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84" r:id="rId6"/>
    <p:sldMasterId id="2147483672" r:id="rId7"/>
  </p:sldMasterIdLst>
  <p:notesMasterIdLst>
    <p:notesMasterId r:id="rId38"/>
  </p:notesMasterIdLst>
  <p:sldIdLst>
    <p:sldId id="280" r:id="rId8"/>
    <p:sldId id="310" r:id="rId9"/>
    <p:sldId id="311" r:id="rId10"/>
    <p:sldId id="282" r:id="rId11"/>
    <p:sldId id="308" r:id="rId12"/>
    <p:sldId id="292" r:id="rId13"/>
    <p:sldId id="290" r:id="rId14"/>
    <p:sldId id="293" r:id="rId15"/>
    <p:sldId id="283" r:id="rId16"/>
    <p:sldId id="284" r:id="rId17"/>
    <p:sldId id="285" r:id="rId18"/>
    <p:sldId id="286" r:id="rId19"/>
    <p:sldId id="288" r:id="rId20"/>
    <p:sldId id="287" r:id="rId21"/>
    <p:sldId id="289" r:id="rId22"/>
    <p:sldId id="303" r:id="rId23"/>
    <p:sldId id="304" r:id="rId24"/>
    <p:sldId id="305" r:id="rId25"/>
    <p:sldId id="307" r:id="rId26"/>
    <p:sldId id="291" r:id="rId27"/>
    <p:sldId id="294" r:id="rId28"/>
    <p:sldId id="295" r:id="rId29"/>
    <p:sldId id="296" r:id="rId30"/>
    <p:sldId id="297" r:id="rId31"/>
    <p:sldId id="298" r:id="rId32"/>
    <p:sldId id="299" r:id="rId33"/>
    <p:sldId id="306" r:id="rId34"/>
    <p:sldId id="300" r:id="rId35"/>
    <p:sldId id="301" r:id="rId36"/>
    <p:sldId id="302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38FC5"/>
    <a:srgbClr val="FFFBEE"/>
    <a:srgbClr val="FFFBF4"/>
    <a:srgbClr val="FFFFCC"/>
    <a:srgbClr val="1460AB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88095" autoAdjust="0"/>
  </p:normalViewPr>
  <p:slideViewPr>
    <p:cSldViewPr snapToGrid="0" snapToObjects="1">
      <p:cViewPr varScale="1">
        <p:scale>
          <a:sx n="61" d="100"/>
          <a:sy n="61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AD603-EC11-4098-A885-0B3031D3F14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5E808-5493-49EC-B40E-981290572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463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5E808-5493-49EC-B40E-981290572F3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8581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5E808-5493-49EC-B40E-981290572F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858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915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17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2586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9CB267-D226-4234-BABD-5AA4C3322F93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BE64BA-3357-42FD-8519-C2F63554B0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0919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084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48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967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2361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252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13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929458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2200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68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8191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940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0441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28344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2455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9379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08851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9733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8575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9145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13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929458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45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224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09755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9445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84542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78462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7312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0091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20921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26084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92890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77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6998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13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929458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85691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7564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0773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60026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19841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D8B0C7-146F-8745-9006-41FBDB330B54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107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7261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13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929458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062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470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355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877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12588"/>
          </a:xfrm>
          <a:prstGeom prst="rect">
            <a:avLst/>
          </a:prstGeom>
          <a:solidFill>
            <a:srgbClr val="EE7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27425" y="670393"/>
            <a:ext cx="3429000" cy="113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729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6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63828" y="5933830"/>
            <a:ext cx="2122173" cy="702706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6667995"/>
            <a:ext cx="9144000" cy="209177"/>
          </a:xfrm>
          <a:prstGeom prst="rect">
            <a:avLst/>
          </a:prstGeom>
          <a:solidFill>
            <a:srgbClr val="EE7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19149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D535F59B-EE15-5648-A453-5A4306F07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464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63828" y="5763362"/>
            <a:ext cx="2809467" cy="93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422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879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332" y="177990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Better Oral Health </a:t>
            </a:r>
            <a:br>
              <a:rPr lang="en-US" b="1" dirty="0" smtClean="0"/>
            </a:br>
            <a:r>
              <a:rPr lang="en-US" b="1" dirty="0" smtClean="0"/>
              <a:t>for Kids with Special Needs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Webinar </a:t>
            </a:r>
            <a:br>
              <a:rPr lang="en-US" sz="2400" dirty="0" smtClean="0"/>
            </a:br>
            <a:r>
              <a:rPr lang="en-US" sz="2400" dirty="0" smtClean="0"/>
              <a:t>June 5, 2015</a:t>
            </a:r>
            <a:br>
              <a:rPr lang="en-US" sz="2400" dirty="0" smtClean="0"/>
            </a:br>
            <a:r>
              <a:rPr lang="en-US" sz="2400" dirty="0" smtClean="0"/>
              <a:t>Jay </a:t>
            </a:r>
            <a:r>
              <a:rPr lang="en-US" sz="2400" dirty="0" err="1" smtClean="0"/>
              <a:t>Balzer</a:t>
            </a:r>
            <a:r>
              <a:rPr lang="en-US" sz="2400" dirty="0"/>
              <a:t>, DMD, </a:t>
            </a:r>
            <a:r>
              <a:rPr lang="en-US" sz="2400" dirty="0" smtClean="0"/>
              <a:t>MPH</a:t>
            </a:r>
            <a:br>
              <a:rPr lang="en-US" sz="2400" dirty="0" smtClean="0"/>
            </a:br>
            <a:r>
              <a:rPr lang="en-US" sz="2400" dirty="0" smtClean="0"/>
              <a:t>Consultant, ASTDD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844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151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#2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88643" y="3113411"/>
            <a:ext cx="6750566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/>
              <a:t>Brush Up on Oral Health </a:t>
            </a:r>
            <a:r>
              <a:rPr lang="en-US" sz="2800" dirty="0" smtClean="0"/>
              <a:t>Newsletters</a:t>
            </a:r>
          </a:p>
          <a:p>
            <a:pPr algn="ctr"/>
            <a:endParaRPr lang="en-US" dirty="0"/>
          </a:p>
          <a:p>
            <a:pPr algn="ctr"/>
            <a:r>
              <a:rPr lang="en-US" sz="2400" dirty="0">
                <a:solidFill>
                  <a:srgbClr val="000000"/>
                </a:solidFill>
              </a:rPr>
              <a:t>http://eclkc.ohs.acf.hhs.gov/hslc/tta-system/health</a:t>
            </a:r>
            <a:r>
              <a:rPr lang="en-US" sz="2400" dirty="0" smtClean="0">
                <a:solidFill>
                  <a:srgbClr val="000000"/>
                </a:solidFill>
              </a:rPr>
              <a:t>/</a:t>
            </a:r>
          </a:p>
          <a:p>
            <a:pPr algn="ctr"/>
            <a:r>
              <a:rPr lang="en-US" sz="2400" dirty="0" smtClean="0"/>
              <a:t>oral</a:t>
            </a:r>
            <a:r>
              <a:rPr lang="en-US" sz="2400" dirty="0"/>
              <a:t>-health/policies-procedures/</a:t>
            </a:r>
            <a:r>
              <a:rPr lang="en-US" sz="2400" dirty="0" err="1"/>
              <a:t>buoh.html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97553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8549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#3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3188" y="2908898"/>
            <a:ext cx="6472295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National Maternal and Child </a:t>
            </a:r>
          </a:p>
          <a:p>
            <a:pPr algn="ctr"/>
            <a:r>
              <a:rPr lang="en-US" sz="2800" dirty="0" smtClean="0"/>
              <a:t>Oral Health Resource Center</a:t>
            </a:r>
          </a:p>
          <a:p>
            <a:pPr algn="ctr"/>
            <a:endParaRPr lang="en-US" dirty="0"/>
          </a:p>
          <a:p>
            <a:pPr algn="ctr"/>
            <a:r>
              <a:rPr lang="en-US" sz="2400" dirty="0"/>
              <a:t>http://</a:t>
            </a:r>
            <a:r>
              <a:rPr lang="en-US" sz="2400" dirty="0" err="1"/>
              <a:t>www.mchoralhealth.org</a:t>
            </a:r>
            <a:r>
              <a:rPr lang="en-US" sz="2400" dirty="0"/>
              <a:t>/Topics/</a:t>
            </a:r>
            <a:r>
              <a:rPr lang="en-US" sz="2400" dirty="0" err="1"/>
              <a:t>cshcn.html</a:t>
            </a:r>
            <a:endParaRPr lang="en-US" sz="2400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3000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879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#4 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3337" y="3119046"/>
            <a:ext cx="8083463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American Academy of Pediatrics</a:t>
            </a:r>
          </a:p>
          <a:p>
            <a:pPr algn="ctr"/>
            <a:r>
              <a:rPr lang="en-US" sz="2800" dirty="0" smtClean="0"/>
              <a:t>Children’s Oral Health</a:t>
            </a:r>
          </a:p>
          <a:p>
            <a:pPr algn="ctr"/>
            <a:endParaRPr lang="en-US" dirty="0"/>
          </a:p>
          <a:p>
            <a:pPr algn="ctr"/>
            <a:r>
              <a:rPr lang="en-US" sz="2400" dirty="0"/>
              <a:t>http://www2.aap.org/</a:t>
            </a:r>
            <a:r>
              <a:rPr lang="en-US" sz="2400" dirty="0" err="1"/>
              <a:t>commpeds</a:t>
            </a:r>
            <a:r>
              <a:rPr lang="en-US" sz="2400" dirty="0"/>
              <a:t>/</a:t>
            </a:r>
            <a:r>
              <a:rPr lang="en-US" sz="2400" dirty="0" err="1"/>
              <a:t>dochs</a:t>
            </a:r>
            <a:r>
              <a:rPr lang="en-US" sz="2400" dirty="0"/>
              <a:t>/</a:t>
            </a:r>
            <a:r>
              <a:rPr lang="en-US" sz="2400" dirty="0" err="1"/>
              <a:t>oralhealth</a:t>
            </a:r>
            <a:r>
              <a:rPr lang="en-US" sz="2400" dirty="0"/>
              <a:t>/</a:t>
            </a:r>
            <a:r>
              <a:rPr lang="en-US" sz="2400" dirty="0" err="1"/>
              <a:t>index.html</a:t>
            </a:r>
            <a:endParaRPr lang="en-US" sz="2400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3558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7189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#5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2767" y="3130022"/>
            <a:ext cx="817403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Association of State and Territorial </a:t>
            </a:r>
          </a:p>
          <a:p>
            <a:pPr algn="ctr"/>
            <a:r>
              <a:rPr lang="en-US" sz="2800" dirty="0" smtClean="0"/>
              <a:t>Dental Directors  </a:t>
            </a:r>
            <a:endParaRPr lang="en-US" sz="2800" dirty="0"/>
          </a:p>
          <a:p>
            <a:pPr algn="ctr"/>
            <a:r>
              <a:rPr lang="en-US" sz="2800" dirty="0" smtClean="0"/>
              <a:t>Children with Special Health Care Needs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400" dirty="0"/>
              <a:t>http://</a:t>
            </a:r>
            <a:r>
              <a:rPr lang="en-US" sz="2400" dirty="0" err="1"/>
              <a:t>www.astdd.org</a:t>
            </a:r>
            <a:r>
              <a:rPr lang="en-US" sz="2400" dirty="0"/>
              <a:t>/children-with-special-health-care-</a:t>
            </a:r>
            <a:r>
              <a:rPr lang="en-US" sz="2400" dirty="0" smtClean="0"/>
              <a:t>needs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096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645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#6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43860" y="2982905"/>
            <a:ext cx="61735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American Academy of Pediatric Dentistry</a:t>
            </a:r>
          </a:p>
          <a:p>
            <a:pPr algn="ctr"/>
            <a:endParaRPr lang="en-US" dirty="0"/>
          </a:p>
          <a:p>
            <a:pPr algn="ctr"/>
            <a:r>
              <a:rPr lang="en-US" sz="2400" dirty="0"/>
              <a:t>http://</a:t>
            </a:r>
            <a:r>
              <a:rPr lang="en-US" sz="2400" dirty="0" err="1"/>
              <a:t>www.aapd.org</a:t>
            </a:r>
            <a:endParaRPr lang="en-US" sz="24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1783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8579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#7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88015" y="3064029"/>
            <a:ext cx="5115428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Special Care Dentistry Association</a:t>
            </a:r>
          </a:p>
          <a:p>
            <a:pPr algn="ctr"/>
            <a:endParaRPr lang="en-US" dirty="0"/>
          </a:p>
          <a:p>
            <a:pPr algn="ctr"/>
            <a:r>
              <a:rPr lang="en-US" sz="2400" dirty="0" smtClean="0"/>
              <a:t>http://</a:t>
            </a:r>
            <a:r>
              <a:rPr lang="en-US" sz="2400" dirty="0" err="1" smtClean="0"/>
              <a:t>www.scdaonline.org</a:t>
            </a:r>
            <a:endParaRPr lang="en-US" sz="2400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1272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0557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#8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83849" y="2553017"/>
            <a:ext cx="5151621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Family Voices</a:t>
            </a:r>
          </a:p>
          <a:p>
            <a:pPr algn="ctr"/>
            <a:r>
              <a:rPr lang="en-US" sz="2800" dirty="0" smtClean="0"/>
              <a:t>Family to Family Networking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State Contacts</a:t>
            </a:r>
          </a:p>
          <a:p>
            <a:pPr algn="ctr"/>
            <a:r>
              <a:rPr lang="en-US" sz="2400" dirty="0"/>
              <a:t>http://www.familyvoices.org/</a:t>
            </a:r>
            <a:r>
              <a:rPr lang="en-US" sz="2400" dirty="0" smtClean="0"/>
              <a:t>states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Oral Health</a:t>
            </a:r>
          </a:p>
          <a:p>
            <a:pPr algn="ctr"/>
            <a:r>
              <a:rPr lang="en-US" sz="2400" dirty="0"/>
              <a:t>http://</a:t>
            </a:r>
            <a:r>
              <a:rPr lang="en-US" sz="2400" dirty="0" err="1"/>
              <a:t>www.familyvoices.org</a:t>
            </a:r>
            <a:r>
              <a:rPr lang="en-US" sz="2400" dirty="0"/>
              <a:t>/work/oral</a:t>
            </a:r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449383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0648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#9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6519" y="2952465"/>
            <a:ext cx="85202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Children’s Hospitals</a:t>
            </a:r>
          </a:p>
          <a:p>
            <a:pPr algn="ctr"/>
            <a:endParaRPr lang="en-US" sz="2800" dirty="0"/>
          </a:p>
          <a:p>
            <a:pPr algn="ctr"/>
            <a:r>
              <a:rPr lang="en-US" sz="2400" dirty="0"/>
              <a:t>https://</a:t>
            </a:r>
            <a:r>
              <a:rPr lang="en-US" sz="2400" dirty="0" err="1"/>
              <a:t>www.childrenshospitals.org</a:t>
            </a:r>
            <a:r>
              <a:rPr lang="en-US" sz="2400" dirty="0"/>
              <a:t>/Directories/Hospital-Directory</a:t>
            </a:r>
          </a:p>
        </p:txBody>
      </p:sp>
    </p:spTree>
    <p:extLst>
      <p:ext uri="{BB962C8B-B14F-4D97-AF65-F5344CB8AC3E}">
        <p14:creationId xmlns:p14="http://schemas.microsoft.com/office/powerpoint/2010/main" xmlns="" val="3674399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2646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#10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53434" y="3204307"/>
            <a:ext cx="63762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Special Olympics—Special Smiles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2400" dirty="0"/>
              <a:t>http://resources.specialolympics.org/Topics</a:t>
            </a:r>
            <a:r>
              <a:rPr lang="en-US" sz="2400" dirty="0" smtClean="0"/>
              <a:t>/</a:t>
            </a:r>
          </a:p>
          <a:p>
            <a:pPr algn="ctr"/>
            <a:r>
              <a:rPr lang="en-US" sz="2400" dirty="0" err="1" smtClean="0"/>
              <a:t>Healthy_Athletes</a:t>
            </a:r>
            <a:r>
              <a:rPr lang="en-US" sz="2400" dirty="0"/>
              <a:t>/Disciplines/</a:t>
            </a:r>
            <a:r>
              <a:rPr lang="en-US" sz="2400" dirty="0" err="1"/>
              <a:t>Special_Smiles.aspx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99465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0638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Resource #11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4" y="2433638"/>
            <a:ext cx="7943200" cy="3724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National Institute of Dental and Craniofacial</a:t>
            </a:r>
          </a:p>
          <a:p>
            <a:pPr algn="ctr"/>
            <a:r>
              <a:rPr lang="en-US" sz="2800" dirty="0" smtClean="0"/>
              <a:t>Research (NIDCR)</a:t>
            </a:r>
            <a:endParaRPr lang="en-US" sz="2800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Children’s Oral Health</a:t>
            </a:r>
          </a:p>
          <a:p>
            <a:pPr algn="ctr"/>
            <a:r>
              <a:rPr lang="en-US" dirty="0"/>
              <a:t>http://www.nidcr.nih.gov/oralhealth/OralHealthInformation/ChildrensOralHealth</a:t>
            </a:r>
            <a:r>
              <a:rPr lang="en-US" dirty="0" smtClean="0"/>
              <a:t>/</a:t>
            </a:r>
          </a:p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Special Needs</a:t>
            </a:r>
          </a:p>
          <a:p>
            <a:pPr algn="ctr"/>
            <a:r>
              <a:rPr lang="en-US" sz="2400" dirty="0" smtClean="0"/>
              <a:t>Practical </a:t>
            </a:r>
            <a:r>
              <a:rPr lang="en-US" sz="2400" dirty="0"/>
              <a:t>Oral Care for People with Developmental </a:t>
            </a:r>
            <a:r>
              <a:rPr lang="en-US" sz="2400" dirty="0" smtClean="0"/>
              <a:t>Disabilities</a:t>
            </a:r>
          </a:p>
          <a:p>
            <a:pPr algn="ctr"/>
            <a:r>
              <a:rPr lang="en-US" dirty="0"/>
              <a:t>http://</a:t>
            </a:r>
            <a:r>
              <a:rPr lang="en-US" dirty="0" err="1"/>
              <a:t>www.nidcr.nih.gov</a:t>
            </a:r>
            <a:r>
              <a:rPr lang="en-US" dirty="0"/>
              <a:t>/</a:t>
            </a:r>
            <a:r>
              <a:rPr lang="en-US" dirty="0" err="1"/>
              <a:t>oralhealth</a:t>
            </a:r>
            <a:r>
              <a:rPr lang="en-US" dirty="0"/>
              <a:t>/</a:t>
            </a:r>
            <a:r>
              <a:rPr lang="en-US" dirty="0" err="1"/>
              <a:t>OralHealthInformation</a:t>
            </a:r>
            <a:r>
              <a:rPr lang="en-US" dirty="0"/>
              <a:t>/</a:t>
            </a:r>
            <a:r>
              <a:rPr lang="en-US" dirty="0" err="1"/>
              <a:t>SpecialNeeds</a:t>
            </a:r>
            <a:r>
              <a:rPr lang="en-US" dirty="0"/>
              <a:t>/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507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020762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7030A0"/>
                </a:solidFill>
              </a:rPr>
              <a:t>General Reminders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924800" cy="5334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All attendees have been muted.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Questions will be addressed after the speaker is finished. To ask a question, click on the icon at the top of your screen that looks like a silhouette and “raise your hand.” The host will recognize and unmute individuals with questions one at a time so questions can be asked verbally.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Please respond to the polling questions at the conclusion of the webinar.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94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277" y="1390688"/>
            <a:ext cx="8229600" cy="1638311"/>
          </a:xfrm>
        </p:spPr>
        <p:txBody>
          <a:bodyPr/>
          <a:lstStyle/>
          <a:p>
            <a:pPr marL="285750" indent="-285750"/>
            <a:r>
              <a:rPr lang="en-US" sz="3200" b="1" dirty="0"/>
              <a:t>Preventing </a:t>
            </a:r>
            <a:r>
              <a:rPr lang="en-US" sz="3200" b="1" dirty="0" smtClean="0"/>
              <a:t>Oral Disease</a:t>
            </a:r>
            <a:br>
              <a:rPr lang="en-US" sz="3200" b="1" dirty="0" smtClean="0"/>
            </a:br>
            <a:r>
              <a:rPr lang="en-US" sz="3200" b="1" dirty="0" smtClean="0"/>
              <a:t>Many </a:t>
            </a:r>
            <a:r>
              <a:rPr lang="en-US" sz="3200" b="1" dirty="0"/>
              <a:t>O</a:t>
            </a:r>
            <a:r>
              <a:rPr lang="en-US" sz="3200" b="1" dirty="0" smtClean="0"/>
              <a:t>pportunities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10116" y="2610684"/>
            <a:ext cx="8250977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Healthy water: community </a:t>
            </a:r>
            <a:r>
              <a:rPr lang="en-US" sz="2800" dirty="0"/>
              <a:t>water fluoridation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Healthy home: safe diet and oral care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Healthy Head Start: healthy habits and healthy food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Curriculum and program-based services in Head Start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Healthy teeth: prompt referral to treatment</a:t>
            </a:r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8410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365" y="1541836"/>
            <a:ext cx="8229600" cy="1143000"/>
          </a:xfrm>
        </p:spPr>
        <p:txBody>
          <a:bodyPr/>
          <a:lstStyle/>
          <a:p>
            <a:r>
              <a:rPr lang="en-US" sz="3200" b="1" dirty="0"/>
              <a:t>Locating the R</a:t>
            </a:r>
            <a:r>
              <a:rPr lang="en-US" sz="3200" b="1" dirty="0" smtClean="0"/>
              <a:t>ight </a:t>
            </a:r>
            <a:r>
              <a:rPr lang="en-US" sz="3200" b="1" dirty="0"/>
              <a:t>D</a:t>
            </a:r>
            <a:r>
              <a:rPr lang="en-US" sz="3200" b="1" dirty="0" smtClean="0"/>
              <a:t>ental </a:t>
            </a:r>
            <a:r>
              <a:rPr lang="en-US" sz="3200" b="1" dirty="0"/>
              <a:t>O</a:t>
            </a:r>
            <a:r>
              <a:rPr lang="en-US" sz="3200" b="1" dirty="0" smtClean="0"/>
              <a:t>ffice for Kids with Special </a:t>
            </a:r>
            <a:r>
              <a:rPr lang="en-US" sz="3200" b="1" dirty="0"/>
              <a:t>N</a:t>
            </a:r>
            <a:r>
              <a:rPr lang="en-US" sz="3200" b="1" dirty="0" smtClean="0"/>
              <a:t>eeds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241907" y="3045691"/>
            <a:ext cx="2890535" cy="1995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The right office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The wrong office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No office at all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70388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31" y="1396261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The Right </a:t>
            </a:r>
            <a:r>
              <a:rPr lang="en-US" sz="3200" b="1" dirty="0"/>
              <a:t>O</a:t>
            </a:r>
            <a:r>
              <a:rPr lang="en-US" sz="3200" b="1" dirty="0" smtClean="0"/>
              <a:t>ffice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26123" y="2293607"/>
            <a:ext cx="6365845" cy="4021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Physically accessible and friendly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Inquires about the child’s condition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/>
              <a:t>Inquires about </a:t>
            </a:r>
            <a:r>
              <a:rPr lang="en-US" sz="2800" dirty="0" smtClean="0"/>
              <a:t>prior dental experience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Explains treatment plan and alternatives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Adult allowed in treatment room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Interpretation services for families</a:t>
            </a:r>
            <a:r>
              <a:rPr lang="en-US" sz="3200" dirty="0" smtClean="0"/>
              <a:t>	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438055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7205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The Wrong </a:t>
            </a:r>
            <a:r>
              <a:rPr lang="en-US" sz="3200" b="1" dirty="0"/>
              <a:t>O</a:t>
            </a:r>
            <a:r>
              <a:rPr lang="en-US" sz="3200" b="1" dirty="0" smtClean="0"/>
              <a:t>ffice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16600" y="2424767"/>
            <a:ext cx="6468437" cy="3431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Accessibility barriers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Does not engage parent in discussion 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Does not go slow with fearful child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Does not allow parent in treatment room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Does not explain treatment options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If unable to treat, does not refer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56799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038" y="1449824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How to Find</a:t>
            </a:r>
            <a:br>
              <a:rPr lang="en-US" sz="3200" b="1" dirty="0" smtClean="0"/>
            </a:br>
            <a:r>
              <a:rPr lang="en-US" sz="3200" b="1" dirty="0" smtClean="0"/>
              <a:t> the Right </a:t>
            </a:r>
            <a:r>
              <a:rPr lang="en-US" sz="3200" b="1" dirty="0"/>
              <a:t>D</a:t>
            </a:r>
            <a:r>
              <a:rPr lang="en-US" sz="3200" b="1" dirty="0" smtClean="0"/>
              <a:t>ental </a:t>
            </a:r>
            <a:r>
              <a:rPr lang="en-US" sz="3200" b="1" dirty="0"/>
              <a:t>O</a:t>
            </a:r>
            <a:r>
              <a:rPr lang="en-US" sz="3200" b="1" dirty="0" smtClean="0"/>
              <a:t>ffice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09159" y="3055612"/>
            <a:ext cx="5468164" cy="302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Ask your family dentist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Ask other community dentists 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Ask parents who have had success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r>
              <a:rPr lang="en-US" sz="2800" dirty="0" smtClean="0"/>
              <a:t>Use online and other directories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329644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15" y="1472567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Some Online </a:t>
            </a:r>
            <a:r>
              <a:rPr lang="en-US" sz="3200" b="1" dirty="0"/>
              <a:t>D</a:t>
            </a:r>
            <a:r>
              <a:rPr lang="en-US" sz="3200" b="1" dirty="0" smtClean="0"/>
              <a:t>entist </a:t>
            </a:r>
            <a:r>
              <a:rPr lang="en-US" sz="3200" b="1" dirty="0"/>
              <a:t>D</a:t>
            </a:r>
            <a:r>
              <a:rPr lang="en-US" sz="3200" b="1" dirty="0" smtClean="0"/>
              <a:t>irectories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3392" y="2382761"/>
            <a:ext cx="9619122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Wingdings" charset="2"/>
              <a:buChar char="Ø"/>
            </a:pPr>
            <a:r>
              <a:rPr lang="en-US" sz="2400" dirty="0" smtClean="0"/>
              <a:t>Insure Kids Now (search widget)—dentists who accept Medicaid</a:t>
            </a:r>
          </a:p>
          <a:p>
            <a:pPr marL="742950" lvl="1" indent="-285750">
              <a:lnSpc>
                <a:spcPct val="90000"/>
              </a:lnSpc>
              <a:buFont typeface="Wingdings" charset="2"/>
              <a:buChar char="Ø"/>
            </a:pP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www.insurekidsnow.gov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 marL="285750" indent="-285750">
              <a:lnSpc>
                <a:spcPct val="90000"/>
              </a:lnSpc>
              <a:buFont typeface="Wingdings" charset="2"/>
              <a:buChar char="Ø"/>
            </a:pPr>
            <a:r>
              <a:rPr lang="en-US" sz="2400" dirty="0" smtClean="0"/>
              <a:t>American Academy of Pediatric Dentists—dentists who treat kids</a:t>
            </a:r>
          </a:p>
          <a:p>
            <a:pPr marL="742950" lvl="1" indent="-285750">
              <a:lnSpc>
                <a:spcPct val="90000"/>
              </a:lnSpc>
              <a:buFont typeface="Wingdings" charset="2"/>
              <a:buChar char="Ø"/>
            </a:pPr>
            <a:r>
              <a:rPr lang="en-US" dirty="0"/>
              <a:t>http://</a:t>
            </a:r>
            <a:r>
              <a:rPr lang="en-US" dirty="0" err="1"/>
              <a:t>www.aapd.org</a:t>
            </a:r>
            <a:endParaRPr lang="en-US" dirty="0" smtClean="0"/>
          </a:p>
          <a:p>
            <a:pPr marL="285750" indent="-285750">
              <a:lnSpc>
                <a:spcPct val="90000"/>
              </a:lnSpc>
              <a:buFont typeface="Wingdings" charset="2"/>
              <a:buChar char="Ø"/>
            </a:pPr>
            <a:endParaRPr lang="en-US" dirty="0"/>
          </a:p>
          <a:p>
            <a:pPr marL="285750" indent="-285750">
              <a:lnSpc>
                <a:spcPct val="90000"/>
              </a:lnSpc>
              <a:buFont typeface="Wingdings" charset="2"/>
              <a:buChar char="Ø"/>
            </a:pPr>
            <a:r>
              <a:rPr lang="en-US" sz="2400" dirty="0" smtClean="0"/>
              <a:t>Special Care Dentistry </a:t>
            </a:r>
            <a:r>
              <a:rPr lang="en-US" sz="2400" dirty="0" err="1" smtClean="0"/>
              <a:t>Assoc</a:t>
            </a:r>
            <a:r>
              <a:rPr lang="en-US" sz="2400" dirty="0"/>
              <a:t>—</a:t>
            </a:r>
            <a:r>
              <a:rPr lang="en-US" sz="2400" dirty="0" smtClean="0"/>
              <a:t>dentists who welcome special patients</a:t>
            </a:r>
          </a:p>
          <a:p>
            <a:pPr marL="742950" lvl="1" indent="-285750">
              <a:lnSpc>
                <a:spcPct val="90000"/>
              </a:lnSpc>
              <a:buFont typeface="Wingdings" charset="2"/>
              <a:buChar char="Ø"/>
            </a:pPr>
            <a:r>
              <a:rPr lang="en-US" dirty="0"/>
              <a:t>http://www.scdaonline.org/?</a:t>
            </a:r>
            <a:r>
              <a:rPr lang="en-US" dirty="0" smtClean="0"/>
              <a:t>Referral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285750" indent="-285750">
              <a:lnSpc>
                <a:spcPct val="90000"/>
              </a:lnSpc>
              <a:buFont typeface="Wingdings" charset="2"/>
              <a:buChar char="Ø"/>
            </a:pPr>
            <a:r>
              <a:rPr lang="en-US" sz="2400" dirty="0" smtClean="0"/>
              <a:t>Your state </a:t>
            </a:r>
            <a:r>
              <a:rPr lang="en-US" sz="2400" dirty="0"/>
              <a:t>d</a:t>
            </a:r>
            <a:r>
              <a:rPr lang="en-US" sz="2400" dirty="0" smtClean="0"/>
              <a:t>ental </a:t>
            </a:r>
            <a:r>
              <a:rPr lang="en-US" sz="2400" dirty="0"/>
              <a:t>a</a:t>
            </a:r>
            <a:r>
              <a:rPr lang="en-US" sz="2400" dirty="0" smtClean="0"/>
              <a:t>ssociation directory—example </a:t>
            </a:r>
            <a:r>
              <a:rPr lang="en-US" sz="2400" dirty="0"/>
              <a:t>from Colorado</a:t>
            </a:r>
          </a:p>
          <a:p>
            <a:pPr marL="742950" lvl="1" indent="-285750">
              <a:lnSpc>
                <a:spcPct val="90000"/>
              </a:lnSpc>
              <a:buFont typeface="Wingdings" charset="2"/>
              <a:buChar char="Ø"/>
            </a:pPr>
            <a:r>
              <a:rPr lang="en-US" dirty="0"/>
              <a:t>https://</a:t>
            </a:r>
            <a:r>
              <a:rPr lang="en-US" dirty="0" err="1"/>
              <a:t>www.cdaonline.org</a:t>
            </a:r>
            <a:r>
              <a:rPr lang="en-US" dirty="0"/>
              <a:t>/find-a-dentist/</a:t>
            </a:r>
            <a:r>
              <a:rPr lang="en-US" dirty="0" err="1"/>
              <a:t>directorysearch</a:t>
            </a:r>
            <a:endParaRPr lang="en-US" dirty="0"/>
          </a:p>
          <a:p>
            <a:pPr marL="285750" indent="-285750">
              <a:lnSpc>
                <a:spcPct val="90000"/>
              </a:lnSpc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lnSpc>
                <a:spcPct val="90000"/>
              </a:lnSpc>
              <a:buFont typeface="Wingdings" charset="2"/>
              <a:buChar char="Ø"/>
            </a:pPr>
            <a:r>
              <a:rPr lang="en-US" sz="2400" dirty="0" smtClean="0"/>
              <a:t>Special Needs Dentist Directory—example from Virginia</a:t>
            </a:r>
          </a:p>
          <a:p>
            <a:pPr marL="742950" lvl="1" indent="-285750">
              <a:lnSpc>
                <a:spcPct val="90000"/>
              </a:lnSpc>
              <a:buFont typeface="Wingdings" charset="2"/>
              <a:buChar char="Ø"/>
            </a:pP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www.vdh.virginia.gov</a:t>
            </a:r>
            <a:r>
              <a:rPr lang="en-US" dirty="0"/>
              <a:t>/OFHS/</a:t>
            </a:r>
            <a:r>
              <a:rPr lang="en-US" dirty="0" err="1"/>
              <a:t>childandfamily</a:t>
            </a:r>
            <a:r>
              <a:rPr lang="en-US" dirty="0"/>
              <a:t>/dental/</a:t>
            </a:r>
            <a:r>
              <a:rPr lang="en-US" dirty="0" err="1"/>
              <a:t>dentaldirectory</a:t>
            </a:r>
            <a:r>
              <a:rPr lang="en-US" dirty="0"/>
              <a:t>/</a:t>
            </a:r>
            <a:r>
              <a:rPr lang="en-US" dirty="0" err="1"/>
              <a:t>Home.aspx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3616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38" y="150385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Talking to the Dentist</a:t>
            </a:r>
            <a:br>
              <a:rPr lang="en-US" sz="3200" b="1" dirty="0" smtClean="0"/>
            </a:br>
            <a:r>
              <a:rPr lang="en-US" sz="3200" b="1" dirty="0" smtClean="0"/>
              <a:t>Be Informed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79026" y="3338750"/>
            <a:ext cx="6807272" cy="2646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Some AAPD policies and guidelines</a:t>
            </a:r>
          </a:p>
          <a:p>
            <a:pPr algn="ctr"/>
            <a:r>
              <a:rPr lang="en-US" sz="2800" dirty="0" smtClean="0"/>
              <a:t> that are pertinent to kids with special needs</a:t>
            </a:r>
            <a:r>
              <a:rPr lang="en-US" sz="3600" dirty="0" smtClean="0"/>
              <a:t>:</a:t>
            </a:r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sz="2800" dirty="0" smtClean="0"/>
              <a:t>AAPD Policies and Guidelines: Homepage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2000" dirty="0"/>
              <a:t>http://www.aapd.org/</a:t>
            </a:r>
            <a:r>
              <a:rPr lang="en-US" sz="2000" dirty="0" smtClean="0"/>
              <a:t>policies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02368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2561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More AAPD Policies and Guidelines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1231" y="2775561"/>
            <a:ext cx="877276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2800" dirty="0"/>
              <a:t>Management of Patients with Special Health Care Needs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/>
              <a:t>http://</a:t>
            </a:r>
            <a:r>
              <a:rPr lang="en-US" dirty="0" err="1"/>
              <a:t>www.aapd.org</a:t>
            </a:r>
            <a:r>
              <a:rPr lang="en-US" dirty="0"/>
              <a:t>/media/</a:t>
            </a:r>
            <a:r>
              <a:rPr lang="en-US" dirty="0" err="1"/>
              <a:t>Policies_Guidelines</a:t>
            </a:r>
            <a:r>
              <a:rPr lang="en-US" dirty="0"/>
              <a:t>/</a:t>
            </a:r>
            <a:r>
              <a:rPr lang="en-US" dirty="0" err="1"/>
              <a:t>G_SHCN.pdf</a:t>
            </a:r>
            <a:endParaRPr lang="en-US" dirty="0"/>
          </a:p>
          <a:p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800" dirty="0" smtClean="0"/>
              <a:t>Policy </a:t>
            </a:r>
            <a:r>
              <a:rPr lang="en-US" sz="2800" dirty="0"/>
              <a:t>on Interim Therapeutic Restorations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/>
              <a:t>http://www.aapd.org/media/Policies_Guidelines/P_ITR.pdf</a:t>
            </a:r>
          </a:p>
          <a:p>
            <a:endParaRPr lang="en-US" sz="2400" dirty="0"/>
          </a:p>
          <a:p>
            <a:pPr marL="285750" indent="-285750">
              <a:buFont typeface="Wingdings" charset="2"/>
              <a:buChar char="Ø"/>
            </a:pPr>
            <a:r>
              <a:rPr lang="en-US" sz="2800" dirty="0"/>
              <a:t>Protective Stabilization for Pediatric Patients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/>
              <a:t>http://</a:t>
            </a:r>
            <a:r>
              <a:rPr lang="en-US" dirty="0" err="1"/>
              <a:t>www.aapd.org</a:t>
            </a:r>
            <a:r>
              <a:rPr lang="en-US" dirty="0"/>
              <a:t>/media/</a:t>
            </a:r>
            <a:r>
              <a:rPr lang="en-US" dirty="0" err="1"/>
              <a:t>Policies_Guidelines</a:t>
            </a:r>
            <a:r>
              <a:rPr lang="en-US" dirty="0"/>
              <a:t>/</a:t>
            </a:r>
            <a:r>
              <a:rPr lang="en-US" dirty="0" err="1"/>
              <a:t>G_Protective.pdf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6914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08" y="1528550"/>
            <a:ext cx="8229600" cy="1143000"/>
          </a:xfrm>
        </p:spPr>
        <p:txBody>
          <a:bodyPr/>
          <a:lstStyle/>
          <a:p>
            <a:r>
              <a:rPr lang="en-US" sz="3200" b="1" dirty="0"/>
              <a:t>More AAPD </a:t>
            </a:r>
            <a:r>
              <a:rPr lang="en-US" sz="3200" b="1" dirty="0" smtClean="0"/>
              <a:t>Policies and </a:t>
            </a:r>
            <a:r>
              <a:rPr lang="en-US" sz="3200" b="1" dirty="0"/>
              <a:t>G</a:t>
            </a:r>
            <a:r>
              <a:rPr lang="en-US" sz="3200" b="1" dirty="0" smtClean="0"/>
              <a:t>uidelines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23412" y="3239744"/>
            <a:ext cx="683297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2800" dirty="0" smtClean="0"/>
              <a:t>Ethical </a:t>
            </a:r>
            <a:r>
              <a:rPr lang="en-US" sz="2800" dirty="0"/>
              <a:t>responsibility to treat or refer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/>
              <a:t>http://www.aapd.org/media/Policies_Guidelines/P_Ethic.pdf</a:t>
            </a:r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800" dirty="0" smtClean="0"/>
              <a:t>Transition from pediatric to adult care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/>
              <a:t>http://</a:t>
            </a:r>
            <a:r>
              <a:rPr lang="en-US" dirty="0" err="1"/>
              <a:t>www.aapd.org</a:t>
            </a:r>
            <a:r>
              <a:rPr lang="en-US" dirty="0"/>
              <a:t>/media/</a:t>
            </a:r>
            <a:r>
              <a:rPr lang="en-US" dirty="0" err="1"/>
              <a:t>Policies_Guidelines</a:t>
            </a:r>
            <a:r>
              <a:rPr lang="en-US" dirty="0"/>
              <a:t>/</a:t>
            </a:r>
            <a:r>
              <a:rPr lang="en-US" dirty="0" err="1"/>
              <a:t>P_Transitioning.pdf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742950" lvl="1" indent="-285750">
              <a:buFont typeface="Wingdings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33845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8431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Recipe for Maintaining </a:t>
            </a:r>
            <a:r>
              <a:rPr lang="en-US" sz="3200" b="1" dirty="0"/>
              <a:t>O</a:t>
            </a:r>
            <a:r>
              <a:rPr lang="en-US" sz="3200" b="1" dirty="0" smtClean="0"/>
              <a:t>ral </a:t>
            </a:r>
            <a:r>
              <a:rPr lang="en-US" sz="3200" b="1" dirty="0"/>
              <a:t>H</a:t>
            </a:r>
            <a:r>
              <a:rPr lang="en-US" sz="3200" b="1" dirty="0" smtClean="0"/>
              <a:t>ealth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57244" y="2346509"/>
            <a:ext cx="7682930" cy="4862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2800" dirty="0"/>
              <a:t>Healthy Community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2400" dirty="0"/>
              <a:t>Community </a:t>
            </a:r>
            <a:r>
              <a:rPr lang="en-US" sz="2400" dirty="0" smtClean="0"/>
              <a:t>water </a:t>
            </a:r>
            <a:r>
              <a:rPr lang="en-US" sz="2400" dirty="0"/>
              <a:t>f</a:t>
            </a:r>
            <a:r>
              <a:rPr lang="en-US" sz="2400" dirty="0" smtClean="0"/>
              <a:t>luoridation </a:t>
            </a:r>
            <a:endParaRPr lang="en-US" sz="2400" dirty="0"/>
          </a:p>
          <a:p>
            <a:pPr marL="285750" indent="-285750">
              <a:lnSpc>
                <a:spcPct val="70000"/>
              </a:lnSpc>
              <a:buFont typeface="Wingdings" charset="2"/>
              <a:buChar char="Ø"/>
            </a:pPr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800" dirty="0"/>
              <a:t>Healthy Home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2400" dirty="0"/>
              <a:t>Healthy </a:t>
            </a:r>
            <a:r>
              <a:rPr lang="en-US" sz="2400" dirty="0" smtClean="0"/>
              <a:t>diet and home </a:t>
            </a:r>
            <a:r>
              <a:rPr lang="en-US" sz="2400" dirty="0"/>
              <a:t>care </a:t>
            </a:r>
          </a:p>
          <a:p>
            <a:pPr lvl="1">
              <a:lnSpc>
                <a:spcPct val="70000"/>
              </a:lnSpc>
            </a:pPr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800" dirty="0"/>
              <a:t>Healthy Schools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2400" dirty="0" smtClean="0"/>
              <a:t>Healthy food, drink and play</a:t>
            </a:r>
            <a:endParaRPr lang="en-US" sz="2400" dirty="0"/>
          </a:p>
          <a:p>
            <a:pPr marL="285750" indent="-285750">
              <a:lnSpc>
                <a:spcPct val="70000"/>
              </a:lnSpc>
              <a:buFont typeface="Wingdings" charset="2"/>
              <a:buChar char="Ø"/>
            </a:pPr>
            <a:endParaRPr lang="en-US" sz="2400" dirty="0" smtClean="0"/>
          </a:p>
          <a:p>
            <a:pPr marL="285750" indent="-285750">
              <a:buFont typeface="Wingdings" charset="2"/>
              <a:buChar char="Ø"/>
            </a:pPr>
            <a:r>
              <a:rPr lang="en-US" sz="2800" dirty="0" smtClean="0"/>
              <a:t>Quality </a:t>
            </a:r>
            <a:r>
              <a:rPr lang="en-US" sz="2800" dirty="0"/>
              <a:t>D</a:t>
            </a:r>
            <a:r>
              <a:rPr lang="en-US" sz="2800" dirty="0" smtClean="0"/>
              <a:t>ental </a:t>
            </a:r>
            <a:r>
              <a:rPr lang="en-US" sz="2800" dirty="0"/>
              <a:t>H</a:t>
            </a:r>
            <a:r>
              <a:rPr lang="en-US" sz="2800" dirty="0" smtClean="0"/>
              <a:t>ome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2400" dirty="0" smtClean="0"/>
              <a:t>Used regularly</a:t>
            </a:r>
          </a:p>
          <a:p>
            <a:pPr lvl="1">
              <a:lnSpc>
                <a:spcPct val="70000"/>
              </a:lnSpc>
            </a:pPr>
            <a:endParaRPr lang="en-US" sz="2400" dirty="0" smtClean="0"/>
          </a:p>
          <a:p>
            <a:pPr marL="742950" lvl="1" indent="-285750">
              <a:lnSpc>
                <a:spcPct val="70000"/>
              </a:lnSpc>
              <a:buFont typeface="Wingdings" charset="2"/>
              <a:buChar char="Ø"/>
            </a:pPr>
            <a:endParaRPr lang="en-US" sz="2400" dirty="0"/>
          </a:p>
          <a:p>
            <a:pPr>
              <a:lnSpc>
                <a:spcPct val="7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37746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332" y="177990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Better Oral Health </a:t>
            </a:r>
            <a:br>
              <a:rPr lang="en-US" b="1" dirty="0" smtClean="0"/>
            </a:br>
            <a:r>
              <a:rPr lang="en-US" b="1" dirty="0" smtClean="0"/>
              <a:t>for Kids with Special Needs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Webinar </a:t>
            </a:r>
            <a:br>
              <a:rPr lang="en-US" sz="2400" dirty="0" smtClean="0"/>
            </a:br>
            <a:r>
              <a:rPr lang="en-US" sz="2400" dirty="0" smtClean="0"/>
              <a:t>June 5, 2015</a:t>
            </a:r>
            <a:br>
              <a:rPr lang="en-US" sz="2400" dirty="0" smtClean="0"/>
            </a:br>
            <a:r>
              <a:rPr lang="en-US" sz="2400" dirty="0" smtClean="0"/>
              <a:t>Jay </a:t>
            </a:r>
            <a:r>
              <a:rPr lang="en-US" sz="2400" dirty="0" err="1" smtClean="0"/>
              <a:t>Balzer</a:t>
            </a:r>
            <a:r>
              <a:rPr lang="en-US" sz="2400" dirty="0"/>
              <a:t>, DMD, </a:t>
            </a:r>
            <a:r>
              <a:rPr lang="en-US" sz="2400" dirty="0" smtClean="0"/>
              <a:t>MPH</a:t>
            </a:r>
            <a:br>
              <a:rPr lang="en-US" sz="2400" dirty="0" smtClean="0"/>
            </a:br>
            <a:r>
              <a:rPr lang="en-US" sz="2400" dirty="0" smtClean="0"/>
              <a:t>Consultant, ASTDD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844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4327"/>
            <a:ext cx="8229600" cy="1143000"/>
          </a:xfrm>
        </p:spPr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81871" y="2977327"/>
            <a:ext cx="46484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Contact me with questions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	Jay Balzer, DMD, MPH</a:t>
            </a:r>
          </a:p>
          <a:p>
            <a:pPr algn="ctr"/>
            <a:r>
              <a:rPr lang="en-US" sz="2800" dirty="0" smtClean="0"/>
              <a:t>Consultant, ASTDD</a:t>
            </a:r>
          </a:p>
          <a:p>
            <a:pPr lvl="1" algn="ctr"/>
            <a:r>
              <a:rPr lang="en-US" sz="2800" dirty="0" err="1" smtClean="0"/>
              <a:t>balzerjay@gmail.com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84299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44" y="1397145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Today’s Topics</a:t>
            </a:r>
            <a:r>
              <a:rPr lang="en-US" sz="3200" dirty="0" smtClean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9196" y="2363733"/>
            <a:ext cx="530145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Who are kids with special needs?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Eleven online resources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Preventing oral disease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Locating the right </a:t>
            </a:r>
            <a:r>
              <a:rPr lang="en-US" sz="2800" dirty="0"/>
              <a:t>d</a:t>
            </a:r>
            <a:r>
              <a:rPr lang="en-US" sz="2800" dirty="0" smtClean="0"/>
              <a:t>ental </a:t>
            </a:r>
            <a:r>
              <a:rPr lang="en-US" sz="2800" dirty="0"/>
              <a:t>o</a:t>
            </a:r>
            <a:r>
              <a:rPr lang="en-US" sz="2800" dirty="0" smtClean="0"/>
              <a:t>ffice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Talking to the dentist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Maintaining oral </a:t>
            </a:r>
            <a:r>
              <a:rPr lang="en-US" sz="2800" dirty="0"/>
              <a:t>h</a:t>
            </a:r>
            <a:r>
              <a:rPr lang="en-US" sz="2800" dirty="0" smtClean="0"/>
              <a:t>ealth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141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34" y="1891583"/>
            <a:ext cx="8871505" cy="1143000"/>
          </a:xfrm>
        </p:spPr>
        <p:txBody>
          <a:bodyPr/>
          <a:lstStyle/>
          <a:p>
            <a:r>
              <a:rPr lang="en-US" sz="3200" dirty="0"/>
              <a:t>W</a:t>
            </a:r>
            <a:r>
              <a:rPr lang="en-US" sz="3200" b="1" dirty="0"/>
              <a:t>ho </a:t>
            </a:r>
            <a:r>
              <a:rPr lang="en-US" sz="3200" b="1" dirty="0" smtClean="0"/>
              <a:t>Are Head Start Kids with Disabilities?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5433" y="2900550"/>
            <a:ext cx="878505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Office of Head Start definition: Children with an IFSP or IEP</a:t>
            </a:r>
          </a:p>
          <a:p>
            <a:pPr algn="ctr"/>
            <a:endParaRPr lang="en-US" dirty="0"/>
          </a:p>
          <a:p>
            <a:pPr algn="ctr"/>
            <a:r>
              <a:rPr lang="en-US" sz="2400" b="1" dirty="0" smtClean="0"/>
              <a:t>IFSP = Individual Family Service Plan </a:t>
            </a:r>
          </a:p>
          <a:p>
            <a:r>
              <a:rPr lang="en-US" sz="2000" dirty="0" smtClean="0"/>
              <a:t>IFSP </a:t>
            </a:r>
            <a:r>
              <a:rPr lang="en-US" sz="2000" dirty="0"/>
              <a:t>focuses on the child and </a:t>
            </a:r>
            <a:r>
              <a:rPr lang="en-US" sz="2000" dirty="0" smtClean="0"/>
              <a:t>family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and the services that a family </a:t>
            </a:r>
            <a:r>
              <a:rPr lang="en-US" sz="2000" dirty="0" smtClean="0"/>
              <a:t>needs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to help them enhance the development of their child. 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IEP = Individual Education Plan  </a:t>
            </a:r>
          </a:p>
          <a:p>
            <a:pPr algn="ctr"/>
            <a:r>
              <a:rPr lang="en-US" sz="2000" dirty="0" smtClean="0"/>
              <a:t>IEP </a:t>
            </a:r>
            <a:r>
              <a:rPr lang="en-US" sz="2000" dirty="0"/>
              <a:t>focuses on the educational needs of the </a:t>
            </a:r>
            <a:r>
              <a:rPr lang="en-US" sz="2000" dirty="0" smtClean="0"/>
              <a:t>child.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25979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299" y="1489337"/>
            <a:ext cx="8229600" cy="1038737"/>
          </a:xfrm>
        </p:spPr>
        <p:txBody>
          <a:bodyPr/>
          <a:lstStyle/>
          <a:p>
            <a:r>
              <a:rPr lang="en-US" sz="3200" b="1" dirty="0" smtClean="0"/>
              <a:t>Some Oral </a:t>
            </a:r>
            <a:r>
              <a:rPr lang="en-US" sz="3200" b="1" dirty="0"/>
              <a:t>H</a:t>
            </a:r>
            <a:r>
              <a:rPr lang="en-US" sz="3200" b="1" dirty="0" smtClean="0"/>
              <a:t>ealth </a:t>
            </a:r>
            <a:r>
              <a:rPr lang="en-US" sz="3200" b="1" dirty="0"/>
              <a:t>C</a:t>
            </a:r>
            <a:r>
              <a:rPr lang="en-US" sz="3200" b="1" dirty="0" smtClean="0"/>
              <a:t>oncerns </a:t>
            </a:r>
            <a:br>
              <a:rPr lang="en-US" sz="3200" b="1" dirty="0" smtClean="0"/>
            </a:br>
            <a:r>
              <a:rPr lang="en-US" sz="3200" b="1" dirty="0" smtClean="0"/>
              <a:t>of Kids with Disabilities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792049"/>
            <a:ext cx="9430787" cy="3288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Child with poor motor control—unable to hold toothbrush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Child with cognitive/motor disability—swallows toothpaste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Child is orally “defensive”—won’t allow toothbrush in mouth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Child takes meds that are sweetened—promotes decay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800" dirty="0" smtClean="0"/>
              <a:t>Child takes meds that reduce saliva—promotes decay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39638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3120"/>
            <a:ext cx="8229600" cy="771984"/>
          </a:xfrm>
        </p:spPr>
        <p:txBody>
          <a:bodyPr/>
          <a:lstStyle/>
          <a:p>
            <a:r>
              <a:rPr lang="en-US" sz="3200" b="1" dirty="0" smtClean="0"/>
              <a:t>Examples of Kids with “Special </a:t>
            </a:r>
            <a:r>
              <a:rPr lang="en-US" sz="3200" b="1" dirty="0"/>
              <a:t>N</a:t>
            </a:r>
            <a:r>
              <a:rPr lang="en-US" sz="3200" b="1" dirty="0" smtClean="0"/>
              <a:t>eeds”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2306211"/>
            <a:ext cx="7580231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 smtClean="0"/>
              <a:t>Kids with physical but no intellectual disability—wheelchair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/>
              <a:t>Kids with </a:t>
            </a:r>
            <a:r>
              <a:rPr lang="en-US" sz="2000" dirty="0" smtClean="0"/>
              <a:t>intellectual </a:t>
            </a:r>
            <a:r>
              <a:rPr lang="en-US" sz="2000" dirty="0"/>
              <a:t>but no physical </a:t>
            </a:r>
            <a:r>
              <a:rPr lang="en-US" sz="2000" dirty="0" smtClean="0"/>
              <a:t>disability—autism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/>
              <a:t>Kids with intellectual and physical </a:t>
            </a:r>
            <a:r>
              <a:rPr lang="en-US" sz="2000" dirty="0" smtClean="0"/>
              <a:t>disability—developmental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 smtClean="0"/>
              <a:t>Kids with complex medical condition—hemophilia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 smtClean="0"/>
              <a:t>Kids with learning disability—can’t pay attention due to toothache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 smtClean="0"/>
              <a:t>Kids with no disability but high need for services—asthma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 smtClean="0"/>
              <a:t>Kids with exceptional fear of the dentist—uncooperative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en-US" sz="2000" dirty="0" smtClean="0"/>
              <a:t>Kids with dental disability—advanced decay, constant pain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2847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9187"/>
            <a:ext cx="8229600" cy="1143000"/>
          </a:xfrm>
        </p:spPr>
        <p:txBody>
          <a:bodyPr/>
          <a:lstStyle/>
          <a:p>
            <a:r>
              <a:rPr lang="en-US" b="1" dirty="0" smtClean="0"/>
              <a:t>Oral Health Resources  </a:t>
            </a:r>
            <a:br>
              <a:rPr lang="en-US" b="1" dirty="0" smtClean="0"/>
            </a:br>
            <a:r>
              <a:rPr lang="en-US" b="1" dirty="0" smtClean="0"/>
              <a:t>for </a:t>
            </a:r>
            <a:r>
              <a:rPr lang="en-US" b="1" dirty="0"/>
              <a:t>K</a:t>
            </a:r>
            <a:r>
              <a:rPr lang="en-US" b="1" dirty="0" smtClean="0"/>
              <a:t>ids </a:t>
            </a:r>
            <a:r>
              <a:rPr lang="en-US" b="1" dirty="0"/>
              <a:t>with </a:t>
            </a:r>
            <a:r>
              <a:rPr lang="en-US" b="1" dirty="0" smtClean="0"/>
              <a:t>Special </a:t>
            </a:r>
            <a:r>
              <a:rPr lang="en-US" b="1" dirty="0"/>
              <a:t>N</a:t>
            </a:r>
            <a:r>
              <a:rPr lang="en-US" b="1" dirty="0" smtClean="0"/>
              <a:t>eeds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599515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5446"/>
            <a:ext cx="8229600" cy="866728"/>
          </a:xfrm>
        </p:spPr>
        <p:txBody>
          <a:bodyPr/>
          <a:lstStyle/>
          <a:p>
            <a:r>
              <a:rPr lang="en-US" sz="3200" b="1" dirty="0" smtClean="0"/>
              <a:t>Resource #1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9246" y="2402888"/>
            <a:ext cx="811862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Head Start</a:t>
            </a:r>
          </a:p>
          <a:p>
            <a:pPr algn="ctr"/>
            <a:r>
              <a:rPr lang="en-US" sz="2800" dirty="0" smtClean="0"/>
              <a:t> National Center on Health</a:t>
            </a:r>
            <a:endParaRPr lang="en-US" sz="2800" dirty="0"/>
          </a:p>
          <a:p>
            <a:pPr algn="ctr"/>
            <a:r>
              <a:rPr lang="en-US" sz="2800" dirty="0" smtClean="0"/>
              <a:t>Oral Health Home Page</a:t>
            </a:r>
          </a:p>
          <a:p>
            <a:pPr algn="ctr"/>
            <a:endParaRPr lang="en-US" dirty="0"/>
          </a:p>
          <a:p>
            <a:pPr algn="ctr"/>
            <a:r>
              <a:rPr lang="en-US" sz="2400" dirty="0"/>
              <a:t>http://</a:t>
            </a:r>
            <a:r>
              <a:rPr lang="en-US" sz="2400" dirty="0" err="1"/>
              <a:t>eclkc.ohs.acf.hhs.gov</a:t>
            </a:r>
            <a:r>
              <a:rPr lang="en-US" sz="2400" dirty="0"/>
              <a:t>/</a:t>
            </a:r>
            <a:r>
              <a:rPr lang="en-US" sz="2400" dirty="0" err="1"/>
              <a:t>hslc</a:t>
            </a:r>
            <a:r>
              <a:rPr lang="en-US" sz="2400" dirty="0"/>
              <a:t>/</a:t>
            </a:r>
            <a:r>
              <a:rPr lang="en-US" sz="2400" dirty="0" err="1"/>
              <a:t>tta</a:t>
            </a:r>
            <a:r>
              <a:rPr lang="en-US" sz="2400" dirty="0"/>
              <a:t>-system/health/oral-health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12732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93B552861296419D907D2F113C65D7" ma:contentTypeVersion="0" ma:contentTypeDescription="Create a new document." ma:contentTypeScope="" ma:versionID="c0bce610ef1fcbe8309e81b4f01053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8FFFF5-6C8C-44C2-87B0-EB01BE9DCE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2C6A8E-5E4F-44FD-9232-96AD12D53404}">
  <ds:schemaRefs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5A1E6076-A4B4-4245-875E-B2ED13F855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3081</TotalTime>
  <Words>791</Words>
  <Application>Microsoft Office PowerPoint</Application>
  <PresentationFormat>On-screen Show (4:3)</PresentationFormat>
  <Paragraphs>199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Office Theme</vt:lpstr>
      <vt:lpstr>1_Office Theme</vt:lpstr>
      <vt:lpstr>3_Office Theme</vt:lpstr>
      <vt:lpstr>2_Office Theme</vt:lpstr>
      <vt:lpstr>Better Oral Health  for Kids with Special Needs   Webinar  June 5, 2015 Jay Balzer, DMD, MPH Consultant, ASTDD</vt:lpstr>
      <vt:lpstr>General Reminders</vt:lpstr>
      <vt:lpstr>Better Oral Health  for Kids with Special Needs   Webinar  June 5, 2015 Jay Balzer, DMD, MPH Consultant, ASTDD</vt:lpstr>
      <vt:lpstr>Today’s Topics    </vt:lpstr>
      <vt:lpstr>Who Are Head Start Kids with Disabilities?</vt:lpstr>
      <vt:lpstr>Some Oral Health Concerns  of Kids with Disabilities</vt:lpstr>
      <vt:lpstr>Examples of Kids with “Special Needs”</vt:lpstr>
      <vt:lpstr>Oral Health Resources   for Kids with Special Needs </vt:lpstr>
      <vt:lpstr>Resource #1   </vt:lpstr>
      <vt:lpstr>Resource #2 </vt:lpstr>
      <vt:lpstr>Resource #3 </vt:lpstr>
      <vt:lpstr>Resource #4 </vt:lpstr>
      <vt:lpstr>Resource #5</vt:lpstr>
      <vt:lpstr>Resource #6</vt:lpstr>
      <vt:lpstr>Resource #7</vt:lpstr>
      <vt:lpstr>Resource #8</vt:lpstr>
      <vt:lpstr>Resource #9</vt:lpstr>
      <vt:lpstr>Resource #10</vt:lpstr>
      <vt:lpstr>Resource #11 </vt:lpstr>
      <vt:lpstr>Preventing Oral Disease Many Opportunities </vt:lpstr>
      <vt:lpstr>Locating the Right Dental Office for Kids with Special Needs  </vt:lpstr>
      <vt:lpstr>The Right Office</vt:lpstr>
      <vt:lpstr>The Wrong Office</vt:lpstr>
      <vt:lpstr>How to Find  the Right Dental Office</vt:lpstr>
      <vt:lpstr>Some Online Dentist Directories</vt:lpstr>
      <vt:lpstr>Talking to the Dentist Be Informed</vt:lpstr>
      <vt:lpstr>More AAPD Policies and Guidelines</vt:lpstr>
      <vt:lpstr>More AAPD Policies and Guidelines</vt:lpstr>
      <vt:lpstr>Recipe for Maintaining Oral Health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Hoag</dc:creator>
  <cp:lastModifiedBy>Chris</cp:lastModifiedBy>
  <cp:revision>125</cp:revision>
  <dcterms:created xsi:type="dcterms:W3CDTF">2012-10-18T18:57:43Z</dcterms:created>
  <dcterms:modified xsi:type="dcterms:W3CDTF">2015-05-28T17:53:28Z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0x010100DB93B552861296419D907D2F113C65D7</vt:lpwstr>
  </property>
  <property fmtid="{D5CDD505-2E9C-101B-9397-08002B2CF9AE}" pid="3" name="_NewReviewCycle">
    <vt:lpwstr/>
  </property>
</Properties>
</file>