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sldIdLst>
    <p:sldId id="256" r:id="rId2"/>
    <p:sldId id="473" r:id="rId3"/>
    <p:sldId id="474" r:id="rId4"/>
    <p:sldId id="437" r:id="rId5"/>
    <p:sldId id="438" r:id="rId6"/>
    <p:sldId id="287" r:id="rId7"/>
    <p:sldId id="288" r:id="rId8"/>
    <p:sldId id="394" r:id="rId9"/>
    <p:sldId id="395" r:id="rId10"/>
    <p:sldId id="359" r:id="rId11"/>
    <p:sldId id="360" r:id="rId12"/>
    <p:sldId id="297" r:id="rId13"/>
    <p:sldId id="362" r:id="rId14"/>
    <p:sldId id="361" r:id="rId15"/>
    <p:sldId id="363" r:id="rId16"/>
    <p:sldId id="364" r:id="rId17"/>
    <p:sldId id="365" r:id="rId18"/>
    <p:sldId id="366" r:id="rId19"/>
    <p:sldId id="367" r:id="rId20"/>
    <p:sldId id="396" r:id="rId21"/>
    <p:sldId id="368" r:id="rId22"/>
    <p:sldId id="369" r:id="rId23"/>
    <p:sldId id="370" r:id="rId24"/>
    <p:sldId id="439" r:id="rId25"/>
    <p:sldId id="371" r:id="rId26"/>
    <p:sldId id="440" r:id="rId27"/>
    <p:sldId id="441" r:id="rId28"/>
    <p:sldId id="442" r:id="rId29"/>
    <p:sldId id="398" r:id="rId30"/>
    <p:sldId id="400" r:id="rId31"/>
    <p:sldId id="401" r:id="rId32"/>
    <p:sldId id="402" r:id="rId33"/>
    <p:sldId id="399" r:id="rId34"/>
    <p:sldId id="403" r:id="rId35"/>
    <p:sldId id="397" r:id="rId36"/>
    <p:sldId id="417" r:id="rId37"/>
    <p:sldId id="435" r:id="rId38"/>
    <p:sldId id="419" r:id="rId39"/>
    <p:sldId id="420" r:id="rId40"/>
    <p:sldId id="421" r:id="rId41"/>
    <p:sldId id="443" r:id="rId42"/>
    <p:sldId id="444" r:id="rId43"/>
    <p:sldId id="445" r:id="rId44"/>
    <p:sldId id="446" r:id="rId45"/>
    <p:sldId id="434" r:id="rId46"/>
    <p:sldId id="422" r:id="rId47"/>
    <p:sldId id="447" r:id="rId48"/>
    <p:sldId id="448" r:id="rId49"/>
    <p:sldId id="423" r:id="rId50"/>
    <p:sldId id="449" r:id="rId51"/>
    <p:sldId id="450" r:id="rId52"/>
    <p:sldId id="451" r:id="rId53"/>
    <p:sldId id="452" r:id="rId54"/>
    <p:sldId id="455" r:id="rId55"/>
    <p:sldId id="456" r:id="rId56"/>
    <p:sldId id="424" r:id="rId57"/>
    <p:sldId id="457" r:id="rId58"/>
    <p:sldId id="425" r:id="rId59"/>
    <p:sldId id="426" r:id="rId60"/>
    <p:sldId id="427" r:id="rId61"/>
    <p:sldId id="428" r:id="rId62"/>
    <p:sldId id="429" r:id="rId63"/>
    <p:sldId id="458" r:id="rId64"/>
    <p:sldId id="459" r:id="rId65"/>
    <p:sldId id="436" r:id="rId66"/>
    <p:sldId id="430" r:id="rId67"/>
    <p:sldId id="460" r:id="rId68"/>
    <p:sldId id="461" r:id="rId69"/>
    <p:sldId id="462" r:id="rId70"/>
    <p:sldId id="463" r:id="rId71"/>
    <p:sldId id="431" r:id="rId72"/>
    <p:sldId id="464" r:id="rId73"/>
    <p:sldId id="465" r:id="rId74"/>
    <p:sldId id="466" r:id="rId75"/>
    <p:sldId id="471" r:id="rId76"/>
    <p:sldId id="432" r:id="rId77"/>
    <p:sldId id="467" r:id="rId78"/>
    <p:sldId id="433" r:id="rId79"/>
    <p:sldId id="468" r:id="rId80"/>
    <p:sldId id="469" r:id="rId81"/>
    <p:sldId id="372" r:id="rId82"/>
    <p:sldId id="373" r:id="rId83"/>
    <p:sldId id="470" r:id="rId84"/>
    <p:sldId id="377" r:id="rId85"/>
    <p:sldId id="274" r:id="rId86"/>
    <p:sldId id="284" r:id="rId87"/>
    <p:sldId id="285" r:id="rId88"/>
    <p:sldId id="275" r:id="rId89"/>
    <p:sldId id="276" r:id="rId90"/>
    <p:sldId id="277" r:id="rId91"/>
    <p:sldId id="278" r:id="rId92"/>
    <p:sldId id="279" r:id="rId93"/>
    <p:sldId id="280" r:id="rId94"/>
    <p:sldId id="281" r:id="rId95"/>
    <p:sldId id="282" r:id="rId96"/>
    <p:sldId id="28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varScale="1">
        <p:scale>
          <a:sx n="84" d="100"/>
          <a:sy n="84" d="100"/>
        </p:scale>
        <p:origin x="136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Percent of Low-Income Preschool Children with Decay Experience and Untreated Decay by Region, 2009</a:t>
            </a:r>
          </a:p>
        </c:rich>
      </c:tx>
      <c:overlay val="0"/>
    </c:title>
    <c:autoTitleDeleted val="0"/>
    <c:plotArea>
      <c:layout/>
      <c:barChart>
        <c:barDir val="col"/>
        <c:grouping val="clustered"/>
        <c:varyColors val="0"/>
        <c:ser>
          <c:idx val="0"/>
          <c:order val="0"/>
          <c:tx>
            <c:strRef>
              <c:f>Sheet1!$B$1</c:f>
              <c:strCache>
                <c:ptCount val="1"/>
                <c:pt idx="0">
                  <c:v>North</c:v>
                </c:pt>
              </c:strCache>
            </c:strRef>
          </c:tx>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Decay Experience</c:v>
                </c:pt>
                <c:pt idx="1">
                  <c:v>Untreated Decay</c:v>
                </c:pt>
                <c:pt idx="2">
                  <c:v>Need Dental Care</c:v>
                </c:pt>
              </c:strCache>
            </c:strRef>
          </c:cat>
          <c:val>
            <c:numRef>
              <c:f>Sheet1!$B$2:$B$4</c:f>
              <c:numCache>
                <c:formatCode>0.0%</c:formatCode>
                <c:ptCount val="3"/>
                <c:pt idx="0">
                  <c:v>0.58700000000000063</c:v>
                </c:pt>
                <c:pt idx="1">
                  <c:v>0.41000000000000031</c:v>
                </c:pt>
                <c:pt idx="2">
                  <c:v>0.37400000000000089</c:v>
                </c:pt>
              </c:numCache>
            </c:numRef>
          </c:val>
        </c:ser>
        <c:ser>
          <c:idx val="1"/>
          <c:order val="1"/>
          <c:tx>
            <c:strRef>
              <c:f>Sheet1!$C$1</c:f>
              <c:strCache>
                <c:ptCount val="1"/>
                <c:pt idx="0">
                  <c:v>Central</c:v>
                </c:pt>
              </c:strCache>
            </c:strRef>
          </c:tx>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Decay Experience</c:v>
                </c:pt>
                <c:pt idx="1">
                  <c:v>Untreated Decay</c:v>
                </c:pt>
                <c:pt idx="2">
                  <c:v>Need Dental Care</c:v>
                </c:pt>
              </c:strCache>
            </c:strRef>
          </c:cat>
          <c:val>
            <c:numRef>
              <c:f>Sheet1!$C$2:$C$4</c:f>
              <c:numCache>
                <c:formatCode>0.0%</c:formatCode>
                <c:ptCount val="3"/>
                <c:pt idx="0">
                  <c:v>0.48200000000000032</c:v>
                </c:pt>
                <c:pt idx="1">
                  <c:v>0.31200000000000089</c:v>
                </c:pt>
                <c:pt idx="2">
                  <c:v>0.29100000000000031</c:v>
                </c:pt>
              </c:numCache>
            </c:numRef>
          </c:val>
        </c:ser>
        <c:ser>
          <c:idx val="2"/>
          <c:order val="2"/>
          <c:tx>
            <c:strRef>
              <c:f>Sheet1!$D$1</c:f>
              <c:strCache>
                <c:ptCount val="1"/>
                <c:pt idx="0">
                  <c:v>South</c:v>
                </c:pt>
              </c:strCache>
            </c:strRef>
          </c:tx>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Decay Experience</c:v>
                </c:pt>
                <c:pt idx="1">
                  <c:v>Untreated Decay</c:v>
                </c:pt>
                <c:pt idx="2">
                  <c:v>Need Dental Care</c:v>
                </c:pt>
              </c:strCache>
            </c:strRef>
          </c:cat>
          <c:val>
            <c:numRef>
              <c:f>Sheet1!$D$2:$D$4</c:f>
              <c:numCache>
                <c:formatCode>0.0%</c:formatCode>
                <c:ptCount val="3"/>
                <c:pt idx="0">
                  <c:v>0.51400000000000001</c:v>
                </c:pt>
                <c:pt idx="1">
                  <c:v>0.28300000000000008</c:v>
                </c:pt>
                <c:pt idx="2">
                  <c:v>0.22100000000000031</c:v>
                </c:pt>
              </c:numCache>
            </c:numRef>
          </c:val>
        </c:ser>
        <c:dLbls>
          <c:showLegendKey val="0"/>
          <c:showVal val="0"/>
          <c:showCatName val="0"/>
          <c:showSerName val="0"/>
          <c:showPercent val="0"/>
          <c:showBubbleSize val="0"/>
        </c:dLbls>
        <c:gapWidth val="150"/>
        <c:axId val="211464688"/>
        <c:axId val="211468216"/>
      </c:barChart>
      <c:catAx>
        <c:axId val="211464688"/>
        <c:scaling>
          <c:orientation val="minMax"/>
        </c:scaling>
        <c:delete val="0"/>
        <c:axPos val="b"/>
        <c:numFmt formatCode="General" sourceLinked="0"/>
        <c:majorTickMark val="out"/>
        <c:minorTickMark val="none"/>
        <c:tickLblPos val="nextTo"/>
        <c:crossAx val="211468216"/>
        <c:crosses val="autoZero"/>
        <c:auto val="1"/>
        <c:lblAlgn val="ctr"/>
        <c:lblOffset val="100"/>
        <c:noMultiLvlLbl val="0"/>
      </c:catAx>
      <c:valAx>
        <c:axId val="211468216"/>
        <c:scaling>
          <c:orientation val="minMax"/>
        </c:scaling>
        <c:delete val="0"/>
        <c:axPos val="l"/>
        <c:title>
          <c:tx>
            <c:rich>
              <a:bodyPr rot="-5400000" vert="horz"/>
              <a:lstStyle/>
              <a:p>
                <a:pPr>
                  <a:defRPr/>
                </a:pPr>
                <a:r>
                  <a:rPr lang="en-US"/>
                  <a:t>Percent of Children</a:t>
                </a:r>
              </a:p>
            </c:rich>
          </c:tx>
          <c:overlay val="0"/>
        </c:title>
        <c:numFmt formatCode="0%" sourceLinked="0"/>
        <c:majorTickMark val="out"/>
        <c:minorTickMark val="none"/>
        <c:tickLblPos val="nextTo"/>
        <c:crossAx val="211464688"/>
        <c:crosses val="autoZero"/>
        <c:crossBetween val="between"/>
      </c:valAx>
    </c:plotArea>
    <c:legend>
      <c:legendPos val="b"/>
      <c:overlay val="0"/>
    </c:legend>
    <c:plotVisOnly val="1"/>
    <c:dispBlanksAs val="gap"/>
    <c:showDLblsOverMax val="0"/>
  </c:chart>
  <c:txPr>
    <a:bodyPr/>
    <a:lstStyle/>
    <a:p>
      <a:pPr>
        <a:defRPr sz="1600">
          <a:latin typeface="Calibri" pitchFamily="34" charset="0"/>
          <a:cs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2009</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Obvious Problem</c:v>
                </c:pt>
                <c:pt idx="1">
                  <c:v>Early Care Needed</c:v>
                </c:pt>
                <c:pt idx="2">
                  <c:v>Urgent Care Needed</c:v>
                </c:pt>
              </c:strCache>
            </c:strRef>
          </c:cat>
          <c:val>
            <c:numRef>
              <c:f>Sheet1!$B$2:$B$4</c:f>
              <c:numCache>
                <c:formatCode>0.0%</c:formatCode>
                <c:ptCount val="3"/>
                <c:pt idx="0">
                  <c:v>0.62600000000000211</c:v>
                </c:pt>
                <c:pt idx="1">
                  <c:v>0.3410000000000003</c:v>
                </c:pt>
                <c:pt idx="2">
                  <c:v>3.3000000000000002E-2</c:v>
                </c:pt>
              </c:numCache>
            </c:numRef>
          </c:val>
        </c:ser>
        <c:ser>
          <c:idx val="1"/>
          <c:order val="1"/>
          <c:tx>
            <c:strRef>
              <c:f>Sheet1!$C$1</c:f>
              <c:strCache>
                <c:ptCount val="1"/>
                <c:pt idx="0">
                  <c:v>2010</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Obvious Problem</c:v>
                </c:pt>
                <c:pt idx="1">
                  <c:v>Early Care Needed</c:v>
                </c:pt>
                <c:pt idx="2">
                  <c:v>Urgent Care Needed</c:v>
                </c:pt>
              </c:strCache>
            </c:strRef>
          </c:cat>
          <c:val>
            <c:numRef>
              <c:f>Sheet1!$C$2:$C$4</c:f>
              <c:numCache>
                <c:formatCode>0.0%</c:formatCode>
                <c:ptCount val="3"/>
                <c:pt idx="0">
                  <c:v>0.80800000000000005</c:v>
                </c:pt>
                <c:pt idx="1">
                  <c:v>0.18300000000000041</c:v>
                </c:pt>
                <c:pt idx="2">
                  <c:v>9.0000000000000045E-3</c:v>
                </c:pt>
              </c:numCache>
            </c:numRef>
          </c:val>
        </c:ser>
        <c:dLbls>
          <c:showLegendKey val="0"/>
          <c:showVal val="0"/>
          <c:showCatName val="0"/>
          <c:showSerName val="0"/>
          <c:showPercent val="0"/>
          <c:showBubbleSize val="0"/>
        </c:dLbls>
        <c:gapWidth val="150"/>
        <c:axId val="211463120"/>
        <c:axId val="211461160"/>
      </c:barChart>
      <c:catAx>
        <c:axId val="211463120"/>
        <c:scaling>
          <c:orientation val="minMax"/>
        </c:scaling>
        <c:delete val="0"/>
        <c:axPos val="b"/>
        <c:numFmt formatCode="General" sourceLinked="0"/>
        <c:majorTickMark val="out"/>
        <c:minorTickMark val="none"/>
        <c:tickLblPos val="nextTo"/>
        <c:crossAx val="211461160"/>
        <c:crosses val="autoZero"/>
        <c:auto val="1"/>
        <c:lblAlgn val="ctr"/>
        <c:lblOffset val="100"/>
        <c:noMultiLvlLbl val="0"/>
      </c:catAx>
      <c:valAx>
        <c:axId val="211461160"/>
        <c:scaling>
          <c:orientation val="minMax"/>
        </c:scaling>
        <c:delete val="0"/>
        <c:axPos val="l"/>
        <c:title>
          <c:tx>
            <c:rich>
              <a:bodyPr rot="-5400000" vert="horz"/>
              <a:lstStyle/>
              <a:p>
                <a:pPr>
                  <a:defRPr/>
                </a:pPr>
                <a:r>
                  <a:rPr lang="en-US"/>
                  <a:t>Percent of Children</a:t>
                </a:r>
              </a:p>
            </c:rich>
          </c:tx>
          <c:overlay val="0"/>
        </c:title>
        <c:numFmt formatCode="0%" sourceLinked="0"/>
        <c:majorTickMark val="out"/>
        <c:minorTickMark val="none"/>
        <c:tickLblPos val="nextTo"/>
        <c:crossAx val="211463120"/>
        <c:crosses val="autoZero"/>
        <c:crossBetween val="between"/>
      </c:valAx>
    </c:plotArea>
    <c:legend>
      <c:legendPos val="b"/>
      <c:overlay val="0"/>
    </c:legend>
    <c:plotVisOnly val="1"/>
    <c:dispBlanksAs val="gap"/>
    <c:showDLblsOverMax val="0"/>
  </c:chart>
  <c:txPr>
    <a:bodyPr/>
    <a:lstStyle/>
    <a:p>
      <a:pPr>
        <a:defRPr sz="1600">
          <a:latin typeface="Calibri" pitchFamily="34" charset="0"/>
          <a:cs typeface="Calibr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2009</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Obvious Problem</c:v>
                </c:pt>
                <c:pt idx="1">
                  <c:v>Early Care Needed</c:v>
                </c:pt>
                <c:pt idx="2">
                  <c:v>Urgent Care Needed</c:v>
                </c:pt>
              </c:strCache>
            </c:strRef>
          </c:cat>
          <c:val>
            <c:numRef>
              <c:f>Sheet1!$B$2:$B$4</c:f>
              <c:numCache>
                <c:formatCode>0.0%</c:formatCode>
                <c:ptCount val="3"/>
                <c:pt idx="0">
                  <c:v>0.70900000000000063</c:v>
                </c:pt>
                <c:pt idx="1">
                  <c:v>0.24100000000000021</c:v>
                </c:pt>
                <c:pt idx="2">
                  <c:v>0.05</c:v>
                </c:pt>
              </c:numCache>
            </c:numRef>
          </c:val>
        </c:ser>
        <c:ser>
          <c:idx val="1"/>
          <c:order val="1"/>
          <c:tx>
            <c:strRef>
              <c:f>Sheet1!$C$1</c:f>
              <c:strCache>
                <c:ptCount val="1"/>
                <c:pt idx="0">
                  <c:v>2010</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Obvious Problem</c:v>
                </c:pt>
                <c:pt idx="1">
                  <c:v>Early Care Needed</c:v>
                </c:pt>
                <c:pt idx="2">
                  <c:v>Urgent Care Needed</c:v>
                </c:pt>
              </c:strCache>
            </c:strRef>
          </c:cat>
          <c:val>
            <c:numRef>
              <c:f>Sheet1!$C$2:$C$4</c:f>
              <c:numCache>
                <c:formatCode>0.0%</c:formatCode>
                <c:ptCount val="3"/>
                <c:pt idx="0">
                  <c:v>0.95200000000000062</c:v>
                </c:pt>
                <c:pt idx="1">
                  <c:v>3.2000000000000042E-2</c:v>
                </c:pt>
                <c:pt idx="2">
                  <c:v>1.6000000000000021E-2</c:v>
                </c:pt>
              </c:numCache>
            </c:numRef>
          </c:val>
        </c:ser>
        <c:dLbls>
          <c:showLegendKey val="0"/>
          <c:showVal val="0"/>
          <c:showCatName val="0"/>
          <c:showSerName val="0"/>
          <c:showPercent val="0"/>
          <c:showBubbleSize val="0"/>
        </c:dLbls>
        <c:gapWidth val="150"/>
        <c:axId val="211466648"/>
        <c:axId val="211461944"/>
      </c:barChart>
      <c:catAx>
        <c:axId val="211466648"/>
        <c:scaling>
          <c:orientation val="minMax"/>
        </c:scaling>
        <c:delete val="0"/>
        <c:axPos val="b"/>
        <c:numFmt formatCode="General" sourceLinked="0"/>
        <c:majorTickMark val="out"/>
        <c:minorTickMark val="none"/>
        <c:tickLblPos val="nextTo"/>
        <c:crossAx val="211461944"/>
        <c:crosses val="autoZero"/>
        <c:auto val="1"/>
        <c:lblAlgn val="ctr"/>
        <c:lblOffset val="100"/>
        <c:noMultiLvlLbl val="0"/>
      </c:catAx>
      <c:valAx>
        <c:axId val="211461944"/>
        <c:scaling>
          <c:orientation val="minMax"/>
        </c:scaling>
        <c:delete val="0"/>
        <c:axPos val="l"/>
        <c:title>
          <c:tx>
            <c:rich>
              <a:bodyPr rot="-5400000" vert="horz"/>
              <a:lstStyle/>
              <a:p>
                <a:pPr>
                  <a:defRPr/>
                </a:pPr>
                <a:r>
                  <a:rPr lang="en-US"/>
                  <a:t>Percent of Children</a:t>
                </a:r>
              </a:p>
            </c:rich>
          </c:tx>
          <c:overlay val="0"/>
        </c:title>
        <c:numFmt formatCode="0%" sourceLinked="0"/>
        <c:majorTickMark val="out"/>
        <c:minorTickMark val="none"/>
        <c:tickLblPos val="nextTo"/>
        <c:crossAx val="211466648"/>
        <c:crosses val="autoZero"/>
        <c:crossBetween val="between"/>
      </c:valAx>
    </c:plotArea>
    <c:legend>
      <c:legendPos val="b"/>
      <c:overlay val="0"/>
    </c:legend>
    <c:plotVisOnly val="1"/>
    <c:dispBlanksAs val="gap"/>
    <c:showDLblsOverMax val="0"/>
  </c:chart>
  <c:txPr>
    <a:bodyPr/>
    <a:lstStyle/>
    <a:p>
      <a:pPr>
        <a:defRPr sz="1600">
          <a:latin typeface="Calibri" pitchFamily="34" charset="0"/>
          <a:cs typeface="Calibri"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2009</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Obvious Problem</c:v>
                </c:pt>
                <c:pt idx="1">
                  <c:v>Early Care Needed</c:v>
                </c:pt>
                <c:pt idx="2">
                  <c:v>Urgent Care Needed</c:v>
                </c:pt>
              </c:strCache>
            </c:strRef>
          </c:cat>
          <c:val>
            <c:numRef>
              <c:f>Sheet1!$B$2:$B$4</c:f>
              <c:numCache>
                <c:formatCode>0.0%</c:formatCode>
                <c:ptCount val="3"/>
                <c:pt idx="0">
                  <c:v>0.79400000000000004</c:v>
                </c:pt>
                <c:pt idx="1">
                  <c:v>0.16800000000000001</c:v>
                </c:pt>
                <c:pt idx="2">
                  <c:v>3.6999999999999998E-2</c:v>
                </c:pt>
              </c:numCache>
            </c:numRef>
          </c:val>
        </c:ser>
        <c:ser>
          <c:idx val="1"/>
          <c:order val="1"/>
          <c:tx>
            <c:strRef>
              <c:f>Sheet1!$C$1</c:f>
              <c:strCache>
                <c:ptCount val="1"/>
                <c:pt idx="0">
                  <c:v>2010</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Obvious Problem</c:v>
                </c:pt>
                <c:pt idx="1">
                  <c:v>Early Care Needed</c:v>
                </c:pt>
                <c:pt idx="2">
                  <c:v>Urgent Care Needed</c:v>
                </c:pt>
              </c:strCache>
            </c:strRef>
          </c:cat>
          <c:val>
            <c:numRef>
              <c:f>Sheet1!$C$2:$C$4</c:f>
              <c:numCache>
                <c:formatCode>0.0%</c:formatCode>
                <c:ptCount val="3"/>
                <c:pt idx="0">
                  <c:v>0.879000000000002</c:v>
                </c:pt>
                <c:pt idx="1">
                  <c:v>9.9000000000000046E-2</c:v>
                </c:pt>
                <c:pt idx="2">
                  <c:v>2.1999999999999999E-2</c:v>
                </c:pt>
              </c:numCache>
            </c:numRef>
          </c:val>
        </c:ser>
        <c:dLbls>
          <c:showLegendKey val="0"/>
          <c:showVal val="0"/>
          <c:showCatName val="0"/>
          <c:showSerName val="0"/>
          <c:showPercent val="0"/>
          <c:showBubbleSize val="0"/>
        </c:dLbls>
        <c:gapWidth val="150"/>
        <c:axId val="211462728"/>
        <c:axId val="211463512"/>
      </c:barChart>
      <c:catAx>
        <c:axId val="211462728"/>
        <c:scaling>
          <c:orientation val="minMax"/>
        </c:scaling>
        <c:delete val="0"/>
        <c:axPos val="b"/>
        <c:numFmt formatCode="General" sourceLinked="0"/>
        <c:majorTickMark val="out"/>
        <c:minorTickMark val="none"/>
        <c:tickLblPos val="nextTo"/>
        <c:crossAx val="211463512"/>
        <c:crosses val="autoZero"/>
        <c:auto val="1"/>
        <c:lblAlgn val="ctr"/>
        <c:lblOffset val="100"/>
        <c:noMultiLvlLbl val="0"/>
      </c:catAx>
      <c:valAx>
        <c:axId val="211463512"/>
        <c:scaling>
          <c:orientation val="minMax"/>
        </c:scaling>
        <c:delete val="0"/>
        <c:axPos val="l"/>
        <c:title>
          <c:tx>
            <c:rich>
              <a:bodyPr rot="-5400000" vert="horz"/>
              <a:lstStyle/>
              <a:p>
                <a:pPr>
                  <a:defRPr/>
                </a:pPr>
                <a:r>
                  <a:rPr lang="en-US"/>
                  <a:t>Percent of Children</a:t>
                </a:r>
              </a:p>
            </c:rich>
          </c:tx>
          <c:overlay val="0"/>
        </c:title>
        <c:numFmt formatCode="0%" sourceLinked="0"/>
        <c:majorTickMark val="out"/>
        <c:minorTickMark val="none"/>
        <c:tickLblPos val="nextTo"/>
        <c:crossAx val="211462728"/>
        <c:crosses val="autoZero"/>
        <c:crossBetween val="between"/>
      </c:valAx>
    </c:plotArea>
    <c:legend>
      <c:legendPos val="b"/>
      <c:overlay val="0"/>
    </c:legend>
    <c:plotVisOnly val="1"/>
    <c:dispBlanksAs val="gap"/>
    <c:showDLblsOverMax val="0"/>
  </c:chart>
  <c:txPr>
    <a:bodyPr/>
    <a:lstStyle/>
    <a:p>
      <a:pPr>
        <a:defRPr sz="1600">
          <a:latin typeface="Calibri" pitchFamily="34" charset="0"/>
          <a:cs typeface="Calibri"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63406-93F4-491F-BE68-11297406453E}" type="doc">
      <dgm:prSet loTypeId="urn:microsoft.com/office/officeart/2005/8/layout/cycle5" loCatId="cycle" qsTypeId="urn:microsoft.com/office/officeart/2005/8/quickstyle/simple3" qsCatId="simple" csTypeId="urn:microsoft.com/office/officeart/2005/8/colors/colorful1#1" csCatId="colorful" phldr="1"/>
      <dgm:spPr/>
      <dgm:t>
        <a:bodyPr/>
        <a:lstStyle/>
        <a:p>
          <a:endParaRPr lang="en-US"/>
        </a:p>
      </dgm:t>
    </dgm:pt>
    <dgm:pt modelId="{1FB2737E-B925-4923-B209-F704EEDE8063}">
      <dgm:prSet phldrT="[Text]" custT="1"/>
      <dgm:spPr/>
      <dgm:t>
        <a:bodyPr/>
        <a:lstStyle/>
        <a:p>
          <a:pPr>
            <a:lnSpc>
              <a:spcPct val="100000"/>
            </a:lnSpc>
            <a:spcAft>
              <a:spcPts val="0"/>
            </a:spcAft>
          </a:pPr>
          <a:r>
            <a:rPr lang="en-US" sz="1600" b="1" smtClean="0">
              <a:latin typeface="Calibri" pitchFamily="34" charset="0"/>
              <a:cs typeface="Calibri" pitchFamily="34" charset="0"/>
            </a:rPr>
            <a:t>Planning &amp;</a:t>
          </a:r>
        </a:p>
        <a:p>
          <a:pPr>
            <a:lnSpc>
              <a:spcPct val="100000"/>
            </a:lnSpc>
            <a:spcAft>
              <a:spcPts val="0"/>
            </a:spcAft>
          </a:pPr>
          <a:r>
            <a:rPr lang="en-US" sz="1600" b="1" smtClean="0">
              <a:latin typeface="Calibri" pitchFamily="34" charset="0"/>
              <a:cs typeface="Calibri" pitchFamily="34" charset="0"/>
            </a:rPr>
            <a:t>system design</a:t>
          </a:r>
          <a:endParaRPr lang="en-US" sz="1600" b="1" dirty="0">
            <a:latin typeface="Calibri" pitchFamily="34" charset="0"/>
            <a:cs typeface="Calibri" pitchFamily="34" charset="0"/>
          </a:endParaRPr>
        </a:p>
      </dgm:t>
    </dgm:pt>
    <dgm:pt modelId="{281A4238-D034-4930-BB23-587379A74D26}" type="parTrans" cxnId="{D0E10BB3-48C2-426A-9A75-4F4CC7D9FA5B}">
      <dgm:prSet/>
      <dgm:spPr/>
      <dgm:t>
        <a:bodyPr/>
        <a:lstStyle/>
        <a:p>
          <a:endParaRPr lang="en-US">
            <a:latin typeface="Calibri" pitchFamily="34" charset="0"/>
            <a:cs typeface="Calibri" pitchFamily="34" charset="0"/>
          </a:endParaRPr>
        </a:p>
      </dgm:t>
    </dgm:pt>
    <dgm:pt modelId="{F94C69F2-96F3-4F9C-8908-8C87DDEC3391}" type="sibTrans" cxnId="{D0E10BB3-48C2-426A-9A75-4F4CC7D9FA5B}">
      <dgm:prSet/>
      <dgm:spPr/>
      <dgm:t>
        <a:bodyPr/>
        <a:lstStyle/>
        <a:p>
          <a:endParaRPr lang="en-US">
            <a:latin typeface="Calibri" pitchFamily="34" charset="0"/>
            <a:cs typeface="Calibri" pitchFamily="34" charset="0"/>
          </a:endParaRPr>
        </a:p>
      </dgm:t>
    </dgm:pt>
    <dgm:pt modelId="{6DF69D78-18DE-4EF3-B917-E556CCE4442F}">
      <dgm:prSet phldrT="[Text]" custT="1"/>
      <dgm:spPr/>
      <dgm:t>
        <a:bodyPr/>
        <a:lstStyle/>
        <a:p>
          <a:pPr>
            <a:lnSpc>
              <a:spcPct val="100000"/>
            </a:lnSpc>
            <a:spcAft>
              <a:spcPts val="0"/>
            </a:spcAft>
          </a:pPr>
          <a:r>
            <a:rPr lang="en-US" sz="1600" b="1" smtClean="0">
              <a:latin typeface="Calibri" pitchFamily="34" charset="0"/>
              <a:cs typeface="Calibri" pitchFamily="34" charset="0"/>
            </a:rPr>
            <a:t>Data</a:t>
          </a:r>
        </a:p>
        <a:p>
          <a:pPr>
            <a:lnSpc>
              <a:spcPct val="100000"/>
            </a:lnSpc>
            <a:spcAft>
              <a:spcPts val="0"/>
            </a:spcAft>
          </a:pPr>
          <a:r>
            <a:rPr lang="en-US" sz="1600" b="1" smtClean="0">
              <a:latin typeface="Calibri" pitchFamily="34" charset="0"/>
              <a:cs typeface="Calibri" pitchFamily="34" charset="0"/>
            </a:rPr>
            <a:t>collection</a:t>
          </a:r>
          <a:endParaRPr lang="en-US" sz="1600" b="1" dirty="0">
            <a:latin typeface="Calibri" pitchFamily="34" charset="0"/>
            <a:cs typeface="Calibri" pitchFamily="34" charset="0"/>
          </a:endParaRPr>
        </a:p>
      </dgm:t>
    </dgm:pt>
    <dgm:pt modelId="{BF416EF8-3DD4-41E6-8B82-A9D9E48B10C5}" type="parTrans" cxnId="{C835B3E0-D315-499D-B208-DD988AC331A0}">
      <dgm:prSet/>
      <dgm:spPr/>
      <dgm:t>
        <a:bodyPr/>
        <a:lstStyle/>
        <a:p>
          <a:endParaRPr lang="en-US">
            <a:latin typeface="Calibri" pitchFamily="34" charset="0"/>
            <a:cs typeface="Calibri" pitchFamily="34" charset="0"/>
          </a:endParaRPr>
        </a:p>
      </dgm:t>
    </dgm:pt>
    <dgm:pt modelId="{47C8A735-A33B-4C5E-B5D5-86DBC28CBC80}" type="sibTrans" cxnId="{C835B3E0-D315-499D-B208-DD988AC331A0}">
      <dgm:prSet/>
      <dgm:spPr/>
      <dgm:t>
        <a:bodyPr/>
        <a:lstStyle/>
        <a:p>
          <a:endParaRPr lang="en-US">
            <a:latin typeface="Calibri" pitchFamily="34" charset="0"/>
            <a:cs typeface="Calibri" pitchFamily="34" charset="0"/>
          </a:endParaRPr>
        </a:p>
      </dgm:t>
    </dgm:pt>
    <dgm:pt modelId="{7C56CF9E-CE05-4D1B-A015-636B7E6E0154}">
      <dgm:prSet phldrT="[Text]" custT="1"/>
      <dgm:spPr/>
      <dgm:t>
        <a:bodyPr/>
        <a:lstStyle/>
        <a:p>
          <a:pPr>
            <a:lnSpc>
              <a:spcPct val="100000"/>
            </a:lnSpc>
            <a:spcAft>
              <a:spcPts val="0"/>
            </a:spcAft>
          </a:pPr>
          <a:r>
            <a:rPr lang="en-US" sz="1600" b="1" smtClean="0">
              <a:latin typeface="Calibri" pitchFamily="34" charset="0"/>
              <a:cs typeface="Calibri" pitchFamily="34" charset="0"/>
            </a:rPr>
            <a:t>Data</a:t>
          </a:r>
        </a:p>
        <a:p>
          <a:pPr>
            <a:lnSpc>
              <a:spcPct val="100000"/>
            </a:lnSpc>
            <a:spcAft>
              <a:spcPts val="0"/>
            </a:spcAft>
          </a:pPr>
          <a:r>
            <a:rPr lang="en-US" sz="1600" b="1" smtClean="0">
              <a:latin typeface="Calibri" pitchFamily="34" charset="0"/>
              <a:cs typeface="Calibri" pitchFamily="34" charset="0"/>
            </a:rPr>
            <a:t>analysis</a:t>
          </a:r>
          <a:endParaRPr lang="en-US" sz="1600" b="1" dirty="0">
            <a:latin typeface="Calibri" pitchFamily="34" charset="0"/>
            <a:cs typeface="Calibri" pitchFamily="34" charset="0"/>
          </a:endParaRPr>
        </a:p>
      </dgm:t>
    </dgm:pt>
    <dgm:pt modelId="{B2CD0C12-F839-4FAF-9B13-B4D47E261182}" type="parTrans" cxnId="{BEA766F9-E221-4E18-B316-CE9366CE75ED}">
      <dgm:prSet/>
      <dgm:spPr/>
      <dgm:t>
        <a:bodyPr/>
        <a:lstStyle/>
        <a:p>
          <a:endParaRPr lang="en-US">
            <a:latin typeface="Calibri" pitchFamily="34" charset="0"/>
            <a:cs typeface="Calibri" pitchFamily="34" charset="0"/>
          </a:endParaRPr>
        </a:p>
      </dgm:t>
    </dgm:pt>
    <dgm:pt modelId="{2DDA7519-AAF9-439D-A8A6-E11AF2FF867A}" type="sibTrans" cxnId="{BEA766F9-E221-4E18-B316-CE9366CE75ED}">
      <dgm:prSet/>
      <dgm:spPr/>
      <dgm:t>
        <a:bodyPr/>
        <a:lstStyle/>
        <a:p>
          <a:endParaRPr lang="en-US">
            <a:latin typeface="Calibri" pitchFamily="34" charset="0"/>
            <a:cs typeface="Calibri" pitchFamily="34" charset="0"/>
          </a:endParaRPr>
        </a:p>
      </dgm:t>
    </dgm:pt>
    <dgm:pt modelId="{04238BC0-3866-4CB6-AC81-37557560CFD5}">
      <dgm:prSet phldrT="[Text]" custT="1"/>
      <dgm:spPr/>
      <dgm:t>
        <a:bodyPr/>
        <a:lstStyle/>
        <a:p>
          <a:pPr>
            <a:lnSpc>
              <a:spcPct val="100000"/>
            </a:lnSpc>
            <a:spcAft>
              <a:spcPts val="0"/>
            </a:spcAft>
          </a:pPr>
          <a:r>
            <a:rPr lang="en-US" sz="1600" b="1" smtClean="0">
              <a:latin typeface="Calibri" pitchFamily="34" charset="0"/>
              <a:cs typeface="Calibri" pitchFamily="34" charset="0"/>
            </a:rPr>
            <a:t>Interpretation</a:t>
          </a:r>
        </a:p>
        <a:p>
          <a:pPr>
            <a:lnSpc>
              <a:spcPct val="100000"/>
            </a:lnSpc>
            <a:spcAft>
              <a:spcPts val="0"/>
            </a:spcAft>
          </a:pPr>
          <a:r>
            <a:rPr lang="en-US" sz="1600" b="1" smtClean="0">
              <a:latin typeface="Calibri" pitchFamily="34" charset="0"/>
              <a:cs typeface="Calibri" pitchFamily="34" charset="0"/>
            </a:rPr>
            <a:t>of results</a:t>
          </a:r>
          <a:endParaRPr lang="en-US" sz="1600" b="1" dirty="0">
            <a:latin typeface="Calibri" pitchFamily="34" charset="0"/>
            <a:cs typeface="Calibri" pitchFamily="34" charset="0"/>
          </a:endParaRPr>
        </a:p>
      </dgm:t>
    </dgm:pt>
    <dgm:pt modelId="{F5CB056B-DA1A-42DC-80EA-71DBC23CEDD2}" type="parTrans" cxnId="{B19F355B-20B3-49E7-BE86-D02A449C708A}">
      <dgm:prSet/>
      <dgm:spPr/>
      <dgm:t>
        <a:bodyPr/>
        <a:lstStyle/>
        <a:p>
          <a:endParaRPr lang="en-US">
            <a:latin typeface="Calibri" pitchFamily="34" charset="0"/>
            <a:cs typeface="Calibri" pitchFamily="34" charset="0"/>
          </a:endParaRPr>
        </a:p>
      </dgm:t>
    </dgm:pt>
    <dgm:pt modelId="{D9B5A87A-17F4-4B4C-BC35-F91364165E6D}" type="sibTrans" cxnId="{B19F355B-20B3-49E7-BE86-D02A449C708A}">
      <dgm:prSet/>
      <dgm:spPr/>
      <dgm:t>
        <a:bodyPr/>
        <a:lstStyle/>
        <a:p>
          <a:endParaRPr lang="en-US">
            <a:latin typeface="Calibri" pitchFamily="34" charset="0"/>
            <a:cs typeface="Calibri" pitchFamily="34" charset="0"/>
          </a:endParaRPr>
        </a:p>
      </dgm:t>
    </dgm:pt>
    <dgm:pt modelId="{1E18CBBA-DA71-4001-9E22-2E87457491D7}">
      <dgm:prSet phldrT="[Text]" custT="1"/>
      <dgm:spPr/>
      <dgm:t>
        <a:bodyPr/>
        <a:lstStyle/>
        <a:p>
          <a:pPr>
            <a:lnSpc>
              <a:spcPct val="100000"/>
            </a:lnSpc>
            <a:spcAft>
              <a:spcPts val="0"/>
            </a:spcAft>
          </a:pPr>
          <a:r>
            <a:rPr lang="en-US" sz="1600" b="1" smtClean="0">
              <a:latin typeface="Calibri" pitchFamily="34" charset="0"/>
              <a:cs typeface="Calibri" pitchFamily="34" charset="0"/>
            </a:rPr>
            <a:t>Dissemination</a:t>
          </a:r>
        </a:p>
        <a:p>
          <a:pPr>
            <a:lnSpc>
              <a:spcPct val="100000"/>
            </a:lnSpc>
            <a:spcAft>
              <a:spcPts val="0"/>
            </a:spcAft>
          </a:pPr>
          <a:r>
            <a:rPr lang="en-US" sz="1600" b="1" smtClean="0">
              <a:latin typeface="Calibri" pitchFamily="34" charset="0"/>
              <a:cs typeface="Calibri" pitchFamily="34" charset="0"/>
            </a:rPr>
            <a:t>&amp;</a:t>
          </a:r>
        </a:p>
        <a:p>
          <a:pPr>
            <a:lnSpc>
              <a:spcPct val="100000"/>
            </a:lnSpc>
            <a:spcAft>
              <a:spcPts val="0"/>
            </a:spcAft>
          </a:pPr>
          <a:r>
            <a:rPr lang="en-US" sz="1600" b="1" smtClean="0">
              <a:latin typeface="Calibri" pitchFamily="34" charset="0"/>
              <a:cs typeface="Calibri" pitchFamily="34" charset="0"/>
            </a:rPr>
            <a:t>communication </a:t>
          </a:r>
          <a:endParaRPr lang="en-US" sz="1600" b="1" dirty="0">
            <a:latin typeface="Calibri" pitchFamily="34" charset="0"/>
            <a:cs typeface="Calibri" pitchFamily="34" charset="0"/>
          </a:endParaRPr>
        </a:p>
      </dgm:t>
    </dgm:pt>
    <dgm:pt modelId="{40D665A0-D9FD-4FF6-8D2B-35287E161265}" type="parTrans" cxnId="{775CB654-4D66-4FE0-9057-C6E819B417E0}">
      <dgm:prSet/>
      <dgm:spPr/>
      <dgm:t>
        <a:bodyPr/>
        <a:lstStyle/>
        <a:p>
          <a:endParaRPr lang="en-US">
            <a:latin typeface="Calibri" pitchFamily="34" charset="0"/>
            <a:cs typeface="Calibri" pitchFamily="34" charset="0"/>
          </a:endParaRPr>
        </a:p>
      </dgm:t>
    </dgm:pt>
    <dgm:pt modelId="{9C45BE86-6DEE-4EE1-87BC-2FBF0EAA16A7}" type="sibTrans" cxnId="{775CB654-4D66-4FE0-9057-C6E819B417E0}">
      <dgm:prSet/>
      <dgm:spPr/>
      <dgm:t>
        <a:bodyPr/>
        <a:lstStyle/>
        <a:p>
          <a:endParaRPr lang="en-US">
            <a:latin typeface="Calibri" pitchFamily="34" charset="0"/>
            <a:cs typeface="Calibri" pitchFamily="34" charset="0"/>
          </a:endParaRPr>
        </a:p>
      </dgm:t>
    </dgm:pt>
    <dgm:pt modelId="{6A9B4FBC-B553-4F77-A11C-847922AE5D61}">
      <dgm:prSet custT="1"/>
      <dgm:spPr/>
      <dgm:t>
        <a:bodyPr/>
        <a:lstStyle/>
        <a:p>
          <a:pPr>
            <a:lnSpc>
              <a:spcPct val="100000"/>
            </a:lnSpc>
            <a:spcAft>
              <a:spcPts val="0"/>
            </a:spcAft>
          </a:pPr>
          <a:r>
            <a:rPr lang="en-US" sz="1600" b="1" smtClean="0">
              <a:latin typeface="Calibri" pitchFamily="34" charset="0"/>
              <a:cs typeface="Calibri" pitchFamily="34" charset="0"/>
            </a:rPr>
            <a:t>Application to</a:t>
          </a:r>
        </a:p>
        <a:p>
          <a:pPr>
            <a:lnSpc>
              <a:spcPct val="100000"/>
            </a:lnSpc>
            <a:spcAft>
              <a:spcPts val="0"/>
            </a:spcAft>
          </a:pPr>
          <a:r>
            <a:rPr lang="en-US" sz="1600" b="1" smtClean="0">
              <a:latin typeface="Calibri" pitchFamily="34" charset="0"/>
              <a:cs typeface="Calibri" pitchFamily="34" charset="0"/>
            </a:rPr>
            <a:t>public health</a:t>
          </a:r>
        </a:p>
        <a:p>
          <a:pPr>
            <a:lnSpc>
              <a:spcPct val="100000"/>
            </a:lnSpc>
            <a:spcAft>
              <a:spcPts val="0"/>
            </a:spcAft>
          </a:pPr>
          <a:r>
            <a:rPr lang="en-US" sz="1600" b="1" smtClean="0">
              <a:latin typeface="Calibri" pitchFamily="34" charset="0"/>
              <a:cs typeface="Calibri" pitchFamily="34" charset="0"/>
            </a:rPr>
            <a:t>programs </a:t>
          </a:r>
          <a:endParaRPr lang="en-US" sz="1600" b="1" dirty="0">
            <a:latin typeface="Calibri" pitchFamily="34" charset="0"/>
            <a:cs typeface="Calibri" pitchFamily="34" charset="0"/>
          </a:endParaRPr>
        </a:p>
      </dgm:t>
    </dgm:pt>
    <dgm:pt modelId="{BDD0311B-7D1A-423B-85BA-5E223B0FD852}" type="parTrans" cxnId="{92C30C2F-841D-41B0-AD49-7B587A24BA3D}">
      <dgm:prSet/>
      <dgm:spPr/>
      <dgm:t>
        <a:bodyPr/>
        <a:lstStyle/>
        <a:p>
          <a:endParaRPr lang="en-US">
            <a:latin typeface="Calibri" pitchFamily="34" charset="0"/>
            <a:cs typeface="Calibri" pitchFamily="34" charset="0"/>
          </a:endParaRPr>
        </a:p>
      </dgm:t>
    </dgm:pt>
    <dgm:pt modelId="{4893E65C-787F-4AE8-84C0-36DF33B45914}" type="sibTrans" cxnId="{92C30C2F-841D-41B0-AD49-7B587A24BA3D}">
      <dgm:prSet/>
      <dgm:spPr/>
      <dgm:t>
        <a:bodyPr/>
        <a:lstStyle/>
        <a:p>
          <a:endParaRPr lang="en-US">
            <a:latin typeface="Calibri" pitchFamily="34" charset="0"/>
            <a:cs typeface="Calibri" pitchFamily="34" charset="0"/>
          </a:endParaRPr>
        </a:p>
      </dgm:t>
    </dgm:pt>
    <dgm:pt modelId="{DB1961B1-6EC9-43B2-9350-26257A0005FF}" type="pres">
      <dgm:prSet presAssocID="{80063406-93F4-491F-BE68-11297406453E}" presName="cycle" presStyleCnt="0">
        <dgm:presLayoutVars>
          <dgm:dir/>
          <dgm:resizeHandles val="exact"/>
        </dgm:presLayoutVars>
      </dgm:prSet>
      <dgm:spPr/>
      <dgm:t>
        <a:bodyPr/>
        <a:lstStyle/>
        <a:p>
          <a:endParaRPr lang="en-US"/>
        </a:p>
      </dgm:t>
    </dgm:pt>
    <dgm:pt modelId="{2EF1DF19-4B00-47BD-BF71-A0C8EBFB716D}" type="pres">
      <dgm:prSet presAssocID="{1FB2737E-B925-4923-B209-F704EEDE8063}" presName="node" presStyleLbl="node1" presStyleIdx="0" presStyleCnt="6" custScaleX="125978" custScaleY="114062">
        <dgm:presLayoutVars>
          <dgm:bulletEnabled val="1"/>
        </dgm:presLayoutVars>
      </dgm:prSet>
      <dgm:spPr/>
      <dgm:t>
        <a:bodyPr/>
        <a:lstStyle/>
        <a:p>
          <a:endParaRPr lang="en-US"/>
        </a:p>
      </dgm:t>
    </dgm:pt>
    <dgm:pt modelId="{69C73D1F-2C19-49B1-B5E8-C9C67DC491A1}" type="pres">
      <dgm:prSet presAssocID="{1FB2737E-B925-4923-B209-F704EEDE8063}" presName="spNode" presStyleCnt="0"/>
      <dgm:spPr/>
      <dgm:t>
        <a:bodyPr/>
        <a:lstStyle/>
        <a:p>
          <a:endParaRPr lang="en-GB"/>
        </a:p>
      </dgm:t>
    </dgm:pt>
    <dgm:pt modelId="{F66F06C0-C941-4CF1-80D7-D19860EA0BE9}" type="pres">
      <dgm:prSet presAssocID="{F94C69F2-96F3-4F9C-8908-8C87DDEC3391}" presName="sibTrans" presStyleLbl="sibTrans1D1" presStyleIdx="0" presStyleCnt="6"/>
      <dgm:spPr/>
      <dgm:t>
        <a:bodyPr/>
        <a:lstStyle/>
        <a:p>
          <a:endParaRPr lang="en-US"/>
        </a:p>
      </dgm:t>
    </dgm:pt>
    <dgm:pt modelId="{D9B17724-F50D-4790-9054-92A2387F779B}" type="pres">
      <dgm:prSet presAssocID="{6DF69D78-18DE-4EF3-B917-E556CCE4442F}" presName="node" presStyleLbl="node1" presStyleIdx="1" presStyleCnt="6" custScaleX="125978" custScaleY="114062">
        <dgm:presLayoutVars>
          <dgm:bulletEnabled val="1"/>
        </dgm:presLayoutVars>
      </dgm:prSet>
      <dgm:spPr/>
      <dgm:t>
        <a:bodyPr/>
        <a:lstStyle/>
        <a:p>
          <a:endParaRPr lang="en-US"/>
        </a:p>
      </dgm:t>
    </dgm:pt>
    <dgm:pt modelId="{2A010492-0220-48C3-80CB-BFD853FFB0B4}" type="pres">
      <dgm:prSet presAssocID="{6DF69D78-18DE-4EF3-B917-E556CCE4442F}" presName="spNode" presStyleCnt="0"/>
      <dgm:spPr/>
      <dgm:t>
        <a:bodyPr/>
        <a:lstStyle/>
        <a:p>
          <a:endParaRPr lang="en-GB"/>
        </a:p>
      </dgm:t>
    </dgm:pt>
    <dgm:pt modelId="{F3F12D02-B994-4BAB-AED1-FF45F5F82DAC}" type="pres">
      <dgm:prSet presAssocID="{47C8A735-A33B-4C5E-B5D5-86DBC28CBC80}" presName="sibTrans" presStyleLbl="sibTrans1D1" presStyleIdx="1" presStyleCnt="6"/>
      <dgm:spPr/>
      <dgm:t>
        <a:bodyPr/>
        <a:lstStyle/>
        <a:p>
          <a:endParaRPr lang="en-US"/>
        </a:p>
      </dgm:t>
    </dgm:pt>
    <dgm:pt modelId="{C76F20B3-1E5D-4765-86BC-2E14FEDB6815}" type="pres">
      <dgm:prSet presAssocID="{7C56CF9E-CE05-4D1B-A015-636B7E6E0154}" presName="node" presStyleLbl="node1" presStyleIdx="2" presStyleCnt="6" custScaleX="125978" custScaleY="114062">
        <dgm:presLayoutVars>
          <dgm:bulletEnabled val="1"/>
        </dgm:presLayoutVars>
      </dgm:prSet>
      <dgm:spPr/>
      <dgm:t>
        <a:bodyPr/>
        <a:lstStyle/>
        <a:p>
          <a:endParaRPr lang="en-US"/>
        </a:p>
      </dgm:t>
    </dgm:pt>
    <dgm:pt modelId="{6FC7975C-D361-4371-9088-C6FF4E6AB399}" type="pres">
      <dgm:prSet presAssocID="{7C56CF9E-CE05-4D1B-A015-636B7E6E0154}" presName="spNode" presStyleCnt="0"/>
      <dgm:spPr/>
      <dgm:t>
        <a:bodyPr/>
        <a:lstStyle/>
        <a:p>
          <a:endParaRPr lang="en-GB"/>
        </a:p>
      </dgm:t>
    </dgm:pt>
    <dgm:pt modelId="{0BA0D8B8-F02B-4AB9-8157-CDE6B72A857B}" type="pres">
      <dgm:prSet presAssocID="{2DDA7519-AAF9-439D-A8A6-E11AF2FF867A}" presName="sibTrans" presStyleLbl="sibTrans1D1" presStyleIdx="2" presStyleCnt="6"/>
      <dgm:spPr/>
      <dgm:t>
        <a:bodyPr/>
        <a:lstStyle/>
        <a:p>
          <a:endParaRPr lang="en-US"/>
        </a:p>
      </dgm:t>
    </dgm:pt>
    <dgm:pt modelId="{093107E4-8846-4706-B2B8-0E6EF49DE65B}" type="pres">
      <dgm:prSet presAssocID="{04238BC0-3866-4CB6-AC81-37557560CFD5}" presName="node" presStyleLbl="node1" presStyleIdx="3" presStyleCnt="6" custScaleX="125978" custScaleY="114062">
        <dgm:presLayoutVars>
          <dgm:bulletEnabled val="1"/>
        </dgm:presLayoutVars>
      </dgm:prSet>
      <dgm:spPr/>
      <dgm:t>
        <a:bodyPr/>
        <a:lstStyle/>
        <a:p>
          <a:endParaRPr lang="en-US"/>
        </a:p>
      </dgm:t>
    </dgm:pt>
    <dgm:pt modelId="{76F0D5ED-6183-43C2-AD59-59B3C3B22EB2}" type="pres">
      <dgm:prSet presAssocID="{04238BC0-3866-4CB6-AC81-37557560CFD5}" presName="spNode" presStyleCnt="0"/>
      <dgm:spPr/>
      <dgm:t>
        <a:bodyPr/>
        <a:lstStyle/>
        <a:p>
          <a:endParaRPr lang="en-GB"/>
        </a:p>
      </dgm:t>
    </dgm:pt>
    <dgm:pt modelId="{6AFCBF21-D361-41C9-BE36-EBBDADAC4BAE}" type="pres">
      <dgm:prSet presAssocID="{D9B5A87A-17F4-4B4C-BC35-F91364165E6D}" presName="sibTrans" presStyleLbl="sibTrans1D1" presStyleIdx="3" presStyleCnt="6"/>
      <dgm:spPr/>
      <dgm:t>
        <a:bodyPr/>
        <a:lstStyle/>
        <a:p>
          <a:endParaRPr lang="en-US"/>
        </a:p>
      </dgm:t>
    </dgm:pt>
    <dgm:pt modelId="{4AF10003-B20D-4901-AF08-36653F58A7A5}" type="pres">
      <dgm:prSet presAssocID="{1E18CBBA-DA71-4001-9E22-2E87457491D7}" presName="node" presStyleLbl="node1" presStyleIdx="4" presStyleCnt="6" custScaleX="125978" custScaleY="114062">
        <dgm:presLayoutVars>
          <dgm:bulletEnabled val="1"/>
        </dgm:presLayoutVars>
      </dgm:prSet>
      <dgm:spPr/>
      <dgm:t>
        <a:bodyPr/>
        <a:lstStyle/>
        <a:p>
          <a:endParaRPr lang="en-US"/>
        </a:p>
      </dgm:t>
    </dgm:pt>
    <dgm:pt modelId="{C8E8AABE-9BC1-40F8-BED8-226E5AEF9497}" type="pres">
      <dgm:prSet presAssocID="{1E18CBBA-DA71-4001-9E22-2E87457491D7}" presName="spNode" presStyleCnt="0"/>
      <dgm:spPr/>
      <dgm:t>
        <a:bodyPr/>
        <a:lstStyle/>
        <a:p>
          <a:endParaRPr lang="en-GB"/>
        </a:p>
      </dgm:t>
    </dgm:pt>
    <dgm:pt modelId="{809B35C2-0305-4A8F-96CE-5C5EA8BEB2F8}" type="pres">
      <dgm:prSet presAssocID="{9C45BE86-6DEE-4EE1-87BC-2FBF0EAA16A7}" presName="sibTrans" presStyleLbl="sibTrans1D1" presStyleIdx="4" presStyleCnt="6"/>
      <dgm:spPr/>
      <dgm:t>
        <a:bodyPr/>
        <a:lstStyle/>
        <a:p>
          <a:endParaRPr lang="en-US"/>
        </a:p>
      </dgm:t>
    </dgm:pt>
    <dgm:pt modelId="{25A64D1C-ED7B-4A0A-AA13-CD1E24C80746}" type="pres">
      <dgm:prSet presAssocID="{6A9B4FBC-B553-4F77-A11C-847922AE5D61}" presName="node" presStyleLbl="node1" presStyleIdx="5" presStyleCnt="6" custScaleX="125978" custScaleY="114062">
        <dgm:presLayoutVars>
          <dgm:bulletEnabled val="1"/>
        </dgm:presLayoutVars>
      </dgm:prSet>
      <dgm:spPr/>
      <dgm:t>
        <a:bodyPr/>
        <a:lstStyle/>
        <a:p>
          <a:endParaRPr lang="en-US"/>
        </a:p>
      </dgm:t>
    </dgm:pt>
    <dgm:pt modelId="{2EF431A7-A3D9-4DD0-951B-074358F2D0BC}" type="pres">
      <dgm:prSet presAssocID="{6A9B4FBC-B553-4F77-A11C-847922AE5D61}" presName="spNode" presStyleCnt="0"/>
      <dgm:spPr/>
      <dgm:t>
        <a:bodyPr/>
        <a:lstStyle/>
        <a:p>
          <a:endParaRPr lang="en-GB"/>
        </a:p>
      </dgm:t>
    </dgm:pt>
    <dgm:pt modelId="{8F4902F0-6023-4FB5-8418-6AF688B2C6D0}" type="pres">
      <dgm:prSet presAssocID="{4893E65C-787F-4AE8-84C0-36DF33B45914}" presName="sibTrans" presStyleLbl="sibTrans1D1" presStyleIdx="5" presStyleCnt="6"/>
      <dgm:spPr/>
      <dgm:t>
        <a:bodyPr/>
        <a:lstStyle/>
        <a:p>
          <a:endParaRPr lang="en-US"/>
        </a:p>
      </dgm:t>
    </dgm:pt>
  </dgm:ptLst>
  <dgm:cxnLst>
    <dgm:cxn modelId="{59FEE69E-C6BE-4862-AE82-1325236768C0}" type="presOf" srcId="{80063406-93F4-491F-BE68-11297406453E}" destId="{DB1961B1-6EC9-43B2-9350-26257A0005FF}" srcOrd="0" destOrd="0" presId="urn:microsoft.com/office/officeart/2005/8/layout/cycle5"/>
    <dgm:cxn modelId="{BB973DA3-CA6B-4E28-87EF-21C01BFB725C}" type="presOf" srcId="{F94C69F2-96F3-4F9C-8908-8C87DDEC3391}" destId="{F66F06C0-C941-4CF1-80D7-D19860EA0BE9}" srcOrd="0" destOrd="0" presId="urn:microsoft.com/office/officeart/2005/8/layout/cycle5"/>
    <dgm:cxn modelId="{BEA766F9-E221-4E18-B316-CE9366CE75ED}" srcId="{80063406-93F4-491F-BE68-11297406453E}" destId="{7C56CF9E-CE05-4D1B-A015-636B7E6E0154}" srcOrd="2" destOrd="0" parTransId="{B2CD0C12-F839-4FAF-9B13-B4D47E261182}" sibTransId="{2DDA7519-AAF9-439D-A8A6-E11AF2FF867A}"/>
    <dgm:cxn modelId="{A8BFC7D6-AD02-4F33-B28C-A4F705900022}" type="presOf" srcId="{6DF69D78-18DE-4EF3-B917-E556CCE4442F}" destId="{D9B17724-F50D-4790-9054-92A2387F779B}" srcOrd="0" destOrd="0" presId="urn:microsoft.com/office/officeart/2005/8/layout/cycle5"/>
    <dgm:cxn modelId="{E3EF7CAF-64D1-4765-B272-E1E7C8AB2369}" type="presOf" srcId="{47C8A735-A33B-4C5E-B5D5-86DBC28CBC80}" destId="{F3F12D02-B994-4BAB-AED1-FF45F5F82DAC}" srcOrd="0" destOrd="0" presId="urn:microsoft.com/office/officeart/2005/8/layout/cycle5"/>
    <dgm:cxn modelId="{8B302FFD-1AE1-469C-888E-948A1FCC9139}" type="presOf" srcId="{2DDA7519-AAF9-439D-A8A6-E11AF2FF867A}" destId="{0BA0D8B8-F02B-4AB9-8157-CDE6B72A857B}" srcOrd="0" destOrd="0" presId="urn:microsoft.com/office/officeart/2005/8/layout/cycle5"/>
    <dgm:cxn modelId="{AC3CA18C-82A1-4145-B6ED-2248600AF56B}" type="presOf" srcId="{4893E65C-787F-4AE8-84C0-36DF33B45914}" destId="{8F4902F0-6023-4FB5-8418-6AF688B2C6D0}" srcOrd="0" destOrd="0" presId="urn:microsoft.com/office/officeart/2005/8/layout/cycle5"/>
    <dgm:cxn modelId="{22E01423-7F61-4128-9393-C8D2FABFAB2F}" type="presOf" srcId="{7C56CF9E-CE05-4D1B-A015-636B7E6E0154}" destId="{C76F20B3-1E5D-4765-86BC-2E14FEDB6815}" srcOrd="0" destOrd="0" presId="urn:microsoft.com/office/officeart/2005/8/layout/cycle5"/>
    <dgm:cxn modelId="{64AA6450-3934-4100-A818-6037B03651E7}" type="presOf" srcId="{D9B5A87A-17F4-4B4C-BC35-F91364165E6D}" destId="{6AFCBF21-D361-41C9-BE36-EBBDADAC4BAE}" srcOrd="0" destOrd="0" presId="urn:microsoft.com/office/officeart/2005/8/layout/cycle5"/>
    <dgm:cxn modelId="{B19F355B-20B3-49E7-BE86-D02A449C708A}" srcId="{80063406-93F4-491F-BE68-11297406453E}" destId="{04238BC0-3866-4CB6-AC81-37557560CFD5}" srcOrd="3" destOrd="0" parTransId="{F5CB056B-DA1A-42DC-80EA-71DBC23CEDD2}" sibTransId="{D9B5A87A-17F4-4B4C-BC35-F91364165E6D}"/>
    <dgm:cxn modelId="{92C30C2F-841D-41B0-AD49-7B587A24BA3D}" srcId="{80063406-93F4-491F-BE68-11297406453E}" destId="{6A9B4FBC-B553-4F77-A11C-847922AE5D61}" srcOrd="5" destOrd="0" parTransId="{BDD0311B-7D1A-423B-85BA-5E223B0FD852}" sibTransId="{4893E65C-787F-4AE8-84C0-36DF33B45914}"/>
    <dgm:cxn modelId="{89C78BD7-0776-46EB-BA9B-727611143DB6}" type="presOf" srcId="{1E18CBBA-DA71-4001-9E22-2E87457491D7}" destId="{4AF10003-B20D-4901-AF08-36653F58A7A5}" srcOrd="0" destOrd="0" presId="urn:microsoft.com/office/officeart/2005/8/layout/cycle5"/>
    <dgm:cxn modelId="{C835B3E0-D315-499D-B208-DD988AC331A0}" srcId="{80063406-93F4-491F-BE68-11297406453E}" destId="{6DF69D78-18DE-4EF3-B917-E556CCE4442F}" srcOrd="1" destOrd="0" parTransId="{BF416EF8-3DD4-41E6-8B82-A9D9E48B10C5}" sibTransId="{47C8A735-A33B-4C5E-B5D5-86DBC28CBC80}"/>
    <dgm:cxn modelId="{189B2AC8-FB73-448E-8D74-11A4FDF5065D}" type="presOf" srcId="{9C45BE86-6DEE-4EE1-87BC-2FBF0EAA16A7}" destId="{809B35C2-0305-4A8F-96CE-5C5EA8BEB2F8}" srcOrd="0" destOrd="0" presId="urn:microsoft.com/office/officeart/2005/8/layout/cycle5"/>
    <dgm:cxn modelId="{FCE0574C-A365-406F-8581-A17611C0BC26}" type="presOf" srcId="{04238BC0-3866-4CB6-AC81-37557560CFD5}" destId="{093107E4-8846-4706-B2B8-0E6EF49DE65B}" srcOrd="0" destOrd="0" presId="urn:microsoft.com/office/officeart/2005/8/layout/cycle5"/>
    <dgm:cxn modelId="{D0E10BB3-48C2-426A-9A75-4F4CC7D9FA5B}" srcId="{80063406-93F4-491F-BE68-11297406453E}" destId="{1FB2737E-B925-4923-B209-F704EEDE8063}" srcOrd="0" destOrd="0" parTransId="{281A4238-D034-4930-BB23-587379A74D26}" sibTransId="{F94C69F2-96F3-4F9C-8908-8C87DDEC3391}"/>
    <dgm:cxn modelId="{775CB654-4D66-4FE0-9057-C6E819B417E0}" srcId="{80063406-93F4-491F-BE68-11297406453E}" destId="{1E18CBBA-DA71-4001-9E22-2E87457491D7}" srcOrd="4" destOrd="0" parTransId="{40D665A0-D9FD-4FF6-8D2B-35287E161265}" sibTransId="{9C45BE86-6DEE-4EE1-87BC-2FBF0EAA16A7}"/>
    <dgm:cxn modelId="{598647E5-A0B7-4D9C-BCEC-0D4B0BDFEEA4}" type="presOf" srcId="{6A9B4FBC-B553-4F77-A11C-847922AE5D61}" destId="{25A64D1C-ED7B-4A0A-AA13-CD1E24C80746}" srcOrd="0" destOrd="0" presId="urn:microsoft.com/office/officeart/2005/8/layout/cycle5"/>
    <dgm:cxn modelId="{FC2A4D6D-2D7F-4908-AE6B-97336E6ACCA7}" type="presOf" srcId="{1FB2737E-B925-4923-B209-F704EEDE8063}" destId="{2EF1DF19-4B00-47BD-BF71-A0C8EBFB716D}" srcOrd="0" destOrd="0" presId="urn:microsoft.com/office/officeart/2005/8/layout/cycle5"/>
    <dgm:cxn modelId="{1DD17A1E-CC39-43AE-89BA-90FCB8836756}" type="presParOf" srcId="{DB1961B1-6EC9-43B2-9350-26257A0005FF}" destId="{2EF1DF19-4B00-47BD-BF71-A0C8EBFB716D}" srcOrd="0" destOrd="0" presId="urn:microsoft.com/office/officeart/2005/8/layout/cycle5"/>
    <dgm:cxn modelId="{27E900AA-FD4B-47FB-A8C4-FBC52FB8E8A7}" type="presParOf" srcId="{DB1961B1-6EC9-43B2-9350-26257A0005FF}" destId="{69C73D1F-2C19-49B1-B5E8-C9C67DC491A1}" srcOrd="1" destOrd="0" presId="urn:microsoft.com/office/officeart/2005/8/layout/cycle5"/>
    <dgm:cxn modelId="{4FB7E0A1-ED17-4E52-B1BD-E302555FF719}" type="presParOf" srcId="{DB1961B1-6EC9-43B2-9350-26257A0005FF}" destId="{F66F06C0-C941-4CF1-80D7-D19860EA0BE9}" srcOrd="2" destOrd="0" presId="urn:microsoft.com/office/officeart/2005/8/layout/cycle5"/>
    <dgm:cxn modelId="{F1A4D68F-C6EE-43DB-BE31-5394945B1124}" type="presParOf" srcId="{DB1961B1-6EC9-43B2-9350-26257A0005FF}" destId="{D9B17724-F50D-4790-9054-92A2387F779B}" srcOrd="3" destOrd="0" presId="urn:microsoft.com/office/officeart/2005/8/layout/cycle5"/>
    <dgm:cxn modelId="{AABD2402-29D5-4166-BC48-5382DE68FA35}" type="presParOf" srcId="{DB1961B1-6EC9-43B2-9350-26257A0005FF}" destId="{2A010492-0220-48C3-80CB-BFD853FFB0B4}" srcOrd="4" destOrd="0" presId="urn:microsoft.com/office/officeart/2005/8/layout/cycle5"/>
    <dgm:cxn modelId="{AD391820-5BB0-41BC-BCAE-333034642DEA}" type="presParOf" srcId="{DB1961B1-6EC9-43B2-9350-26257A0005FF}" destId="{F3F12D02-B994-4BAB-AED1-FF45F5F82DAC}" srcOrd="5" destOrd="0" presId="urn:microsoft.com/office/officeart/2005/8/layout/cycle5"/>
    <dgm:cxn modelId="{CCA3F3B7-3112-4E94-8AD5-931633A94AA9}" type="presParOf" srcId="{DB1961B1-6EC9-43B2-9350-26257A0005FF}" destId="{C76F20B3-1E5D-4765-86BC-2E14FEDB6815}" srcOrd="6" destOrd="0" presId="urn:microsoft.com/office/officeart/2005/8/layout/cycle5"/>
    <dgm:cxn modelId="{13EA1639-9524-47E6-95DD-EEBFA151BB41}" type="presParOf" srcId="{DB1961B1-6EC9-43B2-9350-26257A0005FF}" destId="{6FC7975C-D361-4371-9088-C6FF4E6AB399}" srcOrd="7" destOrd="0" presId="urn:microsoft.com/office/officeart/2005/8/layout/cycle5"/>
    <dgm:cxn modelId="{55B37C77-4681-47C1-8466-F2AB8C620E18}" type="presParOf" srcId="{DB1961B1-6EC9-43B2-9350-26257A0005FF}" destId="{0BA0D8B8-F02B-4AB9-8157-CDE6B72A857B}" srcOrd="8" destOrd="0" presId="urn:microsoft.com/office/officeart/2005/8/layout/cycle5"/>
    <dgm:cxn modelId="{ACC95AB7-D145-47BD-B2F8-AF64585ECA05}" type="presParOf" srcId="{DB1961B1-6EC9-43B2-9350-26257A0005FF}" destId="{093107E4-8846-4706-B2B8-0E6EF49DE65B}" srcOrd="9" destOrd="0" presId="urn:microsoft.com/office/officeart/2005/8/layout/cycle5"/>
    <dgm:cxn modelId="{3651613E-CF4B-44C2-9D08-E9D92978AEA3}" type="presParOf" srcId="{DB1961B1-6EC9-43B2-9350-26257A0005FF}" destId="{76F0D5ED-6183-43C2-AD59-59B3C3B22EB2}" srcOrd="10" destOrd="0" presId="urn:microsoft.com/office/officeart/2005/8/layout/cycle5"/>
    <dgm:cxn modelId="{D03DEA0A-032B-4505-9AA3-53BE17B4C5E3}" type="presParOf" srcId="{DB1961B1-6EC9-43B2-9350-26257A0005FF}" destId="{6AFCBF21-D361-41C9-BE36-EBBDADAC4BAE}" srcOrd="11" destOrd="0" presId="urn:microsoft.com/office/officeart/2005/8/layout/cycle5"/>
    <dgm:cxn modelId="{622341C4-2006-4463-88C5-2DC078180132}" type="presParOf" srcId="{DB1961B1-6EC9-43B2-9350-26257A0005FF}" destId="{4AF10003-B20D-4901-AF08-36653F58A7A5}" srcOrd="12" destOrd="0" presId="urn:microsoft.com/office/officeart/2005/8/layout/cycle5"/>
    <dgm:cxn modelId="{FB917BFC-2CB9-46E4-A662-75088A39E274}" type="presParOf" srcId="{DB1961B1-6EC9-43B2-9350-26257A0005FF}" destId="{C8E8AABE-9BC1-40F8-BED8-226E5AEF9497}" srcOrd="13" destOrd="0" presId="urn:microsoft.com/office/officeart/2005/8/layout/cycle5"/>
    <dgm:cxn modelId="{D5EAE458-C028-4901-B602-BC9B3E405366}" type="presParOf" srcId="{DB1961B1-6EC9-43B2-9350-26257A0005FF}" destId="{809B35C2-0305-4A8F-96CE-5C5EA8BEB2F8}" srcOrd="14" destOrd="0" presId="urn:microsoft.com/office/officeart/2005/8/layout/cycle5"/>
    <dgm:cxn modelId="{D925B9DB-934F-41B4-8C50-579534C01CFB}" type="presParOf" srcId="{DB1961B1-6EC9-43B2-9350-26257A0005FF}" destId="{25A64D1C-ED7B-4A0A-AA13-CD1E24C80746}" srcOrd="15" destOrd="0" presId="urn:microsoft.com/office/officeart/2005/8/layout/cycle5"/>
    <dgm:cxn modelId="{4F46B1A4-B3F9-4CC9-8545-03AA15E469B8}" type="presParOf" srcId="{DB1961B1-6EC9-43B2-9350-26257A0005FF}" destId="{2EF431A7-A3D9-4DD0-951B-074358F2D0BC}" srcOrd="16" destOrd="0" presId="urn:microsoft.com/office/officeart/2005/8/layout/cycle5"/>
    <dgm:cxn modelId="{F182BF36-3D5B-4E84-9C02-008AA7FFB512}" type="presParOf" srcId="{DB1961B1-6EC9-43B2-9350-26257A0005FF}" destId="{8F4902F0-6023-4FB5-8418-6AF688B2C6D0}"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85ED6-7E2A-41BB-BCAD-3AEE0F5F925C}" type="doc">
      <dgm:prSet loTypeId="urn:microsoft.com/office/officeart/2005/8/layout/vProcess5" loCatId="process" qsTypeId="urn:microsoft.com/office/officeart/2005/8/quickstyle/simple1" qsCatId="simple" csTypeId="urn:microsoft.com/office/officeart/2005/8/colors/colorful1#2" csCatId="colorful" phldr="1"/>
      <dgm:spPr/>
      <dgm:t>
        <a:bodyPr/>
        <a:lstStyle/>
        <a:p>
          <a:endParaRPr lang="en-US"/>
        </a:p>
      </dgm:t>
    </dgm:pt>
    <dgm:pt modelId="{5B7A1F91-CB0A-403A-A03F-D716DC8C5327}">
      <dgm:prSet phldrT="[Text]"/>
      <dgm:spPr/>
      <dgm:t>
        <a:bodyPr/>
        <a:lstStyle/>
        <a:p>
          <a:r>
            <a:rPr lang="en-US" dirty="0" smtClean="0">
              <a:latin typeface="Calibri" pitchFamily="34" charset="0"/>
              <a:cs typeface="Calibri" pitchFamily="34" charset="0"/>
            </a:rPr>
            <a:t>Small Investment by First 5 &amp; County Government</a:t>
          </a:r>
          <a:endParaRPr lang="en-US" dirty="0">
            <a:latin typeface="Calibri" pitchFamily="34" charset="0"/>
            <a:cs typeface="Calibri" pitchFamily="34" charset="0"/>
          </a:endParaRPr>
        </a:p>
      </dgm:t>
    </dgm:pt>
    <dgm:pt modelId="{5A59BAAD-23F2-4ED2-AA5F-7457904AC163}" type="parTrans" cxnId="{C8038C6F-9A39-411E-AF0F-E4ECA8B1C5A8}">
      <dgm:prSet/>
      <dgm:spPr/>
      <dgm:t>
        <a:bodyPr/>
        <a:lstStyle/>
        <a:p>
          <a:endParaRPr lang="en-US"/>
        </a:p>
      </dgm:t>
    </dgm:pt>
    <dgm:pt modelId="{CD6E6FCB-931E-417D-B6B5-983B592DFC1A}" type="sibTrans" cxnId="{C8038C6F-9A39-411E-AF0F-E4ECA8B1C5A8}">
      <dgm:prSet/>
      <dgm:spPr/>
      <dgm:t>
        <a:bodyPr/>
        <a:lstStyle/>
        <a:p>
          <a:endParaRPr lang="en-US"/>
        </a:p>
      </dgm:t>
    </dgm:pt>
    <dgm:pt modelId="{1BC6722E-4386-4CDB-9E21-A098EE64216B}">
      <dgm:prSet phldrT="[Text]"/>
      <dgm:spPr/>
      <dgm:t>
        <a:bodyPr/>
        <a:lstStyle/>
        <a:p>
          <a:r>
            <a:rPr lang="en-US" dirty="0" smtClean="0">
              <a:latin typeface="Calibri" pitchFamily="34" charset="0"/>
              <a:cs typeface="Calibri" pitchFamily="34" charset="0"/>
            </a:rPr>
            <a:t>Substantial Change in Oral Health</a:t>
          </a:r>
          <a:endParaRPr lang="en-US" dirty="0">
            <a:latin typeface="Calibri" pitchFamily="34" charset="0"/>
            <a:cs typeface="Calibri" pitchFamily="34" charset="0"/>
          </a:endParaRPr>
        </a:p>
      </dgm:t>
    </dgm:pt>
    <dgm:pt modelId="{48868CB5-68E6-4748-8822-32795816AE70}" type="parTrans" cxnId="{D5590CF8-804C-4B85-B897-78555372C14C}">
      <dgm:prSet/>
      <dgm:spPr/>
      <dgm:t>
        <a:bodyPr/>
        <a:lstStyle/>
        <a:p>
          <a:endParaRPr lang="en-US"/>
        </a:p>
      </dgm:t>
    </dgm:pt>
    <dgm:pt modelId="{4FD79EB6-B43C-419E-9119-32AD2F434B5C}" type="sibTrans" cxnId="{D5590CF8-804C-4B85-B897-78555372C14C}">
      <dgm:prSet/>
      <dgm:spPr/>
      <dgm:t>
        <a:bodyPr/>
        <a:lstStyle/>
        <a:p>
          <a:endParaRPr lang="en-US"/>
        </a:p>
      </dgm:t>
    </dgm:pt>
    <dgm:pt modelId="{5437E1BF-F0DB-414E-9806-FB61E8FEFA47}">
      <dgm:prSet phldrT="[Text]"/>
      <dgm:spPr/>
      <dgm:t>
        <a:bodyPr/>
        <a:lstStyle/>
        <a:p>
          <a:r>
            <a:rPr lang="en-US" dirty="0" smtClean="0">
              <a:latin typeface="Calibri" pitchFamily="34" charset="0"/>
              <a:cs typeface="Calibri" pitchFamily="34" charset="0"/>
            </a:rPr>
            <a:t>Maintain by Continuing to Provide Ongoing Support</a:t>
          </a:r>
          <a:endParaRPr lang="en-US" dirty="0">
            <a:latin typeface="Calibri" pitchFamily="34" charset="0"/>
            <a:cs typeface="Calibri" pitchFamily="34" charset="0"/>
          </a:endParaRPr>
        </a:p>
      </dgm:t>
    </dgm:pt>
    <dgm:pt modelId="{31C359C3-54BE-4648-9BBE-ACAF4B780C70}" type="parTrans" cxnId="{645A9FA6-25C6-4D13-BBD6-1E9EDB19E625}">
      <dgm:prSet/>
      <dgm:spPr/>
      <dgm:t>
        <a:bodyPr/>
        <a:lstStyle/>
        <a:p>
          <a:endParaRPr lang="en-US"/>
        </a:p>
      </dgm:t>
    </dgm:pt>
    <dgm:pt modelId="{D06BB325-4493-47E4-89F3-B9CF16FC4660}" type="sibTrans" cxnId="{645A9FA6-25C6-4D13-BBD6-1E9EDB19E625}">
      <dgm:prSet/>
      <dgm:spPr/>
      <dgm:t>
        <a:bodyPr/>
        <a:lstStyle/>
        <a:p>
          <a:endParaRPr lang="en-US"/>
        </a:p>
      </dgm:t>
    </dgm:pt>
    <dgm:pt modelId="{FE12DA88-FE89-42EB-95BC-7184C1431B0A}" type="pres">
      <dgm:prSet presAssocID="{0B285ED6-7E2A-41BB-BCAD-3AEE0F5F925C}" presName="outerComposite" presStyleCnt="0">
        <dgm:presLayoutVars>
          <dgm:chMax val="5"/>
          <dgm:dir/>
          <dgm:resizeHandles val="exact"/>
        </dgm:presLayoutVars>
      </dgm:prSet>
      <dgm:spPr/>
      <dgm:t>
        <a:bodyPr/>
        <a:lstStyle/>
        <a:p>
          <a:endParaRPr lang="en-US"/>
        </a:p>
      </dgm:t>
    </dgm:pt>
    <dgm:pt modelId="{96E80FC4-1DD4-4969-A8A1-7663CAAB937E}" type="pres">
      <dgm:prSet presAssocID="{0B285ED6-7E2A-41BB-BCAD-3AEE0F5F925C}" presName="dummyMaxCanvas" presStyleCnt="0">
        <dgm:presLayoutVars/>
      </dgm:prSet>
      <dgm:spPr/>
    </dgm:pt>
    <dgm:pt modelId="{3A837565-C156-4005-B49B-529A699E5C39}" type="pres">
      <dgm:prSet presAssocID="{0B285ED6-7E2A-41BB-BCAD-3AEE0F5F925C}" presName="ThreeNodes_1" presStyleLbl="node1" presStyleIdx="0" presStyleCnt="3">
        <dgm:presLayoutVars>
          <dgm:bulletEnabled val="1"/>
        </dgm:presLayoutVars>
      </dgm:prSet>
      <dgm:spPr/>
      <dgm:t>
        <a:bodyPr/>
        <a:lstStyle/>
        <a:p>
          <a:endParaRPr lang="en-US"/>
        </a:p>
      </dgm:t>
    </dgm:pt>
    <dgm:pt modelId="{B0DB09C0-37EC-4186-8294-19F8F63CE13F}" type="pres">
      <dgm:prSet presAssocID="{0B285ED6-7E2A-41BB-BCAD-3AEE0F5F925C}" presName="ThreeNodes_2" presStyleLbl="node1" presStyleIdx="1" presStyleCnt="3">
        <dgm:presLayoutVars>
          <dgm:bulletEnabled val="1"/>
        </dgm:presLayoutVars>
      </dgm:prSet>
      <dgm:spPr/>
      <dgm:t>
        <a:bodyPr/>
        <a:lstStyle/>
        <a:p>
          <a:endParaRPr lang="en-US"/>
        </a:p>
      </dgm:t>
    </dgm:pt>
    <dgm:pt modelId="{E0BEEF5F-39BA-4C09-B88E-BF57DE5213B7}" type="pres">
      <dgm:prSet presAssocID="{0B285ED6-7E2A-41BB-BCAD-3AEE0F5F925C}" presName="ThreeNodes_3" presStyleLbl="node1" presStyleIdx="2" presStyleCnt="3">
        <dgm:presLayoutVars>
          <dgm:bulletEnabled val="1"/>
        </dgm:presLayoutVars>
      </dgm:prSet>
      <dgm:spPr/>
      <dgm:t>
        <a:bodyPr/>
        <a:lstStyle/>
        <a:p>
          <a:endParaRPr lang="en-US"/>
        </a:p>
      </dgm:t>
    </dgm:pt>
    <dgm:pt modelId="{60550A6B-853E-4855-B1D3-EFCF54BEA8A8}" type="pres">
      <dgm:prSet presAssocID="{0B285ED6-7E2A-41BB-BCAD-3AEE0F5F925C}" presName="ThreeConn_1-2" presStyleLbl="fgAccFollowNode1" presStyleIdx="0" presStyleCnt="2">
        <dgm:presLayoutVars>
          <dgm:bulletEnabled val="1"/>
        </dgm:presLayoutVars>
      </dgm:prSet>
      <dgm:spPr/>
      <dgm:t>
        <a:bodyPr/>
        <a:lstStyle/>
        <a:p>
          <a:endParaRPr lang="en-US"/>
        </a:p>
      </dgm:t>
    </dgm:pt>
    <dgm:pt modelId="{1D4CB772-3D14-4F6F-A3D1-53851346B77E}" type="pres">
      <dgm:prSet presAssocID="{0B285ED6-7E2A-41BB-BCAD-3AEE0F5F925C}" presName="ThreeConn_2-3" presStyleLbl="fgAccFollowNode1" presStyleIdx="1" presStyleCnt="2">
        <dgm:presLayoutVars>
          <dgm:bulletEnabled val="1"/>
        </dgm:presLayoutVars>
      </dgm:prSet>
      <dgm:spPr/>
      <dgm:t>
        <a:bodyPr/>
        <a:lstStyle/>
        <a:p>
          <a:endParaRPr lang="en-US"/>
        </a:p>
      </dgm:t>
    </dgm:pt>
    <dgm:pt modelId="{89208026-6C03-48FC-B14A-A191FE78A137}" type="pres">
      <dgm:prSet presAssocID="{0B285ED6-7E2A-41BB-BCAD-3AEE0F5F925C}" presName="ThreeNodes_1_text" presStyleLbl="node1" presStyleIdx="2" presStyleCnt="3">
        <dgm:presLayoutVars>
          <dgm:bulletEnabled val="1"/>
        </dgm:presLayoutVars>
      </dgm:prSet>
      <dgm:spPr/>
      <dgm:t>
        <a:bodyPr/>
        <a:lstStyle/>
        <a:p>
          <a:endParaRPr lang="en-US"/>
        </a:p>
      </dgm:t>
    </dgm:pt>
    <dgm:pt modelId="{3E8F07F5-A312-4B36-AF06-62DECE5065EB}" type="pres">
      <dgm:prSet presAssocID="{0B285ED6-7E2A-41BB-BCAD-3AEE0F5F925C}" presName="ThreeNodes_2_text" presStyleLbl="node1" presStyleIdx="2" presStyleCnt="3">
        <dgm:presLayoutVars>
          <dgm:bulletEnabled val="1"/>
        </dgm:presLayoutVars>
      </dgm:prSet>
      <dgm:spPr/>
      <dgm:t>
        <a:bodyPr/>
        <a:lstStyle/>
        <a:p>
          <a:endParaRPr lang="en-US"/>
        </a:p>
      </dgm:t>
    </dgm:pt>
    <dgm:pt modelId="{B38DC51E-5868-4D0A-BCEA-44CE7316E540}" type="pres">
      <dgm:prSet presAssocID="{0B285ED6-7E2A-41BB-BCAD-3AEE0F5F925C}" presName="ThreeNodes_3_text" presStyleLbl="node1" presStyleIdx="2" presStyleCnt="3">
        <dgm:presLayoutVars>
          <dgm:bulletEnabled val="1"/>
        </dgm:presLayoutVars>
      </dgm:prSet>
      <dgm:spPr/>
      <dgm:t>
        <a:bodyPr/>
        <a:lstStyle/>
        <a:p>
          <a:endParaRPr lang="en-US"/>
        </a:p>
      </dgm:t>
    </dgm:pt>
  </dgm:ptLst>
  <dgm:cxnLst>
    <dgm:cxn modelId="{599ACE64-71E7-4E30-9ABF-CB31BB74291F}" type="presOf" srcId="{5B7A1F91-CB0A-403A-A03F-D716DC8C5327}" destId="{3A837565-C156-4005-B49B-529A699E5C39}" srcOrd="0" destOrd="0" presId="urn:microsoft.com/office/officeart/2005/8/layout/vProcess5"/>
    <dgm:cxn modelId="{D5590CF8-804C-4B85-B897-78555372C14C}" srcId="{0B285ED6-7E2A-41BB-BCAD-3AEE0F5F925C}" destId="{1BC6722E-4386-4CDB-9E21-A098EE64216B}" srcOrd="1" destOrd="0" parTransId="{48868CB5-68E6-4748-8822-32795816AE70}" sibTransId="{4FD79EB6-B43C-419E-9119-32AD2F434B5C}"/>
    <dgm:cxn modelId="{3F52C198-EA3A-4D36-8F37-F6F44F367093}" type="presOf" srcId="{4FD79EB6-B43C-419E-9119-32AD2F434B5C}" destId="{1D4CB772-3D14-4F6F-A3D1-53851346B77E}" srcOrd="0" destOrd="0" presId="urn:microsoft.com/office/officeart/2005/8/layout/vProcess5"/>
    <dgm:cxn modelId="{C8038C6F-9A39-411E-AF0F-E4ECA8B1C5A8}" srcId="{0B285ED6-7E2A-41BB-BCAD-3AEE0F5F925C}" destId="{5B7A1F91-CB0A-403A-A03F-D716DC8C5327}" srcOrd="0" destOrd="0" parTransId="{5A59BAAD-23F2-4ED2-AA5F-7457904AC163}" sibTransId="{CD6E6FCB-931E-417D-B6B5-983B592DFC1A}"/>
    <dgm:cxn modelId="{296F122A-9545-41C2-A7C5-71CDCB68AE9C}" type="presOf" srcId="{5B7A1F91-CB0A-403A-A03F-D716DC8C5327}" destId="{89208026-6C03-48FC-B14A-A191FE78A137}" srcOrd="1" destOrd="0" presId="urn:microsoft.com/office/officeart/2005/8/layout/vProcess5"/>
    <dgm:cxn modelId="{736BD155-7431-4272-91BD-36A03AF1A7F1}" type="presOf" srcId="{5437E1BF-F0DB-414E-9806-FB61E8FEFA47}" destId="{E0BEEF5F-39BA-4C09-B88E-BF57DE5213B7}" srcOrd="0" destOrd="0" presId="urn:microsoft.com/office/officeart/2005/8/layout/vProcess5"/>
    <dgm:cxn modelId="{1AF78D5C-5C36-49FA-8512-97B15AD5B01C}" type="presOf" srcId="{CD6E6FCB-931E-417D-B6B5-983B592DFC1A}" destId="{60550A6B-853E-4855-B1D3-EFCF54BEA8A8}" srcOrd="0" destOrd="0" presId="urn:microsoft.com/office/officeart/2005/8/layout/vProcess5"/>
    <dgm:cxn modelId="{0855F508-7C61-446C-AEFD-1A2517325C3C}" type="presOf" srcId="{0B285ED6-7E2A-41BB-BCAD-3AEE0F5F925C}" destId="{FE12DA88-FE89-42EB-95BC-7184C1431B0A}" srcOrd="0" destOrd="0" presId="urn:microsoft.com/office/officeart/2005/8/layout/vProcess5"/>
    <dgm:cxn modelId="{F67A45AC-9489-4087-853E-317191B7A66A}" type="presOf" srcId="{1BC6722E-4386-4CDB-9E21-A098EE64216B}" destId="{3E8F07F5-A312-4B36-AF06-62DECE5065EB}" srcOrd="1" destOrd="0" presId="urn:microsoft.com/office/officeart/2005/8/layout/vProcess5"/>
    <dgm:cxn modelId="{98AD164E-E9FD-4B88-9426-EE87B68BEC80}" type="presOf" srcId="{1BC6722E-4386-4CDB-9E21-A098EE64216B}" destId="{B0DB09C0-37EC-4186-8294-19F8F63CE13F}" srcOrd="0" destOrd="0" presId="urn:microsoft.com/office/officeart/2005/8/layout/vProcess5"/>
    <dgm:cxn modelId="{645A9FA6-25C6-4D13-BBD6-1E9EDB19E625}" srcId="{0B285ED6-7E2A-41BB-BCAD-3AEE0F5F925C}" destId="{5437E1BF-F0DB-414E-9806-FB61E8FEFA47}" srcOrd="2" destOrd="0" parTransId="{31C359C3-54BE-4648-9BBE-ACAF4B780C70}" sibTransId="{D06BB325-4493-47E4-89F3-B9CF16FC4660}"/>
    <dgm:cxn modelId="{B8680A76-08E5-4117-8B3A-C8CB9CB7981E}" type="presOf" srcId="{5437E1BF-F0DB-414E-9806-FB61E8FEFA47}" destId="{B38DC51E-5868-4D0A-BCEA-44CE7316E540}" srcOrd="1" destOrd="0" presId="urn:microsoft.com/office/officeart/2005/8/layout/vProcess5"/>
    <dgm:cxn modelId="{15804DA2-79A3-4A32-B2A3-A46DB503912B}" type="presParOf" srcId="{FE12DA88-FE89-42EB-95BC-7184C1431B0A}" destId="{96E80FC4-1DD4-4969-A8A1-7663CAAB937E}" srcOrd="0" destOrd="0" presId="urn:microsoft.com/office/officeart/2005/8/layout/vProcess5"/>
    <dgm:cxn modelId="{AC0F55EC-62C4-4314-8FCF-5DFB1127479C}" type="presParOf" srcId="{FE12DA88-FE89-42EB-95BC-7184C1431B0A}" destId="{3A837565-C156-4005-B49B-529A699E5C39}" srcOrd="1" destOrd="0" presId="urn:microsoft.com/office/officeart/2005/8/layout/vProcess5"/>
    <dgm:cxn modelId="{698E7727-AEF2-4653-B428-B4D6D2D8140A}" type="presParOf" srcId="{FE12DA88-FE89-42EB-95BC-7184C1431B0A}" destId="{B0DB09C0-37EC-4186-8294-19F8F63CE13F}" srcOrd="2" destOrd="0" presId="urn:microsoft.com/office/officeart/2005/8/layout/vProcess5"/>
    <dgm:cxn modelId="{75265E4D-63E6-4EC3-BE27-C128B922A2A3}" type="presParOf" srcId="{FE12DA88-FE89-42EB-95BC-7184C1431B0A}" destId="{E0BEEF5F-39BA-4C09-B88E-BF57DE5213B7}" srcOrd="3" destOrd="0" presId="urn:microsoft.com/office/officeart/2005/8/layout/vProcess5"/>
    <dgm:cxn modelId="{6343089C-CABD-4668-8C11-CB4248BD5C33}" type="presParOf" srcId="{FE12DA88-FE89-42EB-95BC-7184C1431B0A}" destId="{60550A6B-853E-4855-B1D3-EFCF54BEA8A8}" srcOrd="4" destOrd="0" presId="urn:microsoft.com/office/officeart/2005/8/layout/vProcess5"/>
    <dgm:cxn modelId="{50EAC568-EE62-48F3-B1D6-34D8B184DC31}" type="presParOf" srcId="{FE12DA88-FE89-42EB-95BC-7184C1431B0A}" destId="{1D4CB772-3D14-4F6F-A3D1-53851346B77E}" srcOrd="5" destOrd="0" presId="urn:microsoft.com/office/officeart/2005/8/layout/vProcess5"/>
    <dgm:cxn modelId="{BFE78F6D-0E4E-4C4F-B963-B3FC7D7B6DD1}" type="presParOf" srcId="{FE12DA88-FE89-42EB-95BC-7184C1431B0A}" destId="{89208026-6C03-48FC-B14A-A191FE78A137}" srcOrd="6" destOrd="0" presId="urn:microsoft.com/office/officeart/2005/8/layout/vProcess5"/>
    <dgm:cxn modelId="{3A2F93FC-6D6B-4C9B-A240-E5B078199D95}" type="presParOf" srcId="{FE12DA88-FE89-42EB-95BC-7184C1431B0A}" destId="{3E8F07F5-A312-4B36-AF06-62DECE5065EB}" srcOrd="7" destOrd="0" presId="urn:microsoft.com/office/officeart/2005/8/layout/vProcess5"/>
    <dgm:cxn modelId="{54BAA345-27C0-4473-A0CF-7E60636849C6}" type="presParOf" srcId="{FE12DA88-FE89-42EB-95BC-7184C1431B0A}" destId="{B38DC51E-5868-4D0A-BCEA-44CE7316E54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40014-9B05-4D5A-AAE7-7E4A0F10DEE5}" type="datetimeFigureOut">
              <a:rPr lang="en-US" smtClean="0"/>
              <a:pPr/>
              <a:t>4/28/2017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3FAE8-220A-41BA-A4AF-55833AFEA59D}" type="slidenum">
              <a:rPr lang="en-US" smtClean="0"/>
              <a:pPr/>
              <a:t>‹#›</a:t>
            </a:fld>
            <a:endParaRPr lang="en-US"/>
          </a:p>
        </p:txBody>
      </p:sp>
    </p:spTree>
    <p:extLst>
      <p:ext uri="{BB962C8B-B14F-4D97-AF65-F5344CB8AC3E}">
        <p14:creationId xmlns:p14="http://schemas.microsoft.com/office/powerpoint/2010/main" val="289690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950DA-2F1A-4C4B-A3D5-D75BABDD87D2}" type="slidenum">
              <a:rPr lang="en-US"/>
              <a:pPr/>
              <a:t>10</a:t>
            </a:fld>
            <a:endParaRPr lang="en-US"/>
          </a:p>
        </p:txBody>
      </p:sp>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xfrm>
            <a:off x="914400" y="4343400"/>
            <a:ext cx="5029200" cy="4114800"/>
          </a:xfrm>
          <a:noFill/>
          <a:ln/>
        </p:spPr>
        <p:txBody>
          <a:bodyPr/>
          <a:lstStyle/>
          <a:p>
            <a:pPr algn="just"/>
            <a:endParaRPr lang="en-US" sz="1600" dirty="0"/>
          </a:p>
        </p:txBody>
      </p:sp>
    </p:spTree>
    <p:extLst>
      <p:ext uri="{BB962C8B-B14F-4D97-AF65-F5344CB8AC3E}">
        <p14:creationId xmlns:p14="http://schemas.microsoft.com/office/powerpoint/2010/main" val="251731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3FAE8-220A-41BA-A4AF-55833AFEA59D}" type="slidenum">
              <a:rPr lang="en-US" smtClean="0"/>
              <a:pPr/>
              <a:t>38</a:t>
            </a:fld>
            <a:endParaRPr lang="en-US"/>
          </a:p>
        </p:txBody>
      </p:sp>
    </p:spTree>
    <p:extLst>
      <p:ext uri="{BB962C8B-B14F-4D97-AF65-F5344CB8AC3E}">
        <p14:creationId xmlns:p14="http://schemas.microsoft.com/office/powerpoint/2010/main" val="344398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E7C2BE9-B202-4442-B86F-729A27B50E17}" type="datetimeFigureOut">
              <a:rPr lang="en-US" smtClean="0"/>
              <a:pPr/>
              <a:t>4/28/2017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F685678-69EF-40EE-B6B0-FD8FCAF22A2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7C2BE9-B202-4442-B86F-729A27B50E17}"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85678-69EF-40EE-B6B0-FD8FCAF22A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F685678-69EF-40EE-B6B0-FD8FCAF22A2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7C2BE9-B202-4442-B86F-729A27B50E17}"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hade val="7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CE7C2BE9-B202-4442-B86F-729A27B50E17}"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F685678-69EF-40EE-B6B0-FD8FCAF22A2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E7C2BE9-B202-4442-B86F-729A27B50E17}" type="datetimeFigureOut">
              <a:rPr lang="en-US" smtClean="0"/>
              <a:pPr/>
              <a:t>4/28/2017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F685678-69EF-40EE-B6B0-FD8FCAF22A2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b="1"/>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E7C2BE9-B202-4442-B86F-729A27B50E17}"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85678-69EF-40EE-B6B0-FD8FCAF22A2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1"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E7C2BE9-B202-4442-B86F-729A27B50E17}" type="datetimeFigureOut">
              <a:rPr lang="en-US" smtClean="0"/>
              <a:pPr/>
              <a:t>4/28/2017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F685678-69EF-40EE-B6B0-FD8FCAF22A23}" type="slidenum">
              <a:rPr lang="en-US" smtClean="0"/>
              <a:pPr/>
              <a:t>‹#›</a:t>
            </a:fld>
            <a:endParaRPr lang="en-US"/>
          </a:p>
        </p:txBody>
      </p:sp>
      <p:sp>
        <p:nvSpPr>
          <p:cNvPr id="23" name="Title 22"/>
          <p:cNvSpPr>
            <a:spLocks noGrp="1"/>
          </p:cNvSpPr>
          <p:nvPr>
            <p:ph type="title"/>
          </p:nvPr>
        </p:nvSpPr>
        <p:spPr/>
        <p:txBody>
          <a:bodyPr rtlCol="0" anchor="b" anchorCtr="0"/>
          <a:lstStyle>
            <a:lvl1pPr>
              <a:defRPr b="1"/>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CE7C2BE9-B202-4442-B86F-729A27B50E17}" type="datetimeFigureOut">
              <a:rPr lang="en-US" smtClean="0"/>
              <a:pPr/>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F685678-69EF-40EE-B6B0-FD8FCAF22A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E7C2BE9-B202-4442-B86F-729A27B50E17}" type="datetimeFigureOut">
              <a:rPr lang="en-US" smtClean="0"/>
              <a:pPr/>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F685678-69EF-40EE-B6B0-FD8FCAF22A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F685678-69EF-40EE-B6B0-FD8FCAF22A2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E7C2BE9-B202-4442-B86F-729A27B50E17}" type="datetimeFigureOut">
              <a:rPr lang="en-US" smtClean="0"/>
              <a:pPr/>
              <a:t>4/28/2017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F685678-69EF-40EE-B6B0-FD8FCAF22A2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E7C2BE9-B202-4442-B86F-729A27B50E17}" type="datetimeFigureOut">
              <a:rPr lang="en-US" smtClean="0"/>
              <a:pPr/>
              <a:t>4/28/2017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E7C2BE9-B202-4442-B86F-729A27B50E17}" type="datetimeFigureOut">
              <a:rPr lang="en-US" smtClean="0"/>
              <a:pPr/>
              <a:t>4/28/2017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F685678-69EF-40EE-B6B0-FD8FCAF22A2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url?sa=i&amp;rct=j&amp;q=west+virginia+oral+health+coalition&amp;source=images&amp;cd=&amp;cad=rja&amp;docid=R4UH16VCl8Vz1M&amp;tbnid=riUVP40P6bnerM:&amp;ved=0CAUQjRw&amp;url=http://oralhealthamerica.org/presscenter/enewsletters/september-2010-e-news/&amp;ei=G9cqUa-MK4fHiwLE1ICICA&amp;bvm=bv.42768644,d.cGE&amp;psig=AFQjCNFjrm-DaTcfVJKimKixWfPR6EdYyQ&amp;ust=136184839142179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google.com/url?sa=i&amp;rct=j&amp;q=short+and+sweet&amp;source=images&amp;cd=&amp;cad=rja&amp;docid=9LQDhwvCxQE48M&amp;tbnid=ApvIgq1t6j6MSM:&amp;ved=0CAUQjRw&amp;url=http://revolutionhive.com/2012/12/31/keep-it-short-sweet/&amp;ei=CsgmUbvoFcHKigK_moHoCg&amp;bvm=bv.42768644,d.cGE&amp;psig=AFQjCNEHA2HjVtT6KKyMkrB9YjuHTZNfYA&amp;ust=1361582445323371"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wallpaper+patterns&amp;source=images&amp;cd=&amp;cad=rja&amp;docid=MqBDobNvFenWhM&amp;tbnid=7yhKMLcxVLdHnM:&amp;ved=0CAUQjRw&amp;url=http://www.iphone4wp.com/iphone-4-patterns-wallpapers-set-2/iphone-4-pattern-wallpaper-set-2-07/&amp;ei=pbEqUfOFJqjkiwL1l4GABg&amp;bvm=bv.42768644,d.cGE&amp;psig=AFQjCNHhHEeMO0GQUUSbuJZVaprmvUylng&amp;ust=1361838845096400" TargetMode="Externa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om/url?sa=i&amp;rct=j&amp;q=paso+robles+ca&amp;source=images&amp;cd=&amp;cad=rja&amp;docid=SE-iBQ-_FLTwQM&amp;tbnid=2cxewac3hYiksM:&amp;ved=0CAUQjRw&amp;url=http://winefolly.com/review/paso-robles-wine/&amp;ei=OiIsUaDSDa7piwKPq4CYCw&amp;bvm=bv.42965579,d.cGE&amp;psig=AFQjCNGwjxSDojA-n2N9PKuV7cBEpx8-ag&amp;ust=1361933198364383"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http://www.google.com/url?sa=i&amp;rct=j&amp;q=paso+robles+ca+wine+cows&amp;source=images&amp;cd=&amp;cad=rja&amp;docid=PH3OshgacliZjM&amp;tbnid=CREnaunDwwwFtM:&amp;ved=0CAUQjRw&amp;url=http://www.caroadtrip.com/2012/05/paso-robles-ca-summer-events-may-august.html&amp;ei=9CIsUfrLF4zyigKhtIDwCw&amp;bvm=bv.42965579,d.cGE&amp;psig=AFQjCNGKvxaSqQEc6m4tY51SoolxtDuNqA&amp;ust=1361933356122342" TargetMode="External"/><Relationship Id="rId7" Type="http://schemas.openxmlformats.org/officeDocument/2006/relationships/hyperlink" Target="http://www.google.com/url?sa=i&amp;rct=j&amp;q=san+luis+obispo+city&amp;source=images&amp;cd=&amp;cad=rja&amp;docid=dSEV0jsCIiV41M&amp;tbnid=TGClpBIRykEwlM:&amp;ved=0CAUQjRw&amp;url=http://www.sanluisobispoinfo.com/city.html&amp;ei=HyYsUd25K-6xigKyqYHgBw&amp;bvm=bv.42965579,d.cGE&amp;psig=AFQjCNGdICEn6znWF8-I8aj85caItnjN3A&amp;ust=1361934176109508" TargetMode="External"/><Relationship Id="rId12"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55.jpeg"/><Relationship Id="rId11" Type="http://schemas.openxmlformats.org/officeDocument/2006/relationships/hyperlink" Target="http://www.google.com/url?sa=i&amp;rct=j&amp;q=arroyo+grande+wine&amp;source=images&amp;cd=&amp;cad=rja&amp;docid=hKWXR6gGktcoMM&amp;tbnid=Cwcf4I35v_gn5M:&amp;ved=0CAUQjRw&amp;url=http://twoguysfromnapa.com/favorites-by-wine-region/favorites-slo/favorites-in-edna-valley-and-slo/&amp;ei=SCcsUb2QPI7vigLct4Ag&amp;bvm=bv.42965579,d.cGE&amp;psig=AFQjCNEb9e0csge9r1IuUWMlcIIXcS_y8Q&amp;ust=1361934457099574" TargetMode="External"/><Relationship Id="rId5" Type="http://schemas.openxmlformats.org/officeDocument/2006/relationships/hyperlink" Target="http://www.google.com/url?sa=i&amp;rct=j&amp;q=san+luis+obispo+city&amp;source=images&amp;cd=&amp;cad=rja&amp;docid=J1QOd2kbcmMzWM&amp;tbnid=3OupFdu-H9uwmM:&amp;ved=0CAUQjRw&amp;url=http://www.tumblr.com/tagged/cal%20poly&amp;ei=miUsUdqsOqT1iwKJuIGACQ&amp;bvm=bv.42965579,d.cGE&amp;psig=AFQjCNGeTzcCoMWx-pyBjNbKZmnYgc1hAw&amp;ust=1361934083576301" TargetMode="External"/><Relationship Id="rId10" Type="http://schemas.openxmlformats.org/officeDocument/2006/relationships/image" Target="../media/image57.jpeg"/><Relationship Id="rId4" Type="http://schemas.openxmlformats.org/officeDocument/2006/relationships/image" Target="../media/image54.jpeg"/><Relationship Id="rId9" Type="http://schemas.openxmlformats.org/officeDocument/2006/relationships/hyperlink" Target="http://www.google.com/url?sa=i&amp;rct=j&amp;q=NIPOMO+STRAWBERRIES&amp;source=images&amp;cd=&amp;cad=rja&amp;docid=MIqT8kontKtc9M&amp;tbnid=SPluRYiERXrqQM:&amp;ved=0CAUQjRw&amp;url=http://www.flickr.com/photos/79564749@N04/7333577284/&amp;ei=pyYsUfnhLM3FiwKAmoCQDw&amp;bvm=bv.42965579,d.cGE&amp;psig=AFQjCNENqLrHcr8uyt6bxuEPXeK2ohr4sQ&amp;ust=1361934336574912"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power+of+data&amp;source=images&amp;cd=&amp;cad=rja&amp;docid=S9IP4YlbL3vjEM&amp;tbnid=LW2k_wiZ5P1k9M:&amp;ved=0CAUQjRw&amp;url=http://www.multifamilybiz.com/News/4360/Whats_Next_for_Revenue_Management_Harnessing_the_P...&amp;ei=HegqUZf_POW8iwLM3IGwBA&amp;bvm=bv.42768644,d.cGE&amp;psig=AFQjCNECwgVwTGcG03_xJBG3zzx_xEVi_w&amp;ust=1361852765834357"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4400" b="1" i="1" dirty="0" smtClean="0">
                <a:solidFill>
                  <a:schemeClr val="tx1"/>
                </a:solidFill>
              </a:rPr>
              <a:t>Turning Data Into Action</a:t>
            </a:r>
            <a:r>
              <a:rPr lang="en-US" sz="4400" b="1" dirty="0" smtClean="0">
                <a:solidFill>
                  <a:schemeClr val="tx1"/>
                </a:solidFill>
              </a:rPr>
              <a:t/>
            </a:r>
            <a:br>
              <a:rPr lang="en-US" sz="4400" b="1" dirty="0" smtClean="0">
                <a:solidFill>
                  <a:schemeClr val="tx1"/>
                </a:solidFill>
              </a:rPr>
            </a:br>
            <a:r>
              <a:rPr lang="en-US" sz="4400" b="1" dirty="0" smtClean="0">
                <a:solidFill>
                  <a:schemeClr val="tx1"/>
                </a:solidFill>
              </a:rPr>
              <a:t>A Webinar Series for SOHPs</a:t>
            </a:r>
            <a:endParaRPr lang="en-GB" dirty="0">
              <a:solidFill>
                <a:schemeClr val="tx1"/>
              </a:solidFill>
            </a:endParaRPr>
          </a:p>
        </p:txBody>
      </p:sp>
      <p:sp>
        <p:nvSpPr>
          <p:cNvPr id="4" name="Subtitle 3"/>
          <p:cNvSpPr>
            <a:spLocks noGrp="1"/>
          </p:cNvSpPr>
          <p:nvPr>
            <p:ph type="subTitle" idx="1"/>
          </p:nvPr>
        </p:nvSpPr>
        <p:spPr>
          <a:xfrm>
            <a:off x="152400" y="2819400"/>
            <a:ext cx="8839200" cy="1752600"/>
          </a:xfrm>
        </p:spPr>
        <p:txBody>
          <a:bodyPr>
            <a:normAutofit/>
          </a:bodyPr>
          <a:lstStyle/>
          <a:p>
            <a:r>
              <a:rPr lang="en-US" sz="2000" cap="none" dirty="0" smtClean="0">
                <a:solidFill>
                  <a:schemeClr val="tx1"/>
                </a:solidFill>
                <a:latin typeface="Calibri" pitchFamily="34" charset="0"/>
                <a:cs typeface="Calibri" pitchFamily="34" charset="0"/>
              </a:rPr>
              <a:t>Presenting by the ASTDD Data Committee</a:t>
            </a:r>
          </a:p>
        </p:txBody>
      </p:sp>
      <p:pic>
        <p:nvPicPr>
          <p:cNvPr id="65538" name="Picture 2" descr="https://s3.amazonaws.com/sitesusa/wp-content/uploads/sites/212/2016/01/600-x-183-Data-Knowledge-Action-icons.jpg"/>
          <p:cNvPicPr>
            <a:picLocks noChangeAspect="1" noChangeArrowheads="1"/>
          </p:cNvPicPr>
          <p:nvPr/>
        </p:nvPicPr>
        <p:blipFill>
          <a:blip r:embed="rId2" cstate="print"/>
          <a:srcRect/>
          <a:stretch>
            <a:fillRect/>
          </a:stretch>
        </p:blipFill>
        <p:spPr bwMode="auto">
          <a:xfrm>
            <a:off x="1714500" y="3733800"/>
            <a:ext cx="5715000" cy="17430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2647" name="Text Box 7"/>
          <p:cNvSpPr txBox="1">
            <a:spLocks noChangeArrowheads="1"/>
          </p:cNvSpPr>
          <p:nvPr/>
        </p:nvSpPr>
        <p:spPr bwMode="auto">
          <a:xfrm>
            <a:off x="1834497" y="3049588"/>
            <a:ext cx="5475025" cy="769441"/>
          </a:xfrm>
          <a:prstGeom prst="rect">
            <a:avLst/>
          </a:prstGeom>
          <a:noFill/>
          <a:ln w="12700">
            <a:noFill/>
            <a:miter lim="800000"/>
            <a:headEnd/>
            <a:tailEnd/>
          </a:ln>
          <a:effectLst/>
        </p:spPr>
        <p:txBody>
          <a:bodyPr wrap="none">
            <a:spAutoFit/>
          </a:bodyPr>
          <a:lstStyle/>
          <a:p>
            <a:pPr algn="ctr"/>
            <a:r>
              <a:rPr lang="en-US" sz="4400" b="1" dirty="0" smtClean="0">
                <a:solidFill>
                  <a:srgbClr val="FFFFFF"/>
                </a:solidFill>
                <a:latin typeface="Calibri" pitchFamily="34" charset="0"/>
                <a:cs typeface="Calibri" pitchFamily="34" charset="0"/>
              </a:rPr>
              <a:t>Measuring Oral Health</a:t>
            </a:r>
            <a:endParaRPr lang="en-US" b="1" dirty="0">
              <a:solidFill>
                <a:srgbClr val="FFFFFF"/>
              </a:solidFill>
              <a:latin typeface="Calibri" pitchFamily="34" charset="0"/>
              <a:cs typeface="Calibri" pitchFamily="34" charset="0"/>
            </a:endParaRPr>
          </a:p>
        </p:txBody>
      </p:sp>
      <p:grpSp>
        <p:nvGrpSpPr>
          <p:cNvPr id="2" name="Group 69"/>
          <p:cNvGrpSpPr/>
          <p:nvPr/>
        </p:nvGrpSpPr>
        <p:grpSpPr>
          <a:xfrm>
            <a:off x="0" y="4724400"/>
            <a:ext cx="9144000" cy="2133600"/>
            <a:chOff x="0" y="4724400"/>
            <a:chExt cx="9144000" cy="2133600"/>
          </a:xfrm>
        </p:grpSpPr>
        <p:grpSp>
          <p:nvGrpSpPr>
            <p:cNvPr id="3" name="Group 52"/>
            <p:cNvGrpSpPr/>
            <p:nvPr/>
          </p:nvGrpSpPr>
          <p:grpSpPr>
            <a:xfrm>
              <a:off x="0" y="4724400"/>
              <a:ext cx="9144000" cy="2133600"/>
              <a:chOff x="0" y="4724400"/>
              <a:chExt cx="9144000" cy="2133600"/>
            </a:xfrm>
          </p:grpSpPr>
          <p:pic>
            <p:nvPicPr>
              <p:cNvPr id="112651" name="Picture 11" descr="Andree"/>
              <p:cNvPicPr>
                <a:picLocks noChangeAspect="1" noChangeArrowheads="1"/>
              </p:cNvPicPr>
              <p:nvPr/>
            </p:nvPicPr>
            <p:blipFill>
              <a:blip r:embed="rId3" cstate="print"/>
              <a:srcRect/>
              <a:stretch>
                <a:fillRect/>
              </a:stretch>
            </p:blipFill>
            <p:spPr bwMode="auto">
              <a:xfrm>
                <a:off x="1752600" y="4724400"/>
                <a:ext cx="1527175" cy="2133600"/>
              </a:xfrm>
              <a:prstGeom prst="rect">
                <a:avLst/>
              </a:prstGeom>
              <a:noFill/>
              <a:ln w="9525">
                <a:noFill/>
                <a:miter lim="800000"/>
                <a:headEnd/>
                <a:tailEnd/>
              </a:ln>
            </p:spPr>
          </p:pic>
          <p:pic>
            <p:nvPicPr>
              <p:cNvPr id="107533" name="Picture 13" descr="C:\Users\Kathy\AppData\Local\Microsoft\Windows\Temporary Internet Files\Content.IE5\XFJ8SLCV\MP900448297[1].jpg"/>
              <p:cNvPicPr>
                <a:picLocks noChangeAspect="1" noChangeArrowheads="1"/>
              </p:cNvPicPr>
              <p:nvPr/>
            </p:nvPicPr>
            <p:blipFill>
              <a:blip r:embed="rId4" cstate="print"/>
              <a:srcRect/>
              <a:stretch>
                <a:fillRect/>
              </a:stretch>
            </p:blipFill>
            <p:spPr bwMode="auto">
              <a:xfrm>
                <a:off x="3276600" y="4724400"/>
                <a:ext cx="1422400" cy="2133600"/>
              </a:xfrm>
              <a:prstGeom prst="rect">
                <a:avLst/>
              </a:prstGeom>
              <a:noFill/>
            </p:spPr>
          </p:pic>
          <p:pic>
            <p:nvPicPr>
              <p:cNvPr id="107539" name="Picture 19" descr="C:\Users\Kathy\AppData\Local\Microsoft\Windows\Temporary Internet Files\Content.IE5\B5RHJQ7F\MP900423059[1].jpg"/>
              <p:cNvPicPr>
                <a:picLocks noChangeAspect="1" noChangeArrowheads="1"/>
              </p:cNvPicPr>
              <p:nvPr/>
            </p:nvPicPr>
            <p:blipFill>
              <a:blip r:embed="rId5" cstate="print"/>
              <a:srcRect/>
              <a:stretch>
                <a:fillRect/>
              </a:stretch>
            </p:blipFill>
            <p:spPr bwMode="auto">
              <a:xfrm>
                <a:off x="4648200" y="4724400"/>
                <a:ext cx="1418927" cy="2133600"/>
              </a:xfrm>
              <a:prstGeom prst="rect">
                <a:avLst/>
              </a:prstGeom>
              <a:noFill/>
            </p:spPr>
          </p:pic>
          <p:pic>
            <p:nvPicPr>
              <p:cNvPr id="107540" name="Picture 20" descr="C:\Users\Kathy\AppData\Local\Microsoft\Windows\Temporary Internet Files\Content.IE5\MVG6P5O9\MP900422768[1].jpg"/>
              <p:cNvPicPr>
                <a:picLocks noChangeAspect="1" noChangeArrowheads="1"/>
              </p:cNvPicPr>
              <p:nvPr/>
            </p:nvPicPr>
            <p:blipFill>
              <a:blip r:embed="rId6" cstate="print"/>
              <a:srcRect/>
              <a:stretch>
                <a:fillRect/>
              </a:stretch>
            </p:blipFill>
            <p:spPr bwMode="auto">
              <a:xfrm>
                <a:off x="0" y="4724400"/>
                <a:ext cx="1752600" cy="2133600"/>
              </a:xfrm>
              <a:prstGeom prst="rect">
                <a:avLst/>
              </a:prstGeom>
              <a:noFill/>
            </p:spPr>
          </p:pic>
          <p:pic>
            <p:nvPicPr>
              <p:cNvPr id="107541" name="Picture 21" descr="C:\Users\Kathy\AppData\Local\Microsoft\Windows\Temporary Internet Files\Content.IE5\XFJ8SLCV\MP900262699[1].jpg"/>
              <p:cNvPicPr>
                <a:picLocks noChangeAspect="1" noChangeArrowheads="1"/>
              </p:cNvPicPr>
              <p:nvPr/>
            </p:nvPicPr>
            <p:blipFill>
              <a:blip r:embed="rId7" cstate="print"/>
              <a:srcRect r="3559"/>
              <a:stretch>
                <a:fillRect/>
              </a:stretch>
            </p:blipFill>
            <p:spPr bwMode="auto">
              <a:xfrm>
                <a:off x="6057500" y="4724400"/>
                <a:ext cx="3086500" cy="2133600"/>
              </a:xfrm>
              <a:prstGeom prst="rect">
                <a:avLst/>
              </a:prstGeom>
              <a:noFill/>
            </p:spPr>
          </p:pic>
        </p:grpSp>
        <p:cxnSp>
          <p:nvCxnSpPr>
            <p:cNvPr id="24" name="Straight Connector 23"/>
            <p:cNvCxnSpPr/>
            <p:nvPr/>
          </p:nvCxnSpPr>
          <p:spPr>
            <a:xfrm>
              <a:off x="0" y="4724400"/>
              <a:ext cx="9144000" cy="0"/>
            </a:xfrm>
            <a:prstGeom prst="line">
              <a:avLst/>
            </a:prstGeom>
            <a:ln w="508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6829925"/>
              <a:ext cx="9144000" cy="0"/>
            </a:xfrm>
            <a:prstGeom prst="line">
              <a:avLst/>
            </a:prstGeom>
            <a:ln w="508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4724400"/>
              <a:ext cx="0" cy="2103120"/>
            </a:xfrm>
            <a:prstGeom prst="line">
              <a:avLst/>
            </a:prstGeom>
            <a:ln w="508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144000" y="4724400"/>
              <a:ext cx="0" cy="2103120"/>
            </a:xfrm>
            <a:prstGeom prst="line">
              <a:avLst/>
            </a:prstGeom>
            <a:ln w="5080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4" name="Group 68"/>
          <p:cNvGrpSpPr/>
          <p:nvPr/>
        </p:nvGrpSpPr>
        <p:grpSpPr>
          <a:xfrm>
            <a:off x="0" y="0"/>
            <a:ext cx="9144000" cy="2451475"/>
            <a:chOff x="0" y="0"/>
            <a:chExt cx="9144000" cy="2451475"/>
          </a:xfrm>
        </p:grpSpPr>
        <p:grpSp>
          <p:nvGrpSpPr>
            <p:cNvPr id="5" name="Group 35"/>
            <p:cNvGrpSpPr/>
            <p:nvPr/>
          </p:nvGrpSpPr>
          <p:grpSpPr>
            <a:xfrm>
              <a:off x="0" y="0"/>
              <a:ext cx="9144000" cy="2451475"/>
              <a:chOff x="0" y="0"/>
              <a:chExt cx="9144000" cy="2451475"/>
            </a:xfrm>
          </p:grpSpPr>
          <p:pic>
            <p:nvPicPr>
              <p:cNvPr id="107527" name="Picture 7" descr="C:\Users\Kathy\AppData\Local\Microsoft\Windows\Temporary Internet Files\Content.IE5\MVG6P5O9\MP900423083[1].jpg"/>
              <p:cNvPicPr>
                <a:picLocks noChangeAspect="1" noChangeArrowheads="1"/>
              </p:cNvPicPr>
              <p:nvPr/>
            </p:nvPicPr>
            <p:blipFill>
              <a:blip r:embed="rId8" cstate="print"/>
              <a:srcRect/>
              <a:stretch>
                <a:fillRect/>
              </a:stretch>
            </p:blipFill>
            <p:spPr bwMode="auto">
              <a:xfrm>
                <a:off x="7312819" y="0"/>
                <a:ext cx="1831181" cy="2438400"/>
              </a:xfrm>
              <a:prstGeom prst="rect">
                <a:avLst/>
              </a:prstGeom>
              <a:noFill/>
            </p:spPr>
          </p:pic>
          <p:pic>
            <p:nvPicPr>
              <p:cNvPr id="107528" name="Picture 8" descr="C:\Users\Kathy\AppData\Local\Microsoft\Windows\Temporary Internet Files\Content.IE5\B5RHJQ7F\MP900430868[1].jpg"/>
              <p:cNvPicPr>
                <a:picLocks noChangeAspect="1" noChangeArrowheads="1"/>
              </p:cNvPicPr>
              <p:nvPr/>
            </p:nvPicPr>
            <p:blipFill>
              <a:blip r:embed="rId9" cstate="print"/>
              <a:srcRect/>
              <a:stretch>
                <a:fillRect/>
              </a:stretch>
            </p:blipFill>
            <p:spPr bwMode="auto">
              <a:xfrm>
                <a:off x="0" y="0"/>
                <a:ext cx="1619250" cy="2438400"/>
              </a:xfrm>
              <a:prstGeom prst="rect">
                <a:avLst/>
              </a:prstGeom>
              <a:noFill/>
            </p:spPr>
          </p:pic>
          <p:pic>
            <p:nvPicPr>
              <p:cNvPr id="107529" name="Picture 9" descr="C:\Users\Kathy\AppData\Local\Microsoft\Windows\Temporary Internet Files\Content.IE5\MVG6P5O9\MP900049911[1].jpg"/>
              <p:cNvPicPr>
                <a:picLocks noChangeAspect="1" noChangeArrowheads="1"/>
              </p:cNvPicPr>
              <p:nvPr/>
            </p:nvPicPr>
            <p:blipFill>
              <a:blip r:embed="rId10" cstate="print"/>
              <a:srcRect/>
              <a:stretch>
                <a:fillRect/>
              </a:stretch>
            </p:blipFill>
            <p:spPr bwMode="auto">
              <a:xfrm>
                <a:off x="5715000" y="0"/>
                <a:ext cx="1629664" cy="2438400"/>
              </a:xfrm>
              <a:prstGeom prst="rect">
                <a:avLst/>
              </a:prstGeom>
              <a:noFill/>
            </p:spPr>
          </p:pic>
          <p:pic>
            <p:nvPicPr>
              <p:cNvPr id="107531" name="Picture 11" descr="C:\Users\Kathy\AppData\Local\Microsoft\Windows\Temporary Internet Files\Content.IE5\B8Y0MH84\MP900426458[1].jpg"/>
              <p:cNvPicPr>
                <a:picLocks noChangeAspect="1" noChangeArrowheads="1"/>
              </p:cNvPicPr>
              <p:nvPr/>
            </p:nvPicPr>
            <p:blipFill>
              <a:blip r:embed="rId11" cstate="print"/>
              <a:srcRect/>
              <a:stretch>
                <a:fillRect/>
              </a:stretch>
            </p:blipFill>
            <p:spPr bwMode="auto">
              <a:xfrm>
                <a:off x="1600200" y="0"/>
                <a:ext cx="2590800" cy="2438400"/>
              </a:xfrm>
              <a:prstGeom prst="rect">
                <a:avLst/>
              </a:prstGeom>
              <a:noFill/>
            </p:spPr>
          </p:pic>
          <p:pic>
            <p:nvPicPr>
              <p:cNvPr id="107532" name="Picture 12" descr="C:\Users\Kathy\AppData\Local\Microsoft\Windows\Temporary Internet Files\Content.IE5\B8Y0MH84\MP900182833[1].jpg"/>
              <p:cNvPicPr>
                <a:picLocks noChangeAspect="1" noChangeArrowheads="1"/>
              </p:cNvPicPr>
              <p:nvPr/>
            </p:nvPicPr>
            <p:blipFill>
              <a:blip r:embed="rId12" cstate="print"/>
              <a:srcRect/>
              <a:stretch>
                <a:fillRect/>
              </a:stretch>
            </p:blipFill>
            <p:spPr bwMode="auto">
              <a:xfrm>
                <a:off x="4191000" y="0"/>
                <a:ext cx="1524000" cy="2451475"/>
              </a:xfrm>
              <a:prstGeom prst="rect">
                <a:avLst/>
              </a:prstGeom>
              <a:noFill/>
            </p:spPr>
          </p:pic>
        </p:grpSp>
        <p:cxnSp>
          <p:nvCxnSpPr>
            <p:cNvPr id="37" name="Straight Connector 36"/>
            <p:cNvCxnSpPr/>
            <p:nvPr/>
          </p:nvCxnSpPr>
          <p:spPr>
            <a:xfrm>
              <a:off x="0" y="2438400"/>
              <a:ext cx="9144000" cy="0"/>
            </a:xfrm>
            <a:prstGeom prst="line">
              <a:avLst/>
            </a:prstGeom>
            <a:ln w="508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19250"/>
              <a:ext cx="9144000" cy="0"/>
            </a:xfrm>
            <a:prstGeom prst="line">
              <a:avLst/>
            </a:prstGeom>
            <a:ln w="508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0" y="30480"/>
              <a:ext cx="0" cy="2362200"/>
            </a:xfrm>
            <a:prstGeom prst="line">
              <a:avLst/>
            </a:prstGeom>
            <a:ln w="508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144000" y="57150"/>
              <a:ext cx="0" cy="2362200"/>
            </a:xfrm>
            <a:prstGeom prst="line">
              <a:avLst/>
            </a:prstGeom>
            <a:ln w="50800" cap="sq">
              <a:solidFill>
                <a:schemeClr val="tx1"/>
              </a:solidFill>
              <a:beve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Oral Health Surveillance</a:t>
            </a:r>
            <a:endParaRPr lang="en-US" dirty="0"/>
          </a:p>
        </p:txBody>
      </p:sp>
      <p:sp>
        <p:nvSpPr>
          <p:cNvPr id="6" name="Content Placeholder 5"/>
          <p:cNvSpPr>
            <a:spLocks noGrp="1"/>
          </p:cNvSpPr>
          <p:nvPr>
            <p:ph idx="1"/>
          </p:nvPr>
        </p:nvSpPr>
        <p:spPr/>
        <p:txBody>
          <a:bodyPr/>
          <a:lstStyle/>
          <a:p>
            <a:r>
              <a:rPr lang="en-US" dirty="0" smtClean="0"/>
              <a:t>Monitors the status of oral disease in a state’s population</a:t>
            </a:r>
          </a:p>
          <a:p>
            <a:r>
              <a:rPr lang="en-US" dirty="0" smtClean="0"/>
              <a:t>Provides data for …</a:t>
            </a:r>
          </a:p>
          <a:p>
            <a:pPr lvl="1"/>
            <a:r>
              <a:rPr lang="en-US" dirty="0" smtClean="0"/>
              <a:t>Setting achievable objectives</a:t>
            </a:r>
          </a:p>
          <a:p>
            <a:pPr lvl="1"/>
            <a:r>
              <a:rPr lang="en-US" dirty="0" smtClean="0"/>
              <a:t>Planning &amp; implementing public health programs</a:t>
            </a:r>
          </a:p>
          <a:p>
            <a:pPr lvl="1"/>
            <a:r>
              <a:rPr lang="en-US" dirty="0" smtClean="0"/>
              <a:t>Evaluating public health programs</a:t>
            </a:r>
          </a:p>
          <a:p>
            <a:r>
              <a:rPr lang="en-US" dirty="0" smtClean="0"/>
              <a:t>Also important for documenting burden of disease and gaining support and funding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Surveillance Process</a:t>
            </a:r>
            <a:endParaRPr lang="en-US" dirty="0"/>
          </a:p>
        </p:txBody>
      </p:sp>
      <p:graphicFrame>
        <p:nvGraphicFramePr>
          <p:cNvPr id="4" name="Content Placeholder 3"/>
          <p:cNvGraphicFramePr>
            <a:graphicFrameLocks noGrp="1"/>
          </p:cNvGraphicFramePr>
          <p:nvPr>
            <p:ph idx="1"/>
          </p:nvPr>
        </p:nvGraphicFramePr>
        <p:xfrm>
          <a:off x="0" y="1666876"/>
          <a:ext cx="9144000" cy="4552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a:t>
            </a:r>
            <a:endParaRPr lang="en-GB" dirty="0"/>
          </a:p>
        </p:txBody>
      </p:sp>
      <p:pic>
        <p:nvPicPr>
          <p:cNvPr id="1028" name="Picture 4" descr="http://pas-wordpress-media.s3.amazonaws.com/content/uploads/2014/06/shutterstock_185422997.jpg"/>
          <p:cNvPicPr>
            <a:picLocks noGrp="1" noChangeAspect="1" noChangeArrowheads="1"/>
          </p:cNvPicPr>
          <p:nvPr>
            <p:ph sz="quarter" idx="1"/>
          </p:nvPr>
        </p:nvPicPr>
        <p:blipFill>
          <a:blip r:embed="rId2" cstate="print"/>
          <a:srcRect t="2014"/>
          <a:stretch>
            <a:fillRect/>
          </a:stretch>
        </p:blipFill>
        <p:spPr bwMode="auto">
          <a:xfrm>
            <a:off x="1403744" y="1704975"/>
            <a:ext cx="6300000" cy="4479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&amp; System Design</a:t>
            </a:r>
            <a:endParaRPr lang="en-GB" dirty="0"/>
          </a:p>
        </p:txBody>
      </p:sp>
      <p:pic>
        <p:nvPicPr>
          <p:cNvPr id="8" name="Picture 1"/>
          <p:cNvPicPr>
            <a:picLocks noGrp="1" noChangeAspect="1" noChangeArrowheads="1"/>
          </p:cNvPicPr>
          <p:nvPr>
            <p:ph sz="half" idx="1"/>
          </p:nvPr>
        </p:nvPicPr>
        <p:blipFill>
          <a:blip r:embed="rId2" cstate="print"/>
          <a:srcRect/>
          <a:stretch>
            <a:fillRect/>
          </a:stretch>
        </p:blipFill>
        <p:spPr bwMode="auto">
          <a:xfrm>
            <a:off x="523204" y="1552575"/>
            <a:ext cx="3595441" cy="463391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3"/>
          <p:cNvPicPr>
            <a:picLocks noGrp="1" noChangeAspect="1" noChangeArrowheads="1"/>
          </p:cNvPicPr>
          <p:nvPr>
            <p:ph sz="half" idx="2"/>
          </p:nvPr>
        </p:nvPicPr>
        <p:blipFill>
          <a:blip r:embed="rId3" cstate="print"/>
          <a:srcRect/>
          <a:stretch>
            <a:fillRect/>
          </a:stretch>
        </p:blipFill>
        <p:spPr bwMode="auto">
          <a:xfrm>
            <a:off x="4999300" y="1552575"/>
            <a:ext cx="3641199" cy="46196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929051" y="6343650"/>
            <a:ext cx="3285900" cy="400110"/>
          </a:xfrm>
          <a:prstGeom prst="rect">
            <a:avLst/>
          </a:prstGeom>
          <a:noFill/>
        </p:spPr>
        <p:txBody>
          <a:bodyPr wrap="none" rtlCol="0">
            <a:spAutoFit/>
          </a:bodyPr>
          <a:lstStyle/>
          <a:p>
            <a:pPr algn="ctr"/>
            <a:r>
              <a:rPr lang="en-US" sz="2000" b="1" dirty="0" smtClean="0">
                <a:latin typeface="Calibri" pitchFamily="34" charset="0"/>
                <a:cs typeface="Calibri" pitchFamily="34" charset="0"/>
              </a:rPr>
              <a:t>Available at: www.astdd.org </a:t>
            </a:r>
            <a:endParaRPr lang="en-GB"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GB" dirty="0"/>
          </a:p>
        </p:txBody>
      </p:sp>
      <p:sp>
        <p:nvSpPr>
          <p:cNvPr id="5" name="TextBox 4"/>
          <p:cNvSpPr txBox="1"/>
          <p:nvPr/>
        </p:nvSpPr>
        <p:spPr>
          <a:xfrm>
            <a:off x="2929051" y="6343650"/>
            <a:ext cx="3285900" cy="400110"/>
          </a:xfrm>
          <a:prstGeom prst="rect">
            <a:avLst/>
          </a:prstGeom>
          <a:noFill/>
        </p:spPr>
        <p:txBody>
          <a:bodyPr wrap="none" rtlCol="0">
            <a:spAutoFit/>
          </a:bodyPr>
          <a:lstStyle/>
          <a:p>
            <a:pPr algn="ctr"/>
            <a:r>
              <a:rPr lang="en-US" sz="2000" b="1" dirty="0" smtClean="0">
                <a:latin typeface="Calibri" pitchFamily="34" charset="0"/>
                <a:cs typeface="Calibri" pitchFamily="34" charset="0"/>
              </a:rPr>
              <a:t>Available at: www.astdd.org </a:t>
            </a:r>
            <a:endParaRPr lang="en-GB" sz="2000" b="1" dirty="0">
              <a:latin typeface="Calibri" pitchFamily="34" charset="0"/>
              <a:cs typeface="Calibri" pitchFamily="34" charset="0"/>
            </a:endParaRPr>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5022179" y="1543050"/>
            <a:ext cx="3595441"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47460" name="Picture 4" descr="http://www.astdd.org/images/CoverPage.jpg"/>
          <p:cNvPicPr>
            <a:picLocks noGrp="1" noChangeAspect="1" noChangeArrowheads="1"/>
          </p:cNvPicPr>
          <p:nvPr>
            <p:ph sz="half" idx="1"/>
          </p:nvPr>
        </p:nvPicPr>
        <p:blipFill>
          <a:blip r:embed="rId3" cstate="print"/>
          <a:srcRect/>
          <a:stretch>
            <a:fillRect/>
          </a:stretch>
        </p:blipFill>
        <p:spPr bwMode="auto">
          <a:xfrm>
            <a:off x="512149" y="1543050"/>
            <a:ext cx="3617552"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Collection</a:t>
            </a:r>
            <a:endParaRPr lang="en-GB" dirty="0"/>
          </a:p>
        </p:txBody>
      </p:sp>
      <p:pic>
        <p:nvPicPr>
          <p:cNvPr id="8" name="Picture 2"/>
          <p:cNvPicPr>
            <a:picLocks noGrp="1" noChangeAspect="1" noChangeArrowheads="1"/>
          </p:cNvPicPr>
          <p:nvPr>
            <p:ph sz="quarter" idx="1"/>
          </p:nvPr>
        </p:nvPicPr>
        <p:blipFill>
          <a:blip r:embed="rId2" cstate="print"/>
          <a:srcRect/>
          <a:stretch>
            <a:fillRect/>
          </a:stretch>
        </p:blipFill>
        <p:spPr bwMode="auto">
          <a:xfrm>
            <a:off x="1614598" y="1651000"/>
            <a:ext cx="5878291" cy="4572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929051" y="6343650"/>
            <a:ext cx="3285900" cy="400110"/>
          </a:xfrm>
          <a:prstGeom prst="rect">
            <a:avLst/>
          </a:prstGeom>
          <a:noFill/>
        </p:spPr>
        <p:txBody>
          <a:bodyPr wrap="none" rtlCol="0">
            <a:spAutoFit/>
          </a:bodyPr>
          <a:lstStyle/>
          <a:p>
            <a:pPr algn="ctr"/>
            <a:r>
              <a:rPr lang="en-US" sz="2000" b="1" dirty="0" smtClean="0">
                <a:latin typeface="Calibri" pitchFamily="34" charset="0"/>
                <a:cs typeface="Calibri" pitchFamily="34" charset="0"/>
              </a:rPr>
              <a:t>Available at: www.astdd.org </a:t>
            </a:r>
            <a:endParaRPr lang="en-GB"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GB" dirty="0"/>
          </a:p>
        </p:txBody>
      </p:sp>
      <p:pic>
        <p:nvPicPr>
          <p:cNvPr id="5" name="Picture 2"/>
          <p:cNvPicPr>
            <a:picLocks noGrp="1" noChangeAspect="1" noChangeArrowheads="1"/>
          </p:cNvPicPr>
          <p:nvPr>
            <p:ph sz="quarter" idx="1"/>
          </p:nvPr>
        </p:nvPicPr>
        <p:blipFill>
          <a:blip r:embed="rId2" cstate="print"/>
          <a:srcRect/>
          <a:stretch>
            <a:fillRect/>
          </a:stretch>
        </p:blipFill>
        <p:spPr bwMode="auto">
          <a:xfrm>
            <a:off x="1650884" y="1651000"/>
            <a:ext cx="5805719" cy="4572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929051" y="6343650"/>
            <a:ext cx="3285900" cy="400110"/>
          </a:xfrm>
          <a:prstGeom prst="rect">
            <a:avLst/>
          </a:prstGeom>
          <a:noFill/>
        </p:spPr>
        <p:txBody>
          <a:bodyPr wrap="none" rtlCol="0">
            <a:spAutoFit/>
          </a:bodyPr>
          <a:lstStyle/>
          <a:p>
            <a:pPr algn="ctr"/>
            <a:r>
              <a:rPr lang="en-US" sz="2000" b="1" dirty="0" smtClean="0">
                <a:latin typeface="Calibri" pitchFamily="34" charset="0"/>
                <a:cs typeface="Calibri" pitchFamily="34" charset="0"/>
              </a:rPr>
              <a:t>Available at: www.astdd.org </a:t>
            </a:r>
            <a:endParaRPr lang="en-GB"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&amp; Sample Selection</a:t>
            </a:r>
            <a:endParaRPr lang="en-GB"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565346" y="1562100"/>
            <a:ext cx="3511158"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p:cNvPicPr>
            <a:picLocks noGrp="1" noChangeAspect="1" noChangeArrowheads="1"/>
          </p:cNvPicPr>
          <p:nvPr>
            <p:ph sz="half" idx="2"/>
          </p:nvPr>
        </p:nvPicPr>
        <p:blipFill>
          <a:blip r:embed="rId3" cstate="print"/>
          <a:srcRect/>
          <a:stretch>
            <a:fillRect/>
          </a:stretch>
        </p:blipFill>
        <p:spPr bwMode="auto">
          <a:xfrm>
            <a:off x="5027746" y="1562100"/>
            <a:ext cx="3584307"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929051" y="6343650"/>
            <a:ext cx="3285900" cy="400110"/>
          </a:xfrm>
          <a:prstGeom prst="rect">
            <a:avLst/>
          </a:prstGeom>
          <a:noFill/>
        </p:spPr>
        <p:txBody>
          <a:bodyPr wrap="none" rtlCol="0">
            <a:spAutoFit/>
          </a:bodyPr>
          <a:lstStyle/>
          <a:p>
            <a:pPr algn="ctr"/>
            <a:r>
              <a:rPr lang="en-US" sz="2000" b="1" dirty="0" smtClean="0">
                <a:latin typeface="Calibri" pitchFamily="34" charset="0"/>
                <a:cs typeface="Calibri" pitchFamily="34" charset="0"/>
              </a:rPr>
              <a:t>Available at: www.astdd.org </a:t>
            </a:r>
            <a:endParaRPr lang="en-GB"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Results</a:t>
            </a:r>
            <a:endParaRPr lang="en-GB" dirty="0"/>
          </a:p>
        </p:txBody>
      </p:sp>
      <p:sp>
        <p:nvSpPr>
          <p:cNvPr id="5" name="Content Placeholder 4"/>
          <p:cNvSpPr>
            <a:spLocks noGrp="1"/>
          </p:cNvSpPr>
          <p:nvPr>
            <p:ph sz="quarter" idx="1"/>
          </p:nvPr>
        </p:nvSpPr>
        <p:spPr/>
        <p:txBody>
          <a:bodyPr/>
          <a:lstStyle/>
          <a:p>
            <a:r>
              <a:rPr lang="en-US" dirty="0" smtClean="0"/>
              <a:t>ASTDD Surveillance Consultants</a:t>
            </a:r>
          </a:p>
          <a:p>
            <a:pPr lvl="1"/>
            <a:r>
              <a:rPr lang="en-US" dirty="0" smtClean="0"/>
              <a:t>Kathy Phipps, kathyphipps1234@gmail.com</a:t>
            </a:r>
          </a:p>
          <a:p>
            <a:pPr lvl="1"/>
            <a:r>
              <a:rPr lang="en-US" dirty="0" smtClean="0"/>
              <a:t>Mike Manz, mmanz@umich.edu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rPr>
              <a:t>General Reminders</a:t>
            </a:r>
            <a:endParaRPr lang="en-US" b="1" dirty="0">
              <a:solidFill>
                <a:srgbClr val="7030A0"/>
              </a:solidFill>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smtClean="0">
                <a:latin typeface="Arial" panose="020B0604020202020204" pitchFamily="34" charset="0"/>
                <a:cs typeface="Arial" panose="020B0604020202020204" pitchFamily="34" charset="0"/>
              </a:rPr>
              <a:t>This webinar will be recorded and archived on the ASTDD website</a:t>
            </a:r>
          </a:p>
          <a:p>
            <a:r>
              <a:rPr lang="en-US" dirty="0">
                <a:latin typeface="Arial" panose="020B0604020202020204" pitchFamily="34" charset="0"/>
                <a:cs typeface="Arial" panose="020B0604020202020204" pitchFamily="34" charset="0"/>
              </a:rPr>
              <a:t>We would like to hold any questions until the end, so if you have questions, please make a note of them. When we are ready for questions, if you wish to ask one, please click on the Set Status icon which is the little man with his arm raised on either the upper left or the top of your screen. Click on “raise hand.”  We will then call on you to ask your question over the </a:t>
            </a:r>
            <a:r>
              <a:rPr lang="en-US" dirty="0" smtClean="0">
                <a:latin typeface="Arial" panose="020B0604020202020204" pitchFamily="34" charset="0"/>
                <a:cs typeface="Arial" panose="020B0604020202020204" pitchFamily="34" charset="0"/>
              </a:rPr>
              <a:t>phone</a:t>
            </a:r>
          </a:p>
          <a:p>
            <a:r>
              <a:rPr lang="en-US" dirty="0" smtClean="0">
                <a:latin typeface="Arial" panose="020B0604020202020204" pitchFamily="34" charset="0"/>
                <a:cs typeface="Arial" panose="020B0604020202020204" pitchFamily="34" charset="0"/>
              </a:rPr>
              <a:t>Please respond to the polling questions at the conclusion of the webinar</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1434107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You Have Data – Now What?</a:t>
            </a:r>
            <a:endParaRPr lang="en-US" dirty="0"/>
          </a:p>
        </p:txBody>
      </p:sp>
      <p:pic>
        <p:nvPicPr>
          <p:cNvPr id="6" name="Picture 3"/>
          <p:cNvPicPr>
            <a:picLocks noGrp="1" noChangeAspect="1" noChangeArrowheads="1"/>
          </p:cNvPicPr>
          <p:nvPr>
            <p:ph sz="quarter" idx="1"/>
          </p:nvPr>
        </p:nvPicPr>
        <p:blipFill>
          <a:blip r:embed="rId2" cstate="print"/>
          <a:srcRect/>
          <a:stretch>
            <a:fillRect/>
          </a:stretch>
        </p:blipFill>
        <p:spPr bwMode="auto">
          <a:xfrm>
            <a:off x="2133600" y="1739338"/>
            <a:ext cx="4876800" cy="4389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 &amp; Communication</a:t>
            </a:r>
            <a:endParaRPr lang="en-GB" dirty="0"/>
          </a:p>
        </p:txBody>
      </p:sp>
      <p:sp>
        <p:nvSpPr>
          <p:cNvPr id="6" name="Content Placeholder 5"/>
          <p:cNvSpPr>
            <a:spLocks noGrp="1"/>
          </p:cNvSpPr>
          <p:nvPr>
            <p:ph sz="half" idx="2"/>
          </p:nvPr>
        </p:nvSpPr>
        <p:spPr/>
        <p:txBody>
          <a:bodyPr/>
          <a:lstStyle/>
          <a:p>
            <a:r>
              <a:rPr lang="en-US" dirty="0" smtClean="0"/>
              <a:t>Health Communications Committee</a:t>
            </a:r>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510737" y="1552575"/>
            <a:ext cx="3620375"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672873" y="6343650"/>
            <a:ext cx="5798254" cy="707886"/>
          </a:xfrm>
          <a:prstGeom prst="rect">
            <a:avLst/>
          </a:prstGeom>
          <a:noFill/>
        </p:spPr>
        <p:txBody>
          <a:bodyPr wrap="none" rtlCol="0">
            <a:spAutoFit/>
          </a:bodyPr>
          <a:lstStyle/>
          <a:p>
            <a:pPr algn="ctr"/>
            <a:r>
              <a:rPr lang="en-GB" sz="2000" b="1" dirty="0" smtClean="0">
                <a:latin typeface="Calibri" pitchFamily="34" charset="0"/>
                <a:cs typeface="Calibri" pitchFamily="34" charset="0"/>
              </a:rPr>
              <a:t>www.astdd.org/health-communications-committee/</a:t>
            </a:r>
          </a:p>
          <a:p>
            <a:pPr algn="ctr"/>
            <a:endParaRPr lang="en-GB"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Dissemination</a:t>
            </a:r>
            <a:endParaRPr lang="en-US" dirty="0"/>
          </a:p>
        </p:txBody>
      </p:sp>
      <p:sp>
        <p:nvSpPr>
          <p:cNvPr id="5" name="Content Placeholder 4"/>
          <p:cNvSpPr>
            <a:spLocks noGrp="1"/>
          </p:cNvSpPr>
          <p:nvPr>
            <p:ph idx="1"/>
          </p:nvPr>
        </p:nvSpPr>
        <p:spPr/>
        <p:txBody>
          <a:bodyPr/>
          <a:lstStyle/>
          <a:p>
            <a:r>
              <a:rPr lang="en-US" dirty="0" smtClean="0"/>
              <a:t>Who do you tell?</a:t>
            </a:r>
          </a:p>
          <a:p>
            <a:r>
              <a:rPr lang="en-US" dirty="0" smtClean="0"/>
              <a:t>Everyone!</a:t>
            </a:r>
            <a:endParaRPr lang="en-US" dirty="0"/>
          </a:p>
        </p:txBody>
      </p:sp>
      <p:pic>
        <p:nvPicPr>
          <p:cNvPr id="180226" name="Picture 2" descr="http://www.greatcommissionsociety.org/wp-content/uploads/2016/05/good-news.jpg"/>
          <p:cNvPicPr>
            <a:picLocks noChangeAspect="1" noChangeArrowheads="1"/>
          </p:cNvPicPr>
          <p:nvPr/>
        </p:nvPicPr>
        <p:blipFill>
          <a:blip r:embed="rId2" cstate="print"/>
          <a:srcRect/>
          <a:stretch>
            <a:fillRect/>
          </a:stretch>
        </p:blipFill>
        <p:spPr bwMode="auto">
          <a:xfrm>
            <a:off x="2209800" y="2743200"/>
            <a:ext cx="4876800" cy="3248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Do You Tell?</a:t>
            </a:r>
            <a:endParaRPr lang="en-US" dirty="0"/>
          </a:p>
        </p:txBody>
      </p:sp>
      <p:sp>
        <p:nvSpPr>
          <p:cNvPr id="5" name="Content Placeholder 4"/>
          <p:cNvSpPr>
            <a:spLocks noGrp="1"/>
          </p:cNvSpPr>
          <p:nvPr>
            <p:ph idx="1"/>
          </p:nvPr>
        </p:nvSpPr>
        <p:spPr/>
        <p:txBody>
          <a:bodyPr/>
          <a:lstStyle/>
          <a:p>
            <a:r>
              <a:rPr lang="en-US" dirty="0" smtClean="0"/>
              <a:t>Public officials – state, county, local</a:t>
            </a:r>
          </a:p>
          <a:p>
            <a:pPr lvl="1"/>
            <a:r>
              <a:rPr lang="en-US" dirty="0" smtClean="0"/>
              <a:t>Tell a compelling, but true, story</a:t>
            </a:r>
          </a:p>
          <a:p>
            <a:pPr lvl="1"/>
            <a:r>
              <a:rPr lang="en-US" dirty="0" smtClean="0"/>
              <a:t>Tell them over &amp; over again</a:t>
            </a:r>
          </a:p>
          <a:p>
            <a:pPr lvl="1"/>
            <a:r>
              <a:rPr lang="en-US" dirty="0" smtClean="0"/>
              <a:t>Greet them by name &amp; introduce yourself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Do You Tell?</a:t>
            </a:r>
            <a:endParaRPr lang="en-US" dirty="0"/>
          </a:p>
        </p:txBody>
      </p:sp>
      <p:sp>
        <p:nvSpPr>
          <p:cNvPr id="5" name="Content Placeholder 4"/>
          <p:cNvSpPr>
            <a:spLocks noGrp="1"/>
          </p:cNvSpPr>
          <p:nvPr>
            <p:ph idx="1"/>
          </p:nvPr>
        </p:nvSpPr>
        <p:spPr/>
        <p:txBody>
          <a:bodyPr/>
          <a:lstStyle/>
          <a:p>
            <a:r>
              <a:rPr lang="en-US" dirty="0" smtClean="0"/>
              <a:t>Public officials – state, county, local</a:t>
            </a:r>
          </a:p>
          <a:p>
            <a:pPr lvl="1"/>
            <a:r>
              <a:rPr lang="en-US" dirty="0" smtClean="0"/>
              <a:t>Tell a compelling, but true, story</a:t>
            </a:r>
          </a:p>
          <a:p>
            <a:pPr lvl="1"/>
            <a:r>
              <a:rPr lang="en-US" dirty="0" smtClean="0"/>
              <a:t>Tell them over &amp; over again</a:t>
            </a:r>
          </a:p>
          <a:p>
            <a:pPr lvl="1"/>
            <a:r>
              <a:rPr lang="en-US" dirty="0" smtClean="0"/>
              <a:t>Greet them by name &amp; introduce yourself</a:t>
            </a:r>
          </a:p>
          <a:p>
            <a:r>
              <a:rPr lang="en-US" dirty="0" smtClean="0"/>
              <a:t>Potential funders</a:t>
            </a:r>
          </a:p>
          <a:p>
            <a:pPr lvl="1"/>
            <a:r>
              <a:rPr lang="en-US" dirty="0" smtClean="0"/>
              <a:t>Invite foundation staff to the table</a:t>
            </a:r>
          </a:p>
          <a:p>
            <a:pPr lvl="1"/>
            <a:r>
              <a:rPr lang="en-US" dirty="0" smtClean="0"/>
              <a:t>Keep foundations engaged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Do You Tell?</a:t>
            </a:r>
            <a:endParaRPr lang="en-US" dirty="0"/>
          </a:p>
        </p:txBody>
      </p:sp>
      <p:sp>
        <p:nvSpPr>
          <p:cNvPr id="5" name="Content Placeholder 4"/>
          <p:cNvSpPr>
            <a:spLocks noGrp="1"/>
          </p:cNvSpPr>
          <p:nvPr>
            <p:ph idx="1"/>
          </p:nvPr>
        </p:nvSpPr>
        <p:spPr/>
        <p:txBody>
          <a:bodyPr/>
          <a:lstStyle/>
          <a:p>
            <a:r>
              <a:rPr lang="en-US" dirty="0" smtClean="0"/>
              <a:t>Professional associations</a:t>
            </a:r>
          </a:p>
          <a:p>
            <a:pPr lvl="1"/>
            <a:r>
              <a:rPr lang="en-US" dirty="0" smtClean="0"/>
              <a:t>Medical &amp; dental professionals</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Do You Tell?</a:t>
            </a:r>
            <a:endParaRPr lang="en-US" dirty="0"/>
          </a:p>
        </p:txBody>
      </p:sp>
      <p:sp>
        <p:nvSpPr>
          <p:cNvPr id="5" name="Content Placeholder 4"/>
          <p:cNvSpPr>
            <a:spLocks noGrp="1"/>
          </p:cNvSpPr>
          <p:nvPr>
            <p:ph idx="1"/>
          </p:nvPr>
        </p:nvSpPr>
        <p:spPr/>
        <p:txBody>
          <a:bodyPr/>
          <a:lstStyle/>
          <a:p>
            <a:r>
              <a:rPr lang="en-US" dirty="0" smtClean="0"/>
              <a:t>Professional associations</a:t>
            </a:r>
          </a:p>
          <a:p>
            <a:pPr lvl="1"/>
            <a:r>
              <a:rPr lang="en-US" dirty="0" smtClean="0"/>
              <a:t>Medical &amp; dental professionals</a:t>
            </a:r>
          </a:p>
          <a:p>
            <a:r>
              <a:rPr lang="en-US" dirty="0" smtClean="0"/>
              <a:t>Service organizations</a:t>
            </a:r>
          </a:p>
          <a:p>
            <a:pPr lvl="1"/>
            <a:r>
              <a:rPr lang="en-US" dirty="0" smtClean="0"/>
              <a:t>Rotary, Kiwanis</a:t>
            </a:r>
          </a:p>
          <a:p>
            <a:pPr lvl="1"/>
            <a:r>
              <a:rPr lang="en-US" dirty="0" smtClean="0"/>
              <a:t>Small local organizations – Women Aid</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Do You Tell?</a:t>
            </a:r>
            <a:endParaRPr lang="en-US" dirty="0"/>
          </a:p>
        </p:txBody>
      </p:sp>
      <p:sp>
        <p:nvSpPr>
          <p:cNvPr id="5" name="Content Placeholder 4"/>
          <p:cNvSpPr>
            <a:spLocks noGrp="1"/>
          </p:cNvSpPr>
          <p:nvPr>
            <p:ph idx="1"/>
          </p:nvPr>
        </p:nvSpPr>
        <p:spPr/>
        <p:txBody>
          <a:bodyPr/>
          <a:lstStyle/>
          <a:p>
            <a:r>
              <a:rPr lang="en-US" dirty="0" smtClean="0"/>
              <a:t>Professional associations</a:t>
            </a:r>
          </a:p>
          <a:p>
            <a:pPr lvl="1"/>
            <a:r>
              <a:rPr lang="en-US" dirty="0" smtClean="0"/>
              <a:t>Medical &amp; dental professionals</a:t>
            </a:r>
          </a:p>
          <a:p>
            <a:r>
              <a:rPr lang="en-US" dirty="0" smtClean="0"/>
              <a:t>Service organizations</a:t>
            </a:r>
          </a:p>
          <a:p>
            <a:pPr lvl="1"/>
            <a:r>
              <a:rPr lang="en-US" dirty="0" smtClean="0"/>
              <a:t>Rotary, Kiwanis</a:t>
            </a:r>
          </a:p>
          <a:p>
            <a:pPr lvl="1"/>
            <a:r>
              <a:rPr lang="en-US" dirty="0" smtClean="0"/>
              <a:t>Small local organizations – Women Aid</a:t>
            </a:r>
          </a:p>
          <a:p>
            <a:r>
              <a:rPr lang="en-US" dirty="0" smtClean="0"/>
              <a:t> Members of the public</a:t>
            </a:r>
          </a:p>
          <a:p>
            <a:pPr lvl="1"/>
            <a:r>
              <a:rPr lang="en-US" dirty="0" smtClean="0"/>
              <a:t>Public service announcements</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Do You Tell?</a:t>
            </a:r>
            <a:endParaRPr lang="en-US" dirty="0"/>
          </a:p>
        </p:txBody>
      </p:sp>
      <p:sp>
        <p:nvSpPr>
          <p:cNvPr id="5" name="Content Placeholder 4"/>
          <p:cNvSpPr>
            <a:spLocks noGrp="1"/>
          </p:cNvSpPr>
          <p:nvPr>
            <p:ph idx="1"/>
          </p:nvPr>
        </p:nvSpPr>
        <p:spPr/>
        <p:txBody>
          <a:bodyPr/>
          <a:lstStyle/>
          <a:p>
            <a:r>
              <a:rPr lang="en-US" dirty="0" smtClean="0"/>
              <a:t>Professional associations</a:t>
            </a:r>
          </a:p>
          <a:p>
            <a:pPr lvl="1"/>
            <a:r>
              <a:rPr lang="en-US" dirty="0" smtClean="0"/>
              <a:t>Medical &amp; dental professionals</a:t>
            </a:r>
          </a:p>
          <a:p>
            <a:r>
              <a:rPr lang="en-US" dirty="0" smtClean="0"/>
              <a:t>Service organizations</a:t>
            </a:r>
          </a:p>
          <a:p>
            <a:pPr lvl="1"/>
            <a:r>
              <a:rPr lang="en-US" dirty="0" smtClean="0"/>
              <a:t>Rotary, Kiwanis</a:t>
            </a:r>
          </a:p>
          <a:p>
            <a:pPr lvl="1"/>
            <a:r>
              <a:rPr lang="en-US" dirty="0" smtClean="0"/>
              <a:t>Small local organizations – Women Aid</a:t>
            </a:r>
          </a:p>
          <a:p>
            <a:r>
              <a:rPr lang="en-US" dirty="0" smtClean="0"/>
              <a:t> Members of the public</a:t>
            </a:r>
          </a:p>
          <a:p>
            <a:pPr lvl="1"/>
            <a:r>
              <a:rPr lang="en-US" dirty="0" smtClean="0"/>
              <a:t>Public service announcements</a:t>
            </a:r>
          </a:p>
          <a:p>
            <a:r>
              <a:rPr lang="en-US" dirty="0" smtClean="0"/>
              <a:t>Others … </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Tell the Story?</a:t>
            </a:r>
            <a:endParaRPr lang="en-GB" dirty="0"/>
          </a:p>
        </p:txBody>
      </p:sp>
      <p:sp>
        <p:nvSpPr>
          <p:cNvPr id="3" name="Content Placeholder 2"/>
          <p:cNvSpPr>
            <a:spLocks noGrp="1"/>
          </p:cNvSpPr>
          <p:nvPr>
            <p:ph sz="quarter" idx="1"/>
          </p:nvPr>
        </p:nvSpPr>
        <p:spPr/>
        <p:txBody>
          <a:bodyPr/>
          <a:lstStyle/>
          <a:p>
            <a:r>
              <a:rPr lang="en-US" dirty="0" smtClean="0"/>
              <a:t>Tailor the “how” to the audience you want to reach</a:t>
            </a:r>
          </a:p>
          <a:p>
            <a:pPr lvl="1"/>
            <a:r>
              <a:rPr lang="en-US" dirty="0" smtClean="0"/>
              <a:t>Reports</a:t>
            </a:r>
          </a:p>
          <a:p>
            <a:pPr lvl="1"/>
            <a:r>
              <a:rPr lang="en-US" dirty="0" smtClean="0"/>
              <a:t>Fact sheets &amp; data briefs</a:t>
            </a:r>
          </a:p>
          <a:p>
            <a:pPr lvl="1"/>
            <a:r>
              <a:rPr lang="en-US" dirty="0" err="1" smtClean="0"/>
              <a:t>Infographics</a:t>
            </a:r>
            <a:endParaRPr lang="en-US" dirty="0" smtClean="0"/>
          </a:p>
          <a:p>
            <a:pPr lvl="1"/>
            <a:r>
              <a:rPr lang="en-US" dirty="0" smtClean="0"/>
              <a:t>On-line data platforms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This presentation was supported by Cooperative Agreement </a:t>
            </a:r>
            <a:r>
              <a:rPr lang="en-US" dirty="0" smtClean="0"/>
              <a:t>NU58DP004919-05-00 </a:t>
            </a:r>
            <a:r>
              <a:rPr lang="en-US" dirty="0" smtClean="0">
                <a:latin typeface="Arial" pitchFamily="34" charset="0"/>
                <a:cs typeface="Arial" pitchFamily="34" charset="0"/>
              </a:rPr>
              <a:t>from CDC, Division of Oral Health. </a:t>
            </a:r>
            <a:r>
              <a:rPr lang="en-US" dirty="0" smtClean="0">
                <a:latin typeface="Arial" pitchFamily="34" charset="0"/>
                <a:ea typeface="Calibri"/>
                <a:cs typeface="Arial" pitchFamily="34" charset="0"/>
              </a:rPr>
              <a:t>Its contents are solely the responsibility of the authors and do not necessarily represent the official views of CDC.</a:t>
            </a:r>
            <a:endParaRPr lang="en-US" dirty="0" smtClean="0">
              <a:latin typeface="Arial" pitchFamily="34" charset="0"/>
              <a:cs typeface="Arial" pitchFamily="34" charset="0"/>
            </a:endParaRPr>
          </a:p>
          <a:p>
            <a:endParaRPr lang="en-US" dirty="0"/>
          </a:p>
        </p:txBody>
      </p:sp>
      <p:pic>
        <p:nvPicPr>
          <p:cNvPr id="4" name="Picture 11" descr="2BSLGTH"/>
          <p:cNvPicPr>
            <a:picLocks noChangeAspect="1" noChangeArrowheads="1"/>
          </p:cNvPicPr>
          <p:nvPr/>
        </p:nvPicPr>
        <p:blipFill>
          <a:blip r:embed="rId2" cstate="print">
            <a:lum bright="-12000" contrast="12000"/>
          </a:blip>
          <a:srcRect/>
          <a:stretch>
            <a:fillRect/>
          </a:stretch>
        </p:blipFill>
        <p:spPr bwMode="auto">
          <a:xfrm>
            <a:off x="6705600" y="4724400"/>
            <a:ext cx="1676400" cy="1082675"/>
          </a:xfrm>
          <a:prstGeom prst="rect">
            <a:avLst/>
          </a:prstGeom>
          <a:noFill/>
          <a:ln w="9525">
            <a:noFill/>
            <a:miter lim="800000"/>
            <a:headEnd/>
            <a:tailEnd/>
          </a:ln>
        </p:spPr>
      </p:pic>
    </p:spTree>
    <p:extLst>
      <p:ext uri="{BB962C8B-B14F-4D97-AF65-F5344CB8AC3E}">
        <p14:creationId xmlns:p14="http://schemas.microsoft.com/office/powerpoint/2010/main" val="789534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GB" dirty="0"/>
          </a:p>
        </p:txBody>
      </p:sp>
      <p:pic>
        <p:nvPicPr>
          <p:cNvPr id="7" name="Picture 2"/>
          <p:cNvPicPr>
            <a:picLocks noGrp="1" noChangeAspect="1" noChangeArrowheads="1"/>
          </p:cNvPicPr>
          <p:nvPr>
            <p:ph sz="half" idx="1"/>
          </p:nvPr>
        </p:nvPicPr>
        <p:blipFill>
          <a:blip r:embed="rId2" cstate="print"/>
          <a:srcRect l="31250" t="11553" r="32500" b="1068"/>
          <a:stretch>
            <a:fillRect/>
          </a:stretch>
        </p:blipFill>
        <p:spPr bwMode="auto">
          <a:xfrm>
            <a:off x="510737" y="1562100"/>
            <a:ext cx="3620375"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p:cNvPicPr>
            <a:picLocks noGrp="1" noChangeAspect="1" noChangeArrowheads="1"/>
          </p:cNvPicPr>
          <p:nvPr>
            <p:ph sz="half" idx="2"/>
          </p:nvPr>
        </p:nvPicPr>
        <p:blipFill>
          <a:blip r:embed="rId3" cstate="print"/>
          <a:srcRect l="31250" t="11553" r="32500" b="1068"/>
          <a:stretch>
            <a:fillRect/>
          </a:stretch>
        </p:blipFill>
        <p:spPr bwMode="auto">
          <a:xfrm>
            <a:off x="5009712" y="1562100"/>
            <a:ext cx="3620375"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Sheets &amp; Data Briefs</a:t>
            </a:r>
            <a:endParaRPr lang="en-GB" dirty="0"/>
          </a:p>
        </p:txBody>
      </p:sp>
      <p:pic>
        <p:nvPicPr>
          <p:cNvPr id="6" name="Picture 2"/>
          <p:cNvPicPr>
            <a:picLocks noGrp="1" noChangeAspect="1" noChangeArrowheads="1"/>
          </p:cNvPicPr>
          <p:nvPr>
            <p:ph sz="half" idx="1"/>
          </p:nvPr>
        </p:nvPicPr>
        <p:blipFill>
          <a:blip r:embed="rId2" cstate="print"/>
          <a:srcRect/>
          <a:stretch>
            <a:fillRect/>
          </a:stretch>
        </p:blipFill>
        <p:spPr bwMode="auto">
          <a:xfrm>
            <a:off x="486277" y="1533525"/>
            <a:ext cx="3669296"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p:cNvPicPr>
            <a:picLocks noGrp="1" noChangeAspect="1" noChangeArrowheads="1"/>
          </p:cNvPicPr>
          <p:nvPr>
            <p:ph sz="half" idx="2"/>
          </p:nvPr>
        </p:nvPicPr>
        <p:blipFill>
          <a:blip r:embed="rId3" cstate="print"/>
          <a:srcRect/>
          <a:stretch>
            <a:fillRect/>
          </a:stretch>
        </p:blipFill>
        <p:spPr bwMode="auto">
          <a:xfrm>
            <a:off x="4992176" y="1533525"/>
            <a:ext cx="3655447"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Infographics</a:t>
            </a:r>
            <a:endParaRPr lang="en-GB"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510737" y="1552575"/>
            <a:ext cx="3620375"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p:cNvPicPr>
            <a:picLocks noGrp="1" noChangeAspect="1" noChangeArrowheads="1"/>
          </p:cNvPicPr>
          <p:nvPr>
            <p:ph sz="half" idx="2"/>
          </p:nvPr>
        </p:nvPicPr>
        <p:blipFill>
          <a:blip r:embed="rId3" cstate="print"/>
          <a:srcRect/>
          <a:stretch>
            <a:fillRect/>
          </a:stretch>
        </p:blipFill>
        <p:spPr bwMode="auto">
          <a:xfrm>
            <a:off x="5009712" y="1552575"/>
            <a:ext cx="3620375"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Data Platforms</a:t>
            </a:r>
            <a:endParaRPr lang="en-GB" dirty="0"/>
          </a:p>
        </p:txBody>
      </p:sp>
      <p:pic>
        <p:nvPicPr>
          <p:cNvPr id="5" name="Picture 2"/>
          <p:cNvPicPr>
            <a:picLocks noGrp="1" noChangeAspect="1" noChangeArrowheads="1"/>
          </p:cNvPicPr>
          <p:nvPr>
            <p:ph sz="quarter" idx="1"/>
          </p:nvPr>
        </p:nvPicPr>
        <p:blipFill>
          <a:blip r:embed="rId2" cstate="print"/>
          <a:srcRect/>
          <a:stretch>
            <a:fillRect/>
          </a:stretch>
        </p:blipFill>
        <p:spPr bwMode="auto">
          <a:xfrm>
            <a:off x="1796027" y="1651000"/>
            <a:ext cx="5515433" cy="4572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Message to the Audience</a:t>
            </a:r>
            <a:endParaRPr lang="en-GB" dirty="0"/>
          </a:p>
        </p:txBody>
      </p:sp>
      <p:pic>
        <p:nvPicPr>
          <p:cNvPr id="12" name="Picture 2" descr="http://www.jobseekersguide.net/wordpress/wp-content/uploads/2014/08/Elevator-Speech.jpg"/>
          <p:cNvPicPr>
            <a:picLocks noGrp="1" noChangeAspect="1" noChangeArrowheads="1"/>
          </p:cNvPicPr>
          <p:nvPr>
            <p:ph sz="half" idx="2"/>
          </p:nvPr>
        </p:nvPicPr>
        <p:blipFill>
          <a:blip r:embed="rId2" cstate="print"/>
          <a:srcRect/>
          <a:stretch>
            <a:fillRect/>
          </a:stretch>
        </p:blipFill>
        <p:spPr bwMode="auto">
          <a:xfrm>
            <a:off x="5259387" y="1533525"/>
            <a:ext cx="3121025"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88423" name="Picture 7" descr="C:\Users\Kathy\AppData\Local\Microsoft\Windows\INetCache\IE\UO0AI6ZB\139406251031327336093094[1].jpg"/>
          <p:cNvPicPr>
            <a:picLocks noGrp="1" noChangeAspect="1" noChangeArrowheads="1"/>
          </p:cNvPicPr>
          <p:nvPr>
            <p:ph sz="half" idx="1"/>
          </p:nvPr>
        </p:nvPicPr>
        <p:blipFill>
          <a:blip r:embed="rId3" cstate="print"/>
          <a:srcRect/>
          <a:stretch>
            <a:fillRect/>
          </a:stretch>
        </p:blipFill>
        <p:spPr bwMode="auto">
          <a:xfrm>
            <a:off x="301625" y="2468357"/>
            <a:ext cx="4038600" cy="281187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 Conference – Hawaii</a:t>
            </a:r>
            <a:endParaRPr lang="en-GB"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638495" y="1543050"/>
            <a:ext cx="3364860"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p:cNvPicPr>
            <a:picLocks noGrp="1" noChangeAspect="1" noChangeArrowheads="1"/>
          </p:cNvPicPr>
          <p:nvPr>
            <p:ph sz="half" idx="2"/>
          </p:nvPr>
        </p:nvPicPr>
        <p:blipFill>
          <a:blip r:embed="rId3" cstate="print"/>
          <a:srcRect l="29375" t="17379" r="43125" b="2233"/>
          <a:stretch>
            <a:fillRect/>
          </a:stretch>
        </p:blipFill>
        <p:spPr bwMode="auto">
          <a:xfrm>
            <a:off x="5327229" y="1543050"/>
            <a:ext cx="2985341"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Meetings – West Virginia</a:t>
            </a:r>
            <a:endParaRPr lang="en-GB" dirty="0"/>
          </a:p>
        </p:txBody>
      </p:sp>
      <p:pic>
        <p:nvPicPr>
          <p:cNvPr id="191490" name="Picture 2" descr="http://assets-a2.kompasiana.com/statics/files/1416294618835046636.jpg?t=o&amp;v=760"/>
          <p:cNvPicPr>
            <a:picLocks noGrp="1" noChangeAspect="1" noChangeArrowheads="1"/>
          </p:cNvPicPr>
          <p:nvPr>
            <p:ph sz="quarter" idx="1"/>
          </p:nvPr>
        </p:nvPicPr>
        <p:blipFill>
          <a:blip r:embed="rId2" cstate="print"/>
          <a:srcRect/>
          <a:stretch>
            <a:fillRect/>
          </a:stretch>
        </p:blipFill>
        <p:spPr bwMode="auto">
          <a:xfrm>
            <a:off x="1981201" y="1905000"/>
            <a:ext cx="5181599" cy="388619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Ways to Get Out the Message?</a:t>
            </a:r>
            <a:endParaRPr lang="en-GB" dirty="0"/>
          </a:p>
        </p:txBody>
      </p:sp>
      <p:pic>
        <p:nvPicPr>
          <p:cNvPr id="190466" name="Picture 2" descr="http://mausatf.com/wp-content/uploads/2015/05/message.jpg"/>
          <p:cNvPicPr>
            <a:picLocks noGrp="1" noChangeAspect="1" noChangeArrowheads="1"/>
          </p:cNvPicPr>
          <p:nvPr>
            <p:ph sz="quarter" idx="1"/>
          </p:nvPr>
        </p:nvPicPr>
        <p:blipFill>
          <a:blip r:embed="rId2" cstate="print"/>
          <a:srcRect/>
          <a:stretch>
            <a:fillRect/>
          </a:stretch>
        </p:blipFill>
        <p:spPr bwMode="auto">
          <a:xfrm>
            <a:off x="1961420" y="2092579"/>
            <a:ext cx="5184648" cy="3441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Your Oral Health Coalition</a:t>
            </a:r>
            <a:endParaRPr lang="en-US" dirty="0"/>
          </a:p>
        </p:txBody>
      </p:sp>
      <p:sp>
        <p:nvSpPr>
          <p:cNvPr id="3" name="Content Placeholder 2"/>
          <p:cNvSpPr>
            <a:spLocks noGrp="1"/>
          </p:cNvSpPr>
          <p:nvPr>
            <p:ph sz="quarter" idx="1"/>
          </p:nvPr>
        </p:nvSpPr>
        <p:spPr/>
        <p:txBody>
          <a:bodyPr/>
          <a:lstStyle/>
          <a:p>
            <a:r>
              <a:rPr lang="en-US" dirty="0" smtClean="0"/>
              <a:t>Successful messaging requires efforts beyond that of a single individual, group or organization</a:t>
            </a:r>
          </a:p>
          <a:p>
            <a:pPr lvl="1"/>
            <a:r>
              <a:rPr lang="en-US" dirty="0" smtClean="0"/>
              <a:t>A coalition is essential</a:t>
            </a:r>
            <a:endParaRPr lang="en-US" dirty="0"/>
          </a:p>
        </p:txBody>
      </p:sp>
      <p:pic>
        <p:nvPicPr>
          <p:cNvPr id="19458" name="Picture 2" descr="http://oralhealthamerica.org/wp-content/uploads/OHCWlogoGreenCMYK.jpg">
            <a:hlinkClick r:id="rId3"/>
          </p:cNvPr>
          <p:cNvPicPr>
            <a:picLocks noChangeAspect="1" noChangeArrowheads="1"/>
          </p:cNvPicPr>
          <p:nvPr/>
        </p:nvPicPr>
        <p:blipFill>
          <a:blip r:embed="rId4" cstate="print"/>
          <a:srcRect/>
          <a:stretch>
            <a:fillRect/>
          </a:stretch>
        </p:blipFill>
        <p:spPr bwMode="auto">
          <a:xfrm>
            <a:off x="3200400" y="3028950"/>
            <a:ext cx="2743200" cy="275664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Coalitions Do?</a:t>
            </a:r>
            <a:endParaRPr lang="en-US" dirty="0"/>
          </a:p>
        </p:txBody>
      </p:sp>
      <p:sp>
        <p:nvSpPr>
          <p:cNvPr id="3" name="Content Placeholder 2"/>
          <p:cNvSpPr>
            <a:spLocks noGrp="1"/>
          </p:cNvSpPr>
          <p:nvPr>
            <p:ph sz="half" idx="1"/>
          </p:nvPr>
        </p:nvSpPr>
        <p:spPr/>
        <p:txBody>
          <a:bodyPr/>
          <a:lstStyle/>
          <a:p>
            <a:r>
              <a:rPr lang="en-US" dirty="0" smtClean="0"/>
              <a:t>Carry the “banner”</a:t>
            </a:r>
          </a:p>
          <a:p>
            <a:r>
              <a:rPr lang="en-US" dirty="0" smtClean="0"/>
              <a:t>Develop communications tools that will ensure common messaging across the state</a:t>
            </a:r>
          </a:p>
        </p:txBody>
      </p:sp>
      <p:grpSp>
        <p:nvGrpSpPr>
          <p:cNvPr id="4" name="Group 8"/>
          <p:cNvGrpSpPr/>
          <p:nvPr/>
        </p:nvGrpSpPr>
        <p:grpSpPr>
          <a:xfrm>
            <a:off x="4905374" y="2133600"/>
            <a:ext cx="3797328" cy="3614183"/>
            <a:chOff x="4524374" y="3505200"/>
            <a:chExt cx="3797328" cy="3614183"/>
          </a:xfrm>
        </p:grpSpPr>
        <p:pic>
          <p:nvPicPr>
            <p:cNvPr id="6" name="Picture Placeholder 12" descr="0163.jpg"/>
            <p:cNvPicPr>
              <a:picLocks noChangeAspect="1"/>
            </p:cNvPicPr>
            <p:nvPr/>
          </p:nvPicPr>
          <p:blipFill>
            <a:blip r:embed="rId2" cstate="screen"/>
            <a:srcRect l="9517" t="10272" r="14517" b="5608"/>
            <a:stretch>
              <a:fillRect/>
            </a:stretch>
          </p:blipFill>
          <p:spPr>
            <a:xfrm>
              <a:off x="4524374" y="3505200"/>
              <a:ext cx="3797328" cy="3614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rot="21442151">
              <a:off x="5001426" y="5383823"/>
              <a:ext cx="2543579" cy="1015663"/>
            </a:xfrm>
            <a:prstGeom prst="rect">
              <a:avLst/>
            </a:prstGeom>
            <a:noFill/>
            <a:scene3d>
              <a:camera prst="orthographicFront">
                <a:rot lat="0" lon="0" rev="21299999"/>
              </a:camera>
              <a:lightRig rig="threePt" dir="t"/>
            </a:scene3d>
          </p:spPr>
          <p:txBody>
            <a:bodyPr wrap="square" rtlCol="0">
              <a:spAutoFit/>
            </a:bodyPr>
            <a:lstStyle/>
            <a:p>
              <a:pPr algn="ctr"/>
              <a:r>
                <a:rPr lang="en-US" sz="2000" b="1" dirty="0" smtClean="0">
                  <a:latin typeface="Calibri" pitchFamily="34" charset="0"/>
                  <a:cs typeface="Calibri" pitchFamily="34" charset="0"/>
                </a:rPr>
                <a:t>Together we </a:t>
              </a:r>
            </a:p>
            <a:p>
              <a:pPr algn="ctr"/>
              <a:r>
                <a:rPr lang="en-US" sz="2000" b="1" dirty="0" smtClean="0">
                  <a:latin typeface="Calibri" pitchFamily="34" charset="0"/>
                  <a:cs typeface="Calibri" pitchFamily="34" charset="0"/>
                </a:rPr>
                <a:t>can prevent</a:t>
              </a:r>
            </a:p>
            <a:p>
              <a:pPr algn="ctr"/>
              <a:r>
                <a:rPr lang="en-US" sz="2000" b="1" dirty="0" smtClean="0">
                  <a:latin typeface="Calibri" pitchFamily="34" charset="0"/>
                  <a:cs typeface="Calibri" pitchFamily="34" charset="0"/>
                </a:rPr>
                <a:t>tooth decay!!</a:t>
              </a:r>
              <a:endParaRPr lang="en-US" sz="2000" b="1" dirty="0">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7-Part Series</a:t>
            </a:r>
            <a:endParaRPr lang="en-GB" dirty="0"/>
          </a:p>
        </p:txBody>
      </p:sp>
      <p:graphicFrame>
        <p:nvGraphicFramePr>
          <p:cNvPr id="4" name="Content Placeholder 3"/>
          <p:cNvGraphicFramePr>
            <a:graphicFrameLocks noGrp="1"/>
          </p:cNvGraphicFramePr>
          <p:nvPr>
            <p:ph sz="quarter" idx="1"/>
          </p:nvPr>
        </p:nvGraphicFramePr>
        <p:xfrm>
          <a:off x="301625" y="1660525"/>
          <a:ext cx="8504238" cy="4043680"/>
        </p:xfrm>
        <a:graphic>
          <a:graphicData uri="http://schemas.openxmlformats.org/drawingml/2006/table">
            <a:tbl>
              <a:tblPr firstRow="1" bandRow="1">
                <a:tableStyleId>{5C22544A-7EE6-4342-B048-85BDC9FD1C3A}</a:tableStyleId>
              </a:tblPr>
              <a:tblGrid>
                <a:gridCol w="1069975"/>
                <a:gridCol w="4724400"/>
                <a:gridCol w="2709863"/>
              </a:tblGrid>
              <a:tr h="370840">
                <a:tc>
                  <a:txBody>
                    <a:bodyPr/>
                    <a:lstStyle/>
                    <a:p>
                      <a:r>
                        <a:rPr lang="en-US" sz="1600" i="0" dirty="0" smtClean="0">
                          <a:latin typeface="Calibri" pitchFamily="34" charset="0"/>
                          <a:cs typeface="Calibri" pitchFamily="34" charset="0"/>
                        </a:rPr>
                        <a:t>Date</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Topic</a:t>
                      </a:r>
                      <a:endParaRPr lang="en-GB" sz="1600" i="0" dirty="0">
                        <a:latin typeface="Calibri" pitchFamily="34" charset="0"/>
                        <a:cs typeface="Calibri" pitchFamily="34" charset="0"/>
                      </a:endParaRPr>
                    </a:p>
                  </a:txBody>
                  <a:tcPr/>
                </a:tc>
                <a:tc>
                  <a:txBody>
                    <a:bodyPr/>
                    <a:lstStyle/>
                    <a:p>
                      <a:r>
                        <a:rPr lang="en-US" sz="1600" i="0" dirty="0" smtClean="0">
                          <a:latin typeface="Calibri" pitchFamily="34" charset="0"/>
                          <a:cs typeface="Calibri" pitchFamily="34" charset="0"/>
                        </a:rPr>
                        <a:t>Presenter</a:t>
                      </a:r>
                      <a:endParaRPr lang="en-GB" sz="1600" i="0" dirty="0">
                        <a:latin typeface="Calibri" pitchFamily="34" charset="0"/>
                        <a:cs typeface="Calibri" pitchFamily="34" charset="0"/>
                      </a:endParaRPr>
                    </a:p>
                  </a:txBody>
                  <a:tcPr/>
                </a:tc>
              </a:tr>
              <a:tr h="370840">
                <a:tc>
                  <a:txBody>
                    <a:bodyPr/>
                    <a:lstStyle/>
                    <a:p>
                      <a:r>
                        <a:rPr lang="en-US" sz="1600" i="0" dirty="0" smtClean="0">
                          <a:latin typeface="Calibri" pitchFamily="34" charset="0"/>
                          <a:cs typeface="Calibri" pitchFamily="34" charset="0"/>
                        </a:rPr>
                        <a:t>May</a:t>
                      </a:r>
                      <a:r>
                        <a:rPr lang="en-US" sz="1600" i="0" baseline="0" dirty="0" smtClean="0">
                          <a:latin typeface="Calibri" pitchFamily="34" charset="0"/>
                          <a:cs typeface="Calibri" pitchFamily="34" charset="0"/>
                        </a:rPr>
                        <a:t> 18</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Turning data into action: the importance of data dissemination</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Kathy Phipps, ASTDD</a:t>
                      </a:r>
                      <a:endParaRPr lang="en-GB" sz="1600" i="0" dirty="0">
                        <a:latin typeface="Calibri" pitchFamily="34" charset="0"/>
                        <a:cs typeface="Calibri"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latin typeface="Calibri" pitchFamily="34" charset="0"/>
                          <a:cs typeface="Calibri" pitchFamily="34" charset="0"/>
                        </a:rPr>
                        <a:t>June 1</a:t>
                      </a:r>
                      <a:endParaRPr lang="en-GB" sz="1600" i="0" dirty="0" smtClean="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Developing and using state oral health data reports</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Hawaii &amp; Vermont</a:t>
                      </a:r>
                      <a:endParaRPr lang="en-GB" sz="1600" i="0" dirty="0">
                        <a:latin typeface="Calibri" pitchFamily="34" charset="0"/>
                        <a:cs typeface="Calibri" pitchFamily="34" charset="0"/>
                      </a:endParaRPr>
                    </a:p>
                  </a:txBody>
                  <a:tcPr anchor="ctr"/>
                </a:tc>
              </a:tr>
              <a:tr h="370840">
                <a:tc>
                  <a:txBody>
                    <a:bodyPr/>
                    <a:lstStyle/>
                    <a:p>
                      <a:r>
                        <a:rPr lang="en-US" sz="1600" i="0" dirty="0" smtClean="0">
                          <a:latin typeface="Calibri" pitchFamily="34" charset="0"/>
                          <a:cs typeface="Calibri" pitchFamily="34" charset="0"/>
                        </a:rPr>
                        <a:t>June 15</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Using the CDC oral health data portal to visually depict oral health data</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Valerie Robison, CDC</a:t>
                      </a:r>
                      <a:endParaRPr lang="en-GB" sz="1600" i="0" dirty="0">
                        <a:latin typeface="Calibri" pitchFamily="34" charset="0"/>
                        <a:cs typeface="Calibri" pitchFamily="34" charset="0"/>
                      </a:endParaRPr>
                    </a:p>
                  </a:txBody>
                  <a:tcPr anchor="ctr"/>
                </a:tc>
              </a:tr>
              <a:tr h="370840">
                <a:tc>
                  <a:txBody>
                    <a:bodyPr/>
                    <a:lstStyle/>
                    <a:p>
                      <a:r>
                        <a:rPr lang="en-US" sz="1600" i="0" dirty="0" smtClean="0">
                          <a:latin typeface="Calibri" pitchFamily="34" charset="0"/>
                          <a:cs typeface="Calibri" pitchFamily="34" charset="0"/>
                        </a:rPr>
                        <a:t>June 29</a:t>
                      </a:r>
                      <a:endParaRPr lang="en-GB" sz="1600" i="0" dirty="0">
                        <a:latin typeface="Calibri" pitchFamily="34" charset="0"/>
                        <a:cs typeface="Calibri" pitchFamily="34" charset="0"/>
                      </a:endParaRPr>
                    </a:p>
                  </a:txBody>
                  <a:tcPr anchor="ctr"/>
                </a:tc>
                <a:tc>
                  <a:txBody>
                    <a:bodyPr/>
                    <a:lstStyle/>
                    <a:p>
                      <a:r>
                        <a:rPr kumimoji="0" lang="en-GB" sz="1600" i="0" kern="1200" dirty="0" err="1" smtClean="0">
                          <a:solidFill>
                            <a:schemeClr val="dk1"/>
                          </a:solidFill>
                          <a:latin typeface="Calibri" pitchFamily="34" charset="0"/>
                          <a:ea typeface="+mn-ea"/>
                          <a:cs typeface="Calibri" pitchFamily="34" charset="0"/>
                        </a:rPr>
                        <a:t>Infographics</a:t>
                      </a:r>
                      <a:r>
                        <a:rPr kumimoji="0" lang="en-GB" sz="1600" i="0" kern="1200" dirty="0" smtClean="0">
                          <a:solidFill>
                            <a:schemeClr val="dk1"/>
                          </a:solidFill>
                          <a:latin typeface="Calibri" pitchFamily="34" charset="0"/>
                          <a:ea typeface="+mn-ea"/>
                          <a:cs typeface="Calibri" pitchFamily="34" charset="0"/>
                        </a:rPr>
                        <a:t> – a practical tool for data dissemination </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Carole </a:t>
                      </a:r>
                      <a:r>
                        <a:rPr kumimoji="0" lang="en-GB" sz="1600" i="0" kern="1200" dirty="0" err="1" smtClean="0">
                          <a:solidFill>
                            <a:schemeClr val="dk1"/>
                          </a:solidFill>
                          <a:latin typeface="Calibri" pitchFamily="34" charset="0"/>
                          <a:ea typeface="+mn-ea"/>
                          <a:cs typeface="Calibri" pitchFamily="34" charset="0"/>
                        </a:rPr>
                        <a:t>Stampfel</a:t>
                      </a:r>
                      <a:r>
                        <a:rPr kumimoji="0" lang="en-GB" sz="1600" i="0" kern="1200" dirty="0" smtClean="0">
                          <a:solidFill>
                            <a:schemeClr val="dk1"/>
                          </a:solidFill>
                          <a:latin typeface="Calibri" pitchFamily="34" charset="0"/>
                          <a:ea typeface="+mn-ea"/>
                          <a:cs typeface="Calibri" pitchFamily="34" charset="0"/>
                        </a:rPr>
                        <a:t>, AMCHP</a:t>
                      </a:r>
                      <a:endParaRPr lang="en-GB" sz="1600" i="0" dirty="0">
                        <a:latin typeface="Calibri" pitchFamily="34" charset="0"/>
                        <a:cs typeface="Calibri" pitchFamily="34" charset="0"/>
                      </a:endParaRPr>
                    </a:p>
                  </a:txBody>
                  <a:tcPr anchor="ctr"/>
                </a:tc>
              </a:tr>
              <a:tr h="370840">
                <a:tc>
                  <a:txBody>
                    <a:bodyPr/>
                    <a:lstStyle/>
                    <a:p>
                      <a:r>
                        <a:rPr lang="en-US" sz="1600" i="0" dirty="0" smtClean="0">
                          <a:latin typeface="Calibri" pitchFamily="34" charset="0"/>
                          <a:cs typeface="Calibri" pitchFamily="34" charset="0"/>
                        </a:rPr>
                        <a:t>July 13</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Oral health </a:t>
                      </a:r>
                      <a:r>
                        <a:rPr kumimoji="0" lang="en-GB" sz="1600" i="0" kern="1200" dirty="0" err="1" smtClean="0">
                          <a:solidFill>
                            <a:schemeClr val="dk1"/>
                          </a:solidFill>
                          <a:latin typeface="Calibri" pitchFamily="34" charset="0"/>
                          <a:ea typeface="+mn-ea"/>
                          <a:cs typeface="Calibri" pitchFamily="34" charset="0"/>
                        </a:rPr>
                        <a:t>infographics</a:t>
                      </a:r>
                      <a:r>
                        <a:rPr kumimoji="0" lang="en-GB" sz="1600" i="0" kern="1200" dirty="0" smtClean="0">
                          <a:solidFill>
                            <a:schemeClr val="dk1"/>
                          </a:solidFill>
                          <a:latin typeface="Calibri" pitchFamily="34" charset="0"/>
                          <a:ea typeface="+mn-ea"/>
                          <a:cs typeface="Calibri" pitchFamily="34" charset="0"/>
                        </a:rPr>
                        <a:t> – state examples</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Arizona</a:t>
                      </a:r>
                      <a:r>
                        <a:rPr lang="en-US" sz="1600" i="0" baseline="0" dirty="0" smtClean="0">
                          <a:latin typeface="Calibri" pitchFamily="34" charset="0"/>
                          <a:cs typeface="Calibri" pitchFamily="34" charset="0"/>
                        </a:rPr>
                        <a:t> &amp; New Hampshire</a:t>
                      </a:r>
                      <a:endParaRPr lang="en-GB" sz="1600" i="0" dirty="0">
                        <a:latin typeface="Calibri" pitchFamily="34" charset="0"/>
                        <a:cs typeface="Calibri" pitchFamily="34" charset="0"/>
                      </a:endParaRPr>
                    </a:p>
                  </a:txBody>
                  <a:tcPr anchor="ctr"/>
                </a:tc>
              </a:tr>
              <a:tr h="370840">
                <a:tc>
                  <a:txBody>
                    <a:bodyPr/>
                    <a:lstStyle/>
                    <a:p>
                      <a:r>
                        <a:rPr lang="en-US" sz="1600" i="0" dirty="0" smtClean="0">
                          <a:latin typeface="Calibri" pitchFamily="34" charset="0"/>
                          <a:cs typeface="Calibri" pitchFamily="34" charset="0"/>
                        </a:rPr>
                        <a:t>July 27</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Web-based oral health data systems – state examples</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Colorado, Minnesota, Wisconsin</a:t>
                      </a:r>
                      <a:endParaRPr lang="en-GB" sz="1600" i="0" dirty="0">
                        <a:latin typeface="Calibri" pitchFamily="34" charset="0"/>
                        <a:cs typeface="Calibri" pitchFamily="34" charset="0"/>
                      </a:endParaRPr>
                    </a:p>
                  </a:txBody>
                  <a:tcPr anchor="ctr"/>
                </a:tc>
              </a:tr>
              <a:tr h="370840">
                <a:tc>
                  <a:txBody>
                    <a:bodyPr/>
                    <a:lstStyle/>
                    <a:p>
                      <a:r>
                        <a:rPr lang="en-US" sz="1600" i="0" dirty="0" smtClean="0">
                          <a:latin typeface="Calibri" pitchFamily="34" charset="0"/>
                          <a:cs typeface="Calibri" pitchFamily="34" charset="0"/>
                        </a:rPr>
                        <a:t>August 10</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Using coalitions and partners to spread the message</a:t>
                      </a:r>
                      <a:endParaRPr lang="en-GB" sz="1600" i="0" dirty="0">
                        <a:latin typeface="Calibri" pitchFamily="34" charset="0"/>
                        <a:cs typeface="Calibri" pitchFamily="34" charset="0"/>
                      </a:endParaRPr>
                    </a:p>
                  </a:txBody>
                  <a:tcPr anchor="ctr"/>
                </a:tc>
                <a:tc>
                  <a:txBody>
                    <a:bodyPr/>
                    <a:lstStyle/>
                    <a:p>
                      <a:r>
                        <a:rPr kumimoji="0" lang="en-GB"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Children’s Health Alliance of Wisconsin , </a:t>
                      </a:r>
                      <a:r>
                        <a:rPr lang="en-US" sz="1600" i="0" dirty="0" smtClean="0">
                          <a:latin typeface="Calibri" pitchFamily="34" charset="0"/>
                          <a:cs typeface="Calibri" pitchFamily="34" charset="0"/>
                        </a:rPr>
                        <a:t>Washington Dental Service Foundation</a:t>
                      </a:r>
                      <a:endParaRPr lang="en-GB" sz="1600" i="0" dirty="0">
                        <a:latin typeface="Calibri" pitchFamily="34" charset="0"/>
                        <a:cs typeface="Calibri" pitchFamily="34" charset="0"/>
                      </a:endParaRPr>
                    </a:p>
                  </a:txBody>
                  <a:tcPr anchor="ctr"/>
                </a:tc>
              </a:tr>
            </a:tbl>
          </a:graphicData>
        </a:graphic>
      </p:graphicFrame>
      <p:sp>
        <p:nvSpPr>
          <p:cNvPr id="6" name="TextBox 5"/>
          <p:cNvSpPr txBox="1"/>
          <p:nvPr/>
        </p:nvSpPr>
        <p:spPr>
          <a:xfrm>
            <a:off x="994163" y="5705475"/>
            <a:ext cx="7155677" cy="461665"/>
          </a:xfrm>
          <a:prstGeom prst="rect">
            <a:avLst/>
          </a:prstGeom>
          <a:noFill/>
        </p:spPr>
        <p:txBody>
          <a:bodyPr wrap="none" rtlCol="0">
            <a:spAutoFit/>
          </a:bodyPr>
          <a:lstStyle/>
          <a:p>
            <a:pPr algn="ctr"/>
            <a:r>
              <a:rPr lang="en-US" sz="2400" b="1" dirty="0" smtClean="0">
                <a:latin typeface="Calibri" pitchFamily="34" charset="0"/>
                <a:cs typeface="Calibri" pitchFamily="34" charset="0"/>
              </a:rPr>
              <a:t>All webinars are Thursday from 3:00-4:00 Eastern Time</a:t>
            </a:r>
            <a:endParaRPr lang="en-GB"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Coalitions Do?</a:t>
            </a:r>
            <a:endParaRPr lang="en-US" dirty="0"/>
          </a:p>
        </p:txBody>
      </p:sp>
      <p:sp>
        <p:nvSpPr>
          <p:cNvPr id="3" name="Content Placeholder 2"/>
          <p:cNvSpPr>
            <a:spLocks noGrp="1"/>
          </p:cNvSpPr>
          <p:nvPr>
            <p:ph sz="quarter" idx="1"/>
          </p:nvPr>
        </p:nvSpPr>
        <p:spPr/>
        <p:txBody>
          <a:bodyPr/>
          <a:lstStyle/>
          <a:p>
            <a:r>
              <a:rPr lang="en-US" dirty="0" smtClean="0"/>
              <a:t>Keep legislators &amp; their staff informed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Coalitions Do?</a:t>
            </a:r>
            <a:endParaRPr lang="en-US" dirty="0"/>
          </a:p>
        </p:txBody>
      </p:sp>
      <p:sp>
        <p:nvSpPr>
          <p:cNvPr id="3" name="Content Placeholder 2"/>
          <p:cNvSpPr>
            <a:spLocks noGrp="1"/>
          </p:cNvSpPr>
          <p:nvPr>
            <p:ph sz="quarter" idx="1"/>
          </p:nvPr>
        </p:nvSpPr>
        <p:spPr/>
        <p:txBody>
          <a:bodyPr/>
          <a:lstStyle/>
          <a:p>
            <a:r>
              <a:rPr lang="en-US" dirty="0" smtClean="0"/>
              <a:t>Keep legislators &amp; their staff informed</a:t>
            </a:r>
          </a:p>
          <a:p>
            <a:r>
              <a:rPr lang="en-US" dirty="0" smtClean="0"/>
              <a:t>Contact stakeholders – encourage them to participate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Coalitions Do?</a:t>
            </a:r>
            <a:endParaRPr lang="en-US" dirty="0"/>
          </a:p>
        </p:txBody>
      </p:sp>
      <p:sp>
        <p:nvSpPr>
          <p:cNvPr id="3" name="Content Placeholder 2"/>
          <p:cNvSpPr>
            <a:spLocks noGrp="1"/>
          </p:cNvSpPr>
          <p:nvPr>
            <p:ph sz="quarter" idx="1"/>
          </p:nvPr>
        </p:nvSpPr>
        <p:spPr/>
        <p:txBody>
          <a:bodyPr/>
          <a:lstStyle/>
          <a:p>
            <a:r>
              <a:rPr lang="en-US" dirty="0" smtClean="0"/>
              <a:t>Keep legislators &amp; their staff informed</a:t>
            </a:r>
          </a:p>
          <a:p>
            <a:r>
              <a:rPr lang="en-US" dirty="0" smtClean="0"/>
              <a:t>Contact stakeholders – encourage them to participate</a:t>
            </a:r>
          </a:p>
          <a:p>
            <a:r>
              <a:rPr lang="en-US" dirty="0" smtClean="0"/>
              <a:t>Attend events to promote key oral health messages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Coalitions Do?</a:t>
            </a:r>
            <a:endParaRPr lang="en-US" dirty="0"/>
          </a:p>
        </p:txBody>
      </p:sp>
      <p:sp>
        <p:nvSpPr>
          <p:cNvPr id="3" name="Content Placeholder 2"/>
          <p:cNvSpPr>
            <a:spLocks noGrp="1"/>
          </p:cNvSpPr>
          <p:nvPr>
            <p:ph sz="quarter" idx="1"/>
          </p:nvPr>
        </p:nvSpPr>
        <p:spPr/>
        <p:txBody>
          <a:bodyPr/>
          <a:lstStyle/>
          <a:p>
            <a:r>
              <a:rPr lang="en-US" dirty="0" smtClean="0"/>
              <a:t>Keep legislators &amp; their staff informed</a:t>
            </a:r>
          </a:p>
          <a:p>
            <a:r>
              <a:rPr lang="en-US" dirty="0" smtClean="0"/>
              <a:t>Contact stakeholders – encourage them to participate</a:t>
            </a:r>
          </a:p>
          <a:p>
            <a:r>
              <a:rPr lang="en-US" dirty="0" smtClean="0"/>
              <a:t>Attend events to promote key oral health messages</a:t>
            </a:r>
          </a:p>
          <a:p>
            <a:r>
              <a:rPr lang="en-US" dirty="0" smtClean="0"/>
              <a:t>Use data to enhance oral health messaging efforts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Coalitions Do?</a:t>
            </a:r>
            <a:endParaRPr lang="en-US" dirty="0"/>
          </a:p>
        </p:txBody>
      </p:sp>
      <p:sp>
        <p:nvSpPr>
          <p:cNvPr id="3" name="Content Placeholder 2"/>
          <p:cNvSpPr>
            <a:spLocks noGrp="1"/>
          </p:cNvSpPr>
          <p:nvPr>
            <p:ph sz="quarter" idx="1"/>
          </p:nvPr>
        </p:nvSpPr>
        <p:spPr/>
        <p:txBody>
          <a:bodyPr/>
          <a:lstStyle/>
          <a:p>
            <a:r>
              <a:rPr lang="en-US" dirty="0" smtClean="0"/>
              <a:t>Keep legislators &amp; their staff informed</a:t>
            </a:r>
          </a:p>
          <a:p>
            <a:r>
              <a:rPr lang="en-US" dirty="0" smtClean="0"/>
              <a:t>Contact stakeholders – encourage them to participate</a:t>
            </a:r>
          </a:p>
          <a:p>
            <a:r>
              <a:rPr lang="en-US" dirty="0" smtClean="0"/>
              <a:t>Attend events to promote key oral health messages</a:t>
            </a:r>
          </a:p>
          <a:p>
            <a:r>
              <a:rPr lang="en-US" dirty="0" smtClean="0"/>
              <a:t>Use data to enhance oral health messaging efforts</a:t>
            </a:r>
          </a:p>
          <a:p>
            <a:r>
              <a:rPr lang="en-US" dirty="0" smtClean="0"/>
              <a:t>Work with media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Coalitions &amp; Working with Legislators</a:t>
            </a:r>
            <a:endParaRPr lang="en-GB" dirty="0"/>
          </a:p>
        </p:txBody>
      </p:sp>
      <p:pic>
        <p:nvPicPr>
          <p:cNvPr id="206850" name="Picture 2" descr="http://a.scpr.org/i/df3b540f2941dfac9c7ade7dc40952f3/121499-full.jpg"/>
          <p:cNvPicPr>
            <a:picLocks noGrp="1" noChangeAspect="1" noChangeArrowheads="1"/>
          </p:cNvPicPr>
          <p:nvPr>
            <p:ph sz="quarter" idx="1"/>
          </p:nvPr>
        </p:nvPicPr>
        <p:blipFill>
          <a:blip r:embed="rId2" cstate="print"/>
          <a:srcRect/>
          <a:stretch>
            <a:fillRect/>
          </a:stretch>
        </p:blipFill>
        <p:spPr bwMode="auto">
          <a:xfrm>
            <a:off x="1090927" y="1660525"/>
            <a:ext cx="6925633" cy="4572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Do your homework</a:t>
            </a:r>
          </a:p>
          <a:p>
            <a:pPr lvl="1"/>
            <a:r>
              <a:rPr lang="en-US" dirty="0" smtClean="0"/>
              <a:t>Identify your legislators</a:t>
            </a:r>
          </a:p>
          <a:p>
            <a:pPr lvl="2"/>
            <a:r>
              <a:rPr lang="en-US" dirty="0" smtClean="0"/>
              <a:t>www.congress.gov</a:t>
            </a:r>
          </a:p>
          <a:p>
            <a:pPr lvl="2"/>
            <a:r>
              <a:rPr lang="en-US" dirty="0" smtClean="0"/>
              <a:t>www.congress.org</a:t>
            </a:r>
          </a:p>
          <a:p>
            <a:pPr lvl="2"/>
            <a:r>
              <a:rPr lang="en-US" dirty="0" smtClean="0"/>
              <a:t>State legislative websites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Do your homework</a:t>
            </a:r>
          </a:p>
          <a:p>
            <a:pPr lvl="1"/>
            <a:r>
              <a:rPr lang="en-US" dirty="0" smtClean="0"/>
              <a:t>Identify your legislators</a:t>
            </a:r>
          </a:p>
          <a:p>
            <a:pPr lvl="2"/>
            <a:r>
              <a:rPr lang="en-US" dirty="0" smtClean="0"/>
              <a:t>www.congress.gov</a:t>
            </a:r>
          </a:p>
          <a:p>
            <a:pPr lvl="2"/>
            <a:r>
              <a:rPr lang="en-US" dirty="0" smtClean="0"/>
              <a:t>www.congress.org</a:t>
            </a:r>
          </a:p>
          <a:p>
            <a:pPr lvl="2"/>
            <a:r>
              <a:rPr lang="en-US" dirty="0" smtClean="0"/>
              <a:t>State legislative websites</a:t>
            </a:r>
          </a:p>
          <a:p>
            <a:pPr lvl="1"/>
            <a:r>
              <a:rPr lang="en-US" dirty="0" smtClean="0"/>
              <a:t>Know the issues and interests of your legislators</a:t>
            </a:r>
          </a:p>
          <a:p>
            <a:pPr lvl="2"/>
            <a:r>
              <a:rPr lang="en-US" dirty="0" smtClean="0"/>
              <a:t>Visit their websites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Do your homework</a:t>
            </a:r>
          </a:p>
          <a:p>
            <a:pPr lvl="1"/>
            <a:r>
              <a:rPr lang="en-US" dirty="0" smtClean="0"/>
              <a:t>Identify your legislators</a:t>
            </a:r>
          </a:p>
          <a:p>
            <a:pPr lvl="2"/>
            <a:r>
              <a:rPr lang="en-US" dirty="0" smtClean="0"/>
              <a:t>www.congress.gov</a:t>
            </a:r>
          </a:p>
          <a:p>
            <a:pPr lvl="2"/>
            <a:r>
              <a:rPr lang="en-US" dirty="0" smtClean="0"/>
              <a:t>www.congress.org</a:t>
            </a:r>
          </a:p>
          <a:p>
            <a:pPr lvl="2"/>
            <a:r>
              <a:rPr lang="en-US" dirty="0" smtClean="0"/>
              <a:t>State legislative websites</a:t>
            </a:r>
          </a:p>
          <a:p>
            <a:pPr lvl="1"/>
            <a:r>
              <a:rPr lang="en-US" dirty="0" smtClean="0"/>
              <a:t>Know the issues and interests of your legislators</a:t>
            </a:r>
          </a:p>
          <a:p>
            <a:pPr lvl="2"/>
            <a:r>
              <a:rPr lang="en-US" dirty="0" smtClean="0"/>
              <a:t>Visit their websites</a:t>
            </a:r>
          </a:p>
          <a:p>
            <a:pPr lvl="1"/>
            <a:r>
              <a:rPr lang="en-US" dirty="0" smtClean="0"/>
              <a:t>You won't agree on all of the issues, but a legislator needs to know if constituents support their issues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Make it personal</a:t>
            </a:r>
          </a:p>
          <a:p>
            <a:pPr lvl="1"/>
            <a:r>
              <a:rPr lang="en-US" dirty="0" smtClean="0"/>
              <a:t>Schedule a face-to-face meeting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Session</a:t>
            </a:r>
            <a:endParaRPr lang="en-GB" dirty="0"/>
          </a:p>
        </p:txBody>
      </p:sp>
      <p:sp>
        <p:nvSpPr>
          <p:cNvPr id="4" name="TextBox 3"/>
          <p:cNvSpPr txBox="1"/>
          <p:nvPr/>
        </p:nvSpPr>
        <p:spPr>
          <a:xfrm>
            <a:off x="152400" y="1676400"/>
            <a:ext cx="8839200" cy="2662267"/>
          </a:xfrm>
          <a:prstGeom prst="rect">
            <a:avLst/>
          </a:prstGeom>
          <a:noFill/>
        </p:spPr>
        <p:txBody>
          <a:bodyPr wrap="square" rtlCol="0">
            <a:spAutoFit/>
          </a:bodyPr>
          <a:lstStyle/>
          <a:p>
            <a:pPr algn="ctr"/>
            <a:r>
              <a:rPr lang="en-GB" sz="4000" b="1" i="1" dirty="0" smtClean="0">
                <a:solidFill>
                  <a:schemeClr val="dk1"/>
                </a:solidFill>
                <a:latin typeface="Calibri" pitchFamily="34" charset="0"/>
                <a:cs typeface="Calibri" pitchFamily="34" charset="0"/>
              </a:rPr>
              <a:t>THE IMPORTANCE OF DATA AND</a:t>
            </a:r>
          </a:p>
          <a:p>
            <a:pPr algn="ctr"/>
            <a:r>
              <a:rPr lang="en-GB" sz="4000" b="1" i="1" dirty="0" smtClean="0">
                <a:solidFill>
                  <a:schemeClr val="dk1"/>
                </a:solidFill>
                <a:latin typeface="Calibri" pitchFamily="34" charset="0"/>
                <a:cs typeface="Calibri" pitchFamily="34" charset="0"/>
              </a:rPr>
              <a:t>DATA DISSEMINATION</a:t>
            </a:r>
          </a:p>
          <a:p>
            <a:pPr lvl="1" algn="ctr"/>
            <a:r>
              <a:rPr lang="en-US" sz="2300" i="1" dirty="0" smtClean="0">
                <a:solidFill>
                  <a:schemeClr val="dk1"/>
                </a:solidFill>
                <a:latin typeface="Calibri" pitchFamily="34" charset="0"/>
                <a:cs typeface="Calibri" pitchFamily="34" charset="0"/>
              </a:rPr>
              <a:t>Kathy Phipps, </a:t>
            </a:r>
            <a:r>
              <a:rPr lang="en-US" sz="2300" i="1" dirty="0" err="1" smtClean="0">
                <a:solidFill>
                  <a:schemeClr val="dk1"/>
                </a:solidFill>
                <a:latin typeface="Calibri" pitchFamily="34" charset="0"/>
                <a:cs typeface="Calibri" pitchFamily="34" charset="0"/>
              </a:rPr>
              <a:t>DrPH</a:t>
            </a:r>
            <a:endParaRPr lang="en-US" sz="2300" i="1" dirty="0" smtClean="0">
              <a:solidFill>
                <a:schemeClr val="dk1"/>
              </a:solidFill>
              <a:latin typeface="Calibri" pitchFamily="34" charset="0"/>
              <a:cs typeface="Calibri" pitchFamily="34" charset="0"/>
            </a:endParaRPr>
          </a:p>
          <a:p>
            <a:pPr lvl="1" algn="ctr"/>
            <a:r>
              <a:rPr lang="en-US" sz="2300" i="1" dirty="0" smtClean="0">
                <a:solidFill>
                  <a:schemeClr val="dk1"/>
                </a:solidFill>
                <a:latin typeface="Calibri" pitchFamily="34" charset="0"/>
                <a:cs typeface="Calibri" pitchFamily="34" charset="0"/>
              </a:rPr>
              <a:t>Data &amp; Surveillance Coordinator</a:t>
            </a:r>
          </a:p>
          <a:p>
            <a:pPr lvl="1" algn="ctr"/>
            <a:r>
              <a:rPr lang="en-US" sz="2300" i="1" dirty="0" smtClean="0">
                <a:solidFill>
                  <a:schemeClr val="dk1"/>
                </a:solidFill>
                <a:latin typeface="Calibri" pitchFamily="34" charset="0"/>
                <a:cs typeface="Calibri" pitchFamily="34" charset="0"/>
              </a:rPr>
              <a:t>Association of State &amp; Territorial Dental Directors</a:t>
            </a:r>
            <a:endParaRPr lang="en-GB" sz="2300" i="1" dirty="0" smtClean="0">
              <a:latin typeface="Calibri" pitchFamily="34" charset="0"/>
              <a:cs typeface="Calibri" pitchFamily="34" charset="0"/>
            </a:endParaRPr>
          </a:p>
          <a:p>
            <a:pPr algn="ctr"/>
            <a:endParaRPr lang="en-GB" dirty="0">
              <a:latin typeface="Calibri" pitchFamily="34" charset="0"/>
              <a:cs typeface="Calibri" pitchFamily="34" charset="0"/>
            </a:endParaRPr>
          </a:p>
        </p:txBody>
      </p:sp>
      <p:pic>
        <p:nvPicPr>
          <p:cNvPr id="64514" name="Picture 2" descr="https://media.licdn.com/mpr/mpr/AAEAAQAAAAAAAAN_AAAAJDg5OGUwYzhiLTlkODUtNDE2My05MWI0LTA3N2M2MWUxODE1NQ.png"/>
          <p:cNvPicPr>
            <a:picLocks noChangeAspect="1" noChangeArrowheads="1"/>
          </p:cNvPicPr>
          <p:nvPr/>
        </p:nvPicPr>
        <p:blipFill>
          <a:blip r:embed="rId2" cstate="print"/>
          <a:srcRect t="13776" b="12752"/>
          <a:stretch>
            <a:fillRect/>
          </a:stretch>
        </p:blipFill>
        <p:spPr bwMode="auto">
          <a:xfrm>
            <a:off x="2762250" y="4572000"/>
            <a:ext cx="3619500" cy="1524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Make it personal</a:t>
            </a:r>
          </a:p>
          <a:p>
            <a:pPr lvl="1"/>
            <a:r>
              <a:rPr lang="en-US" dirty="0" smtClean="0"/>
              <a:t>Schedule a face-to-face meeting</a:t>
            </a:r>
          </a:p>
          <a:p>
            <a:pPr lvl="1"/>
            <a:r>
              <a:rPr lang="en-US" dirty="0" smtClean="0"/>
              <a:t>Write a letter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Make it personal</a:t>
            </a:r>
          </a:p>
          <a:p>
            <a:pPr lvl="1"/>
            <a:r>
              <a:rPr lang="en-US" dirty="0" smtClean="0"/>
              <a:t>Schedule a face-to-face meeting</a:t>
            </a:r>
          </a:p>
          <a:p>
            <a:pPr lvl="1"/>
            <a:r>
              <a:rPr lang="en-US" dirty="0" smtClean="0"/>
              <a:t>Write a letter</a:t>
            </a:r>
          </a:p>
          <a:p>
            <a:pPr lvl="1"/>
            <a:r>
              <a:rPr lang="en-US" dirty="0" smtClean="0"/>
              <a:t>Send an email</a:t>
            </a:r>
          </a:p>
          <a:p>
            <a:pPr lvl="1"/>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Make it personal</a:t>
            </a:r>
          </a:p>
          <a:p>
            <a:pPr lvl="1"/>
            <a:r>
              <a:rPr lang="en-US" dirty="0" smtClean="0"/>
              <a:t>Schedule a face-to-face meeting</a:t>
            </a:r>
          </a:p>
          <a:p>
            <a:pPr lvl="1"/>
            <a:r>
              <a:rPr lang="en-US" dirty="0" smtClean="0"/>
              <a:t>Write a letter</a:t>
            </a:r>
          </a:p>
          <a:p>
            <a:pPr lvl="1"/>
            <a:r>
              <a:rPr lang="en-US" dirty="0" smtClean="0"/>
              <a:t>Send an email</a:t>
            </a:r>
          </a:p>
          <a:p>
            <a:pPr lvl="1"/>
            <a:r>
              <a:rPr lang="en-US" dirty="0" smtClean="0"/>
              <a:t>Call your legislator’s office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Make it personal</a:t>
            </a:r>
          </a:p>
          <a:p>
            <a:pPr lvl="1"/>
            <a:r>
              <a:rPr lang="en-US" dirty="0" smtClean="0"/>
              <a:t>Schedule a face-to-face meeting</a:t>
            </a:r>
          </a:p>
          <a:p>
            <a:pPr lvl="1"/>
            <a:r>
              <a:rPr lang="en-US" dirty="0" smtClean="0"/>
              <a:t>Write a letter</a:t>
            </a:r>
          </a:p>
          <a:p>
            <a:pPr lvl="1"/>
            <a:r>
              <a:rPr lang="en-US" dirty="0" smtClean="0"/>
              <a:t>Send an email</a:t>
            </a:r>
          </a:p>
          <a:p>
            <a:pPr lvl="1"/>
            <a:r>
              <a:rPr lang="en-US" dirty="0" smtClean="0"/>
              <a:t>Call your legislator’s office</a:t>
            </a:r>
          </a:p>
          <a:p>
            <a:pPr lvl="1"/>
            <a:r>
              <a:rPr lang="en-US" dirty="0" smtClean="0"/>
              <a:t>Follow the legislator on </a:t>
            </a:r>
            <a:r>
              <a:rPr lang="en-US" dirty="0" err="1" smtClean="0"/>
              <a:t>Facebook</a:t>
            </a:r>
            <a:r>
              <a:rPr lang="en-US" dirty="0" smtClean="0"/>
              <a:t> &amp; other social media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Make it personal</a:t>
            </a:r>
          </a:p>
          <a:p>
            <a:pPr lvl="1"/>
            <a:r>
              <a:rPr lang="en-US" dirty="0" smtClean="0"/>
              <a:t>Schedule a face-to-face meeting</a:t>
            </a:r>
          </a:p>
          <a:p>
            <a:pPr lvl="1"/>
            <a:r>
              <a:rPr lang="en-US" dirty="0" smtClean="0"/>
              <a:t>Write a letter</a:t>
            </a:r>
          </a:p>
          <a:p>
            <a:pPr lvl="1"/>
            <a:r>
              <a:rPr lang="en-US" dirty="0" smtClean="0"/>
              <a:t>Send an email</a:t>
            </a:r>
          </a:p>
          <a:p>
            <a:pPr lvl="1"/>
            <a:r>
              <a:rPr lang="en-US" dirty="0" smtClean="0"/>
              <a:t>Call your legislator’s office</a:t>
            </a:r>
          </a:p>
          <a:p>
            <a:pPr lvl="1"/>
            <a:r>
              <a:rPr lang="en-US" dirty="0" smtClean="0"/>
              <a:t>Follow the legislator on </a:t>
            </a:r>
            <a:r>
              <a:rPr lang="en-US" dirty="0" err="1" smtClean="0"/>
              <a:t>Facebook</a:t>
            </a:r>
            <a:r>
              <a:rPr lang="en-US" dirty="0" smtClean="0"/>
              <a:t> &amp; other social media</a:t>
            </a:r>
          </a:p>
          <a:p>
            <a:pPr lvl="1"/>
            <a:r>
              <a:rPr lang="en-US" dirty="0" smtClean="0"/>
              <a:t>Attend a town hall meeting or in district coffee hour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Make it personal</a:t>
            </a:r>
          </a:p>
          <a:p>
            <a:pPr lvl="1"/>
            <a:r>
              <a:rPr lang="en-US" dirty="0" smtClean="0"/>
              <a:t>Schedule a face-to-face meeting</a:t>
            </a:r>
          </a:p>
          <a:p>
            <a:pPr lvl="1"/>
            <a:r>
              <a:rPr lang="en-US" dirty="0" smtClean="0"/>
              <a:t>Write a letter</a:t>
            </a:r>
          </a:p>
          <a:p>
            <a:pPr lvl="1"/>
            <a:r>
              <a:rPr lang="en-US" dirty="0" smtClean="0"/>
              <a:t>Send an email</a:t>
            </a:r>
          </a:p>
          <a:p>
            <a:pPr lvl="1"/>
            <a:r>
              <a:rPr lang="en-US" dirty="0" smtClean="0"/>
              <a:t>Call your legislator’s office</a:t>
            </a:r>
          </a:p>
          <a:p>
            <a:pPr lvl="1"/>
            <a:r>
              <a:rPr lang="en-US" dirty="0" smtClean="0"/>
              <a:t>Follow the legislator on </a:t>
            </a:r>
            <a:r>
              <a:rPr lang="en-US" dirty="0" err="1" smtClean="0"/>
              <a:t>Facebook</a:t>
            </a:r>
            <a:r>
              <a:rPr lang="en-US" dirty="0" smtClean="0"/>
              <a:t> &amp; other social media</a:t>
            </a:r>
          </a:p>
          <a:p>
            <a:pPr lvl="1"/>
            <a:r>
              <a:rPr lang="en-US" dirty="0" smtClean="0"/>
              <a:t>Attend a town hall meeting or in district coffee hour</a:t>
            </a:r>
          </a:p>
          <a:p>
            <a:pPr lvl="1"/>
            <a:r>
              <a:rPr lang="en-US" dirty="0" smtClean="0"/>
              <a:t>Use Coalition messaging plus personal stories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Give credit where credit is due</a:t>
            </a:r>
          </a:p>
          <a:p>
            <a:pPr lvl="1"/>
            <a:r>
              <a:rPr lang="en-US" dirty="0" smtClean="0"/>
              <a:t>Give public recognition to deserving legislators</a:t>
            </a:r>
          </a:p>
          <a:p>
            <a:pPr lvl="1"/>
            <a:r>
              <a:rPr lang="en-US" dirty="0" smtClean="0"/>
              <a:t>A public thank you, an award, etc.</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Give credit where credit is due</a:t>
            </a:r>
          </a:p>
          <a:p>
            <a:pPr lvl="1"/>
            <a:r>
              <a:rPr lang="en-US" dirty="0" smtClean="0"/>
              <a:t>Give public recognition to deserving legislators</a:t>
            </a:r>
          </a:p>
          <a:p>
            <a:pPr lvl="1"/>
            <a:r>
              <a:rPr lang="en-US" dirty="0" smtClean="0"/>
              <a:t>A public thank you, an award, etc.</a:t>
            </a:r>
          </a:p>
          <a:p>
            <a:r>
              <a:rPr lang="en-US" b="1" u="sng" dirty="0" smtClean="0"/>
              <a:t>Be a player</a:t>
            </a:r>
          </a:p>
          <a:p>
            <a:pPr lvl="1"/>
            <a:r>
              <a:rPr lang="en-US" dirty="0" smtClean="0"/>
              <a:t>Attend events where legislators will be present </a:t>
            </a:r>
          </a:p>
          <a:p>
            <a:pPr lvl="1"/>
            <a:r>
              <a:rPr lang="en-US" dirty="0" smtClean="0"/>
              <a:t>Get acquainted and make them aware of you as an active member of the community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Remember, your issue is one of many</a:t>
            </a:r>
          </a:p>
          <a:p>
            <a:pPr lvl="1"/>
            <a:r>
              <a:rPr lang="en-US" dirty="0" smtClean="0"/>
              <a:t>Legislative staff handle a bewildering array of issues</a:t>
            </a:r>
          </a:p>
          <a:p>
            <a:pPr lvl="1"/>
            <a:r>
              <a:rPr lang="en-US" dirty="0" smtClean="0"/>
              <a:t>They do not know everything related to your issue</a:t>
            </a:r>
          </a:p>
          <a:p>
            <a:pPr lvl="1"/>
            <a:r>
              <a:rPr lang="en-US" dirty="0" smtClean="0"/>
              <a:t>The purpose of any meeting with legislators/staff should be to share with them your views </a:t>
            </a:r>
          </a:p>
          <a:p>
            <a:pPr lvl="1"/>
            <a:r>
              <a:rPr lang="en-US" dirty="0" smtClean="0"/>
              <a:t>If they aren’t familiar with the issue, take that as a perfect opportunity to bring them up to speed!</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Staff, over legislator, contact has advantages</a:t>
            </a:r>
          </a:p>
          <a:p>
            <a:pPr lvl="1"/>
            <a:r>
              <a:rPr lang="en-US" dirty="0" smtClean="0"/>
              <a:t>Staff can take more time to delve into an issue &amp; gain a greater understanding of why your ideas are great</a:t>
            </a:r>
          </a:p>
          <a:p>
            <a:pPr lvl="1"/>
            <a:r>
              <a:rPr lang="en-US" dirty="0" smtClean="0"/>
              <a:t>With a little work, staff can become advocates</a:t>
            </a:r>
          </a:p>
          <a:p>
            <a:pPr lvl="1"/>
            <a:r>
              <a:rPr lang="en-US" dirty="0" smtClean="0"/>
              <a:t>A great deal of what gets done is due to the initiative of the staff</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Importance of Data</a:t>
            </a:r>
            <a:endParaRPr lang="en-GB" dirty="0"/>
          </a:p>
        </p:txBody>
      </p:sp>
      <p:pic>
        <p:nvPicPr>
          <p:cNvPr id="7" name="Picture 2" descr="http://izquotes.com/quotes-pictures/quote-i-often-say-that-when-you-can-measure-what-you-are-speaking-about-and-express-it-in-numbers-you-lord-kelvin-307359.jpg"/>
          <p:cNvPicPr>
            <a:picLocks noGrp="1" noChangeAspect="1" noChangeArrowheads="1"/>
          </p:cNvPicPr>
          <p:nvPr>
            <p:ph sz="quarter" idx="1"/>
          </p:nvPr>
        </p:nvPicPr>
        <p:blipFill>
          <a:blip r:embed="rId2" cstate="print"/>
          <a:srcRect/>
          <a:stretch>
            <a:fillRect/>
          </a:stretch>
        </p:blipFill>
        <p:spPr bwMode="auto">
          <a:xfrm>
            <a:off x="505619" y="1717675"/>
            <a:ext cx="8096250" cy="3810000"/>
          </a:xfrm>
          <a:prstGeom prst="rect">
            <a:avLst/>
          </a:prstGeom>
          <a:noFill/>
        </p:spPr>
      </p:pic>
      <p:sp>
        <p:nvSpPr>
          <p:cNvPr id="4" name="TextBox 3"/>
          <p:cNvSpPr txBox="1"/>
          <p:nvPr/>
        </p:nvSpPr>
        <p:spPr>
          <a:xfrm>
            <a:off x="1898063" y="5505450"/>
            <a:ext cx="5347874" cy="707886"/>
          </a:xfrm>
          <a:prstGeom prst="rect">
            <a:avLst/>
          </a:prstGeom>
          <a:noFill/>
        </p:spPr>
        <p:txBody>
          <a:bodyPr wrap="none" rtlCol="0">
            <a:spAutoFit/>
          </a:bodyPr>
          <a:lstStyle/>
          <a:p>
            <a:pPr algn="ctr"/>
            <a:r>
              <a:rPr lang="en-US" sz="2000" b="1" dirty="0" smtClean="0">
                <a:latin typeface="Calibri" pitchFamily="34" charset="0"/>
                <a:cs typeface="Calibri" pitchFamily="34" charset="0"/>
              </a:rPr>
              <a:t>William Thomson, 1</a:t>
            </a:r>
            <a:r>
              <a:rPr lang="en-US" sz="2000" b="1" baseline="30000" dirty="0" smtClean="0">
                <a:latin typeface="Calibri" pitchFamily="34" charset="0"/>
                <a:cs typeface="Calibri" pitchFamily="34" charset="0"/>
              </a:rPr>
              <a:t>st</a:t>
            </a:r>
            <a:r>
              <a:rPr lang="en-US" sz="2000" b="1" dirty="0" smtClean="0">
                <a:latin typeface="Calibri" pitchFamily="34" charset="0"/>
                <a:cs typeface="Calibri" pitchFamily="34" charset="0"/>
              </a:rPr>
              <a:t> Baron of Kelvin, 1824-1907</a:t>
            </a:r>
          </a:p>
          <a:p>
            <a:pPr algn="ctr"/>
            <a:r>
              <a:rPr lang="en-US" sz="2000" b="1" dirty="0" smtClean="0">
                <a:latin typeface="Calibri" pitchFamily="34" charset="0"/>
                <a:cs typeface="Calibri" pitchFamily="34" charset="0"/>
              </a:rPr>
              <a:t>Mathematical Physicist</a:t>
            </a:r>
            <a:endParaRPr lang="en-GB"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Expect and appreciate youth</a:t>
            </a:r>
          </a:p>
          <a:p>
            <a:pPr lvl="1"/>
            <a:r>
              <a:rPr lang="en-US" dirty="0" smtClean="0"/>
              <a:t>Most legislative staffers are young</a:t>
            </a:r>
          </a:p>
          <a:p>
            <a:pPr lvl="1"/>
            <a:r>
              <a:rPr lang="en-US" dirty="0" smtClean="0"/>
              <a:t>Staffers are bright and capable individuals who will respond appropriately to your requests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with Legislators</a:t>
            </a:r>
            <a:endParaRPr lang="en-US" dirty="0"/>
          </a:p>
        </p:txBody>
      </p:sp>
      <p:sp>
        <p:nvSpPr>
          <p:cNvPr id="3" name="Content Placeholder 2"/>
          <p:cNvSpPr>
            <a:spLocks noGrp="1"/>
          </p:cNvSpPr>
          <p:nvPr>
            <p:ph sz="quarter" idx="1"/>
          </p:nvPr>
        </p:nvSpPr>
        <p:spPr/>
        <p:txBody>
          <a:bodyPr/>
          <a:lstStyle/>
          <a:p>
            <a:r>
              <a:rPr lang="en-US" b="1" u="sng" dirty="0" smtClean="0"/>
              <a:t>Make sure to follow up</a:t>
            </a:r>
          </a:p>
          <a:p>
            <a:pPr lvl="1"/>
            <a:r>
              <a:rPr lang="en-US" dirty="0" smtClean="0"/>
              <a:t>Most advocates do not follow up then wonder why legislators don’t do what they were asked to do</a:t>
            </a:r>
          </a:p>
          <a:p>
            <a:pPr lvl="1"/>
            <a:r>
              <a:rPr lang="en-US" dirty="0" smtClean="0"/>
              <a:t>This usually happens for the following reasons:</a:t>
            </a:r>
          </a:p>
          <a:p>
            <a:pPr lvl="2"/>
            <a:r>
              <a:rPr lang="en-US" dirty="0" smtClean="0"/>
              <a:t>The legislator forgot about the request</a:t>
            </a:r>
          </a:p>
          <a:p>
            <a:pPr lvl="2"/>
            <a:r>
              <a:rPr lang="en-US" dirty="0" smtClean="0"/>
              <a:t>The legislator hasn’t had time to form an opinion</a:t>
            </a:r>
          </a:p>
          <a:p>
            <a:pPr lvl="2"/>
            <a:r>
              <a:rPr lang="en-US" dirty="0" smtClean="0"/>
              <a:t>The legislator is waiting to see how much you really want what you’re asking for</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 for Effective Follow-Up</a:t>
            </a:r>
            <a:endParaRPr lang="en-US" dirty="0"/>
          </a:p>
        </p:txBody>
      </p:sp>
      <p:sp>
        <p:nvSpPr>
          <p:cNvPr id="3" name="Content Placeholder 2"/>
          <p:cNvSpPr>
            <a:spLocks noGrp="1"/>
          </p:cNvSpPr>
          <p:nvPr>
            <p:ph sz="quarter" idx="1"/>
          </p:nvPr>
        </p:nvSpPr>
        <p:spPr/>
        <p:txBody>
          <a:bodyPr>
            <a:normAutofit/>
          </a:bodyPr>
          <a:lstStyle/>
          <a:p>
            <a:r>
              <a:rPr lang="en-US" dirty="0" smtClean="0"/>
              <a:t>Ask staff which method of communication they prefer</a:t>
            </a:r>
          </a:p>
          <a:p>
            <a:pPr lvl="1"/>
            <a:r>
              <a:rPr lang="en-US" dirty="0" smtClean="0"/>
              <a:t>Most appreciate being asked whether it’s best to update them via phone, fax, email or face-to-face meeting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 for Effective Follow-Up</a:t>
            </a:r>
            <a:endParaRPr lang="en-US" dirty="0"/>
          </a:p>
        </p:txBody>
      </p:sp>
      <p:sp>
        <p:nvSpPr>
          <p:cNvPr id="3" name="Content Placeholder 2"/>
          <p:cNvSpPr>
            <a:spLocks noGrp="1"/>
          </p:cNvSpPr>
          <p:nvPr>
            <p:ph sz="quarter" idx="1"/>
          </p:nvPr>
        </p:nvSpPr>
        <p:spPr/>
        <p:txBody>
          <a:bodyPr>
            <a:normAutofit/>
          </a:bodyPr>
          <a:lstStyle/>
          <a:p>
            <a:r>
              <a:rPr lang="en-US" dirty="0" smtClean="0"/>
              <a:t>Ask staff which method of communication they prefer</a:t>
            </a:r>
          </a:p>
          <a:p>
            <a:pPr lvl="1"/>
            <a:r>
              <a:rPr lang="en-US" dirty="0" smtClean="0"/>
              <a:t>Most appreciate being asked whether it’s best to update them via phone, fax, email or face-to-face meeting</a:t>
            </a:r>
          </a:p>
          <a:p>
            <a:r>
              <a:rPr lang="en-US" dirty="0" smtClean="0"/>
              <a:t>Be patient and considerate</a:t>
            </a:r>
          </a:p>
          <a:p>
            <a:pPr lvl="1"/>
            <a:r>
              <a:rPr lang="en-US" dirty="0" smtClean="0"/>
              <a:t>Send a thank-you card to the person you met with</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 for Effective Follow-Up</a:t>
            </a:r>
            <a:endParaRPr lang="en-US" dirty="0"/>
          </a:p>
        </p:txBody>
      </p:sp>
      <p:sp>
        <p:nvSpPr>
          <p:cNvPr id="3" name="Content Placeholder 2"/>
          <p:cNvSpPr>
            <a:spLocks noGrp="1"/>
          </p:cNvSpPr>
          <p:nvPr>
            <p:ph sz="quarter" idx="1"/>
          </p:nvPr>
        </p:nvSpPr>
        <p:spPr/>
        <p:txBody>
          <a:bodyPr>
            <a:normAutofit/>
          </a:bodyPr>
          <a:lstStyle/>
          <a:p>
            <a:r>
              <a:rPr lang="en-US" dirty="0" smtClean="0"/>
              <a:t>Ask staff which method of communication they prefer</a:t>
            </a:r>
          </a:p>
          <a:p>
            <a:pPr lvl="1"/>
            <a:r>
              <a:rPr lang="en-US" dirty="0" smtClean="0"/>
              <a:t>Most appreciate being asked whether it’s best to update them via phone, fax, email or face-to-face meeting</a:t>
            </a:r>
          </a:p>
          <a:p>
            <a:r>
              <a:rPr lang="en-US" dirty="0" smtClean="0"/>
              <a:t>Be patient and considerate</a:t>
            </a:r>
          </a:p>
          <a:p>
            <a:pPr lvl="1"/>
            <a:r>
              <a:rPr lang="en-US" dirty="0" smtClean="0"/>
              <a:t>Send a thank-you card to the person you met with</a:t>
            </a:r>
          </a:p>
          <a:p>
            <a:r>
              <a:rPr lang="en-US" dirty="0" smtClean="0"/>
              <a:t>Keep in touch</a:t>
            </a:r>
          </a:p>
          <a:p>
            <a:pPr lvl="1"/>
            <a:r>
              <a:rPr lang="en-US" dirty="0" smtClean="0"/>
              <a:t>Keep the momentum rolling by sending small communications throughout the year and interacting with your legislators via their social media sites</a:t>
            </a:r>
          </a:p>
          <a:p>
            <a:pPr lvl="1"/>
            <a:r>
              <a:rPr lang="en-US" dirty="0" smtClean="0"/>
              <a:t>Don’t be a pest – keep your communications short and purposeful and you’ll be looked at as a resource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 &amp; Communication</a:t>
            </a:r>
            <a:endParaRPr lang="en-GB" dirty="0"/>
          </a:p>
        </p:txBody>
      </p:sp>
      <p:pic>
        <p:nvPicPr>
          <p:cNvPr id="224260" name="Picture 4" descr="http://blog.bqe.com/wp-content/uploads/2012/10/iStock_000019028869XSmall.jpg"/>
          <p:cNvPicPr>
            <a:picLocks noGrp="1" noChangeAspect="1" noChangeArrowheads="1"/>
          </p:cNvPicPr>
          <p:nvPr>
            <p:ph sz="quarter" idx="1"/>
          </p:nvPr>
        </p:nvPicPr>
        <p:blipFill>
          <a:blip r:embed="rId2" cstate="print"/>
          <a:srcRect/>
          <a:stretch>
            <a:fillRect/>
          </a:stretch>
        </p:blipFill>
        <p:spPr bwMode="auto">
          <a:xfrm>
            <a:off x="1879600" y="1828800"/>
            <a:ext cx="5384800" cy="40386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Miscellaneous Tips &amp; Tricks</a:t>
            </a:r>
            <a:endParaRPr lang="en-GB" dirty="0"/>
          </a:p>
        </p:txBody>
      </p:sp>
      <p:sp>
        <p:nvSpPr>
          <p:cNvPr id="4" name="Content Placeholder 3"/>
          <p:cNvSpPr>
            <a:spLocks noGrp="1"/>
          </p:cNvSpPr>
          <p:nvPr>
            <p:ph sz="quarter" idx="1"/>
          </p:nvPr>
        </p:nvSpPr>
        <p:spPr/>
        <p:txBody>
          <a:bodyPr>
            <a:normAutofit/>
          </a:bodyPr>
          <a:lstStyle/>
          <a:p>
            <a:r>
              <a:rPr lang="en-GB" dirty="0" smtClean="0"/>
              <a:t>Try to report data within 6-12 months of data collection</a:t>
            </a:r>
          </a:p>
          <a:p>
            <a:pPr lvl="1"/>
            <a:r>
              <a:rPr lang="en-GB" dirty="0" smtClean="0"/>
              <a:t>Advocates and legislators want current information</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Miscellaneous Tips &amp; Tricks</a:t>
            </a:r>
            <a:endParaRPr lang="en-GB" dirty="0"/>
          </a:p>
        </p:txBody>
      </p:sp>
      <p:sp>
        <p:nvSpPr>
          <p:cNvPr id="4" name="Content Placeholder 3"/>
          <p:cNvSpPr>
            <a:spLocks noGrp="1"/>
          </p:cNvSpPr>
          <p:nvPr>
            <p:ph sz="quarter" idx="1"/>
          </p:nvPr>
        </p:nvSpPr>
        <p:spPr/>
        <p:txBody>
          <a:bodyPr>
            <a:normAutofit/>
          </a:bodyPr>
          <a:lstStyle/>
          <a:p>
            <a:r>
              <a:rPr lang="en-GB" dirty="0" smtClean="0"/>
              <a:t>Try to report data within 6-12 months of data collection</a:t>
            </a:r>
          </a:p>
          <a:p>
            <a:pPr lvl="1"/>
            <a:r>
              <a:rPr lang="en-GB" dirty="0" smtClean="0"/>
              <a:t>Advocates and legislators want current information</a:t>
            </a:r>
          </a:p>
          <a:p>
            <a:r>
              <a:rPr lang="en-GB" dirty="0" smtClean="0"/>
              <a:t>Develop a written communication plan</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Miscellaneous Tips &amp; Tricks</a:t>
            </a:r>
            <a:endParaRPr lang="en-GB" dirty="0"/>
          </a:p>
        </p:txBody>
      </p:sp>
      <p:sp>
        <p:nvSpPr>
          <p:cNvPr id="4" name="Content Placeholder 3"/>
          <p:cNvSpPr>
            <a:spLocks noGrp="1"/>
          </p:cNvSpPr>
          <p:nvPr>
            <p:ph sz="quarter" idx="1"/>
          </p:nvPr>
        </p:nvSpPr>
        <p:spPr/>
        <p:txBody>
          <a:bodyPr>
            <a:normAutofit/>
          </a:bodyPr>
          <a:lstStyle/>
          <a:p>
            <a:r>
              <a:rPr lang="en-GB" dirty="0" smtClean="0"/>
              <a:t>Try to report data within 6-12 months of data collection</a:t>
            </a:r>
          </a:p>
          <a:p>
            <a:pPr lvl="1"/>
            <a:r>
              <a:rPr lang="en-GB" dirty="0" smtClean="0"/>
              <a:t>Advocates and legislators want current information</a:t>
            </a:r>
          </a:p>
          <a:p>
            <a:r>
              <a:rPr lang="en-GB" dirty="0" smtClean="0"/>
              <a:t>Develop a written communication plan</a:t>
            </a:r>
          </a:p>
          <a:p>
            <a:r>
              <a:rPr lang="en-GB" dirty="0" smtClean="0"/>
              <a:t>Humanize the story</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Miscellaneous Tips &amp; Tricks</a:t>
            </a:r>
            <a:endParaRPr lang="en-GB" dirty="0"/>
          </a:p>
        </p:txBody>
      </p:sp>
      <p:sp>
        <p:nvSpPr>
          <p:cNvPr id="4" name="Content Placeholder 3"/>
          <p:cNvSpPr>
            <a:spLocks noGrp="1"/>
          </p:cNvSpPr>
          <p:nvPr>
            <p:ph sz="quarter" idx="1"/>
          </p:nvPr>
        </p:nvSpPr>
        <p:spPr/>
        <p:txBody>
          <a:bodyPr>
            <a:normAutofit/>
          </a:bodyPr>
          <a:lstStyle/>
          <a:p>
            <a:r>
              <a:rPr lang="en-GB" dirty="0" smtClean="0"/>
              <a:t>Try to report data within 6-12 months of data collection</a:t>
            </a:r>
          </a:p>
          <a:p>
            <a:pPr lvl="1"/>
            <a:r>
              <a:rPr lang="en-GB" dirty="0" smtClean="0"/>
              <a:t>Advocates and legislators want current information</a:t>
            </a:r>
          </a:p>
          <a:p>
            <a:r>
              <a:rPr lang="en-GB" dirty="0" smtClean="0"/>
              <a:t>Develop a written communication plan</a:t>
            </a:r>
          </a:p>
          <a:p>
            <a:r>
              <a:rPr lang="en-GB" dirty="0" smtClean="0"/>
              <a:t>Humanize the story</a:t>
            </a:r>
          </a:p>
          <a:p>
            <a:r>
              <a:rPr lang="en-GB" dirty="0" smtClean="0"/>
              <a:t>Consider a state-wide media push</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Data</a:t>
            </a:r>
            <a:endParaRPr lang="en-GB" dirty="0"/>
          </a:p>
        </p:txBody>
      </p:sp>
      <p:pic>
        <p:nvPicPr>
          <p:cNvPr id="47106" name="Picture 2" descr="http://image.slidesharecdn.com/howtoincreaseyourbrandvalue-160129031653/95/how-to-increase-your-brand-value-8-638.jpg?cb=1454037620"/>
          <p:cNvPicPr>
            <a:picLocks noGrp="1" noChangeAspect="1" noChangeArrowheads="1"/>
          </p:cNvPicPr>
          <p:nvPr>
            <p:ph sz="quarter" idx="1"/>
          </p:nvPr>
        </p:nvPicPr>
        <p:blipFill>
          <a:blip r:embed="rId2" cstate="print"/>
          <a:srcRect/>
          <a:stretch>
            <a:fillRect/>
          </a:stretch>
        </p:blipFill>
        <p:spPr bwMode="auto">
          <a:xfrm>
            <a:off x="1186513" y="1828800"/>
            <a:ext cx="6770974"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138499" y="5695950"/>
            <a:ext cx="2867003" cy="707886"/>
          </a:xfrm>
          <a:prstGeom prst="rect">
            <a:avLst/>
          </a:prstGeom>
          <a:noFill/>
        </p:spPr>
        <p:txBody>
          <a:bodyPr wrap="none" rtlCol="0">
            <a:spAutoFit/>
          </a:bodyPr>
          <a:lstStyle/>
          <a:p>
            <a:pPr algn="ctr"/>
            <a:r>
              <a:rPr lang="en-US" sz="2000" b="1" dirty="0" smtClean="0">
                <a:latin typeface="Calibri" pitchFamily="34" charset="0"/>
                <a:cs typeface="Calibri" pitchFamily="34" charset="0"/>
              </a:rPr>
              <a:t>Peter </a:t>
            </a:r>
            <a:r>
              <a:rPr lang="en-US" sz="2000" b="1" dirty="0" err="1" smtClean="0">
                <a:latin typeface="Calibri" pitchFamily="34" charset="0"/>
                <a:cs typeface="Calibri" pitchFamily="34" charset="0"/>
              </a:rPr>
              <a:t>Drucker</a:t>
            </a:r>
            <a:r>
              <a:rPr lang="en-US" sz="2000" b="1" dirty="0" smtClean="0">
                <a:latin typeface="Calibri" pitchFamily="34" charset="0"/>
                <a:cs typeface="Calibri" pitchFamily="34" charset="0"/>
              </a:rPr>
              <a:t>, 1909-2005</a:t>
            </a:r>
          </a:p>
          <a:p>
            <a:pPr algn="ctr"/>
            <a:r>
              <a:rPr lang="en-US" sz="2000" b="1" dirty="0" smtClean="0">
                <a:latin typeface="Calibri" pitchFamily="34" charset="0"/>
                <a:cs typeface="Calibri" pitchFamily="34" charset="0"/>
              </a:rPr>
              <a:t>Management Consultant</a:t>
            </a:r>
            <a:endParaRPr lang="en-GB"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Miscellaneous Tips &amp; Tricks</a:t>
            </a:r>
            <a:endParaRPr lang="en-GB" dirty="0"/>
          </a:p>
        </p:txBody>
      </p:sp>
      <p:sp>
        <p:nvSpPr>
          <p:cNvPr id="4" name="Content Placeholder 3"/>
          <p:cNvSpPr>
            <a:spLocks noGrp="1"/>
          </p:cNvSpPr>
          <p:nvPr>
            <p:ph sz="quarter" idx="1"/>
          </p:nvPr>
        </p:nvSpPr>
        <p:spPr/>
        <p:txBody>
          <a:bodyPr>
            <a:normAutofit/>
          </a:bodyPr>
          <a:lstStyle/>
          <a:p>
            <a:r>
              <a:rPr lang="en-GB" dirty="0" smtClean="0"/>
              <a:t>Try to report data within 6-12 months of data collection</a:t>
            </a:r>
          </a:p>
          <a:p>
            <a:pPr lvl="1"/>
            <a:r>
              <a:rPr lang="en-GB" dirty="0" smtClean="0"/>
              <a:t>Advocates and legislators want current information</a:t>
            </a:r>
          </a:p>
          <a:p>
            <a:r>
              <a:rPr lang="en-GB" dirty="0" smtClean="0"/>
              <a:t>Develop a written communication plan</a:t>
            </a:r>
          </a:p>
          <a:p>
            <a:r>
              <a:rPr lang="en-GB" dirty="0" smtClean="0"/>
              <a:t>Humanize the story</a:t>
            </a:r>
          </a:p>
          <a:p>
            <a:r>
              <a:rPr lang="en-GB" dirty="0" smtClean="0"/>
              <a:t>Consider a state-wide media push</a:t>
            </a:r>
          </a:p>
          <a:p>
            <a:r>
              <a:rPr lang="en-GB" dirty="0" smtClean="0"/>
              <a:t>Be aware of when your legislature is in session and release the information at a time when key legislators will take note of the results </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normAutofit/>
          </a:bodyPr>
          <a:lstStyle/>
          <a:p>
            <a:r>
              <a:rPr lang="en-GB" dirty="0" smtClean="0"/>
              <a:t>Mail or email the report to key stakeholders and acknowledge their contribution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normAutofit/>
          </a:bodyPr>
          <a:lstStyle/>
          <a:p>
            <a:r>
              <a:rPr lang="en-GB" dirty="0" smtClean="0"/>
              <a:t>Mail or email the report to key stakeholders and acknowledge their contribution</a:t>
            </a:r>
          </a:p>
          <a:p>
            <a:r>
              <a:rPr lang="en-GB" dirty="0" smtClean="0"/>
              <a:t>In-person presentations are more powerful than a mailed report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normAutofit/>
          </a:bodyPr>
          <a:lstStyle/>
          <a:p>
            <a:r>
              <a:rPr lang="en-GB" dirty="0" smtClean="0"/>
              <a:t>Mail or email the report to key stakeholders and acknowledge their contribution</a:t>
            </a:r>
          </a:p>
          <a:p>
            <a:r>
              <a:rPr lang="en-GB" dirty="0" smtClean="0"/>
              <a:t>In-person presentations are more powerful than a mailed report</a:t>
            </a:r>
          </a:p>
          <a:p>
            <a:r>
              <a:rPr lang="en-GB" dirty="0" smtClean="0"/>
              <a:t>Consider publishing two different reports, a full report and a 1-3 page summary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normAutofit/>
          </a:bodyPr>
          <a:lstStyle/>
          <a:p>
            <a:r>
              <a:rPr lang="en-GB" dirty="0" smtClean="0"/>
              <a:t>Mail or email the report to key stakeholders and acknowledge their contribution</a:t>
            </a:r>
          </a:p>
          <a:p>
            <a:r>
              <a:rPr lang="en-GB" dirty="0" smtClean="0"/>
              <a:t>In-person presentations are more powerful than a mailed report</a:t>
            </a:r>
          </a:p>
          <a:p>
            <a:r>
              <a:rPr lang="en-GB" dirty="0" smtClean="0"/>
              <a:t>Consider publishing two different reports, a full report and a 1-3 page summary</a:t>
            </a:r>
          </a:p>
          <a:p>
            <a:r>
              <a:rPr lang="en-GB" b="1" i="1" u="sng" dirty="0" smtClean="0"/>
              <a:t>Make sure to use plain English</a:t>
            </a:r>
          </a:p>
          <a:p>
            <a:pPr lvl="1"/>
            <a:r>
              <a:rPr lang="en-GB" dirty="0" smtClean="0"/>
              <a:t>www.plainlanguage.gov</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95275"/>
            <a:ext cx="8534400" cy="758952"/>
          </a:xfrm>
        </p:spPr>
        <p:txBody>
          <a:bodyPr>
            <a:normAutofit fontScale="90000"/>
          </a:bodyPr>
          <a:lstStyle/>
          <a:p>
            <a:r>
              <a:rPr lang="en-GB" dirty="0" smtClean="0"/>
              <a:t>12 offenders most likely</a:t>
            </a:r>
            <a:br>
              <a:rPr lang="en-GB" dirty="0" smtClean="0"/>
            </a:br>
            <a:r>
              <a:rPr lang="en-GB" dirty="0" smtClean="0"/>
              <a:t>to weaken your work</a:t>
            </a:r>
            <a:endParaRPr lang="en-GB" dirty="0"/>
          </a:p>
        </p:txBody>
      </p:sp>
      <p:graphicFrame>
        <p:nvGraphicFramePr>
          <p:cNvPr id="4" name="Content Placeholder 3"/>
          <p:cNvGraphicFramePr>
            <a:graphicFrameLocks noGrp="1"/>
          </p:cNvGraphicFramePr>
          <p:nvPr>
            <p:ph sz="quarter" idx="1"/>
          </p:nvPr>
        </p:nvGraphicFramePr>
        <p:xfrm>
          <a:off x="301625" y="1527175"/>
          <a:ext cx="8504238" cy="4785360"/>
        </p:xfrm>
        <a:graphic>
          <a:graphicData uri="http://schemas.openxmlformats.org/drawingml/2006/table">
            <a:tbl>
              <a:tblPr firstRow="1" bandRow="1">
                <a:tableStyleId>{7DF18680-E054-41AD-8BC1-D1AEF772440D}</a:tableStyleId>
              </a:tblPr>
              <a:tblGrid>
                <a:gridCol w="4252119"/>
                <a:gridCol w="4252119"/>
              </a:tblGrid>
              <a:tr h="363171">
                <a:tc>
                  <a:txBody>
                    <a:bodyPr/>
                    <a:lstStyle/>
                    <a:p>
                      <a:r>
                        <a:rPr lang="en-US" sz="1800" dirty="0" smtClean="0">
                          <a:latin typeface="Calibri" pitchFamily="34" charset="0"/>
                          <a:cs typeface="Calibri" pitchFamily="34" charset="0"/>
                        </a:rPr>
                        <a:t>INSTEAD OF…</a:t>
                      </a:r>
                      <a:endParaRPr lang="en-GB"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TRY…</a:t>
                      </a:r>
                      <a:endParaRPr lang="en-GB" sz="1800" dirty="0">
                        <a:latin typeface="Calibri" pitchFamily="34" charset="0"/>
                        <a:cs typeface="Calibri" pitchFamily="34" charset="0"/>
                      </a:endParaRPr>
                    </a:p>
                  </a:txBody>
                  <a:tcPr/>
                </a:tc>
              </a:tr>
              <a:tr h="363171">
                <a:tc>
                  <a:txBody>
                    <a:bodyPr/>
                    <a:lstStyle/>
                    <a:p>
                      <a:pPr algn="l"/>
                      <a:r>
                        <a:rPr lang="en-GB" sz="1800" dirty="0">
                          <a:latin typeface="Calibri" pitchFamily="34" charset="0"/>
                          <a:cs typeface="Calibri" pitchFamily="34" charset="0"/>
                        </a:rPr>
                        <a:t> addressees</a:t>
                      </a:r>
                      <a:endParaRPr lang="en-GB" sz="1800" b="0" dirty="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a:t>
                      </a:r>
                      <a:r>
                        <a:rPr lang="en-GB" sz="1800" b="1" i="1" dirty="0">
                          <a:solidFill>
                            <a:srgbClr val="FF0000"/>
                          </a:solidFill>
                          <a:latin typeface="Calibri" pitchFamily="34" charset="0"/>
                          <a:cs typeface="Calibri" pitchFamily="34" charset="0"/>
                        </a:rPr>
                        <a:t> you</a:t>
                      </a:r>
                    </a:p>
                  </a:txBody>
                  <a:tcPr marL="45720" marR="45720" anchor="ctr"/>
                </a:tc>
              </a:tr>
              <a:tr h="363171">
                <a:tc>
                  <a:txBody>
                    <a:bodyPr/>
                    <a:lstStyle/>
                    <a:p>
                      <a:pPr algn="l"/>
                      <a:r>
                        <a:rPr lang="en-GB" sz="1800" dirty="0" smtClean="0">
                          <a:latin typeface="Calibri" pitchFamily="34" charset="0"/>
                          <a:cs typeface="Calibri" pitchFamily="34" charset="0"/>
                        </a:rPr>
                        <a:t> assist</a:t>
                      </a:r>
                      <a:r>
                        <a:rPr lang="en-GB" sz="1800" dirty="0">
                          <a:latin typeface="Calibri" pitchFamily="34" charset="0"/>
                          <a:cs typeface="Calibri" pitchFamily="34" charset="0"/>
                        </a:rPr>
                        <a:t>, assistance</a:t>
                      </a:r>
                      <a:endParaRPr lang="en-GB" sz="1800" b="0" dirty="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aid, help</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dirty="0" smtClean="0">
                          <a:latin typeface="Calibri" pitchFamily="34" charset="0"/>
                          <a:cs typeface="Calibri" pitchFamily="34" charset="0"/>
                        </a:rPr>
                        <a:t> commence</a:t>
                      </a:r>
                      <a:endParaRPr lang="en-GB" sz="1800" b="0" dirty="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begin, start</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dirty="0" smtClean="0">
                          <a:latin typeface="Calibri" pitchFamily="34" charset="0"/>
                          <a:cs typeface="Calibri" pitchFamily="34" charset="0"/>
                        </a:rPr>
                        <a:t> implement</a:t>
                      </a:r>
                      <a:endParaRPr lang="en-GB" sz="1800" b="0" dirty="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carry out, start</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a:latin typeface="Calibri" pitchFamily="34" charset="0"/>
                          <a:cs typeface="Calibri" pitchFamily="34" charset="0"/>
                        </a:rPr>
                        <a:t> in accordance with</a:t>
                      </a:r>
                      <a:endParaRPr lang="en-GB" sz="1800" b="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by, following, per, under</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a:latin typeface="Calibri" pitchFamily="34" charset="0"/>
                          <a:cs typeface="Calibri" pitchFamily="34" charset="0"/>
                        </a:rPr>
                        <a:t> in order that</a:t>
                      </a:r>
                      <a:endParaRPr lang="en-GB" sz="1800" b="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for, so</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a:latin typeface="Calibri" pitchFamily="34" charset="0"/>
                          <a:cs typeface="Calibri" pitchFamily="34" charset="0"/>
                        </a:rPr>
                        <a:t> in the amount of</a:t>
                      </a:r>
                      <a:endParaRPr lang="en-GB" sz="1800" b="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for</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a:latin typeface="Calibri" pitchFamily="34" charset="0"/>
                          <a:cs typeface="Calibri" pitchFamily="34" charset="0"/>
                        </a:rPr>
                        <a:t> in the event of</a:t>
                      </a:r>
                      <a:endParaRPr lang="en-GB" sz="1800" b="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if</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a:latin typeface="Calibri" pitchFamily="34" charset="0"/>
                          <a:cs typeface="Calibri" pitchFamily="34" charset="0"/>
                        </a:rPr>
                        <a:t> it is</a:t>
                      </a:r>
                      <a:endParaRPr lang="en-GB" sz="1800" b="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(omit)</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dirty="0" smtClean="0">
                          <a:latin typeface="Calibri" pitchFamily="34" charset="0"/>
                          <a:cs typeface="Calibri" pitchFamily="34" charset="0"/>
                        </a:rPr>
                        <a:t> promulgate</a:t>
                      </a:r>
                      <a:endParaRPr lang="en-GB" sz="1800" b="0" dirty="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issue, publish</a:t>
                      </a:r>
                      <a:endParaRPr lang="en-GB" sz="1800" b="0" dirty="0">
                        <a:latin typeface="Calibri" pitchFamily="34" charset="0"/>
                        <a:cs typeface="Calibri" pitchFamily="34" charset="0"/>
                      </a:endParaRPr>
                    </a:p>
                  </a:txBody>
                  <a:tcPr marL="45720" marR="45720" anchor="ctr"/>
                </a:tc>
              </a:tr>
              <a:tr h="363171">
                <a:tc>
                  <a:txBody>
                    <a:bodyPr/>
                    <a:lstStyle/>
                    <a:p>
                      <a:pPr algn="l"/>
                      <a:r>
                        <a:rPr lang="en-GB" sz="1800" dirty="0" smtClean="0">
                          <a:latin typeface="Calibri" pitchFamily="34" charset="0"/>
                          <a:cs typeface="Calibri" pitchFamily="34" charset="0"/>
                        </a:rPr>
                        <a:t> this </a:t>
                      </a:r>
                      <a:r>
                        <a:rPr lang="en-GB" sz="1800" dirty="0">
                          <a:latin typeface="Calibri" pitchFamily="34" charset="0"/>
                          <a:cs typeface="Calibri" pitchFamily="34" charset="0"/>
                        </a:rPr>
                        <a:t>activity, command</a:t>
                      </a:r>
                      <a:endParaRPr lang="en-GB" sz="1800" b="0" dirty="0">
                        <a:latin typeface="Calibri" pitchFamily="34" charset="0"/>
                        <a:cs typeface="Calibri" pitchFamily="34" charset="0"/>
                      </a:endParaRPr>
                    </a:p>
                  </a:txBody>
                  <a:tcPr marL="45720" marR="45720" anchor="ctr"/>
                </a:tc>
                <a:tc>
                  <a:txBody>
                    <a:bodyPr/>
                    <a:lstStyle/>
                    <a:p>
                      <a:pPr algn="l"/>
                      <a:r>
                        <a:rPr lang="en-GB" sz="1800" dirty="0">
                          <a:latin typeface="Calibri" pitchFamily="34" charset="0"/>
                          <a:cs typeface="Calibri" pitchFamily="34" charset="0"/>
                        </a:rPr>
                        <a:t>  </a:t>
                      </a:r>
                      <a:r>
                        <a:rPr lang="en-GB" sz="1800" b="1" i="1" dirty="0">
                          <a:solidFill>
                            <a:srgbClr val="FF0000"/>
                          </a:solidFill>
                          <a:latin typeface="Calibri" pitchFamily="34" charset="0"/>
                          <a:cs typeface="Calibri" pitchFamily="34" charset="0"/>
                        </a:rPr>
                        <a:t>us, we</a:t>
                      </a:r>
                    </a:p>
                  </a:txBody>
                  <a:tcPr marL="45720" marR="45720" anchor="ctr"/>
                </a:tc>
              </a:tr>
              <a:tr h="363171">
                <a:tc>
                  <a:txBody>
                    <a:bodyPr/>
                    <a:lstStyle/>
                    <a:p>
                      <a:pPr algn="l"/>
                      <a:r>
                        <a:rPr lang="en-GB" sz="2000" b="1" i="1" dirty="0" smtClean="0">
                          <a:solidFill>
                            <a:srgbClr val="FF0000"/>
                          </a:solidFill>
                          <a:latin typeface="Calibri" pitchFamily="34" charset="0"/>
                          <a:cs typeface="Calibri" pitchFamily="34" charset="0"/>
                        </a:rPr>
                        <a:t>utilize</a:t>
                      </a:r>
                      <a:r>
                        <a:rPr lang="en-GB" sz="2000" b="1" i="1" dirty="0">
                          <a:solidFill>
                            <a:srgbClr val="FF0000"/>
                          </a:solidFill>
                          <a:latin typeface="Calibri" pitchFamily="34" charset="0"/>
                          <a:cs typeface="Calibri" pitchFamily="34" charset="0"/>
                        </a:rPr>
                        <a:t>, utilization</a:t>
                      </a:r>
                    </a:p>
                  </a:txBody>
                  <a:tcPr marL="45720" marR="45720" anchor="ctr"/>
                </a:tc>
                <a:tc>
                  <a:txBody>
                    <a:bodyPr/>
                    <a:lstStyle/>
                    <a:p>
                      <a:pPr algn="l"/>
                      <a:r>
                        <a:rPr lang="en-GB" sz="2000" b="1" i="1" dirty="0">
                          <a:solidFill>
                            <a:srgbClr val="FF0000"/>
                          </a:solidFill>
                          <a:latin typeface="Calibri" pitchFamily="34" charset="0"/>
                          <a:cs typeface="Calibri" pitchFamily="34" charset="0"/>
                        </a:rPr>
                        <a:t>  use</a:t>
                      </a:r>
                    </a:p>
                  </a:txBody>
                  <a:tcPr marL="45720" marR="45720" anchor="ctr"/>
                </a:tc>
              </a:tr>
            </a:tbl>
          </a:graphicData>
        </a:graphic>
      </p:graphicFrame>
      <p:sp>
        <p:nvSpPr>
          <p:cNvPr id="7" name="TextBox 6"/>
          <p:cNvSpPr txBox="1"/>
          <p:nvPr/>
        </p:nvSpPr>
        <p:spPr>
          <a:xfrm>
            <a:off x="2507979" y="6343650"/>
            <a:ext cx="4128054" cy="400110"/>
          </a:xfrm>
          <a:prstGeom prst="rect">
            <a:avLst/>
          </a:prstGeom>
          <a:noFill/>
        </p:spPr>
        <p:txBody>
          <a:bodyPr wrap="none" rtlCol="0">
            <a:spAutoFit/>
          </a:bodyPr>
          <a:lstStyle/>
          <a:p>
            <a:pPr algn="ctr"/>
            <a:r>
              <a:rPr lang="en-US" sz="2000" b="1" dirty="0" smtClean="0">
                <a:latin typeface="Calibri" pitchFamily="34" charset="0"/>
                <a:cs typeface="Calibri" pitchFamily="34" charset="0"/>
              </a:rPr>
              <a:t>Available at: www.plainlanguage.gov</a:t>
            </a:r>
            <a:endParaRPr lang="en-GB"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normAutofit/>
          </a:bodyPr>
          <a:lstStyle/>
          <a:p>
            <a:r>
              <a:rPr lang="en-GB" dirty="0" smtClean="0"/>
              <a:t>Create a document that is...</a:t>
            </a:r>
          </a:p>
          <a:p>
            <a:pPr lvl="1"/>
            <a:r>
              <a:rPr lang="en-GB" dirty="0" smtClean="0"/>
              <a:t>Visually inviting </a:t>
            </a:r>
          </a:p>
          <a:p>
            <a:pPr lvl="1"/>
            <a:r>
              <a:rPr lang="en-GB" dirty="0" smtClean="0"/>
              <a:t>Logically organized </a:t>
            </a:r>
          </a:p>
          <a:p>
            <a:pPr lvl="1"/>
            <a:r>
              <a:rPr lang="en-GB" dirty="0" smtClean="0"/>
              <a:t>Understandable on the first reading </a:t>
            </a:r>
          </a:p>
          <a:p>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normAutofit/>
          </a:bodyPr>
          <a:lstStyle/>
          <a:p>
            <a:r>
              <a:rPr lang="en-GB" dirty="0" smtClean="0"/>
              <a:t>Create a document that is...</a:t>
            </a:r>
          </a:p>
          <a:p>
            <a:pPr lvl="1"/>
            <a:r>
              <a:rPr lang="en-GB" dirty="0" smtClean="0"/>
              <a:t>Visually inviting </a:t>
            </a:r>
          </a:p>
          <a:p>
            <a:pPr lvl="1"/>
            <a:r>
              <a:rPr lang="en-GB" dirty="0" smtClean="0"/>
              <a:t>Logically organized </a:t>
            </a:r>
          </a:p>
          <a:p>
            <a:pPr lvl="1"/>
            <a:r>
              <a:rPr lang="en-GB" dirty="0" smtClean="0"/>
              <a:t>Understandable on the first reading </a:t>
            </a:r>
          </a:p>
          <a:p>
            <a:r>
              <a:rPr lang="en-GB" dirty="0" smtClean="0"/>
              <a:t>Use these tools to write clearly...</a:t>
            </a:r>
          </a:p>
          <a:p>
            <a:pPr lvl="1"/>
            <a:r>
              <a:rPr lang="en-GB" dirty="0" smtClean="0"/>
              <a:t>Active voice with strong verbs </a:t>
            </a:r>
          </a:p>
          <a:p>
            <a:pPr lvl="1"/>
            <a:r>
              <a:rPr lang="en-GB" dirty="0" smtClean="0"/>
              <a:t>Short sentences </a:t>
            </a:r>
          </a:p>
          <a:p>
            <a:pPr lvl="1"/>
            <a:r>
              <a:rPr lang="en-GB" dirty="0" smtClean="0"/>
              <a:t>Personal pronouns </a:t>
            </a:r>
          </a:p>
          <a:p>
            <a:pPr lvl="1"/>
            <a:r>
              <a:rPr lang="en-GB" dirty="0" smtClean="0"/>
              <a:t>Concrete, familiar words </a:t>
            </a:r>
          </a:p>
          <a:p>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lstStyle/>
          <a:p>
            <a:r>
              <a:rPr lang="en-GB" dirty="0" smtClean="0"/>
              <a:t>Highlight the positive and the negative </a:t>
            </a:r>
          </a:p>
          <a:p>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lstStyle/>
          <a:p>
            <a:r>
              <a:rPr lang="en-GB" dirty="0" smtClean="0"/>
              <a:t>Highlight the positive and the negative </a:t>
            </a:r>
          </a:p>
          <a:p>
            <a:r>
              <a:rPr lang="en-GB" dirty="0" smtClean="0"/>
              <a:t>Emphasize next steps and recommendations </a:t>
            </a:r>
          </a:p>
          <a:p>
            <a:pPr>
              <a:buNone/>
            </a:pPr>
            <a:r>
              <a:rPr lang="en-GB" dirty="0" smtClean="0"/>
              <a:t> </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Serve Many Purposes</a:t>
            </a:r>
            <a:endParaRPr lang="en-US" dirty="0"/>
          </a:p>
        </p:txBody>
      </p:sp>
      <p:sp>
        <p:nvSpPr>
          <p:cNvPr id="5" name="Content Placeholder 4"/>
          <p:cNvSpPr>
            <a:spLocks noGrp="1"/>
          </p:cNvSpPr>
          <p:nvPr>
            <p:ph sz="half" idx="2"/>
          </p:nvPr>
        </p:nvSpPr>
        <p:spPr>
          <a:xfrm>
            <a:off x="4800600" y="1419225"/>
            <a:ext cx="4038600" cy="4681728"/>
          </a:xfrm>
        </p:spPr>
        <p:txBody>
          <a:bodyPr/>
          <a:lstStyle/>
          <a:p>
            <a:r>
              <a:rPr lang="en-US" dirty="0" smtClean="0"/>
              <a:t>To describe</a:t>
            </a:r>
          </a:p>
          <a:p>
            <a:r>
              <a:rPr lang="en-US" dirty="0" smtClean="0"/>
              <a:t>To inform</a:t>
            </a:r>
          </a:p>
          <a:p>
            <a:r>
              <a:rPr lang="en-US" dirty="0" smtClean="0"/>
              <a:t>To educate</a:t>
            </a:r>
          </a:p>
          <a:p>
            <a:r>
              <a:rPr lang="en-US" dirty="0" smtClean="0"/>
              <a:t>To persuade</a:t>
            </a:r>
          </a:p>
          <a:p>
            <a:pPr>
              <a:buNone/>
            </a:pPr>
            <a:endParaRPr lang="en-US" dirty="0"/>
          </a:p>
        </p:txBody>
      </p:sp>
      <p:pic>
        <p:nvPicPr>
          <p:cNvPr id="9" name="Picture 2" descr="https://jacobadamo.com/wp-content/uploads/2015/07/man-megaphone.jpg"/>
          <p:cNvPicPr>
            <a:picLocks noGrp="1" noChangeAspect="1" noChangeArrowheads="1"/>
          </p:cNvPicPr>
          <p:nvPr>
            <p:ph sz="half" idx="1"/>
          </p:nvPr>
        </p:nvPicPr>
        <p:blipFill>
          <a:blip r:embed="rId2" cstate="print"/>
          <a:srcRect/>
          <a:stretch>
            <a:fillRect/>
          </a:stretch>
        </p:blipFill>
        <p:spPr bwMode="auto">
          <a:xfrm>
            <a:off x="617926" y="1514475"/>
            <a:ext cx="3405997" cy="46815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GB" dirty="0"/>
          </a:p>
        </p:txBody>
      </p:sp>
      <p:sp>
        <p:nvSpPr>
          <p:cNvPr id="3" name="Content Placeholder 2"/>
          <p:cNvSpPr>
            <a:spLocks noGrp="1"/>
          </p:cNvSpPr>
          <p:nvPr>
            <p:ph sz="quarter" idx="1"/>
          </p:nvPr>
        </p:nvSpPr>
        <p:spPr/>
        <p:txBody>
          <a:bodyPr/>
          <a:lstStyle/>
          <a:p>
            <a:r>
              <a:rPr lang="en-GB" dirty="0" smtClean="0"/>
              <a:t>Highlight the positive and the negative </a:t>
            </a:r>
          </a:p>
          <a:p>
            <a:r>
              <a:rPr lang="en-GB" dirty="0" smtClean="0"/>
              <a:t>Emphasize next steps and recommendations </a:t>
            </a:r>
          </a:p>
          <a:p>
            <a:r>
              <a:rPr lang="en-GB" dirty="0" smtClean="0"/>
              <a:t>Use pictures and graphs – avoid complex data tables </a:t>
            </a:r>
          </a:p>
          <a:p>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Tips &amp; Tricks</a:t>
            </a:r>
            <a:endParaRPr lang="en-US" dirty="0"/>
          </a:p>
        </p:txBody>
      </p:sp>
      <p:pic>
        <p:nvPicPr>
          <p:cNvPr id="6" name="Picture 2" descr="http://revolutionhive.files.wordpress.com/2012/12/keep-short-and-sweet.png?w=611&amp;h=458">
            <a:hlinkClick r:id="rId2"/>
          </p:cNvPr>
          <p:cNvPicPr>
            <a:picLocks noGrp="1" noChangeAspect="1" noChangeArrowheads="1"/>
          </p:cNvPicPr>
          <p:nvPr>
            <p:ph idx="1"/>
          </p:nvPr>
        </p:nvPicPr>
        <p:blipFill>
          <a:blip r:embed="rId3" cstate="print"/>
          <a:srcRect/>
          <a:stretch>
            <a:fillRect/>
          </a:stretch>
        </p:blipFill>
        <p:spPr bwMode="auto">
          <a:xfrm>
            <a:off x="1504080" y="1670050"/>
            <a:ext cx="6099328" cy="4572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Example: Short &amp; Sweet</a:t>
            </a:r>
            <a:endParaRPr lang="en-US" dirty="0"/>
          </a:p>
        </p:txBody>
      </p:sp>
      <p:sp>
        <p:nvSpPr>
          <p:cNvPr id="9" name="Content Placeholder 8"/>
          <p:cNvSpPr>
            <a:spLocks noGrp="1"/>
          </p:cNvSpPr>
          <p:nvPr>
            <p:ph idx="1"/>
          </p:nvPr>
        </p:nvSpPr>
        <p:spPr/>
        <p:txBody>
          <a:bodyPr>
            <a:normAutofit/>
          </a:bodyPr>
          <a:lstStyle/>
          <a:p>
            <a:r>
              <a:rPr lang="en-US" sz="3000" dirty="0" smtClean="0"/>
              <a:t>There is no escaping the fact that it is considered very important to note that a number of various available applicable studies have generally identified the fact that additional appropriate nocturnal employment could usually keep juvenile adolescents off thoroughfares during the night hours, including but not limited to the time prior to midnight on weeknights and/or 2 a.m. on weekends.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Example: Short &amp; Sweet</a:t>
            </a:r>
            <a:endParaRPr lang="en-US" dirty="0"/>
          </a:p>
        </p:txBody>
      </p:sp>
      <p:sp>
        <p:nvSpPr>
          <p:cNvPr id="9" name="Content Placeholder 8"/>
          <p:cNvSpPr>
            <a:spLocks noGrp="1"/>
          </p:cNvSpPr>
          <p:nvPr>
            <p:ph idx="1"/>
          </p:nvPr>
        </p:nvSpPr>
        <p:spPr/>
        <p:txBody>
          <a:bodyPr>
            <a:normAutofit/>
          </a:bodyPr>
          <a:lstStyle/>
          <a:p>
            <a:r>
              <a:rPr lang="en-US" b="1" i="1" dirty="0" smtClean="0"/>
              <a:t>More night jobs would keep youths off the streets.</a:t>
            </a:r>
            <a:endParaRPr lang="en-US" b="1" i="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153604" name="Picture 4" descr="http://www.iphone4wp.com/wp-content/uploads/2010/07/iPhone-4-Pattern-Wallpaper-Set-2-07.jpg">
            <a:hlinkClick r:id="rId2"/>
          </p:cNvPr>
          <p:cNvPicPr>
            <a:picLocks noChangeAspect="1" noChangeArrowheads="1"/>
          </p:cNvPicPr>
          <p:nvPr/>
        </p:nvPicPr>
        <p:blipFill>
          <a:blip r:embed="rId3" cstate="print"/>
          <a:srcRect/>
          <a:stretch>
            <a:fillRect/>
          </a:stretch>
        </p:blipFill>
        <p:spPr bwMode="auto">
          <a:xfrm rot="5400000">
            <a:off x="2390775" y="661987"/>
            <a:ext cx="4362450" cy="6543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648200" y="2031474"/>
            <a:ext cx="2149948" cy="3785652"/>
          </a:xfrm>
          <a:prstGeom prst="rect">
            <a:avLst/>
          </a:prstGeom>
          <a:noFill/>
        </p:spPr>
        <p:txBody>
          <a:bodyPr wrap="none" rtlCol="0">
            <a:spAutoFit/>
          </a:bodyPr>
          <a:lstStyle/>
          <a:p>
            <a:r>
              <a:rPr lang="en-US" sz="6000" b="1" dirty="0" smtClean="0">
                <a:latin typeface="Franklin Gothic Demi" pitchFamily="34" charset="0"/>
              </a:rPr>
              <a:t>Turn</a:t>
            </a:r>
          </a:p>
          <a:p>
            <a:r>
              <a:rPr lang="en-US" sz="6000" b="1" dirty="0" smtClean="0">
                <a:latin typeface="Franklin Gothic Demi" pitchFamily="34" charset="0"/>
              </a:rPr>
              <a:t>Data</a:t>
            </a:r>
          </a:p>
          <a:p>
            <a:r>
              <a:rPr lang="en-US" sz="6000" b="1" dirty="0" smtClean="0">
                <a:latin typeface="Franklin Gothic Demi" pitchFamily="34" charset="0"/>
              </a:rPr>
              <a:t>Into</a:t>
            </a:r>
          </a:p>
          <a:p>
            <a:r>
              <a:rPr lang="en-US" sz="6000" b="1" dirty="0" smtClean="0">
                <a:latin typeface="Franklin Gothic Demi" pitchFamily="34" charset="0"/>
              </a:rPr>
              <a:t>Doing</a:t>
            </a:r>
            <a:endParaRPr lang="en-US" sz="6000" b="1" dirty="0">
              <a:latin typeface="Franklin Gothic Demi"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Success Story</a:t>
            </a:r>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1295400" y="2057400"/>
            <a:ext cx="65532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362200" y="3429000"/>
            <a:ext cx="4322594" cy="369332"/>
          </a:xfrm>
          <a:prstGeom prst="rect">
            <a:avLst/>
          </a:prstGeom>
          <a:noFill/>
        </p:spPr>
        <p:txBody>
          <a:bodyPr wrap="none" rtlCol="0">
            <a:spAutoFit/>
          </a:bodyPr>
          <a:lstStyle/>
          <a:p>
            <a:r>
              <a:rPr lang="en-US" dirty="0" smtClean="0"/>
              <a:t>San Luis Obispo (SLO) County, California</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inefolly.wpengine.netdna-cdn.com/wp-content/uploads/2012/10/paso-robles-wine-country-map-san-luis-obispo-county-ca-wine-map.jpg">
            <a:hlinkClick r:id="rId2"/>
          </p:cNvPr>
          <p:cNvPicPr>
            <a:picLocks noChangeAspect="1" noChangeArrowheads="1"/>
          </p:cNvPicPr>
          <p:nvPr/>
        </p:nvPicPr>
        <p:blipFill>
          <a:blip r:embed="rId3" cstate="print"/>
          <a:srcRect/>
          <a:stretch>
            <a:fillRect/>
          </a:stretch>
        </p:blipFill>
        <p:spPr bwMode="auto">
          <a:xfrm>
            <a:off x="1447800" y="1790700"/>
            <a:ext cx="6400800" cy="4365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2057400" y="1923050"/>
            <a:ext cx="3276600" cy="1544050"/>
            <a:chOff x="2057400" y="2265950"/>
            <a:chExt cx="3276600" cy="1544050"/>
          </a:xfrm>
        </p:grpSpPr>
        <p:sp>
          <p:nvSpPr>
            <p:cNvPr id="6" name="Oval 5"/>
            <p:cNvSpPr/>
            <p:nvPr/>
          </p:nvSpPr>
          <p:spPr>
            <a:xfrm>
              <a:off x="2057400" y="2286000"/>
              <a:ext cx="3276600" cy="1524000"/>
            </a:xfrm>
            <a:prstGeom prst="ellipse">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75494" y="2265950"/>
              <a:ext cx="1040413" cy="369332"/>
            </a:xfrm>
            <a:prstGeom prst="rect">
              <a:avLst/>
            </a:prstGeom>
            <a:noFill/>
          </p:spPr>
          <p:txBody>
            <a:bodyPr wrap="none" rtlCol="0">
              <a:spAutoFit/>
            </a:bodyPr>
            <a:lstStyle/>
            <a:p>
              <a:r>
                <a:rPr lang="en-US" b="1" dirty="0" smtClean="0">
                  <a:solidFill>
                    <a:srgbClr val="FF0000"/>
                  </a:solidFill>
                </a:rPr>
                <a:t>NORTH</a:t>
              </a:r>
              <a:endParaRPr lang="en-US" b="1" dirty="0">
                <a:solidFill>
                  <a:srgbClr val="FF0000"/>
                </a:solidFill>
              </a:endParaRPr>
            </a:p>
          </p:txBody>
        </p:sp>
      </p:grpSp>
      <p:sp>
        <p:nvSpPr>
          <p:cNvPr id="2" name="Title 1"/>
          <p:cNvSpPr>
            <a:spLocks noGrp="1"/>
          </p:cNvSpPr>
          <p:nvPr>
            <p:ph type="title"/>
          </p:nvPr>
        </p:nvSpPr>
        <p:spPr/>
        <p:txBody>
          <a:bodyPr/>
          <a:lstStyle/>
          <a:p>
            <a:pPr algn="ctr"/>
            <a:r>
              <a:rPr lang="en-US" dirty="0" smtClean="0"/>
              <a:t>3 Distinct Regions</a:t>
            </a:r>
            <a:endParaRPr lang="en-US" dirty="0"/>
          </a:p>
        </p:txBody>
      </p:sp>
      <p:grpSp>
        <p:nvGrpSpPr>
          <p:cNvPr id="13" name="Group 12"/>
          <p:cNvGrpSpPr/>
          <p:nvPr/>
        </p:nvGrpSpPr>
        <p:grpSpPr>
          <a:xfrm>
            <a:off x="3124200" y="3390900"/>
            <a:ext cx="2500351" cy="914400"/>
            <a:chOff x="3124200" y="3733800"/>
            <a:chExt cx="2500351" cy="914400"/>
          </a:xfrm>
        </p:grpSpPr>
        <p:sp>
          <p:nvSpPr>
            <p:cNvPr id="9" name="Oval 8"/>
            <p:cNvSpPr/>
            <p:nvPr/>
          </p:nvSpPr>
          <p:spPr>
            <a:xfrm>
              <a:off x="3124200" y="3733800"/>
              <a:ext cx="1295400" cy="914400"/>
            </a:xfrm>
            <a:prstGeom prst="ellipse">
              <a:avLst/>
            </a:prstGeom>
            <a:noFill/>
            <a:ln w="1905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80300" y="4006334"/>
              <a:ext cx="1244251" cy="369332"/>
            </a:xfrm>
            <a:prstGeom prst="rect">
              <a:avLst/>
            </a:prstGeom>
            <a:noFill/>
          </p:spPr>
          <p:txBody>
            <a:bodyPr wrap="none" rtlCol="0">
              <a:spAutoFit/>
            </a:bodyPr>
            <a:lstStyle/>
            <a:p>
              <a:r>
                <a:rPr lang="en-US" b="1" dirty="0" smtClean="0">
                  <a:solidFill>
                    <a:srgbClr val="7030A0"/>
                  </a:solidFill>
                </a:rPr>
                <a:t>CENTRAL</a:t>
              </a:r>
              <a:endParaRPr lang="en-US" b="1" dirty="0">
                <a:solidFill>
                  <a:srgbClr val="7030A0"/>
                </a:solidFill>
              </a:endParaRPr>
            </a:p>
          </p:txBody>
        </p:sp>
      </p:grpSp>
      <p:grpSp>
        <p:nvGrpSpPr>
          <p:cNvPr id="15" name="Group 14"/>
          <p:cNvGrpSpPr/>
          <p:nvPr/>
        </p:nvGrpSpPr>
        <p:grpSpPr>
          <a:xfrm>
            <a:off x="3733800" y="4229100"/>
            <a:ext cx="2197332" cy="1143000"/>
            <a:chOff x="3733800" y="4572000"/>
            <a:chExt cx="2197332" cy="1143000"/>
          </a:xfrm>
        </p:grpSpPr>
        <p:sp>
          <p:nvSpPr>
            <p:cNvPr id="11" name="Oval 10"/>
            <p:cNvSpPr/>
            <p:nvPr/>
          </p:nvSpPr>
          <p:spPr>
            <a:xfrm>
              <a:off x="3733800" y="4572000"/>
              <a:ext cx="1219200" cy="1143000"/>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24125" y="4958834"/>
              <a:ext cx="1007007" cy="369332"/>
            </a:xfrm>
            <a:prstGeom prst="rect">
              <a:avLst/>
            </a:prstGeom>
            <a:noFill/>
          </p:spPr>
          <p:txBody>
            <a:bodyPr wrap="none" rtlCol="0">
              <a:spAutoFit/>
            </a:bodyPr>
            <a:lstStyle/>
            <a:p>
              <a:r>
                <a:rPr lang="en-US" b="1" dirty="0" smtClean="0"/>
                <a:t>SOUTH</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Distinct Regions</a:t>
            </a:r>
            <a:endParaRPr lang="en-US" dirty="0"/>
          </a:p>
        </p:txBody>
      </p:sp>
      <p:pic>
        <p:nvPicPr>
          <p:cNvPr id="44034" name="Picture 2" descr="Paso Robles, CA Justin Winery Pasture"/>
          <p:cNvPicPr>
            <a:picLocks noChangeAspect="1" noChangeArrowheads="1"/>
          </p:cNvPicPr>
          <p:nvPr/>
        </p:nvPicPr>
        <p:blipFill>
          <a:blip r:embed="rId2" cstate="print"/>
          <a:srcRect/>
          <a:stretch>
            <a:fillRect/>
          </a:stretch>
        </p:blipFill>
        <p:spPr bwMode="auto">
          <a:xfrm>
            <a:off x="876300" y="2400300"/>
            <a:ext cx="1752600" cy="1752600"/>
          </a:xfrm>
          <a:prstGeom prst="rect">
            <a:avLst/>
          </a:prstGeom>
          <a:noFill/>
        </p:spPr>
      </p:pic>
      <p:pic>
        <p:nvPicPr>
          <p:cNvPr id="44036" name="Picture 4" descr="http://4.bp.blogspot.com/-F9UAN8Lqct0/T6_u2vWu4nI/AAAAAAAAGrQ/akd01I7wU4A/s1600/paso-robles-winery.jpg">
            <a:hlinkClick r:id="rId3"/>
          </p:cNvPr>
          <p:cNvPicPr>
            <a:picLocks noChangeAspect="1" noChangeArrowheads="1"/>
          </p:cNvPicPr>
          <p:nvPr/>
        </p:nvPicPr>
        <p:blipFill>
          <a:blip r:embed="rId4" cstate="print"/>
          <a:srcRect/>
          <a:stretch>
            <a:fillRect/>
          </a:stretch>
        </p:blipFill>
        <p:spPr bwMode="auto">
          <a:xfrm>
            <a:off x="742950" y="4305300"/>
            <a:ext cx="2019300" cy="1616004"/>
          </a:xfrm>
          <a:prstGeom prst="rect">
            <a:avLst/>
          </a:prstGeom>
          <a:noFill/>
        </p:spPr>
      </p:pic>
      <p:sp>
        <p:nvSpPr>
          <p:cNvPr id="9" name="TextBox 8"/>
          <p:cNvSpPr txBox="1"/>
          <p:nvPr/>
        </p:nvSpPr>
        <p:spPr>
          <a:xfrm>
            <a:off x="1232394" y="1866900"/>
            <a:ext cx="879728" cy="369332"/>
          </a:xfrm>
          <a:prstGeom prst="rect">
            <a:avLst/>
          </a:prstGeom>
          <a:noFill/>
        </p:spPr>
        <p:txBody>
          <a:bodyPr wrap="none" rtlCol="0">
            <a:spAutoFit/>
          </a:bodyPr>
          <a:lstStyle/>
          <a:p>
            <a:r>
              <a:rPr lang="en-US" b="1" dirty="0" smtClean="0">
                <a:latin typeface="Calibri" pitchFamily="34" charset="0"/>
                <a:cs typeface="Calibri" pitchFamily="34" charset="0"/>
              </a:rPr>
              <a:t>NORTH</a:t>
            </a:r>
            <a:endParaRPr lang="en-US" b="1" dirty="0">
              <a:latin typeface="Calibri" pitchFamily="34" charset="0"/>
              <a:cs typeface="Calibri" pitchFamily="34" charset="0"/>
            </a:endParaRPr>
          </a:p>
        </p:txBody>
      </p:sp>
      <p:sp>
        <p:nvSpPr>
          <p:cNvPr id="10" name="TextBox 9"/>
          <p:cNvSpPr txBox="1"/>
          <p:nvPr/>
        </p:nvSpPr>
        <p:spPr>
          <a:xfrm>
            <a:off x="3949875" y="1866900"/>
            <a:ext cx="1051891" cy="369332"/>
          </a:xfrm>
          <a:prstGeom prst="rect">
            <a:avLst/>
          </a:prstGeom>
          <a:noFill/>
        </p:spPr>
        <p:txBody>
          <a:bodyPr wrap="none" rtlCol="0">
            <a:spAutoFit/>
          </a:bodyPr>
          <a:lstStyle/>
          <a:p>
            <a:r>
              <a:rPr lang="en-US" b="1" dirty="0" smtClean="0">
                <a:latin typeface="Calibri" pitchFamily="34" charset="0"/>
                <a:cs typeface="Calibri" pitchFamily="34" charset="0"/>
              </a:rPr>
              <a:t>CENTRAL</a:t>
            </a:r>
            <a:endParaRPr lang="en-US" b="1" dirty="0">
              <a:latin typeface="Calibri" pitchFamily="34" charset="0"/>
              <a:cs typeface="Calibri" pitchFamily="34" charset="0"/>
            </a:endParaRPr>
          </a:p>
        </p:txBody>
      </p:sp>
      <p:sp>
        <p:nvSpPr>
          <p:cNvPr id="11" name="TextBox 10"/>
          <p:cNvSpPr txBox="1"/>
          <p:nvPr/>
        </p:nvSpPr>
        <p:spPr>
          <a:xfrm>
            <a:off x="6964097" y="1866900"/>
            <a:ext cx="859531" cy="369332"/>
          </a:xfrm>
          <a:prstGeom prst="rect">
            <a:avLst/>
          </a:prstGeom>
          <a:noFill/>
        </p:spPr>
        <p:txBody>
          <a:bodyPr wrap="none" rtlCol="0">
            <a:spAutoFit/>
          </a:bodyPr>
          <a:lstStyle/>
          <a:p>
            <a:r>
              <a:rPr lang="en-US" b="1" dirty="0" smtClean="0">
                <a:latin typeface="Calibri" pitchFamily="34" charset="0"/>
                <a:cs typeface="Calibri" pitchFamily="34" charset="0"/>
              </a:rPr>
              <a:t>SOUTH</a:t>
            </a:r>
            <a:endParaRPr lang="en-US" b="1" dirty="0">
              <a:latin typeface="Calibri" pitchFamily="34" charset="0"/>
              <a:cs typeface="Calibri" pitchFamily="34" charset="0"/>
            </a:endParaRPr>
          </a:p>
        </p:txBody>
      </p:sp>
      <p:pic>
        <p:nvPicPr>
          <p:cNvPr id="44038" name="Picture 6" descr="http://25.media.tumblr.com/tumblr_m8466kn3jj1rcveeco1_500.jpg">
            <a:hlinkClick r:id="rId5"/>
          </p:cNvPr>
          <p:cNvPicPr>
            <a:picLocks noChangeAspect="1" noChangeArrowheads="1"/>
          </p:cNvPicPr>
          <p:nvPr/>
        </p:nvPicPr>
        <p:blipFill>
          <a:blip r:embed="rId6" cstate="print"/>
          <a:srcRect/>
          <a:stretch>
            <a:fillRect/>
          </a:stretch>
        </p:blipFill>
        <p:spPr bwMode="auto">
          <a:xfrm>
            <a:off x="3409950" y="2476500"/>
            <a:ext cx="2324100" cy="1547851"/>
          </a:xfrm>
          <a:prstGeom prst="rect">
            <a:avLst/>
          </a:prstGeom>
          <a:noFill/>
        </p:spPr>
      </p:pic>
      <p:pic>
        <p:nvPicPr>
          <p:cNvPr id="44040" name="Picture 8" descr="http://www.sanluisobispoinfo.com/images/cayucosaerial.jpg">
            <a:hlinkClick r:id="rId7"/>
          </p:cNvPr>
          <p:cNvPicPr>
            <a:picLocks noChangeAspect="1" noChangeArrowheads="1"/>
          </p:cNvPicPr>
          <p:nvPr/>
        </p:nvPicPr>
        <p:blipFill>
          <a:blip r:embed="rId8" cstate="print"/>
          <a:srcRect/>
          <a:stretch>
            <a:fillRect/>
          </a:stretch>
        </p:blipFill>
        <p:spPr bwMode="auto">
          <a:xfrm>
            <a:off x="3390900" y="4152900"/>
            <a:ext cx="2362200" cy="1569176"/>
          </a:xfrm>
          <a:prstGeom prst="rect">
            <a:avLst/>
          </a:prstGeom>
          <a:noFill/>
        </p:spPr>
      </p:pic>
      <p:pic>
        <p:nvPicPr>
          <p:cNvPr id="44042" name="Picture 10" descr="http://farm8.staticflickr.com/7088/7333577284_f19a1df69a.jpg">
            <a:hlinkClick r:id="rId9"/>
          </p:cNvPr>
          <p:cNvPicPr>
            <a:picLocks noChangeAspect="1" noChangeArrowheads="1"/>
          </p:cNvPicPr>
          <p:nvPr/>
        </p:nvPicPr>
        <p:blipFill>
          <a:blip r:embed="rId10" cstate="print"/>
          <a:srcRect/>
          <a:stretch>
            <a:fillRect/>
          </a:stretch>
        </p:blipFill>
        <p:spPr bwMode="auto">
          <a:xfrm>
            <a:off x="6285644" y="4381500"/>
            <a:ext cx="2363912" cy="1577911"/>
          </a:xfrm>
          <a:prstGeom prst="rect">
            <a:avLst/>
          </a:prstGeom>
          <a:noFill/>
        </p:spPr>
      </p:pic>
      <p:pic>
        <p:nvPicPr>
          <p:cNvPr id="44044" name="Picture 12" descr="http://twoguysfromnapa.com/wp-content/uploads/2012/03/DSC00938-225x300.jpg">
            <a:hlinkClick r:id="rId11"/>
          </p:cNvPr>
          <p:cNvPicPr>
            <a:picLocks noChangeAspect="1" noChangeArrowheads="1"/>
          </p:cNvPicPr>
          <p:nvPr/>
        </p:nvPicPr>
        <p:blipFill>
          <a:blip r:embed="rId12" cstate="print"/>
          <a:srcRect/>
          <a:stretch>
            <a:fillRect/>
          </a:stretch>
        </p:blipFill>
        <p:spPr bwMode="auto">
          <a:xfrm>
            <a:off x="6777038" y="2324100"/>
            <a:ext cx="1381125" cy="1841500"/>
          </a:xfrm>
          <a:prstGeom prst="rect">
            <a:avLst/>
          </a:prstGeom>
          <a:noFill/>
        </p:spPr>
      </p:pic>
      <p:sp>
        <p:nvSpPr>
          <p:cNvPr id="17" name="Rectangle 16"/>
          <p:cNvSpPr/>
          <p:nvPr/>
        </p:nvSpPr>
        <p:spPr>
          <a:xfrm>
            <a:off x="3276600" y="1714500"/>
            <a:ext cx="2590800" cy="4495800"/>
          </a:xfrm>
          <a:prstGeom prst="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72200" y="1714500"/>
            <a:ext cx="2590800" cy="4495800"/>
          </a:xfrm>
          <a:prstGeom prst="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 y="1714500"/>
            <a:ext cx="2590800" cy="4495800"/>
          </a:xfrm>
          <a:prstGeom prst="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SLO Oral Health</a:t>
            </a:r>
            <a:endParaRPr lang="en-US" dirty="0"/>
          </a:p>
        </p:txBody>
      </p:sp>
      <p:sp>
        <p:nvSpPr>
          <p:cNvPr id="6" name="Content Placeholder 5"/>
          <p:cNvSpPr>
            <a:spLocks noGrp="1"/>
          </p:cNvSpPr>
          <p:nvPr>
            <p:ph sz="quarter" idx="1"/>
          </p:nvPr>
        </p:nvSpPr>
        <p:spPr/>
        <p:txBody>
          <a:bodyPr/>
          <a:lstStyle/>
          <a:p>
            <a:r>
              <a:rPr lang="en-US" dirty="0" smtClean="0"/>
              <a:t>2008 – County Oral Health Summit</a:t>
            </a:r>
          </a:p>
          <a:p>
            <a:pPr lvl="1"/>
            <a:r>
              <a:rPr lang="en-US" dirty="0" smtClean="0"/>
              <a:t>Collectively identified problem areas</a:t>
            </a:r>
          </a:p>
          <a:p>
            <a:pPr lvl="2"/>
            <a:r>
              <a:rPr lang="en-US" dirty="0" smtClean="0"/>
              <a:t>No county-wide prevention programs</a:t>
            </a:r>
          </a:p>
          <a:p>
            <a:pPr lvl="2"/>
            <a:r>
              <a:rPr lang="en-US" dirty="0" smtClean="0"/>
              <a:t>Limited access to dental care for low-income children</a:t>
            </a:r>
          </a:p>
          <a:p>
            <a:pPr lvl="2"/>
            <a:r>
              <a:rPr lang="en-US" dirty="0" smtClean="0"/>
              <a:t>Lack of coordination of oral health activities</a:t>
            </a:r>
          </a:p>
          <a:p>
            <a:pPr lvl="2"/>
            <a:r>
              <a:rPr lang="en-US" dirty="0" smtClean="0"/>
              <a:t>Lack of local data</a:t>
            </a:r>
          </a:p>
          <a:p>
            <a:pPr lvl="1"/>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SLO Oral Health</a:t>
            </a:r>
            <a:endParaRPr lang="en-US" dirty="0"/>
          </a:p>
        </p:txBody>
      </p:sp>
      <p:sp>
        <p:nvSpPr>
          <p:cNvPr id="6" name="Content Placeholder 5"/>
          <p:cNvSpPr>
            <a:spLocks noGrp="1"/>
          </p:cNvSpPr>
          <p:nvPr>
            <p:ph sz="quarter" idx="1"/>
          </p:nvPr>
        </p:nvSpPr>
        <p:spPr/>
        <p:txBody>
          <a:bodyPr/>
          <a:lstStyle/>
          <a:p>
            <a:r>
              <a:rPr lang="en-US" dirty="0" smtClean="0"/>
              <a:t>2009 – Oral Health Initiative funded by First 5 SLO</a:t>
            </a:r>
          </a:p>
          <a:p>
            <a:pPr lvl="1"/>
            <a:r>
              <a:rPr lang="en-US" dirty="0" smtClean="0"/>
              <a:t>SLO County Oral Health Coalition developed plan with a 3-prong approach</a:t>
            </a:r>
          </a:p>
        </p:txBody>
      </p:sp>
      <p:pic>
        <p:nvPicPr>
          <p:cNvPr id="34818" name="Picture 2"/>
          <p:cNvPicPr>
            <a:picLocks noChangeAspect="1" noChangeArrowheads="1"/>
          </p:cNvPicPr>
          <p:nvPr/>
        </p:nvPicPr>
        <p:blipFill>
          <a:blip r:embed="rId2" cstate="print"/>
          <a:srcRect/>
          <a:stretch>
            <a:fillRect/>
          </a:stretch>
        </p:blipFill>
        <p:spPr bwMode="auto">
          <a:xfrm>
            <a:off x="2271713" y="2781300"/>
            <a:ext cx="4600575" cy="323556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Data</a:t>
            </a:r>
            <a:endParaRPr lang="en-US" dirty="0"/>
          </a:p>
        </p:txBody>
      </p:sp>
      <p:sp>
        <p:nvSpPr>
          <p:cNvPr id="3" name="Content Placeholder 2"/>
          <p:cNvSpPr>
            <a:spLocks noGrp="1"/>
          </p:cNvSpPr>
          <p:nvPr>
            <p:ph sz="quarter" idx="1"/>
          </p:nvPr>
        </p:nvSpPr>
        <p:spPr/>
        <p:txBody>
          <a:bodyPr/>
          <a:lstStyle/>
          <a:p>
            <a:r>
              <a:rPr lang="en-US" dirty="0" smtClean="0"/>
              <a:t>When clearly presented and appropriately interpreted, data can be a powerful tool to …</a:t>
            </a:r>
          </a:p>
          <a:p>
            <a:pPr lvl="1"/>
            <a:r>
              <a:rPr lang="en-US" dirty="0" smtClean="0"/>
              <a:t>Educate decision makers about issues</a:t>
            </a:r>
          </a:p>
          <a:p>
            <a:pPr lvl="1"/>
            <a:r>
              <a:rPr lang="en-US" dirty="0" smtClean="0"/>
              <a:t>Empower them to enact good policy</a:t>
            </a:r>
          </a:p>
        </p:txBody>
      </p:sp>
      <p:pic>
        <p:nvPicPr>
          <p:cNvPr id="18434" name="Picture 2" descr="http://www.multifamilybiz.com/images/uploads/News/Data_Power3.jpg">
            <a:hlinkClick r:id="rId2"/>
          </p:cNvPr>
          <p:cNvPicPr>
            <a:picLocks noChangeAspect="1" noChangeArrowheads="1"/>
          </p:cNvPicPr>
          <p:nvPr/>
        </p:nvPicPr>
        <p:blipFill>
          <a:blip r:embed="rId3" cstate="print"/>
          <a:srcRect/>
          <a:stretch>
            <a:fillRect/>
          </a:stretch>
        </p:blipFill>
        <p:spPr bwMode="auto">
          <a:xfrm>
            <a:off x="4943856" y="3810000"/>
            <a:ext cx="3704844" cy="2437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print"/>
          <a:srcRect/>
          <a:stretch>
            <a:fillRect/>
          </a:stretch>
        </p:blipFill>
        <p:spPr bwMode="auto">
          <a:xfrm>
            <a:off x="1450975" y="1811338"/>
            <a:ext cx="6242050" cy="4389437"/>
          </a:xfrm>
          <a:prstGeom prst="rect">
            <a:avLst/>
          </a:prstGeom>
          <a:noFill/>
          <a:ln w="9525">
            <a:noFill/>
            <a:miter lim="800000"/>
            <a:headEnd/>
            <a:tailEnd/>
          </a:ln>
        </p:spPr>
      </p:pic>
      <p:grpSp>
        <p:nvGrpSpPr>
          <p:cNvPr id="17" name="Group 16"/>
          <p:cNvGrpSpPr/>
          <p:nvPr/>
        </p:nvGrpSpPr>
        <p:grpSpPr>
          <a:xfrm>
            <a:off x="304800" y="1662500"/>
            <a:ext cx="2819400" cy="1142693"/>
            <a:chOff x="304800" y="1891100"/>
            <a:chExt cx="2819400" cy="1142693"/>
          </a:xfrm>
        </p:grpSpPr>
        <p:sp>
          <p:nvSpPr>
            <p:cNvPr id="12" name="Right Arrow 11"/>
            <p:cNvSpPr/>
            <p:nvPr/>
          </p:nvSpPr>
          <p:spPr>
            <a:xfrm rot="5400000">
              <a:off x="1688866" y="2654534"/>
              <a:ext cx="442993" cy="315525"/>
            </a:xfrm>
            <a:prstGeom prst="rightArrow">
              <a:avLst/>
            </a:prstGeom>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5" name="TextBox 4"/>
            <p:cNvSpPr txBox="1"/>
            <p:nvPr/>
          </p:nvSpPr>
          <p:spPr>
            <a:xfrm>
              <a:off x="304800" y="1891100"/>
              <a:ext cx="2819400" cy="646331"/>
            </a:xfrm>
            <a:prstGeom prst="rect">
              <a:avLst/>
            </a:prstGeom>
            <a:noFill/>
            <a:ln>
              <a:solidFill>
                <a:schemeClr val="accent1">
                  <a:shade val="50000"/>
                </a:schemeClr>
              </a:solidFill>
            </a:ln>
          </p:spPr>
          <p:txBody>
            <a:bodyPr wrap="square" rtlCol="0">
              <a:spAutoFit/>
            </a:bodyPr>
            <a:lstStyle/>
            <a:p>
              <a:pPr algn="ctr"/>
              <a:r>
                <a:rPr lang="en-US" dirty="0" smtClean="0">
                  <a:latin typeface="Calibri" pitchFamily="34" charset="0"/>
                  <a:cs typeface="Calibri" pitchFamily="34" charset="0"/>
                </a:rPr>
                <a:t>County hired Oral Health Program Manager</a:t>
              </a:r>
              <a:endParaRPr lang="en-US" dirty="0">
                <a:latin typeface="Calibri" pitchFamily="34" charset="0"/>
                <a:cs typeface="Calibri" pitchFamily="34" charset="0"/>
              </a:endParaRPr>
            </a:p>
          </p:txBody>
        </p:sp>
      </p:grpSp>
      <p:grpSp>
        <p:nvGrpSpPr>
          <p:cNvPr id="18" name="Group 17"/>
          <p:cNvGrpSpPr/>
          <p:nvPr/>
        </p:nvGrpSpPr>
        <p:grpSpPr>
          <a:xfrm>
            <a:off x="3176137" y="599975"/>
            <a:ext cx="2791726" cy="1131024"/>
            <a:chOff x="3176137" y="828575"/>
            <a:chExt cx="2791726" cy="1131024"/>
          </a:xfrm>
        </p:grpSpPr>
        <p:sp>
          <p:nvSpPr>
            <p:cNvPr id="13" name="TextBox 12"/>
            <p:cNvSpPr txBox="1"/>
            <p:nvPr/>
          </p:nvSpPr>
          <p:spPr>
            <a:xfrm>
              <a:off x="3176137" y="828575"/>
              <a:ext cx="2791726" cy="646331"/>
            </a:xfrm>
            <a:prstGeom prst="rect">
              <a:avLst/>
            </a:prstGeom>
            <a:noFill/>
            <a:ln>
              <a:solidFill>
                <a:schemeClr val="accent1">
                  <a:shade val="50000"/>
                </a:schemeClr>
              </a:solidFill>
            </a:ln>
          </p:spPr>
          <p:txBody>
            <a:bodyPr wrap="none" rtlCol="0">
              <a:spAutoFit/>
            </a:bodyPr>
            <a:lstStyle/>
            <a:p>
              <a:pPr algn="ctr"/>
              <a:r>
                <a:rPr lang="en-US" dirty="0" smtClean="0">
                  <a:latin typeface="Calibri" pitchFamily="34" charset="0"/>
                  <a:cs typeface="Calibri" pitchFamily="34" charset="0"/>
                </a:rPr>
                <a:t>Fluoride Varnish Program</a:t>
              </a:r>
            </a:p>
            <a:p>
              <a:pPr algn="ctr"/>
              <a:r>
                <a:rPr lang="en-US" dirty="0" smtClean="0">
                  <a:latin typeface="Calibri" pitchFamily="34" charset="0"/>
                  <a:cs typeface="Calibri" pitchFamily="34" charset="0"/>
                </a:rPr>
                <a:t>Head Start, Preschools, WIC</a:t>
              </a:r>
            </a:p>
          </p:txBody>
        </p:sp>
        <p:sp>
          <p:nvSpPr>
            <p:cNvPr id="14" name="Right Arrow 13"/>
            <p:cNvSpPr/>
            <p:nvPr/>
          </p:nvSpPr>
          <p:spPr>
            <a:xfrm rot="5400000">
              <a:off x="4350504" y="1580340"/>
              <a:ext cx="442993" cy="315525"/>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grpSp>
      <p:grpSp>
        <p:nvGrpSpPr>
          <p:cNvPr id="19" name="Group 18"/>
          <p:cNvGrpSpPr/>
          <p:nvPr/>
        </p:nvGrpSpPr>
        <p:grpSpPr>
          <a:xfrm>
            <a:off x="5803806" y="1524000"/>
            <a:ext cx="3036793" cy="1318893"/>
            <a:chOff x="5803806" y="1752600"/>
            <a:chExt cx="3036793" cy="1318893"/>
          </a:xfrm>
        </p:grpSpPr>
        <p:sp>
          <p:nvSpPr>
            <p:cNvPr id="15" name="TextBox 14"/>
            <p:cNvSpPr txBox="1"/>
            <p:nvPr/>
          </p:nvSpPr>
          <p:spPr>
            <a:xfrm>
              <a:off x="5803806" y="1752600"/>
              <a:ext cx="3036793" cy="923330"/>
            </a:xfrm>
            <a:prstGeom prst="rect">
              <a:avLst/>
            </a:prstGeom>
            <a:noFill/>
            <a:ln>
              <a:solidFill>
                <a:schemeClr val="accent1">
                  <a:shade val="50000"/>
                </a:schemeClr>
              </a:solidFill>
            </a:ln>
          </p:spPr>
          <p:txBody>
            <a:bodyPr wrap="none" rtlCol="0">
              <a:spAutoFit/>
            </a:bodyPr>
            <a:lstStyle/>
            <a:p>
              <a:pPr algn="ctr"/>
              <a:r>
                <a:rPr lang="en-US" dirty="0" smtClean="0">
                  <a:latin typeface="Calibri" pitchFamily="34" charset="0"/>
                  <a:cs typeface="Calibri" pitchFamily="34" charset="0"/>
                </a:rPr>
                <a:t>FQHC hired pediatric dentist</a:t>
              </a:r>
            </a:p>
            <a:p>
              <a:pPr algn="ctr"/>
              <a:r>
                <a:rPr lang="en-US" dirty="0" smtClean="0">
                  <a:latin typeface="Calibri" pitchFamily="34" charset="0"/>
                  <a:cs typeface="Calibri" pitchFamily="34" charset="0"/>
                </a:rPr>
                <a:t>Give Kids a Smile</a:t>
              </a:r>
            </a:p>
            <a:p>
              <a:pPr algn="ctr"/>
              <a:r>
                <a:rPr lang="en-US" dirty="0" smtClean="0">
                  <a:latin typeface="Calibri" pitchFamily="34" charset="0"/>
                  <a:cs typeface="Calibri" pitchFamily="34" charset="0"/>
                </a:rPr>
                <a:t>More dentists taking Medicaid</a:t>
              </a:r>
              <a:endParaRPr lang="en-US" dirty="0">
                <a:latin typeface="Calibri" pitchFamily="34" charset="0"/>
                <a:cs typeface="Calibri" pitchFamily="34" charset="0"/>
              </a:endParaRPr>
            </a:p>
          </p:txBody>
        </p:sp>
        <p:sp>
          <p:nvSpPr>
            <p:cNvPr id="16" name="Right Arrow 15"/>
            <p:cNvSpPr/>
            <p:nvPr/>
          </p:nvSpPr>
          <p:spPr>
            <a:xfrm rot="5400000">
              <a:off x="6446003" y="2735697"/>
              <a:ext cx="366793" cy="304800"/>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a:t>
            </a:r>
            <a:endParaRPr lang="en-US" dirty="0"/>
          </a:p>
        </p:txBody>
      </p:sp>
      <p:graphicFrame>
        <p:nvGraphicFramePr>
          <p:cNvPr id="4" name="Content Placeholder 3"/>
          <p:cNvGraphicFramePr>
            <a:graphicFrameLocks noGrp="1"/>
          </p:cNvGraphicFramePr>
          <p:nvPr>
            <p:ph sz="quarter" idx="1"/>
          </p:nvPr>
        </p:nvGraphicFramePr>
        <p:xfrm>
          <a:off x="457200" y="1676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North: Significant Change</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Significant Change</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South: Change not Significant</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graphicFrame>
        <p:nvGraphicFramePr>
          <p:cNvPr id="6" name="Content Placeholder 5"/>
          <p:cNvGraphicFramePr>
            <a:graphicFrameLocks noGrp="1"/>
          </p:cNvGraphicFramePr>
          <p:nvPr>
            <p:ph sz="quarter" idx="1"/>
          </p:nvPr>
        </p:nvGraphicFramePr>
        <p:xfrm>
          <a:off x="301625" y="166052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or Comments?</a:t>
            </a:r>
            <a:endParaRPr lang="en-US" dirty="0"/>
          </a:p>
        </p:txBody>
      </p:sp>
      <p:pic>
        <p:nvPicPr>
          <p:cNvPr id="2053" name="Picture 5" descr="C:\Users\Kathy\AppData\Local\Microsoft\Windows\Temporary Internet Files\Content.IE5\ZP4ZPFIJ\MC900078622[1].wmf"/>
          <p:cNvPicPr>
            <a:picLocks noGrp="1" noChangeAspect="1" noChangeArrowheads="1"/>
          </p:cNvPicPr>
          <p:nvPr>
            <p:ph sz="half" idx="1"/>
          </p:nvPr>
        </p:nvPicPr>
        <p:blipFill>
          <a:blip r:embed="rId2" cstate="print"/>
          <a:stretch>
            <a:fillRect/>
          </a:stretch>
        </p:blipFill>
        <p:spPr bwMode="auto">
          <a:xfrm>
            <a:off x="1392237" y="1714500"/>
            <a:ext cx="1857375" cy="3995738"/>
          </a:xfrm>
          <a:prstGeom prst="rect">
            <a:avLst/>
          </a:prstGeom>
          <a:noFill/>
        </p:spPr>
      </p:pic>
      <p:pic>
        <p:nvPicPr>
          <p:cNvPr id="2054" name="Picture 6" descr="C:\Users\Kathy\AppData\Local\Microsoft\Windows\Temporary Internet Files\Content.IE5\EM20MR03\MC900078711[1].wmf"/>
          <p:cNvPicPr>
            <a:picLocks noGrp="1" noChangeAspect="1" noChangeArrowheads="1"/>
          </p:cNvPicPr>
          <p:nvPr>
            <p:ph sz="half" idx="2"/>
          </p:nvPr>
        </p:nvPicPr>
        <p:blipFill>
          <a:blip r:embed="rId3" cstate="print"/>
          <a:stretch>
            <a:fillRect/>
          </a:stretch>
        </p:blipFill>
        <p:spPr bwMode="auto">
          <a:xfrm>
            <a:off x="6008867" y="1745216"/>
            <a:ext cx="1622066" cy="393430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1091</TotalTime>
  <Words>2337</Words>
  <Application>Microsoft Office PowerPoint</Application>
  <PresentationFormat>On-screen Show (4:3)</PresentationFormat>
  <Paragraphs>442</Paragraphs>
  <Slides>96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Calibri</vt:lpstr>
      <vt:lpstr>Franklin Gothic Demi</vt:lpstr>
      <vt:lpstr>Georgia</vt:lpstr>
      <vt:lpstr>Wingdings</vt:lpstr>
      <vt:lpstr>Wingdings 2</vt:lpstr>
      <vt:lpstr>Civic</vt:lpstr>
      <vt:lpstr>Turning Data Into Action A Webinar Series for SOHPs</vt:lpstr>
      <vt:lpstr>General Reminders</vt:lpstr>
      <vt:lpstr>PowerPoint Presentation</vt:lpstr>
      <vt:lpstr>7-Part Series</vt:lpstr>
      <vt:lpstr>Today’s Session</vt:lpstr>
      <vt:lpstr>The Importance of Data</vt:lpstr>
      <vt:lpstr>The Importance of Data</vt:lpstr>
      <vt:lpstr>Data Serve Many Purposes</vt:lpstr>
      <vt:lpstr>The Power of Data</vt:lpstr>
      <vt:lpstr>PowerPoint Presentation</vt:lpstr>
      <vt:lpstr>Oral Health Surveillance</vt:lpstr>
      <vt:lpstr>Surveillance Process</vt:lpstr>
      <vt:lpstr>Resources Available</vt:lpstr>
      <vt:lpstr>Planning &amp; System Design</vt:lpstr>
      <vt:lpstr>Data Collection</vt:lpstr>
      <vt:lpstr>Data Collection</vt:lpstr>
      <vt:lpstr>Data Collection</vt:lpstr>
      <vt:lpstr>Data Analysis &amp; Sample Selection</vt:lpstr>
      <vt:lpstr>Interpretation of Results</vt:lpstr>
      <vt:lpstr>You Have Data – Now What?</vt:lpstr>
      <vt:lpstr>Dissemination &amp; Communication</vt:lpstr>
      <vt:lpstr>Data Dissemination</vt:lpstr>
      <vt:lpstr>Who Do You Tell?</vt:lpstr>
      <vt:lpstr>Who Do You Tell?</vt:lpstr>
      <vt:lpstr>Who Do You Tell?</vt:lpstr>
      <vt:lpstr>Who Do You Tell?</vt:lpstr>
      <vt:lpstr>Who Do You Tell?</vt:lpstr>
      <vt:lpstr>Who Do You Tell?</vt:lpstr>
      <vt:lpstr>How Do You Tell the Story?</vt:lpstr>
      <vt:lpstr>Reports</vt:lpstr>
      <vt:lpstr>Fact Sheets &amp; Data Briefs</vt:lpstr>
      <vt:lpstr>Infographics</vt:lpstr>
      <vt:lpstr>Online Data Platforms</vt:lpstr>
      <vt:lpstr>Getting the Message to the Audience</vt:lpstr>
      <vt:lpstr>Press Conference – Hawaii</vt:lpstr>
      <vt:lpstr>Stakeholder Meetings – West Virginia</vt:lpstr>
      <vt:lpstr>Other Ways to Get Out the Message?</vt:lpstr>
      <vt:lpstr>Use Your Oral Health Coalition</vt:lpstr>
      <vt:lpstr>What Can Coalitions Do?</vt:lpstr>
      <vt:lpstr>What Can Coalitions Do?</vt:lpstr>
      <vt:lpstr>What Can Coalitions Do?</vt:lpstr>
      <vt:lpstr>What Can Coalitions Do?</vt:lpstr>
      <vt:lpstr>What Can Coalitions Do?</vt:lpstr>
      <vt:lpstr>What Can Coalitions Do?</vt:lpstr>
      <vt:lpstr>Coalitions &amp; 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Working with Legislators</vt:lpstr>
      <vt:lpstr>Tips for Effective Follow-Up</vt:lpstr>
      <vt:lpstr>Tips for Effective Follow-Up</vt:lpstr>
      <vt:lpstr>Tips for Effective Follow-Up</vt:lpstr>
      <vt:lpstr>Dissemination &amp; Communication</vt:lpstr>
      <vt:lpstr>Miscellaneous Tips &amp; Tricks</vt:lpstr>
      <vt:lpstr>Miscellaneous Tips &amp; Tricks</vt:lpstr>
      <vt:lpstr>Miscellaneous Tips &amp; Tricks</vt:lpstr>
      <vt:lpstr>Miscellaneous Tips &amp; Tricks</vt:lpstr>
      <vt:lpstr>Miscellaneous Tips &amp; Tricks</vt:lpstr>
      <vt:lpstr>Miscellaneous Tips &amp; Tricks</vt:lpstr>
      <vt:lpstr>Miscellaneous Tips &amp; Tricks</vt:lpstr>
      <vt:lpstr>Miscellaneous Tips &amp; Tricks</vt:lpstr>
      <vt:lpstr>Miscellaneous Tips &amp; Tricks</vt:lpstr>
      <vt:lpstr>12 offenders most likely to weaken your work</vt:lpstr>
      <vt:lpstr>Miscellaneous Tips &amp; Tricks</vt:lpstr>
      <vt:lpstr>Miscellaneous Tips &amp; Tricks</vt:lpstr>
      <vt:lpstr>Miscellaneous Tips &amp; Tricks</vt:lpstr>
      <vt:lpstr>Miscellaneous Tips &amp; Tricks</vt:lpstr>
      <vt:lpstr>Miscellaneous Tips &amp; Tricks</vt:lpstr>
      <vt:lpstr>Miscellaneous Tips &amp; Tricks</vt:lpstr>
      <vt:lpstr>Example: Short &amp; Sweet</vt:lpstr>
      <vt:lpstr>Example: Short &amp; Sweet</vt:lpstr>
      <vt:lpstr>Conclusion</vt:lpstr>
      <vt:lpstr>Success Story</vt:lpstr>
      <vt:lpstr>3 Distinct Regions</vt:lpstr>
      <vt:lpstr>3 Distinct Regions</vt:lpstr>
      <vt:lpstr>SLO Oral Health</vt:lpstr>
      <vt:lpstr>SLO Oral Health</vt:lpstr>
      <vt:lpstr>PowerPoint Presentation</vt:lpstr>
      <vt:lpstr>In the Beginning …</vt:lpstr>
      <vt:lpstr>North: Significant Change</vt:lpstr>
      <vt:lpstr>Central: Significant Change</vt:lpstr>
      <vt:lpstr>South: Change not Significant</vt:lpstr>
      <vt:lpstr>Conclusion</vt:lpstr>
      <vt:lpstr>Questions or Comments?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Using Data for Effective Advocacy</dc:title>
  <dc:creator>Kathy Phipps</dc:creator>
  <cp:lastModifiedBy>Christine Wood</cp:lastModifiedBy>
  <cp:revision>41</cp:revision>
  <dcterms:created xsi:type="dcterms:W3CDTF">2013-02-25T00:54:29Z</dcterms:created>
  <dcterms:modified xsi:type="dcterms:W3CDTF">2017-04-28T13:51:55Z</dcterms:modified>
</cp:coreProperties>
</file>