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52" r:id="rId1"/>
    <p:sldMasterId id="2147484242" r:id="rId2"/>
    <p:sldMasterId id="2147484266" r:id="rId3"/>
  </p:sldMasterIdLst>
  <p:notesMasterIdLst>
    <p:notesMasterId r:id="rId66"/>
  </p:notesMasterIdLst>
  <p:handoutMasterIdLst>
    <p:handoutMasterId r:id="rId67"/>
  </p:handoutMasterIdLst>
  <p:sldIdLst>
    <p:sldId id="295" r:id="rId4"/>
    <p:sldId id="296" r:id="rId5"/>
    <p:sldId id="293" r:id="rId6"/>
    <p:sldId id="294" r:id="rId7"/>
    <p:sldId id="297" r:id="rId8"/>
    <p:sldId id="301" r:id="rId9"/>
    <p:sldId id="302" r:id="rId10"/>
    <p:sldId id="303" r:id="rId11"/>
    <p:sldId id="304" r:id="rId12"/>
    <p:sldId id="305" r:id="rId13"/>
    <p:sldId id="306" r:id="rId14"/>
    <p:sldId id="307" r:id="rId15"/>
    <p:sldId id="308" r:id="rId16"/>
    <p:sldId id="309" r:id="rId17"/>
    <p:sldId id="310" r:id="rId18"/>
    <p:sldId id="311" r:id="rId19"/>
    <p:sldId id="312" r:id="rId20"/>
    <p:sldId id="313" r:id="rId21"/>
    <p:sldId id="314" r:id="rId22"/>
    <p:sldId id="315" r:id="rId23"/>
    <p:sldId id="316" r:id="rId24"/>
    <p:sldId id="317" r:id="rId25"/>
    <p:sldId id="318" r:id="rId26"/>
    <p:sldId id="319" r:id="rId27"/>
    <p:sldId id="320" r:id="rId28"/>
    <p:sldId id="321" r:id="rId29"/>
    <p:sldId id="322" r:id="rId30"/>
    <p:sldId id="323" r:id="rId31"/>
    <p:sldId id="324" r:id="rId32"/>
    <p:sldId id="325" r:id="rId33"/>
    <p:sldId id="326" r:id="rId34"/>
    <p:sldId id="327" r:id="rId35"/>
    <p:sldId id="328" r:id="rId36"/>
    <p:sldId id="329" r:id="rId37"/>
    <p:sldId id="330" r:id="rId38"/>
    <p:sldId id="331" r:id="rId39"/>
    <p:sldId id="256" r:id="rId40"/>
    <p:sldId id="266" r:id="rId41"/>
    <p:sldId id="271" r:id="rId42"/>
    <p:sldId id="273" r:id="rId43"/>
    <p:sldId id="272" r:id="rId44"/>
    <p:sldId id="260" r:id="rId45"/>
    <p:sldId id="262" r:id="rId46"/>
    <p:sldId id="289" r:id="rId47"/>
    <p:sldId id="274" r:id="rId48"/>
    <p:sldId id="261" r:id="rId49"/>
    <p:sldId id="263" r:id="rId50"/>
    <p:sldId id="267" r:id="rId51"/>
    <p:sldId id="275" r:id="rId52"/>
    <p:sldId id="277" r:id="rId53"/>
    <p:sldId id="278" r:id="rId54"/>
    <p:sldId id="279" r:id="rId55"/>
    <p:sldId id="280" r:id="rId56"/>
    <p:sldId id="281" r:id="rId57"/>
    <p:sldId id="290" r:id="rId58"/>
    <p:sldId id="287" r:id="rId59"/>
    <p:sldId id="282" r:id="rId60"/>
    <p:sldId id="284" r:id="rId61"/>
    <p:sldId id="285" r:id="rId62"/>
    <p:sldId id="283" r:id="rId63"/>
    <p:sldId id="332" r:id="rId64"/>
    <p:sldId id="299" r:id="rId65"/>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81" autoAdjust="0"/>
  </p:normalViewPr>
  <p:slideViewPr>
    <p:cSldViewPr snapToGrid="0" snapToObjects="1" showGuides="1">
      <p:cViewPr varScale="1">
        <p:scale>
          <a:sx n="80" d="100"/>
          <a:sy n="80" d="100"/>
        </p:scale>
        <p:origin x="-1435" y="-72"/>
      </p:cViewPr>
      <p:guideLst>
        <p:guide orient="horz" pos="2160"/>
        <p:guide pos="2880"/>
      </p:guideLst>
    </p:cSldViewPr>
  </p:slideViewPr>
  <p:outlineViewPr>
    <p:cViewPr>
      <p:scale>
        <a:sx n="33" d="100"/>
        <a:sy n="33" d="100"/>
      </p:scale>
      <p:origin x="0" y="-588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4" d="100"/>
          <a:sy n="94" d="100"/>
        </p:scale>
        <p:origin x="3642" y="90"/>
      </p:cViewPr>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ea typeface="ＭＳ Ｐゴシック" charset="-128"/>
                <a:cs typeface="ＭＳ Ｐゴシック" charset="-128"/>
              </a:defRPr>
            </a:lvl1pPr>
          </a:lstStyle>
          <a:p>
            <a:pPr>
              <a:defRPr/>
            </a:pPr>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759B7F73-03D3-2A47-AAE7-95E1D7E4BECC}" type="datetime1">
              <a:rPr lang="en-US"/>
              <a:pPr/>
              <a:t>5/31/2017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ea typeface="ＭＳ Ｐゴシック" charset="-128"/>
                <a:cs typeface="ＭＳ Ｐゴシック" charset="-128"/>
              </a:defRPr>
            </a:lvl1pPr>
          </a:lstStyle>
          <a:p>
            <a:pPr>
              <a:defRPr/>
            </a:pPr>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E2CBAC2B-6626-1F45-8C9F-ED4BC8F35DDC}" type="slidenum">
              <a:rPr lang="en-US"/>
              <a:pPr/>
              <a:t>‹#›</a:t>
            </a:fld>
            <a:endParaRPr lang="en-US"/>
          </a:p>
        </p:txBody>
      </p:sp>
    </p:spTree>
    <p:extLst>
      <p:ext uri="{BB962C8B-B14F-4D97-AF65-F5344CB8AC3E}">
        <p14:creationId xmlns="" xmlns:p14="http://schemas.microsoft.com/office/powerpoint/2010/main" val="25041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ea typeface="ＭＳ Ｐゴシック" charset="-128"/>
                <a:cs typeface="ＭＳ Ｐゴシック" charset="-128"/>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vl1pPr>
          </a:lstStyle>
          <a:p>
            <a:fld id="{DB477BE3-1E12-564A-B1B4-8337F0D70114}" type="datetime1">
              <a:rPr lang="en-US"/>
              <a:pPr/>
              <a:t>5/31/2017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fld id="{4CF25B69-0063-3847-8A34-9222A75461C0}" type="slidenum">
              <a:rPr lang="en-US"/>
              <a:pPr/>
              <a:t>‹#›</a:t>
            </a:fld>
            <a:endParaRPr lang="en-US"/>
          </a:p>
        </p:txBody>
      </p:sp>
    </p:spTree>
    <p:extLst>
      <p:ext uri="{BB962C8B-B14F-4D97-AF65-F5344CB8AC3E}">
        <p14:creationId xmlns="" xmlns:p14="http://schemas.microsoft.com/office/powerpoint/2010/main" val="104976809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2D9222-2DCD-4671-8310-1FF6796E0D23}" type="slidenum">
              <a:rPr lang="en-US" smtClean="0"/>
              <a:pPr/>
              <a:t>6</a:t>
            </a:fld>
            <a:endParaRPr lang="en-US"/>
          </a:p>
        </p:txBody>
      </p:sp>
    </p:spTree>
    <p:extLst>
      <p:ext uri="{BB962C8B-B14F-4D97-AF65-F5344CB8AC3E}">
        <p14:creationId xmlns:p14="http://schemas.microsoft.com/office/powerpoint/2010/main" xmlns="" val="1975988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Key Findings report serves as an effective format the SOHP is now using for all oral health reports.</a:t>
            </a:r>
          </a:p>
          <a:p>
            <a:r>
              <a:rPr lang="en-US" dirty="0"/>
              <a:t>Originally,</a:t>
            </a:r>
            <a:r>
              <a:rPr lang="en-US" baseline="0" dirty="0"/>
              <a:t> the Key Findings report was developed to fulfill the need for a burden document</a:t>
            </a:r>
          </a:p>
          <a:p>
            <a:r>
              <a:rPr lang="en-US" baseline="0" dirty="0"/>
              <a:t>Was derived from a longer report - compilation of existing data sources</a:t>
            </a:r>
          </a:p>
          <a:p>
            <a:r>
              <a:rPr lang="en-US" baseline="0" dirty="0"/>
              <a:t>Developed in partnership with oral health stakeholders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22D9222-2DCD-4671-8310-1FF6796E0D23}" type="slidenum">
              <a:rPr lang="en-US" smtClean="0"/>
              <a:pPr/>
              <a:t>17</a:t>
            </a:fld>
            <a:endParaRPr lang="en-US"/>
          </a:p>
        </p:txBody>
      </p:sp>
    </p:spTree>
    <p:extLst>
      <p:ext uri="{BB962C8B-B14F-4D97-AF65-F5344CB8AC3E}">
        <p14:creationId xmlns:p14="http://schemas.microsoft.com/office/powerpoint/2010/main" xmlns="" val="288844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Took over</a:t>
            </a:r>
            <a:r>
              <a:rPr lang="en-US" baseline="0" dirty="0"/>
              <a:t> a year to develop a format</a:t>
            </a:r>
          </a:p>
          <a:p>
            <a:r>
              <a:rPr lang="en-US" baseline="0" dirty="0"/>
              <a:t>Kathy did about 4 different drafts, but was very patient</a:t>
            </a:r>
          </a:p>
          <a:p>
            <a:r>
              <a:rPr lang="en-US" baseline="0" dirty="0"/>
              <a:t>Incorporated many of the tips promoted by ASTDD</a:t>
            </a:r>
          </a:p>
          <a:p>
            <a:endParaRPr lang="en-US" dirty="0"/>
          </a:p>
        </p:txBody>
      </p:sp>
      <p:sp>
        <p:nvSpPr>
          <p:cNvPr id="4" name="Slide Number Placeholder 3"/>
          <p:cNvSpPr>
            <a:spLocks noGrp="1"/>
          </p:cNvSpPr>
          <p:nvPr>
            <p:ph type="sldNum" sz="quarter" idx="10"/>
          </p:nvPr>
        </p:nvSpPr>
        <p:spPr/>
        <p:txBody>
          <a:bodyPr/>
          <a:lstStyle/>
          <a:p>
            <a:fld id="{E22D9222-2DCD-4671-8310-1FF6796E0D23}" type="slidenum">
              <a:rPr lang="en-US" smtClean="0"/>
              <a:pPr/>
              <a:t>18</a:t>
            </a:fld>
            <a:endParaRPr lang="en-US"/>
          </a:p>
        </p:txBody>
      </p:sp>
    </p:spTree>
    <p:extLst>
      <p:ext uri="{BB962C8B-B14F-4D97-AF65-F5344CB8AC3E}">
        <p14:creationId xmlns:p14="http://schemas.microsoft.com/office/powerpoint/2010/main" xmlns="" val="2965368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493">
              <a:defRPr/>
            </a:pPr>
            <a:r>
              <a:rPr lang="en-US" dirty="0"/>
              <a:t>Worked with Graphic Designer who had designed a number of DOH reports including for Chronic Disease Prevention Program, Immunization so understood</a:t>
            </a:r>
            <a:r>
              <a:rPr lang="en-US" baseline="0" dirty="0"/>
              <a:t> the “look &amp; feel” of an agency report.</a:t>
            </a:r>
          </a:p>
          <a:p>
            <a:pPr defTabSz="916493">
              <a:defRPr/>
            </a:pPr>
            <a:endParaRPr lang="en-US" dirty="0"/>
          </a:p>
          <a:p>
            <a:pPr defTabSz="916493">
              <a:defRPr/>
            </a:pPr>
            <a:r>
              <a:rPr lang="en-US" dirty="0"/>
              <a:t>Very</a:t>
            </a:r>
            <a:r>
              <a:rPr lang="en-US" baseline="0" dirty="0"/>
              <a:t> affordable, relative to other design services</a:t>
            </a:r>
          </a:p>
          <a:p>
            <a:pPr defTabSz="916493">
              <a:defRPr/>
            </a:pPr>
            <a:r>
              <a:rPr lang="en-US" baseline="0" dirty="0"/>
              <a:t>Very flexible, patient, easy to work with</a:t>
            </a:r>
          </a:p>
          <a:p>
            <a:pPr defTabSz="916493">
              <a:defRPr/>
            </a:pPr>
            <a:r>
              <a:rPr lang="en-US" baseline="0" dirty="0"/>
              <a:t>Provided the program with a number of 3 background choices, several color schemes for graphs, went through series of photos till we found the final choices.</a:t>
            </a:r>
          </a:p>
          <a:p>
            <a:pPr defTabSz="916493">
              <a:defRPr/>
            </a:pPr>
            <a:endParaRPr lang="en-US" dirty="0"/>
          </a:p>
          <a:p>
            <a:endParaRPr lang="en-US" dirty="0"/>
          </a:p>
        </p:txBody>
      </p:sp>
      <p:sp>
        <p:nvSpPr>
          <p:cNvPr id="4" name="Slide Number Placeholder 3"/>
          <p:cNvSpPr>
            <a:spLocks noGrp="1"/>
          </p:cNvSpPr>
          <p:nvPr>
            <p:ph type="sldNum" sz="quarter" idx="10"/>
          </p:nvPr>
        </p:nvSpPr>
        <p:spPr/>
        <p:txBody>
          <a:bodyPr/>
          <a:lstStyle/>
          <a:p>
            <a:fld id="{E22D9222-2DCD-4671-8310-1FF6796E0D23}" type="slidenum">
              <a:rPr lang="en-US" smtClean="0"/>
              <a:pPr/>
              <a:t>19</a:t>
            </a:fld>
            <a:endParaRPr lang="en-US"/>
          </a:p>
        </p:txBody>
      </p:sp>
    </p:spTree>
    <p:extLst>
      <p:ext uri="{BB962C8B-B14F-4D97-AF65-F5344CB8AC3E}">
        <p14:creationId xmlns:p14="http://schemas.microsoft.com/office/powerpoint/2010/main" xmlns="" val="2782134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2D9222-2DCD-4671-8310-1FF6796E0D23}" type="slidenum">
              <a:rPr lang="en-US" smtClean="0"/>
              <a:pPr/>
              <a:t>20</a:t>
            </a:fld>
            <a:endParaRPr lang="en-US"/>
          </a:p>
        </p:txBody>
      </p:sp>
    </p:spTree>
    <p:extLst>
      <p:ext uri="{BB962C8B-B14F-4D97-AF65-F5344CB8AC3E}">
        <p14:creationId xmlns:p14="http://schemas.microsoft.com/office/powerpoint/2010/main" xmlns="" val="369538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weakness for the SOHP was not having a</a:t>
            </a:r>
            <a:r>
              <a:rPr lang="en-US" baseline="0" dirty="0"/>
              <a:t> communication plan to disseminate the report.</a:t>
            </a:r>
          </a:p>
          <a:p>
            <a:r>
              <a:rPr lang="en-US" baseline="0" dirty="0"/>
              <a:t>Dissemination was determined incrementally based on lists used for other Division data reports. Printed 100 copies of Key Findings Report.</a:t>
            </a:r>
            <a:endParaRPr lang="en-US" dirty="0"/>
          </a:p>
        </p:txBody>
      </p:sp>
      <p:sp>
        <p:nvSpPr>
          <p:cNvPr id="4" name="Slide Number Placeholder 3"/>
          <p:cNvSpPr>
            <a:spLocks noGrp="1"/>
          </p:cNvSpPr>
          <p:nvPr>
            <p:ph type="sldNum" sz="quarter" idx="10"/>
          </p:nvPr>
        </p:nvSpPr>
        <p:spPr/>
        <p:txBody>
          <a:bodyPr/>
          <a:lstStyle/>
          <a:p>
            <a:fld id="{E22D9222-2DCD-4671-8310-1FF6796E0D23}" type="slidenum">
              <a:rPr lang="en-US" smtClean="0"/>
              <a:pPr/>
              <a:t>22</a:t>
            </a:fld>
            <a:endParaRPr lang="en-US"/>
          </a:p>
        </p:txBody>
      </p:sp>
    </p:spTree>
    <p:extLst>
      <p:ext uri="{BB962C8B-B14F-4D97-AF65-F5344CB8AC3E}">
        <p14:creationId xmlns:p14="http://schemas.microsoft.com/office/powerpoint/2010/main" xmlns="" val="1895673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surprised the</a:t>
            </a:r>
            <a:r>
              <a:rPr lang="en-US" baseline="0" dirty="0"/>
              <a:t> Department was how the data and recommendations were adopted and used verbatim in a number of key policy documents and legislation</a:t>
            </a:r>
          </a:p>
          <a:p>
            <a:endParaRPr lang="en-US" baseline="0" dirty="0"/>
          </a:p>
          <a:p>
            <a:r>
              <a:rPr lang="en-US" baseline="0" dirty="0"/>
              <a:t>Data &amp; recommendations were quoted in preamble to oral health legislation – for expansion of Medicaid adult dental benefits</a:t>
            </a:r>
          </a:p>
          <a:p>
            <a:pPr defTabSz="916493">
              <a:defRPr/>
            </a:pPr>
            <a:r>
              <a:rPr lang="en-US" dirty="0"/>
              <a:t>The Governor’s State Health Transformation Office used the data in a State Innovation Model report to identify oral health as a key health issue for the state</a:t>
            </a:r>
          </a:p>
          <a:p>
            <a:pPr defTabSz="916493">
              <a:defRPr/>
            </a:pPr>
            <a:r>
              <a:rPr lang="en-US" dirty="0"/>
              <a:t>Hawaii Dental Service also used the report recommendations to assess oral health stakeholder priorities &amp; inform its Foundation funding priorities.</a:t>
            </a:r>
          </a:p>
          <a:p>
            <a:endParaRPr lang="en-US" baseline="0" dirty="0"/>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E22D9222-2DCD-4671-8310-1FF6796E0D23}" type="slidenum">
              <a:rPr lang="en-US" smtClean="0"/>
              <a:pPr/>
              <a:t>23</a:t>
            </a:fld>
            <a:endParaRPr lang="en-US"/>
          </a:p>
        </p:txBody>
      </p:sp>
    </p:spTree>
    <p:extLst>
      <p:ext uri="{BB962C8B-B14F-4D97-AF65-F5344CB8AC3E}">
        <p14:creationId xmlns:p14="http://schemas.microsoft.com/office/powerpoint/2010/main" xmlns="" val="2478022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Oral</a:t>
            </a:r>
            <a:r>
              <a:rPr lang="en-US" baseline="0" dirty="0"/>
              <a:t> Health key findings we knew we had a winning format</a:t>
            </a:r>
          </a:p>
          <a:p>
            <a:r>
              <a:rPr lang="en-US" dirty="0"/>
              <a:t>Used same graphic designer</a:t>
            </a:r>
          </a:p>
          <a:p>
            <a:r>
              <a:rPr lang="en-US" dirty="0"/>
              <a:t>Worked again with Kathy Phipps &amp; amazing public health dental resident, Jennifer Domagalski</a:t>
            </a:r>
            <a:r>
              <a:rPr lang="en-US" baseline="0" dirty="0"/>
              <a:t> who </a:t>
            </a:r>
            <a:r>
              <a:rPr lang="en-US" baseline="0" dirty="0" err="1"/>
              <a:t>sheparded</a:t>
            </a:r>
            <a:r>
              <a:rPr lang="en-US" baseline="0" dirty="0"/>
              <a:t> the report through many hands.</a:t>
            </a:r>
          </a:p>
          <a:p>
            <a:r>
              <a:rPr lang="en-US" baseline="0" dirty="0"/>
              <a:t>Compelling story the highest prevalence of tooth decay among 3</a:t>
            </a:r>
            <a:r>
              <a:rPr lang="en-US" baseline="30000" dirty="0"/>
              <a:t>rd</a:t>
            </a:r>
            <a:r>
              <a:rPr lang="en-US" baseline="0" dirty="0"/>
              <a:t> graders in the U.S.</a:t>
            </a:r>
          </a:p>
          <a:p>
            <a:r>
              <a:rPr lang="en-US" baseline="0" dirty="0"/>
              <a:t>First time HI conducted the BSS using a representative sample</a:t>
            </a:r>
          </a:p>
          <a:p>
            <a:r>
              <a:rPr lang="en-US" baseline="0" dirty="0"/>
              <a:t>Although, the SOHP still did not have a dissemination plan there was a distribution list from the Key Findings report.</a:t>
            </a:r>
          </a:p>
          <a:p>
            <a:r>
              <a:rPr lang="en-US" baseline="0" dirty="0"/>
              <a:t>It was through the partnerships developed during the BSS project that would help with communications</a:t>
            </a:r>
            <a:endParaRPr lang="en-US" dirty="0"/>
          </a:p>
        </p:txBody>
      </p:sp>
      <p:sp>
        <p:nvSpPr>
          <p:cNvPr id="4" name="Slide Number Placeholder 3"/>
          <p:cNvSpPr>
            <a:spLocks noGrp="1"/>
          </p:cNvSpPr>
          <p:nvPr>
            <p:ph type="sldNum" sz="quarter" idx="10"/>
          </p:nvPr>
        </p:nvSpPr>
        <p:spPr/>
        <p:txBody>
          <a:bodyPr/>
          <a:lstStyle/>
          <a:p>
            <a:fld id="{E22D9222-2DCD-4671-8310-1FF6796E0D23}" type="slidenum">
              <a:rPr lang="en-US" smtClean="0"/>
              <a:pPr/>
              <a:t>24</a:t>
            </a:fld>
            <a:endParaRPr lang="en-US"/>
          </a:p>
        </p:txBody>
      </p:sp>
    </p:spTree>
    <p:extLst>
      <p:ext uri="{BB962C8B-B14F-4D97-AF65-F5344CB8AC3E}">
        <p14:creationId xmlns:p14="http://schemas.microsoft.com/office/powerpoint/2010/main" xmlns="" val="3456918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2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Here’s the Key Finding on prevalence &amp; the report graph.</a:t>
            </a:r>
          </a:p>
          <a:p>
            <a:endParaRPr lang="en-US" dirty="0">
              <a:latin typeface="Calibri" charset="0"/>
            </a:endParaRPr>
          </a:p>
          <a:p>
            <a:r>
              <a:rPr lang="en-US" dirty="0">
                <a:latin typeface="Calibri" charset="0"/>
              </a:rPr>
              <a:t>Hawaii has the highest rate of tooth decay, 70.6%, compared to the national average of 52%.</a:t>
            </a:r>
          </a:p>
          <a:p>
            <a:endParaRPr lang="en-US" dirty="0">
              <a:latin typeface="Calibri" charset="0"/>
            </a:endParaRPr>
          </a:p>
        </p:txBody>
      </p:sp>
      <p:sp>
        <p:nvSpPr>
          <p:cNvPr id="4" name="Slide Number Placeholder 3"/>
          <p:cNvSpPr>
            <a:spLocks noGrp="1"/>
          </p:cNvSpPr>
          <p:nvPr>
            <p:ph type="sldNum" sz="quarter" idx="5"/>
          </p:nvPr>
        </p:nvSpPr>
        <p:spPr/>
        <p:txBody>
          <a:bodyPr/>
          <a:lstStyle>
            <a:lvl1pPr>
              <a:defRPr>
                <a:solidFill>
                  <a:schemeClr val="tx1"/>
                </a:solidFill>
                <a:latin typeface="Calibri" charset="0"/>
                <a:ea typeface="ＭＳ Ｐゴシック" charset="0"/>
              </a:defRPr>
            </a:lvl1pPr>
            <a:lvl2pPr marL="744651" indent="-286404">
              <a:defRPr>
                <a:solidFill>
                  <a:schemeClr val="tx1"/>
                </a:solidFill>
                <a:latin typeface="Calibri" charset="0"/>
                <a:ea typeface="ＭＳ Ｐゴシック" charset="0"/>
              </a:defRPr>
            </a:lvl2pPr>
            <a:lvl3pPr marL="1145616" indent="-229123">
              <a:defRPr>
                <a:solidFill>
                  <a:schemeClr val="tx1"/>
                </a:solidFill>
                <a:latin typeface="Calibri" charset="0"/>
                <a:ea typeface="ＭＳ Ｐゴシック" charset="0"/>
              </a:defRPr>
            </a:lvl3pPr>
            <a:lvl4pPr marL="1603862" indent="-229123">
              <a:defRPr>
                <a:solidFill>
                  <a:schemeClr val="tx1"/>
                </a:solidFill>
                <a:latin typeface="Calibri" charset="0"/>
                <a:ea typeface="ＭＳ Ｐゴシック" charset="0"/>
              </a:defRPr>
            </a:lvl4pPr>
            <a:lvl5pPr marL="2062109" indent="-229123">
              <a:defRPr>
                <a:solidFill>
                  <a:schemeClr val="tx1"/>
                </a:solidFill>
                <a:latin typeface="Calibri" charset="0"/>
                <a:ea typeface="ＭＳ Ｐゴシック" charset="0"/>
              </a:defRPr>
            </a:lvl5pPr>
            <a:lvl6pPr marL="2520355" indent="-229123" eaLnBrk="0" fontAlgn="base" hangingPunct="0">
              <a:spcBef>
                <a:spcPct val="0"/>
              </a:spcBef>
              <a:spcAft>
                <a:spcPct val="0"/>
              </a:spcAft>
              <a:defRPr>
                <a:solidFill>
                  <a:schemeClr val="tx1"/>
                </a:solidFill>
                <a:latin typeface="Calibri" charset="0"/>
                <a:ea typeface="ＭＳ Ｐゴシック" charset="0"/>
              </a:defRPr>
            </a:lvl6pPr>
            <a:lvl7pPr marL="2978600" indent="-229123" eaLnBrk="0" fontAlgn="base" hangingPunct="0">
              <a:spcBef>
                <a:spcPct val="0"/>
              </a:spcBef>
              <a:spcAft>
                <a:spcPct val="0"/>
              </a:spcAft>
              <a:defRPr>
                <a:solidFill>
                  <a:schemeClr val="tx1"/>
                </a:solidFill>
                <a:latin typeface="Calibri" charset="0"/>
                <a:ea typeface="ＭＳ Ｐゴシック" charset="0"/>
              </a:defRPr>
            </a:lvl7pPr>
            <a:lvl8pPr marL="3436847" indent="-229123" eaLnBrk="0" fontAlgn="base" hangingPunct="0">
              <a:spcBef>
                <a:spcPct val="0"/>
              </a:spcBef>
              <a:spcAft>
                <a:spcPct val="0"/>
              </a:spcAft>
              <a:defRPr>
                <a:solidFill>
                  <a:schemeClr val="tx1"/>
                </a:solidFill>
                <a:latin typeface="Calibri" charset="0"/>
                <a:ea typeface="ＭＳ Ｐゴシック" charset="0"/>
              </a:defRPr>
            </a:lvl8pPr>
            <a:lvl9pPr marL="3895093" indent="-229123" eaLnBrk="0" fontAlgn="base" hangingPunct="0">
              <a:spcBef>
                <a:spcPct val="0"/>
              </a:spcBef>
              <a:spcAft>
                <a:spcPct val="0"/>
              </a:spcAft>
              <a:defRPr>
                <a:solidFill>
                  <a:schemeClr val="tx1"/>
                </a:solidFill>
                <a:latin typeface="Calibri" charset="0"/>
                <a:ea typeface="ＭＳ Ｐゴシック" charset="0"/>
              </a:defRPr>
            </a:lvl9pPr>
          </a:lstStyle>
          <a:p>
            <a:fld id="{99E7A266-47C3-D34A-B1D8-984C131C4930}" type="slidenum">
              <a:rPr lang="en-US"/>
              <a:pPr/>
              <a:t>25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493">
              <a:defRPr/>
            </a:pPr>
            <a:r>
              <a:rPr lang="en-US" baseline="0" dirty="0"/>
              <a:t>The SOHP was very lucky to access a communication specialist through one of the key funders for the BSS Hawaii Dental Service Foundation, the delta dental affiliate</a:t>
            </a:r>
          </a:p>
          <a:p>
            <a:r>
              <a:rPr lang="en-US" baseline="0" dirty="0"/>
              <a:t>Hawaii is a very small state and the HDS communications consultant, Nathan Hokama, was also on contract with the DOH Public Information officer, Janice Okubo</a:t>
            </a:r>
          </a:p>
          <a:p>
            <a:r>
              <a:rPr lang="en-US" baseline="0" dirty="0"/>
              <a:t>The Department only has one PIO for the entire Department, so having addition assistance was extremely valuable to Janice.</a:t>
            </a:r>
          </a:p>
          <a:p>
            <a:r>
              <a:rPr lang="en-US" baseline="0" dirty="0"/>
              <a:t>Nathan working in partnership with Janice was critical to identify press opportunities for BSS even before it started.</a:t>
            </a:r>
          </a:p>
          <a:p>
            <a:pPr defTabSz="916493">
              <a:defRPr/>
            </a:pPr>
            <a:r>
              <a:rPr lang="en-US" baseline="0" dirty="0"/>
              <a:t>They closely followed the progress of the report intent on doing a press conference when published.</a:t>
            </a:r>
            <a:endParaRPr lang="en-US" dirty="0"/>
          </a:p>
          <a:p>
            <a:r>
              <a:rPr lang="en-US" baseline="0" dirty="0"/>
              <a:t>Here’s a photo of the press conference held during Children’s Oral Health Month at an HDS sponsored event at the Children’s Discovery Museum. The HDS foundation check was presented to the DOH. The contractor for the BSS, the HPCA, was also present.</a:t>
            </a:r>
          </a:p>
          <a:p>
            <a:r>
              <a:rPr lang="en-US" baseline="0" dirty="0"/>
              <a:t>In the photo you see:</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22D9222-2DCD-4671-8310-1FF6796E0D23}" type="slidenum">
              <a:rPr lang="en-US" smtClean="0"/>
              <a:pPr/>
              <a:t>27</a:t>
            </a:fld>
            <a:endParaRPr lang="en-US"/>
          </a:p>
        </p:txBody>
      </p:sp>
    </p:spTree>
    <p:extLst>
      <p:ext uri="{BB962C8B-B14F-4D97-AF65-F5344CB8AC3E}">
        <p14:creationId xmlns:p14="http://schemas.microsoft.com/office/powerpoint/2010/main" xmlns="" val="4005291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What follows are the communications objectives, strategies, tactics development by Nathan in consultation with the SOHP</a:t>
            </a:r>
          </a:p>
          <a:p>
            <a:pPr lvl="0"/>
            <a:endParaRPr lang="en-US" b="1" dirty="0"/>
          </a:p>
          <a:p>
            <a:pPr lvl="0"/>
            <a:r>
              <a:rPr lang="en-US" b="1" dirty="0"/>
              <a:t>Heighten Focus on Children’s Oral Health</a:t>
            </a:r>
            <a:br>
              <a:rPr lang="en-US" b="1" dirty="0"/>
            </a:br>
            <a:r>
              <a:rPr lang="en-US" dirty="0"/>
              <a:t>Increase public awareness of the state of oral health of children in the State of Hawaii to inspire a stronger focus on early intervention and more collaboration within the oral health community.</a:t>
            </a:r>
          </a:p>
          <a:p>
            <a:r>
              <a:rPr lang="en-US" dirty="0"/>
              <a:t> </a:t>
            </a:r>
          </a:p>
          <a:p>
            <a:pPr lvl="0"/>
            <a:r>
              <a:rPr lang="en-US" b="1" dirty="0"/>
              <a:t>Leadership</a:t>
            </a:r>
            <a:endParaRPr lang="en-US" dirty="0"/>
          </a:p>
          <a:p>
            <a:r>
              <a:rPr lang="en-US" dirty="0"/>
              <a:t>Demonstrate the importance of Department of Health’s leadership in tackling the state’s tough oral health challenges </a:t>
            </a:r>
          </a:p>
          <a:p>
            <a:r>
              <a:rPr lang="en-US" dirty="0"/>
              <a:t> </a:t>
            </a:r>
          </a:p>
          <a:p>
            <a:pPr lvl="0"/>
            <a:r>
              <a:rPr lang="en-US" b="1" dirty="0"/>
              <a:t>Oral Health Disparities</a:t>
            </a:r>
            <a:br>
              <a:rPr lang="en-US" b="1" dirty="0"/>
            </a:br>
            <a:r>
              <a:rPr lang="en-US" dirty="0"/>
              <a:t>Identify trends and highlight oral health disparities by income, ethnicity and geography across the islands of Hawaii</a:t>
            </a:r>
          </a:p>
          <a:p>
            <a:r>
              <a:rPr lang="en-US" dirty="0"/>
              <a:t> </a:t>
            </a:r>
          </a:p>
          <a:p>
            <a:pPr lvl="0"/>
            <a:r>
              <a:rPr lang="en-US" b="1" dirty="0"/>
              <a:t>Acknowledge Partners</a:t>
            </a:r>
            <a:r>
              <a:rPr lang="en-US" dirty="0"/>
              <a:t/>
            </a:r>
            <a:br>
              <a:rPr lang="en-US" dirty="0"/>
            </a:br>
            <a:r>
              <a:rPr lang="en-US" dirty="0"/>
              <a:t>Acknowledge the collaborative effort involved to conduct the BSS and recognize it is through partnerships across the community that oral health issues will be addressed. The Department cannot do this alone.</a:t>
            </a:r>
          </a:p>
        </p:txBody>
      </p:sp>
      <p:sp>
        <p:nvSpPr>
          <p:cNvPr id="4" name="Slide Number Placeholder 3"/>
          <p:cNvSpPr>
            <a:spLocks noGrp="1"/>
          </p:cNvSpPr>
          <p:nvPr>
            <p:ph type="sldNum" sz="quarter" idx="10"/>
          </p:nvPr>
        </p:nvSpPr>
        <p:spPr/>
        <p:txBody>
          <a:bodyPr/>
          <a:lstStyle/>
          <a:p>
            <a:fld id="{E22D9222-2DCD-4671-8310-1FF6796E0D23}" type="slidenum">
              <a:rPr lang="en-US" smtClean="0"/>
              <a:pPr/>
              <a:t>28</a:t>
            </a:fld>
            <a:endParaRPr lang="en-US"/>
          </a:p>
        </p:txBody>
      </p:sp>
    </p:spTree>
    <p:extLst>
      <p:ext uri="{BB962C8B-B14F-4D97-AF65-F5344CB8AC3E}">
        <p14:creationId xmlns:p14="http://schemas.microsoft.com/office/powerpoint/2010/main" xmlns="" val="3742256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2D9222-2DCD-4671-8310-1FF6796E0D23}" type="slidenum">
              <a:rPr lang="en-US" smtClean="0"/>
              <a:pPr/>
              <a:t>7</a:t>
            </a:fld>
            <a:endParaRPr lang="en-US"/>
          </a:p>
        </p:txBody>
      </p:sp>
    </p:spTree>
    <p:extLst>
      <p:ext uri="{BB962C8B-B14F-4D97-AF65-F5344CB8AC3E}">
        <p14:creationId xmlns:p14="http://schemas.microsoft.com/office/powerpoint/2010/main" xmlns="" val="2395771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Change Narrative to a Hopeful Message</a:t>
            </a:r>
            <a:r>
              <a:rPr lang="en-US" dirty="0"/>
              <a:t/>
            </a:r>
            <a:br>
              <a:rPr lang="en-US" dirty="0"/>
            </a:br>
            <a:r>
              <a:rPr lang="en-US" dirty="0">
                <a:solidFill>
                  <a:srgbClr val="FFFF00"/>
                </a:solidFill>
              </a:rPr>
              <a:t>[Note: might change this] Shift narrative away from the Pew Charitable Trust national survey findings, which consistently ranked Hawaii’s children at the bottom of the nation with a grade of “F” because of the inability to meet the eight of the policy benchmarks that include fluoridation of drinking water. </a:t>
            </a:r>
          </a:p>
          <a:p>
            <a:r>
              <a:rPr lang="en-US" dirty="0"/>
              <a:t> </a:t>
            </a:r>
          </a:p>
          <a:p>
            <a:pPr lvl="0"/>
            <a:r>
              <a:rPr lang="en-US" b="1" dirty="0"/>
              <a:t>Facilitative Leadership Position</a:t>
            </a:r>
            <a:r>
              <a:rPr lang="en-US" dirty="0"/>
              <a:t> </a:t>
            </a:r>
            <a:r>
              <a:rPr lang="en-US" b="1" dirty="0"/>
              <a:t/>
            </a:r>
            <a:br>
              <a:rPr lang="en-US" b="1" dirty="0"/>
            </a:br>
            <a:r>
              <a:rPr lang="en-US" dirty="0" err="1"/>
              <a:t>Position</a:t>
            </a:r>
            <a:r>
              <a:rPr lang="en-US" dirty="0"/>
              <a:t> the Hawaii Department of Health as a facilitative leader, bringing the community together to create the </a:t>
            </a:r>
            <a:r>
              <a:rPr lang="en-US" i="1" dirty="0"/>
              <a:t>Hawaii Smiles</a:t>
            </a:r>
            <a:r>
              <a:rPr lang="en-US" dirty="0"/>
              <a:t> report, an important milestone in providing baseline data to serve as a springboard for collective action  to improve the oral health of Hawaii’s children</a:t>
            </a:r>
            <a:br>
              <a:rPr lang="en-US" dirty="0"/>
            </a:br>
            <a:endParaRPr lang="en-US" dirty="0"/>
          </a:p>
          <a:p>
            <a:pPr lvl="0"/>
            <a:r>
              <a:rPr lang="en-US" b="1" dirty="0"/>
              <a:t>Action Orientation</a:t>
            </a:r>
            <a:endParaRPr lang="en-US" dirty="0"/>
          </a:p>
          <a:p>
            <a:r>
              <a:rPr lang="en-US" dirty="0"/>
              <a:t>Highlight actionable results in response to the surveillance report (e.g., create a platform to discuss pilot programs underway such as the Virtual Dental Home (</a:t>
            </a:r>
            <a:r>
              <a:rPr lang="en-US" dirty="0" err="1"/>
              <a:t>teledentistry</a:t>
            </a:r>
            <a:r>
              <a:rPr lang="en-US" dirty="0"/>
              <a:t>) program, greater access to dental health care. Also discuss look toward state planning &amp; pilot dental sealant project.</a:t>
            </a:r>
          </a:p>
          <a:p>
            <a:pPr lvl="0"/>
            <a:endParaRPr lang="en-US" dirty="0"/>
          </a:p>
        </p:txBody>
      </p:sp>
      <p:sp>
        <p:nvSpPr>
          <p:cNvPr id="4" name="Slide Number Placeholder 3"/>
          <p:cNvSpPr>
            <a:spLocks noGrp="1"/>
          </p:cNvSpPr>
          <p:nvPr>
            <p:ph type="sldNum" sz="quarter" idx="10"/>
          </p:nvPr>
        </p:nvSpPr>
        <p:spPr/>
        <p:txBody>
          <a:bodyPr/>
          <a:lstStyle/>
          <a:p>
            <a:fld id="{E22D9222-2DCD-4671-8310-1FF6796E0D23}" type="slidenum">
              <a:rPr lang="en-US" smtClean="0"/>
              <a:pPr/>
              <a:t>29</a:t>
            </a:fld>
            <a:endParaRPr lang="en-US"/>
          </a:p>
        </p:txBody>
      </p:sp>
    </p:spTree>
    <p:extLst>
      <p:ext uri="{BB962C8B-B14F-4D97-AF65-F5344CB8AC3E}">
        <p14:creationId xmlns:p14="http://schemas.microsoft.com/office/powerpoint/2010/main" xmlns="" val="3176606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News Conference</a:t>
            </a:r>
            <a:endParaRPr lang="en-US" dirty="0"/>
          </a:p>
          <a:p>
            <a:r>
              <a:rPr lang="en-US" dirty="0"/>
              <a:t>Invite key stakeholders to serve as panelists to announce the </a:t>
            </a:r>
            <a:r>
              <a:rPr lang="en-US" i="1" dirty="0"/>
              <a:t>Hawaii Smiles</a:t>
            </a:r>
            <a:r>
              <a:rPr lang="en-US" dirty="0"/>
              <a:t> report findings and to explain the launch of the Virtual Dental Home program</a:t>
            </a:r>
            <a:br>
              <a:rPr lang="en-US" dirty="0"/>
            </a:br>
            <a:endParaRPr lang="en-US" dirty="0"/>
          </a:p>
          <a:p>
            <a:pPr lvl="0"/>
            <a:r>
              <a:rPr lang="en-US" b="1" dirty="0"/>
              <a:t>Media Advisory</a:t>
            </a:r>
            <a:endParaRPr lang="en-US" dirty="0"/>
          </a:p>
          <a:p>
            <a:r>
              <a:rPr lang="en-US" dirty="0"/>
              <a:t>Invite media to the news conference; facilitate interviews for in-depth coverage</a:t>
            </a:r>
            <a:br>
              <a:rPr lang="en-US" dirty="0"/>
            </a:br>
            <a:endParaRPr lang="en-US" dirty="0"/>
          </a:p>
          <a:p>
            <a:pPr lvl="0"/>
            <a:r>
              <a:rPr lang="en-US" b="1" dirty="0"/>
              <a:t>News Release</a:t>
            </a:r>
            <a:r>
              <a:rPr lang="en-US" dirty="0"/>
              <a:t/>
            </a:r>
            <a:br>
              <a:rPr lang="en-US" dirty="0"/>
            </a:br>
            <a:r>
              <a:rPr lang="en-US" dirty="0"/>
              <a:t>Draft news release for distribution at the news conference</a:t>
            </a:r>
          </a:p>
          <a:p>
            <a:r>
              <a:rPr lang="en-US" dirty="0"/>
              <a:t> </a:t>
            </a:r>
          </a:p>
          <a:p>
            <a:pPr lvl="0"/>
            <a:r>
              <a:rPr lang="en-US" b="1" dirty="0"/>
              <a:t>Media Talking Points</a:t>
            </a:r>
            <a:r>
              <a:rPr lang="en-US" dirty="0"/>
              <a:t/>
            </a:r>
            <a:br>
              <a:rPr lang="en-US" dirty="0"/>
            </a:br>
            <a:r>
              <a:rPr lang="en-US" dirty="0"/>
              <a:t>Develop talking points for news conference panelists to harmonize messaging for consistent and unified communications</a:t>
            </a:r>
          </a:p>
          <a:p>
            <a:r>
              <a:rPr lang="en-US" dirty="0"/>
              <a:t> </a:t>
            </a:r>
          </a:p>
          <a:p>
            <a:pPr lvl="0"/>
            <a:r>
              <a:rPr lang="en-US" b="1" dirty="0"/>
              <a:t>Post-News Conference Media Coverage</a:t>
            </a:r>
            <a:endParaRPr lang="en-US" dirty="0"/>
          </a:p>
          <a:p>
            <a:pPr lvl="0"/>
            <a:endParaRPr lang="en-US" dirty="0"/>
          </a:p>
        </p:txBody>
      </p:sp>
      <p:sp>
        <p:nvSpPr>
          <p:cNvPr id="4" name="Slide Number Placeholder 3"/>
          <p:cNvSpPr>
            <a:spLocks noGrp="1"/>
          </p:cNvSpPr>
          <p:nvPr>
            <p:ph type="sldNum" sz="quarter" idx="10"/>
          </p:nvPr>
        </p:nvSpPr>
        <p:spPr/>
        <p:txBody>
          <a:bodyPr/>
          <a:lstStyle/>
          <a:p>
            <a:fld id="{E22D9222-2DCD-4671-8310-1FF6796E0D23}" type="slidenum">
              <a:rPr lang="en-US" smtClean="0"/>
              <a:pPr/>
              <a:t>30</a:t>
            </a:fld>
            <a:endParaRPr lang="en-US"/>
          </a:p>
        </p:txBody>
      </p:sp>
    </p:spTree>
    <p:extLst>
      <p:ext uri="{BB962C8B-B14F-4D97-AF65-F5344CB8AC3E}">
        <p14:creationId xmlns:p14="http://schemas.microsoft.com/office/powerpoint/2010/main" xmlns="" val="578941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Front page coverage from the State major daily newspaper on the press conference</a:t>
            </a:r>
          </a:p>
          <a:p>
            <a:pPr defTabSz="916493">
              <a:defRPr/>
            </a:pPr>
            <a:endParaRPr lang="en-US" baseline="0" dirty="0"/>
          </a:p>
          <a:p>
            <a:pPr defTabSz="916493">
              <a:defRPr/>
            </a:pPr>
            <a:r>
              <a:rPr lang="en-US" baseline="0" dirty="0"/>
              <a:t>We had a couple of challenges:</a:t>
            </a:r>
          </a:p>
          <a:p>
            <a:pPr marL="171842" indent="-171842" defTabSz="916493">
              <a:buFont typeface="Arial" panose="020B0604020202020204" pitchFamily="34" charset="0"/>
              <a:buChar char="•"/>
              <a:defRPr/>
            </a:pPr>
            <a:r>
              <a:rPr lang="en-US" baseline="0" dirty="0"/>
              <a:t>Time of the press conference was Monday morning at 10:30am. Only time we could get Dr. Pressler &amp; Mark </a:t>
            </a:r>
            <a:r>
              <a:rPr lang="en-US" baseline="0" dirty="0" err="1"/>
              <a:t>Yamakawa</a:t>
            </a:r>
            <a:r>
              <a:rPr lang="en-US" baseline="0" dirty="0"/>
              <a:t> together.</a:t>
            </a:r>
          </a:p>
          <a:p>
            <a:pPr marL="171842" indent="-171842" defTabSz="916493">
              <a:buFont typeface="Arial" panose="020B0604020202020204" pitchFamily="34" charset="0"/>
              <a:buChar char="•"/>
              <a:defRPr/>
            </a:pPr>
            <a:r>
              <a:rPr lang="en-US" baseline="0" dirty="0"/>
              <a:t>Department secretaries moved mountains to find us a room in the </a:t>
            </a:r>
            <a:r>
              <a:rPr lang="en-US" baseline="0" dirty="0" err="1"/>
              <a:t>Dept</a:t>
            </a:r>
            <a:r>
              <a:rPr lang="en-US" baseline="0" dirty="0"/>
              <a:t> for the press conference. </a:t>
            </a:r>
          </a:p>
          <a:p>
            <a:pPr defTabSz="916493">
              <a:defRPr/>
            </a:pPr>
            <a:endParaRPr lang="en-US" baseline="0" dirty="0"/>
          </a:p>
          <a:p>
            <a:r>
              <a:rPr lang="en-US" dirty="0"/>
              <a:t>We asked Nathan</a:t>
            </a:r>
            <a:r>
              <a:rPr lang="en-US" baseline="0" dirty="0"/>
              <a:t> why he thought the press responded so well to a Monday morning press conference:</a:t>
            </a:r>
          </a:p>
          <a:p>
            <a:pPr marL="171842" indent="-171842">
              <a:buFont typeface="Arial" panose="020B0604020202020204" pitchFamily="34" charset="0"/>
              <a:buChar char="•"/>
            </a:pPr>
            <a:r>
              <a:rPr lang="en-US" baseline="0" dirty="0"/>
              <a:t>The Department rarely calls press conferences</a:t>
            </a:r>
          </a:p>
          <a:p>
            <a:pPr marL="171842" indent="-171842">
              <a:buFont typeface="Arial" panose="020B0604020202020204" pitchFamily="34" charset="0"/>
              <a:buChar char="•"/>
            </a:pPr>
            <a:r>
              <a:rPr lang="en-US" baseline="0" dirty="0"/>
              <a:t>Dr. Pressler was going to be at the conference, so the press knew it was serious</a:t>
            </a:r>
          </a:p>
          <a:p>
            <a:pPr marL="171842" indent="-171842">
              <a:buFont typeface="Arial" panose="020B0604020202020204" pitchFamily="34" charset="0"/>
              <a:buChar char="•"/>
            </a:pPr>
            <a:r>
              <a:rPr lang="en-US" baseline="0" dirty="0"/>
              <a:t>Having the partners identified in the press advisory also showed the serious nature of the conference.</a:t>
            </a:r>
            <a:endParaRPr lang="en-US" dirty="0"/>
          </a:p>
          <a:p>
            <a:endParaRPr lang="en-US" dirty="0"/>
          </a:p>
        </p:txBody>
      </p:sp>
      <p:sp>
        <p:nvSpPr>
          <p:cNvPr id="4" name="Slide Number Placeholder 3"/>
          <p:cNvSpPr>
            <a:spLocks noGrp="1"/>
          </p:cNvSpPr>
          <p:nvPr>
            <p:ph type="sldNum" sz="quarter" idx="10"/>
          </p:nvPr>
        </p:nvSpPr>
        <p:spPr/>
        <p:txBody>
          <a:bodyPr/>
          <a:lstStyle/>
          <a:p>
            <a:fld id="{E22D9222-2DCD-4671-8310-1FF6796E0D23}" type="slidenum">
              <a:rPr lang="en-US" smtClean="0"/>
              <a:pPr/>
              <a:t>31</a:t>
            </a:fld>
            <a:endParaRPr lang="en-US"/>
          </a:p>
        </p:txBody>
      </p:sp>
    </p:spTree>
    <p:extLst>
      <p:ext uri="{BB962C8B-B14F-4D97-AF65-F5344CB8AC3E}">
        <p14:creationId xmlns:p14="http://schemas.microsoft.com/office/powerpoint/2010/main" xmlns="" val="3030898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842" indent="-171842">
              <a:buFont typeface="Arial" panose="020B0604020202020204" pitchFamily="34" charset="0"/>
              <a:buChar char="•"/>
            </a:pPr>
            <a:r>
              <a:rPr lang="en-US" dirty="0"/>
              <a:t>400 copies</a:t>
            </a:r>
            <a:r>
              <a:rPr lang="en-US" baseline="0" dirty="0"/>
              <a:t> of full Hawaii Smiles Report</a:t>
            </a:r>
          </a:p>
          <a:p>
            <a:pPr marL="171842" indent="-171842">
              <a:buFont typeface="Arial" panose="020B0604020202020204" pitchFamily="34" charset="0"/>
              <a:buChar char="•"/>
            </a:pPr>
            <a:r>
              <a:rPr lang="en-US" baseline="0" dirty="0"/>
              <a:t>1,100 copies of 4-page executive summary</a:t>
            </a:r>
            <a:endParaRPr lang="en-US" dirty="0"/>
          </a:p>
        </p:txBody>
      </p:sp>
      <p:sp>
        <p:nvSpPr>
          <p:cNvPr id="4" name="Slide Number Placeholder 3"/>
          <p:cNvSpPr>
            <a:spLocks noGrp="1"/>
          </p:cNvSpPr>
          <p:nvPr>
            <p:ph type="sldNum" sz="quarter" idx="10"/>
          </p:nvPr>
        </p:nvSpPr>
        <p:spPr/>
        <p:txBody>
          <a:bodyPr/>
          <a:lstStyle/>
          <a:p>
            <a:fld id="{E22D9222-2DCD-4671-8310-1FF6796E0D23}" type="slidenum">
              <a:rPr lang="en-US" smtClean="0"/>
              <a:pPr/>
              <a:t>32</a:t>
            </a:fld>
            <a:endParaRPr lang="en-US"/>
          </a:p>
        </p:txBody>
      </p:sp>
    </p:spTree>
    <p:extLst>
      <p:ext uri="{BB962C8B-B14F-4D97-AF65-F5344CB8AC3E}">
        <p14:creationId xmlns:p14="http://schemas.microsoft.com/office/powerpoint/2010/main" xmlns="" val="623339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statewide news coverage again</a:t>
            </a:r>
            <a:r>
              <a:rPr lang="en-US" baseline="0" dirty="0"/>
              <a:t> the report was used in drafting oral health legislation</a:t>
            </a:r>
          </a:p>
          <a:p>
            <a:r>
              <a:rPr lang="en-US" baseline="0" dirty="0"/>
              <a:t>The data and recommendations we used in a 2</a:t>
            </a:r>
            <a:r>
              <a:rPr lang="en-US" baseline="30000" dirty="0"/>
              <a:t>nd</a:t>
            </a:r>
            <a:r>
              <a:rPr lang="en-US" baseline="0" dirty="0"/>
              <a:t> state SIM report to CMS</a:t>
            </a:r>
          </a:p>
          <a:p>
            <a:r>
              <a:rPr lang="en-US" baseline="0" dirty="0"/>
              <a:t>The report sparked HPHA to apply for DQF grant on oral health disparities &amp; moved HCAN, the lead children’s advocacy organization, to approach DOH to partner in an effort to convene stakeholders to develop a children’s oral health plan.</a:t>
            </a:r>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E22D9222-2DCD-4671-8310-1FF6796E0D23}" type="slidenum">
              <a:rPr lang="en-US" smtClean="0"/>
              <a:pPr/>
              <a:t>33</a:t>
            </a:fld>
            <a:endParaRPr lang="en-US"/>
          </a:p>
        </p:txBody>
      </p:sp>
    </p:spTree>
    <p:extLst>
      <p:ext uri="{BB962C8B-B14F-4D97-AF65-F5344CB8AC3E}">
        <p14:creationId xmlns:p14="http://schemas.microsoft.com/office/powerpoint/2010/main" xmlns="" val="166934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statewide news coverage again</a:t>
            </a:r>
            <a:r>
              <a:rPr lang="en-US" baseline="0" dirty="0"/>
              <a:t> the report was used in drafting oral health legislation</a:t>
            </a:r>
          </a:p>
          <a:p>
            <a:r>
              <a:rPr lang="en-US" baseline="0" dirty="0"/>
              <a:t>The data and recommendations we used in a 2</a:t>
            </a:r>
            <a:r>
              <a:rPr lang="en-US" baseline="30000" dirty="0"/>
              <a:t>nd</a:t>
            </a:r>
            <a:r>
              <a:rPr lang="en-US" baseline="0" dirty="0"/>
              <a:t> state SIM report to CMS</a:t>
            </a:r>
          </a:p>
          <a:p>
            <a:r>
              <a:rPr lang="en-US" baseline="0" dirty="0"/>
              <a:t>The report sparked HPHA to apply for DQF grant on oral health disparities &amp; moved HCAN, the lead children’s advocacy organization, to approach DOH to partner in an effort to convene stakeholders to develop a children’s oral health plan.</a:t>
            </a:r>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E22D9222-2DCD-4671-8310-1FF6796E0D23}" type="slidenum">
              <a:rPr lang="en-US" smtClean="0"/>
              <a:pPr/>
              <a:t>34</a:t>
            </a:fld>
            <a:endParaRPr lang="en-US"/>
          </a:p>
        </p:txBody>
      </p:sp>
    </p:spTree>
    <p:extLst>
      <p:ext uri="{BB962C8B-B14F-4D97-AF65-F5344CB8AC3E}">
        <p14:creationId xmlns:p14="http://schemas.microsoft.com/office/powerpoint/2010/main" xmlns="" val="912801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2D9222-2DCD-4671-8310-1FF6796E0D23}" type="slidenum">
              <a:rPr lang="en-US" smtClean="0"/>
              <a:pPr/>
              <a:t>35</a:t>
            </a:fld>
            <a:endParaRPr lang="en-US"/>
          </a:p>
        </p:txBody>
      </p:sp>
    </p:spTree>
    <p:extLst>
      <p:ext uri="{BB962C8B-B14F-4D97-AF65-F5344CB8AC3E}">
        <p14:creationId xmlns:p14="http://schemas.microsoft.com/office/powerpoint/2010/main" xmlns="" val="1135033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2D9222-2DCD-4671-8310-1FF6796E0D23}" type="slidenum">
              <a:rPr lang="en-US" smtClean="0"/>
              <a:pPr/>
              <a:t>36</a:t>
            </a:fld>
            <a:endParaRPr lang="en-US"/>
          </a:p>
        </p:txBody>
      </p:sp>
    </p:spTree>
    <p:extLst>
      <p:ext uri="{BB962C8B-B14F-4D97-AF65-F5344CB8AC3E}">
        <p14:creationId xmlns:p14="http://schemas.microsoft.com/office/powerpoint/2010/main" xmlns="" val="1844282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25B69-0063-3847-8A34-9222A75461C0}" type="slidenum">
              <a:rPr lang="en-US" smtClean="0"/>
              <a:pPr/>
              <a:t>37</a:t>
            </a:fld>
            <a:endParaRPr lang="en-US"/>
          </a:p>
        </p:txBody>
      </p:sp>
    </p:spTree>
    <p:extLst>
      <p:ext uri="{BB962C8B-B14F-4D97-AF65-F5344CB8AC3E}">
        <p14:creationId xmlns="" xmlns:p14="http://schemas.microsoft.com/office/powerpoint/2010/main" val="3276461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25B69-0063-3847-8A34-9222A75461C0}" type="slidenum">
              <a:rPr lang="en-US" smtClean="0"/>
              <a:pPr/>
              <a:t>38</a:t>
            </a:fld>
            <a:endParaRPr lang="en-US"/>
          </a:p>
        </p:txBody>
      </p:sp>
    </p:spTree>
    <p:extLst>
      <p:ext uri="{BB962C8B-B14F-4D97-AF65-F5344CB8AC3E}">
        <p14:creationId xmlns="" xmlns:p14="http://schemas.microsoft.com/office/powerpoint/2010/main" val="1151804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2D9222-2DCD-4671-8310-1FF6796E0D23}" type="slidenum">
              <a:rPr lang="en-US" smtClean="0"/>
              <a:pPr/>
              <a:t>8</a:t>
            </a:fld>
            <a:endParaRPr lang="en-US"/>
          </a:p>
        </p:txBody>
      </p:sp>
    </p:spTree>
    <p:extLst>
      <p:ext uri="{BB962C8B-B14F-4D97-AF65-F5344CB8AC3E}">
        <p14:creationId xmlns:p14="http://schemas.microsoft.com/office/powerpoint/2010/main" xmlns="" val="3639200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4560" y="4414825"/>
            <a:ext cx="5608320" cy="4183380"/>
          </a:xfrm>
        </p:spPr>
        <p:txBody>
          <a:bodyPr/>
          <a:lstStyle/>
          <a:p>
            <a:endParaRPr lang="en-US" dirty="0"/>
          </a:p>
        </p:txBody>
      </p:sp>
      <p:sp>
        <p:nvSpPr>
          <p:cNvPr id="4" name="Slide Number Placeholder 3"/>
          <p:cNvSpPr>
            <a:spLocks noGrp="1"/>
          </p:cNvSpPr>
          <p:nvPr>
            <p:ph type="sldNum" sz="quarter" idx="10"/>
          </p:nvPr>
        </p:nvSpPr>
        <p:spPr/>
        <p:txBody>
          <a:bodyPr/>
          <a:lstStyle/>
          <a:p>
            <a:fld id="{4CF25B69-0063-3847-8A34-9222A75461C0}" type="slidenum">
              <a:rPr lang="en-US" smtClean="0"/>
              <a:pPr/>
              <a:t>39</a:t>
            </a:fld>
            <a:endParaRPr lang="en-US"/>
          </a:p>
        </p:txBody>
      </p:sp>
    </p:spTree>
    <p:extLst>
      <p:ext uri="{BB962C8B-B14F-4D97-AF65-F5344CB8AC3E}">
        <p14:creationId xmlns="" xmlns:p14="http://schemas.microsoft.com/office/powerpoint/2010/main" val="1320957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25B69-0063-3847-8A34-9222A75461C0}" type="slidenum">
              <a:rPr lang="en-US" smtClean="0"/>
              <a:pPr/>
              <a:t>40</a:t>
            </a:fld>
            <a:endParaRPr lang="en-US"/>
          </a:p>
        </p:txBody>
      </p:sp>
    </p:spTree>
    <p:extLst>
      <p:ext uri="{BB962C8B-B14F-4D97-AF65-F5344CB8AC3E}">
        <p14:creationId xmlns="" xmlns:p14="http://schemas.microsoft.com/office/powerpoint/2010/main" val="767915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25B69-0063-3847-8A34-9222A75461C0}" type="slidenum">
              <a:rPr lang="en-US" smtClean="0"/>
              <a:pPr/>
              <a:t>41</a:t>
            </a:fld>
            <a:endParaRPr lang="en-US"/>
          </a:p>
        </p:txBody>
      </p:sp>
    </p:spTree>
    <p:extLst>
      <p:ext uri="{BB962C8B-B14F-4D97-AF65-F5344CB8AC3E}">
        <p14:creationId xmlns="" xmlns:p14="http://schemas.microsoft.com/office/powerpoint/2010/main" val="2745466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CF25B69-0063-3847-8A34-9222A75461C0}" type="slidenum">
              <a:rPr lang="en-US" smtClean="0"/>
              <a:pPr/>
              <a:t>42</a:t>
            </a:fld>
            <a:endParaRPr lang="en-US"/>
          </a:p>
        </p:txBody>
      </p:sp>
    </p:spTree>
    <p:extLst>
      <p:ext uri="{BB962C8B-B14F-4D97-AF65-F5344CB8AC3E}">
        <p14:creationId xmlns="" xmlns:p14="http://schemas.microsoft.com/office/powerpoint/2010/main" val="12192642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CF25B69-0063-3847-8A34-9222A75461C0}" type="slidenum">
              <a:rPr lang="en-US" smtClean="0"/>
              <a:pPr/>
              <a:t>43</a:t>
            </a:fld>
            <a:endParaRPr lang="en-US"/>
          </a:p>
        </p:txBody>
      </p:sp>
    </p:spTree>
    <p:extLst>
      <p:ext uri="{BB962C8B-B14F-4D97-AF65-F5344CB8AC3E}">
        <p14:creationId xmlns="" xmlns:p14="http://schemas.microsoft.com/office/powerpoint/2010/main" val="5647039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25B69-0063-3847-8A34-9222A75461C0}" type="slidenum">
              <a:rPr lang="en-US" smtClean="0"/>
              <a:pPr/>
              <a:t>44</a:t>
            </a:fld>
            <a:endParaRPr lang="en-US"/>
          </a:p>
        </p:txBody>
      </p:sp>
    </p:spTree>
    <p:extLst>
      <p:ext uri="{BB962C8B-B14F-4D97-AF65-F5344CB8AC3E}">
        <p14:creationId xmlns="" xmlns:p14="http://schemas.microsoft.com/office/powerpoint/2010/main" val="1801977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CF25B69-0063-3847-8A34-9222A75461C0}" type="slidenum">
              <a:rPr lang="en-US" smtClean="0"/>
              <a:pPr/>
              <a:t>45</a:t>
            </a:fld>
            <a:endParaRPr lang="en-US"/>
          </a:p>
        </p:txBody>
      </p:sp>
    </p:spTree>
    <p:extLst>
      <p:ext uri="{BB962C8B-B14F-4D97-AF65-F5344CB8AC3E}">
        <p14:creationId xmlns="" xmlns:p14="http://schemas.microsoft.com/office/powerpoint/2010/main" val="39523763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25B69-0063-3847-8A34-9222A75461C0}" type="slidenum">
              <a:rPr lang="en-US" smtClean="0"/>
              <a:pPr/>
              <a:t>46</a:t>
            </a:fld>
            <a:endParaRPr lang="en-US"/>
          </a:p>
        </p:txBody>
      </p:sp>
    </p:spTree>
    <p:extLst>
      <p:ext uri="{BB962C8B-B14F-4D97-AF65-F5344CB8AC3E}">
        <p14:creationId xmlns="" xmlns:p14="http://schemas.microsoft.com/office/powerpoint/2010/main" val="106739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4CF25B69-0063-3847-8A34-9222A75461C0}" type="slidenum">
              <a:rPr lang="en-US" smtClean="0"/>
              <a:pPr/>
              <a:t>47</a:t>
            </a:fld>
            <a:endParaRPr lang="en-US"/>
          </a:p>
        </p:txBody>
      </p:sp>
    </p:spTree>
    <p:extLst>
      <p:ext uri="{BB962C8B-B14F-4D97-AF65-F5344CB8AC3E}">
        <p14:creationId xmlns="" xmlns:p14="http://schemas.microsoft.com/office/powerpoint/2010/main" val="40319167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25B69-0063-3847-8A34-9222A75461C0}" type="slidenum">
              <a:rPr lang="en-US" smtClean="0"/>
              <a:pPr/>
              <a:t>48</a:t>
            </a:fld>
            <a:endParaRPr lang="en-US"/>
          </a:p>
        </p:txBody>
      </p:sp>
    </p:spTree>
    <p:extLst>
      <p:ext uri="{BB962C8B-B14F-4D97-AF65-F5344CB8AC3E}">
        <p14:creationId xmlns="" xmlns:p14="http://schemas.microsoft.com/office/powerpoint/2010/main" val="4032386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2D9222-2DCD-4671-8310-1FF6796E0D23}" type="slidenum">
              <a:rPr lang="en-US" smtClean="0"/>
              <a:pPr/>
              <a:t>9</a:t>
            </a:fld>
            <a:endParaRPr lang="en-US"/>
          </a:p>
        </p:txBody>
      </p:sp>
    </p:spTree>
    <p:extLst>
      <p:ext uri="{BB962C8B-B14F-4D97-AF65-F5344CB8AC3E}">
        <p14:creationId xmlns:p14="http://schemas.microsoft.com/office/powerpoint/2010/main" xmlns="" val="31748584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25B69-0063-3847-8A34-9222A75461C0}" type="slidenum">
              <a:rPr lang="en-US" smtClean="0"/>
              <a:pPr/>
              <a:t>49</a:t>
            </a:fld>
            <a:endParaRPr lang="en-US"/>
          </a:p>
        </p:txBody>
      </p:sp>
    </p:spTree>
    <p:extLst>
      <p:ext uri="{BB962C8B-B14F-4D97-AF65-F5344CB8AC3E}">
        <p14:creationId xmlns="" xmlns:p14="http://schemas.microsoft.com/office/powerpoint/2010/main" val="5199838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25B69-0063-3847-8A34-9222A75461C0}" type="slidenum">
              <a:rPr lang="en-US" smtClean="0"/>
              <a:pPr/>
              <a:t>50</a:t>
            </a:fld>
            <a:endParaRPr lang="en-US"/>
          </a:p>
        </p:txBody>
      </p:sp>
    </p:spTree>
    <p:extLst>
      <p:ext uri="{BB962C8B-B14F-4D97-AF65-F5344CB8AC3E}">
        <p14:creationId xmlns="" xmlns:p14="http://schemas.microsoft.com/office/powerpoint/2010/main" val="667916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25B69-0063-3847-8A34-9222A75461C0}" type="slidenum">
              <a:rPr lang="en-US" smtClean="0"/>
              <a:pPr/>
              <a:t>51</a:t>
            </a:fld>
            <a:endParaRPr lang="en-US"/>
          </a:p>
        </p:txBody>
      </p:sp>
    </p:spTree>
    <p:extLst>
      <p:ext uri="{BB962C8B-B14F-4D97-AF65-F5344CB8AC3E}">
        <p14:creationId xmlns="" xmlns:p14="http://schemas.microsoft.com/office/powerpoint/2010/main" val="13398723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25B69-0063-3847-8A34-9222A75461C0}" type="slidenum">
              <a:rPr lang="en-US" smtClean="0"/>
              <a:pPr/>
              <a:t>52</a:t>
            </a:fld>
            <a:endParaRPr lang="en-US"/>
          </a:p>
        </p:txBody>
      </p:sp>
    </p:spTree>
    <p:extLst>
      <p:ext uri="{BB962C8B-B14F-4D97-AF65-F5344CB8AC3E}">
        <p14:creationId xmlns="" xmlns:p14="http://schemas.microsoft.com/office/powerpoint/2010/main" val="35420870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25B69-0063-3847-8A34-9222A75461C0}" type="slidenum">
              <a:rPr lang="en-US" smtClean="0"/>
              <a:pPr/>
              <a:t>53</a:t>
            </a:fld>
            <a:endParaRPr lang="en-US"/>
          </a:p>
        </p:txBody>
      </p:sp>
    </p:spTree>
    <p:extLst>
      <p:ext uri="{BB962C8B-B14F-4D97-AF65-F5344CB8AC3E}">
        <p14:creationId xmlns="" xmlns:p14="http://schemas.microsoft.com/office/powerpoint/2010/main" val="367750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CF25B69-0063-3847-8A34-9222A75461C0}" type="slidenum">
              <a:rPr lang="en-US" smtClean="0"/>
              <a:pPr/>
              <a:t>54</a:t>
            </a:fld>
            <a:endParaRPr lang="en-US"/>
          </a:p>
        </p:txBody>
      </p:sp>
    </p:spTree>
    <p:extLst>
      <p:ext uri="{BB962C8B-B14F-4D97-AF65-F5344CB8AC3E}">
        <p14:creationId xmlns="" xmlns:p14="http://schemas.microsoft.com/office/powerpoint/2010/main" val="37617122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25B69-0063-3847-8A34-9222A75461C0}" type="slidenum">
              <a:rPr lang="en-US" smtClean="0"/>
              <a:pPr/>
              <a:t>55</a:t>
            </a:fld>
            <a:endParaRPr lang="en-US"/>
          </a:p>
        </p:txBody>
      </p:sp>
    </p:spTree>
    <p:extLst>
      <p:ext uri="{BB962C8B-B14F-4D97-AF65-F5344CB8AC3E}">
        <p14:creationId xmlns="" xmlns:p14="http://schemas.microsoft.com/office/powerpoint/2010/main" val="3595684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25B69-0063-3847-8A34-9222A75461C0}" type="slidenum">
              <a:rPr lang="en-US" smtClean="0"/>
              <a:pPr/>
              <a:t>56</a:t>
            </a:fld>
            <a:endParaRPr lang="en-US"/>
          </a:p>
        </p:txBody>
      </p:sp>
    </p:spTree>
    <p:extLst>
      <p:ext uri="{BB962C8B-B14F-4D97-AF65-F5344CB8AC3E}">
        <p14:creationId xmlns="" xmlns:p14="http://schemas.microsoft.com/office/powerpoint/2010/main" val="2056314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25B69-0063-3847-8A34-9222A75461C0}" type="slidenum">
              <a:rPr lang="en-US" smtClean="0"/>
              <a:pPr/>
              <a:t>57</a:t>
            </a:fld>
            <a:endParaRPr lang="en-US"/>
          </a:p>
        </p:txBody>
      </p:sp>
    </p:spTree>
    <p:extLst>
      <p:ext uri="{BB962C8B-B14F-4D97-AF65-F5344CB8AC3E}">
        <p14:creationId xmlns="" xmlns:p14="http://schemas.microsoft.com/office/powerpoint/2010/main" val="28183235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F25B69-0063-3847-8A34-9222A75461C0}" type="slidenum">
              <a:rPr lang="en-US" smtClean="0"/>
              <a:pPr/>
              <a:t>58</a:t>
            </a:fld>
            <a:endParaRPr lang="en-US"/>
          </a:p>
        </p:txBody>
      </p:sp>
    </p:spTree>
    <p:extLst>
      <p:ext uri="{BB962C8B-B14F-4D97-AF65-F5344CB8AC3E}">
        <p14:creationId xmlns="" xmlns:p14="http://schemas.microsoft.com/office/powerpoint/2010/main" val="2704428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had Bev Isman at ASTDD</a:t>
            </a:r>
            <a:r>
              <a:rPr lang="en-US" baseline="0" dirty="0"/>
              <a:t> &amp; CDC </a:t>
            </a:r>
            <a:r>
              <a:rPr lang="en-US" dirty="0"/>
              <a:t>review</a:t>
            </a:r>
            <a:r>
              <a:rPr lang="en-US" baseline="0" dirty="0"/>
              <a:t> report</a:t>
            </a:r>
            <a:endParaRPr lang="en-US" dirty="0"/>
          </a:p>
        </p:txBody>
      </p:sp>
      <p:sp>
        <p:nvSpPr>
          <p:cNvPr id="4" name="Slide Number Placeholder 3"/>
          <p:cNvSpPr>
            <a:spLocks noGrp="1"/>
          </p:cNvSpPr>
          <p:nvPr>
            <p:ph type="sldNum" sz="quarter" idx="10"/>
          </p:nvPr>
        </p:nvSpPr>
        <p:spPr/>
        <p:txBody>
          <a:bodyPr/>
          <a:lstStyle/>
          <a:p>
            <a:fld id="{E22D9222-2DCD-4671-8310-1FF6796E0D23}" type="slidenum">
              <a:rPr lang="en-US" smtClean="0"/>
              <a:pPr/>
              <a:t>10</a:t>
            </a:fld>
            <a:endParaRPr lang="en-US"/>
          </a:p>
        </p:txBody>
      </p:sp>
    </p:spTree>
    <p:extLst>
      <p:ext uri="{BB962C8B-B14F-4D97-AF65-F5344CB8AC3E}">
        <p14:creationId xmlns:p14="http://schemas.microsoft.com/office/powerpoint/2010/main" xmlns="" val="15789448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25B69-0063-3847-8A34-9222A75461C0}" type="slidenum">
              <a:rPr lang="en-US" smtClean="0"/>
              <a:pPr/>
              <a:t>59</a:t>
            </a:fld>
            <a:endParaRPr lang="en-US"/>
          </a:p>
        </p:txBody>
      </p:sp>
    </p:spTree>
    <p:extLst>
      <p:ext uri="{BB962C8B-B14F-4D97-AF65-F5344CB8AC3E}">
        <p14:creationId xmlns="" xmlns:p14="http://schemas.microsoft.com/office/powerpoint/2010/main" val="13423932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F25B69-0063-3847-8A34-9222A75461C0}" type="slidenum">
              <a:rPr lang="en-US" smtClean="0"/>
              <a:pPr/>
              <a:t>60</a:t>
            </a:fld>
            <a:endParaRPr lang="en-US"/>
          </a:p>
        </p:txBody>
      </p:sp>
    </p:spTree>
    <p:extLst>
      <p:ext uri="{BB962C8B-B14F-4D97-AF65-F5344CB8AC3E}">
        <p14:creationId xmlns="" xmlns:p14="http://schemas.microsoft.com/office/powerpoint/2010/main" val="38710671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2D9222-2DCD-4671-8310-1FF6796E0D23}" type="slidenum">
              <a:rPr lang="en-US" smtClean="0"/>
              <a:pPr/>
              <a:t>61</a:t>
            </a:fld>
            <a:endParaRPr lang="en-US"/>
          </a:p>
        </p:txBody>
      </p:sp>
    </p:spTree>
    <p:extLst>
      <p:ext uri="{BB962C8B-B14F-4D97-AF65-F5344CB8AC3E}">
        <p14:creationId xmlns:p14="http://schemas.microsoft.com/office/powerpoint/2010/main" xmlns="" val="1844282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had Bev Isman at ASTDD</a:t>
            </a:r>
            <a:r>
              <a:rPr lang="en-US" baseline="0" dirty="0"/>
              <a:t> &amp; CDC </a:t>
            </a:r>
            <a:r>
              <a:rPr lang="en-US" dirty="0"/>
              <a:t>review</a:t>
            </a:r>
            <a:r>
              <a:rPr lang="en-US" baseline="0" dirty="0"/>
              <a:t> report</a:t>
            </a:r>
            <a:endParaRPr lang="en-US" dirty="0"/>
          </a:p>
        </p:txBody>
      </p:sp>
      <p:sp>
        <p:nvSpPr>
          <p:cNvPr id="4" name="Slide Number Placeholder 3"/>
          <p:cNvSpPr>
            <a:spLocks noGrp="1"/>
          </p:cNvSpPr>
          <p:nvPr>
            <p:ph type="sldNum" sz="quarter" idx="10"/>
          </p:nvPr>
        </p:nvSpPr>
        <p:spPr/>
        <p:txBody>
          <a:bodyPr/>
          <a:lstStyle/>
          <a:p>
            <a:fld id="{E22D9222-2DCD-4671-8310-1FF6796E0D23}" type="slidenum">
              <a:rPr lang="en-US" smtClean="0"/>
              <a:pPr/>
              <a:t>11</a:t>
            </a:fld>
            <a:endParaRPr lang="en-US"/>
          </a:p>
        </p:txBody>
      </p:sp>
    </p:spTree>
    <p:extLst>
      <p:ext uri="{BB962C8B-B14F-4D97-AF65-F5344CB8AC3E}">
        <p14:creationId xmlns:p14="http://schemas.microsoft.com/office/powerpoint/2010/main" xmlns="" val="618794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original data</a:t>
            </a:r>
            <a:r>
              <a:rPr lang="en-US" baseline="0" dirty="0"/>
              <a:t> report was developed for Epi/research users</a:t>
            </a:r>
          </a:p>
          <a:p>
            <a:r>
              <a:rPr lang="en-US" baseline="0" dirty="0"/>
              <a:t>The report was organized by data sources, thus not very user friendly</a:t>
            </a:r>
          </a:p>
          <a:p>
            <a:r>
              <a:rPr lang="en-US" baseline="0" dirty="0"/>
              <a:t>Over 100 pages in length</a:t>
            </a:r>
          </a:p>
          <a:p>
            <a:r>
              <a:rPr lang="en-US" baseline="0" dirty="0"/>
              <a:t>No summary of findings or recommendations</a:t>
            </a:r>
            <a:endParaRPr lang="en-US" dirty="0"/>
          </a:p>
        </p:txBody>
      </p:sp>
      <p:sp>
        <p:nvSpPr>
          <p:cNvPr id="4" name="Slide Number Placeholder 3"/>
          <p:cNvSpPr>
            <a:spLocks noGrp="1"/>
          </p:cNvSpPr>
          <p:nvPr>
            <p:ph type="sldNum" sz="quarter" idx="10"/>
          </p:nvPr>
        </p:nvSpPr>
        <p:spPr/>
        <p:txBody>
          <a:bodyPr/>
          <a:lstStyle/>
          <a:p>
            <a:fld id="{E22D9222-2DCD-4671-8310-1FF6796E0D23}" type="slidenum">
              <a:rPr lang="en-US" smtClean="0"/>
              <a:pPr/>
              <a:t>12</a:t>
            </a:fld>
            <a:endParaRPr lang="en-US"/>
          </a:p>
        </p:txBody>
      </p:sp>
    </p:spTree>
    <p:extLst>
      <p:ext uri="{BB962C8B-B14F-4D97-AF65-F5344CB8AC3E}">
        <p14:creationId xmlns:p14="http://schemas.microsoft.com/office/powerpoint/2010/main" xmlns="" val="3651485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a:t>
            </a:r>
            <a:r>
              <a:rPr lang="en-US" baseline="0" dirty="0"/>
              <a:t> data compilation was an important first step</a:t>
            </a:r>
          </a:p>
          <a:p>
            <a:r>
              <a:rPr lang="en-US" baseline="0" dirty="0"/>
              <a:t>The SOHP wanted the data to “tell a story” since data does not speak for itself</a:t>
            </a:r>
          </a:p>
          <a:p>
            <a:r>
              <a:rPr lang="en-US" baseline="0" dirty="0"/>
              <a:t>Worked with Kathy Phipps who asked important questions like, “Who is your audience?”</a:t>
            </a:r>
          </a:p>
          <a:p>
            <a:r>
              <a:rPr lang="en-US" baseline="0" dirty="0"/>
              <a:t>Together we outlined some report parameters including key findings &amp; recommendations</a:t>
            </a:r>
          </a:p>
          <a:p>
            <a:r>
              <a:rPr lang="en-US" baseline="0" dirty="0"/>
              <a:t>Kathy also advised us to look at other state burden reports which was very helpful</a:t>
            </a:r>
            <a:endParaRPr lang="en-US" dirty="0"/>
          </a:p>
        </p:txBody>
      </p:sp>
      <p:sp>
        <p:nvSpPr>
          <p:cNvPr id="4" name="Slide Number Placeholder 3"/>
          <p:cNvSpPr>
            <a:spLocks noGrp="1"/>
          </p:cNvSpPr>
          <p:nvPr>
            <p:ph type="sldNum" sz="quarter" idx="10"/>
          </p:nvPr>
        </p:nvSpPr>
        <p:spPr/>
        <p:txBody>
          <a:bodyPr/>
          <a:lstStyle/>
          <a:p>
            <a:fld id="{E22D9222-2DCD-4671-8310-1FF6796E0D23}" type="slidenum">
              <a:rPr lang="en-US" smtClean="0"/>
              <a:pPr/>
              <a:t>14</a:t>
            </a:fld>
            <a:endParaRPr lang="en-US"/>
          </a:p>
        </p:txBody>
      </p:sp>
    </p:spTree>
    <p:extLst>
      <p:ext uri="{BB962C8B-B14F-4D97-AF65-F5344CB8AC3E}">
        <p14:creationId xmlns:p14="http://schemas.microsoft.com/office/powerpoint/2010/main" xmlns="" val="4131255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2D9222-2DCD-4671-8310-1FF6796E0D23}" type="slidenum">
              <a:rPr lang="en-US" smtClean="0"/>
              <a:pPr/>
              <a:t>16</a:t>
            </a:fld>
            <a:endParaRPr lang="en-US"/>
          </a:p>
        </p:txBody>
      </p:sp>
    </p:spTree>
    <p:extLst>
      <p:ext uri="{BB962C8B-B14F-4D97-AF65-F5344CB8AC3E}">
        <p14:creationId xmlns:p14="http://schemas.microsoft.com/office/powerpoint/2010/main" xmlns="" val="3435800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14" descr="VDH logoKO 1-3in.png"/>
          <p:cNvPicPr>
            <a:picLocks noChangeAspect="1"/>
          </p:cNvPicPr>
          <p:nvPr userDrawn="1"/>
        </p:nvPicPr>
        <p:blipFill>
          <a:blip r:embed="rId2">
            <a:extLst>
              <a:ext uri="{28A0092B-C50C-407E-A947-70E740481C1C}">
                <a14:useLocalDpi xmlns="" xmlns:a14="http://schemas.microsoft.com/office/drawing/2010/main" val="0"/>
              </a:ext>
            </a:extLst>
          </a:blip>
          <a:srcRect/>
          <a:stretch>
            <a:fillRect/>
          </a:stretch>
        </p:blipFill>
        <p:spPr bwMode="auto">
          <a:xfrm>
            <a:off x="511175" y="6248400"/>
            <a:ext cx="12969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7"/>
          <p:cNvSpPr>
            <a:spLocks noGrp="1"/>
          </p:cNvSpPr>
          <p:nvPr>
            <p:ph type="ctrTitle"/>
          </p:nvPr>
        </p:nvSpPr>
        <p:spPr>
          <a:xfrm>
            <a:off x="2362200" y="4038600"/>
            <a:ext cx="6477000" cy="1828800"/>
          </a:xfrm>
        </p:spPr>
        <p:txBody>
          <a:bodyPr anchor="b"/>
          <a:lstStyle>
            <a:lvl1pPr>
              <a:defRPr cap="none" baseline="0"/>
            </a:lvl1pPr>
          </a:lstStyle>
          <a:p>
            <a:r>
              <a:rPr lang="en-US"/>
              <a:t>Click to edit Master title style</a:t>
            </a:r>
            <a:endParaRPr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p>
        </p:txBody>
      </p:sp>
    </p:spTree>
    <p:extLst>
      <p:ext uri="{BB962C8B-B14F-4D97-AF65-F5344CB8AC3E}">
        <p14:creationId xmlns="" xmlns:p14="http://schemas.microsoft.com/office/powerpoint/2010/main" val="330959267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Vermont Department of Health</a:t>
            </a:r>
          </a:p>
        </p:txBody>
      </p:sp>
    </p:spTree>
    <p:extLst>
      <p:ext uri="{BB962C8B-B14F-4D97-AF65-F5344CB8AC3E}">
        <p14:creationId xmlns="" xmlns:p14="http://schemas.microsoft.com/office/powerpoint/2010/main" val="3499048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algn="r">
              <a:defRPr/>
            </a:lvl1pPr>
          </a:lstStyle>
          <a:p>
            <a:pPr>
              <a:defRPr/>
            </a:pPr>
            <a:endParaRPr lang="en-US"/>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r>
              <a:rPr lang="en-US"/>
              <a:t>Vermont Department of Health</a:t>
            </a:r>
          </a:p>
        </p:txBody>
      </p:sp>
    </p:spTree>
    <p:extLst>
      <p:ext uri="{BB962C8B-B14F-4D97-AF65-F5344CB8AC3E}">
        <p14:creationId xmlns="" xmlns:p14="http://schemas.microsoft.com/office/powerpoint/2010/main" val="4303697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C35AB8B6-3E3D-47FB-B602-0883D66A55BE}" type="datetimeFigureOut">
              <a:rPr lang="en-GB" smtClean="0"/>
              <a:pPr/>
              <a:t>31/05/2017</a:t>
            </a:fld>
            <a:endParaRPr lang="en-GB"/>
          </a:p>
        </p:txBody>
      </p:sp>
      <p:sp>
        <p:nvSpPr>
          <p:cNvPr id="17" name="Footer Placeholder 16"/>
          <p:cNvSpPr>
            <a:spLocks noGrp="1"/>
          </p:cNvSpPr>
          <p:nvPr>
            <p:ph type="ftr" sz="quarter" idx="11"/>
          </p:nvPr>
        </p:nvSpPr>
        <p:spPr/>
        <p:txBody>
          <a:bodyPr/>
          <a:lstStyle/>
          <a:p>
            <a:endParaRPr lang="en-GB"/>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E36ADCF-AED4-41D4-B653-C05AAF32292D}" type="slidenum">
              <a:rPr lang="en-GB" smtClean="0"/>
              <a:pPr/>
              <a:t>‹#›</a:t>
            </a:fld>
            <a:endParaRPr lang="en-GB"/>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C35AB8B6-3E3D-47FB-B602-0883D66A55BE}" type="datetimeFigureOut">
              <a:rPr lang="en-GB" smtClean="0"/>
              <a:pPr/>
              <a:t>31/05/2017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4361688" y="1026372"/>
            <a:ext cx="457200" cy="441325"/>
          </a:xfrm>
        </p:spPr>
        <p:txBody>
          <a:bodyPr/>
          <a:lstStyle/>
          <a:p>
            <a:fld id="{BE36ADCF-AED4-41D4-B653-C05AAF32292D}" type="slidenum">
              <a:rPr lang="en-GB" smtClean="0"/>
              <a:pPr/>
              <a:t>‹#›</a:t>
            </a:fld>
            <a:endParaRPr lang="en-GB"/>
          </a:p>
        </p:txBody>
      </p:sp>
      <p:sp>
        <p:nvSpPr>
          <p:cNvPr id="8" name="Content Placeholder 7"/>
          <p:cNvSpPr>
            <a:spLocks noGrp="1"/>
          </p:cNvSpPr>
          <p:nvPr>
            <p:ph sz="quarter" idx="1"/>
          </p:nvPr>
        </p:nvSpPr>
        <p:spPr>
          <a:xfrm>
            <a:off x="301752" y="1527048"/>
            <a:ext cx="8503920" cy="4572000"/>
          </a:xfrm>
        </p:spPr>
        <p:txBody>
          <a:bodyPr/>
          <a:lstStyle>
            <a:lvl1pPr>
              <a:defRPr>
                <a:solidFill>
                  <a:schemeClr val="tx1"/>
                </a:solidFill>
                <a:latin typeface="Calibri" pitchFamily="34" charset="0"/>
                <a:cs typeface="Calibri" pitchFamily="34" charset="0"/>
              </a:defRPr>
            </a:lvl1pPr>
            <a:lvl2pPr>
              <a:defRPr>
                <a:solidFill>
                  <a:schemeClr val="tx1"/>
                </a:solidFill>
                <a:latin typeface="Calibri" pitchFamily="34" charset="0"/>
                <a:cs typeface="Calibri" pitchFamily="34" charset="0"/>
              </a:defRPr>
            </a:lvl2pPr>
            <a:lvl3pPr>
              <a:defRPr>
                <a:solidFill>
                  <a:schemeClr val="tx1"/>
                </a:solidFill>
                <a:latin typeface="Calibri" pitchFamily="34" charset="0"/>
                <a:cs typeface="Calibri" pitchFamily="34" charset="0"/>
              </a:defRPr>
            </a:lvl3pPr>
            <a:lvl4pPr>
              <a:defRPr>
                <a:solidFill>
                  <a:schemeClr val="tx1"/>
                </a:solidFill>
                <a:latin typeface="Calibri" pitchFamily="34" charset="0"/>
                <a:cs typeface="Calibri" pitchFamily="34" charset="0"/>
              </a:defRPr>
            </a:lvl4pPr>
            <a:lvl5pPr>
              <a:defRPr>
                <a:solidFill>
                  <a:schemeClr val="tx1"/>
                </a:solidFill>
                <a:latin typeface="Calibri" pitchFamily="34" charset="0"/>
                <a:cs typeface="Calibri"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GB"/>
          </a:p>
        </p:txBody>
      </p:sp>
      <p:sp>
        <p:nvSpPr>
          <p:cNvPr id="4" name="Date Placeholder 3"/>
          <p:cNvSpPr>
            <a:spLocks noGrp="1"/>
          </p:cNvSpPr>
          <p:nvPr>
            <p:ph type="dt" sz="half" idx="10"/>
          </p:nvPr>
        </p:nvSpPr>
        <p:spPr/>
        <p:txBody>
          <a:bodyPr/>
          <a:lstStyle/>
          <a:p>
            <a:fld id="{C35AB8B6-3E3D-47FB-B602-0883D66A55BE}" type="datetimeFigureOut">
              <a:rPr lang="en-GB" smtClean="0"/>
              <a:pPr/>
              <a:t>31/05/2017</a:t>
            </a:fld>
            <a:endParaRPr lang="en-GB"/>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E36ADCF-AED4-41D4-B653-C05AAF32292D}" type="slidenum">
              <a:rPr lang="en-GB" smtClean="0"/>
              <a:pPr/>
              <a:t>‹#›</a:t>
            </a:fld>
            <a:endParaRPr lang="en-GB"/>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C35AB8B6-3E3D-47FB-B602-0883D66A55BE}" type="datetimeFigureOut">
              <a:rPr lang="en-GB" smtClean="0"/>
              <a:pPr/>
              <a:t>31/05/2017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E36ADCF-AED4-41D4-B653-C05AAF32292D}" type="slidenum">
              <a:rPr lang="en-GB" smtClean="0"/>
              <a:pPr/>
              <a:t>‹#›</a:t>
            </a:fld>
            <a:endParaRPr lang="en-GB"/>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C35AB8B6-3E3D-47FB-B602-0883D66A55BE}" type="datetimeFigureOut">
              <a:rPr lang="en-GB" smtClean="0"/>
              <a:pPr/>
              <a:t>31/05/2017</a:t>
            </a:fld>
            <a:endParaRPr lang="en-GB"/>
          </a:p>
        </p:txBody>
      </p:sp>
      <p:sp>
        <p:nvSpPr>
          <p:cNvPr id="8" name="Footer Placeholder 7"/>
          <p:cNvSpPr>
            <a:spLocks noGrp="1"/>
          </p:cNvSpPr>
          <p:nvPr>
            <p:ph type="ftr" sz="quarter" idx="11"/>
          </p:nvPr>
        </p:nvSpPr>
        <p:spPr>
          <a:xfrm>
            <a:off x="304800" y="6409944"/>
            <a:ext cx="3581400" cy="365760"/>
          </a:xfrm>
        </p:spPr>
        <p:txBody>
          <a:bodyPr/>
          <a:lstStyle/>
          <a:p>
            <a:endParaRPr lang="en-GB"/>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BE36ADCF-AED4-41D4-B653-C05AAF32292D}" type="slidenum">
              <a:rPr lang="en-GB" smtClean="0"/>
              <a:pPr/>
              <a:t>‹#›</a:t>
            </a:fld>
            <a:endParaRPr lang="en-GB"/>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35AB8B6-3E3D-47FB-B602-0883D66A55BE}" type="datetimeFigureOut">
              <a:rPr lang="en-GB" smtClean="0"/>
              <a:pPr/>
              <a:t>31/05/2017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a:xfrm>
            <a:off x="4343400" y="1036020"/>
            <a:ext cx="457200" cy="441325"/>
          </a:xfrm>
        </p:spPr>
        <p:txBody>
          <a:bodyPr/>
          <a:lstStyle/>
          <a:p>
            <a:fld id="{BE36ADCF-AED4-41D4-B653-C05AAF32292D}" type="slidenum">
              <a:rPr lang="en-GB" smtClean="0"/>
              <a:pPr/>
              <a:t>‹#›</a:t>
            </a:fld>
            <a:endParaRPr lang="en-GB"/>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C35AB8B6-3E3D-47FB-B602-0883D66A55BE}" type="datetimeFigureOut">
              <a:rPr lang="en-GB" smtClean="0"/>
              <a:pPr/>
              <a:t>31/05/2017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E36ADCF-AED4-41D4-B653-C05AAF32292D}" type="slidenum">
              <a:rPr lang="en-GB" smtClean="0"/>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E36ADCF-AED4-41D4-B653-C05AAF32292D}" type="slidenum">
              <a:rPr lang="en-GB" smtClean="0"/>
              <a:pPr/>
              <a:t>‹#›</a:t>
            </a:fld>
            <a:endParaRPr lang="en-GB"/>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C35AB8B6-3E3D-47FB-B602-0883D66A55BE}" type="datetimeFigureOut">
              <a:rPr lang="en-GB" smtClean="0"/>
              <a:pPr/>
              <a:t>31/05/2017</a:t>
            </a:fld>
            <a:endParaRPr lang="en-GB"/>
          </a:p>
        </p:txBody>
      </p:sp>
      <p:sp>
        <p:nvSpPr>
          <p:cNvPr id="6" name="Footer Placeholder 5"/>
          <p:cNvSpPr>
            <a:spLocks noGrp="1"/>
          </p:cNvSpPr>
          <p:nvPr>
            <p:ph type="ftr" sz="quarter" idx="11"/>
          </p:nvPr>
        </p:nvSpPr>
        <p:spPr>
          <a:xfrm>
            <a:off x="301752" y="6410848"/>
            <a:ext cx="3383280" cy="365760"/>
          </a:xfrm>
        </p:spPr>
        <p:txBody>
          <a:bodyPr/>
          <a:lstStyle/>
          <a:p>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lgn="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Vermont Department of Health</a:t>
            </a:r>
          </a:p>
        </p:txBody>
      </p:sp>
    </p:spTree>
    <p:extLst>
      <p:ext uri="{BB962C8B-B14F-4D97-AF65-F5344CB8AC3E}">
        <p14:creationId xmlns="" xmlns:p14="http://schemas.microsoft.com/office/powerpoint/2010/main" val="18388929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BE36ADCF-AED4-41D4-B653-C05AAF32292D}" type="slidenum">
              <a:rPr lang="en-GB" smtClean="0"/>
              <a:pPr/>
              <a:t>‹#›</a:t>
            </a:fld>
            <a:endParaRPr lang="en-GB"/>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C35AB8B6-3E3D-47FB-B602-0883D66A55BE}" type="datetimeFigureOut">
              <a:rPr lang="en-GB" smtClean="0"/>
              <a:pPr/>
              <a:t>31/05/2017</a:t>
            </a:fld>
            <a:endParaRPr lang="en-GB"/>
          </a:p>
        </p:txBody>
      </p:sp>
      <p:sp>
        <p:nvSpPr>
          <p:cNvPr id="6" name="Footer Placeholder 5"/>
          <p:cNvSpPr>
            <a:spLocks noGrp="1"/>
          </p:cNvSpPr>
          <p:nvPr>
            <p:ph type="ftr" sz="quarter" idx="11"/>
          </p:nvPr>
        </p:nvSpPr>
        <p:spPr>
          <a:xfrm>
            <a:off x="301752" y="6410848"/>
            <a:ext cx="3584448" cy="365760"/>
          </a:xfrm>
        </p:spPr>
        <p:txBody>
          <a:bodyPr/>
          <a:lstStyle/>
          <a:p>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5AB8B6-3E3D-47FB-B602-0883D66A55BE}" type="datetimeFigureOut">
              <a:rPr lang="en-GB" smtClean="0"/>
              <a:pPr/>
              <a:t>31/05/2017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E36ADCF-AED4-41D4-B653-C05AAF32292D}" type="slidenum">
              <a:rPr lang="en-GB" smtClean="0"/>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BE36ADCF-AED4-41D4-B653-C05AAF32292D}" type="slidenum">
              <a:rPr lang="en-GB" smtClean="0"/>
              <a:pPr/>
              <a:t>‹#›</a:t>
            </a:fld>
            <a:endParaRPr lang="en-GB"/>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5AB8B6-3E3D-47FB-B602-0883D66A55BE}" type="datetimeFigureOut">
              <a:rPr lang="en-GB" smtClean="0"/>
              <a:pPr/>
              <a:t>31/05/2017</a:t>
            </a:fld>
            <a:endParaRPr lang="en-GB"/>
          </a:p>
        </p:txBody>
      </p:sp>
      <p:sp>
        <p:nvSpPr>
          <p:cNvPr id="5" name="Footer Placeholder 4"/>
          <p:cNvSpPr>
            <a:spLocks noGrp="1"/>
          </p:cNvSpPr>
          <p:nvPr>
            <p:ph type="ftr" sz="quarter" idx="11"/>
          </p:nvPr>
        </p:nvSpPr>
        <p:spPr/>
        <p:txBody>
          <a:bodyPr/>
          <a:lstStyle/>
          <a:p>
            <a:endParaRPr lang="en-GB"/>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7C9B81F-C347-4BEF-BFDF-29C42F48304A}" type="datetimeFigureOut">
              <a:rPr lang="en-US" smtClean="0"/>
              <a:pPr/>
              <a:t>5/31/2017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800"/>
            </a:lvl1pPr>
            <a:lvl2pPr>
              <a:defRPr sz="2400"/>
            </a:lvl2pPr>
            <a:lvl3pPr>
              <a:defRPr sz="2200"/>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7C9B81F-C347-4BEF-BFDF-29C42F48304A}" type="datetimeFigureOut">
              <a:rPr lang="en-US" smtClean="0"/>
              <a:pPr/>
              <a:t>5/31/2017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042AED99-7FB4-404E-8A97-64753DCE42EC}" type="slidenum">
              <a:rPr kumimoji="0" lang="en-US" smtClean="0"/>
              <a:pPr/>
              <a:t>‹#›</a:t>
            </a:fld>
            <a:endParaRPr kumimoji="0" lang="en-US"/>
          </a:p>
        </p:txBody>
      </p:sp>
      <p:sp>
        <p:nvSpPr>
          <p:cNvPr id="7" name="Title 6"/>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C9B81F-C347-4BEF-BFDF-29C42F48304A}" type="datetimeFigureOut">
              <a:rPr lang="en-US" smtClean="0"/>
              <a:pPr/>
              <a:t>5/31/2017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47C9B81F-C347-4BEF-BFDF-29C42F48304A}" type="datetimeFigureOut">
              <a:rPr lang="en-US" smtClean="0"/>
              <a:pPr/>
              <a:t>5/31/2017</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042AED99-7FB4-404E-8A97-64753DCE42EC}" type="slidenum">
              <a:rPr kumimoji="0" lang="en-US" smtClean="0"/>
              <a:pPr/>
              <a:t>‹#›</a:t>
            </a:fld>
            <a:endParaRPr kumimoji="0"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7C9B81F-C347-4BEF-BFDF-29C42F48304A}" type="datetimeFigureOut">
              <a:rPr lang="en-US" smtClean="0"/>
              <a:pPr/>
              <a:t>5/31/2017</a:t>
            </a:fld>
            <a:endParaRPr lang="en-US"/>
          </a:p>
        </p:txBody>
      </p:sp>
      <p:sp>
        <p:nvSpPr>
          <p:cNvPr id="8" name="Footer Placeholder 7"/>
          <p:cNvSpPr>
            <a:spLocks noGrp="1"/>
          </p:cNvSpPr>
          <p:nvPr>
            <p:ph type="ftr" sz="quarter" idx="11"/>
          </p:nvPr>
        </p:nvSpPr>
        <p:spPr/>
        <p:txBody>
          <a:bodyPr/>
          <a:lstStyle/>
          <a:p>
            <a:endParaRPr kumimoji="0" lang="en-US" dirty="0"/>
          </a:p>
        </p:txBody>
      </p:sp>
      <p:sp>
        <p:nvSpPr>
          <p:cNvPr id="9" name="Slide Number Placeholder 8"/>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C9B81F-C347-4BEF-BFDF-29C42F48304A}" type="datetimeFigureOut">
              <a:rPr lang="en-US" smtClean="0"/>
              <a:pPr/>
              <a:t>5/31/2017</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47C9B81F-C347-4BEF-BFDF-29C42F48304A}" type="datetimeFigureOut">
              <a:rPr lang="en-US" smtClean="0"/>
              <a:pPr/>
              <a:t>5/31/2017</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algn="r">
              <a:defRPr/>
            </a:lvl1pPr>
          </a:lstStyle>
          <a:p>
            <a:pPr>
              <a:defRPr/>
            </a:pPr>
            <a:endParaRPr lang="en-US"/>
          </a:p>
        </p:txBody>
      </p:sp>
      <p:sp>
        <p:nvSpPr>
          <p:cNvPr id="8" name="Slide Number Placeholder 12"/>
          <p:cNvSpPr>
            <a:spLocks noGrp="1"/>
          </p:cNvSpPr>
          <p:nvPr>
            <p:ph type="sldNum" sz="quarter" idx="11"/>
          </p:nvPr>
        </p:nvSpPr>
        <p:spPr>
          <a:xfrm>
            <a:off x="0" y="1752600"/>
            <a:ext cx="1295400" cy="701675"/>
          </a:xfrm>
          <a:prstGeom prst="rect">
            <a:avLst/>
          </a:prstGeom>
        </p:spPr>
        <p:txBody>
          <a:bodyPr vert="horz" wrap="square" lIns="91440" tIns="45720" rIns="91440" bIns="45720" numCol="1" anchor="t" anchorCtr="0" compatLnSpc="1">
            <a:prstTxWarp prst="textNoShape">
              <a:avLst/>
            </a:prstTxWarp>
            <a:noAutofit/>
          </a:bodyPr>
          <a:lstStyle>
            <a:lvl1pPr algn="ctr">
              <a:defRPr sz="2400">
                <a:solidFill>
                  <a:srgbClr val="FFFFFF"/>
                </a:solidFill>
                <a:latin typeface="Tw Cen MT" charset="0"/>
              </a:defRPr>
            </a:lvl1pPr>
          </a:lstStyle>
          <a:p>
            <a:fld id="{1FF1673A-4FE8-D647-BC46-23820413EA79}" type="slidenum">
              <a:rPr lang="en-US"/>
              <a:pPr/>
              <a:t>‹#›</a:t>
            </a:fld>
            <a:endParaRPr lang="en-US"/>
          </a:p>
        </p:txBody>
      </p:sp>
      <p:sp>
        <p:nvSpPr>
          <p:cNvPr id="9" name="Footer Placeholder 13"/>
          <p:cNvSpPr>
            <a:spLocks noGrp="1"/>
          </p:cNvSpPr>
          <p:nvPr>
            <p:ph type="ftr" sz="quarter" idx="12"/>
          </p:nvPr>
        </p:nvSpPr>
        <p:spPr/>
        <p:txBody>
          <a:bodyPr/>
          <a:lstStyle>
            <a:lvl1pPr>
              <a:defRPr/>
            </a:lvl1pPr>
          </a:lstStyle>
          <a:p>
            <a:pPr>
              <a:defRPr/>
            </a:pPr>
            <a:r>
              <a:rPr lang="en-US"/>
              <a:t>Vermont Department of Health</a:t>
            </a:r>
          </a:p>
        </p:txBody>
      </p:sp>
    </p:spTree>
    <p:extLst>
      <p:ext uri="{BB962C8B-B14F-4D97-AF65-F5344CB8AC3E}">
        <p14:creationId xmlns="" xmlns:p14="http://schemas.microsoft.com/office/powerpoint/2010/main" val="923085455"/>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7C9B81F-C347-4BEF-BFDF-29C42F48304A}" type="datetimeFigureOut">
              <a:rPr lang="en-US" smtClean="0"/>
              <a:pPr/>
              <a:t>5/31/2017</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042AED99-7FB4-404E-8A97-64753DCE42EC}" type="slidenum">
              <a:rPr kumimoji="0" lang="en-US" smtClean="0"/>
              <a:pPr/>
              <a:t>‹#›</a:t>
            </a:fld>
            <a:endParaRPr kumimoji="0"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C9B81F-C347-4BEF-BFDF-29C42F48304A}" type="datetimeFigureOut">
              <a:rPr lang="en-US" smtClean="0"/>
              <a:pPr/>
              <a:t>5/31/2017</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042AED99-7FB4-404E-8A97-64753DCE42EC}" type="slidenum">
              <a:rPr kumimoji="0" lang="en-US" smtClean="0"/>
              <a:pPr/>
              <a:t>‹#›</a:t>
            </a:fld>
            <a:endParaRPr kumimoji="0"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C9B81F-C347-4BEF-BFDF-29C42F48304A}" type="datetimeFigureOut">
              <a:rPr lang="en-US" smtClean="0"/>
              <a:pPr/>
              <a:t>5/31/2017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042AED99-7FB4-404E-8A97-64753DCE42EC}" type="slidenum">
              <a:rPr kumimoji="0" lang="en-US" smtClean="0"/>
              <a:pPr/>
              <a:t>‹#›</a:t>
            </a:fld>
            <a:endParaRPr kumimoji="0"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7C9B81F-C347-4BEF-BFDF-29C42F48304A}" type="datetimeFigureOut">
              <a:rPr lang="en-US" smtClean="0"/>
              <a:pPr/>
              <a:t>5/31/2017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042AED99-7FB4-404E-8A97-64753DCE42EC}" type="slidenum">
              <a:rPr kumimoji="0" lang="en-US" smtClean="0"/>
              <a:pPr/>
              <a:t>‹#›</a:t>
            </a:fld>
            <a:endParaRPr kumimoji="0" lang="en-US"/>
          </a:p>
        </p:txBody>
      </p:sp>
      <p:grpSp>
        <p:nvGrpSpPr>
          <p:cNvPr id="7"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algn="r">
              <a:defRPr/>
            </a:lvl1pPr>
          </a:lstStyle>
          <a:p>
            <a:pPr>
              <a:defRPr/>
            </a:pPr>
            <a:endParaRPr lang="en-US"/>
          </a:p>
        </p:txBody>
      </p:sp>
      <p:sp>
        <p:nvSpPr>
          <p:cNvPr id="6" name="Footer Placeholder 11"/>
          <p:cNvSpPr>
            <a:spLocks noGrp="1"/>
          </p:cNvSpPr>
          <p:nvPr>
            <p:ph type="ftr" sz="quarter" idx="11"/>
          </p:nvPr>
        </p:nvSpPr>
        <p:spPr/>
        <p:txBody>
          <a:bodyPr rtlCol="0"/>
          <a:lstStyle>
            <a:lvl1pPr>
              <a:defRPr/>
            </a:lvl1pPr>
          </a:lstStyle>
          <a:p>
            <a:pPr>
              <a:defRPr/>
            </a:pPr>
            <a:r>
              <a:rPr lang="en-US"/>
              <a:t>Vermont Department of Health</a:t>
            </a:r>
          </a:p>
        </p:txBody>
      </p:sp>
    </p:spTree>
    <p:extLst>
      <p:ext uri="{BB962C8B-B14F-4D97-AF65-F5344CB8AC3E}">
        <p14:creationId xmlns="" xmlns:p14="http://schemas.microsoft.com/office/powerpoint/2010/main" val="4042520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algn="r">
              <a:defRPr/>
            </a:lvl1pPr>
          </a:lstStyle>
          <a:p>
            <a:pPr>
              <a:defRPr/>
            </a:pPr>
            <a:endParaRPr lang="en-US"/>
          </a:p>
        </p:txBody>
      </p:sp>
      <p:sp>
        <p:nvSpPr>
          <p:cNvPr id="8" name="Footer Placeholder 13"/>
          <p:cNvSpPr>
            <a:spLocks noGrp="1"/>
          </p:cNvSpPr>
          <p:nvPr>
            <p:ph type="ftr" sz="quarter" idx="11"/>
          </p:nvPr>
        </p:nvSpPr>
        <p:spPr/>
        <p:txBody>
          <a:bodyPr rtlCol="0"/>
          <a:lstStyle>
            <a:lvl1pPr>
              <a:defRPr/>
            </a:lvl1pPr>
          </a:lstStyle>
          <a:p>
            <a:pPr>
              <a:defRPr/>
            </a:pPr>
            <a:r>
              <a:rPr lang="en-US"/>
              <a:t>Vermont Department of Health</a:t>
            </a:r>
          </a:p>
        </p:txBody>
      </p:sp>
    </p:spTree>
    <p:extLst>
      <p:ext uri="{BB962C8B-B14F-4D97-AF65-F5344CB8AC3E}">
        <p14:creationId xmlns="" xmlns:p14="http://schemas.microsoft.com/office/powerpoint/2010/main" val="1516796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lgn="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r>
              <a:rPr lang="en-US"/>
              <a:t>Vermont Department of Health</a:t>
            </a:r>
          </a:p>
        </p:txBody>
      </p:sp>
      <p:sp>
        <p:nvSpPr>
          <p:cNvPr id="5" name="Slide Number Placeholder 4"/>
          <p:cNvSpPr>
            <a:spLocks noGrp="1"/>
          </p:cNvSpPr>
          <p:nvPr>
            <p:ph type="sldNum" sz="quarter" idx="12"/>
          </p:nvPr>
        </p:nvSpPr>
        <p:spPr>
          <a:xfrm>
            <a:off x="-846138" y="1112838"/>
            <a:ext cx="533400" cy="24447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w Cen MT" charset="0"/>
              </a:defRPr>
            </a:lvl1pPr>
          </a:lstStyle>
          <a:p>
            <a:fld id="{01E6F630-B75A-EF47-B171-B28D32643437}" type="slidenum">
              <a:rPr lang="en-US"/>
              <a:pPr/>
              <a:t>‹#›</a:t>
            </a:fld>
            <a:endParaRPr lang="en-US"/>
          </a:p>
        </p:txBody>
      </p:sp>
    </p:spTree>
    <p:extLst>
      <p:ext uri="{BB962C8B-B14F-4D97-AF65-F5344CB8AC3E}">
        <p14:creationId xmlns="" xmlns:p14="http://schemas.microsoft.com/office/powerpoint/2010/main" val="2121730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lgn="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r>
              <a:rPr lang="en-US"/>
              <a:t>Vermont Department of Health</a:t>
            </a:r>
          </a:p>
        </p:txBody>
      </p:sp>
      <p:sp>
        <p:nvSpPr>
          <p:cNvPr id="4" name="Slide Number Placeholder 3"/>
          <p:cNvSpPr>
            <a:spLocks noGrp="1"/>
          </p:cNvSpPr>
          <p:nvPr>
            <p:ph type="sldNum" sz="quarter" idx="12"/>
          </p:nvPr>
        </p:nvSpPr>
        <p:spPr>
          <a:xfrm>
            <a:off x="0" y="6248400"/>
            <a:ext cx="533400" cy="381000"/>
          </a:xfrm>
          <a:prstGeom prst="rect">
            <a:avLst/>
          </a:prstGeom>
        </p:spPr>
        <p:txBody>
          <a:bodyPr vert="horz" wrap="square" lIns="91440" tIns="45720" rIns="91440" bIns="45720" numCol="1" anchor="t" anchorCtr="0" compatLnSpc="1">
            <a:prstTxWarp prst="textNoShape">
              <a:avLst/>
            </a:prstTxWarp>
          </a:bodyPr>
          <a:lstStyle>
            <a:lvl1pPr>
              <a:defRPr>
                <a:solidFill>
                  <a:schemeClr val="tx2"/>
                </a:solidFill>
                <a:latin typeface="Tw Cen MT" charset="0"/>
              </a:defRPr>
            </a:lvl1pPr>
          </a:lstStyle>
          <a:p>
            <a:fld id="{9C1B5330-7693-C74F-AB66-125B9A587C22}" type="slidenum">
              <a:rPr lang="en-US"/>
              <a:pPr/>
              <a:t>‹#›</a:t>
            </a:fld>
            <a:endParaRPr lang="en-US"/>
          </a:p>
        </p:txBody>
      </p:sp>
    </p:spTree>
    <p:extLst>
      <p:ext uri="{BB962C8B-B14F-4D97-AF65-F5344CB8AC3E}">
        <p14:creationId xmlns="" xmlns:p14="http://schemas.microsoft.com/office/powerpoint/2010/main" val="2262705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lgn="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r>
              <a:rPr lang="en-US"/>
              <a:t>Vermont Department of Health</a:t>
            </a:r>
          </a:p>
        </p:txBody>
      </p:sp>
      <p:sp>
        <p:nvSpPr>
          <p:cNvPr id="7" name="Slide Number Placeholder 6"/>
          <p:cNvSpPr>
            <a:spLocks noGrp="1"/>
          </p:cNvSpPr>
          <p:nvPr>
            <p:ph type="sldNum" sz="quarter" idx="12"/>
          </p:nvPr>
        </p:nvSpPr>
        <p:spPr>
          <a:xfrm>
            <a:off x="-846138" y="1112838"/>
            <a:ext cx="533400" cy="244475"/>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latin typeface="Tw Cen MT" charset="0"/>
              </a:defRPr>
            </a:lvl1pPr>
          </a:lstStyle>
          <a:p>
            <a:fld id="{3F898D92-B553-5F45-9983-9DE1A7C52658}" type="slidenum">
              <a:rPr lang="en-US"/>
              <a:pPr/>
              <a:t>‹#›</a:t>
            </a:fld>
            <a:endParaRPr lang="en-US"/>
          </a:p>
        </p:txBody>
      </p:sp>
    </p:spTree>
    <p:extLst>
      <p:ext uri="{BB962C8B-B14F-4D97-AF65-F5344CB8AC3E}">
        <p14:creationId xmlns="" xmlns:p14="http://schemas.microsoft.com/office/powerpoint/2010/main" val="2673907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dirty="0"/>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lgn="r">
              <a:defRPr/>
            </a:lvl1pPr>
          </a:lstStyle>
          <a:p>
            <a:pPr>
              <a:defRPr/>
            </a:pPr>
            <a:endParaRPr lang="en-US"/>
          </a:p>
        </p:txBody>
      </p:sp>
      <p:sp>
        <p:nvSpPr>
          <p:cNvPr id="10" name="Footer Placeholder 13"/>
          <p:cNvSpPr>
            <a:spLocks noGrp="1"/>
          </p:cNvSpPr>
          <p:nvPr>
            <p:ph type="ftr" sz="quarter" idx="11"/>
          </p:nvPr>
        </p:nvSpPr>
        <p:spPr>
          <a:xfrm>
            <a:off x="1600200" y="6248400"/>
            <a:ext cx="4572000" cy="365125"/>
          </a:xfrm>
        </p:spPr>
        <p:txBody>
          <a:bodyPr rtlCol="0"/>
          <a:lstStyle>
            <a:lvl1pPr>
              <a:defRPr/>
            </a:lvl1pPr>
          </a:lstStyle>
          <a:p>
            <a:pPr>
              <a:defRPr/>
            </a:pPr>
            <a:r>
              <a:rPr lang="en-US"/>
              <a:t>Vermont Department of Health</a:t>
            </a:r>
          </a:p>
        </p:txBody>
      </p:sp>
    </p:spTree>
    <p:extLst>
      <p:ext uri="{BB962C8B-B14F-4D97-AF65-F5344CB8AC3E}">
        <p14:creationId xmlns="" xmlns:p14="http://schemas.microsoft.com/office/powerpoint/2010/main" val="425909080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77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12"/>
          <p:cNvSpPr>
            <a:spLocks noGrp="1"/>
          </p:cNvSpPr>
          <p:nvPr>
            <p:ph type="body" idx="1"/>
          </p:nvPr>
        </p:nvSpPr>
        <p:spPr bwMode="auto">
          <a:xfrm>
            <a:off x="612775" y="1404938"/>
            <a:ext cx="8153400" cy="472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a:solidFill>
                  <a:schemeClr val="tx2"/>
                </a:solidFill>
                <a:latin typeface="+mn-lt"/>
                <a:ea typeface="+mn-ea"/>
                <a:cs typeface="+mn-cs"/>
              </a:defRPr>
            </a:lvl1pPr>
          </a:lstStyle>
          <a:p>
            <a:pPr>
              <a:defRPr/>
            </a:pPr>
            <a:endParaRPr lang="en-US"/>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mn-lt"/>
                <a:ea typeface="+mn-ea"/>
                <a:cs typeface="+mn-cs"/>
              </a:defRPr>
            </a:lvl1pPr>
          </a:lstStyle>
          <a:p>
            <a:pPr>
              <a:defRPr/>
            </a:pPr>
            <a:r>
              <a:rPr lang="en-US"/>
              <a:t>Vermont Department of Health</a:t>
            </a: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10509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590550" y="10509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Lst>
  <p:hf sldNum="0" hdr="0" dt="0"/>
  <p:txStyles>
    <p:titleStyle>
      <a:lvl1pPr algn="l" rtl="0" eaLnBrk="0" fontAlgn="base" hangingPunct="0">
        <a:spcBef>
          <a:spcPct val="0"/>
        </a:spcBef>
        <a:spcAft>
          <a:spcPct val="0"/>
        </a:spcAft>
        <a:defRPr sz="3600" kern="1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Tw Cen MT"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Tw Cen MT"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Tw Cen MT"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Tw Cen MT"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Tw Cen MT"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Tw Cen MT"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Tw Cen MT"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Tw Cen MT" charset="0"/>
          <a:ea typeface="ＭＳ Ｐゴシック" charset="-128"/>
          <a:cs typeface="ＭＳ Ｐゴシック" charset="-128"/>
        </a:defRPr>
      </a:lvl9pPr>
    </p:titleStyle>
    <p:bodyStyle>
      <a:lvl1pPr marL="319088" indent="-319088" algn="l" rtl="0" eaLnBrk="0" fontAlgn="base" hangingPunct="0">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128"/>
          <a:cs typeface="ＭＳ Ｐゴシック" charset="-128"/>
        </a:defRPr>
      </a:lvl1pPr>
      <a:lvl2pPr marL="639763" indent="-273050" algn="l" rtl="0" eaLnBrk="0" fontAlgn="base" hangingPunct="0">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128"/>
          <a:cs typeface="+mn-cs"/>
        </a:defRPr>
      </a:lvl2pPr>
      <a:lvl3pPr marL="914400" indent="-228600" algn="l" rtl="0" eaLnBrk="0" fontAlgn="base" hangingPunct="0">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128"/>
          <a:cs typeface="+mn-cs"/>
        </a:defRPr>
      </a:lvl3pPr>
      <a:lvl4pPr marL="1371600" indent="-228600" algn="l" rtl="0" eaLnBrk="0" fontAlgn="base" hangingPunct="0">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128"/>
          <a:cs typeface="+mn-cs"/>
        </a:defRPr>
      </a:lvl4pPr>
      <a:lvl5pPr marL="1828800" indent="-228600" algn="l" rtl="0" eaLnBrk="0" fontAlgn="base" hangingPunct="0">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128"/>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C35AB8B6-3E3D-47FB-B602-0883D66A55BE}" type="datetimeFigureOut">
              <a:rPr lang="en-GB" smtClean="0"/>
              <a:pPr/>
              <a:t>31/05/2017</a:t>
            </a:fld>
            <a:endParaRPr lang="en-GB"/>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GB"/>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E36ADCF-AED4-41D4-B653-C05AAF32292D}" type="slidenum">
              <a:rPr lang="en-GB" smtClean="0"/>
              <a:pPr/>
              <a:t>‹#›</a:t>
            </a:fld>
            <a:endParaRPr lang="en-GB"/>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a:defRPr/>
            </a:pPr>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a:defRPr/>
            </a:pPr>
            <a:r>
              <a:rPr lang="en-US" smtClean="0"/>
              <a:t>Vermont Department of Health</a:t>
            </a:r>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3C06C02A-F368-4C59-B2F2-9115CD123BB6}" type="slidenum">
              <a:rPr lang="en-US" smtClean="0"/>
              <a:pPr/>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Lst>
  <p:hf sldNum="0" hd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8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13.jpeg"/><Relationship Id="rId4"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13.jpeg"/></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13.jpeg"/><Relationship Id="rId4"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 Id="rId2" Type="http://schemas.openxmlformats.org/officeDocument/2006/relationships/image" Target="../media/image32.emf"/><Relationship Id="rId1" Type="http://schemas.openxmlformats.org/officeDocument/2006/relationships/slideLayout" Target="../slideLayouts/slideLayout24.xml"/><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3"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13.jpeg"/><Relationship Id="rId4"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13.jpeg"/></Relationships>
</file>

<file path=ppt/slides/_rels/slide33.xml.rels><?xml version="1.0" encoding="UTF-8" standalone="yes"?>
<Relationships xmlns="http://schemas.openxmlformats.org/package/2006/relationships"><Relationship Id="rId3"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34.jpeg"/><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3"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 Id="rId2" Type="http://schemas.openxmlformats.org/officeDocument/2006/relationships/notesSlide" Target="../notesSlides/notesSlide25.xml"/><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3"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3" Type="http://schemas.openxmlformats.org/officeDocument/2006/relationships/hyperlink" Target="mailto:annette.mente@doh.hawaii.gov" TargetMode="External"/><Relationship Id="rId2" Type="http://schemas.openxmlformats.org/officeDocument/2006/relationships/notesSlide" Target="../notesSlides/notesSlide27.xml"/><Relationship Id="rId1" Type="http://schemas.openxmlformats.org/officeDocument/2006/relationships/slideLayout" Target="../slideLayouts/slideLayout24.xml"/><Relationship Id="rId5" Type="http://schemas.openxmlformats.org/officeDocument/2006/relationships/image" Target="../media/image13.jpeg"/><Relationship Id="rId4"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nber.org/papers/w20053"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www.nga.org/files/live/sites/NGA/files/pdf/2014/1401DentalHealthCare.pdf" TargetMode="External"/><Relationship Id="rId5" Type="http://schemas.openxmlformats.org/officeDocument/2006/relationships/hyperlink" Target="https://www.medicaid.gov/medicaid/benefits/downloads/keep-kids-smiling.pdf" TargetMode="External"/><Relationship Id="rId4" Type="http://schemas.openxmlformats.org/officeDocument/2006/relationships/hyperlink" Target="https://www.medicaid.gov/medicaid/quality-of-care/downloads/cms-oral-health-strategy.pdf"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hyperlink" Target="mailto:Robin.n.miller@Vermont.gov"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mailto:gavin.uchida@doh.hawaii.gov"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hyperlink" Target="mailto:Robin.n.miller@Vermont.gov" TargetMode="External"/><Relationship Id="rId4" Type="http://schemas.openxmlformats.org/officeDocument/2006/relationships/hyperlink" Target="mailto:annette.mente@doh.hawaii.gov"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www.google.com/url?sa=i&amp;source=images&amp;cd=&amp;cad=rja&amp;uact=8&amp;docid=ZQpOqHeKRtIb-M&amp;tbnid=Q3pOZDzDsAiA1M:&amp;ved=0CAgQjRw&amp;url=http://khon2.com/2014/05/25/department-of-health-warns-public-of-sewer-spill-in-wahiawa/&amp;ei=7Aw3VL2tL4HxoATfwIHwDQ&amp;psig=AFQjCNGbMWXRvJWTR9bvIVYWJXweYV4w8g&amp;ust=1412980332871965" TargetMode="External"/><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body" idx="1"/>
          </p:nvPr>
        </p:nvSpPr>
        <p:spPr/>
        <p:txBody>
          <a:bodyPr>
            <a:normAutofit/>
          </a:bodyPr>
          <a:lstStyle/>
          <a:p>
            <a:r>
              <a:rPr lang="en-US" sz="2000" cap="none" dirty="0" smtClean="0">
                <a:solidFill>
                  <a:schemeClr val="tx1"/>
                </a:solidFill>
                <a:latin typeface="Calibri" pitchFamily="34" charset="0"/>
                <a:cs typeface="Calibri" pitchFamily="34" charset="0"/>
              </a:rPr>
              <a:t>Presenting by the ASTDD Data Committee</a:t>
            </a:r>
          </a:p>
        </p:txBody>
      </p:sp>
      <p:sp>
        <p:nvSpPr>
          <p:cNvPr id="3" name="Title 2"/>
          <p:cNvSpPr>
            <a:spLocks noGrp="1"/>
          </p:cNvSpPr>
          <p:nvPr>
            <p:ph type="title"/>
          </p:nvPr>
        </p:nvSpPr>
        <p:spPr/>
        <p:txBody>
          <a:bodyPr>
            <a:normAutofit fontScale="90000"/>
          </a:bodyPr>
          <a:lstStyle/>
          <a:p>
            <a:r>
              <a:rPr lang="en-US" sz="4400" b="1" i="1" dirty="0" smtClean="0">
                <a:solidFill>
                  <a:schemeClr val="tx1"/>
                </a:solidFill>
              </a:rPr>
              <a:t>Turning Data Into Action</a:t>
            </a:r>
            <a:r>
              <a:rPr lang="en-US" sz="4400" b="1" dirty="0" smtClean="0">
                <a:solidFill>
                  <a:schemeClr val="tx1"/>
                </a:solidFill>
              </a:rPr>
              <a:t/>
            </a:r>
            <a:br>
              <a:rPr lang="en-US" sz="4400" b="1" dirty="0" smtClean="0">
                <a:solidFill>
                  <a:schemeClr val="tx1"/>
                </a:solidFill>
              </a:rPr>
            </a:br>
            <a:r>
              <a:rPr lang="en-US" sz="4400" b="1" dirty="0" smtClean="0">
                <a:solidFill>
                  <a:schemeClr val="tx1"/>
                </a:solidFill>
              </a:rPr>
              <a:t>A Webinar Series for SOHPs</a:t>
            </a:r>
            <a:endParaRPr lang="en-GB" dirty="0">
              <a:solidFill>
                <a:schemeClr val="tx1"/>
              </a:solidFill>
            </a:endParaRPr>
          </a:p>
        </p:txBody>
      </p:sp>
      <p:pic>
        <p:nvPicPr>
          <p:cNvPr id="65538" name="Picture 2" descr="https://s3.amazonaws.com/sitesusa/wp-content/uploads/sites/212/2016/01/600-x-183-Data-Knowledge-Action-icons.jpg"/>
          <p:cNvPicPr>
            <a:picLocks noChangeAspect="1" noChangeArrowheads="1"/>
          </p:cNvPicPr>
          <p:nvPr/>
        </p:nvPicPr>
        <p:blipFill>
          <a:blip r:embed="rId2" cstate="print"/>
          <a:srcRect/>
          <a:stretch>
            <a:fillRect/>
          </a:stretch>
        </p:blipFill>
        <p:spPr bwMode="auto">
          <a:xfrm>
            <a:off x="2009775" y="3324225"/>
            <a:ext cx="5124450" cy="1562958"/>
          </a:xfrm>
          <a:prstGeom prst="rect">
            <a:avLst/>
          </a:prstGeom>
          <a:noFill/>
        </p:spPr>
      </p:pic>
      <p:pic>
        <p:nvPicPr>
          <p:cNvPr id="5" name="Picture 4" descr="ASTDD Logo.jpg"/>
          <p:cNvPicPr>
            <a:picLocks noChangeAspect="1"/>
          </p:cNvPicPr>
          <p:nvPr/>
        </p:nvPicPr>
        <p:blipFill>
          <a:blip r:embed="rId3"/>
          <a:stretch>
            <a:fillRect/>
          </a:stretch>
        </p:blipFill>
        <p:spPr>
          <a:xfrm>
            <a:off x="3875532" y="5362576"/>
            <a:ext cx="1392936" cy="87587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1591056"/>
            <a:ext cx="7137400" cy="4535107"/>
          </a:xfrm>
        </p:spPr>
        <p:txBody>
          <a:bodyPr>
            <a:normAutofit/>
          </a:bodyPr>
          <a:lstStyle/>
          <a:p>
            <a:r>
              <a:rPr lang="en-US" dirty="0"/>
              <a:t>Local Partnerships were critical to collection of GOOD DATA</a:t>
            </a:r>
          </a:p>
          <a:p>
            <a:pPr lvl="1"/>
            <a:r>
              <a:rPr lang="en-US" dirty="0"/>
              <a:t>Our collaborative experience with Medicaid data</a:t>
            </a:r>
          </a:p>
          <a:p>
            <a:pPr lvl="2"/>
            <a:r>
              <a:rPr lang="en-US" dirty="0"/>
              <a:t>We received access to potentially sensitive data</a:t>
            </a:r>
          </a:p>
          <a:p>
            <a:pPr lvl="2"/>
            <a:r>
              <a:rPr lang="en-US" dirty="0"/>
              <a:t>We responded by vetting our results</a:t>
            </a:r>
          </a:p>
          <a:p>
            <a:pPr lvl="1"/>
            <a:r>
              <a:rPr lang="en-US" dirty="0"/>
              <a:t>Our being welcomed in community settings</a:t>
            </a:r>
          </a:p>
          <a:p>
            <a:pPr lvl="2"/>
            <a:endParaRPr lang="en-US" dirty="0"/>
          </a:p>
          <a:p>
            <a:r>
              <a:rPr lang="en-US" dirty="0"/>
              <a:t>Content vetted also with key oral health stakeholders</a:t>
            </a:r>
          </a:p>
          <a:p>
            <a:pPr lvl="1"/>
            <a:r>
              <a:rPr lang="en-US" dirty="0"/>
              <a:t>Oral Health Data Advisory Committee</a:t>
            </a:r>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a:t>Importance of Partnership</a:t>
            </a:r>
          </a:p>
        </p:txBody>
      </p:sp>
      <p:pic>
        <p:nvPicPr>
          <p:cNvPr id="4" name="irc_mi" descr="http://lintvkhon.files.wordpress.com/2013/04/doh-logo.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24800" y="5715000"/>
            <a:ext cx="882533" cy="84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2211005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09800" y="2819400"/>
            <a:ext cx="5486400" cy="2133600"/>
          </a:xfrm>
        </p:spPr>
        <p:txBody>
          <a:bodyPr>
            <a:normAutofit fontScale="92500" lnSpcReduction="20000"/>
          </a:bodyPr>
          <a:lstStyle/>
          <a:p>
            <a:r>
              <a:rPr lang="en-US" dirty="0"/>
              <a:t>ASTDD teamwork and guidance</a:t>
            </a:r>
          </a:p>
          <a:p>
            <a:pPr lvl="1"/>
            <a:r>
              <a:rPr lang="en-US" dirty="0"/>
              <a:t>Was CRITICAL for these reports</a:t>
            </a:r>
          </a:p>
          <a:p>
            <a:pPr lvl="1"/>
            <a:r>
              <a:rPr lang="en-US" dirty="0"/>
              <a:t>Hands on advice and assistance</a:t>
            </a:r>
          </a:p>
          <a:p>
            <a:pPr lvl="1"/>
            <a:r>
              <a:rPr lang="en-US" dirty="0"/>
              <a:t>Data collection and analysis</a:t>
            </a:r>
          </a:p>
          <a:p>
            <a:pPr lvl="1"/>
            <a:r>
              <a:rPr lang="en-US" dirty="0"/>
              <a:t>Results and report creation</a:t>
            </a:r>
          </a:p>
          <a:p>
            <a:pPr lvl="1"/>
            <a:r>
              <a:rPr lang="en-US" dirty="0"/>
              <a:t>Thank you</a:t>
            </a:r>
          </a:p>
          <a:p>
            <a:pPr lvl="1"/>
            <a:endParaRPr lang="en-US" dirty="0"/>
          </a:p>
          <a:p>
            <a:endParaRPr lang="en-US" dirty="0"/>
          </a:p>
          <a:p>
            <a:endParaRPr lang="en-US" dirty="0"/>
          </a:p>
        </p:txBody>
      </p:sp>
      <p:sp>
        <p:nvSpPr>
          <p:cNvPr id="3" name="Title 2"/>
          <p:cNvSpPr>
            <a:spLocks noGrp="1"/>
          </p:cNvSpPr>
          <p:nvPr>
            <p:ph type="title"/>
          </p:nvPr>
        </p:nvSpPr>
        <p:spPr/>
        <p:txBody>
          <a:bodyPr/>
          <a:lstStyle/>
          <a:p>
            <a:r>
              <a:rPr lang="en-US" dirty="0"/>
              <a:t>Importance of Partnership</a:t>
            </a:r>
          </a:p>
        </p:txBody>
      </p:sp>
      <p:pic>
        <p:nvPicPr>
          <p:cNvPr id="5" name="irc_mi" descr="http://lintvkhon.files.wordpress.com/2013/04/doh-logo.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24800" y="5715000"/>
            <a:ext cx="882533" cy="84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88318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2000"/>
                                        <p:tgtEl>
                                          <p:spTgt spid="2">
                                            <p:txEl>
                                              <p:pRg st="5" end="5"/>
                                            </p:txEl>
                                          </p:spTgt>
                                        </p:tgtEl>
                                      </p:cBhvr>
                                    </p:animEffect>
                                    <p:anim calcmode="lin" valueType="num">
                                      <p:cBhvr>
                                        <p:cTn id="8" dur="2000" fill="hold"/>
                                        <p:tgtEl>
                                          <p:spTgt spid="2">
                                            <p:txEl>
                                              <p:pRg st="5" end="5"/>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2133601"/>
            <a:ext cx="4876800" cy="3809999"/>
          </a:xfrm>
        </p:spPr>
        <p:txBody>
          <a:bodyPr>
            <a:normAutofit/>
          </a:bodyPr>
          <a:lstStyle/>
          <a:p>
            <a:r>
              <a:rPr lang="en-US" sz="1800" dirty="0"/>
              <a:t>Developed as burden report</a:t>
            </a:r>
          </a:p>
          <a:p>
            <a:r>
              <a:rPr lang="en-US" sz="1800" dirty="0"/>
              <a:t>Derived from compilation of data sources</a:t>
            </a:r>
          </a:p>
          <a:p>
            <a:r>
              <a:rPr lang="en-US" sz="1800" dirty="0"/>
              <a:t>Input from oral health stakeholders</a:t>
            </a:r>
          </a:p>
          <a:p>
            <a:r>
              <a:rPr lang="en-US" sz="1800" dirty="0"/>
              <a:t>Solid, strong DATA</a:t>
            </a:r>
          </a:p>
          <a:p>
            <a:r>
              <a:rPr lang="en-US" sz="1800" dirty="0"/>
              <a:t>Very “Epi focused”</a:t>
            </a:r>
          </a:p>
          <a:p>
            <a:r>
              <a:rPr lang="en-US" sz="1800" dirty="0"/>
              <a:t>Over 100 pages in length</a:t>
            </a:r>
          </a:p>
          <a:p>
            <a:r>
              <a:rPr lang="en-US" sz="1800" dirty="0"/>
              <a:t>No summary findings or recommendations</a:t>
            </a:r>
          </a:p>
          <a:p>
            <a:r>
              <a:rPr lang="en-US" sz="1800" dirty="0"/>
              <a:t>Goal: provide a context for future conversation and stakeholder planning</a:t>
            </a:r>
          </a:p>
          <a:p>
            <a:endParaRPr lang="en-US" sz="1800" dirty="0"/>
          </a:p>
          <a:p>
            <a:endParaRPr lang="en-US" dirty="0"/>
          </a:p>
          <a:p>
            <a:endParaRPr lang="en-US" dirty="0"/>
          </a:p>
        </p:txBody>
      </p:sp>
      <p:sp>
        <p:nvSpPr>
          <p:cNvPr id="3" name="Title 2"/>
          <p:cNvSpPr>
            <a:spLocks noGrp="1"/>
          </p:cNvSpPr>
          <p:nvPr>
            <p:ph type="title"/>
          </p:nvPr>
        </p:nvSpPr>
        <p:spPr/>
        <p:txBody>
          <a:bodyPr>
            <a:normAutofit fontScale="90000"/>
          </a:bodyPr>
          <a:lstStyle/>
          <a:p>
            <a:r>
              <a:rPr lang="en-US" dirty="0"/>
              <a:t>Report #1: Oral Health Key Findings</a:t>
            </a:r>
            <a:br>
              <a:rPr lang="en-US" dirty="0"/>
            </a:b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15051" y="3739494"/>
            <a:ext cx="2047054" cy="262744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xmlns="" val="0"/>
              </a:ext>
            </a:extLst>
          </a:blip>
          <a:srcRect l="9739" t="7778" r="8300" b="13333"/>
          <a:stretch/>
        </p:blipFill>
        <p:spPr>
          <a:xfrm>
            <a:off x="6115050" y="1087433"/>
            <a:ext cx="2038351" cy="2538999"/>
          </a:xfrm>
          <a:prstGeom prst="rect">
            <a:avLst/>
          </a:prstGeom>
          <a:ln>
            <a:solidFill>
              <a:schemeClr val="tx1"/>
            </a:solidFill>
          </a:ln>
        </p:spPr>
      </p:pic>
      <p:pic>
        <p:nvPicPr>
          <p:cNvPr id="4" name="Picture 3"/>
          <p:cNvPicPr>
            <a:picLocks noChangeAspect="1"/>
          </p:cNvPicPr>
          <p:nvPr/>
        </p:nvPicPr>
        <p:blipFill>
          <a:blip r:embed="rId5" cstate="print"/>
          <a:stretch>
            <a:fillRect/>
          </a:stretch>
        </p:blipFill>
        <p:spPr>
          <a:xfrm>
            <a:off x="457200" y="5677815"/>
            <a:ext cx="883997" cy="835224"/>
          </a:xfrm>
          <a:prstGeom prst="rect">
            <a:avLst/>
          </a:prstGeom>
        </p:spPr>
      </p:pic>
    </p:spTree>
    <p:extLst>
      <p:ext uri="{BB962C8B-B14F-4D97-AF65-F5344CB8AC3E}">
        <p14:creationId xmlns:p14="http://schemas.microsoft.com/office/powerpoint/2010/main" xmlns="" val="2585643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Developed using ASTDD BSS guidelines</a:t>
            </a:r>
          </a:p>
          <a:p>
            <a:r>
              <a:rPr lang="en-US" dirty="0"/>
              <a:t>Goal:  add community-gathered data to the Hawaii Oral Health Report data</a:t>
            </a:r>
          </a:p>
          <a:p>
            <a:r>
              <a:rPr lang="en-US" dirty="0"/>
              <a:t>Goal:  facilitate stakeholder planning and direction - </a:t>
            </a:r>
            <a:r>
              <a:rPr lang="en-US" dirty="0">
                <a:solidFill>
                  <a:schemeClr val="accent4"/>
                </a:solidFill>
              </a:rPr>
              <a:t>User friendly</a:t>
            </a:r>
            <a:endParaRPr lang="en-US" dirty="0"/>
          </a:p>
        </p:txBody>
      </p:sp>
      <p:sp>
        <p:nvSpPr>
          <p:cNvPr id="3" name="Title 2"/>
          <p:cNvSpPr>
            <a:spLocks noGrp="1"/>
          </p:cNvSpPr>
          <p:nvPr>
            <p:ph type="title"/>
          </p:nvPr>
        </p:nvSpPr>
        <p:spPr/>
        <p:txBody>
          <a:bodyPr/>
          <a:lstStyle/>
          <a:p>
            <a:r>
              <a:rPr lang="en-US" dirty="0"/>
              <a:t>Report #2:  Hawaii Smiles 2015</a:t>
            </a:r>
          </a:p>
        </p:txBody>
      </p:sp>
      <p:pic>
        <p:nvPicPr>
          <p:cNvPr id="4" name="irc_mi" descr="http://lintvkhon.files.wordpress.com/2013/04/doh-logo.jpg">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924800" y="5715000"/>
            <a:ext cx="882533" cy="84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3319673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2590800"/>
            <a:ext cx="7408333" cy="3535363"/>
          </a:xfrm>
        </p:spPr>
        <p:txBody>
          <a:bodyPr>
            <a:normAutofit lnSpcReduction="10000"/>
          </a:bodyPr>
          <a:lstStyle/>
          <a:p>
            <a:r>
              <a:rPr lang="en-US" sz="2800" dirty="0"/>
              <a:t>“Tell a story”  This data is about people.</a:t>
            </a:r>
          </a:p>
          <a:p>
            <a:r>
              <a:rPr lang="en-US" dirty="0"/>
              <a:t>Partnered closely </a:t>
            </a:r>
            <a:r>
              <a:rPr lang="en-US" sz="2800" dirty="0"/>
              <a:t>with </a:t>
            </a:r>
            <a:r>
              <a:rPr lang="en-US" dirty="0"/>
              <a:t>ASTDD</a:t>
            </a:r>
          </a:p>
          <a:p>
            <a:r>
              <a:rPr lang="en-US" dirty="0"/>
              <a:t>Reviewed reports from other states</a:t>
            </a:r>
            <a:endParaRPr lang="en-US" sz="2800" dirty="0"/>
          </a:p>
          <a:p>
            <a:r>
              <a:rPr lang="en-US" dirty="0"/>
              <a:t>Know your</a:t>
            </a:r>
            <a:r>
              <a:rPr lang="en-US" sz="2800" dirty="0"/>
              <a:t> target audience(s)</a:t>
            </a:r>
          </a:p>
          <a:p>
            <a:r>
              <a:rPr lang="en-US" dirty="0"/>
              <a:t>Our Goals: Empower our community partners</a:t>
            </a:r>
            <a:endParaRPr lang="en-US" sz="2800" dirty="0"/>
          </a:p>
          <a:p>
            <a:r>
              <a:rPr lang="en-US" dirty="0"/>
              <a:t>Showcase k</a:t>
            </a:r>
            <a:r>
              <a:rPr lang="en-US" sz="2800" dirty="0"/>
              <a:t>ey </a:t>
            </a:r>
            <a:r>
              <a:rPr lang="en-US" dirty="0"/>
              <a:t>f</a:t>
            </a:r>
            <a:r>
              <a:rPr lang="en-US" sz="2800" dirty="0"/>
              <a:t>indings</a:t>
            </a:r>
          </a:p>
          <a:p>
            <a:r>
              <a:rPr lang="en-US" sz="2800" dirty="0"/>
              <a:t>Present clear recommendations for legislation</a:t>
            </a:r>
          </a:p>
          <a:p>
            <a:endParaRPr lang="en-US" dirty="0"/>
          </a:p>
          <a:p>
            <a:endParaRPr lang="en-US" dirty="0"/>
          </a:p>
        </p:txBody>
      </p:sp>
      <p:sp>
        <p:nvSpPr>
          <p:cNvPr id="3" name="Title 2"/>
          <p:cNvSpPr>
            <a:spLocks noGrp="1"/>
          </p:cNvSpPr>
          <p:nvPr>
            <p:ph type="title"/>
          </p:nvPr>
        </p:nvSpPr>
        <p:spPr/>
        <p:txBody>
          <a:bodyPr>
            <a:normAutofit/>
          </a:bodyPr>
          <a:lstStyle/>
          <a:p>
            <a:r>
              <a:rPr lang="en-US" sz="3100" dirty="0"/>
              <a:t>“Tell a Story with the Data”</a:t>
            </a:r>
            <a:r>
              <a:rPr lang="en-US" dirty="0"/>
              <a:t/>
            </a:r>
            <a:br>
              <a:rPr lang="en-US" dirty="0"/>
            </a:br>
            <a:r>
              <a:rPr lang="en-US" sz="1800" dirty="0"/>
              <a:t>Department of Health Deputy Director, Danette Wong Tomiyasu MBA </a:t>
            </a:r>
            <a:endParaRPr lang="en-US" dirty="0"/>
          </a:p>
        </p:txBody>
      </p:sp>
      <p:pic>
        <p:nvPicPr>
          <p:cNvPr id="4" name="irc_mi" descr="http://lintvkhon.files.wordpress.com/2013/04/doh-logo.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24800" y="5715000"/>
            <a:ext cx="882533" cy="84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2900623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871538" y="3077539"/>
            <a:ext cx="7408862" cy="2646022"/>
          </a:xfrm>
        </p:spPr>
      </p:pic>
      <p:sp>
        <p:nvSpPr>
          <p:cNvPr id="3" name="Title 2"/>
          <p:cNvSpPr>
            <a:spLocks noGrp="1"/>
          </p:cNvSpPr>
          <p:nvPr>
            <p:ph type="title"/>
          </p:nvPr>
        </p:nvSpPr>
        <p:spPr>
          <a:xfrm>
            <a:off x="461169" y="685800"/>
            <a:ext cx="8229600" cy="1252728"/>
          </a:xfrm>
        </p:spPr>
        <p:txBody>
          <a:bodyPr/>
          <a:lstStyle/>
          <a:p>
            <a:r>
              <a:rPr lang="en-US" dirty="0"/>
              <a:t>The role of :</a:t>
            </a:r>
          </a:p>
        </p:txBody>
      </p:sp>
    </p:spTree>
    <p:extLst>
      <p:ext uri="{BB962C8B-B14F-4D97-AF65-F5344CB8AC3E}">
        <p14:creationId xmlns:p14="http://schemas.microsoft.com/office/powerpoint/2010/main" xmlns="" val="592683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8229600" cy="804672"/>
          </a:xfrm>
        </p:spPr>
        <p:txBody>
          <a:bodyPr/>
          <a:lstStyle/>
          <a:p>
            <a:endParaRPr lang="en-US" dirty="0"/>
          </a:p>
        </p:txBody>
      </p:sp>
      <p:pic>
        <p:nvPicPr>
          <p:cNvPr id="10" name="Content Placeholder 9"/>
          <p:cNvPicPr>
            <a:picLocks noGrp="1" noChangeAspect="1"/>
          </p:cNvPicPr>
          <p:nvPr>
            <p:ph sz="quarter" idx="13"/>
          </p:nvPr>
        </p:nvPicPr>
        <p:blipFill>
          <a:blip r:embed="rId3" cstate="print">
            <a:extLst>
              <a:ext uri="{28A0092B-C50C-407E-A947-70E740481C1C}">
                <a14:useLocalDpi xmlns:a14="http://schemas.microsoft.com/office/drawing/2010/main" xmlns="" val="0"/>
              </a:ext>
            </a:extLst>
          </a:blip>
          <a:stretch>
            <a:fillRect/>
          </a:stretch>
        </p:blipFill>
        <p:spPr>
          <a:xfrm>
            <a:off x="609600" y="1165412"/>
            <a:ext cx="3581399" cy="4634753"/>
          </a:xfrm>
        </p:spPr>
      </p:pic>
      <p:pic>
        <p:nvPicPr>
          <p:cNvPr id="9" name="Picture 1"/>
          <p:cNvPicPr>
            <a:picLocks noGrp="1" noChangeAspect="1"/>
          </p:cNvPicPr>
          <p:nvPr>
            <p:ph sz="quarter" idx="14"/>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76800" y="1143000"/>
            <a:ext cx="3657696" cy="46347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286000" y="5943600"/>
            <a:ext cx="7772496" cy="369332"/>
          </a:xfrm>
          <a:prstGeom prst="rect">
            <a:avLst/>
          </a:prstGeom>
          <a:noFill/>
        </p:spPr>
        <p:txBody>
          <a:bodyPr wrap="square" rtlCol="0">
            <a:spAutoFit/>
          </a:bodyPr>
          <a:lstStyle/>
          <a:p>
            <a:r>
              <a:rPr lang="en-US" dirty="0"/>
              <a:t>http://health.Hawaii.gov/about/publications/</a:t>
            </a:r>
          </a:p>
        </p:txBody>
      </p:sp>
    </p:spTree>
    <p:extLst>
      <p:ext uri="{BB962C8B-B14F-4D97-AF65-F5344CB8AC3E}">
        <p14:creationId xmlns:p14="http://schemas.microsoft.com/office/powerpoint/2010/main" xmlns="" val="2904847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7833" y="3738539"/>
            <a:ext cx="7408333" cy="2201333"/>
          </a:xfrm>
        </p:spPr>
        <p:txBody>
          <a:bodyPr>
            <a:normAutofit/>
          </a:bodyPr>
          <a:lstStyle/>
          <a:p>
            <a:pPr marL="0" indent="0">
              <a:buNone/>
            </a:pPr>
            <a:endParaRPr lang="en-US" dirty="0"/>
          </a:p>
          <a:p>
            <a:endParaRPr lang="en-US" dirty="0"/>
          </a:p>
        </p:txBody>
      </p:sp>
      <p:sp>
        <p:nvSpPr>
          <p:cNvPr id="3" name="Title 2"/>
          <p:cNvSpPr>
            <a:spLocks noGrp="1"/>
          </p:cNvSpPr>
          <p:nvPr>
            <p:ph type="title"/>
          </p:nvPr>
        </p:nvSpPr>
        <p:spPr/>
        <p:txBody>
          <a:bodyPr/>
          <a:lstStyle/>
          <a:p>
            <a:r>
              <a:rPr lang="en-US" dirty="0"/>
              <a:t>Hawaii Oral Health Key Findings</a:t>
            </a:r>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5800" y="2540510"/>
            <a:ext cx="2362200" cy="3031942"/>
          </a:xfrm>
          <a:prstGeom prst="rect">
            <a:avLst/>
          </a:prstGeom>
        </p:spPr>
      </p:pic>
      <p:sp>
        <p:nvSpPr>
          <p:cNvPr id="6" name="Arrow: Right 5"/>
          <p:cNvSpPr/>
          <p:nvPr/>
        </p:nvSpPr>
        <p:spPr>
          <a:xfrm>
            <a:off x="3429000" y="3429000"/>
            <a:ext cx="1524000" cy="7283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504084" y="4056481"/>
            <a:ext cx="1887316" cy="241157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481389" y="1410605"/>
            <a:ext cx="1910012" cy="2451548"/>
          </a:xfrm>
          <a:prstGeom prst="rect">
            <a:avLst/>
          </a:prstGeom>
        </p:spPr>
      </p:pic>
      <p:pic>
        <p:nvPicPr>
          <p:cNvPr id="12" name="irc_mi" descr="http://lintvkhon.files.wordpress.com/2013/04/doh-logo.jpg">
            <a:hlinkClick r:id="rId6"/>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924800" y="5715000"/>
            <a:ext cx="882533" cy="84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2083327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78467" y="2438400"/>
            <a:ext cx="7408333" cy="3450696"/>
          </a:xfrm>
        </p:spPr>
        <p:txBody>
          <a:bodyPr>
            <a:normAutofit fontScale="92500"/>
          </a:bodyPr>
          <a:lstStyle/>
          <a:p>
            <a:r>
              <a:rPr lang="en-US" dirty="0"/>
              <a:t>Visually appealing </a:t>
            </a:r>
            <a:endParaRPr lang="en-US" i="1" dirty="0"/>
          </a:p>
          <a:p>
            <a:r>
              <a:rPr lang="en-US" dirty="0"/>
              <a:t>Logically organized</a:t>
            </a:r>
          </a:p>
          <a:p>
            <a:r>
              <a:rPr lang="en-US" dirty="0"/>
              <a:t>Easy to understand</a:t>
            </a:r>
          </a:p>
          <a:p>
            <a:r>
              <a:rPr lang="en-US" dirty="0"/>
              <a:t>Include both positive &amp; negative findings</a:t>
            </a:r>
          </a:p>
          <a:p>
            <a:r>
              <a:rPr lang="en-US" dirty="0"/>
              <a:t>Direct recommendations &amp; prescriptions</a:t>
            </a:r>
          </a:p>
          <a:p>
            <a:r>
              <a:rPr lang="en-US" dirty="0"/>
              <a:t>Short ‘n sweet:  18 pages each</a:t>
            </a:r>
          </a:p>
          <a:p>
            <a:r>
              <a:rPr lang="en-US" dirty="0"/>
              <a:t>5 pages of detailed tables, references in the back</a:t>
            </a:r>
          </a:p>
          <a:p>
            <a:endParaRPr lang="en-US" dirty="0"/>
          </a:p>
          <a:p>
            <a:endParaRPr lang="en-US" dirty="0"/>
          </a:p>
          <a:p>
            <a:endParaRPr lang="en-US" dirty="0"/>
          </a:p>
        </p:txBody>
      </p:sp>
      <p:sp>
        <p:nvSpPr>
          <p:cNvPr id="3" name="Title 2"/>
          <p:cNvSpPr>
            <a:spLocks noGrp="1"/>
          </p:cNvSpPr>
          <p:nvPr>
            <p:ph type="title"/>
          </p:nvPr>
        </p:nvSpPr>
        <p:spPr/>
        <p:txBody>
          <a:bodyPr>
            <a:normAutofit/>
          </a:bodyPr>
          <a:lstStyle/>
          <a:p>
            <a:r>
              <a:rPr lang="en-US" dirty="0"/>
              <a:t>Printed Report Format</a:t>
            </a:r>
            <a:br>
              <a:rPr lang="en-US" dirty="0"/>
            </a:br>
            <a:r>
              <a:rPr lang="en-US" sz="1600" dirty="0"/>
              <a:t>Thank you to Kathy Phipps </a:t>
            </a:r>
            <a:endParaRPr lang="en-US" dirty="0"/>
          </a:p>
        </p:txBody>
      </p:sp>
      <p:pic>
        <p:nvPicPr>
          <p:cNvPr id="4" name="irc_mi" descr="http://lintvkhon.files.wordpress.com/2013/04/doh-logo.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24801" y="5829730"/>
            <a:ext cx="762000" cy="725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1233337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Graphic Designer familiar with Department</a:t>
            </a:r>
          </a:p>
          <a:p>
            <a:r>
              <a:rPr lang="en-US" dirty="0"/>
              <a:t>Understood DOH Design Approach</a:t>
            </a:r>
          </a:p>
          <a:p>
            <a:r>
              <a:rPr lang="en-US" dirty="0"/>
              <a:t>Able to work with Data/Charts</a:t>
            </a:r>
          </a:p>
          <a:p>
            <a:r>
              <a:rPr lang="en-US" dirty="0"/>
              <a:t>Provided choices of backgrounds, color schemes, photos</a:t>
            </a:r>
          </a:p>
          <a:p>
            <a:endParaRPr lang="en-US" dirty="0"/>
          </a:p>
          <a:p>
            <a:pPr marL="0" indent="0">
              <a:buNone/>
            </a:pPr>
            <a:endParaRPr lang="en-US" dirty="0"/>
          </a:p>
          <a:p>
            <a:endParaRPr lang="en-US" dirty="0"/>
          </a:p>
          <a:p>
            <a:endParaRPr lang="en-US" dirty="0"/>
          </a:p>
        </p:txBody>
      </p:sp>
      <p:sp>
        <p:nvSpPr>
          <p:cNvPr id="3" name="Title 2"/>
          <p:cNvSpPr>
            <a:spLocks noGrp="1"/>
          </p:cNvSpPr>
          <p:nvPr>
            <p:ph type="title"/>
          </p:nvPr>
        </p:nvSpPr>
        <p:spPr/>
        <p:txBody>
          <a:bodyPr/>
          <a:lstStyle/>
          <a:p>
            <a:r>
              <a:rPr lang="en-US" dirty="0"/>
              <a:t>Choosing a Graphic Designer </a:t>
            </a:r>
          </a:p>
        </p:txBody>
      </p:sp>
      <p:pic>
        <p:nvPicPr>
          <p:cNvPr id="4" name="irc_mi" descr="http://lintvkhon.files.wordpress.com/2013/04/doh-logo.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24800" y="5715000"/>
            <a:ext cx="882533" cy="84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3201138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7-Part Series</a:t>
            </a:r>
            <a:endParaRPr lang="en-GB" dirty="0"/>
          </a:p>
        </p:txBody>
      </p:sp>
      <p:graphicFrame>
        <p:nvGraphicFramePr>
          <p:cNvPr id="4" name="Content Placeholder 3"/>
          <p:cNvGraphicFramePr>
            <a:graphicFrameLocks noGrp="1"/>
          </p:cNvGraphicFramePr>
          <p:nvPr>
            <p:ph sz="quarter" idx="1"/>
          </p:nvPr>
        </p:nvGraphicFramePr>
        <p:xfrm>
          <a:off x="301625" y="1527175"/>
          <a:ext cx="8504238" cy="4043680"/>
        </p:xfrm>
        <a:graphic>
          <a:graphicData uri="http://schemas.openxmlformats.org/drawingml/2006/table">
            <a:tbl>
              <a:tblPr firstRow="1" bandRow="1">
                <a:tableStyleId>{5C22544A-7EE6-4342-B048-85BDC9FD1C3A}</a:tableStyleId>
              </a:tblPr>
              <a:tblGrid>
                <a:gridCol w="1069975"/>
                <a:gridCol w="4724400"/>
                <a:gridCol w="2709863"/>
              </a:tblGrid>
              <a:tr h="370840">
                <a:tc>
                  <a:txBody>
                    <a:bodyPr/>
                    <a:lstStyle/>
                    <a:p>
                      <a:r>
                        <a:rPr lang="en-US" sz="1600" i="0" dirty="0" smtClean="0">
                          <a:latin typeface="Calibri" pitchFamily="34" charset="0"/>
                          <a:cs typeface="Calibri" pitchFamily="34" charset="0"/>
                        </a:rPr>
                        <a:t>Date</a:t>
                      </a:r>
                      <a:endParaRPr lang="en-GB" sz="1600" i="0" dirty="0">
                        <a:latin typeface="Calibri" pitchFamily="34" charset="0"/>
                        <a:cs typeface="Calibri" pitchFamily="34" charset="0"/>
                      </a:endParaRPr>
                    </a:p>
                  </a:txBody>
                  <a:tcPr anchor="ctr"/>
                </a:tc>
                <a:tc>
                  <a:txBody>
                    <a:bodyPr/>
                    <a:lstStyle/>
                    <a:p>
                      <a:r>
                        <a:rPr lang="en-US" sz="1600" i="0" dirty="0" smtClean="0">
                          <a:latin typeface="Calibri" pitchFamily="34" charset="0"/>
                          <a:cs typeface="Calibri" pitchFamily="34" charset="0"/>
                        </a:rPr>
                        <a:t>Topic</a:t>
                      </a:r>
                      <a:endParaRPr lang="en-GB" sz="1600" i="0" dirty="0">
                        <a:latin typeface="Calibri" pitchFamily="34" charset="0"/>
                        <a:cs typeface="Calibri" pitchFamily="34" charset="0"/>
                      </a:endParaRPr>
                    </a:p>
                  </a:txBody>
                  <a:tcPr/>
                </a:tc>
                <a:tc>
                  <a:txBody>
                    <a:bodyPr/>
                    <a:lstStyle/>
                    <a:p>
                      <a:r>
                        <a:rPr lang="en-US" sz="1600" i="0" dirty="0" smtClean="0">
                          <a:latin typeface="Calibri" pitchFamily="34" charset="0"/>
                          <a:cs typeface="Calibri" pitchFamily="34" charset="0"/>
                        </a:rPr>
                        <a:t>Presenter</a:t>
                      </a:r>
                      <a:endParaRPr lang="en-GB" sz="1600" i="0" dirty="0">
                        <a:latin typeface="Calibri" pitchFamily="34" charset="0"/>
                        <a:cs typeface="Calibri" pitchFamily="34" charset="0"/>
                      </a:endParaRPr>
                    </a:p>
                  </a:txBody>
                  <a:tcPr/>
                </a:tc>
              </a:tr>
              <a:tr h="370840">
                <a:tc>
                  <a:txBody>
                    <a:bodyPr/>
                    <a:lstStyle/>
                    <a:p>
                      <a:r>
                        <a:rPr lang="en-US" sz="1600" i="0" dirty="0" smtClean="0">
                          <a:latin typeface="Calibri" pitchFamily="34" charset="0"/>
                          <a:cs typeface="Calibri" pitchFamily="34" charset="0"/>
                        </a:rPr>
                        <a:t>May</a:t>
                      </a:r>
                      <a:r>
                        <a:rPr lang="en-US" sz="1600" i="0" baseline="0" dirty="0" smtClean="0">
                          <a:latin typeface="Calibri" pitchFamily="34" charset="0"/>
                          <a:cs typeface="Calibri" pitchFamily="34" charset="0"/>
                        </a:rPr>
                        <a:t> 18</a:t>
                      </a:r>
                      <a:endParaRPr lang="en-GB" sz="1600" i="0" dirty="0">
                        <a:latin typeface="Calibri" pitchFamily="34" charset="0"/>
                        <a:cs typeface="Calibri" pitchFamily="34" charset="0"/>
                      </a:endParaRPr>
                    </a:p>
                  </a:txBody>
                  <a:tcPr anchor="ctr"/>
                </a:tc>
                <a:tc>
                  <a:txBody>
                    <a:bodyPr/>
                    <a:lstStyle/>
                    <a:p>
                      <a:r>
                        <a:rPr kumimoji="0" lang="en-GB" sz="1600" i="0" kern="1200" dirty="0" smtClean="0">
                          <a:solidFill>
                            <a:schemeClr val="dk1"/>
                          </a:solidFill>
                          <a:latin typeface="Calibri" pitchFamily="34" charset="0"/>
                          <a:ea typeface="+mn-ea"/>
                          <a:cs typeface="Calibri" pitchFamily="34" charset="0"/>
                        </a:rPr>
                        <a:t>Turning data into action: the importance of data dissemination</a:t>
                      </a:r>
                      <a:endParaRPr lang="en-GB" sz="1600" i="0" dirty="0">
                        <a:latin typeface="Calibri" pitchFamily="34" charset="0"/>
                        <a:cs typeface="Calibri" pitchFamily="34" charset="0"/>
                      </a:endParaRPr>
                    </a:p>
                  </a:txBody>
                  <a:tcPr anchor="ctr"/>
                </a:tc>
                <a:tc>
                  <a:txBody>
                    <a:bodyPr/>
                    <a:lstStyle/>
                    <a:p>
                      <a:r>
                        <a:rPr lang="en-US" sz="1600" i="0" dirty="0" smtClean="0">
                          <a:latin typeface="Calibri" pitchFamily="34" charset="0"/>
                          <a:cs typeface="Calibri" pitchFamily="34" charset="0"/>
                        </a:rPr>
                        <a:t>Kathy Phipps, ASTDD</a:t>
                      </a:r>
                      <a:endParaRPr lang="en-GB" sz="1600" i="0" dirty="0">
                        <a:latin typeface="Calibri" pitchFamily="34" charset="0"/>
                        <a:cs typeface="Calibri" pitchFamily="34" charset="0"/>
                      </a:endParaRPr>
                    </a:p>
                  </a:txBody>
                  <a:tcPr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1" dirty="0" smtClean="0">
                          <a:solidFill>
                            <a:srgbClr val="FF0000"/>
                          </a:solidFill>
                          <a:latin typeface="Calibri" pitchFamily="34" charset="0"/>
                          <a:cs typeface="Calibri" pitchFamily="34" charset="0"/>
                        </a:rPr>
                        <a:t>June 1</a:t>
                      </a:r>
                      <a:endParaRPr lang="en-GB" sz="1600" b="1" i="1" dirty="0" smtClean="0">
                        <a:solidFill>
                          <a:srgbClr val="FF0000"/>
                        </a:solidFill>
                        <a:latin typeface="Calibri" pitchFamily="34" charset="0"/>
                        <a:cs typeface="Calibri" pitchFamily="34" charset="0"/>
                      </a:endParaRPr>
                    </a:p>
                  </a:txBody>
                  <a:tcPr anchor="ctr"/>
                </a:tc>
                <a:tc>
                  <a:txBody>
                    <a:bodyPr/>
                    <a:lstStyle/>
                    <a:p>
                      <a:r>
                        <a:rPr kumimoji="0" lang="en-GB" sz="1600" b="1" i="1" kern="1200" dirty="0" smtClean="0">
                          <a:solidFill>
                            <a:srgbClr val="FF0000"/>
                          </a:solidFill>
                          <a:latin typeface="Calibri" pitchFamily="34" charset="0"/>
                          <a:ea typeface="+mn-ea"/>
                          <a:cs typeface="Calibri" pitchFamily="34" charset="0"/>
                        </a:rPr>
                        <a:t>Developing and using state oral health data reports</a:t>
                      </a:r>
                      <a:endParaRPr lang="en-GB" sz="1600" b="1" i="1" dirty="0">
                        <a:solidFill>
                          <a:srgbClr val="FF0000"/>
                        </a:solidFill>
                        <a:latin typeface="Calibri" pitchFamily="34" charset="0"/>
                        <a:cs typeface="Calibri" pitchFamily="34" charset="0"/>
                      </a:endParaRPr>
                    </a:p>
                  </a:txBody>
                  <a:tcPr anchor="ctr"/>
                </a:tc>
                <a:tc>
                  <a:txBody>
                    <a:bodyPr/>
                    <a:lstStyle/>
                    <a:p>
                      <a:r>
                        <a:rPr lang="en-US" sz="1600" b="1" i="1" dirty="0" smtClean="0">
                          <a:solidFill>
                            <a:srgbClr val="FF0000"/>
                          </a:solidFill>
                          <a:latin typeface="Calibri" pitchFamily="34" charset="0"/>
                          <a:cs typeface="Calibri" pitchFamily="34" charset="0"/>
                        </a:rPr>
                        <a:t>Hawaii &amp; Vermont</a:t>
                      </a:r>
                      <a:endParaRPr lang="en-GB" sz="1600" b="1" i="1" dirty="0">
                        <a:solidFill>
                          <a:srgbClr val="FF0000"/>
                        </a:solidFill>
                        <a:latin typeface="Calibri" pitchFamily="34" charset="0"/>
                        <a:cs typeface="Calibri" pitchFamily="34" charset="0"/>
                      </a:endParaRPr>
                    </a:p>
                  </a:txBody>
                  <a:tcPr anchor="ctr"/>
                </a:tc>
              </a:tr>
              <a:tr h="370840">
                <a:tc>
                  <a:txBody>
                    <a:bodyPr/>
                    <a:lstStyle/>
                    <a:p>
                      <a:r>
                        <a:rPr lang="en-US" sz="1600" i="0" dirty="0" smtClean="0">
                          <a:latin typeface="Calibri" pitchFamily="34" charset="0"/>
                          <a:cs typeface="Calibri" pitchFamily="34" charset="0"/>
                        </a:rPr>
                        <a:t>June 15</a:t>
                      </a:r>
                      <a:endParaRPr lang="en-GB" sz="1600" i="0" dirty="0">
                        <a:latin typeface="Calibri" pitchFamily="34" charset="0"/>
                        <a:cs typeface="Calibri" pitchFamily="34" charset="0"/>
                      </a:endParaRPr>
                    </a:p>
                  </a:txBody>
                  <a:tcPr anchor="ctr"/>
                </a:tc>
                <a:tc>
                  <a:txBody>
                    <a:bodyPr/>
                    <a:lstStyle/>
                    <a:p>
                      <a:r>
                        <a:rPr kumimoji="0" lang="en-GB" sz="1600" i="0" kern="1200" dirty="0" smtClean="0">
                          <a:solidFill>
                            <a:schemeClr val="dk1"/>
                          </a:solidFill>
                          <a:latin typeface="Calibri" pitchFamily="34" charset="0"/>
                          <a:ea typeface="+mn-ea"/>
                          <a:cs typeface="Calibri" pitchFamily="34" charset="0"/>
                        </a:rPr>
                        <a:t>Using the CDC oral health data portal to visually depict oral health data</a:t>
                      </a:r>
                      <a:endParaRPr lang="en-GB" sz="1600" i="0" dirty="0">
                        <a:latin typeface="Calibri" pitchFamily="34" charset="0"/>
                        <a:cs typeface="Calibri" pitchFamily="34" charset="0"/>
                      </a:endParaRPr>
                    </a:p>
                  </a:txBody>
                  <a:tcPr anchor="ctr"/>
                </a:tc>
                <a:tc>
                  <a:txBody>
                    <a:bodyPr/>
                    <a:lstStyle/>
                    <a:p>
                      <a:r>
                        <a:rPr lang="en-US" sz="1600" i="0" dirty="0" smtClean="0">
                          <a:latin typeface="Calibri" pitchFamily="34" charset="0"/>
                          <a:cs typeface="Calibri" pitchFamily="34" charset="0"/>
                        </a:rPr>
                        <a:t>Valerie Robison, CDC</a:t>
                      </a:r>
                      <a:endParaRPr lang="en-GB" sz="1600" i="0" dirty="0">
                        <a:latin typeface="Calibri" pitchFamily="34" charset="0"/>
                        <a:cs typeface="Calibri" pitchFamily="34" charset="0"/>
                      </a:endParaRPr>
                    </a:p>
                  </a:txBody>
                  <a:tcPr anchor="ctr"/>
                </a:tc>
              </a:tr>
              <a:tr h="370840">
                <a:tc>
                  <a:txBody>
                    <a:bodyPr/>
                    <a:lstStyle/>
                    <a:p>
                      <a:r>
                        <a:rPr lang="en-US" sz="1600" i="0" dirty="0" smtClean="0">
                          <a:latin typeface="Calibri" pitchFamily="34" charset="0"/>
                          <a:cs typeface="Calibri" pitchFamily="34" charset="0"/>
                        </a:rPr>
                        <a:t>June 29</a:t>
                      </a:r>
                      <a:endParaRPr lang="en-GB" sz="1600" i="0" dirty="0">
                        <a:latin typeface="Calibri" pitchFamily="34" charset="0"/>
                        <a:cs typeface="Calibri" pitchFamily="34" charset="0"/>
                      </a:endParaRPr>
                    </a:p>
                  </a:txBody>
                  <a:tcPr anchor="ctr"/>
                </a:tc>
                <a:tc>
                  <a:txBody>
                    <a:bodyPr/>
                    <a:lstStyle/>
                    <a:p>
                      <a:r>
                        <a:rPr kumimoji="0" lang="en-GB" sz="1600" i="0" kern="1200" dirty="0" err="1" smtClean="0">
                          <a:solidFill>
                            <a:schemeClr val="dk1"/>
                          </a:solidFill>
                          <a:latin typeface="Calibri" pitchFamily="34" charset="0"/>
                          <a:ea typeface="+mn-ea"/>
                          <a:cs typeface="Calibri" pitchFamily="34" charset="0"/>
                        </a:rPr>
                        <a:t>Infographics</a:t>
                      </a:r>
                      <a:r>
                        <a:rPr kumimoji="0" lang="en-GB" sz="1600" i="0" kern="1200" dirty="0" smtClean="0">
                          <a:solidFill>
                            <a:schemeClr val="dk1"/>
                          </a:solidFill>
                          <a:latin typeface="Calibri" pitchFamily="34" charset="0"/>
                          <a:ea typeface="+mn-ea"/>
                          <a:cs typeface="Calibri" pitchFamily="34" charset="0"/>
                        </a:rPr>
                        <a:t> – a practical tool for data dissemination </a:t>
                      </a:r>
                      <a:endParaRPr lang="en-GB" sz="1600" i="0" dirty="0">
                        <a:latin typeface="Calibri" pitchFamily="34" charset="0"/>
                        <a:cs typeface="Calibri" pitchFamily="34" charset="0"/>
                      </a:endParaRPr>
                    </a:p>
                  </a:txBody>
                  <a:tcPr anchor="ctr"/>
                </a:tc>
                <a:tc>
                  <a:txBody>
                    <a:bodyPr/>
                    <a:lstStyle/>
                    <a:p>
                      <a:r>
                        <a:rPr kumimoji="0" lang="en-GB" sz="1600" i="0" kern="1200" dirty="0" smtClean="0">
                          <a:solidFill>
                            <a:schemeClr val="dk1"/>
                          </a:solidFill>
                          <a:latin typeface="Calibri" pitchFamily="34" charset="0"/>
                          <a:ea typeface="+mn-ea"/>
                          <a:cs typeface="Calibri" pitchFamily="34" charset="0"/>
                        </a:rPr>
                        <a:t>Carole </a:t>
                      </a:r>
                      <a:r>
                        <a:rPr kumimoji="0" lang="en-GB" sz="1600" i="0" kern="1200" dirty="0" err="1" smtClean="0">
                          <a:solidFill>
                            <a:schemeClr val="dk1"/>
                          </a:solidFill>
                          <a:latin typeface="Calibri" pitchFamily="34" charset="0"/>
                          <a:ea typeface="+mn-ea"/>
                          <a:cs typeface="Calibri" pitchFamily="34" charset="0"/>
                        </a:rPr>
                        <a:t>Stampfel</a:t>
                      </a:r>
                      <a:r>
                        <a:rPr kumimoji="0" lang="en-GB" sz="1600" i="0" kern="1200" dirty="0" smtClean="0">
                          <a:solidFill>
                            <a:schemeClr val="dk1"/>
                          </a:solidFill>
                          <a:latin typeface="Calibri" pitchFamily="34" charset="0"/>
                          <a:ea typeface="+mn-ea"/>
                          <a:cs typeface="Calibri" pitchFamily="34" charset="0"/>
                        </a:rPr>
                        <a:t>, AMCHP</a:t>
                      </a:r>
                      <a:endParaRPr lang="en-GB" sz="1600" i="0" dirty="0">
                        <a:latin typeface="Calibri" pitchFamily="34" charset="0"/>
                        <a:cs typeface="Calibri" pitchFamily="34" charset="0"/>
                      </a:endParaRPr>
                    </a:p>
                  </a:txBody>
                  <a:tcPr anchor="ctr"/>
                </a:tc>
              </a:tr>
              <a:tr h="370840">
                <a:tc>
                  <a:txBody>
                    <a:bodyPr/>
                    <a:lstStyle/>
                    <a:p>
                      <a:r>
                        <a:rPr lang="en-US" sz="1600" i="0" dirty="0" smtClean="0">
                          <a:latin typeface="Calibri" pitchFamily="34" charset="0"/>
                          <a:cs typeface="Calibri" pitchFamily="34" charset="0"/>
                        </a:rPr>
                        <a:t>July 13</a:t>
                      </a:r>
                      <a:endParaRPr lang="en-GB" sz="1600" i="0" dirty="0">
                        <a:latin typeface="Calibri" pitchFamily="34" charset="0"/>
                        <a:cs typeface="Calibri" pitchFamily="34" charset="0"/>
                      </a:endParaRPr>
                    </a:p>
                  </a:txBody>
                  <a:tcPr anchor="ctr"/>
                </a:tc>
                <a:tc>
                  <a:txBody>
                    <a:bodyPr/>
                    <a:lstStyle/>
                    <a:p>
                      <a:r>
                        <a:rPr kumimoji="0" lang="en-GB" sz="1600" i="0" kern="1200" dirty="0" smtClean="0">
                          <a:solidFill>
                            <a:schemeClr val="dk1"/>
                          </a:solidFill>
                          <a:latin typeface="Calibri" pitchFamily="34" charset="0"/>
                          <a:ea typeface="+mn-ea"/>
                          <a:cs typeface="Calibri" pitchFamily="34" charset="0"/>
                        </a:rPr>
                        <a:t>Oral health </a:t>
                      </a:r>
                      <a:r>
                        <a:rPr kumimoji="0" lang="en-GB" sz="1600" i="0" kern="1200" dirty="0" err="1" smtClean="0">
                          <a:solidFill>
                            <a:schemeClr val="dk1"/>
                          </a:solidFill>
                          <a:latin typeface="Calibri" pitchFamily="34" charset="0"/>
                          <a:ea typeface="+mn-ea"/>
                          <a:cs typeface="Calibri" pitchFamily="34" charset="0"/>
                        </a:rPr>
                        <a:t>infographics</a:t>
                      </a:r>
                      <a:r>
                        <a:rPr kumimoji="0" lang="en-GB" sz="1600" i="0" kern="1200" dirty="0" smtClean="0">
                          <a:solidFill>
                            <a:schemeClr val="dk1"/>
                          </a:solidFill>
                          <a:latin typeface="Calibri" pitchFamily="34" charset="0"/>
                          <a:ea typeface="+mn-ea"/>
                          <a:cs typeface="Calibri" pitchFamily="34" charset="0"/>
                        </a:rPr>
                        <a:t> – state examples</a:t>
                      </a:r>
                      <a:endParaRPr lang="en-GB" sz="1600" i="0" dirty="0">
                        <a:latin typeface="Calibri" pitchFamily="34" charset="0"/>
                        <a:cs typeface="Calibri" pitchFamily="34" charset="0"/>
                      </a:endParaRPr>
                    </a:p>
                  </a:txBody>
                  <a:tcPr anchor="ctr"/>
                </a:tc>
                <a:tc>
                  <a:txBody>
                    <a:bodyPr/>
                    <a:lstStyle/>
                    <a:p>
                      <a:r>
                        <a:rPr lang="en-US" sz="1600" i="0" dirty="0" smtClean="0">
                          <a:latin typeface="Calibri" pitchFamily="34" charset="0"/>
                          <a:cs typeface="Calibri" pitchFamily="34" charset="0"/>
                        </a:rPr>
                        <a:t>Arizona</a:t>
                      </a:r>
                      <a:r>
                        <a:rPr lang="en-US" sz="1600" i="0" baseline="0" dirty="0" smtClean="0">
                          <a:latin typeface="Calibri" pitchFamily="34" charset="0"/>
                          <a:cs typeface="Calibri" pitchFamily="34" charset="0"/>
                        </a:rPr>
                        <a:t> &amp; New Hampshire</a:t>
                      </a:r>
                      <a:endParaRPr lang="en-GB" sz="1600" i="0" dirty="0">
                        <a:latin typeface="Calibri" pitchFamily="34" charset="0"/>
                        <a:cs typeface="Calibri" pitchFamily="34" charset="0"/>
                      </a:endParaRPr>
                    </a:p>
                  </a:txBody>
                  <a:tcPr anchor="ctr"/>
                </a:tc>
              </a:tr>
              <a:tr h="370840">
                <a:tc>
                  <a:txBody>
                    <a:bodyPr/>
                    <a:lstStyle/>
                    <a:p>
                      <a:r>
                        <a:rPr lang="en-US" sz="1600" i="0" dirty="0" smtClean="0">
                          <a:latin typeface="Calibri" pitchFamily="34" charset="0"/>
                          <a:cs typeface="Calibri" pitchFamily="34" charset="0"/>
                        </a:rPr>
                        <a:t>July 27</a:t>
                      </a:r>
                      <a:endParaRPr lang="en-GB" sz="1600" i="0" dirty="0">
                        <a:latin typeface="Calibri" pitchFamily="34" charset="0"/>
                        <a:cs typeface="Calibri" pitchFamily="34" charset="0"/>
                      </a:endParaRPr>
                    </a:p>
                  </a:txBody>
                  <a:tcPr anchor="ctr"/>
                </a:tc>
                <a:tc>
                  <a:txBody>
                    <a:bodyPr/>
                    <a:lstStyle/>
                    <a:p>
                      <a:r>
                        <a:rPr kumimoji="0" lang="en-GB" sz="1600" i="0" kern="1200" dirty="0" smtClean="0">
                          <a:solidFill>
                            <a:schemeClr val="dk1"/>
                          </a:solidFill>
                          <a:latin typeface="Calibri" pitchFamily="34" charset="0"/>
                          <a:ea typeface="+mn-ea"/>
                          <a:cs typeface="Calibri" pitchFamily="34" charset="0"/>
                        </a:rPr>
                        <a:t>Web-based oral health data systems – state examples</a:t>
                      </a:r>
                      <a:endParaRPr lang="en-GB" sz="1600" i="0" dirty="0">
                        <a:latin typeface="Calibri" pitchFamily="34" charset="0"/>
                        <a:cs typeface="Calibri" pitchFamily="34" charset="0"/>
                      </a:endParaRPr>
                    </a:p>
                  </a:txBody>
                  <a:tcPr anchor="ctr"/>
                </a:tc>
                <a:tc>
                  <a:txBody>
                    <a:bodyPr/>
                    <a:lstStyle/>
                    <a:p>
                      <a:r>
                        <a:rPr lang="en-US" sz="1600" i="0" dirty="0" smtClean="0">
                          <a:latin typeface="Calibri" pitchFamily="34" charset="0"/>
                          <a:cs typeface="Calibri" pitchFamily="34" charset="0"/>
                        </a:rPr>
                        <a:t>Colorado, Minnesota, Wisconsin</a:t>
                      </a:r>
                      <a:endParaRPr lang="en-GB" sz="1600" i="0" dirty="0">
                        <a:latin typeface="Calibri" pitchFamily="34" charset="0"/>
                        <a:cs typeface="Calibri" pitchFamily="34" charset="0"/>
                      </a:endParaRPr>
                    </a:p>
                  </a:txBody>
                  <a:tcPr anchor="ctr"/>
                </a:tc>
              </a:tr>
              <a:tr h="370840">
                <a:tc>
                  <a:txBody>
                    <a:bodyPr/>
                    <a:lstStyle/>
                    <a:p>
                      <a:r>
                        <a:rPr lang="en-US" sz="1600" i="0" dirty="0" smtClean="0">
                          <a:latin typeface="Calibri" pitchFamily="34" charset="0"/>
                          <a:cs typeface="Calibri" pitchFamily="34" charset="0"/>
                        </a:rPr>
                        <a:t>August 10</a:t>
                      </a:r>
                      <a:endParaRPr lang="en-GB" sz="1600" i="0" dirty="0">
                        <a:latin typeface="Calibri" pitchFamily="34" charset="0"/>
                        <a:cs typeface="Calibri" pitchFamily="34" charset="0"/>
                      </a:endParaRPr>
                    </a:p>
                  </a:txBody>
                  <a:tcPr anchor="ctr"/>
                </a:tc>
                <a:tc>
                  <a:txBody>
                    <a:bodyPr/>
                    <a:lstStyle/>
                    <a:p>
                      <a:r>
                        <a:rPr kumimoji="0" lang="en-GB" sz="1600" i="0" kern="1200" dirty="0" smtClean="0">
                          <a:solidFill>
                            <a:schemeClr val="dk1"/>
                          </a:solidFill>
                          <a:latin typeface="Calibri" pitchFamily="34" charset="0"/>
                          <a:ea typeface="+mn-ea"/>
                          <a:cs typeface="Calibri" pitchFamily="34" charset="0"/>
                        </a:rPr>
                        <a:t>Using coalitions and partners to spread the message</a:t>
                      </a:r>
                      <a:endParaRPr lang="en-GB" sz="1600" i="0" dirty="0">
                        <a:latin typeface="Calibri" pitchFamily="34" charset="0"/>
                        <a:cs typeface="Calibri" pitchFamily="34" charset="0"/>
                      </a:endParaRPr>
                    </a:p>
                  </a:txBody>
                  <a:tcPr anchor="ctr"/>
                </a:tc>
                <a:tc>
                  <a:txBody>
                    <a:bodyPr/>
                    <a:lstStyle/>
                    <a:p>
                      <a:r>
                        <a:rPr kumimoji="0" lang="en-GB" sz="1600" b="0" i="0" u="none" strike="noStrike" cap="none" normalizeH="0" baseline="0" dirty="0" smtClean="0">
                          <a:ln>
                            <a:noFill/>
                          </a:ln>
                          <a:solidFill>
                            <a:schemeClr val="tx1"/>
                          </a:solidFill>
                          <a:effectLst/>
                          <a:latin typeface="Calibri" pitchFamily="34" charset="0"/>
                          <a:ea typeface="Calibri" pitchFamily="34" charset="0"/>
                          <a:cs typeface="Calibri" pitchFamily="34" charset="0"/>
                        </a:rPr>
                        <a:t>Children’s Health Alliance of Wisconsin , </a:t>
                      </a:r>
                      <a:r>
                        <a:rPr lang="en-US" sz="1600" i="0" dirty="0" smtClean="0">
                          <a:latin typeface="Calibri" pitchFamily="34" charset="0"/>
                          <a:cs typeface="Calibri" pitchFamily="34" charset="0"/>
                        </a:rPr>
                        <a:t>Washington Dental Service Foundation</a:t>
                      </a:r>
                      <a:endParaRPr lang="en-GB" sz="1600" i="0" dirty="0">
                        <a:latin typeface="Calibri" pitchFamily="34" charset="0"/>
                        <a:cs typeface="Calibri" pitchFamily="34" charset="0"/>
                      </a:endParaRPr>
                    </a:p>
                  </a:txBody>
                  <a:tcPr anchor="ctr"/>
                </a:tc>
              </a:tr>
            </a:tbl>
          </a:graphicData>
        </a:graphic>
      </p:graphicFrame>
      <p:sp>
        <p:nvSpPr>
          <p:cNvPr id="6" name="TextBox 5"/>
          <p:cNvSpPr txBox="1"/>
          <p:nvPr/>
        </p:nvSpPr>
        <p:spPr>
          <a:xfrm>
            <a:off x="994163" y="5705475"/>
            <a:ext cx="7155677" cy="461665"/>
          </a:xfrm>
          <a:prstGeom prst="rect">
            <a:avLst/>
          </a:prstGeom>
          <a:noFill/>
        </p:spPr>
        <p:txBody>
          <a:bodyPr wrap="none" rtlCol="0">
            <a:spAutoFit/>
          </a:bodyPr>
          <a:lstStyle/>
          <a:p>
            <a:pPr algn="ctr"/>
            <a:r>
              <a:rPr lang="en-US" sz="2400" b="1" dirty="0" smtClean="0">
                <a:latin typeface="Calibri" pitchFamily="34" charset="0"/>
                <a:cs typeface="Calibri" pitchFamily="34" charset="0"/>
              </a:rPr>
              <a:t>All webinars are Thursday from 3:00-4:00 Eastern Time</a:t>
            </a:r>
            <a:endParaRPr lang="en-GB" sz="2400"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1295400" y="665229"/>
            <a:ext cx="4572000" cy="5851723"/>
          </a:xfrm>
        </p:spPr>
      </p:pic>
      <p:sp>
        <p:nvSpPr>
          <p:cNvPr id="3" name="Title 2"/>
          <p:cNvSpPr>
            <a:spLocks noGrp="1"/>
          </p:cNvSpPr>
          <p:nvPr>
            <p:ph type="title"/>
          </p:nvPr>
        </p:nvSpPr>
        <p:spPr/>
        <p:txBody>
          <a:bodyPr/>
          <a:lstStyle/>
          <a:p>
            <a:endParaRPr lang="en-US" dirty="0"/>
          </a:p>
        </p:txBody>
      </p:sp>
      <p:pic>
        <p:nvPicPr>
          <p:cNvPr id="4" name="irc_mi" descr="http://lintvkhon.files.wordpress.com/2013/04/doh-logo.jpg">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924800" y="5715000"/>
            <a:ext cx="882533" cy="84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6354733" y="2971800"/>
            <a:ext cx="4022666" cy="1754326"/>
          </a:xfrm>
          <a:prstGeom prst="rect">
            <a:avLst/>
          </a:prstGeom>
          <a:noFill/>
        </p:spPr>
        <p:txBody>
          <a:bodyPr wrap="square" rtlCol="0">
            <a:spAutoFit/>
          </a:bodyPr>
          <a:lstStyle/>
          <a:p>
            <a:r>
              <a:rPr lang="en-US" dirty="0"/>
              <a:t>Concise</a:t>
            </a:r>
          </a:p>
          <a:p>
            <a:r>
              <a:rPr lang="en-US" dirty="0"/>
              <a:t>Organized</a:t>
            </a:r>
          </a:p>
          <a:p>
            <a:r>
              <a:rPr lang="en-US" dirty="0"/>
              <a:t>Visual</a:t>
            </a:r>
          </a:p>
          <a:p>
            <a:r>
              <a:rPr lang="en-US" dirty="0"/>
              <a:t>Relevant</a:t>
            </a:r>
          </a:p>
          <a:p>
            <a:endParaRPr lang="en-US" dirty="0"/>
          </a:p>
          <a:p>
            <a:endParaRPr lang="en-US" dirty="0"/>
          </a:p>
        </p:txBody>
      </p:sp>
    </p:spTree>
    <p:extLst>
      <p:ext uri="{BB962C8B-B14F-4D97-AF65-F5344CB8AC3E}">
        <p14:creationId xmlns:p14="http://schemas.microsoft.com/office/powerpoint/2010/main" xmlns="" val="2286012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69376" y="338329"/>
            <a:ext cx="2373824" cy="3014472"/>
          </a:xfrm>
        </p:spPr>
      </p:pic>
      <p:pic>
        <p:nvPicPr>
          <p:cNvPr id="12" name="Picture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429000" y="304800"/>
            <a:ext cx="2438315" cy="3166872"/>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37588" y="338329"/>
            <a:ext cx="2384289" cy="3083527"/>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05161" y="3505200"/>
            <a:ext cx="2338039" cy="2995612"/>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429000" y="3366670"/>
            <a:ext cx="2438315" cy="313414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537588" y="3429000"/>
            <a:ext cx="2384290" cy="3060603"/>
          </a:xfrm>
          <a:prstGeom prst="rect">
            <a:avLst/>
          </a:prstGeom>
        </p:spPr>
      </p:pic>
    </p:spTree>
    <p:extLst>
      <p:ext uri="{BB962C8B-B14F-4D97-AF65-F5344CB8AC3E}">
        <p14:creationId xmlns:p14="http://schemas.microsoft.com/office/powerpoint/2010/main" xmlns="" val="3734088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7833" y="2684330"/>
            <a:ext cx="7408333" cy="3450696"/>
          </a:xfrm>
        </p:spPr>
        <p:txBody>
          <a:bodyPr>
            <a:normAutofit/>
          </a:bodyPr>
          <a:lstStyle/>
          <a:p>
            <a:r>
              <a:rPr lang="en-US" sz="2800" dirty="0"/>
              <a:t>All state legislators received electronic copies</a:t>
            </a:r>
          </a:p>
          <a:p>
            <a:r>
              <a:rPr lang="en-US" sz="2800" dirty="0"/>
              <a:t>Governor's office, policy staff</a:t>
            </a:r>
          </a:p>
          <a:p>
            <a:r>
              <a:rPr lang="en-US" sz="2800" dirty="0"/>
              <a:t>State agency heads</a:t>
            </a:r>
          </a:p>
          <a:p>
            <a:r>
              <a:rPr lang="en-US" sz="2800" dirty="0"/>
              <a:t>State OH coalition</a:t>
            </a:r>
          </a:p>
          <a:p>
            <a:r>
              <a:rPr lang="en-US" sz="2800" dirty="0"/>
              <a:t>Electronic copy posted on DOH website</a:t>
            </a:r>
          </a:p>
          <a:p>
            <a:r>
              <a:rPr lang="en-US" dirty="0"/>
              <a:t>http://health.Hawaii.gov/about/publications/</a:t>
            </a:r>
          </a:p>
          <a:p>
            <a:endParaRPr lang="en-US" sz="2800" dirty="0"/>
          </a:p>
          <a:p>
            <a:endParaRPr lang="en-US" sz="2800" dirty="0"/>
          </a:p>
          <a:p>
            <a:pPr marL="0" indent="0">
              <a:buNone/>
            </a:pPr>
            <a:endParaRPr lang="en-US" dirty="0"/>
          </a:p>
          <a:p>
            <a:endParaRPr lang="en-US" dirty="0"/>
          </a:p>
          <a:p>
            <a:endParaRPr lang="en-US" dirty="0"/>
          </a:p>
        </p:txBody>
      </p:sp>
      <p:sp>
        <p:nvSpPr>
          <p:cNvPr id="3" name="Title 2"/>
          <p:cNvSpPr>
            <a:spLocks noGrp="1"/>
          </p:cNvSpPr>
          <p:nvPr>
            <p:ph type="title"/>
          </p:nvPr>
        </p:nvSpPr>
        <p:spPr/>
        <p:txBody>
          <a:bodyPr>
            <a:normAutofit fontScale="90000"/>
          </a:bodyPr>
          <a:lstStyle/>
          <a:p>
            <a:r>
              <a:rPr lang="en-US" dirty="0"/>
              <a:t>Partnerships:</a:t>
            </a:r>
            <a:br>
              <a:rPr lang="en-US" dirty="0"/>
            </a:br>
            <a:r>
              <a:rPr lang="en-US" dirty="0"/>
              <a:t>Broad Dissemination of Report</a:t>
            </a:r>
          </a:p>
        </p:txBody>
      </p:sp>
      <p:pic>
        <p:nvPicPr>
          <p:cNvPr id="4" name="irc_mi" descr="http://lintvkhon.files.wordpress.com/2013/04/doh-logo.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24800" y="5715000"/>
            <a:ext cx="882533" cy="84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4016873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38683" y="2264304"/>
            <a:ext cx="7408333" cy="3450696"/>
          </a:xfrm>
        </p:spPr>
        <p:txBody>
          <a:bodyPr>
            <a:normAutofit/>
          </a:bodyPr>
          <a:lstStyle/>
          <a:p>
            <a:r>
              <a:rPr lang="en-US" sz="2800" dirty="0"/>
              <a:t>Used in legislation</a:t>
            </a:r>
          </a:p>
          <a:p>
            <a:r>
              <a:rPr lang="en-US" sz="2800" dirty="0"/>
              <a:t>Governor’s State Health Transformation Office</a:t>
            </a:r>
          </a:p>
          <a:p>
            <a:r>
              <a:rPr lang="en-US" sz="2800" dirty="0"/>
              <a:t>Favorable response from stakeholders</a:t>
            </a:r>
          </a:p>
          <a:p>
            <a:r>
              <a:rPr lang="en-US" sz="2800" dirty="0"/>
              <a:t>Increase DOH credibility as data source</a:t>
            </a:r>
          </a:p>
          <a:p>
            <a:r>
              <a:rPr lang="en-US" sz="2800" dirty="0"/>
              <a:t>HDS assessment survey</a:t>
            </a:r>
          </a:p>
          <a:p>
            <a:pPr marL="0" indent="0">
              <a:buNone/>
            </a:pPr>
            <a:endParaRPr lang="en-US" sz="2800" dirty="0"/>
          </a:p>
          <a:p>
            <a:endParaRPr lang="en-US" sz="2800" dirty="0"/>
          </a:p>
          <a:p>
            <a:pPr marL="0" indent="0">
              <a:buNone/>
            </a:pPr>
            <a:endParaRPr lang="en-US" dirty="0"/>
          </a:p>
          <a:p>
            <a:endParaRPr lang="en-US" dirty="0"/>
          </a:p>
          <a:p>
            <a:endParaRPr lang="en-US" dirty="0"/>
          </a:p>
        </p:txBody>
      </p:sp>
      <p:sp>
        <p:nvSpPr>
          <p:cNvPr id="3" name="Title 2"/>
          <p:cNvSpPr>
            <a:spLocks noGrp="1"/>
          </p:cNvSpPr>
          <p:nvPr>
            <p:ph type="title"/>
          </p:nvPr>
        </p:nvSpPr>
        <p:spPr/>
        <p:txBody>
          <a:bodyPr/>
          <a:lstStyle/>
          <a:p>
            <a:r>
              <a:rPr lang="en-US" dirty="0"/>
              <a:t>Partnerships: Impact</a:t>
            </a:r>
          </a:p>
        </p:txBody>
      </p:sp>
      <p:pic>
        <p:nvPicPr>
          <p:cNvPr id="4" name="irc_mi" descr="http://lintvkhon.files.wordpress.com/2013/04/doh-logo.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24800" y="5715000"/>
            <a:ext cx="882533" cy="84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3813534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a:t>First 3</a:t>
            </a:r>
            <a:r>
              <a:rPr lang="en-US" sz="2800" baseline="30000" dirty="0"/>
              <a:t>rd</a:t>
            </a:r>
            <a:r>
              <a:rPr lang="en-US" sz="2800" dirty="0"/>
              <a:t> grade BSS in Hawaii</a:t>
            </a:r>
          </a:p>
          <a:p>
            <a:r>
              <a:rPr lang="en-US" sz="2800" dirty="0"/>
              <a:t>Highest prevalence of tooth decay in US</a:t>
            </a:r>
          </a:p>
          <a:p>
            <a:r>
              <a:rPr lang="en-US" sz="2800" dirty="0"/>
              <a:t>Major partnerships</a:t>
            </a:r>
          </a:p>
          <a:p>
            <a:pPr lvl="1"/>
            <a:r>
              <a:rPr lang="en-US" sz="2600" dirty="0"/>
              <a:t>Agencies</a:t>
            </a:r>
          </a:p>
          <a:p>
            <a:pPr lvl="1"/>
            <a:r>
              <a:rPr lang="en-US" sz="2600" dirty="0"/>
              <a:t>Professional organizations</a:t>
            </a:r>
          </a:p>
          <a:p>
            <a:pPr lvl="1"/>
            <a:r>
              <a:rPr lang="en-US" sz="2600" dirty="0"/>
              <a:t>Funders</a:t>
            </a:r>
          </a:p>
          <a:p>
            <a:pPr lvl="1"/>
            <a:r>
              <a:rPr lang="en-US" sz="2600" dirty="0"/>
              <a:t>Volunteers</a:t>
            </a:r>
          </a:p>
          <a:p>
            <a:endParaRPr lang="en-US" sz="2800" dirty="0"/>
          </a:p>
          <a:p>
            <a:endParaRPr lang="en-US" sz="2800" dirty="0"/>
          </a:p>
          <a:p>
            <a:endParaRPr lang="en-US" sz="2800" dirty="0"/>
          </a:p>
          <a:p>
            <a:endParaRPr lang="en-US" sz="2800" dirty="0"/>
          </a:p>
          <a:p>
            <a:pPr marL="0" indent="0">
              <a:buNone/>
            </a:pPr>
            <a:endParaRPr lang="en-US" dirty="0"/>
          </a:p>
          <a:p>
            <a:endParaRPr lang="en-US" dirty="0"/>
          </a:p>
          <a:p>
            <a:endParaRPr lang="en-US" dirty="0"/>
          </a:p>
        </p:txBody>
      </p:sp>
      <p:sp>
        <p:nvSpPr>
          <p:cNvPr id="3" name="Title 2"/>
          <p:cNvSpPr>
            <a:spLocks noGrp="1"/>
          </p:cNvSpPr>
          <p:nvPr>
            <p:ph type="title"/>
          </p:nvPr>
        </p:nvSpPr>
        <p:spPr/>
        <p:txBody>
          <a:bodyPr/>
          <a:lstStyle/>
          <a:p>
            <a:r>
              <a:rPr lang="en-US" dirty="0"/>
              <a:t>Hawaii Smiles Report</a:t>
            </a:r>
          </a:p>
        </p:txBody>
      </p:sp>
      <p:pic>
        <p:nvPicPr>
          <p:cNvPr id="4" name="irc_mi" descr="http://lintvkhon.files.wordpress.com/2013/04/doh-logo.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24800" y="5715000"/>
            <a:ext cx="882533" cy="84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4051528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28600" y="23813"/>
            <a:ext cx="8180388" cy="1325562"/>
          </a:xfrm>
        </p:spPr>
        <p:txBody>
          <a:bodyPr/>
          <a:lstStyle/>
          <a:p>
            <a:pPr eaLnBrk="1" hangingPunct="1"/>
            <a:r>
              <a:rPr lang="en-US" b="1">
                <a:latin typeface="Calibri Light" charset="0"/>
              </a:rPr>
              <a:t>Finding #1: Tooth Decay Prevalence</a:t>
            </a:r>
          </a:p>
        </p:txBody>
      </p:sp>
      <p:sp>
        <p:nvSpPr>
          <p:cNvPr id="10243" name="Content Placeholder 2"/>
          <p:cNvSpPr>
            <a:spLocks noGrp="1"/>
          </p:cNvSpPr>
          <p:nvPr>
            <p:ph idx="1"/>
          </p:nvPr>
        </p:nvSpPr>
        <p:spPr>
          <a:xfrm>
            <a:off x="128588" y="1236663"/>
            <a:ext cx="7929562" cy="4351337"/>
          </a:xfrm>
        </p:spPr>
        <p:txBody>
          <a:bodyPr/>
          <a:lstStyle/>
          <a:p>
            <a:pPr eaLnBrk="1" hangingPunct="1"/>
            <a:r>
              <a:rPr lang="en-US" dirty="0">
                <a:latin typeface="Calibri" charset="0"/>
              </a:rPr>
              <a:t>Hawaii has the highest prevalence of tooth decay among third grade children in the U.S. with </a:t>
            </a:r>
            <a:r>
              <a:rPr lang="en-US" dirty="0">
                <a:solidFill>
                  <a:srgbClr val="FF0000"/>
                </a:solidFill>
                <a:latin typeface="Calibri" charset="0"/>
              </a:rPr>
              <a:t>70.6%, </a:t>
            </a:r>
            <a:r>
              <a:rPr lang="en-US" dirty="0">
                <a:latin typeface="Calibri" charset="0"/>
              </a:rPr>
              <a:t>compared to the national average of 52%</a:t>
            </a:r>
          </a:p>
        </p:txBody>
      </p:sp>
      <p:pic>
        <p:nvPicPr>
          <p:cNvPr id="10244" name="Picture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01787" y="2566707"/>
            <a:ext cx="5972175" cy="4119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irc_mi" descr="http://lintvkhon.files.wordpress.com/2013/04/doh-logo.jpg">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924800" y="5715000"/>
            <a:ext cx="882533" cy="84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8600"/>
            <a:ext cx="8229600" cy="1633728"/>
          </a:xfrm>
        </p:spPr>
        <p:txBody>
          <a:bodyPr>
            <a:normAutofit fontScale="90000"/>
          </a:bodyPr>
          <a:lstStyle/>
          <a:p>
            <a:pPr algn="r"/>
            <a:r>
              <a:rPr lang="en-US" dirty="0"/>
              <a:t> </a:t>
            </a:r>
            <a:r>
              <a:rPr lang="en-US" sz="3600" dirty="0"/>
              <a:t>Partnerships:  </a:t>
            </a:r>
            <a:br>
              <a:rPr lang="en-US" sz="3600" dirty="0"/>
            </a:br>
            <a:r>
              <a:rPr lang="en-US" sz="3600" dirty="0"/>
              <a:t>The role of a </a:t>
            </a:r>
            <a:br>
              <a:rPr lang="en-US" sz="3600" dirty="0"/>
            </a:br>
            <a:r>
              <a:rPr lang="en-US" sz="3600" dirty="0"/>
              <a:t>Communications Specialist</a:t>
            </a:r>
          </a:p>
        </p:txBody>
      </p:sp>
      <p:pic>
        <p:nvPicPr>
          <p:cNvPr id="4" name="Content Placeholder 3"/>
          <p:cNvPicPr>
            <a:picLocks noGrp="1" noChangeAspect="1"/>
          </p:cNvPicPr>
          <p:nvPr>
            <p:ph idx="1"/>
          </p:nvPr>
        </p:nvPicPr>
        <p:blipFill>
          <a:blip r:embed="rId2" cstate="print"/>
          <a:stretch>
            <a:fillRect/>
          </a:stretch>
        </p:blipFill>
        <p:spPr>
          <a:xfrm>
            <a:off x="2057400" y="2667000"/>
            <a:ext cx="5184799" cy="3451225"/>
          </a:xfrm>
          <a:prstGeom prst="rect">
            <a:avLst/>
          </a:prstGeom>
        </p:spPr>
      </p:pic>
      <p:pic>
        <p:nvPicPr>
          <p:cNvPr id="5" name="irc_mi" descr="http://lintvkhon.files.wordpress.com/2013/04/doh-logo.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24800" y="5715000"/>
            <a:ext cx="882533" cy="84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3559917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a:t>HDS Foundation partnership</a:t>
            </a:r>
          </a:p>
          <a:p>
            <a:r>
              <a:rPr lang="en-US" sz="2800" dirty="0"/>
              <a:t>Department Public Information Officer</a:t>
            </a:r>
          </a:p>
          <a:p>
            <a:r>
              <a:rPr lang="en-US" sz="2800" dirty="0"/>
              <a:t>Press conference when Foundation award made</a:t>
            </a:r>
          </a:p>
          <a:p>
            <a:endParaRPr lang="en-US" sz="2800" dirty="0"/>
          </a:p>
          <a:p>
            <a:pPr marL="0" indent="0">
              <a:buNone/>
            </a:pPr>
            <a:endParaRPr lang="en-US" dirty="0"/>
          </a:p>
          <a:p>
            <a:endParaRPr lang="en-US" dirty="0"/>
          </a:p>
          <a:p>
            <a:endParaRPr lang="en-US" dirty="0"/>
          </a:p>
        </p:txBody>
      </p:sp>
      <p:sp>
        <p:nvSpPr>
          <p:cNvPr id="3" name="Title 2"/>
          <p:cNvSpPr>
            <a:spLocks noGrp="1"/>
          </p:cNvSpPr>
          <p:nvPr>
            <p:ph type="title"/>
          </p:nvPr>
        </p:nvSpPr>
        <p:spPr/>
        <p:txBody>
          <a:bodyPr>
            <a:normAutofit/>
          </a:bodyPr>
          <a:lstStyle/>
          <a:p>
            <a:r>
              <a:rPr lang="en-US" dirty="0"/>
              <a:t>Communication Specialist</a:t>
            </a:r>
            <a:br>
              <a:rPr lang="en-US" dirty="0"/>
            </a:br>
            <a:r>
              <a:rPr lang="en-US" sz="1800" dirty="0"/>
              <a:t>Thank you, Nathan </a:t>
            </a:r>
            <a:r>
              <a:rPr lang="en-US" sz="1800" dirty="0" err="1"/>
              <a:t>Hokama</a:t>
            </a:r>
            <a:endParaRPr lang="en-US" dirty="0"/>
          </a:p>
        </p:txBody>
      </p:sp>
      <p:pic>
        <p:nvPicPr>
          <p:cNvPr id="4" name="irc_mi" descr="http://lintvkhon.files.wordpress.com/2013/04/doh-logo.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24800" y="5715000"/>
            <a:ext cx="882533" cy="84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1525239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0"/>
            <a:r>
              <a:rPr lang="en-US" sz="2800" dirty="0"/>
              <a:t>Heighten Focus on Children’s Oral Health </a:t>
            </a:r>
          </a:p>
          <a:p>
            <a:pPr lvl="0"/>
            <a:r>
              <a:rPr lang="en-US" sz="2800" dirty="0"/>
              <a:t>Public Health Leadership </a:t>
            </a:r>
          </a:p>
          <a:p>
            <a:pPr lvl="0"/>
            <a:r>
              <a:rPr lang="en-US" sz="2800" dirty="0"/>
              <a:t>Oral Health Disparities </a:t>
            </a:r>
          </a:p>
          <a:p>
            <a:pPr lvl="0"/>
            <a:r>
              <a:rPr lang="en-US" sz="2800" dirty="0"/>
              <a:t>Acknowledge Partners</a:t>
            </a:r>
            <a:r>
              <a:rPr lang="en-US" dirty="0"/>
              <a:t/>
            </a:r>
            <a:br>
              <a:rPr lang="en-US" dirty="0"/>
            </a:br>
            <a:endParaRPr lang="en-US" dirty="0"/>
          </a:p>
          <a:p>
            <a:endParaRPr lang="en-US" sz="2800" dirty="0"/>
          </a:p>
          <a:p>
            <a:endParaRPr lang="en-US" sz="2800" dirty="0"/>
          </a:p>
          <a:p>
            <a:pPr marL="0" indent="0">
              <a:buNone/>
            </a:pPr>
            <a:endParaRPr lang="en-US" dirty="0"/>
          </a:p>
          <a:p>
            <a:endParaRPr lang="en-US" dirty="0"/>
          </a:p>
          <a:p>
            <a:endParaRPr lang="en-US" dirty="0"/>
          </a:p>
        </p:txBody>
      </p:sp>
      <p:sp>
        <p:nvSpPr>
          <p:cNvPr id="3" name="Title 2"/>
          <p:cNvSpPr>
            <a:spLocks noGrp="1"/>
          </p:cNvSpPr>
          <p:nvPr>
            <p:ph type="title"/>
          </p:nvPr>
        </p:nvSpPr>
        <p:spPr/>
        <p:txBody>
          <a:bodyPr/>
          <a:lstStyle/>
          <a:p>
            <a:r>
              <a:rPr lang="en-US" dirty="0"/>
              <a:t>Communication Objectives</a:t>
            </a:r>
          </a:p>
        </p:txBody>
      </p:sp>
      <p:pic>
        <p:nvPicPr>
          <p:cNvPr id="4" name="irc_mi" descr="http://lintvkhon.files.wordpress.com/2013/04/doh-logo.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24800" y="5715000"/>
            <a:ext cx="882533" cy="84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2160421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0"/>
            <a:r>
              <a:rPr lang="en-US" sz="2800" dirty="0"/>
              <a:t>Change Narrative to a Hopeful Message </a:t>
            </a:r>
          </a:p>
          <a:p>
            <a:pPr lvl="0"/>
            <a:r>
              <a:rPr lang="en-US" sz="2800" dirty="0"/>
              <a:t>Facilitative Leadership Position </a:t>
            </a:r>
          </a:p>
          <a:p>
            <a:pPr lvl="0"/>
            <a:r>
              <a:rPr lang="en-US" sz="2800" dirty="0"/>
              <a:t>Action Orientation</a:t>
            </a:r>
          </a:p>
          <a:p>
            <a:pPr marL="0" lvl="0" indent="0">
              <a:buNone/>
            </a:pPr>
            <a:r>
              <a:rPr lang="en-US" dirty="0"/>
              <a:t/>
            </a:r>
            <a:br>
              <a:rPr lang="en-US" dirty="0"/>
            </a:br>
            <a:endParaRPr lang="en-US" dirty="0"/>
          </a:p>
          <a:p>
            <a:endParaRPr lang="en-US" sz="2800" dirty="0"/>
          </a:p>
          <a:p>
            <a:endParaRPr lang="en-US" sz="2800" dirty="0"/>
          </a:p>
          <a:p>
            <a:pPr marL="0" indent="0">
              <a:buNone/>
            </a:pPr>
            <a:endParaRPr lang="en-US" dirty="0"/>
          </a:p>
          <a:p>
            <a:endParaRPr lang="en-US" dirty="0"/>
          </a:p>
          <a:p>
            <a:endParaRPr lang="en-US" dirty="0"/>
          </a:p>
        </p:txBody>
      </p:sp>
      <p:sp>
        <p:nvSpPr>
          <p:cNvPr id="3" name="Title 2"/>
          <p:cNvSpPr>
            <a:spLocks noGrp="1"/>
          </p:cNvSpPr>
          <p:nvPr>
            <p:ph type="title"/>
          </p:nvPr>
        </p:nvSpPr>
        <p:spPr/>
        <p:txBody>
          <a:bodyPr/>
          <a:lstStyle/>
          <a:p>
            <a:r>
              <a:rPr lang="en-US" dirty="0"/>
              <a:t>Communication Strategies</a:t>
            </a:r>
          </a:p>
        </p:txBody>
      </p:sp>
      <p:pic>
        <p:nvPicPr>
          <p:cNvPr id="4" name="irc_mi" descr="http://lintvkhon.files.wordpress.com/2013/04/doh-logo.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24800" y="5715000"/>
            <a:ext cx="882533" cy="84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411170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Reminders</a:t>
            </a:r>
            <a:endParaRPr lang="en-US" dirty="0"/>
          </a:p>
        </p:txBody>
      </p:sp>
      <p:sp>
        <p:nvSpPr>
          <p:cNvPr id="3" name="Content Placeholder 2"/>
          <p:cNvSpPr>
            <a:spLocks noGrp="1"/>
          </p:cNvSpPr>
          <p:nvPr>
            <p:ph sz="quarter" idx="1"/>
          </p:nvPr>
        </p:nvSpPr>
        <p:spPr>
          <a:xfrm>
            <a:off x="301752" y="1527048"/>
            <a:ext cx="8680323" cy="4572000"/>
          </a:xfrm>
        </p:spPr>
        <p:txBody>
          <a:bodyPr>
            <a:noAutofit/>
          </a:bodyPr>
          <a:lstStyle/>
          <a:p>
            <a:r>
              <a:rPr lang="en-US" sz="2600" dirty="0" smtClean="0"/>
              <a:t>This webinar will be recorded &amp; archived (www.astdd.org)</a:t>
            </a:r>
          </a:p>
          <a:p>
            <a:r>
              <a:rPr lang="en-US" sz="2600" dirty="0" smtClean="0"/>
              <a:t>Please hold questions until the end</a:t>
            </a:r>
          </a:p>
          <a:p>
            <a:pPr lvl="1"/>
            <a:r>
              <a:rPr lang="en-US" sz="2100" dirty="0" smtClean="0"/>
              <a:t>If you have questions, please make a note of them</a:t>
            </a:r>
          </a:p>
          <a:p>
            <a:pPr lvl="1"/>
            <a:r>
              <a:rPr lang="en-US" sz="2100" dirty="0" smtClean="0"/>
              <a:t>If you want to ask a question at the end, click on the Set Status icon</a:t>
            </a:r>
          </a:p>
          <a:p>
            <a:pPr lvl="2"/>
            <a:r>
              <a:rPr lang="en-US" sz="1900" dirty="0" smtClean="0"/>
              <a:t>The little man with his arm raised on either the upper left or the top of your screen. Click on “raise hand.”</a:t>
            </a:r>
          </a:p>
          <a:p>
            <a:pPr lvl="1"/>
            <a:r>
              <a:rPr lang="en-US" sz="2100" dirty="0" smtClean="0"/>
              <a:t>We will then call on you to ask your question.</a:t>
            </a:r>
          </a:p>
          <a:p>
            <a:r>
              <a:rPr lang="en-US" sz="2600" dirty="0" smtClean="0"/>
              <a:t>Please respond to the polling questions</a:t>
            </a:r>
          </a:p>
          <a:p>
            <a:endParaRPr lang="en-US" sz="2600" dirty="0"/>
          </a:p>
        </p:txBody>
      </p:sp>
    </p:spTree>
    <p:extLst>
      <p:ext uri="{BB962C8B-B14F-4D97-AF65-F5344CB8AC3E}">
        <p14:creationId xmlns="" xmlns:p14="http://schemas.microsoft.com/office/powerpoint/2010/main" val="15894231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0"/>
            <a:r>
              <a:rPr lang="en-US" sz="2800" dirty="0"/>
              <a:t>News Conference</a:t>
            </a:r>
          </a:p>
          <a:p>
            <a:pPr lvl="0"/>
            <a:r>
              <a:rPr lang="en-US" sz="2800" dirty="0"/>
              <a:t>Media Advisory</a:t>
            </a:r>
          </a:p>
          <a:p>
            <a:pPr lvl="0"/>
            <a:r>
              <a:rPr lang="en-US" sz="2800" dirty="0"/>
              <a:t>News Release </a:t>
            </a:r>
          </a:p>
          <a:p>
            <a:pPr lvl="0"/>
            <a:r>
              <a:rPr lang="en-US" sz="2800" dirty="0"/>
              <a:t>Media Talking Points </a:t>
            </a:r>
          </a:p>
          <a:p>
            <a:pPr lvl="0"/>
            <a:r>
              <a:rPr lang="en-US" sz="2800" dirty="0"/>
              <a:t>Post-News Conference Media Coverage</a:t>
            </a:r>
            <a:endParaRPr lang="en-US" dirty="0"/>
          </a:p>
          <a:p>
            <a:endParaRPr lang="en-US" sz="2800" dirty="0"/>
          </a:p>
          <a:p>
            <a:endParaRPr lang="en-US" sz="2800" dirty="0"/>
          </a:p>
          <a:p>
            <a:pPr marL="0" indent="0">
              <a:buNone/>
            </a:pPr>
            <a:endParaRPr lang="en-US" dirty="0"/>
          </a:p>
          <a:p>
            <a:endParaRPr lang="en-US" dirty="0"/>
          </a:p>
          <a:p>
            <a:endParaRPr lang="en-US" dirty="0"/>
          </a:p>
        </p:txBody>
      </p:sp>
      <p:sp>
        <p:nvSpPr>
          <p:cNvPr id="3" name="Title 2"/>
          <p:cNvSpPr>
            <a:spLocks noGrp="1"/>
          </p:cNvSpPr>
          <p:nvPr>
            <p:ph type="title"/>
          </p:nvPr>
        </p:nvSpPr>
        <p:spPr/>
        <p:txBody>
          <a:bodyPr/>
          <a:lstStyle/>
          <a:p>
            <a:r>
              <a:rPr lang="en-US" dirty="0"/>
              <a:t>Communication Tactics</a:t>
            </a:r>
          </a:p>
        </p:txBody>
      </p:sp>
      <p:pic>
        <p:nvPicPr>
          <p:cNvPr id="4" name="irc_mi" descr="http://lintvkhon.files.wordpress.com/2013/04/doh-logo.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24800" y="5715000"/>
            <a:ext cx="882533" cy="84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1100413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304800"/>
            <a:ext cx="3657600" cy="5257800"/>
          </a:xfrm>
        </p:spPr>
        <p:txBody>
          <a:bodyPr>
            <a:normAutofit fontScale="70000" lnSpcReduction="20000"/>
          </a:bodyPr>
          <a:lstStyle/>
          <a:p>
            <a:pPr marL="0" indent="0" algn="ctr">
              <a:buNone/>
            </a:pPr>
            <a:r>
              <a:rPr lang="en-US" dirty="0"/>
              <a:t> “Tell EVERYONE”</a:t>
            </a:r>
          </a:p>
          <a:p>
            <a:pPr marL="0" indent="0" algn="ctr">
              <a:spcBef>
                <a:spcPts val="0"/>
              </a:spcBef>
              <a:buNone/>
            </a:pPr>
            <a:endParaRPr lang="en-US" dirty="0"/>
          </a:p>
          <a:p>
            <a:r>
              <a:rPr lang="en-US" sz="2400" dirty="0"/>
              <a:t>Press conference </a:t>
            </a:r>
          </a:p>
          <a:p>
            <a:pPr lvl="1"/>
            <a:r>
              <a:rPr lang="en-US" sz="2000" dirty="0"/>
              <a:t>led to next day full front page in the state’s largest newspaper</a:t>
            </a:r>
          </a:p>
          <a:p>
            <a:pPr lvl="1"/>
            <a:r>
              <a:rPr lang="en-US" sz="2000" dirty="0"/>
              <a:t>stories in neighbor island newspapers. </a:t>
            </a:r>
          </a:p>
          <a:p>
            <a:endParaRPr lang="en-US" sz="2400" dirty="0"/>
          </a:p>
          <a:p>
            <a:r>
              <a:rPr lang="en-US" sz="2400" dirty="0"/>
              <a:t>TV and radio media</a:t>
            </a:r>
          </a:p>
          <a:p>
            <a:pPr lvl="1"/>
            <a:r>
              <a:rPr lang="en-US" sz="2000" dirty="0"/>
              <a:t> 22 TV “news stories” </a:t>
            </a:r>
          </a:p>
          <a:p>
            <a:pPr lvl="1"/>
            <a:r>
              <a:rPr lang="en-US" sz="2000" dirty="0"/>
              <a:t>22:35 minutes of TV news runtime over 5 TV stations </a:t>
            </a:r>
          </a:p>
          <a:p>
            <a:pPr lvl="1"/>
            <a:r>
              <a:rPr lang="en-US" sz="2000" dirty="0"/>
              <a:t>four radio stations broadcasted story</a:t>
            </a:r>
          </a:p>
          <a:p>
            <a:pPr marL="301943" lvl="1" indent="0">
              <a:buNone/>
            </a:pPr>
            <a:r>
              <a:rPr lang="en-US" sz="2000" dirty="0"/>
              <a:t> </a:t>
            </a:r>
          </a:p>
          <a:p>
            <a:r>
              <a:rPr lang="en-US" sz="2400" dirty="0"/>
              <a:t>An estimated 539,896 residents were exposed to the news story on October 3, 2016. </a:t>
            </a:r>
          </a:p>
          <a:p>
            <a:endParaRPr lang="en-US" sz="2400" dirty="0"/>
          </a:p>
          <a:p>
            <a:r>
              <a:rPr lang="en-US" sz="2400" dirty="0"/>
              <a:t>Stakeholder Partnerships: </a:t>
            </a:r>
          </a:p>
          <a:p>
            <a:pPr lvl="1"/>
            <a:r>
              <a:rPr lang="en-US" sz="2000" dirty="0"/>
              <a:t>HDA and HDS conducted additional TV and radio interviews about the report.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xmlns="" val="0"/>
              </a:ext>
            </a:extLst>
          </a:blip>
          <a:srcRect l="10269" r="11110" b="2273"/>
          <a:stretch/>
        </p:blipFill>
        <p:spPr>
          <a:xfrm>
            <a:off x="4857750" y="175324"/>
            <a:ext cx="4057650" cy="6358825"/>
          </a:xfrm>
          <a:prstGeom prst="rect">
            <a:avLst/>
          </a:prstGeom>
        </p:spPr>
      </p:pic>
      <p:pic>
        <p:nvPicPr>
          <p:cNvPr id="4" name="irc_mi" descr="http://lintvkhon.files.wordpress.com/2013/04/doh-logo.jpg">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4800" y="5715000"/>
            <a:ext cx="882533" cy="84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11306743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Copies sent to Department of Education</a:t>
            </a:r>
            <a:endParaRPr lang="en-US" sz="2800" dirty="0"/>
          </a:p>
          <a:p>
            <a:r>
              <a:rPr lang="en-US" sz="2800" dirty="0"/>
              <a:t>Printed 4-page executive summary</a:t>
            </a:r>
          </a:p>
          <a:p>
            <a:pPr lvl="1"/>
            <a:r>
              <a:rPr lang="en-US" dirty="0"/>
              <a:t>Disseminated at State Health Workforce Summit</a:t>
            </a:r>
          </a:p>
          <a:p>
            <a:pPr lvl="1"/>
            <a:r>
              <a:rPr lang="en-US" dirty="0"/>
              <a:t>State Dental Hygiene Association meeting</a:t>
            </a:r>
          </a:p>
          <a:p>
            <a:pPr lvl="1"/>
            <a:r>
              <a:rPr lang="en-US" dirty="0"/>
              <a:t>Hawaiian Island Oral Health Task Force meeting</a:t>
            </a:r>
          </a:p>
          <a:p>
            <a:pPr lvl="1"/>
            <a:r>
              <a:rPr lang="en-US" dirty="0"/>
              <a:t>State Health Planning Development Agency meeting</a:t>
            </a:r>
          </a:p>
          <a:p>
            <a:pPr marL="0" indent="0">
              <a:buNone/>
            </a:pPr>
            <a:endParaRPr lang="en-US" sz="2800" dirty="0"/>
          </a:p>
          <a:p>
            <a:endParaRPr lang="en-US" sz="2800" dirty="0"/>
          </a:p>
          <a:p>
            <a:pPr marL="0" indent="0">
              <a:buNone/>
            </a:pPr>
            <a:endParaRPr lang="en-US" dirty="0"/>
          </a:p>
          <a:p>
            <a:endParaRPr lang="en-US" dirty="0"/>
          </a:p>
          <a:p>
            <a:endParaRPr lang="en-US" dirty="0"/>
          </a:p>
        </p:txBody>
      </p:sp>
      <p:sp>
        <p:nvSpPr>
          <p:cNvPr id="3" name="Title 2"/>
          <p:cNvSpPr>
            <a:spLocks noGrp="1"/>
          </p:cNvSpPr>
          <p:nvPr>
            <p:ph type="title"/>
          </p:nvPr>
        </p:nvSpPr>
        <p:spPr/>
        <p:txBody>
          <a:bodyPr>
            <a:normAutofit fontScale="90000"/>
          </a:bodyPr>
          <a:lstStyle/>
          <a:p>
            <a:r>
              <a:rPr lang="en-US" dirty="0" err="1"/>
              <a:t>Followup</a:t>
            </a:r>
            <a:r>
              <a:rPr lang="en-US" dirty="0"/>
              <a:t>: Broad Dissemination of Report</a:t>
            </a:r>
          </a:p>
        </p:txBody>
      </p:sp>
      <p:pic>
        <p:nvPicPr>
          <p:cNvPr id="4" name="irc_mi" descr="http://lintvkhon.files.wordpress.com/2013/04/doh-logo.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24800" y="5715000"/>
            <a:ext cx="882533" cy="84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26045768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72200" y="3531960"/>
            <a:ext cx="1981200" cy="1040040"/>
          </a:xfrm>
        </p:spPr>
        <p:txBody>
          <a:bodyPr>
            <a:normAutofit/>
          </a:bodyPr>
          <a:lstStyle/>
          <a:p>
            <a:r>
              <a:rPr lang="en-US" dirty="0"/>
              <a:t>Funding</a:t>
            </a:r>
          </a:p>
          <a:p>
            <a:endParaRPr lang="en-US" dirty="0"/>
          </a:p>
        </p:txBody>
      </p:sp>
      <p:sp>
        <p:nvSpPr>
          <p:cNvPr id="3" name="Title 2"/>
          <p:cNvSpPr>
            <a:spLocks noGrp="1"/>
          </p:cNvSpPr>
          <p:nvPr>
            <p:ph type="title"/>
          </p:nvPr>
        </p:nvSpPr>
        <p:spPr/>
        <p:txBody>
          <a:bodyPr/>
          <a:lstStyle/>
          <a:p>
            <a:r>
              <a:rPr lang="en-US" dirty="0"/>
              <a:t>Impact</a:t>
            </a:r>
          </a:p>
        </p:txBody>
      </p:sp>
      <p:pic>
        <p:nvPicPr>
          <p:cNvPr id="4" name="irc_mi" descr="http://lintvkhon.files.wordpress.com/2013/04/doh-logo.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24800" y="5715000"/>
            <a:ext cx="882533" cy="84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143000" y="2286000"/>
            <a:ext cx="4693158" cy="3128772"/>
          </a:xfrm>
          <a:prstGeom prst="rect">
            <a:avLst/>
          </a:prstGeom>
        </p:spPr>
      </p:pic>
    </p:spTree>
    <p:extLst>
      <p:ext uri="{BB962C8B-B14F-4D97-AF65-F5344CB8AC3E}">
        <p14:creationId xmlns:p14="http://schemas.microsoft.com/office/powerpoint/2010/main" xmlns="" val="20724725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04900" y="2020226"/>
            <a:ext cx="2971800" cy="4114800"/>
          </a:xfrm>
        </p:spPr>
        <p:txBody>
          <a:bodyPr>
            <a:normAutofit lnSpcReduction="10000"/>
          </a:bodyPr>
          <a:lstStyle/>
          <a:p>
            <a:r>
              <a:rPr lang="en-US" sz="2800" dirty="0"/>
              <a:t>Used in legislation</a:t>
            </a:r>
          </a:p>
          <a:p>
            <a:endParaRPr lang="en-US" sz="2800" dirty="0"/>
          </a:p>
          <a:p>
            <a:r>
              <a:rPr lang="en-US" sz="2800" dirty="0"/>
              <a:t>2</a:t>
            </a:r>
            <a:r>
              <a:rPr lang="en-US" sz="2800" baseline="30000" dirty="0"/>
              <a:t>nd</a:t>
            </a:r>
            <a:r>
              <a:rPr lang="en-US" sz="2800" dirty="0"/>
              <a:t> State Innovation Model report</a:t>
            </a:r>
          </a:p>
          <a:p>
            <a:endParaRPr lang="en-US" dirty="0"/>
          </a:p>
          <a:p>
            <a:r>
              <a:rPr lang="en-US" dirty="0"/>
              <a:t>Future focused projects </a:t>
            </a:r>
          </a:p>
          <a:p>
            <a:endParaRPr lang="en-US" dirty="0"/>
          </a:p>
        </p:txBody>
      </p:sp>
      <p:sp>
        <p:nvSpPr>
          <p:cNvPr id="3" name="Title 2"/>
          <p:cNvSpPr>
            <a:spLocks noGrp="1"/>
          </p:cNvSpPr>
          <p:nvPr>
            <p:ph type="title"/>
          </p:nvPr>
        </p:nvSpPr>
        <p:spPr/>
        <p:txBody>
          <a:bodyPr/>
          <a:lstStyle/>
          <a:p>
            <a:r>
              <a:rPr lang="en-US" dirty="0"/>
              <a:t>Impact</a:t>
            </a:r>
          </a:p>
        </p:txBody>
      </p:sp>
      <p:pic>
        <p:nvPicPr>
          <p:cNvPr id="4" name="irc_mi" descr="http://lintvkhon.files.wordpress.com/2013/04/doh-logo.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24800" y="5715000"/>
            <a:ext cx="882533" cy="84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724400" y="1591056"/>
            <a:ext cx="2923693" cy="3731189"/>
          </a:xfrm>
          <a:prstGeom prst="rect">
            <a:avLst/>
          </a:prstGeom>
        </p:spPr>
      </p:pic>
    </p:spTree>
    <p:extLst>
      <p:ext uri="{BB962C8B-B14F-4D97-AF65-F5344CB8AC3E}">
        <p14:creationId xmlns:p14="http://schemas.microsoft.com/office/powerpoint/2010/main" xmlns="" val="13433154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0" y="2590800"/>
            <a:ext cx="6290733" cy="3450696"/>
          </a:xfrm>
        </p:spPr>
        <p:txBody>
          <a:bodyPr>
            <a:normAutofit/>
          </a:bodyPr>
          <a:lstStyle/>
          <a:p>
            <a:pPr marL="514350" indent="-514350">
              <a:buFont typeface="+mj-lt"/>
              <a:buAutoNum type="arabicPeriod"/>
            </a:pPr>
            <a:r>
              <a:rPr lang="en-US" sz="2800" u="sng" dirty="0"/>
              <a:t>The role of Partnerships</a:t>
            </a:r>
          </a:p>
          <a:p>
            <a:pPr marL="514350" indent="-514350">
              <a:buFont typeface="+mj-lt"/>
              <a:buAutoNum type="arabicPeriod"/>
            </a:pPr>
            <a:r>
              <a:rPr lang="en-US" sz="2800" dirty="0"/>
              <a:t>ASTDD guidance/resources</a:t>
            </a:r>
          </a:p>
          <a:p>
            <a:pPr marL="514350" indent="-514350">
              <a:buFont typeface="+mj-lt"/>
              <a:buAutoNum type="arabicPeriod"/>
            </a:pPr>
            <a:r>
              <a:rPr lang="en-US" dirty="0"/>
              <a:t>G</a:t>
            </a:r>
            <a:r>
              <a:rPr lang="en-US" sz="2800" dirty="0"/>
              <a:t>raphic </a:t>
            </a:r>
            <a:r>
              <a:rPr lang="en-US" dirty="0"/>
              <a:t>D</a:t>
            </a:r>
            <a:r>
              <a:rPr lang="en-US" sz="2800" dirty="0"/>
              <a:t>esign</a:t>
            </a:r>
          </a:p>
          <a:p>
            <a:pPr marL="514350" indent="-514350">
              <a:buFont typeface="+mj-lt"/>
              <a:buAutoNum type="arabicPeriod"/>
            </a:pPr>
            <a:r>
              <a:rPr lang="en-US" sz="2800" dirty="0"/>
              <a:t>Communications expertise</a:t>
            </a:r>
          </a:p>
          <a:p>
            <a:pPr marL="514350" indent="-514350">
              <a:buFont typeface="+mj-lt"/>
              <a:buAutoNum type="arabicPeriod"/>
            </a:pPr>
            <a:r>
              <a:rPr lang="en-US" sz="2800" dirty="0"/>
              <a:t>Use the data</a:t>
            </a:r>
            <a:endParaRPr lang="en-US" dirty="0"/>
          </a:p>
          <a:p>
            <a:endParaRPr lang="en-US" dirty="0"/>
          </a:p>
        </p:txBody>
      </p:sp>
      <p:sp>
        <p:nvSpPr>
          <p:cNvPr id="3" name="Title 2"/>
          <p:cNvSpPr>
            <a:spLocks noGrp="1"/>
          </p:cNvSpPr>
          <p:nvPr>
            <p:ph type="title"/>
          </p:nvPr>
        </p:nvSpPr>
        <p:spPr/>
        <p:txBody>
          <a:bodyPr/>
          <a:lstStyle/>
          <a:p>
            <a:r>
              <a:rPr lang="en-US" dirty="0"/>
              <a:t>Take home points</a:t>
            </a:r>
          </a:p>
        </p:txBody>
      </p:sp>
      <p:pic>
        <p:nvPicPr>
          <p:cNvPr id="4" name="irc_mi" descr="http://lintvkhon.files.wordpress.com/2013/04/doh-logo.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24800" y="5715000"/>
            <a:ext cx="882533" cy="84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769309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305800" cy="3579849"/>
          </a:xfrm>
        </p:spPr>
        <p:txBody>
          <a:bodyPr>
            <a:normAutofit/>
          </a:bodyPr>
          <a:lstStyle/>
          <a:p>
            <a:pPr marL="0" lvl="0" indent="0" algn="ctr">
              <a:buNone/>
            </a:pPr>
            <a:endParaRPr lang="en-US" sz="2000" dirty="0"/>
          </a:p>
          <a:p>
            <a:pPr lvl="0" algn="ctr"/>
            <a:r>
              <a:rPr lang="en-US" sz="2000" dirty="0"/>
              <a:t>Annette Mente</a:t>
            </a:r>
            <a:br>
              <a:rPr lang="en-US" sz="2000" dirty="0"/>
            </a:br>
            <a:r>
              <a:rPr lang="en-US" sz="2000" dirty="0"/>
              <a:t>Planner, Family Health Services Division</a:t>
            </a:r>
            <a:br>
              <a:rPr lang="en-US" sz="2000" dirty="0"/>
            </a:br>
            <a:r>
              <a:rPr lang="en-US" sz="2000" dirty="0"/>
              <a:t>Hawaii State Department of Health</a:t>
            </a:r>
            <a:br>
              <a:rPr lang="en-US" sz="2000" dirty="0"/>
            </a:br>
            <a:r>
              <a:rPr lang="en-US" sz="2000" dirty="0"/>
              <a:t>Email: </a:t>
            </a:r>
            <a:r>
              <a:rPr lang="en-US" sz="2000" u="sng" dirty="0">
                <a:hlinkClick r:id="rId3"/>
              </a:rPr>
              <a:t>annette.mente@doh.hawaii.gov</a:t>
            </a:r>
            <a:r>
              <a:rPr lang="en-US" sz="2000" dirty="0"/>
              <a:t> </a:t>
            </a:r>
          </a:p>
          <a:p>
            <a:pPr lvl="0" algn="ctr"/>
            <a:endParaRPr lang="en-US" sz="2000" dirty="0"/>
          </a:p>
          <a:p>
            <a:pPr lvl="0" algn="ctr"/>
            <a:r>
              <a:rPr lang="en-US" sz="2000" dirty="0"/>
              <a:t>Gavin Uchida, DDS, MBA</a:t>
            </a:r>
          </a:p>
          <a:p>
            <a:pPr marL="0" lvl="0" indent="0" algn="ctr">
              <a:buNone/>
            </a:pPr>
            <a:r>
              <a:rPr lang="en-US" sz="2000" dirty="0"/>
              <a:t>State Dental Director, Family Health Services Division</a:t>
            </a:r>
            <a:br>
              <a:rPr lang="en-US" sz="2000" dirty="0"/>
            </a:br>
            <a:r>
              <a:rPr lang="en-US" sz="2000" dirty="0"/>
              <a:t>Hawaii State Department of Health</a:t>
            </a:r>
          </a:p>
          <a:p>
            <a:pPr marL="0" lvl="0" indent="0" algn="ctr">
              <a:buNone/>
            </a:pPr>
            <a:r>
              <a:rPr lang="en-US" sz="2000" dirty="0"/>
              <a:t>Email: </a:t>
            </a:r>
            <a:r>
              <a:rPr lang="en-US" sz="2000" u="sng" dirty="0">
                <a:solidFill>
                  <a:srgbClr val="0070C0"/>
                </a:solidFill>
              </a:rPr>
              <a:t>gavin.uchida</a:t>
            </a:r>
            <a:r>
              <a:rPr lang="en-US" sz="2000" u="sng" dirty="0">
                <a:hlinkClick r:id="rId3"/>
              </a:rPr>
              <a:t>@doh.hawaii.gov</a:t>
            </a:r>
            <a:endParaRPr lang="en-US" sz="2000" u="sng" dirty="0"/>
          </a:p>
        </p:txBody>
      </p:sp>
      <p:sp>
        <p:nvSpPr>
          <p:cNvPr id="2" name="Title 1"/>
          <p:cNvSpPr>
            <a:spLocks noGrp="1"/>
          </p:cNvSpPr>
          <p:nvPr>
            <p:ph type="title"/>
          </p:nvPr>
        </p:nvSpPr>
        <p:spPr/>
        <p:txBody>
          <a:bodyPr/>
          <a:lstStyle/>
          <a:p>
            <a:pPr algn="ctr"/>
            <a:r>
              <a:rPr lang="en-US" dirty="0"/>
              <a:t>Contact Info</a:t>
            </a:r>
          </a:p>
        </p:txBody>
      </p:sp>
      <p:pic>
        <p:nvPicPr>
          <p:cNvPr id="4" name="irc_mi" descr="http://lintvkhon.files.wordpress.com/2013/04/doh-logo.jpg">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924800" y="5715000"/>
            <a:ext cx="882533" cy="84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1257369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ubtitle 2"/>
          <p:cNvSpPr>
            <a:spLocks noGrp="1"/>
          </p:cNvSpPr>
          <p:nvPr>
            <p:ph type="subTitle" idx="1"/>
          </p:nvPr>
        </p:nvSpPr>
        <p:spPr>
          <a:xfrm>
            <a:off x="2362200" y="6049963"/>
            <a:ext cx="6705600" cy="685800"/>
          </a:xfrm>
        </p:spPr>
        <p:txBody>
          <a:bodyPr/>
          <a:lstStyle/>
          <a:p>
            <a:pPr eaLnBrk="1" hangingPunct="1"/>
            <a:r>
              <a:rPr lang="en-US" dirty="0">
                <a:latin typeface="Tw Cen MT" charset="0"/>
                <a:ea typeface="ＭＳ Ｐゴシック" charset="0"/>
                <a:cs typeface="ＭＳ Ｐゴシック" charset="0"/>
              </a:rPr>
              <a:t>Act I: Stuck in Vermont </a:t>
            </a:r>
          </a:p>
        </p:txBody>
      </p:sp>
      <p:sp>
        <p:nvSpPr>
          <p:cNvPr id="2" name="Title 1"/>
          <p:cNvSpPr>
            <a:spLocks noGrp="1"/>
          </p:cNvSpPr>
          <p:nvPr>
            <p:ph type="ctrTitle"/>
          </p:nvPr>
        </p:nvSpPr>
        <p:spPr/>
        <p:txBody>
          <a:bodyPr>
            <a:normAutofit/>
          </a:bodyPr>
          <a:lstStyle/>
          <a:p>
            <a:pPr eaLnBrk="1" fontAlgn="auto" hangingPunct="1">
              <a:spcAft>
                <a:spcPts val="0"/>
              </a:spcAft>
              <a:defRPr/>
            </a:pPr>
            <a:r>
              <a:rPr lang="en-US" dirty="0">
                <a:ea typeface="+mj-ea"/>
                <a:cs typeface="+mj-cs"/>
              </a:rPr>
              <a:t>Use of reports and data to gain progress on dental public health issues in Vermont</a:t>
            </a:r>
          </a:p>
        </p:txBody>
      </p:sp>
      <p:pic>
        <p:nvPicPr>
          <p:cNvPr id="15365" name="Picture 7"/>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1042988"/>
            <a:ext cx="27305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6" name="Picture 8"/>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735263" y="1042988"/>
            <a:ext cx="1573212"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7" name="Picture 9"/>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311650" y="1042988"/>
            <a:ext cx="2441575"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8" name="Picture 11"/>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6757988" y="1042988"/>
            <a:ext cx="2386012"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Stuck in Vermont </a:t>
            </a:r>
          </a:p>
        </p:txBody>
      </p:sp>
      <p:sp>
        <p:nvSpPr>
          <p:cNvPr id="8" name="Content Placeholder 7"/>
          <p:cNvSpPr>
            <a:spLocks noGrp="1"/>
          </p:cNvSpPr>
          <p:nvPr>
            <p:ph sz="quarter" idx="1"/>
          </p:nvPr>
        </p:nvSpPr>
        <p:spPr/>
        <p:txBody>
          <a:bodyPr/>
          <a:lstStyle/>
          <a:p>
            <a:r>
              <a:rPr lang="en-US" dirty="0"/>
              <a:t>The Vermont Oral Health Coalition was formed in 2011, the same year the Dental Therapist bill was introduced into the legislature </a:t>
            </a:r>
          </a:p>
          <a:p>
            <a:r>
              <a:rPr lang="en-US" dirty="0"/>
              <a:t>The bill started to gained traction in 2013, but did not pass until 2016</a:t>
            </a:r>
          </a:p>
          <a:p>
            <a:pPr lvl="0">
              <a:buClr>
                <a:srgbClr val="007934"/>
              </a:buClr>
            </a:pPr>
            <a:r>
              <a:rPr lang="en-US" dirty="0">
                <a:solidFill>
                  <a:prstClr val="black"/>
                </a:solidFill>
              </a:rPr>
              <a:t>Some members of the coalition were very much in favor of the DT legislation; some were adamantly opposed. </a:t>
            </a:r>
          </a:p>
          <a:p>
            <a:endParaRPr lang="en-US" dirty="0"/>
          </a:p>
          <a:p>
            <a:endParaRPr lang="en-US" dirty="0"/>
          </a:p>
          <a:p>
            <a:pPr marL="0" indent="0">
              <a:buNone/>
            </a:pPr>
            <a:endParaRPr lang="en-US" dirty="0"/>
          </a:p>
        </p:txBody>
      </p:sp>
    </p:spTree>
    <p:extLst>
      <p:ext uri="{BB962C8B-B14F-4D97-AF65-F5344CB8AC3E}">
        <p14:creationId xmlns="" xmlns:p14="http://schemas.microsoft.com/office/powerpoint/2010/main" val="38971773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Stuck in Vermont</a:t>
            </a:r>
          </a:p>
        </p:txBody>
      </p:sp>
      <p:sp>
        <p:nvSpPr>
          <p:cNvPr id="3" name="Content Placeholder 2"/>
          <p:cNvSpPr>
            <a:spLocks noGrp="1"/>
          </p:cNvSpPr>
          <p:nvPr>
            <p:ph sz="quarter" idx="1"/>
          </p:nvPr>
        </p:nvSpPr>
        <p:spPr/>
        <p:txBody>
          <a:bodyPr/>
          <a:lstStyle/>
          <a:p>
            <a:r>
              <a:rPr lang="en-US" dirty="0"/>
              <a:t>We knew there was a lot that we agreed on, but we always got stuck on this issue. </a:t>
            </a:r>
          </a:p>
          <a:p>
            <a:endParaRPr lang="en-US" dirty="0"/>
          </a:p>
          <a:p>
            <a:endParaRPr lang="en-US" dirty="0"/>
          </a:p>
          <a:p>
            <a:endParaRPr lang="en-US" dirty="0"/>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t>Vermont Department of Health</a:t>
            </a:r>
          </a:p>
        </p:txBody>
      </p:sp>
      <p:pic>
        <p:nvPicPr>
          <p:cNvPr id="6" name="Picture 5"/>
          <p:cNvPicPr>
            <a:picLocks noChangeAspect="1"/>
          </p:cNvPicPr>
          <p:nvPr/>
        </p:nvPicPr>
        <p:blipFill>
          <a:blip r:embed="rId3"/>
          <a:stretch>
            <a:fillRect/>
          </a:stretch>
        </p:blipFill>
        <p:spPr>
          <a:xfrm>
            <a:off x="2257927" y="2800099"/>
            <a:ext cx="4037864" cy="2686301"/>
          </a:xfrm>
          <a:prstGeom prst="rect">
            <a:avLst/>
          </a:prstGeom>
        </p:spPr>
      </p:pic>
    </p:spTree>
    <p:extLst>
      <p:ext uri="{BB962C8B-B14F-4D97-AF65-F5344CB8AC3E}">
        <p14:creationId xmlns="" xmlns:p14="http://schemas.microsoft.com/office/powerpoint/2010/main" val="3319053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Acknowledgements</a:t>
            </a:r>
            <a:endParaRPr lang="en-GB" dirty="0"/>
          </a:p>
        </p:txBody>
      </p:sp>
      <p:sp>
        <p:nvSpPr>
          <p:cNvPr id="3" name="Content Placeholder 2"/>
          <p:cNvSpPr>
            <a:spLocks noGrp="1"/>
          </p:cNvSpPr>
          <p:nvPr>
            <p:ph sz="quarter" idx="1"/>
          </p:nvPr>
        </p:nvSpPr>
        <p:spPr/>
        <p:txBody>
          <a:bodyPr/>
          <a:lstStyle/>
          <a:p>
            <a:pPr marL="0" indent="0">
              <a:buNone/>
            </a:pPr>
            <a:r>
              <a:rPr lang="en-US" sz="2800" dirty="0" smtClean="0"/>
              <a:t>This presentation was supported by Cooperative Agreement NU58DP004919-05-00 from CDC, Division of Oral Health. </a:t>
            </a:r>
            <a:r>
              <a:rPr lang="en-US" sz="2800" dirty="0" smtClean="0">
                <a:ea typeface="Calibri"/>
              </a:rPr>
              <a:t>Its contents are solely the responsibility of the authors and do not necessarily represent the official views of CDC.</a:t>
            </a:r>
            <a:endParaRPr lang="en-US" sz="2800" dirty="0" smtClean="0"/>
          </a:p>
          <a:p>
            <a:endParaRPr lang="en-US" dirty="0"/>
          </a:p>
        </p:txBody>
      </p:sp>
      <p:pic>
        <p:nvPicPr>
          <p:cNvPr id="4" name="Picture 11" descr="2BSLGTH"/>
          <p:cNvPicPr>
            <a:picLocks noChangeAspect="1" noChangeArrowheads="1"/>
          </p:cNvPicPr>
          <p:nvPr/>
        </p:nvPicPr>
        <p:blipFill>
          <a:blip r:embed="rId2" cstate="print">
            <a:lum bright="-12000" contrast="12000"/>
          </a:blip>
          <a:srcRect/>
          <a:stretch>
            <a:fillRect/>
          </a:stretch>
        </p:blipFill>
        <p:spPr bwMode="auto">
          <a:xfrm>
            <a:off x="3733800" y="4183062"/>
            <a:ext cx="1676400" cy="1082675"/>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Stuck in Vermont </a:t>
            </a:r>
          </a:p>
        </p:txBody>
      </p:sp>
      <p:sp>
        <p:nvSpPr>
          <p:cNvPr id="3" name="Content Placeholder 2"/>
          <p:cNvSpPr>
            <a:spLocks noGrp="1"/>
          </p:cNvSpPr>
          <p:nvPr>
            <p:ph sz="quarter" idx="1"/>
          </p:nvPr>
        </p:nvSpPr>
        <p:spPr/>
        <p:txBody>
          <a:bodyPr/>
          <a:lstStyle/>
          <a:p>
            <a:pPr marL="0" indent="0">
              <a:buNone/>
            </a:pPr>
            <a:r>
              <a:rPr lang="en-US" dirty="0"/>
              <a:t>From the outside our meetings looked like this: </a:t>
            </a:r>
          </a:p>
          <a:p>
            <a:endParaRPr lang="en-US" dirty="0"/>
          </a:p>
        </p:txBody>
      </p:sp>
      <p:sp>
        <p:nvSpPr>
          <p:cNvPr id="4" name="Footer Placeholder 3"/>
          <p:cNvSpPr>
            <a:spLocks noGrp="1"/>
          </p:cNvSpPr>
          <p:nvPr>
            <p:ph type="ftr" sz="quarter" idx="11"/>
          </p:nvPr>
        </p:nvSpPr>
        <p:spPr/>
        <p:txBody>
          <a:bodyPr/>
          <a:lstStyle/>
          <a:p>
            <a:pPr>
              <a:defRPr/>
            </a:pPr>
            <a:r>
              <a:rPr lang="en-US"/>
              <a:t>Vermont Department of Health</a:t>
            </a:r>
          </a:p>
        </p:txBody>
      </p:sp>
      <p:pic>
        <p:nvPicPr>
          <p:cNvPr id="5" name="Picture 4"/>
          <p:cNvPicPr>
            <a:picLocks noChangeAspect="1"/>
          </p:cNvPicPr>
          <p:nvPr/>
        </p:nvPicPr>
        <p:blipFill>
          <a:blip r:embed="rId3"/>
          <a:stretch>
            <a:fillRect/>
          </a:stretch>
        </p:blipFill>
        <p:spPr>
          <a:xfrm>
            <a:off x="2558716" y="2561678"/>
            <a:ext cx="3566930" cy="2377953"/>
          </a:xfrm>
          <a:prstGeom prst="rect">
            <a:avLst/>
          </a:prstGeom>
        </p:spPr>
      </p:pic>
    </p:spTree>
    <p:extLst>
      <p:ext uri="{BB962C8B-B14F-4D97-AF65-F5344CB8AC3E}">
        <p14:creationId xmlns="" xmlns:p14="http://schemas.microsoft.com/office/powerpoint/2010/main" val="2145132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Stuck in Vermont </a:t>
            </a:r>
          </a:p>
        </p:txBody>
      </p:sp>
      <p:sp>
        <p:nvSpPr>
          <p:cNvPr id="3" name="Content Placeholder 2"/>
          <p:cNvSpPr>
            <a:spLocks noGrp="1"/>
          </p:cNvSpPr>
          <p:nvPr>
            <p:ph sz="quarter" idx="1"/>
          </p:nvPr>
        </p:nvSpPr>
        <p:spPr/>
        <p:txBody>
          <a:bodyPr/>
          <a:lstStyle/>
          <a:p>
            <a:pPr marL="0" indent="0">
              <a:buNone/>
            </a:pPr>
            <a:r>
              <a:rPr lang="en-US" dirty="0"/>
              <a:t>… but on the inside, many of us felt like this: </a:t>
            </a:r>
          </a:p>
          <a:p>
            <a:endParaRPr lang="en-US" dirty="0"/>
          </a:p>
        </p:txBody>
      </p:sp>
      <p:sp>
        <p:nvSpPr>
          <p:cNvPr id="4" name="Footer Placeholder 3"/>
          <p:cNvSpPr>
            <a:spLocks noGrp="1"/>
          </p:cNvSpPr>
          <p:nvPr>
            <p:ph type="ftr" sz="quarter" idx="11"/>
          </p:nvPr>
        </p:nvSpPr>
        <p:spPr/>
        <p:txBody>
          <a:bodyPr/>
          <a:lstStyle/>
          <a:p>
            <a:pPr>
              <a:defRPr/>
            </a:pPr>
            <a:r>
              <a:rPr lang="en-US"/>
              <a:t>Vermont Department of Health</a:t>
            </a:r>
          </a:p>
        </p:txBody>
      </p:sp>
      <p:pic>
        <p:nvPicPr>
          <p:cNvPr id="6" name="Picture 5"/>
          <p:cNvPicPr>
            <a:picLocks noChangeAspect="1"/>
          </p:cNvPicPr>
          <p:nvPr/>
        </p:nvPicPr>
        <p:blipFill>
          <a:blip r:embed="rId3"/>
          <a:stretch>
            <a:fillRect/>
          </a:stretch>
        </p:blipFill>
        <p:spPr>
          <a:xfrm>
            <a:off x="2558716" y="2797593"/>
            <a:ext cx="3319747" cy="1812757"/>
          </a:xfrm>
          <a:prstGeom prst="rect">
            <a:avLst/>
          </a:prstGeom>
        </p:spPr>
      </p:pic>
    </p:spTree>
    <p:extLst>
      <p:ext uri="{BB962C8B-B14F-4D97-AF65-F5344CB8AC3E}">
        <p14:creationId xmlns="" xmlns:p14="http://schemas.microsoft.com/office/powerpoint/2010/main" val="34194116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Stuck in Vermont </a:t>
            </a:r>
          </a:p>
        </p:txBody>
      </p:sp>
      <p:sp>
        <p:nvSpPr>
          <p:cNvPr id="4" name="Content Placeholder 3"/>
          <p:cNvSpPr>
            <a:spLocks noGrp="1"/>
          </p:cNvSpPr>
          <p:nvPr>
            <p:ph sz="quarter" idx="1"/>
          </p:nvPr>
        </p:nvSpPr>
        <p:spPr>
          <a:xfrm>
            <a:off x="4347411" y="1589567"/>
            <a:ext cx="3886200" cy="4572000"/>
          </a:xfrm>
        </p:spPr>
        <p:txBody>
          <a:bodyPr/>
          <a:lstStyle/>
          <a:p>
            <a:r>
              <a:rPr lang="en-US" sz="2000" dirty="0"/>
              <a:t>Green Mountain Care Board Dental Policy Recommendations</a:t>
            </a:r>
          </a:p>
          <a:p>
            <a:r>
              <a:rPr lang="en-US" sz="2000" dirty="0"/>
              <a:t>Vermont Dental Society’s Action Plan for Dental Health</a:t>
            </a:r>
          </a:p>
          <a:p>
            <a:r>
              <a:rPr lang="en-US" sz="2000" dirty="0"/>
              <a:t>Department of Vermont Health Access’  (Medicaid) Dental Action Plan</a:t>
            </a:r>
          </a:p>
          <a:p>
            <a:pPr>
              <a:lnSpc>
                <a:spcPct val="150000"/>
              </a:lnSpc>
            </a:pPr>
            <a:r>
              <a:rPr lang="en-US" sz="2000" dirty="0"/>
              <a:t>State Oral Health Plan</a:t>
            </a:r>
          </a:p>
          <a:p>
            <a:r>
              <a:rPr lang="en-US" sz="2000" dirty="0"/>
              <a:t>VT Agency of Human Services Oral Health Recommendations</a:t>
            </a:r>
          </a:p>
        </p:txBody>
      </p:sp>
      <p:pic>
        <p:nvPicPr>
          <p:cNvPr id="6" name="Content Placeholder 5"/>
          <p:cNvPicPr>
            <a:picLocks noGrp="1" noChangeAspect="1"/>
          </p:cNvPicPr>
          <p:nvPr>
            <p:ph sz="quarter" idx="2"/>
          </p:nvPr>
        </p:nvPicPr>
        <p:blipFill>
          <a:blip r:embed="rId3"/>
          <a:stretch>
            <a:fillRect/>
          </a:stretch>
        </p:blipFill>
        <p:spPr>
          <a:xfrm>
            <a:off x="1150698" y="1803400"/>
            <a:ext cx="2568937" cy="3001211"/>
          </a:xfrm>
          <a:prstGeom prst="rect">
            <a:avLst/>
          </a:prstGeom>
        </p:spPr>
      </p:pic>
      <p:sp>
        <p:nvSpPr>
          <p:cNvPr id="11" name="Footer Placeholder 10"/>
          <p:cNvSpPr>
            <a:spLocks noGrp="1"/>
          </p:cNvSpPr>
          <p:nvPr>
            <p:ph type="ftr" sz="quarter" idx="11"/>
          </p:nvPr>
        </p:nvSpPr>
        <p:spPr/>
        <p:txBody>
          <a:bodyPr/>
          <a:lstStyle/>
          <a:p>
            <a:pPr>
              <a:defRPr/>
            </a:pPr>
            <a:r>
              <a:rPr lang="en-US" dirty="0"/>
              <a:t>Vermont Department of Health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Stuck in Vermont</a:t>
            </a:r>
          </a:p>
        </p:txBody>
      </p:sp>
      <p:sp>
        <p:nvSpPr>
          <p:cNvPr id="3" name="Content Placeholder 2"/>
          <p:cNvSpPr>
            <a:spLocks noGrp="1"/>
          </p:cNvSpPr>
          <p:nvPr>
            <p:ph sz="quarter" idx="1"/>
          </p:nvPr>
        </p:nvSpPr>
        <p:spPr/>
        <p:txBody>
          <a:bodyPr/>
          <a:lstStyle/>
          <a:p>
            <a:r>
              <a:rPr lang="en-US" dirty="0"/>
              <a:t>Common Themes in the reports: </a:t>
            </a:r>
          </a:p>
          <a:p>
            <a:pPr marL="514350" indent="-514350">
              <a:buFont typeface="+mj-lt"/>
              <a:buAutoNum type="arabicPeriod"/>
            </a:pPr>
            <a:r>
              <a:rPr lang="en-US" dirty="0"/>
              <a:t>Community water fluoridation</a:t>
            </a:r>
          </a:p>
          <a:p>
            <a:pPr marL="514350" indent="-514350">
              <a:buFont typeface="+mj-lt"/>
              <a:buAutoNum type="arabicPeriod"/>
            </a:pPr>
            <a:r>
              <a:rPr lang="en-US" dirty="0"/>
              <a:t>Prenatal and Infant oral health</a:t>
            </a:r>
          </a:p>
          <a:p>
            <a:pPr marL="514350" indent="-514350">
              <a:buFont typeface="+mj-lt"/>
              <a:buAutoNum type="arabicPeriod"/>
            </a:pPr>
            <a:r>
              <a:rPr lang="en-US" dirty="0"/>
              <a:t>Oral health access for Medicaid beneficiaries</a:t>
            </a:r>
          </a:p>
          <a:p>
            <a:pPr marL="514350" indent="-514350">
              <a:buFont typeface="+mj-lt"/>
              <a:buAutoNum type="arabicPeriod"/>
            </a:pPr>
            <a:r>
              <a:rPr lang="en-US" dirty="0"/>
              <a:t>Medical/dental integration</a:t>
            </a:r>
          </a:p>
          <a:p>
            <a:pPr marL="514350" indent="-514350">
              <a:buFont typeface="+mj-lt"/>
              <a:buAutoNum type="arabicPeriod"/>
            </a:pPr>
            <a:r>
              <a:rPr lang="en-US" dirty="0"/>
              <a:t>Dental sealants</a:t>
            </a:r>
          </a:p>
          <a:p>
            <a:endParaRPr lang="en-US" dirty="0"/>
          </a:p>
          <a:p>
            <a:endParaRPr lang="en-US" dirty="0"/>
          </a:p>
        </p:txBody>
      </p:sp>
      <p:sp>
        <p:nvSpPr>
          <p:cNvPr id="4" name="Footer Placeholder 3"/>
          <p:cNvSpPr>
            <a:spLocks noGrp="1"/>
          </p:cNvSpPr>
          <p:nvPr>
            <p:ph type="ftr" sz="quarter" idx="11"/>
          </p:nvPr>
        </p:nvSpPr>
        <p:spPr/>
        <p:txBody>
          <a:bodyPr/>
          <a:lstStyle/>
          <a:p>
            <a:pPr>
              <a:defRPr/>
            </a:pPr>
            <a:r>
              <a:rPr lang="en-US"/>
              <a:t>Vermont Department of Health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Stuck in Vermont </a:t>
            </a:r>
          </a:p>
        </p:txBody>
      </p:sp>
      <p:pic>
        <p:nvPicPr>
          <p:cNvPr id="7" name="Picture 6"/>
          <p:cNvPicPr>
            <a:picLocks noChangeAspect="1"/>
          </p:cNvPicPr>
          <p:nvPr/>
        </p:nvPicPr>
        <p:blipFill>
          <a:blip r:embed="rId3"/>
          <a:stretch>
            <a:fillRect/>
          </a:stretch>
        </p:blipFill>
        <p:spPr>
          <a:xfrm>
            <a:off x="0" y="1295203"/>
            <a:ext cx="9144000" cy="5492386"/>
          </a:xfrm>
          <a:prstGeom prst="rect">
            <a:avLst/>
          </a:prstGeom>
        </p:spPr>
      </p:pic>
    </p:spTree>
    <p:extLst>
      <p:ext uri="{BB962C8B-B14F-4D97-AF65-F5344CB8AC3E}">
        <p14:creationId xmlns="" xmlns:p14="http://schemas.microsoft.com/office/powerpoint/2010/main" val="554250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Stuck in Vermont</a:t>
            </a:r>
          </a:p>
        </p:txBody>
      </p:sp>
      <p:sp>
        <p:nvSpPr>
          <p:cNvPr id="4" name="Footer Placeholder 3"/>
          <p:cNvSpPr>
            <a:spLocks noGrp="1"/>
          </p:cNvSpPr>
          <p:nvPr>
            <p:ph type="ftr" sz="quarter" idx="11"/>
          </p:nvPr>
        </p:nvSpPr>
        <p:spPr/>
        <p:txBody>
          <a:bodyPr/>
          <a:lstStyle/>
          <a:p>
            <a:pPr>
              <a:defRPr/>
            </a:pPr>
            <a:r>
              <a:rPr lang="en-US"/>
              <a:t>Vermont Department of Health</a:t>
            </a:r>
          </a:p>
        </p:txBody>
      </p:sp>
      <p:pic>
        <p:nvPicPr>
          <p:cNvPr id="9" name="Content Placeholder 8"/>
          <p:cNvPicPr>
            <a:picLocks noGrp="1" noChangeAspect="1"/>
          </p:cNvPicPr>
          <p:nvPr>
            <p:ph sz="quarter" idx="1"/>
          </p:nvPr>
        </p:nvPicPr>
        <p:blipFill>
          <a:blip r:embed="rId3"/>
          <a:stretch>
            <a:fillRect/>
          </a:stretch>
        </p:blipFill>
        <p:spPr>
          <a:xfrm>
            <a:off x="2392779" y="1989220"/>
            <a:ext cx="3443705" cy="2582779"/>
          </a:xfrm>
        </p:spPr>
      </p:pic>
    </p:spTree>
    <p:extLst>
      <p:ext uri="{BB962C8B-B14F-4D97-AF65-F5344CB8AC3E}">
        <p14:creationId xmlns="" xmlns:p14="http://schemas.microsoft.com/office/powerpoint/2010/main" val="232211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6"/>
          <p:cNvSpPr>
            <a:spLocks noGrp="1"/>
          </p:cNvSpPr>
          <p:nvPr>
            <p:ph type="title"/>
          </p:nvPr>
        </p:nvSpPr>
        <p:spPr/>
        <p:txBody>
          <a:bodyPr/>
          <a:lstStyle/>
          <a:p>
            <a:pPr eaLnBrk="1" hangingPunct="1"/>
            <a:r>
              <a:rPr lang="en-US" dirty="0">
                <a:latin typeface="Tw Cen MT" charset="0"/>
                <a:ea typeface="ＭＳ Ｐゴシック" charset="0"/>
                <a:cs typeface="ＭＳ Ｐゴシック" charset="0"/>
              </a:rPr>
              <a:t>Stuck in Vermont</a:t>
            </a:r>
          </a:p>
        </p:txBody>
      </p:sp>
      <p:sp>
        <p:nvSpPr>
          <p:cNvPr id="2" name="Content Placeholder 1"/>
          <p:cNvSpPr>
            <a:spLocks noGrp="1"/>
          </p:cNvSpPr>
          <p:nvPr>
            <p:ph sz="quarter" idx="1"/>
          </p:nvPr>
        </p:nvSpPr>
        <p:spPr/>
        <p:txBody>
          <a:bodyPr/>
          <a:lstStyle/>
          <a:p>
            <a:r>
              <a:rPr lang="en-US" dirty="0"/>
              <a:t>Based on these common themes we updated the structure of our coalition to focus on four subcommittees: </a:t>
            </a:r>
          </a:p>
          <a:p>
            <a:pPr lvl="1"/>
            <a:r>
              <a:rPr lang="en-US" dirty="0"/>
              <a:t>Pregnant women/young children</a:t>
            </a:r>
          </a:p>
          <a:p>
            <a:pPr lvl="1"/>
            <a:r>
              <a:rPr lang="en-US" dirty="0"/>
              <a:t>Medical/dental collaboration opportunities</a:t>
            </a:r>
          </a:p>
          <a:p>
            <a:pPr lvl="1"/>
            <a:r>
              <a:rPr lang="en-US" dirty="0"/>
              <a:t>Community water fluoridation</a:t>
            </a:r>
          </a:p>
          <a:p>
            <a:pPr lvl="1"/>
            <a:r>
              <a:rPr lang="en-US" dirty="0"/>
              <a:t>Promoting the use of Expanded Functions Dental Auxiliary </a:t>
            </a:r>
          </a:p>
          <a:p>
            <a:pPr lvl="1"/>
            <a:endParaRPr lang="en-US" dirty="0"/>
          </a:p>
          <a:p>
            <a:pPr marL="366713" lvl="1" indent="0">
              <a:buNone/>
            </a:pPr>
            <a:endParaRPr lang="en-US" dirty="0"/>
          </a:p>
        </p:txBody>
      </p:sp>
      <p:sp>
        <p:nvSpPr>
          <p:cNvPr id="9" name="Footer Placeholder 8"/>
          <p:cNvSpPr>
            <a:spLocks noGrp="1"/>
          </p:cNvSpPr>
          <p:nvPr>
            <p:ph type="ftr" sz="quarter" idx="11"/>
          </p:nvPr>
        </p:nvSpPr>
        <p:spPr/>
        <p:txBody>
          <a:bodyPr/>
          <a:lstStyle/>
          <a:p>
            <a:pPr>
              <a:defRPr/>
            </a:pPr>
            <a:r>
              <a:rPr lang="en-US"/>
              <a:t>Vermont Department of Health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dirty="0">
                <a:latin typeface="Tw Cen MT" charset="0"/>
                <a:ea typeface="ＭＳ Ｐゴシック" charset="0"/>
                <a:cs typeface="ＭＳ Ｐゴシック" charset="0"/>
              </a:rPr>
              <a:t>Stuck in Vermont</a:t>
            </a:r>
          </a:p>
        </p:txBody>
      </p:sp>
      <p:sp>
        <p:nvSpPr>
          <p:cNvPr id="2" name="Content Placeholder 1"/>
          <p:cNvSpPr>
            <a:spLocks noGrp="1"/>
          </p:cNvSpPr>
          <p:nvPr>
            <p:ph sz="quarter" idx="1"/>
          </p:nvPr>
        </p:nvSpPr>
        <p:spPr/>
        <p:txBody>
          <a:bodyPr/>
          <a:lstStyle/>
          <a:p>
            <a:pPr marL="0" indent="0">
              <a:buNone/>
            </a:pPr>
            <a:endParaRPr lang="en-US" dirty="0"/>
          </a:p>
          <a:p>
            <a:endParaRPr lang="en-US" dirty="0"/>
          </a:p>
          <a:p>
            <a:endParaRPr lang="en-US" dirty="0"/>
          </a:p>
          <a:p>
            <a:endParaRPr lang="en-US" dirty="0"/>
          </a:p>
          <a:p>
            <a:r>
              <a:rPr lang="en-US" sz="1800" dirty="0"/>
              <a:t>We surveyed dental practices in Vermont to identify gaps in access to care for pregnant women and children beginning at age one who are insured by Medicaid</a:t>
            </a:r>
          </a:p>
          <a:p>
            <a:r>
              <a:rPr lang="en-US" sz="1800" dirty="0"/>
              <a:t>We held our first statewide medical/dental integration conference</a:t>
            </a:r>
          </a:p>
          <a:p>
            <a:r>
              <a:rPr lang="en-US" sz="1800" dirty="0"/>
              <a:t>We worked together to maintain fluoridation in Rutland, Vermont’s 4</a:t>
            </a:r>
            <a:r>
              <a:rPr lang="en-US" sz="1800" baseline="30000" dirty="0"/>
              <a:t>th</a:t>
            </a:r>
            <a:r>
              <a:rPr lang="en-US" sz="1800" dirty="0"/>
              <a:t> largest city</a:t>
            </a:r>
          </a:p>
          <a:p>
            <a:r>
              <a:rPr lang="en-US" sz="1800" dirty="0"/>
              <a:t>We produced a video to promote Vermont’s EFDA program and conducted a survey to better understand the EFDA landscape</a:t>
            </a:r>
          </a:p>
          <a:p>
            <a:endParaRPr lang="en-US" sz="1800" dirty="0"/>
          </a:p>
          <a:p>
            <a:endParaRPr lang="en-US" sz="1800" dirty="0"/>
          </a:p>
          <a:p>
            <a:endParaRPr lang="en-US" sz="2000" dirty="0"/>
          </a:p>
          <a:p>
            <a:endParaRPr lang="en-US" dirty="0"/>
          </a:p>
        </p:txBody>
      </p:sp>
      <p:sp>
        <p:nvSpPr>
          <p:cNvPr id="5" name="Footer Placeholder 4"/>
          <p:cNvSpPr>
            <a:spLocks noGrp="1"/>
          </p:cNvSpPr>
          <p:nvPr>
            <p:ph type="ftr" sz="quarter" idx="11"/>
          </p:nvPr>
        </p:nvSpPr>
        <p:spPr/>
        <p:txBody>
          <a:bodyPr/>
          <a:lstStyle/>
          <a:p>
            <a:pPr>
              <a:defRPr/>
            </a:pPr>
            <a:r>
              <a:rPr lang="en-US" dirty="0"/>
              <a:t>Vermont Department of Health</a:t>
            </a:r>
          </a:p>
        </p:txBody>
      </p:sp>
      <p:pic>
        <p:nvPicPr>
          <p:cNvPr id="3" name="Picture 2"/>
          <p:cNvPicPr>
            <a:picLocks noChangeAspect="1"/>
          </p:cNvPicPr>
          <p:nvPr/>
        </p:nvPicPr>
        <p:blipFill>
          <a:blip r:embed="rId3"/>
          <a:stretch>
            <a:fillRect/>
          </a:stretch>
        </p:blipFill>
        <p:spPr>
          <a:xfrm>
            <a:off x="2365457" y="1881188"/>
            <a:ext cx="2905125" cy="15716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Stuck in Vermont</a:t>
            </a:r>
          </a:p>
        </p:txBody>
      </p:sp>
      <p:sp>
        <p:nvSpPr>
          <p:cNvPr id="3" name="Content Placeholder 2"/>
          <p:cNvSpPr>
            <a:spLocks noGrp="1"/>
          </p:cNvSpPr>
          <p:nvPr>
            <p:ph sz="quarter" idx="1"/>
          </p:nvPr>
        </p:nvSpPr>
        <p:spPr/>
        <p:txBody>
          <a:bodyPr/>
          <a:lstStyle/>
          <a:p>
            <a:r>
              <a:rPr lang="en-US" sz="2000" dirty="0"/>
              <a:t>In May of 2016 Governor </a:t>
            </a:r>
            <a:r>
              <a:rPr lang="en-US" sz="2000" dirty="0" err="1"/>
              <a:t>Shumlin</a:t>
            </a:r>
            <a:r>
              <a:rPr lang="en-US" sz="2000" dirty="0"/>
              <a:t> signed the dental therapist bill into law. </a:t>
            </a:r>
          </a:p>
          <a:p>
            <a:r>
              <a:rPr lang="en-US" sz="2000" dirty="0"/>
              <a:t>Dental therapy is now a subcommittee of the workforce development committee.</a:t>
            </a:r>
          </a:p>
          <a:p>
            <a:r>
              <a:rPr lang="en-US" sz="2000" dirty="0"/>
              <a:t>We continue to use the structure we developed in 2015.</a:t>
            </a:r>
          </a:p>
          <a:p>
            <a:r>
              <a:rPr lang="en-US" sz="2000" dirty="0"/>
              <a:t>Although our four focus areas have evolved, we remain focused on community water fluoridation, medical/dental integration, perinatal oral health, and workforce</a:t>
            </a:r>
          </a:p>
          <a:p>
            <a:endParaRPr lang="en-US" sz="2400" dirty="0"/>
          </a:p>
        </p:txBody>
      </p:sp>
      <p:sp>
        <p:nvSpPr>
          <p:cNvPr id="4" name="Footer Placeholder 3"/>
          <p:cNvSpPr>
            <a:spLocks noGrp="1"/>
          </p:cNvSpPr>
          <p:nvPr>
            <p:ph type="ftr" sz="quarter" idx="11"/>
          </p:nvPr>
        </p:nvSpPr>
        <p:spPr/>
        <p:txBody>
          <a:bodyPr/>
          <a:lstStyle/>
          <a:p>
            <a:pPr>
              <a:defRPr/>
            </a:pPr>
            <a:r>
              <a:rPr lang="en-US"/>
              <a:t>Vermont Department of Health</a:t>
            </a:r>
          </a:p>
        </p:txBody>
      </p:sp>
    </p:spTree>
    <p:extLst>
      <p:ext uri="{BB962C8B-B14F-4D97-AF65-F5344CB8AC3E}">
        <p14:creationId xmlns="" xmlns:p14="http://schemas.microsoft.com/office/powerpoint/2010/main" val="21630373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Stuck in Vermont </a:t>
            </a:r>
          </a:p>
        </p:txBody>
      </p:sp>
      <p:pic>
        <p:nvPicPr>
          <p:cNvPr id="5" name="Content Placeholder 4"/>
          <p:cNvPicPr>
            <a:picLocks noGrp="1" noChangeAspect="1"/>
          </p:cNvPicPr>
          <p:nvPr>
            <p:ph sz="quarter" idx="1"/>
          </p:nvPr>
        </p:nvPicPr>
        <p:blipFill>
          <a:blip r:embed="rId3"/>
          <a:stretch>
            <a:fillRect/>
          </a:stretch>
        </p:blipFill>
        <p:spPr>
          <a:xfrm>
            <a:off x="2542813" y="2240775"/>
            <a:ext cx="4025463" cy="2411436"/>
          </a:xfrm>
          <a:prstGeom prst="rect">
            <a:avLst/>
          </a:prstGeom>
        </p:spPr>
      </p:pic>
      <p:sp>
        <p:nvSpPr>
          <p:cNvPr id="4" name="Footer Placeholder 3"/>
          <p:cNvSpPr>
            <a:spLocks noGrp="1"/>
          </p:cNvSpPr>
          <p:nvPr>
            <p:ph type="ftr" sz="quarter" idx="11"/>
          </p:nvPr>
        </p:nvSpPr>
        <p:spPr/>
        <p:txBody>
          <a:bodyPr/>
          <a:lstStyle/>
          <a:p>
            <a:pPr>
              <a:defRPr/>
            </a:pPr>
            <a:r>
              <a:rPr lang="en-US"/>
              <a:t>Vermont Department of Health</a:t>
            </a:r>
          </a:p>
        </p:txBody>
      </p:sp>
    </p:spTree>
    <p:extLst>
      <p:ext uri="{BB962C8B-B14F-4D97-AF65-F5344CB8AC3E}">
        <p14:creationId xmlns="" xmlns:p14="http://schemas.microsoft.com/office/powerpoint/2010/main" val="1922999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Session</a:t>
            </a:r>
            <a:endParaRPr lang="en-GB" dirty="0"/>
          </a:p>
        </p:txBody>
      </p:sp>
      <p:sp>
        <p:nvSpPr>
          <p:cNvPr id="6" name="Subtitle 5"/>
          <p:cNvSpPr>
            <a:spLocks noGrp="1"/>
          </p:cNvSpPr>
          <p:nvPr>
            <p:ph sz="quarter" idx="1"/>
          </p:nvPr>
        </p:nvSpPr>
        <p:spPr>
          <a:xfrm>
            <a:off x="142875" y="1527048"/>
            <a:ext cx="8839200" cy="4572000"/>
          </a:xfrm>
        </p:spPr>
        <p:txBody>
          <a:bodyPr/>
          <a:lstStyle/>
          <a:p>
            <a:pPr algn="ctr">
              <a:buNone/>
            </a:pPr>
            <a:r>
              <a:rPr lang="en-US" b="1" cap="small" dirty="0" smtClean="0"/>
              <a:t>Developing and Using State Oral Health Reports</a:t>
            </a:r>
          </a:p>
          <a:p>
            <a:pPr algn="ctr">
              <a:buNone/>
            </a:pPr>
            <a:r>
              <a:rPr lang="en-US" dirty="0" smtClean="0"/>
              <a:t>Gavin Uchida and Annette Mente – Hawaii</a:t>
            </a:r>
            <a:endParaRPr lang="en-GB" dirty="0" smtClean="0"/>
          </a:p>
          <a:p>
            <a:pPr algn="ctr">
              <a:buNone/>
            </a:pPr>
            <a:r>
              <a:rPr lang="en-US" dirty="0" smtClean="0"/>
              <a:t>Robin </a:t>
            </a:r>
            <a:r>
              <a:rPr lang="en-US" dirty="0" smtClean="0"/>
              <a:t>Miller – </a:t>
            </a:r>
            <a:r>
              <a:rPr lang="en-US" dirty="0" smtClean="0"/>
              <a:t>Vermont</a:t>
            </a:r>
            <a:endParaRPr lang="en-US" dirty="0" smtClean="0"/>
          </a:p>
        </p:txBody>
      </p:sp>
      <p:grpSp>
        <p:nvGrpSpPr>
          <p:cNvPr id="8" name="Group 7"/>
          <p:cNvGrpSpPr/>
          <p:nvPr/>
        </p:nvGrpSpPr>
        <p:grpSpPr>
          <a:xfrm>
            <a:off x="1533382" y="3508200"/>
            <a:ext cx="6077237" cy="1663065"/>
            <a:chOff x="999695" y="3508200"/>
            <a:chExt cx="6077237" cy="1663065"/>
          </a:xfrm>
        </p:grpSpPr>
        <p:pic>
          <p:nvPicPr>
            <p:cNvPr id="1030" name="Picture 6" descr="C:\Users\Kathy\AppData\Local\Microsoft\Windows\INetCache\IE\UO0AI6ZB\Flag_of_Vermont.svg[1].png"/>
            <p:cNvPicPr>
              <a:picLocks noChangeAspect="1" noChangeArrowheads="1"/>
            </p:cNvPicPr>
            <p:nvPr/>
          </p:nvPicPr>
          <p:blipFill>
            <a:blip r:embed="rId2"/>
            <a:srcRect/>
            <a:stretch>
              <a:fillRect/>
            </a:stretch>
          </p:blipFill>
          <p:spPr bwMode="auto">
            <a:xfrm>
              <a:off x="4305157" y="3508200"/>
              <a:ext cx="2771775" cy="1663065"/>
            </a:xfrm>
            <a:prstGeom prst="rect">
              <a:avLst/>
            </a:prstGeom>
            <a:noFill/>
          </p:spPr>
        </p:pic>
        <p:pic>
          <p:nvPicPr>
            <p:cNvPr id="1031" name="Picture 7" descr="C:\Users\Kathy\AppData\Local\Microsoft\Windows\INetCache\IE\U294Y0WB\Flag_of_Hawaii_(1896)[1].png"/>
            <p:cNvPicPr>
              <a:picLocks noChangeAspect="1" noChangeArrowheads="1"/>
            </p:cNvPicPr>
            <p:nvPr/>
          </p:nvPicPr>
          <p:blipFill>
            <a:blip r:embed="rId3"/>
            <a:srcRect/>
            <a:stretch>
              <a:fillRect/>
            </a:stretch>
          </p:blipFill>
          <p:spPr bwMode="auto">
            <a:xfrm>
              <a:off x="999695" y="3513367"/>
              <a:ext cx="3305462" cy="1652731"/>
            </a:xfrm>
            <a:prstGeom prst="rect">
              <a:avLst/>
            </a:prstGeom>
            <a:noFill/>
          </p:spPr>
        </p:pic>
      </p:grpSp>
      <p:sp>
        <p:nvSpPr>
          <p:cNvPr id="15" name="TextBox 14"/>
          <p:cNvSpPr txBox="1"/>
          <p:nvPr/>
        </p:nvSpPr>
        <p:spPr>
          <a:xfrm>
            <a:off x="3729462" y="5342715"/>
            <a:ext cx="1685077" cy="369332"/>
          </a:xfrm>
          <a:prstGeom prst="rect">
            <a:avLst/>
          </a:prstGeom>
          <a:noFill/>
        </p:spPr>
        <p:txBody>
          <a:bodyPr wrap="none" rtlCol="0">
            <a:spAutoFit/>
          </a:bodyPr>
          <a:lstStyle/>
          <a:p>
            <a:r>
              <a:rPr lang="en-US" i="1" dirty="0" smtClean="0"/>
              <a:t>Fun with Flags</a:t>
            </a:r>
            <a:endParaRPr lang="en-GB" i="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endParaRPr lang="en-US" dirty="0"/>
          </a:p>
        </p:txBody>
      </p:sp>
      <p:sp>
        <p:nvSpPr>
          <p:cNvPr id="7" name="Title 6"/>
          <p:cNvSpPr>
            <a:spLocks noGrp="1"/>
          </p:cNvSpPr>
          <p:nvPr>
            <p:ph type="title"/>
          </p:nvPr>
        </p:nvSpPr>
        <p:spPr/>
        <p:txBody>
          <a:bodyPr/>
          <a:lstStyle/>
          <a:p>
            <a:r>
              <a:rPr lang="en-US" dirty="0"/>
              <a:t>Act II: Patience Pays Off</a:t>
            </a:r>
          </a:p>
        </p:txBody>
      </p:sp>
      <p:sp>
        <p:nvSpPr>
          <p:cNvPr id="4" name="Footer Placeholder 3"/>
          <p:cNvSpPr>
            <a:spLocks noGrp="1"/>
          </p:cNvSpPr>
          <p:nvPr>
            <p:ph type="ftr" sz="quarter" idx="12"/>
          </p:nvPr>
        </p:nvSpPr>
        <p:spPr/>
        <p:txBody>
          <a:bodyPr/>
          <a:lstStyle/>
          <a:p>
            <a:pPr>
              <a:defRPr/>
            </a:pPr>
            <a:r>
              <a:rPr lang="en-US"/>
              <a:t>Vermont Department of Health</a:t>
            </a:r>
          </a:p>
        </p:txBody>
      </p:sp>
    </p:spTree>
    <p:extLst>
      <p:ext uri="{BB962C8B-B14F-4D97-AF65-F5344CB8AC3E}">
        <p14:creationId xmlns="" xmlns:p14="http://schemas.microsoft.com/office/powerpoint/2010/main" val="15121914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Patience Pays Off</a:t>
            </a:r>
          </a:p>
        </p:txBody>
      </p:sp>
      <p:sp>
        <p:nvSpPr>
          <p:cNvPr id="6" name="Content Placeholder 5"/>
          <p:cNvSpPr>
            <a:spLocks noGrp="1"/>
          </p:cNvSpPr>
          <p:nvPr>
            <p:ph sz="quarter" idx="1"/>
          </p:nvPr>
        </p:nvSpPr>
        <p:spPr/>
        <p:txBody>
          <a:bodyPr/>
          <a:lstStyle/>
          <a:p>
            <a:pPr marL="0" indent="0">
              <a:buNone/>
            </a:pPr>
            <a:r>
              <a:rPr lang="en-US" dirty="0"/>
              <a:t>Using data and reports to enroll hygienists as Medicaid providers in Vermont</a:t>
            </a:r>
          </a:p>
          <a:p>
            <a:endParaRPr lang="en-US" dirty="0"/>
          </a:p>
        </p:txBody>
      </p:sp>
      <p:sp>
        <p:nvSpPr>
          <p:cNvPr id="4" name="Footer Placeholder 3"/>
          <p:cNvSpPr>
            <a:spLocks noGrp="1"/>
          </p:cNvSpPr>
          <p:nvPr>
            <p:ph type="ftr" sz="quarter" idx="11"/>
          </p:nvPr>
        </p:nvSpPr>
        <p:spPr/>
        <p:txBody>
          <a:bodyPr/>
          <a:lstStyle/>
          <a:p>
            <a:pPr>
              <a:defRPr/>
            </a:pPr>
            <a:r>
              <a:rPr lang="en-US"/>
              <a:t>Vermont Department of Health</a:t>
            </a:r>
          </a:p>
        </p:txBody>
      </p:sp>
      <p:pic>
        <p:nvPicPr>
          <p:cNvPr id="9" name="Picture 8"/>
          <p:cNvPicPr>
            <a:picLocks noChangeAspect="1"/>
          </p:cNvPicPr>
          <p:nvPr/>
        </p:nvPicPr>
        <p:blipFill>
          <a:blip r:embed="rId3"/>
          <a:stretch>
            <a:fillRect/>
          </a:stretch>
        </p:blipFill>
        <p:spPr>
          <a:xfrm>
            <a:off x="2799347" y="2900362"/>
            <a:ext cx="2915653" cy="1931620"/>
          </a:xfrm>
          <a:prstGeom prst="rect">
            <a:avLst/>
          </a:prstGeom>
        </p:spPr>
      </p:pic>
    </p:spTree>
    <p:extLst>
      <p:ext uri="{BB962C8B-B14F-4D97-AF65-F5344CB8AC3E}">
        <p14:creationId xmlns="" xmlns:p14="http://schemas.microsoft.com/office/powerpoint/2010/main" val="3421406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Patience Pays Off</a:t>
            </a:r>
          </a:p>
        </p:txBody>
      </p:sp>
      <p:sp>
        <p:nvSpPr>
          <p:cNvPr id="3" name="Content Placeholder 2"/>
          <p:cNvSpPr>
            <a:spLocks noGrp="1"/>
          </p:cNvSpPr>
          <p:nvPr>
            <p:ph sz="quarter" idx="1"/>
          </p:nvPr>
        </p:nvSpPr>
        <p:spPr/>
        <p:txBody>
          <a:bodyPr/>
          <a:lstStyle/>
          <a:p>
            <a:r>
              <a:rPr lang="en-US" dirty="0"/>
              <a:t>AHS leadership meeting, no traction on strategies</a:t>
            </a:r>
          </a:p>
          <a:p>
            <a:r>
              <a:rPr lang="en-US" dirty="0"/>
              <a:t>Change in Leadership at DVHA in 2015</a:t>
            </a:r>
          </a:p>
          <a:p>
            <a:pPr marL="0" indent="0">
              <a:buNone/>
            </a:pPr>
            <a:endParaRPr lang="en-US" dirty="0"/>
          </a:p>
        </p:txBody>
      </p:sp>
      <p:sp>
        <p:nvSpPr>
          <p:cNvPr id="4" name="Footer Placeholder 3"/>
          <p:cNvSpPr>
            <a:spLocks noGrp="1"/>
          </p:cNvSpPr>
          <p:nvPr>
            <p:ph type="ftr" sz="quarter" idx="11"/>
          </p:nvPr>
        </p:nvSpPr>
        <p:spPr/>
        <p:txBody>
          <a:bodyPr/>
          <a:lstStyle/>
          <a:p>
            <a:pPr>
              <a:defRPr/>
            </a:pPr>
            <a:r>
              <a:rPr lang="en-US"/>
              <a:t>Vermont Department of Health</a:t>
            </a:r>
          </a:p>
        </p:txBody>
      </p:sp>
      <p:pic>
        <p:nvPicPr>
          <p:cNvPr id="5" name="Picture 4"/>
          <p:cNvPicPr>
            <a:picLocks noChangeAspect="1"/>
          </p:cNvPicPr>
          <p:nvPr/>
        </p:nvPicPr>
        <p:blipFill>
          <a:blip r:embed="rId3"/>
          <a:stretch>
            <a:fillRect/>
          </a:stretch>
        </p:blipFill>
        <p:spPr>
          <a:xfrm>
            <a:off x="1762104" y="3500437"/>
            <a:ext cx="5352822" cy="1878431"/>
          </a:xfrm>
          <a:prstGeom prst="rect">
            <a:avLst/>
          </a:prstGeom>
        </p:spPr>
      </p:pic>
    </p:spTree>
    <p:extLst>
      <p:ext uri="{BB962C8B-B14F-4D97-AF65-F5344CB8AC3E}">
        <p14:creationId xmlns="" xmlns:p14="http://schemas.microsoft.com/office/powerpoint/2010/main" val="24765508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Patience Pays Off</a:t>
            </a:r>
          </a:p>
        </p:txBody>
      </p:sp>
      <p:sp>
        <p:nvSpPr>
          <p:cNvPr id="3" name="Content Placeholder 2"/>
          <p:cNvSpPr>
            <a:spLocks noGrp="1"/>
          </p:cNvSpPr>
          <p:nvPr>
            <p:ph sz="quarter" idx="1"/>
          </p:nvPr>
        </p:nvSpPr>
        <p:spPr/>
        <p:txBody>
          <a:bodyPr/>
          <a:lstStyle/>
          <a:p>
            <a:pPr marL="0" indent="0">
              <a:buNone/>
            </a:pPr>
            <a:r>
              <a:rPr lang="en-US" dirty="0"/>
              <a:t>Developed comprehensive list of questions</a:t>
            </a:r>
          </a:p>
        </p:txBody>
      </p:sp>
      <p:sp>
        <p:nvSpPr>
          <p:cNvPr id="4" name="Footer Placeholder 3"/>
          <p:cNvSpPr>
            <a:spLocks noGrp="1"/>
          </p:cNvSpPr>
          <p:nvPr>
            <p:ph type="ftr" sz="quarter" idx="11"/>
          </p:nvPr>
        </p:nvSpPr>
        <p:spPr/>
        <p:txBody>
          <a:bodyPr/>
          <a:lstStyle/>
          <a:p>
            <a:pPr>
              <a:defRPr/>
            </a:pPr>
            <a:r>
              <a:rPr lang="en-US"/>
              <a:t>Vermont Department of Health</a:t>
            </a:r>
          </a:p>
        </p:txBody>
      </p:sp>
      <p:pic>
        <p:nvPicPr>
          <p:cNvPr id="6" name="Picture 5"/>
          <p:cNvPicPr>
            <a:picLocks noChangeAspect="1"/>
          </p:cNvPicPr>
          <p:nvPr/>
        </p:nvPicPr>
        <p:blipFill>
          <a:blip r:embed="rId3"/>
          <a:stretch>
            <a:fillRect/>
          </a:stretch>
        </p:blipFill>
        <p:spPr>
          <a:xfrm>
            <a:off x="1786725" y="2633662"/>
            <a:ext cx="3766350" cy="2082717"/>
          </a:xfrm>
          <a:prstGeom prst="rect">
            <a:avLst/>
          </a:prstGeom>
        </p:spPr>
      </p:pic>
    </p:spTree>
    <p:extLst>
      <p:ext uri="{BB962C8B-B14F-4D97-AF65-F5344CB8AC3E}">
        <p14:creationId xmlns="" xmlns:p14="http://schemas.microsoft.com/office/powerpoint/2010/main" val="3349229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Patience Pays Off</a:t>
            </a:r>
          </a:p>
        </p:txBody>
      </p:sp>
      <p:sp>
        <p:nvSpPr>
          <p:cNvPr id="3" name="Content Placeholder 2"/>
          <p:cNvSpPr>
            <a:spLocks noGrp="1"/>
          </p:cNvSpPr>
          <p:nvPr>
            <p:ph sz="quarter" idx="1"/>
          </p:nvPr>
        </p:nvSpPr>
        <p:spPr/>
        <p:txBody>
          <a:bodyPr/>
          <a:lstStyle/>
          <a:p>
            <a:r>
              <a:rPr lang="en-US" dirty="0"/>
              <a:t>Developed Information packet including:</a:t>
            </a:r>
          </a:p>
          <a:p>
            <a:pPr marL="457200" indent="-457200">
              <a:buFont typeface="+mj-lt"/>
              <a:buAutoNum type="arabicPeriod"/>
            </a:pPr>
            <a:r>
              <a:rPr lang="en-US" sz="2400" dirty="0"/>
              <a:t>Fiscal impact statement</a:t>
            </a:r>
          </a:p>
          <a:p>
            <a:pPr marL="457200" indent="-457200">
              <a:buFont typeface="+mj-lt"/>
              <a:buAutoNum type="arabicPeriod"/>
            </a:pPr>
            <a:r>
              <a:rPr lang="en-US" sz="2400" dirty="0"/>
              <a:t>FAQ</a:t>
            </a:r>
          </a:p>
          <a:p>
            <a:pPr marL="457200" indent="-457200">
              <a:buFont typeface="+mj-lt"/>
              <a:buAutoNum type="arabicPeriod"/>
            </a:pPr>
            <a:r>
              <a:rPr lang="en-US" sz="2400" dirty="0"/>
              <a:t>List of 16 states where hygienists can enroll as Medicaid providers</a:t>
            </a:r>
          </a:p>
          <a:p>
            <a:pPr marL="457200" indent="-457200">
              <a:buFont typeface="+mj-lt"/>
              <a:buAutoNum type="arabicPeriod"/>
            </a:pPr>
            <a:r>
              <a:rPr lang="en-US" sz="2400" dirty="0"/>
              <a:t>General Supervision Agreement</a:t>
            </a:r>
          </a:p>
          <a:p>
            <a:pPr marL="457200" indent="-457200">
              <a:buFont typeface="+mj-lt"/>
              <a:buAutoNum type="arabicPeriod"/>
            </a:pPr>
            <a:r>
              <a:rPr lang="en-US" sz="2400" dirty="0"/>
              <a:t>Literature review</a:t>
            </a:r>
          </a:p>
          <a:p>
            <a:pPr marL="457200" indent="-457200">
              <a:buFont typeface="+mj-lt"/>
              <a:buAutoNum type="arabicPeriod"/>
            </a:pPr>
            <a:r>
              <a:rPr lang="en-US" sz="2400" dirty="0"/>
              <a:t>CMS informational Bulletin </a:t>
            </a:r>
          </a:p>
        </p:txBody>
      </p:sp>
      <p:sp>
        <p:nvSpPr>
          <p:cNvPr id="4" name="Footer Placeholder 3"/>
          <p:cNvSpPr>
            <a:spLocks noGrp="1"/>
          </p:cNvSpPr>
          <p:nvPr>
            <p:ph type="ftr" sz="quarter" idx="11"/>
          </p:nvPr>
        </p:nvSpPr>
        <p:spPr/>
        <p:txBody>
          <a:bodyPr/>
          <a:lstStyle/>
          <a:p>
            <a:pPr>
              <a:defRPr/>
            </a:pPr>
            <a:r>
              <a:rPr lang="en-US" dirty="0"/>
              <a:t>Vermont Department of Health</a:t>
            </a:r>
          </a:p>
        </p:txBody>
      </p:sp>
    </p:spTree>
    <p:extLst>
      <p:ext uri="{BB962C8B-B14F-4D97-AF65-F5344CB8AC3E}">
        <p14:creationId xmlns="" xmlns:p14="http://schemas.microsoft.com/office/powerpoint/2010/main" val="2431225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FAQ Examples</a:t>
            </a:r>
          </a:p>
        </p:txBody>
      </p:sp>
      <p:sp>
        <p:nvSpPr>
          <p:cNvPr id="3" name="Content Placeholder 2"/>
          <p:cNvSpPr>
            <a:spLocks noGrp="1"/>
          </p:cNvSpPr>
          <p:nvPr>
            <p:ph sz="quarter" idx="1"/>
          </p:nvPr>
        </p:nvSpPr>
        <p:spPr/>
        <p:txBody>
          <a:bodyPr/>
          <a:lstStyle/>
          <a:p>
            <a:r>
              <a:rPr lang="en-US" sz="2400" dirty="0"/>
              <a:t>What is the benefit of enrolling hygienists as Medicaid providers in VT?</a:t>
            </a:r>
          </a:p>
          <a:p>
            <a:r>
              <a:rPr lang="en-US" sz="2400" dirty="0"/>
              <a:t>How much is this going to cost the Medicaid program?</a:t>
            </a:r>
          </a:p>
          <a:p>
            <a:r>
              <a:rPr lang="en-US" sz="2400" dirty="0"/>
              <a:t>How will they be regulated and monitored?</a:t>
            </a:r>
          </a:p>
          <a:p>
            <a:r>
              <a:rPr lang="en-US" sz="2400" dirty="0"/>
              <a:t>What about liability?</a:t>
            </a:r>
          </a:p>
          <a:p>
            <a:r>
              <a:rPr lang="en-US" sz="2400" dirty="0"/>
              <a:t>Where will they get their equipment?</a:t>
            </a:r>
          </a:p>
          <a:p>
            <a:r>
              <a:rPr lang="en-US" sz="2400" dirty="0"/>
              <a:t>Where would they refer patients who need restorative dental care?</a:t>
            </a:r>
          </a:p>
          <a:p>
            <a:endParaRPr lang="en-US" dirty="0"/>
          </a:p>
        </p:txBody>
      </p:sp>
      <p:sp>
        <p:nvSpPr>
          <p:cNvPr id="4" name="Footer Placeholder 3"/>
          <p:cNvSpPr>
            <a:spLocks noGrp="1"/>
          </p:cNvSpPr>
          <p:nvPr>
            <p:ph type="ftr" sz="quarter" idx="11"/>
          </p:nvPr>
        </p:nvSpPr>
        <p:spPr/>
        <p:txBody>
          <a:bodyPr/>
          <a:lstStyle/>
          <a:p>
            <a:pPr>
              <a:defRPr/>
            </a:pPr>
            <a:r>
              <a:rPr lang="en-US"/>
              <a:t>Vermont Department of Health</a:t>
            </a:r>
          </a:p>
        </p:txBody>
      </p:sp>
    </p:spTree>
    <p:extLst>
      <p:ext uri="{BB962C8B-B14F-4D97-AF65-F5344CB8AC3E}">
        <p14:creationId xmlns="" xmlns:p14="http://schemas.microsoft.com/office/powerpoint/2010/main" val="6847900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Literature Review Examples</a:t>
            </a:r>
          </a:p>
        </p:txBody>
      </p:sp>
      <p:sp>
        <p:nvSpPr>
          <p:cNvPr id="3" name="Content Placeholder 2"/>
          <p:cNvSpPr>
            <a:spLocks noGrp="1"/>
          </p:cNvSpPr>
          <p:nvPr>
            <p:ph sz="quarter" idx="1"/>
          </p:nvPr>
        </p:nvSpPr>
        <p:spPr/>
        <p:txBody>
          <a:bodyPr/>
          <a:lstStyle/>
          <a:p>
            <a:r>
              <a:rPr lang="en-US" sz="1600" dirty="0" err="1"/>
              <a:t>Buchmueller</a:t>
            </a:r>
            <a:r>
              <a:rPr lang="en-US" sz="1600" dirty="0"/>
              <a:t>, T., Miller, S., &amp; Vujicic, M. (2014). How do providers respond to public health insurance expansions? Evidence from adult Medicaid dental benefits. </a:t>
            </a:r>
            <a:r>
              <a:rPr lang="en-US" sz="1600" i="1" dirty="0"/>
              <a:t>National Bureau of Economic Research</a:t>
            </a:r>
            <a:r>
              <a:rPr lang="en-US" sz="1600" dirty="0"/>
              <a:t>. Retrieved from </a:t>
            </a:r>
            <a:r>
              <a:rPr lang="en-US" sz="1600" u="sng" dirty="0">
                <a:hlinkClick r:id="rId3"/>
              </a:rPr>
              <a:t>http://www.nber.org/papers/w20053</a:t>
            </a:r>
            <a:endParaRPr lang="en-US" sz="1600" u="sng" dirty="0"/>
          </a:p>
          <a:p>
            <a:endParaRPr lang="en-US" sz="1600" dirty="0"/>
          </a:p>
          <a:p>
            <a:r>
              <a:rPr lang="en-US" sz="1600" dirty="0"/>
              <a:t>Centers for Medicare and Medicaid Services (CMS). (2011). CMS oral health strategy. Retrieved on 8/29/14. Retrieved from </a:t>
            </a:r>
            <a:r>
              <a:rPr lang="en-US" sz="1600" dirty="0">
                <a:hlinkClick r:id="rId4"/>
              </a:rPr>
              <a:t>https://www.medicaid.gov/medicaid/quality-of-care/downloads/cms-oral-health-strategy.pdf</a:t>
            </a:r>
            <a:endParaRPr lang="en-US" sz="1600" dirty="0"/>
          </a:p>
          <a:p>
            <a:endParaRPr lang="en-US" sz="1600" dirty="0"/>
          </a:p>
          <a:p>
            <a:r>
              <a:rPr lang="en-US" sz="1600" dirty="0"/>
              <a:t>Centers for Medicare and Medicaid Services (CMS). (2013). Keep kids smiling: Promoting oral health through the Medicaid benefit for children and adolescents. Retrieved from </a:t>
            </a:r>
            <a:r>
              <a:rPr lang="en-US" sz="1600" dirty="0">
                <a:hlinkClick r:id="rId5"/>
              </a:rPr>
              <a:t>https://www.medicaid.gov/medicaid/benefits/downloads/keep-kids-smiling.pdf</a:t>
            </a:r>
            <a:endParaRPr lang="en-US" sz="1600" dirty="0"/>
          </a:p>
          <a:p>
            <a:endParaRPr lang="en-US" sz="1600" u="sng" dirty="0"/>
          </a:p>
          <a:p>
            <a:r>
              <a:rPr lang="en-US" sz="1600" dirty="0"/>
              <a:t>National Governors Association (NGA). (</a:t>
            </a:r>
            <a:r>
              <a:rPr lang="en-US" sz="1600" dirty="0" err="1"/>
              <a:t>n.d.</a:t>
            </a:r>
            <a:r>
              <a:rPr lang="en-US" sz="1600" dirty="0"/>
              <a:t>). The role of dental hygienists in providing access to oral health care. Retrieved on 8/29/14 from </a:t>
            </a:r>
            <a:r>
              <a:rPr lang="en-US" sz="1600" u="sng" dirty="0">
                <a:hlinkClick r:id="rId6"/>
              </a:rPr>
              <a:t>http://www.nga.org/files/live/sites/NGA/files/pdf/2014/1401DentalHealthCare.pdf</a:t>
            </a:r>
            <a:endParaRPr lang="en-US" sz="1600" dirty="0"/>
          </a:p>
          <a:p>
            <a:endParaRPr lang="en-US" sz="1800" dirty="0"/>
          </a:p>
        </p:txBody>
      </p:sp>
      <p:sp>
        <p:nvSpPr>
          <p:cNvPr id="4" name="Footer Placeholder 3"/>
          <p:cNvSpPr>
            <a:spLocks noGrp="1"/>
          </p:cNvSpPr>
          <p:nvPr>
            <p:ph type="ftr" sz="quarter" idx="11"/>
          </p:nvPr>
        </p:nvSpPr>
        <p:spPr/>
        <p:txBody>
          <a:bodyPr/>
          <a:lstStyle/>
          <a:p>
            <a:pPr>
              <a:defRPr/>
            </a:pPr>
            <a:r>
              <a:rPr lang="en-US" dirty="0"/>
              <a:t>Vermont Department of Health</a:t>
            </a:r>
          </a:p>
        </p:txBody>
      </p:sp>
    </p:spTree>
    <p:extLst>
      <p:ext uri="{BB962C8B-B14F-4D97-AF65-F5344CB8AC3E}">
        <p14:creationId xmlns="" xmlns:p14="http://schemas.microsoft.com/office/powerpoint/2010/main" val="37622188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Patience Pays Off</a:t>
            </a:r>
          </a:p>
        </p:txBody>
      </p:sp>
      <p:sp>
        <p:nvSpPr>
          <p:cNvPr id="3" name="Content Placeholder 2"/>
          <p:cNvSpPr>
            <a:spLocks noGrp="1"/>
          </p:cNvSpPr>
          <p:nvPr>
            <p:ph sz="quarter" idx="1"/>
          </p:nvPr>
        </p:nvSpPr>
        <p:spPr/>
        <p:txBody>
          <a:bodyPr/>
          <a:lstStyle/>
          <a:p>
            <a:pPr marL="0" indent="0">
              <a:buNone/>
            </a:pPr>
            <a:r>
              <a:rPr lang="en-US" dirty="0"/>
              <a:t>July of 2016 Vermont became the 17</a:t>
            </a:r>
            <a:r>
              <a:rPr lang="en-US" baseline="30000" dirty="0"/>
              <a:t>th</a:t>
            </a:r>
            <a:r>
              <a:rPr lang="en-US" dirty="0"/>
              <a:t> state to enroll dental hygienists as Medicaid providers. This may increase access to preventive care for Medicaid beneficiaries</a:t>
            </a:r>
          </a:p>
        </p:txBody>
      </p:sp>
      <p:sp>
        <p:nvSpPr>
          <p:cNvPr id="4" name="Footer Placeholder 3"/>
          <p:cNvSpPr>
            <a:spLocks noGrp="1"/>
          </p:cNvSpPr>
          <p:nvPr>
            <p:ph type="ftr" sz="quarter" idx="11"/>
          </p:nvPr>
        </p:nvSpPr>
        <p:spPr/>
        <p:txBody>
          <a:bodyPr/>
          <a:lstStyle/>
          <a:p>
            <a:pPr>
              <a:defRPr/>
            </a:pPr>
            <a:r>
              <a:rPr lang="en-US"/>
              <a:t>Vermont Department of Health</a:t>
            </a:r>
          </a:p>
        </p:txBody>
      </p:sp>
      <p:pic>
        <p:nvPicPr>
          <p:cNvPr id="5" name="Picture 4"/>
          <p:cNvPicPr>
            <a:picLocks noChangeAspect="1"/>
          </p:cNvPicPr>
          <p:nvPr/>
        </p:nvPicPr>
        <p:blipFill>
          <a:blip r:embed="rId3"/>
          <a:stretch>
            <a:fillRect/>
          </a:stretch>
        </p:blipFill>
        <p:spPr>
          <a:xfrm>
            <a:off x="3152272" y="3226950"/>
            <a:ext cx="3922295" cy="2616171"/>
          </a:xfrm>
          <a:prstGeom prst="rect">
            <a:avLst/>
          </a:prstGeom>
        </p:spPr>
      </p:pic>
    </p:spTree>
    <p:extLst>
      <p:ext uri="{BB962C8B-B14F-4D97-AF65-F5344CB8AC3E}">
        <p14:creationId xmlns="" xmlns:p14="http://schemas.microsoft.com/office/powerpoint/2010/main" val="10284627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dirty="0"/>
              <a:t>Lessons Learned</a:t>
            </a:r>
          </a:p>
        </p:txBody>
      </p:sp>
      <p:sp>
        <p:nvSpPr>
          <p:cNvPr id="5" name="Title 4"/>
          <p:cNvSpPr>
            <a:spLocks noGrp="1"/>
          </p:cNvSpPr>
          <p:nvPr>
            <p:ph type="title"/>
          </p:nvPr>
        </p:nvSpPr>
        <p:spPr/>
        <p:txBody>
          <a:bodyPr/>
          <a:lstStyle/>
          <a:p>
            <a:r>
              <a:rPr lang="en-US" dirty="0"/>
              <a:t>Act III </a:t>
            </a:r>
          </a:p>
        </p:txBody>
      </p:sp>
      <p:sp>
        <p:nvSpPr>
          <p:cNvPr id="4" name="Footer Placeholder 3"/>
          <p:cNvSpPr>
            <a:spLocks noGrp="1"/>
          </p:cNvSpPr>
          <p:nvPr>
            <p:ph type="ftr" sz="quarter" idx="12"/>
          </p:nvPr>
        </p:nvSpPr>
        <p:spPr/>
        <p:txBody>
          <a:bodyPr/>
          <a:lstStyle/>
          <a:p>
            <a:pPr>
              <a:defRPr/>
            </a:pPr>
            <a:r>
              <a:rPr lang="en-US"/>
              <a:t>Vermont Department of Health</a:t>
            </a:r>
          </a:p>
        </p:txBody>
      </p:sp>
    </p:spTree>
    <p:extLst>
      <p:ext uri="{BB962C8B-B14F-4D97-AF65-F5344CB8AC3E}">
        <p14:creationId xmlns="" xmlns:p14="http://schemas.microsoft.com/office/powerpoint/2010/main" val="37212984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Lessons Learned</a:t>
            </a:r>
          </a:p>
        </p:txBody>
      </p:sp>
      <p:sp>
        <p:nvSpPr>
          <p:cNvPr id="6" name="Content Placeholder 5"/>
          <p:cNvSpPr>
            <a:spLocks noGrp="1"/>
          </p:cNvSpPr>
          <p:nvPr>
            <p:ph sz="quarter" idx="1"/>
          </p:nvPr>
        </p:nvSpPr>
        <p:spPr/>
        <p:txBody>
          <a:bodyPr/>
          <a:lstStyle/>
          <a:p>
            <a:r>
              <a:rPr lang="en-US" dirty="0"/>
              <a:t>Other states are valuable sources of information</a:t>
            </a:r>
          </a:p>
          <a:p>
            <a:r>
              <a:rPr lang="en-US" dirty="0"/>
              <a:t>The ASTDD is a great source of information</a:t>
            </a:r>
          </a:p>
          <a:p>
            <a:r>
              <a:rPr lang="en-US" dirty="0"/>
              <a:t>Organizations have committed to what they have put in writing</a:t>
            </a:r>
          </a:p>
          <a:p>
            <a:r>
              <a:rPr lang="en-US" dirty="0"/>
              <a:t>Sometimes even if a report is not being used, it may contain data or recommendations that can further your cause</a:t>
            </a:r>
          </a:p>
          <a:p>
            <a:r>
              <a:rPr lang="en-US" dirty="0"/>
              <a:t>There is power in presentation</a:t>
            </a:r>
          </a:p>
        </p:txBody>
      </p:sp>
      <p:sp>
        <p:nvSpPr>
          <p:cNvPr id="4" name="Footer Placeholder 3"/>
          <p:cNvSpPr>
            <a:spLocks noGrp="1"/>
          </p:cNvSpPr>
          <p:nvPr>
            <p:ph type="ftr" sz="quarter" idx="11"/>
          </p:nvPr>
        </p:nvSpPr>
        <p:spPr/>
        <p:txBody>
          <a:bodyPr/>
          <a:lstStyle/>
          <a:p>
            <a:pPr>
              <a:defRPr/>
            </a:pPr>
            <a:r>
              <a:rPr lang="en-US"/>
              <a:t>Vermont Department of Health</a:t>
            </a:r>
          </a:p>
        </p:txBody>
      </p:sp>
    </p:spTree>
    <p:extLst>
      <p:ext uri="{BB962C8B-B14F-4D97-AF65-F5344CB8AC3E}">
        <p14:creationId xmlns="" xmlns:p14="http://schemas.microsoft.com/office/powerpoint/2010/main" val="32951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752600"/>
          </a:xfrm>
        </p:spPr>
        <p:txBody>
          <a:bodyPr>
            <a:normAutofit fontScale="90000"/>
          </a:bodyPr>
          <a:lstStyle/>
          <a:p>
            <a:pPr algn="ctr"/>
            <a:r>
              <a:rPr lang="en-US" sz="4000" dirty="0"/>
              <a:t>Development &amp; Use </a:t>
            </a:r>
            <a:br>
              <a:rPr lang="en-US" sz="4000" dirty="0"/>
            </a:br>
            <a:r>
              <a:rPr lang="en-US" sz="4000" dirty="0"/>
              <a:t>Hawaii State Oral Health Data Reports</a:t>
            </a:r>
          </a:p>
        </p:txBody>
      </p:sp>
      <p:sp>
        <p:nvSpPr>
          <p:cNvPr id="3" name="Subtitle 2"/>
          <p:cNvSpPr>
            <a:spLocks noGrp="1"/>
          </p:cNvSpPr>
          <p:nvPr>
            <p:ph type="subTitle" idx="1"/>
          </p:nvPr>
        </p:nvSpPr>
        <p:spPr>
          <a:xfrm>
            <a:off x="1371600" y="4343400"/>
            <a:ext cx="6400800" cy="1143000"/>
          </a:xfrm>
        </p:spPr>
        <p:txBody>
          <a:bodyPr>
            <a:normAutofit/>
          </a:bodyPr>
          <a:lstStyle/>
          <a:p>
            <a:r>
              <a:rPr lang="en-US" sz="1800" b="1" dirty="0">
                <a:effectLst>
                  <a:outerShdw blurRad="38100" dist="38100" dir="2700000" algn="tl">
                    <a:srgbClr val="000000">
                      <a:alpha val="43137"/>
                    </a:srgbClr>
                  </a:outerShdw>
                </a:effectLst>
              </a:rPr>
              <a:t>Family Health Services Division</a:t>
            </a:r>
          </a:p>
          <a:p>
            <a:r>
              <a:rPr lang="en-US" sz="1800" b="1" dirty="0">
                <a:effectLst>
                  <a:outerShdw blurRad="38100" dist="38100" dir="2700000" algn="tl">
                    <a:srgbClr val="000000">
                      <a:alpha val="43137"/>
                    </a:srgbClr>
                  </a:outerShdw>
                </a:effectLst>
              </a:rPr>
              <a:t>Department of Health</a:t>
            </a:r>
          </a:p>
          <a:p>
            <a:r>
              <a:rPr lang="en-US" sz="1800" b="1" dirty="0">
                <a:effectLst>
                  <a:outerShdw blurRad="38100" dist="38100" dir="2700000" algn="tl">
                    <a:srgbClr val="000000">
                      <a:alpha val="43137"/>
                    </a:srgbClr>
                  </a:outerShdw>
                </a:effectLst>
              </a:rPr>
              <a:t>State of Hawaii</a:t>
            </a:r>
          </a:p>
          <a:p>
            <a:endParaRPr lang="en-US" sz="1800" dirty="0"/>
          </a:p>
        </p:txBody>
      </p:sp>
      <p:pic>
        <p:nvPicPr>
          <p:cNvPr id="6" name="irc_mi" descr="http://lintvkhon.files.wordpress.com/2013/04/doh-logo.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90600" y="5583023"/>
            <a:ext cx="1239160" cy="1179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flipH="1">
            <a:off x="2172155" y="2417932"/>
            <a:ext cx="4799690" cy="1938992"/>
          </a:xfrm>
          <a:prstGeom prst="rect">
            <a:avLst/>
          </a:prstGeom>
          <a:noFill/>
        </p:spPr>
        <p:txBody>
          <a:bodyPr wrap="square" rtlCol="0" anchor="ctr">
            <a:spAutoFit/>
          </a:bodyPr>
          <a:lstStyle/>
          <a:p>
            <a:pPr algn="ctr"/>
            <a:r>
              <a:rPr lang="en-US" sz="2400" dirty="0">
                <a:solidFill>
                  <a:schemeClr val="bg1"/>
                </a:solidFill>
              </a:rPr>
              <a:t>Annette Mente, Planner</a:t>
            </a:r>
          </a:p>
          <a:p>
            <a:pPr algn="ctr"/>
            <a:endParaRPr lang="en-US" sz="2400" dirty="0">
              <a:solidFill>
                <a:schemeClr val="bg1"/>
              </a:solidFill>
            </a:endParaRPr>
          </a:p>
          <a:p>
            <a:pPr lvl="0" algn="ctr"/>
            <a:r>
              <a:rPr lang="en-US" sz="2400" dirty="0">
                <a:solidFill>
                  <a:schemeClr val="bg1"/>
                </a:solidFill>
              </a:rPr>
              <a:t>Gavin Uchida, </a:t>
            </a:r>
            <a:r>
              <a:rPr lang="en-US" sz="2400" dirty="0" smtClean="0">
                <a:solidFill>
                  <a:schemeClr val="bg1"/>
                </a:solidFill>
              </a:rPr>
              <a:t>DDS, MBA</a:t>
            </a:r>
            <a:endParaRPr lang="en-US" sz="2400" dirty="0">
              <a:solidFill>
                <a:schemeClr val="bg1"/>
              </a:solidFill>
            </a:endParaRPr>
          </a:p>
          <a:p>
            <a:pPr lvl="0" algn="ctr"/>
            <a:r>
              <a:rPr lang="en-US" sz="2400" dirty="0">
                <a:solidFill>
                  <a:schemeClr val="bg1"/>
                </a:solidFill>
              </a:rPr>
              <a:t>State Dental Director</a:t>
            </a:r>
          </a:p>
          <a:p>
            <a:pPr lvl="0" algn="ctr"/>
            <a:endParaRPr lang="en-US" sz="2400" dirty="0">
              <a:solidFill>
                <a:schemeClr val="bg1"/>
              </a:solidFill>
            </a:endParaRPr>
          </a:p>
        </p:txBody>
      </p:sp>
    </p:spTree>
    <p:extLst>
      <p:ext uri="{BB962C8B-B14F-4D97-AF65-F5344CB8AC3E}">
        <p14:creationId xmlns:p14="http://schemas.microsoft.com/office/powerpoint/2010/main" xmlns="" val="22171418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en-US" dirty="0"/>
              <a:t>Robin Miller, RDH, MPH</a:t>
            </a:r>
          </a:p>
          <a:p>
            <a:r>
              <a:rPr lang="en-US" dirty="0">
                <a:hlinkClick r:id="rId3"/>
              </a:rPr>
              <a:t>Robin.n.miller@Vermont.gov</a:t>
            </a:r>
            <a:endParaRPr lang="en-US" dirty="0"/>
          </a:p>
          <a:p>
            <a:r>
              <a:rPr lang="en-US" dirty="0"/>
              <a:t>802-863-7272</a:t>
            </a:r>
          </a:p>
        </p:txBody>
      </p:sp>
      <p:sp>
        <p:nvSpPr>
          <p:cNvPr id="5" name="Title 4"/>
          <p:cNvSpPr>
            <a:spLocks noGrp="1"/>
          </p:cNvSpPr>
          <p:nvPr>
            <p:ph type="title"/>
          </p:nvPr>
        </p:nvSpPr>
        <p:spPr/>
        <p:txBody>
          <a:bodyPr/>
          <a:lstStyle/>
          <a:p>
            <a:r>
              <a:rPr lang="en-US" dirty="0"/>
              <a:t>Thank you! </a:t>
            </a:r>
          </a:p>
        </p:txBody>
      </p:sp>
      <p:sp>
        <p:nvSpPr>
          <p:cNvPr id="4" name="Footer Placeholder 3"/>
          <p:cNvSpPr>
            <a:spLocks noGrp="1"/>
          </p:cNvSpPr>
          <p:nvPr>
            <p:ph type="ftr" sz="quarter" idx="12"/>
          </p:nvPr>
        </p:nvSpPr>
        <p:spPr/>
        <p:txBody>
          <a:bodyPr/>
          <a:lstStyle/>
          <a:p>
            <a:pPr>
              <a:defRPr/>
            </a:pPr>
            <a:r>
              <a:rPr lang="en-US"/>
              <a:t>Vermont Department of Health</a:t>
            </a:r>
          </a:p>
        </p:txBody>
      </p:sp>
    </p:spTree>
    <p:extLst>
      <p:ext uri="{BB962C8B-B14F-4D97-AF65-F5344CB8AC3E}">
        <p14:creationId xmlns="" xmlns:p14="http://schemas.microsoft.com/office/powerpoint/2010/main" val="26763863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28775"/>
            <a:ext cx="8839200" cy="4352925"/>
          </a:xfrm>
        </p:spPr>
        <p:txBody>
          <a:bodyPr>
            <a:noAutofit/>
          </a:bodyPr>
          <a:lstStyle/>
          <a:p>
            <a:pPr lvl="0" algn="ctr">
              <a:buNone/>
            </a:pPr>
            <a:r>
              <a:rPr lang="en-US" sz="2200" dirty="0" smtClean="0"/>
              <a:t>Gavin </a:t>
            </a:r>
            <a:r>
              <a:rPr lang="en-US" sz="2200" dirty="0" smtClean="0"/>
              <a:t>Uchida, DDS, MBA</a:t>
            </a:r>
          </a:p>
          <a:p>
            <a:pPr marL="0" lvl="0" indent="0" algn="ctr">
              <a:buNone/>
            </a:pPr>
            <a:r>
              <a:rPr lang="en-US" sz="2200" dirty="0" smtClean="0"/>
              <a:t>Hawaii State Department of Health</a:t>
            </a:r>
          </a:p>
          <a:p>
            <a:pPr marL="0" lvl="0" indent="0" algn="ctr">
              <a:buNone/>
            </a:pPr>
            <a:r>
              <a:rPr lang="en-US" sz="2200" u="sng" dirty="0" smtClean="0">
                <a:solidFill>
                  <a:srgbClr val="0070C0"/>
                </a:solidFill>
                <a:hlinkClick r:id="rId3"/>
              </a:rPr>
              <a:t>gavin.uchida</a:t>
            </a:r>
            <a:r>
              <a:rPr lang="en-US" sz="2200" u="sng" dirty="0" smtClean="0">
                <a:hlinkClick r:id="rId3"/>
              </a:rPr>
              <a:t>@doh.hawaii.gov</a:t>
            </a:r>
            <a:endParaRPr lang="en-US" sz="2200" u="sng" dirty="0" smtClean="0"/>
          </a:p>
          <a:p>
            <a:pPr lvl="0" algn="ctr">
              <a:buNone/>
            </a:pPr>
            <a:endParaRPr lang="en-US" sz="2200" dirty="0" smtClean="0"/>
          </a:p>
          <a:p>
            <a:pPr lvl="0" algn="ctr">
              <a:buNone/>
            </a:pPr>
            <a:r>
              <a:rPr lang="en-US" sz="2200" dirty="0" smtClean="0"/>
              <a:t>Annette </a:t>
            </a:r>
            <a:r>
              <a:rPr lang="en-US" sz="2200" dirty="0"/>
              <a:t>Mente</a:t>
            </a:r>
            <a:br>
              <a:rPr lang="en-US" sz="2200" dirty="0"/>
            </a:br>
            <a:r>
              <a:rPr lang="en-US" sz="2200" dirty="0" smtClean="0"/>
              <a:t>Hawaii </a:t>
            </a:r>
            <a:r>
              <a:rPr lang="en-US" sz="2200" dirty="0"/>
              <a:t>State Department of Health</a:t>
            </a:r>
            <a:br>
              <a:rPr lang="en-US" sz="2200" dirty="0"/>
            </a:br>
            <a:r>
              <a:rPr lang="en-US" sz="2200" u="sng" dirty="0" smtClean="0">
                <a:hlinkClick r:id="rId4"/>
              </a:rPr>
              <a:t>annette.mente@doh.hawaii.gov</a:t>
            </a:r>
            <a:r>
              <a:rPr lang="en-US" sz="2200" dirty="0" smtClean="0"/>
              <a:t> </a:t>
            </a:r>
            <a:endParaRPr lang="en-US" sz="2200" dirty="0"/>
          </a:p>
          <a:p>
            <a:pPr lvl="0" algn="ctr"/>
            <a:endParaRPr lang="en-US" sz="2200" dirty="0"/>
          </a:p>
          <a:p>
            <a:pPr algn="ctr">
              <a:buNone/>
            </a:pPr>
            <a:r>
              <a:rPr lang="en-US" sz="2200" dirty="0" smtClean="0"/>
              <a:t>Robin </a:t>
            </a:r>
            <a:r>
              <a:rPr lang="en-US" sz="2200" dirty="0" smtClean="0"/>
              <a:t>Miller, RDH, </a:t>
            </a:r>
            <a:r>
              <a:rPr lang="en-US" sz="2200" dirty="0" smtClean="0"/>
              <a:t>MPH</a:t>
            </a:r>
          </a:p>
          <a:p>
            <a:pPr algn="ctr">
              <a:buNone/>
            </a:pPr>
            <a:r>
              <a:rPr lang="en-US" sz="2200" dirty="0" smtClean="0"/>
              <a:t>Vermont Department of Health</a:t>
            </a:r>
            <a:endParaRPr lang="en-US" sz="2200" dirty="0" smtClean="0"/>
          </a:p>
          <a:p>
            <a:pPr algn="ctr">
              <a:buNone/>
            </a:pPr>
            <a:r>
              <a:rPr lang="en-US" sz="2200" dirty="0" smtClean="0">
                <a:hlinkClick r:id="rId5"/>
              </a:rPr>
              <a:t>Robin.n.miller@Vermont.gov</a:t>
            </a:r>
            <a:endParaRPr lang="en-US" sz="2200" dirty="0" smtClean="0"/>
          </a:p>
        </p:txBody>
      </p:sp>
      <p:sp>
        <p:nvSpPr>
          <p:cNvPr id="2" name="Title 1"/>
          <p:cNvSpPr>
            <a:spLocks noGrp="1"/>
          </p:cNvSpPr>
          <p:nvPr>
            <p:ph type="title"/>
          </p:nvPr>
        </p:nvSpPr>
        <p:spPr/>
        <p:txBody>
          <a:bodyPr/>
          <a:lstStyle/>
          <a:p>
            <a:pPr algn="ctr"/>
            <a:r>
              <a:rPr lang="en-US" dirty="0" smtClean="0"/>
              <a:t>Presenter Contact </a:t>
            </a:r>
            <a:r>
              <a:rPr lang="en-US" dirty="0"/>
              <a:t>Info</a:t>
            </a:r>
          </a:p>
        </p:txBody>
      </p:sp>
    </p:spTree>
    <p:extLst>
      <p:ext uri="{BB962C8B-B14F-4D97-AF65-F5344CB8AC3E}">
        <p14:creationId xmlns:p14="http://schemas.microsoft.com/office/powerpoint/2010/main" xmlns="" val="12573693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Kathy\AppData\Local\Microsoft\Windows\INetCache\IE\LCIRQT7W\raising_hand[1].png"/>
          <p:cNvPicPr>
            <a:picLocks noChangeAspect="1" noChangeArrowheads="1"/>
          </p:cNvPicPr>
          <p:nvPr/>
        </p:nvPicPr>
        <p:blipFill>
          <a:blip r:embed="rId2"/>
          <a:srcRect/>
          <a:stretch>
            <a:fillRect/>
          </a:stretch>
        </p:blipFill>
        <p:spPr bwMode="auto">
          <a:xfrm>
            <a:off x="5999395" y="180975"/>
            <a:ext cx="677630" cy="1076236"/>
          </a:xfrm>
          <a:prstGeom prst="rect">
            <a:avLst/>
          </a:prstGeom>
          <a:noFill/>
        </p:spPr>
      </p:pic>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Questions?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p:txBody>
          <a:bodyPr>
            <a:normAutofit/>
          </a:bodyPr>
          <a:lstStyle/>
          <a:p>
            <a:pPr marL="0" indent="0">
              <a:buNone/>
            </a:pPr>
            <a:r>
              <a:rPr lang="en-US" dirty="0" smtClean="0">
                <a:latin typeface="Arial" panose="020B0604020202020204" pitchFamily="34" charset="0"/>
                <a:cs typeface="Arial" panose="020B0604020202020204" pitchFamily="34" charset="0"/>
              </a:rPr>
              <a:t>If you have a question, </a:t>
            </a:r>
            <a:r>
              <a:rPr lang="en-US" dirty="0">
                <a:latin typeface="Arial" panose="020B0604020202020204" pitchFamily="34" charset="0"/>
                <a:cs typeface="Arial" panose="020B0604020202020204" pitchFamily="34" charset="0"/>
              </a:rPr>
              <a:t>please click on the </a:t>
            </a:r>
            <a:r>
              <a:rPr lang="en-US" b="1" i="1" dirty="0" smtClean="0">
                <a:latin typeface="Arial" panose="020B0604020202020204" pitchFamily="34" charset="0"/>
                <a:cs typeface="Arial" panose="020B0604020202020204" pitchFamily="34" charset="0"/>
              </a:rPr>
              <a:t>little </a:t>
            </a:r>
            <a:r>
              <a:rPr lang="en-US" b="1" i="1" dirty="0">
                <a:latin typeface="Arial" panose="020B0604020202020204" pitchFamily="34" charset="0"/>
                <a:cs typeface="Arial" panose="020B0604020202020204" pitchFamily="34" charset="0"/>
              </a:rPr>
              <a:t>man with his arm raised</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icon on </a:t>
            </a:r>
            <a:r>
              <a:rPr lang="en-US" dirty="0">
                <a:latin typeface="Arial" panose="020B0604020202020204" pitchFamily="34" charset="0"/>
                <a:cs typeface="Arial" panose="020B0604020202020204" pitchFamily="34" charset="0"/>
              </a:rPr>
              <a:t>either the upper left or the top of your screen. Click on “raise hand.”  We will then call on you to ask your question over the </a:t>
            </a:r>
            <a:r>
              <a:rPr lang="en-US" dirty="0" smtClean="0">
                <a:latin typeface="Arial" panose="020B0604020202020204" pitchFamily="34" charset="0"/>
                <a:cs typeface="Arial" panose="020B0604020202020204" pitchFamily="34" charset="0"/>
              </a:rPr>
              <a:t>phone.</a:t>
            </a:r>
            <a:endParaRPr lang="en-US" dirty="0">
              <a:latin typeface="Arial" panose="020B0604020202020204" pitchFamily="34" charset="0"/>
              <a:cs typeface="Arial" panose="020B0604020202020204" pitchFamily="34" charset="0"/>
            </a:endParaRPr>
          </a:p>
          <a:p>
            <a:endParaRPr lang="en-US" dirty="0"/>
          </a:p>
        </p:txBody>
      </p:sp>
      <p:pic>
        <p:nvPicPr>
          <p:cNvPr id="1030" name="Picture 6" descr="https://pma.ecnz.ac.nz/pluginfile.php/29048/mod_book/chapter/237/in-meeting-13.jpg"/>
          <p:cNvPicPr>
            <a:picLocks noChangeAspect="1" noChangeArrowheads="1"/>
          </p:cNvPicPr>
          <p:nvPr/>
        </p:nvPicPr>
        <p:blipFill>
          <a:blip r:embed="rId3"/>
          <a:srcRect l="51780" r="24577" b="16505"/>
          <a:stretch>
            <a:fillRect/>
          </a:stretch>
        </p:blipFill>
        <p:spPr bwMode="auto">
          <a:xfrm>
            <a:off x="3929063" y="3641598"/>
            <a:ext cx="1285875" cy="2457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1885215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05000" y="2590800"/>
            <a:ext cx="6290733" cy="3450696"/>
          </a:xfrm>
        </p:spPr>
        <p:txBody>
          <a:bodyPr>
            <a:normAutofit/>
          </a:bodyPr>
          <a:lstStyle/>
          <a:p>
            <a:pPr marL="514350" indent="-514350">
              <a:buFont typeface="+mj-lt"/>
              <a:buAutoNum type="arabicPeriod"/>
            </a:pPr>
            <a:r>
              <a:rPr lang="en-US" sz="2800" u="sng" dirty="0"/>
              <a:t>The role of Partnerships</a:t>
            </a:r>
          </a:p>
          <a:p>
            <a:pPr marL="514350" indent="-514350">
              <a:buFont typeface="+mj-lt"/>
              <a:buAutoNum type="arabicPeriod"/>
            </a:pPr>
            <a:r>
              <a:rPr lang="en-US" sz="2800" dirty="0"/>
              <a:t>ASTDD guidance/resources</a:t>
            </a:r>
          </a:p>
          <a:p>
            <a:pPr marL="514350" indent="-514350">
              <a:buFont typeface="+mj-lt"/>
              <a:buAutoNum type="arabicPeriod"/>
            </a:pPr>
            <a:r>
              <a:rPr lang="en-US" dirty="0"/>
              <a:t>G</a:t>
            </a:r>
            <a:r>
              <a:rPr lang="en-US" sz="2800" dirty="0"/>
              <a:t>raphic </a:t>
            </a:r>
            <a:r>
              <a:rPr lang="en-US" dirty="0"/>
              <a:t>D</a:t>
            </a:r>
            <a:r>
              <a:rPr lang="en-US" sz="2800" dirty="0"/>
              <a:t>esign</a:t>
            </a:r>
          </a:p>
          <a:p>
            <a:pPr marL="514350" indent="-514350">
              <a:buFont typeface="+mj-lt"/>
              <a:buAutoNum type="arabicPeriod"/>
            </a:pPr>
            <a:r>
              <a:rPr lang="en-US" sz="2800" dirty="0"/>
              <a:t>Communications expertise</a:t>
            </a:r>
          </a:p>
          <a:p>
            <a:pPr marL="514350" indent="-514350">
              <a:buFont typeface="+mj-lt"/>
              <a:buAutoNum type="arabicPeriod"/>
            </a:pPr>
            <a:r>
              <a:rPr lang="en-US" dirty="0"/>
              <a:t>Use the data </a:t>
            </a:r>
          </a:p>
          <a:p>
            <a:endParaRPr lang="en-US" dirty="0"/>
          </a:p>
        </p:txBody>
      </p:sp>
      <p:sp>
        <p:nvSpPr>
          <p:cNvPr id="3" name="Title 2"/>
          <p:cNvSpPr>
            <a:spLocks noGrp="1"/>
          </p:cNvSpPr>
          <p:nvPr>
            <p:ph type="title"/>
          </p:nvPr>
        </p:nvSpPr>
        <p:spPr/>
        <p:txBody>
          <a:bodyPr>
            <a:normAutofit/>
          </a:bodyPr>
          <a:lstStyle/>
          <a:p>
            <a:r>
              <a:rPr lang="en-US" dirty="0"/>
              <a:t>Take home points</a:t>
            </a:r>
          </a:p>
        </p:txBody>
      </p:sp>
      <p:pic>
        <p:nvPicPr>
          <p:cNvPr id="4" name="irc_mi" descr="http://lintvkhon.files.wordpress.com/2013/04/doh-logo.jpg">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24800" y="5715000"/>
            <a:ext cx="882533" cy="8400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4070853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2067" y="1981200"/>
            <a:ext cx="7408333" cy="4144963"/>
          </a:xfrm>
        </p:spPr>
        <p:txBody>
          <a:bodyPr>
            <a:normAutofit fontScale="77500" lnSpcReduction="20000"/>
          </a:bodyPr>
          <a:lstStyle/>
          <a:p>
            <a:r>
              <a:rPr lang="en-US" dirty="0"/>
              <a:t>Family Health Services Division</a:t>
            </a:r>
          </a:p>
          <a:p>
            <a:pPr lvl="1"/>
            <a:r>
              <a:rPr lang="en-US" sz="2400" dirty="0"/>
              <a:t>Rebuilding, after elimination of </a:t>
            </a:r>
            <a:r>
              <a:rPr lang="en-US" dirty="0"/>
              <a:t>the Oral Health Program</a:t>
            </a:r>
            <a:r>
              <a:rPr lang="en-US" sz="2400" dirty="0"/>
              <a:t> in 2009</a:t>
            </a:r>
          </a:p>
          <a:p>
            <a:pPr lvl="1"/>
            <a:endParaRPr lang="en-US" sz="2400" dirty="0"/>
          </a:p>
          <a:p>
            <a:pPr lvl="1"/>
            <a:r>
              <a:rPr lang="en-US" dirty="0"/>
              <a:t>Last 7 years, oral health managed by core staff </a:t>
            </a:r>
          </a:p>
          <a:p>
            <a:pPr marL="301943" lvl="1" indent="0">
              <a:buNone/>
            </a:pPr>
            <a:r>
              <a:rPr lang="en-US" dirty="0"/>
              <a:t>     Annette Mente and Gregg Kishaba (both non-dental), </a:t>
            </a:r>
          </a:p>
          <a:p>
            <a:pPr marL="301943" lvl="1" indent="0">
              <a:buNone/>
            </a:pPr>
            <a:r>
              <a:rPr lang="en-US" dirty="0"/>
              <a:t>     and Andrew Tseu, DDS, JD</a:t>
            </a:r>
          </a:p>
          <a:p>
            <a:pPr lvl="2"/>
            <a:r>
              <a:rPr lang="en-US" dirty="0"/>
              <a:t>5 DOH dental clinics servicing I/DD population</a:t>
            </a:r>
          </a:p>
          <a:p>
            <a:pPr lvl="2"/>
            <a:r>
              <a:rPr lang="en-US" dirty="0"/>
              <a:t>Virtual Dental Home Project</a:t>
            </a:r>
          </a:p>
          <a:p>
            <a:pPr lvl="2"/>
            <a:r>
              <a:rPr lang="en-US" dirty="0"/>
              <a:t>Production of 2 data reports discussed today</a:t>
            </a:r>
          </a:p>
          <a:p>
            <a:pPr marL="301943" lvl="1" indent="0">
              <a:buNone/>
            </a:pPr>
            <a:endParaRPr lang="en-US" sz="2400" dirty="0"/>
          </a:p>
          <a:p>
            <a:pPr lvl="1"/>
            <a:r>
              <a:rPr lang="en-US" dirty="0"/>
              <a:t>CDC Component 1 State Infrastructure Grant</a:t>
            </a:r>
          </a:p>
          <a:p>
            <a:pPr lvl="2"/>
            <a:r>
              <a:rPr lang="en-US" dirty="0"/>
              <a:t>Recent hiring of a DOH Dental Director</a:t>
            </a:r>
          </a:p>
          <a:p>
            <a:pPr lvl="2"/>
            <a:r>
              <a:rPr lang="en-US" dirty="0"/>
              <a:t>Rebuilding the department role as statewide leadership</a:t>
            </a:r>
          </a:p>
          <a:p>
            <a:pPr marL="627063" lvl="2" indent="0">
              <a:buNone/>
            </a:pPr>
            <a:endParaRPr lang="en-US" dirty="0"/>
          </a:p>
          <a:p>
            <a:endParaRPr lang="en-US" dirty="0"/>
          </a:p>
        </p:txBody>
      </p:sp>
      <p:sp>
        <p:nvSpPr>
          <p:cNvPr id="3" name="Title 2"/>
          <p:cNvSpPr>
            <a:spLocks noGrp="1"/>
          </p:cNvSpPr>
          <p:nvPr>
            <p:ph type="title"/>
          </p:nvPr>
        </p:nvSpPr>
        <p:spPr/>
        <p:txBody>
          <a:bodyPr>
            <a:normAutofit/>
          </a:bodyPr>
          <a:lstStyle/>
          <a:p>
            <a:r>
              <a:rPr lang="en-US" dirty="0"/>
              <a:t>About us:</a:t>
            </a:r>
          </a:p>
        </p:txBody>
      </p:sp>
      <p:pic>
        <p:nvPicPr>
          <p:cNvPr id="4" name="Picture 3"/>
          <p:cNvPicPr>
            <a:picLocks noChangeAspect="1"/>
          </p:cNvPicPr>
          <p:nvPr/>
        </p:nvPicPr>
        <p:blipFill>
          <a:blip r:embed="rId3" cstate="print"/>
          <a:stretch>
            <a:fillRect/>
          </a:stretch>
        </p:blipFill>
        <p:spPr>
          <a:xfrm>
            <a:off x="8001817" y="5791200"/>
            <a:ext cx="762677" cy="725107"/>
          </a:xfrm>
          <a:prstGeom prst="rect">
            <a:avLst/>
          </a:prstGeom>
        </p:spPr>
      </p:pic>
    </p:spTree>
    <p:extLst>
      <p:ext uri="{BB962C8B-B14F-4D97-AF65-F5344CB8AC3E}">
        <p14:creationId xmlns:p14="http://schemas.microsoft.com/office/powerpoint/2010/main" xmlns="" val="1150754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8328"/>
            <a:ext cx="8229600" cy="804672"/>
          </a:xfrm>
        </p:spPr>
        <p:txBody>
          <a:bodyPr/>
          <a:lstStyle/>
          <a:p>
            <a:r>
              <a:rPr lang="en-US" dirty="0"/>
              <a:t>2 Data Reports</a:t>
            </a:r>
          </a:p>
        </p:txBody>
      </p:sp>
      <p:pic>
        <p:nvPicPr>
          <p:cNvPr id="10" name="Content Placeholder 9"/>
          <p:cNvPicPr>
            <a:picLocks noGrp="1" noChangeAspect="1"/>
          </p:cNvPicPr>
          <p:nvPr>
            <p:ph sz="quarter" idx="13"/>
          </p:nvPr>
        </p:nvPicPr>
        <p:blipFill>
          <a:blip r:embed="rId3" cstate="print">
            <a:extLst>
              <a:ext uri="{28A0092B-C50C-407E-A947-70E740481C1C}">
                <a14:useLocalDpi xmlns:a14="http://schemas.microsoft.com/office/drawing/2010/main" xmlns="" val="0"/>
              </a:ext>
            </a:extLst>
          </a:blip>
          <a:stretch>
            <a:fillRect/>
          </a:stretch>
        </p:blipFill>
        <p:spPr>
          <a:xfrm>
            <a:off x="609600" y="1165412"/>
            <a:ext cx="3581399" cy="4634753"/>
          </a:xfrm>
        </p:spPr>
      </p:pic>
      <p:pic>
        <p:nvPicPr>
          <p:cNvPr id="9" name="Picture 1"/>
          <p:cNvPicPr>
            <a:picLocks noGrp="1" noChangeAspect="1"/>
          </p:cNvPicPr>
          <p:nvPr>
            <p:ph sz="quarter" idx="14"/>
          </p:nvPr>
        </p:nvPicPr>
        <p:blipFill>
          <a:blip r:embed="rId4" cstate="print">
            <a:extLst>
              <a:ext uri="{28A0092B-C50C-407E-A947-70E740481C1C}">
                <a14:useLocalDpi xmlns:a14="http://schemas.microsoft.com/office/drawing/2010/main" xmlns="" val="0"/>
              </a:ext>
            </a:extLst>
          </a:blip>
          <a:srcRect/>
          <a:stretch>
            <a:fillRect/>
          </a:stretch>
        </p:blipFill>
        <p:spPr bwMode="auto">
          <a:xfrm>
            <a:off x="4876800" y="1143000"/>
            <a:ext cx="3657696" cy="46347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286000" y="5943600"/>
            <a:ext cx="7772496" cy="369332"/>
          </a:xfrm>
          <a:prstGeom prst="rect">
            <a:avLst/>
          </a:prstGeom>
          <a:noFill/>
        </p:spPr>
        <p:txBody>
          <a:bodyPr wrap="square" rtlCol="0">
            <a:spAutoFit/>
          </a:bodyPr>
          <a:lstStyle/>
          <a:p>
            <a:r>
              <a:rPr lang="en-US" dirty="0"/>
              <a:t>http://health.Hawaii.gov/about/publications/</a:t>
            </a:r>
          </a:p>
        </p:txBody>
      </p:sp>
    </p:spTree>
    <p:extLst>
      <p:ext uri="{BB962C8B-B14F-4D97-AF65-F5344CB8AC3E}">
        <p14:creationId xmlns:p14="http://schemas.microsoft.com/office/powerpoint/2010/main" xmlns="" val="425576657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Median">
  <a:themeElements>
    <a:clrScheme name="Custom 14">
      <a:dk1>
        <a:sysClr val="windowText" lastClr="000000"/>
      </a:dk1>
      <a:lt1>
        <a:sysClr val="window" lastClr="FFFFFF"/>
      </a:lt1>
      <a:dk2>
        <a:srgbClr val="8B8178"/>
      </a:dk2>
      <a:lt2>
        <a:srgbClr val="EBDDC3"/>
      </a:lt2>
      <a:accent1>
        <a:srgbClr val="4E84C4"/>
      </a:accent1>
      <a:accent2>
        <a:srgbClr val="007934"/>
      </a:accent2>
      <a:accent3>
        <a:srgbClr val="A5AB81"/>
      </a:accent3>
      <a:accent4>
        <a:srgbClr val="D8B25C"/>
      </a:accent4>
      <a:accent5>
        <a:srgbClr val="7BA79D"/>
      </a:accent5>
      <a:accent6>
        <a:srgbClr val="968C8C"/>
      </a:accent6>
      <a:hlink>
        <a:srgbClr val="30763A"/>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Hawaii">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Civic</Template>
  <TotalTime>2982</TotalTime>
  <Words>3016</Words>
  <Application>Microsoft Office PowerPoint</Application>
  <PresentationFormat>On-screen Show (4:3)</PresentationFormat>
  <Paragraphs>532</Paragraphs>
  <Slides>62</Slides>
  <Notes>52</Notes>
  <HiddenSlides>0</HiddenSlides>
  <MMClips>0</MMClips>
  <ScaleCrop>false</ScaleCrop>
  <HeadingPairs>
    <vt:vector size="4" baseType="variant">
      <vt:variant>
        <vt:lpstr>Theme</vt:lpstr>
      </vt:variant>
      <vt:variant>
        <vt:i4>3</vt:i4>
      </vt:variant>
      <vt:variant>
        <vt:lpstr>Slide Titles</vt:lpstr>
      </vt:variant>
      <vt:variant>
        <vt:i4>62</vt:i4>
      </vt:variant>
    </vt:vector>
  </HeadingPairs>
  <TitlesOfParts>
    <vt:vector size="65" baseType="lpstr">
      <vt:lpstr>Median</vt:lpstr>
      <vt:lpstr>Civic</vt:lpstr>
      <vt:lpstr>Hawaii</vt:lpstr>
      <vt:lpstr>Turning Data Into Action A Webinar Series for SOHPs</vt:lpstr>
      <vt:lpstr>7-Part Series</vt:lpstr>
      <vt:lpstr>General Reminders</vt:lpstr>
      <vt:lpstr>Acknowledgements</vt:lpstr>
      <vt:lpstr>Today’s Session</vt:lpstr>
      <vt:lpstr>Development &amp; Use  Hawaii State Oral Health Data Reports</vt:lpstr>
      <vt:lpstr>Take home points</vt:lpstr>
      <vt:lpstr>About us:</vt:lpstr>
      <vt:lpstr>2 Data Reports</vt:lpstr>
      <vt:lpstr>Importance of Partnership</vt:lpstr>
      <vt:lpstr>Importance of Partnership</vt:lpstr>
      <vt:lpstr>Report #1: Oral Health Key Findings </vt:lpstr>
      <vt:lpstr>Report #2:  Hawaii Smiles 2015</vt:lpstr>
      <vt:lpstr>“Tell a Story with the Data” Department of Health Deputy Director, Danette Wong Tomiyasu MBA </vt:lpstr>
      <vt:lpstr>The role of :</vt:lpstr>
      <vt:lpstr>Slide 16</vt:lpstr>
      <vt:lpstr>Hawaii Oral Health Key Findings</vt:lpstr>
      <vt:lpstr>Printed Report Format Thank you to Kathy Phipps </vt:lpstr>
      <vt:lpstr>Choosing a Graphic Designer </vt:lpstr>
      <vt:lpstr>Slide 20</vt:lpstr>
      <vt:lpstr>Slide 21</vt:lpstr>
      <vt:lpstr>Partnerships: Broad Dissemination of Report</vt:lpstr>
      <vt:lpstr>Partnerships: Impact</vt:lpstr>
      <vt:lpstr>Hawaii Smiles Report</vt:lpstr>
      <vt:lpstr>Finding #1: Tooth Decay Prevalence</vt:lpstr>
      <vt:lpstr> Partnerships:   The role of a  Communications Specialist</vt:lpstr>
      <vt:lpstr>Communication Specialist Thank you, Nathan Hokama</vt:lpstr>
      <vt:lpstr>Communication Objectives</vt:lpstr>
      <vt:lpstr>Communication Strategies</vt:lpstr>
      <vt:lpstr>Communication Tactics</vt:lpstr>
      <vt:lpstr>Slide 31</vt:lpstr>
      <vt:lpstr>Followup: Broad Dissemination of Report</vt:lpstr>
      <vt:lpstr>Impact</vt:lpstr>
      <vt:lpstr>Impact</vt:lpstr>
      <vt:lpstr>Take home points</vt:lpstr>
      <vt:lpstr>Contact Info</vt:lpstr>
      <vt:lpstr>Use of reports and data to gain progress on dental public health issues in Vermont</vt:lpstr>
      <vt:lpstr>Stuck in Vermont </vt:lpstr>
      <vt:lpstr>Stuck in Vermont</vt:lpstr>
      <vt:lpstr>Stuck in Vermont </vt:lpstr>
      <vt:lpstr>Stuck in Vermont </vt:lpstr>
      <vt:lpstr>Stuck in Vermont </vt:lpstr>
      <vt:lpstr>Stuck in Vermont</vt:lpstr>
      <vt:lpstr>Stuck in Vermont </vt:lpstr>
      <vt:lpstr>Stuck in Vermont</vt:lpstr>
      <vt:lpstr>Stuck in Vermont</vt:lpstr>
      <vt:lpstr>Stuck in Vermont</vt:lpstr>
      <vt:lpstr>Stuck in Vermont</vt:lpstr>
      <vt:lpstr>Stuck in Vermont </vt:lpstr>
      <vt:lpstr>Act II: Patience Pays Off</vt:lpstr>
      <vt:lpstr>Patience Pays Off</vt:lpstr>
      <vt:lpstr>Patience Pays Off</vt:lpstr>
      <vt:lpstr>Patience Pays Off</vt:lpstr>
      <vt:lpstr>Patience Pays Off</vt:lpstr>
      <vt:lpstr>FAQ Examples</vt:lpstr>
      <vt:lpstr>Literature Review Examples</vt:lpstr>
      <vt:lpstr>Patience Pays Off</vt:lpstr>
      <vt:lpstr>Act III </vt:lpstr>
      <vt:lpstr>Lessons Learned</vt:lpstr>
      <vt:lpstr>Thank you! </vt:lpstr>
      <vt:lpstr>Presenter Contact Info</vt:lpstr>
      <vt:lpstr>Questions?</vt:lpstr>
    </vt:vector>
  </TitlesOfParts>
  <Company>VT Department Of Health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Kathleen Horton</dc:creator>
  <cp:lastModifiedBy>Kathy</cp:lastModifiedBy>
  <cp:revision>135</cp:revision>
  <cp:lastPrinted>2017-05-22T11:46:45Z</cp:lastPrinted>
  <dcterms:created xsi:type="dcterms:W3CDTF">2011-03-10T13:54:30Z</dcterms:created>
  <dcterms:modified xsi:type="dcterms:W3CDTF">2017-06-01T02:37:53Z</dcterms:modified>
</cp:coreProperties>
</file>