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404" r:id="rId5"/>
    <p:sldId id="495" r:id="rId6"/>
    <p:sldId id="405" r:id="rId7"/>
    <p:sldId id="467" r:id="rId8"/>
    <p:sldId id="481" r:id="rId9"/>
    <p:sldId id="503" r:id="rId10"/>
    <p:sldId id="502" r:id="rId11"/>
    <p:sldId id="505" r:id="rId12"/>
    <p:sldId id="525" r:id="rId13"/>
    <p:sldId id="526" r:id="rId14"/>
    <p:sldId id="468" r:id="rId15"/>
    <p:sldId id="451" r:id="rId16"/>
    <p:sldId id="506" r:id="rId17"/>
    <p:sldId id="507" r:id="rId18"/>
    <p:sldId id="508" r:id="rId19"/>
    <p:sldId id="509" r:id="rId20"/>
    <p:sldId id="511" r:id="rId21"/>
    <p:sldId id="512" r:id="rId22"/>
    <p:sldId id="513" r:id="rId23"/>
    <p:sldId id="514" r:id="rId24"/>
    <p:sldId id="515" r:id="rId25"/>
    <p:sldId id="460" r:id="rId26"/>
    <p:sldId id="521" r:id="rId27"/>
    <p:sldId id="522" r:id="rId28"/>
    <p:sldId id="523" r:id="rId29"/>
    <p:sldId id="524" r:id="rId30"/>
    <p:sldId id="518" r:id="rId31"/>
    <p:sldId id="517" r:id="rId32"/>
    <p:sldId id="520" r:id="rId33"/>
    <p:sldId id="423" r:id="rId34"/>
    <p:sldId id="519" r:id="rId3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th Lowe" initials="" lastIdx="2" clrIdx="0"/>
  <p:cmAuthor id="1" name="Ruth Barzel" initials="RB" lastIdx="18" clrIdx="1">
    <p:extLst/>
  </p:cmAuthor>
  <p:cmAuthor id="2" name="Microsoft Office User" initials="MOU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B9B"/>
    <a:srgbClr val="CB450B"/>
    <a:srgbClr val="2D75B6"/>
    <a:srgbClr val="0070C0"/>
    <a:srgbClr val="AB71BA"/>
    <a:srgbClr val="0C7F3E"/>
    <a:srgbClr val="EE2623"/>
    <a:srgbClr val="F8991B"/>
    <a:srgbClr val="4967B2"/>
    <a:srgbClr val="FFC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8" autoAdjust="0"/>
    <p:restoredTop sz="79839" autoAdjust="0"/>
  </p:normalViewPr>
  <p:slideViewPr>
    <p:cSldViewPr snapToGrid="0">
      <p:cViewPr>
        <p:scale>
          <a:sx n="60" d="100"/>
          <a:sy n="60" d="100"/>
        </p:scale>
        <p:origin x="-17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759957F-CA7C-344B-ADE3-38C51BA58B7B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CB2114A-B1A3-2440-A5F7-CBB77D4B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94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5DBE55D-C7B6-4D5C-8DC9-A68C88776120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8ECF410-53E4-4DA2-89AA-D914CD35A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0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CF410-53E4-4DA2-89AA-D914CD35A0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39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477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477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477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477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477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885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885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85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85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Added video</a:t>
            </a:r>
            <a:r>
              <a:rPr lang="en-US" baseline="0" dirty="0"/>
              <a:t> hyperlink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617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CF410-53E4-4DA2-89AA-D914CD35A00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92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682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871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4184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CF410-53E4-4DA2-89AA-D914CD35A0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15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69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1ABD-0424-4A39-8C27-11918CED66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36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88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885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885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885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885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47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 userDrawn="1"/>
        </p:nvSpPr>
        <p:spPr bwMode="auto">
          <a:xfrm>
            <a:off x="6334018" y="6541075"/>
            <a:ext cx="272850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0" cap="none" spc="0" normalizeH="0" baseline="0" noProof="0" dirty="0">
                <a:ln>
                  <a:noFill/>
                </a:ln>
                <a:solidFill>
                  <a:srgbClr val="CA3922"/>
                </a:solidFill>
                <a:effectLst/>
                <a:uLnTx/>
                <a:uFillTx/>
                <a:latin typeface="Calibri Bold Italic" panose="020F07020304040A0204" pitchFamily="34" charset="0"/>
              </a:rPr>
              <a:t>School readiness begins with health!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 flipV="1">
            <a:off x="0" y="6463606"/>
            <a:ext cx="9144000" cy="45719"/>
          </a:xfrm>
          <a:prstGeom prst="rect">
            <a:avLst/>
          </a:prstGeom>
          <a:solidFill>
            <a:srgbClr val="CB44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1784356-6295-49D4-BAEC-DDFFEE971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689" y="365128"/>
            <a:ext cx="519862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049CB429-246C-444E-AF50-A67E2A02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689" y="1825626"/>
            <a:ext cx="519862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F370D2-0862-44B6-8858-BF86FD60F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914400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3B61D38-89F2-4F77-9AD5-B66242A85E03}"/>
              </a:ext>
            </a:extLst>
          </p:cNvPr>
          <p:cNvSpPr/>
          <p:nvPr userDrawn="1"/>
        </p:nvSpPr>
        <p:spPr>
          <a:xfrm>
            <a:off x="-8412" y="581894"/>
            <a:ext cx="9169346" cy="88322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38A9D7-8EE9-45D0-A1CC-BF42BFAE46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6" y="800386"/>
            <a:ext cx="2902118" cy="4933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6746232-3D1C-4D57-852B-DE74951BDD5A}"/>
              </a:ext>
            </a:extLst>
          </p:cNvPr>
          <p:cNvSpPr/>
          <p:nvPr userDrawn="1"/>
        </p:nvSpPr>
        <p:spPr>
          <a:xfrm>
            <a:off x="55" y="4"/>
            <a:ext cx="6027390" cy="290945"/>
          </a:xfrm>
          <a:prstGeom prst="rect">
            <a:avLst/>
          </a:prstGeom>
          <a:solidFill>
            <a:srgbClr val="CB4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3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193EB93-9653-477B-A87F-0AC0D6E4DDD7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0BF6-0D88-4B96-AEAD-3016EB11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8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9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6334018" y="6541075"/>
            <a:ext cx="272850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0" cap="none" spc="0" normalizeH="0" baseline="0" noProof="0" dirty="0">
                <a:ln>
                  <a:noFill/>
                </a:ln>
                <a:solidFill>
                  <a:srgbClr val="CA3922"/>
                </a:solidFill>
                <a:effectLst/>
                <a:uLnTx/>
                <a:uFillTx/>
                <a:latin typeface="Calibri Bold Italic" panose="020F07020304040A0204" pitchFamily="34" charset="0"/>
              </a:rPr>
              <a:t>School readiness begins with health!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6463606"/>
            <a:ext cx="9144000" cy="45719"/>
          </a:xfrm>
          <a:prstGeom prst="rect">
            <a:avLst/>
          </a:prstGeom>
          <a:solidFill>
            <a:srgbClr val="CB44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6334018" y="6541075"/>
            <a:ext cx="272850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0" cap="none" spc="0" normalizeH="0" baseline="0" noProof="0" dirty="0">
                <a:ln>
                  <a:noFill/>
                </a:ln>
                <a:solidFill>
                  <a:srgbClr val="CA3922"/>
                </a:solidFill>
                <a:effectLst/>
                <a:uLnTx/>
                <a:uFillTx/>
                <a:latin typeface="Calibri Bold Italic" panose="020F07020304040A0204" pitchFamily="34" charset="0"/>
              </a:rPr>
              <a:t>School readiness begins with health!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 flipV="1">
            <a:off x="0" y="6463606"/>
            <a:ext cx="9144000" cy="45719"/>
          </a:xfrm>
          <a:prstGeom prst="rect">
            <a:avLst/>
          </a:prstGeom>
          <a:solidFill>
            <a:srgbClr val="CB44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1784356-6295-49D4-BAEC-DDFFEE9710D0}"/>
              </a:ext>
            </a:extLst>
          </p:cNvPr>
          <p:cNvSpPr txBox="1">
            <a:spLocks/>
          </p:cNvSpPr>
          <p:nvPr userDrawn="1"/>
        </p:nvSpPr>
        <p:spPr>
          <a:xfrm>
            <a:off x="1972689" y="365128"/>
            <a:ext cx="51986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049CB429-246C-444E-AF50-A67E2A0251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72689" y="1825626"/>
            <a:ext cx="519862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F370D2-0862-44B6-8858-BF86FD60F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9144000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3B61D38-89F2-4F77-9AD5-B66242A85E03}"/>
              </a:ext>
            </a:extLst>
          </p:cNvPr>
          <p:cNvSpPr/>
          <p:nvPr userDrawn="1"/>
        </p:nvSpPr>
        <p:spPr>
          <a:xfrm>
            <a:off x="-8412" y="581894"/>
            <a:ext cx="9169346" cy="88322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B38A9D7-8EE9-45D0-A1CC-BF42BFAE46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6" y="800386"/>
            <a:ext cx="2902118" cy="4933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6746232-3D1C-4D57-852B-DE74951BDD5A}"/>
              </a:ext>
            </a:extLst>
          </p:cNvPr>
          <p:cNvSpPr/>
          <p:nvPr userDrawn="1"/>
        </p:nvSpPr>
        <p:spPr>
          <a:xfrm>
            <a:off x="55" y="4"/>
            <a:ext cx="6027390" cy="290945"/>
          </a:xfrm>
          <a:prstGeom prst="rect">
            <a:avLst/>
          </a:prstGeom>
          <a:solidFill>
            <a:srgbClr val="CB4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3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0BF6-0D88-4B96-AEAD-3016EB11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333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55133"/>
            <a:ext cx="7886700" cy="835556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0BF6-0D88-4B96-AEAD-3016EB11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193EB93-9653-477B-A87F-0AC0D6E4DDD7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0BF6-0D88-4B96-AEAD-3016EB11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6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0BF6-0D88-4B96-AEAD-3016EB11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5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193EB93-9653-477B-A87F-0AC0D6E4DDD7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0BF6-0D88-4B96-AEAD-3016EB11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193EB93-9653-477B-A87F-0AC0D6E4DDD7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0BF6-0D88-4B96-AEAD-3016EB11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0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193EB93-9653-477B-A87F-0AC0D6E4DDD7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0BF6-0D88-4B96-AEAD-3016EB11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2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64680"/>
            <a:ext cx="7886700" cy="921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84909"/>
            <a:ext cx="7886700" cy="421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A0BF6-0D88-4B96-AEAD-3016EB11DDD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60F983-3174-44DA-89F0-AF513611215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"/>
            <a:ext cx="9144001" cy="848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D13D1B-283A-49AD-8A28-6626E1E497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929" y="6230356"/>
            <a:ext cx="1901536" cy="53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0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7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90000"/>
        </a:lnSpc>
        <a:spcBef>
          <a:spcPts val="750"/>
        </a:spcBef>
        <a:buClr>
          <a:srgbClr val="CB440A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Clr>
          <a:srgbClr val="CB440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685800" rtl="0" eaLnBrk="1" latinLnBrk="0" hangingPunct="1">
        <a:lnSpc>
          <a:spcPct val="90000"/>
        </a:lnSpc>
        <a:spcBef>
          <a:spcPts val="375"/>
        </a:spcBef>
        <a:buClr>
          <a:srgbClr val="CB440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2063" indent="-233363" algn="l" defTabSz="685800" rtl="0" eaLnBrk="1" latinLnBrk="0" hangingPunct="1">
        <a:lnSpc>
          <a:spcPct val="90000"/>
        </a:lnSpc>
        <a:spcBef>
          <a:spcPts val="375"/>
        </a:spcBef>
        <a:buClr>
          <a:srgbClr val="CB440A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685800" rtl="0" eaLnBrk="1" latinLnBrk="0" hangingPunct="1">
        <a:lnSpc>
          <a:spcPct val="90000"/>
        </a:lnSpc>
        <a:spcBef>
          <a:spcPts val="375"/>
        </a:spcBef>
        <a:buClr>
          <a:srgbClr val="CB440A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dd.org/head-start-state-dental-hygienist-liaisons-informati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eal38@georgetown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al38@georgetown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eclkc.ohs.acf.hhs.gov/health" TargetMode="External"/><Relationship Id="rId3" Type="http://schemas.openxmlformats.org/officeDocument/2006/relationships/hyperlink" Target="http://michellelandrum@yahoo.com" TargetMode="External"/><Relationship Id="rId7" Type="http://schemas.openxmlformats.org/officeDocument/2006/relationships/hyperlink" Target="mailto:health@ecetta.info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hyperlink" Target="mailto:eal38@Georgetown.edu" TargetMode="Externa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dd.org/head-start-state-dental-hygienist-liaisons-informat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5563" y="3964362"/>
            <a:ext cx="8612873" cy="262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 sz="3200" b="1">
                <a:solidFill>
                  <a:srgbClr val="31859C"/>
                </a:solidFill>
                <a:ea typeface="MS PGothic" pitchFamily="34" charset="-128"/>
                <a:cs typeface="Palatino Linotype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</a:rPr>
              <a:t>DHL Webinar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r>
              <a:rPr lang="en-US" sz="2400" b="0" dirty="0">
                <a:solidFill>
                  <a:srgbClr val="FFFFFF"/>
                </a:solidFill>
              </a:rPr>
              <a:t>Presented by: </a:t>
            </a:r>
          </a:p>
          <a:p>
            <a:r>
              <a:rPr lang="en-US" sz="2400" b="0" dirty="0">
                <a:solidFill>
                  <a:srgbClr val="FFFFFF"/>
                </a:solidFill>
              </a:rPr>
              <a:t>Michelle Landrum, R.D.H., M.Ed., and Beth Lowe, B.S.D.H., M.P.H. </a:t>
            </a:r>
          </a:p>
          <a:p>
            <a:endParaRPr lang="en-US" sz="1800" b="0" dirty="0">
              <a:solidFill>
                <a:srgbClr val="FFFFFF"/>
              </a:solidFill>
              <a:cs typeface="Calibri (body)"/>
            </a:endParaRPr>
          </a:p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FFFFFF"/>
                </a:solidFill>
                <a:cs typeface="Calibri (body)"/>
              </a:rPr>
              <a:t>July 13,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114" y="2364447"/>
            <a:ext cx="78957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Promoting Key Oral Health Messages in Head Start and Child Care Programs</a:t>
            </a:r>
          </a:p>
        </p:txBody>
      </p:sp>
    </p:spTree>
    <p:extLst>
      <p:ext uri="{BB962C8B-B14F-4D97-AF65-F5344CB8AC3E}">
        <p14:creationId xmlns:p14="http://schemas.microsoft.com/office/powerpoint/2010/main" val="3447894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D709DE4-ACC3-AF44-9322-BB249AB95038}"/>
              </a:ext>
            </a:extLst>
          </p:cNvPr>
          <p:cNvSpPr txBox="1">
            <a:spLocks/>
          </p:cNvSpPr>
          <p:nvPr/>
        </p:nvSpPr>
        <p:spPr>
          <a:xfrm>
            <a:off x="685800" y="751363"/>
            <a:ext cx="7772400" cy="1244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1460A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NCECHW Health Care Institute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670D0C6A-51DD-6246-90BB-AB5FEB2465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2" y="2262946"/>
            <a:ext cx="3894667" cy="3303841"/>
          </a:xfrm>
        </p:spPr>
        <p:txBody>
          <a:bodyPr>
            <a:normAutofit/>
          </a:bodyPr>
          <a:lstStyle/>
          <a:p>
            <a:r>
              <a:rPr lang="en-US" sz="2600" dirty="0"/>
              <a:t>Overview of Oral Health Training and NCECHW’s Oral Health Team</a:t>
            </a:r>
          </a:p>
          <a:p>
            <a:r>
              <a:rPr lang="en-US" sz="2600" dirty="0"/>
              <a:t>Oral Health Messages to Share with Parents</a:t>
            </a:r>
          </a:p>
          <a:p>
            <a:r>
              <a:rPr lang="en-US" sz="2600" dirty="0"/>
              <a:t>Achieving Head Start Oral Health-Related Program Performance Standards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C4A3A0-2A9D-214D-8418-C95253C73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988" y="2262946"/>
            <a:ext cx="2773680" cy="2365248"/>
          </a:xfrm>
          <a:prstGeom prst="round2DiagRect">
            <a:avLst>
              <a:gd name="adj1" fmla="val 16667"/>
              <a:gd name="adj2" fmla="val 0"/>
            </a:avLst>
          </a:prstGeom>
          <a:ln w="38100" cap="sq" cmpd="sng">
            <a:solidFill>
              <a:srgbClr val="10639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199E0A-9D2B-F740-9FB2-E376708BA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1416">
            <a:off x="6314350" y="3906789"/>
            <a:ext cx="2365576" cy="2165588"/>
          </a:xfrm>
          <a:prstGeom prst="round2DiagRect">
            <a:avLst>
              <a:gd name="adj1" fmla="val 16667"/>
              <a:gd name="adj2" fmla="val 0"/>
            </a:avLst>
          </a:prstGeom>
          <a:ln w="38100" cap="sq" cmpd="sng">
            <a:solidFill>
              <a:srgbClr val="10639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23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707" y="2345637"/>
            <a:ext cx="8361086" cy="1474719"/>
          </a:xfrm>
        </p:spPr>
        <p:txBody>
          <a:bodyPr>
            <a:norm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4000" spc="-35" dirty="0">
                <a:solidFill>
                  <a:schemeClr val="bg1"/>
                </a:solidFill>
                <a:latin typeface="+mn-lt"/>
                <a:cs typeface="Arial"/>
              </a:rPr>
              <a:t>NCECHW-Approved Oral Health</a:t>
            </a:r>
            <a:br>
              <a:rPr lang="en-US" sz="4000" spc="-35" dirty="0">
                <a:solidFill>
                  <a:schemeClr val="bg1"/>
                </a:solidFill>
                <a:latin typeface="+mn-lt"/>
                <a:cs typeface="Arial"/>
              </a:rPr>
            </a:br>
            <a:r>
              <a:rPr lang="en-US" sz="4000" spc="-35" dirty="0">
                <a:solidFill>
                  <a:schemeClr val="bg1"/>
                </a:solidFill>
                <a:latin typeface="+mn-lt"/>
                <a:cs typeface="Arial"/>
              </a:rPr>
              <a:t>Presentations and Handouts</a:t>
            </a:r>
            <a:endParaRPr lang="en-US" sz="4000" dirty="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97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00" y="972143"/>
            <a:ext cx="8737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Accessing NCECHW Oral Health Presentations</a:t>
            </a:r>
            <a:endParaRPr sz="3600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8826" y="2243287"/>
            <a:ext cx="8016875" cy="15850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600" spc="-15" dirty="0">
                <a:cs typeface="Arial"/>
              </a:rPr>
              <a:t>Go to the ASTDD DHL webpage: </a:t>
            </a:r>
            <a:r>
              <a:rPr lang="en-US" sz="2000" spc="-15" dirty="0">
                <a:cs typeface="Arial"/>
                <a:hlinkClick r:id="rId3"/>
              </a:rPr>
              <a:t>https://www.astdd.org/head-start-state-dental-hygienist-liaisons-information</a:t>
            </a:r>
            <a:r>
              <a:rPr lang="en-US" sz="2000" spc="-15" dirty="0">
                <a:cs typeface="Arial"/>
              </a:rPr>
              <a:t> </a:t>
            </a: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2600" spc="-15" dirty="0">
                <a:cs typeface="Arial"/>
              </a:rPr>
              <a:t>Under ‘Resource Materials’ Click on </a:t>
            </a:r>
            <a:r>
              <a:rPr lang="en-US" sz="2600" u="sng" spc="-15" dirty="0">
                <a:cs typeface="Arial"/>
              </a:rPr>
              <a:t>NCECHW DHL Approved Presentations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807463-AF9C-F44C-8C39-1BD198D2E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31" y="3984691"/>
            <a:ext cx="5871665" cy="2159414"/>
          </a:xfrm>
          <a:prstGeom prst="rect">
            <a:avLst/>
          </a:prstGeom>
          <a:ln w="12700">
            <a:solidFill>
              <a:srgbClr val="2D75B6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4864501" y="4359020"/>
            <a:ext cx="2989938" cy="0"/>
          </a:xfrm>
          <a:prstGeom prst="straightConnector1">
            <a:avLst/>
          </a:prstGeom>
          <a:ln w="28575">
            <a:solidFill>
              <a:srgbClr val="CB45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8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127" y="864864"/>
            <a:ext cx="8737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Accessing NCECHW Oral Health Presentations</a:t>
            </a:r>
            <a:endParaRPr sz="3600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570" y="1795239"/>
            <a:ext cx="7568861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Aft>
                <a:spcPts val="600"/>
              </a:spcAft>
              <a:tabLst>
                <a:tab pos="355600" algn="l"/>
              </a:tabLst>
            </a:pPr>
            <a:r>
              <a:rPr lang="en-US" sz="2600" spc="-15" dirty="0">
                <a:cs typeface="Arial"/>
              </a:rPr>
              <a:t>The link will go to Georgetown University’s cloud-based folder that contains all oral health presentations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60" y="2714175"/>
            <a:ext cx="5421990" cy="4056741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0571" y="3167141"/>
            <a:ext cx="25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on presentation title to view contents of the folder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2264228" y="4554955"/>
            <a:ext cx="1600201" cy="0"/>
          </a:xfrm>
          <a:prstGeom prst="straightConnector1">
            <a:avLst/>
          </a:prstGeom>
          <a:ln w="25400">
            <a:solidFill>
              <a:srgbClr val="CB45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1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127" y="818957"/>
            <a:ext cx="8737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Accessing NCECHW Oral Health Presentations</a:t>
            </a:r>
            <a:endParaRPr sz="3600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2445" y="1795239"/>
            <a:ext cx="721911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Aft>
                <a:spcPts val="600"/>
              </a:spcAft>
              <a:tabLst>
                <a:tab pos="355600" algn="l"/>
              </a:tabLst>
            </a:pPr>
            <a:r>
              <a:rPr lang="en-US" sz="2600" spc="-15" dirty="0">
                <a:cs typeface="Arial"/>
              </a:rPr>
              <a:t>Some presentations have handouts for different audiences that can be downloaded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6" y="2830286"/>
            <a:ext cx="4245091" cy="3558083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"/>
          <a:stretch/>
        </p:blipFill>
        <p:spPr>
          <a:xfrm>
            <a:off x="4947896" y="2830286"/>
            <a:ext cx="3919762" cy="3974705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744686" y="4594807"/>
            <a:ext cx="1145366" cy="0"/>
          </a:xfrm>
          <a:prstGeom prst="straightConnector1">
            <a:avLst/>
          </a:prstGeom>
          <a:ln w="25400">
            <a:solidFill>
              <a:srgbClr val="CB45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337297" y="4896678"/>
            <a:ext cx="681676" cy="430696"/>
          </a:xfrm>
          <a:prstGeom prst="ellipse">
            <a:avLst/>
          </a:prstGeom>
          <a:noFill/>
          <a:ln w="25400">
            <a:solidFill>
              <a:srgbClr val="CB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37297" y="5883965"/>
            <a:ext cx="1939138" cy="460843"/>
          </a:xfrm>
          <a:prstGeom prst="ellipse">
            <a:avLst/>
          </a:prstGeom>
          <a:noFill/>
          <a:ln w="25400">
            <a:solidFill>
              <a:srgbClr val="CB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5"/>
          <a:stretch/>
        </p:blipFill>
        <p:spPr>
          <a:xfrm>
            <a:off x="4586023" y="2797000"/>
            <a:ext cx="3628572" cy="3318876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"/>
          <a:stretch/>
        </p:blipFill>
        <p:spPr>
          <a:xfrm>
            <a:off x="1220327" y="1775164"/>
            <a:ext cx="2524359" cy="4638888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127" y="864864"/>
            <a:ext cx="8737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Accessing NCECHW Oral Health Presentations</a:t>
            </a:r>
            <a:endParaRPr sz="3600" dirty="0"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82506" y="5080006"/>
            <a:ext cx="2103517" cy="0"/>
          </a:xfrm>
          <a:prstGeom prst="straightConnector1">
            <a:avLst/>
          </a:prstGeom>
          <a:ln w="25400">
            <a:solidFill>
              <a:srgbClr val="CB45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155635" y="4578622"/>
            <a:ext cx="782194" cy="397565"/>
          </a:xfrm>
          <a:prstGeom prst="ellipse">
            <a:avLst/>
          </a:prstGeom>
          <a:noFill/>
          <a:ln w="25400">
            <a:solidFill>
              <a:srgbClr val="CB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55635" y="5108710"/>
            <a:ext cx="967408" cy="463826"/>
          </a:xfrm>
          <a:prstGeom prst="ellipse">
            <a:avLst/>
          </a:prstGeom>
          <a:noFill/>
          <a:ln w="25400">
            <a:solidFill>
              <a:srgbClr val="CB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0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93" y="2061055"/>
            <a:ext cx="4035463" cy="3985796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127" y="864864"/>
            <a:ext cx="8737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Viewing Presentation Content</a:t>
            </a:r>
            <a:endParaRPr sz="3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282" y="3254938"/>
            <a:ext cx="1973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on presentation file name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1639621" y="4296223"/>
            <a:ext cx="1549893" cy="0"/>
          </a:xfrm>
          <a:prstGeom prst="straightConnector1">
            <a:avLst/>
          </a:prstGeom>
          <a:ln w="25400">
            <a:solidFill>
              <a:srgbClr val="CB45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7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5" y="1810614"/>
            <a:ext cx="6360519" cy="4920896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127" y="864864"/>
            <a:ext cx="8737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Viewing Presentation Content</a:t>
            </a:r>
            <a:endParaRPr sz="3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4428" y="4227943"/>
            <a:ext cx="197394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Click arrow to preview slides</a:t>
            </a:r>
          </a:p>
        </p:txBody>
      </p:sp>
      <p:sp>
        <p:nvSpPr>
          <p:cNvPr id="13" name="Oval 12"/>
          <p:cNvSpPr/>
          <p:nvPr/>
        </p:nvSpPr>
        <p:spPr>
          <a:xfrm>
            <a:off x="6113812" y="1693715"/>
            <a:ext cx="595003" cy="439885"/>
          </a:xfrm>
          <a:prstGeom prst="ellipse">
            <a:avLst/>
          </a:prstGeom>
          <a:noFill/>
          <a:ln w="25400">
            <a:solidFill>
              <a:srgbClr val="CB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64428" y="1632759"/>
            <a:ext cx="189482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Click to download file</a:t>
            </a:r>
          </a:p>
        </p:txBody>
      </p:sp>
      <p:cxnSp>
        <p:nvCxnSpPr>
          <p:cNvPr id="17" name="Straight Arrow Connector 16"/>
          <p:cNvCxnSpPr>
            <a:cxnSpLocks/>
            <a:endCxn id="13" idx="6"/>
          </p:cNvCxnSpPr>
          <p:nvPr/>
        </p:nvCxnSpPr>
        <p:spPr>
          <a:xfrm flipH="1">
            <a:off x="6708815" y="1913658"/>
            <a:ext cx="284594" cy="0"/>
          </a:xfrm>
          <a:prstGeom prst="straightConnector1">
            <a:avLst/>
          </a:prstGeom>
          <a:ln w="25400">
            <a:solidFill>
              <a:srgbClr val="CB45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39000" y="5441869"/>
            <a:ext cx="28105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Click to open downloaded file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DC18D72-42E6-4C4A-80BB-CE1A922748EE}"/>
              </a:ext>
            </a:extLst>
          </p:cNvPr>
          <p:cNvSpPr/>
          <p:nvPr/>
        </p:nvSpPr>
        <p:spPr>
          <a:xfrm>
            <a:off x="5256252" y="3567792"/>
            <a:ext cx="857560" cy="439885"/>
          </a:xfrm>
          <a:prstGeom prst="ellipse">
            <a:avLst/>
          </a:prstGeom>
          <a:noFill/>
          <a:ln w="25400">
            <a:solidFill>
              <a:srgbClr val="CB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0D40BC0-60B4-7C45-B14F-B18BFD151DE0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173442" y="3300470"/>
            <a:ext cx="790986" cy="487264"/>
          </a:xfrm>
          <a:prstGeom prst="straightConnector1">
            <a:avLst/>
          </a:prstGeom>
          <a:ln w="25400">
            <a:solidFill>
              <a:srgbClr val="CB45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CB25674-789D-CD49-9684-FBAC2EFA463C}"/>
              </a:ext>
            </a:extLst>
          </p:cNvPr>
          <p:cNvSpPr txBox="1"/>
          <p:nvPr/>
        </p:nvSpPr>
        <p:spPr>
          <a:xfrm>
            <a:off x="6964428" y="2884971"/>
            <a:ext cx="21795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Check for most current 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C49577-DC8D-BB4E-9116-62325733E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06" y="6095395"/>
            <a:ext cx="1661877" cy="264274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cxnSpLocks/>
            <a:stCxn id="25" idx="1"/>
          </p:cNvCxnSpPr>
          <p:nvPr/>
        </p:nvCxnSpPr>
        <p:spPr>
          <a:xfrm flipH="1">
            <a:off x="1447922" y="5857368"/>
            <a:ext cx="5391078" cy="800226"/>
          </a:xfrm>
          <a:prstGeom prst="straightConnector1">
            <a:avLst/>
          </a:prstGeom>
          <a:ln w="25400">
            <a:solidFill>
              <a:srgbClr val="CB45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2975117" y="4624448"/>
            <a:ext cx="3909728" cy="1569666"/>
          </a:xfrm>
          <a:prstGeom prst="straightConnector1">
            <a:avLst/>
          </a:prstGeom>
          <a:ln w="25400">
            <a:solidFill>
              <a:srgbClr val="CB45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6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5639" y="1157627"/>
            <a:ext cx="7886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lang="en-US" sz="3600" spc="-35" dirty="0">
                <a:solidFill>
                  <a:srgbClr val="0070C0"/>
                </a:solidFill>
                <a:latin typeface="+mn-lt"/>
              </a:rPr>
              <a:t>National and Regional Meetings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053" y="1927185"/>
            <a:ext cx="6489319" cy="4086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lvl="0" indent="-228600" defTabSz="685800">
              <a:lnSpc>
                <a:spcPct val="90000"/>
              </a:lnSpc>
              <a:spcBef>
                <a:spcPts val="475"/>
              </a:spcBef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Presentations at national and regional meetings</a:t>
            </a:r>
          </a:p>
          <a:p>
            <a:pPr marL="514350" lvl="1" indent="-285750" defTabSz="685800">
              <a:lnSpc>
                <a:spcPct val="110000"/>
              </a:lnSpc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Advanced permission </a:t>
            </a:r>
            <a:r>
              <a:rPr lang="en-US" sz="2800" b="1" u="sng" dirty="0">
                <a:solidFill>
                  <a:srgbClr val="CB440A"/>
                </a:solidFill>
              </a:rPr>
              <a:t>required</a:t>
            </a:r>
          </a:p>
          <a:p>
            <a:pPr marL="514350" lvl="1" indent="-285750" defTabSz="685800">
              <a:lnSpc>
                <a:spcPct val="110000"/>
              </a:lnSpc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Abstracts must be approved by the NCECHW federal steering committee</a:t>
            </a:r>
          </a:p>
          <a:p>
            <a:pPr marL="514350" lvl="1" indent="-285750" defTabSz="685800">
              <a:lnSpc>
                <a:spcPct val="110000"/>
              </a:lnSpc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Submit request and abstract no later than </a:t>
            </a:r>
            <a:r>
              <a:rPr lang="en-US" sz="2800" b="1" dirty="0">
                <a:solidFill>
                  <a:srgbClr val="CB440A"/>
                </a:solidFill>
              </a:rPr>
              <a:t>5 weeks </a:t>
            </a:r>
            <a:r>
              <a:rPr lang="en-US" sz="2800" dirty="0">
                <a:solidFill>
                  <a:prstClr val="black"/>
                </a:solidFill>
              </a:rPr>
              <a:t>before the abstract due date to Beth Lowe at </a:t>
            </a:r>
            <a:r>
              <a:rPr lang="en-US" sz="2800" dirty="0">
                <a:solidFill>
                  <a:prstClr val="black"/>
                </a:solidFill>
                <a:hlinkClick r:id="rId3"/>
              </a:rPr>
              <a:t>eal38@georgetown.edu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777" y="2771095"/>
            <a:ext cx="20478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7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5639" y="1157627"/>
            <a:ext cx="7886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lang="en-US" sz="3600" spc="-35" dirty="0">
                <a:solidFill>
                  <a:srgbClr val="0070C0"/>
                </a:solidFill>
                <a:latin typeface="+mn-lt"/>
              </a:rPr>
              <a:t>State and Local Meetings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2744" y="2081162"/>
            <a:ext cx="8132490" cy="292695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228600" lvl="0" indent="-228600" defTabSz="685800">
              <a:lnSpc>
                <a:spcPct val="90000"/>
              </a:lnSpc>
              <a:spcBef>
                <a:spcPts val="475"/>
              </a:spcBef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Presentations at state and local meeting</a:t>
            </a:r>
          </a:p>
          <a:p>
            <a:pPr marL="514350" lvl="1" indent="-285750" defTabSz="685800">
              <a:lnSpc>
                <a:spcPct val="90000"/>
              </a:lnSpc>
              <a:spcBef>
                <a:spcPts val="375"/>
              </a:spcBef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Permission is </a:t>
            </a:r>
            <a:r>
              <a:rPr lang="en-US" sz="2800" b="1" u="sng" dirty="0">
                <a:solidFill>
                  <a:srgbClr val="CB440A"/>
                </a:solidFill>
              </a:rPr>
              <a:t>not</a:t>
            </a:r>
            <a:r>
              <a:rPr lang="en-US" sz="2800" b="1" dirty="0">
                <a:solidFill>
                  <a:srgbClr val="CB440A"/>
                </a:solidFill>
              </a:rPr>
              <a:t> required</a:t>
            </a:r>
          </a:p>
          <a:p>
            <a:pPr marL="228600" lvl="0" indent="-228600" defTabSz="685800">
              <a:lnSpc>
                <a:spcPct val="90000"/>
              </a:lnSpc>
              <a:spcBef>
                <a:spcPts val="475"/>
              </a:spcBef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Presentation slides</a:t>
            </a:r>
          </a:p>
          <a:p>
            <a:pPr marL="514350" lvl="1" indent="-285750" defTabSz="685800">
              <a:lnSpc>
                <a:spcPct val="90000"/>
              </a:lnSpc>
              <a:spcBef>
                <a:spcPts val="375"/>
              </a:spcBef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Must use NCECHW-approved slides for all presentations</a:t>
            </a:r>
          </a:p>
          <a:p>
            <a:pPr marL="514350" lvl="1" indent="-285750" defTabSz="685800">
              <a:lnSpc>
                <a:spcPct val="90000"/>
              </a:lnSpc>
              <a:spcBef>
                <a:spcPts val="375"/>
              </a:spcBef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Submit </a:t>
            </a:r>
            <a:r>
              <a:rPr lang="en-US" sz="2800" dirty="0">
                <a:solidFill>
                  <a:srgbClr val="CB450B"/>
                </a:solidFill>
              </a:rPr>
              <a:t>new</a:t>
            </a:r>
            <a:r>
              <a:rPr lang="en-US" sz="2800" dirty="0">
                <a:solidFill>
                  <a:prstClr val="black"/>
                </a:solidFill>
              </a:rPr>
              <a:t> slides at least </a:t>
            </a:r>
            <a:r>
              <a:rPr lang="en-US" sz="2800" b="1" dirty="0">
                <a:solidFill>
                  <a:srgbClr val="CB440A"/>
                </a:solidFill>
              </a:rPr>
              <a:t>3 weeks</a:t>
            </a:r>
            <a:r>
              <a:rPr lang="en-US" sz="2800" dirty="0">
                <a:solidFill>
                  <a:prstClr val="black"/>
                </a:solidFill>
              </a:rPr>
              <a:t> before the presentation to Beth at </a:t>
            </a:r>
            <a:r>
              <a:rPr lang="en-US" sz="2800" dirty="0">
                <a:solidFill>
                  <a:prstClr val="black"/>
                </a:solidFill>
                <a:hlinkClick r:id="rId3"/>
              </a:rPr>
              <a:t>eal38@georgetown.edu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09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904566"/>
            <a:ext cx="7886700" cy="70404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alibri"/>
                <a:ea typeface="MS PGothic" pitchFamily="34" charset="-128"/>
              </a:rPr>
              <a:t>General Reminders</a:t>
            </a:r>
            <a:endParaRPr lang="en-US" sz="3600" dirty="0">
              <a:latin typeface="Calibri (body)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8916" y="1962150"/>
            <a:ext cx="5491163" cy="474662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This webinar will be recorded and archived on the ASTDD DHL webpage.</a:t>
            </a:r>
          </a:p>
          <a:p>
            <a:pPr>
              <a:lnSpc>
                <a:spcPct val="100000"/>
              </a:lnSpc>
            </a:pPr>
            <a:r>
              <a:rPr lang="en-US" dirty="0"/>
              <a:t>Questions will be addressed after the speakers are finished. Please click on the icon at the top of your screen that looks like a person with their hand in the air. The moderator will recognize and “un-mute” you so you can ask your question.</a:t>
            </a:r>
          </a:p>
          <a:p>
            <a:endParaRPr lang="en-US" sz="2600" dirty="0"/>
          </a:p>
        </p:txBody>
      </p:sp>
      <p:pic>
        <p:nvPicPr>
          <p:cNvPr id="3" name="Picture 2" descr="NCH_07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1962150"/>
            <a:ext cx="2381250" cy="3578602"/>
          </a:xfrm>
          <a:prstGeom prst="round2DiagRect">
            <a:avLst>
              <a:gd name="adj1" fmla="val 16667"/>
              <a:gd name="adj2" fmla="val 0"/>
            </a:avLst>
          </a:prstGeom>
          <a:ln w="38100" cap="sq" cmpd="sng">
            <a:solidFill>
              <a:srgbClr val="10639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702F-8140-4B8D-846D-22FAC7A71F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61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371" y="1157627"/>
            <a:ext cx="818496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lang="en-US" sz="3600" spc="-35" dirty="0">
                <a:solidFill>
                  <a:srgbClr val="0070C0"/>
                </a:solidFill>
                <a:latin typeface="+mn-lt"/>
              </a:rPr>
              <a:t>Adapting NCECHW-Approved Presentations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053" y="1869127"/>
            <a:ext cx="8132490" cy="1507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475"/>
              </a:spcBef>
              <a:buClr>
                <a:srgbClr val="CB440A"/>
              </a:buClr>
            </a:pPr>
            <a:r>
              <a:rPr lang="en-US" sz="2600" dirty="0">
                <a:solidFill>
                  <a:prstClr val="black"/>
                </a:solidFill>
              </a:rPr>
              <a:t>Remember that NCECHW-approved slides cannot be changed, but …</a:t>
            </a:r>
          </a:p>
          <a:p>
            <a:pPr lvl="0" defTabSz="685800">
              <a:lnSpc>
                <a:spcPct val="90000"/>
              </a:lnSpc>
              <a:spcBef>
                <a:spcPts val="475"/>
              </a:spcBef>
              <a:buClr>
                <a:srgbClr val="CB440A"/>
              </a:buClr>
            </a:pPr>
            <a:r>
              <a:rPr lang="en-US" sz="2600" dirty="0">
                <a:solidFill>
                  <a:prstClr val="black"/>
                </a:solidFill>
              </a:rPr>
              <a:t>Approved slides can be removed, reordered, or mixed to meet presentation needs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16" y="3748035"/>
            <a:ext cx="7693368" cy="310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49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9516" y="1157627"/>
            <a:ext cx="818496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lang="en-US" sz="3600" spc="-35" dirty="0">
                <a:solidFill>
                  <a:srgbClr val="0070C0"/>
                </a:solidFill>
                <a:latin typeface="+mn-lt"/>
              </a:rPr>
              <a:t>Adapting NCECHW-Approved Presentations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5892" y="1869127"/>
            <a:ext cx="7192217" cy="720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475"/>
              </a:spcBef>
              <a:buClr>
                <a:srgbClr val="CB440A"/>
              </a:buClr>
            </a:pPr>
            <a:r>
              <a:rPr lang="en-US" sz="2600" dirty="0">
                <a:solidFill>
                  <a:prstClr val="black"/>
                </a:solidFill>
              </a:rPr>
              <a:t>Don’t forget to change the presenter name, meeting name, location, and date on the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722" y="2859315"/>
            <a:ext cx="4973183" cy="371354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13298" y="4823792"/>
            <a:ext cx="2582632" cy="1590262"/>
          </a:xfrm>
          <a:prstGeom prst="ellipse">
            <a:avLst/>
          </a:prstGeom>
          <a:noFill/>
          <a:ln w="25400">
            <a:solidFill>
              <a:srgbClr val="124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1343" y="2987466"/>
            <a:ext cx="798131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4000" b="1" dirty="0">
                <a:solidFill>
                  <a:srgbClr val="FFFFFF"/>
                </a:solidFill>
                <a:cs typeface="Arial"/>
              </a:rPr>
              <a:t>Key Oral Health Messages</a:t>
            </a:r>
            <a:endParaRPr sz="4000" b="1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6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201" y="873785"/>
            <a:ext cx="8661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Oral Health Messages to Share With Parents</a:t>
            </a:r>
            <a:endParaRPr sz="3600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1373" y="2027293"/>
            <a:ext cx="5081428" cy="41536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tabLst>
                <a:tab pos="358775" algn="l"/>
              </a:tabLst>
            </a:pPr>
            <a:r>
              <a:rPr lang="en-US" sz="2750" b="1" dirty="0">
                <a:solidFill>
                  <a:srgbClr val="000000"/>
                </a:solidFill>
                <a:cs typeface="Calibri" pitchFamily="34" charset="0"/>
              </a:rPr>
              <a:t>Five Key Messages</a:t>
            </a:r>
          </a:p>
          <a:p>
            <a:pPr marL="342900" marR="5080" indent="-34290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Font typeface="Arial"/>
              <a:buChar char="•"/>
              <a:tabLst>
                <a:tab pos="358775" algn="l"/>
              </a:tabLst>
            </a:pPr>
            <a:r>
              <a:rPr lang="en-US" sz="2550" dirty="0">
                <a:solidFill>
                  <a:srgbClr val="000000"/>
                </a:solidFill>
                <a:cs typeface="Calibri" pitchFamily="34" charset="0"/>
              </a:rPr>
              <a:t>Limit foods and drinks with added sugar</a:t>
            </a:r>
          </a:p>
          <a:p>
            <a:pPr marL="342900" marR="5080" indent="-34290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Font typeface="Arial"/>
              <a:buChar char="•"/>
              <a:tabLst>
                <a:tab pos="358775" algn="l"/>
              </a:tabLst>
            </a:pPr>
            <a:r>
              <a:rPr lang="en-US" sz="2550" dirty="0">
                <a:solidFill>
                  <a:srgbClr val="000000"/>
                </a:solidFill>
                <a:cs typeface="Calibri" pitchFamily="34" charset="0"/>
              </a:rPr>
              <a:t>Drink water throughout the day</a:t>
            </a:r>
          </a:p>
          <a:p>
            <a:pPr marL="342900" marR="5080" indent="-34290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Font typeface="Arial"/>
              <a:buChar char="•"/>
              <a:tabLst>
                <a:tab pos="358775" algn="l"/>
              </a:tabLst>
            </a:pPr>
            <a:r>
              <a:rPr lang="en-US" sz="2550" dirty="0">
                <a:solidFill>
                  <a:srgbClr val="000000"/>
                </a:solidFill>
                <a:cs typeface="Calibri" pitchFamily="34" charset="0"/>
              </a:rPr>
              <a:t>Brush twice a day with fluoride toothpaste</a:t>
            </a:r>
          </a:p>
          <a:p>
            <a:pPr marL="342900" marR="5080" indent="-34290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Font typeface="Arial"/>
              <a:buChar char="•"/>
              <a:tabLst>
                <a:tab pos="358775" algn="l"/>
              </a:tabLst>
            </a:pPr>
            <a:r>
              <a:rPr lang="en-US" sz="2550" dirty="0">
                <a:solidFill>
                  <a:srgbClr val="000000"/>
                </a:solidFill>
                <a:cs typeface="Calibri" pitchFamily="34" charset="0"/>
              </a:rPr>
              <a:t>Get a dental visit by age 1</a:t>
            </a:r>
          </a:p>
          <a:p>
            <a:pPr marL="342900" marR="5080" indent="-34290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Font typeface="Arial"/>
              <a:buChar char="•"/>
              <a:tabLst>
                <a:tab pos="358775" algn="l"/>
              </a:tabLst>
            </a:pPr>
            <a:r>
              <a:rPr lang="en-US" sz="2550" dirty="0">
                <a:solidFill>
                  <a:srgbClr val="000000"/>
                </a:solidFill>
                <a:cs typeface="Calibri" pitchFamily="34" charset="0"/>
              </a:rPr>
              <a:t>Practice good oral health during pregnancy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5D40B5-F70D-0D4F-BE17-4455254E4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/>
          <a:stretch/>
        </p:blipFill>
        <p:spPr>
          <a:xfrm rot="21214791">
            <a:off x="395785" y="2507775"/>
            <a:ext cx="3200400" cy="255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FB377F-3A53-CE45-801B-01C396D4C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84909"/>
            <a:ext cx="5035484" cy="417378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Limit Foods and Drinks with Added Sugar</a:t>
            </a:r>
          </a:p>
          <a:p>
            <a:r>
              <a:rPr lang="en-US" dirty="0"/>
              <a:t>Cavity equation</a:t>
            </a:r>
          </a:p>
          <a:p>
            <a:r>
              <a:rPr lang="en-US" dirty="0"/>
              <a:t>Frequency of consuming foods and drinks with added sugar</a:t>
            </a:r>
          </a:p>
          <a:p>
            <a:r>
              <a:rPr lang="en-US" dirty="0"/>
              <a:t>Bedtime routines</a:t>
            </a:r>
          </a:p>
          <a:p>
            <a:r>
              <a:rPr lang="en-US" dirty="0"/>
              <a:t>Juice recommendations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71C3E23-404E-D444-BA6A-AAC15754A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201" y="873785"/>
            <a:ext cx="8661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Oral Health Messages to Share With Parents</a:t>
            </a:r>
            <a:endParaRPr sz="36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D87926-43AF-744B-99A1-4AB12010E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10036"/>
          <a:stretch/>
        </p:blipFill>
        <p:spPr>
          <a:xfrm rot="325355">
            <a:off x="5553786" y="2748671"/>
            <a:ext cx="2947916" cy="2492034"/>
          </a:xfrm>
          <a:prstGeom prst="round2DiagRect">
            <a:avLst>
              <a:gd name="adj1" fmla="val 16667"/>
              <a:gd name="adj2" fmla="val 0"/>
            </a:avLst>
          </a:prstGeom>
          <a:ln w="38100" cap="sq" cmpd="sng">
            <a:solidFill>
              <a:srgbClr val="E1711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6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FB377F-3A53-CE45-801B-01C396D4C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84909"/>
            <a:ext cx="5415038" cy="42195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Drink Water Throughout the Day</a:t>
            </a:r>
          </a:p>
          <a:p>
            <a:r>
              <a:rPr lang="en-US" dirty="0"/>
              <a:t>Benefits of water</a:t>
            </a:r>
          </a:p>
          <a:p>
            <a:r>
              <a:rPr lang="en-US" dirty="0"/>
              <a:t>Sippy cup use</a:t>
            </a:r>
          </a:p>
          <a:p>
            <a:r>
              <a:rPr lang="en-US" dirty="0"/>
              <a:t>Strategies to encourage drinking water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Brush with Fluoride Toothpaste Twice a Day</a:t>
            </a:r>
          </a:p>
          <a:p>
            <a:r>
              <a:rPr lang="en-US" dirty="0"/>
              <a:t>Recommended amount of toothpaste for young children</a:t>
            </a:r>
          </a:p>
          <a:p>
            <a:r>
              <a:rPr lang="en-US" dirty="0" err="1"/>
              <a:t>Toothbrushing</a:t>
            </a:r>
            <a:r>
              <a:rPr lang="en-US" dirty="0"/>
              <a:t> positions and patterns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71C3E23-404E-D444-BA6A-AAC15754A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201" y="873785"/>
            <a:ext cx="8661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Oral Health Messages to Share With Parents</a:t>
            </a:r>
            <a:endParaRPr sz="36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1C92C3-2C6A-C34C-815B-0938E95390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89"/>
          <a:stretch/>
        </p:blipFill>
        <p:spPr>
          <a:xfrm>
            <a:off x="6132845" y="1884909"/>
            <a:ext cx="2457568" cy="2898631"/>
          </a:xfrm>
          <a:prstGeom prst="round2DiagRect">
            <a:avLst>
              <a:gd name="adj1" fmla="val 16667"/>
              <a:gd name="adj2" fmla="val 0"/>
            </a:avLst>
          </a:prstGeom>
          <a:ln w="38100" cap="sq" cmpd="sng">
            <a:solidFill>
              <a:srgbClr val="E1711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3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FB377F-3A53-CE45-801B-01C396D4C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76" y="4211852"/>
            <a:ext cx="7983087" cy="2100237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Practice Good Oral Health During Pregnancy</a:t>
            </a:r>
          </a:p>
          <a:p>
            <a:r>
              <a:rPr lang="en-US" dirty="0"/>
              <a:t>Impact of mother’s oral health on baby’s oral health</a:t>
            </a:r>
          </a:p>
          <a:p>
            <a:r>
              <a:rPr lang="en-US" dirty="0"/>
              <a:t>Oral health conditions during pregnancy</a:t>
            </a:r>
          </a:p>
          <a:p>
            <a:r>
              <a:rPr lang="en-US" dirty="0"/>
              <a:t>Receiving oral health care is safe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71C3E23-404E-D444-BA6A-AAC15754A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201" y="873785"/>
            <a:ext cx="8661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Oral Health Messages to Share With Parents</a:t>
            </a:r>
            <a:endParaRPr sz="3600" dirty="0">
              <a:latin typeface="+mn-lt"/>
            </a:endParaRPr>
          </a:p>
        </p:txBody>
      </p:sp>
      <p:pic>
        <p:nvPicPr>
          <p:cNvPr id="5" name="Picture 4" descr="Joshua Nixon | Flickr | CC BY-NC-SA.jpg">
            <a:extLst>
              <a:ext uri="{FF2B5EF4-FFF2-40B4-BE49-F238E27FC236}">
                <a16:creationId xmlns:a16="http://schemas.microsoft.com/office/drawing/2014/main" xmlns="" id="{65962CC5-7776-C041-9A32-1E22AA7F6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61" y="1946324"/>
            <a:ext cx="2628971" cy="1971728"/>
          </a:xfrm>
          <a:prstGeom prst="round2DiagRect">
            <a:avLst>
              <a:gd name="adj1" fmla="val 16667"/>
              <a:gd name="adj2" fmla="val 0"/>
            </a:avLst>
          </a:prstGeom>
          <a:ln w="38100" cap="sq" cmpd="sng">
            <a:solidFill>
              <a:srgbClr val="E1711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E42150-F9BF-BA44-961F-7F946534146D}"/>
              </a:ext>
            </a:extLst>
          </p:cNvPr>
          <p:cNvSpPr/>
          <p:nvPr/>
        </p:nvSpPr>
        <p:spPr>
          <a:xfrm>
            <a:off x="3398293" y="1946324"/>
            <a:ext cx="5240740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Get a Dental Visit by Age 1</a:t>
            </a:r>
          </a:p>
          <a:p>
            <a:pPr marL="228600" indent="-228600" defTabSz="685800">
              <a:lnSpc>
                <a:spcPct val="90000"/>
              </a:lnSpc>
              <a:spcBef>
                <a:spcPts val="750"/>
              </a:spcBef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Benefits of age 1 visit</a:t>
            </a:r>
          </a:p>
          <a:p>
            <a:pPr marL="228600" indent="-228600" defTabSz="685800">
              <a:lnSpc>
                <a:spcPct val="90000"/>
              </a:lnSpc>
              <a:spcBef>
                <a:spcPts val="750"/>
              </a:spcBef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What to expect during visit</a:t>
            </a:r>
          </a:p>
          <a:p>
            <a:pPr marL="228600" indent="-228600" defTabSz="685800">
              <a:lnSpc>
                <a:spcPct val="90000"/>
              </a:lnSpc>
              <a:spcBef>
                <a:spcPts val="750"/>
              </a:spcBef>
              <a:buClr>
                <a:srgbClr val="CB440A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Locating oral health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04112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1BCB468-7B5A-6442-A7AC-2D4B445C77D9}"/>
              </a:ext>
            </a:extLst>
          </p:cNvPr>
          <p:cNvSpPr/>
          <p:nvPr/>
        </p:nvSpPr>
        <p:spPr>
          <a:xfrm>
            <a:off x="6812782" y="6270171"/>
            <a:ext cx="2240783" cy="46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6057" y="591400"/>
            <a:ext cx="7886700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Key Message Stations</a:t>
            </a:r>
            <a:endParaRPr sz="3600" dirty="0"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3F3FD6F-3885-474D-9F88-4F51A34342EA}"/>
              </a:ext>
            </a:extLst>
          </p:cNvPr>
          <p:cNvGrpSpPr/>
          <p:nvPr/>
        </p:nvGrpSpPr>
        <p:grpSpPr>
          <a:xfrm>
            <a:off x="1573785" y="4295079"/>
            <a:ext cx="5996430" cy="2563586"/>
            <a:chOff x="1100947" y="4295079"/>
            <a:chExt cx="5996430" cy="25635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E7F1495-9DEC-C84E-BB30-26AC178E3D48}"/>
                </a:ext>
              </a:extLst>
            </p:cNvPr>
            <p:cNvGrpSpPr/>
            <p:nvPr/>
          </p:nvGrpSpPr>
          <p:grpSpPr>
            <a:xfrm>
              <a:off x="1100947" y="4295079"/>
              <a:ext cx="2727498" cy="2563586"/>
              <a:chOff x="307104" y="1738364"/>
              <a:chExt cx="2727498" cy="256358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2128288C-676A-3F43-BCE1-298A771919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758" t="9872" r="10203"/>
              <a:stretch/>
            </p:blipFill>
            <p:spPr>
              <a:xfrm>
                <a:off x="478466" y="1738364"/>
                <a:ext cx="2384774" cy="1884773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38100" cap="sq" cmpd="sng">
                <a:solidFill>
                  <a:srgbClr val="E17115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630024F0-75A9-9B42-B6C9-45F8D0132552}"/>
                  </a:ext>
                </a:extLst>
              </p:cNvPr>
              <p:cNvSpPr txBox="1"/>
              <p:nvPr/>
            </p:nvSpPr>
            <p:spPr>
              <a:xfrm>
                <a:off x="307104" y="3655619"/>
                <a:ext cx="27274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Get a dental visit </a:t>
                </a:r>
              </a:p>
              <a:p>
                <a:pPr algn="ctr"/>
                <a:r>
                  <a:rPr lang="en-US" dirty="0"/>
                  <a:t>by age 1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051C58C3-18A5-8745-BF89-8B345C404BE6}"/>
                </a:ext>
              </a:extLst>
            </p:cNvPr>
            <p:cNvGrpSpPr/>
            <p:nvPr/>
          </p:nvGrpSpPr>
          <p:grpSpPr>
            <a:xfrm>
              <a:off x="4369879" y="4295079"/>
              <a:ext cx="2727498" cy="2556687"/>
              <a:chOff x="4421592" y="4208041"/>
              <a:chExt cx="2727498" cy="255668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4082A93E-EC7B-8743-A7AE-AB44E02473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246" b="10040"/>
              <a:stretch/>
            </p:blipFill>
            <p:spPr>
              <a:xfrm>
                <a:off x="4450388" y="4208041"/>
                <a:ext cx="2669907" cy="188126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38100" cap="sq" cmpd="sng">
                <a:solidFill>
                  <a:srgbClr val="E17115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466E861-0ADD-B541-9044-C3CE86A089FD}"/>
                  </a:ext>
                </a:extLst>
              </p:cNvPr>
              <p:cNvSpPr txBox="1"/>
              <p:nvPr/>
            </p:nvSpPr>
            <p:spPr>
              <a:xfrm>
                <a:off x="4421592" y="6118397"/>
                <a:ext cx="27274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Practice good oral health during pregnancy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0F96F30-CDF7-4E4C-94D7-C5D57ED43378}"/>
              </a:ext>
            </a:extLst>
          </p:cNvPr>
          <p:cNvGrpSpPr/>
          <p:nvPr/>
        </p:nvGrpSpPr>
        <p:grpSpPr>
          <a:xfrm>
            <a:off x="438229" y="1640592"/>
            <a:ext cx="8267542" cy="2561899"/>
            <a:chOff x="329748" y="1640592"/>
            <a:chExt cx="8267542" cy="25618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A326035-BC1B-6C4B-871C-7B3B683E58A6}"/>
                </a:ext>
              </a:extLst>
            </p:cNvPr>
            <p:cNvGrpSpPr/>
            <p:nvPr/>
          </p:nvGrpSpPr>
          <p:grpSpPr>
            <a:xfrm>
              <a:off x="329748" y="1640592"/>
              <a:ext cx="2361236" cy="2559191"/>
              <a:chOff x="3567228" y="1640592"/>
              <a:chExt cx="2361236" cy="255919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514A7184-A6BA-4144-B190-02A1CD1C23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2113" b="20237"/>
              <a:stretch/>
            </p:blipFill>
            <p:spPr>
              <a:xfrm>
                <a:off x="3567228" y="1640592"/>
                <a:ext cx="2361236" cy="188637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38100" cap="sq" cmpd="sng">
                <a:solidFill>
                  <a:srgbClr val="E17115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CE54014-6840-094B-AF27-BD6174E089CA}"/>
                  </a:ext>
                </a:extLst>
              </p:cNvPr>
              <p:cNvSpPr txBox="1"/>
              <p:nvPr/>
            </p:nvSpPr>
            <p:spPr>
              <a:xfrm>
                <a:off x="3589258" y="3553452"/>
                <a:ext cx="23171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Limit sugar to prevent tooth decay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0F232909-A743-F747-BF3B-C2FEBEFD1940}"/>
                </a:ext>
              </a:extLst>
            </p:cNvPr>
            <p:cNvGrpSpPr/>
            <p:nvPr/>
          </p:nvGrpSpPr>
          <p:grpSpPr>
            <a:xfrm>
              <a:off x="3269038" y="1640592"/>
              <a:ext cx="2389936" cy="2561899"/>
              <a:chOff x="6238341" y="1740051"/>
              <a:chExt cx="2389936" cy="256189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4154C4D1-B34E-1E44-B0E1-A90E816F30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783" b="5173"/>
              <a:stretch/>
            </p:blipFill>
            <p:spPr>
              <a:xfrm>
                <a:off x="6415676" y="1740051"/>
                <a:ext cx="2035267" cy="188547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38100" cap="sq" cmpd="sng">
                <a:solidFill>
                  <a:srgbClr val="E17115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119A5627-AA7C-C642-B8A0-161EAD169C06}"/>
                  </a:ext>
                </a:extLst>
              </p:cNvPr>
              <p:cNvSpPr txBox="1"/>
              <p:nvPr/>
            </p:nvSpPr>
            <p:spPr>
              <a:xfrm>
                <a:off x="6238341" y="3655619"/>
                <a:ext cx="23899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Drink water throughout the day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CE706552-D160-E44A-B572-1125DA93BA1D}"/>
                </a:ext>
              </a:extLst>
            </p:cNvPr>
            <p:cNvGrpSpPr/>
            <p:nvPr/>
          </p:nvGrpSpPr>
          <p:grpSpPr>
            <a:xfrm>
              <a:off x="6237027" y="1640592"/>
              <a:ext cx="2360263" cy="2556687"/>
              <a:chOff x="1180859" y="4208041"/>
              <a:chExt cx="2360263" cy="255668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CD2600D-93D2-4F4D-BBDA-8B237C73B5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085" t="1202" b="6309"/>
              <a:stretch/>
            </p:blipFill>
            <p:spPr>
              <a:xfrm>
                <a:off x="1180859" y="4208041"/>
                <a:ext cx="2360263" cy="188366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38100" cap="sq" cmpd="sng">
                <a:solidFill>
                  <a:srgbClr val="E17115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F10464D-2D8D-6245-9D09-5CE54C9864A1}"/>
                  </a:ext>
                </a:extLst>
              </p:cNvPr>
              <p:cNvSpPr txBox="1"/>
              <p:nvPr/>
            </p:nvSpPr>
            <p:spPr>
              <a:xfrm>
                <a:off x="1180859" y="6118397"/>
                <a:ext cx="23602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Brush with fluoride toothpaste twice a day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88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201" y="873785"/>
            <a:ext cx="8661599" cy="839382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Oral Health Messages to Share With Parents</a:t>
            </a:r>
            <a:endParaRPr sz="3600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7892" y="2027293"/>
            <a:ext cx="3387017" cy="2417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tabLst>
                <a:tab pos="358775" algn="l"/>
              </a:tabLst>
            </a:pPr>
            <a:r>
              <a:rPr lang="en-US" sz="2750" b="1" dirty="0">
                <a:solidFill>
                  <a:srgbClr val="000000"/>
                </a:solidFill>
                <a:cs typeface="Calibri" pitchFamily="34" charset="0"/>
              </a:rPr>
              <a:t>Five Key Messages</a:t>
            </a:r>
          </a:p>
          <a:p>
            <a:pPr marL="342900" marR="5080" indent="-34290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Font typeface="Arial"/>
              <a:buChar char="•"/>
              <a:tabLst>
                <a:tab pos="358775" algn="l"/>
              </a:tabLst>
            </a:pPr>
            <a:r>
              <a:rPr lang="en-US" sz="2550" dirty="0">
                <a:solidFill>
                  <a:srgbClr val="000000"/>
                </a:solidFill>
                <a:cs typeface="Calibri" pitchFamily="34" charset="0"/>
              </a:rPr>
              <a:t>Instruction sheets</a:t>
            </a:r>
          </a:p>
          <a:p>
            <a:pPr marL="342900" marR="5080" indent="-34290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Font typeface="Arial"/>
              <a:buChar char="•"/>
              <a:tabLst>
                <a:tab pos="358775" algn="l"/>
              </a:tabLst>
            </a:pPr>
            <a:r>
              <a:rPr lang="en-US" sz="2550" dirty="0">
                <a:solidFill>
                  <a:srgbClr val="000000"/>
                </a:solidFill>
                <a:cs typeface="Calibri" pitchFamily="34" charset="0"/>
              </a:rPr>
              <a:t>Displays </a:t>
            </a:r>
          </a:p>
          <a:p>
            <a:pPr marL="342900" marR="5080" indent="-34290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Font typeface="Arial"/>
              <a:buChar char="•"/>
              <a:tabLst>
                <a:tab pos="358775" algn="l"/>
              </a:tabLst>
            </a:pPr>
            <a:r>
              <a:rPr lang="en-US" sz="2550" dirty="0">
                <a:solidFill>
                  <a:srgbClr val="000000"/>
                </a:solidFill>
                <a:cs typeface="Calibri" pitchFamily="34" charset="0"/>
              </a:rPr>
              <a:t>Handouts </a:t>
            </a:r>
          </a:p>
          <a:p>
            <a:pPr marL="342900" marR="5080" indent="-342900" defTabSz="457200">
              <a:lnSpc>
                <a:spcPct val="11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Font typeface="Arial"/>
              <a:buChar char="•"/>
              <a:tabLst>
                <a:tab pos="358775" algn="l"/>
              </a:tabLst>
            </a:pPr>
            <a:r>
              <a:rPr lang="en-US" sz="2550" dirty="0">
                <a:solidFill>
                  <a:srgbClr val="000000"/>
                </a:solidFill>
                <a:cs typeface="Calibri" pitchFamily="34" charset="0"/>
              </a:rPr>
              <a:t>Background materials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A2B9DA0-A5B5-2543-8FB3-F8A1D7986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01" y="4583594"/>
            <a:ext cx="3920399" cy="2011705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4916E75-FB4F-2342-9D6B-C0AE108DD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850" y="2092093"/>
            <a:ext cx="4420771" cy="2139083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ED9AD62-E96B-CB48-8713-0FF384058784}"/>
              </a:ext>
            </a:extLst>
          </p:cNvPr>
          <p:cNvSpPr/>
          <p:nvPr/>
        </p:nvSpPr>
        <p:spPr>
          <a:xfrm>
            <a:off x="4838400" y="3547218"/>
            <a:ext cx="1260000" cy="369582"/>
          </a:xfrm>
          <a:prstGeom prst="ellipse">
            <a:avLst/>
          </a:prstGeom>
          <a:noFill/>
          <a:ln>
            <a:solidFill>
              <a:srgbClr val="CB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8ACDEB1-8FE7-C948-949E-0669C478DB7B}"/>
              </a:ext>
            </a:extLst>
          </p:cNvPr>
          <p:cNvSpPr/>
          <p:nvPr/>
        </p:nvSpPr>
        <p:spPr>
          <a:xfrm>
            <a:off x="4860000" y="3228024"/>
            <a:ext cx="482400" cy="319194"/>
          </a:xfrm>
          <a:prstGeom prst="ellipse">
            <a:avLst/>
          </a:prstGeom>
          <a:noFill/>
          <a:ln>
            <a:solidFill>
              <a:srgbClr val="CB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ADBEA3A-FC24-904D-AB57-3CCAA5F54D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1850" y="4583594"/>
            <a:ext cx="4447750" cy="1538313"/>
          </a:xfrm>
          <a:prstGeom prst="rect">
            <a:avLst/>
          </a:prstGeom>
          <a:ln w="19050">
            <a:solidFill>
              <a:srgbClr val="2D75B6"/>
            </a:solidFill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E0B8D04-5636-F447-93DC-ECF1822CE2B1}"/>
              </a:ext>
            </a:extLst>
          </p:cNvPr>
          <p:cNvSpPr/>
          <p:nvPr/>
        </p:nvSpPr>
        <p:spPr>
          <a:xfrm>
            <a:off x="720000" y="4920989"/>
            <a:ext cx="698400" cy="335011"/>
          </a:xfrm>
          <a:prstGeom prst="ellipse">
            <a:avLst/>
          </a:prstGeom>
          <a:noFill/>
          <a:ln>
            <a:solidFill>
              <a:srgbClr val="CB4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E561EE1C-4CF0-CE4D-B73C-0B2C3C6567AC}"/>
              </a:ext>
            </a:extLst>
          </p:cNvPr>
          <p:cNvCxnSpPr>
            <a:cxnSpLocks/>
          </p:cNvCxnSpPr>
          <p:nvPr/>
        </p:nvCxnSpPr>
        <p:spPr>
          <a:xfrm>
            <a:off x="4074459" y="5094582"/>
            <a:ext cx="247391" cy="0"/>
          </a:xfrm>
          <a:prstGeom prst="straightConnector1">
            <a:avLst/>
          </a:prstGeom>
          <a:ln w="28575">
            <a:solidFill>
              <a:srgbClr val="CB45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330FD701-1827-9F4A-AE06-0EBEAC22873B}"/>
              </a:ext>
            </a:extLst>
          </p:cNvPr>
          <p:cNvCxnSpPr/>
          <p:nvPr/>
        </p:nvCxnSpPr>
        <p:spPr>
          <a:xfrm flipH="1">
            <a:off x="2995200" y="3420000"/>
            <a:ext cx="1504800" cy="1101600"/>
          </a:xfrm>
          <a:prstGeom prst="straightConnector1">
            <a:avLst/>
          </a:prstGeom>
          <a:ln w="28575">
            <a:solidFill>
              <a:srgbClr val="CB45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41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B47FA5-AEAD-AA44-911D-F8E341E6D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389">
            <a:off x="5897970" y="2548369"/>
            <a:ext cx="2649681" cy="3429000"/>
          </a:xfrm>
          <a:prstGeom prst="rect">
            <a:avLst/>
          </a:prstGeom>
          <a:solidFill>
            <a:schemeClr val="bg1"/>
          </a:solidFill>
          <a:ln w="19050">
            <a:solidFill>
              <a:srgbClr val="124B9B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2EC9A6-1D7A-3D42-A6A0-820AA2F0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0" tIns="282624" rIns="0" bIns="0" rtlCol="0" anchor="ctr">
            <a:spAutoFit/>
          </a:bodyPr>
          <a:lstStyle/>
          <a:p>
            <a:pPr marL="6350" algn="ctr">
              <a:lnSpc>
                <a:spcPct val="100000"/>
              </a:lnSpc>
            </a:pPr>
            <a:r>
              <a:rPr lang="en-US" sz="3600" dirty="0">
                <a:latin typeface="+mn-lt"/>
              </a:rPr>
              <a:t>Station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2359B3-D252-1C42-A4A0-94ACDDD7D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84909"/>
            <a:ext cx="3943350" cy="4219558"/>
          </a:xfrm>
        </p:spPr>
        <p:txBody>
          <a:bodyPr/>
          <a:lstStyle/>
          <a:p>
            <a:r>
              <a:rPr lang="en-US" dirty="0"/>
              <a:t>Description</a:t>
            </a:r>
          </a:p>
          <a:p>
            <a:r>
              <a:rPr lang="en-US" dirty="0"/>
              <a:t>Materials needed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448BD1-52BD-834D-B33D-938796C8B8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302176"/>
            <a:ext cx="5339420" cy="2385213"/>
          </a:xfrm>
          <a:prstGeom prst="round2DiagRect">
            <a:avLst>
              <a:gd name="adj1" fmla="val 16667"/>
              <a:gd name="adj2" fmla="val 0"/>
            </a:avLst>
          </a:prstGeom>
          <a:ln w="38100" cap="sq" cmpd="sng">
            <a:solidFill>
              <a:srgbClr val="E1711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94C329A-6639-9445-B833-4E94B1931A56}"/>
              </a:ext>
            </a:extLst>
          </p:cNvPr>
          <p:cNvSpPr txBox="1">
            <a:spLocks/>
          </p:cNvSpPr>
          <p:nvPr/>
        </p:nvSpPr>
        <p:spPr>
          <a:xfrm>
            <a:off x="3909391" y="1884909"/>
            <a:ext cx="3943350" cy="421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B440A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B440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B440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20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B44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B44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Instructions</a:t>
            </a:r>
          </a:p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59674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 txBox="1">
            <a:spLocks/>
          </p:cNvSpPr>
          <p:nvPr/>
        </p:nvSpPr>
        <p:spPr>
          <a:xfrm>
            <a:off x="609600" y="1686795"/>
            <a:ext cx="7924800" cy="4586942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lvl="0" indent="-334963" defTabSz="914400">
              <a:buClr>
                <a:srgbClr val="D2550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600" spc="-25" dirty="0">
                <a:cs typeface="Arial"/>
              </a:rPr>
              <a:t>Recognize NCECHW activities that support year 3 DHL project strategies </a:t>
            </a:r>
          </a:p>
          <a:p>
            <a:pPr marL="347663" lvl="0" indent="-334963" defTabSz="914400">
              <a:buClr>
                <a:srgbClr val="D2550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600" spc="-25" dirty="0">
                <a:cs typeface="Arial"/>
              </a:rPr>
              <a:t>Understand the requirements for using NCECHW-approved oral health presentations</a:t>
            </a:r>
          </a:p>
          <a:p>
            <a:pPr marL="347663" lvl="0" indent="-334963" defTabSz="914400">
              <a:buClr>
                <a:srgbClr val="D2550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600" spc="-25" dirty="0">
                <a:cs typeface="Arial"/>
              </a:rPr>
              <a:t>Learn how to access NCECHW-approved oral health presentations and handouts</a:t>
            </a:r>
          </a:p>
          <a:p>
            <a:pPr marL="347663" lvl="0" indent="-334963" defTabSz="914400">
              <a:buClr>
                <a:srgbClr val="D2550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600" spc="-25" dirty="0">
                <a:cs typeface="Arial"/>
              </a:rPr>
              <a:t>Participate in an open question and answer session regarding your role as the state DHL</a:t>
            </a:r>
          </a:p>
          <a:p>
            <a:pPr marL="347663" lvl="0" indent="-334963" defTabSz="914400">
              <a:buClr>
                <a:srgbClr val="D2550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US" sz="2600" spc="-25" dirty="0">
              <a:cs typeface="Arial"/>
            </a:endParaRPr>
          </a:p>
          <a:p>
            <a:pPr marL="347663" lvl="0" indent="-334963" defTabSz="914400">
              <a:buClr>
                <a:srgbClr val="D2550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US" sz="2600" spc="-25" dirty="0">
              <a:cs typeface="Arial"/>
            </a:endParaRPr>
          </a:p>
          <a:p>
            <a:pPr marL="347663" lvl="0" indent="-334963" defTabSz="914400">
              <a:buClr>
                <a:srgbClr val="D2550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US" sz="2600" spc="-25" dirty="0"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95262" y="813052"/>
            <a:ext cx="8753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latin typeface="+mn-lt"/>
                <a:ea typeface="MS PGothic" pitchFamily="34" charset="-128"/>
                <a:cs typeface="Palatino Linotype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705696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29" y="1216025"/>
            <a:ext cx="4184196" cy="554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7678" y="1024338"/>
            <a:ext cx="7886700" cy="92178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374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0071" y="879025"/>
            <a:ext cx="5533159" cy="793215"/>
          </a:xfrm>
          <a:prstGeom prst="rect">
            <a:avLst/>
          </a:prstGeom>
        </p:spPr>
        <p:txBody>
          <a:bodyPr vert="horz" wrap="square" lIns="0" tIns="282624" rIns="0" bIns="0" rtlCol="0">
            <a:spAutoFit/>
          </a:bodyPr>
          <a:lstStyle/>
          <a:p>
            <a:pPr marL="11113" algn="ctr">
              <a:lnSpc>
                <a:spcPct val="100000"/>
              </a:lnSpc>
            </a:pPr>
            <a:r>
              <a:rPr dirty="0">
                <a:latin typeface="+mn-lt"/>
              </a:rPr>
              <a:t>Conta</a:t>
            </a:r>
            <a:r>
              <a:rPr spc="5" dirty="0">
                <a:latin typeface="+mn-lt"/>
              </a:rPr>
              <a:t>c</a:t>
            </a:r>
            <a:r>
              <a:rPr dirty="0">
                <a:latin typeface="+mn-lt"/>
              </a:rPr>
              <a:t>t Info</a:t>
            </a:r>
            <a:r>
              <a:rPr spc="-5" dirty="0">
                <a:latin typeface="+mn-lt"/>
              </a:rPr>
              <a:t>r</a:t>
            </a:r>
            <a:r>
              <a:rPr dirty="0">
                <a:latin typeface="+mn-lt"/>
              </a:rPr>
              <a:t>mat</a:t>
            </a:r>
            <a:r>
              <a:rPr spc="5" dirty="0">
                <a:latin typeface="+mn-lt"/>
              </a:rPr>
              <a:t>i</a:t>
            </a:r>
            <a:r>
              <a:rPr dirty="0">
                <a:latin typeface="+mn-lt"/>
              </a:rPr>
              <a:t>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1148E0-5B98-6841-BE4E-495862CC84A1}"/>
              </a:ext>
            </a:extLst>
          </p:cNvPr>
          <p:cNvGrpSpPr/>
          <p:nvPr/>
        </p:nvGrpSpPr>
        <p:grpSpPr>
          <a:xfrm>
            <a:off x="1137195" y="2063250"/>
            <a:ext cx="6869611" cy="2620327"/>
            <a:chOff x="828000" y="2315038"/>
            <a:chExt cx="6869611" cy="2620327"/>
          </a:xfrm>
        </p:grpSpPr>
        <p:sp>
          <p:nvSpPr>
            <p:cNvPr id="3" name="object 3"/>
            <p:cNvSpPr txBox="1"/>
            <p:nvPr/>
          </p:nvSpPr>
          <p:spPr>
            <a:xfrm>
              <a:off x="828000" y="4304423"/>
              <a:ext cx="331161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/>
              </a:lvl1pPr>
            </a:lstStyle>
            <a:p>
              <a:r>
                <a:rPr sz="1750" dirty="0"/>
                <a:t>Michelle Landrum, R</a:t>
              </a:r>
              <a:r>
                <a:rPr lang="en-US" sz="1750" dirty="0"/>
                <a:t>.</a:t>
              </a:r>
              <a:r>
                <a:rPr sz="1750" dirty="0"/>
                <a:t>D</a:t>
              </a:r>
              <a:r>
                <a:rPr lang="en-US" sz="1750" dirty="0"/>
                <a:t>.</a:t>
              </a:r>
              <a:r>
                <a:rPr sz="1750" dirty="0"/>
                <a:t>H</a:t>
              </a:r>
              <a:r>
                <a:rPr lang="en-US" sz="1750" dirty="0"/>
                <a:t>.</a:t>
              </a:r>
              <a:r>
                <a:rPr sz="1750" dirty="0"/>
                <a:t>, M</a:t>
              </a:r>
              <a:r>
                <a:rPr lang="en-US" sz="1750" dirty="0"/>
                <a:t>.</a:t>
              </a:r>
              <a:r>
                <a:rPr sz="1750" dirty="0"/>
                <a:t>Ed</a:t>
              </a:r>
              <a:r>
                <a:rPr lang="en-US" sz="1750" dirty="0"/>
                <a:t>.</a:t>
              </a:r>
              <a:r>
                <a:rPr sz="1750" dirty="0"/>
                <a:t> </a:t>
              </a:r>
              <a:r>
                <a:rPr lang="en-US" sz="1750" dirty="0">
                  <a:hlinkClick r:id="rId3"/>
                </a:rPr>
                <a:t>michellelandrum@yahoo.com</a:t>
              </a:r>
              <a:endParaRPr sz="175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63B8240-A35A-8E49-98BB-A85F6CF79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87966" y="2315038"/>
              <a:ext cx="1991678" cy="18669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object 3">
              <a:extLst>
                <a:ext uri="{FF2B5EF4-FFF2-40B4-BE49-F238E27FC236}">
                  <a16:creationId xmlns:a16="http://schemas.microsoft.com/office/drawing/2014/main" xmlns="" id="{497CF8E2-4923-E94A-B07B-348BF05A7CC3}"/>
                </a:ext>
              </a:extLst>
            </p:cNvPr>
            <p:cNvSpPr txBox="1"/>
            <p:nvPr/>
          </p:nvSpPr>
          <p:spPr>
            <a:xfrm>
              <a:off x="4386000" y="4304423"/>
              <a:ext cx="331161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/>
              </a:lvl1pPr>
            </a:lstStyle>
            <a:p>
              <a:r>
                <a:rPr lang="en-US" sz="1750" dirty="0"/>
                <a:t>Beth Lowe, B.S.D.H., M.P.H.</a:t>
              </a:r>
            </a:p>
            <a:p>
              <a:r>
                <a:rPr lang="en-US" sz="1750" dirty="0">
                  <a:hlinkClick r:id="rId5"/>
                </a:rPr>
                <a:t>eal38@Georgetown.edu</a:t>
              </a:r>
              <a:r>
                <a:rPr lang="en-US" sz="1750" dirty="0"/>
                <a:t> </a:t>
              </a:r>
              <a:endParaRPr sz="175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F6C6677-5CFB-424F-9138-709C2B8F6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605" y="2315038"/>
              <a:ext cx="1994400" cy="18669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363577-5A24-B144-97A1-82ADD1025B6D}"/>
              </a:ext>
            </a:extLst>
          </p:cNvPr>
          <p:cNvSpPr/>
          <p:nvPr/>
        </p:nvSpPr>
        <p:spPr>
          <a:xfrm>
            <a:off x="297543" y="5049844"/>
            <a:ext cx="8548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National Center on Early Childhood Health and Wellness</a:t>
            </a:r>
          </a:p>
          <a:p>
            <a:pPr algn="ctr"/>
            <a:r>
              <a:rPr lang="en-US" dirty="0"/>
              <a:t>Phone: (866) 763-6481</a:t>
            </a:r>
          </a:p>
          <a:p>
            <a:pPr algn="ctr"/>
            <a:r>
              <a:rPr lang="en-US" dirty="0"/>
              <a:t>E-mail: </a:t>
            </a:r>
            <a:r>
              <a:rPr lang="en-US" dirty="0">
                <a:hlinkClick r:id="rId7"/>
              </a:rPr>
              <a:t>health@ecetta.info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Website: </a:t>
            </a:r>
            <a:r>
              <a:rPr lang="en-US" dirty="0">
                <a:hlinkClick r:id="rId8"/>
              </a:rPr>
              <a:t>https://eclkc.ohs.acf.hhs.gov/health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2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4457" y="2941525"/>
            <a:ext cx="82150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4000" b="1" spc="-35" dirty="0">
                <a:solidFill>
                  <a:schemeClr val="bg1"/>
                </a:solidFill>
                <a:cs typeface="Arial"/>
              </a:rPr>
              <a:t>Update on NCECHW Activities that Support Year 3 DHL Project  Strategies</a:t>
            </a:r>
            <a:endParaRPr lang="en-US" sz="40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8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880628"/>
            <a:ext cx="78867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lang="en-US" sz="3600" spc="-35" dirty="0">
                <a:solidFill>
                  <a:srgbClr val="0070C0"/>
                </a:solidFill>
                <a:latin typeface="+mn-lt"/>
              </a:rPr>
              <a:t>NCECHW Activities that Support                     Year 3 DHL Project Strategies 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526" y="2265615"/>
            <a:ext cx="7835890" cy="3795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Aft>
                <a:spcPts val="600"/>
              </a:spcAft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600" spc="-25" dirty="0">
                <a:cs typeface="Arial"/>
              </a:rPr>
              <a:t>The DHL workplan can be found on the </a:t>
            </a:r>
            <a:r>
              <a:rPr lang="en-US" sz="2600" spc="-25" dirty="0">
                <a:cs typeface="Arial"/>
                <a:hlinkClick r:id="rId3"/>
              </a:rPr>
              <a:t>DHL webpage</a:t>
            </a:r>
            <a:endParaRPr lang="en-US" sz="2600" spc="-25" dirty="0"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600" spc="-25" dirty="0">
                <a:cs typeface="Arial"/>
              </a:rPr>
              <a:t>Letter of introduction sent to DHLs and the American Academy of Pediatrics' Chapter Oral Health Advocates</a:t>
            </a:r>
          </a:p>
          <a:p>
            <a:pPr marL="812800" lvl="1" indent="-342900">
              <a:spcAft>
                <a:spcPts val="700"/>
              </a:spcAft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Sent via DHL listserv in February 2018</a:t>
            </a:r>
          </a:p>
          <a:p>
            <a:pPr marL="355600" indent="-342900">
              <a:lnSpc>
                <a:spcPct val="100000"/>
              </a:lnSpc>
              <a:spcAft>
                <a:spcPts val="700"/>
              </a:spcAft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600" spc="-25" dirty="0">
                <a:cs typeface="Arial"/>
              </a:rPr>
              <a:t>Video on </a:t>
            </a:r>
            <a:r>
              <a:rPr lang="en-US" sz="2600" spc="-25" dirty="0" err="1">
                <a:cs typeface="Arial"/>
              </a:rPr>
              <a:t>toothbrushing</a:t>
            </a:r>
            <a:r>
              <a:rPr lang="en-US" sz="2600" spc="-25" dirty="0">
                <a:cs typeface="Arial"/>
              </a:rPr>
              <a:t> at the table will be released July or August 2018</a:t>
            </a:r>
          </a:p>
          <a:p>
            <a:pPr marL="355600" indent="-342900">
              <a:lnSpc>
                <a:spcPct val="100000"/>
              </a:lnSpc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600" spc="-25" dirty="0">
                <a:cs typeface="Arial"/>
              </a:rPr>
              <a:t>Annual regional DHL coordinators’ meeting will be held at ADHA headquarters in Chicago, IL on August 13, 2018</a:t>
            </a:r>
          </a:p>
          <a:p>
            <a:pPr marL="812800" lvl="1" indent="-342900">
              <a:spcAft>
                <a:spcPts val="700"/>
              </a:spcAft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Year 4 DHL </a:t>
            </a:r>
            <a:r>
              <a:rPr lang="en-US" sz="2400" spc="-25" dirty="0" err="1">
                <a:cs typeface="Arial"/>
              </a:rPr>
              <a:t>workplan</a:t>
            </a:r>
            <a:r>
              <a:rPr lang="en-US" sz="2400" spc="-25" dirty="0">
                <a:cs typeface="Arial"/>
              </a:rPr>
              <a:t> will be finalized</a:t>
            </a:r>
          </a:p>
        </p:txBody>
      </p:sp>
    </p:spTree>
    <p:extLst>
      <p:ext uri="{BB962C8B-B14F-4D97-AF65-F5344CB8AC3E}">
        <p14:creationId xmlns:p14="http://schemas.microsoft.com/office/powerpoint/2010/main" val="525607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5639" y="880628"/>
            <a:ext cx="78867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lang="en-US" sz="3600" spc="-35" dirty="0">
                <a:solidFill>
                  <a:srgbClr val="0070C0"/>
                </a:solidFill>
                <a:latin typeface="+mn-lt"/>
              </a:rPr>
              <a:t>NCECHW Activities that Support                          Year 3 DHL Project Strategies 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053" y="2081665"/>
            <a:ext cx="8132490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600" i="1" spc="-25" dirty="0">
                <a:cs typeface="Arial"/>
              </a:rPr>
              <a:t>Promoting the Oral Health of Young Children by Working in Dental Public Health</a:t>
            </a:r>
          </a:p>
          <a:p>
            <a:pPr marL="796925" indent="-342900">
              <a:lnSpc>
                <a:spcPct val="100000"/>
              </a:lnSpc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Presented by Michelle Landrum, Michelle Martin, and Gina Sharps</a:t>
            </a:r>
          </a:p>
          <a:p>
            <a:pPr marL="796925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ADHA Annual Conference, June 22, 2018, Columbus, OH</a:t>
            </a:r>
          </a:p>
          <a:p>
            <a:pPr marL="812800" lvl="1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Approximately 130 attendees</a:t>
            </a:r>
          </a:p>
          <a:p>
            <a:pPr marL="812800" lvl="1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Increased visibility of DHLs among ADHA members</a:t>
            </a:r>
          </a:p>
          <a:p>
            <a:pPr marL="812800" lvl="1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Exploring opportunity to present at ADHA annual conference in 2019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16" y="5400855"/>
            <a:ext cx="3887619" cy="142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2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5639" y="1157627"/>
            <a:ext cx="7886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lang="en-US" sz="3600" spc="-35" dirty="0">
                <a:solidFill>
                  <a:srgbClr val="0070C0"/>
                </a:solidFill>
                <a:latin typeface="+mn-lt"/>
              </a:rPr>
              <a:t>ADHA Annual Conference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2062389"/>
            <a:ext cx="5310187" cy="3987800"/>
          </a:xfrm>
          <a:prstGeom prst="round2DiagRect">
            <a:avLst>
              <a:gd name="adj1" fmla="val 16667"/>
              <a:gd name="adj2" fmla="val 0"/>
            </a:avLst>
          </a:prstGeom>
          <a:ln w="38100" cap="sq" cmpd="sng">
            <a:solidFill>
              <a:srgbClr val="10639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924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5639" y="880628"/>
            <a:ext cx="78867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lang="en-US" sz="3600" spc="-35" dirty="0">
                <a:solidFill>
                  <a:srgbClr val="0070C0"/>
                </a:solidFill>
                <a:latin typeface="+mn-lt"/>
              </a:rPr>
              <a:t>NCECHW Activities that Support                          Year 3 DHL Project Strategies 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6398" y="2293261"/>
            <a:ext cx="5558971" cy="3223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CB440A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750" spc="-25" dirty="0">
                <a:cs typeface="Arial"/>
              </a:rPr>
              <a:t>ADHA </a:t>
            </a:r>
            <a:r>
              <a:rPr lang="en-US" sz="2750" i="1" spc="-25" dirty="0">
                <a:cs typeface="Arial"/>
              </a:rPr>
              <a:t>Access </a:t>
            </a:r>
            <a:r>
              <a:rPr lang="en-US" sz="2750" spc="-25" dirty="0">
                <a:cs typeface="Arial"/>
              </a:rPr>
              <a:t>magazine article</a:t>
            </a:r>
          </a:p>
          <a:p>
            <a:pPr marL="812800" lvl="1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September/October 2018 issue will feature the DHL project and highlight the following 5 DHLs:</a:t>
            </a:r>
          </a:p>
          <a:p>
            <a:pPr marL="1270000" lvl="2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200" spc="-25" dirty="0">
                <a:cs typeface="Arial"/>
              </a:rPr>
              <a:t>Heather K. Blair, Vermont DHL</a:t>
            </a:r>
          </a:p>
          <a:p>
            <a:pPr marL="1270000" lvl="2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200" spc="-25" dirty="0">
                <a:cs typeface="Arial"/>
              </a:rPr>
              <a:t>Kathy Hunt, Kansas DHL</a:t>
            </a:r>
          </a:p>
          <a:p>
            <a:pPr marL="1270000" lvl="2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200" spc="-25" dirty="0">
                <a:cs typeface="Arial"/>
              </a:rPr>
              <a:t>Michelle Martin, Utah DHL</a:t>
            </a:r>
          </a:p>
          <a:p>
            <a:pPr marL="1270000" lvl="2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200" spc="-25" dirty="0">
                <a:cs typeface="Arial"/>
              </a:rPr>
              <a:t>Beth Stewart, Texas DHL</a:t>
            </a:r>
          </a:p>
          <a:p>
            <a:pPr marL="1270000" lvl="2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200" spc="-25" dirty="0">
                <a:cs typeface="Arial"/>
              </a:rPr>
              <a:t>Celeste Terry, Louisiana DHL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" r="1521"/>
          <a:stretch/>
        </p:blipFill>
        <p:spPr bwMode="auto">
          <a:xfrm>
            <a:off x="6177633" y="2421653"/>
            <a:ext cx="2514192" cy="34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3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880628"/>
            <a:ext cx="78867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lang="en-US" sz="3600" spc="-35" dirty="0">
                <a:solidFill>
                  <a:srgbClr val="0070C0"/>
                </a:solidFill>
                <a:latin typeface="+mn-lt"/>
              </a:rPr>
              <a:t>NCECHW Activities that Support                          Year 3 DHL Project Strategies 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5755" y="2152001"/>
            <a:ext cx="8132490" cy="43396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7663" indent="-334963">
              <a:lnSpc>
                <a:spcPct val="100000"/>
              </a:lnSpc>
              <a:buClr>
                <a:srgbClr val="CB440A"/>
              </a:buClr>
              <a:buFont typeface="Arial" panose="020B0604020202020204" pitchFamily="34" charset="0"/>
              <a:buChar char="•"/>
              <a:tabLst>
                <a:tab pos="282575" algn="l"/>
              </a:tabLst>
            </a:pPr>
            <a:r>
              <a:rPr lang="en-US" sz="2600" spc="-25" dirty="0">
                <a:cs typeface="Arial"/>
              </a:rPr>
              <a:t>NCECHW Health Care Institute</a:t>
            </a:r>
          </a:p>
          <a:p>
            <a:pPr marL="804863" lvl="1" indent="-334963">
              <a:buClr>
                <a:srgbClr val="CB440A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Held April 25, 2018 in Albuquerque, NM</a:t>
            </a:r>
          </a:p>
          <a:p>
            <a:pPr marL="812800" lvl="1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Provided training on oral heath for Head Start and child care staff</a:t>
            </a:r>
          </a:p>
          <a:p>
            <a:pPr marL="812800" lvl="1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Participants included:</a:t>
            </a:r>
          </a:p>
          <a:p>
            <a:pPr marL="1270000" lvl="2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200" spc="-25" dirty="0">
                <a:cs typeface="Arial"/>
              </a:rPr>
              <a:t>67 Head Start staff representing 33 grantees</a:t>
            </a:r>
          </a:p>
          <a:p>
            <a:pPr marL="1270000" lvl="2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200" spc="-25" dirty="0">
                <a:cs typeface="Arial"/>
              </a:rPr>
              <a:t>2 child care staff representing 1 program</a:t>
            </a:r>
          </a:p>
          <a:p>
            <a:pPr marL="1270000" lvl="2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200" spc="-25" dirty="0">
                <a:cs typeface="Arial"/>
              </a:rPr>
              <a:t>4 Head Start regional health specialists</a:t>
            </a:r>
          </a:p>
          <a:p>
            <a:pPr marL="1270000" lvl="2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200" spc="-25" dirty="0">
                <a:cs typeface="Arial"/>
              </a:rPr>
              <a:t>9 regional DHL coordinators</a:t>
            </a:r>
          </a:p>
          <a:p>
            <a:pPr marL="812800" lvl="1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Regional DHLs coordinators presented </a:t>
            </a:r>
            <a:r>
              <a:rPr lang="en-US" sz="2400" i="1" spc="-25" dirty="0">
                <a:cs typeface="Arial"/>
              </a:rPr>
              <a:t>Oral Health Messages to Share with Parents</a:t>
            </a:r>
          </a:p>
          <a:p>
            <a:pPr marL="812800" lvl="1" indent="-342900">
              <a:buClr>
                <a:srgbClr val="CB440A"/>
              </a:buClr>
              <a:buFont typeface="Arial"/>
              <a:buChar char="•"/>
              <a:tabLst>
                <a:tab pos="355600" algn="l"/>
              </a:tabLst>
            </a:pPr>
            <a:r>
              <a:rPr lang="en-US" sz="2400" spc="-25" dirty="0">
                <a:cs typeface="Arial"/>
              </a:rPr>
              <a:t>Staff to host training for parents</a:t>
            </a:r>
          </a:p>
        </p:txBody>
      </p:sp>
    </p:spTree>
    <p:extLst>
      <p:ext uri="{BB962C8B-B14F-4D97-AF65-F5344CB8AC3E}">
        <p14:creationId xmlns:p14="http://schemas.microsoft.com/office/powerpoint/2010/main" val="2531994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ddres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D015C169788B42BB3E7B6D26D944C0" ma:contentTypeVersion="3" ma:contentTypeDescription="Create a new document." ma:contentTypeScope="" ma:versionID="ff2e0296fa053d50a064d23227c246a2">
  <xsd:schema xmlns:xsd="http://www.w3.org/2001/XMLSchema" xmlns:xs="http://www.w3.org/2001/XMLSchema" xmlns:p="http://schemas.microsoft.com/office/2006/metadata/properties" xmlns:ns1="http://schemas.microsoft.com/sharepoint/v3" xmlns:ns3="40121c03-783f-4112-b449-6e8b352f0c97" targetNamespace="http://schemas.microsoft.com/office/2006/metadata/properties" ma:root="true" ma:fieldsID="e0fb37b5d7b9111d0690da43c1b2cf32" ns1:_="" ns3:_="">
    <xsd:import namespace="http://schemas.microsoft.com/sharepoint/v3"/>
    <xsd:import namespace="40121c03-783f-4112-b449-6e8b352f0c9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1:IMAddres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ddress" ma:index="9" nillable="true" ma:displayName="IM Address" ma:internalName="IMAdd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21c03-783f-4112-b449-6e8b352f0c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BCA0C8-59B5-40DF-BEC6-E288836446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FAAAAC-317B-4895-AB27-20E5BA4F0AC1}">
  <ds:schemaRefs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40121c03-783f-4112-b449-6e8b352f0c97"/>
  </ds:schemaRefs>
</ds:datastoreItem>
</file>

<file path=customXml/itemProps3.xml><?xml version="1.0" encoding="utf-8"?>
<ds:datastoreItem xmlns:ds="http://schemas.openxmlformats.org/officeDocument/2006/customXml" ds:itemID="{0ECCF0A7-5682-4A30-A726-453952F44E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0121c03-783f-4112-b449-6e8b352f0c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14283</TotalTime>
  <Words>992</Words>
  <Application>Microsoft Office PowerPoint</Application>
  <PresentationFormat>On-screen Show (4:3)</PresentationFormat>
  <Paragraphs>152</Paragraphs>
  <Slides>31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General Reminders</vt:lpstr>
      <vt:lpstr>Objectives</vt:lpstr>
      <vt:lpstr>PowerPoint Presentation</vt:lpstr>
      <vt:lpstr>NCECHW Activities that Support                     Year 3 DHL Project Strategies </vt:lpstr>
      <vt:lpstr>NCECHW Activities that Support                          Year 3 DHL Project Strategies </vt:lpstr>
      <vt:lpstr>ADHA Annual Conference</vt:lpstr>
      <vt:lpstr>NCECHW Activities that Support                          Year 3 DHL Project Strategies </vt:lpstr>
      <vt:lpstr>NCECHW Activities that Support                          Year 3 DHL Project Strategies </vt:lpstr>
      <vt:lpstr>PowerPoint Presentation</vt:lpstr>
      <vt:lpstr>NCECHW-Approved Oral Health Presentations and Handouts</vt:lpstr>
      <vt:lpstr>Accessing NCECHW Oral Health Presentations</vt:lpstr>
      <vt:lpstr>Accessing NCECHW Oral Health Presentations</vt:lpstr>
      <vt:lpstr>Accessing NCECHW Oral Health Presentations</vt:lpstr>
      <vt:lpstr>Accessing NCECHW Oral Health Presentations</vt:lpstr>
      <vt:lpstr>Viewing Presentation Content</vt:lpstr>
      <vt:lpstr>Viewing Presentation Content</vt:lpstr>
      <vt:lpstr>National and Regional Meetings</vt:lpstr>
      <vt:lpstr>State and Local Meetings</vt:lpstr>
      <vt:lpstr>Adapting NCECHW-Approved Presentations</vt:lpstr>
      <vt:lpstr>Adapting NCECHW-Approved Presentations</vt:lpstr>
      <vt:lpstr>PowerPoint Presentation</vt:lpstr>
      <vt:lpstr>Oral Health Messages to Share With Parents</vt:lpstr>
      <vt:lpstr>Oral Health Messages to Share With Parents</vt:lpstr>
      <vt:lpstr>Oral Health Messages to Share With Parents</vt:lpstr>
      <vt:lpstr>Oral Health Messages to Share With Parents</vt:lpstr>
      <vt:lpstr>Key Message Stations</vt:lpstr>
      <vt:lpstr>Oral Health Messages to Share With Parents</vt:lpstr>
      <vt:lpstr>Station Instructions</vt:lpstr>
      <vt:lpstr>Questions?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April</dc:creator>
  <cp:lastModifiedBy>Michelle Landrum</cp:lastModifiedBy>
  <cp:revision>331</cp:revision>
  <cp:lastPrinted>2018-05-24T19:39:49Z</cp:lastPrinted>
  <dcterms:created xsi:type="dcterms:W3CDTF">2016-02-22T20:09:49Z</dcterms:created>
  <dcterms:modified xsi:type="dcterms:W3CDTF">2018-07-16T18:12:25Z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0x0101002FD015C169788B42BB3E7B6D26D944C0</vt:lpwstr>
  </property>
</Properties>
</file>