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325" r:id="rId2"/>
    <p:sldId id="326" r:id="rId3"/>
    <p:sldId id="316" r:id="rId4"/>
    <p:sldId id="315" r:id="rId5"/>
    <p:sldId id="300" r:id="rId6"/>
    <p:sldId id="323" r:id="rId7"/>
    <p:sldId id="321" r:id="rId8"/>
    <p:sldId id="307" r:id="rId9"/>
    <p:sldId id="304" r:id="rId10"/>
    <p:sldId id="303" r:id="rId11"/>
    <p:sldId id="341" r:id="rId12"/>
    <p:sldId id="331" r:id="rId13"/>
    <p:sldId id="342" r:id="rId14"/>
    <p:sldId id="279" r:id="rId15"/>
    <p:sldId id="338" r:id="rId16"/>
    <p:sldId id="337" r:id="rId17"/>
    <p:sldId id="339" r:id="rId18"/>
    <p:sldId id="340" r:id="rId19"/>
    <p:sldId id="322" r:id="rId20"/>
    <p:sldId id="314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68" d="100"/>
          <a:sy n="68" d="100"/>
        </p:scale>
        <p:origin x="-852" y="3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8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53E487-999E-4866-A32A-39E756B6C5F3}" type="datetimeFigureOut">
              <a:rPr lang="en-US" smtClean="0"/>
              <a:pPr/>
              <a:t>12/5/2016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C207AF-26C6-4D8C-B0A0-CA133DF876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8150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Good</a:t>
            </a:r>
            <a:r>
              <a:rPr lang="en-US" baseline="0" dirty="0" smtClean="0"/>
              <a:t> afternoon and thank you for attending this webinar. Today’s presentation provides an update on the relationship between HPV and oropharyngeal cancer.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C207AF-26C6-4D8C-B0A0-CA133DF876E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2554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C207AF-26C6-4D8C-B0A0-CA133DF876E2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8772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C207AF-26C6-4D8C-B0A0-CA133DF876E2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0868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slide summarizes HPV</a:t>
            </a:r>
            <a:r>
              <a:rPr lang="en-US" baseline="0" dirty="0" smtClean="0"/>
              <a:t> vaccination policies across United States. Twenty nine states have no laws regarding HPV vaccination. Five states provide funding, 12 states require public education and 2 states require education and provide funding for HPV vaccine. One state including DC require HPV vaccination for school entry while 1 state not only mandate the vaccine for school entry but also covers the cost of vaccination.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C207AF-26C6-4D8C-B0A0-CA133DF876E2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1076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C207AF-26C6-4D8C-B0A0-CA133DF876E2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22508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C207AF-26C6-4D8C-B0A0-CA133DF876E2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2250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954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Times New Roman" pitchFamily="18" charset="0"/>
                <a:ea typeface="ＭＳ Ｐゴシック" pitchFamily="-84" charset="-128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imes New Roman" pitchFamily="18" charset="0"/>
                <a:ea typeface="ＭＳ Ｐゴシック" pitchFamily="-84" charset="-128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  <a:ea typeface="ＭＳ Ｐゴシック" pitchFamily="-84" charset="-128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  <a:ea typeface="ＭＳ Ｐゴシック" pitchFamily="-84" charset="-128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  <a:ea typeface="ＭＳ Ｐゴシック" pitchFamily="-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  <a:ea typeface="ＭＳ Ｐゴシック" pitchFamily="-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  <a:ea typeface="ＭＳ Ｐゴシック" pitchFamily="-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  <a:ea typeface="ＭＳ Ｐゴシック" pitchFamily="-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  <a:ea typeface="ＭＳ Ｐゴシック" pitchFamily="-84" charset="-128"/>
              </a:defRPr>
            </a:lvl9pPr>
          </a:lstStyle>
          <a:p>
            <a:pPr eaLnBrk="1" hangingPunct="1">
              <a:defRPr/>
            </a:pPr>
            <a:fld id="{3B799B00-7773-4E71-86F2-1F0C753B9368}" type="slidenum">
              <a:rPr lang="en-US" altLang="en-US" sz="1200" smtClean="0">
                <a:latin typeface="Arial" pitchFamily="34" charset="0"/>
              </a:rPr>
              <a:pPr eaLnBrk="1" hangingPunct="1">
                <a:defRPr/>
              </a:pPr>
              <a:t>3</a:t>
            </a:fld>
            <a:endParaRPr lang="en-US" altLang="en-US" sz="1200" dirty="0" smtClean="0">
              <a:latin typeface="Arial" pitchFamily="34" charset="0"/>
            </a:endParaRPr>
          </a:p>
        </p:txBody>
      </p:sp>
      <p:sp>
        <p:nvSpPr>
          <p:cNvPr id="413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68825" cy="3427413"/>
          </a:xfrm>
          <a:ln/>
        </p:spPr>
      </p:sp>
      <p:sp>
        <p:nvSpPr>
          <p:cNvPr id="381956" name="Rectangle 3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en-US" altLang="en-US" b="1" dirty="0" smtClean="0">
                <a:ea typeface="ＭＳ Ｐゴシック" pitchFamily="-84" charset="-128"/>
                <a:cs typeface="Times New Roman" pitchFamily="18" charset="0"/>
              </a:rPr>
              <a:t>This slide</a:t>
            </a:r>
            <a:r>
              <a:rPr lang="en-US" altLang="en-US" b="1" baseline="0" dirty="0" smtClean="0">
                <a:ea typeface="ＭＳ Ｐゴシック" pitchFamily="-84" charset="-128"/>
                <a:cs typeface="Times New Roman" pitchFamily="18" charset="0"/>
              </a:rPr>
              <a:t> summarizes estimated incidence rates for different types of cancer among males &amp; females. Prostate and breast cancers have the highest incidence rates in males and females, respectively. Cancers affecting the oral cavity and pharynx account for about 4% of malignancies in males. </a:t>
            </a:r>
            <a:endParaRPr lang="en-US" altLang="en-US" b="1" dirty="0" smtClean="0">
              <a:ea typeface="ＭＳ Ｐゴシック" pitchFamily="-84" charset="-128"/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slide essentially illustrates the boundaries of oral cavity and oropharynx ,</a:t>
            </a:r>
            <a:r>
              <a:rPr lang="en-US" baseline="0" dirty="0" smtClean="0"/>
              <a:t> the two anatomical regions accounting for oral cancer.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C207AF-26C6-4D8C-B0A0-CA133DF876E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1258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Considering the risk factors for OPC,</a:t>
            </a:r>
            <a:r>
              <a:rPr lang="en-US" baseline="0" dirty="0" smtClean="0"/>
              <a:t> we note two different profiles. Although t</a:t>
            </a:r>
            <a:r>
              <a:rPr lang="en-US" dirty="0" smtClean="0"/>
              <a:t>raditional risk</a:t>
            </a:r>
            <a:r>
              <a:rPr lang="en-US" baseline="0" dirty="0" smtClean="0"/>
              <a:t> factors, namely tobacco and alcohol abuse are still valid, 70% of oropharyngeal cancers in the US are related to HPV infection. This is a cause for alarm as incidence of HPV-associated oropharyngeal cancers is thought to surpass that of cervical cancer by 2020.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C207AF-26C6-4D8C-B0A0-CA133DF876E2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8554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Human papilloma viruses are small DNA viruses with</a:t>
            </a:r>
            <a:r>
              <a:rPr lang="en-US" baseline="0" dirty="0" smtClean="0"/>
              <a:t> predilection for </a:t>
            </a:r>
            <a:r>
              <a:rPr lang="en-US" baseline="0" dirty="0" err="1" smtClean="0"/>
              <a:t>mucocutaneous</a:t>
            </a:r>
            <a:r>
              <a:rPr lang="en-US" baseline="0" dirty="0" smtClean="0"/>
              <a:t> epithelium. HPV infection is the most common sexually transmitted infection particularly in the context of multiple sexual encounters. There are numerous HPV subtypes a few of which are oncogenic.  </a:t>
            </a:r>
          </a:p>
          <a:p>
            <a:endParaRPr lang="en-US" baseline="0" dirty="0" smtClean="0"/>
          </a:p>
          <a:p>
            <a:r>
              <a:rPr lang="en-US" baseline="0" dirty="0" smtClean="0"/>
              <a:t>HPV may also infect oral region. In majority of individuals, oral infection is asymptomatic and transient. We don’t know why in some people, infection persists and progress to oropharyngeal cancer.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C207AF-26C6-4D8C-B0A0-CA133DF876E2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1550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C207AF-26C6-4D8C-B0A0-CA133DF876E2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0151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C207AF-26C6-4D8C-B0A0-CA133DF876E2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6479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C207AF-26C6-4D8C-B0A0-CA133DF876E2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6857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C207AF-26C6-4D8C-B0A0-CA133DF876E2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1100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5FFAA-C9BD-4FA9-A7F3-3B564014EC18}" type="datetimeFigureOut">
              <a:rPr lang="en-US" smtClean="0"/>
              <a:pPr/>
              <a:t>12/5/2016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70B3D-ADD2-4ED6-B90E-82F389CC1E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781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5FFAA-C9BD-4FA9-A7F3-3B564014EC18}" type="datetimeFigureOut">
              <a:rPr lang="en-US" smtClean="0"/>
              <a:pPr/>
              <a:t>12/5/2016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70B3D-ADD2-4ED6-B90E-82F389CC1E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544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5FFAA-C9BD-4FA9-A7F3-3B564014EC18}" type="datetimeFigureOut">
              <a:rPr lang="en-US" smtClean="0"/>
              <a:pPr/>
              <a:t>12/5/2016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70B3D-ADD2-4ED6-B90E-82F389CC1E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7472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E26212-3703-4740-A569-E6AEE6DB421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277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5FFAA-C9BD-4FA9-A7F3-3B564014EC18}" type="datetimeFigureOut">
              <a:rPr lang="en-US" smtClean="0"/>
              <a:pPr/>
              <a:t>12/5/2016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70B3D-ADD2-4ED6-B90E-82F389CC1E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398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5FFAA-C9BD-4FA9-A7F3-3B564014EC18}" type="datetimeFigureOut">
              <a:rPr lang="en-US" smtClean="0"/>
              <a:pPr/>
              <a:t>12/5/2016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70B3D-ADD2-4ED6-B90E-82F389CC1E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419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5FFAA-C9BD-4FA9-A7F3-3B564014EC18}" type="datetimeFigureOut">
              <a:rPr lang="en-US" smtClean="0"/>
              <a:pPr/>
              <a:t>12/5/2016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70B3D-ADD2-4ED6-B90E-82F389CC1E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53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5FFAA-C9BD-4FA9-A7F3-3B564014EC18}" type="datetimeFigureOut">
              <a:rPr lang="en-US" smtClean="0"/>
              <a:pPr/>
              <a:t>12/5/2016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70B3D-ADD2-4ED6-B90E-82F389CC1E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042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5FFAA-C9BD-4FA9-A7F3-3B564014EC18}" type="datetimeFigureOut">
              <a:rPr lang="en-US" smtClean="0"/>
              <a:pPr/>
              <a:t>12/5/2016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70B3D-ADD2-4ED6-B90E-82F389CC1E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244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5FFAA-C9BD-4FA9-A7F3-3B564014EC18}" type="datetimeFigureOut">
              <a:rPr lang="en-US" smtClean="0"/>
              <a:pPr/>
              <a:t>12/5/2016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70B3D-ADD2-4ED6-B90E-82F389CC1E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726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5FFAA-C9BD-4FA9-A7F3-3B564014EC18}" type="datetimeFigureOut">
              <a:rPr lang="en-US" smtClean="0"/>
              <a:pPr/>
              <a:t>12/5/2016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70B3D-ADD2-4ED6-B90E-82F389CC1E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304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5FFAA-C9BD-4FA9-A7F3-3B564014EC18}" type="datetimeFigureOut">
              <a:rPr lang="en-US" smtClean="0"/>
              <a:pPr/>
              <a:t>12/5/2016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70B3D-ADD2-4ED6-B90E-82F389CC1E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424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05FFAA-C9BD-4FA9-A7F3-3B564014EC18}" type="datetimeFigureOut">
              <a:rPr lang="en-US" smtClean="0"/>
              <a:pPr/>
              <a:t>12/5/2016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C70B3D-ADD2-4ED6-B90E-82F389CC1E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974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fatahza@sdm.rutgers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kaiserfamilyfoundation.files.wordpress.com/2015/08/7602-07-figure-4.png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HPV &amp; Oropharyngeal Cancer</a:t>
            </a:r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Mahnaz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Fatahzadeh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DMD MSD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Professor, Division of Oral Medicine</a:t>
            </a:r>
          </a:p>
          <a:p>
            <a:r>
              <a:rPr lang="en-US" sz="240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fatahza@sdm.rutgers.edu</a:t>
            </a:r>
            <a:endParaRPr lang="en-US" sz="240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0" descr="RU_SIG_SDM_RED_100K_LH.t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0"/>
            <a:ext cx="344328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37096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HPV+ Oropharyngeal Ca</a:t>
            </a:r>
            <a:b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Prognosis &amp; Prevention</a:t>
            </a:r>
            <a:endParaRPr lang="en-US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4525963"/>
          </a:xfrm>
        </p:spPr>
        <p:txBody>
          <a:bodyPr>
            <a:normAutofit/>
          </a:bodyPr>
          <a:lstStyle/>
          <a:p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Better prognosis with current therapies than tobacco-related OPC (treatment implications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!)</a:t>
            </a:r>
          </a:p>
          <a:p>
            <a:endParaRPr lang="en-US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Difficult 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inspect oropharynx for precancerous lesions without specialized instruments </a:t>
            </a:r>
          </a:p>
          <a:p>
            <a:endParaRPr lang="en-US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Tonsillar crypts are inaccessible for sampling</a:t>
            </a:r>
          </a:p>
          <a:p>
            <a:endParaRPr lang="en-US" sz="2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No validated screening 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test 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available</a:t>
            </a:r>
          </a:p>
        </p:txBody>
      </p:sp>
      <p:sp>
        <p:nvSpPr>
          <p:cNvPr id="4" name="Rectangle 3"/>
          <p:cNvSpPr/>
          <p:nvPr/>
        </p:nvSpPr>
        <p:spPr>
          <a:xfrm>
            <a:off x="4128655" y="6625634"/>
            <a:ext cx="50292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New Face of Head and Neck Cancer: The HPV Epidemic Oncology Sep2015</a:t>
            </a:r>
          </a:p>
        </p:txBody>
      </p:sp>
    </p:spTree>
    <p:extLst>
      <p:ext uri="{BB962C8B-B14F-4D97-AF65-F5344CB8AC3E}">
        <p14:creationId xmlns:p14="http://schemas.microsoft.com/office/powerpoint/2010/main" val="1214083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" y="1270782"/>
            <a:ext cx="8610600" cy="4525963"/>
          </a:xfrm>
        </p:spPr>
        <p:txBody>
          <a:bodyPr>
            <a:normAutofit fontScale="25000" lnSpcReduction="20000"/>
          </a:bodyPr>
          <a:lstStyle/>
          <a:p>
            <a:r>
              <a:rPr lang="en-US" sz="8800" dirty="0">
                <a:latin typeface="Arial" panose="020B0604020202020204" pitchFamily="34" charset="0"/>
                <a:cs typeface="Arial" panose="020B0604020202020204" pitchFamily="34" charset="0"/>
              </a:rPr>
              <a:t>Majority of virally-mediated OPC are caused by </a:t>
            </a:r>
            <a:r>
              <a:rPr lang="en-US" sz="8800" dirty="0" smtClean="0">
                <a:latin typeface="Arial" panose="020B0604020202020204" pitchFamily="34" charset="0"/>
                <a:cs typeface="Arial" panose="020B0604020202020204" pitchFamily="34" charset="0"/>
              </a:rPr>
              <a:t>HPV16 (main subtype involved in cervical cancer).</a:t>
            </a:r>
            <a:r>
              <a:rPr lang="en-US" sz="56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1)</a:t>
            </a:r>
          </a:p>
          <a:p>
            <a:endParaRPr lang="en-US" sz="8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8800" dirty="0" smtClean="0">
                <a:latin typeface="Arial" panose="020B0604020202020204" pitchFamily="34" charset="0"/>
                <a:cs typeface="Arial" panose="020B0604020202020204" pitchFamily="34" charset="0"/>
              </a:rPr>
              <a:t>Our knowledge  about the natural history (incidence &amp; clearance) of oral HPV infection is </a:t>
            </a:r>
            <a:r>
              <a:rPr lang="en-US" sz="8800" dirty="0">
                <a:latin typeface="Arial" panose="020B0604020202020204" pitchFamily="34" charset="0"/>
                <a:cs typeface="Arial" panose="020B0604020202020204" pitchFamily="34" charset="0"/>
              </a:rPr>
              <a:t>limited</a:t>
            </a:r>
            <a:r>
              <a:rPr lang="en-US" sz="8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56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1)</a:t>
            </a:r>
          </a:p>
          <a:p>
            <a:endParaRPr lang="en-US" sz="8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8800" dirty="0">
                <a:latin typeface="Arial" panose="020B0604020202020204" pitchFamily="34" charset="0"/>
                <a:cs typeface="Arial" panose="020B0604020202020204" pitchFamily="34" charset="0"/>
              </a:rPr>
              <a:t>Need prospective studies to examine temporal relationship between oral HPV detection and risk of </a:t>
            </a:r>
            <a:r>
              <a:rPr lang="en-US" sz="8800" dirty="0" smtClean="0">
                <a:latin typeface="Arial" panose="020B0604020202020204" pitchFamily="34" charset="0"/>
                <a:cs typeface="Arial" panose="020B0604020202020204" pitchFamily="34" charset="0"/>
              </a:rPr>
              <a:t>OPC.</a:t>
            </a:r>
            <a:r>
              <a:rPr lang="en-US" sz="5600" dirty="0" smtClean="0">
                <a:latin typeface="Arial" panose="020B0604020202020204" pitchFamily="34" charset="0"/>
                <a:cs typeface="Arial" panose="020B0604020202020204" pitchFamily="34" charset="0"/>
              </a:rPr>
              <a:t>(1)</a:t>
            </a:r>
            <a:endParaRPr lang="en-US" sz="5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8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8800" dirty="0">
                <a:latin typeface="Arial" panose="020B0604020202020204" pitchFamily="34" charset="0"/>
                <a:cs typeface="Arial" panose="020B0604020202020204" pitchFamily="34" charset="0"/>
              </a:rPr>
              <a:t>Recent study analyzed 132 HNSCC and 396 controls nested within 2 prospective cohorts </a:t>
            </a:r>
            <a:r>
              <a:rPr lang="en-US" sz="8800" dirty="0" smtClean="0">
                <a:latin typeface="Arial" panose="020B0604020202020204" pitchFamily="34" charset="0"/>
                <a:cs typeface="Arial" panose="020B0604020202020204" pitchFamily="34" charset="0"/>
              </a:rPr>
              <a:t>&amp; found </a:t>
            </a:r>
            <a:r>
              <a:rPr lang="en-US" sz="8800" dirty="0">
                <a:latin typeface="Arial" panose="020B0604020202020204" pitchFamily="34" charset="0"/>
                <a:cs typeface="Arial" panose="020B0604020202020204" pitchFamily="34" charset="0"/>
              </a:rPr>
              <a:t>presence of HPV-16 in the oral cavity precedes the development of oropharyngeal cancers. </a:t>
            </a:r>
            <a:r>
              <a:rPr lang="en-US" sz="8800" dirty="0" smtClean="0">
                <a:latin typeface="Arial" panose="020B0604020202020204" pitchFamily="34" charset="0"/>
                <a:cs typeface="Arial" panose="020B0604020202020204" pitchFamily="34" charset="0"/>
              </a:rPr>
              <a:t>Individuals </a:t>
            </a:r>
            <a:r>
              <a:rPr lang="en-US" sz="8800" dirty="0">
                <a:latin typeface="Arial" panose="020B0604020202020204" pitchFamily="34" charset="0"/>
                <a:cs typeface="Arial" panose="020B0604020202020204" pitchFamily="34" charset="0"/>
              </a:rPr>
              <a:t>with oral HPV-16 infection </a:t>
            </a:r>
            <a:r>
              <a:rPr lang="en-US" sz="8800" dirty="0" smtClean="0">
                <a:latin typeface="Arial" panose="020B0604020202020204" pitchFamily="34" charset="0"/>
                <a:cs typeface="Arial" panose="020B0604020202020204" pitchFamily="34" charset="0"/>
              </a:rPr>
              <a:t>were </a:t>
            </a:r>
            <a:r>
              <a:rPr lang="en-US" sz="8800" dirty="0">
                <a:latin typeface="Arial" panose="020B0604020202020204" pitchFamily="34" charset="0"/>
                <a:cs typeface="Arial" panose="020B0604020202020204" pitchFamily="34" charset="0"/>
              </a:rPr>
              <a:t>22 times more likely to develop oropharyngeal cancer compared with those without HPV infection</a:t>
            </a:r>
            <a:r>
              <a:rPr lang="en-US" sz="8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5600" dirty="0" smtClean="0">
                <a:latin typeface="Arial" panose="020B0604020202020204" pitchFamily="34" charset="0"/>
                <a:cs typeface="Arial" panose="020B0604020202020204" pitchFamily="34" charset="0"/>
              </a:rPr>
              <a:t>(2)</a:t>
            </a:r>
          </a:p>
          <a:p>
            <a:pPr algn="just"/>
            <a:endParaRPr lang="en-US" sz="8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8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 smtClean="0"/>
          </a:p>
          <a:p>
            <a:pPr marL="0" indent="0">
              <a:buNone/>
            </a:pPr>
            <a:endParaRPr lang="en-US" sz="2400" b="1" dirty="0">
              <a:solidFill>
                <a:srgbClr val="FF0000"/>
              </a:solidFill>
            </a:endParaRPr>
          </a:p>
          <a:p>
            <a:endParaRPr lang="en-US" sz="2400" b="1" dirty="0" smtClean="0">
              <a:solidFill>
                <a:srgbClr val="FF0000"/>
              </a:solidFill>
            </a:endParaRPr>
          </a:p>
          <a:p>
            <a:endParaRPr lang="en-US" sz="2400" b="1" dirty="0">
              <a:solidFill>
                <a:srgbClr val="FF0000"/>
              </a:solidFill>
            </a:endParaRPr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3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36418" y="-69273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Oral HPV Infection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700" i="1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sz="27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  <a:r>
              <a:rPr lang="en-U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ural history</a:t>
            </a:r>
            <a:endParaRPr lang="en-US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76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7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7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600200" y="6400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1000" dirty="0"/>
          </a:p>
        </p:txBody>
      </p:sp>
      <p:sp>
        <p:nvSpPr>
          <p:cNvPr id="7" name="Rectangle 6"/>
          <p:cNvSpPr/>
          <p:nvPr/>
        </p:nvSpPr>
        <p:spPr>
          <a:xfrm>
            <a:off x="457200" y="6400800"/>
            <a:ext cx="8700655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>
              <a:buAutoNum type="arabicParenR"/>
            </a:pPr>
            <a:r>
              <a:rPr lang="en-US" sz="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Takes </a:t>
            </a:r>
            <a:r>
              <a:rPr lang="en-US" sz="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R, et al. HPV vaccination to prevent oropharyngeal carcinoma: What can be learned from </a:t>
            </a:r>
            <a:r>
              <a:rPr lang="en-US" sz="8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anogenital</a:t>
            </a:r>
            <a:r>
              <a:rPr lang="en-US" sz="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vaccination programs. Oral Oncology  2015; 51: 1057–60</a:t>
            </a:r>
            <a:r>
              <a:rPr lang="en-US" sz="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28600" indent="-228600">
              <a:buAutoNum type="arabicParenR"/>
            </a:pPr>
            <a:r>
              <a:rPr lang="en-US" sz="8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Agalliu</a:t>
            </a:r>
            <a:r>
              <a:rPr lang="en-US" sz="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I, et al. Associations of Oral α-, β-, and γ-Human Papillomavirus Types With Risk of Incident Head and Neck </a:t>
            </a:r>
            <a:r>
              <a:rPr lang="en-US" sz="8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CancerJAMA</a:t>
            </a:r>
            <a:r>
              <a:rPr lang="en-US" sz="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Oncol</a:t>
            </a:r>
            <a:r>
              <a:rPr lang="en-US" sz="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Jan 2016</a:t>
            </a:r>
          </a:p>
          <a:p>
            <a:pPr marL="228600" indent="-228600" algn="ctr">
              <a:buAutoNum type="arabicParenR"/>
            </a:pP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177821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Oral HPV Infection</a:t>
            </a:r>
            <a:r>
              <a:rPr lang="en-US" sz="4000" i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4000" i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Role of immune response</a:t>
            </a:r>
            <a:endParaRPr lang="en-US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382000" cy="4525963"/>
          </a:xfrm>
        </p:spPr>
        <p:txBody>
          <a:bodyPr>
            <a:noAutofit/>
          </a:bodyPr>
          <a:lstStyle/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Risk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of oral HPV infection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or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cancer in mouth or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throat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from oral sex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is lower in women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with a greater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#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of vaginal sex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partners</a:t>
            </a: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Men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are twice likely to suffer from cancer related to HPV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from oral sex compared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to women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risk of HPV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infection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&amp;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cancer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increases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with the number of oral sex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partners)</a:t>
            </a: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HPV exposure via vaginal sex  elicits an immune response protective against oral HPV infection and subsequent cancer</a:t>
            </a:r>
          </a:p>
          <a:p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Men are less likely to clear oral HPV infection (less effective immune response)</a:t>
            </a: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Oral retention of HPV promotes cellular alterations which may result in oral malignancy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362200" y="6424035"/>
            <a:ext cx="6747164" cy="4270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100" b="1" dirty="0" smtClean="0">
                <a:solidFill>
                  <a:srgbClr val="FF0000"/>
                </a:solidFill>
              </a:rPr>
              <a:t>Presentation at annual meeting of AAAS by </a:t>
            </a:r>
            <a:r>
              <a:rPr lang="en-US" sz="1100" b="1" dirty="0" err="1" smtClean="0">
                <a:solidFill>
                  <a:srgbClr val="FF0000"/>
                </a:solidFill>
              </a:rPr>
              <a:t>Gypsyamber</a:t>
            </a:r>
            <a:r>
              <a:rPr lang="en-US" sz="1100" b="1" dirty="0" smtClean="0">
                <a:solidFill>
                  <a:srgbClr val="FF0000"/>
                </a:solidFill>
              </a:rPr>
              <a:t> </a:t>
            </a:r>
            <a:r>
              <a:rPr lang="en-US" sz="1100" b="1" dirty="0">
                <a:solidFill>
                  <a:srgbClr val="FF0000"/>
                </a:solidFill>
              </a:rPr>
              <a:t>D'Souza from Johns Hopkins </a:t>
            </a:r>
            <a:r>
              <a:rPr lang="en-US" sz="1100" b="1" dirty="0" smtClean="0">
                <a:solidFill>
                  <a:srgbClr val="FF0000"/>
                </a:solidFill>
              </a:rPr>
              <a:t>University Feb 2016 </a:t>
            </a:r>
            <a:endParaRPr lang="en-US" sz="11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8293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>
            <a:noAutofit/>
          </a:bodyPr>
          <a:lstStyle/>
          <a:p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Currently approved HPV vaccines protect against oncogenic HPV implicated in cervical and anal cancer as well as strains causing </a:t>
            </a:r>
            <a:r>
              <a:rPr lang="en-US" sz="2100" dirty="0" err="1">
                <a:latin typeface="Arial" panose="020B0604020202020204" pitchFamily="34" charset="0"/>
                <a:cs typeface="Arial" panose="020B0604020202020204" pitchFamily="34" charset="0"/>
              </a:rPr>
              <a:t>anogenital</a:t>
            </a:r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warts.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(1)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1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Although </a:t>
            </a:r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not evaluated in RCT, HPV vaccination may also prevent </a:t>
            </a:r>
            <a:r>
              <a:rPr lang="en-US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 oral HPV infection &amp; HPV-induced </a:t>
            </a:r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oropharyngeal </a:t>
            </a:r>
            <a:r>
              <a:rPr lang="en-US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malignancy.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(1)</a:t>
            </a:r>
          </a:p>
          <a:p>
            <a:pPr algn="just"/>
            <a:endParaRPr lang="en-US" sz="2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2014 CDC study </a:t>
            </a:r>
            <a:r>
              <a:rPr lang="en-US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suggests </a:t>
            </a:r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currently available HPV vaccines could prevent most oropharyngeal cancers in the U.S.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(2)</a:t>
            </a:r>
          </a:p>
          <a:p>
            <a:pPr algn="just"/>
            <a:endParaRPr lang="en-US" sz="2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Costa Rica Vaccine Trial (CVT) shows vaccine efficacy against HPV16 and HPV18 (HPV16/18) infections at the cervical, anal, and oral regions among naive </a:t>
            </a:r>
            <a:r>
              <a:rPr lang="en-US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women.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(3)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8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1)  Takes </a:t>
            </a:r>
            <a:r>
              <a:rPr lang="en-US" sz="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R, et al. HPV vaccination to prevent oropharyngeal carcinoma: What can be learned from </a:t>
            </a:r>
            <a:r>
              <a:rPr lang="en-US" sz="8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anogenital</a:t>
            </a:r>
            <a:r>
              <a:rPr lang="en-US" sz="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vaccination programs. Oral Oncology  2015; 51: 1057</a:t>
            </a:r>
          </a:p>
          <a:p>
            <a:pPr marL="0" indent="0">
              <a:buNone/>
            </a:pPr>
            <a:r>
              <a:rPr lang="en-US" sz="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2) </a:t>
            </a:r>
            <a:r>
              <a:rPr lang="en-US" sz="8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Steinau</a:t>
            </a:r>
            <a:r>
              <a:rPr lang="en-US" sz="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M, et al. </a:t>
            </a:r>
            <a:r>
              <a:rPr lang="en-US" sz="800" b="1" dirty="0">
                <a:solidFill>
                  <a:srgbClr val="FF0000"/>
                </a:solidFill>
              </a:rPr>
              <a:t>Human Papillomavirus Prevalence in Oropharyngeal Cancer before Vaccine Introduction, United States </a:t>
            </a:r>
            <a:r>
              <a:rPr lang="en-US" sz="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Emerging Infectious Diseases, 2014; 20:5, pp. 822-828</a:t>
            </a:r>
          </a:p>
          <a:p>
            <a:pPr marL="0" indent="0">
              <a:buNone/>
            </a:pPr>
            <a:r>
              <a:rPr lang="en-US" sz="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3) </a:t>
            </a:r>
            <a:r>
              <a:rPr lang="en-US" sz="8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Beachler</a:t>
            </a:r>
            <a:r>
              <a:rPr lang="en-US" sz="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D, et al. Multisite HPV16/18 Vaccine Efficacy Against Cervical, Anal, and Oral HPV </a:t>
            </a:r>
            <a:r>
              <a:rPr lang="en-US" sz="8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Infection.J</a:t>
            </a:r>
            <a:r>
              <a:rPr lang="en-US" sz="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Natl Can Ins. Oct 2015</a:t>
            </a:r>
          </a:p>
          <a:p>
            <a:endParaRPr lang="en-US" sz="26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HPV vaccination</a:t>
            </a:r>
            <a:b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Impact on OPC</a:t>
            </a:r>
            <a:endParaRPr lang="en-US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20226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ee text equivalent for the HPV Vaccine Coverage Maps infographic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0"/>
            <a:ext cx="7391400" cy="645789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2"/>
          <p:cNvSpPr/>
          <p:nvPr/>
        </p:nvSpPr>
        <p:spPr>
          <a:xfrm>
            <a:off x="4114800" y="6457890"/>
            <a:ext cx="50292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b="1" i="1" dirty="0">
                <a:solidFill>
                  <a:srgbClr val="FF0000"/>
                </a:solidFill>
              </a:rPr>
              <a:t>Source: MMWR July 31, 2015</a:t>
            </a:r>
          </a:p>
          <a:p>
            <a:r>
              <a:rPr lang="en-US" sz="1000" b="1" i="1" dirty="0">
                <a:solidFill>
                  <a:srgbClr val="FF0000"/>
                </a:solidFill>
              </a:rPr>
              <a:t>U.S. Department of Health and Human Services, Centers for Disease Control and Prevention</a:t>
            </a:r>
          </a:p>
        </p:txBody>
      </p:sp>
    </p:spTree>
    <p:extLst>
      <p:ext uri="{BB962C8B-B14F-4D97-AF65-F5344CB8AC3E}">
        <p14:creationId xmlns:p14="http://schemas.microsoft.com/office/powerpoint/2010/main" val="68179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Vaccine Financing</a:t>
            </a: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3820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Private insurance</a:t>
            </a:r>
          </a:p>
          <a:p>
            <a:pPr marL="0" indent="0">
              <a:buNone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Public financing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Vaccines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for Children (VFC)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Program</a:t>
            </a:r>
          </a:p>
          <a:p>
            <a:pPr marL="0" indent="0">
              <a:buNone/>
            </a:pP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Federal funding for Medicaid-eligible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, uninsured, American Indian or Alaska </a:t>
            </a:r>
            <a:endParaRPr lang="en-U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Native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, or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underinsured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Immunization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Grant Program 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Through a federal grant, CDC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awards federal grants to state, local, and </a:t>
            </a:r>
            <a:endParaRPr lang="en-U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    territorial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public health agencies to aid with vaccine costs. </a:t>
            </a:r>
            <a:endParaRPr lang="en-U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Medicaid 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State Children’s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Health Insurance Program (CHIP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 smtClean="0"/>
              <a:t>Merck </a:t>
            </a:r>
            <a:r>
              <a:rPr lang="en-US" sz="2400" dirty="0"/>
              <a:t>and GlaxoSmithKline </a:t>
            </a:r>
            <a:r>
              <a:rPr lang="en-US" sz="2400" dirty="0" smtClean="0"/>
              <a:t> assistance  program for uninsured low income adults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390502" y="6611779"/>
            <a:ext cx="575349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HPV </a:t>
            </a:r>
            <a:r>
              <a:rPr lang="en-US" sz="1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Vaccine: Access and Use in the </a:t>
            </a:r>
            <a:r>
              <a:rPr lang="en-US" sz="1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U.S </a:t>
            </a:r>
            <a:r>
              <a:rPr lang="en-US" sz="1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Henry Kaiser Family Foundation The </a:t>
            </a:r>
            <a:r>
              <a:rPr lang="en-US" sz="1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Sep 2015</a:t>
            </a:r>
            <a:endParaRPr lang="en-US" sz="1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33189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Figure 4: HPV Vaccination Policies- Mandates, Education, and Funding">
            <a:hlinkClick r:id="rId3"/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6294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tangle 3"/>
          <p:cNvSpPr/>
          <p:nvPr/>
        </p:nvSpPr>
        <p:spPr>
          <a:xfrm>
            <a:off x="3390502" y="6611779"/>
            <a:ext cx="575349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HPV </a:t>
            </a:r>
            <a:r>
              <a:rPr lang="en-US" sz="1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Vaccine: Access and Use in the </a:t>
            </a:r>
            <a:r>
              <a:rPr lang="en-US" sz="1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U.S </a:t>
            </a:r>
            <a:r>
              <a:rPr lang="en-US" sz="1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Henry Kaiser Family Foundation The </a:t>
            </a:r>
            <a:r>
              <a:rPr lang="en-US" sz="1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Sep 2015</a:t>
            </a:r>
            <a:endParaRPr lang="en-US" sz="1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12383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048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Emerging Best Practices</a:t>
            </a:r>
            <a:b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Communication</a:t>
            </a:r>
            <a:endParaRPr lang="en-US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525963"/>
          </a:xfrm>
        </p:spPr>
        <p:txBody>
          <a:bodyPr>
            <a:noAutofit/>
          </a:bodyPr>
          <a:lstStyle/>
          <a:p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Raising public awareness about signs, symptoms, risk factors &amp; change in demographic of oral cancer</a:t>
            </a:r>
          </a:p>
          <a:p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Evaluating risk profile of patients through a questionnaire and direct conversation</a:t>
            </a:r>
          </a:p>
          <a:p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Assessing readiness to quit smoking/alcohol &amp; refer as indicated</a:t>
            </a:r>
          </a:p>
          <a:p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Inquiring parents about HPV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vaccination of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their children</a:t>
            </a:r>
          </a:p>
          <a:p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Asking patients about voice changes (hoarseness), lump in throat/neck, swallowing difficulty </a:t>
            </a:r>
          </a:p>
          <a:p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Repeating patient education at every visit</a:t>
            </a:r>
          </a:p>
          <a:p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4608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Emerging Best Practices</a:t>
            </a:r>
            <a:b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700" i="1" dirty="0" smtClean="0">
                <a:latin typeface="Arial" panose="020B0604020202020204" pitchFamily="34" charset="0"/>
                <a:cs typeface="Arial" panose="020B0604020202020204" pitchFamily="34" charset="0"/>
              </a:rPr>
              <a:t>Examination</a:t>
            </a:r>
            <a:endParaRPr lang="en-US" sz="27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525963"/>
          </a:xfrm>
        </p:spPr>
        <p:txBody>
          <a:bodyPr>
            <a:noAutofit/>
          </a:bodyPr>
          <a:lstStyle/>
          <a:p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Screening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every patient starting at age 15</a:t>
            </a:r>
          </a:p>
          <a:p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Performing regular &amp; thorough inspection of head, neck &amp; oral tissues</a:t>
            </a:r>
          </a:p>
          <a:p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Informing patients when you are screening for oral cancer</a:t>
            </a:r>
          </a:p>
          <a:p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Documenting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all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signs/symptoms</a:t>
            </a:r>
          </a:p>
          <a:p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Having a low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threshold for referral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if signs or symptoms persist 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Instructing patients how to perform self exam between visits</a:t>
            </a:r>
          </a:p>
          <a:p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8325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References</a:t>
            </a:r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4525963"/>
          </a:xfrm>
        </p:spPr>
        <p:txBody>
          <a:bodyPr>
            <a:noAutofit/>
          </a:bodyPr>
          <a:lstStyle/>
          <a:p>
            <a:pPr fontAlgn="base"/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Lewis A, Kang R, Levine A,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Maghami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E. The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New Face of Head and Neck Cancer: The HPV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Epidemic. Oncology J, Head &amp; Neck Ca Sep 2015</a:t>
            </a:r>
          </a:p>
          <a:p>
            <a:pPr fontAlgn="base"/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/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Agalliu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I,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Gapstur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S, Chen Z, Wan T, Andersen R,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Teras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L, et al. Associations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of Oral α-, β-, and γ-Human Papillomavirus Types With Risk of Incident Head and Neck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Cancer. JAMA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Oncol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Jan 2016 </a:t>
            </a:r>
          </a:p>
          <a:p>
            <a:pPr fontAlgn="base"/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/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Beachler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D,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Kreimer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A,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Schiffman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M, Herrero R,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Wacholder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S. Rodriguez A.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Multisite HPV16/18 Vaccine Efficacy Against Cervical, Anal, and Oral HPV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Infection. J Natl Can Ins. Oct 2015</a:t>
            </a:r>
          </a:p>
          <a:p>
            <a:pPr fontAlgn="base"/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Steinau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M, et al. Human Papillomavirus Prevalence in Oropharyngeal Cancer before Vaccine Introduction, United States Emerging Infectious Diseases,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2014;20:5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pp.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822-8.</a:t>
            </a:r>
          </a:p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Takes R, et al. HPV vaccination to prevent oropharyngeal carcinoma: What can be learned from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anogenital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vaccination programs. Oral Oncology  2015; 51: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1057–60.</a:t>
            </a:r>
          </a:p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The HPV Vaccine: Access and Use in the US. The Henry Kaiser Family Foundation </a:t>
            </a:r>
          </a:p>
          <a:p>
            <a:pPr marL="0" indent="0">
              <a:buNone/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Fact sheet. September 2015. 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8424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Objectives</a:t>
            </a:r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52600"/>
            <a:ext cx="8229600" cy="4525963"/>
          </a:xfrm>
        </p:spPr>
        <p:txBody>
          <a:bodyPr>
            <a:normAutofit/>
          </a:bodyPr>
          <a:lstStyle/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To describe differences in epidemiology and clinical presentation between HPV+ and HPV- oropharyngeal cancers </a:t>
            </a:r>
            <a:endParaRPr lang="en-US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describe potential impact of HPV vaccination of the incidence of oropharyngeal 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cancer</a:t>
            </a:r>
          </a:p>
          <a:p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discuss the emerging strategies for prevention and early detection of oropharyngeal cancer</a:t>
            </a:r>
            <a:b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5846716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38400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Thank you</a:t>
            </a:r>
            <a:b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fatahza@sdm.rutgers.edu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7228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215900" y="-76200"/>
            <a:ext cx="8763000" cy="9906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2015 Estimated US Cancer Cases</a:t>
            </a:r>
            <a:r>
              <a:rPr lang="en-US" sz="32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*</a:t>
            </a:r>
            <a:endParaRPr lang="en-US" altLang="en-US" sz="3200" dirty="0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152400" y="6400800"/>
            <a:ext cx="876300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 sz="1100" b="1" dirty="0" smtClean="0">
                <a:solidFill>
                  <a:srgbClr val="FF0000"/>
                </a:solidFill>
                <a:latin typeface="Arial" charset="0"/>
              </a:rPr>
              <a:t>*Excludes basal and squamous cell skin cancers and in situ carcinomas except urinary bladder. American Cancer Society, 2015.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3124200" y="914400"/>
            <a:ext cx="1279525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 b="1" dirty="0" smtClean="0">
                <a:latin typeface="Arial" charset="0"/>
              </a:rPr>
              <a:t>Men</a:t>
            </a:r>
            <a:br>
              <a:rPr lang="en-US" sz="1800" b="1" dirty="0" smtClean="0">
                <a:latin typeface="Arial" charset="0"/>
              </a:rPr>
            </a:br>
            <a:r>
              <a:rPr lang="en-US" sz="1800" b="1" dirty="0" smtClean="0">
                <a:latin typeface="Arial" charset="0"/>
              </a:rPr>
              <a:t>848,200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4876800" y="928688"/>
            <a:ext cx="152558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 b="1" dirty="0" smtClean="0">
                <a:latin typeface="Arial" charset="0"/>
              </a:rPr>
              <a:t>Women</a:t>
            </a:r>
            <a:br>
              <a:rPr lang="en-US" sz="1800" b="1" dirty="0" smtClean="0">
                <a:latin typeface="Arial" charset="0"/>
              </a:rPr>
            </a:br>
            <a:r>
              <a:rPr lang="en-US" sz="1800" b="1" dirty="0" smtClean="0">
                <a:latin typeface="Arial" charset="0"/>
              </a:rPr>
              <a:t>810,170</a:t>
            </a:r>
          </a:p>
        </p:txBody>
      </p:sp>
      <p:sp>
        <p:nvSpPr>
          <p:cNvPr id="5126" name="Freeform 6"/>
          <p:cNvSpPr>
            <a:spLocks noChangeAspect="1"/>
          </p:cNvSpPr>
          <p:nvPr/>
        </p:nvSpPr>
        <p:spPr bwMode="auto">
          <a:xfrm>
            <a:off x="5257800" y="1752600"/>
            <a:ext cx="666750" cy="4016375"/>
          </a:xfrm>
          <a:custGeom>
            <a:avLst/>
            <a:gdLst>
              <a:gd name="T0" fmla="*/ 2147483647 w 1691"/>
              <a:gd name="T1" fmla="*/ 2147483647 h 10252"/>
              <a:gd name="T2" fmla="*/ 2147483647 w 1691"/>
              <a:gd name="T3" fmla="*/ 2147483647 h 10252"/>
              <a:gd name="T4" fmla="*/ 2147483647 w 1691"/>
              <a:gd name="T5" fmla="*/ 2147483647 h 10252"/>
              <a:gd name="T6" fmla="*/ 2147483647 w 1691"/>
              <a:gd name="T7" fmla="*/ 2147483647 h 10252"/>
              <a:gd name="T8" fmla="*/ 2147483647 w 1691"/>
              <a:gd name="T9" fmla="*/ 2147483647 h 10252"/>
              <a:gd name="T10" fmla="*/ 2147483647 w 1691"/>
              <a:gd name="T11" fmla="*/ 2147483647 h 10252"/>
              <a:gd name="T12" fmla="*/ 2147483647 w 1691"/>
              <a:gd name="T13" fmla="*/ 2147483647 h 10252"/>
              <a:gd name="T14" fmla="*/ 2147483647 w 1691"/>
              <a:gd name="T15" fmla="*/ 2147483647 h 10252"/>
              <a:gd name="T16" fmla="*/ 2147483647 w 1691"/>
              <a:gd name="T17" fmla="*/ 2147483647 h 10252"/>
              <a:gd name="T18" fmla="*/ 2147483647 w 1691"/>
              <a:gd name="T19" fmla="*/ 2147483647 h 10252"/>
              <a:gd name="T20" fmla="*/ 2147483647 w 1691"/>
              <a:gd name="T21" fmla="*/ 2147483647 h 10252"/>
              <a:gd name="T22" fmla="*/ 2147483647 w 1691"/>
              <a:gd name="T23" fmla="*/ 2147483647 h 10252"/>
              <a:gd name="T24" fmla="*/ 2147483647 w 1691"/>
              <a:gd name="T25" fmla="*/ 2147483647 h 10252"/>
              <a:gd name="T26" fmla="*/ 2147483647 w 1691"/>
              <a:gd name="T27" fmla="*/ 2147483647 h 10252"/>
              <a:gd name="T28" fmla="*/ 2147483647 w 1691"/>
              <a:gd name="T29" fmla="*/ 2147483647 h 10252"/>
              <a:gd name="T30" fmla="*/ 2147483647 w 1691"/>
              <a:gd name="T31" fmla="*/ 2147483647 h 10252"/>
              <a:gd name="T32" fmla="*/ 2147483647 w 1691"/>
              <a:gd name="T33" fmla="*/ 2147483647 h 10252"/>
              <a:gd name="T34" fmla="*/ 2147483647 w 1691"/>
              <a:gd name="T35" fmla="*/ 2147483647 h 10252"/>
              <a:gd name="T36" fmla="*/ 2147483647 w 1691"/>
              <a:gd name="T37" fmla="*/ 2147483647 h 10252"/>
              <a:gd name="T38" fmla="*/ 2147483647 w 1691"/>
              <a:gd name="T39" fmla="*/ 2147483647 h 10252"/>
              <a:gd name="T40" fmla="*/ 2147483647 w 1691"/>
              <a:gd name="T41" fmla="*/ 2147483647 h 10252"/>
              <a:gd name="T42" fmla="*/ 2147483647 w 1691"/>
              <a:gd name="T43" fmla="*/ 2147483647 h 10252"/>
              <a:gd name="T44" fmla="*/ 2147483647 w 1691"/>
              <a:gd name="T45" fmla="*/ 2147483647 h 10252"/>
              <a:gd name="T46" fmla="*/ 2147483647 w 1691"/>
              <a:gd name="T47" fmla="*/ 2147483647 h 10252"/>
              <a:gd name="T48" fmla="*/ 2147483647 w 1691"/>
              <a:gd name="T49" fmla="*/ 2147483647 h 10252"/>
              <a:gd name="T50" fmla="*/ 2147483647 w 1691"/>
              <a:gd name="T51" fmla="*/ 2147483647 h 10252"/>
              <a:gd name="T52" fmla="*/ 2147483647 w 1691"/>
              <a:gd name="T53" fmla="*/ 2147483647 h 10252"/>
              <a:gd name="T54" fmla="*/ 2147483647 w 1691"/>
              <a:gd name="T55" fmla="*/ 2147483647 h 10252"/>
              <a:gd name="T56" fmla="*/ 2147483647 w 1691"/>
              <a:gd name="T57" fmla="*/ 2147483647 h 10252"/>
              <a:gd name="T58" fmla="*/ 2147483647 w 1691"/>
              <a:gd name="T59" fmla="*/ 2147483647 h 10252"/>
              <a:gd name="T60" fmla="*/ 2147483647 w 1691"/>
              <a:gd name="T61" fmla="*/ 2147483647 h 10252"/>
              <a:gd name="T62" fmla="*/ 2147483647 w 1691"/>
              <a:gd name="T63" fmla="*/ 2147483647 h 10252"/>
              <a:gd name="T64" fmla="*/ 2147483647 w 1691"/>
              <a:gd name="T65" fmla="*/ 2147483647 h 10252"/>
              <a:gd name="T66" fmla="*/ 2147483647 w 1691"/>
              <a:gd name="T67" fmla="*/ 2147483647 h 10252"/>
              <a:gd name="T68" fmla="*/ 2147483647 w 1691"/>
              <a:gd name="T69" fmla="*/ 2147483647 h 10252"/>
              <a:gd name="T70" fmla="*/ 2147483647 w 1691"/>
              <a:gd name="T71" fmla="*/ 2147483647 h 10252"/>
              <a:gd name="T72" fmla="*/ 2147483647 w 1691"/>
              <a:gd name="T73" fmla="*/ 2147483647 h 10252"/>
              <a:gd name="T74" fmla="*/ 2147483647 w 1691"/>
              <a:gd name="T75" fmla="*/ 2147483647 h 10252"/>
              <a:gd name="T76" fmla="*/ 2147483647 w 1691"/>
              <a:gd name="T77" fmla="*/ 2147483647 h 10252"/>
              <a:gd name="T78" fmla="*/ 2147483647 w 1691"/>
              <a:gd name="T79" fmla="*/ 2147483647 h 10252"/>
              <a:gd name="T80" fmla="*/ 2147483647 w 1691"/>
              <a:gd name="T81" fmla="*/ 2147483647 h 10252"/>
              <a:gd name="T82" fmla="*/ 2147483647 w 1691"/>
              <a:gd name="T83" fmla="*/ 2147483647 h 10252"/>
              <a:gd name="T84" fmla="*/ 2147483647 w 1691"/>
              <a:gd name="T85" fmla="*/ 2147483647 h 10252"/>
              <a:gd name="T86" fmla="*/ 2147483647 w 1691"/>
              <a:gd name="T87" fmla="*/ 2147483647 h 10252"/>
              <a:gd name="T88" fmla="*/ 2147483647 w 1691"/>
              <a:gd name="T89" fmla="*/ 2147483647 h 10252"/>
              <a:gd name="T90" fmla="*/ 2147483647 w 1691"/>
              <a:gd name="T91" fmla="*/ 2147483647 h 10252"/>
              <a:gd name="T92" fmla="*/ 2147483647 w 1691"/>
              <a:gd name="T93" fmla="*/ 2147483647 h 10252"/>
              <a:gd name="T94" fmla="*/ 2147483647 w 1691"/>
              <a:gd name="T95" fmla="*/ 2147483647 h 10252"/>
              <a:gd name="T96" fmla="*/ 2147483647 w 1691"/>
              <a:gd name="T97" fmla="*/ 2147483647 h 10252"/>
              <a:gd name="T98" fmla="*/ 2147483647 w 1691"/>
              <a:gd name="T99" fmla="*/ 2147483647 h 10252"/>
              <a:gd name="T100" fmla="*/ 2147483647 w 1691"/>
              <a:gd name="T101" fmla="*/ 2147483647 h 10252"/>
              <a:gd name="T102" fmla="*/ 2147483647 w 1691"/>
              <a:gd name="T103" fmla="*/ 2147483647 h 10252"/>
              <a:gd name="T104" fmla="*/ 2147483647 w 1691"/>
              <a:gd name="T105" fmla="*/ 2147483647 h 10252"/>
              <a:gd name="T106" fmla="*/ 2147483647 w 1691"/>
              <a:gd name="T107" fmla="*/ 2147483647 h 10252"/>
              <a:gd name="T108" fmla="*/ 2147483647 w 1691"/>
              <a:gd name="T109" fmla="*/ 2147483647 h 10252"/>
              <a:gd name="T110" fmla="*/ 2147483647 w 1691"/>
              <a:gd name="T111" fmla="*/ 2147483647 h 10252"/>
              <a:gd name="T112" fmla="*/ 2147483647 w 1691"/>
              <a:gd name="T113" fmla="*/ 2147483647 h 10252"/>
              <a:gd name="T114" fmla="*/ 2147483647 w 1691"/>
              <a:gd name="T115" fmla="*/ 2147483647 h 10252"/>
              <a:gd name="T116" fmla="*/ 2147483647 w 1691"/>
              <a:gd name="T117" fmla="*/ 2147483647 h 10252"/>
              <a:gd name="T118" fmla="*/ 2147483647 w 1691"/>
              <a:gd name="T119" fmla="*/ 2147483647 h 10252"/>
              <a:gd name="T120" fmla="*/ 2147483647 w 1691"/>
              <a:gd name="T121" fmla="*/ 2147483647 h 10252"/>
              <a:gd name="T122" fmla="*/ 2147483647 w 1691"/>
              <a:gd name="T123" fmla="*/ 2147483647 h 10252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1691" h="10252">
                <a:moveTo>
                  <a:pt x="1380" y="723"/>
                </a:moveTo>
                <a:lnTo>
                  <a:pt x="1367" y="773"/>
                </a:lnTo>
                <a:lnTo>
                  <a:pt x="1358" y="822"/>
                </a:lnTo>
                <a:lnTo>
                  <a:pt x="1359" y="870"/>
                </a:lnTo>
                <a:lnTo>
                  <a:pt x="1376" y="920"/>
                </a:lnTo>
                <a:lnTo>
                  <a:pt x="1403" y="956"/>
                </a:lnTo>
                <a:lnTo>
                  <a:pt x="1437" y="991"/>
                </a:lnTo>
                <a:lnTo>
                  <a:pt x="1463" y="1026"/>
                </a:lnTo>
                <a:lnTo>
                  <a:pt x="1453" y="1071"/>
                </a:lnTo>
                <a:lnTo>
                  <a:pt x="1427" y="1100"/>
                </a:lnTo>
                <a:lnTo>
                  <a:pt x="1393" y="1109"/>
                </a:lnTo>
                <a:lnTo>
                  <a:pt x="1369" y="1100"/>
                </a:lnTo>
                <a:lnTo>
                  <a:pt x="1356" y="1097"/>
                </a:lnTo>
                <a:lnTo>
                  <a:pt x="1341" y="1097"/>
                </a:lnTo>
                <a:lnTo>
                  <a:pt x="1325" y="1131"/>
                </a:lnTo>
                <a:lnTo>
                  <a:pt x="1313" y="1167"/>
                </a:lnTo>
                <a:lnTo>
                  <a:pt x="1304" y="1206"/>
                </a:lnTo>
                <a:lnTo>
                  <a:pt x="1299" y="1243"/>
                </a:lnTo>
                <a:lnTo>
                  <a:pt x="1293" y="1280"/>
                </a:lnTo>
                <a:lnTo>
                  <a:pt x="1287" y="1317"/>
                </a:lnTo>
                <a:lnTo>
                  <a:pt x="1279" y="1350"/>
                </a:lnTo>
                <a:lnTo>
                  <a:pt x="1268" y="1381"/>
                </a:lnTo>
                <a:lnTo>
                  <a:pt x="1252" y="1407"/>
                </a:lnTo>
                <a:lnTo>
                  <a:pt x="1230" y="1431"/>
                </a:lnTo>
                <a:lnTo>
                  <a:pt x="1201" y="1448"/>
                </a:lnTo>
                <a:lnTo>
                  <a:pt x="1152" y="1457"/>
                </a:lnTo>
                <a:lnTo>
                  <a:pt x="1092" y="1462"/>
                </a:lnTo>
                <a:lnTo>
                  <a:pt x="1043" y="1483"/>
                </a:lnTo>
                <a:lnTo>
                  <a:pt x="1018" y="1509"/>
                </a:lnTo>
                <a:lnTo>
                  <a:pt x="1000" y="1539"/>
                </a:lnTo>
                <a:lnTo>
                  <a:pt x="989" y="1572"/>
                </a:lnTo>
                <a:lnTo>
                  <a:pt x="982" y="1608"/>
                </a:lnTo>
                <a:lnTo>
                  <a:pt x="978" y="1648"/>
                </a:lnTo>
                <a:lnTo>
                  <a:pt x="974" y="1688"/>
                </a:lnTo>
                <a:lnTo>
                  <a:pt x="970" y="1731"/>
                </a:lnTo>
                <a:lnTo>
                  <a:pt x="965" y="1774"/>
                </a:lnTo>
                <a:lnTo>
                  <a:pt x="956" y="1816"/>
                </a:lnTo>
                <a:lnTo>
                  <a:pt x="973" y="1851"/>
                </a:lnTo>
                <a:lnTo>
                  <a:pt x="991" y="1884"/>
                </a:lnTo>
                <a:lnTo>
                  <a:pt x="1009" y="1917"/>
                </a:lnTo>
                <a:lnTo>
                  <a:pt x="1027" y="1950"/>
                </a:lnTo>
                <a:lnTo>
                  <a:pt x="1045" y="1983"/>
                </a:lnTo>
                <a:lnTo>
                  <a:pt x="1063" y="2016"/>
                </a:lnTo>
                <a:lnTo>
                  <a:pt x="1081" y="2049"/>
                </a:lnTo>
                <a:lnTo>
                  <a:pt x="1101" y="2082"/>
                </a:lnTo>
                <a:lnTo>
                  <a:pt x="1119" y="2115"/>
                </a:lnTo>
                <a:lnTo>
                  <a:pt x="1138" y="2149"/>
                </a:lnTo>
                <a:lnTo>
                  <a:pt x="1156" y="2182"/>
                </a:lnTo>
                <a:lnTo>
                  <a:pt x="1175" y="2215"/>
                </a:lnTo>
                <a:lnTo>
                  <a:pt x="1195" y="2248"/>
                </a:lnTo>
                <a:lnTo>
                  <a:pt x="1213" y="2281"/>
                </a:lnTo>
                <a:lnTo>
                  <a:pt x="1232" y="2314"/>
                </a:lnTo>
                <a:lnTo>
                  <a:pt x="1250" y="2347"/>
                </a:lnTo>
                <a:lnTo>
                  <a:pt x="1269" y="2380"/>
                </a:lnTo>
                <a:lnTo>
                  <a:pt x="1287" y="2413"/>
                </a:lnTo>
                <a:lnTo>
                  <a:pt x="1307" y="2447"/>
                </a:lnTo>
                <a:lnTo>
                  <a:pt x="1325" y="2480"/>
                </a:lnTo>
                <a:lnTo>
                  <a:pt x="1343" y="2514"/>
                </a:lnTo>
                <a:lnTo>
                  <a:pt x="1361" y="2547"/>
                </a:lnTo>
                <a:lnTo>
                  <a:pt x="1379" y="2581"/>
                </a:lnTo>
                <a:lnTo>
                  <a:pt x="1397" y="2614"/>
                </a:lnTo>
                <a:lnTo>
                  <a:pt x="1415" y="2648"/>
                </a:lnTo>
                <a:lnTo>
                  <a:pt x="1434" y="2683"/>
                </a:lnTo>
                <a:lnTo>
                  <a:pt x="1451" y="2716"/>
                </a:lnTo>
                <a:lnTo>
                  <a:pt x="1468" y="2751"/>
                </a:lnTo>
                <a:lnTo>
                  <a:pt x="1485" y="2785"/>
                </a:lnTo>
                <a:lnTo>
                  <a:pt x="1502" y="2819"/>
                </a:lnTo>
                <a:lnTo>
                  <a:pt x="1519" y="2853"/>
                </a:lnTo>
                <a:lnTo>
                  <a:pt x="1535" y="2889"/>
                </a:lnTo>
                <a:lnTo>
                  <a:pt x="1551" y="2924"/>
                </a:lnTo>
                <a:lnTo>
                  <a:pt x="1563" y="2976"/>
                </a:lnTo>
                <a:lnTo>
                  <a:pt x="1563" y="3030"/>
                </a:lnTo>
                <a:lnTo>
                  <a:pt x="1551" y="3082"/>
                </a:lnTo>
                <a:lnTo>
                  <a:pt x="1533" y="3125"/>
                </a:lnTo>
                <a:lnTo>
                  <a:pt x="1510" y="3165"/>
                </a:lnTo>
                <a:lnTo>
                  <a:pt x="1485" y="3203"/>
                </a:lnTo>
                <a:lnTo>
                  <a:pt x="1459" y="3238"/>
                </a:lnTo>
                <a:lnTo>
                  <a:pt x="1434" y="3273"/>
                </a:lnTo>
                <a:lnTo>
                  <a:pt x="1411" y="3308"/>
                </a:lnTo>
                <a:lnTo>
                  <a:pt x="1393" y="3346"/>
                </a:lnTo>
                <a:lnTo>
                  <a:pt x="1382" y="3379"/>
                </a:lnTo>
                <a:lnTo>
                  <a:pt x="1378" y="3416"/>
                </a:lnTo>
                <a:lnTo>
                  <a:pt x="1378" y="3458"/>
                </a:lnTo>
                <a:lnTo>
                  <a:pt x="1382" y="3502"/>
                </a:lnTo>
                <a:lnTo>
                  <a:pt x="1388" y="3544"/>
                </a:lnTo>
                <a:lnTo>
                  <a:pt x="1392" y="3587"/>
                </a:lnTo>
                <a:lnTo>
                  <a:pt x="1393" y="3627"/>
                </a:lnTo>
                <a:lnTo>
                  <a:pt x="1399" y="3671"/>
                </a:lnTo>
                <a:lnTo>
                  <a:pt x="1405" y="3717"/>
                </a:lnTo>
                <a:lnTo>
                  <a:pt x="1408" y="3762"/>
                </a:lnTo>
                <a:lnTo>
                  <a:pt x="1409" y="3807"/>
                </a:lnTo>
                <a:lnTo>
                  <a:pt x="1410" y="3853"/>
                </a:lnTo>
                <a:lnTo>
                  <a:pt x="1411" y="3898"/>
                </a:lnTo>
                <a:lnTo>
                  <a:pt x="1411" y="3943"/>
                </a:lnTo>
                <a:lnTo>
                  <a:pt x="1411" y="3952"/>
                </a:lnTo>
                <a:lnTo>
                  <a:pt x="1411" y="3969"/>
                </a:lnTo>
                <a:lnTo>
                  <a:pt x="1411" y="3978"/>
                </a:lnTo>
                <a:lnTo>
                  <a:pt x="1420" y="4023"/>
                </a:lnTo>
                <a:lnTo>
                  <a:pt x="1429" y="4066"/>
                </a:lnTo>
                <a:lnTo>
                  <a:pt x="1440" y="4107"/>
                </a:lnTo>
                <a:lnTo>
                  <a:pt x="1452" y="4148"/>
                </a:lnTo>
                <a:lnTo>
                  <a:pt x="1462" y="4190"/>
                </a:lnTo>
                <a:lnTo>
                  <a:pt x="1472" y="4233"/>
                </a:lnTo>
                <a:lnTo>
                  <a:pt x="1480" y="4277"/>
                </a:lnTo>
                <a:lnTo>
                  <a:pt x="1489" y="4316"/>
                </a:lnTo>
                <a:lnTo>
                  <a:pt x="1495" y="4356"/>
                </a:lnTo>
                <a:lnTo>
                  <a:pt x="1501" y="4396"/>
                </a:lnTo>
                <a:lnTo>
                  <a:pt x="1504" y="4435"/>
                </a:lnTo>
                <a:lnTo>
                  <a:pt x="1506" y="4475"/>
                </a:lnTo>
                <a:lnTo>
                  <a:pt x="1507" y="4514"/>
                </a:lnTo>
                <a:lnTo>
                  <a:pt x="1506" y="4554"/>
                </a:lnTo>
                <a:lnTo>
                  <a:pt x="1504" y="4593"/>
                </a:lnTo>
                <a:lnTo>
                  <a:pt x="1501" y="4633"/>
                </a:lnTo>
                <a:lnTo>
                  <a:pt x="1495" y="4672"/>
                </a:lnTo>
                <a:lnTo>
                  <a:pt x="1489" y="4712"/>
                </a:lnTo>
                <a:lnTo>
                  <a:pt x="1480" y="4751"/>
                </a:lnTo>
                <a:lnTo>
                  <a:pt x="1472" y="4794"/>
                </a:lnTo>
                <a:lnTo>
                  <a:pt x="1463" y="4837"/>
                </a:lnTo>
                <a:lnTo>
                  <a:pt x="1455" y="4877"/>
                </a:lnTo>
                <a:lnTo>
                  <a:pt x="1447" y="4919"/>
                </a:lnTo>
                <a:lnTo>
                  <a:pt x="1441" y="4959"/>
                </a:lnTo>
                <a:lnTo>
                  <a:pt x="1434" y="5000"/>
                </a:lnTo>
                <a:lnTo>
                  <a:pt x="1426" y="5041"/>
                </a:lnTo>
                <a:lnTo>
                  <a:pt x="1419" y="5082"/>
                </a:lnTo>
                <a:lnTo>
                  <a:pt x="1411" y="5124"/>
                </a:lnTo>
                <a:lnTo>
                  <a:pt x="1403" y="5164"/>
                </a:lnTo>
                <a:lnTo>
                  <a:pt x="1393" y="5207"/>
                </a:lnTo>
                <a:lnTo>
                  <a:pt x="1387" y="5249"/>
                </a:lnTo>
                <a:lnTo>
                  <a:pt x="1383" y="5289"/>
                </a:lnTo>
                <a:lnTo>
                  <a:pt x="1381" y="5329"/>
                </a:lnTo>
                <a:lnTo>
                  <a:pt x="1382" y="5369"/>
                </a:lnTo>
                <a:lnTo>
                  <a:pt x="1383" y="5408"/>
                </a:lnTo>
                <a:lnTo>
                  <a:pt x="1387" y="5447"/>
                </a:lnTo>
                <a:lnTo>
                  <a:pt x="1391" y="5486"/>
                </a:lnTo>
                <a:lnTo>
                  <a:pt x="1396" y="5524"/>
                </a:lnTo>
                <a:lnTo>
                  <a:pt x="1402" y="5563"/>
                </a:lnTo>
                <a:lnTo>
                  <a:pt x="1408" y="5601"/>
                </a:lnTo>
                <a:lnTo>
                  <a:pt x="1413" y="5639"/>
                </a:lnTo>
                <a:lnTo>
                  <a:pt x="1419" y="5677"/>
                </a:lnTo>
                <a:lnTo>
                  <a:pt x="1424" y="5714"/>
                </a:lnTo>
                <a:lnTo>
                  <a:pt x="1428" y="5752"/>
                </a:lnTo>
                <a:lnTo>
                  <a:pt x="1428" y="5791"/>
                </a:lnTo>
                <a:lnTo>
                  <a:pt x="1428" y="5831"/>
                </a:lnTo>
                <a:lnTo>
                  <a:pt x="1427" y="5870"/>
                </a:lnTo>
                <a:lnTo>
                  <a:pt x="1426" y="5910"/>
                </a:lnTo>
                <a:lnTo>
                  <a:pt x="1425" y="5949"/>
                </a:lnTo>
                <a:lnTo>
                  <a:pt x="1422" y="5989"/>
                </a:lnTo>
                <a:lnTo>
                  <a:pt x="1418" y="6028"/>
                </a:lnTo>
                <a:lnTo>
                  <a:pt x="1413" y="6068"/>
                </a:lnTo>
                <a:lnTo>
                  <a:pt x="1406" y="6107"/>
                </a:lnTo>
                <a:lnTo>
                  <a:pt x="1398" y="6147"/>
                </a:lnTo>
                <a:lnTo>
                  <a:pt x="1388" y="6186"/>
                </a:lnTo>
                <a:lnTo>
                  <a:pt x="1376" y="6226"/>
                </a:lnTo>
                <a:lnTo>
                  <a:pt x="1365" y="6262"/>
                </a:lnTo>
                <a:lnTo>
                  <a:pt x="1355" y="6299"/>
                </a:lnTo>
                <a:lnTo>
                  <a:pt x="1345" y="6336"/>
                </a:lnTo>
                <a:lnTo>
                  <a:pt x="1335" y="6372"/>
                </a:lnTo>
                <a:lnTo>
                  <a:pt x="1326" y="6409"/>
                </a:lnTo>
                <a:lnTo>
                  <a:pt x="1316" y="6445"/>
                </a:lnTo>
                <a:lnTo>
                  <a:pt x="1308" y="6481"/>
                </a:lnTo>
                <a:lnTo>
                  <a:pt x="1299" y="6518"/>
                </a:lnTo>
                <a:lnTo>
                  <a:pt x="1291" y="6554"/>
                </a:lnTo>
                <a:lnTo>
                  <a:pt x="1282" y="6591"/>
                </a:lnTo>
                <a:lnTo>
                  <a:pt x="1275" y="6628"/>
                </a:lnTo>
                <a:lnTo>
                  <a:pt x="1266" y="6664"/>
                </a:lnTo>
                <a:lnTo>
                  <a:pt x="1259" y="6700"/>
                </a:lnTo>
                <a:lnTo>
                  <a:pt x="1250" y="6738"/>
                </a:lnTo>
                <a:lnTo>
                  <a:pt x="1243" y="6774"/>
                </a:lnTo>
                <a:lnTo>
                  <a:pt x="1235" y="6811"/>
                </a:lnTo>
                <a:lnTo>
                  <a:pt x="1228" y="6848"/>
                </a:lnTo>
                <a:lnTo>
                  <a:pt x="1220" y="6885"/>
                </a:lnTo>
                <a:lnTo>
                  <a:pt x="1213" y="6922"/>
                </a:lnTo>
                <a:lnTo>
                  <a:pt x="1204" y="6960"/>
                </a:lnTo>
                <a:lnTo>
                  <a:pt x="1197" y="6997"/>
                </a:lnTo>
                <a:lnTo>
                  <a:pt x="1189" y="7034"/>
                </a:lnTo>
                <a:lnTo>
                  <a:pt x="1181" y="7072"/>
                </a:lnTo>
                <a:lnTo>
                  <a:pt x="1173" y="7109"/>
                </a:lnTo>
                <a:lnTo>
                  <a:pt x="1165" y="7147"/>
                </a:lnTo>
                <a:lnTo>
                  <a:pt x="1157" y="7184"/>
                </a:lnTo>
                <a:lnTo>
                  <a:pt x="1149" y="7222"/>
                </a:lnTo>
                <a:lnTo>
                  <a:pt x="1139" y="7260"/>
                </a:lnTo>
                <a:lnTo>
                  <a:pt x="1131" y="7298"/>
                </a:lnTo>
                <a:lnTo>
                  <a:pt x="1121" y="7352"/>
                </a:lnTo>
                <a:lnTo>
                  <a:pt x="1120" y="7406"/>
                </a:lnTo>
                <a:lnTo>
                  <a:pt x="1113" y="7456"/>
                </a:lnTo>
                <a:lnTo>
                  <a:pt x="1104" y="7493"/>
                </a:lnTo>
                <a:lnTo>
                  <a:pt x="1087" y="7561"/>
                </a:lnTo>
                <a:lnTo>
                  <a:pt x="1078" y="7597"/>
                </a:lnTo>
                <a:lnTo>
                  <a:pt x="1061" y="7632"/>
                </a:lnTo>
                <a:lnTo>
                  <a:pt x="1045" y="7668"/>
                </a:lnTo>
                <a:lnTo>
                  <a:pt x="1030" y="7704"/>
                </a:lnTo>
                <a:lnTo>
                  <a:pt x="1015" y="7741"/>
                </a:lnTo>
                <a:lnTo>
                  <a:pt x="1002" y="7778"/>
                </a:lnTo>
                <a:lnTo>
                  <a:pt x="991" y="7815"/>
                </a:lnTo>
                <a:lnTo>
                  <a:pt x="980" y="7852"/>
                </a:lnTo>
                <a:lnTo>
                  <a:pt x="970" y="7891"/>
                </a:lnTo>
                <a:lnTo>
                  <a:pt x="962" y="7928"/>
                </a:lnTo>
                <a:lnTo>
                  <a:pt x="954" y="7967"/>
                </a:lnTo>
                <a:lnTo>
                  <a:pt x="949" y="8005"/>
                </a:lnTo>
                <a:lnTo>
                  <a:pt x="944" y="8044"/>
                </a:lnTo>
                <a:lnTo>
                  <a:pt x="941" y="8082"/>
                </a:lnTo>
                <a:lnTo>
                  <a:pt x="938" y="8121"/>
                </a:lnTo>
                <a:lnTo>
                  <a:pt x="937" y="8159"/>
                </a:lnTo>
                <a:lnTo>
                  <a:pt x="937" y="8184"/>
                </a:lnTo>
                <a:lnTo>
                  <a:pt x="936" y="8215"/>
                </a:lnTo>
                <a:lnTo>
                  <a:pt x="933" y="8248"/>
                </a:lnTo>
                <a:lnTo>
                  <a:pt x="929" y="8274"/>
                </a:lnTo>
                <a:lnTo>
                  <a:pt x="924" y="8308"/>
                </a:lnTo>
                <a:lnTo>
                  <a:pt x="920" y="8335"/>
                </a:lnTo>
                <a:lnTo>
                  <a:pt x="912" y="8388"/>
                </a:lnTo>
                <a:lnTo>
                  <a:pt x="908" y="8439"/>
                </a:lnTo>
                <a:lnTo>
                  <a:pt x="903" y="8486"/>
                </a:lnTo>
                <a:lnTo>
                  <a:pt x="894" y="8528"/>
                </a:lnTo>
                <a:lnTo>
                  <a:pt x="892" y="8566"/>
                </a:lnTo>
                <a:lnTo>
                  <a:pt x="885" y="8604"/>
                </a:lnTo>
                <a:lnTo>
                  <a:pt x="881" y="8634"/>
                </a:lnTo>
                <a:lnTo>
                  <a:pt x="877" y="8684"/>
                </a:lnTo>
                <a:lnTo>
                  <a:pt x="871" y="8734"/>
                </a:lnTo>
                <a:lnTo>
                  <a:pt x="864" y="8774"/>
                </a:lnTo>
                <a:lnTo>
                  <a:pt x="854" y="8815"/>
                </a:lnTo>
                <a:lnTo>
                  <a:pt x="849" y="8855"/>
                </a:lnTo>
                <a:lnTo>
                  <a:pt x="842" y="8898"/>
                </a:lnTo>
                <a:lnTo>
                  <a:pt x="837" y="8941"/>
                </a:lnTo>
                <a:lnTo>
                  <a:pt x="833" y="8983"/>
                </a:lnTo>
                <a:lnTo>
                  <a:pt x="828" y="9026"/>
                </a:lnTo>
                <a:lnTo>
                  <a:pt x="822" y="9068"/>
                </a:lnTo>
                <a:lnTo>
                  <a:pt x="816" y="9108"/>
                </a:lnTo>
                <a:lnTo>
                  <a:pt x="816" y="9119"/>
                </a:lnTo>
                <a:lnTo>
                  <a:pt x="816" y="9148"/>
                </a:lnTo>
                <a:lnTo>
                  <a:pt x="816" y="9192"/>
                </a:lnTo>
                <a:lnTo>
                  <a:pt x="816" y="9245"/>
                </a:lnTo>
                <a:lnTo>
                  <a:pt x="816" y="9306"/>
                </a:lnTo>
                <a:lnTo>
                  <a:pt x="816" y="9368"/>
                </a:lnTo>
                <a:lnTo>
                  <a:pt x="816" y="9428"/>
                </a:lnTo>
                <a:lnTo>
                  <a:pt x="816" y="9482"/>
                </a:lnTo>
                <a:lnTo>
                  <a:pt x="816" y="9525"/>
                </a:lnTo>
                <a:lnTo>
                  <a:pt x="816" y="9555"/>
                </a:lnTo>
                <a:lnTo>
                  <a:pt x="816" y="9565"/>
                </a:lnTo>
                <a:lnTo>
                  <a:pt x="829" y="9600"/>
                </a:lnTo>
                <a:lnTo>
                  <a:pt x="844" y="9632"/>
                </a:lnTo>
                <a:lnTo>
                  <a:pt x="858" y="9662"/>
                </a:lnTo>
                <a:lnTo>
                  <a:pt x="878" y="9690"/>
                </a:lnTo>
                <a:lnTo>
                  <a:pt x="899" y="9718"/>
                </a:lnTo>
                <a:lnTo>
                  <a:pt x="922" y="9744"/>
                </a:lnTo>
                <a:lnTo>
                  <a:pt x="947" y="9767"/>
                </a:lnTo>
                <a:lnTo>
                  <a:pt x="973" y="9791"/>
                </a:lnTo>
                <a:lnTo>
                  <a:pt x="1000" y="9812"/>
                </a:lnTo>
                <a:lnTo>
                  <a:pt x="1029" y="9832"/>
                </a:lnTo>
                <a:lnTo>
                  <a:pt x="1060" y="9852"/>
                </a:lnTo>
                <a:lnTo>
                  <a:pt x="1091" y="9871"/>
                </a:lnTo>
                <a:lnTo>
                  <a:pt x="1123" y="9888"/>
                </a:lnTo>
                <a:lnTo>
                  <a:pt x="1156" y="9905"/>
                </a:lnTo>
                <a:lnTo>
                  <a:pt x="1190" y="9921"/>
                </a:lnTo>
                <a:lnTo>
                  <a:pt x="1224" y="9937"/>
                </a:lnTo>
                <a:lnTo>
                  <a:pt x="1259" y="9953"/>
                </a:lnTo>
                <a:lnTo>
                  <a:pt x="1293" y="9968"/>
                </a:lnTo>
                <a:lnTo>
                  <a:pt x="1328" y="9983"/>
                </a:lnTo>
                <a:lnTo>
                  <a:pt x="1363" y="9998"/>
                </a:lnTo>
                <a:lnTo>
                  <a:pt x="1397" y="10012"/>
                </a:lnTo>
                <a:lnTo>
                  <a:pt x="1431" y="10027"/>
                </a:lnTo>
                <a:lnTo>
                  <a:pt x="1466" y="10042"/>
                </a:lnTo>
                <a:lnTo>
                  <a:pt x="1499" y="10057"/>
                </a:lnTo>
                <a:lnTo>
                  <a:pt x="1535" y="10076"/>
                </a:lnTo>
                <a:lnTo>
                  <a:pt x="1571" y="10098"/>
                </a:lnTo>
                <a:lnTo>
                  <a:pt x="1607" y="10123"/>
                </a:lnTo>
                <a:lnTo>
                  <a:pt x="1642" y="10151"/>
                </a:lnTo>
                <a:lnTo>
                  <a:pt x="1669" y="10182"/>
                </a:lnTo>
                <a:lnTo>
                  <a:pt x="1691" y="10216"/>
                </a:lnTo>
                <a:lnTo>
                  <a:pt x="1655" y="10223"/>
                </a:lnTo>
                <a:lnTo>
                  <a:pt x="1620" y="10231"/>
                </a:lnTo>
                <a:lnTo>
                  <a:pt x="1584" y="10236"/>
                </a:lnTo>
                <a:lnTo>
                  <a:pt x="1549" y="10241"/>
                </a:lnTo>
                <a:lnTo>
                  <a:pt x="1511" y="10245"/>
                </a:lnTo>
                <a:lnTo>
                  <a:pt x="1475" y="10248"/>
                </a:lnTo>
                <a:lnTo>
                  <a:pt x="1438" y="10250"/>
                </a:lnTo>
                <a:lnTo>
                  <a:pt x="1402" y="10251"/>
                </a:lnTo>
                <a:lnTo>
                  <a:pt x="1364" y="10252"/>
                </a:lnTo>
                <a:lnTo>
                  <a:pt x="1326" y="10252"/>
                </a:lnTo>
                <a:lnTo>
                  <a:pt x="1288" y="10251"/>
                </a:lnTo>
                <a:lnTo>
                  <a:pt x="1251" y="10250"/>
                </a:lnTo>
                <a:lnTo>
                  <a:pt x="1213" y="10249"/>
                </a:lnTo>
                <a:lnTo>
                  <a:pt x="1175" y="10248"/>
                </a:lnTo>
                <a:lnTo>
                  <a:pt x="1137" y="10246"/>
                </a:lnTo>
                <a:lnTo>
                  <a:pt x="1100" y="10244"/>
                </a:lnTo>
                <a:lnTo>
                  <a:pt x="1061" y="10243"/>
                </a:lnTo>
                <a:lnTo>
                  <a:pt x="1024" y="10240"/>
                </a:lnTo>
                <a:lnTo>
                  <a:pt x="985" y="10238"/>
                </a:lnTo>
                <a:lnTo>
                  <a:pt x="948" y="10236"/>
                </a:lnTo>
                <a:lnTo>
                  <a:pt x="910" y="10235"/>
                </a:lnTo>
                <a:lnTo>
                  <a:pt x="872" y="10234"/>
                </a:lnTo>
                <a:lnTo>
                  <a:pt x="836" y="10233"/>
                </a:lnTo>
                <a:lnTo>
                  <a:pt x="799" y="10233"/>
                </a:lnTo>
                <a:lnTo>
                  <a:pt x="761" y="10233"/>
                </a:lnTo>
                <a:lnTo>
                  <a:pt x="723" y="10234"/>
                </a:lnTo>
                <a:lnTo>
                  <a:pt x="685" y="10234"/>
                </a:lnTo>
                <a:lnTo>
                  <a:pt x="645" y="10235"/>
                </a:lnTo>
                <a:lnTo>
                  <a:pt x="606" y="10236"/>
                </a:lnTo>
                <a:lnTo>
                  <a:pt x="567" y="10236"/>
                </a:lnTo>
                <a:lnTo>
                  <a:pt x="528" y="10235"/>
                </a:lnTo>
                <a:lnTo>
                  <a:pt x="488" y="10234"/>
                </a:lnTo>
                <a:lnTo>
                  <a:pt x="449" y="10232"/>
                </a:lnTo>
                <a:lnTo>
                  <a:pt x="409" y="10228"/>
                </a:lnTo>
                <a:lnTo>
                  <a:pt x="371" y="10223"/>
                </a:lnTo>
                <a:lnTo>
                  <a:pt x="331" y="10216"/>
                </a:lnTo>
                <a:lnTo>
                  <a:pt x="294" y="10208"/>
                </a:lnTo>
                <a:lnTo>
                  <a:pt x="256" y="10198"/>
                </a:lnTo>
                <a:lnTo>
                  <a:pt x="227" y="10178"/>
                </a:lnTo>
                <a:lnTo>
                  <a:pt x="209" y="10136"/>
                </a:lnTo>
                <a:lnTo>
                  <a:pt x="203" y="10092"/>
                </a:lnTo>
                <a:lnTo>
                  <a:pt x="204" y="10052"/>
                </a:lnTo>
                <a:lnTo>
                  <a:pt x="210" y="10011"/>
                </a:lnTo>
                <a:lnTo>
                  <a:pt x="216" y="9968"/>
                </a:lnTo>
                <a:lnTo>
                  <a:pt x="225" y="9925"/>
                </a:lnTo>
                <a:lnTo>
                  <a:pt x="235" y="9883"/>
                </a:lnTo>
                <a:lnTo>
                  <a:pt x="247" y="9840"/>
                </a:lnTo>
                <a:lnTo>
                  <a:pt x="260" y="9798"/>
                </a:lnTo>
                <a:lnTo>
                  <a:pt x="274" y="9759"/>
                </a:lnTo>
                <a:lnTo>
                  <a:pt x="284" y="9718"/>
                </a:lnTo>
                <a:lnTo>
                  <a:pt x="291" y="9677"/>
                </a:lnTo>
                <a:lnTo>
                  <a:pt x="293" y="9634"/>
                </a:lnTo>
                <a:lnTo>
                  <a:pt x="293" y="9591"/>
                </a:lnTo>
                <a:lnTo>
                  <a:pt x="290" y="9548"/>
                </a:lnTo>
                <a:lnTo>
                  <a:pt x="286" y="9507"/>
                </a:lnTo>
                <a:lnTo>
                  <a:pt x="280" y="9465"/>
                </a:lnTo>
                <a:lnTo>
                  <a:pt x="274" y="9424"/>
                </a:lnTo>
                <a:lnTo>
                  <a:pt x="270" y="9386"/>
                </a:lnTo>
                <a:lnTo>
                  <a:pt x="266" y="9348"/>
                </a:lnTo>
                <a:lnTo>
                  <a:pt x="262" y="9309"/>
                </a:lnTo>
                <a:lnTo>
                  <a:pt x="258" y="9272"/>
                </a:lnTo>
                <a:lnTo>
                  <a:pt x="254" y="9234"/>
                </a:lnTo>
                <a:lnTo>
                  <a:pt x="248" y="9196"/>
                </a:lnTo>
                <a:lnTo>
                  <a:pt x="244" y="9159"/>
                </a:lnTo>
                <a:lnTo>
                  <a:pt x="240" y="9121"/>
                </a:lnTo>
                <a:lnTo>
                  <a:pt x="234" y="9084"/>
                </a:lnTo>
                <a:lnTo>
                  <a:pt x="229" y="9048"/>
                </a:lnTo>
                <a:lnTo>
                  <a:pt x="224" y="9010"/>
                </a:lnTo>
                <a:lnTo>
                  <a:pt x="219" y="8973"/>
                </a:lnTo>
                <a:lnTo>
                  <a:pt x="214" y="8936"/>
                </a:lnTo>
                <a:lnTo>
                  <a:pt x="209" y="8899"/>
                </a:lnTo>
                <a:lnTo>
                  <a:pt x="203" y="8863"/>
                </a:lnTo>
                <a:lnTo>
                  <a:pt x="198" y="8825"/>
                </a:lnTo>
                <a:lnTo>
                  <a:pt x="193" y="8788"/>
                </a:lnTo>
                <a:lnTo>
                  <a:pt x="187" y="8752"/>
                </a:lnTo>
                <a:lnTo>
                  <a:pt x="182" y="8714"/>
                </a:lnTo>
                <a:lnTo>
                  <a:pt x="178" y="8677"/>
                </a:lnTo>
                <a:lnTo>
                  <a:pt x="172" y="8641"/>
                </a:lnTo>
                <a:lnTo>
                  <a:pt x="167" y="8603"/>
                </a:lnTo>
                <a:lnTo>
                  <a:pt x="163" y="8566"/>
                </a:lnTo>
                <a:lnTo>
                  <a:pt x="158" y="8528"/>
                </a:lnTo>
                <a:lnTo>
                  <a:pt x="153" y="8491"/>
                </a:lnTo>
                <a:lnTo>
                  <a:pt x="149" y="8453"/>
                </a:lnTo>
                <a:lnTo>
                  <a:pt x="145" y="8415"/>
                </a:lnTo>
                <a:lnTo>
                  <a:pt x="140" y="8377"/>
                </a:lnTo>
                <a:lnTo>
                  <a:pt x="137" y="8338"/>
                </a:lnTo>
                <a:lnTo>
                  <a:pt x="133" y="8300"/>
                </a:lnTo>
                <a:lnTo>
                  <a:pt x="133" y="8255"/>
                </a:lnTo>
                <a:lnTo>
                  <a:pt x="134" y="8209"/>
                </a:lnTo>
                <a:lnTo>
                  <a:pt x="134" y="8164"/>
                </a:lnTo>
                <a:lnTo>
                  <a:pt x="136" y="8119"/>
                </a:lnTo>
                <a:lnTo>
                  <a:pt x="139" y="8074"/>
                </a:lnTo>
                <a:lnTo>
                  <a:pt x="145" y="8029"/>
                </a:lnTo>
                <a:lnTo>
                  <a:pt x="151" y="7984"/>
                </a:lnTo>
                <a:lnTo>
                  <a:pt x="154" y="7970"/>
                </a:lnTo>
                <a:lnTo>
                  <a:pt x="161" y="7944"/>
                </a:lnTo>
                <a:lnTo>
                  <a:pt x="164" y="7930"/>
                </a:lnTo>
                <a:lnTo>
                  <a:pt x="185" y="7808"/>
                </a:lnTo>
                <a:lnTo>
                  <a:pt x="190" y="7795"/>
                </a:lnTo>
                <a:lnTo>
                  <a:pt x="199" y="7758"/>
                </a:lnTo>
                <a:lnTo>
                  <a:pt x="213" y="7708"/>
                </a:lnTo>
                <a:lnTo>
                  <a:pt x="230" y="7650"/>
                </a:lnTo>
                <a:lnTo>
                  <a:pt x="246" y="7592"/>
                </a:lnTo>
                <a:lnTo>
                  <a:pt x="260" y="7541"/>
                </a:lnTo>
                <a:lnTo>
                  <a:pt x="270" y="7505"/>
                </a:lnTo>
                <a:lnTo>
                  <a:pt x="274" y="7492"/>
                </a:lnTo>
                <a:lnTo>
                  <a:pt x="280" y="7448"/>
                </a:lnTo>
                <a:lnTo>
                  <a:pt x="280" y="7400"/>
                </a:lnTo>
                <a:lnTo>
                  <a:pt x="275" y="7349"/>
                </a:lnTo>
                <a:lnTo>
                  <a:pt x="266" y="7298"/>
                </a:lnTo>
                <a:lnTo>
                  <a:pt x="256" y="7246"/>
                </a:lnTo>
                <a:lnTo>
                  <a:pt x="254" y="7209"/>
                </a:lnTo>
                <a:lnTo>
                  <a:pt x="251" y="7171"/>
                </a:lnTo>
                <a:lnTo>
                  <a:pt x="249" y="7134"/>
                </a:lnTo>
                <a:lnTo>
                  <a:pt x="247" y="7096"/>
                </a:lnTo>
                <a:lnTo>
                  <a:pt x="245" y="7059"/>
                </a:lnTo>
                <a:lnTo>
                  <a:pt x="242" y="7021"/>
                </a:lnTo>
                <a:lnTo>
                  <a:pt x="240" y="6983"/>
                </a:lnTo>
                <a:lnTo>
                  <a:pt x="238" y="6945"/>
                </a:lnTo>
                <a:lnTo>
                  <a:pt x="235" y="6907"/>
                </a:lnTo>
                <a:lnTo>
                  <a:pt x="232" y="6869"/>
                </a:lnTo>
                <a:lnTo>
                  <a:pt x="230" y="6832"/>
                </a:lnTo>
                <a:lnTo>
                  <a:pt x="228" y="6793"/>
                </a:lnTo>
                <a:lnTo>
                  <a:pt x="226" y="6755"/>
                </a:lnTo>
                <a:lnTo>
                  <a:pt x="225" y="6717"/>
                </a:lnTo>
                <a:lnTo>
                  <a:pt x="223" y="6679"/>
                </a:lnTo>
                <a:lnTo>
                  <a:pt x="220" y="6640"/>
                </a:lnTo>
                <a:lnTo>
                  <a:pt x="219" y="6603"/>
                </a:lnTo>
                <a:lnTo>
                  <a:pt x="218" y="6565"/>
                </a:lnTo>
                <a:lnTo>
                  <a:pt x="217" y="6527"/>
                </a:lnTo>
                <a:lnTo>
                  <a:pt x="216" y="6489"/>
                </a:lnTo>
                <a:lnTo>
                  <a:pt x="216" y="6451"/>
                </a:lnTo>
                <a:lnTo>
                  <a:pt x="216" y="6414"/>
                </a:lnTo>
                <a:lnTo>
                  <a:pt x="216" y="6376"/>
                </a:lnTo>
                <a:lnTo>
                  <a:pt x="217" y="6338"/>
                </a:lnTo>
                <a:lnTo>
                  <a:pt x="217" y="6301"/>
                </a:lnTo>
                <a:lnTo>
                  <a:pt x="219" y="6263"/>
                </a:lnTo>
                <a:lnTo>
                  <a:pt x="220" y="6226"/>
                </a:lnTo>
                <a:lnTo>
                  <a:pt x="222" y="6188"/>
                </a:lnTo>
                <a:lnTo>
                  <a:pt x="224" y="6147"/>
                </a:lnTo>
                <a:lnTo>
                  <a:pt x="227" y="6105"/>
                </a:lnTo>
                <a:lnTo>
                  <a:pt x="230" y="6064"/>
                </a:lnTo>
                <a:lnTo>
                  <a:pt x="232" y="6021"/>
                </a:lnTo>
                <a:lnTo>
                  <a:pt x="235" y="5979"/>
                </a:lnTo>
                <a:lnTo>
                  <a:pt x="236" y="5938"/>
                </a:lnTo>
                <a:lnTo>
                  <a:pt x="236" y="5898"/>
                </a:lnTo>
                <a:lnTo>
                  <a:pt x="233" y="5859"/>
                </a:lnTo>
                <a:lnTo>
                  <a:pt x="229" y="5822"/>
                </a:lnTo>
                <a:lnTo>
                  <a:pt x="220" y="5787"/>
                </a:lnTo>
                <a:lnTo>
                  <a:pt x="208" y="5759"/>
                </a:lnTo>
                <a:lnTo>
                  <a:pt x="188" y="5730"/>
                </a:lnTo>
                <a:lnTo>
                  <a:pt x="167" y="5699"/>
                </a:lnTo>
                <a:lnTo>
                  <a:pt x="143" y="5667"/>
                </a:lnTo>
                <a:lnTo>
                  <a:pt x="118" y="5633"/>
                </a:lnTo>
                <a:lnTo>
                  <a:pt x="94" y="5599"/>
                </a:lnTo>
                <a:lnTo>
                  <a:pt x="71" y="5563"/>
                </a:lnTo>
                <a:lnTo>
                  <a:pt x="52" y="5526"/>
                </a:lnTo>
                <a:lnTo>
                  <a:pt x="37" y="5490"/>
                </a:lnTo>
                <a:lnTo>
                  <a:pt x="28" y="5453"/>
                </a:lnTo>
                <a:lnTo>
                  <a:pt x="23" y="5440"/>
                </a:lnTo>
                <a:lnTo>
                  <a:pt x="16" y="5414"/>
                </a:lnTo>
                <a:lnTo>
                  <a:pt x="10" y="5400"/>
                </a:lnTo>
                <a:lnTo>
                  <a:pt x="5" y="5359"/>
                </a:lnTo>
                <a:lnTo>
                  <a:pt x="2" y="5316"/>
                </a:lnTo>
                <a:lnTo>
                  <a:pt x="0" y="5273"/>
                </a:lnTo>
                <a:lnTo>
                  <a:pt x="0" y="5230"/>
                </a:lnTo>
                <a:lnTo>
                  <a:pt x="1" y="5185"/>
                </a:lnTo>
                <a:lnTo>
                  <a:pt x="4" y="5141"/>
                </a:lnTo>
                <a:lnTo>
                  <a:pt x="9" y="5099"/>
                </a:lnTo>
                <a:lnTo>
                  <a:pt x="18" y="5057"/>
                </a:lnTo>
                <a:lnTo>
                  <a:pt x="28" y="5015"/>
                </a:lnTo>
                <a:lnTo>
                  <a:pt x="42" y="4976"/>
                </a:lnTo>
                <a:lnTo>
                  <a:pt x="58" y="4938"/>
                </a:lnTo>
                <a:lnTo>
                  <a:pt x="75" y="4901"/>
                </a:lnTo>
                <a:lnTo>
                  <a:pt x="92" y="4863"/>
                </a:lnTo>
                <a:lnTo>
                  <a:pt x="110" y="4826"/>
                </a:lnTo>
                <a:lnTo>
                  <a:pt x="128" y="4790"/>
                </a:lnTo>
                <a:lnTo>
                  <a:pt x="145" y="4752"/>
                </a:lnTo>
                <a:lnTo>
                  <a:pt x="161" y="4715"/>
                </a:lnTo>
                <a:lnTo>
                  <a:pt x="177" y="4679"/>
                </a:lnTo>
                <a:lnTo>
                  <a:pt x="192" y="4641"/>
                </a:lnTo>
                <a:lnTo>
                  <a:pt x="204" y="4604"/>
                </a:lnTo>
                <a:lnTo>
                  <a:pt x="216" y="4566"/>
                </a:lnTo>
                <a:lnTo>
                  <a:pt x="226" y="4529"/>
                </a:lnTo>
                <a:lnTo>
                  <a:pt x="233" y="4491"/>
                </a:lnTo>
                <a:lnTo>
                  <a:pt x="239" y="4452"/>
                </a:lnTo>
                <a:lnTo>
                  <a:pt x="243" y="4414"/>
                </a:lnTo>
                <a:lnTo>
                  <a:pt x="246" y="4374"/>
                </a:lnTo>
                <a:lnTo>
                  <a:pt x="249" y="4335"/>
                </a:lnTo>
                <a:lnTo>
                  <a:pt x="252" y="4296"/>
                </a:lnTo>
                <a:lnTo>
                  <a:pt x="256" y="4257"/>
                </a:lnTo>
                <a:lnTo>
                  <a:pt x="258" y="4218"/>
                </a:lnTo>
                <a:lnTo>
                  <a:pt x="260" y="4180"/>
                </a:lnTo>
                <a:lnTo>
                  <a:pt x="262" y="4141"/>
                </a:lnTo>
                <a:lnTo>
                  <a:pt x="263" y="4102"/>
                </a:lnTo>
                <a:lnTo>
                  <a:pt x="264" y="4063"/>
                </a:lnTo>
                <a:lnTo>
                  <a:pt x="264" y="4025"/>
                </a:lnTo>
                <a:lnTo>
                  <a:pt x="264" y="3986"/>
                </a:lnTo>
                <a:lnTo>
                  <a:pt x="264" y="3948"/>
                </a:lnTo>
                <a:lnTo>
                  <a:pt x="264" y="3910"/>
                </a:lnTo>
                <a:lnTo>
                  <a:pt x="263" y="3871"/>
                </a:lnTo>
                <a:lnTo>
                  <a:pt x="262" y="3833"/>
                </a:lnTo>
                <a:lnTo>
                  <a:pt x="260" y="3794"/>
                </a:lnTo>
                <a:lnTo>
                  <a:pt x="258" y="3756"/>
                </a:lnTo>
                <a:lnTo>
                  <a:pt x="256" y="3717"/>
                </a:lnTo>
                <a:lnTo>
                  <a:pt x="252" y="3678"/>
                </a:lnTo>
                <a:lnTo>
                  <a:pt x="249" y="3639"/>
                </a:lnTo>
                <a:lnTo>
                  <a:pt x="246" y="3600"/>
                </a:lnTo>
                <a:lnTo>
                  <a:pt x="243" y="3560"/>
                </a:lnTo>
                <a:lnTo>
                  <a:pt x="239" y="3521"/>
                </a:lnTo>
                <a:lnTo>
                  <a:pt x="233" y="3482"/>
                </a:lnTo>
                <a:lnTo>
                  <a:pt x="228" y="3443"/>
                </a:lnTo>
                <a:lnTo>
                  <a:pt x="223" y="3404"/>
                </a:lnTo>
                <a:lnTo>
                  <a:pt x="216" y="3366"/>
                </a:lnTo>
                <a:lnTo>
                  <a:pt x="209" y="3328"/>
                </a:lnTo>
                <a:lnTo>
                  <a:pt x="202" y="3289"/>
                </a:lnTo>
                <a:lnTo>
                  <a:pt x="195" y="3252"/>
                </a:lnTo>
                <a:lnTo>
                  <a:pt x="187" y="3214"/>
                </a:lnTo>
                <a:lnTo>
                  <a:pt x="180" y="3177"/>
                </a:lnTo>
                <a:lnTo>
                  <a:pt x="172" y="3140"/>
                </a:lnTo>
                <a:lnTo>
                  <a:pt x="165" y="3102"/>
                </a:lnTo>
                <a:lnTo>
                  <a:pt x="158" y="3065"/>
                </a:lnTo>
                <a:lnTo>
                  <a:pt x="150" y="3027"/>
                </a:lnTo>
                <a:lnTo>
                  <a:pt x="144" y="2990"/>
                </a:lnTo>
                <a:lnTo>
                  <a:pt x="137" y="2953"/>
                </a:lnTo>
                <a:lnTo>
                  <a:pt x="132" y="2914"/>
                </a:lnTo>
                <a:lnTo>
                  <a:pt x="127" y="2877"/>
                </a:lnTo>
                <a:lnTo>
                  <a:pt x="122" y="2840"/>
                </a:lnTo>
                <a:lnTo>
                  <a:pt x="119" y="2801"/>
                </a:lnTo>
                <a:lnTo>
                  <a:pt x="116" y="2763"/>
                </a:lnTo>
                <a:lnTo>
                  <a:pt x="115" y="2724"/>
                </a:lnTo>
                <a:lnTo>
                  <a:pt x="114" y="2686"/>
                </a:lnTo>
                <a:lnTo>
                  <a:pt x="114" y="2647"/>
                </a:lnTo>
                <a:lnTo>
                  <a:pt x="116" y="2608"/>
                </a:lnTo>
                <a:lnTo>
                  <a:pt x="116" y="2569"/>
                </a:lnTo>
                <a:lnTo>
                  <a:pt x="119" y="2532"/>
                </a:lnTo>
                <a:lnTo>
                  <a:pt x="122" y="2495"/>
                </a:lnTo>
                <a:lnTo>
                  <a:pt x="127" y="2457"/>
                </a:lnTo>
                <a:lnTo>
                  <a:pt x="133" y="2421"/>
                </a:lnTo>
                <a:lnTo>
                  <a:pt x="140" y="2385"/>
                </a:lnTo>
                <a:lnTo>
                  <a:pt x="149" y="2348"/>
                </a:lnTo>
                <a:lnTo>
                  <a:pt x="159" y="2312"/>
                </a:lnTo>
                <a:lnTo>
                  <a:pt x="169" y="2277"/>
                </a:lnTo>
                <a:lnTo>
                  <a:pt x="180" y="2241"/>
                </a:lnTo>
                <a:lnTo>
                  <a:pt x="193" y="2205"/>
                </a:lnTo>
                <a:lnTo>
                  <a:pt x="206" y="2170"/>
                </a:lnTo>
                <a:lnTo>
                  <a:pt x="218" y="2135"/>
                </a:lnTo>
                <a:lnTo>
                  <a:pt x="233" y="2099"/>
                </a:lnTo>
                <a:lnTo>
                  <a:pt x="248" y="2065"/>
                </a:lnTo>
                <a:lnTo>
                  <a:pt x="263" y="2030"/>
                </a:lnTo>
                <a:lnTo>
                  <a:pt x="279" y="1995"/>
                </a:lnTo>
                <a:lnTo>
                  <a:pt x="295" y="1960"/>
                </a:lnTo>
                <a:lnTo>
                  <a:pt x="311" y="1923"/>
                </a:lnTo>
                <a:lnTo>
                  <a:pt x="327" y="1888"/>
                </a:lnTo>
                <a:lnTo>
                  <a:pt x="344" y="1853"/>
                </a:lnTo>
                <a:lnTo>
                  <a:pt x="361" y="1816"/>
                </a:lnTo>
                <a:lnTo>
                  <a:pt x="363" y="1783"/>
                </a:lnTo>
                <a:lnTo>
                  <a:pt x="346" y="1757"/>
                </a:lnTo>
                <a:lnTo>
                  <a:pt x="326" y="1747"/>
                </a:lnTo>
                <a:lnTo>
                  <a:pt x="289" y="1750"/>
                </a:lnTo>
                <a:lnTo>
                  <a:pt x="250" y="1748"/>
                </a:lnTo>
                <a:lnTo>
                  <a:pt x="211" y="1742"/>
                </a:lnTo>
                <a:lnTo>
                  <a:pt x="171" y="1730"/>
                </a:lnTo>
                <a:lnTo>
                  <a:pt x="135" y="1714"/>
                </a:lnTo>
                <a:lnTo>
                  <a:pt x="103" y="1694"/>
                </a:lnTo>
                <a:lnTo>
                  <a:pt x="76" y="1668"/>
                </a:lnTo>
                <a:lnTo>
                  <a:pt x="56" y="1639"/>
                </a:lnTo>
                <a:lnTo>
                  <a:pt x="46" y="1606"/>
                </a:lnTo>
                <a:lnTo>
                  <a:pt x="33" y="1563"/>
                </a:lnTo>
                <a:lnTo>
                  <a:pt x="24" y="1518"/>
                </a:lnTo>
                <a:lnTo>
                  <a:pt x="21" y="1473"/>
                </a:lnTo>
                <a:lnTo>
                  <a:pt x="28" y="1430"/>
                </a:lnTo>
                <a:lnTo>
                  <a:pt x="47" y="1395"/>
                </a:lnTo>
                <a:lnTo>
                  <a:pt x="68" y="1359"/>
                </a:lnTo>
                <a:lnTo>
                  <a:pt x="89" y="1323"/>
                </a:lnTo>
                <a:lnTo>
                  <a:pt x="112" y="1285"/>
                </a:lnTo>
                <a:lnTo>
                  <a:pt x="132" y="1244"/>
                </a:lnTo>
                <a:lnTo>
                  <a:pt x="151" y="1201"/>
                </a:lnTo>
                <a:lnTo>
                  <a:pt x="158" y="1160"/>
                </a:lnTo>
                <a:lnTo>
                  <a:pt x="155" y="1114"/>
                </a:lnTo>
                <a:lnTo>
                  <a:pt x="146" y="1068"/>
                </a:lnTo>
                <a:lnTo>
                  <a:pt x="133" y="1026"/>
                </a:lnTo>
                <a:lnTo>
                  <a:pt x="126" y="989"/>
                </a:lnTo>
                <a:lnTo>
                  <a:pt x="118" y="951"/>
                </a:lnTo>
                <a:lnTo>
                  <a:pt x="111" y="914"/>
                </a:lnTo>
                <a:lnTo>
                  <a:pt x="103" y="878"/>
                </a:lnTo>
                <a:lnTo>
                  <a:pt x="96" y="840"/>
                </a:lnTo>
                <a:lnTo>
                  <a:pt x="89" y="804"/>
                </a:lnTo>
                <a:lnTo>
                  <a:pt x="84" y="768"/>
                </a:lnTo>
                <a:lnTo>
                  <a:pt x="79" y="731"/>
                </a:lnTo>
                <a:lnTo>
                  <a:pt x="75" y="695"/>
                </a:lnTo>
                <a:lnTo>
                  <a:pt x="72" y="660"/>
                </a:lnTo>
                <a:lnTo>
                  <a:pt x="71" y="624"/>
                </a:lnTo>
                <a:lnTo>
                  <a:pt x="72" y="588"/>
                </a:lnTo>
                <a:lnTo>
                  <a:pt x="73" y="553"/>
                </a:lnTo>
                <a:lnTo>
                  <a:pt x="78" y="517"/>
                </a:lnTo>
                <a:lnTo>
                  <a:pt x="83" y="481"/>
                </a:lnTo>
                <a:lnTo>
                  <a:pt x="91" y="446"/>
                </a:lnTo>
                <a:lnTo>
                  <a:pt x="101" y="411"/>
                </a:lnTo>
                <a:lnTo>
                  <a:pt x="114" y="376"/>
                </a:lnTo>
                <a:lnTo>
                  <a:pt x="129" y="341"/>
                </a:lnTo>
                <a:lnTo>
                  <a:pt x="147" y="305"/>
                </a:lnTo>
                <a:lnTo>
                  <a:pt x="168" y="270"/>
                </a:lnTo>
                <a:lnTo>
                  <a:pt x="190" y="239"/>
                </a:lnTo>
                <a:lnTo>
                  <a:pt x="212" y="210"/>
                </a:lnTo>
                <a:lnTo>
                  <a:pt x="235" y="184"/>
                </a:lnTo>
                <a:lnTo>
                  <a:pt x="260" y="159"/>
                </a:lnTo>
                <a:lnTo>
                  <a:pt x="286" y="137"/>
                </a:lnTo>
                <a:lnTo>
                  <a:pt x="312" y="115"/>
                </a:lnTo>
                <a:lnTo>
                  <a:pt x="339" y="97"/>
                </a:lnTo>
                <a:lnTo>
                  <a:pt x="368" y="80"/>
                </a:lnTo>
                <a:lnTo>
                  <a:pt x="397" y="65"/>
                </a:lnTo>
                <a:lnTo>
                  <a:pt x="425" y="51"/>
                </a:lnTo>
                <a:lnTo>
                  <a:pt x="456" y="39"/>
                </a:lnTo>
                <a:lnTo>
                  <a:pt x="487" y="30"/>
                </a:lnTo>
                <a:lnTo>
                  <a:pt x="518" y="21"/>
                </a:lnTo>
                <a:lnTo>
                  <a:pt x="550" y="14"/>
                </a:lnTo>
                <a:lnTo>
                  <a:pt x="582" y="8"/>
                </a:lnTo>
                <a:lnTo>
                  <a:pt x="615" y="4"/>
                </a:lnTo>
                <a:lnTo>
                  <a:pt x="648" y="2"/>
                </a:lnTo>
                <a:lnTo>
                  <a:pt x="681" y="0"/>
                </a:lnTo>
                <a:lnTo>
                  <a:pt x="714" y="0"/>
                </a:lnTo>
                <a:lnTo>
                  <a:pt x="749" y="1"/>
                </a:lnTo>
                <a:lnTo>
                  <a:pt x="782" y="3"/>
                </a:lnTo>
                <a:lnTo>
                  <a:pt x="816" y="7"/>
                </a:lnTo>
                <a:lnTo>
                  <a:pt x="849" y="12"/>
                </a:lnTo>
                <a:lnTo>
                  <a:pt x="882" y="17"/>
                </a:lnTo>
                <a:lnTo>
                  <a:pt x="915" y="23"/>
                </a:lnTo>
                <a:lnTo>
                  <a:pt x="948" y="30"/>
                </a:lnTo>
                <a:lnTo>
                  <a:pt x="981" y="38"/>
                </a:lnTo>
                <a:lnTo>
                  <a:pt x="1014" y="47"/>
                </a:lnTo>
                <a:lnTo>
                  <a:pt x="1046" y="56"/>
                </a:lnTo>
                <a:lnTo>
                  <a:pt x="1078" y="66"/>
                </a:lnTo>
                <a:lnTo>
                  <a:pt x="1109" y="77"/>
                </a:lnTo>
                <a:lnTo>
                  <a:pt x="1140" y="88"/>
                </a:lnTo>
                <a:lnTo>
                  <a:pt x="1171" y="100"/>
                </a:lnTo>
                <a:lnTo>
                  <a:pt x="1201" y="112"/>
                </a:lnTo>
                <a:lnTo>
                  <a:pt x="1236" y="132"/>
                </a:lnTo>
                <a:lnTo>
                  <a:pt x="1267" y="155"/>
                </a:lnTo>
                <a:lnTo>
                  <a:pt x="1295" y="179"/>
                </a:lnTo>
                <a:lnTo>
                  <a:pt x="1319" y="206"/>
                </a:lnTo>
                <a:lnTo>
                  <a:pt x="1341" y="236"/>
                </a:lnTo>
                <a:lnTo>
                  <a:pt x="1359" y="266"/>
                </a:lnTo>
                <a:lnTo>
                  <a:pt x="1374" y="299"/>
                </a:lnTo>
                <a:lnTo>
                  <a:pt x="1386" y="332"/>
                </a:lnTo>
                <a:lnTo>
                  <a:pt x="1395" y="367"/>
                </a:lnTo>
                <a:lnTo>
                  <a:pt x="1403" y="402"/>
                </a:lnTo>
                <a:lnTo>
                  <a:pt x="1408" y="440"/>
                </a:lnTo>
                <a:lnTo>
                  <a:pt x="1410" y="477"/>
                </a:lnTo>
                <a:lnTo>
                  <a:pt x="1411" y="515"/>
                </a:lnTo>
                <a:lnTo>
                  <a:pt x="1410" y="553"/>
                </a:lnTo>
                <a:lnTo>
                  <a:pt x="1408" y="590"/>
                </a:lnTo>
                <a:lnTo>
                  <a:pt x="1404" y="628"/>
                </a:lnTo>
                <a:lnTo>
                  <a:pt x="1397" y="666"/>
                </a:lnTo>
                <a:lnTo>
                  <a:pt x="1393" y="680"/>
                </a:lnTo>
                <a:lnTo>
                  <a:pt x="1384" y="708"/>
                </a:lnTo>
                <a:lnTo>
                  <a:pt x="1380" y="723"/>
                </a:lnTo>
              </a:path>
            </a:pathLst>
          </a:cu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27051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5127" name="Freeform 7"/>
          <p:cNvSpPr>
            <a:spLocks/>
          </p:cNvSpPr>
          <p:nvPr/>
        </p:nvSpPr>
        <p:spPr bwMode="auto">
          <a:xfrm>
            <a:off x="3505200" y="1752600"/>
            <a:ext cx="633413" cy="4048125"/>
          </a:xfrm>
          <a:custGeom>
            <a:avLst/>
            <a:gdLst>
              <a:gd name="T0" fmla="*/ 2147483647 w 1514"/>
              <a:gd name="T1" fmla="*/ 2147483647 h 10708"/>
              <a:gd name="T2" fmla="*/ 2147483647 w 1514"/>
              <a:gd name="T3" fmla="*/ 2147483647 h 10708"/>
              <a:gd name="T4" fmla="*/ 2147483647 w 1514"/>
              <a:gd name="T5" fmla="*/ 2147483647 h 10708"/>
              <a:gd name="T6" fmla="*/ 2147483647 w 1514"/>
              <a:gd name="T7" fmla="*/ 2147483647 h 10708"/>
              <a:gd name="T8" fmla="*/ 2147483647 w 1514"/>
              <a:gd name="T9" fmla="*/ 2147483647 h 10708"/>
              <a:gd name="T10" fmla="*/ 2147483647 w 1514"/>
              <a:gd name="T11" fmla="*/ 2147483647 h 10708"/>
              <a:gd name="T12" fmla="*/ 2147483647 w 1514"/>
              <a:gd name="T13" fmla="*/ 2147483647 h 10708"/>
              <a:gd name="T14" fmla="*/ 2147483647 w 1514"/>
              <a:gd name="T15" fmla="*/ 2147483647 h 10708"/>
              <a:gd name="T16" fmla="*/ 2147483647 w 1514"/>
              <a:gd name="T17" fmla="*/ 2147483647 h 10708"/>
              <a:gd name="T18" fmla="*/ 2147483647 w 1514"/>
              <a:gd name="T19" fmla="*/ 2147483647 h 10708"/>
              <a:gd name="T20" fmla="*/ 2147483647 w 1514"/>
              <a:gd name="T21" fmla="*/ 2147483647 h 10708"/>
              <a:gd name="T22" fmla="*/ 2147483647 w 1514"/>
              <a:gd name="T23" fmla="*/ 2147483647 h 10708"/>
              <a:gd name="T24" fmla="*/ 2147483647 w 1514"/>
              <a:gd name="T25" fmla="*/ 2147483647 h 10708"/>
              <a:gd name="T26" fmla="*/ 2147483647 w 1514"/>
              <a:gd name="T27" fmla="*/ 2147483647 h 10708"/>
              <a:gd name="T28" fmla="*/ 2147483647 w 1514"/>
              <a:gd name="T29" fmla="*/ 2147483647 h 10708"/>
              <a:gd name="T30" fmla="*/ 2147483647 w 1514"/>
              <a:gd name="T31" fmla="*/ 2147483647 h 10708"/>
              <a:gd name="T32" fmla="*/ 2147483647 w 1514"/>
              <a:gd name="T33" fmla="*/ 2147483647 h 10708"/>
              <a:gd name="T34" fmla="*/ 2147483647 w 1514"/>
              <a:gd name="T35" fmla="*/ 2147483647 h 10708"/>
              <a:gd name="T36" fmla="*/ 2147483647 w 1514"/>
              <a:gd name="T37" fmla="*/ 2147483647 h 10708"/>
              <a:gd name="T38" fmla="*/ 2147483647 w 1514"/>
              <a:gd name="T39" fmla="*/ 2147483647 h 10708"/>
              <a:gd name="T40" fmla="*/ 2147483647 w 1514"/>
              <a:gd name="T41" fmla="*/ 2147483647 h 10708"/>
              <a:gd name="T42" fmla="*/ 2147483647 w 1514"/>
              <a:gd name="T43" fmla="*/ 2147483647 h 10708"/>
              <a:gd name="T44" fmla="*/ 2147483647 w 1514"/>
              <a:gd name="T45" fmla="*/ 2147483647 h 10708"/>
              <a:gd name="T46" fmla="*/ 2147483647 w 1514"/>
              <a:gd name="T47" fmla="*/ 2147483647 h 10708"/>
              <a:gd name="T48" fmla="*/ 2147483647 w 1514"/>
              <a:gd name="T49" fmla="*/ 2147483647 h 10708"/>
              <a:gd name="T50" fmla="*/ 2147483647 w 1514"/>
              <a:gd name="T51" fmla="*/ 2147483647 h 10708"/>
              <a:gd name="T52" fmla="*/ 2147483647 w 1514"/>
              <a:gd name="T53" fmla="*/ 2147483647 h 10708"/>
              <a:gd name="T54" fmla="*/ 2147483647 w 1514"/>
              <a:gd name="T55" fmla="*/ 2147483647 h 10708"/>
              <a:gd name="T56" fmla="*/ 2147483647 w 1514"/>
              <a:gd name="T57" fmla="*/ 2147483647 h 10708"/>
              <a:gd name="T58" fmla="*/ 2147483647 w 1514"/>
              <a:gd name="T59" fmla="*/ 2147483647 h 10708"/>
              <a:gd name="T60" fmla="*/ 2147483647 w 1514"/>
              <a:gd name="T61" fmla="*/ 2147483647 h 10708"/>
              <a:gd name="T62" fmla="*/ 2147483647 w 1514"/>
              <a:gd name="T63" fmla="*/ 2147483647 h 10708"/>
              <a:gd name="T64" fmla="*/ 2147483647 w 1514"/>
              <a:gd name="T65" fmla="*/ 2147483647 h 10708"/>
              <a:gd name="T66" fmla="*/ 2147483647 w 1514"/>
              <a:gd name="T67" fmla="*/ 2147483647 h 10708"/>
              <a:gd name="T68" fmla="*/ 2147483647 w 1514"/>
              <a:gd name="T69" fmla="*/ 2147483647 h 10708"/>
              <a:gd name="T70" fmla="*/ 2147483647 w 1514"/>
              <a:gd name="T71" fmla="*/ 2147483647 h 10708"/>
              <a:gd name="T72" fmla="*/ 2147483647 w 1514"/>
              <a:gd name="T73" fmla="*/ 2147483647 h 10708"/>
              <a:gd name="T74" fmla="*/ 2147483647 w 1514"/>
              <a:gd name="T75" fmla="*/ 2147483647 h 10708"/>
              <a:gd name="T76" fmla="*/ 2147483647 w 1514"/>
              <a:gd name="T77" fmla="*/ 2147483647 h 10708"/>
              <a:gd name="T78" fmla="*/ 2147483647 w 1514"/>
              <a:gd name="T79" fmla="*/ 2147483647 h 10708"/>
              <a:gd name="T80" fmla="*/ 2147483647 w 1514"/>
              <a:gd name="T81" fmla="*/ 2147483647 h 10708"/>
              <a:gd name="T82" fmla="*/ 2147483647 w 1514"/>
              <a:gd name="T83" fmla="*/ 2147483647 h 10708"/>
              <a:gd name="T84" fmla="*/ 2147483647 w 1514"/>
              <a:gd name="T85" fmla="*/ 2147483647 h 10708"/>
              <a:gd name="T86" fmla="*/ 2147483647 w 1514"/>
              <a:gd name="T87" fmla="*/ 2147483647 h 10708"/>
              <a:gd name="T88" fmla="*/ 2147483647 w 1514"/>
              <a:gd name="T89" fmla="*/ 2147483647 h 10708"/>
              <a:gd name="T90" fmla="*/ 2147483647 w 1514"/>
              <a:gd name="T91" fmla="*/ 2147483647 h 10708"/>
              <a:gd name="T92" fmla="*/ 2147483647 w 1514"/>
              <a:gd name="T93" fmla="*/ 2147483647 h 10708"/>
              <a:gd name="T94" fmla="*/ 2147483647 w 1514"/>
              <a:gd name="T95" fmla="*/ 2147483647 h 10708"/>
              <a:gd name="T96" fmla="*/ 2147483647 w 1514"/>
              <a:gd name="T97" fmla="*/ 2147483647 h 10708"/>
              <a:gd name="T98" fmla="*/ 2147483647 w 1514"/>
              <a:gd name="T99" fmla="*/ 2147483647 h 10708"/>
              <a:gd name="T100" fmla="*/ 2147483647 w 1514"/>
              <a:gd name="T101" fmla="*/ 2147483647 h 10708"/>
              <a:gd name="T102" fmla="*/ 2147483647 w 1514"/>
              <a:gd name="T103" fmla="*/ 2147483647 h 10708"/>
              <a:gd name="T104" fmla="*/ 2147483647 w 1514"/>
              <a:gd name="T105" fmla="*/ 2147483647 h 10708"/>
              <a:gd name="T106" fmla="*/ 2147483647 w 1514"/>
              <a:gd name="T107" fmla="*/ 2147483647 h 10708"/>
              <a:gd name="T108" fmla="*/ 2147483647 w 1514"/>
              <a:gd name="T109" fmla="*/ 2147483647 h 10708"/>
              <a:gd name="T110" fmla="*/ 2147483647 w 1514"/>
              <a:gd name="T111" fmla="*/ 2147483647 h 10708"/>
              <a:gd name="T112" fmla="*/ 2147483647 w 1514"/>
              <a:gd name="T113" fmla="*/ 2147483647 h 10708"/>
              <a:gd name="T114" fmla="*/ 2147483647 w 1514"/>
              <a:gd name="T115" fmla="*/ 2147483647 h 10708"/>
              <a:gd name="T116" fmla="*/ 2147483647 w 1514"/>
              <a:gd name="T117" fmla="*/ 2147483647 h 10708"/>
              <a:gd name="T118" fmla="*/ 2147483647 w 1514"/>
              <a:gd name="T119" fmla="*/ 2147483647 h 10708"/>
              <a:gd name="T120" fmla="*/ 2147483647 w 1514"/>
              <a:gd name="T121" fmla="*/ 2147483647 h 10708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0" t="0" r="r" b="b"/>
            <a:pathLst>
              <a:path w="1514" h="10708">
                <a:moveTo>
                  <a:pt x="591" y="22"/>
                </a:moveTo>
                <a:lnTo>
                  <a:pt x="632" y="17"/>
                </a:lnTo>
                <a:lnTo>
                  <a:pt x="676" y="6"/>
                </a:lnTo>
                <a:lnTo>
                  <a:pt x="716" y="0"/>
                </a:lnTo>
                <a:lnTo>
                  <a:pt x="769" y="0"/>
                </a:lnTo>
                <a:lnTo>
                  <a:pt x="824" y="0"/>
                </a:lnTo>
                <a:lnTo>
                  <a:pt x="878" y="1"/>
                </a:lnTo>
                <a:lnTo>
                  <a:pt x="928" y="4"/>
                </a:lnTo>
                <a:lnTo>
                  <a:pt x="975" y="11"/>
                </a:lnTo>
                <a:lnTo>
                  <a:pt x="1019" y="23"/>
                </a:lnTo>
                <a:lnTo>
                  <a:pt x="1064" y="39"/>
                </a:lnTo>
                <a:lnTo>
                  <a:pt x="1107" y="57"/>
                </a:lnTo>
                <a:lnTo>
                  <a:pt x="1151" y="75"/>
                </a:lnTo>
                <a:lnTo>
                  <a:pt x="1194" y="94"/>
                </a:lnTo>
                <a:lnTo>
                  <a:pt x="1232" y="117"/>
                </a:lnTo>
                <a:lnTo>
                  <a:pt x="1266" y="144"/>
                </a:lnTo>
                <a:lnTo>
                  <a:pt x="1296" y="173"/>
                </a:lnTo>
                <a:lnTo>
                  <a:pt x="1321" y="204"/>
                </a:lnTo>
                <a:lnTo>
                  <a:pt x="1342" y="236"/>
                </a:lnTo>
                <a:lnTo>
                  <a:pt x="1361" y="272"/>
                </a:lnTo>
                <a:lnTo>
                  <a:pt x="1376" y="308"/>
                </a:lnTo>
                <a:lnTo>
                  <a:pt x="1388" y="345"/>
                </a:lnTo>
                <a:lnTo>
                  <a:pt x="1397" y="384"/>
                </a:lnTo>
                <a:lnTo>
                  <a:pt x="1403" y="423"/>
                </a:lnTo>
                <a:lnTo>
                  <a:pt x="1407" y="464"/>
                </a:lnTo>
                <a:lnTo>
                  <a:pt x="1408" y="504"/>
                </a:lnTo>
                <a:lnTo>
                  <a:pt x="1409" y="544"/>
                </a:lnTo>
                <a:lnTo>
                  <a:pt x="1408" y="584"/>
                </a:lnTo>
                <a:lnTo>
                  <a:pt x="1405" y="623"/>
                </a:lnTo>
                <a:lnTo>
                  <a:pt x="1400" y="663"/>
                </a:lnTo>
                <a:lnTo>
                  <a:pt x="1394" y="701"/>
                </a:lnTo>
                <a:lnTo>
                  <a:pt x="1385" y="740"/>
                </a:lnTo>
                <a:lnTo>
                  <a:pt x="1376" y="778"/>
                </a:lnTo>
                <a:lnTo>
                  <a:pt x="1365" y="817"/>
                </a:lnTo>
                <a:lnTo>
                  <a:pt x="1352" y="855"/>
                </a:lnTo>
                <a:lnTo>
                  <a:pt x="1339" y="891"/>
                </a:lnTo>
                <a:lnTo>
                  <a:pt x="1325" y="929"/>
                </a:lnTo>
                <a:lnTo>
                  <a:pt x="1310" y="967"/>
                </a:lnTo>
                <a:lnTo>
                  <a:pt x="1296" y="1004"/>
                </a:lnTo>
                <a:lnTo>
                  <a:pt x="1280" y="1042"/>
                </a:lnTo>
                <a:lnTo>
                  <a:pt x="1264" y="1079"/>
                </a:lnTo>
                <a:lnTo>
                  <a:pt x="1249" y="1117"/>
                </a:lnTo>
                <a:lnTo>
                  <a:pt x="1233" y="1153"/>
                </a:lnTo>
                <a:lnTo>
                  <a:pt x="1219" y="1191"/>
                </a:lnTo>
                <a:lnTo>
                  <a:pt x="1204" y="1229"/>
                </a:lnTo>
                <a:lnTo>
                  <a:pt x="1190" y="1267"/>
                </a:lnTo>
                <a:lnTo>
                  <a:pt x="1176" y="1305"/>
                </a:lnTo>
                <a:lnTo>
                  <a:pt x="1163" y="1344"/>
                </a:lnTo>
                <a:lnTo>
                  <a:pt x="1152" y="1383"/>
                </a:lnTo>
                <a:lnTo>
                  <a:pt x="1142" y="1422"/>
                </a:lnTo>
                <a:lnTo>
                  <a:pt x="1135" y="1460"/>
                </a:lnTo>
                <a:lnTo>
                  <a:pt x="1131" y="1499"/>
                </a:lnTo>
                <a:lnTo>
                  <a:pt x="1130" y="1538"/>
                </a:lnTo>
                <a:lnTo>
                  <a:pt x="1132" y="1577"/>
                </a:lnTo>
                <a:lnTo>
                  <a:pt x="1137" y="1616"/>
                </a:lnTo>
                <a:lnTo>
                  <a:pt x="1146" y="1655"/>
                </a:lnTo>
                <a:lnTo>
                  <a:pt x="1160" y="1694"/>
                </a:lnTo>
                <a:lnTo>
                  <a:pt x="1176" y="1733"/>
                </a:lnTo>
                <a:lnTo>
                  <a:pt x="1198" y="1772"/>
                </a:lnTo>
                <a:lnTo>
                  <a:pt x="1220" y="1810"/>
                </a:lnTo>
                <a:lnTo>
                  <a:pt x="1242" y="1847"/>
                </a:lnTo>
                <a:lnTo>
                  <a:pt x="1266" y="1885"/>
                </a:lnTo>
                <a:lnTo>
                  <a:pt x="1289" y="1924"/>
                </a:lnTo>
                <a:lnTo>
                  <a:pt x="1311" y="1966"/>
                </a:lnTo>
                <a:lnTo>
                  <a:pt x="1333" y="2008"/>
                </a:lnTo>
                <a:lnTo>
                  <a:pt x="1355" y="2052"/>
                </a:lnTo>
                <a:lnTo>
                  <a:pt x="1360" y="2076"/>
                </a:lnTo>
                <a:lnTo>
                  <a:pt x="1371" y="2102"/>
                </a:lnTo>
                <a:lnTo>
                  <a:pt x="1381" y="2124"/>
                </a:lnTo>
                <a:lnTo>
                  <a:pt x="1397" y="2167"/>
                </a:lnTo>
                <a:lnTo>
                  <a:pt x="1410" y="2200"/>
                </a:lnTo>
                <a:lnTo>
                  <a:pt x="1426" y="2231"/>
                </a:lnTo>
                <a:lnTo>
                  <a:pt x="1437" y="2270"/>
                </a:lnTo>
                <a:lnTo>
                  <a:pt x="1447" y="2308"/>
                </a:lnTo>
                <a:lnTo>
                  <a:pt x="1457" y="2347"/>
                </a:lnTo>
                <a:lnTo>
                  <a:pt x="1465" y="2386"/>
                </a:lnTo>
                <a:lnTo>
                  <a:pt x="1473" y="2425"/>
                </a:lnTo>
                <a:lnTo>
                  <a:pt x="1481" y="2464"/>
                </a:lnTo>
                <a:lnTo>
                  <a:pt x="1486" y="2503"/>
                </a:lnTo>
                <a:lnTo>
                  <a:pt x="1492" y="2542"/>
                </a:lnTo>
                <a:lnTo>
                  <a:pt x="1496" y="2581"/>
                </a:lnTo>
                <a:lnTo>
                  <a:pt x="1501" y="2620"/>
                </a:lnTo>
                <a:lnTo>
                  <a:pt x="1504" y="2660"/>
                </a:lnTo>
                <a:lnTo>
                  <a:pt x="1507" y="2699"/>
                </a:lnTo>
                <a:lnTo>
                  <a:pt x="1510" y="2739"/>
                </a:lnTo>
                <a:lnTo>
                  <a:pt x="1512" y="2780"/>
                </a:lnTo>
                <a:lnTo>
                  <a:pt x="1513" y="2820"/>
                </a:lnTo>
                <a:lnTo>
                  <a:pt x="1514" y="2861"/>
                </a:lnTo>
                <a:lnTo>
                  <a:pt x="1514" y="2902"/>
                </a:lnTo>
                <a:lnTo>
                  <a:pt x="1514" y="2944"/>
                </a:lnTo>
                <a:lnTo>
                  <a:pt x="1513" y="2982"/>
                </a:lnTo>
                <a:lnTo>
                  <a:pt x="1511" y="3020"/>
                </a:lnTo>
                <a:lnTo>
                  <a:pt x="1508" y="3059"/>
                </a:lnTo>
                <a:lnTo>
                  <a:pt x="1505" y="3097"/>
                </a:lnTo>
                <a:lnTo>
                  <a:pt x="1502" y="3134"/>
                </a:lnTo>
                <a:lnTo>
                  <a:pt x="1497" y="3172"/>
                </a:lnTo>
                <a:lnTo>
                  <a:pt x="1493" y="3210"/>
                </a:lnTo>
                <a:lnTo>
                  <a:pt x="1488" y="3249"/>
                </a:lnTo>
                <a:lnTo>
                  <a:pt x="1483" y="3287"/>
                </a:lnTo>
                <a:lnTo>
                  <a:pt x="1477" y="3325"/>
                </a:lnTo>
                <a:lnTo>
                  <a:pt x="1472" y="3363"/>
                </a:lnTo>
                <a:lnTo>
                  <a:pt x="1466" y="3401"/>
                </a:lnTo>
                <a:lnTo>
                  <a:pt x="1459" y="3439"/>
                </a:lnTo>
                <a:lnTo>
                  <a:pt x="1453" y="3476"/>
                </a:lnTo>
                <a:lnTo>
                  <a:pt x="1446" y="3514"/>
                </a:lnTo>
                <a:lnTo>
                  <a:pt x="1439" y="3552"/>
                </a:lnTo>
                <a:lnTo>
                  <a:pt x="1433" y="3589"/>
                </a:lnTo>
                <a:lnTo>
                  <a:pt x="1425" y="3627"/>
                </a:lnTo>
                <a:lnTo>
                  <a:pt x="1418" y="3665"/>
                </a:lnTo>
                <a:lnTo>
                  <a:pt x="1411" y="3703"/>
                </a:lnTo>
                <a:lnTo>
                  <a:pt x="1404" y="3741"/>
                </a:lnTo>
                <a:lnTo>
                  <a:pt x="1397" y="3778"/>
                </a:lnTo>
                <a:lnTo>
                  <a:pt x="1390" y="3816"/>
                </a:lnTo>
                <a:lnTo>
                  <a:pt x="1383" y="3854"/>
                </a:lnTo>
                <a:lnTo>
                  <a:pt x="1376" y="3892"/>
                </a:lnTo>
                <a:lnTo>
                  <a:pt x="1369" y="3929"/>
                </a:lnTo>
                <a:lnTo>
                  <a:pt x="1364" y="3967"/>
                </a:lnTo>
                <a:lnTo>
                  <a:pt x="1357" y="4005"/>
                </a:lnTo>
                <a:lnTo>
                  <a:pt x="1351" y="4043"/>
                </a:lnTo>
                <a:lnTo>
                  <a:pt x="1346" y="4080"/>
                </a:lnTo>
                <a:lnTo>
                  <a:pt x="1340" y="4118"/>
                </a:lnTo>
                <a:lnTo>
                  <a:pt x="1336" y="4156"/>
                </a:lnTo>
                <a:lnTo>
                  <a:pt x="1330" y="4194"/>
                </a:lnTo>
                <a:lnTo>
                  <a:pt x="1327" y="4232"/>
                </a:lnTo>
                <a:lnTo>
                  <a:pt x="1322" y="4270"/>
                </a:lnTo>
                <a:lnTo>
                  <a:pt x="1319" y="4308"/>
                </a:lnTo>
                <a:lnTo>
                  <a:pt x="1317" y="4346"/>
                </a:lnTo>
                <a:lnTo>
                  <a:pt x="1315" y="4383"/>
                </a:lnTo>
                <a:lnTo>
                  <a:pt x="1312" y="4421"/>
                </a:lnTo>
                <a:lnTo>
                  <a:pt x="1311" y="4459"/>
                </a:lnTo>
                <a:lnTo>
                  <a:pt x="1311" y="4498"/>
                </a:lnTo>
                <a:lnTo>
                  <a:pt x="1311" y="4536"/>
                </a:lnTo>
                <a:lnTo>
                  <a:pt x="1312" y="4574"/>
                </a:lnTo>
                <a:lnTo>
                  <a:pt x="1313" y="4612"/>
                </a:lnTo>
                <a:lnTo>
                  <a:pt x="1316" y="4651"/>
                </a:lnTo>
                <a:lnTo>
                  <a:pt x="1319" y="4689"/>
                </a:lnTo>
                <a:lnTo>
                  <a:pt x="1322" y="4721"/>
                </a:lnTo>
                <a:lnTo>
                  <a:pt x="1327" y="4753"/>
                </a:lnTo>
                <a:lnTo>
                  <a:pt x="1332" y="4786"/>
                </a:lnTo>
                <a:lnTo>
                  <a:pt x="1339" y="4819"/>
                </a:lnTo>
                <a:lnTo>
                  <a:pt x="1347" y="4853"/>
                </a:lnTo>
                <a:lnTo>
                  <a:pt x="1355" y="4887"/>
                </a:lnTo>
                <a:lnTo>
                  <a:pt x="1362" y="4922"/>
                </a:lnTo>
                <a:lnTo>
                  <a:pt x="1372" y="4955"/>
                </a:lnTo>
                <a:lnTo>
                  <a:pt x="1381" y="4991"/>
                </a:lnTo>
                <a:lnTo>
                  <a:pt x="1391" y="5025"/>
                </a:lnTo>
                <a:lnTo>
                  <a:pt x="1401" y="5060"/>
                </a:lnTo>
                <a:lnTo>
                  <a:pt x="1411" y="5095"/>
                </a:lnTo>
                <a:lnTo>
                  <a:pt x="1421" y="5131"/>
                </a:lnTo>
                <a:lnTo>
                  <a:pt x="1432" y="5166"/>
                </a:lnTo>
                <a:lnTo>
                  <a:pt x="1440" y="5201"/>
                </a:lnTo>
                <a:lnTo>
                  <a:pt x="1450" y="5237"/>
                </a:lnTo>
                <a:lnTo>
                  <a:pt x="1459" y="5273"/>
                </a:lnTo>
                <a:lnTo>
                  <a:pt x="1467" y="5308"/>
                </a:lnTo>
                <a:lnTo>
                  <a:pt x="1475" y="5343"/>
                </a:lnTo>
                <a:lnTo>
                  <a:pt x="1482" y="5377"/>
                </a:lnTo>
                <a:lnTo>
                  <a:pt x="1488" y="5413"/>
                </a:lnTo>
                <a:lnTo>
                  <a:pt x="1493" y="5448"/>
                </a:lnTo>
                <a:lnTo>
                  <a:pt x="1497" y="5482"/>
                </a:lnTo>
                <a:lnTo>
                  <a:pt x="1501" y="5517"/>
                </a:lnTo>
                <a:lnTo>
                  <a:pt x="1502" y="5551"/>
                </a:lnTo>
                <a:lnTo>
                  <a:pt x="1502" y="5586"/>
                </a:lnTo>
                <a:lnTo>
                  <a:pt x="1501" y="5619"/>
                </a:lnTo>
                <a:lnTo>
                  <a:pt x="1497" y="5653"/>
                </a:lnTo>
                <a:lnTo>
                  <a:pt x="1493" y="5686"/>
                </a:lnTo>
                <a:lnTo>
                  <a:pt x="1487" y="5718"/>
                </a:lnTo>
                <a:lnTo>
                  <a:pt x="1478" y="5751"/>
                </a:lnTo>
                <a:lnTo>
                  <a:pt x="1468" y="5783"/>
                </a:lnTo>
                <a:lnTo>
                  <a:pt x="1456" y="5814"/>
                </a:lnTo>
                <a:lnTo>
                  <a:pt x="1442" y="5845"/>
                </a:lnTo>
                <a:lnTo>
                  <a:pt x="1425" y="5875"/>
                </a:lnTo>
                <a:lnTo>
                  <a:pt x="1406" y="5906"/>
                </a:lnTo>
                <a:lnTo>
                  <a:pt x="1384" y="5935"/>
                </a:lnTo>
                <a:lnTo>
                  <a:pt x="1384" y="5981"/>
                </a:lnTo>
                <a:lnTo>
                  <a:pt x="1384" y="6026"/>
                </a:lnTo>
                <a:lnTo>
                  <a:pt x="1381" y="6069"/>
                </a:lnTo>
                <a:lnTo>
                  <a:pt x="1379" y="6112"/>
                </a:lnTo>
                <a:lnTo>
                  <a:pt x="1376" y="6153"/>
                </a:lnTo>
                <a:lnTo>
                  <a:pt x="1372" y="6195"/>
                </a:lnTo>
                <a:lnTo>
                  <a:pt x="1368" y="6238"/>
                </a:lnTo>
                <a:lnTo>
                  <a:pt x="1364" y="6279"/>
                </a:lnTo>
                <a:lnTo>
                  <a:pt x="1361" y="6321"/>
                </a:lnTo>
                <a:lnTo>
                  <a:pt x="1359" y="6365"/>
                </a:lnTo>
                <a:lnTo>
                  <a:pt x="1357" y="6409"/>
                </a:lnTo>
                <a:lnTo>
                  <a:pt x="1356" y="6455"/>
                </a:lnTo>
                <a:lnTo>
                  <a:pt x="1355" y="6501"/>
                </a:lnTo>
                <a:lnTo>
                  <a:pt x="1355" y="6547"/>
                </a:lnTo>
                <a:lnTo>
                  <a:pt x="1355" y="6594"/>
                </a:lnTo>
                <a:lnTo>
                  <a:pt x="1355" y="6633"/>
                </a:lnTo>
                <a:lnTo>
                  <a:pt x="1355" y="6673"/>
                </a:lnTo>
                <a:lnTo>
                  <a:pt x="1355" y="6713"/>
                </a:lnTo>
                <a:lnTo>
                  <a:pt x="1354" y="6753"/>
                </a:lnTo>
                <a:lnTo>
                  <a:pt x="1354" y="6795"/>
                </a:lnTo>
                <a:lnTo>
                  <a:pt x="1354" y="6835"/>
                </a:lnTo>
                <a:lnTo>
                  <a:pt x="1352" y="6876"/>
                </a:lnTo>
                <a:lnTo>
                  <a:pt x="1351" y="6917"/>
                </a:lnTo>
                <a:lnTo>
                  <a:pt x="1350" y="6957"/>
                </a:lnTo>
                <a:lnTo>
                  <a:pt x="1349" y="6999"/>
                </a:lnTo>
                <a:lnTo>
                  <a:pt x="1347" y="7040"/>
                </a:lnTo>
                <a:lnTo>
                  <a:pt x="1346" y="7080"/>
                </a:lnTo>
                <a:lnTo>
                  <a:pt x="1342" y="7120"/>
                </a:lnTo>
                <a:lnTo>
                  <a:pt x="1340" y="7160"/>
                </a:lnTo>
                <a:lnTo>
                  <a:pt x="1337" y="7199"/>
                </a:lnTo>
                <a:lnTo>
                  <a:pt x="1336" y="7239"/>
                </a:lnTo>
                <a:lnTo>
                  <a:pt x="1333" y="7284"/>
                </a:lnTo>
                <a:lnTo>
                  <a:pt x="1332" y="7324"/>
                </a:lnTo>
                <a:lnTo>
                  <a:pt x="1327" y="7370"/>
                </a:lnTo>
                <a:lnTo>
                  <a:pt x="1322" y="7414"/>
                </a:lnTo>
                <a:lnTo>
                  <a:pt x="1321" y="7459"/>
                </a:lnTo>
                <a:lnTo>
                  <a:pt x="1321" y="7502"/>
                </a:lnTo>
                <a:lnTo>
                  <a:pt x="1322" y="7546"/>
                </a:lnTo>
                <a:lnTo>
                  <a:pt x="1326" y="7589"/>
                </a:lnTo>
                <a:lnTo>
                  <a:pt x="1330" y="7634"/>
                </a:lnTo>
                <a:lnTo>
                  <a:pt x="1337" y="7681"/>
                </a:lnTo>
                <a:lnTo>
                  <a:pt x="1337" y="7718"/>
                </a:lnTo>
                <a:lnTo>
                  <a:pt x="1337" y="7757"/>
                </a:lnTo>
                <a:lnTo>
                  <a:pt x="1338" y="7796"/>
                </a:lnTo>
                <a:lnTo>
                  <a:pt x="1339" y="7838"/>
                </a:lnTo>
                <a:lnTo>
                  <a:pt x="1341" y="7878"/>
                </a:lnTo>
                <a:lnTo>
                  <a:pt x="1345" y="7920"/>
                </a:lnTo>
                <a:lnTo>
                  <a:pt x="1349" y="7962"/>
                </a:lnTo>
                <a:lnTo>
                  <a:pt x="1355" y="8005"/>
                </a:lnTo>
                <a:lnTo>
                  <a:pt x="1362" y="8047"/>
                </a:lnTo>
                <a:lnTo>
                  <a:pt x="1372" y="8089"/>
                </a:lnTo>
                <a:lnTo>
                  <a:pt x="1379" y="8124"/>
                </a:lnTo>
                <a:lnTo>
                  <a:pt x="1394" y="8159"/>
                </a:lnTo>
                <a:lnTo>
                  <a:pt x="1408" y="8196"/>
                </a:lnTo>
                <a:lnTo>
                  <a:pt x="1419" y="8239"/>
                </a:lnTo>
                <a:lnTo>
                  <a:pt x="1428" y="8280"/>
                </a:lnTo>
                <a:lnTo>
                  <a:pt x="1436" y="8320"/>
                </a:lnTo>
                <a:lnTo>
                  <a:pt x="1443" y="8361"/>
                </a:lnTo>
                <a:lnTo>
                  <a:pt x="1447" y="8401"/>
                </a:lnTo>
                <a:lnTo>
                  <a:pt x="1450" y="8442"/>
                </a:lnTo>
                <a:lnTo>
                  <a:pt x="1450" y="8482"/>
                </a:lnTo>
                <a:lnTo>
                  <a:pt x="1450" y="8523"/>
                </a:lnTo>
                <a:lnTo>
                  <a:pt x="1447" y="8564"/>
                </a:lnTo>
                <a:lnTo>
                  <a:pt x="1443" y="8606"/>
                </a:lnTo>
                <a:lnTo>
                  <a:pt x="1438" y="8648"/>
                </a:lnTo>
                <a:lnTo>
                  <a:pt x="1434" y="8689"/>
                </a:lnTo>
                <a:lnTo>
                  <a:pt x="1428" y="8729"/>
                </a:lnTo>
                <a:lnTo>
                  <a:pt x="1424" y="8770"/>
                </a:lnTo>
                <a:lnTo>
                  <a:pt x="1419" y="8810"/>
                </a:lnTo>
                <a:lnTo>
                  <a:pt x="1415" y="8851"/>
                </a:lnTo>
                <a:lnTo>
                  <a:pt x="1410" y="8891"/>
                </a:lnTo>
                <a:lnTo>
                  <a:pt x="1405" y="8931"/>
                </a:lnTo>
                <a:lnTo>
                  <a:pt x="1400" y="8970"/>
                </a:lnTo>
                <a:lnTo>
                  <a:pt x="1396" y="9010"/>
                </a:lnTo>
                <a:lnTo>
                  <a:pt x="1393" y="9050"/>
                </a:lnTo>
                <a:lnTo>
                  <a:pt x="1388" y="9089"/>
                </a:lnTo>
                <a:lnTo>
                  <a:pt x="1384" y="9128"/>
                </a:lnTo>
                <a:lnTo>
                  <a:pt x="1380" y="9167"/>
                </a:lnTo>
                <a:lnTo>
                  <a:pt x="1376" y="9207"/>
                </a:lnTo>
                <a:lnTo>
                  <a:pt x="1372" y="9246"/>
                </a:lnTo>
                <a:lnTo>
                  <a:pt x="1369" y="9285"/>
                </a:lnTo>
                <a:lnTo>
                  <a:pt x="1366" y="9324"/>
                </a:lnTo>
                <a:lnTo>
                  <a:pt x="1362" y="9363"/>
                </a:lnTo>
                <a:lnTo>
                  <a:pt x="1359" y="9401"/>
                </a:lnTo>
                <a:lnTo>
                  <a:pt x="1357" y="9440"/>
                </a:lnTo>
                <a:lnTo>
                  <a:pt x="1355" y="9479"/>
                </a:lnTo>
                <a:lnTo>
                  <a:pt x="1355" y="9521"/>
                </a:lnTo>
                <a:lnTo>
                  <a:pt x="1354" y="9564"/>
                </a:lnTo>
                <a:lnTo>
                  <a:pt x="1352" y="9605"/>
                </a:lnTo>
                <a:lnTo>
                  <a:pt x="1351" y="9647"/>
                </a:lnTo>
                <a:lnTo>
                  <a:pt x="1351" y="9690"/>
                </a:lnTo>
                <a:lnTo>
                  <a:pt x="1350" y="9731"/>
                </a:lnTo>
                <a:lnTo>
                  <a:pt x="1350" y="9773"/>
                </a:lnTo>
                <a:lnTo>
                  <a:pt x="1350" y="9815"/>
                </a:lnTo>
                <a:lnTo>
                  <a:pt x="1351" y="9857"/>
                </a:lnTo>
                <a:lnTo>
                  <a:pt x="1354" y="9899"/>
                </a:lnTo>
                <a:lnTo>
                  <a:pt x="1356" y="9941"/>
                </a:lnTo>
                <a:lnTo>
                  <a:pt x="1360" y="9983"/>
                </a:lnTo>
                <a:lnTo>
                  <a:pt x="1366" y="10025"/>
                </a:lnTo>
                <a:lnTo>
                  <a:pt x="1372" y="10067"/>
                </a:lnTo>
                <a:lnTo>
                  <a:pt x="1372" y="10112"/>
                </a:lnTo>
                <a:lnTo>
                  <a:pt x="1374" y="10159"/>
                </a:lnTo>
                <a:lnTo>
                  <a:pt x="1376" y="10207"/>
                </a:lnTo>
                <a:lnTo>
                  <a:pt x="1381" y="10253"/>
                </a:lnTo>
                <a:lnTo>
                  <a:pt x="1390" y="10299"/>
                </a:lnTo>
                <a:lnTo>
                  <a:pt x="1395" y="10326"/>
                </a:lnTo>
                <a:lnTo>
                  <a:pt x="1403" y="10378"/>
                </a:lnTo>
                <a:lnTo>
                  <a:pt x="1408" y="10405"/>
                </a:lnTo>
                <a:lnTo>
                  <a:pt x="1425" y="10445"/>
                </a:lnTo>
                <a:lnTo>
                  <a:pt x="1443" y="10487"/>
                </a:lnTo>
                <a:lnTo>
                  <a:pt x="1458" y="10530"/>
                </a:lnTo>
                <a:lnTo>
                  <a:pt x="1469" y="10569"/>
                </a:lnTo>
                <a:lnTo>
                  <a:pt x="1473" y="10604"/>
                </a:lnTo>
                <a:lnTo>
                  <a:pt x="1465" y="10633"/>
                </a:lnTo>
                <a:lnTo>
                  <a:pt x="1443" y="10654"/>
                </a:lnTo>
                <a:lnTo>
                  <a:pt x="1400" y="10673"/>
                </a:lnTo>
                <a:lnTo>
                  <a:pt x="1358" y="10687"/>
                </a:lnTo>
                <a:lnTo>
                  <a:pt x="1315" y="10693"/>
                </a:lnTo>
                <a:lnTo>
                  <a:pt x="1270" y="10697"/>
                </a:lnTo>
                <a:lnTo>
                  <a:pt x="1223" y="10698"/>
                </a:lnTo>
                <a:lnTo>
                  <a:pt x="1175" y="10699"/>
                </a:lnTo>
                <a:lnTo>
                  <a:pt x="1124" y="10699"/>
                </a:lnTo>
                <a:lnTo>
                  <a:pt x="1078" y="10700"/>
                </a:lnTo>
                <a:lnTo>
                  <a:pt x="1036" y="10702"/>
                </a:lnTo>
                <a:lnTo>
                  <a:pt x="994" y="10704"/>
                </a:lnTo>
                <a:lnTo>
                  <a:pt x="951" y="10706"/>
                </a:lnTo>
                <a:lnTo>
                  <a:pt x="909" y="10707"/>
                </a:lnTo>
                <a:lnTo>
                  <a:pt x="867" y="10708"/>
                </a:lnTo>
                <a:lnTo>
                  <a:pt x="822" y="10708"/>
                </a:lnTo>
                <a:lnTo>
                  <a:pt x="779" y="10708"/>
                </a:lnTo>
                <a:lnTo>
                  <a:pt x="738" y="10708"/>
                </a:lnTo>
                <a:lnTo>
                  <a:pt x="696" y="10708"/>
                </a:lnTo>
                <a:lnTo>
                  <a:pt x="655" y="10708"/>
                </a:lnTo>
                <a:lnTo>
                  <a:pt x="614" y="10707"/>
                </a:lnTo>
                <a:lnTo>
                  <a:pt x="572" y="10707"/>
                </a:lnTo>
                <a:lnTo>
                  <a:pt x="531" y="10706"/>
                </a:lnTo>
                <a:lnTo>
                  <a:pt x="490" y="10706"/>
                </a:lnTo>
                <a:lnTo>
                  <a:pt x="450" y="10705"/>
                </a:lnTo>
                <a:lnTo>
                  <a:pt x="409" y="10705"/>
                </a:lnTo>
                <a:lnTo>
                  <a:pt x="369" y="10704"/>
                </a:lnTo>
                <a:lnTo>
                  <a:pt x="327" y="10704"/>
                </a:lnTo>
                <a:lnTo>
                  <a:pt x="287" y="10702"/>
                </a:lnTo>
                <a:lnTo>
                  <a:pt x="246" y="10701"/>
                </a:lnTo>
                <a:lnTo>
                  <a:pt x="206" y="10700"/>
                </a:lnTo>
                <a:lnTo>
                  <a:pt x="165" y="10700"/>
                </a:lnTo>
                <a:lnTo>
                  <a:pt x="123" y="10699"/>
                </a:lnTo>
                <a:lnTo>
                  <a:pt x="82" y="10698"/>
                </a:lnTo>
                <a:lnTo>
                  <a:pt x="41" y="10697"/>
                </a:lnTo>
                <a:lnTo>
                  <a:pt x="0" y="10697"/>
                </a:lnTo>
                <a:lnTo>
                  <a:pt x="19" y="10665"/>
                </a:lnTo>
                <a:lnTo>
                  <a:pt x="40" y="10636"/>
                </a:lnTo>
                <a:lnTo>
                  <a:pt x="63" y="10611"/>
                </a:lnTo>
                <a:lnTo>
                  <a:pt x="89" y="10589"/>
                </a:lnTo>
                <a:lnTo>
                  <a:pt x="116" y="10569"/>
                </a:lnTo>
                <a:lnTo>
                  <a:pt x="145" y="10552"/>
                </a:lnTo>
                <a:lnTo>
                  <a:pt x="175" y="10536"/>
                </a:lnTo>
                <a:lnTo>
                  <a:pt x="206" y="10523"/>
                </a:lnTo>
                <a:lnTo>
                  <a:pt x="239" y="10510"/>
                </a:lnTo>
                <a:lnTo>
                  <a:pt x="272" y="10498"/>
                </a:lnTo>
                <a:lnTo>
                  <a:pt x="306" y="10487"/>
                </a:lnTo>
                <a:lnTo>
                  <a:pt x="341" y="10476"/>
                </a:lnTo>
                <a:lnTo>
                  <a:pt x="375" y="10466"/>
                </a:lnTo>
                <a:lnTo>
                  <a:pt x="411" y="10454"/>
                </a:lnTo>
                <a:lnTo>
                  <a:pt x="445" y="10443"/>
                </a:lnTo>
                <a:lnTo>
                  <a:pt x="480" y="10429"/>
                </a:lnTo>
                <a:lnTo>
                  <a:pt x="515" y="10414"/>
                </a:lnTo>
                <a:lnTo>
                  <a:pt x="549" y="10398"/>
                </a:lnTo>
                <a:lnTo>
                  <a:pt x="581" y="10379"/>
                </a:lnTo>
                <a:lnTo>
                  <a:pt x="614" y="10358"/>
                </a:lnTo>
                <a:lnTo>
                  <a:pt x="645" y="10334"/>
                </a:lnTo>
                <a:lnTo>
                  <a:pt x="678" y="10312"/>
                </a:lnTo>
                <a:lnTo>
                  <a:pt x="714" y="10291"/>
                </a:lnTo>
                <a:lnTo>
                  <a:pt x="750" y="10270"/>
                </a:lnTo>
                <a:lnTo>
                  <a:pt x="784" y="10247"/>
                </a:lnTo>
                <a:lnTo>
                  <a:pt x="814" y="10221"/>
                </a:lnTo>
                <a:lnTo>
                  <a:pt x="838" y="10191"/>
                </a:lnTo>
                <a:lnTo>
                  <a:pt x="851" y="10156"/>
                </a:lnTo>
                <a:lnTo>
                  <a:pt x="870" y="10098"/>
                </a:lnTo>
                <a:lnTo>
                  <a:pt x="886" y="10042"/>
                </a:lnTo>
                <a:lnTo>
                  <a:pt x="892" y="9996"/>
                </a:lnTo>
                <a:lnTo>
                  <a:pt x="894" y="9956"/>
                </a:lnTo>
                <a:lnTo>
                  <a:pt x="896" y="9916"/>
                </a:lnTo>
                <a:lnTo>
                  <a:pt x="896" y="9876"/>
                </a:lnTo>
                <a:lnTo>
                  <a:pt x="896" y="9836"/>
                </a:lnTo>
                <a:lnTo>
                  <a:pt x="894" y="9795"/>
                </a:lnTo>
                <a:lnTo>
                  <a:pt x="892" y="9755"/>
                </a:lnTo>
                <a:lnTo>
                  <a:pt x="889" y="9715"/>
                </a:lnTo>
                <a:lnTo>
                  <a:pt x="886" y="9675"/>
                </a:lnTo>
                <a:lnTo>
                  <a:pt x="881" y="9635"/>
                </a:lnTo>
                <a:lnTo>
                  <a:pt x="877" y="9595"/>
                </a:lnTo>
                <a:lnTo>
                  <a:pt x="872" y="9555"/>
                </a:lnTo>
                <a:lnTo>
                  <a:pt x="867" y="9515"/>
                </a:lnTo>
                <a:lnTo>
                  <a:pt x="861" y="9475"/>
                </a:lnTo>
                <a:lnTo>
                  <a:pt x="855" y="9434"/>
                </a:lnTo>
                <a:lnTo>
                  <a:pt x="850" y="9394"/>
                </a:lnTo>
                <a:lnTo>
                  <a:pt x="844" y="9354"/>
                </a:lnTo>
                <a:lnTo>
                  <a:pt x="839" y="9314"/>
                </a:lnTo>
                <a:lnTo>
                  <a:pt x="833" y="9274"/>
                </a:lnTo>
                <a:lnTo>
                  <a:pt x="826" y="9234"/>
                </a:lnTo>
                <a:lnTo>
                  <a:pt x="822" y="9194"/>
                </a:lnTo>
                <a:lnTo>
                  <a:pt x="819" y="9154"/>
                </a:lnTo>
                <a:lnTo>
                  <a:pt x="816" y="9113"/>
                </a:lnTo>
                <a:lnTo>
                  <a:pt x="814" y="9074"/>
                </a:lnTo>
                <a:lnTo>
                  <a:pt x="811" y="9034"/>
                </a:lnTo>
                <a:lnTo>
                  <a:pt x="809" y="8995"/>
                </a:lnTo>
                <a:lnTo>
                  <a:pt x="805" y="8957"/>
                </a:lnTo>
                <a:lnTo>
                  <a:pt x="802" y="8918"/>
                </a:lnTo>
                <a:lnTo>
                  <a:pt x="799" y="8879"/>
                </a:lnTo>
                <a:lnTo>
                  <a:pt x="794" y="8842"/>
                </a:lnTo>
                <a:lnTo>
                  <a:pt x="791" y="8804"/>
                </a:lnTo>
                <a:lnTo>
                  <a:pt x="786" y="8766"/>
                </a:lnTo>
                <a:lnTo>
                  <a:pt x="781" y="8727"/>
                </a:lnTo>
                <a:lnTo>
                  <a:pt x="776" y="8689"/>
                </a:lnTo>
                <a:lnTo>
                  <a:pt x="771" y="8651"/>
                </a:lnTo>
                <a:lnTo>
                  <a:pt x="764" y="8612"/>
                </a:lnTo>
                <a:lnTo>
                  <a:pt x="757" y="8573"/>
                </a:lnTo>
                <a:lnTo>
                  <a:pt x="750" y="8534"/>
                </a:lnTo>
                <a:lnTo>
                  <a:pt x="743" y="8495"/>
                </a:lnTo>
                <a:lnTo>
                  <a:pt x="735" y="8455"/>
                </a:lnTo>
                <a:lnTo>
                  <a:pt x="726" y="8415"/>
                </a:lnTo>
                <a:lnTo>
                  <a:pt x="716" y="8375"/>
                </a:lnTo>
                <a:lnTo>
                  <a:pt x="708" y="8332"/>
                </a:lnTo>
                <a:lnTo>
                  <a:pt x="698" y="8291"/>
                </a:lnTo>
                <a:lnTo>
                  <a:pt x="687" y="8250"/>
                </a:lnTo>
                <a:lnTo>
                  <a:pt x="676" y="8211"/>
                </a:lnTo>
                <a:lnTo>
                  <a:pt x="664" y="8171"/>
                </a:lnTo>
                <a:lnTo>
                  <a:pt x="650" y="8132"/>
                </a:lnTo>
                <a:lnTo>
                  <a:pt x="638" y="8094"/>
                </a:lnTo>
                <a:lnTo>
                  <a:pt x="626" y="8055"/>
                </a:lnTo>
                <a:lnTo>
                  <a:pt x="614" y="8017"/>
                </a:lnTo>
                <a:lnTo>
                  <a:pt x="603" y="7979"/>
                </a:lnTo>
                <a:lnTo>
                  <a:pt x="594" y="7941"/>
                </a:lnTo>
                <a:lnTo>
                  <a:pt x="586" y="7903"/>
                </a:lnTo>
                <a:lnTo>
                  <a:pt x="579" y="7864"/>
                </a:lnTo>
                <a:lnTo>
                  <a:pt x="576" y="7827"/>
                </a:lnTo>
                <a:lnTo>
                  <a:pt x="574" y="7788"/>
                </a:lnTo>
                <a:lnTo>
                  <a:pt x="575" y="7741"/>
                </a:lnTo>
                <a:lnTo>
                  <a:pt x="575" y="7689"/>
                </a:lnTo>
                <a:lnTo>
                  <a:pt x="572" y="7636"/>
                </a:lnTo>
                <a:lnTo>
                  <a:pt x="564" y="7584"/>
                </a:lnTo>
                <a:lnTo>
                  <a:pt x="547" y="7538"/>
                </a:lnTo>
                <a:lnTo>
                  <a:pt x="532" y="7502"/>
                </a:lnTo>
                <a:lnTo>
                  <a:pt x="518" y="7467"/>
                </a:lnTo>
                <a:lnTo>
                  <a:pt x="503" y="7431"/>
                </a:lnTo>
                <a:lnTo>
                  <a:pt x="490" y="7395"/>
                </a:lnTo>
                <a:lnTo>
                  <a:pt x="477" y="7360"/>
                </a:lnTo>
                <a:lnTo>
                  <a:pt x="464" y="7323"/>
                </a:lnTo>
                <a:lnTo>
                  <a:pt x="452" y="7287"/>
                </a:lnTo>
                <a:lnTo>
                  <a:pt x="440" y="7250"/>
                </a:lnTo>
                <a:lnTo>
                  <a:pt x="429" y="7215"/>
                </a:lnTo>
                <a:lnTo>
                  <a:pt x="418" y="7178"/>
                </a:lnTo>
                <a:lnTo>
                  <a:pt x="408" y="7141"/>
                </a:lnTo>
                <a:lnTo>
                  <a:pt x="398" y="7104"/>
                </a:lnTo>
                <a:lnTo>
                  <a:pt x="389" y="7068"/>
                </a:lnTo>
                <a:lnTo>
                  <a:pt x="379" y="7031"/>
                </a:lnTo>
                <a:lnTo>
                  <a:pt x="371" y="6994"/>
                </a:lnTo>
                <a:lnTo>
                  <a:pt x="362" y="6956"/>
                </a:lnTo>
                <a:lnTo>
                  <a:pt x="354" y="6920"/>
                </a:lnTo>
                <a:lnTo>
                  <a:pt x="346" y="6882"/>
                </a:lnTo>
                <a:lnTo>
                  <a:pt x="340" y="6845"/>
                </a:lnTo>
                <a:lnTo>
                  <a:pt x="333" y="6807"/>
                </a:lnTo>
                <a:lnTo>
                  <a:pt x="326" y="6770"/>
                </a:lnTo>
                <a:lnTo>
                  <a:pt x="320" y="6732"/>
                </a:lnTo>
                <a:lnTo>
                  <a:pt x="314" y="6694"/>
                </a:lnTo>
                <a:lnTo>
                  <a:pt x="308" y="6657"/>
                </a:lnTo>
                <a:lnTo>
                  <a:pt x="303" y="6619"/>
                </a:lnTo>
                <a:lnTo>
                  <a:pt x="297" y="6581"/>
                </a:lnTo>
                <a:lnTo>
                  <a:pt x="293" y="6543"/>
                </a:lnTo>
                <a:lnTo>
                  <a:pt x="288" y="6505"/>
                </a:lnTo>
                <a:lnTo>
                  <a:pt x="284" y="6467"/>
                </a:lnTo>
                <a:lnTo>
                  <a:pt x="281" y="6429"/>
                </a:lnTo>
                <a:lnTo>
                  <a:pt x="276" y="6391"/>
                </a:lnTo>
                <a:lnTo>
                  <a:pt x="273" y="6352"/>
                </a:lnTo>
                <a:lnTo>
                  <a:pt x="269" y="6314"/>
                </a:lnTo>
                <a:lnTo>
                  <a:pt x="266" y="6277"/>
                </a:lnTo>
                <a:lnTo>
                  <a:pt x="264" y="6239"/>
                </a:lnTo>
                <a:lnTo>
                  <a:pt x="260" y="6200"/>
                </a:lnTo>
                <a:lnTo>
                  <a:pt x="258" y="6162"/>
                </a:lnTo>
                <a:lnTo>
                  <a:pt x="256" y="6123"/>
                </a:lnTo>
                <a:lnTo>
                  <a:pt x="254" y="6085"/>
                </a:lnTo>
                <a:lnTo>
                  <a:pt x="252" y="6047"/>
                </a:lnTo>
                <a:lnTo>
                  <a:pt x="249" y="6008"/>
                </a:lnTo>
                <a:lnTo>
                  <a:pt x="247" y="5970"/>
                </a:lnTo>
                <a:lnTo>
                  <a:pt x="246" y="5931"/>
                </a:lnTo>
                <a:lnTo>
                  <a:pt x="244" y="5893"/>
                </a:lnTo>
                <a:lnTo>
                  <a:pt x="243" y="5854"/>
                </a:lnTo>
                <a:lnTo>
                  <a:pt x="240" y="5816"/>
                </a:lnTo>
                <a:lnTo>
                  <a:pt x="239" y="5777"/>
                </a:lnTo>
                <a:lnTo>
                  <a:pt x="238" y="5740"/>
                </a:lnTo>
                <a:lnTo>
                  <a:pt x="237" y="5701"/>
                </a:lnTo>
                <a:lnTo>
                  <a:pt x="235" y="5663"/>
                </a:lnTo>
                <a:lnTo>
                  <a:pt x="234" y="5624"/>
                </a:lnTo>
                <a:lnTo>
                  <a:pt x="233" y="5586"/>
                </a:lnTo>
                <a:lnTo>
                  <a:pt x="231" y="5548"/>
                </a:lnTo>
                <a:lnTo>
                  <a:pt x="230" y="5509"/>
                </a:lnTo>
                <a:lnTo>
                  <a:pt x="229" y="5471"/>
                </a:lnTo>
                <a:lnTo>
                  <a:pt x="228" y="5433"/>
                </a:lnTo>
                <a:lnTo>
                  <a:pt x="226" y="5394"/>
                </a:lnTo>
                <a:lnTo>
                  <a:pt x="225" y="5356"/>
                </a:lnTo>
                <a:lnTo>
                  <a:pt x="224" y="5319"/>
                </a:lnTo>
                <a:lnTo>
                  <a:pt x="223" y="5282"/>
                </a:lnTo>
                <a:lnTo>
                  <a:pt x="220" y="5244"/>
                </a:lnTo>
                <a:lnTo>
                  <a:pt x="219" y="5206"/>
                </a:lnTo>
                <a:lnTo>
                  <a:pt x="217" y="5195"/>
                </a:lnTo>
                <a:lnTo>
                  <a:pt x="214" y="5165"/>
                </a:lnTo>
                <a:lnTo>
                  <a:pt x="207" y="5121"/>
                </a:lnTo>
                <a:lnTo>
                  <a:pt x="200" y="5067"/>
                </a:lnTo>
                <a:lnTo>
                  <a:pt x="191" y="5005"/>
                </a:lnTo>
                <a:lnTo>
                  <a:pt x="184" y="4943"/>
                </a:lnTo>
                <a:lnTo>
                  <a:pt x="176" y="4882"/>
                </a:lnTo>
                <a:lnTo>
                  <a:pt x="168" y="4827"/>
                </a:lnTo>
                <a:lnTo>
                  <a:pt x="162" y="4782"/>
                </a:lnTo>
                <a:lnTo>
                  <a:pt x="158" y="4753"/>
                </a:lnTo>
                <a:lnTo>
                  <a:pt x="157" y="4742"/>
                </a:lnTo>
                <a:lnTo>
                  <a:pt x="153" y="4702"/>
                </a:lnTo>
                <a:lnTo>
                  <a:pt x="151" y="4661"/>
                </a:lnTo>
                <a:lnTo>
                  <a:pt x="149" y="4619"/>
                </a:lnTo>
                <a:lnTo>
                  <a:pt x="147" y="4576"/>
                </a:lnTo>
                <a:lnTo>
                  <a:pt x="146" y="4534"/>
                </a:lnTo>
                <a:lnTo>
                  <a:pt x="145" y="4490"/>
                </a:lnTo>
                <a:lnTo>
                  <a:pt x="143" y="4447"/>
                </a:lnTo>
                <a:lnTo>
                  <a:pt x="141" y="4404"/>
                </a:lnTo>
                <a:lnTo>
                  <a:pt x="139" y="4359"/>
                </a:lnTo>
                <a:lnTo>
                  <a:pt x="137" y="4314"/>
                </a:lnTo>
                <a:lnTo>
                  <a:pt x="133" y="4270"/>
                </a:lnTo>
                <a:lnTo>
                  <a:pt x="130" y="4226"/>
                </a:lnTo>
                <a:lnTo>
                  <a:pt x="130" y="4185"/>
                </a:lnTo>
                <a:lnTo>
                  <a:pt x="129" y="4144"/>
                </a:lnTo>
                <a:lnTo>
                  <a:pt x="128" y="4103"/>
                </a:lnTo>
                <a:lnTo>
                  <a:pt x="126" y="4061"/>
                </a:lnTo>
                <a:lnTo>
                  <a:pt x="123" y="4020"/>
                </a:lnTo>
                <a:lnTo>
                  <a:pt x="120" y="3979"/>
                </a:lnTo>
                <a:lnTo>
                  <a:pt x="118" y="3938"/>
                </a:lnTo>
                <a:lnTo>
                  <a:pt x="113" y="3897"/>
                </a:lnTo>
                <a:lnTo>
                  <a:pt x="110" y="3855"/>
                </a:lnTo>
                <a:lnTo>
                  <a:pt x="107" y="3815"/>
                </a:lnTo>
                <a:lnTo>
                  <a:pt x="102" y="3774"/>
                </a:lnTo>
                <a:lnTo>
                  <a:pt x="99" y="3733"/>
                </a:lnTo>
                <a:lnTo>
                  <a:pt x="94" y="3692"/>
                </a:lnTo>
                <a:lnTo>
                  <a:pt x="94" y="3651"/>
                </a:lnTo>
                <a:lnTo>
                  <a:pt x="93" y="3610"/>
                </a:lnTo>
                <a:lnTo>
                  <a:pt x="92" y="3570"/>
                </a:lnTo>
                <a:lnTo>
                  <a:pt x="91" y="3530"/>
                </a:lnTo>
                <a:lnTo>
                  <a:pt x="90" y="3490"/>
                </a:lnTo>
                <a:lnTo>
                  <a:pt x="88" y="3451"/>
                </a:lnTo>
                <a:lnTo>
                  <a:pt x="86" y="3411"/>
                </a:lnTo>
                <a:lnTo>
                  <a:pt x="84" y="3371"/>
                </a:lnTo>
                <a:lnTo>
                  <a:pt x="82" y="3332"/>
                </a:lnTo>
                <a:lnTo>
                  <a:pt x="80" y="3292"/>
                </a:lnTo>
                <a:lnTo>
                  <a:pt x="79" y="3253"/>
                </a:lnTo>
                <a:lnTo>
                  <a:pt x="78" y="3212"/>
                </a:lnTo>
                <a:lnTo>
                  <a:pt x="77" y="3173"/>
                </a:lnTo>
                <a:lnTo>
                  <a:pt x="76" y="3133"/>
                </a:lnTo>
                <a:lnTo>
                  <a:pt x="76" y="3094"/>
                </a:lnTo>
                <a:lnTo>
                  <a:pt x="76" y="3054"/>
                </a:lnTo>
                <a:lnTo>
                  <a:pt x="77" y="3014"/>
                </a:lnTo>
                <a:lnTo>
                  <a:pt x="78" y="2975"/>
                </a:lnTo>
                <a:lnTo>
                  <a:pt x="80" y="2935"/>
                </a:lnTo>
                <a:lnTo>
                  <a:pt x="83" y="2895"/>
                </a:lnTo>
                <a:lnTo>
                  <a:pt x="87" y="2855"/>
                </a:lnTo>
                <a:lnTo>
                  <a:pt x="92" y="2815"/>
                </a:lnTo>
                <a:lnTo>
                  <a:pt x="98" y="2775"/>
                </a:lnTo>
                <a:lnTo>
                  <a:pt x="104" y="2734"/>
                </a:lnTo>
                <a:lnTo>
                  <a:pt x="112" y="2694"/>
                </a:lnTo>
                <a:lnTo>
                  <a:pt x="120" y="2656"/>
                </a:lnTo>
                <a:lnTo>
                  <a:pt x="132" y="2620"/>
                </a:lnTo>
                <a:lnTo>
                  <a:pt x="149" y="2582"/>
                </a:lnTo>
                <a:lnTo>
                  <a:pt x="169" y="2544"/>
                </a:lnTo>
                <a:lnTo>
                  <a:pt x="192" y="2507"/>
                </a:lnTo>
                <a:lnTo>
                  <a:pt x="217" y="2469"/>
                </a:lnTo>
                <a:lnTo>
                  <a:pt x="244" y="2432"/>
                </a:lnTo>
                <a:lnTo>
                  <a:pt x="270" y="2395"/>
                </a:lnTo>
                <a:lnTo>
                  <a:pt x="298" y="2358"/>
                </a:lnTo>
                <a:lnTo>
                  <a:pt x="325" y="2320"/>
                </a:lnTo>
                <a:lnTo>
                  <a:pt x="350" y="2284"/>
                </a:lnTo>
                <a:lnTo>
                  <a:pt x="372" y="2249"/>
                </a:lnTo>
                <a:lnTo>
                  <a:pt x="394" y="2213"/>
                </a:lnTo>
                <a:lnTo>
                  <a:pt x="418" y="2176"/>
                </a:lnTo>
                <a:lnTo>
                  <a:pt x="445" y="2139"/>
                </a:lnTo>
                <a:lnTo>
                  <a:pt x="481" y="2102"/>
                </a:lnTo>
                <a:lnTo>
                  <a:pt x="490" y="2085"/>
                </a:lnTo>
                <a:lnTo>
                  <a:pt x="507" y="2052"/>
                </a:lnTo>
                <a:lnTo>
                  <a:pt x="517" y="2035"/>
                </a:lnTo>
                <a:lnTo>
                  <a:pt x="527" y="1988"/>
                </a:lnTo>
                <a:lnTo>
                  <a:pt x="538" y="1943"/>
                </a:lnTo>
                <a:lnTo>
                  <a:pt x="548" y="1901"/>
                </a:lnTo>
                <a:lnTo>
                  <a:pt x="558" y="1859"/>
                </a:lnTo>
                <a:lnTo>
                  <a:pt x="567" y="1818"/>
                </a:lnTo>
                <a:lnTo>
                  <a:pt x="576" y="1777"/>
                </a:lnTo>
                <a:lnTo>
                  <a:pt x="582" y="1737"/>
                </a:lnTo>
                <a:lnTo>
                  <a:pt x="587" y="1695"/>
                </a:lnTo>
                <a:lnTo>
                  <a:pt x="590" y="1652"/>
                </a:lnTo>
                <a:lnTo>
                  <a:pt x="591" y="1608"/>
                </a:lnTo>
                <a:lnTo>
                  <a:pt x="595" y="1571"/>
                </a:lnTo>
                <a:lnTo>
                  <a:pt x="589" y="1535"/>
                </a:lnTo>
                <a:lnTo>
                  <a:pt x="556" y="1519"/>
                </a:lnTo>
                <a:lnTo>
                  <a:pt x="510" y="1524"/>
                </a:lnTo>
                <a:lnTo>
                  <a:pt x="463" y="1524"/>
                </a:lnTo>
                <a:lnTo>
                  <a:pt x="416" y="1519"/>
                </a:lnTo>
                <a:lnTo>
                  <a:pt x="371" y="1506"/>
                </a:lnTo>
                <a:lnTo>
                  <a:pt x="328" y="1489"/>
                </a:lnTo>
                <a:lnTo>
                  <a:pt x="289" y="1465"/>
                </a:lnTo>
                <a:lnTo>
                  <a:pt x="257" y="1432"/>
                </a:lnTo>
                <a:lnTo>
                  <a:pt x="234" y="1395"/>
                </a:lnTo>
                <a:lnTo>
                  <a:pt x="218" y="1355"/>
                </a:lnTo>
                <a:lnTo>
                  <a:pt x="208" y="1313"/>
                </a:lnTo>
                <a:lnTo>
                  <a:pt x="204" y="1270"/>
                </a:lnTo>
                <a:lnTo>
                  <a:pt x="201" y="1229"/>
                </a:lnTo>
                <a:lnTo>
                  <a:pt x="201" y="1189"/>
                </a:lnTo>
                <a:lnTo>
                  <a:pt x="200" y="1167"/>
                </a:lnTo>
                <a:lnTo>
                  <a:pt x="198" y="1140"/>
                </a:lnTo>
                <a:lnTo>
                  <a:pt x="197" y="1118"/>
                </a:lnTo>
                <a:lnTo>
                  <a:pt x="188" y="1066"/>
                </a:lnTo>
                <a:lnTo>
                  <a:pt x="166" y="1036"/>
                </a:lnTo>
                <a:lnTo>
                  <a:pt x="127" y="1018"/>
                </a:lnTo>
                <a:lnTo>
                  <a:pt x="68" y="1006"/>
                </a:lnTo>
                <a:lnTo>
                  <a:pt x="48" y="979"/>
                </a:lnTo>
                <a:lnTo>
                  <a:pt x="50" y="952"/>
                </a:lnTo>
                <a:lnTo>
                  <a:pt x="69" y="924"/>
                </a:lnTo>
                <a:lnTo>
                  <a:pt x="96" y="896"/>
                </a:lnTo>
                <a:lnTo>
                  <a:pt x="125" y="869"/>
                </a:lnTo>
                <a:lnTo>
                  <a:pt x="148" y="841"/>
                </a:lnTo>
                <a:lnTo>
                  <a:pt x="171" y="801"/>
                </a:lnTo>
                <a:lnTo>
                  <a:pt x="189" y="759"/>
                </a:lnTo>
                <a:lnTo>
                  <a:pt x="201" y="715"/>
                </a:lnTo>
                <a:lnTo>
                  <a:pt x="210" y="672"/>
                </a:lnTo>
                <a:lnTo>
                  <a:pt x="215" y="630"/>
                </a:lnTo>
                <a:lnTo>
                  <a:pt x="218" y="586"/>
                </a:lnTo>
                <a:lnTo>
                  <a:pt x="218" y="544"/>
                </a:lnTo>
                <a:lnTo>
                  <a:pt x="219" y="504"/>
                </a:lnTo>
                <a:lnTo>
                  <a:pt x="220" y="456"/>
                </a:lnTo>
                <a:lnTo>
                  <a:pt x="225" y="411"/>
                </a:lnTo>
                <a:lnTo>
                  <a:pt x="231" y="370"/>
                </a:lnTo>
                <a:lnTo>
                  <a:pt x="242" y="330"/>
                </a:lnTo>
                <a:lnTo>
                  <a:pt x="255" y="292"/>
                </a:lnTo>
                <a:lnTo>
                  <a:pt x="272" y="256"/>
                </a:lnTo>
                <a:lnTo>
                  <a:pt x="293" y="223"/>
                </a:lnTo>
                <a:lnTo>
                  <a:pt x="317" y="189"/>
                </a:lnTo>
                <a:lnTo>
                  <a:pt x="345" y="158"/>
                </a:lnTo>
                <a:lnTo>
                  <a:pt x="377" y="128"/>
                </a:lnTo>
                <a:lnTo>
                  <a:pt x="414" y="98"/>
                </a:lnTo>
                <a:lnTo>
                  <a:pt x="442" y="86"/>
                </a:lnTo>
                <a:lnTo>
                  <a:pt x="503" y="60"/>
                </a:lnTo>
                <a:lnTo>
                  <a:pt x="564" y="35"/>
                </a:lnTo>
                <a:lnTo>
                  <a:pt x="591" y="22"/>
                </a:lnTo>
              </a:path>
            </a:pathLst>
          </a:cu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6235700" y="1752600"/>
            <a:ext cx="2743200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7961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90000"/>
              </a:lnSpc>
              <a:spcBef>
                <a:spcPct val="25000"/>
              </a:spcBef>
              <a:spcAft>
                <a:spcPct val="25000"/>
              </a:spcAft>
              <a:tabLst>
                <a:tab pos="400050" algn="r"/>
                <a:tab pos="685800" algn="l"/>
              </a:tabLst>
              <a:defRPr/>
            </a:pPr>
            <a:r>
              <a:rPr lang="en-US" sz="1700" b="1" dirty="0">
                <a:latin typeface="Arial" charset="0"/>
                <a:ea typeface="ＭＳ Ｐゴシック" charset="0"/>
              </a:rPr>
              <a:t>	29</a:t>
            </a:r>
            <a:r>
              <a:rPr lang="en-US" sz="1600" b="1" dirty="0">
                <a:latin typeface="Arial" charset="0"/>
                <a:ea typeface="ＭＳ Ｐゴシック" charset="0"/>
              </a:rPr>
              <a:t>%	Breast</a:t>
            </a:r>
          </a:p>
          <a:p>
            <a:pPr>
              <a:lnSpc>
                <a:spcPct val="90000"/>
              </a:lnSpc>
              <a:spcBef>
                <a:spcPct val="25000"/>
              </a:spcBef>
              <a:spcAft>
                <a:spcPct val="25000"/>
              </a:spcAft>
              <a:tabLst>
                <a:tab pos="400050" algn="r"/>
                <a:tab pos="685800" algn="l"/>
              </a:tabLst>
              <a:defRPr/>
            </a:pPr>
            <a:r>
              <a:rPr lang="en-US" sz="1600" b="1" dirty="0">
                <a:latin typeface="Arial" charset="0"/>
                <a:ea typeface="ＭＳ Ｐゴシック" charset="0"/>
              </a:rPr>
              <a:t>	</a:t>
            </a:r>
            <a:r>
              <a:rPr lang="en-US" sz="1600" b="1" dirty="0" smtClean="0">
                <a:latin typeface="Arial" charset="0"/>
                <a:ea typeface="ＭＳ Ｐゴシック" charset="0"/>
              </a:rPr>
              <a:t>13%</a:t>
            </a:r>
            <a:r>
              <a:rPr lang="en-US" sz="1600" b="1" dirty="0">
                <a:latin typeface="Arial" charset="0"/>
                <a:ea typeface="ＭＳ Ｐゴシック" charset="0"/>
              </a:rPr>
              <a:t>	Lung &amp; bronchus</a:t>
            </a:r>
          </a:p>
          <a:p>
            <a:pPr>
              <a:lnSpc>
                <a:spcPct val="90000"/>
              </a:lnSpc>
              <a:spcBef>
                <a:spcPct val="25000"/>
              </a:spcBef>
              <a:spcAft>
                <a:spcPct val="25000"/>
              </a:spcAft>
              <a:tabLst>
                <a:tab pos="400050" algn="r"/>
                <a:tab pos="685800" algn="l"/>
              </a:tabLst>
              <a:defRPr/>
            </a:pPr>
            <a:r>
              <a:rPr lang="en-US" sz="1600" b="1" dirty="0">
                <a:latin typeface="Arial" charset="0"/>
                <a:ea typeface="ＭＳ Ｐゴシック" charset="0"/>
              </a:rPr>
              <a:t>8</a:t>
            </a:r>
            <a:r>
              <a:rPr lang="en-US" sz="1600" b="1" dirty="0" smtClean="0">
                <a:latin typeface="Arial" charset="0"/>
                <a:ea typeface="ＭＳ Ｐゴシック" charset="0"/>
              </a:rPr>
              <a:t>%</a:t>
            </a:r>
            <a:r>
              <a:rPr lang="en-US" sz="1600" b="1" dirty="0">
                <a:latin typeface="Arial" charset="0"/>
                <a:ea typeface="ＭＳ Ｐゴシック" charset="0"/>
              </a:rPr>
              <a:t>		Colon &amp; rectum</a:t>
            </a:r>
          </a:p>
          <a:p>
            <a:pPr>
              <a:lnSpc>
                <a:spcPct val="90000"/>
              </a:lnSpc>
              <a:spcBef>
                <a:spcPct val="25000"/>
              </a:spcBef>
              <a:spcAft>
                <a:spcPct val="25000"/>
              </a:spcAft>
              <a:tabLst>
                <a:tab pos="400050" algn="r"/>
                <a:tab pos="685800" algn="l"/>
              </a:tabLst>
              <a:defRPr/>
            </a:pPr>
            <a:r>
              <a:rPr lang="en-US" sz="1600" b="1" dirty="0">
                <a:latin typeface="Arial" charset="0"/>
                <a:ea typeface="ＭＳ Ｐゴシック" charset="0"/>
              </a:rPr>
              <a:t>	</a:t>
            </a:r>
            <a:r>
              <a:rPr lang="en-US" sz="1600" b="1" dirty="0" smtClean="0">
                <a:latin typeface="Arial" charset="0"/>
                <a:ea typeface="ＭＳ Ｐゴシック" charset="0"/>
              </a:rPr>
              <a:t>7%</a:t>
            </a:r>
            <a:r>
              <a:rPr lang="en-US" sz="1600" b="1" dirty="0">
                <a:latin typeface="Arial" charset="0"/>
                <a:ea typeface="ＭＳ Ｐゴシック" charset="0"/>
              </a:rPr>
              <a:t>	Uterine corpus</a:t>
            </a:r>
          </a:p>
          <a:p>
            <a:pPr>
              <a:lnSpc>
                <a:spcPct val="90000"/>
              </a:lnSpc>
              <a:spcBef>
                <a:spcPct val="25000"/>
              </a:spcBef>
              <a:spcAft>
                <a:spcPct val="25000"/>
              </a:spcAft>
              <a:tabLst>
                <a:tab pos="400050" algn="r"/>
                <a:tab pos="685800" algn="l"/>
              </a:tabLst>
              <a:defRPr/>
            </a:pPr>
            <a:r>
              <a:rPr lang="en-US" sz="1600" b="1" dirty="0">
                <a:latin typeface="Arial" charset="0"/>
                <a:ea typeface="ＭＳ Ｐゴシック" charset="0"/>
              </a:rPr>
              <a:t>	6%	Thyroid</a:t>
            </a:r>
          </a:p>
          <a:p>
            <a:pPr>
              <a:lnSpc>
                <a:spcPct val="90000"/>
              </a:lnSpc>
              <a:spcBef>
                <a:spcPct val="25000"/>
              </a:spcBef>
              <a:spcAft>
                <a:spcPct val="25000"/>
              </a:spcAft>
              <a:tabLst>
                <a:tab pos="400050" algn="r"/>
                <a:tab pos="685800" algn="l"/>
              </a:tabLst>
              <a:defRPr/>
            </a:pPr>
            <a:r>
              <a:rPr lang="en-US" sz="1600" b="1" dirty="0">
                <a:latin typeface="Arial" charset="0"/>
                <a:ea typeface="ＭＳ Ｐゴシック" charset="0"/>
              </a:rPr>
              <a:t>  	4%	Melanoma</a:t>
            </a:r>
            <a:br>
              <a:rPr lang="en-US" sz="1600" b="1" dirty="0">
                <a:latin typeface="Arial" charset="0"/>
                <a:ea typeface="ＭＳ Ｐゴシック" charset="0"/>
              </a:rPr>
            </a:br>
            <a:r>
              <a:rPr lang="en-US" sz="1600" b="1" dirty="0">
                <a:latin typeface="Arial" charset="0"/>
                <a:ea typeface="ＭＳ Ｐゴシック" charset="0"/>
              </a:rPr>
              <a:t>		of skin</a:t>
            </a:r>
          </a:p>
          <a:p>
            <a:pPr>
              <a:lnSpc>
                <a:spcPct val="90000"/>
              </a:lnSpc>
              <a:spcBef>
                <a:spcPct val="25000"/>
              </a:spcBef>
              <a:spcAft>
                <a:spcPct val="25000"/>
              </a:spcAft>
              <a:tabLst>
                <a:tab pos="400050" algn="r"/>
                <a:tab pos="685800" algn="l"/>
              </a:tabLst>
              <a:defRPr/>
            </a:pPr>
            <a:r>
              <a:rPr lang="en-US" sz="1600" b="1" dirty="0">
                <a:latin typeface="Arial" charset="0"/>
                <a:ea typeface="ＭＳ Ｐゴシック" charset="0"/>
              </a:rPr>
              <a:t>  4%	Non-Hodgkin</a:t>
            </a:r>
            <a:br>
              <a:rPr lang="en-US" sz="1600" b="1" dirty="0">
                <a:latin typeface="Arial" charset="0"/>
                <a:ea typeface="ＭＳ Ｐゴシック" charset="0"/>
              </a:rPr>
            </a:br>
            <a:r>
              <a:rPr lang="en-US" sz="1600" b="1" dirty="0">
                <a:latin typeface="Arial" charset="0"/>
                <a:ea typeface="ＭＳ Ｐゴシック" charset="0"/>
              </a:rPr>
              <a:t>		lymphoma</a:t>
            </a:r>
          </a:p>
          <a:p>
            <a:pPr>
              <a:lnSpc>
                <a:spcPct val="90000"/>
              </a:lnSpc>
              <a:spcBef>
                <a:spcPct val="25000"/>
              </a:spcBef>
              <a:spcAft>
                <a:spcPct val="25000"/>
              </a:spcAft>
              <a:tabLst>
                <a:tab pos="400050" algn="r"/>
                <a:tab pos="685800" algn="l"/>
              </a:tabLst>
              <a:defRPr/>
            </a:pPr>
            <a:r>
              <a:rPr lang="en-US" sz="1600" b="1" dirty="0">
                <a:latin typeface="Arial" charset="0"/>
                <a:ea typeface="ＭＳ Ｐゴシック" charset="0"/>
              </a:rPr>
              <a:t>	  3%	Kidney &amp; renal 		</a:t>
            </a:r>
            <a:r>
              <a:rPr lang="en-US" sz="1600" b="1" dirty="0" smtClean="0">
                <a:latin typeface="Arial" charset="0"/>
                <a:ea typeface="ＭＳ Ｐゴシック" charset="0"/>
              </a:rPr>
              <a:t>pelvis</a:t>
            </a:r>
          </a:p>
          <a:p>
            <a:pPr>
              <a:lnSpc>
                <a:spcPct val="90000"/>
              </a:lnSpc>
              <a:spcBef>
                <a:spcPct val="25000"/>
              </a:spcBef>
              <a:spcAft>
                <a:spcPct val="25000"/>
              </a:spcAft>
              <a:tabLst>
                <a:tab pos="400050" algn="r"/>
                <a:tab pos="685800" algn="l"/>
              </a:tabLst>
              <a:defRPr/>
            </a:pPr>
            <a:r>
              <a:rPr lang="en-US" sz="1600" b="1" dirty="0">
                <a:latin typeface="Arial" charset="0"/>
                <a:ea typeface="ＭＳ Ｐゴシック" charset="0"/>
              </a:rPr>
              <a:t> </a:t>
            </a:r>
            <a:r>
              <a:rPr lang="en-US" sz="1600" b="1" dirty="0" smtClean="0">
                <a:latin typeface="Arial" charset="0"/>
                <a:ea typeface="ＭＳ Ｐゴシック" charset="0"/>
              </a:rPr>
              <a:t>  3%    Leukemia</a:t>
            </a:r>
            <a:r>
              <a:rPr lang="en-US" sz="1600" b="1" dirty="0">
                <a:latin typeface="Arial" charset="0"/>
                <a:ea typeface="ＭＳ Ｐゴシック" charset="0"/>
              </a:rPr>
              <a:t>	</a:t>
            </a:r>
          </a:p>
          <a:p>
            <a:pPr>
              <a:lnSpc>
                <a:spcPct val="90000"/>
              </a:lnSpc>
              <a:spcBef>
                <a:spcPct val="25000"/>
              </a:spcBef>
              <a:spcAft>
                <a:spcPct val="25000"/>
              </a:spcAft>
              <a:tabLst>
                <a:tab pos="400050" algn="r"/>
                <a:tab pos="685800" algn="l"/>
              </a:tabLst>
              <a:defRPr/>
            </a:pPr>
            <a:r>
              <a:rPr lang="en-US" sz="1600" b="1" dirty="0">
                <a:latin typeface="Arial" charset="0"/>
                <a:ea typeface="ＭＳ Ｐゴシック" charset="0"/>
              </a:rPr>
              <a:t>	</a:t>
            </a:r>
            <a:r>
              <a:rPr lang="en-US" sz="1600" b="1" dirty="0" smtClean="0">
                <a:latin typeface="Arial" charset="0"/>
                <a:ea typeface="ＭＳ Ｐゴシック" charset="0"/>
              </a:rPr>
              <a:t>3</a:t>
            </a:r>
            <a:r>
              <a:rPr lang="en-US" sz="1600" b="1" dirty="0">
                <a:latin typeface="Arial" charset="0"/>
                <a:ea typeface="ＭＳ Ｐゴシック" charset="0"/>
              </a:rPr>
              <a:t>%	Pancreas</a:t>
            </a:r>
          </a:p>
          <a:p>
            <a:pPr>
              <a:lnSpc>
                <a:spcPct val="90000"/>
              </a:lnSpc>
              <a:spcBef>
                <a:spcPct val="25000"/>
              </a:spcBef>
              <a:spcAft>
                <a:spcPct val="25000"/>
              </a:spcAft>
              <a:tabLst>
                <a:tab pos="400050" algn="r"/>
                <a:tab pos="685800" algn="l"/>
              </a:tabLst>
              <a:defRPr/>
            </a:pPr>
            <a:r>
              <a:rPr lang="en-US" sz="1600" dirty="0">
                <a:latin typeface="Arial" charset="0"/>
                <a:ea typeface="ＭＳ Ｐゴシック" charset="0"/>
              </a:rPr>
              <a:t>	</a:t>
            </a:r>
          </a:p>
        </p:txBody>
      </p: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304800" y="1752600"/>
            <a:ext cx="3517106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7961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0" hangingPunct="0">
              <a:lnSpc>
                <a:spcPct val="90000"/>
              </a:lnSpc>
              <a:spcBef>
                <a:spcPct val="25000"/>
              </a:spcBef>
              <a:spcAft>
                <a:spcPct val="25000"/>
              </a:spcAft>
              <a:tabLst>
                <a:tab pos="2457450" algn="r"/>
              </a:tabLst>
              <a:defRPr/>
            </a:pPr>
            <a:r>
              <a:rPr lang="en-US" sz="1600" b="1" dirty="0">
                <a:latin typeface="Arial" charset="0"/>
                <a:ea typeface="ＭＳ Ｐゴシック" charset="0"/>
              </a:rPr>
              <a:t>Prostate	   </a:t>
            </a:r>
            <a:r>
              <a:rPr lang="en-US" sz="1600" b="1" dirty="0" smtClean="0">
                <a:latin typeface="Arial" charset="0"/>
                <a:ea typeface="ＭＳ Ｐゴシック" charset="0"/>
              </a:rPr>
              <a:t>    26%</a:t>
            </a:r>
            <a:endParaRPr lang="en-US" sz="1600" b="1" dirty="0">
              <a:latin typeface="Arial" charset="0"/>
              <a:ea typeface="ＭＳ Ｐゴシック" charset="0"/>
            </a:endParaRPr>
          </a:p>
          <a:p>
            <a:pPr marL="342900" indent="-342900" eaLnBrk="0" hangingPunct="0">
              <a:lnSpc>
                <a:spcPct val="90000"/>
              </a:lnSpc>
              <a:spcBef>
                <a:spcPct val="25000"/>
              </a:spcBef>
              <a:spcAft>
                <a:spcPct val="25000"/>
              </a:spcAft>
              <a:tabLst>
                <a:tab pos="2457450" algn="r"/>
              </a:tabLst>
              <a:defRPr/>
            </a:pPr>
            <a:r>
              <a:rPr lang="en-US" sz="1600" b="1" dirty="0">
                <a:latin typeface="Arial" charset="0"/>
                <a:ea typeface="ＭＳ Ｐゴシック" charset="0"/>
              </a:rPr>
              <a:t>Lung &amp; bronchus	</a:t>
            </a:r>
            <a:r>
              <a:rPr lang="en-US" sz="1600" b="1" dirty="0" smtClean="0">
                <a:latin typeface="Arial" charset="0"/>
                <a:ea typeface="ＭＳ Ｐゴシック" charset="0"/>
              </a:rPr>
              <a:t>  14</a:t>
            </a:r>
            <a:r>
              <a:rPr lang="en-US" sz="1600" b="1" dirty="0">
                <a:latin typeface="Arial" charset="0"/>
                <a:ea typeface="ＭＳ Ｐゴシック" charset="0"/>
              </a:rPr>
              <a:t>%</a:t>
            </a:r>
          </a:p>
          <a:p>
            <a:pPr marL="342900" indent="-342900" eaLnBrk="0" hangingPunct="0">
              <a:lnSpc>
                <a:spcPct val="90000"/>
              </a:lnSpc>
              <a:spcBef>
                <a:spcPct val="25000"/>
              </a:spcBef>
              <a:spcAft>
                <a:spcPct val="25000"/>
              </a:spcAft>
              <a:tabLst>
                <a:tab pos="2457450" algn="r"/>
              </a:tabLst>
              <a:defRPr/>
            </a:pPr>
            <a:r>
              <a:rPr lang="en-US" sz="1600" b="1" dirty="0">
                <a:latin typeface="Arial" charset="0"/>
                <a:ea typeface="ＭＳ Ｐゴシック" charset="0"/>
              </a:rPr>
              <a:t>Colon &amp; rectum	</a:t>
            </a:r>
            <a:r>
              <a:rPr lang="en-US" sz="1600" b="1" dirty="0" smtClean="0">
                <a:latin typeface="Arial" charset="0"/>
                <a:ea typeface="ＭＳ Ｐゴシック" charset="0"/>
              </a:rPr>
              <a:t>8%</a:t>
            </a:r>
            <a:endParaRPr lang="en-US" sz="1600" b="1" dirty="0">
              <a:latin typeface="Arial" charset="0"/>
              <a:ea typeface="ＭＳ Ｐゴシック" charset="0"/>
            </a:endParaRPr>
          </a:p>
          <a:p>
            <a:pPr marL="342900" indent="-342900" eaLnBrk="0" hangingPunct="0">
              <a:lnSpc>
                <a:spcPct val="90000"/>
              </a:lnSpc>
              <a:spcBef>
                <a:spcPct val="25000"/>
              </a:spcBef>
              <a:spcAft>
                <a:spcPct val="25000"/>
              </a:spcAft>
              <a:tabLst>
                <a:tab pos="2457450" algn="r"/>
              </a:tabLst>
              <a:defRPr/>
            </a:pPr>
            <a:r>
              <a:rPr lang="en-US" sz="1600" b="1" dirty="0">
                <a:latin typeface="Arial" charset="0"/>
                <a:ea typeface="ＭＳ Ｐゴシック" charset="0"/>
              </a:rPr>
              <a:t>Urinary bladder	</a:t>
            </a:r>
            <a:r>
              <a:rPr lang="en-US" sz="1600" b="1" dirty="0" smtClean="0">
                <a:latin typeface="Arial" charset="0"/>
                <a:ea typeface="ＭＳ Ｐゴシック" charset="0"/>
              </a:rPr>
              <a:t>7%</a:t>
            </a:r>
            <a:endParaRPr lang="en-US" sz="1600" b="1" dirty="0">
              <a:latin typeface="Arial" charset="0"/>
              <a:ea typeface="ＭＳ Ｐゴシック" charset="0"/>
            </a:endParaRPr>
          </a:p>
          <a:p>
            <a:pPr marL="342900" indent="-342900" eaLnBrk="0" hangingPunct="0">
              <a:lnSpc>
                <a:spcPct val="90000"/>
              </a:lnSpc>
              <a:spcBef>
                <a:spcPct val="25000"/>
              </a:spcBef>
              <a:spcAft>
                <a:spcPct val="25000"/>
              </a:spcAft>
              <a:tabLst>
                <a:tab pos="2457450" algn="r"/>
              </a:tabLst>
              <a:defRPr/>
            </a:pPr>
            <a:r>
              <a:rPr lang="en-US" sz="1600" b="1" dirty="0">
                <a:latin typeface="Arial" charset="0"/>
                <a:ea typeface="ＭＳ Ｐゴシック" charset="0"/>
              </a:rPr>
              <a:t>Melanoma of skin	5%</a:t>
            </a:r>
          </a:p>
          <a:p>
            <a:pPr marL="342900" indent="-342900" eaLnBrk="0" hangingPunct="0">
              <a:lnSpc>
                <a:spcPct val="90000"/>
              </a:lnSpc>
              <a:spcBef>
                <a:spcPct val="25000"/>
              </a:spcBef>
              <a:spcAft>
                <a:spcPct val="25000"/>
              </a:spcAft>
              <a:tabLst>
                <a:tab pos="2457450" algn="r"/>
              </a:tabLst>
              <a:defRPr/>
            </a:pPr>
            <a:r>
              <a:rPr lang="en-US" sz="1600" b="1" dirty="0">
                <a:latin typeface="Arial" charset="0"/>
                <a:ea typeface="ＭＳ Ｐゴシック" charset="0"/>
              </a:rPr>
              <a:t>Kidney &amp; renal pelvis	5%</a:t>
            </a:r>
          </a:p>
          <a:p>
            <a:pPr marL="342900" indent="-342900" eaLnBrk="0" hangingPunct="0">
              <a:lnSpc>
                <a:spcPct val="90000"/>
              </a:lnSpc>
              <a:spcBef>
                <a:spcPct val="25000"/>
              </a:spcBef>
              <a:spcAft>
                <a:spcPct val="25000"/>
              </a:spcAft>
              <a:tabLst>
                <a:tab pos="2457450" algn="r"/>
              </a:tabLst>
              <a:defRPr/>
            </a:pPr>
            <a:r>
              <a:rPr lang="en-US" sz="1600" b="1" dirty="0">
                <a:latin typeface="Arial" charset="0"/>
                <a:ea typeface="ＭＳ Ｐゴシック" charset="0"/>
              </a:rPr>
              <a:t>Non-Hodgkin                </a:t>
            </a:r>
            <a:r>
              <a:rPr lang="en-US" sz="1600" b="1" dirty="0" smtClean="0">
                <a:latin typeface="Arial" charset="0"/>
                <a:ea typeface="ＭＳ Ｐゴシック" charset="0"/>
              </a:rPr>
              <a:t>5%</a:t>
            </a:r>
            <a:r>
              <a:rPr lang="en-US" sz="1600" b="1" dirty="0">
                <a:latin typeface="Arial" charset="0"/>
                <a:ea typeface="ＭＳ Ｐゴシック" charset="0"/>
              </a:rPr>
              <a:t/>
            </a:r>
            <a:br>
              <a:rPr lang="en-US" sz="1600" b="1" dirty="0">
                <a:latin typeface="Arial" charset="0"/>
                <a:ea typeface="ＭＳ Ｐゴシック" charset="0"/>
              </a:rPr>
            </a:br>
            <a:r>
              <a:rPr lang="en-US" sz="1600" b="1" dirty="0">
                <a:latin typeface="Arial" charset="0"/>
                <a:ea typeface="ＭＳ Ｐゴシック" charset="0"/>
              </a:rPr>
              <a:t>lymphoma		</a:t>
            </a:r>
          </a:p>
          <a:p>
            <a:pPr marL="342900" indent="-342900" eaLnBrk="0" hangingPunct="0">
              <a:lnSpc>
                <a:spcPct val="90000"/>
              </a:lnSpc>
              <a:spcBef>
                <a:spcPct val="25000"/>
              </a:spcBef>
              <a:spcAft>
                <a:spcPct val="25000"/>
              </a:spcAft>
              <a:tabLst>
                <a:tab pos="2457450" algn="r"/>
              </a:tabLst>
              <a:defRPr/>
            </a:pPr>
            <a:r>
              <a:rPr lang="en-US" sz="1600" b="1" dirty="0">
                <a:solidFill>
                  <a:srgbClr val="FF0000"/>
                </a:solidFill>
                <a:latin typeface="Arial" charset="0"/>
                <a:ea typeface="ＭＳ Ｐゴシック" charset="0"/>
              </a:rPr>
              <a:t>Oral </a:t>
            </a:r>
            <a:r>
              <a:rPr lang="en-US" sz="1600" b="1" dirty="0" smtClean="0">
                <a:solidFill>
                  <a:srgbClr val="FF0000"/>
                </a:solidFill>
                <a:latin typeface="Arial" charset="0"/>
                <a:ea typeface="ＭＳ Ｐゴシック" charset="0"/>
              </a:rPr>
              <a:t>Cavity/Pharynx</a:t>
            </a:r>
            <a:r>
              <a:rPr lang="en-US" sz="1600" b="1" dirty="0">
                <a:solidFill>
                  <a:srgbClr val="FF0000"/>
                </a:solidFill>
                <a:latin typeface="Arial" charset="0"/>
                <a:ea typeface="ＭＳ Ｐゴシック" charset="0"/>
              </a:rPr>
              <a:t>	</a:t>
            </a:r>
            <a:r>
              <a:rPr lang="en-US" sz="1600" b="1" dirty="0" smtClean="0">
                <a:solidFill>
                  <a:srgbClr val="FF0000"/>
                </a:solidFill>
                <a:latin typeface="Arial" charset="0"/>
                <a:ea typeface="ＭＳ Ｐゴシック" charset="0"/>
              </a:rPr>
              <a:t>4%</a:t>
            </a:r>
            <a:r>
              <a:rPr lang="en-US" sz="1600" b="1" dirty="0">
                <a:solidFill>
                  <a:srgbClr val="0000FF"/>
                </a:solidFill>
                <a:latin typeface="Arial" charset="0"/>
                <a:ea typeface="ＭＳ Ｐゴシック" charset="0"/>
              </a:rPr>
              <a:t>	</a:t>
            </a:r>
          </a:p>
          <a:p>
            <a:pPr marL="342900" indent="-342900" eaLnBrk="0" hangingPunct="0">
              <a:lnSpc>
                <a:spcPct val="90000"/>
              </a:lnSpc>
              <a:spcBef>
                <a:spcPct val="25000"/>
              </a:spcBef>
              <a:spcAft>
                <a:spcPct val="25000"/>
              </a:spcAft>
              <a:tabLst>
                <a:tab pos="2457450" algn="r"/>
              </a:tabLst>
              <a:defRPr/>
            </a:pPr>
            <a:r>
              <a:rPr lang="en-US" sz="1600" b="1" dirty="0">
                <a:latin typeface="Arial" charset="0"/>
                <a:ea typeface="ＭＳ Ｐゴシック" charset="0"/>
              </a:rPr>
              <a:t>Leukemia	</a:t>
            </a:r>
            <a:r>
              <a:rPr lang="en-US" sz="1600" b="1" dirty="0" smtClean="0">
                <a:latin typeface="Arial" charset="0"/>
                <a:ea typeface="ＭＳ Ｐゴシック" charset="0"/>
              </a:rPr>
              <a:t>4%</a:t>
            </a:r>
            <a:endParaRPr lang="en-US" sz="1600" b="1" dirty="0">
              <a:latin typeface="Arial" charset="0"/>
              <a:ea typeface="ＭＳ Ｐゴシック" charset="0"/>
            </a:endParaRPr>
          </a:p>
          <a:p>
            <a:pPr marL="342900" indent="-342900" eaLnBrk="0" hangingPunct="0">
              <a:lnSpc>
                <a:spcPct val="90000"/>
              </a:lnSpc>
              <a:spcBef>
                <a:spcPct val="25000"/>
              </a:spcBef>
              <a:spcAft>
                <a:spcPct val="25000"/>
              </a:spcAft>
              <a:tabLst>
                <a:tab pos="2457450" algn="r"/>
              </a:tabLst>
              <a:defRPr/>
            </a:pPr>
            <a:r>
              <a:rPr lang="en-US" sz="1600" b="1" dirty="0" smtClean="0">
                <a:latin typeface="Arial" charset="0"/>
                <a:ea typeface="ＭＳ Ｐゴシック" charset="0"/>
              </a:rPr>
              <a:t>Liver &amp; bile duct</a:t>
            </a:r>
            <a:r>
              <a:rPr lang="en-US" sz="1600" b="1" dirty="0">
                <a:latin typeface="Arial" charset="0"/>
                <a:ea typeface="ＭＳ Ｐゴシック" charset="0"/>
              </a:rPr>
              <a:t>	3%</a:t>
            </a:r>
          </a:p>
          <a:p>
            <a:pPr marL="342900" indent="-342900">
              <a:lnSpc>
                <a:spcPct val="90000"/>
              </a:lnSpc>
              <a:spcBef>
                <a:spcPct val="25000"/>
              </a:spcBef>
              <a:spcAft>
                <a:spcPct val="25000"/>
              </a:spcAft>
              <a:tabLst>
                <a:tab pos="2457450" algn="r"/>
              </a:tabLst>
              <a:defRPr/>
            </a:pPr>
            <a:endParaRPr lang="en-US" sz="1700" dirty="0"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9783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Rectangle 1"/>
          <p:cNvSpPr>
            <a:spLocks noChangeArrowheads="1"/>
          </p:cNvSpPr>
          <p:nvPr/>
        </p:nvSpPr>
        <p:spPr bwMode="auto">
          <a:xfrm>
            <a:off x="6742113" y="6550025"/>
            <a:ext cx="23955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i="1">
                <a:solidFill>
                  <a:srgbClr val="FF0000"/>
                </a:solidFill>
                <a:latin typeface="Arial" pitchFamily="34" charset="0"/>
                <a:ea typeface="ＭＳ Ｐゴシック" pitchFamily="-84" charset="-128"/>
              </a:rPr>
              <a:t>JADA </a:t>
            </a:r>
            <a:r>
              <a:rPr lang="en-US" altLang="en-US" sz="1400" b="1">
                <a:solidFill>
                  <a:srgbClr val="FF0000"/>
                </a:solidFill>
                <a:latin typeface="Arial" pitchFamily="34" charset="0"/>
                <a:ea typeface="ＭＳ Ｐゴシック" pitchFamily="-84" charset="-128"/>
              </a:rPr>
              <a:t>2011;142(8):915-924</a:t>
            </a:r>
          </a:p>
        </p:txBody>
      </p:sp>
    </p:spTree>
    <p:extLst>
      <p:ext uri="{BB962C8B-B14F-4D97-AF65-F5344CB8AC3E}">
        <p14:creationId xmlns:p14="http://schemas.microsoft.com/office/powerpoint/2010/main" val="2758680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Oropharyngeal cancer</a:t>
            </a:r>
            <a:b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(OPC)</a:t>
            </a:r>
            <a:endParaRPr lang="en-US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31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Risk factors</a:t>
            </a:r>
          </a:p>
          <a:p>
            <a:r>
              <a:rPr lang="en-US" sz="3100" dirty="0">
                <a:latin typeface="Arial" panose="020B0604020202020204" pitchFamily="34" charset="0"/>
                <a:cs typeface="Arial" panose="020B0604020202020204" pitchFamily="34" charset="0"/>
              </a:rPr>
              <a:t>Traditional- tobacco &amp; alcohol</a:t>
            </a:r>
          </a:p>
          <a:p>
            <a:r>
              <a:rPr lang="en-US" sz="3100" dirty="0">
                <a:latin typeface="Arial" panose="020B0604020202020204" pitchFamily="34" charset="0"/>
                <a:cs typeface="Arial" panose="020B0604020202020204" pitchFamily="34" charset="0"/>
              </a:rPr>
              <a:t>Emerging- HPV </a:t>
            </a:r>
            <a:r>
              <a:rPr lang="en-US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infection</a:t>
            </a:r>
          </a:p>
          <a:p>
            <a:endParaRPr lang="en-US" sz="3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3100" dirty="0">
                <a:latin typeface="Arial" panose="020B0604020202020204" pitchFamily="34" charset="0"/>
                <a:cs typeface="Arial" panose="020B0604020202020204" pitchFamily="34" charset="0"/>
              </a:rPr>
              <a:t>Alarming rise in oropharyngeal ca in middle aged (40-50) males without traditional risk factors</a:t>
            </a:r>
          </a:p>
          <a:p>
            <a:endParaRPr lang="en-US" sz="3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70</a:t>
            </a:r>
            <a:r>
              <a:rPr lang="en-US" sz="3100" dirty="0">
                <a:latin typeface="Arial" panose="020B0604020202020204" pitchFamily="34" charset="0"/>
                <a:cs typeface="Arial" panose="020B0604020202020204" pitchFamily="34" charset="0"/>
              </a:rPr>
              <a:t>% of oropharyngeal cancers in the </a:t>
            </a:r>
            <a:r>
              <a:rPr lang="en-US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US are HPV-related  </a:t>
            </a:r>
            <a:r>
              <a:rPr lang="en-US" sz="3100" dirty="0">
                <a:latin typeface="Arial" panose="020B0604020202020204" pitchFamily="34" charset="0"/>
                <a:cs typeface="Arial" panose="020B0604020202020204" pitchFamily="34" charset="0"/>
              </a:rPr>
              <a:t>squamous cell </a:t>
            </a:r>
            <a:r>
              <a:rPr lang="en-US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carcinomas</a:t>
            </a:r>
          </a:p>
          <a:p>
            <a:pPr marL="0" indent="0">
              <a:buNone/>
            </a:pPr>
            <a:endParaRPr lang="en-US" sz="3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An epidemic of HPV-mediated malignancy projected to surpass the incidence rate of cervical cancer by 2020 in US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128655" y="6625634"/>
            <a:ext cx="50292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New Face of Head and Neck Cancer: The HPV Epidemic Oncology Sep2015</a:t>
            </a:r>
          </a:p>
        </p:txBody>
      </p:sp>
    </p:spTree>
    <p:extLst>
      <p:ext uri="{BB962C8B-B14F-4D97-AF65-F5344CB8AC3E}">
        <p14:creationId xmlns:p14="http://schemas.microsoft.com/office/powerpoint/2010/main" val="24212295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09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HPV infection</a:t>
            </a:r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Small DNA viruses with predilection </a:t>
            </a:r>
            <a:r>
              <a:rPr lang="en-US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for </a:t>
            </a:r>
            <a:r>
              <a:rPr lang="en-US" sz="3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mucocut-aneous</a:t>
            </a:r>
            <a:r>
              <a:rPr lang="en-US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keratinocytes in </a:t>
            </a:r>
            <a:r>
              <a:rPr lang="en-US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humans, &gt; 100 subtypes</a:t>
            </a:r>
          </a:p>
          <a:p>
            <a:endParaRPr lang="en-US" sz="3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Most </a:t>
            </a:r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common sexually transmitted </a:t>
            </a:r>
            <a:r>
              <a:rPr lang="en-US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infection </a:t>
            </a:r>
          </a:p>
          <a:p>
            <a:endParaRPr lang="en-US" sz="3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&gt; </a:t>
            </a:r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than 50% of </a:t>
            </a:r>
            <a:r>
              <a:rPr lang="en-US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sexually active will have genital infection at </a:t>
            </a:r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some time during their </a:t>
            </a:r>
            <a:r>
              <a:rPr lang="en-US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lives</a:t>
            </a:r>
          </a:p>
          <a:p>
            <a:endParaRPr lang="en-US" sz="3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A Small </a:t>
            </a:r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percent </a:t>
            </a:r>
            <a:r>
              <a:rPr lang="en-US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will have oral infection at </a:t>
            </a:r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any given </a:t>
            </a:r>
            <a:r>
              <a:rPr lang="en-US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time of which </a:t>
            </a:r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only 1% are oncogenic </a:t>
            </a:r>
            <a:r>
              <a:rPr lang="en-US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subtypes</a:t>
            </a:r>
          </a:p>
          <a:p>
            <a:endParaRPr lang="en-US" sz="3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128655" y="6625634"/>
            <a:ext cx="50292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New Face of Head and Neck Cancer: The HPV Epidemic Oncology Sep2015</a:t>
            </a:r>
          </a:p>
        </p:txBody>
      </p:sp>
    </p:spTree>
    <p:extLst>
      <p:ext uri="{BB962C8B-B14F-4D97-AF65-F5344CB8AC3E}">
        <p14:creationId xmlns:p14="http://schemas.microsoft.com/office/powerpoint/2010/main" val="22979780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Oral HPV infection</a:t>
            </a:r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458200" cy="4525963"/>
          </a:xfrm>
        </p:spPr>
        <p:txBody>
          <a:bodyPr>
            <a:no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No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associated signs or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symptoms 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No treatment for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active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oral HPV infection</a:t>
            </a:r>
          </a:p>
          <a:p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Majority clear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virus within 2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years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Smoking increases the risk of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oral HPV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infection</a:t>
            </a:r>
          </a:p>
          <a:p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 some people infection may persist &amp; progress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OPC </a:t>
            </a:r>
          </a:p>
          <a:p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HPV+ tumors are biologically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and clinically distinct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cancers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128655" y="6625634"/>
            <a:ext cx="50292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New Face of Head and Neck Cancer: The HPV Epidemic Oncology Sep2015</a:t>
            </a:r>
          </a:p>
        </p:txBody>
      </p:sp>
    </p:spTree>
    <p:extLst>
      <p:ext uri="{BB962C8B-B14F-4D97-AF65-F5344CB8AC3E}">
        <p14:creationId xmlns:p14="http://schemas.microsoft.com/office/powerpoint/2010/main" val="16007738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www.cancernetwork.com/sites/default/files/figures_diagrams/1509magTable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71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4128655" y="6625634"/>
            <a:ext cx="50292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New Face of Head and Neck Cancer: The HPV Epidemic Oncology Sep2015</a:t>
            </a:r>
          </a:p>
        </p:txBody>
      </p:sp>
    </p:spTree>
    <p:extLst>
      <p:ext uri="{BB962C8B-B14F-4D97-AF65-F5344CB8AC3E}">
        <p14:creationId xmlns:p14="http://schemas.microsoft.com/office/powerpoint/2010/main" val="1604600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HPV+ Oropharyngeal 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Ca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525963"/>
          </a:xfrm>
        </p:spPr>
        <p:txBody>
          <a:bodyPr>
            <a:normAutofit lnSpcReduction="10000"/>
          </a:bodyPr>
          <a:lstStyle/>
          <a:p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Palatine &amp; 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lingual tonsils are 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uniquely susceptible to HPV infection (immune-privileged sites)</a:t>
            </a:r>
          </a:p>
          <a:p>
            <a:endParaRPr lang="en-US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Primary tumors are often small and hidden in depth of tonsillar crypts</a:t>
            </a:r>
          </a:p>
          <a:p>
            <a:endParaRPr lang="en-US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/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Lack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of signs &amp; symptoms in early OPC </a:t>
            </a:r>
          </a:p>
          <a:p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Most frequent presentation is asymptomatic metastatic cervical swelling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128655" y="6625634"/>
            <a:ext cx="50292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New Face of Head and Neck Cancer: The HPV Epidemic Oncology Sep2015</a:t>
            </a:r>
          </a:p>
        </p:txBody>
      </p:sp>
    </p:spTree>
    <p:extLst>
      <p:ext uri="{BB962C8B-B14F-4D97-AF65-F5344CB8AC3E}">
        <p14:creationId xmlns:p14="http://schemas.microsoft.com/office/powerpoint/2010/main" val="1763816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1423</TotalTime>
  <Words>1634</Words>
  <Application>Microsoft Office PowerPoint</Application>
  <PresentationFormat>On-screen Show (4:3)</PresentationFormat>
  <Paragraphs>219</Paragraphs>
  <Slides>20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HPV &amp; Oropharyngeal Cancer</vt:lpstr>
      <vt:lpstr>Objectives</vt:lpstr>
      <vt:lpstr>2015 Estimated US Cancer Cases*</vt:lpstr>
      <vt:lpstr>PowerPoint Presentation</vt:lpstr>
      <vt:lpstr>Oropharyngeal cancer (OPC)</vt:lpstr>
      <vt:lpstr>HPV infection</vt:lpstr>
      <vt:lpstr>Oral HPV infection</vt:lpstr>
      <vt:lpstr>PowerPoint Presentation</vt:lpstr>
      <vt:lpstr>HPV+ Oropharyngeal Ca</vt:lpstr>
      <vt:lpstr>HPV+ Oropharyngeal Ca Prognosis &amp; Prevention</vt:lpstr>
      <vt:lpstr>    Oral HPV Infection Natural history</vt:lpstr>
      <vt:lpstr>Oral HPV Infection Role of immune response</vt:lpstr>
      <vt:lpstr>HPV vaccination Impact on OPC</vt:lpstr>
      <vt:lpstr>PowerPoint Presentation</vt:lpstr>
      <vt:lpstr>Vaccine Financing</vt:lpstr>
      <vt:lpstr>PowerPoint Presentation</vt:lpstr>
      <vt:lpstr>Emerging Best Practices Communication</vt:lpstr>
      <vt:lpstr>Emerging Best Practices Examination</vt:lpstr>
      <vt:lpstr>References</vt:lpstr>
      <vt:lpstr>Thank you fatahza@sdm.rutgers.edu</vt:lpstr>
    </vt:vector>
  </TitlesOfParts>
  <Company>U.M.D.N.J.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UmdNJ</dc:creator>
  <cp:lastModifiedBy>Dean Perkins</cp:lastModifiedBy>
  <cp:revision>153</cp:revision>
  <dcterms:created xsi:type="dcterms:W3CDTF">2016-02-20T20:24:02Z</dcterms:created>
  <dcterms:modified xsi:type="dcterms:W3CDTF">2016-12-05T16:05:47Z</dcterms:modified>
</cp:coreProperties>
</file>