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6.xml" ContentType="application/vnd.openxmlformats-officedocument.presentationml.tag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ags/tag7.xml" ContentType="application/vnd.openxmlformats-officedocument.presentationml.tags+xml"/>
  <Override PartName="/ppt/charts/chart3.xml" ContentType="application/vnd.openxmlformats-officedocument.drawingml.chart+xml"/>
  <Override PartName="/ppt/notesSlides/notesSlide5.xml" ContentType="application/vnd.openxmlformats-officedocument.presentationml.notesSlide+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31"/>
  </p:notesMasterIdLst>
  <p:sldIdLst>
    <p:sldId id="298" r:id="rId4"/>
    <p:sldId id="295" r:id="rId5"/>
    <p:sldId id="297" r:id="rId6"/>
    <p:sldId id="300" r:id="rId7"/>
    <p:sldId id="318" r:id="rId8"/>
    <p:sldId id="319" r:id="rId9"/>
    <p:sldId id="320" r:id="rId10"/>
    <p:sldId id="302" r:id="rId11"/>
    <p:sldId id="301" r:id="rId12"/>
    <p:sldId id="321" r:id="rId13"/>
    <p:sldId id="303" r:id="rId14"/>
    <p:sldId id="304" r:id="rId15"/>
    <p:sldId id="305" r:id="rId16"/>
    <p:sldId id="306" r:id="rId17"/>
    <p:sldId id="307" r:id="rId18"/>
    <p:sldId id="308" r:id="rId19"/>
    <p:sldId id="309" r:id="rId20"/>
    <p:sldId id="310" r:id="rId21"/>
    <p:sldId id="322" r:id="rId22"/>
    <p:sldId id="311" r:id="rId23"/>
    <p:sldId id="312" r:id="rId24"/>
    <p:sldId id="313" r:id="rId25"/>
    <p:sldId id="314" r:id="rId26"/>
    <p:sldId id="315" r:id="rId27"/>
    <p:sldId id="323" r:id="rId28"/>
    <p:sldId id="316" r:id="rId29"/>
    <p:sldId id="32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1315" y="4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dterzaghi\Documents\Charts%20for%202016%20HCBS%20Conference%20DentaQuest%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oleObject" Target="file:///\\fs2015\users\dterzaghi\DentaQuest\Charts_for_DQ.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dirty="0"/>
              <a:t>Percent of Respondents who </a:t>
            </a:r>
            <a:r>
              <a:rPr lang="en-US" dirty="0" smtClean="0"/>
              <a:t>Reported Having</a:t>
            </a:r>
            <a:r>
              <a:rPr lang="en-US" baseline="0" dirty="0" smtClean="0"/>
              <a:t> </a:t>
            </a:r>
          </a:p>
          <a:p>
            <a:pPr>
              <a:defRPr/>
            </a:pPr>
            <a:r>
              <a:rPr lang="en-US" dirty="0" smtClean="0"/>
              <a:t>a </a:t>
            </a:r>
            <a:r>
              <a:rPr lang="en-US" dirty="0"/>
              <a:t>Routine Dental Visit in the Past Year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Overall In State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1">
                  <c:v>CO</c:v>
                </c:pt>
                <c:pt idx="2">
                  <c:v>GA</c:v>
                </c:pt>
                <c:pt idx="3">
                  <c:v>ME</c:v>
                </c:pt>
                <c:pt idx="4">
                  <c:v>MS</c:v>
                </c:pt>
                <c:pt idx="5">
                  <c:v>NC</c:v>
                </c:pt>
                <c:pt idx="6">
                  <c:v>NJ</c:v>
                </c:pt>
              </c:strCache>
            </c:strRef>
          </c:cat>
          <c:val>
            <c:numRef>
              <c:f>Sheet1!$B$2:$B$8</c:f>
              <c:numCache>
                <c:formatCode>0%</c:formatCode>
                <c:ptCount val="7"/>
                <c:pt idx="1">
                  <c:v>0.43</c:v>
                </c:pt>
                <c:pt idx="2">
                  <c:v>0.36</c:v>
                </c:pt>
                <c:pt idx="3">
                  <c:v>0.21</c:v>
                </c:pt>
                <c:pt idx="4">
                  <c:v>0.27</c:v>
                </c:pt>
                <c:pt idx="5">
                  <c:v>0.44</c:v>
                </c:pt>
                <c:pt idx="6">
                  <c:v>0.53</c:v>
                </c:pt>
              </c:numCache>
            </c:numRef>
          </c:val>
        </c:ser>
        <c:dLbls>
          <c:showLegendKey val="0"/>
          <c:showVal val="0"/>
          <c:showCatName val="0"/>
          <c:showSerName val="0"/>
          <c:showPercent val="0"/>
          <c:showBubbleSize val="0"/>
        </c:dLbls>
        <c:gapWidth val="219"/>
        <c:overlap val="-27"/>
        <c:axId val="298643112"/>
        <c:axId val="298643504"/>
      </c:barChart>
      <c:catAx>
        <c:axId val="29864311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a:t>Source: NCI-AD Interim Report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298643504"/>
        <c:crosses val="autoZero"/>
        <c:auto val="1"/>
        <c:lblAlgn val="ctr"/>
        <c:lblOffset val="100"/>
        <c:noMultiLvlLbl val="0"/>
      </c:catAx>
      <c:valAx>
        <c:axId val="29864350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298643112"/>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a:effectLst/>
              </a:rPr>
              <a:t>Proportion of People who Report Having a Routine Dental Visit in the Past Year</a:t>
            </a:r>
            <a:endParaRPr lang="en-US" sz="11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Sheet2!$C$6</c:f>
              <c:strCache>
                <c:ptCount val="1"/>
                <c:pt idx="0">
                  <c:v>Overall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Sheet2!$B$7:$B$8</c:f>
              <c:strCache>
                <c:ptCount val="2"/>
                <c:pt idx="0">
                  <c:v>NC</c:v>
                </c:pt>
                <c:pt idx="1">
                  <c:v>NJ</c:v>
                </c:pt>
              </c:strCache>
            </c:strRef>
          </c:cat>
          <c:val>
            <c:numRef>
              <c:f>Sheet2!$C$7:$C$8</c:f>
              <c:numCache>
                <c:formatCode>0%</c:formatCode>
                <c:ptCount val="2"/>
                <c:pt idx="0">
                  <c:v>0.44</c:v>
                </c:pt>
                <c:pt idx="1">
                  <c:v>0.53</c:v>
                </c:pt>
              </c:numCache>
            </c:numRef>
          </c:val>
        </c:ser>
        <c:ser>
          <c:idx val="1"/>
          <c:order val="1"/>
          <c:tx>
            <c:strRef>
              <c:f>Sheet2!$D$6</c:f>
              <c:strCache>
                <c:ptCount val="1"/>
                <c:pt idx="0">
                  <c:v>Medicaid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Sheet2!$B$7:$B$8</c:f>
              <c:strCache>
                <c:ptCount val="2"/>
                <c:pt idx="0">
                  <c:v>NC</c:v>
                </c:pt>
                <c:pt idx="1">
                  <c:v>NJ</c:v>
                </c:pt>
              </c:strCache>
            </c:strRef>
          </c:cat>
          <c:val>
            <c:numRef>
              <c:f>Sheet2!$D$7:$D$8</c:f>
              <c:numCache>
                <c:formatCode>0%</c:formatCode>
                <c:ptCount val="2"/>
                <c:pt idx="0">
                  <c:v>0.4</c:v>
                </c:pt>
                <c:pt idx="1">
                  <c:v>0.45</c:v>
                </c:pt>
              </c:numCache>
            </c:numRef>
          </c:val>
        </c:ser>
        <c:ser>
          <c:idx val="2"/>
          <c:order val="2"/>
          <c:tx>
            <c:strRef>
              <c:f>Sheet2!$E$6</c:f>
              <c:strCache>
                <c:ptCount val="1"/>
                <c:pt idx="0">
                  <c:v>Nursing Homes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Sheet2!$B$7:$B$8</c:f>
              <c:strCache>
                <c:ptCount val="2"/>
                <c:pt idx="0">
                  <c:v>NC</c:v>
                </c:pt>
                <c:pt idx="1">
                  <c:v>NJ</c:v>
                </c:pt>
              </c:strCache>
            </c:strRef>
          </c:cat>
          <c:val>
            <c:numRef>
              <c:f>Sheet2!$E$7:$E$8</c:f>
              <c:numCache>
                <c:formatCode>0%</c:formatCode>
                <c:ptCount val="2"/>
                <c:pt idx="0">
                  <c:v>0.53</c:v>
                </c:pt>
                <c:pt idx="1">
                  <c:v>0.71</c:v>
                </c:pt>
              </c:numCache>
            </c:numRef>
          </c:val>
        </c:ser>
        <c:dLbls>
          <c:showLegendKey val="0"/>
          <c:showVal val="0"/>
          <c:showCatName val="0"/>
          <c:showSerName val="0"/>
          <c:showPercent val="0"/>
          <c:showBubbleSize val="0"/>
        </c:dLbls>
        <c:gapWidth val="219"/>
        <c:overlap val="-27"/>
        <c:axId val="298649384"/>
        <c:axId val="298648600"/>
      </c:barChart>
      <c:catAx>
        <c:axId val="298649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8648600"/>
        <c:crosses val="autoZero"/>
        <c:auto val="1"/>
        <c:lblAlgn val="ctr"/>
        <c:lblOffset val="100"/>
        <c:noMultiLvlLbl val="0"/>
      </c:catAx>
      <c:valAx>
        <c:axId val="29864860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8649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a:t>States with Dental Benefits in at least one 1915(c) Waiver compared to Adult State Plan Benefit</a:t>
            </a:r>
            <a:r>
              <a:rPr lang="en-US" sz="1400" baseline="0"/>
              <a:t> Level</a:t>
            </a:r>
            <a:endParaRPr lang="en-US" sz="1400"/>
          </a:p>
        </c:rich>
      </c:tx>
      <c:overlay val="0"/>
    </c:title>
    <c:autoTitleDeleted val="0"/>
    <c:plotArea>
      <c:layout/>
      <c:barChart>
        <c:barDir val="col"/>
        <c:grouping val="clustered"/>
        <c:varyColors val="0"/>
        <c:ser>
          <c:idx val="1"/>
          <c:order val="1"/>
          <c:tx>
            <c:strRef>
              <c:f>'Waivers vs CHCS Classification'!$C$2</c:f>
              <c:strCache>
                <c:ptCount val="1"/>
                <c:pt idx="0">
                  <c:v>States with Waiver including Oral Health</c:v>
                </c:pt>
              </c:strCache>
            </c:strRef>
          </c:tx>
          <c:invertIfNegative val="0"/>
          <c:cat>
            <c:strRef>
              <c:f>'Waivers vs CHCS Classification'!$A$3:$A$6</c:f>
              <c:strCache>
                <c:ptCount val="4"/>
                <c:pt idx="0">
                  <c:v>No dental benefits</c:v>
                </c:pt>
                <c:pt idx="1">
                  <c:v>Emergency-Only</c:v>
                </c:pt>
                <c:pt idx="2">
                  <c:v>Limited</c:v>
                </c:pt>
                <c:pt idx="3">
                  <c:v>Extensive</c:v>
                </c:pt>
              </c:strCache>
            </c:strRef>
          </c:cat>
          <c:val>
            <c:numRef>
              <c:f>'Waivers vs CHCS Classification'!$C$3:$C$6</c:f>
              <c:numCache>
                <c:formatCode>General</c:formatCode>
                <c:ptCount val="4"/>
                <c:pt idx="0">
                  <c:v>1</c:v>
                </c:pt>
                <c:pt idx="1">
                  <c:v>4</c:v>
                </c:pt>
                <c:pt idx="2">
                  <c:v>6</c:v>
                </c:pt>
                <c:pt idx="3">
                  <c:v>2</c:v>
                </c:pt>
              </c:numCache>
            </c:numRef>
          </c:val>
        </c:ser>
        <c:dLbls>
          <c:showLegendKey val="0"/>
          <c:showVal val="0"/>
          <c:showCatName val="0"/>
          <c:showSerName val="0"/>
          <c:showPercent val="0"/>
          <c:showBubbleSize val="0"/>
        </c:dLbls>
        <c:gapWidth val="100"/>
        <c:axId val="298649776"/>
        <c:axId val="298644288"/>
      </c:barChart>
      <c:lineChart>
        <c:grouping val="standard"/>
        <c:varyColors val="0"/>
        <c:ser>
          <c:idx val="0"/>
          <c:order val="0"/>
          <c:tx>
            <c:strRef>
              <c:f>'Waivers vs CHCS Classification'!$B$2</c:f>
              <c:strCache>
                <c:ptCount val="1"/>
                <c:pt idx="0">
                  <c:v>Total States in Grouping</c:v>
                </c:pt>
              </c:strCache>
            </c:strRef>
          </c:tx>
          <c:spPr>
            <a:ln w="9525"/>
          </c:spPr>
          <c:marker>
            <c:symbol val="square"/>
            <c:size val="7"/>
          </c:marker>
          <c:cat>
            <c:strRef>
              <c:f>'Waivers vs CHCS Classification'!$A$3:$A$6</c:f>
              <c:strCache>
                <c:ptCount val="4"/>
                <c:pt idx="0">
                  <c:v>No dental benefits</c:v>
                </c:pt>
                <c:pt idx="1">
                  <c:v>Emergency-Only</c:v>
                </c:pt>
                <c:pt idx="2">
                  <c:v>Limited</c:v>
                </c:pt>
                <c:pt idx="3">
                  <c:v>Extensive</c:v>
                </c:pt>
              </c:strCache>
            </c:strRef>
          </c:cat>
          <c:val>
            <c:numRef>
              <c:f>'Waivers vs CHCS Classification'!$B$3:$B$6</c:f>
              <c:numCache>
                <c:formatCode>General</c:formatCode>
                <c:ptCount val="4"/>
                <c:pt idx="0">
                  <c:v>4</c:v>
                </c:pt>
                <c:pt idx="1">
                  <c:v>13</c:v>
                </c:pt>
                <c:pt idx="2">
                  <c:v>19</c:v>
                </c:pt>
                <c:pt idx="3">
                  <c:v>15</c:v>
                </c:pt>
              </c:numCache>
            </c:numRef>
          </c:val>
          <c:smooth val="0"/>
        </c:ser>
        <c:dLbls>
          <c:showLegendKey val="0"/>
          <c:showVal val="0"/>
          <c:showCatName val="0"/>
          <c:showSerName val="0"/>
          <c:showPercent val="0"/>
          <c:showBubbleSize val="0"/>
        </c:dLbls>
        <c:marker val="1"/>
        <c:smooth val="0"/>
        <c:axId val="298649776"/>
        <c:axId val="298644288"/>
      </c:lineChart>
      <c:catAx>
        <c:axId val="298649776"/>
        <c:scaling>
          <c:orientation val="minMax"/>
        </c:scaling>
        <c:delete val="0"/>
        <c:axPos val="b"/>
        <c:title>
          <c:tx>
            <c:rich>
              <a:bodyPr/>
              <a:lstStyle/>
              <a:p>
                <a:pPr>
                  <a:defRPr/>
                </a:pPr>
                <a:r>
                  <a:rPr lang="en-US"/>
                  <a:t>Adult Medicaid Benefit Level</a:t>
                </a:r>
              </a:p>
            </c:rich>
          </c:tx>
          <c:overlay val="0"/>
        </c:title>
        <c:numFmt formatCode="General" sourceLinked="0"/>
        <c:majorTickMark val="out"/>
        <c:minorTickMark val="none"/>
        <c:tickLblPos val="nextTo"/>
        <c:crossAx val="298644288"/>
        <c:crosses val="autoZero"/>
        <c:auto val="1"/>
        <c:lblAlgn val="ctr"/>
        <c:lblOffset val="100"/>
        <c:noMultiLvlLbl val="0"/>
      </c:catAx>
      <c:valAx>
        <c:axId val="298644288"/>
        <c:scaling>
          <c:orientation val="minMax"/>
        </c:scaling>
        <c:delete val="0"/>
        <c:axPos val="l"/>
        <c:majorGridlines/>
        <c:title>
          <c:tx>
            <c:rich>
              <a:bodyPr rot="-5400000" vert="horz"/>
              <a:lstStyle/>
              <a:p>
                <a:pPr>
                  <a:defRPr/>
                </a:pPr>
                <a:r>
                  <a:rPr lang="en-US"/>
                  <a:t>Number of States</a:t>
                </a:r>
              </a:p>
            </c:rich>
          </c:tx>
          <c:overlay val="0"/>
        </c:title>
        <c:numFmt formatCode="General" sourceLinked="1"/>
        <c:majorTickMark val="out"/>
        <c:minorTickMark val="none"/>
        <c:tickLblPos val="nextTo"/>
        <c:crossAx val="298649776"/>
        <c:crosses val="autoZero"/>
        <c:crossBetween val="between"/>
      </c:valAx>
    </c:plotArea>
    <c:legend>
      <c:legendPos val="r"/>
      <c:overlay val="0"/>
      <c:txPr>
        <a:bodyPr/>
        <a:lstStyle/>
        <a:p>
          <a:pPr rtl="0">
            <a:defRPr/>
          </a:pPr>
          <a:endParaRPr lang="en-US"/>
        </a:p>
      </c:txPr>
    </c:legend>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249BEB-26A7-492F-AE81-3A661F91AB8E}" type="datetimeFigureOut">
              <a:rPr lang="en-US" smtClean="0"/>
              <a:t>1/18/2017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043887-CC4D-4EBF-8FF1-F0A9475D99B0}" type="slidenum">
              <a:rPr lang="en-US" smtClean="0"/>
              <a:t>‹#›</a:t>
            </a:fld>
            <a:endParaRPr lang="en-US"/>
          </a:p>
        </p:txBody>
      </p:sp>
    </p:spTree>
    <p:extLst>
      <p:ext uri="{BB962C8B-B14F-4D97-AF65-F5344CB8AC3E}">
        <p14:creationId xmlns:p14="http://schemas.microsoft.com/office/powerpoint/2010/main" val="2927529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 of me. And why I am here.</a:t>
            </a:r>
            <a:endParaRPr lang="en-US" dirty="0"/>
          </a:p>
        </p:txBody>
      </p:sp>
      <p:sp>
        <p:nvSpPr>
          <p:cNvPr id="4" name="Slide Number Placeholder 3"/>
          <p:cNvSpPr>
            <a:spLocks noGrp="1"/>
          </p:cNvSpPr>
          <p:nvPr>
            <p:ph type="sldNum" sz="quarter" idx="10"/>
          </p:nvPr>
        </p:nvSpPr>
        <p:spPr/>
        <p:txBody>
          <a:bodyPr/>
          <a:lstStyle/>
          <a:p>
            <a:fld id="{ED543B2A-9434-C346-B670-7BEB5BC23380}"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450645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043887-CC4D-4EBF-8FF1-F0A9475D99B0}" type="slidenum">
              <a:rPr lang="en-US" smtClean="0"/>
              <a:t>5</a:t>
            </a:fld>
            <a:endParaRPr lang="en-US"/>
          </a:p>
        </p:txBody>
      </p:sp>
    </p:spTree>
    <p:extLst>
      <p:ext uri="{BB962C8B-B14F-4D97-AF65-F5344CB8AC3E}">
        <p14:creationId xmlns:p14="http://schemas.microsoft.com/office/powerpoint/2010/main" val="3611859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043887-CC4D-4EBF-8FF1-F0A9475D99B0}" type="slidenum">
              <a:rPr lang="en-US" smtClean="0"/>
              <a:t>10</a:t>
            </a:fld>
            <a:endParaRPr lang="en-US"/>
          </a:p>
        </p:txBody>
      </p:sp>
    </p:spTree>
    <p:extLst>
      <p:ext uri="{BB962C8B-B14F-4D97-AF65-F5344CB8AC3E}">
        <p14:creationId xmlns:p14="http://schemas.microsoft.com/office/powerpoint/2010/main" val="223455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Century Gothic" pitchFamily="34" charset="0"/>
              </a:rPr>
              <a:t>Did not ask question in 2012 survey </a:t>
            </a:r>
          </a:p>
          <a:p>
            <a:endParaRPr lang="en-US" altLang="en-US" smtClean="0">
              <a:latin typeface="Century Gothic" pitchFamily="34" charset="0"/>
            </a:endParaRPr>
          </a:p>
          <a:p>
            <a:r>
              <a:rPr lang="en-US" altLang="en-US" smtClean="0">
                <a:latin typeface="Century Gothic" pitchFamily="34" charset="0"/>
              </a:rPr>
              <a:t>Frequently requested services are also frequent unmet service needs. </a:t>
            </a:r>
          </a:p>
          <a:p>
            <a:r>
              <a:rPr lang="en-US" altLang="en-US" smtClean="0">
                <a:latin typeface="Century Gothic" pitchFamily="34" charset="0"/>
              </a:rPr>
              <a:t>Also reflected in “limited community resources” as a top issue impacting I&amp;R/A agencies. </a:t>
            </a: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4967">
              <a:defRPr>
                <a:solidFill>
                  <a:schemeClr val="tx1"/>
                </a:solidFill>
                <a:latin typeface="Verdana" pitchFamily="34" charset="0"/>
                <a:ea typeface="MS PGothic" pitchFamily="34" charset="-128"/>
              </a:defRPr>
            </a:lvl1pPr>
            <a:lvl2pPr marL="737452" indent="-283635" defTabSz="924967">
              <a:defRPr>
                <a:solidFill>
                  <a:schemeClr val="tx1"/>
                </a:solidFill>
                <a:latin typeface="Verdana" pitchFamily="34" charset="0"/>
                <a:ea typeface="MS PGothic" pitchFamily="34" charset="-128"/>
              </a:defRPr>
            </a:lvl2pPr>
            <a:lvl3pPr marL="1134542" indent="-226908" defTabSz="924967">
              <a:defRPr>
                <a:solidFill>
                  <a:schemeClr val="tx1"/>
                </a:solidFill>
                <a:latin typeface="Verdana" pitchFamily="34" charset="0"/>
                <a:ea typeface="MS PGothic" pitchFamily="34" charset="-128"/>
              </a:defRPr>
            </a:lvl3pPr>
            <a:lvl4pPr marL="1588359" indent="-226908" defTabSz="924967">
              <a:defRPr>
                <a:solidFill>
                  <a:schemeClr val="tx1"/>
                </a:solidFill>
                <a:latin typeface="Verdana" pitchFamily="34" charset="0"/>
                <a:ea typeface="MS PGothic" pitchFamily="34" charset="-128"/>
              </a:defRPr>
            </a:lvl4pPr>
            <a:lvl5pPr marL="2042175" indent="-226908" defTabSz="924967">
              <a:defRPr>
                <a:solidFill>
                  <a:schemeClr val="tx1"/>
                </a:solidFill>
                <a:latin typeface="Verdana" pitchFamily="34" charset="0"/>
                <a:ea typeface="MS PGothic" pitchFamily="34" charset="-128"/>
              </a:defRPr>
            </a:lvl5pPr>
            <a:lvl6pPr marL="2495992" indent="-226908" defTabSz="924967" eaLnBrk="0" fontAlgn="base" hangingPunct="0">
              <a:spcBef>
                <a:spcPct val="0"/>
              </a:spcBef>
              <a:spcAft>
                <a:spcPct val="0"/>
              </a:spcAft>
              <a:defRPr>
                <a:solidFill>
                  <a:schemeClr val="tx1"/>
                </a:solidFill>
                <a:latin typeface="Verdana" pitchFamily="34" charset="0"/>
                <a:ea typeface="MS PGothic" pitchFamily="34" charset="-128"/>
              </a:defRPr>
            </a:lvl6pPr>
            <a:lvl7pPr marL="2949809" indent="-226908" defTabSz="924967" eaLnBrk="0" fontAlgn="base" hangingPunct="0">
              <a:spcBef>
                <a:spcPct val="0"/>
              </a:spcBef>
              <a:spcAft>
                <a:spcPct val="0"/>
              </a:spcAft>
              <a:defRPr>
                <a:solidFill>
                  <a:schemeClr val="tx1"/>
                </a:solidFill>
                <a:latin typeface="Verdana" pitchFamily="34" charset="0"/>
                <a:ea typeface="MS PGothic" pitchFamily="34" charset="-128"/>
              </a:defRPr>
            </a:lvl7pPr>
            <a:lvl8pPr marL="3403625" indent="-226908" defTabSz="924967" eaLnBrk="0" fontAlgn="base" hangingPunct="0">
              <a:spcBef>
                <a:spcPct val="0"/>
              </a:spcBef>
              <a:spcAft>
                <a:spcPct val="0"/>
              </a:spcAft>
              <a:defRPr>
                <a:solidFill>
                  <a:schemeClr val="tx1"/>
                </a:solidFill>
                <a:latin typeface="Verdana" pitchFamily="34" charset="0"/>
                <a:ea typeface="MS PGothic" pitchFamily="34" charset="-128"/>
              </a:defRPr>
            </a:lvl8pPr>
            <a:lvl9pPr marL="3857442" indent="-226908" defTabSz="924967" eaLnBrk="0" fontAlgn="base" hangingPunct="0">
              <a:spcBef>
                <a:spcPct val="0"/>
              </a:spcBef>
              <a:spcAft>
                <a:spcPct val="0"/>
              </a:spcAft>
              <a:defRPr>
                <a:solidFill>
                  <a:schemeClr val="tx1"/>
                </a:solidFill>
                <a:latin typeface="Verdana" pitchFamily="34" charset="0"/>
                <a:ea typeface="MS PGothic" pitchFamily="34" charset="-128"/>
              </a:defRPr>
            </a:lvl9pPr>
          </a:lstStyle>
          <a:p>
            <a:fld id="{31B4FBB6-D23A-46C0-9F27-08264BF5CB16}" type="slidenum">
              <a:rPr lang="en-US" altLang="en-US">
                <a:solidFill>
                  <a:prstClr val="black"/>
                </a:solidFill>
                <a:latin typeface="Century Gothic" pitchFamily="34" charset="0"/>
              </a:rPr>
              <a:pPr/>
              <a:t>11</a:t>
            </a:fld>
            <a:endParaRPr lang="en-US" altLang="en-US">
              <a:solidFill>
                <a:prstClr val="black"/>
              </a:solidFill>
              <a:latin typeface="Century Gothic" pitchFamily="34" charset="0"/>
            </a:endParaRPr>
          </a:p>
        </p:txBody>
      </p:sp>
    </p:spTree>
    <p:extLst>
      <p:ext uri="{BB962C8B-B14F-4D97-AF65-F5344CB8AC3E}">
        <p14:creationId xmlns:p14="http://schemas.microsoft.com/office/powerpoint/2010/main" val="360298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Massive expansion between 2011 – 2013 (new programs and expansions of regional programs)</a:t>
            </a:r>
          </a:p>
          <a:p>
            <a:r>
              <a:rPr lang="en-US" dirty="0"/>
              <a:t>2014 – duals demonstrations</a:t>
            </a:r>
          </a:p>
          <a:p>
            <a:r>
              <a:rPr lang="en-US" dirty="0"/>
              <a:t>States planning to start MLTSS programs in 2016:  </a:t>
            </a:r>
            <a:r>
              <a:rPr lang="en-US" dirty="0" smtClean="0"/>
              <a:t>NH</a:t>
            </a:r>
            <a:endParaRPr lang="en-US" dirty="0"/>
          </a:p>
          <a:p>
            <a:r>
              <a:rPr lang="en-US" dirty="0"/>
              <a:t>States planning to start MLTSS programs in 2017:  </a:t>
            </a:r>
            <a:r>
              <a:rPr lang="en-US" dirty="0" smtClean="0"/>
              <a:t>PA, VA</a:t>
            </a:r>
          </a:p>
          <a:p>
            <a:endParaRPr lang="en-US" dirty="0"/>
          </a:p>
          <a:p>
            <a:r>
              <a:rPr lang="en-US" dirty="0" smtClean="0"/>
              <a:t>Even states with scant MC history are </a:t>
            </a:r>
            <a:r>
              <a:rPr lang="en-US" smtClean="0"/>
              <a:t>contemplating MLTSS:  OK</a:t>
            </a:r>
            <a:r>
              <a:rPr lang="en-US" dirty="0" smtClean="0"/>
              <a:t>, AR, NV</a:t>
            </a:r>
            <a:endParaRPr lang="en-US" dirty="0"/>
          </a:p>
          <a:p>
            <a:endParaRPr lang="en-US" dirty="0"/>
          </a:p>
        </p:txBody>
      </p:sp>
      <p:sp>
        <p:nvSpPr>
          <p:cNvPr id="4" name="Slide Number Placeholder 3"/>
          <p:cNvSpPr>
            <a:spLocks noGrp="1"/>
          </p:cNvSpPr>
          <p:nvPr>
            <p:ph type="sldNum" sz="quarter" idx="10"/>
          </p:nvPr>
        </p:nvSpPr>
        <p:spPr/>
        <p:txBody>
          <a:bodyPr/>
          <a:lstStyle/>
          <a:p>
            <a:fld id="{A5E824E2-8AE3-4837-B613-0A36FD079862}"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2795806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9CB267-D226-4234-BABD-5AA4C3322F93}"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17952901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9CB267-D226-4234-BABD-5AA4C3322F93}"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2606707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9CB267-D226-4234-BABD-5AA4C3322F93}"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249016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683F3F-99F1-4DDE-B056-53C4541B1815}"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1992263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683F3F-99F1-4DDE-B056-53C4541B1815}"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33555810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683F3F-99F1-4DDE-B056-53C4541B1815}"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148312178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683F3F-99F1-4DDE-B056-53C4541B1815}" type="datetimeFigureOut">
              <a:rPr lang="en-US" smtClean="0"/>
              <a:pPr/>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8807447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683F3F-99F1-4DDE-B056-53C4541B1815}" type="datetimeFigureOut">
              <a:rPr lang="en-US" smtClean="0"/>
              <a:pPr/>
              <a:t>1/18/2017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27615347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683F3F-99F1-4DDE-B056-53C4541B1815}" type="datetimeFigureOut">
              <a:rPr lang="en-US" smtClean="0"/>
              <a:pPr/>
              <a:t>1/18/2017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9821876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683F3F-99F1-4DDE-B056-53C4541B1815}" type="datetimeFigureOut">
              <a:rPr lang="en-US" smtClean="0"/>
              <a:pPr/>
              <a:t>1/18/2017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22289186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683F3F-99F1-4DDE-B056-53C4541B1815}" type="datetimeFigureOut">
              <a:rPr lang="en-US" smtClean="0"/>
              <a:pPr/>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2598863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9CB267-D226-4234-BABD-5AA4C3322F93}"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345091927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683F3F-99F1-4DDE-B056-53C4541B1815}" type="datetimeFigureOut">
              <a:rPr lang="en-US" smtClean="0"/>
              <a:pPr/>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21870745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683F3F-99F1-4DDE-B056-53C4541B1815}"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30198311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683F3F-99F1-4DDE-B056-53C4541B1815}"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2416F-33B7-47AC-BAB3-53C6BFCB7120}" type="slidenum">
              <a:rPr lang="en-US" smtClean="0"/>
              <a:pPr/>
              <a:t>‹#›</a:t>
            </a:fld>
            <a:endParaRPr lang="en-US"/>
          </a:p>
        </p:txBody>
      </p:sp>
    </p:spTree>
    <p:extLst>
      <p:ext uri="{BB962C8B-B14F-4D97-AF65-F5344CB8AC3E}">
        <p14:creationId xmlns:p14="http://schemas.microsoft.com/office/powerpoint/2010/main" val="28787891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pening Slide blu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27419" y="1066800"/>
            <a:ext cx="6273581" cy="1809686"/>
          </a:xfrm>
          <a:prstGeom prst="rect">
            <a:avLst/>
          </a:prstGeom>
        </p:spPr>
      </p:pic>
      <p:sp>
        <p:nvSpPr>
          <p:cNvPr id="4" name="Date Placeholder 3"/>
          <p:cNvSpPr>
            <a:spLocks noGrp="1"/>
          </p:cNvSpPr>
          <p:nvPr>
            <p:ph type="dt" sz="half" idx="10"/>
          </p:nvPr>
        </p:nvSpPr>
        <p:spPr>
          <a:xfrm>
            <a:off x="7010400" y="6219283"/>
            <a:ext cx="2133600" cy="365125"/>
          </a:xfrm>
          <a:prstGeom prst="rect">
            <a:avLst/>
          </a:prstGeom>
        </p:spPr>
        <p:txBody>
          <a:bodyPr/>
          <a:lstStyle>
            <a:lvl1pPr algn="r">
              <a:defRPr sz="1600">
                <a:solidFill>
                  <a:srgbClr val="FFFFFF"/>
                </a:solidFill>
                <a:latin typeface="Arial"/>
                <a:cs typeface="Arial"/>
              </a:defRPr>
            </a:lvl1pPr>
          </a:lstStyle>
          <a:p>
            <a:pPr defTabSz="457200"/>
            <a:fld id="{2B6885E0-7EE2-EC4D-9817-F9F391149F96}" type="datetime1">
              <a:rPr lang="en-US" smtClean="0"/>
              <a:pPr defTabSz="457200"/>
              <a:t>1/18/2017</a:t>
            </a:fld>
            <a:endParaRPr lang="en-US" dirty="0"/>
          </a:p>
        </p:txBody>
      </p:sp>
      <p:sp>
        <p:nvSpPr>
          <p:cNvPr id="8" name="TextBox 7"/>
          <p:cNvSpPr txBox="1"/>
          <p:nvPr userDrawn="1"/>
        </p:nvSpPr>
        <p:spPr>
          <a:xfrm>
            <a:off x="6248400" y="6415131"/>
            <a:ext cx="2895600" cy="338554"/>
          </a:xfrm>
          <a:prstGeom prst="rect">
            <a:avLst/>
          </a:prstGeom>
          <a:noFill/>
        </p:spPr>
        <p:txBody>
          <a:bodyPr wrap="square" rtlCol="0">
            <a:spAutoFit/>
          </a:bodyPr>
          <a:lstStyle/>
          <a:p>
            <a:pPr algn="r" defTabSz="457200"/>
            <a:r>
              <a:rPr lang="en-US" sz="1600" dirty="0" err="1" smtClean="0">
                <a:solidFill>
                  <a:prstClr val="white"/>
                </a:solidFill>
                <a:cs typeface="Arial"/>
              </a:rPr>
              <a:t>www.nasuad.org</a:t>
            </a:r>
            <a:endParaRPr lang="en-US" sz="1600" dirty="0">
              <a:solidFill>
                <a:prstClr val="white"/>
              </a:solidFill>
              <a:cs typeface="Arial"/>
            </a:endParaRPr>
          </a:p>
        </p:txBody>
      </p:sp>
    </p:spTree>
    <p:extLst>
      <p:ext uri="{BB962C8B-B14F-4D97-AF65-F5344CB8AC3E}">
        <p14:creationId xmlns:p14="http://schemas.microsoft.com/office/powerpoint/2010/main" val="129304957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blue">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1981201"/>
            <a:ext cx="5867400" cy="1447799"/>
          </a:xfrm>
        </p:spPr>
        <p:txBody>
          <a:bodyPr anchor="t" anchorCtr="0"/>
          <a:lstStyle>
            <a:lvl1pPr algn="l">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133600" y="3429000"/>
            <a:ext cx="5867400" cy="2209800"/>
          </a:xfrm>
        </p:spPr>
        <p:txBody>
          <a:bodyPr>
            <a:normAutofit/>
          </a:bodyPr>
          <a:lstStyle>
            <a:lvl1pPr marL="0" indent="0" algn="l">
              <a:buNone/>
              <a:defRPr sz="2000">
                <a:solidFill>
                  <a:srgbClr val="07295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7086600" y="6175264"/>
            <a:ext cx="2133600" cy="365125"/>
          </a:xfrm>
          <a:prstGeom prst="rect">
            <a:avLst/>
          </a:prstGeom>
        </p:spPr>
        <p:txBody>
          <a:bodyPr/>
          <a:lstStyle>
            <a:lvl1pPr algn="r">
              <a:defRPr sz="1600">
                <a:solidFill>
                  <a:srgbClr val="FFFFFF"/>
                </a:solidFill>
                <a:latin typeface="Arial"/>
                <a:cs typeface="Arial"/>
              </a:defRPr>
            </a:lvl1pPr>
          </a:lstStyle>
          <a:p>
            <a:pPr defTabSz="457200"/>
            <a:fld id="{81D8CEB5-F7FE-A346-BEA1-BA99C10D5F56}" type="datetime1">
              <a:rPr lang="en-US" smtClean="0"/>
              <a:pPr defTabSz="457200"/>
              <a:t>1/18/2017</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7661" y="446173"/>
            <a:ext cx="4008139" cy="1156193"/>
          </a:xfrm>
          <a:prstGeom prst="rect">
            <a:avLst/>
          </a:prstGeom>
        </p:spPr>
      </p:pic>
      <p:sp>
        <p:nvSpPr>
          <p:cNvPr id="8" name="TextBox 7"/>
          <p:cNvSpPr txBox="1"/>
          <p:nvPr userDrawn="1"/>
        </p:nvSpPr>
        <p:spPr>
          <a:xfrm>
            <a:off x="6324600" y="6559714"/>
            <a:ext cx="2895600" cy="338554"/>
          </a:xfrm>
          <a:prstGeom prst="rect">
            <a:avLst/>
          </a:prstGeom>
          <a:noFill/>
        </p:spPr>
        <p:txBody>
          <a:bodyPr wrap="square" rtlCol="0">
            <a:spAutoFit/>
          </a:bodyPr>
          <a:lstStyle/>
          <a:p>
            <a:pPr algn="r" defTabSz="457200"/>
            <a:r>
              <a:rPr lang="en-US" sz="1600" dirty="0" err="1" smtClean="0">
                <a:solidFill>
                  <a:prstClr val="white"/>
                </a:solidFill>
                <a:cs typeface="Arial"/>
              </a:rPr>
              <a:t>www.nasuad.org</a:t>
            </a:r>
            <a:endParaRPr lang="en-US" sz="1600" dirty="0">
              <a:solidFill>
                <a:prstClr val="white"/>
              </a:solidFill>
              <a:cs typeface="Arial"/>
            </a:endParaRPr>
          </a:p>
        </p:txBody>
      </p:sp>
    </p:spTree>
    <p:extLst>
      <p:ext uri="{BB962C8B-B14F-4D97-AF65-F5344CB8AC3E}">
        <p14:creationId xmlns:p14="http://schemas.microsoft.com/office/powerpoint/2010/main" val="141868896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Divider blu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133600" y="2105629"/>
            <a:ext cx="5867400" cy="1362075"/>
          </a:xfrm>
        </p:spPr>
        <p:txBody>
          <a:bodyPr anchor="t">
            <a:normAutofit/>
          </a:bodyPr>
          <a:lstStyle>
            <a:lvl1pPr algn="l">
              <a:defRPr sz="3600" b="1" cap="none">
                <a:solidFill>
                  <a:srgbClr val="FFFFFF"/>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143228" y="3656806"/>
            <a:ext cx="5865215" cy="1500187"/>
          </a:xfrm>
        </p:spPr>
        <p:txBody>
          <a:bodyPr anchor="t" anchorCtr="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Slide Number Placeholder 4"/>
          <p:cNvSpPr>
            <a:spLocks noGrp="1"/>
          </p:cNvSpPr>
          <p:nvPr>
            <p:ph type="sldNum" sz="quarter" idx="10"/>
          </p:nvPr>
        </p:nvSpPr>
        <p:spPr/>
        <p:txBody>
          <a:bodyPr/>
          <a:lstStyle/>
          <a:p>
            <a:r>
              <a:rPr lang="en-US" smtClean="0"/>
              <a:t>Page </a:t>
            </a:r>
            <a:fld id="{AF6E62F7-A30C-2B41-9A28-A14E62B8DBCD}" type="slidenum">
              <a:rPr lang="en-US" smtClean="0"/>
              <a:pPr/>
              <a:t>‹#›</a:t>
            </a:fld>
            <a:endParaRPr lang="en-US" dirty="0"/>
          </a:p>
        </p:txBody>
      </p:sp>
    </p:spTree>
    <p:extLst>
      <p:ext uri="{BB962C8B-B14F-4D97-AF65-F5344CB8AC3E}">
        <p14:creationId xmlns:p14="http://schemas.microsoft.com/office/powerpoint/2010/main" val="2634608446"/>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Content blue">
    <p:spTree>
      <p:nvGrpSpPr>
        <p:cNvPr id="1" name=""/>
        <p:cNvGrpSpPr/>
        <p:nvPr/>
      </p:nvGrpSpPr>
      <p:grpSpPr>
        <a:xfrm>
          <a:off x="0" y="0"/>
          <a:ext cx="0" cy="0"/>
          <a:chOff x="0" y="0"/>
          <a:chExt cx="0" cy="0"/>
        </a:xfrm>
      </p:grpSpPr>
      <p:sp>
        <p:nvSpPr>
          <p:cNvPr id="2" name="Title 1"/>
          <p:cNvSpPr>
            <a:spLocks noGrp="1"/>
          </p:cNvSpPr>
          <p:nvPr>
            <p:ph type="title"/>
          </p:nvPr>
        </p:nvSpPr>
        <p:spPr>
          <a:xfrm>
            <a:off x="1371600" y="990600"/>
            <a:ext cx="6629400" cy="1143000"/>
          </a:xfrm>
        </p:spPr>
        <p:txBody>
          <a:bodyPr anchor="t" anchorCtr="0"/>
          <a:lstStyle/>
          <a:p>
            <a:r>
              <a:rPr lang="en-US" dirty="0" smtClean="0"/>
              <a:t>Click to edit Master title style</a:t>
            </a:r>
            <a:endParaRPr lang="en-US" dirty="0"/>
          </a:p>
        </p:txBody>
      </p:sp>
      <p:sp>
        <p:nvSpPr>
          <p:cNvPr id="3" name="Content Placeholder 2"/>
          <p:cNvSpPr>
            <a:spLocks noGrp="1"/>
          </p:cNvSpPr>
          <p:nvPr>
            <p:ph idx="1"/>
          </p:nvPr>
        </p:nvSpPr>
        <p:spPr>
          <a:xfrm>
            <a:off x="1371600" y="2133600"/>
            <a:ext cx="6629400" cy="39925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a:t>
            </a:fld>
            <a:endParaRPr lang="en-US" dirty="0"/>
          </a:p>
        </p:txBody>
      </p:sp>
    </p:spTree>
    <p:extLst>
      <p:ext uri="{BB962C8B-B14F-4D97-AF65-F5344CB8AC3E}">
        <p14:creationId xmlns:p14="http://schemas.microsoft.com/office/powerpoint/2010/main" val="4221500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ank for Full Photo">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US" smtClean="0"/>
              <a:t>Page </a:t>
            </a:r>
            <a:fld id="{AF6E62F7-A30C-2B41-9A28-A14E62B8DBCD}" type="slidenum">
              <a:rPr lang="en-US" smtClean="0"/>
              <a:pPr/>
              <a:t>‹#›</a:t>
            </a:fld>
            <a:endParaRPr lang="en-US" dirty="0"/>
          </a:p>
        </p:txBody>
      </p:sp>
    </p:spTree>
    <p:extLst>
      <p:ext uri="{BB962C8B-B14F-4D97-AF65-F5344CB8AC3E}">
        <p14:creationId xmlns:p14="http://schemas.microsoft.com/office/powerpoint/2010/main" val="1747683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End slide blu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27419" y="1066800"/>
            <a:ext cx="6273581" cy="1809686"/>
          </a:xfrm>
          <a:prstGeom prst="rect">
            <a:avLst/>
          </a:prstGeom>
        </p:spPr>
      </p:pic>
      <p:sp>
        <p:nvSpPr>
          <p:cNvPr id="7" name="TextBox 6"/>
          <p:cNvSpPr txBox="1"/>
          <p:nvPr userDrawn="1"/>
        </p:nvSpPr>
        <p:spPr>
          <a:xfrm>
            <a:off x="2125590" y="3428999"/>
            <a:ext cx="5877818" cy="900246"/>
          </a:xfrm>
          <a:prstGeom prst="rect">
            <a:avLst/>
          </a:prstGeom>
          <a:noFill/>
        </p:spPr>
        <p:txBody>
          <a:bodyPr wrap="square" rtlCol="0">
            <a:spAutoFit/>
          </a:bodyPr>
          <a:lstStyle/>
          <a:p>
            <a:pPr algn="r" defTabSz="457200">
              <a:lnSpc>
                <a:spcPct val="150000"/>
              </a:lnSpc>
            </a:pPr>
            <a:r>
              <a:rPr lang="en-US" dirty="0" smtClean="0">
                <a:solidFill>
                  <a:srgbClr val="001835"/>
                </a:solidFill>
                <a:cs typeface="Arial"/>
              </a:rPr>
              <a:t>For more information, please visit: </a:t>
            </a:r>
            <a:r>
              <a:rPr lang="en-US" b="1" dirty="0" smtClean="0">
                <a:solidFill>
                  <a:srgbClr val="105E3F"/>
                </a:solidFill>
                <a:cs typeface="Arial"/>
              </a:rPr>
              <a:t>www.nasuad.org</a:t>
            </a:r>
          </a:p>
          <a:p>
            <a:pPr algn="r" defTabSz="457200">
              <a:lnSpc>
                <a:spcPct val="150000"/>
              </a:lnSpc>
            </a:pPr>
            <a:r>
              <a:rPr lang="en-US" dirty="0" smtClean="0">
                <a:solidFill>
                  <a:srgbClr val="001835"/>
                </a:solidFill>
                <a:cs typeface="Arial"/>
              </a:rPr>
              <a:t>Or call us at: </a:t>
            </a:r>
            <a:r>
              <a:rPr lang="en-US" b="1" dirty="0" smtClean="0">
                <a:solidFill>
                  <a:srgbClr val="001835"/>
                </a:solidFill>
                <a:cs typeface="Arial"/>
              </a:rPr>
              <a:t>202-898-2583 </a:t>
            </a:r>
            <a:endParaRPr lang="en-US" b="1" dirty="0">
              <a:solidFill>
                <a:srgbClr val="001835"/>
              </a:solidFill>
              <a:cs typeface="Arial"/>
            </a:endParaRPr>
          </a:p>
        </p:txBody>
      </p:sp>
    </p:spTree>
    <p:extLst>
      <p:ext uri="{BB962C8B-B14F-4D97-AF65-F5344CB8AC3E}">
        <p14:creationId xmlns:p14="http://schemas.microsoft.com/office/powerpoint/2010/main" val="308777543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End slide green">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27419" y="1066800"/>
            <a:ext cx="6273581" cy="1809686"/>
          </a:xfrm>
          <a:prstGeom prst="rect">
            <a:avLst/>
          </a:prstGeom>
        </p:spPr>
      </p:pic>
      <p:sp>
        <p:nvSpPr>
          <p:cNvPr id="7" name="TextBox 6"/>
          <p:cNvSpPr txBox="1"/>
          <p:nvPr userDrawn="1"/>
        </p:nvSpPr>
        <p:spPr>
          <a:xfrm>
            <a:off x="2125590" y="3428999"/>
            <a:ext cx="5877818" cy="923330"/>
          </a:xfrm>
          <a:prstGeom prst="rect">
            <a:avLst/>
          </a:prstGeom>
          <a:noFill/>
        </p:spPr>
        <p:txBody>
          <a:bodyPr wrap="square" rtlCol="0">
            <a:spAutoFit/>
          </a:bodyPr>
          <a:lstStyle/>
          <a:p>
            <a:pPr algn="r" defTabSz="457200">
              <a:lnSpc>
                <a:spcPct val="150000"/>
              </a:lnSpc>
            </a:pPr>
            <a:r>
              <a:rPr lang="en-US" dirty="0" smtClean="0">
                <a:solidFill>
                  <a:srgbClr val="001835"/>
                </a:solidFill>
                <a:cs typeface="Arial"/>
              </a:rPr>
              <a:t>For more information, please visit: </a:t>
            </a:r>
            <a:r>
              <a:rPr lang="en-US" b="1" dirty="0" smtClean="0">
                <a:solidFill>
                  <a:srgbClr val="105E3F"/>
                </a:solidFill>
                <a:cs typeface="Arial"/>
              </a:rPr>
              <a:t>www.nasuad.org</a:t>
            </a:r>
          </a:p>
          <a:p>
            <a:pPr algn="r" defTabSz="457200">
              <a:lnSpc>
                <a:spcPct val="150000"/>
              </a:lnSpc>
            </a:pPr>
            <a:r>
              <a:rPr lang="en-US" dirty="0" smtClean="0">
                <a:solidFill>
                  <a:srgbClr val="001835"/>
                </a:solidFill>
                <a:cs typeface="Arial"/>
              </a:rPr>
              <a:t>Or call us at: </a:t>
            </a:r>
            <a:r>
              <a:rPr lang="en-US" b="1" dirty="0" smtClean="0">
                <a:solidFill>
                  <a:srgbClr val="001835"/>
                </a:solidFill>
                <a:cs typeface="Arial"/>
              </a:rPr>
              <a:t>202-898-2578 </a:t>
            </a:r>
            <a:endParaRPr lang="en-US" b="1" dirty="0">
              <a:solidFill>
                <a:srgbClr val="001835"/>
              </a:solidFill>
              <a:cs typeface="Arial"/>
            </a:endParaRPr>
          </a:p>
        </p:txBody>
      </p:sp>
    </p:spTree>
    <p:extLst>
      <p:ext uri="{BB962C8B-B14F-4D97-AF65-F5344CB8AC3E}">
        <p14:creationId xmlns:p14="http://schemas.microsoft.com/office/powerpoint/2010/main" val="31878701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9CB267-D226-4234-BABD-5AA4C3322F93}" type="datetimeFigureOut">
              <a:rPr lang="en-US" smtClean="0"/>
              <a:pPr/>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120750928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Opening Slide green">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27419" y="1066800"/>
            <a:ext cx="6273581" cy="1809686"/>
          </a:xfrm>
          <a:prstGeom prst="rect">
            <a:avLst/>
          </a:prstGeom>
        </p:spPr>
      </p:pic>
      <p:sp>
        <p:nvSpPr>
          <p:cNvPr id="4" name="Date Placeholder 3"/>
          <p:cNvSpPr>
            <a:spLocks noGrp="1"/>
          </p:cNvSpPr>
          <p:nvPr>
            <p:ph type="dt" sz="half" idx="10"/>
          </p:nvPr>
        </p:nvSpPr>
        <p:spPr>
          <a:xfrm>
            <a:off x="6553200" y="5861404"/>
            <a:ext cx="2133600" cy="365125"/>
          </a:xfrm>
          <a:prstGeom prst="rect">
            <a:avLst/>
          </a:prstGeom>
        </p:spPr>
        <p:txBody>
          <a:bodyPr/>
          <a:lstStyle>
            <a:lvl1pPr algn="r">
              <a:defRPr sz="1600">
                <a:solidFill>
                  <a:srgbClr val="FFFFFF"/>
                </a:solidFill>
                <a:latin typeface="Arial"/>
                <a:cs typeface="Arial"/>
              </a:defRPr>
            </a:lvl1pPr>
          </a:lstStyle>
          <a:p>
            <a:pPr defTabSz="457200"/>
            <a:fld id="{F935C06B-C2AE-774E-BA9F-6E9ABC178C72}" type="datetime1">
              <a:rPr lang="en-US" smtClean="0"/>
              <a:pPr defTabSz="457200"/>
              <a:t>1/18/2017</a:t>
            </a:fld>
            <a:endParaRPr lang="en-US" dirty="0"/>
          </a:p>
        </p:txBody>
      </p:sp>
      <p:sp>
        <p:nvSpPr>
          <p:cNvPr id="8" name="TextBox 7"/>
          <p:cNvSpPr txBox="1"/>
          <p:nvPr userDrawn="1"/>
        </p:nvSpPr>
        <p:spPr>
          <a:xfrm>
            <a:off x="5791200" y="6245854"/>
            <a:ext cx="2895600" cy="338554"/>
          </a:xfrm>
          <a:prstGeom prst="rect">
            <a:avLst/>
          </a:prstGeom>
          <a:noFill/>
        </p:spPr>
        <p:txBody>
          <a:bodyPr wrap="square" rtlCol="0">
            <a:spAutoFit/>
          </a:bodyPr>
          <a:lstStyle/>
          <a:p>
            <a:pPr algn="r" defTabSz="457200"/>
            <a:r>
              <a:rPr lang="en-US" sz="1600" dirty="0" err="1" smtClean="0">
                <a:solidFill>
                  <a:prstClr val="white"/>
                </a:solidFill>
                <a:cs typeface="Arial"/>
              </a:rPr>
              <a:t>www.nasuad.org</a:t>
            </a:r>
            <a:endParaRPr lang="en-US" sz="1600" dirty="0">
              <a:solidFill>
                <a:prstClr val="white"/>
              </a:solidFill>
              <a:cs typeface="Arial"/>
            </a:endParaRPr>
          </a:p>
        </p:txBody>
      </p:sp>
    </p:spTree>
    <p:extLst>
      <p:ext uri="{BB962C8B-B14F-4D97-AF65-F5344CB8AC3E}">
        <p14:creationId xmlns:p14="http://schemas.microsoft.com/office/powerpoint/2010/main" val="3106756679"/>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Blank for Full Photo">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US" smtClean="0"/>
              <a:t>Page </a:t>
            </a:r>
            <a:fld id="{AF6E62F7-A30C-2B41-9A28-A14E62B8DBCD}" type="slidenum">
              <a:rPr lang="en-US" smtClean="0"/>
              <a:pPr/>
              <a:t>‹#›</a:t>
            </a:fld>
            <a:endParaRPr lang="en-US" dirty="0"/>
          </a:p>
        </p:txBody>
      </p:sp>
    </p:spTree>
    <p:extLst>
      <p:ext uri="{BB962C8B-B14F-4D97-AF65-F5344CB8AC3E}">
        <p14:creationId xmlns:p14="http://schemas.microsoft.com/office/powerpoint/2010/main" val="499399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a:t>
            </a:fld>
            <a:endParaRPr lang="en-US" dirty="0"/>
          </a:p>
        </p:txBody>
      </p:sp>
    </p:spTree>
    <p:extLst>
      <p:ext uri="{BB962C8B-B14F-4D97-AF65-F5344CB8AC3E}">
        <p14:creationId xmlns:p14="http://schemas.microsoft.com/office/powerpoint/2010/main" val="16436315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8" name="Title 7"/>
          <p:cNvSpPr>
            <a:spLocks noGrp="1"/>
          </p:cNvSpPr>
          <p:nvPr>
            <p:ph type="title"/>
          </p:nvPr>
        </p:nvSpPr>
        <p:spPr>
          <a:xfrm>
            <a:off x="419644" y="171066"/>
            <a:ext cx="6870701" cy="851975"/>
          </a:xfrm>
          <a:prstGeom prst="rect">
            <a:avLst/>
          </a:prstGeom>
        </p:spPr>
        <p:txBody>
          <a:bodyPr/>
          <a:lstStyle>
            <a:lvl1pPr>
              <a:defRPr>
                <a:solidFill>
                  <a:srgbClr val="ED971F"/>
                </a:solidFill>
                <a:latin typeface="Calibri"/>
                <a:cs typeface="Calibri"/>
              </a:defRPr>
            </a:lvl1pPr>
          </a:lstStyle>
          <a:p>
            <a:r>
              <a:rPr lang="en-US" dirty="0" smtClean="0"/>
              <a:t>Click to edit Master title style</a:t>
            </a:r>
            <a:endParaRPr lang="en-US" dirty="0"/>
          </a:p>
        </p:txBody>
      </p:sp>
      <p:sp>
        <p:nvSpPr>
          <p:cNvPr id="11" name="Content Placeholder 10"/>
          <p:cNvSpPr>
            <a:spLocks noGrp="1"/>
          </p:cNvSpPr>
          <p:nvPr>
            <p:ph sz="quarter" idx="13"/>
          </p:nvPr>
        </p:nvSpPr>
        <p:spPr>
          <a:xfrm>
            <a:off x="419644" y="1791294"/>
            <a:ext cx="6870700" cy="2805113"/>
          </a:xfrm>
        </p:spPr>
        <p:txBody>
          <a:bodyPr/>
          <a:lstStyle>
            <a:lvl1pPr>
              <a:buClr>
                <a:schemeClr val="tx1">
                  <a:lumMod val="50000"/>
                  <a:lumOff val="50000"/>
                </a:schemeClr>
              </a:buClr>
              <a:defRPr>
                <a:solidFill>
                  <a:srgbClr val="0079C1"/>
                </a:solidFill>
                <a:latin typeface="Calibri"/>
                <a:cs typeface="Calibri"/>
              </a:defRPr>
            </a:lvl1pPr>
            <a:lvl2pPr>
              <a:defRPr sz="2400">
                <a:latin typeface="Calibri"/>
                <a:cs typeface="Calibri"/>
              </a:defRPr>
            </a:lvl2pPr>
            <a:lvl3pPr>
              <a:defRPr sz="2400">
                <a:latin typeface="Calibri"/>
                <a:cs typeface="Calibri"/>
              </a:defRPr>
            </a:lvl3pPr>
            <a:lvl4pPr>
              <a:defRPr sz="2400">
                <a:latin typeface="Calibri"/>
                <a:cs typeface="Calibri"/>
              </a:defRPr>
            </a:lvl4pPr>
            <a:lvl5pPr>
              <a:defRPr sz="2400">
                <a:latin typeface="Calibri"/>
                <a:cs typeface="Calibri"/>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bg1"/>
                </a:solidFill>
              </a:defRPr>
            </a:lvl1pPr>
          </a:lstStyle>
          <a:p>
            <a:fld id="{79FFDD25-A501-0348-B8B1-0F1E73D2F167}" type="slidenum">
              <a:rPr lang="en-US" smtClean="0"/>
              <a:pPr/>
              <a:t>‹#›</a:t>
            </a:fld>
            <a:endParaRPr lang="en-US" dirty="0"/>
          </a:p>
        </p:txBody>
      </p:sp>
    </p:spTree>
    <p:extLst>
      <p:ext uri="{BB962C8B-B14F-4D97-AF65-F5344CB8AC3E}">
        <p14:creationId xmlns:p14="http://schemas.microsoft.com/office/powerpoint/2010/main" val="4074210957"/>
      </p:ext>
    </p:extLst>
  </p:cSld>
  <p:clrMapOvr>
    <a:masterClrMapping/>
  </p:clrMapOvr>
  <p:transition spd="slow">
    <p:push/>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9CB267-D226-4234-BABD-5AA4C3322F93}" type="datetimeFigureOut">
              <a:rPr lang="en-US" smtClean="0"/>
              <a:pPr/>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259143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9CB267-D226-4234-BABD-5AA4C3322F93}" type="datetimeFigureOut">
              <a:rPr lang="en-US" smtClean="0"/>
              <a:pPr/>
              <a:t>1/18/2017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2199223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9CB267-D226-4234-BABD-5AA4C3322F93}" type="datetimeFigureOut">
              <a:rPr lang="en-US" smtClean="0"/>
              <a:pPr/>
              <a:t>1/18/2017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262340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9CB267-D226-4234-BABD-5AA4C3322F93}" type="datetimeFigureOut">
              <a:rPr lang="en-US" smtClean="0"/>
              <a:pPr/>
              <a:t>1/18/2017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2042158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9CB267-D226-4234-BABD-5AA4C3322F93}" type="datetimeFigureOut">
              <a:rPr lang="en-US" smtClean="0"/>
              <a:pPr/>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2294971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9CB267-D226-4234-BABD-5AA4C3322F93}" type="datetimeFigureOut">
              <a:rPr lang="en-US" smtClean="0"/>
              <a:pPr/>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E64BA-3357-42FD-8519-C2F63554B0B8}" type="slidenum">
              <a:rPr lang="en-US" smtClean="0"/>
              <a:pPr/>
              <a:t>‹#›</a:t>
            </a:fld>
            <a:endParaRPr lang="en-US"/>
          </a:p>
        </p:txBody>
      </p:sp>
    </p:spTree>
    <p:extLst>
      <p:ext uri="{BB962C8B-B14F-4D97-AF65-F5344CB8AC3E}">
        <p14:creationId xmlns:p14="http://schemas.microsoft.com/office/powerpoint/2010/main" val="134187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9CB267-D226-4234-BABD-5AA4C3322F93}" type="datetimeFigureOut">
              <a:rPr lang="en-US" smtClean="0"/>
              <a:pPr/>
              <a:t>1/18/2017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BE64BA-3357-42FD-8519-C2F63554B0B8}" type="slidenum">
              <a:rPr lang="en-US" smtClean="0"/>
              <a:pPr/>
              <a:t>‹#›</a:t>
            </a:fld>
            <a:endParaRPr lang="en-US"/>
          </a:p>
        </p:txBody>
      </p:sp>
    </p:spTree>
    <p:extLst>
      <p:ext uri="{BB962C8B-B14F-4D97-AF65-F5344CB8AC3E}">
        <p14:creationId xmlns:p14="http://schemas.microsoft.com/office/powerpoint/2010/main" val="3932807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83F3F-99F1-4DDE-B056-53C4541B1815}" type="datetimeFigureOut">
              <a:rPr lang="en-US" smtClean="0"/>
              <a:pPr/>
              <a:t>1/18/2017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C2416F-33B7-47AC-BAB3-53C6BFCB7120}" type="slidenum">
              <a:rPr lang="en-US" smtClean="0"/>
              <a:pPr/>
              <a:t>‹#›</a:t>
            </a:fld>
            <a:endParaRPr lang="en-US"/>
          </a:p>
        </p:txBody>
      </p:sp>
    </p:spTree>
    <p:extLst>
      <p:ext uri="{BB962C8B-B14F-4D97-AF65-F5344CB8AC3E}">
        <p14:creationId xmlns:p14="http://schemas.microsoft.com/office/powerpoint/2010/main" val="4656921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t" anchorCtr="0"/>
          <a:lstStyle>
            <a:lvl1pPr algn="r">
              <a:defRPr sz="1100">
                <a:solidFill>
                  <a:srgbClr val="FFFFFF"/>
                </a:solidFill>
                <a:latin typeface="Arial"/>
                <a:cs typeface="Arial"/>
              </a:defRPr>
            </a:lvl1pPr>
          </a:lstStyle>
          <a:p>
            <a:pPr defTabSz="457200"/>
            <a:r>
              <a:rPr lang="en-US" dirty="0" smtClean="0"/>
              <a:t>Page </a:t>
            </a:r>
            <a:fld id="{AF6E62F7-A30C-2B41-9A28-A14E62B8DBCD}" type="slidenum">
              <a:rPr lang="en-US" smtClean="0"/>
              <a:pPr defTabSz="457200"/>
              <a:t>‹#›</a:t>
            </a:fld>
            <a:endParaRPr lang="en-US" dirty="0"/>
          </a:p>
        </p:txBody>
      </p:sp>
    </p:spTree>
    <p:extLst>
      <p:ext uri="{BB962C8B-B14F-4D97-AF65-F5344CB8AC3E}">
        <p14:creationId xmlns:p14="http://schemas.microsoft.com/office/powerpoint/2010/main" val="21502426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defTabSz="457200" rtl="0" eaLnBrk="1" latinLnBrk="0" hangingPunct="1">
        <a:spcBef>
          <a:spcPct val="0"/>
        </a:spcBef>
        <a:buNone/>
        <a:defRPr sz="36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000" kern="1200">
          <a:solidFill>
            <a:srgbClr val="022144"/>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rgbClr val="022144"/>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rgbClr val="022144"/>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rgbClr val="022144"/>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rgbClr val="022144"/>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6.xml"/><Relationship Id="rId7" Type="http://schemas.openxmlformats.org/officeDocument/2006/relationships/image" Target="../media/image5.png"/><Relationship Id="rId2" Type="http://schemas.openxmlformats.org/officeDocument/2006/relationships/tags" Target="../tags/tag4.xml"/><Relationship Id="rId1" Type="http://schemas.openxmlformats.org/officeDocument/2006/relationships/vmlDrawing" Target="../drawings/vmlDrawing1.vml"/><Relationship Id="rId6" Type="http://schemas.openxmlformats.org/officeDocument/2006/relationships/oleObject" Target="../embeddings/Microsoft_Excel_97-2003_Worksheet1.xls"/><Relationship Id="rId5" Type="http://schemas.openxmlformats.org/officeDocument/2006/relationships/oleObject" Target="../embeddings/oleObject1.bin"/><Relationship Id="rId4"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26.xml"/><Relationship Id="rId1" Type="http://schemas.openxmlformats.org/officeDocument/2006/relationships/tags" Target="../tags/tag5.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slideLayout" Target="../slideLayouts/slideLayout26.xml"/><Relationship Id="rId1" Type="http://schemas.openxmlformats.org/officeDocument/2006/relationships/tags" Target="../tags/tag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slideLayout" Target="../slideLayouts/slideLayout26.xml"/><Relationship Id="rId1" Type="http://schemas.openxmlformats.org/officeDocument/2006/relationships/tags" Target="../tags/tag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6.xml"/><Relationship Id="rId1" Type="http://schemas.openxmlformats.org/officeDocument/2006/relationships/tags" Target="../tags/tag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3.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3" Type="http://schemas.openxmlformats.org/officeDocument/2006/relationships/hyperlink" Target="http://nasuad.org/about-nasuad/about-state-agencies/list-members" TargetMode="External"/><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hyperlink" Target="http://www.nasuad.org/hcbs-conference" TargetMode="Externa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6.xml"/><Relationship Id="rId1" Type="http://schemas.openxmlformats.org/officeDocument/2006/relationships/tags" Target="../tags/tag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6.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image001 (2)"/>
          <p:cNvPicPr>
            <a:picLocks noGrp="1" noChangeAspect="1" noChangeArrowheads="1"/>
          </p:cNvPicPr>
          <p:nvPr>
            <p:ph idx="1"/>
          </p:nvPr>
        </p:nvPicPr>
        <p:blipFill>
          <a:blip r:embed="rId2" cstate="print"/>
          <a:stretch>
            <a:fillRect/>
          </a:stretch>
        </p:blipFill>
        <p:spPr bwMode="auto">
          <a:xfrm>
            <a:off x="6400800" y="5029200"/>
            <a:ext cx="1941694" cy="1228726"/>
          </a:xfrm>
          <a:prstGeom prst="rect">
            <a:avLst/>
          </a:prstGeom>
          <a:noFill/>
          <a:ln w="9525">
            <a:noFill/>
            <a:miter lim="800000"/>
            <a:headEnd/>
            <a:tailEnd/>
          </a:ln>
        </p:spPr>
      </p:pic>
      <p:sp>
        <p:nvSpPr>
          <p:cNvPr id="3" name="Content Placeholder 2"/>
          <p:cNvSpPr>
            <a:spLocks noGrp="1"/>
          </p:cNvSpPr>
          <p:nvPr>
            <p:ph type="body" sz="half" idx="4294967295"/>
          </p:nvPr>
        </p:nvSpPr>
        <p:spPr>
          <a:xfrm>
            <a:off x="533400" y="990600"/>
            <a:ext cx="7391400" cy="2971800"/>
          </a:xfrm>
        </p:spPr>
        <p:txBody>
          <a:bodyPr>
            <a:normAutofit/>
          </a:bodyPr>
          <a:lstStyle/>
          <a:p>
            <a:pPr algn="ctr">
              <a:buNone/>
            </a:pPr>
            <a:r>
              <a:rPr lang="en-US" b="1" dirty="0" smtClean="0">
                <a:latin typeface="Arial" pitchFamily="34" charset="0"/>
                <a:cs typeface="Arial" pitchFamily="34" charset="0"/>
              </a:rPr>
              <a:t>	</a:t>
            </a:r>
          </a:p>
          <a:p>
            <a:pPr algn="ctr">
              <a:buNone/>
            </a:pPr>
            <a:r>
              <a:rPr lang="en-US" sz="2800" b="1" dirty="0">
                <a:solidFill>
                  <a:srgbClr val="7030A0"/>
                </a:solidFill>
                <a:latin typeface="Arial" pitchFamily="34" charset="0"/>
                <a:cs typeface="Arial" pitchFamily="34" charset="0"/>
              </a:rPr>
              <a:t>Medicaid Oral Health Coverage for Older Adults and </a:t>
            </a:r>
            <a:r>
              <a:rPr lang="en-US" sz="2800" b="1">
                <a:solidFill>
                  <a:srgbClr val="7030A0"/>
                </a:solidFill>
                <a:latin typeface="Arial" pitchFamily="34" charset="0"/>
                <a:cs typeface="Arial" pitchFamily="34" charset="0"/>
              </a:rPr>
              <a:t>People </a:t>
            </a:r>
            <a:r>
              <a:rPr lang="en-US" sz="2800" b="1" smtClean="0">
                <a:solidFill>
                  <a:srgbClr val="7030A0"/>
                </a:solidFill>
                <a:latin typeface="Arial" pitchFamily="34" charset="0"/>
                <a:cs typeface="Arial" pitchFamily="34" charset="0"/>
              </a:rPr>
              <a:t>With Disabilities</a:t>
            </a:r>
            <a:endParaRPr lang="en-US" sz="2800" b="1" dirty="0" smtClean="0">
              <a:solidFill>
                <a:srgbClr val="7030A0"/>
              </a:solidFill>
              <a:latin typeface="Arial" pitchFamily="34" charset="0"/>
              <a:cs typeface="Arial" pitchFamily="34" charset="0"/>
            </a:endParaRPr>
          </a:p>
          <a:p>
            <a:pPr algn="ctr">
              <a:buNone/>
            </a:pPr>
            <a:r>
              <a:rPr lang="en-US" sz="2800" b="1" dirty="0" smtClean="0">
                <a:solidFill>
                  <a:srgbClr val="7030A0"/>
                </a:solidFill>
                <a:latin typeface="Arial" pitchFamily="34" charset="0"/>
                <a:cs typeface="Arial" pitchFamily="34" charset="0"/>
              </a:rPr>
              <a:t>January 18, 2017</a:t>
            </a:r>
          </a:p>
        </p:txBody>
      </p:sp>
      <p:sp>
        <p:nvSpPr>
          <p:cNvPr id="5" name="Content Placeholder 2"/>
          <p:cNvSpPr txBox="1">
            <a:spLocks/>
          </p:cNvSpPr>
          <p:nvPr/>
        </p:nvSpPr>
        <p:spPr>
          <a:xfrm>
            <a:off x="2438400" y="4419600"/>
            <a:ext cx="3810000" cy="1752600"/>
          </a:xfrm>
          <a:prstGeom prst="rect">
            <a:avLst/>
          </a:prstGeom>
        </p:spPr>
        <p:txBody>
          <a:bodyPr vert="horz" lIns="91440" tIns="45720" rIns="91440" bIns="45720" rtlCol="0">
            <a:normAutofit fontScale="77500" lnSpcReduction="2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smtClean="0">
                <a:ln>
                  <a:noFill/>
                </a:ln>
                <a:solidFill>
                  <a:srgbClr val="7030A0"/>
                </a:solidFill>
                <a:effectLst/>
                <a:uLnTx/>
                <a:uFillTx/>
                <a:latin typeface="Arial" pitchFamily="34" charset="0"/>
                <a:ea typeface="+mn-ea"/>
                <a:cs typeface="Arial" pitchFamily="34" charset="0"/>
              </a:rPr>
              <a:t>Damon Terzaghi</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2800" b="1" dirty="0" smtClean="0">
                <a:solidFill>
                  <a:srgbClr val="7030A0"/>
                </a:solidFill>
                <a:latin typeface="Arial" pitchFamily="34" charset="0"/>
                <a:cs typeface="Arial" pitchFamily="34" charset="0"/>
              </a:rPr>
              <a:t>Senior Director</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smtClean="0">
                <a:ln>
                  <a:noFill/>
                </a:ln>
                <a:solidFill>
                  <a:srgbClr val="7030A0"/>
                </a:solidFill>
                <a:effectLst/>
                <a:uLnTx/>
                <a:uFillTx/>
                <a:latin typeface="Arial" pitchFamily="34" charset="0"/>
                <a:ea typeface="+mn-ea"/>
                <a:cs typeface="Arial" pitchFamily="34" charset="0"/>
              </a:rPr>
              <a:t>NASUAD</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2800" b="1" dirty="0" smtClean="0">
                <a:solidFill>
                  <a:srgbClr val="7030A0"/>
                </a:solidFill>
                <a:latin typeface="Arial" pitchFamily="34" charset="0"/>
                <a:cs typeface="Arial" pitchFamily="34" charset="0"/>
              </a:rPr>
              <a:t>dterzaghi@nasuad.org</a:t>
            </a:r>
            <a:endParaRPr kumimoji="0" lang="en-US" sz="28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6158761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284" y="400055"/>
            <a:ext cx="6870701" cy="851975"/>
          </a:xfrm>
        </p:spPr>
        <p:txBody>
          <a:bodyPr>
            <a:normAutofit fontScale="90000"/>
          </a:bodyPr>
          <a:lstStyle/>
          <a:p>
            <a:r>
              <a:rPr lang="en-US" dirty="0" smtClean="0"/>
              <a:t>Medicaid Adult Dental Coverage and Expansion Decision</a:t>
            </a:r>
            <a:br>
              <a:rPr lang="en-US" dirty="0" smtClean="0"/>
            </a:br>
            <a:endParaRPr lang="en-US" dirty="0"/>
          </a:p>
        </p:txBody>
      </p:sp>
      <p:sp>
        <p:nvSpPr>
          <p:cNvPr id="173" name="Title 1"/>
          <p:cNvSpPr txBox="1">
            <a:spLocks/>
          </p:cNvSpPr>
          <p:nvPr/>
        </p:nvSpPr>
        <p:spPr>
          <a:xfrm>
            <a:off x="1840305" y="198024"/>
            <a:ext cx="7109074" cy="851975"/>
          </a:xfrm>
          <a:prstGeom prst="rect">
            <a:avLst/>
          </a:prstGeom>
        </p:spPr>
        <p:txBody>
          <a:bodyPr>
            <a:noAutofit/>
          </a:bodyPr>
          <a:lstStyle>
            <a:lvl1pPr algn="l" defTabSz="457200" rtl="0" eaLnBrk="1" latinLnBrk="0" hangingPunct="1">
              <a:spcBef>
                <a:spcPct val="0"/>
              </a:spcBef>
              <a:buNone/>
              <a:defRPr sz="3600" b="1" kern="1200">
                <a:solidFill>
                  <a:schemeClr val="bg1"/>
                </a:solidFill>
                <a:latin typeface="+mj-lt"/>
                <a:ea typeface="+mj-ea"/>
                <a:cs typeface="+mj-cs"/>
              </a:defRPr>
            </a:lvl1pPr>
          </a:lstStyle>
          <a:p>
            <a:endParaRPr lang="en-US" dirty="0">
              <a:solidFill>
                <a:srgbClr val="0070B1"/>
              </a:solidFill>
            </a:endParaRPr>
          </a:p>
        </p:txBody>
      </p:sp>
      <p:sp>
        <p:nvSpPr>
          <p:cNvPr id="174" name="Freeform 179"/>
          <p:cNvSpPr>
            <a:spLocks/>
          </p:cNvSpPr>
          <p:nvPr/>
        </p:nvSpPr>
        <p:spPr bwMode="gray">
          <a:xfrm>
            <a:off x="4841995" y="4356358"/>
            <a:ext cx="1188543" cy="847831"/>
          </a:xfrm>
          <a:custGeom>
            <a:avLst/>
            <a:gdLst>
              <a:gd name="T0" fmla="*/ 0 w 733"/>
              <a:gd name="T1" fmla="*/ 2147483647 h 497"/>
              <a:gd name="T2" fmla="*/ 2147483647 w 733"/>
              <a:gd name="T3" fmla="*/ 2147483647 h 497"/>
              <a:gd name="T4" fmla="*/ 2147483647 w 733"/>
              <a:gd name="T5" fmla="*/ 2147483647 h 497"/>
              <a:gd name="T6" fmla="*/ 2147483647 w 733"/>
              <a:gd name="T7" fmla="*/ 2147483647 h 497"/>
              <a:gd name="T8" fmla="*/ 2147483647 w 733"/>
              <a:gd name="T9" fmla="*/ 2147483647 h 497"/>
              <a:gd name="T10" fmla="*/ 2147483647 w 733"/>
              <a:gd name="T11" fmla="*/ 2147483647 h 497"/>
              <a:gd name="T12" fmla="*/ 2147483647 w 733"/>
              <a:gd name="T13" fmla="*/ 0 h 497"/>
              <a:gd name="T14" fmla="*/ 2147483647 w 733"/>
              <a:gd name="T15" fmla="*/ 2147483647 h 497"/>
              <a:gd name="T16" fmla="*/ 2147483647 w 733"/>
              <a:gd name="T17" fmla="*/ 2147483647 h 497"/>
              <a:gd name="T18" fmla="*/ 2147483647 w 733"/>
              <a:gd name="T19" fmla="*/ 2147483647 h 497"/>
              <a:gd name="T20" fmla="*/ 2147483647 w 733"/>
              <a:gd name="T21" fmla="*/ 2147483647 h 497"/>
              <a:gd name="T22" fmla="*/ 2147483647 w 733"/>
              <a:gd name="T23" fmla="*/ 2147483647 h 497"/>
              <a:gd name="T24" fmla="*/ 2147483647 w 733"/>
              <a:gd name="T25" fmla="*/ 2147483647 h 497"/>
              <a:gd name="T26" fmla="*/ 2147483647 w 733"/>
              <a:gd name="T27" fmla="*/ 2147483647 h 497"/>
              <a:gd name="T28" fmla="*/ 2147483647 w 733"/>
              <a:gd name="T29" fmla="*/ 2147483647 h 497"/>
              <a:gd name="T30" fmla="*/ 2147483647 w 733"/>
              <a:gd name="T31" fmla="*/ 2147483647 h 497"/>
              <a:gd name="T32" fmla="*/ 2147483647 w 733"/>
              <a:gd name="T33" fmla="*/ 2147483647 h 497"/>
              <a:gd name="T34" fmla="*/ 2147483647 w 733"/>
              <a:gd name="T35" fmla="*/ 2147483647 h 497"/>
              <a:gd name="T36" fmla="*/ 2147483647 w 733"/>
              <a:gd name="T37" fmla="*/ 2147483647 h 497"/>
              <a:gd name="T38" fmla="*/ 2147483647 w 733"/>
              <a:gd name="T39" fmla="*/ 2147483647 h 497"/>
              <a:gd name="T40" fmla="*/ 2147483647 w 733"/>
              <a:gd name="T41" fmla="*/ 2147483647 h 497"/>
              <a:gd name="T42" fmla="*/ 2147483647 w 733"/>
              <a:gd name="T43" fmla="*/ 2147483647 h 497"/>
              <a:gd name="T44" fmla="*/ 2147483647 w 733"/>
              <a:gd name="T45" fmla="*/ 2147483647 h 497"/>
              <a:gd name="T46" fmla="*/ 2147483647 w 733"/>
              <a:gd name="T47" fmla="*/ 2147483647 h 497"/>
              <a:gd name="T48" fmla="*/ 2147483647 w 733"/>
              <a:gd name="T49" fmla="*/ 2147483647 h 497"/>
              <a:gd name="T50" fmla="*/ 2147483647 w 733"/>
              <a:gd name="T51" fmla="*/ 2147483647 h 497"/>
              <a:gd name="T52" fmla="*/ 2147483647 w 733"/>
              <a:gd name="T53" fmla="*/ 2147483647 h 497"/>
              <a:gd name="T54" fmla="*/ 2147483647 w 733"/>
              <a:gd name="T55" fmla="*/ 2147483647 h 497"/>
              <a:gd name="T56" fmla="*/ 2147483647 w 733"/>
              <a:gd name="T57" fmla="*/ 2147483647 h 497"/>
              <a:gd name="T58" fmla="*/ 2147483647 w 733"/>
              <a:gd name="T59" fmla="*/ 2147483647 h 497"/>
              <a:gd name="T60" fmla="*/ 2147483647 w 733"/>
              <a:gd name="T61" fmla="*/ 2147483647 h 497"/>
              <a:gd name="T62" fmla="*/ 2147483647 w 733"/>
              <a:gd name="T63" fmla="*/ 2147483647 h 497"/>
              <a:gd name="T64" fmla="*/ 2147483647 w 733"/>
              <a:gd name="T65" fmla="*/ 2147483647 h 497"/>
              <a:gd name="T66" fmla="*/ 2147483647 w 733"/>
              <a:gd name="T67" fmla="*/ 2147483647 h 497"/>
              <a:gd name="T68" fmla="*/ 2147483647 w 733"/>
              <a:gd name="T69" fmla="*/ 2147483647 h 497"/>
              <a:gd name="T70" fmla="*/ 2147483647 w 733"/>
              <a:gd name="T71" fmla="*/ 2147483647 h 497"/>
              <a:gd name="T72" fmla="*/ 2147483647 w 733"/>
              <a:gd name="T73" fmla="*/ 2147483647 h 497"/>
              <a:gd name="T74" fmla="*/ 2147483647 w 733"/>
              <a:gd name="T75" fmla="*/ 2147483647 h 497"/>
              <a:gd name="T76" fmla="*/ 2147483647 w 733"/>
              <a:gd name="T77" fmla="*/ 2147483647 h 497"/>
              <a:gd name="T78" fmla="*/ 0 w 733"/>
              <a:gd name="T79" fmla="*/ 2147483647 h 49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33"/>
              <a:gd name="T121" fmla="*/ 0 h 497"/>
              <a:gd name="T122" fmla="*/ 733 w 733"/>
              <a:gd name="T123" fmla="*/ 497 h 497"/>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33" h="497">
                <a:moveTo>
                  <a:pt x="0" y="49"/>
                </a:moveTo>
                <a:lnTo>
                  <a:pt x="201" y="29"/>
                </a:lnTo>
                <a:lnTo>
                  <a:pt x="223" y="62"/>
                </a:lnTo>
                <a:lnTo>
                  <a:pt x="439" y="29"/>
                </a:lnTo>
                <a:lnTo>
                  <a:pt x="476" y="56"/>
                </a:lnTo>
                <a:lnTo>
                  <a:pt x="476" y="4"/>
                </a:lnTo>
                <a:lnTo>
                  <a:pt x="473" y="0"/>
                </a:lnTo>
                <a:lnTo>
                  <a:pt x="516" y="3"/>
                </a:lnTo>
                <a:lnTo>
                  <a:pt x="561" y="80"/>
                </a:lnTo>
                <a:lnTo>
                  <a:pt x="634" y="184"/>
                </a:lnTo>
                <a:lnTo>
                  <a:pt x="670" y="274"/>
                </a:lnTo>
                <a:lnTo>
                  <a:pt x="724" y="337"/>
                </a:lnTo>
                <a:lnTo>
                  <a:pt x="733" y="429"/>
                </a:lnTo>
                <a:lnTo>
                  <a:pt x="716" y="483"/>
                </a:lnTo>
                <a:lnTo>
                  <a:pt x="639" y="497"/>
                </a:lnTo>
                <a:lnTo>
                  <a:pt x="626" y="474"/>
                </a:lnTo>
                <a:lnTo>
                  <a:pt x="571" y="442"/>
                </a:lnTo>
                <a:lnTo>
                  <a:pt x="554" y="407"/>
                </a:lnTo>
                <a:lnTo>
                  <a:pt x="540" y="394"/>
                </a:lnTo>
                <a:lnTo>
                  <a:pt x="531" y="363"/>
                </a:lnTo>
                <a:lnTo>
                  <a:pt x="519" y="372"/>
                </a:lnTo>
                <a:lnTo>
                  <a:pt x="476" y="330"/>
                </a:lnTo>
                <a:lnTo>
                  <a:pt x="486" y="292"/>
                </a:lnTo>
                <a:lnTo>
                  <a:pt x="476" y="270"/>
                </a:lnTo>
                <a:lnTo>
                  <a:pt x="463" y="277"/>
                </a:lnTo>
                <a:lnTo>
                  <a:pt x="464" y="300"/>
                </a:lnTo>
                <a:lnTo>
                  <a:pt x="450" y="270"/>
                </a:lnTo>
                <a:lnTo>
                  <a:pt x="451" y="200"/>
                </a:lnTo>
                <a:lnTo>
                  <a:pt x="424" y="159"/>
                </a:lnTo>
                <a:lnTo>
                  <a:pt x="356" y="124"/>
                </a:lnTo>
                <a:lnTo>
                  <a:pt x="321" y="86"/>
                </a:lnTo>
                <a:lnTo>
                  <a:pt x="283" y="82"/>
                </a:lnTo>
                <a:lnTo>
                  <a:pt x="267" y="106"/>
                </a:lnTo>
                <a:lnTo>
                  <a:pt x="210" y="123"/>
                </a:lnTo>
                <a:lnTo>
                  <a:pt x="177" y="106"/>
                </a:lnTo>
                <a:lnTo>
                  <a:pt x="160" y="80"/>
                </a:lnTo>
                <a:lnTo>
                  <a:pt x="53" y="103"/>
                </a:lnTo>
                <a:lnTo>
                  <a:pt x="30" y="84"/>
                </a:lnTo>
                <a:lnTo>
                  <a:pt x="6" y="104"/>
                </a:lnTo>
                <a:lnTo>
                  <a:pt x="0" y="49"/>
                </a:lnTo>
                <a:close/>
              </a:path>
            </a:pathLst>
          </a:custGeom>
          <a:solidFill>
            <a:srgbClr val="3FA9C0"/>
          </a:solidFill>
          <a:ln w="9525" cmpd="sng">
            <a:solidFill>
              <a:schemeClr val="bg1"/>
            </a:solidFill>
            <a:prstDash val="solid"/>
            <a:round/>
            <a:headEnd/>
            <a:tailEnd/>
          </a:ln>
        </p:spPr>
        <p:txBody>
          <a:bodyPr/>
          <a:lstStyle/>
          <a:p>
            <a:endParaRPr lang="en-US" dirty="0"/>
          </a:p>
        </p:txBody>
      </p:sp>
      <p:sp>
        <p:nvSpPr>
          <p:cNvPr id="175" name="Freeform 156"/>
          <p:cNvSpPr>
            <a:spLocks/>
          </p:cNvSpPr>
          <p:nvPr/>
        </p:nvSpPr>
        <p:spPr bwMode="gray">
          <a:xfrm>
            <a:off x="2200788" y="3638488"/>
            <a:ext cx="1793700" cy="1738982"/>
          </a:xfrm>
          <a:custGeom>
            <a:avLst/>
            <a:gdLst>
              <a:gd name="T0" fmla="*/ 2147483647 w 1104"/>
              <a:gd name="T1" fmla="*/ 0 h 1022"/>
              <a:gd name="T2" fmla="*/ 2147483647 w 1104"/>
              <a:gd name="T3" fmla="*/ 2147483647 h 1022"/>
              <a:gd name="T4" fmla="*/ 2147483647 w 1104"/>
              <a:gd name="T5" fmla="*/ 2147483647 h 1022"/>
              <a:gd name="T6" fmla="*/ 2147483647 w 1104"/>
              <a:gd name="T7" fmla="*/ 2147483647 h 1022"/>
              <a:gd name="T8" fmla="*/ 2147483647 w 1104"/>
              <a:gd name="T9" fmla="*/ 2147483647 h 1022"/>
              <a:gd name="T10" fmla="*/ 2147483647 w 1104"/>
              <a:gd name="T11" fmla="*/ 2147483647 h 1022"/>
              <a:gd name="T12" fmla="*/ 2147483647 w 1104"/>
              <a:gd name="T13" fmla="*/ 2147483647 h 1022"/>
              <a:gd name="T14" fmla="*/ 2147483647 w 1104"/>
              <a:gd name="T15" fmla="*/ 2147483647 h 1022"/>
              <a:gd name="T16" fmla="*/ 2147483647 w 1104"/>
              <a:gd name="T17" fmla="*/ 2147483647 h 1022"/>
              <a:gd name="T18" fmla="*/ 2147483647 w 1104"/>
              <a:gd name="T19" fmla="*/ 2147483647 h 1022"/>
              <a:gd name="T20" fmla="*/ 2147483647 w 1104"/>
              <a:gd name="T21" fmla="*/ 2147483647 h 1022"/>
              <a:gd name="T22" fmla="*/ 2147483647 w 1104"/>
              <a:gd name="T23" fmla="*/ 2147483647 h 1022"/>
              <a:gd name="T24" fmla="*/ 2147483647 w 1104"/>
              <a:gd name="T25" fmla="*/ 2147483647 h 1022"/>
              <a:gd name="T26" fmla="*/ 2147483647 w 1104"/>
              <a:gd name="T27" fmla="*/ 2147483647 h 1022"/>
              <a:gd name="T28" fmla="*/ 2147483647 w 1104"/>
              <a:gd name="T29" fmla="*/ 2147483647 h 1022"/>
              <a:gd name="T30" fmla="*/ 2147483647 w 1104"/>
              <a:gd name="T31" fmla="*/ 2147483647 h 1022"/>
              <a:gd name="T32" fmla="*/ 2147483647 w 1104"/>
              <a:gd name="T33" fmla="*/ 2147483647 h 1022"/>
              <a:gd name="T34" fmla="*/ 2147483647 w 1104"/>
              <a:gd name="T35" fmla="*/ 2147483647 h 1022"/>
              <a:gd name="T36" fmla="*/ 2147483647 w 1104"/>
              <a:gd name="T37" fmla="*/ 2147483647 h 1022"/>
              <a:gd name="T38" fmla="*/ 2147483647 w 1104"/>
              <a:gd name="T39" fmla="*/ 2147483647 h 1022"/>
              <a:gd name="T40" fmla="*/ 2147483647 w 1104"/>
              <a:gd name="T41" fmla="*/ 2147483647 h 1022"/>
              <a:gd name="T42" fmla="*/ 2147483647 w 1104"/>
              <a:gd name="T43" fmla="*/ 2147483647 h 1022"/>
              <a:gd name="T44" fmla="*/ 2147483647 w 1104"/>
              <a:gd name="T45" fmla="*/ 2147483647 h 1022"/>
              <a:gd name="T46" fmla="*/ 2147483647 w 1104"/>
              <a:gd name="T47" fmla="*/ 2147483647 h 1022"/>
              <a:gd name="T48" fmla="*/ 2147483647 w 1104"/>
              <a:gd name="T49" fmla="*/ 2147483647 h 1022"/>
              <a:gd name="T50" fmla="*/ 2147483647 w 1104"/>
              <a:gd name="T51" fmla="*/ 2147483647 h 1022"/>
              <a:gd name="T52" fmla="*/ 2147483647 w 1104"/>
              <a:gd name="T53" fmla="*/ 2147483647 h 1022"/>
              <a:gd name="T54" fmla="*/ 2147483647 w 1104"/>
              <a:gd name="T55" fmla="*/ 2147483647 h 1022"/>
              <a:gd name="T56" fmla="*/ 2147483647 w 1104"/>
              <a:gd name="T57" fmla="*/ 2147483647 h 1022"/>
              <a:gd name="T58" fmla="*/ 2147483647 w 1104"/>
              <a:gd name="T59" fmla="*/ 2147483647 h 1022"/>
              <a:gd name="T60" fmla="*/ 2147483647 w 1104"/>
              <a:gd name="T61" fmla="*/ 2147483647 h 1022"/>
              <a:gd name="T62" fmla="*/ 2147483647 w 1104"/>
              <a:gd name="T63" fmla="*/ 2147483647 h 1022"/>
              <a:gd name="T64" fmla="*/ 2147483647 w 1104"/>
              <a:gd name="T65" fmla="*/ 2147483647 h 1022"/>
              <a:gd name="T66" fmla="*/ 2147483647 w 1104"/>
              <a:gd name="T67" fmla="*/ 2147483647 h 1022"/>
              <a:gd name="T68" fmla="*/ 2147483647 w 1104"/>
              <a:gd name="T69" fmla="*/ 2147483647 h 1022"/>
              <a:gd name="T70" fmla="*/ 2147483647 w 1104"/>
              <a:gd name="T71" fmla="*/ 2147483647 h 1022"/>
              <a:gd name="T72" fmla="*/ 2147483647 w 1104"/>
              <a:gd name="T73" fmla="*/ 2147483647 h 1022"/>
              <a:gd name="T74" fmla="*/ 2147483647 w 1104"/>
              <a:gd name="T75" fmla="*/ 2147483647 h 1022"/>
              <a:gd name="T76" fmla="*/ 2147483647 w 1104"/>
              <a:gd name="T77" fmla="*/ 2147483647 h 1022"/>
              <a:gd name="T78" fmla="*/ 2147483647 w 1104"/>
              <a:gd name="T79" fmla="*/ 2147483647 h 1022"/>
              <a:gd name="T80" fmla="*/ 2147483647 w 1104"/>
              <a:gd name="T81" fmla="*/ 2147483647 h 1022"/>
              <a:gd name="T82" fmla="*/ 2147483647 w 1104"/>
              <a:gd name="T83" fmla="*/ 2147483647 h 1022"/>
              <a:gd name="T84" fmla="*/ 2147483647 w 1104"/>
              <a:gd name="T85" fmla="*/ 2147483647 h 1022"/>
              <a:gd name="T86" fmla="*/ 2147483647 w 1104"/>
              <a:gd name="T87" fmla="*/ 2147483647 h 1022"/>
              <a:gd name="T88" fmla="*/ 2147483647 w 1104"/>
              <a:gd name="T89" fmla="*/ 2147483647 h 1022"/>
              <a:gd name="T90" fmla="*/ 2147483647 w 1104"/>
              <a:gd name="T91" fmla="*/ 2147483647 h 1022"/>
              <a:gd name="T92" fmla="*/ 0 w 1104"/>
              <a:gd name="T93" fmla="*/ 2147483647 h 1022"/>
              <a:gd name="T94" fmla="*/ 0 w 1104"/>
              <a:gd name="T95" fmla="*/ 2147483647 h 1022"/>
              <a:gd name="T96" fmla="*/ 2147483647 w 1104"/>
              <a:gd name="T97" fmla="*/ 2147483647 h 1022"/>
              <a:gd name="T98" fmla="*/ 2147483647 w 1104"/>
              <a:gd name="T99" fmla="*/ 2147483647 h 1022"/>
              <a:gd name="T100" fmla="*/ 2147483647 w 1104"/>
              <a:gd name="T101" fmla="*/ 0 h 102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04"/>
              <a:gd name="T154" fmla="*/ 0 h 1022"/>
              <a:gd name="T155" fmla="*/ 1104 w 1104"/>
              <a:gd name="T156" fmla="*/ 1022 h 102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04" h="1022">
                <a:moveTo>
                  <a:pt x="320" y="0"/>
                </a:moveTo>
                <a:lnTo>
                  <a:pt x="564" y="8"/>
                </a:lnTo>
                <a:lnTo>
                  <a:pt x="564" y="194"/>
                </a:lnTo>
                <a:lnTo>
                  <a:pt x="688" y="245"/>
                </a:lnTo>
                <a:lnTo>
                  <a:pt x="723" y="228"/>
                </a:lnTo>
                <a:lnTo>
                  <a:pt x="804" y="268"/>
                </a:lnTo>
                <a:lnTo>
                  <a:pt x="853" y="265"/>
                </a:lnTo>
                <a:lnTo>
                  <a:pt x="947" y="225"/>
                </a:lnTo>
                <a:lnTo>
                  <a:pt x="1001" y="264"/>
                </a:lnTo>
                <a:lnTo>
                  <a:pt x="1048" y="274"/>
                </a:lnTo>
                <a:lnTo>
                  <a:pt x="1048" y="425"/>
                </a:lnTo>
                <a:lnTo>
                  <a:pt x="1104" y="520"/>
                </a:lnTo>
                <a:lnTo>
                  <a:pt x="1091" y="648"/>
                </a:lnTo>
                <a:lnTo>
                  <a:pt x="1031" y="700"/>
                </a:lnTo>
                <a:lnTo>
                  <a:pt x="1018" y="652"/>
                </a:lnTo>
                <a:lnTo>
                  <a:pt x="1001" y="674"/>
                </a:lnTo>
                <a:lnTo>
                  <a:pt x="1014" y="704"/>
                </a:lnTo>
                <a:lnTo>
                  <a:pt x="907" y="781"/>
                </a:lnTo>
                <a:lnTo>
                  <a:pt x="881" y="785"/>
                </a:lnTo>
                <a:lnTo>
                  <a:pt x="825" y="824"/>
                </a:lnTo>
                <a:lnTo>
                  <a:pt x="825" y="845"/>
                </a:lnTo>
                <a:lnTo>
                  <a:pt x="808" y="850"/>
                </a:lnTo>
                <a:lnTo>
                  <a:pt x="821" y="875"/>
                </a:lnTo>
                <a:lnTo>
                  <a:pt x="791" y="914"/>
                </a:lnTo>
                <a:lnTo>
                  <a:pt x="808" y="970"/>
                </a:lnTo>
                <a:lnTo>
                  <a:pt x="825" y="988"/>
                </a:lnTo>
                <a:lnTo>
                  <a:pt x="821" y="1022"/>
                </a:lnTo>
                <a:lnTo>
                  <a:pt x="778" y="1022"/>
                </a:lnTo>
                <a:lnTo>
                  <a:pt x="740" y="1005"/>
                </a:lnTo>
                <a:lnTo>
                  <a:pt x="714" y="1009"/>
                </a:lnTo>
                <a:lnTo>
                  <a:pt x="628" y="979"/>
                </a:lnTo>
                <a:lnTo>
                  <a:pt x="590" y="862"/>
                </a:lnTo>
                <a:lnTo>
                  <a:pt x="530" y="807"/>
                </a:lnTo>
                <a:lnTo>
                  <a:pt x="477" y="704"/>
                </a:lnTo>
                <a:lnTo>
                  <a:pt x="453" y="694"/>
                </a:lnTo>
                <a:lnTo>
                  <a:pt x="424" y="668"/>
                </a:lnTo>
                <a:lnTo>
                  <a:pt x="397" y="668"/>
                </a:lnTo>
                <a:lnTo>
                  <a:pt x="355" y="660"/>
                </a:lnTo>
                <a:lnTo>
                  <a:pt x="324" y="668"/>
                </a:lnTo>
                <a:lnTo>
                  <a:pt x="303" y="720"/>
                </a:lnTo>
                <a:lnTo>
                  <a:pt x="270" y="728"/>
                </a:lnTo>
                <a:lnTo>
                  <a:pt x="200" y="688"/>
                </a:lnTo>
                <a:lnTo>
                  <a:pt x="158" y="640"/>
                </a:lnTo>
                <a:lnTo>
                  <a:pt x="151" y="581"/>
                </a:lnTo>
                <a:lnTo>
                  <a:pt x="121" y="541"/>
                </a:lnTo>
                <a:lnTo>
                  <a:pt x="51" y="485"/>
                </a:lnTo>
                <a:lnTo>
                  <a:pt x="0" y="427"/>
                </a:lnTo>
                <a:lnTo>
                  <a:pt x="0" y="402"/>
                </a:lnTo>
                <a:lnTo>
                  <a:pt x="167" y="404"/>
                </a:lnTo>
                <a:lnTo>
                  <a:pt x="303" y="415"/>
                </a:lnTo>
                <a:lnTo>
                  <a:pt x="320" y="0"/>
                </a:lnTo>
                <a:close/>
              </a:path>
            </a:pathLst>
          </a:custGeom>
          <a:solidFill>
            <a:srgbClr val="3FA9C0"/>
          </a:solidFill>
          <a:ln w="9525" cmpd="sng">
            <a:solidFill>
              <a:schemeClr val="bg1"/>
            </a:solidFill>
            <a:prstDash val="solid"/>
            <a:round/>
            <a:headEnd/>
            <a:tailEnd/>
          </a:ln>
        </p:spPr>
        <p:txBody>
          <a:bodyPr/>
          <a:lstStyle/>
          <a:p>
            <a:endParaRPr lang="en-US" dirty="0"/>
          </a:p>
        </p:txBody>
      </p:sp>
      <p:grpSp>
        <p:nvGrpSpPr>
          <p:cNvPr id="176" name="Group 175"/>
          <p:cNvGrpSpPr>
            <a:grpSpLocks/>
          </p:cNvGrpSpPr>
          <p:nvPr/>
        </p:nvGrpSpPr>
        <p:grpSpPr bwMode="auto">
          <a:xfrm>
            <a:off x="1478085" y="4599245"/>
            <a:ext cx="799617" cy="699303"/>
            <a:chOff x="1498" y="3038"/>
            <a:chExt cx="551" cy="452"/>
          </a:xfrm>
          <a:solidFill>
            <a:srgbClr val="3FA9C0"/>
          </a:solidFill>
        </p:grpSpPr>
        <p:grpSp>
          <p:nvGrpSpPr>
            <p:cNvPr id="177" name="Group 176" descr="60%"/>
            <p:cNvGrpSpPr>
              <a:grpSpLocks/>
            </p:cNvGrpSpPr>
            <p:nvPr/>
          </p:nvGrpSpPr>
          <p:grpSpPr bwMode="auto">
            <a:xfrm>
              <a:off x="1498" y="3038"/>
              <a:ext cx="551" cy="452"/>
              <a:chOff x="1759" y="3382"/>
              <a:chExt cx="824" cy="634"/>
            </a:xfrm>
            <a:grpFill/>
          </p:grpSpPr>
          <p:sp>
            <p:nvSpPr>
              <p:cNvPr id="179" name="Freeform 178"/>
              <p:cNvSpPr>
                <a:spLocks/>
              </p:cNvSpPr>
              <p:nvPr/>
            </p:nvSpPr>
            <p:spPr bwMode="gray">
              <a:xfrm>
                <a:off x="1759" y="3462"/>
                <a:ext cx="63" cy="91"/>
              </a:xfrm>
              <a:custGeom>
                <a:avLst/>
                <a:gdLst/>
                <a:ahLst/>
                <a:cxnLst>
                  <a:cxn ang="0">
                    <a:pos x="0" y="91"/>
                  </a:cxn>
                  <a:cxn ang="0">
                    <a:pos x="0" y="64"/>
                  </a:cxn>
                  <a:cxn ang="0">
                    <a:pos x="36" y="0"/>
                  </a:cxn>
                  <a:cxn ang="0">
                    <a:pos x="63" y="19"/>
                  </a:cxn>
                  <a:cxn ang="0">
                    <a:pos x="33" y="91"/>
                  </a:cxn>
                  <a:cxn ang="0">
                    <a:pos x="0" y="91"/>
                  </a:cxn>
                </a:cxnLst>
                <a:rect l="0" t="0" r="r" b="b"/>
                <a:pathLst>
                  <a:path w="63" h="91">
                    <a:moveTo>
                      <a:pt x="0" y="91"/>
                    </a:moveTo>
                    <a:lnTo>
                      <a:pt x="0" y="64"/>
                    </a:lnTo>
                    <a:lnTo>
                      <a:pt x="36" y="0"/>
                    </a:lnTo>
                    <a:lnTo>
                      <a:pt x="63" y="19"/>
                    </a:lnTo>
                    <a:lnTo>
                      <a:pt x="33" y="91"/>
                    </a:lnTo>
                    <a:lnTo>
                      <a:pt x="0" y="91"/>
                    </a:lnTo>
                    <a:close/>
                  </a:path>
                </a:pathLst>
              </a:custGeom>
              <a:grpFill/>
              <a:ln w="9525" cmpd="sng">
                <a:solidFill>
                  <a:schemeClr val="bg1"/>
                </a:solidFill>
                <a:prstDash val="solid"/>
                <a:round/>
                <a:headEnd/>
                <a:tailEnd/>
              </a:ln>
            </p:spPr>
            <p:txBody>
              <a:bodyPr/>
              <a:ls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a:lstStyle>
              <a:p>
                <a:pPr algn="ctr">
                  <a:spcBef>
                    <a:spcPct val="50000"/>
                  </a:spcBef>
                  <a:buClr>
                    <a:srgbClr val="FECC68"/>
                  </a:buClr>
                  <a:buSzPct val="85000"/>
                  <a:buFont typeface="Wingdings 2" pitchFamily="18" charset="2"/>
                  <a:buNone/>
                  <a:defRPr/>
                </a:pPr>
                <a:endParaRPr lang="en-US" sz="1400" dirty="0">
                  <a:solidFill>
                    <a:srgbClr val="000000"/>
                  </a:solidFill>
                  <a:latin typeface="+mn-lt"/>
                  <a:ea typeface="Arial Unicode MS" pitchFamily="34" charset="-128"/>
                  <a:cs typeface="Arial Unicode MS" pitchFamily="34" charset="-128"/>
                </a:endParaRPr>
              </a:p>
            </p:txBody>
          </p:sp>
          <p:sp>
            <p:nvSpPr>
              <p:cNvPr id="180" name="Freeform 179"/>
              <p:cNvSpPr>
                <a:spLocks/>
              </p:cNvSpPr>
              <p:nvPr/>
            </p:nvSpPr>
            <p:spPr bwMode="gray">
              <a:xfrm>
                <a:off x="1849" y="3382"/>
                <a:ext cx="118" cy="116"/>
              </a:xfrm>
              <a:custGeom>
                <a:avLst/>
                <a:gdLst/>
                <a:ahLst/>
                <a:cxnLst>
                  <a:cxn ang="0">
                    <a:pos x="26" y="13"/>
                  </a:cxn>
                  <a:cxn ang="0">
                    <a:pos x="0" y="69"/>
                  </a:cxn>
                  <a:cxn ang="0">
                    <a:pos x="46" y="106"/>
                  </a:cxn>
                  <a:cxn ang="0">
                    <a:pos x="98" y="116"/>
                  </a:cxn>
                  <a:cxn ang="0">
                    <a:pos x="118" y="70"/>
                  </a:cxn>
                  <a:cxn ang="0">
                    <a:pos x="106" y="0"/>
                  </a:cxn>
                  <a:cxn ang="0">
                    <a:pos x="26" y="13"/>
                  </a:cxn>
                </a:cxnLst>
                <a:rect l="0" t="0" r="r" b="b"/>
                <a:pathLst>
                  <a:path w="118" h="116">
                    <a:moveTo>
                      <a:pt x="26" y="13"/>
                    </a:moveTo>
                    <a:lnTo>
                      <a:pt x="0" y="69"/>
                    </a:lnTo>
                    <a:lnTo>
                      <a:pt x="46" y="106"/>
                    </a:lnTo>
                    <a:lnTo>
                      <a:pt x="98" y="116"/>
                    </a:lnTo>
                    <a:lnTo>
                      <a:pt x="118" y="70"/>
                    </a:lnTo>
                    <a:lnTo>
                      <a:pt x="106" y="0"/>
                    </a:lnTo>
                    <a:lnTo>
                      <a:pt x="26" y="13"/>
                    </a:lnTo>
                    <a:close/>
                  </a:path>
                </a:pathLst>
              </a:custGeom>
              <a:grpFill/>
              <a:ln w="9525" cmpd="sng">
                <a:solidFill>
                  <a:schemeClr val="bg1"/>
                </a:solidFill>
                <a:prstDash val="solid"/>
                <a:round/>
                <a:headEnd/>
                <a:tailEnd/>
              </a:ln>
            </p:spPr>
            <p:txBody>
              <a:bodyPr/>
              <a:ls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a:lstStyle>
              <a:p>
                <a:pPr algn="ctr">
                  <a:spcBef>
                    <a:spcPct val="50000"/>
                  </a:spcBef>
                  <a:buClr>
                    <a:srgbClr val="FECC68"/>
                  </a:buClr>
                  <a:buSzPct val="85000"/>
                  <a:buFont typeface="Wingdings 2" pitchFamily="18" charset="2"/>
                  <a:buNone/>
                  <a:defRPr/>
                </a:pPr>
                <a:endParaRPr lang="en-US" sz="1400" dirty="0">
                  <a:solidFill>
                    <a:srgbClr val="000000"/>
                  </a:solidFill>
                  <a:latin typeface="+mn-lt"/>
                  <a:ea typeface="Arial Unicode MS" pitchFamily="34" charset="-128"/>
                  <a:cs typeface="Arial Unicode MS" pitchFamily="34" charset="-128"/>
                </a:endParaRPr>
              </a:p>
            </p:txBody>
          </p:sp>
          <p:sp>
            <p:nvSpPr>
              <p:cNvPr id="181" name="Freeform 180"/>
              <p:cNvSpPr>
                <a:spLocks/>
              </p:cNvSpPr>
              <p:nvPr/>
            </p:nvSpPr>
            <p:spPr bwMode="gray">
              <a:xfrm>
                <a:off x="1960" y="3462"/>
                <a:ext cx="176" cy="130"/>
              </a:xfrm>
              <a:custGeom>
                <a:avLst/>
                <a:gdLst/>
                <a:ahLst/>
                <a:cxnLst>
                  <a:cxn ang="0">
                    <a:pos x="0" y="46"/>
                  </a:cxn>
                  <a:cxn ang="0">
                    <a:pos x="120" y="0"/>
                  </a:cxn>
                  <a:cxn ang="0">
                    <a:pos x="143" y="56"/>
                  </a:cxn>
                  <a:cxn ang="0">
                    <a:pos x="166" y="69"/>
                  </a:cxn>
                  <a:cxn ang="0">
                    <a:pos x="176" y="114"/>
                  </a:cxn>
                  <a:cxn ang="0">
                    <a:pos x="116" y="121"/>
                  </a:cxn>
                  <a:cxn ang="0">
                    <a:pos x="73" y="130"/>
                  </a:cxn>
                  <a:cxn ang="0">
                    <a:pos x="0" y="46"/>
                  </a:cxn>
                </a:cxnLst>
                <a:rect l="0" t="0" r="r" b="b"/>
                <a:pathLst>
                  <a:path w="176" h="130">
                    <a:moveTo>
                      <a:pt x="0" y="46"/>
                    </a:moveTo>
                    <a:lnTo>
                      <a:pt x="120" y="0"/>
                    </a:lnTo>
                    <a:lnTo>
                      <a:pt x="143" y="56"/>
                    </a:lnTo>
                    <a:lnTo>
                      <a:pt x="166" y="69"/>
                    </a:lnTo>
                    <a:lnTo>
                      <a:pt x="176" y="114"/>
                    </a:lnTo>
                    <a:lnTo>
                      <a:pt x="116" y="121"/>
                    </a:lnTo>
                    <a:lnTo>
                      <a:pt x="73" y="130"/>
                    </a:lnTo>
                    <a:lnTo>
                      <a:pt x="0" y="46"/>
                    </a:lnTo>
                    <a:close/>
                  </a:path>
                </a:pathLst>
              </a:custGeom>
              <a:grpFill/>
              <a:ln w="9525" cmpd="sng">
                <a:solidFill>
                  <a:schemeClr val="bg1"/>
                </a:solidFill>
                <a:prstDash val="solid"/>
                <a:round/>
                <a:headEnd/>
                <a:tailEnd/>
              </a:ln>
            </p:spPr>
            <p:txBody>
              <a:bodyPr/>
              <a:ls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a:lstStyle>
              <a:p>
                <a:pPr algn="ctr">
                  <a:spcBef>
                    <a:spcPct val="50000"/>
                  </a:spcBef>
                  <a:buClr>
                    <a:srgbClr val="FECC68"/>
                  </a:buClr>
                  <a:buSzPct val="85000"/>
                  <a:buFont typeface="Wingdings 2" pitchFamily="18" charset="2"/>
                  <a:buNone/>
                  <a:defRPr/>
                </a:pPr>
                <a:endParaRPr lang="en-US" sz="1400" dirty="0">
                  <a:solidFill>
                    <a:srgbClr val="000000"/>
                  </a:solidFill>
                  <a:latin typeface="+mn-lt"/>
                  <a:ea typeface="Arial Unicode MS" pitchFamily="34" charset="-128"/>
                  <a:cs typeface="Arial Unicode MS" pitchFamily="34" charset="-128"/>
                </a:endParaRPr>
              </a:p>
            </p:txBody>
          </p:sp>
          <p:sp>
            <p:nvSpPr>
              <p:cNvPr id="182" name="Freeform 181"/>
              <p:cNvSpPr>
                <a:spLocks/>
              </p:cNvSpPr>
              <p:nvPr/>
            </p:nvSpPr>
            <p:spPr bwMode="gray">
              <a:xfrm>
                <a:off x="2142" y="3561"/>
                <a:ext cx="140" cy="68"/>
              </a:xfrm>
              <a:custGeom>
                <a:avLst/>
                <a:gdLst/>
                <a:ahLst/>
                <a:cxnLst>
                  <a:cxn ang="0">
                    <a:pos x="21" y="2"/>
                  </a:cxn>
                  <a:cxn ang="0">
                    <a:pos x="0" y="64"/>
                  </a:cxn>
                  <a:cxn ang="0">
                    <a:pos x="37" y="68"/>
                  </a:cxn>
                  <a:cxn ang="0">
                    <a:pos x="60" y="54"/>
                  </a:cxn>
                  <a:cxn ang="0">
                    <a:pos x="103" y="55"/>
                  </a:cxn>
                  <a:cxn ang="0">
                    <a:pos x="140" y="28"/>
                  </a:cxn>
                  <a:cxn ang="0">
                    <a:pos x="115" y="18"/>
                  </a:cxn>
                  <a:cxn ang="0">
                    <a:pos x="97" y="0"/>
                  </a:cxn>
                  <a:cxn ang="0">
                    <a:pos x="21" y="2"/>
                  </a:cxn>
                </a:cxnLst>
                <a:rect l="0" t="0" r="r" b="b"/>
                <a:pathLst>
                  <a:path w="140" h="68">
                    <a:moveTo>
                      <a:pt x="21" y="2"/>
                    </a:moveTo>
                    <a:lnTo>
                      <a:pt x="0" y="64"/>
                    </a:lnTo>
                    <a:lnTo>
                      <a:pt x="37" y="68"/>
                    </a:lnTo>
                    <a:lnTo>
                      <a:pt x="60" y="54"/>
                    </a:lnTo>
                    <a:lnTo>
                      <a:pt x="103" y="55"/>
                    </a:lnTo>
                    <a:lnTo>
                      <a:pt x="140" y="28"/>
                    </a:lnTo>
                    <a:lnTo>
                      <a:pt x="115" y="18"/>
                    </a:lnTo>
                    <a:lnTo>
                      <a:pt x="97" y="0"/>
                    </a:lnTo>
                    <a:lnTo>
                      <a:pt x="21" y="2"/>
                    </a:lnTo>
                    <a:close/>
                  </a:path>
                </a:pathLst>
              </a:custGeom>
              <a:grpFill/>
              <a:ln w="9525" cmpd="sng">
                <a:solidFill>
                  <a:schemeClr val="bg1"/>
                </a:solidFill>
                <a:prstDash val="solid"/>
                <a:round/>
                <a:headEnd/>
                <a:tailEnd/>
              </a:ln>
            </p:spPr>
            <p:txBody>
              <a:bodyPr/>
              <a:ls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a:lstStyle>
              <a:p>
                <a:pPr algn="ctr">
                  <a:spcBef>
                    <a:spcPct val="50000"/>
                  </a:spcBef>
                  <a:buClr>
                    <a:srgbClr val="FECC68"/>
                  </a:buClr>
                  <a:buSzPct val="85000"/>
                  <a:buFont typeface="Wingdings 2" pitchFamily="18" charset="2"/>
                  <a:buNone/>
                  <a:defRPr/>
                </a:pPr>
                <a:endParaRPr lang="en-US" sz="1400" dirty="0">
                  <a:solidFill>
                    <a:srgbClr val="000000"/>
                  </a:solidFill>
                  <a:latin typeface="+mn-lt"/>
                  <a:ea typeface="Arial Unicode MS" pitchFamily="34" charset="-128"/>
                  <a:cs typeface="Arial Unicode MS" pitchFamily="34" charset="-128"/>
                </a:endParaRPr>
              </a:p>
            </p:txBody>
          </p:sp>
          <p:sp>
            <p:nvSpPr>
              <p:cNvPr id="183" name="Freeform 182"/>
              <p:cNvSpPr>
                <a:spLocks/>
              </p:cNvSpPr>
              <p:nvPr/>
            </p:nvSpPr>
            <p:spPr bwMode="gray">
              <a:xfrm>
                <a:off x="2183" y="3658"/>
                <a:ext cx="57" cy="50"/>
              </a:xfrm>
              <a:custGeom>
                <a:avLst/>
                <a:gdLst/>
                <a:ahLst/>
                <a:cxnLst>
                  <a:cxn ang="0">
                    <a:pos x="50" y="0"/>
                  </a:cxn>
                  <a:cxn ang="0">
                    <a:pos x="0" y="4"/>
                  </a:cxn>
                  <a:cxn ang="0">
                    <a:pos x="9" y="50"/>
                  </a:cxn>
                  <a:cxn ang="0">
                    <a:pos x="57" y="38"/>
                  </a:cxn>
                  <a:cxn ang="0">
                    <a:pos x="50" y="0"/>
                  </a:cxn>
                </a:cxnLst>
                <a:rect l="0" t="0" r="r" b="b"/>
                <a:pathLst>
                  <a:path w="57" h="50">
                    <a:moveTo>
                      <a:pt x="50" y="0"/>
                    </a:moveTo>
                    <a:lnTo>
                      <a:pt x="0" y="4"/>
                    </a:lnTo>
                    <a:lnTo>
                      <a:pt x="9" y="50"/>
                    </a:lnTo>
                    <a:lnTo>
                      <a:pt x="57" y="38"/>
                    </a:lnTo>
                    <a:lnTo>
                      <a:pt x="50" y="0"/>
                    </a:lnTo>
                    <a:close/>
                  </a:path>
                </a:pathLst>
              </a:custGeom>
              <a:grpFill/>
              <a:ln w="9525" cmpd="sng">
                <a:solidFill>
                  <a:schemeClr val="bg1"/>
                </a:solidFill>
                <a:prstDash val="solid"/>
                <a:round/>
                <a:headEnd/>
                <a:tailEnd/>
              </a:ln>
            </p:spPr>
            <p:txBody>
              <a:bodyPr/>
              <a:ls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a:lstStyle>
              <a:p>
                <a:pPr algn="ctr">
                  <a:spcBef>
                    <a:spcPct val="50000"/>
                  </a:spcBef>
                  <a:buClr>
                    <a:srgbClr val="FECC68"/>
                  </a:buClr>
                  <a:buSzPct val="85000"/>
                  <a:buFont typeface="Wingdings 2" pitchFamily="18" charset="2"/>
                  <a:buNone/>
                  <a:defRPr/>
                </a:pPr>
                <a:endParaRPr lang="en-US" sz="1400" dirty="0">
                  <a:solidFill>
                    <a:srgbClr val="000000"/>
                  </a:solidFill>
                  <a:latin typeface="+mn-lt"/>
                  <a:ea typeface="Arial Unicode MS" pitchFamily="34" charset="-128"/>
                  <a:cs typeface="Arial Unicode MS" pitchFamily="34" charset="-128"/>
                </a:endParaRPr>
              </a:p>
            </p:txBody>
          </p:sp>
          <p:sp>
            <p:nvSpPr>
              <p:cNvPr id="184" name="Freeform 183"/>
              <p:cNvSpPr>
                <a:spLocks/>
              </p:cNvSpPr>
              <p:nvPr/>
            </p:nvSpPr>
            <p:spPr bwMode="gray">
              <a:xfrm>
                <a:off x="2246" y="3712"/>
                <a:ext cx="39" cy="49"/>
              </a:xfrm>
              <a:custGeom>
                <a:avLst/>
                <a:gdLst/>
                <a:ahLst/>
                <a:cxnLst>
                  <a:cxn ang="0">
                    <a:pos x="0" y="19"/>
                  </a:cxn>
                  <a:cxn ang="0">
                    <a:pos x="39" y="0"/>
                  </a:cxn>
                  <a:cxn ang="0">
                    <a:pos x="39" y="43"/>
                  </a:cxn>
                  <a:cxn ang="0">
                    <a:pos x="13" y="49"/>
                  </a:cxn>
                  <a:cxn ang="0">
                    <a:pos x="0" y="19"/>
                  </a:cxn>
                </a:cxnLst>
                <a:rect l="0" t="0" r="r" b="b"/>
                <a:pathLst>
                  <a:path w="39" h="49">
                    <a:moveTo>
                      <a:pt x="0" y="19"/>
                    </a:moveTo>
                    <a:lnTo>
                      <a:pt x="39" y="0"/>
                    </a:lnTo>
                    <a:lnTo>
                      <a:pt x="39" y="43"/>
                    </a:lnTo>
                    <a:lnTo>
                      <a:pt x="13" y="49"/>
                    </a:lnTo>
                    <a:lnTo>
                      <a:pt x="0" y="19"/>
                    </a:lnTo>
                    <a:close/>
                  </a:path>
                </a:pathLst>
              </a:custGeom>
              <a:grpFill/>
              <a:ln w="9525" cmpd="sng">
                <a:solidFill>
                  <a:schemeClr val="bg1"/>
                </a:solidFill>
                <a:prstDash val="solid"/>
                <a:round/>
                <a:headEnd/>
                <a:tailEnd/>
              </a:ln>
            </p:spPr>
            <p:txBody>
              <a:bodyPr/>
              <a:ls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a:lstStyle>
              <a:p>
                <a:pPr algn="ctr">
                  <a:spcBef>
                    <a:spcPct val="50000"/>
                  </a:spcBef>
                  <a:buClr>
                    <a:srgbClr val="FECC68"/>
                  </a:buClr>
                  <a:buSzPct val="85000"/>
                  <a:buFont typeface="Wingdings 2" pitchFamily="18" charset="2"/>
                  <a:buNone/>
                  <a:defRPr/>
                </a:pPr>
                <a:endParaRPr lang="en-US" sz="1400" dirty="0">
                  <a:solidFill>
                    <a:srgbClr val="000000"/>
                  </a:solidFill>
                  <a:latin typeface="+mn-lt"/>
                  <a:ea typeface="Arial Unicode MS" pitchFamily="34" charset="-128"/>
                  <a:cs typeface="Arial Unicode MS" pitchFamily="34" charset="-128"/>
                </a:endParaRPr>
              </a:p>
            </p:txBody>
          </p:sp>
          <p:sp>
            <p:nvSpPr>
              <p:cNvPr id="185" name="Freeform 184"/>
              <p:cNvSpPr>
                <a:spLocks/>
              </p:cNvSpPr>
              <p:nvPr/>
            </p:nvSpPr>
            <p:spPr bwMode="gray">
              <a:xfrm>
                <a:off x="2345" y="3735"/>
                <a:ext cx="238" cy="281"/>
              </a:xfrm>
              <a:custGeom>
                <a:avLst/>
                <a:gdLst/>
                <a:ahLst/>
                <a:cxnLst>
                  <a:cxn ang="0">
                    <a:pos x="40" y="0"/>
                  </a:cxn>
                  <a:cxn ang="0">
                    <a:pos x="0" y="107"/>
                  </a:cxn>
                  <a:cxn ang="0">
                    <a:pos x="28" y="160"/>
                  </a:cxn>
                  <a:cxn ang="0">
                    <a:pos x="28" y="256"/>
                  </a:cxn>
                  <a:cxn ang="0">
                    <a:pos x="85" y="281"/>
                  </a:cxn>
                  <a:cxn ang="0">
                    <a:pos x="111" y="226"/>
                  </a:cxn>
                  <a:cxn ang="0">
                    <a:pos x="184" y="213"/>
                  </a:cxn>
                  <a:cxn ang="0">
                    <a:pos x="238" y="151"/>
                  </a:cxn>
                  <a:cxn ang="0">
                    <a:pos x="181" y="56"/>
                  </a:cxn>
                  <a:cxn ang="0">
                    <a:pos x="40" y="0"/>
                  </a:cxn>
                </a:cxnLst>
                <a:rect l="0" t="0" r="r" b="b"/>
                <a:pathLst>
                  <a:path w="238" h="281">
                    <a:moveTo>
                      <a:pt x="40" y="0"/>
                    </a:moveTo>
                    <a:lnTo>
                      <a:pt x="0" y="107"/>
                    </a:lnTo>
                    <a:lnTo>
                      <a:pt x="28" y="160"/>
                    </a:lnTo>
                    <a:lnTo>
                      <a:pt x="28" y="256"/>
                    </a:lnTo>
                    <a:lnTo>
                      <a:pt x="85" y="281"/>
                    </a:lnTo>
                    <a:lnTo>
                      <a:pt x="111" y="226"/>
                    </a:lnTo>
                    <a:lnTo>
                      <a:pt x="184" y="213"/>
                    </a:lnTo>
                    <a:lnTo>
                      <a:pt x="238" y="151"/>
                    </a:lnTo>
                    <a:lnTo>
                      <a:pt x="181" y="56"/>
                    </a:lnTo>
                    <a:lnTo>
                      <a:pt x="40" y="0"/>
                    </a:lnTo>
                    <a:close/>
                  </a:path>
                </a:pathLst>
              </a:custGeom>
              <a:grpFill/>
              <a:ln w="9525" cmpd="sng">
                <a:solidFill>
                  <a:schemeClr val="bg1"/>
                </a:solidFill>
                <a:prstDash val="solid"/>
                <a:round/>
                <a:headEnd/>
                <a:tailEnd/>
              </a:ln>
            </p:spPr>
            <p:txBody>
              <a:bodyPr/>
              <a:ls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a:lstStyle>
              <a:p>
                <a:pPr algn="ctr">
                  <a:spcBef>
                    <a:spcPct val="50000"/>
                  </a:spcBef>
                  <a:buClr>
                    <a:srgbClr val="FECC68"/>
                  </a:buClr>
                  <a:buSzPct val="85000"/>
                  <a:buFont typeface="Wingdings 2" pitchFamily="18" charset="2"/>
                  <a:buNone/>
                  <a:defRPr/>
                </a:pPr>
                <a:endParaRPr lang="en-US" sz="1400" dirty="0">
                  <a:solidFill>
                    <a:srgbClr val="000000"/>
                  </a:solidFill>
                  <a:latin typeface="+mn-lt"/>
                  <a:ea typeface="Arial Unicode MS" pitchFamily="34" charset="-128"/>
                  <a:cs typeface="Arial Unicode MS" pitchFamily="34" charset="-128"/>
                </a:endParaRPr>
              </a:p>
            </p:txBody>
          </p:sp>
        </p:grpSp>
        <p:sp>
          <p:nvSpPr>
            <p:cNvPr id="178" name="Freeform 177"/>
            <p:cNvSpPr>
              <a:spLocks/>
            </p:cNvSpPr>
            <p:nvPr/>
          </p:nvSpPr>
          <p:spPr bwMode="gray">
            <a:xfrm>
              <a:off x="1824" y="3185"/>
              <a:ext cx="87" cy="78"/>
            </a:xfrm>
            <a:custGeom>
              <a:avLst/>
              <a:gdLst/>
              <a:ahLst/>
              <a:cxnLst>
                <a:cxn ang="0">
                  <a:pos x="27" y="0"/>
                </a:cxn>
                <a:cxn ang="0">
                  <a:pos x="0" y="33"/>
                </a:cxn>
                <a:cxn ang="0">
                  <a:pos x="12" y="59"/>
                </a:cxn>
                <a:cxn ang="0">
                  <a:pos x="36" y="68"/>
                </a:cxn>
                <a:cxn ang="0">
                  <a:pos x="62" y="110"/>
                </a:cxn>
                <a:cxn ang="0">
                  <a:pos x="130" y="93"/>
                </a:cxn>
                <a:cxn ang="0">
                  <a:pos x="132" y="48"/>
                </a:cxn>
                <a:cxn ang="0">
                  <a:pos x="82" y="9"/>
                </a:cxn>
                <a:cxn ang="0">
                  <a:pos x="27" y="0"/>
                </a:cxn>
              </a:cxnLst>
              <a:rect l="0" t="0" r="r" b="b"/>
              <a:pathLst>
                <a:path w="132" h="110">
                  <a:moveTo>
                    <a:pt x="27" y="0"/>
                  </a:moveTo>
                  <a:lnTo>
                    <a:pt x="0" y="33"/>
                  </a:lnTo>
                  <a:lnTo>
                    <a:pt x="12" y="59"/>
                  </a:lnTo>
                  <a:lnTo>
                    <a:pt x="36" y="68"/>
                  </a:lnTo>
                  <a:lnTo>
                    <a:pt x="62" y="110"/>
                  </a:lnTo>
                  <a:lnTo>
                    <a:pt x="130" y="93"/>
                  </a:lnTo>
                  <a:lnTo>
                    <a:pt x="132" y="48"/>
                  </a:lnTo>
                  <a:lnTo>
                    <a:pt x="82" y="9"/>
                  </a:lnTo>
                  <a:lnTo>
                    <a:pt x="27" y="0"/>
                  </a:lnTo>
                  <a:close/>
                </a:path>
              </a:pathLst>
            </a:custGeom>
            <a:grpFill/>
            <a:ln w="9525" cmpd="sng">
              <a:solidFill>
                <a:schemeClr val="bg1"/>
              </a:solidFill>
              <a:prstDash val="solid"/>
              <a:round/>
              <a:headEnd/>
              <a:tailEnd/>
            </a:ln>
          </p:spPr>
          <p:txBody>
            <a:bodyPr/>
            <a:ls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a:lstStyle>
            <a:p>
              <a:pPr algn="ctr">
                <a:spcBef>
                  <a:spcPct val="50000"/>
                </a:spcBef>
                <a:buClr>
                  <a:srgbClr val="FECC68"/>
                </a:buClr>
                <a:buSzPct val="85000"/>
                <a:buFont typeface="Wingdings 2" pitchFamily="18" charset="2"/>
                <a:buNone/>
                <a:defRPr/>
              </a:pPr>
              <a:endParaRPr lang="en-US" sz="1400" dirty="0">
                <a:solidFill>
                  <a:srgbClr val="000000"/>
                </a:solidFill>
                <a:latin typeface="+mn-lt"/>
                <a:ea typeface="Arial Unicode MS" pitchFamily="34" charset="-128"/>
                <a:cs typeface="Arial Unicode MS" pitchFamily="34" charset="-128"/>
              </a:endParaRPr>
            </a:p>
          </p:txBody>
        </p:sp>
      </p:grpSp>
      <p:sp>
        <p:nvSpPr>
          <p:cNvPr id="186" name="Freeform 145"/>
          <p:cNvSpPr>
            <a:spLocks/>
          </p:cNvSpPr>
          <p:nvPr/>
        </p:nvSpPr>
        <p:spPr bwMode="gray">
          <a:xfrm>
            <a:off x="253260" y="4170703"/>
            <a:ext cx="1210311" cy="1271746"/>
          </a:xfrm>
          <a:custGeom>
            <a:avLst/>
            <a:gdLst>
              <a:gd name="T0" fmla="*/ 2147483647 w 1506"/>
              <a:gd name="T1" fmla="*/ 2147483647 h 1470"/>
              <a:gd name="T2" fmla="*/ 2147483647 w 1506"/>
              <a:gd name="T3" fmla="*/ 0 h 1470"/>
              <a:gd name="T4" fmla="*/ 2147483647 w 1506"/>
              <a:gd name="T5" fmla="*/ 2147483647 h 1470"/>
              <a:gd name="T6" fmla="*/ 2147483647 w 1506"/>
              <a:gd name="T7" fmla="*/ 2147483647 h 1470"/>
              <a:gd name="T8" fmla="*/ 2147483647 w 1506"/>
              <a:gd name="T9" fmla="*/ 2147483647 h 1470"/>
              <a:gd name="T10" fmla="*/ 2147483647 w 1506"/>
              <a:gd name="T11" fmla="*/ 2147483647 h 1470"/>
              <a:gd name="T12" fmla="*/ 2147483647 w 1506"/>
              <a:gd name="T13" fmla="*/ 2147483647 h 1470"/>
              <a:gd name="T14" fmla="*/ 2147483647 w 1506"/>
              <a:gd name="T15" fmla="*/ 2147483647 h 1470"/>
              <a:gd name="T16" fmla="*/ 2147483647 w 1506"/>
              <a:gd name="T17" fmla="*/ 2147483647 h 1470"/>
              <a:gd name="T18" fmla="*/ 2147483647 w 1506"/>
              <a:gd name="T19" fmla="*/ 2147483647 h 1470"/>
              <a:gd name="T20" fmla="*/ 2147483647 w 1506"/>
              <a:gd name="T21" fmla="*/ 2147483647 h 1470"/>
              <a:gd name="T22" fmla="*/ 2147483647 w 1506"/>
              <a:gd name="T23" fmla="*/ 2147483647 h 1470"/>
              <a:gd name="T24" fmla="*/ 2147483647 w 1506"/>
              <a:gd name="T25" fmla="*/ 2147483647 h 1470"/>
              <a:gd name="T26" fmla="*/ 2147483647 w 1506"/>
              <a:gd name="T27" fmla="*/ 2147483647 h 1470"/>
              <a:gd name="T28" fmla="*/ 2147483647 w 1506"/>
              <a:gd name="T29" fmla="*/ 2147483647 h 1470"/>
              <a:gd name="T30" fmla="*/ 2147483647 w 1506"/>
              <a:gd name="T31" fmla="*/ 2147483647 h 1470"/>
              <a:gd name="T32" fmla="*/ 2147483647 w 1506"/>
              <a:gd name="T33" fmla="*/ 2147483647 h 1470"/>
              <a:gd name="T34" fmla="*/ 2147483647 w 1506"/>
              <a:gd name="T35" fmla="*/ 2147483647 h 1470"/>
              <a:gd name="T36" fmla="*/ 2147483647 w 1506"/>
              <a:gd name="T37" fmla="*/ 2147483647 h 1470"/>
              <a:gd name="T38" fmla="*/ 2147483647 w 1506"/>
              <a:gd name="T39" fmla="*/ 2147483647 h 1470"/>
              <a:gd name="T40" fmla="*/ 2147483647 w 1506"/>
              <a:gd name="T41" fmla="*/ 2147483647 h 1470"/>
              <a:gd name="T42" fmla="*/ 2147483647 w 1506"/>
              <a:gd name="T43" fmla="*/ 2147483647 h 1470"/>
              <a:gd name="T44" fmla="*/ 0 w 1506"/>
              <a:gd name="T45" fmla="*/ 2147483647 h 1470"/>
              <a:gd name="T46" fmla="*/ 2147483647 w 1506"/>
              <a:gd name="T47" fmla="*/ 2147483647 h 1470"/>
              <a:gd name="T48" fmla="*/ 2147483647 w 1506"/>
              <a:gd name="T49" fmla="*/ 2147483647 h 1470"/>
              <a:gd name="T50" fmla="*/ 2147483647 w 1506"/>
              <a:gd name="T51" fmla="*/ 2147483647 h 1470"/>
              <a:gd name="T52" fmla="*/ 2147483647 w 1506"/>
              <a:gd name="T53" fmla="*/ 2147483647 h 1470"/>
              <a:gd name="T54" fmla="*/ 2147483647 w 1506"/>
              <a:gd name="T55" fmla="*/ 2147483647 h 1470"/>
              <a:gd name="T56" fmla="*/ 2147483647 w 1506"/>
              <a:gd name="T57" fmla="*/ 2147483647 h 1470"/>
              <a:gd name="T58" fmla="*/ 2147483647 w 1506"/>
              <a:gd name="T59" fmla="*/ 2147483647 h 1470"/>
              <a:gd name="T60" fmla="*/ 2147483647 w 1506"/>
              <a:gd name="T61" fmla="*/ 2147483647 h 1470"/>
              <a:gd name="T62" fmla="*/ 2147483647 w 1506"/>
              <a:gd name="T63" fmla="*/ 2147483647 h 1470"/>
              <a:gd name="T64" fmla="*/ 2147483647 w 1506"/>
              <a:gd name="T65" fmla="*/ 2147483647 h 1470"/>
              <a:gd name="T66" fmla="*/ 2147483647 w 1506"/>
              <a:gd name="T67" fmla="*/ 2147483647 h 1470"/>
              <a:gd name="T68" fmla="*/ 2147483647 w 1506"/>
              <a:gd name="T69" fmla="*/ 2147483647 h 1470"/>
              <a:gd name="T70" fmla="*/ 2147483647 w 1506"/>
              <a:gd name="T71" fmla="*/ 2147483647 h 1470"/>
              <a:gd name="T72" fmla="*/ 2147483647 w 1506"/>
              <a:gd name="T73" fmla="*/ 2147483647 h 1470"/>
              <a:gd name="T74" fmla="*/ 2147483647 w 1506"/>
              <a:gd name="T75" fmla="*/ 2147483647 h 1470"/>
              <a:gd name="T76" fmla="*/ 2147483647 w 1506"/>
              <a:gd name="T77" fmla="*/ 2147483647 h 1470"/>
              <a:gd name="T78" fmla="*/ 2147483647 w 1506"/>
              <a:gd name="T79" fmla="*/ 2147483647 h 1470"/>
              <a:gd name="T80" fmla="*/ 2147483647 w 1506"/>
              <a:gd name="T81" fmla="*/ 2147483647 h 1470"/>
              <a:gd name="T82" fmla="*/ 2147483647 w 1506"/>
              <a:gd name="T83" fmla="*/ 2147483647 h 14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06"/>
              <a:gd name="T127" fmla="*/ 0 h 1470"/>
              <a:gd name="T128" fmla="*/ 1506 w 1506"/>
              <a:gd name="T129" fmla="*/ 1470 h 147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06" h="1470">
                <a:moveTo>
                  <a:pt x="240" y="219"/>
                </a:moveTo>
                <a:lnTo>
                  <a:pt x="543" y="0"/>
                </a:lnTo>
                <a:lnTo>
                  <a:pt x="687" y="39"/>
                </a:lnTo>
                <a:lnTo>
                  <a:pt x="757" y="109"/>
                </a:lnTo>
                <a:lnTo>
                  <a:pt x="1041" y="136"/>
                </a:lnTo>
                <a:lnTo>
                  <a:pt x="1050" y="863"/>
                </a:lnTo>
                <a:lnTo>
                  <a:pt x="1143" y="885"/>
                </a:lnTo>
                <a:lnTo>
                  <a:pt x="1186" y="972"/>
                </a:lnTo>
                <a:lnTo>
                  <a:pt x="1251" y="942"/>
                </a:lnTo>
                <a:lnTo>
                  <a:pt x="1389" y="1139"/>
                </a:lnTo>
                <a:lnTo>
                  <a:pt x="1506" y="1230"/>
                </a:lnTo>
                <a:lnTo>
                  <a:pt x="1501" y="1309"/>
                </a:lnTo>
                <a:lnTo>
                  <a:pt x="1353" y="1319"/>
                </a:lnTo>
                <a:lnTo>
                  <a:pt x="1287" y="1078"/>
                </a:lnTo>
                <a:lnTo>
                  <a:pt x="819" y="840"/>
                </a:lnTo>
                <a:lnTo>
                  <a:pt x="831" y="915"/>
                </a:lnTo>
                <a:lnTo>
                  <a:pt x="726" y="1012"/>
                </a:lnTo>
                <a:lnTo>
                  <a:pt x="709" y="976"/>
                </a:lnTo>
                <a:lnTo>
                  <a:pt x="679" y="976"/>
                </a:lnTo>
                <a:lnTo>
                  <a:pt x="594" y="1178"/>
                </a:lnTo>
                <a:lnTo>
                  <a:pt x="333" y="1376"/>
                </a:lnTo>
                <a:lnTo>
                  <a:pt x="74" y="1470"/>
                </a:lnTo>
                <a:lnTo>
                  <a:pt x="0" y="1457"/>
                </a:lnTo>
                <a:lnTo>
                  <a:pt x="297" y="1288"/>
                </a:lnTo>
                <a:lnTo>
                  <a:pt x="333" y="1288"/>
                </a:lnTo>
                <a:lnTo>
                  <a:pt x="441" y="1156"/>
                </a:lnTo>
                <a:lnTo>
                  <a:pt x="490" y="1152"/>
                </a:lnTo>
                <a:lnTo>
                  <a:pt x="564" y="1052"/>
                </a:lnTo>
                <a:lnTo>
                  <a:pt x="539" y="1008"/>
                </a:lnTo>
                <a:lnTo>
                  <a:pt x="380" y="1029"/>
                </a:lnTo>
                <a:lnTo>
                  <a:pt x="271" y="779"/>
                </a:lnTo>
                <a:lnTo>
                  <a:pt x="333" y="666"/>
                </a:lnTo>
                <a:lnTo>
                  <a:pt x="433" y="626"/>
                </a:lnTo>
                <a:lnTo>
                  <a:pt x="397" y="526"/>
                </a:lnTo>
                <a:lnTo>
                  <a:pt x="293" y="573"/>
                </a:lnTo>
                <a:lnTo>
                  <a:pt x="214" y="429"/>
                </a:lnTo>
                <a:lnTo>
                  <a:pt x="301" y="395"/>
                </a:lnTo>
                <a:lnTo>
                  <a:pt x="380" y="433"/>
                </a:lnTo>
                <a:lnTo>
                  <a:pt x="416" y="412"/>
                </a:lnTo>
                <a:lnTo>
                  <a:pt x="350" y="289"/>
                </a:lnTo>
                <a:lnTo>
                  <a:pt x="236" y="280"/>
                </a:lnTo>
                <a:lnTo>
                  <a:pt x="240" y="219"/>
                </a:lnTo>
                <a:close/>
              </a:path>
            </a:pathLst>
          </a:custGeom>
          <a:solidFill>
            <a:srgbClr val="005691"/>
          </a:solidFill>
          <a:ln w="9525" cmpd="sng">
            <a:solidFill>
              <a:schemeClr val="bg1"/>
            </a:solidFill>
            <a:prstDash val="solid"/>
            <a:round/>
            <a:headEnd/>
            <a:tailEnd/>
          </a:ln>
        </p:spPr>
        <p:txBody>
          <a:bodyPr/>
          <a:lstStyle/>
          <a:p>
            <a:endParaRPr lang="en-US" dirty="0"/>
          </a:p>
        </p:txBody>
      </p:sp>
      <p:sp>
        <p:nvSpPr>
          <p:cNvPr id="187" name="Freeform 146"/>
          <p:cNvSpPr>
            <a:spLocks/>
          </p:cNvSpPr>
          <p:nvPr/>
        </p:nvSpPr>
        <p:spPr bwMode="gray">
          <a:xfrm>
            <a:off x="6301916" y="1184730"/>
            <a:ext cx="484705" cy="779757"/>
          </a:xfrm>
          <a:custGeom>
            <a:avLst/>
            <a:gdLst>
              <a:gd name="T0" fmla="*/ 2147483647 w 300"/>
              <a:gd name="T1" fmla="*/ 2147483647 h 458"/>
              <a:gd name="T2" fmla="*/ 2147483647 w 300"/>
              <a:gd name="T3" fmla="*/ 2147483647 h 458"/>
              <a:gd name="T4" fmla="*/ 2147483647 w 300"/>
              <a:gd name="T5" fmla="*/ 2147483647 h 458"/>
              <a:gd name="T6" fmla="*/ 2147483647 w 300"/>
              <a:gd name="T7" fmla="*/ 2147483647 h 458"/>
              <a:gd name="T8" fmla="*/ 2147483647 w 300"/>
              <a:gd name="T9" fmla="*/ 2147483647 h 458"/>
              <a:gd name="T10" fmla="*/ 2147483647 w 300"/>
              <a:gd name="T11" fmla="*/ 2147483647 h 458"/>
              <a:gd name="T12" fmla="*/ 2147483647 w 300"/>
              <a:gd name="T13" fmla="*/ 2147483647 h 458"/>
              <a:gd name="T14" fmla="*/ 0 w 300"/>
              <a:gd name="T15" fmla="*/ 2147483647 h 458"/>
              <a:gd name="T16" fmla="*/ 2147483647 w 300"/>
              <a:gd name="T17" fmla="*/ 2147483647 h 458"/>
              <a:gd name="T18" fmla="*/ 2147483647 w 300"/>
              <a:gd name="T19" fmla="*/ 2147483647 h 458"/>
              <a:gd name="T20" fmla="*/ 2147483647 w 300"/>
              <a:gd name="T21" fmla="*/ 2147483647 h 458"/>
              <a:gd name="T22" fmla="*/ 2147483647 w 300"/>
              <a:gd name="T23" fmla="*/ 2147483647 h 458"/>
              <a:gd name="T24" fmla="*/ 2147483647 w 300"/>
              <a:gd name="T25" fmla="*/ 2147483647 h 458"/>
              <a:gd name="T26" fmla="*/ 2147483647 w 300"/>
              <a:gd name="T27" fmla="*/ 2147483647 h 458"/>
              <a:gd name="T28" fmla="*/ 2147483647 w 300"/>
              <a:gd name="T29" fmla="*/ 2147483647 h 458"/>
              <a:gd name="T30" fmla="*/ 2147483647 w 300"/>
              <a:gd name="T31" fmla="*/ 2147483647 h 458"/>
              <a:gd name="T32" fmla="*/ 2147483647 w 300"/>
              <a:gd name="T33" fmla="*/ 2147483647 h 458"/>
              <a:gd name="T34" fmla="*/ 2147483647 w 300"/>
              <a:gd name="T35" fmla="*/ 2147483647 h 458"/>
              <a:gd name="T36" fmla="*/ 2147483647 w 300"/>
              <a:gd name="T37" fmla="*/ 2147483647 h 458"/>
              <a:gd name="T38" fmla="*/ 2147483647 w 300"/>
              <a:gd name="T39" fmla="*/ 2147483647 h 458"/>
              <a:gd name="T40" fmla="*/ 2147483647 w 300"/>
              <a:gd name="T41" fmla="*/ 2147483647 h 458"/>
              <a:gd name="T42" fmla="*/ 2147483647 w 300"/>
              <a:gd name="T43" fmla="*/ 2147483647 h 458"/>
              <a:gd name="T44" fmla="*/ 2147483647 w 300"/>
              <a:gd name="T45" fmla="*/ 2147483647 h 458"/>
              <a:gd name="T46" fmla="*/ 2147483647 w 300"/>
              <a:gd name="T47" fmla="*/ 2147483647 h 458"/>
              <a:gd name="T48" fmla="*/ 2147483647 w 300"/>
              <a:gd name="T49" fmla="*/ 0 h 458"/>
              <a:gd name="T50" fmla="*/ 2147483647 w 300"/>
              <a:gd name="T51" fmla="*/ 2147483647 h 458"/>
              <a:gd name="T52" fmla="*/ 2147483647 w 300"/>
              <a:gd name="T53" fmla="*/ 2147483647 h 458"/>
              <a:gd name="T54" fmla="*/ 2147483647 w 300"/>
              <a:gd name="T55" fmla="*/ 2147483647 h 45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00"/>
              <a:gd name="T85" fmla="*/ 0 h 458"/>
              <a:gd name="T86" fmla="*/ 300 w 300"/>
              <a:gd name="T87" fmla="*/ 458 h 45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00" h="458">
                <a:moveTo>
                  <a:pt x="70" y="14"/>
                </a:moveTo>
                <a:lnTo>
                  <a:pt x="26" y="98"/>
                </a:lnTo>
                <a:lnTo>
                  <a:pt x="47" y="130"/>
                </a:lnTo>
                <a:lnTo>
                  <a:pt x="26" y="168"/>
                </a:lnTo>
                <a:lnTo>
                  <a:pt x="38" y="181"/>
                </a:lnTo>
                <a:lnTo>
                  <a:pt x="30" y="207"/>
                </a:lnTo>
                <a:lnTo>
                  <a:pt x="30" y="250"/>
                </a:lnTo>
                <a:lnTo>
                  <a:pt x="0" y="265"/>
                </a:lnTo>
                <a:lnTo>
                  <a:pt x="11" y="278"/>
                </a:lnTo>
                <a:lnTo>
                  <a:pt x="74" y="438"/>
                </a:lnTo>
                <a:lnTo>
                  <a:pt x="124" y="458"/>
                </a:lnTo>
                <a:lnTo>
                  <a:pt x="121" y="425"/>
                </a:lnTo>
                <a:lnTo>
                  <a:pt x="146" y="400"/>
                </a:lnTo>
                <a:lnTo>
                  <a:pt x="137" y="372"/>
                </a:lnTo>
                <a:lnTo>
                  <a:pt x="198" y="340"/>
                </a:lnTo>
                <a:lnTo>
                  <a:pt x="201" y="295"/>
                </a:lnTo>
                <a:lnTo>
                  <a:pt x="237" y="292"/>
                </a:lnTo>
                <a:lnTo>
                  <a:pt x="266" y="258"/>
                </a:lnTo>
                <a:lnTo>
                  <a:pt x="300" y="235"/>
                </a:lnTo>
                <a:lnTo>
                  <a:pt x="300" y="207"/>
                </a:lnTo>
                <a:lnTo>
                  <a:pt x="253" y="198"/>
                </a:lnTo>
                <a:lnTo>
                  <a:pt x="244" y="167"/>
                </a:lnTo>
                <a:lnTo>
                  <a:pt x="197" y="162"/>
                </a:lnTo>
                <a:lnTo>
                  <a:pt x="158" y="27"/>
                </a:lnTo>
                <a:lnTo>
                  <a:pt x="141" y="0"/>
                </a:lnTo>
                <a:lnTo>
                  <a:pt x="94" y="11"/>
                </a:lnTo>
                <a:lnTo>
                  <a:pt x="86" y="24"/>
                </a:lnTo>
                <a:lnTo>
                  <a:pt x="70" y="14"/>
                </a:lnTo>
                <a:close/>
              </a:path>
            </a:pathLst>
          </a:custGeom>
          <a:solidFill>
            <a:srgbClr val="3FA9C0"/>
          </a:solidFill>
          <a:ln w="9525" cmpd="sng">
            <a:solidFill>
              <a:schemeClr val="bg1"/>
            </a:solidFill>
            <a:prstDash val="solid"/>
            <a:round/>
            <a:headEnd/>
            <a:tailEnd/>
          </a:ln>
        </p:spPr>
        <p:txBody>
          <a:bodyPr/>
          <a:lstStyle/>
          <a:p>
            <a:endParaRPr lang="en-US" dirty="0"/>
          </a:p>
        </p:txBody>
      </p:sp>
      <p:sp>
        <p:nvSpPr>
          <p:cNvPr id="188" name="Freeform 147"/>
          <p:cNvSpPr>
            <a:spLocks/>
          </p:cNvSpPr>
          <p:nvPr/>
        </p:nvSpPr>
        <p:spPr bwMode="gray">
          <a:xfrm>
            <a:off x="466588" y="1243521"/>
            <a:ext cx="828643" cy="638967"/>
          </a:xfrm>
          <a:custGeom>
            <a:avLst/>
            <a:gdLst>
              <a:gd name="T0" fmla="*/ 2147483647 w 508"/>
              <a:gd name="T1" fmla="*/ 0 h 373"/>
              <a:gd name="T2" fmla="*/ 2147483647 w 508"/>
              <a:gd name="T3" fmla="*/ 2147483647 h 373"/>
              <a:gd name="T4" fmla="*/ 2147483647 w 508"/>
              <a:gd name="T5" fmla="*/ 2147483647 h 373"/>
              <a:gd name="T6" fmla="*/ 2147483647 w 508"/>
              <a:gd name="T7" fmla="*/ 2147483647 h 373"/>
              <a:gd name="T8" fmla="*/ 2147483647 w 508"/>
              <a:gd name="T9" fmla="*/ 2147483647 h 373"/>
              <a:gd name="T10" fmla="*/ 2147483647 w 508"/>
              <a:gd name="T11" fmla="*/ 2147483647 h 373"/>
              <a:gd name="T12" fmla="*/ 2147483647 w 508"/>
              <a:gd name="T13" fmla="*/ 2147483647 h 373"/>
              <a:gd name="T14" fmla="*/ 2147483647 w 508"/>
              <a:gd name="T15" fmla="*/ 2147483647 h 373"/>
              <a:gd name="T16" fmla="*/ 2147483647 w 508"/>
              <a:gd name="T17" fmla="*/ 2147483647 h 373"/>
              <a:gd name="T18" fmla="*/ 2147483647 w 508"/>
              <a:gd name="T19" fmla="*/ 2147483647 h 373"/>
              <a:gd name="T20" fmla="*/ 2147483647 w 508"/>
              <a:gd name="T21" fmla="*/ 2147483647 h 373"/>
              <a:gd name="T22" fmla="*/ 2147483647 w 508"/>
              <a:gd name="T23" fmla="*/ 2147483647 h 373"/>
              <a:gd name="T24" fmla="*/ 2147483647 w 508"/>
              <a:gd name="T25" fmla="*/ 2147483647 h 373"/>
              <a:gd name="T26" fmla="*/ 2147483647 w 508"/>
              <a:gd name="T27" fmla="*/ 2147483647 h 373"/>
              <a:gd name="T28" fmla="*/ 2147483647 w 508"/>
              <a:gd name="T29" fmla="*/ 2147483647 h 373"/>
              <a:gd name="T30" fmla="*/ 2147483647 w 508"/>
              <a:gd name="T31" fmla="*/ 2147483647 h 373"/>
              <a:gd name="T32" fmla="*/ 2147483647 w 508"/>
              <a:gd name="T33" fmla="*/ 2147483647 h 373"/>
              <a:gd name="T34" fmla="*/ 2147483647 w 508"/>
              <a:gd name="T35" fmla="*/ 2147483647 h 373"/>
              <a:gd name="T36" fmla="*/ 2147483647 w 508"/>
              <a:gd name="T37" fmla="*/ 2147483647 h 373"/>
              <a:gd name="T38" fmla="*/ 2147483647 w 508"/>
              <a:gd name="T39" fmla="*/ 2147483647 h 373"/>
              <a:gd name="T40" fmla="*/ 0 w 508"/>
              <a:gd name="T41" fmla="*/ 2147483647 h 373"/>
              <a:gd name="T42" fmla="*/ 2147483647 w 508"/>
              <a:gd name="T43" fmla="*/ 2147483647 h 373"/>
              <a:gd name="T44" fmla="*/ 2147483647 w 508"/>
              <a:gd name="T45" fmla="*/ 2147483647 h 373"/>
              <a:gd name="T46" fmla="*/ 2147483647 w 508"/>
              <a:gd name="T47" fmla="*/ 2147483647 h 373"/>
              <a:gd name="T48" fmla="*/ 2147483647 w 508"/>
              <a:gd name="T49" fmla="*/ 2147483647 h 373"/>
              <a:gd name="T50" fmla="*/ 2147483647 w 508"/>
              <a:gd name="T51" fmla="*/ 2147483647 h 373"/>
              <a:gd name="T52" fmla="*/ 2147483647 w 508"/>
              <a:gd name="T53" fmla="*/ 2147483647 h 373"/>
              <a:gd name="T54" fmla="*/ 2147483647 w 508"/>
              <a:gd name="T55" fmla="*/ 2147483647 h 373"/>
              <a:gd name="T56" fmla="*/ 2147483647 w 508"/>
              <a:gd name="T57" fmla="*/ 2147483647 h 373"/>
              <a:gd name="T58" fmla="*/ 2147483647 w 508"/>
              <a:gd name="T59" fmla="*/ 2147483647 h 373"/>
              <a:gd name="T60" fmla="*/ 2147483647 w 508"/>
              <a:gd name="T61" fmla="*/ 2147483647 h 373"/>
              <a:gd name="T62" fmla="*/ 2147483647 w 508"/>
              <a:gd name="T63" fmla="*/ 2147483647 h 373"/>
              <a:gd name="T64" fmla="*/ 2147483647 w 508"/>
              <a:gd name="T65" fmla="*/ 2147483647 h 373"/>
              <a:gd name="T66" fmla="*/ 2147483647 w 508"/>
              <a:gd name="T67" fmla="*/ 2147483647 h 373"/>
              <a:gd name="T68" fmla="*/ 2147483647 w 508"/>
              <a:gd name="T69" fmla="*/ 2147483647 h 373"/>
              <a:gd name="T70" fmla="*/ 2147483647 w 508"/>
              <a:gd name="T71" fmla="*/ 2147483647 h 373"/>
              <a:gd name="T72" fmla="*/ 2147483647 w 508"/>
              <a:gd name="T73" fmla="*/ 2147483647 h 373"/>
              <a:gd name="T74" fmla="*/ 2147483647 w 508"/>
              <a:gd name="T75" fmla="*/ 0 h 37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08"/>
              <a:gd name="T115" fmla="*/ 0 h 373"/>
              <a:gd name="T116" fmla="*/ 508 w 508"/>
              <a:gd name="T117" fmla="*/ 373 h 37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08" h="373">
                <a:moveTo>
                  <a:pt x="128" y="0"/>
                </a:moveTo>
                <a:lnTo>
                  <a:pt x="233" y="28"/>
                </a:lnTo>
                <a:lnTo>
                  <a:pt x="313" y="47"/>
                </a:lnTo>
                <a:lnTo>
                  <a:pt x="351" y="56"/>
                </a:lnTo>
                <a:lnTo>
                  <a:pt x="391" y="61"/>
                </a:lnTo>
                <a:lnTo>
                  <a:pt x="444" y="71"/>
                </a:lnTo>
                <a:lnTo>
                  <a:pt x="508" y="83"/>
                </a:lnTo>
                <a:lnTo>
                  <a:pt x="467" y="373"/>
                </a:lnTo>
                <a:lnTo>
                  <a:pt x="270" y="331"/>
                </a:lnTo>
                <a:lnTo>
                  <a:pt x="243" y="350"/>
                </a:lnTo>
                <a:lnTo>
                  <a:pt x="207" y="321"/>
                </a:lnTo>
                <a:lnTo>
                  <a:pt x="175" y="350"/>
                </a:lnTo>
                <a:lnTo>
                  <a:pt x="147" y="326"/>
                </a:lnTo>
                <a:lnTo>
                  <a:pt x="65" y="321"/>
                </a:lnTo>
                <a:lnTo>
                  <a:pt x="77" y="274"/>
                </a:lnTo>
                <a:lnTo>
                  <a:pt x="18" y="270"/>
                </a:lnTo>
                <a:lnTo>
                  <a:pt x="13" y="243"/>
                </a:lnTo>
                <a:lnTo>
                  <a:pt x="24" y="214"/>
                </a:lnTo>
                <a:lnTo>
                  <a:pt x="10" y="188"/>
                </a:lnTo>
                <a:lnTo>
                  <a:pt x="11" y="116"/>
                </a:lnTo>
                <a:lnTo>
                  <a:pt x="0" y="60"/>
                </a:lnTo>
                <a:lnTo>
                  <a:pt x="7" y="38"/>
                </a:lnTo>
                <a:lnTo>
                  <a:pt x="33" y="47"/>
                </a:lnTo>
                <a:lnTo>
                  <a:pt x="60" y="80"/>
                </a:lnTo>
                <a:lnTo>
                  <a:pt x="110" y="87"/>
                </a:lnTo>
                <a:lnTo>
                  <a:pt x="123" y="114"/>
                </a:lnTo>
                <a:lnTo>
                  <a:pt x="98" y="114"/>
                </a:lnTo>
                <a:lnTo>
                  <a:pt x="95" y="137"/>
                </a:lnTo>
                <a:lnTo>
                  <a:pt x="110" y="140"/>
                </a:lnTo>
                <a:lnTo>
                  <a:pt x="115" y="163"/>
                </a:lnTo>
                <a:lnTo>
                  <a:pt x="85" y="180"/>
                </a:lnTo>
                <a:lnTo>
                  <a:pt x="85" y="196"/>
                </a:lnTo>
                <a:lnTo>
                  <a:pt x="120" y="196"/>
                </a:lnTo>
                <a:lnTo>
                  <a:pt x="128" y="156"/>
                </a:lnTo>
                <a:lnTo>
                  <a:pt x="154" y="131"/>
                </a:lnTo>
                <a:lnTo>
                  <a:pt x="123" y="68"/>
                </a:lnTo>
                <a:lnTo>
                  <a:pt x="143" y="48"/>
                </a:lnTo>
                <a:lnTo>
                  <a:pt x="128" y="0"/>
                </a:lnTo>
                <a:close/>
              </a:path>
            </a:pathLst>
          </a:custGeom>
          <a:solidFill>
            <a:srgbClr val="005691"/>
          </a:solidFill>
          <a:ln w="9525" cap="flat" cmpd="sng">
            <a:solidFill>
              <a:schemeClr val="bg1"/>
            </a:solidFill>
            <a:prstDash val="solid"/>
            <a:round/>
            <a:headEnd type="none" w="med" len="med"/>
            <a:tailEnd type="none" w="med" len="med"/>
          </a:ln>
        </p:spPr>
        <p:txBody>
          <a:bodyPr/>
          <a:lstStyle/>
          <a:p>
            <a:endParaRPr lang="en-US" dirty="0"/>
          </a:p>
        </p:txBody>
      </p:sp>
      <p:sp>
        <p:nvSpPr>
          <p:cNvPr id="189" name="Freeform 148"/>
          <p:cNvSpPr>
            <a:spLocks/>
          </p:cNvSpPr>
          <p:nvPr/>
        </p:nvSpPr>
        <p:spPr bwMode="gray">
          <a:xfrm>
            <a:off x="183602" y="2329612"/>
            <a:ext cx="1086959" cy="1763736"/>
          </a:xfrm>
          <a:custGeom>
            <a:avLst/>
            <a:gdLst>
              <a:gd name="T0" fmla="*/ 2147483647 w 669"/>
              <a:gd name="T1" fmla="*/ 0 h 1033"/>
              <a:gd name="T2" fmla="*/ 2147483647 w 669"/>
              <a:gd name="T3" fmla="*/ 2147483647 h 1033"/>
              <a:gd name="T4" fmla="*/ 2147483647 w 669"/>
              <a:gd name="T5" fmla="*/ 2147483647 h 1033"/>
              <a:gd name="T6" fmla="*/ 2147483647 w 669"/>
              <a:gd name="T7" fmla="*/ 2147483647 h 1033"/>
              <a:gd name="T8" fmla="*/ 2147483647 w 669"/>
              <a:gd name="T9" fmla="*/ 2147483647 h 1033"/>
              <a:gd name="T10" fmla="*/ 2147483647 w 669"/>
              <a:gd name="T11" fmla="*/ 2147483647 h 1033"/>
              <a:gd name="T12" fmla="*/ 2147483647 w 669"/>
              <a:gd name="T13" fmla="*/ 2147483647 h 1033"/>
              <a:gd name="T14" fmla="*/ 2147483647 w 669"/>
              <a:gd name="T15" fmla="*/ 2147483647 h 1033"/>
              <a:gd name="T16" fmla="*/ 2147483647 w 669"/>
              <a:gd name="T17" fmla="*/ 2147483647 h 1033"/>
              <a:gd name="T18" fmla="*/ 2147483647 w 669"/>
              <a:gd name="T19" fmla="*/ 2147483647 h 1033"/>
              <a:gd name="T20" fmla="*/ 2147483647 w 669"/>
              <a:gd name="T21" fmla="*/ 2147483647 h 1033"/>
              <a:gd name="T22" fmla="*/ 2147483647 w 669"/>
              <a:gd name="T23" fmla="*/ 2147483647 h 1033"/>
              <a:gd name="T24" fmla="*/ 2147483647 w 669"/>
              <a:gd name="T25" fmla="*/ 2147483647 h 1033"/>
              <a:gd name="T26" fmla="*/ 2147483647 w 669"/>
              <a:gd name="T27" fmla="*/ 2147483647 h 1033"/>
              <a:gd name="T28" fmla="*/ 2147483647 w 669"/>
              <a:gd name="T29" fmla="*/ 2147483647 h 1033"/>
              <a:gd name="T30" fmla="*/ 2147483647 w 669"/>
              <a:gd name="T31" fmla="*/ 2147483647 h 1033"/>
              <a:gd name="T32" fmla="*/ 2147483647 w 669"/>
              <a:gd name="T33" fmla="*/ 2147483647 h 1033"/>
              <a:gd name="T34" fmla="*/ 2147483647 w 669"/>
              <a:gd name="T35" fmla="*/ 2147483647 h 1033"/>
              <a:gd name="T36" fmla="*/ 2147483647 w 669"/>
              <a:gd name="T37" fmla="*/ 2147483647 h 1033"/>
              <a:gd name="T38" fmla="*/ 2147483647 w 669"/>
              <a:gd name="T39" fmla="*/ 2147483647 h 1033"/>
              <a:gd name="T40" fmla="*/ 2147483647 w 669"/>
              <a:gd name="T41" fmla="*/ 2147483647 h 1033"/>
              <a:gd name="T42" fmla="*/ 2147483647 w 669"/>
              <a:gd name="T43" fmla="*/ 2147483647 h 1033"/>
              <a:gd name="T44" fmla="*/ 2147483647 w 669"/>
              <a:gd name="T45" fmla="*/ 2147483647 h 1033"/>
              <a:gd name="T46" fmla="*/ 2147483647 w 669"/>
              <a:gd name="T47" fmla="*/ 2147483647 h 1033"/>
              <a:gd name="T48" fmla="*/ 2147483647 w 669"/>
              <a:gd name="T49" fmla="*/ 2147483647 h 1033"/>
              <a:gd name="T50" fmla="*/ 2147483647 w 669"/>
              <a:gd name="T51" fmla="*/ 2147483647 h 1033"/>
              <a:gd name="T52" fmla="*/ 2147483647 w 669"/>
              <a:gd name="T53" fmla="*/ 2147483647 h 1033"/>
              <a:gd name="T54" fmla="*/ 2147483647 w 669"/>
              <a:gd name="T55" fmla="*/ 2147483647 h 1033"/>
              <a:gd name="T56" fmla="*/ 2147483647 w 669"/>
              <a:gd name="T57" fmla="*/ 2147483647 h 1033"/>
              <a:gd name="T58" fmla="*/ 2147483647 w 669"/>
              <a:gd name="T59" fmla="*/ 2147483647 h 1033"/>
              <a:gd name="T60" fmla="*/ 2147483647 w 669"/>
              <a:gd name="T61" fmla="*/ 2147483647 h 1033"/>
              <a:gd name="T62" fmla="*/ 2147483647 w 669"/>
              <a:gd name="T63" fmla="*/ 2147483647 h 1033"/>
              <a:gd name="T64" fmla="*/ 2147483647 w 669"/>
              <a:gd name="T65" fmla="*/ 2147483647 h 1033"/>
              <a:gd name="T66" fmla="*/ 2147483647 w 669"/>
              <a:gd name="T67" fmla="*/ 2147483647 h 1033"/>
              <a:gd name="T68" fmla="*/ 2147483647 w 669"/>
              <a:gd name="T69" fmla="*/ 2147483647 h 1033"/>
              <a:gd name="T70" fmla="*/ 2147483647 w 669"/>
              <a:gd name="T71" fmla="*/ 2147483647 h 1033"/>
              <a:gd name="T72" fmla="*/ 2147483647 w 669"/>
              <a:gd name="T73" fmla="*/ 2147483647 h 1033"/>
              <a:gd name="T74" fmla="*/ 2147483647 w 669"/>
              <a:gd name="T75" fmla="*/ 2147483647 h 1033"/>
              <a:gd name="T76" fmla="*/ 2147483647 w 669"/>
              <a:gd name="T77" fmla="*/ 2147483647 h 1033"/>
              <a:gd name="T78" fmla="*/ 2147483647 w 669"/>
              <a:gd name="T79" fmla="*/ 2147483647 h 1033"/>
              <a:gd name="T80" fmla="*/ 2147483647 w 669"/>
              <a:gd name="T81" fmla="*/ 2147483647 h 1033"/>
              <a:gd name="T82" fmla="*/ 2147483647 w 669"/>
              <a:gd name="T83" fmla="*/ 2147483647 h 1033"/>
              <a:gd name="T84" fmla="*/ 2147483647 w 669"/>
              <a:gd name="T85" fmla="*/ 2147483647 h 1033"/>
              <a:gd name="T86" fmla="*/ 0 w 669"/>
              <a:gd name="T87" fmla="*/ 2147483647 h 1033"/>
              <a:gd name="T88" fmla="*/ 2147483647 w 669"/>
              <a:gd name="T89" fmla="*/ 2147483647 h 1033"/>
              <a:gd name="T90" fmla="*/ 2147483647 w 669"/>
              <a:gd name="T91" fmla="*/ 2147483647 h 1033"/>
              <a:gd name="T92" fmla="*/ 2147483647 w 669"/>
              <a:gd name="T93" fmla="*/ 2147483647 h 1033"/>
              <a:gd name="T94" fmla="*/ 2147483647 w 669"/>
              <a:gd name="T95" fmla="*/ 0 h 103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69"/>
              <a:gd name="T145" fmla="*/ 0 h 1033"/>
              <a:gd name="T146" fmla="*/ 669 w 669"/>
              <a:gd name="T147" fmla="*/ 1033 h 103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69" h="1033">
                <a:moveTo>
                  <a:pt x="52" y="0"/>
                </a:moveTo>
                <a:lnTo>
                  <a:pt x="359" y="62"/>
                </a:lnTo>
                <a:lnTo>
                  <a:pt x="292" y="366"/>
                </a:lnTo>
                <a:lnTo>
                  <a:pt x="637" y="829"/>
                </a:lnTo>
                <a:lnTo>
                  <a:pt x="669" y="887"/>
                </a:lnTo>
                <a:lnTo>
                  <a:pt x="636" y="916"/>
                </a:lnTo>
                <a:lnTo>
                  <a:pt x="615" y="967"/>
                </a:lnTo>
                <a:lnTo>
                  <a:pt x="595" y="997"/>
                </a:lnTo>
                <a:lnTo>
                  <a:pt x="616" y="1024"/>
                </a:lnTo>
                <a:lnTo>
                  <a:pt x="580" y="1033"/>
                </a:lnTo>
                <a:lnTo>
                  <a:pt x="377" y="1026"/>
                </a:lnTo>
                <a:lnTo>
                  <a:pt x="365" y="966"/>
                </a:lnTo>
                <a:lnTo>
                  <a:pt x="329" y="921"/>
                </a:lnTo>
                <a:lnTo>
                  <a:pt x="303" y="906"/>
                </a:lnTo>
                <a:lnTo>
                  <a:pt x="296" y="874"/>
                </a:lnTo>
                <a:lnTo>
                  <a:pt x="275" y="857"/>
                </a:lnTo>
                <a:lnTo>
                  <a:pt x="253" y="836"/>
                </a:lnTo>
                <a:lnTo>
                  <a:pt x="246" y="811"/>
                </a:lnTo>
                <a:lnTo>
                  <a:pt x="226" y="796"/>
                </a:lnTo>
                <a:lnTo>
                  <a:pt x="195" y="804"/>
                </a:lnTo>
                <a:lnTo>
                  <a:pt x="159" y="791"/>
                </a:lnTo>
                <a:lnTo>
                  <a:pt x="159" y="779"/>
                </a:lnTo>
                <a:lnTo>
                  <a:pt x="157" y="750"/>
                </a:lnTo>
                <a:lnTo>
                  <a:pt x="143" y="719"/>
                </a:lnTo>
                <a:lnTo>
                  <a:pt x="142" y="693"/>
                </a:lnTo>
                <a:lnTo>
                  <a:pt x="126" y="670"/>
                </a:lnTo>
                <a:lnTo>
                  <a:pt x="130" y="649"/>
                </a:lnTo>
                <a:lnTo>
                  <a:pt x="86" y="596"/>
                </a:lnTo>
                <a:lnTo>
                  <a:pt x="86" y="566"/>
                </a:lnTo>
                <a:lnTo>
                  <a:pt x="109" y="554"/>
                </a:lnTo>
                <a:lnTo>
                  <a:pt x="109" y="536"/>
                </a:lnTo>
                <a:lnTo>
                  <a:pt x="86" y="530"/>
                </a:lnTo>
                <a:lnTo>
                  <a:pt x="76" y="501"/>
                </a:lnTo>
                <a:lnTo>
                  <a:pt x="65" y="451"/>
                </a:lnTo>
                <a:lnTo>
                  <a:pt x="97" y="479"/>
                </a:lnTo>
                <a:lnTo>
                  <a:pt x="85" y="443"/>
                </a:lnTo>
                <a:lnTo>
                  <a:pt x="109" y="443"/>
                </a:lnTo>
                <a:lnTo>
                  <a:pt x="109" y="417"/>
                </a:lnTo>
                <a:lnTo>
                  <a:pt x="85" y="400"/>
                </a:lnTo>
                <a:lnTo>
                  <a:pt x="73" y="424"/>
                </a:lnTo>
                <a:lnTo>
                  <a:pt x="52" y="416"/>
                </a:lnTo>
                <a:lnTo>
                  <a:pt x="9" y="300"/>
                </a:lnTo>
                <a:lnTo>
                  <a:pt x="20" y="217"/>
                </a:lnTo>
                <a:lnTo>
                  <a:pt x="0" y="170"/>
                </a:lnTo>
                <a:lnTo>
                  <a:pt x="10" y="134"/>
                </a:lnTo>
                <a:lnTo>
                  <a:pt x="32" y="127"/>
                </a:lnTo>
                <a:lnTo>
                  <a:pt x="52" y="70"/>
                </a:lnTo>
                <a:lnTo>
                  <a:pt x="52" y="0"/>
                </a:lnTo>
                <a:close/>
              </a:path>
            </a:pathLst>
          </a:custGeom>
          <a:solidFill>
            <a:srgbClr val="005691"/>
          </a:solidFill>
          <a:ln w="9525" cap="flat" cmpd="sng">
            <a:solidFill>
              <a:schemeClr val="bg1"/>
            </a:solidFill>
            <a:prstDash val="solid"/>
            <a:round/>
            <a:headEnd type="none" w="med" len="med"/>
            <a:tailEnd type="none" w="med" len="med"/>
          </a:ln>
        </p:spPr>
        <p:txBody>
          <a:bodyPr/>
          <a:lstStyle/>
          <a:p>
            <a:endParaRPr lang="en-US" dirty="0"/>
          </a:p>
        </p:txBody>
      </p:sp>
      <p:sp>
        <p:nvSpPr>
          <p:cNvPr id="190" name="Freeform 149"/>
          <p:cNvSpPr>
            <a:spLocks/>
          </p:cNvSpPr>
          <p:nvPr/>
        </p:nvSpPr>
        <p:spPr bwMode="gray">
          <a:xfrm>
            <a:off x="658149" y="2441004"/>
            <a:ext cx="821386" cy="1305784"/>
          </a:xfrm>
          <a:custGeom>
            <a:avLst/>
            <a:gdLst>
              <a:gd name="T0" fmla="*/ 2147483647 w 505"/>
              <a:gd name="T1" fmla="*/ 0 h 765"/>
              <a:gd name="T2" fmla="*/ 0 w 505"/>
              <a:gd name="T3" fmla="*/ 2147483647 h 765"/>
              <a:gd name="T4" fmla="*/ 2147483647 w 505"/>
              <a:gd name="T5" fmla="*/ 2147483647 h 765"/>
              <a:gd name="T6" fmla="*/ 2147483647 w 505"/>
              <a:gd name="T7" fmla="*/ 2147483647 h 765"/>
              <a:gd name="T8" fmla="*/ 2147483647 w 505"/>
              <a:gd name="T9" fmla="*/ 2147483647 h 765"/>
              <a:gd name="T10" fmla="*/ 2147483647 w 505"/>
              <a:gd name="T11" fmla="*/ 2147483647 h 765"/>
              <a:gd name="T12" fmla="*/ 2147483647 w 505"/>
              <a:gd name="T13" fmla="*/ 2147483647 h 765"/>
              <a:gd name="T14" fmla="*/ 2147483647 w 505"/>
              <a:gd name="T15" fmla="*/ 2147483647 h 765"/>
              <a:gd name="T16" fmla="*/ 2147483647 w 505"/>
              <a:gd name="T17" fmla="*/ 2147483647 h 765"/>
              <a:gd name="T18" fmla="*/ 2147483647 w 505"/>
              <a:gd name="T19" fmla="*/ 2147483647 h 765"/>
              <a:gd name="T20" fmla="*/ 2147483647 w 505"/>
              <a:gd name="T21" fmla="*/ 2147483647 h 765"/>
              <a:gd name="T22" fmla="*/ 2147483647 w 505"/>
              <a:gd name="T23" fmla="*/ 0 h 76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05"/>
              <a:gd name="T37" fmla="*/ 0 h 765"/>
              <a:gd name="T38" fmla="*/ 505 w 505"/>
              <a:gd name="T39" fmla="*/ 765 h 76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05" h="765">
                <a:moveTo>
                  <a:pt x="64" y="0"/>
                </a:moveTo>
                <a:lnTo>
                  <a:pt x="0" y="303"/>
                </a:lnTo>
                <a:lnTo>
                  <a:pt x="344" y="765"/>
                </a:lnTo>
                <a:lnTo>
                  <a:pt x="365" y="745"/>
                </a:lnTo>
                <a:lnTo>
                  <a:pt x="364" y="653"/>
                </a:lnTo>
                <a:lnTo>
                  <a:pt x="407" y="660"/>
                </a:lnTo>
                <a:lnTo>
                  <a:pt x="451" y="380"/>
                </a:lnTo>
                <a:lnTo>
                  <a:pt x="481" y="190"/>
                </a:lnTo>
                <a:lnTo>
                  <a:pt x="490" y="133"/>
                </a:lnTo>
                <a:lnTo>
                  <a:pt x="505" y="82"/>
                </a:lnTo>
                <a:lnTo>
                  <a:pt x="278" y="46"/>
                </a:lnTo>
                <a:lnTo>
                  <a:pt x="64" y="0"/>
                </a:lnTo>
                <a:close/>
              </a:path>
            </a:pathLst>
          </a:custGeom>
          <a:solidFill>
            <a:srgbClr val="3FA9C0"/>
          </a:solidFill>
          <a:ln w="9525" cap="flat" cmpd="sng">
            <a:solidFill>
              <a:schemeClr val="bg1"/>
            </a:solidFill>
            <a:prstDash val="solid"/>
            <a:round/>
            <a:headEnd type="none" w="med" len="med"/>
            <a:tailEnd type="none" w="med" len="med"/>
          </a:ln>
        </p:spPr>
        <p:txBody>
          <a:bodyPr/>
          <a:lstStyle/>
          <a:p>
            <a:endParaRPr lang="en-US" dirty="0"/>
          </a:p>
        </p:txBody>
      </p:sp>
      <p:sp>
        <p:nvSpPr>
          <p:cNvPr id="191" name="Freeform 150"/>
          <p:cNvSpPr>
            <a:spLocks/>
          </p:cNvSpPr>
          <p:nvPr/>
        </p:nvSpPr>
        <p:spPr bwMode="gray">
          <a:xfrm>
            <a:off x="1100224" y="1346405"/>
            <a:ext cx="740119" cy="1259369"/>
          </a:xfrm>
          <a:custGeom>
            <a:avLst/>
            <a:gdLst>
              <a:gd name="T0" fmla="*/ 2147483647 w 456"/>
              <a:gd name="T1" fmla="*/ 0 h 739"/>
              <a:gd name="T2" fmla="*/ 2147483647 w 456"/>
              <a:gd name="T3" fmla="*/ 2147483647 h 739"/>
              <a:gd name="T4" fmla="*/ 2147483647 w 456"/>
              <a:gd name="T5" fmla="*/ 2147483647 h 739"/>
              <a:gd name="T6" fmla="*/ 2147483647 w 456"/>
              <a:gd name="T7" fmla="*/ 2147483647 h 739"/>
              <a:gd name="T8" fmla="*/ 2147483647 w 456"/>
              <a:gd name="T9" fmla="*/ 2147483647 h 739"/>
              <a:gd name="T10" fmla="*/ 2147483647 w 456"/>
              <a:gd name="T11" fmla="*/ 2147483647 h 739"/>
              <a:gd name="T12" fmla="*/ 2147483647 w 456"/>
              <a:gd name="T13" fmla="*/ 2147483647 h 739"/>
              <a:gd name="T14" fmla="*/ 0 w 456"/>
              <a:gd name="T15" fmla="*/ 2147483647 h 739"/>
              <a:gd name="T16" fmla="*/ 2147483647 w 456"/>
              <a:gd name="T17" fmla="*/ 2147483647 h 739"/>
              <a:gd name="T18" fmla="*/ 2147483647 w 456"/>
              <a:gd name="T19" fmla="*/ 2147483647 h 739"/>
              <a:gd name="T20" fmla="*/ 2147483647 w 456"/>
              <a:gd name="T21" fmla="*/ 2147483647 h 739"/>
              <a:gd name="T22" fmla="*/ 2147483647 w 456"/>
              <a:gd name="T23" fmla="*/ 2147483647 h 739"/>
              <a:gd name="T24" fmla="*/ 2147483647 w 456"/>
              <a:gd name="T25" fmla="*/ 2147483647 h 739"/>
              <a:gd name="T26" fmla="*/ 2147483647 w 456"/>
              <a:gd name="T27" fmla="*/ 2147483647 h 739"/>
              <a:gd name="T28" fmla="*/ 2147483647 w 456"/>
              <a:gd name="T29" fmla="*/ 2147483647 h 739"/>
              <a:gd name="T30" fmla="*/ 2147483647 w 456"/>
              <a:gd name="T31" fmla="*/ 2147483647 h 739"/>
              <a:gd name="T32" fmla="*/ 2147483647 w 456"/>
              <a:gd name="T33" fmla="*/ 2147483647 h 739"/>
              <a:gd name="T34" fmla="*/ 2147483647 w 456"/>
              <a:gd name="T35" fmla="*/ 2147483647 h 739"/>
              <a:gd name="T36" fmla="*/ 2147483647 w 456"/>
              <a:gd name="T37" fmla="*/ 2147483647 h 739"/>
              <a:gd name="T38" fmla="*/ 2147483647 w 456"/>
              <a:gd name="T39" fmla="*/ 2147483647 h 739"/>
              <a:gd name="T40" fmla="*/ 2147483647 w 456"/>
              <a:gd name="T41" fmla="*/ 2147483647 h 739"/>
              <a:gd name="T42" fmla="*/ 2147483647 w 456"/>
              <a:gd name="T43" fmla="*/ 0 h 73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6"/>
              <a:gd name="T67" fmla="*/ 0 h 739"/>
              <a:gd name="T68" fmla="*/ 456 w 456"/>
              <a:gd name="T69" fmla="*/ 739 h 73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6" h="739">
                <a:moveTo>
                  <a:pt x="110" y="0"/>
                </a:moveTo>
                <a:lnTo>
                  <a:pt x="69" y="289"/>
                </a:lnTo>
                <a:lnTo>
                  <a:pt x="112" y="350"/>
                </a:lnTo>
                <a:lnTo>
                  <a:pt x="45" y="415"/>
                </a:lnTo>
                <a:lnTo>
                  <a:pt x="36" y="459"/>
                </a:lnTo>
                <a:lnTo>
                  <a:pt x="55" y="490"/>
                </a:lnTo>
                <a:lnTo>
                  <a:pt x="36" y="506"/>
                </a:lnTo>
                <a:lnTo>
                  <a:pt x="0" y="673"/>
                </a:lnTo>
                <a:lnTo>
                  <a:pt x="217" y="712"/>
                </a:lnTo>
                <a:lnTo>
                  <a:pt x="423" y="739"/>
                </a:lnTo>
                <a:lnTo>
                  <a:pt x="445" y="586"/>
                </a:lnTo>
                <a:lnTo>
                  <a:pt x="456" y="502"/>
                </a:lnTo>
                <a:lnTo>
                  <a:pt x="436" y="472"/>
                </a:lnTo>
                <a:lnTo>
                  <a:pt x="389" y="480"/>
                </a:lnTo>
                <a:lnTo>
                  <a:pt x="327" y="487"/>
                </a:lnTo>
                <a:lnTo>
                  <a:pt x="316" y="419"/>
                </a:lnTo>
                <a:lnTo>
                  <a:pt x="242" y="363"/>
                </a:lnTo>
                <a:lnTo>
                  <a:pt x="252" y="327"/>
                </a:lnTo>
                <a:lnTo>
                  <a:pt x="259" y="265"/>
                </a:lnTo>
                <a:lnTo>
                  <a:pt x="163" y="129"/>
                </a:lnTo>
                <a:lnTo>
                  <a:pt x="176" y="9"/>
                </a:lnTo>
                <a:lnTo>
                  <a:pt x="110" y="0"/>
                </a:lnTo>
                <a:close/>
              </a:path>
            </a:pathLst>
          </a:custGeom>
          <a:solidFill>
            <a:srgbClr val="3FA9C0"/>
          </a:solidFill>
          <a:ln w="9525" cmpd="sng">
            <a:solidFill>
              <a:schemeClr val="bg1"/>
            </a:solidFill>
            <a:prstDash val="solid"/>
            <a:round/>
            <a:headEnd/>
            <a:tailEnd/>
          </a:ln>
        </p:spPr>
        <p:txBody>
          <a:bodyPr/>
          <a:lstStyle/>
          <a:p>
            <a:endParaRPr lang="en-US" dirty="0"/>
          </a:p>
        </p:txBody>
      </p:sp>
      <p:sp>
        <p:nvSpPr>
          <p:cNvPr id="192" name="Freeform 151"/>
          <p:cNvSpPr>
            <a:spLocks/>
          </p:cNvSpPr>
          <p:nvPr/>
        </p:nvSpPr>
        <p:spPr bwMode="gray">
          <a:xfrm>
            <a:off x="1340218" y="2583341"/>
            <a:ext cx="683521" cy="929829"/>
          </a:xfrm>
          <a:custGeom>
            <a:avLst/>
            <a:gdLst>
              <a:gd name="T0" fmla="*/ 2147483647 w 423"/>
              <a:gd name="T1" fmla="*/ 0 h 546"/>
              <a:gd name="T2" fmla="*/ 2147483647 w 423"/>
              <a:gd name="T3" fmla="*/ 2147483647 h 546"/>
              <a:gd name="T4" fmla="*/ 2147483647 w 423"/>
              <a:gd name="T5" fmla="*/ 2147483647 h 546"/>
              <a:gd name="T6" fmla="*/ 2147483647 w 423"/>
              <a:gd name="T7" fmla="*/ 2147483647 h 546"/>
              <a:gd name="T8" fmla="*/ 2147483647 w 423"/>
              <a:gd name="T9" fmla="*/ 2147483647 h 546"/>
              <a:gd name="T10" fmla="*/ 0 w 423"/>
              <a:gd name="T11" fmla="*/ 2147483647 h 546"/>
              <a:gd name="T12" fmla="*/ 2147483647 w 423"/>
              <a:gd name="T13" fmla="*/ 2147483647 h 546"/>
              <a:gd name="T14" fmla="*/ 2147483647 w 423"/>
              <a:gd name="T15" fmla="*/ 0 h 546"/>
              <a:gd name="T16" fmla="*/ 0 60000 65536"/>
              <a:gd name="T17" fmla="*/ 0 60000 65536"/>
              <a:gd name="T18" fmla="*/ 0 60000 65536"/>
              <a:gd name="T19" fmla="*/ 0 60000 65536"/>
              <a:gd name="T20" fmla="*/ 0 60000 65536"/>
              <a:gd name="T21" fmla="*/ 0 60000 65536"/>
              <a:gd name="T22" fmla="*/ 0 60000 65536"/>
              <a:gd name="T23" fmla="*/ 0 60000 65536"/>
              <a:gd name="T24" fmla="*/ 0 w 423"/>
              <a:gd name="T25" fmla="*/ 0 h 546"/>
              <a:gd name="T26" fmla="*/ 423 w 423"/>
              <a:gd name="T27" fmla="*/ 546 h 54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23" h="546">
                <a:moveTo>
                  <a:pt x="79" y="0"/>
                </a:moveTo>
                <a:lnTo>
                  <a:pt x="286" y="29"/>
                </a:lnTo>
                <a:lnTo>
                  <a:pt x="272" y="133"/>
                </a:lnTo>
                <a:lnTo>
                  <a:pt x="423" y="147"/>
                </a:lnTo>
                <a:lnTo>
                  <a:pt x="382" y="546"/>
                </a:lnTo>
                <a:lnTo>
                  <a:pt x="0" y="504"/>
                </a:lnTo>
                <a:lnTo>
                  <a:pt x="39" y="250"/>
                </a:lnTo>
                <a:lnTo>
                  <a:pt x="79" y="0"/>
                </a:lnTo>
                <a:close/>
              </a:path>
            </a:pathLst>
          </a:custGeom>
          <a:solidFill>
            <a:srgbClr val="3FA9C0"/>
          </a:solidFill>
          <a:ln w="9525" cmpd="sng">
            <a:solidFill>
              <a:schemeClr val="bg1"/>
            </a:solidFill>
            <a:prstDash val="solid"/>
            <a:round/>
            <a:headEnd/>
            <a:tailEnd/>
          </a:ln>
        </p:spPr>
        <p:txBody>
          <a:bodyPr/>
          <a:lstStyle/>
          <a:p>
            <a:endParaRPr lang="en-US" dirty="0"/>
          </a:p>
        </p:txBody>
      </p:sp>
      <p:sp>
        <p:nvSpPr>
          <p:cNvPr id="193" name="Freeform 152"/>
          <p:cNvSpPr>
            <a:spLocks/>
          </p:cNvSpPr>
          <p:nvPr/>
        </p:nvSpPr>
        <p:spPr bwMode="gray">
          <a:xfrm>
            <a:off x="1370694" y="1385859"/>
            <a:ext cx="1287226" cy="840095"/>
          </a:xfrm>
          <a:custGeom>
            <a:avLst/>
            <a:gdLst>
              <a:gd name="T0" fmla="*/ 2147483647 w 793"/>
              <a:gd name="T1" fmla="*/ 0 h 495"/>
              <a:gd name="T2" fmla="*/ 2147483647 w 793"/>
              <a:gd name="T3" fmla="*/ 2147483647 h 495"/>
              <a:gd name="T4" fmla="*/ 2147483647 w 793"/>
              <a:gd name="T5" fmla="*/ 2147483647 h 495"/>
              <a:gd name="T6" fmla="*/ 2147483647 w 793"/>
              <a:gd name="T7" fmla="*/ 2147483647 h 495"/>
              <a:gd name="T8" fmla="*/ 2147483647 w 793"/>
              <a:gd name="T9" fmla="*/ 2147483647 h 495"/>
              <a:gd name="T10" fmla="*/ 2147483647 w 793"/>
              <a:gd name="T11" fmla="*/ 2147483647 h 495"/>
              <a:gd name="T12" fmla="*/ 2147483647 w 793"/>
              <a:gd name="T13" fmla="*/ 2147483647 h 495"/>
              <a:gd name="T14" fmla="*/ 2147483647 w 793"/>
              <a:gd name="T15" fmla="*/ 2147483647 h 495"/>
              <a:gd name="T16" fmla="*/ 2147483647 w 793"/>
              <a:gd name="T17" fmla="*/ 2147483647 h 495"/>
              <a:gd name="T18" fmla="*/ 2147483647 w 793"/>
              <a:gd name="T19" fmla="*/ 2147483647 h 495"/>
              <a:gd name="T20" fmla="*/ 2147483647 w 793"/>
              <a:gd name="T21" fmla="*/ 2147483647 h 495"/>
              <a:gd name="T22" fmla="*/ 2147483647 w 793"/>
              <a:gd name="T23" fmla="*/ 2147483647 h 495"/>
              <a:gd name="T24" fmla="*/ 2147483647 w 793"/>
              <a:gd name="T25" fmla="*/ 2147483647 h 495"/>
              <a:gd name="T26" fmla="*/ 2147483647 w 793"/>
              <a:gd name="T27" fmla="*/ 2147483647 h 495"/>
              <a:gd name="T28" fmla="*/ 2147483647 w 793"/>
              <a:gd name="T29" fmla="*/ 2147483647 h 495"/>
              <a:gd name="T30" fmla="*/ 2147483647 w 793"/>
              <a:gd name="T31" fmla="*/ 2147483647 h 495"/>
              <a:gd name="T32" fmla="*/ 2147483647 w 793"/>
              <a:gd name="T33" fmla="*/ 2147483647 h 495"/>
              <a:gd name="T34" fmla="*/ 0 w 793"/>
              <a:gd name="T35" fmla="*/ 2147483647 h 495"/>
              <a:gd name="T36" fmla="*/ 2147483647 w 793"/>
              <a:gd name="T37" fmla="*/ 0 h 4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93"/>
              <a:gd name="T58" fmla="*/ 0 h 495"/>
              <a:gd name="T59" fmla="*/ 793 w 793"/>
              <a:gd name="T60" fmla="*/ 495 h 4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93" h="495">
                <a:moveTo>
                  <a:pt x="13" y="0"/>
                </a:moveTo>
                <a:lnTo>
                  <a:pt x="169" y="20"/>
                </a:lnTo>
                <a:lnTo>
                  <a:pt x="263" y="33"/>
                </a:lnTo>
                <a:lnTo>
                  <a:pt x="387" y="46"/>
                </a:lnTo>
                <a:lnTo>
                  <a:pt x="502" y="58"/>
                </a:lnTo>
                <a:lnTo>
                  <a:pt x="700" y="72"/>
                </a:lnTo>
                <a:lnTo>
                  <a:pt x="793" y="79"/>
                </a:lnTo>
                <a:lnTo>
                  <a:pt x="790" y="482"/>
                </a:lnTo>
                <a:lnTo>
                  <a:pt x="305" y="440"/>
                </a:lnTo>
                <a:lnTo>
                  <a:pt x="295" y="495"/>
                </a:lnTo>
                <a:lnTo>
                  <a:pt x="276" y="469"/>
                </a:lnTo>
                <a:lnTo>
                  <a:pt x="232" y="473"/>
                </a:lnTo>
                <a:lnTo>
                  <a:pt x="167" y="483"/>
                </a:lnTo>
                <a:lnTo>
                  <a:pt x="156" y="413"/>
                </a:lnTo>
                <a:lnTo>
                  <a:pt x="80" y="358"/>
                </a:lnTo>
                <a:lnTo>
                  <a:pt x="92" y="305"/>
                </a:lnTo>
                <a:lnTo>
                  <a:pt x="99" y="262"/>
                </a:lnTo>
                <a:lnTo>
                  <a:pt x="0" y="123"/>
                </a:lnTo>
                <a:lnTo>
                  <a:pt x="13" y="0"/>
                </a:lnTo>
                <a:close/>
              </a:path>
            </a:pathLst>
          </a:custGeom>
          <a:solidFill>
            <a:srgbClr val="E1D65A"/>
          </a:solidFill>
          <a:ln w="9525" cmpd="sng">
            <a:solidFill>
              <a:schemeClr val="bg1"/>
            </a:solidFill>
            <a:prstDash val="solid"/>
            <a:round/>
            <a:headEnd/>
            <a:tailEnd/>
          </a:ln>
        </p:spPr>
        <p:txBody>
          <a:bodyPr/>
          <a:lstStyle/>
          <a:p>
            <a:endParaRPr lang="en-US" dirty="0"/>
          </a:p>
        </p:txBody>
      </p:sp>
      <p:sp>
        <p:nvSpPr>
          <p:cNvPr id="194" name="Freeform 153"/>
          <p:cNvSpPr>
            <a:spLocks/>
          </p:cNvSpPr>
          <p:nvPr/>
        </p:nvSpPr>
        <p:spPr bwMode="gray">
          <a:xfrm>
            <a:off x="1771229" y="2126936"/>
            <a:ext cx="880887" cy="758097"/>
          </a:xfrm>
          <a:custGeom>
            <a:avLst/>
            <a:gdLst>
              <a:gd name="T0" fmla="*/ 2147483647 w 543"/>
              <a:gd name="T1" fmla="*/ 0 h 444"/>
              <a:gd name="T2" fmla="*/ 2147483647 w 543"/>
              <a:gd name="T3" fmla="*/ 2147483647 h 444"/>
              <a:gd name="T4" fmla="*/ 0 w 543"/>
              <a:gd name="T5" fmla="*/ 2147483647 h 444"/>
              <a:gd name="T6" fmla="*/ 2147483647 w 543"/>
              <a:gd name="T7" fmla="*/ 2147483647 h 444"/>
              <a:gd name="T8" fmla="*/ 2147483647 w 543"/>
              <a:gd name="T9" fmla="*/ 2147483647 h 444"/>
              <a:gd name="T10" fmla="*/ 2147483647 w 543"/>
              <a:gd name="T11" fmla="*/ 2147483647 h 444"/>
              <a:gd name="T12" fmla="*/ 2147483647 w 543"/>
              <a:gd name="T13" fmla="*/ 0 h 444"/>
              <a:gd name="T14" fmla="*/ 0 60000 65536"/>
              <a:gd name="T15" fmla="*/ 0 60000 65536"/>
              <a:gd name="T16" fmla="*/ 0 60000 65536"/>
              <a:gd name="T17" fmla="*/ 0 60000 65536"/>
              <a:gd name="T18" fmla="*/ 0 60000 65536"/>
              <a:gd name="T19" fmla="*/ 0 60000 65536"/>
              <a:gd name="T20" fmla="*/ 0 60000 65536"/>
              <a:gd name="T21" fmla="*/ 0 w 543"/>
              <a:gd name="T22" fmla="*/ 0 h 444"/>
              <a:gd name="T23" fmla="*/ 543 w 543"/>
              <a:gd name="T24" fmla="*/ 444 h 4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3" h="444">
                <a:moveTo>
                  <a:pt x="53" y="0"/>
                </a:moveTo>
                <a:lnTo>
                  <a:pt x="33" y="166"/>
                </a:lnTo>
                <a:lnTo>
                  <a:pt x="0" y="403"/>
                </a:lnTo>
                <a:lnTo>
                  <a:pt x="158" y="416"/>
                </a:lnTo>
                <a:lnTo>
                  <a:pt x="525" y="444"/>
                </a:lnTo>
                <a:lnTo>
                  <a:pt x="543" y="46"/>
                </a:lnTo>
                <a:lnTo>
                  <a:pt x="53" y="0"/>
                </a:lnTo>
                <a:close/>
              </a:path>
            </a:pathLst>
          </a:custGeom>
          <a:solidFill>
            <a:srgbClr val="E1D65A"/>
          </a:solidFill>
          <a:ln w="9525" cmpd="sng">
            <a:solidFill>
              <a:schemeClr val="bg1"/>
            </a:solidFill>
            <a:prstDash val="solid"/>
            <a:round/>
            <a:headEnd/>
            <a:tailEnd/>
          </a:ln>
        </p:spPr>
        <p:txBody>
          <a:bodyPr/>
          <a:lstStyle/>
          <a:p>
            <a:endParaRPr lang="en-US" dirty="0"/>
          </a:p>
        </p:txBody>
      </p:sp>
      <p:sp>
        <p:nvSpPr>
          <p:cNvPr id="195" name="Freeform 154"/>
          <p:cNvSpPr>
            <a:spLocks/>
          </p:cNvSpPr>
          <p:nvPr/>
        </p:nvSpPr>
        <p:spPr bwMode="gray">
          <a:xfrm>
            <a:off x="1123988" y="3438907"/>
            <a:ext cx="834447" cy="971602"/>
          </a:xfrm>
          <a:custGeom>
            <a:avLst/>
            <a:gdLst>
              <a:gd name="T0" fmla="*/ 2147483647 w 513"/>
              <a:gd name="T1" fmla="*/ 0 h 570"/>
              <a:gd name="T2" fmla="*/ 2147483647 w 513"/>
              <a:gd name="T3" fmla="*/ 2147483647 h 570"/>
              <a:gd name="T4" fmla="*/ 2147483647 w 513"/>
              <a:gd name="T5" fmla="*/ 2147483647 h 570"/>
              <a:gd name="T6" fmla="*/ 2147483647 w 513"/>
              <a:gd name="T7" fmla="*/ 2147483647 h 570"/>
              <a:gd name="T8" fmla="*/ 2147483647 w 513"/>
              <a:gd name="T9" fmla="*/ 2147483647 h 570"/>
              <a:gd name="T10" fmla="*/ 2147483647 w 513"/>
              <a:gd name="T11" fmla="*/ 2147483647 h 570"/>
              <a:gd name="T12" fmla="*/ 2147483647 w 513"/>
              <a:gd name="T13" fmla="*/ 2147483647 h 570"/>
              <a:gd name="T14" fmla="*/ 2147483647 w 513"/>
              <a:gd name="T15" fmla="*/ 2147483647 h 570"/>
              <a:gd name="T16" fmla="*/ 2147483647 w 513"/>
              <a:gd name="T17" fmla="*/ 2147483647 h 570"/>
              <a:gd name="T18" fmla="*/ 2147483647 w 513"/>
              <a:gd name="T19" fmla="*/ 2147483647 h 570"/>
              <a:gd name="T20" fmla="*/ 2147483647 w 513"/>
              <a:gd name="T21" fmla="*/ 2147483647 h 570"/>
              <a:gd name="T22" fmla="*/ 0 w 513"/>
              <a:gd name="T23" fmla="*/ 2147483647 h 570"/>
              <a:gd name="T24" fmla="*/ 2147483647 w 513"/>
              <a:gd name="T25" fmla="*/ 2147483647 h 570"/>
              <a:gd name="T26" fmla="*/ 2147483647 w 513"/>
              <a:gd name="T27" fmla="*/ 2147483647 h 570"/>
              <a:gd name="T28" fmla="*/ 2147483647 w 513"/>
              <a:gd name="T29" fmla="*/ 2147483647 h 570"/>
              <a:gd name="T30" fmla="*/ 2147483647 w 513"/>
              <a:gd name="T31" fmla="*/ 0 h 57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13"/>
              <a:gd name="T49" fmla="*/ 0 h 570"/>
              <a:gd name="T50" fmla="*/ 513 w 513"/>
              <a:gd name="T51" fmla="*/ 570 h 57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13" h="570">
                <a:moveTo>
                  <a:pt x="130" y="0"/>
                </a:moveTo>
                <a:lnTo>
                  <a:pt x="120" y="74"/>
                </a:lnTo>
                <a:lnTo>
                  <a:pt x="76" y="65"/>
                </a:lnTo>
                <a:lnTo>
                  <a:pt x="78" y="161"/>
                </a:lnTo>
                <a:lnTo>
                  <a:pt x="57" y="180"/>
                </a:lnTo>
                <a:lnTo>
                  <a:pt x="88" y="238"/>
                </a:lnTo>
                <a:lnTo>
                  <a:pt x="57" y="264"/>
                </a:lnTo>
                <a:lnTo>
                  <a:pt x="40" y="307"/>
                </a:lnTo>
                <a:lnTo>
                  <a:pt x="16" y="348"/>
                </a:lnTo>
                <a:lnTo>
                  <a:pt x="33" y="372"/>
                </a:lnTo>
                <a:lnTo>
                  <a:pt x="3" y="382"/>
                </a:lnTo>
                <a:lnTo>
                  <a:pt x="0" y="421"/>
                </a:lnTo>
                <a:lnTo>
                  <a:pt x="288" y="567"/>
                </a:lnTo>
                <a:lnTo>
                  <a:pt x="451" y="570"/>
                </a:lnTo>
                <a:lnTo>
                  <a:pt x="513" y="44"/>
                </a:lnTo>
                <a:lnTo>
                  <a:pt x="130" y="0"/>
                </a:lnTo>
                <a:close/>
              </a:path>
            </a:pathLst>
          </a:custGeom>
          <a:solidFill>
            <a:srgbClr val="3FA9C0"/>
          </a:solidFill>
          <a:ln w="9525" cmpd="sng">
            <a:solidFill>
              <a:schemeClr val="bg1"/>
            </a:solidFill>
            <a:prstDash val="solid"/>
            <a:round/>
            <a:headEnd/>
            <a:tailEnd/>
          </a:ln>
        </p:spPr>
        <p:txBody>
          <a:bodyPr/>
          <a:lstStyle/>
          <a:p>
            <a:endParaRPr lang="en-US" dirty="0"/>
          </a:p>
        </p:txBody>
      </p:sp>
      <p:sp>
        <p:nvSpPr>
          <p:cNvPr id="196" name="Freeform 155"/>
          <p:cNvSpPr>
            <a:spLocks/>
          </p:cNvSpPr>
          <p:nvPr/>
        </p:nvSpPr>
        <p:spPr bwMode="gray">
          <a:xfrm>
            <a:off x="1849594" y="3503887"/>
            <a:ext cx="885239" cy="926735"/>
          </a:xfrm>
          <a:custGeom>
            <a:avLst/>
            <a:gdLst>
              <a:gd name="T0" fmla="*/ 2147483647 w 544"/>
              <a:gd name="T1" fmla="*/ 0 h 540"/>
              <a:gd name="T2" fmla="*/ 2147483647 w 544"/>
              <a:gd name="T3" fmla="*/ 2147483647 h 540"/>
              <a:gd name="T4" fmla="*/ 2147483647 w 544"/>
              <a:gd name="T5" fmla="*/ 2147483647 h 540"/>
              <a:gd name="T6" fmla="*/ 2147483647 w 544"/>
              <a:gd name="T7" fmla="*/ 2147483647 h 540"/>
              <a:gd name="T8" fmla="*/ 2147483647 w 544"/>
              <a:gd name="T9" fmla="*/ 2147483647 h 540"/>
              <a:gd name="T10" fmla="*/ 2147483647 w 544"/>
              <a:gd name="T11" fmla="*/ 2147483647 h 540"/>
              <a:gd name="T12" fmla="*/ 2147483647 w 544"/>
              <a:gd name="T13" fmla="*/ 2147483647 h 540"/>
              <a:gd name="T14" fmla="*/ 2147483647 w 544"/>
              <a:gd name="T15" fmla="*/ 2147483647 h 540"/>
              <a:gd name="T16" fmla="*/ 0 w 544"/>
              <a:gd name="T17" fmla="*/ 2147483647 h 540"/>
              <a:gd name="T18" fmla="*/ 2147483647 w 544"/>
              <a:gd name="T19" fmla="*/ 2147483647 h 540"/>
              <a:gd name="T20" fmla="*/ 2147483647 w 544"/>
              <a:gd name="T21" fmla="*/ 0 h 5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44"/>
              <a:gd name="T34" fmla="*/ 0 h 540"/>
              <a:gd name="T35" fmla="*/ 544 w 544"/>
              <a:gd name="T36" fmla="*/ 540 h 54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44" h="540">
                <a:moveTo>
                  <a:pt x="66" y="0"/>
                </a:moveTo>
                <a:lnTo>
                  <a:pt x="544" y="21"/>
                </a:lnTo>
                <a:lnTo>
                  <a:pt x="521" y="498"/>
                </a:lnTo>
                <a:lnTo>
                  <a:pt x="366" y="490"/>
                </a:lnTo>
                <a:lnTo>
                  <a:pt x="220" y="485"/>
                </a:lnTo>
                <a:lnTo>
                  <a:pt x="220" y="504"/>
                </a:lnTo>
                <a:lnTo>
                  <a:pt x="99" y="504"/>
                </a:lnTo>
                <a:lnTo>
                  <a:pt x="91" y="540"/>
                </a:lnTo>
                <a:lnTo>
                  <a:pt x="0" y="528"/>
                </a:lnTo>
                <a:lnTo>
                  <a:pt x="51" y="124"/>
                </a:lnTo>
                <a:lnTo>
                  <a:pt x="66" y="0"/>
                </a:lnTo>
                <a:close/>
              </a:path>
            </a:pathLst>
          </a:custGeom>
          <a:solidFill>
            <a:srgbClr val="005691"/>
          </a:solidFill>
          <a:ln w="9525" cmpd="sng">
            <a:solidFill>
              <a:schemeClr val="bg1"/>
            </a:solidFill>
            <a:prstDash val="solid"/>
            <a:round/>
            <a:headEnd/>
            <a:tailEnd/>
          </a:ln>
        </p:spPr>
        <p:txBody>
          <a:bodyPr/>
          <a:lstStyle/>
          <a:p>
            <a:endParaRPr lang="en-US" dirty="0"/>
          </a:p>
        </p:txBody>
      </p:sp>
      <p:sp>
        <p:nvSpPr>
          <p:cNvPr id="197" name="Freeform 157"/>
          <p:cNvSpPr>
            <a:spLocks/>
          </p:cNvSpPr>
          <p:nvPr/>
        </p:nvSpPr>
        <p:spPr bwMode="gray">
          <a:xfrm>
            <a:off x="2657921" y="1528194"/>
            <a:ext cx="864923" cy="527574"/>
          </a:xfrm>
          <a:custGeom>
            <a:avLst/>
            <a:gdLst>
              <a:gd name="T0" fmla="*/ 2147483647 w 531"/>
              <a:gd name="T1" fmla="*/ 0 h 311"/>
              <a:gd name="T2" fmla="*/ 2147483647 w 531"/>
              <a:gd name="T3" fmla="*/ 2147483647 h 311"/>
              <a:gd name="T4" fmla="*/ 2147483647 w 531"/>
              <a:gd name="T5" fmla="*/ 2147483647 h 311"/>
              <a:gd name="T6" fmla="*/ 2147483647 w 531"/>
              <a:gd name="T7" fmla="*/ 2147483647 h 311"/>
              <a:gd name="T8" fmla="*/ 2147483647 w 531"/>
              <a:gd name="T9" fmla="*/ 2147483647 h 311"/>
              <a:gd name="T10" fmla="*/ 2147483647 w 531"/>
              <a:gd name="T11" fmla="*/ 2147483647 h 311"/>
              <a:gd name="T12" fmla="*/ 2147483647 w 531"/>
              <a:gd name="T13" fmla="*/ 2147483647 h 311"/>
              <a:gd name="T14" fmla="*/ 0 w 531"/>
              <a:gd name="T15" fmla="*/ 2147483647 h 311"/>
              <a:gd name="T16" fmla="*/ 2147483647 w 531"/>
              <a:gd name="T17" fmla="*/ 0 h 3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31"/>
              <a:gd name="T28" fmla="*/ 0 h 311"/>
              <a:gd name="T29" fmla="*/ 531 w 531"/>
              <a:gd name="T30" fmla="*/ 311 h 3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31" h="311">
                <a:moveTo>
                  <a:pt x="1" y="0"/>
                </a:moveTo>
                <a:lnTo>
                  <a:pt x="445" y="10"/>
                </a:lnTo>
                <a:lnTo>
                  <a:pt x="478" y="101"/>
                </a:lnTo>
                <a:lnTo>
                  <a:pt x="510" y="171"/>
                </a:lnTo>
                <a:lnTo>
                  <a:pt x="531" y="286"/>
                </a:lnTo>
                <a:lnTo>
                  <a:pt x="518" y="311"/>
                </a:lnTo>
                <a:lnTo>
                  <a:pt x="354" y="307"/>
                </a:lnTo>
                <a:lnTo>
                  <a:pt x="0" y="301"/>
                </a:lnTo>
                <a:lnTo>
                  <a:pt x="1" y="0"/>
                </a:lnTo>
                <a:close/>
              </a:path>
            </a:pathLst>
          </a:custGeom>
          <a:solidFill>
            <a:srgbClr val="005691"/>
          </a:solidFill>
          <a:ln w="9525" cmpd="sng">
            <a:solidFill>
              <a:schemeClr val="bg1"/>
            </a:solidFill>
            <a:prstDash val="solid"/>
            <a:round/>
            <a:headEnd/>
            <a:tailEnd/>
          </a:ln>
        </p:spPr>
        <p:txBody>
          <a:bodyPr/>
          <a:lstStyle/>
          <a:p>
            <a:endParaRPr lang="en-US" dirty="0"/>
          </a:p>
        </p:txBody>
      </p:sp>
      <p:sp>
        <p:nvSpPr>
          <p:cNvPr id="198" name="Freeform 158"/>
          <p:cNvSpPr>
            <a:spLocks/>
          </p:cNvSpPr>
          <p:nvPr/>
        </p:nvSpPr>
        <p:spPr bwMode="gray">
          <a:xfrm>
            <a:off x="2633249" y="2034108"/>
            <a:ext cx="909911" cy="620402"/>
          </a:xfrm>
          <a:custGeom>
            <a:avLst/>
            <a:gdLst>
              <a:gd name="T0" fmla="*/ 2147483647 w 559"/>
              <a:gd name="T1" fmla="*/ 0 h 364"/>
              <a:gd name="T2" fmla="*/ 2147483647 w 559"/>
              <a:gd name="T3" fmla="*/ 2147483647 h 364"/>
              <a:gd name="T4" fmla="*/ 0 w 559"/>
              <a:gd name="T5" fmla="*/ 2147483647 h 364"/>
              <a:gd name="T6" fmla="*/ 2147483647 w 559"/>
              <a:gd name="T7" fmla="*/ 2147483647 h 364"/>
              <a:gd name="T8" fmla="*/ 2147483647 w 559"/>
              <a:gd name="T9" fmla="*/ 2147483647 h 364"/>
              <a:gd name="T10" fmla="*/ 2147483647 w 559"/>
              <a:gd name="T11" fmla="*/ 2147483647 h 364"/>
              <a:gd name="T12" fmla="*/ 2147483647 w 559"/>
              <a:gd name="T13" fmla="*/ 2147483647 h 364"/>
              <a:gd name="T14" fmla="*/ 2147483647 w 559"/>
              <a:gd name="T15" fmla="*/ 2147483647 h 364"/>
              <a:gd name="T16" fmla="*/ 2147483647 w 559"/>
              <a:gd name="T17" fmla="*/ 2147483647 h 364"/>
              <a:gd name="T18" fmla="*/ 2147483647 w 559"/>
              <a:gd name="T19" fmla="*/ 2147483647 h 364"/>
              <a:gd name="T20" fmla="*/ 2147483647 w 559"/>
              <a:gd name="T21" fmla="*/ 2147483647 h 364"/>
              <a:gd name="T22" fmla="*/ 2147483647 w 559"/>
              <a:gd name="T23" fmla="*/ 2147483647 h 364"/>
              <a:gd name="T24" fmla="*/ 2147483647 w 559"/>
              <a:gd name="T25" fmla="*/ 2147483647 h 364"/>
              <a:gd name="T26" fmla="*/ 2147483647 w 559"/>
              <a:gd name="T27" fmla="*/ 0 h 36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9"/>
              <a:gd name="T43" fmla="*/ 0 h 364"/>
              <a:gd name="T44" fmla="*/ 559 w 559"/>
              <a:gd name="T45" fmla="*/ 364 h 36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9" h="364">
                <a:moveTo>
                  <a:pt x="10" y="0"/>
                </a:moveTo>
                <a:lnTo>
                  <a:pt x="9" y="141"/>
                </a:lnTo>
                <a:lnTo>
                  <a:pt x="0" y="307"/>
                </a:lnTo>
                <a:lnTo>
                  <a:pt x="406" y="313"/>
                </a:lnTo>
                <a:lnTo>
                  <a:pt x="449" y="336"/>
                </a:lnTo>
                <a:lnTo>
                  <a:pt x="479" y="304"/>
                </a:lnTo>
                <a:lnTo>
                  <a:pt x="559" y="364"/>
                </a:lnTo>
                <a:lnTo>
                  <a:pt x="548" y="301"/>
                </a:lnTo>
                <a:lnTo>
                  <a:pt x="555" y="253"/>
                </a:lnTo>
                <a:lnTo>
                  <a:pt x="559" y="87"/>
                </a:lnTo>
                <a:lnTo>
                  <a:pt x="523" y="51"/>
                </a:lnTo>
                <a:lnTo>
                  <a:pt x="538" y="6"/>
                </a:lnTo>
                <a:lnTo>
                  <a:pt x="272" y="4"/>
                </a:lnTo>
                <a:lnTo>
                  <a:pt x="10" y="0"/>
                </a:lnTo>
                <a:close/>
              </a:path>
            </a:pathLst>
          </a:custGeom>
          <a:solidFill>
            <a:srgbClr val="E1D65A"/>
          </a:solidFill>
          <a:ln w="9525" cmpd="sng">
            <a:solidFill>
              <a:schemeClr val="bg1"/>
            </a:solidFill>
            <a:prstDash val="solid"/>
            <a:round/>
            <a:headEnd/>
            <a:tailEnd/>
          </a:ln>
        </p:spPr>
        <p:txBody>
          <a:bodyPr/>
          <a:lstStyle/>
          <a:p>
            <a:endParaRPr lang="en-US" dirty="0"/>
          </a:p>
        </p:txBody>
      </p:sp>
      <p:sp>
        <p:nvSpPr>
          <p:cNvPr id="199" name="Freeform 159"/>
          <p:cNvSpPr>
            <a:spLocks/>
          </p:cNvSpPr>
          <p:nvPr/>
        </p:nvSpPr>
        <p:spPr bwMode="gray">
          <a:xfrm>
            <a:off x="2624541" y="2541569"/>
            <a:ext cx="1081154" cy="510555"/>
          </a:xfrm>
          <a:custGeom>
            <a:avLst/>
            <a:gdLst>
              <a:gd name="T0" fmla="*/ 2147483647 w 666"/>
              <a:gd name="T1" fmla="*/ 0 h 300"/>
              <a:gd name="T2" fmla="*/ 0 w 666"/>
              <a:gd name="T3" fmla="*/ 2147483647 h 300"/>
              <a:gd name="T4" fmla="*/ 2147483647 w 666"/>
              <a:gd name="T5" fmla="*/ 2147483647 h 300"/>
              <a:gd name="T6" fmla="*/ 2147483647 w 666"/>
              <a:gd name="T7" fmla="*/ 2147483647 h 300"/>
              <a:gd name="T8" fmla="*/ 2147483647 w 666"/>
              <a:gd name="T9" fmla="*/ 2147483647 h 300"/>
              <a:gd name="T10" fmla="*/ 2147483647 w 666"/>
              <a:gd name="T11" fmla="*/ 2147483647 h 300"/>
              <a:gd name="T12" fmla="*/ 2147483647 w 666"/>
              <a:gd name="T13" fmla="*/ 2147483647 h 300"/>
              <a:gd name="T14" fmla="*/ 2147483647 w 666"/>
              <a:gd name="T15" fmla="*/ 2147483647 h 300"/>
              <a:gd name="T16" fmla="*/ 2147483647 w 666"/>
              <a:gd name="T17" fmla="*/ 2147483647 h 300"/>
              <a:gd name="T18" fmla="*/ 2147483647 w 666"/>
              <a:gd name="T19" fmla="*/ 2147483647 h 300"/>
              <a:gd name="T20" fmla="*/ 2147483647 w 666"/>
              <a:gd name="T21" fmla="*/ 2147483647 h 300"/>
              <a:gd name="T22" fmla="*/ 2147483647 w 666"/>
              <a:gd name="T23" fmla="*/ 2147483647 h 300"/>
              <a:gd name="T24" fmla="*/ 2147483647 w 666"/>
              <a:gd name="T25" fmla="*/ 2147483647 h 300"/>
              <a:gd name="T26" fmla="*/ 2147483647 w 666"/>
              <a:gd name="T27" fmla="*/ 2147483647 h 300"/>
              <a:gd name="T28" fmla="*/ 2147483647 w 666"/>
              <a:gd name="T29" fmla="*/ 0 h 3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66"/>
              <a:gd name="T46" fmla="*/ 0 h 300"/>
              <a:gd name="T47" fmla="*/ 666 w 666"/>
              <a:gd name="T48" fmla="*/ 300 h 30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66" h="300">
                <a:moveTo>
                  <a:pt x="7" y="0"/>
                </a:moveTo>
                <a:lnTo>
                  <a:pt x="0" y="198"/>
                </a:lnTo>
                <a:lnTo>
                  <a:pt x="150" y="203"/>
                </a:lnTo>
                <a:lnTo>
                  <a:pt x="148" y="300"/>
                </a:lnTo>
                <a:lnTo>
                  <a:pt x="351" y="297"/>
                </a:lnTo>
                <a:lnTo>
                  <a:pt x="533" y="294"/>
                </a:lnTo>
                <a:lnTo>
                  <a:pt x="666" y="297"/>
                </a:lnTo>
                <a:lnTo>
                  <a:pt x="624" y="213"/>
                </a:lnTo>
                <a:lnTo>
                  <a:pt x="596" y="134"/>
                </a:lnTo>
                <a:lnTo>
                  <a:pt x="564" y="53"/>
                </a:lnTo>
                <a:lnTo>
                  <a:pt x="488" y="1"/>
                </a:lnTo>
                <a:lnTo>
                  <a:pt x="454" y="31"/>
                </a:lnTo>
                <a:lnTo>
                  <a:pt x="413" y="10"/>
                </a:lnTo>
                <a:lnTo>
                  <a:pt x="231" y="4"/>
                </a:lnTo>
                <a:lnTo>
                  <a:pt x="7" y="0"/>
                </a:lnTo>
                <a:close/>
              </a:path>
            </a:pathLst>
          </a:custGeom>
          <a:solidFill>
            <a:srgbClr val="E1D65A"/>
          </a:solidFill>
          <a:ln w="9525" cmpd="sng">
            <a:solidFill>
              <a:schemeClr val="bg1"/>
            </a:solidFill>
            <a:prstDash val="solid"/>
            <a:round/>
            <a:headEnd/>
            <a:tailEnd/>
          </a:ln>
        </p:spPr>
        <p:txBody>
          <a:bodyPr/>
          <a:lstStyle/>
          <a:p>
            <a:endParaRPr lang="en-US" dirty="0"/>
          </a:p>
        </p:txBody>
      </p:sp>
      <p:sp>
        <p:nvSpPr>
          <p:cNvPr id="200" name="Freeform 160"/>
          <p:cNvSpPr>
            <a:spLocks/>
          </p:cNvSpPr>
          <p:nvPr/>
        </p:nvSpPr>
        <p:spPr bwMode="gray">
          <a:xfrm>
            <a:off x="2849480" y="3045936"/>
            <a:ext cx="951996" cy="512102"/>
          </a:xfrm>
          <a:custGeom>
            <a:avLst/>
            <a:gdLst>
              <a:gd name="T0" fmla="*/ 2147483647 w 586"/>
              <a:gd name="T1" fmla="*/ 2147483647 h 298"/>
              <a:gd name="T2" fmla="*/ 2147483647 w 586"/>
              <a:gd name="T3" fmla="*/ 2147483647 h 298"/>
              <a:gd name="T4" fmla="*/ 0 w 586"/>
              <a:gd name="T5" fmla="*/ 2147483647 h 298"/>
              <a:gd name="T6" fmla="*/ 2147483647 w 586"/>
              <a:gd name="T7" fmla="*/ 2147483647 h 298"/>
              <a:gd name="T8" fmla="*/ 2147483647 w 586"/>
              <a:gd name="T9" fmla="*/ 2147483647 h 298"/>
              <a:gd name="T10" fmla="*/ 2147483647 w 586"/>
              <a:gd name="T11" fmla="*/ 2147483647 h 298"/>
              <a:gd name="T12" fmla="*/ 2147483647 w 586"/>
              <a:gd name="T13" fmla="*/ 2147483647 h 298"/>
              <a:gd name="T14" fmla="*/ 2147483647 w 586"/>
              <a:gd name="T15" fmla="*/ 2147483647 h 298"/>
              <a:gd name="T16" fmla="*/ 2147483647 w 586"/>
              <a:gd name="T17" fmla="*/ 0 h 298"/>
              <a:gd name="T18" fmla="*/ 2147483647 w 586"/>
              <a:gd name="T19" fmla="*/ 2147483647 h 298"/>
              <a:gd name="T20" fmla="*/ 2147483647 w 586"/>
              <a:gd name="T21" fmla="*/ 2147483647 h 2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6"/>
              <a:gd name="T34" fmla="*/ 0 h 298"/>
              <a:gd name="T35" fmla="*/ 586 w 586"/>
              <a:gd name="T36" fmla="*/ 298 h 29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6" h="298">
                <a:moveTo>
                  <a:pt x="6" y="2"/>
                </a:moveTo>
                <a:lnTo>
                  <a:pt x="5" y="174"/>
                </a:lnTo>
                <a:lnTo>
                  <a:pt x="0" y="295"/>
                </a:lnTo>
                <a:lnTo>
                  <a:pt x="586" y="298"/>
                </a:lnTo>
                <a:lnTo>
                  <a:pt x="575" y="142"/>
                </a:lnTo>
                <a:lnTo>
                  <a:pt x="575" y="84"/>
                </a:lnTo>
                <a:lnTo>
                  <a:pt x="527" y="48"/>
                </a:lnTo>
                <a:lnTo>
                  <a:pt x="542" y="17"/>
                </a:lnTo>
                <a:lnTo>
                  <a:pt x="522" y="0"/>
                </a:lnTo>
                <a:lnTo>
                  <a:pt x="256" y="2"/>
                </a:lnTo>
                <a:lnTo>
                  <a:pt x="6" y="2"/>
                </a:lnTo>
                <a:close/>
              </a:path>
            </a:pathLst>
          </a:custGeom>
          <a:solidFill>
            <a:srgbClr val="E1D65A"/>
          </a:solidFill>
          <a:ln w="9525" cap="flat" cmpd="sng">
            <a:solidFill>
              <a:schemeClr val="bg1"/>
            </a:solidFill>
            <a:prstDash val="solid"/>
            <a:round/>
            <a:headEnd type="none" w="med" len="med"/>
            <a:tailEnd type="none" w="med" len="med"/>
          </a:ln>
        </p:spPr>
        <p:txBody>
          <a:bodyPr wrap="none" anchor="ctr"/>
          <a:lstStyle/>
          <a:p>
            <a:endParaRPr lang="en-US" dirty="0"/>
          </a:p>
        </p:txBody>
      </p:sp>
      <p:sp>
        <p:nvSpPr>
          <p:cNvPr id="201" name="Freeform 161"/>
          <p:cNvSpPr>
            <a:spLocks/>
          </p:cNvSpPr>
          <p:nvPr/>
        </p:nvSpPr>
        <p:spPr bwMode="gray">
          <a:xfrm>
            <a:off x="2720322" y="3544112"/>
            <a:ext cx="1113080" cy="561611"/>
          </a:xfrm>
          <a:custGeom>
            <a:avLst/>
            <a:gdLst>
              <a:gd name="T0" fmla="*/ 2147483647 w 683"/>
              <a:gd name="T1" fmla="*/ 0 h 329"/>
              <a:gd name="T2" fmla="*/ 0 w 683"/>
              <a:gd name="T3" fmla="*/ 2147483647 h 329"/>
              <a:gd name="T4" fmla="*/ 2147483647 w 683"/>
              <a:gd name="T5" fmla="*/ 2147483647 h 329"/>
              <a:gd name="T6" fmla="*/ 2147483647 w 683"/>
              <a:gd name="T7" fmla="*/ 2147483647 h 329"/>
              <a:gd name="T8" fmla="*/ 2147483647 w 683"/>
              <a:gd name="T9" fmla="*/ 2147483647 h 329"/>
              <a:gd name="T10" fmla="*/ 2147483647 w 683"/>
              <a:gd name="T11" fmla="*/ 2147483647 h 329"/>
              <a:gd name="T12" fmla="*/ 2147483647 w 683"/>
              <a:gd name="T13" fmla="*/ 2147483647 h 329"/>
              <a:gd name="T14" fmla="*/ 2147483647 w 683"/>
              <a:gd name="T15" fmla="*/ 2147483647 h 329"/>
              <a:gd name="T16" fmla="*/ 2147483647 w 683"/>
              <a:gd name="T17" fmla="*/ 2147483647 h 329"/>
              <a:gd name="T18" fmla="*/ 2147483647 w 683"/>
              <a:gd name="T19" fmla="*/ 2147483647 h 329"/>
              <a:gd name="T20" fmla="*/ 2147483647 w 683"/>
              <a:gd name="T21" fmla="*/ 2147483647 h 329"/>
              <a:gd name="T22" fmla="*/ 2147483647 w 683"/>
              <a:gd name="T23" fmla="*/ 2147483647 h 329"/>
              <a:gd name="T24" fmla="*/ 2147483647 w 683"/>
              <a:gd name="T25" fmla="*/ 0 h 3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3"/>
              <a:gd name="T40" fmla="*/ 0 h 329"/>
              <a:gd name="T41" fmla="*/ 683 w 683"/>
              <a:gd name="T42" fmla="*/ 329 h 3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3" h="329">
                <a:moveTo>
                  <a:pt x="4" y="0"/>
                </a:moveTo>
                <a:lnTo>
                  <a:pt x="0" y="59"/>
                </a:lnTo>
                <a:lnTo>
                  <a:pt x="243" y="67"/>
                </a:lnTo>
                <a:lnTo>
                  <a:pt x="244" y="254"/>
                </a:lnTo>
                <a:lnTo>
                  <a:pt x="368" y="306"/>
                </a:lnTo>
                <a:lnTo>
                  <a:pt x="403" y="287"/>
                </a:lnTo>
                <a:lnTo>
                  <a:pt x="481" y="329"/>
                </a:lnTo>
                <a:lnTo>
                  <a:pt x="533" y="327"/>
                </a:lnTo>
                <a:lnTo>
                  <a:pt x="627" y="287"/>
                </a:lnTo>
                <a:lnTo>
                  <a:pt x="683" y="326"/>
                </a:lnTo>
                <a:lnTo>
                  <a:pt x="683" y="123"/>
                </a:lnTo>
                <a:lnTo>
                  <a:pt x="665" y="4"/>
                </a:lnTo>
                <a:lnTo>
                  <a:pt x="4" y="0"/>
                </a:lnTo>
                <a:close/>
              </a:path>
            </a:pathLst>
          </a:custGeom>
          <a:solidFill>
            <a:srgbClr val="3FA9C0"/>
          </a:solidFill>
          <a:ln w="9525" cap="flat" cmpd="sng">
            <a:solidFill>
              <a:schemeClr val="bg1"/>
            </a:solidFill>
            <a:prstDash val="solid"/>
            <a:round/>
            <a:headEnd type="none" w="med" len="med"/>
            <a:tailEnd type="none" w="med" len="med"/>
          </a:ln>
        </p:spPr>
        <p:txBody>
          <a:bodyPr/>
          <a:lstStyle/>
          <a:p>
            <a:endParaRPr lang="en-US" dirty="0"/>
          </a:p>
        </p:txBody>
      </p:sp>
      <p:sp>
        <p:nvSpPr>
          <p:cNvPr id="202" name="Freeform 162"/>
          <p:cNvSpPr>
            <a:spLocks/>
          </p:cNvSpPr>
          <p:nvPr/>
        </p:nvSpPr>
        <p:spPr bwMode="gray">
          <a:xfrm>
            <a:off x="3811635" y="3568867"/>
            <a:ext cx="621119" cy="611119"/>
          </a:xfrm>
          <a:custGeom>
            <a:avLst/>
            <a:gdLst>
              <a:gd name="T0" fmla="*/ 0 w 384"/>
              <a:gd name="T1" fmla="*/ 2147483647 h 358"/>
              <a:gd name="T2" fmla="*/ 2147483647 w 384"/>
              <a:gd name="T3" fmla="*/ 2147483647 h 358"/>
              <a:gd name="T4" fmla="*/ 2147483647 w 384"/>
              <a:gd name="T5" fmla="*/ 0 h 358"/>
              <a:gd name="T6" fmla="*/ 2147483647 w 384"/>
              <a:gd name="T7" fmla="*/ 2147483647 h 358"/>
              <a:gd name="T8" fmla="*/ 2147483647 w 384"/>
              <a:gd name="T9" fmla="*/ 2147483647 h 358"/>
              <a:gd name="T10" fmla="*/ 2147483647 w 384"/>
              <a:gd name="T11" fmla="*/ 2147483647 h 358"/>
              <a:gd name="T12" fmla="*/ 2147483647 w 384"/>
              <a:gd name="T13" fmla="*/ 2147483647 h 358"/>
              <a:gd name="T14" fmla="*/ 2147483647 w 384"/>
              <a:gd name="T15" fmla="*/ 2147483647 h 358"/>
              <a:gd name="T16" fmla="*/ 2147483647 w 384"/>
              <a:gd name="T17" fmla="*/ 2147483647 h 358"/>
              <a:gd name="T18" fmla="*/ 2147483647 w 384"/>
              <a:gd name="T19" fmla="*/ 2147483647 h 358"/>
              <a:gd name="T20" fmla="*/ 2147483647 w 384"/>
              <a:gd name="T21" fmla="*/ 2147483647 h 358"/>
              <a:gd name="T22" fmla="*/ 2147483647 w 384"/>
              <a:gd name="T23" fmla="*/ 2147483647 h 358"/>
              <a:gd name="T24" fmla="*/ 2147483647 w 384"/>
              <a:gd name="T25" fmla="*/ 2147483647 h 358"/>
              <a:gd name="T26" fmla="*/ 2147483647 w 384"/>
              <a:gd name="T27" fmla="*/ 2147483647 h 358"/>
              <a:gd name="T28" fmla="*/ 2147483647 w 384"/>
              <a:gd name="T29" fmla="*/ 2147483647 h 358"/>
              <a:gd name="T30" fmla="*/ 0 w 384"/>
              <a:gd name="T31" fmla="*/ 2147483647 h 35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84"/>
              <a:gd name="T49" fmla="*/ 0 h 358"/>
              <a:gd name="T50" fmla="*/ 384 w 384"/>
              <a:gd name="T51" fmla="*/ 358 h 35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84" h="358">
                <a:moveTo>
                  <a:pt x="0" y="33"/>
                </a:moveTo>
                <a:lnTo>
                  <a:pt x="151" y="14"/>
                </a:lnTo>
                <a:lnTo>
                  <a:pt x="338" y="0"/>
                </a:lnTo>
                <a:lnTo>
                  <a:pt x="328" y="47"/>
                </a:lnTo>
                <a:lnTo>
                  <a:pt x="370" y="37"/>
                </a:lnTo>
                <a:lnTo>
                  <a:pt x="384" y="68"/>
                </a:lnTo>
                <a:lnTo>
                  <a:pt x="341" y="97"/>
                </a:lnTo>
                <a:lnTo>
                  <a:pt x="351" y="147"/>
                </a:lnTo>
                <a:lnTo>
                  <a:pt x="307" y="230"/>
                </a:lnTo>
                <a:lnTo>
                  <a:pt x="274" y="281"/>
                </a:lnTo>
                <a:lnTo>
                  <a:pt x="293" y="347"/>
                </a:lnTo>
                <a:lnTo>
                  <a:pt x="55" y="358"/>
                </a:lnTo>
                <a:lnTo>
                  <a:pt x="54" y="318"/>
                </a:lnTo>
                <a:lnTo>
                  <a:pt x="7" y="310"/>
                </a:lnTo>
                <a:lnTo>
                  <a:pt x="7" y="97"/>
                </a:lnTo>
                <a:lnTo>
                  <a:pt x="0" y="33"/>
                </a:lnTo>
                <a:close/>
              </a:path>
            </a:pathLst>
          </a:custGeom>
          <a:solidFill>
            <a:srgbClr val="E1D65A"/>
          </a:solidFill>
          <a:ln w="9525" cmpd="sng">
            <a:solidFill>
              <a:schemeClr val="bg1"/>
            </a:solidFill>
            <a:prstDash val="solid"/>
            <a:round/>
            <a:headEnd/>
            <a:tailEnd/>
          </a:ln>
        </p:spPr>
        <p:txBody>
          <a:bodyPr/>
          <a:lstStyle/>
          <a:p>
            <a:endParaRPr lang="en-US" dirty="0"/>
          </a:p>
        </p:txBody>
      </p:sp>
      <p:sp>
        <p:nvSpPr>
          <p:cNvPr id="203" name="Freeform 163"/>
          <p:cNvSpPr>
            <a:spLocks/>
          </p:cNvSpPr>
          <p:nvPr/>
        </p:nvSpPr>
        <p:spPr bwMode="gray">
          <a:xfrm>
            <a:off x="3898708" y="4150590"/>
            <a:ext cx="763338" cy="640515"/>
          </a:xfrm>
          <a:custGeom>
            <a:avLst/>
            <a:gdLst>
              <a:gd name="T0" fmla="*/ 0 w 469"/>
              <a:gd name="T1" fmla="*/ 2147483647 h 376"/>
              <a:gd name="T2" fmla="*/ 2147483647 w 469"/>
              <a:gd name="T3" fmla="*/ 0 h 376"/>
              <a:gd name="T4" fmla="*/ 2147483647 w 469"/>
              <a:gd name="T5" fmla="*/ 2147483647 h 376"/>
              <a:gd name="T6" fmla="*/ 2147483647 w 469"/>
              <a:gd name="T7" fmla="*/ 2147483647 h 376"/>
              <a:gd name="T8" fmla="*/ 2147483647 w 469"/>
              <a:gd name="T9" fmla="*/ 2147483647 h 376"/>
              <a:gd name="T10" fmla="*/ 2147483647 w 469"/>
              <a:gd name="T11" fmla="*/ 2147483647 h 376"/>
              <a:gd name="T12" fmla="*/ 2147483647 w 469"/>
              <a:gd name="T13" fmla="*/ 2147483647 h 376"/>
              <a:gd name="T14" fmla="*/ 2147483647 w 469"/>
              <a:gd name="T15" fmla="*/ 2147483647 h 376"/>
              <a:gd name="T16" fmla="*/ 2147483647 w 469"/>
              <a:gd name="T17" fmla="*/ 2147483647 h 376"/>
              <a:gd name="T18" fmla="*/ 2147483647 w 469"/>
              <a:gd name="T19" fmla="*/ 2147483647 h 376"/>
              <a:gd name="T20" fmla="*/ 2147483647 w 469"/>
              <a:gd name="T21" fmla="*/ 2147483647 h 376"/>
              <a:gd name="T22" fmla="*/ 2147483647 w 469"/>
              <a:gd name="T23" fmla="*/ 2147483647 h 376"/>
              <a:gd name="T24" fmla="*/ 2147483647 w 469"/>
              <a:gd name="T25" fmla="*/ 2147483647 h 376"/>
              <a:gd name="T26" fmla="*/ 2147483647 w 469"/>
              <a:gd name="T27" fmla="*/ 2147483647 h 376"/>
              <a:gd name="T28" fmla="*/ 2147483647 w 469"/>
              <a:gd name="T29" fmla="*/ 2147483647 h 376"/>
              <a:gd name="T30" fmla="*/ 2147483647 w 469"/>
              <a:gd name="T31" fmla="*/ 2147483647 h 376"/>
              <a:gd name="T32" fmla="*/ 2147483647 w 469"/>
              <a:gd name="T33" fmla="*/ 2147483647 h 376"/>
              <a:gd name="T34" fmla="*/ 2147483647 w 469"/>
              <a:gd name="T35" fmla="*/ 2147483647 h 376"/>
              <a:gd name="T36" fmla="*/ 2147483647 w 469"/>
              <a:gd name="T37" fmla="*/ 2147483647 h 376"/>
              <a:gd name="T38" fmla="*/ 2147483647 w 469"/>
              <a:gd name="T39" fmla="*/ 2147483647 h 376"/>
              <a:gd name="T40" fmla="*/ 2147483647 w 469"/>
              <a:gd name="T41" fmla="*/ 2147483647 h 376"/>
              <a:gd name="T42" fmla="*/ 2147483647 w 469"/>
              <a:gd name="T43" fmla="*/ 2147483647 h 376"/>
              <a:gd name="T44" fmla="*/ 2147483647 w 469"/>
              <a:gd name="T45" fmla="*/ 2147483647 h 376"/>
              <a:gd name="T46" fmla="*/ 2147483647 w 469"/>
              <a:gd name="T47" fmla="*/ 2147483647 h 376"/>
              <a:gd name="T48" fmla="*/ 2147483647 w 469"/>
              <a:gd name="T49" fmla="*/ 2147483647 h 376"/>
              <a:gd name="T50" fmla="*/ 2147483647 w 469"/>
              <a:gd name="T51" fmla="*/ 2147483647 h 376"/>
              <a:gd name="T52" fmla="*/ 2147483647 w 469"/>
              <a:gd name="T53" fmla="*/ 2147483647 h 376"/>
              <a:gd name="T54" fmla="*/ 2147483647 w 469"/>
              <a:gd name="T55" fmla="*/ 2147483647 h 376"/>
              <a:gd name="T56" fmla="*/ 2147483647 w 469"/>
              <a:gd name="T57" fmla="*/ 2147483647 h 376"/>
              <a:gd name="T58" fmla="*/ 2147483647 w 469"/>
              <a:gd name="T59" fmla="*/ 2147483647 h 376"/>
              <a:gd name="T60" fmla="*/ 2147483647 w 469"/>
              <a:gd name="T61" fmla="*/ 2147483647 h 376"/>
              <a:gd name="T62" fmla="*/ 2147483647 w 469"/>
              <a:gd name="T63" fmla="*/ 2147483647 h 376"/>
              <a:gd name="T64" fmla="*/ 2147483647 w 469"/>
              <a:gd name="T65" fmla="*/ 2147483647 h 376"/>
              <a:gd name="T66" fmla="*/ 2147483647 w 469"/>
              <a:gd name="T67" fmla="*/ 2147483647 h 376"/>
              <a:gd name="T68" fmla="*/ 0 w 469"/>
              <a:gd name="T69" fmla="*/ 2147483647 h 37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69"/>
              <a:gd name="T106" fmla="*/ 0 h 376"/>
              <a:gd name="T107" fmla="*/ 469 w 469"/>
              <a:gd name="T108" fmla="*/ 376 h 37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69" h="376">
                <a:moveTo>
                  <a:pt x="0" y="9"/>
                </a:moveTo>
                <a:lnTo>
                  <a:pt x="235" y="0"/>
                </a:lnTo>
                <a:lnTo>
                  <a:pt x="276" y="78"/>
                </a:lnTo>
                <a:lnTo>
                  <a:pt x="240" y="169"/>
                </a:lnTo>
                <a:lnTo>
                  <a:pt x="229" y="210"/>
                </a:lnTo>
                <a:lnTo>
                  <a:pt x="386" y="193"/>
                </a:lnTo>
                <a:lnTo>
                  <a:pt x="396" y="253"/>
                </a:lnTo>
                <a:lnTo>
                  <a:pt x="349" y="248"/>
                </a:lnTo>
                <a:lnTo>
                  <a:pt x="328" y="273"/>
                </a:lnTo>
                <a:lnTo>
                  <a:pt x="352" y="290"/>
                </a:lnTo>
                <a:lnTo>
                  <a:pt x="395" y="270"/>
                </a:lnTo>
                <a:lnTo>
                  <a:pt x="396" y="299"/>
                </a:lnTo>
                <a:lnTo>
                  <a:pt x="422" y="275"/>
                </a:lnTo>
                <a:lnTo>
                  <a:pt x="439" y="275"/>
                </a:lnTo>
                <a:lnTo>
                  <a:pt x="419" y="325"/>
                </a:lnTo>
                <a:lnTo>
                  <a:pt x="458" y="333"/>
                </a:lnTo>
                <a:lnTo>
                  <a:pt x="469" y="360"/>
                </a:lnTo>
                <a:lnTo>
                  <a:pt x="452" y="369"/>
                </a:lnTo>
                <a:lnTo>
                  <a:pt x="428" y="352"/>
                </a:lnTo>
                <a:lnTo>
                  <a:pt x="382" y="339"/>
                </a:lnTo>
                <a:lnTo>
                  <a:pt x="392" y="372"/>
                </a:lnTo>
                <a:lnTo>
                  <a:pt x="369" y="376"/>
                </a:lnTo>
                <a:lnTo>
                  <a:pt x="350" y="346"/>
                </a:lnTo>
                <a:lnTo>
                  <a:pt x="339" y="365"/>
                </a:lnTo>
                <a:lnTo>
                  <a:pt x="270" y="365"/>
                </a:lnTo>
                <a:lnTo>
                  <a:pt x="270" y="346"/>
                </a:lnTo>
                <a:lnTo>
                  <a:pt x="245" y="325"/>
                </a:lnTo>
                <a:lnTo>
                  <a:pt x="193" y="322"/>
                </a:lnTo>
                <a:lnTo>
                  <a:pt x="236" y="346"/>
                </a:lnTo>
                <a:lnTo>
                  <a:pt x="176" y="359"/>
                </a:lnTo>
                <a:lnTo>
                  <a:pt x="82" y="342"/>
                </a:lnTo>
                <a:lnTo>
                  <a:pt x="46" y="346"/>
                </a:lnTo>
                <a:lnTo>
                  <a:pt x="59" y="220"/>
                </a:lnTo>
                <a:lnTo>
                  <a:pt x="2" y="120"/>
                </a:lnTo>
                <a:lnTo>
                  <a:pt x="0" y="9"/>
                </a:lnTo>
                <a:close/>
              </a:path>
            </a:pathLst>
          </a:custGeom>
          <a:solidFill>
            <a:srgbClr val="E1D65A"/>
          </a:solidFill>
          <a:ln w="9525" cmpd="sng">
            <a:solidFill>
              <a:schemeClr val="bg1"/>
            </a:solidFill>
            <a:prstDash val="solid"/>
            <a:round/>
            <a:headEnd/>
            <a:tailEnd/>
          </a:ln>
        </p:spPr>
        <p:txBody>
          <a:bodyPr/>
          <a:lstStyle/>
          <a:p>
            <a:endParaRPr lang="en-US" dirty="0"/>
          </a:p>
        </p:txBody>
      </p:sp>
      <p:sp>
        <p:nvSpPr>
          <p:cNvPr id="204" name="Freeform 164"/>
          <p:cNvSpPr>
            <a:spLocks/>
          </p:cNvSpPr>
          <p:nvPr/>
        </p:nvSpPr>
        <p:spPr bwMode="gray">
          <a:xfrm>
            <a:off x="3376271" y="1455478"/>
            <a:ext cx="850411" cy="1002545"/>
          </a:xfrm>
          <a:custGeom>
            <a:avLst/>
            <a:gdLst>
              <a:gd name="T0" fmla="*/ 0 w 523"/>
              <a:gd name="T1" fmla="*/ 2147483647 h 588"/>
              <a:gd name="T2" fmla="*/ 2147483647 w 523"/>
              <a:gd name="T3" fmla="*/ 2147483647 h 588"/>
              <a:gd name="T4" fmla="*/ 2147483647 w 523"/>
              <a:gd name="T5" fmla="*/ 0 h 588"/>
              <a:gd name="T6" fmla="*/ 2147483647 w 523"/>
              <a:gd name="T7" fmla="*/ 2147483647 h 588"/>
              <a:gd name="T8" fmla="*/ 2147483647 w 523"/>
              <a:gd name="T9" fmla="*/ 2147483647 h 588"/>
              <a:gd name="T10" fmla="*/ 2147483647 w 523"/>
              <a:gd name="T11" fmla="*/ 2147483647 h 588"/>
              <a:gd name="T12" fmla="*/ 2147483647 w 523"/>
              <a:gd name="T13" fmla="*/ 2147483647 h 588"/>
              <a:gd name="T14" fmla="*/ 2147483647 w 523"/>
              <a:gd name="T15" fmla="*/ 2147483647 h 588"/>
              <a:gd name="T16" fmla="*/ 2147483647 w 523"/>
              <a:gd name="T17" fmla="*/ 2147483647 h 588"/>
              <a:gd name="T18" fmla="*/ 2147483647 w 523"/>
              <a:gd name="T19" fmla="*/ 2147483647 h 588"/>
              <a:gd name="T20" fmla="*/ 2147483647 w 523"/>
              <a:gd name="T21" fmla="*/ 2147483647 h 588"/>
              <a:gd name="T22" fmla="*/ 2147483647 w 523"/>
              <a:gd name="T23" fmla="*/ 2147483647 h 588"/>
              <a:gd name="T24" fmla="*/ 2147483647 w 523"/>
              <a:gd name="T25" fmla="*/ 2147483647 h 588"/>
              <a:gd name="T26" fmla="*/ 2147483647 w 523"/>
              <a:gd name="T27" fmla="*/ 2147483647 h 588"/>
              <a:gd name="T28" fmla="*/ 2147483647 w 523"/>
              <a:gd name="T29" fmla="*/ 2147483647 h 588"/>
              <a:gd name="T30" fmla="*/ 2147483647 w 523"/>
              <a:gd name="T31" fmla="*/ 2147483647 h 588"/>
              <a:gd name="T32" fmla="*/ 2147483647 w 523"/>
              <a:gd name="T33" fmla="*/ 2147483647 h 588"/>
              <a:gd name="T34" fmla="*/ 2147483647 w 523"/>
              <a:gd name="T35" fmla="*/ 2147483647 h 588"/>
              <a:gd name="T36" fmla="*/ 2147483647 w 523"/>
              <a:gd name="T37" fmla="*/ 2147483647 h 588"/>
              <a:gd name="T38" fmla="*/ 2147483647 w 523"/>
              <a:gd name="T39" fmla="*/ 2147483647 h 588"/>
              <a:gd name="T40" fmla="*/ 2147483647 w 523"/>
              <a:gd name="T41" fmla="*/ 2147483647 h 588"/>
              <a:gd name="T42" fmla="*/ 2147483647 w 523"/>
              <a:gd name="T43" fmla="*/ 2147483647 h 588"/>
              <a:gd name="T44" fmla="*/ 2147483647 w 523"/>
              <a:gd name="T45" fmla="*/ 2147483647 h 588"/>
              <a:gd name="T46" fmla="*/ 2147483647 w 523"/>
              <a:gd name="T47" fmla="*/ 2147483647 h 588"/>
              <a:gd name="T48" fmla="*/ 2147483647 w 523"/>
              <a:gd name="T49" fmla="*/ 2147483647 h 588"/>
              <a:gd name="T50" fmla="*/ 2147483647 w 523"/>
              <a:gd name="T51" fmla="*/ 2147483647 h 588"/>
              <a:gd name="T52" fmla="*/ 2147483647 w 523"/>
              <a:gd name="T53" fmla="*/ 2147483647 h 588"/>
              <a:gd name="T54" fmla="*/ 2147483647 w 523"/>
              <a:gd name="T55" fmla="*/ 2147483647 h 588"/>
              <a:gd name="T56" fmla="*/ 2147483647 w 523"/>
              <a:gd name="T57" fmla="*/ 2147483647 h 588"/>
              <a:gd name="T58" fmla="*/ 2147483647 w 523"/>
              <a:gd name="T59" fmla="*/ 2147483647 h 588"/>
              <a:gd name="T60" fmla="*/ 0 w 523"/>
              <a:gd name="T61" fmla="*/ 2147483647 h 58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23"/>
              <a:gd name="T94" fmla="*/ 0 h 588"/>
              <a:gd name="T95" fmla="*/ 523 w 523"/>
              <a:gd name="T96" fmla="*/ 588 h 588"/>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23" h="588">
                <a:moveTo>
                  <a:pt x="0" y="46"/>
                </a:moveTo>
                <a:lnTo>
                  <a:pt x="137" y="46"/>
                </a:lnTo>
                <a:lnTo>
                  <a:pt x="136" y="0"/>
                </a:lnTo>
                <a:lnTo>
                  <a:pt x="166" y="13"/>
                </a:lnTo>
                <a:lnTo>
                  <a:pt x="171" y="48"/>
                </a:lnTo>
                <a:lnTo>
                  <a:pt x="237" y="87"/>
                </a:lnTo>
                <a:lnTo>
                  <a:pt x="257" y="70"/>
                </a:lnTo>
                <a:lnTo>
                  <a:pt x="296" y="70"/>
                </a:lnTo>
                <a:lnTo>
                  <a:pt x="326" y="104"/>
                </a:lnTo>
                <a:lnTo>
                  <a:pt x="346" y="91"/>
                </a:lnTo>
                <a:lnTo>
                  <a:pt x="403" y="106"/>
                </a:lnTo>
                <a:lnTo>
                  <a:pt x="423" y="80"/>
                </a:lnTo>
                <a:lnTo>
                  <a:pt x="459" y="100"/>
                </a:lnTo>
                <a:lnTo>
                  <a:pt x="523" y="97"/>
                </a:lnTo>
                <a:lnTo>
                  <a:pt x="419" y="170"/>
                </a:lnTo>
                <a:lnTo>
                  <a:pt x="367" y="234"/>
                </a:lnTo>
                <a:lnTo>
                  <a:pt x="377" y="327"/>
                </a:lnTo>
                <a:lnTo>
                  <a:pt x="341" y="366"/>
                </a:lnTo>
                <a:lnTo>
                  <a:pt x="356" y="393"/>
                </a:lnTo>
                <a:lnTo>
                  <a:pt x="356" y="461"/>
                </a:lnTo>
                <a:lnTo>
                  <a:pt x="391" y="461"/>
                </a:lnTo>
                <a:lnTo>
                  <a:pt x="444" y="511"/>
                </a:lnTo>
                <a:lnTo>
                  <a:pt x="466" y="571"/>
                </a:lnTo>
                <a:lnTo>
                  <a:pt x="96" y="588"/>
                </a:lnTo>
                <a:lnTo>
                  <a:pt x="97" y="426"/>
                </a:lnTo>
                <a:lnTo>
                  <a:pt x="64" y="390"/>
                </a:lnTo>
                <a:lnTo>
                  <a:pt x="76" y="347"/>
                </a:lnTo>
                <a:lnTo>
                  <a:pt x="87" y="323"/>
                </a:lnTo>
                <a:lnTo>
                  <a:pt x="64" y="210"/>
                </a:lnTo>
                <a:lnTo>
                  <a:pt x="33" y="136"/>
                </a:lnTo>
                <a:lnTo>
                  <a:pt x="0" y="46"/>
                </a:lnTo>
                <a:close/>
              </a:path>
            </a:pathLst>
          </a:custGeom>
          <a:solidFill>
            <a:srgbClr val="E1D65A"/>
          </a:solidFill>
          <a:ln w="9525" cmpd="sng">
            <a:solidFill>
              <a:schemeClr val="bg1"/>
            </a:solidFill>
            <a:prstDash val="solid"/>
            <a:round/>
            <a:headEnd/>
            <a:tailEnd/>
          </a:ln>
        </p:spPr>
        <p:txBody>
          <a:bodyPr/>
          <a:lstStyle/>
          <a:p>
            <a:endParaRPr lang="en-US" dirty="0"/>
          </a:p>
        </p:txBody>
      </p:sp>
      <p:sp>
        <p:nvSpPr>
          <p:cNvPr id="205" name="Freeform 165"/>
          <p:cNvSpPr>
            <a:spLocks/>
          </p:cNvSpPr>
          <p:nvPr/>
        </p:nvSpPr>
        <p:spPr bwMode="gray">
          <a:xfrm>
            <a:off x="3929182" y="1802038"/>
            <a:ext cx="645790" cy="792134"/>
          </a:xfrm>
          <a:custGeom>
            <a:avLst/>
            <a:gdLst>
              <a:gd name="T0" fmla="*/ 2147483647 w 397"/>
              <a:gd name="T1" fmla="*/ 2147483647 h 464"/>
              <a:gd name="T2" fmla="*/ 2147483647 w 397"/>
              <a:gd name="T3" fmla="*/ 2147483647 h 464"/>
              <a:gd name="T4" fmla="*/ 2147483647 w 397"/>
              <a:gd name="T5" fmla="*/ 2147483647 h 464"/>
              <a:gd name="T6" fmla="*/ 2147483647 w 397"/>
              <a:gd name="T7" fmla="*/ 0 h 464"/>
              <a:gd name="T8" fmla="*/ 2147483647 w 397"/>
              <a:gd name="T9" fmla="*/ 2147483647 h 464"/>
              <a:gd name="T10" fmla="*/ 2147483647 w 397"/>
              <a:gd name="T11" fmla="*/ 2147483647 h 464"/>
              <a:gd name="T12" fmla="*/ 2147483647 w 397"/>
              <a:gd name="T13" fmla="*/ 2147483647 h 464"/>
              <a:gd name="T14" fmla="*/ 2147483647 w 397"/>
              <a:gd name="T15" fmla="*/ 2147483647 h 464"/>
              <a:gd name="T16" fmla="*/ 2147483647 w 397"/>
              <a:gd name="T17" fmla="*/ 2147483647 h 464"/>
              <a:gd name="T18" fmla="*/ 2147483647 w 397"/>
              <a:gd name="T19" fmla="*/ 2147483647 h 464"/>
              <a:gd name="T20" fmla="*/ 2147483647 w 397"/>
              <a:gd name="T21" fmla="*/ 2147483647 h 464"/>
              <a:gd name="T22" fmla="*/ 2147483647 w 397"/>
              <a:gd name="T23" fmla="*/ 2147483647 h 464"/>
              <a:gd name="T24" fmla="*/ 2147483647 w 397"/>
              <a:gd name="T25" fmla="*/ 2147483647 h 464"/>
              <a:gd name="T26" fmla="*/ 2147483647 w 397"/>
              <a:gd name="T27" fmla="*/ 2147483647 h 464"/>
              <a:gd name="T28" fmla="*/ 2147483647 w 397"/>
              <a:gd name="T29" fmla="*/ 2147483647 h 464"/>
              <a:gd name="T30" fmla="*/ 2147483647 w 397"/>
              <a:gd name="T31" fmla="*/ 2147483647 h 464"/>
              <a:gd name="T32" fmla="*/ 2147483647 w 397"/>
              <a:gd name="T33" fmla="*/ 2147483647 h 464"/>
              <a:gd name="T34" fmla="*/ 2147483647 w 397"/>
              <a:gd name="T35" fmla="*/ 2147483647 h 464"/>
              <a:gd name="T36" fmla="*/ 2147483647 w 397"/>
              <a:gd name="T37" fmla="*/ 2147483647 h 464"/>
              <a:gd name="T38" fmla="*/ 2147483647 w 397"/>
              <a:gd name="T39" fmla="*/ 2147483647 h 464"/>
              <a:gd name="T40" fmla="*/ 2147483647 w 397"/>
              <a:gd name="T41" fmla="*/ 2147483647 h 464"/>
              <a:gd name="T42" fmla="*/ 2147483647 w 397"/>
              <a:gd name="T43" fmla="*/ 2147483647 h 464"/>
              <a:gd name="T44" fmla="*/ 2147483647 w 397"/>
              <a:gd name="T45" fmla="*/ 2147483647 h 464"/>
              <a:gd name="T46" fmla="*/ 2147483647 w 397"/>
              <a:gd name="T47" fmla="*/ 2147483647 h 464"/>
              <a:gd name="T48" fmla="*/ 2147483647 w 397"/>
              <a:gd name="T49" fmla="*/ 2147483647 h 464"/>
              <a:gd name="T50" fmla="*/ 2147483647 w 397"/>
              <a:gd name="T51" fmla="*/ 2147483647 h 464"/>
              <a:gd name="T52" fmla="*/ 2147483647 w 397"/>
              <a:gd name="T53" fmla="*/ 2147483647 h 464"/>
              <a:gd name="T54" fmla="*/ 2147483647 w 397"/>
              <a:gd name="T55" fmla="*/ 2147483647 h 464"/>
              <a:gd name="T56" fmla="*/ 2147483647 w 397"/>
              <a:gd name="T57" fmla="*/ 2147483647 h 464"/>
              <a:gd name="T58" fmla="*/ 2147483647 w 397"/>
              <a:gd name="T59" fmla="*/ 2147483647 h 464"/>
              <a:gd name="T60" fmla="*/ 2147483647 w 397"/>
              <a:gd name="T61" fmla="*/ 2147483647 h 464"/>
              <a:gd name="T62" fmla="*/ 2147483647 w 397"/>
              <a:gd name="T63" fmla="*/ 2147483647 h 464"/>
              <a:gd name="T64" fmla="*/ 2147483647 w 397"/>
              <a:gd name="T65" fmla="*/ 2147483647 h 464"/>
              <a:gd name="T66" fmla="*/ 0 w 397"/>
              <a:gd name="T67" fmla="*/ 2147483647 h 464"/>
              <a:gd name="T68" fmla="*/ 2147483647 w 397"/>
              <a:gd name="T69" fmla="*/ 2147483647 h 464"/>
              <a:gd name="T70" fmla="*/ 2147483647 w 397"/>
              <a:gd name="T71" fmla="*/ 2147483647 h 46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97"/>
              <a:gd name="T109" fmla="*/ 0 h 464"/>
              <a:gd name="T110" fmla="*/ 397 w 397"/>
              <a:gd name="T111" fmla="*/ 464 h 46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97" h="464">
                <a:moveTo>
                  <a:pt x="28" y="31"/>
                </a:moveTo>
                <a:lnTo>
                  <a:pt x="58" y="27"/>
                </a:lnTo>
                <a:lnTo>
                  <a:pt x="85" y="27"/>
                </a:lnTo>
                <a:lnTo>
                  <a:pt x="102" y="0"/>
                </a:lnTo>
                <a:lnTo>
                  <a:pt x="115" y="34"/>
                </a:lnTo>
                <a:lnTo>
                  <a:pt x="158" y="34"/>
                </a:lnTo>
                <a:lnTo>
                  <a:pt x="181" y="65"/>
                </a:lnTo>
                <a:lnTo>
                  <a:pt x="225" y="57"/>
                </a:lnTo>
                <a:lnTo>
                  <a:pt x="255" y="77"/>
                </a:lnTo>
                <a:lnTo>
                  <a:pt x="311" y="91"/>
                </a:lnTo>
                <a:lnTo>
                  <a:pt x="321" y="115"/>
                </a:lnTo>
                <a:lnTo>
                  <a:pt x="350" y="117"/>
                </a:lnTo>
                <a:lnTo>
                  <a:pt x="341" y="141"/>
                </a:lnTo>
                <a:lnTo>
                  <a:pt x="351" y="168"/>
                </a:lnTo>
                <a:lnTo>
                  <a:pt x="332" y="203"/>
                </a:lnTo>
                <a:lnTo>
                  <a:pt x="345" y="210"/>
                </a:lnTo>
                <a:lnTo>
                  <a:pt x="377" y="173"/>
                </a:lnTo>
                <a:lnTo>
                  <a:pt x="375" y="160"/>
                </a:lnTo>
                <a:lnTo>
                  <a:pt x="388" y="154"/>
                </a:lnTo>
                <a:lnTo>
                  <a:pt x="397" y="173"/>
                </a:lnTo>
                <a:lnTo>
                  <a:pt x="372" y="198"/>
                </a:lnTo>
                <a:lnTo>
                  <a:pt x="362" y="257"/>
                </a:lnTo>
                <a:lnTo>
                  <a:pt x="362" y="355"/>
                </a:lnTo>
                <a:lnTo>
                  <a:pt x="377" y="373"/>
                </a:lnTo>
                <a:lnTo>
                  <a:pt x="371" y="434"/>
                </a:lnTo>
                <a:lnTo>
                  <a:pt x="182" y="464"/>
                </a:lnTo>
                <a:lnTo>
                  <a:pt x="135" y="435"/>
                </a:lnTo>
                <a:lnTo>
                  <a:pt x="145" y="398"/>
                </a:lnTo>
                <a:lnTo>
                  <a:pt x="122" y="358"/>
                </a:lnTo>
                <a:lnTo>
                  <a:pt x="102" y="308"/>
                </a:lnTo>
                <a:lnTo>
                  <a:pt x="50" y="258"/>
                </a:lnTo>
                <a:lnTo>
                  <a:pt x="17" y="258"/>
                </a:lnTo>
                <a:lnTo>
                  <a:pt x="17" y="190"/>
                </a:lnTo>
                <a:lnTo>
                  <a:pt x="0" y="164"/>
                </a:lnTo>
                <a:lnTo>
                  <a:pt x="37" y="124"/>
                </a:lnTo>
                <a:lnTo>
                  <a:pt x="28" y="31"/>
                </a:lnTo>
                <a:close/>
              </a:path>
            </a:pathLst>
          </a:custGeom>
          <a:solidFill>
            <a:srgbClr val="005691"/>
          </a:solidFill>
          <a:ln w="9525" cmpd="sng">
            <a:solidFill>
              <a:schemeClr val="bg1"/>
            </a:solidFill>
            <a:prstDash val="solid"/>
            <a:round/>
            <a:headEnd/>
            <a:tailEnd/>
          </a:ln>
        </p:spPr>
        <p:txBody>
          <a:bodyPr/>
          <a:lstStyle/>
          <a:p>
            <a:endParaRPr lang="en-US" dirty="0"/>
          </a:p>
        </p:txBody>
      </p:sp>
      <p:sp>
        <p:nvSpPr>
          <p:cNvPr id="206" name="Freeform 166"/>
          <p:cNvSpPr>
            <a:spLocks/>
          </p:cNvSpPr>
          <p:nvPr/>
        </p:nvSpPr>
        <p:spPr bwMode="gray">
          <a:xfrm>
            <a:off x="3521392" y="2427080"/>
            <a:ext cx="748826" cy="510555"/>
          </a:xfrm>
          <a:custGeom>
            <a:avLst/>
            <a:gdLst>
              <a:gd name="T0" fmla="*/ 2147483647 w 462"/>
              <a:gd name="T1" fmla="*/ 2147483647 h 300"/>
              <a:gd name="T2" fmla="*/ 0 w 462"/>
              <a:gd name="T3" fmla="*/ 2147483647 h 300"/>
              <a:gd name="T4" fmla="*/ 2147483647 w 462"/>
              <a:gd name="T5" fmla="*/ 2147483647 h 300"/>
              <a:gd name="T6" fmla="*/ 2147483647 w 462"/>
              <a:gd name="T7" fmla="*/ 2147483647 h 300"/>
              <a:gd name="T8" fmla="*/ 2147483647 w 462"/>
              <a:gd name="T9" fmla="*/ 2147483647 h 300"/>
              <a:gd name="T10" fmla="*/ 2147483647 w 462"/>
              <a:gd name="T11" fmla="*/ 2147483647 h 300"/>
              <a:gd name="T12" fmla="*/ 2147483647 w 462"/>
              <a:gd name="T13" fmla="*/ 2147483647 h 300"/>
              <a:gd name="T14" fmla="*/ 2147483647 w 462"/>
              <a:gd name="T15" fmla="*/ 2147483647 h 300"/>
              <a:gd name="T16" fmla="*/ 2147483647 w 462"/>
              <a:gd name="T17" fmla="*/ 2147483647 h 300"/>
              <a:gd name="T18" fmla="*/ 2147483647 w 462"/>
              <a:gd name="T19" fmla="*/ 2147483647 h 300"/>
              <a:gd name="T20" fmla="*/ 2147483647 w 462"/>
              <a:gd name="T21" fmla="*/ 2147483647 h 300"/>
              <a:gd name="T22" fmla="*/ 2147483647 w 462"/>
              <a:gd name="T23" fmla="*/ 2147483647 h 300"/>
              <a:gd name="T24" fmla="*/ 2147483647 w 462"/>
              <a:gd name="T25" fmla="*/ 2147483647 h 300"/>
              <a:gd name="T26" fmla="*/ 2147483647 w 462"/>
              <a:gd name="T27" fmla="*/ 2147483647 h 300"/>
              <a:gd name="T28" fmla="*/ 2147483647 w 462"/>
              <a:gd name="T29" fmla="*/ 0 h 300"/>
              <a:gd name="T30" fmla="*/ 2147483647 w 462"/>
              <a:gd name="T31" fmla="*/ 2147483647 h 300"/>
              <a:gd name="T32" fmla="*/ 2147483647 w 462"/>
              <a:gd name="T33" fmla="*/ 2147483647 h 300"/>
              <a:gd name="T34" fmla="*/ 2147483647 w 462"/>
              <a:gd name="T35" fmla="*/ 2147483647 h 3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62"/>
              <a:gd name="T55" fmla="*/ 0 h 300"/>
              <a:gd name="T56" fmla="*/ 462 w 462"/>
              <a:gd name="T57" fmla="*/ 300 h 30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62" h="300">
                <a:moveTo>
                  <a:pt x="7" y="16"/>
                </a:moveTo>
                <a:lnTo>
                  <a:pt x="0" y="68"/>
                </a:lnTo>
                <a:lnTo>
                  <a:pt x="10" y="124"/>
                </a:lnTo>
                <a:lnTo>
                  <a:pt x="53" y="238"/>
                </a:lnTo>
                <a:lnTo>
                  <a:pt x="77" y="300"/>
                </a:lnTo>
                <a:lnTo>
                  <a:pt x="349" y="285"/>
                </a:lnTo>
                <a:lnTo>
                  <a:pt x="393" y="300"/>
                </a:lnTo>
                <a:lnTo>
                  <a:pt x="420" y="241"/>
                </a:lnTo>
                <a:lnTo>
                  <a:pt x="410" y="200"/>
                </a:lnTo>
                <a:lnTo>
                  <a:pt x="456" y="191"/>
                </a:lnTo>
                <a:lnTo>
                  <a:pt x="462" y="125"/>
                </a:lnTo>
                <a:lnTo>
                  <a:pt x="434" y="97"/>
                </a:lnTo>
                <a:lnTo>
                  <a:pt x="387" y="68"/>
                </a:lnTo>
                <a:lnTo>
                  <a:pt x="397" y="28"/>
                </a:lnTo>
                <a:lnTo>
                  <a:pt x="377" y="0"/>
                </a:lnTo>
                <a:lnTo>
                  <a:pt x="276" y="4"/>
                </a:lnTo>
                <a:lnTo>
                  <a:pt x="173" y="8"/>
                </a:lnTo>
                <a:lnTo>
                  <a:pt x="7" y="16"/>
                </a:lnTo>
                <a:close/>
              </a:path>
            </a:pathLst>
          </a:custGeom>
          <a:solidFill>
            <a:srgbClr val="005691"/>
          </a:solidFill>
          <a:ln w="9525" cmpd="sng">
            <a:solidFill>
              <a:schemeClr val="bg1"/>
            </a:solidFill>
            <a:prstDash val="solid"/>
            <a:round/>
            <a:headEnd/>
            <a:tailEnd/>
          </a:ln>
        </p:spPr>
        <p:txBody>
          <a:bodyPr/>
          <a:lstStyle/>
          <a:p>
            <a:endParaRPr lang="en-US" dirty="0"/>
          </a:p>
        </p:txBody>
      </p:sp>
      <p:sp>
        <p:nvSpPr>
          <p:cNvPr id="207" name="Freeform 167"/>
          <p:cNvSpPr>
            <a:spLocks/>
          </p:cNvSpPr>
          <p:nvPr/>
        </p:nvSpPr>
        <p:spPr bwMode="gray">
          <a:xfrm>
            <a:off x="4178791" y="1689097"/>
            <a:ext cx="696582" cy="314069"/>
          </a:xfrm>
          <a:custGeom>
            <a:avLst/>
            <a:gdLst>
              <a:gd name="T0" fmla="*/ 0 w 427"/>
              <a:gd name="T1" fmla="*/ 2147483647 h 184"/>
              <a:gd name="T2" fmla="*/ 2147483647 w 427"/>
              <a:gd name="T3" fmla="*/ 0 h 184"/>
              <a:gd name="T4" fmla="*/ 2147483647 w 427"/>
              <a:gd name="T5" fmla="*/ 2147483647 h 184"/>
              <a:gd name="T6" fmla="*/ 2147483647 w 427"/>
              <a:gd name="T7" fmla="*/ 2147483647 h 184"/>
              <a:gd name="T8" fmla="*/ 2147483647 w 427"/>
              <a:gd name="T9" fmla="*/ 2147483647 h 184"/>
              <a:gd name="T10" fmla="*/ 2147483647 w 427"/>
              <a:gd name="T11" fmla="*/ 2147483647 h 184"/>
              <a:gd name="T12" fmla="*/ 2147483647 w 427"/>
              <a:gd name="T13" fmla="*/ 2147483647 h 184"/>
              <a:gd name="T14" fmla="*/ 2147483647 w 427"/>
              <a:gd name="T15" fmla="*/ 2147483647 h 184"/>
              <a:gd name="T16" fmla="*/ 2147483647 w 427"/>
              <a:gd name="T17" fmla="*/ 2147483647 h 184"/>
              <a:gd name="T18" fmla="*/ 2147483647 w 427"/>
              <a:gd name="T19" fmla="*/ 2147483647 h 184"/>
              <a:gd name="T20" fmla="*/ 2147483647 w 427"/>
              <a:gd name="T21" fmla="*/ 2147483647 h 184"/>
              <a:gd name="T22" fmla="*/ 2147483647 w 427"/>
              <a:gd name="T23" fmla="*/ 2147483647 h 184"/>
              <a:gd name="T24" fmla="*/ 2147483647 w 427"/>
              <a:gd name="T25" fmla="*/ 2147483647 h 184"/>
              <a:gd name="T26" fmla="*/ 2147483647 w 427"/>
              <a:gd name="T27" fmla="*/ 2147483647 h 184"/>
              <a:gd name="T28" fmla="*/ 2147483647 w 427"/>
              <a:gd name="T29" fmla="*/ 2147483647 h 184"/>
              <a:gd name="T30" fmla="*/ 2147483647 w 427"/>
              <a:gd name="T31" fmla="*/ 2147483647 h 184"/>
              <a:gd name="T32" fmla="*/ 2147483647 w 427"/>
              <a:gd name="T33" fmla="*/ 2147483647 h 184"/>
              <a:gd name="T34" fmla="*/ 2147483647 w 427"/>
              <a:gd name="T35" fmla="*/ 2147483647 h 184"/>
              <a:gd name="T36" fmla="*/ 2147483647 w 427"/>
              <a:gd name="T37" fmla="*/ 2147483647 h 184"/>
              <a:gd name="T38" fmla="*/ 2147483647 w 427"/>
              <a:gd name="T39" fmla="*/ 2147483647 h 184"/>
              <a:gd name="T40" fmla="*/ 2147483647 w 427"/>
              <a:gd name="T41" fmla="*/ 2147483647 h 184"/>
              <a:gd name="T42" fmla="*/ 2147483647 w 427"/>
              <a:gd name="T43" fmla="*/ 2147483647 h 184"/>
              <a:gd name="T44" fmla="*/ 2147483647 w 427"/>
              <a:gd name="T45" fmla="*/ 2147483647 h 184"/>
              <a:gd name="T46" fmla="*/ 2147483647 w 427"/>
              <a:gd name="T47" fmla="*/ 2147483647 h 184"/>
              <a:gd name="T48" fmla="*/ 0 w 427"/>
              <a:gd name="T49" fmla="*/ 2147483647 h 18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27"/>
              <a:gd name="T76" fmla="*/ 0 h 184"/>
              <a:gd name="T77" fmla="*/ 427 w 427"/>
              <a:gd name="T78" fmla="*/ 184 h 18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27" h="184">
                <a:moveTo>
                  <a:pt x="0" y="101"/>
                </a:moveTo>
                <a:lnTo>
                  <a:pt x="96" y="0"/>
                </a:lnTo>
                <a:lnTo>
                  <a:pt x="79" y="41"/>
                </a:lnTo>
                <a:lnTo>
                  <a:pt x="92" y="54"/>
                </a:lnTo>
                <a:lnTo>
                  <a:pt x="122" y="37"/>
                </a:lnTo>
                <a:lnTo>
                  <a:pt x="187" y="63"/>
                </a:lnTo>
                <a:lnTo>
                  <a:pt x="216" y="41"/>
                </a:lnTo>
                <a:lnTo>
                  <a:pt x="305" y="30"/>
                </a:lnTo>
                <a:lnTo>
                  <a:pt x="322" y="56"/>
                </a:lnTo>
                <a:lnTo>
                  <a:pt x="356" y="50"/>
                </a:lnTo>
                <a:lnTo>
                  <a:pt x="423" y="77"/>
                </a:lnTo>
                <a:lnTo>
                  <a:pt x="427" y="97"/>
                </a:lnTo>
                <a:lnTo>
                  <a:pt x="355" y="114"/>
                </a:lnTo>
                <a:lnTo>
                  <a:pt x="333" y="101"/>
                </a:lnTo>
                <a:lnTo>
                  <a:pt x="296" y="106"/>
                </a:lnTo>
                <a:lnTo>
                  <a:pt x="253" y="131"/>
                </a:lnTo>
                <a:lnTo>
                  <a:pt x="233" y="133"/>
                </a:lnTo>
                <a:lnTo>
                  <a:pt x="217" y="114"/>
                </a:lnTo>
                <a:lnTo>
                  <a:pt x="193" y="183"/>
                </a:lnTo>
                <a:lnTo>
                  <a:pt x="166" y="184"/>
                </a:lnTo>
                <a:lnTo>
                  <a:pt x="155" y="157"/>
                </a:lnTo>
                <a:lnTo>
                  <a:pt x="97" y="144"/>
                </a:lnTo>
                <a:lnTo>
                  <a:pt x="70" y="124"/>
                </a:lnTo>
                <a:lnTo>
                  <a:pt x="23" y="131"/>
                </a:lnTo>
                <a:lnTo>
                  <a:pt x="0" y="101"/>
                </a:lnTo>
                <a:close/>
              </a:path>
            </a:pathLst>
          </a:custGeom>
          <a:solidFill>
            <a:srgbClr val="E1D65A"/>
          </a:solidFill>
          <a:ln w="9525" cmpd="sng">
            <a:solidFill>
              <a:schemeClr val="bg1"/>
            </a:solidFill>
            <a:prstDash val="solid"/>
            <a:round/>
            <a:headEnd/>
            <a:tailEnd/>
          </a:ln>
        </p:spPr>
        <p:txBody>
          <a:bodyPr/>
          <a:lstStyle/>
          <a:p>
            <a:endParaRPr lang="en-US" dirty="0"/>
          </a:p>
        </p:txBody>
      </p:sp>
      <p:sp>
        <p:nvSpPr>
          <p:cNvPr id="208" name="Freeform 168"/>
          <p:cNvSpPr>
            <a:spLocks/>
          </p:cNvSpPr>
          <p:nvPr/>
        </p:nvSpPr>
        <p:spPr bwMode="gray">
          <a:xfrm>
            <a:off x="4669302" y="1916526"/>
            <a:ext cx="496314" cy="703947"/>
          </a:xfrm>
          <a:custGeom>
            <a:avLst/>
            <a:gdLst>
              <a:gd name="T0" fmla="*/ 2147483647 w 306"/>
              <a:gd name="T1" fmla="*/ 2147483647 h 414"/>
              <a:gd name="T2" fmla="*/ 2147483647 w 306"/>
              <a:gd name="T3" fmla="*/ 2147483647 h 414"/>
              <a:gd name="T4" fmla="*/ 2147483647 w 306"/>
              <a:gd name="T5" fmla="*/ 2147483647 h 414"/>
              <a:gd name="T6" fmla="*/ 2147483647 w 306"/>
              <a:gd name="T7" fmla="*/ 2147483647 h 414"/>
              <a:gd name="T8" fmla="*/ 2147483647 w 306"/>
              <a:gd name="T9" fmla="*/ 2147483647 h 414"/>
              <a:gd name="T10" fmla="*/ 2147483647 w 306"/>
              <a:gd name="T11" fmla="*/ 2147483647 h 414"/>
              <a:gd name="T12" fmla="*/ 0 w 306"/>
              <a:gd name="T13" fmla="*/ 2147483647 h 414"/>
              <a:gd name="T14" fmla="*/ 2147483647 w 306"/>
              <a:gd name="T15" fmla="*/ 2147483647 h 414"/>
              <a:gd name="T16" fmla="*/ 2147483647 w 306"/>
              <a:gd name="T17" fmla="*/ 2147483647 h 414"/>
              <a:gd name="T18" fmla="*/ 2147483647 w 306"/>
              <a:gd name="T19" fmla="*/ 2147483647 h 414"/>
              <a:gd name="T20" fmla="*/ 2147483647 w 306"/>
              <a:gd name="T21" fmla="*/ 2147483647 h 414"/>
              <a:gd name="T22" fmla="*/ 2147483647 w 306"/>
              <a:gd name="T23" fmla="*/ 2147483647 h 414"/>
              <a:gd name="T24" fmla="*/ 2147483647 w 306"/>
              <a:gd name="T25" fmla="*/ 2147483647 h 414"/>
              <a:gd name="T26" fmla="*/ 2147483647 w 306"/>
              <a:gd name="T27" fmla="*/ 2147483647 h 414"/>
              <a:gd name="T28" fmla="*/ 2147483647 w 306"/>
              <a:gd name="T29" fmla="*/ 2147483647 h 414"/>
              <a:gd name="T30" fmla="*/ 2147483647 w 306"/>
              <a:gd name="T31" fmla="*/ 2147483647 h 414"/>
              <a:gd name="T32" fmla="*/ 2147483647 w 306"/>
              <a:gd name="T33" fmla="*/ 2147483647 h 414"/>
              <a:gd name="T34" fmla="*/ 2147483647 w 306"/>
              <a:gd name="T35" fmla="*/ 2147483647 h 414"/>
              <a:gd name="T36" fmla="*/ 2147483647 w 306"/>
              <a:gd name="T37" fmla="*/ 2147483647 h 414"/>
              <a:gd name="T38" fmla="*/ 2147483647 w 306"/>
              <a:gd name="T39" fmla="*/ 2147483647 h 414"/>
              <a:gd name="T40" fmla="*/ 2147483647 w 306"/>
              <a:gd name="T41" fmla="*/ 2147483647 h 414"/>
              <a:gd name="T42" fmla="*/ 2147483647 w 306"/>
              <a:gd name="T43" fmla="*/ 2147483647 h 414"/>
              <a:gd name="T44" fmla="*/ 2147483647 w 306"/>
              <a:gd name="T45" fmla="*/ 2147483647 h 414"/>
              <a:gd name="T46" fmla="*/ 2147483647 w 306"/>
              <a:gd name="T47" fmla="*/ 2147483647 h 414"/>
              <a:gd name="T48" fmla="*/ 2147483647 w 306"/>
              <a:gd name="T49" fmla="*/ 2147483647 h 414"/>
              <a:gd name="T50" fmla="*/ 2147483647 w 306"/>
              <a:gd name="T51" fmla="*/ 2147483647 h 414"/>
              <a:gd name="T52" fmla="*/ 2147483647 w 306"/>
              <a:gd name="T53" fmla="*/ 2147483647 h 414"/>
              <a:gd name="T54" fmla="*/ 2147483647 w 306"/>
              <a:gd name="T55" fmla="*/ 2147483647 h 414"/>
              <a:gd name="T56" fmla="*/ 2147483647 w 306"/>
              <a:gd name="T57" fmla="*/ 2147483647 h 414"/>
              <a:gd name="T58" fmla="*/ 2147483647 w 306"/>
              <a:gd name="T59" fmla="*/ 2147483647 h 414"/>
              <a:gd name="T60" fmla="*/ 2147483647 w 306"/>
              <a:gd name="T61" fmla="*/ 2147483647 h 414"/>
              <a:gd name="T62" fmla="*/ 2147483647 w 306"/>
              <a:gd name="T63" fmla="*/ 2147483647 h 414"/>
              <a:gd name="T64" fmla="*/ 2147483647 w 306"/>
              <a:gd name="T65" fmla="*/ 2147483647 h 414"/>
              <a:gd name="T66" fmla="*/ 2147483647 w 306"/>
              <a:gd name="T67" fmla="*/ 2147483647 h 414"/>
              <a:gd name="T68" fmla="*/ 2147483647 w 306"/>
              <a:gd name="T69" fmla="*/ 2147483647 h 414"/>
              <a:gd name="T70" fmla="*/ 2147483647 w 306"/>
              <a:gd name="T71" fmla="*/ 2147483647 h 414"/>
              <a:gd name="T72" fmla="*/ 2147483647 w 306"/>
              <a:gd name="T73" fmla="*/ 2147483647 h 414"/>
              <a:gd name="T74" fmla="*/ 2147483647 w 306"/>
              <a:gd name="T75" fmla="*/ 2147483647 h 414"/>
              <a:gd name="T76" fmla="*/ 2147483647 w 306"/>
              <a:gd name="T77" fmla="*/ 2147483647 h 414"/>
              <a:gd name="T78" fmla="*/ 2147483647 w 306"/>
              <a:gd name="T79" fmla="*/ 2147483647 h 414"/>
              <a:gd name="T80" fmla="*/ 2147483647 w 306"/>
              <a:gd name="T81" fmla="*/ 2147483647 h 414"/>
              <a:gd name="T82" fmla="*/ 2147483647 w 306"/>
              <a:gd name="T83" fmla="*/ 0 h 414"/>
              <a:gd name="T84" fmla="*/ 2147483647 w 306"/>
              <a:gd name="T85" fmla="*/ 2147483647 h 4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06"/>
              <a:gd name="T130" fmla="*/ 0 h 414"/>
              <a:gd name="T131" fmla="*/ 306 w 306"/>
              <a:gd name="T132" fmla="*/ 414 h 4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06" h="414">
                <a:moveTo>
                  <a:pt x="77" y="17"/>
                </a:moveTo>
                <a:lnTo>
                  <a:pt x="89" y="43"/>
                </a:lnTo>
                <a:lnTo>
                  <a:pt x="67" y="59"/>
                </a:lnTo>
                <a:lnTo>
                  <a:pt x="66" y="124"/>
                </a:lnTo>
                <a:lnTo>
                  <a:pt x="54" y="81"/>
                </a:lnTo>
                <a:lnTo>
                  <a:pt x="10" y="123"/>
                </a:lnTo>
                <a:lnTo>
                  <a:pt x="0" y="241"/>
                </a:lnTo>
                <a:lnTo>
                  <a:pt x="29" y="300"/>
                </a:lnTo>
                <a:lnTo>
                  <a:pt x="31" y="330"/>
                </a:lnTo>
                <a:lnTo>
                  <a:pt x="33" y="354"/>
                </a:lnTo>
                <a:lnTo>
                  <a:pt x="31" y="376"/>
                </a:lnTo>
                <a:lnTo>
                  <a:pt x="26" y="414"/>
                </a:lnTo>
                <a:lnTo>
                  <a:pt x="146" y="407"/>
                </a:lnTo>
                <a:lnTo>
                  <a:pt x="304" y="393"/>
                </a:lnTo>
                <a:lnTo>
                  <a:pt x="276" y="384"/>
                </a:lnTo>
                <a:lnTo>
                  <a:pt x="260" y="363"/>
                </a:lnTo>
                <a:lnTo>
                  <a:pt x="284" y="344"/>
                </a:lnTo>
                <a:lnTo>
                  <a:pt x="284" y="321"/>
                </a:lnTo>
                <a:lnTo>
                  <a:pt x="273" y="301"/>
                </a:lnTo>
                <a:lnTo>
                  <a:pt x="284" y="287"/>
                </a:lnTo>
                <a:lnTo>
                  <a:pt x="306" y="289"/>
                </a:lnTo>
                <a:lnTo>
                  <a:pt x="301" y="231"/>
                </a:lnTo>
                <a:lnTo>
                  <a:pt x="296" y="197"/>
                </a:lnTo>
                <a:lnTo>
                  <a:pt x="283" y="176"/>
                </a:lnTo>
                <a:lnTo>
                  <a:pt x="270" y="163"/>
                </a:lnTo>
                <a:lnTo>
                  <a:pt x="250" y="159"/>
                </a:lnTo>
                <a:lnTo>
                  <a:pt x="231" y="159"/>
                </a:lnTo>
                <a:lnTo>
                  <a:pt x="211" y="186"/>
                </a:lnTo>
                <a:lnTo>
                  <a:pt x="199" y="194"/>
                </a:lnTo>
                <a:lnTo>
                  <a:pt x="190" y="197"/>
                </a:lnTo>
                <a:lnTo>
                  <a:pt x="180" y="193"/>
                </a:lnTo>
                <a:lnTo>
                  <a:pt x="177" y="180"/>
                </a:lnTo>
                <a:lnTo>
                  <a:pt x="180" y="171"/>
                </a:lnTo>
                <a:lnTo>
                  <a:pt x="189" y="163"/>
                </a:lnTo>
                <a:lnTo>
                  <a:pt x="197" y="159"/>
                </a:lnTo>
                <a:lnTo>
                  <a:pt x="206" y="157"/>
                </a:lnTo>
                <a:lnTo>
                  <a:pt x="206" y="141"/>
                </a:lnTo>
                <a:lnTo>
                  <a:pt x="229" y="124"/>
                </a:lnTo>
                <a:lnTo>
                  <a:pt x="206" y="70"/>
                </a:lnTo>
                <a:lnTo>
                  <a:pt x="206" y="44"/>
                </a:lnTo>
                <a:lnTo>
                  <a:pt x="167" y="34"/>
                </a:lnTo>
                <a:lnTo>
                  <a:pt x="111" y="0"/>
                </a:lnTo>
                <a:lnTo>
                  <a:pt x="77" y="17"/>
                </a:lnTo>
                <a:close/>
              </a:path>
            </a:pathLst>
          </a:custGeom>
          <a:solidFill>
            <a:srgbClr val="E1D65A"/>
          </a:solidFill>
          <a:ln w="9525" cmpd="sng">
            <a:solidFill>
              <a:schemeClr val="bg1"/>
            </a:solidFill>
            <a:prstDash val="solid"/>
            <a:round/>
            <a:headEnd/>
            <a:tailEnd/>
          </a:ln>
        </p:spPr>
        <p:txBody>
          <a:bodyPr/>
          <a:lstStyle/>
          <a:p>
            <a:endParaRPr lang="en-US" dirty="0"/>
          </a:p>
        </p:txBody>
      </p:sp>
      <p:sp>
        <p:nvSpPr>
          <p:cNvPr id="209" name="Freeform 169"/>
          <p:cNvSpPr>
            <a:spLocks/>
          </p:cNvSpPr>
          <p:nvPr/>
        </p:nvSpPr>
        <p:spPr bwMode="gray">
          <a:xfrm>
            <a:off x="4125097" y="2538474"/>
            <a:ext cx="536949" cy="929829"/>
          </a:xfrm>
          <a:custGeom>
            <a:avLst/>
            <a:gdLst>
              <a:gd name="T0" fmla="*/ 2147483647 w 332"/>
              <a:gd name="T1" fmla="*/ 2147483647 h 547"/>
              <a:gd name="T2" fmla="*/ 2147483647 w 332"/>
              <a:gd name="T3" fmla="*/ 0 h 547"/>
              <a:gd name="T4" fmla="*/ 2147483647 w 332"/>
              <a:gd name="T5" fmla="*/ 2147483647 h 547"/>
              <a:gd name="T6" fmla="*/ 2147483647 w 332"/>
              <a:gd name="T7" fmla="*/ 2147483647 h 547"/>
              <a:gd name="T8" fmla="*/ 2147483647 w 332"/>
              <a:gd name="T9" fmla="*/ 2147483647 h 547"/>
              <a:gd name="T10" fmla="*/ 2147483647 w 332"/>
              <a:gd name="T11" fmla="*/ 2147483647 h 547"/>
              <a:gd name="T12" fmla="*/ 2147483647 w 332"/>
              <a:gd name="T13" fmla="*/ 2147483647 h 547"/>
              <a:gd name="T14" fmla="*/ 2147483647 w 332"/>
              <a:gd name="T15" fmla="*/ 2147483647 h 547"/>
              <a:gd name="T16" fmla="*/ 2147483647 w 332"/>
              <a:gd name="T17" fmla="*/ 2147483647 h 547"/>
              <a:gd name="T18" fmla="*/ 2147483647 w 332"/>
              <a:gd name="T19" fmla="*/ 2147483647 h 547"/>
              <a:gd name="T20" fmla="*/ 2147483647 w 332"/>
              <a:gd name="T21" fmla="*/ 2147483647 h 547"/>
              <a:gd name="T22" fmla="*/ 2147483647 w 332"/>
              <a:gd name="T23" fmla="*/ 2147483647 h 547"/>
              <a:gd name="T24" fmla="*/ 2147483647 w 332"/>
              <a:gd name="T25" fmla="*/ 2147483647 h 547"/>
              <a:gd name="T26" fmla="*/ 2147483647 w 332"/>
              <a:gd name="T27" fmla="*/ 2147483647 h 547"/>
              <a:gd name="T28" fmla="*/ 2147483647 w 332"/>
              <a:gd name="T29" fmla="*/ 2147483647 h 547"/>
              <a:gd name="T30" fmla="*/ 2147483647 w 332"/>
              <a:gd name="T31" fmla="*/ 2147483647 h 547"/>
              <a:gd name="T32" fmla="*/ 2147483647 w 332"/>
              <a:gd name="T33" fmla="*/ 2147483647 h 547"/>
              <a:gd name="T34" fmla="*/ 0 w 332"/>
              <a:gd name="T35" fmla="*/ 2147483647 h 547"/>
              <a:gd name="T36" fmla="*/ 2147483647 w 332"/>
              <a:gd name="T37" fmla="*/ 2147483647 h 547"/>
              <a:gd name="T38" fmla="*/ 2147483647 w 332"/>
              <a:gd name="T39" fmla="*/ 2147483647 h 547"/>
              <a:gd name="T40" fmla="*/ 2147483647 w 332"/>
              <a:gd name="T41" fmla="*/ 2147483647 h 547"/>
              <a:gd name="T42" fmla="*/ 2147483647 w 332"/>
              <a:gd name="T43" fmla="*/ 2147483647 h 547"/>
              <a:gd name="T44" fmla="*/ 2147483647 w 332"/>
              <a:gd name="T45" fmla="*/ 2147483647 h 54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32"/>
              <a:gd name="T70" fmla="*/ 0 h 547"/>
              <a:gd name="T71" fmla="*/ 332 w 332"/>
              <a:gd name="T72" fmla="*/ 547 h 54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32" h="547">
                <a:moveTo>
                  <a:pt x="62" y="31"/>
                </a:moveTo>
                <a:lnTo>
                  <a:pt x="252" y="0"/>
                </a:lnTo>
                <a:lnTo>
                  <a:pt x="282" y="67"/>
                </a:lnTo>
                <a:lnTo>
                  <a:pt x="320" y="347"/>
                </a:lnTo>
                <a:lnTo>
                  <a:pt x="332" y="384"/>
                </a:lnTo>
                <a:lnTo>
                  <a:pt x="302" y="459"/>
                </a:lnTo>
                <a:lnTo>
                  <a:pt x="302" y="510"/>
                </a:lnTo>
                <a:lnTo>
                  <a:pt x="267" y="504"/>
                </a:lnTo>
                <a:lnTo>
                  <a:pt x="269" y="547"/>
                </a:lnTo>
                <a:lnTo>
                  <a:pt x="233" y="530"/>
                </a:lnTo>
                <a:lnTo>
                  <a:pt x="214" y="536"/>
                </a:lnTo>
                <a:lnTo>
                  <a:pt x="187" y="531"/>
                </a:lnTo>
                <a:lnTo>
                  <a:pt x="167" y="466"/>
                </a:lnTo>
                <a:lnTo>
                  <a:pt x="129" y="446"/>
                </a:lnTo>
                <a:lnTo>
                  <a:pt x="129" y="376"/>
                </a:lnTo>
                <a:lnTo>
                  <a:pt x="90" y="384"/>
                </a:lnTo>
                <a:lnTo>
                  <a:pt x="69" y="333"/>
                </a:lnTo>
                <a:lnTo>
                  <a:pt x="0" y="273"/>
                </a:lnTo>
                <a:lnTo>
                  <a:pt x="50" y="179"/>
                </a:lnTo>
                <a:lnTo>
                  <a:pt x="36" y="134"/>
                </a:lnTo>
                <a:lnTo>
                  <a:pt x="86" y="126"/>
                </a:lnTo>
                <a:lnTo>
                  <a:pt x="90" y="64"/>
                </a:lnTo>
                <a:lnTo>
                  <a:pt x="62" y="31"/>
                </a:lnTo>
                <a:close/>
              </a:path>
            </a:pathLst>
          </a:custGeom>
          <a:solidFill>
            <a:srgbClr val="005691"/>
          </a:solidFill>
          <a:ln w="9525" cmpd="sng">
            <a:solidFill>
              <a:schemeClr val="bg1"/>
            </a:solidFill>
            <a:prstDash val="solid"/>
            <a:round/>
            <a:headEnd/>
            <a:tailEnd/>
          </a:ln>
        </p:spPr>
        <p:txBody>
          <a:bodyPr/>
          <a:lstStyle/>
          <a:p>
            <a:endParaRPr lang="en-US" dirty="0"/>
          </a:p>
        </p:txBody>
      </p:sp>
      <p:sp>
        <p:nvSpPr>
          <p:cNvPr id="210" name="Freeform 170"/>
          <p:cNvSpPr>
            <a:spLocks/>
          </p:cNvSpPr>
          <p:nvPr/>
        </p:nvSpPr>
        <p:spPr bwMode="gray">
          <a:xfrm>
            <a:off x="3643294" y="2914429"/>
            <a:ext cx="854765" cy="739531"/>
          </a:xfrm>
          <a:custGeom>
            <a:avLst/>
            <a:gdLst>
              <a:gd name="T0" fmla="*/ 0 w 526"/>
              <a:gd name="T1" fmla="*/ 2147483647 h 433"/>
              <a:gd name="T2" fmla="*/ 2147483647 w 526"/>
              <a:gd name="T3" fmla="*/ 0 h 433"/>
              <a:gd name="T4" fmla="*/ 2147483647 w 526"/>
              <a:gd name="T5" fmla="*/ 0 h 433"/>
              <a:gd name="T6" fmla="*/ 2147483647 w 526"/>
              <a:gd name="T7" fmla="*/ 2147483647 h 433"/>
              <a:gd name="T8" fmla="*/ 2147483647 w 526"/>
              <a:gd name="T9" fmla="*/ 2147483647 h 433"/>
              <a:gd name="T10" fmla="*/ 2147483647 w 526"/>
              <a:gd name="T11" fmla="*/ 2147483647 h 433"/>
              <a:gd name="T12" fmla="*/ 2147483647 w 526"/>
              <a:gd name="T13" fmla="*/ 2147483647 h 433"/>
              <a:gd name="T14" fmla="*/ 2147483647 w 526"/>
              <a:gd name="T15" fmla="*/ 2147483647 h 433"/>
              <a:gd name="T16" fmla="*/ 2147483647 w 526"/>
              <a:gd name="T17" fmla="*/ 2147483647 h 433"/>
              <a:gd name="T18" fmla="*/ 2147483647 w 526"/>
              <a:gd name="T19" fmla="*/ 2147483647 h 433"/>
              <a:gd name="T20" fmla="*/ 2147483647 w 526"/>
              <a:gd name="T21" fmla="*/ 2147483647 h 433"/>
              <a:gd name="T22" fmla="*/ 2147483647 w 526"/>
              <a:gd name="T23" fmla="*/ 2147483647 h 433"/>
              <a:gd name="T24" fmla="*/ 2147483647 w 526"/>
              <a:gd name="T25" fmla="*/ 2147483647 h 433"/>
              <a:gd name="T26" fmla="*/ 2147483647 w 526"/>
              <a:gd name="T27" fmla="*/ 2147483647 h 433"/>
              <a:gd name="T28" fmla="*/ 2147483647 w 526"/>
              <a:gd name="T29" fmla="*/ 2147483647 h 433"/>
              <a:gd name="T30" fmla="*/ 2147483647 w 526"/>
              <a:gd name="T31" fmla="*/ 2147483647 h 433"/>
              <a:gd name="T32" fmla="*/ 2147483647 w 526"/>
              <a:gd name="T33" fmla="*/ 2147483647 h 433"/>
              <a:gd name="T34" fmla="*/ 2147483647 w 526"/>
              <a:gd name="T35" fmla="*/ 2147483647 h 433"/>
              <a:gd name="T36" fmla="*/ 2147483647 w 526"/>
              <a:gd name="T37" fmla="*/ 2147483647 h 433"/>
              <a:gd name="T38" fmla="*/ 2147483647 w 526"/>
              <a:gd name="T39" fmla="*/ 2147483647 h 433"/>
              <a:gd name="T40" fmla="*/ 2147483647 w 526"/>
              <a:gd name="T41" fmla="*/ 2147483647 h 433"/>
              <a:gd name="T42" fmla="*/ 2147483647 w 526"/>
              <a:gd name="T43" fmla="*/ 2147483647 h 433"/>
              <a:gd name="T44" fmla="*/ 2147483647 w 526"/>
              <a:gd name="T45" fmla="*/ 2147483647 h 433"/>
              <a:gd name="T46" fmla="*/ 2147483647 w 526"/>
              <a:gd name="T47" fmla="*/ 2147483647 h 433"/>
              <a:gd name="T48" fmla="*/ 2147483647 w 526"/>
              <a:gd name="T49" fmla="*/ 2147483647 h 433"/>
              <a:gd name="T50" fmla="*/ 0 w 526"/>
              <a:gd name="T51" fmla="*/ 2147483647 h 43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26"/>
              <a:gd name="T79" fmla="*/ 0 h 433"/>
              <a:gd name="T80" fmla="*/ 526 w 526"/>
              <a:gd name="T81" fmla="*/ 433 h 43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26" h="433">
                <a:moveTo>
                  <a:pt x="0" y="15"/>
                </a:moveTo>
                <a:lnTo>
                  <a:pt x="230" y="0"/>
                </a:lnTo>
                <a:lnTo>
                  <a:pt x="278" y="0"/>
                </a:lnTo>
                <a:lnTo>
                  <a:pt x="316" y="13"/>
                </a:lnTo>
                <a:lnTo>
                  <a:pt x="296" y="50"/>
                </a:lnTo>
                <a:lnTo>
                  <a:pt x="363" y="112"/>
                </a:lnTo>
                <a:lnTo>
                  <a:pt x="384" y="163"/>
                </a:lnTo>
                <a:lnTo>
                  <a:pt x="424" y="150"/>
                </a:lnTo>
                <a:lnTo>
                  <a:pt x="423" y="223"/>
                </a:lnTo>
                <a:lnTo>
                  <a:pt x="463" y="245"/>
                </a:lnTo>
                <a:lnTo>
                  <a:pt x="481" y="309"/>
                </a:lnTo>
                <a:lnTo>
                  <a:pt x="510" y="315"/>
                </a:lnTo>
                <a:lnTo>
                  <a:pt x="526" y="342"/>
                </a:lnTo>
                <a:lnTo>
                  <a:pt x="490" y="379"/>
                </a:lnTo>
                <a:lnTo>
                  <a:pt x="478" y="422"/>
                </a:lnTo>
                <a:lnTo>
                  <a:pt x="428" y="433"/>
                </a:lnTo>
                <a:lnTo>
                  <a:pt x="441" y="386"/>
                </a:lnTo>
                <a:lnTo>
                  <a:pt x="244" y="403"/>
                </a:lnTo>
                <a:lnTo>
                  <a:pt x="103" y="420"/>
                </a:lnTo>
                <a:lnTo>
                  <a:pt x="94" y="375"/>
                </a:lnTo>
                <a:lnTo>
                  <a:pt x="84" y="236"/>
                </a:lnTo>
                <a:lnTo>
                  <a:pt x="83" y="160"/>
                </a:lnTo>
                <a:lnTo>
                  <a:pt x="36" y="126"/>
                </a:lnTo>
                <a:lnTo>
                  <a:pt x="53" y="95"/>
                </a:lnTo>
                <a:lnTo>
                  <a:pt x="30" y="78"/>
                </a:lnTo>
                <a:lnTo>
                  <a:pt x="0" y="15"/>
                </a:lnTo>
                <a:close/>
              </a:path>
            </a:pathLst>
          </a:custGeom>
          <a:solidFill>
            <a:srgbClr val="E1D65A"/>
          </a:solidFill>
          <a:ln w="9525" cmpd="sng">
            <a:solidFill>
              <a:schemeClr val="bg1"/>
            </a:solidFill>
            <a:prstDash val="solid"/>
            <a:round/>
            <a:headEnd/>
            <a:tailEnd/>
          </a:ln>
        </p:spPr>
        <p:txBody>
          <a:bodyPr/>
          <a:lstStyle/>
          <a:p>
            <a:endParaRPr lang="en-US" dirty="0"/>
          </a:p>
        </p:txBody>
      </p:sp>
      <p:sp>
        <p:nvSpPr>
          <p:cNvPr id="211" name="Freeform 171"/>
          <p:cNvSpPr>
            <a:spLocks/>
          </p:cNvSpPr>
          <p:nvPr/>
        </p:nvSpPr>
        <p:spPr bwMode="gray">
          <a:xfrm>
            <a:off x="4586582" y="2601908"/>
            <a:ext cx="416497" cy="720966"/>
          </a:xfrm>
          <a:custGeom>
            <a:avLst/>
            <a:gdLst>
              <a:gd name="T0" fmla="*/ 0 w 257"/>
              <a:gd name="T1" fmla="*/ 2147483647 h 422"/>
              <a:gd name="T2" fmla="*/ 2147483647 w 257"/>
              <a:gd name="T3" fmla="*/ 2147483647 h 422"/>
              <a:gd name="T4" fmla="*/ 2147483647 w 257"/>
              <a:gd name="T5" fmla="*/ 2147483647 h 422"/>
              <a:gd name="T6" fmla="*/ 2147483647 w 257"/>
              <a:gd name="T7" fmla="*/ 2147483647 h 422"/>
              <a:gd name="T8" fmla="*/ 2147483647 w 257"/>
              <a:gd name="T9" fmla="*/ 2147483647 h 422"/>
              <a:gd name="T10" fmla="*/ 2147483647 w 257"/>
              <a:gd name="T11" fmla="*/ 0 h 422"/>
              <a:gd name="T12" fmla="*/ 2147483647 w 257"/>
              <a:gd name="T13" fmla="*/ 2147483647 h 422"/>
              <a:gd name="T14" fmla="*/ 2147483647 w 257"/>
              <a:gd name="T15" fmla="*/ 2147483647 h 422"/>
              <a:gd name="T16" fmla="*/ 2147483647 w 257"/>
              <a:gd name="T17" fmla="*/ 2147483647 h 422"/>
              <a:gd name="T18" fmla="*/ 2147483647 w 257"/>
              <a:gd name="T19" fmla="*/ 2147483647 h 422"/>
              <a:gd name="T20" fmla="*/ 2147483647 w 257"/>
              <a:gd name="T21" fmla="*/ 2147483647 h 422"/>
              <a:gd name="T22" fmla="*/ 2147483647 w 257"/>
              <a:gd name="T23" fmla="*/ 2147483647 h 422"/>
              <a:gd name="T24" fmla="*/ 2147483647 w 257"/>
              <a:gd name="T25" fmla="*/ 2147483647 h 422"/>
              <a:gd name="T26" fmla="*/ 2147483647 w 257"/>
              <a:gd name="T27" fmla="*/ 2147483647 h 422"/>
              <a:gd name="T28" fmla="*/ 2147483647 w 257"/>
              <a:gd name="T29" fmla="*/ 2147483647 h 422"/>
              <a:gd name="T30" fmla="*/ 0 w 257"/>
              <a:gd name="T31" fmla="*/ 2147483647 h 42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57"/>
              <a:gd name="T49" fmla="*/ 0 h 422"/>
              <a:gd name="T50" fmla="*/ 257 w 257"/>
              <a:gd name="T51" fmla="*/ 422 h 42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57" h="422">
                <a:moveTo>
                  <a:pt x="0" y="30"/>
                </a:moveTo>
                <a:lnTo>
                  <a:pt x="30" y="45"/>
                </a:lnTo>
                <a:lnTo>
                  <a:pt x="58" y="42"/>
                </a:lnTo>
                <a:lnTo>
                  <a:pt x="68" y="34"/>
                </a:lnTo>
                <a:lnTo>
                  <a:pt x="75" y="8"/>
                </a:lnTo>
                <a:lnTo>
                  <a:pt x="200" y="0"/>
                </a:lnTo>
                <a:lnTo>
                  <a:pt x="257" y="298"/>
                </a:lnTo>
                <a:lnTo>
                  <a:pt x="252" y="295"/>
                </a:lnTo>
                <a:lnTo>
                  <a:pt x="210" y="312"/>
                </a:lnTo>
                <a:lnTo>
                  <a:pt x="180" y="392"/>
                </a:lnTo>
                <a:lnTo>
                  <a:pt x="135" y="381"/>
                </a:lnTo>
                <a:lnTo>
                  <a:pt x="84" y="411"/>
                </a:lnTo>
                <a:lnTo>
                  <a:pt x="17" y="422"/>
                </a:lnTo>
                <a:lnTo>
                  <a:pt x="47" y="344"/>
                </a:lnTo>
                <a:lnTo>
                  <a:pt x="34" y="300"/>
                </a:lnTo>
                <a:lnTo>
                  <a:pt x="0" y="30"/>
                </a:lnTo>
                <a:close/>
              </a:path>
            </a:pathLst>
          </a:custGeom>
          <a:solidFill>
            <a:srgbClr val="E1D65A"/>
          </a:solidFill>
          <a:ln w="9525" cap="flat" cmpd="sng">
            <a:solidFill>
              <a:schemeClr val="bg1"/>
            </a:solidFill>
            <a:prstDash val="solid"/>
            <a:round/>
            <a:headEnd type="none" w="med" len="med"/>
            <a:tailEnd type="none" w="med" len="med"/>
          </a:ln>
        </p:spPr>
        <p:txBody>
          <a:bodyPr/>
          <a:lstStyle/>
          <a:p>
            <a:endParaRPr lang="en-US" dirty="0"/>
          </a:p>
        </p:txBody>
      </p:sp>
      <p:sp>
        <p:nvSpPr>
          <p:cNvPr id="212" name="Freeform 172"/>
          <p:cNvSpPr>
            <a:spLocks/>
          </p:cNvSpPr>
          <p:nvPr/>
        </p:nvSpPr>
        <p:spPr bwMode="gray">
          <a:xfrm>
            <a:off x="4904397" y="2458023"/>
            <a:ext cx="535498" cy="649797"/>
          </a:xfrm>
          <a:custGeom>
            <a:avLst/>
            <a:gdLst>
              <a:gd name="T0" fmla="*/ 0 w 330"/>
              <a:gd name="T1" fmla="*/ 2147483647 h 381"/>
              <a:gd name="T2" fmla="*/ 2147483647 w 330"/>
              <a:gd name="T3" fmla="*/ 2147483647 h 381"/>
              <a:gd name="T4" fmla="*/ 2147483647 w 330"/>
              <a:gd name="T5" fmla="*/ 2147483647 h 381"/>
              <a:gd name="T6" fmla="*/ 2147483647 w 330"/>
              <a:gd name="T7" fmla="*/ 2147483647 h 381"/>
              <a:gd name="T8" fmla="*/ 2147483647 w 330"/>
              <a:gd name="T9" fmla="*/ 2147483647 h 381"/>
              <a:gd name="T10" fmla="*/ 2147483647 w 330"/>
              <a:gd name="T11" fmla="*/ 0 h 381"/>
              <a:gd name="T12" fmla="*/ 2147483647 w 330"/>
              <a:gd name="T13" fmla="*/ 2147483647 h 381"/>
              <a:gd name="T14" fmla="*/ 2147483647 w 330"/>
              <a:gd name="T15" fmla="*/ 2147483647 h 381"/>
              <a:gd name="T16" fmla="*/ 2147483647 w 330"/>
              <a:gd name="T17" fmla="*/ 2147483647 h 381"/>
              <a:gd name="T18" fmla="*/ 2147483647 w 330"/>
              <a:gd name="T19" fmla="*/ 2147483647 h 381"/>
              <a:gd name="T20" fmla="*/ 2147483647 w 330"/>
              <a:gd name="T21" fmla="*/ 2147483647 h 381"/>
              <a:gd name="T22" fmla="*/ 2147483647 w 330"/>
              <a:gd name="T23" fmla="*/ 2147483647 h 381"/>
              <a:gd name="T24" fmla="*/ 2147483647 w 330"/>
              <a:gd name="T25" fmla="*/ 2147483647 h 381"/>
              <a:gd name="T26" fmla="*/ 2147483647 w 330"/>
              <a:gd name="T27" fmla="*/ 2147483647 h 381"/>
              <a:gd name="T28" fmla="*/ 2147483647 w 330"/>
              <a:gd name="T29" fmla="*/ 2147483647 h 381"/>
              <a:gd name="T30" fmla="*/ 2147483647 w 330"/>
              <a:gd name="T31" fmla="*/ 2147483647 h 381"/>
              <a:gd name="T32" fmla="*/ 2147483647 w 330"/>
              <a:gd name="T33" fmla="*/ 2147483647 h 381"/>
              <a:gd name="T34" fmla="*/ 2147483647 w 330"/>
              <a:gd name="T35" fmla="*/ 2147483647 h 381"/>
              <a:gd name="T36" fmla="*/ 0 w 330"/>
              <a:gd name="T37" fmla="*/ 2147483647 h 3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30"/>
              <a:gd name="T58" fmla="*/ 0 h 381"/>
              <a:gd name="T59" fmla="*/ 330 w 330"/>
              <a:gd name="T60" fmla="*/ 381 h 38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30" h="381">
                <a:moveTo>
                  <a:pt x="0" y="86"/>
                </a:moveTo>
                <a:lnTo>
                  <a:pt x="148" y="71"/>
                </a:lnTo>
                <a:lnTo>
                  <a:pt x="180" y="77"/>
                </a:lnTo>
                <a:lnTo>
                  <a:pt x="250" y="44"/>
                </a:lnTo>
                <a:lnTo>
                  <a:pt x="265" y="14"/>
                </a:lnTo>
                <a:lnTo>
                  <a:pt x="307" y="0"/>
                </a:lnTo>
                <a:lnTo>
                  <a:pt x="330" y="144"/>
                </a:lnTo>
                <a:lnTo>
                  <a:pt x="312" y="160"/>
                </a:lnTo>
                <a:lnTo>
                  <a:pt x="317" y="260"/>
                </a:lnTo>
                <a:lnTo>
                  <a:pt x="284" y="268"/>
                </a:lnTo>
                <a:lnTo>
                  <a:pt x="265" y="324"/>
                </a:lnTo>
                <a:lnTo>
                  <a:pt x="240" y="317"/>
                </a:lnTo>
                <a:lnTo>
                  <a:pt x="231" y="381"/>
                </a:lnTo>
                <a:lnTo>
                  <a:pt x="194" y="354"/>
                </a:lnTo>
                <a:lnTo>
                  <a:pt x="121" y="371"/>
                </a:lnTo>
                <a:lnTo>
                  <a:pt x="90" y="347"/>
                </a:lnTo>
                <a:lnTo>
                  <a:pt x="48" y="346"/>
                </a:lnTo>
                <a:lnTo>
                  <a:pt x="27" y="238"/>
                </a:lnTo>
                <a:lnTo>
                  <a:pt x="0" y="86"/>
                </a:lnTo>
                <a:close/>
              </a:path>
            </a:pathLst>
          </a:custGeom>
          <a:solidFill>
            <a:srgbClr val="005691"/>
          </a:solidFill>
          <a:ln w="9525" cmpd="sng">
            <a:solidFill>
              <a:schemeClr val="bg1"/>
            </a:solidFill>
            <a:prstDash val="solid"/>
            <a:round/>
            <a:headEnd/>
            <a:tailEnd/>
          </a:ln>
        </p:spPr>
        <p:txBody>
          <a:bodyPr/>
          <a:lstStyle/>
          <a:p>
            <a:endParaRPr lang="en-US" dirty="0"/>
          </a:p>
        </p:txBody>
      </p:sp>
      <p:sp>
        <p:nvSpPr>
          <p:cNvPr id="213" name="Freeform 173"/>
          <p:cNvSpPr>
            <a:spLocks/>
          </p:cNvSpPr>
          <p:nvPr/>
        </p:nvSpPr>
        <p:spPr bwMode="gray">
          <a:xfrm>
            <a:off x="4425498" y="3041294"/>
            <a:ext cx="944740" cy="552328"/>
          </a:xfrm>
          <a:custGeom>
            <a:avLst/>
            <a:gdLst>
              <a:gd name="T0" fmla="*/ 0 w 582"/>
              <a:gd name="T1" fmla="*/ 2147483647 h 323"/>
              <a:gd name="T2" fmla="*/ 2147483647 w 582"/>
              <a:gd name="T3" fmla="*/ 2147483647 h 323"/>
              <a:gd name="T4" fmla="*/ 2147483647 w 582"/>
              <a:gd name="T5" fmla="*/ 2147483647 h 323"/>
              <a:gd name="T6" fmla="*/ 2147483647 w 582"/>
              <a:gd name="T7" fmla="*/ 2147483647 h 323"/>
              <a:gd name="T8" fmla="*/ 2147483647 w 582"/>
              <a:gd name="T9" fmla="*/ 2147483647 h 323"/>
              <a:gd name="T10" fmla="*/ 2147483647 w 582"/>
              <a:gd name="T11" fmla="*/ 2147483647 h 323"/>
              <a:gd name="T12" fmla="*/ 2147483647 w 582"/>
              <a:gd name="T13" fmla="*/ 2147483647 h 323"/>
              <a:gd name="T14" fmla="*/ 2147483647 w 582"/>
              <a:gd name="T15" fmla="*/ 2147483647 h 323"/>
              <a:gd name="T16" fmla="*/ 2147483647 w 582"/>
              <a:gd name="T17" fmla="*/ 2147483647 h 323"/>
              <a:gd name="T18" fmla="*/ 2147483647 w 582"/>
              <a:gd name="T19" fmla="*/ 2147483647 h 323"/>
              <a:gd name="T20" fmla="*/ 2147483647 w 582"/>
              <a:gd name="T21" fmla="*/ 2147483647 h 323"/>
              <a:gd name="T22" fmla="*/ 2147483647 w 582"/>
              <a:gd name="T23" fmla="*/ 2147483647 h 323"/>
              <a:gd name="T24" fmla="*/ 2147483647 w 582"/>
              <a:gd name="T25" fmla="*/ 2147483647 h 323"/>
              <a:gd name="T26" fmla="*/ 2147483647 w 582"/>
              <a:gd name="T27" fmla="*/ 2147483647 h 323"/>
              <a:gd name="T28" fmla="*/ 2147483647 w 582"/>
              <a:gd name="T29" fmla="*/ 0 h 323"/>
              <a:gd name="T30" fmla="*/ 2147483647 w 582"/>
              <a:gd name="T31" fmla="*/ 2147483647 h 323"/>
              <a:gd name="T32" fmla="*/ 2147483647 w 582"/>
              <a:gd name="T33" fmla="*/ 2147483647 h 323"/>
              <a:gd name="T34" fmla="*/ 2147483647 w 582"/>
              <a:gd name="T35" fmla="*/ 2147483647 h 323"/>
              <a:gd name="T36" fmla="*/ 2147483647 w 582"/>
              <a:gd name="T37" fmla="*/ 2147483647 h 323"/>
              <a:gd name="T38" fmla="*/ 2147483647 w 582"/>
              <a:gd name="T39" fmla="*/ 2147483647 h 323"/>
              <a:gd name="T40" fmla="*/ 2147483647 w 582"/>
              <a:gd name="T41" fmla="*/ 2147483647 h 323"/>
              <a:gd name="T42" fmla="*/ 2147483647 w 582"/>
              <a:gd name="T43" fmla="*/ 2147483647 h 323"/>
              <a:gd name="T44" fmla="*/ 2147483647 w 582"/>
              <a:gd name="T45" fmla="*/ 2147483647 h 323"/>
              <a:gd name="T46" fmla="*/ 2147483647 w 582"/>
              <a:gd name="T47" fmla="*/ 2147483647 h 323"/>
              <a:gd name="T48" fmla="*/ 2147483647 w 582"/>
              <a:gd name="T49" fmla="*/ 2147483647 h 323"/>
              <a:gd name="T50" fmla="*/ 2147483647 w 582"/>
              <a:gd name="T51" fmla="*/ 2147483647 h 323"/>
              <a:gd name="T52" fmla="*/ 2147483647 w 582"/>
              <a:gd name="T53" fmla="*/ 2147483647 h 323"/>
              <a:gd name="T54" fmla="*/ 2147483647 w 582"/>
              <a:gd name="T55" fmla="*/ 2147483647 h 323"/>
              <a:gd name="T56" fmla="*/ 0 w 582"/>
              <a:gd name="T57" fmla="*/ 2147483647 h 3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2"/>
              <a:gd name="T88" fmla="*/ 0 h 323"/>
              <a:gd name="T89" fmla="*/ 582 w 582"/>
              <a:gd name="T90" fmla="*/ 323 h 3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2" h="323">
                <a:moveTo>
                  <a:pt x="0" y="323"/>
                </a:moveTo>
                <a:lnTo>
                  <a:pt x="142" y="303"/>
                </a:lnTo>
                <a:lnTo>
                  <a:pt x="142" y="289"/>
                </a:lnTo>
                <a:lnTo>
                  <a:pt x="483" y="242"/>
                </a:lnTo>
                <a:lnTo>
                  <a:pt x="489" y="217"/>
                </a:lnTo>
                <a:lnTo>
                  <a:pt x="539" y="199"/>
                </a:lnTo>
                <a:lnTo>
                  <a:pt x="545" y="173"/>
                </a:lnTo>
                <a:lnTo>
                  <a:pt x="566" y="164"/>
                </a:lnTo>
                <a:lnTo>
                  <a:pt x="582" y="126"/>
                </a:lnTo>
                <a:lnTo>
                  <a:pt x="535" y="87"/>
                </a:lnTo>
                <a:lnTo>
                  <a:pt x="526" y="36"/>
                </a:lnTo>
                <a:lnTo>
                  <a:pt x="489" y="10"/>
                </a:lnTo>
                <a:lnTo>
                  <a:pt x="413" y="24"/>
                </a:lnTo>
                <a:lnTo>
                  <a:pt x="377" y="2"/>
                </a:lnTo>
                <a:lnTo>
                  <a:pt x="343" y="0"/>
                </a:lnTo>
                <a:lnTo>
                  <a:pt x="350" y="36"/>
                </a:lnTo>
                <a:lnTo>
                  <a:pt x="303" y="54"/>
                </a:lnTo>
                <a:lnTo>
                  <a:pt x="272" y="134"/>
                </a:lnTo>
                <a:lnTo>
                  <a:pt x="229" y="122"/>
                </a:lnTo>
                <a:lnTo>
                  <a:pt x="177" y="152"/>
                </a:lnTo>
                <a:lnTo>
                  <a:pt x="112" y="163"/>
                </a:lnTo>
                <a:lnTo>
                  <a:pt x="112" y="209"/>
                </a:lnTo>
                <a:lnTo>
                  <a:pt x="79" y="207"/>
                </a:lnTo>
                <a:lnTo>
                  <a:pt x="80" y="247"/>
                </a:lnTo>
                <a:lnTo>
                  <a:pt x="46" y="232"/>
                </a:lnTo>
                <a:lnTo>
                  <a:pt x="26" y="239"/>
                </a:lnTo>
                <a:lnTo>
                  <a:pt x="43" y="266"/>
                </a:lnTo>
                <a:lnTo>
                  <a:pt x="7" y="302"/>
                </a:lnTo>
                <a:lnTo>
                  <a:pt x="0" y="323"/>
                </a:lnTo>
                <a:close/>
              </a:path>
            </a:pathLst>
          </a:custGeom>
          <a:solidFill>
            <a:srgbClr val="E1D65A"/>
          </a:solidFill>
          <a:ln w="9525" cmpd="sng">
            <a:solidFill>
              <a:schemeClr val="bg1"/>
            </a:solidFill>
            <a:prstDash val="solid"/>
            <a:round/>
            <a:headEnd/>
            <a:tailEnd/>
          </a:ln>
        </p:spPr>
        <p:txBody>
          <a:bodyPr/>
          <a:lstStyle/>
          <a:p>
            <a:endParaRPr lang="en-US" dirty="0"/>
          </a:p>
        </p:txBody>
      </p:sp>
      <p:sp>
        <p:nvSpPr>
          <p:cNvPr id="214" name="Freeform 174"/>
          <p:cNvSpPr>
            <a:spLocks/>
          </p:cNvSpPr>
          <p:nvPr/>
        </p:nvSpPr>
        <p:spPr bwMode="gray">
          <a:xfrm>
            <a:off x="4363096" y="3401775"/>
            <a:ext cx="1091313" cy="414633"/>
          </a:xfrm>
          <a:custGeom>
            <a:avLst/>
            <a:gdLst>
              <a:gd name="T0" fmla="*/ 2147483647 w 670"/>
              <a:gd name="T1" fmla="*/ 2147483647 h 244"/>
              <a:gd name="T2" fmla="*/ 2147483647 w 670"/>
              <a:gd name="T3" fmla="*/ 2147483647 h 244"/>
              <a:gd name="T4" fmla="*/ 2147483647 w 670"/>
              <a:gd name="T5" fmla="*/ 2147483647 h 244"/>
              <a:gd name="T6" fmla="*/ 2147483647 w 670"/>
              <a:gd name="T7" fmla="*/ 2147483647 h 244"/>
              <a:gd name="T8" fmla="*/ 0 w 670"/>
              <a:gd name="T9" fmla="*/ 2147483647 h 244"/>
              <a:gd name="T10" fmla="*/ 2147483647 w 670"/>
              <a:gd name="T11" fmla="*/ 2147483647 h 244"/>
              <a:gd name="T12" fmla="*/ 2147483647 w 670"/>
              <a:gd name="T13" fmla="*/ 2147483647 h 244"/>
              <a:gd name="T14" fmla="*/ 2147483647 w 670"/>
              <a:gd name="T15" fmla="*/ 2147483647 h 244"/>
              <a:gd name="T16" fmla="*/ 2147483647 w 670"/>
              <a:gd name="T17" fmla="*/ 2147483647 h 244"/>
              <a:gd name="T18" fmla="*/ 2147483647 w 670"/>
              <a:gd name="T19" fmla="*/ 2147483647 h 244"/>
              <a:gd name="T20" fmla="*/ 2147483647 w 670"/>
              <a:gd name="T21" fmla="*/ 2147483647 h 244"/>
              <a:gd name="T22" fmla="*/ 2147483647 w 670"/>
              <a:gd name="T23" fmla="*/ 0 h 244"/>
              <a:gd name="T24" fmla="*/ 2147483647 w 670"/>
              <a:gd name="T25" fmla="*/ 2147483647 h 244"/>
              <a:gd name="T26" fmla="*/ 2147483647 w 670"/>
              <a:gd name="T27" fmla="*/ 2147483647 h 244"/>
              <a:gd name="T28" fmla="*/ 2147483647 w 670"/>
              <a:gd name="T29" fmla="*/ 2147483647 h 244"/>
              <a:gd name="T30" fmla="*/ 2147483647 w 670"/>
              <a:gd name="T31" fmla="*/ 2147483647 h 2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70"/>
              <a:gd name="T49" fmla="*/ 0 h 244"/>
              <a:gd name="T50" fmla="*/ 670 w 670"/>
              <a:gd name="T51" fmla="*/ 244 h 2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70" h="244">
                <a:moveTo>
                  <a:pt x="40" y="111"/>
                </a:moveTo>
                <a:lnTo>
                  <a:pt x="40" y="115"/>
                </a:lnTo>
                <a:lnTo>
                  <a:pt x="28" y="138"/>
                </a:lnTo>
                <a:lnTo>
                  <a:pt x="41" y="170"/>
                </a:lnTo>
                <a:lnTo>
                  <a:pt x="0" y="197"/>
                </a:lnTo>
                <a:lnTo>
                  <a:pt x="8" y="244"/>
                </a:lnTo>
                <a:lnTo>
                  <a:pt x="184" y="230"/>
                </a:lnTo>
                <a:lnTo>
                  <a:pt x="393" y="205"/>
                </a:lnTo>
                <a:lnTo>
                  <a:pt x="497" y="187"/>
                </a:lnTo>
                <a:lnTo>
                  <a:pt x="518" y="124"/>
                </a:lnTo>
                <a:lnTo>
                  <a:pt x="555" y="121"/>
                </a:lnTo>
                <a:lnTo>
                  <a:pt x="670" y="0"/>
                </a:lnTo>
                <a:lnTo>
                  <a:pt x="521" y="30"/>
                </a:lnTo>
                <a:lnTo>
                  <a:pt x="175" y="80"/>
                </a:lnTo>
                <a:lnTo>
                  <a:pt x="178" y="94"/>
                </a:lnTo>
                <a:lnTo>
                  <a:pt x="40" y="111"/>
                </a:lnTo>
                <a:close/>
              </a:path>
            </a:pathLst>
          </a:custGeom>
          <a:solidFill>
            <a:srgbClr val="C00000"/>
          </a:solidFill>
          <a:ln w="9525" cmpd="sng">
            <a:solidFill>
              <a:schemeClr val="bg1"/>
            </a:solidFill>
            <a:prstDash val="solid"/>
            <a:round/>
            <a:headEnd/>
            <a:tailEnd/>
          </a:ln>
        </p:spPr>
        <p:txBody>
          <a:bodyPr/>
          <a:lstStyle/>
          <a:p>
            <a:endParaRPr lang="en-US" dirty="0"/>
          </a:p>
        </p:txBody>
      </p:sp>
      <p:sp>
        <p:nvSpPr>
          <p:cNvPr id="215" name="Freeform 175"/>
          <p:cNvSpPr>
            <a:spLocks/>
          </p:cNvSpPr>
          <p:nvPr/>
        </p:nvSpPr>
        <p:spPr bwMode="gray">
          <a:xfrm>
            <a:off x="4254255" y="3782372"/>
            <a:ext cx="444071" cy="818435"/>
          </a:xfrm>
          <a:custGeom>
            <a:avLst/>
            <a:gdLst>
              <a:gd name="T0" fmla="*/ 2147483647 w 274"/>
              <a:gd name="T1" fmla="*/ 2147483647 h 479"/>
              <a:gd name="T2" fmla="*/ 2147483647 w 274"/>
              <a:gd name="T3" fmla="*/ 2147483647 h 479"/>
              <a:gd name="T4" fmla="*/ 0 w 274"/>
              <a:gd name="T5" fmla="*/ 2147483647 h 479"/>
              <a:gd name="T6" fmla="*/ 2147483647 w 274"/>
              <a:gd name="T7" fmla="*/ 2147483647 h 479"/>
              <a:gd name="T8" fmla="*/ 2147483647 w 274"/>
              <a:gd name="T9" fmla="*/ 2147483647 h 479"/>
              <a:gd name="T10" fmla="*/ 2147483647 w 274"/>
              <a:gd name="T11" fmla="*/ 2147483647 h 479"/>
              <a:gd name="T12" fmla="*/ 2147483647 w 274"/>
              <a:gd name="T13" fmla="*/ 2147483647 h 479"/>
              <a:gd name="T14" fmla="*/ 2147483647 w 274"/>
              <a:gd name="T15" fmla="*/ 2147483647 h 479"/>
              <a:gd name="T16" fmla="*/ 2147483647 w 274"/>
              <a:gd name="T17" fmla="*/ 2147483647 h 479"/>
              <a:gd name="T18" fmla="*/ 2147483647 w 274"/>
              <a:gd name="T19" fmla="*/ 2147483647 h 479"/>
              <a:gd name="T20" fmla="*/ 2147483647 w 274"/>
              <a:gd name="T21" fmla="*/ 2147483647 h 479"/>
              <a:gd name="T22" fmla="*/ 2147483647 w 274"/>
              <a:gd name="T23" fmla="*/ 2147483647 h 479"/>
              <a:gd name="T24" fmla="*/ 2147483647 w 274"/>
              <a:gd name="T25" fmla="*/ 2147483647 h 479"/>
              <a:gd name="T26" fmla="*/ 2147483647 w 274"/>
              <a:gd name="T27" fmla="*/ 0 h 479"/>
              <a:gd name="T28" fmla="*/ 2147483647 w 274"/>
              <a:gd name="T29" fmla="*/ 2147483647 h 47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4"/>
              <a:gd name="T46" fmla="*/ 0 h 479"/>
              <a:gd name="T47" fmla="*/ 274 w 274"/>
              <a:gd name="T48" fmla="*/ 479 h 47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4" h="479">
                <a:moveTo>
                  <a:pt x="77" y="16"/>
                </a:moveTo>
                <a:lnTo>
                  <a:pt x="36" y="98"/>
                </a:lnTo>
                <a:lnTo>
                  <a:pt x="0" y="150"/>
                </a:lnTo>
                <a:lnTo>
                  <a:pt x="11" y="213"/>
                </a:lnTo>
                <a:lnTo>
                  <a:pt x="54" y="299"/>
                </a:lnTo>
                <a:lnTo>
                  <a:pt x="21" y="386"/>
                </a:lnTo>
                <a:lnTo>
                  <a:pt x="7" y="432"/>
                </a:lnTo>
                <a:lnTo>
                  <a:pt x="167" y="413"/>
                </a:lnTo>
                <a:lnTo>
                  <a:pt x="174" y="472"/>
                </a:lnTo>
                <a:lnTo>
                  <a:pt x="207" y="479"/>
                </a:lnTo>
                <a:lnTo>
                  <a:pt x="216" y="449"/>
                </a:lnTo>
                <a:lnTo>
                  <a:pt x="274" y="440"/>
                </a:lnTo>
                <a:lnTo>
                  <a:pt x="261" y="343"/>
                </a:lnTo>
                <a:lnTo>
                  <a:pt x="259" y="0"/>
                </a:lnTo>
                <a:lnTo>
                  <a:pt x="77" y="16"/>
                </a:lnTo>
                <a:close/>
              </a:path>
            </a:pathLst>
          </a:custGeom>
          <a:solidFill>
            <a:srgbClr val="3FA9C0"/>
          </a:solidFill>
          <a:ln w="9525" cmpd="sng">
            <a:solidFill>
              <a:schemeClr val="bg1"/>
            </a:solidFill>
            <a:prstDash val="solid"/>
            <a:round/>
            <a:headEnd/>
            <a:tailEnd/>
          </a:ln>
        </p:spPr>
        <p:txBody>
          <a:bodyPr/>
          <a:lstStyle/>
          <a:p>
            <a:endParaRPr lang="en-US" dirty="0"/>
          </a:p>
        </p:txBody>
      </p:sp>
      <p:sp>
        <p:nvSpPr>
          <p:cNvPr id="216" name="Freeform 176"/>
          <p:cNvSpPr>
            <a:spLocks/>
          </p:cNvSpPr>
          <p:nvPr/>
        </p:nvSpPr>
        <p:spPr bwMode="gray">
          <a:xfrm>
            <a:off x="4673655" y="3746787"/>
            <a:ext cx="502119" cy="819983"/>
          </a:xfrm>
          <a:custGeom>
            <a:avLst/>
            <a:gdLst>
              <a:gd name="T0" fmla="*/ 0 w 310"/>
              <a:gd name="T1" fmla="*/ 2147483647 h 482"/>
              <a:gd name="T2" fmla="*/ 2147483647 w 310"/>
              <a:gd name="T3" fmla="*/ 0 h 482"/>
              <a:gd name="T4" fmla="*/ 2147483647 w 310"/>
              <a:gd name="T5" fmla="*/ 2147483647 h 482"/>
              <a:gd name="T6" fmla="*/ 2147483647 w 310"/>
              <a:gd name="T7" fmla="*/ 2147483647 h 482"/>
              <a:gd name="T8" fmla="*/ 2147483647 w 310"/>
              <a:gd name="T9" fmla="*/ 2147483647 h 482"/>
              <a:gd name="T10" fmla="*/ 2147483647 w 310"/>
              <a:gd name="T11" fmla="*/ 2147483647 h 482"/>
              <a:gd name="T12" fmla="*/ 2147483647 w 310"/>
              <a:gd name="T13" fmla="*/ 2147483647 h 482"/>
              <a:gd name="T14" fmla="*/ 2147483647 w 310"/>
              <a:gd name="T15" fmla="*/ 2147483647 h 482"/>
              <a:gd name="T16" fmla="*/ 2147483647 w 310"/>
              <a:gd name="T17" fmla="*/ 2147483647 h 482"/>
              <a:gd name="T18" fmla="*/ 2147483647 w 310"/>
              <a:gd name="T19" fmla="*/ 2147483647 h 482"/>
              <a:gd name="T20" fmla="*/ 2147483647 w 310"/>
              <a:gd name="T21" fmla="*/ 2147483647 h 482"/>
              <a:gd name="T22" fmla="*/ 2147483647 w 310"/>
              <a:gd name="T23" fmla="*/ 2147483647 h 482"/>
              <a:gd name="T24" fmla="*/ 2147483647 w 310"/>
              <a:gd name="T25" fmla="*/ 2147483647 h 482"/>
              <a:gd name="T26" fmla="*/ 2147483647 w 310"/>
              <a:gd name="T27" fmla="*/ 2147483647 h 482"/>
              <a:gd name="T28" fmla="*/ 0 w 310"/>
              <a:gd name="T29" fmla="*/ 2147483647 h 48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10"/>
              <a:gd name="T46" fmla="*/ 0 h 482"/>
              <a:gd name="T47" fmla="*/ 310 w 310"/>
              <a:gd name="T48" fmla="*/ 482 h 48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10" h="482">
                <a:moveTo>
                  <a:pt x="0" y="24"/>
                </a:moveTo>
                <a:lnTo>
                  <a:pt x="202" y="0"/>
                </a:lnTo>
                <a:lnTo>
                  <a:pt x="266" y="222"/>
                </a:lnTo>
                <a:lnTo>
                  <a:pt x="310" y="258"/>
                </a:lnTo>
                <a:lnTo>
                  <a:pt x="274" y="324"/>
                </a:lnTo>
                <a:lnTo>
                  <a:pt x="309" y="387"/>
                </a:lnTo>
                <a:lnTo>
                  <a:pt x="103" y="410"/>
                </a:lnTo>
                <a:lnTo>
                  <a:pt x="112" y="464"/>
                </a:lnTo>
                <a:lnTo>
                  <a:pt x="82" y="482"/>
                </a:lnTo>
                <a:lnTo>
                  <a:pt x="57" y="414"/>
                </a:lnTo>
                <a:lnTo>
                  <a:pt x="43" y="470"/>
                </a:lnTo>
                <a:lnTo>
                  <a:pt x="17" y="464"/>
                </a:lnTo>
                <a:lnTo>
                  <a:pt x="9" y="408"/>
                </a:lnTo>
                <a:lnTo>
                  <a:pt x="2" y="360"/>
                </a:lnTo>
                <a:lnTo>
                  <a:pt x="0" y="24"/>
                </a:lnTo>
                <a:close/>
              </a:path>
            </a:pathLst>
          </a:custGeom>
          <a:solidFill>
            <a:srgbClr val="C00000"/>
          </a:solidFill>
          <a:ln w="9525" cmpd="sng">
            <a:solidFill>
              <a:schemeClr val="bg1"/>
            </a:solidFill>
            <a:prstDash val="solid"/>
            <a:round/>
            <a:headEnd/>
            <a:tailEnd/>
          </a:ln>
        </p:spPr>
        <p:txBody>
          <a:bodyPr/>
          <a:lstStyle/>
          <a:p>
            <a:endParaRPr lang="en-US" dirty="0"/>
          </a:p>
        </p:txBody>
      </p:sp>
      <p:sp>
        <p:nvSpPr>
          <p:cNvPr id="217" name="Freeform 177"/>
          <p:cNvSpPr>
            <a:spLocks/>
          </p:cNvSpPr>
          <p:nvPr/>
        </p:nvSpPr>
        <p:spPr bwMode="gray">
          <a:xfrm>
            <a:off x="4992920" y="3706562"/>
            <a:ext cx="699485" cy="762739"/>
          </a:xfrm>
          <a:custGeom>
            <a:avLst/>
            <a:gdLst>
              <a:gd name="T0" fmla="*/ 0 w 428"/>
              <a:gd name="T1" fmla="*/ 2147483647 h 445"/>
              <a:gd name="T2" fmla="*/ 2147483647 w 428"/>
              <a:gd name="T3" fmla="*/ 2147483647 h 445"/>
              <a:gd name="T4" fmla="*/ 2147483647 w 428"/>
              <a:gd name="T5" fmla="*/ 2147483647 h 445"/>
              <a:gd name="T6" fmla="*/ 2147483647 w 428"/>
              <a:gd name="T7" fmla="*/ 0 h 445"/>
              <a:gd name="T8" fmla="*/ 2147483647 w 428"/>
              <a:gd name="T9" fmla="*/ 2147483647 h 445"/>
              <a:gd name="T10" fmla="*/ 2147483647 w 428"/>
              <a:gd name="T11" fmla="*/ 2147483647 h 445"/>
              <a:gd name="T12" fmla="*/ 2147483647 w 428"/>
              <a:gd name="T13" fmla="*/ 2147483647 h 445"/>
              <a:gd name="T14" fmla="*/ 2147483647 w 428"/>
              <a:gd name="T15" fmla="*/ 2147483647 h 445"/>
              <a:gd name="T16" fmla="*/ 2147483647 w 428"/>
              <a:gd name="T17" fmla="*/ 2147483647 h 445"/>
              <a:gd name="T18" fmla="*/ 2147483647 w 428"/>
              <a:gd name="T19" fmla="*/ 2147483647 h 445"/>
              <a:gd name="T20" fmla="*/ 2147483647 w 428"/>
              <a:gd name="T21" fmla="*/ 2147483647 h 445"/>
              <a:gd name="T22" fmla="*/ 2147483647 w 428"/>
              <a:gd name="T23" fmla="*/ 2147483647 h 445"/>
              <a:gd name="T24" fmla="*/ 2147483647 w 428"/>
              <a:gd name="T25" fmla="*/ 2147483647 h 445"/>
              <a:gd name="T26" fmla="*/ 2147483647 w 428"/>
              <a:gd name="T27" fmla="*/ 2147483647 h 445"/>
              <a:gd name="T28" fmla="*/ 2147483647 w 428"/>
              <a:gd name="T29" fmla="*/ 2147483647 h 445"/>
              <a:gd name="T30" fmla="*/ 2147483647 w 428"/>
              <a:gd name="T31" fmla="*/ 2147483647 h 445"/>
              <a:gd name="T32" fmla="*/ 2147483647 w 428"/>
              <a:gd name="T33" fmla="*/ 2147483647 h 445"/>
              <a:gd name="T34" fmla="*/ 2147483647 w 428"/>
              <a:gd name="T35" fmla="*/ 2147483647 h 445"/>
              <a:gd name="T36" fmla="*/ 0 w 428"/>
              <a:gd name="T37" fmla="*/ 2147483647 h 4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28"/>
              <a:gd name="T58" fmla="*/ 0 h 445"/>
              <a:gd name="T59" fmla="*/ 428 w 428"/>
              <a:gd name="T60" fmla="*/ 445 h 44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28" h="445">
                <a:moveTo>
                  <a:pt x="0" y="27"/>
                </a:moveTo>
                <a:lnTo>
                  <a:pt x="4" y="27"/>
                </a:lnTo>
                <a:lnTo>
                  <a:pt x="104" y="9"/>
                </a:lnTo>
                <a:lnTo>
                  <a:pt x="192" y="0"/>
                </a:lnTo>
                <a:lnTo>
                  <a:pt x="180" y="23"/>
                </a:lnTo>
                <a:lnTo>
                  <a:pt x="207" y="23"/>
                </a:lnTo>
                <a:lnTo>
                  <a:pt x="360" y="160"/>
                </a:lnTo>
                <a:lnTo>
                  <a:pt x="420" y="249"/>
                </a:lnTo>
                <a:lnTo>
                  <a:pt x="428" y="309"/>
                </a:lnTo>
                <a:lnTo>
                  <a:pt x="408" y="323"/>
                </a:lnTo>
                <a:lnTo>
                  <a:pt x="420" y="383"/>
                </a:lnTo>
                <a:lnTo>
                  <a:pt x="377" y="386"/>
                </a:lnTo>
                <a:lnTo>
                  <a:pt x="377" y="437"/>
                </a:lnTo>
                <a:lnTo>
                  <a:pt x="342" y="412"/>
                </a:lnTo>
                <a:lnTo>
                  <a:pt x="122" y="445"/>
                </a:lnTo>
                <a:lnTo>
                  <a:pt x="72" y="349"/>
                </a:lnTo>
                <a:lnTo>
                  <a:pt x="108" y="283"/>
                </a:lnTo>
                <a:lnTo>
                  <a:pt x="61" y="250"/>
                </a:lnTo>
                <a:lnTo>
                  <a:pt x="0" y="27"/>
                </a:lnTo>
                <a:close/>
              </a:path>
            </a:pathLst>
          </a:custGeom>
          <a:solidFill>
            <a:srgbClr val="3FA9C0"/>
          </a:solidFill>
          <a:ln w="9525" cmpd="sng">
            <a:solidFill>
              <a:schemeClr val="bg1"/>
            </a:solidFill>
            <a:prstDash val="solid"/>
            <a:round/>
            <a:headEnd/>
            <a:tailEnd/>
          </a:ln>
        </p:spPr>
        <p:txBody>
          <a:bodyPr/>
          <a:lstStyle/>
          <a:p>
            <a:endParaRPr lang="en-US" dirty="0"/>
          </a:p>
        </p:txBody>
      </p:sp>
      <p:sp>
        <p:nvSpPr>
          <p:cNvPr id="218" name="Freeform 178"/>
          <p:cNvSpPr>
            <a:spLocks/>
          </p:cNvSpPr>
          <p:nvPr/>
        </p:nvSpPr>
        <p:spPr bwMode="gray">
          <a:xfrm>
            <a:off x="5287518" y="3602904"/>
            <a:ext cx="635631" cy="526026"/>
          </a:xfrm>
          <a:custGeom>
            <a:avLst/>
            <a:gdLst>
              <a:gd name="T0" fmla="*/ 2147483647 w 391"/>
              <a:gd name="T1" fmla="*/ 2147483647 h 310"/>
              <a:gd name="T2" fmla="*/ 2147483647 w 391"/>
              <a:gd name="T3" fmla="*/ 2147483647 h 310"/>
              <a:gd name="T4" fmla="*/ 2147483647 w 391"/>
              <a:gd name="T5" fmla="*/ 0 h 310"/>
              <a:gd name="T6" fmla="*/ 2147483647 w 391"/>
              <a:gd name="T7" fmla="*/ 2147483647 h 310"/>
              <a:gd name="T8" fmla="*/ 2147483647 w 391"/>
              <a:gd name="T9" fmla="*/ 2147483647 h 310"/>
              <a:gd name="T10" fmla="*/ 2147483647 w 391"/>
              <a:gd name="T11" fmla="*/ 2147483647 h 310"/>
              <a:gd name="T12" fmla="*/ 2147483647 w 391"/>
              <a:gd name="T13" fmla="*/ 2147483647 h 310"/>
              <a:gd name="T14" fmla="*/ 2147483647 w 391"/>
              <a:gd name="T15" fmla="*/ 2147483647 h 310"/>
              <a:gd name="T16" fmla="*/ 2147483647 w 391"/>
              <a:gd name="T17" fmla="*/ 2147483647 h 310"/>
              <a:gd name="T18" fmla="*/ 2147483647 w 391"/>
              <a:gd name="T19" fmla="*/ 2147483647 h 310"/>
              <a:gd name="T20" fmla="*/ 2147483647 w 391"/>
              <a:gd name="T21" fmla="*/ 2147483647 h 310"/>
              <a:gd name="T22" fmla="*/ 2147483647 w 391"/>
              <a:gd name="T23" fmla="*/ 2147483647 h 310"/>
              <a:gd name="T24" fmla="*/ 2147483647 w 391"/>
              <a:gd name="T25" fmla="*/ 2147483647 h 310"/>
              <a:gd name="T26" fmla="*/ 2147483647 w 391"/>
              <a:gd name="T27" fmla="*/ 2147483647 h 310"/>
              <a:gd name="T28" fmla="*/ 0 w 391"/>
              <a:gd name="T29" fmla="*/ 2147483647 h 310"/>
              <a:gd name="T30" fmla="*/ 2147483647 w 391"/>
              <a:gd name="T31" fmla="*/ 2147483647 h 31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91"/>
              <a:gd name="T49" fmla="*/ 0 h 310"/>
              <a:gd name="T50" fmla="*/ 391 w 391"/>
              <a:gd name="T51" fmla="*/ 310 h 31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91" h="310">
                <a:moveTo>
                  <a:pt x="14" y="56"/>
                </a:moveTo>
                <a:lnTo>
                  <a:pt x="45" y="26"/>
                </a:lnTo>
                <a:lnTo>
                  <a:pt x="162" y="0"/>
                </a:lnTo>
                <a:lnTo>
                  <a:pt x="198" y="17"/>
                </a:lnTo>
                <a:lnTo>
                  <a:pt x="274" y="5"/>
                </a:lnTo>
                <a:lnTo>
                  <a:pt x="335" y="49"/>
                </a:lnTo>
                <a:lnTo>
                  <a:pt x="391" y="83"/>
                </a:lnTo>
                <a:lnTo>
                  <a:pt x="360" y="176"/>
                </a:lnTo>
                <a:lnTo>
                  <a:pt x="312" y="223"/>
                </a:lnTo>
                <a:lnTo>
                  <a:pt x="261" y="237"/>
                </a:lnTo>
                <a:lnTo>
                  <a:pt x="271" y="275"/>
                </a:lnTo>
                <a:lnTo>
                  <a:pt x="240" y="310"/>
                </a:lnTo>
                <a:lnTo>
                  <a:pt x="180" y="223"/>
                </a:lnTo>
                <a:lnTo>
                  <a:pt x="25" y="83"/>
                </a:lnTo>
                <a:lnTo>
                  <a:pt x="0" y="83"/>
                </a:lnTo>
                <a:lnTo>
                  <a:pt x="14" y="56"/>
                </a:lnTo>
                <a:close/>
              </a:path>
            </a:pathLst>
          </a:custGeom>
          <a:solidFill>
            <a:srgbClr val="E1D65A"/>
          </a:solidFill>
          <a:ln w="9525" cmpd="sng">
            <a:solidFill>
              <a:schemeClr val="bg1"/>
            </a:solidFill>
            <a:prstDash val="solid"/>
            <a:round/>
            <a:headEnd/>
            <a:tailEnd/>
          </a:ln>
        </p:spPr>
        <p:txBody>
          <a:bodyPr/>
          <a:lstStyle/>
          <a:p>
            <a:endParaRPr lang="en-US" dirty="0"/>
          </a:p>
        </p:txBody>
      </p:sp>
      <p:sp>
        <p:nvSpPr>
          <p:cNvPr id="219" name="Freeform 180"/>
          <p:cNvSpPr>
            <a:spLocks/>
          </p:cNvSpPr>
          <p:nvPr/>
        </p:nvSpPr>
        <p:spPr bwMode="gray">
          <a:xfrm>
            <a:off x="5161261" y="3236232"/>
            <a:ext cx="1095667" cy="507461"/>
          </a:xfrm>
          <a:custGeom>
            <a:avLst/>
            <a:gdLst>
              <a:gd name="T0" fmla="*/ 2147483647 w 675"/>
              <a:gd name="T1" fmla="*/ 2147483647 h 296"/>
              <a:gd name="T2" fmla="*/ 0 w 675"/>
              <a:gd name="T3" fmla="*/ 2147483647 h 296"/>
              <a:gd name="T4" fmla="*/ 2147483647 w 675"/>
              <a:gd name="T5" fmla="*/ 2147483647 h 296"/>
              <a:gd name="T6" fmla="*/ 2147483647 w 675"/>
              <a:gd name="T7" fmla="*/ 2147483647 h 296"/>
              <a:gd name="T8" fmla="*/ 2147483647 w 675"/>
              <a:gd name="T9" fmla="*/ 2147483647 h 296"/>
              <a:gd name="T10" fmla="*/ 2147483647 w 675"/>
              <a:gd name="T11" fmla="*/ 2147483647 h 296"/>
              <a:gd name="T12" fmla="*/ 2147483647 w 675"/>
              <a:gd name="T13" fmla="*/ 2147483647 h 296"/>
              <a:gd name="T14" fmla="*/ 2147483647 w 675"/>
              <a:gd name="T15" fmla="*/ 2147483647 h 296"/>
              <a:gd name="T16" fmla="*/ 2147483647 w 675"/>
              <a:gd name="T17" fmla="*/ 2147483647 h 296"/>
              <a:gd name="T18" fmla="*/ 2147483647 w 675"/>
              <a:gd name="T19" fmla="*/ 2147483647 h 296"/>
              <a:gd name="T20" fmla="*/ 2147483647 w 675"/>
              <a:gd name="T21" fmla="*/ 2147483647 h 296"/>
              <a:gd name="T22" fmla="*/ 2147483647 w 675"/>
              <a:gd name="T23" fmla="*/ 2147483647 h 296"/>
              <a:gd name="T24" fmla="*/ 2147483647 w 675"/>
              <a:gd name="T25" fmla="*/ 2147483647 h 296"/>
              <a:gd name="T26" fmla="*/ 2147483647 w 675"/>
              <a:gd name="T27" fmla="*/ 2147483647 h 296"/>
              <a:gd name="T28" fmla="*/ 2147483647 w 675"/>
              <a:gd name="T29" fmla="*/ 2147483647 h 296"/>
              <a:gd name="T30" fmla="*/ 2147483647 w 675"/>
              <a:gd name="T31" fmla="*/ 2147483647 h 296"/>
              <a:gd name="T32" fmla="*/ 2147483647 w 675"/>
              <a:gd name="T33" fmla="*/ 2147483647 h 296"/>
              <a:gd name="T34" fmla="*/ 2147483647 w 675"/>
              <a:gd name="T35" fmla="*/ 2147483647 h 296"/>
              <a:gd name="T36" fmla="*/ 2147483647 w 675"/>
              <a:gd name="T37" fmla="*/ 2147483647 h 296"/>
              <a:gd name="T38" fmla="*/ 2147483647 w 675"/>
              <a:gd name="T39" fmla="*/ 2147483647 h 296"/>
              <a:gd name="T40" fmla="*/ 2147483647 w 675"/>
              <a:gd name="T41" fmla="*/ 2147483647 h 296"/>
              <a:gd name="T42" fmla="*/ 2147483647 w 675"/>
              <a:gd name="T43" fmla="*/ 2147483647 h 296"/>
              <a:gd name="T44" fmla="*/ 2147483647 w 675"/>
              <a:gd name="T45" fmla="*/ 2147483647 h 296"/>
              <a:gd name="T46" fmla="*/ 2147483647 w 675"/>
              <a:gd name="T47" fmla="*/ 2147483647 h 296"/>
              <a:gd name="T48" fmla="*/ 2147483647 w 675"/>
              <a:gd name="T49" fmla="*/ 2147483647 h 296"/>
              <a:gd name="T50" fmla="*/ 2147483647 w 675"/>
              <a:gd name="T51" fmla="*/ 2147483647 h 296"/>
              <a:gd name="T52" fmla="*/ 2147483647 w 675"/>
              <a:gd name="T53" fmla="*/ 2147483647 h 296"/>
              <a:gd name="T54" fmla="*/ 2147483647 w 675"/>
              <a:gd name="T55" fmla="*/ 2147483647 h 296"/>
              <a:gd name="T56" fmla="*/ 2147483647 w 675"/>
              <a:gd name="T57" fmla="*/ 2147483647 h 296"/>
              <a:gd name="T58" fmla="*/ 2147483647 w 675"/>
              <a:gd name="T59" fmla="*/ 0 h 296"/>
              <a:gd name="T60" fmla="*/ 2147483647 w 675"/>
              <a:gd name="T61" fmla="*/ 2147483647 h 296"/>
              <a:gd name="T62" fmla="*/ 2147483647 w 675"/>
              <a:gd name="T63" fmla="*/ 2147483647 h 296"/>
              <a:gd name="T64" fmla="*/ 2147483647 w 675"/>
              <a:gd name="T65" fmla="*/ 2147483647 h 296"/>
              <a:gd name="T66" fmla="*/ 2147483647 w 675"/>
              <a:gd name="T67" fmla="*/ 2147483647 h 29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75"/>
              <a:gd name="T103" fmla="*/ 0 h 296"/>
              <a:gd name="T104" fmla="*/ 675 w 675"/>
              <a:gd name="T105" fmla="*/ 296 h 29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75" h="296">
                <a:moveTo>
                  <a:pt x="23" y="219"/>
                </a:moveTo>
                <a:lnTo>
                  <a:pt x="0" y="282"/>
                </a:lnTo>
                <a:lnTo>
                  <a:pt x="88" y="273"/>
                </a:lnTo>
                <a:lnTo>
                  <a:pt x="122" y="245"/>
                </a:lnTo>
                <a:lnTo>
                  <a:pt x="240" y="213"/>
                </a:lnTo>
                <a:lnTo>
                  <a:pt x="273" y="230"/>
                </a:lnTo>
                <a:lnTo>
                  <a:pt x="352" y="219"/>
                </a:lnTo>
                <a:lnTo>
                  <a:pt x="352" y="223"/>
                </a:lnTo>
                <a:lnTo>
                  <a:pt x="469" y="296"/>
                </a:lnTo>
                <a:lnTo>
                  <a:pt x="538" y="275"/>
                </a:lnTo>
                <a:lnTo>
                  <a:pt x="576" y="193"/>
                </a:lnTo>
                <a:lnTo>
                  <a:pt x="643" y="170"/>
                </a:lnTo>
                <a:lnTo>
                  <a:pt x="675" y="110"/>
                </a:lnTo>
                <a:lnTo>
                  <a:pt x="673" y="38"/>
                </a:lnTo>
                <a:lnTo>
                  <a:pt x="665" y="98"/>
                </a:lnTo>
                <a:lnTo>
                  <a:pt x="628" y="149"/>
                </a:lnTo>
                <a:lnTo>
                  <a:pt x="613" y="145"/>
                </a:lnTo>
                <a:lnTo>
                  <a:pt x="563" y="159"/>
                </a:lnTo>
                <a:lnTo>
                  <a:pt x="563" y="142"/>
                </a:lnTo>
                <a:lnTo>
                  <a:pt x="613" y="125"/>
                </a:lnTo>
                <a:lnTo>
                  <a:pt x="568" y="119"/>
                </a:lnTo>
                <a:lnTo>
                  <a:pt x="619" y="103"/>
                </a:lnTo>
                <a:lnTo>
                  <a:pt x="639" y="112"/>
                </a:lnTo>
                <a:lnTo>
                  <a:pt x="649" y="55"/>
                </a:lnTo>
                <a:lnTo>
                  <a:pt x="636" y="42"/>
                </a:lnTo>
                <a:lnTo>
                  <a:pt x="575" y="65"/>
                </a:lnTo>
                <a:lnTo>
                  <a:pt x="576" y="30"/>
                </a:lnTo>
                <a:lnTo>
                  <a:pt x="602" y="39"/>
                </a:lnTo>
                <a:lnTo>
                  <a:pt x="636" y="13"/>
                </a:lnTo>
                <a:lnTo>
                  <a:pt x="618" y="0"/>
                </a:lnTo>
                <a:lnTo>
                  <a:pt x="416" y="46"/>
                </a:lnTo>
                <a:lnTo>
                  <a:pt x="169" y="96"/>
                </a:lnTo>
                <a:lnTo>
                  <a:pt x="56" y="218"/>
                </a:lnTo>
                <a:lnTo>
                  <a:pt x="23" y="219"/>
                </a:lnTo>
                <a:close/>
              </a:path>
            </a:pathLst>
          </a:custGeom>
          <a:solidFill>
            <a:srgbClr val="005691"/>
          </a:solidFill>
          <a:ln w="9525" cmpd="sng">
            <a:solidFill>
              <a:schemeClr val="bg1"/>
            </a:solidFill>
            <a:prstDash val="solid"/>
            <a:round/>
            <a:headEnd/>
            <a:tailEnd/>
          </a:ln>
        </p:spPr>
        <p:txBody>
          <a:bodyPr/>
          <a:lstStyle/>
          <a:p>
            <a:endParaRPr lang="en-US" dirty="0"/>
          </a:p>
        </p:txBody>
      </p:sp>
      <p:sp>
        <p:nvSpPr>
          <p:cNvPr id="220" name="Freeform 181"/>
          <p:cNvSpPr>
            <a:spLocks/>
          </p:cNvSpPr>
          <p:nvPr/>
        </p:nvSpPr>
        <p:spPr bwMode="gray">
          <a:xfrm>
            <a:off x="5212055" y="2820053"/>
            <a:ext cx="960703" cy="626590"/>
          </a:xfrm>
          <a:custGeom>
            <a:avLst/>
            <a:gdLst>
              <a:gd name="T0" fmla="*/ 2147483647 w 590"/>
              <a:gd name="T1" fmla="*/ 2147483647 h 367"/>
              <a:gd name="T2" fmla="*/ 2147483647 w 590"/>
              <a:gd name="T3" fmla="*/ 2147483647 h 367"/>
              <a:gd name="T4" fmla="*/ 2147483647 w 590"/>
              <a:gd name="T5" fmla="*/ 2147483647 h 367"/>
              <a:gd name="T6" fmla="*/ 2147483647 w 590"/>
              <a:gd name="T7" fmla="*/ 2147483647 h 367"/>
              <a:gd name="T8" fmla="*/ 2147483647 w 590"/>
              <a:gd name="T9" fmla="*/ 2147483647 h 367"/>
              <a:gd name="T10" fmla="*/ 0 w 590"/>
              <a:gd name="T11" fmla="*/ 2147483647 h 367"/>
              <a:gd name="T12" fmla="*/ 2147483647 w 590"/>
              <a:gd name="T13" fmla="*/ 2147483647 h 367"/>
              <a:gd name="T14" fmla="*/ 2147483647 w 590"/>
              <a:gd name="T15" fmla="*/ 2147483647 h 367"/>
              <a:gd name="T16" fmla="*/ 2147483647 w 590"/>
              <a:gd name="T17" fmla="*/ 2147483647 h 367"/>
              <a:gd name="T18" fmla="*/ 2147483647 w 590"/>
              <a:gd name="T19" fmla="*/ 2147483647 h 367"/>
              <a:gd name="T20" fmla="*/ 2147483647 w 590"/>
              <a:gd name="T21" fmla="*/ 2147483647 h 367"/>
              <a:gd name="T22" fmla="*/ 2147483647 w 590"/>
              <a:gd name="T23" fmla="*/ 2147483647 h 367"/>
              <a:gd name="T24" fmla="*/ 2147483647 w 590"/>
              <a:gd name="T25" fmla="*/ 2147483647 h 367"/>
              <a:gd name="T26" fmla="*/ 2147483647 w 590"/>
              <a:gd name="T27" fmla="*/ 2147483647 h 367"/>
              <a:gd name="T28" fmla="*/ 2147483647 w 590"/>
              <a:gd name="T29" fmla="*/ 2147483647 h 367"/>
              <a:gd name="T30" fmla="*/ 2147483647 w 590"/>
              <a:gd name="T31" fmla="*/ 2147483647 h 367"/>
              <a:gd name="T32" fmla="*/ 2147483647 w 590"/>
              <a:gd name="T33" fmla="*/ 2147483647 h 367"/>
              <a:gd name="T34" fmla="*/ 2147483647 w 590"/>
              <a:gd name="T35" fmla="*/ 0 h 367"/>
              <a:gd name="T36" fmla="*/ 2147483647 w 590"/>
              <a:gd name="T37" fmla="*/ 2147483647 h 367"/>
              <a:gd name="T38" fmla="*/ 2147483647 w 590"/>
              <a:gd name="T39" fmla="*/ 2147483647 h 367"/>
              <a:gd name="T40" fmla="*/ 2147483647 w 590"/>
              <a:gd name="T41" fmla="*/ 2147483647 h 367"/>
              <a:gd name="T42" fmla="*/ 2147483647 w 590"/>
              <a:gd name="T43" fmla="*/ 2147483647 h 367"/>
              <a:gd name="T44" fmla="*/ 2147483647 w 590"/>
              <a:gd name="T45" fmla="*/ 2147483647 h 367"/>
              <a:gd name="T46" fmla="*/ 2147483647 w 590"/>
              <a:gd name="T47" fmla="*/ 2147483647 h 367"/>
              <a:gd name="T48" fmla="*/ 2147483647 w 590"/>
              <a:gd name="T49" fmla="*/ 2147483647 h 3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90"/>
              <a:gd name="T76" fmla="*/ 0 h 367"/>
              <a:gd name="T77" fmla="*/ 590 w 590"/>
              <a:gd name="T78" fmla="*/ 367 h 36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90" h="367">
                <a:moveTo>
                  <a:pt x="97" y="257"/>
                </a:moveTo>
                <a:lnTo>
                  <a:pt x="80" y="294"/>
                </a:lnTo>
                <a:lnTo>
                  <a:pt x="55" y="304"/>
                </a:lnTo>
                <a:lnTo>
                  <a:pt x="54" y="329"/>
                </a:lnTo>
                <a:lnTo>
                  <a:pt x="2" y="347"/>
                </a:lnTo>
                <a:lnTo>
                  <a:pt x="0" y="367"/>
                </a:lnTo>
                <a:lnTo>
                  <a:pt x="140" y="343"/>
                </a:lnTo>
                <a:lnTo>
                  <a:pt x="394" y="290"/>
                </a:lnTo>
                <a:lnTo>
                  <a:pt x="590" y="243"/>
                </a:lnTo>
                <a:lnTo>
                  <a:pt x="590" y="206"/>
                </a:lnTo>
                <a:lnTo>
                  <a:pt x="568" y="194"/>
                </a:lnTo>
                <a:lnTo>
                  <a:pt x="551" y="213"/>
                </a:lnTo>
                <a:lnTo>
                  <a:pt x="541" y="163"/>
                </a:lnTo>
                <a:lnTo>
                  <a:pt x="551" y="119"/>
                </a:lnTo>
                <a:lnTo>
                  <a:pt x="478" y="86"/>
                </a:lnTo>
                <a:lnTo>
                  <a:pt x="428" y="94"/>
                </a:lnTo>
                <a:lnTo>
                  <a:pt x="427" y="26"/>
                </a:lnTo>
                <a:lnTo>
                  <a:pt x="375" y="0"/>
                </a:lnTo>
                <a:lnTo>
                  <a:pt x="337" y="16"/>
                </a:lnTo>
                <a:lnTo>
                  <a:pt x="311" y="80"/>
                </a:lnTo>
                <a:lnTo>
                  <a:pt x="265" y="106"/>
                </a:lnTo>
                <a:lnTo>
                  <a:pt x="247" y="207"/>
                </a:lnTo>
                <a:lnTo>
                  <a:pt x="172" y="257"/>
                </a:lnTo>
                <a:lnTo>
                  <a:pt x="112" y="277"/>
                </a:lnTo>
                <a:lnTo>
                  <a:pt x="97" y="257"/>
                </a:lnTo>
                <a:close/>
              </a:path>
            </a:pathLst>
          </a:custGeom>
          <a:solidFill>
            <a:srgbClr val="E1D65A"/>
          </a:solidFill>
          <a:ln w="9525" cmpd="sng">
            <a:solidFill>
              <a:schemeClr val="bg1"/>
            </a:solidFill>
            <a:prstDash val="solid"/>
            <a:round/>
            <a:headEnd/>
            <a:tailEnd/>
          </a:ln>
        </p:spPr>
        <p:txBody>
          <a:bodyPr/>
          <a:lstStyle/>
          <a:p>
            <a:endParaRPr lang="en-US" dirty="0"/>
          </a:p>
        </p:txBody>
      </p:sp>
      <p:sp>
        <p:nvSpPr>
          <p:cNvPr id="221" name="Freeform 182"/>
          <p:cNvSpPr>
            <a:spLocks/>
          </p:cNvSpPr>
          <p:nvPr/>
        </p:nvSpPr>
        <p:spPr bwMode="gray">
          <a:xfrm>
            <a:off x="5280262" y="2696282"/>
            <a:ext cx="542753" cy="597195"/>
          </a:xfrm>
          <a:custGeom>
            <a:avLst/>
            <a:gdLst>
              <a:gd name="T0" fmla="*/ 2147483647 w 334"/>
              <a:gd name="T1" fmla="*/ 2147483647 h 350"/>
              <a:gd name="T2" fmla="*/ 2147483647 w 334"/>
              <a:gd name="T3" fmla="*/ 2147483647 h 350"/>
              <a:gd name="T4" fmla="*/ 0 w 334"/>
              <a:gd name="T5" fmla="*/ 2147483647 h 350"/>
              <a:gd name="T6" fmla="*/ 2147483647 w 334"/>
              <a:gd name="T7" fmla="*/ 2147483647 h 350"/>
              <a:gd name="T8" fmla="*/ 2147483647 w 334"/>
              <a:gd name="T9" fmla="*/ 2147483647 h 350"/>
              <a:gd name="T10" fmla="*/ 2147483647 w 334"/>
              <a:gd name="T11" fmla="*/ 2147483647 h 350"/>
              <a:gd name="T12" fmla="*/ 2147483647 w 334"/>
              <a:gd name="T13" fmla="*/ 2147483647 h 350"/>
              <a:gd name="T14" fmla="*/ 2147483647 w 334"/>
              <a:gd name="T15" fmla="*/ 2147483647 h 350"/>
              <a:gd name="T16" fmla="*/ 2147483647 w 334"/>
              <a:gd name="T17" fmla="*/ 2147483647 h 350"/>
              <a:gd name="T18" fmla="*/ 2147483647 w 334"/>
              <a:gd name="T19" fmla="*/ 2147483647 h 350"/>
              <a:gd name="T20" fmla="*/ 2147483647 w 334"/>
              <a:gd name="T21" fmla="*/ 2147483647 h 350"/>
              <a:gd name="T22" fmla="*/ 2147483647 w 334"/>
              <a:gd name="T23" fmla="*/ 2147483647 h 350"/>
              <a:gd name="T24" fmla="*/ 2147483647 w 334"/>
              <a:gd name="T25" fmla="*/ 2147483647 h 350"/>
              <a:gd name="T26" fmla="*/ 2147483647 w 334"/>
              <a:gd name="T27" fmla="*/ 2147483647 h 350"/>
              <a:gd name="T28" fmla="*/ 2147483647 w 334"/>
              <a:gd name="T29" fmla="*/ 2147483647 h 350"/>
              <a:gd name="T30" fmla="*/ 2147483647 w 334"/>
              <a:gd name="T31" fmla="*/ 2147483647 h 350"/>
              <a:gd name="T32" fmla="*/ 2147483647 w 334"/>
              <a:gd name="T33" fmla="*/ 0 h 350"/>
              <a:gd name="T34" fmla="*/ 2147483647 w 334"/>
              <a:gd name="T35" fmla="*/ 2147483647 h 350"/>
              <a:gd name="T36" fmla="*/ 2147483647 w 334"/>
              <a:gd name="T37" fmla="*/ 2147483647 h 350"/>
              <a:gd name="T38" fmla="*/ 2147483647 w 334"/>
              <a:gd name="T39" fmla="*/ 2147483647 h 350"/>
              <a:gd name="T40" fmla="*/ 2147483647 w 334"/>
              <a:gd name="T41" fmla="*/ 2147483647 h 35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34"/>
              <a:gd name="T64" fmla="*/ 0 h 350"/>
              <a:gd name="T65" fmla="*/ 334 w 334"/>
              <a:gd name="T66" fmla="*/ 350 h 35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34" h="350">
                <a:moveTo>
                  <a:pt x="34" y="183"/>
                </a:moveTo>
                <a:lnTo>
                  <a:pt x="9" y="176"/>
                </a:lnTo>
                <a:lnTo>
                  <a:pt x="0" y="232"/>
                </a:lnTo>
                <a:lnTo>
                  <a:pt x="9" y="290"/>
                </a:lnTo>
                <a:lnTo>
                  <a:pt x="57" y="330"/>
                </a:lnTo>
                <a:lnTo>
                  <a:pt x="69" y="350"/>
                </a:lnTo>
                <a:lnTo>
                  <a:pt x="130" y="330"/>
                </a:lnTo>
                <a:lnTo>
                  <a:pt x="203" y="283"/>
                </a:lnTo>
                <a:lnTo>
                  <a:pt x="224" y="180"/>
                </a:lnTo>
                <a:lnTo>
                  <a:pt x="271" y="153"/>
                </a:lnTo>
                <a:lnTo>
                  <a:pt x="297" y="90"/>
                </a:lnTo>
                <a:lnTo>
                  <a:pt x="334" y="73"/>
                </a:lnTo>
                <a:lnTo>
                  <a:pt x="286" y="65"/>
                </a:lnTo>
                <a:lnTo>
                  <a:pt x="201" y="110"/>
                </a:lnTo>
                <a:lnTo>
                  <a:pt x="189" y="66"/>
                </a:lnTo>
                <a:lnTo>
                  <a:pt x="116" y="70"/>
                </a:lnTo>
                <a:lnTo>
                  <a:pt x="99" y="0"/>
                </a:lnTo>
                <a:lnTo>
                  <a:pt x="80" y="19"/>
                </a:lnTo>
                <a:lnTo>
                  <a:pt x="86" y="119"/>
                </a:lnTo>
                <a:lnTo>
                  <a:pt x="53" y="127"/>
                </a:lnTo>
                <a:lnTo>
                  <a:pt x="34" y="183"/>
                </a:lnTo>
                <a:close/>
              </a:path>
            </a:pathLst>
          </a:custGeom>
          <a:solidFill>
            <a:srgbClr val="3FA9C0"/>
          </a:solidFill>
          <a:ln w="9525" cmpd="sng">
            <a:solidFill>
              <a:schemeClr val="bg1"/>
            </a:solidFill>
            <a:prstDash val="solid"/>
            <a:round/>
            <a:headEnd/>
            <a:tailEnd/>
          </a:ln>
        </p:spPr>
        <p:txBody>
          <a:bodyPr/>
          <a:lstStyle/>
          <a:p>
            <a:endParaRPr lang="en-US" dirty="0"/>
          </a:p>
        </p:txBody>
      </p:sp>
      <p:sp>
        <p:nvSpPr>
          <p:cNvPr id="222" name="Freeform 183"/>
          <p:cNvSpPr>
            <a:spLocks/>
          </p:cNvSpPr>
          <p:nvPr/>
        </p:nvSpPr>
        <p:spPr bwMode="gray">
          <a:xfrm>
            <a:off x="6050857" y="2707112"/>
            <a:ext cx="153828" cy="199581"/>
          </a:xfrm>
          <a:custGeom>
            <a:avLst/>
            <a:gdLst>
              <a:gd name="T0" fmla="*/ 0 w 94"/>
              <a:gd name="T1" fmla="*/ 2147483647 h 117"/>
              <a:gd name="T2" fmla="*/ 2147483647 w 94"/>
              <a:gd name="T3" fmla="*/ 0 h 117"/>
              <a:gd name="T4" fmla="*/ 2147483647 w 94"/>
              <a:gd name="T5" fmla="*/ 2147483647 h 117"/>
              <a:gd name="T6" fmla="*/ 2147483647 w 94"/>
              <a:gd name="T7" fmla="*/ 2147483647 h 117"/>
              <a:gd name="T8" fmla="*/ 2147483647 w 94"/>
              <a:gd name="T9" fmla="*/ 2147483647 h 117"/>
              <a:gd name="T10" fmla="*/ 2147483647 w 94"/>
              <a:gd name="T11" fmla="*/ 2147483647 h 117"/>
              <a:gd name="T12" fmla="*/ 2147483647 w 94"/>
              <a:gd name="T13" fmla="*/ 2147483647 h 117"/>
              <a:gd name="T14" fmla="*/ 0 w 94"/>
              <a:gd name="T15" fmla="*/ 2147483647 h 117"/>
              <a:gd name="T16" fmla="*/ 0 60000 65536"/>
              <a:gd name="T17" fmla="*/ 0 60000 65536"/>
              <a:gd name="T18" fmla="*/ 0 60000 65536"/>
              <a:gd name="T19" fmla="*/ 0 60000 65536"/>
              <a:gd name="T20" fmla="*/ 0 60000 65536"/>
              <a:gd name="T21" fmla="*/ 0 60000 65536"/>
              <a:gd name="T22" fmla="*/ 0 60000 65536"/>
              <a:gd name="T23" fmla="*/ 0 60000 65536"/>
              <a:gd name="T24" fmla="*/ 0 w 94"/>
              <a:gd name="T25" fmla="*/ 0 h 117"/>
              <a:gd name="T26" fmla="*/ 94 w 94"/>
              <a:gd name="T27" fmla="*/ 117 h 1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4" h="117">
                <a:moveTo>
                  <a:pt x="0" y="7"/>
                </a:moveTo>
                <a:lnTo>
                  <a:pt x="20" y="0"/>
                </a:lnTo>
                <a:lnTo>
                  <a:pt x="63" y="26"/>
                </a:lnTo>
                <a:lnTo>
                  <a:pt x="63" y="51"/>
                </a:lnTo>
                <a:lnTo>
                  <a:pt x="93" y="70"/>
                </a:lnTo>
                <a:lnTo>
                  <a:pt x="94" y="104"/>
                </a:lnTo>
                <a:lnTo>
                  <a:pt x="45" y="117"/>
                </a:lnTo>
                <a:lnTo>
                  <a:pt x="0" y="7"/>
                </a:lnTo>
                <a:close/>
              </a:path>
            </a:pathLst>
          </a:custGeom>
          <a:solidFill>
            <a:srgbClr val="C00000"/>
          </a:solidFill>
          <a:ln w="9525" cmpd="sng">
            <a:solidFill>
              <a:schemeClr val="bg1"/>
            </a:solidFill>
            <a:prstDash val="solid"/>
            <a:round/>
            <a:headEnd/>
            <a:tailEnd/>
          </a:ln>
        </p:spPr>
        <p:txBody>
          <a:bodyPr/>
          <a:lstStyle/>
          <a:p>
            <a:endParaRPr lang="en-US" dirty="0"/>
          </a:p>
        </p:txBody>
      </p:sp>
      <p:sp>
        <p:nvSpPr>
          <p:cNvPr id="223" name="Freeform 184"/>
          <p:cNvSpPr>
            <a:spLocks/>
          </p:cNvSpPr>
          <p:nvPr/>
        </p:nvSpPr>
        <p:spPr bwMode="gray">
          <a:xfrm>
            <a:off x="5409421" y="2311046"/>
            <a:ext cx="734315" cy="507461"/>
          </a:xfrm>
          <a:custGeom>
            <a:avLst/>
            <a:gdLst>
              <a:gd name="T0" fmla="*/ 2147483647 w 453"/>
              <a:gd name="T1" fmla="*/ 2147483647 h 297"/>
              <a:gd name="T2" fmla="*/ 0 w 453"/>
              <a:gd name="T3" fmla="*/ 2147483647 h 297"/>
              <a:gd name="T4" fmla="*/ 2147483647 w 453"/>
              <a:gd name="T5" fmla="*/ 2147483647 h 297"/>
              <a:gd name="T6" fmla="*/ 2147483647 w 453"/>
              <a:gd name="T7" fmla="*/ 2147483647 h 297"/>
              <a:gd name="T8" fmla="*/ 2147483647 w 453"/>
              <a:gd name="T9" fmla="*/ 2147483647 h 297"/>
              <a:gd name="T10" fmla="*/ 2147483647 w 453"/>
              <a:gd name="T11" fmla="*/ 2147483647 h 297"/>
              <a:gd name="T12" fmla="*/ 2147483647 w 453"/>
              <a:gd name="T13" fmla="*/ 2147483647 h 297"/>
              <a:gd name="T14" fmla="*/ 2147483647 w 453"/>
              <a:gd name="T15" fmla="*/ 2147483647 h 297"/>
              <a:gd name="T16" fmla="*/ 2147483647 w 453"/>
              <a:gd name="T17" fmla="*/ 2147483647 h 297"/>
              <a:gd name="T18" fmla="*/ 2147483647 w 453"/>
              <a:gd name="T19" fmla="*/ 2147483647 h 297"/>
              <a:gd name="T20" fmla="*/ 2147483647 w 453"/>
              <a:gd name="T21" fmla="*/ 2147483647 h 297"/>
              <a:gd name="T22" fmla="*/ 2147483647 w 453"/>
              <a:gd name="T23" fmla="*/ 2147483647 h 297"/>
              <a:gd name="T24" fmla="*/ 2147483647 w 453"/>
              <a:gd name="T25" fmla="*/ 0 h 297"/>
              <a:gd name="T26" fmla="*/ 2147483647 w 453"/>
              <a:gd name="T27" fmla="*/ 2147483647 h 297"/>
              <a:gd name="T28" fmla="*/ 2147483647 w 453"/>
              <a:gd name="T29" fmla="*/ 2147483647 h 29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53"/>
              <a:gd name="T46" fmla="*/ 0 h 297"/>
              <a:gd name="T47" fmla="*/ 453 w 453"/>
              <a:gd name="T48" fmla="*/ 297 h 29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53" h="297">
                <a:moveTo>
                  <a:pt x="42" y="43"/>
                </a:moveTo>
                <a:lnTo>
                  <a:pt x="0" y="83"/>
                </a:lnTo>
                <a:lnTo>
                  <a:pt x="23" y="227"/>
                </a:lnTo>
                <a:lnTo>
                  <a:pt x="42" y="297"/>
                </a:lnTo>
                <a:lnTo>
                  <a:pt x="119" y="291"/>
                </a:lnTo>
                <a:lnTo>
                  <a:pt x="405" y="237"/>
                </a:lnTo>
                <a:lnTo>
                  <a:pt x="425" y="229"/>
                </a:lnTo>
                <a:lnTo>
                  <a:pt x="453" y="161"/>
                </a:lnTo>
                <a:lnTo>
                  <a:pt x="410" y="124"/>
                </a:lnTo>
                <a:lnTo>
                  <a:pt x="433" y="39"/>
                </a:lnTo>
                <a:lnTo>
                  <a:pt x="400" y="30"/>
                </a:lnTo>
                <a:lnTo>
                  <a:pt x="400" y="9"/>
                </a:lnTo>
                <a:lnTo>
                  <a:pt x="386" y="0"/>
                </a:lnTo>
                <a:lnTo>
                  <a:pt x="55" y="62"/>
                </a:lnTo>
                <a:lnTo>
                  <a:pt x="42" y="43"/>
                </a:lnTo>
                <a:close/>
              </a:path>
            </a:pathLst>
          </a:custGeom>
          <a:solidFill>
            <a:srgbClr val="E1D65A"/>
          </a:solidFill>
          <a:ln w="9525" cmpd="sng">
            <a:solidFill>
              <a:schemeClr val="bg1"/>
            </a:solidFill>
            <a:prstDash val="solid"/>
            <a:round/>
            <a:headEnd/>
            <a:tailEnd/>
          </a:ln>
        </p:spPr>
        <p:txBody>
          <a:bodyPr/>
          <a:lstStyle/>
          <a:p>
            <a:endParaRPr lang="en-US" dirty="0"/>
          </a:p>
        </p:txBody>
      </p:sp>
      <p:sp>
        <p:nvSpPr>
          <p:cNvPr id="224" name="Freeform 185"/>
          <p:cNvSpPr>
            <a:spLocks/>
          </p:cNvSpPr>
          <p:nvPr/>
        </p:nvSpPr>
        <p:spPr bwMode="gray">
          <a:xfrm>
            <a:off x="6066819" y="2372931"/>
            <a:ext cx="195913" cy="405350"/>
          </a:xfrm>
          <a:custGeom>
            <a:avLst/>
            <a:gdLst>
              <a:gd name="T0" fmla="*/ 2147483647 w 120"/>
              <a:gd name="T1" fmla="*/ 2147483647 h 237"/>
              <a:gd name="T2" fmla="*/ 2147483647 w 120"/>
              <a:gd name="T3" fmla="*/ 0 h 237"/>
              <a:gd name="T4" fmla="*/ 2147483647 w 120"/>
              <a:gd name="T5" fmla="*/ 2147483647 h 237"/>
              <a:gd name="T6" fmla="*/ 2147483647 w 120"/>
              <a:gd name="T7" fmla="*/ 2147483647 h 237"/>
              <a:gd name="T8" fmla="*/ 2147483647 w 120"/>
              <a:gd name="T9" fmla="*/ 2147483647 h 237"/>
              <a:gd name="T10" fmla="*/ 2147483647 w 120"/>
              <a:gd name="T11" fmla="*/ 2147483647 h 237"/>
              <a:gd name="T12" fmla="*/ 2147483647 w 120"/>
              <a:gd name="T13" fmla="*/ 2147483647 h 237"/>
              <a:gd name="T14" fmla="*/ 2147483647 w 120"/>
              <a:gd name="T15" fmla="*/ 2147483647 h 237"/>
              <a:gd name="T16" fmla="*/ 2147483647 w 120"/>
              <a:gd name="T17" fmla="*/ 2147483647 h 237"/>
              <a:gd name="T18" fmla="*/ 2147483647 w 120"/>
              <a:gd name="T19" fmla="*/ 2147483647 h 237"/>
              <a:gd name="T20" fmla="*/ 2147483647 w 120"/>
              <a:gd name="T21" fmla="*/ 2147483647 h 237"/>
              <a:gd name="T22" fmla="*/ 0 w 120"/>
              <a:gd name="T23" fmla="*/ 2147483647 h 237"/>
              <a:gd name="T24" fmla="*/ 2147483647 w 120"/>
              <a:gd name="T25" fmla="*/ 2147483647 h 23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0"/>
              <a:gd name="T40" fmla="*/ 0 h 237"/>
              <a:gd name="T41" fmla="*/ 120 w 120"/>
              <a:gd name="T42" fmla="*/ 237 h 23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0" h="237">
                <a:moveTo>
                  <a:pt x="22" y="2"/>
                </a:moveTo>
                <a:lnTo>
                  <a:pt x="50" y="0"/>
                </a:lnTo>
                <a:lnTo>
                  <a:pt x="107" y="36"/>
                </a:lnTo>
                <a:lnTo>
                  <a:pt x="99" y="65"/>
                </a:lnTo>
                <a:lnTo>
                  <a:pt x="119" y="83"/>
                </a:lnTo>
                <a:lnTo>
                  <a:pt x="120" y="195"/>
                </a:lnTo>
                <a:lnTo>
                  <a:pt x="100" y="237"/>
                </a:lnTo>
                <a:lnTo>
                  <a:pt x="77" y="222"/>
                </a:lnTo>
                <a:lnTo>
                  <a:pt x="53" y="220"/>
                </a:lnTo>
                <a:lnTo>
                  <a:pt x="12" y="197"/>
                </a:lnTo>
                <a:lnTo>
                  <a:pt x="43" y="127"/>
                </a:lnTo>
                <a:lnTo>
                  <a:pt x="0" y="90"/>
                </a:lnTo>
                <a:lnTo>
                  <a:pt x="22" y="2"/>
                </a:lnTo>
                <a:close/>
              </a:path>
            </a:pathLst>
          </a:custGeom>
          <a:solidFill>
            <a:srgbClr val="E1D65A"/>
          </a:solidFill>
          <a:ln w="9525" cmpd="sng">
            <a:solidFill>
              <a:schemeClr val="bg1"/>
            </a:solidFill>
            <a:prstDash val="solid"/>
            <a:round/>
            <a:headEnd/>
            <a:tailEnd/>
          </a:ln>
        </p:spPr>
        <p:txBody>
          <a:bodyPr/>
          <a:lstStyle/>
          <a:p>
            <a:endParaRPr lang="en-US" dirty="0"/>
          </a:p>
        </p:txBody>
      </p:sp>
      <p:sp>
        <p:nvSpPr>
          <p:cNvPr id="225" name="Freeform 186"/>
          <p:cNvSpPr>
            <a:spLocks/>
          </p:cNvSpPr>
          <p:nvPr/>
        </p:nvSpPr>
        <p:spPr bwMode="gray">
          <a:xfrm>
            <a:off x="5463114" y="1741699"/>
            <a:ext cx="812679" cy="697758"/>
          </a:xfrm>
          <a:custGeom>
            <a:avLst/>
            <a:gdLst>
              <a:gd name="T0" fmla="*/ 2147483647 w 501"/>
              <a:gd name="T1" fmla="*/ 2147483647 h 409"/>
              <a:gd name="T2" fmla="*/ 2147483647 w 501"/>
              <a:gd name="T3" fmla="*/ 2147483647 h 409"/>
              <a:gd name="T4" fmla="*/ 2147483647 w 501"/>
              <a:gd name="T5" fmla="*/ 2147483647 h 409"/>
              <a:gd name="T6" fmla="*/ 2147483647 w 501"/>
              <a:gd name="T7" fmla="*/ 2147483647 h 409"/>
              <a:gd name="T8" fmla="*/ 2147483647 w 501"/>
              <a:gd name="T9" fmla="*/ 2147483647 h 409"/>
              <a:gd name="T10" fmla="*/ 2147483647 w 501"/>
              <a:gd name="T11" fmla="*/ 2147483647 h 409"/>
              <a:gd name="T12" fmla="*/ 2147483647 w 501"/>
              <a:gd name="T13" fmla="*/ 2147483647 h 409"/>
              <a:gd name="T14" fmla="*/ 2147483647 w 501"/>
              <a:gd name="T15" fmla="*/ 2147483647 h 409"/>
              <a:gd name="T16" fmla="*/ 2147483647 w 501"/>
              <a:gd name="T17" fmla="*/ 2147483647 h 409"/>
              <a:gd name="T18" fmla="*/ 2147483647 w 501"/>
              <a:gd name="T19" fmla="*/ 2147483647 h 409"/>
              <a:gd name="T20" fmla="*/ 2147483647 w 501"/>
              <a:gd name="T21" fmla="*/ 2147483647 h 409"/>
              <a:gd name="T22" fmla="*/ 2147483647 w 501"/>
              <a:gd name="T23" fmla="*/ 2147483647 h 409"/>
              <a:gd name="T24" fmla="*/ 2147483647 w 501"/>
              <a:gd name="T25" fmla="*/ 0 h 409"/>
              <a:gd name="T26" fmla="*/ 2147483647 w 501"/>
              <a:gd name="T27" fmla="*/ 2147483647 h 409"/>
              <a:gd name="T28" fmla="*/ 2147483647 w 501"/>
              <a:gd name="T29" fmla="*/ 2147483647 h 409"/>
              <a:gd name="T30" fmla="*/ 2147483647 w 501"/>
              <a:gd name="T31" fmla="*/ 2147483647 h 409"/>
              <a:gd name="T32" fmla="*/ 2147483647 w 501"/>
              <a:gd name="T33" fmla="*/ 2147483647 h 409"/>
              <a:gd name="T34" fmla="*/ 2147483647 w 501"/>
              <a:gd name="T35" fmla="*/ 2147483647 h 409"/>
              <a:gd name="T36" fmla="*/ 2147483647 w 501"/>
              <a:gd name="T37" fmla="*/ 2147483647 h 409"/>
              <a:gd name="T38" fmla="*/ 2147483647 w 501"/>
              <a:gd name="T39" fmla="*/ 2147483647 h 409"/>
              <a:gd name="T40" fmla="*/ 2147483647 w 501"/>
              <a:gd name="T41" fmla="*/ 2147483647 h 409"/>
              <a:gd name="T42" fmla="*/ 2147483647 w 501"/>
              <a:gd name="T43" fmla="*/ 2147483647 h 409"/>
              <a:gd name="T44" fmla="*/ 2147483647 w 501"/>
              <a:gd name="T45" fmla="*/ 2147483647 h 409"/>
              <a:gd name="T46" fmla="*/ 2147483647 w 501"/>
              <a:gd name="T47" fmla="*/ 2147483647 h 409"/>
              <a:gd name="T48" fmla="*/ 2147483647 w 501"/>
              <a:gd name="T49" fmla="*/ 2147483647 h 409"/>
              <a:gd name="T50" fmla="*/ 2147483647 w 501"/>
              <a:gd name="T51" fmla="*/ 2147483647 h 409"/>
              <a:gd name="T52" fmla="*/ 2147483647 w 501"/>
              <a:gd name="T53" fmla="*/ 2147483647 h 409"/>
              <a:gd name="T54" fmla="*/ 2147483647 w 501"/>
              <a:gd name="T55" fmla="*/ 2147483647 h 409"/>
              <a:gd name="T56" fmla="*/ 0 w 501"/>
              <a:gd name="T57" fmla="*/ 2147483647 h 409"/>
              <a:gd name="T58" fmla="*/ 2147483647 w 501"/>
              <a:gd name="T59" fmla="*/ 2147483647 h 409"/>
              <a:gd name="T60" fmla="*/ 2147483647 w 501"/>
              <a:gd name="T61" fmla="*/ 2147483647 h 40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01"/>
              <a:gd name="T94" fmla="*/ 0 h 409"/>
              <a:gd name="T95" fmla="*/ 501 w 501"/>
              <a:gd name="T96" fmla="*/ 409 h 409"/>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01" h="409">
                <a:moveTo>
                  <a:pt x="38" y="275"/>
                </a:moveTo>
                <a:lnTo>
                  <a:pt x="86" y="250"/>
                </a:lnTo>
                <a:lnTo>
                  <a:pt x="150" y="245"/>
                </a:lnTo>
                <a:lnTo>
                  <a:pt x="166" y="223"/>
                </a:lnTo>
                <a:lnTo>
                  <a:pt x="188" y="220"/>
                </a:lnTo>
                <a:lnTo>
                  <a:pt x="201" y="198"/>
                </a:lnTo>
                <a:lnTo>
                  <a:pt x="223" y="189"/>
                </a:lnTo>
                <a:lnTo>
                  <a:pt x="213" y="146"/>
                </a:lnTo>
                <a:lnTo>
                  <a:pt x="200" y="135"/>
                </a:lnTo>
                <a:lnTo>
                  <a:pt x="227" y="100"/>
                </a:lnTo>
                <a:lnTo>
                  <a:pt x="244" y="100"/>
                </a:lnTo>
                <a:lnTo>
                  <a:pt x="303" y="28"/>
                </a:lnTo>
                <a:lnTo>
                  <a:pt x="393" y="0"/>
                </a:lnTo>
                <a:lnTo>
                  <a:pt x="403" y="69"/>
                </a:lnTo>
                <a:lnTo>
                  <a:pt x="407" y="66"/>
                </a:lnTo>
                <a:lnTo>
                  <a:pt x="428" y="90"/>
                </a:lnTo>
                <a:lnTo>
                  <a:pt x="430" y="160"/>
                </a:lnTo>
                <a:lnTo>
                  <a:pt x="457" y="218"/>
                </a:lnTo>
                <a:lnTo>
                  <a:pt x="467" y="292"/>
                </a:lnTo>
                <a:lnTo>
                  <a:pt x="470" y="356"/>
                </a:lnTo>
                <a:lnTo>
                  <a:pt x="501" y="378"/>
                </a:lnTo>
                <a:lnTo>
                  <a:pt x="478" y="409"/>
                </a:lnTo>
                <a:lnTo>
                  <a:pt x="420" y="372"/>
                </a:lnTo>
                <a:lnTo>
                  <a:pt x="390" y="375"/>
                </a:lnTo>
                <a:lnTo>
                  <a:pt x="360" y="366"/>
                </a:lnTo>
                <a:lnTo>
                  <a:pt x="361" y="345"/>
                </a:lnTo>
                <a:lnTo>
                  <a:pt x="343" y="338"/>
                </a:lnTo>
                <a:lnTo>
                  <a:pt x="14" y="400"/>
                </a:lnTo>
                <a:lnTo>
                  <a:pt x="0" y="382"/>
                </a:lnTo>
                <a:lnTo>
                  <a:pt x="50" y="309"/>
                </a:lnTo>
                <a:lnTo>
                  <a:pt x="38" y="275"/>
                </a:lnTo>
                <a:close/>
              </a:path>
            </a:pathLst>
          </a:custGeom>
          <a:solidFill>
            <a:srgbClr val="005691"/>
          </a:solidFill>
          <a:ln w="9525" cmpd="sng">
            <a:solidFill>
              <a:schemeClr val="bg1"/>
            </a:solidFill>
            <a:prstDash val="solid"/>
            <a:round/>
            <a:headEnd/>
            <a:tailEnd/>
          </a:ln>
        </p:spPr>
        <p:txBody>
          <a:bodyPr/>
          <a:lstStyle/>
          <a:p>
            <a:endParaRPr lang="en-US" dirty="0"/>
          </a:p>
        </p:txBody>
      </p:sp>
      <p:sp>
        <p:nvSpPr>
          <p:cNvPr id="226" name="Freeform 187"/>
          <p:cNvSpPr>
            <a:spLocks/>
          </p:cNvSpPr>
          <p:nvPr/>
        </p:nvSpPr>
        <p:spPr bwMode="gray">
          <a:xfrm>
            <a:off x="5582115" y="2719489"/>
            <a:ext cx="624022" cy="269202"/>
          </a:xfrm>
          <a:custGeom>
            <a:avLst/>
            <a:gdLst>
              <a:gd name="T0" fmla="*/ 0 w 385"/>
              <a:gd name="T1" fmla="*/ 2147483647 h 159"/>
              <a:gd name="T2" fmla="*/ 2147483647 w 385"/>
              <a:gd name="T3" fmla="*/ 0 h 159"/>
              <a:gd name="T4" fmla="*/ 2147483647 w 385"/>
              <a:gd name="T5" fmla="*/ 2147483647 h 159"/>
              <a:gd name="T6" fmla="*/ 2147483647 w 385"/>
              <a:gd name="T7" fmla="*/ 2147483647 h 159"/>
              <a:gd name="T8" fmla="*/ 2147483647 w 385"/>
              <a:gd name="T9" fmla="*/ 2147483647 h 159"/>
              <a:gd name="T10" fmla="*/ 2147483647 w 385"/>
              <a:gd name="T11" fmla="*/ 2147483647 h 159"/>
              <a:gd name="T12" fmla="*/ 2147483647 w 385"/>
              <a:gd name="T13" fmla="*/ 2147483647 h 159"/>
              <a:gd name="T14" fmla="*/ 2147483647 w 385"/>
              <a:gd name="T15" fmla="*/ 2147483647 h 159"/>
              <a:gd name="T16" fmla="*/ 2147483647 w 385"/>
              <a:gd name="T17" fmla="*/ 2147483647 h 159"/>
              <a:gd name="T18" fmla="*/ 2147483647 w 385"/>
              <a:gd name="T19" fmla="*/ 2147483647 h 159"/>
              <a:gd name="T20" fmla="*/ 2147483647 w 385"/>
              <a:gd name="T21" fmla="*/ 2147483647 h 159"/>
              <a:gd name="T22" fmla="*/ 2147483647 w 385"/>
              <a:gd name="T23" fmla="*/ 2147483647 h 159"/>
              <a:gd name="T24" fmla="*/ 2147483647 w 385"/>
              <a:gd name="T25" fmla="*/ 2147483647 h 159"/>
              <a:gd name="T26" fmla="*/ 2147483647 w 385"/>
              <a:gd name="T27" fmla="*/ 2147483647 h 159"/>
              <a:gd name="T28" fmla="*/ 2147483647 w 385"/>
              <a:gd name="T29" fmla="*/ 2147483647 h 159"/>
              <a:gd name="T30" fmla="*/ 2147483647 w 385"/>
              <a:gd name="T31" fmla="*/ 2147483647 h 159"/>
              <a:gd name="T32" fmla="*/ 0 w 385"/>
              <a:gd name="T33" fmla="*/ 2147483647 h 1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85"/>
              <a:gd name="T52" fmla="*/ 0 h 159"/>
              <a:gd name="T53" fmla="*/ 385 w 385"/>
              <a:gd name="T54" fmla="*/ 159 h 15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85" h="159">
                <a:moveTo>
                  <a:pt x="0" y="54"/>
                </a:moveTo>
                <a:lnTo>
                  <a:pt x="287" y="0"/>
                </a:lnTo>
                <a:lnTo>
                  <a:pt x="334" y="109"/>
                </a:lnTo>
                <a:lnTo>
                  <a:pt x="384" y="97"/>
                </a:lnTo>
                <a:lnTo>
                  <a:pt x="385" y="152"/>
                </a:lnTo>
                <a:lnTo>
                  <a:pt x="345" y="159"/>
                </a:lnTo>
                <a:lnTo>
                  <a:pt x="310" y="123"/>
                </a:lnTo>
                <a:lnTo>
                  <a:pt x="287" y="80"/>
                </a:lnTo>
                <a:lnTo>
                  <a:pt x="283" y="20"/>
                </a:lnTo>
                <a:lnTo>
                  <a:pt x="265" y="50"/>
                </a:lnTo>
                <a:lnTo>
                  <a:pt x="285" y="140"/>
                </a:lnTo>
                <a:lnTo>
                  <a:pt x="201" y="153"/>
                </a:lnTo>
                <a:lnTo>
                  <a:pt x="198" y="87"/>
                </a:lnTo>
                <a:lnTo>
                  <a:pt x="147" y="59"/>
                </a:lnTo>
                <a:lnTo>
                  <a:pt x="103" y="52"/>
                </a:lnTo>
                <a:lnTo>
                  <a:pt x="11" y="97"/>
                </a:lnTo>
                <a:lnTo>
                  <a:pt x="0" y="54"/>
                </a:lnTo>
                <a:close/>
              </a:path>
            </a:pathLst>
          </a:custGeom>
          <a:solidFill>
            <a:srgbClr val="E1D65A"/>
          </a:solidFill>
          <a:ln w="9525" cmpd="sng">
            <a:solidFill>
              <a:schemeClr val="bg1"/>
            </a:solidFill>
            <a:prstDash val="solid"/>
            <a:round/>
            <a:headEnd/>
            <a:tailEnd/>
          </a:ln>
        </p:spPr>
        <p:txBody>
          <a:bodyPr/>
          <a:lstStyle/>
          <a:p>
            <a:endParaRPr lang="en-US" dirty="0"/>
          </a:p>
        </p:txBody>
      </p:sp>
      <p:sp>
        <p:nvSpPr>
          <p:cNvPr id="227" name="Freeform 188"/>
          <p:cNvSpPr>
            <a:spLocks/>
          </p:cNvSpPr>
          <p:nvPr/>
        </p:nvSpPr>
        <p:spPr bwMode="gray">
          <a:xfrm>
            <a:off x="276480" y="1695285"/>
            <a:ext cx="1030361" cy="824625"/>
          </a:xfrm>
          <a:custGeom>
            <a:avLst/>
            <a:gdLst>
              <a:gd name="T0" fmla="*/ 2147483647 w 634"/>
              <a:gd name="T1" fmla="*/ 0 h 484"/>
              <a:gd name="T2" fmla="*/ 2147483647 w 634"/>
              <a:gd name="T3" fmla="*/ 2147483647 h 484"/>
              <a:gd name="T4" fmla="*/ 2147483647 w 634"/>
              <a:gd name="T5" fmla="*/ 2147483647 h 484"/>
              <a:gd name="T6" fmla="*/ 2147483647 w 634"/>
              <a:gd name="T7" fmla="*/ 2147483647 h 484"/>
              <a:gd name="T8" fmla="*/ 2147483647 w 634"/>
              <a:gd name="T9" fmla="*/ 2147483647 h 484"/>
              <a:gd name="T10" fmla="*/ 2147483647 w 634"/>
              <a:gd name="T11" fmla="*/ 2147483647 h 484"/>
              <a:gd name="T12" fmla="*/ 2147483647 w 634"/>
              <a:gd name="T13" fmla="*/ 2147483647 h 484"/>
              <a:gd name="T14" fmla="*/ 2147483647 w 634"/>
              <a:gd name="T15" fmla="*/ 2147483647 h 484"/>
              <a:gd name="T16" fmla="*/ 2147483647 w 634"/>
              <a:gd name="T17" fmla="*/ 2147483647 h 484"/>
              <a:gd name="T18" fmla="*/ 0 w 634"/>
              <a:gd name="T19" fmla="*/ 2147483647 h 484"/>
              <a:gd name="T20" fmla="*/ 0 w 634"/>
              <a:gd name="T21" fmla="*/ 2147483647 h 484"/>
              <a:gd name="T22" fmla="*/ 2147483647 w 634"/>
              <a:gd name="T23" fmla="*/ 2147483647 h 484"/>
              <a:gd name="T24" fmla="*/ 2147483647 w 634"/>
              <a:gd name="T25" fmla="*/ 2147483647 h 484"/>
              <a:gd name="T26" fmla="*/ 2147483647 w 634"/>
              <a:gd name="T27" fmla="*/ 2147483647 h 484"/>
              <a:gd name="T28" fmla="*/ 2147483647 w 634"/>
              <a:gd name="T29" fmla="*/ 2147483647 h 484"/>
              <a:gd name="T30" fmla="*/ 2147483647 w 634"/>
              <a:gd name="T31" fmla="*/ 2147483647 h 484"/>
              <a:gd name="T32" fmla="*/ 2147483647 w 634"/>
              <a:gd name="T33" fmla="*/ 2147483647 h 484"/>
              <a:gd name="T34" fmla="*/ 2147483647 w 634"/>
              <a:gd name="T35" fmla="*/ 2147483647 h 484"/>
              <a:gd name="T36" fmla="*/ 2147483647 w 634"/>
              <a:gd name="T37" fmla="*/ 2147483647 h 484"/>
              <a:gd name="T38" fmla="*/ 2147483647 w 634"/>
              <a:gd name="T39" fmla="*/ 2147483647 h 484"/>
              <a:gd name="T40" fmla="*/ 2147483647 w 634"/>
              <a:gd name="T41" fmla="*/ 2147483647 h 484"/>
              <a:gd name="T42" fmla="*/ 2147483647 w 634"/>
              <a:gd name="T43" fmla="*/ 2147483647 h 484"/>
              <a:gd name="T44" fmla="*/ 2147483647 w 634"/>
              <a:gd name="T45" fmla="*/ 2147483647 h 484"/>
              <a:gd name="T46" fmla="*/ 2147483647 w 634"/>
              <a:gd name="T47" fmla="*/ 2147483647 h 484"/>
              <a:gd name="T48" fmla="*/ 2147483647 w 634"/>
              <a:gd name="T49" fmla="*/ 2147483647 h 484"/>
              <a:gd name="T50" fmla="*/ 2147483647 w 634"/>
              <a:gd name="T51" fmla="*/ 2147483647 h 484"/>
              <a:gd name="T52" fmla="*/ 2147483647 w 634"/>
              <a:gd name="T53" fmla="*/ 0 h 48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34"/>
              <a:gd name="T82" fmla="*/ 0 h 484"/>
              <a:gd name="T83" fmla="*/ 634 w 634"/>
              <a:gd name="T84" fmla="*/ 484 h 48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34" h="484">
                <a:moveTo>
                  <a:pt x="138" y="0"/>
                </a:moveTo>
                <a:lnTo>
                  <a:pt x="120" y="10"/>
                </a:lnTo>
                <a:lnTo>
                  <a:pt x="108" y="53"/>
                </a:lnTo>
                <a:lnTo>
                  <a:pt x="97" y="88"/>
                </a:lnTo>
                <a:lnTo>
                  <a:pt x="88" y="117"/>
                </a:lnTo>
                <a:lnTo>
                  <a:pt x="77" y="148"/>
                </a:lnTo>
                <a:lnTo>
                  <a:pt x="64" y="180"/>
                </a:lnTo>
                <a:lnTo>
                  <a:pt x="47" y="214"/>
                </a:lnTo>
                <a:lnTo>
                  <a:pt x="24" y="254"/>
                </a:lnTo>
                <a:lnTo>
                  <a:pt x="0" y="293"/>
                </a:lnTo>
                <a:lnTo>
                  <a:pt x="0" y="377"/>
                </a:lnTo>
                <a:lnTo>
                  <a:pt x="355" y="450"/>
                </a:lnTo>
                <a:lnTo>
                  <a:pt x="520" y="484"/>
                </a:lnTo>
                <a:lnTo>
                  <a:pt x="554" y="316"/>
                </a:lnTo>
                <a:lnTo>
                  <a:pt x="575" y="301"/>
                </a:lnTo>
                <a:lnTo>
                  <a:pt x="555" y="264"/>
                </a:lnTo>
                <a:lnTo>
                  <a:pt x="565" y="226"/>
                </a:lnTo>
                <a:lnTo>
                  <a:pt x="634" y="161"/>
                </a:lnTo>
                <a:lnTo>
                  <a:pt x="587" y="103"/>
                </a:lnTo>
                <a:lnTo>
                  <a:pt x="390" y="61"/>
                </a:lnTo>
                <a:lnTo>
                  <a:pt x="363" y="78"/>
                </a:lnTo>
                <a:lnTo>
                  <a:pt x="327" y="50"/>
                </a:lnTo>
                <a:lnTo>
                  <a:pt x="295" y="80"/>
                </a:lnTo>
                <a:lnTo>
                  <a:pt x="265" y="50"/>
                </a:lnTo>
                <a:lnTo>
                  <a:pt x="187" y="51"/>
                </a:lnTo>
                <a:lnTo>
                  <a:pt x="197" y="4"/>
                </a:lnTo>
                <a:lnTo>
                  <a:pt x="138" y="0"/>
                </a:lnTo>
                <a:close/>
              </a:path>
            </a:pathLst>
          </a:custGeom>
          <a:solidFill>
            <a:srgbClr val="005691"/>
          </a:solidFill>
          <a:ln w="9525" cap="flat" cmpd="sng">
            <a:solidFill>
              <a:schemeClr val="bg1"/>
            </a:solidFill>
            <a:prstDash val="solid"/>
            <a:round/>
            <a:headEnd type="none" w="med" len="med"/>
            <a:tailEnd type="none" w="med" len="med"/>
          </a:ln>
        </p:spPr>
        <p:txBody>
          <a:bodyPr/>
          <a:lstStyle/>
          <a:p>
            <a:endParaRPr lang="en-US" dirty="0"/>
          </a:p>
        </p:txBody>
      </p:sp>
      <p:sp>
        <p:nvSpPr>
          <p:cNvPr id="228" name="Freeform 189"/>
          <p:cNvSpPr>
            <a:spLocks/>
          </p:cNvSpPr>
          <p:nvPr/>
        </p:nvSpPr>
        <p:spPr bwMode="gray">
          <a:xfrm>
            <a:off x="1951180" y="2833977"/>
            <a:ext cx="918618" cy="719418"/>
          </a:xfrm>
          <a:custGeom>
            <a:avLst/>
            <a:gdLst>
              <a:gd name="T0" fmla="*/ 2147483647 w 566"/>
              <a:gd name="T1" fmla="*/ 0 h 422"/>
              <a:gd name="T2" fmla="*/ 2147483647 w 566"/>
              <a:gd name="T3" fmla="*/ 2147483647 h 422"/>
              <a:gd name="T4" fmla="*/ 0 w 566"/>
              <a:gd name="T5" fmla="*/ 2147483647 h 422"/>
              <a:gd name="T6" fmla="*/ 2147483647 w 566"/>
              <a:gd name="T7" fmla="*/ 2147483647 h 422"/>
              <a:gd name="T8" fmla="*/ 2147483647 w 566"/>
              <a:gd name="T9" fmla="*/ 2147483647 h 422"/>
              <a:gd name="T10" fmla="*/ 2147483647 w 566"/>
              <a:gd name="T11" fmla="*/ 2147483647 h 422"/>
              <a:gd name="T12" fmla="*/ 2147483647 w 566"/>
              <a:gd name="T13" fmla="*/ 2147483647 h 422"/>
              <a:gd name="T14" fmla="*/ 2147483647 w 566"/>
              <a:gd name="T15" fmla="*/ 2147483647 h 422"/>
              <a:gd name="T16" fmla="*/ 2147483647 w 566"/>
              <a:gd name="T17" fmla="*/ 0 h 4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66"/>
              <a:gd name="T28" fmla="*/ 0 h 422"/>
              <a:gd name="T29" fmla="*/ 566 w 566"/>
              <a:gd name="T30" fmla="*/ 422 h 42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66" h="422">
                <a:moveTo>
                  <a:pt x="48" y="0"/>
                </a:moveTo>
                <a:lnTo>
                  <a:pt x="19" y="253"/>
                </a:lnTo>
                <a:lnTo>
                  <a:pt x="0" y="399"/>
                </a:lnTo>
                <a:lnTo>
                  <a:pt x="283" y="413"/>
                </a:lnTo>
                <a:lnTo>
                  <a:pt x="553" y="422"/>
                </a:lnTo>
                <a:lnTo>
                  <a:pt x="562" y="225"/>
                </a:lnTo>
                <a:lnTo>
                  <a:pt x="566" y="32"/>
                </a:lnTo>
                <a:lnTo>
                  <a:pt x="412" y="29"/>
                </a:lnTo>
                <a:lnTo>
                  <a:pt x="48" y="0"/>
                </a:lnTo>
                <a:close/>
              </a:path>
            </a:pathLst>
          </a:custGeom>
          <a:solidFill>
            <a:srgbClr val="005691"/>
          </a:solidFill>
          <a:ln w="9525" cmpd="sng">
            <a:solidFill>
              <a:schemeClr val="bg1"/>
            </a:solidFill>
            <a:prstDash val="solid"/>
            <a:round/>
            <a:headEnd/>
            <a:tailEnd/>
          </a:ln>
        </p:spPr>
        <p:txBody>
          <a:bodyPr/>
          <a:lstStyle/>
          <a:p>
            <a:endParaRPr lang="en-US" dirty="0"/>
          </a:p>
        </p:txBody>
      </p:sp>
      <p:sp>
        <p:nvSpPr>
          <p:cNvPr id="229" name="Freeform 190"/>
          <p:cNvSpPr>
            <a:spLocks/>
          </p:cNvSpPr>
          <p:nvPr/>
        </p:nvSpPr>
        <p:spPr bwMode="gray">
          <a:xfrm>
            <a:off x="6094393" y="1704567"/>
            <a:ext cx="217683" cy="417727"/>
          </a:xfrm>
          <a:custGeom>
            <a:avLst/>
            <a:gdLst>
              <a:gd name="T0" fmla="*/ 0 w 133"/>
              <a:gd name="T1" fmla="*/ 2147483647 h 245"/>
              <a:gd name="T2" fmla="*/ 2147483647 w 133"/>
              <a:gd name="T3" fmla="*/ 0 h 245"/>
              <a:gd name="T4" fmla="*/ 2147483647 w 133"/>
              <a:gd name="T5" fmla="*/ 2147483647 h 245"/>
              <a:gd name="T6" fmla="*/ 2147483647 w 133"/>
              <a:gd name="T7" fmla="*/ 2147483647 h 245"/>
              <a:gd name="T8" fmla="*/ 2147483647 w 133"/>
              <a:gd name="T9" fmla="*/ 2147483647 h 245"/>
              <a:gd name="T10" fmla="*/ 2147483647 w 133"/>
              <a:gd name="T11" fmla="*/ 2147483647 h 245"/>
              <a:gd name="T12" fmla="*/ 2147483647 w 133"/>
              <a:gd name="T13" fmla="*/ 2147483647 h 245"/>
              <a:gd name="T14" fmla="*/ 2147483647 w 133"/>
              <a:gd name="T15" fmla="*/ 2147483647 h 245"/>
              <a:gd name="T16" fmla="*/ 2147483647 w 133"/>
              <a:gd name="T17" fmla="*/ 2147483647 h 245"/>
              <a:gd name="T18" fmla="*/ 0 w 133"/>
              <a:gd name="T19" fmla="*/ 2147483647 h 2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3"/>
              <a:gd name="T31" fmla="*/ 0 h 245"/>
              <a:gd name="T32" fmla="*/ 133 w 133"/>
              <a:gd name="T33" fmla="*/ 245 h 2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3" h="245">
                <a:moveTo>
                  <a:pt x="0" y="25"/>
                </a:moveTo>
                <a:lnTo>
                  <a:pt x="97" y="0"/>
                </a:lnTo>
                <a:lnTo>
                  <a:pt x="133" y="67"/>
                </a:lnTo>
                <a:lnTo>
                  <a:pt x="114" y="84"/>
                </a:lnTo>
                <a:lnTo>
                  <a:pt x="121" y="232"/>
                </a:lnTo>
                <a:lnTo>
                  <a:pt x="66" y="245"/>
                </a:lnTo>
                <a:lnTo>
                  <a:pt x="38" y="184"/>
                </a:lnTo>
                <a:lnTo>
                  <a:pt x="37" y="111"/>
                </a:lnTo>
                <a:lnTo>
                  <a:pt x="13" y="90"/>
                </a:lnTo>
                <a:lnTo>
                  <a:pt x="0" y="25"/>
                </a:lnTo>
                <a:close/>
              </a:path>
            </a:pathLst>
          </a:custGeom>
          <a:solidFill>
            <a:srgbClr val="E1D65A"/>
          </a:solidFill>
          <a:ln w="9525" cmpd="sng">
            <a:solidFill>
              <a:schemeClr val="bg1"/>
            </a:solidFill>
            <a:prstDash val="solid"/>
            <a:round/>
            <a:headEnd/>
            <a:tailEnd/>
          </a:ln>
        </p:spPr>
        <p:txBody>
          <a:bodyPr/>
          <a:lstStyle/>
          <a:p>
            <a:endParaRPr lang="en-US" dirty="0"/>
          </a:p>
        </p:txBody>
      </p:sp>
      <p:sp>
        <p:nvSpPr>
          <p:cNvPr id="230" name="Freeform 191"/>
          <p:cNvSpPr>
            <a:spLocks/>
          </p:cNvSpPr>
          <p:nvPr/>
        </p:nvSpPr>
        <p:spPr bwMode="gray">
          <a:xfrm>
            <a:off x="6198879" y="2031013"/>
            <a:ext cx="461485" cy="219693"/>
          </a:xfrm>
          <a:custGeom>
            <a:avLst/>
            <a:gdLst>
              <a:gd name="T0" fmla="*/ 0 w 283"/>
              <a:gd name="T1" fmla="*/ 2147483647 h 129"/>
              <a:gd name="T2" fmla="*/ 2147483647 w 283"/>
              <a:gd name="T3" fmla="*/ 2147483647 h 129"/>
              <a:gd name="T4" fmla="*/ 2147483647 w 283"/>
              <a:gd name="T5" fmla="*/ 2147483647 h 129"/>
              <a:gd name="T6" fmla="*/ 2147483647 w 283"/>
              <a:gd name="T7" fmla="*/ 0 h 129"/>
              <a:gd name="T8" fmla="*/ 2147483647 w 283"/>
              <a:gd name="T9" fmla="*/ 2147483647 h 129"/>
              <a:gd name="T10" fmla="*/ 2147483647 w 283"/>
              <a:gd name="T11" fmla="*/ 2147483647 h 129"/>
              <a:gd name="T12" fmla="*/ 2147483647 w 283"/>
              <a:gd name="T13" fmla="*/ 2147483647 h 129"/>
              <a:gd name="T14" fmla="*/ 2147483647 w 283"/>
              <a:gd name="T15" fmla="*/ 2147483647 h 129"/>
              <a:gd name="T16" fmla="*/ 2147483647 w 283"/>
              <a:gd name="T17" fmla="*/ 2147483647 h 129"/>
              <a:gd name="T18" fmla="*/ 2147483647 w 283"/>
              <a:gd name="T19" fmla="*/ 2147483647 h 129"/>
              <a:gd name="T20" fmla="*/ 2147483647 w 283"/>
              <a:gd name="T21" fmla="*/ 2147483647 h 129"/>
              <a:gd name="T22" fmla="*/ 2147483647 w 283"/>
              <a:gd name="T23" fmla="*/ 2147483647 h 129"/>
              <a:gd name="T24" fmla="*/ 2147483647 w 283"/>
              <a:gd name="T25" fmla="*/ 2147483647 h 129"/>
              <a:gd name="T26" fmla="*/ 2147483647 w 283"/>
              <a:gd name="T27" fmla="*/ 2147483647 h 129"/>
              <a:gd name="T28" fmla="*/ 2147483647 w 283"/>
              <a:gd name="T29" fmla="*/ 2147483647 h 129"/>
              <a:gd name="T30" fmla="*/ 2147483647 w 283"/>
              <a:gd name="T31" fmla="*/ 2147483647 h 129"/>
              <a:gd name="T32" fmla="*/ 2147483647 w 283"/>
              <a:gd name="T33" fmla="*/ 2147483647 h 129"/>
              <a:gd name="T34" fmla="*/ 2147483647 w 283"/>
              <a:gd name="T35" fmla="*/ 2147483647 h 129"/>
              <a:gd name="T36" fmla="*/ 2147483647 w 283"/>
              <a:gd name="T37" fmla="*/ 2147483647 h 129"/>
              <a:gd name="T38" fmla="*/ 0 w 283"/>
              <a:gd name="T39" fmla="*/ 2147483647 h 12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83"/>
              <a:gd name="T61" fmla="*/ 0 h 129"/>
              <a:gd name="T62" fmla="*/ 283 w 283"/>
              <a:gd name="T63" fmla="*/ 129 h 12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83" h="129">
                <a:moveTo>
                  <a:pt x="0" y="51"/>
                </a:moveTo>
                <a:lnTo>
                  <a:pt x="144" y="16"/>
                </a:lnTo>
                <a:lnTo>
                  <a:pt x="162" y="17"/>
                </a:lnTo>
                <a:lnTo>
                  <a:pt x="179" y="0"/>
                </a:lnTo>
                <a:lnTo>
                  <a:pt x="193" y="9"/>
                </a:lnTo>
                <a:lnTo>
                  <a:pt x="176" y="46"/>
                </a:lnTo>
                <a:lnTo>
                  <a:pt x="206" y="43"/>
                </a:lnTo>
                <a:lnTo>
                  <a:pt x="223" y="71"/>
                </a:lnTo>
                <a:lnTo>
                  <a:pt x="243" y="74"/>
                </a:lnTo>
                <a:lnTo>
                  <a:pt x="257" y="70"/>
                </a:lnTo>
                <a:lnTo>
                  <a:pt x="257" y="54"/>
                </a:lnTo>
                <a:lnTo>
                  <a:pt x="233" y="34"/>
                </a:lnTo>
                <a:lnTo>
                  <a:pt x="252" y="33"/>
                </a:lnTo>
                <a:lnTo>
                  <a:pt x="283" y="76"/>
                </a:lnTo>
                <a:lnTo>
                  <a:pt x="253" y="101"/>
                </a:lnTo>
                <a:lnTo>
                  <a:pt x="219" y="89"/>
                </a:lnTo>
                <a:lnTo>
                  <a:pt x="197" y="120"/>
                </a:lnTo>
                <a:lnTo>
                  <a:pt x="154" y="89"/>
                </a:lnTo>
                <a:lnTo>
                  <a:pt x="12" y="129"/>
                </a:lnTo>
                <a:lnTo>
                  <a:pt x="0" y="51"/>
                </a:lnTo>
                <a:close/>
              </a:path>
            </a:pathLst>
          </a:custGeom>
          <a:solidFill>
            <a:srgbClr val="005691"/>
          </a:solidFill>
          <a:ln w="9525" cmpd="sng">
            <a:solidFill>
              <a:schemeClr val="bg1"/>
            </a:solidFill>
            <a:prstDash val="solid"/>
            <a:round/>
            <a:headEnd/>
            <a:tailEnd/>
          </a:ln>
        </p:spPr>
        <p:txBody>
          <a:bodyPr/>
          <a:lstStyle/>
          <a:p>
            <a:endParaRPr lang="en-US" dirty="0"/>
          </a:p>
        </p:txBody>
      </p:sp>
      <p:sp>
        <p:nvSpPr>
          <p:cNvPr id="231" name="Freeform 192"/>
          <p:cNvSpPr>
            <a:spLocks/>
          </p:cNvSpPr>
          <p:nvPr/>
        </p:nvSpPr>
        <p:spPr bwMode="gray">
          <a:xfrm>
            <a:off x="6217745" y="2196557"/>
            <a:ext cx="235097" cy="193392"/>
          </a:xfrm>
          <a:custGeom>
            <a:avLst/>
            <a:gdLst>
              <a:gd name="T0" fmla="*/ 0 w 147"/>
              <a:gd name="T1" fmla="*/ 2147483647 h 113"/>
              <a:gd name="T2" fmla="*/ 2147483647 w 147"/>
              <a:gd name="T3" fmla="*/ 0 h 113"/>
              <a:gd name="T4" fmla="*/ 2147483647 w 147"/>
              <a:gd name="T5" fmla="*/ 2147483647 h 113"/>
              <a:gd name="T6" fmla="*/ 2147483647 w 147"/>
              <a:gd name="T7" fmla="*/ 2147483647 h 113"/>
              <a:gd name="T8" fmla="*/ 2147483647 w 147"/>
              <a:gd name="T9" fmla="*/ 2147483647 h 113"/>
              <a:gd name="T10" fmla="*/ 2147483647 w 147"/>
              <a:gd name="T11" fmla="*/ 2147483647 h 113"/>
              <a:gd name="T12" fmla="*/ 2147483647 w 147"/>
              <a:gd name="T13" fmla="*/ 2147483647 h 113"/>
              <a:gd name="T14" fmla="*/ 0 w 147"/>
              <a:gd name="T15" fmla="*/ 2147483647 h 113"/>
              <a:gd name="T16" fmla="*/ 0 60000 65536"/>
              <a:gd name="T17" fmla="*/ 0 60000 65536"/>
              <a:gd name="T18" fmla="*/ 0 60000 65536"/>
              <a:gd name="T19" fmla="*/ 0 60000 65536"/>
              <a:gd name="T20" fmla="*/ 0 60000 65536"/>
              <a:gd name="T21" fmla="*/ 0 60000 65536"/>
              <a:gd name="T22" fmla="*/ 0 60000 65536"/>
              <a:gd name="T23" fmla="*/ 0 60000 65536"/>
              <a:gd name="T24" fmla="*/ 0 w 147"/>
              <a:gd name="T25" fmla="*/ 0 h 113"/>
              <a:gd name="T26" fmla="*/ 147 w 147"/>
              <a:gd name="T27" fmla="*/ 113 h 11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7" h="113">
                <a:moveTo>
                  <a:pt x="0" y="29"/>
                </a:moveTo>
                <a:lnTo>
                  <a:pt x="113" y="0"/>
                </a:lnTo>
                <a:lnTo>
                  <a:pt x="147" y="52"/>
                </a:lnTo>
                <a:lnTo>
                  <a:pt x="127" y="74"/>
                </a:lnTo>
                <a:lnTo>
                  <a:pt x="92" y="66"/>
                </a:lnTo>
                <a:lnTo>
                  <a:pt x="36" y="113"/>
                </a:lnTo>
                <a:lnTo>
                  <a:pt x="6" y="89"/>
                </a:lnTo>
                <a:lnTo>
                  <a:pt x="0" y="29"/>
                </a:lnTo>
                <a:close/>
              </a:path>
            </a:pathLst>
          </a:custGeom>
          <a:solidFill>
            <a:srgbClr val="005691"/>
          </a:solidFill>
          <a:ln w="9525" cmpd="sng">
            <a:solidFill>
              <a:schemeClr val="bg1"/>
            </a:solidFill>
            <a:prstDash val="solid"/>
            <a:round/>
            <a:headEnd/>
            <a:tailEnd/>
          </a:ln>
        </p:spPr>
        <p:txBody>
          <a:bodyPr/>
          <a:lstStyle/>
          <a:p>
            <a:endParaRPr lang="en-US" dirty="0"/>
          </a:p>
        </p:txBody>
      </p:sp>
      <p:sp>
        <p:nvSpPr>
          <p:cNvPr id="232" name="Freeform 193"/>
          <p:cNvSpPr>
            <a:spLocks/>
          </p:cNvSpPr>
          <p:nvPr/>
        </p:nvSpPr>
        <p:spPr bwMode="gray">
          <a:xfrm>
            <a:off x="6177112" y="2326517"/>
            <a:ext cx="314914" cy="137695"/>
          </a:xfrm>
          <a:custGeom>
            <a:avLst/>
            <a:gdLst>
              <a:gd name="T0" fmla="*/ 0 w 146"/>
              <a:gd name="T1" fmla="*/ 2147483647 h 87"/>
              <a:gd name="T2" fmla="*/ 2147483647 w 146"/>
              <a:gd name="T3" fmla="*/ 2147483647 h 87"/>
              <a:gd name="T4" fmla="*/ 2147483647 w 146"/>
              <a:gd name="T5" fmla="*/ 0 h 87"/>
              <a:gd name="T6" fmla="*/ 2147483647 w 146"/>
              <a:gd name="T7" fmla="*/ 2147483647 h 87"/>
              <a:gd name="T8" fmla="*/ 2147483647 w 146"/>
              <a:gd name="T9" fmla="*/ 2147483647 h 87"/>
              <a:gd name="T10" fmla="*/ 2147483647 w 146"/>
              <a:gd name="T11" fmla="*/ 2147483647 h 87"/>
              <a:gd name="T12" fmla="*/ 2147483647 w 146"/>
              <a:gd name="T13" fmla="*/ 2147483647 h 87"/>
              <a:gd name="T14" fmla="*/ 0 w 146"/>
              <a:gd name="T15" fmla="*/ 2147483647 h 87"/>
              <a:gd name="T16" fmla="*/ 0 60000 65536"/>
              <a:gd name="T17" fmla="*/ 0 60000 65536"/>
              <a:gd name="T18" fmla="*/ 0 60000 65536"/>
              <a:gd name="T19" fmla="*/ 0 60000 65536"/>
              <a:gd name="T20" fmla="*/ 0 60000 65536"/>
              <a:gd name="T21" fmla="*/ 0 60000 65536"/>
              <a:gd name="T22" fmla="*/ 0 60000 65536"/>
              <a:gd name="T23" fmla="*/ 0 60000 65536"/>
              <a:gd name="T24" fmla="*/ 0 w 146"/>
              <a:gd name="T25" fmla="*/ 0 h 87"/>
              <a:gd name="T26" fmla="*/ 146 w 146"/>
              <a:gd name="T27" fmla="*/ 87 h 8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6" h="87">
                <a:moveTo>
                  <a:pt x="0" y="65"/>
                </a:moveTo>
                <a:lnTo>
                  <a:pt x="60" y="36"/>
                </a:lnTo>
                <a:lnTo>
                  <a:pt x="119" y="0"/>
                </a:lnTo>
                <a:lnTo>
                  <a:pt x="129" y="2"/>
                </a:lnTo>
                <a:lnTo>
                  <a:pt x="146" y="3"/>
                </a:lnTo>
                <a:lnTo>
                  <a:pt x="89" y="49"/>
                </a:lnTo>
                <a:lnTo>
                  <a:pt x="18" y="87"/>
                </a:lnTo>
                <a:lnTo>
                  <a:pt x="0" y="65"/>
                </a:lnTo>
                <a:close/>
              </a:path>
            </a:pathLst>
          </a:custGeom>
          <a:solidFill>
            <a:srgbClr val="005691"/>
          </a:solidFill>
          <a:ln w="9525" cmpd="sng">
            <a:solidFill>
              <a:schemeClr val="bg1"/>
            </a:solidFill>
            <a:prstDash val="solid"/>
            <a:round/>
            <a:headEnd/>
            <a:tailEnd/>
          </a:ln>
        </p:spPr>
        <p:txBody>
          <a:bodyPr/>
          <a:lstStyle/>
          <a:p>
            <a:endParaRPr lang="en-US" dirty="0"/>
          </a:p>
        </p:txBody>
      </p:sp>
      <p:sp>
        <p:nvSpPr>
          <p:cNvPr id="233" name="Freeform 194"/>
          <p:cNvSpPr>
            <a:spLocks/>
          </p:cNvSpPr>
          <p:nvPr/>
        </p:nvSpPr>
        <p:spPr bwMode="gray">
          <a:xfrm>
            <a:off x="6252574" y="1624116"/>
            <a:ext cx="255413" cy="473424"/>
          </a:xfrm>
          <a:custGeom>
            <a:avLst/>
            <a:gdLst>
              <a:gd name="T0" fmla="*/ 2147483647 w 156"/>
              <a:gd name="T1" fmla="*/ 0 h 278"/>
              <a:gd name="T2" fmla="*/ 0 w 156"/>
              <a:gd name="T3" fmla="*/ 2147483647 h 278"/>
              <a:gd name="T4" fmla="*/ 2147483647 w 156"/>
              <a:gd name="T5" fmla="*/ 2147483647 h 278"/>
              <a:gd name="T6" fmla="*/ 2147483647 w 156"/>
              <a:gd name="T7" fmla="*/ 2147483647 h 278"/>
              <a:gd name="T8" fmla="*/ 2147483647 w 156"/>
              <a:gd name="T9" fmla="*/ 2147483647 h 278"/>
              <a:gd name="T10" fmla="*/ 2147483647 w 156"/>
              <a:gd name="T11" fmla="*/ 2147483647 h 278"/>
              <a:gd name="T12" fmla="*/ 2147483647 w 156"/>
              <a:gd name="T13" fmla="*/ 2147483647 h 278"/>
              <a:gd name="T14" fmla="*/ 2147483647 w 156"/>
              <a:gd name="T15" fmla="*/ 2147483647 h 278"/>
              <a:gd name="T16" fmla="*/ 2147483647 w 156"/>
              <a:gd name="T17" fmla="*/ 2147483647 h 278"/>
              <a:gd name="T18" fmla="*/ 2147483647 w 156"/>
              <a:gd name="T19" fmla="*/ 2147483647 h 278"/>
              <a:gd name="T20" fmla="*/ 2147483647 w 156"/>
              <a:gd name="T21" fmla="*/ 2147483647 h 278"/>
              <a:gd name="T22" fmla="*/ 2147483647 w 156"/>
              <a:gd name="T23" fmla="*/ 2147483647 h 278"/>
              <a:gd name="T24" fmla="*/ 2147483647 w 156"/>
              <a:gd name="T25" fmla="*/ 0 h 2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6"/>
              <a:gd name="T40" fmla="*/ 0 h 278"/>
              <a:gd name="T41" fmla="*/ 156 w 156"/>
              <a:gd name="T42" fmla="*/ 278 h 2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6" h="278">
                <a:moveTo>
                  <a:pt x="33" y="0"/>
                </a:moveTo>
                <a:lnTo>
                  <a:pt x="0" y="49"/>
                </a:lnTo>
                <a:lnTo>
                  <a:pt x="36" y="113"/>
                </a:lnTo>
                <a:lnTo>
                  <a:pt x="14" y="130"/>
                </a:lnTo>
                <a:lnTo>
                  <a:pt x="23" y="278"/>
                </a:lnTo>
                <a:lnTo>
                  <a:pt x="110" y="256"/>
                </a:lnTo>
                <a:lnTo>
                  <a:pt x="133" y="256"/>
                </a:lnTo>
                <a:lnTo>
                  <a:pt x="146" y="240"/>
                </a:lnTo>
                <a:lnTo>
                  <a:pt x="146" y="213"/>
                </a:lnTo>
                <a:lnTo>
                  <a:pt x="156" y="196"/>
                </a:lnTo>
                <a:lnTo>
                  <a:pt x="107" y="175"/>
                </a:lnTo>
                <a:lnTo>
                  <a:pt x="44" y="13"/>
                </a:lnTo>
                <a:lnTo>
                  <a:pt x="33" y="0"/>
                </a:lnTo>
                <a:close/>
              </a:path>
            </a:pathLst>
          </a:custGeom>
          <a:solidFill>
            <a:srgbClr val="3FA9C0"/>
          </a:solidFill>
          <a:ln w="9525" cmpd="sng">
            <a:solidFill>
              <a:schemeClr val="bg1"/>
            </a:solidFill>
            <a:prstDash val="solid"/>
            <a:round/>
            <a:headEnd/>
            <a:tailEnd/>
          </a:ln>
        </p:spPr>
        <p:txBody>
          <a:bodyPr/>
          <a:lstStyle/>
          <a:p>
            <a:endParaRPr lang="en-US" dirty="0"/>
          </a:p>
        </p:txBody>
      </p:sp>
      <p:sp>
        <p:nvSpPr>
          <p:cNvPr id="234" name="Freeform 195"/>
          <p:cNvSpPr>
            <a:spLocks/>
          </p:cNvSpPr>
          <p:nvPr/>
        </p:nvSpPr>
        <p:spPr bwMode="gray">
          <a:xfrm>
            <a:off x="6400598" y="2179538"/>
            <a:ext cx="120450" cy="103659"/>
          </a:xfrm>
          <a:custGeom>
            <a:avLst/>
            <a:gdLst>
              <a:gd name="T0" fmla="*/ 0 w 74"/>
              <a:gd name="T1" fmla="*/ 2147483647 h 62"/>
              <a:gd name="T2" fmla="*/ 2147483647 w 74"/>
              <a:gd name="T3" fmla="*/ 0 h 62"/>
              <a:gd name="T4" fmla="*/ 2147483647 w 74"/>
              <a:gd name="T5" fmla="*/ 2147483647 h 62"/>
              <a:gd name="T6" fmla="*/ 2147483647 w 74"/>
              <a:gd name="T7" fmla="*/ 2147483647 h 62"/>
              <a:gd name="T8" fmla="*/ 2147483647 w 74"/>
              <a:gd name="T9" fmla="*/ 2147483647 h 62"/>
              <a:gd name="T10" fmla="*/ 2147483647 w 74"/>
              <a:gd name="T11" fmla="*/ 2147483647 h 62"/>
              <a:gd name="T12" fmla="*/ 0 w 74"/>
              <a:gd name="T13" fmla="*/ 2147483647 h 62"/>
              <a:gd name="T14" fmla="*/ 0 60000 65536"/>
              <a:gd name="T15" fmla="*/ 0 60000 65536"/>
              <a:gd name="T16" fmla="*/ 0 60000 65536"/>
              <a:gd name="T17" fmla="*/ 0 60000 65536"/>
              <a:gd name="T18" fmla="*/ 0 60000 65536"/>
              <a:gd name="T19" fmla="*/ 0 60000 65536"/>
              <a:gd name="T20" fmla="*/ 0 60000 65536"/>
              <a:gd name="T21" fmla="*/ 0 w 74"/>
              <a:gd name="T22" fmla="*/ 0 h 62"/>
              <a:gd name="T23" fmla="*/ 74 w 74"/>
              <a:gd name="T24" fmla="*/ 62 h 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4" h="62">
                <a:moveTo>
                  <a:pt x="0" y="10"/>
                </a:moveTo>
                <a:lnTo>
                  <a:pt x="31" y="0"/>
                </a:lnTo>
                <a:lnTo>
                  <a:pt x="74" y="32"/>
                </a:lnTo>
                <a:lnTo>
                  <a:pt x="66" y="40"/>
                </a:lnTo>
                <a:lnTo>
                  <a:pt x="44" y="40"/>
                </a:lnTo>
                <a:lnTo>
                  <a:pt x="34" y="62"/>
                </a:lnTo>
                <a:lnTo>
                  <a:pt x="0" y="10"/>
                </a:lnTo>
                <a:close/>
              </a:path>
            </a:pathLst>
          </a:custGeom>
          <a:solidFill>
            <a:srgbClr val="005691"/>
          </a:solidFill>
          <a:ln w="9525" cmpd="sng">
            <a:solidFill>
              <a:schemeClr val="bg1"/>
            </a:solidFill>
            <a:prstDash val="solid"/>
            <a:round/>
            <a:headEnd/>
            <a:tailEnd/>
          </a:ln>
        </p:spPr>
        <p:txBody>
          <a:bodyPr/>
          <a:lstStyle/>
          <a:p>
            <a:endParaRPr lang="en-US" dirty="0"/>
          </a:p>
        </p:txBody>
      </p:sp>
      <p:sp>
        <p:nvSpPr>
          <p:cNvPr id="235" name="Freeform 196"/>
          <p:cNvSpPr>
            <a:spLocks/>
          </p:cNvSpPr>
          <p:nvPr/>
        </p:nvSpPr>
        <p:spPr bwMode="gray">
          <a:xfrm>
            <a:off x="6140831" y="2977861"/>
            <a:ext cx="65305" cy="117583"/>
          </a:xfrm>
          <a:custGeom>
            <a:avLst/>
            <a:gdLst>
              <a:gd name="T0" fmla="*/ 0 w 40"/>
              <a:gd name="T1" fmla="*/ 2147483647 h 68"/>
              <a:gd name="T2" fmla="*/ 2147483647 w 40"/>
              <a:gd name="T3" fmla="*/ 0 h 68"/>
              <a:gd name="T4" fmla="*/ 2147483647 w 40"/>
              <a:gd name="T5" fmla="*/ 2147483647 h 68"/>
              <a:gd name="T6" fmla="*/ 2147483647 w 40"/>
              <a:gd name="T7" fmla="*/ 2147483647 h 68"/>
              <a:gd name="T8" fmla="*/ 0 w 40"/>
              <a:gd name="T9" fmla="*/ 2147483647 h 68"/>
              <a:gd name="T10" fmla="*/ 0 60000 65536"/>
              <a:gd name="T11" fmla="*/ 0 60000 65536"/>
              <a:gd name="T12" fmla="*/ 0 60000 65536"/>
              <a:gd name="T13" fmla="*/ 0 60000 65536"/>
              <a:gd name="T14" fmla="*/ 0 60000 65536"/>
              <a:gd name="T15" fmla="*/ 0 w 40"/>
              <a:gd name="T16" fmla="*/ 0 h 68"/>
              <a:gd name="T17" fmla="*/ 40 w 40"/>
              <a:gd name="T18" fmla="*/ 68 h 68"/>
            </a:gdLst>
            <a:ahLst/>
            <a:cxnLst>
              <a:cxn ang="T10">
                <a:pos x="T0" y="T1"/>
              </a:cxn>
              <a:cxn ang="T11">
                <a:pos x="T2" y="T3"/>
              </a:cxn>
              <a:cxn ang="T12">
                <a:pos x="T4" y="T5"/>
              </a:cxn>
              <a:cxn ang="T13">
                <a:pos x="T6" y="T7"/>
              </a:cxn>
              <a:cxn ang="T14">
                <a:pos x="T8" y="T9"/>
              </a:cxn>
            </a:cxnLst>
            <a:rect l="T15" t="T16" r="T17" b="T18"/>
            <a:pathLst>
              <a:path w="40" h="68">
                <a:moveTo>
                  <a:pt x="0" y="5"/>
                </a:moveTo>
                <a:lnTo>
                  <a:pt x="40" y="0"/>
                </a:lnTo>
                <a:lnTo>
                  <a:pt x="18" y="68"/>
                </a:lnTo>
                <a:lnTo>
                  <a:pt x="2" y="67"/>
                </a:lnTo>
                <a:lnTo>
                  <a:pt x="0" y="5"/>
                </a:lnTo>
                <a:close/>
              </a:path>
            </a:pathLst>
          </a:custGeom>
          <a:solidFill>
            <a:srgbClr val="E1D65A"/>
          </a:solidFill>
          <a:ln w="9525" cmpd="sng">
            <a:solidFill>
              <a:schemeClr val="bg1"/>
            </a:solidFill>
            <a:prstDash val="solid"/>
            <a:round/>
            <a:headEnd/>
            <a:tailEnd/>
          </a:ln>
        </p:spPr>
        <p:txBody>
          <a:bodyPr/>
          <a:lstStyle/>
          <a:p>
            <a:endParaRPr lang="en-US" dirty="0"/>
          </a:p>
        </p:txBody>
      </p:sp>
      <p:sp>
        <p:nvSpPr>
          <p:cNvPr id="236" name="Rectangle 197"/>
          <p:cNvSpPr>
            <a:spLocks noChangeArrowheads="1"/>
          </p:cNvSpPr>
          <p:nvPr/>
        </p:nvSpPr>
        <p:spPr bwMode="gray">
          <a:xfrm>
            <a:off x="656697" y="4571412"/>
            <a:ext cx="290242" cy="138003"/>
          </a:xfrm>
          <a:prstGeom prst="rect">
            <a:avLst/>
          </a:prstGeom>
          <a:noFill/>
          <a:ln w="9525">
            <a:noFill/>
            <a:miter lim="800000"/>
            <a:headEnd/>
            <a:tailEnd/>
          </a:ln>
        </p:spPr>
        <p:txBody>
          <a:bodyPr lIns="0" tIns="0" rIns="0" bIns="0">
            <a:spAutoFit/>
          </a:bodyPr>
          <a:lstStyle/>
          <a:p>
            <a:pPr algn="ctr"/>
            <a:r>
              <a:rPr lang="en-US" sz="900" b="1" dirty="0">
                <a:solidFill>
                  <a:schemeClr val="bg1"/>
                </a:solidFill>
              </a:rPr>
              <a:t>AK</a:t>
            </a:r>
          </a:p>
        </p:txBody>
      </p:sp>
      <p:sp>
        <p:nvSpPr>
          <p:cNvPr id="237" name="Rectangle 198"/>
          <p:cNvSpPr>
            <a:spLocks noChangeArrowheads="1"/>
          </p:cNvSpPr>
          <p:nvPr/>
        </p:nvSpPr>
        <p:spPr bwMode="gray">
          <a:xfrm>
            <a:off x="2003945" y="5057213"/>
            <a:ext cx="297499" cy="152919"/>
          </a:xfrm>
          <a:prstGeom prst="rect">
            <a:avLst/>
          </a:prstGeom>
          <a:noFill/>
          <a:ln w="9525">
            <a:noFill/>
            <a:miter lim="800000"/>
            <a:headEnd/>
            <a:tailEnd/>
          </a:ln>
        </p:spPr>
        <p:txBody>
          <a:bodyPr lIns="0" tIns="0" rIns="0" bIns="0">
            <a:spAutoFit/>
          </a:bodyPr>
          <a:lstStyle/>
          <a:p>
            <a:pPr algn="ctr"/>
            <a:r>
              <a:rPr lang="en-US" sz="900" b="1" dirty="0"/>
              <a:t>HI</a:t>
            </a:r>
            <a:r>
              <a:rPr lang="en-US" sz="900" b="1" dirty="0">
                <a:solidFill>
                  <a:schemeClr val="bg1"/>
                </a:solidFill>
              </a:rPr>
              <a:t> </a:t>
            </a:r>
            <a:r>
              <a:rPr lang="en-US" sz="900" dirty="0">
                <a:solidFill>
                  <a:schemeClr val="bg1"/>
                </a:solidFill>
              </a:rPr>
              <a:t> </a:t>
            </a:r>
          </a:p>
        </p:txBody>
      </p:sp>
      <p:sp>
        <p:nvSpPr>
          <p:cNvPr id="238" name="Rectangle 199"/>
          <p:cNvSpPr>
            <a:spLocks noChangeArrowheads="1"/>
          </p:cNvSpPr>
          <p:nvPr/>
        </p:nvSpPr>
        <p:spPr bwMode="gray">
          <a:xfrm>
            <a:off x="407089" y="3129481"/>
            <a:ext cx="290242" cy="138003"/>
          </a:xfrm>
          <a:prstGeom prst="rect">
            <a:avLst/>
          </a:prstGeom>
          <a:noFill/>
          <a:ln w="9525">
            <a:noFill/>
            <a:miter lim="800000"/>
            <a:headEnd/>
            <a:tailEnd/>
          </a:ln>
        </p:spPr>
        <p:txBody>
          <a:bodyPr lIns="0" tIns="0" rIns="0" bIns="0">
            <a:spAutoFit/>
          </a:bodyPr>
          <a:lstStyle/>
          <a:p>
            <a:pPr algn="ctr"/>
            <a:r>
              <a:rPr lang="en-US" sz="900" b="1" dirty="0">
                <a:solidFill>
                  <a:schemeClr val="bg1"/>
                </a:solidFill>
              </a:rPr>
              <a:t>CA</a:t>
            </a:r>
          </a:p>
        </p:txBody>
      </p:sp>
      <p:sp>
        <p:nvSpPr>
          <p:cNvPr id="239" name="Rectangle 200"/>
          <p:cNvSpPr>
            <a:spLocks noChangeArrowheads="1"/>
          </p:cNvSpPr>
          <p:nvPr/>
        </p:nvSpPr>
        <p:spPr bwMode="gray">
          <a:xfrm>
            <a:off x="1421486" y="3828785"/>
            <a:ext cx="280084" cy="138003"/>
          </a:xfrm>
          <a:prstGeom prst="rect">
            <a:avLst/>
          </a:prstGeom>
          <a:noFill/>
          <a:ln w="9525">
            <a:noFill/>
            <a:miter lim="800000"/>
            <a:headEnd/>
            <a:tailEnd/>
          </a:ln>
        </p:spPr>
        <p:txBody>
          <a:bodyPr lIns="0" tIns="0" rIns="0" bIns="0">
            <a:spAutoFit/>
          </a:bodyPr>
          <a:lstStyle/>
          <a:p>
            <a:pPr algn="ctr"/>
            <a:r>
              <a:rPr lang="en-US" sz="900" b="1" dirty="0" smtClean="0"/>
              <a:t>AZ</a:t>
            </a:r>
            <a:endParaRPr lang="en-US" sz="900" b="1" baseline="30000" dirty="0"/>
          </a:p>
        </p:txBody>
      </p:sp>
      <p:sp>
        <p:nvSpPr>
          <p:cNvPr id="240" name="Rectangle 201"/>
          <p:cNvSpPr>
            <a:spLocks noChangeArrowheads="1"/>
          </p:cNvSpPr>
          <p:nvPr/>
        </p:nvSpPr>
        <p:spPr bwMode="gray">
          <a:xfrm>
            <a:off x="865672" y="2863374"/>
            <a:ext cx="284437" cy="137695"/>
          </a:xfrm>
          <a:prstGeom prst="rect">
            <a:avLst/>
          </a:prstGeom>
          <a:noFill/>
          <a:ln w="9525">
            <a:noFill/>
            <a:miter lim="800000"/>
            <a:headEnd/>
            <a:tailEnd/>
          </a:ln>
        </p:spPr>
        <p:txBody>
          <a:bodyPr lIns="0" tIns="0" rIns="0" bIns="0">
            <a:spAutoFit/>
          </a:bodyPr>
          <a:lstStyle/>
          <a:p>
            <a:pPr algn="ctr"/>
            <a:r>
              <a:rPr lang="en-US" sz="900" b="1" dirty="0"/>
              <a:t>NV</a:t>
            </a:r>
          </a:p>
        </p:txBody>
      </p:sp>
      <p:sp>
        <p:nvSpPr>
          <p:cNvPr id="241" name="Rectangle 202"/>
          <p:cNvSpPr>
            <a:spLocks noChangeArrowheads="1"/>
          </p:cNvSpPr>
          <p:nvPr/>
        </p:nvSpPr>
        <p:spPr bwMode="gray">
          <a:xfrm>
            <a:off x="587039" y="2046485"/>
            <a:ext cx="294596" cy="152919"/>
          </a:xfrm>
          <a:prstGeom prst="rect">
            <a:avLst/>
          </a:prstGeom>
          <a:noFill/>
          <a:ln w="9525">
            <a:noFill/>
            <a:miter lim="800000"/>
            <a:headEnd/>
            <a:tailEnd/>
          </a:ln>
        </p:spPr>
        <p:txBody>
          <a:bodyPr lIns="0" tIns="0" rIns="0" bIns="0">
            <a:spAutoFit/>
          </a:bodyPr>
          <a:lstStyle/>
          <a:p>
            <a:pPr algn="ctr"/>
            <a:r>
              <a:rPr lang="en-US" sz="900" b="1" dirty="0">
                <a:solidFill>
                  <a:schemeClr val="bg1"/>
                </a:solidFill>
              </a:rPr>
              <a:t>OR</a:t>
            </a:r>
          </a:p>
        </p:txBody>
      </p:sp>
      <p:sp>
        <p:nvSpPr>
          <p:cNvPr id="242" name="Rectangle 203"/>
          <p:cNvSpPr>
            <a:spLocks noChangeArrowheads="1"/>
          </p:cNvSpPr>
          <p:nvPr/>
        </p:nvSpPr>
        <p:spPr bwMode="gray">
          <a:xfrm>
            <a:off x="1910544" y="1749434"/>
            <a:ext cx="288791" cy="138003"/>
          </a:xfrm>
          <a:prstGeom prst="rect">
            <a:avLst/>
          </a:prstGeom>
          <a:noFill/>
          <a:ln w="9525">
            <a:noFill/>
            <a:miter lim="800000"/>
            <a:headEnd/>
            <a:tailEnd/>
          </a:ln>
        </p:spPr>
        <p:txBody>
          <a:bodyPr lIns="0" tIns="0" rIns="0" bIns="0">
            <a:spAutoFit/>
          </a:bodyPr>
          <a:lstStyle/>
          <a:p>
            <a:pPr algn="ctr"/>
            <a:r>
              <a:rPr lang="en-US" sz="900" b="1" dirty="0"/>
              <a:t>MT</a:t>
            </a:r>
          </a:p>
        </p:txBody>
      </p:sp>
      <p:sp>
        <p:nvSpPr>
          <p:cNvPr id="243" name="Rectangle 204"/>
          <p:cNvSpPr>
            <a:spLocks noChangeArrowheads="1"/>
          </p:cNvSpPr>
          <p:nvPr/>
        </p:nvSpPr>
        <p:spPr bwMode="gray">
          <a:xfrm>
            <a:off x="3582341" y="1972222"/>
            <a:ext cx="298950" cy="138003"/>
          </a:xfrm>
          <a:prstGeom prst="rect">
            <a:avLst/>
          </a:prstGeom>
          <a:noFill/>
          <a:ln w="9525">
            <a:noFill/>
            <a:miter lim="800000"/>
            <a:headEnd/>
            <a:tailEnd/>
          </a:ln>
        </p:spPr>
        <p:txBody>
          <a:bodyPr lIns="0" tIns="0" rIns="0" bIns="0">
            <a:spAutoFit/>
          </a:bodyPr>
          <a:lstStyle/>
          <a:p>
            <a:pPr algn="ctr"/>
            <a:r>
              <a:rPr lang="en-US" sz="900" b="1" dirty="0"/>
              <a:t>MN</a:t>
            </a:r>
          </a:p>
        </p:txBody>
      </p:sp>
      <p:sp>
        <p:nvSpPr>
          <p:cNvPr id="244" name="Rectangle 243"/>
          <p:cNvSpPr>
            <a:spLocks noChangeArrowheads="1"/>
          </p:cNvSpPr>
          <p:nvPr/>
        </p:nvSpPr>
        <p:spPr bwMode="gray">
          <a:xfrm>
            <a:off x="2955417" y="2714849"/>
            <a:ext cx="284437" cy="152919"/>
          </a:xfrm>
          <a:prstGeom prst="rect">
            <a:avLst/>
          </a:prstGeom>
          <a:noFill/>
          <a:ln w="9525">
            <a:noFill/>
            <a:miter lim="800000"/>
            <a:headEnd/>
            <a:tailEnd/>
          </a:ln>
        </p:spPr>
        <p:txBody>
          <a:bodyPr lIns="0" tIns="0" rIns="0" bIns="0">
            <a:spAutoFit/>
          </a:bodyPr>
          <a:lstStyle/>
          <a:p>
            <a:pPr algn="ctr"/>
            <a:r>
              <a:rPr lang="en-US" sz="900" b="1" dirty="0"/>
              <a:t>NE</a:t>
            </a:r>
          </a:p>
        </p:txBody>
      </p:sp>
      <p:sp>
        <p:nvSpPr>
          <p:cNvPr id="245" name="Rectangle 244"/>
          <p:cNvSpPr>
            <a:spLocks noChangeArrowheads="1"/>
          </p:cNvSpPr>
          <p:nvPr/>
        </p:nvSpPr>
        <p:spPr bwMode="gray">
          <a:xfrm>
            <a:off x="2898819" y="2227500"/>
            <a:ext cx="284437" cy="138003"/>
          </a:xfrm>
          <a:prstGeom prst="rect">
            <a:avLst/>
          </a:prstGeom>
          <a:noFill/>
          <a:ln w="9525">
            <a:noFill/>
            <a:miter lim="800000"/>
            <a:headEnd/>
            <a:tailEnd/>
          </a:ln>
        </p:spPr>
        <p:txBody>
          <a:bodyPr lIns="0" tIns="0" rIns="0" bIns="0">
            <a:spAutoFit/>
          </a:bodyPr>
          <a:lstStyle/>
          <a:p>
            <a:pPr algn="ctr"/>
            <a:r>
              <a:rPr lang="en-US" sz="900" b="1" dirty="0"/>
              <a:t>SD</a:t>
            </a:r>
          </a:p>
        </p:txBody>
      </p:sp>
      <p:sp>
        <p:nvSpPr>
          <p:cNvPr id="246" name="Rectangle 245"/>
          <p:cNvSpPr>
            <a:spLocks noChangeArrowheads="1"/>
          </p:cNvSpPr>
          <p:nvPr/>
        </p:nvSpPr>
        <p:spPr bwMode="gray">
          <a:xfrm>
            <a:off x="2879954" y="1749434"/>
            <a:ext cx="290242" cy="152919"/>
          </a:xfrm>
          <a:prstGeom prst="rect">
            <a:avLst/>
          </a:prstGeom>
          <a:noFill/>
          <a:ln w="9525">
            <a:noFill/>
            <a:miter lim="800000"/>
            <a:headEnd/>
            <a:tailEnd/>
          </a:ln>
        </p:spPr>
        <p:txBody>
          <a:bodyPr lIns="0" tIns="0" rIns="0" bIns="0">
            <a:spAutoFit/>
          </a:bodyPr>
          <a:lstStyle/>
          <a:p>
            <a:pPr algn="ctr"/>
            <a:r>
              <a:rPr lang="en-US" sz="900" b="1" dirty="0">
                <a:solidFill>
                  <a:schemeClr val="bg1"/>
                </a:solidFill>
              </a:rPr>
              <a:t>ND</a:t>
            </a:r>
          </a:p>
        </p:txBody>
      </p:sp>
      <p:sp>
        <p:nvSpPr>
          <p:cNvPr id="247" name="Rectangle 246"/>
          <p:cNvSpPr>
            <a:spLocks noChangeArrowheads="1"/>
          </p:cNvSpPr>
          <p:nvPr/>
        </p:nvSpPr>
        <p:spPr bwMode="gray">
          <a:xfrm>
            <a:off x="1283621" y="2195010"/>
            <a:ext cx="251060" cy="138499"/>
          </a:xfrm>
          <a:prstGeom prst="rect">
            <a:avLst/>
          </a:prstGeom>
          <a:noFill/>
          <a:ln w="9525">
            <a:noFill/>
            <a:miter lim="800000"/>
            <a:headEnd/>
            <a:tailEnd/>
          </a:ln>
        </p:spPr>
        <p:txBody>
          <a:bodyPr lIns="0" tIns="0" rIns="0" bIns="0">
            <a:spAutoFit/>
          </a:bodyPr>
          <a:lstStyle/>
          <a:p>
            <a:pPr algn="ctr"/>
            <a:r>
              <a:rPr lang="en-US" sz="900" b="1" dirty="0" smtClean="0"/>
              <a:t>ID</a:t>
            </a:r>
            <a:endParaRPr lang="en-US" sz="900" b="1" baseline="30000" dirty="0"/>
          </a:p>
        </p:txBody>
      </p:sp>
      <p:sp>
        <p:nvSpPr>
          <p:cNvPr id="248" name="Rectangle 247"/>
          <p:cNvSpPr>
            <a:spLocks noChangeArrowheads="1"/>
          </p:cNvSpPr>
          <p:nvPr/>
        </p:nvSpPr>
        <p:spPr bwMode="gray">
          <a:xfrm>
            <a:off x="2049862" y="2417798"/>
            <a:ext cx="303304" cy="138003"/>
          </a:xfrm>
          <a:prstGeom prst="rect">
            <a:avLst/>
          </a:prstGeom>
          <a:noFill/>
          <a:ln w="9525">
            <a:noFill/>
            <a:miter lim="800000"/>
            <a:headEnd/>
            <a:tailEnd/>
          </a:ln>
        </p:spPr>
        <p:txBody>
          <a:bodyPr lIns="0" tIns="0" rIns="0" bIns="0">
            <a:spAutoFit/>
          </a:bodyPr>
          <a:lstStyle/>
          <a:p>
            <a:pPr algn="ctr"/>
            <a:r>
              <a:rPr lang="en-US" sz="900" b="1" dirty="0"/>
              <a:t>WY</a:t>
            </a:r>
          </a:p>
        </p:txBody>
      </p:sp>
      <p:sp>
        <p:nvSpPr>
          <p:cNvPr id="249" name="Rectangle 248"/>
          <p:cNvSpPr>
            <a:spLocks noChangeArrowheads="1"/>
          </p:cNvSpPr>
          <p:nvPr/>
        </p:nvSpPr>
        <p:spPr bwMode="gray">
          <a:xfrm>
            <a:off x="3234050" y="3754524"/>
            <a:ext cx="294596" cy="137695"/>
          </a:xfrm>
          <a:prstGeom prst="rect">
            <a:avLst/>
          </a:prstGeom>
          <a:noFill/>
          <a:ln w="9525">
            <a:noFill/>
            <a:miter lim="800000"/>
            <a:headEnd/>
            <a:tailEnd/>
          </a:ln>
        </p:spPr>
        <p:txBody>
          <a:bodyPr lIns="0" tIns="0" rIns="0" bIns="0">
            <a:spAutoFit/>
          </a:bodyPr>
          <a:lstStyle/>
          <a:p>
            <a:pPr algn="ctr"/>
            <a:r>
              <a:rPr lang="en-US" sz="900" b="1" dirty="0"/>
              <a:t>OK</a:t>
            </a:r>
          </a:p>
        </p:txBody>
      </p:sp>
      <p:sp>
        <p:nvSpPr>
          <p:cNvPr id="250" name="Rectangle 249"/>
          <p:cNvSpPr>
            <a:spLocks noChangeArrowheads="1"/>
          </p:cNvSpPr>
          <p:nvPr/>
        </p:nvSpPr>
        <p:spPr bwMode="gray">
          <a:xfrm>
            <a:off x="3115050" y="3273364"/>
            <a:ext cx="284437" cy="137695"/>
          </a:xfrm>
          <a:prstGeom prst="rect">
            <a:avLst/>
          </a:prstGeom>
          <a:noFill/>
          <a:ln w="9525">
            <a:noFill/>
            <a:miter lim="800000"/>
            <a:headEnd/>
            <a:tailEnd/>
          </a:ln>
        </p:spPr>
        <p:txBody>
          <a:bodyPr lIns="0" tIns="0" rIns="0" bIns="0">
            <a:spAutoFit/>
          </a:bodyPr>
          <a:lstStyle/>
          <a:p>
            <a:pPr algn="ctr"/>
            <a:r>
              <a:rPr lang="en-US" sz="900" b="1" dirty="0"/>
              <a:t>KS</a:t>
            </a:r>
          </a:p>
        </p:txBody>
      </p:sp>
      <p:sp>
        <p:nvSpPr>
          <p:cNvPr id="251" name="Rectangle 250"/>
          <p:cNvSpPr>
            <a:spLocks noChangeArrowheads="1"/>
          </p:cNvSpPr>
          <p:nvPr/>
        </p:nvSpPr>
        <p:spPr bwMode="gray">
          <a:xfrm>
            <a:off x="2189177" y="3160424"/>
            <a:ext cx="294596" cy="138003"/>
          </a:xfrm>
          <a:prstGeom prst="rect">
            <a:avLst/>
          </a:prstGeom>
          <a:noFill/>
          <a:ln w="9525">
            <a:noFill/>
            <a:miter lim="800000"/>
            <a:headEnd/>
            <a:tailEnd/>
          </a:ln>
        </p:spPr>
        <p:txBody>
          <a:bodyPr lIns="0" tIns="0" rIns="0" bIns="0">
            <a:spAutoFit/>
          </a:bodyPr>
          <a:lstStyle/>
          <a:p>
            <a:pPr algn="ctr"/>
            <a:r>
              <a:rPr lang="en-US" sz="900" b="1" dirty="0">
                <a:solidFill>
                  <a:schemeClr val="bg1"/>
                </a:solidFill>
              </a:rPr>
              <a:t>CO</a:t>
            </a:r>
          </a:p>
        </p:txBody>
      </p:sp>
      <p:sp>
        <p:nvSpPr>
          <p:cNvPr id="252" name="Rectangle 251"/>
          <p:cNvSpPr>
            <a:spLocks noChangeArrowheads="1"/>
          </p:cNvSpPr>
          <p:nvPr/>
        </p:nvSpPr>
        <p:spPr bwMode="gray">
          <a:xfrm>
            <a:off x="1560802" y="3086161"/>
            <a:ext cx="280084" cy="138003"/>
          </a:xfrm>
          <a:prstGeom prst="rect">
            <a:avLst/>
          </a:prstGeom>
          <a:noFill/>
          <a:ln w="9525">
            <a:noFill/>
            <a:miter lim="800000"/>
            <a:headEnd/>
            <a:tailEnd/>
          </a:ln>
        </p:spPr>
        <p:txBody>
          <a:bodyPr lIns="0" tIns="0" rIns="0" bIns="0">
            <a:spAutoFit/>
          </a:bodyPr>
          <a:lstStyle/>
          <a:p>
            <a:pPr algn="ctr"/>
            <a:r>
              <a:rPr lang="en-US" sz="900" b="1" dirty="0"/>
              <a:t>UT</a:t>
            </a:r>
          </a:p>
        </p:txBody>
      </p:sp>
      <p:sp>
        <p:nvSpPr>
          <p:cNvPr id="253" name="Rectangle 252"/>
          <p:cNvSpPr>
            <a:spLocks noChangeArrowheads="1"/>
          </p:cNvSpPr>
          <p:nvPr/>
        </p:nvSpPr>
        <p:spPr bwMode="gray">
          <a:xfrm>
            <a:off x="3094733" y="4497148"/>
            <a:ext cx="274279" cy="137695"/>
          </a:xfrm>
          <a:prstGeom prst="rect">
            <a:avLst/>
          </a:prstGeom>
          <a:noFill/>
          <a:ln w="9525">
            <a:noFill/>
            <a:miter lim="800000"/>
            <a:headEnd/>
            <a:tailEnd/>
          </a:ln>
        </p:spPr>
        <p:txBody>
          <a:bodyPr lIns="0" tIns="0" rIns="0" bIns="0">
            <a:spAutoFit/>
          </a:bodyPr>
          <a:lstStyle/>
          <a:p>
            <a:pPr algn="ctr"/>
            <a:r>
              <a:rPr lang="en-US" sz="900" b="1" dirty="0"/>
              <a:t>TX</a:t>
            </a:r>
          </a:p>
        </p:txBody>
      </p:sp>
      <p:sp>
        <p:nvSpPr>
          <p:cNvPr id="254" name="Rectangle 253"/>
          <p:cNvSpPr>
            <a:spLocks noChangeArrowheads="1"/>
          </p:cNvSpPr>
          <p:nvPr/>
        </p:nvSpPr>
        <p:spPr bwMode="gray">
          <a:xfrm>
            <a:off x="2119520" y="3877670"/>
            <a:ext cx="298950" cy="152919"/>
          </a:xfrm>
          <a:prstGeom prst="rect">
            <a:avLst/>
          </a:prstGeom>
          <a:noFill/>
          <a:ln w="9525">
            <a:noFill/>
            <a:miter lim="800000"/>
            <a:headEnd/>
            <a:tailEnd/>
          </a:ln>
        </p:spPr>
        <p:txBody>
          <a:bodyPr lIns="0" tIns="0" rIns="0" bIns="0">
            <a:spAutoFit/>
          </a:bodyPr>
          <a:lstStyle/>
          <a:p>
            <a:pPr algn="ctr"/>
            <a:r>
              <a:rPr lang="en-US" sz="900" b="1" dirty="0">
                <a:solidFill>
                  <a:schemeClr val="bg1"/>
                </a:solidFill>
              </a:rPr>
              <a:t>NM</a:t>
            </a:r>
          </a:p>
        </p:txBody>
      </p:sp>
      <p:sp>
        <p:nvSpPr>
          <p:cNvPr id="255" name="Rectangle 254"/>
          <p:cNvSpPr>
            <a:spLocks noChangeArrowheads="1"/>
          </p:cNvSpPr>
          <p:nvPr/>
        </p:nvSpPr>
        <p:spPr bwMode="gray">
          <a:xfrm>
            <a:off x="5532770" y="3754524"/>
            <a:ext cx="284437" cy="138003"/>
          </a:xfrm>
          <a:prstGeom prst="rect">
            <a:avLst/>
          </a:prstGeom>
          <a:noFill/>
          <a:ln w="9525">
            <a:noFill/>
            <a:miter lim="800000"/>
            <a:headEnd/>
            <a:tailEnd/>
          </a:ln>
        </p:spPr>
        <p:txBody>
          <a:bodyPr lIns="0" tIns="0" rIns="0" bIns="0">
            <a:spAutoFit/>
          </a:bodyPr>
          <a:lstStyle/>
          <a:p>
            <a:pPr algn="ctr"/>
            <a:r>
              <a:rPr lang="en-US" sz="900" b="1" dirty="0"/>
              <a:t>SC</a:t>
            </a:r>
          </a:p>
        </p:txBody>
      </p:sp>
      <p:sp>
        <p:nvSpPr>
          <p:cNvPr id="256" name="Rectangle 255"/>
          <p:cNvSpPr>
            <a:spLocks noChangeArrowheads="1"/>
          </p:cNvSpPr>
          <p:nvPr/>
        </p:nvSpPr>
        <p:spPr bwMode="gray">
          <a:xfrm>
            <a:off x="5602428" y="4719937"/>
            <a:ext cx="269926" cy="138003"/>
          </a:xfrm>
          <a:prstGeom prst="rect">
            <a:avLst/>
          </a:prstGeom>
          <a:noFill/>
          <a:ln w="9525">
            <a:noFill/>
            <a:miter lim="800000"/>
            <a:headEnd/>
            <a:tailEnd/>
          </a:ln>
        </p:spPr>
        <p:txBody>
          <a:bodyPr lIns="0" tIns="0" rIns="0" bIns="0">
            <a:spAutoFit/>
          </a:bodyPr>
          <a:lstStyle/>
          <a:p>
            <a:pPr algn="ctr"/>
            <a:r>
              <a:rPr lang="en-US" sz="900" b="1" dirty="0"/>
              <a:t>FL</a:t>
            </a:r>
          </a:p>
        </p:txBody>
      </p:sp>
      <p:sp>
        <p:nvSpPr>
          <p:cNvPr id="257" name="Rectangle 256"/>
          <p:cNvSpPr>
            <a:spLocks noChangeArrowheads="1"/>
          </p:cNvSpPr>
          <p:nvPr/>
        </p:nvSpPr>
        <p:spPr bwMode="gray">
          <a:xfrm>
            <a:off x="5196089" y="4011347"/>
            <a:ext cx="294596" cy="138003"/>
          </a:xfrm>
          <a:prstGeom prst="rect">
            <a:avLst/>
          </a:prstGeom>
          <a:noFill/>
          <a:ln w="9525">
            <a:noFill/>
            <a:miter lim="800000"/>
            <a:headEnd/>
            <a:tailEnd/>
          </a:ln>
        </p:spPr>
        <p:txBody>
          <a:bodyPr lIns="0" tIns="0" rIns="0" bIns="0">
            <a:spAutoFit/>
          </a:bodyPr>
          <a:lstStyle/>
          <a:p>
            <a:pPr algn="ctr"/>
            <a:r>
              <a:rPr lang="en-US" sz="900" b="1" dirty="0"/>
              <a:t>GA</a:t>
            </a:r>
          </a:p>
        </p:txBody>
      </p:sp>
      <p:sp>
        <p:nvSpPr>
          <p:cNvPr id="258" name="Rectangle 257"/>
          <p:cNvSpPr>
            <a:spLocks noChangeArrowheads="1"/>
          </p:cNvSpPr>
          <p:nvPr/>
        </p:nvSpPr>
        <p:spPr bwMode="gray">
          <a:xfrm>
            <a:off x="4696872" y="4125836"/>
            <a:ext cx="280084" cy="138003"/>
          </a:xfrm>
          <a:prstGeom prst="rect">
            <a:avLst/>
          </a:prstGeom>
          <a:noFill/>
          <a:ln w="9525">
            <a:noFill/>
            <a:miter lim="800000"/>
            <a:headEnd/>
            <a:tailEnd/>
          </a:ln>
        </p:spPr>
        <p:txBody>
          <a:bodyPr lIns="0" tIns="0" rIns="0" bIns="0">
            <a:spAutoFit/>
          </a:bodyPr>
          <a:lstStyle/>
          <a:p>
            <a:pPr algn="ctr"/>
            <a:r>
              <a:rPr lang="en-US" sz="900" b="1" dirty="0"/>
              <a:t>AL</a:t>
            </a:r>
          </a:p>
        </p:txBody>
      </p:sp>
      <p:sp>
        <p:nvSpPr>
          <p:cNvPr id="259" name="Rectangle 258"/>
          <p:cNvSpPr>
            <a:spLocks noChangeArrowheads="1"/>
          </p:cNvSpPr>
          <p:nvPr/>
        </p:nvSpPr>
        <p:spPr bwMode="gray">
          <a:xfrm>
            <a:off x="4348581" y="4125836"/>
            <a:ext cx="293145" cy="138003"/>
          </a:xfrm>
          <a:prstGeom prst="rect">
            <a:avLst/>
          </a:prstGeom>
          <a:noFill/>
          <a:ln w="9525">
            <a:noFill/>
            <a:miter lim="800000"/>
            <a:headEnd/>
            <a:tailEnd/>
          </a:ln>
        </p:spPr>
        <p:txBody>
          <a:bodyPr lIns="0" tIns="0" rIns="0" bIns="0">
            <a:spAutoFit/>
          </a:bodyPr>
          <a:lstStyle/>
          <a:p>
            <a:pPr algn="ctr"/>
            <a:r>
              <a:rPr lang="en-US" sz="900" b="1" dirty="0"/>
              <a:t>MS</a:t>
            </a:r>
          </a:p>
        </p:txBody>
      </p:sp>
      <p:sp>
        <p:nvSpPr>
          <p:cNvPr id="260" name="Rectangle 259"/>
          <p:cNvSpPr>
            <a:spLocks noChangeArrowheads="1"/>
          </p:cNvSpPr>
          <p:nvPr/>
        </p:nvSpPr>
        <p:spPr bwMode="gray">
          <a:xfrm>
            <a:off x="4000290" y="4422887"/>
            <a:ext cx="280084" cy="137695"/>
          </a:xfrm>
          <a:prstGeom prst="rect">
            <a:avLst/>
          </a:prstGeom>
          <a:noFill/>
          <a:ln w="9525">
            <a:noFill/>
            <a:miter lim="800000"/>
            <a:headEnd/>
            <a:tailEnd/>
          </a:ln>
        </p:spPr>
        <p:txBody>
          <a:bodyPr lIns="0" tIns="0" rIns="0" bIns="0">
            <a:spAutoFit/>
          </a:bodyPr>
          <a:lstStyle/>
          <a:p>
            <a:pPr algn="ctr"/>
            <a:r>
              <a:rPr lang="en-US" sz="900" b="1" dirty="0"/>
              <a:t>LA</a:t>
            </a:r>
          </a:p>
        </p:txBody>
      </p:sp>
      <p:sp>
        <p:nvSpPr>
          <p:cNvPr id="261" name="Rectangle 260"/>
          <p:cNvSpPr>
            <a:spLocks noChangeArrowheads="1"/>
          </p:cNvSpPr>
          <p:nvPr/>
        </p:nvSpPr>
        <p:spPr bwMode="gray">
          <a:xfrm>
            <a:off x="3930632" y="3800314"/>
            <a:ext cx="290242" cy="138003"/>
          </a:xfrm>
          <a:prstGeom prst="rect">
            <a:avLst/>
          </a:prstGeom>
          <a:noFill/>
          <a:ln w="9525">
            <a:noFill/>
            <a:miter lim="800000"/>
            <a:headEnd/>
            <a:tailEnd/>
          </a:ln>
        </p:spPr>
        <p:txBody>
          <a:bodyPr lIns="0" tIns="0" rIns="0" bIns="0">
            <a:spAutoFit/>
          </a:bodyPr>
          <a:lstStyle/>
          <a:p>
            <a:pPr algn="ctr"/>
            <a:r>
              <a:rPr lang="en-US" sz="900" b="1" dirty="0"/>
              <a:t>AR</a:t>
            </a:r>
          </a:p>
        </p:txBody>
      </p:sp>
      <p:sp>
        <p:nvSpPr>
          <p:cNvPr id="262" name="Rectangle 261"/>
          <p:cNvSpPr>
            <a:spLocks noChangeArrowheads="1"/>
          </p:cNvSpPr>
          <p:nvPr/>
        </p:nvSpPr>
        <p:spPr bwMode="gray">
          <a:xfrm>
            <a:off x="3860973" y="3234685"/>
            <a:ext cx="303304" cy="138003"/>
          </a:xfrm>
          <a:prstGeom prst="rect">
            <a:avLst/>
          </a:prstGeom>
          <a:noFill/>
          <a:ln w="9525">
            <a:noFill/>
            <a:miter lim="800000"/>
            <a:headEnd/>
            <a:tailEnd/>
          </a:ln>
        </p:spPr>
        <p:txBody>
          <a:bodyPr lIns="0" tIns="0" rIns="0" bIns="0">
            <a:spAutoFit/>
          </a:bodyPr>
          <a:lstStyle/>
          <a:p>
            <a:pPr algn="ctr"/>
            <a:r>
              <a:rPr lang="en-US" sz="900" b="1" dirty="0"/>
              <a:t>MO</a:t>
            </a:r>
          </a:p>
        </p:txBody>
      </p:sp>
      <p:sp>
        <p:nvSpPr>
          <p:cNvPr id="263" name="Rectangle 262"/>
          <p:cNvSpPr>
            <a:spLocks noChangeArrowheads="1"/>
          </p:cNvSpPr>
          <p:nvPr/>
        </p:nvSpPr>
        <p:spPr bwMode="gray">
          <a:xfrm>
            <a:off x="3756486" y="2598812"/>
            <a:ext cx="251060" cy="138003"/>
          </a:xfrm>
          <a:prstGeom prst="rect">
            <a:avLst/>
          </a:prstGeom>
          <a:noFill/>
          <a:ln w="9525">
            <a:noFill/>
            <a:miter lim="800000"/>
            <a:headEnd/>
            <a:tailEnd/>
          </a:ln>
        </p:spPr>
        <p:txBody>
          <a:bodyPr lIns="0" tIns="0" rIns="0" bIns="0">
            <a:spAutoFit/>
          </a:bodyPr>
          <a:lstStyle/>
          <a:p>
            <a:pPr algn="ctr"/>
            <a:r>
              <a:rPr lang="en-US" sz="900" b="1" dirty="0">
                <a:solidFill>
                  <a:schemeClr val="bg1"/>
                </a:solidFill>
              </a:rPr>
              <a:t>IA</a:t>
            </a:r>
          </a:p>
        </p:txBody>
      </p:sp>
      <p:sp>
        <p:nvSpPr>
          <p:cNvPr id="264" name="Rectangle 263"/>
          <p:cNvSpPr>
            <a:spLocks noChangeArrowheads="1"/>
          </p:cNvSpPr>
          <p:nvPr/>
        </p:nvSpPr>
        <p:spPr bwMode="gray">
          <a:xfrm>
            <a:off x="5672087" y="3086161"/>
            <a:ext cx="284437" cy="138003"/>
          </a:xfrm>
          <a:prstGeom prst="rect">
            <a:avLst/>
          </a:prstGeom>
          <a:noFill/>
          <a:ln w="9525">
            <a:noFill/>
            <a:miter lim="800000"/>
            <a:headEnd/>
            <a:tailEnd/>
          </a:ln>
        </p:spPr>
        <p:txBody>
          <a:bodyPr lIns="0" tIns="0" rIns="0" bIns="0">
            <a:spAutoFit/>
          </a:bodyPr>
          <a:lstStyle/>
          <a:p>
            <a:pPr algn="ctr"/>
            <a:r>
              <a:rPr lang="en-US" sz="900" b="1" dirty="0" smtClean="0"/>
              <a:t>VA</a:t>
            </a:r>
            <a:endParaRPr lang="en-US" sz="900" b="1" baseline="30000" dirty="0"/>
          </a:p>
        </p:txBody>
      </p:sp>
      <p:sp>
        <p:nvSpPr>
          <p:cNvPr id="265" name="Rectangle 264"/>
          <p:cNvSpPr>
            <a:spLocks noChangeArrowheads="1"/>
          </p:cNvSpPr>
          <p:nvPr/>
        </p:nvSpPr>
        <p:spPr bwMode="gray">
          <a:xfrm>
            <a:off x="5602428" y="3457473"/>
            <a:ext cx="290242" cy="137695"/>
          </a:xfrm>
          <a:prstGeom prst="rect">
            <a:avLst/>
          </a:prstGeom>
          <a:noFill/>
          <a:ln w="9525">
            <a:noFill/>
            <a:miter lim="800000"/>
            <a:headEnd/>
            <a:tailEnd/>
          </a:ln>
        </p:spPr>
        <p:txBody>
          <a:bodyPr lIns="0" tIns="0" rIns="0" bIns="0">
            <a:spAutoFit/>
          </a:bodyPr>
          <a:lstStyle/>
          <a:p>
            <a:pPr algn="ctr"/>
            <a:r>
              <a:rPr lang="en-US" sz="900" b="1" dirty="0">
                <a:solidFill>
                  <a:schemeClr val="bg1"/>
                </a:solidFill>
              </a:rPr>
              <a:t>NC</a:t>
            </a:r>
          </a:p>
        </p:txBody>
      </p:sp>
      <p:sp>
        <p:nvSpPr>
          <p:cNvPr id="266" name="Rectangle 265"/>
          <p:cNvSpPr>
            <a:spLocks noChangeArrowheads="1"/>
          </p:cNvSpPr>
          <p:nvPr/>
        </p:nvSpPr>
        <p:spPr bwMode="gray">
          <a:xfrm>
            <a:off x="4696872" y="3567319"/>
            <a:ext cx="280084" cy="138003"/>
          </a:xfrm>
          <a:prstGeom prst="rect">
            <a:avLst/>
          </a:prstGeom>
          <a:noFill/>
          <a:ln w="9525">
            <a:noFill/>
            <a:miter lim="800000"/>
            <a:headEnd/>
            <a:tailEnd/>
          </a:ln>
        </p:spPr>
        <p:txBody>
          <a:bodyPr lIns="0" tIns="0" rIns="0" bIns="0">
            <a:spAutoFit/>
          </a:bodyPr>
          <a:lstStyle/>
          <a:p>
            <a:pPr algn="ctr"/>
            <a:r>
              <a:rPr lang="en-US" sz="900" b="1" dirty="0"/>
              <a:t>TN</a:t>
            </a:r>
          </a:p>
        </p:txBody>
      </p:sp>
      <p:sp>
        <p:nvSpPr>
          <p:cNvPr id="267" name="Rectangle 266"/>
          <p:cNvSpPr>
            <a:spLocks noChangeArrowheads="1"/>
          </p:cNvSpPr>
          <p:nvPr/>
        </p:nvSpPr>
        <p:spPr bwMode="gray">
          <a:xfrm>
            <a:off x="4627214" y="2863374"/>
            <a:ext cx="251060" cy="152919"/>
          </a:xfrm>
          <a:prstGeom prst="rect">
            <a:avLst/>
          </a:prstGeom>
          <a:noFill/>
          <a:ln w="9525">
            <a:noFill/>
            <a:miter lim="800000"/>
            <a:headEnd/>
            <a:tailEnd/>
          </a:ln>
        </p:spPr>
        <p:txBody>
          <a:bodyPr lIns="0" tIns="0" rIns="0" bIns="0">
            <a:spAutoFit/>
          </a:bodyPr>
          <a:lstStyle/>
          <a:p>
            <a:pPr algn="ctr"/>
            <a:r>
              <a:rPr lang="en-US" sz="900" b="1" dirty="0"/>
              <a:t>IN</a:t>
            </a:r>
          </a:p>
        </p:txBody>
      </p:sp>
      <p:sp>
        <p:nvSpPr>
          <p:cNvPr id="268" name="Rectangle 267"/>
          <p:cNvSpPr>
            <a:spLocks noChangeArrowheads="1"/>
          </p:cNvSpPr>
          <p:nvPr/>
        </p:nvSpPr>
        <p:spPr bwMode="gray">
          <a:xfrm>
            <a:off x="4874459" y="3253667"/>
            <a:ext cx="284437" cy="138003"/>
          </a:xfrm>
          <a:prstGeom prst="rect">
            <a:avLst/>
          </a:prstGeom>
          <a:noFill/>
          <a:ln w="9525">
            <a:noFill/>
            <a:miter lim="800000"/>
            <a:headEnd/>
            <a:tailEnd/>
          </a:ln>
        </p:spPr>
        <p:txBody>
          <a:bodyPr lIns="0" tIns="0" rIns="0" bIns="0">
            <a:spAutoFit/>
          </a:bodyPr>
          <a:lstStyle/>
          <a:p>
            <a:pPr algn="ctr"/>
            <a:r>
              <a:rPr lang="en-US" sz="900" b="1" dirty="0"/>
              <a:t>KY</a:t>
            </a:r>
          </a:p>
        </p:txBody>
      </p:sp>
      <p:sp>
        <p:nvSpPr>
          <p:cNvPr id="269" name="Rectangle 268"/>
          <p:cNvSpPr>
            <a:spLocks noChangeArrowheads="1"/>
          </p:cNvSpPr>
          <p:nvPr/>
        </p:nvSpPr>
        <p:spPr bwMode="gray">
          <a:xfrm>
            <a:off x="4278923" y="2863374"/>
            <a:ext cx="240901" cy="138003"/>
          </a:xfrm>
          <a:prstGeom prst="rect">
            <a:avLst/>
          </a:prstGeom>
          <a:noFill/>
          <a:ln w="9525">
            <a:noFill/>
            <a:miter lim="800000"/>
            <a:headEnd/>
            <a:tailEnd/>
          </a:ln>
        </p:spPr>
        <p:txBody>
          <a:bodyPr lIns="0" tIns="0" rIns="0" bIns="0">
            <a:spAutoFit/>
          </a:bodyPr>
          <a:lstStyle/>
          <a:p>
            <a:pPr algn="ctr"/>
            <a:r>
              <a:rPr lang="en-US" sz="900" b="1" dirty="0">
                <a:solidFill>
                  <a:schemeClr val="bg1"/>
                </a:solidFill>
              </a:rPr>
              <a:t>IL</a:t>
            </a:r>
          </a:p>
        </p:txBody>
      </p:sp>
      <p:sp>
        <p:nvSpPr>
          <p:cNvPr id="270" name="Rectangle 269"/>
          <p:cNvSpPr>
            <a:spLocks noChangeArrowheads="1"/>
          </p:cNvSpPr>
          <p:nvPr/>
        </p:nvSpPr>
        <p:spPr bwMode="gray">
          <a:xfrm>
            <a:off x="4766531" y="2269273"/>
            <a:ext cx="259767" cy="152919"/>
          </a:xfrm>
          <a:prstGeom prst="rect">
            <a:avLst/>
          </a:prstGeom>
          <a:noFill/>
          <a:ln w="9525">
            <a:noFill/>
            <a:miter lim="800000"/>
            <a:headEnd/>
            <a:tailEnd/>
          </a:ln>
        </p:spPr>
        <p:txBody>
          <a:bodyPr lIns="0" tIns="0" rIns="0" bIns="0">
            <a:spAutoFit/>
          </a:bodyPr>
          <a:lstStyle/>
          <a:p>
            <a:pPr algn="ctr"/>
            <a:r>
              <a:rPr lang="en-US" sz="900" b="1" dirty="0"/>
              <a:t>MI</a:t>
            </a:r>
          </a:p>
        </p:txBody>
      </p:sp>
      <p:sp>
        <p:nvSpPr>
          <p:cNvPr id="271" name="Rectangle 270"/>
          <p:cNvSpPr>
            <a:spLocks noChangeArrowheads="1"/>
          </p:cNvSpPr>
          <p:nvPr/>
        </p:nvSpPr>
        <p:spPr bwMode="gray">
          <a:xfrm>
            <a:off x="4069949" y="2120749"/>
            <a:ext cx="269926" cy="152919"/>
          </a:xfrm>
          <a:prstGeom prst="rect">
            <a:avLst/>
          </a:prstGeom>
          <a:noFill/>
          <a:ln w="9525">
            <a:noFill/>
            <a:miter lim="800000"/>
            <a:headEnd/>
            <a:tailEnd/>
          </a:ln>
        </p:spPr>
        <p:txBody>
          <a:bodyPr lIns="0" tIns="0" rIns="0" bIns="0">
            <a:spAutoFit/>
          </a:bodyPr>
          <a:lstStyle/>
          <a:p>
            <a:pPr algn="ctr"/>
            <a:r>
              <a:rPr lang="en-US" sz="900" b="1" dirty="0">
                <a:solidFill>
                  <a:schemeClr val="bg1"/>
                </a:solidFill>
              </a:rPr>
              <a:t>WI</a:t>
            </a:r>
          </a:p>
        </p:txBody>
      </p:sp>
      <p:sp>
        <p:nvSpPr>
          <p:cNvPr id="272" name="Rectangle 271"/>
          <p:cNvSpPr>
            <a:spLocks noChangeArrowheads="1"/>
          </p:cNvSpPr>
          <p:nvPr/>
        </p:nvSpPr>
        <p:spPr bwMode="gray">
          <a:xfrm>
            <a:off x="5602428" y="2492060"/>
            <a:ext cx="284437" cy="152919"/>
          </a:xfrm>
          <a:prstGeom prst="rect">
            <a:avLst/>
          </a:prstGeom>
          <a:noFill/>
          <a:ln w="9525">
            <a:noFill/>
            <a:miter lim="800000"/>
            <a:headEnd/>
            <a:tailEnd/>
          </a:ln>
        </p:spPr>
        <p:txBody>
          <a:bodyPr lIns="0" tIns="0" rIns="0" bIns="0">
            <a:spAutoFit/>
          </a:bodyPr>
          <a:lstStyle/>
          <a:p>
            <a:pPr algn="ctr"/>
            <a:r>
              <a:rPr lang="en-US" sz="900" b="1" dirty="0"/>
              <a:t>PA</a:t>
            </a:r>
          </a:p>
        </p:txBody>
      </p:sp>
      <p:sp>
        <p:nvSpPr>
          <p:cNvPr id="273" name="Rectangle 272"/>
          <p:cNvSpPr>
            <a:spLocks noChangeArrowheads="1"/>
          </p:cNvSpPr>
          <p:nvPr/>
        </p:nvSpPr>
        <p:spPr bwMode="gray">
          <a:xfrm>
            <a:off x="5811403" y="2120748"/>
            <a:ext cx="307657" cy="138003"/>
          </a:xfrm>
          <a:prstGeom prst="rect">
            <a:avLst/>
          </a:prstGeom>
          <a:noFill/>
          <a:ln w="9525">
            <a:noFill/>
            <a:miter lim="800000"/>
            <a:headEnd/>
            <a:tailEnd/>
          </a:ln>
        </p:spPr>
        <p:txBody>
          <a:bodyPr lIns="0" tIns="0" rIns="0" bIns="0">
            <a:spAutoFit/>
          </a:bodyPr>
          <a:lstStyle/>
          <a:p>
            <a:pPr algn="ctr"/>
            <a:r>
              <a:rPr lang="en-US" sz="900" b="1" dirty="0">
                <a:solidFill>
                  <a:schemeClr val="bg1"/>
                </a:solidFill>
              </a:rPr>
              <a:t>NY</a:t>
            </a:r>
            <a:r>
              <a:rPr lang="en-US" sz="900" dirty="0"/>
              <a:t> </a:t>
            </a:r>
            <a:endParaRPr lang="en-US" sz="900" b="1" dirty="0">
              <a:sym typeface="Arial" charset="0"/>
            </a:endParaRPr>
          </a:p>
        </p:txBody>
      </p:sp>
      <p:sp>
        <p:nvSpPr>
          <p:cNvPr id="274" name="Rectangle 273"/>
          <p:cNvSpPr>
            <a:spLocks noChangeArrowheads="1"/>
          </p:cNvSpPr>
          <p:nvPr/>
        </p:nvSpPr>
        <p:spPr bwMode="gray">
          <a:xfrm>
            <a:off x="5323795" y="3011898"/>
            <a:ext cx="303304" cy="138003"/>
          </a:xfrm>
          <a:prstGeom prst="rect">
            <a:avLst/>
          </a:prstGeom>
          <a:noFill/>
          <a:ln w="9525">
            <a:noFill/>
            <a:miter lim="800000"/>
            <a:headEnd/>
            <a:tailEnd/>
          </a:ln>
        </p:spPr>
        <p:txBody>
          <a:bodyPr lIns="0" tIns="0" rIns="0" bIns="0">
            <a:spAutoFit/>
          </a:bodyPr>
          <a:lstStyle/>
          <a:p>
            <a:pPr algn="ctr"/>
            <a:r>
              <a:rPr lang="en-US" sz="900" b="1" dirty="0"/>
              <a:t>WV</a:t>
            </a:r>
          </a:p>
        </p:txBody>
      </p:sp>
      <p:sp>
        <p:nvSpPr>
          <p:cNvPr id="275" name="Rectangle 274"/>
          <p:cNvSpPr>
            <a:spLocks noChangeArrowheads="1"/>
          </p:cNvSpPr>
          <p:nvPr/>
        </p:nvSpPr>
        <p:spPr bwMode="gray">
          <a:xfrm>
            <a:off x="6069718" y="1823697"/>
            <a:ext cx="274279" cy="138003"/>
          </a:xfrm>
          <a:prstGeom prst="rect">
            <a:avLst/>
          </a:prstGeom>
          <a:noFill/>
          <a:ln w="9525">
            <a:noFill/>
            <a:miter lim="800000"/>
            <a:headEnd/>
            <a:tailEnd/>
          </a:ln>
        </p:spPr>
        <p:txBody>
          <a:bodyPr lIns="0" tIns="0" rIns="0" bIns="0">
            <a:spAutoFit/>
          </a:bodyPr>
          <a:lstStyle/>
          <a:p>
            <a:pPr algn="ctr"/>
            <a:r>
              <a:rPr lang="en-US" sz="900" b="1" dirty="0"/>
              <a:t>VT</a:t>
            </a:r>
          </a:p>
        </p:txBody>
      </p:sp>
      <p:sp>
        <p:nvSpPr>
          <p:cNvPr id="276" name="Rectangle 275"/>
          <p:cNvSpPr>
            <a:spLocks noChangeArrowheads="1"/>
          </p:cNvSpPr>
          <p:nvPr/>
        </p:nvSpPr>
        <p:spPr bwMode="gray">
          <a:xfrm>
            <a:off x="6368668" y="1526647"/>
            <a:ext cx="293145" cy="138003"/>
          </a:xfrm>
          <a:prstGeom prst="rect">
            <a:avLst/>
          </a:prstGeom>
          <a:noFill/>
          <a:ln w="9525">
            <a:noFill/>
            <a:miter lim="800000"/>
            <a:headEnd/>
            <a:tailEnd/>
          </a:ln>
        </p:spPr>
        <p:txBody>
          <a:bodyPr lIns="0" tIns="0" rIns="0" bIns="0">
            <a:spAutoFit/>
          </a:bodyPr>
          <a:lstStyle/>
          <a:p>
            <a:pPr algn="ctr"/>
            <a:r>
              <a:rPr lang="en-US" sz="900" b="1" dirty="0"/>
              <a:t>ME</a:t>
            </a:r>
          </a:p>
        </p:txBody>
      </p:sp>
      <p:sp>
        <p:nvSpPr>
          <p:cNvPr id="277" name="Rectangle 276"/>
          <p:cNvSpPr>
            <a:spLocks noChangeArrowheads="1"/>
          </p:cNvSpPr>
          <p:nvPr/>
        </p:nvSpPr>
        <p:spPr bwMode="gray">
          <a:xfrm>
            <a:off x="6555874" y="2218218"/>
            <a:ext cx="251060" cy="133053"/>
          </a:xfrm>
          <a:prstGeom prst="rect">
            <a:avLst/>
          </a:prstGeom>
          <a:noFill/>
          <a:ln w="9525">
            <a:noFill/>
            <a:miter lim="800000"/>
            <a:headEnd/>
            <a:tailEnd/>
          </a:ln>
        </p:spPr>
        <p:txBody>
          <a:bodyPr lIns="0" tIns="0" rIns="0" bIns="0">
            <a:spAutoFit/>
          </a:bodyPr>
          <a:lstStyle/>
          <a:p>
            <a:pPr algn="ctr"/>
            <a:r>
              <a:rPr lang="en-US" sz="900" b="1" dirty="0">
                <a:solidFill>
                  <a:srgbClr val="000000"/>
                </a:solidFill>
              </a:rPr>
              <a:t>RI</a:t>
            </a:r>
          </a:p>
        </p:txBody>
      </p:sp>
      <p:sp>
        <p:nvSpPr>
          <p:cNvPr id="278" name="Rectangle 277"/>
          <p:cNvSpPr>
            <a:spLocks noChangeArrowheads="1"/>
          </p:cNvSpPr>
          <p:nvPr/>
        </p:nvSpPr>
        <p:spPr bwMode="gray">
          <a:xfrm>
            <a:off x="6171303" y="2202746"/>
            <a:ext cx="332328" cy="138003"/>
          </a:xfrm>
          <a:prstGeom prst="rect">
            <a:avLst/>
          </a:prstGeom>
          <a:noFill/>
          <a:ln w="9525">
            <a:noFill/>
            <a:miter lim="800000"/>
            <a:headEnd/>
            <a:tailEnd/>
          </a:ln>
        </p:spPr>
        <p:txBody>
          <a:bodyPr lIns="0" tIns="0" rIns="0" bIns="0">
            <a:spAutoFit/>
          </a:bodyPr>
          <a:lstStyle/>
          <a:p>
            <a:pPr algn="ctr"/>
            <a:r>
              <a:rPr lang="en-US" sz="900" b="1" dirty="0">
                <a:solidFill>
                  <a:schemeClr val="bg1"/>
                </a:solidFill>
              </a:rPr>
              <a:t>CT</a:t>
            </a:r>
          </a:p>
        </p:txBody>
      </p:sp>
      <p:sp>
        <p:nvSpPr>
          <p:cNvPr id="279" name="Rectangle 278"/>
          <p:cNvSpPr>
            <a:spLocks noChangeArrowheads="1"/>
          </p:cNvSpPr>
          <p:nvPr/>
        </p:nvSpPr>
        <p:spPr bwMode="gray">
          <a:xfrm>
            <a:off x="6229352" y="2789110"/>
            <a:ext cx="284437" cy="133053"/>
          </a:xfrm>
          <a:prstGeom prst="rect">
            <a:avLst/>
          </a:prstGeom>
          <a:noFill/>
          <a:ln w="9525">
            <a:noFill/>
            <a:miter lim="800000"/>
            <a:headEnd/>
            <a:tailEnd/>
          </a:ln>
        </p:spPr>
        <p:txBody>
          <a:bodyPr lIns="0" tIns="0" rIns="0" bIns="0">
            <a:spAutoFit/>
          </a:bodyPr>
          <a:lstStyle/>
          <a:p>
            <a:pPr algn="ctr"/>
            <a:r>
              <a:rPr lang="en-US" sz="900" b="1" dirty="0">
                <a:solidFill>
                  <a:srgbClr val="000000"/>
                </a:solidFill>
              </a:rPr>
              <a:t>DE</a:t>
            </a:r>
          </a:p>
        </p:txBody>
      </p:sp>
      <p:sp>
        <p:nvSpPr>
          <p:cNvPr id="280" name="Rectangle 279"/>
          <p:cNvSpPr>
            <a:spLocks noChangeArrowheads="1"/>
          </p:cNvSpPr>
          <p:nvPr/>
        </p:nvSpPr>
        <p:spPr bwMode="gray">
          <a:xfrm>
            <a:off x="6229352" y="2937636"/>
            <a:ext cx="339583" cy="133053"/>
          </a:xfrm>
          <a:prstGeom prst="rect">
            <a:avLst/>
          </a:prstGeom>
          <a:noFill/>
          <a:ln w="9525">
            <a:noFill/>
            <a:miter lim="800000"/>
            <a:headEnd/>
            <a:tailEnd/>
          </a:ln>
        </p:spPr>
        <p:txBody>
          <a:bodyPr lIns="0" tIns="0" rIns="0" bIns="0">
            <a:spAutoFit/>
          </a:bodyPr>
          <a:lstStyle/>
          <a:p>
            <a:pPr algn="ctr"/>
            <a:r>
              <a:rPr lang="en-US" sz="900" b="1" dirty="0">
                <a:solidFill>
                  <a:srgbClr val="000000"/>
                </a:solidFill>
              </a:rPr>
              <a:t>MD</a:t>
            </a:r>
          </a:p>
        </p:txBody>
      </p:sp>
      <p:sp>
        <p:nvSpPr>
          <p:cNvPr id="281" name="Rectangle 280"/>
          <p:cNvSpPr>
            <a:spLocks noChangeArrowheads="1"/>
          </p:cNvSpPr>
          <p:nvPr/>
        </p:nvSpPr>
        <p:spPr bwMode="gray">
          <a:xfrm>
            <a:off x="6013644" y="2524550"/>
            <a:ext cx="364254" cy="152919"/>
          </a:xfrm>
          <a:prstGeom prst="rect">
            <a:avLst/>
          </a:prstGeom>
          <a:noFill/>
          <a:ln w="9525">
            <a:noFill/>
            <a:miter lim="800000"/>
            <a:headEnd/>
            <a:tailEnd/>
          </a:ln>
        </p:spPr>
        <p:txBody>
          <a:bodyPr lIns="0" tIns="0" rIns="0" bIns="0">
            <a:spAutoFit/>
          </a:bodyPr>
          <a:lstStyle/>
          <a:p>
            <a:pPr algn="ctr"/>
            <a:r>
              <a:rPr lang="en-US" sz="900" b="1" dirty="0"/>
              <a:t>NJ</a:t>
            </a:r>
          </a:p>
        </p:txBody>
      </p:sp>
      <p:sp>
        <p:nvSpPr>
          <p:cNvPr id="282" name="Rectangle 281"/>
          <p:cNvSpPr>
            <a:spLocks noChangeArrowheads="1"/>
          </p:cNvSpPr>
          <p:nvPr/>
        </p:nvSpPr>
        <p:spPr bwMode="gray">
          <a:xfrm>
            <a:off x="6230347" y="2075513"/>
            <a:ext cx="275731" cy="137695"/>
          </a:xfrm>
          <a:prstGeom prst="rect">
            <a:avLst/>
          </a:prstGeom>
          <a:solidFill>
            <a:srgbClr val="005691"/>
          </a:solidFill>
          <a:ln w="9525">
            <a:noFill/>
            <a:miter lim="800000"/>
            <a:headEnd/>
            <a:tailEnd/>
          </a:ln>
        </p:spPr>
        <p:txBody>
          <a:bodyPr lIns="0" tIns="0" rIns="0" bIns="0">
            <a:spAutoFit/>
          </a:bodyPr>
          <a:lstStyle/>
          <a:p>
            <a:pPr algn="ctr"/>
            <a:r>
              <a:rPr lang="en-US" sz="900" b="1" dirty="0">
                <a:solidFill>
                  <a:schemeClr val="bg1"/>
                </a:solidFill>
              </a:rPr>
              <a:t>MA</a:t>
            </a:r>
          </a:p>
        </p:txBody>
      </p:sp>
      <p:sp>
        <p:nvSpPr>
          <p:cNvPr id="283" name="Rectangle 282"/>
          <p:cNvSpPr>
            <a:spLocks noChangeArrowheads="1"/>
          </p:cNvSpPr>
          <p:nvPr/>
        </p:nvSpPr>
        <p:spPr bwMode="gray">
          <a:xfrm>
            <a:off x="6244385" y="1936639"/>
            <a:ext cx="290242" cy="137695"/>
          </a:xfrm>
          <a:prstGeom prst="rect">
            <a:avLst/>
          </a:prstGeom>
          <a:noFill/>
          <a:ln w="9525">
            <a:noFill/>
            <a:miter lim="800000"/>
            <a:headEnd/>
            <a:tailEnd/>
          </a:ln>
        </p:spPr>
        <p:txBody>
          <a:bodyPr lIns="0" tIns="0" rIns="0" bIns="0">
            <a:spAutoFit/>
          </a:bodyPr>
          <a:lstStyle/>
          <a:p>
            <a:pPr algn="ctr"/>
            <a:r>
              <a:rPr lang="en-US" sz="900" b="1" dirty="0"/>
              <a:t>NH</a:t>
            </a:r>
          </a:p>
        </p:txBody>
      </p:sp>
      <p:sp>
        <p:nvSpPr>
          <p:cNvPr id="284" name="Text Box 128"/>
          <p:cNvSpPr txBox="1">
            <a:spLocks noChangeArrowheads="1"/>
          </p:cNvSpPr>
          <p:nvPr/>
        </p:nvSpPr>
        <p:spPr bwMode="gray">
          <a:xfrm>
            <a:off x="780051" y="1500345"/>
            <a:ext cx="312011" cy="152919"/>
          </a:xfrm>
          <a:prstGeom prst="rect">
            <a:avLst/>
          </a:prstGeom>
          <a:noFill/>
          <a:ln w="9525">
            <a:noFill/>
            <a:miter lim="800000"/>
            <a:headEnd/>
            <a:tailEnd/>
          </a:ln>
        </p:spPr>
        <p:txBody>
          <a:bodyPr lIns="0" tIns="0" rIns="0" bIns="0">
            <a:spAutoFit/>
          </a:bodyPr>
          <a:lstStyle/>
          <a:p>
            <a:pPr algn="ctr"/>
            <a:r>
              <a:rPr lang="en-US" sz="900" b="1" dirty="0">
                <a:solidFill>
                  <a:schemeClr val="bg1"/>
                </a:solidFill>
                <a:sym typeface="Wingdings 2" pitchFamily="18" charset="2"/>
              </a:rPr>
              <a:t>WA</a:t>
            </a:r>
          </a:p>
        </p:txBody>
      </p:sp>
      <p:sp>
        <p:nvSpPr>
          <p:cNvPr id="285" name="Rectangle 284"/>
          <p:cNvSpPr>
            <a:spLocks noChangeArrowheads="1"/>
          </p:cNvSpPr>
          <p:nvPr/>
        </p:nvSpPr>
        <p:spPr bwMode="gray">
          <a:xfrm>
            <a:off x="4975504" y="2789110"/>
            <a:ext cx="390376" cy="138003"/>
          </a:xfrm>
          <a:prstGeom prst="rect">
            <a:avLst/>
          </a:prstGeom>
          <a:noFill/>
          <a:ln w="9525">
            <a:noFill/>
            <a:miter lim="800000"/>
            <a:headEnd/>
            <a:tailEnd/>
          </a:ln>
        </p:spPr>
        <p:txBody>
          <a:bodyPr lIns="0" tIns="0" rIns="0" bIns="0">
            <a:spAutoFit/>
          </a:bodyPr>
          <a:lstStyle/>
          <a:p>
            <a:pPr algn="ctr"/>
            <a:r>
              <a:rPr lang="en-US" sz="900" b="1" dirty="0">
                <a:solidFill>
                  <a:schemeClr val="bg1"/>
                </a:solidFill>
              </a:rPr>
              <a:t>OH</a:t>
            </a:r>
          </a:p>
        </p:txBody>
      </p:sp>
      <p:sp>
        <p:nvSpPr>
          <p:cNvPr id="286" name="Rectangle 285"/>
          <p:cNvSpPr>
            <a:spLocks noChangeArrowheads="1"/>
          </p:cNvSpPr>
          <p:nvPr/>
        </p:nvSpPr>
        <p:spPr bwMode="gray">
          <a:xfrm>
            <a:off x="6159693" y="3086161"/>
            <a:ext cx="336681" cy="133053"/>
          </a:xfrm>
          <a:prstGeom prst="rect">
            <a:avLst/>
          </a:prstGeom>
          <a:noFill/>
          <a:ln w="9525">
            <a:noFill/>
            <a:miter lim="800000"/>
            <a:headEnd/>
            <a:tailEnd/>
          </a:ln>
        </p:spPr>
        <p:txBody>
          <a:bodyPr lIns="0" tIns="0" rIns="0" bIns="0">
            <a:spAutoFit/>
          </a:bodyPr>
          <a:lstStyle/>
          <a:p>
            <a:pPr algn="ctr"/>
            <a:r>
              <a:rPr lang="en-US" sz="900" b="1" dirty="0">
                <a:solidFill>
                  <a:srgbClr val="000000"/>
                </a:solidFill>
              </a:rPr>
              <a:t>D.C.</a:t>
            </a:r>
          </a:p>
        </p:txBody>
      </p:sp>
      <p:sp>
        <p:nvSpPr>
          <p:cNvPr id="287" name="Line 131"/>
          <p:cNvSpPr>
            <a:spLocks noChangeShapeType="1"/>
          </p:cNvSpPr>
          <p:nvPr/>
        </p:nvSpPr>
        <p:spPr bwMode="gray">
          <a:xfrm flipH="1">
            <a:off x="6159693" y="2863374"/>
            <a:ext cx="139317" cy="0"/>
          </a:xfrm>
          <a:prstGeom prst="line">
            <a:avLst/>
          </a:prstGeom>
          <a:noFill/>
          <a:ln w="9525">
            <a:solidFill>
              <a:schemeClr val="tx1"/>
            </a:solidFill>
            <a:round/>
            <a:headEnd/>
            <a:tailEnd/>
          </a:ln>
        </p:spPr>
        <p:txBody>
          <a:bodyPr lIns="182880" tIns="182880"/>
          <a:lstStyle/>
          <a:p>
            <a:endParaRPr lang="en-US" dirty="0"/>
          </a:p>
        </p:txBody>
      </p:sp>
      <p:sp>
        <p:nvSpPr>
          <p:cNvPr id="288" name="Line 132"/>
          <p:cNvSpPr>
            <a:spLocks noChangeShapeType="1"/>
          </p:cNvSpPr>
          <p:nvPr/>
        </p:nvSpPr>
        <p:spPr bwMode="gray">
          <a:xfrm flipH="1" flipV="1">
            <a:off x="6020378" y="2937636"/>
            <a:ext cx="278633" cy="74262"/>
          </a:xfrm>
          <a:prstGeom prst="line">
            <a:avLst/>
          </a:prstGeom>
          <a:noFill/>
          <a:ln w="9525">
            <a:solidFill>
              <a:schemeClr val="tx1"/>
            </a:solidFill>
            <a:round/>
            <a:headEnd/>
            <a:tailEnd/>
          </a:ln>
        </p:spPr>
        <p:txBody>
          <a:bodyPr lIns="182880" tIns="182880"/>
          <a:lstStyle/>
          <a:p>
            <a:endParaRPr lang="en-US" dirty="0"/>
          </a:p>
        </p:txBody>
      </p:sp>
      <p:sp>
        <p:nvSpPr>
          <p:cNvPr id="289" name="AutoShape 133"/>
          <p:cNvSpPr>
            <a:spLocks noChangeArrowheads="1"/>
          </p:cNvSpPr>
          <p:nvPr/>
        </p:nvSpPr>
        <p:spPr bwMode="gray">
          <a:xfrm>
            <a:off x="5801528" y="2822964"/>
            <a:ext cx="161060" cy="161345"/>
          </a:xfrm>
          <a:prstGeom prst="star5">
            <a:avLst/>
          </a:prstGeom>
          <a:solidFill>
            <a:srgbClr val="E1D65A"/>
          </a:solidFill>
          <a:ln w="3175" algn="ctr">
            <a:solidFill>
              <a:schemeClr val="accent3"/>
            </a:solidFill>
            <a:miter lim="800000"/>
            <a:headEnd/>
            <a:tailEnd/>
          </a:ln>
          <a:effectLst/>
        </p:spPr>
        <p:txBody>
          <a:bodyPr wrap="none" lIns="182880" tIns="182880" anchor="ctr"/>
          <a:ls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a:lstStyle>
          <a:p>
            <a:pPr algn="ctr">
              <a:spcBef>
                <a:spcPct val="50000"/>
              </a:spcBef>
              <a:buClr>
                <a:srgbClr val="FECC68"/>
              </a:buClr>
              <a:buSzPct val="85000"/>
              <a:buFont typeface="Wingdings 2" pitchFamily="18" charset="2"/>
              <a:buNone/>
              <a:defRPr/>
            </a:pPr>
            <a:endParaRPr lang="en-US" sz="1400" dirty="0">
              <a:solidFill>
                <a:srgbClr val="000000"/>
              </a:solidFill>
              <a:latin typeface="+mn-lt"/>
              <a:ea typeface="Arial Unicode MS" pitchFamily="34" charset="-128"/>
              <a:cs typeface="Arial Unicode MS" pitchFamily="34" charset="-128"/>
            </a:endParaRPr>
          </a:p>
        </p:txBody>
      </p:sp>
      <p:sp>
        <p:nvSpPr>
          <p:cNvPr id="290" name="Line 134"/>
          <p:cNvSpPr>
            <a:spLocks noChangeShapeType="1"/>
          </p:cNvSpPr>
          <p:nvPr/>
        </p:nvSpPr>
        <p:spPr bwMode="gray">
          <a:xfrm flipH="1" flipV="1">
            <a:off x="5917863" y="2976836"/>
            <a:ext cx="326522" cy="153167"/>
          </a:xfrm>
          <a:prstGeom prst="line">
            <a:avLst/>
          </a:prstGeom>
          <a:noFill/>
          <a:ln w="9525">
            <a:solidFill>
              <a:schemeClr val="tx1"/>
            </a:solidFill>
            <a:round/>
            <a:headEnd/>
            <a:tailEnd/>
          </a:ln>
        </p:spPr>
        <p:txBody>
          <a:bodyPr lIns="182880" tIns="182880"/>
          <a:lstStyle/>
          <a:p>
            <a:endParaRPr lang="en-US" dirty="0"/>
          </a:p>
        </p:txBody>
      </p:sp>
      <p:sp>
        <p:nvSpPr>
          <p:cNvPr id="291" name="Line 135"/>
          <p:cNvSpPr>
            <a:spLocks noChangeShapeType="1"/>
          </p:cNvSpPr>
          <p:nvPr/>
        </p:nvSpPr>
        <p:spPr bwMode="gray">
          <a:xfrm flipH="1">
            <a:off x="6468802" y="2287838"/>
            <a:ext cx="139317" cy="0"/>
          </a:xfrm>
          <a:prstGeom prst="line">
            <a:avLst/>
          </a:prstGeom>
          <a:noFill/>
          <a:ln w="9525">
            <a:solidFill>
              <a:schemeClr val="tx1"/>
            </a:solidFill>
            <a:round/>
            <a:headEnd/>
            <a:tailEnd/>
          </a:ln>
        </p:spPr>
        <p:txBody>
          <a:bodyPr lIns="182880" tIns="182880"/>
          <a:lstStyle/>
          <a:p>
            <a:endParaRPr lang="en-US" dirty="0"/>
          </a:p>
        </p:txBody>
      </p:sp>
      <p:sp>
        <p:nvSpPr>
          <p:cNvPr id="292" name="Text Box 146"/>
          <p:cNvSpPr txBox="1">
            <a:spLocks noChangeArrowheads="1"/>
          </p:cNvSpPr>
          <p:nvPr/>
        </p:nvSpPr>
        <p:spPr bwMode="gray">
          <a:xfrm>
            <a:off x="6940674" y="4852894"/>
            <a:ext cx="1137543" cy="184666"/>
          </a:xfrm>
          <a:prstGeom prst="rect">
            <a:avLst/>
          </a:prstGeom>
          <a:noFill/>
          <a:ln w="9525">
            <a:noFill/>
            <a:miter lim="800000"/>
            <a:headEnd/>
            <a:tailEnd/>
          </a:ln>
        </p:spPr>
        <p:txBody>
          <a:bodyPr wrap="square" lIns="0" tIns="0" rIns="0" bIns="0">
            <a:spAutoFit/>
          </a:bodyPr>
          <a:lstStyle/>
          <a:p>
            <a:pPr>
              <a:spcBef>
                <a:spcPct val="50000"/>
              </a:spcBef>
            </a:pPr>
            <a:r>
              <a:rPr lang="en-US" sz="1200" dirty="0" smtClean="0">
                <a:solidFill>
                  <a:srgbClr val="000000"/>
                </a:solidFill>
              </a:rPr>
              <a:t>Emergency (13)</a:t>
            </a:r>
            <a:endParaRPr lang="en-US" sz="1200" dirty="0">
              <a:solidFill>
                <a:srgbClr val="000000"/>
              </a:solidFill>
            </a:endParaRPr>
          </a:p>
        </p:txBody>
      </p:sp>
      <p:sp>
        <p:nvSpPr>
          <p:cNvPr id="293" name="Rectangle 271"/>
          <p:cNvSpPr>
            <a:spLocks noChangeArrowheads="1"/>
          </p:cNvSpPr>
          <p:nvPr/>
        </p:nvSpPr>
        <p:spPr bwMode="gray">
          <a:xfrm>
            <a:off x="6709328" y="4878149"/>
            <a:ext cx="137157" cy="137160"/>
          </a:xfrm>
          <a:prstGeom prst="rect">
            <a:avLst/>
          </a:prstGeom>
          <a:solidFill>
            <a:srgbClr val="3FA9C0"/>
          </a:solidFill>
          <a:ln w="9525">
            <a:noFill/>
            <a:miter lim="800000"/>
            <a:headEnd/>
            <a:tailEnd/>
          </a:ln>
        </p:spPr>
        <p:txBody>
          <a:bodyPr/>
          <a:lstStyle/>
          <a:p>
            <a:pPr algn="ctr">
              <a:spcBef>
                <a:spcPct val="50000"/>
              </a:spcBef>
              <a:buClr>
                <a:srgbClr val="FECC68"/>
              </a:buClr>
              <a:buSzPct val="85000"/>
              <a:buFont typeface="Wingdings 2" pitchFamily="18" charset="2"/>
              <a:buNone/>
            </a:pPr>
            <a:endParaRPr lang="en-US" sz="1400" dirty="0">
              <a:solidFill>
                <a:srgbClr val="000000"/>
              </a:solidFill>
            </a:endParaRPr>
          </a:p>
        </p:txBody>
      </p:sp>
      <p:sp>
        <p:nvSpPr>
          <p:cNvPr id="294" name="Rectangle 260"/>
          <p:cNvSpPr>
            <a:spLocks noChangeArrowheads="1"/>
          </p:cNvSpPr>
          <p:nvPr/>
        </p:nvSpPr>
        <p:spPr bwMode="gray">
          <a:xfrm>
            <a:off x="6709328" y="4190091"/>
            <a:ext cx="137157" cy="137160"/>
          </a:xfrm>
          <a:prstGeom prst="rect">
            <a:avLst/>
          </a:prstGeom>
          <a:solidFill>
            <a:srgbClr val="005691"/>
          </a:solidFill>
          <a:ln w="9525">
            <a:noFill/>
            <a:miter lim="800000"/>
            <a:headEnd/>
            <a:tailEnd/>
          </a:ln>
        </p:spPr>
        <p:txBody>
          <a:bodyPr/>
          <a:lstStyle/>
          <a:p>
            <a:pPr algn="ctr">
              <a:spcBef>
                <a:spcPct val="50000"/>
              </a:spcBef>
              <a:buClr>
                <a:srgbClr val="FECC68"/>
              </a:buClr>
              <a:buSzPct val="85000"/>
              <a:buFont typeface="Wingdings 2" pitchFamily="18" charset="2"/>
              <a:buNone/>
            </a:pPr>
            <a:endParaRPr lang="en-US" sz="1400" dirty="0">
              <a:solidFill>
                <a:srgbClr val="000000"/>
              </a:solidFill>
            </a:endParaRPr>
          </a:p>
        </p:txBody>
      </p:sp>
      <p:sp>
        <p:nvSpPr>
          <p:cNvPr id="295" name="Text Box 141"/>
          <p:cNvSpPr txBox="1">
            <a:spLocks noChangeArrowheads="1"/>
          </p:cNvSpPr>
          <p:nvPr/>
        </p:nvSpPr>
        <p:spPr bwMode="gray">
          <a:xfrm>
            <a:off x="6940674" y="4166338"/>
            <a:ext cx="1566945" cy="190020"/>
          </a:xfrm>
          <a:prstGeom prst="rect">
            <a:avLst/>
          </a:prstGeom>
          <a:noFill/>
          <a:ln w="9525">
            <a:noFill/>
            <a:miter lim="800000"/>
            <a:headEnd/>
            <a:tailEnd/>
          </a:ln>
        </p:spPr>
        <p:txBody>
          <a:bodyPr wrap="square" lIns="0" tIns="0" rIns="0" bIns="0">
            <a:spAutoFit/>
          </a:bodyPr>
          <a:lstStyle/>
          <a:p>
            <a:r>
              <a:rPr lang="en-US" sz="1200" dirty="0" smtClean="0">
                <a:solidFill>
                  <a:srgbClr val="000000"/>
                </a:solidFill>
              </a:rPr>
              <a:t>Extensive (16)</a:t>
            </a:r>
            <a:endParaRPr lang="en-US" sz="1200" dirty="0">
              <a:solidFill>
                <a:srgbClr val="000000"/>
              </a:solidFill>
            </a:endParaRPr>
          </a:p>
        </p:txBody>
      </p:sp>
      <p:sp>
        <p:nvSpPr>
          <p:cNvPr id="296" name="Rectangle 295"/>
          <p:cNvSpPr>
            <a:spLocks noChangeArrowheads="1"/>
          </p:cNvSpPr>
          <p:nvPr/>
        </p:nvSpPr>
        <p:spPr bwMode="gray">
          <a:xfrm>
            <a:off x="6709328" y="4525971"/>
            <a:ext cx="137157" cy="137160"/>
          </a:xfrm>
          <a:prstGeom prst="rect">
            <a:avLst/>
          </a:prstGeom>
          <a:solidFill>
            <a:srgbClr val="E1D65A"/>
          </a:solidFill>
          <a:ln w="9525">
            <a:noFill/>
            <a:miter lim="800000"/>
            <a:headEnd/>
            <a:tailEnd/>
          </a:ln>
        </p:spPr>
        <p:txBody>
          <a:bodyPr/>
          <a:lstStyle/>
          <a:p>
            <a:pPr algn="ctr">
              <a:spcBef>
                <a:spcPct val="50000"/>
              </a:spcBef>
              <a:buClr>
                <a:srgbClr val="FECC68"/>
              </a:buClr>
              <a:buSzPct val="85000"/>
              <a:buFont typeface="Wingdings 2" pitchFamily="18" charset="2"/>
              <a:buNone/>
            </a:pPr>
            <a:endParaRPr lang="en-US" sz="1400" dirty="0">
              <a:solidFill>
                <a:srgbClr val="000000"/>
              </a:solidFill>
            </a:endParaRPr>
          </a:p>
        </p:txBody>
      </p:sp>
      <p:sp>
        <p:nvSpPr>
          <p:cNvPr id="297" name="Text Box 141"/>
          <p:cNvSpPr txBox="1">
            <a:spLocks noChangeArrowheads="1"/>
          </p:cNvSpPr>
          <p:nvPr/>
        </p:nvSpPr>
        <p:spPr bwMode="gray">
          <a:xfrm>
            <a:off x="6955189" y="4525718"/>
            <a:ext cx="1552430" cy="147733"/>
          </a:xfrm>
          <a:prstGeom prst="rect">
            <a:avLst/>
          </a:prstGeom>
          <a:noFill/>
          <a:ln w="9525">
            <a:noFill/>
            <a:miter lim="800000"/>
            <a:headEnd/>
            <a:tailEnd/>
          </a:ln>
        </p:spPr>
        <p:txBody>
          <a:bodyPr wrap="square" lIns="0" tIns="0" rIns="0" bIns="0">
            <a:spAutoFit/>
          </a:bodyPr>
          <a:lstStyle/>
          <a:p>
            <a:pPr>
              <a:lnSpc>
                <a:spcPct val="80000"/>
              </a:lnSpc>
            </a:pPr>
            <a:r>
              <a:rPr lang="en-US" sz="1200" dirty="0" smtClean="0"/>
              <a:t>Limited (19)</a:t>
            </a:r>
            <a:endParaRPr lang="en-US" sz="1200" dirty="0">
              <a:solidFill>
                <a:srgbClr val="000000"/>
              </a:solidFill>
            </a:endParaRPr>
          </a:p>
        </p:txBody>
      </p:sp>
      <p:sp>
        <p:nvSpPr>
          <p:cNvPr id="298" name="Text Box 146"/>
          <p:cNvSpPr txBox="1">
            <a:spLocks noChangeArrowheads="1"/>
          </p:cNvSpPr>
          <p:nvPr/>
        </p:nvSpPr>
        <p:spPr bwMode="gray">
          <a:xfrm>
            <a:off x="6940675" y="5195711"/>
            <a:ext cx="1566944" cy="184666"/>
          </a:xfrm>
          <a:prstGeom prst="rect">
            <a:avLst/>
          </a:prstGeom>
          <a:noFill/>
          <a:ln w="9525">
            <a:noFill/>
            <a:miter lim="800000"/>
            <a:headEnd/>
            <a:tailEnd/>
          </a:ln>
        </p:spPr>
        <p:txBody>
          <a:bodyPr wrap="square" lIns="0" tIns="0" rIns="0" bIns="0">
            <a:spAutoFit/>
          </a:bodyPr>
          <a:lstStyle/>
          <a:p>
            <a:pPr>
              <a:spcBef>
                <a:spcPct val="50000"/>
              </a:spcBef>
            </a:pPr>
            <a:r>
              <a:rPr lang="en-US" sz="1200" dirty="0" smtClean="0">
                <a:solidFill>
                  <a:srgbClr val="000000"/>
                </a:solidFill>
              </a:rPr>
              <a:t>None (3 ) </a:t>
            </a:r>
            <a:endParaRPr lang="en-US" sz="1200" dirty="0">
              <a:solidFill>
                <a:srgbClr val="000000"/>
              </a:solidFill>
            </a:endParaRPr>
          </a:p>
        </p:txBody>
      </p:sp>
      <p:sp>
        <p:nvSpPr>
          <p:cNvPr id="299" name="Rectangle 271"/>
          <p:cNvSpPr>
            <a:spLocks noChangeArrowheads="1"/>
          </p:cNvSpPr>
          <p:nvPr/>
        </p:nvSpPr>
        <p:spPr bwMode="gray">
          <a:xfrm>
            <a:off x="6709328" y="5199579"/>
            <a:ext cx="137157" cy="137160"/>
          </a:xfrm>
          <a:prstGeom prst="rect">
            <a:avLst/>
          </a:prstGeom>
          <a:solidFill>
            <a:srgbClr val="C00000"/>
          </a:solidFill>
          <a:ln w="9525">
            <a:noFill/>
            <a:miter lim="800000"/>
            <a:headEnd/>
            <a:tailEnd/>
          </a:ln>
        </p:spPr>
        <p:txBody>
          <a:bodyPr/>
          <a:lstStyle/>
          <a:p>
            <a:pPr algn="ctr">
              <a:spcBef>
                <a:spcPct val="50000"/>
              </a:spcBef>
              <a:buClr>
                <a:srgbClr val="FECC68"/>
              </a:buClr>
              <a:buSzPct val="85000"/>
              <a:buFont typeface="Wingdings 2" pitchFamily="18" charset="2"/>
              <a:buNone/>
            </a:pPr>
            <a:endParaRPr lang="en-US" sz="1400" dirty="0">
              <a:solidFill>
                <a:srgbClr val="000000"/>
              </a:solidFill>
            </a:endParaRPr>
          </a:p>
        </p:txBody>
      </p:sp>
      <p:sp>
        <p:nvSpPr>
          <p:cNvPr id="300" name="Text Box 106"/>
          <p:cNvSpPr txBox="1">
            <a:spLocks noChangeArrowheads="1"/>
          </p:cNvSpPr>
          <p:nvPr/>
        </p:nvSpPr>
        <p:spPr bwMode="auto">
          <a:xfrm>
            <a:off x="296769" y="5967189"/>
            <a:ext cx="53303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spcBef>
                <a:spcPct val="50000"/>
              </a:spcBef>
            </a:pPr>
            <a:r>
              <a:rPr lang="en-US" sz="900" dirty="0" smtClean="0"/>
              <a:t>Sources:  Kaiser Family Foundation, “Current Status of  Medicaid Expansion:  State Decisions,” </a:t>
            </a:r>
            <a:r>
              <a:rPr lang="en-US" sz="900" dirty="0" err="1" smtClean="0"/>
              <a:t>DentaQuest</a:t>
            </a:r>
            <a:r>
              <a:rPr lang="en-US" sz="900" dirty="0" smtClean="0"/>
              <a:t> Foundation, August  2016.</a:t>
            </a:r>
            <a:endParaRPr lang="en-US" sz="900" dirty="0"/>
          </a:p>
        </p:txBody>
      </p:sp>
      <p:sp>
        <p:nvSpPr>
          <p:cNvPr id="302" name="Text Box 141"/>
          <p:cNvSpPr txBox="1">
            <a:spLocks noChangeArrowheads="1"/>
          </p:cNvSpPr>
          <p:nvPr/>
        </p:nvSpPr>
        <p:spPr bwMode="gray">
          <a:xfrm>
            <a:off x="6636758" y="3633507"/>
            <a:ext cx="1121660" cy="430887"/>
          </a:xfrm>
          <a:prstGeom prst="rect">
            <a:avLst/>
          </a:prstGeom>
          <a:noFill/>
          <a:ln w="9525">
            <a:noFill/>
            <a:miter lim="800000"/>
            <a:headEnd/>
            <a:tailEnd/>
          </a:ln>
        </p:spPr>
        <p:txBody>
          <a:bodyPr wrap="square" lIns="0" tIns="0" rIns="0" bIns="0">
            <a:spAutoFit/>
          </a:bodyPr>
          <a:lstStyle/>
          <a:p>
            <a:pPr algn="ctr"/>
            <a:r>
              <a:rPr lang="en-US" sz="1400" u="sng" dirty="0" smtClean="0">
                <a:solidFill>
                  <a:srgbClr val="000000"/>
                </a:solidFill>
              </a:rPr>
              <a:t>Dental Coverage</a:t>
            </a:r>
            <a:endParaRPr lang="en-US" sz="1400" u="sng" dirty="0">
              <a:solidFill>
                <a:srgbClr val="000000"/>
              </a:solidFill>
            </a:endParaRPr>
          </a:p>
        </p:txBody>
      </p:sp>
      <p:grpSp>
        <p:nvGrpSpPr>
          <p:cNvPr id="303" name="Group 302"/>
          <p:cNvGrpSpPr/>
          <p:nvPr/>
        </p:nvGrpSpPr>
        <p:grpSpPr>
          <a:xfrm>
            <a:off x="407089" y="1276600"/>
            <a:ext cx="8440115" cy="4149943"/>
            <a:chOff x="371935" y="1516220"/>
            <a:chExt cx="8440115" cy="4149943"/>
          </a:xfrm>
        </p:grpSpPr>
        <p:grpSp>
          <p:nvGrpSpPr>
            <p:cNvPr id="304" name="Group 303"/>
            <p:cNvGrpSpPr/>
            <p:nvPr/>
          </p:nvGrpSpPr>
          <p:grpSpPr>
            <a:xfrm>
              <a:off x="371935" y="1516220"/>
              <a:ext cx="8440115" cy="4149943"/>
              <a:chOff x="304101" y="1125191"/>
              <a:chExt cx="8440115" cy="4149943"/>
            </a:xfrm>
          </p:grpSpPr>
          <p:sp>
            <p:nvSpPr>
              <p:cNvPr id="306" name="5-Point Star 305"/>
              <p:cNvSpPr/>
              <p:nvPr/>
            </p:nvSpPr>
            <p:spPr>
              <a:xfrm>
                <a:off x="873312" y="1396278"/>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7" name="5-Point Star 306"/>
              <p:cNvSpPr/>
              <p:nvPr/>
            </p:nvSpPr>
            <p:spPr>
              <a:xfrm>
                <a:off x="5357894" y="2614495"/>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8" name="5-Point Star 307"/>
              <p:cNvSpPr/>
              <p:nvPr/>
            </p:nvSpPr>
            <p:spPr>
              <a:xfrm>
                <a:off x="5109067" y="2427104"/>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309" name="Group 308"/>
              <p:cNvGrpSpPr/>
              <p:nvPr/>
            </p:nvGrpSpPr>
            <p:grpSpPr>
              <a:xfrm>
                <a:off x="304101" y="1125191"/>
                <a:ext cx="8440115" cy="4149943"/>
                <a:chOff x="304101" y="1125191"/>
                <a:chExt cx="8440115" cy="4149943"/>
              </a:xfrm>
            </p:grpSpPr>
            <p:grpSp>
              <p:nvGrpSpPr>
                <p:cNvPr id="310" name="Group 309"/>
                <p:cNvGrpSpPr/>
                <p:nvPr/>
              </p:nvGrpSpPr>
              <p:grpSpPr>
                <a:xfrm>
                  <a:off x="304101" y="1125191"/>
                  <a:ext cx="8440115" cy="3670749"/>
                  <a:chOff x="304101" y="1125191"/>
                  <a:chExt cx="8440115" cy="3670749"/>
                </a:xfrm>
              </p:grpSpPr>
              <p:sp>
                <p:nvSpPr>
                  <p:cNvPr id="315" name="5-Point Star 314"/>
                  <p:cNvSpPr/>
                  <p:nvPr/>
                </p:nvSpPr>
                <p:spPr>
                  <a:xfrm>
                    <a:off x="6852201" y="1334480"/>
                    <a:ext cx="471921" cy="437115"/>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6" name="Text Box 141"/>
                  <p:cNvSpPr txBox="1">
                    <a:spLocks noChangeArrowheads="1"/>
                  </p:cNvSpPr>
                  <p:nvPr/>
                </p:nvSpPr>
                <p:spPr bwMode="gray">
                  <a:xfrm>
                    <a:off x="7324122" y="1125191"/>
                    <a:ext cx="1420094" cy="830997"/>
                  </a:xfrm>
                  <a:prstGeom prst="rect">
                    <a:avLst/>
                  </a:prstGeom>
                  <a:noFill/>
                  <a:ln w="9525">
                    <a:noFill/>
                    <a:miter lim="800000"/>
                    <a:headEnd/>
                    <a:tailEnd/>
                  </a:ln>
                </p:spPr>
                <p:txBody>
                  <a:bodyPr wrap="square" lIns="0" tIns="0" rIns="0" bIns="0">
                    <a:spAutoFit/>
                  </a:bodyPr>
                  <a:lstStyle/>
                  <a:p>
                    <a:pPr algn="ctr"/>
                    <a:r>
                      <a:rPr lang="en-US" b="1" dirty="0" smtClean="0">
                        <a:solidFill>
                          <a:srgbClr val="000000"/>
                        </a:solidFill>
                      </a:rPr>
                      <a:t>Expansion States (32 including DC)</a:t>
                    </a:r>
                    <a:endParaRPr lang="en-US" b="1" dirty="0">
                      <a:solidFill>
                        <a:srgbClr val="000000"/>
                      </a:solidFill>
                    </a:endParaRPr>
                  </a:p>
                </p:txBody>
              </p:sp>
              <p:sp>
                <p:nvSpPr>
                  <p:cNvPr id="317" name="5-Point Star 316"/>
                  <p:cNvSpPr/>
                  <p:nvPr/>
                </p:nvSpPr>
                <p:spPr>
                  <a:xfrm>
                    <a:off x="4035505" y="3456910"/>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8" name="5-Point Star 317"/>
                  <p:cNvSpPr/>
                  <p:nvPr/>
                </p:nvSpPr>
                <p:spPr>
                  <a:xfrm>
                    <a:off x="445540" y="3205099"/>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9" name="5-Point Star 318"/>
                  <p:cNvSpPr/>
                  <p:nvPr/>
                </p:nvSpPr>
                <p:spPr>
                  <a:xfrm>
                    <a:off x="2322748" y="2838974"/>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0" name="5-Point Star 319"/>
                  <p:cNvSpPr/>
                  <p:nvPr/>
                </p:nvSpPr>
                <p:spPr>
                  <a:xfrm>
                    <a:off x="6645798" y="2278874"/>
                    <a:ext cx="297974" cy="268986"/>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1" name="5-Point Star 320"/>
                  <p:cNvSpPr/>
                  <p:nvPr/>
                </p:nvSpPr>
                <p:spPr>
                  <a:xfrm>
                    <a:off x="3041760" y="1389200"/>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2" name="5-Point Star 321"/>
                  <p:cNvSpPr/>
                  <p:nvPr/>
                </p:nvSpPr>
                <p:spPr>
                  <a:xfrm>
                    <a:off x="3903444" y="2427104"/>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3" name="5-Point Star 322"/>
                  <p:cNvSpPr/>
                  <p:nvPr/>
                </p:nvSpPr>
                <p:spPr>
                  <a:xfrm>
                    <a:off x="1358370" y="3841792"/>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4" name="5-Point Star 323"/>
                  <p:cNvSpPr/>
                  <p:nvPr/>
                </p:nvSpPr>
                <p:spPr>
                  <a:xfrm>
                    <a:off x="304101" y="1866399"/>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5" name="5-Point Star 324"/>
                  <p:cNvSpPr/>
                  <p:nvPr/>
                </p:nvSpPr>
                <p:spPr>
                  <a:xfrm>
                    <a:off x="5791138" y="1686629"/>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6" name="Text Box 141"/>
                  <p:cNvSpPr txBox="1">
                    <a:spLocks noChangeArrowheads="1"/>
                  </p:cNvSpPr>
                  <p:nvPr/>
                </p:nvSpPr>
                <p:spPr bwMode="gray">
                  <a:xfrm>
                    <a:off x="7028564" y="2306614"/>
                    <a:ext cx="1608127" cy="369332"/>
                  </a:xfrm>
                  <a:prstGeom prst="rect">
                    <a:avLst/>
                  </a:prstGeom>
                  <a:noFill/>
                  <a:ln w="9525">
                    <a:noFill/>
                    <a:miter lim="800000"/>
                    <a:headEnd/>
                    <a:tailEnd/>
                  </a:ln>
                </p:spPr>
                <p:txBody>
                  <a:bodyPr wrap="square" lIns="0" tIns="0" rIns="0" bIns="0">
                    <a:spAutoFit/>
                  </a:bodyPr>
                  <a:lstStyle/>
                  <a:p>
                    <a:r>
                      <a:rPr lang="en-US" sz="1200" dirty="0" smtClean="0">
                        <a:solidFill>
                          <a:srgbClr val="000000"/>
                        </a:solidFill>
                      </a:rPr>
                      <a:t>CT, DC, DE, MA, MD, NJ, NH, RI</a:t>
                    </a:r>
                    <a:endParaRPr lang="en-US" sz="1200" dirty="0">
                      <a:solidFill>
                        <a:srgbClr val="000000"/>
                      </a:solidFill>
                    </a:endParaRPr>
                  </a:p>
                </p:txBody>
              </p:sp>
              <p:sp>
                <p:nvSpPr>
                  <p:cNvPr id="327" name="5-Point Star 326"/>
                  <p:cNvSpPr/>
                  <p:nvPr/>
                </p:nvSpPr>
                <p:spPr>
                  <a:xfrm>
                    <a:off x="4578801" y="2825427"/>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8" name="5-Point Star 327"/>
                  <p:cNvSpPr/>
                  <p:nvPr/>
                </p:nvSpPr>
                <p:spPr>
                  <a:xfrm>
                    <a:off x="4296385" y="2803981"/>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9" name="5-Point Star 328"/>
                  <p:cNvSpPr/>
                  <p:nvPr/>
                </p:nvSpPr>
                <p:spPr>
                  <a:xfrm>
                    <a:off x="1732430" y="4525192"/>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0" name="5-Point Star 329"/>
                  <p:cNvSpPr/>
                  <p:nvPr/>
                </p:nvSpPr>
                <p:spPr>
                  <a:xfrm>
                    <a:off x="2233487" y="3863807"/>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1" name="5-Point Star 330"/>
                  <p:cNvSpPr/>
                  <p:nvPr/>
                </p:nvSpPr>
                <p:spPr>
                  <a:xfrm>
                    <a:off x="873312" y="2780966"/>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2" name="5-Point Star 331"/>
                  <p:cNvSpPr/>
                  <p:nvPr/>
                </p:nvSpPr>
                <p:spPr>
                  <a:xfrm>
                    <a:off x="3527214" y="1498732"/>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3" name="5-Point Star 332"/>
                  <p:cNvSpPr/>
                  <p:nvPr/>
                </p:nvSpPr>
                <p:spPr>
                  <a:xfrm>
                    <a:off x="4640288" y="1723129"/>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4" name="5-Point Star 333"/>
                  <p:cNvSpPr/>
                  <p:nvPr/>
                </p:nvSpPr>
                <p:spPr>
                  <a:xfrm>
                    <a:off x="4613063" y="3066180"/>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5" name="5-Point Star 334"/>
                  <p:cNvSpPr/>
                  <p:nvPr/>
                </p:nvSpPr>
                <p:spPr>
                  <a:xfrm>
                    <a:off x="5725471" y="2232353"/>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6" name="Text Box 141"/>
                  <p:cNvSpPr txBox="1">
                    <a:spLocks noChangeArrowheads="1"/>
                  </p:cNvSpPr>
                  <p:nvPr/>
                </p:nvSpPr>
                <p:spPr bwMode="gray">
                  <a:xfrm>
                    <a:off x="7515031" y="3482098"/>
                    <a:ext cx="1121660" cy="430887"/>
                  </a:xfrm>
                  <a:prstGeom prst="rect">
                    <a:avLst/>
                  </a:prstGeom>
                  <a:noFill/>
                  <a:ln w="9525">
                    <a:noFill/>
                    <a:miter lim="800000"/>
                    <a:headEnd/>
                    <a:tailEnd/>
                  </a:ln>
                </p:spPr>
                <p:txBody>
                  <a:bodyPr wrap="square" lIns="0" tIns="0" rIns="0" bIns="0">
                    <a:spAutoFit/>
                  </a:bodyPr>
                  <a:lstStyle/>
                  <a:p>
                    <a:pPr algn="ctr"/>
                    <a:r>
                      <a:rPr lang="en-US" sz="1400" u="sng" dirty="0" smtClean="0">
                        <a:solidFill>
                          <a:srgbClr val="000000"/>
                        </a:solidFill>
                      </a:rPr>
                      <a:t>Expansion States</a:t>
                    </a:r>
                    <a:endParaRPr lang="en-US" sz="1400" u="sng" dirty="0">
                      <a:solidFill>
                        <a:srgbClr val="000000"/>
                      </a:solidFill>
                    </a:endParaRPr>
                  </a:p>
                </p:txBody>
              </p:sp>
              <p:sp>
                <p:nvSpPr>
                  <p:cNvPr id="337" name="5-Point Star 336"/>
                  <p:cNvSpPr/>
                  <p:nvPr/>
                </p:nvSpPr>
                <p:spPr>
                  <a:xfrm>
                    <a:off x="2117725" y="1453696"/>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8" name="5-Point Star 337"/>
                  <p:cNvSpPr/>
                  <p:nvPr/>
                </p:nvSpPr>
                <p:spPr>
                  <a:xfrm>
                    <a:off x="5977021" y="1396277"/>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9" name="5-Point Star 338"/>
                  <p:cNvSpPr/>
                  <p:nvPr/>
                </p:nvSpPr>
                <p:spPr>
                  <a:xfrm>
                    <a:off x="572910" y="4172394"/>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311" name="Rectangle 310"/>
                <p:cNvSpPr/>
                <p:nvPr/>
              </p:nvSpPr>
              <p:spPr>
                <a:xfrm>
                  <a:off x="7896683" y="3968762"/>
                  <a:ext cx="470000" cy="276999"/>
                </a:xfrm>
                <a:prstGeom prst="rect">
                  <a:avLst/>
                </a:prstGeom>
              </p:spPr>
              <p:txBody>
                <a:bodyPr wrap="none">
                  <a:spAutoFit/>
                </a:bodyPr>
                <a:lstStyle/>
                <a:p>
                  <a:r>
                    <a:rPr lang="en-US" sz="1200" dirty="0">
                      <a:solidFill>
                        <a:srgbClr val="000000"/>
                      </a:solidFill>
                    </a:rPr>
                    <a:t>(14) </a:t>
                  </a:r>
                  <a:endParaRPr lang="en-US" sz="1200" dirty="0"/>
                </a:p>
              </p:txBody>
            </p:sp>
            <p:sp>
              <p:nvSpPr>
                <p:cNvPr id="312" name="Rectangle 311"/>
                <p:cNvSpPr/>
                <p:nvPr/>
              </p:nvSpPr>
              <p:spPr>
                <a:xfrm>
                  <a:off x="7861416" y="4296990"/>
                  <a:ext cx="505267" cy="276999"/>
                </a:xfrm>
                <a:prstGeom prst="rect">
                  <a:avLst/>
                </a:prstGeom>
              </p:spPr>
              <p:txBody>
                <a:bodyPr wrap="none">
                  <a:spAutoFit/>
                </a:bodyPr>
                <a:lstStyle/>
                <a:p>
                  <a:r>
                    <a:rPr lang="en-US" sz="1200" dirty="0" smtClean="0">
                      <a:solidFill>
                        <a:srgbClr val="000000"/>
                      </a:solidFill>
                    </a:rPr>
                    <a:t> (12) </a:t>
                  </a:r>
                  <a:endParaRPr lang="en-US" sz="1200" dirty="0"/>
                </a:p>
              </p:txBody>
            </p:sp>
            <p:sp>
              <p:nvSpPr>
                <p:cNvPr id="313" name="Rectangle 312"/>
                <p:cNvSpPr/>
                <p:nvPr/>
              </p:nvSpPr>
              <p:spPr>
                <a:xfrm>
                  <a:off x="7975229" y="4655167"/>
                  <a:ext cx="391454" cy="276999"/>
                </a:xfrm>
                <a:prstGeom prst="rect">
                  <a:avLst/>
                </a:prstGeom>
              </p:spPr>
              <p:txBody>
                <a:bodyPr wrap="none">
                  <a:spAutoFit/>
                </a:bodyPr>
                <a:lstStyle/>
                <a:p>
                  <a:r>
                    <a:rPr lang="en-US" sz="1200" dirty="0" smtClean="0">
                      <a:solidFill>
                        <a:srgbClr val="000000"/>
                      </a:solidFill>
                    </a:rPr>
                    <a:t>(5) </a:t>
                  </a:r>
                  <a:endParaRPr lang="en-US" sz="1200" dirty="0"/>
                </a:p>
              </p:txBody>
            </p:sp>
            <p:sp>
              <p:nvSpPr>
                <p:cNvPr id="314" name="Rectangle 313"/>
                <p:cNvSpPr/>
                <p:nvPr/>
              </p:nvSpPr>
              <p:spPr>
                <a:xfrm>
                  <a:off x="7975229" y="4998135"/>
                  <a:ext cx="391454" cy="276999"/>
                </a:xfrm>
                <a:prstGeom prst="rect">
                  <a:avLst/>
                </a:prstGeom>
              </p:spPr>
              <p:txBody>
                <a:bodyPr wrap="none">
                  <a:spAutoFit/>
                </a:bodyPr>
                <a:lstStyle/>
                <a:p>
                  <a:r>
                    <a:rPr lang="en-US" sz="1200" dirty="0">
                      <a:solidFill>
                        <a:srgbClr val="000000"/>
                      </a:solidFill>
                    </a:rPr>
                    <a:t>(</a:t>
                  </a:r>
                  <a:r>
                    <a:rPr lang="en-US" sz="1200" dirty="0" smtClean="0">
                      <a:solidFill>
                        <a:srgbClr val="000000"/>
                      </a:solidFill>
                    </a:rPr>
                    <a:t>1) </a:t>
                  </a:r>
                  <a:endParaRPr lang="en-US" sz="1200" dirty="0"/>
                </a:p>
              </p:txBody>
            </p:sp>
          </p:grpSp>
        </p:grpSp>
        <p:sp>
          <p:nvSpPr>
            <p:cNvPr id="305" name="5-Point Star 304"/>
            <p:cNvSpPr/>
            <p:nvPr/>
          </p:nvSpPr>
          <p:spPr>
            <a:xfrm>
              <a:off x="4035522" y="4390210"/>
              <a:ext cx="231523" cy="270748"/>
            </a:xfrm>
            <a:prstGeom prst="star5">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8" name="Slide Number Placeholder 7"/>
          <p:cNvSpPr>
            <a:spLocks noGrp="1"/>
          </p:cNvSpPr>
          <p:nvPr>
            <p:ph type="sldNum" sz="quarter" idx="4"/>
          </p:nvPr>
        </p:nvSpPr>
        <p:spPr/>
        <p:txBody>
          <a:bodyPr/>
          <a:lstStyle/>
          <a:p>
            <a:r>
              <a:rPr lang="en-US" sz="1200" dirty="0" smtClean="0"/>
              <a:t>Page </a:t>
            </a:r>
            <a:fld id="{79FFDD25-A501-0348-B8B1-0F1E73D2F167}" type="slidenum">
              <a:rPr lang="en-US" sz="1200" smtClean="0"/>
              <a:pPr/>
              <a:t>10</a:t>
            </a:fld>
            <a:endParaRPr lang="en-US" sz="1200" dirty="0"/>
          </a:p>
        </p:txBody>
      </p:sp>
    </p:spTree>
    <p:extLst>
      <p:ext uri="{BB962C8B-B14F-4D97-AF65-F5344CB8AC3E}">
        <p14:creationId xmlns:p14="http://schemas.microsoft.com/office/powerpoint/2010/main" val="4236122884"/>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03"/>
                                        </p:tgtEl>
                                        <p:attrNameLst>
                                          <p:attrName>style.visibility</p:attrName>
                                        </p:attrNameLst>
                                      </p:cBhvr>
                                      <p:to>
                                        <p:strVal val="visible"/>
                                      </p:to>
                                    </p:set>
                                    <p:anim calcmode="lin" valueType="num">
                                      <p:cBhvr>
                                        <p:cTn id="7" dur="500" fill="hold"/>
                                        <p:tgtEl>
                                          <p:spTgt spid="303"/>
                                        </p:tgtEl>
                                        <p:attrNameLst>
                                          <p:attrName>ppt_w</p:attrName>
                                        </p:attrNameLst>
                                      </p:cBhvr>
                                      <p:tavLst>
                                        <p:tav tm="0">
                                          <p:val>
                                            <p:fltVal val="0"/>
                                          </p:val>
                                        </p:tav>
                                        <p:tav tm="100000">
                                          <p:val>
                                            <p:strVal val="#ppt_w"/>
                                          </p:val>
                                        </p:tav>
                                      </p:tavLst>
                                    </p:anim>
                                    <p:anim calcmode="lin" valueType="num">
                                      <p:cBhvr>
                                        <p:cTn id="8" dur="500" fill="hold"/>
                                        <p:tgtEl>
                                          <p:spTgt spid="303"/>
                                        </p:tgtEl>
                                        <p:attrNameLst>
                                          <p:attrName>ppt_h</p:attrName>
                                        </p:attrNameLst>
                                      </p:cBhvr>
                                      <p:tavLst>
                                        <p:tav tm="0">
                                          <p:val>
                                            <p:fltVal val="0"/>
                                          </p:val>
                                        </p:tav>
                                        <p:tav tm="100000">
                                          <p:val>
                                            <p:strVal val="#ppt_h"/>
                                          </p:val>
                                        </p:tav>
                                      </p:tavLst>
                                    </p:anim>
                                    <p:animEffect transition="in" filter="fade">
                                      <p:cBhvr>
                                        <p:cTn id="9" dur="500"/>
                                        <p:tgtEl>
                                          <p:spTgt spid="3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612775" y="228600"/>
            <a:ext cx="8153400" cy="990600"/>
          </a:xfrm>
        </p:spPr>
        <p:txBody>
          <a:bodyPr>
            <a:normAutofit fontScale="90000"/>
          </a:bodyPr>
          <a:lstStyle/>
          <a:p>
            <a:r>
              <a:rPr lang="en-US" altLang="en-US" sz="3400" smtClean="0">
                <a:latin typeface="Century Gothic" pitchFamily="34" charset="0"/>
              </a:rPr>
              <a:t>2015 NASUAD I&amp;R Survey Highlights:</a:t>
            </a:r>
            <a:br>
              <a:rPr lang="en-US" altLang="en-US" sz="3400" smtClean="0">
                <a:latin typeface="Century Gothic" pitchFamily="34" charset="0"/>
              </a:rPr>
            </a:br>
            <a:r>
              <a:rPr lang="en-US" altLang="en-US" sz="3400" smtClean="0">
                <a:latin typeface="Century Gothic" pitchFamily="34" charset="0"/>
              </a:rPr>
              <a:t>Most frequent unmet service needs</a:t>
            </a:r>
            <a:endParaRPr lang="en-US" altLang="en-US" sz="3400" dirty="0" smtClean="0">
              <a:latin typeface="Century Gothic" pitchFamily="34" charset="0"/>
            </a:endParaRPr>
          </a:p>
        </p:txBody>
      </p:sp>
      <p:sp>
        <p:nvSpPr>
          <p:cNvPr id="30723" name="Slide Number Placeholder 3"/>
          <p:cNvSpPr>
            <a:spLocks noGrp="1"/>
          </p:cNvSpPr>
          <p:nvPr>
            <p:ph type="sldNum" sz="quarter" idx="4294967295"/>
          </p:nvPr>
        </p:nvSpPr>
        <p:spPr bwMode="auto">
          <a:xfrm>
            <a:off x="0" y="1295400"/>
            <a:ext cx="533400" cy="3206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700"/>
              </a:spcBef>
              <a:buClr>
                <a:srgbClr val="8346A2"/>
              </a:buClr>
              <a:buSzPct val="120000"/>
              <a:buFont typeface="Lucida Grande" pitchFamily="-84" charset="0"/>
              <a:buChar char="■"/>
              <a:defRPr sz="2500">
                <a:solidFill>
                  <a:schemeClr val="tx1"/>
                </a:solidFill>
                <a:latin typeface="Calibri" pitchFamily="34" charset="0"/>
                <a:ea typeface="MS PGothic" pitchFamily="34" charset="-128"/>
                <a:cs typeface="Calibri" pitchFamily="34" charset="0"/>
              </a:defRPr>
            </a:lvl1pPr>
            <a:lvl2pPr marL="742950" indent="-285750">
              <a:spcBef>
                <a:spcPts val="550"/>
              </a:spcBef>
              <a:buClr>
                <a:srgbClr val="8346A2"/>
              </a:buClr>
              <a:buSzPct val="70000"/>
              <a:buFont typeface="Wingdings 2" pitchFamily="18" charset="2"/>
              <a:buChar char=""/>
              <a:defRPr sz="2300">
                <a:solidFill>
                  <a:schemeClr val="tx1"/>
                </a:solidFill>
                <a:latin typeface="Calibri" pitchFamily="34" charset="0"/>
                <a:ea typeface="MS PGothic" pitchFamily="34" charset="-128"/>
                <a:cs typeface="Calibri" pitchFamily="34" charset="0"/>
              </a:defRPr>
            </a:lvl2pPr>
            <a:lvl3pPr marL="1143000" indent="-228600">
              <a:spcBef>
                <a:spcPts val="500"/>
              </a:spcBef>
              <a:buClr>
                <a:srgbClr val="8346A2"/>
              </a:buClr>
              <a:buSzPct val="75000"/>
              <a:buFont typeface="Wingdings" pitchFamily="2" charset="2"/>
              <a:buChar char=""/>
              <a:defRPr sz="2200">
                <a:solidFill>
                  <a:schemeClr val="tx1"/>
                </a:solidFill>
                <a:latin typeface="Calibri" pitchFamily="34" charset="0"/>
                <a:ea typeface="MS PGothic" pitchFamily="34" charset="-128"/>
                <a:cs typeface="Calibri" pitchFamily="34" charset="0"/>
              </a:defRPr>
            </a:lvl3pPr>
            <a:lvl4pPr marL="1600200" indent="-228600">
              <a:spcBef>
                <a:spcPts val="400"/>
              </a:spcBef>
              <a:buClr>
                <a:srgbClr val="8346A2"/>
              </a:buClr>
              <a:buSzPct val="75000"/>
              <a:buFont typeface="Wingdings" pitchFamily="2" charset="2"/>
              <a:buChar char=""/>
              <a:defRPr sz="2000">
                <a:solidFill>
                  <a:schemeClr val="tx1"/>
                </a:solidFill>
                <a:latin typeface="Calibri" pitchFamily="34" charset="0"/>
                <a:ea typeface="MS PGothic" pitchFamily="34" charset="-128"/>
                <a:cs typeface="Calibri" pitchFamily="34" charset="0"/>
              </a:defRPr>
            </a:lvl4pPr>
            <a:lvl5pPr marL="2057400" indent="-228600">
              <a:spcBef>
                <a:spcPts val="400"/>
              </a:spcBef>
              <a:buClr>
                <a:srgbClr val="8346A2"/>
              </a:buClr>
              <a:buSzPct val="65000"/>
              <a:buFont typeface="Wingdings" pitchFamily="2" charset="2"/>
              <a:buChar char=""/>
              <a:defRPr sz="2000">
                <a:solidFill>
                  <a:schemeClr val="tx1"/>
                </a:solidFill>
                <a:latin typeface="Calibri" pitchFamily="34" charset="0"/>
                <a:ea typeface="MS PGothic" pitchFamily="34" charset="-128"/>
                <a:cs typeface="Calibri" pitchFamily="34" charset="0"/>
              </a:defRPr>
            </a:lvl5pPr>
            <a:lvl6pPr marL="2514600" indent="-228600" eaLnBrk="0" fontAlgn="base" hangingPunct="0">
              <a:spcBef>
                <a:spcPts val="400"/>
              </a:spcBef>
              <a:spcAft>
                <a:spcPct val="0"/>
              </a:spcAft>
              <a:buClr>
                <a:srgbClr val="8346A2"/>
              </a:buClr>
              <a:buSzPct val="65000"/>
              <a:buFont typeface="Wingdings" pitchFamily="2" charset="2"/>
              <a:buChar char=""/>
              <a:defRPr sz="2000">
                <a:solidFill>
                  <a:schemeClr val="tx1"/>
                </a:solidFill>
                <a:latin typeface="Calibri" pitchFamily="34" charset="0"/>
                <a:ea typeface="MS PGothic" pitchFamily="34" charset="-128"/>
                <a:cs typeface="Calibri" pitchFamily="34" charset="0"/>
              </a:defRPr>
            </a:lvl6pPr>
            <a:lvl7pPr marL="2971800" indent="-228600" eaLnBrk="0" fontAlgn="base" hangingPunct="0">
              <a:spcBef>
                <a:spcPts val="400"/>
              </a:spcBef>
              <a:spcAft>
                <a:spcPct val="0"/>
              </a:spcAft>
              <a:buClr>
                <a:srgbClr val="8346A2"/>
              </a:buClr>
              <a:buSzPct val="65000"/>
              <a:buFont typeface="Wingdings" pitchFamily="2" charset="2"/>
              <a:buChar char=""/>
              <a:defRPr sz="2000">
                <a:solidFill>
                  <a:schemeClr val="tx1"/>
                </a:solidFill>
                <a:latin typeface="Calibri" pitchFamily="34" charset="0"/>
                <a:ea typeface="MS PGothic" pitchFamily="34" charset="-128"/>
                <a:cs typeface="Calibri" pitchFamily="34" charset="0"/>
              </a:defRPr>
            </a:lvl7pPr>
            <a:lvl8pPr marL="3429000" indent="-228600" eaLnBrk="0" fontAlgn="base" hangingPunct="0">
              <a:spcBef>
                <a:spcPts val="400"/>
              </a:spcBef>
              <a:spcAft>
                <a:spcPct val="0"/>
              </a:spcAft>
              <a:buClr>
                <a:srgbClr val="8346A2"/>
              </a:buClr>
              <a:buSzPct val="65000"/>
              <a:buFont typeface="Wingdings" pitchFamily="2" charset="2"/>
              <a:buChar char=""/>
              <a:defRPr sz="2000">
                <a:solidFill>
                  <a:schemeClr val="tx1"/>
                </a:solidFill>
                <a:latin typeface="Calibri" pitchFamily="34" charset="0"/>
                <a:ea typeface="MS PGothic" pitchFamily="34" charset="-128"/>
                <a:cs typeface="Calibri" pitchFamily="34" charset="0"/>
              </a:defRPr>
            </a:lvl8pPr>
            <a:lvl9pPr marL="3886200" indent="-228600" eaLnBrk="0" fontAlgn="base" hangingPunct="0">
              <a:spcBef>
                <a:spcPts val="400"/>
              </a:spcBef>
              <a:spcAft>
                <a:spcPct val="0"/>
              </a:spcAft>
              <a:buClr>
                <a:srgbClr val="8346A2"/>
              </a:buClr>
              <a:buSzPct val="65000"/>
              <a:buFont typeface="Wingdings" pitchFamily="2" charset="2"/>
              <a:buChar char=""/>
              <a:defRPr sz="2000">
                <a:solidFill>
                  <a:schemeClr val="tx1"/>
                </a:solidFill>
                <a:latin typeface="Calibri" pitchFamily="34" charset="0"/>
                <a:ea typeface="MS PGothic" pitchFamily="34" charset="-128"/>
                <a:cs typeface="Calibri" pitchFamily="34" charset="0"/>
              </a:defRPr>
            </a:lvl9pPr>
          </a:lstStyle>
          <a:p>
            <a:pPr>
              <a:spcBef>
                <a:spcPct val="0"/>
              </a:spcBef>
              <a:buClrTx/>
              <a:buSzTx/>
              <a:buFontTx/>
              <a:buNone/>
            </a:pPr>
            <a:fld id="{D819F8C5-FA97-4C4E-AB44-3D4B965C9059}" type="slidenum">
              <a:rPr lang="en-US" altLang="en-US" sz="1400" smtClean="0">
                <a:solidFill>
                  <a:srgbClr val="022144"/>
                </a:solidFill>
              </a:rPr>
              <a:pPr>
                <a:spcBef>
                  <a:spcPct val="0"/>
                </a:spcBef>
                <a:buClrTx/>
                <a:buSzTx/>
                <a:buFontTx/>
                <a:buNone/>
              </a:pPr>
              <a:t>11</a:t>
            </a:fld>
            <a:endParaRPr lang="en-US" altLang="en-US" sz="1400">
              <a:solidFill>
                <a:srgbClr val="022144"/>
              </a:solidFill>
            </a:endParaRPr>
          </a:p>
        </p:txBody>
      </p:sp>
      <p:graphicFrame>
        <p:nvGraphicFramePr>
          <p:cNvPr id="30724" name="Content Placeholder 5"/>
          <p:cNvGraphicFramePr>
            <a:graphicFrameLocks noGrp="1"/>
          </p:cNvGraphicFramePr>
          <p:nvPr>
            <p:ph sz="quarter" idx="1"/>
          </p:nvPr>
        </p:nvGraphicFramePr>
        <p:xfrm>
          <a:off x="561975" y="2082800"/>
          <a:ext cx="8255000" cy="4064000"/>
        </p:xfrm>
        <a:graphic>
          <a:graphicData uri="http://schemas.openxmlformats.org/presentationml/2006/ole">
            <mc:AlternateContent xmlns:mc="http://schemas.openxmlformats.org/markup-compatibility/2006">
              <mc:Choice xmlns:v="urn:schemas-microsoft-com:vml" Requires="v">
                <p:oleObj spid="_x0000_s1030" name="Chart" r:id="rId6" imgW="8260796" imgH="4072481" progId="Excel.Chart.8">
                  <p:embed/>
                </p:oleObj>
              </mc:Choice>
              <mc:Fallback>
                <p:oleObj name="Chart" r:id="rId6" imgW="8260796" imgH="4072481" progId="Excel.Chart.8">
                  <p:embed/>
                  <p:pic>
                    <p:nvPicPr>
                      <p:cNvPr id="0" name=""/>
                      <p:cNvPicPr>
                        <a:picLocks noGrp="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1975" y="2082800"/>
                        <a:ext cx="8255000" cy="406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Freeform 2"/>
          <p:cNvSpPr/>
          <p:nvPr/>
        </p:nvSpPr>
        <p:spPr>
          <a:xfrm>
            <a:off x="930729" y="4620986"/>
            <a:ext cx="759278" cy="661307"/>
          </a:xfrm>
          <a:custGeom>
            <a:avLst/>
            <a:gdLst>
              <a:gd name="connsiteX0" fmla="*/ 440871 w 759278"/>
              <a:gd name="connsiteY0" fmla="*/ 138793 h 661307"/>
              <a:gd name="connsiteX1" fmla="*/ 375557 w 759278"/>
              <a:gd name="connsiteY1" fmla="*/ 163285 h 661307"/>
              <a:gd name="connsiteX2" fmla="*/ 351064 w 759278"/>
              <a:gd name="connsiteY2" fmla="*/ 171450 h 661307"/>
              <a:gd name="connsiteX3" fmla="*/ 293914 w 759278"/>
              <a:gd name="connsiteY3" fmla="*/ 204107 h 661307"/>
              <a:gd name="connsiteX4" fmla="*/ 277585 w 759278"/>
              <a:gd name="connsiteY4" fmla="*/ 228600 h 661307"/>
              <a:gd name="connsiteX5" fmla="*/ 212271 w 759278"/>
              <a:gd name="connsiteY5" fmla="*/ 269421 h 661307"/>
              <a:gd name="connsiteX6" fmla="*/ 195942 w 759278"/>
              <a:gd name="connsiteY6" fmla="*/ 293914 h 661307"/>
              <a:gd name="connsiteX7" fmla="*/ 114300 w 759278"/>
              <a:gd name="connsiteY7" fmla="*/ 342900 h 661307"/>
              <a:gd name="connsiteX8" fmla="*/ 73478 w 759278"/>
              <a:gd name="connsiteY8" fmla="*/ 391885 h 661307"/>
              <a:gd name="connsiteX9" fmla="*/ 40821 w 759278"/>
              <a:gd name="connsiteY9" fmla="*/ 432707 h 661307"/>
              <a:gd name="connsiteX10" fmla="*/ 8164 w 759278"/>
              <a:gd name="connsiteY10" fmla="*/ 489857 h 661307"/>
              <a:gd name="connsiteX11" fmla="*/ 0 w 759278"/>
              <a:gd name="connsiteY11" fmla="*/ 530678 h 661307"/>
              <a:gd name="connsiteX12" fmla="*/ 32657 w 759278"/>
              <a:gd name="connsiteY12" fmla="*/ 571500 h 661307"/>
              <a:gd name="connsiteX13" fmla="*/ 114300 w 759278"/>
              <a:gd name="connsiteY13" fmla="*/ 628650 h 661307"/>
              <a:gd name="connsiteX14" fmla="*/ 138792 w 759278"/>
              <a:gd name="connsiteY14" fmla="*/ 644978 h 661307"/>
              <a:gd name="connsiteX15" fmla="*/ 187778 w 759278"/>
              <a:gd name="connsiteY15" fmla="*/ 661307 h 661307"/>
              <a:gd name="connsiteX16" fmla="*/ 212271 w 759278"/>
              <a:gd name="connsiteY16" fmla="*/ 653143 h 661307"/>
              <a:gd name="connsiteX17" fmla="*/ 285750 w 759278"/>
              <a:gd name="connsiteY17" fmla="*/ 612321 h 661307"/>
              <a:gd name="connsiteX18" fmla="*/ 351064 w 759278"/>
              <a:gd name="connsiteY18" fmla="*/ 571500 h 661307"/>
              <a:gd name="connsiteX19" fmla="*/ 400050 w 759278"/>
              <a:gd name="connsiteY19" fmla="*/ 555171 h 661307"/>
              <a:gd name="connsiteX20" fmla="*/ 424542 w 759278"/>
              <a:gd name="connsiteY20" fmla="*/ 547007 h 661307"/>
              <a:gd name="connsiteX21" fmla="*/ 481692 w 759278"/>
              <a:gd name="connsiteY21" fmla="*/ 522514 h 661307"/>
              <a:gd name="connsiteX22" fmla="*/ 555171 w 759278"/>
              <a:gd name="connsiteY22" fmla="*/ 473528 h 661307"/>
              <a:gd name="connsiteX23" fmla="*/ 579664 w 759278"/>
              <a:gd name="connsiteY23" fmla="*/ 449035 h 661307"/>
              <a:gd name="connsiteX24" fmla="*/ 604157 w 759278"/>
              <a:gd name="connsiteY24" fmla="*/ 432707 h 661307"/>
              <a:gd name="connsiteX25" fmla="*/ 653142 w 759278"/>
              <a:gd name="connsiteY25" fmla="*/ 375557 h 661307"/>
              <a:gd name="connsiteX26" fmla="*/ 677635 w 759278"/>
              <a:gd name="connsiteY26" fmla="*/ 351064 h 661307"/>
              <a:gd name="connsiteX27" fmla="*/ 718457 w 759278"/>
              <a:gd name="connsiteY27" fmla="*/ 293914 h 661307"/>
              <a:gd name="connsiteX28" fmla="*/ 742950 w 759278"/>
              <a:gd name="connsiteY28" fmla="*/ 220435 h 661307"/>
              <a:gd name="connsiteX29" fmla="*/ 751114 w 759278"/>
              <a:gd name="connsiteY29" fmla="*/ 195943 h 661307"/>
              <a:gd name="connsiteX30" fmla="*/ 759278 w 759278"/>
              <a:gd name="connsiteY30" fmla="*/ 171450 h 661307"/>
              <a:gd name="connsiteX31" fmla="*/ 751114 w 759278"/>
              <a:gd name="connsiteY31" fmla="*/ 65314 h 661307"/>
              <a:gd name="connsiteX32" fmla="*/ 702128 w 759278"/>
              <a:gd name="connsiteY32" fmla="*/ 32657 h 661307"/>
              <a:gd name="connsiteX33" fmla="*/ 628650 w 759278"/>
              <a:gd name="connsiteY33" fmla="*/ 0 h 661307"/>
              <a:gd name="connsiteX34" fmla="*/ 489857 w 759278"/>
              <a:gd name="connsiteY34" fmla="*/ 8164 h 661307"/>
              <a:gd name="connsiteX35" fmla="*/ 465364 w 759278"/>
              <a:gd name="connsiteY35" fmla="*/ 16328 h 661307"/>
              <a:gd name="connsiteX36" fmla="*/ 391885 w 759278"/>
              <a:gd name="connsiteY36" fmla="*/ 65314 h 661307"/>
              <a:gd name="connsiteX37" fmla="*/ 367392 w 759278"/>
              <a:gd name="connsiteY37" fmla="*/ 97971 h 661307"/>
              <a:gd name="connsiteX38" fmla="*/ 342900 w 759278"/>
              <a:gd name="connsiteY38" fmla="*/ 114300 h 661307"/>
              <a:gd name="connsiteX39" fmla="*/ 334735 w 759278"/>
              <a:gd name="connsiteY39" fmla="*/ 138793 h 661307"/>
              <a:gd name="connsiteX40" fmla="*/ 310242 w 759278"/>
              <a:gd name="connsiteY40" fmla="*/ 155121 h 661307"/>
              <a:gd name="connsiteX41" fmla="*/ 285750 w 759278"/>
              <a:gd name="connsiteY41" fmla="*/ 179614 h 661307"/>
              <a:gd name="connsiteX42" fmla="*/ 253092 w 759278"/>
              <a:gd name="connsiteY42" fmla="*/ 228600 h 661307"/>
              <a:gd name="connsiteX43" fmla="*/ 244928 w 759278"/>
              <a:gd name="connsiteY43" fmla="*/ 253093 h 661307"/>
              <a:gd name="connsiteX44" fmla="*/ 269421 w 759278"/>
              <a:gd name="connsiteY44" fmla="*/ 244928 h 661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759278" h="661307">
                <a:moveTo>
                  <a:pt x="440871" y="138793"/>
                </a:moveTo>
                <a:cubicBezTo>
                  <a:pt x="362119" y="154543"/>
                  <a:pt x="431614" y="135256"/>
                  <a:pt x="375557" y="163285"/>
                </a:cubicBezTo>
                <a:cubicBezTo>
                  <a:pt x="367860" y="167134"/>
                  <a:pt x="358974" y="168060"/>
                  <a:pt x="351064" y="171450"/>
                </a:cubicBezTo>
                <a:cubicBezTo>
                  <a:pt x="322057" y="183882"/>
                  <a:pt x="318515" y="187706"/>
                  <a:pt x="293914" y="204107"/>
                </a:cubicBezTo>
                <a:cubicBezTo>
                  <a:pt x="288471" y="212271"/>
                  <a:pt x="284523" y="221662"/>
                  <a:pt x="277585" y="228600"/>
                </a:cubicBezTo>
                <a:cubicBezTo>
                  <a:pt x="256387" y="249798"/>
                  <a:pt x="238141" y="256486"/>
                  <a:pt x="212271" y="269421"/>
                </a:cubicBezTo>
                <a:cubicBezTo>
                  <a:pt x="206828" y="277585"/>
                  <a:pt x="203480" y="287632"/>
                  <a:pt x="195942" y="293914"/>
                </a:cubicBezTo>
                <a:cubicBezTo>
                  <a:pt x="118634" y="358338"/>
                  <a:pt x="217107" y="240093"/>
                  <a:pt x="114300" y="342900"/>
                </a:cubicBezTo>
                <a:cubicBezTo>
                  <a:pt x="69499" y="387701"/>
                  <a:pt x="107574" y="346424"/>
                  <a:pt x="73478" y="391885"/>
                </a:cubicBezTo>
                <a:cubicBezTo>
                  <a:pt x="63022" y="405826"/>
                  <a:pt x="51276" y="418766"/>
                  <a:pt x="40821" y="432707"/>
                </a:cubicBezTo>
                <a:cubicBezTo>
                  <a:pt x="23509" y="455790"/>
                  <a:pt x="21726" y="462733"/>
                  <a:pt x="8164" y="489857"/>
                </a:cubicBezTo>
                <a:cubicBezTo>
                  <a:pt x="5443" y="503464"/>
                  <a:pt x="0" y="516802"/>
                  <a:pt x="0" y="530678"/>
                </a:cubicBezTo>
                <a:cubicBezTo>
                  <a:pt x="0" y="560634"/>
                  <a:pt x="13850" y="554782"/>
                  <a:pt x="32657" y="571500"/>
                </a:cubicBezTo>
                <a:cubicBezTo>
                  <a:pt x="99475" y="630894"/>
                  <a:pt x="54430" y="613681"/>
                  <a:pt x="114300" y="628650"/>
                </a:cubicBezTo>
                <a:cubicBezTo>
                  <a:pt x="122464" y="634093"/>
                  <a:pt x="129826" y="640993"/>
                  <a:pt x="138792" y="644978"/>
                </a:cubicBezTo>
                <a:cubicBezTo>
                  <a:pt x="154520" y="651968"/>
                  <a:pt x="187778" y="661307"/>
                  <a:pt x="187778" y="661307"/>
                </a:cubicBezTo>
                <a:cubicBezTo>
                  <a:pt x="195942" y="658586"/>
                  <a:pt x="204748" y="657322"/>
                  <a:pt x="212271" y="653143"/>
                </a:cubicBezTo>
                <a:cubicBezTo>
                  <a:pt x="296491" y="606354"/>
                  <a:pt x="230328" y="630794"/>
                  <a:pt x="285750" y="612321"/>
                </a:cubicBezTo>
                <a:cubicBezTo>
                  <a:pt x="313826" y="591264"/>
                  <a:pt x="319042" y="584309"/>
                  <a:pt x="351064" y="571500"/>
                </a:cubicBezTo>
                <a:cubicBezTo>
                  <a:pt x="367045" y="565108"/>
                  <a:pt x="383721" y="560614"/>
                  <a:pt x="400050" y="555171"/>
                </a:cubicBezTo>
                <a:lnTo>
                  <a:pt x="424542" y="547007"/>
                </a:lnTo>
                <a:cubicBezTo>
                  <a:pt x="513689" y="487574"/>
                  <a:pt x="376258" y="575230"/>
                  <a:pt x="481692" y="522514"/>
                </a:cubicBezTo>
                <a:cubicBezTo>
                  <a:pt x="481699" y="522511"/>
                  <a:pt x="542921" y="481695"/>
                  <a:pt x="555171" y="473528"/>
                </a:cubicBezTo>
                <a:cubicBezTo>
                  <a:pt x="564778" y="467123"/>
                  <a:pt x="570794" y="456427"/>
                  <a:pt x="579664" y="449035"/>
                </a:cubicBezTo>
                <a:cubicBezTo>
                  <a:pt x="587202" y="442753"/>
                  <a:pt x="596619" y="438989"/>
                  <a:pt x="604157" y="432707"/>
                </a:cubicBezTo>
                <a:cubicBezTo>
                  <a:pt x="634546" y="407384"/>
                  <a:pt x="626113" y="407091"/>
                  <a:pt x="653142" y="375557"/>
                </a:cubicBezTo>
                <a:cubicBezTo>
                  <a:pt x="660656" y="366790"/>
                  <a:pt x="670121" y="359830"/>
                  <a:pt x="677635" y="351064"/>
                </a:cubicBezTo>
                <a:cubicBezTo>
                  <a:pt x="692825" y="333343"/>
                  <a:pt x="705534" y="313298"/>
                  <a:pt x="718457" y="293914"/>
                </a:cubicBezTo>
                <a:lnTo>
                  <a:pt x="742950" y="220435"/>
                </a:lnTo>
                <a:lnTo>
                  <a:pt x="751114" y="195943"/>
                </a:lnTo>
                <a:lnTo>
                  <a:pt x="759278" y="171450"/>
                </a:lnTo>
                <a:cubicBezTo>
                  <a:pt x="756557" y="136071"/>
                  <a:pt x="764624" y="98125"/>
                  <a:pt x="751114" y="65314"/>
                </a:cubicBezTo>
                <a:cubicBezTo>
                  <a:pt x="743642" y="47168"/>
                  <a:pt x="720745" y="38863"/>
                  <a:pt x="702128" y="32657"/>
                </a:cubicBezTo>
                <a:cubicBezTo>
                  <a:pt x="643834" y="13225"/>
                  <a:pt x="667463" y="25875"/>
                  <a:pt x="628650" y="0"/>
                </a:cubicBezTo>
                <a:cubicBezTo>
                  <a:pt x="582386" y="2721"/>
                  <a:pt x="535971" y="3553"/>
                  <a:pt x="489857" y="8164"/>
                </a:cubicBezTo>
                <a:cubicBezTo>
                  <a:pt x="481294" y="9020"/>
                  <a:pt x="472887" y="12149"/>
                  <a:pt x="465364" y="16328"/>
                </a:cubicBezTo>
                <a:cubicBezTo>
                  <a:pt x="465354" y="16334"/>
                  <a:pt x="404136" y="57146"/>
                  <a:pt x="391885" y="65314"/>
                </a:cubicBezTo>
                <a:cubicBezTo>
                  <a:pt x="380563" y="72862"/>
                  <a:pt x="377014" y="88349"/>
                  <a:pt x="367392" y="97971"/>
                </a:cubicBezTo>
                <a:cubicBezTo>
                  <a:pt x="360454" y="104909"/>
                  <a:pt x="351064" y="108857"/>
                  <a:pt x="342900" y="114300"/>
                </a:cubicBezTo>
                <a:cubicBezTo>
                  <a:pt x="340178" y="122464"/>
                  <a:pt x="340111" y="132073"/>
                  <a:pt x="334735" y="138793"/>
                </a:cubicBezTo>
                <a:cubicBezTo>
                  <a:pt x="328605" y="146455"/>
                  <a:pt x="317780" y="148839"/>
                  <a:pt x="310242" y="155121"/>
                </a:cubicBezTo>
                <a:cubicBezTo>
                  <a:pt x="301372" y="162513"/>
                  <a:pt x="293914" y="171450"/>
                  <a:pt x="285750" y="179614"/>
                </a:cubicBezTo>
                <a:cubicBezTo>
                  <a:pt x="266335" y="237855"/>
                  <a:pt x="293865" y="167439"/>
                  <a:pt x="253092" y="228600"/>
                </a:cubicBezTo>
                <a:cubicBezTo>
                  <a:pt x="248318" y="235761"/>
                  <a:pt x="238843" y="247008"/>
                  <a:pt x="244928" y="253093"/>
                </a:cubicBezTo>
                <a:cubicBezTo>
                  <a:pt x="251014" y="259178"/>
                  <a:pt x="269421" y="244928"/>
                  <a:pt x="269421" y="244928"/>
                </a:cubicBezTo>
              </a:path>
            </a:pathLst>
          </a:cu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srgbClr val="FF0000"/>
              </a:solidFill>
            </a:endParaRPr>
          </a:p>
        </p:txBody>
      </p:sp>
      <p:sp>
        <p:nvSpPr>
          <p:cNvPr id="9" name="Slide Number Placeholder 3"/>
          <p:cNvSpPr>
            <a:spLocks noGrp="1"/>
          </p:cNvSpPr>
          <p:nvPr>
            <p:ph type="sldNum" sz="quarter" idx="10"/>
          </p:nvPr>
        </p:nvSpPr>
        <p:spPr>
          <a:xfrm>
            <a:off x="6553200" y="6356350"/>
            <a:ext cx="2133600" cy="365125"/>
          </a:xfrm>
        </p:spPr>
        <p:txBody>
          <a:bodyPr/>
          <a:lstStyle/>
          <a:p>
            <a:r>
              <a:rPr lang="en-US" dirty="0" smtClean="0"/>
              <a:t>Page 12</a:t>
            </a:r>
            <a:endParaRPr lang="en-US" dirty="0"/>
          </a:p>
        </p:txBody>
      </p:sp>
    </p:spTree>
    <p:custDataLst>
      <p:tags r:id="rId2"/>
    </p:custDataLst>
    <p:extLst>
      <p:ext uri="{BB962C8B-B14F-4D97-AF65-F5344CB8AC3E}">
        <p14:creationId xmlns:p14="http://schemas.microsoft.com/office/powerpoint/2010/main" val="2126371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NASUAD NCI-AD Consumer Survey Identified Gaps in Access</a:t>
            </a:r>
            <a:endParaRPr lang="en-US" dirty="0"/>
          </a:p>
        </p:txBody>
      </p:sp>
      <p:sp>
        <p:nvSpPr>
          <p:cNvPr id="4" name="Slide Number Placeholder 3"/>
          <p:cNvSpPr>
            <a:spLocks noGrp="1"/>
          </p:cNvSpPr>
          <p:nvPr>
            <p:ph type="sldNum" sz="quarter" idx="10"/>
          </p:nvPr>
        </p:nvSpPr>
        <p:spPr/>
        <p:txBody>
          <a:bodyPr/>
          <a:lstStyle/>
          <a:p>
            <a:r>
              <a:rPr lang="en-US" dirty="0" smtClean="0"/>
              <a:t>Page </a:t>
            </a:r>
            <a:fld id="{AF6E62F7-A30C-2B41-9A28-A14E62B8DBCD}" type="slidenum">
              <a:rPr lang="en-US" smtClean="0"/>
              <a:pPr/>
              <a:t>12</a:t>
            </a:fld>
            <a:endParaRPr lang="en-US" dirty="0"/>
          </a:p>
        </p:txBody>
      </p:sp>
      <p:graphicFrame>
        <p:nvGraphicFramePr>
          <p:cNvPr id="6" name="Content Placeholder 5"/>
          <p:cNvGraphicFramePr>
            <a:graphicFrameLocks noGrp="1"/>
          </p:cNvGraphicFramePr>
          <p:nvPr>
            <p:ph idx="1"/>
            <p:extLst/>
          </p:nvPr>
        </p:nvGraphicFramePr>
        <p:xfrm>
          <a:off x="1371600" y="2133600"/>
          <a:ext cx="6629400" cy="3992563"/>
        </p:xfrm>
        <a:graphic>
          <a:graphicData uri="http://schemas.openxmlformats.org/drawingml/2006/chart">
            <c:chart xmlns:c="http://schemas.openxmlformats.org/drawingml/2006/chart" xmlns:r="http://schemas.openxmlformats.org/officeDocument/2006/relationships" r:id="rId3"/>
          </a:graphicData>
        </a:graphic>
      </p:graphicFrame>
    </p:spTree>
    <p:custDataLst>
      <p:tags r:id="rId1"/>
    </p:custDataLst>
    <p:extLst>
      <p:ext uri="{BB962C8B-B14F-4D97-AF65-F5344CB8AC3E}">
        <p14:creationId xmlns:p14="http://schemas.microsoft.com/office/powerpoint/2010/main" val="3796780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mtClean="0"/>
              <a:t>When Stratifying based on Nursing Home Placement…</a:t>
            </a:r>
            <a:endParaRPr lang="en-US"/>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13</a:t>
            </a:fld>
            <a:endParaRPr lang="en-US" dirty="0"/>
          </a:p>
        </p:txBody>
      </p:sp>
      <p:graphicFrame>
        <p:nvGraphicFramePr>
          <p:cNvPr id="5" name="Content Placeholder 4"/>
          <p:cNvGraphicFramePr>
            <a:graphicFrameLocks noGrp="1"/>
          </p:cNvGraphicFramePr>
          <p:nvPr>
            <p:ph idx="1"/>
            <p:extLst/>
          </p:nvPr>
        </p:nvGraphicFramePr>
        <p:xfrm>
          <a:off x="1371600" y="2133600"/>
          <a:ext cx="6629400" cy="3992563"/>
        </p:xfrm>
        <a:graphic>
          <a:graphicData uri="http://schemas.openxmlformats.org/drawingml/2006/chart">
            <c:chart xmlns:c="http://schemas.openxmlformats.org/drawingml/2006/chart" xmlns:r="http://schemas.openxmlformats.org/officeDocument/2006/relationships" r:id="rId3"/>
          </a:graphicData>
        </a:graphic>
      </p:graphicFrame>
    </p:spTree>
    <p:custDataLst>
      <p:tags r:id="rId1"/>
    </p:custDataLst>
    <p:extLst>
      <p:ext uri="{BB962C8B-B14F-4D97-AF65-F5344CB8AC3E}">
        <p14:creationId xmlns:p14="http://schemas.microsoft.com/office/powerpoint/2010/main" val="10823339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State Strategies to Target </a:t>
            </a:r>
            <a:br>
              <a:rPr lang="en-US" dirty="0" smtClean="0"/>
            </a:br>
            <a:r>
              <a:rPr lang="en-US" dirty="0" smtClean="0"/>
              <a:t>Oral Health Benefits</a:t>
            </a:r>
            <a:endParaRPr lang="en-US" dirty="0"/>
          </a:p>
        </p:txBody>
      </p:sp>
      <p:sp>
        <p:nvSpPr>
          <p:cNvPr id="3" name="Content Placeholder 2"/>
          <p:cNvSpPr>
            <a:spLocks noGrp="1"/>
          </p:cNvSpPr>
          <p:nvPr>
            <p:ph idx="1"/>
          </p:nvPr>
        </p:nvSpPr>
        <p:spPr/>
        <p:txBody>
          <a:bodyPr/>
          <a:lstStyle/>
          <a:p>
            <a:r>
              <a:rPr lang="en-US" dirty="0" smtClean="0"/>
              <a:t>States have examined strategies to provide targeted oral health services to specific populations, including older adults and persons with disabilities</a:t>
            </a:r>
          </a:p>
          <a:p>
            <a:pPr lvl="1"/>
            <a:r>
              <a:rPr lang="en-US" dirty="0" smtClean="0"/>
              <a:t>These targeted benefit strategies can be viewed as a cost-effective way to deliver services to the most vulnerable populations</a:t>
            </a:r>
          </a:p>
          <a:p>
            <a:pPr lvl="1"/>
            <a:r>
              <a:rPr lang="en-US" dirty="0" smtClean="0"/>
              <a:t>Different mechanisms exist to establish targeted services via Medicaid waivers, state plan options, and managed care</a:t>
            </a:r>
          </a:p>
          <a:p>
            <a:pPr lvl="1"/>
            <a:r>
              <a:rPr lang="en-US" dirty="0" smtClean="0"/>
              <a:t>There are examples of states using each of these mechanisms to target oral health benefits</a:t>
            </a:r>
          </a:p>
          <a:p>
            <a:pPr lvl="1"/>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14</a:t>
            </a:fld>
            <a:endParaRPr lang="en-US" dirty="0"/>
          </a:p>
        </p:txBody>
      </p:sp>
    </p:spTree>
    <p:extLst>
      <p:ext uri="{BB962C8B-B14F-4D97-AF65-F5344CB8AC3E}">
        <p14:creationId xmlns:p14="http://schemas.microsoft.com/office/powerpoint/2010/main" val="1983547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1915(c) Waivers can Include Oral Health/Dental Benefits</a:t>
            </a:r>
            <a:endParaRPr lang="en-US" dirty="0"/>
          </a:p>
        </p:txBody>
      </p:sp>
      <p:graphicFrame>
        <p:nvGraphicFramePr>
          <p:cNvPr id="5" name="Content Placeholder 4"/>
          <p:cNvGraphicFramePr>
            <a:graphicFrameLocks noGrp="1"/>
          </p:cNvGraphicFramePr>
          <p:nvPr>
            <p:ph idx="1"/>
          </p:nvPr>
        </p:nvGraphicFramePr>
        <p:xfrm>
          <a:off x="609600" y="2133600"/>
          <a:ext cx="7848600" cy="2438400"/>
        </p:xfrm>
        <a:graphic>
          <a:graphicData uri="http://schemas.openxmlformats.org/drawingml/2006/table">
            <a:tbl>
              <a:tblPr firstRow="1" bandRow="1">
                <a:tableStyleId>{5C22544A-7EE6-4342-B048-85BDC9FD1C3A}</a:tableStyleId>
              </a:tblPr>
              <a:tblGrid>
                <a:gridCol w="2616200"/>
                <a:gridCol w="2616200"/>
                <a:gridCol w="2616200"/>
              </a:tblGrid>
              <a:tr h="668985">
                <a:tc>
                  <a:txBody>
                    <a:bodyPr/>
                    <a:lstStyle/>
                    <a:p>
                      <a:pPr>
                        <a:lnSpc>
                          <a:spcPct val="115000"/>
                        </a:lnSpc>
                      </a:pPr>
                      <a:endParaRPr lang="en-US" sz="1100" dirty="0">
                        <a:effectLst/>
                        <a:latin typeface="Calibri" panose="020F0502020204030204" pitchFamily="34" charset="0"/>
                      </a:endParaRPr>
                    </a:p>
                  </a:txBody>
                  <a:tcPr marL="68580" marR="68580" marT="0" marB="0" anchor="b"/>
                </a:tc>
                <a:tc>
                  <a:txBody>
                    <a:bodyPr/>
                    <a:lstStyle/>
                    <a:p>
                      <a:pPr marL="0" marR="0" algn="ctr">
                        <a:lnSpc>
                          <a:spcPct val="115000"/>
                        </a:lnSpc>
                        <a:spcBef>
                          <a:spcPts val="0"/>
                        </a:spcBef>
                        <a:spcAft>
                          <a:spcPts val="0"/>
                        </a:spcAft>
                      </a:pPr>
                      <a:r>
                        <a:rPr lang="en-US" sz="12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Aging and/or Physical Disabilities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2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Intellectual/Developmental Disabilities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589805">
                <a:tc>
                  <a:txBody>
                    <a:bodyPr/>
                    <a:lstStyle/>
                    <a:p>
                      <a:pPr marL="0" marR="0">
                        <a:lnSpc>
                          <a:spcPct val="115000"/>
                        </a:lnSpc>
                        <a:spcBef>
                          <a:spcPts val="0"/>
                        </a:spcBef>
                        <a:spcAft>
                          <a:spcPts val="0"/>
                        </a:spcAft>
                      </a:pPr>
                      <a:r>
                        <a:rPr lang="en-US" sz="12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Total Waivers (2013)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589805">
                <a:tc>
                  <a:txBody>
                    <a:bodyPr/>
                    <a:lstStyle/>
                    <a:p>
                      <a:pPr marL="0" marR="0">
                        <a:lnSpc>
                          <a:spcPct val="115000"/>
                        </a:lnSpc>
                        <a:spcBef>
                          <a:spcPts val="0"/>
                        </a:spcBef>
                        <a:spcAft>
                          <a:spcPts val="0"/>
                        </a:spcAft>
                      </a:pPr>
                      <a:r>
                        <a:rPr lang="en-US" sz="12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Waivers with Dental (2015)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589805">
                <a:tc>
                  <a:txBody>
                    <a:bodyPr/>
                    <a:lstStyle/>
                    <a:p>
                      <a:pPr marL="0" marR="0">
                        <a:lnSpc>
                          <a:spcPct val="115000"/>
                        </a:lnSpc>
                        <a:spcBef>
                          <a:spcPts val="0"/>
                        </a:spcBef>
                        <a:spcAft>
                          <a:spcPts val="0"/>
                        </a:spcAft>
                      </a:pPr>
                      <a:r>
                        <a:rPr lang="en-US" sz="12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Percentage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2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15</a:t>
            </a:fld>
            <a:endParaRPr lang="en-US" dirty="0"/>
          </a:p>
        </p:txBody>
      </p:sp>
      <p:sp>
        <p:nvSpPr>
          <p:cNvPr id="6" name="TextBox 5"/>
          <p:cNvSpPr txBox="1"/>
          <p:nvPr/>
        </p:nvSpPr>
        <p:spPr>
          <a:xfrm>
            <a:off x="347017" y="4963064"/>
            <a:ext cx="8225393" cy="369332"/>
          </a:xfrm>
          <a:prstGeom prst="rect">
            <a:avLst/>
          </a:prstGeom>
          <a:noFill/>
        </p:spPr>
        <p:txBody>
          <a:bodyPr wrap="none" rtlCol="0">
            <a:spAutoFit/>
          </a:bodyPr>
          <a:lstStyle/>
          <a:p>
            <a:pPr defTabSz="457200"/>
            <a:r>
              <a:rPr lang="en-US" dirty="0" smtClean="0">
                <a:solidFill>
                  <a:srgbClr val="022144"/>
                </a:solidFill>
              </a:rPr>
              <a:t>*Two such waivers were eliminated at the end of 2015, leaving three remaining</a:t>
            </a:r>
            <a:endParaRPr lang="en-US" dirty="0">
              <a:solidFill>
                <a:srgbClr val="022144"/>
              </a:solidFill>
            </a:endParaRPr>
          </a:p>
        </p:txBody>
      </p:sp>
    </p:spTree>
    <p:extLst>
      <p:ext uri="{BB962C8B-B14F-4D97-AF65-F5344CB8AC3E}">
        <p14:creationId xmlns:p14="http://schemas.microsoft.com/office/powerpoint/2010/main" val="27821444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mtClean="0"/>
              <a:t>Waiver Coverage of Oral Health not Limited to Low-Benefit States</a:t>
            </a:r>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16</a:t>
            </a:fld>
            <a:endParaRPr lang="en-US" dirty="0"/>
          </a:p>
        </p:txBody>
      </p:sp>
      <p:graphicFrame>
        <p:nvGraphicFramePr>
          <p:cNvPr id="5" name="Content Placeholder 4"/>
          <p:cNvGraphicFramePr>
            <a:graphicFrameLocks noGrp="1"/>
          </p:cNvGraphicFramePr>
          <p:nvPr>
            <p:ph idx="1"/>
          </p:nvPr>
        </p:nvGraphicFramePr>
        <p:xfrm>
          <a:off x="1371600" y="2133600"/>
          <a:ext cx="6629400" cy="3992563"/>
        </p:xfrm>
        <a:graphic>
          <a:graphicData uri="http://schemas.openxmlformats.org/drawingml/2006/chart">
            <c:chart xmlns:c="http://schemas.openxmlformats.org/drawingml/2006/chart" xmlns:r="http://schemas.openxmlformats.org/officeDocument/2006/relationships" r:id="rId3"/>
          </a:graphicData>
        </a:graphic>
      </p:graphicFrame>
    </p:spTree>
    <p:custDataLst>
      <p:tags r:id="rId1"/>
    </p:custDataLst>
    <p:extLst>
      <p:ext uri="{BB962C8B-B14F-4D97-AF65-F5344CB8AC3E}">
        <p14:creationId xmlns:p14="http://schemas.microsoft.com/office/powerpoint/2010/main" val="1899021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Oral Health Benefit Caps</a:t>
            </a:r>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17</a:t>
            </a:fld>
            <a:endParaRPr lang="en-US" dirty="0"/>
          </a:p>
        </p:txBody>
      </p:sp>
      <p:graphicFrame>
        <p:nvGraphicFramePr>
          <p:cNvPr id="8" name="Content Placeholder 7"/>
          <p:cNvGraphicFramePr>
            <a:graphicFrameLocks noGrp="1"/>
          </p:cNvGraphicFramePr>
          <p:nvPr>
            <p:ph idx="1"/>
          </p:nvPr>
        </p:nvGraphicFramePr>
        <p:xfrm>
          <a:off x="1371600" y="2133600"/>
          <a:ext cx="6629400" cy="2966720"/>
        </p:xfrm>
        <a:graphic>
          <a:graphicData uri="http://schemas.openxmlformats.org/drawingml/2006/table">
            <a:tbl>
              <a:tblPr firstRow="1" bandRow="1">
                <a:tableStyleId>{5C22544A-7EE6-4342-B048-85BDC9FD1C3A}</a:tableStyleId>
              </a:tblPr>
              <a:tblGrid>
                <a:gridCol w="3314700"/>
                <a:gridCol w="3314700"/>
              </a:tblGrid>
              <a:tr h="370840">
                <a:tc>
                  <a:txBody>
                    <a:bodyPr/>
                    <a:lstStyle/>
                    <a:p>
                      <a:pPr marL="0" marR="0">
                        <a:lnSpc>
                          <a:spcPct val="115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Annual Limit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Number of Waivers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marL="0" marR="0">
                        <a:lnSpc>
                          <a:spcPct val="115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No specific dollar threshold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70840">
                <a:tc>
                  <a:txBody>
                    <a:bodyPr/>
                    <a:lstStyle/>
                    <a:p>
                      <a:pPr marL="0" marR="0">
                        <a:lnSpc>
                          <a:spcPct val="115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70840">
                <a:tc>
                  <a:txBody>
                    <a:bodyPr/>
                    <a:lstStyle/>
                    <a:p>
                      <a:pPr marL="0" marR="0">
                        <a:lnSpc>
                          <a:spcPct val="115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$1,000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70840">
                <a:tc>
                  <a:txBody>
                    <a:bodyPr/>
                    <a:lstStyle/>
                    <a:p>
                      <a:pPr marL="0" marR="0">
                        <a:lnSpc>
                          <a:spcPct val="115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$1,108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70840">
                <a:tc>
                  <a:txBody>
                    <a:bodyPr/>
                    <a:lstStyle/>
                    <a:p>
                      <a:pPr marL="0" marR="0">
                        <a:lnSpc>
                          <a:spcPct val="115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$2,000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70840">
                <a:tc>
                  <a:txBody>
                    <a:bodyPr/>
                    <a:lstStyle/>
                    <a:p>
                      <a:pPr marL="0" marR="0">
                        <a:lnSpc>
                          <a:spcPct val="115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$2,500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70840">
                <a:tc>
                  <a:txBody>
                    <a:bodyPr/>
                    <a:lstStyle/>
                    <a:p>
                      <a:pPr marL="0" marR="0">
                        <a:lnSpc>
                          <a:spcPct val="115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$5,000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9" name="TextBox 8"/>
          <p:cNvSpPr txBox="1"/>
          <p:nvPr/>
        </p:nvSpPr>
        <p:spPr>
          <a:xfrm>
            <a:off x="381000" y="5359003"/>
            <a:ext cx="7095212" cy="276999"/>
          </a:xfrm>
          <a:prstGeom prst="rect">
            <a:avLst/>
          </a:prstGeom>
          <a:noFill/>
        </p:spPr>
        <p:txBody>
          <a:bodyPr wrap="none" rtlCol="0">
            <a:spAutoFit/>
          </a:bodyPr>
          <a:lstStyle/>
          <a:p>
            <a:pPr defTabSz="457200"/>
            <a:r>
              <a:rPr lang="en-US" sz="1200" i="1" dirty="0" smtClean="0">
                <a:solidFill>
                  <a:srgbClr val="022144"/>
                </a:solidFill>
              </a:rPr>
              <a:t>*Note</a:t>
            </a:r>
            <a:r>
              <a:rPr lang="en-US" sz="1200" i="1" dirty="0">
                <a:solidFill>
                  <a:srgbClr val="022144"/>
                </a:solidFill>
              </a:rPr>
              <a:t>: one state operated 3 waivers with a $5,000 annual limit but a $7,500 maximum over three </a:t>
            </a:r>
            <a:r>
              <a:rPr lang="en-US" sz="1200" i="1" dirty="0" smtClean="0">
                <a:solidFill>
                  <a:srgbClr val="022144"/>
                </a:solidFill>
              </a:rPr>
              <a:t>years</a:t>
            </a:r>
            <a:endParaRPr lang="en-US" sz="1200" dirty="0">
              <a:solidFill>
                <a:srgbClr val="022144"/>
              </a:solidFill>
            </a:endParaRPr>
          </a:p>
        </p:txBody>
      </p:sp>
    </p:spTree>
    <p:extLst>
      <p:ext uri="{BB962C8B-B14F-4D97-AF65-F5344CB8AC3E}">
        <p14:creationId xmlns:p14="http://schemas.microsoft.com/office/powerpoint/2010/main" val="2121125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Other Innovative Strategies to Address Oral Health Needs</a:t>
            </a:r>
            <a:endParaRPr lang="en-US" dirty="0"/>
          </a:p>
        </p:txBody>
      </p:sp>
      <p:sp>
        <p:nvSpPr>
          <p:cNvPr id="3" name="Content Placeholder 2"/>
          <p:cNvSpPr>
            <a:spLocks noGrp="1"/>
          </p:cNvSpPr>
          <p:nvPr>
            <p:ph idx="1"/>
          </p:nvPr>
        </p:nvSpPr>
        <p:spPr/>
        <p:txBody>
          <a:bodyPr>
            <a:normAutofit lnSpcReduction="10000"/>
          </a:bodyPr>
          <a:lstStyle/>
          <a:p>
            <a:r>
              <a:rPr lang="en-US" dirty="0" smtClean="0"/>
              <a:t>Managed care plans can offer “value added” benefits and/or “in lieu of services” that address oral health needs</a:t>
            </a:r>
          </a:p>
          <a:p>
            <a:pPr lvl="1"/>
            <a:r>
              <a:rPr lang="en-US" dirty="0" smtClean="0"/>
              <a:t>These benefits and services can exist even if the state does not cover adult benefits in the standard Medicaid state plan</a:t>
            </a:r>
          </a:p>
          <a:p>
            <a:r>
              <a:rPr lang="en-US" dirty="0" smtClean="0"/>
              <a:t>Value Added benefits: services provided through the MCO that are beyond the contractual requirements</a:t>
            </a:r>
          </a:p>
          <a:p>
            <a:pPr lvl="1"/>
            <a:r>
              <a:rPr lang="en-US" dirty="0" smtClean="0"/>
              <a:t>Often included as a component of the MCO’s competitive bid to provide Medicaid services</a:t>
            </a:r>
          </a:p>
          <a:p>
            <a:r>
              <a:rPr lang="en-US" dirty="0" smtClean="0"/>
              <a:t>In Lieu Of Services: services substituted for covered Medicaid benefits that are a medically appropriate alternative</a:t>
            </a:r>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18</a:t>
            </a:fld>
            <a:endParaRPr lang="en-US" dirty="0"/>
          </a:p>
        </p:txBody>
      </p:sp>
    </p:spTree>
    <p:extLst>
      <p:ext uri="{BB962C8B-B14F-4D97-AF65-F5344CB8AC3E}">
        <p14:creationId xmlns:p14="http://schemas.microsoft.com/office/powerpoint/2010/main" val="3968072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2"/>
          <p:cNvGrpSpPr/>
          <p:nvPr/>
        </p:nvGrpSpPr>
        <p:grpSpPr>
          <a:xfrm>
            <a:off x="7031822" y="2059512"/>
            <a:ext cx="664939" cy="246221"/>
            <a:chOff x="7774473" y="2415357"/>
            <a:chExt cx="664938" cy="246220"/>
          </a:xfrm>
          <a:solidFill>
            <a:schemeClr val="bg1"/>
          </a:solidFill>
        </p:grpSpPr>
        <p:sp>
          <p:nvSpPr>
            <p:cNvPr id="105" name="TextBox 153"/>
            <p:cNvSpPr txBox="1">
              <a:spLocks noChangeArrowheads="1"/>
            </p:cNvSpPr>
            <p:nvPr/>
          </p:nvSpPr>
          <p:spPr bwMode="auto">
            <a:xfrm>
              <a:off x="7964456" y="2415357"/>
              <a:ext cx="474955" cy="246220"/>
            </a:xfrm>
            <a:prstGeom prst="rect">
              <a:avLst/>
            </a:prstGeom>
            <a:grpFill/>
            <a:ln w="9525">
              <a:noFill/>
              <a:miter lim="800000"/>
              <a:headEnd/>
              <a:tailEnd/>
            </a:ln>
          </p:spPr>
          <p:txBody>
            <a:bodyPr>
              <a:spAutoFit/>
            </a:bodyPr>
            <a:lstStyle/>
            <a:p>
              <a:pPr defTabSz="457189"/>
              <a:r>
                <a:rPr lang="en-US" sz="1000" b="1" dirty="0">
                  <a:solidFill>
                    <a:srgbClr val="022144"/>
                  </a:solidFill>
                  <a:latin typeface="Calibri" pitchFamily="34" charset="0"/>
                  <a:cs typeface="Calibri" pitchFamily="34" charset="0"/>
                </a:rPr>
                <a:t>RI</a:t>
              </a:r>
            </a:p>
          </p:txBody>
        </p:sp>
        <p:cxnSp>
          <p:nvCxnSpPr>
            <p:cNvPr id="107" name="Straight Connector 161"/>
            <p:cNvCxnSpPr>
              <a:cxnSpLocks noChangeShapeType="1"/>
              <a:stCxn id="105" idx="1"/>
            </p:cNvCxnSpPr>
            <p:nvPr/>
          </p:nvCxnSpPr>
          <p:spPr bwMode="auto">
            <a:xfrm flipH="1" flipV="1">
              <a:off x="7774473" y="2506471"/>
              <a:ext cx="189983" cy="31997"/>
            </a:xfrm>
            <a:prstGeom prst="line">
              <a:avLst/>
            </a:prstGeom>
            <a:grpFill/>
            <a:ln w="9525" algn="ctr">
              <a:solidFill>
                <a:srgbClr val="000000"/>
              </a:solidFill>
              <a:round/>
              <a:headEnd/>
              <a:tailEnd/>
            </a:ln>
          </p:spPr>
        </p:cxnSp>
      </p:grpSp>
      <p:grpSp>
        <p:nvGrpSpPr>
          <p:cNvPr id="5" name="Group 202"/>
          <p:cNvGrpSpPr>
            <a:grpSpLocks/>
          </p:cNvGrpSpPr>
          <p:nvPr/>
        </p:nvGrpSpPr>
        <p:grpSpPr bwMode="auto">
          <a:xfrm>
            <a:off x="152400" y="4241763"/>
            <a:ext cx="2438400" cy="1375428"/>
            <a:chOff x="76200" y="4267200"/>
            <a:chExt cx="3124200" cy="2133600"/>
          </a:xfrm>
          <a:solidFill>
            <a:schemeClr val="bg1">
              <a:lumMod val="85000"/>
            </a:schemeClr>
          </a:solidFill>
        </p:grpSpPr>
        <p:sp>
          <p:nvSpPr>
            <p:cNvPr id="125" name="Freeform 188"/>
            <p:cNvSpPr>
              <a:spLocks noEditPoints="1"/>
            </p:cNvSpPr>
            <p:nvPr/>
          </p:nvSpPr>
          <p:spPr bwMode="auto">
            <a:xfrm>
              <a:off x="76200" y="4267200"/>
              <a:ext cx="3124200" cy="2133600"/>
            </a:xfrm>
            <a:custGeom>
              <a:avLst/>
              <a:gdLst>
                <a:gd name="T0" fmla="*/ 2147483647 w 1788"/>
                <a:gd name="T1" fmla="*/ 2147483647 h 1013"/>
                <a:gd name="T2" fmla="*/ 2147483647 w 1788"/>
                <a:gd name="T3" fmla="*/ 2147483647 h 1013"/>
                <a:gd name="T4" fmla="*/ 2147483647 w 1788"/>
                <a:gd name="T5" fmla="*/ 2147483647 h 1013"/>
                <a:gd name="T6" fmla="*/ 2147483647 w 1788"/>
                <a:gd name="T7" fmla="*/ 2147483647 h 1013"/>
                <a:gd name="T8" fmla="*/ 2147483647 w 1788"/>
                <a:gd name="T9" fmla="*/ 2147483647 h 1013"/>
                <a:gd name="T10" fmla="*/ 2147483647 w 1788"/>
                <a:gd name="T11" fmla="*/ 2147483647 h 1013"/>
                <a:gd name="T12" fmla="*/ 2147483647 w 1788"/>
                <a:gd name="T13" fmla="*/ 2147483647 h 1013"/>
                <a:gd name="T14" fmla="*/ 2147483647 w 1788"/>
                <a:gd name="T15" fmla="*/ 2147483647 h 1013"/>
                <a:gd name="T16" fmla="*/ 2147483647 w 1788"/>
                <a:gd name="T17" fmla="*/ 2147483647 h 1013"/>
                <a:gd name="T18" fmla="*/ 2147483647 w 1788"/>
                <a:gd name="T19" fmla="*/ 2147483647 h 1013"/>
                <a:gd name="T20" fmla="*/ 2147483647 w 1788"/>
                <a:gd name="T21" fmla="*/ 2147483647 h 1013"/>
                <a:gd name="T22" fmla="*/ 2147483647 w 1788"/>
                <a:gd name="T23" fmla="*/ 2147483647 h 1013"/>
                <a:gd name="T24" fmla="*/ 2147483647 w 1788"/>
                <a:gd name="T25" fmla="*/ 2147483647 h 1013"/>
                <a:gd name="T26" fmla="*/ 2147483647 w 1788"/>
                <a:gd name="T27" fmla="*/ 2147483647 h 1013"/>
                <a:gd name="T28" fmla="*/ 2147483647 w 1788"/>
                <a:gd name="T29" fmla="*/ 2147483647 h 1013"/>
                <a:gd name="T30" fmla="*/ 2147483647 w 1788"/>
                <a:gd name="T31" fmla="*/ 2147483647 h 1013"/>
                <a:gd name="T32" fmla="*/ 2147483647 w 1788"/>
                <a:gd name="T33" fmla="*/ 2147483647 h 1013"/>
                <a:gd name="T34" fmla="*/ 2147483647 w 1788"/>
                <a:gd name="T35" fmla="*/ 2147483647 h 1013"/>
                <a:gd name="T36" fmla="*/ 2147483647 w 1788"/>
                <a:gd name="T37" fmla="*/ 2147483647 h 1013"/>
                <a:gd name="T38" fmla="*/ 2147483647 w 1788"/>
                <a:gd name="T39" fmla="*/ 2147483647 h 1013"/>
                <a:gd name="T40" fmla="*/ 2147483647 w 1788"/>
                <a:gd name="T41" fmla="*/ 2147483647 h 1013"/>
                <a:gd name="T42" fmla="*/ 2147483647 w 1788"/>
                <a:gd name="T43" fmla="*/ 2147483647 h 1013"/>
                <a:gd name="T44" fmla="*/ 2147483647 w 1788"/>
                <a:gd name="T45" fmla="*/ 2147483647 h 1013"/>
                <a:gd name="T46" fmla="*/ 2147483647 w 1788"/>
                <a:gd name="T47" fmla="*/ 2147483647 h 1013"/>
                <a:gd name="T48" fmla="*/ 2147483647 w 1788"/>
                <a:gd name="T49" fmla="*/ 2147483647 h 1013"/>
                <a:gd name="T50" fmla="*/ 2147483647 w 1788"/>
                <a:gd name="T51" fmla="*/ 2147483647 h 1013"/>
                <a:gd name="T52" fmla="*/ 2147483647 w 1788"/>
                <a:gd name="T53" fmla="*/ 2147483647 h 1013"/>
                <a:gd name="T54" fmla="*/ 2147483647 w 1788"/>
                <a:gd name="T55" fmla="*/ 2147483647 h 1013"/>
                <a:gd name="T56" fmla="*/ 2147483647 w 1788"/>
                <a:gd name="T57" fmla="*/ 2147483647 h 1013"/>
                <a:gd name="T58" fmla="*/ 2147483647 w 1788"/>
                <a:gd name="T59" fmla="*/ 2147483647 h 1013"/>
                <a:gd name="T60" fmla="*/ 2147483647 w 1788"/>
                <a:gd name="T61" fmla="*/ 2147483647 h 1013"/>
                <a:gd name="T62" fmla="*/ 2147483647 w 1788"/>
                <a:gd name="T63" fmla="*/ 2147483647 h 1013"/>
                <a:gd name="T64" fmla="*/ 2147483647 w 1788"/>
                <a:gd name="T65" fmla="*/ 2147483647 h 1013"/>
                <a:gd name="T66" fmla="*/ 2147483647 w 1788"/>
                <a:gd name="T67" fmla="*/ 2147483647 h 1013"/>
                <a:gd name="T68" fmla="*/ 2147483647 w 1788"/>
                <a:gd name="T69" fmla="*/ 2147483647 h 1013"/>
                <a:gd name="T70" fmla="*/ 2147483647 w 1788"/>
                <a:gd name="T71" fmla="*/ 2147483647 h 1013"/>
                <a:gd name="T72" fmla="*/ 2147483647 w 1788"/>
                <a:gd name="T73" fmla="*/ 2147483647 h 1013"/>
                <a:gd name="T74" fmla="*/ 2147483647 w 1788"/>
                <a:gd name="T75" fmla="*/ 2147483647 h 1013"/>
                <a:gd name="T76" fmla="*/ 2147483647 w 1788"/>
                <a:gd name="T77" fmla="*/ 2147483647 h 1013"/>
                <a:gd name="T78" fmla="*/ 2147483647 w 1788"/>
                <a:gd name="T79" fmla="*/ 2147483647 h 1013"/>
                <a:gd name="T80" fmla="*/ 2147483647 w 1788"/>
                <a:gd name="T81" fmla="*/ 2147483647 h 1013"/>
                <a:gd name="T82" fmla="*/ 2147483647 w 1788"/>
                <a:gd name="T83" fmla="*/ 2147483647 h 1013"/>
                <a:gd name="T84" fmla="*/ 2147483647 w 1788"/>
                <a:gd name="T85" fmla="*/ 2147483647 h 1013"/>
                <a:gd name="T86" fmla="*/ 2147483647 w 1788"/>
                <a:gd name="T87" fmla="*/ 2147483647 h 1013"/>
                <a:gd name="T88" fmla="*/ 2147483647 w 1788"/>
                <a:gd name="T89" fmla="*/ 2147483647 h 1013"/>
                <a:gd name="T90" fmla="*/ 2147483647 w 1788"/>
                <a:gd name="T91" fmla="*/ 2147483647 h 1013"/>
                <a:gd name="T92" fmla="*/ 2147483647 w 1788"/>
                <a:gd name="T93" fmla="*/ 2147483647 h 1013"/>
                <a:gd name="T94" fmla="*/ 2147483647 w 1788"/>
                <a:gd name="T95" fmla="*/ 2147483647 h 1013"/>
                <a:gd name="T96" fmla="*/ 2147483647 w 1788"/>
                <a:gd name="T97" fmla="*/ 2147483647 h 1013"/>
                <a:gd name="T98" fmla="*/ 2147483647 w 1788"/>
                <a:gd name="T99" fmla="*/ 2147483647 h 1013"/>
                <a:gd name="T100" fmla="*/ 2147483647 w 1788"/>
                <a:gd name="T101" fmla="*/ 2147483647 h 1013"/>
                <a:gd name="T102" fmla="*/ 2147483647 w 1788"/>
                <a:gd name="T103" fmla="*/ 2147483647 h 1013"/>
                <a:gd name="T104" fmla="*/ 2147483647 w 1788"/>
                <a:gd name="T105" fmla="*/ 2147483647 h 1013"/>
                <a:gd name="T106" fmla="*/ 2147483647 w 1788"/>
                <a:gd name="T107" fmla="*/ 2147483647 h 1013"/>
                <a:gd name="T108" fmla="*/ 2147483647 w 1788"/>
                <a:gd name="T109" fmla="*/ 2147483647 h 1013"/>
                <a:gd name="T110" fmla="*/ 2147483647 w 1788"/>
                <a:gd name="T111" fmla="*/ 2147483647 h 1013"/>
                <a:gd name="T112" fmla="*/ 2147483647 w 1788"/>
                <a:gd name="T113" fmla="*/ 2147483647 h 1013"/>
                <a:gd name="T114" fmla="*/ 2147483647 w 1788"/>
                <a:gd name="T115" fmla="*/ 2147483647 h 1013"/>
                <a:gd name="T116" fmla="*/ 2147483647 w 1788"/>
                <a:gd name="T117" fmla="*/ 2147483647 h 1013"/>
                <a:gd name="T118" fmla="*/ 2147483647 w 1788"/>
                <a:gd name="T119" fmla="*/ 2147483647 h 1013"/>
                <a:gd name="T120" fmla="*/ 2147483647 w 1788"/>
                <a:gd name="T121" fmla="*/ 2147483647 h 1013"/>
                <a:gd name="T122" fmla="*/ 2147483647 w 1788"/>
                <a:gd name="T123" fmla="*/ 2147483647 h 1013"/>
                <a:gd name="T124" fmla="*/ 2147483647 w 1788"/>
                <a:gd name="T125" fmla="*/ 2147483647 h 101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8"/>
                <a:gd name="T190" fmla="*/ 0 h 1013"/>
                <a:gd name="T191" fmla="*/ 1788 w 1788"/>
                <a:gd name="T192" fmla="*/ 1013 h 101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8" h="1013">
                  <a:moveTo>
                    <a:pt x="727" y="286"/>
                  </a:moveTo>
                  <a:lnTo>
                    <a:pt x="722" y="289"/>
                  </a:lnTo>
                  <a:lnTo>
                    <a:pt x="727" y="287"/>
                  </a:lnTo>
                  <a:lnTo>
                    <a:pt x="727" y="286"/>
                  </a:lnTo>
                  <a:close/>
                  <a:moveTo>
                    <a:pt x="745" y="276"/>
                  </a:moveTo>
                  <a:lnTo>
                    <a:pt x="740" y="278"/>
                  </a:lnTo>
                  <a:lnTo>
                    <a:pt x="735" y="282"/>
                  </a:lnTo>
                  <a:lnTo>
                    <a:pt x="745" y="277"/>
                  </a:lnTo>
                  <a:lnTo>
                    <a:pt x="745" y="276"/>
                  </a:lnTo>
                  <a:close/>
                  <a:moveTo>
                    <a:pt x="769" y="265"/>
                  </a:moveTo>
                  <a:lnTo>
                    <a:pt x="764" y="267"/>
                  </a:lnTo>
                  <a:lnTo>
                    <a:pt x="777" y="262"/>
                  </a:lnTo>
                  <a:lnTo>
                    <a:pt x="769" y="265"/>
                  </a:lnTo>
                  <a:close/>
                  <a:moveTo>
                    <a:pt x="1192" y="554"/>
                  </a:moveTo>
                  <a:lnTo>
                    <a:pt x="1196" y="559"/>
                  </a:lnTo>
                  <a:lnTo>
                    <a:pt x="1195" y="554"/>
                  </a:lnTo>
                  <a:lnTo>
                    <a:pt x="1192" y="554"/>
                  </a:lnTo>
                  <a:close/>
                  <a:moveTo>
                    <a:pt x="1195" y="545"/>
                  </a:moveTo>
                  <a:lnTo>
                    <a:pt x="1195" y="547"/>
                  </a:lnTo>
                  <a:lnTo>
                    <a:pt x="1195" y="552"/>
                  </a:lnTo>
                  <a:lnTo>
                    <a:pt x="1200" y="549"/>
                  </a:lnTo>
                  <a:lnTo>
                    <a:pt x="1195" y="545"/>
                  </a:lnTo>
                  <a:close/>
                  <a:moveTo>
                    <a:pt x="1200" y="594"/>
                  </a:moveTo>
                  <a:lnTo>
                    <a:pt x="1202" y="589"/>
                  </a:lnTo>
                  <a:lnTo>
                    <a:pt x="1202" y="585"/>
                  </a:lnTo>
                  <a:lnTo>
                    <a:pt x="1201" y="585"/>
                  </a:lnTo>
                  <a:lnTo>
                    <a:pt x="1198" y="589"/>
                  </a:lnTo>
                  <a:lnTo>
                    <a:pt x="1200" y="594"/>
                  </a:lnTo>
                  <a:close/>
                  <a:moveTo>
                    <a:pt x="1200" y="599"/>
                  </a:moveTo>
                  <a:lnTo>
                    <a:pt x="1205" y="594"/>
                  </a:lnTo>
                  <a:lnTo>
                    <a:pt x="1203" y="594"/>
                  </a:lnTo>
                  <a:lnTo>
                    <a:pt x="1200" y="599"/>
                  </a:lnTo>
                  <a:close/>
                  <a:moveTo>
                    <a:pt x="1202" y="573"/>
                  </a:moveTo>
                  <a:lnTo>
                    <a:pt x="1201" y="573"/>
                  </a:lnTo>
                  <a:lnTo>
                    <a:pt x="1201" y="578"/>
                  </a:lnTo>
                  <a:lnTo>
                    <a:pt x="1202" y="573"/>
                  </a:lnTo>
                  <a:close/>
                  <a:moveTo>
                    <a:pt x="1203" y="593"/>
                  </a:moveTo>
                  <a:lnTo>
                    <a:pt x="1207" y="588"/>
                  </a:lnTo>
                  <a:lnTo>
                    <a:pt x="1202" y="591"/>
                  </a:lnTo>
                  <a:lnTo>
                    <a:pt x="1201" y="596"/>
                  </a:lnTo>
                  <a:lnTo>
                    <a:pt x="1203" y="593"/>
                  </a:lnTo>
                  <a:close/>
                  <a:moveTo>
                    <a:pt x="1205" y="594"/>
                  </a:moveTo>
                  <a:lnTo>
                    <a:pt x="1208" y="593"/>
                  </a:lnTo>
                  <a:lnTo>
                    <a:pt x="1208" y="589"/>
                  </a:lnTo>
                  <a:lnTo>
                    <a:pt x="1205" y="594"/>
                  </a:lnTo>
                  <a:close/>
                  <a:moveTo>
                    <a:pt x="1250" y="555"/>
                  </a:moveTo>
                  <a:lnTo>
                    <a:pt x="1248" y="560"/>
                  </a:lnTo>
                  <a:lnTo>
                    <a:pt x="1258" y="552"/>
                  </a:lnTo>
                  <a:lnTo>
                    <a:pt x="1255" y="551"/>
                  </a:lnTo>
                  <a:lnTo>
                    <a:pt x="1250" y="555"/>
                  </a:lnTo>
                  <a:close/>
                  <a:moveTo>
                    <a:pt x="1276" y="557"/>
                  </a:moveTo>
                  <a:lnTo>
                    <a:pt x="1278" y="562"/>
                  </a:lnTo>
                  <a:lnTo>
                    <a:pt x="1278" y="557"/>
                  </a:lnTo>
                  <a:lnTo>
                    <a:pt x="1276" y="557"/>
                  </a:lnTo>
                  <a:close/>
                  <a:moveTo>
                    <a:pt x="1301" y="577"/>
                  </a:moveTo>
                  <a:lnTo>
                    <a:pt x="1300" y="582"/>
                  </a:lnTo>
                  <a:lnTo>
                    <a:pt x="1306" y="573"/>
                  </a:lnTo>
                  <a:lnTo>
                    <a:pt x="1305" y="573"/>
                  </a:lnTo>
                  <a:lnTo>
                    <a:pt x="1301" y="577"/>
                  </a:lnTo>
                  <a:close/>
                  <a:moveTo>
                    <a:pt x="1783" y="690"/>
                  </a:moveTo>
                  <a:lnTo>
                    <a:pt x="1780" y="699"/>
                  </a:lnTo>
                  <a:lnTo>
                    <a:pt x="1783" y="704"/>
                  </a:lnTo>
                  <a:lnTo>
                    <a:pt x="1784" y="694"/>
                  </a:lnTo>
                  <a:lnTo>
                    <a:pt x="1783" y="691"/>
                  </a:lnTo>
                  <a:lnTo>
                    <a:pt x="1783" y="690"/>
                  </a:lnTo>
                  <a:close/>
                  <a:moveTo>
                    <a:pt x="1786" y="703"/>
                  </a:moveTo>
                  <a:lnTo>
                    <a:pt x="1785" y="708"/>
                  </a:lnTo>
                  <a:lnTo>
                    <a:pt x="1788" y="703"/>
                  </a:lnTo>
                  <a:lnTo>
                    <a:pt x="1786" y="703"/>
                  </a:lnTo>
                  <a:close/>
                  <a:moveTo>
                    <a:pt x="618" y="414"/>
                  </a:moveTo>
                  <a:lnTo>
                    <a:pt x="617" y="414"/>
                  </a:lnTo>
                  <a:lnTo>
                    <a:pt x="622" y="417"/>
                  </a:lnTo>
                  <a:lnTo>
                    <a:pt x="618" y="414"/>
                  </a:lnTo>
                  <a:close/>
                  <a:moveTo>
                    <a:pt x="623" y="418"/>
                  </a:moveTo>
                  <a:lnTo>
                    <a:pt x="622" y="417"/>
                  </a:lnTo>
                  <a:lnTo>
                    <a:pt x="628" y="421"/>
                  </a:lnTo>
                  <a:lnTo>
                    <a:pt x="623" y="418"/>
                  </a:lnTo>
                  <a:close/>
                  <a:moveTo>
                    <a:pt x="703" y="298"/>
                  </a:moveTo>
                  <a:lnTo>
                    <a:pt x="701" y="300"/>
                  </a:lnTo>
                  <a:lnTo>
                    <a:pt x="706" y="298"/>
                  </a:lnTo>
                  <a:lnTo>
                    <a:pt x="703" y="298"/>
                  </a:lnTo>
                  <a:close/>
                  <a:moveTo>
                    <a:pt x="745" y="158"/>
                  </a:moveTo>
                  <a:lnTo>
                    <a:pt x="748" y="158"/>
                  </a:lnTo>
                  <a:lnTo>
                    <a:pt x="750" y="156"/>
                  </a:lnTo>
                  <a:lnTo>
                    <a:pt x="745" y="158"/>
                  </a:lnTo>
                  <a:close/>
                  <a:moveTo>
                    <a:pt x="1106" y="707"/>
                  </a:moveTo>
                  <a:lnTo>
                    <a:pt x="1106" y="702"/>
                  </a:lnTo>
                  <a:lnTo>
                    <a:pt x="1101" y="699"/>
                  </a:lnTo>
                  <a:lnTo>
                    <a:pt x="1096" y="701"/>
                  </a:lnTo>
                  <a:lnTo>
                    <a:pt x="1091" y="696"/>
                  </a:lnTo>
                  <a:lnTo>
                    <a:pt x="1087" y="698"/>
                  </a:lnTo>
                  <a:lnTo>
                    <a:pt x="1087" y="708"/>
                  </a:lnTo>
                  <a:lnTo>
                    <a:pt x="1082" y="707"/>
                  </a:lnTo>
                  <a:lnTo>
                    <a:pt x="1079" y="708"/>
                  </a:lnTo>
                  <a:lnTo>
                    <a:pt x="1082" y="712"/>
                  </a:lnTo>
                  <a:lnTo>
                    <a:pt x="1079" y="712"/>
                  </a:lnTo>
                  <a:lnTo>
                    <a:pt x="1077" y="717"/>
                  </a:lnTo>
                  <a:lnTo>
                    <a:pt x="1074" y="715"/>
                  </a:lnTo>
                  <a:lnTo>
                    <a:pt x="1074" y="719"/>
                  </a:lnTo>
                  <a:lnTo>
                    <a:pt x="1079" y="723"/>
                  </a:lnTo>
                  <a:lnTo>
                    <a:pt x="1084" y="722"/>
                  </a:lnTo>
                  <a:lnTo>
                    <a:pt x="1081" y="720"/>
                  </a:lnTo>
                  <a:lnTo>
                    <a:pt x="1087" y="723"/>
                  </a:lnTo>
                  <a:lnTo>
                    <a:pt x="1089" y="718"/>
                  </a:lnTo>
                  <a:lnTo>
                    <a:pt x="1094" y="714"/>
                  </a:lnTo>
                  <a:lnTo>
                    <a:pt x="1094" y="710"/>
                  </a:lnTo>
                  <a:lnTo>
                    <a:pt x="1095" y="714"/>
                  </a:lnTo>
                  <a:lnTo>
                    <a:pt x="1098" y="714"/>
                  </a:lnTo>
                  <a:lnTo>
                    <a:pt x="1101" y="709"/>
                  </a:lnTo>
                  <a:lnTo>
                    <a:pt x="1106" y="712"/>
                  </a:lnTo>
                  <a:lnTo>
                    <a:pt x="1110" y="707"/>
                  </a:lnTo>
                  <a:lnTo>
                    <a:pt x="1110" y="702"/>
                  </a:lnTo>
                  <a:lnTo>
                    <a:pt x="1106" y="707"/>
                  </a:lnTo>
                  <a:close/>
                  <a:moveTo>
                    <a:pt x="1777" y="707"/>
                  </a:moveTo>
                  <a:lnTo>
                    <a:pt x="1777" y="709"/>
                  </a:lnTo>
                  <a:lnTo>
                    <a:pt x="1778" y="709"/>
                  </a:lnTo>
                  <a:lnTo>
                    <a:pt x="1779" y="704"/>
                  </a:lnTo>
                  <a:lnTo>
                    <a:pt x="1777" y="707"/>
                  </a:lnTo>
                  <a:close/>
                  <a:moveTo>
                    <a:pt x="1780" y="683"/>
                  </a:moveTo>
                  <a:lnTo>
                    <a:pt x="1781" y="676"/>
                  </a:lnTo>
                  <a:lnTo>
                    <a:pt x="1780" y="672"/>
                  </a:lnTo>
                  <a:lnTo>
                    <a:pt x="1779" y="672"/>
                  </a:lnTo>
                  <a:lnTo>
                    <a:pt x="1777" y="667"/>
                  </a:lnTo>
                  <a:lnTo>
                    <a:pt x="1772" y="664"/>
                  </a:lnTo>
                  <a:lnTo>
                    <a:pt x="1770" y="659"/>
                  </a:lnTo>
                  <a:lnTo>
                    <a:pt x="1767" y="654"/>
                  </a:lnTo>
                  <a:lnTo>
                    <a:pt x="1767" y="645"/>
                  </a:lnTo>
                  <a:lnTo>
                    <a:pt x="1765" y="644"/>
                  </a:lnTo>
                  <a:lnTo>
                    <a:pt x="1763" y="639"/>
                  </a:lnTo>
                  <a:lnTo>
                    <a:pt x="1759" y="635"/>
                  </a:lnTo>
                  <a:lnTo>
                    <a:pt x="1753" y="638"/>
                  </a:lnTo>
                  <a:lnTo>
                    <a:pt x="1749" y="638"/>
                  </a:lnTo>
                  <a:lnTo>
                    <a:pt x="1744" y="634"/>
                  </a:lnTo>
                  <a:lnTo>
                    <a:pt x="1739" y="634"/>
                  </a:lnTo>
                  <a:lnTo>
                    <a:pt x="1733" y="631"/>
                  </a:lnTo>
                  <a:lnTo>
                    <a:pt x="1725" y="633"/>
                  </a:lnTo>
                  <a:lnTo>
                    <a:pt x="1720" y="631"/>
                  </a:lnTo>
                  <a:lnTo>
                    <a:pt x="1710" y="630"/>
                  </a:lnTo>
                  <a:lnTo>
                    <a:pt x="1705" y="631"/>
                  </a:lnTo>
                  <a:lnTo>
                    <a:pt x="1700" y="633"/>
                  </a:lnTo>
                  <a:lnTo>
                    <a:pt x="1699" y="630"/>
                  </a:lnTo>
                  <a:lnTo>
                    <a:pt x="1695" y="625"/>
                  </a:lnTo>
                  <a:lnTo>
                    <a:pt x="1690" y="624"/>
                  </a:lnTo>
                  <a:lnTo>
                    <a:pt x="1685" y="618"/>
                  </a:lnTo>
                  <a:lnTo>
                    <a:pt x="1680" y="614"/>
                  </a:lnTo>
                  <a:lnTo>
                    <a:pt x="1675" y="615"/>
                  </a:lnTo>
                  <a:lnTo>
                    <a:pt x="1675" y="609"/>
                  </a:lnTo>
                  <a:lnTo>
                    <a:pt x="1673" y="606"/>
                  </a:lnTo>
                  <a:lnTo>
                    <a:pt x="1668" y="601"/>
                  </a:lnTo>
                  <a:lnTo>
                    <a:pt x="1658" y="596"/>
                  </a:lnTo>
                  <a:lnTo>
                    <a:pt x="1644" y="583"/>
                  </a:lnTo>
                  <a:lnTo>
                    <a:pt x="1634" y="577"/>
                  </a:lnTo>
                  <a:lnTo>
                    <a:pt x="1631" y="572"/>
                  </a:lnTo>
                  <a:lnTo>
                    <a:pt x="1621" y="566"/>
                  </a:lnTo>
                  <a:lnTo>
                    <a:pt x="1618" y="561"/>
                  </a:lnTo>
                  <a:lnTo>
                    <a:pt x="1609" y="556"/>
                  </a:lnTo>
                  <a:lnTo>
                    <a:pt x="1602" y="551"/>
                  </a:lnTo>
                  <a:lnTo>
                    <a:pt x="1597" y="549"/>
                  </a:lnTo>
                  <a:lnTo>
                    <a:pt x="1589" y="547"/>
                  </a:lnTo>
                  <a:lnTo>
                    <a:pt x="1584" y="545"/>
                  </a:lnTo>
                  <a:lnTo>
                    <a:pt x="1575" y="536"/>
                  </a:lnTo>
                  <a:lnTo>
                    <a:pt x="1570" y="535"/>
                  </a:lnTo>
                  <a:lnTo>
                    <a:pt x="1565" y="533"/>
                  </a:lnTo>
                  <a:lnTo>
                    <a:pt x="1560" y="534"/>
                  </a:lnTo>
                  <a:lnTo>
                    <a:pt x="1553" y="524"/>
                  </a:lnTo>
                  <a:lnTo>
                    <a:pt x="1552" y="519"/>
                  </a:lnTo>
                  <a:lnTo>
                    <a:pt x="1548" y="518"/>
                  </a:lnTo>
                  <a:lnTo>
                    <a:pt x="1544" y="514"/>
                  </a:lnTo>
                  <a:lnTo>
                    <a:pt x="1539" y="514"/>
                  </a:lnTo>
                  <a:lnTo>
                    <a:pt x="1533" y="514"/>
                  </a:lnTo>
                  <a:lnTo>
                    <a:pt x="1530" y="519"/>
                  </a:lnTo>
                  <a:lnTo>
                    <a:pt x="1525" y="524"/>
                  </a:lnTo>
                  <a:lnTo>
                    <a:pt x="1520" y="528"/>
                  </a:lnTo>
                  <a:lnTo>
                    <a:pt x="1521" y="533"/>
                  </a:lnTo>
                  <a:lnTo>
                    <a:pt x="1518" y="543"/>
                  </a:lnTo>
                  <a:lnTo>
                    <a:pt x="1521" y="547"/>
                  </a:lnTo>
                  <a:lnTo>
                    <a:pt x="1520" y="552"/>
                  </a:lnTo>
                  <a:lnTo>
                    <a:pt x="1516" y="557"/>
                  </a:lnTo>
                  <a:lnTo>
                    <a:pt x="1507" y="566"/>
                  </a:lnTo>
                  <a:lnTo>
                    <a:pt x="1504" y="572"/>
                  </a:lnTo>
                  <a:lnTo>
                    <a:pt x="1502" y="576"/>
                  </a:lnTo>
                  <a:lnTo>
                    <a:pt x="1492" y="561"/>
                  </a:lnTo>
                  <a:lnTo>
                    <a:pt x="1458" y="544"/>
                  </a:lnTo>
                  <a:lnTo>
                    <a:pt x="1453" y="539"/>
                  </a:lnTo>
                  <a:lnTo>
                    <a:pt x="1447" y="535"/>
                  </a:lnTo>
                  <a:lnTo>
                    <a:pt x="1441" y="534"/>
                  </a:lnTo>
                  <a:lnTo>
                    <a:pt x="1436" y="531"/>
                  </a:lnTo>
                  <a:lnTo>
                    <a:pt x="1436" y="526"/>
                  </a:lnTo>
                  <a:lnTo>
                    <a:pt x="1434" y="520"/>
                  </a:lnTo>
                  <a:lnTo>
                    <a:pt x="1429" y="518"/>
                  </a:lnTo>
                  <a:lnTo>
                    <a:pt x="1420" y="522"/>
                  </a:lnTo>
                  <a:lnTo>
                    <a:pt x="1413" y="531"/>
                  </a:lnTo>
                  <a:lnTo>
                    <a:pt x="1412" y="533"/>
                  </a:lnTo>
                  <a:lnTo>
                    <a:pt x="1404" y="530"/>
                  </a:lnTo>
                  <a:lnTo>
                    <a:pt x="1399" y="535"/>
                  </a:lnTo>
                  <a:lnTo>
                    <a:pt x="1387" y="534"/>
                  </a:lnTo>
                  <a:lnTo>
                    <a:pt x="1384" y="529"/>
                  </a:lnTo>
                  <a:lnTo>
                    <a:pt x="1252" y="83"/>
                  </a:lnTo>
                  <a:lnTo>
                    <a:pt x="1242" y="46"/>
                  </a:lnTo>
                  <a:lnTo>
                    <a:pt x="1240" y="44"/>
                  </a:lnTo>
                  <a:lnTo>
                    <a:pt x="1234" y="45"/>
                  </a:lnTo>
                  <a:lnTo>
                    <a:pt x="1232" y="45"/>
                  </a:lnTo>
                  <a:lnTo>
                    <a:pt x="1226" y="41"/>
                  </a:lnTo>
                  <a:lnTo>
                    <a:pt x="1221" y="40"/>
                  </a:lnTo>
                  <a:lnTo>
                    <a:pt x="1221" y="41"/>
                  </a:lnTo>
                  <a:lnTo>
                    <a:pt x="1211" y="37"/>
                  </a:lnTo>
                  <a:lnTo>
                    <a:pt x="1206" y="34"/>
                  </a:lnTo>
                  <a:lnTo>
                    <a:pt x="1202" y="32"/>
                  </a:lnTo>
                  <a:lnTo>
                    <a:pt x="1198" y="32"/>
                  </a:lnTo>
                  <a:lnTo>
                    <a:pt x="1194" y="35"/>
                  </a:lnTo>
                  <a:lnTo>
                    <a:pt x="1189" y="34"/>
                  </a:lnTo>
                  <a:lnTo>
                    <a:pt x="1184" y="34"/>
                  </a:lnTo>
                  <a:lnTo>
                    <a:pt x="1179" y="36"/>
                  </a:lnTo>
                  <a:lnTo>
                    <a:pt x="1180" y="41"/>
                  </a:lnTo>
                  <a:lnTo>
                    <a:pt x="1175" y="40"/>
                  </a:lnTo>
                  <a:lnTo>
                    <a:pt x="1169" y="45"/>
                  </a:lnTo>
                  <a:lnTo>
                    <a:pt x="1164" y="46"/>
                  </a:lnTo>
                  <a:lnTo>
                    <a:pt x="1156" y="46"/>
                  </a:lnTo>
                  <a:lnTo>
                    <a:pt x="1155" y="45"/>
                  </a:lnTo>
                  <a:lnTo>
                    <a:pt x="1150" y="44"/>
                  </a:lnTo>
                  <a:lnTo>
                    <a:pt x="1145" y="40"/>
                  </a:lnTo>
                  <a:lnTo>
                    <a:pt x="1142" y="41"/>
                  </a:lnTo>
                  <a:lnTo>
                    <a:pt x="1137" y="40"/>
                  </a:lnTo>
                  <a:lnTo>
                    <a:pt x="1132" y="41"/>
                  </a:lnTo>
                  <a:lnTo>
                    <a:pt x="1127" y="42"/>
                  </a:lnTo>
                  <a:lnTo>
                    <a:pt x="1122" y="45"/>
                  </a:lnTo>
                  <a:lnTo>
                    <a:pt x="1113" y="44"/>
                  </a:lnTo>
                  <a:lnTo>
                    <a:pt x="1108" y="42"/>
                  </a:lnTo>
                  <a:lnTo>
                    <a:pt x="1106" y="40"/>
                  </a:lnTo>
                  <a:lnTo>
                    <a:pt x="1102" y="40"/>
                  </a:lnTo>
                  <a:lnTo>
                    <a:pt x="1100" y="39"/>
                  </a:lnTo>
                  <a:lnTo>
                    <a:pt x="1095" y="41"/>
                  </a:lnTo>
                  <a:lnTo>
                    <a:pt x="1091" y="37"/>
                  </a:lnTo>
                  <a:lnTo>
                    <a:pt x="1085" y="35"/>
                  </a:lnTo>
                  <a:lnTo>
                    <a:pt x="1081" y="35"/>
                  </a:lnTo>
                  <a:lnTo>
                    <a:pt x="1076" y="35"/>
                  </a:lnTo>
                  <a:lnTo>
                    <a:pt x="1071" y="35"/>
                  </a:lnTo>
                  <a:lnTo>
                    <a:pt x="1068" y="35"/>
                  </a:lnTo>
                  <a:lnTo>
                    <a:pt x="1064" y="40"/>
                  </a:lnTo>
                  <a:lnTo>
                    <a:pt x="1059" y="40"/>
                  </a:lnTo>
                  <a:lnTo>
                    <a:pt x="1056" y="39"/>
                  </a:lnTo>
                  <a:lnTo>
                    <a:pt x="1052" y="40"/>
                  </a:lnTo>
                  <a:lnTo>
                    <a:pt x="1048" y="41"/>
                  </a:lnTo>
                  <a:lnTo>
                    <a:pt x="1045" y="42"/>
                  </a:lnTo>
                  <a:lnTo>
                    <a:pt x="1044" y="46"/>
                  </a:lnTo>
                  <a:lnTo>
                    <a:pt x="1039" y="44"/>
                  </a:lnTo>
                  <a:lnTo>
                    <a:pt x="1031" y="42"/>
                  </a:lnTo>
                  <a:lnTo>
                    <a:pt x="1032" y="37"/>
                  </a:lnTo>
                  <a:lnTo>
                    <a:pt x="1027" y="37"/>
                  </a:lnTo>
                  <a:lnTo>
                    <a:pt x="1023" y="39"/>
                  </a:lnTo>
                  <a:lnTo>
                    <a:pt x="1018" y="37"/>
                  </a:lnTo>
                  <a:lnTo>
                    <a:pt x="1023" y="36"/>
                  </a:lnTo>
                  <a:lnTo>
                    <a:pt x="1018" y="31"/>
                  </a:lnTo>
                  <a:lnTo>
                    <a:pt x="1021" y="27"/>
                  </a:lnTo>
                  <a:lnTo>
                    <a:pt x="1019" y="23"/>
                  </a:lnTo>
                  <a:lnTo>
                    <a:pt x="1014" y="24"/>
                  </a:lnTo>
                  <a:lnTo>
                    <a:pt x="1010" y="24"/>
                  </a:lnTo>
                  <a:lnTo>
                    <a:pt x="1005" y="20"/>
                  </a:lnTo>
                  <a:lnTo>
                    <a:pt x="1001" y="23"/>
                  </a:lnTo>
                  <a:lnTo>
                    <a:pt x="996" y="24"/>
                  </a:lnTo>
                  <a:lnTo>
                    <a:pt x="986" y="29"/>
                  </a:lnTo>
                  <a:lnTo>
                    <a:pt x="981" y="27"/>
                  </a:lnTo>
                  <a:lnTo>
                    <a:pt x="976" y="25"/>
                  </a:lnTo>
                  <a:lnTo>
                    <a:pt x="979" y="20"/>
                  </a:lnTo>
                  <a:lnTo>
                    <a:pt x="976" y="15"/>
                  </a:lnTo>
                  <a:lnTo>
                    <a:pt x="971" y="14"/>
                  </a:lnTo>
                  <a:lnTo>
                    <a:pt x="971" y="19"/>
                  </a:lnTo>
                  <a:lnTo>
                    <a:pt x="966" y="15"/>
                  </a:lnTo>
                  <a:lnTo>
                    <a:pt x="965" y="20"/>
                  </a:lnTo>
                  <a:lnTo>
                    <a:pt x="959" y="29"/>
                  </a:lnTo>
                  <a:lnTo>
                    <a:pt x="954" y="30"/>
                  </a:lnTo>
                  <a:lnTo>
                    <a:pt x="950" y="25"/>
                  </a:lnTo>
                  <a:lnTo>
                    <a:pt x="951" y="23"/>
                  </a:lnTo>
                  <a:lnTo>
                    <a:pt x="956" y="21"/>
                  </a:lnTo>
                  <a:lnTo>
                    <a:pt x="960" y="16"/>
                  </a:lnTo>
                  <a:lnTo>
                    <a:pt x="960" y="13"/>
                  </a:lnTo>
                  <a:lnTo>
                    <a:pt x="956" y="9"/>
                  </a:lnTo>
                  <a:lnTo>
                    <a:pt x="950" y="11"/>
                  </a:lnTo>
                  <a:lnTo>
                    <a:pt x="948" y="6"/>
                  </a:lnTo>
                  <a:lnTo>
                    <a:pt x="943" y="5"/>
                  </a:lnTo>
                  <a:lnTo>
                    <a:pt x="945" y="0"/>
                  </a:lnTo>
                  <a:lnTo>
                    <a:pt x="940" y="4"/>
                  </a:lnTo>
                  <a:lnTo>
                    <a:pt x="934" y="13"/>
                  </a:lnTo>
                  <a:lnTo>
                    <a:pt x="932" y="18"/>
                  </a:lnTo>
                  <a:lnTo>
                    <a:pt x="928" y="23"/>
                  </a:lnTo>
                  <a:lnTo>
                    <a:pt x="918" y="31"/>
                  </a:lnTo>
                  <a:lnTo>
                    <a:pt x="905" y="35"/>
                  </a:lnTo>
                  <a:lnTo>
                    <a:pt x="900" y="35"/>
                  </a:lnTo>
                  <a:lnTo>
                    <a:pt x="895" y="39"/>
                  </a:lnTo>
                  <a:lnTo>
                    <a:pt x="893" y="35"/>
                  </a:lnTo>
                  <a:lnTo>
                    <a:pt x="895" y="30"/>
                  </a:lnTo>
                  <a:lnTo>
                    <a:pt x="891" y="32"/>
                  </a:lnTo>
                  <a:lnTo>
                    <a:pt x="881" y="41"/>
                  </a:lnTo>
                  <a:lnTo>
                    <a:pt x="881" y="42"/>
                  </a:lnTo>
                  <a:lnTo>
                    <a:pt x="884" y="47"/>
                  </a:lnTo>
                  <a:lnTo>
                    <a:pt x="888" y="50"/>
                  </a:lnTo>
                  <a:lnTo>
                    <a:pt x="893" y="48"/>
                  </a:lnTo>
                  <a:lnTo>
                    <a:pt x="884" y="52"/>
                  </a:lnTo>
                  <a:lnTo>
                    <a:pt x="884" y="62"/>
                  </a:lnTo>
                  <a:lnTo>
                    <a:pt x="881" y="57"/>
                  </a:lnTo>
                  <a:lnTo>
                    <a:pt x="880" y="58"/>
                  </a:lnTo>
                  <a:lnTo>
                    <a:pt x="881" y="53"/>
                  </a:lnTo>
                  <a:lnTo>
                    <a:pt x="881" y="45"/>
                  </a:lnTo>
                  <a:lnTo>
                    <a:pt x="876" y="47"/>
                  </a:lnTo>
                  <a:lnTo>
                    <a:pt x="866" y="57"/>
                  </a:lnTo>
                  <a:lnTo>
                    <a:pt x="859" y="62"/>
                  </a:lnTo>
                  <a:lnTo>
                    <a:pt x="858" y="62"/>
                  </a:lnTo>
                  <a:lnTo>
                    <a:pt x="853" y="63"/>
                  </a:lnTo>
                  <a:lnTo>
                    <a:pt x="848" y="66"/>
                  </a:lnTo>
                  <a:lnTo>
                    <a:pt x="843" y="66"/>
                  </a:lnTo>
                  <a:lnTo>
                    <a:pt x="848" y="65"/>
                  </a:lnTo>
                  <a:lnTo>
                    <a:pt x="848" y="61"/>
                  </a:lnTo>
                  <a:lnTo>
                    <a:pt x="844" y="61"/>
                  </a:lnTo>
                  <a:lnTo>
                    <a:pt x="834" y="76"/>
                  </a:lnTo>
                  <a:lnTo>
                    <a:pt x="834" y="77"/>
                  </a:lnTo>
                  <a:lnTo>
                    <a:pt x="827" y="87"/>
                  </a:lnTo>
                  <a:lnTo>
                    <a:pt x="823" y="94"/>
                  </a:lnTo>
                  <a:lnTo>
                    <a:pt x="821" y="95"/>
                  </a:lnTo>
                  <a:lnTo>
                    <a:pt x="821" y="102"/>
                  </a:lnTo>
                  <a:lnTo>
                    <a:pt x="821" y="105"/>
                  </a:lnTo>
                  <a:lnTo>
                    <a:pt x="816" y="114"/>
                  </a:lnTo>
                  <a:lnTo>
                    <a:pt x="809" y="124"/>
                  </a:lnTo>
                  <a:lnTo>
                    <a:pt x="804" y="128"/>
                  </a:lnTo>
                  <a:lnTo>
                    <a:pt x="800" y="130"/>
                  </a:lnTo>
                  <a:lnTo>
                    <a:pt x="795" y="132"/>
                  </a:lnTo>
                  <a:lnTo>
                    <a:pt x="772" y="134"/>
                  </a:lnTo>
                  <a:lnTo>
                    <a:pt x="762" y="132"/>
                  </a:lnTo>
                  <a:lnTo>
                    <a:pt x="758" y="135"/>
                  </a:lnTo>
                  <a:lnTo>
                    <a:pt x="756" y="150"/>
                  </a:lnTo>
                  <a:lnTo>
                    <a:pt x="754" y="153"/>
                  </a:lnTo>
                  <a:lnTo>
                    <a:pt x="749" y="158"/>
                  </a:lnTo>
                  <a:lnTo>
                    <a:pt x="748" y="158"/>
                  </a:lnTo>
                  <a:lnTo>
                    <a:pt x="745" y="160"/>
                  </a:lnTo>
                  <a:lnTo>
                    <a:pt x="750" y="161"/>
                  </a:lnTo>
                  <a:lnTo>
                    <a:pt x="755" y="165"/>
                  </a:lnTo>
                  <a:lnTo>
                    <a:pt x="762" y="174"/>
                  </a:lnTo>
                  <a:lnTo>
                    <a:pt x="767" y="176"/>
                  </a:lnTo>
                  <a:lnTo>
                    <a:pt x="771" y="179"/>
                  </a:lnTo>
                  <a:lnTo>
                    <a:pt x="783" y="193"/>
                  </a:lnTo>
                  <a:lnTo>
                    <a:pt x="787" y="195"/>
                  </a:lnTo>
                  <a:lnTo>
                    <a:pt x="791" y="200"/>
                  </a:lnTo>
                  <a:lnTo>
                    <a:pt x="796" y="204"/>
                  </a:lnTo>
                  <a:lnTo>
                    <a:pt x="797" y="209"/>
                  </a:lnTo>
                  <a:lnTo>
                    <a:pt x="801" y="219"/>
                  </a:lnTo>
                  <a:lnTo>
                    <a:pt x="801" y="228"/>
                  </a:lnTo>
                  <a:lnTo>
                    <a:pt x="804" y="232"/>
                  </a:lnTo>
                  <a:lnTo>
                    <a:pt x="814" y="235"/>
                  </a:lnTo>
                  <a:lnTo>
                    <a:pt x="824" y="236"/>
                  </a:lnTo>
                  <a:lnTo>
                    <a:pt x="828" y="236"/>
                  </a:lnTo>
                  <a:lnTo>
                    <a:pt x="829" y="230"/>
                  </a:lnTo>
                  <a:lnTo>
                    <a:pt x="833" y="235"/>
                  </a:lnTo>
                  <a:lnTo>
                    <a:pt x="833" y="239"/>
                  </a:lnTo>
                  <a:lnTo>
                    <a:pt x="838" y="237"/>
                  </a:lnTo>
                  <a:lnTo>
                    <a:pt x="843" y="237"/>
                  </a:lnTo>
                  <a:lnTo>
                    <a:pt x="844" y="241"/>
                  </a:lnTo>
                  <a:lnTo>
                    <a:pt x="840" y="250"/>
                  </a:lnTo>
                  <a:lnTo>
                    <a:pt x="842" y="256"/>
                  </a:lnTo>
                  <a:lnTo>
                    <a:pt x="846" y="263"/>
                  </a:lnTo>
                  <a:lnTo>
                    <a:pt x="853" y="265"/>
                  </a:lnTo>
                  <a:lnTo>
                    <a:pt x="856" y="258"/>
                  </a:lnTo>
                  <a:lnTo>
                    <a:pt x="861" y="258"/>
                  </a:lnTo>
                  <a:lnTo>
                    <a:pt x="866" y="262"/>
                  </a:lnTo>
                  <a:lnTo>
                    <a:pt x="870" y="260"/>
                  </a:lnTo>
                  <a:lnTo>
                    <a:pt x="875" y="263"/>
                  </a:lnTo>
                  <a:lnTo>
                    <a:pt x="876" y="268"/>
                  </a:lnTo>
                  <a:lnTo>
                    <a:pt x="876" y="273"/>
                  </a:lnTo>
                  <a:lnTo>
                    <a:pt x="866" y="274"/>
                  </a:lnTo>
                  <a:lnTo>
                    <a:pt x="861" y="272"/>
                  </a:lnTo>
                  <a:lnTo>
                    <a:pt x="856" y="267"/>
                  </a:lnTo>
                  <a:lnTo>
                    <a:pt x="851" y="268"/>
                  </a:lnTo>
                  <a:lnTo>
                    <a:pt x="846" y="270"/>
                  </a:lnTo>
                  <a:lnTo>
                    <a:pt x="843" y="267"/>
                  </a:lnTo>
                  <a:lnTo>
                    <a:pt x="839" y="262"/>
                  </a:lnTo>
                  <a:lnTo>
                    <a:pt x="837" y="257"/>
                  </a:lnTo>
                  <a:lnTo>
                    <a:pt x="838" y="252"/>
                  </a:lnTo>
                  <a:lnTo>
                    <a:pt x="834" y="247"/>
                  </a:lnTo>
                  <a:lnTo>
                    <a:pt x="829" y="244"/>
                  </a:lnTo>
                  <a:lnTo>
                    <a:pt x="824" y="245"/>
                  </a:lnTo>
                  <a:lnTo>
                    <a:pt x="827" y="249"/>
                  </a:lnTo>
                  <a:lnTo>
                    <a:pt x="835" y="258"/>
                  </a:lnTo>
                  <a:lnTo>
                    <a:pt x="839" y="263"/>
                  </a:lnTo>
                  <a:lnTo>
                    <a:pt x="840" y="267"/>
                  </a:lnTo>
                  <a:lnTo>
                    <a:pt x="839" y="277"/>
                  </a:lnTo>
                  <a:lnTo>
                    <a:pt x="843" y="272"/>
                  </a:lnTo>
                  <a:lnTo>
                    <a:pt x="848" y="272"/>
                  </a:lnTo>
                  <a:lnTo>
                    <a:pt x="858" y="277"/>
                  </a:lnTo>
                  <a:lnTo>
                    <a:pt x="859" y="282"/>
                  </a:lnTo>
                  <a:lnTo>
                    <a:pt x="856" y="287"/>
                  </a:lnTo>
                  <a:lnTo>
                    <a:pt x="855" y="282"/>
                  </a:lnTo>
                  <a:lnTo>
                    <a:pt x="851" y="279"/>
                  </a:lnTo>
                  <a:lnTo>
                    <a:pt x="846" y="281"/>
                  </a:lnTo>
                  <a:lnTo>
                    <a:pt x="845" y="286"/>
                  </a:lnTo>
                  <a:lnTo>
                    <a:pt x="842" y="291"/>
                  </a:lnTo>
                  <a:lnTo>
                    <a:pt x="843" y="291"/>
                  </a:lnTo>
                  <a:lnTo>
                    <a:pt x="839" y="294"/>
                  </a:lnTo>
                  <a:lnTo>
                    <a:pt x="835" y="291"/>
                  </a:lnTo>
                  <a:lnTo>
                    <a:pt x="830" y="291"/>
                  </a:lnTo>
                  <a:lnTo>
                    <a:pt x="827" y="291"/>
                  </a:lnTo>
                  <a:lnTo>
                    <a:pt x="822" y="292"/>
                  </a:lnTo>
                  <a:lnTo>
                    <a:pt x="819" y="287"/>
                  </a:lnTo>
                  <a:lnTo>
                    <a:pt x="811" y="289"/>
                  </a:lnTo>
                  <a:lnTo>
                    <a:pt x="806" y="288"/>
                  </a:lnTo>
                  <a:lnTo>
                    <a:pt x="801" y="288"/>
                  </a:lnTo>
                  <a:lnTo>
                    <a:pt x="796" y="286"/>
                  </a:lnTo>
                  <a:lnTo>
                    <a:pt x="795" y="281"/>
                  </a:lnTo>
                  <a:lnTo>
                    <a:pt x="790" y="281"/>
                  </a:lnTo>
                  <a:lnTo>
                    <a:pt x="795" y="279"/>
                  </a:lnTo>
                  <a:lnTo>
                    <a:pt x="797" y="270"/>
                  </a:lnTo>
                  <a:lnTo>
                    <a:pt x="800" y="265"/>
                  </a:lnTo>
                  <a:lnTo>
                    <a:pt x="797" y="260"/>
                  </a:lnTo>
                  <a:lnTo>
                    <a:pt x="802" y="261"/>
                  </a:lnTo>
                  <a:lnTo>
                    <a:pt x="797" y="258"/>
                  </a:lnTo>
                  <a:lnTo>
                    <a:pt x="787" y="258"/>
                  </a:lnTo>
                  <a:lnTo>
                    <a:pt x="783" y="260"/>
                  </a:lnTo>
                  <a:lnTo>
                    <a:pt x="779" y="262"/>
                  </a:lnTo>
                  <a:lnTo>
                    <a:pt x="774" y="265"/>
                  </a:lnTo>
                  <a:lnTo>
                    <a:pt x="772" y="267"/>
                  </a:lnTo>
                  <a:lnTo>
                    <a:pt x="762" y="267"/>
                  </a:lnTo>
                  <a:lnTo>
                    <a:pt x="758" y="270"/>
                  </a:lnTo>
                  <a:lnTo>
                    <a:pt x="754" y="273"/>
                  </a:lnTo>
                  <a:lnTo>
                    <a:pt x="756" y="278"/>
                  </a:lnTo>
                  <a:lnTo>
                    <a:pt x="756" y="283"/>
                  </a:lnTo>
                  <a:lnTo>
                    <a:pt x="753" y="283"/>
                  </a:lnTo>
                  <a:lnTo>
                    <a:pt x="743" y="278"/>
                  </a:lnTo>
                  <a:lnTo>
                    <a:pt x="728" y="287"/>
                  </a:lnTo>
                  <a:lnTo>
                    <a:pt x="727" y="292"/>
                  </a:lnTo>
                  <a:lnTo>
                    <a:pt x="722" y="294"/>
                  </a:lnTo>
                  <a:lnTo>
                    <a:pt x="717" y="292"/>
                  </a:lnTo>
                  <a:lnTo>
                    <a:pt x="713" y="295"/>
                  </a:lnTo>
                  <a:lnTo>
                    <a:pt x="711" y="300"/>
                  </a:lnTo>
                  <a:lnTo>
                    <a:pt x="706" y="302"/>
                  </a:lnTo>
                  <a:lnTo>
                    <a:pt x="701" y="300"/>
                  </a:lnTo>
                  <a:lnTo>
                    <a:pt x="698" y="303"/>
                  </a:lnTo>
                  <a:lnTo>
                    <a:pt x="712" y="315"/>
                  </a:lnTo>
                  <a:lnTo>
                    <a:pt x="717" y="318"/>
                  </a:lnTo>
                  <a:lnTo>
                    <a:pt x="720" y="319"/>
                  </a:lnTo>
                  <a:lnTo>
                    <a:pt x="725" y="321"/>
                  </a:lnTo>
                  <a:lnTo>
                    <a:pt x="730" y="323"/>
                  </a:lnTo>
                  <a:lnTo>
                    <a:pt x="724" y="320"/>
                  </a:lnTo>
                  <a:lnTo>
                    <a:pt x="739" y="325"/>
                  </a:lnTo>
                  <a:lnTo>
                    <a:pt x="744" y="330"/>
                  </a:lnTo>
                  <a:lnTo>
                    <a:pt x="740" y="329"/>
                  </a:lnTo>
                  <a:lnTo>
                    <a:pt x="735" y="329"/>
                  </a:lnTo>
                  <a:lnTo>
                    <a:pt x="733" y="334"/>
                  </a:lnTo>
                  <a:lnTo>
                    <a:pt x="728" y="335"/>
                  </a:lnTo>
                  <a:lnTo>
                    <a:pt x="723" y="333"/>
                  </a:lnTo>
                  <a:lnTo>
                    <a:pt x="723" y="329"/>
                  </a:lnTo>
                  <a:lnTo>
                    <a:pt x="723" y="334"/>
                  </a:lnTo>
                  <a:lnTo>
                    <a:pt x="727" y="337"/>
                  </a:lnTo>
                  <a:lnTo>
                    <a:pt x="728" y="342"/>
                  </a:lnTo>
                  <a:lnTo>
                    <a:pt x="733" y="347"/>
                  </a:lnTo>
                  <a:lnTo>
                    <a:pt x="734" y="347"/>
                  </a:lnTo>
                  <a:lnTo>
                    <a:pt x="730" y="357"/>
                  </a:lnTo>
                  <a:lnTo>
                    <a:pt x="733" y="362"/>
                  </a:lnTo>
                  <a:lnTo>
                    <a:pt x="738" y="366"/>
                  </a:lnTo>
                  <a:lnTo>
                    <a:pt x="751" y="370"/>
                  </a:lnTo>
                  <a:lnTo>
                    <a:pt x="761" y="375"/>
                  </a:lnTo>
                  <a:lnTo>
                    <a:pt x="765" y="372"/>
                  </a:lnTo>
                  <a:lnTo>
                    <a:pt x="770" y="373"/>
                  </a:lnTo>
                  <a:lnTo>
                    <a:pt x="780" y="370"/>
                  </a:lnTo>
                  <a:lnTo>
                    <a:pt x="793" y="370"/>
                  </a:lnTo>
                  <a:lnTo>
                    <a:pt x="798" y="371"/>
                  </a:lnTo>
                  <a:lnTo>
                    <a:pt x="808" y="378"/>
                  </a:lnTo>
                  <a:lnTo>
                    <a:pt x="807" y="375"/>
                  </a:lnTo>
                  <a:lnTo>
                    <a:pt x="803" y="370"/>
                  </a:lnTo>
                  <a:lnTo>
                    <a:pt x="808" y="368"/>
                  </a:lnTo>
                  <a:lnTo>
                    <a:pt x="812" y="373"/>
                  </a:lnTo>
                  <a:lnTo>
                    <a:pt x="817" y="382"/>
                  </a:lnTo>
                  <a:lnTo>
                    <a:pt x="822" y="373"/>
                  </a:lnTo>
                  <a:lnTo>
                    <a:pt x="827" y="370"/>
                  </a:lnTo>
                  <a:lnTo>
                    <a:pt x="832" y="366"/>
                  </a:lnTo>
                  <a:lnTo>
                    <a:pt x="837" y="363"/>
                  </a:lnTo>
                  <a:lnTo>
                    <a:pt x="842" y="358"/>
                  </a:lnTo>
                  <a:lnTo>
                    <a:pt x="846" y="362"/>
                  </a:lnTo>
                  <a:lnTo>
                    <a:pt x="850" y="357"/>
                  </a:lnTo>
                  <a:lnTo>
                    <a:pt x="854" y="352"/>
                  </a:lnTo>
                  <a:lnTo>
                    <a:pt x="859" y="352"/>
                  </a:lnTo>
                  <a:lnTo>
                    <a:pt x="855" y="355"/>
                  </a:lnTo>
                  <a:lnTo>
                    <a:pt x="860" y="358"/>
                  </a:lnTo>
                  <a:lnTo>
                    <a:pt x="863" y="365"/>
                  </a:lnTo>
                  <a:lnTo>
                    <a:pt x="863" y="368"/>
                  </a:lnTo>
                  <a:lnTo>
                    <a:pt x="859" y="373"/>
                  </a:lnTo>
                  <a:lnTo>
                    <a:pt x="854" y="376"/>
                  </a:lnTo>
                  <a:lnTo>
                    <a:pt x="849" y="375"/>
                  </a:lnTo>
                  <a:lnTo>
                    <a:pt x="848" y="376"/>
                  </a:lnTo>
                  <a:lnTo>
                    <a:pt x="846" y="381"/>
                  </a:lnTo>
                  <a:lnTo>
                    <a:pt x="851" y="382"/>
                  </a:lnTo>
                  <a:lnTo>
                    <a:pt x="859" y="391"/>
                  </a:lnTo>
                  <a:lnTo>
                    <a:pt x="859" y="400"/>
                  </a:lnTo>
                  <a:lnTo>
                    <a:pt x="863" y="415"/>
                  </a:lnTo>
                  <a:lnTo>
                    <a:pt x="861" y="419"/>
                  </a:lnTo>
                  <a:lnTo>
                    <a:pt x="854" y="429"/>
                  </a:lnTo>
                  <a:lnTo>
                    <a:pt x="850" y="433"/>
                  </a:lnTo>
                  <a:lnTo>
                    <a:pt x="840" y="433"/>
                  </a:lnTo>
                  <a:lnTo>
                    <a:pt x="835" y="434"/>
                  </a:lnTo>
                  <a:lnTo>
                    <a:pt x="830" y="430"/>
                  </a:lnTo>
                  <a:lnTo>
                    <a:pt x="827" y="431"/>
                  </a:lnTo>
                  <a:lnTo>
                    <a:pt x="822" y="435"/>
                  </a:lnTo>
                  <a:lnTo>
                    <a:pt x="816" y="445"/>
                  </a:lnTo>
                  <a:lnTo>
                    <a:pt x="806" y="454"/>
                  </a:lnTo>
                  <a:lnTo>
                    <a:pt x="801" y="455"/>
                  </a:lnTo>
                  <a:lnTo>
                    <a:pt x="797" y="452"/>
                  </a:lnTo>
                  <a:lnTo>
                    <a:pt x="792" y="454"/>
                  </a:lnTo>
                  <a:lnTo>
                    <a:pt x="787" y="457"/>
                  </a:lnTo>
                  <a:lnTo>
                    <a:pt x="792" y="450"/>
                  </a:lnTo>
                  <a:lnTo>
                    <a:pt x="790" y="445"/>
                  </a:lnTo>
                  <a:lnTo>
                    <a:pt x="781" y="442"/>
                  </a:lnTo>
                  <a:lnTo>
                    <a:pt x="776" y="442"/>
                  </a:lnTo>
                  <a:lnTo>
                    <a:pt x="771" y="446"/>
                  </a:lnTo>
                  <a:lnTo>
                    <a:pt x="770" y="451"/>
                  </a:lnTo>
                  <a:lnTo>
                    <a:pt x="775" y="455"/>
                  </a:lnTo>
                  <a:lnTo>
                    <a:pt x="769" y="454"/>
                  </a:lnTo>
                  <a:lnTo>
                    <a:pt x="764" y="456"/>
                  </a:lnTo>
                  <a:lnTo>
                    <a:pt x="761" y="461"/>
                  </a:lnTo>
                  <a:lnTo>
                    <a:pt x="764" y="466"/>
                  </a:lnTo>
                  <a:lnTo>
                    <a:pt x="760" y="468"/>
                  </a:lnTo>
                  <a:lnTo>
                    <a:pt x="765" y="473"/>
                  </a:lnTo>
                  <a:lnTo>
                    <a:pt x="770" y="468"/>
                  </a:lnTo>
                  <a:lnTo>
                    <a:pt x="765" y="476"/>
                  </a:lnTo>
                  <a:lnTo>
                    <a:pt x="760" y="478"/>
                  </a:lnTo>
                  <a:lnTo>
                    <a:pt x="761" y="482"/>
                  </a:lnTo>
                  <a:lnTo>
                    <a:pt x="760" y="481"/>
                  </a:lnTo>
                  <a:lnTo>
                    <a:pt x="755" y="480"/>
                  </a:lnTo>
                  <a:lnTo>
                    <a:pt x="750" y="483"/>
                  </a:lnTo>
                  <a:lnTo>
                    <a:pt x="737" y="502"/>
                  </a:lnTo>
                  <a:lnTo>
                    <a:pt x="734" y="507"/>
                  </a:lnTo>
                  <a:lnTo>
                    <a:pt x="735" y="512"/>
                  </a:lnTo>
                  <a:lnTo>
                    <a:pt x="734" y="515"/>
                  </a:lnTo>
                  <a:lnTo>
                    <a:pt x="725" y="518"/>
                  </a:lnTo>
                  <a:lnTo>
                    <a:pt x="727" y="522"/>
                  </a:lnTo>
                  <a:lnTo>
                    <a:pt x="732" y="525"/>
                  </a:lnTo>
                  <a:lnTo>
                    <a:pt x="727" y="526"/>
                  </a:lnTo>
                  <a:lnTo>
                    <a:pt x="722" y="524"/>
                  </a:lnTo>
                  <a:lnTo>
                    <a:pt x="722" y="529"/>
                  </a:lnTo>
                  <a:lnTo>
                    <a:pt x="723" y="534"/>
                  </a:lnTo>
                  <a:lnTo>
                    <a:pt x="727" y="531"/>
                  </a:lnTo>
                  <a:lnTo>
                    <a:pt x="732" y="535"/>
                  </a:lnTo>
                  <a:lnTo>
                    <a:pt x="728" y="540"/>
                  </a:lnTo>
                  <a:lnTo>
                    <a:pt x="729" y="545"/>
                  </a:lnTo>
                  <a:lnTo>
                    <a:pt x="734" y="549"/>
                  </a:lnTo>
                  <a:lnTo>
                    <a:pt x="734" y="554"/>
                  </a:lnTo>
                  <a:lnTo>
                    <a:pt x="737" y="559"/>
                  </a:lnTo>
                  <a:lnTo>
                    <a:pt x="741" y="556"/>
                  </a:lnTo>
                  <a:lnTo>
                    <a:pt x="741" y="550"/>
                  </a:lnTo>
                  <a:lnTo>
                    <a:pt x="746" y="541"/>
                  </a:lnTo>
                  <a:lnTo>
                    <a:pt x="756" y="535"/>
                  </a:lnTo>
                  <a:lnTo>
                    <a:pt x="759" y="530"/>
                  </a:lnTo>
                  <a:lnTo>
                    <a:pt x="759" y="533"/>
                  </a:lnTo>
                  <a:lnTo>
                    <a:pt x="754" y="538"/>
                  </a:lnTo>
                  <a:lnTo>
                    <a:pt x="745" y="545"/>
                  </a:lnTo>
                  <a:lnTo>
                    <a:pt x="744" y="550"/>
                  </a:lnTo>
                  <a:lnTo>
                    <a:pt x="744" y="554"/>
                  </a:lnTo>
                  <a:lnTo>
                    <a:pt x="748" y="552"/>
                  </a:lnTo>
                  <a:lnTo>
                    <a:pt x="746" y="557"/>
                  </a:lnTo>
                  <a:lnTo>
                    <a:pt x="755" y="559"/>
                  </a:lnTo>
                  <a:lnTo>
                    <a:pt x="750" y="562"/>
                  </a:lnTo>
                  <a:lnTo>
                    <a:pt x="746" y="564"/>
                  </a:lnTo>
                  <a:lnTo>
                    <a:pt x="749" y="568"/>
                  </a:lnTo>
                  <a:lnTo>
                    <a:pt x="754" y="567"/>
                  </a:lnTo>
                  <a:lnTo>
                    <a:pt x="759" y="568"/>
                  </a:lnTo>
                  <a:lnTo>
                    <a:pt x="764" y="572"/>
                  </a:lnTo>
                  <a:lnTo>
                    <a:pt x="772" y="573"/>
                  </a:lnTo>
                  <a:lnTo>
                    <a:pt x="777" y="572"/>
                  </a:lnTo>
                  <a:lnTo>
                    <a:pt x="782" y="568"/>
                  </a:lnTo>
                  <a:lnTo>
                    <a:pt x="785" y="573"/>
                  </a:lnTo>
                  <a:lnTo>
                    <a:pt x="781" y="575"/>
                  </a:lnTo>
                  <a:lnTo>
                    <a:pt x="785" y="576"/>
                  </a:lnTo>
                  <a:lnTo>
                    <a:pt x="790" y="581"/>
                  </a:lnTo>
                  <a:lnTo>
                    <a:pt x="787" y="586"/>
                  </a:lnTo>
                  <a:lnTo>
                    <a:pt x="783" y="588"/>
                  </a:lnTo>
                  <a:lnTo>
                    <a:pt x="780" y="587"/>
                  </a:lnTo>
                  <a:lnTo>
                    <a:pt x="780" y="582"/>
                  </a:lnTo>
                  <a:lnTo>
                    <a:pt x="776" y="577"/>
                  </a:lnTo>
                  <a:lnTo>
                    <a:pt x="772" y="582"/>
                  </a:lnTo>
                  <a:lnTo>
                    <a:pt x="767" y="585"/>
                  </a:lnTo>
                  <a:lnTo>
                    <a:pt x="762" y="588"/>
                  </a:lnTo>
                  <a:lnTo>
                    <a:pt x="769" y="581"/>
                  </a:lnTo>
                  <a:lnTo>
                    <a:pt x="767" y="577"/>
                  </a:lnTo>
                  <a:lnTo>
                    <a:pt x="762" y="575"/>
                  </a:lnTo>
                  <a:lnTo>
                    <a:pt x="758" y="573"/>
                  </a:lnTo>
                  <a:lnTo>
                    <a:pt x="758" y="570"/>
                  </a:lnTo>
                  <a:lnTo>
                    <a:pt x="753" y="572"/>
                  </a:lnTo>
                  <a:lnTo>
                    <a:pt x="749" y="577"/>
                  </a:lnTo>
                  <a:lnTo>
                    <a:pt x="745" y="582"/>
                  </a:lnTo>
                  <a:lnTo>
                    <a:pt x="741" y="585"/>
                  </a:lnTo>
                  <a:lnTo>
                    <a:pt x="738" y="589"/>
                  </a:lnTo>
                  <a:lnTo>
                    <a:pt x="746" y="592"/>
                  </a:lnTo>
                  <a:lnTo>
                    <a:pt x="745" y="597"/>
                  </a:lnTo>
                  <a:lnTo>
                    <a:pt x="749" y="601"/>
                  </a:lnTo>
                  <a:lnTo>
                    <a:pt x="754" y="603"/>
                  </a:lnTo>
                  <a:lnTo>
                    <a:pt x="756" y="602"/>
                  </a:lnTo>
                  <a:lnTo>
                    <a:pt x="756" y="606"/>
                  </a:lnTo>
                  <a:lnTo>
                    <a:pt x="760" y="609"/>
                  </a:lnTo>
                  <a:lnTo>
                    <a:pt x="761" y="612"/>
                  </a:lnTo>
                  <a:lnTo>
                    <a:pt x="765" y="617"/>
                  </a:lnTo>
                  <a:lnTo>
                    <a:pt x="770" y="620"/>
                  </a:lnTo>
                  <a:lnTo>
                    <a:pt x="767" y="624"/>
                  </a:lnTo>
                  <a:lnTo>
                    <a:pt x="769" y="629"/>
                  </a:lnTo>
                  <a:lnTo>
                    <a:pt x="779" y="631"/>
                  </a:lnTo>
                  <a:lnTo>
                    <a:pt x="788" y="631"/>
                  </a:lnTo>
                  <a:lnTo>
                    <a:pt x="797" y="629"/>
                  </a:lnTo>
                  <a:lnTo>
                    <a:pt x="802" y="627"/>
                  </a:lnTo>
                  <a:lnTo>
                    <a:pt x="807" y="623"/>
                  </a:lnTo>
                  <a:lnTo>
                    <a:pt x="808" y="623"/>
                  </a:lnTo>
                  <a:lnTo>
                    <a:pt x="813" y="623"/>
                  </a:lnTo>
                  <a:lnTo>
                    <a:pt x="814" y="620"/>
                  </a:lnTo>
                  <a:lnTo>
                    <a:pt x="814" y="612"/>
                  </a:lnTo>
                  <a:lnTo>
                    <a:pt x="809" y="609"/>
                  </a:lnTo>
                  <a:lnTo>
                    <a:pt x="812" y="604"/>
                  </a:lnTo>
                  <a:lnTo>
                    <a:pt x="817" y="601"/>
                  </a:lnTo>
                  <a:lnTo>
                    <a:pt x="821" y="592"/>
                  </a:lnTo>
                  <a:lnTo>
                    <a:pt x="824" y="587"/>
                  </a:lnTo>
                  <a:lnTo>
                    <a:pt x="823" y="582"/>
                  </a:lnTo>
                  <a:lnTo>
                    <a:pt x="827" y="586"/>
                  </a:lnTo>
                  <a:lnTo>
                    <a:pt x="832" y="585"/>
                  </a:lnTo>
                  <a:lnTo>
                    <a:pt x="828" y="588"/>
                  </a:lnTo>
                  <a:lnTo>
                    <a:pt x="823" y="589"/>
                  </a:lnTo>
                  <a:lnTo>
                    <a:pt x="822" y="594"/>
                  </a:lnTo>
                  <a:lnTo>
                    <a:pt x="817" y="604"/>
                  </a:lnTo>
                  <a:lnTo>
                    <a:pt x="817" y="608"/>
                  </a:lnTo>
                  <a:lnTo>
                    <a:pt x="821" y="613"/>
                  </a:lnTo>
                  <a:lnTo>
                    <a:pt x="821" y="618"/>
                  </a:lnTo>
                  <a:lnTo>
                    <a:pt x="822" y="623"/>
                  </a:lnTo>
                  <a:lnTo>
                    <a:pt x="824" y="625"/>
                  </a:lnTo>
                  <a:lnTo>
                    <a:pt x="824" y="630"/>
                  </a:lnTo>
                  <a:lnTo>
                    <a:pt x="833" y="649"/>
                  </a:lnTo>
                  <a:lnTo>
                    <a:pt x="824" y="664"/>
                  </a:lnTo>
                  <a:lnTo>
                    <a:pt x="825" y="667"/>
                  </a:lnTo>
                  <a:lnTo>
                    <a:pt x="834" y="675"/>
                  </a:lnTo>
                  <a:lnTo>
                    <a:pt x="830" y="678"/>
                  </a:lnTo>
                  <a:lnTo>
                    <a:pt x="832" y="687"/>
                  </a:lnTo>
                  <a:lnTo>
                    <a:pt x="830" y="692"/>
                  </a:lnTo>
                  <a:lnTo>
                    <a:pt x="828" y="697"/>
                  </a:lnTo>
                  <a:lnTo>
                    <a:pt x="823" y="698"/>
                  </a:lnTo>
                  <a:lnTo>
                    <a:pt x="828" y="698"/>
                  </a:lnTo>
                  <a:lnTo>
                    <a:pt x="833" y="702"/>
                  </a:lnTo>
                  <a:lnTo>
                    <a:pt x="843" y="694"/>
                  </a:lnTo>
                  <a:lnTo>
                    <a:pt x="845" y="690"/>
                  </a:lnTo>
                  <a:lnTo>
                    <a:pt x="850" y="688"/>
                  </a:lnTo>
                  <a:lnTo>
                    <a:pt x="855" y="686"/>
                  </a:lnTo>
                  <a:lnTo>
                    <a:pt x="859" y="683"/>
                  </a:lnTo>
                  <a:lnTo>
                    <a:pt x="869" y="676"/>
                  </a:lnTo>
                  <a:lnTo>
                    <a:pt x="874" y="678"/>
                  </a:lnTo>
                  <a:lnTo>
                    <a:pt x="876" y="683"/>
                  </a:lnTo>
                  <a:lnTo>
                    <a:pt x="881" y="686"/>
                  </a:lnTo>
                  <a:lnTo>
                    <a:pt x="882" y="690"/>
                  </a:lnTo>
                  <a:lnTo>
                    <a:pt x="887" y="687"/>
                  </a:lnTo>
                  <a:lnTo>
                    <a:pt x="892" y="682"/>
                  </a:lnTo>
                  <a:lnTo>
                    <a:pt x="892" y="687"/>
                  </a:lnTo>
                  <a:lnTo>
                    <a:pt x="897" y="691"/>
                  </a:lnTo>
                  <a:lnTo>
                    <a:pt x="908" y="709"/>
                  </a:lnTo>
                  <a:lnTo>
                    <a:pt x="909" y="710"/>
                  </a:lnTo>
                  <a:lnTo>
                    <a:pt x="914" y="710"/>
                  </a:lnTo>
                  <a:lnTo>
                    <a:pt x="918" y="706"/>
                  </a:lnTo>
                  <a:lnTo>
                    <a:pt x="914" y="702"/>
                  </a:lnTo>
                  <a:lnTo>
                    <a:pt x="913" y="694"/>
                  </a:lnTo>
                  <a:lnTo>
                    <a:pt x="916" y="690"/>
                  </a:lnTo>
                  <a:lnTo>
                    <a:pt x="914" y="680"/>
                  </a:lnTo>
                  <a:lnTo>
                    <a:pt x="919" y="682"/>
                  </a:lnTo>
                  <a:lnTo>
                    <a:pt x="924" y="673"/>
                  </a:lnTo>
                  <a:lnTo>
                    <a:pt x="922" y="669"/>
                  </a:lnTo>
                  <a:lnTo>
                    <a:pt x="926" y="675"/>
                  </a:lnTo>
                  <a:lnTo>
                    <a:pt x="935" y="678"/>
                  </a:lnTo>
                  <a:lnTo>
                    <a:pt x="938" y="683"/>
                  </a:lnTo>
                  <a:lnTo>
                    <a:pt x="935" y="682"/>
                  </a:lnTo>
                  <a:lnTo>
                    <a:pt x="933" y="678"/>
                  </a:lnTo>
                  <a:lnTo>
                    <a:pt x="929" y="676"/>
                  </a:lnTo>
                  <a:lnTo>
                    <a:pt x="924" y="680"/>
                  </a:lnTo>
                  <a:lnTo>
                    <a:pt x="922" y="690"/>
                  </a:lnTo>
                  <a:lnTo>
                    <a:pt x="928" y="692"/>
                  </a:lnTo>
                  <a:lnTo>
                    <a:pt x="928" y="697"/>
                  </a:lnTo>
                  <a:lnTo>
                    <a:pt x="930" y="698"/>
                  </a:lnTo>
                  <a:lnTo>
                    <a:pt x="935" y="698"/>
                  </a:lnTo>
                  <a:lnTo>
                    <a:pt x="944" y="692"/>
                  </a:lnTo>
                  <a:lnTo>
                    <a:pt x="959" y="686"/>
                  </a:lnTo>
                  <a:lnTo>
                    <a:pt x="964" y="682"/>
                  </a:lnTo>
                  <a:lnTo>
                    <a:pt x="968" y="677"/>
                  </a:lnTo>
                  <a:lnTo>
                    <a:pt x="969" y="672"/>
                  </a:lnTo>
                  <a:lnTo>
                    <a:pt x="969" y="676"/>
                  </a:lnTo>
                  <a:lnTo>
                    <a:pt x="965" y="681"/>
                  </a:lnTo>
                  <a:lnTo>
                    <a:pt x="965" y="686"/>
                  </a:lnTo>
                  <a:lnTo>
                    <a:pt x="968" y="691"/>
                  </a:lnTo>
                  <a:lnTo>
                    <a:pt x="960" y="697"/>
                  </a:lnTo>
                  <a:lnTo>
                    <a:pt x="956" y="702"/>
                  </a:lnTo>
                  <a:lnTo>
                    <a:pt x="953" y="706"/>
                  </a:lnTo>
                  <a:lnTo>
                    <a:pt x="950" y="710"/>
                  </a:lnTo>
                  <a:lnTo>
                    <a:pt x="950" y="715"/>
                  </a:lnTo>
                  <a:lnTo>
                    <a:pt x="954" y="720"/>
                  </a:lnTo>
                  <a:lnTo>
                    <a:pt x="958" y="719"/>
                  </a:lnTo>
                  <a:lnTo>
                    <a:pt x="964" y="723"/>
                  </a:lnTo>
                  <a:lnTo>
                    <a:pt x="960" y="722"/>
                  </a:lnTo>
                  <a:lnTo>
                    <a:pt x="954" y="723"/>
                  </a:lnTo>
                  <a:lnTo>
                    <a:pt x="950" y="727"/>
                  </a:lnTo>
                  <a:lnTo>
                    <a:pt x="949" y="741"/>
                  </a:lnTo>
                  <a:lnTo>
                    <a:pt x="948" y="750"/>
                  </a:lnTo>
                  <a:lnTo>
                    <a:pt x="951" y="755"/>
                  </a:lnTo>
                  <a:lnTo>
                    <a:pt x="953" y="760"/>
                  </a:lnTo>
                  <a:lnTo>
                    <a:pt x="958" y="756"/>
                  </a:lnTo>
                  <a:lnTo>
                    <a:pt x="954" y="761"/>
                  </a:lnTo>
                  <a:lnTo>
                    <a:pt x="949" y="761"/>
                  </a:lnTo>
                  <a:lnTo>
                    <a:pt x="949" y="756"/>
                  </a:lnTo>
                  <a:lnTo>
                    <a:pt x="944" y="759"/>
                  </a:lnTo>
                  <a:lnTo>
                    <a:pt x="930" y="772"/>
                  </a:lnTo>
                  <a:lnTo>
                    <a:pt x="927" y="776"/>
                  </a:lnTo>
                  <a:lnTo>
                    <a:pt x="921" y="786"/>
                  </a:lnTo>
                  <a:lnTo>
                    <a:pt x="921" y="790"/>
                  </a:lnTo>
                  <a:lnTo>
                    <a:pt x="921" y="796"/>
                  </a:lnTo>
                  <a:lnTo>
                    <a:pt x="917" y="799"/>
                  </a:lnTo>
                  <a:lnTo>
                    <a:pt x="912" y="796"/>
                  </a:lnTo>
                  <a:lnTo>
                    <a:pt x="907" y="801"/>
                  </a:lnTo>
                  <a:lnTo>
                    <a:pt x="905" y="804"/>
                  </a:lnTo>
                  <a:lnTo>
                    <a:pt x="895" y="808"/>
                  </a:lnTo>
                  <a:lnTo>
                    <a:pt x="886" y="813"/>
                  </a:lnTo>
                  <a:lnTo>
                    <a:pt x="881" y="819"/>
                  </a:lnTo>
                  <a:lnTo>
                    <a:pt x="879" y="820"/>
                  </a:lnTo>
                  <a:lnTo>
                    <a:pt x="870" y="829"/>
                  </a:lnTo>
                  <a:lnTo>
                    <a:pt x="867" y="834"/>
                  </a:lnTo>
                  <a:lnTo>
                    <a:pt x="865" y="844"/>
                  </a:lnTo>
                  <a:lnTo>
                    <a:pt x="867" y="848"/>
                  </a:lnTo>
                  <a:lnTo>
                    <a:pt x="872" y="850"/>
                  </a:lnTo>
                  <a:lnTo>
                    <a:pt x="872" y="855"/>
                  </a:lnTo>
                  <a:lnTo>
                    <a:pt x="867" y="854"/>
                  </a:lnTo>
                  <a:lnTo>
                    <a:pt x="863" y="850"/>
                  </a:lnTo>
                  <a:lnTo>
                    <a:pt x="858" y="853"/>
                  </a:lnTo>
                  <a:lnTo>
                    <a:pt x="859" y="856"/>
                  </a:lnTo>
                  <a:lnTo>
                    <a:pt x="854" y="854"/>
                  </a:lnTo>
                  <a:lnTo>
                    <a:pt x="850" y="850"/>
                  </a:lnTo>
                  <a:lnTo>
                    <a:pt x="851" y="845"/>
                  </a:lnTo>
                  <a:lnTo>
                    <a:pt x="846" y="845"/>
                  </a:lnTo>
                  <a:lnTo>
                    <a:pt x="842" y="844"/>
                  </a:lnTo>
                  <a:lnTo>
                    <a:pt x="828" y="848"/>
                  </a:lnTo>
                  <a:lnTo>
                    <a:pt x="813" y="859"/>
                  </a:lnTo>
                  <a:lnTo>
                    <a:pt x="804" y="867"/>
                  </a:lnTo>
                  <a:lnTo>
                    <a:pt x="804" y="872"/>
                  </a:lnTo>
                  <a:lnTo>
                    <a:pt x="801" y="877"/>
                  </a:lnTo>
                  <a:lnTo>
                    <a:pt x="791" y="881"/>
                  </a:lnTo>
                  <a:lnTo>
                    <a:pt x="791" y="886"/>
                  </a:lnTo>
                  <a:lnTo>
                    <a:pt x="786" y="883"/>
                  </a:lnTo>
                  <a:lnTo>
                    <a:pt x="781" y="886"/>
                  </a:lnTo>
                  <a:lnTo>
                    <a:pt x="777" y="891"/>
                  </a:lnTo>
                  <a:lnTo>
                    <a:pt x="779" y="896"/>
                  </a:lnTo>
                  <a:lnTo>
                    <a:pt x="777" y="901"/>
                  </a:lnTo>
                  <a:lnTo>
                    <a:pt x="776" y="906"/>
                  </a:lnTo>
                  <a:lnTo>
                    <a:pt x="781" y="902"/>
                  </a:lnTo>
                  <a:lnTo>
                    <a:pt x="786" y="897"/>
                  </a:lnTo>
                  <a:lnTo>
                    <a:pt x="781" y="893"/>
                  </a:lnTo>
                  <a:lnTo>
                    <a:pt x="781" y="890"/>
                  </a:lnTo>
                  <a:lnTo>
                    <a:pt x="786" y="890"/>
                  </a:lnTo>
                  <a:lnTo>
                    <a:pt x="790" y="895"/>
                  </a:lnTo>
                  <a:lnTo>
                    <a:pt x="791" y="899"/>
                  </a:lnTo>
                  <a:lnTo>
                    <a:pt x="801" y="896"/>
                  </a:lnTo>
                  <a:lnTo>
                    <a:pt x="798" y="892"/>
                  </a:lnTo>
                  <a:lnTo>
                    <a:pt x="800" y="887"/>
                  </a:lnTo>
                  <a:lnTo>
                    <a:pt x="797" y="882"/>
                  </a:lnTo>
                  <a:lnTo>
                    <a:pt x="802" y="880"/>
                  </a:lnTo>
                  <a:lnTo>
                    <a:pt x="803" y="890"/>
                  </a:lnTo>
                  <a:lnTo>
                    <a:pt x="806" y="895"/>
                  </a:lnTo>
                  <a:lnTo>
                    <a:pt x="811" y="896"/>
                  </a:lnTo>
                  <a:lnTo>
                    <a:pt x="814" y="891"/>
                  </a:lnTo>
                  <a:lnTo>
                    <a:pt x="819" y="888"/>
                  </a:lnTo>
                  <a:lnTo>
                    <a:pt x="819" y="883"/>
                  </a:lnTo>
                  <a:lnTo>
                    <a:pt x="823" y="881"/>
                  </a:lnTo>
                  <a:lnTo>
                    <a:pt x="827" y="876"/>
                  </a:lnTo>
                  <a:lnTo>
                    <a:pt x="829" y="867"/>
                  </a:lnTo>
                  <a:lnTo>
                    <a:pt x="834" y="862"/>
                  </a:lnTo>
                  <a:lnTo>
                    <a:pt x="839" y="864"/>
                  </a:lnTo>
                  <a:lnTo>
                    <a:pt x="843" y="869"/>
                  </a:lnTo>
                  <a:lnTo>
                    <a:pt x="837" y="867"/>
                  </a:lnTo>
                  <a:lnTo>
                    <a:pt x="835" y="872"/>
                  </a:lnTo>
                  <a:lnTo>
                    <a:pt x="837" y="877"/>
                  </a:lnTo>
                  <a:lnTo>
                    <a:pt x="842" y="878"/>
                  </a:lnTo>
                  <a:lnTo>
                    <a:pt x="846" y="876"/>
                  </a:lnTo>
                  <a:lnTo>
                    <a:pt x="851" y="871"/>
                  </a:lnTo>
                  <a:lnTo>
                    <a:pt x="855" y="872"/>
                  </a:lnTo>
                  <a:lnTo>
                    <a:pt x="860" y="872"/>
                  </a:lnTo>
                  <a:lnTo>
                    <a:pt x="858" y="867"/>
                  </a:lnTo>
                  <a:lnTo>
                    <a:pt x="863" y="866"/>
                  </a:lnTo>
                  <a:lnTo>
                    <a:pt x="865" y="871"/>
                  </a:lnTo>
                  <a:lnTo>
                    <a:pt x="870" y="862"/>
                  </a:lnTo>
                  <a:lnTo>
                    <a:pt x="875" y="862"/>
                  </a:lnTo>
                  <a:lnTo>
                    <a:pt x="879" y="860"/>
                  </a:lnTo>
                  <a:lnTo>
                    <a:pt x="881" y="855"/>
                  </a:lnTo>
                  <a:lnTo>
                    <a:pt x="887" y="851"/>
                  </a:lnTo>
                  <a:lnTo>
                    <a:pt x="892" y="853"/>
                  </a:lnTo>
                  <a:lnTo>
                    <a:pt x="891" y="857"/>
                  </a:lnTo>
                  <a:lnTo>
                    <a:pt x="891" y="862"/>
                  </a:lnTo>
                  <a:lnTo>
                    <a:pt x="890" y="866"/>
                  </a:lnTo>
                  <a:lnTo>
                    <a:pt x="895" y="862"/>
                  </a:lnTo>
                  <a:lnTo>
                    <a:pt x="897" y="853"/>
                  </a:lnTo>
                  <a:lnTo>
                    <a:pt x="907" y="848"/>
                  </a:lnTo>
                  <a:lnTo>
                    <a:pt x="911" y="849"/>
                  </a:lnTo>
                  <a:lnTo>
                    <a:pt x="914" y="844"/>
                  </a:lnTo>
                  <a:lnTo>
                    <a:pt x="919" y="840"/>
                  </a:lnTo>
                  <a:lnTo>
                    <a:pt x="922" y="836"/>
                  </a:lnTo>
                  <a:lnTo>
                    <a:pt x="927" y="833"/>
                  </a:lnTo>
                  <a:lnTo>
                    <a:pt x="924" y="839"/>
                  </a:lnTo>
                  <a:lnTo>
                    <a:pt x="927" y="843"/>
                  </a:lnTo>
                  <a:lnTo>
                    <a:pt x="929" y="843"/>
                  </a:lnTo>
                  <a:lnTo>
                    <a:pt x="929" y="833"/>
                  </a:lnTo>
                  <a:lnTo>
                    <a:pt x="934" y="832"/>
                  </a:lnTo>
                  <a:lnTo>
                    <a:pt x="929" y="830"/>
                  </a:lnTo>
                  <a:lnTo>
                    <a:pt x="933" y="825"/>
                  </a:lnTo>
                  <a:lnTo>
                    <a:pt x="928" y="824"/>
                  </a:lnTo>
                  <a:lnTo>
                    <a:pt x="923" y="825"/>
                  </a:lnTo>
                  <a:lnTo>
                    <a:pt x="930" y="817"/>
                  </a:lnTo>
                  <a:lnTo>
                    <a:pt x="935" y="817"/>
                  </a:lnTo>
                  <a:lnTo>
                    <a:pt x="940" y="814"/>
                  </a:lnTo>
                  <a:lnTo>
                    <a:pt x="945" y="817"/>
                  </a:lnTo>
                  <a:lnTo>
                    <a:pt x="945" y="812"/>
                  </a:lnTo>
                  <a:lnTo>
                    <a:pt x="942" y="809"/>
                  </a:lnTo>
                  <a:lnTo>
                    <a:pt x="945" y="806"/>
                  </a:lnTo>
                  <a:lnTo>
                    <a:pt x="950" y="808"/>
                  </a:lnTo>
                  <a:lnTo>
                    <a:pt x="955" y="804"/>
                  </a:lnTo>
                  <a:lnTo>
                    <a:pt x="958" y="801"/>
                  </a:lnTo>
                  <a:lnTo>
                    <a:pt x="956" y="796"/>
                  </a:lnTo>
                  <a:lnTo>
                    <a:pt x="961" y="797"/>
                  </a:lnTo>
                  <a:lnTo>
                    <a:pt x="966" y="796"/>
                  </a:lnTo>
                  <a:lnTo>
                    <a:pt x="965" y="794"/>
                  </a:lnTo>
                  <a:lnTo>
                    <a:pt x="970" y="792"/>
                  </a:lnTo>
                  <a:lnTo>
                    <a:pt x="971" y="787"/>
                  </a:lnTo>
                  <a:lnTo>
                    <a:pt x="976" y="791"/>
                  </a:lnTo>
                  <a:lnTo>
                    <a:pt x="989" y="777"/>
                  </a:lnTo>
                  <a:lnTo>
                    <a:pt x="986" y="772"/>
                  </a:lnTo>
                  <a:lnTo>
                    <a:pt x="989" y="769"/>
                  </a:lnTo>
                  <a:lnTo>
                    <a:pt x="984" y="767"/>
                  </a:lnTo>
                  <a:lnTo>
                    <a:pt x="992" y="759"/>
                  </a:lnTo>
                  <a:lnTo>
                    <a:pt x="997" y="760"/>
                  </a:lnTo>
                  <a:lnTo>
                    <a:pt x="996" y="756"/>
                  </a:lnTo>
                  <a:lnTo>
                    <a:pt x="1001" y="754"/>
                  </a:lnTo>
                  <a:lnTo>
                    <a:pt x="1006" y="754"/>
                  </a:lnTo>
                  <a:lnTo>
                    <a:pt x="1005" y="750"/>
                  </a:lnTo>
                  <a:lnTo>
                    <a:pt x="1008" y="745"/>
                  </a:lnTo>
                  <a:lnTo>
                    <a:pt x="1008" y="741"/>
                  </a:lnTo>
                  <a:lnTo>
                    <a:pt x="1013" y="743"/>
                  </a:lnTo>
                  <a:lnTo>
                    <a:pt x="1018" y="743"/>
                  </a:lnTo>
                  <a:lnTo>
                    <a:pt x="1018" y="738"/>
                  </a:lnTo>
                  <a:lnTo>
                    <a:pt x="1022" y="735"/>
                  </a:lnTo>
                  <a:lnTo>
                    <a:pt x="1023" y="730"/>
                  </a:lnTo>
                  <a:lnTo>
                    <a:pt x="1028" y="727"/>
                  </a:lnTo>
                  <a:lnTo>
                    <a:pt x="1033" y="724"/>
                  </a:lnTo>
                  <a:lnTo>
                    <a:pt x="1038" y="725"/>
                  </a:lnTo>
                  <a:lnTo>
                    <a:pt x="1037" y="720"/>
                  </a:lnTo>
                  <a:lnTo>
                    <a:pt x="1042" y="720"/>
                  </a:lnTo>
                  <a:lnTo>
                    <a:pt x="1047" y="718"/>
                  </a:lnTo>
                  <a:lnTo>
                    <a:pt x="1048" y="713"/>
                  </a:lnTo>
                  <a:lnTo>
                    <a:pt x="1047" y="709"/>
                  </a:lnTo>
                  <a:lnTo>
                    <a:pt x="1043" y="710"/>
                  </a:lnTo>
                  <a:lnTo>
                    <a:pt x="1047" y="707"/>
                  </a:lnTo>
                  <a:lnTo>
                    <a:pt x="1052" y="704"/>
                  </a:lnTo>
                  <a:lnTo>
                    <a:pt x="1048" y="699"/>
                  </a:lnTo>
                  <a:lnTo>
                    <a:pt x="1053" y="696"/>
                  </a:lnTo>
                  <a:lnTo>
                    <a:pt x="1055" y="692"/>
                  </a:lnTo>
                  <a:lnTo>
                    <a:pt x="1060" y="691"/>
                  </a:lnTo>
                  <a:lnTo>
                    <a:pt x="1064" y="686"/>
                  </a:lnTo>
                  <a:lnTo>
                    <a:pt x="1070" y="676"/>
                  </a:lnTo>
                  <a:lnTo>
                    <a:pt x="1066" y="672"/>
                  </a:lnTo>
                  <a:lnTo>
                    <a:pt x="1061" y="671"/>
                  </a:lnTo>
                  <a:lnTo>
                    <a:pt x="1058" y="666"/>
                  </a:lnTo>
                  <a:lnTo>
                    <a:pt x="1052" y="667"/>
                  </a:lnTo>
                  <a:lnTo>
                    <a:pt x="1048" y="667"/>
                  </a:lnTo>
                  <a:lnTo>
                    <a:pt x="1043" y="669"/>
                  </a:lnTo>
                  <a:lnTo>
                    <a:pt x="1042" y="665"/>
                  </a:lnTo>
                  <a:lnTo>
                    <a:pt x="1044" y="660"/>
                  </a:lnTo>
                  <a:lnTo>
                    <a:pt x="1044" y="655"/>
                  </a:lnTo>
                  <a:lnTo>
                    <a:pt x="1044" y="651"/>
                  </a:lnTo>
                  <a:lnTo>
                    <a:pt x="1054" y="645"/>
                  </a:lnTo>
                  <a:lnTo>
                    <a:pt x="1053" y="640"/>
                  </a:lnTo>
                  <a:lnTo>
                    <a:pt x="1054" y="635"/>
                  </a:lnTo>
                  <a:lnTo>
                    <a:pt x="1059" y="635"/>
                  </a:lnTo>
                  <a:lnTo>
                    <a:pt x="1063" y="630"/>
                  </a:lnTo>
                  <a:lnTo>
                    <a:pt x="1064" y="635"/>
                  </a:lnTo>
                  <a:lnTo>
                    <a:pt x="1068" y="633"/>
                  </a:lnTo>
                  <a:lnTo>
                    <a:pt x="1071" y="628"/>
                  </a:lnTo>
                  <a:lnTo>
                    <a:pt x="1070" y="623"/>
                  </a:lnTo>
                  <a:lnTo>
                    <a:pt x="1065" y="623"/>
                  </a:lnTo>
                  <a:lnTo>
                    <a:pt x="1070" y="620"/>
                  </a:lnTo>
                  <a:lnTo>
                    <a:pt x="1074" y="620"/>
                  </a:lnTo>
                  <a:lnTo>
                    <a:pt x="1079" y="617"/>
                  </a:lnTo>
                  <a:lnTo>
                    <a:pt x="1081" y="608"/>
                  </a:lnTo>
                  <a:lnTo>
                    <a:pt x="1077" y="603"/>
                  </a:lnTo>
                  <a:lnTo>
                    <a:pt x="1071" y="601"/>
                  </a:lnTo>
                  <a:lnTo>
                    <a:pt x="1068" y="597"/>
                  </a:lnTo>
                  <a:lnTo>
                    <a:pt x="1071" y="597"/>
                  </a:lnTo>
                  <a:lnTo>
                    <a:pt x="1076" y="599"/>
                  </a:lnTo>
                  <a:lnTo>
                    <a:pt x="1081" y="599"/>
                  </a:lnTo>
                  <a:lnTo>
                    <a:pt x="1089" y="591"/>
                  </a:lnTo>
                  <a:lnTo>
                    <a:pt x="1086" y="586"/>
                  </a:lnTo>
                  <a:lnTo>
                    <a:pt x="1087" y="581"/>
                  </a:lnTo>
                  <a:lnTo>
                    <a:pt x="1095" y="572"/>
                  </a:lnTo>
                  <a:lnTo>
                    <a:pt x="1100" y="568"/>
                  </a:lnTo>
                  <a:lnTo>
                    <a:pt x="1097" y="564"/>
                  </a:lnTo>
                  <a:lnTo>
                    <a:pt x="1101" y="559"/>
                  </a:lnTo>
                  <a:lnTo>
                    <a:pt x="1105" y="554"/>
                  </a:lnTo>
                  <a:lnTo>
                    <a:pt x="1110" y="552"/>
                  </a:lnTo>
                  <a:lnTo>
                    <a:pt x="1113" y="547"/>
                  </a:lnTo>
                  <a:lnTo>
                    <a:pt x="1116" y="543"/>
                  </a:lnTo>
                  <a:lnTo>
                    <a:pt x="1126" y="535"/>
                  </a:lnTo>
                  <a:lnTo>
                    <a:pt x="1126" y="531"/>
                  </a:lnTo>
                  <a:lnTo>
                    <a:pt x="1127" y="531"/>
                  </a:lnTo>
                  <a:lnTo>
                    <a:pt x="1128" y="536"/>
                  </a:lnTo>
                  <a:lnTo>
                    <a:pt x="1132" y="538"/>
                  </a:lnTo>
                  <a:lnTo>
                    <a:pt x="1137" y="535"/>
                  </a:lnTo>
                  <a:lnTo>
                    <a:pt x="1142" y="535"/>
                  </a:lnTo>
                  <a:lnTo>
                    <a:pt x="1144" y="526"/>
                  </a:lnTo>
                  <a:lnTo>
                    <a:pt x="1148" y="523"/>
                  </a:lnTo>
                  <a:lnTo>
                    <a:pt x="1152" y="520"/>
                  </a:lnTo>
                  <a:lnTo>
                    <a:pt x="1156" y="520"/>
                  </a:lnTo>
                  <a:lnTo>
                    <a:pt x="1152" y="524"/>
                  </a:lnTo>
                  <a:lnTo>
                    <a:pt x="1144" y="534"/>
                  </a:lnTo>
                  <a:lnTo>
                    <a:pt x="1142" y="538"/>
                  </a:lnTo>
                  <a:lnTo>
                    <a:pt x="1142" y="541"/>
                  </a:lnTo>
                  <a:lnTo>
                    <a:pt x="1153" y="547"/>
                  </a:lnTo>
                  <a:lnTo>
                    <a:pt x="1163" y="549"/>
                  </a:lnTo>
                  <a:lnTo>
                    <a:pt x="1168" y="552"/>
                  </a:lnTo>
                  <a:lnTo>
                    <a:pt x="1153" y="551"/>
                  </a:lnTo>
                  <a:lnTo>
                    <a:pt x="1149" y="550"/>
                  </a:lnTo>
                  <a:lnTo>
                    <a:pt x="1144" y="552"/>
                  </a:lnTo>
                  <a:lnTo>
                    <a:pt x="1140" y="554"/>
                  </a:lnTo>
                  <a:lnTo>
                    <a:pt x="1131" y="550"/>
                  </a:lnTo>
                  <a:lnTo>
                    <a:pt x="1126" y="554"/>
                  </a:lnTo>
                  <a:lnTo>
                    <a:pt x="1118" y="562"/>
                  </a:lnTo>
                  <a:lnTo>
                    <a:pt x="1108" y="568"/>
                  </a:lnTo>
                  <a:lnTo>
                    <a:pt x="1113" y="578"/>
                  </a:lnTo>
                  <a:lnTo>
                    <a:pt x="1113" y="588"/>
                  </a:lnTo>
                  <a:lnTo>
                    <a:pt x="1112" y="591"/>
                  </a:lnTo>
                  <a:lnTo>
                    <a:pt x="1112" y="596"/>
                  </a:lnTo>
                  <a:lnTo>
                    <a:pt x="1107" y="606"/>
                  </a:lnTo>
                  <a:lnTo>
                    <a:pt x="1105" y="609"/>
                  </a:lnTo>
                  <a:lnTo>
                    <a:pt x="1102" y="623"/>
                  </a:lnTo>
                  <a:lnTo>
                    <a:pt x="1107" y="628"/>
                  </a:lnTo>
                  <a:lnTo>
                    <a:pt x="1111" y="628"/>
                  </a:lnTo>
                  <a:lnTo>
                    <a:pt x="1116" y="627"/>
                  </a:lnTo>
                  <a:lnTo>
                    <a:pt x="1121" y="623"/>
                  </a:lnTo>
                  <a:lnTo>
                    <a:pt x="1126" y="620"/>
                  </a:lnTo>
                  <a:lnTo>
                    <a:pt x="1121" y="630"/>
                  </a:lnTo>
                  <a:lnTo>
                    <a:pt x="1116" y="634"/>
                  </a:lnTo>
                  <a:lnTo>
                    <a:pt x="1118" y="639"/>
                  </a:lnTo>
                  <a:lnTo>
                    <a:pt x="1113" y="638"/>
                  </a:lnTo>
                  <a:lnTo>
                    <a:pt x="1110" y="640"/>
                  </a:lnTo>
                  <a:lnTo>
                    <a:pt x="1105" y="644"/>
                  </a:lnTo>
                  <a:lnTo>
                    <a:pt x="1102" y="648"/>
                  </a:lnTo>
                  <a:lnTo>
                    <a:pt x="1106" y="652"/>
                  </a:lnTo>
                  <a:lnTo>
                    <a:pt x="1111" y="655"/>
                  </a:lnTo>
                  <a:lnTo>
                    <a:pt x="1114" y="655"/>
                  </a:lnTo>
                  <a:lnTo>
                    <a:pt x="1118" y="649"/>
                  </a:lnTo>
                  <a:lnTo>
                    <a:pt x="1123" y="650"/>
                  </a:lnTo>
                  <a:lnTo>
                    <a:pt x="1128" y="650"/>
                  </a:lnTo>
                  <a:lnTo>
                    <a:pt x="1124" y="645"/>
                  </a:lnTo>
                  <a:lnTo>
                    <a:pt x="1133" y="648"/>
                  </a:lnTo>
                  <a:lnTo>
                    <a:pt x="1133" y="643"/>
                  </a:lnTo>
                  <a:lnTo>
                    <a:pt x="1140" y="634"/>
                  </a:lnTo>
                  <a:lnTo>
                    <a:pt x="1139" y="629"/>
                  </a:lnTo>
                  <a:lnTo>
                    <a:pt x="1144" y="631"/>
                  </a:lnTo>
                  <a:lnTo>
                    <a:pt x="1148" y="622"/>
                  </a:lnTo>
                  <a:lnTo>
                    <a:pt x="1147" y="625"/>
                  </a:lnTo>
                  <a:lnTo>
                    <a:pt x="1149" y="631"/>
                  </a:lnTo>
                  <a:lnTo>
                    <a:pt x="1150" y="625"/>
                  </a:lnTo>
                  <a:lnTo>
                    <a:pt x="1154" y="623"/>
                  </a:lnTo>
                  <a:lnTo>
                    <a:pt x="1155" y="622"/>
                  </a:lnTo>
                  <a:lnTo>
                    <a:pt x="1153" y="614"/>
                  </a:lnTo>
                  <a:lnTo>
                    <a:pt x="1156" y="615"/>
                  </a:lnTo>
                  <a:lnTo>
                    <a:pt x="1161" y="620"/>
                  </a:lnTo>
                  <a:lnTo>
                    <a:pt x="1160" y="615"/>
                  </a:lnTo>
                  <a:lnTo>
                    <a:pt x="1160" y="610"/>
                  </a:lnTo>
                  <a:lnTo>
                    <a:pt x="1161" y="606"/>
                  </a:lnTo>
                  <a:lnTo>
                    <a:pt x="1161" y="610"/>
                  </a:lnTo>
                  <a:lnTo>
                    <a:pt x="1165" y="615"/>
                  </a:lnTo>
                  <a:lnTo>
                    <a:pt x="1164" y="610"/>
                  </a:lnTo>
                  <a:lnTo>
                    <a:pt x="1165" y="606"/>
                  </a:lnTo>
                  <a:lnTo>
                    <a:pt x="1168" y="601"/>
                  </a:lnTo>
                  <a:lnTo>
                    <a:pt x="1168" y="596"/>
                  </a:lnTo>
                  <a:lnTo>
                    <a:pt x="1173" y="604"/>
                  </a:lnTo>
                  <a:lnTo>
                    <a:pt x="1173" y="599"/>
                  </a:lnTo>
                  <a:lnTo>
                    <a:pt x="1176" y="599"/>
                  </a:lnTo>
                  <a:lnTo>
                    <a:pt x="1189" y="602"/>
                  </a:lnTo>
                  <a:lnTo>
                    <a:pt x="1191" y="597"/>
                  </a:lnTo>
                  <a:lnTo>
                    <a:pt x="1195" y="596"/>
                  </a:lnTo>
                  <a:lnTo>
                    <a:pt x="1195" y="591"/>
                  </a:lnTo>
                  <a:lnTo>
                    <a:pt x="1198" y="586"/>
                  </a:lnTo>
                  <a:lnTo>
                    <a:pt x="1197" y="582"/>
                  </a:lnTo>
                  <a:lnTo>
                    <a:pt x="1192" y="582"/>
                  </a:lnTo>
                  <a:lnTo>
                    <a:pt x="1196" y="577"/>
                  </a:lnTo>
                  <a:lnTo>
                    <a:pt x="1197" y="573"/>
                  </a:lnTo>
                  <a:lnTo>
                    <a:pt x="1202" y="571"/>
                  </a:lnTo>
                  <a:lnTo>
                    <a:pt x="1201" y="566"/>
                  </a:lnTo>
                  <a:lnTo>
                    <a:pt x="1196" y="565"/>
                  </a:lnTo>
                  <a:lnTo>
                    <a:pt x="1194" y="568"/>
                  </a:lnTo>
                  <a:lnTo>
                    <a:pt x="1189" y="567"/>
                  </a:lnTo>
                  <a:lnTo>
                    <a:pt x="1184" y="570"/>
                  </a:lnTo>
                  <a:lnTo>
                    <a:pt x="1187" y="565"/>
                  </a:lnTo>
                  <a:lnTo>
                    <a:pt x="1192" y="565"/>
                  </a:lnTo>
                  <a:lnTo>
                    <a:pt x="1194" y="560"/>
                  </a:lnTo>
                  <a:lnTo>
                    <a:pt x="1191" y="555"/>
                  </a:lnTo>
                  <a:lnTo>
                    <a:pt x="1187" y="560"/>
                  </a:lnTo>
                  <a:lnTo>
                    <a:pt x="1185" y="555"/>
                  </a:lnTo>
                  <a:lnTo>
                    <a:pt x="1181" y="557"/>
                  </a:lnTo>
                  <a:lnTo>
                    <a:pt x="1184" y="554"/>
                  </a:lnTo>
                  <a:lnTo>
                    <a:pt x="1179" y="555"/>
                  </a:lnTo>
                  <a:lnTo>
                    <a:pt x="1189" y="549"/>
                  </a:lnTo>
                  <a:lnTo>
                    <a:pt x="1190" y="543"/>
                  </a:lnTo>
                  <a:lnTo>
                    <a:pt x="1187" y="539"/>
                  </a:lnTo>
                  <a:lnTo>
                    <a:pt x="1184" y="543"/>
                  </a:lnTo>
                  <a:lnTo>
                    <a:pt x="1185" y="539"/>
                  </a:lnTo>
                  <a:lnTo>
                    <a:pt x="1190" y="535"/>
                  </a:lnTo>
                  <a:lnTo>
                    <a:pt x="1195" y="538"/>
                  </a:lnTo>
                  <a:lnTo>
                    <a:pt x="1195" y="534"/>
                  </a:lnTo>
                  <a:lnTo>
                    <a:pt x="1198" y="529"/>
                  </a:lnTo>
                  <a:lnTo>
                    <a:pt x="1200" y="524"/>
                  </a:lnTo>
                  <a:lnTo>
                    <a:pt x="1198" y="530"/>
                  </a:lnTo>
                  <a:lnTo>
                    <a:pt x="1196" y="535"/>
                  </a:lnTo>
                  <a:lnTo>
                    <a:pt x="1196" y="540"/>
                  </a:lnTo>
                  <a:lnTo>
                    <a:pt x="1197" y="545"/>
                  </a:lnTo>
                  <a:lnTo>
                    <a:pt x="1201" y="546"/>
                  </a:lnTo>
                  <a:lnTo>
                    <a:pt x="1203" y="541"/>
                  </a:lnTo>
                  <a:lnTo>
                    <a:pt x="1206" y="546"/>
                  </a:lnTo>
                  <a:lnTo>
                    <a:pt x="1205" y="538"/>
                  </a:lnTo>
                  <a:lnTo>
                    <a:pt x="1207" y="533"/>
                  </a:lnTo>
                  <a:lnTo>
                    <a:pt x="1208" y="541"/>
                  </a:lnTo>
                  <a:lnTo>
                    <a:pt x="1210" y="538"/>
                  </a:lnTo>
                  <a:lnTo>
                    <a:pt x="1215" y="541"/>
                  </a:lnTo>
                  <a:lnTo>
                    <a:pt x="1216" y="536"/>
                  </a:lnTo>
                  <a:lnTo>
                    <a:pt x="1219" y="538"/>
                  </a:lnTo>
                  <a:lnTo>
                    <a:pt x="1224" y="535"/>
                  </a:lnTo>
                  <a:lnTo>
                    <a:pt x="1231" y="526"/>
                  </a:lnTo>
                  <a:lnTo>
                    <a:pt x="1234" y="525"/>
                  </a:lnTo>
                  <a:lnTo>
                    <a:pt x="1239" y="526"/>
                  </a:lnTo>
                  <a:lnTo>
                    <a:pt x="1231" y="529"/>
                  </a:lnTo>
                  <a:lnTo>
                    <a:pt x="1229" y="534"/>
                  </a:lnTo>
                  <a:lnTo>
                    <a:pt x="1229" y="539"/>
                  </a:lnTo>
                  <a:lnTo>
                    <a:pt x="1234" y="541"/>
                  </a:lnTo>
                  <a:lnTo>
                    <a:pt x="1239" y="543"/>
                  </a:lnTo>
                  <a:lnTo>
                    <a:pt x="1242" y="538"/>
                  </a:lnTo>
                  <a:lnTo>
                    <a:pt x="1247" y="539"/>
                  </a:lnTo>
                  <a:lnTo>
                    <a:pt x="1237" y="545"/>
                  </a:lnTo>
                  <a:lnTo>
                    <a:pt x="1234" y="550"/>
                  </a:lnTo>
                  <a:lnTo>
                    <a:pt x="1239" y="549"/>
                  </a:lnTo>
                  <a:lnTo>
                    <a:pt x="1248" y="541"/>
                  </a:lnTo>
                  <a:lnTo>
                    <a:pt x="1245" y="551"/>
                  </a:lnTo>
                  <a:lnTo>
                    <a:pt x="1250" y="547"/>
                  </a:lnTo>
                  <a:lnTo>
                    <a:pt x="1255" y="550"/>
                  </a:lnTo>
                  <a:lnTo>
                    <a:pt x="1260" y="549"/>
                  </a:lnTo>
                  <a:lnTo>
                    <a:pt x="1258" y="554"/>
                  </a:lnTo>
                  <a:lnTo>
                    <a:pt x="1258" y="557"/>
                  </a:lnTo>
                  <a:lnTo>
                    <a:pt x="1263" y="557"/>
                  </a:lnTo>
                  <a:lnTo>
                    <a:pt x="1268" y="560"/>
                  </a:lnTo>
                  <a:lnTo>
                    <a:pt x="1271" y="561"/>
                  </a:lnTo>
                  <a:lnTo>
                    <a:pt x="1276" y="556"/>
                  </a:lnTo>
                  <a:lnTo>
                    <a:pt x="1278" y="551"/>
                  </a:lnTo>
                  <a:lnTo>
                    <a:pt x="1281" y="546"/>
                  </a:lnTo>
                  <a:lnTo>
                    <a:pt x="1282" y="541"/>
                  </a:lnTo>
                  <a:lnTo>
                    <a:pt x="1286" y="538"/>
                  </a:lnTo>
                  <a:lnTo>
                    <a:pt x="1284" y="543"/>
                  </a:lnTo>
                  <a:lnTo>
                    <a:pt x="1282" y="546"/>
                  </a:lnTo>
                  <a:lnTo>
                    <a:pt x="1285" y="551"/>
                  </a:lnTo>
                  <a:lnTo>
                    <a:pt x="1282" y="556"/>
                  </a:lnTo>
                  <a:lnTo>
                    <a:pt x="1286" y="561"/>
                  </a:lnTo>
                  <a:lnTo>
                    <a:pt x="1290" y="564"/>
                  </a:lnTo>
                  <a:lnTo>
                    <a:pt x="1301" y="562"/>
                  </a:lnTo>
                  <a:lnTo>
                    <a:pt x="1305" y="566"/>
                  </a:lnTo>
                  <a:lnTo>
                    <a:pt x="1308" y="571"/>
                  </a:lnTo>
                  <a:lnTo>
                    <a:pt x="1313" y="571"/>
                  </a:lnTo>
                  <a:lnTo>
                    <a:pt x="1316" y="570"/>
                  </a:lnTo>
                  <a:lnTo>
                    <a:pt x="1321" y="567"/>
                  </a:lnTo>
                  <a:lnTo>
                    <a:pt x="1336" y="561"/>
                  </a:lnTo>
                  <a:lnTo>
                    <a:pt x="1344" y="557"/>
                  </a:lnTo>
                  <a:lnTo>
                    <a:pt x="1368" y="556"/>
                  </a:lnTo>
                  <a:lnTo>
                    <a:pt x="1373" y="557"/>
                  </a:lnTo>
                  <a:lnTo>
                    <a:pt x="1379" y="552"/>
                  </a:lnTo>
                  <a:lnTo>
                    <a:pt x="1379" y="547"/>
                  </a:lnTo>
                  <a:lnTo>
                    <a:pt x="1384" y="552"/>
                  </a:lnTo>
                  <a:lnTo>
                    <a:pt x="1384" y="556"/>
                  </a:lnTo>
                  <a:lnTo>
                    <a:pt x="1381" y="560"/>
                  </a:lnTo>
                  <a:lnTo>
                    <a:pt x="1396" y="562"/>
                  </a:lnTo>
                  <a:lnTo>
                    <a:pt x="1411" y="561"/>
                  </a:lnTo>
                  <a:lnTo>
                    <a:pt x="1415" y="559"/>
                  </a:lnTo>
                  <a:lnTo>
                    <a:pt x="1423" y="549"/>
                  </a:lnTo>
                  <a:lnTo>
                    <a:pt x="1427" y="539"/>
                  </a:lnTo>
                  <a:lnTo>
                    <a:pt x="1431" y="538"/>
                  </a:lnTo>
                  <a:lnTo>
                    <a:pt x="1438" y="543"/>
                  </a:lnTo>
                  <a:lnTo>
                    <a:pt x="1442" y="543"/>
                  </a:lnTo>
                  <a:lnTo>
                    <a:pt x="1447" y="544"/>
                  </a:lnTo>
                  <a:lnTo>
                    <a:pt x="1442" y="543"/>
                  </a:lnTo>
                  <a:lnTo>
                    <a:pt x="1437" y="545"/>
                  </a:lnTo>
                  <a:lnTo>
                    <a:pt x="1438" y="550"/>
                  </a:lnTo>
                  <a:lnTo>
                    <a:pt x="1441" y="555"/>
                  </a:lnTo>
                  <a:lnTo>
                    <a:pt x="1438" y="550"/>
                  </a:lnTo>
                  <a:lnTo>
                    <a:pt x="1436" y="545"/>
                  </a:lnTo>
                  <a:lnTo>
                    <a:pt x="1433" y="541"/>
                  </a:lnTo>
                  <a:lnTo>
                    <a:pt x="1428" y="543"/>
                  </a:lnTo>
                  <a:lnTo>
                    <a:pt x="1429" y="547"/>
                  </a:lnTo>
                  <a:lnTo>
                    <a:pt x="1433" y="552"/>
                  </a:lnTo>
                  <a:lnTo>
                    <a:pt x="1433" y="557"/>
                  </a:lnTo>
                  <a:lnTo>
                    <a:pt x="1432" y="562"/>
                  </a:lnTo>
                  <a:lnTo>
                    <a:pt x="1427" y="565"/>
                  </a:lnTo>
                  <a:lnTo>
                    <a:pt x="1437" y="567"/>
                  </a:lnTo>
                  <a:lnTo>
                    <a:pt x="1442" y="570"/>
                  </a:lnTo>
                  <a:lnTo>
                    <a:pt x="1447" y="570"/>
                  </a:lnTo>
                  <a:lnTo>
                    <a:pt x="1452" y="572"/>
                  </a:lnTo>
                  <a:lnTo>
                    <a:pt x="1455" y="572"/>
                  </a:lnTo>
                  <a:lnTo>
                    <a:pt x="1465" y="575"/>
                  </a:lnTo>
                  <a:lnTo>
                    <a:pt x="1470" y="572"/>
                  </a:lnTo>
                  <a:lnTo>
                    <a:pt x="1470" y="576"/>
                  </a:lnTo>
                  <a:lnTo>
                    <a:pt x="1475" y="576"/>
                  </a:lnTo>
                  <a:lnTo>
                    <a:pt x="1480" y="577"/>
                  </a:lnTo>
                  <a:lnTo>
                    <a:pt x="1489" y="583"/>
                  </a:lnTo>
                  <a:lnTo>
                    <a:pt x="1492" y="588"/>
                  </a:lnTo>
                  <a:lnTo>
                    <a:pt x="1502" y="592"/>
                  </a:lnTo>
                  <a:lnTo>
                    <a:pt x="1506" y="589"/>
                  </a:lnTo>
                  <a:lnTo>
                    <a:pt x="1502" y="594"/>
                  </a:lnTo>
                  <a:lnTo>
                    <a:pt x="1517" y="599"/>
                  </a:lnTo>
                  <a:lnTo>
                    <a:pt x="1526" y="599"/>
                  </a:lnTo>
                  <a:lnTo>
                    <a:pt x="1531" y="602"/>
                  </a:lnTo>
                  <a:lnTo>
                    <a:pt x="1536" y="606"/>
                  </a:lnTo>
                  <a:lnTo>
                    <a:pt x="1537" y="602"/>
                  </a:lnTo>
                  <a:lnTo>
                    <a:pt x="1537" y="597"/>
                  </a:lnTo>
                  <a:lnTo>
                    <a:pt x="1536" y="592"/>
                  </a:lnTo>
                  <a:lnTo>
                    <a:pt x="1546" y="596"/>
                  </a:lnTo>
                  <a:lnTo>
                    <a:pt x="1549" y="591"/>
                  </a:lnTo>
                  <a:lnTo>
                    <a:pt x="1547" y="586"/>
                  </a:lnTo>
                  <a:lnTo>
                    <a:pt x="1543" y="582"/>
                  </a:lnTo>
                  <a:lnTo>
                    <a:pt x="1538" y="578"/>
                  </a:lnTo>
                  <a:lnTo>
                    <a:pt x="1533" y="582"/>
                  </a:lnTo>
                  <a:lnTo>
                    <a:pt x="1534" y="577"/>
                  </a:lnTo>
                  <a:lnTo>
                    <a:pt x="1530" y="577"/>
                  </a:lnTo>
                  <a:lnTo>
                    <a:pt x="1527" y="572"/>
                  </a:lnTo>
                  <a:lnTo>
                    <a:pt x="1517" y="573"/>
                  </a:lnTo>
                  <a:lnTo>
                    <a:pt x="1512" y="576"/>
                  </a:lnTo>
                  <a:lnTo>
                    <a:pt x="1516" y="571"/>
                  </a:lnTo>
                  <a:lnTo>
                    <a:pt x="1512" y="566"/>
                  </a:lnTo>
                  <a:lnTo>
                    <a:pt x="1517" y="568"/>
                  </a:lnTo>
                  <a:lnTo>
                    <a:pt x="1521" y="566"/>
                  </a:lnTo>
                  <a:lnTo>
                    <a:pt x="1526" y="567"/>
                  </a:lnTo>
                  <a:lnTo>
                    <a:pt x="1530" y="572"/>
                  </a:lnTo>
                  <a:lnTo>
                    <a:pt x="1534" y="572"/>
                  </a:lnTo>
                  <a:lnTo>
                    <a:pt x="1538" y="571"/>
                  </a:lnTo>
                  <a:lnTo>
                    <a:pt x="1538" y="566"/>
                  </a:lnTo>
                  <a:lnTo>
                    <a:pt x="1536" y="561"/>
                  </a:lnTo>
                  <a:lnTo>
                    <a:pt x="1546" y="562"/>
                  </a:lnTo>
                  <a:lnTo>
                    <a:pt x="1541" y="566"/>
                  </a:lnTo>
                  <a:lnTo>
                    <a:pt x="1543" y="572"/>
                  </a:lnTo>
                  <a:lnTo>
                    <a:pt x="1552" y="581"/>
                  </a:lnTo>
                  <a:lnTo>
                    <a:pt x="1549" y="586"/>
                  </a:lnTo>
                  <a:lnTo>
                    <a:pt x="1554" y="588"/>
                  </a:lnTo>
                  <a:lnTo>
                    <a:pt x="1559" y="585"/>
                  </a:lnTo>
                  <a:lnTo>
                    <a:pt x="1564" y="582"/>
                  </a:lnTo>
                  <a:lnTo>
                    <a:pt x="1568" y="587"/>
                  </a:lnTo>
                  <a:lnTo>
                    <a:pt x="1573" y="589"/>
                  </a:lnTo>
                  <a:lnTo>
                    <a:pt x="1576" y="588"/>
                  </a:lnTo>
                  <a:lnTo>
                    <a:pt x="1576" y="583"/>
                  </a:lnTo>
                  <a:lnTo>
                    <a:pt x="1569" y="575"/>
                  </a:lnTo>
                  <a:lnTo>
                    <a:pt x="1568" y="570"/>
                  </a:lnTo>
                  <a:lnTo>
                    <a:pt x="1569" y="570"/>
                  </a:lnTo>
                  <a:lnTo>
                    <a:pt x="1564" y="566"/>
                  </a:lnTo>
                  <a:lnTo>
                    <a:pt x="1554" y="552"/>
                  </a:lnTo>
                  <a:lnTo>
                    <a:pt x="1552" y="546"/>
                  </a:lnTo>
                  <a:lnTo>
                    <a:pt x="1549" y="543"/>
                  </a:lnTo>
                  <a:lnTo>
                    <a:pt x="1554" y="545"/>
                  </a:lnTo>
                  <a:lnTo>
                    <a:pt x="1549" y="541"/>
                  </a:lnTo>
                  <a:lnTo>
                    <a:pt x="1544" y="538"/>
                  </a:lnTo>
                  <a:lnTo>
                    <a:pt x="1546" y="538"/>
                  </a:lnTo>
                  <a:lnTo>
                    <a:pt x="1546" y="528"/>
                  </a:lnTo>
                  <a:lnTo>
                    <a:pt x="1548" y="536"/>
                  </a:lnTo>
                  <a:lnTo>
                    <a:pt x="1553" y="541"/>
                  </a:lnTo>
                  <a:lnTo>
                    <a:pt x="1560" y="550"/>
                  </a:lnTo>
                  <a:lnTo>
                    <a:pt x="1563" y="555"/>
                  </a:lnTo>
                  <a:lnTo>
                    <a:pt x="1567" y="560"/>
                  </a:lnTo>
                  <a:lnTo>
                    <a:pt x="1572" y="560"/>
                  </a:lnTo>
                  <a:lnTo>
                    <a:pt x="1572" y="565"/>
                  </a:lnTo>
                  <a:lnTo>
                    <a:pt x="1580" y="572"/>
                  </a:lnTo>
                  <a:lnTo>
                    <a:pt x="1584" y="577"/>
                  </a:lnTo>
                  <a:lnTo>
                    <a:pt x="1589" y="577"/>
                  </a:lnTo>
                  <a:lnTo>
                    <a:pt x="1590" y="577"/>
                  </a:lnTo>
                  <a:lnTo>
                    <a:pt x="1588" y="578"/>
                  </a:lnTo>
                  <a:lnTo>
                    <a:pt x="1590" y="583"/>
                  </a:lnTo>
                  <a:lnTo>
                    <a:pt x="1600" y="581"/>
                  </a:lnTo>
                  <a:lnTo>
                    <a:pt x="1592" y="577"/>
                  </a:lnTo>
                  <a:lnTo>
                    <a:pt x="1597" y="578"/>
                  </a:lnTo>
                  <a:lnTo>
                    <a:pt x="1602" y="576"/>
                  </a:lnTo>
                  <a:lnTo>
                    <a:pt x="1601" y="562"/>
                  </a:lnTo>
                  <a:lnTo>
                    <a:pt x="1606" y="560"/>
                  </a:lnTo>
                  <a:lnTo>
                    <a:pt x="1602" y="562"/>
                  </a:lnTo>
                  <a:lnTo>
                    <a:pt x="1602" y="567"/>
                  </a:lnTo>
                  <a:lnTo>
                    <a:pt x="1605" y="572"/>
                  </a:lnTo>
                  <a:lnTo>
                    <a:pt x="1605" y="577"/>
                  </a:lnTo>
                  <a:lnTo>
                    <a:pt x="1606" y="582"/>
                  </a:lnTo>
                  <a:lnTo>
                    <a:pt x="1610" y="586"/>
                  </a:lnTo>
                  <a:lnTo>
                    <a:pt x="1615" y="587"/>
                  </a:lnTo>
                  <a:lnTo>
                    <a:pt x="1615" y="582"/>
                  </a:lnTo>
                  <a:lnTo>
                    <a:pt x="1616" y="577"/>
                  </a:lnTo>
                  <a:lnTo>
                    <a:pt x="1616" y="587"/>
                  </a:lnTo>
                  <a:lnTo>
                    <a:pt x="1620" y="592"/>
                  </a:lnTo>
                  <a:lnTo>
                    <a:pt x="1623" y="592"/>
                  </a:lnTo>
                  <a:lnTo>
                    <a:pt x="1625" y="587"/>
                  </a:lnTo>
                  <a:lnTo>
                    <a:pt x="1634" y="586"/>
                  </a:lnTo>
                  <a:lnTo>
                    <a:pt x="1625" y="588"/>
                  </a:lnTo>
                  <a:lnTo>
                    <a:pt x="1627" y="593"/>
                  </a:lnTo>
                  <a:lnTo>
                    <a:pt x="1631" y="596"/>
                  </a:lnTo>
                  <a:lnTo>
                    <a:pt x="1636" y="598"/>
                  </a:lnTo>
                  <a:lnTo>
                    <a:pt x="1641" y="598"/>
                  </a:lnTo>
                  <a:lnTo>
                    <a:pt x="1646" y="602"/>
                  </a:lnTo>
                  <a:lnTo>
                    <a:pt x="1636" y="599"/>
                  </a:lnTo>
                  <a:lnTo>
                    <a:pt x="1627" y="599"/>
                  </a:lnTo>
                  <a:lnTo>
                    <a:pt x="1630" y="604"/>
                  </a:lnTo>
                  <a:lnTo>
                    <a:pt x="1634" y="606"/>
                  </a:lnTo>
                  <a:lnTo>
                    <a:pt x="1636" y="610"/>
                  </a:lnTo>
                  <a:lnTo>
                    <a:pt x="1641" y="610"/>
                  </a:lnTo>
                  <a:lnTo>
                    <a:pt x="1639" y="615"/>
                  </a:lnTo>
                  <a:lnTo>
                    <a:pt x="1649" y="613"/>
                  </a:lnTo>
                  <a:lnTo>
                    <a:pt x="1646" y="617"/>
                  </a:lnTo>
                  <a:lnTo>
                    <a:pt x="1639" y="620"/>
                  </a:lnTo>
                  <a:lnTo>
                    <a:pt x="1641" y="625"/>
                  </a:lnTo>
                  <a:lnTo>
                    <a:pt x="1646" y="625"/>
                  </a:lnTo>
                  <a:lnTo>
                    <a:pt x="1649" y="622"/>
                  </a:lnTo>
                  <a:lnTo>
                    <a:pt x="1654" y="624"/>
                  </a:lnTo>
                  <a:lnTo>
                    <a:pt x="1659" y="625"/>
                  </a:lnTo>
                  <a:lnTo>
                    <a:pt x="1663" y="620"/>
                  </a:lnTo>
                  <a:lnTo>
                    <a:pt x="1665" y="625"/>
                  </a:lnTo>
                  <a:lnTo>
                    <a:pt x="1665" y="630"/>
                  </a:lnTo>
                  <a:lnTo>
                    <a:pt x="1670" y="633"/>
                  </a:lnTo>
                  <a:lnTo>
                    <a:pt x="1675" y="634"/>
                  </a:lnTo>
                  <a:lnTo>
                    <a:pt x="1680" y="631"/>
                  </a:lnTo>
                  <a:lnTo>
                    <a:pt x="1678" y="636"/>
                  </a:lnTo>
                  <a:lnTo>
                    <a:pt x="1681" y="641"/>
                  </a:lnTo>
                  <a:lnTo>
                    <a:pt x="1686" y="638"/>
                  </a:lnTo>
                  <a:lnTo>
                    <a:pt x="1688" y="644"/>
                  </a:lnTo>
                  <a:lnTo>
                    <a:pt x="1693" y="645"/>
                  </a:lnTo>
                  <a:lnTo>
                    <a:pt x="1697" y="649"/>
                  </a:lnTo>
                  <a:lnTo>
                    <a:pt x="1702" y="649"/>
                  </a:lnTo>
                  <a:lnTo>
                    <a:pt x="1706" y="652"/>
                  </a:lnTo>
                  <a:lnTo>
                    <a:pt x="1712" y="651"/>
                  </a:lnTo>
                  <a:lnTo>
                    <a:pt x="1715" y="651"/>
                  </a:lnTo>
                  <a:lnTo>
                    <a:pt x="1710" y="654"/>
                  </a:lnTo>
                  <a:lnTo>
                    <a:pt x="1706" y="659"/>
                  </a:lnTo>
                  <a:lnTo>
                    <a:pt x="1709" y="662"/>
                  </a:lnTo>
                  <a:lnTo>
                    <a:pt x="1710" y="672"/>
                  </a:lnTo>
                  <a:lnTo>
                    <a:pt x="1710" y="676"/>
                  </a:lnTo>
                  <a:lnTo>
                    <a:pt x="1707" y="682"/>
                  </a:lnTo>
                  <a:lnTo>
                    <a:pt x="1711" y="686"/>
                  </a:lnTo>
                  <a:lnTo>
                    <a:pt x="1716" y="690"/>
                  </a:lnTo>
                  <a:lnTo>
                    <a:pt x="1721" y="687"/>
                  </a:lnTo>
                  <a:lnTo>
                    <a:pt x="1716" y="682"/>
                  </a:lnTo>
                  <a:lnTo>
                    <a:pt x="1721" y="683"/>
                  </a:lnTo>
                  <a:lnTo>
                    <a:pt x="1720" y="675"/>
                  </a:lnTo>
                  <a:lnTo>
                    <a:pt x="1716" y="670"/>
                  </a:lnTo>
                  <a:lnTo>
                    <a:pt x="1723" y="660"/>
                  </a:lnTo>
                  <a:lnTo>
                    <a:pt x="1728" y="659"/>
                  </a:lnTo>
                  <a:lnTo>
                    <a:pt x="1733" y="649"/>
                  </a:lnTo>
                  <a:lnTo>
                    <a:pt x="1732" y="654"/>
                  </a:lnTo>
                  <a:lnTo>
                    <a:pt x="1735" y="659"/>
                  </a:lnTo>
                  <a:lnTo>
                    <a:pt x="1744" y="664"/>
                  </a:lnTo>
                  <a:lnTo>
                    <a:pt x="1748" y="669"/>
                  </a:lnTo>
                  <a:lnTo>
                    <a:pt x="1752" y="678"/>
                  </a:lnTo>
                  <a:lnTo>
                    <a:pt x="1756" y="683"/>
                  </a:lnTo>
                  <a:lnTo>
                    <a:pt x="1759" y="685"/>
                  </a:lnTo>
                  <a:lnTo>
                    <a:pt x="1756" y="687"/>
                  </a:lnTo>
                  <a:lnTo>
                    <a:pt x="1753" y="692"/>
                  </a:lnTo>
                  <a:lnTo>
                    <a:pt x="1754" y="696"/>
                  </a:lnTo>
                  <a:lnTo>
                    <a:pt x="1759" y="697"/>
                  </a:lnTo>
                  <a:lnTo>
                    <a:pt x="1764" y="694"/>
                  </a:lnTo>
                  <a:lnTo>
                    <a:pt x="1764" y="690"/>
                  </a:lnTo>
                  <a:lnTo>
                    <a:pt x="1768" y="680"/>
                  </a:lnTo>
                  <a:lnTo>
                    <a:pt x="1765" y="690"/>
                  </a:lnTo>
                  <a:lnTo>
                    <a:pt x="1765" y="694"/>
                  </a:lnTo>
                  <a:lnTo>
                    <a:pt x="1760" y="696"/>
                  </a:lnTo>
                  <a:lnTo>
                    <a:pt x="1759" y="701"/>
                  </a:lnTo>
                  <a:lnTo>
                    <a:pt x="1765" y="710"/>
                  </a:lnTo>
                  <a:lnTo>
                    <a:pt x="1770" y="709"/>
                  </a:lnTo>
                  <a:lnTo>
                    <a:pt x="1768" y="701"/>
                  </a:lnTo>
                  <a:lnTo>
                    <a:pt x="1774" y="709"/>
                  </a:lnTo>
                  <a:lnTo>
                    <a:pt x="1774" y="708"/>
                  </a:lnTo>
                  <a:lnTo>
                    <a:pt x="1778" y="703"/>
                  </a:lnTo>
                  <a:lnTo>
                    <a:pt x="1779" y="698"/>
                  </a:lnTo>
                  <a:lnTo>
                    <a:pt x="1781" y="692"/>
                  </a:lnTo>
                  <a:lnTo>
                    <a:pt x="1780" y="683"/>
                  </a:lnTo>
                  <a:close/>
                  <a:moveTo>
                    <a:pt x="23" y="839"/>
                  </a:moveTo>
                  <a:lnTo>
                    <a:pt x="20" y="834"/>
                  </a:lnTo>
                  <a:lnTo>
                    <a:pt x="19" y="829"/>
                  </a:lnTo>
                  <a:lnTo>
                    <a:pt x="15" y="828"/>
                  </a:lnTo>
                  <a:lnTo>
                    <a:pt x="10" y="824"/>
                  </a:lnTo>
                  <a:lnTo>
                    <a:pt x="5" y="823"/>
                  </a:lnTo>
                  <a:lnTo>
                    <a:pt x="0" y="825"/>
                  </a:lnTo>
                  <a:lnTo>
                    <a:pt x="5" y="830"/>
                  </a:lnTo>
                  <a:lnTo>
                    <a:pt x="5" y="835"/>
                  </a:lnTo>
                  <a:lnTo>
                    <a:pt x="9" y="840"/>
                  </a:lnTo>
                  <a:lnTo>
                    <a:pt x="14" y="838"/>
                  </a:lnTo>
                  <a:lnTo>
                    <a:pt x="19" y="839"/>
                  </a:lnTo>
                  <a:lnTo>
                    <a:pt x="23" y="839"/>
                  </a:lnTo>
                  <a:close/>
                  <a:moveTo>
                    <a:pt x="19" y="865"/>
                  </a:moveTo>
                  <a:lnTo>
                    <a:pt x="23" y="869"/>
                  </a:lnTo>
                  <a:lnTo>
                    <a:pt x="26" y="866"/>
                  </a:lnTo>
                  <a:lnTo>
                    <a:pt x="28" y="861"/>
                  </a:lnTo>
                  <a:lnTo>
                    <a:pt x="23" y="862"/>
                  </a:lnTo>
                  <a:lnTo>
                    <a:pt x="19" y="865"/>
                  </a:lnTo>
                  <a:close/>
                  <a:moveTo>
                    <a:pt x="125" y="935"/>
                  </a:moveTo>
                  <a:lnTo>
                    <a:pt x="128" y="940"/>
                  </a:lnTo>
                  <a:lnTo>
                    <a:pt x="129" y="938"/>
                  </a:lnTo>
                  <a:lnTo>
                    <a:pt x="139" y="934"/>
                  </a:lnTo>
                  <a:lnTo>
                    <a:pt x="140" y="929"/>
                  </a:lnTo>
                  <a:lnTo>
                    <a:pt x="135" y="933"/>
                  </a:lnTo>
                  <a:lnTo>
                    <a:pt x="125" y="935"/>
                  </a:lnTo>
                  <a:close/>
                  <a:moveTo>
                    <a:pt x="168" y="950"/>
                  </a:moveTo>
                  <a:lnTo>
                    <a:pt x="167" y="945"/>
                  </a:lnTo>
                  <a:lnTo>
                    <a:pt x="167" y="950"/>
                  </a:lnTo>
                  <a:lnTo>
                    <a:pt x="168" y="950"/>
                  </a:lnTo>
                  <a:close/>
                  <a:moveTo>
                    <a:pt x="178" y="976"/>
                  </a:moveTo>
                  <a:lnTo>
                    <a:pt x="177" y="971"/>
                  </a:lnTo>
                  <a:lnTo>
                    <a:pt x="172" y="966"/>
                  </a:lnTo>
                  <a:lnTo>
                    <a:pt x="167" y="964"/>
                  </a:lnTo>
                  <a:lnTo>
                    <a:pt x="170" y="969"/>
                  </a:lnTo>
                  <a:lnTo>
                    <a:pt x="173" y="971"/>
                  </a:lnTo>
                  <a:lnTo>
                    <a:pt x="182" y="986"/>
                  </a:lnTo>
                  <a:lnTo>
                    <a:pt x="187" y="985"/>
                  </a:lnTo>
                  <a:lnTo>
                    <a:pt x="182" y="981"/>
                  </a:lnTo>
                  <a:lnTo>
                    <a:pt x="178" y="976"/>
                  </a:lnTo>
                  <a:close/>
                  <a:moveTo>
                    <a:pt x="199" y="958"/>
                  </a:moveTo>
                  <a:lnTo>
                    <a:pt x="203" y="964"/>
                  </a:lnTo>
                  <a:lnTo>
                    <a:pt x="208" y="959"/>
                  </a:lnTo>
                  <a:lnTo>
                    <a:pt x="204" y="955"/>
                  </a:lnTo>
                  <a:lnTo>
                    <a:pt x="199" y="958"/>
                  </a:lnTo>
                  <a:close/>
                  <a:moveTo>
                    <a:pt x="251" y="985"/>
                  </a:moveTo>
                  <a:lnTo>
                    <a:pt x="252" y="985"/>
                  </a:lnTo>
                  <a:lnTo>
                    <a:pt x="252" y="980"/>
                  </a:lnTo>
                  <a:lnTo>
                    <a:pt x="251" y="985"/>
                  </a:lnTo>
                  <a:close/>
                  <a:moveTo>
                    <a:pt x="280" y="983"/>
                  </a:moveTo>
                  <a:lnTo>
                    <a:pt x="275" y="982"/>
                  </a:lnTo>
                  <a:lnTo>
                    <a:pt x="275" y="987"/>
                  </a:lnTo>
                  <a:lnTo>
                    <a:pt x="280" y="992"/>
                  </a:lnTo>
                  <a:lnTo>
                    <a:pt x="276" y="996"/>
                  </a:lnTo>
                  <a:lnTo>
                    <a:pt x="278" y="1001"/>
                  </a:lnTo>
                  <a:lnTo>
                    <a:pt x="278" y="998"/>
                  </a:lnTo>
                  <a:lnTo>
                    <a:pt x="288" y="990"/>
                  </a:lnTo>
                  <a:lnTo>
                    <a:pt x="283" y="987"/>
                  </a:lnTo>
                  <a:lnTo>
                    <a:pt x="280" y="983"/>
                  </a:lnTo>
                  <a:close/>
                  <a:moveTo>
                    <a:pt x="305" y="992"/>
                  </a:moveTo>
                  <a:lnTo>
                    <a:pt x="302" y="996"/>
                  </a:lnTo>
                  <a:lnTo>
                    <a:pt x="293" y="998"/>
                  </a:lnTo>
                  <a:lnTo>
                    <a:pt x="291" y="998"/>
                  </a:lnTo>
                  <a:lnTo>
                    <a:pt x="296" y="998"/>
                  </a:lnTo>
                  <a:lnTo>
                    <a:pt x="301" y="1002"/>
                  </a:lnTo>
                  <a:lnTo>
                    <a:pt x="305" y="1001"/>
                  </a:lnTo>
                  <a:lnTo>
                    <a:pt x="307" y="996"/>
                  </a:lnTo>
                  <a:lnTo>
                    <a:pt x="310" y="992"/>
                  </a:lnTo>
                  <a:lnTo>
                    <a:pt x="305" y="992"/>
                  </a:lnTo>
                  <a:close/>
                  <a:moveTo>
                    <a:pt x="325" y="997"/>
                  </a:moveTo>
                  <a:lnTo>
                    <a:pt x="325" y="992"/>
                  </a:lnTo>
                  <a:lnTo>
                    <a:pt x="322" y="997"/>
                  </a:lnTo>
                  <a:lnTo>
                    <a:pt x="320" y="1001"/>
                  </a:lnTo>
                  <a:lnTo>
                    <a:pt x="315" y="1002"/>
                  </a:lnTo>
                  <a:lnTo>
                    <a:pt x="310" y="1006"/>
                  </a:lnTo>
                  <a:lnTo>
                    <a:pt x="310" y="1009"/>
                  </a:lnTo>
                  <a:lnTo>
                    <a:pt x="315" y="1004"/>
                  </a:lnTo>
                  <a:lnTo>
                    <a:pt x="315" y="1009"/>
                  </a:lnTo>
                  <a:lnTo>
                    <a:pt x="320" y="1007"/>
                  </a:lnTo>
                  <a:lnTo>
                    <a:pt x="330" y="1006"/>
                  </a:lnTo>
                  <a:lnTo>
                    <a:pt x="329" y="1001"/>
                  </a:lnTo>
                  <a:lnTo>
                    <a:pt x="325" y="997"/>
                  </a:lnTo>
                  <a:close/>
                  <a:moveTo>
                    <a:pt x="331" y="1008"/>
                  </a:moveTo>
                  <a:lnTo>
                    <a:pt x="335" y="1006"/>
                  </a:lnTo>
                  <a:lnTo>
                    <a:pt x="335" y="1001"/>
                  </a:lnTo>
                  <a:lnTo>
                    <a:pt x="330" y="1003"/>
                  </a:lnTo>
                  <a:lnTo>
                    <a:pt x="331" y="1008"/>
                  </a:lnTo>
                  <a:close/>
                  <a:moveTo>
                    <a:pt x="339" y="1007"/>
                  </a:moveTo>
                  <a:lnTo>
                    <a:pt x="343" y="1003"/>
                  </a:lnTo>
                  <a:lnTo>
                    <a:pt x="338" y="1002"/>
                  </a:lnTo>
                  <a:lnTo>
                    <a:pt x="339" y="1007"/>
                  </a:lnTo>
                  <a:close/>
                  <a:moveTo>
                    <a:pt x="341" y="992"/>
                  </a:moveTo>
                  <a:lnTo>
                    <a:pt x="344" y="997"/>
                  </a:lnTo>
                  <a:lnTo>
                    <a:pt x="347" y="995"/>
                  </a:lnTo>
                  <a:lnTo>
                    <a:pt x="346" y="990"/>
                  </a:lnTo>
                  <a:lnTo>
                    <a:pt x="341" y="992"/>
                  </a:lnTo>
                  <a:close/>
                  <a:moveTo>
                    <a:pt x="414" y="991"/>
                  </a:moveTo>
                  <a:lnTo>
                    <a:pt x="409" y="988"/>
                  </a:lnTo>
                  <a:lnTo>
                    <a:pt x="406" y="992"/>
                  </a:lnTo>
                  <a:lnTo>
                    <a:pt x="406" y="997"/>
                  </a:lnTo>
                  <a:lnTo>
                    <a:pt x="401" y="1000"/>
                  </a:lnTo>
                  <a:lnTo>
                    <a:pt x="396" y="1000"/>
                  </a:lnTo>
                  <a:lnTo>
                    <a:pt x="383" y="1001"/>
                  </a:lnTo>
                  <a:lnTo>
                    <a:pt x="373" y="1002"/>
                  </a:lnTo>
                  <a:lnTo>
                    <a:pt x="377" y="1003"/>
                  </a:lnTo>
                  <a:lnTo>
                    <a:pt x="383" y="1003"/>
                  </a:lnTo>
                  <a:lnTo>
                    <a:pt x="392" y="1006"/>
                  </a:lnTo>
                  <a:lnTo>
                    <a:pt x="397" y="1003"/>
                  </a:lnTo>
                  <a:lnTo>
                    <a:pt x="401" y="1003"/>
                  </a:lnTo>
                  <a:lnTo>
                    <a:pt x="406" y="1004"/>
                  </a:lnTo>
                  <a:lnTo>
                    <a:pt x="410" y="1003"/>
                  </a:lnTo>
                  <a:lnTo>
                    <a:pt x="410" y="998"/>
                  </a:lnTo>
                  <a:lnTo>
                    <a:pt x="415" y="996"/>
                  </a:lnTo>
                  <a:lnTo>
                    <a:pt x="414" y="991"/>
                  </a:lnTo>
                  <a:close/>
                  <a:moveTo>
                    <a:pt x="433" y="1009"/>
                  </a:moveTo>
                  <a:lnTo>
                    <a:pt x="429" y="1007"/>
                  </a:lnTo>
                  <a:lnTo>
                    <a:pt x="424" y="1007"/>
                  </a:lnTo>
                  <a:lnTo>
                    <a:pt x="419" y="1007"/>
                  </a:lnTo>
                  <a:lnTo>
                    <a:pt x="415" y="1007"/>
                  </a:lnTo>
                  <a:lnTo>
                    <a:pt x="419" y="1009"/>
                  </a:lnTo>
                  <a:lnTo>
                    <a:pt x="424" y="1011"/>
                  </a:lnTo>
                  <a:lnTo>
                    <a:pt x="429" y="1013"/>
                  </a:lnTo>
                  <a:lnTo>
                    <a:pt x="433" y="1013"/>
                  </a:lnTo>
                  <a:lnTo>
                    <a:pt x="439" y="1012"/>
                  </a:lnTo>
                  <a:lnTo>
                    <a:pt x="443" y="1013"/>
                  </a:lnTo>
                  <a:lnTo>
                    <a:pt x="448" y="1013"/>
                  </a:lnTo>
                  <a:lnTo>
                    <a:pt x="438" y="1011"/>
                  </a:lnTo>
                  <a:lnTo>
                    <a:pt x="433" y="1009"/>
                  </a:lnTo>
                  <a:close/>
                  <a:moveTo>
                    <a:pt x="462" y="1003"/>
                  </a:moveTo>
                  <a:lnTo>
                    <a:pt x="464" y="1008"/>
                  </a:lnTo>
                  <a:lnTo>
                    <a:pt x="467" y="1007"/>
                  </a:lnTo>
                  <a:lnTo>
                    <a:pt x="472" y="1003"/>
                  </a:lnTo>
                  <a:lnTo>
                    <a:pt x="467" y="1001"/>
                  </a:lnTo>
                  <a:lnTo>
                    <a:pt x="462" y="1003"/>
                  </a:lnTo>
                  <a:close/>
                  <a:moveTo>
                    <a:pt x="523" y="997"/>
                  </a:moveTo>
                  <a:lnTo>
                    <a:pt x="523" y="1003"/>
                  </a:lnTo>
                  <a:lnTo>
                    <a:pt x="525" y="1001"/>
                  </a:lnTo>
                  <a:lnTo>
                    <a:pt x="530" y="1001"/>
                  </a:lnTo>
                  <a:lnTo>
                    <a:pt x="528" y="996"/>
                  </a:lnTo>
                  <a:lnTo>
                    <a:pt x="523" y="997"/>
                  </a:lnTo>
                  <a:close/>
                  <a:moveTo>
                    <a:pt x="551" y="992"/>
                  </a:moveTo>
                  <a:lnTo>
                    <a:pt x="561" y="995"/>
                  </a:lnTo>
                  <a:lnTo>
                    <a:pt x="561" y="990"/>
                  </a:lnTo>
                  <a:lnTo>
                    <a:pt x="553" y="990"/>
                  </a:lnTo>
                  <a:lnTo>
                    <a:pt x="551" y="992"/>
                  </a:lnTo>
                  <a:close/>
                  <a:moveTo>
                    <a:pt x="553" y="573"/>
                  </a:moveTo>
                  <a:lnTo>
                    <a:pt x="543" y="567"/>
                  </a:lnTo>
                  <a:lnTo>
                    <a:pt x="539" y="562"/>
                  </a:lnTo>
                  <a:lnTo>
                    <a:pt x="536" y="559"/>
                  </a:lnTo>
                  <a:lnTo>
                    <a:pt x="535" y="562"/>
                  </a:lnTo>
                  <a:lnTo>
                    <a:pt x="540" y="567"/>
                  </a:lnTo>
                  <a:lnTo>
                    <a:pt x="543" y="572"/>
                  </a:lnTo>
                  <a:lnTo>
                    <a:pt x="548" y="573"/>
                  </a:lnTo>
                  <a:lnTo>
                    <a:pt x="553" y="577"/>
                  </a:lnTo>
                  <a:lnTo>
                    <a:pt x="553" y="573"/>
                  </a:lnTo>
                  <a:close/>
                  <a:moveTo>
                    <a:pt x="576" y="754"/>
                  </a:moveTo>
                  <a:lnTo>
                    <a:pt x="578" y="759"/>
                  </a:lnTo>
                  <a:lnTo>
                    <a:pt x="581" y="756"/>
                  </a:lnTo>
                  <a:lnTo>
                    <a:pt x="585" y="752"/>
                  </a:lnTo>
                  <a:lnTo>
                    <a:pt x="576" y="754"/>
                  </a:lnTo>
                  <a:close/>
                  <a:moveTo>
                    <a:pt x="595" y="790"/>
                  </a:moveTo>
                  <a:lnTo>
                    <a:pt x="590" y="788"/>
                  </a:lnTo>
                  <a:lnTo>
                    <a:pt x="595" y="793"/>
                  </a:lnTo>
                  <a:lnTo>
                    <a:pt x="595" y="790"/>
                  </a:lnTo>
                  <a:close/>
                  <a:moveTo>
                    <a:pt x="603" y="418"/>
                  </a:moveTo>
                  <a:lnTo>
                    <a:pt x="612" y="413"/>
                  </a:lnTo>
                  <a:lnTo>
                    <a:pt x="617" y="414"/>
                  </a:lnTo>
                  <a:lnTo>
                    <a:pt x="613" y="413"/>
                  </a:lnTo>
                  <a:lnTo>
                    <a:pt x="618" y="412"/>
                  </a:lnTo>
                  <a:lnTo>
                    <a:pt x="628" y="420"/>
                  </a:lnTo>
                  <a:lnTo>
                    <a:pt x="632" y="424"/>
                  </a:lnTo>
                  <a:lnTo>
                    <a:pt x="632" y="429"/>
                  </a:lnTo>
                  <a:lnTo>
                    <a:pt x="636" y="431"/>
                  </a:lnTo>
                  <a:lnTo>
                    <a:pt x="641" y="439"/>
                  </a:lnTo>
                  <a:lnTo>
                    <a:pt x="640" y="434"/>
                  </a:lnTo>
                  <a:lnTo>
                    <a:pt x="643" y="439"/>
                  </a:lnTo>
                  <a:lnTo>
                    <a:pt x="641" y="444"/>
                  </a:lnTo>
                  <a:lnTo>
                    <a:pt x="646" y="441"/>
                  </a:lnTo>
                  <a:lnTo>
                    <a:pt x="649" y="436"/>
                  </a:lnTo>
                  <a:lnTo>
                    <a:pt x="654" y="434"/>
                  </a:lnTo>
                  <a:lnTo>
                    <a:pt x="659" y="434"/>
                  </a:lnTo>
                  <a:lnTo>
                    <a:pt x="664" y="436"/>
                  </a:lnTo>
                  <a:lnTo>
                    <a:pt x="669" y="433"/>
                  </a:lnTo>
                  <a:lnTo>
                    <a:pt x="669" y="428"/>
                  </a:lnTo>
                  <a:lnTo>
                    <a:pt x="664" y="425"/>
                  </a:lnTo>
                  <a:lnTo>
                    <a:pt x="659" y="428"/>
                  </a:lnTo>
                  <a:lnTo>
                    <a:pt x="649" y="419"/>
                  </a:lnTo>
                  <a:lnTo>
                    <a:pt x="639" y="414"/>
                  </a:lnTo>
                  <a:lnTo>
                    <a:pt x="639" y="410"/>
                  </a:lnTo>
                  <a:lnTo>
                    <a:pt x="636" y="405"/>
                  </a:lnTo>
                  <a:lnTo>
                    <a:pt x="633" y="402"/>
                  </a:lnTo>
                  <a:lnTo>
                    <a:pt x="623" y="403"/>
                  </a:lnTo>
                  <a:lnTo>
                    <a:pt x="619" y="405"/>
                  </a:lnTo>
                  <a:lnTo>
                    <a:pt x="614" y="403"/>
                  </a:lnTo>
                  <a:lnTo>
                    <a:pt x="609" y="402"/>
                  </a:lnTo>
                  <a:lnTo>
                    <a:pt x="599" y="396"/>
                  </a:lnTo>
                  <a:lnTo>
                    <a:pt x="596" y="404"/>
                  </a:lnTo>
                  <a:lnTo>
                    <a:pt x="596" y="409"/>
                  </a:lnTo>
                  <a:lnTo>
                    <a:pt x="598" y="414"/>
                  </a:lnTo>
                  <a:lnTo>
                    <a:pt x="603" y="418"/>
                  </a:lnTo>
                  <a:close/>
                  <a:moveTo>
                    <a:pt x="628" y="965"/>
                  </a:moveTo>
                  <a:lnTo>
                    <a:pt x="628" y="964"/>
                  </a:lnTo>
                  <a:lnTo>
                    <a:pt x="623" y="961"/>
                  </a:lnTo>
                  <a:lnTo>
                    <a:pt x="618" y="960"/>
                  </a:lnTo>
                  <a:lnTo>
                    <a:pt x="613" y="962"/>
                  </a:lnTo>
                  <a:lnTo>
                    <a:pt x="608" y="966"/>
                  </a:lnTo>
                  <a:lnTo>
                    <a:pt x="607" y="970"/>
                  </a:lnTo>
                  <a:lnTo>
                    <a:pt x="608" y="975"/>
                  </a:lnTo>
                  <a:lnTo>
                    <a:pt x="598" y="976"/>
                  </a:lnTo>
                  <a:lnTo>
                    <a:pt x="593" y="980"/>
                  </a:lnTo>
                  <a:lnTo>
                    <a:pt x="593" y="985"/>
                  </a:lnTo>
                  <a:lnTo>
                    <a:pt x="590" y="990"/>
                  </a:lnTo>
                  <a:lnTo>
                    <a:pt x="585" y="993"/>
                  </a:lnTo>
                  <a:lnTo>
                    <a:pt x="595" y="990"/>
                  </a:lnTo>
                  <a:lnTo>
                    <a:pt x="599" y="987"/>
                  </a:lnTo>
                  <a:lnTo>
                    <a:pt x="603" y="986"/>
                  </a:lnTo>
                  <a:lnTo>
                    <a:pt x="608" y="981"/>
                  </a:lnTo>
                  <a:lnTo>
                    <a:pt x="612" y="976"/>
                  </a:lnTo>
                  <a:lnTo>
                    <a:pt x="617" y="976"/>
                  </a:lnTo>
                  <a:lnTo>
                    <a:pt x="627" y="970"/>
                  </a:lnTo>
                  <a:lnTo>
                    <a:pt x="628" y="965"/>
                  </a:lnTo>
                  <a:close/>
                  <a:moveTo>
                    <a:pt x="670" y="959"/>
                  </a:moveTo>
                  <a:lnTo>
                    <a:pt x="671" y="954"/>
                  </a:lnTo>
                  <a:lnTo>
                    <a:pt x="675" y="951"/>
                  </a:lnTo>
                  <a:lnTo>
                    <a:pt x="680" y="946"/>
                  </a:lnTo>
                  <a:lnTo>
                    <a:pt x="677" y="943"/>
                  </a:lnTo>
                  <a:lnTo>
                    <a:pt x="674" y="946"/>
                  </a:lnTo>
                  <a:lnTo>
                    <a:pt x="669" y="946"/>
                  </a:lnTo>
                  <a:lnTo>
                    <a:pt x="670" y="941"/>
                  </a:lnTo>
                  <a:lnTo>
                    <a:pt x="665" y="940"/>
                  </a:lnTo>
                  <a:lnTo>
                    <a:pt x="660" y="941"/>
                  </a:lnTo>
                  <a:lnTo>
                    <a:pt x="655" y="943"/>
                  </a:lnTo>
                  <a:lnTo>
                    <a:pt x="651" y="949"/>
                  </a:lnTo>
                  <a:lnTo>
                    <a:pt x="654" y="953"/>
                  </a:lnTo>
                  <a:lnTo>
                    <a:pt x="659" y="954"/>
                  </a:lnTo>
                  <a:lnTo>
                    <a:pt x="664" y="956"/>
                  </a:lnTo>
                  <a:lnTo>
                    <a:pt x="654" y="956"/>
                  </a:lnTo>
                  <a:lnTo>
                    <a:pt x="655" y="961"/>
                  </a:lnTo>
                  <a:lnTo>
                    <a:pt x="650" y="964"/>
                  </a:lnTo>
                  <a:lnTo>
                    <a:pt x="655" y="966"/>
                  </a:lnTo>
                  <a:lnTo>
                    <a:pt x="650" y="966"/>
                  </a:lnTo>
                  <a:lnTo>
                    <a:pt x="640" y="970"/>
                  </a:lnTo>
                  <a:lnTo>
                    <a:pt x="635" y="971"/>
                  </a:lnTo>
                  <a:lnTo>
                    <a:pt x="632" y="971"/>
                  </a:lnTo>
                  <a:lnTo>
                    <a:pt x="627" y="975"/>
                  </a:lnTo>
                  <a:lnTo>
                    <a:pt x="632" y="977"/>
                  </a:lnTo>
                  <a:lnTo>
                    <a:pt x="643" y="975"/>
                  </a:lnTo>
                  <a:lnTo>
                    <a:pt x="653" y="970"/>
                  </a:lnTo>
                  <a:lnTo>
                    <a:pt x="657" y="969"/>
                  </a:lnTo>
                  <a:lnTo>
                    <a:pt x="662" y="969"/>
                  </a:lnTo>
                  <a:lnTo>
                    <a:pt x="661" y="965"/>
                  </a:lnTo>
                  <a:lnTo>
                    <a:pt x="666" y="967"/>
                  </a:lnTo>
                  <a:lnTo>
                    <a:pt x="669" y="962"/>
                  </a:lnTo>
                  <a:lnTo>
                    <a:pt x="674" y="960"/>
                  </a:lnTo>
                  <a:lnTo>
                    <a:pt x="678" y="960"/>
                  </a:lnTo>
                  <a:lnTo>
                    <a:pt x="675" y="955"/>
                  </a:lnTo>
                  <a:lnTo>
                    <a:pt x="670" y="959"/>
                  </a:lnTo>
                  <a:close/>
                  <a:moveTo>
                    <a:pt x="680" y="959"/>
                  </a:moveTo>
                  <a:lnTo>
                    <a:pt x="682" y="956"/>
                  </a:lnTo>
                  <a:lnTo>
                    <a:pt x="683" y="951"/>
                  </a:lnTo>
                  <a:lnTo>
                    <a:pt x="678" y="954"/>
                  </a:lnTo>
                  <a:lnTo>
                    <a:pt x="680" y="959"/>
                  </a:lnTo>
                  <a:close/>
                  <a:moveTo>
                    <a:pt x="728" y="615"/>
                  </a:moveTo>
                  <a:lnTo>
                    <a:pt x="728" y="601"/>
                  </a:lnTo>
                  <a:lnTo>
                    <a:pt x="724" y="598"/>
                  </a:lnTo>
                  <a:lnTo>
                    <a:pt x="718" y="598"/>
                  </a:lnTo>
                  <a:lnTo>
                    <a:pt x="714" y="594"/>
                  </a:lnTo>
                  <a:lnTo>
                    <a:pt x="709" y="594"/>
                  </a:lnTo>
                  <a:lnTo>
                    <a:pt x="704" y="598"/>
                  </a:lnTo>
                  <a:lnTo>
                    <a:pt x="699" y="598"/>
                  </a:lnTo>
                  <a:lnTo>
                    <a:pt x="697" y="602"/>
                  </a:lnTo>
                  <a:lnTo>
                    <a:pt x="687" y="601"/>
                  </a:lnTo>
                  <a:lnTo>
                    <a:pt x="682" y="604"/>
                  </a:lnTo>
                  <a:lnTo>
                    <a:pt x="687" y="613"/>
                  </a:lnTo>
                  <a:lnTo>
                    <a:pt x="691" y="613"/>
                  </a:lnTo>
                  <a:lnTo>
                    <a:pt x="691" y="614"/>
                  </a:lnTo>
                  <a:lnTo>
                    <a:pt x="701" y="623"/>
                  </a:lnTo>
                  <a:lnTo>
                    <a:pt x="706" y="623"/>
                  </a:lnTo>
                  <a:lnTo>
                    <a:pt x="714" y="629"/>
                  </a:lnTo>
                  <a:lnTo>
                    <a:pt x="711" y="624"/>
                  </a:lnTo>
                  <a:lnTo>
                    <a:pt x="716" y="624"/>
                  </a:lnTo>
                  <a:lnTo>
                    <a:pt x="725" y="622"/>
                  </a:lnTo>
                  <a:lnTo>
                    <a:pt x="729" y="622"/>
                  </a:lnTo>
                  <a:lnTo>
                    <a:pt x="728" y="615"/>
                  </a:lnTo>
                  <a:close/>
                  <a:moveTo>
                    <a:pt x="690" y="932"/>
                  </a:moveTo>
                  <a:lnTo>
                    <a:pt x="686" y="937"/>
                  </a:lnTo>
                  <a:lnTo>
                    <a:pt x="687" y="941"/>
                  </a:lnTo>
                  <a:lnTo>
                    <a:pt x="692" y="941"/>
                  </a:lnTo>
                  <a:lnTo>
                    <a:pt x="699" y="938"/>
                  </a:lnTo>
                  <a:lnTo>
                    <a:pt x="695" y="935"/>
                  </a:lnTo>
                  <a:lnTo>
                    <a:pt x="690" y="932"/>
                  </a:lnTo>
                  <a:close/>
                  <a:moveTo>
                    <a:pt x="702" y="934"/>
                  </a:moveTo>
                  <a:lnTo>
                    <a:pt x="703" y="939"/>
                  </a:lnTo>
                  <a:lnTo>
                    <a:pt x="703" y="938"/>
                  </a:lnTo>
                  <a:lnTo>
                    <a:pt x="707" y="934"/>
                  </a:lnTo>
                  <a:lnTo>
                    <a:pt x="702" y="929"/>
                  </a:lnTo>
                  <a:lnTo>
                    <a:pt x="702" y="934"/>
                  </a:lnTo>
                  <a:close/>
                  <a:moveTo>
                    <a:pt x="712" y="943"/>
                  </a:moveTo>
                  <a:lnTo>
                    <a:pt x="712" y="940"/>
                  </a:lnTo>
                  <a:lnTo>
                    <a:pt x="707" y="941"/>
                  </a:lnTo>
                  <a:lnTo>
                    <a:pt x="712" y="943"/>
                  </a:lnTo>
                  <a:close/>
                  <a:moveTo>
                    <a:pt x="779" y="908"/>
                  </a:moveTo>
                  <a:lnTo>
                    <a:pt x="774" y="903"/>
                  </a:lnTo>
                  <a:lnTo>
                    <a:pt x="774" y="898"/>
                  </a:lnTo>
                  <a:lnTo>
                    <a:pt x="771" y="895"/>
                  </a:lnTo>
                  <a:lnTo>
                    <a:pt x="766" y="892"/>
                  </a:lnTo>
                  <a:lnTo>
                    <a:pt x="761" y="892"/>
                  </a:lnTo>
                  <a:lnTo>
                    <a:pt x="753" y="896"/>
                  </a:lnTo>
                  <a:lnTo>
                    <a:pt x="748" y="898"/>
                  </a:lnTo>
                  <a:lnTo>
                    <a:pt x="743" y="897"/>
                  </a:lnTo>
                  <a:lnTo>
                    <a:pt x="738" y="899"/>
                  </a:lnTo>
                  <a:lnTo>
                    <a:pt x="734" y="909"/>
                  </a:lnTo>
                  <a:lnTo>
                    <a:pt x="727" y="913"/>
                  </a:lnTo>
                  <a:lnTo>
                    <a:pt x="725" y="918"/>
                  </a:lnTo>
                  <a:lnTo>
                    <a:pt x="727" y="923"/>
                  </a:lnTo>
                  <a:lnTo>
                    <a:pt x="732" y="925"/>
                  </a:lnTo>
                  <a:lnTo>
                    <a:pt x="737" y="925"/>
                  </a:lnTo>
                  <a:lnTo>
                    <a:pt x="741" y="923"/>
                  </a:lnTo>
                  <a:lnTo>
                    <a:pt x="744" y="919"/>
                  </a:lnTo>
                  <a:lnTo>
                    <a:pt x="749" y="916"/>
                  </a:lnTo>
                  <a:lnTo>
                    <a:pt x="754" y="914"/>
                  </a:lnTo>
                  <a:lnTo>
                    <a:pt x="759" y="914"/>
                  </a:lnTo>
                  <a:lnTo>
                    <a:pt x="769" y="916"/>
                  </a:lnTo>
                  <a:lnTo>
                    <a:pt x="772" y="913"/>
                  </a:lnTo>
                  <a:lnTo>
                    <a:pt x="774" y="909"/>
                  </a:lnTo>
                  <a:lnTo>
                    <a:pt x="779" y="912"/>
                  </a:lnTo>
                  <a:lnTo>
                    <a:pt x="783" y="914"/>
                  </a:lnTo>
                  <a:lnTo>
                    <a:pt x="783" y="909"/>
                  </a:lnTo>
                  <a:lnTo>
                    <a:pt x="779" y="908"/>
                  </a:lnTo>
                  <a:close/>
                  <a:moveTo>
                    <a:pt x="792" y="923"/>
                  </a:moveTo>
                  <a:lnTo>
                    <a:pt x="793" y="928"/>
                  </a:lnTo>
                  <a:lnTo>
                    <a:pt x="798" y="930"/>
                  </a:lnTo>
                  <a:lnTo>
                    <a:pt x="798" y="925"/>
                  </a:lnTo>
                  <a:lnTo>
                    <a:pt x="793" y="923"/>
                  </a:lnTo>
                  <a:lnTo>
                    <a:pt x="792" y="923"/>
                  </a:lnTo>
                  <a:close/>
                  <a:moveTo>
                    <a:pt x="806" y="903"/>
                  </a:moveTo>
                  <a:lnTo>
                    <a:pt x="811" y="903"/>
                  </a:lnTo>
                  <a:lnTo>
                    <a:pt x="812" y="898"/>
                  </a:lnTo>
                  <a:lnTo>
                    <a:pt x="807" y="898"/>
                  </a:lnTo>
                  <a:lnTo>
                    <a:pt x="806" y="903"/>
                  </a:lnTo>
                  <a:close/>
                  <a:moveTo>
                    <a:pt x="824" y="424"/>
                  </a:moveTo>
                  <a:lnTo>
                    <a:pt x="819" y="423"/>
                  </a:lnTo>
                  <a:lnTo>
                    <a:pt x="819" y="428"/>
                  </a:lnTo>
                  <a:lnTo>
                    <a:pt x="824" y="425"/>
                  </a:lnTo>
                  <a:lnTo>
                    <a:pt x="824" y="424"/>
                  </a:lnTo>
                  <a:close/>
                  <a:moveTo>
                    <a:pt x="827" y="893"/>
                  </a:moveTo>
                  <a:lnTo>
                    <a:pt x="827" y="888"/>
                  </a:lnTo>
                  <a:lnTo>
                    <a:pt x="825" y="888"/>
                  </a:lnTo>
                  <a:lnTo>
                    <a:pt x="827" y="893"/>
                  </a:lnTo>
                  <a:close/>
                  <a:moveTo>
                    <a:pt x="856" y="699"/>
                  </a:moveTo>
                  <a:lnTo>
                    <a:pt x="859" y="694"/>
                  </a:lnTo>
                  <a:lnTo>
                    <a:pt x="859" y="691"/>
                  </a:lnTo>
                  <a:lnTo>
                    <a:pt x="854" y="692"/>
                  </a:lnTo>
                  <a:lnTo>
                    <a:pt x="850" y="697"/>
                  </a:lnTo>
                  <a:lnTo>
                    <a:pt x="851" y="702"/>
                  </a:lnTo>
                  <a:lnTo>
                    <a:pt x="856" y="699"/>
                  </a:lnTo>
                  <a:close/>
                  <a:moveTo>
                    <a:pt x="864" y="876"/>
                  </a:moveTo>
                  <a:lnTo>
                    <a:pt x="859" y="880"/>
                  </a:lnTo>
                  <a:lnTo>
                    <a:pt x="860" y="876"/>
                  </a:lnTo>
                  <a:lnTo>
                    <a:pt x="856" y="876"/>
                  </a:lnTo>
                  <a:lnTo>
                    <a:pt x="855" y="881"/>
                  </a:lnTo>
                  <a:lnTo>
                    <a:pt x="855" y="886"/>
                  </a:lnTo>
                  <a:lnTo>
                    <a:pt x="856" y="891"/>
                  </a:lnTo>
                  <a:lnTo>
                    <a:pt x="865" y="886"/>
                  </a:lnTo>
                  <a:lnTo>
                    <a:pt x="863" y="881"/>
                  </a:lnTo>
                  <a:lnTo>
                    <a:pt x="864" y="876"/>
                  </a:lnTo>
                  <a:close/>
                  <a:moveTo>
                    <a:pt x="871" y="883"/>
                  </a:moveTo>
                  <a:lnTo>
                    <a:pt x="871" y="877"/>
                  </a:lnTo>
                  <a:lnTo>
                    <a:pt x="866" y="882"/>
                  </a:lnTo>
                  <a:lnTo>
                    <a:pt x="871" y="883"/>
                  </a:lnTo>
                  <a:close/>
                  <a:moveTo>
                    <a:pt x="877" y="890"/>
                  </a:moveTo>
                  <a:lnTo>
                    <a:pt x="876" y="893"/>
                  </a:lnTo>
                  <a:lnTo>
                    <a:pt x="876" y="898"/>
                  </a:lnTo>
                  <a:lnTo>
                    <a:pt x="875" y="903"/>
                  </a:lnTo>
                  <a:lnTo>
                    <a:pt x="881" y="895"/>
                  </a:lnTo>
                  <a:lnTo>
                    <a:pt x="884" y="887"/>
                  </a:lnTo>
                  <a:lnTo>
                    <a:pt x="884" y="883"/>
                  </a:lnTo>
                  <a:lnTo>
                    <a:pt x="881" y="887"/>
                  </a:lnTo>
                  <a:lnTo>
                    <a:pt x="877" y="890"/>
                  </a:lnTo>
                  <a:close/>
                  <a:moveTo>
                    <a:pt x="895" y="890"/>
                  </a:moveTo>
                  <a:lnTo>
                    <a:pt x="896" y="895"/>
                  </a:lnTo>
                  <a:lnTo>
                    <a:pt x="896" y="885"/>
                  </a:lnTo>
                  <a:lnTo>
                    <a:pt x="895" y="885"/>
                  </a:lnTo>
                  <a:lnTo>
                    <a:pt x="895" y="890"/>
                  </a:lnTo>
                  <a:close/>
                  <a:moveTo>
                    <a:pt x="898" y="895"/>
                  </a:moveTo>
                  <a:lnTo>
                    <a:pt x="902" y="899"/>
                  </a:lnTo>
                  <a:lnTo>
                    <a:pt x="901" y="895"/>
                  </a:lnTo>
                  <a:lnTo>
                    <a:pt x="898" y="895"/>
                  </a:lnTo>
                  <a:close/>
                  <a:moveTo>
                    <a:pt x="917" y="853"/>
                  </a:moveTo>
                  <a:lnTo>
                    <a:pt x="918" y="849"/>
                  </a:lnTo>
                  <a:lnTo>
                    <a:pt x="917" y="848"/>
                  </a:lnTo>
                  <a:lnTo>
                    <a:pt x="917" y="853"/>
                  </a:lnTo>
                  <a:close/>
                  <a:moveTo>
                    <a:pt x="964" y="812"/>
                  </a:moveTo>
                  <a:lnTo>
                    <a:pt x="969" y="809"/>
                  </a:lnTo>
                  <a:lnTo>
                    <a:pt x="964" y="809"/>
                  </a:lnTo>
                  <a:lnTo>
                    <a:pt x="964" y="812"/>
                  </a:lnTo>
                  <a:close/>
                  <a:moveTo>
                    <a:pt x="1014" y="846"/>
                  </a:moveTo>
                  <a:lnTo>
                    <a:pt x="1012" y="850"/>
                  </a:lnTo>
                  <a:lnTo>
                    <a:pt x="1017" y="848"/>
                  </a:lnTo>
                  <a:lnTo>
                    <a:pt x="1017" y="843"/>
                  </a:lnTo>
                  <a:lnTo>
                    <a:pt x="1014" y="846"/>
                  </a:lnTo>
                  <a:close/>
                  <a:moveTo>
                    <a:pt x="1040" y="807"/>
                  </a:moveTo>
                  <a:lnTo>
                    <a:pt x="1042" y="812"/>
                  </a:lnTo>
                  <a:lnTo>
                    <a:pt x="1047" y="808"/>
                  </a:lnTo>
                  <a:lnTo>
                    <a:pt x="1048" y="803"/>
                  </a:lnTo>
                  <a:lnTo>
                    <a:pt x="1045" y="803"/>
                  </a:lnTo>
                  <a:lnTo>
                    <a:pt x="1040" y="807"/>
                  </a:lnTo>
                  <a:close/>
                  <a:moveTo>
                    <a:pt x="1052" y="803"/>
                  </a:moveTo>
                  <a:lnTo>
                    <a:pt x="1052" y="808"/>
                  </a:lnTo>
                  <a:lnTo>
                    <a:pt x="1056" y="807"/>
                  </a:lnTo>
                  <a:lnTo>
                    <a:pt x="1058" y="802"/>
                  </a:lnTo>
                  <a:lnTo>
                    <a:pt x="1056" y="802"/>
                  </a:lnTo>
                  <a:lnTo>
                    <a:pt x="1052" y="803"/>
                  </a:lnTo>
                  <a:close/>
                  <a:moveTo>
                    <a:pt x="1077" y="733"/>
                  </a:moveTo>
                  <a:lnTo>
                    <a:pt x="1074" y="729"/>
                  </a:lnTo>
                  <a:lnTo>
                    <a:pt x="1070" y="725"/>
                  </a:lnTo>
                  <a:lnTo>
                    <a:pt x="1068" y="729"/>
                  </a:lnTo>
                  <a:lnTo>
                    <a:pt x="1073" y="731"/>
                  </a:lnTo>
                  <a:lnTo>
                    <a:pt x="1077" y="733"/>
                  </a:lnTo>
                  <a:close/>
                  <a:moveTo>
                    <a:pt x="1098" y="736"/>
                  </a:moveTo>
                  <a:lnTo>
                    <a:pt x="1102" y="731"/>
                  </a:lnTo>
                  <a:lnTo>
                    <a:pt x="1098" y="727"/>
                  </a:lnTo>
                  <a:lnTo>
                    <a:pt x="1094" y="725"/>
                  </a:lnTo>
                  <a:lnTo>
                    <a:pt x="1091" y="730"/>
                  </a:lnTo>
                  <a:lnTo>
                    <a:pt x="1087" y="735"/>
                  </a:lnTo>
                  <a:lnTo>
                    <a:pt x="1085" y="725"/>
                  </a:lnTo>
                  <a:lnTo>
                    <a:pt x="1080" y="727"/>
                  </a:lnTo>
                  <a:lnTo>
                    <a:pt x="1075" y="724"/>
                  </a:lnTo>
                  <a:lnTo>
                    <a:pt x="1079" y="729"/>
                  </a:lnTo>
                  <a:lnTo>
                    <a:pt x="1077" y="733"/>
                  </a:lnTo>
                  <a:lnTo>
                    <a:pt x="1079" y="738"/>
                  </a:lnTo>
                  <a:lnTo>
                    <a:pt x="1074" y="734"/>
                  </a:lnTo>
                  <a:lnTo>
                    <a:pt x="1075" y="739"/>
                  </a:lnTo>
                  <a:lnTo>
                    <a:pt x="1070" y="736"/>
                  </a:lnTo>
                  <a:lnTo>
                    <a:pt x="1069" y="741"/>
                  </a:lnTo>
                  <a:lnTo>
                    <a:pt x="1068" y="736"/>
                  </a:lnTo>
                  <a:lnTo>
                    <a:pt x="1064" y="731"/>
                  </a:lnTo>
                  <a:lnTo>
                    <a:pt x="1060" y="733"/>
                  </a:lnTo>
                  <a:lnTo>
                    <a:pt x="1056" y="736"/>
                  </a:lnTo>
                  <a:lnTo>
                    <a:pt x="1059" y="741"/>
                  </a:lnTo>
                  <a:lnTo>
                    <a:pt x="1064" y="743"/>
                  </a:lnTo>
                  <a:lnTo>
                    <a:pt x="1061" y="746"/>
                  </a:lnTo>
                  <a:lnTo>
                    <a:pt x="1065" y="750"/>
                  </a:lnTo>
                  <a:lnTo>
                    <a:pt x="1061" y="748"/>
                  </a:lnTo>
                  <a:lnTo>
                    <a:pt x="1063" y="757"/>
                  </a:lnTo>
                  <a:lnTo>
                    <a:pt x="1065" y="762"/>
                  </a:lnTo>
                  <a:lnTo>
                    <a:pt x="1060" y="757"/>
                  </a:lnTo>
                  <a:lnTo>
                    <a:pt x="1059" y="754"/>
                  </a:lnTo>
                  <a:lnTo>
                    <a:pt x="1054" y="751"/>
                  </a:lnTo>
                  <a:lnTo>
                    <a:pt x="1055" y="746"/>
                  </a:lnTo>
                  <a:lnTo>
                    <a:pt x="1052" y="745"/>
                  </a:lnTo>
                  <a:lnTo>
                    <a:pt x="1047" y="746"/>
                  </a:lnTo>
                  <a:lnTo>
                    <a:pt x="1038" y="755"/>
                  </a:lnTo>
                  <a:lnTo>
                    <a:pt x="1034" y="764"/>
                  </a:lnTo>
                  <a:lnTo>
                    <a:pt x="1039" y="767"/>
                  </a:lnTo>
                  <a:lnTo>
                    <a:pt x="1042" y="772"/>
                  </a:lnTo>
                  <a:lnTo>
                    <a:pt x="1043" y="776"/>
                  </a:lnTo>
                  <a:lnTo>
                    <a:pt x="1043" y="781"/>
                  </a:lnTo>
                  <a:lnTo>
                    <a:pt x="1048" y="783"/>
                  </a:lnTo>
                  <a:lnTo>
                    <a:pt x="1050" y="788"/>
                  </a:lnTo>
                  <a:lnTo>
                    <a:pt x="1054" y="783"/>
                  </a:lnTo>
                  <a:lnTo>
                    <a:pt x="1055" y="773"/>
                  </a:lnTo>
                  <a:lnTo>
                    <a:pt x="1050" y="775"/>
                  </a:lnTo>
                  <a:lnTo>
                    <a:pt x="1045" y="778"/>
                  </a:lnTo>
                  <a:lnTo>
                    <a:pt x="1047" y="773"/>
                  </a:lnTo>
                  <a:lnTo>
                    <a:pt x="1052" y="772"/>
                  </a:lnTo>
                  <a:lnTo>
                    <a:pt x="1056" y="773"/>
                  </a:lnTo>
                  <a:lnTo>
                    <a:pt x="1055" y="778"/>
                  </a:lnTo>
                  <a:lnTo>
                    <a:pt x="1060" y="776"/>
                  </a:lnTo>
                  <a:lnTo>
                    <a:pt x="1064" y="771"/>
                  </a:lnTo>
                  <a:lnTo>
                    <a:pt x="1060" y="781"/>
                  </a:lnTo>
                  <a:lnTo>
                    <a:pt x="1064" y="780"/>
                  </a:lnTo>
                  <a:lnTo>
                    <a:pt x="1058" y="790"/>
                  </a:lnTo>
                  <a:lnTo>
                    <a:pt x="1055" y="794"/>
                  </a:lnTo>
                  <a:lnTo>
                    <a:pt x="1060" y="794"/>
                  </a:lnTo>
                  <a:lnTo>
                    <a:pt x="1068" y="785"/>
                  </a:lnTo>
                  <a:lnTo>
                    <a:pt x="1071" y="781"/>
                  </a:lnTo>
                  <a:lnTo>
                    <a:pt x="1068" y="776"/>
                  </a:lnTo>
                  <a:lnTo>
                    <a:pt x="1071" y="775"/>
                  </a:lnTo>
                  <a:lnTo>
                    <a:pt x="1073" y="770"/>
                  </a:lnTo>
                  <a:lnTo>
                    <a:pt x="1076" y="770"/>
                  </a:lnTo>
                  <a:lnTo>
                    <a:pt x="1081" y="766"/>
                  </a:lnTo>
                  <a:lnTo>
                    <a:pt x="1085" y="765"/>
                  </a:lnTo>
                  <a:lnTo>
                    <a:pt x="1081" y="761"/>
                  </a:lnTo>
                  <a:lnTo>
                    <a:pt x="1086" y="759"/>
                  </a:lnTo>
                  <a:lnTo>
                    <a:pt x="1091" y="761"/>
                  </a:lnTo>
                  <a:lnTo>
                    <a:pt x="1095" y="761"/>
                  </a:lnTo>
                  <a:lnTo>
                    <a:pt x="1097" y="756"/>
                  </a:lnTo>
                  <a:lnTo>
                    <a:pt x="1094" y="752"/>
                  </a:lnTo>
                  <a:lnTo>
                    <a:pt x="1089" y="751"/>
                  </a:lnTo>
                  <a:lnTo>
                    <a:pt x="1094" y="749"/>
                  </a:lnTo>
                  <a:lnTo>
                    <a:pt x="1097" y="751"/>
                  </a:lnTo>
                  <a:lnTo>
                    <a:pt x="1102" y="751"/>
                  </a:lnTo>
                  <a:lnTo>
                    <a:pt x="1108" y="743"/>
                  </a:lnTo>
                  <a:lnTo>
                    <a:pt x="1103" y="740"/>
                  </a:lnTo>
                  <a:lnTo>
                    <a:pt x="1098" y="736"/>
                  </a:lnTo>
                  <a:close/>
                  <a:moveTo>
                    <a:pt x="1082" y="769"/>
                  </a:moveTo>
                  <a:lnTo>
                    <a:pt x="1077" y="770"/>
                  </a:lnTo>
                  <a:lnTo>
                    <a:pt x="1077" y="775"/>
                  </a:lnTo>
                  <a:lnTo>
                    <a:pt x="1081" y="777"/>
                  </a:lnTo>
                  <a:lnTo>
                    <a:pt x="1086" y="772"/>
                  </a:lnTo>
                  <a:lnTo>
                    <a:pt x="1090" y="770"/>
                  </a:lnTo>
                  <a:lnTo>
                    <a:pt x="1086" y="769"/>
                  </a:lnTo>
                  <a:lnTo>
                    <a:pt x="1082" y="769"/>
                  </a:lnTo>
                  <a:close/>
                  <a:moveTo>
                    <a:pt x="1091" y="694"/>
                  </a:moveTo>
                  <a:lnTo>
                    <a:pt x="1095" y="693"/>
                  </a:lnTo>
                  <a:lnTo>
                    <a:pt x="1097" y="688"/>
                  </a:lnTo>
                  <a:lnTo>
                    <a:pt x="1096" y="686"/>
                  </a:lnTo>
                  <a:lnTo>
                    <a:pt x="1091" y="690"/>
                  </a:lnTo>
                  <a:lnTo>
                    <a:pt x="1091" y="694"/>
                  </a:lnTo>
                  <a:close/>
                  <a:moveTo>
                    <a:pt x="1095" y="585"/>
                  </a:moveTo>
                  <a:lnTo>
                    <a:pt x="1096" y="588"/>
                  </a:lnTo>
                  <a:lnTo>
                    <a:pt x="1098" y="585"/>
                  </a:lnTo>
                  <a:lnTo>
                    <a:pt x="1095" y="585"/>
                  </a:lnTo>
                  <a:close/>
                  <a:moveTo>
                    <a:pt x="1211" y="575"/>
                  </a:moveTo>
                  <a:lnTo>
                    <a:pt x="1211" y="570"/>
                  </a:lnTo>
                  <a:lnTo>
                    <a:pt x="1207" y="566"/>
                  </a:lnTo>
                  <a:lnTo>
                    <a:pt x="1207" y="576"/>
                  </a:lnTo>
                  <a:lnTo>
                    <a:pt x="1205" y="581"/>
                  </a:lnTo>
                  <a:lnTo>
                    <a:pt x="1210" y="585"/>
                  </a:lnTo>
                  <a:lnTo>
                    <a:pt x="1210" y="580"/>
                  </a:lnTo>
                  <a:lnTo>
                    <a:pt x="1211" y="575"/>
                  </a:lnTo>
                  <a:close/>
                  <a:moveTo>
                    <a:pt x="1221" y="583"/>
                  </a:moveTo>
                  <a:lnTo>
                    <a:pt x="1218" y="588"/>
                  </a:lnTo>
                  <a:lnTo>
                    <a:pt x="1213" y="593"/>
                  </a:lnTo>
                  <a:lnTo>
                    <a:pt x="1211" y="601"/>
                  </a:lnTo>
                  <a:lnTo>
                    <a:pt x="1212" y="606"/>
                  </a:lnTo>
                  <a:lnTo>
                    <a:pt x="1216" y="601"/>
                  </a:lnTo>
                  <a:lnTo>
                    <a:pt x="1219" y="596"/>
                  </a:lnTo>
                  <a:lnTo>
                    <a:pt x="1222" y="591"/>
                  </a:lnTo>
                  <a:lnTo>
                    <a:pt x="1224" y="583"/>
                  </a:lnTo>
                  <a:lnTo>
                    <a:pt x="1228" y="578"/>
                  </a:lnTo>
                  <a:lnTo>
                    <a:pt x="1224" y="570"/>
                  </a:lnTo>
                  <a:lnTo>
                    <a:pt x="1221" y="583"/>
                  </a:lnTo>
                  <a:close/>
                  <a:moveTo>
                    <a:pt x="1245" y="564"/>
                  </a:moveTo>
                  <a:lnTo>
                    <a:pt x="1242" y="561"/>
                  </a:lnTo>
                  <a:lnTo>
                    <a:pt x="1236" y="565"/>
                  </a:lnTo>
                  <a:lnTo>
                    <a:pt x="1237" y="568"/>
                  </a:lnTo>
                  <a:lnTo>
                    <a:pt x="1242" y="567"/>
                  </a:lnTo>
                  <a:lnTo>
                    <a:pt x="1238" y="572"/>
                  </a:lnTo>
                  <a:lnTo>
                    <a:pt x="1242" y="571"/>
                  </a:lnTo>
                  <a:lnTo>
                    <a:pt x="1247" y="566"/>
                  </a:lnTo>
                  <a:lnTo>
                    <a:pt x="1252" y="564"/>
                  </a:lnTo>
                  <a:lnTo>
                    <a:pt x="1250" y="561"/>
                  </a:lnTo>
                  <a:lnTo>
                    <a:pt x="1245" y="564"/>
                  </a:lnTo>
                  <a:close/>
                  <a:moveTo>
                    <a:pt x="1543" y="609"/>
                  </a:moveTo>
                  <a:lnTo>
                    <a:pt x="1542" y="609"/>
                  </a:lnTo>
                  <a:lnTo>
                    <a:pt x="1544" y="619"/>
                  </a:lnTo>
                  <a:lnTo>
                    <a:pt x="1548" y="622"/>
                  </a:lnTo>
                  <a:lnTo>
                    <a:pt x="1549" y="617"/>
                  </a:lnTo>
                  <a:lnTo>
                    <a:pt x="1548" y="612"/>
                  </a:lnTo>
                  <a:lnTo>
                    <a:pt x="1543" y="609"/>
                  </a:lnTo>
                  <a:close/>
                  <a:moveTo>
                    <a:pt x="1579" y="629"/>
                  </a:moveTo>
                  <a:lnTo>
                    <a:pt x="1574" y="625"/>
                  </a:lnTo>
                  <a:lnTo>
                    <a:pt x="1570" y="620"/>
                  </a:lnTo>
                  <a:lnTo>
                    <a:pt x="1575" y="622"/>
                  </a:lnTo>
                  <a:lnTo>
                    <a:pt x="1594" y="628"/>
                  </a:lnTo>
                  <a:lnTo>
                    <a:pt x="1599" y="625"/>
                  </a:lnTo>
                  <a:lnTo>
                    <a:pt x="1597" y="620"/>
                  </a:lnTo>
                  <a:lnTo>
                    <a:pt x="1592" y="612"/>
                  </a:lnTo>
                  <a:lnTo>
                    <a:pt x="1588" y="613"/>
                  </a:lnTo>
                  <a:lnTo>
                    <a:pt x="1583" y="615"/>
                  </a:lnTo>
                  <a:lnTo>
                    <a:pt x="1578" y="613"/>
                  </a:lnTo>
                  <a:lnTo>
                    <a:pt x="1564" y="610"/>
                  </a:lnTo>
                  <a:lnTo>
                    <a:pt x="1569" y="609"/>
                  </a:lnTo>
                  <a:lnTo>
                    <a:pt x="1579" y="612"/>
                  </a:lnTo>
                  <a:lnTo>
                    <a:pt x="1583" y="613"/>
                  </a:lnTo>
                  <a:lnTo>
                    <a:pt x="1588" y="610"/>
                  </a:lnTo>
                  <a:lnTo>
                    <a:pt x="1583" y="606"/>
                  </a:lnTo>
                  <a:lnTo>
                    <a:pt x="1588" y="606"/>
                  </a:lnTo>
                  <a:lnTo>
                    <a:pt x="1588" y="601"/>
                  </a:lnTo>
                  <a:lnTo>
                    <a:pt x="1584" y="597"/>
                  </a:lnTo>
                  <a:lnTo>
                    <a:pt x="1579" y="596"/>
                  </a:lnTo>
                  <a:lnTo>
                    <a:pt x="1575" y="597"/>
                  </a:lnTo>
                  <a:lnTo>
                    <a:pt x="1569" y="597"/>
                  </a:lnTo>
                  <a:lnTo>
                    <a:pt x="1568" y="607"/>
                  </a:lnTo>
                  <a:lnTo>
                    <a:pt x="1563" y="606"/>
                  </a:lnTo>
                  <a:lnTo>
                    <a:pt x="1568" y="601"/>
                  </a:lnTo>
                  <a:lnTo>
                    <a:pt x="1568" y="596"/>
                  </a:lnTo>
                  <a:lnTo>
                    <a:pt x="1563" y="594"/>
                  </a:lnTo>
                  <a:lnTo>
                    <a:pt x="1559" y="593"/>
                  </a:lnTo>
                  <a:lnTo>
                    <a:pt x="1555" y="598"/>
                  </a:lnTo>
                  <a:lnTo>
                    <a:pt x="1549" y="599"/>
                  </a:lnTo>
                  <a:lnTo>
                    <a:pt x="1551" y="604"/>
                  </a:lnTo>
                  <a:lnTo>
                    <a:pt x="1546" y="601"/>
                  </a:lnTo>
                  <a:lnTo>
                    <a:pt x="1547" y="606"/>
                  </a:lnTo>
                  <a:lnTo>
                    <a:pt x="1546" y="610"/>
                  </a:lnTo>
                  <a:lnTo>
                    <a:pt x="1555" y="615"/>
                  </a:lnTo>
                  <a:lnTo>
                    <a:pt x="1552" y="614"/>
                  </a:lnTo>
                  <a:lnTo>
                    <a:pt x="1549" y="619"/>
                  </a:lnTo>
                  <a:lnTo>
                    <a:pt x="1553" y="624"/>
                  </a:lnTo>
                  <a:lnTo>
                    <a:pt x="1559" y="625"/>
                  </a:lnTo>
                  <a:lnTo>
                    <a:pt x="1562" y="630"/>
                  </a:lnTo>
                  <a:lnTo>
                    <a:pt x="1565" y="629"/>
                  </a:lnTo>
                  <a:lnTo>
                    <a:pt x="1569" y="633"/>
                  </a:lnTo>
                  <a:lnTo>
                    <a:pt x="1575" y="636"/>
                  </a:lnTo>
                  <a:lnTo>
                    <a:pt x="1570" y="634"/>
                  </a:lnTo>
                  <a:lnTo>
                    <a:pt x="1573" y="639"/>
                  </a:lnTo>
                  <a:lnTo>
                    <a:pt x="1579" y="639"/>
                  </a:lnTo>
                  <a:lnTo>
                    <a:pt x="1579" y="629"/>
                  </a:lnTo>
                  <a:close/>
                  <a:moveTo>
                    <a:pt x="1579" y="641"/>
                  </a:moveTo>
                  <a:lnTo>
                    <a:pt x="1575" y="643"/>
                  </a:lnTo>
                  <a:lnTo>
                    <a:pt x="1581" y="651"/>
                  </a:lnTo>
                  <a:lnTo>
                    <a:pt x="1580" y="656"/>
                  </a:lnTo>
                  <a:lnTo>
                    <a:pt x="1585" y="657"/>
                  </a:lnTo>
                  <a:lnTo>
                    <a:pt x="1588" y="652"/>
                  </a:lnTo>
                  <a:lnTo>
                    <a:pt x="1584" y="644"/>
                  </a:lnTo>
                  <a:lnTo>
                    <a:pt x="1579" y="641"/>
                  </a:lnTo>
                  <a:close/>
                  <a:moveTo>
                    <a:pt x="1604" y="633"/>
                  </a:moveTo>
                  <a:lnTo>
                    <a:pt x="1601" y="628"/>
                  </a:lnTo>
                  <a:lnTo>
                    <a:pt x="1599" y="630"/>
                  </a:lnTo>
                  <a:lnTo>
                    <a:pt x="1604" y="633"/>
                  </a:lnTo>
                  <a:close/>
                  <a:moveTo>
                    <a:pt x="1617" y="602"/>
                  </a:moveTo>
                  <a:lnTo>
                    <a:pt x="1622" y="606"/>
                  </a:lnTo>
                  <a:lnTo>
                    <a:pt x="1620" y="601"/>
                  </a:lnTo>
                  <a:lnTo>
                    <a:pt x="1612" y="592"/>
                  </a:lnTo>
                  <a:lnTo>
                    <a:pt x="1607" y="588"/>
                  </a:lnTo>
                  <a:lnTo>
                    <a:pt x="1604" y="582"/>
                  </a:lnTo>
                  <a:lnTo>
                    <a:pt x="1599" y="585"/>
                  </a:lnTo>
                  <a:lnTo>
                    <a:pt x="1594" y="585"/>
                  </a:lnTo>
                  <a:lnTo>
                    <a:pt x="1589" y="588"/>
                  </a:lnTo>
                  <a:lnTo>
                    <a:pt x="1585" y="582"/>
                  </a:lnTo>
                  <a:lnTo>
                    <a:pt x="1580" y="580"/>
                  </a:lnTo>
                  <a:lnTo>
                    <a:pt x="1580" y="585"/>
                  </a:lnTo>
                  <a:lnTo>
                    <a:pt x="1585" y="588"/>
                  </a:lnTo>
                  <a:lnTo>
                    <a:pt x="1589" y="593"/>
                  </a:lnTo>
                  <a:lnTo>
                    <a:pt x="1600" y="613"/>
                  </a:lnTo>
                  <a:lnTo>
                    <a:pt x="1606" y="619"/>
                  </a:lnTo>
                  <a:lnTo>
                    <a:pt x="1611" y="615"/>
                  </a:lnTo>
                  <a:lnTo>
                    <a:pt x="1607" y="620"/>
                  </a:lnTo>
                  <a:lnTo>
                    <a:pt x="1612" y="624"/>
                  </a:lnTo>
                  <a:lnTo>
                    <a:pt x="1612" y="639"/>
                  </a:lnTo>
                  <a:lnTo>
                    <a:pt x="1615" y="643"/>
                  </a:lnTo>
                  <a:lnTo>
                    <a:pt x="1620" y="640"/>
                  </a:lnTo>
                  <a:lnTo>
                    <a:pt x="1620" y="635"/>
                  </a:lnTo>
                  <a:lnTo>
                    <a:pt x="1623" y="631"/>
                  </a:lnTo>
                  <a:lnTo>
                    <a:pt x="1625" y="625"/>
                  </a:lnTo>
                  <a:lnTo>
                    <a:pt x="1620" y="622"/>
                  </a:lnTo>
                  <a:lnTo>
                    <a:pt x="1625" y="623"/>
                  </a:lnTo>
                  <a:lnTo>
                    <a:pt x="1627" y="619"/>
                  </a:lnTo>
                  <a:lnTo>
                    <a:pt x="1623" y="615"/>
                  </a:lnTo>
                  <a:lnTo>
                    <a:pt x="1623" y="612"/>
                  </a:lnTo>
                  <a:lnTo>
                    <a:pt x="1620" y="607"/>
                  </a:lnTo>
                  <a:lnTo>
                    <a:pt x="1615" y="604"/>
                  </a:lnTo>
                  <a:lnTo>
                    <a:pt x="1606" y="597"/>
                  </a:lnTo>
                  <a:lnTo>
                    <a:pt x="1602" y="592"/>
                  </a:lnTo>
                  <a:lnTo>
                    <a:pt x="1601" y="587"/>
                  </a:lnTo>
                  <a:lnTo>
                    <a:pt x="1606" y="589"/>
                  </a:lnTo>
                  <a:lnTo>
                    <a:pt x="1610" y="594"/>
                  </a:lnTo>
                  <a:lnTo>
                    <a:pt x="1615" y="598"/>
                  </a:lnTo>
                  <a:lnTo>
                    <a:pt x="1617" y="602"/>
                  </a:lnTo>
                  <a:close/>
                  <a:moveTo>
                    <a:pt x="1609" y="597"/>
                  </a:moveTo>
                  <a:lnTo>
                    <a:pt x="1612" y="601"/>
                  </a:lnTo>
                  <a:lnTo>
                    <a:pt x="1609" y="596"/>
                  </a:lnTo>
                  <a:lnTo>
                    <a:pt x="1609" y="597"/>
                  </a:lnTo>
                  <a:close/>
                  <a:moveTo>
                    <a:pt x="1623" y="667"/>
                  </a:moveTo>
                  <a:lnTo>
                    <a:pt x="1618" y="657"/>
                  </a:lnTo>
                  <a:lnTo>
                    <a:pt x="1606" y="639"/>
                  </a:lnTo>
                  <a:lnTo>
                    <a:pt x="1601" y="635"/>
                  </a:lnTo>
                  <a:lnTo>
                    <a:pt x="1599" y="631"/>
                  </a:lnTo>
                  <a:lnTo>
                    <a:pt x="1589" y="628"/>
                  </a:lnTo>
                  <a:lnTo>
                    <a:pt x="1585" y="631"/>
                  </a:lnTo>
                  <a:lnTo>
                    <a:pt x="1586" y="628"/>
                  </a:lnTo>
                  <a:lnTo>
                    <a:pt x="1581" y="627"/>
                  </a:lnTo>
                  <a:lnTo>
                    <a:pt x="1580" y="636"/>
                  </a:lnTo>
                  <a:lnTo>
                    <a:pt x="1580" y="640"/>
                  </a:lnTo>
                  <a:lnTo>
                    <a:pt x="1585" y="644"/>
                  </a:lnTo>
                  <a:lnTo>
                    <a:pt x="1590" y="641"/>
                  </a:lnTo>
                  <a:lnTo>
                    <a:pt x="1590" y="646"/>
                  </a:lnTo>
                  <a:lnTo>
                    <a:pt x="1594" y="650"/>
                  </a:lnTo>
                  <a:lnTo>
                    <a:pt x="1599" y="650"/>
                  </a:lnTo>
                  <a:lnTo>
                    <a:pt x="1596" y="655"/>
                  </a:lnTo>
                  <a:lnTo>
                    <a:pt x="1600" y="664"/>
                  </a:lnTo>
                  <a:lnTo>
                    <a:pt x="1605" y="664"/>
                  </a:lnTo>
                  <a:lnTo>
                    <a:pt x="1605" y="669"/>
                  </a:lnTo>
                  <a:lnTo>
                    <a:pt x="1607" y="664"/>
                  </a:lnTo>
                  <a:lnTo>
                    <a:pt x="1607" y="669"/>
                  </a:lnTo>
                  <a:lnTo>
                    <a:pt x="1610" y="672"/>
                  </a:lnTo>
                  <a:lnTo>
                    <a:pt x="1611" y="667"/>
                  </a:lnTo>
                  <a:lnTo>
                    <a:pt x="1612" y="672"/>
                  </a:lnTo>
                  <a:lnTo>
                    <a:pt x="1615" y="676"/>
                  </a:lnTo>
                  <a:lnTo>
                    <a:pt x="1620" y="681"/>
                  </a:lnTo>
                  <a:lnTo>
                    <a:pt x="1625" y="685"/>
                  </a:lnTo>
                  <a:lnTo>
                    <a:pt x="1628" y="686"/>
                  </a:lnTo>
                  <a:lnTo>
                    <a:pt x="1628" y="681"/>
                  </a:lnTo>
                  <a:lnTo>
                    <a:pt x="1625" y="671"/>
                  </a:lnTo>
                  <a:lnTo>
                    <a:pt x="1623" y="667"/>
                  </a:lnTo>
                  <a:close/>
                  <a:moveTo>
                    <a:pt x="1649" y="686"/>
                  </a:moveTo>
                  <a:lnTo>
                    <a:pt x="1643" y="682"/>
                  </a:lnTo>
                  <a:lnTo>
                    <a:pt x="1646" y="678"/>
                  </a:lnTo>
                  <a:lnTo>
                    <a:pt x="1649" y="682"/>
                  </a:lnTo>
                  <a:lnTo>
                    <a:pt x="1651" y="678"/>
                  </a:lnTo>
                  <a:lnTo>
                    <a:pt x="1647" y="672"/>
                  </a:lnTo>
                  <a:lnTo>
                    <a:pt x="1647" y="669"/>
                  </a:lnTo>
                  <a:lnTo>
                    <a:pt x="1646" y="659"/>
                  </a:lnTo>
                  <a:lnTo>
                    <a:pt x="1647" y="654"/>
                  </a:lnTo>
                  <a:lnTo>
                    <a:pt x="1644" y="649"/>
                  </a:lnTo>
                  <a:lnTo>
                    <a:pt x="1639" y="648"/>
                  </a:lnTo>
                  <a:lnTo>
                    <a:pt x="1642" y="651"/>
                  </a:lnTo>
                  <a:lnTo>
                    <a:pt x="1641" y="656"/>
                  </a:lnTo>
                  <a:lnTo>
                    <a:pt x="1639" y="651"/>
                  </a:lnTo>
                  <a:lnTo>
                    <a:pt x="1637" y="648"/>
                  </a:lnTo>
                  <a:lnTo>
                    <a:pt x="1632" y="645"/>
                  </a:lnTo>
                  <a:lnTo>
                    <a:pt x="1627" y="645"/>
                  </a:lnTo>
                  <a:lnTo>
                    <a:pt x="1632" y="648"/>
                  </a:lnTo>
                  <a:lnTo>
                    <a:pt x="1627" y="648"/>
                  </a:lnTo>
                  <a:lnTo>
                    <a:pt x="1628" y="651"/>
                  </a:lnTo>
                  <a:lnTo>
                    <a:pt x="1627" y="656"/>
                  </a:lnTo>
                  <a:lnTo>
                    <a:pt x="1631" y="659"/>
                  </a:lnTo>
                  <a:lnTo>
                    <a:pt x="1636" y="659"/>
                  </a:lnTo>
                  <a:lnTo>
                    <a:pt x="1633" y="662"/>
                  </a:lnTo>
                  <a:lnTo>
                    <a:pt x="1643" y="669"/>
                  </a:lnTo>
                  <a:lnTo>
                    <a:pt x="1638" y="671"/>
                  </a:lnTo>
                  <a:lnTo>
                    <a:pt x="1638" y="676"/>
                  </a:lnTo>
                  <a:lnTo>
                    <a:pt x="1643" y="686"/>
                  </a:lnTo>
                  <a:lnTo>
                    <a:pt x="1649" y="691"/>
                  </a:lnTo>
                  <a:lnTo>
                    <a:pt x="1649" y="686"/>
                  </a:lnTo>
                  <a:close/>
                  <a:moveTo>
                    <a:pt x="1649" y="701"/>
                  </a:moveTo>
                  <a:lnTo>
                    <a:pt x="1652" y="696"/>
                  </a:lnTo>
                  <a:lnTo>
                    <a:pt x="1646" y="698"/>
                  </a:lnTo>
                  <a:lnTo>
                    <a:pt x="1649" y="701"/>
                  </a:lnTo>
                  <a:close/>
                  <a:moveTo>
                    <a:pt x="1663" y="656"/>
                  </a:moveTo>
                  <a:lnTo>
                    <a:pt x="1667" y="652"/>
                  </a:lnTo>
                  <a:lnTo>
                    <a:pt x="1658" y="644"/>
                  </a:lnTo>
                  <a:lnTo>
                    <a:pt x="1654" y="640"/>
                  </a:lnTo>
                  <a:lnTo>
                    <a:pt x="1659" y="641"/>
                  </a:lnTo>
                  <a:lnTo>
                    <a:pt x="1663" y="646"/>
                  </a:lnTo>
                  <a:lnTo>
                    <a:pt x="1669" y="648"/>
                  </a:lnTo>
                  <a:lnTo>
                    <a:pt x="1667" y="643"/>
                  </a:lnTo>
                  <a:lnTo>
                    <a:pt x="1664" y="638"/>
                  </a:lnTo>
                  <a:lnTo>
                    <a:pt x="1663" y="633"/>
                  </a:lnTo>
                  <a:lnTo>
                    <a:pt x="1659" y="629"/>
                  </a:lnTo>
                  <a:lnTo>
                    <a:pt x="1654" y="629"/>
                  </a:lnTo>
                  <a:lnTo>
                    <a:pt x="1654" y="634"/>
                  </a:lnTo>
                  <a:lnTo>
                    <a:pt x="1649" y="631"/>
                  </a:lnTo>
                  <a:lnTo>
                    <a:pt x="1644" y="631"/>
                  </a:lnTo>
                  <a:lnTo>
                    <a:pt x="1634" y="633"/>
                  </a:lnTo>
                  <a:lnTo>
                    <a:pt x="1631" y="636"/>
                  </a:lnTo>
                  <a:lnTo>
                    <a:pt x="1636" y="640"/>
                  </a:lnTo>
                  <a:lnTo>
                    <a:pt x="1639" y="641"/>
                  </a:lnTo>
                  <a:lnTo>
                    <a:pt x="1643" y="646"/>
                  </a:lnTo>
                  <a:lnTo>
                    <a:pt x="1651" y="655"/>
                  </a:lnTo>
                  <a:lnTo>
                    <a:pt x="1652" y="660"/>
                  </a:lnTo>
                  <a:lnTo>
                    <a:pt x="1655" y="662"/>
                  </a:lnTo>
                  <a:lnTo>
                    <a:pt x="1658" y="659"/>
                  </a:lnTo>
                  <a:lnTo>
                    <a:pt x="1663" y="656"/>
                  </a:lnTo>
                  <a:close/>
                  <a:moveTo>
                    <a:pt x="1658" y="691"/>
                  </a:moveTo>
                  <a:lnTo>
                    <a:pt x="1659" y="696"/>
                  </a:lnTo>
                  <a:lnTo>
                    <a:pt x="1659" y="691"/>
                  </a:lnTo>
                  <a:lnTo>
                    <a:pt x="1658" y="691"/>
                  </a:lnTo>
                  <a:close/>
                  <a:moveTo>
                    <a:pt x="1732" y="713"/>
                  </a:moveTo>
                  <a:lnTo>
                    <a:pt x="1728" y="718"/>
                  </a:lnTo>
                  <a:lnTo>
                    <a:pt x="1726" y="713"/>
                  </a:lnTo>
                  <a:lnTo>
                    <a:pt x="1728" y="709"/>
                  </a:lnTo>
                  <a:lnTo>
                    <a:pt x="1727" y="704"/>
                  </a:lnTo>
                  <a:lnTo>
                    <a:pt x="1722" y="707"/>
                  </a:lnTo>
                  <a:lnTo>
                    <a:pt x="1721" y="702"/>
                  </a:lnTo>
                  <a:lnTo>
                    <a:pt x="1716" y="699"/>
                  </a:lnTo>
                  <a:lnTo>
                    <a:pt x="1712" y="701"/>
                  </a:lnTo>
                  <a:lnTo>
                    <a:pt x="1709" y="696"/>
                  </a:lnTo>
                  <a:lnTo>
                    <a:pt x="1705" y="699"/>
                  </a:lnTo>
                  <a:lnTo>
                    <a:pt x="1705" y="694"/>
                  </a:lnTo>
                  <a:lnTo>
                    <a:pt x="1710" y="693"/>
                  </a:lnTo>
                  <a:lnTo>
                    <a:pt x="1714" y="694"/>
                  </a:lnTo>
                  <a:lnTo>
                    <a:pt x="1710" y="691"/>
                  </a:lnTo>
                  <a:lnTo>
                    <a:pt x="1705" y="690"/>
                  </a:lnTo>
                  <a:lnTo>
                    <a:pt x="1702" y="685"/>
                  </a:lnTo>
                  <a:lnTo>
                    <a:pt x="1697" y="680"/>
                  </a:lnTo>
                  <a:lnTo>
                    <a:pt x="1693" y="677"/>
                  </a:lnTo>
                  <a:lnTo>
                    <a:pt x="1689" y="675"/>
                  </a:lnTo>
                  <a:lnTo>
                    <a:pt x="1679" y="675"/>
                  </a:lnTo>
                  <a:lnTo>
                    <a:pt x="1674" y="673"/>
                  </a:lnTo>
                  <a:lnTo>
                    <a:pt x="1675" y="669"/>
                  </a:lnTo>
                  <a:lnTo>
                    <a:pt x="1670" y="665"/>
                  </a:lnTo>
                  <a:lnTo>
                    <a:pt x="1657" y="667"/>
                  </a:lnTo>
                  <a:lnTo>
                    <a:pt x="1658" y="672"/>
                  </a:lnTo>
                  <a:lnTo>
                    <a:pt x="1663" y="675"/>
                  </a:lnTo>
                  <a:lnTo>
                    <a:pt x="1667" y="673"/>
                  </a:lnTo>
                  <a:lnTo>
                    <a:pt x="1669" y="675"/>
                  </a:lnTo>
                  <a:lnTo>
                    <a:pt x="1665" y="677"/>
                  </a:lnTo>
                  <a:lnTo>
                    <a:pt x="1662" y="682"/>
                  </a:lnTo>
                  <a:lnTo>
                    <a:pt x="1659" y="687"/>
                  </a:lnTo>
                  <a:lnTo>
                    <a:pt x="1662" y="691"/>
                  </a:lnTo>
                  <a:lnTo>
                    <a:pt x="1665" y="687"/>
                  </a:lnTo>
                  <a:lnTo>
                    <a:pt x="1667" y="682"/>
                  </a:lnTo>
                  <a:lnTo>
                    <a:pt x="1673" y="680"/>
                  </a:lnTo>
                  <a:lnTo>
                    <a:pt x="1670" y="676"/>
                  </a:lnTo>
                  <a:lnTo>
                    <a:pt x="1673" y="677"/>
                  </a:lnTo>
                  <a:lnTo>
                    <a:pt x="1675" y="682"/>
                  </a:lnTo>
                  <a:lnTo>
                    <a:pt x="1679" y="687"/>
                  </a:lnTo>
                  <a:lnTo>
                    <a:pt x="1680" y="692"/>
                  </a:lnTo>
                  <a:lnTo>
                    <a:pt x="1678" y="696"/>
                  </a:lnTo>
                  <a:lnTo>
                    <a:pt x="1679" y="702"/>
                  </a:lnTo>
                  <a:lnTo>
                    <a:pt x="1683" y="702"/>
                  </a:lnTo>
                  <a:lnTo>
                    <a:pt x="1688" y="697"/>
                  </a:lnTo>
                  <a:lnTo>
                    <a:pt x="1689" y="702"/>
                  </a:lnTo>
                  <a:lnTo>
                    <a:pt x="1697" y="708"/>
                  </a:lnTo>
                  <a:lnTo>
                    <a:pt x="1694" y="710"/>
                  </a:lnTo>
                  <a:lnTo>
                    <a:pt x="1689" y="710"/>
                  </a:lnTo>
                  <a:lnTo>
                    <a:pt x="1690" y="715"/>
                  </a:lnTo>
                  <a:lnTo>
                    <a:pt x="1695" y="715"/>
                  </a:lnTo>
                  <a:lnTo>
                    <a:pt x="1699" y="713"/>
                  </a:lnTo>
                  <a:lnTo>
                    <a:pt x="1697" y="718"/>
                  </a:lnTo>
                  <a:lnTo>
                    <a:pt x="1701" y="713"/>
                  </a:lnTo>
                  <a:lnTo>
                    <a:pt x="1706" y="715"/>
                  </a:lnTo>
                  <a:lnTo>
                    <a:pt x="1707" y="710"/>
                  </a:lnTo>
                  <a:lnTo>
                    <a:pt x="1711" y="715"/>
                  </a:lnTo>
                  <a:lnTo>
                    <a:pt x="1716" y="719"/>
                  </a:lnTo>
                  <a:lnTo>
                    <a:pt x="1715" y="724"/>
                  </a:lnTo>
                  <a:lnTo>
                    <a:pt x="1720" y="723"/>
                  </a:lnTo>
                  <a:lnTo>
                    <a:pt x="1728" y="727"/>
                  </a:lnTo>
                  <a:lnTo>
                    <a:pt x="1728" y="733"/>
                  </a:lnTo>
                  <a:lnTo>
                    <a:pt x="1733" y="733"/>
                  </a:lnTo>
                  <a:lnTo>
                    <a:pt x="1737" y="728"/>
                  </a:lnTo>
                  <a:lnTo>
                    <a:pt x="1736" y="723"/>
                  </a:lnTo>
                  <a:lnTo>
                    <a:pt x="1732" y="713"/>
                  </a:lnTo>
                  <a:close/>
                  <a:moveTo>
                    <a:pt x="1669" y="635"/>
                  </a:moveTo>
                  <a:lnTo>
                    <a:pt x="1667" y="639"/>
                  </a:lnTo>
                  <a:lnTo>
                    <a:pt x="1669" y="643"/>
                  </a:lnTo>
                  <a:lnTo>
                    <a:pt x="1669" y="648"/>
                  </a:lnTo>
                  <a:lnTo>
                    <a:pt x="1674" y="651"/>
                  </a:lnTo>
                  <a:lnTo>
                    <a:pt x="1679" y="646"/>
                  </a:lnTo>
                  <a:lnTo>
                    <a:pt x="1679" y="641"/>
                  </a:lnTo>
                  <a:lnTo>
                    <a:pt x="1669" y="635"/>
                  </a:lnTo>
                  <a:close/>
                  <a:moveTo>
                    <a:pt x="1674" y="713"/>
                  </a:moveTo>
                  <a:lnTo>
                    <a:pt x="1675" y="709"/>
                  </a:lnTo>
                  <a:lnTo>
                    <a:pt x="1670" y="709"/>
                  </a:lnTo>
                  <a:lnTo>
                    <a:pt x="1674" y="713"/>
                  </a:lnTo>
                  <a:close/>
                  <a:moveTo>
                    <a:pt x="1669" y="693"/>
                  </a:moveTo>
                  <a:lnTo>
                    <a:pt x="1668" y="698"/>
                  </a:lnTo>
                  <a:lnTo>
                    <a:pt x="1673" y="699"/>
                  </a:lnTo>
                  <a:lnTo>
                    <a:pt x="1673" y="694"/>
                  </a:lnTo>
                  <a:lnTo>
                    <a:pt x="1676" y="691"/>
                  </a:lnTo>
                  <a:lnTo>
                    <a:pt x="1673" y="693"/>
                  </a:lnTo>
                  <a:lnTo>
                    <a:pt x="1669" y="693"/>
                  </a:lnTo>
                  <a:close/>
                  <a:moveTo>
                    <a:pt x="1678" y="708"/>
                  </a:moveTo>
                  <a:lnTo>
                    <a:pt x="1676" y="708"/>
                  </a:lnTo>
                  <a:lnTo>
                    <a:pt x="1679" y="713"/>
                  </a:lnTo>
                  <a:lnTo>
                    <a:pt x="1678" y="708"/>
                  </a:lnTo>
                  <a:close/>
                  <a:moveTo>
                    <a:pt x="1678" y="687"/>
                  </a:moveTo>
                  <a:lnTo>
                    <a:pt x="1674" y="688"/>
                  </a:lnTo>
                  <a:lnTo>
                    <a:pt x="1679" y="692"/>
                  </a:lnTo>
                  <a:lnTo>
                    <a:pt x="1678" y="687"/>
                  </a:lnTo>
                  <a:close/>
                  <a:moveTo>
                    <a:pt x="1674" y="662"/>
                  </a:moveTo>
                  <a:lnTo>
                    <a:pt x="1679" y="664"/>
                  </a:lnTo>
                  <a:lnTo>
                    <a:pt x="1684" y="660"/>
                  </a:lnTo>
                  <a:lnTo>
                    <a:pt x="1683" y="656"/>
                  </a:lnTo>
                  <a:lnTo>
                    <a:pt x="1679" y="651"/>
                  </a:lnTo>
                  <a:lnTo>
                    <a:pt x="1672" y="657"/>
                  </a:lnTo>
                  <a:lnTo>
                    <a:pt x="1674" y="662"/>
                  </a:lnTo>
                  <a:close/>
                  <a:moveTo>
                    <a:pt x="1679" y="713"/>
                  </a:moveTo>
                  <a:lnTo>
                    <a:pt x="1678" y="718"/>
                  </a:lnTo>
                  <a:lnTo>
                    <a:pt x="1680" y="723"/>
                  </a:lnTo>
                  <a:lnTo>
                    <a:pt x="1679" y="718"/>
                  </a:lnTo>
                  <a:lnTo>
                    <a:pt x="1681" y="713"/>
                  </a:lnTo>
                  <a:lnTo>
                    <a:pt x="1679" y="713"/>
                  </a:lnTo>
                  <a:close/>
                  <a:moveTo>
                    <a:pt x="1683" y="709"/>
                  </a:moveTo>
                  <a:lnTo>
                    <a:pt x="1683" y="704"/>
                  </a:lnTo>
                  <a:lnTo>
                    <a:pt x="1679" y="704"/>
                  </a:lnTo>
                  <a:lnTo>
                    <a:pt x="1683" y="709"/>
                  </a:lnTo>
                  <a:close/>
                  <a:moveTo>
                    <a:pt x="1684" y="718"/>
                  </a:moveTo>
                  <a:lnTo>
                    <a:pt x="1686" y="723"/>
                  </a:lnTo>
                  <a:lnTo>
                    <a:pt x="1691" y="719"/>
                  </a:lnTo>
                  <a:lnTo>
                    <a:pt x="1686" y="714"/>
                  </a:lnTo>
                  <a:lnTo>
                    <a:pt x="1684" y="718"/>
                  </a:lnTo>
                  <a:close/>
                  <a:moveTo>
                    <a:pt x="1700" y="659"/>
                  </a:moveTo>
                  <a:lnTo>
                    <a:pt x="1705" y="660"/>
                  </a:lnTo>
                  <a:lnTo>
                    <a:pt x="1705" y="655"/>
                  </a:lnTo>
                  <a:lnTo>
                    <a:pt x="1702" y="651"/>
                  </a:lnTo>
                  <a:lnTo>
                    <a:pt x="1689" y="646"/>
                  </a:lnTo>
                  <a:lnTo>
                    <a:pt x="1695" y="657"/>
                  </a:lnTo>
                  <a:lnTo>
                    <a:pt x="1700" y="659"/>
                  </a:lnTo>
                  <a:close/>
                  <a:moveTo>
                    <a:pt x="1689" y="670"/>
                  </a:moveTo>
                  <a:lnTo>
                    <a:pt x="1693" y="669"/>
                  </a:lnTo>
                  <a:lnTo>
                    <a:pt x="1702" y="673"/>
                  </a:lnTo>
                  <a:lnTo>
                    <a:pt x="1706" y="670"/>
                  </a:lnTo>
                  <a:lnTo>
                    <a:pt x="1702" y="665"/>
                  </a:lnTo>
                  <a:lnTo>
                    <a:pt x="1702" y="660"/>
                  </a:lnTo>
                  <a:lnTo>
                    <a:pt x="1693" y="659"/>
                  </a:lnTo>
                  <a:lnTo>
                    <a:pt x="1690" y="654"/>
                  </a:lnTo>
                  <a:lnTo>
                    <a:pt x="1686" y="655"/>
                  </a:lnTo>
                  <a:lnTo>
                    <a:pt x="1686" y="660"/>
                  </a:lnTo>
                  <a:lnTo>
                    <a:pt x="1685" y="665"/>
                  </a:lnTo>
                  <a:lnTo>
                    <a:pt x="1689" y="670"/>
                  </a:lnTo>
                  <a:close/>
                  <a:moveTo>
                    <a:pt x="1705" y="729"/>
                  </a:moveTo>
                  <a:lnTo>
                    <a:pt x="1702" y="724"/>
                  </a:lnTo>
                  <a:lnTo>
                    <a:pt x="1697" y="722"/>
                  </a:lnTo>
                  <a:lnTo>
                    <a:pt x="1694" y="717"/>
                  </a:lnTo>
                  <a:lnTo>
                    <a:pt x="1695" y="727"/>
                  </a:lnTo>
                  <a:lnTo>
                    <a:pt x="1699" y="730"/>
                  </a:lnTo>
                  <a:lnTo>
                    <a:pt x="1712" y="740"/>
                  </a:lnTo>
                  <a:lnTo>
                    <a:pt x="1717" y="739"/>
                  </a:lnTo>
                  <a:lnTo>
                    <a:pt x="1715" y="734"/>
                  </a:lnTo>
                  <a:lnTo>
                    <a:pt x="1705" y="729"/>
                  </a:lnTo>
                  <a:close/>
                  <a:moveTo>
                    <a:pt x="1710" y="723"/>
                  </a:moveTo>
                  <a:lnTo>
                    <a:pt x="1709" y="719"/>
                  </a:lnTo>
                  <a:lnTo>
                    <a:pt x="1704" y="715"/>
                  </a:lnTo>
                  <a:lnTo>
                    <a:pt x="1704" y="719"/>
                  </a:lnTo>
                  <a:lnTo>
                    <a:pt x="1706" y="724"/>
                  </a:lnTo>
                  <a:lnTo>
                    <a:pt x="1710" y="723"/>
                  </a:lnTo>
                  <a:close/>
                  <a:moveTo>
                    <a:pt x="1712" y="728"/>
                  </a:moveTo>
                  <a:lnTo>
                    <a:pt x="1714" y="733"/>
                  </a:lnTo>
                  <a:lnTo>
                    <a:pt x="1717" y="733"/>
                  </a:lnTo>
                  <a:lnTo>
                    <a:pt x="1716" y="729"/>
                  </a:lnTo>
                  <a:lnTo>
                    <a:pt x="1712" y="728"/>
                  </a:lnTo>
                  <a:close/>
                  <a:moveTo>
                    <a:pt x="1727" y="692"/>
                  </a:moveTo>
                  <a:lnTo>
                    <a:pt x="1728" y="696"/>
                  </a:lnTo>
                  <a:lnTo>
                    <a:pt x="1731" y="701"/>
                  </a:lnTo>
                  <a:lnTo>
                    <a:pt x="1736" y="703"/>
                  </a:lnTo>
                  <a:lnTo>
                    <a:pt x="1736" y="698"/>
                  </a:lnTo>
                  <a:lnTo>
                    <a:pt x="1732" y="694"/>
                  </a:lnTo>
                  <a:lnTo>
                    <a:pt x="1727" y="692"/>
                  </a:lnTo>
                  <a:close/>
                  <a:moveTo>
                    <a:pt x="1751" y="694"/>
                  </a:moveTo>
                  <a:lnTo>
                    <a:pt x="1752" y="690"/>
                  </a:lnTo>
                  <a:lnTo>
                    <a:pt x="1751" y="680"/>
                  </a:lnTo>
                  <a:lnTo>
                    <a:pt x="1748" y="676"/>
                  </a:lnTo>
                  <a:lnTo>
                    <a:pt x="1747" y="671"/>
                  </a:lnTo>
                  <a:lnTo>
                    <a:pt x="1737" y="662"/>
                  </a:lnTo>
                  <a:lnTo>
                    <a:pt x="1733" y="659"/>
                  </a:lnTo>
                  <a:lnTo>
                    <a:pt x="1728" y="660"/>
                  </a:lnTo>
                  <a:lnTo>
                    <a:pt x="1725" y="664"/>
                  </a:lnTo>
                  <a:lnTo>
                    <a:pt x="1722" y="670"/>
                  </a:lnTo>
                  <a:lnTo>
                    <a:pt x="1727" y="670"/>
                  </a:lnTo>
                  <a:lnTo>
                    <a:pt x="1723" y="675"/>
                  </a:lnTo>
                  <a:lnTo>
                    <a:pt x="1728" y="672"/>
                  </a:lnTo>
                  <a:lnTo>
                    <a:pt x="1725" y="677"/>
                  </a:lnTo>
                  <a:lnTo>
                    <a:pt x="1728" y="682"/>
                  </a:lnTo>
                  <a:lnTo>
                    <a:pt x="1727" y="687"/>
                  </a:lnTo>
                  <a:lnTo>
                    <a:pt x="1728" y="691"/>
                  </a:lnTo>
                  <a:lnTo>
                    <a:pt x="1732" y="693"/>
                  </a:lnTo>
                  <a:lnTo>
                    <a:pt x="1736" y="694"/>
                  </a:lnTo>
                  <a:lnTo>
                    <a:pt x="1738" y="690"/>
                  </a:lnTo>
                  <a:lnTo>
                    <a:pt x="1733" y="685"/>
                  </a:lnTo>
                  <a:lnTo>
                    <a:pt x="1738" y="688"/>
                  </a:lnTo>
                  <a:lnTo>
                    <a:pt x="1741" y="683"/>
                  </a:lnTo>
                  <a:lnTo>
                    <a:pt x="1737" y="678"/>
                  </a:lnTo>
                  <a:lnTo>
                    <a:pt x="1741" y="683"/>
                  </a:lnTo>
                  <a:lnTo>
                    <a:pt x="1741" y="688"/>
                  </a:lnTo>
                  <a:lnTo>
                    <a:pt x="1739" y="692"/>
                  </a:lnTo>
                  <a:lnTo>
                    <a:pt x="1744" y="692"/>
                  </a:lnTo>
                  <a:lnTo>
                    <a:pt x="1743" y="688"/>
                  </a:lnTo>
                  <a:lnTo>
                    <a:pt x="1746" y="693"/>
                  </a:lnTo>
                  <a:lnTo>
                    <a:pt x="1751" y="694"/>
                  </a:lnTo>
                  <a:close/>
                  <a:moveTo>
                    <a:pt x="1741" y="697"/>
                  </a:moveTo>
                  <a:lnTo>
                    <a:pt x="1738" y="696"/>
                  </a:lnTo>
                  <a:lnTo>
                    <a:pt x="1739" y="701"/>
                  </a:lnTo>
                  <a:lnTo>
                    <a:pt x="1744" y="706"/>
                  </a:lnTo>
                  <a:lnTo>
                    <a:pt x="1748" y="704"/>
                  </a:lnTo>
                  <a:lnTo>
                    <a:pt x="1746" y="699"/>
                  </a:lnTo>
                  <a:lnTo>
                    <a:pt x="1741" y="697"/>
                  </a:lnTo>
                  <a:close/>
                  <a:moveTo>
                    <a:pt x="1752" y="708"/>
                  </a:moveTo>
                  <a:lnTo>
                    <a:pt x="1751" y="713"/>
                  </a:lnTo>
                  <a:lnTo>
                    <a:pt x="1756" y="710"/>
                  </a:lnTo>
                  <a:lnTo>
                    <a:pt x="1753" y="706"/>
                  </a:lnTo>
                  <a:lnTo>
                    <a:pt x="1752" y="708"/>
                  </a:lnTo>
                  <a:close/>
                </a:path>
              </a:pathLst>
            </a:custGeom>
            <a:grpFill/>
            <a:ln w="3175">
              <a:solidFill>
                <a:schemeClr val="tx1"/>
              </a:solidFill>
              <a:prstDash val="solid"/>
              <a:round/>
              <a:headEnd/>
              <a:tailEnd/>
            </a:ln>
          </p:spPr>
          <p:txBody>
            <a:bodyPr/>
            <a:lstStyle/>
            <a:p>
              <a:pPr defTabSz="457189"/>
              <a:endParaRPr lang="en-US" sz="1000" b="1">
                <a:solidFill>
                  <a:srgbClr val="022144"/>
                </a:solidFill>
              </a:endParaRPr>
            </a:p>
          </p:txBody>
        </p:sp>
        <p:sp>
          <p:nvSpPr>
            <p:cNvPr id="126" name="TextBox 133"/>
            <p:cNvSpPr txBox="1">
              <a:spLocks noChangeArrowheads="1"/>
            </p:cNvSpPr>
            <p:nvPr/>
          </p:nvSpPr>
          <p:spPr bwMode="auto">
            <a:xfrm>
              <a:off x="1696156" y="4800602"/>
              <a:ext cx="578556" cy="381944"/>
            </a:xfrm>
            <a:prstGeom prst="rect">
              <a:avLst/>
            </a:prstGeom>
            <a:grpFill/>
            <a:ln w="9525">
              <a:noFill/>
              <a:miter lim="800000"/>
              <a:headEnd/>
              <a:tailEnd/>
            </a:ln>
          </p:spPr>
          <p:txBody>
            <a:bodyPr>
              <a:spAutoFit/>
            </a:bodyPr>
            <a:lstStyle/>
            <a:p>
              <a:pPr defTabSz="457189"/>
              <a:r>
                <a:rPr lang="en-US" sz="1000" b="1" dirty="0">
                  <a:solidFill>
                    <a:srgbClr val="022144"/>
                  </a:solidFill>
                  <a:latin typeface="Calibri" pitchFamily="34" charset="0"/>
                </a:rPr>
                <a:t>AK</a:t>
              </a:r>
            </a:p>
          </p:txBody>
        </p:sp>
      </p:grpSp>
      <p:grpSp>
        <p:nvGrpSpPr>
          <p:cNvPr id="6" name="Group 159"/>
          <p:cNvGrpSpPr>
            <a:grpSpLocks/>
          </p:cNvGrpSpPr>
          <p:nvPr/>
        </p:nvGrpSpPr>
        <p:grpSpPr bwMode="auto">
          <a:xfrm>
            <a:off x="2827169" y="4977246"/>
            <a:ext cx="1252269" cy="771896"/>
            <a:chOff x="1868442" y="4724400"/>
            <a:chExt cx="1252269" cy="762000"/>
          </a:xfrm>
          <a:solidFill>
            <a:schemeClr val="tx2">
              <a:lumMod val="60000"/>
              <a:lumOff val="40000"/>
            </a:schemeClr>
          </a:solidFill>
        </p:grpSpPr>
        <p:grpSp>
          <p:nvGrpSpPr>
            <p:cNvPr id="7" name="Group 190"/>
            <p:cNvGrpSpPr>
              <a:grpSpLocks/>
            </p:cNvGrpSpPr>
            <p:nvPr/>
          </p:nvGrpSpPr>
          <p:grpSpPr bwMode="auto">
            <a:xfrm>
              <a:off x="1868442" y="4724400"/>
              <a:ext cx="1252269" cy="762000"/>
              <a:chOff x="2996" y="3687"/>
              <a:chExt cx="479" cy="307"/>
            </a:xfrm>
            <a:grpFill/>
          </p:grpSpPr>
          <p:sp>
            <p:nvSpPr>
              <p:cNvPr id="130" name="Freeform 191"/>
              <p:cNvSpPr>
                <a:spLocks/>
              </p:cNvSpPr>
              <p:nvPr/>
            </p:nvSpPr>
            <p:spPr bwMode="auto">
              <a:xfrm>
                <a:off x="3364" y="3868"/>
                <a:ext cx="111" cy="126"/>
              </a:xfrm>
              <a:custGeom>
                <a:avLst/>
                <a:gdLst/>
                <a:ahLst/>
                <a:cxnLst>
                  <a:cxn ang="0">
                    <a:pos x="80" y="89"/>
                  </a:cxn>
                  <a:cxn ang="0">
                    <a:pos x="96" y="104"/>
                  </a:cxn>
                  <a:cxn ang="0">
                    <a:pos x="111" y="133"/>
                  </a:cxn>
                  <a:cxn ang="0">
                    <a:pos x="98" y="153"/>
                  </a:cxn>
                  <a:cxn ang="0">
                    <a:pos x="80" y="177"/>
                  </a:cxn>
                  <a:cxn ang="0">
                    <a:pos x="62" y="213"/>
                  </a:cxn>
                  <a:cxn ang="0">
                    <a:pos x="28" y="232"/>
                  </a:cxn>
                  <a:cxn ang="0">
                    <a:pos x="16" y="248"/>
                  </a:cxn>
                  <a:cxn ang="0">
                    <a:pos x="1" y="278"/>
                  </a:cxn>
                  <a:cxn ang="0">
                    <a:pos x="9" y="299"/>
                  </a:cxn>
                  <a:cxn ang="0">
                    <a:pos x="16" y="313"/>
                  </a:cxn>
                  <a:cxn ang="0">
                    <a:pos x="34" y="335"/>
                  </a:cxn>
                  <a:cxn ang="0">
                    <a:pos x="42" y="356"/>
                  </a:cxn>
                  <a:cxn ang="0">
                    <a:pos x="49" y="385"/>
                  </a:cxn>
                  <a:cxn ang="0">
                    <a:pos x="62" y="411"/>
                  </a:cxn>
                  <a:cxn ang="0">
                    <a:pos x="70" y="451"/>
                  </a:cxn>
                  <a:cxn ang="0">
                    <a:pos x="81" y="512"/>
                  </a:cxn>
                  <a:cxn ang="0">
                    <a:pos x="72" y="559"/>
                  </a:cxn>
                  <a:cxn ang="0">
                    <a:pos x="74" y="606"/>
                  </a:cxn>
                  <a:cxn ang="0">
                    <a:pos x="89" y="633"/>
                  </a:cxn>
                  <a:cxn ang="0">
                    <a:pos x="137" y="653"/>
                  </a:cxn>
                  <a:cxn ang="0">
                    <a:pos x="180" y="689"/>
                  </a:cxn>
                  <a:cxn ang="0">
                    <a:pos x="195" y="689"/>
                  </a:cxn>
                  <a:cxn ang="0">
                    <a:pos x="207" y="671"/>
                  </a:cxn>
                  <a:cxn ang="0">
                    <a:pos x="229" y="649"/>
                  </a:cxn>
                  <a:cxn ang="0">
                    <a:pos x="243" y="611"/>
                  </a:cxn>
                  <a:cxn ang="0">
                    <a:pos x="260" y="592"/>
                  </a:cxn>
                  <a:cxn ang="0">
                    <a:pos x="287" y="573"/>
                  </a:cxn>
                  <a:cxn ang="0">
                    <a:pos x="308" y="559"/>
                  </a:cxn>
                  <a:cxn ang="0">
                    <a:pos x="342" y="542"/>
                  </a:cxn>
                  <a:cxn ang="0">
                    <a:pos x="382" y="510"/>
                  </a:cxn>
                  <a:cxn ang="0">
                    <a:pos x="430" y="515"/>
                  </a:cxn>
                  <a:cxn ang="0">
                    <a:pos x="452" y="506"/>
                  </a:cxn>
                  <a:cxn ang="0">
                    <a:pos x="472" y="484"/>
                  </a:cxn>
                  <a:cxn ang="0">
                    <a:pos x="506" y="477"/>
                  </a:cxn>
                  <a:cxn ang="0">
                    <a:pos x="533" y="461"/>
                  </a:cxn>
                  <a:cxn ang="0">
                    <a:pos x="564" y="435"/>
                  </a:cxn>
                  <a:cxn ang="0">
                    <a:pos x="587" y="411"/>
                  </a:cxn>
                  <a:cxn ang="0">
                    <a:pos x="610" y="386"/>
                  </a:cxn>
                  <a:cxn ang="0">
                    <a:pos x="584" y="371"/>
                  </a:cxn>
                  <a:cxn ang="0">
                    <a:pos x="551" y="356"/>
                  </a:cxn>
                  <a:cxn ang="0">
                    <a:pos x="532" y="331"/>
                  </a:cxn>
                  <a:cxn ang="0">
                    <a:pos x="523" y="291"/>
                  </a:cxn>
                  <a:cxn ang="0">
                    <a:pos x="485" y="271"/>
                  </a:cxn>
                  <a:cxn ang="0">
                    <a:pos x="472" y="251"/>
                  </a:cxn>
                  <a:cxn ang="0">
                    <a:pos x="464" y="210"/>
                  </a:cxn>
                  <a:cxn ang="0">
                    <a:pos x="442" y="180"/>
                  </a:cxn>
                  <a:cxn ang="0">
                    <a:pos x="408" y="158"/>
                  </a:cxn>
                  <a:cxn ang="0">
                    <a:pos x="382" y="131"/>
                  </a:cxn>
                  <a:cxn ang="0">
                    <a:pos x="334" y="112"/>
                  </a:cxn>
                  <a:cxn ang="0">
                    <a:pos x="305" y="101"/>
                  </a:cxn>
                  <a:cxn ang="0">
                    <a:pos x="275" y="87"/>
                  </a:cxn>
                  <a:cxn ang="0">
                    <a:pos x="237" y="77"/>
                  </a:cxn>
                  <a:cxn ang="0">
                    <a:pos x="216" y="77"/>
                  </a:cxn>
                  <a:cxn ang="0">
                    <a:pos x="188" y="53"/>
                  </a:cxn>
                  <a:cxn ang="0">
                    <a:pos x="155" y="30"/>
                  </a:cxn>
                  <a:cxn ang="0">
                    <a:pos x="112" y="5"/>
                  </a:cxn>
                  <a:cxn ang="0">
                    <a:pos x="84" y="12"/>
                  </a:cxn>
                </a:cxnLst>
                <a:rect l="0" t="0" r="r" b="b"/>
                <a:pathLst>
                  <a:path w="610" h="695">
                    <a:moveTo>
                      <a:pt x="76" y="61"/>
                    </a:moveTo>
                    <a:lnTo>
                      <a:pt x="76" y="61"/>
                    </a:lnTo>
                    <a:lnTo>
                      <a:pt x="74" y="65"/>
                    </a:lnTo>
                    <a:lnTo>
                      <a:pt x="76" y="69"/>
                    </a:lnTo>
                    <a:lnTo>
                      <a:pt x="77" y="76"/>
                    </a:lnTo>
                    <a:lnTo>
                      <a:pt x="77" y="76"/>
                    </a:lnTo>
                    <a:lnTo>
                      <a:pt x="77" y="82"/>
                    </a:lnTo>
                    <a:lnTo>
                      <a:pt x="77" y="82"/>
                    </a:lnTo>
                    <a:lnTo>
                      <a:pt x="77" y="87"/>
                    </a:lnTo>
                    <a:lnTo>
                      <a:pt x="80" y="89"/>
                    </a:lnTo>
                    <a:lnTo>
                      <a:pt x="80" y="89"/>
                    </a:lnTo>
                    <a:lnTo>
                      <a:pt x="83" y="92"/>
                    </a:lnTo>
                    <a:lnTo>
                      <a:pt x="87" y="95"/>
                    </a:lnTo>
                    <a:lnTo>
                      <a:pt x="87" y="95"/>
                    </a:lnTo>
                    <a:lnTo>
                      <a:pt x="88" y="96"/>
                    </a:lnTo>
                    <a:lnTo>
                      <a:pt x="89" y="99"/>
                    </a:lnTo>
                    <a:lnTo>
                      <a:pt x="89" y="99"/>
                    </a:lnTo>
                    <a:lnTo>
                      <a:pt x="93" y="103"/>
                    </a:lnTo>
                    <a:lnTo>
                      <a:pt x="93" y="103"/>
                    </a:lnTo>
                    <a:lnTo>
                      <a:pt x="96" y="104"/>
                    </a:lnTo>
                    <a:lnTo>
                      <a:pt x="98" y="107"/>
                    </a:lnTo>
                    <a:lnTo>
                      <a:pt x="98" y="107"/>
                    </a:lnTo>
                    <a:lnTo>
                      <a:pt x="99" y="111"/>
                    </a:lnTo>
                    <a:lnTo>
                      <a:pt x="100" y="114"/>
                    </a:lnTo>
                    <a:lnTo>
                      <a:pt x="100" y="118"/>
                    </a:lnTo>
                    <a:lnTo>
                      <a:pt x="102" y="122"/>
                    </a:lnTo>
                    <a:lnTo>
                      <a:pt x="102" y="122"/>
                    </a:lnTo>
                    <a:lnTo>
                      <a:pt x="107" y="127"/>
                    </a:lnTo>
                    <a:lnTo>
                      <a:pt x="111" y="133"/>
                    </a:lnTo>
                    <a:lnTo>
                      <a:pt x="111" y="133"/>
                    </a:lnTo>
                    <a:lnTo>
                      <a:pt x="112" y="135"/>
                    </a:lnTo>
                    <a:lnTo>
                      <a:pt x="112" y="139"/>
                    </a:lnTo>
                    <a:lnTo>
                      <a:pt x="110" y="146"/>
                    </a:lnTo>
                    <a:lnTo>
                      <a:pt x="110" y="146"/>
                    </a:lnTo>
                    <a:lnTo>
                      <a:pt x="108" y="150"/>
                    </a:lnTo>
                    <a:lnTo>
                      <a:pt x="106" y="152"/>
                    </a:lnTo>
                    <a:lnTo>
                      <a:pt x="103" y="150"/>
                    </a:lnTo>
                    <a:lnTo>
                      <a:pt x="99" y="149"/>
                    </a:lnTo>
                    <a:lnTo>
                      <a:pt x="99" y="149"/>
                    </a:lnTo>
                    <a:lnTo>
                      <a:pt x="98" y="153"/>
                    </a:lnTo>
                    <a:lnTo>
                      <a:pt x="95" y="156"/>
                    </a:lnTo>
                    <a:lnTo>
                      <a:pt x="92" y="158"/>
                    </a:lnTo>
                    <a:lnTo>
                      <a:pt x="89" y="163"/>
                    </a:lnTo>
                    <a:lnTo>
                      <a:pt x="89" y="163"/>
                    </a:lnTo>
                    <a:lnTo>
                      <a:pt x="88" y="168"/>
                    </a:lnTo>
                    <a:lnTo>
                      <a:pt x="87" y="171"/>
                    </a:lnTo>
                    <a:lnTo>
                      <a:pt x="85" y="172"/>
                    </a:lnTo>
                    <a:lnTo>
                      <a:pt x="85" y="172"/>
                    </a:lnTo>
                    <a:lnTo>
                      <a:pt x="81" y="176"/>
                    </a:lnTo>
                    <a:lnTo>
                      <a:pt x="80" y="177"/>
                    </a:lnTo>
                    <a:lnTo>
                      <a:pt x="80" y="180"/>
                    </a:lnTo>
                    <a:lnTo>
                      <a:pt x="80" y="180"/>
                    </a:lnTo>
                    <a:lnTo>
                      <a:pt x="79" y="186"/>
                    </a:lnTo>
                    <a:lnTo>
                      <a:pt x="77" y="190"/>
                    </a:lnTo>
                    <a:lnTo>
                      <a:pt x="73" y="198"/>
                    </a:lnTo>
                    <a:lnTo>
                      <a:pt x="73" y="198"/>
                    </a:lnTo>
                    <a:lnTo>
                      <a:pt x="66" y="205"/>
                    </a:lnTo>
                    <a:lnTo>
                      <a:pt x="64" y="209"/>
                    </a:lnTo>
                    <a:lnTo>
                      <a:pt x="62" y="213"/>
                    </a:lnTo>
                    <a:lnTo>
                      <a:pt x="62" y="213"/>
                    </a:lnTo>
                    <a:lnTo>
                      <a:pt x="53" y="213"/>
                    </a:lnTo>
                    <a:lnTo>
                      <a:pt x="53" y="213"/>
                    </a:lnTo>
                    <a:lnTo>
                      <a:pt x="43" y="214"/>
                    </a:lnTo>
                    <a:lnTo>
                      <a:pt x="43" y="214"/>
                    </a:lnTo>
                    <a:lnTo>
                      <a:pt x="41" y="217"/>
                    </a:lnTo>
                    <a:lnTo>
                      <a:pt x="38" y="221"/>
                    </a:lnTo>
                    <a:lnTo>
                      <a:pt x="32" y="226"/>
                    </a:lnTo>
                    <a:lnTo>
                      <a:pt x="32" y="226"/>
                    </a:lnTo>
                    <a:lnTo>
                      <a:pt x="28" y="232"/>
                    </a:lnTo>
                    <a:lnTo>
                      <a:pt x="28" y="232"/>
                    </a:lnTo>
                    <a:lnTo>
                      <a:pt x="24" y="233"/>
                    </a:lnTo>
                    <a:lnTo>
                      <a:pt x="23" y="234"/>
                    </a:lnTo>
                    <a:lnTo>
                      <a:pt x="23" y="237"/>
                    </a:lnTo>
                    <a:lnTo>
                      <a:pt x="23" y="237"/>
                    </a:lnTo>
                    <a:lnTo>
                      <a:pt x="20" y="238"/>
                    </a:lnTo>
                    <a:lnTo>
                      <a:pt x="18" y="241"/>
                    </a:lnTo>
                    <a:lnTo>
                      <a:pt x="18" y="241"/>
                    </a:lnTo>
                    <a:lnTo>
                      <a:pt x="18" y="245"/>
                    </a:lnTo>
                    <a:lnTo>
                      <a:pt x="16" y="247"/>
                    </a:lnTo>
                    <a:lnTo>
                      <a:pt x="16" y="248"/>
                    </a:lnTo>
                    <a:lnTo>
                      <a:pt x="16" y="248"/>
                    </a:lnTo>
                    <a:lnTo>
                      <a:pt x="13" y="249"/>
                    </a:lnTo>
                    <a:lnTo>
                      <a:pt x="11" y="249"/>
                    </a:lnTo>
                    <a:lnTo>
                      <a:pt x="8" y="249"/>
                    </a:lnTo>
                    <a:lnTo>
                      <a:pt x="5" y="252"/>
                    </a:lnTo>
                    <a:lnTo>
                      <a:pt x="5" y="252"/>
                    </a:lnTo>
                    <a:lnTo>
                      <a:pt x="3" y="257"/>
                    </a:lnTo>
                    <a:lnTo>
                      <a:pt x="3" y="264"/>
                    </a:lnTo>
                    <a:lnTo>
                      <a:pt x="1" y="278"/>
                    </a:lnTo>
                    <a:lnTo>
                      <a:pt x="1" y="278"/>
                    </a:lnTo>
                    <a:lnTo>
                      <a:pt x="0" y="283"/>
                    </a:lnTo>
                    <a:lnTo>
                      <a:pt x="0" y="283"/>
                    </a:lnTo>
                    <a:lnTo>
                      <a:pt x="1" y="286"/>
                    </a:lnTo>
                    <a:lnTo>
                      <a:pt x="3" y="287"/>
                    </a:lnTo>
                    <a:lnTo>
                      <a:pt x="3" y="287"/>
                    </a:lnTo>
                    <a:lnTo>
                      <a:pt x="7" y="293"/>
                    </a:lnTo>
                    <a:lnTo>
                      <a:pt x="9" y="295"/>
                    </a:lnTo>
                    <a:lnTo>
                      <a:pt x="9" y="298"/>
                    </a:lnTo>
                    <a:lnTo>
                      <a:pt x="9" y="298"/>
                    </a:lnTo>
                    <a:lnTo>
                      <a:pt x="9" y="299"/>
                    </a:lnTo>
                    <a:lnTo>
                      <a:pt x="9" y="301"/>
                    </a:lnTo>
                    <a:lnTo>
                      <a:pt x="9" y="302"/>
                    </a:lnTo>
                    <a:lnTo>
                      <a:pt x="9" y="302"/>
                    </a:lnTo>
                    <a:lnTo>
                      <a:pt x="11" y="304"/>
                    </a:lnTo>
                    <a:lnTo>
                      <a:pt x="12" y="305"/>
                    </a:lnTo>
                    <a:lnTo>
                      <a:pt x="13" y="305"/>
                    </a:lnTo>
                    <a:lnTo>
                      <a:pt x="15" y="306"/>
                    </a:lnTo>
                    <a:lnTo>
                      <a:pt x="15" y="306"/>
                    </a:lnTo>
                    <a:lnTo>
                      <a:pt x="16" y="309"/>
                    </a:lnTo>
                    <a:lnTo>
                      <a:pt x="16" y="313"/>
                    </a:lnTo>
                    <a:lnTo>
                      <a:pt x="16" y="320"/>
                    </a:lnTo>
                    <a:lnTo>
                      <a:pt x="16" y="320"/>
                    </a:lnTo>
                    <a:lnTo>
                      <a:pt x="19" y="320"/>
                    </a:lnTo>
                    <a:lnTo>
                      <a:pt x="22" y="321"/>
                    </a:lnTo>
                    <a:lnTo>
                      <a:pt x="26" y="324"/>
                    </a:lnTo>
                    <a:lnTo>
                      <a:pt x="26" y="324"/>
                    </a:lnTo>
                    <a:lnTo>
                      <a:pt x="31" y="328"/>
                    </a:lnTo>
                    <a:lnTo>
                      <a:pt x="32" y="331"/>
                    </a:lnTo>
                    <a:lnTo>
                      <a:pt x="34" y="335"/>
                    </a:lnTo>
                    <a:lnTo>
                      <a:pt x="34" y="335"/>
                    </a:lnTo>
                    <a:lnTo>
                      <a:pt x="34" y="337"/>
                    </a:lnTo>
                    <a:lnTo>
                      <a:pt x="34" y="342"/>
                    </a:lnTo>
                    <a:lnTo>
                      <a:pt x="34" y="342"/>
                    </a:lnTo>
                    <a:lnTo>
                      <a:pt x="34" y="343"/>
                    </a:lnTo>
                    <a:lnTo>
                      <a:pt x="35" y="344"/>
                    </a:lnTo>
                    <a:lnTo>
                      <a:pt x="38" y="347"/>
                    </a:lnTo>
                    <a:lnTo>
                      <a:pt x="38" y="347"/>
                    </a:lnTo>
                    <a:lnTo>
                      <a:pt x="41" y="351"/>
                    </a:lnTo>
                    <a:lnTo>
                      <a:pt x="42" y="356"/>
                    </a:lnTo>
                    <a:lnTo>
                      <a:pt x="42" y="356"/>
                    </a:lnTo>
                    <a:lnTo>
                      <a:pt x="45" y="363"/>
                    </a:lnTo>
                    <a:lnTo>
                      <a:pt x="45" y="370"/>
                    </a:lnTo>
                    <a:lnTo>
                      <a:pt x="45" y="370"/>
                    </a:lnTo>
                    <a:lnTo>
                      <a:pt x="45" y="374"/>
                    </a:lnTo>
                    <a:lnTo>
                      <a:pt x="45" y="377"/>
                    </a:lnTo>
                    <a:lnTo>
                      <a:pt x="45" y="377"/>
                    </a:lnTo>
                    <a:lnTo>
                      <a:pt x="47" y="379"/>
                    </a:lnTo>
                    <a:lnTo>
                      <a:pt x="49" y="382"/>
                    </a:lnTo>
                    <a:lnTo>
                      <a:pt x="49" y="382"/>
                    </a:lnTo>
                    <a:lnTo>
                      <a:pt x="49" y="385"/>
                    </a:lnTo>
                    <a:lnTo>
                      <a:pt x="49" y="389"/>
                    </a:lnTo>
                    <a:lnTo>
                      <a:pt x="49" y="393"/>
                    </a:lnTo>
                    <a:lnTo>
                      <a:pt x="49" y="396"/>
                    </a:lnTo>
                    <a:lnTo>
                      <a:pt x="49" y="396"/>
                    </a:lnTo>
                    <a:lnTo>
                      <a:pt x="51" y="400"/>
                    </a:lnTo>
                    <a:lnTo>
                      <a:pt x="54" y="403"/>
                    </a:lnTo>
                    <a:lnTo>
                      <a:pt x="58" y="404"/>
                    </a:lnTo>
                    <a:lnTo>
                      <a:pt x="62" y="404"/>
                    </a:lnTo>
                    <a:lnTo>
                      <a:pt x="62" y="404"/>
                    </a:lnTo>
                    <a:lnTo>
                      <a:pt x="62" y="411"/>
                    </a:lnTo>
                    <a:lnTo>
                      <a:pt x="64" y="417"/>
                    </a:lnTo>
                    <a:lnTo>
                      <a:pt x="64" y="417"/>
                    </a:lnTo>
                    <a:lnTo>
                      <a:pt x="68" y="431"/>
                    </a:lnTo>
                    <a:lnTo>
                      <a:pt x="68" y="431"/>
                    </a:lnTo>
                    <a:lnTo>
                      <a:pt x="68" y="438"/>
                    </a:lnTo>
                    <a:lnTo>
                      <a:pt x="68" y="438"/>
                    </a:lnTo>
                    <a:lnTo>
                      <a:pt x="70" y="442"/>
                    </a:lnTo>
                    <a:lnTo>
                      <a:pt x="70" y="442"/>
                    </a:lnTo>
                    <a:lnTo>
                      <a:pt x="72" y="447"/>
                    </a:lnTo>
                    <a:lnTo>
                      <a:pt x="70" y="451"/>
                    </a:lnTo>
                    <a:lnTo>
                      <a:pt x="70" y="455"/>
                    </a:lnTo>
                    <a:lnTo>
                      <a:pt x="70" y="460"/>
                    </a:lnTo>
                    <a:lnTo>
                      <a:pt x="70" y="460"/>
                    </a:lnTo>
                    <a:lnTo>
                      <a:pt x="73" y="466"/>
                    </a:lnTo>
                    <a:lnTo>
                      <a:pt x="77" y="472"/>
                    </a:lnTo>
                    <a:lnTo>
                      <a:pt x="77" y="472"/>
                    </a:lnTo>
                    <a:lnTo>
                      <a:pt x="80" y="477"/>
                    </a:lnTo>
                    <a:lnTo>
                      <a:pt x="80" y="484"/>
                    </a:lnTo>
                    <a:lnTo>
                      <a:pt x="80" y="484"/>
                    </a:lnTo>
                    <a:lnTo>
                      <a:pt x="81" y="512"/>
                    </a:lnTo>
                    <a:lnTo>
                      <a:pt x="81" y="512"/>
                    </a:lnTo>
                    <a:lnTo>
                      <a:pt x="80" y="518"/>
                    </a:lnTo>
                    <a:lnTo>
                      <a:pt x="79" y="525"/>
                    </a:lnTo>
                    <a:lnTo>
                      <a:pt x="76" y="538"/>
                    </a:lnTo>
                    <a:lnTo>
                      <a:pt x="76" y="538"/>
                    </a:lnTo>
                    <a:lnTo>
                      <a:pt x="76" y="544"/>
                    </a:lnTo>
                    <a:lnTo>
                      <a:pt x="76" y="544"/>
                    </a:lnTo>
                    <a:lnTo>
                      <a:pt x="73" y="552"/>
                    </a:lnTo>
                    <a:lnTo>
                      <a:pt x="73" y="552"/>
                    </a:lnTo>
                    <a:lnTo>
                      <a:pt x="72" y="559"/>
                    </a:lnTo>
                    <a:lnTo>
                      <a:pt x="72" y="567"/>
                    </a:lnTo>
                    <a:lnTo>
                      <a:pt x="72" y="567"/>
                    </a:lnTo>
                    <a:lnTo>
                      <a:pt x="72" y="580"/>
                    </a:lnTo>
                    <a:lnTo>
                      <a:pt x="72" y="587"/>
                    </a:lnTo>
                    <a:lnTo>
                      <a:pt x="70" y="594"/>
                    </a:lnTo>
                    <a:lnTo>
                      <a:pt x="70" y="594"/>
                    </a:lnTo>
                    <a:lnTo>
                      <a:pt x="70" y="598"/>
                    </a:lnTo>
                    <a:lnTo>
                      <a:pt x="70" y="601"/>
                    </a:lnTo>
                    <a:lnTo>
                      <a:pt x="74" y="606"/>
                    </a:lnTo>
                    <a:lnTo>
                      <a:pt x="74" y="606"/>
                    </a:lnTo>
                    <a:lnTo>
                      <a:pt x="79" y="611"/>
                    </a:lnTo>
                    <a:lnTo>
                      <a:pt x="80" y="615"/>
                    </a:lnTo>
                    <a:lnTo>
                      <a:pt x="81" y="618"/>
                    </a:lnTo>
                    <a:lnTo>
                      <a:pt x="81" y="618"/>
                    </a:lnTo>
                    <a:lnTo>
                      <a:pt x="83" y="620"/>
                    </a:lnTo>
                    <a:lnTo>
                      <a:pt x="84" y="621"/>
                    </a:lnTo>
                    <a:lnTo>
                      <a:pt x="87" y="625"/>
                    </a:lnTo>
                    <a:lnTo>
                      <a:pt x="87" y="630"/>
                    </a:lnTo>
                    <a:lnTo>
                      <a:pt x="89" y="633"/>
                    </a:lnTo>
                    <a:lnTo>
                      <a:pt x="89" y="633"/>
                    </a:lnTo>
                    <a:lnTo>
                      <a:pt x="91" y="634"/>
                    </a:lnTo>
                    <a:lnTo>
                      <a:pt x="93" y="634"/>
                    </a:lnTo>
                    <a:lnTo>
                      <a:pt x="98" y="634"/>
                    </a:lnTo>
                    <a:lnTo>
                      <a:pt x="98" y="634"/>
                    </a:lnTo>
                    <a:lnTo>
                      <a:pt x="103" y="637"/>
                    </a:lnTo>
                    <a:lnTo>
                      <a:pt x="103" y="637"/>
                    </a:lnTo>
                    <a:lnTo>
                      <a:pt x="121" y="644"/>
                    </a:lnTo>
                    <a:lnTo>
                      <a:pt x="129" y="648"/>
                    </a:lnTo>
                    <a:lnTo>
                      <a:pt x="137" y="653"/>
                    </a:lnTo>
                    <a:lnTo>
                      <a:pt x="137" y="653"/>
                    </a:lnTo>
                    <a:lnTo>
                      <a:pt x="144" y="658"/>
                    </a:lnTo>
                    <a:lnTo>
                      <a:pt x="152" y="663"/>
                    </a:lnTo>
                    <a:lnTo>
                      <a:pt x="167" y="670"/>
                    </a:lnTo>
                    <a:lnTo>
                      <a:pt x="167" y="670"/>
                    </a:lnTo>
                    <a:lnTo>
                      <a:pt x="173" y="674"/>
                    </a:lnTo>
                    <a:lnTo>
                      <a:pt x="176" y="676"/>
                    </a:lnTo>
                    <a:lnTo>
                      <a:pt x="179" y="681"/>
                    </a:lnTo>
                    <a:lnTo>
                      <a:pt x="179" y="681"/>
                    </a:lnTo>
                    <a:lnTo>
                      <a:pt x="180" y="685"/>
                    </a:lnTo>
                    <a:lnTo>
                      <a:pt x="180" y="689"/>
                    </a:lnTo>
                    <a:lnTo>
                      <a:pt x="180" y="693"/>
                    </a:lnTo>
                    <a:lnTo>
                      <a:pt x="182" y="694"/>
                    </a:lnTo>
                    <a:lnTo>
                      <a:pt x="183" y="695"/>
                    </a:lnTo>
                    <a:lnTo>
                      <a:pt x="183" y="695"/>
                    </a:lnTo>
                    <a:lnTo>
                      <a:pt x="184" y="693"/>
                    </a:lnTo>
                    <a:lnTo>
                      <a:pt x="186" y="691"/>
                    </a:lnTo>
                    <a:lnTo>
                      <a:pt x="190" y="690"/>
                    </a:lnTo>
                    <a:lnTo>
                      <a:pt x="190" y="690"/>
                    </a:lnTo>
                    <a:lnTo>
                      <a:pt x="195" y="689"/>
                    </a:lnTo>
                    <a:lnTo>
                      <a:pt x="195" y="689"/>
                    </a:lnTo>
                    <a:lnTo>
                      <a:pt x="198" y="686"/>
                    </a:lnTo>
                    <a:lnTo>
                      <a:pt x="199" y="683"/>
                    </a:lnTo>
                    <a:lnTo>
                      <a:pt x="199" y="683"/>
                    </a:lnTo>
                    <a:lnTo>
                      <a:pt x="203" y="679"/>
                    </a:lnTo>
                    <a:lnTo>
                      <a:pt x="203" y="679"/>
                    </a:lnTo>
                    <a:lnTo>
                      <a:pt x="203" y="676"/>
                    </a:lnTo>
                    <a:lnTo>
                      <a:pt x="205" y="674"/>
                    </a:lnTo>
                    <a:lnTo>
                      <a:pt x="205" y="674"/>
                    </a:lnTo>
                    <a:lnTo>
                      <a:pt x="206" y="671"/>
                    </a:lnTo>
                    <a:lnTo>
                      <a:pt x="207" y="671"/>
                    </a:lnTo>
                    <a:lnTo>
                      <a:pt x="213" y="670"/>
                    </a:lnTo>
                    <a:lnTo>
                      <a:pt x="213" y="670"/>
                    </a:lnTo>
                    <a:lnTo>
                      <a:pt x="213" y="667"/>
                    </a:lnTo>
                    <a:lnTo>
                      <a:pt x="214" y="666"/>
                    </a:lnTo>
                    <a:lnTo>
                      <a:pt x="218" y="664"/>
                    </a:lnTo>
                    <a:lnTo>
                      <a:pt x="218" y="664"/>
                    </a:lnTo>
                    <a:lnTo>
                      <a:pt x="222" y="662"/>
                    </a:lnTo>
                    <a:lnTo>
                      <a:pt x="225" y="658"/>
                    </a:lnTo>
                    <a:lnTo>
                      <a:pt x="225" y="658"/>
                    </a:lnTo>
                    <a:lnTo>
                      <a:pt x="229" y="649"/>
                    </a:lnTo>
                    <a:lnTo>
                      <a:pt x="232" y="641"/>
                    </a:lnTo>
                    <a:lnTo>
                      <a:pt x="232" y="641"/>
                    </a:lnTo>
                    <a:lnTo>
                      <a:pt x="235" y="639"/>
                    </a:lnTo>
                    <a:lnTo>
                      <a:pt x="236" y="636"/>
                    </a:lnTo>
                    <a:lnTo>
                      <a:pt x="240" y="630"/>
                    </a:lnTo>
                    <a:lnTo>
                      <a:pt x="240" y="630"/>
                    </a:lnTo>
                    <a:lnTo>
                      <a:pt x="243" y="625"/>
                    </a:lnTo>
                    <a:lnTo>
                      <a:pt x="243" y="618"/>
                    </a:lnTo>
                    <a:lnTo>
                      <a:pt x="243" y="618"/>
                    </a:lnTo>
                    <a:lnTo>
                      <a:pt x="243" y="611"/>
                    </a:lnTo>
                    <a:lnTo>
                      <a:pt x="244" y="609"/>
                    </a:lnTo>
                    <a:lnTo>
                      <a:pt x="245" y="606"/>
                    </a:lnTo>
                    <a:lnTo>
                      <a:pt x="245" y="606"/>
                    </a:lnTo>
                    <a:lnTo>
                      <a:pt x="248" y="603"/>
                    </a:lnTo>
                    <a:lnTo>
                      <a:pt x="252" y="602"/>
                    </a:lnTo>
                    <a:lnTo>
                      <a:pt x="254" y="599"/>
                    </a:lnTo>
                    <a:lnTo>
                      <a:pt x="255" y="595"/>
                    </a:lnTo>
                    <a:lnTo>
                      <a:pt x="255" y="595"/>
                    </a:lnTo>
                    <a:lnTo>
                      <a:pt x="259" y="595"/>
                    </a:lnTo>
                    <a:lnTo>
                      <a:pt x="260" y="592"/>
                    </a:lnTo>
                    <a:lnTo>
                      <a:pt x="263" y="587"/>
                    </a:lnTo>
                    <a:lnTo>
                      <a:pt x="263" y="587"/>
                    </a:lnTo>
                    <a:lnTo>
                      <a:pt x="267" y="580"/>
                    </a:lnTo>
                    <a:lnTo>
                      <a:pt x="270" y="577"/>
                    </a:lnTo>
                    <a:lnTo>
                      <a:pt x="274" y="576"/>
                    </a:lnTo>
                    <a:lnTo>
                      <a:pt x="274" y="576"/>
                    </a:lnTo>
                    <a:lnTo>
                      <a:pt x="282" y="576"/>
                    </a:lnTo>
                    <a:lnTo>
                      <a:pt x="282" y="576"/>
                    </a:lnTo>
                    <a:lnTo>
                      <a:pt x="285" y="575"/>
                    </a:lnTo>
                    <a:lnTo>
                      <a:pt x="287" y="573"/>
                    </a:lnTo>
                    <a:lnTo>
                      <a:pt x="287" y="573"/>
                    </a:lnTo>
                    <a:lnTo>
                      <a:pt x="300" y="564"/>
                    </a:lnTo>
                    <a:lnTo>
                      <a:pt x="300" y="564"/>
                    </a:lnTo>
                    <a:lnTo>
                      <a:pt x="301" y="564"/>
                    </a:lnTo>
                    <a:lnTo>
                      <a:pt x="304" y="563"/>
                    </a:lnTo>
                    <a:lnTo>
                      <a:pt x="304" y="563"/>
                    </a:lnTo>
                    <a:lnTo>
                      <a:pt x="304" y="561"/>
                    </a:lnTo>
                    <a:lnTo>
                      <a:pt x="305" y="559"/>
                    </a:lnTo>
                    <a:lnTo>
                      <a:pt x="305" y="559"/>
                    </a:lnTo>
                    <a:lnTo>
                      <a:pt x="308" y="559"/>
                    </a:lnTo>
                    <a:lnTo>
                      <a:pt x="312" y="559"/>
                    </a:lnTo>
                    <a:lnTo>
                      <a:pt x="312" y="559"/>
                    </a:lnTo>
                    <a:lnTo>
                      <a:pt x="316" y="556"/>
                    </a:lnTo>
                    <a:lnTo>
                      <a:pt x="319" y="554"/>
                    </a:lnTo>
                    <a:lnTo>
                      <a:pt x="319" y="554"/>
                    </a:lnTo>
                    <a:lnTo>
                      <a:pt x="323" y="552"/>
                    </a:lnTo>
                    <a:lnTo>
                      <a:pt x="328" y="550"/>
                    </a:lnTo>
                    <a:lnTo>
                      <a:pt x="328" y="550"/>
                    </a:lnTo>
                    <a:lnTo>
                      <a:pt x="335" y="548"/>
                    </a:lnTo>
                    <a:lnTo>
                      <a:pt x="342" y="542"/>
                    </a:lnTo>
                    <a:lnTo>
                      <a:pt x="354" y="530"/>
                    </a:lnTo>
                    <a:lnTo>
                      <a:pt x="354" y="530"/>
                    </a:lnTo>
                    <a:lnTo>
                      <a:pt x="361" y="523"/>
                    </a:lnTo>
                    <a:lnTo>
                      <a:pt x="366" y="516"/>
                    </a:lnTo>
                    <a:lnTo>
                      <a:pt x="366" y="516"/>
                    </a:lnTo>
                    <a:lnTo>
                      <a:pt x="373" y="510"/>
                    </a:lnTo>
                    <a:lnTo>
                      <a:pt x="373" y="510"/>
                    </a:lnTo>
                    <a:lnTo>
                      <a:pt x="378" y="510"/>
                    </a:lnTo>
                    <a:lnTo>
                      <a:pt x="382" y="510"/>
                    </a:lnTo>
                    <a:lnTo>
                      <a:pt x="382" y="510"/>
                    </a:lnTo>
                    <a:lnTo>
                      <a:pt x="391" y="510"/>
                    </a:lnTo>
                    <a:lnTo>
                      <a:pt x="399" y="510"/>
                    </a:lnTo>
                    <a:lnTo>
                      <a:pt x="399" y="510"/>
                    </a:lnTo>
                    <a:lnTo>
                      <a:pt x="403" y="511"/>
                    </a:lnTo>
                    <a:lnTo>
                      <a:pt x="405" y="512"/>
                    </a:lnTo>
                    <a:lnTo>
                      <a:pt x="409" y="515"/>
                    </a:lnTo>
                    <a:lnTo>
                      <a:pt x="412" y="516"/>
                    </a:lnTo>
                    <a:lnTo>
                      <a:pt x="412" y="516"/>
                    </a:lnTo>
                    <a:lnTo>
                      <a:pt x="422" y="515"/>
                    </a:lnTo>
                    <a:lnTo>
                      <a:pt x="430" y="515"/>
                    </a:lnTo>
                    <a:lnTo>
                      <a:pt x="430" y="515"/>
                    </a:lnTo>
                    <a:lnTo>
                      <a:pt x="438" y="515"/>
                    </a:lnTo>
                    <a:lnTo>
                      <a:pt x="442" y="514"/>
                    </a:lnTo>
                    <a:lnTo>
                      <a:pt x="446" y="512"/>
                    </a:lnTo>
                    <a:lnTo>
                      <a:pt x="446" y="512"/>
                    </a:lnTo>
                    <a:lnTo>
                      <a:pt x="447" y="510"/>
                    </a:lnTo>
                    <a:lnTo>
                      <a:pt x="447" y="508"/>
                    </a:lnTo>
                    <a:lnTo>
                      <a:pt x="449" y="507"/>
                    </a:lnTo>
                    <a:lnTo>
                      <a:pt x="452" y="506"/>
                    </a:lnTo>
                    <a:lnTo>
                      <a:pt x="452" y="506"/>
                    </a:lnTo>
                    <a:lnTo>
                      <a:pt x="456" y="506"/>
                    </a:lnTo>
                    <a:lnTo>
                      <a:pt x="460" y="504"/>
                    </a:lnTo>
                    <a:lnTo>
                      <a:pt x="460" y="504"/>
                    </a:lnTo>
                    <a:lnTo>
                      <a:pt x="464" y="502"/>
                    </a:lnTo>
                    <a:lnTo>
                      <a:pt x="466" y="497"/>
                    </a:lnTo>
                    <a:lnTo>
                      <a:pt x="468" y="493"/>
                    </a:lnTo>
                    <a:lnTo>
                      <a:pt x="469" y="489"/>
                    </a:lnTo>
                    <a:lnTo>
                      <a:pt x="469" y="489"/>
                    </a:lnTo>
                    <a:lnTo>
                      <a:pt x="471" y="485"/>
                    </a:lnTo>
                    <a:lnTo>
                      <a:pt x="472" y="484"/>
                    </a:lnTo>
                    <a:lnTo>
                      <a:pt x="473" y="483"/>
                    </a:lnTo>
                    <a:lnTo>
                      <a:pt x="476" y="483"/>
                    </a:lnTo>
                    <a:lnTo>
                      <a:pt x="487" y="483"/>
                    </a:lnTo>
                    <a:lnTo>
                      <a:pt x="487" y="483"/>
                    </a:lnTo>
                    <a:lnTo>
                      <a:pt x="492" y="481"/>
                    </a:lnTo>
                    <a:lnTo>
                      <a:pt x="495" y="478"/>
                    </a:lnTo>
                    <a:lnTo>
                      <a:pt x="495" y="478"/>
                    </a:lnTo>
                    <a:lnTo>
                      <a:pt x="498" y="477"/>
                    </a:lnTo>
                    <a:lnTo>
                      <a:pt x="502" y="477"/>
                    </a:lnTo>
                    <a:lnTo>
                      <a:pt x="506" y="477"/>
                    </a:lnTo>
                    <a:lnTo>
                      <a:pt x="509" y="477"/>
                    </a:lnTo>
                    <a:lnTo>
                      <a:pt x="509" y="477"/>
                    </a:lnTo>
                    <a:lnTo>
                      <a:pt x="511" y="476"/>
                    </a:lnTo>
                    <a:lnTo>
                      <a:pt x="513" y="474"/>
                    </a:lnTo>
                    <a:lnTo>
                      <a:pt x="514" y="470"/>
                    </a:lnTo>
                    <a:lnTo>
                      <a:pt x="514" y="470"/>
                    </a:lnTo>
                    <a:lnTo>
                      <a:pt x="518" y="468"/>
                    </a:lnTo>
                    <a:lnTo>
                      <a:pt x="523" y="465"/>
                    </a:lnTo>
                    <a:lnTo>
                      <a:pt x="523" y="465"/>
                    </a:lnTo>
                    <a:lnTo>
                      <a:pt x="533" y="461"/>
                    </a:lnTo>
                    <a:lnTo>
                      <a:pt x="537" y="458"/>
                    </a:lnTo>
                    <a:lnTo>
                      <a:pt x="541" y="454"/>
                    </a:lnTo>
                    <a:lnTo>
                      <a:pt x="541" y="454"/>
                    </a:lnTo>
                    <a:lnTo>
                      <a:pt x="546" y="443"/>
                    </a:lnTo>
                    <a:lnTo>
                      <a:pt x="546" y="443"/>
                    </a:lnTo>
                    <a:lnTo>
                      <a:pt x="549" y="439"/>
                    </a:lnTo>
                    <a:lnTo>
                      <a:pt x="556" y="438"/>
                    </a:lnTo>
                    <a:lnTo>
                      <a:pt x="556" y="438"/>
                    </a:lnTo>
                    <a:lnTo>
                      <a:pt x="560" y="436"/>
                    </a:lnTo>
                    <a:lnTo>
                      <a:pt x="564" y="435"/>
                    </a:lnTo>
                    <a:lnTo>
                      <a:pt x="564" y="435"/>
                    </a:lnTo>
                    <a:lnTo>
                      <a:pt x="568" y="431"/>
                    </a:lnTo>
                    <a:lnTo>
                      <a:pt x="568" y="431"/>
                    </a:lnTo>
                    <a:lnTo>
                      <a:pt x="574" y="428"/>
                    </a:lnTo>
                    <a:lnTo>
                      <a:pt x="574" y="428"/>
                    </a:lnTo>
                    <a:lnTo>
                      <a:pt x="579" y="427"/>
                    </a:lnTo>
                    <a:lnTo>
                      <a:pt x="582" y="423"/>
                    </a:lnTo>
                    <a:lnTo>
                      <a:pt x="584" y="415"/>
                    </a:lnTo>
                    <a:lnTo>
                      <a:pt x="584" y="415"/>
                    </a:lnTo>
                    <a:lnTo>
                      <a:pt x="587" y="411"/>
                    </a:lnTo>
                    <a:lnTo>
                      <a:pt x="591" y="407"/>
                    </a:lnTo>
                    <a:lnTo>
                      <a:pt x="591" y="407"/>
                    </a:lnTo>
                    <a:lnTo>
                      <a:pt x="594" y="401"/>
                    </a:lnTo>
                    <a:lnTo>
                      <a:pt x="597" y="400"/>
                    </a:lnTo>
                    <a:lnTo>
                      <a:pt x="599" y="398"/>
                    </a:lnTo>
                    <a:lnTo>
                      <a:pt x="599" y="398"/>
                    </a:lnTo>
                    <a:lnTo>
                      <a:pt x="602" y="390"/>
                    </a:lnTo>
                    <a:lnTo>
                      <a:pt x="606" y="388"/>
                    </a:lnTo>
                    <a:lnTo>
                      <a:pt x="610" y="386"/>
                    </a:lnTo>
                    <a:lnTo>
                      <a:pt x="610" y="386"/>
                    </a:lnTo>
                    <a:lnTo>
                      <a:pt x="610" y="382"/>
                    </a:lnTo>
                    <a:lnTo>
                      <a:pt x="609" y="379"/>
                    </a:lnTo>
                    <a:lnTo>
                      <a:pt x="608" y="378"/>
                    </a:lnTo>
                    <a:lnTo>
                      <a:pt x="603" y="377"/>
                    </a:lnTo>
                    <a:lnTo>
                      <a:pt x="603" y="377"/>
                    </a:lnTo>
                    <a:lnTo>
                      <a:pt x="598" y="375"/>
                    </a:lnTo>
                    <a:lnTo>
                      <a:pt x="593" y="373"/>
                    </a:lnTo>
                    <a:lnTo>
                      <a:pt x="593" y="373"/>
                    </a:lnTo>
                    <a:lnTo>
                      <a:pt x="589" y="371"/>
                    </a:lnTo>
                    <a:lnTo>
                      <a:pt x="584" y="371"/>
                    </a:lnTo>
                    <a:lnTo>
                      <a:pt x="580" y="371"/>
                    </a:lnTo>
                    <a:lnTo>
                      <a:pt x="576" y="369"/>
                    </a:lnTo>
                    <a:lnTo>
                      <a:pt x="576" y="369"/>
                    </a:lnTo>
                    <a:lnTo>
                      <a:pt x="571" y="365"/>
                    </a:lnTo>
                    <a:lnTo>
                      <a:pt x="570" y="362"/>
                    </a:lnTo>
                    <a:lnTo>
                      <a:pt x="565" y="361"/>
                    </a:lnTo>
                    <a:lnTo>
                      <a:pt x="565" y="361"/>
                    </a:lnTo>
                    <a:lnTo>
                      <a:pt x="559" y="359"/>
                    </a:lnTo>
                    <a:lnTo>
                      <a:pt x="555" y="359"/>
                    </a:lnTo>
                    <a:lnTo>
                      <a:pt x="551" y="356"/>
                    </a:lnTo>
                    <a:lnTo>
                      <a:pt x="551" y="356"/>
                    </a:lnTo>
                    <a:lnTo>
                      <a:pt x="546" y="352"/>
                    </a:lnTo>
                    <a:lnTo>
                      <a:pt x="544" y="346"/>
                    </a:lnTo>
                    <a:lnTo>
                      <a:pt x="544" y="346"/>
                    </a:lnTo>
                    <a:lnTo>
                      <a:pt x="540" y="340"/>
                    </a:lnTo>
                    <a:lnTo>
                      <a:pt x="540" y="340"/>
                    </a:lnTo>
                    <a:lnTo>
                      <a:pt x="540" y="337"/>
                    </a:lnTo>
                    <a:lnTo>
                      <a:pt x="538" y="335"/>
                    </a:lnTo>
                    <a:lnTo>
                      <a:pt x="538" y="335"/>
                    </a:lnTo>
                    <a:lnTo>
                      <a:pt x="532" y="331"/>
                    </a:lnTo>
                    <a:lnTo>
                      <a:pt x="526" y="329"/>
                    </a:lnTo>
                    <a:lnTo>
                      <a:pt x="526" y="329"/>
                    </a:lnTo>
                    <a:lnTo>
                      <a:pt x="526" y="323"/>
                    </a:lnTo>
                    <a:lnTo>
                      <a:pt x="526" y="317"/>
                    </a:lnTo>
                    <a:lnTo>
                      <a:pt x="526" y="317"/>
                    </a:lnTo>
                    <a:lnTo>
                      <a:pt x="523" y="310"/>
                    </a:lnTo>
                    <a:lnTo>
                      <a:pt x="523" y="310"/>
                    </a:lnTo>
                    <a:lnTo>
                      <a:pt x="523" y="304"/>
                    </a:lnTo>
                    <a:lnTo>
                      <a:pt x="523" y="304"/>
                    </a:lnTo>
                    <a:lnTo>
                      <a:pt x="523" y="291"/>
                    </a:lnTo>
                    <a:lnTo>
                      <a:pt x="522" y="285"/>
                    </a:lnTo>
                    <a:lnTo>
                      <a:pt x="519" y="280"/>
                    </a:lnTo>
                    <a:lnTo>
                      <a:pt x="519" y="280"/>
                    </a:lnTo>
                    <a:lnTo>
                      <a:pt x="515" y="276"/>
                    </a:lnTo>
                    <a:lnTo>
                      <a:pt x="510" y="274"/>
                    </a:lnTo>
                    <a:lnTo>
                      <a:pt x="504" y="272"/>
                    </a:lnTo>
                    <a:lnTo>
                      <a:pt x="498" y="271"/>
                    </a:lnTo>
                    <a:lnTo>
                      <a:pt x="498" y="271"/>
                    </a:lnTo>
                    <a:lnTo>
                      <a:pt x="490" y="271"/>
                    </a:lnTo>
                    <a:lnTo>
                      <a:pt x="485" y="271"/>
                    </a:lnTo>
                    <a:lnTo>
                      <a:pt x="483" y="272"/>
                    </a:lnTo>
                    <a:lnTo>
                      <a:pt x="483" y="272"/>
                    </a:lnTo>
                    <a:lnTo>
                      <a:pt x="480" y="274"/>
                    </a:lnTo>
                    <a:lnTo>
                      <a:pt x="477" y="275"/>
                    </a:lnTo>
                    <a:lnTo>
                      <a:pt x="476" y="276"/>
                    </a:lnTo>
                    <a:lnTo>
                      <a:pt x="472" y="276"/>
                    </a:lnTo>
                    <a:lnTo>
                      <a:pt x="472" y="276"/>
                    </a:lnTo>
                    <a:lnTo>
                      <a:pt x="472" y="268"/>
                    </a:lnTo>
                    <a:lnTo>
                      <a:pt x="472" y="260"/>
                    </a:lnTo>
                    <a:lnTo>
                      <a:pt x="472" y="251"/>
                    </a:lnTo>
                    <a:lnTo>
                      <a:pt x="471" y="244"/>
                    </a:lnTo>
                    <a:lnTo>
                      <a:pt x="471" y="244"/>
                    </a:lnTo>
                    <a:lnTo>
                      <a:pt x="469" y="240"/>
                    </a:lnTo>
                    <a:lnTo>
                      <a:pt x="466" y="236"/>
                    </a:lnTo>
                    <a:lnTo>
                      <a:pt x="466" y="236"/>
                    </a:lnTo>
                    <a:lnTo>
                      <a:pt x="466" y="226"/>
                    </a:lnTo>
                    <a:lnTo>
                      <a:pt x="466" y="226"/>
                    </a:lnTo>
                    <a:lnTo>
                      <a:pt x="466" y="218"/>
                    </a:lnTo>
                    <a:lnTo>
                      <a:pt x="464" y="210"/>
                    </a:lnTo>
                    <a:lnTo>
                      <a:pt x="464" y="210"/>
                    </a:lnTo>
                    <a:lnTo>
                      <a:pt x="461" y="203"/>
                    </a:lnTo>
                    <a:lnTo>
                      <a:pt x="461" y="203"/>
                    </a:lnTo>
                    <a:lnTo>
                      <a:pt x="458" y="200"/>
                    </a:lnTo>
                    <a:lnTo>
                      <a:pt x="454" y="199"/>
                    </a:lnTo>
                    <a:lnTo>
                      <a:pt x="454" y="199"/>
                    </a:lnTo>
                    <a:lnTo>
                      <a:pt x="450" y="191"/>
                    </a:lnTo>
                    <a:lnTo>
                      <a:pt x="450" y="191"/>
                    </a:lnTo>
                    <a:lnTo>
                      <a:pt x="446" y="186"/>
                    </a:lnTo>
                    <a:lnTo>
                      <a:pt x="446" y="186"/>
                    </a:lnTo>
                    <a:lnTo>
                      <a:pt x="442" y="180"/>
                    </a:lnTo>
                    <a:lnTo>
                      <a:pt x="437" y="175"/>
                    </a:lnTo>
                    <a:lnTo>
                      <a:pt x="437" y="175"/>
                    </a:lnTo>
                    <a:lnTo>
                      <a:pt x="430" y="171"/>
                    </a:lnTo>
                    <a:lnTo>
                      <a:pt x="423" y="167"/>
                    </a:lnTo>
                    <a:lnTo>
                      <a:pt x="423" y="167"/>
                    </a:lnTo>
                    <a:lnTo>
                      <a:pt x="419" y="165"/>
                    </a:lnTo>
                    <a:lnTo>
                      <a:pt x="416" y="164"/>
                    </a:lnTo>
                    <a:lnTo>
                      <a:pt x="416" y="164"/>
                    </a:lnTo>
                    <a:lnTo>
                      <a:pt x="408" y="158"/>
                    </a:lnTo>
                    <a:lnTo>
                      <a:pt x="408" y="158"/>
                    </a:lnTo>
                    <a:lnTo>
                      <a:pt x="403" y="152"/>
                    </a:lnTo>
                    <a:lnTo>
                      <a:pt x="403" y="152"/>
                    </a:lnTo>
                    <a:lnTo>
                      <a:pt x="397" y="149"/>
                    </a:lnTo>
                    <a:lnTo>
                      <a:pt x="393" y="146"/>
                    </a:lnTo>
                    <a:lnTo>
                      <a:pt x="393" y="146"/>
                    </a:lnTo>
                    <a:lnTo>
                      <a:pt x="386" y="139"/>
                    </a:lnTo>
                    <a:lnTo>
                      <a:pt x="386" y="139"/>
                    </a:lnTo>
                    <a:lnTo>
                      <a:pt x="385" y="135"/>
                    </a:lnTo>
                    <a:lnTo>
                      <a:pt x="382" y="131"/>
                    </a:lnTo>
                    <a:lnTo>
                      <a:pt x="382" y="131"/>
                    </a:lnTo>
                    <a:lnTo>
                      <a:pt x="376" y="129"/>
                    </a:lnTo>
                    <a:lnTo>
                      <a:pt x="367" y="127"/>
                    </a:lnTo>
                    <a:lnTo>
                      <a:pt x="367" y="127"/>
                    </a:lnTo>
                    <a:lnTo>
                      <a:pt x="359" y="125"/>
                    </a:lnTo>
                    <a:lnTo>
                      <a:pt x="353" y="120"/>
                    </a:lnTo>
                    <a:lnTo>
                      <a:pt x="353" y="120"/>
                    </a:lnTo>
                    <a:lnTo>
                      <a:pt x="344" y="118"/>
                    </a:lnTo>
                    <a:lnTo>
                      <a:pt x="336" y="115"/>
                    </a:lnTo>
                    <a:lnTo>
                      <a:pt x="336" y="115"/>
                    </a:lnTo>
                    <a:lnTo>
                      <a:pt x="334" y="112"/>
                    </a:lnTo>
                    <a:lnTo>
                      <a:pt x="334" y="112"/>
                    </a:lnTo>
                    <a:lnTo>
                      <a:pt x="329" y="111"/>
                    </a:lnTo>
                    <a:lnTo>
                      <a:pt x="329" y="111"/>
                    </a:lnTo>
                    <a:lnTo>
                      <a:pt x="321" y="108"/>
                    </a:lnTo>
                    <a:lnTo>
                      <a:pt x="321" y="108"/>
                    </a:lnTo>
                    <a:lnTo>
                      <a:pt x="317" y="107"/>
                    </a:lnTo>
                    <a:lnTo>
                      <a:pt x="313" y="106"/>
                    </a:lnTo>
                    <a:lnTo>
                      <a:pt x="313" y="106"/>
                    </a:lnTo>
                    <a:lnTo>
                      <a:pt x="309" y="104"/>
                    </a:lnTo>
                    <a:lnTo>
                      <a:pt x="305" y="101"/>
                    </a:lnTo>
                    <a:lnTo>
                      <a:pt x="305" y="101"/>
                    </a:lnTo>
                    <a:lnTo>
                      <a:pt x="301" y="100"/>
                    </a:lnTo>
                    <a:lnTo>
                      <a:pt x="297" y="99"/>
                    </a:lnTo>
                    <a:lnTo>
                      <a:pt x="293" y="97"/>
                    </a:lnTo>
                    <a:lnTo>
                      <a:pt x="290" y="96"/>
                    </a:lnTo>
                    <a:lnTo>
                      <a:pt x="290" y="96"/>
                    </a:lnTo>
                    <a:lnTo>
                      <a:pt x="286" y="93"/>
                    </a:lnTo>
                    <a:lnTo>
                      <a:pt x="282" y="91"/>
                    </a:lnTo>
                    <a:lnTo>
                      <a:pt x="279" y="88"/>
                    </a:lnTo>
                    <a:lnTo>
                      <a:pt x="275" y="87"/>
                    </a:lnTo>
                    <a:lnTo>
                      <a:pt x="275" y="87"/>
                    </a:lnTo>
                    <a:lnTo>
                      <a:pt x="270" y="85"/>
                    </a:lnTo>
                    <a:lnTo>
                      <a:pt x="266" y="85"/>
                    </a:lnTo>
                    <a:lnTo>
                      <a:pt x="260" y="85"/>
                    </a:lnTo>
                    <a:lnTo>
                      <a:pt x="256" y="84"/>
                    </a:lnTo>
                    <a:lnTo>
                      <a:pt x="256" y="84"/>
                    </a:lnTo>
                    <a:lnTo>
                      <a:pt x="247" y="80"/>
                    </a:lnTo>
                    <a:lnTo>
                      <a:pt x="243" y="78"/>
                    </a:lnTo>
                    <a:lnTo>
                      <a:pt x="237" y="77"/>
                    </a:lnTo>
                    <a:lnTo>
                      <a:pt x="237" y="77"/>
                    </a:lnTo>
                    <a:lnTo>
                      <a:pt x="230" y="77"/>
                    </a:lnTo>
                    <a:lnTo>
                      <a:pt x="230" y="77"/>
                    </a:lnTo>
                    <a:lnTo>
                      <a:pt x="226" y="77"/>
                    </a:lnTo>
                    <a:lnTo>
                      <a:pt x="226" y="77"/>
                    </a:lnTo>
                    <a:lnTo>
                      <a:pt x="225" y="78"/>
                    </a:lnTo>
                    <a:lnTo>
                      <a:pt x="222" y="80"/>
                    </a:lnTo>
                    <a:lnTo>
                      <a:pt x="222" y="80"/>
                    </a:lnTo>
                    <a:lnTo>
                      <a:pt x="220" y="80"/>
                    </a:lnTo>
                    <a:lnTo>
                      <a:pt x="218" y="80"/>
                    </a:lnTo>
                    <a:lnTo>
                      <a:pt x="216" y="77"/>
                    </a:lnTo>
                    <a:lnTo>
                      <a:pt x="214" y="73"/>
                    </a:lnTo>
                    <a:lnTo>
                      <a:pt x="213" y="69"/>
                    </a:lnTo>
                    <a:lnTo>
                      <a:pt x="213" y="69"/>
                    </a:lnTo>
                    <a:lnTo>
                      <a:pt x="209" y="69"/>
                    </a:lnTo>
                    <a:lnTo>
                      <a:pt x="206" y="68"/>
                    </a:lnTo>
                    <a:lnTo>
                      <a:pt x="206" y="68"/>
                    </a:lnTo>
                    <a:lnTo>
                      <a:pt x="201" y="65"/>
                    </a:lnTo>
                    <a:lnTo>
                      <a:pt x="201" y="65"/>
                    </a:lnTo>
                    <a:lnTo>
                      <a:pt x="194" y="58"/>
                    </a:lnTo>
                    <a:lnTo>
                      <a:pt x="188" y="53"/>
                    </a:lnTo>
                    <a:lnTo>
                      <a:pt x="188" y="53"/>
                    </a:lnTo>
                    <a:lnTo>
                      <a:pt x="182" y="49"/>
                    </a:lnTo>
                    <a:lnTo>
                      <a:pt x="182" y="49"/>
                    </a:lnTo>
                    <a:lnTo>
                      <a:pt x="176" y="43"/>
                    </a:lnTo>
                    <a:lnTo>
                      <a:pt x="176" y="43"/>
                    </a:lnTo>
                    <a:lnTo>
                      <a:pt x="168" y="38"/>
                    </a:lnTo>
                    <a:lnTo>
                      <a:pt x="161" y="34"/>
                    </a:lnTo>
                    <a:lnTo>
                      <a:pt x="161" y="34"/>
                    </a:lnTo>
                    <a:lnTo>
                      <a:pt x="155" y="30"/>
                    </a:lnTo>
                    <a:lnTo>
                      <a:pt x="155" y="30"/>
                    </a:lnTo>
                    <a:lnTo>
                      <a:pt x="149" y="28"/>
                    </a:lnTo>
                    <a:lnTo>
                      <a:pt x="145" y="28"/>
                    </a:lnTo>
                    <a:lnTo>
                      <a:pt x="145" y="28"/>
                    </a:lnTo>
                    <a:lnTo>
                      <a:pt x="142" y="26"/>
                    </a:lnTo>
                    <a:lnTo>
                      <a:pt x="140" y="21"/>
                    </a:lnTo>
                    <a:lnTo>
                      <a:pt x="136" y="19"/>
                    </a:lnTo>
                    <a:lnTo>
                      <a:pt x="133" y="16"/>
                    </a:lnTo>
                    <a:lnTo>
                      <a:pt x="133" y="16"/>
                    </a:lnTo>
                    <a:lnTo>
                      <a:pt x="122" y="11"/>
                    </a:lnTo>
                    <a:lnTo>
                      <a:pt x="112" y="5"/>
                    </a:lnTo>
                    <a:lnTo>
                      <a:pt x="112" y="5"/>
                    </a:lnTo>
                    <a:lnTo>
                      <a:pt x="104" y="1"/>
                    </a:lnTo>
                    <a:lnTo>
                      <a:pt x="99" y="1"/>
                    </a:lnTo>
                    <a:lnTo>
                      <a:pt x="95" y="0"/>
                    </a:lnTo>
                    <a:lnTo>
                      <a:pt x="95" y="0"/>
                    </a:lnTo>
                    <a:lnTo>
                      <a:pt x="91" y="1"/>
                    </a:lnTo>
                    <a:lnTo>
                      <a:pt x="89" y="5"/>
                    </a:lnTo>
                    <a:lnTo>
                      <a:pt x="87" y="8"/>
                    </a:lnTo>
                    <a:lnTo>
                      <a:pt x="84" y="12"/>
                    </a:lnTo>
                    <a:lnTo>
                      <a:pt x="84" y="12"/>
                    </a:lnTo>
                    <a:lnTo>
                      <a:pt x="81" y="13"/>
                    </a:lnTo>
                    <a:lnTo>
                      <a:pt x="79" y="16"/>
                    </a:lnTo>
                    <a:lnTo>
                      <a:pt x="79" y="16"/>
                    </a:lnTo>
                    <a:lnTo>
                      <a:pt x="79" y="20"/>
                    </a:lnTo>
                    <a:lnTo>
                      <a:pt x="79" y="24"/>
                    </a:lnTo>
                    <a:lnTo>
                      <a:pt x="79" y="24"/>
                    </a:lnTo>
                    <a:lnTo>
                      <a:pt x="76" y="42"/>
                    </a:lnTo>
                    <a:lnTo>
                      <a:pt x="76" y="61"/>
                    </a:lnTo>
                    <a:lnTo>
                      <a:pt x="76" y="61"/>
                    </a:lnTo>
                    <a:close/>
                  </a:path>
                </a:pathLst>
              </a:custGeom>
              <a:grpFill/>
              <a:ln w="9525">
                <a:solidFill>
                  <a:schemeClr val="tx1"/>
                </a:solidFill>
                <a:round/>
                <a:headEnd/>
                <a:tailEnd/>
              </a:ln>
            </p:spPr>
            <p:txBody>
              <a:bodyPr/>
              <a:lstStyle/>
              <a:p>
                <a:pPr defTabSz="457189">
                  <a:defRPr/>
                </a:pPr>
                <a:endParaRPr lang="en-US" sz="1000" b="1">
                  <a:solidFill>
                    <a:srgbClr val="022144"/>
                  </a:solidFill>
                </a:endParaRPr>
              </a:p>
            </p:txBody>
          </p:sp>
          <p:sp>
            <p:nvSpPr>
              <p:cNvPr id="131" name="Freeform 192"/>
              <p:cNvSpPr>
                <a:spLocks/>
              </p:cNvSpPr>
              <p:nvPr/>
            </p:nvSpPr>
            <p:spPr bwMode="auto">
              <a:xfrm>
                <a:off x="3253" y="3780"/>
                <a:ext cx="54" cy="17"/>
              </a:xfrm>
              <a:custGeom>
                <a:avLst/>
                <a:gdLst/>
                <a:ahLst/>
                <a:cxnLst>
                  <a:cxn ang="0">
                    <a:pos x="23" y="26"/>
                  </a:cxn>
                  <a:cxn ang="0">
                    <a:pos x="28" y="14"/>
                  </a:cxn>
                  <a:cxn ang="0">
                    <a:pos x="28" y="3"/>
                  </a:cxn>
                  <a:cxn ang="0">
                    <a:pos x="28" y="0"/>
                  </a:cxn>
                  <a:cxn ang="0">
                    <a:pos x="35" y="3"/>
                  </a:cxn>
                  <a:cxn ang="0">
                    <a:pos x="47" y="1"/>
                  </a:cxn>
                  <a:cxn ang="0">
                    <a:pos x="58" y="3"/>
                  </a:cxn>
                  <a:cxn ang="0">
                    <a:pos x="61" y="8"/>
                  </a:cxn>
                  <a:cxn ang="0">
                    <a:pos x="71" y="11"/>
                  </a:cxn>
                  <a:cxn ang="0">
                    <a:pos x="81" y="12"/>
                  </a:cxn>
                  <a:cxn ang="0">
                    <a:pos x="93" y="14"/>
                  </a:cxn>
                  <a:cxn ang="0">
                    <a:pos x="116" y="18"/>
                  </a:cxn>
                  <a:cxn ang="0">
                    <a:pos x="132" y="22"/>
                  </a:cxn>
                  <a:cxn ang="0">
                    <a:pos x="138" y="24"/>
                  </a:cxn>
                  <a:cxn ang="0">
                    <a:pos x="150" y="23"/>
                  </a:cxn>
                  <a:cxn ang="0">
                    <a:pos x="157" y="20"/>
                  </a:cxn>
                  <a:cxn ang="0">
                    <a:pos x="160" y="9"/>
                  </a:cxn>
                  <a:cxn ang="0">
                    <a:pos x="164" y="4"/>
                  </a:cxn>
                  <a:cxn ang="0">
                    <a:pos x="168" y="9"/>
                  </a:cxn>
                  <a:cxn ang="0">
                    <a:pos x="169" y="12"/>
                  </a:cxn>
                  <a:cxn ang="0">
                    <a:pos x="179" y="23"/>
                  </a:cxn>
                  <a:cxn ang="0">
                    <a:pos x="192" y="28"/>
                  </a:cxn>
                  <a:cxn ang="0">
                    <a:pos x="206" y="31"/>
                  </a:cxn>
                  <a:cxn ang="0">
                    <a:pos x="227" y="31"/>
                  </a:cxn>
                  <a:cxn ang="0">
                    <a:pos x="234" y="30"/>
                  </a:cxn>
                  <a:cxn ang="0">
                    <a:pos x="238" y="28"/>
                  </a:cxn>
                  <a:cxn ang="0">
                    <a:pos x="260" y="27"/>
                  </a:cxn>
                  <a:cxn ang="0">
                    <a:pos x="278" y="30"/>
                  </a:cxn>
                  <a:cxn ang="0">
                    <a:pos x="287" y="31"/>
                  </a:cxn>
                  <a:cxn ang="0">
                    <a:pos x="291" y="39"/>
                  </a:cxn>
                  <a:cxn ang="0">
                    <a:pos x="287" y="42"/>
                  </a:cxn>
                  <a:cxn ang="0">
                    <a:pos x="280" y="50"/>
                  </a:cxn>
                  <a:cxn ang="0">
                    <a:pos x="276" y="57"/>
                  </a:cxn>
                  <a:cxn ang="0">
                    <a:pos x="272" y="64"/>
                  </a:cxn>
                  <a:cxn ang="0">
                    <a:pos x="264" y="71"/>
                  </a:cxn>
                  <a:cxn ang="0">
                    <a:pos x="250" y="79"/>
                  </a:cxn>
                  <a:cxn ang="0">
                    <a:pos x="245" y="84"/>
                  </a:cxn>
                  <a:cxn ang="0">
                    <a:pos x="231" y="87"/>
                  </a:cxn>
                  <a:cxn ang="0">
                    <a:pos x="222" y="88"/>
                  </a:cxn>
                  <a:cxn ang="0">
                    <a:pos x="198" y="89"/>
                  </a:cxn>
                  <a:cxn ang="0">
                    <a:pos x="188" y="84"/>
                  </a:cxn>
                  <a:cxn ang="0">
                    <a:pos x="177" y="84"/>
                  </a:cxn>
                  <a:cxn ang="0">
                    <a:pos x="172" y="81"/>
                  </a:cxn>
                  <a:cxn ang="0">
                    <a:pos x="160" y="79"/>
                  </a:cxn>
                  <a:cxn ang="0">
                    <a:pos x="153" y="75"/>
                  </a:cxn>
                  <a:cxn ang="0">
                    <a:pos x="141" y="75"/>
                  </a:cxn>
                  <a:cxn ang="0">
                    <a:pos x="137" y="71"/>
                  </a:cxn>
                  <a:cxn ang="0">
                    <a:pos x="127" y="66"/>
                  </a:cxn>
                  <a:cxn ang="0">
                    <a:pos x="119" y="62"/>
                  </a:cxn>
                  <a:cxn ang="0">
                    <a:pos x="105" y="60"/>
                  </a:cxn>
                  <a:cxn ang="0">
                    <a:pos x="99" y="60"/>
                  </a:cxn>
                  <a:cxn ang="0">
                    <a:pos x="90" y="64"/>
                  </a:cxn>
                  <a:cxn ang="0">
                    <a:pos x="78" y="65"/>
                  </a:cxn>
                  <a:cxn ang="0">
                    <a:pos x="55" y="65"/>
                  </a:cxn>
                  <a:cxn ang="0">
                    <a:pos x="43" y="68"/>
                  </a:cxn>
                  <a:cxn ang="0">
                    <a:pos x="33" y="69"/>
                  </a:cxn>
                  <a:cxn ang="0">
                    <a:pos x="24" y="73"/>
                  </a:cxn>
                  <a:cxn ang="0">
                    <a:pos x="21" y="71"/>
                  </a:cxn>
                  <a:cxn ang="0">
                    <a:pos x="12" y="66"/>
                  </a:cxn>
                  <a:cxn ang="0">
                    <a:pos x="4" y="66"/>
                  </a:cxn>
                  <a:cxn ang="0">
                    <a:pos x="0" y="60"/>
                  </a:cxn>
                  <a:cxn ang="0">
                    <a:pos x="2" y="47"/>
                  </a:cxn>
                  <a:cxn ang="0">
                    <a:pos x="8" y="38"/>
                  </a:cxn>
                </a:cxnLst>
                <a:rect l="0" t="0" r="r" b="b"/>
                <a:pathLst>
                  <a:path w="293" h="91">
                    <a:moveTo>
                      <a:pt x="23" y="30"/>
                    </a:moveTo>
                    <a:lnTo>
                      <a:pt x="23" y="30"/>
                    </a:lnTo>
                    <a:lnTo>
                      <a:pt x="23" y="27"/>
                    </a:lnTo>
                    <a:lnTo>
                      <a:pt x="23" y="26"/>
                    </a:lnTo>
                    <a:lnTo>
                      <a:pt x="25" y="23"/>
                    </a:lnTo>
                    <a:lnTo>
                      <a:pt x="25" y="23"/>
                    </a:lnTo>
                    <a:lnTo>
                      <a:pt x="27" y="19"/>
                    </a:lnTo>
                    <a:lnTo>
                      <a:pt x="28" y="14"/>
                    </a:lnTo>
                    <a:lnTo>
                      <a:pt x="28" y="14"/>
                    </a:lnTo>
                    <a:lnTo>
                      <a:pt x="29" y="7"/>
                    </a:lnTo>
                    <a:lnTo>
                      <a:pt x="29" y="7"/>
                    </a:lnTo>
                    <a:lnTo>
                      <a:pt x="28" y="3"/>
                    </a:lnTo>
                    <a:lnTo>
                      <a:pt x="28" y="3"/>
                    </a:lnTo>
                    <a:lnTo>
                      <a:pt x="28" y="3"/>
                    </a:lnTo>
                    <a:lnTo>
                      <a:pt x="27" y="1"/>
                    </a:lnTo>
                    <a:lnTo>
                      <a:pt x="28" y="0"/>
                    </a:lnTo>
                    <a:lnTo>
                      <a:pt x="28" y="0"/>
                    </a:lnTo>
                    <a:lnTo>
                      <a:pt x="32" y="1"/>
                    </a:lnTo>
                    <a:lnTo>
                      <a:pt x="35" y="3"/>
                    </a:lnTo>
                    <a:lnTo>
                      <a:pt x="35" y="3"/>
                    </a:lnTo>
                    <a:lnTo>
                      <a:pt x="39" y="4"/>
                    </a:lnTo>
                    <a:lnTo>
                      <a:pt x="43" y="3"/>
                    </a:lnTo>
                    <a:lnTo>
                      <a:pt x="43" y="3"/>
                    </a:lnTo>
                    <a:lnTo>
                      <a:pt x="47" y="1"/>
                    </a:lnTo>
                    <a:lnTo>
                      <a:pt x="51" y="0"/>
                    </a:lnTo>
                    <a:lnTo>
                      <a:pt x="51" y="0"/>
                    </a:lnTo>
                    <a:lnTo>
                      <a:pt x="57" y="1"/>
                    </a:lnTo>
                    <a:lnTo>
                      <a:pt x="58" y="3"/>
                    </a:lnTo>
                    <a:lnTo>
                      <a:pt x="59" y="4"/>
                    </a:lnTo>
                    <a:lnTo>
                      <a:pt x="59" y="4"/>
                    </a:lnTo>
                    <a:lnTo>
                      <a:pt x="61" y="7"/>
                    </a:lnTo>
                    <a:lnTo>
                      <a:pt x="61" y="8"/>
                    </a:lnTo>
                    <a:lnTo>
                      <a:pt x="61" y="9"/>
                    </a:lnTo>
                    <a:lnTo>
                      <a:pt x="63" y="9"/>
                    </a:lnTo>
                    <a:lnTo>
                      <a:pt x="63" y="9"/>
                    </a:lnTo>
                    <a:lnTo>
                      <a:pt x="71" y="11"/>
                    </a:lnTo>
                    <a:lnTo>
                      <a:pt x="71" y="11"/>
                    </a:lnTo>
                    <a:lnTo>
                      <a:pt x="75" y="11"/>
                    </a:lnTo>
                    <a:lnTo>
                      <a:pt x="81" y="12"/>
                    </a:lnTo>
                    <a:lnTo>
                      <a:pt x="81" y="12"/>
                    </a:lnTo>
                    <a:lnTo>
                      <a:pt x="85" y="11"/>
                    </a:lnTo>
                    <a:lnTo>
                      <a:pt x="85" y="11"/>
                    </a:lnTo>
                    <a:lnTo>
                      <a:pt x="89" y="12"/>
                    </a:lnTo>
                    <a:lnTo>
                      <a:pt x="93" y="14"/>
                    </a:lnTo>
                    <a:lnTo>
                      <a:pt x="93" y="14"/>
                    </a:lnTo>
                    <a:lnTo>
                      <a:pt x="105" y="16"/>
                    </a:lnTo>
                    <a:lnTo>
                      <a:pt x="116" y="18"/>
                    </a:lnTo>
                    <a:lnTo>
                      <a:pt x="116" y="18"/>
                    </a:lnTo>
                    <a:lnTo>
                      <a:pt x="127" y="20"/>
                    </a:lnTo>
                    <a:lnTo>
                      <a:pt x="127" y="20"/>
                    </a:lnTo>
                    <a:lnTo>
                      <a:pt x="132" y="22"/>
                    </a:lnTo>
                    <a:lnTo>
                      <a:pt x="132" y="22"/>
                    </a:lnTo>
                    <a:lnTo>
                      <a:pt x="134" y="23"/>
                    </a:lnTo>
                    <a:lnTo>
                      <a:pt x="137" y="24"/>
                    </a:lnTo>
                    <a:lnTo>
                      <a:pt x="137" y="24"/>
                    </a:lnTo>
                    <a:lnTo>
                      <a:pt x="138" y="24"/>
                    </a:lnTo>
                    <a:lnTo>
                      <a:pt x="141" y="23"/>
                    </a:lnTo>
                    <a:lnTo>
                      <a:pt x="141" y="23"/>
                    </a:lnTo>
                    <a:lnTo>
                      <a:pt x="150" y="23"/>
                    </a:lnTo>
                    <a:lnTo>
                      <a:pt x="150" y="23"/>
                    </a:lnTo>
                    <a:lnTo>
                      <a:pt x="154" y="23"/>
                    </a:lnTo>
                    <a:lnTo>
                      <a:pt x="156" y="23"/>
                    </a:lnTo>
                    <a:lnTo>
                      <a:pt x="157" y="20"/>
                    </a:lnTo>
                    <a:lnTo>
                      <a:pt x="157" y="20"/>
                    </a:lnTo>
                    <a:lnTo>
                      <a:pt x="157" y="16"/>
                    </a:lnTo>
                    <a:lnTo>
                      <a:pt x="157" y="12"/>
                    </a:lnTo>
                    <a:lnTo>
                      <a:pt x="157" y="12"/>
                    </a:lnTo>
                    <a:lnTo>
                      <a:pt x="160" y="9"/>
                    </a:lnTo>
                    <a:lnTo>
                      <a:pt x="160" y="9"/>
                    </a:lnTo>
                    <a:lnTo>
                      <a:pt x="160" y="4"/>
                    </a:lnTo>
                    <a:lnTo>
                      <a:pt x="160" y="4"/>
                    </a:lnTo>
                    <a:lnTo>
                      <a:pt x="164" y="4"/>
                    </a:lnTo>
                    <a:lnTo>
                      <a:pt x="166" y="5"/>
                    </a:lnTo>
                    <a:lnTo>
                      <a:pt x="166" y="5"/>
                    </a:lnTo>
                    <a:lnTo>
                      <a:pt x="168" y="9"/>
                    </a:lnTo>
                    <a:lnTo>
                      <a:pt x="168" y="9"/>
                    </a:lnTo>
                    <a:lnTo>
                      <a:pt x="168" y="11"/>
                    </a:lnTo>
                    <a:lnTo>
                      <a:pt x="168" y="11"/>
                    </a:lnTo>
                    <a:lnTo>
                      <a:pt x="169" y="12"/>
                    </a:lnTo>
                    <a:lnTo>
                      <a:pt x="169" y="12"/>
                    </a:lnTo>
                    <a:lnTo>
                      <a:pt x="170" y="16"/>
                    </a:lnTo>
                    <a:lnTo>
                      <a:pt x="173" y="18"/>
                    </a:lnTo>
                    <a:lnTo>
                      <a:pt x="179" y="23"/>
                    </a:lnTo>
                    <a:lnTo>
                      <a:pt x="179" y="23"/>
                    </a:lnTo>
                    <a:lnTo>
                      <a:pt x="185" y="27"/>
                    </a:lnTo>
                    <a:lnTo>
                      <a:pt x="188" y="28"/>
                    </a:lnTo>
                    <a:lnTo>
                      <a:pt x="192" y="28"/>
                    </a:lnTo>
                    <a:lnTo>
                      <a:pt x="192" y="28"/>
                    </a:lnTo>
                    <a:lnTo>
                      <a:pt x="196" y="30"/>
                    </a:lnTo>
                    <a:lnTo>
                      <a:pt x="200" y="30"/>
                    </a:lnTo>
                    <a:lnTo>
                      <a:pt x="200" y="30"/>
                    </a:lnTo>
                    <a:lnTo>
                      <a:pt x="206" y="31"/>
                    </a:lnTo>
                    <a:lnTo>
                      <a:pt x="210" y="31"/>
                    </a:lnTo>
                    <a:lnTo>
                      <a:pt x="210" y="31"/>
                    </a:lnTo>
                    <a:lnTo>
                      <a:pt x="227" y="31"/>
                    </a:lnTo>
                    <a:lnTo>
                      <a:pt x="227" y="31"/>
                    </a:lnTo>
                    <a:lnTo>
                      <a:pt x="230" y="31"/>
                    </a:lnTo>
                    <a:lnTo>
                      <a:pt x="230" y="31"/>
                    </a:lnTo>
                    <a:lnTo>
                      <a:pt x="233" y="31"/>
                    </a:lnTo>
                    <a:lnTo>
                      <a:pt x="234" y="30"/>
                    </a:lnTo>
                    <a:lnTo>
                      <a:pt x="234" y="30"/>
                    </a:lnTo>
                    <a:lnTo>
                      <a:pt x="237" y="28"/>
                    </a:lnTo>
                    <a:lnTo>
                      <a:pt x="238" y="28"/>
                    </a:lnTo>
                    <a:lnTo>
                      <a:pt x="238" y="28"/>
                    </a:lnTo>
                    <a:lnTo>
                      <a:pt x="242" y="28"/>
                    </a:lnTo>
                    <a:lnTo>
                      <a:pt x="242" y="28"/>
                    </a:lnTo>
                    <a:lnTo>
                      <a:pt x="260" y="27"/>
                    </a:lnTo>
                    <a:lnTo>
                      <a:pt x="260" y="27"/>
                    </a:lnTo>
                    <a:lnTo>
                      <a:pt x="268" y="27"/>
                    </a:lnTo>
                    <a:lnTo>
                      <a:pt x="276" y="27"/>
                    </a:lnTo>
                    <a:lnTo>
                      <a:pt x="276" y="27"/>
                    </a:lnTo>
                    <a:lnTo>
                      <a:pt x="278" y="30"/>
                    </a:lnTo>
                    <a:lnTo>
                      <a:pt x="278" y="31"/>
                    </a:lnTo>
                    <a:lnTo>
                      <a:pt x="283" y="31"/>
                    </a:lnTo>
                    <a:lnTo>
                      <a:pt x="283" y="31"/>
                    </a:lnTo>
                    <a:lnTo>
                      <a:pt x="287" y="31"/>
                    </a:lnTo>
                    <a:lnTo>
                      <a:pt x="293" y="28"/>
                    </a:lnTo>
                    <a:lnTo>
                      <a:pt x="293" y="28"/>
                    </a:lnTo>
                    <a:lnTo>
                      <a:pt x="293" y="35"/>
                    </a:lnTo>
                    <a:lnTo>
                      <a:pt x="291" y="39"/>
                    </a:lnTo>
                    <a:lnTo>
                      <a:pt x="291" y="39"/>
                    </a:lnTo>
                    <a:lnTo>
                      <a:pt x="288" y="41"/>
                    </a:lnTo>
                    <a:lnTo>
                      <a:pt x="287" y="42"/>
                    </a:lnTo>
                    <a:lnTo>
                      <a:pt x="287" y="42"/>
                    </a:lnTo>
                    <a:lnTo>
                      <a:pt x="283" y="47"/>
                    </a:lnTo>
                    <a:lnTo>
                      <a:pt x="283" y="47"/>
                    </a:lnTo>
                    <a:lnTo>
                      <a:pt x="280" y="50"/>
                    </a:lnTo>
                    <a:lnTo>
                      <a:pt x="280" y="50"/>
                    </a:lnTo>
                    <a:lnTo>
                      <a:pt x="279" y="53"/>
                    </a:lnTo>
                    <a:lnTo>
                      <a:pt x="279" y="57"/>
                    </a:lnTo>
                    <a:lnTo>
                      <a:pt x="279" y="57"/>
                    </a:lnTo>
                    <a:lnTo>
                      <a:pt x="276" y="57"/>
                    </a:lnTo>
                    <a:lnTo>
                      <a:pt x="275" y="58"/>
                    </a:lnTo>
                    <a:lnTo>
                      <a:pt x="275" y="58"/>
                    </a:lnTo>
                    <a:lnTo>
                      <a:pt x="274" y="61"/>
                    </a:lnTo>
                    <a:lnTo>
                      <a:pt x="272" y="64"/>
                    </a:lnTo>
                    <a:lnTo>
                      <a:pt x="272" y="64"/>
                    </a:lnTo>
                    <a:lnTo>
                      <a:pt x="268" y="66"/>
                    </a:lnTo>
                    <a:lnTo>
                      <a:pt x="264" y="71"/>
                    </a:lnTo>
                    <a:lnTo>
                      <a:pt x="264" y="71"/>
                    </a:lnTo>
                    <a:lnTo>
                      <a:pt x="260" y="75"/>
                    </a:lnTo>
                    <a:lnTo>
                      <a:pt x="256" y="77"/>
                    </a:lnTo>
                    <a:lnTo>
                      <a:pt x="256" y="77"/>
                    </a:lnTo>
                    <a:lnTo>
                      <a:pt x="250" y="79"/>
                    </a:lnTo>
                    <a:lnTo>
                      <a:pt x="250" y="79"/>
                    </a:lnTo>
                    <a:lnTo>
                      <a:pt x="248" y="83"/>
                    </a:lnTo>
                    <a:lnTo>
                      <a:pt x="248" y="83"/>
                    </a:lnTo>
                    <a:lnTo>
                      <a:pt x="245" y="84"/>
                    </a:lnTo>
                    <a:lnTo>
                      <a:pt x="242" y="85"/>
                    </a:lnTo>
                    <a:lnTo>
                      <a:pt x="237" y="85"/>
                    </a:lnTo>
                    <a:lnTo>
                      <a:pt x="237" y="85"/>
                    </a:lnTo>
                    <a:lnTo>
                      <a:pt x="231" y="87"/>
                    </a:lnTo>
                    <a:lnTo>
                      <a:pt x="227" y="88"/>
                    </a:lnTo>
                    <a:lnTo>
                      <a:pt x="227" y="88"/>
                    </a:lnTo>
                    <a:lnTo>
                      <a:pt x="222" y="88"/>
                    </a:lnTo>
                    <a:lnTo>
                      <a:pt x="222" y="88"/>
                    </a:lnTo>
                    <a:lnTo>
                      <a:pt x="215" y="91"/>
                    </a:lnTo>
                    <a:lnTo>
                      <a:pt x="215" y="91"/>
                    </a:lnTo>
                    <a:lnTo>
                      <a:pt x="204" y="91"/>
                    </a:lnTo>
                    <a:lnTo>
                      <a:pt x="198" y="89"/>
                    </a:lnTo>
                    <a:lnTo>
                      <a:pt x="193" y="87"/>
                    </a:lnTo>
                    <a:lnTo>
                      <a:pt x="193" y="87"/>
                    </a:lnTo>
                    <a:lnTo>
                      <a:pt x="191" y="85"/>
                    </a:lnTo>
                    <a:lnTo>
                      <a:pt x="188" y="84"/>
                    </a:lnTo>
                    <a:lnTo>
                      <a:pt x="188" y="84"/>
                    </a:lnTo>
                    <a:lnTo>
                      <a:pt x="183" y="84"/>
                    </a:lnTo>
                    <a:lnTo>
                      <a:pt x="183" y="84"/>
                    </a:lnTo>
                    <a:lnTo>
                      <a:pt x="177" y="84"/>
                    </a:lnTo>
                    <a:lnTo>
                      <a:pt x="177" y="84"/>
                    </a:lnTo>
                    <a:lnTo>
                      <a:pt x="175" y="83"/>
                    </a:lnTo>
                    <a:lnTo>
                      <a:pt x="172" y="81"/>
                    </a:lnTo>
                    <a:lnTo>
                      <a:pt x="172" y="81"/>
                    </a:lnTo>
                    <a:lnTo>
                      <a:pt x="166" y="80"/>
                    </a:lnTo>
                    <a:lnTo>
                      <a:pt x="162" y="80"/>
                    </a:lnTo>
                    <a:lnTo>
                      <a:pt x="162" y="80"/>
                    </a:lnTo>
                    <a:lnTo>
                      <a:pt x="160" y="79"/>
                    </a:lnTo>
                    <a:lnTo>
                      <a:pt x="157" y="79"/>
                    </a:lnTo>
                    <a:lnTo>
                      <a:pt x="157" y="79"/>
                    </a:lnTo>
                    <a:lnTo>
                      <a:pt x="153" y="75"/>
                    </a:lnTo>
                    <a:lnTo>
                      <a:pt x="153" y="75"/>
                    </a:lnTo>
                    <a:lnTo>
                      <a:pt x="150" y="75"/>
                    </a:lnTo>
                    <a:lnTo>
                      <a:pt x="147" y="75"/>
                    </a:lnTo>
                    <a:lnTo>
                      <a:pt x="143" y="75"/>
                    </a:lnTo>
                    <a:lnTo>
                      <a:pt x="141" y="75"/>
                    </a:lnTo>
                    <a:lnTo>
                      <a:pt x="141" y="75"/>
                    </a:lnTo>
                    <a:lnTo>
                      <a:pt x="138" y="72"/>
                    </a:lnTo>
                    <a:lnTo>
                      <a:pt x="137" y="71"/>
                    </a:lnTo>
                    <a:lnTo>
                      <a:pt x="137" y="71"/>
                    </a:lnTo>
                    <a:lnTo>
                      <a:pt x="134" y="69"/>
                    </a:lnTo>
                    <a:lnTo>
                      <a:pt x="130" y="68"/>
                    </a:lnTo>
                    <a:lnTo>
                      <a:pt x="130" y="68"/>
                    </a:lnTo>
                    <a:lnTo>
                      <a:pt x="127" y="66"/>
                    </a:lnTo>
                    <a:lnTo>
                      <a:pt x="124" y="65"/>
                    </a:lnTo>
                    <a:lnTo>
                      <a:pt x="122" y="64"/>
                    </a:lnTo>
                    <a:lnTo>
                      <a:pt x="119" y="62"/>
                    </a:lnTo>
                    <a:lnTo>
                      <a:pt x="119" y="62"/>
                    </a:lnTo>
                    <a:lnTo>
                      <a:pt x="112" y="62"/>
                    </a:lnTo>
                    <a:lnTo>
                      <a:pt x="105" y="62"/>
                    </a:lnTo>
                    <a:lnTo>
                      <a:pt x="105" y="62"/>
                    </a:lnTo>
                    <a:lnTo>
                      <a:pt x="105" y="60"/>
                    </a:lnTo>
                    <a:lnTo>
                      <a:pt x="103" y="60"/>
                    </a:lnTo>
                    <a:lnTo>
                      <a:pt x="101" y="58"/>
                    </a:lnTo>
                    <a:lnTo>
                      <a:pt x="99" y="60"/>
                    </a:lnTo>
                    <a:lnTo>
                      <a:pt x="99" y="60"/>
                    </a:lnTo>
                    <a:lnTo>
                      <a:pt x="97" y="61"/>
                    </a:lnTo>
                    <a:lnTo>
                      <a:pt x="96" y="64"/>
                    </a:lnTo>
                    <a:lnTo>
                      <a:pt x="96" y="64"/>
                    </a:lnTo>
                    <a:lnTo>
                      <a:pt x="90" y="64"/>
                    </a:lnTo>
                    <a:lnTo>
                      <a:pt x="90" y="64"/>
                    </a:lnTo>
                    <a:lnTo>
                      <a:pt x="84" y="64"/>
                    </a:lnTo>
                    <a:lnTo>
                      <a:pt x="78" y="65"/>
                    </a:lnTo>
                    <a:lnTo>
                      <a:pt x="78" y="65"/>
                    </a:lnTo>
                    <a:lnTo>
                      <a:pt x="65" y="65"/>
                    </a:lnTo>
                    <a:lnTo>
                      <a:pt x="65" y="65"/>
                    </a:lnTo>
                    <a:lnTo>
                      <a:pt x="55" y="65"/>
                    </a:lnTo>
                    <a:lnTo>
                      <a:pt x="55" y="65"/>
                    </a:lnTo>
                    <a:lnTo>
                      <a:pt x="50" y="65"/>
                    </a:lnTo>
                    <a:lnTo>
                      <a:pt x="46" y="65"/>
                    </a:lnTo>
                    <a:lnTo>
                      <a:pt x="46" y="65"/>
                    </a:lnTo>
                    <a:lnTo>
                      <a:pt x="43" y="68"/>
                    </a:lnTo>
                    <a:lnTo>
                      <a:pt x="43" y="68"/>
                    </a:lnTo>
                    <a:lnTo>
                      <a:pt x="39" y="69"/>
                    </a:lnTo>
                    <a:lnTo>
                      <a:pt x="39" y="69"/>
                    </a:lnTo>
                    <a:lnTo>
                      <a:pt x="33" y="69"/>
                    </a:lnTo>
                    <a:lnTo>
                      <a:pt x="29" y="71"/>
                    </a:lnTo>
                    <a:lnTo>
                      <a:pt x="29" y="71"/>
                    </a:lnTo>
                    <a:lnTo>
                      <a:pt x="25" y="72"/>
                    </a:lnTo>
                    <a:lnTo>
                      <a:pt x="24" y="73"/>
                    </a:lnTo>
                    <a:lnTo>
                      <a:pt x="21" y="72"/>
                    </a:lnTo>
                    <a:lnTo>
                      <a:pt x="21" y="72"/>
                    </a:lnTo>
                    <a:lnTo>
                      <a:pt x="21" y="71"/>
                    </a:lnTo>
                    <a:lnTo>
                      <a:pt x="21" y="71"/>
                    </a:lnTo>
                    <a:lnTo>
                      <a:pt x="17" y="69"/>
                    </a:lnTo>
                    <a:lnTo>
                      <a:pt x="17" y="69"/>
                    </a:lnTo>
                    <a:lnTo>
                      <a:pt x="14" y="68"/>
                    </a:lnTo>
                    <a:lnTo>
                      <a:pt x="12" y="66"/>
                    </a:lnTo>
                    <a:lnTo>
                      <a:pt x="12" y="66"/>
                    </a:lnTo>
                    <a:lnTo>
                      <a:pt x="8" y="66"/>
                    </a:lnTo>
                    <a:lnTo>
                      <a:pt x="4" y="66"/>
                    </a:lnTo>
                    <a:lnTo>
                      <a:pt x="4" y="66"/>
                    </a:lnTo>
                    <a:lnTo>
                      <a:pt x="1" y="66"/>
                    </a:lnTo>
                    <a:lnTo>
                      <a:pt x="0" y="64"/>
                    </a:lnTo>
                    <a:lnTo>
                      <a:pt x="0" y="60"/>
                    </a:lnTo>
                    <a:lnTo>
                      <a:pt x="0" y="60"/>
                    </a:lnTo>
                    <a:lnTo>
                      <a:pt x="0" y="56"/>
                    </a:lnTo>
                    <a:lnTo>
                      <a:pt x="1" y="50"/>
                    </a:lnTo>
                    <a:lnTo>
                      <a:pt x="1" y="50"/>
                    </a:lnTo>
                    <a:lnTo>
                      <a:pt x="2" y="47"/>
                    </a:lnTo>
                    <a:lnTo>
                      <a:pt x="4" y="45"/>
                    </a:lnTo>
                    <a:lnTo>
                      <a:pt x="4" y="45"/>
                    </a:lnTo>
                    <a:lnTo>
                      <a:pt x="5" y="41"/>
                    </a:lnTo>
                    <a:lnTo>
                      <a:pt x="8" y="38"/>
                    </a:lnTo>
                    <a:lnTo>
                      <a:pt x="8" y="38"/>
                    </a:lnTo>
                    <a:lnTo>
                      <a:pt x="16" y="33"/>
                    </a:lnTo>
                    <a:lnTo>
                      <a:pt x="23" y="30"/>
                    </a:lnTo>
                    <a:close/>
                  </a:path>
                </a:pathLst>
              </a:custGeom>
              <a:grpFill/>
              <a:ln w="9525">
                <a:solidFill>
                  <a:schemeClr val="tx1"/>
                </a:solidFill>
                <a:round/>
                <a:headEnd/>
                <a:tailEnd/>
              </a:ln>
            </p:spPr>
            <p:txBody>
              <a:bodyPr/>
              <a:lstStyle/>
              <a:p>
                <a:pPr defTabSz="457189">
                  <a:defRPr/>
                </a:pPr>
                <a:endParaRPr lang="en-US" sz="1000" b="1">
                  <a:solidFill>
                    <a:srgbClr val="022144"/>
                  </a:solidFill>
                </a:endParaRPr>
              </a:p>
            </p:txBody>
          </p:sp>
          <p:sp>
            <p:nvSpPr>
              <p:cNvPr id="132" name="Freeform 193"/>
              <p:cNvSpPr>
                <a:spLocks/>
              </p:cNvSpPr>
              <p:nvPr/>
            </p:nvSpPr>
            <p:spPr bwMode="auto">
              <a:xfrm>
                <a:off x="3307" y="3798"/>
                <a:ext cx="63" cy="44"/>
              </a:xfrm>
              <a:custGeom>
                <a:avLst/>
                <a:gdLst/>
                <a:ahLst/>
                <a:cxnLst>
                  <a:cxn ang="0">
                    <a:pos x="46" y="1"/>
                  </a:cxn>
                  <a:cxn ang="0">
                    <a:pos x="61" y="7"/>
                  </a:cxn>
                  <a:cxn ang="0">
                    <a:pos x="70" y="14"/>
                  </a:cxn>
                  <a:cxn ang="0">
                    <a:pos x="84" y="20"/>
                  </a:cxn>
                  <a:cxn ang="0">
                    <a:pos x="89" y="38"/>
                  </a:cxn>
                  <a:cxn ang="0">
                    <a:pos x="97" y="47"/>
                  </a:cxn>
                  <a:cxn ang="0">
                    <a:pos x="99" y="53"/>
                  </a:cxn>
                  <a:cxn ang="0">
                    <a:pos x="105" y="61"/>
                  </a:cxn>
                  <a:cxn ang="0">
                    <a:pos x="123" y="66"/>
                  </a:cxn>
                  <a:cxn ang="0">
                    <a:pos x="137" y="62"/>
                  </a:cxn>
                  <a:cxn ang="0">
                    <a:pos x="146" y="58"/>
                  </a:cxn>
                  <a:cxn ang="0">
                    <a:pos x="161" y="54"/>
                  </a:cxn>
                  <a:cxn ang="0">
                    <a:pos x="170" y="46"/>
                  </a:cxn>
                  <a:cxn ang="0">
                    <a:pos x="191" y="43"/>
                  </a:cxn>
                  <a:cxn ang="0">
                    <a:pos x="206" y="47"/>
                  </a:cxn>
                  <a:cxn ang="0">
                    <a:pos x="222" y="50"/>
                  </a:cxn>
                  <a:cxn ang="0">
                    <a:pos x="230" y="60"/>
                  </a:cxn>
                  <a:cxn ang="0">
                    <a:pos x="238" y="68"/>
                  </a:cxn>
                  <a:cxn ang="0">
                    <a:pos x="248" y="79"/>
                  </a:cxn>
                  <a:cxn ang="0">
                    <a:pos x="260" y="84"/>
                  </a:cxn>
                  <a:cxn ang="0">
                    <a:pos x="275" y="87"/>
                  </a:cxn>
                  <a:cxn ang="0">
                    <a:pos x="280" y="102"/>
                  </a:cxn>
                  <a:cxn ang="0">
                    <a:pos x="297" y="104"/>
                  </a:cxn>
                  <a:cxn ang="0">
                    <a:pos x="310" y="111"/>
                  </a:cxn>
                  <a:cxn ang="0">
                    <a:pos x="329" y="117"/>
                  </a:cxn>
                  <a:cxn ang="0">
                    <a:pos x="343" y="133"/>
                  </a:cxn>
                  <a:cxn ang="0">
                    <a:pos x="344" y="144"/>
                  </a:cxn>
                  <a:cxn ang="0">
                    <a:pos x="340" y="160"/>
                  </a:cxn>
                  <a:cxn ang="0">
                    <a:pos x="333" y="174"/>
                  </a:cxn>
                  <a:cxn ang="0">
                    <a:pos x="322" y="182"/>
                  </a:cxn>
                  <a:cxn ang="0">
                    <a:pos x="309" y="193"/>
                  </a:cxn>
                  <a:cxn ang="0">
                    <a:pos x="295" y="198"/>
                  </a:cxn>
                  <a:cxn ang="0">
                    <a:pos x="280" y="203"/>
                  </a:cxn>
                  <a:cxn ang="0">
                    <a:pos x="255" y="209"/>
                  </a:cxn>
                  <a:cxn ang="0">
                    <a:pos x="246" y="209"/>
                  </a:cxn>
                  <a:cxn ang="0">
                    <a:pos x="232" y="207"/>
                  </a:cxn>
                  <a:cxn ang="0">
                    <a:pos x="221" y="213"/>
                  </a:cxn>
                  <a:cxn ang="0">
                    <a:pos x="210" y="220"/>
                  </a:cxn>
                  <a:cxn ang="0">
                    <a:pos x="196" y="225"/>
                  </a:cxn>
                  <a:cxn ang="0">
                    <a:pos x="181" y="229"/>
                  </a:cxn>
                  <a:cxn ang="0">
                    <a:pos x="166" y="232"/>
                  </a:cxn>
                  <a:cxn ang="0">
                    <a:pos x="150" y="237"/>
                  </a:cxn>
                  <a:cxn ang="0">
                    <a:pos x="141" y="232"/>
                  </a:cxn>
                  <a:cxn ang="0">
                    <a:pos x="127" y="224"/>
                  </a:cxn>
                  <a:cxn ang="0">
                    <a:pos x="122" y="207"/>
                  </a:cxn>
                  <a:cxn ang="0">
                    <a:pos x="120" y="193"/>
                  </a:cxn>
                  <a:cxn ang="0">
                    <a:pos x="118" y="180"/>
                  </a:cxn>
                  <a:cxn ang="0">
                    <a:pos x="116" y="144"/>
                  </a:cxn>
                  <a:cxn ang="0">
                    <a:pos x="116" y="129"/>
                  </a:cxn>
                  <a:cxn ang="0">
                    <a:pos x="108" y="123"/>
                  </a:cxn>
                  <a:cxn ang="0">
                    <a:pos x="97" y="119"/>
                  </a:cxn>
                  <a:cxn ang="0">
                    <a:pos x="88" y="122"/>
                  </a:cxn>
                  <a:cxn ang="0">
                    <a:pos x="80" y="125"/>
                  </a:cxn>
                  <a:cxn ang="0">
                    <a:pos x="71" y="123"/>
                  </a:cxn>
                  <a:cxn ang="0">
                    <a:pos x="54" y="118"/>
                  </a:cxn>
                  <a:cxn ang="0">
                    <a:pos x="46" y="107"/>
                  </a:cxn>
                  <a:cxn ang="0">
                    <a:pos x="36" y="104"/>
                  </a:cxn>
                  <a:cxn ang="0">
                    <a:pos x="16" y="88"/>
                  </a:cxn>
                  <a:cxn ang="0">
                    <a:pos x="5" y="69"/>
                  </a:cxn>
                  <a:cxn ang="0">
                    <a:pos x="1" y="60"/>
                  </a:cxn>
                  <a:cxn ang="0">
                    <a:pos x="5" y="33"/>
                  </a:cxn>
                  <a:cxn ang="0">
                    <a:pos x="25" y="14"/>
                  </a:cxn>
                </a:cxnLst>
                <a:rect l="0" t="0" r="r" b="b"/>
                <a:pathLst>
                  <a:path w="344" h="239">
                    <a:moveTo>
                      <a:pt x="35" y="5"/>
                    </a:moveTo>
                    <a:lnTo>
                      <a:pt x="35" y="5"/>
                    </a:lnTo>
                    <a:lnTo>
                      <a:pt x="44" y="5"/>
                    </a:lnTo>
                    <a:lnTo>
                      <a:pt x="44" y="5"/>
                    </a:lnTo>
                    <a:lnTo>
                      <a:pt x="46" y="1"/>
                    </a:lnTo>
                    <a:lnTo>
                      <a:pt x="46" y="1"/>
                    </a:lnTo>
                    <a:lnTo>
                      <a:pt x="50" y="0"/>
                    </a:lnTo>
                    <a:lnTo>
                      <a:pt x="50" y="0"/>
                    </a:lnTo>
                    <a:lnTo>
                      <a:pt x="52" y="1"/>
                    </a:lnTo>
                    <a:lnTo>
                      <a:pt x="54" y="4"/>
                    </a:lnTo>
                    <a:lnTo>
                      <a:pt x="54" y="4"/>
                    </a:lnTo>
                    <a:lnTo>
                      <a:pt x="61" y="7"/>
                    </a:lnTo>
                    <a:lnTo>
                      <a:pt x="61" y="7"/>
                    </a:lnTo>
                    <a:lnTo>
                      <a:pt x="63" y="8"/>
                    </a:lnTo>
                    <a:lnTo>
                      <a:pt x="65" y="8"/>
                    </a:lnTo>
                    <a:lnTo>
                      <a:pt x="67" y="9"/>
                    </a:lnTo>
                    <a:lnTo>
                      <a:pt x="67" y="9"/>
                    </a:lnTo>
                    <a:lnTo>
                      <a:pt x="70" y="14"/>
                    </a:lnTo>
                    <a:lnTo>
                      <a:pt x="70" y="16"/>
                    </a:lnTo>
                    <a:lnTo>
                      <a:pt x="73" y="18"/>
                    </a:lnTo>
                    <a:lnTo>
                      <a:pt x="73" y="18"/>
                    </a:lnTo>
                    <a:lnTo>
                      <a:pt x="78" y="20"/>
                    </a:lnTo>
                    <a:lnTo>
                      <a:pt x="84" y="20"/>
                    </a:lnTo>
                    <a:lnTo>
                      <a:pt x="84" y="20"/>
                    </a:lnTo>
                    <a:lnTo>
                      <a:pt x="84" y="28"/>
                    </a:lnTo>
                    <a:lnTo>
                      <a:pt x="84" y="33"/>
                    </a:lnTo>
                    <a:lnTo>
                      <a:pt x="85" y="35"/>
                    </a:lnTo>
                    <a:lnTo>
                      <a:pt x="85" y="35"/>
                    </a:lnTo>
                    <a:lnTo>
                      <a:pt x="88" y="37"/>
                    </a:lnTo>
                    <a:lnTo>
                      <a:pt x="89" y="38"/>
                    </a:lnTo>
                    <a:lnTo>
                      <a:pt x="90" y="39"/>
                    </a:lnTo>
                    <a:lnTo>
                      <a:pt x="90" y="39"/>
                    </a:lnTo>
                    <a:lnTo>
                      <a:pt x="90" y="43"/>
                    </a:lnTo>
                    <a:lnTo>
                      <a:pt x="90" y="43"/>
                    </a:lnTo>
                    <a:lnTo>
                      <a:pt x="93" y="46"/>
                    </a:lnTo>
                    <a:lnTo>
                      <a:pt x="97" y="47"/>
                    </a:lnTo>
                    <a:lnTo>
                      <a:pt x="97" y="47"/>
                    </a:lnTo>
                    <a:lnTo>
                      <a:pt x="97" y="50"/>
                    </a:lnTo>
                    <a:lnTo>
                      <a:pt x="97" y="50"/>
                    </a:lnTo>
                    <a:lnTo>
                      <a:pt x="99" y="52"/>
                    </a:lnTo>
                    <a:lnTo>
                      <a:pt x="99" y="52"/>
                    </a:lnTo>
                    <a:lnTo>
                      <a:pt x="99" y="53"/>
                    </a:lnTo>
                    <a:lnTo>
                      <a:pt x="99" y="53"/>
                    </a:lnTo>
                    <a:lnTo>
                      <a:pt x="100" y="57"/>
                    </a:lnTo>
                    <a:lnTo>
                      <a:pt x="103" y="60"/>
                    </a:lnTo>
                    <a:lnTo>
                      <a:pt x="103" y="60"/>
                    </a:lnTo>
                    <a:lnTo>
                      <a:pt x="105" y="61"/>
                    </a:lnTo>
                    <a:lnTo>
                      <a:pt x="105" y="61"/>
                    </a:lnTo>
                    <a:lnTo>
                      <a:pt x="108" y="64"/>
                    </a:lnTo>
                    <a:lnTo>
                      <a:pt x="108" y="64"/>
                    </a:lnTo>
                    <a:lnTo>
                      <a:pt x="116" y="66"/>
                    </a:lnTo>
                    <a:lnTo>
                      <a:pt x="116" y="66"/>
                    </a:lnTo>
                    <a:lnTo>
                      <a:pt x="120" y="66"/>
                    </a:lnTo>
                    <a:lnTo>
                      <a:pt x="123" y="66"/>
                    </a:lnTo>
                    <a:lnTo>
                      <a:pt x="123" y="66"/>
                    </a:lnTo>
                    <a:lnTo>
                      <a:pt x="127" y="66"/>
                    </a:lnTo>
                    <a:lnTo>
                      <a:pt x="127" y="66"/>
                    </a:lnTo>
                    <a:lnTo>
                      <a:pt x="130" y="64"/>
                    </a:lnTo>
                    <a:lnTo>
                      <a:pt x="130" y="64"/>
                    </a:lnTo>
                    <a:lnTo>
                      <a:pt x="137" y="62"/>
                    </a:lnTo>
                    <a:lnTo>
                      <a:pt x="137" y="62"/>
                    </a:lnTo>
                    <a:lnTo>
                      <a:pt x="141" y="62"/>
                    </a:lnTo>
                    <a:lnTo>
                      <a:pt x="141" y="62"/>
                    </a:lnTo>
                    <a:lnTo>
                      <a:pt x="143" y="60"/>
                    </a:lnTo>
                    <a:lnTo>
                      <a:pt x="143" y="60"/>
                    </a:lnTo>
                    <a:lnTo>
                      <a:pt x="146" y="58"/>
                    </a:lnTo>
                    <a:lnTo>
                      <a:pt x="150" y="57"/>
                    </a:lnTo>
                    <a:lnTo>
                      <a:pt x="150" y="57"/>
                    </a:lnTo>
                    <a:lnTo>
                      <a:pt x="156" y="56"/>
                    </a:lnTo>
                    <a:lnTo>
                      <a:pt x="160" y="56"/>
                    </a:lnTo>
                    <a:lnTo>
                      <a:pt x="160" y="56"/>
                    </a:lnTo>
                    <a:lnTo>
                      <a:pt x="161" y="54"/>
                    </a:lnTo>
                    <a:lnTo>
                      <a:pt x="161" y="52"/>
                    </a:lnTo>
                    <a:lnTo>
                      <a:pt x="162" y="49"/>
                    </a:lnTo>
                    <a:lnTo>
                      <a:pt x="162" y="49"/>
                    </a:lnTo>
                    <a:lnTo>
                      <a:pt x="165" y="47"/>
                    </a:lnTo>
                    <a:lnTo>
                      <a:pt x="166" y="46"/>
                    </a:lnTo>
                    <a:lnTo>
                      <a:pt x="170" y="46"/>
                    </a:lnTo>
                    <a:lnTo>
                      <a:pt x="170" y="46"/>
                    </a:lnTo>
                    <a:lnTo>
                      <a:pt x="175" y="43"/>
                    </a:lnTo>
                    <a:lnTo>
                      <a:pt x="179" y="43"/>
                    </a:lnTo>
                    <a:lnTo>
                      <a:pt x="179" y="43"/>
                    </a:lnTo>
                    <a:lnTo>
                      <a:pt x="191" y="43"/>
                    </a:lnTo>
                    <a:lnTo>
                      <a:pt x="191" y="43"/>
                    </a:lnTo>
                    <a:lnTo>
                      <a:pt x="200" y="45"/>
                    </a:lnTo>
                    <a:lnTo>
                      <a:pt x="204" y="45"/>
                    </a:lnTo>
                    <a:lnTo>
                      <a:pt x="206" y="46"/>
                    </a:lnTo>
                    <a:lnTo>
                      <a:pt x="207" y="47"/>
                    </a:lnTo>
                    <a:lnTo>
                      <a:pt x="207" y="47"/>
                    </a:lnTo>
                    <a:lnTo>
                      <a:pt x="206" y="47"/>
                    </a:lnTo>
                    <a:lnTo>
                      <a:pt x="206" y="47"/>
                    </a:lnTo>
                    <a:lnTo>
                      <a:pt x="211" y="47"/>
                    </a:lnTo>
                    <a:lnTo>
                      <a:pt x="217" y="47"/>
                    </a:lnTo>
                    <a:lnTo>
                      <a:pt x="217" y="47"/>
                    </a:lnTo>
                    <a:lnTo>
                      <a:pt x="222" y="50"/>
                    </a:lnTo>
                    <a:lnTo>
                      <a:pt x="222" y="50"/>
                    </a:lnTo>
                    <a:lnTo>
                      <a:pt x="225" y="52"/>
                    </a:lnTo>
                    <a:lnTo>
                      <a:pt x="227" y="53"/>
                    </a:lnTo>
                    <a:lnTo>
                      <a:pt x="227" y="53"/>
                    </a:lnTo>
                    <a:lnTo>
                      <a:pt x="227" y="54"/>
                    </a:lnTo>
                    <a:lnTo>
                      <a:pt x="229" y="57"/>
                    </a:lnTo>
                    <a:lnTo>
                      <a:pt x="230" y="60"/>
                    </a:lnTo>
                    <a:lnTo>
                      <a:pt x="232" y="61"/>
                    </a:lnTo>
                    <a:lnTo>
                      <a:pt x="232" y="61"/>
                    </a:lnTo>
                    <a:lnTo>
                      <a:pt x="234" y="62"/>
                    </a:lnTo>
                    <a:lnTo>
                      <a:pt x="237" y="65"/>
                    </a:lnTo>
                    <a:lnTo>
                      <a:pt x="237" y="65"/>
                    </a:lnTo>
                    <a:lnTo>
                      <a:pt x="238" y="68"/>
                    </a:lnTo>
                    <a:lnTo>
                      <a:pt x="238" y="68"/>
                    </a:lnTo>
                    <a:lnTo>
                      <a:pt x="242" y="73"/>
                    </a:lnTo>
                    <a:lnTo>
                      <a:pt x="242" y="73"/>
                    </a:lnTo>
                    <a:lnTo>
                      <a:pt x="245" y="76"/>
                    </a:lnTo>
                    <a:lnTo>
                      <a:pt x="248" y="79"/>
                    </a:lnTo>
                    <a:lnTo>
                      <a:pt x="248" y="79"/>
                    </a:lnTo>
                    <a:lnTo>
                      <a:pt x="250" y="83"/>
                    </a:lnTo>
                    <a:lnTo>
                      <a:pt x="250" y="83"/>
                    </a:lnTo>
                    <a:lnTo>
                      <a:pt x="253" y="83"/>
                    </a:lnTo>
                    <a:lnTo>
                      <a:pt x="256" y="83"/>
                    </a:lnTo>
                    <a:lnTo>
                      <a:pt x="256" y="83"/>
                    </a:lnTo>
                    <a:lnTo>
                      <a:pt x="260" y="84"/>
                    </a:lnTo>
                    <a:lnTo>
                      <a:pt x="263" y="85"/>
                    </a:lnTo>
                    <a:lnTo>
                      <a:pt x="263" y="85"/>
                    </a:lnTo>
                    <a:lnTo>
                      <a:pt x="268" y="85"/>
                    </a:lnTo>
                    <a:lnTo>
                      <a:pt x="272" y="85"/>
                    </a:lnTo>
                    <a:lnTo>
                      <a:pt x="272" y="85"/>
                    </a:lnTo>
                    <a:lnTo>
                      <a:pt x="275" y="87"/>
                    </a:lnTo>
                    <a:lnTo>
                      <a:pt x="275" y="89"/>
                    </a:lnTo>
                    <a:lnTo>
                      <a:pt x="276" y="94"/>
                    </a:lnTo>
                    <a:lnTo>
                      <a:pt x="276" y="94"/>
                    </a:lnTo>
                    <a:lnTo>
                      <a:pt x="279" y="98"/>
                    </a:lnTo>
                    <a:lnTo>
                      <a:pt x="279" y="99"/>
                    </a:lnTo>
                    <a:lnTo>
                      <a:pt x="280" y="102"/>
                    </a:lnTo>
                    <a:lnTo>
                      <a:pt x="280" y="102"/>
                    </a:lnTo>
                    <a:lnTo>
                      <a:pt x="286" y="102"/>
                    </a:lnTo>
                    <a:lnTo>
                      <a:pt x="291" y="102"/>
                    </a:lnTo>
                    <a:lnTo>
                      <a:pt x="291" y="102"/>
                    </a:lnTo>
                    <a:lnTo>
                      <a:pt x="297" y="104"/>
                    </a:lnTo>
                    <a:lnTo>
                      <a:pt x="297" y="104"/>
                    </a:lnTo>
                    <a:lnTo>
                      <a:pt x="299" y="106"/>
                    </a:lnTo>
                    <a:lnTo>
                      <a:pt x="301" y="108"/>
                    </a:lnTo>
                    <a:lnTo>
                      <a:pt x="301" y="108"/>
                    </a:lnTo>
                    <a:lnTo>
                      <a:pt x="306" y="110"/>
                    </a:lnTo>
                    <a:lnTo>
                      <a:pt x="306" y="110"/>
                    </a:lnTo>
                    <a:lnTo>
                      <a:pt x="310" y="111"/>
                    </a:lnTo>
                    <a:lnTo>
                      <a:pt x="314" y="114"/>
                    </a:lnTo>
                    <a:lnTo>
                      <a:pt x="314" y="114"/>
                    </a:lnTo>
                    <a:lnTo>
                      <a:pt x="320" y="114"/>
                    </a:lnTo>
                    <a:lnTo>
                      <a:pt x="326" y="115"/>
                    </a:lnTo>
                    <a:lnTo>
                      <a:pt x="326" y="115"/>
                    </a:lnTo>
                    <a:lnTo>
                      <a:pt x="329" y="117"/>
                    </a:lnTo>
                    <a:lnTo>
                      <a:pt x="332" y="119"/>
                    </a:lnTo>
                    <a:lnTo>
                      <a:pt x="336" y="125"/>
                    </a:lnTo>
                    <a:lnTo>
                      <a:pt x="336" y="125"/>
                    </a:lnTo>
                    <a:lnTo>
                      <a:pt x="340" y="127"/>
                    </a:lnTo>
                    <a:lnTo>
                      <a:pt x="343" y="133"/>
                    </a:lnTo>
                    <a:lnTo>
                      <a:pt x="343" y="133"/>
                    </a:lnTo>
                    <a:lnTo>
                      <a:pt x="343" y="138"/>
                    </a:lnTo>
                    <a:lnTo>
                      <a:pt x="343" y="138"/>
                    </a:lnTo>
                    <a:lnTo>
                      <a:pt x="343" y="140"/>
                    </a:lnTo>
                    <a:lnTo>
                      <a:pt x="344" y="141"/>
                    </a:lnTo>
                    <a:lnTo>
                      <a:pt x="344" y="141"/>
                    </a:lnTo>
                    <a:lnTo>
                      <a:pt x="344" y="144"/>
                    </a:lnTo>
                    <a:lnTo>
                      <a:pt x="344" y="144"/>
                    </a:lnTo>
                    <a:lnTo>
                      <a:pt x="344" y="155"/>
                    </a:lnTo>
                    <a:lnTo>
                      <a:pt x="344" y="155"/>
                    </a:lnTo>
                    <a:lnTo>
                      <a:pt x="343" y="157"/>
                    </a:lnTo>
                    <a:lnTo>
                      <a:pt x="340" y="160"/>
                    </a:lnTo>
                    <a:lnTo>
                      <a:pt x="340" y="160"/>
                    </a:lnTo>
                    <a:lnTo>
                      <a:pt x="339" y="165"/>
                    </a:lnTo>
                    <a:lnTo>
                      <a:pt x="339" y="165"/>
                    </a:lnTo>
                    <a:lnTo>
                      <a:pt x="337" y="171"/>
                    </a:lnTo>
                    <a:lnTo>
                      <a:pt x="336" y="172"/>
                    </a:lnTo>
                    <a:lnTo>
                      <a:pt x="333" y="174"/>
                    </a:lnTo>
                    <a:lnTo>
                      <a:pt x="333" y="174"/>
                    </a:lnTo>
                    <a:lnTo>
                      <a:pt x="328" y="175"/>
                    </a:lnTo>
                    <a:lnTo>
                      <a:pt x="326" y="175"/>
                    </a:lnTo>
                    <a:lnTo>
                      <a:pt x="325" y="178"/>
                    </a:lnTo>
                    <a:lnTo>
                      <a:pt x="325" y="178"/>
                    </a:lnTo>
                    <a:lnTo>
                      <a:pt x="322" y="182"/>
                    </a:lnTo>
                    <a:lnTo>
                      <a:pt x="322" y="182"/>
                    </a:lnTo>
                    <a:lnTo>
                      <a:pt x="320" y="182"/>
                    </a:lnTo>
                    <a:lnTo>
                      <a:pt x="320" y="182"/>
                    </a:lnTo>
                    <a:lnTo>
                      <a:pt x="317" y="184"/>
                    </a:lnTo>
                    <a:lnTo>
                      <a:pt x="317" y="184"/>
                    </a:lnTo>
                    <a:lnTo>
                      <a:pt x="309" y="193"/>
                    </a:lnTo>
                    <a:lnTo>
                      <a:pt x="309" y="193"/>
                    </a:lnTo>
                    <a:lnTo>
                      <a:pt x="306" y="194"/>
                    </a:lnTo>
                    <a:lnTo>
                      <a:pt x="303" y="194"/>
                    </a:lnTo>
                    <a:lnTo>
                      <a:pt x="301" y="194"/>
                    </a:lnTo>
                    <a:lnTo>
                      <a:pt x="298" y="195"/>
                    </a:lnTo>
                    <a:lnTo>
                      <a:pt x="298" y="195"/>
                    </a:lnTo>
                    <a:lnTo>
                      <a:pt x="295" y="198"/>
                    </a:lnTo>
                    <a:lnTo>
                      <a:pt x="291" y="201"/>
                    </a:lnTo>
                    <a:lnTo>
                      <a:pt x="291" y="201"/>
                    </a:lnTo>
                    <a:lnTo>
                      <a:pt x="286" y="202"/>
                    </a:lnTo>
                    <a:lnTo>
                      <a:pt x="286" y="202"/>
                    </a:lnTo>
                    <a:lnTo>
                      <a:pt x="283" y="202"/>
                    </a:lnTo>
                    <a:lnTo>
                      <a:pt x="280" y="203"/>
                    </a:lnTo>
                    <a:lnTo>
                      <a:pt x="280" y="203"/>
                    </a:lnTo>
                    <a:lnTo>
                      <a:pt x="272" y="207"/>
                    </a:lnTo>
                    <a:lnTo>
                      <a:pt x="263" y="209"/>
                    </a:lnTo>
                    <a:lnTo>
                      <a:pt x="263" y="209"/>
                    </a:lnTo>
                    <a:lnTo>
                      <a:pt x="259" y="207"/>
                    </a:lnTo>
                    <a:lnTo>
                      <a:pt x="255" y="209"/>
                    </a:lnTo>
                    <a:lnTo>
                      <a:pt x="255" y="209"/>
                    </a:lnTo>
                    <a:lnTo>
                      <a:pt x="252" y="210"/>
                    </a:lnTo>
                    <a:lnTo>
                      <a:pt x="250" y="210"/>
                    </a:lnTo>
                    <a:lnTo>
                      <a:pt x="249" y="210"/>
                    </a:lnTo>
                    <a:lnTo>
                      <a:pt x="249" y="210"/>
                    </a:lnTo>
                    <a:lnTo>
                      <a:pt x="246" y="209"/>
                    </a:lnTo>
                    <a:lnTo>
                      <a:pt x="244" y="206"/>
                    </a:lnTo>
                    <a:lnTo>
                      <a:pt x="244" y="206"/>
                    </a:lnTo>
                    <a:lnTo>
                      <a:pt x="238" y="206"/>
                    </a:lnTo>
                    <a:lnTo>
                      <a:pt x="234" y="206"/>
                    </a:lnTo>
                    <a:lnTo>
                      <a:pt x="234" y="206"/>
                    </a:lnTo>
                    <a:lnTo>
                      <a:pt x="232" y="207"/>
                    </a:lnTo>
                    <a:lnTo>
                      <a:pt x="229" y="207"/>
                    </a:lnTo>
                    <a:lnTo>
                      <a:pt x="225" y="212"/>
                    </a:lnTo>
                    <a:lnTo>
                      <a:pt x="225" y="212"/>
                    </a:lnTo>
                    <a:lnTo>
                      <a:pt x="223" y="212"/>
                    </a:lnTo>
                    <a:lnTo>
                      <a:pt x="223" y="212"/>
                    </a:lnTo>
                    <a:lnTo>
                      <a:pt x="221" y="213"/>
                    </a:lnTo>
                    <a:lnTo>
                      <a:pt x="221" y="213"/>
                    </a:lnTo>
                    <a:lnTo>
                      <a:pt x="217" y="216"/>
                    </a:lnTo>
                    <a:lnTo>
                      <a:pt x="217" y="216"/>
                    </a:lnTo>
                    <a:lnTo>
                      <a:pt x="213" y="220"/>
                    </a:lnTo>
                    <a:lnTo>
                      <a:pt x="213" y="220"/>
                    </a:lnTo>
                    <a:lnTo>
                      <a:pt x="210" y="220"/>
                    </a:lnTo>
                    <a:lnTo>
                      <a:pt x="207" y="220"/>
                    </a:lnTo>
                    <a:lnTo>
                      <a:pt x="207" y="220"/>
                    </a:lnTo>
                    <a:lnTo>
                      <a:pt x="203" y="222"/>
                    </a:lnTo>
                    <a:lnTo>
                      <a:pt x="200" y="225"/>
                    </a:lnTo>
                    <a:lnTo>
                      <a:pt x="200" y="225"/>
                    </a:lnTo>
                    <a:lnTo>
                      <a:pt x="196" y="225"/>
                    </a:lnTo>
                    <a:lnTo>
                      <a:pt x="196" y="225"/>
                    </a:lnTo>
                    <a:lnTo>
                      <a:pt x="191" y="226"/>
                    </a:lnTo>
                    <a:lnTo>
                      <a:pt x="191" y="226"/>
                    </a:lnTo>
                    <a:lnTo>
                      <a:pt x="187" y="228"/>
                    </a:lnTo>
                    <a:lnTo>
                      <a:pt x="181" y="229"/>
                    </a:lnTo>
                    <a:lnTo>
                      <a:pt x="181" y="229"/>
                    </a:lnTo>
                    <a:lnTo>
                      <a:pt x="179" y="232"/>
                    </a:lnTo>
                    <a:lnTo>
                      <a:pt x="179" y="232"/>
                    </a:lnTo>
                    <a:lnTo>
                      <a:pt x="176" y="232"/>
                    </a:lnTo>
                    <a:lnTo>
                      <a:pt x="173" y="232"/>
                    </a:lnTo>
                    <a:lnTo>
                      <a:pt x="166" y="232"/>
                    </a:lnTo>
                    <a:lnTo>
                      <a:pt x="166" y="232"/>
                    </a:lnTo>
                    <a:lnTo>
                      <a:pt x="162" y="233"/>
                    </a:lnTo>
                    <a:lnTo>
                      <a:pt x="160" y="236"/>
                    </a:lnTo>
                    <a:lnTo>
                      <a:pt x="156" y="237"/>
                    </a:lnTo>
                    <a:lnTo>
                      <a:pt x="153" y="239"/>
                    </a:lnTo>
                    <a:lnTo>
                      <a:pt x="150" y="237"/>
                    </a:lnTo>
                    <a:lnTo>
                      <a:pt x="150" y="237"/>
                    </a:lnTo>
                    <a:lnTo>
                      <a:pt x="149" y="235"/>
                    </a:lnTo>
                    <a:lnTo>
                      <a:pt x="147" y="233"/>
                    </a:lnTo>
                    <a:lnTo>
                      <a:pt x="147" y="233"/>
                    </a:lnTo>
                    <a:lnTo>
                      <a:pt x="145" y="233"/>
                    </a:lnTo>
                    <a:lnTo>
                      <a:pt x="141" y="232"/>
                    </a:lnTo>
                    <a:lnTo>
                      <a:pt x="141" y="232"/>
                    </a:lnTo>
                    <a:lnTo>
                      <a:pt x="138" y="232"/>
                    </a:lnTo>
                    <a:lnTo>
                      <a:pt x="137" y="229"/>
                    </a:lnTo>
                    <a:lnTo>
                      <a:pt x="135" y="224"/>
                    </a:lnTo>
                    <a:lnTo>
                      <a:pt x="135" y="224"/>
                    </a:lnTo>
                    <a:lnTo>
                      <a:pt x="127" y="224"/>
                    </a:lnTo>
                    <a:lnTo>
                      <a:pt x="127" y="224"/>
                    </a:lnTo>
                    <a:lnTo>
                      <a:pt x="126" y="217"/>
                    </a:lnTo>
                    <a:lnTo>
                      <a:pt x="123" y="212"/>
                    </a:lnTo>
                    <a:lnTo>
                      <a:pt x="123" y="212"/>
                    </a:lnTo>
                    <a:lnTo>
                      <a:pt x="123" y="209"/>
                    </a:lnTo>
                    <a:lnTo>
                      <a:pt x="123" y="209"/>
                    </a:lnTo>
                    <a:lnTo>
                      <a:pt x="122" y="207"/>
                    </a:lnTo>
                    <a:lnTo>
                      <a:pt x="122" y="207"/>
                    </a:lnTo>
                    <a:lnTo>
                      <a:pt x="119" y="203"/>
                    </a:lnTo>
                    <a:lnTo>
                      <a:pt x="119" y="203"/>
                    </a:lnTo>
                    <a:lnTo>
                      <a:pt x="119" y="198"/>
                    </a:lnTo>
                    <a:lnTo>
                      <a:pt x="120" y="193"/>
                    </a:lnTo>
                    <a:lnTo>
                      <a:pt x="120" y="193"/>
                    </a:lnTo>
                    <a:lnTo>
                      <a:pt x="120" y="187"/>
                    </a:lnTo>
                    <a:lnTo>
                      <a:pt x="120" y="187"/>
                    </a:lnTo>
                    <a:lnTo>
                      <a:pt x="120" y="184"/>
                    </a:lnTo>
                    <a:lnTo>
                      <a:pt x="120" y="184"/>
                    </a:lnTo>
                    <a:lnTo>
                      <a:pt x="119" y="182"/>
                    </a:lnTo>
                    <a:lnTo>
                      <a:pt x="118" y="180"/>
                    </a:lnTo>
                    <a:lnTo>
                      <a:pt x="118" y="180"/>
                    </a:lnTo>
                    <a:lnTo>
                      <a:pt x="116" y="175"/>
                    </a:lnTo>
                    <a:lnTo>
                      <a:pt x="116" y="168"/>
                    </a:lnTo>
                    <a:lnTo>
                      <a:pt x="116" y="155"/>
                    </a:lnTo>
                    <a:lnTo>
                      <a:pt x="116" y="155"/>
                    </a:lnTo>
                    <a:lnTo>
                      <a:pt x="116" y="144"/>
                    </a:lnTo>
                    <a:lnTo>
                      <a:pt x="116" y="144"/>
                    </a:lnTo>
                    <a:lnTo>
                      <a:pt x="118" y="137"/>
                    </a:lnTo>
                    <a:lnTo>
                      <a:pt x="118" y="134"/>
                    </a:lnTo>
                    <a:lnTo>
                      <a:pt x="118" y="132"/>
                    </a:lnTo>
                    <a:lnTo>
                      <a:pt x="118" y="132"/>
                    </a:lnTo>
                    <a:lnTo>
                      <a:pt x="116" y="129"/>
                    </a:lnTo>
                    <a:lnTo>
                      <a:pt x="115" y="129"/>
                    </a:lnTo>
                    <a:lnTo>
                      <a:pt x="112" y="127"/>
                    </a:lnTo>
                    <a:lnTo>
                      <a:pt x="112" y="127"/>
                    </a:lnTo>
                    <a:lnTo>
                      <a:pt x="111" y="125"/>
                    </a:lnTo>
                    <a:lnTo>
                      <a:pt x="108" y="123"/>
                    </a:lnTo>
                    <a:lnTo>
                      <a:pt x="108" y="123"/>
                    </a:lnTo>
                    <a:lnTo>
                      <a:pt x="105" y="122"/>
                    </a:lnTo>
                    <a:lnTo>
                      <a:pt x="105" y="122"/>
                    </a:lnTo>
                    <a:lnTo>
                      <a:pt x="104" y="121"/>
                    </a:lnTo>
                    <a:lnTo>
                      <a:pt x="104" y="121"/>
                    </a:lnTo>
                    <a:lnTo>
                      <a:pt x="97" y="119"/>
                    </a:lnTo>
                    <a:lnTo>
                      <a:pt x="97" y="119"/>
                    </a:lnTo>
                    <a:lnTo>
                      <a:pt x="95" y="117"/>
                    </a:lnTo>
                    <a:lnTo>
                      <a:pt x="92" y="117"/>
                    </a:lnTo>
                    <a:lnTo>
                      <a:pt x="90" y="118"/>
                    </a:lnTo>
                    <a:lnTo>
                      <a:pt x="90" y="118"/>
                    </a:lnTo>
                    <a:lnTo>
                      <a:pt x="88" y="122"/>
                    </a:lnTo>
                    <a:lnTo>
                      <a:pt x="88" y="122"/>
                    </a:lnTo>
                    <a:lnTo>
                      <a:pt x="84" y="122"/>
                    </a:lnTo>
                    <a:lnTo>
                      <a:pt x="81" y="123"/>
                    </a:lnTo>
                    <a:lnTo>
                      <a:pt x="81" y="123"/>
                    </a:lnTo>
                    <a:lnTo>
                      <a:pt x="80" y="125"/>
                    </a:lnTo>
                    <a:lnTo>
                      <a:pt x="80" y="125"/>
                    </a:lnTo>
                    <a:lnTo>
                      <a:pt x="80" y="125"/>
                    </a:lnTo>
                    <a:lnTo>
                      <a:pt x="77" y="125"/>
                    </a:lnTo>
                    <a:lnTo>
                      <a:pt x="77" y="125"/>
                    </a:lnTo>
                    <a:lnTo>
                      <a:pt x="73" y="125"/>
                    </a:lnTo>
                    <a:lnTo>
                      <a:pt x="73" y="125"/>
                    </a:lnTo>
                    <a:lnTo>
                      <a:pt x="71" y="123"/>
                    </a:lnTo>
                    <a:lnTo>
                      <a:pt x="71" y="123"/>
                    </a:lnTo>
                    <a:lnTo>
                      <a:pt x="65" y="123"/>
                    </a:lnTo>
                    <a:lnTo>
                      <a:pt x="59" y="122"/>
                    </a:lnTo>
                    <a:lnTo>
                      <a:pt x="59" y="122"/>
                    </a:lnTo>
                    <a:lnTo>
                      <a:pt x="57" y="119"/>
                    </a:lnTo>
                    <a:lnTo>
                      <a:pt x="57" y="119"/>
                    </a:lnTo>
                    <a:lnTo>
                      <a:pt x="54" y="118"/>
                    </a:lnTo>
                    <a:lnTo>
                      <a:pt x="54" y="118"/>
                    </a:lnTo>
                    <a:lnTo>
                      <a:pt x="51" y="117"/>
                    </a:lnTo>
                    <a:lnTo>
                      <a:pt x="48" y="114"/>
                    </a:lnTo>
                    <a:lnTo>
                      <a:pt x="48" y="114"/>
                    </a:lnTo>
                    <a:lnTo>
                      <a:pt x="47" y="110"/>
                    </a:lnTo>
                    <a:lnTo>
                      <a:pt x="46" y="107"/>
                    </a:lnTo>
                    <a:lnTo>
                      <a:pt x="46" y="107"/>
                    </a:lnTo>
                    <a:lnTo>
                      <a:pt x="44" y="107"/>
                    </a:lnTo>
                    <a:lnTo>
                      <a:pt x="43" y="106"/>
                    </a:lnTo>
                    <a:lnTo>
                      <a:pt x="39" y="106"/>
                    </a:lnTo>
                    <a:lnTo>
                      <a:pt x="39" y="106"/>
                    </a:lnTo>
                    <a:lnTo>
                      <a:pt x="36" y="104"/>
                    </a:lnTo>
                    <a:lnTo>
                      <a:pt x="32" y="102"/>
                    </a:lnTo>
                    <a:lnTo>
                      <a:pt x="32" y="102"/>
                    </a:lnTo>
                    <a:lnTo>
                      <a:pt x="27" y="98"/>
                    </a:lnTo>
                    <a:lnTo>
                      <a:pt x="27" y="98"/>
                    </a:lnTo>
                    <a:lnTo>
                      <a:pt x="19" y="92"/>
                    </a:lnTo>
                    <a:lnTo>
                      <a:pt x="16" y="88"/>
                    </a:lnTo>
                    <a:lnTo>
                      <a:pt x="14" y="84"/>
                    </a:lnTo>
                    <a:lnTo>
                      <a:pt x="14" y="84"/>
                    </a:lnTo>
                    <a:lnTo>
                      <a:pt x="12" y="79"/>
                    </a:lnTo>
                    <a:lnTo>
                      <a:pt x="12" y="79"/>
                    </a:lnTo>
                    <a:lnTo>
                      <a:pt x="8" y="73"/>
                    </a:lnTo>
                    <a:lnTo>
                      <a:pt x="5" y="69"/>
                    </a:lnTo>
                    <a:lnTo>
                      <a:pt x="5" y="69"/>
                    </a:lnTo>
                    <a:lnTo>
                      <a:pt x="5" y="65"/>
                    </a:lnTo>
                    <a:lnTo>
                      <a:pt x="4" y="62"/>
                    </a:lnTo>
                    <a:lnTo>
                      <a:pt x="4" y="62"/>
                    </a:lnTo>
                    <a:lnTo>
                      <a:pt x="1" y="60"/>
                    </a:lnTo>
                    <a:lnTo>
                      <a:pt x="1" y="60"/>
                    </a:lnTo>
                    <a:lnTo>
                      <a:pt x="0" y="54"/>
                    </a:lnTo>
                    <a:lnTo>
                      <a:pt x="0" y="54"/>
                    </a:lnTo>
                    <a:lnTo>
                      <a:pt x="0" y="46"/>
                    </a:lnTo>
                    <a:lnTo>
                      <a:pt x="1" y="39"/>
                    </a:lnTo>
                    <a:lnTo>
                      <a:pt x="1" y="39"/>
                    </a:lnTo>
                    <a:lnTo>
                      <a:pt x="5" y="33"/>
                    </a:lnTo>
                    <a:lnTo>
                      <a:pt x="9" y="27"/>
                    </a:lnTo>
                    <a:lnTo>
                      <a:pt x="9" y="27"/>
                    </a:lnTo>
                    <a:lnTo>
                      <a:pt x="14" y="23"/>
                    </a:lnTo>
                    <a:lnTo>
                      <a:pt x="21" y="19"/>
                    </a:lnTo>
                    <a:lnTo>
                      <a:pt x="21" y="19"/>
                    </a:lnTo>
                    <a:lnTo>
                      <a:pt x="25" y="14"/>
                    </a:lnTo>
                    <a:lnTo>
                      <a:pt x="27" y="11"/>
                    </a:lnTo>
                    <a:lnTo>
                      <a:pt x="31" y="9"/>
                    </a:lnTo>
                    <a:lnTo>
                      <a:pt x="35" y="5"/>
                    </a:lnTo>
                    <a:close/>
                  </a:path>
                </a:pathLst>
              </a:custGeom>
              <a:grpFill/>
              <a:ln w="9525">
                <a:solidFill>
                  <a:schemeClr val="tx1"/>
                </a:solidFill>
                <a:round/>
                <a:headEnd/>
                <a:tailEnd/>
              </a:ln>
            </p:spPr>
            <p:txBody>
              <a:bodyPr/>
              <a:lstStyle/>
              <a:p>
                <a:pPr defTabSz="457189">
                  <a:defRPr/>
                </a:pPr>
                <a:endParaRPr lang="en-US" sz="1000" b="1">
                  <a:solidFill>
                    <a:srgbClr val="022144"/>
                  </a:solidFill>
                </a:endParaRPr>
              </a:p>
            </p:txBody>
          </p:sp>
          <p:sp>
            <p:nvSpPr>
              <p:cNvPr id="134" name="Freeform 194"/>
              <p:cNvSpPr>
                <a:spLocks/>
              </p:cNvSpPr>
              <p:nvPr/>
            </p:nvSpPr>
            <p:spPr bwMode="auto">
              <a:xfrm>
                <a:off x="3275" y="3808"/>
                <a:ext cx="22" cy="18"/>
              </a:xfrm>
              <a:custGeom>
                <a:avLst/>
                <a:gdLst/>
                <a:ahLst/>
                <a:cxnLst>
                  <a:cxn ang="0">
                    <a:pos x="29" y="0"/>
                  </a:cxn>
                  <a:cxn ang="0">
                    <a:pos x="50" y="0"/>
                  </a:cxn>
                  <a:cxn ang="0">
                    <a:pos x="60" y="2"/>
                  </a:cxn>
                  <a:cxn ang="0">
                    <a:pos x="65" y="2"/>
                  </a:cxn>
                  <a:cxn ang="0">
                    <a:pos x="69" y="4"/>
                  </a:cxn>
                  <a:cxn ang="0">
                    <a:pos x="84" y="12"/>
                  </a:cxn>
                  <a:cxn ang="0">
                    <a:pos x="97" y="19"/>
                  </a:cxn>
                  <a:cxn ang="0">
                    <a:pos x="98" y="21"/>
                  </a:cxn>
                  <a:cxn ang="0">
                    <a:pos x="99" y="23"/>
                  </a:cxn>
                  <a:cxn ang="0">
                    <a:pos x="102" y="25"/>
                  </a:cxn>
                  <a:cxn ang="0">
                    <a:pos x="107" y="28"/>
                  </a:cxn>
                  <a:cxn ang="0">
                    <a:pos x="109" y="29"/>
                  </a:cxn>
                  <a:cxn ang="0">
                    <a:pos x="110" y="29"/>
                  </a:cxn>
                  <a:cxn ang="0">
                    <a:pos x="113" y="36"/>
                  </a:cxn>
                  <a:cxn ang="0">
                    <a:pos x="117" y="42"/>
                  </a:cxn>
                  <a:cxn ang="0">
                    <a:pos x="120" y="52"/>
                  </a:cxn>
                  <a:cxn ang="0">
                    <a:pos x="122" y="65"/>
                  </a:cxn>
                  <a:cxn ang="0">
                    <a:pos x="118" y="77"/>
                  </a:cxn>
                  <a:cxn ang="0">
                    <a:pos x="116" y="80"/>
                  </a:cxn>
                  <a:cxn ang="0">
                    <a:pos x="111" y="82"/>
                  </a:cxn>
                  <a:cxn ang="0">
                    <a:pos x="107" y="85"/>
                  </a:cxn>
                  <a:cxn ang="0">
                    <a:pos x="101" y="85"/>
                  </a:cxn>
                  <a:cxn ang="0">
                    <a:pos x="98" y="88"/>
                  </a:cxn>
                  <a:cxn ang="0">
                    <a:pos x="94" y="92"/>
                  </a:cxn>
                  <a:cxn ang="0">
                    <a:pos x="83" y="97"/>
                  </a:cxn>
                  <a:cxn ang="0">
                    <a:pos x="79" y="99"/>
                  </a:cxn>
                  <a:cxn ang="0">
                    <a:pos x="75" y="100"/>
                  </a:cxn>
                  <a:cxn ang="0">
                    <a:pos x="63" y="100"/>
                  </a:cxn>
                  <a:cxn ang="0">
                    <a:pos x="52" y="100"/>
                  </a:cxn>
                  <a:cxn ang="0">
                    <a:pos x="44" y="97"/>
                  </a:cxn>
                  <a:cxn ang="0">
                    <a:pos x="42" y="94"/>
                  </a:cxn>
                  <a:cxn ang="0">
                    <a:pos x="37" y="88"/>
                  </a:cxn>
                  <a:cxn ang="0">
                    <a:pos x="37" y="82"/>
                  </a:cxn>
                  <a:cxn ang="0">
                    <a:pos x="37" y="77"/>
                  </a:cxn>
                  <a:cxn ang="0">
                    <a:pos x="37" y="66"/>
                  </a:cxn>
                  <a:cxn ang="0">
                    <a:pos x="36" y="61"/>
                  </a:cxn>
                  <a:cxn ang="0">
                    <a:pos x="31" y="56"/>
                  </a:cxn>
                  <a:cxn ang="0">
                    <a:pos x="29" y="54"/>
                  </a:cxn>
                  <a:cxn ang="0">
                    <a:pos x="29" y="51"/>
                  </a:cxn>
                  <a:cxn ang="0">
                    <a:pos x="27" y="48"/>
                  </a:cxn>
                  <a:cxn ang="0">
                    <a:pos x="26" y="44"/>
                  </a:cxn>
                  <a:cxn ang="0">
                    <a:pos x="23" y="40"/>
                  </a:cxn>
                  <a:cxn ang="0">
                    <a:pos x="19" y="37"/>
                  </a:cxn>
                  <a:cxn ang="0">
                    <a:pos x="14" y="33"/>
                  </a:cxn>
                  <a:cxn ang="0">
                    <a:pos x="4" y="29"/>
                  </a:cxn>
                  <a:cxn ang="0">
                    <a:pos x="2" y="28"/>
                  </a:cxn>
                  <a:cxn ang="0">
                    <a:pos x="0" y="21"/>
                  </a:cxn>
                  <a:cxn ang="0">
                    <a:pos x="0" y="19"/>
                  </a:cxn>
                  <a:cxn ang="0">
                    <a:pos x="4" y="12"/>
                  </a:cxn>
                  <a:cxn ang="0">
                    <a:pos x="8" y="8"/>
                  </a:cxn>
                  <a:cxn ang="0">
                    <a:pos x="14" y="4"/>
                  </a:cxn>
                  <a:cxn ang="0">
                    <a:pos x="23" y="0"/>
                  </a:cxn>
                </a:cxnLst>
                <a:rect l="0" t="0" r="r" b="b"/>
                <a:pathLst>
                  <a:path w="122" h="100">
                    <a:moveTo>
                      <a:pt x="29" y="0"/>
                    </a:moveTo>
                    <a:lnTo>
                      <a:pt x="29" y="0"/>
                    </a:lnTo>
                    <a:lnTo>
                      <a:pt x="50" y="0"/>
                    </a:lnTo>
                    <a:lnTo>
                      <a:pt x="50" y="0"/>
                    </a:lnTo>
                    <a:lnTo>
                      <a:pt x="56" y="1"/>
                    </a:lnTo>
                    <a:lnTo>
                      <a:pt x="60" y="2"/>
                    </a:lnTo>
                    <a:lnTo>
                      <a:pt x="60" y="2"/>
                    </a:lnTo>
                    <a:lnTo>
                      <a:pt x="65" y="2"/>
                    </a:lnTo>
                    <a:lnTo>
                      <a:pt x="69" y="4"/>
                    </a:lnTo>
                    <a:lnTo>
                      <a:pt x="69" y="4"/>
                    </a:lnTo>
                    <a:lnTo>
                      <a:pt x="84" y="12"/>
                    </a:lnTo>
                    <a:lnTo>
                      <a:pt x="84" y="12"/>
                    </a:lnTo>
                    <a:lnTo>
                      <a:pt x="92" y="16"/>
                    </a:lnTo>
                    <a:lnTo>
                      <a:pt x="97" y="19"/>
                    </a:lnTo>
                    <a:lnTo>
                      <a:pt x="98" y="20"/>
                    </a:lnTo>
                    <a:lnTo>
                      <a:pt x="98" y="21"/>
                    </a:lnTo>
                    <a:lnTo>
                      <a:pt x="98" y="21"/>
                    </a:lnTo>
                    <a:lnTo>
                      <a:pt x="99" y="23"/>
                    </a:lnTo>
                    <a:lnTo>
                      <a:pt x="101" y="23"/>
                    </a:lnTo>
                    <a:lnTo>
                      <a:pt x="102" y="25"/>
                    </a:lnTo>
                    <a:lnTo>
                      <a:pt x="102" y="25"/>
                    </a:lnTo>
                    <a:lnTo>
                      <a:pt x="107" y="28"/>
                    </a:lnTo>
                    <a:lnTo>
                      <a:pt x="107" y="28"/>
                    </a:lnTo>
                    <a:lnTo>
                      <a:pt x="109" y="29"/>
                    </a:lnTo>
                    <a:lnTo>
                      <a:pt x="110" y="29"/>
                    </a:lnTo>
                    <a:lnTo>
                      <a:pt x="110" y="29"/>
                    </a:lnTo>
                    <a:lnTo>
                      <a:pt x="111" y="33"/>
                    </a:lnTo>
                    <a:lnTo>
                      <a:pt x="113" y="36"/>
                    </a:lnTo>
                    <a:lnTo>
                      <a:pt x="117" y="42"/>
                    </a:lnTo>
                    <a:lnTo>
                      <a:pt x="117" y="42"/>
                    </a:lnTo>
                    <a:lnTo>
                      <a:pt x="120" y="52"/>
                    </a:lnTo>
                    <a:lnTo>
                      <a:pt x="120" y="52"/>
                    </a:lnTo>
                    <a:lnTo>
                      <a:pt x="121" y="58"/>
                    </a:lnTo>
                    <a:lnTo>
                      <a:pt x="122" y="65"/>
                    </a:lnTo>
                    <a:lnTo>
                      <a:pt x="121" y="70"/>
                    </a:lnTo>
                    <a:lnTo>
                      <a:pt x="118" y="77"/>
                    </a:lnTo>
                    <a:lnTo>
                      <a:pt x="118" y="77"/>
                    </a:lnTo>
                    <a:lnTo>
                      <a:pt x="116" y="80"/>
                    </a:lnTo>
                    <a:lnTo>
                      <a:pt x="111" y="82"/>
                    </a:lnTo>
                    <a:lnTo>
                      <a:pt x="111" y="82"/>
                    </a:lnTo>
                    <a:lnTo>
                      <a:pt x="107" y="85"/>
                    </a:lnTo>
                    <a:lnTo>
                      <a:pt x="107" y="85"/>
                    </a:lnTo>
                    <a:lnTo>
                      <a:pt x="103" y="85"/>
                    </a:lnTo>
                    <a:lnTo>
                      <a:pt x="101" y="85"/>
                    </a:lnTo>
                    <a:lnTo>
                      <a:pt x="101" y="85"/>
                    </a:lnTo>
                    <a:lnTo>
                      <a:pt x="98" y="88"/>
                    </a:lnTo>
                    <a:lnTo>
                      <a:pt x="94" y="92"/>
                    </a:lnTo>
                    <a:lnTo>
                      <a:pt x="94" y="92"/>
                    </a:lnTo>
                    <a:lnTo>
                      <a:pt x="88" y="94"/>
                    </a:lnTo>
                    <a:lnTo>
                      <a:pt x="83" y="97"/>
                    </a:lnTo>
                    <a:lnTo>
                      <a:pt x="83" y="97"/>
                    </a:lnTo>
                    <a:lnTo>
                      <a:pt x="79" y="99"/>
                    </a:lnTo>
                    <a:lnTo>
                      <a:pt x="75" y="100"/>
                    </a:lnTo>
                    <a:lnTo>
                      <a:pt x="75" y="100"/>
                    </a:lnTo>
                    <a:lnTo>
                      <a:pt x="63" y="100"/>
                    </a:lnTo>
                    <a:lnTo>
                      <a:pt x="63" y="100"/>
                    </a:lnTo>
                    <a:lnTo>
                      <a:pt x="52" y="100"/>
                    </a:lnTo>
                    <a:lnTo>
                      <a:pt x="52" y="100"/>
                    </a:lnTo>
                    <a:lnTo>
                      <a:pt x="46" y="99"/>
                    </a:lnTo>
                    <a:lnTo>
                      <a:pt x="44" y="97"/>
                    </a:lnTo>
                    <a:lnTo>
                      <a:pt x="42" y="94"/>
                    </a:lnTo>
                    <a:lnTo>
                      <a:pt x="42" y="94"/>
                    </a:lnTo>
                    <a:lnTo>
                      <a:pt x="40" y="92"/>
                    </a:lnTo>
                    <a:lnTo>
                      <a:pt x="37" y="88"/>
                    </a:lnTo>
                    <a:lnTo>
                      <a:pt x="37" y="88"/>
                    </a:lnTo>
                    <a:lnTo>
                      <a:pt x="37" y="82"/>
                    </a:lnTo>
                    <a:lnTo>
                      <a:pt x="37" y="77"/>
                    </a:lnTo>
                    <a:lnTo>
                      <a:pt x="37" y="77"/>
                    </a:lnTo>
                    <a:lnTo>
                      <a:pt x="37" y="66"/>
                    </a:lnTo>
                    <a:lnTo>
                      <a:pt x="37" y="66"/>
                    </a:lnTo>
                    <a:lnTo>
                      <a:pt x="37" y="62"/>
                    </a:lnTo>
                    <a:lnTo>
                      <a:pt x="36" y="61"/>
                    </a:lnTo>
                    <a:lnTo>
                      <a:pt x="31" y="56"/>
                    </a:lnTo>
                    <a:lnTo>
                      <a:pt x="31" y="56"/>
                    </a:lnTo>
                    <a:lnTo>
                      <a:pt x="30" y="55"/>
                    </a:lnTo>
                    <a:lnTo>
                      <a:pt x="29" y="54"/>
                    </a:lnTo>
                    <a:lnTo>
                      <a:pt x="29" y="54"/>
                    </a:lnTo>
                    <a:lnTo>
                      <a:pt x="29" y="51"/>
                    </a:lnTo>
                    <a:lnTo>
                      <a:pt x="29" y="51"/>
                    </a:lnTo>
                    <a:lnTo>
                      <a:pt x="27" y="48"/>
                    </a:lnTo>
                    <a:lnTo>
                      <a:pt x="27" y="48"/>
                    </a:lnTo>
                    <a:lnTo>
                      <a:pt x="26" y="44"/>
                    </a:lnTo>
                    <a:lnTo>
                      <a:pt x="23" y="40"/>
                    </a:lnTo>
                    <a:lnTo>
                      <a:pt x="23" y="40"/>
                    </a:lnTo>
                    <a:lnTo>
                      <a:pt x="19" y="37"/>
                    </a:lnTo>
                    <a:lnTo>
                      <a:pt x="19" y="37"/>
                    </a:lnTo>
                    <a:lnTo>
                      <a:pt x="17" y="36"/>
                    </a:lnTo>
                    <a:lnTo>
                      <a:pt x="14" y="33"/>
                    </a:lnTo>
                    <a:lnTo>
                      <a:pt x="14" y="33"/>
                    </a:lnTo>
                    <a:lnTo>
                      <a:pt x="4" y="29"/>
                    </a:lnTo>
                    <a:lnTo>
                      <a:pt x="4" y="29"/>
                    </a:lnTo>
                    <a:lnTo>
                      <a:pt x="2" y="28"/>
                    </a:lnTo>
                    <a:lnTo>
                      <a:pt x="0" y="27"/>
                    </a:lnTo>
                    <a:lnTo>
                      <a:pt x="0" y="21"/>
                    </a:lnTo>
                    <a:lnTo>
                      <a:pt x="0" y="21"/>
                    </a:lnTo>
                    <a:lnTo>
                      <a:pt x="0" y="19"/>
                    </a:lnTo>
                    <a:lnTo>
                      <a:pt x="2" y="16"/>
                    </a:lnTo>
                    <a:lnTo>
                      <a:pt x="4" y="12"/>
                    </a:lnTo>
                    <a:lnTo>
                      <a:pt x="4" y="12"/>
                    </a:lnTo>
                    <a:lnTo>
                      <a:pt x="8" y="8"/>
                    </a:lnTo>
                    <a:lnTo>
                      <a:pt x="14" y="4"/>
                    </a:lnTo>
                    <a:lnTo>
                      <a:pt x="14" y="4"/>
                    </a:lnTo>
                    <a:lnTo>
                      <a:pt x="18" y="2"/>
                    </a:lnTo>
                    <a:lnTo>
                      <a:pt x="23" y="0"/>
                    </a:lnTo>
                    <a:lnTo>
                      <a:pt x="29" y="0"/>
                    </a:lnTo>
                    <a:close/>
                  </a:path>
                </a:pathLst>
              </a:custGeom>
              <a:grpFill/>
              <a:ln w="9525">
                <a:solidFill>
                  <a:schemeClr val="tx1"/>
                </a:solidFill>
                <a:round/>
                <a:headEnd/>
                <a:tailEnd/>
              </a:ln>
            </p:spPr>
            <p:txBody>
              <a:bodyPr/>
              <a:lstStyle/>
              <a:p>
                <a:pPr defTabSz="457189">
                  <a:defRPr/>
                </a:pPr>
                <a:endParaRPr lang="en-US" sz="1000" b="1">
                  <a:solidFill>
                    <a:srgbClr val="022144"/>
                  </a:solidFill>
                </a:endParaRPr>
              </a:p>
            </p:txBody>
          </p:sp>
          <p:sp>
            <p:nvSpPr>
              <p:cNvPr id="135" name="Freeform 195"/>
              <p:cNvSpPr>
                <a:spLocks/>
              </p:cNvSpPr>
              <p:nvPr/>
            </p:nvSpPr>
            <p:spPr bwMode="auto">
              <a:xfrm>
                <a:off x="3308" y="3837"/>
                <a:ext cx="14" cy="10"/>
              </a:xfrm>
              <a:custGeom>
                <a:avLst/>
                <a:gdLst/>
                <a:ahLst/>
                <a:cxnLst>
                  <a:cxn ang="0">
                    <a:pos x="19" y="25"/>
                  </a:cxn>
                  <a:cxn ang="0">
                    <a:pos x="23" y="24"/>
                  </a:cxn>
                  <a:cxn ang="0">
                    <a:pos x="30" y="21"/>
                  </a:cxn>
                  <a:cxn ang="0">
                    <a:pos x="36" y="19"/>
                  </a:cxn>
                  <a:cxn ang="0">
                    <a:pos x="41" y="15"/>
                  </a:cxn>
                  <a:cxn ang="0">
                    <a:pos x="45" y="12"/>
                  </a:cxn>
                  <a:cxn ang="0">
                    <a:pos x="49" y="4"/>
                  </a:cxn>
                  <a:cxn ang="0">
                    <a:pos x="52" y="2"/>
                  </a:cxn>
                  <a:cxn ang="0">
                    <a:pos x="55" y="2"/>
                  </a:cxn>
                  <a:cxn ang="0">
                    <a:pos x="60" y="0"/>
                  </a:cxn>
                  <a:cxn ang="0">
                    <a:pos x="69" y="1"/>
                  </a:cxn>
                  <a:cxn ang="0">
                    <a:pos x="71" y="2"/>
                  </a:cxn>
                  <a:cxn ang="0">
                    <a:pos x="74" y="8"/>
                  </a:cxn>
                  <a:cxn ang="0">
                    <a:pos x="75" y="13"/>
                  </a:cxn>
                  <a:cxn ang="0">
                    <a:pos x="78" y="17"/>
                  </a:cxn>
                  <a:cxn ang="0">
                    <a:pos x="78" y="19"/>
                  </a:cxn>
                  <a:cxn ang="0">
                    <a:pos x="75" y="23"/>
                  </a:cxn>
                  <a:cxn ang="0">
                    <a:pos x="72" y="28"/>
                  </a:cxn>
                  <a:cxn ang="0">
                    <a:pos x="71" y="35"/>
                  </a:cxn>
                  <a:cxn ang="0">
                    <a:pos x="74" y="35"/>
                  </a:cxn>
                  <a:cxn ang="0">
                    <a:pos x="79" y="40"/>
                  </a:cxn>
                  <a:cxn ang="0">
                    <a:pos x="78" y="43"/>
                  </a:cxn>
                  <a:cxn ang="0">
                    <a:pos x="74" y="46"/>
                  </a:cxn>
                  <a:cxn ang="0">
                    <a:pos x="65" y="47"/>
                  </a:cxn>
                  <a:cxn ang="0">
                    <a:pos x="63" y="48"/>
                  </a:cxn>
                  <a:cxn ang="0">
                    <a:pos x="59" y="50"/>
                  </a:cxn>
                  <a:cxn ang="0">
                    <a:pos x="56" y="52"/>
                  </a:cxn>
                  <a:cxn ang="0">
                    <a:pos x="53" y="54"/>
                  </a:cxn>
                  <a:cxn ang="0">
                    <a:pos x="49" y="48"/>
                  </a:cxn>
                  <a:cxn ang="0">
                    <a:pos x="48" y="47"/>
                  </a:cxn>
                  <a:cxn ang="0">
                    <a:pos x="41" y="47"/>
                  </a:cxn>
                  <a:cxn ang="0">
                    <a:pos x="37" y="50"/>
                  </a:cxn>
                  <a:cxn ang="0">
                    <a:pos x="31" y="52"/>
                  </a:cxn>
                  <a:cxn ang="0">
                    <a:pos x="26" y="52"/>
                  </a:cxn>
                  <a:cxn ang="0">
                    <a:pos x="23" y="50"/>
                  </a:cxn>
                  <a:cxn ang="0">
                    <a:pos x="22" y="54"/>
                  </a:cxn>
                  <a:cxn ang="0">
                    <a:pos x="12" y="55"/>
                  </a:cxn>
                  <a:cxn ang="0">
                    <a:pos x="7" y="55"/>
                  </a:cxn>
                  <a:cxn ang="0">
                    <a:pos x="2" y="52"/>
                  </a:cxn>
                  <a:cxn ang="0">
                    <a:pos x="0" y="48"/>
                  </a:cxn>
                  <a:cxn ang="0">
                    <a:pos x="0" y="42"/>
                  </a:cxn>
                  <a:cxn ang="0">
                    <a:pos x="4" y="36"/>
                  </a:cxn>
                  <a:cxn ang="0">
                    <a:pos x="8" y="32"/>
                  </a:cxn>
                  <a:cxn ang="0">
                    <a:pos x="19" y="25"/>
                  </a:cxn>
                </a:cxnLst>
                <a:rect l="0" t="0" r="r" b="b"/>
                <a:pathLst>
                  <a:path w="79" h="55">
                    <a:moveTo>
                      <a:pt x="19" y="25"/>
                    </a:moveTo>
                    <a:lnTo>
                      <a:pt x="19" y="25"/>
                    </a:lnTo>
                    <a:lnTo>
                      <a:pt x="23" y="24"/>
                    </a:lnTo>
                    <a:lnTo>
                      <a:pt x="23" y="24"/>
                    </a:lnTo>
                    <a:lnTo>
                      <a:pt x="26" y="24"/>
                    </a:lnTo>
                    <a:lnTo>
                      <a:pt x="30" y="21"/>
                    </a:lnTo>
                    <a:lnTo>
                      <a:pt x="30" y="21"/>
                    </a:lnTo>
                    <a:lnTo>
                      <a:pt x="36" y="19"/>
                    </a:lnTo>
                    <a:lnTo>
                      <a:pt x="41" y="15"/>
                    </a:lnTo>
                    <a:lnTo>
                      <a:pt x="41" y="15"/>
                    </a:lnTo>
                    <a:lnTo>
                      <a:pt x="45" y="12"/>
                    </a:lnTo>
                    <a:lnTo>
                      <a:pt x="45" y="12"/>
                    </a:lnTo>
                    <a:lnTo>
                      <a:pt x="46" y="8"/>
                    </a:lnTo>
                    <a:lnTo>
                      <a:pt x="49" y="4"/>
                    </a:lnTo>
                    <a:lnTo>
                      <a:pt x="49" y="4"/>
                    </a:lnTo>
                    <a:lnTo>
                      <a:pt x="52" y="2"/>
                    </a:lnTo>
                    <a:lnTo>
                      <a:pt x="55" y="2"/>
                    </a:lnTo>
                    <a:lnTo>
                      <a:pt x="55" y="2"/>
                    </a:lnTo>
                    <a:lnTo>
                      <a:pt x="60" y="0"/>
                    </a:lnTo>
                    <a:lnTo>
                      <a:pt x="60" y="0"/>
                    </a:lnTo>
                    <a:lnTo>
                      <a:pt x="65" y="0"/>
                    </a:lnTo>
                    <a:lnTo>
                      <a:pt x="69" y="1"/>
                    </a:lnTo>
                    <a:lnTo>
                      <a:pt x="71" y="2"/>
                    </a:lnTo>
                    <a:lnTo>
                      <a:pt x="71" y="2"/>
                    </a:lnTo>
                    <a:lnTo>
                      <a:pt x="74" y="8"/>
                    </a:lnTo>
                    <a:lnTo>
                      <a:pt x="74" y="8"/>
                    </a:lnTo>
                    <a:lnTo>
                      <a:pt x="75" y="13"/>
                    </a:lnTo>
                    <a:lnTo>
                      <a:pt x="75" y="13"/>
                    </a:lnTo>
                    <a:lnTo>
                      <a:pt x="78" y="16"/>
                    </a:lnTo>
                    <a:lnTo>
                      <a:pt x="78" y="17"/>
                    </a:lnTo>
                    <a:lnTo>
                      <a:pt x="78" y="19"/>
                    </a:lnTo>
                    <a:lnTo>
                      <a:pt x="78" y="19"/>
                    </a:lnTo>
                    <a:lnTo>
                      <a:pt x="76" y="21"/>
                    </a:lnTo>
                    <a:lnTo>
                      <a:pt x="75" y="23"/>
                    </a:lnTo>
                    <a:lnTo>
                      <a:pt x="75" y="23"/>
                    </a:lnTo>
                    <a:lnTo>
                      <a:pt x="72" y="28"/>
                    </a:lnTo>
                    <a:lnTo>
                      <a:pt x="71" y="32"/>
                    </a:lnTo>
                    <a:lnTo>
                      <a:pt x="71" y="35"/>
                    </a:lnTo>
                    <a:lnTo>
                      <a:pt x="71" y="35"/>
                    </a:lnTo>
                    <a:lnTo>
                      <a:pt x="74" y="35"/>
                    </a:lnTo>
                    <a:lnTo>
                      <a:pt x="76" y="36"/>
                    </a:lnTo>
                    <a:lnTo>
                      <a:pt x="79" y="40"/>
                    </a:lnTo>
                    <a:lnTo>
                      <a:pt x="79" y="42"/>
                    </a:lnTo>
                    <a:lnTo>
                      <a:pt x="78" y="43"/>
                    </a:lnTo>
                    <a:lnTo>
                      <a:pt x="76" y="46"/>
                    </a:lnTo>
                    <a:lnTo>
                      <a:pt x="74" y="46"/>
                    </a:lnTo>
                    <a:lnTo>
                      <a:pt x="74" y="46"/>
                    </a:lnTo>
                    <a:lnTo>
                      <a:pt x="65" y="47"/>
                    </a:lnTo>
                    <a:lnTo>
                      <a:pt x="65" y="47"/>
                    </a:lnTo>
                    <a:lnTo>
                      <a:pt x="63" y="48"/>
                    </a:lnTo>
                    <a:lnTo>
                      <a:pt x="59" y="50"/>
                    </a:lnTo>
                    <a:lnTo>
                      <a:pt x="59" y="50"/>
                    </a:lnTo>
                    <a:lnTo>
                      <a:pt x="57" y="51"/>
                    </a:lnTo>
                    <a:lnTo>
                      <a:pt x="56" y="52"/>
                    </a:lnTo>
                    <a:lnTo>
                      <a:pt x="56" y="52"/>
                    </a:lnTo>
                    <a:lnTo>
                      <a:pt x="53" y="54"/>
                    </a:lnTo>
                    <a:lnTo>
                      <a:pt x="50" y="52"/>
                    </a:lnTo>
                    <a:lnTo>
                      <a:pt x="49" y="48"/>
                    </a:lnTo>
                    <a:lnTo>
                      <a:pt x="49" y="48"/>
                    </a:lnTo>
                    <a:lnTo>
                      <a:pt x="48" y="47"/>
                    </a:lnTo>
                    <a:lnTo>
                      <a:pt x="45" y="46"/>
                    </a:lnTo>
                    <a:lnTo>
                      <a:pt x="41" y="47"/>
                    </a:lnTo>
                    <a:lnTo>
                      <a:pt x="41" y="47"/>
                    </a:lnTo>
                    <a:lnTo>
                      <a:pt x="37" y="50"/>
                    </a:lnTo>
                    <a:lnTo>
                      <a:pt x="31" y="52"/>
                    </a:lnTo>
                    <a:lnTo>
                      <a:pt x="31" y="52"/>
                    </a:lnTo>
                    <a:lnTo>
                      <a:pt x="26" y="52"/>
                    </a:lnTo>
                    <a:lnTo>
                      <a:pt x="26" y="52"/>
                    </a:lnTo>
                    <a:lnTo>
                      <a:pt x="25" y="52"/>
                    </a:lnTo>
                    <a:lnTo>
                      <a:pt x="23" y="50"/>
                    </a:lnTo>
                    <a:lnTo>
                      <a:pt x="23" y="50"/>
                    </a:lnTo>
                    <a:lnTo>
                      <a:pt x="22" y="54"/>
                    </a:lnTo>
                    <a:lnTo>
                      <a:pt x="19" y="55"/>
                    </a:lnTo>
                    <a:lnTo>
                      <a:pt x="12" y="55"/>
                    </a:lnTo>
                    <a:lnTo>
                      <a:pt x="12" y="55"/>
                    </a:lnTo>
                    <a:lnTo>
                      <a:pt x="7" y="55"/>
                    </a:lnTo>
                    <a:lnTo>
                      <a:pt x="4" y="55"/>
                    </a:lnTo>
                    <a:lnTo>
                      <a:pt x="2" y="52"/>
                    </a:lnTo>
                    <a:lnTo>
                      <a:pt x="0" y="48"/>
                    </a:lnTo>
                    <a:lnTo>
                      <a:pt x="0" y="48"/>
                    </a:lnTo>
                    <a:lnTo>
                      <a:pt x="0" y="44"/>
                    </a:lnTo>
                    <a:lnTo>
                      <a:pt x="0" y="42"/>
                    </a:lnTo>
                    <a:lnTo>
                      <a:pt x="0" y="42"/>
                    </a:lnTo>
                    <a:lnTo>
                      <a:pt x="4" y="36"/>
                    </a:lnTo>
                    <a:lnTo>
                      <a:pt x="4" y="36"/>
                    </a:lnTo>
                    <a:lnTo>
                      <a:pt x="8" y="32"/>
                    </a:lnTo>
                    <a:lnTo>
                      <a:pt x="14" y="28"/>
                    </a:lnTo>
                    <a:lnTo>
                      <a:pt x="19" y="25"/>
                    </a:lnTo>
                    <a:close/>
                  </a:path>
                </a:pathLst>
              </a:custGeom>
              <a:grpFill/>
              <a:ln w="9525">
                <a:solidFill>
                  <a:schemeClr val="tx1"/>
                </a:solidFill>
                <a:round/>
                <a:headEnd/>
                <a:tailEnd/>
              </a:ln>
            </p:spPr>
            <p:txBody>
              <a:bodyPr/>
              <a:lstStyle/>
              <a:p>
                <a:pPr defTabSz="457189">
                  <a:defRPr/>
                </a:pPr>
                <a:endParaRPr lang="en-US" sz="1000" b="1">
                  <a:solidFill>
                    <a:srgbClr val="022144"/>
                  </a:solidFill>
                </a:endParaRPr>
              </a:p>
            </p:txBody>
          </p:sp>
          <p:sp>
            <p:nvSpPr>
              <p:cNvPr id="136" name="Freeform 196"/>
              <p:cNvSpPr>
                <a:spLocks/>
              </p:cNvSpPr>
              <p:nvPr/>
            </p:nvSpPr>
            <p:spPr bwMode="auto">
              <a:xfrm>
                <a:off x="3169" y="3735"/>
                <a:ext cx="55" cy="43"/>
              </a:xfrm>
              <a:custGeom>
                <a:avLst/>
                <a:gdLst/>
                <a:ahLst/>
                <a:cxnLst>
                  <a:cxn ang="0">
                    <a:pos x="58" y="66"/>
                  </a:cxn>
                  <a:cxn ang="0">
                    <a:pos x="84" y="57"/>
                  </a:cxn>
                  <a:cxn ang="0">
                    <a:pos x="95" y="47"/>
                  </a:cxn>
                  <a:cxn ang="0">
                    <a:pos x="108" y="29"/>
                  </a:cxn>
                  <a:cxn ang="0">
                    <a:pos x="121" y="13"/>
                  </a:cxn>
                  <a:cxn ang="0">
                    <a:pos x="140" y="6"/>
                  </a:cxn>
                  <a:cxn ang="0">
                    <a:pos x="156" y="2"/>
                  </a:cxn>
                  <a:cxn ang="0">
                    <a:pos x="165" y="22"/>
                  </a:cxn>
                  <a:cxn ang="0">
                    <a:pos x="180" y="37"/>
                  </a:cxn>
                  <a:cxn ang="0">
                    <a:pos x="178" y="47"/>
                  </a:cxn>
                  <a:cxn ang="0">
                    <a:pos x="191" y="64"/>
                  </a:cxn>
                  <a:cxn ang="0">
                    <a:pos x="194" y="75"/>
                  </a:cxn>
                  <a:cxn ang="0">
                    <a:pos x="212" y="78"/>
                  </a:cxn>
                  <a:cxn ang="0">
                    <a:pos x="218" y="94"/>
                  </a:cxn>
                  <a:cxn ang="0">
                    <a:pos x="210" y="104"/>
                  </a:cxn>
                  <a:cxn ang="0">
                    <a:pos x="210" y="110"/>
                  </a:cxn>
                  <a:cxn ang="0">
                    <a:pos x="213" y="118"/>
                  </a:cxn>
                  <a:cxn ang="0">
                    <a:pos x="222" y="131"/>
                  </a:cxn>
                  <a:cxn ang="0">
                    <a:pos x="235" y="147"/>
                  </a:cxn>
                  <a:cxn ang="0">
                    <a:pos x="245" y="133"/>
                  </a:cxn>
                  <a:cxn ang="0">
                    <a:pos x="259" y="141"/>
                  </a:cxn>
                  <a:cxn ang="0">
                    <a:pos x="274" y="162"/>
                  </a:cxn>
                  <a:cxn ang="0">
                    <a:pos x="277" y="185"/>
                  </a:cxn>
                  <a:cxn ang="0">
                    <a:pos x="288" y="194"/>
                  </a:cxn>
                  <a:cxn ang="0">
                    <a:pos x="304" y="205"/>
                  </a:cxn>
                  <a:cxn ang="0">
                    <a:pos x="290" y="219"/>
                  </a:cxn>
                  <a:cxn ang="0">
                    <a:pos x="274" y="235"/>
                  </a:cxn>
                  <a:cxn ang="0">
                    <a:pos x="270" y="219"/>
                  </a:cxn>
                  <a:cxn ang="0">
                    <a:pos x="247" y="223"/>
                  </a:cxn>
                  <a:cxn ang="0">
                    <a:pos x="221" y="231"/>
                  </a:cxn>
                  <a:cxn ang="0">
                    <a:pos x="212" y="222"/>
                  </a:cxn>
                  <a:cxn ang="0">
                    <a:pos x="201" y="215"/>
                  </a:cxn>
                  <a:cxn ang="0">
                    <a:pos x="191" y="204"/>
                  </a:cxn>
                  <a:cxn ang="0">
                    <a:pos x="182" y="197"/>
                  </a:cxn>
                  <a:cxn ang="0">
                    <a:pos x="171" y="205"/>
                  </a:cxn>
                  <a:cxn ang="0">
                    <a:pos x="155" y="192"/>
                  </a:cxn>
                  <a:cxn ang="0">
                    <a:pos x="161" y="184"/>
                  </a:cxn>
                  <a:cxn ang="0">
                    <a:pos x="176" y="181"/>
                  </a:cxn>
                  <a:cxn ang="0">
                    <a:pos x="163" y="166"/>
                  </a:cxn>
                  <a:cxn ang="0">
                    <a:pos x="155" y="174"/>
                  </a:cxn>
                  <a:cxn ang="0">
                    <a:pos x="145" y="171"/>
                  </a:cxn>
                  <a:cxn ang="0">
                    <a:pos x="145" y="184"/>
                  </a:cxn>
                  <a:cxn ang="0">
                    <a:pos x="134" y="171"/>
                  </a:cxn>
                  <a:cxn ang="0">
                    <a:pos x="129" y="179"/>
                  </a:cxn>
                  <a:cxn ang="0">
                    <a:pos x="138" y="185"/>
                  </a:cxn>
                  <a:cxn ang="0">
                    <a:pos x="149" y="200"/>
                  </a:cxn>
                  <a:cxn ang="0">
                    <a:pos x="137" y="204"/>
                  </a:cxn>
                  <a:cxn ang="0">
                    <a:pos x="114" y="208"/>
                  </a:cxn>
                  <a:cxn ang="0">
                    <a:pos x="89" y="213"/>
                  </a:cxn>
                  <a:cxn ang="0">
                    <a:pos x="76" y="190"/>
                  </a:cxn>
                  <a:cxn ang="0">
                    <a:pos x="69" y="174"/>
                  </a:cxn>
                  <a:cxn ang="0">
                    <a:pos x="60" y="163"/>
                  </a:cxn>
                  <a:cxn ang="0">
                    <a:pos x="50" y="148"/>
                  </a:cxn>
                  <a:cxn ang="0">
                    <a:pos x="33" y="128"/>
                  </a:cxn>
                  <a:cxn ang="0">
                    <a:pos x="26" y="99"/>
                  </a:cxn>
                  <a:cxn ang="0">
                    <a:pos x="8" y="79"/>
                  </a:cxn>
                </a:cxnLst>
                <a:rect l="0" t="0" r="r" b="b"/>
                <a:pathLst>
                  <a:path w="304" h="236">
                    <a:moveTo>
                      <a:pt x="5" y="67"/>
                    </a:moveTo>
                    <a:lnTo>
                      <a:pt x="5" y="67"/>
                    </a:lnTo>
                    <a:lnTo>
                      <a:pt x="31" y="67"/>
                    </a:lnTo>
                    <a:lnTo>
                      <a:pt x="31" y="67"/>
                    </a:lnTo>
                    <a:lnTo>
                      <a:pt x="45" y="67"/>
                    </a:lnTo>
                    <a:lnTo>
                      <a:pt x="58" y="66"/>
                    </a:lnTo>
                    <a:lnTo>
                      <a:pt x="58" y="66"/>
                    </a:lnTo>
                    <a:lnTo>
                      <a:pt x="70" y="66"/>
                    </a:lnTo>
                    <a:lnTo>
                      <a:pt x="70" y="66"/>
                    </a:lnTo>
                    <a:lnTo>
                      <a:pt x="77" y="66"/>
                    </a:lnTo>
                    <a:lnTo>
                      <a:pt x="80" y="64"/>
                    </a:lnTo>
                    <a:lnTo>
                      <a:pt x="81" y="61"/>
                    </a:lnTo>
                    <a:lnTo>
                      <a:pt x="81" y="61"/>
                    </a:lnTo>
                    <a:lnTo>
                      <a:pt x="84" y="57"/>
                    </a:lnTo>
                    <a:lnTo>
                      <a:pt x="84" y="55"/>
                    </a:lnTo>
                    <a:lnTo>
                      <a:pt x="85" y="52"/>
                    </a:lnTo>
                    <a:lnTo>
                      <a:pt x="85" y="52"/>
                    </a:lnTo>
                    <a:lnTo>
                      <a:pt x="89" y="51"/>
                    </a:lnTo>
                    <a:lnTo>
                      <a:pt x="94" y="49"/>
                    </a:lnTo>
                    <a:lnTo>
                      <a:pt x="94" y="49"/>
                    </a:lnTo>
                    <a:lnTo>
                      <a:pt x="95" y="47"/>
                    </a:lnTo>
                    <a:lnTo>
                      <a:pt x="95" y="44"/>
                    </a:lnTo>
                    <a:lnTo>
                      <a:pt x="95" y="44"/>
                    </a:lnTo>
                    <a:lnTo>
                      <a:pt x="96" y="42"/>
                    </a:lnTo>
                    <a:lnTo>
                      <a:pt x="98" y="41"/>
                    </a:lnTo>
                    <a:lnTo>
                      <a:pt x="102" y="38"/>
                    </a:lnTo>
                    <a:lnTo>
                      <a:pt x="102" y="38"/>
                    </a:lnTo>
                    <a:lnTo>
                      <a:pt x="108" y="29"/>
                    </a:lnTo>
                    <a:lnTo>
                      <a:pt x="108" y="29"/>
                    </a:lnTo>
                    <a:lnTo>
                      <a:pt x="114" y="24"/>
                    </a:lnTo>
                    <a:lnTo>
                      <a:pt x="114" y="24"/>
                    </a:lnTo>
                    <a:lnTo>
                      <a:pt x="117" y="19"/>
                    </a:lnTo>
                    <a:lnTo>
                      <a:pt x="118" y="15"/>
                    </a:lnTo>
                    <a:lnTo>
                      <a:pt x="118" y="15"/>
                    </a:lnTo>
                    <a:lnTo>
                      <a:pt x="121" y="13"/>
                    </a:lnTo>
                    <a:lnTo>
                      <a:pt x="123" y="11"/>
                    </a:lnTo>
                    <a:lnTo>
                      <a:pt x="123" y="11"/>
                    </a:lnTo>
                    <a:lnTo>
                      <a:pt x="127" y="7"/>
                    </a:lnTo>
                    <a:lnTo>
                      <a:pt x="127" y="7"/>
                    </a:lnTo>
                    <a:lnTo>
                      <a:pt x="133" y="6"/>
                    </a:lnTo>
                    <a:lnTo>
                      <a:pt x="140" y="6"/>
                    </a:lnTo>
                    <a:lnTo>
                      <a:pt x="140" y="6"/>
                    </a:lnTo>
                    <a:lnTo>
                      <a:pt x="142" y="5"/>
                    </a:lnTo>
                    <a:lnTo>
                      <a:pt x="144" y="3"/>
                    </a:lnTo>
                    <a:lnTo>
                      <a:pt x="146" y="2"/>
                    </a:lnTo>
                    <a:lnTo>
                      <a:pt x="149" y="0"/>
                    </a:lnTo>
                    <a:lnTo>
                      <a:pt x="149" y="0"/>
                    </a:lnTo>
                    <a:lnTo>
                      <a:pt x="155" y="0"/>
                    </a:lnTo>
                    <a:lnTo>
                      <a:pt x="156" y="2"/>
                    </a:lnTo>
                    <a:lnTo>
                      <a:pt x="159" y="5"/>
                    </a:lnTo>
                    <a:lnTo>
                      <a:pt x="159" y="5"/>
                    </a:lnTo>
                    <a:lnTo>
                      <a:pt x="160" y="10"/>
                    </a:lnTo>
                    <a:lnTo>
                      <a:pt x="160" y="10"/>
                    </a:lnTo>
                    <a:lnTo>
                      <a:pt x="163" y="19"/>
                    </a:lnTo>
                    <a:lnTo>
                      <a:pt x="163" y="19"/>
                    </a:lnTo>
                    <a:lnTo>
                      <a:pt x="165" y="22"/>
                    </a:lnTo>
                    <a:lnTo>
                      <a:pt x="170" y="25"/>
                    </a:lnTo>
                    <a:lnTo>
                      <a:pt x="170" y="25"/>
                    </a:lnTo>
                    <a:lnTo>
                      <a:pt x="172" y="28"/>
                    </a:lnTo>
                    <a:lnTo>
                      <a:pt x="174" y="30"/>
                    </a:lnTo>
                    <a:lnTo>
                      <a:pt x="174" y="30"/>
                    </a:lnTo>
                    <a:lnTo>
                      <a:pt x="178" y="34"/>
                    </a:lnTo>
                    <a:lnTo>
                      <a:pt x="180" y="37"/>
                    </a:lnTo>
                    <a:lnTo>
                      <a:pt x="180" y="37"/>
                    </a:lnTo>
                    <a:lnTo>
                      <a:pt x="180" y="38"/>
                    </a:lnTo>
                    <a:lnTo>
                      <a:pt x="180" y="40"/>
                    </a:lnTo>
                    <a:lnTo>
                      <a:pt x="176" y="42"/>
                    </a:lnTo>
                    <a:lnTo>
                      <a:pt x="176" y="42"/>
                    </a:lnTo>
                    <a:lnTo>
                      <a:pt x="178" y="47"/>
                    </a:lnTo>
                    <a:lnTo>
                      <a:pt x="178" y="47"/>
                    </a:lnTo>
                    <a:lnTo>
                      <a:pt x="183" y="49"/>
                    </a:lnTo>
                    <a:lnTo>
                      <a:pt x="183" y="49"/>
                    </a:lnTo>
                    <a:lnTo>
                      <a:pt x="186" y="53"/>
                    </a:lnTo>
                    <a:lnTo>
                      <a:pt x="188" y="57"/>
                    </a:lnTo>
                    <a:lnTo>
                      <a:pt x="188" y="57"/>
                    </a:lnTo>
                    <a:lnTo>
                      <a:pt x="191" y="64"/>
                    </a:lnTo>
                    <a:lnTo>
                      <a:pt x="191" y="64"/>
                    </a:lnTo>
                    <a:lnTo>
                      <a:pt x="193" y="67"/>
                    </a:lnTo>
                    <a:lnTo>
                      <a:pt x="193" y="67"/>
                    </a:lnTo>
                    <a:lnTo>
                      <a:pt x="194" y="68"/>
                    </a:lnTo>
                    <a:lnTo>
                      <a:pt x="194" y="70"/>
                    </a:lnTo>
                    <a:lnTo>
                      <a:pt x="194" y="70"/>
                    </a:lnTo>
                    <a:lnTo>
                      <a:pt x="194" y="72"/>
                    </a:lnTo>
                    <a:lnTo>
                      <a:pt x="194" y="75"/>
                    </a:lnTo>
                    <a:lnTo>
                      <a:pt x="195" y="76"/>
                    </a:lnTo>
                    <a:lnTo>
                      <a:pt x="198" y="78"/>
                    </a:lnTo>
                    <a:lnTo>
                      <a:pt x="198" y="78"/>
                    </a:lnTo>
                    <a:lnTo>
                      <a:pt x="203" y="76"/>
                    </a:lnTo>
                    <a:lnTo>
                      <a:pt x="209" y="76"/>
                    </a:lnTo>
                    <a:lnTo>
                      <a:pt x="209" y="76"/>
                    </a:lnTo>
                    <a:lnTo>
                      <a:pt x="212" y="78"/>
                    </a:lnTo>
                    <a:lnTo>
                      <a:pt x="213" y="79"/>
                    </a:lnTo>
                    <a:lnTo>
                      <a:pt x="216" y="83"/>
                    </a:lnTo>
                    <a:lnTo>
                      <a:pt x="216" y="83"/>
                    </a:lnTo>
                    <a:lnTo>
                      <a:pt x="217" y="89"/>
                    </a:lnTo>
                    <a:lnTo>
                      <a:pt x="218" y="91"/>
                    </a:lnTo>
                    <a:lnTo>
                      <a:pt x="218" y="94"/>
                    </a:lnTo>
                    <a:lnTo>
                      <a:pt x="218" y="94"/>
                    </a:lnTo>
                    <a:lnTo>
                      <a:pt x="218" y="97"/>
                    </a:lnTo>
                    <a:lnTo>
                      <a:pt x="217" y="98"/>
                    </a:lnTo>
                    <a:lnTo>
                      <a:pt x="217" y="98"/>
                    </a:lnTo>
                    <a:lnTo>
                      <a:pt x="216" y="101"/>
                    </a:lnTo>
                    <a:lnTo>
                      <a:pt x="214" y="104"/>
                    </a:lnTo>
                    <a:lnTo>
                      <a:pt x="214" y="104"/>
                    </a:lnTo>
                    <a:lnTo>
                      <a:pt x="210" y="104"/>
                    </a:lnTo>
                    <a:lnTo>
                      <a:pt x="209" y="104"/>
                    </a:lnTo>
                    <a:lnTo>
                      <a:pt x="206" y="105"/>
                    </a:lnTo>
                    <a:lnTo>
                      <a:pt x="206" y="105"/>
                    </a:lnTo>
                    <a:lnTo>
                      <a:pt x="206" y="108"/>
                    </a:lnTo>
                    <a:lnTo>
                      <a:pt x="206" y="109"/>
                    </a:lnTo>
                    <a:lnTo>
                      <a:pt x="207" y="109"/>
                    </a:lnTo>
                    <a:lnTo>
                      <a:pt x="210" y="110"/>
                    </a:lnTo>
                    <a:lnTo>
                      <a:pt x="210" y="110"/>
                    </a:lnTo>
                    <a:lnTo>
                      <a:pt x="210" y="112"/>
                    </a:lnTo>
                    <a:lnTo>
                      <a:pt x="210" y="114"/>
                    </a:lnTo>
                    <a:lnTo>
                      <a:pt x="210" y="114"/>
                    </a:lnTo>
                    <a:lnTo>
                      <a:pt x="212" y="117"/>
                    </a:lnTo>
                    <a:lnTo>
                      <a:pt x="213" y="118"/>
                    </a:lnTo>
                    <a:lnTo>
                      <a:pt x="213" y="118"/>
                    </a:lnTo>
                    <a:lnTo>
                      <a:pt x="214" y="123"/>
                    </a:lnTo>
                    <a:lnTo>
                      <a:pt x="216" y="127"/>
                    </a:lnTo>
                    <a:lnTo>
                      <a:pt x="216" y="127"/>
                    </a:lnTo>
                    <a:lnTo>
                      <a:pt x="218" y="129"/>
                    </a:lnTo>
                    <a:lnTo>
                      <a:pt x="218" y="129"/>
                    </a:lnTo>
                    <a:lnTo>
                      <a:pt x="221" y="131"/>
                    </a:lnTo>
                    <a:lnTo>
                      <a:pt x="222" y="131"/>
                    </a:lnTo>
                    <a:lnTo>
                      <a:pt x="222" y="131"/>
                    </a:lnTo>
                    <a:lnTo>
                      <a:pt x="226" y="133"/>
                    </a:lnTo>
                    <a:lnTo>
                      <a:pt x="231" y="137"/>
                    </a:lnTo>
                    <a:lnTo>
                      <a:pt x="231" y="137"/>
                    </a:lnTo>
                    <a:lnTo>
                      <a:pt x="232" y="143"/>
                    </a:lnTo>
                    <a:lnTo>
                      <a:pt x="232" y="146"/>
                    </a:lnTo>
                    <a:lnTo>
                      <a:pt x="235" y="147"/>
                    </a:lnTo>
                    <a:lnTo>
                      <a:pt x="235" y="147"/>
                    </a:lnTo>
                    <a:lnTo>
                      <a:pt x="237" y="148"/>
                    </a:lnTo>
                    <a:lnTo>
                      <a:pt x="243" y="148"/>
                    </a:lnTo>
                    <a:lnTo>
                      <a:pt x="243" y="148"/>
                    </a:lnTo>
                    <a:lnTo>
                      <a:pt x="244" y="141"/>
                    </a:lnTo>
                    <a:lnTo>
                      <a:pt x="245" y="133"/>
                    </a:lnTo>
                    <a:lnTo>
                      <a:pt x="245" y="133"/>
                    </a:lnTo>
                    <a:lnTo>
                      <a:pt x="250" y="132"/>
                    </a:lnTo>
                    <a:lnTo>
                      <a:pt x="252" y="132"/>
                    </a:lnTo>
                    <a:lnTo>
                      <a:pt x="252" y="132"/>
                    </a:lnTo>
                    <a:lnTo>
                      <a:pt x="254" y="136"/>
                    </a:lnTo>
                    <a:lnTo>
                      <a:pt x="256" y="137"/>
                    </a:lnTo>
                    <a:lnTo>
                      <a:pt x="256" y="137"/>
                    </a:lnTo>
                    <a:lnTo>
                      <a:pt x="259" y="141"/>
                    </a:lnTo>
                    <a:lnTo>
                      <a:pt x="260" y="146"/>
                    </a:lnTo>
                    <a:lnTo>
                      <a:pt x="260" y="146"/>
                    </a:lnTo>
                    <a:lnTo>
                      <a:pt x="263" y="159"/>
                    </a:lnTo>
                    <a:lnTo>
                      <a:pt x="263" y="159"/>
                    </a:lnTo>
                    <a:lnTo>
                      <a:pt x="267" y="160"/>
                    </a:lnTo>
                    <a:lnTo>
                      <a:pt x="271" y="160"/>
                    </a:lnTo>
                    <a:lnTo>
                      <a:pt x="274" y="162"/>
                    </a:lnTo>
                    <a:lnTo>
                      <a:pt x="275" y="166"/>
                    </a:lnTo>
                    <a:lnTo>
                      <a:pt x="275" y="166"/>
                    </a:lnTo>
                    <a:lnTo>
                      <a:pt x="275" y="171"/>
                    </a:lnTo>
                    <a:lnTo>
                      <a:pt x="275" y="177"/>
                    </a:lnTo>
                    <a:lnTo>
                      <a:pt x="275" y="177"/>
                    </a:lnTo>
                    <a:lnTo>
                      <a:pt x="277" y="181"/>
                    </a:lnTo>
                    <a:lnTo>
                      <a:pt x="277" y="185"/>
                    </a:lnTo>
                    <a:lnTo>
                      <a:pt x="277" y="185"/>
                    </a:lnTo>
                    <a:lnTo>
                      <a:pt x="281" y="188"/>
                    </a:lnTo>
                    <a:lnTo>
                      <a:pt x="283" y="190"/>
                    </a:lnTo>
                    <a:lnTo>
                      <a:pt x="283" y="190"/>
                    </a:lnTo>
                    <a:lnTo>
                      <a:pt x="285" y="193"/>
                    </a:lnTo>
                    <a:lnTo>
                      <a:pt x="288" y="194"/>
                    </a:lnTo>
                    <a:lnTo>
                      <a:pt x="288" y="194"/>
                    </a:lnTo>
                    <a:lnTo>
                      <a:pt x="292" y="196"/>
                    </a:lnTo>
                    <a:lnTo>
                      <a:pt x="292" y="196"/>
                    </a:lnTo>
                    <a:lnTo>
                      <a:pt x="294" y="198"/>
                    </a:lnTo>
                    <a:lnTo>
                      <a:pt x="297" y="203"/>
                    </a:lnTo>
                    <a:lnTo>
                      <a:pt x="297" y="203"/>
                    </a:lnTo>
                    <a:lnTo>
                      <a:pt x="300" y="204"/>
                    </a:lnTo>
                    <a:lnTo>
                      <a:pt x="304" y="205"/>
                    </a:lnTo>
                    <a:lnTo>
                      <a:pt x="304" y="205"/>
                    </a:lnTo>
                    <a:lnTo>
                      <a:pt x="304" y="208"/>
                    </a:lnTo>
                    <a:lnTo>
                      <a:pt x="302" y="209"/>
                    </a:lnTo>
                    <a:lnTo>
                      <a:pt x="297" y="211"/>
                    </a:lnTo>
                    <a:lnTo>
                      <a:pt x="297" y="211"/>
                    </a:lnTo>
                    <a:lnTo>
                      <a:pt x="293" y="215"/>
                    </a:lnTo>
                    <a:lnTo>
                      <a:pt x="290" y="219"/>
                    </a:lnTo>
                    <a:lnTo>
                      <a:pt x="290" y="219"/>
                    </a:lnTo>
                    <a:lnTo>
                      <a:pt x="285" y="227"/>
                    </a:lnTo>
                    <a:lnTo>
                      <a:pt x="285" y="227"/>
                    </a:lnTo>
                    <a:lnTo>
                      <a:pt x="281" y="231"/>
                    </a:lnTo>
                    <a:lnTo>
                      <a:pt x="279" y="236"/>
                    </a:lnTo>
                    <a:lnTo>
                      <a:pt x="279" y="236"/>
                    </a:lnTo>
                    <a:lnTo>
                      <a:pt x="274" y="235"/>
                    </a:lnTo>
                    <a:lnTo>
                      <a:pt x="273" y="234"/>
                    </a:lnTo>
                    <a:lnTo>
                      <a:pt x="273" y="232"/>
                    </a:lnTo>
                    <a:lnTo>
                      <a:pt x="273" y="228"/>
                    </a:lnTo>
                    <a:lnTo>
                      <a:pt x="273" y="223"/>
                    </a:lnTo>
                    <a:lnTo>
                      <a:pt x="273" y="223"/>
                    </a:lnTo>
                    <a:lnTo>
                      <a:pt x="271" y="222"/>
                    </a:lnTo>
                    <a:lnTo>
                      <a:pt x="270" y="219"/>
                    </a:lnTo>
                    <a:lnTo>
                      <a:pt x="264" y="217"/>
                    </a:lnTo>
                    <a:lnTo>
                      <a:pt x="264" y="217"/>
                    </a:lnTo>
                    <a:lnTo>
                      <a:pt x="259" y="217"/>
                    </a:lnTo>
                    <a:lnTo>
                      <a:pt x="254" y="219"/>
                    </a:lnTo>
                    <a:lnTo>
                      <a:pt x="254" y="219"/>
                    </a:lnTo>
                    <a:lnTo>
                      <a:pt x="250" y="220"/>
                    </a:lnTo>
                    <a:lnTo>
                      <a:pt x="247" y="223"/>
                    </a:lnTo>
                    <a:lnTo>
                      <a:pt x="247" y="223"/>
                    </a:lnTo>
                    <a:lnTo>
                      <a:pt x="239" y="228"/>
                    </a:lnTo>
                    <a:lnTo>
                      <a:pt x="239" y="228"/>
                    </a:lnTo>
                    <a:lnTo>
                      <a:pt x="235" y="231"/>
                    </a:lnTo>
                    <a:lnTo>
                      <a:pt x="231" y="231"/>
                    </a:lnTo>
                    <a:lnTo>
                      <a:pt x="231" y="231"/>
                    </a:lnTo>
                    <a:lnTo>
                      <a:pt x="221" y="231"/>
                    </a:lnTo>
                    <a:lnTo>
                      <a:pt x="221" y="231"/>
                    </a:lnTo>
                    <a:lnTo>
                      <a:pt x="221" y="230"/>
                    </a:lnTo>
                    <a:lnTo>
                      <a:pt x="220" y="228"/>
                    </a:lnTo>
                    <a:lnTo>
                      <a:pt x="217" y="227"/>
                    </a:lnTo>
                    <a:lnTo>
                      <a:pt x="217" y="227"/>
                    </a:lnTo>
                    <a:lnTo>
                      <a:pt x="214" y="224"/>
                    </a:lnTo>
                    <a:lnTo>
                      <a:pt x="212" y="222"/>
                    </a:lnTo>
                    <a:lnTo>
                      <a:pt x="212" y="222"/>
                    </a:lnTo>
                    <a:lnTo>
                      <a:pt x="209" y="220"/>
                    </a:lnTo>
                    <a:lnTo>
                      <a:pt x="206" y="220"/>
                    </a:lnTo>
                    <a:lnTo>
                      <a:pt x="205" y="219"/>
                    </a:lnTo>
                    <a:lnTo>
                      <a:pt x="203" y="216"/>
                    </a:lnTo>
                    <a:lnTo>
                      <a:pt x="203" y="216"/>
                    </a:lnTo>
                    <a:lnTo>
                      <a:pt x="201" y="215"/>
                    </a:lnTo>
                    <a:lnTo>
                      <a:pt x="199" y="211"/>
                    </a:lnTo>
                    <a:lnTo>
                      <a:pt x="198" y="208"/>
                    </a:lnTo>
                    <a:lnTo>
                      <a:pt x="197" y="205"/>
                    </a:lnTo>
                    <a:lnTo>
                      <a:pt x="197" y="205"/>
                    </a:lnTo>
                    <a:lnTo>
                      <a:pt x="194" y="205"/>
                    </a:lnTo>
                    <a:lnTo>
                      <a:pt x="191" y="204"/>
                    </a:lnTo>
                    <a:lnTo>
                      <a:pt x="191" y="204"/>
                    </a:lnTo>
                    <a:lnTo>
                      <a:pt x="190" y="198"/>
                    </a:lnTo>
                    <a:lnTo>
                      <a:pt x="190" y="198"/>
                    </a:lnTo>
                    <a:lnTo>
                      <a:pt x="186" y="193"/>
                    </a:lnTo>
                    <a:lnTo>
                      <a:pt x="186" y="193"/>
                    </a:lnTo>
                    <a:lnTo>
                      <a:pt x="184" y="193"/>
                    </a:lnTo>
                    <a:lnTo>
                      <a:pt x="183" y="194"/>
                    </a:lnTo>
                    <a:lnTo>
                      <a:pt x="182" y="197"/>
                    </a:lnTo>
                    <a:lnTo>
                      <a:pt x="182" y="197"/>
                    </a:lnTo>
                    <a:lnTo>
                      <a:pt x="178" y="200"/>
                    </a:lnTo>
                    <a:lnTo>
                      <a:pt x="175" y="203"/>
                    </a:lnTo>
                    <a:lnTo>
                      <a:pt x="175" y="203"/>
                    </a:lnTo>
                    <a:lnTo>
                      <a:pt x="172" y="204"/>
                    </a:lnTo>
                    <a:lnTo>
                      <a:pt x="171" y="205"/>
                    </a:lnTo>
                    <a:lnTo>
                      <a:pt x="171" y="205"/>
                    </a:lnTo>
                    <a:lnTo>
                      <a:pt x="167" y="205"/>
                    </a:lnTo>
                    <a:lnTo>
                      <a:pt x="164" y="205"/>
                    </a:lnTo>
                    <a:lnTo>
                      <a:pt x="157" y="203"/>
                    </a:lnTo>
                    <a:lnTo>
                      <a:pt x="155" y="198"/>
                    </a:lnTo>
                    <a:lnTo>
                      <a:pt x="153" y="194"/>
                    </a:lnTo>
                    <a:lnTo>
                      <a:pt x="155" y="192"/>
                    </a:lnTo>
                    <a:lnTo>
                      <a:pt x="155" y="192"/>
                    </a:lnTo>
                    <a:lnTo>
                      <a:pt x="155" y="189"/>
                    </a:lnTo>
                    <a:lnTo>
                      <a:pt x="156" y="188"/>
                    </a:lnTo>
                    <a:lnTo>
                      <a:pt x="156" y="188"/>
                    </a:lnTo>
                    <a:lnTo>
                      <a:pt x="160" y="186"/>
                    </a:lnTo>
                    <a:lnTo>
                      <a:pt x="160" y="186"/>
                    </a:lnTo>
                    <a:lnTo>
                      <a:pt x="160" y="185"/>
                    </a:lnTo>
                    <a:lnTo>
                      <a:pt x="161" y="184"/>
                    </a:lnTo>
                    <a:lnTo>
                      <a:pt x="161" y="184"/>
                    </a:lnTo>
                    <a:lnTo>
                      <a:pt x="165" y="184"/>
                    </a:lnTo>
                    <a:lnTo>
                      <a:pt x="170" y="184"/>
                    </a:lnTo>
                    <a:lnTo>
                      <a:pt x="170" y="184"/>
                    </a:lnTo>
                    <a:lnTo>
                      <a:pt x="172" y="182"/>
                    </a:lnTo>
                    <a:lnTo>
                      <a:pt x="176" y="181"/>
                    </a:lnTo>
                    <a:lnTo>
                      <a:pt x="176" y="181"/>
                    </a:lnTo>
                    <a:lnTo>
                      <a:pt x="176" y="177"/>
                    </a:lnTo>
                    <a:lnTo>
                      <a:pt x="175" y="174"/>
                    </a:lnTo>
                    <a:lnTo>
                      <a:pt x="170" y="170"/>
                    </a:lnTo>
                    <a:lnTo>
                      <a:pt x="170" y="170"/>
                    </a:lnTo>
                    <a:lnTo>
                      <a:pt x="167" y="167"/>
                    </a:lnTo>
                    <a:lnTo>
                      <a:pt x="167" y="167"/>
                    </a:lnTo>
                    <a:lnTo>
                      <a:pt x="163" y="166"/>
                    </a:lnTo>
                    <a:lnTo>
                      <a:pt x="163" y="166"/>
                    </a:lnTo>
                    <a:lnTo>
                      <a:pt x="155" y="163"/>
                    </a:lnTo>
                    <a:lnTo>
                      <a:pt x="155" y="163"/>
                    </a:lnTo>
                    <a:lnTo>
                      <a:pt x="153" y="167"/>
                    </a:lnTo>
                    <a:lnTo>
                      <a:pt x="152" y="171"/>
                    </a:lnTo>
                    <a:lnTo>
                      <a:pt x="152" y="171"/>
                    </a:lnTo>
                    <a:lnTo>
                      <a:pt x="155" y="174"/>
                    </a:lnTo>
                    <a:lnTo>
                      <a:pt x="157" y="178"/>
                    </a:lnTo>
                    <a:lnTo>
                      <a:pt x="157" y="178"/>
                    </a:lnTo>
                    <a:lnTo>
                      <a:pt x="153" y="178"/>
                    </a:lnTo>
                    <a:lnTo>
                      <a:pt x="151" y="175"/>
                    </a:lnTo>
                    <a:lnTo>
                      <a:pt x="149" y="173"/>
                    </a:lnTo>
                    <a:lnTo>
                      <a:pt x="145" y="171"/>
                    </a:lnTo>
                    <a:lnTo>
                      <a:pt x="145" y="171"/>
                    </a:lnTo>
                    <a:lnTo>
                      <a:pt x="145" y="175"/>
                    </a:lnTo>
                    <a:lnTo>
                      <a:pt x="148" y="178"/>
                    </a:lnTo>
                    <a:lnTo>
                      <a:pt x="148" y="178"/>
                    </a:lnTo>
                    <a:lnTo>
                      <a:pt x="151" y="182"/>
                    </a:lnTo>
                    <a:lnTo>
                      <a:pt x="151" y="186"/>
                    </a:lnTo>
                    <a:lnTo>
                      <a:pt x="151" y="186"/>
                    </a:lnTo>
                    <a:lnTo>
                      <a:pt x="145" y="184"/>
                    </a:lnTo>
                    <a:lnTo>
                      <a:pt x="145" y="184"/>
                    </a:lnTo>
                    <a:lnTo>
                      <a:pt x="144" y="182"/>
                    </a:lnTo>
                    <a:lnTo>
                      <a:pt x="142" y="179"/>
                    </a:lnTo>
                    <a:lnTo>
                      <a:pt x="138" y="175"/>
                    </a:lnTo>
                    <a:lnTo>
                      <a:pt x="138" y="175"/>
                    </a:lnTo>
                    <a:lnTo>
                      <a:pt x="134" y="171"/>
                    </a:lnTo>
                    <a:lnTo>
                      <a:pt x="134" y="171"/>
                    </a:lnTo>
                    <a:lnTo>
                      <a:pt x="133" y="171"/>
                    </a:lnTo>
                    <a:lnTo>
                      <a:pt x="132" y="170"/>
                    </a:lnTo>
                    <a:lnTo>
                      <a:pt x="132" y="170"/>
                    </a:lnTo>
                    <a:lnTo>
                      <a:pt x="130" y="178"/>
                    </a:lnTo>
                    <a:lnTo>
                      <a:pt x="130" y="178"/>
                    </a:lnTo>
                    <a:lnTo>
                      <a:pt x="129" y="178"/>
                    </a:lnTo>
                    <a:lnTo>
                      <a:pt x="129" y="179"/>
                    </a:lnTo>
                    <a:lnTo>
                      <a:pt x="129" y="179"/>
                    </a:lnTo>
                    <a:lnTo>
                      <a:pt x="130" y="181"/>
                    </a:lnTo>
                    <a:lnTo>
                      <a:pt x="132" y="182"/>
                    </a:lnTo>
                    <a:lnTo>
                      <a:pt x="132" y="182"/>
                    </a:lnTo>
                    <a:lnTo>
                      <a:pt x="136" y="182"/>
                    </a:lnTo>
                    <a:lnTo>
                      <a:pt x="136" y="182"/>
                    </a:lnTo>
                    <a:lnTo>
                      <a:pt x="138" y="185"/>
                    </a:lnTo>
                    <a:lnTo>
                      <a:pt x="138" y="185"/>
                    </a:lnTo>
                    <a:lnTo>
                      <a:pt x="142" y="186"/>
                    </a:lnTo>
                    <a:lnTo>
                      <a:pt x="142" y="186"/>
                    </a:lnTo>
                    <a:lnTo>
                      <a:pt x="146" y="189"/>
                    </a:lnTo>
                    <a:lnTo>
                      <a:pt x="148" y="192"/>
                    </a:lnTo>
                    <a:lnTo>
                      <a:pt x="149" y="200"/>
                    </a:lnTo>
                    <a:lnTo>
                      <a:pt x="149" y="200"/>
                    </a:lnTo>
                    <a:lnTo>
                      <a:pt x="148" y="200"/>
                    </a:lnTo>
                    <a:lnTo>
                      <a:pt x="146" y="201"/>
                    </a:lnTo>
                    <a:lnTo>
                      <a:pt x="144" y="204"/>
                    </a:lnTo>
                    <a:lnTo>
                      <a:pt x="142" y="204"/>
                    </a:lnTo>
                    <a:lnTo>
                      <a:pt x="142" y="204"/>
                    </a:lnTo>
                    <a:lnTo>
                      <a:pt x="140" y="204"/>
                    </a:lnTo>
                    <a:lnTo>
                      <a:pt x="137" y="204"/>
                    </a:lnTo>
                    <a:lnTo>
                      <a:pt x="132" y="203"/>
                    </a:lnTo>
                    <a:lnTo>
                      <a:pt x="132" y="203"/>
                    </a:lnTo>
                    <a:lnTo>
                      <a:pt x="122" y="204"/>
                    </a:lnTo>
                    <a:lnTo>
                      <a:pt x="122" y="204"/>
                    </a:lnTo>
                    <a:lnTo>
                      <a:pt x="119" y="204"/>
                    </a:lnTo>
                    <a:lnTo>
                      <a:pt x="118" y="205"/>
                    </a:lnTo>
                    <a:lnTo>
                      <a:pt x="114" y="208"/>
                    </a:lnTo>
                    <a:lnTo>
                      <a:pt x="114" y="208"/>
                    </a:lnTo>
                    <a:lnTo>
                      <a:pt x="107" y="209"/>
                    </a:lnTo>
                    <a:lnTo>
                      <a:pt x="102" y="209"/>
                    </a:lnTo>
                    <a:lnTo>
                      <a:pt x="102" y="209"/>
                    </a:lnTo>
                    <a:lnTo>
                      <a:pt x="96" y="212"/>
                    </a:lnTo>
                    <a:lnTo>
                      <a:pt x="89" y="213"/>
                    </a:lnTo>
                    <a:lnTo>
                      <a:pt x="89" y="213"/>
                    </a:lnTo>
                    <a:lnTo>
                      <a:pt x="84" y="212"/>
                    </a:lnTo>
                    <a:lnTo>
                      <a:pt x="81" y="208"/>
                    </a:lnTo>
                    <a:lnTo>
                      <a:pt x="81" y="208"/>
                    </a:lnTo>
                    <a:lnTo>
                      <a:pt x="79" y="201"/>
                    </a:lnTo>
                    <a:lnTo>
                      <a:pt x="77" y="194"/>
                    </a:lnTo>
                    <a:lnTo>
                      <a:pt x="77" y="194"/>
                    </a:lnTo>
                    <a:lnTo>
                      <a:pt x="76" y="190"/>
                    </a:lnTo>
                    <a:lnTo>
                      <a:pt x="73" y="186"/>
                    </a:lnTo>
                    <a:lnTo>
                      <a:pt x="73" y="186"/>
                    </a:lnTo>
                    <a:lnTo>
                      <a:pt x="69" y="181"/>
                    </a:lnTo>
                    <a:lnTo>
                      <a:pt x="69" y="181"/>
                    </a:lnTo>
                    <a:lnTo>
                      <a:pt x="69" y="177"/>
                    </a:lnTo>
                    <a:lnTo>
                      <a:pt x="69" y="174"/>
                    </a:lnTo>
                    <a:lnTo>
                      <a:pt x="69" y="174"/>
                    </a:lnTo>
                    <a:lnTo>
                      <a:pt x="68" y="173"/>
                    </a:lnTo>
                    <a:lnTo>
                      <a:pt x="66" y="170"/>
                    </a:lnTo>
                    <a:lnTo>
                      <a:pt x="64" y="167"/>
                    </a:lnTo>
                    <a:lnTo>
                      <a:pt x="64" y="167"/>
                    </a:lnTo>
                    <a:lnTo>
                      <a:pt x="61" y="166"/>
                    </a:lnTo>
                    <a:lnTo>
                      <a:pt x="60" y="163"/>
                    </a:lnTo>
                    <a:lnTo>
                      <a:pt x="60" y="163"/>
                    </a:lnTo>
                    <a:lnTo>
                      <a:pt x="54" y="162"/>
                    </a:lnTo>
                    <a:lnTo>
                      <a:pt x="54" y="162"/>
                    </a:lnTo>
                    <a:lnTo>
                      <a:pt x="52" y="158"/>
                    </a:lnTo>
                    <a:lnTo>
                      <a:pt x="50" y="154"/>
                    </a:lnTo>
                    <a:lnTo>
                      <a:pt x="50" y="154"/>
                    </a:lnTo>
                    <a:lnTo>
                      <a:pt x="50" y="148"/>
                    </a:lnTo>
                    <a:lnTo>
                      <a:pt x="50" y="148"/>
                    </a:lnTo>
                    <a:lnTo>
                      <a:pt x="47" y="144"/>
                    </a:lnTo>
                    <a:lnTo>
                      <a:pt x="46" y="140"/>
                    </a:lnTo>
                    <a:lnTo>
                      <a:pt x="46" y="140"/>
                    </a:lnTo>
                    <a:lnTo>
                      <a:pt x="42" y="135"/>
                    </a:lnTo>
                    <a:lnTo>
                      <a:pt x="37" y="131"/>
                    </a:lnTo>
                    <a:lnTo>
                      <a:pt x="37" y="131"/>
                    </a:lnTo>
                    <a:lnTo>
                      <a:pt x="33" y="128"/>
                    </a:lnTo>
                    <a:lnTo>
                      <a:pt x="28" y="125"/>
                    </a:lnTo>
                    <a:lnTo>
                      <a:pt x="28" y="125"/>
                    </a:lnTo>
                    <a:lnTo>
                      <a:pt x="26" y="121"/>
                    </a:lnTo>
                    <a:lnTo>
                      <a:pt x="26" y="117"/>
                    </a:lnTo>
                    <a:lnTo>
                      <a:pt x="26" y="108"/>
                    </a:lnTo>
                    <a:lnTo>
                      <a:pt x="26" y="108"/>
                    </a:lnTo>
                    <a:lnTo>
                      <a:pt x="26" y="99"/>
                    </a:lnTo>
                    <a:lnTo>
                      <a:pt x="26" y="95"/>
                    </a:lnTo>
                    <a:lnTo>
                      <a:pt x="24" y="91"/>
                    </a:lnTo>
                    <a:lnTo>
                      <a:pt x="24" y="91"/>
                    </a:lnTo>
                    <a:lnTo>
                      <a:pt x="19" y="87"/>
                    </a:lnTo>
                    <a:lnTo>
                      <a:pt x="12" y="83"/>
                    </a:lnTo>
                    <a:lnTo>
                      <a:pt x="12" y="83"/>
                    </a:lnTo>
                    <a:lnTo>
                      <a:pt x="8" y="79"/>
                    </a:lnTo>
                    <a:lnTo>
                      <a:pt x="8" y="79"/>
                    </a:lnTo>
                    <a:lnTo>
                      <a:pt x="4" y="78"/>
                    </a:lnTo>
                    <a:lnTo>
                      <a:pt x="4" y="78"/>
                    </a:lnTo>
                    <a:lnTo>
                      <a:pt x="3" y="76"/>
                    </a:lnTo>
                    <a:lnTo>
                      <a:pt x="0" y="76"/>
                    </a:lnTo>
                    <a:lnTo>
                      <a:pt x="5" y="67"/>
                    </a:lnTo>
                    <a:close/>
                  </a:path>
                </a:pathLst>
              </a:custGeom>
              <a:grpFill/>
              <a:ln w="9525">
                <a:solidFill>
                  <a:schemeClr val="tx1"/>
                </a:solidFill>
                <a:round/>
                <a:headEnd/>
                <a:tailEnd/>
              </a:ln>
            </p:spPr>
            <p:txBody>
              <a:bodyPr/>
              <a:lstStyle/>
              <a:p>
                <a:pPr defTabSz="457189">
                  <a:defRPr/>
                </a:pPr>
                <a:endParaRPr lang="en-US" sz="1000" b="1">
                  <a:solidFill>
                    <a:srgbClr val="022144"/>
                  </a:solidFill>
                </a:endParaRPr>
              </a:p>
            </p:txBody>
          </p:sp>
          <p:sp>
            <p:nvSpPr>
              <p:cNvPr id="137" name="Freeform 197"/>
              <p:cNvSpPr>
                <a:spLocks/>
              </p:cNvSpPr>
              <p:nvPr/>
            </p:nvSpPr>
            <p:spPr bwMode="auto">
              <a:xfrm>
                <a:off x="3037" y="3687"/>
                <a:ext cx="43" cy="33"/>
              </a:xfrm>
              <a:custGeom>
                <a:avLst/>
                <a:gdLst/>
                <a:ahLst/>
                <a:cxnLst>
                  <a:cxn ang="0">
                    <a:pos x="143" y="3"/>
                  </a:cxn>
                  <a:cxn ang="0">
                    <a:pos x="162" y="1"/>
                  </a:cxn>
                  <a:cxn ang="0">
                    <a:pos x="167" y="4"/>
                  </a:cxn>
                  <a:cxn ang="0">
                    <a:pos x="171" y="3"/>
                  </a:cxn>
                  <a:cxn ang="0">
                    <a:pos x="178" y="4"/>
                  </a:cxn>
                  <a:cxn ang="0">
                    <a:pos x="189" y="0"/>
                  </a:cxn>
                  <a:cxn ang="0">
                    <a:pos x="198" y="7"/>
                  </a:cxn>
                  <a:cxn ang="0">
                    <a:pos x="212" y="8"/>
                  </a:cxn>
                  <a:cxn ang="0">
                    <a:pos x="219" y="20"/>
                  </a:cxn>
                  <a:cxn ang="0">
                    <a:pos x="228" y="26"/>
                  </a:cxn>
                  <a:cxn ang="0">
                    <a:pos x="232" y="33"/>
                  </a:cxn>
                  <a:cxn ang="0">
                    <a:pos x="234" y="43"/>
                  </a:cxn>
                  <a:cxn ang="0">
                    <a:pos x="238" y="53"/>
                  </a:cxn>
                  <a:cxn ang="0">
                    <a:pos x="236" y="66"/>
                  </a:cxn>
                  <a:cxn ang="0">
                    <a:pos x="231" y="77"/>
                  </a:cxn>
                  <a:cxn ang="0">
                    <a:pos x="228" y="84"/>
                  </a:cxn>
                  <a:cxn ang="0">
                    <a:pos x="220" y="91"/>
                  </a:cxn>
                  <a:cxn ang="0">
                    <a:pos x="219" y="118"/>
                  </a:cxn>
                  <a:cxn ang="0">
                    <a:pos x="219" y="123"/>
                  </a:cxn>
                  <a:cxn ang="0">
                    <a:pos x="223" y="127"/>
                  </a:cxn>
                  <a:cxn ang="0">
                    <a:pos x="221" y="138"/>
                  </a:cxn>
                  <a:cxn ang="0">
                    <a:pos x="209" y="140"/>
                  </a:cxn>
                  <a:cxn ang="0">
                    <a:pos x="209" y="146"/>
                  </a:cxn>
                  <a:cxn ang="0">
                    <a:pos x="211" y="151"/>
                  </a:cxn>
                  <a:cxn ang="0">
                    <a:pos x="198" y="155"/>
                  </a:cxn>
                  <a:cxn ang="0">
                    <a:pos x="193" y="164"/>
                  </a:cxn>
                  <a:cxn ang="0">
                    <a:pos x="178" y="174"/>
                  </a:cxn>
                  <a:cxn ang="0">
                    <a:pos x="166" y="183"/>
                  </a:cxn>
                  <a:cxn ang="0">
                    <a:pos x="156" y="178"/>
                  </a:cxn>
                  <a:cxn ang="0">
                    <a:pos x="151" y="176"/>
                  </a:cxn>
                  <a:cxn ang="0">
                    <a:pos x="129" y="172"/>
                  </a:cxn>
                  <a:cxn ang="0">
                    <a:pos x="103" y="172"/>
                  </a:cxn>
                  <a:cxn ang="0">
                    <a:pos x="97" y="165"/>
                  </a:cxn>
                  <a:cxn ang="0">
                    <a:pos x="80" y="165"/>
                  </a:cxn>
                  <a:cxn ang="0">
                    <a:pos x="78" y="163"/>
                  </a:cxn>
                  <a:cxn ang="0">
                    <a:pos x="74" y="153"/>
                  </a:cxn>
                  <a:cxn ang="0">
                    <a:pos x="67" y="142"/>
                  </a:cxn>
                  <a:cxn ang="0">
                    <a:pos x="57" y="137"/>
                  </a:cxn>
                  <a:cxn ang="0">
                    <a:pos x="45" y="134"/>
                  </a:cxn>
                  <a:cxn ang="0">
                    <a:pos x="34" y="130"/>
                  </a:cxn>
                  <a:cxn ang="0">
                    <a:pos x="22" y="127"/>
                  </a:cxn>
                  <a:cxn ang="0">
                    <a:pos x="17" y="119"/>
                  </a:cxn>
                  <a:cxn ang="0">
                    <a:pos x="4" y="110"/>
                  </a:cxn>
                  <a:cxn ang="0">
                    <a:pos x="0" y="96"/>
                  </a:cxn>
                  <a:cxn ang="0">
                    <a:pos x="2" y="83"/>
                  </a:cxn>
                  <a:cxn ang="0">
                    <a:pos x="11" y="76"/>
                  </a:cxn>
                  <a:cxn ang="0">
                    <a:pos x="15" y="66"/>
                  </a:cxn>
                  <a:cxn ang="0">
                    <a:pos x="19" y="61"/>
                  </a:cxn>
                  <a:cxn ang="0">
                    <a:pos x="23" y="49"/>
                  </a:cxn>
                  <a:cxn ang="0">
                    <a:pos x="34" y="35"/>
                  </a:cxn>
                  <a:cxn ang="0">
                    <a:pos x="45" y="33"/>
                  </a:cxn>
                  <a:cxn ang="0">
                    <a:pos x="55" y="30"/>
                  </a:cxn>
                  <a:cxn ang="0">
                    <a:pos x="59" y="28"/>
                  </a:cxn>
                  <a:cxn ang="0">
                    <a:pos x="70" y="22"/>
                  </a:cxn>
                  <a:cxn ang="0">
                    <a:pos x="75" y="16"/>
                  </a:cxn>
                  <a:cxn ang="0">
                    <a:pos x="84" y="11"/>
                  </a:cxn>
                  <a:cxn ang="0">
                    <a:pos x="93" y="7"/>
                  </a:cxn>
                  <a:cxn ang="0">
                    <a:pos x="97" y="0"/>
                  </a:cxn>
                  <a:cxn ang="0">
                    <a:pos x="107" y="0"/>
                  </a:cxn>
                  <a:cxn ang="0">
                    <a:pos x="110" y="4"/>
                  </a:cxn>
                  <a:cxn ang="0">
                    <a:pos x="116" y="7"/>
                  </a:cxn>
                  <a:cxn ang="0">
                    <a:pos x="126" y="12"/>
                  </a:cxn>
                </a:cxnLst>
                <a:rect l="0" t="0" r="r" b="b"/>
                <a:pathLst>
                  <a:path w="238" h="183">
                    <a:moveTo>
                      <a:pt x="143" y="9"/>
                    </a:moveTo>
                    <a:lnTo>
                      <a:pt x="143" y="9"/>
                    </a:lnTo>
                    <a:lnTo>
                      <a:pt x="143" y="3"/>
                    </a:lnTo>
                    <a:lnTo>
                      <a:pt x="143" y="3"/>
                    </a:lnTo>
                    <a:lnTo>
                      <a:pt x="151" y="3"/>
                    </a:lnTo>
                    <a:lnTo>
                      <a:pt x="158" y="3"/>
                    </a:lnTo>
                    <a:lnTo>
                      <a:pt x="158" y="3"/>
                    </a:lnTo>
                    <a:lnTo>
                      <a:pt x="162" y="1"/>
                    </a:lnTo>
                    <a:lnTo>
                      <a:pt x="166" y="3"/>
                    </a:lnTo>
                    <a:lnTo>
                      <a:pt x="166" y="3"/>
                    </a:lnTo>
                    <a:lnTo>
                      <a:pt x="166" y="3"/>
                    </a:lnTo>
                    <a:lnTo>
                      <a:pt x="167" y="4"/>
                    </a:lnTo>
                    <a:lnTo>
                      <a:pt x="167" y="4"/>
                    </a:lnTo>
                    <a:lnTo>
                      <a:pt x="169" y="3"/>
                    </a:lnTo>
                    <a:lnTo>
                      <a:pt x="171" y="3"/>
                    </a:lnTo>
                    <a:lnTo>
                      <a:pt x="171" y="3"/>
                    </a:lnTo>
                    <a:lnTo>
                      <a:pt x="175" y="3"/>
                    </a:lnTo>
                    <a:lnTo>
                      <a:pt x="175" y="3"/>
                    </a:lnTo>
                    <a:lnTo>
                      <a:pt x="178" y="4"/>
                    </a:lnTo>
                    <a:lnTo>
                      <a:pt x="178" y="4"/>
                    </a:lnTo>
                    <a:lnTo>
                      <a:pt x="182" y="3"/>
                    </a:lnTo>
                    <a:lnTo>
                      <a:pt x="185" y="0"/>
                    </a:lnTo>
                    <a:lnTo>
                      <a:pt x="185" y="0"/>
                    </a:lnTo>
                    <a:lnTo>
                      <a:pt x="189" y="0"/>
                    </a:lnTo>
                    <a:lnTo>
                      <a:pt x="193" y="1"/>
                    </a:lnTo>
                    <a:lnTo>
                      <a:pt x="197" y="3"/>
                    </a:lnTo>
                    <a:lnTo>
                      <a:pt x="198" y="4"/>
                    </a:lnTo>
                    <a:lnTo>
                      <a:pt x="198" y="7"/>
                    </a:lnTo>
                    <a:lnTo>
                      <a:pt x="198" y="7"/>
                    </a:lnTo>
                    <a:lnTo>
                      <a:pt x="205" y="7"/>
                    </a:lnTo>
                    <a:lnTo>
                      <a:pt x="205" y="7"/>
                    </a:lnTo>
                    <a:lnTo>
                      <a:pt x="212" y="8"/>
                    </a:lnTo>
                    <a:lnTo>
                      <a:pt x="212" y="8"/>
                    </a:lnTo>
                    <a:lnTo>
                      <a:pt x="215" y="9"/>
                    </a:lnTo>
                    <a:lnTo>
                      <a:pt x="217" y="14"/>
                    </a:lnTo>
                    <a:lnTo>
                      <a:pt x="219" y="20"/>
                    </a:lnTo>
                    <a:lnTo>
                      <a:pt x="219" y="20"/>
                    </a:lnTo>
                    <a:lnTo>
                      <a:pt x="228" y="20"/>
                    </a:lnTo>
                    <a:lnTo>
                      <a:pt x="228" y="20"/>
                    </a:lnTo>
                    <a:lnTo>
                      <a:pt x="228" y="26"/>
                    </a:lnTo>
                    <a:lnTo>
                      <a:pt x="228" y="26"/>
                    </a:lnTo>
                    <a:lnTo>
                      <a:pt x="230" y="30"/>
                    </a:lnTo>
                    <a:lnTo>
                      <a:pt x="232" y="33"/>
                    </a:lnTo>
                    <a:lnTo>
                      <a:pt x="232" y="33"/>
                    </a:lnTo>
                    <a:lnTo>
                      <a:pt x="234" y="35"/>
                    </a:lnTo>
                    <a:lnTo>
                      <a:pt x="234" y="38"/>
                    </a:lnTo>
                    <a:lnTo>
                      <a:pt x="234" y="43"/>
                    </a:lnTo>
                    <a:lnTo>
                      <a:pt x="234" y="43"/>
                    </a:lnTo>
                    <a:lnTo>
                      <a:pt x="238" y="45"/>
                    </a:lnTo>
                    <a:lnTo>
                      <a:pt x="238" y="47"/>
                    </a:lnTo>
                    <a:lnTo>
                      <a:pt x="238" y="53"/>
                    </a:lnTo>
                    <a:lnTo>
                      <a:pt x="238" y="53"/>
                    </a:lnTo>
                    <a:lnTo>
                      <a:pt x="238" y="60"/>
                    </a:lnTo>
                    <a:lnTo>
                      <a:pt x="238" y="60"/>
                    </a:lnTo>
                    <a:lnTo>
                      <a:pt x="236" y="66"/>
                    </a:lnTo>
                    <a:lnTo>
                      <a:pt x="236" y="66"/>
                    </a:lnTo>
                    <a:lnTo>
                      <a:pt x="235" y="69"/>
                    </a:lnTo>
                    <a:lnTo>
                      <a:pt x="232" y="72"/>
                    </a:lnTo>
                    <a:lnTo>
                      <a:pt x="232" y="72"/>
                    </a:lnTo>
                    <a:lnTo>
                      <a:pt x="231" y="77"/>
                    </a:lnTo>
                    <a:lnTo>
                      <a:pt x="231" y="77"/>
                    </a:lnTo>
                    <a:lnTo>
                      <a:pt x="230" y="81"/>
                    </a:lnTo>
                    <a:lnTo>
                      <a:pt x="228" y="84"/>
                    </a:lnTo>
                    <a:lnTo>
                      <a:pt x="228" y="84"/>
                    </a:lnTo>
                    <a:lnTo>
                      <a:pt x="228" y="88"/>
                    </a:lnTo>
                    <a:lnTo>
                      <a:pt x="228" y="91"/>
                    </a:lnTo>
                    <a:lnTo>
                      <a:pt x="228" y="91"/>
                    </a:lnTo>
                    <a:lnTo>
                      <a:pt x="220" y="91"/>
                    </a:lnTo>
                    <a:lnTo>
                      <a:pt x="220" y="91"/>
                    </a:lnTo>
                    <a:lnTo>
                      <a:pt x="219" y="106"/>
                    </a:lnTo>
                    <a:lnTo>
                      <a:pt x="219" y="106"/>
                    </a:lnTo>
                    <a:lnTo>
                      <a:pt x="219" y="118"/>
                    </a:lnTo>
                    <a:lnTo>
                      <a:pt x="219" y="118"/>
                    </a:lnTo>
                    <a:lnTo>
                      <a:pt x="219" y="122"/>
                    </a:lnTo>
                    <a:lnTo>
                      <a:pt x="219" y="123"/>
                    </a:lnTo>
                    <a:lnTo>
                      <a:pt x="219" y="123"/>
                    </a:lnTo>
                    <a:lnTo>
                      <a:pt x="221" y="125"/>
                    </a:lnTo>
                    <a:lnTo>
                      <a:pt x="223" y="126"/>
                    </a:lnTo>
                    <a:lnTo>
                      <a:pt x="223" y="127"/>
                    </a:lnTo>
                    <a:lnTo>
                      <a:pt x="223" y="127"/>
                    </a:lnTo>
                    <a:lnTo>
                      <a:pt x="223" y="130"/>
                    </a:lnTo>
                    <a:lnTo>
                      <a:pt x="221" y="133"/>
                    </a:lnTo>
                    <a:lnTo>
                      <a:pt x="221" y="133"/>
                    </a:lnTo>
                    <a:lnTo>
                      <a:pt x="221" y="138"/>
                    </a:lnTo>
                    <a:lnTo>
                      <a:pt x="221" y="138"/>
                    </a:lnTo>
                    <a:lnTo>
                      <a:pt x="216" y="138"/>
                    </a:lnTo>
                    <a:lnTo>
                      <a:pt x="209" y="140"/>
                    </a:lnTo>
                    <a:lnTo>
                      <a:pt x="209" y="140"/>
                    </a:lnTo>
                    <a:lnTo>
                      <a:pt x="208" y="142"/>
                    </a:lnTo>
                    <a:lnTo>
                      <a:pt x="208" y="144"/>
                    </a:lnTo>
                    <a:lnTo>
                      <a:pt x="208" y="144"/>
                    </a:lnTo>
                    <a:lnTo>
                      <a:pt x="209" y="146"/>
                    </a:lnTo>
                    <a:lnTo>
                      <a:pt x="211" y="146"/>
                    </a:lnTo>
                    <a:lnTo>
                      <a:pt x="211" y="148"/>
                    </a:lnTo>
                    <a:lnTo>
                      <a:pt x="211" y="151"/>
                    </a:lnTo>
                    <a:lnTo>
                      <a:pt x="211" y="151"/>
                    </a:lnTo>
                    <a:lnTo>
                      <a:pt x="209" y="152"/>
                    </a:lnTo>
                    <a:lnTo>
                      <a:pt x="205" y="153"/>
                    </a:lnTo>
                    <a:lnTo>
                      <a:pt x="198" y="155"/>
                    </a:lnTo>
                    <a:lnTo>
                      <a:pt x="198" y="155"/>
                    </a:lnTo>
                    <a:lnTo>
                      <a:pt x="198" y="157"/>
                    </a:lnTo>
                    <a:lnTo>
                      <a:pt x="197" y="160"/>
                    </a:lnTo>
                    <a:lnTo>
                      <a:pt x="193" y="164"/>
                    </a:lnTo>
                    <a:lnTo>
                      <a:pt x="193" y="164"/>
                    </a:lnTo>
                    <a:lnTo>
                      <a:pt x="188" y="167"/>
                    </a:lnTo>
                    <a:lnTo>
                      <a:pt x="182" y="171"/>
                    </a:lnTo>
                    <a:lnTo>
                      <a:pt x="182" y="171"/>
                    </a:lnTo>
                    <a:lnTo>
                      <a:pt x="178" y="174"/>
                    </a:lnTo>
                    <a:lnTo>
                      <a:pt x="174" y="176"/>
                    </a:lnTo>
                    <a:lnTo>
                      <a:pt x="174" y="176"/>
                    </a:lnTo>
                    <a:lnTo>
                      <a:pt x="170" y="180"/>
                    </a:lnTo>
                    <a:lnTo>
                      <a:pt x="166" y="183"/>
                    </a:lnTo>
                    <a:lnTo>
                      <a:pt x="166" y="183"/>
                    </a:lnTo>
                    <a:lnTo>
                      <a:pt x="162" y="183"/>
                    </a:lnTo>
                    <a:lnTo>
                      <a:pt x="160" y="182"/>
                    </a:lnTo>
                    <a:lnTo>
                      <a:pt x="156" y="178"/>
                    </a:lnTo>
                    <a:lnTo>
                      <a:pt x="156" y="178"/>
                    </a:lnTo>
                    <a:lnTo>
                      <a:pt x="154" y="178"/>
                    </a:lnTo>
                    <a:lnTo>
                      <a:pt x="151" y="176"/>
                    </a:lnTo>
                    <a:lnTo>
                      <a:pt x="151" y="176"/>
                    </a:lnTo>
                    <a:lnTo>
                      <a:pt x="145" y="175"/>
                    </a:lnTo>
                    <a:lnTo>
                      <a:pt x="145" y="175"/>
                    </a:lnTo>
                    <a:lnTo>
                      <a:pt x="137" y="174"/>
                    </a:lnTo>
                    <a:lnTo>
                      <a:pt x="129" y="172"/>
                    </a:lnTo>
                    <a:lnTo>
                      <a:pt x="114" y="172"/>
                    </a:lnTo>
                    <a:lnTo>
                      <a:pt x="114" y="172"/>
                    </a:lnTo>
                    <a:lnTo>
                      <a:pt x="106" y="172"/>
                    </a:lnTo>
                    <a:lnTo>
                      <a:pt x="103" y="172"/>
                    </a:lnTo>
                    <a:lnTo>
                      <a:pt x="99" y="171"/>
                    </a:lnTo>
                    <a:lnTo>
                      <a:pt x="99" y="171"/>
                    </a:lnTo>
                    <a:lnTo>
                      <a:pt x="98" y="168"/>
                    </a:lnTo>
                    <a:lnTo>
                      <a:pt x="97" y="165"/>
                    </a:lnTo>
                    <a:lnTo>
                      <a:pt x="97" y="165"/>
                    </a:lnTo>
                    <a:lnTo>
                      <a:pt x="91" y="165"/>
                    </a:lnTo>
                    <a:lnTo>
                      <a:pt x="91" y="165"/>
                    </a:lnTo>
                    <a:lnTo>
                      <a:pt x="80" y="165"/>
                    </a:lnTo>
                    <a:lnTo>
                      <a:pt x="80" y="165"/>
                    </a:lnTo>
                    <a:lnTo>
                      <a:pt x="78" y="165"/>
                    </a:lnTo>
                    <a:lnTo>
                      <a:pt x="78" y="163"/>
                    </a:lnTo>
                    <a:lnTo>
                      <a:pt x="78" y="163"/>
                    </a:lnTo>
                    <a:lnTo>
                      <a:pt x="78" y="160"/>
                    </a:lnTo>
                    <a:lnTo>
                      <a:pt x="78" y="157"/>
                    </a:lnTo>
                    <a:lnTo>
                      <a:pt x="78" y="157"/>
                    </a:lnTo>
                    <a:lnTo>
                      <a:pt x="74" y="153"/>
                    </a:lnTo>
                    <a:lnTo>
                      <a:pt x="74" y="153"/>
                    </a:lnTo>
                    <a:lnTo>
                      <a:pt x="68" y="146"/>
                    </a:lnTo>
                    <a:lnTo>
                      <a:pt x="68" y="146"/>
                    </a:lnTo>
                    <a:lnTo>
                      <a:pt x="67" y="142"/>
                    </a:lnTo>
                    <a:lnTo>
                      <a:pt x="67" y="142"/>
                    </a:lnTo>
                    <a:lnTo>
                      <a:pt x="64" y="140"/>
                    </a:lnTo>
                    <a:lnTo>
                      <a:pt x="61" y="138"/>
                    </a:lnTo>
                    <a:lnTo>
                      <a:pt x="57" y="137"/>
                    </a:lnTo>
                    <a:lnTo>
                      <a:pt x="57" y="137"/>
                    </a:lnTo>
                    <a:lnTo>
                      <a:pt x="52" y="134"/>
                    </a:lnTo>
                    <a:lnTo>
                      <a:pt x="45" y="134"/>
                    </a:lnTo>
                    <a:lnTo>
                      <a:pt x="45" y="134"/>
                    </a:lnTo>
                    <a:lnTo>
                      <a:pt x="40" y="133"/>
                    </a:lnTo>
                    <a:lnTo>
                      <a:pt x="40" y="133"/>
                    </a:lnTo>
                    <a:lnTo>
                      <a:pt x="37" y="132"/>
                    </a:lnTo>
                    <a:lnTo>
                      <a:pt x="34" y="130"/>
                    </a:lnTo>
                    <a:lnTo>
                      <a:pt x="34" y="130"/>
                    </a:lnTo>
                    <a:lnTo>
                      <a:pt x="29" y="129"/>
                    </a:lnTo>
                    <a:lnTo>
                      <a:pt x="25" y="129"/>
                    </a:lnTo>
                    <a:lnTo>
                      <a:pt x="22" y="127"/>
                    </a:lnTo>
                    <a:lnTo>
                      <a:pt x="22" y="127"/>
                    </a:lnTo>
                    <a:lnTo>
                      <a:pt x="19" y="125"/>
                    </a:lnTo>
                    <a:lnTo>
                      <a:pt x="18" y="122"/>
                    </a:lnTo>
                    <a:lnTo>
                      <a:pt x="17" y="119"/>
                    </a:lnTo>
                    <a:lnTo>
                      <a:pt x="14" y="117"/>
                    </a:lnTo>
                    <a:lnTo>
                      <a:pt x="14" y="117"/>
                    </a:lnTo>
                    <a:lnTo>
                      <a:pt x="7" y="113"/>
                    </a:lnTo>
                    <a:lnTo>
                      <a:pt x="4" y="110"/>
                    </a:lnTo>
                    <a:lnTo>
                      <a:pt x="2" y="107"/>
                    </a:lnTo>
                    <a:lnTo>
                      <a:pt x="2" y="107"/>
                    </a:lnTo>
                    <a:lnTo>
                      <a:pt x="0" y="102"/>
                    </a:lnTo>
                    <a:lnTo>
                      <a:pt x="0" y="96"/>
                    </a:lnTo>
                    <a:lnTo>
                      <a:pt x="0" y="96"/>
                    </a:lnTo>
                    <a:lnTo>
                      <a:pt x="0" y="85"/>
                    </a:lnTo>
                    <a:lnTo>
                      <a:pt x="0" y="85"/>
                    </a:lnTo>
                    <a:lnTo>
                      <a:pt x="2" y="83"/>
                    </a:lnTo>
                    <a:lnTo>
                      <a:pt x="4" y="80"/>
                    </a:lnTo>
                    <a:lnTo>
                      <a:pt x="10" y="77"/>
                    </a:lnTo>
                    <a:lnTo>
                      <a:pt x="10" y="77"/>
                    </a:lnTo>
                    <a:lnTo>
                      <a:pt x="11" y="76"/>
                    </a:lnTo>
                    <a:lnTo>
                      <a:pt x="13" y="73"/>
                    </a:lnTo>
                    <a:lnTo>
                      <a:pt x="14" y="68"/>
                    </a:lnTo>
                    <a:lnTo>
                      <a:pt x="14" y="68"/>
                    </a:lnTo>
                    <a:lnTo>
                      <a:pt x="15" y="66"/>
                    </a:lnTo>
                    <a:lnTo>
                      <a:pt x="17" y="65"/>
                    </a:lnTo>
                    <a:lnTo>
                      <a:pt x="19" y="62"/>
                    </a:lnTo>
                    <a:lnTo>
                      <a:pt x="19" y="61"/>
                    </a:lnTo>
                    <a:lnTo>
                      <a:pt x="19" y="61"/>
                    </a:lnTo>
                    <a:lnTo>
                      <a:pt x="22" y="60"/>
                    </a:lnTo>
                    <a:lnTo>
                      <a:pt x="22" y="60"/>
                    </a:lnTo>
                    <a:lnTo>
                      <a:pt x="23" y="49"/>
                    </a:lnTo>
                    <a:lnTo>
                      <a:pt x="23" y="49"/>
                    </a:lnTo>
                    <a:lnTo>
                      <a:pt x="26" y="43"/>
                    </a:lnTo>
                    <a:lnTo>
                      <a:pt x="30" y="39"/>
                    </a:lnTo>
                    <a:lnTo>
                      <a:pt x="30" y="39"/>
                    </a:lnTo>
                    <a:lnTo>
                      <a:pt x="34" y="35"/>
                    </a:lnTo>
                    <a:lnTo>
                      <a:pt x="36" y="34"/>
                    </a:lnTo>
                    <a:lnTo>
                      <a:pt x="38" y="33"/>
                    </a:lnTo>
                    <a:lnTo>
                      <a:pt x="38" y="33"/>
                    </a:lnTo>
                    <a:lnTo>
                      <a:pt x="45" y="33"/>
                    </a:lnTo>
                    <a:lnTo>
                      <a:pt x="45" y="33"/>
                    </a:lnTo>
                    <a:lnTo>
                      <a:pt x="51" y="30"/>
                    </a:lnTo>
                    <a:lnTo>
                      <a:pt x="51" y="30"/>
                    </a:lnTo>
                    <a:lnTo>
                      <a:pt x="55" y="30"/>
                    </a:lnTo>
                    <a:lnTo>
                      <a:pt x="55" y="30"/>
                    </a:lnTo>
                    <a:lnTo>
                      <a:pt x="57" y="30"/>
                    </a:lnTo>
                    <a:lnTo>
                      <a:pt x="59" y="28"/>
                    </a:lnTo>
                    <a:lnTo>
                      <a:pt x="59" y="28"/>
                    </a:lnTo>
                    <a:lnTo>
                      <a:pt x="60" y="26"/>
                    </a:lnTo>
                    <a:lnTo>
                      <a:pt x="60" y="26"/>
                    </a:lnTo>
                    <a:lnTo>
                      <a:pt x="64" y="24"/>
                    </a:lnTo>
                    <a:lnTo>
                      <a:pt x="70" y="22"/>
                    </a:lnTo>
                    <a:lnTo>
                      <a:pt x="70" y="22"/>
                    </a:lnTo>
                    <a:lnTo>
                      <a:pt x="72" y="20"/>
                    </a:lnTo>
                    <a:lnTo>
                      <a:pt x="74" y="18"/>
                    </a:lnTo>
                    <a:lnTo>
                      <a:pt x="75" y="16"/>
                    </a:lnTo>
                    <a:lnTo>
                      <a:pt x="78" y="14"/>
                    </a:lnTo>
                    <a:lnTo>
                      <a:pt x="78" y="14"/>
                    </a:lnTo>
                    <a:lnTo>
                      <a:pt x="83" y="12"/>
                    </a:lnTo>
                    <a:lnTo>
                      <a:pt x="84" y="11"/>
                    </a:lnTo>
                    <a:lnTo>
                      <a:pt x="86" y="8"/>
                    </a:lnTo>
                    <a:lnTo>
                      <a:pt x="86" y="8"/>
                    </a:lnTo>
                    <a:lnTo>
                      <a:pt x="90" y="8"/>
                    </a:lnTo>
                    <a:lnTo>
                      <a:pt x="93" y="7"/>
                    </a:lnTo>
                    <a:lnTo>
                      <a:pt x="93" y="7"/>
                    </a:lnTo>
                    <a:lnTo>
                      <a:pt x="95" y="4"/>
                    </a:lnTo>
                    <a:lnTo>
                      <a:pt x="97" y="0"/>
                    </a:lnTo>
                    <a:lnTo>
                      <a:pt x="97" y="0"/>
                    </a:lnTo>
                    <a:lnTo>
                      <a:pt x="102" y="0"/>
                    </a:lnTo>
                    <a:lnTo>
                      <a:pt x="102" y="0"/>
                    </a:lnTo>
                    <a:lnTo>
                      <a:pt x="107" y="0"/>
                    </a:lnTo>
                    <a:lnTo>
                      <a:pt x="107" y="0"/>
                    </a:lnTo>
                    <a:lnTo>
                      <a:pt x="110" y="0"/>
                    </a:lnTo>
                    <a:lnTo>
                      <a:pt x="110" y="3"/>
                    </a:lnTo>
                    <a:lnTo>
                      <a:pt x="110" y="3"/>
                    </a:lnTo>
                    <a:lnTo>
                      <a:pt x="110" y="4"/>
                    </a:lnTo>
                    <a:lnTo>
                      <a:pt x="112" y="5"/>
                    </a:lnTo>
                    <a:lnTo>
                      <a:pt x="112" y="5"/>
                    </a:lnTo>
                    <a:lnTo>
                      <a:pt x="116" y="7"/>
                    </a:lnTo>
                    <a:lnTo>
                      <a:pt x="116" y="7"/>
                    </a:lnTo>
                    <a:lnTo>
                      <a:pt x="120" y="9"/>
                    </a:lnTo>
                    <a:lnTo>
                      <a:pt x="120" y="9"/>
                    </a:lnTo>
                    <a:lnTo>
                      <a:pt x="124" y="11"/>
                    </a:lnTo>
                    <a:lnTo>
                      <a:pt x="126" y="12"/>
                    </a:lnTo>
                    <a:lnTo>
                      <a:pt x="126" y="12"/>
                    </a:lnTo>
                    <a:lnTo>
                      <a:pt x="141" y="12"/>
                    </a:lnTo>
                    <a:lnTo>
                      <a:pt x="143" y="9"/>
                    </a:lnTo>
                    <a:close/>
                  </a:path>
                </a:pathLst>
              </a:custGeom>
              <a:grpFill/>
              <a:ln w="9525">
                <a:solidFill>
                  <a:schemeClr val="tx1"/>
                </a:solidFill>
                <a:round/>
                <a:headEnd/>
                <a:tailEnd/>
              </a:ln>
            </p:spPr>
            <p:txBody>
              <a:bodyPr/>
              <a:lstStyle/>
              <a:p>
                <a:pPr defTabSz="457189">
                  <a:defRPr/>
                </a:pPr>
                <a:endParaRPr lang="en-US" sz="1000" b="1">
                  <a:solidFill>
                    <a:srgbClr val="022144"/>
                  </a:solidFill>
                </a:endParaRPr>
              </a:p>
            </p:txBody>
          </p:sp>
          <p:sp>
            <p:nvSpPr>
              <p:cNvPr id="138" name="Freeform 198"/>
              <p:cNvSpPr>
                <a:spLocks/>
              </p:cNvSpPr>
              <p:nvPr/>
            </p:nvSpPr>
            <p:spPr bwMode="auto">
              <a:xfrm>
                <a:off x="2996" y="3706"/>
                <a:ext cx="19" cy="22"/>
              </a:xfrm>
              <a:custGeom>
                <a:avLst/>
                <a:gdLst/>
                <a:ahLst/>
                <a:cxnLst>
                  <a:cxn ang="0">
                    <a:pos x="40" y="37"/>
                  </a:cxn>
                  <a:cxn ang="0">
                    <a:pos x="46" y="37"/>
                  </a:cxn>
                  <a:cxn ang="0">
                    <a:pos x="54" y="37"/>
                  </a:cxn>
                  <a:cxn ang="0">
                    <a:pos x="57" y="33"/>
                  </a:cxn>
                  <a:cxn ang="0">
                    <a:pos x="64" y="29"/>
                  </a:cxn>
                  <a:cxn ang="0">
                    <a:pos x="67" y="25"/>
                  </a:cxn>
                  <a:cxn ang="0">
                    <a:pos x="69" y="18"/>
                  </a:cxn>
                  <a:cxn ang="0">
                    <a:pos x="72" y="11"/>
                  </a:cxn>
                  <a:cxn ang="0">
                    <a:pos x="76" y="9"/>
                  </a:cxn>
                  <a:cxn ang="0">
                    <a:pos x="79" y="6"/>
                  </a:cxn>
                  <a:cxn ang="0">
                    <a:pos x="77" y="3"/>
                  </a:cxn>
                  <a:cxn ang="0">
                    <a:pos x="77" y="0"/>
                  </a:cxn>
                  <a:cxn ang="0">
                    <a:pos x="80" y="0"/>
                  </a:cxn>
                  <a:cxn ang="0">
                    <a:pos x="83" y="2"/>
                  </a:cxn>
                  <a:cxn ang="0">
                    <a:pos x="91" y="6"/>
                  </a:cxn>
                  <a:cxn ang="0">
                    <a:pos x="99" y="11"/>
                  </a:cxn>
                  <a:cxn ang="0">
                    <a:pos x="102" y="15"/>
                  </a:cxn>
                  <a:cxn ang="0">
                    <a:pos x="102" y="21"/>
                  </a:cxn>
                  <a:cxn ang="0">
                    <a:pos x="94" y="22"/>
                  </a:cxn>
                  <a:cxn ang="0">
                    <a:pos x="92" y="25"/>
                  </a:cxn>
                  <a:cxn ang="0">
                    <a:pos x="90" y="33"/>
                  </a:cxn>
                  <a:cxn ang="0">
                    <a:pos x="88" y="40"/>
                  </a:cxn>
                  <a:cxn ang="0">
                    <a:pos x="88" y="49"/>
                  </a:cxn>
                  <a:cxn ang="0">
                    <a:pos x="88" y="53"/>
                  </a:cxn>
                  <a:cxn ang="0">
                    <a:pos x="91" y="56"/>
                  </a:cxn>
                  <a:cxn ang="0">
                    <a:pos x="91" y="64"/>
                  </a:cxn>
                  <a:cxn ang="0">
                    <a:pos x="87" y="66"/>
                  </a:cxn>
                  <a:cxn ang="0">
                    <a:pos x="84" y="66"/>
                  </a:cxn>
                  <a:cxn ang="0">
                    <a:pos x="79" y="68"/>
                  </a:cxn>
                  <a:cxn ang="0">
                    <a:pos x="76" y="71"/>
                  </a:cxn>
                  <a:cxn ang="0">
                    <a:pos x="67" y="71"/>
                  </a:cxn>
                  <a:cxn ang="0">
                    <a:pos x="59" y="71"/>
                  </a:cxn>
                  <a:cxn ang="0">
                    <a:pos x="53" y="72"/>
                  </a:cxn>
                  <a:cxn ang="0">
                    <a:pos x="52" y="74"/>
                  </a:cxn>
                  <a:cxn ang="0">
                    <a:pos x="48" y="80"/>
                  </a:cxn>
                  <a:cxn ang="0">
                    <a:pos x="44" y="89"/>
                  </a:cxn>
                  <a:cxn ang="0">
                    <a:pos x="41" y="93"/>
                  </a:cxn>
                  <a:cxn ang="0">
                    <a:pos x="40" y="95"/>
                  </a:cxn>
                  <a:cxn ang="0">
                    <a:pos x="35" y="103"/>
                  </a:cxn>
                  <a:cxn ang="0">
                    <a:pos x="33" y="112"/>
                  </a:cxn>
                  <a:cxn ang="0">
                    <a:pos x="31" y="120"/>
                  </a:cxn>
                  <a:cxn ang="0">
                    <a:pos x="25" y="120"/>
                  </a:cxn>
                  <a:cxn ang="0">
                    <a:pos x="18" y="116"/>
                  </a:cxn>
                  <a:cxn ang="0">
                    <a:pos x="15" y="112"/>
                  </a:cxn>
                  <a:cxn ang="0">
                    <a:pos x="14" y="109"/>
                  </a:cxn>
                  <a:cxn ang="0">
                    <a:pos x="11" y="105"/>
                  </a:cxn>
                  <a:cxn ang="0">
                    <a:pos x="8" y="102"/>
                  </a:cxn>
                  <a:cxn ang="0">
                    <a:pos x="7" y="101"/>
                  </a:cxn>
                  <a:cxn ang="0">
                    <a:pos x="2" y="93"/>
                  </a:cxn>
                  <a:cxn ang="0">
                    <a:pos x="0" y="85"/>
                  </a:cxn>
                  <a:cxn ang="0">
                    <a:pos x="2" y="83"/>
                  </a:cxn>
                  <a:cxn ang="0">
                    <a:pos x="7" y="79"/>
                  </a:cxn>
                  <a:cxn ang="0">
                    <a:pos x="8" y="76"/>
                  </a:cxn>
                  <a:cxn ang="0">
                    <a:pos x="10" y="74"/>
                  </a:cxn>
                  <a:cxn ang="0">
                    <a:pos x="12" y="67"/>
                  </a:cxn>
                  <a:cxn ang="0">
                    <a:pos x="14" y="64"/>
                  </a:cxn>
                  <a:cxn ang="0">
                    <a:pos x="15" y="60"/>
                  </a:cxn>
                  <a:cxn ang="0">
                    <a:pos x="22" y="56"/>
                  </a:cxn>
                  <a:cxn ang="0">
                    <a:pos x="25" y="53"/>
                  </a:cxn>
                  <a:cxn ang="0">
                    <a:pos x="26" y="47"/>
                  </a:cxn>
                  <a:cxn ang="0">
                    <a:pos x="27" y="44"/>
                  </a:cxn>
                  <a:cxn ang="0">
                    <a:pos x="37" y="38"/>
                  </a:cxn>
                  <a:cxn ang="0">
                    <a:pos x="40" y="37"/>
                  </a:cxn>
                </a:cxnLst>
                <a:rect l="0" t="0" r="r" b="b"/>
                <a:pathLst>
                  <a:path w="102" h="120">
                    <a:moveTo>
                      <a:pt x="40" y="37"/>
                    </a:moveTo>
                    <a:lnTo>
                      <a:pt x="40" y="37"/>
                    </a:lnTo>
                    <a:lnTo>
                      <a:pt x="46" y="37"/>
                    </a:lnTo>
                    <a:lnTo>
                      <a:pt x="46" y="37"/>
                    </a:lnTo>
                    <a:lnTo>
                      <a:pt x="54" y="37"/>
                    </a:lnTo>
                    <a:lnTo>
                      <a:pt x="54" y="37"/>
                    </a:lnTo>
                    <a:lnTo>
                      <a:pt x="56" y="34"/>
                    </a:lnTo>
                    <a:lnTo>
                      <a:pt x="57" y="33"/>
                    </a:lnTo>
                    <a:lnTo>
                      <a:pt x="61" y="30"/>
                    </a:lnTo>
                    <a:lnTo>
                      <a:pt x="64" y="29"/>
                    </a:lnTo>
                    <a:lnTo>
                      <a:pt x="67" y="26"/>
                    </a:lnTo>
                    <a:lnTo>
                      <a:pt x="67" y="25"/>
                    </a:lnTo>
                    <a:lnTo>
                      <a:pt x="67" y="25"/>
                    </a:lnTo>
                    <a:lnTo>
                      <a:pt x="69" y="18"/>
                    </a:lnTo>
                    <a:lnTo>
                      <a:pt x="72" y="11"/>
                    </a:lnTo>
                    <a:lnTo>
                      <a:pt x="72" y="11"/>
                    </a:lnTo>
                    <a:lnTo>
                      <a:pt x="75" y="10"/>
                    </a:lnTo>
                    <a:lnTo>
                      <a:pt x="76" y="9"/>
                    </a:lnTo>
                    <a:lnTo>
                      <a:pt x="79" y="9"/>
                    </a:lnTo>
                    <a:lnTo>
                      <a:pt x="79" y="6"/>
                    </a:lnTo>
                    <a:lnTo>
                      <a:pt x="79" y="6"/>
                    </a:lnTo>
                    <a:lnTo>
                      <a:pt x="77" y="3"/>
                    </a:lnTo>
                    <a:lnTo>
                      <a:pt x="77" y="2"/>
                    </a:lnTo>
                    <a:lnTo>
                      <a:pt x="77" y="0"/>
                    </a:lnTo>
                    <a:lnTo>
                      <a:pt x="77" y="0"/>
                    </a:lnTo>
                    <a:lnTo>
                      <a:pt x="80" y="0"/>
                    </a:lnTo>
                    <a:lnTo>
                      <a:pt x="83" y="2"/>
                    </a:lnTo>
                    <a:lnTo>
                      <a:pt x="83" y="2"/>
                    </a:lnTo>
                    <a:lnTo>
                      <a:pt x="91" y="6"/>
                    </a:lnTo>
                    <a:lnTo>
                      <a:pt x="91" y="6"/>
                    </a:lnTo>
                    <a:lnTo>
                      <a:pt x="99" y="11"/>
                    </a:lnTo>
                    <a:lnTo>
                      <a:pt x="99" y="11"/>
                    </a:lnTo>
                    <a:lnTo>
                      <a:pt x="101" y="13"/>
                    </a:lnTo>
                    <a:lnTo>
                      <a:pt x="102" y="15"/>
                    </a:lnTo>
                    <a:lnTo>
                      <a:pt x="102" y="21"/>
                    </a:lnTo>
                    <a:lnTo>
                      <a:pt x="102" y="21"/>
                    </a:lnTo>
                    <a:lnTo>
                      <a:pt x="98" y="21"/>
                    </a:lnTo>
                    <a:lnTo>
                      <a:pt x="94" y="22"/>
                    </a:lnTo>
                    <a:lnTo>
                      <a:pt x="94" y="22"/>
                    </a:lnTo>
                    <a:lnTo>
                      <a:pt x="92" y="25"/>
                    </a:lnTo>
                    <a:lnTo>
                      <a:pt x="91" y="28"/>
                    </a:lnTo>
                    <a:lnTo>
                      <a:pt x="90" y="33"/>
                    </a:lnTo>
                    <a:lnTo>
                      <a:pt x="90" y="33"/>
                    </a:lnTo>
                    <a:lnTo>
                      <a:pt x="88" y="40"/>
                    </a:lnTo>
                    <a:lnTo>
                      <a:pt x="88" y="49"/>
                    </a:lnTo>
                    <a:lnTo>
                      <a:pt x="88" y="49"/>
                    </a:lnTo>
                    <a:lnTo>
                      <a:pt x="88" y="53"/>
                    </a:lnTo>
                    <a:lnTo>
                      <a:pt x="88" y="53"/>
                    </a:lnTo>
                    <a:lnTo>
                      <a:pt x="91" y="56"/>
                    </a:lnTo>
                    <a:lnTo>
                      <a:pt x="91" y="56"/>
                    </a:lnTo>
                    <a:lnTo>
                      <a:pt x="91" y="60"/>
                    </a:lnTo>
                    <a:lnTo>
                      <a:pt x="91" y="64"/>
                    </a:lnTo>
                    <a:lnTo>
                      <a:pt x="91" y="64"/>
                    </a:lnTo>
                    <a:lnTo>
                      <a:pt x="87" y="66"/>
                    </a:lnTo>
                    <a:lnTo>
                      <a:pt x="84" y="66"/>
                    </a:lnTo>
                    <a:lnTo>
                      <a:pt x="84" y="66"/>
                    </a:lnTo>
                    <a:lnTo>
                      <a:pt x="79" y="68"/>
                    </a:lnTo>
                    <a:lnTo>
                      <a:pt x="79" y="68"/>
                    </a:lnTo>
                    <a:lnTo>
                      <a:pt x="76" y="71"/>
                    </a:lnTo>
                    <a:lnTo>
                      <a:pt x="76" y="71"/>
                    </a:lnTo>
                    <a:lnTo>
                      <a:pt x="72" y="71"/>
                    </a:lnTo>
                    <a:lnTo>
                      <a:pt x="67" y="71"/>
                    </a:lnTo>
                    <a:lnTo>
                      <a:pt x="59" y="71"/>
                    </a:lnTo>
                    <a:lnTo>
                      <a:pt x="59" y="71"/>
                    </a:lnTo>
                    <a:lnTo>
                      <a:pt x="54" y="71"/>
                    </a:lnTo>
                    <a:lnTo>
                      <a:pt x="53" y="72"/>
                    </a:lnTo>
                    <a:lnTo>
                      <a:pt x="52" y="74"/>
                    </a:lnTo>
                    <a:lnTo>
                      <a:pt x="52" y="74"/>
                    </a:lnTo>
                    <a:lnTo>
                      <a:pt x="49" y="76"/>
                    </a:lnTo>
                    <a:lnTo>
                      <a:pt x="48" y="80"/>
                    </a:lnTo>
                    <a:lnTo>
                      <a:pt x="46" y="86"/>
                    </a:lnTo>
                    <a:lnTo>
                      <a:pt x="44" y="89"/>
                    </a:lnTo>
                    <a:lnTo>
                      <a:pt x="44" y="89"/>
                    </a:lnTo>
                    <a:lnTo>
                      <a:pt x="41" y="93"/>
                    </a:lnTo>
                    <a:lnTo>
                      <a:pt x="40" y="95"/>
                    </a:lnTo>
                    <a:lnTo>
                      <a:pt x="40" y="95"/>
                    </a:lnTo>
                    <a:lnTo>
                      <a:pt x="35" y="103"/>
                    </a:lnTo>
                    <a:lnTo>
                      <a:pt x="35" y="103"/>
                    </a:lnTo>
                    <a:lnTo>
                      <a:pt x="34" y="108"/>
                    </a:lnTo>
                    <a:lnTo>
                      <a:pt x="33" y="112"/>
                    </a:lnTo>
                    <a:lnTo>
                      <a:pt x="31" y="120"/>
                    </a:lnTo>
                    <a:lnTo>
                      <a:pt x="31" y="120"/>
                    </a:lnTo>
                    <a:lnTo>
                      <a:pt x="27" y="120"/>
                    </a:lnTo>
                    <a:lnTo>
                      <a:pt x="25" y="120"/>
                    </a:lnTo>
                    <a:lnTo>
                      <a:pt x="18" y="116"/>
                    </a:lnTo>
                    <a:lnTo>
                      <a:pt x="18" y="116"/>
                    </a:lnTo>
                    <a:lnTo>
                      <a:pt x="16" y="114"/>
                    </a:lnTo>
                    <a:lnTo>
                      <a:pt x="15" y="112"/>
                    </a:lnTo>
                    <a:lnTo>
                      <a:pt x="15" y="112"/>
                    </a:lnTo>
                    <a:lnTo>
                      <a:pt x="14" y="109"/>
                    </a:lnTo>
                    <a:lnTo>
                      <a:pt x="11" y="105"/>
                    </a:lnTo>
                    <a:lnTo>
                      <a:pt x="11" y="105"/>
                    </a:lnTo>
                    <a:lnTo>
                      <a:pt x="8" y="102"/>
                    </a:lnTo>
                    <a:lnTo>
                      <a:pt x="8" y="102"/>
                    </a:lnTo>
                    <a:lnTo>
                      <a:pt x="7" y="101"/>
                    </a:lnTo>
                    <a:lnTo>
                      <a:pt x="7" y="101"/>
                    </a:lnTo>
                    <a:lnTo>
                      <a:pt x="2" y="93"/>
                    </a:lnTo>
                    <a:lnTo>
                      <a:pt x="2" y="93"/>
                    </a:lnTo>
                    <a:lnTo>
                      <a:pt x="0" y="89"/>
                    </a:lnTo>
                    <a:lnTo>
                      <a:pt x="0" y="85"/>
                    </a:lnTo>
                    <a:lnTo>
                      <a:pt x="0" y="85"/>
                    </a:lnTo>
                    <a:lnTo>
                      <a:pt x="2" y="83"/>
                    </a:lnTo>
                    <a:lnTo>
                      <a:pt x="3" y="82"/>
                    </a:lnTo>
                    <a:lnTo>
                      <a:pt x="7" y="79"/>
                    </a:lnTo>
                    <a:lnTo>
                      <a:pt x="7" y="79"/>
                    </a:lnTo>
                    <a:lnTo>
                      <a:pt x="8" y="76"/>
                    </a:lnTo>
                    <a:lnTo>
                      <a:pt x="10" y="74"/>
                    </a:lnTo>
                    <a:lnTo>
                      <a:pt x="10" y="74"/>
                    </a:lnTo>
                    <a:lnTo>
                      <a:pt x="11" y="70"/>
                    </a:lnTo>
                    <a:lnTo>
                      <a:pt x="12" y="67"/>
                    </a:lnTo>
                    <a:lnTo>
                      <a:pt x="12" y="67"/>
                    </a:lnTo>
                    <a:lnTo>
                      <a:pt x="14" y="64"/>
                    </a:lnTo>
                    <a:lnTo>
                      <a:pt x="15" y="60"/>
                    </a:lnTo>
                    <a:lnTo>
                      <a:pt x="15" y="60"/>
                    </a:lnTo>
                    <a:lnTo>
                      <a:pt x="19" y="59"/>
                    </a:lnTo>
                    <a:lnTo>
                      <a:pt x="22" y="56"/>
                    </a:lnTo>
                    <a:lnTo>
                      <a:pt x="22" y="56"/>
                    </a:lnTo>
                    <a:lnTo>
                      <a:pt x="25" y="53"/>
                    </a:lnTo>
                    <a:lnTo>
                      <a:pt x="25" y="51"/>
                    </a:lnTo>
                    <a:lnTo>
                      <a:pt x="26" y="47"/>
                    </a:lnTo>
                    <a:lnTo>
                      <a:pt x="27" y="44"/>
                    </a:lnTo>
                    <a:lnTo>
                      <a:pt x="27" y="44"/>
                    </a:lnTo>
                    <a:lnTo>
                      <a:pt x="33" y="40"/>
                    </a:lnTo>
                    <a:lnTo>
                      <a:pt x="37" y="38"/>
                    </a:lnTo>
                    <a:lnTo>
                      <a:pt x="40" y="37"/>
                    </a:lnTo>
                    <a:lnTo>
                      <a:pt x="40" y="37"/>
                    </a:lnTo>
                    <a:close/>
                  </a:path>
                </a:pathLst>
              </a:custGeom>
              <a:grpFill/>
              <a:ln w="9525">
                <a:solidFill>
                  <a:schemeClr val="tx1"/>
                </a:solidFill>
                <a:round/>
                <a:headEnd/>
                <a:tailEnd/>
              </a:ln>
            </p:spPr>
            <p:txBody>
              <a:bodyPr/>
              <a:lstStyle/>
              <a:p>
                <a:pPr defTabSz="457189">
                  <a:defRPr/>
                </a:pPr>
                <a:endParaRPr lang="en-US" sz="1000" b="1">
                  <a:solidFill>
                    <a:srgbClr val="022144"/>
                  </a:solidFill>
                </a:endParaRPr>
              </a:p>
            </p:txBody>
          </p:sp>
        </p:grpSp>
        <p:sp>
          <p:nvSpPr>
            <p:cNvPr id="129" name="TextBox 144"/>
            <p:cNvSpPr txBox="1">
              <a:spLocks noChangeArrowheads="1"/>
            </p:cNvSpPr>
            <p:nvPr/>
          </p:nvSpPr>
          <p:spPr bwMode="auto">
            <a:xfrm>
              <a:off x="2057401" y="5029200"/>
              <a:ext cx="381000" cy="243064"/>
            </a:xfrm>
            <a:prstGeom prst="rect">
              <a:avLst/>
            </a:prstGeom>
            <a:noFill/>
            <a:ln w="9525">
              <a:noFill/>
              <a:miter lim="800000"/>
              <a:headEnd/>
              <a:tailEnd/>
            </a:ln>
          </p:spPr>
          <p:txBody>
            <a:bodyPr>
              <a:spAutoFit/>
            </a:bodyPr>
            <a:lstStyle/>
            <a:p>
              <a:pPr defTabSz="457189"/>
              <a:r>
                <a:rPr lang="en-US" sz="1000" b="1" dirty="0">
                  <a:solidFill>
                    <a:srgbClr val="022144"/>
                  </a:solidFill>
                  <a:latin typeface="Calibri" pitchFamily="34" charset="0"/>
                </a:rPr>
                <a:t>HI</a:t>
              </a:r>
            </a:p>
          </p:txBody>
        </p:sp>
      </p:grpSp>
      <p:grpSp>
        <p:nvGrpSpPr>
          <p:cNvPr id="3" name="Group 2"/>
          <p:cNvGrpSpPr/>
          <p:nvPr/>
        </p:nvGrpSpPr>
        <p:grpSpPr>
          <a:xfrm>
            <a:off x="5206556" y="5089774"/>
            <a:ext cx="3737806" cy="1107996"/>
            <a:chOff x="9727746" y="5404635"/>
            <a:chExt cx="2656353" cy="976411"/>
          </a:xfrm>
        </p:grpSpPr>
        <p:sp>
          <p:nvSpPr>
            <p:cNvPr id="77" name="TextBox 76"/>
            <p:cNvSpPr txBox="1"/>
            <p:nvPr/>
          </p:nvSpPr>
          <p:spPr>
            <a:xfrm>
              <a:off x="9727746" y="5404635"/>
              <a:ext cx="2656353" cy="976411"/>
            </a:xfrm>
            <a:prstGeom prst="rect">
              <a:avLst/>
            </a:prstGeom>
            <a:noFill/>
            <a:ln>
              <a:noFill/>
            </a:ln>
          </p:spPr>
          <p:txBody>
            <a:bodyPr wrap="square" rtlCol="0">
              <a:spAutoFit/>
            </a:bodyPr>
            <a:lstStyle/>
            <a:p>
              <a:pPr lvl="1" indent="-457189" defTabSz="457189">
                <a:lnSpc>
                  <a:spcPct val="150000"/>
                </a:lnSpc>
                <a:tabLst>
                  <a:tab pos="461951" algn="l"/>
                </a:tabLst>
              </a:pPr>
              <a:r>
                <a:rPr lang="en-US" sz="1100" b="1" dirty="0">
                  <a:solidFill>
                    <a:srgbClr val="022144"/>
                  </a:solidFill>
                  <a:cs typeface="Calibri" pitchFamily="34" charset="0"/>
                </a:rPr>
                <a:t>	</a:t>
              </a:r>
              <a:r>
                <a:rPr lang="en-US" sz="1100" b="1" dirty="0">
                  <a:solidFill>
                    <a:srgbClr val="022144"/>
                  </a:solidFill>
                  <a:latin typeface="Trebuchet MS" panose="020B0603020202020204" pitchFamily="34" charset="0"/>
                  <a:cs typeface="Calibri" pitchFamily="34" charset="0"/>
                </a:rPr>
                <a:t> Current MLTSS program (regional **)</a:t>
              </a:r>
            </a:p>
            <a:p>
              <a:pPr lvl="1" indent="-457189" defTabSz="457189">
                <a:lnSpc>
                  <a:spcPct val="150000"/>
                </a:lnSpc>
                <a:tabLst>
                  <a:tab pos="461951" algn="l"/>
                </a:tabLst>
              </a:pPr>
              <a:r>
                <a:rPr lang="en-US" sz="1100" b="1" dirty="0">
                  <a:solidFill>
                    <a:srgbClr val="022144"/>
                  </a:solidFill>
                  <a:cs typeface="Calibri" pitchFamily="34" charset="0"/>
                </a:rPr>
                <a:t>	 </a:t>
              </a:r>
              <a:r>
                <a:rPr lang="en-US" sz="1100" b="1" dirty="0">
                  <a:solidFill>
                    <a:srgbClr val="022144"/>
                  </a:solidFill>
                  <a:latin typeface="Trebuchet MS" panose="020B0603020202020204" pitchFamily="34" charset="0"/>
                  <a:cs typeface="Calibri" pitchFamily="34" charset="0"/>
                </a:rPr>
                <a:t>Duals demonstration program only</a:t>
              </a:r>
            </a:p>
            <a:p>
              <a:pPr lvl="1" indent="-457189" defTabSz="457189">
                <a:lnSpc>
                  <a:spcPct val="150000"/>
                </a:lnSpc>
                <a:tabLst>
                  <a:tab pos="461951" algn="l"/>
                </a:tabLst>
              </a:pPr>
              <a:r>
                <a:rPr lang="en-US" sz="1100" b="1" dirty="0">
                  <a:solidFill>
                    <a:srgbClr val="022144"/>
                  </a:solidFill>
                  <a:latin typeface="Trebuchet MS" panose="020B0603020202020204" pitchFamily="34" charset="0"/>
                  <a:cs typeface="Calibri" pitchFamily="34" charset="0"/>
                </a:rPr>
                <a:t>	 MLTSS in active development</a:t>
              </a:r>
            </a:p>
            <a:p>
              <a:pPr lvl="1" indent="-457189" defTabSz="457189">
                <a:lnSpc>
                  <a:spcPct val="150000"/>
                </a:lnSpc>
                <a:tabLst>
                  <a:tab pos="461951" algn="l"/>
                </a:tabLst>
              </a:pPr>
              <a:r>
                <a:rPr lang="en-US" sz="1100" b="1" dirty="0">
                  <a:solidFill>
                    <a:srgbClr val="022144"/>
                  </a:solidFill>
                  <a:latin typeface="Trebuchet MS" panose="020B0603020202020204" pitchFamily="34" charset="0"/>
                  <a:cs typeface="Calibri" pitchFamily="34" charset="0"/>
                </a:rPr>
                <a:t>	 MLTSS under consideration</a:t>
              </a:r>
            </a:p>
          </p:txBody>
        </p:sp>
        <p:sp>
          <p:nvSpPr>
            <p:cNvPr id="86" name="Rectangle 85"/>
            <p:cNvSpPr/>
            <p:nvPr/>
          </p:nvSpPr>
          <p:spPr>
            <a:xfrm>
              <a:off x="9840912" y="5516561"/>
              <a:ext cx="174798" cy="148452"/>
            </a:xfrm>
            <a:prstGeom prst="rect">
              <a:avLst/>
            </a:prstGeom>
            <a:solidFill>
              <a:schemeClr val="tx2">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9"/>
              <a:endParaRPr lang="en-US" sz="1100" b="1">
                <a:solidFill>
                  <a:srgbClr val="022144"/>
                </a:solidFill>
                <a:cs typeface="Calibri" pitchFamily="34" charset="0"/>
              </a:endParaRPr>
            </a:p>
          </p:txBody>
        </p:sp>
      </p:grpSp>
      <p:sp>
        <p:nvSpPr>
          <p:cNvPr id="18" name="Freeform 31"/>
          <p:cNvSpPr>
            <a:spLocks/>
          </p:cNvSpPr>
          <p:nvPr/>
        </p:nvSpPr>
        <p:spPr bwMode="blackGray">
          <a:xfrm>
            <a:off x="7027911" y="2300246"/>
            <a:ext cx="715976" cy="300579"/>
          </a:xfrm>
          <a:custGeom>
            <a:avLst/>
            <a:gdLst>
              <a:gd name="T0" fmla="*/ 0 w 385"/>
              <a:gd name="T1" fmla="*/ 59 h 159"/>
              <a:gd name="T2" fmla="*/ 321 w 385"/>
              <a:gd name="T3" fmla="*/ 0 h 159"/>
              <a:gd name="T4" fmla="*/ 373 w 385"/>
              <a:gd name="T5" fmla="*/ 119 h 159"/>
              <a:gd name="T6" fmla="*/ 429 w 385"/>
              <a:gd name="T7" fmla="*/ 106 h 159"/>
              <a:gd name="T8" fmla="*/ 430 w 385"/>
              <a:gd name="T9" fmla="*/ 166 h 159"/>
              <a:gd name="T10" fmla="*/ 385 w 385"/>
              <a:gd name="T11" fmla="*/ 174 h 159"/>
              <a:gd name="T12" fmla="*/ 346 w 385"/>
              <a:gd name="T13" fmla="*/ 135 h 159"/>
              <a:gd name="T14" fmla="*/ 321 w 385"/>
              <a:gd name="T15" fmla="*/ 88 h 159"/>
              <a:gd name="T16" fmla="*/ 316 w 385"/>
              <a:gd name="T17" fmla="*/ 22 h 159"/>
              <a:gd name="T18" fmla="*/ 296 w 385"/>
              <a:gd name="T19" fmla="*/ 55 h 159"/>
              <a:gd name="T20" fmla="*/ 318 w 385"/>
              <a:gd name="T21" fmla="*/ 153 h 159"/>
              <a:gd name="T22" fmla="*/ 224 w 385"/>
              <a:gd name="T23" fmla="*/ 167 h 159"/>
              <a:gd name="T24" fmla="*/ 221 w 385"/>
              <a:gd name="T25" fmla="*/ 95 h 159"/>
              <a:gd name="T26" fmla="*/ 164 w 385"/>
              <a:gd name="T27" fmla="*/ 65 h 159"/>
              <a:gd name="T28" fmla="*/ 115 w 385"/>
              <a:gd name="T29" fmla="*/ 57 h 159"/>
              <a:gd name="T30" fmla="*/ 12 w 385"/>
              <a:gd name="T31" fmla="*/ 106 h 159"/>
              <a:gd name="T32" fmla="*/ 0 w 385"/>
              <a:gd name="T33" fmla="*/ 59 h 1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85"/>
              <a:gd name="T52" fmla="*/ 0 h 159"/>
              <a:gd name="T53" fmla="*/ 385 w 385"/>
              <a:gd name="T54" fmla="*/ 159 h 15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85" h="159">
                <a:moveTo>
                  <a:pt x="0" y="54"/>
                </a:moveTo>
                <a:lnTo>
                  <a:pt x="287" y="0"/>
                </a:lnTo>
                <a:lnTo>
                  <a:pt x="334" y="109"/>
                </a:lnTo>
                <a:lnTo>
                  <a:pt x="384" y="97"/>
                </a:lnTo>
                <a:lnTo>
                  <a:pt x="385" y="152"/>
                </a:lnTo>
                <a:lnTo>
                  <a:pt x="345" y="159"/>
                </a:lnTo>
                <a:lnTo>
                  <a:pt x="310" y="123"/>
                </a:lnTo>
                <a:lnTo>
                  <a:pt x="287" y="80"/>
                </a:lnTo>
                <a:lnTo>
                  <a:pt x="283" y="20"/>
                </a:lnTo>
                <a:lnTo>
                  <a:pt x="265" y="50"/>
                </a:lnTo>
                <a:lnTo>
                  <a:pt x="285" y="140"/>
                </a:lnTo>
                <a:lnTo>
                  <a:pt x="201" y="153"/>
                </a:lnTo>
                <a:lnTo>
                  <a:pt x="198" y="87"/>
                </a:lnTo>
                <a:lnTo>
                  <a:pt x="147" y="59"/>
                </a:lnTo>
                <a:lnTo>
                  <a:pt x="103" y="52"/>
                </a:lnTo>
                <a:lnTo>
                  <a:pt x="11" y="97"/>
                </a:lnTo>
                <a:lnTo>
                  <a:pt x="0" y="54"/>
                </a:lnTo>
                <a:close/>
              </a:path>
            </a:pathLst>
          </a:custGeom>
          <a:solidFill>
            <a:schemeClr val="bg1">
              <a:lumMod val="85000"/>
            </a:schemeClr>
          </a:solidFill>
          <a:ln w="3175" cap="flat" cmpd="sng">
            <a:solidFill>
              <a:srgbClr val="000000"/>
            </a:solidFill>
            <a:prstDash val="solid"/>
            <a:round/>
            <a:headEnd type="none" w="med" len="med"/>
            <a:tailEnd type="none" w="med" len="med"/>
          </a:ln>
        </p:spPr>
        <p:txBody>
          <a:bodyPr/>
          <a:lstStyle/>
          <a:p>
            <a:pPr defTabSz="457189"/>
            <a:endParaRPr lang="en-US" sz="1100" b="1">
              <a:solidFill>
                <a:srgbClr val="022144"/>
              </a:solidFill>
              <a:latin typeface="Calibri" pitchFamily="34" charset="0"/>
              <a:cs typeface="Calibri" pitchFamily="34" charset="0"/>
            </a:endParaRPr>
          </a:p>
        </p:txBody>
      </p:sp>
      <p:sp>
        <p:nvSpPr>
          <p:cNvPr id="20" name="Freeform 33"/>
          <p:cNvSpPr>
            <a:spLocks/>
          </p:cNvSpPr>
          <p:nvPr/>
        </p:nvSpPr>
        <p:spPr bwMode="blackGray">
          <a:xfrm>
            <a:off x="913801" y="1167034"/>
            <a:ext cx="1195517" cy="910371"/>
          </a:xfrm>
          <a:custGeom>
            <a:avLst/>
            <a:gdLst>
              <a:gd name="T0" fmla="*/ 155 w 634"/>
              <a:gd name="T1" fmla="*/ 0 h 484"/>
              <a:gd name="T2" fmla="*/ 134 w 634"/>
              <a:gd name="T3" fmla="*/ 11 h 484"/>
              <a:gd name="T4" fmla="*/ 121 w 634"/>
              <a:gd name="T5" fmla="*/ 58 h 484"/>
              <a:gd name="T6" fmla="*/ 109 w 634"/>
              <a:gd name="T7" fmla="*/ 97 h 484"/>
              <a:gd name="T8" fmla="*/ 99 w 634"/>
              <a:gd name="T9" fmla="*/ 129 h 484"/>
              <a:gd name="T10" fmla="*/ 86 w 634"/>
              <a:gd name="T11" fmla="*/ 163 h 484"/>
              <a:gd name="T12" fmla="*/ 72 w 634"/>
              <a:gd name="T13" fmla="*/ 198 h 484"/>
              <a:gd name="T14" fmla="*/ 53 w 634"/>
              <a:gd name="T15" fmla="*/ 236 h 484"/>
              <a:gd name="T16" fmla="*/ 27 w 634"/>
              <a:gd name="T17" fmla="*/ 280 h 484"/>
              <a:gd name="T18" fmla="*/ 0 w 634"/>
              <a:gd name="T19" fmla="*/ 323 h 484"/>
              <a:gd name="T20" fmla="*/ 0 w 634"/>
              <a:gd name="T21" fmla="*/ 415 h 484"/>
              <a:gd name="T22" fmla="*/ 398 w 634"/>
              <a:gd name="T23" fmla="*/ 496 h 484"/>
              <a:gd name="T24" fmla="*/ 582 w 634"/>
              <a:gd name="T25" fmla="*/ 533 h 484"/>
              <a:gd name="T26" fmla="*/ 620 w 634"/>
              <a:gd name="T27" fmla="*/ 348 h 484"/>
              <a:gd name="T28" fmla="*/ 644 w 634"/>
              <a:gd name="T29" fmla="*/ 331 h 484"/>
              <a:gd name="T30" fmla="*/ 622 w 634"/>
              <a:gd name="T31" fmla="*/ 291 h 484"/>
              <a:gd name="T32" fmla="*/ 633 w 634"/>
              <a:gd name="T33" fmla="*/ 249 h 484"/>
              <a:gd name="T34" fmla="*/ 710 w 634"/>
              <a:gd name="T35" fmla="*/ 177 h 484"/>
              <a:gd name="T36" fmla="*/ 657 w 634"/>
              <a:gd name="T37" fmla="*/ 113 h 484"/>
              <a:gd name="T38" fmla="*/ 437 w 634"/>
              <a:gd name="T39" fmla="*/ 67 h 484"/>
              <a:gd name="T40" fmla="*/ 407 w 634"/>
              <a:gd name="T41" fmla="*/ 86 h 484"/>
              <a:gd name="T42" fmla="*/ 366 w 634"/>
              <a:gd name="T43" fmla="*/ 55 h 484"/>
              <a:gd name="T44" fmla="*/ 330 w 634"/>
              <a:gd name="T45" fmla="*/ 88 h 484"/>
              <a:gd name="T46" fmla="*/ 297 w 634"/>
              <a:gd name="T47" fmla="*/ 55 h 484"/>
              <a:gd name="T48" fmla="*/ 209 w 634"/>
              <a:gd name="T49" fmla="*/ 56 h 484"/>
              <a:gd name="T50" fmla="*/ 221 w 634"/>
              <a:gd name="T51" fmla="*/ 4 h 484"/>
              <a:gd name="T52" fmla="*/ 155 w 634"/>
              <a:gd name="T53" fmla="*/ 0 h 48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34"/>
              <a:gd name="T82" fmla="*/ 0 h 484"/>
              <a:gd name="T83" fmla="*/ 634 w 634"/>
              <a:gd name="T84" fmla="*/ 484 h 48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34" h="484">
                <a:moveTo>
                  <a:pt x="138" y="0"/>
                </a:moveTo>
                <a:lnTo>
                  <a:pt x="120" y="10"/>
                </a:lnTo>
                <a:lnTo>
                  <a:pt x="108" y="53"/>
                </a:lnTo>
                <a:lnTo>
                  <a:pt x="97" y="88"/>
                </a:lnTo>
                <a:lnTo>
                  <a:pt x="88" y="117"/>
                </a:lnTo>
                <a:lnTo>
                  <a:pt x="77" y="148"/>
                </a:lnTo>
                <a:lnTo>
                  <a:pt x="64" y="180"/>
                </a:lnTo>
                <a:lnTo>
                  <a:pt x="47" y="214"/>
                </a:lnTo>
                <a:lnTo>
                  <a:pt x="24" y="254"/>
                </a:lnTo>
                <a:lnTo>
                  <a:pt x="0" y="293"/>
                </a:lnTo>
                <a:lnTo>
                  <a:pt x="0" y="377"/>
                </a:lnTo>
                <a:lnTo>
                  <a:pt x="355" y="450"/>
                </a:lnTo>
                <a:lnTo>
                  <a:pt x="520" y="484"/>
                </a:lnTo>
                <a:lnTo>
                  <a:pt x="554" y="316"/>
                </a:lnTo>
                <a:lnTo>
                  <a:pt x="575" y="301"/>
                </a:lnTo>
                <a:lnTo>
                  <a:pt x="555" y="264"/>
                </a:lnTo>
                <a:lnTo>
                  <a:pt x="565" y="226"/>
                </a:lnTo>
                <a:lnTo>
                  <a:pt x="634" y="161"/>
                </a:lnTo>
                <a:lnTo>
                  <a:pt x="587" y="103"/>
                </a:lnTo>
                <a:lnTo>
                  <a:pt x="390" y="61"/>
                </a:lnTo>
                <a:lnTo>
                  <a:pt x="363" y="78"/>
                </a:lnTo>
                <a:lnTo>
                  <a:pt x="327" y="50"/>
                </a:lnTo>
                <a:lnTo>
                  <a:pt x="295" y="80"/>
                </a:lnTo>
                <a:lnTo>
                  <a:pt x="265" y="50"/>
                </a:lnTo>
                <a:lnTo>
                  <a:pt x="187" y="51"/>
                </a:lnTo>
                <a:lnTo>
                  <a:pt x="197" y="4"/>
                </a:lnTo>
                <a:lnTo>
                  <a:pt x="138" y="0"/>
                </a:lnTo>
                <a:close/>
              </a:path>
            </a:pathLst>
          </a:custGeom>
          <a:solidFill>
            <a:schemeClr val="bg1">
              <a:lumMod val="85000"/>
            </a:schemeClr>
          </a:solidFill>
          <a:ln w="3175" cap="flat" cmpd="sng">
            <a:solidFill>
              <a:srgbClr val="000000"/>
            </a:solidFill>
            <a:prstDash val="solid"/>
            <a:round/>
            <a:headEnd type="none" w="med" len="med"/>
            <a:tailEnd type="none" w="med" len="med"/>
          </a:ln>
        </p:spPr>
        <p:txBody>
          <a:bodyPr anchor="ctr"/>
          <a:lstStyle/>
          <a:p>
            <a:pPr defTabSz="457189"/>
            <a:r>
              <a:rPr lang="en-US" sz="1100" b="1" dirty="0">
                <a:solidFill>
                  <a:srgbClr val="022144"/>
                </a:solidFill>
                <a:latin typeface="Calibri" pitchFamily="34" charset="0"/>
                <a:cs typeface="Calibri" pitchFamily="34" charset="0"/>
              </a:rPr>
              <a:t>            OR</a:t>
            </a:r>
          </a:p>
        </p:txBody>
      </p:sp>
      <p:sp>
        <p:nvSpPr>
          <p:cNvPr id="22" name="Freeform 35"/>
          <p:cNvSpPr>
            <a:spLocks/>
          </p:cNvSpPr>
          <p:nvPr/>
        </p:nvSpPr>
        <p:spPr bwMode="blackGray">
          <a:xfrm>
            <a:off x="1378352" y="1989305"/>
            <a:ext cx="942427" cy="1457976"/>
          </a:xfrm>
          <a:custGeom>
            <a:avLst/>
            <a:gdLst>
              <a:gd name="T0" fmla="*/ 72 w 505"/>
              <a:gd name="T1" fmla="*/ 0 h 765"/>
              <a:gd name="T2" fmla="*/ 0 w 505"/>
              <a:gd name="T3" fmla="*/ 334 h 765"/>
              <a:gd name="T4" fmla="*/ 386 w 505"/>
              <a:gd name="T5" fmla="*/ 844 h 765"/>
              <a:gd name="T6" fmla="*/ 409 w 505"/>
              <a:gd name="T7" fmla="*/ 822 h 765"/>
              <a:gd name="T8" fmla="*/ 408 w 505"/>
              <a:gd name="T9" fmla="*/ 720 h 765"/>
              <a:gd name="T10" fmla="*/ 456 w 505"/>
              <a:gd name="T11" fmla="*/ 728 h 765"/>
              <a:gd name="T12" fmla="*/ 505 w 505"/>
              <a:gd name="T13" fmla="*/ 419 h 765"/>
              <a:gd name="T14" fmla="*/ 539 w 505"/>
              <a:gd name="T15" fmla="*/ 210 h 765"/>
              <a:gd name="T16" fmla="*/ 549 w 505"/>
              <a:gd name="T17" fmla="*/ 147 h 765"/>
              <a:gd name="T18" fmla="*/ 566 w 505"/>
              <a:gd name="T19" fmla="*/ 90 h 765"/>
              <a:gd name="T20" fmla="*/ 312 w 505"/>
              <a:gd name="T21" fmla="*/ 51 h 765"/>
              <a:gd name="T22" fmla="*/ 72 w 505"/>
              <a:gd name="T23" fmla="*/ 0 h 76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05"/>
              <a:gd name="T37" fmla="*/ 0 h 765"/>
              <a:gd name="T38" fmla="*/ 505 w 505"/>
              <a:gd name="T39" fmla="*/ 765 h 76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05" h="765">
                <a:moveTo>
                  <a:pt x="64" y="0"/>
                </a:moveTo>
                <a:lnTo>
                  <a:pt x="0" y="303"/>
                </a:lnTo>
                <a:lnTo>
                  <a:pt x="344" y="765"/>
                </a:lnTo>
                <a:lnTo>
                  <a:pt x="365" y="745"/>
                </a:lnTo>
                <a:lnTo>
                  <a:pt x="364" y="653"/>
                </a:lnTo>
                <a:lnTo>
                  <a:pt x="407" y="660"/>
                </a:lnTo>
                <a:lnTo>
                  <a:pt x="451" y="380"/>
                </a:lnTo>
                <a:lnTo>
                  <a:pt x="481" y="190"/>
                </a:lnTo>
                <a:lnTo>
                  <a:pt x="490" y="133"/>
                </a:lnTo>
                <a:lnTo>
                  <a:pt x="505" y="82"/>
                </a:lnTo>
                <a:lnTo>
                  <a:pt x="278" y="46"/>
                </a:lnTo>
                <a:lnTo>
                  <a:pt x="64" y="0"/>
                </a:lnTo>
                <a:close/>
              </a:path>
            </a:pathLst>
          </a:custGeom>
          <a:solidFill>
            <a:srgbClr val="92D050"/>
          </a:solidFill>
          <a:ln w="3175" cap="flat" cmpd="sng">
            <a:solidFill>
              <a:srgbClr val="000000"/>
            </a:solidFill>
            <a:prstDash val="solid"/>
            <a:round/>
            <a:headEnd type="none" w="med" len="med"/>
            <a:tailEnd type="none" w="med" len="med"/>
          </a:ln>
        </p:spPr>
        <p:txBody>
          <a:bodyPr/>
          <a:lstStyle/>
          <a:p>
            <a:pPr defTabSz="457189"/>
            <a:endParaRPr lang="en-US" sz="1100" b="1" dirty="0">
              <a:solidFill>
                <a:srgbClr val="022144"/>
              </a:solidFill>
              <a:latin typeface="Calibri" pitchFamily="34" charset="0"/>
              <a:cs typeface="Calibri" pitchFamily="34" charset="0"/>
            </a:endParaRPr>
          </a:p>
          <a:p>
            <a:pPr defTabSz="457189"/>
            <a:endParaRPr lang="en-US" sz="1100" b="1" dirty="0">
              <a:solidFill>
                <a:srgbClr val="022144"/>
              </a:solidFill>
              <a:latin typeface="Calibri" pitchFamily="34" charset="0"/>
              <a:cs typeface="Calibri" pitchFamily="34" charset="0"/>
            </a:endParaRPr>
          </a:p>
          <a:p>
            <a:pPr defTabSz="457189"/>
            <a:r>
              <a:rPr lang="en-US" sz="1100" b="1" dirty="0">
                <a:solidFill>
                  <a:srgbClr val="022144"/>
                </a:solidFill>
                <a:latin typeface="Calibri" pitchFamily="34" charset="0"/>
                <a:cs typeface="Calibri" pitchFamily="34" charset="0"/>
              </a:rPr>
              <a:t>        NV</a:t>
            </a:r>
          </a:p>
        </p:txBody>
      </p:sp>
      <p:sp>
        <p:nvSpPr>
          <p:cNvPr id="24" name="Freeform 37"/>
          <p:cNvSpPr>
            <a:spLocks/>
          </p:cNvSpPr>
          <p:nvPr/>
        </p:nvSpPr>
        <p:spPr bwMode="blackGray">
          <a:xfrm>
            <a:off x="2160936" y="2148237"/>
            <a:ext cx="800331" cy="1038201"/>
          </a:xfrm>
          <a:custGeom>
            <a:avLst/>
            <a:gdLst>
              <a:gd name="T0" fmla="*/ 88 w 423"/>
              <a:gd name="T1" fmla="*/ 0 h 546"/>
              <a:gd name="T2" fmla="*/ 318 w 423"/>
              <a:gd name="T3" fmla="*/ 32 h 546"/>
              <a:gd name="T4" fmla="*/ 303 w 423"/>
              <a:gd name="T5" fmla="*/ 146 h 546"/>
              <a:gd name="T6" fmla="*/ 471 w 423"/>
              <a:gd name="T7" fmla="*/ 162 h 546"/>
              <a:gd name="T8" fmla="*/ 425 w 423"/>
              <a:gd name="T9" fmla="*/ 601 h 546"/>
              <a:gd name="T10" fmla="*/ 0 w 423"/>
              <a:gd name="T11" fmla="*/ 555 h 546"/>
              <a:gd name="T12" fmla="*/ 43 w 423"/>
              <a:gd name="T13" fmla="*/ 275 h 546"/>
              <a:gd name="T14" fmla="*/ 88 w 423"/>
              <a:gd name="T15" fmla="*/ 0 h 546"/>
              <a:gd name="T16" fmla="*/ 0 60000 65536"/>
              <a:gd name="T17" fmla="*/ 0 60000 65536"/>
              <a:gd name="T18" fmla="*/ 0 60000 65536"/>
              <a:gd name="T19" fmla="*/ 0 60000 65536"/>
              <a:gd name="T20" fmla="*/ 0 60000 65536"/>
              <a:gd name="T21" fmla="*/ 0 60000 65536"/>
              <a:gd name="T22" fmla="*/ 0 60000 65536"/>
              <a:gd name="T23" fmla="*/ 0 60000 65536"/>
              <a:gd name="T24" fmla="*/ 0 w 423"/>
              <a:gd name="T25" fmla="*/ 0 h 546"/>
              <a:gd name="T26" fmla="*/ 423 w 423"/>
              <a:gd name="T27" fmla="*/ 546 h 54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23" h="546">
                <a:moveTo>
                  <a:pt x="79" y="0"/>
                </a:moveTo>
                <a:lnTo>
                  <a:pt x="286" y="29"/>
                </a:lnTo>
                <a:lnTo>
                  <a:pt x="272" y="133"/>
                </a:lnTo>
                <a:lnTo>
                  <a:pt x="423" y="147"/>
                </a:lnTo>
                <a:lnTo>
                  <a:pt x="382" y="546"/>
                </a:lnTo>
                <a:lnTo>
                  <a:pt x="0" y="504"/>
                </a:lnTo>
                <a:lnTo>
                  <a:pt x="39" y="250"/>
                </a:lnTo>
                <a:lnTo>
                  <a:pt x="79" y="0"/>
                </a:lnTo>
                <a:close/>
              </a:path>
            </a:pathLst>
          </a:custGeom>
          <a:solidFill>
            <a:schemeClr val="bg1">
              <a:lumMod val="85000"/>
            </a:schemeClr>
          </a:solidFill>
          <a:ln w="3175" cap="flat" cmpd="sng">
            <a:solidFill>
              <a:srgbClr val="000000"/>
            </a:solidFill>
            <a:prstDash val="solid"/>
            <a:round/>
            <a:headEnd type="none" w="med" len="med"/>
            <a:tailEnd type="none" w="med" len="med"/>
          </a:ln>
        </p:spPr>
        <p:txBody>
          <a:bodyPr anchor="ctr"/>
          <a:lstStyle/>
          <a:p>
            <a:pPr defTabSz="457189"/>
            <a:r>
              <a:rPr lang="en-US" sz="1100" b="1" dirty="0">
                <a:solidFill>
                  <a:srgbClr val="022144"/>
                </a:solidFill>
                <a:latin typeface="Calibri" pitchFamily="34" charset="0"/>
                <a:cs typeface="Calibri" pitchFamily="34" charset="0"/>
              </a:rPr>
              <a:t>       UT</a:t>
            </a:r>
          </a:p>
        </p:txBody>
      </p:sp>
      <p:sp>
        <p:nvSpPr>
          <p:cNvPr id="27" name="Freeform 40"/>
          <p:cNvSpPr>
            <a:spLocks/>
          </p:cNvSpPr>
          <p:nvPr/>
        </p:nvSpPr>
        <p:spPr bwMode="blackGray">
          <a:xfrm>
            <a:off x="1912838" y="3103518"/>
            <a:ext cx="957412" cy="1084843"/>
          </a:xfrm>
          <a:custGeom>
            <a:avLst/>
            <a:gdLst>
              <a:gd name="T0" fmla="*/ 146 w 513"/>
              <a:gd name="T1" fmla="*/ 0 h 570"/>
              <a:gd name="T2" fmla="*/ 135 w 513"/>
              <a:gd name="T3" fmla="*/ 82 h 570"/>
              <a:gd name="T4" fmla="*/ 85 w 513"/>
              <a:gd name="T5" fmla="*/ 72 h 570"/>
              <a:gd name="T6" fmla="*/ 87 w 513"/>
              <a:gd name="T7" fmla="*/ 177 h 570"/>
              <a:gd name="T8" fmla="*/ 64 w 513"/>
              <a:gd name="T9" fmla="*/ 198 h 570"/>
              <a:gd name="T10" fmla="*/ 99 w 513"/>
              <a:gd name="T11" fmla="*/ 262 h 570"/>
              <a:gd name="T12" fmla="*/ 64 w 513"/>
              <a:gd name="T13" fmla="*/ 291 h 570"/>
              <a:gd name="T14" fmla="*/ 45 w 513"/>
              <a:gd name="T15" fmla="*/ 338 h 570"/>
              <a:gd name="T16" fmla="*/ 18 w 513"/>
              <a:gd name="T17" fmla="*/ 383 h 570"/>
              <a:gd name="T18" fmla="*/ 37 w 513"/>
              <a:gd name="T19" fmla="*/ 410 h 570"/>
              <a:gd name="T20" fmla="*/ 3 w 513"/>
              <a:gd name="T21" fmla="*/ 421 h 570"/>
              <a:gd name="T22" fmla="*/ 0 w 513"/>
              <a:gd name="T23" fmla="*/ 464 h 570"/>
              <a:gd name="T24" fmla="*/ 323 w 513"/>
              <a:gd name="T25" fmla="*/ 625 h 570"/>
              <a:gd name="T26" fmla="*/ 506 w 513"/>
              <a:gd name="T27" fmla="*/ 628 h 570"/>
              <a:gd name="T28" fmla="*/ 575 w 513"/>
              <a:gd name="T29" fmla="*/ 48 h 570"/>
              <a:gd name="T30" fmla="*/ 146 w 513"/>
              <a:gd name="T31" fmla="*/ 0 h 57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13"/>
              <a:gd name="T49" fmla="*/ 0 h 570"/>
              <a:gd name="T50" fmla="*/ 513 w 513"/>
              <a:gd name="T51" fmla="*/ 570 h 57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13" h="570">
                <a:moveTo>
                  <a:pt x="130" y="0"/>
                </a:moveTo>
                <a:lnTo>
                  <a:pt x="120" y="74"/>
                </a:lnTo>
                <a:lnTo>
                  <a:pt x="76" y="65"/>
                </a:lnTo>
                <a:lnTo>
                  <a:pt x="78" y="161"/>
                </a:lnTo>
                <a:lnTo>
                  <a:pt x="57" y="180"/>
                </a:lnTo>
                <a:lnTo>
                  <a:pt x="88" y="238"/>
                </a:lnTo>
                <a:lnTo>
                  <a:pt x="57" y="264"/>
                </a:lnTo>
                <a:lnTo>
                  <a:pt x="40" y="307"/>
                </a:lnTo>
                <a:lnTo>
                  <a:pt x="16" y="348"/>
                </a:lnTo>
                <a:lnTo>
                  <a:pt x="33" y="372"/>
                </a:lnTo>
                <a:lnTo>
                  <a:pt x="3" y="382"/>
                </a:lnTo>
                <a:lnTo>
                  <a:pt x="0" y="421"/>
                </a:lnTo>
                <a:lnTo>
                  <a:pt x="288" y="567"/>
                </a:lnTo>
                <a:lnTo>
                  <a:pt x="451" y="570"/>
                </a:lnTo>
                <a:lnTo>
                  <a:pt x="513" y="44"/>
                </a:lnTo>
                <a:lnTo>
                  <a:pt x="130" y="0"/>
                </a:lnTo>
                <a:close/>
              </a:path>
            </a:pathLst>
          </a:custGeom>
          <a:solidFill>
            <a:schemeClr val="tx2">
              <a:lumMod val="60000"/>
              <a:lumOff val="40000"/>
            </a:schemeClr>
          </a:solidFill>
          <a:ln w="3175" cap="flat" cmpd="sng">
            <a:solidFill>
              <a:srgbClr val="000000"/>
            </a:solidFill>
            <a:prstDash val="solid"/>
            <a:round/>
            <a:headEnd type="none" w="med" len="med"/>
            <a:tailEnd type="none" w="med" len="med"/>
          </a:ln>
        </p:spPr>
        <p:txBody>
          <a:bodyPr anchor="t"/>
          <a:lstStyle/>
          <a:p>
            <a:pPr defTabSz="457189"/>
            <a:endParaRPr lang="en-US" sz="1100" b="1" dirty="0">
              <a:solidFill>
                <a:srgbClr val="022144"/>
              </a:solidFill>
              <a:latin typeface="Calibri" pitchFamily="34" charset="0"/>
              <a:cs typeface="Calibri" pitchFamily="34" charset="0"/>
            </a:endParaRPr>
          </a:p>
          <a:p>
            <a:pPr defTabSz="457189"/>
            <a:r>
              <a:rPr lang="en-US" sz="1100" b="1" dirty="0">
                <a:solidFill>
                  <a:srgbClr val="022144"/>
                </a:solidFill>
                <a:latin typeface="Calibri" pitchFamily="34" charset="0"/>
                <a:cs typeface="Calibri" pitchFamily="34" charset="0"/>
              </a:rPr>
              <a:t>        </a:t>
            </a:r>
          </a:p>
          <a:p>
            <a:pPr defTabSz="457189"/>
            <a:r>
              <a:rPr lang="en-US" sz="1100" b="1" dirty="0">
                <a:solidFill>
                  <a:srgbClr val="022144"/>
                </a:solidFill>
                <a:latin typeface="Calibri" pitchFamily="34" charset="0"/>
                <a:cs typeface="Calibri" pitchFamily="34" charset="0"/>
              </a:rPr>
              <a:t>           AZ</a:t>
            </a:r>
          </a:p>
        </p:txBody>
      </p:sp>
      <p:sp>
        <p:nvSpPr>
          <p:cNvPr id="31" name="Freeform 44"/>
          <p:cNvSpPr>
            <a:spLocks/>
          </p:cNvSpPr>
          <p:nvPr/>
        </p:nvSpPr>
        <p:spPr bwMode="blackGray">
          <a:xfrm>
            <a:off x="3644503" y="1534984"/>
            <a:ext cx="1043996" cy="739355"/>
          </a:xfrm>
          <a:custGeom>
            <a:avLst/>
            <a:gdLst>
              <a:gd name="T0" fmla="*/ 11 w 559"/>
              <a:gd name="T1" fmla="*/ 0 h 364"/>
              <a:gd name="T2" fmla="*/ 10 w 559"/>
              <a:gd name="T3" fmla="*/ 155 h 364"/>
              <a:gd name="T4" fmla="*/ 0 w 559"/>
              <a:gd name="T5" fmla="*/ 338 h 364"/>
              <a:gd name="T6" fmla="*/ 455 w 559"/>
              <a:gd name="T7" fmla="*/ 345 h 364"/>
              <a:gd name="T8" fmla="*/ 504 w 559"/>
              <a:gd name="T9" fmla="*/ 370 h 364"/>
              <a:gd name="T10" fmla="*/ 537 w 559"/>
              <a:gd name="T11" fmla="*/ 335 h 364"/>
              <a:gd name="T12" fmla="*/ 627 w 559"/>
              <a:gd name="T13" fmla="*/ 401 h 364"/>
              <a:gd name="T14" fmla="*/ 615 w 559"/>
              <a:gd name="T15" fmla="*/ 332 h 364"/>
              <a:gd name="T16" fmla="*/ 623 w 559"/>
              <a:gd name="T17" fmla="*/ 279 h 364"/>
              <a:gd name="T18" fmla="*/ 627 w 559"/>
              <a:gd name="T19" fmla="*/ 96 h 364"/>
              <a:gd name="T20" fmla="*/ 587 w 559"/>
              <a:gd name="T21" fmla="*/ 56 h 364"/>
              <a:gd name="T22" fmla="*/ 603 w 559"/>
              <a:gd name="T23" fmla="*/ 7 h 364"/>
              <a:gd name="T24" fmla="*/ 305 w 559"/>
              <a:gd name="T25" fmla="*/ 4 h 364"/>
              <a:gd name="T26" fmla="*/ 11 w 559"/>
              <a:gd name="T27" fmla="*/ 0 h 36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9"/>
              <a:gd name="T43" fmla="*/ 0 h 364"/>
              <a:gd name="T44" fmla="*/ 559 w 559"/>
              <a:gd name="T45" fmla="*/ 364 h 36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9" h="364">
                <a:moveTo>
                  <a:pt x="10" y="0"/>
                </a:moveTo>
                <a:lnTo>
                  <a:pt x="9" y="141"/>
                </a:lnTo>
                <a:lnTo>
                  <a:pt x="0" y="307"/>
                </a:lnTo>
                <a:lnTo>
                  <a:pt x="406" y="313"/>
                </a:lnTo>
                <a:lnTo>
                  <a:pt x="449" y="336"/>
                </a:lnTo>
                <a:lnTo>
                  <a:pt x="479" y="304"/>
                </a:lnTo>
                <a:lnTo>
                  <a:pt x="559" y="364"/>
                </a:lnTo>
                <a:lnTo>
                  <a:pt x="548" y="301"/>
                </a:lnTo>
                <a:lnTo>
                  <a:pt x="555" y="253"/>
                </a:lnTo>
                <a:lnTo>
                  <a:pt x="559" y="87"/>
                </a:lnTo>
                <a:lnTo>
                  <a:pt x="523" y="51"/>
                </a:lnTo>
                <a:lnTo>
                  <a:pt x="538" y="6"/>
                </a:lnTo>
                <a:lnTo>
                  <a:pt x="272" y="4"/>
                </a:lnTo>
                <a:lnTo>
                  <a:pt x="10" y="0"/>
                </a:lnTo>
                <a:close/>
              </a:path>
            </a:pathLst>
          </a:custGeom>
          <a:solidFill>
            <a:schemeClr val="bg1">
              <a:lumMod val="85000"/>
            </a:schemeClr>
          </a:solidFill>
          <a:ln w="3175" cap="flat" cmpd="sng">
            <a:solidFill>
              <a:srgbClr val="000000"/>
            </a:solidFill>
            <a:prstDash val="solid"/>
            <a:round/>
            <a:headEnd type="none" w="med" len="med"/>
            <a:tailEnd type="none" w="med" len="med"/>
          </a:ln>
        </p:spPr>
        <p:txBody>
          <a:bodyPr anchor="ctr"/>
          <a:lstStyle/>
          <a:p>
            <a:pPr defTabSz="457189"/>
            <a:r>
              <a:rPr lang="en-US" sz="1100" b="1" dirty="0">
                <a:solidFill>
                  <a:srgbClr val="022144"/>
                </a:solidFill>
                <a:latin typeface="Calibri" pitchFamily="34" charset="0"/>
                <a:cs typeface="Calibri" pitchFamily="34" charset="0"/>
              </a:rPr>
              <a:t>           SD</a:t>
            </a:r>
          </a:p>
        </p:txBody>
      </p:sp>
      <p:sp>
        <p:nvSpPr>
          <p:cNvPr id="32" name="Freeform 45"/>
          <p:cNvSpPr>
            <a:spLocks/>
          </p:cNvSpPr>
          <p:nvPr/>
        </p:nvSpPr>
        <p:spPr bwMode="blackGray">
          <a:xfrm>
            <a:off x="3564107" y="2098632"/>
            <a:ext cx="1371600" cy="602643"/>
          </a:xfrm>
          <a:custGeom>
            <a:avLst/>
            <a:gdLst>
              <a:gd name="T0" fmla="*/ 8 w 666"/>
              <a:gd name="T1" fmla="*/ 0 h 300"/>
              <a:gd name="T2" fmla="*/ 0 w 666"/>
              <a:gd name="T3" fmla="*/ 218 h 300"/>
              <a:gd name="T4" fmla="*/ 168 w 666"/>
              <a:gd name="T5" fmla="*/ 223 h 300"/>
              <a:gd name="T6" fmla="*/ 166 w 666"/>
              <a:gd name="T7" fmla="*/ 330 h 300"/>
              <a:gd name="T8" fmla="*/ 393 w 666"/>
              <a:gd name="T9" fmla="*/ 327 h 300"/>
              <a:gd name="T10" fmla="*/ 596 w 666"/>
              <a:gd name="T11" fmla="*/ 323 h 300"/>
              <a:gd name="T12" fmla="*/ 745 w 666"/>
              <a:gd name="T13" fmla="*/ 327 h 300"/>
              <a:gd name="T14" fmla="*/ 698 w 666"/>
              <a:gd name="T15" fmla="*/ 234 h 300"/>
              <a:gd name="T16" fmla="*/ 667 w 666"/>
              <a:gd name="T17" fmla="*/ 147 h 300"/>
              <a:gd name="T18" fmla="*/ 631 w 666"/>
              <a:gd name="T19" fmla="*/ 58 h 300"/>
              <a:gd name="T20" fmla="*/ 546 w 666"/>
              <a:gd name="T21" fmla="*/ 1 h 300"/>
              <a:gd name="T22" fmla="*/ 508 w 666"/>
              <a:gd name="T23" fmla="*/ 34 h 300"/>
              <a:gd name="T24" fmla="*/ 462 w 666"/>
              <a:gd name="T25" fmla="*/ 11 h 300"/>
              <a:gd name="T26" fmla="*/ 258 w 666"/>
              <a:gd name="T27" fmla="*/ 4 h 300"/>
              <a:gd name="T28" fmla="*/ 8 w 666"/>
              <a:gd name="T29" fmla="*/ 0 h 3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66"/>
              <a:gd name="T46" fmla="*/ 0 h 300"/>
              <a:gd name="T47" fmla="*/ 666 w 666"/>
              <a:gd name="T48" fmla="*/ 300 h 30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66" h="300">
                <a:moveTo>
                  <a:pt x="7" y="0"/>
                </a:moveTo>
                <a:lnTo>
                  <a:pt x="0" y="198"/>
                </a:lnTo>
                <a:lnTo>
                  <a:pt x="150" y="203"/>
                </a:lnTo>
                <a:lnTo>
                  <a:pt x="148" y="300"/>
                </a:lnTo>
                <a:lnTo>
                  <a:pt x="351" y="297"/>
                </a:lnTo>
                <a:lnTo>
                  <a:pt x="533" y="294"/>
                </a:lnTo>
                <a:lnTo>
                  <a:pt x="666" y="297"/>
                </a:lnTo>
                <a:lnTo>
                  <a:pt x="624" y="213"/>
                </a:lnTo>
                <a:lnTo>
                  <a:pt x="596" y="134"/>
                </a:lnTo>
                <a:lnTo>
                  <a:pt x="564" y="53"/>
                </a:lnTo>
                <a:lnTo>
                  <a:pt x="488" y="1"/>
                </a:lnTo>
                <a:lnTo>
                  <a:pt x="454" y="31"/>
                </a:lnTo>
                <a:lnTo>
                  <a:pt x="413" y="10"/>
                </a:lnTo>
                <a:lnTo>
                  <a:pt x="231" y="4"/>
                </a:lnTo>
                <a:lnTo>
                  <a:pt x="7" y="0"/>
                </a:lnTo>
                <a:close/>
              </a:path>
            </a:pathLst>
          </a:custGeom>
          <a:solidFill>
            <a:srgbClr val="92D050"/>
          </a:solidFill>
          <a:ln w="3175" cap="flat" cmpd="sng">
            <a:solidFill>
              <a:srgbClr val="000000"/>
            </a:solidFill>
            <a:prstDash val="solid"/>
            <a:round/>
            <a:headEnd type="none" w="med" len="med"/>
            <a:tailEnd type="none" w="med" len="med"/>
          </a:ln>
        </p:spPr>
        <p:txBody>
          <a:bodyPr anchor="ctr"/>
          <a:lstStyle/>
          <a:p>
            <a:pPr algn="ctr" defTabSz="457189">
              <a:tabLst>
                <a:tab pos="233357" algn="l"/>
              </a:tabLst>
            </a:pPr>
            <a:r>
              <a:rPr lang="en-US" sz="1100" b="1" dirty="0">
                <a:solidFill>
                  <a:srgbClr val="022144"/>
                </a:solidFill>
                <a:latin typeface="Calibri" pitchFamily="34" charset="0"/>
                <a:cs typeface="Calibri" pitchFamily="34" charset="0"/>
              </a:rPr>
              <a:t>NE</a:t>
            </a:r>
          </a:p>
        </p:txBody>
      </p:sp>
      <p:sp>
        <p:nvSpPr>
          <p:cNvPr id="33" name="Freeform 46"/>
          <p:cNvSpPr>
            <a:spLocks/>
          </p:cNvSpPr>
          <p:nvPr/>
        </p:nvSpPr>
        <p:spPr bwMode="blackGray">
          <a:xfrm>
            <a:off x="3761061" y="2654380"/>
            <a:ext cx="1260453" cy="594245"/>
          </a:xfrm>
          <a:custGeom>
            <a:avLst/>
            <a:gdLst>
              <a:gd name="T0" fmla="*/ 7 w 586"/>
              <a:gd name="T1" fmla="*/ 2 h 298"/>
              <a:gd name="T2" fmla="*/ 6 w 586"/>
              <a:gd name="T3" fmla="*/ 193 h 298"/>
              <a:gd name="T4" fmla="*/ 0 w 586"/>
              <a:gd name="T5" fmla="*/ 328 h 298"/>
              <a:gd name="T6" fmla="*/ 656 w 586"/>
              <a:gd name="T7" fmla="*/ 331 h 298"/>
              <a:gd name="T8" fmla="*/ 644 w 586"/>
              <a:gd name="T9" fmla="*/ 158 h 298"/>
              <a:gd name="T10" fmla="*/ 644 w 586"/>
              <a:gd name="T11" fmla="*/ 93 h 298"/>
              <a:gd name="T12" fmla="*/ 590 w 586"/>
              <a:gd name="T13" fmla="*/ 53 h 298"/>
              <a:gd name="T14" fmla="*/ 607 w 586"/>
              <a:gd name="T15" fmla="*/ 19 h 298"/>
              <a:gd name="T16" fmla="*/ 584 w 586"/>
              <a:gd name="T17" fmla="*/ 0 h 298"/>
              <a:gd name="T18" fmla="*/ 287 w 586"/>
              <a:gd name="T19" fmla="*/ 2 h 298"/>
              <a:gd name="T20" fmla="*/ 7 w 586"/>
              <a:gd name="T21" fmla="*/ 2 h 2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6"/>
              <a:gd name="T34" fmla="*/ 0 h 298"/>
              <a:gd name="T35" fmla="*/ 586 w 586"/>
              <a:gd name="T36" fmla="*/ 298 h 29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6" h="298">
                <a:moveTo>
                  <a:pt x="6" y="2"/>
                </a:moveTo>
                <a:lnTo>
                  <a:pt x="5" y="174"/>
                </a:lnTo>
                <a:lnTo>
                  <a:pt x="0" y="295"/>
                </a:lnTo>
                <a:lnTo>
                  <a:pt x="586" y="298"/>
                </a:lnTo>
                <a:lnTo>
                  <a:pt x="575" y="142"/>
                </a:lnTo>
                <a:lnTo>
                  <a:pt x="575" y="84"/>
                </a:lnTo>
                <a:lnTo>
                  <a:pt x="527" y="48"/>
                </a:lnTo>
                <a:lnTo>
                  <a:pt x="542" y="17"/>
                </a:lnTo>
                <a:lnTo>
                  <a:pt x="522" y="0"/>
                </a:lnTo>
                <a:lnTo>
                  <a:pt x="256" y="2"/>
                </a:lnTo>
                <a:lnTo>
                  <a:pt x="6" y="2"/>
                </a:lnTo>
                <a:close/>
              </a:path>
            </a:pathLst>
          </a:custGeom>
          <a:solidFill>
            <a:schemeClr val="tx2">
              <a:lumMod val="60000"/>
              <a:lumOff val="40000"/>
            </a:schemeClr>
          </a:solidFill>
          <a:ln w="3175" cap="flat" cmpd="sng">
            <a:solidFill>
              <a:srgbClr val="000000"/>
            </a:solidFill>
            <a:prstDash val="solid"/>
            <a:round/>
            <a:headEnd type="none" w="med" len="med"/>
            <a:tailEnd type="none" w="med" len="med"/>
          </a:ln>
        </p:spPr>
        <p:txBody>
          <a:bodyPr anchor="ctr"/>
          <a:lstStyle/>
          <a:p>
            <a:pPr algn="ctr" defTabSz="457189"/>
            <a:r>
              <a:rPr lang="en-US" sz="1100" b="1" dirty="0">
                <a:solidFill>
                  <a:srgbClr val="022144"/>
                </a:solidFill>
                <a:latin typeface="Calibri" pitchFamily="34" charset="0"/>
                <a:cs typeface="Calibri" pitchFamily="34" charset="0"/>
              </a:rPr>
              <a:t>   KS</a:t>
            </a:r>
          </a:p>
        </p:txBody>
      </p:sp>
      <p:sp>
        <p:nvSpPr>
          <p:cNvPr id="35" name="Freeform 48"/>
          <p:cNvSpPr>
            <a:spLocks/>
          </p:cNvSpPr>
          <p:nvPr/>
        </p:nvSpPr>
        <p:spPr bwMode="blackGray">
          <a:xfrm>
            <a:off x="4996539" y="3248627"/>
            <a:ext cx="712647" cy="682345"/>
          </a:xfrm>
          <a:custGeom>
            <a:avLst/>
            <a:gdLst>
              <a:gd name="T0" fmla="*/ 0 w 384"/>
              <a:gd name="T1" fmla="*/ 36 h 358"/>
              <a:gd name="T2" fmla="*/ 168 w 384"/>
              <a:gd name="T3" fmla="*/ 15 h 358"/>
              <a:gd name="T4" fmla="*/ 377 w 384"/>
              <a:gd name="T5" fmla="*/ 0 h 358"/>
              <a:gd name="T6" fmla="*/ 366 w 384"/>
              <a:gd name="T7" fmla="*/ 52 h 358"/>
              <a:gd name="T8" fmla="*/ 412 w 384"/>
              <a:gd name="T9" fmla="*/ 41 h 358"/>
              <a:gd name="T10" fmla="*/ 428 w 384"/>
              <a:gd name="T11" fmla="*/ 75 h 358"/>
              <a:gd name="T12" fmla="*/ 380 w 384"/>
              <a:gd name="T13" fmla="*/ 107 h 358"/>
              <a:gd name="T14" fmla="*/ 391 w 384"/>
              <a:gd name="T15" fmla="*/ 162 h 358"/>
              <a:gd name="T16" fmla="*/ 342 w 384"/>
              <a:gd name="T17" fmla="*/ 254 h 358"/>
              <a:gd name="T18" fmla="*/ 305 w 384"/>
              <a:gd name="T19" fmla="*/ 310 h 358"/>
              <a:gd name="T20" fmla="*/ 327 w 384"/>
              <a:gd name="T21" fmla="*/ 383 h 358"/>
              <a:gd name="T22" fmla="*/ 61 w 384"/>
              <a:gd name="T23" fmla="*/ 395 h 358"/>
              <a:gd name="T24" fmla="*/ 60 w 384"/>
              <a:gd name="T25" fmla="*/ 351 h 358"/>
              <a:gd name="T26" fmla="*/ 8 w 384"/>
              <a:gd name="T27" fmla="*/ 342 h 358"/>
              <a:gd name="T28" fmla="*/ 8 w 384"/>
              <a:gd name="T29" fmla="*/ 107 h 358"/>
              <a:gd name="T30" fmla="*/ 0 w 384"/>
              <a:gd name="T31" fmla="*/ 36 h 35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84"/>
              <a:gd name="T49" fmla="*/ 0 h 358"/>
              <a:gd name="T50" fmla="*/ 384 w 384"/>
              <a:gd name="T51" fmla="*/ 358 h 35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84" h="358">
                <a:moveTo>
                  <a:pt x="0" y="33"/>
                </a:moveTo>
                <a:lnTo>
                  <a:pt x="151" y="14"/>
                </a:lnTo>
                <a:lnTo>
                  <a:pt x="338" y="0"/>
                </a:lnTo>
                <a:lnTo>
                  <a:pt x="328" y="47"/>
                </a:lnTo>
                <a:lnTo>
                  <a:pt x="370" y="37"/>
                </a:lnTo>
                <a:lnTo>
                  <a:pt x="384" y="68"/>
                </a:lnTo>
                <a:lnTo>
                  <a:pt x="341" y="97"/>
                </a:lnTo>
                <a:lnTo>
                  <a:pt x="351" y="147"/>
                </a:lnTo>
                <a:lnTo>
                  <a:pt x="307" y="230"/>
                </a:lnTo>
                <a:lnTo>
                  <a:pt x="274" y="281"/>
                </a:lnTo>
                <a:lnTo>
                  <a:pt x="293" y="347"/>
                </a:lnTo>
                <a:lnTo>
                  <a:pt x="55" y="358"/>
                </a:lnTo>
                <a:lnTo>
                  <a:pt x="54" y="318"/>
                </a:lnTo>
                <a:lnTo>
                  <a:pt x="7" y="310"/>
                </a:lnTo>
                <a:lnTo>
                  <a:pt x="7" y="97"/>
                </a:lnTo>
                <a:lnTo>
                  <a:pt x="0" y="33"/>
                </a:lnTo>
                <a:close/>
              </a:path>
            </a:pathLst>
          </a:custGeom>
          <a:solidFill>
            <a:srgbClr val="92D050"/>
          </a:solidFill>
          <a:ln w="3175" cap="flat" cmpd="sng">
            <a:solidFill>
              <a:srgbClr val="000000"/>
            </a:solidFill>
            <a:prstDash val="solid"/>
            <a:round/>
            <a:headEnd type="none" w="med" len="med"/>
            <a:tailEnd type="none" w="med" len="med"/>
          </a:ln>
        </p:spPr>
        <p:txBody>
          <a:bodyPr anchor="ctr"/>
          <a:lstStyle/>
          <a:p>
            <a:pPr defTabSz="457189"/>
            <a:r>
              <a:rPr lang="en-US" sz="1100" b="1" dirty="0">
                <a:solidFill>
                  <a:srgbClr val="022144"/>
                </a:solidFill>
                <a:latin typeface="Calibri" pitchFamily="34" charset="0"/>
                <a:cs typeface="Calibri" pitchFamily="34" charset="0"/>
              </a:rPr>
              <a:t>    AR</a:t>
            </a:r>
          </a:p>
        </p:txBody>
      </p:sp>
      <p:sp>
        <p:nvSpPr>
          <p:cNvPr id="36" name="Freeform 49"/>
          <p:cNvSpPr>
            <a:spLocks/>
          </p:cNvSpPr>
          <p:nvPr/>
        </p:nvSpPr>
        <p:spPr bwMode="blackGray">
          <a:xfrm>
            <a:off x="5096443" y="3898150"/>
            <a:ext cx="875823" cy="715167"/>
          </a:xfrm>
          <a:custGeom>
            <a:avLst/>
            <a:gdLst>
              <a:gd name="T0" fmla="*/ 0 w 469"/>
              <a:gd name="T1" fmla="*/ 10 h 376"/>
              <a:gd name="T2" fmla="*/ 264 w 469"/>
              <a:gd name="T3" fmla="*/ 0 h 376"/>
              <a:gd name="T4" fmla="*/ 310 w 469"/>
              <a:gd name="T5" fmla="*/ 86 h 376"/>
              <a:gd name="T6" fmla="*/ 269 w 469"/>
              <a:gd name="T7" fmla="*/ 186 h 376"/>
              <a:gd name="T8" fmla="*/ 257 w 469"/>
              <a:gd name="T9" fmla="*/ 231 h 376"/>
              <a:gd name="T10" fmla="*/ 433 w 469"/>
              <a:gd name="T11" fmla="*/ 213 h 376"/>
              <a:gd name="T12" fmla="*/ 444 w 469"/>
              <a:gd name="T13" fmla="*/ 279 h 376"/>
              <a:gd name="T14" fmla="*/ 391 w 469"/>
              <a:gd name="T15" fmla="*/ 273 h 376"/>
              <a:gd name="T16" fmla="*/ 368 w 469"/>
              <a:gd name="T17" fmla="*/ 301 h 376"/>
              <a:gd name="T18" fmla="*/ 395 w 469"/>
              <a:gd name="T19" fmla="*/ 319 h 376"/>
              <a:gd name="T20" fmla="*/ 443 w 469"/>
              <a:gd name="T21" fmla="*/ 297 h 376"/>
              <a:gd name="T22" fmla="*/ 444 w 469"/>
              <a:gd name="T23" fmla="*/ 329 h 376"/>
              <a:gd name="T24" fmla="*/ 473 w 469"/>
              <a:gd name="T25" fmla="*/ 303 h 376"/>
              <a:gd name="T26" fmla="*/ 492 w 469"/>
              <a:gd name="T27" fmla="*/ 303 h 376"/>
              <a:gd name="T28" fmla="*/ 470 w 469"/>
              <a:gd name="T29" fmla="*/ 358 h 376"/>
              <a:gd name="T30" fmla="*/ 514 w 469"/>
              <a:gd name="T31" fmla="*/ 367 h 376"/>
              <a:gd name="T32" fmla="*/ 526 w 469"/>
              <a:gd name="T33" fmla="*/ 396 h 376"/>
              <a:gd name="T34" fmla="*/ 507 w 469"/>
              <a:gd name="T35" fmla="*/ 406 h 376"/>
              <a:gd name="T36" fmla="*/ 480 w 469"/>
              <a:gd name="T37" fmla="*/ 388 h 376"/>
              <a:gd name="T38" fmla="*/ 428 w 469"/>
              <a:gd name="T39" fmla="*/ 373 h 376"/>
              <a:gd name="T40" fmla="*/ 440 w 469"/>
              <a:gd name="T41" fmla="*/ 410 h 376"/>
              <a:gd name="T42" fmla="*/ 414 w 469"/>
              <a:gd name="T43" fmla="*/ 414 h 376"/>
              <a:gd name="T44" fmla="*/ 393 w 469"/>
              <a:gd name="T45" fmla="*/ 381 h 376"/>
              <a:gd name="T46" fmla="*/ 380 w 469"/>
              <a:gd name="T47" fmla="*/ 402 h 376"/>
              <a:gd name="T48" fmla="*/ 303 w 469"/>
              <a:gd name="T49" fmla="*/ 402 h 376"/>
              <a:gd name="T50" fmla="*/ 303 w 469"/>
              <a:gd name="T51" fmla="*/ 381 h 376"/>
              <a:gd name="T52" fmla="*/ 275 w 469"/>
              <a:gd name="T53" fmla="*/ 358 h 376"/>
              <a:gd name="T54" fmla="*/ 216 w 469"/>
              <a:gd name="T55" fmla="*/ 355 h 376"/>
              <a:gd name="T56" fmla="*/ 265 w 469"/>
              <a:gd name="T57" fmla="*/ 381 h 376"/>
              <a:gd name="T58" fmla="*/ 197 w 469"/>
              <a:gd name="T59" fmla="*/ 395 h 376"/>
              <a:gd name="T60" fmla="*/ 92 w 469"/>
              <a:gd name="T61" fmla="*/ 377 h 376"/>
              <a:gd name="T62" fmla="*/ 52 w 469"/>
              <a:gd name="T63" fmla="*/ 381 h 376"/>
              <a:gd name="T64" fmla="*/ 66 w 469"/>
              <a:gd name="T65" fmla="*/ 242 h 376"/>
              <a:gd name="T66" fmla="*/ 2 w 469"/>
              <a:gd name="T67" fmla="*/ 132 h 376"/>
              <a:gd name="T68" fmla="*/ 0 w 469"/>
              <a:gd name="T69" fmla="*/ 10 h 37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69"/>
              <a:gd name="T106" fmla="*/ 0 h 376"/>
              <a:gd name="T107" fmla="*/ 469 w 469"/>
              <a:gd name="T108" fmla="*/ 376 h 37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69" h="376">
                <a:moveTo>
                  <a:pt x="0" y="9"/>
                </a:moveTo>
                <a:lnTo>
                  <a:pt x="235" y="0"/>
                </a:lnTo>
                <a:lnTo>
                  <a:pt x="276" y="78"/>
                </a:lnTo>
                <a:lnTo>
                  <a:pt x="240" y="169"/>
                </a:lnTo>
                <a:lnTo>
                  <a:pt x="229" y="210"/>
                </a:lnTo>
                <a:lnTo>
                  <a:pt x="386" y="193"/>
                </a:lnTo>
                <a:lnTo>
                  <a:pt x="396" y="253"/>
                </a:lnTo>
                <a:lnTo>
                  <a:pt x="349" y="248"/>
                </a:lnTo>
                <a:lnTo>
                  <a:pt x="328" y="273"/>
                </a:lnTo>
                <a:lnTo>
                  <a:pt x="352" y="290"/>
                </a:lnTo>
                <a:lnTo>
                  <a:pt x="395" y="270"/>
                </a:lnTo>
                <a:lnTo>
                  <a:pt x="396" y="299"/>
                </a:lnTo>
                <a:lnTo>
                  <a:pt x="422" y="275"/>
                </a:lnTo>
                <a:lnTo>
                  <a:pt x="439" y="275"/>
                </a:lnTo>
                <a:lnTo>
                  <a:pt x="419" y="325"/>
                </a:lnTo>
                <a:lnTo>
                  <a:pt x="458" y="333"/>
                </a:lnTo>
                <a:lnTo>
                  <a:pt x="469" y="360"/>
                </a:lnTo>
                <a:lnTo>
                  <a:pt x="452" y="369"/>
                </a:lnTo>
                <a:lnTo>
                  <a:pt x="428" y="352"/>
                </a:lnTo>
                <a:lnTo>
                  <a:pt x="382" y="339"/>
                </a:lnTo>
                <a:lnTo>
                  <a:pt x="392" y="372"/>
                </a:lnTo>
                <a:lnTo>
                  <a:pt x="369" y="376"/>
                </a:lnTo>
                <a:lnTo>
                  <a:pt x="350" y="346"/>
                </a:lnTo>
                <a:lnTo>
                  <a:pt x="339" y="365"/>
                </a:lnTo>
                <a:lnTo>
                  <a:pt x="270" y="365"/>
                </a:lnTo>
                <a:lnTo>
                  <a:pt x="270" y="346"/>
                </a:lnTo>
                <a:lnTo>
                  <a:pt x="245" y="325"/>
                </a:lnTo>
                <a:lnTo>
                  <a:pt x="193" y="322"/>
                </a:lnTo>
                <a:lnTo>
                  <a:pt x="236" y="346"/>
                </a:lnTo>
                <a:lnTo>
                  <a:pt x="176" y="359"/>
                </a:lnTo>
                <a:lnTo>
                  <a:pt x="82" y="342"/>
                </a:lnTo>
                <a:lnTo>
                  <a:pt x="46" y="346"/>
                </a:lnTo>
                <a:lnTo>
                  <a:pt x="59" y="220"/>
                </a:lnTo>
                <a:lnTo>
                  <a:pt x="2" y="120"/>
                </a:lnTo>
                <a:lnTo>
                  <a:pt x="0" y="9"/>
                </a:lnTo>
                <a:close/>
              </a:path>
            </a:pathLst>
          </a:custGeom>
          <a:solidFill>
            <a:srgbClr val="92D050"/>
          </a:solidFill>
          <a:ln w="3175" cap="flat" cmpd="sng">
            <a:solidFill>
              <a:srgbClr val="000000"/>
            </a:solidFill>
            <a:prstDash val="solid"/>
            <a:round/>
            <a:headEnd type="none" w="med" len="med"/>
            <a:tailEnd type="none" w="med" len="med"/>
          </a:ln>
        </p:spPr>
        <p:txBody>
          <a:bodyPr/>
          <a:lstStyle/>
          <a:p>
            <a:pPr defTabSz="457189"/>
            <a:endParaRPr lang="en-US" sz="1100" b="1" dirty="0">
              <a:solidFill>
                <a:srgbClr val="022144"/>
              </a:solidFill>
              <a:latin typeface="Calibri" pitchFamily="34" charset="0"/>
              <a:cs typeface="Calibri" pitchFamily="34" charset="0"/>
            </a:endParaRPr>
          </a:p>
          <a:p>
            <a:pPr defTabSz="457189"/>
            <a:r>
              <a:rPr lang="en-US" sz="1100" b="1" dirty="0">
                <a:solidFill>
                  <a:srgbClr val="022144"/>
                </a:solidFill>
                <a:latin typeface="Calibri" pitchFamily="34" charset="0"/>
                <a:cs typeface="Calibri" pitchFamily="34" charset="0"/>
              </a:rPr>
              <a:t>   LA</a:t>
            </a:r>
          </a:p>
        </p:txBody>
      </p:sp>
      <p:sp>
        <p:nvSpPr>
          <p:cNvPr id="38" name="Freeform 51"/>
          <p:cNvSpPr>
            <a:spLocks/>
          </p:cNvSpPr>
          <p:nvPr/>
        </p:nvSpPr>
        <p:spPr bwMode="blackGray">
          <a:xfrm>
            <a:off x="5131405" y="1275865"/>
            <a:ext cx="740955" cy="884459"/>
          </a:xfrm>
          <a:custGeom>
            <a:avLst/>
            <a:gdLst>
              <a:gd name="T0" fmla="*/ 31 w 397"/>
              <a:gd name="T1" fmla="*/ 34 h 464"/>
              <a:gd name="T2" fmla="*/ 65 w 397"/>
              <a:gd name="T3" fmla="*/ 30 h 464"/>
              <a:gd name="T4" fmla="*/ 95 w 397"/>
              <a:gd name="T5" fmla="*/ 30 h 464"/>
              <a:gd name="T6" fmla="*/ 114 w 397"/>
              <a:gd name="T7" fmla="*/ 0 h 464"/>
              <a:gd name="T8" fmla="*/ 129 w 397"/>
              <a:gd name="T9" fmla="*/ 38 h 464"/>
              <a:gd name="T10" fmla="*/ 177 w 397"/>
              <a:gd name="T11" fmla="*/ 38 h 464"/>
              <a:gd name="T12" fmla="*/ 203 w 397"/>
              <a:gd name="T13" fmla="*/ 72 h 464"/>
              <a:gd name="T14" fmla="*/ 252 w 397"/>
              <a:gd name="T15" fmla="*/ 63 h 464"/>
              <a:gd name="T16" fmla="*/ 286 w 397"/>
              <a:gd name="T17" fmla="*/ 85 h 464"/>
              <a:gd name="T18" fmla="*/ 349 w 397"/>
              <a:gd name="T19" fmla="*/ 100 h 464"/>
              <a:gd name="T20" fmla="*/ 360 w 397"/>
              <a:gd name="T21" fmla="*/ 127 h 464"/>
              <a:gd name="T22" fmla="*/ 392 w 397"/>
              <a:gd name="T23" fmla="*/ 129 h 464"/>
              <a:gd name="T24" fmla="*/ 382 w 397"/>
              <a:gd name="T25" fmla="*/ 156 h 464"/>
              <a:gd name="T26" fmla="*/ 393 w 397"/>
              <a:gd name="T27" fmla="*/ 185 h 464"/>
              <a:gd name="T28" fmla="*/ 372 w 397"/>
              <a:gd name="T29" fmla="*/ 224 h 464"/>
              <a:gd name="T30" fmla="*/ 387 w 397"/>
              <a:gd name="T31" fmla="*/ 232 h 464"/>
              <a:gd name="T32" fmla="*/ 423 w 397"/>
              <a:gd name="T33" fmla="*/ 191 h 464"/>
              <a:gd name="T34" fmla="*/ 420 w 397"/>
              <a:gd name="T35" fmla="*/ 177 h 464"/>
              <a:gd name="T36" fmla="*/ 435 w 397"/>
              <a:gd name="T37" fmla="*/ 170 h 464"/>
              <a:gd name="T38" fmla="*/ 445 w 397"/>
              <a:gd name="T39" fmla="*/ 191 h 464"/>
              <a:gd name="T40" fmla="*/ 417 w 397"/>
              <a:gd name="T41" fmla="*/ 218 h 464"/>
              <a:gd name="T42" fmla="*/ 406 w 397"/>
              <a:gd name="T43" fmla="*/ 284 h 464"/>
              <a:gd name="T44" fmla="*/ 406 w 397"/>
              <a:gd name="T45" fmla="*/ 392 h 464"/>
              <a:gd name="T46" fmla="*/ 423 w 397"/>
              <a:gd name="T47" fmla="*/ 412 h 464"/>
              <a:gd name="T48" fmla="*/ 416 w 397"/>
              <a:gd name="T49" fmla="*/ 479 h 464"/>
              <a:gd name="T50" fmla="*/ 204 w 397"/>
              <a:gd name="T51" fmla="*/ 512 h 464"/>
              <a:gd name="T52" fmla="*/ 151 w 397"/>
              <a:gd name="T53" fmla="*/ 480 h 464"/>
              <a:gd name="T54" fmla="*/ 163 w 397"/>
              <a:gd name="T55" fmla="*/ 439 h 464"/>
              <a:gd name="T56" fmla="*/ 137 w 397"/>
              <a:gd name="T57" fmla="*/ 395 h 464"/>
              <a:gd name="T58" fmla="*/ 114 w 397"/>
              <a:gd name="T59" fmla="*/ 340 h 464"/>
              <a:gd name="T60" fmla="*/ 56 w 397"/>
              <a:gd name="T61" fmla="*/ 285 h 464"/>
              <a:gd name="T62" fmla="*/ 19 w 397"/>
              <a:gd name="T63" fmla="*/ 285 h 464"/>
              <a:gd name="T64" fmla="*/ 19 w 397"/>
              <a:gd name="T65" fmla="*/ 210 h 464"/>
              <a:gd name="T66" fmla="*/ 0 w 397"/>
              <a:gd name="T67" fmla="*/ 181 h 464"/>
              <a:gd name="T68" fmla="*/ 41 w 397"/>
              <a:gd name="T69" fmla="*/ 137 h 464"/>
              <a:gd name="T70" fmla="*/ 31 w 397"/>
              <a:gd name="T71" fmla="*/ 34 h 46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97"/>
              <a:gd name="T109" fmla="*/ 0 h 464"/>
              <a:gd name="T110" fmla="*/ 397 w 397"/>
              <a:gd name="T111" fmla="*/ 464 h 46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97" h="464">
                <a:moveTo>
                  <a:pt x="28" y="31"/>
                </a:moveTo>
                <a:lnTo>
                  <a:pt x="58" y="27"/>
                </a:lnTo>
                <a:lnTo>
                  <a:pt x="85" y="27"/>
                </a:lnTo>
                <a:lnTo>
                  <a:pt x="102" y="0"/>
                </a:lnTo>
                <a:lnTo>
                  <a:pt x="115" y="34"/>
                </a:lnTo>
                <a:lnTo>
                  <a:pt x="158" y="34"/>
                </a:lnTo>
                <a:lnTo>
                  <a:pt x="181" y="65"/>
                </a:lnTo>
                <a:lnTo>
                  <a:pt x="225" y="57"/>
                </a:lnTo>
                <a:lnTo>
                  <a:pt x="255" y="77"/>
                </a:lnTo>
                <a:lnTo>
                  <a:pt x="311" y="91"/>
                </a:lnTo>
                <a:lnTo>
                  <a:pt x="321" y="115"/>
                </a:lnTo>
                <a:lnTo>
                  <a:pt x="350" y="117"/>
                </a:lnTo>
                <a:lnTo>
                  <a:pt x="341" y="141"/>
                </a:lnTo>
                <a:lnTo>
                  <a:pt x="351" y="168"/>
                </a:lnTo>
                <a:lnTo>
                  <a:pt x="332" y="203"/>
                </a:lnTo>
                <a:lnTo>
                  <a:pt x="345" y="210"/>
                </a:lnTo>
                <a:lnTo>
                  <a:pt x="377" y="173"/>
                </a:lnTo>
                <a:lnTo>
                  <a:pt x="375" y="160"/>
                </a:lnTo>
                <a:lnTo>
                  <a:pt x="388" y="154"/>
                </a:lnTo>
                <a:lnTo>
                  <a:pt x="397" y="173"/>
                </a:lnTo>
                <a:lnTo>
                  <a:pt x="372" y="198"/>
                </a:lnTo>
                <a:lnTo>
                  <a:pt x="362" y="257"/>
                </a:lnTo>
                <a:lnTo>
                  <a:pt x="362" y="355"/>
                </a:lnTo>
                <a:lnTo>
                  <a:pt x="377" y="373"/>
                </a:lnTo>
                <a:lnTo>
                  <a:pt x="371" y="434"/>
                </a:lnTo>
                <a:lnTo>
                  <a:pt x="182" y="464"/>
                </a:lnTo>
                <a:lnTo>
                  <a:pt x="135" y="435"/>
                </a:lnTo>
                <a:lnTo>
                  <a:pt x="145" y="398"/>
                </a:lnTo>
                <a:lnTo>
                  <a:pt x="122" y="358"/>
                </a:lnTo>
                <a:lnTo>
                  <a:pt x="102" y="308"/>
                </a:lnTo>
                <a:lnTo>
                  <a:pt x="50" y="258"/>
                </a:lnTo>
                <a:lnTo>
                  <a:pt x="17" y="258"/>
                </a:lnTo>
                <a:lnTo>
                  <a:pt x="17" y="190"/>
                </a:lnTo>
                <a:lnTo>
                  <a:pt x="0" y="164"/>
                </a:lnTo>
                <a:lnTo>
                  <a:pt x="37" y="124"/>
                </a:lnTo>
                <a:lnTo>
                  <a:pt x="28" y="31"/>
                </a:lnTo>
                <a:close/>
              </a:path>
            </a:pathLst>
          </a:custGeom>
          <a:solidFill>
            <a:schemeClr val="tx2">
              <a:lumMod val="60000"/>
              <a:lumOff val="40000"/>
            </a:schemeClr>
          </a:solidFill>
          <a:ln w="3175" cap="flat" cmpd="sng">
            <a:solidFill>
              <a:srgbClr val="000000"/>
            </a:solidFill>
            <a:prstDash val="solid"/>
            <a:round/>
            <a:headEnd type="none" w="med" len="med"/>
            <a:tailEnd type="none" w="med" len="med"/>
          </a:ln>
        </p:spPr>
        <p:txBody>
          <a:bodyPr/>
          <a:lstStyle/>
          <a:p>
            <a:pPr defTabSz="457189"/>
            <a:r>
              <a:rPr lang="en-US" sz="1100" b="1" dirty="0">
                <a:solidFill>
                  <a:srgbClr val="022144"/>
                </a:solidFill>
                <a:latin typeface="Calibri" pitchFamily="34" charset="0"/>
                <a:cs typeface="Calibri" pitchFamily="34" charset="0"/>
              </a:rPr>
              <a:t> </a:t>
            </a:r>
          </a:p>
          <a:p>
            <a:pPr defTabSz="457189"/>
            <a:r>
              <a:rPr lang="en-US" sz="1100" b="1" dirty="0">
                <a:solidFill>
                  <a:srgbClr val="022144"/>
                </a:solidFill>
                <a:latin typeface="Calibri" pitchFamily="34" charset="0"/>
                <a:cs typeface="Calibri" pitchFamily="34" charset="0"/>
              </a:rPr>
              <a:t>   </a:t>
            </a:r>
          </a:p>
          <a:p>
            <a:pPr defTabSz="457189"/>
            <a:r>
              <a:rPr lang="en-US" sz="1100" b="1" dirty="0">
                <a:solidFill>
                  <a:srgbClr val="022144"/>
                </a:solidFill>
                <a:latin typeface="Calibri" pitchFamily="34" charset="0"/>
                <a:cs typeface="Calibri" pitchFamily="34" charset="0"/>
              </a:rPr>
              <a:t>      WI **</a:t>
            </a:r>
          </a:p>
        </p:txBody>
      </p:sp>
      <p:sp>
        <p:nvSpPr>
          <p:cNvPr id="40" name="Freeform 53"/>
          <p:cNvSpPr>
            <a:spLocks/>
          </p:cNvSpPr>
          <p:nvPr/>
        </p:nvSpPr>
        <p:spPr bwMode="blackGray">
          <a:xfrm>
            <a:off x="5417800" y="1149760"/>
            <a:ext cx="799231" cy="350675"/>
          </a:xfrm>
          <a:custGeom>
            <a:avLst/>
            <a:gdLst>
              <a:gd name="T0" fmla="*/ 0 w 427"/>
              <a:gd name="T1" fmla="*/ 111 h 184"/>
              <a:gd name="T2" fmla="*/ 108 w 427"/>
              <a:gd name="T3" fmla="*/ 0 h 184"/>
              <a:gd name="T4" fmla="*/ 89 w 427"/>
              <a:gd name="T5" fmla="*/ 45 h 184"/>
              <a:gd name="T6" fmla="*/ 103 w 427"/>
              <a:gd name="T7" fmla="*/ 60 h 184"/>
              <a:gd name="T8" fmla="*/ 137 w 427"/>
              <a:gd name="T9" fmla="*/ 41 h 184"/>
              <a:gd name="T10" fmla="*/ 210 w 427"/>
              <a:gd name="T11" fmla="*/ 70 h 184"/>
              <a:gd name="T12" fmla="*/ 243 w 427"/>
              <a:gd name="T13" fmla="*/ 45 h 184"/>
              <a:gd name="T14" fmla="*/ 343 w 427"/>
              <a:gd name="T15" fmla="*/ 33 h 184"/>
              <a:gd name="T16" fmla="*/ 362 w 427"/>
              <a:gd name="T17" fmla="*/ 62 h 184"/>
              <a:gd name="T18" fmla="*/ 400 w 427"/>
              <a:gd name="T19" fmla="*/ 55 h 184"/>
              <a:gd name="T20" fmla="*/ 476 w 427"/>
              <a:gd name="T21" fmla="*/ 85 h 184"/>
              <a:gd name="T22" fmla="*/ 480 w 427"/>
              <a:gd name="T23" fmla="*/ 107 h 184"/>
              <a:gd name="T24" fmla="*/ 399 w 427"/>
              <a:gd name="T25" fmla="*/ 126 h 184"/>
              <a:gd name="T26" fmla="*/ 374 w 427"/>
              <a:gd name="T27" fmla="*/ 111 h 184"/>
              <a:gd name="T28" fmla="*/ 333 w 427"/>
              <a:gd name="T29" fmla="*/ 117 h 184"/>
              <a:gd name="T30" fmla="*/ 284 w 427"/>
              <a:gd name="T31" fmla="*/ 145 h 184"/>
              <a:gd name="T32" fmla="*/ 262 w 427"/>
              <a:gd name="T33" fmla="*/ 147 h 184"/>
              <a:gd name="T34" fmla="*/ 244 w 427"/>
              <a:gd name="T35" fmla="*/ 126 h 184"/>
              <a:gd name="T36" fmla="*/ 217 w 427"/>
              <a:gd name="T37" fmla="*/ 202 h 184"/>
              <a:gd name="T38" fmla="*/ 187 w 427"/>
              <a:gd name="T39" fmla="*/ 203 h 184"/>
              <a:gd name="T40" fmla="*/ 174 w 427"/>
              <a:gd name="T41" fmla="*/ 173 h 184"/>
              <a:gd name="T42" fmla="*/ 109 w 427"/>
              <a:gd name="T43" fmla="*/ 159 h 184"/>
              <a:gd name="T44" fmla="*/ 79 w 427"/>
              <a:gd name="T45" fmla="*/ 137 h 184"/>
              <a:gd name="T46" fmla="*/ 26 w 427"/>
              <a:gd name="T47" fmla="*/ 145 h 184"/>
              <a:gd name="T48" fmla="*/ 0 w 427"/>
              <a:gd name="T49" fmla="*/ 111 h 18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27"/>
              <a:gd name="T76" fmla="*/ 0 h 184"/>
              <a:gd name="T77" fmla="*/ 427 w 427"/>
              <a:gd name="T78" fmla="*/ 184 h 18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27" h="184">
                <a:moveTo>
                  <a:pt x="0" y="101"/>
                </a:moveTo>
                <a:lnTo>
                  <a:pt x="96" y="0"/>
                </a:lnTo>
                <a:lnTo>
                  <a:pt x="79" y="41"/>
                </a:lnTo>
                <a:lnTo>
                  <a:pt x="92" y="54"/>
                </a:lnTo>
                <a:lnTo>
                  <a:pt x="122" y="37"/>
                </a:lnTo>
                <a:lnTo>
                  <a:pt x="187" y="63"/>
                </a:lnTo>
                <a:lnTo>
                  <a:pt x="216" y="41"/>
                </a:lnTo>
                <a:lnTo>
                  <a:pt x="305" y="30"/>
                </a:lnTo>
                <a:lnTo>
                  <a:pt x="322" y="56"/>
                </a:lnTo>
                <a:lnTo>
                  <a:pt x="356" y="50"/>
                </a:lnTo>
                <a:lnTo>
                  <a:pt x="423" y="77"/>
                </a:lnTo>
                <a:lnTo>
                  <a:pt x="427" y="97"/>
                </a:lnTo>
                <a:lnTo>
                  <a:pt x="355" y="114"/>
                </a:lnTo>
                <a:lnTo>
                  <a:pt x="333" y="101"/>
                </a:lnTo>
                <a:lnTo>
                  <a:pt x="296" y="106"/>
                </a:lnTo>
                <a:lnTo>
                  <a:pt x="253" y="131"/>
                </a:lnTo>
                <a:lnTo>
                  <a:pt x="233" y="133"/>
                </a:lnTo>
                <a:lnTo>
                  <a:pt x="217" y="114"/>
                </a:lnTo>
                <a:lnTo>
                  <a:pt x="193" y="183"/>
                </a:lnTo>
                <a:lnTo>
                  <a:pt x="166" y="184"/>
                </a:lnTo>
                <a:lnTo>
                  <a:pt x="155" y="157"/>
                </a:lnTo>
                <a:lnTo>
                  <a:pt x="97" y="144"/>
                </a:lnTo>
                <a:lnTo>
                  <a:pt x="70" y="124"/>
                </a:lnTo>
                <a:lnTo>
                  <a:pt x="23" y="131"/>
                </a:lnTo>
                <a:lnTo>
                  <a:pt x="0" y="101"/>
                </a:lnTo>
                <a:close/>
              </a:path>
            </a:pathLst>
          </a:custGeom>
          <a:solidFill>
            <a:schemeClr val="tx2">
              <a:lumMod val="60000"/>
              <a:lumOff val="40000"/>
            </a:schemeClr>
          </a:solidFill>
          <a:ln w="3175" cap="flat" cmpd="sng">
            <a:solidFill>
              <a:srgbClr val="000000"/>
            </a:solidFill>
            <a:prstDash val="solid"/>
            <a:round/>
            <a:headEnd type="none" w="med" len="med"/>
            <a:tailEnd type="none" w="med" len="med"/>
          </a:ln>
        </p:spPr>
        <p:txBody>
          <a:bodyPr/>
          <a:lstStyle/>
          <a:p>
            <a:pPr defTabSz="457189"/>
            <a:endParaRPr lang="en-US" sz="1100" b="1">
              <a:solidFill>
                <a:srgbClr val="022144"/>
              </a:solidFill>
              <a:latin typeface="Calibri" pitchFamily="34" charset="0"/>
              <a:cs typeface="Calibri" pitchFamily="34" charset="0"/>
            </a:endParaRPr>
          </a:p>
        </p:txBody>
      </p:sp>
      <p:sp>
        <p:nvSpPr>
          <p:cNvPr id="44" name="Freeform 57"/>
          <p:cNvSpPr>
            <a:spLocks/>
          </p:cNvSpPr>
          <p:nvPr/>
        </p:nvSpPr>
        <p:spPr bwMode="blackGray">
          <a:xfrm>
            <a:off x="5872363" y="2168962"/>
            <a:ext cx="491193" cy="804995"/>
          </a:xfrm>
          <a:custGeom>
            <a:avLst/>
            <a:gdLst>
              <a:gd name="T0" fmla="*/ 0 w 257"/>
              <a:gd name="T1" fmla="*/ 33 h 422"/>
              <a:gd name="T2" fmla="*/ 34 w 257"/>
              <a:gd name="T3" fmla="*/ 50 h 422"/>
              <a:gd name="T4" fmla="*/ 65 w 257"/>
              <a:gd name="T5" fmla="*/ 46 h 422"/>
              <a:gd name="T6" fmla="*/ 76 w 257"/>
              <a:gd name="T7" fmla="*/ 38 h 422"/>
              <a:gd name="T8" fmla="*/ 84 w 257"/>
              <a:gd name="T9" fmla="*/ 9 h 422"/>
              <a:gd name="T10" fmla="*/ 223 w 257"/>
              <a:gd name="T11" fmla="*/ 0 h 422"/>
              <a:gd name="T12" fmla="*/ 287 w 257"/>
              <a:gd name="T13" fmla="*/ 329 h 422"/>
              <a:gd name="T14" fmla="*/ 281 w 257"/>
              <a:gd name="T15" fmla="*/ 326 h 422"/>
              <a:gd name="T16" fmla="*/ 235 w 257"/>
              <a:gd name="T17" fmla="*/ 345 h 422"/>
              <a:gd name="T18" fmla="*/ 201 w 257"/>
              <a:gd name="T19" fmla="*/ 433 h 422"/>
              <a:gd name="T20" fmla="*/ 151 w 257"/>
              <a:gd name="T21" fmla="*/ 421 h 422"/>
              <a:gd name="T22" fmla="*/ 94 w 257"/>
              <a:gd name="T23" fmla="*/ 454 h 422"/>
              <a:gd name="T24" fmla="*/ 19 w 257"/>
              <a:gd name="T25" fmla="*/ 466 h 422"/>
              <a:gd name="T26" fmla="*/ 52 w 257"/>
              <a:gd name="T27" fmla="*/ 380 h 422"/>
              <a:gd name="T28" fmla="*/ 38 w 257"/>
              <a:gd name="T29" fmla="*/ 331 h 422"/>
              <a:gd name="T30" fmla="*/ 0 w 257"/>
              <a:gd name="T31" fmla="*/ 33 h 42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57"/>
              <a:gd name="T49" fmla="*/ 0 h 422"/>
              <a:gd name="T50" fmla="*/ 257 w 257"/>
              <a:gd name="T51" fmla="*/ 422 h 42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57" h="422">
                <a:moveTo>
                  <a:pt x="0" y="30"/>
                </a:moveTo>
                <a:lnTo>
                  <a:pt x="30" y="45"/>
                </a:lnTo>
                <a:lnTo>
                  <a:pt x="58" y="42"/>
                </a:lnTo>
                <a:lnTo>
                  <a:pt x="68" y="34"/>
                </a:lnTo>
                <a:lnTo>
                  <a:pt x="75" y="8"/>
                </a:lnTo>
                <a:lnTo>
                  <a:pt x="200" y="0"/>
                </a:lnTo>
                <a:lnTo>
                  <a:pt x="257" y="298"/>
                </a:lnTo>
                <a:lnTo>
                  <a:pt x="252" y="295"/>
                </a:lnTo>
                <a:lnTo>
                  <a:pt x="210" y="312"/>
                </a:lnTo>
                <a:lnTo>
                  <a:pt x="180" y="392"/>
                </a:lnTo>
                <a:lnTo>
                  <a:pt x="135" y="381"/>
                </a:lnTo>
                <a:lnTo>
                  <a:pt x="84" y="411"/>
                </a:lnTo>
                <a:lnTo>
                  <a:pt x="17" y="422"/>
                </a:lnTo>
                <a:lnTo>
                  <a:pt x="47" y="344"/>
                </a:lnTo>
                <a:lnTo>
                  <a:pt x="34" y="300"/>
                </a:lnTo>
                <a:lnTo>
                  <a:pt x="0" y="30"/>
                </a:lnTo>
                <a:close/>
              </a:path>
            </a:pathLst>
          </a:custGeom>
          <a:solidFill>
            <a:schemeClr val="bg1">
              <a:lumMod val="85000"/>
            </a:schemeClr>
          </a:solidFill>
          <a:ln w="3175" cap="flat" cmpd="sng">
            <a:solidFill>
              <a:srgbClr val="000000"/>
            </a:solidFill>
            <a:prstDash val="solid"/>
            <a:round/>
            <a:headEnd type="none" w="med" len="med"/>
            <a:tailEnd type="none" w="med" len="med"/>
          </a:ln>
        </p:spPr>
        <p:txBody>
          <a:bodyPr/>
          <a:lstStyle/>
          <a:p>
            <a:pPr defTabSz="457189"/>
            <a:endParaRPr lang="en-US" sz="1100" b="1" dirty="0">
              <a:solidFill>
                <a:srgbClr val="022144"/>
              </a:solidFill>
              <a:latin typeface="Calibri" pitchFamily="34" charset="0"/>
              <a:cs typeface="Calibri" pitchFamily="34" charset="0"/>
            </a:endParaRPr>
          </a:p>
          <a:p>
            <a:pPr defTabSz="457189"/>
            <a:r>
              <a:rPr lang="en-US" sz="1100" b="1" dirty="0">
                <a:solidFill>
                  <a:srgbClr val="022144"/>
                </a:solidFill>
                <a:latin typeface="Calibri" pitchFamily="34" charset="0"/>
                <a:cs typeface="Calibri" pitchFamily="34" charset="0"/>
              </a:rPr>
              <a:t>  IN</a:t>
            </a:r>
          </a:p>
        </p:txBody>
      </p:sp>
      <p:sp>
        <p:nvSpPr>
          <p:cNvPr id="46" name="Freeform 59"/>
          <p:cNvSpPr>
            <a:spLocks/>
          </p:cNvSpPr>
          <p:nvPr/>
        </p:nvSpPr>
        <p:spPr bwMode="blackGray">
          <a:xfrm>
            <a:off x="5700855" y="2659559"/>
            <a:ext cx="1083956" cy="616703"/>
          </a:xfrm>
          <a:custGeom>
            <a:avLst/>
            <a:gdLst>
              <a:gd name="T0" fmla="*/ 0 w 582"/>
              <a:gd name="T1" fmla="*/ 357 h 323"/>
              <a:gd name="T2" fmla="*/ 159 w 582"/>
              <a:gd name="T3" fmla="*/ 335 h 323"/>
              <a:gd name="T4" fmla="*/ 159 w 582"/>
              <a:gd name="T5" fmla="*/ 319 h 323"/>
              <a:gd name="T6" fmla="*/ 540 w 582"/>
              <a:gd name="T7" fmla="*/ 267 h 323"/>
              <a:gd name="T8" fmla="*/ 547 w 582"/>
              <a:gd name="T9" fmla="*/ 240 h 323"/>
              <a:gd name="T10" fmla="*/ 603 w 582"/>
              <a:gd name="T11" fmla="*/ 220 h 323"/>
              <a:gd name="T12" fmla="*/ 610 w 582"/>
              <a:gd name="T13" fmla="*/ 191 h 323"/>
              <a:gd name="T14" fmla="*/ 633 w 582"/>
              <a:gd name="T15" fmla="*/ 181 h 323"/>
              <a:gd name="T16" fmla="*/ 651 w 582"/>
              <a:gd name="T17" fmla="*/ 139 h 323"/>
              <a:gd name="T18" fmla="*/ 598 w 582"/>
              <a:gd name="T19" fmla="*/ 96 h 323"/>
              <a:gd name="T20" fmla="*/ 588 w 582"/>
              <a:gd name="T21" fmla="*/ 40 h 323"/>
              <a:gd name="T22" fmla="*/ 547 w 582"/>
              <a:gd name="T23" fmla="*/ 11 h 323"/>
              <a:gd name="T24" fmla="*/ 462 w 582"/>
              <a:gd name="T25" fmla="*/ 27 h 323"/>
              <a:gd name="T26" fmla="*/ 422 w 582"/>
              <a:gd name="T27" fmla="*/ 2 h 323"/>
              <a:gd name="T28" fmla="*/ 384 w 582"/>
              <a:gd name="T29" fmla="*/ 0 h 323"/>
              <a:gd name="T30" fmla="*/ 391 w 582"/>
              <a:gd name="T31" fmla="*/ 40 h 323"/>
              <a:gd name="T32" fmla="*/ 339 w 582"/>
              <a:gd name="T33" fmla="*/ 60 h 323"/>
              <a:gd name="T34" fmla="*/ 304 w 582"/>
              <a:gd name="T35" fmla="*/ 148 h 323"/>
              <a:gd name="T36" fmla="*/ 256 w 582"/>
              <a:gd name="T37" fmla="*/ 135 h 323"/>
              <a:gd name="T38" fmla="*/ 198 w 582"/>
              <a:gd name="T39" fmla="*/ 168 h 323"/>
              <a:gd name="T40" fmla="*/ 125 w 582"/>
              <a:gd name="T41" fmla="*/ 180 h 323"/>
              <a:gd name="T42" fmla="*/ 125 w 582"/>
              <a:gd name="T43" fmla="*/ 231 h 323"/>
              <a:gd name="T44" fmla="*/ 88 w 582"/>
              <a:gd name="T45" fmla="*/ 229 h 323"/>
              <a:gd name="T46" fmla="*/ 89 w 582"/>
              <a:gd name="T47" fmla="*/ 273 h 323"/>
              <a:gd name="T48" fmla="*/ 51 w 582"/>
              <a:gd name="T49" fmla="*/ 256 h 323"/>
              <a:gd name="T50" fmla="*/ 29 w 582"/>
              <a:gd name="T51" fmla="*/ 264 h 323"/>
              <a:gd name="T52" fmla="*/ 48 w 582"/>
              <a:gd name="T53" fmla="*/ 294 h 323"/>
              <a:gd name="T54" fmla="*/ 8 w 582"/>
              <a:gd name="T55" fmla="*/ 334 h 323"/>
              <a:gd name="T56" fmla="*/ 0 w 582"/>
              <a:gd name="T57" fmla="*/ 357 h 3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82"/>
              <a:gd name="T88" fmla="*/ 0 h 323"/>
              <a:gd name="T89" fmla="*/ 582 w 582"/>
              <a:gd name="T90" fmla="*/ 323 h 3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82" h="323">
                <a:moveTo>
                  <a:pt x="0" y="323"/>
                </a:moveTo>
                <a:lnTo>
                  <a:pt x="142" y="303"/>
                </a:lnTo>
                <a:lnTo>
                  <a:pt x="142" y="289"/>
                </a:lnTo>
                <a:lnTo>
                  <a:pt x="483" y="242"/>
                </a:lnTo>
                <a:lnTo>
                  <a:pt x="489" y="217"/>
                </a:lnTo>
                <a:lnTo>
                  <a:pt x="539" y="199"/>
                </a:lnTo>
                <a:lnTo>
                  <a:pt x="545" y="173"/>
                </a:lnTo>
                <a:lnTo>
                  <a:pt x="566" y="164"/>
                </a:lnTo>
                <a:lnTo>
                  <a:pt x="582" y="126"/>
                </a:lnTo>
                <a:lnTo>
                  <a:pt x="535" y="87"/>
                </a:lnTo>
                <a:lnTo>
                  <a:pt x="526" y="36"/>
                </a:lnTo>
                <a:lnTo>
                  <a:pt x="489" y="10"/>
                </a:lnTo>
                <a:lnTo>
                  <a:pt x="413" y="24"/>
                </a:lnTo>
                <a:lnTo>
                  <a:pt x="377" y="2"/>
                </a:lnTo>
                <a:lnTo>
                  <a:pt x="343" y="0"/>
                </a:lnTo>
                <a:lnTo>
                  <a:pt x="350" y="36"/>
                </a:lnTo>
                <a:lnTo>
                  <a:pt x="303" y="54"/>
                </a:lnTo>
                <a:lnTo>
                  <a:pt x="272" y="134"/>
                </a:lnTo>
                <a:lnTo>
                  <a:pt x="229" y="122"/>
                </a:lnTo>
                <a:lnTo>
                  <a:pt x="177" y="152"/>
                </a:lnTo>
                <a:lnTo>
                  <a:pt x="112" y="163"/>
                </a:lnTo>
                <a:lnTo>
                  <a:pt x="112" y="209"/>
                </a:lnTo>
                <a:lnTo>
                  <a:pt x="79" y="207"/>
                </a:lnTo>
                <a:lnTo>
                  <a:pt x="80" y="247"/>
                </a:lnTo>
                <a:lnTo>
                  <a:pt x="46" y="232"/>
                </a:lnTo>
                <a:lnTo>
                  <a:pt x="26" y="239"/>
                </a:lnTo>
                <a:lnTo>
                  <a:pt x="43" y="266"/>
                </a:lnTo>
                <a:lnTo>
                  <a:pt x="7" y="302"/>
                </a:lnTo>
                <a:lnTo>
                  <a:pt x="0" y="323"/>
                </a:lnTo>
                <a:close/>
              </a:path>
            </a:pathLst>
          </a:custGeom>
          <a:solidFill>
            <a:schemeClr val="bg1">
              <a:lumMod val="85000"/>
            </a:schemeClr>
          </a:solidFill>
          <a:ln w="3175" cap="flat" cmpd="sng">
            <a:solidFill>
              <a:srgbClr val="000000"/>
            </a:solidFill>
            <a:prstDash val="solid"/>
            <a:round/>
            <a:headEnd type="none" w="med" len="med"/>
            <a:tailEnd type="none" w="med" len="med"/>
          </a:ln>
        </p:spPr>
        <p:txBody>
          <a:bodyPr anchor="ctr"/>
          <a:lstStyle/>
          <a:p>
            <a:pPr defTabSz="457189"/>
            <a:r>
              <a:rPr lang="en-US" sz="1100" b="1" dirty="0">
                <a:solidFill>
                  <a:srgbClr val="022144"/>
                </a:solidFill>
                <a:latin typeface="Calibri" pitchFamily="34" charset="0"/>
                <a:cs typeface="Calibri" pitchFamily="34" charset="0"/>
              </a:rPr>
              <a:t>                  KY</a:t>
            </a:r>
          </a:p>
        </p:txBody>
      </p:sp>
      <p:sp>
        <p:nvSpPr>
          <p:cNvPr id="47" name="Freeform 60"/>
          <p:cNvSpPr>
            <a:spLocks/>
          </p:cNvSpPr>
          <p:nvPr/>
        </p:nvSpPr>
        <p:spPr bwMode="blackGray">
          <a:xfrm>
            <a:off x="5629262" y="3062056"/>
            <a:ext cx="1252129" cy="462959"/>
          </a:xfrm>
          <a:custGeom>
            <a:avLst/>
            <a:gdLst>
              <a:gd name="T0" fmla="*/ 45 w 670"/>
              <a:gd name="T1" fmla="*/ 122 h 244"/>
              <a:gd name="T2" fmla="*/ 45 w 670"/>
              <a:gd name="T3" fmla="*/ 126 h 244"/>
              <a:gd name="T4" fmla="*/ 31 w 670"/>
              <a:gd name="T5" fmla="*/ 152 h 244"/>
              <a:gd name="T6" fmla="*/ 46 w 670"/>
              <a:gd name="T7" fmla="*/ 187 h 244"/>
              <a:gd name="T8" fmla="*/ 0 w 670"/>
              <a:gd name="T9" fmla="*/ 216 h 244"/>
              <a:gd name="T10" fmla="*/ 9 w 670"/>
              <a:gd name="T11" fmla="*/ 268 h 244"/>
              <a:gd name="T12" fmla="*/ 207 w 670"/>
              <a:gd name="T13" fmla="*/ 253 h 244"/>
              <a:gd name="T14" fmla="*/ 441 w 670"/>
              <a:gd name="T15" fmla="*/ 225 h 244"/>
              <a:gd name="T16" fmla="*/ 558 w 670"/>
              <a:gd name="T17" fmla="*/ 205 h 244"/>
              <a:gd name="T18" fmla="*/ 581 w 670"/>
              <a:gd name="T19" fmla="*/ 136 h 244"/>
              <a:gd name="T20" fmla="*/ 623 w 670"/>
              <a:gd name="T21" fmla="*/ 133 h 244"/>
              <a:gd name="T22" fmla="*/ 752 w 670"/>
              <a:gd name="T23" fmla="*/ 0 h 244"/>
              <a:gd name="T24" fmla="*/ 585 w 670"/>
              <a:gd name="T25" fmla="*/ 33 h 244"/>
              <a:gd name="T26" fmla="*/ 196 w 670"/>
              <a:gd name="T27" fmla="*/ 88 h 244"/>
              <a:gd name="T28" fmla="*/ 200 w 670"/>
              <a:gd name="T29" fmla="*/ 103 h 244"/>
              <a:gd name="T30" fmla="*/ 45 w 670"/>
              <a:gd name="T31" fmla="*/ 122 h 2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70"/>
              <a:gd name="T49" fmla="*/ 0 h 244"/>
              <a:gd name="T50" fmla="*/ 670 w 670"/>
              <a:gd name="T51" fmla="*/ 244 h 2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70" h="244">
                <a:moveTo>
                  <a:pt x="40" y="111"/>
                </a:moveTo>
                <a:lnTo>
                  <a:pt x="40" y="115"/>
                </a:lnTo>
                <a:lnTo>
                  <a:pt x="28" y="138"/>
                </a:lnTo>
                <a:lnTo>
                  <a:pt x="41" y="170"/>
                </a:lnTo>
                <a:lnTo>
                  <a:pt x="0" y="197"/>
                </a:lnTo>
                <a:lnTo>
                  <a:pt x="8" y="244"/>
                </a:lnTo>
                <a:lnTo>
                  <a:pt x="184" y="230"/>
                </a:lnTo>
                <a:lnTo>
                  <a:pt x="393" y="205"/>
                </a:lnTo>
                <a:lnTo>
                  <a:pt x="497" y="187"/>
                </a:lnTo>
                <a:lnTo>
                  <a:pt x="518" y="124"/>
                </a:lnTo>
                <a:lnTo>
                  <a:pt x="555" y="121"/>
                </a:lnTo>
                <a:lnTo>
                  <a:pt x="670" y="0"/>
                </a:lnTo>
                <a:lnTo>
                  <a:pt x="521" y="30"/>
                </a:lnTo>
                <a:lnTo>
                  <a:pt x="175" y="80"/>
                </a:lnTo>
                <a:lnTo>
                  <a:pt x="178" y="94"/>
                </a:lnTo>
                <a:lnTo>
                  <a:pt x="40" y="111"/>
                </a:lnTo>
                <a:close/>
              </a:path>
            </a:pathLst>
          </a:custGeom>
          <a:solidFill>
            <a:schemeClr val="tx2">
              <a:lumMod val="60000"/>
              <a:lumOff val="40000"/>
            </a:schemeClr>
          </a:solidFill>
          <a:ln w="3175" cap="flat" cmpd="sng">
            <a:solidFill>
              <a:srgbClr val="000000"/>
            </a:solidFill>
            <a:prstDash val="solid"/>
            <a:round/>
            <a:headEnd type="none" w="med" len="med"/>
            <a:tailEnd type="none" w="med" len="med"/>
          </a:ln>
        </p:spPr>
        <p:txBody>
          <a:bodyPr anchor="ctr"/>
          <a:lstStyle/>
          <a:p>
            <a:pPr defTabSz="457189"/>
            <a:r>
              <a:rPr lang="en-US" sz="1100" b="1" dirty="0">
                <a:solidFill>
                  <a:srgbClr val="022144"/>
                </a:solidFill>
                <a:latin typeface="Calibri" pitchFamily="34" charset="0"/>
                <a:cs typeface="Calibri" pitchFamily="34" charset="0"/>
              </a:rPr>
              <a:t>              TN</a:t>
            </a:r>
          </a:p>
        </p:txBody>
      </p:sp>
      <p:sp>
        <p:nvSpPr>
          <p:cNvPr id="50" name="Freeform 63"/>
          <p:cNvSpPr>
            <a:spLocks/>
          </p:cNvSpPr>
          <p:nvPr/>
        </p:nvSpPr>
        <p:spPr bwMode="blackGray">
          <a:xfrm>
            <a:off x="6314063" y="3402365"/>
            <a:ext cx="802560" cy="851636"/>
          </a:xfrm>
          <a:custGeom>
            <a:avLst/>
            <a:gdLst>
              <a:gd name="T0" fmla="*/ 0 w 428"/>
              <a:gd name="T1" fmla="*/ 30 h 445"/>
              <a:gd name="T2" fmla="*/ 5 w 428"/>
              <a:gd name="T3" fmla="*/ 30 h 445"/>
              <a:gd name="T4" fmla="*/ 117 w 428"/>
              <a:gd name="T5" fmla="*/ 10 h 445"/>
              <a:gd name="T6" fmla="*/ 216 w 428"/>
              <a:gd name="T7" fmla="*/ 0 h 445"/>
              <a:gd name="T8" fmla="*/ 203 w 428"/>
              <a:gd name="T9" fmla="*/ 25 h 445"/>
              <a:gd name="T10" fmla="*/ 233 w 428"/>
              <a:gd name="T11" fmla="*/ 25 h 445"/>
              <a:gd name="T12" fmla="*/ 405 w 428"/>
              <a:gd name="T13" fmla="*/ 177 h 445"/>
              <a:gd name="T14" fmla="*/ 473 w 428"/>
              <a:gd name="T15" fmla="*/ 276 h 445"/>
              <a:gd name="T16" fmla="*/ 482 w 428"/>
              <a:gd name="T17" fmla="*/ 342 h 445"/>
              <a:gd name="T18" fmla="*/ 459 w 428"/>
              <a:gd name="T19" fmla="*/ 358 h 445"/>
              <a:gd name="T20" fmla="*/ 473 w 428"/>
              <a:gd name="T21" fmla="*/ 424 h 445"/>
              <a:gd name="T22" fmla="*/ 425 w 428"/>
              <a:gd name="T23" fmla="*/ 428 h 445"/>
              <a:gd name="T24" fmla="*/ 425 w 428"/>
              <a:gd name="T25" fmla="*/ 484 h 445"/>
              <a:gd name="T26" fmla="*/ 385 w 428"/>
              <a:gd name="T27" fmla="*/ 456 h 445"/>
              <a:gd name="T28" fmla="*/ 137 w 428"/>
              <a:gd name="T29" fmla="*/ 493 h 445"/>
              <a:gd name="T30" fmla="*/ 81 w 428"/>
              <a:gd name="T31" fmla="*/ 387 h 445"/>
              <a:gd name="T32" fmla="*/ 122 w 428"/>
              <a:gd name="T33" fmla="*/ 314 h 445"/>
              <a:gd name="T34" fmla="*/ 69 w 428"/>
              <a:gd name="T35" fmla="*/ 277 h 445"/>
              <a:gd name="T36" fmla="*/ 0 w 428"/>
              <a:gd name="T37" fmla="*/ 30 h 4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28"/>
              <a:gd name="T58" fmla="*/ 0 h 445"/>
              <a:gd name="T59" fmla="*/ 428 w 428"/>
              <a:gd name="T60" fmla="*/ 445 h 44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28" h="445">
                <a:moveTo>
                  <a:pt x="0" y="27"/>
                </a:moveTo>
                <a:lnTo>
                  <a:pt x="4" y="27"/>
                </a:lnTo>
                <a:lnTo>
                  <a:pt x="104" y="9"/>
                </a:lnTo>
                <a:lnTo>
                  <a:pt x="192" y="0"/>
                </a:lnTo>
                <a:lnTo>
                  <a:pt x="180" y="23"/>
                </a:lnTo>
                <a:lnTo>
                  <a:pt x="207" y="23"/>
                </a:lnTo>
                <a:lnTo>
                  <a:pt x="360" y="160"/>
                </a:lnTo>
                <a:lnTo>
                  <a:pt x="420" y="249"/>
                </a:lnTo>
                <a:lnTo>
                  <a:pt x="428" y="309"/>
                </a:lnTo>
                <a:lnTo>
                  <a:pt x="408" y="323"/>
                </a:lnTo>
                <a:lnTo>
                  <a:pt x="420" y="383"/>
                </a:lnTo>
                <a:lnTo>
                  <a:pt x="377" y="386"/>
                </a:lnTo>
                <a:lnTo>
                  <a:pt x="377" y="437"/>
                </a:lnTo>
                <a:lnTo>
                  <a:pt x="342" y="412"/>
                </a:lnTo>
                <a:lnTo>
                  <a:pt x="122" y="445"/>
                </a:lnTo>
                <a:lnTo>
                  <a:pt x="72" y="349"/>
                </a:lnTo>
                <a:lnTo>
                  <a:pt x="108" y="283"/>
                </a:lnTo>
                <a:lnTo>
                  <a:pt x="61" y="250"/>
                </a:lnTo>
                <a:lnTo>
                  <a:pt x="0" y="27"/>
                </a:lnTo>
                <a:close/>
              </a:path>
            </a:pathLst>
          </a:custGeom>
          <a:solidFill>
            <a:schemeClr val="bg1">
              <a:lumMod val="85000"/>
            </a:schemeClr>
          </a:solidFill>
          <a:ln w="3175" cap="flat" cmpd="sng">
            <a:solidFill>
              <a:srgbClr val="000000"/>
            </a:solidFill>
            <a:prstDash val="solid"/>
            <a:round/>
            <a:headEnd/>
            <a:tailEnd/>
          </a:ln>
        </p:spPr>
        <p:txBody>
          <a:bodyPr/>
          <a:lstStyle/>
          <a:p>
            <a:pPr defTabSz="457189"/>
            <a:r>
              <a:rPr lang="en-US" sz="1100" b="1" dirty="0">
                <a:solidFill>
                  <a:srgbClr val="022144"/>
                </a:solidFill>
                <a:latin typeface="Calibri" pitchFamily="34" charset="0"/>
                <a:cs typeface="Calibri" pitchFamily="34" charset="0"/>
              </a:rPr>
              <a:t>         </a:t>
            </a:r>
          </a:p>
          <a:p>
            <a:pPr defTabSz="457189"/>
            <a:r>
              <a:rPr lang="en-US" sz="1100" b="1" dirty="0">
                <a:solidFill>
                  <a:srgbClr val="022144"/>
                </a:solidFill>
                <a:latin typeface="Calibri" pitchFamily="34" charset="0"/>
                <a:cs typeface="Calibri" pitchFamily="34" charset="0"/>
              </a:rPr>
              <a:t>   </a:t>
            </a:r>
          </a:p>
          <a:p>
            <a:pPr defTabSz="457189"/>
            <a:r>
              <a:rPr lang="en-US" sz="1100" b="1" dirty="0">
                <a:solidFill>
                  <a:srgbClr val="022144"/>
                </a:solidFill>
                <a:latin typeface="Calibri" pitchFamily="34" charset="0"/>
                <a:cs typeface="Calibri" pitchFamily="34" charset="0"/>
              </a:rPr>
              <a:t>         GA</a:t>
            </a:r>
          </a:p>
        </p:txBody>
      </p:sp>
      <p:sp>
        <p:nvSpPr>
          <p:cNvPr id="51" name="Freeform 64"/>
          <p:cNvSpPr>
            <a:spLocks/>
          </p:cNvSpPr>
          <p:nvPr/>
        </p:nvSpPr>
        <p:spPr bwMode="blackGray">
          <a:xfrm>
            <a:off x="6618867" y="3293538"/>
            <a:ext cx="809225" cy="630291"/>
          </a:xfrm>
          <a:custGeom>
            <a:avLst/>
            <a:gdLst>
              <a:gd name="T0" fmla="*/ 16 w 391"/>
              <a:gd name="T1" fmla="*/ 61 h 310"/>
              <a:gd name="T2" fmla="*/ 50 w 391"/>
              <a:gd name="T3" fmla="*/ 29 h 310"/>
              <a:gd name="T4" fmla="*/ 181 w 391"/>
              <a:gd name="T5" fmla="*/ 0 h 310"/>
              <a:gd name="T6" fmla="*/ 222 w 391"/>
              <a:gd name="T7" fmla="*/ 19 h 310"/>
              <a:gd name="T8" fmla="*/ 307 w 391"/>
              <a:gd name="T9" fmla="*/ 5 h 310"/>
              <a:gd name="T10" fmla="*/ 375 w 391"/>
              <a:gd name="T11" fmla="*/ 54 h 310"/>
              <a:gd name="T12" fmla="*/ 438 w 391"/>
              <a:gd name="T13" fmla="*/ 91 h 310"/>
              <a:gd name="T14" fmla="*/ 403 w 391"/>
              <a:gd name="T15" fmla="*/ 193 h 310"/>
              <a:gd name="T16" fmla="*/ 350 w 391"/>
              <a:gd name="T17" fmla="*/ 245 h 310"/>
              <a:gd name="T18" fmla="*/ 292 w 391"/>
              <a:gd name="T19" fmla="*/ 260 h 310"/>
              <a:gd name="T20" fmla="*/ 304 w 391"/>
              <a:gd name="T21" fmla="*/ 302 h 310"/>
              <a:gd name="T22" fmla="*/ 269 w 391"/>
              <a:gd name="T23" fmla="*/ 340 h 310"/>
              <a:gd name="T24" fmla="*/ 202 w 391"/>
              <a:gd name="T25" fmla="*/ 245 h 310"/>
              <a:gd name="T26" fmla="*/ 28 w 391"/>
              <a:gd name="T27" fmla="*/ 91 h 310"/>
              <a:gd name="T28" fmla="*/ 0 w 391"/>
              <a:gd name="T29" fmla="*/ 91 h 310"/>
              <a:gd name="T30" fmla="*/ 16 w 391"/>
              <a:gd name="T31" fmla="*/ 61 h 31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91"/>
              <a:gd name="T49" fmla="*/ 0 h 310"/>
              <a:gd name="T50" fmla="*/ 391 w 391"/>
              <a:gd name="T51" fmla="*/ 310 h 31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91" h="310">
                <a:moveTo>
                  <a:pt x="14" y="56"/>
                </a:moveTo>
                <a:lnTo>
                  <a:pt x="45" y="26"/>
                </a:lnTo>
                <a:lnTo>
                  <a:pt x="162" y="0"/>
                </a:lnTo>
                <a:lnTo>
                  <a:pt x="198" y="17"/>
                </a:lnTo>
                <a:lnTo>
                  <a:pt x="274" y="5"/>
                </a:lnTo>
                <a:lnTo>
                  <a:pt x="335" y="49"/>
                </a:lnTo>
                <a:lnTo>
                  <a:pt x="391" y="83"/>
                </a:lnTo>
                <a:lnTo>
                  <a:pt x="360" y="176"/>
                </a:lnTo>
                <a:lnTo>
                  <a:pt x="312" y="223"/>
                </a:lnTo>
                <a:lnTo>
                  <a:pt x="261" y="237"/>
                </a:lnTo>
                <a:lnTo>
                  <a:pt x="271" y="275"/>
                </a:lnTo>
                <a:lnTo>
                  <a:pt x="240" y="310"/>
                </a:lnTo>
                <a:lnTo>
                  <a:pt x="180" y="223"/>
                </a:lnTo>
                <a:lnTo>
                  <a:pt x="25" y="83"/>
                </a:lnTo>
                <a:lnTo>
                  <a:pt x="0" y="83"/>
                </a:lnTo>
                <a:lnTo>
                  <a:pt x="14" y="56"/>
                </a:lnTo>
                <a:close/>
              </a:path>
            </a:pathLst>
          </a:custGeom>
          <a:pattFill prst="dkUpDiag">
            <a:fgClr>
              <a:srgbClr val="0774EF"/>
            </a:fgClr>
            <a:bgClr>
              <a:schemeClr val="bg1"/>
            </a:bgClr>
          </a:pattFill>
          <a:ln w="3175" cap="flat" cmpd="sng">
            <a:solidFill>
              <a:srgbClr val="000000"/>
            </a:solidFill>
            <a:prstDash val="solid"/>
            <a:round/>
            <a:headEnd type="none" w="med" len="med"/>
            <a:tailEnd type="none" w="med" len="med"/>
          </a:ln>
        </p:spPr>
        <p:txBody>
          <a:bodyPr/>
          <a:lstStyle/>
          <a:p>
            <a:pPr defTabSz="457189"/>
            <a:r>
              <a:rPr lang="en-US" sz="1100" b="1" dirty="0">
                <a:solidFill>
                  <a:srgbClr val="022144"/>
                </a:solidFill>
                <a:latin typeface="Calibri" pitchFamily="34" charset="0"/>
                <a:cs typeface="Calibri" pitchFamily="34" charset="0"/>
              </a:rPr>
              <a:t>    </a:t>
            </a:r>
          </a:p>
          <a:p>
            <a:pPr defTabSz="457189"/>
            <a:r>
              <a:rPr lang="en-US" sz="1100" b="1" dirty="0">
                <a:solidFill>
                  <a:srgbClr val="022144"/>
                </a:solidFill>
                <a:latin typeface="Calibri" pitchFamily="34" charset="0"/>
                <a:cs typeface="Calibri" pitchFamily="34" charset="0"/>
              </a:rPr>
              <a:t>         SC</a:t>
            </a:r>
          </a:p>
        </p:txBody>
      </p:sp>
      <p:sp>
        <p:nvSpPr>
          <p:cNvPr id="54" name="Freeform 67"/>
          <p:cNvSpPr>
            <a:spLocks/>
          </p:cNvSpPr>
          <p:nvPr/>
        </p:nvSpPr>
        <p:spPr bwMode="blackGray">
          <a:xfrm>
            <a:off x="6603326" y="2391807"/>
            <a:ext cx="1102273" cy="720349"/>
          </a:xfrm>
          <a:custGeom>
            <a:avLst/>
            <a:gdLst>
              <a:gd name="T0" fmla="*/ 109 w 590"/>
              <a:gd name="T1" fmla="*/ 284 h 367"/>
              <a:gd name="T2" fmla="*/ 90 w 590"/>
              <a:gd name="T3" fmla="*/ 324 h 367"/>
              <a:gd name="T4" fmla="*/ 62 w 590"/>
              <a:gd name="T5" fmla="*/ 335 h 367"/>
              <a:gd name="T6" fmla="*/ 61 w 590"/>
              <a:gd name="T7" fmla="*/ 363 h 367"/>
              <a:gd name="T8" fmla="*/ 2 w 590"/>
              <a:gd name="T9" fmla="*/ 383 h 367"/>
              <a:gd name="T10" fmla="*/ 0 w 590"/>
              <a:gd name="T11" fmla="*/ 405 h 367"/>
              <a:gd name="T12" fmla="*/ 157 w 590"/>
              <a:gd name="T13" fmla="*/ 379 h 367"/>
              <a:gd name="T14" fmla="*/ 442 w 590"/>
              <a:gd name="T15" fmla="*/ 320 h 367"/>
              <a:gd name="T16" fmla="*/ 662 w 590"/>
              <a:gd name="T17" fmla="*/ 268 h 367"/>
              <a:gd name="T18" fmla="*/ 662 w 590"/>
              <a:gd name="T19" fmla="*/ 227 h 367"/>
              <a:gd name="T20" fmla="*/ 637 w 590"/>
              <a:gd name="T21" fmla="*/ 214 h 367"/>
              <a:gd name="T22" fmla="*/ 618 w 590"/>
              <a:gd name="T23" fmla="*/ 235 h 367"/>
              <a:gd name="T24" fmla="*/ 607 w 590"/>
              <a:gd name="T25" fmla="*/ 180 h 367"/>
              <a:gd name="T26" fmla="*/ 618 w 590"/>
              <a:gd name="T27" fmla="*/ 131 h 367"/>
              <a:gd name="T28" fmla="*/ 536 w 590"/>
              <a:gd name="T29" fmla="*/ 95 h 367"/>
              <a:gd name="T30" fmla="*/ 480 w 590"/>
              <a:gd name="T31" fmla="*/ 104 h 367"/>
              <a:gd name="T32" fmla="*/ 479 w 590"/>
              <a:gd name="T33" fmla="*/ 29 h 367"/>
              <a:gd name="T34" fmla="*/ 421 w 590"/>
              <a:gd name="T35" fmla="*/ 0 h 367"/>
              <a:gd name="T36" fmla="*/ 378 w 590"/>
              <a:gd name="T37" fmla="*/ 18 h 367"/>
              <a:gd name="T38" fmla="*/ 349 w 590"/>
              <a:gd name="T39" fmla="*/ 88 h 367"/>
              <a:gd name="T40" fmla="*/ 297 w 590"/>
              <a:gd name="T41" fmla="*/ 117 h 367"/>
              <a:gd name="T42" fmla="*/ 277 w 590"/>
              <a:gd name="T43" fmla="*/ 228 h 367"/>
              <a:gd name="T44" fmla="*/ 193 w 590"/>
              <a:gd name="T45" fmla="*/ 284 h 367"/>
              <a:gd name="T46" fmla="*/ 126 w 590"/>
              <a:gd name="T47" fmla="*/ 306 h 367"/>
              <a:gd name="T48" fmla="*/ 109 w 590"/>
              <a:gd name="T49" fmla="*/ 284 h 3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90"/>
              <a:gd name="T76" fmla="*/ 0 h 367"/>
              <a:gd name="T77" fmla="*/ 590 w 590"/>
              <a:gd name="T78" fmla="*/ 367 h 36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90" h="367">
                <a:moveTo>
                  <a:pt x="97" y="257"/>
                </a:moveTo>
                <a:lnTo>
                  <a:pt x="80" y="294"/>
                </a:lnTo>
                <a:lnTo>
                  <a:pt x="55" y="304"/>
                </a:lnTo>
                <a:lnTo>
                  <a:pt x="54" y="329"/>
                </a:lnTo>
                <a:lnTo>
                  <a:pt x="2" y="347"/>
                </a:lnTo>
                <a:lnTo>
                  <a:pt x="0" y="367"/>
                </a:lnTo>
                <a:lnTo>
                  <a:pt x="140" y="343"/>
                </a:lnTo>
                <a:lnTo>
                  <a:pt x="394" y="290"/>
                </a:lnTo>
                <a:lnTo>
                  <a:pt x="590" y="243"/>
                </a:lnTo>
                <a:lnTo>
                  <a:pt x="590" y="206"/>
                </a:lnTo>
                <a:lnTo>
                  <a:pt x="568" y="194"/>
                </a:lnTo>
                <a:lnTo>
                  <a:pt x="551" y="213"/>
                </a:lnTo>
                <a:lnTo>
                  <a:pt x="541" y="163"/>
                </a:lnTo>
                <a:lnTo>
                  <a:pt x="551" y="119"/>
                </a:lnTo>
                <a:lnTo>
                  <a:pt x="478" y="86"/>
                </a:lnTo>
                <a:lnTo>
                  <a:pt x="428" y="94"/>
                </a:lnTo>
                <a:lnTo>
                  <a:pt x="427" y="26"/>
                </a:lnTo>
                <a:lnTo>
                  <a:pt x="375" y="0"/>
                </a:lnTo>
                <a:lnTo>
                  <a:pt x="337" y="16"/>
                </a:lnTo>
                <a:lnTo>
                  <a:pt x="311" y="80"/>
                </a:lnTo>
                <a:lnTo>
                  <a:pt x="265" y="106"/>
                </a:lnTo>
                <a:lnTo>
                  <a:pt x="247" y="207"/>
                </a:lnTo>
                <a:lnTo>
                  <a:pt x="172" y="257"/>
                </a:lnTo>
                <a:lnTo>
                  <a:pt x="112" y="277"/>
                </a:lnTo>
                <a:lnTo>
                  <a:pt x="97" y="257"/>
                </a:lnTo>
                <a:close/>
              </a:path>
            </a:pathLst>
          </a:custGeom>
          <a:pattFill prst="dkUpDiag">
            <a:fgClr>
              <a:srgbClr val="7030A0"/>
            </a:fgClr>
            <a:bgClr>
              <a:schemeClr val="bg1"/>
            </a:bgClr>
          </a:pattFill>
          <a:ln w="3175" cap="flat" cmpd="sng">
            <a:solidFill>
              <a:srgbClr val="000000"/>
            </a:solidFill>
            <a:prstDash val="solid"/>
            <a:round/>
            <a:headEnd type="none" w="med" len="med"/>
            <a:tailEnd type="none" w="med" len="med"/>
          </a:ln>
        </p:spPr>
        <p:txBody>
          <a:bodyPr/>
          <a:lstStyle/>
          <a:p>
            <a:pPr defTabSz="457189"/>
            <a:r>
              <a:rPr lang="en-US" sz="1100" b="1" dirty="0">
                <a:solidFill>
                  <a:srgbClr val="022144"/>
                </a:solidFill>
                <a:latin typeface="Calibri" pitchFamily="34" charset="0"/>
                <a:cs typeface="Calibri" pitchFamily="34" charset="0"/>
              </a:rPr>
              <a:t>           </a:t>
            </a:r>
          </a:p>
          <a:p>
            <a:pPr defTabSz="457189"/>
            <a:r>
              <a:rPr lang="en-US" sz="1100" b="1" dirty="0">
                <a:solidFill>
                  <a:srgbClr val="022144"/>
                </a:solidFill>
                <a:latin typeface="Calibri" pitchFamily="34" charset="0"/>
                <a:cs typeface="Calibri" pitchFamily="34" charset="0"/>
              </a:rPr>
              <a:t>                  VA</a:t>
            </a:r>
          </a:p>
        </p:txBody>
      </p:sp>
      <p:sp>
        <p:nvSpPr>
          <p:cNvPr id="17" name="Freeform 30"/>
          <p:cNvSpPr>
            <a:spLocks/>
          </p:cNvSpPr>
          <p:nvPr/>
        </p:nvSpPr>
        <p:spPr bwMode="blackGray">
          <a:xfrm>
            <a:off x="7853786" y="586613"/>
            <a:ext cx="556131" cy="870637"/>
          </a:xfrm>
          <a:custGeom>
            <a:avLst/>
            <a:gdLst>
              <a:gd name="T0" fmla="*/ 78 w 300"/>
              <a:gd name="T1" fmla="*/ 15 h 458"/>
              <a:gd name="T2" fmla="*/ 29 w 300"/>
              <a:gd name="T3" fmla="*/ 108 h 458"/>
              <a:gd name="T4" fmla="*/ 52 w 300"/>
              <a:gd name="T5" fmla="*/ 143 h 458"/>
              <a:gd name="T6" fmla="*/ 29 w 300"/>
              <a:gd name="T7" fmla="*/ 185 h 458"/>
              <a:gd name="T8" fmla="*/ 42 w 300"/>
              <a:gd name="T9" fmla="*/ 199 h 458"/>
              <a:gd name="T10" fmla="*/ 33 w 300"/>
              <a:gd name="T11" fmla="*/ 228 h 458"/>
              <a:gd name="T12" fmla="*/ 33 w 300"/>
              <a:gd name="T13" fmla="*/ 275 h 458"/>
              <a:gd name="T14" fmla="*/ 0 w 300"/>
              <a:gd name="T15" fmla="*/ 292 h 458"/>
              <a:gd name="T16" fmla="*/ 12 w 300"/>
              <a:gd name="T17" fmla="*/ 306 h 458"/>
              <a:gd name="T18" fmla="*/ 82 w 300"/>
              <a:gd name="T19" fmla="*/ 482 h 458"/>
              <a:gd name="T20" fmla="*/ 138 w 300"/>
              <a:gd name="T21" fmla="*/ 504 h 458"/>
              <a:gd name="T22" fmla="*/ 135 w 300"/>
              <a:gd name="T23" fmla="*/ 468 h 458"/>
              <a:gd name="T24" fmla="*/ 163 w 300"/>
              <a:gd name="T25" fmla="*/ 440 h 458"/>
              <a:gd name="T26" fmla="*/ 153 w 300"/>
              <a:gd name="T27" fmla="*/ 409 h 458"/>
              <a:gd name="T28" fmla="*/ 220 w 300"/>
              <a:gd name="T29" fmla="*/ 374 h 458"/>
              <a:gd name="T30" fmla="*/ 224 w 300"/>
              <a:gd name="T31" fmla="*/ 325 h 458"/>
              <a:gd name="T32" fmla="*/ 264 w 300"/>
              <a:gd name="T33" fmla="*/ 321 h 458"/>
              <a:gd name="T34" fmla="*/ 296 w 300"/>
              <a:gd name="T35" fmla="*/ 284 h 458"/>
              <a:gd name="T36" fmla="*/ 334 w 300"/>
              <a:gd name="T37" fmla="*/ 259 h 458"/>
              <a:gd name="T38" fmla="*/ 334 w 300"/>
              <a:gd name="T39" fmla="*/ 228 h 458"/>
              <a:gd name="T40" fmla="*/ 282 w 300"/>
              <a:gd name="T41" fmla="*/ 218 h 458"/>
              <a:gd name="T42" fmla="*/ 272 w 300"/>
              <a:gd name="T43" fmla="*/ 184 h 458"/>
              <a:gd name="T44" fmla="*/ 219 w 300"/>
              <a:gd name="T45" fmla="*/ 178 h 458"/>
              <a:gd name="T46" fmla="*/ 176 w 300"/>
              <a:gd name="T47" fmla="*/ 30 h 458"/>
              <a:gd name="T48" fmla="*/ 157 w 300"/>
              <a:gd name="T49" fmla="*/ 0 h 458"/>
              <a:gd name="T50" fmla="*/ 105 w 300"/>
              <a:gd name="T51" fmla="*/ 12 h 458"/>
              <a:gd name="T52" fmla="*/ 96 w 300"/>
              <a:gd name="T53" fmla="*/ 26 h 458"/>
              <a:gd name="T54" fmla="*/ 78 w 300"/>
              <a:gd name="T55" fmla="*/ 15 h 45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00"/>
              <a:gd name="T85" fmla="*/ 0 h 458"/>
              <a:gd name="T86" fmla="*/ 300 w 300"/>
              <a:gd name="T87" fmla="*/ 458 h 45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00" h="458">
                <a:moveTo>
                  <a:pt x="70" y="14"/>
                </a:moveTo>
                <a:lnTo>
                  <a:pt x="26" y="98"/>
                </a:lnTo>
                <a:lnTo>
                  <a:pt x="47" y="130"/>
                </a:lnTo>
                <a:lnTo>
                  <a:pt x="26" y="168"/>
                </a:lnTo>
                <a:lnTo>
                  <a:pt x="38" y="181"/>
                </a:lnTo>
                <a:lnTo>
                  <a:pt x="30" y="207"/>
                </a:lnTo>
                <a:lnTo>
                  <a:pt x="30" y="250"/>
                </a:lnTo>
                <a:lnTo>
                  <a:pt x="0" y="265"/>
                </a:lnTo>
                <a:lnTo>
                  <a:pt x="11" y="278"/>
                </a:lnTo>
                <a:lnTo>
                  <a:pt x="74" y="438"/>
                </a:lnTo>
                <a:lnTo>
                  <a:pt x="124" y="458"/>
                </a:lnTo>
                <a:lnTo>
                  <a:pt x="121" y="425"/>
                </a:lnTo>
                <a:lnTo>
                  <a:pt x="146" y="400"/>
                </a:lnTo>
                <a:lnTo>
                  <a:pt x="137" y="372"/>
                </a:lnTo>
                <a:lnTo>
                  <a:pt x="198" y="340"/>
                </a:lnTo>
                <a:lnTo>
                  <a:pt x="201" y="295"/>
                </a:lnTo>
                <a:lnTo>
                  <a:pt x="237" y="292"/>
                </a:lnTo>
                <a:lnTo>
                  <a:pt x="266" y="258"/>
                </a:lnTo>
                <a:lnTo>
                  <a:pt x="300" y="235"/>
                </a:lnTo>
                <a:lnTo>
                  <a:pt x="300" y="207"/>
                </a:lnTo>
                <a:lnTo>
                  <a:pt x="253" y="198"/>
                </a:lnTo>
                <a:lnTo>
                  <a:pt x="244" y="167"/>
                </a:lnTo>
                <a:lnTo>
                  <a:pt x="197" y="162"/>
                </a:lnTo>
                <a:lnTo>
                  <a:pt x="158" y="27"/>
                </a:lnTo>
                <a:lnTo>
                  <a:pt x="141" y="0"/>
                </a:lnTo>
                <a:lnTo>
                  <a:pt x="94" y="11"/>
                </a:lnTo>
                <a:lnTo>
                  <a:pt x="86" y="24"/>
                </a:lnTo>
                <a:lnTo>
                  <a:pt x="70" y="14"/>
                </a:lnTo>
                <a:close/>
              </a:path>
            </a:pathLst>
          </a:custGeom>
          <a:solidFill>
            <a:schemeClr val="bg1">
              <a:lumMod val="85000"/>
            </a:schemeClr>
          </a:solidFill>
          <a:ln w="3175" cap="flat" cmpd="sng">
            <a:solidFill>
              <a:srgbClr val="000000"/>
            </a:solidFill>
            <a:prstDash val="solid"/>
            <a:round/>
            <a:headEnd type="none" w="med" len="med"/>
            <a:tailEnd type="none" w="med" len="med"/>
          </a:ln>
        </p:spPr>
        <p:txBody>
          <a:bodyPr/>
          <a:lstStyle/>
          <a:p>
            <a:pPr defTabSz="457189"/>
            <a:endParaRPr lang="en-US" sz="1100" b="1" dirty="0">
              <a:solidFill>
                <a:srgbClr val="022144"/>
              </a:solidFill>
              <a:latin typeface="Calibri" pitchFamily="34" charset="0"/>
              <a:cs typeface="Calibri" pitchFamily="34" charset="0"/>
            </a:endParaRPr>
          </a:p>
          <a:p>
            <a:pPr defTabSz="457189"/>
            <a:endParaRPr lang="en-US" sz="1100" b="1" dirty="0">
              <a:solidFill>
                <a:srgbClr val="022144"/>
              </a:solidFill>
              <a:latin typeface="Calibri" pitchFamily="34" charset="0"/>
              <a:cs typeface="Calibri" pitchFamily="34" charset="0"/>
            </a:endParaRPr>
          </a:p>
          <a:p>
            <a:pPr defTabSz="457189"/>
            <a:r>
              <a:rPr lang="en-US" sz="1100" b="1" dirty="0">
                <a:solidFill>
                  <a:srgbClr val="022144"/>
                </a:solidFill>
                <a:latin typeface="Calibri" pitchFamily="34" charset="0"/>
                <a:cs typeface="Calibri" pitchFamily="34" charset="0"/>
              </a:rPr>
              <a:t>  ME</a:t>
            </a:r>
          </a:p>
        </p:txBody>
      </p:sp>
      <p:sp>
        <p:nvSpPr>
          <p:cNvPr id="48" name="Freeform 61"/>
          <p:cNvSpPr>
            <a:spLocks/>
          </p:cNvSpPr>
          <p:nvPr/>
        </p:nvSpPr>
        <p:spPr bwMode="blackGray">
          <a:xfrm>
            <a:off x="5504379" y="3487014"/>
            <a:ext cx="509511" cy="913825"/>
          </a:xfrm>
          <a:custGeom>
            <a:avLst/>
            <a:gdLst>
              <a:gd name="T0" fmla="*/ 86 w 274"/>
              <a:gd name="T1" fmla="*/ 18 h 479"/>
              <a:gd name="T2" fmla="*/ 40 w 274"/>
              <a:gd name="T3" fmla="*/ 108 h 479"/>
              <a:gd name="T4" fmla="*/ 0 w 274"/>
              <a:gd name="T5" fmla="*/ 166 h 479"/>
              <a:gd name="T6" fmla="*/ 12 w 274"/>
              <a:gd name="T7" fmla="*/ 235 h 479"/>
              <a:gd name="T8" fmla="*/ 60 w 274"/>
              <a:gd name="T9" fmla="*/ 330 h 479"/>
              <a:gd name="T10" fmla="*/ 23 w 274"/>
              <a:gd name="T11" fmla="*/ 426 h 479"/>
              <a:gd name="T12" fmla="*/ 8 w 274"/>
              <a:gd name="T13" fmla="*/ 477 h 479"/>
              <a:gd name="T14" fmla="*/ 187 w 274"/>
              <a:gd name="T15" fmla="*/ 456 h 479"/>
              <a:gd name="T16" fmla="*/ 194 w 274"/>
              <a:gd name="T17" fmla="*/ 521 h 479"/>
              <a:gd name="T18" fmla="*/ 231 w 274"/>
              <a:gd name="T19" fmla="*/ 529 h 479"/>
              <a:gd name="T20" fmla="*/ 241 w 274"/>
              <a:gd name="T21" fmla="*/ 496 h 479"/>
              <a:gd name="T22" fmla="*/ 306 w 274"/>
              <a:gd name="T23" fmla="*/ 486 h 479"/>
              <a:gd name="T24" fmla="*/ 291 w 274"/>
              <a:gd name="T25" fmla="*/ 379 h 479"/>
              <a:gd name="T26" fmla="*/ 289 w 274"/>
              <a:gd name="T27" fmla="*/ 0 h 479"/>
              <a:gd name="T28" fmla="*/ 86 w 274"/>
              <a:gd name="T29" fmla="*/ 18 h 47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4"/>
              <a:gd name="T46" fmla="*/ 0 h 479"/>
              <a:gd name="T47" fmla="*/ 274 w 274"/>
              <a:gd name="T48" fmla="*/ 479 h 47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4" h="479">
                <a:moveTo>
                  <a:pt x="77" y="16"/>
                </a:moveTo>
                <a:lnTo>
                  <a:pt x="36" y="98"/>
                </a:lnTo>
                <a:lnTo>
                  <a:pt x="0" y="150"/>
                </a:lnTo>
                <a:lnTo>
                  <a:pt x="11" y="213"/>
                </a:lnTo>
                <a:lnTo>
                  <a:pt x="54" y="299"/>
                </a:lnTo>
                <a:lnTo>
                  <a:pt x="21" y="386"/>
                </a:lnTo>
                <a:lnTo>
                  <a:pt x="7" y="432"/>
                </a:lnTo>
                <a:lnTo>
                  <a:pt x="167" y="413"/>
                </a:lnTo>
                <a:lnTo>
                  <a:pt x="174" y="472"/>
                </a:lnTo>
                <a:lnTo>
                  <a:pt x="207" y="479"/>
                </a:lnTo>
                <a:lnTo>
                  <a:pt x="216" y="449"/>
                </a:lnTo>
                <a:lnTo>
                  <a:pt x="274" y="440"/>
                </a:lnTo>
                <a:lnTo>
                  <a:pt x="261" y="343"/>
                </a:lnTo>
                <a:lnTo>
                  <a:pt x="259" y="0"/>
                </a:lnTo>
                <a:lnTo>
                  <a:pt x="77" y="16"/>
                </a:lnTo>
                <a:close/>
              </a:path>
            </a:pathLst>
          </a:custGeom>
          <a:solidFill>
            <a:schemeClr val="bg1">
              <a:lumMod val="85000"/>
            </a:schemeClr>
          </a:solidFill>
          <a:ln w="3175" cap="flat" cmpd="sng">
            <a:solidFill>
              <a:srgbClr val="000000"/>
            </a:solidFill>
            <a:prstDash val="solid"/>
            <a:round/>
            <a:headEnd/>
            <a:tailEnd/>
          </a:ln>
        </p:spPr>
        <p:txBody>
          <a:bodyPr anchor="t"/>
          <a:lstStyle/>
          <a:p>
            <a:pPr defTabSz="457189"/>
            <a:endParaRPr lang="en-US" sz="1100" b="1" dirty="0">
              <a:solidFill>
                <a:srgbClr val="022144"/>
              </a:solidFill>
              <a:latin typeface="Calibri" pitchFamily="34" charset="0"/>
              <a:cs typeface="Calibri" pitchFamily="34" charset="0"/>
            </a:endParaRPr>
          </a:p>
          <a:p>
            <a:pPr defTabSz="457189"/>
            <a:r>
              <a:rPr lang="en-US" sz="1100" b="1" dirty="0">
                <a:solidFill>
                  <a:srgbClr val="022144"/>
                </a:solidFill>
                <a:latin typeface="Calibri" pitchFamily="34" charset="0"/>
                <a:cs typeface="Calibri" pitchFamily="34" charset="0"/>
              </a:rPr>
              <a:t>  </a:t>
            </a:r>
          </a:p>
          <a:p>
            <a:pPr defTabSz="457189"/>
            <a:r>
              <a:rPr lang="en-US" sz="1100" b="1" dirty="0">
                <a:solidFill>
                  <a:srgbClr val="022144"/>
                </a:solidFill>
                <a:latin typeface="Calibri" pitchFamily="34" charset="0"/>
                <a:cs typeface="Calibri" pitchFamily="34" charset="0"/>
              </a:rPr>
              <a:t>   MS</a:t>
            </a:r>
          </a:p>
        </p:txBody>
      </p:sp>
      <p:sp>
        <p:nvSpPr>
          <p:cNvPr id="49" name="Freeform 62"/>
          <p:cNvSpPr>
            <a:spLocks/>
          </p:cNvSpPr>
          <p:nvPr/>
        </p:nvSpPr>
        <p:spPr bwMode="blackGray">
          <a:xfrm>
            <a:off x="5966551" y="3447279"/>
            <a:ext cx="576112" cy="915552"/>
          </a:xfrm>
          <a:custGeom>
            <a:avLst/>
            <a:gdLst>
              <a:gd name="T0" fmla="*/ 0 w 310"/>
              <a:gd name="T1" fmla="*/ 26 h 482"/>
              <a:gd name="T2" fmla="*/ 225 w 310"/>
              <a:gd name="T3" fmla="*/ 0 h 482"/>
              <a:gd name="T4" fmla="*/ 297 w 310"/>
              <a:gd name="T5" fmla="*/ 244 h 482"/>
              <a:gd name="T6" fmla="*/ 346 w 310"/>
              <a:gd name="T7" fmla="*/ 284 h 482"/>
              <a:gd name="T8" fmla="*/ 306 w 310"/>
              <a:gd name="T9" fmla="*/ 356 h 482"/>
              <a:gd name="T10" fmla="*/ 345 w 310"/>
              <a:gd name="T11" fmla="*/ 426 h 482"/>
              <a:gd name="T12" fmla="*/ 115 w 310"/>
              <a:gd name="T13" fmla="*/ 451 h 482"/>
              <a:gd name="T14" fmla="*/ 125 w 310"/>
              <a:gd name="T15" fmla="*/ 510 h 482"/>
              <a:gd name="T16" fmla="*/ 92 w 310"/>
              <a:gd name="T17" fmla="*/ 530 h 482"/>
              <a:gd name="T18" fmla="*/ 64 w 310"/>
              <a:gd name="T19" fmla="*/ 455 h 482"/>
              <a:gd name="T20" fmla="*/ 48 w 310"/>
              <a:gd name="T21" fmla="*/ 517 h 482"/>
              <a:gd name="T22" fmla="*/ 19 w 310"/>
              <a:gd name="T23" fmla="*/ 510 h 482"/>
              <a:gd name="T24" fmla="*/ 10 w 310"/>
              <a:gd name="T25" fmla="*/ 449 h 482"/>
              <a:gd name="T26" fmla="*/ 2 w 310"/>
              <a:gd name="T27" fmla="*/ 396 h 482"/>
              <a:gd name="T28" fmla="*/ 0 w 310"/>
              <a:gd name="T29" fmla="*/ 26 h 48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10"/>
              <a:gd name="T46" fmla="*/ 0 h 482"/>
              <a:gd name="T47" fmla="*/ 310 w 310"/>
              <a:gd name="T48" fmla="*/ 482 h 48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10" h="482">
                <a:moveTo>
                  <a:pt x="0" y="24"/>
                </a:moveTo>
                <a:lnTo>
                  <a:pt x="202" y="0"/>
                </a:lnTo>
                <a:lnTo>
                  <a:pt x="266" y="222"/>
                </a:lnTo>
                <a:lnTo>
                  <a:pt x="310" y="258"/>
                </a:lnTo>
                <a:lnTo>
                  <a:pt x="274" y="324"/>
                </a:lnTo>
                <a:lnTo>
                  <a:pt x="309" y="387"/>
                </a:lnTo>
                <a:lnTo>
                  <a:pt x="103" y="410"/>
                </a:lnTo>
                <a:lnTo>
                  <a:pt x="112" y="464"/>
                </a:lnTo>
                <a:lnTo>
                  <a:pt x="82" y="482"/>
                </a:lnTo>
                <a:lnTo>
                  <a:pt x="57" y="414"/>
                </a:lnTo>
                <a:lnTo>
                  <a:pt x="43" y="470"/>
                </a:lnTo>
                <a:lnTo>
                  <a:pt x="17" y="464"/>
                </a:lnTo>
                <a:lnTo>
                  <a:pt x="9" y="408"/>
                </a:lnTo>
                <a:lnTo>
                  <a:pt x="2" y="360"/>
                </a:lnTo>
                <a:lnTo>
                  <a:pt x="0" y="24"/>
                </a:lnTo>
                <a:close/>
              </a:path>
            </a:pathLst>
          </a:custGeom>
          <a:solidFill>
            <a:srgbClr val="92D050"/>
          </a:solidFill>
          <a:ln w="3175" cap="flat" cmpd="sng">
            <a:solidFill>
              <a:srgbClr val="000000"/>
            </a:solidFill>
            <a:prstDash val="solid"/>
            <a:round/>
            <a:headEnd type="none" w="med" len="med"/>
            <a:tailEnd type="none" w="med" len="med"/>
          </a:ln>
        </p:spPr>
        <p:txBody>
          <a:bodyPr/>
          <a:lstStyle/>
          <a:p>
            <a:pPr defTabSz="457189"/>
            <a:endParaRPr lang="en-US" sz="1100" b="1" dirty="0">
              <a:solidFill>
                <a:srgbClr val="022144"/>
              </a:solidFill>
              <a:latin typeface="Calibri" pitchFamily="34" charset="0"/>
              <a:cs typeface="Calibri" pitchFamily="34" charset="0"/>
            </a:endParaRPr>
          </a:p>
          <a:p>
            <a:pPr defTabSz="457189"/>
            <a:endParaRPr lang="en-US" sz="1100" b="1" dirty="0">
              <a:solidFill>
                <a:srgbClr val="022144"/>
              </a:solidFill>
              <a:latin typeface="Calibri" pitchFamily="34" charset="0"/>
              <a:cs typeface="Calibri" pitchFamily="34" charset="0"/>
            </a:endParaRPr>
          </a:p>
          <a:p>
            <a:pPr defTabSz="457189"/>
            <a:r>
              <a:rPr lang="en-US" sz="1100" b="1" dirty="0">
                <a:solidFill>
                  <a:srgbClr val="022144"/>
                </a:solidFill>
                <a:latin typeface="Calibri" pitchFamily="34" charset="0"/>
                <a:cs typeface="Calibri" pitchFamily="34" charset="0"/>
              </a:rPr>
              <a:t>   AL</a:t>
            </a:r>
          </a:p>
        </p:txBody>
      </p:sp>
      <p:sp>
        <p:nvSpPr>
          <p:cNvPr id="55" name="Freeform 68"/>
          <p:cNvSpPr>
            <a:spLocks/>
          </p:cNvSpPr>
          <p:nvPr/>
        </p:nvSpPr>
        <p:spPr bwMode="blackGray">
          <a:xfrm>
            <a:off x="6681579" y="2256229"/>
            <a:ext cx="622735" cy="684904"/>
          </a:xfrm>
          <a:custGeom>
            <a:avLst/>
            <a:gdLst>
              <a:gd name="T0" fmla="*/ 38 w 334"/>
              <a:gd name="T1" fmla="*/ 202 h 350"/>
              <a:gd name="T2" fmla="*/ 10 w 334"/>
              <a:gd name="T3" fmla="*/ 194 h 350"/>
              <a:gd name="T4" fmla="*/ 0 w 334"/>
              <a:gd name="T5" fmla="*/ 256 h 350"/>
              <a:gd name="T6" fmla="*/ 10 w 334"/>
              <a:gd name="T7" fmla="*/ 320 h 350"/>
              <a:gd name="T8" fmla="*/ 64 w 334"/>
              <a:gd name="T9" fmla="*/ 364 h 350"/>
              <a:gd name="T10" fmla="*/ 77 w 334"/>
              <a:gd name="T11" fmla="*/ 386 h 350"/>
              <a:gd name="T12" fmla="*/ 146 w 334"/>
              <a:gd name="T13" fmla="*/ 364 h 350"/>
              <a:gd name="T14" fmla="*/ 227 w 334"/>
              <a:gd name="T15" fmla="*/ 312 h 350"/>
              <a:gd name="T16" fmla="*/ 251 w 334"/>
              <a:gd name="T17" fmla="*/ 199 h 350"/>
              <a:gd name="T18" fmla="*/ 303 w 334"/>
              <a:gd name="T19" fmla="*/ 169 h 350"/>
              <a:gd name="T20" fmla="*/ 333 w 334"/>
              <a:gd name="T21" fmla="*/ 99 h 350"/>
              <a:gd name="T22" fmla="*/ 374 w 334"/>
              <a:gd name="T23" fmla="*/ 81 h 350"/>
              <a:gd name="T24" fmla="*/ 320 w 334"/>
              <a:gd name="T25" fmla="*/ 72 h 350"/>
              <a:gd name="T26" fmla="*/ 225 w 334"/>
              <a:gd name="T27" fmla="*/ 121 h 350"/>
              <a:gd name="T28" fmla="*/ 212 w 334"/>
              <a:gd name="T29" fmla="*/ 73 h 350"/>
              <a:gd name="T30" fmla="*/ 130 w 334"/>
              <a:gd name="T31" fmla="*/ 77 h 350"/>
              <a:gd name="T32" fmla="*/ 111 w 334"/>
              <a:gd name="T33" fmla="*/ 0 h 350"/>
              <a:gd name="T34" fmla="*/ 90 w 334"/>
              <a:gd name="T35" fmla="*/ 21 h 350"/>
              <a:gd name="T36" fmla="*/ 96 w 334"/>
              <a:gd name="T37" fmla="*/ 131 h 350"/>
              <a:gd name="T38" fmla="*/ 59 w 334"/>
              <a:gd name="T39" fmla="*/ 140 h 350"/>
              <a:gd name="T40" fmla="*/ 38 w 334"/>
              <a:gd name="T41" fmla="*/ 202 h 35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34"/>
              <a:gd name="T64" fmla="*/ 0 h 350"/>
              <a:gd name="T65" fmla="*/ 334 w 334"/>
              <a:gd name="T66" fmla="*/ 350 h 35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34" h="350">
                <a:moveTo>
                  <a:pt x="34" y="183"/>
                </a:moveTo>
                <a:lnTo>
                  <a:pt x="9" y="176"/>
                </a:lnTo>
                <a:lnTo>
                  <a:pt x="0" y="232"/>
                </a:lnTo>
                <a:lnTo>
                  <a:pt x="9" y="290"/>
                </a:lnTo>
                <a:lnTo>
                  <a:pt x="57" y="330"/>
                </a:lnTo>
                <a:lnTo>
                  <a:pt x="69" y="350"/>
                </a:lnTo>
                <a:lnTo>
                  <a:pt x="130" y="330"/>
                </a:lnTo>
                <a:lnTo>
                  <a:pt x="203" y="283"/>
                </a:lnTo>
                <a:lnTo>
                  <a:pt x="224" y="180"/>
                </a:lnTo>
                <a:lnTo>
                  <a:pt x="271" y="153"/>
                </a:lnTo>
                <a:lnTo>
                  <a:pt x="297" y="90"/>
                </a:lnTo>
                <a:lnTo>
                  <a:pt x="334" y="73"/>
                </a:lnTo>
                <a:lnTo>
                  <a:pt x="286" y="65"/>
                </a:lnTo>
                <a:lnTo>
                  <a:pt x="201" y="110"/>
                </a:lnTo>
                <a:lnTo>
                  <a:pt x="189" y="66"/>
                </a:lnTo>
                <a:lnTo>
                  <a:pt x="116" y="70"/>
                </a:lnTo>
                <a:lnTo>
                  <a:pt x="99" y="0"/>
                </a:lnTo>
                <a:lnTo>
                  <a:pt x="80" y="19"/>
                </a:lnTo>
                <a:lnTo>
                  <a:pt x="86" y="119"/>
                </a:lnTo>
                <a:lnTo>
                  <a:pt x="53" y="127"/>
                </a:lnTo>
                <a:lnTo>
                  <a:pt x="34" y="183"/>
                </a:lnTo>
                <a:close/>
              </a:path>
            </a:pathLst>
          </a:custGeom>
          <a:solidFill>
            <a:schemeClr val="bg1">
              <a:lumMod val="85000"/>
            </a:schemeClr>
          </a:solidFill>
          <a:ln w="3175" cap="flat" cmpd="sng">
            <a:solidFill>
              <a:srgbClr val="000000"/>
            </a:solidFill>
            <a:prstDash val="solid"/>
            <a:round/>
            <a:headEnd/>
            <a:tailEnd/>
          </a:ln>
        </p:spPr>
        <p:txBody>
          <a:bodyPr/>
          <a:lstStyle/>
          <a:p>
            <a:pPr defTabSz="457189"/>
            <a:endParaRPr lang="en-US" sz="1100" b="1" dirty="0">
              <a:solidFill>
                <a:srgbClr val="022144"/>
              </a:solidFill>
              <a:latin typeface="Calibri" pitchFamily="34" charset="0"/>
              <a:cs typeface="Calibri" pitchFamily="34" charset="0"/>
            </a:endParaRPr>
          </a:p>
          <a:p>
            <a:pPr defTabSz="457189"/>
            <a:endParaRPr lang="en-US" sz="1100" b="1" dirty="0">
              <a:solidFill>
                <a:srgbClr val="022144"/>
              </a:solidFill>
              <a:latin typeface="Calibri" pitchFamily="34" charset="0"/>
              <a:cs typeface="Calibri" pitchFamily="34" charset="0"/>
            </a:endParaRPr>
          </a:p>
          <a:p>
            <a:pPr defTabSz="457189"/>
            <a:r>
              <a:rPr lang="en-US" sz="1100" b="1" dirty="0">
                <a:solidFill>
                  <a:srgbClr val="022144"/>
                </a:solidFill>
                <a:latin typeface="Calibri" pitchFamily="34" charset="0"/>
                <a:cs typeface="Calibri" pitchFamily="34" charset="0"/>
              </a:rPr>
              <a:t> WV</a:t>
            </a:r>
          </a:p>
        </p:txBody>
      </p:sp>
      <p:sp>
        <p:nvSpPr>
          <p:cNvPr id="56" name="Freeform 69"/>
          <p:cNvSpPr>
            <a:spLocks/>
          </p:cNvSpPr>
          <p:nvPr/>
        </p:nvSpPr>
        <p:spPr bwMode="blackGray">
          <a:xfrm>
            <a:off x="7565733" y="2286432"/>
            <a:ext cx="176497" cy="222843"/>
          </a:xfrm>
          <a:custGeom>
            <a:avLst/>
            <a:gdLst>
              <a:gd name="T0" fmla="*/ 0 w 94"/>
              <a:gd name="T1" fmla="*/ 8 h 117"/>
              <a:gd name="T2" fmla="*/ 23 w 94"/>
              <a:gd name="T3" fmla="*/ 0 h 117"/>
              <a:gd name="T4" fmla="*/ 71 w 94"/>
              <a:gd name="T5" fmla="*/ 29 h 117"/>
              <a:gd name="T6" fmla="*/ 71 w 94"/>
              <a:gd name="T7" fmla="*/ 56 h 117"/>
              <a:gd name="T8" fmla="*/ 105 w 94"/>
              <a:gd name="T9" fmla="*/ 77 h 117"/>
              <a:gd name="T10" fmla="*/ 106 w 94"/>
              <a:gd name="T11" fmla="*/ 115 h 117"/>
              <a:gd name="T12" fmla="*/ 51 w 94"/>
              <a:gd name="T13" fmla="*/ 129 h 117"/>
              <a:gd name="T14" fmla="*/ 0 w 94"/>
              <a:gd name="T15" fmla="*/ 8 h 117"/>
              <a:gd name="T16" fmla="*/ 0 60000 65536"/>
              <a:gd name="T17" fmla="*/ 0 60000 65536"/>
              <a:gd name="T18" fmla="*/ 0 60000 65536"/>
              <a:gd name="T19" fmla="*/ 0 60000 65536"/>
              <a:gd name="T20" fmla="*/ 0 60000 65536"/>
              <a:gd name="T21" fmla="*/ 0 60000 65536"/>
              <a:gd name="T22" fmla="*/ 0 60000 65536"/>
              <a:gd name="T23" fmla="*/ 0 60000 65536"/>
              <a:gd name="T24" fmla="*/ 0 w 94"/>
              <a:gd name="T25" fmla="*/ 0 h 117"/>
              <a:gd name="T26" fmla="*/ 94 w 94"/>
              <a:gd name="T27" fmla="*/ 117 h 1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4" h="117">
                <a:moveTo>
                  <a:pt x="0" y="7"/>
                </a:moveTo>
                <a:lnTo>
                  <a:pt x="20" y="0"/>
                </a:lnTo>
                <a:lnTo>
                  <a:pt x="63" y="26"/>
                </a:lnTo>
                <a:lnTo>
                  <a:pt x="63" y="51"/>
                </a:lnTo>
                <a:lnTo>
                  <a:pt x="93" y="70"/>
                </a:lnTo>
                <a:lnTo>
                  <a:pt x="94" y="104"/>
                </a:lnTo>
                <a:lnTo>
                  <a:pt x="45" y="117"/>
                </a:lnTo>
                <a:lnTo>
                  <a:pt x="0" y="7"/>
                </a:lnTo>
                <a:close/>
              </a:path>
            </a:pathLst>
          </a:custGeom>
          <a:solidFill>
            <a:schemeClr val="tx2">
              <a:lumMod val="60000"/>
              <a:lumOff val="40000"/>
            </a:schemeClr>
          </a:solidFill>
          <a:ln w="3175" cap="flat" cmpd="sng">
            <a:solidFill>
              <a:srgbClr val="000000"/>
            </a:solidFill>
            <a:prstDash val="solid"/>
            <a:round/>
            <a:headEnd type="none" w="med" len="med"/>
            <a:tailEnd type="none" w="med" len="med"/>
          </a:ln>
        </p:spPr>
        <p:txBody>
          <a:bodyPr/>
          <a:lstStyle/>
          <a:p>
            <a:pPr defTabSz="457189"/>
            <a:endParaRPr lang="en-US" sz="1100" b="1">
              <a:solidFill>
                <a:srgbClr val="022144"/>
              </a:solidFill>
              <a:latin typeface="Calibri" pitchFamily="34" charset="0"/>
              <a:cs typeface="Calibri" pitchFamily="34" charset="0"/>
            </a:endParaRPr>
          </a:p>
        </p:txBody>
      </p:sp>
      <p:sp>
        <p:nvSpPr>
          <p:cNvPr id="58" name="Freeform 71"/>
          <p:cNvSpPr>
            <a:spLocks/>
          </p:cNvSpPr>
          <p:nvPr/>
        </p:nvSpPr>
        <p:spPr bwMode="blackGray">
          <a:xfrm>
            <a:off x="7584047" y="1913302"/>
            <a:ext cx="224783" cy="452593"/>
          </a:xfrm>
          <a:custGeom>
            <a:avLst/>
            <a:gdLst>
              <a:gd name="T0" fmla="*/ 25 w 120"/>
              <a:gd name="T1" fmla="*/ 2 h 237"/>
              <a:gd name="T2" fmla="*/ 56 w 120"/>
              <a:gd name="T3" fmla="*/ 0 h 237"/>
              <a:gd name="T4" fmla="*/ 120 w 120"/>
              <a:gd name="T5" fmla="*/ 40 h 237"/>
              <a:gd name="T6" fmla="*/ 111 w 120"/>
              <a:gd name="T7" fmla="*/ 72 h 237"/>
              <a:gd name="T8" fmla="*/ 134 w 120"/>
              <a:gd name="T9" fmla="*/ 92 h 237"/>
              <a:gd name="T10" fmla="*/ 135 w 120"/>
              <a:gd name="T11" fmla="*/ 216 h 237"/>
              <a:gd name="T12" fmla="*/ 113 w 120"/>
              <a:gd name="T13" fmla="*/ 262 h 237"/>
              <a:gd name="T14" fmla="*/ 87 w 120"/>
              <a:gd name="T15" fmla="*/ 245 h 237"/>
              <a:gd name="T16" fmla="*/ 60 w 120"/>
              <a:gd name="T17" fmla="*/ 243 h 237"/>
              <a:gd name="T18" fmla="*/ 14 w 120"/>
              <a:gd name="T19" fmla="*/ 218 h 237"/>
              <a:gd name="T20" fmla="*/ 48 w 120"/>
              <a:gd name="T21" fmla="*/ 140 h 237"/>
              <a:gd name="T22" fmla="*/ 0 w 120"/>
              <a:gd name="T23" fmla="*/ 99 h 237"/>
              <a:gd name="T24" fmla="*/ 25 w 120"/>
              <a:gd name="T25" fmla="*/ 2 h 23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0"/>
              <a:gd name="T40" fmla="*/ 0 h 237"/>
              <a:gd name="T41" fmla="*/ 120 w 120"/>
              <a:gd name="T42" fmla="*/ 237 h 23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0" h="237">
                <a:moveTo>
                  <a:pt x="22" y="2"/>
                </a:moveTo>
                <a:lnTo>
                  <a:pt x="50" y="0"/>
                </a:lnTo>
                <a:lnTo>
                  <a:pt x="107" y="36"/>
                </a:lnTo>
                <a:lnTo>
                  <a:pt x="99" y="65"/>
                </a:lnTo>
                <a:lnTo>
                  <a:pt x="119" y="83"/>
                </a:lnTo>
                <a:lnTo>
                  <a:pt x="120" y="195"/>
                </a:lnTo>
                <a:lnTo>
                  <a:pt x="100" y="237"/>
                </a:lnTo>
                <a:lnTo>
                  <a:pt x="77" y="222"/>
                </a:lnTo>
                <a:lnTo>
                  <a:pt x="53" y="220"/>
                </a:lnTo>
                <a:lnTo>
                  <a:pt x="12" y="197"/>
                </a:lnTo>
                <a:lnTo>
                  <a:pt x="43" y="127"/>
                </a:lnTo>
                <a:lnTo>
                  <a:pt x="0" y="90"/>
                </a:lnTo>
                <a:lnTo>
                  <a:pt x="22" y="2"/>
                </a:lnTo>
                <a:close/>
              </a:path>
            </a:pathLst>
          </a:custGeom>
          <a:solidFill>
            <a:schemeClr val="tx2">
              <a:lumMod val="60000"/>
              <a:lumOff val="40000"/>
            </a:schemeClr>
          </a:solidFill>
          <a:ln w="3175" cap="flat" cmpd="sng">
            <a:solidFill>
              <a:srgbClr val="000000"/>
            </a:solidFill>
            <a:prstDash val="solid"/>
            <a:round/>
            <a:headEnd type="none" w="med" len="med"/>
            <a:tailEnd type="none" w="med" len="med"/>
          </a:ln>
        </p:spPr>
        <p:txBody>
          <a:bodyPr/>
          <a:lstStyle/>
          <a:p>
            <a:pPr defTabSz="457189"/>
            <a:endParaRPr lang="en-US" sz="1100" b="1">
              <a:solidFill>
                <a:srgbClr val="022144"/>
              </a:solidFill>
              <a:latin typeface="Calibri" pitchFamily="34" charset="0"/>
              <a:cs typeface="Calibri" pitchFamily="34" charset="0"/>
            </a:endParaRPr>
          </a:p>
        </p:txBody>
      </p:sp>
      <p:sp>
        <p:nvSpPr>
          <p:cNvPr id="21" name="Freeform 34"/>
          <p:cNvSpPr>
            <a:spLocks/>
          </p:cNvSpPr>
          <p:nvPr/>
        </p:nvSpPr>
        <p:spPr bwMode="blackGray">
          <a:xfrm>
            <a:off x="815292" y="1870424"/>
            <a:ext cx="1294023" cy="1969303"/>
          </a:xfrm>
          <a:custGeom>
            <a:avLst/>
            <a:gdLst>
              <a:gd name="T0" fmla="*/ 58 w 669"/>
              <a:gd name="T1" fmla="*/ 0 h 1033"/>
              <a:gd name="T2" fmla="*/ 402 w 669"/>
              <a:gd name="T3" fmla="*/ 68 h 1033"/>
              <a:gd name="T4" fmla="*/ 327 w 669"/>
              <a:gd name="T5" fmla="*/ 404 h 1033"/>
              <a:gd name="T6" fmla="*/ 713 w 669"/>
              <a:gd name="T7" fmla="*/ 915 h 1033"/>
              <a:gd name="T8" fmla="*/ 749 w 669"/>
              <a:gd name="T9" fmla="*/ 979 h 1033"/>
              <a:gd name="T10" fmla="*/ 712 w 669"/>
              <a:gd name="T11" fmla="*/ 1011 h 1033"/>
              <a:gd name="T12" fmla="*/ 689 w 669"/>
              <a:gd name="T13" fmla="*/ 1067 h 1033"/>
              <a:gd name="T14" fmla="*/ 666 w 669"/>
              <a:gd name="T15" fmla="*/ 1100 h 1033"/>
              <a:gd name="T16" fmla="*/ 690 w 669"/>
              <a:gd name="T17" fmla="*/ 1130 h 1033"/>
              <a:gd name="T18" fmla="*/ 649 w 669"/>
              <a:gd name="T19" fmla="*/ 1140 h 1033"/>
              <a:gd name="T20" fmla="*/ 422 w 669"/>
              <a:gd name="T21" fmla="*/ 1132 h 1033"/>
              <a:gd name="T22" fmla="*/ 409 w 669"/>
              <a:gd name="T23" fmla="*/ 1066 h 1033"/>
              <a:gd name="T24" fmla="*/ 368 w 669"/>
              <a:gd name="T25" fmla="*/ 1016 h 1033"/>
              <a:gd name="T26" fmla="*/ 339 w 669"/>
              <a:gd name="T27" fmla="*/ 1000 h 1033"/>
              <a:gd name="T28" fmla="*/ 331 w 669"/>
              <a:gd name="T29" fmla="*/ 965 h 1033"/>
              <a:gd name="T30" fmla="*/ 308 w 669"/>
              <a:gd name="T31" fmla="*/ 946 h 1033"/>
              <a:gd name="T32" fmla="*/ 283 w 669"/>
              <a:gd name="T33" fmla="*/ 923 h 1033"/>
              <a:gd name="T34" fmla="*/ 275 w 669"/>
              <a:gd name="T35" fmla="*/ 895 h 1033"/>
              <a:gd name="T36" fmla="*/ 253 w 669"/>
              <a:gd name="T37" fmla="*/ 878 h 1033"/>
              <a:gd name="T38" fmla="*/ 218 w 669"/>
              <a:gd name="T39" fmla="*/ 887 h 1033"/>
              <a:gd name="T40" fmla="*/ 178 w 669"/>
              <a:gd name="T41" fmla="*/ 873 h 1033"/>
              <a:gd name="T42" fmla="*/ 178 w 669"/>
              <a:gd name="T43" fmla="*/ 860 h 1033"/>
              <a:gd name="T44" fmla="*/ 176 w 669"/>
              <a:gd name="T45" fmla="*/ 828 h 1033"/>
              <a:gd name="T46" fmla="*/ 160 w 669"/>
              <a:gd name="T47" fmla="*/ 793 h 1033"/>
              <a:gd name="T48" fmla="*/ 159 w 669"/>
              <a:gd name="T49" fmla="*/ 765 h 1033"/>
              <a:gd name="T50" fmla="*/ 141 w 669"/>
              <a:gd name="T51" fmla="*/ 739 h 1033"/>
              <a:gd name="T52" fmla="*/ 146 w 669"/>
              <a:gd name="T53" fmla="*/ 716 h 1033"/>
              <a:gd name="T54" fmla="*/ 96 w 669"/>
              <a:gd name="T55" fmla="*/ 658 h 1033"/>
              <a:gd name="T56" fmla="*/ 96 w 669"/>
              <a:gd name="T57" fmla="*/ 625 h 1033"/>
              <a:gd name="T58" fmla="*/ 122 w 669"/>
              <a:gd name="T59" fmla="*/ 611 h 1033"/>
              <a:gd name="T60" fmla="*/ 122 w 669"/>
              <a:gd name="T61" fmla="*/ 592 h 1033"/>
              <a:gd name="T62" fmla="*/ 96 w 669"/>
              <a:gd name="T63" fmla="*/ 585 h 1033"/>
              <a:gd name="T64" fmla="*/ 85 w 669"/>
              <a:gd name="T65" fmla="*/ 553 h 1033"/>
              <a:gd name="T66" fmla="*/ 73 w 669"/>
              <a:gd name="T67" fmla="*/ 498 h 1033"/>
              <a:gd name="T68" fmla="*/ 109 w 669"/>
              <a:gd name="T69" fmla="*/ 529 h 1033"/>
              <a:gd name="T70" fmla="*/ 95 w 669"/>
              <a:gd name="T71" fmla="*/ 489 h 1033"/>
              <a:gd name="T72" fmla="*/ 122 w 669"/>
              <a:gd name="T73" fmla="*/ 489 h 1033"/>
              <a:gd name="T74" fmla="*/ 122 w 669"/>
              <a:gd name="T75" fmla="*/ 460 h 1033"/>
              <a:gd name="T76" fmla="*/ 95 w 669"/>
              <a:gd name="T77" fmla="*/ 441 h 1033"/>
              <a:gd name="T78" fmla="*/ 82 w 669"/>
              <a:gd name="T79" fmla="*/ 468 h 1033"/>
              <a:gd name="T80" fmla="*/ 58 w 669"/>
              <a:gd name="T81" fmla="*/ 459 h 1033"/>
              <a:gd name="T82" fmla="*/ 10 w 669"/>
              <a:gd name="T83" fmla="*/ 331 h 1033"/>
              <a:gd name="T84" fmla="*/ 22 w 669"/>
              <a:gd name="T85" fmla="*/ 239 h 1033"/>
              <a:gd name="T86" fmla="*/ 0 w 669"/>
              <a:gd name="T87" fmla="*/ 188 h 1033"/>
              <a:gd name="T88" fmla="*/ 11 w 669"/>
              <a:gd name="T89" fmla="*/ 148 h 1033"/>
              <a:gd name="T90" fmla="*/ 36 w 669"/>
              <a:gd name="T91" fmla="*/ 140 h 1033"/>
              <a:gd name="T92" fmla="*/ 58 w 669"/>
              <a:gd name="T93" fmla="*/ 77 h 1033"/>
              <a:gd name="T94" fmla="*/ 58 w 669"/>
              <a:gd name="T95" fmla="*/ 0 h 103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69"/>
              <a:gd name="T145" fmla="*/ 0 h 1033"/>
              <a:gd name="T146" fmla="*/ 669 w 669"/>
              <a:gd name="T147" fmla="*/ 1033 h 103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69" h="1033">
                <a:moveTo>
                  <a:pt x="52" y="0"/>
                </a:moveTo>
                <a:lnTo>
                  <a:pt x="359" y="62"/>
                </a:lnTo>
                <a:lnTo>
                  <a:pt x="292" y="366"/>
                </a:lnTo>
                <a:lnTo>
                  <a:pt x="637" y="829"/>
                </a:lnTo>
                <a:lnTo>
                  <a:pt x="669" y="887"/>
                </a:lnTo>
                <a:lnTo>
                  <a:pt x="636" y="916"/>
                </a:lnTo>
                <a:lnTo>
                  <a:pt x="615" y="967"/>
                </a:lnTo>
                <a:lnTo>
                  <a:pt x="595" y="997"/>
                </a:lnTo>
                <a:lnTo>
                  <a:pt x="616" y="1024"/>
                </a:lnTo>
                <a:lnTo>
                  <a:pt x="580" y="1033"/>
                </a:lnTo>
                <a:lnTo>
                  <a:pt x="377" y="1026"/>
                </a:lnTo>
                <a:lnTo>
                  <a:pt x="365" y="966"/>
                </a:lnTo>
                <a:lnTo>
                  <a:pt x="329" y="921"/>
                </a:lnTo>
                <a:lnTo>
                  <a:pt x="303" y="906"/>
                </a:lnTo>
                <a:lnTo>
                  <a:pt x="296" y="874"/>
                </a:lnTo>
                <a:lnTo>
                  <a:pt x="275" y="857"/>
                </a:lnTo>
                <a:lnTo>
                  <a:pt x="253" y="836"/>
                </a:lnTo>
                <a:lnTo>
                  <a:pt x="246" y="811"/>
                </a:lnTo>
                <a:lnTo>
                  <a:pt x="226" y="796"/>
                </a:lnTo>
                <a:lnTo>
                  <a:pt x="195" y="804"/>
                </a:lnTo>
                <a:lnTo>
                  <a:pt x="159" y="791"/>
                </a:lnTo>
                <a:lnTo>
                  <a:pt x="159" y="779"/>
                </a:lnTo>
                <a:lnTo>
                  <a:pt x="157" y="750"/>
                </a:lnTo>
                <a:lnTo>
                  <a:pt x="143" y="719"/>
                </a:lnTo>
                <a:lnTo>
                  <a:pt x="142" y="693"/>
                </a:lnTo>
                <a:lnTo>
                  <a:pt x="126" y="670"/>
                </a:lnTo>
                <a:lnTo>
                  <a:pt x="130" y="649"/>
                </a:lnTo>
                <a:lnTo>
                  <a:pt x="86" y="596"/>
                </a:lnTo>
                <a:lnTo>
                  <a:pt x="86" y="566"/>
                </a:lnTo>
                <a:lnTo>
                  <a:pt x="109" y="554"/>
                </a:lnTo>
                <a:lnTo>
                  <a:pt x="109" y="536"/>
                </a:lnTo>
                <a:lnTo>
                  <a:pt x="86" y="530"/>
                </a:lnTo>
                <a:lnTo>
                  <a:pt x="76" y="501"/>
                </a:lnTo>
                <a:lnTo>
                  <a:pt x="65" y="451"/>
                </a:lnTo>
                <a:lnTo>
                  <a:pt x="97" y="479"/>
                </a:lnTo>
                <a:lnTo>
                  <a:pt x="85" y="443"/>
                </a:lnTo>
                <a:lnTo>
                  <a:pt x="109" y="443"/>
                </a:lnTo>
                <a:lnTo>
                  <a:pt x="109" y="417"/>
                </a:lnTo>
                <a:lnTo>
                  <a:pt x="85" y="400"/>
                </a:lnTo>
                <a:lnTo>
                  <a:pt x="73" y="424"/>
                </a:lnTo>
                <a:lnTo>
                  <a:pt x="52" y="416"/>
                </a:lnTo>
                <a:lnTo>
                  <a:pt x="9" y="300"/>
                </a:lnTo>
                <a:lnTo>
                  <a:pt x="20" y="217"/>
                </a:lnTo>
                <a:lnTo>
                  <a:pt x="0" y="170"/>
                </a:lnTo>
                <a:lnTo>
                  <a:pt x="10" y="134"/>
                </a:lnTo>
                <a:lnTo>
                  <a:pt x="32" y="127"/>
                </a:lnTo>
                <a:lnTo>
                  <a:pt x="52" y="70"/>
                </a:lnTo>
                <a:lnTo>
                  <a:pt x="52" y="0"/>
                </a:lnTo>
                <a:close/>
              </a:path>
            </a:pathLst>
          </a:custGeom>
          <a:solidFill>
            <a:schemeClr val="tx2">
              <a:lumMod val="60000"/>
              <a:lumOff val="40000"/>
            </a:schemeClr>
          </a:solidFill>
          <a:ln w="6350" cap="flat" cmpd="sng">
            <a:solidFill>
              <a:srgbClr val="000000"/>
            </a:solidFill>
            <a:prstDash val="solid"/>
            <a:round/>
            <a:headEnd type="none" w="med" len="med"/>
            <a:tailEnd type="none" w="med" len="med"/>
          </a:ln>
        </p:spPr>
        <p:txBody>
          <a:bodyPr wrap="none" anchor="ctr"/>
          <a:lstStyle/>
          <a:p>
            <a:pPr defTabSz="457189"/>
            <a:r>
              <a:rPr lang="en-US" sz="1100" b="1" dirty="0">
                <a:solidFill>
                  <a:srgbClr val="022144"/>
                </a:solidFill>
                <a:latin typeface="Calibri" pitchFamily="34" charset="0"/>
                <a:cs typeface="Calibri" pitchFamily="34" charset="0"/>
              </a:rPr>
              <a:t>        CA **</a:t>
            </a:r>
          </a:p>
        </p:txBody>
      </p:sp>
      <p:sp>
        <p:nvSpPr>
          <p:cNvPr id="23" name="Freeform 36"/>
          <p:cNvSpPr>
            <a:spLocks/>
          </p:cNvSpPr>
          <p:nvPr/>
        </p:nvSpPr>
        <p:spPr bwMode="blackGray">
          <a:xfrm>
            <a:off x="1896191" y="795635"/>
            <a:ext cx="849183" cy="1406153"/>
          </a:xfrm>
          <a:custGeom>
            <a:avLst/>
            <a:gdLst>
              <a:gd name="T0" fmla="*/ 123 w 456"/>
              <a:gd name="T1" fmla="*/ 0 h 739"/>
              <a:gd name="T2" fmla="*/ 77 w 456"/>
              <a:gd name="T3" fmla="*/ 318 h 739"/>
              <a:gd name="T4" fmla="*/ 125 w 456"/>
              <a:gd name="T5" fmla="*/ 386 h 739"/>
              <a:gd name="T6" fmla="*/ 50 w 456"/>
              <a:gd name="T7" fmla="*/ 457 h 739"/>
              <a:gd name="T8" fmla="*/ 40 w 456"/>
              <a:gd name="T9" fmla="*/ 506 h 739"/>
              <a:gd name="T10" fmla="*/ 62 w 456"/>
              <a:gd name="T11" fmla="*/ 540 h 739"/>
              <a:gd name="T12" fmla="*/ 40 w 456"/>
              <a:gd name="T13" fmla="*/ 557 h 739"/>
              <a:gd name="T14" fmla="*/ 0 w 456"/>
              <a:gd name="T15" fmla="*/ 741 h 739"/>
              <a:gd name="T16" fmla="*/ 243 w 456"/>
              <a:gd name="T17" fmla="*/ 784 h 739"/>
              <a:gd name="T18" fmla="*/ 473 w 456"/>
              <a:gd name="T19" fmla="*/ 814 h 739"/>
              <a:gd name="T20" fmla="*/ 498 w 456"/>
              <a:gd name="T21" fmla="*/ 645 h 739"/>
              <a:gd name="T22" fmla="*/ 510 w 456"/>
              <a:gd name="T23" fmla="*/ 553 h 739"/>
              <a:gd name="T24" fmla="*/ 488 w 456"/>
              <a:gd name="T25" fmla="*/ 520 h 739"/>
              <a:gd name="T26" fmla="*/ 435 w 456"/>
              <a:gd name="T27" fmla="*/ 529 h 739"/>
              <a:gd name="T28" fmla="*/ 366 w 456"/>
              <a:gd name="T29" fmla="*/ 536 h 739"/>
              <a:gd name="T30" fmla="*/ 353 w 456"/>
              <a:gd name="T31" fmla="*/ 462 h 739"/>
              <a:gd name="T32" fmla="*/ 271 w 456"/>
              <a:gd name="T33" fmla="*/ 400 h 739"/>
              <a:gd name="T34" fmla="*/ 282 w 456"/>
              <a:gd name="T35" fmla="*/ 360 h 739"/>
              <a:gd name="T36" fmla="*/ 290 w 456"/>
              <a:gd name="T37" fmla="*/ 292 h 739"/>
              <a:gd name="T38" fmla="*/ 182 w 456"/>
              <a:gd name="T39" fmla="*/ 142 h 739"/>
              <a:gd name="T40" fmla="*/ 197 w 456"/>
              <a:gd name="T41" fmla="*/ 10 h 739"/>
              <a:gd name="T42" fmla="*/ 123 w 456"/>
              <a:gd name="T43" fmla="*/ 0 h 73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6"/>
              <a:gd name="T67" fmla="*/ 0 h 739"/>
              <a:gd name="T68" fmla="*/ 456 w 456"/>
              <a:gd name="T69" fmla="*/ 739 h 73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6" h="739">
                <a:moveTo>
                  <a:pt x="110" y="0"/>
                </a:moveTo>
                <a:lnTo>
                  <a:pt x="69" y="289"/>
                </a:lnTo>
                <a:lnTo>
                  <a:pt x="112" y="350"/>
                </a:lnTo>
                <a:lnTo>
                  <a:pt x="45" y="415"/>
                </a:lnTo>
                <a:lnTo>
                  <a:pt x="36" y="459"/>
                </a:lnTo>
                <a:lnTo>
                  <a:pt x="55" y="490"/>
                </a:lnTo>
                <a:lnTo>
                  <a:pt x="36" y="506"/>
                </a:lnTo>
                <a:lnTo>
                  <a:pt x="0" y="673"/>
                </a:lnTo>
                <a:lnTo>
                  <a:pt x="217" y="712"/>
                </a:lnTo>
                <a:lnTo>
                  <a:pt x="423" y="739"/>
                </a:lnTo>
                <a:lnTo>
                  <a:pt x="445" y="586"/>
                </a:lnTo>
                <a:lnTo>
                  <a:pt x="456" y="502"/>
                </a:lnTo>
                <a:lnTo>
                  <a:pt x="436" y="472"/>
                </a:lnTo>
                <a:lnTo>
                  <a:pt x="389" y="480"/>
                </a:lnTo>
                <a:lnTo>
                  <a:pt x="327" y="487"/>
                </a:lnTo>
                <a:lnTo>
                  <a:pt x="316" y="419"/>
                </a:lnTo>
                <a:lnTo>
                  <a:pt x="242" y="363"/>
                </a:lnTo>
                <a:lnTo>
                  <a:pt x="252" y="327"/>
                </a:lnTo>
                <a:lnTo>
                  <a:pt x="259" y="265"/>
                </a:lnTo>
                <a:lnTo>
                  <a:pt x="163" y="129"/>
                </a:lnTo>
                <a:lnTo>
                  <a:pt x="176" y="9"/>
                </a:lnTo>
                <a:lnTo>
                  <a:pt x="110" y="0"/>
                </a:lnTo>
                <a:close/>
              </a:path>
            </a:pathLst>
          </a:custGeom>
          <a:solidFill>
            <a:schemeClr val="bg1">
              <a:lumMod val="85000"/>
            </a:schemeClr>
          </a:solidFill>
          <a:ln w="3175" cap="flat" cmpd="sng">
            <a:solidFill>
              <a:srgbClr val="000000"/>
            </a:solidFill>
            <a:prstDash val="solid"/>
            <a:round/>
            <a:headEnd type="none" w="med" len="med"/>
            <a:tailEnd type="none" w="med" len="med"/>
          </a:ln>
        </p:spPr>
        <p:txBody>
          <a:bodyPr anchor="ctr"/>
          <a:lstStyle/>
          <a:p>
            <a:pPr defTabSz="457189"/>
            <a:endParaRPr lang="en-US" sz="1100" b="1" dirty="0">
              <a:solidFill>
                <a:srgbClr val="022144"/>
              </a:solidFill>
              <a:latin typeface="Calibri" pitchFamily="34" charset="0"/>
              <a:cs typeface="Calibri" pitchFamily="34" charset="0"/>
            </a:endParaRPr>
          </a:p>
          <a:p>
            <a:pPr defTabSz="457189"/>
            <a:r>
              <a:rPr lang="en-US" sz="1100" b="1" dirty="0">
                <a:solidFill>
                  <a:srgbClr val="022144"/>
                </a:solidFill>
                <a:latin typeface="Calibri" pitchFamily="34" charset="0"/>
                <a:cs typeface="Calibri" pitchFamily="34" charset="0"/>
              </a:rPr>
              <a:t>   </a:t>
            </a:r>
          </a:p>
          <a:p>
            <a:pPr defTabSz="457189"/>
            <a:r>
              <a:rPr lang="en-US" sz="1100" b="1" dirty="0">
                <a:solidFill>
                  <a:srgbClr val="022144"/>
                </a:solidFill>
                <a:latin typeface="Calibri" pitchFamily="34" charset="0"/>
                <a:cs typeface="Calibri" pitchFamily="34" charset="0"/>
              </a:rPr>
              <a:t>      ID</a:t>
            </a:r>
          </a:p>
        </p:txBody>
      </p:sp>
      <p:sp>
        <p:nvSpPr>
          <p:cNvPr id="25" name="Freeform 38"/>
          <p:cNvSpPr>
            <a:spLocks/>
          </p:cNvSpPr>
          <p:nvPr/>
        </p:nvSpPr>
        <p:spPr bwMode="blackGray">
          <a:xfrm>
            <a:off x="2195896" y="811179"/>
            <a:ext cx="1476912" cy="938008"/>
          </a:xfrm>
          <a:custGeom>
            <a:avLst/>
            <a:gdLst>
              <a:gd name="T0" fmla="*/ 15 w 793"/>
              <a:gd name="T1" fmla="*/ 0 h 495"/>
              <a:gd name="T2" fmla="*/ 189 w 793"/>
              <a:gd name="T3" fmla="*/ 22 h 495"/>
              <a:gd name="T4" fmla="*/ 294 w 793"/>
              <a:gd name="T5" fmla="*/ 36 h 495"/>
              <a:gd name="T6" fmla="*/ 433 w 793"/>
              <a:gd name="T7" fmla="*/ 50 h 495"/>
              <a:gd name="T8" fmla="*/ 562 w 793"/>
              <a:gd name="T9" fmla="*/ 64 h 495"/>
              <a:gd name="T10" fmla="*/ 783 w 793"/>
              <a:gd name="T11" fmla="*/ 79 h 495"/>
              <a:gd name="T12" fmla="*/ 887 w 793"/>
              <a:gd name="T13" fmla="*/ 87 h 495"/>
              <a:gd name="T14" fmla="*/ 884 w 793"/>
              <a:gd name="T15" fmla="*/ 529 h 495"/>
              <a:gd name="T16" fmla="*/ 341 w 793"/>
              <a:gd name="T17" fmla="*/ 483 h 495"/>
              <a:gd name="T18" fmla="*/ 330 w 793"/>
              <a:gd name="T19" fmla="*/ 543 h 495"/>
              <a:gd name="T20" fmla="*/ 309 w 793"/>
              <a:gd name="T21" fmla="*/ 514 h 495"/>
              <a:gd name="T22" fmla="*/ 260 w 793"/>
              <a:gd name="T23" fmla="*/ 519 h 495"/>
              <a:gd name="T24" fmla="*/ 187 w 793"/>
              <a:gd name="T25" fmla="*/ 530 h 495"/>
              <a:gd name="T26" fmla="*/ 174 w 793"/>
              <a:gd name="T27" fmla="*/ 453 h 495"/>
              <a:gd name="T28" fmla="*/ 89 w 793"/>
              <a:gd name="T29" fmla="*/ 393 h 495"/>
              <a:gd name="T30" fmla="*/ 103 w 793"/>
              <a:gd name="T31" fmla="*/ 335 h 495"/>
              <a:gd name="T32" fmla="*/ 111 w 793"/>
              <a:gd name="T33" fmla="*/ 287 h 495"/>
              <a:gd name="T34" fmla="*/ 0 w 793"/>
              <a:gd name="T35" fmla="*/ 135 h 495"/>
              <a:gd name="T36" fmla="*/ 15 w 793"/>
              <a:gd name="T37" fmla="*/ 0 h 49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93"/>
              <a:gd name="T58" fmla="*/ 0 h 495"/>
              <a:gd name="T59" fmla="*/ 793 w 793"/>
              <a:gd name="T60" fmla="*/ 495 h 49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93" h="495">
                <a:moveTo>
                  <a:pt x="13" y="0"/>
                </a:moveTo>
                <a:lnTo>
                  <a:pt x="169" y="20"/>
                </a:lnTo>
                <a:lnTo>
                  <a:pt x="263" y="33"/>
                </a:lnTo>
                <a:lnTo>
                  <a:pt x="387" y="46"/>
                </a:lnTo>
                <a:lnTo>
                  <a:pt x="502" y="58"/>
                </a:lnTo>
                <a:lnTo>
                  <a:pt x="700" y="72"/>
                </a:lnTo>
                <a:lnTo>
                  <a:pt x="793" y="79"/>
                </a:lnTo>
                <a:lnTo>
                  <a:pt x="790" y="482"/>
                </a:lnTo>
                <a:lnTo>
                  <a:pt x="305" y="440"/>
                </a:lnTo>
                <a:lnTo>
                  <a:pt x="295" y="495"/>
                </a:lnTo>
                <a:lnTo>
                  <a:pt x="276" y="469"/>
                </a:lnTo>
                <a:lnTo>
                  <a:pt x="232" y="473"/>
                </a:lnTo>
                <a:lnTo>
                  <a:pt x="167" y="483"/>
                </a:lnTo>
                <a:lnTo>
                  <a:pt x="156" y="413"/>
                </a:lnTo>
                <a:lnTo>
                  <a:pt x="80" y="358"/>
                </a:lnTo>
                <a:lnTo>
                  <a:pt x="92" y="305"/>
                </a:lnTo>
                <a:lnTo>
                  <a:pt x="99" y="262"/>
                </a:lnTo>
                <a:lnTo>
                  <a:pt x="0" y="123"/>
                </a:lnTo>
                <a:lnTo>
                  <a:pt x="13" y="0"/>
                </a:lnTo>
                <a:close/>
              </a:path>
            </a:pathLst>
          </a:custGeom>
          <a:solidFill>
            <a:schemeClr val="bg1">
              <a:lumMod val="85000"/>
            </a:schemeClr>
          </a:solidFill>
          <a:ln w="3175" cap="flat" cmpd="sng">
            <a:solidFill>
              <a:srgbClr val="000000"/>
            </a:solidFill>
            <a:prstDash val="solid"/>
            <a:round/>
            <a:headEnd type="none" w="med" len="med"/>
            <a:tailEnd type="none" w="med" len="med"/>
          </a:ln>
        </p:spPr>
        <p:txBody>
          <a:bodyPr/>
          <a:lstStyle/>
          <a:p>
            <a:pPr defTabSz="457189"/>
            <a:endParaRPr lang="en-US" sz="1100" b="1" dirty="0">
              <a:solidFill>
                <a:srgbClr val="022144"/>
              </a:solidFill>
              <a:latin typeface="Calibri" pitchFamily="34" charset="0"/>
              <a:cs typeface="Calibri" pitchFamily="34" charset="0"/>
            </a:endParaRPr>
          </a:p>
          <a:p>
            <a:pPr defTabSz="457189"/>
            <a:r>
              <a:rPr lang="en-US" sz="1100" b="1" dirty="0">
                <a:solidFill>
                  <a:srgbClr val="022144"/>
                </a:solidFill>
                <a:latin typeface="Calibri" pitchFamily="34" charset="0"/>
                <a:cs typeface="Calibri" pitchFamily="34" charset="0"/>
              </a:rPr>
              <a:t>            </a:t>
            </a:r>
          </a:p>
          <a:p>
            <a:pPr defTabSz="457189"/>
            <a:r>
              <a:rPr lang="en-US" sz="1100" b="1" dirty="0">
                <a:solidFill>
                  <a:srgbClr val="022144"/>
                </a:solidFill>
                <a:latin typeface="Calibri" pitchFamily="34" charset="0"/>
                <a:cs typeface="Calibri" pitchFamily="34" charset="0"/>
              </a:rPr>
              <a:t>                    MT</a:t>
            </a:r>
          </a:p>
        </p:txBody>
      </p:sp>
      <p:sp>
        <p:nvSpPr>
          <p:cNvPr id="26" name="Freeform 39"/>
          <p:cNvSpPr>
            <a:spLocks/>
          </p:cNvSpPr>
          <p:nvPr/>
        </p:nvSpPr>
        <p:spPr bwMode="blackGray">
          <a:xfrm>
            <a:off x="2629240" y="1638630"/>
            <a:ext cx="1036911" cy="862003"/>
          </a:xfrm>
          <a:custGeom>
            <a:avLst/>
            <a:gdLst>
              <a:gd name="T0" fmla="*/ 59 w 543"/>
              <a:gd name="T1" fmla="*/ 0 h 444"/>
              <a:gd name="T2" fmla="*/ 37 w 543"/>
              <a:gd name="T3" fmla="*/ 183 h 444"/>
              <a:gd name="T4" fmla="*/ 0 w 543"/>
              <a:gd name="T5" fmla="*/ 445 h 444"/>
              <a:gd name="T6" fmla="*/ 177 w 543"/>
              <a:gd name="T7" fmla="*/ 459 h 444"/>
              <a:gd name="T8" fmla="*/ 587 w 543"/>
              <a:gd name="T9" fmla="*/ 490 h 444"/>
              <a:gd name="T10" fmla="*/ 607 w 543"/>
              <a:gd name="T11" fmla="*/ 51 h 444"/>
              <a:gd name="T12" fmla="*/ 59 w 543"/>
              <a:gd name="T13" fmla="*/ 0 h 444"/>
              <a:gd name="T14" fmla="*/ 0 60000 65536"/>
              <a:gd name="T15" fmla="*/ 0 60000 65536"/>
              <a:gd name="T16" fmla="*/ 0 60000 65536"/>
              <a:gd name="T17" fmla="*/ 0 60000 65536"/>
              <a:gd name="T18" fmla="*/ 0 60000 65536"/>
              <a:gd name="T19" fmla="*/ 0 60000 65536"/>
              <a:gd name="T20" fmla="*/ 0 60000 65536"/>
              <a:gd name="T21" fmla="*/ 0 w 543"/>
              <a:gd name="T22" fmla="*/ 0 h 444"/>
              <a:gd name="T23" fmla="*/ 543 w 543"/>
              <a:gd name="T24" fmla="*/ 444 h 4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3" h="444">
                <a:moveTo>
                  <a:pt x="53" y="0"/>
                </a:moveTo>
                <a:lnTo>
                  <a:pt x="33" y="166"/>
                </a:lnTo>
                <a:lnTo>
                  <a:pt x="0" y="403"/>
                </a:lnTo>
                <a:lnTo>
                  <a:pt x="158" y="416"/>
                </a:lnTo>
                <a:lnTo>
                  <a:pt x="525" y="444"/>
                </a:lnTo>
                <a:lnTo>
                  <a:pt x="543" y="46"/>
                </a:lnTo>
                <a:lnTo>
                  <a:pt x="53" y="0"/>
                </a:lnTo>
                <a:close/>
              </a:path>
            </a:pathLst>
          </a:custGeom>
          <a:solidFill>
            <a:schemeClr val="bg1">
              <a:lumMod val="85000"/>
            </a:schemeClr>
          </a:solidFill>
          <a:ln w="3175" cap="flat" cmpd="sng">
            <a:solidFill>
              <a:srgbClr val="000000"/>
            </a:solidFill>
            <a:prstDash val="solid"/>
            <a:round/>
            <a:headEnd type="none" w="med" len="med"/>
            <a:tailEnd type="none" w="med" len="med"/>
          </a:ln>
        </p:spPr>
        <p:txBody>
          <a:bodyPr/>
          <a:lstStyle/>
          <a:p>
            <a:pPr defTabSz="457189"/>
            <a:endParaRPr lang="en-US" sz="1100" b="1" dirty="0">
              <a:solidFill>
                <a:srgbClr val="022144"/>
              </a:solidFill>
              <a:latin typeface="Calibri" pitchFamily="34" charset="0"/>
              <a:cs typeface="Calibri" pitchFamily="34" charset="0"/>
            </a:endParaRPr>
          </a:p>
          <a:p>
            <a:pPr defTabSz="457189"/>
            <a:r>
              <a:rPr lang="en-US" sz="1100" b="1" dirty="0">
                <a:solidFill>
                  <a:srgbClr val="022144"/>
                </a:solidFill>
                <a:latin typeface="Calibri" pitchFamily="34" charset="0"/>
                <a:cs typeface="Calibri" pitchFamily="34" charset="0"/>
              </a:rPr>
              <a:t>           </a:t>
            </a:r>
          </a:p>
          <a:p>
            <a:pPr defTabSz="457189"/>
            <a:r>
              <a:rPr lang="en-US" sz="1100" b="1" dirty="0">
                <a:solidFill>
                  <a:srgbClr val="022144"/>
                </a:solidFill>
                <a:latin typeface="Calibri" pitchFamily="34" charset="0"/>
                <a:cs typeface="Calibri" pitchFamily="34" charset="0"/>
              </a:rPr>
              <a:t>           WY</a:t>
            </a:r>
          </a:p>
        </p:txBody>
      </p:sp>
      <p:sp>
        <p:nvSpPr>
          <p:cNvPr id="28" name="Freeform 41"/>
          <p:cNvSpPr>
            <a:spLocks/>
          </p:cNvSpPr>
          <p:nvPr/>
        </p:nvSpPr>
        <p:spPr bwMode="blackGray">
          <a:xfrm>
            <a:off x="2745368" y="3176072"/>
            <a:ext cx="1015688" cy="1034747"/>
          </a:xfrm>
          <a:custGeom>
            <a:avLst/>
            <a:gdLst>
              <a:gd name="T0" fmla="*/ 74 w 544"/>
              <a:gd name="T1" fmla="*/ 0 h 540"/>
              <a:gd name="T2" fmla="*/ 610 w 544"/>
              <a:gd name="T3" fmla="*/ 23 h 540"/>
              <a:gd name="T4" fmla="*/ 584 w 544"/>
              <a:gd name="T5" fmla="*/ 552 h 540"/>
              <a:gd name="T6" fmla="*/ 410 w 544"/>
              <a:gd name="T7" fmla="*/ 544 h 540"/>
              <a:gd name="T8" fmla="*/ 247 w 544"/>
              <a:gd name="T9" fmla="*/ 538 h 540"/>
              <a:gd name="T10" fmla="*/ 247 w 544"/>
              <a:gd name="T11" fmla="*/ 559 h 540"/>
              <a:gd name="T12" fmla="*/ 111 w 544"/>
              <a:gd name="T13" fmla="*/ 559 h 540"/>
              <a:gd name="T14" fmla="*/ 102 w 544"/>
              <a:gd name="T15" fmla="*/ 599 h 540"/>
              <a:gd name="T16" fmla="*/ 0 w 544"/>
              <a:gd name="T17" fmla="*/ 586 h 540"/>
              <a:gd name="T18" fmla="*/ 57 w 544"/>
              <a:gd name="T19" fmla="*/ 138 h 540"/>
              <a:gd name="T20" fmla="*/ 74 w 544"/>
              <a:gd name="T21" fmla="*/ 0 h 5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44"/>
              <a:gd name="T34" fmla="*/ 0 h 540"/>
              <a:gd name="T35" fmla="*/ 544 w 544"/>
              <a:gd name="T36" fmla="*/ 540 h 54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44" h="540">
                <a:moveTo>
                  <a:pt x="66" y="0"/>
                </a:moveTo>
                <a:lnTo>
                  <a:pt x="544" y="21"/>
                </a:lnTo>
                <a:lnTo>
                  <a:pt x="521" y="498"/>
                </a:lnTo>
                <a:lnTo>
                  <a:pt x="366" y="490"/>
                </a:lnTo>
                <a:lnTo>
                  <a:pt x="220" y="485"/>
                </a:lnTo>
                <a:lnTo>
                  <a:pt x="220" y="504"/>
                </a:lnTo>
                <a:lnTo>
                  <a:pt x="99" y="504"/>
                </a:lnTo>
                <a:lnTo>
                  <a:pt x="91" y="540"/>
                </a:lnTo>
                <a:lnTo>
                  <a:pt x="0" y="528"/>
                </a:lnTo>
                <a:lnTo>
                  <a:pt x="51" y="124"/>
                </a:lnTo>
                <a:lnTo>
                  <a:pt x="66" y="0"/>
                </a:lnTo>
                <a:close/>
              </a:path>
            </a:pathLst>
          </a:custGeom>
          <a:solidFill>
            <a:schemeClr val="tx2">
              <a:lumMod val="60000"/>
              <a:lumOff val="40000"/>
            </a:schemeClr>
          </a:solidFill>
          <a:ln w="3175" cap="flat" cmpd="sng">
            <a:solidFill>
              <a:srgbClr val="000000"/>
            </a:solidFill>
            <a:prstDash val="solid"/>
            <a:round/>
            <a:headEnd type="none" w="med" len="med"/>
            <a:tailEnd type="none" w="med" len="med"/>
          </a:ln>
        </p:spPr>
        <p:txBody>
          <a:bodyPr/>
          <a:lstStyle/>
          <a:p>
            <a:pPr defTabSz="457189"/>
            <a:r>
              <a:rPr lang="en-US" sz="1100" b="1" dirty="0">
                <a:solidFill>
                  <a:srgbClr val="022144"/>
                </a:solidFill>
                <a:latin typeface="Calibri" pitchFamily="34" charset="0"/>
                <a:cs typeface="Calibri" pitchFamily="34" charset="0"/>
              </a:rPr>
              <a:t>  </a:t>
            </a:r>
          </a:p>
          <a:p>
            <a:pPr defTabSz="457189"/>
            <a:r>
              <a:rPr lang="en-US" sz="1100" b="1" dirty="0">
                <a:solidFill>
                  <a:srgbClr val="022144"/>
                </a:solidFill>
                <a:latin typeface="Calibri" pitchFamily="34" charset="0"/>
                <a:cs typeface="Calibri" pitchFamily="34" charset="0"/>
              </a:rPr>
              <a:t>        </a:t>
            </a:r>
          </a:p>
          <a:p>
            <a:pPr defTabSz="457189"/>
            <a:r>
              <a:rPr lang="en-US" sz="1100" b="1" dirty="0">
                <a:solidFill>
                  <a:srgbClr val="022144"/>
                </a:solidFill>
                <a:latin typeface="Calibri" pitchFamily="34" charset="0"/>
                <a:cs typeface="Calibri" pitchFamily="34" charset="0"/>
              </a:rPr>
              <a:t>          NM</a:t>
            </a:r>
          </a:p>
        </p:txBody>
      </p:sp>
      <p:sp>
        <p:nvSpPr>
          <p:cNvPr id="29" name="Freeform 42" descr="Light upward diagonal"/>
          <p:cNvSpPr>
            <a:spLocks/>
          </p:cNvSpPr>
          <p:nvPr/>
        </p:nvSpPr>
        <p:spPr bwMode="blackGray">
          <a:xfrm>
            <a:off x="3148313" y="3326362"/>
            <a:ext cx="2058020" cy="1941663"/>
          </a:xfrm>
          <a:custGeom>
            <a:avLst/>
            <a:gdLst>
              <a:gd name="T0" fmla="*/ 358 w 1104"/>
              <a:gd name="T1" fmla="*/ 0 h 1022"/>
              <a:gd name="T2" fmla="*/ 631 w 1104"/>
              <a:gd name="T3" fmla="*/ 9 h 1022"/>
              <a:gd name="T4" fmla="*/ 631 w 1104"/>
              <a:gd name="T5" fmla="*/ 213 h 1022"/>
              <a:gd name="T6" fmla="*/ 770 w 1104"/>
              <a:gd name="T7" fmla="*/ 269 h 1022"/>
              <a:gd name="T8" fmla="*/ 809 w 1104"/>
              <a:gd name="T9" fmla="*/ 251 h 1022"/>
              <a:gd name="T10" fmla="*/ 900 w 1104"/>
              <a:gd name="T11" fmla="*/ 295 h 1022"/>
              <a:gd name="T12" fmla="*/ 955 w 1104"/>
              <a:gd name="T13" fmla="*/ 291 h 1022"/>
              <a:gd name="T14" fmla="*/ 1060 w 1104"/>
              <a:gd name="T15" fmla="*/ 247 h 1022"/>
              <a:gd name="T16" fmla="*/ 1121 w 1104"/>
              <a:gd name="T17" fmla="*/ 290 h 1022"/>
              <a:gd name="T18" fmla="*/ 1173 w 1104"/>
              <a:gd name="T19" fmla="*/ 301 h 1022"/>
              <a:gd name="T20" fmla="*/ 1173 w 1104"/>
              <a:gd name="T21" fmla="*/ 467 h 1022"/>
              <a:gd name="T22" fmla="*/ 1236 w 1104"/>
              <a:gd name="T23" fmla="*/ 572 h 1022"/>
              <a:gd name="T24" fmla="*/ 1221 w 1104"/>
              <a:gd name="T25" fmla="*/ 713 h 1022"/>
              <a:gd name="T26" fmla="*/ 1154 w 1104"/>
              <a:gd name="T27" fmla="*/ 770 h 1022"/>
              <a:gd name="T28" fmla="*/ 1140 w 1104"/>
              <a:gd name="T29" fmla="*/ 717 h 1022"/>
              <a:gd name="T30" fmla="*/ 1121 w 1104"/>
              <a:gd name="T31" fmla="*/ 741 h 1022"/>
              <a:gd name="T32" fmla="*/ 1135 w 1104"/>
              <a:gd name="T33" fmla="*/ 774 h 1022"/>
              <a:gd name="T34" fmla="*/ 1015 w 1104"/>
              <a:gd name="T35" fmla="*/ 859 h 1022"/>
              <a:gd name="T36" fmla="*/ 986 w 1104"/>
              <a:gd name="T37" fmla="*/ 863 h 1022"/>
              <a:gd name="T38" fmla="*/ 924 w 1104"/>
              <a:gd name="T39" fmla="*/ 906 h 1022"/>
              <a:gd name="T40" fmla="*/ 924 w 1104"/>
              <a:gd name="T41" fmla="*/ 929 h 1022"/>
              <a:gd name="T42" fmla="*/ 905 w 1104"/>
              <a:gd name="T43" fmla="*/ 935 h 1022"/>
              <a:gd name="T44" fmla="*/ 919 w 1104"/>
              <a:gd name="T45" fmla="*/ 962 h 1022"/>
              <a:gd name="T46" fmla="*/ 886 w 1104"/>
              <a:gd name="T47" fmla="*/ 1005 h 1022"/>
              <a:gd name="T48" fmla="*/ 905 w 1104"/>
              <a:gd name="T49" fmla="*/ 1067 h 1022"/>
              <a:gd name="T50" fmla="*/ 924 w 1104"/>
              <a:gd name="T51" fmla="*/ 1087 h 1022"/>
              <a:gd name="T52" fmla="*/ 919 w 1104"/>
              <a:gd name="T53" fmla="*/ 1124 h 1022"/>
              <a:gd name="T54" fmla="*/ 871 w 1104"/>
              <a:gd name="T55" fmla="*/ 1124 h 1022"/>
              <a:gd name="T56" fmla="*/ 828 w 1104"/>
              <a:gd name="T57" fmla="*/ 1105 h 1022"/>
              <a:gd name="T58" fmla="*/ 799 w 1104"/>
              <a:gd name="T59" fmla="*/ 1110 h 1022"/>
              <a:gd name="T60" fmla="*/ 703 w 1104"/>
              <a:gd name="T61" fmla="*/ 1077 h 1022"/>
              <a:gd name="T62" fmla="*/ 661 w 1104"/>
              <a:gd name="T63" fmla="*/ 948 h 1022"/>
              <a:gd name="T64" fmla="*/ 593 w 1104"/>
              <a:gd name="T65" fmla="*/ 888 h 1022"/>
              <a:gd name="T66" fmla="*/ 534 w 1104"/>
              <a:gd name="T67" fmla="*/ 774 h 1022"/>
              <a:gd name="T68" fmla="*/ 507 w 1104"/>
              <a:gd name="T69" fmla="*/ 763 h 1022"/>
              <a:gd name="T70" fmla="*/ 475 w 1104"/>
              <a:gd name="T71" fmla="*/ 735 h 1022"/>
              <a:gd name="T72" fmla="*/ 444 w 1104"/>
              <a:gd name="T73" fmla="*/ 735 h 1022"/>
              <a:gd name="T74" fmla="*/ 397 w 1104"/>
              <a:gd name="T75" fmla="*/ 726 h 1022"/>
              <a:gd name="T76" fmla="*/ 363 w 1104"/>
              <a:gd name="T77" fmla="*/ 735 h 1022"/>
              <a:gd name="T78" fmla="*/ 339 w 1104"/>
              <a:gd name="T79" fmla="*/ 792 h 1022"/>
              <a:gd name="T80" fmla="*/ 302 w 1104"/>
              <a:gd name="T81" fmla="*/ 801 h 1022"/>
              <a:gd name="T82" fmla="*/ 224 w 1104"/>
              <a:gd name="T83" fmla="*/ 757 h 1022"/>
              <a:gd name="T84" fmla="*/ 177 w 1104"/>
              <a:gd name="T85" fmla="*/ 704 h 1022"/>
              <a:gd name="T86" fmla="*/ 169 w 1104"/>
              <a:gd name="T87" fmla="*/ 639 h 1022"/>
              <a:gd name="T88" fmla="*/ 135 w 1104"/>
              <a:gd name="T89" fmla="*/ 595 h 1022"/>
              <a:gd name="T90" fmla="*/ 57 w 1104"/>
              <a:gd name="T91" fmla="*/ 533 h 1022"/>
              <a:gd name="T92" fmla="*/ 0 w 1104"/>
              <a:gd name="T93" fmla="*/ 470 h 1022"/>
              <a:gd name="T94" fmla="*/ 0 w 1104"/>
              <a:gd name="T95" fmla="*/ 442 h 1022"/>
              <a:gd name="T96" fmla="*/ 187 w 1104"/>
              <a:gd name="T97" fmla="*/ 444 h 1022"/>
              <a:gd name="T98" fmla="*/ 339 w 1104"/>
              <a:gd name="T99" fmla="*/ 456 h 1022"/>
              <a:gd name="T100" fmla="*/ 358 w 1104"/>
              <a:gd name="T101" fmla="*/ 0 h 102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04"/>
              <a:gd name="T154" fmla="*/ 0 h 1022"/>
              <a:gd name="T155" fmla="*/ 1104 w 1104"/>
              <a:gd name="T156" fmla="*/ 1022 h 102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04" h="1022">
                <a:moveTo>
                  <a:pt x="320" y="0"/>
                </a:moveTo>
                <a:lnTo>
                  <a:pt x="564" y="8"/>
                </a:lnTo>
                <a:lnTo>
                  <a:pt x="564" y="194"/>
                </a:lnTo>
                <a:lnTo>
                  <a:pt x="688" y="245"/>
                </a:lnTo>
                <a:lnTo>
                  <a:pt x="723" y="228"/>
                </a:lnTo>
                <a:lnTo>
                  <a:pt x="804" y="268"/>
                </a:lnTo>
                <a:lnTo>
                  <a:pt x="853" y="265"/>
                </a:lnTo>
                <a:lnTo>
                  <a:pt x="947" y="225"/>
                </a:lnTo>
                <a:lnTo>
                  <a:pt x="1001" y="264"/>
                </a:lnTo>
                <a:lnTo>
                  <a:pt x="1048" y="274"/>
                </a:lnTo>
                <a:lnTo>
                  <a:pt x="1048" y="425"/>
                </a:lnTo>
                <a:lnTo>
                  <a:pt x="1104" y="520"/>
                </a:lnTo>
                <a:lnTo>
                  <a:pt x="1091" y="648"/>
                </a:lnTo>
                <a:lnTo>
                  <a:pt x="1031" y="700"/>
                </a:lnTo>
                <a:lnTo>
                  <a:pt x="1018" y="652"/>
                </a:lnTo>
                <a:lnTo>
                  <a:pt x="1001" y="674"/>
                </a:lnTo>
                <a:lnTo>
                  <a:pt x="1014" y="704"/>
                </a:lnTo>
                <a:lnTo>
                  <a:pt x="907" y="781"/>
                </a:lnTo>
                <a:lnTo>
                  <a:pt x="881" y="785"/>
                </a:lnTo>
                <a:lnTo>
                  <a:pt x="825" y="824"/>
                </a:lnTo>
                <a:lnTo>
                  <a:pt x="825" y="845"/>
                </a:lnTo>
                <a:lnTo>
                  <a:pt x="808" y="850"/>
                </a:lnTo>
                <a:lnTo>
                  <a:pt x="821" y="875"/>
                </a:lnTo>
                <a:lnTo>
                  <a:pt x="791" y="914"/>
                </a:lnTo>
                <a:lnTo>
                  <a:pt x="808" y="970"/>
                </a:lnTo>
                <a:lnTo>
                  <a:pt x="825" y="988"/>
                </a:lnTo>
                <a:lnTo>
                  <a:pt x="821" y="1022"/>
                </a:lnTo>
                <a:lnTo>
                  <a:pt x="778" y="1022"/>
                </a:lnTo>
                <a:lnTo>
                  <a:pt x="740" y="1005"/>
                </a:lnTo>
                <a:lnTo>
                  <a:pt x="714" y="1009"/>
                </a:lnTo>
                <a:lnTo>
                  <a:pt x="628" y="979"/>
                </a:lnTo>
                <a:lnTo>
                  <a:pt x="590" y="862"/>
                </a:lnTo>
                <a:lnTo>
                  <a:pt x="530" y="807"/>
                </a:lnTo>
                <a:lnTo>
                  <a:pt x="477" y="704"/>
                </a:lnTo>
                <a:lnTo>
                  <a:pt x="453" y="694"/>
                </a:lnTo>
                <a:lnTo>
                  <a:pt x="424" y="668"/>
                </a:lnTo>
                <a:lnTo>
                  <a:pt x="397" y="668"/>
                </a:lnTo>
                <a:lnTo>
                  <a:pt x="355" y="660"/>
                </a:lnTo>
                <a:lnTo>
                  <a:pt x="324" y="668"/>
                </a:lnTo>
                <a:lnTo>
                  <a:pt x="303" y="720"/>
                </a:lnTo>
                <a:lnTo>
                  <a:pt x="270" y="728"/>
                </a:lnTo>
                <a:lnTo>
                  <a:pt x="200" y="688"/>
                </a:lnTo>
                <a:lnTo>
                  <a:pt x="158" y="640"/>
                </a:lnTo>
                <a:lnTo>
                  <a:pt x="151" y="581"/>
                </a:lnTo>
                <a:lnTo>
                  <a:pt x="121" y="541"/>
                </a:lnTo>
                <a:lnTo>
                  <a:pt x="51" y="485"/>
                </a:lnTo>
                <a:lnTo>
                  <a:pt x="0" y="427"/>
                </a:lnTo>
                <a:lnTo>
                  <a:pt x="0" y="402"/>
                </a:lnTo>
                <a:lnTo>
                  <a:pt x="167" y="404"/>
                </a:lnTo>
                <a:lnTo>
                  <a:pt x="303" y="415"/>
                </a:lnTo>
                <a:lnTo>
                  <a:pt x="320" y="0"/>
                </a:lnTo>
                <a:close/>
              </a:path>
            </a:pathLst>
          </a:custGeom>
          <a:solidFill>
            <a:srgbClr val="0774EF"/>
          </a:solidFill>
          <a:ln w="3175" cap="flat" cmpd="sng">
            <a:solidFill>
              <a:srgbClr val="000000"/>
            </a:solidFill>
            <a:prstDash val="solid"/>
            <a:round/>
            <a:headEnd type="none" w="med" len="med"/>
            <a:tailEnd type="none" w="med" len="med"/>
          </a:ln>
        </p:spPr>
        <p:txBody>
          <a:bodyPr/>
          <a:lstStyle/>
          <a:p>
            <a:pPr defTabSz="457189"/>
            <a:endParaRPr lang="en-US" sz="1100" b="1" dirty="0">
              <a:solidFill>
                <a:srgbClr val="022144"/>
              </a:solidFill>
              <a:latin typeface="Calibri" pitchFamily="34" charset="0"/>
              <a:cs typeface="Calibri" pitchFamily="34" charset="0"/>
            </a:endParaRPr>
          </a:p>
          <a:p>
            <a:pPr defTabSz="457189"/>
            <a:endParaRPr lang="en-US" sz="1100" b="1" dirty="0">
              <a:solidFill>
                <a:srgbClr val="022144"/>
              </a:solidFill>
              <a:latin typeface="Calibri" pitchFamily="34" charset="0"/>
              <a:cs typeface="Calibri" pitchFamily="34" charset="0"/>
            </a:endParaRPr>
          </a:p>
          <a:p>
            <a:pPr defTabSz="457189"/>
            <a:endParaRPr lang="en-US" sz="1100" b="1" dirty="0">
              <a:solidFill>
                <a:srgbClr val="022144"/>
              </a:solidFill>
              <a:latin typeface="Calibri" pitchFamily="34" charset="0"/>
              <a:cs typeface="Calibri" pitchFamily="34" charset="0"/>
            </a:endParaRPr>
          </a:p>
          <a:p>
            <a:pPr defTabSz="457189"/>
            <a:r>
              <a:rPr lang="en-US" sz="1100" b="1" dirty="0">
                <a:solidFill>
                  <a:srgbClr val="022144"/>
                </a:solidFill>
                <a:latin typeface="Calibri" pitchFamily="34" charset="0"/>
                <a:cs typeface="Calibri" pitchFamily="34" charset="0"/>
              </a:rPr>
              <a:t>                        </a:t>
            </a:r>
          </a:p>
          <a:p>
            <a:pPr defTabSz="457189"/>
            <a:r>
              <a:rPr lang="en-US" sz="1100" b="1" dirty="0">
                <a:solidFill>
                  <a:srgbClr val="022144"/>
                </a:solidFill>
                <a:latin typeface="Calibri" pitchFamily="34" charset="0"/>
                <a:cs typeface="Calibri" pitchFamily="34" charset="0"/>
              </a:rPr>
              <a:t>                          </a:t>
            </a:r>
          </a:p>
          <a:p>
            <a:pPr defTabSz="457189"/>
            <a:r>
              <a:rPr lang="en-US" sz="1100" b="1" dirty="0">
                <a:solidFill>
                  <a:srgbClr val="022144"/>
                </a:solidFill>
                <a:latin typeface="Calibri" pitchFamily="34" charset="0"/>
                <a:cs typeface="Calibri" pitchFamily="34" charset="0"/>
              </a:rPr>
              <a:t>                                TX</a:t>
            </a:r>
          </a:p>
        </p:txBody>
      </p:sp>
      <p:sp>
        <p:nvSpPr>
          <p:cNvPr id="30" name="Freeform 43"/>
          <p:cNvSpPr>
            <a:spLocks/>
          </p:cNvSpPr>
          <p:nvPr/>
        </p:nvSpPr>
        <p:spPr bwMode="blackGray">
          <a:xfrm>
            <a:off x="3672810" y="970107"/>
            <a:ext cx="992379" cy="589063"/>
          </a:xfrm>
          <a:custGeom>
            <a:avLst/>
            <a:gdLst>
              <a:gd name="T0" fmla="*/ 1 w 531"/>
              <a:gd name="T1" fmla="*/ 0 h 311"/>
              <a:gd name="T2" fmla="*/ 499 w 531"/>
              <a:gd name="T3" fmla="*/ 11 h 311"/>
              <a:gd name="T4" fmla="*/ 537 w 531"/>
              <a:gd name="T5" fmla="*/ 111 h 311"/>
              <a:gd name="T6" fmla="*/ 572 w 531"/>
              <a:gd name="T7" fmla="*/ 187 h 311"/>
              <a:gd name="T8" fmla="*/ 596 w 531"/>
              <a:gd name="T9" fmla="*/ 314 h 311"/>
              <a:gd name="T10" fmla="*/ 581 w 531"/>
              <a:gd name="T11" fmla="*/ 341 h 311"/>
              <a:gd name="T12" fmla="*/ 397 w 531"/>
              <a:gd name="T13" fmla="*/ 337 h 311"/>
              <a:gd name="T14" fmla="*/ 0 w 531"/>
              <a:gd name="T15" fmla="*/ 330 h 311"/>
              <a:gd name="T16" fmla="*/ 1 w 531"/>
              <a:gd name="T17" fmla="*/ 0 h 3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31"/>
              <a:gd name="T28" fmla="*/ 0 h 311"/>
              <a:gd name="T29" fmla="*/ 531 w 531"/>
              <a:gd name="T30" fmla="*/ 311 h 3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31" h="311">
                <a:moveTo>
                  <a:pt x="1" y="0"/>
                </a:moveTo>
                <a:lnTo>
                  <a:pt x="445" y="10"/>
                </a:lnTo>
                <a:lnTo>
                  <a:pt x="478" y="101"/>
                </a:lnTo>
                <a:lnTo>
                  <a:pt x="510" y="171"/>
                </a:lnTo>
                <a:lnTo>
                  <a:pt x="531" y="286"/>
                </a:lnTo>
                <a:lnTo>
                  <a:pt x="518" y="311"/>
                </a:lnTo>
                <a:lnTo>
                  <a:pt x="354" y="307"/>
                </a:lnTo>
                <a:lnTo>
                  <a:pt x="0" y="301"/>
                </a:lnTo>
                <a:lnTo>
                  <a:pt x="1" y="0"/>
                </a:lnTo>
                <a:close/>
              </a:path>
            </a:pathLst>
          </a:custGeom>
          <a:solidFill>
            <a:schemeClr val="bg1">
              <a:lumMod val="85000"/>
            </a:schemeClr>
          </a:solidFill>
          <a:ln w="3175" cap="flat" cmpd="sng">
            <a:solidFill>
              <a:srgbClr val="000000"/>
            </a:solidFill>
            <a:prstDash val="solid"/>
            <a:round/>
            <a:headEnd/>
            <a:tailEnd/>
          </a:ln>
        </p:spPr>
        <p:txBody>
          <a:bodyPr anchor="ctr"/>
          <a:lstStyle/>
          <a:p>
            <a:pPr defTabSz="457189"/>
            <a:r>
              <a:rPr lang="en-US" sz="1100" b="1" dirty="0">
                <a:solidFill>
                  <a:srgbClr val="022144"/>
                </a:solidFill>
                <a:latin typeface="Calibri" pitchFamily="34" charset="0"/>
                <a:cs typeface="Calibri" pitchFamily="34" charset="0"/>
              </a:rPr>
              <a:t>         ND</a:t>
            </a:r>
          </a:p>
        </p:txBody>
      </p:sp>
      <p:sp>
        <p:nvSpPr>
          <p:cNvPr id="34" name="Freeform 47"/>
          <p:cNvSpPr>
            <a:spLocks/>
          </p:cNvSpPr>
          <p:nvPr/>
        </p:nvSpPr>
        <p:spPr bwMode="blackGray">
          <a:xfrm>
            <a:off x="3744404" y="3220986"/>
            <a:ext cx="1277104" cy="627067"/>
          </a:xfrm>
          <a:custGeom>
            <a:avLst/>
            <a:gdLst>
              <a:gd name="T0" fmla="*/ 4 w 683"/>
              <a:gd name="T1" fmla="*/ 0 h 329"/>
              <a:gd name="T2" fmla="*/ 0 w 683"/>
              <a:gd name="T3" fmla="*/ 65 h 329"/>
              <a:gd name="T4" fmla="*/ 273 w 683"/>
              <a:gd name="T5" fmla="*/ 74 h 329"/>
              <a:gd name="T6" fmla="*/ 274 w 683"/>
              <a:gd name="T7" fmla="*/ 280 h 329"/>
              <a:gd name="T8" fmla="*/ 413 w 683"/>
              <a:gd name="T9" fmla="*/ 338 h 329"/>
              <a:gd name="T10" fmla="*/ 453 w 683"/>
              <a:gd name="T11" fmla="*/ 317 h 329"/>
              <a:gd name="T12" fmla="*/ 540 w 683"/>
              <a:gd name="T13" fmla="*/ 363 h 329"/>
              <a:gd name="T14" fmla="*/ 599 w 683"/>
              <a:gd name="T15" fmla="*/ 361 h 329"/>
              <a:gd name="T16" fmla="*/ 704 w 683"/>
              <a:gd name="T17" fmla="*/ 317 h 329"/>
              <a:gd name="T18" fmla="*/ 767 w 683"/>
              <a:gd name="T19" fmla="*/ 360 h 329"/>
              <a:gd name="T20" fmla="*/ 767 w 683"/>
              <a:gd name="T21" fmla="*/ 136 h 329"/>
              <a:gd name="T22" fmla="*/ 747 w 683"/>
              <a:gd name="T23" fmla="*/ 4 h 329"/>
              <a:gd name="T24" fmla="*/ 4 w 683"/>
              <a:gd name="T25" fmla="*/ 0 h 3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3"/>
              <a:gd name="T40" fmla="*/ 0 h 329"/>
              <a:gd name="T41" fmla="*/ 683 w 683"/>
              <a:gd name="T42" fmla="*/ 329 h 3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3" h="329">
                <a:moveTo>
                  <a:pt x="4" y="0"/>
                </a:moveTo>
                <a:lnTo>
                  <a:pt x="0" y="59"/>
                </a:lnTo>
                <a:lnTo>
                  <a:pt x="243" y="67"/>
                </a:lnTo>
                <a:lnTo>
                  <a:pt x="244" y="254"/>
                </a:lnTo>
                <a:lnTo>
                  <a:pt x="368" y="306"/>
                </a:lnTo>
                <a:lnTo>
                  <a:pt x="403" y="287"/>
                </a:lnTo>
                <a:lnTo>
                  <a:pt x="481" y="329"/>
                </a:lnTo>
                <a:lnTo>
                  <a:pt x="533" y="327"/>
                </a:lnTo>
                <a:lnTo>
                  <a:pt x="627" y="287"/>
                </a:lnTo>
                <a:lnTo>
                  <a:pt x="683" y="326"/>
                </a:lnTo>
                <a:lnTo>
                  <a:pt x="683" y="123"/>
                </a:lnTo>
                <a:lnTo>
                  <a:pt x="665" y="4"/>
                </a:lnTo>
                <a:lnTo>
                  <a:pt x="4" y="0"/>
                </a:lnTo>
                <a:close/>
              </a:path>
            </a:pathLst>
          </a:custGeom>
          <a:solidFill>
            <a:srgbClr val="92D050"/>
          </a:solidFill>
          <a:ln w="3175" cap="flat" cmpd="sng">
            <a:solidFill>
              <a:srgbClr val="000000"/>
            </a:solidFill>
            <a:prstDash val="solid"/>
            <a:round/>
            <a:headEnd type="none" w="med" len="med"/>
            <a:tailEnd type="none" w="med" len="med"/>
          </a:ln>
        </p:spPr>
        <p:txBody>
          <a:bodyPr anchor="ctr"/>
          <a:lstStyle/>
          <a:p>
            <a:pPr defTabSz="457189"/>
            <a:r>
              <a:rPr lang="en-US" sz="1100" b="1" dirty="0">
                <a:solidFill>
                  <a:srgbClr val="022144"/>
                </a:solidFill>
                <a:latin typeface="Calibri" pitchFamily="34" charset="0"/>
                <a:cs typeface="Calibri" pitchFamily="34" charset="0"/>
              </a:rPr>
              <a:t>                      OK</a:t>
            </a:r>
          </a:p>
        </p:txBody>
      </p:sp>
      <p:sp>
        <p:nvSpPr>
          <p:cNvPr id="37" name="Freeform 50"/>
          <p:cNvSpPr>
            <a:spLocks/>
          </p:cNvSpPr>
          <p:nvPr/>
        </p:nvSpPr>
        <p:spPr bwMode="blackGray">
          <a:xfrm>
            <a:off x="4497019" y="888918"/>
            <a:ext cx="975727" cy="1119391"/>
          </a:xfrm>
          <a:custGeom>
            <a:avLst/>
            <a:gdLst>
              <a:gd name="T0" fmla="*/ 0 w 523"/>
              <a:gd name="T1" fmla="*/ 51 h 588"/>
              <a:gd name="T2" fmla="*/ 154 w 523"/>
              <a:gd name="T3" fmla="*/ 51 h 588"/>
              <a:gd name="T4" fmla="*/ 152 w 523"/>
              <a:gd name="T5" fmla="*/ 0 h 588"/>
              <a:gd name="T6" fmla="*/ 186 w 523"/>
              <a:gd name="T7" fmla="*/ 14 h 588"/>
              <a:gd name="T8" fmla="*/ 192 w 523"/>
              <a:gd name="T9" fmla="*/ 53 h 588"/>
              <a:gd name="T10" fmla="*/ 266 w 523"/>
              <a:gd name="T11" fmla="*/ 96 h 588"/>
              <a:gd name="T12" fmla="*/ 288 w 523"/>
              <a:gd name="T13" fmla="*/ 77 h 588"/>
              <a:gd name="T14" fmla="*/ 332 w 523"/>
              <a:gd name="T15" fmla="*/ 77 h 588"/>
              <a:gd name="T16" fmla="*/ 365 w 523"/>
              <a:gd name="T17" fmla="*/ 115 h 588"/>
              <a:gd name="T18" fmla="*/ 388 w 523"/>
              <a:gd name="T19" fmla="*/ 100 h 588"/>
              <a:gd name="T20" fmla="*/ 452 w 523"/>
              <a:gd name="T21" fmla="*/ 117 h 588"/>
              <a:gd name="T22" fmla="*/ 474 w 523"/>
              <a:gd name="T23" fmla="*/ 88 h 588"/>
              <a:gd name="T24" fmla="*/ 514 w 523"/>
              <a:gd name="T25" fmla="*/ 110 h 588"/>
              <a:gd name="T26" fmla="*/ 586 w 523"/>
              <a:gd name="T27" fmla="*/ 107 h 588"/>
              <a:gd name="T28" fmla="*/ 469 w 523"/>
              <a:gd name="T29" fmla="*/ 187 h 588"/>
              <a:gd name="T30" fmla="*/ 411 w 523"/>
              <a:gd name="T31" fmla="*/ 258 h 588"/>
              <a:gd name="T32" fmla="*/ 422 w 523"/>
              <a:gd name="T33" fmla="*/ 360 h 588"/>
              <a:gd name="T34" fmla="*/ 382 w 523"/>
              <a:gd name="T35" fmla="*/ 403 h 588"/>
              <a:gd name="T36" fmla="*/ 399 w 523"/>
              <a:gd name="T37" fmla="*/ 433 h 588"/>
              <a:gd name="T38" fmla="*/ 399 w 523"/>
              <a:gd name="T39" fmla="*/ 508 h 588"/>
              <a:gd name="T40" fmla="*/ 438 w 523"/>
              <a:gd name="T41" fmla="*/ 508 h 588"/>
              <a:gd name="T42" fmla="*/ 497 w 523"/>
              <a:gd name="T43" fmla="*/ 563 h 588"/>
              <a:gd name="T44" fmla="*/ 522 w 523"/>
              <a:gd name="T45" fmla="*/ 629 h 588"/>
              <a:gd name="T46" fmla="*/ 108 w 523"/>
              <a:gd name="T47" fmla="*/ 648 h 588"/>
              <a:gd name="T48" fmla="*/ 109 w 523"/>
              <a:gd name="T49" fmla="*/ 469 h 588"/>
              <a:gd name="T50" fmla="*/ 72 w 523"/>
              <a:gd name="T51" fmla="*/ 430 h 588"/>
              <a:gd name="T52" fmla="*/ 85 w 523"/>
              <a:gd name="T53" fmla="*/ 382 h 588"/>
              <a:gd name="T54" fmla="*/ 97 w 523"/>
              <a:gd name="T55" fmla="*/ 356 h 588"/>
              <a:gd name="T56" fmla="*/ 72 w 523"/>
              <a:gd name="T57" fmla="*/ 231 h 588"/>
              <a:gd name="T58" fmla="*/ 37 w 523"/>
              <a:gd name="T59" fmla="*/ 150 h 588"/>
              <a:gd name="T60" fmla="*/ 0 w 523"/>
              <a:gd name="T61" fmla="*/ 51 h 58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23"/>
              <a:gd name="T94" fmla="*/ 0 h 588"/>
              <a:gd name="T95" fmla="*/ 523 w 523"/>
              <a:gd name="T96" fmla="*/ 588 h 588"/>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23" h="588">
                <a:moveTo>
                  <a:pt x="0" y="46"/>
                </a:moveTo>
                <a:lnTo>
                  <a:pt x="137" y="46"/>
                </a:lnTo>
                <a:lnTo>
                  <a:pt x="136" y="0"/>
                </a:lnTo>
                <a:lnTo>
                  <a:pt x="166" y="13"/>
                </a:lnTo>
                <a:lnTo>
                  <a:pt x="171" y="48"/>
                </a:lnTo>
                <a:lnTo>
                  <a:pt x="237" y="87"/>
                </a:lnTo>
                <a:lnTo>
                  <a:pt x="257" y="70"/>
                </a:lnTo>
                <a:lnTo>
                  <a:pt x="296" y="70"/>
                </a:lnTo>
                <a:lnTo>
                  <a:pt x="326" y="104"/>
                </a:lnTo>
                <a:lnTo>
                  <a:pt x="346" y="91"/>
                </a:lnTo>
                <a:lnTo>
                  <a:pt x="403" y="106"/>
                </a:lnTo>
                <a:lnTo>
                  <a:pt x="423" y="80"/>
                </a:lnTo>
                <a:lnTo>
                  <a:pt x="459" y="100"/>
                </a:lnTo>
                <a:lnTo>
                  <a:pt x="523" y="97"/>
                </a:lnTo>
                <a:lnTo>
                  <a:pt x="419" y="170"/>
                </a:lnTo>
                <a:lnTo>
                  <a:pt x="367" y="234"/>
                </a:lnTo>
                <a:lnTo>
                  <a:pt x="377" y="327"/>
                </a:lnTo>
                <a:lnTo>
                  <a:pt x="341" y="366"/>
                </a:lnTo>
                <a:lnTo>
                  <a:pt x="356" y="393"/>
                </a:lnTo>
                <a:lnTo>
                  <a:pt x="356" y="461"/>
                </a:lnTo>
                <a:lnTo>
                  <a:pt x="391" y="461"/>
                </a:lnTo>
                <a:lnTo>
                  <a:pt x="444" y="511"/>
                </a:lnTo>
                <a:lnTo>
                  <a:pt x="466" y="571"/>
                </a:lnTo>
                <a:lnTo>
                  <a:pt x="96" y="588"/>
                </a:lnTo>
                <a:lnTo>
                  <a:pt x="97" y="426"/>
                </a:lnTo>
                <a:lnTo>
                  <a:pt x="64" y="390"/>
                </a:lnTo>
                <a:lnTo>
                  <a:pt x="76" y="347"/>
                </a:lnTo>
                <a:lnTo>
                  <a:pt x="87" y="323"/>
                </a:lnTo>
                <a:lnTo>
                  <a:pt x="64" y="210"/>
                </a:lnTo>
                <a:lnTo>
                  <a:pt x="33" y="136"/>
                </a:lnTo>
                <a:lnTo>
                  <a:pt x="0" y="46"/>
                </a:lnTo>
                <a:close/>
              </a:path>
            </a:pathLst>
          </a:custGeom>
          <a:solidFill>
            <a:schemeClr val="tx2">
              <a:lumMod val="60000"/>
              <a:lumOff val="40000"/>
            </a:schemeClr>
          </a:solidFill>
          <a:ln w="3175" cap="flat" cmpd="sng">
            <a:solidFill>
              <a:srgbClr val="000000"/>
            </a:solidFill>
            <a:prstDash val="solid"/>
            <a:round/>
            <a:headEnd type="none" w="med" len="med"/>
            <a:tailEnd type="none" w="med" len="med"/>
          </a:ln>
        </p:spPr>
        <p:txBody>
          <a:bodyPr/>
          <a:lstStyle/>
          <a:p>
            <a:pPr defTabSz="457189"/>
            <a:endParaRPr lang="en-US" sz="1100" b="1" dirty="0">
              <a:solidFill>
                <a:srgbClr val="022144"/>
              </a:solidFill>
              <a:latin typeface="Calibri" pitchFamily="34" charset="0"/>
              <a:cs typeface="Calibri" pitchFamily="34" charset="0"/>
            </a:endParaRPr>
          </a:p>
          <a:p>
            <a:pPr defTabSz="457189"/>
            <a:endParaRPr lang="en-US" sz="1100" b="1" dirty="0">
              <a:solidFill>
                <a:srgbClr val="022144"/>
              </a:solidFill>
              <a:latin typeface="Calibri" pitchFamily="34" charset="0"/>
              <a:cs typeface="Calibri" pitchFamily="34" charset="0"/>
            </a:endParaRPr>
          </a:p>
          <a:p>
            <a:pPr defTabSz="457189"/>
            <a:r>
              <a:rPr lang="en-US" sz="1100" b="1" dirty="0">
                <a:solidFill>
                  <a:srgbClr val="022144"/>
                </a:solidFill>
                <a:latin typeface="Calibri" pitchFamily="34" charset="0"/>
                <a:cs typeface="Calibri" pitchFamily="34" charset="0"/>
              </a:rPr>
              <a:t>    </a:t>
            </a:r>
          </a:p>
          <a:p>
            <a:pPr defTabSz="457189"/>
            <a:r>
              <a:rPr lang="en-US" sz="1100" b="1" dirty="0">
                <a:solidFill>
                  <a:srgbClr val="022144"/>
                </a:solidFill>
                <a:latin typeface="Calibri" pitchFamily="34" charset="0"/>
                <a:cs typeface="Calibri" pitchFamily="34" charset="0"/>
              </a:rPr>
              <a:t>       MN</a:t>
            </a:r>
          </a:p>
        </p:txBody>
      </p:sp>
      <p:sp>
        <p:nvSpPr>
          <p:cNvPr id="39" name="Freeform 52"/>
          <p:cNvSpPr>
            <a:spLocks/>
          </p:cNvSpPr>
          <p:nvPr/>
        </p:nvSpPr>
        <p:spPr bwMode="blackGray">
          <a:xfrm>
            <a:off x="4665186" y="1968636"/>
            <a:ext cx="857507" cy="575184"/>
          </a:xfrm>
          <a:custGeom>
            <a:avLst/>
            <a:gdLst>
              <a:gd name="T0" fmla="*/ 8 w 462"/>
              <a:gd name="T1" fmla="*/ 18 h 300"/>
              <a:gd name="T2" fmla="*/ 0 w 462"/>
              <a:gd name="T3" fmla="*/ 75 h 300"/>
              <a:gd name="T4" fmla="*/ 11 w 462"/>
              <a:gd name="T5" fmla="*/ 136 h 300"/>
              <a:gd name="T6" fmla="*/ 59 w 462"/>
              <a:gd name="T7" fmla="*/ 262 h 300"/>
              <a:gd name="T8" fmla="*/ 86 w 462"/>
              <a:gd name="T9" fmla="*/ 330 h 300"/>
              <a:gd name="T10" fmla="*/ 390 w 462"/>
              <a:gd name="T11" fmla="*/ 314 h 300"/>
              <a:gd name="T12" fmla="*/ 439 w 462"/>
              <a:gd name="T13" fmla="*/ 330 h 300"/>
              <a:gd name="T14" fmla="*/ 469 w 462"/>
              <a:gd name="T15" fmla="*/ 265 h 300"/>
              <a:gd name="T16" fmla="*/ 458 w 462"/>
              <a:gd name="T17" fmla="*/ 220 h 300"/>
              <a:gd name="T18" fmla="*/ 509 w 462"/>
              <a:gd name="T19" fmla="*/ 210 h 300"/>
              <a:gd name="T20" fmla="*/ 516 w 462"/>
              <a:gd name="T21" fmla="*/ 137 h 300"/>
              <a:gd name="T22" fmla="*/ 485 w 462"/>
              <a:gd name="T23" fmla="*/ 107 h 300"/>
              <a:gd name="T24" fmla="*/ 432 w 462"/>
              <a:gd name="T25" fmla="*/ 75 h 300"/>
              <a:gd name="T26" fmla="*/ 443 w 462"/>
              <a:gd name="T27" fmla="*/ 31 h 300"/>
              <a:gd name="T28" fmla="*/ 421 w 462"/>
              <a:gd name="T29" fmla="*/ 0 h 300"/>
              <a:gd name="T30" fmla="*/ 308 w 462"/>
              <a:gd name="T31" fmla="*/ 4 h 300"/>
              <a:gd name="T32" fmla="*/ 193 w 462"/>
              <a:gd name="T33" fmla="*/ 9 h 300"/>
              <a:gd name="T34" fmla="*/ 8 w 462"/>
              <a:gd name="T35" fmla="*/ 18 h 3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62"/>
              <a:gd name="T55" fmla="*/ 0 h 300"/>
              <a:gd name="T56" fmla="*/ 462 w 462"/>
              <a:gd name="T57" fmla="*/ 300 h 30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62" h="300">
                <a:moveTo>
                  <a:pt x="7" y="16"/>
                </a:moveTo>
                <a:lnTo>
                  <a:pt x="0" y="68"/>
                </a:lnTo>
                <a:lnTo>
                  <a:pt x="10" y="124"/>
                </a:lnTo>
                <a:lnTo>
                  <a:pt x="53" y="238"/>
                </a:lnTo>
                <a:lnTo>
                  <a:pt x="77" y="300"/>
                </a:lnTo>
                <a:lnTo>
                  <a:pt x="349" y="285"/>
                </a:lnTo>
                <a:lnTo>
                  <a:pt x="393" y="300"/>
                </a:lnTo>
                <a:lnTo>
                  <a:pt x="420" y="241"/>
                </a:lnTo>
                <a:lnTo>
                  <a:pt x="410" y="200"/>
                </a:lnTo>
                <a:lnTo>
                  <a:pt x="456" y="191"/>
                </a:lnTo>
                <a:lnTo>
                  <a:pt x="462" y="125"/>
                </a:lnTo>
                <a:lnTo>
                  <a:pt x="434" y="97"/>
                </a:lnTo>
                <a:lnTo>
                  <a:pt x="387" y="68"/>
                </a:lnTo>
                <a:lnTo>
                  <a:pt x="397" y="28"/>
                </a:lnTo>
                <a:lnTo>
                  <a:pt x="377" y="0"/>
                </a:lnTo>
                <a:lnTo>
                  <a:pt x="276" y="4"/>
                </a:lnTo>
                <a:lnTo>
                  <a:pt x="173" y="8"/>
                </a:lnTo>
                <a:lnTo>
                  <a:pt x="7" y="16"/>
                </a:lnTo>
                <a:close/>
              </a:path>
            </a:pathLst>
          </a:custGeom>
          <a:solidFill>
            <a:srgbClr val="0774EF"/>
          </a:solidFill>
          <a:ln w="3175" cap="flat" cmpd="sng">
            <a:solidFill>
              <a:srgbClr val="000000"/>
            </a:solidFill>
            <a:prstDash val="solid"/>
            <a:round/>
            <a:headEnd type="none" w="med" len="med"/>
            <a:tailEnd type="none" w="med" len="med"/>
          </a:ln>
        </p:spPr>
        <p:txBody>
          <a:bodyPr anchor="ctr"/>
          <a:lstStyle/>
          <a:p>
            <a:pPr defTabSz="457189"/>
            <a:r>
              <a:rPr lang="en-US" sz="1100" b="1" dirty="0">
                <a:solidFill>
                  <a:srgbClr val="022144"/>
                </a:solidFill>
                <a:latin typeface="Calibri" pitchFamily="34" charset="0"/>
                <a:cs typeface="Calibri" pitchFamily="34" charset="0"/>
              </a:rPr>
              <a:t>         IA</a:t>
            </a:r>
          </a:p>
        </p:txBody>
      </p:sp>
      <p:sp>
        <p:nvSpPr>
          <p:cNvPr id="41" name="Freeform 54"/>
          <p:cNvSpPr>
            <a:spLocks/>
          </p:cNvSpPr>
          <p:nvPr/>
        </p:nvSpPr>
        <p:spPr bwMode="blackGray">
          <a:xfrm>
            <a:off x="5972263" y="1403702"/>
            <a:ext cx="577776" cy="785993"/>
          </a:xfrm>
          <a:custGeom>
            <a:avLst/>
            <a:gdLst>
              <a:gd name="T0" fmla="*/ 86 w 306"/>
              <a:gd name="T1" fmla="*/ 19 h 414"/>
              <a:gd name="T2" fmla="*/ 99 w 306"/>
              <a:gd name="T3" fmla="*/ 47 h 414"/>
              <a:gd name="T4" fmla="*/ 75 w 306"/>
              <a:gd name="T5" fmla="*/ 65 h 414"/>
              <a:gd name="T6" fmla="*/ 74 w 306"/>
              <a:gd name="T7" fmla="*/ 136 h 414"/>
              <a:gd name="T8" fmla="*/ 60 w 306"/>
              <a:gd name="T9" fmla="*/ 89 h 414"/>
              <a:gd name="T10" fmla="*/ 11 w 306"/>
              <a:gd name="T11" fmla="*/ 135 h 414"/>
              <a:gd name="T12" fmla="*/ 0 w 306"/>
              <a:gd name="T13" fmla="*/ 265 h 414"/>
              <a:gd name="T14" fmla="*/ 32 w 306"/>
              <a:gd name="T15" fmla="*/ 330 h 414"/>
              <a:gd name="T16" fmla="*/ 35 w 306"/>
              <a:gd name="T17" fmla="*/ 363 h 414"/>
              <a:gd name="T18" fmla="*/ 37 w 306"/>
              <a:gd name="T19" fmla="*/ 389 h 414"/>
              <a:gd name="T20" fmla="*/ 35 w 306"/>
              <a:gd name="T21" fmla="*/ 413 h 414"/>
              <a:gd name="T22" fmla="*/ 29 w 306"/>
              <a:gd name="T23" fmla="*/ 455 h 414"/>
              <a:gd name="T24" fmla="*/ 163 w 306"/>
              <a:gd name="T25" fmla="*/ 447 h 414"/>
              <a:gd name="T26" fmla="*/ 340 w 306"/>
              <a:gd name="T27" fmla="*/ 432 h 414"/>
              <a:gd name="T28" fmla="*/ 308 w 306"/>
              <a:gd name="T29" fmla="*/ 422 h 414"/>
              <a:gd name="T30" fmla="*/ 291 w 306"/>
              <a:gd name="T31" fmla="*/ 399 h 414"/>
              <a:gd name="T32" fmla="*/ 317 w 306"/>
              <a:gd name="T33" fmla="*/ 378 h 414"/>
              <a:gd name="T34" fmla="*/ 317 w 306"/>
              <a:gd name="T35" fmla="*/ 353 h 414"/>
              <a:gd name="T36" fmla="*/ 305 w 306"/>
              <a:gd name="T37" fmla="*/ 331 h 414"/>
              <a:gd name="T38" fmla="*/ 317 w 306"/>
              <a:gd name="T39" fmla="*/ 315 h 414"/>
              <a:gd name="T40" fmla="*/ 342 w 306"/>
              <a:gd name="T41" fmla="*/ 318 h 414"/>
              <a:gd name="T42" fmla="*/ 336 w 306"/>
              <a:gd name="T43" fmla="*/ 254 h 414"/>
              <a:gd name="T44" fmla="*/ 331 w 306"/>
              <a:gd name="T45" fmla="*/ 217 h 414"/>
              <a:gd name="T46" fmla="*/ 316 w 306"/>
              <a:gd name="T47" fmla="*/ 193 h 414"/>
              <a:gd name="T48" fmla="*/ 302 w 306"/>
              <a:gd name="T49" fmla="*/ 179 h 414"/>
              <a:gd name="T50" fmla="*/ 279 w 306"/>
              <a:gd name="T51" fmla="*/ 175 h 414"/>
              <a:gd name="T52" fmla="*/ 258 w 306"/>
              <a:gd name="T53" fmla="*/ 175 h 414"/>
              <a:gd name="T54" fmla="*/ 236 w 306"/>
              <a:gd name="T55" fmla="*/ 204 h 414"/>
              <a:gd name="T56" fmla="*/ 222 w 306"/>
              <a:gd name="T57" fmla="*/ 213 h 414"/>
              <a:gd name="T58" fmla="*/ 212 w 306"/>
              <a:gd name="T59" fmla="*/ 217 h 414"/>
              <a:gd name="T60" fmla="*/ 201 w 306"/>
              <a:gd name="T61" fmla="*/ 212 h 414"/>
              <a:gd name="T62" fmla="*/ 198 w 306"/>
              <a:gd name="T63" fmla="*/ 198 h 414"/>
              <a:gd name="T64" fmla="*/ 201 w 306"/>
              <a:gd name="T65" fmla="*/ 188 h 414"/>
              <a:gd name="T66" fmla="*/ 211 w 306"/>
              <a:gd name="T67" fmla="*/ 179 h 414"/>
              <a:gd name="T68" fmla="*/ 220 w 306"/>
              <a:gd name="T69" fmla="*/ 175 h 414"/>
              <a:gd name="T70" fmla="*/ 230 w 306"/>
              <a:gd name="T71" fmla="*/ 173 h 414"/>
              <a:gd name="T72" fmla="*/ 230 w 306"/>
              <a:gd name="T73" fmla="*/ 155 h 414"/>
              <a:gd name="T74" fmla="*/ 256 w 306"/>
              <a:gd name="T75" fmla="*/ 136 h 414"/>
              <a:gd name="T76" fmla="*/ 230 w 306"/>
              <a:gd name="T77" fmla="*/ 77 h 414"/>
              <a:gd name="T78" fmla="*/ 230 w 306"/>
              <a:gd name="T79" fmla="*/ 48 h 414"/>
              <a:gd name="T80" fmla="*/ 187 w 306"/>
              <a:gd name="T81" fmla="*/ 37 h 414"/>
              <a:gd name="T82" fmla="*/ 124 w 306"/>
              <a:gd name="T83" fmla="*/ 0 h 414"/>
              <a:gd name="T84" fmla="*/ 86 w 306"/>
              <a:gd name="T85" fmla="*/ 19 h 4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06"/>
              <a:gd name="T130" fmla="*/ 0 h 414"/>
              <a:gd name="T131" fmla="*/ 306 w 306"/>
              <a:gd name="T132" fmla="*/ 414 h 4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06" h="414">
                <a:moveTo>
                  <a:pt x="77" y="17"/>
                </a:moveTo>
                <a:lnTo>
                  <a:pt x="89" y="43"/>
                </a:lnTo>
                <a:lnTo>
                  <a:pt x="67" y="59"/>
                </a:lnTo>
                <a:lnTo>
                  <a:pt x="66" y="124"/>
                </a:lnTo>
                <a:lnTo>
                  <a:pt x="54" y="81"/>
                </a:lnTo>
                <a:lnTo>
                  <a:pt x="10" y="123"/>
                </a:lnTo>
                <a:lnTo>
                  <a:pt x="0" y="241"/>
                </a:lnTo>
                <a:lnTo>
                  <a:pt x="29" y="300"/>
                </a:lnTo>
                <a:lnTo>
                  <a:pt x="31" y="330"/>
                </a:lnTo>
                <a:lnTo>
                  <a:pt x="33" y="354"/>
                </a:lnTo>
                <a:lnTo>
                  <a:pt x="31" y="376"/>
                </a:lnTo>
                <a:lnTo>
                  <a:pt x="26" y="414"/>
                </a:lnTo>
                <a:lnTo>
                  <a:pt x="146" y="407"/>
                </a:lnTo>
                <a:lnTo>
                  <a:pt x="304" y="393"/>
                </a:lnTo>
                <a:lnTo>
                  <a:pt x="276" y="384"/>
                </a:lnTo>
                <a:lnTo>
                  <a:pt x="260" y="363"/>
                </a:lnTo>
                <a:lnTo>
                  <a:pt x="284" y="344"/>
                </a:lnTo>
                <a:lnTo>
                  <a:pt x="284" y="321"/>
                </a:lnTo>
                <a:lnTo>
                  <a:pt x="273" y="301"/>
                </a:lnTo>
                <a:lnTo>
                  <a:pt x="284" y="287"/>
                </a:lnTo>
                <a:lnTo>
                  <a:pt x="306" y="289"/>
                </a:lnTo>
                <a:lnTo>
                  <a:pt x="301" y="231"/>
                </a:lnTo>
                <a:lnTo>
                  <a:pt x="296" y="197"/>
                </a:lnTo>
                <a:lnTo>
                  <a:pt x="283" y="176"/>
                </a:lnTo>
                <a:lnTo>
                  <a:pt x="270" y="163"/>
                </a:lnTo>
                <a:lnTo>
                  <a:pt x="250" y="159"/>
                </a:lnTo>
                <a:lnTo>
                  <a:pt x="231" y="159"/>
                </a:lnTo>
                <a:lnTo>
                  <a:pt x="211" y="186"/>
                </a:lnTo>
                <a:lnTo>
                  <a:pt x="199" y="194"/>
                </a:lnTo>
                <a:lnTo>
                  <a:pt x="190" y="197"/>
                </a:lnTo>
                <a:lnTo>
                  <a:pt x="180" y="193"/>
                </a:lnTo>
                <a:lnTo>
                  <a:pt x="177" y="180"/>
                </a:lnTo>
                <a:lnTo>
                  <a:pt x="180" y="171"/>
                </a:lnTo>
                <a:lnTo>
                  <a:pt x="189" y="163"/>
                </a:lnTo>
                <a:lnTo>
                  <a:pt x="197" y="159"/>
                </a:lnTo>
                <a:lnTo>
                  <a:pt x="206" y="157"/>
                </a:lnTo>
                <a:lnTo>
                  <a:pt x="206" y="141"/>
                </a:lnTo>
                <a:lnTo>
                  <a:pt x="229" y="124"/>
                </a:lnTo>
                <a:lnTo>
                  <a:pt x="206" y="70"/>
                </a:lnTo>
                <a:lnTo>
                  <a:pt x="206" y="44"/>
                </a:lnTo>
                <a:lnTo>
                  <a:pt x="167" y="34"/>
                </a:lnTo>
                <a:lnTo>
                  <a:pt x="111" y="0"/>
                </a:lnTo>
                <a:lnTo>
                  <a:pt x="77" y="17"/>
                </a:lnTo>
                <a:close/>
              </a:path>
            </a:pathLst>
          </a:custGeom>
          <a:solidFill>
            <a:schemeClr val="tx2">
              <a:lumMod val="60000"/>
              <a:lumOff val="40000"/>
            </a:schemeClr>
          </a:solidFill>
          <a:ln w="3175" cap="flat" cmpd="sng">
            <a:solidFill>
              <a:srgbClr val="000000"/>
            </a:solidFill>
            <a:prstDash val="solid"/>
            <a:round/>
            <a:headEnd type="none" w="med" len="med"/>
            <a:tailEnd type="none" w="med" len="med"/>
          </a:ln>
        </p:spPr>
        <p:txBody>
          <a:bodyPr/>
          <a:lstStyle/>
          <a:p>
            <a:pPr defTabSz="457189"/>
            <a:endParaRPr lang="en-US" sz="1100" b="1" dirty="0">
              <a:solidFill>
                <a:srgbClr val="022144"/>
              </a:solidFill>
              <a:latin typeface="Calibri" pitchFamily="34" charset="0"/>
              <a:cs typeface="Calibri" pitchFamily="34" charset="0"/>
            </a:endParaRPr>
          </a:p>
          <a:p>
            <a:pPr defTabSz="457189"/>
            <a:endParaRPr lang="en-US" sz="1100" b="1" dirty="0">
              <a:solidFill>
                <a:srgbClr val="022144"/>
              </a:solidFill>
              <a:latin typeface="Calibri" pitchFamily="34" charset="0"/>
              <a:cs typeface="Calibri" pitchFamily="34" charset="0"/>
            </a:endParaRPr>
          </a:p>
          <a:p>
            <a:pPr defTabSz="457189"/>
            <a:r>
              <a:rPr lang="en-US" sz="1100" b="1" dirty="0">
                <a:solidFill>
                  <a:srgbClr val="022144"/>
                </a:solidFill>
                <a:latin typeface="Calibri" pitchFamily="34" charset="0"/>
                <a:cs typeface="Calibri" pitchFamily="34" charset="0"/>
              </a:rPr>
              <a:t>  MI</a:t>
            </a:r>
          </a:p>
        </p:txBody>
      </p:sp>
      <p:sp>
        <p:nvSpPr>
          <p:cNvPr id="42" name="Freeform 55"/>
          <p:cNvSpPr>
            <a:spLocks/>
          </p:cNvSpPr>
          <p:nvPr/>
        </p:nvSpPr>
        <p:spPr bwMode="blackGray">
          <a:xfrm>
            <a:off x="5352858" y="2098141"/>
            <a:ext cx="619407" cy="1038201"/>
          </a:xfrm>
          <a:custGeom>
            <a:avLst/>
            <a:gdLst>
              <a:gd name="T0" fmla="*/ 69 w 332"/>
              <a:gd name="T1" fmla="*/ 34 h 547"/>
              <a:gd name="T2" fmla="*/ 281 w 332"/>
              <a:gd name="T3" fmla="*/ 0 h 547"/>
              <a:gd name="T4" fmla="*/ 314 w 332"/>
              <a:gd name="T5" fmla="*/ 74 h 547"/>
              <a:gd name="T6" fmla="*/ 357 w 332"/>
              <a:gd name="T7" fmla="*/ 381 h 547"/>
              <a:gd name="T8" fmla="*/ 370 w 332"/>
              <a:gd name="T9" fmla="*/ 422 h 547"/>
              <a:gd name="T10" fmla="*/ 337 w 332"/>
              <a:gd name="T11" fmla="*/ 504 h 547"/>
              <a:gd name="T12" fmla="*/ 337 w 332"/>
              <a:gd name="T13" fmla="*/ 560 h 547"/>
              <a:gd name="T14" fmla="*/ 298 w 332"/>
              <a:gd name="T15" fmla="*/ 554 h 547"/>
              <a:gd name="T16" fmla="*/ 300 w 332"/>
              <a:gd name="T17" fmla="*/ 601 h 547"/>
              <a:gd name="T18" fmla="*/ 260 w 332"/>
              <a:gd name="T19" fmla="*/ 582 h 547"/>
              <a:gd name="T20" fmla="*/ 238 w 332"/>
              <a:gd name="T21" fmla="*/ 589 h 547"/>
              <a:gd name="T22" fmla="*/ 208 w 332"/>
              <a:gd name="T23" fmla="*/ 583 h 547"/>
              <a:gd name="T24" fmla="*/ 186 w 332"/>
              <a:gd name="T25" fmla="*/ 512 h 547"/>
              <a:gd name="T26" fmla="*/ 144 w 332"/>
              <a:gd name="T27" fmla="*/ 490 h 547"/>
              <a:gd name="T28" fmla="*/ 144 w 332"/>
              <a:gd name="T29" fmla="*/ 413 h 547"/>
              <a:gd name="T30" fmla="*/ 100 w 332"/>
              <a:gd name="T31" fmla="*/ 422 h 547"/>
              <a:gd name="T32" fmla="*/ 77 w 332"/>
              <a:gd name="T33" fmla="*/ 366 h 547"/>
              <a:gd name="T34" fmla="*/ 0 w 332"/>
              <a:gd name="T35" fmla="*/ 300 h 547"/>
              <a:gd name="T36" fmla="*/ 56 w 332"/>
              <a:gd name="T37" fmla="*/ 197 h 547"/>
              <a:gd name="T38" fmla="*/ 40 w 332"/>
              <a:gd name="T39" fmla="*/ 147 h 547"/>
              <a:gd name="T40" fmla="*/ 96 w 332"/>
              <a:gd name="T41" fmla="*/ 138 h 547"/>
              <a:gd name="T42" fmla="*/ 100 w 332"/>
              <a:gd name="T43" fmla="*/ 70 h 547"/>
              <a:gd name="T44" fmla="*/ 69 w 332"/>
              <a:gd name="T45" fmla="*/ 34 h 54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32"/>
              <a:gd name="T70" fmla="*/ 0 h 547"/>
              <a:gd name="T71" fmla="*/ 332 w 332"/>
              <a:gd name="T72" fmla="*/ 547 h 54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32" h="547">
                <a:moveTo>
                  <a:pt x="62" y="31"/>
                </a:moveTo>
                <a:lnTo>
                  <a:pt x="252" y="0"/>
                </a:lnTo>
                <a:lnTo>
                  <a:pt x="282" y="67"/>
                </a:lnTo>
                <a:lnTo>
                  <a:pt x="320" y="347"/>
                </a:lnTo>
                <a:lnTo>
                  <a:pt x="332" y="384"/>
                </a:lnTo>
                <a:lnTo>
                  <a:pt x="302" y="459"/>
                </a:lnTo>
                <a:lnTo>
                  <a:pt x="302" y="510"/>
                </a:lnTo>
                <a:lnTo>
                  <a:pt x="267" y="504"/>
                </a:lnTo>
                <a:lnTo>
                  <a:pt x="269" y="547"/>
                </a:lnTo>
                <a:lnTo>
                  <a:pt x="233" y="530"/>
                </a:lnTo>
                <a:lnTo>
                  <a:pt x="214" y="536"/>
                </a:lnTo>
                <a:lnTo>
                  <a:pt x="187" y="531"/>
                </a:lnTo>
                <a:lnTo>
                  <a:pt x="167" y="466"/>
                </a:lnTo>
                <a:lnTo>
                  <a:pt x="129" y="446"/>
                </a:lnTo>
                <a:lnTo>
                  <a:pt x="129" y="376"/>
                </a:lnTo>
                <a:lnTo>
                  <a:pt x="90" y="384"/>
                </a:lnTo>
                <a:lnTo>
                  <a:pt x="69" y="333"/>
                </a:lnTo>
                <a:lnTo>
                  <a:pt x="0" y="273"/>
                </a:lnTo>
                <a:lnTo>
                  <a:pt x="50" y="179"/>
                </a:lnTo>
                <a:lnTo>
                  <a:pt x="36" y="134"/>
                </a:lnTo>
                <a:lnTo>
                  <a:pt x="86" y="126"/>
                </a:lnTo>
                <a:lnTo>
                  <a:pt x="90" y="64"/>
                </a:lnTo>
                <a:lnTo>
                  <a:pt x="62" y="31"/>
                </a:lnTo>
                <a:close/>
              </a:path>
            </a:pathLst>
          </a:custGeom>
          <a:solidFill>
            <a:schemeClr val="tx2">
              <a:lumMod val="60000"/>
              <a:lumOff val="40000"/>
            </a:schemeClr>
          </a:solidFill>
          <a:ln w="3175" cap="flat" cmpd="sng">
            <a:solidFill>
              <a:srgbClr val="000000"/>
            </a:solidFill>
            <a:prstDash val="solid"/>
            <a:round/>
            <a:headEnd type="none" w="med" len="med"/>
            <a:tailEnd type="none" w="med" len="med"/>
          </a:ln>
          <a:effectLst/>
        </p:spPr>
        <p:txBody>
          <a:bodyPr/>
          <a:lstStyle/>
          <a:p>
            <a:pPr defTabSz="457189"/>
            <a:endParaRPr lang="en-US" sz="1100" b="1" dirty="0">
              <a:solidFill>
                <a:srgbClr val="022144"/>
              </a:solidFill>
              <a:latin typeface="Calibri" pitchFamily="34" charset="0"/>
              <a:cs typeface="Calibri" pitchFamily="34" charset="0"/>
            </a:endParaRPr>
          </a:p>
          <a:p>
            <a:pPr defTabSz="457189"/>
            <a:r>
              <a:rPr lang="en-US" sz="1100" b="1" dirty="0">
                <a:solidFill>
                  <a:srgbClr val="022144"/>
                </a:solidFill>
                <a:latin typeface="Calibri" pitchFamily="34" charset="0"/>
                <a:cs typeface="Calibri" pitchFamily="34" charset="0"/>
              </a:rPr>
              <a:t>   </a:t>
            </a:r>
          </a:p>
          <a:p>
            <a:pPr defTabSz="457189"/>
            <a:r>
              <a:rPr lang="en-US" sz="1100" b="1" dirty="0">
                <a:solidFill>
                  <a:srgbClr val="022144"/>
                </a:solidFill>
                <a:latin typeface="Calibri" pitchFamily="34" charset="0"/>
                <a:cs typeface="Calibri" pitchFamily="34" charset="0"/>
              </a:rPr>
              <a:t>     IL **</a:t>
            </a:r>
          </a:p>
        </p:txBody>
      </p:sp>
      <p:sp>
        <p:nvSpPr>
          <p:cNvPr id="43" name="Freeform 56"/>
          <p:cNvSpPr>
            <a:spLocks/>
          </p:cNvSpPr>
          <p:nvPr/>
        </p:nvSpPr>
        <p:spPr bwMode="blackGray">
          <a:xfrm>
            <a:off x="4803386" y="2517907"/>
            <a:ext cx="980723" cy="825724"/>
          </a:xfrm>
          <a:custGeom>
            <a:avLst/>
            <a:gdLst>
              <a:gd name="T0" fmla="*/ 0 w 526"/>
              <a:gd name="T1" fmla="*/ 17 h 433"/>
              <a:gd name="T2" fmla="*/ 258 w 526"/>
              <a:gd name="T3" fmla="*/ 0 h 433"/>
              <a:gd name="T4" fmla="*/ 311 w 526"/>
              <a:gd name="T5" fmla="*/ 0 h 433"/>
              <a:gd name="T6" fmla="*/ 354 w 526"/>
              <a:gd name="T7" fmla="*/ 14 h 433"/>
              <a:gd name="T8" fmla="*/ 331 w 526"/>
              <a:gd name="T9" fmla="*/ 55 h 433"/>
              <a:gd name="T10" fmla="*/ 406 w 526"/>
              <a:gd name="T11" fmla="*/ 124 h 433"/>
              <a:gd name="T12" fmla="*/ 430 w 526"/>
              <a:gd name="T13" fmla="*/ 180 h 433"/>
              <a:gd name="T14" fmla="*/ 475 w 526"/>
              <a:gd name="T15" fmla="*/ 166 h 433"/>
              <a:gd name="T16" fmla="*/ 474 w 526"/>
              <a:gd name="T17" fmla="*/ 246 h 433"/>
              <a:gd name="T18" fmla="*/ 518 w 526"/>
              <a:gd name="T19" fmla="*/ 270 h 433"/>
              <a:gd name="T20" fmla="*/ 539 w 526"/>
              <a:gd name="T21" fmla="*/ 341 h 433"/>
              <a:gd name="T22" fmla="*/ 571 w 526"/>
              <a:gd name="T23" fmla="*/ 348 h 433"/>
              <a:gd name="T24" fmla="*/ 589 w 526"/>
              <a:gd name="T25" fmla="*/ 378 h 433"/>
              <a:gd name="T26" fmla="*/ 549 w 526"/>
              <a:gd name="T27" fmla="*/ 418 h 433"/>
              <a:gd name="T28" fmla="*/ 535 w 526"/>
              <a:gd name="T29" fmla="*/ 466 h 433"/>
              <a:gd name="T30" fmla="*/ 479 w 526"/>
              <a:gd name="T31" fmla="*/ 478 h 433"/>
              <a:gd name="T32" fmla="*/ 494 w 526"/>
              <a:gd name="T33" fmla="*/ 426 h 433"/>
              <a:gd name="T34" fmla="*/ 273 w 526"/>
              <a:gd name="T35" fmla="*/ 445 h 433"/>
              <a:gd name="T36" fmla="*/ 115 w 526"/>
              <a:gd name="T37" fmla="*/ 464 h 433"/>
              <a:gd name="T38" fmla="*/ 105 w 526"/>
              <a:gd name="T39" fmla="*/ 414 h 433"/>
              <a:gd name="T40" fmla="*/ 94 w 526"/>
              <a:gd name="T41" fmla="*/ 261 h 433"/>
              <a:gd name="T42" fmla="*/ 93 w 526"/>
              <a:gd name="T43" fmla="*/ 177 h 433"/>
              <a:gd name="T44" fmla="*/ 40 w 526"/>
              <a:gd name="T45" fmla="*/ 139 h 433"/>
              <a:gd name="T46" fmla="*/ 59 w 526"/>
              <a:gd name="T47" fmla="*/ 105 h 433"/>
              <a:gd name="T48" fmla="*/ 34 w 526"/>
              <a:gd name="T49" fmla="*/ 86 h 433"/>
              <a:gd name="T50" fmla="*/ 0 w 526"/>
              <a:gd name="T51" fmla="*/ 17 h 43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26"/>
              <a:gd name="T79" fmla="*/ 0 h 433"/>
              <a:gd name="T80" fmla="*/ 526 w 526"/>
              <a:gd name="T81" fmla="*/ 433 h 43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26" h="433">
                <a:moveTo>
                  <a:pt x="0" y="15"/>
                </a:moveTo>
                <a:lnTo>
                  <a:pt x="230" y="0"/>
                </a:lnTo>
                <a:lnTo>
                  <a:pt x="278" y="0"/>
                </a:lnTo>
                <a:lnTo>
                  <a:pt x="316" y="13"/>
                </a:lnTo>
                <a:lnTo>
                  <a:pt x="296" y="50"/>
                </a:lnTo>
                <a:lnTo>
                  <a:pt x="363" y="112"/>
                </a:lnTo>
                <a:lnTo>
                  <a:pt x="384" y="163"/>
                </a:lnTo>
                <a:lnTo>
                  <a:pt x="424" y="150"/>
                </a:lnTo>
                <a:lnTo>
                  <a:pt x="423" y="223"/>
                </a:lnTo>
                <a:lnTo>
                  <a:pt x="463" y="245"/>
                </a:lnTo>
                <a:lnTo>
                  <a:pt x="481" y="309"/>
                </a:lnTo>
                <a:lnTo>
                  <a:pt x="510" y="315"/>
                </a:lnTo>
                <a:lnTo>
                  <a:pt x="526" y="342"/>
                </a:lnTo>
                <a:lnTo>
                  <a:pt x="490" y="379"/>
                </a:lnTo>
                <a:lnTo>
                  <a:pt x="478" y="422"/>
                </a:lnTo>
                <a:lnTo>
                  <a:pt x="428" y="433"/>
                </a:lnTo>
                <a:lnTo>
                  <a:pt x="441" y="386"/>
                </a:lnTo>
                <a:lnTo>
                  <a:pt x="244" y="403"/>
                </a:lnTo>
                <a:lnTo>
                  <a:pt x="103" y="420"/>
                </a:lnTo>
                <a:lnTo>
                  <a:pt x="94" y="375"/>
                </a:lnTo>
                <a:lnTo>
                  <a:pt x="84" y="236"/>
                </a:lnTo>
                <a:lnTo>
                  <a:pt x="83" y="160"/>
                </a:lnTo>
                <a:lnTo>
                  <a:pt x="36" y="126"/>
                </a:lnTo>
                <a:lnTo>
                  <a:pt x="53" y="95"/>
                </a:lnTo>
                <a:lnTo>
                  <a:pt x="30" y="78"/>
                </a:lnTo>
                <a:lnTo>
                  <a:pt x="0" y="15"/>
                </a:lnTo>
                <a:close/>
              </a:path>
            </a:pathLst>
          </a:custGeom>
          <a:solidFill>
            <a:schemeClr val="bg1">
              <a:lumMod val="85000"/>
            </a:schemeClr>
          </a:solidFill>
          <a:ln w="3175" cap="flat" cmpd="sng">
            <a:solidFill>
              <a:srgbClr val="000000"/>
            </a:solidFill>
            <a:prstDash val="solid"/>
            <a:round/>
            <a:headEnd type="none" w="med" len="med"/>
            <a:tailEnd type="none" w="med" len="med"/>
          </a:ln>
        </p:spPr>
        <p:txBody>
          <a:bodyPr/>
          <a:lstStyle/>
          <a:p>
            <a:pPr defTabSz="457189"/>
            <a:r>
              <a:rPr lang="en-US" sz="1100" b="1" dirty="0">
                <a:solidFill>
                  <a:srgbClr val="022144"/>
                </a:solidFill>
                <a:latin typeface="Calibri" pitchFamily="34" charset="0"/>
                <a:cs typeface="Calibri" pitchFamily="34" charset="0"/>
              </a:rPr>
              <a:t>   </a:t>
            </a:r>
          </a:p>
          <a:p>
            <a:pPr defTabSz="457189"/>
            <a:r>
              <a:rPr lang="en-US" sz="1100" b="1" dirty="0">
                <a:solidFill>
                  <a:srgbClr val="022144"/>
                </a:solidFill>
                <a:latin typeface="Calibri" pitchFamily="34" charset="0"/>
                <a:cs typeface="Calibri" pitchFamily="34" charset="0"/>
              </a:rPr>
              <a:t>     </a:t>
            </a:r>
          </a:p>
          <a:p>
            <a:pPr defTabSz="457189"/>
            <a:r>
              <a:rPr lang="en-US" sz="1100" b="1" dirty="0">
                <a:solidFill>
                  <a:srgbClr val="022144"/>
                </a:solidFill>
                <a:latin typeface="Calibri" pitchFamily="34" charset="0"/>
                <a:cs typeface="Calibri" pitchFamily="34" charset="0"/>
              </a:rPr>
              <a:t>         MO</a:t>
            </a:r>
          </a:p>
        </p:txBody>
      </p:sp>
      <p:sp>
        <p:nvSpPr>
          <p:cNvPr id="45" name="Freeform 58"/>
          <p:cNvSpPr>
            <a:spLocks/>
          </p:cNvSpPr>
          <p:nvPr/>
        </p:nvSpPr>
        <p:spPr bwMode="blackGray">
          <a:xfrm>
            <a:off x="6250329" y="2008307"/>
            <a:ext cx="631061" cy="725532"/>
          </a:xfrm>
          <a:custGeom>
            <a:avLst/>
            <a:gdLst>
              <a:gd name="T0" fmla="*/ 0 w 330"/>
              <a:gd name="T1" fmla="*/ 95 h 381"/>
              <a:gd name="T2" fmla="*/ 165 w 330"/>
              <a:gd name="T3" fmla="*/ 78 h 381"/>
              <a:gd name="T4" fmla="*/ 201 w 330"/>
              <a:gd name="T5" fmla="*/ 85 h 381"/>
              <a:gd name="T6" fmla="*/ 280 w 330"/>
              <a:gd name="T7" fmla="*/ 49 h 381"/>
              <a:gd name="T8" fmla="*/ 296 w 330"/>
              <a:gd name="T9" fmla="*/ 15 h 381"/>
              <a:gd name="T10" fmla="*/ 343 w 330"/>
              <a:gd name="T11" fmla="*/ 0 h 381"/>
              <a:gd name="T12" fmla="*/ 369 w 330"/>
              <a:gd name="T13" fmla="*/ 159 h 381"/>
              <a:gd name="T14" fmla="*/ 349 w 330"/>
              <a:gd name="T15" fmla="*/ 176 h 381"/>
              <a:gd name="T16" fmla="*/ 354 w 330"/>
              <a:gd name="T17" fmla="*/ 287 h 381"/>
              <a:gd name="T18" fmla="*/ 318 w 330"/>
              <a:gd name="T19" fmla="*/ 295 h 381"/>
              <a:gd name="T20" fmla="*/ 296 w 330"/>
              <a:gd name="T21" fmla="*/ 357 h 381"/>
              <a:gd name="T22" fmla="*/ 268 w 330"/>
              <a:gd name="T23" fmla="*/ 349 h 381"/>
              <a:gd name="T24" fmla="*/ 258 w 330"/>
              <a:gd name="T25" fmla="*/ 420 h 381"/>
              <a:gd name="T26" fmla="*/ 217 w 330"/>
              <a:gd name="T27" fmla="*/ 390 h 381"/>
              <a:gd name="T28" fmla="*/ 135 w 330"/>
              <a:gd name="T29" fmla="*/ 409 h 381"/>
              <a:gd name="T30" fmla="*/ 101 w 330"/>
              <a:gd name="T31" fmla="*/ 383 h 381"/>
              <a:gd name="T32" fmla="*/ 54 w 330"/>
              <a:gd name="T33" fmla="*/ 381 h 381"/>
              <a:gd name="T34" fmla="*/ 30 w 330"/>
              <a:gd name="T35" fmla="*/ 262 h 381"/>
              <a:gd name="T36" fmla="*/ 0 w 330"/>
              <a:gd name="T37" fmla="*/ 95 h 3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30"/>
              <a:gd name="T58" fmla="*/ 0 h 381"/>
              <a:gd name="T59" fmla="*/ 330 w 330"/>
              <a:gd name="T60" fmla="*/ 381 h 38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30" h="381">
                <a:moveTo>
                  <a:pt x="0" y="86"/>
                </a:moveTo>
                <a:lnTo>
                  <a:pt x="148" y="71"/>
                </a:lnTo>
                <a:lnTo>
                  <a:pt x="180" y="77"/>
                </a:lnTo>
                <a:lnTo>
                  <a:pt x="250" y="44"/>
                </a:lnTo>
                <a:lnTo>
                  <a:pt x="265" y="14"/>
                </a:lnTo>
                <a:lnTo>
                  <a:pt x="307" y="0"/>
                </a:lnTo>
                <a:lnTo>
                  <a:pt x="330" y="144"/>
                </a:lnTo>
                <a:lnTo>
                  <a:pt x="312" y="160"/>
                </a:lnTo>
                <a:lnTo>
                  <a:pt x="317" y="260"/>
                </a:lnTo>
                <a:lnTo>
                  <a:pt x="284" y="268"/>
                </a:lnTo>
                <a:lnTo>
                  <a:pt x="265" y="324"/>
                </a:lnTo>
                <a:lnTo>
                  <a:pt x="240" y="317"/>
                </a:lnTo>
                <a:lnTo>
                  <a:pt x="231" y="381"/>
                </a:lnTo>
                <a:lnTo>
                  <a:pt x="194" y="354"/>
                </a:lnTo>
                <a:lnTo>
                  <a:pt x="121" y="371"/>
                </a:lnTo>
                <a:lnTo>
                  <a:pt x="90" y="347"/>
                </a:lnTo>
                <a:lnTo>
                  <a:pt x="48" y="346"/>
                </a:lnTo>
                <a:lnTo>
                  <a:pt x="27" y="238"/>
                </a:lnTo>
                <a:lnTo>
                  <a:pt x="0" y="86"/>
                </a:lnTo>
                <a:close/>
              </a:path>
            </a:pathLst>
          </a:custGeom>
          <a:pattFill prst="dkUpDiag">
            <a:fgClr>
              <a:schemeClr val="tx2">
                <a:lumMod val="60000"/>
                <a:lumOff val="40000"/>
              </a:schemeClr>
            </a:fgClr>
            <a:bgClr>
              <a:schemeClr val="bg1"/>
            </a:bgClr>
          </a:pattFill>
          <a:ln w="3175" cap="flat" cmpd="sng">
            <a:solidFill>
              <a:srgbClr val="000000"/>
            </a:solidFill>
            <a:prstDash val="solid"/>
            <a:round/>
            <a:headEnd type="none" w="med" len="med"/>
            <a:tailEnd type="none" w="med" len="med"/>
          </a:ln>
        </p:spPr>
        <p:txBody>
          <a:bodyPr/>
          <a:lstStyle/>
          <a:p>
            <a:pPr defTabSz="457189"/>
            <a:endParaRPr lang="en-US" sz="1100" b="1" dirty="0">
              <a:solidFill>
                <a:srgbClr val="022144"/>
              </a:solidFill>
              <a:latin typeface="Calibri" pitchFamily="34" charset="0"/>
              <a:cs typeface="Calibri" pitchFamily="34" charset="0"/>
            </a:endParaRPr>
          </a:p>
          <a:p>
            <a:pPr algn="ctr" defTabSz="457189">
              <a:spcBef>
                <a:spcPts val="600"/>
              </a:spcBef>
            </a:pPr>
            <a:r>
              <a:rPr lang="en-US" sz="1100" b="1" dirty="0">
                <a:solidFill>
                  <a:srgbClr val="022144"/>
                </a:solidFill>
                <a:latin typeface="Calibri" pitchFamily="34" charset="0"/>
                <a:cs typeface="Calibri" pitchFamily="34" charset="0"/>
              </a:rPr>
              <a:t>OH</a:t>
            </a:r>
          </a:p>
        </p:txBody>
      </p:sp>
      <p:sp>
        <p:nvSpPr>
          <p:cNvPr id="52" name="Freeform 65" descr="Light upward diagonal"/>
          <p:cNvSpPr>
            <a:spLocks/>
          </p:cNvSpPr>
          <p:nvPr/>
        </p:nvSpPr>
        <p:spPr bwMode="blackGray">
          <a:xfrm>
            <a:off x="6161666" y="4127898"/>
            <a:ext cx="1328371" cy="946647"/>
          </a:xfrm>
          <a:custGeom>
            <a:avLst/>
            <a:gdLst>
              <a:gd name="T0" fmla="*/ 0 w 733"/>
              <a:gd name="T1" fmla="*/ 54 h 497"/>
              <a:gd name="T2" fmla="*/ 225 w 733"/>
              <a:gd name="T3" fmla="*/ 32 h 497"/>
              <a:gd name="T4" fmla="*/ 249 w 733"/>
              <a:gd name="T5" fmla="*/ 68 h 497"/>
              <a:gd name="T6" fmla="*/ 491 w 733"/>
              <a:gd name="T7" fmla="*/ 32 h 497"/>
              <a:gd name="T8" fmla="*/ 532 w 733"/>
              <a:gd name="T9" fmla="*/ 62 h 497"/>
              <a:gd name="T10" fmla="*/ 532 w 733"/>
              <a:gd name="T11" fmla="*/ 4 h 497"/>
              <a:gd name="T12" fmla="*/ 528 w 733"/>
              <a:gd name="T13" fmla="*/ 0 h 497"/>
              <a:gd name="T14" fmla="*/ 577 w 733"/>
              <a:gd name="T15" fmla="*/ 3 h 497"/>
              <a:gd name="T16" fmla="*/ 627 w 733"/>
              <a:gd name="T17" fmla="*/ 88 h 497"/>
              <a:gd name="T18" fmla="*/ 708 w 733"/>
              <a:gd name="T19" fmla="*/ 203 h 497"/>
              <a:gd name="T20" fmla="*/ 749 w 733"/>
              <a:gd name="T21" fmla="*/ 302 h 497"/>
              <a:gd name="T22" fmla="*/ 809 w 733"/>
              <a:gd name="T23" fmla="*/ 372 h 497"/>
              <a:gd name="T24" fmla="*/ 819 w 733"/>
              <a:gd name="T25" fmla="*/ 473 h 497"/>
              <a:gd name="T26" fmla="*/ 800 w 733"/>
              <a:gd name="T27" fmla="*/ 533 h 497"/>
              <a:gd name="T28" fmla="*/ 714 w 733"/>
              <a:gd name="T29" fmla="*/ 548 h 497"/>
              <a:gd name="T30" fmla="*/ 699 w 733"/>
              <a:gd name="T31" fmla="*/ 523 h 497"/>
              <a:gd name="T32" fmla="*/ 638 w 733"/>
              <a:gd name="T33" fmla="*/ 487 h 497"/>
              <a:gd name="T34" fmla="*/ 619 w 733"/>
              <a:gd name="T35" fmla="*/ 449 h 497"/>
              <a:gd name="T36" fmla="*/ 603 w 733"/>
              <a:gd name="T37" fmla="*/ 434 h 497"/>
              <a:gd name="T38" fmla="*/ 593 w 733"/>
              <a:gd name="T39" fmla="*/ 400 h 497"/>
              <a:gd name="T40" fmla="*/ 580 w 733"/>
              <a:gd name="T41" fmla="*/ 410 h 497"/>
              <a:gd name="T42" fmla="*/ 532 w 733"/>
              <a:gd name="T43" fmla="*/ 364 h 497"/>
              <a:gd name="T44" fmla="*/ 543 w 733"/>
              <a:gd name="T45" fmla="*/ 322 h 497"/>
              <a:gd name="T46" fmla="*/ 532 w 733"/>
              <a:gd name="T47" fmla="*/ 298 h 497"/>
              <a:gd name="T48" fmla="*/ 517 w 733"/>
              <a:gd name="T49" fmla="*/ 305 h 497"/>
              <a:gd name="T50" fmla="*/ 518 w 733"/>
              <a:gd name="T51" fmla="*/ 331 h 497"/>
              <a:gd name="T52" fmla="*/ 503 w 733"/>
              <a:gd name="T53" fmla="*/ 298 h 497"/>
              <a:gd name="T54" fmla="*/ 504 w 733"/>
              <a:gd name="T55" fmla="*/ 221 h 497"/>
              <a:gd name="T56" fmla="*/ 474 w 733"/>
              <a:gd name="T57" fmla="*/ 175 h 497"/>
              <a:gd name="T58" fmla="*/ 398 w 733"/>
              <a:gd name="T59" fmla="*/ 137 h 497"/>
              <a:gd name="T60" fmla="*/ 359 w 733"/>
              <a:gd name="T61" fmla="*/ 95 h 497"/>
              <a:gd name="T62" fmla="*/ 316 w 733"/>
              <a:gd name="T63" fmla="*/ 90 h 497"/>
              <a:gd name="T64" fmla="*/ 298 w 733"/>
              <a:gd name="T65" fmla="*/ 117 h 497"/>
              <a:gd name="T66" fmla="*/ 235 w 733"/>
              <a:gd name="T67" fmla="*/ 136 h 497"/>
              <a:gd name="T68" fmla="*/ 198 w 733"/>
              <a:gd name="T69" fmla="*/ 117 h 497"/>
              <a:gd name="T70" fmla="*/ 179 w 733"/>
              <a:gd name="T71" fmla="*/ 88 h 497"/>
              <a:gd name="T72" fmla="*/ 59 w 733"/>
              <a:gd name="T73" fmla="*/ 114 h 497"/>
              <a:gd name="T74" fmla="*/ 34 w 733"/>
              <a:gd name="T75" fmla="*/ 93 h 497"/>
              <a:gd name="T76" fmla="*/ 7 w 733"/>
              <a:gd name="T77" fmla="*/ 115 h 497"/>
              <a:gd name="T78" fmla="*/ 0 w 733"/>
              <a:gd name="T79" fmla="*/ 54 h 49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33"/>
              <a:gd name="T121" fmla="*/ 0 h 497"/>
              <a:gd name="T122" fmla="*/ 733 w 733"/>
              <a:gd name="T123" fmla="*/ 497 h 497"/>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33" h="497">
                <a:moveTo>
                  <a:pt x="0" y="49"/>
                </a:moveTo>
                <a:lnTo>
                  <a:pt x="201" y="29"/>
                </a:lnTo>
                <a:lnTo>
                  <a:pt x="223" y="62"/>
                </a:lnTo>
                <a:lnTo>
                  <a:pt x="439" y="29"/>
                </a:lnTo>
                <a:lnTo>
                  <a:pt x="476" y="56"/>
                </a:lnTo>
                <a:lnTo>
                  <a:pt x="476" y="4"/>
                </a:lnTo>
                <a:lnTo>
                  <a:pt x="473" y="0"/>
                </a:lnTo>
                <a:lnTo>
                  <a:pt x="516" y="3"/>
                </a:lnTo>
                <a:lnTo>
                  <a:pt x="561" y="80"/>
                </a:lnTo>
                <a:lnTo>
                  <a:pt x="634" y="184"/>
                </a:lnTo>
                <a:lnTo>
                  <a:pt x="670" y="274"/>
                </a:lnTo>
                <a:lnTo>
                  <a:pt x="724" y="337"/>
                </a:lnTo>
                <a:lnTo>
                  <a:pt x="733" y="429"/>
                </a:lnTo>
                <a:lnTo>
                  <a:pt x="716" y="483"/>
                </a:lnTo>
                <a:lnTo>
                  <a:pt x="639" y="497"/>
                </a:lnTo>
                <a:lnTo>
                  <a:pt x="626" y="474"/>
                </a:lnTo>
                <a:lnTo>
                  <a:pt x="571" y="442"/>
                </a:lnTo>
                <a:lnTo>
                  <a:pt x="554" y="407"/>
                </a:lnTo>
                <a:lnTo>
                  <a:pt x="540" y="394"/>
                </a:lnTo>
                <a:lnTo>
                  <a:pt x="531" y="363"/>
                </a:lnTo>
                <a:lnTo>
                  <a:pt x="519" y="372"/>
                </a:lnTo>
                <a:lnTo>
                  <a:pt x="476" y="330"/>
                </a:lnTo>
                <a:lnTo>
                  <a:pt x="486" y="292"/>
                </a:lnTo>
                <a:lnTo>
                  <a:pt x="476" y="270"/>
                </a:lnTo>
                <a:lnTo>
                  <a:pt x="463" y="277"/>
                </a:lnTo>
                <a:lnTo>
                  <a:pt x="464" y="300"/>
                </a:lnTo>
                <a:lnTo>
                  <a:pt x="450" y="270"/>
                </a:lnTo>
                <a:lnTo>
                  <a:pt x="451" y="200"/>
                </a:lnTo>
                <a:lnTo>
                  <a:pt x="424" y="159"/>
                </a:lnTo>
                <a:lnTo>
                  <a:pt x="356" y="124"/>
                </a:lnTo>
                <a:lnTo>
                  <a:pt x="321" y="86"/>
                </a:lnTo>
                <a:lnTo>
                  <a:pt x="283" y="82"/>
                </a:lnTo>
                <a:lnTo>
                  <a:pt x="267" y="106"/>
                </a:lnTo>
                <a:lnTo>
                  <a:pt x="210" y="123"/>
                </a:lnTo>
                <a:lnTo>
                  <a:pt x="177" y="106"/>
                </a:lnTo>
                <a:lnTo>
                  <a:pt x="160" y="80"/>
                </a:lnTo>
                <a:lnTo>
                  <a:pt x="53" y="103"/>
                </a:lnTo>
                <a:lnTo>
                  <a:pt x="30" y="84"/>
                </a:lnTo>
                <a:lnTo>
                  <a:pt x="6" y="104"/>
                </a:lnTo>
                <a:lnTo>
                  <a:pt x="0" y="49"/>
                </a:lnTo>
                <a:close/>
              </a:path>
            </a:pathLst>
          </a:custGeom>
          <a:solidFill>
            <a:schemeClr val="tx2">
              <a:lumMod val="60000"/>
              <a:lumOff val="40000"/>
            </a:schemeClr>
          </a:solidFill>
          <a:ln w="3175" cap="flat" cmpd="sng">
            <a:solidFill>
              <a:srgbClr val="000000"/>
            </a:solidFill>
            <a:prstDash val="solid"/>
            <a:round/>
            <a:headEnd/>
            <a:tailEnd/>
          </a:ln>
        </p:spPr>
        <p:txBody>
          <a:bodyPr/>
          <a:lstStyle/>
          <a:p>
            <a:pPr defTabSz="457189"/>
            <a:endParaRPr lang="en-US" sz="1100" b="1" dirty="0">
              <a:solidFill>
                <a:srgbClr val="022144"/>
              </a:solidFill>
              <a:latin typeface="Calibri" pitchFamily="34" charset="0"/>
              <a:cs typeface="Calibri" pitchFamily="34" charset="0"/>
            </a:endParaRPr>
          </a:p>
          <a:p>
            <a:pPr defTabSz="457189"/>
            <a:r>
              <a:rPr lang="en-US" sz="1100" b="1" dirty="0">
                <a:solidFill>
                  <a:srgbClr val="022144"/>
                </a:solidFill>
                <a:latin typeface="Calibri" pitchFamily="34" charset="0"/>
                <a:cs typeface="Calibri" pitchFamily="34" charset="0"/>
              </a:rPr>
              <a:t>                        </a:t>
            </a:r>
          </a:p>
          <a:p>
            <a:pPr defTabSz="457189"/>
            <a:r>
              <a:rPr lang="en-US" sz="1100" b="1" dirty="0">
                <a:solidFill>
                  <a:srgbClr val="022144"/>
                </a:solidFill>
                <a:latin typeface="Calibri" pitchFamily="34" charset="0"/>
                <a:cs typeface="Calibri" pitchFamily="34" charset="0"/>
              </a:rPr>
              <a:t>                            FL </a:t>
            </a:r>
          </a:p>
        </p:txBody>
      </p:sp>
      <p:sp>
        <p:nvSpPr>
          <p:cNvPr id="53" name="Freeform 66"/>
          <p:cNvSpPr>
            <a:spLocks/>
          </p:cNvSpPr>
          <p:nvPr/>
        </p:nvSpPr>
        <p:spPr bwMode="blackGray">
          <a:xfrm>
            <a:off x="6507089" y="2851500"/>
            <a:ext cx="1230347" cy="612593"/>
          </a:xfrm>
          <a:custGeom>
            <a:avLst/>
            <a:gdLst>
              <a:gd name="T0" fmla="*/ 26 w 675"/>
              <a:gd name="T1" fmla="*/ 243 h 296"/>
              <a:gd name="T2" fmla="*/ 0 w 675"/>
              <a:gd name="T3" fmla="*/ 312 h 296"/>
              <a:gd name="T4" fmla="*/ 98 w 675"/>
              <a:gd name="T5" fmla="*/ 303 h 296"/>
              <a:gd name="T6" fmla="*/ 136 w 675"/>
              <a:gd name="T7" fmla="*/ 271 h 296"/>
              <a:gd name="T8" fmla="*/ 268 w 675"/>
              <a:gd name="T9" fmla="*/ 236 h 296"/>
              <a:gd name="T10" fmla="*/ 305 w 675"/>
              <a:gd name="T11" fmla="*/ 255 h 296"/>
              <a:gd name="T12" fmla="*/ 394 w 675"/>
              <a:gd name="T13" fmla="*/ 243 h 296"/>
              <a:gd name="T14" fmla="*/ 394 w 675"/>
              <a:gd name="T15" fmla="*/ 247 h 296"/>
              <a:gd name="T16" fmla="*/ 525 w 675"/>
              <a:gd name="T17" fmla="*/ 328 h 296"/>
              <a:gd name="T18" fmla="*/ 602 w 675"/>
              <a:gd name="T19" fmla="*/ 305 h 296"/>
              <a:gd name="T20" fmla="*/ 644 w 675"/>
              <a:gd name="T21" fmla="*/ 214 h 296"/>
              <a:gd name="T22" fmla="*/ 719 w 675"/>
              <a:gd name="T23" fmla="*/ 188 h 296"/>
              <a:gd name="T24" fmla="*/ 755 w 675"/>
              <a:gd name="T25" fmla="*/ 122 h 296"/>
              <a:gd name="T26" fmla="*/ 753 w 675"/>
              <a:gd name="T27" fmla="*/ 42 h 296"/>
              <a:gd name="T28" fmla="*/ 744 w 675"/>
              <a:gd name="T29" fmla="*/ 109 h 296"/>
              <a:gd name="T30" fmla="*/ 702 w 675"/>
              <a:gd name="T31" fmla="*/ 165 h 296"/>
              <a:gd name="T32" fmla="*/ 686 w 675"/>
              <a:gd name="T33" fmla="*/ 161 h 296"/>
              <a:gd name="T34" fmla="*/ 630 w 675"/>
              <a:gd name="T35" fmla="*/ 176 h 296"/>
              <a:gd name="T36" fmla="*/ 630 w 675"/>
              <a:gd name="T37" fmla="*/ 157 h 296"/>
              <a:gd name="T38" fmla="*/ 686 w 675"/>
              <a:gd name="T39" fmla="*/ 139 h 296"/>
              <a:gd name="T40" fmla="*/ 635 w 675"/>
              <a:gd name="T41" fmla="*/ 132 h 296"/>
              <a:gd name="T42" fmla="*/ 692 w 675"/>
              <a:gd name="T43" fmla="*/ 114 h 296"/>
              <a:gd name="T44" fmla="*/ 715 w 675"/>
              <a:gd name="T45" fmla="*/ 124 h 296"/>
              <a:gd name="T46" fmla="*/ 726 w 675"/>
              <a:gd name="T47" fmla="*/ 61 h 296"/>
              <a:gd name="T48" fmla="*/ 711 w 675"/>
              <a:gd name="T49" fmla="*/ 47 h 296"/>
              <a:gd name="T50" fmla="*/ 643 w 675"/>
              <a:gd name="T51" fmla="*/ 72 h 296"/>
              <a:gd name="T52" fmla="*/ 644 w 675"/>
              <a:gd name="T53" fmla="*/ 33 h 296"/>
              <a:gd name="T54" fmla="*/ 673 w 675"/>
              <a:gd name="T55" fmla="*/ 43 h 296"/>
              <a:gd name="T56" fmla="*/ 711 w 675"/>
              <a:gd name="T57" fmla="*/ 14 h 296"/>
              <a:gd name="T58" fmla="*/ 691 w 675"/>
              <a:gd name="T59" fmla="*/ 0 h 296"/>
              <a:gd name="T60" fmla="*/ 465 w 675"/>
              <a:gd name="T61" fmla="*/ 51 h 296"/>
              <a:gd name="T62" fmla="*/ 189 w 675"/>
              <a:gd name="T63" fmla="*/ 106 h 296"/>
              <a:gd name="T64" fmla="*/ 63 w 675"/>
              <a:gd name="T65" fmla="*/ 242 h 296"/>
              <a:gd name="T66" fmla="*/ 26 w 675"/>
              <a:gd name="T67" fmla="*/ 243 h 29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75"/>
              <a:gd name="T103" fmla="*/ 0 h 296"/>
              <a:gd name="T104" fmla="*/ 675 w 675"/>
              <a:gd name="T105" fmla="*/ 296 h 29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75" h="296">
                <a:moveTo>
                  <a:pt x="23" y="219"/>
                </a:moveTo>
                <a:lnTo>
                  <a:pt x="0" y="282"/>
                </a:lnTo>
                <a:lnTo>
                  <a:pt x="88" y="273"/>
                </a:lnTo>
                <a:lnTo>
                  <a:pt x="122" y="245"/>
                </a:lnTo>
                <a:lnTo>
                  <a:pt x="240" y="213"/>
                </a:lnTo>
                <a:lnTo>
                  <a:pt x="273" y="230"/>
                </a:lnTo>
                <a:lnTo>
                  <a:pt x="352" y="219"/>
                </a:lnTo>
                <a:lnTo>
                  <a:pt x="352" y="223"/>
                </a:lnTo>
                <a:lnTo>
                  <a:pt x="469" y="296"/>
                </a:lnTo>
                <a:lnTo>
                  <a:pt x="538" y="275"/>
                </a:lnTo>
                <a:lnTo>
                  <a:pt x="576" y="193"/>
                </a:lnTo>
                <a:lnTo>
                  <a:pt x="643" y="170"/>
                </a:lnTo>
                <a:lnTo>
                  <a:pt x="675" y="110"/>
                </a:lnTo>
                <a:lnTo>
                  <a:pt x="673" y="38"/>
                </a:lnTo>
                <a:lnTo>
                  <a:pt x="665" y="98"/>
                </a:lnTo>
                <a:lnTo>
                  <a:pt x="628" y="149"/>
                </a:lnTo>
                <a:lnTo>
                  <a:pt x="613" y="145"/>
                </a:lnTo>
                <a:lnTo>
                  <a:pt x="563" y="159"/>
                </a:lnTo>
                <a:lnTo>
                  <a:pt x="563" y="142"/>
                </a:lnTo>
                <a:lnTo>
                  <a:pt x="613" y="125"/>
                </a:lnTo>
                <a:lnTo>
                  <a:pt x="568" y="119"/>
                </a:lnTo>
                <a:lnTo>
                  <a:pt x="619" y="103"/>
                </a:lnTo>
                <a:lnTo>
                  <a:pt x="639" y="112"/>
                </a:lnTo>
                <a:lnTo>
                  <a:pt x="649" y="55"/>
                </a:lnTo>
                <a:lnTo>
                  <a:pt x="636" y="42"/>
                </a:lnTo>
                <a:lnTo>
                  <a:pt x="575" y="65"/>
                </a:lnTo>
                <a:lnTo>
                  <a:pt x="576" y="30"/>
                </a:lnTo>
                <a:lnTo>
                  <a:pt x="602" y="39"/>
                </a:lnTo>
                <a:lnTo>
                  <a:pt x="636" y="13"/>
                </a:lnTo>
                <a:lnTo>
                  <a:pt x="618" y="0"/>
                </a:lnTo>
                <a:lnTo>
                  <a:pt x="416" y="46"/>
                </a:lnTo>
                <a:lnTo>
                  <a:pt x="169" y="96"/>
                </a:lnTo>
                <a:lnTo>
                  <a:pt x="56" y="218"/>
                </a:lnTo>
                <a:lnTo>
                  <a:pt x="23" y="219"/>
                </a:lnTo>
                <a:close/>
              </a:path>
            </a:pathLst>
          </a:custGeom>
          <a:solidFill>
            <a:srgbClr val="0774EF"/>
          </a:solidFill>
          <a:ln w="3175" cap="flat" cmpd="sng">
            <a:solidFill>
              <a:srgbClr val="000000"/>
            </a:solidFill>
            <a:prstDash val="solid"/>
            <a:round/>
            <a:headEnd type="none" w="med" len="med"/>
            <a:tailEnd type="none" w="med" len="med"/>
          </a:ln>
        </p:spPr>
        <p:txBody>
          <a:bodyPr/>
          <a:lstStyle/>
          <a:p>
            <a:pPr defTabSz="457189"/>
            <a:r>
              <a:rPr lang="en-US" sz="1100" b="1" dirty="0">
                <a:solidFill>
                  <a:srgbClr val="022144"/>
                </a:solidFill>
                <a:latin typeface="Calibri" pitchFamily="34" charset="0"/>
                <a:cs typeface="Calibri" pitchFamily="34" charset="0"/>
              </a:rPr>
              <a:t>             </a:t>
            </a:r>
          </a:p>
          <a:p>
            <a:pPr defTabSz="457189"/>
            <a:endParaRPr lang="en-US" sz="1100" b="1" dirty="0">
              <a:solidFill>
                <a:srgbClr val="022144"/>
              </a:solidFill>
              <a:latin typeface="Calibri" pitchFamily="34" charset="0"/>
              <a:cs typeface="Calibri" pitchFamily="34" charset="0"/>
            </a:endParaRPr>
          </a:p>
        </p:txBody>
      </p:sp>
      <p:sp>
        <p:nvSpPr>
          <p:cNvPr id="57" name="Freeform 70"/>
          <p:cNvSpPr>
            <a:spLocks/>
          </p:cNvSpPr>
          <p:nvPr/>
        </p:nvSpPr>
        <p:spPr bwMode="blackGray">
          <a:xfrm>
            <a:off x="6813644" y="1844219"/>
            <a:ext cx="887480" cy="566607"/>
          </a:xfrm>
          <a:custGeom>
            <a:avLst/>
            <a:gdLst>
              <a:gd name="T0" fmla="*/ 47 w 453"/>
              <a:gd name="T1" fmla="*/ 47 h 297"/>
              <a:gd name="T2" fmla="*/ 0 w 453"/>
              <a:gd name="T3" fmla="*/ 92 h 297"/>
              <a:gd name="T4" fmla="*/ 26 w 453"/>
              <a:gd name="T5" fmla="*/ 251 h 297"/>
              <a:gd name="T6" fmla="*/ 47 w 453"/>
              <a:gd name="T7" fmla="*/ 328 h 297"/>
              <a:gd name="T8" fmla="*/ 133 w 453"/>
              <a:gd name="T9" fmla="*/ 321 h 297"/>
              <a:gd name="T10" fmla="*/ 452 w 453"/>
              <a:gd name="T11" fmla="*/ 262 h 297"/>
              <a:gd name="T12" fmla="*/ 475 w 453"/>
              <a:gd name="T13" fmla="*/ 253 h 297"/>
              <a:gd name="T14" fmla="*/ 506 w 453"/>
              <a:gd name="T15" fmla="*/ 178 h 297"/>
              <a:gd name="T16" fmla="*/ 458 w 453"/>
              <a:gd name="T17" fmla="*/ 137 h 297"/>
              <a:gd name="T18" fmla="*/ 484 w 453"/>
              <a:gd name="T19" fmla="*/ 43 h 297"/>
              <a:gd name="T20" fmla="*/ 447 w 453"/>
              <a:gd name="T21" fmla="*/ 33 h 297"/>
              <a:gd name="T22" fmla="*/ 447 w 453"/>
              <a:gd name="T23" fmla="*/ 10 h 297"/>
              <a:gd name="T24" fmla="*/ 431 w 453"/>
              <a:gd name="T25" fmla="*/ 0 h 297"/>
              <a:gd name="T26" fmla="*/ 61 w 453"/>
              <a:gd name="T27" fmla="*/ 68 h 297"/>
              <a:gd name="T28" fmla="*/ 47 w 453"/>
              <a:gd name="T29" fmla="*/ 47 h 29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53"/>
              <a:gd name="T46" fmla="*/ 0 h 297"/>
              <a:gd name="T47" fmla="*/ 453 w 453"/>
              <a:gd name="T48" fmla="*/ 297 h 29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53" h="297">
                <a:moveTo>
                  <a:pt x="42" y="43"/>
                </a:moveTo>
                <a:lnTo>
                  <a:pt x="0" y="83"/>
                </a:lnTo>
                <a:lnTo>
                  <a:pt x="23" y="227"/>
                </a:lnTo>
                <a:lnTo>
                  <a:pt x="42" y="297"/>
                </a:lnTo>
                <a:lnTo>
                  <a:pt x="119" y="291"/>
                </a:lnTo>
                <a:lnTo>
                  <a:pt x="405" y="237"/>
                </a:lnTo>
                <a:lnTo>
                  <a:pt x="425" y="229"/>
                </a:lnTo>
                <a:lnTo>
                  <a:pt x="453" y="161"/>
                </a:lnTo>
                <a:lnTo>
                  <a:pt x="410" y="124"/>
                </a:lnTo>
                <a:lnTo>
                  <a:pt x="433" y="39"/>
                </a:lnTo>
                <a:lnTo>
                  <a:pt x="400" y="30"/>
                </a:lnTo>
                <a:lnTo>
                  <a:pt x="400" y="9"/>
                </a:lnTo>
                <a:lnTo>
                  <a:pt x="386" y="0"/>
                </a:lnTo>
                <a:lnTo>
                  <a:pt x="55" y="62"/>
                </a:lnTo>
                <a:lnTo>
                  <a:pt x="42" y="43"/>
                </a:lnTo>
                <a:close/>
              </a:path>
            </a:pathLst>
          </a:custGeom>
          <a:solidFill>
            <a:schemeClr val="accent4">
              <a:lumMod val="60000"/>
              <a:lumOff val="40000"/>
            </a:schemeClr>
          </a:solidFill>
          <a:ln w="3175" cap="flat" cmpd="sng">
            <a:solidFill>
              <a:srgbClr val="000000"/>
            </a:solidFill>
            <a:prstDash val="solid"/>
            <a:round/>
            <a:headEnd type="none" w="med" len="med"/>
            <a:tailEnd type="none" w="med" len="med"/>
          </a:ln>
        </p:spPr>
        <p:txBody>
          <a:bodyPr anchor="ctr"/>
          <a:lstStyle/>
          <a:p>
            <a:pPr defTabSz="457189"/>
            <a:r>
              <a:rPr lang="en-US" sz="1100" b="1" dirty="0">
                <a:solidFill>
                  <a:srgbClr val="022144"/>
                </a:solidFill>
                <a:latin typeface="Calibri" pitchFamily="34" charset="0"/>
                <a:cs typeface="Calibri" pitchFamily="34" charset="0"/>
              </a:rPr>
              <a:t>        PA</a:t>
            </a:r>
          </a:p>
        </p:txBody>
      </p:sp>
      <p:sp>
        <p:nvSpPr>
          <p:cNvPr id="59" name="Freeform 72" descr="Light upward diagonal"/>
          <p:cNvSpPr>
            <a:spLocks/>
          </p:cNvSpPr>
          <p:nvPr/>
        </p:nvSpPr>
        <p:spPr bwMode="blackGray">
          <a:xfrm>
            <a:off x="6891380" y="1208497"/>
            <a:ext cx="932435" cy="779085"/>
          </a:xfrm>
          <a:custGeom>
            <a:avLst/>
            <a:gdLst>
              <a:gd name="T0" fmla="*/ 42 w 501"/>
              <a:gd name="T1" fmla="*/ 303 h 409"/>
              <a:gd name="T2" fmla="*/ 96 w 501"/>
              <a:gd name="T3" fmla="*/ 276 h 409"/>
              <a:gd name="T4" fmla="*/ 168 w 501"/>
              <a:gd name="T5" fmla="*/ 270 h 409"/>
              <a:gd name="T6" fmla="*/ 186 w 501"/>
              <a:gd name="T7" fmla="*/ 246 h 409"/>
              <a:gd name="T8" fmla="*/ 210 w 501"/>
              <a:gd name="T9" fmla="*/ 243 h 409"/>
              <a:gd name="T10" fmla="*/ 225 w 501"/>
              <a:gd name="T11" fmla="*/ 218 h 409"/>
              <a:gd name="T12" fmla="*/ 249 w 501"/>
              <a:gd name="T13" fmla="*/ 208 h 409"/>
              <a:gd name="T14" fmla="*/ 238 w 501"/>
              <a:gd name="T15" fmla="*/ 161 h 409"/>
              <a:gd name="T16" fmla="*/ 224 w 501"/>
              <a:gd name="T17" fmla="*/ 149 h 409"/>
              <a:gd name="T18" fmla="*/ 254 w 501"/>
              <a:gd name="T19" fmla="*/ 110 h 409"/>
              <a:gd name="T20" fmla="*/ 273 w 501"/>
              <a:gd name="T21" fmla="*/ 110 h 409"/>
              <a:gd name="T22" fmla="*/ 339 w 501"/>
              <a:gd name="T23" fmla="*/ 31 h 409"/>
              <a:gd name="T24" fmla="*/ 439 w 501"/>
              <a:gd name="T25" fmla="*/ 0 h 409"/>
              <a:gd name="T26" fmla="*/ 450 w 501"/>
              <a:gd name="T27" fmla="*/ 76 h 409"/>
              <a:gd name="T28" fmla="*/ 455 w 501"/>
              <a:gd name="T29" fmla="*/ 73 h 409"/>
              <a:gd name="T30" fmla="*/ 478 w 501"/>
              <a:gd name="T31" fmla="*/ 99 h 409"/>
              <a:gd name="T32" fmla="*/ 481 w 501"/>
              <a:gd name="T33" fmla="*/ 176 h 409"/>
              <a:gd name="T34" fmla="*/ 511 w 501"/>
              <a:gd name="T35" fmla="*/ 240 h 409"/>
              <a:gd name="T36" fmla="*/ 522 w 501"/>
              <a:gd name="T37" fmla="*/ 322 h 409"/>
              <a:gd name="T38" fmla="*/ 525 w 501"/>
              <a:gd name="T39" fmla="*/ 393 h 409"/>
              <a:gd name="T40" fmla="*/ 560 w 501"/>
              <a:gd name="T41" fmla="*/ 417 h 409"/>
              <a:gd name="T42" fmla="*/ 534 w 501"/>
              <a:gd name="T43" fmla="*/ 451 h 409"/>
              <a:gd name="T44" fmla="*/ 469 w 501"/>
              <a:gd name="T45" fmla="*/ 410 h 409"/>
              <a:gd name="T46" fmla="*/ 436 w 501"/>
              <a:gd name="T47" fmla="*/ 414 h 409"/>
              <a:gd name="T48" fmla="*/ 402 w 501"/>
              <a:gd name="T49" fmla="*/ 404 h 409"/>
              <a:gd name="T50" fmla="*/ 404 w 501"/>
              <a:gd name="T51" fmla="*/ 380 h 409"/>
              <a:gd name="T52" fmla="*/ 383 w 501"/>
              <a:gd name="T53" fmla="*/ 373 h 409"/>
              <a:gd name="T54" fmla="*/ 16 w 501"/>
              <a:gd name="T55" fmla="*/ 441 h 409"/>
              <a:gd name="T56" fmla="*/ 0 w 501"/>
              <a:gd name="T57" fmla="*/ 421 h 409"/>
              <a:gd name="T58" fmla="*/ 56 w 501"/>
              <a:gd name="T59" fmla="*/ 341 h 409"/>
              <a:gd name="T60" fmla="*/ 42 w 501"/>
              <a:gd name="T61" fmla="*/ 303 h 40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01"/>
              <a:gd name="T94" fmla="*/ 0 h 409"/>
              <a:gd name="T95" fmla="*/ 501 w 501"/>
              <a:gd name="T96" fmla="*/ 409 h 409"/>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01" h="409">
                <a:moveTo>
                  <a:pt x="38" y="275"/>
                </a:moveTo>
                <a:lnTo>
                  <a:pt x="86" y="250"/>
                </a:lnTo>
                <a:lnTo>
                  <a:pt x="150" y="245"/>
                </a:lnTo>
                <a:lnTo>
                  <a:pt x="166" y="223"/>
                </a:lnTo>
                <a:lnTo>
                  <a:pt x="188" y="220"/>
                </a:lnTo>
                <a:lnTo>
                  <a:pt x="201" y="198"/>
                </a:lnTo>
                <a:lnTo>
                  <a:pt x="223" y="189"/>
                </a:lnTo>
                <a:lnTo>
                  <a:pt x="213" y="146"/>
                </a:lnTo>
                <a:lnTo>
                  <a:pt x="200" y="135"/>
                </a:lnTo>
                <a:lnTo>
                  <a:pt x="227" y="100"/>
                </a:lnTo>
                <a:lnTo>
                  <a:pt x="244" y="100"/>
                </a:lnTo>
                <a:lnTo>
                  <a:pt x="303" y="28"/>
                </a:lnTo>
                <a:lnTo>
                  <a:pt x="393" y="0"/>
                </a:lnTo>
                <a:lnTo>
                  <a:pt x="403" y="69"/>
                </a:lnTo>
                <a:lnTo>
                  <a:pt x="407" y="66"/>
                </a:lnTo>
                <a:lnTo>
                  <a:pt x="428" y="90"/>
                </a:lnTo>
                <a:lnTo>
                  <a:pt x="430" y="160"/>
                </a:lnTo>
                <a:lnTo>
                  <a:pt x="457" y="218"/>
                </a:lnTo>
                <a:lnTo>
                  <a:pt x="467" y="292"/>
                </a:lnTo>
                <a:lnTo>
                  <a:pt x="470" y="356"/>
                </a:lnTo>
                <a:lnTo>
                  <a:pt x="501" y="378"/>
                </a:lnTo>
                <a:lnTo>
                  <a:pt x="478" y="409"/>
                </a:lnTo>
                <a:lnTo>
                  <a:pt x="420" y="372"/>
                </a:lnTo>
                <a:lnTo>
                  <a:pt x="390" y="375"/>
                </a:lnTo>
                <a:lnTo>
                  <a:pt x="360" y="366"/>
                </a:lnTo>
                <a:lnTo>
                  <a:pt x="361" y="345"/>
                </a:lnTo>
                <a:lnTo>
                  <a:pt x="343" y="338"/>
                </a:lnTo>
                <a:lnTo>
                  <a:pt x="14" y="400"/>
                </a:lnTo>
                <a:lnTo>
                  <a:pt x="0" y="382"/>
                </a:lnTo>
                <a:lnTo>
                  <a:pt x="50" y="309"/>
                </a:lnTo>
                <a:lnTo>
                  <a:pt x="38" y="275"/>
                </a:lnTo>
                <a:close/>
              </a:path>
            </a:pathLst>
          </a:custGeom>
          <a:solidFill>
            <a:schemeClr val="tx2">
              <a:lumMod val="60000"/>
              <a:lumOff val="40000"/>
            </a:schemeClr>
          </a:solidFill>
          <a:ln w="3175" cap="flat" cmpd="sng">
            <a:solidFill>
              <a:srgbClr val="000000"/>
            </a:solidFill>
            <a:prstDash val="solid"/>
            <a:round/>
            <a:headEnd type="none" w="med" len="med"/>
            <a:tailEnd type="none" w="med" len="med"/>
          </a:ln>
        </p:spPr>
        <p:txBody>
          <a:bodyPr/>
          <a:lstStyle/>
          <a:p>
            <a:pPr defTabSz="457189"/>
            <a:endParaRPr lang="en-US" sz="1100" b="1" dirty="0">
              <a:solidFill>
                <a:srgbClr val="022144"/>
              </a:solidFill>
              <a:latin typeface="Calibri" pitchFamily="34" charset="0"/>
              <a:cs typeface="Calibri" pitchFamily="34" charset="0"/>
            </a:endParaRPr>
          </a:p>
          <a:p>
            <a:pPr defTabSz="457189"/>
            <a:r>
              <a:rPr lang="en-US" sz="1100" b="1" dirty="0">
                <a:solidFill>
                  <a:srgbClr val="022144"/>
                </a:solidFill>
                <a:latin typeface="Calibri" pitchFamily="34" charset="0"/>
                <a:cs typeface="Calibri" pitchFamily="34" charset="0"/>
              </a:rPr>
              <a:t>            </a:t>
            </a:r>
          </a:p>
          <a:p>
            <a:pPr defTabSz="457189"/>
            <a:r>
              <a:rPr lang="en-US" sz="1100" b="1" dirty="0">
                <a:solidFill>
                  <a:srgbClr val="022144"/>
                </a:solidFill>
                <a:latin typeface="Calibri" pitchFamily="34" charset="0"/>
                <a:cs typeface="Calibri" pitchFamily="34" charset="0"/>
              </a:rPr>
              <a:t>             NY</a:t>
            </a:r>
          </a:p>
        </p:txBody>
      </p:sp>
      <p:sp>
        <p:nvSpPr>
          <p:cNvPr id="60" name="Freeform 73"/>
          <p:cNvSpPr>
            <a:spLocks/>
          </p:cNvSpPr>
          <p:nvPr/>
        </p:nvSpPr>
        <p:spPr bwMode="blackGray">
          <a:xfrm>
            <a:off x="7615684" y="1167037"/>
            <a:ext cx="249759" cy="466413"/>
          </a:xfrm>
          <a:custGeom>
            <a:avLst/>
            <a:gdLst>
              <a:gd name="T0" fmla="*/ 0 w 133"/>
              <a:gd name="T1" fmla="*/ 28 h 245"/>
              <a:gd name="T2" fmla="*/ 109 w 133"/>
              <a:gd name="T3" fmla="*/ 0 h 245"/>
              <a:gd name="T4" fmla="*/ 150 w 133"/>
              <a:gd name="T5" fmla="*/ 74 h 245"/>
              <a:gd name="T6" fmla="*/ 129 w 133"/>
              <a:gd name="T7" fmla="*/ 93 h 245"/>
              <a:gd name="T8" fmla="*/ 136 w 133"/>
              <a:gd name="T9" fmla="*/ 256 h 245"/>
              <a:gd name="T10" fmla="*/ 74 w 133"/>
              <a:gd name="T11" fmla="*/ 270 h 245"/>
              <a:gd name="T12" fmla="*/ 43 w 133"/>
              <a:gd name="T13" fmla="*/ 203 h 245"/>
              <a:gd name="T14" fmla="*/ 42 w 133"/>
              <a:gd name="T15" fmla="*/ 122 h 245"/>
              <a:gd name="T16" fmla="*/ 15 w 133"/>
              <a:gd name="T17" fmla="*/ 99 h 245"/>
              <a:gd name="T18" fmla="*/ 0 w 133"/>
              <a:gd name="T19" fmla="*/ 28 h 2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3"/>
              <a:gd name="T31" fmla="*/ 0 h 245"/>
              <a:gd name="T32" fmla="*/ 133 w 133"/>
              <a:gd name="T33" fmla="*/ 245 h 2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3" h="245">
                <a:moveTo>
                  <a:pt x="0" y="25"/>
                </a:moveTo>
                <a:lnTo>
                  <a:pt x="97" y="0"/>
                </a:lnTo>
                <a:lnTo>
                  <a:pt x="133" y="67"/>
                </a:lnTo>
                <a:lnTo>
                  <a:pt x="114" y="84"/>
                </a:lnTo>
                <a:lnTo>
                  <a:pt x="121" y="232"/>
                </a:lnTo>
                <a:lnTo>
                  <a:pt x="66" y="245"/>
                </a:lnTo>
                <a:lnTo>
                  <a:pt x="38" y="184"/>
                </a:lnTo>
                <a:lnTo>
                  <a:pt x="37" y="111"/>
                </a:lnTo>
                <a:lnTo>
                  <a:pt x="13" y="90"/>
                </a:lnTo>
                <a:lnTo>
                  <a:pt x="0" y="25"/>
                </a:lnTo>
                <a:close/>
              </a:path>
            </a:pathLst>
          </a:custGeom>
          <a:solidFill>
            <a:schemeClr val="bg1">
              <a:lumMod val="85000"/>
            </a:schemeClr>
          </a:solidFill>
          <a:ln w="3175" cap="flat" cmpd="sng">
            <a:solidFill>
              <a:srgbClr val="000000"/>
            </a:solidFill>
            <a:prstDash val="solid"/>
            <a:round/>
            <a:headEnd/>
            <a:tailEnd/>
          </a:ln>
        </p:spPr>
        <p:txBody>
          <a:bodyPr/>
          <a:lstStyle/>
          <a:p>
            <a:pPr defTabSz="457189"/>
            <a:endParaRPr lang="en-US" sz="1100" b="1" dirty="0">
              <a:solidFill>
                <a:srgbClr val="022144"/>
              </a:solidFill>
              <a:latin typeface="Calibri" pitchFamily="34" charset="0"/>
              <a:cs typeface="Calibri" pitchFamily="34" charset="0"/>
            </a:endParaRPr>
          </a:p>
        </p:txBody>
      </p:sp>
      <p:sp>
        <p:nvSpPr>
          <p:cNvPr id="61" name="Freeform 74"/>
          <p:cNvSpPr>
            <a:spLocks/>
          </p:cNvSpPr>
          <p:nvPr/>
        </p:nvSpPr>
        <p:spPr bwMode="blackGray">
          <a:xfrm>
            <a:off x="7735568" y="1531530"/>
            <a:ext cx="529491" cy="245299"/>
          </a:xfrm>
          <a:custGeom>
            <a:avLst/>
            <a:gdLst>
              <a:gd name="T0" fmla="*/ 0 w 283"/>
              <a:gd name="T1" fmla="*/ 56 h 129"/>
              <a:gd name="T2" fmla="*/ 162 w 283"/>
              <a:gd name="T3" fmla="*/ 18 h 129"/>
              <a:gd name="T4" fmla="*/ 182 w 283"/>
              <a:gd name="T5" fmla="*/ 19 h 129"/>
              <a:gd name="T6" fmla="*/ 201 w 283"/>
              <a:gd name="T7" fmla="*/ 0 h 129"/>
              <a:gd name="T8" fmla="*/ 217 w 283"/>
              <a:gd name="T9" fmla="*/ 10 h 129"/>
              <a:gd name="T10" fmla="*/ 198 w 283"/>
              <a:gd name="T11" fmla="*/ 51 h 129"/>
              <a:gd name="T12" fmla="*/ 231 w 283"/>
              <a:gd name="T13" fmla="*/ 47 h 129"/>
              <a:gd name="T14" fmla="*/ 251 w 283"/>
              <a:gd name="T15" fmla="*/ 78 h 129"/>
              <a:gd name="T16" fmla="*/ 273 w 283"/>
              <a:gd name="T17" fmla="*/ 81 h 129"/>
              <a:gd name="T18" fmla="*/ 289 w 283"/>
              <a:gd name="T19" fmla="*/ 77 h 129"/>
              <a:gd name="T20" fmla="*/ 289 w 283"/>
              <a:gd name="T21" fmla="*/ 59 h 129"/>
              <a:gd name="T22" fmla="*/ 262 w 283"/>
              <a:gd name="T23" fmla="*/ 37 h 129"/>
              <a:gd name="T24" fmla="*/ 283 w 283"/>
              <a:gd name="T25" fmla="*/ 36 h 129"/>
              <a:gd name="T26" fmla="*/ 318 w 283"/>
              <a:gd name="T27" fmla="*/ 84 h 129"/>
              <a:gd name="T28" fmla="*/ 284 w 283"/>
              <a:gd name="T29" fmla="*/ 111 h 129"/>
              <a:gd name="T30" fmla="*/ 246 w 283"/>
              <a:gd name="T31" fmla="*/ 98 h 129"/>
              <a:gd name="T32" fmla="*/ 221 w 283"/>
              <a:gd name="T33" fmla="*/ 132 h 129"/>
              <a:gd name="T34" fmla="*/ 173 w 283"/>
              <a:gd name="T35" fmla="*/ 98 h 129"/>
              <a:gd name="T36" fmla="*/ 13 w 283"/>
              <a:gd name="T37" fmla="*/ 142 h 129"/>
              <a:gd name="T38" fmla="*/ 0 w 283"/>
              <a:gd name="T39" fmla="*/ 56 h 12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83"/>
              <a:gd name="T61" fmla="*/ 0 h 129"/>
              <a:gd name="T62" fmla="*/ 283 w 283"/>
              <a:gd name="T63" fmla="*/ 129 h 12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83" h="129">
                <a:moveTo>
                  <a:pt x="0" y="51"/>
                </a:moveTo>
                <a:lnTo>
                  <a:pt x="144" y="16"/>
                </a:lnTo>
                <a:lnTo>
                  <a:pt x="162" y="17"/>
                </a:lnTo>
                <a:lnTo>
                  <a:pt x="179" y="0"/>
                </a:lnTo>
                <a:lnTo>
                  <a:pt x="193" y="9"/>
                </a:lnTo>
                <a:lnTo>
                  <a:pt x="176" y="46"/>
                </a:lnTo>
                <a:lnTo>
                  <a:pt x="206" y="43"/>
                </a:lnTo>
                <a:lnTo>
                  <a:pt x="223" y="71"/>
                </a:lnTo>
                <a:lnTo>
                  <a:pt x="243" y="74"/>
                </a:lnTo>
                <a:lnTo>
                  <a:pt x="257" y="70"/>
                </a:lnTo>
                <a:lnTo>
                  <a:pt x="257" y="54"/>
                </a:lnTo>
                <a:lnTo>
                  <a:pt x="233" y="34"/>
                </a:lnTo>
                <a:lnTo>
                  <a:pt x="252" y="33"/>
                </a:lnTo>
                <a:lnTo>
                  <a:pt x="283" y="76"/>
                </a:lnTo>
                <a:lnTo>
                  <a:pt x="253" y="101"/>
                </a:lnTo>
                <a:lnTo>
                  <a:pt x="219" y="89"/>
                </a:lnTo>
                <a:lnTo>
                  <a:pt x="197" y="120"/>
                </a:lnTo>
                <a:lnTo>
                  <a:pt x="154" y="89"/>
                </a:lnTo>
                <a:lnTo>
                  <a:pt x="12" y="129"/>
                </a:lnTo>
                <a:lnTo>
                  <a:pt x="0" y="51"/>
                </a:lnTo>
                <a:close/>
              </a:path>
            </a:pathLst>
          </a:custGeom>
          <a:solidFill>
            <a:schemeClr val="tx2">
              <a:lumMod val="60000"/>
              <a:lumOff val="40000"/>
            </a:schemeClr>
          </a:solidFill>
          <a:ln w="3175" cap="flat" cmpd="sng">
            <a:solidFill>
              <a:srgbClr val="000000"/>
            </a:solidFill>
            <a:prstDash val="solid"/>
            <a:round/>
            <a:headEnd type="none" w="med" len="med"/>
            <a:tailEnd type="none" w="med" len="med"/>
          </a:ln>
        </p:spPr>
        <p:txBody>
          <a:bodyPr/>
          <a:lstStyle/>
          <a:p>
            <a:pPr defTabSz="457189"/>
            <a:endParaRPr lang="en-US" sz="1100" b="1" dirty="0">
              <a:solidFill>
                <a:srgbClr val="022144"/>
              </a:solidFill>
              <a:latin typeface="Calibri" pitchFamily="34" charset="0"/>
              <a:cs typeface="Calibri" pitchFamily="34" charset="0"/>
            </a:endParaRPr>
          </a:p>
        </p:txBody>
      </p:sp>
      <p:sp>
        <p:nvSpPr>
          <p:cNvPr id="62" name="Freeform 75"/>
          <p:cNvSpPr>
            <a:spLocks/>
          </p:cNvSpPr>
          <p:nvPr/>
        </p:nvSpPr>
        <p:spPr bwMode="blackGray">
          <a:xfrm>
            <a:off x="7757209" y="1716363"/>
            <a:ext cx="269740" cy="215932"/>
          </a:xfrm>
          <a:custGeom>
            <a:avLst/>
            <a:gdLst>
              <a:gd name="T0" fmla="*/ 0 w 147"/>
              <a:gd name="T1" fmla="*/ 32 h 113"/>
              <a:gd name="T2" fmla="*/ 125 w 147"/>
              <a:gd name="T3" fmla="*/ 0 h 113"/>
              <a:gd name="T4" fmla="*/ 162 w 147"/>
              <a:gd name="T5" fmla="*/ 58 h 113"/>
              <a:gd name="T6" fmla="*/ 140 w 147"/>
              <a:gd name="T7" fmla="*/ 82 h 113"/>
              <a:gd name="T8" fmla="*/ 101 w 147"/>
              <a:gd name="T9" fmla="*/ 73 h 113"/>
              <a:gd name="T10" fmla="*/ 40 w 147"/>
              <a:gd name="T11" fmla="*/ 125 h 113"/>
              <a:gd name="T12" fmla="*/ 7 w 147"/>
              <a:gd name="T13" fmla="*/ 98 h 113"/>
              <a:gd name="T14" fmla="*/ 0 w 147"/>
              <a:gd name="T15" fmla="*/ 32 h 113"/>
              <a:gd name="T16" fmla="*/ 0 60000 65536"/>
              <a:gd name="T17" fmla="*/ 0 60000 65536"/>
              <a:gd name="T18" fmla="*/ 0 60000 65536"/>
              <a:gd name="T19" fmla="*/ 0 60000 65536"/>
              <a:gd name="T20" fmla="*/ 0 60000 65536"/>
              <a:gd name="T21" fmla="*/ 0 60000 65536"/>
              <a:gd name="T22" fmla="*/ 0 60000 65536"/>
              <a:gd name="T23" fmla="*/ 0 60000 65536"/>
              <a:gd name="T24" fmla="*/ 0 w 147"/>
              <a:gd name="T25" fmla="*/ 0 h 113"/>
              <a:gd name="T26" fmla="*/ 147 w 147"/>
              <a:gd name="T27" fmla="*/ 113 h 11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7" h="113">
                <a:moveTo>
                  <a:pt x="0" y="29"/>
                </a:moveTo>
                <a:lnTo>
                  <a:pt x="113" y="0"/>
                </a:lnTo>
                <a:lnTo>
                  <a:pt x="147" y="52"/>
                </a:lnTo>
                <a:lnTo>
                  <a:pt x="127" y="74"/>
                </a:lnTo>
                <a:lnTo>
                  <a:pt x="92" y="66"/>
                </a:lnTo>
                <a:lnTo>
                  <a:pt x="36" y="113"/>
                </a:lnTo>
                <a:lnTo>
                  <a:pt x="6" y="89"/>
                </a:lnTo>
                <a:lnTo>
                  <a:pt x="0" y="29"/>
                </a:lnTo>
                <a:close/>
              </a:path>
            </a:pathLst>
          </a:custGeom>
          <a:solidFill>
            <a:schemeClr val="bg1">
              <a:lumMod val="85000"/>
            </a:schemeClr>
          </a:solidFill>
          <a:ln w="3175" cap="flat" cmpd="sng">
            <a:solidFill>
              <a:srgbClr val="000000"/>
            </a:solidFill>
            <a:prstDash val="solid"/>
            <a:round/>
            <a:headEnd type="none" w="med" len="med"/>
            <a:tailEnd type="none" w="med" len="med"/>
          </a:ln>
        </p:spPr>
        <p:txBody>
          <a:bodyPr/>
          <a:lstStyle/>
          <a:p>
            <a:pPr defTabSz="457189"/>
            <a:endParaRPr lang="en-US" sz="1100" b="1">
              <a:solidFill>
                <a:srgbClr val="022144"/>
              </a:solidFill>
              <a:latin typeface="Calibri" pitchFamily="34" charset="0"/>
              <a:cs typeface="Calibri" pitchFamily="34" charset="0"/>
            </a:endParaRPr>
          </a:p>
        </p:txBody>
      </p:sp>
      <p:sp>
        <p:nvSpPr>
          <p:cNvPr id="64" name="Freeform 77"/>
          <p:cNvSpPr>
            <a:spLocks/>
          </p:cNvSpPr>
          <p:nvPr/>
        </p:nvSpPr>
        <p:spPr bwMode="blackGray">
          <a:xfrm>
            <a:off x="7797174" y="1077211"/>
            <a:ext cx="293051" cy="528601"/>
          </a:xfrm>
          <a:custGeom>
            <a:avLst/>
            <a:gdLst>
              <a:gd name="T0" fmla="*/ 37 w 156"/>
              <a:gd name="T1" fmla="*/ 0 h 278"/>
              <a:gd name="T2" fmla="*/ 0 w 156"/>
              <a:gd name="T3" fmla="*/ 54 h 278"/>
              <a:gd name="T4" fmla="*/ 41 w 156"/>
              <a:gd name="T5" fmla="*/ 124 h 278"/>
              <a:gd name="T6" fmla="*/ 16 w 156"/>
              <a:gd name="T7" fmla="*/ 143 h 278"/>
              <a:gd name="T8" fmla="*/ 26 w 156"/>
              <a:gd name="T9" fmla="*/ 306 h 278"/>
              <a:gd name="T10" fmla="*/ 124 w 156"/>
              <a:gd name="T11" fmla="*/ 282 h 278"/>
              <a:gd name="T12" fmla="*/ 150 w 156"/>
              <a:gd name="T13" fmla="*/ 282 h 278"/>
              <a:gd name="T14" fmla="*/ 165 w 156"/>
              <a:gd name="T15" fmla="*/ 264 h 278"/>
              <a:gd name="T16" fmla="*/ 165 w 156"/>
              <a:gd name="T17" fmla="*/ 234 h 278"/>
              <a:gd name="T18" fmla="*/ 176 w 156"/>
              <a:gd name="T19" fmla="*/ 216 h 278"/>
              <a:gd name="T20" fmla="*/ 121 w 156"/>
              <a:gd name="T21" fmla="*/ 193 h 278"/>
              <a:gd name="T22" fmla="*/ 50 w 156"/>
              <a:gd name="T23" fmla="*/ 14 h 278"/>
              <a:gd name="T24" fmla="*/ 37 w 156"/>
              <a:gd name="T25" fmla="*/ 0 h 2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6"/>
              <a:gd name="T40" fmla="*/ 0 h 278"/>
              <a:gd name="T41" fmla="*/ 156 w 156"/>
              <a:gd name="T42" fmla="*/ 278 h 2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6" h="278">
                <a:moveTo>
                  <a:pt x="33" y="0"/>
                </a:moveTo>
                <a:lnTo>
                  <a:pt x="0" y="49"/>
                </a:lnTo>
                <a:lnTo>
                  <a:pt x="36" y="113"/>
                </a:lnTo>
                <a:lnTo>
                  <a:pt x="14" y="130"/>
                </a:lnTo>
                <a:lnTo>
                  <a:pt x="23" y="278"/>
                </a:lnTo>
                <a:lnTo>
                  <a:pt x="110" y="256"/>
                </a:lnTo>
                <a:lnTo>
                  <a:pt x="133" y="256"/>
                </a:lnTo>
                <a:lnTo>
                  <a:pt x="146" y="240"/>
                </a:lnTo>
                <a:lnTo>
                  <a:pt x="146" y="213"/>
                </a:lnTo>
                <a:lnTo>
                  <a:pt x="156" y="196"/>
                </a:lnTo>
                <a:lnTo>
                  <a:pt x="107" y="175"/>
                </a:lnTo>
                <a:lnTo>
                  <a:pt x="44" y="13"/>
                </a:lnTo>
                <a:lnTo>
                  <a:pt x="33" y="0"/>
                </a:lnTo>
                <a:close/>
              </a:path>
            </a:pathLst>
          </a:custGeom>
          <a:solidFill>
            <a:schemeClr val="accent4">
              <a:lumMod val="60000"/>
              <a:lumOff val="40000"/>
            </a:schemeClr>
          </a:solidFill>
          <a:ln w="3175" cap="flat" cmpd="sng">
            <a:solidFill>
              <a:srgbClr val="000000"/>
            </a:solidFill>
            <a:prstDash val="solid"/>
            <a:round/>
            <a:headEnd/>
            <a:tailEnd/>
          </a:ln>
        </p:spPr>
        <p:txBody>
          <a:bodyPr/>
          <a:lstStyle/>
          <a:p>
            <a:pPr defTabSz="457189"/>
            <a:endParaRPr lang="en-US" sz="1100" b="1" dirty="0">
              <a:solidFill>
                <a:srgbClr val="022144"/>
              </a:solidFill>
              <a:latin typeface="Calibri" pitchFamily="34" charset="0"/>
              <a:cs typeface="Calibri" pitchFamily="34" charset="0"/>
            </a:endParaRPr>
          </a:p>
        </p:txBody>
      </p:sp>
      <p:sp>
        <p:nvSpPr>
          <p:cNvPr id="65" name="Freeform 78"/>
          <p:cNvSpPr>
            <a:spLocks/>
          </p:cNvSpPr>
          <p:nvPr/>
        </p:nvSpPr>
        <p:spPr bwMode="blackGray">
          <a:xfrm>
            <a:off x="7967013" y="1697368"/>
            <a:ext cx="138201" cy="115739"/>
          </a:xfrm>
          <a:custGeom>
            <a:avLst/>
            <a:gdLst>
              <a:gd name="T0" fmla="*/ 0 w 74"/>
              <a:gd name="T1" fmla="*/ 11 h 62"/>
              <a:gd name="T2" fmla="*/ 35 w 74"/>
              <a:gd name="T3" fmla="*/ 0 h 62"/>
              <a:gd name="T4" fmla="*/ 83 w 74"/>
              <a:gd name="T5" fmla="*/ 35 h 62"/>
              <a:gd name="T6" fmla="*/ 74 w 74"/>
              <a:gd name="T7" fmla="*/ 43 h 62"/>
              <a:gd name="T8" fmla="*/ 49 w 74"/>
              <a:gd name="T9" fmla="*/ 43 h 62"/>
              <a:gd name="T10" fmla="*/ 38 w 74"/>
              <a:gd name="T11" fmla="*/ 67 h 62"/>
              <a:gd name="T12" fmla="*/ 0 w 74"/>
              <a:gd name="T13" fmla="*/ 11 h 62"/>
              <a:gd name="T14" fmla="*/ 0 60000 65536"/>
              <a:gd name="T15" fmla="*/ 0 60000 65536"/>
              <a:gd name="T16" fmla="*/ 0 60000 65536"/>
              <a:gd name="T17" fmla="*/ 0 60000 65536"/>
              <a:gd name="T18" fmla="*/ 0 60000 65536"/>
              <a:gd name="T19" fmla="*/ 0 60000 65536"/>
              <a:gd name="T20" fmla="*/ 0 60000 65536"/>
              <a:gd name="T21" fmla="*/ 0 w 74"/>
              <a:gd name="T22" fmla="*/ 0 h 62"/>
              <a:gd name="T23" fmla="*/ 74 w 74"/>
              <a:gd name="T24" fmla="*/ 62 h 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4" h="62">
                <a:moveTo>
                  <a:pt x="0" y="10"/>
                </a:moveTo>
                <a:lnTo>
                  <a:pt x="31" y="0"/>
                </a:lnTo>
                <a:lnTo>
                  <a:pt x="74" y="32"/>
                </a:lnTo>
                <a:lnTo>
                  <a:pt x="66" y="40"/>
                </a:lnTo>
                <a:lnTo>
                  <a:pt x="44" y="40"/>
                </a:lnTo>
                <a:lnTo>
                  <a:pt x="34" y="62"/>
                </a:lnTo>
                <a:lnTo>
                  <a:pt x="0" y="10"/>
                </a:lnTo>
                <a:close/>
              </a:path>
            </a:pathLst>
          </a:custGeom>
          <a:solidFill>
            <a:srgbClr val="0774EF"/>
          </a:solidFill>
          <a:ln w="3175" cap="flat" cmpd="sng">
            <a:solidFill>
              <a:srgbClr val="000000"/>
            </a:solidFill>
            <a:prstDash val="solid"/>
            <a:round/>
            <a:headEnd type="none" w="med" len="med"/>
            <a:tailEnd type="none" w="med" len="med"/>
          </a:ln>
        </p:spPr>
        <p:txBody>
          <a:bodyPr/>
          <a:lstStyle/>
          <a:p>
            <a:pPr defTabSz="457189"/>
            <a:endParaRPr lang="en-US" sz="1100" b="1">
              <a:solidFill>
                <a:srgbClr val="022144"/>
              </a:solidFill>
              <a:latin typeface="Calibri" pitchFamily="34" charset="0"/>
              <a:cs typeface="Calibri" pitchFamily="34" charset="0"/>
            </a:endParaRPr>
          </a:p>
        </p:txBody>
      </p:sp>
      <p:sp>
        <p:nvSpPr>
          <p:cNvPr id="66" name="Freeform 79"/>
          <p:cNvSpPr>
            <a:spLocks/>
          </p:cNvSpPr>
          <p:nvPr/>
        </p:nvSpPr>
        <p:spPr bwMode="blackGray">
          <a:xfrm>
            <a:off x="7668964" y="2588738"/>
            <a:ext cx="74927" cy="131287"/>
          </a:xfrm>
          <a:custGeom>
            <a:avLst/>
            <a:gdLst>
              <a:gd name="T0" fmla="*/ 0 w 40"/>
              <a:gd name="T1" fmla="*/ 6 h 68"/>
              <a:gd name="T2" fmla="*/ 45 w 40"/>
              <a:gd name="T3" fmla="*/ 0 h 68"/>
              <a:gd name="T4" fmla="*/ 20 w 40"/>
              <a:gd name="T5" fmla="*/ 76 h 68"/>
              <a:gd name="T6" fmla="*/ 2 w 40"/>
              <a:gd name="T7" fmla="*/ 75 h 68"/>
              <a:gd name="T8" fmla="*/ 0 w 40"/>
              <a:gd name="T9" fmla="*/ 6 h 68"/>
              <a:gd name="T10" fmla="*/ 0 60000 65536"/>
              <a:gd name="T11" fmla="*/ 0 60000 65536"/>
              <a:gd name="T12" fmla="*/ 0 60000 65536"/>
              <a:gd name="T13" fmla="*/ 0 60000 65536"/>
              <a:gd name="T14" fmla="*/ 0 60000 65536"/>
              <a:gd name="T15" fmla="*/ 0 w 40"/>
              <a:gd name="T16" fmla="*/ 0 h 68"/>
              <a:gd name="T17" fmla="*/ 40 w 40"/>
              <a:gd name="T18" fmla="*/ 68 h 68"/>
            </a:gdLst>
            <a:ahLst/>
            <a:cxnLst>
              <a:cxn ang="T10">
                <a:pos x="T0" y="T1"/>
              </a:cxn>
              <a:cxn ang="T11">
                <a:pos x="T2" y="T3"/>
              </a:cxn>
              <a:cxn ang="T12">
                <a:pos x="T4" y="T5"/>
              </a:cxn>
              <a:cxn ang="T13">
                <a:pos x="T6" y="T7"/>
              </a:cxn>
              <a:cxn ang="T14">
                <a:pos x="T8" y="T9"/>
              </a:cxn>
            </a:cxnLst>
            <a:rect l="T15" t="T16" r="T17" b="T18"/>
            <a:pathLst>
              <a:path w="40" h="68">
                <a:moveTo>
                  <a:pt x="0" y="5"/>
                </a:moveTo>
                <a:lnTo>
                  <a:pt x="40" y="0"/>
                </a:lnTo>
                <a:lnTo>
                  <a:pt x="18" y="68"/>
                </a:lnTo>
                <a:lnTo>
                  <a:pt x="2" y="67"/>
                </a:lnTo>
                <a:lnTo>
                  <a:pt x="0" y="5"/>
                </a:lnTo>
                <a:close/>
              </a:path>
            </a:pathLst>
          </a:custGeom>
          <a:solidFill>
            <a:schemeClr val="bg1">
              <a:lumMod val="85000"/>
            </a:schemeClr>
          </a:solidFill>
          <a:ln w="3175" cap="flat" cmpd="sng">
            <a:solidFill>
              <a:srgbClr val="000000"/>
            </a:solidFill>
            <a:prstDash val="solid"/>
            <a:round/>
            <a:headEnd type="none" w="med" len="med"/>
            <a:tailEnd type="none" w="med" len="med"/>
          </a:ln>
        </p:spPr>
        <p:txBody>
          <a:bodyPr/>
          <a:lstStyle/>
          <a:p>
            <a:pPr defTabSz="457189"/>
            <a:endParaRPr lang="en-US" sz="1100" b="1">
              <a:solidFill>
                <a:srgbClr val="022144"/>
              </a:solidFill>
              <a:latin typeface="Calibri" pitchFamily="34" charset="0"/>
              <a:cs typeface="Calibri" pitchFamily="34" charset="0"/>
            </a:endParaRPr>
          </a:p>
        </p:txBody>
      </p:sp>
      <p:sp>
        <p:nvSpPr>
          <p:cNvPr id="67" name="AutoShape 80"/>
          <p:cNvSpPr>
            <a:spLocks noChangeArrowheads="1"/>
          </p:cNvSpPr>
          <p:nvPr/>
        </p:nvSpPr>
        <p:spPr bwMode="blackGray">
          <a:xfrm>
            <a:off x="7299316" y="2391803"/>
            <a:ext cx="113224" cy="108831"/>
          </a:xfrm>
          <a:prstGeom prst="star5">
            <a:avLst/>
          </a:prstGeom>
          <a:solidFill>
            <a:schemeClr val="bg1">
              <a:lumMod val="85000"/>
            </a:schemeClr>
          </a:solidFill>
          <a:ln w="3175" algn="ctr">
            <a:solidFill>
              <a:srgbClr val="000000"/>
            </a:solidFill>
            <a:miter lim="800000"/>
            <a:headEnd/>
            <a:tailEnd/>
          </a:ln>
          <a:effectLst/>
        </p:spPr>
        <p:txBody>
          <a:bodyPr/>
          <a:lstStyle/>
          <a:p>
            <a:pPr defTabSz="457189">
              <a:defRPr/>
            </a:pPr>
            <a:endParaRPr lang="en-US" sz="1100" b="1">
              <a:solidFill>
                <a:srgbClr val="022144"/>
              </a:solidFill>
              <a:latin typeface="Calibri" pitchFamily="34" charset="0"/>
              <a:ea typeface="ＭＳ Ｐゴシック" pitchFamily="-111" charset="-128"/>
              <a:cs typeface="Calibri" pitchFamily="34" charset="0"/>
            </a:endParaRPr>
          </a:p>
        </p:txBody>
      </p:sp>
      <p:sp>
        <p:nvSpPr>
          <p:cNvPr id="68" name="Freeform 3"/>
          <p:cNvSpPr>
            <a:spLocks/>
          </p:cNvSpPr>
          <p:nvPr/>
        </p:nvSpPr>
        <p:spPr bwMode="blackGray">
          <a:xfrm>
            <a:off x="2869090" y="2440669"/>
            <a:ext cx="1034995" cy="780315"/>
          </a:xfrm>
          <a:custGeom>
            <a:avLst/>
            <a:gdLst>
              <a:gd name="T0" fmla="*/ 48 w 566"/>
              <a:gd name="T1" fmla="*/ 0 h 422"/>
              <a:gd name="T2" fmla="*/ 19 w 566"/>
              <a:gd name="T3" fmla="*/ 253 h 422"/>
              <a:gd name="T4" fmla="*/ 0 w 566"/>
              <a:gd name="T5" fmla="*/ 399 h 422"/>
              <a:gd name="T6" fmla="*/ 283 w 566"/>
              <a:gd name="T7" fmla="*/ 413 h 422"/>
              <a:gd name="T8" fmla="*/ 553 w 566"/>
              <a:gd name="T9" fmla="*/ 422 h 422"/>
              <a:gd name="T10" fmla="*/ 562 w 566"/>
              <a:gd name="T11" fmla="*/ 225 h 422"/>
              <a:gd name="T12" fmla="*/ 566 w 566"/>
              <a:gd name="T13" fmla="*/ 32 h 422"/>
              <a:gd name="T14" fmla="*/ 412 w 566"/>
              <a:gd name="T15" fmla="*/ 29 h 422"/>
              <a:gd name="T16" fmla="*/ 48 w 566"/>
              <a:gd name="T17" fmla="*/ 0 h 4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66"/>
              <a:gd name="T28" fmla="*/ 0 h 422"/>
              <a:gd name="T29" fmla="*/ 566 w 566"/>
              <a:gd name="T30" fmla="*/ 422 h 42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66" h="422">
                <a:moveTo>
                  <a:pt x="48" y="0"/>
                </a:moveTo>
                <a:lnTo>
                  <a:pt x="19" y="253"/>
                </a:lnTo>
                <a:lnTo>
                  <a:pt x="0" y="399"/>
                </a:lnTo>
                <a:lnTo>
                  <a:pt x="283" y="413"/>
                </a:lnTo>
                <a:lnTo>
                  <a:pt x="553" y="422"/>
                </a:lnTo>
                <a:lnTo>
                  <a:pt x="562" y="225"/>
                </a:lnTo>
                <a:lnTo>
                  <a:pt x="566" y="32"/>
                </a:lnTo>
                <a:lnTo>
                  <a:pt x="412" y="29"/>
                </a:lnTo>
                <a:lnTo>
                  <a:pt x="48" y="0"/>
                </a:lnTo>
                <a:close/>
              </a:path>
            </a:pathLst>
          </a:custGeom>
          <a:solidFill>
            <a:schemeClr val="bg1">
              <a:lumMod val="85000"/>
            </a:schemeClr>
          </a:solidFill>
          <a:ln w="6350" cap="flat" cmpd="sng">
            <a:solidFill>
              <a:srgbClr val="000000"/>
            </a:solidFill>
            <a:prstDash val="solid"/>
            <a:round/>
            <a:headEnd/>
            <a:tailEnd/>
          </a:ln>
        </p:spPr>
        <p:txBody>
          <a:bodyPr/>
          <a:lstStyle/>
          <a:p>
            <a:pPr defTabSz="457189">
              <a:defRPr/>
            </a:pPr>
            <a:endParaRPr lang="en-US" sz="1100" b="1" dirty="0">
              <a:solidFill>
                <a:srgbClr val="022144"/>
              </a:solidFill>
              <a:latin typeface="Calibri" pitchFamily="34" charset="0"/>
              <a:ea typeface="ＭＳ Ｐゴシック" pitchFamily="-111" charset="-128"/>
              <a:cs typeface="Calibri" pitchFamily="34" charset="0"/>
            </a:endParaRPr>
          </a:p>
          <a:p>
            <a:pPr defTabSz="457189">
              <a:defRPr/>
            </a:pPr>
            <a:r>
              <a:rPr lang="en-US" sz="1100" b="1" dirty="0">
                <a:solidFill>
                  <a:srgbClr val="022144"/>
                </a:solidFill>
                <a:latin typeface="Calibri" pitchFamily="34" charset="0"/>
                <a:ea typeface="ＭＳ Ｐゴシック" pitchFamily="-111" charset="-128"/>
                <a:cs typeface="Calibri" pitchFamily="34" charset="0"/>
              </a:rPr>
              <a:t>        </a:t>
            </a:r>
          </a:p>
          <a:p>
            <a:pPr defTabSz="457189">
              <a:defRPr/>
            </a:pPr>
            <a:r>
              <a:rPr lang="en-US" sz="1100" b="1" dirty="0">
                <a:solidFill>
                  <a:srgbClr val="022144"/>
                </a:solidFill>
                <a:latin typeface="Calibri" pitchFamily="34" charset="0"/>
                <a:ea typeface="ＭＳ Ｐゴシック" pitchFamily="-111" charset="-128"/>
                <a:cs typeface="Calibri" pitchFamily="34" charset="0"/>
              </a:rPr>
              <a:t>           CO</a:t>
            </a:r>
          </a:p>
        </p:txBody>
      </p:sp>
      <p:sp>
        <p:nvSpPr>
          <p:cNvPr id="87" name="TextBox 86"/>
          <p:cNvSpPr txBox="1"/>
          <p:nvPr/>
        </p:nvSpPr>
        <p:spPr>
          <a:xfrm>
            <a:off x="7182902" y="3031928"/>
            <a:ext cx="614273" cy="261610"/>
          </a:xfrm>
          <a:prstGeom prst="rect">
            <a:avLst/>
          </a:prstGeom>
          <a:noFill/>
          <a:ln>
            <a:noFill/>
          </a:ln>
        </p:spPr>
        <p:txBody>
          <a:bodyPr wrap="square" rtlCol="0">
            <a:spAutoFit/>
          </a:bodyPr>
          <a:lstStyle/>
          <a:p>
            <a:pPr defTabSz="457189"/>
            <a:r>
              <a:rPr lang="en-US" sz="1100" b="1" dirty="0">
                <a:solidFill>
                  <a:srgbClr val="022144"/>
                </a:solidFill>
                <a:latin typeface="Calibri" pitchFamily="34" charset="0"/>
                <a:cs typeface="Calibri" pitchFamily="34" charset="0"/>
              </a:rPr>
              <a:t>NC</a:t>
            </a:r>
          </a:p>
        </p:txBody>
      </p:sp>
      <p:sp>
        <p:nvSpPr>
          <p:cNvPr id="19" name="Freeform 32"/>
          <p:cNvSpPr>
            <a:spLocks/>
          </p:cNvSpPr>
          <p:nvPr/>
        </p:nvSpPr>
        <p:spPr bwMode="blackGray">
          <a:xfrm>
            <a:off x="1108123" y="629479"/>
            <a:ext cx="1012287" cy="774216"/>
          </a:xfrm>
          <a:custGeom>
            <a:avLst/>
            <a:gdLst>
              <a:gd name="T0" fmla="*/ 144 w 508"/>
              <a:gd name="T1" fmla="*/ 0 h 373"/>
              <a:gd name="T2" fmla="*/ 262 w 508"/>
              <a:gd name="T3" fmla="*/ 31 h 373"/>
              <a:gd name="T4" fmla="*/ 352 w 508"/>
              <a:gd name="T5" fmla="*/ 52 h 373"/>
              <a:gd name="T6" fmla="*/ 395 w 508"/>
              <a:gd name="T7" fmla="*/ 62 h 373"/>
              <a:gd name="T8" fmla="*/ 439 w 508"/>
              <a:gd name="T9" fmla="*/ 68 h 373"/>
              <a:gd name="T10" fmla="*/ 499 w 508"/>
              <a:gd name="T11" fmla="*/ 79 h 373"/>
              <a:gd name="T12" fmla="*/ 571 w 508"/>
              <a:gd name="T13" fmla="*/ 92 h 373"/>
              <a:gd name="T14" fmla="*/ 525 w 508"/>
              <a:gd name="T15" fmla="*/ 413 h 373"/>
              <a:gd name="T16" fmla="*/ 303 w 508"/>
              <a:gd name="T17" fmla="*/ 366 h 373"/>
              <a:gd name="T18" fmla="*/ 273 w 508"/>
              <a:gd name="T19" fmla="*/ 388 h 373"/>
              <a:gd name="T20" fmla="*/ 233 w 508"/>
              <a:gd name="T21" fmla="*/ 355 h 373"/>
              <a:gd name="T22" fmla="*/ 197 w 508"/>
              <a:gd name="T23" fmla="*/ 388 h 373"/>
              <a:gd name="T24" fmla="*/ 165 w 508"/>
              <a:gd name="T25" fmla="*/ 361 h 373"/>
              <a:gd name="T26" fmla="*/ 73 w 508"/>
              <a:gd name="T27" fmla="*/ 355 h 373"/>
              <a:gd name="T28" fmla="*/ 87 w 508"/>
              <a:gd name="T29" fmla="*/ 303 h 373"/>
              <a:gd name="T30" fmla="*/ 20 w 508"/>
              <a:gd name="T31" fmla="*/ 299 h 373"/>
              <a:gd name="T32" fmla="*/ 15 w 508"/>
              <a:gd name="T33" fmla="*/ 269 h 373"/>
              <a:gd name="T34" fmla="*/ 27 w 508"/>
              <a:gd name="T35" fmla="*/ 237 h 373"/>
              <a:gd name="T36" fmla="*/ 11 w 508"/>
              <a:gd name="T37" fmla="*/ 208 h 373"/>
              <a:gd name="T38" fmla="*/ 12 w 508"/>
              <a:gd name="T39" fmla="*/ 128 h 373"/>
              <a:gd name="T40" fmla="*/ 0 w 508"/>
              <a:gd name="T41" fmla="*/ 66 h 373"/>
              <a:gd name="T42" fmla="*/ 8 w 508"/>
              <a:gd name="T43" fmla="*/ 42 h 373"/>
              <a:gd name="T44" fmla="*/ 37 w 508"/>
              <a:gd name="T45" fmla="*/ 52 h 373"/>
              <a:gd name="T46" fmla="*/ 67 w 508"/>
              <a:gd name="T47" fmla="*/ 89 h 373"/>
              <a:gd name="T48" fmla="*/ 124 w 508"/>
              <a:gd name="T49" fmla="*/ 96 h 373"/>
              <a:gd name="T50" fmla="*/ 138 w 508"/>
              <a:gd name="T51" fmla="*/ 126 h 373"/>
              <a:gd name="T52" fmla="*/ 110 w 508"/>
              <a:gd name="T53" fmla="*/ 126 h 373"/>
              <a:gd name="T54" fmla="*/ 107 w 508"/>
              <a:gd name="T55" fmla="*/ 152 h 373"/>
              <a:gd name="T56" fmla="*/ 124 w 508"/>
              <a:gd name="T57" fmla="*/ 155 h 373"/>
              <a:gd name="T58" fmla="*/ 129 w 508"/>
              <a:gd name="T59" fmla="*/ 180 h 373"/>
              <a:gd name="T60" fmla="*/ 96 w 508"/>
              <a:gd name="T61" fmla="*/ 199 h 373"/>
              <a:gd name="T62" fmla="*/ 96 w 508"/>
              <a:gd name="T63" fmla="*/ 217 h 373"/>
              <a:gd name="T64" fmla="*/ 135 w 508"/>
              <a:gd name="T65" fmla="*/ 217 h 373"/>
              <a:gd name="T66" fmla="*/ 144 w 508"/>
              <a:gd name="T67" fmla="*/ 173 h 373"/>
              <a:gd name="T68" fmla="*/ 173 w 508"/>
              <a:gd name="T69" fmla="*/ 145 h 373"/>
              <a:gd name="T70" fmla="*/ 138 w 508"/>
              <a:gd name="T71" fmla="*/ 75 h 373"/>
              <a:gd name="T72" fmla="*/ 161 w 508"/>
              <a:gd name="T73" fmla="*/ 53 h 373"/>
              <a:gd name="T74" fmla="*/ 144 w 508"/>
              <a:gd name="T75" fmla="*/ 0 h 37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08"/>
              <a:gd name="T115" fmla="*/ 0 h 373"/>
              <a:gd name="T116" fmla="*/ 508 w 508"/>
              <a:gd name="T117" fmla="*/ 373 h 37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08" h="373">
                <a:moveTo>
                  <a:pt x="128" y="0"/>
                </a:moveTo>
                <a:lnTo>
                  <a:pt x="233" y="28"/>
                </a:lnTo>
                <a:lnTo>
                  <a:pt x="313" y="47"/>
                </a:lnTo>
                <a:lnTo>
                  <a:pt x="351" y="56"/>
                </a:lnTo>
                <a:lnTo>
                  <a:pt x="391" y="61"/>
                </a:lnTo>
                <a:lnTo>
                  <a:pt x="444" y="71"/>
                </a:lnTo>
                <a:lnTo>
                  <a:pt x="508" y="83"/>
                </a:lnTo>
                <a:lnTo>
                  <a:pt x="467" y="373"/>
                </a:lnTo>
                <a:lnTo>
                  <a:pt x="270" y="331"/>
                </a:lnTo>
                <a:lnTo>
                  <a:pt x="243" y="350"/>
                </a:lnTo>
                <a:lnTo>
                  <a:pt x="207" y="321"/>
                </a:lnTo>
                <a:lnTo>
                  <a:pt x="175" y="350"/>
                </a:lnTo>
                <a:lnTo>
                  <a:pt x="147" y="326"/>
                </a:lnTo>
                <a:lnTo>
                  <a:pt x="65" y="321"/>
                </a:lnTo>
                <a:lnTo>
                  <a:pt x="77" y="274"/>
                </a:lnTo>
                <a:lnTo>
                  <a:pt x="18" y="270"/>
                </a:lnTo>
                <a:lnTo>
                  <a:pt x="13" y="243"/>
                </a:lnTo>
                <a:lnTo>
                  <a:pt x="24" y="214"/>
                </a:lnTo>
                <a:lnTo>
                  <a:pt x="10" y="188"/>
                </a:lnTo>
                <a:lnTo>
                  <a:pt x="11" y="116"/>
                </a:lnTo>
                <a:lnTo>
                  <a:pt x="0" y="60"/>
                </a:lnTo>
                <a:lnTo>
                  <a:pt x="7" y="38"/>
                </a:lnTo>
                <a:lnTo>
                  <a:pt x="33" y="47"/>
                </a:lnTo>
                <a:lnTo>
                  <a:pt x="60" y="80"/>
                </a:lnTo>
                <a:lnTo>
                  <a:pt x="110" y="87"/>
                </a:lnTo>
                <a:lnTo>
                  <a:pt x="123" y="114"/>
                </a:lnTo>
                <a:lnTo>
                  <a:pt x="98" y="114"/>
                </a:lnTo>
                <a:lnTo>
                  <a:pt x="95" y="137"/>
                </a:lnTo>
                <a:lnTo>
                  <a:pt x="110" y="140"/>
                </a:lnTo>
                <a:lnTo>
                  <a:pt x="115" y="163"/>
                </a:lnTo>
                <a:lnTo>
                  <a:pt x="85" y="180"/>
                </a:lnTo>
                <a:lnTo>
                  <a:pt x="85" y="196"/>
                </a:lnTo>
                <a:lnTo>
                  <a:pt x="120" y="196"/>
                </a:lnTo>
                <a:lnTo>
                  <a:pt x="128" y="156"/>
                </a:lnTo>
                <a:lnTo>
                  <a:pt x="154" y="131"/>
                </a:lnTo>
                <a:lnTo>
                  <a:pt x="123" y="68"/>
                </a:lnTo>
                <a:lnTo>
                  <a:pt x="143" y="48"/>
                </a:lnTo>
                <a:lnTo>
                  <a:pt x="128" y="0"/>
                </a:lnTo>
                <a:close/>
              </a:path>
            </a:pathLst>
          </a:custGeom>
          <a:solidFill>
            <a:schemeClr val="bg1">
              <a:lumMod val="85000"/>
            </a:schemeClr>
          </a:solidFill>
          <a:ln w="3175" cap="flat" cmpd="sng">
            <a:solidFill>
              <a:srgbClr val="000000"/>
            </a:solidFill>
            <a:prstDash val="solid"/>
            <a:round/>
            <a:headEnd type="none" w="med" len="med"/>
            <a:tailEnd type="none" w="med" len="med"/>
          </a:ln>
        </p:spPr>
        <p:txBody>
          <a:bodyPr anchor="t"/>
          <a:lstStyle/>
          <a:p>
            <a:pPr algn="ctr" defTabSz="457189">
              <a:tabLst>
                <a:tab pos="396865" algn="l"/>
              </a:tabLst>
            </a:pPr>
            <a:r>
              <a:rPr lang="en-US" sz="1100" b="1" dirty="0">
                <a:solidFill>
                  <a:srgbClr val="022144"/>
                </a:solidFill>
                <a:latin typeface="Calibri" pitchFamily="34" charset="0"/>
                <a:cs typeface="Calibri" pitchFamily="34" charset="0"/>
              </a:rPr>
              <a:t>	                                     </a:t>
            </a:r>
          </a:p>
          <a:p>
            <a:pPr algn="ctr" defTabSz="457189">
              <a:tabLst>
                <a:tab pos="396865" algn="l"/>
              </a:tabLst>
            </a:pPr>
            <a:r>
              <a:rPr lang="en-US" sz="1100" b="1" dirty="0">
                <a:solidFill>
                  <a:srgbClr val="022144"/>
                </a:solidFill>
                <a:latin typeface="Calibri" pitchFamily="34" charset="0"/>
                <a:cs typeface="Calibri" pitchFamily="34" charset="0"/>
              </a:rPr>
              <a:t>    </a:t>
            </a:r>
          </a:p>
          <a:p>
            <a:pPr algn="ctr" defTabSz="457189">
              <a:tabLst>
                <a:tab pos="396865" algn="l"/>
              </a:tabLst>
            </a:pPr>
            <a:r>
              <a:rPr lang="en-US" sz="1100" b="1" dirty="0">
                <a:solidFill>
                  <a:srgbClr val="022144"/>
                </a:solidFill>
                <a:latin typeface="Calibri" pitchFamily="34" charset="0"/>
                <a:cs typeface="Calibri" pitchFamily="34" charset="0"/>
              </a:rPr>
              <a:t>WA </a:t>
            </a:r>
          </a:p>
        </p:txBody>
      </p:sp>
      <p:sp>
        <p:nvSpPr>
          <p:cNvPr id="93" name="TextBox 143"/>
          <p:cNvSpPr txBox="1">
            <a:spLocks noChangeArrowheads="1"/>
          </p:cNvSpPr>
          <p:nvPr/>
        </p:nvSpPr>
        <p:spPr bwMode="auto">
          <a:xfrm>
            <a:off x="7075459" y="698110"/>
            <a:ext cx="638129" cy="261610"/>
          </a:xfrm>
          <a:prstGeom prst="rect">
            <a:avLst/>
          </a:prstGeom>
          <a:noFill/>
          <a:ln w="9525">
            <a:noFill/>
            <a:miter lim="800000"/>
            <a:headEnd/>
            <a:tailEnd/>
          </a:ln>
        </p:spPr>
        <p:txBody>
          <a:bodyPr>
            <a:spAutoFit/>
          </a:bodyPr>
          <a:lstStyle/>
          <a:p>
            <a:pPr defTabSz="457189"/>
            <a:r>
              <a:rPr lang="en-US" sz="1100" b="1" dirty="0">
                <a:solidFill>
                  <a:srgbClr val="022144"/>
                </a:solidFill>
                <a:latin typeface="Calibri" pitchFamily="34" charset="0"/>
                <a:cs typeface="Calibri" pitchFamily="34" charset="0"/>
              </a:rPr>
              <a:t>VT</a:t>
            </a:r>
          </a:p>
        </p:txBody>
      </p:sp>
      <p:cxnSp>
        <p:nvCxnSpPr>
          <p:cNvPr id="95" name="Straight Connector 155"/>
          <p:cNvCxnSpPr>
            <a:cxnSpLocks noChangeShapeType="1"/>
          </p:cNvCxnSpPr>
          <p:nvPr/>
        </p:nvCxnSpPr>
        <p:spPr bwMode="auto">
          <a:xfrm>
            <a:off x="7343489" y="866320"/>
            <a:ext cx="446691" cy="513495"/>
          </a:xfrm>
          <a:prstGeom prst="line">
            <a:avLst/>
          </a:prstGeom>
          <a:solidFill>
            <a:srgbClr val="00B050"/>
          </a:solidFill>
          <a:ln w="9525" algn="ctr">
            <a:solidFill>
              <a:srgbClr val="000000"/>
            </a:solidFill>
            <a:round/>
            <a:headEnd/>
            <a:tailEnd/>
          </a:ln>
        </p:spPr>
      </p:cxnSp>
      <p:grpSp>
        <p:nvGrpSpPr>
          <p:cNvPr id="13" name="Group 1"/>
          <p:cNvGrpSpPr/>
          <p:nvPr/>
        </p:nvGrpSpPr>
        <p:grpSpPr>
          <a:xfrm>
            <a:off x="7377369" y="494764"/>
            <a:ext cx="638128" cy="608735"/>
            <a:chOff x="7204525" y="1504266"/>
            <a:chExt cx="474955" cy="429319"/>
          </a:xfrm>
          <a:noFill/>
        </p:grpSpPr>
        <p:sp>
          <p:nvSpPr>
            <p:cNvPr id="97" name="TextBox 142"/>
            <p:cNvSpPr txBox="1">
              <a:spLocks noChangeArrowheads="1"/>
            </p:cNvSpPr>
            <p:nvPr/>
          </p:nvSpPr>
          <p:spPr bwMode="auto">
            <a:xfrm>
              <a:off x="7204525" y="1504266"/>
              <a:ext cx="474955" cy="184504"/>
            </a:xfrm>
            <a:prstGeom prst="rect">
              <a:avLst/>
            </a:prstGeom>
            <a:grpFill/>
            <a:ln w="9525">
              <a:noFill/>
              <a:miter lim="800000"/>
              <a:headEnd/>
              <a:tailEnd/>
            </a:ln>
          </p:spPr>
          <p:txBody>
            <a:bodyPr>
              <a:spAutoFit/>
            </a:bodyPr>
            <a:lstStyle/>
            <a:p>
              <a:pPr defTabSz="457189"/>
              <a:r>
                <a:rPr lang="en-US" sz="1100" b="1" dirty="0">
                  <a:solidFill>
                    <a:srgbClr val="022144"/>
                  </a:solidFill>
                  <a:latin typeface="Calibri" pitchFamily="34" charset="0"/>
                </a:rPr>
                <a:t>NH</a:t>
              </a:r>
            </a:p>
          </p:txBody>
        </p:sp>
        <p:cxnSp>
          <p:nvCxnSpPr>
            <p:cNvPr id="99" name="Straight Connector 157"/>
            <p:cNvCxnSpPr>
              <a:cxnSpLocks noChangeShapeType="1"/>
            </p:cNvCxnSpPr>
            <p:nvPr/>
          </p:nvCxnSpPr>
          <p:spPr bwMode="auto">
            <a:xfrm>
              <a:off x="7400538" y="1708862"/>
              <a:ext cx="124308" cy="224723"/>
            </a:xfrm>
            <a:prstGeom prst="line">
              <a:avLst/>
            </a:prstGeom>
            <a:grpFill/>
            <a:ln w="9525" algn="ctr">
              <a:solidFill>
                <a:schemeClr val="tx1"/>
              </a:solidFill>
              <a:round/>
              <a:headEnd/>
              <a:tailEnd/>
            </a:ln>
          </p:spPr>
        </p:cxnSp>
      </p:grpSp>
      <p:grpSp>
        <p:nvGrpSpPr>
          <p:cNvPr id="14" name="Group 4"/>
          <p:cNvGrpSpPr/>
          <p:nvPr/>
        </p:nvGrpSpPr>
        <p:grpSpPr>
          <a:xfrm>
            <a:off x="8054281" y="1008263"/>
            <a:ext cx="1148634" cy="645919"/>
            <a:chOff x="7697238" y="1904999"/>
            <a:chExt cx="854920" cy="455544"/>
          </a:xfrm>
        </p:grpSpPr>
        <p:sp>
          <p:nvSpPr>
            <p:cNvPr id="101" name="TextBox 123"/>
            <p:cNvSpPr txBox="1">
              <a:spLocks noChangeArrowheads="1"/>
            </p:cNvSpPr>
            <p:nvPr/>
          </p:nvSpPr>
          <p:spPr bwMode="auto">
            <a:xfrm>
              <a:off x="8077202" y="1904999"/>
              <a:ext cx="474956" cy="184504"/>
            </a:xfrm>
            <a:prstGeom prst="rect">
              <a:avLst/>
            </a:prstGeom>
            <a:noFill/>
            <a:ln w="9525">
              <a:noFill/>
              <a:miter lim="800000"/>
              <a:headEnd/>
              <a:tailEnd/>
            </a:ln>
          </p:spPr>
          <p:txBody>
            <a:bodyPr>
              <a:spAutoFit/>
            </a:bodyPr>
            <a:lstStyle/>
            <a:p>
              <a:pPr defTabSz="457189"/>
              <a:r>
                <a:rPr lang="en-US" sz="1100" b="1" dirty="0">
                  <a:solidFill>
                    <a:srgbClr val="022144"/>
                  </a:solidFill>
                  <a:latin typeface="Calibri" pitchFamily="34" charset="0"/>
                </a:rPr>
                <a:t>MA</a:t>
              </a:r>
            </a:p>
          </p:txBody>
        </p:sp>
        <p:cxnSp>
          <p:nvCxnSpPr>
            <p:cNvPr id="103" name="Straight Connector 159"/>
            <p:cNvCxnSpPr>
              <a:cxnSpLocks noChangeShapeType="1"/>
              <a:stCxn id="101" idx="1"/>
            </p:cNvCxnSpPr>
            <p:nvPr/>
          </p:nvCxnSpPr>
          <p:spPr bwMode="auto">
            <a:xfrm flipH="1">
              <a:off x="7697238" y="1997251"/>
              <a:ext cx="379965" cy="363292"/>
            </a:xfrm>
            <a:prstGeom prst="line">
              <a:avLst/>
            </a:prstGeom>
            <a:solidFill>
              <a:schemeClr val="accent3">
                <a:lumMod val="40000"/>
                <a:lumOff val="60000"/>
              </a:schemeClr>
            </a:solidFill>
            <a:ln w="9525" algn="ctr">
              <a:solidFill>
                <a:srgbClr val="000000"/>
              </a:solidFill>
              <a:round/>
              <a:headEnd/>
              <a:tailEnd/>
            </a:ln>
          </p:spPr>
        </p:cxnSp>
      </p:grpSp>
      <p:grpSp>
        <p:nvGrpSpPr>
          <p:cNvPr id="15" name="Group 69"/>
          <p:cNvGrpSpPr/>
          <p:nvPr/>
        </p:nvGrpSpPr>
        <p:grpSpPr>
          <a:xfrm>
            <a:off x="7452068" y="2430857"/>
            <a:ext cx="1148626" cy="390790"/>
            <a:chOff x="7088777" y="3136878"/>
            <a:chExt cx="854915" cy="275610"/>
          </a:xfrm>
          <a:noFill/>
        </p:grpSpPr>
        <p:sp>
          <p:nvSpPr>
            <p:cNvPr id="108" name="TextBox 148"/>
            <p:cNvSpPr txBox="1">
              <a:spLocks noChangeArrowheads="1"/>
            </p:cNvSpPr>
            <p:nvPr/>
          </p:nvSpPr>
          <p:spPr bwMode="auto">
            <a:xfrm>
              <a:off x="7468737" y="3227984"/>
              <a:ext cx="474955" cy="184504"/>
            </a:xfrm>
            <a:prstGeom prst="rect">
              <a:avLst/>
            </a:prstGeom>
            <a:grpFill/>
            <a:ln w="9525">
              <a:noFill/>
              <a:miter lim="800000"/>
              <a:headEnd/>
              <a:tailEnd/>
            </a:ln>
          </p:spPr>
          <p:txBody>
            <a:bodyPr>
              <a:spAutoFit/>
            </a:bodyPr>
            <a:lstStyle/>
            <a:p>
              <a:pPr defTabSz="457189"/>
              <a:r>
                <a:rPr lang="en-US" sz="1100" b="1" dirty="0">
                  <a:solidFill>
                    <a:srgbClr val="022144"/>
                  </a:solidFill>
                  <a:latin typeface="Calibri" pitchFamily="34" charset="0"/>
                  <a:cs typeface="Calibri" pitchFamily="34" charset="0"/>
                </a:rPr>
                <a:t>MD</a:t>
              </a:r>
            </a:p>
          </p:txBody>
        </p:sp>
        <p:cxnSp>
          <p:nvCxnSpPr>
            <p:cNvPr id="109" name="Straight Connector 177"/>
            <p:cNvCxnSpPr>
              <a:cxnSpLocks noChangeShapeType="1"/>
              <a:stCxn id="108" idx="1"/>
            </p:cNvCxnSpPr>
            <p:nvPr/>
          </p:nvCxnSpPr>
          <p:spPr bwMode="auto">
            <a:xfrm flipH="1" flipV="1">
              <a:off x="7088777" y="3136878"/>
              <a:ext cx="379961" cy="183358"/>
            </a:xfrm>
            <a:prstGeom prst="line">
              <a:avLst/>
            </a:prstGeom>
            <a:grpFill/>
            <a:ln w="9525" algn="ctr">
              <a:solidFill>
                <a:srgbClr val="000000"/>
              </a:solidFill>
              <a:round/>
              <a:headEnd/>
              <a:tailEnd/>
            </a:ln>
          </p:spPr>
        </p:cxnSp>
      </p:grpSp>
      <p:sp>
        <p:nvSpPr>
          <p:cNvPr id="110" name="TextBox 145"/>
          <p:cNvSpPr txBox="1">
            <a:spLocks noChangeArrowheads="1"/>
          </p:cNvSpPr>
          <p:nvPr/>
        </p:nvSpPr>
        <p:spPr bwMode="auto">
          <a:xfrm>
            <a:off x="7986519" y="2286780"/>
            <a:ext cx="638128" cy="261610"/>
          </a:xfrm>
          <a:prstGeom prst="rect">
            <a:avLst/>
          </a:prstGeom>
          <a:noFill/>
          <a:ln w="9525">
            <a:noFill/>
            <a:miter lim="800000"/>
            <a:headEnd/>
            <a:tailEnd/>
          </a:ln>
        </p:spPr>
        <p:txBody>
          <a:bodyPr>
            <a:spAutoFit/>
          </a:bodyPr>
          <a:lstStyle/>
          <a:p>
            <a:pPr defTabSz="457189"/>
            <a:r>
              <a:rPr lang="en-US" sz="1100" b="1" dirty="0">
                <a:solidFill>
                  <a:srgbClr val="022144"/>
                </a:solidFill>
                <a:latin typeface="Calibri" pitchFamily="34" charset="0"/>
                <a:cs typeface="Calibri" pitchFamily="34" charset="0"/>
              </a:rPr>
              <a:t>DE</a:t>
            </a:r>
          </a:p>
        </p:txBody>
      </p:sp>
      <p:cxnSp>
        <p:nvCxnSpPr>
          <p:cNvPr id="111" name="Straight Connector 173"/>
          <p:cNvCxnSpPr>
            <a:cxnSpLocks noChangeShapeType="1"/>
            <a:stCxn id="110" idx="1"/>
            <a:endCxn id="56" idx="3"/>
          </p:cNvCxnSpPr>
          <p:nvPr/>
        </p:nvCxnSpPr>
        <p:spPr bwMode="auto">
          <a:xfrm flipH="1" flipV="1">
            <a:off x="7699045" y="2393091"/>
            <a:ext cx="287475" cy="24494"/>
          </a:xfrm>
          <a:prstGeom prst="line">
            <a:avLst/>
          </a:prstGeom>
          <a:solidFill>
            <a:schemeClr val="bg1"/>
          </a:solidFill>
          <a:ln w="9525" algn="ctr">
            <a:solidFill>
              <a:srgbClr val="000000"/>
            </a:solidFill>
            <a:round/>
            <a:headEnd/>
            <a:tailEnd/>
          </a:ln>
        </p:spPr>
      </p:cxnSp>
      <p:grpSp>
        <p:nvGrpSpPr>
          <p:cNvPr id="63" name="Group 71"/>
          <p:cNvGrpSpPr/>
          <p:nvPr/>
        </p:nvGrpSpPr>
        <p:grpSpPr>
          <a:xfrm>
            <a:off x="7755791" y="2077395"/>
            <a:ext cx="936608" cy="261610"/>
            <a:chOff x="7398069" y="2856504"/>
            <a:chExt cx="697111" cy="184505"/>
          </a:xfrm>
          <a:noFill/>
        </p:grpSpPr>
        <p:sp>
          <p:nvSpPr>
            <p:cNvPr id="112" name="TextBox 152"/>
            <p:cNvSpPr txBox="1">
              <a:spLocks noChangeArrowheads="1"/>
            </p:cNvSpPr>
            <p:nvPr/>
          </p:nvSpPr>
          <p:spPr bwMode="auto">
            <a:xfrm>
              <a:off x="7620225" y="2856504"/>
              <a:ext cx="474955" cy="184505"/>
            </a:xfrm>
            <a:prstGeom prst="rect">
              <a:avLst/>
            </a:prstGeom>
            <a:grpFill/>
            <a:ln w="9525">
              <a:noFill/>
              <a:miter lim="800000"/>
              <a:headEnd/>
              <a:tailEnd/>
            </a:ln>
          </p:spPr>
          <p:txBody>
            <a:bodyPr>
              <a:spAutoFit/>
            </a:bodyPr>
            <a:lstStyle/>
            <a:p>
              <a:pPr defTabSz="457189"/>
              <a:r>
                <a:rPr lang="en-US" sz="1100" b="1" dirty="0">
                  <a:solidFill>
                    <a:srgbClr val="022144"/>
                  </a:solidFill>
                  <a:latin typeface="Calibri" pitchFamily="34" charset="0"/>
                  <a:cs typeface="Calibri" pitchFamily="34" charset="0"/>
                </a:rPr>
                <a:t> NJ</a:t>
              </a:r>
            </a:p>
          </p:txBody>
        </p:sp>
        <p:cxnSp>
          <p:nvCxnSpPr>
            <p:cNvPr id="113" name="Straight Connector 170"/>
            <p:cNvCxnSpPr>
              <a:cxnSpLocks noChangeShapeType="1"/>
            </p:cNvCxnSpPr>
            <p:nvPr/>
          </p:nvCxnSpPr>
          <p:spPr bwMode="auto">
            <a:xfrm flipH="1" flipV="1">
              <a:off x="7398069" y="2929320"/>
              <a:ext cx="283067" cy="19436"/>
            </a:xfrm>
            <a:prstGeom prst="line">
              <a:avLst/>
            </a:prstGeom>
            <a:grpFill/>
            <a:ln w="9525" algn="ctr">
              <a:solidFill>
                <a:srgbClr val="000000"/>
              </a:solidFill>
              <a:round/>
              <a:headEnd/>
              <a:tailEnd/>
            </a:ln>
          </p:spPr>
        </p:cxnSp>
      </p:grpSp>
      <p:sp>
        <p:nvSpPr>
          <p:cNvPr id="116" name="TextBox 148"/>
          <p:cNvSpPr txBox="1">
            <a:spLocks noChangeArrowheads="1"/>
          </p:cNvSpPr>
          <p:nvPr/>
        </p:nvSpPr>
        <p:spPr bwMode="auto">
          <a:xfrm>
            <a:off x="7860964" y="2829086"/>
            <a:ext cx="638128" cy="261610"/>
          </a:xfrm>
          <a:prstGeom prst="rect">
            <a:avLst/>
          </a:prstGeom>
          <a:noFill/>
          <a:ln w="9525">
            <a:noFill/>
            <a:miter lim="800000"/>
            <a:headEnd/>
            <a:tailEnd/>
          </a:ln>
        </p:spPr>
        <p:txBody>
          <a:bodyPr>
            <a:spAutoFit/>
          </a:bodyPr>
          <a:lstStyle/>
          <a:p>
            <a:pPr defTabSz="457189"/>
            <a:r>
              <a:rPr lang="en-US" sz="1100" b="1" dirty="0">
                <a:solidFill>
                  <a:srgbClr val="022144"/>
                </a:solidFill>
                <a:latin typeface="Calibri" pitchFamily="34" charset="0"/>
                <a:cs typeface="Calibri" pitchFamily="34" charset="0"/>
              </a:rPr>
              <a:t>DC</a:t>
            </a:r>
          </a:p>
        </p:txBody>
      </p:sp>
      <p:cxnSp>
        <p:nvCxnSpPr>
          <p:cNvPr id="117" name="Straight Connector 177"/>
          <p:cNvCxnSpPr>
            <a:cxnSpLocks noChangeShapeType="1"/>
          </p:cNvCxnSpPr>
          <p:nvPr/>
        </p:nvCxnSpPr>
        <p:spPr bwMode="auto">
          <a:xfrm flipH="1" flipV="1">
            <a:off x="7428093" y="2517910"/>
            <a:ext cx="506809" cy="370305"/>
          </a:xfrm>
          <a:prstGeom prst="line">
            <a:avLst/>
          </a:prstGeom>
          <a:solidFill>
            <a:schemeClr val="accent3">
              <a:lumMod val="40000"/>
              <a:lumOff val="60000"/>
            </a:schemeClr>
          </a:solidFill>
          <a:ln w="9525" algn="ctr">
            <a:solidFill>
              <a:srgbClr val="000000"/>
            </a:solidFill>
            <a:round/>
            <a:headEnd/>
            <a:tailEnd/>
          </a:ln>
        </p:spPr>
      </p:cxnSp>
      <p:sp>
        <p:nvSpPr>
          <p:cNvPr id="144" name="Freeform 87"/>
          <p:cNvSpPr>
            <a:spLocks/>
          </p:cNvSpPr>
          <p:nvPr/>
        </p:nvSpPr>
        <p:spPr bwMode="auto">
          <a:xfrm>
            <a:off x="7800067" y="1863019"/>
            <a:ext cx="249352" cy="138561"/>
          </a:xfrm>
          <a:custGeom>
            <a:avLst/>
            <a:gdLst>
              <a:gd name="T0" fmla="*/ 2147483647 w 137"/>
              <a:gd name="T1" fmla="*/ 2147483647 h 79"/>
              <a:gd name="T2" fmla="*/ 2147483647 w 137"/>
              <a:gd name="T3" fmla="*/ 2147483647 h 79"/>
              <a:gd name="T4" fmla="*/ 2147483647 w 137"/>
              <a:gd name="T5" fmla="*/ 2147483647 h 79"/>
              <a:gd name="T6" fmla="*/ 2147483647 w 137"/>
              <a:gd name="T7" fmla="*/ 2147483647 h 79"/>
              <a:gd name="T8" fmla="*/ 2147483647 w 137"/>
              <a:gd name="T9" fmla="*/ 2147483647 h 79"/>
              <a:gd name="T10" fmla="*/ 2147483647 w 137"/>
              <a:gd name="T11" fmla="*/ 2147483647 h 79"/>
              <a:gd name="T12" fmla="*/ 2147483647 w 137"/>
              <a:gd name="T13" fmla="*/ 0 h 79"/>
              <a:gd name="T14" fmla="*/ 2147483647 w 137"/>
              <a:gd name="T15" fmla="*/ 2147483647 h 79"/>
              <a:gd name="T16" fmla="*/ 2147483647 w 137"/>
              <a:gd name="T17" fmla="*/ 2147483647 h 79"/>
              <a:gd name="T18" fmla="*/ 2147483647 w 137"/>
              <a:gd name="T19" fmla="*/ 2147483647 h 79"/>
              <a:gd name="T20" fmla="*/ 2147483647 w 137"/>
              <a:gd name="T21" fmla="*/ 2147483647 h 79"/>
              <a:gd name="T22" fmla="*/ 2147483647 w 137"/>
              <a:gd name="T23" fmla="*/ 2147483647 h 79"/>
              <a:gd name="T24" fmla="*/ 2147483647 w 137"/>
              <a:gd name="T25" fmla="*/ 2147483647 h 79"/>
              <a:gd name="T26" fmla="*/ 2147483647 w 137"/>
              <a:gd name="T27" fmla="*/ 2147483647 h 79"/>
              <a:gd name="T28" fmla="*/ 2147483647 w 137"/>
              <a:gd name="T29" fmla="*/ 2147483647 h 79"/>
              <a:gd name="T30" fmla="*/ 2147483647 w 137"/>
              <a:gd name="T31" fmla="*/ 2147483647 h 79"/>
              <a:gd name="T32" fmla="*/ 2147483647 w 137"/>
              <a:gd name="T33" fmla="*/ 2147483647 h 79"/>
              <a:gd name="T34" fmla="*/ 2147483647 w 137"/>
              <a:gd name="T35" fmla="*/ 2147483647 h 79"/>
              <a:gd name="T36" fmla="*/ 2147483647 w 137"/>
              <a:gd name="T37" fmla="*/ 2147483647 h 79"/>
              <a:gd name="T38" fmla="*/ 2147483647 w 137"/>
              <a:gd name="T39" fmla="*/ 2147483647 h 79"/>
              <a:gd name="T40" fmla="*/ 2147483647 w 137"/>
              <a:gd name="T41" fmla="*/ 2147483647 h 79"/>
              <a:gd name="T42" fmla="*/ 2147483647 w 137"/>
              <a:gd name="T43" fmla="*/ 2147483647 h 79"/>
              <a:gd name="T44" fmla="*/ 0 w 137"/>
              <a:gd name="T45" fmla="*/ 2147483647 h 79"/>
              <a:gd name="T46" fmla="*/ 2147483647 w 137"/>
              <a:gd name="T47" fmla="*/ 2147483647 h 79"/>
              <a:gd name="T48" fmla="*/ 2147483647 w 137"/>
              <a:gd name="T49" fmla="*/ 2147483647 h 79"/>
              <a:gd name="T50" fmla="*/ 2147483647 w 137"/>
              <a:gd name="T51" fmla="*/ 2147483647 h 79"/>
              <a:gd name="T52" fmla="*/ 2147483647 w 137"/>
              <a:gd name="T53" fmla="*/ 2147483647 h 79"/>
              <a:gd name="T54" fmla="*/ 2147483647 w 137"/>
              <a:gd name="T55" fmla="*/ 2147483647 h 79"/>
              <a:gd name="T56" fmla="*/ 2147483647 w 137"/>
              <a:gd name="T57" fmla="*/ 2147483647 h 79"/>
              <a:gd name="T58" fmla="*/ 2147483647 w 137"/>
              <a:gd name="T59" fmla="*/ 2147483647 h 79"/>
              <a:gd name="T60" fmla="*/ 2147483647 w 137"/>
              <a:gd name="T61" fmla="*/ 2147483647 h 79"/>
              <a:gd name="T62" fmla="*/ 2147483647 w 137"/>
              <a:gd name="T63" fmla="*/ 2147483647 h 79"/>
              <a:gd name="T64" fmla="*/ 2147483647 w 137"/>
              <a:gd name="T65" fmla="*/ 2147483647 h 79"/>
              <a:gd name="T66" fmla="*/ 2147483647 w 137"/>
              <a:gd name="T67" fmla="*/ 2147483647 h 79"/>
              <a:gd name="T68" fmla="*/ 2147483647 w 137"/>
              <a:gd name="T69" fmla="*/ 2147483647 h 79"/>
              <a:gd name="T70" fmla="*/ 2147483647 w 137"/>
              <a:gd name="T71" fmla="*/ 2147483647 h 79"/>
              <a:gd name="T72" fmla="*/ 2147483647 w 137"/>
              <a:gd name="T73" fmla="*/ 2147483647 h 79"/>
              <a:gd name="T74" fmla="*/ 2147483647 w 137"/>
              <a:gd name="T75" fmla="*/ 2147483647 h 79"/>
              <a:gd name="T76" fmla="*/ 2147483647 w 137"/>
              <a:gd name="T77" fmla="*/ 2147483647 h 7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37"/>
              <a:gd name="T118" fmla="*/ 0 h 79"/>
              <a:gd name="T119" fmla="*/ 137 w 137"/>
              <a:gd name="T120" fmla="*/ 79 h 79"/>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37" h="79">
                <a:moveTo>
                  <a:pt x="59" y="37"/>
                </a:moveTo>
                <a:lnTo>
                  <a:pt x="73" y="28"/>
                </a:lnTo>
                <a:lnTo>
                  <a:pt x="81" y="24"/>
                </a:lnTo>
                <a:lnTo>
                  <a:pt x="85" y="22"/>
                </a:lnTo>
                <a:lnTo>
                  <a:pt x="88" y="22"/>
                </a:lnTo>
                <a:lnTo>
                  <a:pt x="92" y="22"/>
                </a:lnTo>
                <a:lnTo>
                  <a:pt x="94" y="22"/>
                </a:lnTo>
                <a:lnTo>
                  <a:pt x="98" y="19"/>
                </a:lnTo>
                <a:lnTo>
                  <a:pt x="102" y="15"/>
                </a:lnTo>
                <a:lnTo>
                  <a:pt x="106" y="11"/>
                </a:lnTo>
                <a:lnTo>
                  <a:pt x="114" y="7"/>
                </a:lnTo>
                <a:lnTo>
                  <a:pt x="116" y="5"/>
                </a:lnTo>
                <a:lnTo>
                  <a:pt x="120" y="5"/>
                </a:lnTo>
                <a:lnTo>
                  <a:pt x="135" y="0"/>
                </a:lnTo>
                <a:lnTo>
                  <a:pt x="137" y="0"/>
                </a:lnTo>
                <a:lnTo>
                  <a:pt x="133" y="3"/>
                </a:lnTo>
                <a:lnTo>
                  <a:pt x="128" y="9"/>
                </a:lnTo>
                <a:lnTo>
                  <a:pt x="116" y="15"/>
                </a:lnTo>
                <a:lnTo>
                  <a:pt x="102" y="24"/>
                </a:lnTo>
                <a:lnTo>
                  <a:pt x="90" y="32"/>
                </a:lnTo>
                <a:lnTo>
                  <a:pt x="81" y="39"/>
                </a:lnTo>
                <a:lnTo>
                  <a:pt x="73" y="45"/>
                </a:lnTo>
                <a:lnTo>
                  <a:pt x="71" y="49"/>
                </a:lnTo>
                <a:lnTo>
                  <a:pt x="71" y="51"/>
                </a:lnTo>
                <a:lnTo>
                  <a:pt x="69" y="53"/>
                </a:lnTo>
                <a:lnTo>
                  <a:pt x="61" y="56"/>
                </a:lnTo>
                <a:lnTo>
                  <a:pt x="49" y="64"/>
                </a:lnTo>
                <a:lnTo>
                  <a:pt x="57" y="54"/>
                </a:lnTo>
                <a:lnTo>
                  <a:pt x="59" y="53"/>
                </a:lnTo>
                <a:lnTo>
                  <a:pt x="51" y="56"/>
                </a:lnTo>
                <a:lnTo>
                  <a:pt x="36" y="68"/>
                </a:lnTo>
                <a:lnTo>
                  <a:pt x="34" y="68"/>
                </a:lnTo>
                <a:lnTo>
                  <a:pt x="32" y="70"/>
                </a:lnTo>
                <a:lnTo>
                  <a:pt x="26" y="73"/>
                </a:lnTo>
                <a:lnTo>
                  <a:pt x="24" y="77"/>
                </a:lnTo>
                <a:lnTo>
                  <a:pt x="22" y="77"/>
                </a:lnTo>
                <a:lnTo>
                  <a:pt x="20" y="77"/>
                </a:lnTo>
                <a:lnTo>
                  <a:pt x="18" y="75"/>
                </a:lnTo>
                <a:lnTo>
                  <a:pt x="16" y="73"/>
                </a:lnTo>
                <a:lnTo>
                  <a:pt x="16" y="71"/>
                </a:lnTo>
                <a:lnTo>
                  <a:pt x="14" y="75"/>
                </a:lnTo>
                <a:lnTo>
                  <a:pt x="12" y="79"/>
                </a:lnTo>
                <a:lnTo>
                  <a:pt x="10" y="79"/>
                </a:lnTo>
                <a:lnTo>
                  <a:pt x="6" y="79"/>
                </a:lnTo>
                <a:lnTo>
                  <a:pt x="2" y="77"/>
                </a:lnTo>
                <a:lnTo>
                  <a:pt x="0" y="75"/>
                </a:lnTo>
                <a:lnTo>
                  <a:pt x="0" y="73"/>
                </a:lnTo>
                <a:lnTo>
                  <a:pt x="2" y="71"/>
                </a:lnTo>
                <a:lnTo>
                  <a:pt x="6" y="68"/>
                </a:lnTo>
                <a:lnTo>
                  <a:pt x="10" y="64"/>
                </a:lnTo>
                <a:lnTo>
                  <a:pt x="14" y="60"/>
                </a:lnTo>
                <a:lnTo>
                  <a:pt x="20" y="56"/>
                </a:lnTo>
                <a:lnTo>
                  <a:pt x="24" y="53"/>
                </a:lnTo>
                <a:lnTo>
                  <a:pt x="26" y="51"/>
                </a:lnTo>
                <a:lnTo>
                  <a:pt x="26" y="49"/>
                </a:lnTo>
                <a:lnTo>
                  <a:pt x="28" y="47"/>
                </a:lnTo>
                <a:lnTo>
                  <a:pt x="30" y="47"/>
                </a:lnTo>
                <a:lnTo>
                  <a:pt x="34" y="45"/>
                </a:lnTo>
                <a:lnTo>
                  <a:pt x="38" y="43"/>
                </a:lnTo>
                <a:lnTo>
                  <a:pt x="40" y="43"/>
                </a:lnTo>
                <a:lnTo>
                  <a:pt x="53" y="32"/>
                </a:lnTo>
                <a:lnTo>
                  <a:pt x="63" y="22"/>
                </a:lnTo>
                <a:lnTo>
                  <a:pt x="65" y="19"/>
                </a:lnTo>
                <a:lnTo>
                  <a:pt x="69" y="13"/>
                </a:lnTo>
                <a:lnTo>
                  <a:pt x="73" y="11"/>
                </a:lnTo>
                <a:lnTo>
                  <a:pt x="75" y="11"/>
                </a:lnTo>
                <a:lnTo>
                  <a:pt x="77" y="11"/>
                </a:lnTo>
                <a:lnTo>
                  <a:pt x="79" y="11"/>
                </a:lnTo>
                <a:lnTo>
                  <a:pt x="87" y="9"/>
                </a:lnTo>
                <a:lnTo>
                  <a:pt x="90" y="7"/>
                </a:lnTo>
                <a:lnTo>
                  <a:pt x="94" y="5"/>
                </a:lnTo>
                <a:lnTo>
                  <a:pt x="94" y="7"/>
                </a:lnTo>
                <a:lnTo>
                  <a:pt x="90" y="11"/>
                </a:lnTo>
                <a:lnTo>
                  <a:pt x="88" y="15"/>
                </a:lnTo>
                <a:lnTo>
                  <a:pt x="79" y="19"/>
                </a:lnTo>
                <a:lnTo>
                  <a:pt x="69" y="28"/>
                </a:lnTo>
                <a:lnTo>
                  <a:pt x="63" y="34"/>
                </a:lnTo>
                <a:lnTo>
                  <a:pt x="59" y="37"/>
                </a:lnTo>
                <a:close/>
              </a:path>
            </a:pathLst>
          </a:custGeom>
          <a:solidFill>
            <a:schemeClr val="tx2">
              <a:lumMod val="60000"/>
              <a:lumOff val="40000"/>
            </a:schemeClr>
          </a:solidFill>
          <a:ln w="9525">
            <a:solidFill>
              <a:schemeClr val="tx1"/>
            </a:solidFill>
            <a:round/>
            <a:headEnd/>
            <a:tailEnd/>
          </a:ln>
        </p:spPr>
        <p:txBody>
          <a:bodyPr/>
          <a:lstStyle/>
          <a:p>
            <a:pPr defTabSz="457189"/>
            <a:endParaRPr lang="en-US" sz="1000" b="1">
              <a:solidFill>
                <a:srgbClr val="022144"/>
              </a:solidFill>
            </a:endParaRPr>
          </a:p>
        </p:txBody>
      </p:sp>
      <p:sp>
        <p:nvSpPr>
          <p:cNvPr id="152" name="TextBox 153"/>
          <p:cNvSpPr txBox="1">
            <a:spLocks noChangeArrowheads="1"/>
          </p:cNvSpPr>
          <p:nvPr/>
        </p:nvSpPr>
        <p:spPr bwMode="auto">
          <a:xfrm>
            <a:off x="8234752" y="1693526"/>
            <a:ext cx="474955" cy="261610"/>
          </a:xfrm>
          <a:prstGeom prst="rect">
            <a:avLst/>
          </a:prstGeom>
          <a:noFill/>
          <a:ln w="9525">
            <a:noFill/>
            <a:miter lim="800000"/>
            <a:headEnd/>
            <a:tailEnd/>
          </a:ln>
        </p:spPr>
        <p:txBody>
          <a:bodyPr>
            <a:spAutoFit/>
          </a:bodyPr>
          <a:lstStyle/>
          <a:p>
            <a:pPr defTabSz="457189"/>
            <a:r>
              <a:rPr lang="en-US" sz="1100" b="1" dirty="0">
                <a:solidFill>
                  <a:srgbClr val="022144"/>
                </a:solidFill>
                <a:latin typeface="Calibri" pitchFamily="34" charset="0"/>
              </a:rPr>
              <a:t>RI</a:t>
            </a:r>
          </a:p>
        </p:txBody>
      </p:sp>
      <p:cxnSp>
        <p:nvCxnSpPr>
          <p:cNvPr id="153" name="Straight Connector 161"/>
          <p:cNvCxnSpPr>
            <a:cxnSpLocks noChangeShapeType="1"/>
            <a:stCxn id="152" idx="1"/>
          </p:cNvCxnSpPr>
          <p:nvPr/>
        </p:nvCxnSpPr>
        <p:spPr bwMode="auto">
          <a:xfrm flipH="1" flipV="1">
            <a:off x="8044767" y="1784641"/>
            <a:ext cx="189984" cy="39690"/>
          </a:xfrm>
          <a:prstGeom prst="line">
            <a:avLst/>
          </a:prstGeom>
          <a:solidFill>
            <a:schemeClr val="accent4">
              <a:lumMod val="40000"/>
              <a:lumOff val="60000"/>
            </a:schemeClr>
          </a:solidFill>
          <a:ln w="9525" algn="ctr">
            <a:solidFill>
              <a:schemeClr val="tx1"/>
            </a:solidFill>
            <a:round/>
            <a:headEnd/>
            <a:tailEnd/>
          </a:ln>
        </p:spPr>
      </p:cxnSp>
      <p:cxnSp>
        <p:nvCxnSpPr>
          <p:cNvPr id="114" name="Straight Connector 161"/>
          <p:cNvCxnSpPr>
            <a:cxnSpLocks noChangeShapeType="1"/>
          </p:cNvCxnSpPr>
          <p:nvPr/>
        </p:nvCxnSpPr>
        <p:spPr bwMode="auto">
          <a:xfrm flipH="1" flipV="1">
            <a:off x="7906273" y="1807143"/>
            <a:ext cx="273761" cy="194432"/>
          </a:xfrm>
          <a:prstGeom prst="line">
            <a:avLst/>
          </a:prstGeom>
          <a:solidFill>
            <a:schemeClr val="accent4">
              <a:lumMod val="40000"/>
              <a:lumOff val="60000"/>
            </a:schemeClr>
          </a:solidFill>
          <a:ln w="9525" algn="ctr">
            <a:solidFill>
              <a:schemeClr val="tx1"/>
            </a:solidFill>
            <a:round/>
            <a:headEnd/>
            <a:tailEnd/>
          </a:ln>
        </p:spPr>
      </p:cxnSp>
      <p:sp>
        <p:nvSpPr>
          <p:cNvPr id="115" name="TextBox 152"/>
          <p:cNvSpPr txBox="1">
            <a:spLocks noChangeArrowheads="1"/>
          </p:cNvSpPr>
          <p:nvPr/>
        </p:nvSpPr>
        <p:spPr bwMode="auto">
          <a:xfrm>
            <a:off x="8153165" y="1886622"/>
            <a:ext cx="638129" cy="261610"/>
          </a:xfrm>
          <a:prstGeom prst="rect">
            <a:avLst/>
          </a:prstGeom>
          <a:noFill/>
          <a:ln w="9525">
            <a:noFill/>
            <a:miter lim="800000"/>
            <a:headEnd/>
            <a:tailEnd/>
          </a:ln>
        </p:spPr>
        <p:txBody>
          <a:bodyPr>
            <a:spAutoFit/>
          </a:bodyPr>
          <a:lstStyle/>
          <a:p>
            <a:pPr defTabSz="457189"/>
            <a:r>
              <a:rPr lang="en-US" sz="1100" b="1" dirty="0">
                <a:solidFill>
                  <a:srgbClr val="022144"/>
                </a:solidFill>
                <a:latin typeface="Calibri" pitchFamily="34" charset="0"/>
                <a:cs typeface="Calibri" pitchFamily="34" charset="0"/>
              </a:rPr>
              <a:t>CT</a:t>
            </a:r>
          </a:p>
        </p:txBody>
      </p:sp>
      <p:sp>
        <p:nvSpPr>
          <p:cNvPr id="100" name="Rectangle 99"/>
          <p:cNvSpPr/>
          <p:nvPr/>
        </p:nvSpPr>
        <p:spPr>
          <a:xfrm>
            <a:off x="5369642" y="5945694"/>
            <a:ext cx="251508" cy="164592"/>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9"/>
            <a:endParaRPr lang="en-US" sz="1100" b="1">
              <a:solidFill>
                <a:srgbClr val="022144"/>
              </a:solidFill>
              <a:cs typeface="Calibri" pitchFamily="34" charset="0"/>
            </a:endParaRPr>
          </a:p>
        </p:txBody>
      </p:sp>
      <p:sp>
        <p:nvSpPr>
          <p:cNvPr id="102" name="TextBox 101"/>
          <p:cNvSpPr txBox="1"/>
          <p:nvPr/>
        </p:nvSpPr>
        <p:spPr>
          <a:xfrm>
            <a:off x="0" y="95762"/>
            <a:ext cx="9143999" cy="584775"/>
          </a:xfrm>
          <a:prstGeom prst="rect">
            <a:avLst/>
          </a:prstGeom>
          <a:noFill/>
        </p:spPr>
        <p:txBody>
          <a:bodyPr wrap="square" rtlCol="0">
            <a:spAutoFit/>
          </a:bodyPr>
          <a:lstStyle/>
          <a:p>
            <a:pPr algn="ctr" defTabSz="457189"/>
            <a:r>
              <a:rPr lang="en-US" sz="3200" dirty="0" smtClean="0">
                <a:solidFill>
                  <a:srgbClr val="022144"/>
                </a:solidFill>
                <a:latin typeface="Trebuchet MS" panose="020B0603020202020204" pitchFamily="34" charset="0"/>
              </a:rPr>
              <a:t>Managed Care for LTSS </a:t>
            </a:r>
            <a:r>
              <a:rPr lang="en-US" sz="3200" dirty="0">
                <a:solidFill>
                  <a:srgbClr val="022144"/>
                </a:solidFill>
                <a:latin typeface="Trebuchet MS" panose="020B0603020202020204" pitchFamily="34" charset="0"/>
              </a:rPr>
              <a:t>- </a:t>
            </a:r>
            <a:r>
              <a:rPr lang="en-US" sz="3200" dirty="0" smtClean="0">
                <a:solidFill>
                  <a:srgbClr val="022144"/>
                </a:solidFill>
                <a:latin typeface="Trebuchet MS" panose="020B0603020202020204" pitchFamily="34" charset="0"/>
              </a:rPr>
              <a:t>2016</a:t>
            </a:r>
            <a:endParaRPr lang="en-US" sz="3200" dirty="0">
              <a:solidFill>
                <a:srgbClr val="022144"/>
              </a:solidFill>
              <a:latin typeface="Trebuchet MS" panose="020B0603020202020204" pitchFamily="34" charset="0"/>
            </a:endParaRPr>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19</a:t>
            </a:fld>
            <a:endParaRPr lang="en-US" dirty="0"/>
          </a:p>
        </p:txBody>
      </p:sp>
      <p:sp>
        <p:nvSpPr>
          <p:cNvPr id="8" name="TextBox 7"/>
          <p:cNvSpPr txBox="1"/>
          <p:nvPr/>
        </p:nvSpPr>
        <p:spPr>
          <a:xfrm>
            <a:off x="481554" y="6172205"/>
            <a:ext cx="2955715" cy="246221"/>
          </a:xfrm>
          <a:prstGeom prst="rect">
            <a:avLst/>
          </a:prstGeom>
          <a:noFill/>
        </p:spPr>
        <p:txBody>
          <a:bodyPr wrap="square" rtlCol="0">
            <a:spAutoFit/>
          </a:bodyPr>
          <a:lstStyle/>
          <a:p>
            <a:pPr defTabSz="457189"/>
            <a:r>
              <a:rPr lang="en-US" sz="1000" dirty="0">
                <a:solidFill>
                  <a:srgbClr val="022144"/>
                </a:solidFill>
              </a:rPr>
              <a:t>Source:  NASUAD survey; CMS data</a:t>
            </a:r>
          </a:p>
        </p:txBody>
      </p:sp>
      <p:sp>
        <p:nvSpPr>
          <p:cNvPr id="104" name="Rectangle 103"/>
          <p:cNvSpPr/>
          <p:nvPr/>
        </p:nvSpPr>
        <p:spPr>
          <a:xfrm>
            <a:off x="5366194" y="5476841"/>
            <a:ext cx="251242" cy="152687"/>
          </a:xfrm>
          <a:prstGeom prst="rect">
            <a:avLst/>
          </a:prstGeom>
          <a:pattFill prst="dkUpDiag">
            <a:fgClr>
              <a:schemeClr val="tx2">
                <a:lumMod val="60000"/>
                <a:lumOff val="40000"/>
              </a:schemeClr>
            </a:fgClr>
            <a:bgClr>
              <a:schemeClr val="bg1"/>
            </a:bgClr>
          </a:patt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9"/>
            <a:endParaRPr lang="en-US" sz="1100" b="1">
              <a:solidFill>
                <a:srgbClr val="022144"/>
              </a:solidFill>
              <a:cs typeface="Calibri" pitchFamily="34" charset="0"/>
            </a:endParaRPr>
          </a:p>
        </p:txBody>
      </p:sp>
      <p:sp>
        <p:nvSpPr>
          <p:cNvPr id="106" name="Rectangle 105"/>
          <p:cNvSpPr/>
          <p:nvPr/>
        </p:nvSpPr>
        <p:spPr>
          <a:xfrm>
            <a:off x="5370736" y="5727208"/>
            <a:ext cx="249320" cy="142412"/>
          </a:xfrm>
          <a:prstGeom prst="rect">
            <a:avLst/>
          </a:prstGeom>
          <a:solidFill>
            <a:schemeClr val="accent4">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189"/>
            <a:endParaRPr lang="en-US" sz="1100" b="1">
              <a:solidFill>
                <a:srgbClr val="022144"/>
              </a:solidFill>
              <a:cs typeface="Calibri" pitchFamily="34" charset="0"/>
            </a:endParaRPr>
          </a:p>
        </p:txBody>
      </p:sp>
    </p:spTree>
    <p:extLst>
      <p:ext uri="{BB962C8B-B14F-4D97-AF65-F5344CB8AC3E}">
        <p14:creationId xmlns:p14="http://schemas.microsoft.com/office/powerpoint/2010/main" val="103902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7030A0"/>
                </a:solidFill>
              </a:rPr>
              <a:t>General Reminders</a:t>
            </a:r>
            <a:endParaRPr lang="en-US" b="1" dirty="0">
              <a:solidFill>
                <a:srgbClr val="7030A0"/>
              </a:solidFill>
            </a:endParaRPr>
          </a:p>
        </p:txBody>
      </p:sp>
      <p:sp>
        <p:nvSpPr>
          <p:cNvPr id="3" name="Content Placeholder 2"/>
          <p:cNvSpPr>
            <a:spLocks noGrp="1"/>
          </p:cNvSpPr>
          <p:nvPr>
            <p:ph idx="1"/>
          </p:nvPr>
        </p:nvSpPr>
        <p:spPr>
          <a:xfrm>
            <a:off x="457200" y="1295400"/>
            <a:ext cx="8229600" cy="4830763"/>
          </a:xfrm>
        </p:spPr>
        <p:txBody>
          <a:bodyPr>
            <a:normAutofit fontScale="85000" lnSpcReduction="10000"/>
          </a:bodyPr>
          <a:lstStyle/>
          <a:p>
            <a:r>
              <a:rPr lang="en-US" dirty="0" smtClean="0">
                <a:latin typeface="Arial" panose="020B0604020202020204" pitchFamily="34" charset="0"/>
                <a:cs typeface="Arial" panose="020B0604020202020204" pitchFamily="34" charset="0"/>
              </a:rPr>
              <a:t>This webinar will be recorded and archived on the ASTDD website.</a:t>
            </a:r>
          </a:p>
          <a:p>
            <a:r>
              <a:rPr lang="en-US" dirty="0">
                <a:latin typeface="Arial" panose="020B0604020202020204" pitchFamily="34" charset="0"/>
                <a:cs typeface="Arial" panose="020B0604020202020204" pitchFamily="34" charset="0"/>
              </a:rPr>
              <a:t>We would like to hold any questions until the end, so if you have questions, please make a note of them. When we are ready for questions, if you wish to ask one, please click on the Set Status icon which is the little man with his arm raised on either the upper left or the top of your screen. Click on “raise hand.”  We will then call on you to ask your question over the </a:t>
            </a:r>
            <a:r>
              <a:rPr lang="en-US" dirty="0" smtClean="0">
                <a:latin typeface="Arial" panose="020B0604020202020204" pitchFamily="34" charset="0"/>
                <a:cs typeface="Arial" panose="020B0604020202020204" pitchFamily="34" charset="0"/>
              </a:rPr>
              <a:t>phone.</a:t>
            </a:r>
          </a:p>
          <a:p>
            <a:r>
              <a:rPr lang="en-US" dirty="0" smtClean="0">
                <a:latin typeface="Arial" panose="020B0604020202020204" pitchFamily="34" charset="0"/>
                <a:cs typeface="Arial" panose="020B0604020202020204" pitchFamily="34" charset="0"/>
              </a:rPr>
              <a:t>Please respond to the polling questions at the conclusion of the webinar.</a:t>
            </a:r>
          </a:p>
          <a:p>
            <a:endParaRPr lang="en-US" dirty="0">
              <a:latin typeface="Arial" pitchFamily="34" charset="0"/>
              <a:cs typeface="Arial" pitchFamily="34" charset="0"/>
            </a:endParaRPr>
          </a:p>
        </p:txBody>
      </p:sp>
    </p:spTree>
    <p:extLst>
      <p:ext uri="{BB962C8B-B14F-4D97-AF65-F5344CB8AC3E}">
        <p14:creationId xmlns:p14="http://schemas.microsoft.com/office/powerpoint/2010/main" val="1589423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Examples of MCO-Based Strategies: Value Added Benefits</a:t>
            </a:r>
            <a:endParaRPr lang="en-US" dirty="0"/>
          </a:p>
        </p:txBody>
      </p:sp>
      <p:graphicFrame>
        <p:nvGraphicFramePr>
          <p:cNvPr id="5" name="Content Placeholder 4"/>
          <p:cNvGraphicFramePr>
            <a:graphicFrameLocks noGrp="1"/>
          </p:cNvGraphicFramePr>
          <p:nvPr>
            <p:ph idx="1"/>
          </p:nvPr>
        </p:nvGraphicFramePr>
        <p:xfrm>
          <a:off x="1371600" y="2133600"/>
          <a:ext cx="6629400" cy="3470148"/>
        </p:xfrm>
        <a:graphic>
          <a:graphicData uri="http://schemas.openxmlformats.org/drawingml/2006/table">
            <a:tbl>
              <a:tblPr firstRow="1" bandRow="1">
                <a:tableStyleId>{5C22544A-7EE6-4342-B048-85BDC9FD1C3A}</a:tableStyleId>
              </a:tblPr>
              <a:tblGrid>
                <a:gridCol w="3314700"/>
                <a:gridCol w="3314700"/>
              </a:tblGrid>
              <a:tr h="370840">
                <a:tc>
                  <a:txBody>
                    <a:bodyPr/>
                    <a:lstStyle/>
                    <a:p>
                      <a:pPr marL="0" marR="0" algn="ctr">
                        <a:lnSpc>
                          <a:spcPct val="115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Extra Dental Services for STAR+PLUS Adults (ages 21 and older) in a Nursing Facility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Extra Dental Services for STAR+PLUS Adults (ages 21 and older) NOT in a Nursing Facility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70840">
                <a:tc>
                  <a:txBody>
                    <a:bodyPr/>
                    <a:lstStyle/>
                    <a:p>
                      <a:pPr marL="342900" marR="0" lvl="0" indent="-342900">
                        <a:lnSpc>
                          <a:spcPct val="115000"/>
                        </a:lnSpc>
                        <a:spcBef>
                          <a:spcPts val="0"/>
                        </a:spcBef>
                        <a:spcAft>
                          <a:spcPts val="0"/>
                        </a:spcAft>
                        <a:buFont typeface="Symbol" panose="05050102010706020507" pitchFamily="18" charset="2"/>
                        <a:buChar char=""/>
                      </a:pPr>
                      <a:r>
                        <a:rPr lang="en-US" sz="1100">
                          <a:effectLst/>
                          <a:latin typeface="Calibri" panose="020F0502020204030204" pitchFamily="34" charset="0"/>
                          <a:ea typeface="Calibri" panose="020F0502020204030204" pitchFamily="34" charset="0"/>
                          <a:cs typeface="Times New Roman" panose="02020603050405020304" pitchFamily="18" charset="0"/>
                        </a:rPr>
                        <a:t>Amerigroup: No dental VAS offered to nursing facility members.</a:t>
                      </a:r>
                    </a:p>
                    <a:p>
                      <a:pPr marL="342900" marR="0" lvl="0" indent="-342900">
                        <a:lnSpc>
                          <a:spcPct val="115000"/>
                        </a:lnSpc>
                        <a:spcBef>
                          <a:spcPts val="0"/>
                        </a:spcBef>
                        <a:spcAft>
                          <a:spcPts val="0"/>
                        </a:spcAft>
                        <a:buFont typeface="Symbol" panose="05050102010706020507" pitchFamily="18" charset="2"/>
                        <a:buChar char=""/>
                      </a:pPr>
                      <a:r>
                        <a:rPr lang="en-US" sz="1100">
                          <a:effectLst/>
                          <a:latin typeface="Calibri" panose="020F0502020204030204" pitchFamily="34" charset="0"/>
                          <a:ea typeface="Calibri" panose="020F0502020204030204" pitchFamily="34" charset="0"/>
                          <a:cs typeface="Times New Roman" panose="02020603050405020304" pitchFamily="18" charset="0"/>
                        </a:rPr>
                        <a:t>Cigna-HealthSpring: Up to $500 each year for checkups, x-rays, and cleanings once every six months, including limited fillings and tooth pulling for Members age 21 and older</a:t>
                      </a:r>
                    </a:p>
                    <a:p>
                      <a:pPr marL="342900" marR="0" lvl="0" indent="-342900">
                        <a:lnSpc>
                          <a:spcPct val="115000"/>
                        </a:lnSpc>
                        <a:spcBef>
                          <a:spcPts val="0"/>
                        </a:spcBef>
                        <a:spcAft>
                          <a:spcPts val="0"/>
                        </a:spcAft>
                        <a:buFont typeface="Symbol" panose="05050102010706020507" pitchFamily="18" charset="2"/>
                        <a:buChar char=""/>
                      </a:pPr>
                      <a:r>
                        <a:rPr lang="en-US" sz="1100">
                          <a:effectLst/>
                          <a:latin typeface="Calibri" panose="020F0502020204030204" pitchFamily="34" charset="0"/>
                          <a:ea typeface="Calibri" panose="020F0502020204030204" pitchFamily="34" charset="0"/>
                          <a:cs typeface="Times New Roman" panose="02020603050405020304" pitchFamily="18" charset="0"/>
                        </a:rPr>
                        <a:t>Molina: Up to $250 per year for dental checkups, x-rays and cleaning for Members over 21 years of age</a:t>
                      </a:r>
                    </a:p>
                    <a:p>
                      <a:pPr marL="342900" marR="0" lvl="0" indent="-342900">
                        <a:lnSpc>
                          <a:spcPct val="115000"/>
                        </a:lnSpc>
                        <a:spcBef>
                          <a:spcPts val="0"/>
                        </a:spcBef>
                        <a:spcAft>
                          <a:spcPts val="0"/>
                        </a:spcAft>
                        <a:buFont typeface="Symbol" panose="05050102010706020507" pitchFamily="18" charset="2"/>
                        <a:buChar char=""/>
                      </a:pPr>
                      <a:r>
                        <a:rPr lang="en-US" sz="1100">
                          <a:effectLst/>
                          <a:latin typeface="Calibri" panose="020F0502020204030204" pitchFamily="34" charset="0"/>
                          <a:ea typeface="Calibri" panose="020F0502020204030204" pitchFamily="34" charset="0"/>
                          <a:cs typeface="Times New Roman" panose="02020603050405020304" pitchFamily="18" charset="0"/>
                        </a:rPr>
                        <a:t>Superior: Up to $250 for checkups, x-rays, and cleaning each year at certain dentists for Members age 21 and older</a:t>
                      </a:r>
                    </a:p>
                    <a:p>
                      <a:pPr marL="342900" marR="0" lvl="0" indent="-342900">
                        <a:lnSpc>
                          <a:spcPct val="115000"/>
                        </a:lnSpc>
                        <a:spcBef>
                          <a:spcPts val="0"/>
                        </a:spcBef>
                        <a:spcAft>
                          <a:spcPts val="0"/>
                        </a:spcAft>
                        <a:buFont typeface="Symbol" panose="05050102010706020507" pitchFamily="18" charset="2"/>
                        <a:buChar char=""/>
                      </a:pPr>
                      <a:r>
                        <a:rPr lang="en-US" sz="1100">
                          <a:effectLst/>
                          <a:latin typeface="Calibri" panose="020F0502020204030204" pitchFamily="34" charset="0"/>
                          <a:ea typeface="Calibri" panose="020F0502020204030204" pitchFamily="34" charset="0"/>
                          <a:cs typeface="Times New Roman" panose="02020603050405020304" pitchFamily="18" charset="0"/>
                        </a:rPr>
                        <a:t>United: One routine exam and cleaning, x-ray, scaling, root planning, and silver and white colored fillings each year for Members age 21 and older; other services provided at a discount</a:t>
                      </a:r>
                    </a:p>
                  </a:txBody>
                  <a:tcPr marL="68580" marR="68580" marT="0" marB="0"/>
                </a:tc>
                <a:tc>
                  <a:txBody>
                    <a:bodyPr/>
                    <a:lstStyle/>
                    <a:p>
                      <a:pPr marL="342900" marR="0" lvl="0" indent="-342900">
                        <a:lnSpc>
                          <a:spcPct val="115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Amerigroup: Dental kit to keep teeth clean and healthy for Members age 21 and older </a:t>
                      </a:r>
                    </a:p>
                    <a:p>
                      <a:pPr marL="342900" marR="0" lvl="0" indent="-342900">
                        <a:lnSpc>
                          <a:spcPct val="115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Cigna-</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HealthSpring</a:t>
                      </a:r>
                      <a:r>
                        <a:rPr lang="en-US" sz="1100" dirty="0">
                          <a:effectLst/>
                          <a:latin typeface="Calibri" panose="020F0502020204030204" pitchFamily="34" charset="0"/>
                          <a:ea typeface="Calibri" panose="020F0502020204030204" pitchFamily="34" charset="0"/>
                          <a:cs typeface="Times New Roman" panose="02020603050405020304" pitchFamily="18" charset="0"/>
                        </a:rPr>
                        <a:t>: Up to $500 each year for checkups, x-rays, and cleanings, including fillings and tooth pulling, for Members age 21 and older</a:t>
                      </a:r>
                    </a:p>
                    <a:p>
                      <a:pPr marL="342900" marR="0" lvl="0" indent="-342900">
                        <a:lnSpc>
                          <a:spcPct val="115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Molina: Up to $250 per year for dental checkups, x-rays and cleaning for Members over 21 years of age</a:t>
                      </a:r>
                    </a:p>
                    <a:p>
                      <a:pPr marL="342900" marR="0" lvl="0" indent="-342900">
                        <a:lnSpc>
                          <a:spcPct val="115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Superior: Up to $250 for checkups, x-rays, and cleaning each year at certain dentists for Members age 21 and older</a:t>
                      </a:r>
                    </a:p>
                    <a:p>
                      <a:pPr marL="342900" marR="0" lvl="0" indent="-342900">
                        <a:lnSpc>
                          <a:spcPct val="115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United: One routine cleaning, scaling, and oral checkup each year for Members age 21 and older; other services provided at a discount</a:t>
                      </a:r>
                    </a:p>
                  </a:txBody>
                  <a:tcPr marL="68580" marR="68580" marT="0" marB="0"/>
                </a:tc>
              </a:tr>
            </a:tbl>
          </a:graphicData>
        </a:graphic>
      </p:graphicFrame>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20</a:t>
            </a:fld>
            <a:endParaRPr lang="en-US" dirty="0"/>
          </a:p>
        </p:txBody>
      </p:sp>
      <p:sp>
        <p:nvSpPr>
          <p:cNvPr id="6" name="TextBox 5"/>
          <p:cNvSpPr txBox="1"/>
          <p:nvPr/>
        </p:nvSpPr>
        <p:spPr>
          <a:xfrm>
            <a:off x="609600" y="5791200"/>
            <a:ext cx="6096000" cy="369332"/>
          </a:xfrm>
          <a:prstGeom prst="rect">
            <a:avLst/>
          </a:prstGeom>
          <a:noFill/>
        </p:spPr>
        <p:txBody>
          <a:bodyPr wrap="square" rtlCol="0">
            <a:spAutoFit/>
          </a:bodyPr>
          <a:lstStyle/>
          <a:p>
            <a:pPr defTabSz="457200"/>
            <a:r>
              <a:rPr lang="en-US" dirty="0" smtClean="0">
                <a:solidFill>
                  <a:srgbClr val="022144"/>
                </a:solidFill>
              </a:rPr>
              <a:t>Source: Texas Health and Human Services Commission</a:t>
            </a:r>
            <a:endParaRPr lang="en-US" dirty="0">
              <a:solidFill>
                <a:srgbClr val="022144"/>
              </a:solidFill>
            </a:endParaRPr>
          </a:p>
        </p:txBody>
      </p:sp>
    </p:spTree>
    <p:extLst>
      <p:ext uri="{BB962C8B-B14F-4D97-AF65-F5344CB8AC3E}">
        <p14:creationId xmlns:p14="http://schemas.microsoft.com/office/powerpoint/2010/main" val="1037477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Examples of MCO-Based Strategies: In Lieu of Services</a:t>
            </a:r>
            <a:endParaRPr lang="en-US" dirty="0"/>
          </a:p>
        </p:txBody>
      </p:sp>
      <p:sp>
        <p:nvSpPr>
          <p:cNvPr id="3" name="Content Placeholder 2"/>
          <p:cNvSpPr>
            <a:spLocks noGrp="1"/>
          </p:cNvSpPr>
          <p:nvPr>
            <p:ph idx="1"/>
          </p:nvPr>
        </p:nvSpPr>
        <p:spPr/>
        <p:txBody>
          <a:bodyPr>
            <a:normAutofit/>
          </a:bodyPr>
          <a:lstStyle/>
          <a:p>
            <a:r>
              <a:rPr lang="en-US" dirty="0"/>
              <a:t>Tennessee </a:t>
            </a:r>
            <a:r>
              <a:rPr lang="en-US" dirty="0" smtClean="0"/>
              <a:t>managed </a:t>
            </a:r>
            <a:r>
              <a:rPr lang="en-US" dirty="0"/>
              <a:t>care plans </a:t>
            </a:r>
            <a:r>
              <a:rPr lang="en-US" dirty="0" smtClean="0"/>
              <a:t>can </a:t>
            </a:r>
            <a:r>
              <a:rPr lang="en-US" dirty="0"/>
              <a:t>provide dental services as a cost-effective alternative </a:t>
            </a:r>
            <a:r>
              <a:rPr lang="en-US" dirty="0" smtClean="0"/>
              <a:t>service</a:t>
            </a:r>
          </a:p>
          <a:p>
            <a:r>
              <a:rPr lang="en-US" dirty="0" smtClean="0"/>
              <a:t>Based </a:t>
            </a:r>
            <a:r>
              <a:rPr lang="en-US" dirty="0"/>
              <a:t>on Tennessee’s policy, </a:t>
            </a:r>
            <a:r>
              <a:rPr lang="en-US" dirty="0" smtClean="0"/>
              <a:t>dental benefits are </a:t>
            </a:r>
            <a:r>
              <a:rPr lang="en-US" dirty="0"/>
              <a:t>cost-effective alternative services to covered benefits the member would otherwise </a:t>
            </a:r>
            <a:r>
              <a:rPr lang="en-US" dirty="0" smtClean="0"/>
              <a:t>need: </a:t>
            </a:r>
          </a:p>
          <a:p>
            <a:pPr lvl="1"/>
            <a:r>
              <a:rPr lang="en-US" dirty="0" smtClean="0"/>
              <a:t>Dental </a:t>
            </a:r>
            <a:r>
              <a:rPr lang="en-US" dirty="0"/>
              <a:t>visit to treat a problem with a tooth instead of </a:t>
            </a:r>
            <a:r>
              <a:rPr lang="en-US" dirty="0" smtClean="0"/>
              <a:t>treating an infection or pain </a:t>
            </a:r>
            <a:r>
              <a:rPr lang="en-US" dirty="0"/>
              <a:t>in an emergency </a:t>
            </a:r>
            <a:r>
              <a:rPr lang="en-US" dirty="0" smtClean="0"/>
              <a:t>room</a:t>
            </a:r>
          </a:p>
          <a:p>
            <a:r>
              <a:rPr lang="en-US" dirty="0" smtClean="0"/>
              <a:t>Tennessee </a:t>
            </a:r>
            <a:r>
              <a:rPr lang="en-US" dirty="0"/>
              <a:t>also allows preventive </a:t>
            </a:r>
            <a:r>
              <a:rPr lang="en-US" dirty="0" smtClean="0"/>
              <a:t>services to </a:t>
            </a:r>
            <a:r>
              <a:rPr lang="en-US" dirty="0"/>
              <a:t>avoid the development of conditions that would require more costly treatment in the future to qualify as cost-effective </a:t>
            </a:r>
            <a:r>
              <a:rPr lang="en-US" dirty="0" smtClean="0"/>
              <a:t>alternatives</a:t>
            </a:r>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21</a:t>
            </a:fld>
            <a:endParaRPr lang="en-US" dirty="0"/>
          </a:p>
        </p:txBody>
      </p:sp>
    </p:spTree>
    <p:extLst>
      <p:ext uri="{BB962C8B-B14F-4D97-AF65-F5344CB8AC3E}">
        <p14:creationId xmlns:p14="http://schemas.microsoft.com/office/powerpoint/2010/main" val="3128871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Examples of Other Strategies: Idaho Alternative Benefits Plan</a:t>
            </a:r>
            <a:endParaRPr lang="en-US" dirty="0"/>
          </a:p>
        </p:txBody>
      </p:sp>
      <p:sp>
        <p:nvSpPr>
          <p:cNvPr id="3" name="Content Placeholder 2"/>
          <p:cNvSpPr>
            <a:spLocks noGrp="1"/>
          </p:cNvSpPr>
          <p:nvPr>
            <p:ph idx="1"/>
          </p:nvPr>
        </p:nvSpPr>
        <p:spPr/>
        <p:txBody>
          <a:bodyPr>
            <a:normAutofit fontScale="92500" lnSpcReduction="20000"/>
          </a:bodyPr>
          <a:lstStyle/>
          <a:p>
            <a:r>
              <a:rPr lang="en-US" dirty="0"/>
              <a:t>Alternative Benefit Plans, also known as Benchmark Benefits Plans, are authorized by section 1937 of the Social Security Act </a:t>
            </a:r>
            <a:endParaRPr lang="en-US" dirty="0" smtClean="0"/>
          </a:p>
          <a:p>
            <a:r>
              <a:rPr lang="en-US" dirty="0" smtClean="0"/>
              <a:t>ABPs </a:t>
            </a:r>
            <a:r>
              <a:rPr lang="en-US" dirty="0"/>
              <a:t>allow states to provide differentiated benefits packages to different groups within the Medicaid </a:t>
            </a:r>
            <a:r>
              <a:rPr lang="en-US" dirty="0" smtClean="0"/>
              <a:t>programs</a:t>
            </a:r>
          </a:p>
          <a:p>
            <a:r>
              <a:rPr lang="en-US" dirty="0"/>
              <a:t>The Idaho </a:t>
            </a:r>
            <a:r>
              <a:rPr lang="en-US" dirty="0" smtClean="0"/>
              <a:t>“Enhanced Plan” </a:t>
            </a:r>
            <a:r>
              <a:rPr lang="en-US" dirty="0"/>
              <a:t>is limited to older adults, people with disabilities, and individuals with special health needs.  </a:t>
            </a:r>
            <a:endParaRPr lang="en-US" dirty="0" smtClean="0"/>
          </a:p>
          <a:p>
            <a:r>
              <a:rPr lang="en-US" dirty="0" smtClean="0"/>
              <a:t>Enhanced Plan recipients </a:t>
            </a:r>
            <a:r>
              <a:rPr lang="en-US" dirty="0"/>
              <a:t>can receive dental services </a:t>
            </a:r>
            <a:r>
              <a:rPr lang="en-US" dirty="0" smtClean="0"/>
              <a:t>including:</a:t>
            </a:r>
          </a:p>
          <a:p>
            <a:pPr lvl="1"/>
            <a:r>
              <a:rPr lang="en-US" dirty="0" smtClean="0"/>
              <a:t>Routine exams</a:t>
            </a:r>
          </a:p>
          <a:p>
            <a:pPr lvl="1"/>
            <a:r>
              <a:rPr lang="en-US" dirty="0" smtClean="0"/>
              <a:t>Dentures</a:t>
            </a:r>
          </a:p>
          <a:p>
            <a:pPr lvl="1"/>
            <a:r>
              <a:rPr lang="en-US" dirty="0" smtClean="0"/>
              <a:t>Fillings, and </a:t>
            </a:r>
          </a:p>
          <a:p>
            <a:pPr lvl="1"/>
            <a:r>
              <a:rPr lang="en-US" dirty="0" smtClean="0"/>
              <a:t>“other </a:t>
            </a:r>
            <a:r>
              <a:rPr lang="en-US" dirty="0"/>
              <a:t>needed </a:t>
            </a:r>
            <a:r>
              <a:rPr lang="en-US" dirty="0" smtClean="0"/>
              <a:t>supports”</a:t>
            </a:r>
          </a:p>
          <a:p>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22</a:t>
            </a:fld>
            <a:endParaRPr lang="en-US" dirty="0"/>
          </a:p>
        </p:txBody>
      </p:sp>
    </p:spTree>
    <p:extLst>
      <p:ext uri="{BB962C8B-B14F-4D97-AF65-F5344CB8AC3E}">
        <p14:creationId xmlns:p14="http://schemas.microsoft.com/office/powerpoint/2010/main" val="34723673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But Don’t forget Medicare!</a:t>
            </a:r>
            <a:endParaRPr lang="en-US" dirty="0"/>
          </a:p>
        </p:txBody>
      </p:sp>
      <p:sp>
        <p:nvSpPr>
          <p:cNvPr id="3" name="Content Placeholder 2"/>
          <p:cNvSpPr>
            <a:spLocks noGrp="1"/>
          </p:cNvSpPr>
          <p:nvPr>
            <p:ph idx="1"/>
          </p:nvPr>
        </p:nvSpPr>
        <p:spPr/>
        <p:txBody>
          <a:bodyPr/>
          <a:lstStyle/>
          <a:p>
            <a:r>
              <a:rPr lang="en-US" dirty="0" smtClean="0"/>
              <a:t>Medicare is the primary source of health insurance for most senior citizens;</a:t>
            </a:r>
          </a:p>
          <a:p>
            <a:r>
              <a:rPr lang="en-US" dirty="0" smtClean="0"/>
              <a:t>The absence of a Medicare dental benefit is detrimental to the overall health of seniors and people with disabilities;</a:t>
            </a:r>
          </a:p>
          <a:p>
            <a:r>
              <a:rPr lang="en-US" dirty="0" smtClean="0"/>
              <a:t>NASUAD’s board voted to endorse adding a Medicare oral health benefit to our association’s policy priorities in 2013</a:t>
            </a:r>
          </a:p>
          <a:p>
            <a:pPr lvl="1"/>
            <a:r>
              <a:rPr lang="en-US" dirty="0" smtClean="0"/>
              <a:t>NASUAD membership reaffirmed the policy platform, including this provision, in 2015</a:t>
            </a:r>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23</a:t>
            </a:fld>
            <a:endParaRPr lang="en-US" dirty="0"/>
          </a:p>
        </p:txBody>
      </p:sp>
    </p:spTree>
    <p:custDataLst>
      <p:tags r:id="rId1"/>
    </p:custDataLst>
    <p:extLst>
      <p:ext uri="{BB962C8B-B14F-4D97-AF65-F5344CB8AC3E}">
        <p14:creationId xmlns:p14="http://schemas.microsoft.com/office/powerpoint/2010/main" val="31518982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Next Steps</a:t>
            </a:r>
            <a:endParaRPr lang="en-US" dirty="0"/>
          </a:p>
        </p:txBody>
      </p:sp>
      <p:sp>
        <p:nvSpPr>
          <p:cNvPr id="3" name="Content Placeholder 2"/>
          <p:cNvSpPr>
            <a:spLocks noGrp="1"/>
          </p:cNvSpPr>
          <p:nvPr>
            <p:ph idx="1"/>
          </p:nvPr>
        </p:nvSpPr>
        <p:spPr/>
        <p:txBody>
          <a:bodyPr>
            <a:normAutofit lnSpcReduction="10000"/>
          </a:bodyPr>
          <a:lstStyle/>
          <a:p>
            <a:r>
              <a:rPr lang="en-US" dirty="0"/>
              <a:t>The </a:t>
            </a:r>
            <a:r>
              <a:rPr lang="en-US" dirty="0" smtClean="0"/>
              <a:t>NASUAD survey </a:t>
            </a:r>
            <a:r>
              <a:rPr lang="en-US" dirty="0"/>
              <a:t>demonstrated challenges with administering an oral health benefit and developing collaborations between Medicaid, the aging and disability network, and the oral health </a:t>
            </a:r>
            <a:r>
              <a:rPr lang="en-US" dirty="0" smtClean="0"/>
              <a:t>field</a:t>
            </a:r>
          </a:p>
          <a:p>
            <a:r>
              <a:rPr lang="en-US" dirty="0" smtClean="0"/>
              <a:t>However, the survey also collected information regarding pockets of innovation occurring at state and local levels</a:t>
            </a:r>
          </a:p>
          <a:p>
            <a:r>
              <a:rPr lang="en-US" dirty="0" smtClean="0"/>
              <a:t>NASUAD and its membership are examining promising practices and evaluating opportunities to disseminate and replicate ways to expand access to and awareness of oral health benefits</a:t>
            </a:r>
          </a:p>
          <a:p>
            <a:pPr lvl="1"/>
            <a:r>
              <a:rPr lang="en-US" dirty="0" smtClean="0"/>
              <a:t>More to come, and NASUAD is interested in partnerships to address these issues</a:t>
            </a:r>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24</a:t>
            </a:fld>
            <a:endParaRPr lang="en-US" dirty="0"/>
          </a:p>
        </p:txBody>
      </p:sp>
    </p:spTree>
    <p:extLst>
      <p:ext uri="{BB962C8B-B14F-4D97-AF65-F5344CB8AC3E}">
        <p14:creationId xmlns:p14="http://schemas.microsoft.com/office/powerpoint/2010/main" val="9635756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Resources</a:t>
            </a:r>
            <a:endParaRPr lang="en-US" dirty="0"/>
          </a:p>
        </p:txBody>
      </p:sp>
      <p:sp>
        <p:nvSpPr>
          <p:cNvPr id="3" name="Content Placeholder 2"/>
          <p:cNvSpPr>
            <a:spLocks noGrp="1"/>
          </p:cNvSpPr>
          <p:nvPr>
            <p:ph idx="1"/>
          </p:nvPr>
        </p:nvSpPr>
        <p:spPr/>
        <p:txBody>
          <a:bodyPr/>
          <a:lstStyle/>
          <a:p>
            <a:r>
              <a:rPr lang="en-US" sz="2800" dirty="0" smtClean="0"/>
              <a:t>NASUAD.org</a:t>
            </a:r>
          </a:p>
          <a:p>
            <a:r>
              <a:rPr lang="en-US" sz="2800" dirty="0" smtClean="0"/>
              <a:t>HCBS.org</a:t>
            </a:r>
          </a:p>
          <a:p>
            <a:r>
              <a:rPr lang="en-US" sz="2800" dirty="0" smtClean="0"/>
              <a:t>NASUADiQ.org</a:t>
            </a:r>
          </a:p>
          <a:p>
            <a:r>
              <a:rPr lang="en-US" sz="2800" dirty="0" smtClean="0"/>
              <a:t>Friday Update</a:t>
            </a:r>
          </a:p>
          <a:p>
            <a:r>
              <a:rPr lang="en-US" sz="2800" dirty="0" smtClean="0"/>
              <a:t>Integration Tracker</a:t>
            </a:r>
          </a:p>
          <a:p>
            <a:r>
              <a:rPr lang="en-US" sz="2800" dirty="0" smtClean="0"/>
              <a:t>Expansion Tracker</a:t>
            </a:r>
          </a:p>
          <a:p>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25</a:t>
            </a:fld>
            <a:endParaRPr lang="en-US" dirty="0"/>
          </a:p>
        </p:txBody>
      </p:sp>
    </p:spTree>
    <p:extLst>
      <p:ext uri="{BB962C8B-B14F-4D97-AF65-F5344CB8AC3E}">
        <p14:creationId xmlns:p14="http://schemas.microsoft.com/office/powerpoint/2010/main" val="37867337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16759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Q and A</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US" dirty="0" smtClean="0">
                <a:latin typeface="Arial" panose="020B0604020202020204" pitchFamily="34" charset="0"/>
                <a:cs typeface="Arial" panose="020B0604020202020204" pitchFamily="34" charset="0"/>
              </a:rPr>
              <a:t>If you have a question, </a:t>
            </a:r>
            <a:r>
              <a:rPr lang="en-US" dirty="0">
                <a:latin typeface="Arial" panose="020B0604020202020204" pitchFamily="34" charset="0"/>
                <a:cs typeface="Arial" panose="020B0604020202020204" pitchFamily="34" charset="0"/>
              </a:rPr>
              <a:t>please click on the Set Status icon which is the little man with his arm raised on either the upper left or the top of your screen. Click on “raise hand.”  We will then call on you to ask your question over the </a:t>
            </a:r>
            <a:r>
              <a:rPr lang="en-US" dirty="0" smtClean="0">
                <a:latin typeface="Arial" panose="020B0604020202020204" pitchFamily="34" charset="0"/>
                <a:cs typeface="Arial" panose="020B0604020202020204" pitchFamily="34" charset="0"/>
              </a:rPr>
              <a:t>phone.</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282025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This presentation was supported by Cooperative Agreement </a:t>
            </a:r>
            <a:r>
              <a:rPr lang="en-US" dirty="0" smtClean="0"/>
              <a:t>NU58DP004919-04-00 </a:t>
            </a:r>
            <a:r>
              <a:rPr lang="en-US" dirty="0" smtClean="0">
                <a:latin typeface="Arial" pitchFamily="34" charset="0"/>
                <a:cs typeface="Arial" pitchFamily="34" charset="0"/>
              </a:rPr>
              <a:t>from CDC, Division of Oral Health. </a:t>
            </a:r>
            <a:r>
              <a:rPr lang="en-US" dirty="0" smtClean="0">
                <a:latin typeface="Arial" pitchFamily="34" charset="0"/>
                <a:ea typeface="Calibri"/>
                <a:cs typeface="Arial" pitchFamily="34" charset="0"/>
              </a:rPr>
              <a:t>Its contents are solely the responsibility of the authors and do not necessarily represent the official views of CDC.</a:t>
            </a:r>
            <a:endParaRPr lang="en-US" dirty="0" smtClean="0">
              <a:latin typeface="Arial" pitchFamily="34" charset="0"/>
              <a:cs typeface="Arial" pitchFamily="34" charset="0"/>
            </a:endParaRPr>
          </a:p>
          <a:p>
            <a:endParaRPr lang="en-US" dirty="0"/>
          </a:p>
        </p:txBody>
      </p:sp>
      <p:pic>
        <p:nvPicPr>
          <p:cNvPr id="4" name="Picture 11" descr="2BSLGTH"/>
          <p:cNvPicPr>
            <a:picLocks noChangeAspect="1" noChangeArrowheads="1"/>
          </p:cNvPicPr>
          <p:nvPr/>
        </p:nvPicPr>
        <p:blipFill>
          <a:blip r:embed="rId2" cstate="print">
            <a:lum bright="-12000" contrast="12000"/>
          </a:blip>
          <a:srcRect/>
          <a:stretch>
            <a:fillRect/>
          </a:stretch>
        </p:blipFill>
        <p:spPr bwMode="auto">
          <a:xfrm>
            <a:off x="6705600" y="4724400"/>
            <a:ext cx="1676400" cy="10826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28800" y="3118753"/>
            <a:ext cx="6629400" cy="1754326"/>
          </a:xfrm>
          <a:prstGeom prst="rect">
            <a:avLst/>
          </a:prstGeom>
          <a:noFill/>
        </p:spPr>
        <p:txBody>
          <a:bodyPr wrap="square" rtlCol="0">
            <a:spAutoFit/>
          </a:bodyPr>
          <a:lstStyle/>
          <a:p>
            <a:pPr algn="r" defTabSz="457200"/>
            <a:r>
              <a:rPr lang="en-US" sz="3600" dirty="0">
                <a:solidFill>
                  <a:srgbClr val="022144"/>
                </a:solidFill>
              </a:rPr>
              <a:t>Engaging the Aging and Disability Network to Improve Oral </a:t>
            </a:r>
            <a:r>
              <a:rPr lang="en-US" sz="3600" dirty="0" smtClean="0">
                <a:solidFill>
                  <a:srgbClr val="022144"/>
                </a:solidFill>
              </a:rPr>
              <a:t>Health</a:t>
            </a:r>
            <a:endParaRPr lang="en-US" sz="1600" dirty="0">
              <a:solidFill>
                <a:srgbClr val="022144"/>
              </a:solidFill>
              <a:latin typeface="Trebuchet MS" panose="020B0603020202020204" pitchFamily="34" charset="0"/>
            </a:endParaRPr>
          </a:p>
        </p:txBody>
      </p:sp>
      <p:sp>
        <p:nvSpPr>
          <p:cNvPr id="19" name="SessionSlideMasterData" descr="&lt;?xml version=&quot;1.0&quot;?&gt;&lt;SlideMaster&gt;&lt;tagSlideID&gt;302&lt;/tagSlideID&gt;&lt;slideID&gt;302&lt;/slideID&gt;&lt;tagSlideID&gt;304&lt;/tagSlideID&gt;&lt;slideID&gt;304&lt;/slideID&gt;&lt;tagSlideID&gt;305&lt;/tagSlideID&gt;&lt;slideID&gt;305&lt;/slideID&gt;&lt;tagSlideID&gt;306&lt;/tagSlideID&gt;&lt;slideID&gt;306&lt;/slideID&gt;&lt;tagSlideID&gt;307&lt;/tagSlideID&gt;&lt;slideID&gt;307&lt;/slideID&gt;&lt;tagSlideID&gt;310&lt;/tagSlideID&gt;&lt;slideID&gt;310&lt;/slideID&gt;&lt;tagSlideID&gt;311&lt;/tagSlideID&gt;&lt;slideID&gt;311&lt;/slideID&gt;&lt;tagSlideID&gt;313&lt;/tagSlideID&gt;&lt;slideID&gt;313&lt;/slideID&gt;&lt;tagSlideID&gt;315&lt;/tagSlideID&gt;&lt;slideID&gt;315&lt;/slideID&gt;&lt;tagSlideID&gt;316&lt;/tagSlideID&gt;&lt;slideID&gt;316&lt;/slideID&gt;&lt;tagSlideID&gt;318&lt;/tagSlideID&gt;&lt;slideID&gt;318&lt;/slideID&gt;&lt;tagSlideID&gt;320&lt;/tagSlideID&gt;&lt;slideID&gt;320&lt;/slideID&gt;&lt;tagSlideID&gt;321&lt;/tagSlideID&gt;&lt;slideID&gt;321&lt;/slideID&gt;&lt;tagSlideID&gt;323&lt;/tagSlideID&gt;&lt;slideID&gt;323&lt;/slideID&gt;&lt;tagSlideID&gt;324&lt;/tagSlideID&gt;&lt;slideID&gt;324&lt;/slideID&gt;&lt;tagSlideID&gt;327&lt;/tagSlideID&gt;&lt;slideID&gt;327&lt;/slideID&gt;&lt;tagSlideID&gt;328&lt;/tagSlideID&gt;&lt;slideID&gt;328&lt;/slideID&gt;&lt;tagSlideID&gt;329&lt;/tagSlideID&gt;&lt;slideID&gt;329&lt;/slideID&gt;&lt;tagSlideID&gt;332&lt;/tagSlideID&gt;&lt;slideID&gt;332&lt;/slideID&gt;&lt;tagSlideID&gt;333&lt;/tagSlideID&gt;&lt;slideID&gt;333&lt;/slideID&gt;&lt;tagSlideID&gt;334&lt;/tagSlideID&gt;&lt;slideID&gt;334&lt;/slideID&gt;&lt;tagSlideID&gt;335&lt;/tagSlideID&gt;&lt;slideID&gt;335&lt;/slideID&gt;&lt;tagSlideID&gt;338&lt;/tagSlideID&gt;&lt;slideID&gt;338&lt;/slideID&gt;&lt;tagSlideID&gt;339&lt;/tagSlideID&gt;&lt;slideID&gt;339&lt;/slideID&gt;&lt;tagSlideID&gt;340&lt;/tagSlideID&gt;&lt;slideID&gt;340&lt;/slideID&gt;&lt;tagSlideID&gt;341&lt;/tagSlideID&gt;&lt;slideID&gt;341&lt;/slideID&gt;&lt;tagSlideID&gt;342&lt;/tagSlideID&gt;&lt;slideID&gt;342&lt;/slideID&gt;&lt;tagSlideID&gt;343&lt;/tagSlideID&gt;&lt;slideID&gt;343&lt;/slideID&gt;&lt;/SlideMaster&gt;" hidden="1"/>
          <p:cNvSpPr txBox="1"/>
          <p:nvPr/>
        </p:nvSpPr>
        <p:spPr>
          <a:xfrm>
            <a:off x="0" y="0"/>
            <a:ext cx="0" cy="0"/>
          </a:xfrm>
          <a:prstGeom prst="rect">
            <a:avLst/>
          </a:prstGeom>
          <a:noFill/>
        </p:spPr>
        <p:txBody>
          <a:bodyPr vert="horz" rtlCol="0">
            <a:spAutoFit/>
          </a:bodyPr>
          <a:lstStyle/>
          <a:p>
            <a:pPr defTabSz="457200"/>
            <a:endParaRPr lang="en-US">
              <a:solidFill>
                <a:srgbClr val="022144"/>
              </a:solidFill>
            </a:endParaRPr>
          </a:p>
        </p:txBody>
      </p:sp>
      <p:sp>
        <p:nvSpPr>
          <p:cNvPr id="2" name="SessionQuestionData" descr="&lt;?xml version=&quot;1.0&quot;?&gt;&lt;AllQuestions /&gt;" hidden="1"/>
          <p:cNvSpPr txBox="1"/>
          <p:nvPr/>
        </p:nvSpPr>
        <p:spPr>
          <a:xfrm>
            <a:off x="0" y="0"/>
            <a:ext cx="0" cy="0"/>
          </a:xfrm>
          <a:prstGeom prst="rect">
            <a:avLst/>
          </a:prstGeom>
          <a:noFill/>
        </p:spPr>
        <p:txBody>
          <a:bodyPr vert="horz" rtlCol="0">
            <a:spAutoFit/>
          </a:bodyPr>
          <a:lstStyle/>
          <a:p>
            <a:pPr defTabSz="457200"/>
            <a:endParaRPr lang="en-US">
              <a:solidFill>
                <a:srgbClr val="022144"/>
              </a:solidFill>
            </a:endParaRPr>
          </a:p>
        </p:txBody>
      </p:sp>
      <p:sp>
        <p:nvSpPr>
          <p:cNvPr id="4" name="SessionAnswerData" descr="&lt;?xml version=&quot;1.0&quot;?&gt;&lt;AllAnswers /&gt;" hidden="1"/>
          <p:cNvSpPr txBox="1"/>
          <p:nvPr/>
        </p:nvSpPr>
        <p:spPr>
          <a:xfrm>
            <a:off x="1270000" y="0"/>
            <a:ext cx="0" cy="0"/>
          </a:xfrm>
          <a:prstGeom prst="rect">
            <a:avLst/>
          </a:prstGeom>
          <a:noFill/>
        </p:spPr>
        <p:txBody>
          <a:bodyPr vert="horz" rtlCol="0">
            <a:spAutoFit/>
          </a:bodyPr>
          <a:lstStyle/>
          <a:p>
            <a:pPr defTabSz="457200"/>
            <a:endParaRPr lang="en-US">
              <a:solidFill>
                <a:srgbClr val="022144"/>
              </a:solidFill>
            </a:endParaRPr>
          </a:p>
        </p:txBody>
      </p:sp>
      <p:sp>
        <p:nvSpPr>
          <p:cNvPr id="5" name="SessionResponseData" hidden="1"/>
          <p:cNvSpPr txBox="1"/>
          <p:nvPr/>
        </p:nvSpPr>
        <p:spPr>
          <a:xfrm>
            <a:off x="0" y="0"/>
            <a:ext cx="0" cy="0"/>
          </a:xfrm>
          <a:prstGeom prst="rect">
            <a:avLst/>
          </a:prstGeom>
          <a:noFill/>
        </p:spPr>
        <p:txBody>
          <a:bodyPr vert="horz" rtlCol="0">
            <a:spAutoFit/>
          </a:bodyPr>
          <a:lstStyle/>
          <a:p>
            <a:pPr defTabSz="457200"/>
            <a:endParaRPr lang="en-US">
              <a:solidFill>
                <a:srgbClr val="022144"/>
              </a:solidFill>
            </a:endParaRPr>
          </a:p>
        </p:txBody>
      </p:sp>
      <p:sp>
        <p:nvSpPr>
          <p:cNvPr id="6" name="SessionPresentationSettingsData" descr="&lt;?xml version=&quot;1.0&quot;?&gt;&lt;Settings&gt;&lt;answerBulletFormat&gt;Numeric&lt;/answerBulletFormat&gt;&lt;answerNowAutoInsert&gt;No&lt;/answerNowAutoInsert&gt;&lt;answerNowStyle&gt;Explosion&lt;/answerNowStyle&gt;&lt;answerNowText&gt;Answer Now&lt;/answerNowText&gt;&lt;chartColors&gt;Use PowerPoint Color Scheme&lt;/chartColors&gt;&lt;chartType&gt;Horizontal&lt;/chartType&gt;&lt;correctAnswerIndicator&gt;Checkmark&lt;/correctAnswerIndicator&gt;&lt;countdownAutoInsert&gt;No&lt;/countdownAutoInsert&gt;&lt;countdownSeconds&gt;10&lt;/countdownSeconds&gt;&lt;countdownSound&gt;TicToc.wav&lt;/countdownSound&gt;&lt;countdownStyle&gt;Box&lt;/countdownStyle&gt;&lt;gridAutoInsert&gt;No&lt;/gridAutoInsert&gt;&lt;gridFillStyle&gt;Answered&lt;/gridFillStyle&gt;&lt;gridFillColor&gt;255,255,0&lt;/gridFillColor&gt;&lt;ChartModel&gt;3D&lt;/ChartModel&gt;&lt;SimulatedVoteCount&gt;50&lt;/SimulatedVoteCount&gt;&lt;gridColor&gt;176,216,255&lt;/gridColor&gt;&lt;gridAlternateColor&gt;62,158,255&lt;/gridAlternateColor&gt;&lt;gridIncorrectColor&gt;&lt;/gridIncorrectColor&gt;&lt;gridOpacity&gt;100%&lt;/gridOpacity&gt;&lt;gridTextStyle&gt;Keypad #&lt;/gridTextStyle&gt;&lt;inputSource&gt;Response Devices&lt;/inputSource&gt;&lt;multipleResponseDivisor&gt;# of Responses&lt;/multipleResponseDivisor&gt;&lt;participantsLeaderBoard&gt;5&lt;/participantsLeaderBoard&gt;&lt;percentageDecimalPlaces&gt;0&lt;/percentageDecimalPlaces&gt;&lt;responseCounterAutoInsert&gt;No&lt;/responseCounterAutoInsert&gt;&lt;responseCounterStyle&gt;Oval&lt;/responseCounterStyle&gt;&lt;responseCounterDisplayValue&gt;# of Votes Received&lt;/responseCounterDisplayValue&gt;&lt;insertObjectUsingColor&gt;Blue&lt;/insertObjectUsingColor&gt;&lt;showResults&gt;Yes&lt;/showResults&gt;&lt;teamColors&gt;User Defined&lt;/teamColors&gt;&lt;teamIdentificationType&gt;None&lt;/teamIdentificationType&gt;&lt;teamScoringType&gt;Voting pads only&lt;/teamScoringType&gt;&lt;teamScoringDecimalPlaces&gt;1&lt;/teamScoringDecimalPlaces&gt;&lt;teamIdentificationItem&gt;&lt;/teamIdentificationItem&gt;&lt;teamsLeaderBoard&gt;5&lt;/teamsLeaderBoard&gt;&lt;teamName1&gt;&lt;/teamName1&gt;&lt;teamName2&gt;&lt;/teamName2&gt;&lt;teamName3&gt;&lt;/teamName3&gt;&lt;teamName4&gt;&lt;/teamName4&gt;&lt;teamName5&gt;&lt;/teamName5&gt;&lt;teamName6&gt;&lt;/teamName6&gt;&lt;teamName7&gt;&lt;/teamName7&gt;&lt;teamName8&gt;&lt;/teamName8&gt;&lt;teamName9&gt;&lt;/teamName9&gt;&lt;teamName10&gt;&lt;/teamName10&gt;&lt;showControlBar&gt;Slides with EZ-VOTE Objects&lt;/showControlBar&gt;&lt;defaultCorrectPointValue&gt;100&lt;/defaultCorrectPointValue&gt;&lt;defaultIncorrectPointValue&gt;0&lt;/defaultIncorrectPointValue&gt;&lt;chartColor1&gt;187,224,227&lt;/chartColor1&gt;&lt;chartColor2&gt;51,51,153&lt;/chartColor2&gt;&lt;chartColor3&gt;0,153,153&lt;/chartColor3&gt;&lt;chartColor4&gt;153,204,0&lt;/chartColor4&gt;&lt;chartColor5&gt;128,128,128&lt;/chartColor5&gt;&lt;chartColor6&gt;0,0,0&lt;/chartColor6&gt;&lt;chartColor7&gt;0,102,204&lt;/chartColor7&gt;&lt;chartColor8&gt;204,204,255&lt;/chartColor8&gt;&lt;chartColor9&gt;255,0,0&lt;/chartColor9&gt;&lt;chartColor10&gt;255,255,0&lt;/chartColor10&gt;&lt;teamColor1&gt;187,224,227&lt;/teamColor1&gt;&lt;teamColor2&gt;51,51,153&lt;/teamColor2&gt;&lt;teamColor3&gt;0,153,153&lt;/teamColor3&gt;&lt;teamColor4&gt;153,204,0&lt;/teamColor4&gt;&lt;teamColor5&gt;128,128,128&lt;/teamColor5&gt;&lt;teamColor6&gt;0,0,0&lt;/teamColor6&gt;&lt;teamColor7&gt;0,102,204&lt;/teamColor7&gt;&lt;teamColor8&gt;204,204,255&lt;/teamColor8&gt;&lt;teamColor9&gt;255,0,0&lt;/teamColor9&gt;&lt;teamColor10&gt;255,255,0&lt;/teamColor10&gt;&lt;displayAnswerImagesDuringVote&gt;Yes&lt;/displayAnswerImagesDuringVote&gt;&lt;displayAnswerImagesWithResponses&gt;Yes&lt;/displayAnswerImagesWithResponses&gt;&lt;displayAnswerTextDuringVote&gt;Yes&lt;/displayAnswerTextDuringVote&gt;&lt;displayAnswerTextWithResponses&gt;Yes&lt;/displayAnswerTextWithResponses&gt;&lt;questionSlideID&gt;&lt;/questionSlideID&gt;&lt;controlBarState&gt;Expanded&lt;/controlBarState&gt;&lt;isGridColorKnownColor&gt;No&lt;/isGridColorKnownColor&gt;&lt;gridColorName&gt;255,255,0&lt;/gridColorName&gt;&lt;AutoRec&gt;&lt;/AutoRec&gt;&lt;AutoRecTimeIntrvl&gt;&lt;/AutoRecTimeIntrvl&gt;&lt;chartVotesView&gt;Percentage&lt;/chartVotesView&gt;&lt;chartLabelsColor&gt;0,0,0&lt;/chartLabelsColor&gt;&lt;isChartLabelColorKnownColor&gt;&lt;/isChartLabelColorKnownColor&gt;&lt;chartLabelColorName&gt;&lt;/chartLabelColorName&gt;&lt;chartXAxisLabelType&gt;Full Text&lt;/chartXAxisLabelType&gt;&lt;/Settings&gt;" hidden="1"/>
          <p:cNvSpPr txBox="1"/>
          <p:nvPr/>
        </p:nvSpPr>
        <p:spPr>
          <a:xfrm>
            <a:off x="0" y="0"/>
            <a:ext cx="0" cy="0"/>
          </a:xfrm>
          <a:prstGeom prst="rect">
            <a:avLst/>
          </a:prstGeom>
          <a:noFill/>
        </p:spPr>
        <p:txBody>
          <a:bodyPr vert="horz" rtlCol="0">
            <a:spAutoFit/>
          </a:bodyPr>
          <a:lstStyle/>
          <a:p>
            <a:pPr defTabSz="457200"/>
            <a:endParaRPr lang="en-US">
              <a:solidFill>
                <a:srgbClr val="022144"/>
              </a:solidFill>
            </a:endParaRPr>
          </a:p>
        </p:txBody>
      </p:sp>
      <p:sp>
        <p:nvSpPr>
          <p:cNvPr id="7" name="SessionSlideSettingsData" descr="&lt;?xml version=&quot;1.0&quot;?&gt;&lt;Settings&gt;&lt;SlideID ID=&quot;&quot;&gt;&lt;slideID&gt;&lt;/slideID&gt;&lt;SettingName&gt;ChartType&lt;/SettingName&gt;&lt;SettingValue&gt;Horizontal&lt;/SettingValue&gt;&lt;/SlideID&gt;&lt;/Settings&gt;" hidden="1"/>
          <p:cNvSpPr txBox="1"/>
          <p:nvPr/>
        </p:nvSpPr>
        <p:spPr>
          <a:xfrm>
            <a:off x="0" y="0"/>
            <a:ext cx="0" cy="0"/>
          </a:xfrm>
          <a:prstGeom prst="rect">
            <a:avLst/>
          </a:prstGeom>
          <a:noFill/>
        </p:spPr>
        <p:txBody>
          <a:bodyPr vert="horz" rtlCol="0">
            <a:spAutoFit/>
          </a:bodyPr>
          <a:lstStyle/>
          <a:p>
            <a:pPr defTabSz="457200"/>
            <a:endParaRPr lang="en-US">
              <a:solidFill>
                <a:srgbClr val="022144"/>
              </a:solidFill>
            </a:endParaRPr>
          </a:p>
        </p:txBody>
      </p:sp>
    </p:spTree>
    <p:custDataLst>
      <p:tags r:id="rId1"/>
    </p:custDataLst>
    <p:extLst>
      <p:ext uri="{BB962C8B-B14F-4D97-AF65-F5344CB8AC3E}">
        <p14:creationId xmlns:p14="http://schemas.microsoft.com/office/powerpoint/2010/main" val="13099350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NASUAD Overview</a:t>
            </a:r>
            <a:endParaRPr lang="en-US" dirty="0"/>
          </a:p>
        </p:txBody>
      </p:sp>
      <p:sp>
        <p:nvSpPr>
          <p:cNvPr id="3" name="Content Placeholder 2"/>
          <p:cNvSpPr>
            <a:spLocks noGrp="1"/>
          </p:cNvSpPr>
          <p:nvPr>
            <p:ph idx="1"/>
          </p:nvPr>
        </p:nvSpPr>
        <p:spPr/>
        <p:txBody>
          <a:bodyPr>
            <a:normAutofit/>
          </a:bodyPr>
          <a:lstStyle/>
          <a:p>
            <a:r>
              <a:rPr lang="en-US" dirty="0" smtClean="0"/>
              <a:t>National Association that represents state agencies</a:t>
            </a:r>
          </a:p>
          <a:p>
            <a:pPr lvl="1"/>
            <a:r>
              <a:rPr lang="en-US" dirty="0" smtClean="0"/>
              <a:t>56 members (50 states, DC, 5 territories)</a:t>
            </a:r>
          </a:p>
          <a:p>
            <a:pPr lvl="1"/>
            <a:r>
              <a:rPr lang="en-US" dirty="0" smtClean="0"/>
              <a:t>Each state has one or more designated member</a:t>
            </a:r>
          </a:p>
          <a:p>
            <a:r>
              <a:rPr lang="en-US" dirty="0" smtClean="0"/>
              <a:t>State members have somewhat different roles and responsibilities due to variances in state structure, but largely fall into two buckets:</a:t>
            </a:r>
          </a:p>
          <a:p>
            <a:pPr lvl="1"/>
            <a:r>
              <a:rPr lang="en-US" dirty="0" smtClean="0"/>
              <a:t>State agency overseeing the Older Americans Act</a:t>
            </a:r>
          </a:p>
          <a:p>
            <a:pPr lvl="1"/>
            <a:r>
              <a:rPr lang="en-US" dirty="0" smtClean="0"/>
              <a:t>Administrator of Medicaid LTSS </a:t>
            </a:r>
          </a:p>
          <a:p>
            <a:r>
              <a:rPr lang="en-US" dirty="0" smtClean="0"/>
              <a:t>A list of members is </a:t>
            </a:r>
            <a:r>
              <a:rPr lang="en-US" dirty="0"/>
              <a:t>available online at: </a:t>
            </a:r>
            <a:r>
              <a:rPr lang="en-US" dirty="0">
                <a:hlinkClick r:id="rId3"/>
              </a:rPr>
              <a:t>http://</a:t>
            </a:r>
            <a:r>
              <a:rPr lang="en-US" dirty="0" smtClean="0">
                <a:hlinkClick r:id="rId3"/>
              </a:rPr>
              <a:t>nasuad.org/about-nasuad/about-state-agencies/list-members</a:t>
            </a:r>
            <a:r>
              <a:rPr lang="en-US" dirty="0" smtClean="0"/>
              <a:t> </a:t>
            </a:r>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5</a:t>
            </a:fld>
            <a:endParaRPr lang="en-US" dirty="0"/>
          </a:p>
        </p:txBody>
      </p:sp>
    </p:spTree>
    <p:extLst>
      <p:ext uri="{BB962C8B-B14F-4D97-AF65-F5344CB8AC3E}">
        <p14:creationId xmlns:p14="http://schemas.microsoft.com/office/powerpoint/2010/main" val="27796674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NASUAD Overview</a:t>
            </a:r>
            <a:endParaRPr lang="en-US" dirty="0"/>
          </a:p>
        </p:txBody>
      </p:sp>
      <p:sp>
        <p:nvSpPr>
          <p:cNvPr id="3" name="Content Placeholder 2"/>
          <p:cNvSpPr>
            <a:spLocks noGrp="1"/>
          </p:cNvSpPr>
          <p:nvPr>
            <p:ph idx="1"/>
          </p:nvPr>
        </p:nvSpPr>
        <p:spPr/>
        <p:txBody>
          <a:bodyPr>
            <a:normAutofit fontScale="92500" lnSpcReduction="10000"/>
          </a:bodyPr>
          <a:lstStyle/>
          <a:p>
            <a:r>
              <a:rPr lang="en-US" dirty="0"/>
              <a:t>Mission: to design, improve, and sustain state systems delivering home and community based services and supports for people who are older or have a disability, and their caregivers. </a:t>
            </a:r>
          </a:p>
          <a:p>
            <a:r>
              <a:rPr lang="en-US" dirty="0" smtClean="0"/>
              <a:t>Core Activities:</a:t>
            </a:r>
          </a:p>
          <a:p>
            <a:pPr lvl="1"/>
            <a:r>
              <a:rPr lang="en-US" dirty="0" smtClean="0"/>
              <a:t>Technical assistance to States</a:t>
            </a:r>
          </a:p>
          <a:p>
            <a:pPr lvl="1"/>
            <a:r>
              <a:rPr lang="en-US" dirty="0" smtClean="0"/>
              <a:t>Education and engagement of Federal agencies and Congress</a:t>
            </a:r>
          </a:p>
          <a:p>
            <a:pPr lvl="1"/>
            <a:r>
              <a:rPr lang="en-US" dirty="0" smtClean="0"/>
              <a:t>Information exchange and peer-to-peer learning</a:t>
            </a:r>
          </a:p>
          <a:p>
            <a:r>
              <a:rPr lang="en-US" dirty="0" smtClean="0"/>
              <a:t>Host major conference, with over 1,400 attendees from Federal agencies, state government, advocacy organizations, providers, and program beneficiaries</a:t>
            </a:r>
          </a:p>
          <a:p>
            <a:pPr lvl="1"/>
            <a:r>
              <a:rPr lang="en-US" dirty="0" smtClean="0">
                <a:hlinkClick r:id="rId2"/>
              </a:rPr>
              <a:t>http</a:t>
            </a:r>
            <a:r>
              <a:rPr lang="en-US" dirty="0">
                <a:hlinkClick r:id="rId2"/>
              </a:rPr>
              <a:t>://</a:t>
            </a:r>
            <a:r>
              <a:rPr lang="en-US" dirty="0" smtClean="0">
                <a:hlinkClick r:id="rId2"/>
              </a:rPr>
              <a:t>www.nasuad.org/hcbs-conference</a:t>
            </a:r>
            <a:r>
              <a:rPr lang="en-US" dirty="0" smtClean="0"/>
              <a:t>  </a:t>
            </a:r>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6</a:t>
            </a:fld>
            <a:endParaRPr lang="en-US" dirty="0"/>
          </a:p>
        </p:txBody>
      </p:sp>
    </p:spTree>
    <p:extLst>
      <p:ext uri="{BB962C8B-B14F-4D97-AF65-F5344CB8AC3E}">
        <p14:creationId xmlns:p14="http://schemas.microsoft.com/office/powerpoint/2010/main" val="1049707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chemeClr val="tx1"/>
                </a:solidFill>
              </a:rPr>
              <a:t>NASUAD Oral Health Project</a:t>
            </a:r>
            <a:endParaRPr lang="en-US" dirty="0">
              <a:solidFill>
                <a:schemeClr val="tx1"/>
              </a:solidFill>
            </a:endParaRPr>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7</a:t>
            </a:fld>
            <a:endParaRPr lang="en-US" dirty="0"/>
          </a:p>
        </p:txBody>
      </p:sp>
    </p:spTree>
    <p:extLst>
      <p:ext uri="{BB962C8B-B14F-4D97-AF65-F5344CB8AC3E}">
        <p14:creationId xmlns:p14="http://schemas.microsoft.com/office/powerpoint/2010/main" val="2407543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NASUAD Oral Health Project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With funding from </a:t>
            </a:r>
            <a:r>
              <a:rPr lang="en-US" dirty="0" err="1" smtClean="0"/>
              <a:t>DentaQuest</a:t>
            </a:r>
            <a:r>
              <a:rPr lang="en-US" dirty="0" smtClean="0"/>
              <a:t> Foundation, NASUAD engaged our membership to improve information about and access to oral health benefits for seniors and people with disabilities;</a:t>
            </a:r>
          </a:p>
          <a:p>
            <a:r>
              <a:rPr lang="en-US" dirty="0" smtClean="0"/>
              <a:t>The initiative included:</a:t>
            </a:r>
          </a:p>
          <a:p>
            <a:pPr lvl="1"/>
            <a:r>
              <a:rPr lang="en-US" dirty="0" smtClean="0"/>
              <a:t>Comprehensive survey of states to determine supplemental benefits in LTSS settings;</a:t>
            </a:r>
          </a:p>
          <a:p>
            <a:pPr lvl="1"/>
            <a:r>
              <a:rPr lang="en-US" dirty="0" smtClean="0"/>
              <a:t>Survey of beneficiaries to understand access/utilization;</a:t>
            </a:r>
          </a:p>
          <a:p>
            <a:pPr lvl="1"/>
            <a:r>
              <a:rPr lang="en-US" dirty="0" smtClean="0"/>
              <a:t>Engagement of MCOs to understand coverage, and any “value-added” benefits; and</a:t>
            </a:r>
          </a:p>
          <a:p>
            <a:pPr lvl="1"/>
            <a:r>
              <a:rPr lang="en-US" dirty="0" smtClean="0"/>
              <a:t>Meetings of states to share information, promote best practices, and develop support for increased access to comprehensive oral health care for services.</a:t>
            </a:r>
          </a:p>
          <a:p>
            <a:pPr lvl="1"/>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8</a:t>
            </a:fld>
            <a:endParaRPr lang="en-US" dirty="0"/>
          </a:p>
        </p:txBody>
      </p:sp>
    </p:spTree>
    <p:custDataLst>
      <p:tags r:id="rId1"/>
    </p:custDataLst>
    <p:extLst>
      <p:ext uri="{BB962C8B-B14F-4D97-AF65-F5344CB8AC3E}">
        <p14:creationId xmlns:p14="http://schemas.microsoft.com/office/powerpoint/2010/main" val="15938920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Medicaid Oral Health for Senior and People with Disabilities</a:t>
            </a:r>
            <a:endParaRPr lang="en-US" dirty="0"/>
          </a:p>
        </p:txBody>
      </p:sp>
      <p:sp>
        <p:nvSpPr>
          <p:cNvPr id="3" name="Content Placeholder 2"/>
          <p:cNvSpPr>
            <a:spLocks noGrp="1"/>
          </p:cNvSpPr>
          <p:nvPr>
            <p:ph idx="1"/>
          </p:nvPr>
        </p:nvSpPr>
        <p:spPr/>
        <p:txBody>
          <a:bodyPr>
            <a:normAutofit lnSpcReduction="10000"/>
          </a:bodyPr>
          <a:lstStyle/>
          <a:p>
            <a:r>
              <a:rPr lang="en-US" dirty="0" smtClean="0"/>
              <a:t>Seniors and people with disabilities receive all “state plan” benefits that the state elects to include;</a:t>
            </a:r>
          </a:p>
          <a:p>
            <a:r>
              <a:rPr lang="en-US" dirty="0" smtClean="0"/>
              <a:t>Medicaid oral health state plan benefits are optional for adults and seniors; however, they are mandatory for children;</a:t>
            </a:r>
          </a:p>
          <a:p>
            <a:r>
              <a:rPr lang="en-US" dirty="0" smtClean="0"/>
              <a:t>Dental benefits can also be provided using “incurred medical expenses” for individuals living in an institutional setting (nursing home or ICF/ID);</a:t>
            </a:r>
          </a:p>
          <a:p>
            <a:pPr lvl="1"/>
            <a:r>
              <a:rPr lang="en-US" dirty="0" smtClean="0"/>
              <a:t>Individuals receiving LTSS in the community may not have access to the same level of services;</a:t>
            </a:r>
          </a:p>
          <a:p>
            <a:pPr lvl="1"/>
            <a:r>
              <a:rPr lang="en-US" dirty="0" smtClean="0"/>
              <a:t>Preliminary data from NASUAD survey indicates that very little is done to track IME utilization.</a:t>
            </a:r>
          </a:p>
          <a:p>
            <a:pPr marL="0" indent="0">
              <a:buNone/>
            </a:pPr>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9</a:t>
            </a:fld>
            <a:endParaRPr lang="en-US" dirty="0"/>
          </a:p>
        </p:txBody>
      </p:sp>
    </p:spTree>
    <p:custDataLst>
      <p:tags r:id="rId1"/>
    </p:custDataLst>
    <p:extLst>
      <p:ext uri="{BB962C8B-B14F-4D97-AF65-F5344CB8AC3E}">
        <p14:creationId xmlns:p14="http://schemas.microsoft.com/office/powerpoint/2010/main" val="90814663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IMAGESASSOCIATED" val="No"/>
</p:tagLst>
</file>

<file path=ppt/tags/tag2.xml><?xml version="1.0" encoding="utf-8"?>
<p:tagLst xmlns:a="http://schemas.openxmlformats.org/drawingml/2006/main" xmlns:r="http://schemas.openxmlformats.org/officeDocument/2006/relationships" xmlns:p="http://schemas.openxmlformats.org/presentationml/2006/main">
  <p:tag name="ISIMAGESASSOCIATED" val="No"/>
</p:tagLst>
</file>

<file path=ppt/tags/tag3.xml><?xml version="1.0" encoding="utf-8"?>
<p:tagLst xmlns:a="http://schemas.openxmlformats.org/drawingml/2006/main" xmlns:r="http://schemas.openxmlformats.org/officeDocument/2006/relationships" xmlns:p="http://schemas.openxmlformats.org/presentationml/2006/main">
  <p:tag name="ISIMAGESASSOCIATED" val="No"/>
</p:tagLst>
</file>

<file path=ppt/tags/tag4.xml><?xml version="1.0" encoding="utf-8"?>
<p:tagLst xmlns:a="http://schemas.openxmlformats.org/drawingml/2006/main" xmlns:r="http://schemas.openxmlformats.org/officeDocument/2006/relationships" xmlns:p="http://schemas.openxmlformats.org/presentationml/2006/main">
  <p:tag name="ISIMAGESASSOCIATED" val="No"/>
</p:tagLst>
</file>

<file path=ppt/tags/tag5.xml><?xml version="1.0" encoding="utf-8"?>
<p:tagLst xmlns:a="http://schemas.openxmlformats.org/drawingml/2006/main" xmlns:r="http://schemas.openxmlformats.org/officeDocument/2006/relationships" xmlns:p="http://schemas.openxmlformats.org/presentationml/2006/main">
  <p:tag name="ISIMAGESASSOCIATED" val="No"/>
</p:tagLst>
</file>

<file path=ppt/tags/tag6.xml><?xml version="1.0" encoding="utf-8"?>
<p:tagLst xmlns:a="http://schemas.openxmlformats.org/drawingml/2006/main" xmlns:r="http://schemas.openxmlformats.org/officeDocument/2006/relationships" xmlns:p="http://schemas.openxmlformats.org/presentationml/2006/main">
  <p:tag name="ISIMAGESASSOCIATED" val="No"/>
</p:tagLst>
</file>

<file path=ppt/tags/tag7.xml><?xml version="1.0" encoding="utf-8"?>
<p:tagLst xmlns:a="http://schemas.openxmlformats.org/drawingml/2006/main" xmlns:r="http://schemas.openxmlformats.org/officeDocument/2006/relationships" xmlns:p="http://schemas.openxmlformats.org/presentationml/2006/main">
  <p:tag name="ISIMAGESASSOCIATED" val="No"/>
</p:tagLst>
</file>

<file path=ppt/tags/tag8.xml><?xml version="1.0" encoding="utf-8"?>
<p:tagLst xmlns:a="http://schemas.openxmlformats.org/drawingml/2006/main" xmlns:r="http://schemas.openxmlformats.org/officeDocument/2006/relationships" xmlns:p="http://schemas.openxmlformats.org/presentationml/2006/main">
  <p:tag name="ISIMAGESASSOCIATED" val="No"/>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Blue Base">
  <a:themeElements>
    <a:clrScheme name="Custom 4">
      <a:dk1>
        <a:srgbClr val="022144"/>
      </a:dk1>
      <a:lt1>
        <a:sysClr val="window" lastClr="FFFFFF"/>
      </a:lt1>
      <a:dk2>
        <a:srgbClr val="022144"/>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4868</TotalTime>
  <Words>1924</Words>
  <Application>Microsoft Office PowerPoint</Application>
  <PresentationFormat>On-screen Show (4:3)</PresentationFormat>
  <Paragraphs>357</Paragraphs>
  <Slides>27</Slides>
  <Notes>5</Notes>
  <HiddenSlides>0</HiddenSlides>
  <MMClips>0</MMClips>
  <ScaleCrop>false</ScaleCrop>
  <HeadingPairs>
    <vt:vector size="8" baseType="variant">
      <vt:variant>
        <vt:lpstr>Fonts Used</vt:lpstr>
      </vt:variant>
      <vt:variant>
        <vt:i4>10</vt:i4>
      </vt:variant>
      <vt:variant>
        <vt:lpstr>Theme</vt:lpstr>
      </vt:variant>
      <vt:variant>
        <vt:i4>3</vt:i4>
      </vt:variant>
      <vt:variant>
        <vt:lpstr>Embedded OLE Servers</vt:lpstr>
      </vt:variant>
      <vt:variant>
        <vt:i4>1</vt:i4>
      </vt:variant>
      <vt:variant>
        <vt:lpstr>Slide Titles</vt:lpstr>
      </vt:variant>
      <vt:variant>
        <vt:i4>27</vt:i4>
      </vt:variant>
    </vt:vector>
  </HeadingPairs>
  <TitlesOfParts>
    <vt:vector size="41" baseType="lpstr">
      <vt:lpstr>Arial Unicode MS</vt:lpstr>
      <vt:lpstr>MS PGothic</vt:lpstr>
      <vt:lpstr>MS PGothic</vt:lpstr>
      <vt:lpstr>Arial</vt:lpstr>
      <vt:lpstr>Calibri</vt:lpstr>
      <vt:lpstr>Century Gothic</vt:lpstr>
      <vt:lpstr>Symbol</vt:lpstr>
      <vt:lpstr>Times New Roman</vt:lpstr>
      <vt:lpstr>Trebuchet MS</vt:lpstr>
      <vt:lpstr>Wingdings 2</vt:lpstr>
      <vt:lpstr>Office Theme</vt:lpstr>
      <vt:lpstr>Custom Design</vt:lpstr>
      <vt:lpstr>Blue Base</vt:lpstr>
      <vt:lpstr>Chart</vt:lpstr>
      <vt:lpstr>PowerPoint Presentation</vt:lpstr>
      <vt:lpstr>General Reminders</vt:lpstr>
      <vt:lpstr>PowerPoint Presentation</vt:lpstr>
      <vt:lpstr>PowerPoint Presentation</vt:lpstr>
      <vt:lpstr>NASUAD Overview</vt:lpstr>
      <vt:lpstr>NASUAD Overview</vt:lpstr>
      <vt:lpstr>NASUAD Oral Health Project</vt:lpstr>
      <vt:lpstr>NASUAD Oral Health Project</vt:lpstr>
      <vt:lpstr>Medicaid Oral Health for Senior and People with Disabilities</vt:lpstr>
      <vt:lpstr>Medicaid Adult Dental Coverage and Expansion Decision </vt:lpstr>
      <vt:lpstr>2015 NASUAD I&amp;R Survey Highlights: Most frequent unmet service needs</vt:lpstr>
      <vt:lpstr>NASUAD NCI-AD Consumer Survey Identified Gaps in Access</vt:lpstr>
      <vt:lpstr>When Stratifying based on Nursing Home Placement…</vt:lpstr>
      <vt:lpstr>State Strategies to Target  Oral Health Benefits</vt:lpstr>
      <vt:lpstr>1915(c) Waivers can Include Oral Health/Dental Benefits</vt:lpstr>
      <vt:lpstr>Waiver Coverage of Oral Health not Limited to Low-Benefit States</vt:lpstr>
      <vt:lpstr>Oral Health Benefit Caps</vt:lpstr>
      <vt:lpstr>Other Innovative Strategies to Address Oral Health Needs</vt:lpstr>
      <vt:lpstr>PowerPoint Presentation</vt:lpstr>
      <vt:lpstr>Examples of MCO-Based Strategies: Value Added Benefits</vt:lpstr>
      <vt:lpstr>Examples of MCO-Based Strategies: In Lieu of Services</vt:lpstr>
      <vt:lpstr>Examples of Other Strategies: Idaho Alternative Benefits Plan</vt:lpstr>
      <vt:lpstr>But Don’t forget Medicare!</vt:lpstr>
      <vt:lpstr>Next Steps</vt:lpstr>
      <vt:lpstr>Key Resources</vt:lpstr>
      <vt:lpstr>PowerPoint Presentation</vt:lpstr>
      <vt:lpstr>Q and A</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Medicaid &amp; State Oral Health Programs</dc:title>
  <dc:creator>Lori C</dc:creator>
  <cp:lastModifiedBy>Christine Wood</cp:lastModifiedBy>
  <cp:revision>58</cp:revision>
  <dcterms:created xsi:type="dcterms:W3CDTF">2012-10-08T18:00:08Z</dcterms:created>
  <dcterms:modified xsi:type="dcterms:W3CDTF">2017-01-18T18:59:26Z</dcterms:modified>
</cp:coreProperties>
</file>