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4" r:id="rId3"/>
    <p:sldId id="268" r:id="rId4"/>
    <p:sldId id="262" r:id="rId5"/>
    <p:sldId id="269" r:id="rId6"/>
    <p:sldId id="272" r:id="rId7"/>
    <p:sldId id="270" r:id="rId8"/>
    <p:sldId id="261" r:id="rId9"/>
    <p:sldId id="289" r:id="rId10"/>
    <p:sldId id="277" r:id="rId11"/>
    <p:sldId id="271" r:id="rId12"/>
    <p:sldId id="256" r:id="rId13"/>
    <p:sldId id="258" r:id="rId14"/>
    <p:sldId id="263" r:id="rId15"/>
    <p:sldId id="278" r:id="rId16"/>
    <p:sldId id="282" r:id="rId17"/>
    <p:sldId id="279" r:id="rId18"/>
    <p:sldId id="283" r:id="rId19"/>
    <p:sldId id="284" r:id="rId20"/>
    <p:sldId id="259" r:id="rId21"/>
    <p:sldId id="287" r:id="rId22"/>
    <p:sldId id="286" r:id="rId23"/>
    <p:sldId id="280" r:id="rId24"/>
    <p:sldId id="275" r:id="rId25"/>
    <p:sldId id="288" r:id="rId26"/>
    <p:sldId id="281"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 C" initials="LKC" lastIdx="12" clrIdx="0"/>
  <p:cmAuthor id="1" name="Moore, Jill (DHHS)" initials="MJ(" lastIdx="3" clrIdx="1">
    <p:extLst/>
  </p:cmAuthor>
  <p:cmAuthor id="2" name="bev.isman@comcast.net" initials="B"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13" autoAdjust="0"/>
  </p:normalViewPr>
  <p:slideViewPr>
    <p:cSldViewPr>
      <p:cViewPr>
        <p:scale>
          <a:sx n="62" d="100"/>
          <a:sy n="62" d="100"/>
        </p:scale>
        <p:origin x="-1560" y="168"/>
      </p:cViewPr>
      <p:guideLst>
        <p:guide orient="horz" pos="2160"/>
        <p:guide pos="2880"/>
      </p:guideLst>
    </p:cSldViewPr>
  </p:slideViewPr>
  <p:notesTextViewPr>
    <p:cViewPr>
      <p:scale>
        <a:sx n="1" d="1"/>
        <a:sy n="1" d="1"/>
      </p:scale>
      <p:origin x="0" y="0"/>
    </p:cViewPr>
  </p:notesTextViewPr>
  <p:sorterViewPr>
    <p:cViewPr>
      <p:scale>
        <a:sx n="100" d="100"/>
        <a:sy n="100" d="100"/>
      </p:scale>
      <p:origin x="0" y="327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2-11T16:40:51.831" idx="1">
    <p:pos x="4215" y="1829"/>
    <p:text>I had to make two corrections on Eli's slide to make the info accurate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F60B1C-DD9F-44D9-BC44-5A8332C5D1BA}" type="datetimeFigureOut">
              <a:rPr lang="en-US" smtClean="0"/>
              <a:pPr/>
              <a:t>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99900-8A4A-46C0-B01F-AE265AE299F1}" type="slidenum">
              <a:rPr lang="en-US" smtClean="0"/>
              <a:pPr/>
              <a:t>‹#›</a:t>
            </a:fld>
            <a:endParaRPr lang="en-US" dirty="0"/>
          </a:p>
        </p:txBody>
      </p:sp>
    </p:spTree>
    <p:extLst>
      <p:ext uri="{BB962C8B-B14F-4D97-AF65-F5344CB8AC3E}">
        <p14:creationId xmlns:p14="http://schemas.microsoft.com/office/powerpoint/2010/main" val="2541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stdd.org/www/docs/md-dr-des23013-older-adult-bpar-faq-2016.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astdd.org/docs/seniors-OH-flyer-georgia.docx" TargetMode="External"/><Relationship Id="rId5" Type="http://schemas.openxmlformats.org/officeDocument/2006/relationships/hyperlink" Target="https://www.astdd.org/www/docs/md-dr-des23013-older-adult-bpar-bss-screening-form.pdf" TargetMode="External"/><Relationship Id="rId4" Type="http://schemas.openxmlformats.org/officeDocument/2006/relationships/hyperlink" Target="https://www.astdd.org/www/docs/md-dr-des23013-older-adult-bpar-health-questionaire.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stdd.org/basic-screening-survey-too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227801-E2E3-4826-BB76-C4F096AA0E79}" type="slidenum">
              <a:rPr lang="en-US" altLang="en-US" smtClean="0"/>
              <a:pPr eaLnBrk="1" hangingPunct="1">
                <a:spcBef>
                  <a:spcPct val="0"/>
                </a:spcBef>
              </a:pPr>
              <a:t>1</a:t>
            </a:fld>
            <a:endParaRPr lang="en-US" alt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dirty="0" smtClean="0"/>
          </a:p>
        </p:txBody>
      </p:sp>
    </p:spTree>
    <p:extLst>
      <p:ext uri="{BB962C8B-B14F-4D97-AF65-F5344CB8AC3E}">
        <p14:creationId xmlns:p14="http://schemas.microsoft.com/office/powerpoint/2010/main" val="738699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else do you need to work with to make your</a:t>
            </a:r>
            <a:r>
              <a:rPr lang="en-US" baseline="0" dirty="0" smtClean="0"/>
              <a:t> older adult BSS successful?  Do you have partners that can help you access meal sites, long-term care or assisted living facilities?  Who will screen and who will be in charge of logistics such as scheduling, transportation, ordering supplies, completing data collection forms, etc?  Depending on your source of funding, are there any opportunities to have the funder or others assist with any other aspects of the project?  Are you wondering how other states have completed their older adult BSS?  Most are more than willing to share their lessons learned; both positive and negative.  We hope you will too!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10</a:t>
            </a:fld>
            <a:endParaRPr lang="en-US" dirty="0"/>
          </a:p>
        </p:txBody>
      </p:sp>
    </p:spTree>
    <p:extLst>
      <p:ext uri="{BB962C8B-B14F-4D97-AF65-F5344CB8AC3E}">
        <p14:creationId xmlns:p14="http://schemas.microsoft.com/office/powerpoint/2010/main" val="145306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Feel free to use the resources available in Tips for Success.  Use the ASTDD listserv (members@groups.astdd.org) to ask for assistance from states that have completed an Older Adult BSS; contact Mike Manz or Kathy Phipps; contact a BSS coach; look at existing reports from other states.  ASTDD has many helpful resources so no need to reinvent the wheel.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11</a:t>
            </a:fld>
            <a:endParaRPr lang="en-US" dirty="0"/>
          </a:p>
        </p:txBody>
      </p:sp>
    </p:spTree>
    <p:extLst>
      <p:ext uri="{BB962C8B-B14F-4D97-AF65-F5344CB8AC3E}">
        <p14:creationId xmlns:p14="http://schemas.microsoft.com/office/powerpoint/2010/main" val="259207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the BSS Process.</a:t>
            </a:r>
            <a:r>
              <a:rPr lang="en-US" baseline="0" dirty="0" smtClean="0"/>
              <a:t>  For more detailed information review the ASTDD </a:t>
            </a:r>
            <a:r>
              <a:rPr lang="en-US" dirty="0" smtClean="0"/>
              <a:t>BSS</a:t>
            </a:r>
            <a:r>
              <a:rPr lang="en-US" baseline="0" dirty="0" smtClean="0"/>
              <a:t> Toolkit.  The first step is to identify what types of data and policies related to older adult oral health exist in your state. You may find it useful to review reports from other states to see who they partnered with, the source of funding for the older adult BSS, and lessons learned.</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12</a:t>
            </a:fld>
            <a:endParaRPr lang="en-US" dirty="0"/>
          </a:p>
        </p:txBody>
      </p:sp>
    </p:spTree>
    <p:extLst>
      <p:ext uri="{BB962C8B-B14F-4D97-AF65-F5344CB8AC3E}">
        <p14:creationId xmlns:p14="http://schemas.microsoft.com/office/powerpoint/2010/main" val="3595910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majority of states conduct, at a minimum, a standardization  session prior to starting a BSS project.  Some do a formal calibration session, although that is a more involved process.  Contact Kathy Phipps or Lori Cofano for more information regarding standardization vs. calibration.</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13</a:t>
            </a:fld>
            <a:endParaRPr lang="en-US" dirty="0"/>
          </a:p>
        </p:txBody>
      </p:sp>
    </p:spTree>
    <p:extLst>
      <p:ext uri="{BB962C8B-B14F-4D97-AF65-F5344CB8AC3E}">
        <p14:creationId xmlns:p14="http://schemas.microsoft.com/office/powerpoint/2010/main" val="67794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Lessons</a:t>
            </a:r>
            <a:r>
              <a:rPr lang="en-US" baseline="0" dirty="0" smtClean="0"/>
              <a:t> learned have been collected from states that have completed an older adult BSS.  Please be sure to share your lessons learned, both positive and negative, once you have completed the project.  We all learn from each other!</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14</a:t>
            </a:fld>
            <a:endParaRPr lang="en-US" dirty="0"/>
          </a:p>
        </p:txBody>
      </p:sp>
    </p:spTree>
    <p:extLst>
      <p:ext uri="{BB962C8B-B14F-4D97-AF65-F5344CB8AC3E}">
        <p14:creationId xmlns:p14="http://schemas.microsoft.com/office/powerpoint/2010/main" val="355569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15</a:t>
            </a:fld>
            <a:endParaRPr lang="en-US" dirty="0"/>
          </a:p>
        </p:txBody>
      </p:sp>
    </p:spTree>
    <p:extLst>
      <p:ext uri="{BB962C8B-B14F-4D97-AF65-F5344CB8AC3E}">
        <p14:creationId xmlns:p14="http://schemas.microsoft.com/office/powerpoint/2010/main" val="48690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299900-8A4A-46C0-B01F-AE265AE299F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themes:  1) Give plenty</a:t>
            </a:r>
            <a:r>
              <a:rPr lang="en-US" baseline="0" dirty="0" smtClean="0"/>
              <a:t> of advance notice, 2) Staff at the location have an impact on the success of your BSS, 3) Find out about daily activities so you can plan appropriately.</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17</a:t>
            </a:fld>
            <a:endParaRPr lang="en-US" dirty="0"/>
          </a:p>
        </p:txBody>
      </p:sp>
    </p:spTree>
    <p:extLst>
      <p:ext uri="{BB962C8B-B14F-4D97-AF65-F5344CB8AC3E}">
        <p14:creationId xmlns:p14="http://schemas.microsoft.com/office/powerpoint/2010/main" val="175321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299900-8A4A-46C0-B01F-AE265AE299F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299900-8A4A-46C0-B01F-AE265AE299F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have seen with children’s oral health, the more information/data we have to share the more likely hat funders will take notice of the older adult population and their oral health needs.  The older adult population is lagging in oral health data to document their oral health status and trends over time.</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a:t>
            </a:fld>
            <a:endParaRPr lang="en-US" dirty="0"/>
          </a:p>
        </p:txBody>
      </p:sp>
    </p:spTree>
    <p:extLst>
      <p:ext uri="{BB962C8B-B14F-4D97-AF65-F5344CB8AC3E}">
        <p14:creationId xmlns:p14="http://schemas.microsoft.com/office/powerpoint/2010/main" val="2061706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20</a:t>
            </a:fld>
            <a:endParaRPr lang="en-US" dirty="0"/>
          </a:p>
        </p:txBody>
      </p:sp>
    </p:spTree>
    <p:extLst>
      <p:ext uri="{BB962C8B-B14F-4D97-AF65-F5344CB8AC3E}">
        <p14:creationId xmlns:p14="http://schemas.microsoft.com/office/powerpoint/2010/main" val="261851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21</a:t>
            </a:fld>
            <a:endParaRPr lang="en-US" dirty="0"/>
          </a:p>
        </p:txBody>
      </p:sp>
    </p:spTree>
    <p:extLst>
      <p:ext uri="{BB962C8B-B14F-4D97-AF65-F5344CB8AC3E}">
        <p14:creationId xmlns:p14="http://schemas.microsoft.com/office/powerpoint/2010/main" val="3730568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 Michigan for sharing a photo of their privacy screens, incentives and organized supplies.</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22</a:t>
            </a:fld>
            <a:endParaRPr lang="en-US" dirty="0"/>
          </a:p>
        </p:txBody>
      </p:sp>
    </p:spTree>
    <p:extLst>
      <p:ext uri="{BB962C8B-B14F-4D97-AF65-F5344CB8AC3E}">
        <p14:creationId xmlns:p14="http://schemas.microsoft.com/office/powerpoint/2010/main" val="2424714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aren’t the only ones who love getting incentives!  Be creative.  Think</a:t>
            </a:r>
            <a:r>
              <a:rPr lang="en-US" baseline="0" dirty="0" smtClean="0"/>
              <a:t> of things that may be useful for older adults in their day to day life, toothbrushes, floss, denture brushes, toothbrush travel covers, etc.  Is there a way to acknowledge your funder or your program?  Talk with the staff of the congregate meal site, assisted living or long-term care facility to get their input on what people may find useful.  Budget is always a consideration as well. </a:t>
            </a:r>
          </a:p>
          <a:p>
            <a:endParaRPr lang="en-US" baseline="0" dirty="0" smtClean="0"/>
          </a:p>
          <a:p>
            <a:r>
              <a:rPr lang="en-US" baseline="0" dirty="0" smtClean="0"/>
              <a:t>Having supplies organized is a must to keep things running smoothly.  Will screeners be transporting items to locations or will supplies need to be shipped?  If shipped, will the location have a place to store the items?  Keep a checklist of items to ensure screeners have what they need.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23</a:t>
            </a:fld>
            <a:endParaRPr lang="en-US" dirty="0"/>
          </a:p>
        </p:txBody>
      </p:sp>
    </p:spTree>
    <p:extLst>
      <p:ext uri="{BB962C8B-B14F-4D97-AF65-F5344CB8AC3E}">
        <p14:creationId xmlns:p14="http://schemas.microsoft.com/office/powerpoint/2010/main" val="72701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24</a:t>
            </a:fld>
            <a:endParaRPr lang="en-US" dirty="0"/>
          </a:p>
        </p:txBody>
      </p:sp>
    </p:spTree>
    <p:extLst>
      <p:ext uri="{BB962C8B-B14F-4D97-AF65-F5344CB8AC3E}">
        <p14:creationId xmlns:p14="http://schemas.microsoft.com/office/powerpoint/2010/main" val="343731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remember you will need the assistance of staff when </a:t>
            </a:r>
            <a:r>
              <a:rPr lang="en-US" baseline="0" dirty="0" smtClean="0"/>
              <a:t>doing the BSS in any facility.  Be sure to engage them in the process as their “buy-in” can lead to better participation.  Think about what you will do with the information you collect on seniors who need follow up care or assistance with oral hygiene.  A list you can share with the nursing director or other primary contact at the conclusion of the survey is something to discuss during the planning process.</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25</a:t>
            </a:fld>
            <a:endParaRPr lang="en-US" dirty="0"/>
          </a:p>
        </p:txBody>
      </p:sp>
    </p:spTree>
    <p:extLst>
      <p:ext uri="{BB962C8B-B14F-4D97-AF65-F5344CB8AC3E}">
        <p14:creationId xmlns:p14="http://schemas.microsoft.com/office/powerpoint/2010/main" val="4270407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to </a:t>
            </a:r>
            <a:r>
              <a:rPr lang="en-US" dirty="0" smtClean="0"/>
              <a:t>Maryland</a:t>
            </a:r>
            <a:r>
              <a:rPr lang="en-US" baseline="0" dirty="0" smtClean="0"/>
              <a:t> for the following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FAQs brochure: </a:t>
            </a:r>
            <a:r>
              <a:rPr lang="en-US" dirty="0" smtClean="0">
                <a:hlinkClick r:id="rId3"/>
              </a:rPr>
              <a:t>https://www.astdd.org/www/docs/md-dr-des23013-older-adult-bpar-faq-2016.pdf</a:t>
            </a:r>
            <a:r>
              <a:rPr lang="en-US" dirty="0" smtClean="0"/>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Health questionnaire: </a:t>
            </a:r>
            <a:r>
              <a:rPr kumimoji="0" lang="en-US" sz="1800" b="0" i="0" u="none" strike="noStrike" kern="1200" cap="none" spc="0" normalizeH="0" baseline="0" noProof="0" dirty="0" smtClean="0">
                <a:ln>
                  <a:noFill/>
                </a:ln>
                <a:solidFill>
                  <a:prstClr val="black"/>
                </a:solidFill>
                <a:effectLst/>
                <a:uLnTx/>
                <a:uFillTx/>
                <a:latin typeface="+mn-lt"/>
                <a:ea typeface="+mn-ea"/>
                <a:cs typeface="+mn-cs"/>
                <a:hlinkClick r:id="rId4"/>
              </a:rPr>
              <a:t>https://www.astdd.org/www/docs/md-dr-des23013-older-adult-bpar-health-questionaire.pdf</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Screening form:</a:t>
            </a:r>
            <a:r>
              <a:rPr lang="en-US" baseline="0" dirty="0" smtClean="0"/>
              <a:t>  </a:t>
            </a:r>
            <a:r>
              <a:rPr kumimoji="0" lang="en-US" sz="1800" b="0" i="0" u="none" strike="noStrike" kern="1200" cap="none" spc="0" normalizeH="0" baseline="0" noProof="0" dirty="0" smtClean="0">
                <a:ln>
                  <a:noFill/>
                </a:ln>
                <a:solidFill>
                  <a:prstClr val="black"/>
                </a:solidFill>
                <a:effectLst/>
                <a:uLnTx/>
                <a:uFillTx/>
                <a:latin typeface="+mn-lt"/>
                <a:ea typeface="+mn-ea"/>
                <a:cs typeface="+mn-cs"/>
                <a:hlinkClick r:id="rId5"/>
              </a:rPr>
              <a:t>https://www.astdd.org/www/docs/md-dr-des23013-older-adult-bpar-bss-screening-form.pdf</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Thank you to Georgia for the older adults and oral health flyer.  The section in the top right is designed for you to place your own information:  </a:t>
            </a:r>
            <a:r>
              <a:rPr lang="en-US" sz="1200" u="sng" kern="1200" dirty="0" smtClean="0">
                <a:solidFill>
                  <a:schemeClr val="tx1"/>
                </a:solidFill>
                <a:effectLst/>
                <a:latin typeface="+mn-lt"/>
                <a:ea typeface="+mn-ea"/>
                <a:cs typeface="+mn-cs"/>
                <a:hlinkClick r:id="rId6"/>
              </a:rPr>
              <a:t>http://www.astdd.org/docs/seniors-OH-flyer-georgia.docx</a:t>
            </a:r>
            <a:r>
              <a:rPr lang="en-US" sz="1200" u="sng" kern="120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26</a:t>
            </a:fld>
            <a:endParaRPr lang="en-US" dirty="0"/>
          </a:p>
        </p:txBody>
      </p:sp>
    </p:spTree>
    <p:extLst>
      <p:ext uri="{BB962C8B-B14F-4D97-AF65-F5344CB8AC3E}">
        <p14:creationId xmlns:p14="http://schemas.microsoft.com/office/powerpoint/2010/main" val="202702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states have the same issues when doing the Older Adult BSS, so ASTDD has Older Adult BSS coaches available by request. They are willing to share their own experiences and offer suggestions to deal with  barriers that often arise. If they don’t have the answer to your question, they will try to find it using their contacts.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27</a:t>
            </a:fld>
            <a:endParaRPr lang="en-US" dirty="0"/>
          </a:p>
        </p:txBody>
      </p:sp>
    </p:spTree>
    <p:extLst>
      <p:ext uri="{BB962C8B-B14F-4D97-AF65-F5344CB8AC3E}">
        <p14:creationId xmlns:p14="http://schemas.microsoft.com/office/powerpoint/2010/main" val="401906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is also available on the ASTDD Healthy Aging Committee webpage:  http://www.astdd.org/healthy-aging-committee/  Scroll down to:  </a:t>
            </a:r>
            <a:r>
              <a:rPr lang="en-US" i="1" baseline="0" dirty="0" smtClean="0"/>
              <a:t>Talking Points- Why Oral Health in Older Adults is Important.  </a:t>
            </a:r>
            <a:r>
              <a:rPr lang="en-US" i="0" baseline="0" dirty="0" smtClean="0"/>
              <a:t>This information is something that could be shared with potential screening sites to raise their awareness of the link between oral health and overall health.</a:t>
            </a:r>
            <a:endParaRPr lang="en-US" i="1"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3</a:t>
            </a:fld>
            <a:endParaRPr lang="en-US" dirty="0"/>
          </a:p>
        </p:txBody>
      </p:sp>
    </p:spTree>
    <p:extLst>
      <p:ext uri="{BB962C8B-B14F-4D97-AF65-F5344CB8AC3E}">
        <p14:creationId xmlns:p14="http://schemas.microsoft.com/office/powerpoint/2010/main" val="271216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state has completed an older adult BSS and you have items you would like to share, please send them to Lori Cofano:  lkcofano@gmail.com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4</a:t>
            </a:fld>
            <a:endParaRPr lang="en-US" dirty="0"/>
          </a:p>
        </p:txBody>
      </p:sp>
    </p:spTree>
    <p:extLst>
      <p:ext uri="{BB962C8B-B14F-4D97-AF65-F5344CB8AC3E}">
        <p14:creationId xmlns:p14="http://schemas.microsoft.com/office/powerpoint/2010/main" val="43016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states that </a:t>
            </a:r>
            <a:r>
              <a:rPr lang="en-US" baseline="0" dirty="0" smtClean="0"/>
              <a:t>have completed some sort of older adult BSS as of 2016. For the most recent list and links to Older Adult BSS reports, please visit the ASTDD Data Committee webpage: http://www.astdd.org/data-collection-assessment-and-surveillance-committee/ </a:t>
            </a:r>
          </a:p>
          <a:p>
            <a:r>
              <a:rPr lang="en-US" baseline="0" dirty="0" smtClean="0"/>
              <a:t>Has your state recently completed an older BSS? Please share with the information with the ASTDD Healthy Aging Committee and the ASTDD Data Committee. </a:t>
            </a:r>
          </a:p>
          <a:p>
            <a:r>
              <a:rPr lang="en-US" baseline="0" dirty="0" smtClean="0"/>
              <a:t>Data Committee Consultant:  Dr. Kathy Phipps- kathyphipps1234@gmail.com  </a:t>
            </a:r>
          </a:p>
          <a:p>
            <a:r>
              <a:rPr lang="en-US" baseline="0" dirty="0" smtClean="0"/>
              <a:t>Healthy Aging Committee Consultant:  Lori Kepler-Cofano  lkcofano@gmail.com </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5</a:t>
            </a:fld>
            <a:endParaRPr lang="en-US" dirty="0"/>
          </a:p>
        </p:txBody>
      </p:sp>
    </p:spTree>
    <p:extLst>
      <p:ext uri="{BB962C8B-B14F-4D97-AF65-F5344CB8AC3E}">
        <p14:creationId xmlns:p14="http://schemas.microsoft.com/office/powerpoint/2010/main" val="175527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adult</a:t>
            </a:r>
            <a:r>
              <a:rPr lang="en-US" baseline="0" dirty="0" smtClean="0"/>
              <a:t> BSS reports are available on the ASTDD website on the Data Committee webpage: http://www.astdd.org/data-collection-assessment-and-surveillance-committee/ </a:t>
            </a:r>
          </a:p>
          <a:p>
            <a:endParaRPr lang="en-US" baseline="0" dirty="0" smtClean="0"/>
          </a:p>
          <a:p>
            <a:r>
              <a:rPr lang="en-US" baseline="0" dirty="0" smtClean="0"/>
              <a:t>Scroll down to:  </a:t>
            </a:r>
            <a:r>
              <a:rPr lang="en-US" i="1" baseline="0" dirty="0" smtClean="0"/>
              <a:t>States with Oral Health BSS Data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6</a:t>
            </a:fld>
            <a:endParaRPr lang="en-US" dirty="0"/>
          </a:p>
        </p:txBody>
      </p:sp>
    </p:spTree>
    <p:extLst>
      <p:ext uri="{BB962C8B-B14F-4D97-AF65-F5344CB8AC3E}">
        <p14:creationId xmlns:p14="http://schemas.microsoft.com/office/powerpoint/2010/main" val="314667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resources states have used to fund their Older Adult BSS.  This list changes frequently so watch for additional funding opportunities!  States also note the use of volunteers or students from either dental or dental hygiene programs to assist with various aspects of the BSS.</a:t>
            </a:r>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7</a:t>
            </a:fld>
            <a:endParaRPr lang="en-US" dirty="0"/>
          </a:p>
        </p:txBody>
      </p:sp>
    </p:spTree>
    <p:extLst>
      <p:ext uri="{BB962C8B-B14F-4D97-AF65-F5344CB8AC3E}">
        <p14:creationId xmlns:p14="http://schemas.microsoft.com/office/powerpoint/2010/main" val="14093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highly recommend that all states begin their</a:t>
            </a:r>
            <a:r>
              <a:rPr lang="en-US" baseline="0" dirty="0" smtClean="0"/>
              <a:t> </a:t>
            </a:r>
            <a:r>
              <a:rPr lang="en-US" dirty="0" smtClean="0"/>
              <a:t>planning by ordering the BSS Toolkit</a:t>
            </a:r>
            <a:r>
              <a:rPr lang="en-US" baseline="0" dirty="0" smtClean="0"/>
              <a:t>.  It was designed and developed for states to learn how to do the BSS and includes: a training video, sample screening forms, examiner .PPT, and many tips on the best way to plan and implement a BSS for older adults. Go to:  </a:t>
            </a:r>
            <a:r>
              <a:rPr lang="en-US" sz="1200" dirty="0" smtClean="0">
                <a:hlinkClick r:id="rId3"/>
              </a:rPr>
              <a:t>http://www.astdd.org/basic-screening-survey-tool</a:t>
            </a:r>
            <a:r>
              <a:rPr lang="en-US" sz="1200" dirty="0" smtClean="0"/>
              <a:t> </a:t>
            </a:r>
          </a:p>
        </p:txBody>
      </p:sp>
      <p:sp>
        <p:nvSpPr>
          <p:cNvPr id="4" name="Slide Number Placeholder 3"/>
          <p:cNvSpPr>
            <a:spLocks noGrp="1"/>
          </p:cNvSpPr>
          <p:nvPr>
            <p:ph type="sldNum" sz="quarter" idx="10"/>
          </p:nvPr>
        </p:nvSpPr>
        <p:spPr/>
        <p:txBody>
          <a:bodyPr/>
          <a:lstStyle/>
          <a:p>
            <a:fld id="{85299900-8A4A-46C0-B01F-AE265AE299F1}" type="slidenum">
              <a:rPr lang="en-US" smtClean="0"/>
              <a:pPr/>
              <a:t>8</a:t>
            </a:fld>
            <a:endParaRPr lang="en-US" dirty="0"/>
          </a:p>
        </p:txBody>
      </p:sp>
    </p:spTree>
    <p:extLst>
      <p:ext uri="{BB962C8B-B14F-4D97-AF65-F5344CB8AC3E}">
        <p14:creationId xmlns:p14="http://schemas.microsoft.com/office/powerpoint/2010/main" val="329129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  Review</a:t>
            </a:r>
            <a:r>
              <a:rPr lang="en-US" baseline="0" dirty="0" smtClean="0"/>
              <a:t> the ASTDD Toolkit first!  </a:t>
            </a:r>
          </a:p>
          <a:p>
            <a:r>
              <a:rPr lang="en-US" baseline="0" dirty="0" smtClean="0"/>
              <a:t>2)  Review what your state has done, list any gaps and list what information you want to know.  </a:t>
            </a:r>
            <a:endParaRPr lang="en-US" dirty="0" smtClean="0"/>
          </a:p>
          <a:p>
            <a:pPr marL="228600" indent="-228600">
              <a:buAutoNum type="arabicParenR" startAt="3"/>
            </a:pPr>
            <a:r>
              <a:rPr lang="en-US" dirty="0" smtClean="0"/>
              <a:t>Determine the population </a:t>
            </a:r>
            <a:r>
              <a:rPr lang="en-US" baseline="0" dirty="0" smtClean="0"/>
              <a:t>that you need data for and how best to access that group: congregate meal sites, long-term care, or assisted living.  Only one population should be selected.  The data cannot be mixed. </a:t>
            </a:r>
          </a:p>
          <a:p>
            <a:pPr marL="228600" indent="-228600">
              <a:buAutoNum type="arabicParenR" startAt="4"/>
            </a:pPr>
            <a:r>
              <a:rPr lang="en-US" baseline="0" dirty="0" smtClean="0"/>
              <a:t>Always work with an epidemiologist to determine sampling.  The ASTDD contracts with Dr. Mike Manz and Dr. Kathy Phipps to assist states with the </a:t>
            </a:r>
          </a:p>
          <a:p>
            <a:pPr marL="0" indent="0">
              <a:buNone/>
            </a:pPr>
            <a:r>
              <a:rPr lang="en-US" baseline="0" dirty="0" smtClean="0"/>
              <a:t>     BSS. </a:t>
            </a:r>
            <a:endParaRPr lang="en-US" dirty="0" smtClean="0"/>
          </a:p>
          <a:p>
            <a:endParaRPr lang="en-US" dirty="0"/>
          </a:p>
        </p:txBody>
      </p:sp>
      <p:sp>
        <p:nvSpPr>
          <p:cNvPr id="4" name="Slide Number Placeholder 3"/>
          <p:cNvSpPr>
            <a:spLocks noGrp="1"/>
          </p:cNvSpPr>
          <p:nvPr>
            <p:ph type="sldNum" sz="quarter" idx="10"/>
          </p:nvPr>
        </p:nvSpPr>
        <p:spPr/>
        <p:txBody>
          <a:bodyPr/>
          <a:lstStyle/>
          <a:p>
            <a:fld id="{85299900-8A4A-46C0-B01F-AE265AE299F1}" type="slidenum">
              <a:rPr lang="en-US" smtClean="0"/>
              <a:pPr/>
              <a:t>9</a:t>
            </a:fld>
            <a:endParaRPr lang="en-US" dirty="0"/>
          </a:p>
        </p:txBody>
      </p:sp>
    </p:spTree>
    <p:extLst>
      <p:ext uri="{BB962C8B-B14F-4D97-AF65-F5344CB8AC3E}">
        <p14:creationId xmlns:p14="http://schemas.microsoft.com/office/powerpoint/2010/main" val="47065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325671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1412011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178758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255322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41457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342756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124654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134750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17829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359919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F125C-745F-4F66-ABCD-FD84F1B403BA}" type="datetimeFigureOut">
              <a:rPr lang="en-US" smtClean="0"/>
              <a:pPr/>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28723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F125C-745F-4F66-ABCD-FD84F1B403BA}" type="datetimeFigureOut">
              <a:rPr lang="en-US" smtClean="0"/>
              <a:pPr/>
              <a:t>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4D0B-9D1B-40B1-AB08-007F52BA5E5F}" type="slidenum">
              <a:rPr lang="en-US" smtClean="0"/>
              <a:pPr/>
              <a:t>‹#›</a:t>
            </a:fld>
            <a:endParaRPr lang="en-US" dirty="0"/>
          </a:p>
        </p:txBody>
      </p:sp>
    </p:spTree>
    <p:extLst>
      <p:ext uri="{BB962C8B-B14F-4D97-AF65-F5344CB8AC3E}">
        <p14:creationId xmlns:p14="http://schemas.microsoft.com/office/powerpoint/2010/main" val="3129434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kcofano@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moorej14@michigan.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astdd.org/www/docs/md-dr-des23013-older-adult-bpar-faq-2016.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www.astdd.org/docs/seniors-OH-flyer-georgia.docx" TargetMode="External"/><Relationship Id="rId5" Type="http://schemas.openxmlformats.org/officeDocument/2006/relationships/hyperlink" Target="https://www.astdd.org/www/docs/md-dr-des23013-older-adult-bpar-bss-screening-form.pdf" TargetMode="External"/><Relationship Id="rId4" Type="http://schemas.openxmlformats.org/officeDocument/2006/relationships/hyperlink" Target="https://www.astdd.org/www/docs/md-dr-des23013-older-adult-bpar-health-questionaire.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MooreJ14@Michigan.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mailto:lkcofano@gmail.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astdd.org/healthy-aging-committee"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astdd.org/data-collection-assessment-and-surveillance-committe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astdd.org/basic-screening-survey-too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mmanz@umich.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kathyphippps1234@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304800"/>
            <a:ext cx="8229599" cy="4343400"/>
          </a:xfrm>
        </p:spPr>
        <p:txBody>
          <a:bodyPr>
            <a:normAutofit/>
          </a:bodyPr>
          <a:lstStyle/>
          <a:p>
            <a:pPr eaLnBrk="1" hangingPunct="1"/>
            <a:r>
              <a:rPr lang="en-US" altLang="en-US" sz="4800" b="1" dirty="0" smtClean="0"/>
              <a:t>Association of State and Territorial Dental Directors</a:t>
            </a:r>
            <a:br>
              <a:rPr lang="en-US" altLang="en-US" sz="4800" b="1" dirty="0" smtClean="0"/>
            </a:br>
            <a:r>
              <a:rPr lang="en-US" altLang="en-US" sz="4800" b="1" dirty="0" smtClean="0"/>
              <a:t>(ASTDD)</a:t>
            </a:r>
            <a:br>
              <a:rPr lang="en-US" altLang="en-US" sz="4800" b="1" dirty="0" smtClean="0"/>
            </a:br>
            <a:r>
              <a:rPr lang="en-US" altLang="en-US" sz="4800" b="1" dirty="0" smtClean="0"/>
              <a:t>Older Adult Basic Screening Survey (BSS) Tips for Success</a:t>
            </a:r>
            <a:endParaRPr lang="en-US" altLang="en-US" sz="4800" b="1" i="1" dirty="0" smtClean="0"/>
          </a:p>
        </p:txBody>
      </p:sp>
      <p:pic>
        <p:nvPicPr>
          <p:cNvPr id="2052" name="Picture 5" descr="COLOR_HIG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640" y="4953000"/>
            <a:ext cx="270986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20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smtClean="0"/>
              <a:t>Next Steps</a:t>
            </a:r>
            <a:endParaRPr lang="en-US" dirty="0"/>
          </a:p>
        </p:txBody>
      </p:sp>
      <p:sp>
        <p:nvSpPr>
          <p:cNvPr id="3" name="Content Placeholder 2"/>
          <p:cNvSpPr>
            <a:spLocks noGrp="1"/>
          </p:cNvSpPr>
          <p:nvPr>
            <p:ph idx="1"/>
          </p:nvPr>
        </p:nvSpPr>
        <p:spPr>
          <a:xfrm>
            <a:off x="457200" y="1295400"/>
            <a:ext cx="8229600" cy="4800600"/>
          </a:xfrm>
        </p:spPr>
        <p:txBody>
          <a:bodyPr/>
          <a:lstStyle/>
          <a:p>
            <a:r>
              <a:rPr lang="en-US" dirty="0" smtClean="0"/>
              <a:t>Who can help make this project successful?</a:t>
            </a:r>
          </a:p>
          <a:p>
            <a:pPr lvl="1"/>
            <a:r>
              <a:rPr lang="en-US" dirty="0" smtClean="0"/>
              <a:t>Partners</a:t>
            </a:r>
          </a:p>
          <a:p>
            <a:pPr lvl="1"/>
            <a:r>
              <a:rPr lang="en-US" dirty="0" smtClean="0"/>
              <a:t>Screeners</a:t>
            </a:r>
          </a:p>
          <a:p>
            <a:pPr lvl="1"/>
            <a:r>
              <a:rPr lang="en-US" dirty="0" smtClean="0"/>
              <a:t>Funders</a:t>
            </a:r>
          </a:p>
          <a:p>
            <a:pPr lvl="1"/>
            <a:r>
              <a:rPr lang="en-US" dirty="0" smtClean="0"/>
              <a:t>Others?</a:t>
            </a:r>
          </a:p>
          <a:p>
            <a:pPr lvl="1"/>
            <a:r>
              <a:rPr lang="en-US" dirty="0" smtClean="0"/>
              <a:t>Contact an ASTDD Older Adult BSS Coach, </a:t>
            </a:r>
            <a:r>
              <a:rPr lang="en-US" dirty="0"/>
              <a:t>if </a:t>
            </a:r>
            <a:r>
              <a:rPr lang="en-US" dirty="0" smtClean="0"/>
              <a:t>needed, </a:t>
            </a:r>
            <a:r>
              <a:rPr lang="en-US" dirty="0"/>
              <a:t>at any point </a:t>
            </a:r>
            <a:r>
              <a:rPr lang="en-US" dirty="0" smtClean="0"/>
              <a:t>in </a:t>
            </a:r>
            <a:r>
              <a:rPr lang="en-US" dirty="0"/>
              <a:t>the </a:t>
            </a:r>
            <a:r>
              <a:rPr lang="en-US" dirty="0" smtClean="0"/>
              <a:t>process:</a:t>
            </a:r>
          </a:p>
          <a:p>
            <a:pPr marL="457200" lvl="1" indent="0">
              <a:buNone/>
            </a:pPr>
            <a:r>
              <a:rPr lang="en-US" dirty="0"/>
              <a:t>	</a:t>
            </a:r>
            <a:r>
              <a:rPr lang="en-US" dirty="0" smtClean="0"/>
              <a:t>Lori Cofano:  </a:t>
            </a:r>
            <a:r>
              <a:rPr lang="en-US" dirty="0" smtClean="0">
                <a:hlinkClick r:id="rId3"/>
              </a:rPr>
              <a:t>lkcofano@gmail.com</a:t>
            </a:r>
            <a:r>
              <a:rPr lang="en-US" dirty="0" smtClean="0"/>
              <a:t> </a:t>
            </a:r>
          </a:p>
          <a:p>
            <a:pPr marL="457200" lvl="1" indent="0">
              <a:buNone/>
            </a:pPr>
            <a:r>
              <a:rPr lang="en-US" dirty="0"/>
              <a:t>	</a:t>
            </a:r>
            <a:r>
              <a:rPr lang="en-US" dirty="0" smtClean="0"/>
              <a:t>Jill Moore:     </a:t>
            </a:r>
            <a:r>
              <a:rPr lang="en-US" dirty="0" smtClean="0">
                <a:hlinkClick r:id="rId4"/>
              </a:rPr>
              <a:t>moorej14@michigan.gov</a:t>
            </a:r>
            <a:r>
              <a:rPr lang="en-US" dirty="0" smtClean="0"/>
              <a:t> </a:t>
            </a:r>
            <a:endParaRPr lang="en-US" dirty="0"/>
          </a:p>
          <a:p>
            <a:pPr marL="457200" lvl="1" indent="0">
              <a:buNone/>
            </a:pPr>
            <a:endParaRPr lang="en-US" dirty="0" smtClean="0"/>
          </a:p>
        </p:txBody>
      </p:sp>
    </p:spTree>
    <p:extLst>
      <p:ext uri="{BB962C8B-B14F-4D97-AF65-F5344CB8AC3E}">
        <p14:creationId xmlns:p14="http://schemas.microsoft.com/office/powerpoint/2010/main" val="1964430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Review Existing Resources</a:t>
            </a:r>
            <a:endParaRPr lang="en-US" dirty="0"/>
          </a:p>
        </p:txBody>
      </p:sp>
      <p:sp>
        <p:nvSpPr>
          <p:cNvPr id="3" name="Content Placeholder 2"/>
          <p:cNvSpPr>
            <a:spLocks noGrp="1"/>
          </p:cNvSpPr>
          <p:nvPr>
            <p:ph idx="1"/>
          </p:nvPr>
        </p:nvSpPr>
        <p:spPr>
          <a:xfrm>
            <a:off x="457200" y="1219200"/>
            <a:ext cx="8229600" cy="4876800"/>
          </a:xfrm>
        </p:spPr>
        <p:txBody>
          <a:bodyPr>
            <a:normAutofit fontScale="92500" lnSpcReduction="10000"/>
          </a:bodyPr>
          <a:lstStyle/>
          <a:p>
            <a:r>
              <a:rPr lang="en-US" dirty="0" smtClean="0"/>
              <a:t>Don’t reinvent the wheel!  </a:t>
            </a:r>
          </a:p>
          <a:p>
            <a:pPr lvl="1"/>
            <a:r>
              <a:rPr lang="en-US" dirty="0" smtClean="0"/>
              <a:t>ASTDD Older </a:t>
            </a:r>
            <a:r>
              <a:rPr lang="en-US" dirty="0"/>
              <a:t>A</a:t>
            </a:r>
            <a:r>
              <a:rPr lang="en-US" dirty="0" smtClean="0"/>
              <a:t>dult BSS Toolkit</a:t>
            </a:r>
          </a:p>
          <a:p>
            <a:pPr lvl="1"/>
            <a:r>
              <a:rPr lang="en-US" dirty="0" smtClean="0"/>
              <a:t>Evaluations</a:t>
            </a:r>
          </a:p>
          <a:p>
            <a:pPr lvl="1"/>
            <a:r>
              <a:rPr lang="en-US" dirty="0" smtClean="0"/>
              <a:t>Reports</a:t>
            </a:r>
          </a:p>
          <a:p>
            <a:pPr lvl="1"/>
            <a:r>
              <a:rPr lang="en-US" dirty="0" smtClean="0"/>
              <a:t>Data collection documents</a:t>
            </a:r>
          </a:p>
          <a:p>
            <a:pPr lvl="1"/>
            <a:r>
              <a:rPr lang="en-US" dirty="0" smtClean="0"/>
              <a:t>Patient surveys</a:t>
            </a:r>
          </a:p>
          <a:p>
            <a:pPr lvl="1"/>
            <a:r>
              <a:rPr lang="en-US" dirty="0" smtClean="0"/>
              <a:t>Marketing posters</a:t>
            </a:r>
            <a:endParaRPr lang="en-US" dirty="0"/>
          </a:p>
          <a:p>
            <a:endParaRPr lang="en-US" dirty="0" smtClean="0"/>
          </a:p>
          <a:p>
            <a:r>
              <a:rPr lang="en-US" dirty="0" smtClean="0"/>
              <a:t>Ask ASTDD members for resources via </a:t>
            </a:r>
            <a:r>
              <a:rPr lang="en-US" dirty="0"/>
              <a:t>ASTDD listserv</a:t>
            </a:r>
            <a:r>
              <a:rPr lang="en-US" dirty="0" smtClean="0"/>
              <a:t>: members@groups.astdd.org</a:t>
            </a:r>
          </a:p>
        </p:txBody>
      </p:sp>
    </p:spTree>
    <p:extLst>
      <p:ext uri="{BB962C8B-B14F-4D97-AF65-F5344CB8AC3E}">
        <p14:creationId xmlns:p14="http://schemas.microsoft.com/office/powerpoint/2010/main" val="53486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The BSS Process</a:t>
            </a:r>
            <a:br>
              <a:rPr lang="en-US" dirty="0" smtClean="0"/>
            </a:br>
            <a:r>
              <a:rPr lang="en-US" sz="1600" dirty="0" smtClean="0"/>
              <a:t>*Courtesy of Eli Schwartz,  NOHC presentation 2015</a:t>
            </a:r>
            <a:endParaRPr lang="en-US" dirty="0"/>
          </a:p>
        </p:txBody>
      </p:sp>
      <p:sp>
        <p:nvSpPr>
          <p:cNvPr id="3" name="Subtitle 2"/>
          <p:cNvSpPr>
            <a:spLocks noGrp="1"/>
          </p:cNvSpPr>
          <p:nvPr>
            <p:ph type="subTitle" idx="1"/>
          </p:nvPr>
        </p:nvSpPr>
        <p:spPr>
          <a:xfrm>
            <a:off x="685800" y="1752600"/>
            <a:ext cx="8001000" cy="4724400"/>
          </a:xfrm>
        </p:spPr>
        <p:txBody>
          <a:bodyPr>
            <a:normAutofit/>
          </a:bodyPr>
          <a:lstStyle/>
          <a:p>
            <a:pPr marL="457200" indent="-457200" algn="l">
              <a:buAutoNum type="arabicPeriod"/>
            </a:pPr>
            <a:r>
              <a:rPr lang="en-US" sz="2400" dirty="0" smtClean="0">
                <a:solidFill>
                  <a:schemeClr val="tx1"/>
                </a:solidFill>
              </a:rPr>
              <a:t>Identification of existing data and policy documents with relation to seniors’ oral health care</a:t>
            </a:r>
          </a:p>
          <a:p>
            <a:pPr marL="457200" indent="-457200" algn="l">
              <a:buAutoNum type="arabicPeriod"/>
            </a:pPr>
            <a:r>
              <a:rPr lang="en-US" sz="2400" dirty="0" smtClean="0">
                <a:solidFill>
                  <a:schemeClr val="tx1"/>
                </a:solidFill>
              </a:rPr>
              <a:t>Contact state and county agencies on aging to seek support</a:t>
            </a:r>
          </a:p>
          <a:p>
            <a:pPr marL="457200" indent="-457200" algn="l">
              <a:buAutoNum type="arabicPeriod"/>
            </a:pPr>
            <a:r>
              <a:rPr lang="en-US" sz="2400" dirty="0" smtClean="0">
                <a:solidFill>
                  <a:schemeClr val="tx1"/>
                </a:solidFill>
              </a:rPr>
              <a:t>Identification of funding source</a:t>
            </a:r>
          </a:p>
          <a:p>
            <a:pPr marL="457200" indent="-457200" algn="l">
              <a:buAutoNum type="arabicPeriod"/>
            </a:pPr>
            <a:r>
              <a:rPr lang="en-US" sz="2400" dirty="0" smtClean="0">
                <a:solidFill>
                  <a:schemeClr val="tx1"/>
                </a:solidFill>
              </a:rPr>
              <a:t>Application and approval from Institutional Review Board (IRB) </a:t>
            </a:r>
          </a:p>
          <a:p>
            <a:pPr algn="l"/>
            <a:r>
              <a:rPr lang="en-US" sz="2400" dirty="0">
                <a:solidFill>
                  <a:schemeClr val="tx1"/>
                </a:solidFill>
              </a:rPr>
              <a:t>	</a:t>
            </a:r>
            <a:r>
              <a:rPr lang="en-US" sz="2400" dirty="0" smtClean="0">
                <a:solidFill>
                  <a:schemeClr val="tx1"/>
                </a:solidFill>
              </a:rPr>
              <a:t>*</a:t>
            </a:r>
            <a:r>
              <a:rPr lang="en-US" sz="2400" b="1" dirty="0" smtClean="0">
                <a:solidFill>
                  <a:schemeClr val="tx1"/>
                </a:solidFill>
              </a:rPr>
              <a:t>Note</a:t>
            </a:r>
            <a:r>
              <a:rPr lang="en-US" sz="2400" dirty="0" smtClean="0">
                <a:solidFill>
                  <a:schemeClr val="tx1"/>
                </a:solidFill>
              </a:rPr>
              <a:t>:  States should look into applying for IRB  </a:t>
            </a:r>
          </a:p>
          <a:p>
            <a:pPr algn="l"/>
            <a:r>
              <a:rPr lang="en-US" sz="2400" dirty="0">
                <a:solidFill>
                  <a:schemeClr val="tx1"/>
                </a:solidFill>
              </a:rPr>
              <a:t> </a:t>
            </a:r>
            <a:r>
              <a:rPr lang="en-US" sz="2400" dirty="0" smtClean="0">
                <a:solidFill>
                  <a:schemeClr val="tx1"/>
                </a:solidFill>
              </a:rPr>
              <a:t>              exemption or waiver first</a:t>
            </a:r>
          </a:p>
          <a:p>
            <a:pPr algn="l"/>
            <a:r>
              <a:rPr lang="en-US" sz="2400" dirty="0" smtClean="0">
                <a:solidFill>
                  <a:schemeClr val="tx1"/>
                </a:solidFill>
              </a:rPr>
              <a:t>5.   Development of invitation letters, oral health screening    </a:t>
            </a:r>
          </a:p>
          <a:p>
            <a:pPr algn="l"/>
            <a:r>
              <a:rPr lang="en-US" sz="2400" dirty="0">
                <a:solidFill>
                  <a:schemeClr val="tx1"/>
                </a:solidFill>
              </a:rPr>
              <a:t> </a:t>
            </a:r>
            <a:r>
              <a:rPr lang="en-US" sz="2400" dirty="0" smtClean="0">
                <a:solidFill>
                  <a:schemeClr val="tx1"/>
                </a:solidFill>
              </a:rPr>
              <a:t>      forms and surveys</a:t>
            </a:r>
          </a:p>
          <a:p>
            <a:pPr marL="457200" indent="-457200" algn="l">
              <a:buAutoNum type="arabicPeriod"/>
            </a:pPr>
            <a:endParaRPr lang="en-US" sz="2400" dirty="0"/>
          </a:p>
        </p:txBody>
      </p:sp>
    </p:spTree>
    <p:extLst>
      <p:ext uri="{BB962C8B-B14F-4D97-AF65-F5344CB8AC3E}">
        <p14:creationId xmlns:p14="http://schemas.microsoft.com/office/powerpoint/2010/main" val="2568926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The BSS Process (Continued)</a:t>
            </a:r>
            <a:endParaRPr lang="en-US" dirty="0"/>
          </a:p>
        </p:txBody>
      </p:sp>
      <p:sp>
        <p:nvSpPr>
          <p:cNvPr id="3" name="Content Placeholder 2"/>
          <p:cNvSpPr>
            <a:spLocks noGrp="1"/>
          </p:cNvSpPr>
          <p:nvPr>
            <p:ph idx="1"/>
          </p:nvPr>
        </p:nvSpPr>
        <p:spPr>
          <a:xfrm>
            <a:off x="533400" y="1219200"/>
            <a:ext cx="8153400" cy="5334000"/>
          </a:xfrm>
        </p:spPr>
        <p:txBody>
          <a:bodyPr>
            <a:normAutofit fontScale="25000" lnSpcReduction="20000"/>
          </a:bodyPr>
          <a:lstStyle/>
          <a:p>
            <a:pPr marL="0" indent="0">
              <a:buNone/>
            </a:pPr>
            <a:endParaRPr lang="en-US" sz="2400" dirty="0" smtClean="0"/>
          </a:p>
          <a:p>
            <a:pPr marL="0" indent="0">
              <a:buNone/>
            </a:pPr>
            <a:endParaRPr lang="en-US" sz="7400" dirty="0" smtClean="0"/>
          </a:p>
          <a:p>
            <a:pPr marL="0" indent="0">
              <a:buNone/>
            </a:pPr>
            <a:r>
              <a:rPr lang="en-US" sz="9600" dirty="0" smtClean="0"/>
              <a:t>6. Sampling </a:t>
            </a:r>
            <a:r>
              <a:rPr lang="en-US" sz="9600" dirty="0"/>
              <a:t>(with assistance </a:t>
            </a:r>
            <a:r>
              <a:rPr lang="en-US" sz="9600" dirty="0" smtClean="0"/>
              <a:t>from </a:t>
            </a:r>
            <a:r>
              <a:rPr lang="en-US" sz="9600" dirty="0"/>
              <a:t>ASTDD</a:t>
            </a:r>
            <a:r>
              <a:rPr lang="en-US" sz="9600" dirty="0" smtClean="0"/>
              <a:t>)</a:t>
            </a:r>
          </a:p>
          <a:p>
            <a:pPr marL="0" indent="0">
              <a:buNone/>
            </a:pPr>
            <a:endParaRPr lang="en-US" sz="9600" dirty="0"/>
          </a:p>
          <a:p>
            <a:pPr marL="0" indent="0">
              <a:buNone/>
            </a:pPr>
            <a:r>
              <a:rPr lang="en-US" sz="9600" dirty="0" smtClean="0"/>
              <a:t>7. Organizing </a:t>
            </a:r>
            <a:r>
              <a:rPr lang="en-US" sz="9600" dirty="0"/>
              <a:t>screening instruments, equipment, and oral health </a:t>
            </a:r>
            <a:r>
              <a:rPr lang="en-US" sz="9600" dirty="0" smtClean="0"/>
              <a:t> </a:t>
            </a:r>
          </a:p>
          <a:p>
            <a:pPr marL="0" indent="0">
              <a:buNone/>
            </a:pPr>
            <a:r>
              <a:rPr lang="en-US" sz="9600" dirty="0" smtClean="0"/>
              <a:t>     items such as toothbrushes, floss, denture brushes, etc.</a:t>
            </a:r>
          </a:p>
          <a:p>
            <a:pPr marL="0" indent="0">
              <a:buNone/>
            </a:pPr>
            <a:endParaRPr lang="en-US" sz="9600" dirty="0"/>
          </a:p>
          <a:p>
            <a:pPr marL="0" indent="0">
              <a:buNone/>
            </a:pPr>
            <a:r>
              <a:rPr lang="en-US" sz="9600" dirty="0" smtClean="0"/>
              <a:t>8. Conduct trainings or calibrations; screening; and </a:t>
            </a:r>
          </a:p>
          <a:p>
            <a:pPr marL="0" indent="0">
              <a:buNone/>
            </a:pPr>
            <a:r>
              <a:rPr lang="en-US" sz="9600" dirty="0"/>
              <a:t> </a:t>
            </a:r>
            <a:r>
              <a:rPr lang="en-US" sz="9600" dirty="0" smtClean="0"/>
              <a:t>   questionnaire surveys</a:t>
            </a:r>
          </a:p>
          <a:p>
            <a:pPr marL="0" indent="0">
              <a:buNone/>
            </a:pPr>
            <a:endParaRPr lang="en-US" sz="9600" dirty="0" smtClean="0"/>
          </a:p>
          <a:p>
            <a:pPr marL="0" indent="0">
              <a:buNone/>
            </a:pPr>
            <a:r>
              <a:rPr lang="en-US" sz="9600" dirty="0" smtClean="0"/>
              <a:t>9. Follow-up</a:t>
            </a:r>
          </a:p>
          <a:p>
            <a:pPr marL="0" indent="0">
              <a:buNone/>
            </a:pPr>
            <a:endParaRPr lang="en-US" sz="9600" dirty="0" smtClean="0"/>
          </a:p>
          <a:p>
            <a:pPr marL="0" indent="0">
              <a:buNone/>
            </a:pPr>
            <a:r>
              <a:rPr lang="en-US" sz="9600" dirty="0" smtClean="0"/>
              <a:t>10. Analysis and reporting </a:t>
            </a:r>
            <a:endParaRPr lang="en-US" sz="9600" dirty="0"/>
          </a:p>
          <a:p>
            <a:pPr marL="0" indent="0">
              <a:buNone/>
            </a:pPr>
            <a:endParaRPr lang="en-US" sz="3800" dirty="0" smtClean="0"/>
          </a:p>
          <a:p>
            <a:pPr marL="0" indent="0">
              <a:buNone/>
            </a:pPr>
            <a:endParaRPr lang="en-US" sz="1500" dirty="0" smtClean="0"/>
          </a:p>
          <a:p>
            <a:pPr marL="0" indent="0">
              <a:buNone/>
            </a:pPr>
            <a:endParaRPr lang="en-US" sz="1500" dirty="0"/>
          </a:p>
          <a:p>
            <a:pPr marL="0" indent="0">
              <a:buNone/>
            </a:pPr>
            <a:endParaRPr lang="en-US" sz="1500" dirty="0"/>
          </a:p>
          <a:p>
            <a:pPr marL="0" indent="0">
              <a:buNone/>
            </a:pPr>
            <a:endParaRPr lang="en-US" sz="1500" dirty="0" smtClean="0"/>
          </a:p>
          <a:p>
            <a:pPr marL="0" indent="0">
              <a:buNone/>
            </a:pPr>
            <a:endParaRPr lang="en-US" sz="1500" dirty="0"/>
          </a:p>
          <a:p>
            <a:pPr marL="0" indent="0">
              <a:buNone/>
            </a:pPr>
            <a:r>
              <a:rPr lang="en-US" sz="4300" dirty="0" smtClean="0"/>
              <a:t>Adapted  from “Implementation Steps of a County-wide Oral Health Basic Screening Survey of Seniors” roundtable presentation, NOHC 2015, Eli Schwarz, DDS, MPH, PhD, Oregon Health Science University, Dept. of Community Dentistry</a:t>
            </a:r>
            <a:endParaRPr lang="en-US" sz="4300" dirty="0"/>
          </a:p>
          <a:p>
            <a:pPr marL="0" indent="0">
              <a:buNone/>
            </a:pPr>
            <a:endParaRPr lang="en-US" sz="2400" dirty="0"/>
          </a:p>
        </p:txBody>
      </p:sp>
    </p:spTree>
    <p:extLst>
      <p:ext uri="{BB962C8B-B14F-4D97-AF65-F5344CB8AC3E}">
        <p14:creationId xmlns:p14="http://schemas.microsoft.com/office/powerpoint/2010/main" val="1369439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smtClean="0"/>
              <a:t>Lessons Learned: Planning</a:t>
            </a:r>
            <a:endParaRPr lang="en-US" dirty="0"/>
          </a:p>
        </p:txBody>
      </p:sp>
      <p:sp>
        <p:nvSpPr>
          <p:cNvPr id="3" name="Content Placeholder 2"/>
          <p:cNvSpPr>
            <a:spLocks noGrp="1"/>
          </p:cNvSpPr>
          <p:nvPr>
            <p:ph idx="1"/>
          </p:nvPr>
        </p:nvSpPr>
        <p:spPr>
          <a:xfrm>
            <a:off x="457200" y="1295400"/>
            <a:ext cx="8229600" cy="5029200"/>
          </a:xfrm>
        </p:spPr>
        <p:txBody>
          <a:bodyPr>
            <a:noAutofit/>
          </a:bodyPr>
          <a:lstStyle/>
          <a:p>
            <a:pPr>
              <a:buFont typeface="Wingdings" panose="05000000000000000000" pitchFamily="2" charset="2"/>
              <a:buChar char="Ø"/>
            </a:pPr>
            <a:r>
              <a:rPr lang="en-US" sz="2400" b="1" dirty="0" smtClean="0">
                <a:ea typeface="Calibri"/>
                <a:cs typeface="Times New Roman"/>
              </a:rPr>
              <a:t>Start planning EARLY! </a:t>
            </a:r>
            <a:r>
              <a:rPr lang="en-US" sz="2400" dirty="0" smtClean="0">
                <a:ea typeface="Calibri"/>
                <a:cs typeface="Times New Roman"/>
              </a:rPr>
              <a:t>(ASTDD Older Adult BSS Manual suggests 9-12 months.)</a:t>
            </a:r>
          </a:p>
          <a:p>
            <a:pPr>
              <a:buFont typeface="Wingdings" panose="05000000000000000000" pitchFamily="2" charset="2"/>
              <a:buChar char="Ø"/>
            </a:pPr>
            <a:endParaRPr lang="en-US" sz="2400" dirty="0" smtClean="0">
              <a:ea typeface="Calibri"/>
              <a:cs typeface="Times New Roman"/>
            </a:endParaRPr>
          </a:p>
          <a:p>
            <a:pPr>
              <a:buFont typeface="Wingdings" panose="05000000000000000000" pitchFamily="2" charset="2"/>
              <a:buChar char="Ø"/>
            </a:pPr>
            <a:r>
              <a:rPr lang="en-US" sz="2400" dirty="0" smtClean="0">
                <a:ea typeface="Calibri"/>
                <a:cs typeface="Times New Roman"/>
              </a:rPr>
              <a:t>For </a:t>
            </a:r>
            <a:r>
              <a:rPr lang="en-US" sz="2400" dirty="0">
                <a:ea typeface="Calibri"/>
                <a:cs typeface="Times New Roman"/>
              </a:rPr>
              <a:t>seniors </a:t>
            </a:r>
            <a:r>
              <a:rPr lang="en-US" sz="2400" dirty="0" smtClean="0">
                <a:ea typeface="Calibri"/>
                <a:cs typeface="Times New Roman"/>
              </a:rPr>
              <a:t>who </a:t>
            </a:r>
            <a:r>
              <a:rPr lang="en-US" sz="2400" dirty="0">
                <a:ea typeface="Calibri"/>
                <a:cs typeface="Times New Roman"/>
              </a:rPr>
              <a:t>are homebound, collaborate with the agency that serves Meals on Wheels and include oral health messages and information about the screenings on the back of their menu </a:t>
            </a:r>
            <a:r>
              <a:rPr lang="en-US" sz="2400" dirty="0" smtClean="0">
                <a:ea typeface="Calibri"/>
                <a:cs typeface="Times New Roman"/>
              </a:rPr>
              <a:t>cards; </a:t>
            </a:r>
            <a:r>
              <a:rPr lang="en-US" sz="2400" dirty="0">
                <a:ea typeface="Calibri"/>
                <a:cs typeface="Times New Roman"/>
              </a:rPr>
              <a:t>they are usually printed ahead of time, so that will take planning. With enough notice even most </a:t>
            </a:r>
            <a:r>
              <a:rPr lang="en-US" sz="2400" dirty="0" smtClean="0">
                <a:ea typeface="Calibri"/>
                <a:cs typeface="Times New Roman"/>
              </a:rPr>
              <a:t> </a:t>
            </a:r>
            <a:r>
              <a:rPr lang="en-US" sz="2400" dirty="0">
                <a:ea typeface="Calibri"/>
                <a:cs typeface="Times New Roman"/>
              </a:rPr>
              <a:t>homebound </a:t>
            </a:r>
            <a:r>
              <a:rPr lang="en-US" sz="2400" dirty="0" smtClean="0">
                <a:ea typeface="Calibri"/>
                <a:cs typeface="Times New Roman"/>
              </a:rPr>
              <a:t>residents can </a:t>
            </a:r>
            <a:r>
              <a:rPr lang="en-US" sz="2400" dirty="0">
                <a:ea typeface="Calibri"/>
                <a:cs typeface="Times New Roman"/>
              </a:rPr>
              <a:t>get transportation</a:t>
            </a:r>
            <a:r>
              <a:rPr lang="en-US" sz="2400" dirty="0" smtClean="0">
                <a:ea typeface="Calibri"/>
                <a:cs typeface="Times New Roman"/>
              </a:rPr>
              <a:t>.</a:t>
            </a:r>
            <a:endParaRPr lang="en-US" sz="2400" dirty="0" smtClean="0"/>
          </a:p>
          <a:p>
            <a:pPr marL="342900" lvl="1" indent="-342900">
              <a:buFont typeface="Wingdings" panose="05000000000000000000" pitchFamily="2" charset="2"/>
              <a:buChar char="Ø"/>
            </a:pPr>
            <a:endParaRPr lang="en-US" sz="2400" dirty="0" smtClean="0"/>
          </a:p>
          <a:p>
            <a:pPr marL="342900" lvl="1" indent="-342900">
              <a:buFont typeface="Wingdings" panose="05000000000000000000" pitchFamily="2" charset="2"/>
              <a:buChar char="Ø"/>
            </a:pPr>
            <a:r>
              <a:rPr lang="en-US" sz="2400" dirty="0" smtClean="0"/>
              <a:t>Assisted </a:t>
            </a:r>
            <a:r>
              <a:rPr lang="en-US" sz="2400" dirty="0"/>
              <a:t>living facility—nice because </a:t>
            </a:r>
            <a:r>
              <a:rPr lang="en-US" sz="2400" dirty="0" smtClean="0"/>
              <a:t>you </a:t>
            </a:r>
            <a:r>
              <a:rPr lang="en-US" sz="2400" dirty="0"/>
              <a:t>could spend the day there, but </a:t>
            </a:r>
            <a:r>
              <a:rPr lang="en-US" sz="2400" dirty="0" smtClean="0"/>
              <a:t>success </a:t>
            </a:r>
            <a:r>
              <a:rPr lang="en-US" sz="2400" dirty="0"/>
              <a:t>will be directly linked to the </a:t>
            </a:r>
            <a:r>
              <a:rPr lang="en-US" sz="2400" dirty="0" smtClean="0"/>
              <a:t>director, especially going </a:t>
            </a:r>
            <a:r>
              <a:rPr lang="en-US" sz="2400" dirty="0"/>
              <a:t>to get </a:t>
            </a:r>
            <a:r>
              <a:rPr lang="en-US" sz="2400" dirty="0" smtClean="0"/>
              <a:t>residents from </a:t>
            </a:r>
            <a:r>
              <a:rPr lang="en-US" sz="2400" dirty="0"/>
              <a:t>their </a:t>
            </a:r>
            <a:r>
              <a:rPr lang="en-US" sz="2400" dirty="0" smtClean="0"/>
              <a:t>rooms</a:t>
            </a:r>
            <a:endParaRPr lang="en-US" sz="2400" dirty="0"/>
          </a:p>
        </p:txBody>
      </p:sp>
    </p:spTree>
    <p:extLst>
      <p:ext uri="{BB962C8B-B14F-4D97-AF65-F5344CB8AC3E}">
        <p14:creationId xmlns:p14="http://schemas.microsoft.com/office/powerpoint/2010/main" val="1213521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Lessons </a:t>
            </a:r>
            <a:r>
              <a:rPr lang="en-US" dirty="0" smtClean="0"/>
              <a:t>Learned: </a:t>
            </a:r>
            <a:r>
              <a:rPr lang="en-US" dirty="0"/>
              <a:t>Planning</a:t>
            </a:r>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pPr marL="342900" lvl="1" indent="-342900">
              <a:lnSpc>
                <a:spcPct val="110000"/>
              </a:lnSpc>
              <a:buFont typeface="Wingdings" panose="05000000000000000000" pitchFamily="2" charset="2"/>
              <a:buChar char="Ø"/>
            </a:pPr>
            <a:r>
              <a:rPr lang="en-US" sz="2600" dirty="0">
                <a:ea typeface="Calibri"/>
                <a:cs typeface="Times New Roman"/>
              </a:rPr>
              <a:t>At senior centers, announce the screening for a longer period of time than you think you need to </a:t>
            </a:r>
            <a:r>
              <a:rPr lang="en-US" sz="2600" dirty="0" smtClean="0">
                <a:ea typeface="Calibri"/>
                <a:cs typeface="Times New Roman"/>
              </a:rPr>
              <a:t>in </a:t>
            </a:r>
            <a:r>
              <a:rPr lang="en-US" sz="2600" dirty="0">
                <a:ea typeface="Calibri"/>
                <a:cs typeface="Times New Roman"/>
              </a:rPr>
              <a:t>newsletters, on their website, </a:t>
            </a:r>
            <a:r>
              <a:rPr lang="en-US" sz="2600" dirty="0" smtClean="0">
                <a:ea typeface="Calibri"/>
                <a:cs typeface="Times New Roman"/>
              </a:rPr>
              <a:t>at </a:t>
            </a:r>
            <a:r>
              <a:rPr lang="en-US" sz="2600" dirty="0">
                <a:ea typeface="Calibri"/>
                <a:cs typeface="Times New Roman"/>
              </a:rPr>
              <a:t>each meal that is served. Unfortunately (or fortunately) seniors have a lot going on and unless its kept on their radar, they will do something else that day and not show up. </a:t>
            </a:r>
            <a:endParaRPr lang="en-US" sz="2600" dirty="0" smtClean="0"/>
          </a:p>
          <a:p>
            <a:pPr marL="0" lvl="1" indent="0">
              <a:lnSpc>
                <a:spcPct val="110000"/>
              </a:lnSpc>
              <a:buNone/>
            </a:pPr>
            <a:endParaRPr lang="en-US" sz="2600" dirty="0" smtClean="0"/>
          </a:p>
          <a:p>
            <a:pPr marL="342900" lvl="1" indent="-342900">
              <a:lnSpc>
                <a:spcPct val="110000"/>
              </a:lnSpc>
              <a:buFont typeface="Wingdings" panose="05000000000000000000" pitchFamily="2" charset="2"/>
              <a:buChar char="Ø"/>
            </a:pPr>
            <a:r>
              <a:rPr lang="en-US" sz="2600" dirty="0" smtClean="0"/>
              <a:t>Faith-based locations are positive because people know each other, are friends, and will encourage each other to participate.</a:t>
            </a:r>
          </a:p>
          <a:p>
            <a:pPr lvl="0">
              <a:buFont typeface="Wingdings" panose="05000000000000000000" pitchFamily="2" charset="2"/>
              <a:buChar char="Ø"/>
            </a:pPr>
            <a:endParaRPr lang="en-US" sz="2600" dirty="0" smtClean="0"/>
          </a:p>
          <a:p>
            <a:pPr lvl="0">
              <a:buFont typeface="Wingdings" panose="05000000000000000000" pitchFamily="2" charset="2"/>
              <a:buChar char="Ø"/>
            </a:pPr>
            <a:r>
              <a:rPr lang="en-US" sz="2600" dirty="0" smtClean="0"/>
              <a:t>Realize that staff turnover in long-term care facilities is fairly high; you may deal with several different individuals throughout the approval and scheduling process.</a:t>
            </a:r>
          </a:p>
          <a:p>
            <a:pPr>
              <a:buFont typeface="Wingdings" panose="05000000000000000000" pitchFamily="2" charset="2"/>
              <a:buChar char="Ø"/>
            </a:pPr>
            <a:endParaRPr lang="en-US" sz="2000" dirty="0" smtClean="0"/>
          </a:p>
          <a:p>
            <a:pPr marL="0" indent="0">
              <a:buNone/>
            </a:pPr>
            <a:endParaRPr lang="en-US" sz="2000" dirty="0" smtClean="0">
              <a:ea typeface="Calibri"/>
              <a:cs typeface="Times New Roman"/>
            </a:endParaRPr>
          </a:p>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161686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15" y="76200"/>
            <a:ext cx="8229600" cy="1143000"/>
          </a:xfrm>
        </p:spPr>
        <p:txBody>
          <a:bodyPr/>
          <a:lstStyle/>
          <a:p>
            <a:r>
              <a:rPr lang="en-US" dirty="0"/>
              <a:t>Lessons </a:t>
            </a:r>
            <a:r>
              <a:rPr lang="en-US" dirty="0" smtClean="0"/>
              <a:t>Learned: </a:t>
            </a:r>
            <a:r>
              <a:rPr lang="en-US" dirty="0"/>
              <a:t>Planning</a:t>
            </a:r>
          </a:p>
        </p:txBody>
      </p:sp>
      <p:sp>
        <p:nvSpPr>
          <p:cNvPr id="3" name="Rectangle 2"/>
          <p:cNvSpPr/>
          <p:nvPr/>
        </p:nvSpPr>
        <p:spPr>
          <a:xfrm>
            <a:off x="388815" y="1143000"/>
            <a:ext cx="7924800" cy="4635115"/>
          </a:xfrm>
          <a:prstGeom prst="rect">
            <a:avLst/>
          </a:prstGeom>
        </p:spPr>
        <p:txBody>
          <a:bodyPr wrap="square">
            <a:spAutoFit/>
          </a:bodyPr>
          <a:lstStyle/>
          <a:p>
            <a:pPr>
              <a:buFont typeface="Wingdings" panose="05000000000000000000" pitchFamily="2" charset="2"/>
              <a:buChar char="Ø"/>
            </a:pPr>
            <a:r>
              <a:rPr lang="en-US" sz="2400" dirty="0"/>
              <a:t>Let the location know in advance what type of space you will </a:t>
            </a:r>
            <a:endParaRPr lang="en-US" sz="2400" dirty="0" smtClean="0"/>
          </a:p>
          <a:p>
            <a:r>
              <a:rPr lang="en-US" sz="2400" dirty="0"/>
              <a:t> </a:t>
            </a:r>
            <a:r>
              <a:rPr lang="en-US" sz="2400" dirty="0" smtClean="0"/>
              <a:t>   need to set up for the screening and if you will need tables,   </a:t>
            </a:r>
          </a:p>
          <a:p>
            <a:r>
              <a:rPr lang="en-US" sz="2400" dirty="0"/>
              <a:t> </a:t>
            </a:r>
            <a:r>
              <a:rPr lang="en-US" sz="2400" dirty="0" smtClean="0"/>
              <a:t>    chairs, power, etc.</a:t>
            </a: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If </a:t>
            </a:r>
            <a:r>
              <a:rPr lang="en-US" sz="2400" dirty="0"/>
              <a:t>your target </a:t>
            </a:r>
            <a:r>
              <a:rPr lang="en-US" sz="2400" dirty="0" smtClean="0"/>
              <a:t>population is </a:t>
            </a:r>
            <a:r>
              <a:rPr lang="en-US" sz="2400" dirty="0"/>
              <a:t>those age 65 and older, you </a:t>
            </a:r>
            <a:r>
              <a:rPr lang="en-US" sz="2400" dirty="0" smtClean="0"/>
              <a:t>may</a:t>
            </a:r>
          </a:p>
          <a:p>
            <a:r>
              <a:rPr lang="en-US" sz="2400" dirty="0" smtClean="0"/>
              <a:t>    encounter younger individuals at </a:t>
            </a:r>
            <a:r>
              <a:rPr lang="en-US" sz="2400" dirty="0"/>
              <a:t>the screening location.  </a:t>
            </a:r>
            <a:r>
              <a:rPr lang="en-US" sz="2400" dirty="0" smtClean="0"/>
              <a:t>If </a:t>
            </a:r>
          </a:p>
          <a:p>
            <a:r>
              <a:rPr lang="en-US" sz="2400" dirty="0" smtClean="0"/>
              <a:t>    they insist on being included, data cleaning and analysis can</a:t>
            </a:r>
          </a:p>
          <a:p>
            <a:r>
              <a:rPr lang="en-US" sz="2400" dirty="0" smtClean="0"/>
              <a:t>    compensate .</a:t>
            </a:r>
            <a:endParaRPr lang="en-US" sz="2400" dirty="0" smtClean="0">
              <a:solidFill>
                <a:prstClr val="black"/>
              </a:solidFill>
              <a:ea typeface="Calibri"/>
              <a:cs typeface="Times New Roman"/>
            </a:endParaRPr>
          </a:p>
          <a:p>
            <a:pPr lvl="0">
              <a:spcBef>
                <a:spcPct val="20000"/>
              </a:spcBef>
            </a:pPr>
            <a:endParaRPr lang="en-US" sz="2400" dirty="0" smtClean="0">
              <a:solidFill>
                <a:prstClr val="black"/>
              </a:solidFill>
              <a:ea typeface="Calibri"/>
              <a:cs typeface="Times New Roman"/>
            </a:endParaRPr>
          </a:p>
          <a:p>
            <a:pPr marL="342900" lvl="0" indent="-342900">
              <a:spcBef>
                <a:spcPct val="20000"/>
              </a:spcBef>
              <a:buFont typeface="Wingdings" panose="05000000000000000000" pitchFamily="2" charset="2"/>
              <a:buChar char="Ø"/>
            </a:pPr>
            <a:r>
              <a:rPr lang="en-US" sz="2400" dirty="0" smtClean="0">
                <a:solidFill>
                  <a:prstClr val="black"/>
                </a:solidFill>
                <a:ea typeface="Calibri"/>
                <a:cs typeface="Times New Roman"/>
              </a:rPr>
              <a:t>Prepare a </a:t>
            </a:r>
            <a:r>
              <a:rPr lang="en-US" sz="2400" dirty="0">
                <a:solidFill>
                  <a:prstClr val="black"/>
                </a:solidFill>
                <a:ea typeface="Calibri"/>
                <a:cs typeface="Times New Roman"/>
              </a:rPr>
              <a:t>list of </a:t>
            </a:r>
            <a:r>
              <a:rPr lang="en-US" sz="2400" dirty="0" smtClean="0">
                <a:solidFill>
                  <a:prstClr val="black"/>
                </a:solidFill>
                <a:ea typeface="Calibri"/>
                <a:cs typeface="Times New Roman"/>
              </a:rPr>
              <a:t>possible dental offices/clinics for referrals if they aren’t already receiving care.</a:t>
            </a:r>
          </a:p>
          <a:p>
            <a:pPr marL="342900" lvl="0" indent="-342900">
              <a:spcBef>
                <a:spcPct val="20000"/>
              </a:spcBef>
              <a:buFont typeface="Wingdings" panose="05000000000000000000" pitchFamily="2" charset="2"/>
              <a:buChar char="Ø"/>
            </a:pPr>
            <a:endParaRPr lang="en-US" dirty="0"/>
          </a:p>
        </p:txBody>
      </p:sp>
    </p:spTree>
    <p:extLst>
      <p:ext uri="{BB962C8B-B14F-4D97-AF65-F5344CB8AC3E}">
        <p14:creationId xmlns:p14="http://schemas.microsoft.com/office/powerpoint/2010/main" val="4106457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Lessons </a:t>
            </a:r>
            <a:r>
              <a:rPr lang="en-US" dirty="0" smtClean="0"/>
              <a:t>Learned: </a:t>
            </a:r>
            <a:r>
              <a:rPr lang="en-US" dirty="0"/>
              <a:t>Planning</a:t>
            </a:r>
          </a:p>
        </p:txBody>
      </p:sp>
      <p:sp>
        <p:nvSpPr>
          <p:cNvPr id="3" name="Content Placeholder 2"/>
          <p:cNvSpPr>
            <a:spLocks noGrp="1"/>
          </p:cNvSpPr>
          <p:nvPr>
            <p:ph idx="1"/>
          </p:nvPr>
        </p:nvSpPr>
        <p:spPr>
          <a:xfrm>
            <a:off x="457200" y="1066800"/>
            <a:ext cx="8229600" cy="5334000"/>
          </a:xfrm>
        </p:spPr>
        <p:txBody>
          <a:bodyPr>
            <a:noAutofit/>
          </a:bodyPr>
          <a:lstStyle/>
          <a:p>
            <a:pPr lvl="0">
              <a:buFont typeface="Wingdings" panose="05000000000000000000" pitchFamily="2" charset="2"/>
              <a:buChar char="Ø"/>
            </a:pPr>
            <a:r>
              <a:rPr lang="en-US" sz="2400" dirty="0">
                <a:solidFill>
                  <a:prstClr val="black"/>
                </a:solidFill>
              </a:rPr>
              <a:t>Activities at sites—good to get people there, hard to pull them away.  Good to make “time” for screening so that they do not feel like they are missing out on the </a:t>
            </a:r>
            <a:r>
              <a:rPr lang="en-US" sz="2400" dirty="0" smtClean="0">
                <a:solidFill>
                  <a:prstClr val="black"/>
                </a:solidFill>
              </a:rPr>
              <a:t>activities</a:t>
            </a:r>
          </a:p>
          <a:p>
            <a:pPr lvl="0">
              <a:buFont typeface="Wingdings" panose="05000000000000000000" pitchFamily="2" charset="2"/>
              <a:buChar char="Ø"/>
            </a:pPr>
            <a:endParaRPr lang="en-US" sz="2400" dirty="0">
              <a:solidFill>
                <a:prstClr val="black"/>
              </a:solidFill>
            </a:endParaRPr>
          </a:p>
          <a:p>
            <a:pPr>
              <a:buFont typeface="Wingdings" panose="05000000000000000000" pitchFamily="2" charset="2"/>
              <a:buChar char="Ø"/>
            </a:pPr>
            <a:r>
              <a:rPr lang="en-US" sz="2400" dirty="0" smtClean="0"/>
              <a:t>An engaged congregate meal site coordinator is invaluable —knows </a:t>
            </a:r>
            <a:r>
              <a:rPr lang="en-US" sz="2400" dirty="0"/>
              <a:t>seniors by name, speaks of the event in a positive tone, encourages them to participate, </a:t>
            </a:r>
            <a:r>
              <a:rPr lang="en-US" sz="2400" dirty="0" smtClean="0"/>
              <a:t>explains </a:t>
            </a:r>
            <a:r>
              <a:rPr lang="en-US" sz="2400" dirty="0"/>
              <a:t>why this is important for them (cancer screen) and their peers who may not have access to oral care (data collection</a:t>
            </a:r>
            <a:r>
              <a:rPr lang="en-US" sz="2400" dirty="0" smtClean="0"/>
              <a:t>); </a:t>
            </a:r>
            <a:r>
              <a:rPr lang="en-US" sz="2400" dirty="0"/>
              <a:t>rely on coordinator to help identify best day to hold </a:t>
            </a:r>
            <a:r>
              <a:rPr lang="en-US" sz="2400" dirty="0" smtClean="0"/>
              <a:t>event.</a:t>
            </a:r>
            <a:endParaRPr lang="en-US" sz="2400" dirty="0"/>
          </a:p>
          <a:p>
            <a:pPr>
              <a:buFont typeface="Wingdings" panose="05000000000000000000" pitchFamily="2" charset="2"/>
              <a:buChar char="Ø"/>
            </a:pPr>
            <a:endParaRPr lang="en-US" sz="2400" dirty="0" smtClean="0">
              <a:ea typeface="Calibri"/>
              <a:cs typeface="Times New Roman"/>
            </a:endParaRPr>
          </a:p>
          <a:p>
            <a:pPr>
              <a:buFont typeface="Wingdings" panose="05000000000000000000" pitchFamily="2" charset="2"/>
              <a:buChar char="Ø"/>
            </a:pPr>
            <a:r>
              <a:rPr lang="en-US" sz="2400" dirty="0" smtClean="0">
                <a:ea typeface="Calibri"/>
                <a:cs typeface="Times New Roman"/>
              </a:rPr>
              <a:t>Try </a:t>
            </a:r>
            <a:r>
              <a:rPr lang="en-US" sz="2400" dirty="0">
                <a:ea typeface="Calibri"/>
                <a:cs typeface="Times New Roman"/>
              </a:rPr>
              <a:t>to </a:t>
            </a:r>
            <a:r>
              <a:rPr lang="en-US" sz="2400" dirty="0" smtClean="0">
                <a:ea typeface="Calibri"/>
                <a:cs typeface="Times New Roman"/>
              </a:rPr>
              <a:t>schedule screening </a:t>
            </a:r>
            <a:r>
              <a:rPr lang="en-US" sz="2400" dirty="0">
                <a:ea typeface="Calibri"/>
                <a:cs typeface="Times New Roman"/>
              </a:rPr>
              <a:t>when bingo, the hairstylist/manicurist or preacher </a:t>
            </a:r>
            <a:r>
              <a:rPr lang="en-US" sz="2400" dirty="0" smtClean="0">
                <a:ea typeface="Calibri"/>
                <a:cs typeface="Times New Roman"/>
              </a:rPr>
              <a:t>are </a:t>
            </a:r>
            <a:r>
              <a:rPr lang="en-US" sz="2400" dirty="0">
                <a:ea typeface="Calibri"/>
                <a:cs typeface="Times New Roman"/>
              </a:rPr>
              <a:t>not there.  Dental </a:t>
            </a:r>
            <a:r>
              <a:rPr lang="en-US" sz="2400" dirty="0" smtClean="0">
                <a:ea typeface="Calibri"/>
                <a:cs typeface="Times New Roman"/>
              </a:rPr>
              <a:t>screening cannot successfully compete </a:t>
            </a:r>
            <a:r>
              <a:rPr lang="en-US" sz="2400" dirty="0">
                <a:ea typeface="Calibri"/>
                <a:cs typeface="Times New Roman"/>
              </a:rPr>
              <a:t>with any of these</a:t>
            </a:r>
            <a:r>
              <a:rPr lang="en-US" sz="2400" dirty="0" smtClean="0">
                <a:ea typeface="Calibri"/>
                <a:cs typeface="Times New Roman"/>
              </a:rPr>
              <a:t>.</a:t>
            </a:r>
          </a:p>
          <a:p>
            <a:pPr>
              <a:buFont typeface="Wingdings" panose="05000000000000000000" pitchFamily="2" charset="2"/>
              <a:buChar char="Ø"/>
            </a:pPr>
            <a:endParaRPr lang="en-US" sz="2400" dirty="0" smtClean="0">
              <a:ea typeface="Calibri"/>
              <a:cs typeface="Times New Roman"/>
            </a:endParaRPr>
          </a:p>
        </p:txBody>
      </p:sp>
    </p:spTree>
    <p:extLst>
      <p:ext uri="{BB962C8B-B14F-4D97-AF65-F5344CB8AC3E}">
        <p14:creationId xmlns:p14="http://schemas.microsoft.com/office/powerpoint/2010/main" val="8299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a:t>Lessons </a:t>
            </a:r>
            <a:r>
              <a:rPr lang="en-US" dirty="0" smtClean="0"/>
              <a:t>Learned: </a:t>
            </a:r>
            <a:r>
              <a:rPr lang="en-US" dirty="0"/>
              <a:t>Planning</a:t>
            </a:r>
          </a:p>
        </p:txBody>
      </p:sp>
      <p:sp>
        <p:nvSpPr>
          <p:cNvPr id="3" name="Content Placeholder 2"/>
          <p:cNvSpPr>
            <a:spLocks noGrp="1"/>
          </p:cNvSpPr>
          <p:nvPr>
            <p:ph idx="1"/>
          </p:nvPr>
        </p:nvSpPr>
        <p:spPr>
          <a:xfrm>
            <a:off x="457200" y="1143000"/>
            <a:ext cx="8229600" cy="4953000"/>
          </a:xfrm>
        </p:spPr>
        <p:txBody>
          <a:bodyPr>
            <a:normAutofit fontScale="92500" lnSpcReduction="20000"/>
          </a:bodyPr>
          <a:lstStyle/>
          <a:p>
            <a:pPr>
              <a:buFont typeface="Wingdings" panose="05000000000000000000" pitchFamily="2" charset="2"/>
              <a:buChar char="Ø"/>
            </a:pPr>
            <a:r>
              <a:rPr lang="en-US" sz="2600" dirty="0">
                <a:ea typeface="Calibri"/>
                <a:cs typeface="Times New Roman"/>
              </a:rPr>
              <a:t>Consider having a sign-up list for specific times in advance so they aren’t frustrated waiting around.  One state allowed 15 minutes per person; remember they want to talk</a:t>
            </a:r>
            <a:r>
              <a:rPr lang="en-US" sz="2600" dirty="0" smtClean="0">
                <a:ea typeface="Calibri"/>
                <a:cs typeface="Times New Roman"/>
              </a:rPr>
              <a:t>!</a:t>
            </a:r>
          </a:p>
          <a:p>
            <a:pPr marL="0" indent="0">
              <a:buNone/>
            </a:pPr>
            <a:endParaRPr lang="en-US" sz="2600" dirty="0">
              <a:ea typeface="Calibri"/>
              <a:cs typeface="Times New Roman"/>
            </a:endParaRPr>
          </a:p>
          <a:p>
            <a:pPr>
              <a:buFont typeface="Wingdings" panose="05000000000000000000" pitchFamily="2" charset="2"/>
              <a:buChar char="Ø"/>
            </a:pPr>
            <a:r>
              <a:rPr lang="en-US" sz="2600" dirty="0" smtClean="0">
                <a:ea typeface="Calibri"/>
                <a:cs typeface="Times New Roman"/>
              </a:rPr>
              <a:t>Be </a:t>
            </a:r>
            <a:r>
              <a:rPr lang="en-US" sz="2600" dirty="0">
                <a:ea typeface="Calibri"/>
                <a:cs typeface="Times New Roman"/>
              </a:rPr>
              <a:t>mindful of conducting the screening in long-term care facilities during </a:t>
            </a:r>
            <a:r>
              <a:rPr lang="en-US" sz="2600" dirty="0" smtClean="0">
                <a:ea typeface="Calibri"/>
                <a:cs typeface="Times New Roman"/>
              </a:rPr>
              <a:t>winter </a:t>
            </a:r>
            <a:r>
              <a:rPr lang="en-US" sz="2600" dirty="0">
                <a:ea typeface="Calibri"/>
                <a:cs typeface="Times New Roman"/>
              </a:rPr>
              <a:t>months – flu season can hamper access to facilities.</a:t>
            </a:r>
          </a:p>
          <a:p>
            <a:pPr marL="0" indent="0">
              <a:buNone/>
            </a:pPr>
            <a:endParaRPr lang="en-US" sz="2600" dirty="0" smtClean="0">
              <a:ea typeface="Calibri"/>
              <a:cs typeface="Times New Roman"/>
            </a:endParaRPr>
          </a:p>
          <a:p>
            <a:pPr>
              <a:buFont typeface="Wingdings" panose="05000000000000000000" pitchFamily="2" charset="2"/>
              <a:buChar char="Ø"/>
            </a:pPr>
            <a:r>
              <a:rPr lang="en-US" sz="2600" dirty="0" smtClean="0">
                <a:ea typeface="Calibri"/>
                <a:cs typeface="Times New Roman"/>
              </a:rPr>
              <a:t>Long-term </a:t>
            </a:r>
            <a:r>
              <a:rPr lang="en-US" sz="2600" dirty="0">
                <a:ea typeface="Calibri"/>
                <a:cs typeface="Times New Roman"/>
              </a:rPr>
              <a:t>care facilities may want a consent form for their records; they usually have generic forms that can be easily modified</a:t>
            </a:r>
            <a:r>
              <a:rPr lang="en-US" sz="2600" dirty="0" smtClean="0">
                <a:ea typeface="Calibri"/>
                <a:cs typeface="Times New Roman"/>
              </a:rPr>
              <a:t>.</a:t>
            </a:r>
          </a:p>
          <a:p>
            <a:pPr>
              <a:buFont typeface="Wingdings" panose="05000000000000000000" pitchFamily="2" charset="2"/>
              <a:buChar char="Ø"/>
            </a:pPr>
            <a:endParaRPr lang="en-US" sz="2600" dirty="0" smtClean="0">
              <a:ea typeface="Calibri"/>
              <a:cs typeface="Times New Roman"/>
            </a:endParaRPr>
          </a:p>
          <a:p>
            <a:pPr>
              <a:buFont typeface="Wingdings" panose="05000000000000000000" pitchFamily="2" charset="2"/>
              <a:buChar char="Ø"/>
            </a:pPr>
            <a:r>
              <a:rPr lang="en-US" sz="2600" dirty="0" smtClean="0">
                <a:ea typeface="Calibri"/>
                <a:cs typeface="Times New Roman"/>
              </a:rPr>
              <a:t>Consider how data will be collected (real time vs. paper.)  Depending on how “tech savvy” the screeners are, paper forms may be the best route.</a:t>
            </a:r>
          </a:p>
          <a:p>
            <a:pPr>
              <a:buFont typeface="Wingdings" panose="05000000000000000000" pitchFamily="2" charset="2"/>
              <a:buChar char="Ø"/>
            </a:pPr>
            <a:endParaRPr lang="en-US" sz="2600" dirty="0" smtClean="0">
              <a:ea typeface="Calibri"/>
              <a:cs typeface="Times New Roman"/>
            </a:endParaRPr>
          </a:p>
          <a:p>
            <a:endParaRPr lang="en-US" sz="2400" dirty="0"/>
          </a:p>
        </p:txBody>
      </p:sp>
    </p:spTree>
    <p:extLst>
      <p:ext uri="{BB962C8B-B14F-4D97-AF65-F5344CB8AC3E}">
        <p14:creationId xmlns:p14="http://schemas.microsoft.com/office/powerpoint/2010/main" val="2341875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a:t>Lessons </a:t>
            </a:r>
            <a:r>
              <a:rPr lang="en-US" dirty="0" smtClean="0"/>
              <a:t>Learned: </a:t>
            </a:r>
            <a:r>
              <a:rPr lang="en-US" dirty="0"/>
              <a:t>Planning</a:t>
            </a:r>
          </a:p>
        </p:txBody>
      </p:sp>
      <p:sp>
        <p:nvSpPr>
          <p:cNvPr id="3" name="Content Placeholder 2"/>
          <p:cNvSpPr>
            <a:spLocks noGrp="1"/>
          </p:cNvSpPr>
          <p:nvPr>
            <p:ph idx="1"/>
          </p:nvPr>
        </p:nvSpPr>
        <p:spPr>
          <a:xfrm>
            <a:off x="457200" y="1295400"/>
            <a:ext cx="8229600" cy="4525963"/>
          </a:xfrm>
        </p:spPr>
        <p:txBody>
          <a:bodyPr>
            <a:normAutofit/>
          </a:bodyPr>
          <a:lstStyle/>
          <a:p>
            <a:pPr>
              <a:buFont typeface="Wingdings" panose="05000000000000000000" pitchFamily="2" charset="2"/>
              <a:buChar char="Ø"/>
            </a:pPr>
            <a:r>
              <a:rPr lang="en-US" sz="2400" dirty="0">
                <a:ea typeface="Calibri"/>
                <a:cs typeface="Times New Roman"/>
              </a:rPr>
              <a:t>Type of screening site impacts data.  Do you want moderate risk older adults?  Select meal sites.  Do you want data on vulnerable older adults?  Select long-term care sites.</a:t>
            </a:r>
          </a:p>
          <a:p>
            <a:pPr marL="0" indent="0">
              <a:buNone/>
            </a:pPr>
            <a:endParaRPr lang="en-US" sz="2400" dirty="0" smtClean="0"/>
          </a:p>
          <a:p>
            <a:pPr>
              <a:buFont typeface="Wingdings" panose="05000000000000000000" pitchFamily="2" charset="2"/>
              <a:buChar char="Ø"/>
            </a:pPr>
            <a:r>
              <a:rPr lang="en-US" sz="2400" dirty="0" smtClean="0"/>
              <a:t>Congregate meal sites are more likely to participate than long-term care facilities.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Long-term care facilities may view the screenings as an “audit” and may refuse or ignore your attempt to contact them.</a:t>
            </a:r>
            <a:endParaRPr lang="en-US" sz="2400" dirty="0"/>
          </a:p>
        </p:txBody>
      </p:sp>
    </p:spTree>
    <p:extLst>
      <p:ext uri="{BB962C8B-B14F-4D97-AF65-F5344CB8AC3E}">
        <p14:creationId xmlns:p14="http://schemas.microsoft.com/office/powerpoint/2010/main" val="3354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An Older Adult BSS?</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pPr>
              <a:buFont typeface="Wingdings" panose="05000000000000000000" pitchFamily="2" charset="2"/>
              <a:buChar char="Ø"/>
            </a:pPr>
            <a:r>
              <a:rPr lang="en-US" sz="2400" dirty="0" smtClean="0"/>
              <a:t>Population is aging—10,000 people each day turn 65 years old! </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Oral health is integral to overall health across the lifespan.</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Data are needed to show the burden of disease in this population. </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Data support efforts to increase funding for access to care.</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b="1" dirty="0" smtClean="0"/>
              <a:t>We need data to “tell the story.”</a:t>
            </a:r>
          </a:p>
        </p:txBody>
      </p:sp>
    </p:spTree>
    <p:extLst>
      <p:ext uri="{BB962C8B-B14F-4D97-AF65-F5344CB8AC3E}">
        <p14:creationId xmlns:p14="http://schemas.microsoft.com/office/powerpoint/2010/main" val="2795000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51" y="30480"/>
            <a:ext cx="8229600" cy="990600"/>
          </a:xfrm>
        </p:spPr>
        <p:txBody>
          <a:bodyPr/>
          <a:lstStyle/>
          <a:p>
            <a:r>
              <a:rPr lang="en-US" dirty="0" smtClean="0"/>
              <a:t>Lessons Learned: Supplies</a:t>
            </a:r>
            <a:endParaRPr lang="en-US" dirty="0"/>
          </a:p>
        </p:txBody>
      </p:sp>
      <p:sp>
        <p:nvSpPr>
          <p:cNvPr id="5" name="Rectangle 4"/>
          <p:cNvSpPr/>
          <p:nvPr/>
        </p:nvSpPr>
        <p:spPr>
          <a:xfrm>
            <a:off x="469751" y="1225689"/>
            <a:ext cx="8305800" cy="5632311"/>
          </a:xfrm>
          <a:prstGeom prst="rect">
            <a:avLst/>
          </a:prstGeom>
        </p:spPr>
        <p:txBody>
          <a:bodyPr wrap="square">
            <a:spAutoFit/>
          </a:bodyPr>
          <a:lstStyle/>
          <a:p>
            <a:pPr marL="285750" indent="-285750">
              <a:buFont typeface="Wingdings" panose="05000000000000000000" pitchFamily="2" charset="2"/>
              <a:buChar char="Ø"/>
            </a:pPr>
            <a:r>
              <a:rPr lang="en-US" sz="2000" dirty="0">
                <a:ea typeface="Calibri"/>
                <a:cs typeface="Times New Roman"/>
              </a:rPr>
              <a:t> </a:t>
            </a:r>
            <a:r>
              <a:rPr lang="en-US" sz="2000" dirty="0"/>
              <a:t>N</a:t>
            </a:r>
            <a:r>
              <a:rPr lang="en-US" sz="2400" dirty="0"/>
              <a:t>eed nice </a:t>
            </a:r>
            <a:r>
              <a:rPr lang="en-US" sz="2400" dirty="0" smtClean="0"/>
              <a:t>freebies (incentives)!  </a:t>
            </a:r>
          </a:p>
          <a:p>
            <a:endParaRPr lang="en-US" sz="2400" dirty="0">
              <a:ea typeface="Calibri"/>
              <a:cs typeface="Times New Roman"/>
            </a:endParaRPr>
          </a:p>
          <a:p>
            <a:pPr marL="285750" indent="-285750">
              <a:buFont typeface="Wingdings" panose="05000000000000000000" pitchFamily="2" charset="2"/>
              <a:buChar char="Ø"/>
            </a:pPr>
            <a:r>
              <a:rPr lang="en-US" sz="2400" dirty="0" smtClean="0">
                <a:ea typeface="Calibri"/>
                <a:cs typeface="Times New Roman"/>
              </a:rPr>
              <a:t>Bring </a:t>
            </a:r>
            <a:r>
              <a:rPr lang="en-US" sz="2400" dirty="0">
                <a:ea typeface="Calibri"/>
                <a:cs typeface="Times New Roman"/>
              </a:rPr>
              <a:t>enough toothbrushes, toothpaste, etc. to distribute to personnel, nursing staff, janitorial crew, </a:t>
            </a:r>
            <a:r>
              <a:rPr lang="en-US" sz="2400" dirty="0" smtClean="0">
                <a:ea typeface="Calibri"/>
                <a:cs typeface="Times New Roman"/>
              </a:rPr>
              <a:t>etc.</a:t>
            </a:r>
          </a:p>
          <a:p>
            <a:endParaRPr lang="en-US" sz="2400" dirty="0" smtClean="0">
              <a:ea typeface="Calibri"/>
              <a:cs typeface="Times New Roman"/>
            </a:endParaRPr>
          </a:p>
          <a:p>
            <a:pPr marL="342900" lvl="1" indent="-342900">
              <a:buFont typeface="Wingdings" panose="05000000000000000000" pitchFamily="2" charset="2"/>
              <a:buChar char="Ø"/>
            </a:pPr>
            <a:r>
              <a:rPr lang="en-US" sz="2400" dirty="0">
                <a:ea typeface="Calibri"/>
                <a:cs typeface="Times New Roman"/>
              </a:rPr>
              <a:t>Bring a few sippy </a:t>
            </a:r>
            <a:r>
              <a:rPr lang="en-US" sz="2400" dirty="0" smtClean="0">
                <a:ea typeface="Calibri"/>
                <a:cs typeface="Times New Roman"/>
              </a:rPr>
              <a:t>cups; persons with hand </a:t>
            </a:r>
            <a:r>
              <a:rPr lang="en-US" sz="2400" dirty="0">
                <a:ea typeface="Calibri"/>
                <a:cs typeface="Times New Roman"/>
              </a:rPr>
              <a:t>tremors or </a:t>
            </a:r>
            <a:r>
              <a:rPr lang="en-US" sz="2400" dirty="0" smtClean="0">
                <a:ea typeface="Calibri"/>
                <a:cs typeface="Times New Roman"/>
              </a:rPr>
              <a:t>weakness  may spill </a:t>
            </a:r>
            <a:r>
              <a:rPr lang="en-US" sz="2400" dirty="0">
                <a:ea typeface="Calibri"/>
                <a:cs typeface="Times New Roman"/>
              </a:rPr>
              <a:t>the water from a regular cup. </a:t>
            </a:r>
            <a:endParaRPr lang="en-US" sz="2400" dirty="0" smtClean="0">
              <a:ea typeface="Calibri"/>
              <a:cs typeface="Times New Roman"/>
            </a:endParaRPr>
          </a:p>
          <a:p>
            <a:pPr marL="0" lvl="1"/>
            <a:endParaRPr lang="en-US" sz="2400" dirty="0">
              <a:ea typeface="Calibri"/>
              <a:cs typeface="Times New Roman"/>
            </a:endParaRPr>
          </a:p>
          <a:p>
            <a:pPr marL="342900" lvl="1" indent="-342900">
              <a:buFont typeface="Wingdings" panose="05000000000000000000" pitchFamily="2" charset="2"/>
              <a:buChar char="Ø"/>
            </a:pPr>
            <a:r>
              <a:rPr lang="en-US" sz="2400" dirty="0">
                <a:ea typeface="Calibri"/>
                <a:cs typeface="Times New Roman"/>
              </a:rPr>
              <a:t>Complete two assessment forms, one with the senior’s screening number for the oral health program to use/keep and a second form that includes the senior’s name so that any needed dental care, oral lesions, poor oral hygiene, etc. may be documented and the form given to the nursing director for follow-up. The  facility form should use understandable , non-dental terms</a:t>
            </a:r>
            <a:r>
              <a:rPr lang="en-US" sz="2400" dirty="0" smtClean="0">
                <a:ea typeface="Calibri"/>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1680850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a:t>
            </a:r>
            <a:r>
              <a:rPr lang="en-US" dirty="0" smtClean="0"/>
              <a:t>Supplies</a:t>
            </a:r>
            <a:endParaRPr lang="en-US" dirty="0"/>
          </a:p>
        </p:txBody>
      </p:sp>
      <p:sp>
        <p:nvSpPr>
          <p:cNvPr id="3" name="Rectangle 2"/>
          <p:cNvSpPr/>
          <p:nvPr/>
        </p:nvSpPr>
        <p:spPr>
          <a:xfrm>
            <a:off x="558800" y="1600200"/>
            <a:ext cx="7924800" cy="2492990"/>
          </a:xfrm>
          <a:prstGeom prst="rect">
            <a:avLst/>
          </a:prstGeom>
        </p:spPr>
        <p:txBody>
          <a:bodyPr wrap="square">
            <a:spAutoFit/>
          </a:bodyPr>
          <a:lstStyle/>
          <a:p>
            <a:endParaRPr lang="en-US" sz="2400" dirty="0" smtClean="0"/>
          </a:p>
          <a:p>
            <a:pPr marL="285750" indent="-285750">
              <a:buFont typeface="Wingdings" panose="05000000000000000000" pitchFamily="2" charset="2"/>
              <a:buChar char="Ø"/>
            </a:pPr>
            <a:r>
              <a:rPr lang="en-US" sz="2400" dirty="0" smtClean="0"/>
              <a:t>Privacy </a:t>
            </a:r>
            <a:r>
              <a:rPr lang="en-US" sz="2400" dirty="0"/>
              <a:t>screens are useful at congregate meal sites and assisted living facilities</a:t>
            </a:r>
            <a:r>
              <a:rPr lang="en-US" dirty="0" smtClean="0"/>
              <a:t>.</a:t>
            </a:r>
          </a:p>
          <a:p>
            <a:endParaRPr lang="en-US" dirty="0"/>
          </a:p>
          <a:p>
            <a:pPr marL="285750" indent="-285750">
              <a:buFont typeface="Wingdings" panose="05000000000000000000" pitchFamily="2" charset="2"/>
              <a:buChar char="Ø"/>
            </a:pPr>
            <a:r>
              <a:rPr lang="en-US" sz="2400" dirty="0"/>
              <a:t>Privacy screens can serve a dual purpose by </a:t>
            </a:r>
            <a:r>
              <a:rPr lang="en-US" sz="2400" dirty="0" smtClean="0"/>
              <a:t>displaying  </a:t>
            </a:r>
            <a:r>
              <a:rPr lang="en-US" sz="2400" dirty="0"/>
              <a:t>oral health </a:t>
            </a:r>
            <a:r>
              <a:rPr lang="en-US" sz="2400" dirty="0" smtClean="0"/>
              <a:t>messages (see next slide)</a:t>
            </a:r>
            <a:r>
              <a:rPr lang="en-US" dirty="0" smtClean="0"/>
              <a:t>.</a:t>
            </a:r>
            <a:endParaRPr lang="en-US" dirty="0"/>
          </a:p>
          <a:p>
            <a:endParaRPr lang="en-US" dirty="0"/>
          </a:p>
        </p:txBody>
      </p:sp>
    </p:spTree>
    <p:extLst>
      <p:ext uri="{BB962C8B-B14F-4D97-AF65-F5344CB8AC3E}">
        <p14:creationId xmlns:p14="http://schemas.microsoft.com/office/powerpoint/2010/main" val="3371416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669925"/>
            <a:ext cx="7675563"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64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219200" y="152400"/>
            <a:ext cx="5410200" cy="4200629"/>
          </a:xfrm>
          <a:prstGeom prst="rect">
            <a:avLst/>
          </a:prstGeom>
        </p:spPr>
      </p:pic>
      <p:pic>
        <p:nvPicPr>
          <p:cNvPr id="4" name="Picture 3"/>
          <p:cNvPicPr>
            <a:picLocks noChangeAspect="1"/>
          </p:cNvPicPr>
          <p:nvPr/>
        </p:nvPicPr>
        <p:blipFill>
          <a:blip r:embed="rId4" cstate="print"/>
          <a:stretch>
            <a:fillRect/>
          </a:stretch>
        </p:blipFill>
        <p:spPr>
          <a:xfrm>
            <a:off x="457200" y="3962400"/>
            <a:ext cx="5357209" cy="2601922"/>
          </a:xfrm>
          <a:prstGeom prst="rect">
            <a:avLst/>
          </a:prstGeom>
        </p:spPr>
      </p:pic>
      <p:sp>
        <p:nvSpPr>
          <p:cNvPr id="5" name="TextBox 4"/>
          <p:cNvSpPr txBox="1"/>
          <p:nvPr/>
        </p:nvSpPr>
        <p:spPr>
          <a:xfrm>
            <a:off x="6486669" y="773668"/>
            <a:ext cx="2657331" cy="369332"/>
          </a:xfrm>
          <a:prstGeom prst="rect">
            <a:avLst/>
          </a:prstGeom>
          <a:noFill/>
        </p:spPr>
        <p:txBody>
          <a:bodyPr wrap="none" rtlCol="0">
            <a:spAutoFit/>
          </a:bodyPr>
          <a:lstStyle/>
          <a:p>
            <a:r>
              <a:rPr lang="en-US" dirty="0" smtClean="0"/>
              <a:t>Everyone loves incentives!</a:t>
            </a:r>
            <a:endParaRPr lang="en-US" dirty="0"/>
          </a:p>
        </p:txBody>
      </p:sp>
      <p:sp>
        <p:nvSpPr>
          <p:cNvPr id="6" name="TextBox 5"/>
          <p:cNvSpPr txBox="1"/>
          <p:nvPr/>
        </p:nvSpPr>
        <p:spPr>
          <a:xfrm>
            <a:off x="5814409" y="5179327"/>
            <a:ext cx="1740996" cy="923330"/>
          </a:xfrm>
          <a:prstGeom prst="rect">
            <a:avLst/>
          </a:prstGeom>
          <a:noFill/>
        </p:spPr>
        <p:txBody>
          <a:bodyPr wrap="square" rtlCol="0">
            <a:spAutoFit/>
          </a:bodyPr>
          <a:lstStyle/>
          <a:p>
            <a:r>
              <a:rPr lang="en-US" dirty="0" smtClean="0"/>
              <a:t>Being organized makes things go more smoothly.</a:t>
            </a:r>
            <a:endParaRPr lang="en-US" dirty="0"/>
          </a:p>
        </p:txBody>
      </p:sp>
    </p:spTree>
    <p:extLst>
      <p:ext uri="{BB962C8B-B14F-4D97-AF65-F5344CB8AC3E}">
        <p14:creationId xmlns:p14="http://schemas.microsoft.com/office/powerpoint/2010/main" val="160559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smtClean="0"/>
              <a:t>Other Lessons Learned</a:t>
            </a:r>
            <a:endParaRPr lang="en-US" dirty="0"/>
          </a:p>
        </p:txBody>
      </p:sp>
      <p:sp>
        <p:nvSpPr>
          <p:cNvPr id="3" name="Rectangle 2"/>
          <p:cNvSpPr/>
          <p:nvPr/>
        </p:nvSpPr>
        <p:spPr>
          <a:xfrm>
            <a:off x="152400" y="990600"/>
            <a:ext cx="8763000" cy="5170646"/>
          </a:xfrm>
          <a:prstGeom prst="rect">
            <a:avLst/>
          </a:prstGeom>
        </p:spPr>
        <p:txBody>
          <a:bodyPr wrap="square">
            <a:spAutoFit/>
          </a:bodyPr>
          <a:lstStyle/>
          <a:p>
            <a:pPr lvl="1"/>
            <a:endParaRPr lang="en-US" sz="2400" dirty="0" smtClean="0"/>
          </a:p>
          <a:p>
            <a:pPr marL="742950" lvl="1" indent="-285750">
              <a:buFont typeface="Wingdings" panose="05000000000000000000" pitchFamily="2" charset="2"/>
              <a:buChar char="Ø"/>
            </a:pPr>
            <a:r>
              <a:rPr lang="en-US" sz="2400" dirty="0" smtClean="0"/>
              <a:t>Posters </a:t>
            </a:r>
            <a:r>
              <a:rPr lang="en-US" sz="2400" dirty="0"/>
              <a:t>and </a:t>
            </a:r>
            <a:r>
              <a:rPr lang="en-US" sz="2400" dirty="0" smtClean="0"/>
              <a:t>marketing materials help.</a:t>
            </a:r>
          </a:p>
          <a:p>
            <a:pPr marL="742950" lvl="1" indent="-285750">
              <a:buFont typeface="Wingdings" panose="05000000000000000000" pitchFamily="2" charset="2"/>
              <a:buChar char="Ø"/>
            </a:pPr>
            <a:endParaRPr lang="en-US" sz="2400" dirty="0" smtClean="0"/>
          </a:p>
          <a:p>
            <a:pPr marL="742950" lvl="1" indent="-285750">
              <a:buFont typeface="Wingdings" panose="05000000000000000000" pitchFamily="2" charset="2"/>
              <a:buChar char="Ø"/>
            </a:pPr>
            <a:r>
              <a:rPr lang="en-US" sz="2400" dirty="0" smtClean="0"/>
              <a:t>More </a:t>
            </a:r>
            <a:r>
              <a:rPr lang="en-US" sz="2400" dirty="0"/>
              <a:t>women </a:t>
            </a:r>
            <a:r>
              <a:rPr lang="en-US" sz="2400" dirty="0" smtClean="0"/>
              <a:t>usually </a:t>
            </a:r>
            <a:r>
              <a:rPr lang="en-US" sz="2400" dirty="0"/>
              <a:t>consent than men.  </a:t>
            </a:r>
            <a:endParaRPr lang="en-US" sz="2400" dirty="0" smtClean="0"/>
          </a:p>
          <a:p>
            <a:pPr marL="742950" lvl="1" indent="-285750">
              <a:buFont typeface="Wingdings" panose="05000000000000000000" pitchFamily="2" charset="2"/>
              <a:buChar char="Ø"/>
            </a:pPr>
            <a:endParaRPr lang="en-US" sz="2400" dirty="0" smtClean="0"/>
          </a:p>
          <a:p>
            <a:pPr marL="742950" lvl="1" indent="-285750">
              <a:buFont typeface="Wingdings" panose="05000000000000000000" pitchFamily="2" charset="2"/>
              <a:buChar char="Ø"/>
            </a:pPr>
            <a:r>
              <a:rPr lang="en-US" sz="2400" dirty="0" smtClean="0"/>
              <a:t>If </a:t>
            </a:r>
            <a:r>
              <a:rPr lang="en-US" sz="2400" dirty="0"/>
              <a:t>one </a:t>
            </a:r>
            <a:r>
              <a:rPr lang="en-US" sz="2400" dirty="0" smtClean="0"/>
              <a:t>person wants </a:t>
            </a:r>
            <a:r>
              <a:rPr lang="en-US" sz="2400" dirty="0"/>
              <a:t>to do it </a:t>
            </a:r>
            <a:r>
              <a:rPr lang="en-US" sz="2400" dirty="0" smtClean="0"/>
              <a:t>then friends will.</a:t>
            </a:r>
          </a:p>
          <a:p>
            <a:pPr marL="742950" lvl="1" indent="-285750">
              <a:buFont typeface="Wingdings" panose="05000000000000000000" pitchFamily="2" charset="2"/>
              <a:buChar char="Ø"/>
            </a:pPr>
            <a:endParaRPr lang="en-US" sz="2400" dirty="0" smtClean="0"/>
          </a:p>
          <a:p>
            <a:pPr marL="742950" lvl="1" indent="-285750">
              <a:buFont typeface="Wingdings" panose="05000000000000000000" pitchFamily="2" charset="2"/>
              <a:buChar char="Ø"/>
            </a:pPr>
            <a:r>
              <a:rPr lang="en-US" sz="2400" dirty="0" smtClean="0"/>
              <a:t>Senior </a:t>
            </a:r>
            <a:r>
              <a:rPr lang="en-US" sz="2400" dirty="0"/>
              <a:t>health </a:t>
            </a:r>
            <a:r>
              <a:rPr lang="en-US" sz="2400" dirty="0" smtClean="0"/>
              <a:t>fairs: large </a:t>
            </a:r>
            <a:r>
              <a:rPr lang="en-US" sz="2400" dirty="0"/>
              <a:t>energetic crowd, need extra </a:t>
            </a:r>
            <a:r>
              <a:rPr lang="en-US" sz="2400" dirty="0" smtClean="0"/>
              <a:t>screeners and barriers such as </a:t>
            </a:r>
            <a:r>
              <a:rPr lang="en-US" sz="2400" dirty="0"/>
              <a:t>ropes to keep people in line.</a:t>
            </a:r>
          </a:p>
          <a:p>
            <a:pPr marL="742950" lvl="1" indent="-285750">
              <a:buFont typeface="Wingdings" panose="05000000000000000000" pitchFamily="2" charset="2"/>
              <a:buChar char="Ø"/>
            </a:pPr>
            <a:endParaRPr lang="en-US" sz="2400" dirty="0"/>
          </a:p>
          <a:p>
            <a:pPr marL="742950" lvl="1" indent="-285750">
              <a:buFont typeface="Wingdings" panose="05000000000000000000" pitchFamily="2" charset="2"/>
              <a:buChar char="Ø"/>
            </a:pPr>
            <a:r>
              <a:rPr lang="en-US" sz="2400" dirty="0"/>
              <a:t> Senior health fairs — Create coupons so they can come back to get free incentives </a:t>
            </a:r>
            <a:r>
              <a:rPr lang="en-US" sz="2400" dirty="0" smtClean="0"/>
              <a:t>so they don’t miss them.</a:t>
            </a:r>
            <a:endParaRPr lang="en-US" sz="2400" dirty="0"/>
          </a:p>
          <a:p>
            <a:pPr marL="742950" lvl="1" indent="-285750">
              <a:buFont typeface="Wingdings" panose="05000000000000000000" pitchFamily="2" charset="2"/>
              <a:buChar char="Ø"/>
            </a:pPr>
            <a:endParaRPr lang="en-US" sz="2400" dirty="0" smtClean="0">
              <a:ea typeface="Calibri"/>
              <a:cs typeface="Times New Roman"/>
            </a:endParaRPr>
          </a:p>
          <a:p>
            <a:endParaRPr lang="en-US" dirty="0">
              <a:ea typeface="Calibri"/>
              <a:cs typeface="Times New Roman"/>
            </a:endParaRPr>
          </a:p>
        </p:txBody>
      </p:sp>
    </p:spTree>
    <p:extLst>
      <p:ext uri="{BB962C8B-B14F-4D97-AF65-F5344CB8AC3E}">
        <p14:creationId xmlns:p14="http://schemas.microsoft.com/office/powerpoint/2010/main" val="334511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Other Lessons Learned</a:t>
            </a:r>
          </a:p>
        </p:txBody>
      </p:sp>
      <p:sp>
        <p:nvSpPr>
          <p:cNvPr id="4" name="Rectangle 3"/>
          <p:cNvSpPr/>
          <p:nvPr/>
        </p:nvSpPr>
        <p:spPr>
          <a:xfrm>
            <a:off x="304800" y="1143000"/>
            <a:ext cx="8534400" cy="3046988"/>
          </a:xfrm>
          <a:prstGeom prst="rect">
            <a:avLst/>
          </a:prstGeom>
        </p:spPr>
        <p:txBody>
          <a:bodyPr wrap="square">
            <a:spAutoFit/>
          </a:bodyPr>
          <a:lstStyle/>
          <a:p>
            <a:pPr marL="742950" lvl="1" indent="-285750">
              <a:buFont typeface="Wingdings" panose="05000000000000000000" pitchFamily="2" charset="2"/>
              <a:buChar char="Ø"/>
            </a:pPr>
            <a:endParaRPr lang="en-US" sz="2400" dirty="0" smtClean="0">
              <a:ea typeface="Calibri"/>
              <a:cs typeface="Times New Roman"/>
            </a:endParaRPr>
          </a:p>
          <a:p>
            <a:pPr marL="742950" lvl="1" indent="-285750">
              <a:buFont typeface="Wingdings" panose="05000000000000000000" pitchFamily="2" charset="2"/>
              <a:buChar char="Ø"/>
            </a:pPr>
            <a:r>
              <a:rPr lang="en-US" sz="2400" dirty="0" smtClean="0">
                <a:ea typeface="Calibri"/>
                <a:cs typeface="Times New Roman"/>
              </a:rPr>
              <a:t>Offer staff in-service to increase likelihood that a facility will agree to participate.</a:t>
            </a:r>
          </a:p>
          <a:p>
            <a:pPr marL="742950" lvl="1" indent="-285750"/>
            <a:endParaRPr lang="en-US" sz="2400" dirty="0" smtClean="0">
              <a:ea typeface="Calibri"/>
              <a:cs typeface="Times New Roman"/>
            </a:endParaRPr>
          </a:p>
          <a:p>
            <a:pPr marL="742950" lvl="1" indent="-285750">
              <a:buFont typeface="Wingdings" panose="05000000000000000000" pitchFamily="2" charset="2"/>
              <a:buChar char="Ø"/>
            </a:pPr>
            <a:r>
              <a:rPr lang="en-US" sz="2400" dirty="0" smtClean="0">
                <a:ea typeface="Calibri"/>
                <a:cs typeface="Times New Roman"/>
              </a:rPr>
              <a:t>Hold </a:t>
            </a:r>
            <a:r>
              <a:rPr lang="en-US" sz="2400" dirty="0">
                <a:ea typeface="Calibri"/>
                <a:cs typeface="Times New Roman"/>
              </a:rPr>
              <a:t>a debriefing with </a:t>
            </a:r>
            <a:r>
              <a:rPr lang="en-US" sz="2400" dirty="0" smtClean="0">
                <a:ea typeface="Calibri"/>
                <a:cs typeface="Times New Roman"/>
              </a:rPr>
              <a:t>your primary contact at the facility at </a:t>
            </a:r>
            <a:r>
              <a:rPr lang="en-US" sz="2400" dirty="0">
                <a:ea typeface="Calibri"/>
                <a:cs typeface="Times New Roman"/>
              </a:rPr>
              <a:t>the conclusion of the survey to discuss seniors that need dental treatment, helpful hints for oral hygiene, etc.</a:t>
            </a:r>
          </a:p>
          <a:p>
            <a:pPr marL="742950" lvl="1" indent="-285750">
              <a:buFont typeface="Wingdings" panose="05000000000000000000" pitchFamily="2" charset="2"/>
              <a:buChar char="Ø"/>
            </a:pPr>
            <a:endParaRPr lang="en-US" sz="2400" dirty="0">
              <a:ea typeface="Calibri"/>
              <a:cs typeface="Times New Roman"/>
            </a:endParaRPr>
          </a:p>
        </p:txBody>
      </p:sp>
    </p:spTree>
    <p:extLst>
      <p:ext uri="{BB962C8B-B14F-4D97-AF65-F5344CB8AC3E}">
        <p14:creationId xmlns:p14="http://schemas.microsoft.com/office/powerpoint/2010/main" val="2574957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Documents From Other States</a:t>
            </a:r>
            <a:endParaRPr lang="en-US" dirty="0"/>
          </a:p>
        </p:txBody>
      </p:sp>
      <p:sp>
        <p:nvSpPr>
          <p:cNvPr id="3" name="TextBox 2"/>
          <p:cNvSpPr txBox="1"/>
          <p:nvPr/>
        </p:nvSpPr>
        <p:spPr>
          <a:xfrm>
            <a:off x="381000" y="1318022"/>
            <a:ext cx="8610600" cy="553997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Maryland FAQs brochure</a:t>
            </a:r>
            <a:r>
              <a:rPr lang="en-US" sz="2400" dirty="0"/>
              <a:t>:  </a:t>
            </a:r>
            <a:r>
              <a:rPr lang="en-US" sz="2400" dirty="0">
                <a:hlinkClick r:id="rId3"/>
              </a:rPr>
              <a:t>https://</a:t>
            </a:r>
            <a:r>
              <a:rPr lang="en-US" sz="2400" dirty="0" smtClean="0">
                <a:hlinkClick r:id="rId3"/>
              </a:rPr>
              <a:t>www.astdd.org/www/docs/md-dr-des23013-older-adult-bpar-faq-2016.pdf</a:t>
            </a:r>
            <a:r>
              <a:rPr lang="en-US" sz="2400" dirty="0" smtClean="0"/>
              <a:t> </a:t>
            </a:r>
          </a:p>
          <a:p>
            <a:endParaRPr lang="en-US" sz="2400" dirty="0" smtClean="0"/>
          </a:p>
          <a:p>
            <a:pPr marL="285750" indent="-285750">
              <a:buFont typeface="Wingdings" panose="05000000000000000000" pitchFamily="2" charset="2"/>
              <a:buChar char="Ø"/>
            </a:pPr>
            <a:r>
              <a:rPr lang="en-US" sz="2400" dirty="0" smtClean="0"/>
              <a:t>Maryland Health questionnaire</a:t>
            </a:r>
            <a:r>
              <a:rPr lang="en-US" sz="2400" dirty="0"/>
              <a:t>:  </a:t>
            </a:r>
            <a:r>
              <a:rPr lang="en-US" sz="2400" dirty="0">
                <a:hlinkClick r:id="rId4"/>
              </a:rPr>
              <a:t>https://</a:t>
            </a:r>
            <a:r>
              <a:rPr lang="en-US" sz="2400" dirty="0" smtClean="0">
                <a:hlinkClick r:id="rId4"/>
              </a:rPr>
              <a:t>www.astdd.org/www/docs/md-dr-des23013-older-adult-bpar-health-questionaire.pdf</a:t>
            </a:r>
            <a:r>
              <a:rPr lang="en-US" sz="2400" dirty="0" smtClean="0"/>
              <a:t> </a:t>
            </a:r>
          </a:p>
          <a:p>
            <a:endParaRPr lang="en-US" sz="2400" dirty="0" smtClean="0"/>
          </a:p>
          <a:p>
            <a:pPr marL="285750" indent="-285750">
              <a:buFont typeface="Wingdings" panose="05000000000000000000" pitchFamily="2" charset="2"/>
              <a:buChar char="Ø"/>
            </a:pPr>
            <a:r>
              <a:rPr lang="en-US" sz="2400" dirty="0" smtClean="0"/>
              <a:t>Maryland Screening form</a:t>
            </a:r>
            <a:r>
              <a:rPr lang="en-US" sz="2400" dirty="0"/>
              <a:t>:  </a:t>
            </a:r>
            <a:r>
              <a:rPr lang="en-US" sz="2400" dirty="0">
                <a:hlinkClick r:id="rId5"/>
              </a:rPr>
              <a:t>https://</a:t>
            </a:r>
            <a:r>
              <a:rPr lang="en-US" sz="2400" dirty="0" smtClean="0">
                <a:hlinkClick r:id="rId5"/>
              </a:rPr>
              <a:t>www.astdd.org/www/docs/md-dr-des23013-older-adult-bpar-bss-screening-form.pdf</a:t>
            </a:r>
            <a:r>
              <a:rPr lang="en-US" sz="2400" dirty="0" smtClean="0"/>
              <a:t>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Georgia Oral Health Coalition –Older  Adults and Oral Health flyer: </a:t>
            </a:r>
            <a:r>
              <a:rPr lang="en-US" sz="2400" u="sng" dirty="0">
                <a:hlinkClick r:id="rId6"/>
              </a:rPr>
              <a:t>http://www.astdd.org/docs/seniors-OH-flyer-georgia.docx</a:t>
            </a:r>
            <a:endParaRPr lang="en-US" sz="2400"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972559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Adult BSS Coaches</a:t>
            </a:r>
            <a:endParaRPr lang="en-US" dirty="0"/>
          </a:p>
        </p:txBody>
      </p:sp>
      <p:sp>
        <p:nvSpPr>
          <p:cNvPr id="4" name="TextBox 3"/>
          <p:cNvSpPr txBox="1"/>
          <p:nvPr/>
        </p:nvSpPr>
        <p:spPr>
          <a:xfrm>
            <a:off x="152400" y="1371600"/>
            <a:ext cx="8686800" cy="3785652"/>
          </a:xfrm>
          <a:prstGeom prst="rect">
            <a:avLst/>
          </a:prstGeom>
          <a:noFill/>
        </p:spPr>
        <p:txBody>
          <a:bodyPr wrap="square" rtlCol="0">
            <a:spAutoFit/>
          </a:bodyPr>
          <a:lstStyle/>
          <a:p>
            <a:pPr marL="457200" indent="-457200">
              <a:buClr>
                <a:srgbClr val="C00000"/>
              </a:buClr>
              <a:buFont typeface="Wingdings" panose="05000000000000000000" pitchFamily="2" charset="2"/>
              <a:buChar char="v"/>
            </a:pPr>
            <a:r>
              <a:rPr lang="en-US" sz="2400" dirty="0" smtClean="0">
                <a:latin typeface="+mj-lt"/>
                <a:cs typeface="Arabic Typesetting" panose="03020402040406030203" pitchFamily="66" charset="-78"/>
              </a:rPr>
              <a:t>Jill Moore RDH, BSDH, MHA</a:t>
            </a:r>
          </a:p>
          <a:p>
            <a:pPr>
              <a:buClr>
                <a:srgbClr val="C00000"/>
              </a:buClr>
            </a:pPr>
            <a:r>
              <a:rPr lang="en-US" sz="2400" dirty="0" smtClean="0">
                <a:latin typeface="+mj-lt"/>
                <a:cs typeface="Arabic Typesetting" panose="03020402040406030203" pitchFamily="66" charset="-78"/>
              </a:rPr>
              <a:t>      Dental Sealant Coordinator</a:t>
            </a:r>
          </a:p>
          <a:p>
            <a:pPr>
              <a:buClr>
                <a:srgbClr val="C00000"/>
              </a:buClr>
            </a:pPr>
            <a:r>
              <a:rPr lang="en-US" sz="2400" dirty="0" smtClean="0">
                <a:latin typeface="+mj-lt"/>
                <a:cs typeface="Arabic Typesetting" panose="03020402040406030203" pitchFamily="66" charset="-78"/>
              </a:rPr>
              <a:t>      Michigan Department of Health and Human Services</a:t>
            </a:r>
          </a:p>
          <a:p>
            <a:pPr>
              <a:buClr>
                <a:srgbClr val="C00000"/>
              </a:buClr>
            </a:pPr>
            <a:r>
              <a:rPr lang="en-US" sz="2400" dirty="0">
                <a:latin typeface="+mj-lt"/>
                <a:cs typeface="Arabic Typesetting" panose="03020402040406030203" pitchFamily="66" charset="-78"/>
              </a:rPr>
              <a:t> </a:t>
            </a:r>
            <a:r>
              <a:rPr lang="en-US" sz="2400" dirty="0" smtClean="0">
                <a:latin typeface="+mj-lt"/>
                <a:cs typeface="Arabic Typesetting" panose="03020402040406030203" pitchFamily="66" charset="-78"/>
              </a:rPr>
              <a:t>     Email: </a:t>
            </a:r>
            <a:r>
              <a:rPr lang="en-US" sz="2400" dirty="0" smtClean="0">
                <a:latin typeface="+mj-lt"/>
                <a:cs typeface="Arabic Typesetting" panose="03020402040406030203" pitchFamily="66" charset="-78"/>
                <a:hlinkClick r:id="rId3"/>
              </a:rPr>
              <a:t>MooreJ14@Michigan.gov</a:t>
            </a:r>
            <a:r>
              <a:rPr lang="en-US" sz="2400" dirty="0" smtClean="0">
                <a:latin typeface="+mj-lt"/>
                <a:cs typeface="Arabic Typesetting" panose="03020402040406030203" pitchFamily="66" charset="-78"/>
              </a:rPr>
              <a:t> </a:t>
            </a:r>
          </a:p>
          <a:p>
            <a:pPr>
              <a:buClr>
                <a:srgbClr val="C00000"/>
              </a:buClr>
            </a:pPr>
            <a:r>
              <a:rPr lang="en-US" sz="2400" dirty="0">
                <a:latin typeface="+mj-lt"/>
                <a:cs typeface="Arabic Typesetting" panose="03020402040406030203" pitchFamily="66" charset="-78"/>
              </a:rPr>
              <a:t> </a:t>
            </a:r>
            <a:r>
              <a:rPr lang="en-US" sz="2400" dirty="0" smtClean="0">
                <a:latin typeface="+mj-lt"/>
                <a:cs typeface="Arabic Typesetting" panose="03020402040406030203" pitchFamily="66" charset="-78"/>
              </a:rPr>
              <a:t>     Phone: 517-373-4943</a:t>
            </a:r>
          </a:p>
          <a:p>
            <a:pPr>
              <a:buClr>
                <a:srgbClr val="C00000"/>
              </a:buClr>
            </a:pPr>
            <a:endParaRPr lang="en-US" sz="2400" dirty="0" smtClean="0">
              <a:latin typeface="+mj-lt"/>
              <a:cs typeface="Arabic Typesetting" panose="03020402040406030203" pitchFamily="66" charset="-78"/>
            </a:endParaRPr>
          </a:p>
          <a:p>
            <a:pPr marL="342900" indent="-342900">
              <a:buClr>
                <a:srgbClr val="C00000"/>
              </a:buClr>
              <a:buFont typeface="Wingdings" panose="05000000000000000000" pitchFamily="2" charset="2"/>
              <a:buChar char="v"/>
            </a:pPr>
            <a:r>
              <a:rPr lang="en-US" sz="2400" dirty="0" smtClean="0">
                <a:latin typeface="+mj-lt"/>
                <a:cs typeface="Arabic Typesetting" panose="03020402040406030203" pitchFamily="66" charset="-78"/>
              </a:rPr>
              <a:t>Lori Kepler Cofano, BSDH</a:t>
            </a:r>
          </a:p>
          <a:p>
            <a:pPr>
              <a:buClr>
                <a:srgbClr val="C00000"/>
              </a:buClr>
            </a:pPr>
            <a:r>
              <a:rPr lang="en-US" sz="2400" dirty="0">
                <a:latin typeface="+mj-lt"/>
                <a:cs typeface="Arabic Typesetting" panose="03020402040406030203" pitchFamily="66" charset="-78"/>
              </a:rPr>
              <a:t> </a:t>
            </a:r>
            <a:r>
              <a:rPr lang="en-US" sz="2400" dirty="0" smtClean="0">
                <a:latin typeface="+mj-lt"/>
                <a:cs typeface="Arabic Typesetting" panose="03020402040406030203" pitchFamily="66" charset="-78"/>
              </a:rPr>
              <a:t>     Dental Public Health Consultant</a:t>
            </a:r>
          </a:p>
          <a:p>
            <a:pPr>
              <a:buClr>
                <a:srgbClr val="C00000"/>
              </a:buClr>
            </a:pPr>
            <a:r>
              <a:rPr lang="en-US" sz="2400" dirty="0">
                <a:latin typeface="+mj-lt"/>
                <a:cs typeface="Arabic Typesetting" panose="03020402040406030203" pitchFamily="66" charset="-78"/>
              </a:rPr>
              <a:t> </a:t>
            </a:r>
            <a:r>
              <a:rPr lang="en-US" sz="2400" dirty="0" smtClean="0">
                <a:latin typeface="+mj-lt"/>
                <a:cs typeface="Arabic Typesetting" panose="03020402040406030203" pitchFamily="66" charset="-78"/>
              </a:rPr>
              <a:t>     Email:  </a:t>
            </a:r>
            <a:r>
              <a:rPr lang="en-US" sz="2400" dirty="0" smtClean="0">
                <a:latin typeface="+mj-lt"/>
                <a:cs typeface="Arabic Typesetting" panose="03020402040406030203" pitchFamily="66" charset="-78"/>
                <a:hlinkClick r:id="rId4"/>
              </a:rPr>
              <a:t>lkcofano@gmail.com</a:t>
            </a:r>
            <a:r>
              <a:rPr lang="en-US" sz="2400" dirty="0" smtClean="0">
                <a:latin typeface="+mj-lt"/>
                <a:cs typeface="Arabic Typesetting" panose="03020402040406030203" pitchFamily="66" charset="-78"/>
              </a:rPr>
              <a:t> </a:t>
            </a:r>
          </a:p>
          <a:p>
            <a:pPr>
              <a:buClr>
                <a:srgbClr val="C00000"/>
              </a:buClr>
            </a:pPr>
            <a:r>
              <a:rPr lang="en-US" sz="2400" dirty="0">
                <a:latin typeface="+mj-lt"/>
                <a:cs typeface="Arabic Typesetting" panose="03020402040406030203" pitchFamily="66" charset="-78"/>
              </a:rPr>
              <a:t> </a:t>
            </a:r>
            <a:r>
              <a:rPr lang="en-US" sz="2400" dirty="0" smtClean="0">
                <a:latin typeface="+mj-lt"/>
                <a:cs typeface="Arabic Typesetting" panose="03020402040406030203" pitchFamily="66" charset="-78"/>
              </a:rPr>
              <a:t>     Phone:  775-781-1722</a:t>
            </a:r>
            <a:endParaRPr lang="en-US" sz="2400" dirty="0">
              <a:latin typeface="+mj-lt"/>
              <a:cs typeface="Arabic Typesetting" panose="03020402040406030203" pitchFamily="66" charset="-78"/>
            </a:endParaRPr>
          </a:p>
        </p:txBody>
      </p:sp>
    </p:spTree>
    <p:extLst>
      <p:ext uri="{BB962C8B-B14F-4D97-AF65-F5344CB8AC3E}">
        <p14:creationId xmlns:p14="http://schemas.microsoft.com/office/powerpoint/2010/main" val="92091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1" name="Object 2940"/>
          <p:cNvGraphicFramePr>
            <a:graphicFrameLocks noChangeAspect="1"/>
          </p:cNvGraphicFramePr>
          <p:nvPr>
            <p:extLst>
              <p:ext uri="{D42A27DB-BD31-4B8C-83A1-F6EECF244321}">
                <p14:modId xmlns:p14="http://schemas.microsoft.com/office/powerpoint/2010/main" val="1311415610"/>
              </p:ext>
            </p:extLst>
          </p:nvPr>
        </p:nvGraphicFramePr>
        <p:xfrm>
          <a:off x="990601" y="152400"/>
          <a:ext cx="6934200" cy="6049963"/>
        </p:xfrm>
        <a:graphic>
          <a:graphicData uri="http://schemas.openxmlformats.org/presentationml/2006/ole">
            <mc:AlternateContent xmlns:mc="http://schemas.openxmlformats.org/markup-compatibility/2006">
              <mc:Choice xmlns:v="urn:schemas-microsoft-com:vml" Requires="v">
                <p:oleObj spid="_x0000_s2930" name="Document" r:id="rId5" imgW="7898975" imgH="9091003" progId="Word.Document.12">
                  <p:embed/>
                </p:oleObj>
              </mc:Choice>
              <mc:Fallback>
                <p:oleObj name="Document" r:id="rId5" imgW="7898975" imgH="9091003" progId="Word.Document.12">
                  <p:embed/>
                  <p:pic>
                    <p:nvPicPr>
                      <p:cNvPr id="0" name="Picture 875"/>
                      <p:cNvPicPr>
                        <a:picLocks noChangeAspect="1" noChangeArrowheads="1"/>
                      </p:cNvPicPr>
                      <p:nvPr/>
                    </p:nvPicPr>
                    <p:blipFill>
                      <a:blip r:embed="rId6"/>
                      <a:srcRect/>
                      <a:stretch>
                        <a:fillRect/>
                      </a:stretch>
                    </p:blipFill>
                    <p:spPr bwMode="auto">
                      <a:xfrm>
                        <a:off x="990601" y="152400"/>
                        <a:ext cx="6934200" cy="6049963"/>
                      </a:xfrm>
                      <a:prstGeom prst="rect">
                        <a:avLst/>
                      </a:prstGeom>
                      <a:noFill/>
                      <a:extLst/>
                    </p:spPr>
                  </p:pic>
                </p:oleObj>
              </mc:Fallback>
            </mc:AlternateContent>
          </a:graphicData>
        </a:graphic>
      </p:graphicFrame>
      <p:sp>
        <p:nvSpPr>
          <p:cNvPr id="2" name="Rectangle 1"/>
          <p:cNvSpPr/>
          <p:nvPr/>
        </p:nvSpPr>
        <p:spPr>
          <a:xfrm>
            <a:off x="1981200" y="6204466"/>
            <a:ext cx="5621867" cy="369332"/>
          </a:xfrm>
          <a:prstGeom prst="rect">
            <a:avLst/>
          </a:prstGeom>
        </p:spPr>
        <p:txBody>
          <a:bodyPr wrap="square">
            <a:spAutoFit/>
          </a:bodyPr>
          <a:lstStyle/>
          <a:p>
            <a:r>
              <a:rPr lang="en-US" dirty="0">
                <a:hlinkClick r:id="rId7"/>
              </a:rPr>
              <a:t>http://www.astdd.org/healthy-aging-committee/ </a:t>
            </a:r>
            <a:endParaRPr lang="en-US" dirty="0"/>
          </a:p>
        </p:txBody>
      </p:sp>
    </p:spTree>
    <p:extLst>
      <p:ext uri="{BB962C8B-B14F-4D97-AF65-F5344CB8AC3E}">
        <p14:creationId xmlns:p14="http://schemas.microsoft.com/office/powerpoint/2010/main" val="182985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Adult BSS Tips for Success</a:t>
            </a:r>
            <a:endParaRPr lang="en-US" dirty="0"/>
          </a:p>
        </p:txBody>
      </p:sp>
      <p:sp>
        <p:nvSpPr>
          <p:cNvPr id="3" name="Text Placeholder 2"/>
          <p:cNvSpPr>
            <a:spLocks noGrp="1"/>
          </p:cNvSpPr>
          <p:nvPr>
            <p:ph type="body" idx="1"/>
          </p:nvPr>
        </p:nvSpPr>
        <p:spPr>
          <a:xfrm>
            <a:off x="685800" y="1447800"/>
            <a:ext cx="7696200" cy="1752600"/>
          </a:xfrm>
        </p:spPr>
        <p:txBody>
          <a:bodyPr>
            <a:normAutofit fontScale="77500" lnSpcReduction="20000"/>
          </a:bodyPr>
          <a:lstStyle/>
          <a:p>
            <a:r>
              <a:rPr lang="en-US" sz="2600" dirty="0" smtClean="0"/>
              <a:t>Purpose: The ASTDD Healthy Aging Committee received input from states saying they would like information from other states that have completed the Older </a:t>
            </a:r>
            <a:r>
              <a:rPr lang="en-US" sz="2600" dirty="0"/>
              <a:t>A</a:t>
            </a:r>
            <a:r>
              <a:rPr lang="en-US" sz="2600" dirty="0" smtClean="0"/>
              <a:t>dult BSS.   </a:t>
            </a:r>
          </a:p>
          <a:p>
            <a:endParaRPr lang="en-US" sz="2600" dirty="0" smtClean="0"/>
          </a:p>
          <a:p>
            <a:r>
              <a:rPr lang="en-US" sz="2600" dirty="0" smtClean="0"/>
              <a:t>The Older Adult BSS Tips for Success asks states to share:</a:t>
            </a:r>
            <a:r>
              <a:rPr lang="en-US" dirty="0" smtClean="0"/>
              <a:t/>
            </a:r>
            <a:br>
              <a:rPr lang="en-US" dirty="0" smtClean="0"/>
            </a:br>
            <a:r>
              <a:rPr lang="en-US" dirty="0" smtClean="0"/>
              <a:t>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966" y="3200400"/>
            <a:ext cx="4572000" cy="3048000"/>
          </a:xfrm>
          <a:prstGeom prst="rect">
            <a:avLst/>
          </a:prstGeom>
        </p:spPr>
      </p:pic>
      <p:sp>
        <p:nvSpPr>
          <p:cNvPr id="8" name="Content Placeholder 3"/>
          <p:cNvSpPr>
            <a:spLocks noGrp="1"/>
          </p:cNvSpPr>
          <p:nvPr>
            <p:ph sz="half" idx="2"/>
          </p:nvPr>
        </p:nvSpPr>
        <p:spPr>
          <a:xfrm>
            <a:off x="368778" y="3208867"/>
            <a:ext cx="4040188" cy="3276600"/>
          </a:xfrm>
        </p:spPr>
        <p:txBody>
          <a:bodyPr>
            <a:normAutofit/>
          </a:bodyPr>
          <a:lstStyle/>
          <a:p>
            <a:r>
              <a:rPr lang="en-US" dirty="0" smtClean="0"/>
              <a:t>Funding resources</a:t>
            </a:r>
          </a:p>
          <a:p>
            <a:r>
              <a:rPr lang="en-US" dirty="0" smtClean="0"/>
              <a:t>Documents/forms</a:t>
            </a:r>
          </a:p>
          <a:p>
            <a:r>
              <a:rPr lang="en-US" dirty="0" smtClean="0"/>
              <a:t>Lessons learned</a:t>
            </a:r>
          </a:p>
          <a:p>
            <a:r>
              <a:rPr lang="en-US" dirty="0" smtClean="0"/>
              <a:t>Flyers</a:t>
            </a:r>
          </a:p>
          <a:p>
            <a:r>
              <a:rPr lang="en-US" dirty="0" smtClean="0"/>
              <a:t>Marketing tools</a:t>
            </a:r>
          </a:p>
          <a:p>
            <a:endParaRPr lang="en-US" dirty="0" smtClean="0"/>
          </a:p>
          <a:p>
            <a:endParaRPr lang="en-US" dirty="0"/>
          </a:p>
        </p:txBody>
      </p:sp>
    </p:spTree>
    <p:extLst>
      <p:ext uri="{BB962C8B-B14F-4D97-AF65-F5344CB8AC3E}">
        <p14:creationId xmlns:p14="http://schemas.microsoft.com/office/powerpoint/2010/main" val="386856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States that have completed an older adult BSS as of 12/2016 </a:t>
            </a:r>
            <a:endParaRPr lang="en-US" dirty="0"/>
          </a:p>
        </p:txBody>
      </p:sp>
      <p:sp>
        <p:nvSpPr>
          <p:cNvPr id="4" name="Content Placeholder 3"/>
          <p:cNvSpPr>
            <a:spLocks noGrp="1"/>
          </p:cNvSpPr>
          <p:nvPr>
            <p:ph sz="half" idx="2"/>
          </p:nvPr>
        </p:nvSpPr>
        <p:spPr>
          <a:xfrm>
            <a:off x="533400" y="1452979"/>
            <a:ext cx="3831908" cy="5257800"/>
          </a:xfrm>
        </p:spPr>
        <p:txBody>
          <a:bodyPr>
            <a:normAutofit lnSpcReduction="10000"/>
          </a:bodyPr>
          <a:lstStyle/>
          <a:p>
            <a:r>
              <a:rPr lang="en-US" sz="2800" dirty="0" smtClean="0"/>
              <a:t>Alaska</a:t>
            </a:r>
          </a:p>
          <a:p>
            <a:r>
              <a:rPr lang="en-US" sz="2800" dirty="0" smtClean="0"/>
              <a:t>Arkansas</a:t>
            </a:r>
          </a:p>
          <a:p>
            <a:r>
              <a:rPr lang="en-US" sz="2800" dirty="0" smtClean="0"/>
              <a:t>California </a:t>
            </a:r>
          </a:p>
          <a:p>
            <a:r>
              <a:rPr lang="en-US" sz="2800" dirty="0" smtClean="0"/>
              <a:t>Connecticut</a:t>
            </a:r>
          </a:p>
          <a:p>
            <a:r>
              <a:rPr lang="en-US" sz="2800" dirty="0" smtClean="0"/>
              <a:t>Florida </a:t>
            </a:r>
          </a:p>
          <a:p>
            <a:r>
              <a:rPr lang="en-US" sz="2800" dirty="0" smtClean="0"/>
              <a:t>Georgia</a:t>
            </a:r>
          </a:p>
          <a:p>
            <a:r>
              <a:rPr lang="en-US" sz="2800" dirty="0" smtClean="0"/>
              <a:t>Kansas</a:t>
            </a:r>
          </a:p>
          <a:p>
            <a:r>
              <a:rPr lang="en-US" sz="2800" dirty="0"/>
              <a:t>Maryland</a:t>
            </a:r>
          </a:p>
          <a:p>
            <a:r>
              <a:rPr lang="en-US" sz="2800" dirty="0"/>
              <a:t>Massachusetts </a:t>
            </a:r>
            <a:endParaRPr lang="en-US" sz="2800" dirty="0" smtClean="0"/>
          </a:p>
          <a:p>
            <a:r>
              <a:rPr lang="en-US" sz="2800" dirty="0"/>
              <a:t>Michigan </a:t>
            </a:r>
            <a:endParaRPr lang="en-US" sz="2800" dirty="0" smtClean="0"/>
          </a:p>
          <a:p>
            <a:r>
              <a:rPr lang="en-US" sz="2800" dirty="0" smtClean="0"/>
              <a:t>Missouri</a:t>
            </a:r>
          </a:p>
          <a:p>
            <a:endParaRPr lang="en-US" dirty="0" smtClean="0"/>
          </a:p>
          <a:p>
            <a:endParaRPr lang="en-US" dirty="0"/>
          </a:p>
        </p:txBody>
      </p:sp>
      <p:sp>
        <p:nvSpPr>
          <p:cNvPr id="3" name="TextBox 2"/>
          <p:cNvSpPr txBox="1"/>
          <p:nvPr/>
        </p:nvSpPr>
        <p:spPr>
          <a:xfrm>
            <a:off x="4191000" y="1447800"/>
            <a:ext cx="41148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Nevada</a:t>
            </a:r>
          </a:p>
          <a:p>
            <a:pPr marL="457200" indent="-457200">
              <a:buFont typeface="Arial" panose="020B0604020202020204" pitchFamily="34" charset="0"/>
              <a:buChar char="•"/>
            </a:pPr>
            <a:r>
              <a:rPr lang="en-US" sz="2800" dirty="0" smtClean="0"/>
              <a:t>New </a:t>
            </a:r>
            <a:r>
              <a:rPr lang="en-US" sz="2800" dirty="0"/>
              <a:t>Hampshire </a:t>
            </a:r>
          </a:p>
          <a:p>
            <a:pPr marL="457200" indent="-457200">
              <a:buFont typeface="Arial" panose="020B0604020202020204" pitchFamily="34" charset="0"/>
              <a:buChar char="•"/>
            </a:pPr>
            <a:r>
              <a:rPr lang="en-US" sz="2800" dirty="0"/>
              <a:t>North </a:t>
            </a:r>
            <a:r>
              <a:rPr lang="en-US" sz="2800" dirty="0" smtClean="0"/>
              <a:t>Carolina </a:t>
            </a:r>
          </a:p>
          <a:p>
            <a:pPr marL="457200" indent="-457200">
              <a:buFont typeface="Arial" panose="020B0604020202020204" pitchFamily="34" charset="0"/>
              <a:buChar char="•"/>
            </a:pPr>
            <a:r>
              <a:rPr lang="en-US" sz="2800" dirty="0" smtClean="0"/>
              <a:t>North </a:t>
            </a:r>
            <a:r>
              <a:rPr lang="en-US" sz="2800" dirty="0"/>
              <a:t>Dakota</a:t>
            </a:r>
          </a:p>
          <a:p>
            <a:pPr marL="457200" indent="-457200">
              <a:buFont typeface="Arial" panose="020B0604020202020204" pitchFamily="34" charset="0"/>
              <a:buChar char="•"/>
            </a:pPr>
            <a:r>
              <a:rPr lang="en-US" sz="2800" dirty="0"/>
              <a:t>Oregon</a:t>
            </a:r>
          </a:p>
          <a:p>
            <a:pPr marL="457200" indent="-457200">
              <a:buFont typeface="Arial" panose="020B0604020202020204" pitchFamily="34" charset="0"/>
              <a:buChar char="•"/>
            </a:pPr>
            <a:r>
              <a:rPr lang="en-US" sz="2800" dirty="0"/>
              <a:t>Rhode Island</a:t>
            </a:r>
          </a:p>
          <a:p>
            <a:pPr marL="457200" indent="-457200">
              <a:buFont typeface="Arial" panose="020B0604020202020204" pitchFamily="34" charset="0"/>
              <a:buChar char="•"/>
            </a:pPr>
            <a:r>
              <a:rPr lang="en-US" sz="2800" dirty="0"/>
              <a:t>Vermont</a:t>
            </a:r>
          </a:p>
          <a:p>
            <a:pPr marL="457200" indent="-457200">
              <a:buFont typeface="Arial" panose="020B0604020202020204" pitchFamily="34" charset="0"/>
              <a:buChar char="•"/>
            </a:pPr>
            <a:r>
              <a:rPr lang="en-US" sz="2800" dirty="0"/>
              <a:t>Virginia</a:t>
            </a:r>
          </a:p>
          <a:p>
            <a:pPr marL="457200" indent="-457200">
              <a:buFont typeface="Arial" panose="020B0604020202020204" pitchFamily="34" charset="0"/>
              <a:buChar char="•"/>
            </a:pPr>
            <a:r>
              <a:rPr lang="en-US" sz="2800" dirty="0" smtClean="0"/>
              <a:t>*Washington (</a:t>
            </a:r>
            <a:r>
              <a:rPr lang="en-US" sz="2800" dirty="0"/>
              <a:t>phone </a:t>
            </a:r>
            <a:r>
              <a:rPr lang="en-US" sz="2800" dirty="0" smtClean="0"/>
              <a:t>survey only)</a:t>
            </a:r>
            <a:endParaRPr lang="en-US" sz="2800" dirty="0"/>
          </a:p>
          <a:p>
            <a:pPr marL="457200" indent="-457200">
              <a:buFont typeface="Arial" panose="020B0604020202020204" pitchFamily="34" charset="0"/>
              <a:buChar char="•"/>
            </a:pPr>
            <a:r>
              <a:rPr lang="en-US" sz="2800" dirty="0"/>
              <a:t>West Virginia</a:t>
            </a:r>
          </a:p>
          <a:p>
            <a:pPr marL="457200" indent="-457200">
              <a:buFont typeface="Arial" panose="020B0604020202020204" pitchFamily="34" charset="0"/>
              <a:buChar char="•"/>
            </a:pPr>
            <a:r>
              <a:rPr lang="en-US" sz="2800" dirty="0" smtClean="0"/>
              <a:t>Wisconsin</a:t>
            </a:r>
            <a:endParaRPr lang="en-US" sz="2800" dirty="0"/>
          </a:p>
        </p:txBody>
      </p:sp>
    </p:spTree>
    <p:extLst>
      <p:ext uri="{BB962C8B-B14F-4D97-AF65-F5344CB8AC3E}">
        <p14:creationId xmlns:p14="http://schemas.microsoft.com/office/powerpoint/2010/main" val="3740121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States with Published Reports</a:t>
            </a:r>
            <a:br>
              <a:rPr lang="en-US" dirty="0" smtClean="0"/>
            </a:br>
            <a:endParaRPr lang="en-US" dirty="0"/>
          </a:p>
        </p:txBody>
      </p:sp>
      <p:sp>
        <p:nvSpPr>
          <p:cNvPr id="3" name="Content Placeholder 2"/>
          <p:cNvSpPr>
            <a:spLocks noGrp="1"/>
          </p:cNvSpPr>
          <p:nvPr>
            <p:ph idx="1"/>
          </p:nvPr>
        </p:nvSpPr>
        <p:spPr>
          <a:xfrm>
            <a:off x="228600" y="2895600"/>
            <a:ext cx="8686800" cy="3581400"/>
          </a:xfrm>
        </p:spPr>
        <p:txBody>
          <a:bodyPr>
            <a:normAutofit/>
          </a:bodyPr>
          <a:lstStyle/>
          <a:p>
            <a:r>
              <a:rPr lang="en-US" sz="2400" b="1" dirty="0" smtClean="0"/>
              <a:t>ASTDD’s Data Committee keeps an updated list of states that have completed an Older Adult BSS and has links to reports on the ASTDD website: </a:t>
            </a:r>
          </a:p>
          <a:p>
            <a:pPr marL="0" indent="0">
              <a:buNone/>
            </a:pPr>
            <a:r>
              <a:rPr lang="en-US" sz="2000" b="1" dirty="0"/>
              <a:t>	</a:t>
            </a:r>
            <a:r>
              <a:rPr lang="en-US" sz="2000" b="1" dirty="0" smtClean="0"/>
              <a:t> </a:t>
            </a:r>
          </a:p>
          <a:p>
            <a:pPr marL="0" indent="0">
              <a:buNone/>
            </a:pPr>
            <a:r>
              <a:rPr lang="en-US" sz="2000" b="1" dirty="0" smtClean="0">
                <a:hlinkClick r:id="rId3"/>
              </a:rPr>
              <a:t>http://www.astdd.org/data-collection-assessment-and-surveillance-committee/</a:t>
            </a:r>
            <a:endParaRPr lang="en-US" sz="2000" b="1" i="1" dirty="0" smtClean="0"/>
          </a:p>
          <a:p>
            <a:pPr marL="0" indent="0">
              <a:buNone/>
            </a:pPr>
            <a:endParaRPr lang="en-US" sz="2800" dirty="0" smtClean="0"/>
          </a:p>
          <a:p>
            <a:r>
              <a:rPr lang="en-US" sz="2400" b="1" dirty="0" smtClean="0"/>
              <a:t>Scroll down the page to:  </a:t>
            </a:r>
            <a:r>
              <a:rPr lang="en-US" sz="2400" b="1" i="1" dirty="0" smtClean="0"/>
              <a:t>States with Oral Health BSS Data</a:t>
            </a:r>
            <a:endParaRPr lang="en-US" sz="2400" b="1" i="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990600"/>
            <a:ext cx="2438400" cy="156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478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 </a:t>
            </a:r>
            <a:endParaRPr lang="en-US" dirty="0"/>
          </a:p>
        </p:txBody>
      </p:sp>
      <p:sp>
        <p:nvSpPr>
          <p:cNvPr id="3" name="Text Placeholder 2"/>
          <p:cNvSpPr>
            <a:spLocks noGrp="1"/>
          </p:cNvSpPr>
          <p:nvPr>
            <p:ph type="body" idx="1"/>
          </p:nvPr>
        </p:nvSpPr>
        <p:spPr>
          <a:xfrm>
            <a:off x="457200" y="1295400"/>
            <a:ext cx="7162800" cy="639762"/>
          </a:xfrm>
        </p:spPr>
        <p:txBody>
          <a:bodyPr>
            <a:normAutofit fontScale="92500" lnSpcReduction="20000"/>
          </a:bodyPr>
          <a:lstStyle/>
          <a:p>
            <a:r>
              <a:rPr lang="en-US" dirty="0" smtClean="0"/>
              <a:t>States reported receiving funding for an Older Adult BSS from:</a:t>
            </a:r>
            <a:endParaRPr lang="en-US" dirty="0"/>
          </a:p>
        </p:txBody>
      </p:sp>
      <p:sp>
        <p:nvSpPr>
          <p:cNvPr id="4" name="Content Placeholder 3"/>
          <p:cNvSpPr>
            <a:spLocks noGrp="1"/>
          </p:cNvSpPr>
          <p:nvPr>
            <p:ph sz="half" idx="2"/>
          </p:nvPr>
        </p:nvSpPr>
        <p:spPr>
          <a:xfrm>
            <a:off x="469605" y="1981201"/>
            <a:ext cx="4648200" cy="4343400"/>
          </a:xfrm>
        </p:spPr>
        <p:txBody>
          <a:bodyPr>
            <a:normAutofit/>
          </a:bodyPr>
          <a:lstStyle/>
          <a:p>
            <a:r>
              <a:rPr lang="en-US" dirty="0" smtClean="0"/>
              <a:t>Centers for Disease Control and Prevention ( CDC)</a:t>
            </a:r>
          </a:p>
          <a:p>
            <a:r>
              <a:rPr lang="en-US" dirty="0" smtClean="0"/>
              <a:t>National Association of Chronic Disease Directors (NACDD)</a:t>
            </a:r>
          </a:p>
          <a:p>
            <a:r>
              <a:rPr lang="en-US" dirty="0" smtClean="0"/>
              <a:t>Delta Dental Foundation</a:t>
            </a:r>
          </a:p>
          <a:p>
            <a:r>
              <a:rPr lang="en-US" dirty="0" smtClean="0"/>
              <a:t>DentaQuest Foundation</a:t>
            </a:r>
          </a:p>
          <a:p>
            <a:r>
              <a:rPr lang="en-US" dirty="0" smtClean="0"/>
              <a:t>Private community foundations</a:t>
            </a:r>
          </a:p>
          <a:p>
            <a:r>
              <a:rPr lang="en-US" dirty="0" smtClean="0"/>
              <a:t>State Department of Aging</a:t>
            </a:r>
          </a:p>
          <a:p>
            <a:pPr marL="0" indent="0">
              <a:buNone/>
            </a:pPr>
            <a:endParaRPr lang="en-US" dirty="0"/>
          </a:p>
        </p:txBody>
      </p:sp>
      <p:pic>
        <p:nvPicPr>
          <p:cNvPr id="7" name="Picture 6"/>
          <p:cNvPicPr>
            <a:picLocks noChangeAspect="1"/>
          </p:cNvPicPr>
          <p:nvPr/>
        </p:nvPicPr>
        <p:blipFill>
          <a:blip r:embed="rId3" cstate="print"/>
          <a:stretch>
            <a:fillRect/>
          </a:stretch>
        </p:blipFill>
        <p:spPr>
          <a:xfrm>
            <a:off x="5117805" y="2895600"/>
            <a:ext cx="3790476" cy="2485714"/>
          </a:xfrm>
          <a:prstGeom prst="rect">
            <a:avLst/>
          </a:prstGeom>
        </p:spPr>
      </p:pic>
    </p:spTree>
    <p:extLst>
      <p:ext uri="{BB962C8B-B14F-4D97-AF65-F5344CB8AC3E}">
        <p14:creationId xmlns:p14="http://schemas.microsoft.com/office/powerpoint/2010/main" val="291912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Where to Start?</a:t>
            </a:r>
            <a:endParaRPr lang="en-US" dirty="0"/>
          </a:p>
        </p:txBody>
      </p:sp>
      <p:sp>
        <p:nvSpPr>
          <p:cNvPr id="3" name="Content Placeholder 2"/>
          <p:cNvSpPr>
            <a:spLocks noGrp="1"/>
          </p:cNvSpPr>
          <p:nvPr>
            <p:ph idx="1"/>
          </p:nvPr>
        </p:nvSpPr>
        <p:spPr>
          <a:xfrm>
            <a:off x="381000" y="1371600"/>
            <a:ext cx="8458200" cy="5029200"/>
          </a:xfrm>
        </p:spPr>
        <p:txBody>
          <a:bodyPr>
            <a:normAutofit/>
          </a:bodyPr>
          <a:lstStyle/>
          <a:p>
            <a:r>
              <a:rPr lang="en-US" dirty="0" smtClean="0"/>
              <a:t>Select a person to oversee coordination of the BSS project.</a:t>
            </a:r>
          </a:p>
          <a:p>
            <a:endParaRPr lang="en-US" dirty="0" smtClean="0"/>
          </a:p>
          <a:p>
            <a:r>
              <a:rPr lang="en-US" dirty="0" smtClean="0"/>
              <a:t>Review ASTDD BSS Toolkit  </a:t>
            </a:r>
          </a:p>
          <a:p>
            <a:pPr lvl="1"/>
            <a:r>
              <a:rPr lang="en-US" sz="3200" b="1" dirty="0" smtClean="0"/>
              <a:t>Toolkit is </a:t>
            </a:r>
            <a:r>
              <a:rPr lang="en-US" sz="3200" b="1" u="sng" dirty="0" smtClean="0"/>
              <a:t>FREE </a:t>
            </a:r>
            <a:r>
              <a:rPr lang="en-US" sz="3200" b="1" dirty="0" smtClean="0"/>
              <a:t>to ASTDD members! </a:t>
            </a:r>
            <a:r>
              <a:rPr lang="en-US" sz="3200" dirty="0" smtClean="0"/>
              <a:t>Log on to the ASTDD Members Only page.</a:t>
            </a:r>
          </a:p>
          <a:p>
            <a:pPr lvl="1"/>
            <a:r>
              <a:rPr lang="en-US" dirty="0" smtClean="0"/>
              <a:t>Not </a:t>
            </a:r>
            <a:r>
              <a:rPr lang="en-US" dirty="0"/>
              <a:t>a member of ASTDD?  Fee is $10 including </a:t>
            </a:r>
            <a:r>
              <a:rPr lang="en-US" dirty="0" smtClean="0"/>
              <a:t>shipping: </a:t>
            </a:r>
            <a:r>
              <a:rPr lang="en-US" dirty="0">
                <a:hlinkClick r:id="rId3"/>
              </a:rPr>
              <a:t>http://www.astdd.org/basic-screening-survey-tool</a:t>
            </a:r>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319756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dirty="0"/>
              <a:t>Where to Start?</a:t>
            </a:r>
          </a:p>
        </p:txBody>
      </p:sp>
      <p:sp>
        <p:nvSpPr>
          <p:cNvPr id="3" name="Content Placeholder 2"/>
          <p:cNvSpPr>
            <a:spLocks noGrp="1"/>
          </p:cNvSpPr>
          <p:nvPr>
            <p:ph idx="1"/>
          </p:nvPr>
        </p:nvSpPr>
        <p:spPr>
          <a:xfrm>
            <a:off x="457200" y="1295400"/>
            <a:ext cx="8229600" cy="4983163"/>
          </a:xfrm>
        </p:spPr>
        <p:txBody>
          <a:bodyPr>
            <a:normAutofit fontScale="77500" lnSpcReduction="20000"/>
          </a:bodyPr>
          <a:lstStyle/>
          <a:p>
            <a:r>
              <a:rPr lang="en-US" dirty="0"/>
              <a:t>Review past </a:t>
            </a:r>
            <a:r>
              <a:rPr lang="en-US" dirty="0" smtClean="0"/>
              <a:t> data </a:t>
            </a:r>
            <a:r>
              <a:rPr lang="en-US" dirty="0"/>
              <a:t>collected in your </a:t>
            </a:r>
            <a:r>
              <a:rPr lang="en-US" dirty="0" smtClean="0"/>
              <a:t>state.</a:t>
            </a:r>
            <a:endParaRPr lang="en-US" dirty="0"/>
          </a:p>
          <a:p>
            <a:endParaRPr lang="en-US" dirty="0" smtClean="0"/>
          </a:p>
          <a:p>
            <a:r>
              <a:rPr lang="en-US" dirty="0" smtClean="0"/>
              <a:t>Select a population group and work </a:t>
            </a:r>
            <a:r>
              <a:rPr lang="en-US" dirty="0"/>
              <a:t>with </a:t>
            </a:r>
            <a:r>
              <a:rPr lang="en-US" dirty="0" smtClean="0"/>
              <a:t>an epidemiologist </a:t>
            </a:r>
            <a:r>
              <a:rPr lang="en-US" dirty="0"/>
              <a:t>on </a:t>
            </a:r>
            <a:r>
              <a:rPr lang="en-US" dirty="0" smtClean="0"/>
              <a:t>how to sample that population; </a:t>
            </a:r>
            <a:r>
              <a:rPr lang="en-US" dirty="0"/>
              <a:t>ASTDD can assist </a:t>
            </a:r>
            <a:r>
              <a:rPr lang="en-US" dirty="0" smtClean="0"/>
              <a:t>you. Contact</a:t>
            </a:r>
            <a:r>
              <a:rPr lang="en-US" dirty="0"/>
              <a:t>:</a:t>
            </a:r>
          </a:p>
          <a:p>
            <a:pPr lvl="1"/>
            <a:r>
              <a:rPr lang="en-US" dirty="0"/>
              <a:t>Dr. Mike Manz:  </a:t>
            </a:r>
            <a:r>
              <a:rPr lang="en-US" dirty="0">
                <a:hlinkClick r:id="rId3"/>
              </a:rPr>
              <a:t>mmanz@umich.edu</a:t>
            </a:r>
            <a:r>
              <a:rPr lang="en-US" dirty="0"/>
              <a:t> </a:t>
            </a:r>
          </a:p>
          <a:p>
            <a:pPr lvl="1"/>
            <a:r>
              <a:rPr lang="en-US" dirty="0"/>
              <a:t>Dr. Kathy Phipps:  </a:t>
            </a:r>
            <a:r>
              <a:rPr lang="en-US" dirty="0">
                <a:hlinkClick r:id="rId4"/>
              </a:rPr>
              <a:t>kathyphippps1234@gmail.com</a:t>
            </a:r>
            <a:r>
              <a:rPr lang="en-US" dirty="0"/>
              <a:t> </a:t>
            </a:r>
          </a:p>
          <a:p>
            <a:endParaRPr lang="en-US" dirty="0" smtClean="0"/>
          </a:p>
          <a:p>
            <a:r>
              <a:rPr lang="en-US" dirty="0" smtClean="0"/>
              <a:t>Potential </a:t>
            </a:r>
            <a:r>
              <a:rPr lang="en-US" dirty="0"/>
              <a:t>sample population locations:</a:t>
            </a:r>
          </a:p>
          <a:p>
            <a:pPr lvl="1"/>
            <a:r>
              <a:rPr lang="en-US" dirty="0"/>
              <a:t>Congregate Meal Sites</a:t>
            </a:r>
          </a:p>
          <a:p>
            <a:pPr lvl="1"/>
            <a:r>
              <a:rPr lang="en-US" dirty="0" smtClean="0"/>
              <a:t>Long-Term </a:t>
            </a:r>
            <a:r>
              <a:rPr lang="en-US" dirty="0"/>
              <a:t>Care Facilities</a:t>
            </a:r>
          </a:p>
          <a:p>
            <a:pPr lvl="1"/>
            <a:r>
              <a:rPr lang="en-US" dirty="0"/>
              <a:t>Assisted </a:t>
            </a:r>
            <a:r>
              <a:rPr lang="en-US" dirty="0" smtClean="0"/>
              <a:t>Living Facilities</a:t>
            </a:r>
            <a:endParaRPr lang="en-US" dirty="0"/>
          </a:p>
          <a:p>
            <a:endParaRPr lang="en-US" dirty="0" smtClean="0"/>
          </a:p>
          <a:p>
            <a:r>
              <a:rPr lang="en-US" dirty="0" smtClean="0"/>
              <a:t>Seek funding or in-kind and volunteer resources.</a:t>
            </a:r>
            <a:endParaRPr lang="en-US" dirty="0"/>
          </a:p>
          <a:p>
            <a:endParaRPr lang="en-US" dirty="0"/>
          </a:p>
        </p:txBody>
      </p:sp>
    </p:spTree>
    <p:extLst>
      <p:ext uri="{BB962C8B-B14F-4D97-AF65-F5344CB8AC3E}">
        <p14:creationId xmlns:p14="http://schemas.microsoft.com/office/powerpoint/2010/main" val="1823575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10047</TotalTime>
  <Words>2732</Words>
  <Application>Microsoft Office PowerPoint</Application>
  <PresentationFormat>On-screen Show (4:3)</PresentationFormat>
  <Paragraphs>286</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Association of State and Territorial Dental Directors (ASTDD) Older Adult Basic Screening Survey (BSS) Tips for Success</vt:lpstr>
      <vt:lpstr>Why Do We Need An Older Adult BSS?</vt:lpstr>
      <vt:lpstr>PowerPoint Presentation</vt:lpstr>
      <vt:lpstr>Older Adult BSS Tips for Success</vt:lpstr>
      <vt:lpstr>States that have completed an older adult BSS as of 12/2016 </vt:lpstr>
      <vt:lpstr>States with Published Reports </vt:lpstr>
      <vt:lpstr>Funding Sources </vt:lpstr>
      <vt:lpstr>Where to Start?</vt:lpstr>
      <vt:lpstr>Where to Start?</vt:lpstr>
      <vt:lpstr>Next Steps</vt:lpstr>
      <vt:lpstr>Review Existing Resources</vt:lpstr>
      <vt:lpstr>The BSS Process *Courtesy of Eli Schwartz,  NOHC presentation 2015</vt:lpstr>
      <vt:lpstr>The BSS Process (Continued)</vt:lpstr>
      <vt:lpstr>Lessons Learned: Planning</vt:lpstr>
      <vt:lpstr>Lessons Learned: Planning</vt:lpstr>
      <vt:lpstr>Lessons Learned: Planning</vt:lpstr>
      <vt:lpstr>Lessons Learned: Planning</vt:lpstr>
      <vt:lpstr>Lessons Learned: Planning</vt:lpstr>
      <vt:lpstr>Lessons Learned: Planning</vt:lpstr>
      <vt:lpstr>Lessons Learned: Supplies</vt:lpstr>
      <vt:lpstr>Lessons Learned- Supplies</vt:lpstr>
      <vt:lpstr>PowerPoint Presentation</vt:lpstr>
      <vt:lpstr>PowerPoint Presentation</vt:lpstr>
      <vt:lpstr>Other Lessons Learned</vt:lpstr>
      <vt:lpstr>Other Lessons Learned</vt:lpstr>
      <vt:lpstr>Resource Documents From Other States</vt:lpstr>
      <vt:lpstr>Older Adult BSS Coaches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State and Territorial Dental Directors (ASTDD)</dc:title>
  <dc:creator>Lori C</dc:creator>
  <cp:lastModifiedBy>Lori C</cp:lastModifiedBy>
  <cp:revision>141</cp:revision>
  <dcterms:created xsi:type="dcterms:W3CDTF">2015-08-26T10:10:12Z</dcterms:created>
  <dcterms:modified xsi:type="dcterms:W3CDTF">2017-01-06T14:13:05Z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