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68" r:id="rId2"/>
    <p:sldId id="283" r:id="rId3"/>
    <p:sldId id="258" r:id="rId4"/>
    <p:sldId id="290" r:id="rId5"/>
    <p:sldId id="288" r:id="rId6"/>
    <p:sldId id="289" r:id="rId7"/>
    <p:sldId id="291" r:id="rId8"/>
    <p:sldId id="285" r:id="rId9"/>
    <p:sldId id="286" r:id="rId10"/>
    <p:sldId id="295" r:id="rId11"/>
    <p:sldId id="293" r:id="rId12"/>
    <p:sldId id="294" r:id="rId13"/>
    <p:sldId id="275" r:id="rId14"/>
    <p:sldId id="276" r:id="rId15"/>
    <p:sldId id="323" r:id="rId16"/>
    <p:sldId id="340" r:id="rId17"/>
    <p:sldId id="259" r:id="rId18"/>
    <p:sldId id="296" r:id="rId19"/>
    <p:sldId id="297" r:id="rId20"/>
    <p:sldId id="298" r:id="rId21"/>
    <p:sldId id="299" r:id="rId22"/>
    <p:sldId id="260" r:id="rId23"/>
    <p:sldId id="300" r:id="rId24"/>
    <p:sldId id="301" r:id="rId25"/>
    <p:sldId id="303" r:id="rId26"/>
    <p:sldId id="302" r:id="rId27"/>
    <p:sldId id="305" r:id="rId28"/>
    <p:sldId id="310" r:id="rId29"/>
    <p:sldId id="311" r:id="rId30"/>
    <p:sldId id="312" r:id="rId31"/>
    <p:sldId id="280" r:id="rId32"/>
    <p:sldId id="324" r:id="rId33"/>
    <p:sldId id="281" r:id="rId34"/>
    <p:sldId id="304" r:id="rId35"/>
    <p:sldId id="313" r:id="rId36"/>
    <p:sldId id="314" r:id="rId37"/>
    <p:sldId id="315" r:id="rId38"/>
    <p:sldId id="262" r:id="rId39"/>
    <p:sldId id="316" r:id="rId40"/>
    <p:sldId id="320" r:id="rId41"/>
    <p:sldId id="321" r:id="rId42"/>
    <p:sldId id="317" r:id="rId43"/>
    <p:sldId id="319" r:id="rId44"/>
    <p:sldId id="318" r:id="rId45"/>
    <p:sldId id="263" r:id="rId46"/>
    <p:sldId id="327" r:id="rId47"/>
    <p:sldId id="326" r:id="rId48"/>
    <p:sldId id="328" r:id="rId49"/>
    <p:sldId id="325" r:id="rId50"/>
    <p:sldId id="330" r:id="rId51"/>
    <p:sldId id="329" r:id="rId52"/>
    <p:sldId id="265" r:id="rId53"/>
    <p:sldId id="332" r:id="rId54"/>
    <p:sldId id="277" r:id="rId55"/>
    <p:sldId id="334" r:id="rId56"/>
    <p:sldId id="333" r:id="rId57"/>
    <p:sldId id="266" r:id="rId58"/>
    <p:sldId id="336" r:id="rId59"/>
    <p:sldId id="335" r:id="rId60"/>
    <p:sldId id="267" r:id="rId61"/>
    <p:sldId id="273" r:id="rId62"/>
    <p:sldId id="337" r:id="rId63"/>
    <p:sldId id="338" r:id="rId64"/>
    <p:sldId id="339" r:id="rId65"/>
    <p:sldId id="27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93D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6" autoAdjust="0"/>
    <p:restoredTop sz="93918" autoAdjust="0"/>
  </p:normalViewPr>
  <p:slideViewPr>
    <p:cSldViewPr>
      <p:cViewPr>
        <p:scale>
          <a:sx n="70" d="100"/>
          <a:sy n="70" d="100"/>
        </p:scale>
        <p:origin x="-342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A959F-D7F9-49AE-ACA8-D74B546F5E1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44E80-7848-461D-9926-F8F6E9CB3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2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18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1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571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18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54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5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54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54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63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63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636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979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9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83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9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8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44E80-7848-461D-9926-F8F6E9CB33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7404-A326-4714-97D6-DC099B2A428E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5894-435A-4472-8B8A-D8D2989F5785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AB5-525C-40D6-94B7-0F1041435295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00461"/>
      </p:ext>
    </p:extLst>
  </p:cSld>
  <p:clrMapOvr>
    <a:masterClrMapping/>
  </p:clrMapOvr>
  <p:transition spd="slow" advClick="0" advTm="10000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0143790"/>
      </p:ext>
    </p:extLst>
  </p:cSld>
  <p:clrMapOvr>
    <a:masterClrMapping/>
  </p:clrMapOvr>
  <p:transition spd="slow" advClick="0" advTm="10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9BBD9A3B-D7BE-429B-A16D-34DE5D7B38CA}" type="datetime1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228600"/>
            <a:ext cx="2133600" cy="365125"/>
          </a:xfrm>
        </p:spPr>
        <p:txBody>
          <a:bodyPr/>
          <a:lstStyle>
            <a:lvl1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0665-05C1-456E-A5C5-82A2E38EDF4E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8E96A8F7-922C-4EBA-9F74-156B60E2545A}" type="datetime1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14475D91-C93A-43FE-A6AC-6AC1EEA3F7CB}" type="datetime1">
              <a:rPr lang="en-US" smtClean="0"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B128-DE1B-439D-80EA-DC4E275DC316}" type="datetime1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0588-2412-42D0-896B-3777652B0765}" type="datetime1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E7B7-9B50-427F-8703-7634E67BCDA7}" type="datetime1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A9C9-71E0-4A5C-8F0E-16100E353C4B}" type="datetime1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198ADEDD-88A9-4258-BAA7-45464511DBA2}" type="datetime1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244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10000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943778"/>
            <a:ext cx="8229600" cy="2514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C000"/>
                </a:solidFill>
              </a:rPr>
              <a:t>Oral Health Data</a:t>
            </a:r>
            <a:r>
              <a:rPr lang="en-US" sz="3600" dirty="0" smtClean="0">
                <a:solidFill>
                  <a:srgbClr val="FFC000"/>
                </a:solidFill>
              </a:rPr>
              <a:t/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rgbClr val="FFC000"/>
                </a:solidFill>
              </a:rPr>
              <a:t/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rgbClr val="FFC000"/>
                </a:solidFill>
              </a:rPr>
              <a:t>CDC’s open data website for oral health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2848778"/>
            <a:ext cx="6400800" cy="457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cdc.gov/</a:t>
            </a:r>
            <a:r>
              <a:rPr lang="en-US" sz="4800" dirty="0" err="1" smtClean="0"/>
              <a:t>oralhealthdata</a:t>
            </a:r>
            <a:endParaRPr lang="en-US" sz="4800" dirty="0"/>
          </a:p>
        </p:txBody>
      </p:sp>
      <p:pic>
        <p:nvPicPr>
          <p:cNvPr id="7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2143125" y="6260667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National Center for </a:t>
            </a:r>
            <a:r>
              <a:rPr lang="en-US" dirty="0" smtClean="0">
                <a:solidFill>
                  <a:schemeClr val="bg2"/>
                </a:solidFill>
              </a:rPr>
              <a:t>Chronic Disease Prevention and Health Promotion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2143125" y="6442202"/>
            <a:ext cx="2444750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3333"/>
                </a:solidFill>
              </a:rPr>
              <a:t>Division of Oral Health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7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Two main sections: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dirty="0" smtClean="0"/>
              <a:t>Two main audiences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High level view: Users in a hurry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media, policy, program, partners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" b="6189"/>
          <a:stretch/>
        </p:blipFill>
        <p:spPr>
          <a:xfrm>
            <a:off x="609600" y="2267713"/>
            <a:ext cx="3533784" cy="3572256"/>
          </a:xfrm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652726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Image credit: US Department of Commerce, National Oceanic &amp; Atmospheric Administration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"/>
          <a:stretch/>
        </p:blipFill>
        <p:spPr>
          <a:xfrm>
            <a:off x="5181600" y="2209800"/>
            <a:ext cx="2971800" cy="4317462"/>
          </a:xfrm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Two main sections: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Two main audiences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High level view: Users in a hurry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media, policy, program, partners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" b="6189"/>
          <a:stretch/>
        </p:blipFill>
        <p:spPr>
          <a:xfrm>
            <a:off x="609600" y="2267713"/>
            <a:ext cx="3533784" cy="3572256"/>
          </a:xfrm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Deep dive: Data Portal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data analysts, developers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2726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Image credit: US Department of Commerce, National Oceanic &amp; Atmospheric Administration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6" b="6754"/>
          <a:stretch/>
        </p:blipFill>
        <p:spPr>
          <a:xfrm>
            <a:off x="410474" y="1759671"/>
            <a:ext cx="8305800" cy="47291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Two main sections: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dirty="0" smtClean="0"/>
              <a:t>Two main audiences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12838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High level view: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112838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Deep dive: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2726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Image credit: US Department of Commerce, National Oceanic &amp; Atmospheric Administration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9050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“Savvy in-between”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Two main sections: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dirty="0" smtClean="0"/>
              <a:t>Two main audiences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High view: media, policy, programs, partners, public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Deep dive: Data Portal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data analysts, developers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6357" r="6038" b="31640"/>
          <a:stretch/>
        </p:blipFill>
        <p:spPr bwMode="auto">
          <a:xfrm>
            <a:off x="529332" y="2286000"/>
            <a:ext cx="3890267" cy="41096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t="7488" r="3966" b="17427"/>
          <a:stretch/>
        </p:blipFill>
        <p:spPr bwMode="auto">
          <a:xfrm>
            <a:off x="4720333" y="2286001"/>
            <a:ext cx="3890267" cy="41096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Let’s start with the high view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High level view: media, policy, programs, partners, public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6357" r="6038" b="31640"/>
          <a:stretch/>
        </p:blipFill>
        <p:spPr bwMode="auto">
          <a:xfrm>
            <a:off x="529332" y="2286000"/>
            <a:ext cx="3890267" cy="41096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" b="6189"/>
          <a:stretch/>
        </p:blipFill>
        <p:spPr>
          <a:xfrm>
            <a:off x="4848216" y="2267713"/>
            <a:ext cx="3533784" cy="3572256"/>
          </a:xfrm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800600" y="638317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Image credit: Department of Commerce, </a:t>
            </a:r>
            <a:b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National  Oceanic &amp; Atmospheric Administration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8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Oral Health Data: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high level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11453" r="6507" b="1922"/>
          <a:stretch/>
        </p:blipFill>
        <p:spPr bwMode="auto">
          <a:xfrm>
            <a:off x="228600" y="1600200"/>
            <a:ext cx="8763000" cy="448582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Oral Health Data: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high level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11453" r="6507" b="1922"/>
          <a:stretch/>
        </p:blipFill>
        <p:spPr bwMode="auto">
          <a:xfrm>
            <a:off x="228600" y="1600200"/>
            <a:ext cx="8763000" cy="448582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3200"/>
            <a:ext cx="5029200" cy="213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cdc.gov/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oralhealthdata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 data website </a:t>
            </a:r>
            <a:b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oral health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9597" r="3914" b="6791"/>
          <a:stretch/>
        </p:blipFill>
        <p:spPr bwMode="auto">
          <a:xfrm>
            <a:off x="213731" y="1546303"/>
            <a:ext cx="8854069" cy="4549697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Oral Health Data: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high level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9597" r="3914" b="6791"/>
          <a:stretch/>
        </p:blipFill>
        <p:spPr bwMode="auto">
          <a:xfrm>
            <a:off x="212221" y="1546303"/>
            <a:ext cx="8854069" cy="45496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7162800" y="3048000"/>
            <a:ext cx="1634119" cy="919161"/>
          </a:xfrm>
          <a:prstGeom prst="wedgeRectCallout">
            <a:avLst>
              <a:gd name="adj1" fmla="val -114106"/>
              <a:gd name="adj2" fmla="val 10004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Access background and help pages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Oral Health Data: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high level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9597" r="3914" b="6791"/>
          <a:stretch/>
        </p:blipFill>
        <p:spPr bwMode="auto">
          <a:xfrm>
            <a:off x="213731" y="1546303"/>
            <a:ext cx="8854069" cy="4549697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7300331" y="1981200"/>
            <a:ext cx="1481719" cy="614361"/>
          </a:xfrm>
          <a:prstGeom prst="wedgeRectCallout">
            <a:avLst>
              <a:gd name="adj1" fmla="val -95226"/>
              <a:gd name="adj2" fmla="val 37918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View by topic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Oral Health Data: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high level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943778"/>
            <a:ext cx="8229600" cy="2514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C000"/>
                </a:solidFill>
              </a:rPr>
              <a:t>Oral Health Data</a:t>
            </a:r>
            <a:r>
              <a:rPr lang="en-US" sz="3600" dirty="0" smtClean="0">
                <a:solidFill>
                  <a:srgbClr val="FFC000"/>
                </a:solidFill>
              </a:rPr>
              <a:t/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rgbClr val="FFC000"/>
                </a:solidFill>
              </a:rPr>
              <a:t/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rgbClr val="FFC000"/>
                </a:solidFill>
              </a:rPr>
              <a:t>CDC’s open data website for oral health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2848778"/>
            <a:ext cx="6400800" cy="457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cdc.gov/</a:t>
            </a:r>
            <a:r>
              <a:rPr lang="en-US" sz="4800" dirty="0" err="1" smtClean="0"/>
              <a:t>oralhealthdata</a:t>
            </a:r>
            <a:endParaRPr lang="en-US" sz="4800" dirty="0"/>
          </a:p>
        </p:txBody>
      </p:sp>
      <p:pic>
        <p:nvPicPr>
          <p:cNvPr id="7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2143125" y="6260667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National Center for </a:t>
            </a:r>
            <a:r>
              <a:rPr lang="en-US" dirty="0" smtClean="0">
                <a:solidFill>
                  <a:schemeClr val="bg2"/>
                </a:solidFill>
              </a:rPr>
              <a:t>Chronic Disease Prevention and Health Promotion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2143125" y="6442202"/>
            <a:ext cx="2444750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3333"/>
                </a:solidFill>
              </a:rPr>
              <a:t>Division of Oral Health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40112" r="3514" b="31673"/>
          <a:stretch/>
        </p:blipFill>
        <p:spPr bwMode="auto">
          <a:xfrm>
            <a:off x="533400" y="3733800"/>
            <a:ext cx="8050161" cy="1979744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80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9597" r="3914" b="6791"/>
          <a:stretch/>
        </p:blipFill>
        <p:spPr bwMode="auto">
          <a:xfrm>
            <a:off x="213731" y="1546303"/>
            <a:ext cx="8854069" cy="45496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728331" y="2117537"/>
            <a:ext cx="2505343" cy="419100"/>
          </a:xfrm>
          <a:prstGeom prst="wedgeRectCallout">
            <a:avLst>
              <a:gd name="adj1" fmla="val -66618"/>
              <a:gd name="adj2" fmla="val 208291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View data by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723702" y="2117537"/>
            <a:ext cx="2514600" cy="419100"/>
          </a:xfrm>
          <a:prstGeom prst="wedgeRectCallout">
            <a:avLst>
              <a:gd name="adj1" fmla="val -70295"/>
              <a:gd name="adj2" fmla="val 73595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View by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Oral Health Data: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high level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28600" y="2971800"/>
            <a:ext cx="5029200" cy="213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cdc.gov/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oralhealthdata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 data website </a:t>
            </a:r>
            <a:b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oral health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9597" r="3914" b="6791"/>
          <a:stretch/>
        </p:blipFill>
        <p:spPr bwMode="auto">
          <a:xfrm>
            <a:off x="213731" y="1546303"/>
            <a:ext cx="8854069" cy="4549697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6462131" y="5235507"/>
            <a:ext cx="2548519" cy="766761"/>
          </a:xfrm>
          <a:prstGeom prst="wedgeRectCallout">
            <a:avLst>
              <a:gd name="adj1" fmla="val -69076"/>
              <a:gd name="adj2" fmla="val -37805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 directly with 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“deep dive”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Oral Health Data: </a:t>
            </a:r>
            <a:r>
              <a:rPr lang="en-US" dirty="0" smtClean="0"/>
              <a:t>deep dive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Overview, Indicators, Data Sources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6357" r="6038" b="31640"/>
          <a:stretch/>
        </p:blipFill>
        <p:spPr bwMode="auto">
          <a:xfrm>
            <a:off x="304800" y="1219200"/>
            <a:ext cx="4977187" cy="52578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3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Overview, Indicators, Data Sources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6357" r="6038" b="31640"/>
          <a:stretch/>
        </p:blipFill>
        <p:spPr bwMode="auto">
          <a:xfrm>
            <a:off x="304800" y="1219200"/>
            <a:ext cx="4977187" cy="52578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304800" y="3195639"/>
            <a:ext cx="1634119" cy="919161"/>
          </a:xfrm>
          <a:prstGeom prst="wedgeRectCallout">
            <a:avLst>
              <a:gd name="adj1" fmla="val -31247"/>
              <a:gd name="adj2" fmla="val -124871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Access background and help pages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04800" y="3200400"/>
            <a:ext cx="1634119" cy="919161"/>
          </a:xfrm>
          <a:prstGeom prst="wedgeRectCallout">
            <a:avLst>
              <a:gd name="adj1" fmla="val 121558"/>
              <a:gd name="adj2" fmla="val 98964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Access background and help pages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Overview, Indicators, Data Sources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6357" r="6038" b="31640"/>
          <a:stretch/>
        </p:blipFill>
        <p:spPr bwMode="auto">
          <a:xfrm>
            <a:off x="304800" y="1219200"/>
            <a:ext cx="4977187" cy="52578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9940" r="3147" b="12330"/>
          <a:stretch/>
        </p:blipFill>
        <p:spPr bwMode="auto">
          <a:xfrm>
            <a:off x="2133600" y="1634475"/>
            <a:ext cx="5268951" cy="3131849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9940" r="3147" b="12330"/>
          <a:stretch/>
        </p:blipFill>
        <p:spPr bwMode="auto">
          <a:xfrm>
            <a:off x="269966" y="1387078"/>
            <a:ext cx="5268951" cy="31318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Overview, Indicators, Data Sources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9940" r="3147" b="12330"/>
          <a:stretch/>
        </p:blipFill>
        <p:spPr bwMode="auto">
          <a:xfrm>
            <a:off x="269966" y="1387078"/>
            <a:ext cx="5268951" cy="3131849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Rectangular Callout 5"/>
          <p:cNvSpPr/>
          <p:nvPr/>
        </p:nvSpPr>
        <p:spPr>
          <a:xfrm>
            <a:off x="304800" y="4800600"/>
            <a:ext cx="2438400" cy="838200"/>
          </a:xfrm>
          <a:prstGeom prst="wedgeRectCallout">
            <a:avLst>
              <a:gd name="adj1" fmla="val -3885"/>
              <a:gd name="adj2" fmla="val -164975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Peruse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background information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on data sets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Overview, Indicators, Data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9940" r="3147" b="12330"/>
          <a:stretch/>
        </p:blipFill>
        <p:spPr bwMode="auto">
          <a:xfrm>
            <a:off x="269966" y="1387078"/>
            <a:ext cx="5268951" cy="3131849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Overview, Indicators, Data Sources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6463" r="9112" b="6369"/>
          <a:stretch/>
        </p:blipFill>
        <p:spPr bwMode="auto">
          <a:xfrm>
            <a:off x="2057400" y="1143000"/>
            <a:ext cx="4553894" cy="508804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59238" y="4060753"/>
            <a:ext cx="4267200" cy="21104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9940" r="3147" b="12330"/>
          <a:stretch/>
        </p:blipFill>
        <p:spPr bwMode="auto">
          <a:xfrm>
            <a:off x="269966" y="1387078"/>
            <a:ext cx="5268951" cy="3131849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Overview, Indicators, Data Sources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6463" r="9112" b="6369"/>
          <a:stretch/>
        </p:blipFill>
        <p:spPr bwMode="auto">
          <a:xfrm>
            <a:off x="2057400" y="1143000"/>
            <a:ext cx="4553894" cy="508804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27378" r="9674" b="10913"/>
          <a:stretch/>
        </p:blipFill>
        <p:spPr bwMode="auto">
          <a:xfrm>
            <a:off x="3200400" y="2879932"/>
            <a:ext cx="4445252" cy="3517589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4800600"/>
            <a:ext cx="4267200" cy="5334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9940" r="3147" b="12330"/>
          <a:stretch/>
        </p:blipFill>
        <p:spPr bwMode="auto">
          <a:xfrm>
            <a:off x="269966" y="1387078"/>
            <a:ext cx="5268951" cy="3131849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Overview, Indicators, Data Sources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6463" r="9112" b="6369"/>
          <a:stretch/>
        </p:blipFill>
        <p:spPr bwMode="auto">
          <a:xfrm>
            <a:off x="2057400" y="1143000"/>
            <a:ext cx="4553894" cy="508804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27521" r="9674" b="10913"/>
          <a:stretch/>
        </p:blipFill>
        <p:spPr bwMode="auto">
          <a:xfrm>
            <a:off x="3200400" y="2888054"/>
            <a:ext cx="4445252" cy="3509467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7854" r="10087" b="20687"/>
          <a:stretch/>
        </p:blipFill>
        <p:spPr bwMode="auto">
          <a:xfrm>
            <a:off x="3886200" y="3429000"/>
            <a:ext cx="4698748" cy="3141553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6657" r="14098" b="22403"/>
          <a:stretch/>
        </p:blipFill>
        <p:spPr bwMode="auto">
          <a:xfrm>
            <a:off x="288782" y="1371599"/>
            <a:ext cx="8626618" cy="5211567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C000"/>
                </a:solidFill>
              </a:rPr>
              <a:t>cdc.gov/</a:t>
            </a:r>
            <a:r>
              <a:rPr lang="en-US" sz="3600" b="1" dirty="0" err="1" smtClean="0">
                <a:solidFill>
                  <a:srgbClr val="FFC000"/>
                </a:solidFill>
              </a:rPr>
              <a:t>oralhealthdata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/>
              <a:t>CDC’s </a:t>
            </a:r>
            <a:r>
              <a:rPr lang="en-US" sz="3600" dirty="0"/>
              <a:t>open data website for oral health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9940" r="3147" b="12330"/>
          <a:stretch/>
        </p:blipFill>
        <p:spPr bwMode="auto">
          <a:xfrm>
            <a:off x="269966" y="1387078"/>
            <a:ext cx="5268951" cy="3131849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Overview, Indicators, Data Sources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6463" r="9112" b="6369"/>
          <a:stretch/>
        </p:blipFill>
        <p:spPr bwMode="auto">
          <a:xfrm>
            <a:off x="2057400" y="1143000"/>
            <a:ext cx="4553894" cy="508804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27521" r="9674" b="10913"/>
          <a:stretch/>
        </p:blipFill>
        <p:spPr bwMode="auto">
          <a:xfrm>
            <a:off x="3200400" y="2888054"/>
            <a:ext cx="4445252" cy="3509467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7854" r="10087" b="20687"/>
          <a:stretch/>
        </p:blipFill>
        <p:spPr bwMode="auto">
          <a:xfrm>
            <a:off x="3886200" y="3429000"/>
            <a:ext cx="4698748" cy="3141553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t="27887" r="11639" b="18211"/>
          <a:stretch/>
        </p:blipFill>
        <p:spPr bwMode="auto">
          <a:xfrm>
            <a:off x="4994959" y="3886200"/>
            <a:ext cx="4072841" cy="2929549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36975" y="6477000"/>
            <a:ext cx="3996641" cy="33874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9940" r="3147" b="12330"/>
          <a:stretch/>
        </p:blipFill>
        <p:spPr bwMode="auto">
          <a:xfrm>
            <a:off x="269966" y="1387078"/>
            <a:ext cx="5268951" cy="3131849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Rectangular Callout 5"/>
          <p:cNvSpPr/>
          <p:nvPr/>
        </p:nvSpPr>
        <p:spPr>
          <a:xfrm>
            <a:off x="304800" y="4800600"/>
            <a:ext cx="2438400" cy="723900"/>
          </a:xfrm>
          <a:prstGeom prst="wedgeRectCallout">
            <a:avLst>
              <a:gd name="adj1" fmla="val -10895"/>
              <a:gd name="adj2" fmla="val -144906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Access Help pages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Help: </a:t>
            </a:r>
            <a:r>
              <a:rPr lang="en-US" dirty="0" smtClean="0"/>
              <a:t>how to use the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9940" r="3147" b="12330"/>
          <a:stretch/>
        </p:blipFill>
        <p:spPr bwMode="auto">
          <a:xfrm>
            <a:off x="269966" y="1387078"/>
            <a:ext cx="5268951" cy="3131849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10194" r="39366" b="28800"/>
          <a:stretch/>
        </p:blipFill>
        <p:spPr bwMode="auto">
          <a:xfrm>
            <a:off x="3810000" y="2099416"/>
            <a:ext cx="4552950" cy="34290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Help: </a:t>
            </a:r>
            <a:r>
              <a:rPr lang="en-US" dirty="0" smtClean="0"/>
              <a:t>how to use the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9940" r="3147" b="12330"/>
          <a:stretch/>
        </p:blipFill>
        <p:spPr bwMode="auto">
          <a:xfrm>
            <a:off x="269966" y="1387078"/>
            <a:ext cx="5268951" cy="3131849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10194" r="39366" b="28800"/>
          <a:stretch/>
        </p:blipFill>
        <p:spPr bwMode="auto">
          <a:xfrm>
            <a:off x="3810000" y="2105025"/>
            <a:ext cx="4552950" cy="34290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6248400" y="1387078"/>
            <a:ext cx="2406688" cy="1178718"/>
          </a:xfrm>
          <a:prstGeom prst="wedgeRectCallout">
            <a:avLst>
              <a:gd name="adj1" fmla="val -110419"/>
              <a:gd name="adj2" fmla="val 196706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Learn how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 navigate 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open data website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Help: </a:t>
            </a:r>
            <a:r>
              <a:rPr lang="en-US" dirty="0" smtClean="0"/>
              <a:t>how to use the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10194" r="39366" b="28800"/>
          <a:stretch/>
        </p:blipFill>
        <p:spPr bwMode="auto">
          <a:xfrm>
            <a:off x="152400" y="1219200"/>
            <a:ext cx="4552950" cy="34290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Help: </a:t>
            </a:r>
            <a:r>
              <a:rPr lang="en-US" dirty="0" smtClean="0"/>
              <a:t>how to use the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10194" r="39366" b="28800"/>
          <a:stretch/>
        </p:blipFill>
        <p:spPr bwMode="auto">
          <a:xfrm>
            <a:off x="76200" y="1219200"/>
            <a:ext cx="4552950" cy="34290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Help: </a:t>
            </a:r>
            <a:r>
              <a:rPr lang="en-US" dirty="0" smtClean="0"/>
              <a:t>how to use the site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6320" r="9211" b="4552"/>
          <a:stretch/>
        </p:blipFill>
        <p:spPr bwMode="auto">
          <a:xfrm>
            <a:off x="2749608" y="1642929"/>
            <a:ext cx="4794192" cy="452927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10194" r="39366" b="28800"/>
          <a:stretch/>
        </p:blipFill>
        <p:spPr bwMode="auto">
          <a:xfrm>
            <a:off x="76200" y="1219200"/>
            <a:ext cx="4552950" cy="34290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Help: </a:t>
            </a:r>
            <a:r>
              <a:rPr lang="en-US" dirty="0" smtClean="0"/>
              <a:t>how to use the site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6320" r="9211" b="4552"/>
          <a:stretch/>
        </p:blipFill>
        <p:spPr bwMode="auto">
          <a:xfrm>
            <a:off x="2749608" y="1642929"/>
            <a:ext cx="4794192" cy="452927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36" r="8730" b="13822"/>
          <a:stretch/>
        </p:blipFill>
        <p:spPr bwMode="auto">
          <a:xfrm>
            <a:off x="3733800" y="2292095"/>
            <a:ext cx="4800601" cy="4032505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10194" r="39366" b="28800"/>
          <a:stretch/>
        </p:blipFill>
        <p:spPr bwMode="auto">
          <a:xfrm>
            <a:off x="76200" y="1219200"/>
            <a:ext cx="4552950" cy="34290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Help: </a:t>
            </a:r>
            <a:r>
              <a:rPr lang="en-US" dirty="0" smtClean="0"/>
              <a:t>how to use the site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6320" r="9211" b="4552"/>
          <a:stretch/>
        </p:blipFill>
        <p:spPr bwMode="auto">
          <a:xfrm>
            <a:off x="2749608" y="1642929"/>
            <a:ext cx="4794192" cy="452927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36" r="8730" b="13822"/>
          <a:stretch/>
        </p:blipFill>
        <p:spPr bwMode="auto">
          <a:xfrm>
            <a:off x="3733800" y="2286000"/>
            <a:ext cx="4800601" cy="4032505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t="30460" r="8730" b="687"/>
          <a:stretch/>
        </p:blipFill>
        <p:spPr bwMode="auto">
          <a:xfrm>
            <a:off x="4708733" y="3261959"/>
            <a:ext cx="4364238" cy="318402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1" t="25550" r="2145" b="46894"/>
          <a:stretch/>
        </p:blipFill>
        <p:spPr bwMode="auto">
          <a:xfrm>
            <a:off x="152400" y="1118839"/>
            <a:ext cx="4716966" cy="192916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FFC000"/>
                </a:solidFill>
              </a:rPr>
              <a:t>Explore Oral Health Data By Topic: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Fluoridation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Rectangular Callout 5"/>
          <p:cNvSpPr/>
          <p:nvPr/>
        </p:nvSpPr>
        <p:spPr>
          <a:xfrm>
            <a:off x="304800" y="3757298"/>
            <a:ext cx="1905000" cy="723900"/>
          </a:xfrm>
          <a:prstGeom prst="wedgeRectCallout">
            <a:avLst>
              <a:gd name="adj1" fmla="val 26378"/>
              <a:gd name="adj2" fmla="val -176075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Explore by topic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1" t="25550" r="2145" b="46894"/>
          <a:stretch/>
        </p:blipFill>
        <p:spPr bwMode="auto">
          <a:xfrm>
            <a:off x="152400" y="1118839"/>
            <a:ext cx="4716966" cy="192916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6716" r="2430" b="2777"/>
          <a:stretch/>
        </p:blipFill>
        <p:spPr bwMode="auto">
          <a:xfrm>
            <a:off x="2626360" y="1524000"/>
            <a:ext cx="5638800" cy="4466596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Explore Oral Health Data By </a:t>
            </a:r>
            <a:r>
              <a:rPr lang="en-US" sz="3600" dirty="0" smtClean="0">
                <a:solidFill>
                  <a:srgbClr val="FFC000"/>
                </a:solidFill>
              </a:rPr>
              <a:t>Topic: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Fluoridation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cdc.gov/</a:t>
            </a:r>
            <a:r>
              <a:rPr lang="en-US" b="1" dirty="0" err="1" smtClean="0">
                <a:solidFill>
                  <a:srgbClr val="FFC000"/>
                </a:solidFill>
              </a:rPr>
              <a:t>oralhealthdata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Replaces data websites: NOHSS, Maps, Synopses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1" t="25550" r="2145" b="46894"/>
          <a:stretch/>
        </p:blipFill>
        <p:spPr bwMode="auto">
          <a:xfrm>
            <a:off x="152400" y="1118839"/>
            <a:ext cx="4716966" cy="192916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6716" r="2430" b="2777"/>
          <a:stretch/>
        </p:blipFill>
        <p:spPr bwMode="auto">
          <a:xfrm>
            <a:off x="2626360" y="1524000"/>
            <a:ext cx="5638800" cy="4466596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Explore Oral Health Data By </a:t>
            </a:r>
            <a:r>
              <a:rPr lang="en-US" sz="3600" dirty="0" smtClean="0">
                <a:solidFill>
                  <a:srgbClr val="FFC000"/>
                </a:solidFill>
              </a:rPr>
              <a:t>Topic: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Fluoridation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7" name="Rectangular Callout 6"/>
          <p:cNvSpPr/>
          <p:nvPr/>
        </p:nvSpPr>
        <p:spPr>
          <a:xfrm>
            <a:off x="-3717" y="5562600"/>
            <a:ext cx="2514600" cy="723900"/>
          </a:xfrm>
          <a:prstGeom prst="wedgeRectCallout">
            <a:avLst>
              <a:gd name="adj1" fmla="val 60950"/>
              <a:gd name="adj2" fmla="val -146841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iew data in a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1" t="25550" r="2145" b="46894"/>
          <a:stretch/>
        </p:blipFill>
        <p:spPr bwMode="auto">
          <a:xfrm>
            <a:off x="152400" y="1118839"/>
            <a:ext cx="4716966" cy="192916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6716" r="2430" b="2777"/>
          <a:stretch/>
        </p:blipFill>
        <p:spPr bwMode="auto">
          <a:xfrm>
            <a:off x="2626360" y="1524000"/>
            <a:ext cx="5638800" cy="4466596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Explore Oral Health Data By </a:t>
            </a:r>
            <a:r>
              <a:rPr lang="en-US" sz="3600" dirty="0" smtClean="0">
                <a:solidFill>
                  <a:srgbClr val="FFC000"/>
                </a:solidFill>
              </a:rPr>
              <a:t>Topic: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Fluoridation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Rectangular Callout 9"/>
          <p:cNvSpPr/>
          <p:nvPr/>
        </p:nvSpPr>
        <p:spPr>
          <a:xfrm>
            <a:off x="6553200" y="1346850"/>
            <a:ext cx="1905000" cy="723900"/>
          </a:xfrm>
          <a:prstGeom prst="wedgeRectCallout">
            <a:avLst>
              <a:gd name="adj1" fmla="val -101472"/>
              <a:gd name="adj2" fmla="val 96626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…and by year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1" t="25550" r="2145" b="46894"/>
          <a:stretch/>
        </p:blipFill>
        <p:spPr bwMode="auto">
          <a:xfrm>
            <a:off x="152400" y="1118839"/>
            <a:ext cx="4716966" cy="192916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6716" r="2430" b="2777"/>
          <a:stretch/>
        </p:blipFill>
        <p:spPr bwMode="auto">
          <a:xfrm>
            <a:off x="2626360" y="1524000"/>
            <a:ext cx="5638800" cy="4466596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Explore Oral Health Data By </a:t>
            </a:r>
            <a:r>
              <a:rPr lang="en-US" sz="3600" dirty="0" smtClean="0">
                <a:solidFill>
                  <a:srgbClr val="FFC000"/>
                </a:solidFill>
              </a:rPr>
              <a:t>Topic: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Fluoridation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1" name="Rectangular Callout 10"/>
          <p:cNvSpPr/>
          <p:nvPr/>
        </p:nvSpPr>
        <p:spPr>
          <a:xfrm>
            <a:off x="6172199" y="2552700"/>
            <a:ext cx="2680531" cy="723900"/>
          </a:xfrm>
          <a:prstGeom prst="wedgeRectCallout">
            <a:avLst>
              <a:gd name="adj1" fmla="val 19610"/>
              <a:gd name="adj2" fmla="val -86977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 view bar graph or table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1" t="33045" r="2203" b="43352"/>
          <a:stretch/>
        </p:blipFill>
        <p:spPr bwMode="auto">
          <a:xfrm>
            <a:off x="76201" y="1143000"/>
            <a:ext cx="4343400" cy="1816237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Explore Oral Health Data By </a:t>
            </a:r>
            <a:r>
              <a:rPr lang="en-US" sz="3600" dirty="0" smtClean="0">
                <a:solidFill>
                  <a:srgbClr val="FFC000"/>
                </a:solidFill>
              </a:rPr>
              <a:t>Topic: </a:t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Adult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" name="Rectangular Callout 7"/>
          <p:cNvSpPr/>
          <p:nvPr/>
        </p:nvSpPr>
        <p:spPr>
          <a:xfrm>
            <a:off x="0" y="3757298"/>
            <a:ext cx="3124200" cy="723900"/>
          </a:xfrm>
          <a:prstGeom prst="wedgeRectCallout">
            <a:avLst>
              <a:gd name="adj1" fmla="val -3190"/>
              <a:gd name="adj2" fmla="val -238823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Explore by topic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1" t="33045" r="2203" b="43352"/>
          <a:stretch/>
        </p:blipFill>
        <p:spPr bwMode="auto">
          <a:xfrm>
            <a:off x="76201" y="1143000"/>
            <a:ext cx="4343400" cy="1816237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t="7418" r="2296" b="2754"/>
          <a:stretch/>
        </p:blipFill>
        <p:spPr bwMode="auto">
          <a:xfrm>
            <a:off x="2050421" y="1676400"/>
            <a:ext cx="6995297" cy="45720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Explore Oral Health Data By </a:t>
            </a:r>
            <a:r>
              <a:rPr lang="en-US" sz="3600" dirty="0" smtClean="0">
                <a:solidFill>
                  <a:srgbClr val="FFC000"/>
                </a:solidFill>
              </a:rPr>
              <a:t>Topic:</a:t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Adult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9" name="Rectangular Callout 8"/>
          <p:cNvSpPr/>
          <p:nvPr/>
        </p:nvSpPr>
        <p:spPr>
          <a:xfrm>
            <a:off x="5334000" y="1133475"/>
            <a:ext cx="3124200" cy="723900"/>
          </a:xfrm>
          <a:prstGeom prst="wedgeRectCallout">
            <a:avLst>
              <a:gd name="adj1" fmla="val 55346"/>
              <a:gd name="adj2" fmla="val 124336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 view bar graph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2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1" t="33045" r="2203" b="43352"/>
          <a:stretch/>
        </p:blipFill>
        <p:spPr bwMode="auto">
          <a:xfrm>
            <a:off x="76201" y="1143000"/>
            <a:ext cx="4343400" cy="1816237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t="7418" r="2296" b="2754"/>
          <a:stretch/>
        </p:blipFill>
        <p:spPr bwMode="auto">
          <a:xfrm>
            <a:off x="2050421" y="1676400"/>
            <a:ext cx="6995297" cy="45720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Explore Oral Health Data By </a:t>
            </a:r>
            <a:r>
              <a:rPr lang="en-US" sz="3600" dirty="0" smtClean="0">
                <a:solidFill>
                  <a:srgbClr val="FFC000"/>
                </a:solidFill>
              </a:rPr>
              <a:t>Topic: </a:t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Adult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Rectangular Callout 9"/>
          <p:cNvSpPr/>
          <p:nvPr/>
        </p:nvSpPr>
        <p:spPr>
          <a:xfrm>
            <a:off x="5410200" y="5943600"/>
            <a:ext cx="3625993" cy="762000"/>
          </a:xfrm>
          <a:prstGeom prst="wedgeRectCallout">
            <a:avLst>
              <a:gd name="adj1" fmla="val -31301"/>
              <a:gd name="adj2" fmla="val -446032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 view by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age, sex, education, income and race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5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Explore Oral Health Data By </a:t>
            </a:r>
            <a:r>
              <a:rPr lang="en-US" sz="3600" dirty="0" smtClean="0">
                <a:solidFill>
                  <a:srgbClr val="FFC000"/>
                </a:solidFill>
              </a:rPr>
              <a:t>Topic: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Child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6" t="41264" r="14458" b="36948"/>
          <a:stretch/>
        </p:blipFill>
        <p:spPr bwMode="auto">
          <a:xfrm>
            <a:off x="76200" y="1143001"/>
            <a:ext cx="4782312" cy="1878106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0" y="3757298"/>
            <a:ext cx="2209800" cy="723900"/>
          </a:xfrm>
          <a:prstGeom prst="wedgeRectCallout">
            <a:avLst>
              <a:gd name="adj1" fmla="val 26479"/>
              <a:gd name="adj2" fmla="val -234057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xplore by topic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Explore Oral Health Data By </a:t>
            </a:r>
            <a:r>
              <a:rPr lang="en-US" sz="3600" dirty="0" smtClean="0">
                <a:solidFill>
                  <a:srgbClr val="FFC000"/>
                </a:solidFill>
              </a:rPr>
              <a:t>Topic:</a:t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Child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6" t="41264" r="14458" b="36948"/>
          <a:stretch/>
        </p:blipFill>
        <p:spPr bwMode="auto">
          <a:xfrm>
            <a:off x="76200" y="1143001"/>
            <a:ext cx="4782312" cy="1878106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7107" r="3825" b="4106"/>
          <a:stretch/>
        </p:blipFill>
        <p:spPr bwMode="auto">
          <a:xfrm>
            <a:off x="2153636" y="1981200"/>
            <a:ext cx="6930650" cy="39624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Explore Oral Health Data By </a:t>
            </a:r>
            <a:r>
              <a:rPr lang="en-US" sz="3600" dirty="0" smtClean="0">
                <a:solidFill>
                  <a:srgbClr val="FFC000"/>
                </a:solidFill>
              </a:rPr>
              <a:t>Topic: </a:t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Child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6" t="41264" r="14458" b="36948"/>
          <a:stretch/>
        </p:blipFill>
        <p:spPr bwMode="auto">
          <a:xfrm>
            <a:off x="76200" y="1143001"/>
            <a:ext cx="4782312" cy="1878106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7107" r="3825" b="4106"/>
          <a:stretch/>
        </p:blipFill>
        <p:spPr bwMode="auto">
          <a:xfrm>
            <a:off x="2153636" y="1981200"/>
            <a:ext cx="6930650" cy="39624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5911993" y="5943600"/>
            <a:ext cx="3124200" cy="762000"/>
          </a:xfrm>
          <a:prstGeom prst="wedgeRectCallout">
            <a:avLst>
              <a:gd name="adj1" fmla="val -50562"/>
              <a:gd name="adj2" fmla="val -294298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 and view by grade in school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Explore Oral Health Data By </a:t>
            </a:r>
            <a:r>
              <a:rPr lang="en-US" sz="3600" dirty="0" smtClean="0">
                <a:solidFill>
                  <a:srgbClr val="FFC000"/>
                </a:solidFill>
              </a:rPr>
              <a:t>Topic: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Child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6" t="41264" r="14458" b="36948"/>
          <a:stretch/>
        </p:blipFill>
        <p:spPr bwMode="auto">
          <a:xfrm>
            <a:off x="76200" y="1143001"/>
            <a:ext cx="4782312" cy="1878106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7107" r="3825" b="4106"/>
          <a:stretch/>
        </p:blipFill>
        <p:spPr bwMode="auto">
          <a:xfrm>
            <a:off x="2153636" y="1981200"/>
            <a:ext cx="6930650" cy="39624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334000" y="1133475"/>
            <a:ext cx="3124200" cy="723900"/>
          </a:xfrm>
          <a:prstGeom prst="wedgeRectCallout">
            <a:avLst>
              <a:gd name="adj1" fmla="val 34309"/>
              <a:gd name="adj2" fmla="val 290125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 view table, save as a PDF, or export data to a CSV 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r="16123"/>
          <a:stretch/>
        </p:blipFill>
        <p:spPr bwMode="auto">
          <a:xfrm>
            <a:off x="2" y="1443487"/>
            <a:ext cx="4218316" cy="389512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506" y="2678668"/>
            <a:ext cx="28194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://www.cdc.gov/nohss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8634" y="3135868"/>
            <a:ext cx="326509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apps.nccd.cdc.gov/nohss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cdc.gov/</a:t>
            </a:r>
            <a:r>
              <a:rPr lang="en-US" b="1" dirty="0" err="1" smtClean="0">
                <a:solidFill>
                  <a:srgbClr val="FFC000"/>
                </a:solidFill>
              </a:rPr>
              <a:t>oralhealthdata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Replaces data websites: NOHSS, Maps, Synopses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Explore Oral Health Data By </a:t>
            </a:r>
            <a:r>
              <a:rPr lang="en-US" sz="3600" dirty="0" smtClean="0">
                <a:solidFill>
                  <a:srgbClr val="FFC000"/>
                </a:solidFill>
              </a:rPr>
              <a:t>Location</a:t>
            </a:r>
            <a:r>
              <a:rPr lang="en-US" sz="2400" dirty="0" smtClean="0">
                <a:solidFill>
                  <a:srgbClr val="FFC000"/>
                </a:solidFill>
              </a:rPr>
              <a:t/>
            </a:r>
            <a:br>
              <a:rPr lang="en-US" sz="2400" dirty="0" smtClean="0">
                <a:solidFill>
                  <a:srgbClr val="FFC000"/>
                </a:solidFill>
              </a:rPr>
            </a:b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13260" r="43358" b="17790"/>
          <a:stretch/>
        </p:blipFill>
        <p:spPr bwMode="auto">
          <a:xfrm>
            <a:off x="533400" y="1129554"/>
            <a:ext cx="4876800" cy="4372304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76200" y="5981700"/>
            <a:ext cx="3124200" cy="723900"/>
          </a:xfrm>
          <a:prstGeom prst="wedgeRectCallout">
            <a:avLst>
              <a:gd name="adj1" fmla="val 12816"/>
              <a:gd name="adj2" fmla="val -175665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View all indicators for one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Explore Oral Health Data By </a:t>
            </a:r>
            <a:r>
              <a:rPr lang="en-US" sz="3600" dirty="0" smtClean="0">
                <a:solidFill>
                  <a:srgbClr val="FFC000"/>
                </a:solidFill>
              </a:rPr>
              <a:t>Location</a:t>
            </a:r>
            <a:r>
              <a:rPr lang="en-US" sz="2400" dirty="0" smtClean="0">
                <a:solidFill>
                  <a:srgbClr val="FFC000"/>
                </a:solidFill>
              </a:rPr>
              <a:t/>
            </a:r>
            <a:br>
              <a:rPr lang="en-US" sz="2400" dirty="0" smtClean="0">
                <a:solidFill>
                  <a:srgbClr val="FFC000"/>
                </a:solidFill>
              </a:rPr>
            </a:b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13260" r="43358" b="17790"/>
          <a:stretch/>
        </p:blipFill>
        <p:spPr bwMode="auto">
          <a:xfrm>
            <a:off x="533400" y="1129554"/>
            <a:ext cx="4876800" cy="4372304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5" t="5845" r="14748" b="1831"/>
          <a:stretch/>
        </p:blipFill>
        <p:spPr bwMode="auto">
          <a:xfrm>
            <a:off x="2895600" y="1600200"/>
            <a:ext cx="5969287" cy="466023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5716874" y="1129554"/>
            <a:ext cx="3124200" cy="723900"/>
          </a:xfrm>
          <a:prstGeom prst="wedgeRectCallout">
            <a:avLst>
              <a:gd name="adj1" fmla="val -60355"/>
              <a:gd name="adj2" fmla="val 120388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indicators for one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Explore Oral Health Data By </a:t>
            </a:r>
            <a:r>
              <a:rPr lang="en-US" sz="3600" dirty="0" smtClean="0">
                <a:solidFill>
                  <a:srgbClr val="FFC000"/>
                </a:solidFill>
              </a:rPr>
              <a:t>Location</a:t>
            </a:r>
            <a:r>
              <a:rPr lang="en-US" sz="2400" dirty="0" smtClean="0">
                <a:solidFill>
                  <a:srgbClr val="FFC000"/>
                </a:solidFill>
              </a:rPr>
              <a:t/>
            </a:r>
            <a:br>
              <a:rPr lang="en-US" sz="2400" dirty="0" smtClean="0">
                <a:solidFill>
                  <a:srgbClr val="FFC000"/>
                </a:solidFill>
              </a:rPr>
            </a:b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13260" r="43358" b="17790"/>
          <a:stretch/>
        </p:blipFill>
        <p:spPr bwMode="auto">
          <a:xfrm>
            <a:off x="533400" y="1129554"/>
            <a:ext cx="4876800" cy="4372304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5" t="5845" r="14748" b="1831"/>
          <a:stretch/>
        </p:blipFill>
        <p:spPr bwMode="auto">
          <a:xfrm>
            <a:off x="2895600" y="1600200"/>
            <a:ext cx="5969287" cy="466023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4876800" y="6057900"/>
            <a:ext cx="3352800" cy="723900"/>
          </a:xfrm>
          <a:prstGeom prst="wedgeRectCallout">
            <a:avLst>
              <a:gd name="adj1" fmla="val -55947"/>
              <a:gd name="adj2" fmla="val -337097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can select view for each indicator shown on page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876800" y="6057900"/>
            <a:ext cx="3367088" cy="800100"/>
          </a:xfrm>
          <a:prstGeom prst="wedgeRectCallout">
            <a:avLst>
              <a:gd name="adj1" fmla="val 58135"/>
              <a:gd name="adj2" fmla="val -348305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hange view independently for each indicator shown on page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28600" y="2971800"/>
            <a:ext cx="5029200" cy="213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cdc.gov/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oralhealthdata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 data website </a:t>
            </a:r>
            <a:b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oral health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9597" r="3914" b="6791"/>
          <a:stretch/>
        </p:blipFill>
        <p:spPr bwMode="auto">
          <a:xfrm>
            <a:off x="137531" y="1563835"/>
            <a:ext cx="8854069" cy="4549697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6248400" y="5253039"/>
            <a:ext cx="2548519" cy="766761"/>
          </a:xfrm>
          <a:prstGeom prst="wedgeRectCallout">
            <a:avLst>
              <a:gd name="adj1" fmla="val -69076"/>
              <a:gd name="adj2" fmla="val -37805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 directly with 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“deep dive”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Use the Data Portal: </a:t>
            </a:r>
            <a:r>
              <a:rPr lang="en-US" dirty="0" smtClean="0"/>
              <a:t>deep dive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Now, for the deep dive: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/>
              <a:t>(well, maybe just a quick dip)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Deep dive: 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data analysts, developers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7590" r="7434" b="19275"/>
          <a:stretch/>
        </p:blipFill>
        <p:spPr bwMode="auto">
          <a:xfrm>
            <a:off x="4720333" y="2286000"/>
            <a:ext cx="3890267" cy="41096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" y="64008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Image credit: Department of Commerce, National Oceanic &amp; Atmospheric Administration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Content Placeholder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 b="18976"/>
          <a:stretch/>
        </p:blipFill>
        <p:spPr>
          <a:xfrm>
            <a:off x="609600" y="2295144"/>
            <a:ext cx="3364320" cy="3572256"/>
          </a:xfrm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1" t="44700" r="14635" b="36251"/>
          <a:stretch/>
        </p:blipFill>
        <p:spPr bwMode="auto">
          <a:xfrm>
            <a:off x="228600" y="1219200"/>
            <a:ext cx="4754880" cy="184708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Rectangular Callout 9"/>
          <p:cNvSpPr/>
          <p:nvPr/>
        </p:nvSpPr>
        <p:spPr>
          <a:xfrm>
            <a:off x="-18709" y="5484114"/>
            <a:ext cx="3124200" cy="723900"/>
          </a:xfrm>
          <a:prstGeom prst="wedgeRectCallout">
            <a:avLst>
              <a:gd name="adj1" fmla="val -26970"/>
              <a:gd name="adj2" fmla="val -408560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ork directly with data sets through the Data Portal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Use the Data Portal: </a:t>
            </a:r>
            <a:r>
              <a:rPr lang="en-US" dirty="0" smtClean="0"/>
              <a:t>deep dive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1" t="44700" r="14635" b="36251"/>
          <a:stretch/>
        </p:blipFill>
        <p:spPr bwMode="auto">
          <a:xfrm>
            <a:off x="228600" y="1219200"/>
            <a:ext cx="4754880" cy="184708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33478" y="1636394"/>
            <a:ext cx="5681721" cy="3621405"/>
            <a:chOff x="2929560" y="2260111"/>
            <a:chExt cx="10364280" cy="6047745"/>
          </a:xfrm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1" t="14464" r="14972" b="8349"/>
            <a:stretch/>
          </p:blipFill>
          <p:spPr bwMode="auto">
            <a:xfrm>
              <a:off x="2929560" y="2260111"/>
              <a:ext cx="10364280" cy="60477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600000" sx="102000" sy="102000" algn="ctr" rotWithShape="0">
                <a:schemeClr val="tx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1" t="48046" r="16965" b="50281"/>
            <a:stretch/>
          </p:blipFill>
          <p:spPr bwMode="auto">
            <a:xfrm>
              <a:off x="5562600" y="2743200"/>
              <a:ext cx="2549100" cy="162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ular Callout 10"/>
          <p:cNvSpPr/>
          <p:nvPr/>
        </p:nvSpPr>
        <p:spPr>
          <a:xfrm>
            <a:off x="4497342" y="2012860"/>
            <a:ext cx="3124200" cy="723900"/>
          </a:xfrm>
          <a:prstGeom prst="wedgeRectCallout">
            <a:avLst>
              <a:gd name="adj1" fmla="val -33597"/>
              <a:gd name="adj2" fmla="val 112456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existing filtered views or visualizations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Use the Data Portal: </a:t>
            </a:r>
            <a:r>
              <a:rPr lang="en-US" dirty="0" smtClean="0"/>
              <a:t>deep dive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1" t="44700" r="14635" b="36251"/>
          <a:stretch/>
        </p:blipFill>
        <p:spPr bwMode="auto">
          <a:xfrm>
            <a:off x="228600" y="1219200"/>
            <a:ext cx="4754880" cy="184708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33478" y="1636394"/>
            <a:ext cx="5681721" cy="3621405"/>
            <a:chOff x="2929560" y="2260111"/>
            <a:chExt cx="10364280" cy="6047745"/>
          </a:xfrm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1" t="14464" r="14972" b="8349"/>
            <a:stretch/>
          </p:blipFill>
          <p:spPr bwMode="auto">
            <a:xfrm>
              <a:off x="2929560" y="2260111"/>
              <a:ext cx="10364280" cy="60477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600000" sx="102000" sy="102000" algn="ctr" rotWithShape="0">
                <a:schemeClr val="tx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1" t="48046" r="16965" b="50281"/>
            <a:stretch/>
          </p:blipFill>
          <p:spPr bwMode="auto">
            <a:xfrm>
              <a:off x="5562600" y="2743200"/>
              <a:ext cx="2549100" cy="162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t="27936" r="29085" b="14464"/>
          <a:stretch/>
        </p:blipFill>
        <p:spPr bwMode="auto">
          <a:xfrm>
            <a:off x="3206485" y="4186428"/>
            <a:ext cx="5874239" cy="2595372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ular Callout 11"/>
          <p:cNvSpPr/>
          <p:nvPr/>
        </p:nvSpPr>
        <p:spPr>
          <a:xfrm>
            <a:off x="6019800" y="2971800"/>
            <a:ext cx="3124200" cy="723900"/>
          </a:xfrm>
          <a:prstGeom prst="wedgeRectCallout">
            <a:avLst>
              <a:gd name="adj1" fmla="val -17824"/>
              <a:gd name="adj2" fmla="val 353283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Interact with visualizations or create new ones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Use the Data Portal: </a:t>
            </a:r>
            <a:r>
              <a:rPr lang="en-US" dirty="0" smtClean="0"/>
              <a:t>deep dive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Use the Data Portal: 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deep dive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1" t="44700" r="14635" b="36251"/>
          <a:stretch/>
        </p:blipFill>
        <p:spPr bwMode="auto">
          <a:xfrm>
            <a:off x="115734" y="1183341"/>
            <a:ext cx="4754880" cy="184708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-18709" y="5484114"/>
            <a:ext cx="3124200" cy="723900"/>
          </a:xfrm>
          <a:prstGeom prst="wedgeRectCallout">
            <a:avLst>
              <a:gd name="adj1" fmla="val -26970"/>
              <a:gd name="adj2" fmla="val -408560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can work directly with the data through the Data Portal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Use the Data Portal: 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deep dive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1" t="44700" r="14635" b="36251"/>
          <a:stretch/>
        </p:blipFill>
        <p:spPr bwMode="auto">
          <a:xfrm>
            <a:off x="115734" y="1183341"/>
            <a:ext cx="4754880" cy="184708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7636" r="15371" b="33490"/>
          <a:stretch/>
        </p:blipFill>
        <p:spPr bwMode="auto">
          <a:xfrm>
            <a:off x="1611546" y="1752600"/>
            <a:ext cx="6518135" cy="293872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2971800" y="1028700"/>
            <a:ext cx="3390899" cy="533400"/>
          </a:xfrm>
          <a:prstGeom prst="wedgeRectCallout">
            <a:avLst>
              <a:gd name="adj1" fmla="val -42634"/>
              <a:gd name="adj2" fmla="val 159903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can interact with a data set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r="16123"/>
          <a:stretch/>
        </p:blipFill>
        <p:spPr bwMode="auto">
          <a:xfrm>
            <a:off x="2" y="1443487"/>
            <a:ext cx="4218316" cy="389512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506" y="2678668"/>
            <a:ext cx="28194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://www.cdc.gov/nohss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8634" y="3135868"/>
            <a:ext cx="326509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apps.nccd.cdc.gov/nohss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cdc.gov/</a:t>
            </a:r>
            <a:r>
              <a:rPr lang="en-US" b="1" dirty="0" err="1" smtClean="0">
                <a:solidFill>
                  <a:srgbClr val="FFC000"/>
                </a:solidFill>
              </a:rPr>
              <a:t>oralhealthdata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Replaces data websites: NOHSS, Maps, Synopses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5817" y="1447800"/>
            <a:ext cx="9128183" cy="4572000"/>
          </a:xfrm>
          <a:prstGeom prst="rect">
            <a:avLst/>
          </a:prstGeom>
          <a:solidFill>
            <a:srgbClr val="25406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7324" r="25703" b="28518"/>
          <a:stretch/>
        </p:blipFill>
        <p:spPr bwMode="auto">
          <a:xfrm>
            <a:off x="1981200" y="1599880"/>
            <a:ext cx="4038600" cy="33528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6999" y="2641755"/>
            <a:ext cx="325215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apps.nccd.cdc.gov/gisdoh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FFC000"/>
                </a:solidFill>
              </a:rPr>
              <a:t>Use the Data Portal: 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deep dive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1" t="44700" r="14635" b="36251"/>
          <a:stretch/>
        </p:blipFill>
        <p:spPr bwMode="auto">
          <a:xfrm>
            <a:off x="115734" y="1183341"/>
            <a:ext cx="4754880" cy="184708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7636" r="15371" b="33490"/>
          <a:stretch/>
        </p:blipFill>
        <p:spPr bwMode="auto">
          <a:xfrm>
            <a:off x="1611546" y="1752600"/>
            <a:ext cx="6518135" cy="2938721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" t="32778" r="457" b="11320"/>
          <a:stretch/>
        </p:blipFill>
        <p:spPr bwMode="auto">
          <a:xfrm>
            <a:off x="2971800" y="3581400"/>
            <a:ext cx="6079728" cy="184776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3886199" y="5770054"/>
            <a:ext cx="4724401" cy="875919"/>
          </a:xfrm>
          <a:prstGeom prst="wedgeRectCallout">
            <a:avLst>
              <a:gd name="adj1" fmla="val 45005"/>
              <a:gd name="adj2" fmla="val -289696"/>
            </a:avLst>
          </a:prstGeom>
          <a:solidFill>
            <a:srgbClr val="FFC000"/>
          </a:solidFill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can </a:t>
            </a:r>
            <a:r>
              <a:rPr lang="en-US" b="1" dirty="0" smtClean="0">
                <a:solidFill>
                  <a:schemeClr val="tx1"/>
                </a:solidFill>
              </a:rPr>
              <a:t>filter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graph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map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b="1" dirty="0" smtClean="0">
                <a:solidFill>
                  <a:schemeClr val="tx1"/>
                </a:solidFill>
              </a:rPr>
              <a:t>export</a:t>
            </a:r>
            <a:r>
              <a:rPr lang="en-US" dirty="0" smtClean="0">
                <a:solidFill>
                  <a:schemeClr val="tx1"/>
                </a:solidFill>
              </a:rPr>
              <a:t> data sets, or </a:t>
            </a:r>
            <a:r>
              <a:rPr lang="en-US" b="1" dirty="0" smtClean="0">
                <a:solidFill>
                  <a:schemeClr val="tx1"/>
                </a:solidFill>
              </a:rPr>
              <a:t>embed link</a:t>
            </a:r>
            <a:r>
              <a:rPr lang="en-US" dirty="0" smtClean="0">
                <a:solidFill>
                  <a:schemeClr val="tx1"/>
                </a:solidFill>
              </a:rPr>
              <a:t> to available views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59486" y="3559628"/>
            <a:ext cx="762000" cy="152400"/>
          </a:xfrm>
          <a:prstGeom prst="roundRect">
            <a:avLst/>
          </a:prstGeom>
          <a:noFill/>
          <a:ln w="44450">
            <a:gradFill flip="none" rotWithShape="1">
              <a:gsLst>
                <a:gs pos="0">
                  <a:srgbClr val="FFC0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8" t="61851" b="23537"/>
          <a:stretch/>
        </p:blipFill>
        <p:spPr bwMode="auto">
          <a:xfrm>
            <a:off x="3657600" y="4343400"/>
            <a:ext cx="5099203" cy="594292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rgbClr val="FFC000"/>
                </a:gs>
                <a:gs pos="10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2" idx="2"/>
            <a:endCxn id="1026" idx="0"/>
          </p:cNvCxnSpPr>
          <p:nvPr/>
        </p:nvCxnSpPr>
        <p:spPr>
          <a:xfrm flipH="1">
            <a:off x="6207202" y="3712028"/>
            <a:ext cx="2033284" cy="631372"/>
          </a:xfrm>
          <a:prstGeom prst="straightConnector1">
            <a:avLst/>
          </a:prstGeom>
          <a:ln w="44450">
            <a:gradFill>
              <a:gsLst>
                <a:gs pos="0">
                  <a:srgbClr val="FFC000"/>
                </a:gs>
                <a:gs pos="100000">
                  <a:schemeClr val="tx1"/>
                </a:gs>
                <a:gs pos="100000">
                  <a:schemeClr val="tx1"/>
                </a:gs>
              </a:gsLst>
              <a:lin ang="5400000" scaled="0"/>
            </a:gradFill>
            <a:tailEnd type="arrow"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Use the Data Portal: </a:t>
            </a:r>
            <a:r>
              <a:rPr lang="en-US" dirty="0"/>
              <a:t>deep dive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7341" r="5865" b="1390"/>
          <a:stretch/>
        </p:blipFill>
        <p:spPr bwMode="auto">
          <a:xfrm>
            <a:off x="1435692" y="1803163"/>
            <a:ext cx="5674409" cy="4418175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7" t="20708" r="9627" b="76325"/>
          <a:stretch/>
        </p:blipFill>
        <p:spPr bwMode="auto">
          <a:xfrm>
            <a:off x="6172200" y="3067940"/>
            <a:ext cx="2686138" cy="53741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5" idx="0"/>
            <a:endCxn id="7" idx="3"/>
          </p:cNvCxnSpPr>
          <p:nvPr/>
        </p:nvCxnSpPr>
        <p:spPr>
          <a:xfrm flipH="1" flipV="1">
            <a:off x="6858000" y="2514600"/>
            <a:ext cx="657269" cy="5533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72200" y="2438400"/>
            <a:ext cx="685800" cy="1524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3072212"/>
            <a:ext cx="2686138" cy="5331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Use the Data Portal: </a:t>
            </a:r>
            <a:r>
              <a:rPr lang="en-US" dirty="0"/>
              <a:t>deep dive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15574" r="10085" b="28199"/>
          <a:stretch/>
        </p:blipFill>
        <p:spPr bwMode="auto">
          <a:xfrm>
            <a:off x="632388" y="1367327"/>
            <a:ext cx="7810857" cy="426648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Use the Data Portal: </a:t>
            </a:r>
            <a:r>
              <a:rPr lang="en-US" dirty="0"/>
              <a:t>deep dive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7341" r="5865" b="1390"/>
          <a:stretch/>
        </p:blipFill>
        <p:spPr bwMode="auto">
          <a:xfrm>
            <a:off x="1435692" y="1803163"/>
            <a:ext cx="5674409" cy="4418175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endCxn id="7" idx="3"/>
          </p:cNvCxnSpPr>
          <p:nvPr/>
        </p:nvCxnSpPr>
        <p:spPr>
          <a:xfrm flipH="1" flipV="1">
            <a:off x="6019800" y="2514600"/>
            <a:ext cx="657269" cy="5533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0" y="2438400"/>
            <a:ext cx="685800" cy="1524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200" y="3072213"/>
            <a:ext cx="2141344" cy="50918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2" t="20863" r="23225" b="76250"/>
          <a:stretch/>
        </p:blipFill>
        <p:spPr bwMode="auto">
          <a:xfrm>
            <a:off x="5791200" y="3072462"/>
            <a:ext cx="2141344" cy="50039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Use the Data Portal: </a:t>
            </a:r>
            <a:r>
              <a:rPr lang="en-US" dirty="0" smtClean="0"/>
              <a:t>for coders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0531"/>
            <a:ext cx="8534399" cy="565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9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/>
          <a:lstStyle/>
          <a:p>
            <a:pPr algn="l"/>
            <a:r>
              <a:rPr lang="en-US" sz="1200" dirty="0" smtClean="0">
                <a:latin typeface="Calibri" pitchFamily="34" charset="0"/>
              </a:rPr>
              <a:t>For more information please contact Centers for Disease Control and Prevention</a:t>
            </a:r>
          </a:p>
          <a:p>
            <a:pPr lvl="0" algn="l"/>
            <a:endParaRPr lang="en-US" sz="1200" b="0" dirty="0" smtClean="0">
              <a:latin typeface="Calibri" pitchFamily="34" charset="0"/>
            </a:endParaRPr>
          </a:p>
          <a:p>
            <a:pPr lvl="0" algn="l"/>
            <a:r>
              <a:rPr lang="en-US" sz="1200" b="0" dirty="0" smtClean="0">
                <a:latin typeface="Calibri" pitchFamily="34" charset="0"/>
              </a:rPr>
              <a:t>1600 Clifton Road NE,  Atlanta,  GA  30333</a:t>
            </a:r>
          </a:p>
          <a:p>
            <a:pPr lvl="0" algn="l"/>
            <a:r>
              <a:rPr lang="en-US" sz="1200" b="0" dirty="0" smtClean="0">
                <a:latin typeface="Calibri" pitchFamily="34" charset="0"/>
              </a:rPr>
              <a:t>Telephone: 1-800-CDC-INFO (232-4636)/TTY: 1-888-232-6348</a:t>
            </a:r>
          </a:p>
          <a:p>
            <a:pPr lvl="0" algn="l"/>
            <a:r>
              <a:rPr lang="en-US" sz="1200" b="0" dirty="0">
                <a:latin typeface="Calibri" pitchFamily="34" charset="0"/>
              </a:rPr>
              <a:t>Visit: www.cdc.gov | Contact CDC at: 1-800-CDC-INFO or www.cdc.gov/info</a:t>
            </a:r>
          </a:p>
          <a:p>
            <a:pPr lvl="0" algn="l"/>
            <a:endParaRPr lang="en-US" sz="1200" b="0" dirty="0" smtClean="0">
              <a:latin typeface="Calibri" pitchFamily="34" charset="0"/>
            </a:endParaRPr>
          </a:p>
          <a:p>
            <a:pPr lvl="0" algn="l"/>
            <a:r>
              <a:rPr lang="en-US" sz="900" b="0" dirty="0" smtClean="0">
                <a:latin typeface="Calibri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2143125" y="6260667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National Center for </a:t>
            </a:r>
            <a:r>
              <a:rPr lang="en-US" dirty="0" smtClean="0">
                <a:solidFill>
                  <a:schemeClr val="bg2"/>
                </a:solidFill>
              </a:rPr>
              <a:t>Chronic Disease Prevention and Health Promotion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2143125" y="6442202"/>
            <a:ext cx="2444750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3333"/>
                </a:solidFill>
              </a:rPr>
              <a:t>Division of Oral Health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7" name="Picture Placeholder 10" descr="Photo of Centers for Disease Control and Prevention headquarters in Atlanta"/>
          <p:cNvPicPr>
            <a:picLocks noChangeAspect="1"/>
          </p:cNvPicPr>
          <p:nvPr/>
        </p:nvPicPr>
        <p:blipFill>
          <a:blip r:embed="rId3" cstate="print"/>
          <a:srcRect l="5238" r="5238"/>
          <a:stretch>
            <a:fillRect/>
          </a:stretch>
        </p:blipFill>
        <p:spPr>
          <a:xfrm>
            <a:off x="4545012" y="612775"/>
            <a:ext cx="3913188" cy="2934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6096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oralhealth@cdc.gov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r="16123"/>
          <a:stretch/>
        </p:blipFill>
        <p:spPr bwMode="auto">
          <a:xfrm>
            <a:off x="2" y="1443487"/>
            <a:ext cx="4218316" cy="389512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506" y="2678668"/>
            <a:ext cx="28194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://www.cdc.gov/nohss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8634" y="3135868"/>
            <a:ext cx="326509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apps.nccd.cdc.gov/nohss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7324" r="25703" b="28518"/>
          <a:stretch/>
        </p:blipFill>
        <p:spPr bwMode="auto">
          <a:xfrm>
            <a:off x="1981200" y="1599880"/>
            <a:ext cx="4038600" cy="33528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6999" y="2641755"/>
            <a:ext cx="325215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apps.nccd.cdc.gov/gisdoh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cdc.gov/</a:t>
            </a:r>
            <a:r>
              <a:rPr lang="en-US" b="1" dirty="0" err="1" smtClean="0">
                <a:solidFill>
                  <a:srgbClr val="FFC000"/>
                </a:solidFill>
              </a:rPr>
              <a:t>oralhealthdata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Replaces data websites: NOHSS, Maps, Synopses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5817" y="1447800"/>
            <a:ext cx="9128183" cy="4572000"/>
          </a:xfrm>
          <a:prstGeom prst="rect">
            <a:avLst/>
          </a:prstGeom>
          <a:solidFill>
            <a:srgbClr val="25406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7362" r="3876" b="7121"/>
          <a:stretch/>
        </p:blipFill>
        <p:spPr bwMode="auto">
          <a:xfrm>
            <a:off x="5284189" y="1752601"/>
            <a:ext cx="3481778" cy="4156494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0578" y="2866525"/>
            <a:ext cx="3429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apps.nccd.cdc.gov/synopses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r="16123"/>
          <a:stretch/>
        </p:blipFill>
        <p:spPr bwMode="auto">
          <a:xfrm>
            <a:off x="2" y="1443487"/>
            <a:ext cx="4218316" cy="3895128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506" y="2678668"/>
            <a:ext cx="28194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://www.cdc.gov/nohss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8634" y="3135868"/>
            <a:ext cx="326509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apps.nccd.cdc.gov/nohss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7324" r="25703" b="28518"/>
          <a:stretch/>
        </p:blipFill>
        <p:spPr bwMode="auto">
          <a:xfrm>
            <a:off x="1981200" y="1599880"/>
            <a:ext cx="4038600" cy="3352800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6999" y="2641755"/>
            <a:ext cx="325215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apps.nccd.cdc.gov/gisdoh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7362" r="3876" b="7121"/>
          <a:stretch/>
        </p:blipFill>
        <p:spPr bwMode="auto">
          <a:xfrm>
            <a:off x="5284189" y="1752601"/>
            <a:ext cx="3481778" cy="4156494"/>
          </a:xfrm>
          <a:prstGeom prst="rect">
            <a:avLst/>
          </a:prstGeom>
          <a:noFill/>
          <a:ln>
            <a:noFill/>
          </a:ln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0578" y="2866525"/>
            <a:ext cx="3429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dist="381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apps.nccd.cdc.gov/synopses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cdc.gov/</a:t>
            </a:r>
            <a:r>
              <a:rPr lang="en-US" b="1" dirty="0" err="1" smtClean="0">
                <a:solidFill>
                  <a:srgbClr val="FFC000"/>
                </a:solidFill>
              </a:rPr>
              <a:t>oralhealthdata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Replaces data websites: NOHSS, Maps, Synopses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5817" y="1447800"/>
            <a:ext cx="9128183" cy="4572000"/>
          </a:xfrm>
          <a:prstGeom prst="rect">
            <a:avLst/>
          </a:prstGeom>
          <a:solidFill>
            <a:srgbClr val="25406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r="16123"/>
          <a:stretch/>
        </p:blipFill>
        <p:spPr bwMode="auto">
          <a:xfrm>
            <a:off x="2" y="1443487"/>
            <a:ext cx="4218316" cy="389512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506" y="2678668"/>
            <a:ext cx="28194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://www.cdc.gov/nohss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8634" y="3135868"/>
            <a:ext cx="326509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apps.nccd.cdc.gov/nohss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7324" r="25703" b="28518"/>
          <a:stretch/>
        </p:blipFill>
        <p:spPr bwMode="auto">
          <a:xfrm>
            <a:off x="1981200" y="1599880"/>
            <a:ext cx="4038600" cy="3352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6999" y="2641755"/>
            <a:ext cx="325215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apps.nccd.cdc.gov/gisdoh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7362" r="3876" b="7121"/>
          <a:stretch/>
        </p:blipFill>
        <p:spPr bwMode="auto">
          <a:xfrm>
            <a:off x="5284189" y="1752601"/>
            <a:ext cx="3481778" cy="415649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0578" y="2866525"/>
            <a:ext cx="3429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apps.nccd.cdc.gov/synopses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cdc.gov/</a:t>
            </a:r>
            <a:r>
              <a:rPr lang="en-US" dirty="0" err="1" smtClean="0">
                <a:solidFill>
                  <a:srgbClr val="FFC000"/>
                </a:solidFill>
              </a:rPr>
              <a:t>oralhealthdata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Replaces data websites: NOHSS, Maps, Synopses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1447800"/>
            <a:ext cx="9128183" cy="4572000"/>
          </a:xfrm>
          <a:prstGeom prst="rect">
            <a:avLst/>
          </a:prstGeom>
          <a:solidFill>
            <a:srgbClr val="25406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40112" r="3783" b="31673"/>
          <a:stretch/>
        </p:blipFill>
        <p:spPr bwMode="auto">
          <a:xfrm>
            <a:off x="15817" y="3539723"/>
            <a:ext cx="9128183" cy="22514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</TotalTime>
  <Words>950</Words>
  <Application>Microsoft Office PowerPoint</Application>
  <PresentationFormat>On-screen Show (4:3)</PresentationFormat>
  <Paragraphs>269</Paragraphs>
  <Slides>65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Oral Health Data  CDC’s open data website for oral health</vt:lpstr>
      <vt:lpstr>Oral Health Data  CDC’s open data website for oral health</vt:lpstr>
      <vt:lpstr>cdc.gov/oralhealthdata  CDC’s open data website for oral health </vt:lpstr>
      <vt:lpstr>cdc.gov/oralhealthdata Replaces data websites: NOHSS, Maps, Synopses</vt:lpstr>
      <vt:lpstr>cdc.gov/oralhealthdata Replaces data websites: NOHSS, Maps, Synopses</vt:lpstr>
      <vt:lpstr>cdc.gov/oralhealthdata Replaces data websites: NOHSS, Maps, Synopses</vt:lpstr>
      <vt:lpstr>cdc.gov/oralhealthdata Replaces data websites: NOHSS, Maps, Synopses</vt:lpstr>
      <vt:lpstr>cdc.gov/oralhealthdata Replaces data websites: NOHSS, Maps, Synopses</vt:lpstr>
      <vt:lpstr>cdc.gov/oralhealthdata Replaces data websites: NOHSS, Maps, Synopses</vt:lpstr>
      <vt:lpstr>Two main sections: Two main audiences</vt:lpstr>
      <vt:lpstr>Two main sections: Two main audiences</vt:lpstr>
      <vt:lpstr>Two main sections: Two main audiences</vt:lpstr>
      <vt:lpstr>Two main sections: Two main audiences</vt:lpstr>
      <vt:lpstr>Let’s start with the high view</vt:lpstr>
      <vt:lpstr>Oral Health Data: high level</vt:lpstr>
      <vt:lpstr>Oral Health Data: high level</vt:lpstr>
      <vt:lpstr>Oral Health Data: high level</vt:lpstr>
      <vt:lpstr>Oral Health Data: high level</vt:lpstr>
      <vt:lpstr>Oral Health Data: high level</vt:lpstr>
      <vt:lpstr>Oral Health Data: high level</vt:lpstr>
      <vt:lpstr>Oral Health Data: deep dive</vt:lpstr>
      <vt:lpstr>Overview, Indicators, Data Sources</vt:lpstr>
      <vt:lpstr>Overview, Indicators, Data Sources</vt:lpstr>
      <vt:lpstr>Overview, Indicators, Data Sources</vt:lpstr>
      <vt:lpstr>Overview, Indicators, Data Sources</vt:lpstr>
      <vt:lpstr>Overview, Indicators, Data Sources</vt:lpstr>
      <vt:lpstr>Overview, Indicators, Data Sources</vt:lpstr>
      <vt:lpstr>Overview, Indicators, Data Sources</vt:lpstr>
      <vt:lpstr>Overview, Indicators, Data Sources</vt:lpstr>
      <vt:lpstr>Overview, Indicators, Data Sources</vt:lpstr>
      <vt:lpstr>Help: how to use the site</vt:lpstr>
      <vt:lpstr>Help: how to use the site</vt:lpstr>
      <vt:lpstr>Help: how to use the site</vt:lpstr>
      <vt:lpstr>Help: how to use the site</vt:lpstr>
      <vt:lpstr>Help: how to use the site</vt:lpstr>
      <vt:lpstr>Help: how to use the site</vt:lpstr>
      <vt:lpstr>Help: how to use the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the Data Portal: deep dive</vt:lpstr>
      <vt:lpstr>Now, for the deep dive: (well, maybe just a quick dip)</vt:lpstr>
      <vt:lpstr>Use the Data Portal: deep dive</vt:lpstr>
      <vt:lpstr>Use the Data Portal: deep dive</vt:lpstr>
      <vt:lpstr>Use the Data Portal: deep dive</vt:lpstr>
      <vt:lpstr>PowerPoint Presentation</vt:lpstr>
      <vt:lpstr>PowerPoint Presentation</vt:lpstr>
      <vt:lpstr>PowerPoint Presentation</vt:lpstr>
      <vt:lpstr>Use the Data Portal: deep dive</vt:lpstr>
      <vt:lpstr>Use the Data Portal: deep dive</vt:lpstr>
      <vt:lpstr>Use the Data Portal: deep dive</vt:lpstr>
      <vt:lpstr>Use the Data Portal: for coders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Health Data</dc:title>
  <dc:creator>Barker, Laurie (CDC/ONDIEH/NCCDPHP)</dc:creator>
  <cp:lastModifiedBy>Laurie Barker</cp:lastModifiedBy>
  <cp:revision>363</cp:revision>
  <dcterms:created xsi:type="dcterms:W3CDTF">2006-08-16T00:00:00Z</dcterms:created>
  <dcterms:modified xsi:type="dcterms:W3CDTF">2015-05-11T20:14:13Z</dcterms:modified>
</cp:coreProperties>
</file>