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 id="2147483660" r:id="rId2"/>
  </p:sldMasterIdLst>
  <p:notesMasterIdLst>
    <p:notesMasterId r:id="rId29"/>
  </p:notesMasterIdLst>
  <p:handoutMasterIdLst>
    <p:handoutMasterId r:id="rId30"/>
  </p:handoutMasterIdLst>
  <p:sldIdLst>
    <p:sldId id="298" r:id="rId3"/>
    <p:sldId id="295" r:id="rId4"/>
    <p:sldId id="297" r:id="rId5"/>
    <p:sldId id="299" r:id="rId6"/>
    <p:sldId id="324" r:id="rId7"/>
    <p:sldId id="344" r:id="rId8"/>
    <p:sldId id="336" r:id="rId9"/>
    <p:sldId id="337" r:id="rId10"/>
    <p:sldId id="338" r:id="rId11"/>
    <p:sldId id="345" r:id="rId12"/>
    <p:sldId id="346" r:id="rId13"/>
    <p:sldId id="347" r:id="rId14"/>
    <p:sldId id="349" r:id="rId15"/>
    <p:sldId id="339" r:id="rId16"/>
    <p:sldId id="340" r:id="rId17"/>
    <p:sldId id="350" r:id="rId18"/>
    <p:sldId id="351" r:id="rId19"/>
    <p:sldId id="352" r:id="rId20"/>
    <p:sldId id="341" r:id="rId21"/>
    <p:sldId id="342" r:id="rId22"/>
    <p:sldId id="343" r:id="rId23"/>
    <p:sldId id="353" r:id="rId24"/>
    <p:sldId id="354" r:id="rId25"/>
    <p:sldId id="355" r:id="rId26"/>
    <p:sldId id="356" r:id="rId27"/>
    <p:sldId id="335" r:id="rId2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593" autoAdjust="0"/>
    <p:restoredTop sz="59707" autoAdjust="0"/>
  </p:normalViewPr>
  <p:slideViewPr>
    <p:cSldViewPr>
      <p:cViewPr varScale="1">
        <p:scale>
          <a:sx n="60" d="100"/>
          <a:sy n="60" d="100"/>
        </p:scale>
        <p:origin x="-1068" y="-7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00" d="100"/>
          <a:sy n="100" d="100"/>
        </p:scale>
        <p:origin x="-1470" y="121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08526938-6105-49FD-8F5D-0718AB011BA7}" type="datetimeFigureOut">
              <a:rPr lang="en-US" smtClean="0"/>
              <a:pPr/>
              <a:t>2/17/2015</a:t>
            </a:fld>
            <a:endParaRPr lang="en-US"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83B456BE-535A-42B2-9474-13B85F72CD34}" type="slidenum">
              <a:rPr lang="en-US" smtClean="0"/>
              <a:pPr/>
              <a:t>‹#›</a:t>
            </a:fld>
            <a:endParaRPr lang="en-US" dirty="0"/>
          </a:p>
        </p:txBody>
      </p:sp>
    </p:spTree>
    <p:extLst>
      <p:ext uri="{BB962C8B-B14F-4D97-AF65-F5344CB8AC3E}">
        <p14:creationId xmlns:p14="http://schemas.microsoft.com/office/powerpoint/2010/main" val="1903024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AF541FBE-D3DF-458F-9E34-75C4A15C36F0}" type="datetimeFigureOut">
              <a:rPr lang="en-US" smtClean="0"/>
              <a:pPr/>
              <a:t>2/17/2015</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8025" y="4448175"/>
            <a:ext cx="5661025" cy="4213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lIns="91440" tIns="45720" rIns="91440" bIns="45720" rtlCol="0" anchor="b"/>
          <a:lstStyle>
            <a:lvl1pPr algn="r">
              <a:defRPr sz="1200"/>
            </a:lvl1pPr>
          </a:lstStyle>
          <a:p>
            <a:fld id="{BB934014-C591-49CD-A736-735B071BFB98}" type="slidenum">
              <a:rPr lang="en-US" smtClean="0"/>
              <a:pPr/>
              <a:t>‹#›</a:t>
            </a:fld>
            <a:endParaRPr lang="en-US" dirty="0"/>
          </a:p>
        </p:txBody>
      </p:sp>
    </p:spTree>
    <p:extLst>
      <p:ext uri="{BB962C8B-B14F-4D97-AF65-F5344CB8AC3E}">
        <p14:creationId xmlns:p14="http://schemas.microsoft.com/office/powerpoint/2010/main" val="306349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B. J. Tatro is the evaluation consultant to the Association of State and Territorial Dental Directors. ASTDD works closely with CDC to enhance the ability of State Oral Health Programs (SOHPs) to evaluate their functioning and programs and ensure accountability to their stakeholders.</a:t>
            </a:r>
          </a:p>
          <a:p>
            <a:endParaRPr lang="en-US" sz="1100" dirty="0"/>
          </a:p>
          <a:p>
            <a:r>
              <a:rPr lang="en-US" sz="1100" dirty="0" smtClean="0"/>
              <a:t>For their assistance to ASTDD in preparing for today’s webinar, we would like to thank Harder+Company, John Shoemaker, and all the states that shared their partnership evaluation plans with us. They helped us to broaden our scope and “keep it real”!</a:t>
            </a:r>
          </a:p>
        </p:txBody>
      </p:sp>
      <p:sp>
        <p:nvSpPr>
          <p:cNvPr id="4" name="Slide Number Placeholder 3"/>
          <p:cNvSpPr>
            <a:spLocks noGrp="1"/>
          </p:cNvSpPr>
          <p:nvPr>
            <p:ph type="sldNum" sz="quarter" idx="10"/>
          </p:nvPr>
        </p:nvSpPr>
        <p:spPr/>
        <p:txBody>
          <a:bodyPr/>
          <a:lstStyle/>
          <a:p>
            <a:fld id="{BB934014-C591-49CD-A736-735B071BFB98}" type="slidenum">
              <a:rPr lang="en-US" smtClean="0"/>
              <a:pPr/>
              <a:t>1</a:t>
            </a:fld>
            <a:endParaRPr lang="en-US" dirty="0"/>
          </a:p>
        </p:txBody>
      </p:sp>
    </p:spTree>
    <p:extLst>
      <p:ext uri="{BB962C8B-B14F-4D97-AF65-F5344CB8AC3E}">
        <p14:creationId xmlns:p14="http://schemas.microsoft.com/office/powerpoint/2010/main" val="2078389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Hawaii</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10</a:t>
            </a:fld>
            <a:endParaRPr lang="en-US" dirty="0"/>
          </a:p>
        </p:txBody>
      </p:sp>
    </p:spTree>
    <p:extLst>
      <p:ext uri="{BB962C8B-B14F-4D97-AF65-F5344CB8AC3E}">
        <p14:creationId xmlns:p14="http://schemas.microsoft.com/office/powerpoint/2010/main" val="1644314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Once you have clarified the logic behind your partnership, you can start the process of assessing whether you have the right partners to achieve your desired results. A tool that may be useful at this stage can be found in </a:t>
            </a:r>
            <a:r>
              <a:rPr lang="en-US" sz="1100" dirty="0"/>
              <a:t>the National Heart Disease and Stroke Prevention Program’s </a:t>
            </a:r>
            <a:r>
              <a:rPr lang="en-US" sz="1100" i="1" dirty="0"/>
              <a:t>Fundamentals of Evaluating Partnerships/Evaluation </a:t>
            </a:r>
            <a:r>
              <a:rPr lang="en-US" sz="1100" i="1" dirty="0" smtClean="0"/>
              <a:t>Guide</a:t>
            </a:r>
            <a:r>
              <a:rPr lang="en-US" sz="1100" dirty="0" smtClean="0"/>
              <a:t>—the Partnership Membership Assessment Tool. There is a link in the Resources section. </a:t>
            </a:r>
          </a:p>
          <a:p>
            <a:endParaRPr lang="en-US" sz="1100" dirty="0"/>
          </a:p>
          <a:p>
            <a:r>
              <a:rPr lang="en-US" sz="1100" dirty="0" smtClean="0"/>
              <a:t>On the next slide is Part A of the tool. </a:t>
            </a:r>
            <a:endParaRPr lang="en-US" sz="1100"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11</a:t>
            </a:fld>
            <a:endParaRPr lang="en-US" dirty="0"/>
          </a:p>
        </p:txBody>
      </p:sp>
    </p:spTree>
    <p:extLst>
      <p:ext uri="{BB962C8B-B14F-4D97-AF65-F5344CB8AC3E}">
        <p14:creationId xmlns:p14="http://schemas.microsoft.com/office/powerpoint/2010/main" val="239897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this tool, you list the roles, skills/expertise, and representation that are needed for your partnership to achieve its purpose. The items are the table examples from the National Heart Disease and Stroke</a:t>
            </a:r>
            <a:r>
              <a:rPr lang="en-US" baseline="0" dirty="0" smtClean="0"/>
              <a:t> Prevention Program’s Evaluation Guide—you will insert those that are relevant to your partnership/collaboration.</a:t>
            </a:r>
            <a:endParaRPr lang="en-US" dirty="0" smtClean="0"/>
          </a:p>
          <a:p>
            <a:endParaRPr lang="en-US" dirty="0"/>
          </a:p>
          <a:p>
            <a:r>
              <a:rPr lang="en-US" dirty="0" smtClean="0"/>
              <a:t>There is a Part B of the tool, which you can use to inventory existing partnership members or those who are being considering for membership. You can use the two together to identify which partner(s) fill which needed positions.</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12</a:t>
            </a:fld>
            <a:endParaRPr lang="en-US" dirty="0"/>
          </a:p>
        </p:txBody>
      </p:sp>
    </p:spTree>
    <p:extLst>
      <p:ext uri="{BB962C8B-B14F-4D97-AF65-F5344CB8AC3E}">
        <p14:creationId xmlns:p14="http://schemas.microsoft.com/office/powerpoint/2010/main" val="2950465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developing your partnership evaluation plan, consider the stage of development of your partnership. </a:t>
            </a:r>
          </a:p>
          <a:p>
            <a:endParaRPr lang="en-US" dirty="0" smtClean="0"/>
          </a:p>
          <a:p>
            <a:r>
              <a:rPr lang="en-US" dirty="0" smtClean="0"/>
              <a:t>In the Formation</a:t>
            </a:r>
            <a:r>
              <a:rPr lang="en-US" baseline="0" dirty="0" smtClean="0"/>
              <a:t> Stage, you may be determining that you need a partnership and identifying membership and resources to support it. You may be developing a mission, vision, shared values, logic model, and work plan for the partnership.</a:t>
            </a:r>
          </a:p>
          <a:p>
            <a:endParaRPr lang="en-US" baseline="0" dirty="0" smtClean="0"/>
          </a:p>
          <a:p>
            <a:r>
              <a:rPr lang="en-US" baseline="0" dirty="0" smtClean="0"/>
              <a:t>In the Building Stage, you may still be increasing the collaboration literacy of your group members, doing cross-training, and working out how you will function, e.g., frequency of meetings, how decisions will get made, who is going to do what.</a:t>
            </a:r>
          </a:p>
          <a:p>
            <a:endParaRPr lang="en-US" baseline="0" dirty="0" smtClean="0"/>
          </a:p>
          <a:p>
            <a:r>
              <a:rPr lang="en-US" baseline="0" dirty="0" smtClean="0"/>
              <a:t>In the Maintenance Stage, you will be implementing a shared work plan, sharing data and other resources, assessing achievement of shared goals and objectives, and thinking about sustainability.</a:t>
            </a:r>
          </a:p>
          <a:p>
            <a:endParaRPr lang="en-US" baseline="0" dirty="0" smtClean="0"/>
          </a:p>
          <a:p>
            <a:pPr marL="0" marR="0" indent="0" algn="l" defTabSz="914400" rtl="0" eaLnBrk="1" fontAlgn="auto" latinLnBrk="0" hangingPunct="1">
              <a:buClrTx/>
              <a:buSzTx/>
              <a:buFontTx/>
              <a:buNone/>
              <a:tabLst/>
              <a:defRPr/>
            </a:pPr>
            <a:r>
              <a:rPr lang="en-US" baseline="0" dirty="0" smtClean="0"/>
              <a:t>See the </a:t>
            </a:r>
            <a:r>
              <a:rPr lang="en-US" dirty="0" smtClean="0"/>
              <a:t>National Heart Disease and Stroke Prevention Program’s </a:t>
            </a:r>
            <a:r>
              <a:rPr lang="en-US" i="1" dirty="0" smtClean="0"/>
              <a:t>Fundamentals of Evaluating Partnerships/Evaluation Guide</a:t>
            </a:r>
            <a:r>
              <a:rPr lang="en-US" i="0" dirty="0" smtClean="0"/>
              <a:t> for more information on stages</a:t>
            </a:r>
            <a:r>
              <a:rPr lang="en-US" i="0" baseline="0" dirty="0" smtClean="0"/>
              <a:t> of development.</a:t>
            </a:r>
            <a:endParaRPr lang="en-US" baseline="0" dirty="0" smtClean="0"/>
          </a:p>
        </p:txBody>
      </p:sp>
      <p:sp>
        <p:nvSpPr>
          <p:cNvPr id="4" name="Slide Number Placeholder 3"/>
          <p:cNvSpPr>
            <a:spLocks noGrp="1"/>
          </p:cNvSpPr>
          <p:nvPr>
            <p:ph type="sldNum" sz="quarter" idx="10"/>
          </p:nvPr>
        </p:nvSpPr>
        <p:spPr/>
        <p:txBody>
          <a:bodyPr/>
          <a:lstStyle/>
          <a:p>
            <a:fld id="{BB934014-C591-49CD-A736-735B071BFB98}" type="slidenum">
              <a:rPr lang="en-US" smtClean="0"/>
              <a:pPr/>
              <a:t>13</a:t>
            </a:fld>
            <a:endParaRPr lang="en-US" dirty="0"/>
          </a:p>
        </p:txBody>
      </p:sp>
    </p:spTree>
    <p:extLst>
      <p:ext uri="{BB962C8B-B14F-4D97-AF65-F5344CB8AC3E}">
        <p14:creationId xmlns:p14="http://schemas.microsoft.com/office/powerpoint/2010/main" val="2398977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025" y="4448175"/>
            <a:ext cx="5661025" cy="4576762"/>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The focus</a:t>
            </a:r>
            <a:r>
              <a:rPr lang="en-US" sz="800" baseline="0" dirty="0" smtClean="0"/>
              <a:t> of your evaluation will determine the evaluation questions you will ask, as well as how and when you will collect data and the tools and approaches you will use.</a:t>
            </a:r>
            <a:endParaRPr lang="en-US" sz="8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If your partnership is in the Formation Stage</a:t>
            </a:r>
            <a:r>
              <a:rPr lang="en-US" sz="800" baseline="0" dirty="0" smtClean="0"/>
              <a:t> of development, the evaluation questions will focus on inputs and activities (e.g., what was done, who is or is not involved). In the Building Stage, it is likely that you will be focused on activities, outputs, and perhaps some short term outcomes (e.g., changes over time in membership, frequency/methods/breadth/depth/quality of engagement, increased awareness). In the Maintenance Stage, your attention will likely be more focused on intermediate and longer term outcomes (i.e., achievement of desired results). There are sample dialogue questions in the </a:t>
            </a:r>
            <a:r>
              <a:rPr lang="en-US" sz="800" i="1" baseline="0" dirty="0" smtClean="0"/>
              <a:t>Handbook on Planning, Evaluating and Improving Collaboration for Oral Health Programs</a:t>
            </a:r>
            <a:r>
              <a:rPr lang="en-US" sz="800" i="0" baseline="0" dirty="0" smtClean="0"/>
              <a:t> (Stages of Development Group Dialogue Process—Worksheet 4) for each stage of development.</a:t>
            </a:r>
            <a:endParaRPr lang="en-US" sz="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t>As an example of an evaluation question you might pose in the Formation Stage, New York has framed an evaluation question that asks: Does BDH have a collaborative process plan to guide development of partnerships and improve collaborations, especially with sectors identified in Prevention Agenda 2013-2017 State Improvement Plan and nontraditional partners (e.g., faith-based organizations)? Performance measures include # of potential partners identified by sector and from nontraditional programs. The baseline for this measure is the # of partners working with BDH prior to the development of the plan; this will be compared to the # after the plan is developed to determine the percentage increase. In an evaluation such as this one, targets might</a:t>
            </a:r>
            <a:r>
              <a:rPr lang="en-US" sz="800" dirty="0" smtClean="0"/>
              <a:t> be </a:t>
            </a:r>
            <a:r>
              <a:rPr lang="en-US" sz="800" baseline="0" dirty="0" smtClean="0"/>
              <a:t>established for filling the gaps, e.g., we currently have no reps from faith-based organizations and would like to have at least two by the end of this year.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t>As an example of an evaluation question you might pose in the Building </a:t>
            </a:r>
            <a:r>
              <a:rPr lang="en-US" sz="800" dirty="0"/>
              <a:t>S</a:t>
            </a:r>
            <a:r>
              <a:rPr lang="en-US" sz="800" baseline="0" dirty="0" smtClean="0"/>
              <a:t>tage, Wisconsin has framed an evaluation question that asks: To what extent are coalition members satisfied with their level of representation in the coalition? They plan to conduct a biennial member satisfaction survey to determine the results and any change over time.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t>As an example of an evaluation question you might pose in the Maintenance </a:t>
            </a:r>
            <a:r>
              <a:rPr lang="en-US" sz="800" dirty="0"/>
              <a:t>S</a:t>
            </a:r>
            <a:r>
              <a:rPr lang="en-US" sz="800" baseline="0" dirty="0" smtClean="0"/>
              <a:t>tage (slated for Year 3-5 of their funding cycle), Hawaii has included a focus on an intermediate outcome by asking: To what extent has oral health been included in internal partners’ burden documents, activities, messaging, and/or plans? What has contributed to success? What have the challenges been and how have they been addressed? Data will include # and a description of inclusion, as well as results of an annual partner survey and a facilitated lessons learned session with partners.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A word of caution:</a:t>
            </a:r>
            <a:r>
              <a:rPr lang="en-US" sz="800" baseline="0" dirty="0" smtClean="0"/>
              <a:t> There is much attention to the concept of collective impact today and in the oral health world this may focus on reduced dental caries, oral cancer, and periodontal disease, as well as health equity and improved overall health. There are some excellent evaluation resources available, including a multi-part </a:t>
            </a:r>
            <a:r>
              <a:rPr lang="en-US" sz="800" i="1" baseline="0" dirty="0" smtClean="0"/>
              <a:t>Guide to Evaluating Collective Impact </a:t>
            </a:r>
            <a:r>
              <a:rPr lang="en-US" sz="800" baseline="0" dirty="0" smtClean="0"/>
              <a:t>(which</a:t>
            </a:r>
            <a:r>
              <a:rPr lang="en-US" sz="800" dirty="0" smtClean="0"/>
              <a:t> is included in the Resources section)</a:t>
            </a:r>
            <a:r>
              <a:rPr lang="en-US" sz="800" i="0" baseline="0" dirty="0" smtClean="0"/>
              <a:t>. Big change does not occur overnight; it takes lots of working together to reach the ultimate desired results. Therefore, it is a good idea to focus on building and evaluating partnerships along the way, even while thinking about evaluating collective impact. Collective</a:t>
            </a:r>
            <a:r>
              <a:rPr lang="en-US" sz="800" i="0" dirty="0" smtClean="0"/>
              <a:t> impact might be a good focus for a future webinar or dialogue.</a:t>
            </a:r>
            <a:endParaRPr lang="en-US" sz="800"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14</a:t>
            </a:fld>
            <a:endParaRPr lang="en-US" dirty="0"/>
          </a:p>
        </p:txBody>
      </p:sp>
    </p:spTree>
    <p:extLst>
      <p:ext uri="{BB962C8B-B14F-4D97-AF65-F5344CB8AC3E}">
        <p14:creationId xmlns:p14="http://schemas.microsoft.com/office/powerpoint/2010/main" val="2799061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025" y="4448175"/>
            <a:ext cx="5661025" cy="4500562"/>
          </a:xfrm>
        </p:spPr>
        <p:txBody>
          <a:bodyPr/>
          <a:lstStyle/>
          <a:p>
            <a:r>
              <a:rPr lang="en-US" sz="1000" dirty="0" smtClean="0"/>
              <a:t>An</a:t>
            </a:r>
            <a:r>
              <a:rPr lang="en-US" sz="1000" baseline="0" dirty="0" smtClean="0"/>
              <a:t> evaluation plan should be developed for each evaluation question. Components of the evaluation plan should include:</a:t>
            </a:r>
          </a:p>
          <a:p>
            <a:pPr marL="171450" indent="-171450">
              <a:buFont typeface="Arial" panose="020B0604020202020204" pitchFamily="34" charset="0"/>
              <a:buChar char="•"/>
            </a:pPr>
            <a:r>
              <a:rPr lang="en-US" sz="1000" baseline="0" dirty="0" smtClean="0"/>
              <a:t>Indicators (measures)</a:t>
            </a:r>
          </a:p>
          <a:p>
            <a:pPr marL="171450" indent="-171450">
              <a:buFont typeface="Arial" panose="020B0604020202020204" pitchFamily="34" charset="0"/>
              <a:buChar char="•"/>
            </a:pPr>
            <a:r>
              <a:rPr lang="en-US" sz="1000" baseline="0" dirty="0" smtClean="0"/>
              <a:t>Data sources (tools)</a:t>
            </a:r>
          </a:p>
          <a:p>
            <a:pPr marL="171450" indent="-171450">
              <a:buFont typeface="Arial" panose="020B0604020202020204" pitchFamily="34" charset="0"/>
              <a:buChar char="•"/>
            </a:pPr>
            <a:r>
              <a:rPr lang="en-US" sz="1000" baseline="0" dirty="0" smtClean="0"/>
              <a:t>Methods of data collection</a:t>
            </a:r>
          </a:p>
          <a:p>
            <a:pPr marL="171450" indent="-171450">
              <a:buFont typeface="Arial" panose="020B0604020202020204" pitchFamily="34" charset="0"/>
              <a:buChar char="•"/>
            </a:pPr>
            <a:r>
              <a:rPr lang="en-US" sz="1000" baseline="0" dirty="0" smtClean="0"/>
              <a:t>Frequency of data collection</a:t>
            </a:r>
          </a:p>
          <a:p>
            <a:pPr marL="171450" indent="-171450">
              <a:buFont typeface="Arial" panose="020B0604020202020204" pitchFamily="34" charset="0"/>
              <a:buChar char="•"/>
            </a:pPr>
            <a:r>
              <a:rPr lang="en-US" sz="1000" baseline="0" dirty="0" smtClean="0"/>
              <a:t>Study design</a:t>
            </a:r>
          </a:p>
          <a:p>
            <a:pPr marL="171450" indent="-171450">
              <a:buFont typeface="Arial" panose="020B0604020202020204" pitchFamily="34" charset="0"/>
              <a:buChar char="•"/>
            </a:pPr>
            <a:r>
              <a:rPr lang="en-US" sz="1000" baseline="0" dirty="0" smtClean="0"/>
              <a:t>Implementation roles, responsibilities, and timelines (a work plan)</a:t>
            </a:r>
          </a:p>
          <a:p>
            <a:pPr marL="0" indent="0">
              <a:buFont typeface="Arial" panose="020B0604020202020204" pitchFamily="34" charset="0"/>
              <a:buNone/>
            </a:pPr>
            <a:endParaRPr lang="en-US" sz="1000" baseline="0" dirty="0" smtClean="0"/>
          </a:p>
          <a:p>
            <a:pPr marL="0" indent="0">
              <a:buFont typeface="Arial" panose="020B0604020202020204" pitchFamily="34" charset="0"/>
              <a:buNone/>
            </a:pPr>
            <a:r>
              <a:rPr lang="en-US" sz="1000" i="0" baseline="0" dirty="0" smtClean="0"/>
              <a:t>With respect to indicators, you might want to think about # of members, participation rates, engagement in activities, shared/leveraged resources, and policy/practice changes. With respect to data sources, you might want to think about meeting agendas, meeting notes, membership rosters, partner surveys, key informant interviews, policy reviews, and such. It is likely you will be using both quantitative and qualitative methods to get a full picture of the partnership and its results. </a:t>
            </a:r>
            <a:r>
              <a:rPr lang="en-US" sz="1000" baseline="0" dirty="0" smtClean="0"/>
              <a:t>In the </a:t>
            </a:r>
            <a:r>
              <a:rPr lang="en-US" sz="1000" dirty="0" smtClean="0"/>
              <a:t>National Heart Disease and Stroke Prevention Program’s </a:t>
            </a:r>
            <a:r>
              <a:rPr lang="en-US" sz="1000" i="1" dirty="0" smtClean="0"/>
              <a:t>Fundamentals of Evaluating Partnerships/Evaluation Guide</a:t>
            </a:r>
            <a:r>
              <a:rPr lang="en-US" sz="1000" dirty="0"/>
              <a:t>,</a:t>
            </a:r>
            <a:r>
              <a:rPr lang="en-US" sz="1000" i="0" dirty="0" smtClean="0"/>
              <a:t> you will find examples of indicators</a:t>
            </a:r>
            <a:r>
              <a:rPr lang="en-US" sz="1000" i="0" baseline="0" dirty="0" smtClean="0"/>
              <a:t>, data sources, and methods for partnership evaluations (p. 11). There are also some charts in Appendix 1 that suggest evaluation activities for some common partnership evaluation questions. The </a:t>
            </a:r>
            <a:r>
              <a:rPr lang="en-US" sz="1000" i="1" baseline="0" dirty="0" smtClean="0"/>
              <a:t>Evaluating Partnerships to Prevent and Manage Chronic Disease</a:t>
            </a:r>
            <a:r>
              <a:rPr lang="en-US" sz="1000" i="0" baseline="0" dirty="0" smtClean="0"/>
              <a:t> article that is included in the Resource section also has a helpful chart that suggests types of data collection and evaluation designs for various evaluation questions.</a:t>
            </a:r>
            <a:endParaRPr lang="en-US" sz="1000" i="1" baseline="0" dirty="0" smtClean="0"/>
          </a:p>
          <a:p>
            <a:pPr marL="0" indent="0">
              <a:buFont typeface="Arial" panose="020B0604020202020204" pitchFamily="34" charset="0"/>
              <a:buNone/>
            </a:pPr>
            <a:endParaRPr lang="en-US" sz="1000" dirty="0"/>
          </a:p>
          <a:p>
            <a:pPr marL="0" indent="0">
              <a:buFont typeface="Arial" panose="020B0604020202020204" pitchFamily="34" charset="0"/>
              <a:buNone/>
            </a:pPr>
            <a:r>
              <a:rPr lang="en-US" sz="1000" baseline="0" dirty="0" smtClean="0"/>
              <a:t>There are also a</a:t>
            </a:r>
            <a:r>
              <a:rPr lang="en-US" sz="1000" dirty="0" smtClean="0"/>
              <a:t> variety of tools included in the Resources section. They are designated as a tool or a resource including sample tools. In addition to some already mentioned, there are tools for assessing member satisfaction, effectiveness of the working relationship and contributing factors, and levels of integration (integration</a:t>
            </a:r>
            <a:r>
              <a:rPr lang="en-US" sz="1000" baseline="0" dirty="0" smtClean="0"/>
              <a:t> re: purpose, strategies and tasks, leadership and decision making, and communication)</a:t>
            </a:r>
            <a:r>
              <a:rPr lang="en-US" sz="1000" dirty="0" smtClean="0"/>
              <a:t>. </a:t>
            </a:r>
            <a:endParaRPr lang="en-US" sz="1000" baseline="0" dirty="0" smtClean="0"/>
          </a:p>
          <a:p>
            <a:pPr marL="0" indent="0">
              <a:buFont typeface="Arial" panose="020B0604020202020204" pitchFamily="34" charset="0"/>
              <a:buNone/>
            </a:pPr>
            <a:r>
              <a:rPr lang="en-US" sz="1000" baseline="0" dirty="0" smtClean="0"/>
              <a:t>An example of a</a:t>
            </a:r>
            <a:r>
              <a:rPr lang="en-US" sz="1000" dirty="0" smtClean="0"/>
              <a:t> partnership evaluation plan </a:t>
            </a:r>
            <a:r>
              <a:rPr lang="en-US" sz="1000" baseline="0" dirty="0" smtClean="0"/>
              <a:t>from the State of Minnesota is included in the next three slides.</a:t>
            </a:r>
            <a:endParaRPr lang="en-US" sz="1000"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15</a:t>
            </a:fld>
            <a:endParaRPr lang="en-US" dirty="0"/>
          </a:p>
        </p:txBody>
      </p:sp>
    </p:spTree>
    <p:extLst>
      <p:ext uri="{BB962C8B-B14F-4D97-AF65-F5344CB8AC3E}">
        <p14:creationId xmlns:p14="http://schemas.microsoft.com/office/powerpoint/2010/main" val="2251719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Minnesota</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16</a:t>
            </a:fld>
            <a:endParaRPr lang="en-US" dirty="0"/>
          </a:p>
        </p:txBody>
      </p:sp>
    </p:spTree>
    <p:extLst>
      <p:ext uri="{BB962C8B-B14F-4D97-AF65-F5344CB8AC3E}">
        <p14:creationId xmlns:p14="http://schemas.microsoft.com/office/powerpoint/2010/main" val="2884207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Minnesota</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17</a:t>
            </a:fld>
            <a:endParaRPr lang="en-US" dirty="0"/>
          </a:p>
        </p:txBody>
      </p:sp>
    </p:spTree>
    <p:extLst>
      <p:ext uri="{BB962C8B-B14F-4D97-AF65-F5344CB8AC3E}">
        <p14:creationId xmlns:p14="http://schemas.microsoft.com/office/powerpoint/2010/main" val="1739518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Minnesota</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18</a:t>
            </a:fld>
            <a:endParaRPr lang="en-US" dirty="0"/>
          </a:p>
        </p:txBody>
      </p:sp>
    </p:spTree>
    <p:extLst>
      <p:ext uri="{BB962C8B-B14F-4D97-AF65-F5344CB8AC3E}">
        <p14:creationId xmlns:p14="http://schemas.microsoft.com/office/powerpoint/2010/main" val="1702044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stage</a:t>
            </a:r>
            <a:r>
              <a:rPr lang="en-US" baseline="0" dirty="0" smtClean="0"/>
              <a:t> of partnership evaluation, you will be ensuring the quality of your data, analyzing the data you have collected, making sense of it, and drawing conclusions from it. This is a critical time for engaging your stakeholders. Each stakeholder is there for a reason—each may bring a different perspective about what the data mean and why they look the way they do. </a:t>
            </a:r>
          </a:p>
          <a:p>
            <a:endParaRPr lang="en-US" baseline="0" dirty="0" smtClean="0"/>
          </a:p>
          <a:p>
            <a:r>
              <a:rPr lang="en-US" baseline="0" dirty="0" smtClean="0"/>
              <a:t>With respect to developing recommendations, one word of caution: It is critical to keep the recommendations in alignment with the results of the analysis. This is not an opportunity for you (or any stakeholder) to make a recommendation that is not supported by the data, although different interpretations of what it means or why it looks the way it does can be stated. Any limitations in the evaluation study should also be stated, e.g., low response rates or other missing data.</a:t>
            </a:r>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19</a:t>
            </a:fld>
            <a:endParaRPr lang="en-US" dirty="0"/>
          </a:p>
        </p:txBody>
      </p:sp>
    </p:spTree>
    <p:extLst>
      <p:ext uri="{BB962C8B-B14F-4D97-AF65-F5344CB8AC3E}">
        <p14:creationId xmlns:p14="http://schemas.microsoft.com/office/powerpoint/2010/main" val="3641555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i="1" dirty="0" smtClean="0"/>
              <a:t>Review content of slide</a:t>
            </a:r>
            <a:endParaRPr lang="en-US" sz="1100" i="1"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2</a:t>
            </a:fld>
            <a:endParaRPr lang="en-US" dirty="0"/>
          </a:p>
        </p:txBody>
      </p:sp>
    </p:spTree>
    <p:extLst>
      <p:ext uri="{BB962C8B-B14F-4D97-AF65-F5344CB8AC3E}">
        <p14:creationId xmlns:p14="http://schemas.microsoft.com/office/powerpoint/2010/main" val="17689023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smtClean="0"/>
              <a:t>In the National Heart Disease and Stroke Prevention Program’s </a:t>
            </a:r>
            <a:r>
              <a:rPr lang="en-US" sz="1050" i="1" dirty="0" smtClean="0"/>
              <a:t>Fundamentals of Evaluating Partnerships/Evaluation Guide</a:t>
            </a:r>
            <a:r>
              <a:rPr lang="en-US" sz="1050" dirty="0" smtClean="0"/>
              <a:t>, the authors list some potential uses of partnership evaluation, including:</a:t>
            </a:r>
          </a:p>
          <a:p>
            <a:pPr marL="171450" indent="-171450">
              <a:buFont typeface="Arial" panose="020B0604020202020204" pitchFamily="34" charset="0"/>
              <a:buChar char="•"/>
            </a:pPr>
            <a:r>
              <a:rPr lang="en-US" sz="1050" dirty="0" smtClean="0"/>
              <a:t>Improving the functioning and productivity of state partnerships (partnership strengths and areas for improvement)</a:t>
            </a:r>
          </a:p>
          <a:p>
            <a:pPr marL="171450" indent="-171450">
              <a:buFont typeface="Arial" panose="020B0604020202020204" pitchFamily="34" charset="0"/>
              <a:buChar char="•"/>
            </a:pPr>
            <a:r>
              <a:rPr lang="en-US" sz="1050" dirty="0" smtClean="0"/>
              <a:t>Improving and guiding partnership activities (so successful strategies can be supported and replicated)</a:t>
            </a:r>
          </a:p>
          <a:p>
            <a:pPr marL="171450" indent="-171450">
              <a:buFont typeface="Arial" panose="020B0604020202020204" pitchFamily="34" charset="0"/>
              <a:buChar char="•"/>
            </a:pPr>
            <a:r>
              <a:rPr lang="en-US" sz="1050" dirty="0" smtClean="0"/>
              <a:t>Determining whether goals and objectives have been met (sense of accomplishment and accountability)</a:t>
            </a:r>
          </a:p>
          <a:p>
            <a:pPr marL="171450" indent="-171450">
              <a:buFont typeface="Arial" panose="020B0604020202020204" pitchFamily="34" charset="0"/>
              <a:buChar char="•"/>
            </a:pPr>
            <a:r>
              <a:rPr lang="en-US" sz="1050" dirty="0" smtClean="0"/>
              <a:t>Promoting the public image of the partnership (may aid recruitment and retention and help secure resources)</a:t>
            </a:r>
          </a:p>
          <a:p>
            <a:pPr marL="171450" indent="-171450">
              <a:buFont typeface="Arial" panose="020B0604020202020204" pitchFamily="34" charset="0"/>
              <a:buChar char="•"/>
            </a:pPr>
            <a:r>
              <a:rPr lang="en-US" sz="1050" dirty="0" smtClean="0"/>
              <a:t>Building capacity for evaluation (reduce anxiety, create culture of evaluation)</a:t>
            </a:r>
          </a:p>
          <a:p>
            <a:pPr marL="171450" indent="-171450">
              <a:buFont typeface="Arial" panose="020B0604020202020204" pitchFamily="34" charset="0"/>
              <a:buChar char="•"/>
            </a:pPr>
            <a:r>
              <a:rPr lang="en-US" sz="1050" dirty="0" smtClean="0"/>
              <a:t>Providing accountability (results and stewardship of resources)</a:t>
            </a:r>
          </a:p>
          <a:p>
            <a:pPr marL="171450" indent="-171450">
              <a:buFont typeface="Arial" panose="020B0604020202020204" pitchFamily="34" charset="0"/>
              <a:buChar char="•"/>
            </a:pPr>
            <a:endParaRPr lang="en-US" sz="1050" dirty="0"/>
          </a:p>
          <a:p>
            <a:r>
              <a:rPr lang="en-US" sz="1050" dirty="0" smtClean="0"/>
              <a:t>Potential users = partnership leadership, organizers, members, funders, people affected by activities, potential partners</a:t>
            </a:r>
          </a:p>
          <a:p>
            <a:endParaRPr lang="en-US" sz="1050" dirty="0"/>
          </a:p>
          <a:p>
            <a:r>
              <a:rPr lang="en-US" sz="1050" dirty="0" smtClean="0"/>
              <a:t>After thinking through potential uses and users, it is recommended that a communication plan be developed and implemented. These is a useful template for this on the ASTDD website. Messages should be tailored to the specific audience and the purpose for which they will be using the information.</a:t>
            </a:r>
          </a:p>
          <a:p>
            <a:endParaRPr lang="en-US" sz="1050" dirty="0"/>
          </a:p>
          <a:p>
            <a:r>
              <a:rPr lang="en-US" sz="1050" dirty="0" smtClean="0"/>
              <a:t>Most importantly, lessons learned should be incorporated into the ongoing plan that guides the work of the partnership – whether that is the state health department plan, the state oral health plan, or some other document.</a:t>
            </a:r>
          </a:p>
        </p:txBody>
      </p:sp>
      <p:sp>
        <p:nvSpPr>
          <p:cNvPr id="4" name="Slide Number Placeholder 3"/>
          <p:cNvSpPr>
            <a:spLocks noGrp="1"/>
          </p:cNvSpPr>
          <p:nvPr>
            <p:ph type="sldNum" sz="quarter" idx="10"/>
          </p:nvPr>
        </p:nvSpPr>
        <p:spPr/>
        <p:txBody>
          <a:bodyPr/>
          <a:lstStyle/>
          <a:p>
            <a:fld id="{BB934014-C591-49CD-A736-735B071BFB98}" type="slidenum">
              <a:rPr lang="en-US" smtClean="0"/>
              <a:pPr/>
              <a:t>20</a:t>
            </a:fld>
            <a:endParaRPr lang="en-US" dirty="0"/>
          </a:p>
        </p:txBody>
      </p:sp>
    </p:spTree>
    <p:extLst>
      <p:ext uri="{BB962C8B-B14F-4D97-AF65-F5344CB8AC3E}">
        <p14:creationId xmlns:p14="http://schemas.microsoft.com/office/powerpoint/2010/main" val="712654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Review each resource</a:t>
            </a:r>
          </a:p>
          <a:p>
            <a:pPr marL="0" indent="0">
              <a:buFont typeface="Arial" panose="020B0604020202020204" pitchFamily="34" charset="0"/>
              <a:buNone/>
            </a:pPr>
            <a:endParaRPr lang="en-US" i="1" dirty="0" smtClean="0"/>
          </a:p>
          <a:p>
            <a:pPr marL="0" indent="0">
              <a:buFont typeface="Arial" panose="020B0604020202020204" pitchFamily="34" charset="0"/>
              <a:buNone/>
            </a:pPr>
            <a:r>
              <a:rPr lang="en-US" i="0" dirty="0" smtClean="0"/>
              <a:t>The</a:t>
            </a:r>
            <a:r>
              <a:rPr lang="en-US" i="0" baseline="0" dirty="0" smtClean="0"/>
              <a:t> ASTDD website also has resources related to collaboration with:</a:t>
            </a:r>
          </a:p>
          <a:p>
            <a:pPr marL="171450" indent="-171450">
              <a:buFont typeface="Arial" panose="020B0604020202020204" pitchFamily="34" charset="0"/>
              <a:buChar char="•"/>
            </a:pPr>
            <a:r>
              <a:rPr lang="en-US" i="0" dirty="0" smtClean="0"/>
              <a:t>CSHCN programs</a:t>
            </a:r>
          </a:p>
          <a:p>
            <a:pPr marL="171450" indent="-171450">
              <a:buFont typeface="Arial" panose="020B0604020202020204" pitchFamily="34" charset="0"/>
              <a:buChar char="•"/>
            </a:pPr>
            <a:r>
              <a:rPr lang="en-US" i="0" dirty="0" smtClean="0"/>
              <a:t>State dental</a:t>
            </a:r>
            <a:r>
              <a:rPr lang="en-US" i="0" baseline="0" dirty="0" smtClean="0"/>
              <a:t> associations</a:t>
            </a:r>
          </a:p>
          <a:p>
            <a:pPr marL="171450" indent="-171450">
              <a:buFont typeface="Arial" panose="020B0604020202020204" pitchFamily="34" charset="0"/>
              <a:buChar char="•"/>
            </a:pPr>
            <a:r>
              <a:rPr lang="en-US" i="0" baseline="0" dirty="0" smtClean="0"/>
              <a:t>State dental hygiene associations</a:t>
            </a:r>
          </a:p>
          <a:p>
            <a:pPr marL="171450" indent="-171450">
              <a:buFont typeface="Arial" panose="020B0604020202020204" pitchFamily="34" charset="0"/>
              <a:buChar char="•"/>
            </a:pPr>
            <a:r>
              <a:rPr lang="en-US" i="0" baseline="0" dirty="0" smtClean="0"/>
              <a:t>State Medicaid programs</a:t>
            </a:r>
          </a:p>
          <a:p>
            <a:pPr marL="171450" indent="-171450">
              <a:buFont typeface="Arial" panose="020B0604020202020204" pitchFamily="34" charset="0"/>
              <a:buChar char="•"/>
            </a:pPr>
            <a:r>
              <a:rPr lang="en-US" i="0" baseline="0" dirty="0" smtClean="0"/>
              <a:t>MCH programs</a:t>
            </a:r>
          </a:p>
          <a:p>
            <a:pPr marL="171450" indent="-171450">
              <a:buFont typeface="Arial" panose="020B0604020202020204" pitchFamily="34" charset="0"/>
              <a:buChar char="•"/>
            </a:pPr>
            <a:r>
              <a:rPr lang="en-US" i="0" baseline="0" smtClean="0"/>
              <a:t>CHC </a:t>
            </a:r>
            <a:r>
              <a:rPr lang="en-US" i="0" baseline="0" dirty="0" smtClean="0"/>
              <a:t>oral health programs</a:t>
            </a:r>
          </a:p>
          <a:p>
            <a:pPr marL="171450" indent="-171450">
              <a:buFont typeface="Arial" panose="020B0604020202020204" pitchFamily="34" charset="0"/>
              <a:buChar char="•"/>
            </a:pPr>
            <a:r>
              <a:rPr lang="en-US" i="0" baseline="0" dirty="0" smtClean="0"/>
              <a:t>Head Start Collaboration Offices</a:t>
            </a:r>
          </a:p>
          <a:p>
            <a:pPr marL="171450" indent="-171450">
              <a:buFont typeface="Arial" panose="020B0604020202020204" pitchFamily="34" charset="0"/>
              <a:buChar char="•"/>
            </a:pPr>
            <a:r>
              <a:rPr lang="en-US" i="0" baseline="0" dirty="0" smtClean="0"/>
              <a:t>Primary care associations (PCAs)</a:t>
            </a:r>
          </a:p>
        </p:txBody>
      </p:sp>
      <p:sp>
        <p:nvSpPr>
          <p:cNvPr id="4" name="Slide Number Placeholder 3"/>
          <p:cNvSpPr>
            <a:spLocks noGrp="1"/>
          </p:cNvSpPr>
          <p:nvPr>
            <p:ph type="sldNum" sz="quarter" idx="10"/>
          </p:nvPr>
        </p:nvSpPr>
        <p:spPr/>
        <p:txBody>
          <a:bodyPr/>
          <a:lstStyle/>
          <a:p>
            <a:fld id="{BB934014-C591-49CD-A736-735B071BFB98}" type="slidenum">
              <a:rPr lang="en-US" smtClean="0"/>
              <a:pPr/>
              <a:t>21</a:t>
            </a:fld>
            <a:endParaRPr lang="en-US" dirty="0"/>
          </a:p>
        </p:txBody>
      </p:sp>
    </p:spTree>
    <p:extLst>
      <p:ext uri="{BB962C8B-B14F-4D97-AF65-F5344CB8AC3E}">
        <p14:creationId xmlns:p14="http://schemas.microsoft.com/office/powerpoint/2010/main" val="882327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Review each resource</a:t>
            </a:r>
          </a:p>
          <a:p>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22</a:t>
            </a:fld>
            <a:endParaRPr lang="en-US" dirty="0"/>
          </a:p>
        </p:txBody>
      </p:sp>
    </p:spTree>
    <p:extLst>
      <p:ext uri="{BB962C8B-B14F-4D97-AF65-F5344CB8AC3E}">
        <p14:creationId xmlns:p14="http://schemas.microsoft.com/office/powerpoint/2010/main" val="5303824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Review each resource</a:t>
            </a:r>
          </a:p>
          <a:p>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23</a:t>
            </a:fld>
            <a:endParaRPr lang="en-US" dirty="0"/>
          </a:p>
        </p:txBody>
      </p:sp>
    </p:spTree>
    <p:extLst>
      <p:ext uri="{BB962C8B-B14F-4D97-AF65-F5344CB8AC3E}">
        <p14:creationId xmlns:p14="http://schemas.microsoft.com/office/powerpoint/2010/main" val="3972131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Review each resource</a:t>
            </a:r>
          </a:p>
          <a:p>
            <a:endParaRPr lang="en-US"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24</a:t>
            </a:fld>
            <a:endParaRPr lang="en-US" dirty="0"/>
          </a:p>
        </p:txBody>
      </p:sp>
    </p:spTree>
    <p:extLst>
      <p:ext uri="{BB962C8B-B14F-4D97-AF65-F5344CB8AC3E}">
        <p14:creationId xmlns:p14="http://schemas.microsoft.com/office/powerpoint/2010/main" val="3972131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Review content of the slide</a:t>
            </a:r>
            <a:endParaRPr lang="en-US" i="1"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25</a:t>
            </a:fld>
            <a:endParaRPr lang="en-US" dirty="0"/>
          </a:p>
        </p:txBody>
      </p:sp>
    </p:spTree>
    <p:extLst>
      <p:ext uri="{BB962C8B-B14F-4D97-AF65-F5344CB8AC3E}">
        <p14:creationId xmlns:p14="http://schemas.microsoft.com/office/powerpoint/2010/main" val="3740338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Please respond to the polling questions and webinar</a:t>
            </a:r>
            <a:r>
              <a:rPr lang="en-US" baseline="0" dirty="0" smtClean="0"/>
              <a:t> evaluation questions </a:t>
            </a:r>
            <a:r>
              <a:rPr lang="en-US" dirty="0" smtClean="0"/>
              <a:t>at this time.</a:t>
            </a:r>
          </a:p>
          <a:p>
            <a:endParaRPr lang="en-US" dirty="0" smtClean="0"/>
          </a:p>
        </p:txBody>
      </p:sp>
      <p:sp>
        <p:nvSpPr>
          <p:cNvPr id="4" name="Slide Number Placeholder 3"/>
          <p:cNvSpPr>
            <a:spLocks noGrp="1"/>
          </p:cNvSpPr>
          <p:nvPr>
            <p:ph type="sldNum" sz="quarter" idx="10"/>
          </p:nvPr>
        </p:nvSpPr>
        <p:spPr/>
        <p:txBody>
          <a:bodyPr/>
          <a:lstStyle/>
          <a:p>
            <a:fld id="{BB934014-C591-49CD-A736-735B071BFB98}" type="slidenum">
              <a:rPr lang="en-US" smtClean="0"/>
              <a:pPr/>
              <a:t>26</a:t>
            </a:fld>
            <a:endParaRPr lang="en-US" dirty="0"/>
          </a:p>
        </p:txBody>
      </p:sp>
    </p:spTree>
    <p:extLst>
      <p:ext uri="{BB962C8B-B14F-4D97-AF65-F5344CB8AC3E}">
        <p14:creationId xmlns:p14="http://schemas.microsoft.com/office/powerpoint/2010/main" val="1161081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i="1" dirty="0" smtClean="0"/>
              <a:t>Review content of slide</a:t>
            </a:r>
            <a:endParaRPr lang="en-US" sz="1100" i="1"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3</a:t>
            </a:fld>
            <a:endParaRPr lang="en-US" dirty="0"/>
          </a:p>
        </p:txBody>
      </p:sp>
    </p:spTree>
    <p:extLst>
      <p:ext uri="{BB962C8B-B14F-4D97-AF65-F5344CB8AC3E}">
        <p14:creationId xmlns:p14="http://schemas.microsoft.com/office/powerpoint/2010/main" val="4131616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States that have been awarded funding under CDC-RFA-DP13-1307 for State Oral Disease Prevention Programs are required to provide an overall evaluation strategy that includes at least three proposed evaluation focus areas—one of which MUST be a partnership/collaboration</a:t>
            </a:r>
            <a:r>
              <a:rPr lang="en-US" sz="1100" baseline="0" dirty="0" smtClean="0"/>
              <a:t> evaluation</a:t>
            </a:r>
            <a:r>
              <a:rPr lang="en-US" sz="1100" dirty="0" smtClean="0"/>
              <a:t>. CDC has included this requirement in recognition of the reality that internal and external partnerships are a necessity for SOHPs today. This is true for all SOHPs, not only those that receive funding from CDC; therefore, ASTDD has partnered with CDC to make this webinar available to all states and territories.</a:t>
            </a:r>
          </a:p>
          <a:p>
            <a:endParaRPr lang="en-US" sz="1100" dirty="0" smtClean="0"/>
          </a:p>
          <a:p>
            <a:r>
              <a:rPr lang="en-US" sz="1100" dirty="0" smtClean="0"/>
              <a:t>By the end of this webinar, it is our hope and expectation that participants will have: </a:t>
            </a:r>
          </a:p>
          <a:p>
            <a:pPr marL="171450" indent="-171450">
              <a:buFont typeface="Arial" panose="020B0604020202020204" pitchFamily="34" charset="0"/>
              <a:buChar char="•"/>
            </a:pPr>
            <a:r>
              <a:rPr lang="en-US" sz="1100" dirty="0" smtClean="0"/>
              <a:t>Increased awareness of the importance of evaluating their partnerships and of engaging their partners in the evaluation process</a:t>
            </a:r>
          </a:p>
          <a:p>
            <a:pPr marL="628650" lvl="1" indent="-171450">
              <a:buFont typeface="Arial" panose="020B0604020202020204" pitchFamily="34" charset="0"/>
              <a:buChar char="•"/>
            </a:pPr>
            <a:r>
              <a:rPr lang="en-US" sz="1100" dirty="0" smtClean="0"/>
              <a:t>Because examining these relationships</a:t>
            </a:r>
            <a:r>
              <a:rPr lang="en-US" sz="1100" baseline="0" dirty="0" smtClean="0"/>
              <a:t> and their role in producing desired results is c</a:t>
            </a:r>
            <a:r>
              <a:rPr lang="en-US" sz="1100" dirty="0" smtClean="0"/>
              <a:t>ritical</a:t>
            </a:r>
            <a:r>
              <a:rPr lang="en-US" sz="1100" baseline="0" dirty="0" smtClean="0"/>
              <a:t> to accomplishment of the SOHP mission and because </a:t>
            </a:r>
            <a:r>
              <a:rPr lang="en-US" sz="1100" dirty="0" smtClean="0"/>
              <a:t>stakeholder involvement is</a:t>
            </a:r>
            <a:r>
              <a:rPr lang="en-US" sz="1100" baseline="0" dirty="0" smtClean="0"/>
              <a:t> key to an effective and useful evaluation</a:t>
            </a:r>
            <a:endParaRPr lang="en-US" sz="1100" dirty="0" smtClean="0"/>
          </a:p>
          <a:p>
            <a:pPr marL="171450" indent="-171450">
              <a:buFont typeface="Arial" panose="020B0604020202020204" pitchFamily="34" charset="0"/>
              <a:buChar char="•"/>
            </a:pPr>
            <a:r>
              <a:rPr lang="en-US" sz="1100" dirty="0" smtClean="0"/>
              <a:t>Increased awareness of the importance of matching their partnership evaluation questions and tools to their partnership’s stage of development</a:t>
            </a:r>
          </a:p>
          <a:p>
            <a:pPr marL="628650" lvl="1" indent="-171450">
              <a:buFont typeface="Arial" panose="020B0604020202020204" pitchFamily="34" charset="0"/>
              <a:buChar char="•"/>
            </a:pPr>
            <a:r>
              <a:rPr lang="en-US" sz="1100" dirty="0" smtClean="0"/>
              <a:t>Because expectations about results need to be realistic in terms of how long the partnership has been in existence and how well developed it is</a:t>
            </a:r>
          </a:p>
          <a:p>
            <a:pPr marL="171450" indent="-171450">
              <a:buFont typeface="Arial" panose="020B0604020202020204" pitchFamily="34" charset="0"/>
              <a:buChar char="•"/>
            </a:pPr>
            <a:r>
              <a:rPr lang="en-US" sz="1100" dirty="0" smtClean="0"/>
              <a:t>Become familiar with resources available to them to inform their planning, implementation, and use of partnership evaluation</a:t>
            </a:r>
          </a:p>
          <a:p>
            <a:pPr marL="628650" lvl="1" indent="-171450">
              <a:buFont typeface="Arial" panose="020B0604020202020204" pitchFamily="34" charset="0"/>
              <a:buChar char="•"/>
            </a:pPr>
            <a:r>
              <a:rPr lang="en-US" sz="1100" dirty="0" smtClean="0"/>
              <a:t>Because there are many tools and approaches from which to select and having some information about these in advance will facilitate the evaluation process; it is our hope that we can continue to amass resources and share them with one another via the ASTDD website</a:t>
            </a:r>
          </a:p>
        </p:txBody>
      </p:sp>
      <p:sp>
        <p:nvSpPr>
          <p:cNvPr id="4" name="Slide Number Placeholder 3"/>
          <p:cNvSpPr>
            <a:spLocks noGrp="1"/>
          </p:cNvSpPr>
          <p:nvPr>
            <p:ph type="sldNum" sz="quarter" idx="10"/>
          </p:nvPr>
        </p:nvSpPr>
        <p:spPr/>
        <p:txBody>
          <a:bodyPr/>
          <a:lstStyle/>
          <a:p>
            <a:fld id="{BB934014-C591-49CD-A736-735B071BFB98}" type="slidenum">
              <a:rPr lang="en-US" smtClean="0"/>
              <a:pPr/>
              <a:t>4</a:t>
            </a:fld>
            <a:endParaRPr lang="en-US" dirty="0"/>
          </a:p>
        </p:txBody>
      </p:sp>
    </p:spTree>
    <p:extLst>
      <p:ext uri="{BB962C8B-B14F-4D97-AF65-F5344CB8AC3E}">
        <p14:creationId xmlns:p14="http://schemas.microsoft.com/office/powerpoint/2010/main" val="1560303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There are many definitions of partnership and collaboration—the commonality seems to be that that two or more persons or entities are working together to produce something. In the book </a:t>
            </a:r>
            <a:r>
              <a:rPr lang="en-US" sz="1100" i="1" dirty="0" smtClean="0"/>
              <a:t>Collaboration: What Makes it Work</a:t>
            </a:r>
            <a:r>
              <a:rPr lang="en-US" sz="1100" dirty="0" smtClean="0"/>
              <a:t>, the authors define collaboration as “a mutually beneficial and well-defined relationship entered into by two or more organizations to achieve common goals.” They go on to say that “the relationship includes a commitment to mutual relationships and goals; a jointly-developed structure and shared responsibility; mutual authority and accountability for success; and sharing of resources and rewards.” They use the word “partners” to refer to the members of the collaborative group. However, because different people can interpret the words “partnership” and “collaboration” differently, it is important to be clear about the nature and scope of the relationship and the desired results before undertaking any evaluation.</a:t>
            </a:r>
          </a:p>
          <a:p>
            <a:endParaRPr lang="en-US" sz="1100" dirty="0"/>
          </a:p>
          <a:p>
            <a:r>
              <a:rPr lang="en-US" sz="1100" dirty="0" smtClean="0"/>
              <a:t>Partnerships can take</a:t>
            </a:r>
            <a:r>
              <a:rPr lang="en-US" sz="1100" baseline="0" dirty="0" smtClean="0"/>
              <a:t> many forms. Some may be formal, for example, documented by a memorandum of agreement or contract that specifies roles and responsibilities, or two or more programs/agencies might be written into the same grant with specific functions and deliverables. Some may be informal, for example, the SOHP shares materials with another program within the health department and they disseminate them to their target audiences. Some may focus on a particular activity, for example, two or more programs/agencies co-sponsor a conference. Some, like OH coalitions, may have a broader purpose such as implementation of a multi-faceted, multi-year plan. Some may be designed to improve communication and coordination while others may focus on co-producing some desired activities and achieving a shared outcome. In any case, it is critical to be clear about the nature and purpose of the partnership. There are some tools that can help</a:t>
            </a:r>
            <a:r>
              <a:rPr lang="en-US" sz="1100" dirty="0" smtClean="0"/>
              <a:t> and we will review some of these today.</a:t>
            </a:r>
            <a:endParaRPr lang="en-US" sz="1100"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5</a:t>
            </a:fld>
            <a:endParaRPr lang="en-US" dirty="0"/>
          </a:p>
        </p:txBody>
      </p:sp>
    </p:spTree>
    <p:extLst>
      <p:ext uri="{BB962C8B-B14F-4D97-AF65-F5344CB8AC3E}">
        <p14:creationId xmlns:p14="http://schemas.microsoft.com/office/powerpoint/2010/main" val="479131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025" y="4448175"/>
            <a:ext cx="5661025" cy="4424362"/>
          </a:xfrm>
        </p:spPr>
        <p:txBody>
          <a:bodyPr/>
          <a:lstStyle/>
          <a:p>
            <a:r>
              <a:rPr lang="en-US" sz="1100" dirty="0" smtClean="0"/>
              <a:t>As noted previously, internal and external partnerships are a necessity for SOHPs today. When effective, they make it possible to reach diverse audiences, leverage existing resources and acquire new ones, and increase the impact of public oral health programs. Some typical examples of SOHP </a:t>
            </a:r>
            <a:r>
              <a:rPr lang="en-US" sz="1100" u="sng" dirty="0" smtClean="0"/>
              <a:t>internal</a:t>
            </a:r>
            <a:r>
              <a:rPr lang="en-US" sz="1100" dirty="0" smtClean="0"/>
              <a:t> partners would include:</a:t>
            </a:r>
          </a:p>
          <a:p>
            <a:pPr marL="171450" indent="-171450">
              <a:buFont typeface="Arial" panose="020B0604020202020204" pitchFamily="34" charset="0"/>
              <a:buChar char="•"/>
            </a:pPr>
            <a:r>
              <a:rPr lang="en-US" sz="1100" dirty="0" smtClean="0"/>
              <a:t>Chronic disease prevention and management programs, such as tobacco, diabetes</a:t>
            </a:r>
          </a:p>
          <a:p>
            <a:pPr marL="171450" indent="-171450">
              <a:buFont typeface="Arial" panose="020B0604020202020204" pitchFamily="34" charset="0"/>
              <a:buChar char="•"/>
            </a:pPr>
            <a:r>
              <a:rPr lang="en-US" sz="1100" dirty="0" smtClean="0"/>
              <a:t>Maternal and child health programs, including children with special health care needs, home visiting, WIC, and preconception health</a:t>
            </a:r>
          </a:p>
          <a:p>
            <a:pPr marL="171450" indent="-171450">
              <a:buFont typeface="Arial" panose="020B0604020202020204" pitchFamily="34" charset="0"/>
              <a:buChar char="•"/>
            </a:pPr>
            <a:r>
              <a:rPr lang="en-US" sz="1100" dirty="0" smtClean="0"/>
              <a:t>Primary care programs</a:t>
            </a:r>
          </a:p>
          <a:p>
            <a:pPr marL="171450" indent="-171450">
              <a:buFont typeface="Arial" panose="020B0604020202020204" pitchFamily="34" charset="0"/>
              <a:buChar char="•"/>
            </a:pPr>
            <a:r>
              <a:rPr lang="en-US" sz="1100" dirty="0" smtClean="0"/>
              <a:t>Rural health programs</a:t>
            </a:r>
          </a:p>
          <a:p>
            <a:r>
              <a:rPr lang="en-US" sz="1100" dirty="0" smtClean="0"/>
              <a:t>Some typical examples of SOHP </a:t>
            </a:r>
            <a:r>
              <a:rPr lang="en-US" sz="1100" u="sng" dirty="0" smtClean="0"/>
              <a:t>external</a:t>
            </a:r>
            <a:r>
              <a:rPr lang="en-US" sz="1100" dirty="0" smtClean="0"/>
              <a:t> partners would include:</a:t>
            </a:r>
          </a:p>
          <a:p>
            <a:pPr marL="171450" indent="-171450">
              <a:buFont typeface="Arial" panose="020B0604020202020204" pitchFamily="34" charset="0"/>
              <a:buChar char="•"/>
            </a:pPr>
            <a:r>
              <a:rPr lang="en-US" sz="1100" dirty="0" smtClean="0"/>
              <a:t>Tribes</a:t>
            </a:r>
          </a:p>
          <a:p>
            <a:pPr marL="171450" indent="-171450">
              <a:buFont typeface="Arial" panose="020B0604020202020204" pitchFamily="34" charset="0"/>
              <a:buChar char="•"/>
            </a:pPr>
            <a:r>
              <a:rPr lang="en-US" sz="1100" dirty="0" smtClean="0"/>
              <a:t>Faith-based programs</a:t>
            </a:r>
          </a:p>
          <a:p>
            <a:pPr marL="171450" indent="-171450">
              <a:buFont typeface="Arial" panose="020B0604020202020204" pitchFamily="34" charset="0"/>
              <a:buChar char="•"/>
            </a:pPr>
            <a:r>
              <a:rPr lang="en-US" sz="1100" dirty="0" smtClean="0"/>
              <a:t>Professional associations</a:t>
            </a:r>
          </a:p>
          <a:p>
            <a:pPr marL="171450" indent="-171450">
              <a:buFont typeface="Arial" panose="020B0604020202020204" pitchFamily="34" charset="0"/>
              <a:buChar char="•"/>
            </a:pPr>
            <a:r>
              <a:rPr lang="en-US" sz="1100" dirty="0" smtClean="0"/>
              <a:t>Medicaid programs and other payers</a:t>
            </a:r>
          </a:p>
          <a:p>
            <a:pPr marL="171450" indent="-171450">
              <a:buFont typeface="Arial" panose="020B0604020202020204" pitchFamily="34" charset="0"/>
              <a:buChar char="•"/>
            </a:pPr>
            <a:r>
              <a:rPr lang="en-US" sz="1100" dirty="0" smtClean="0"/>
              <a:t>FQHCs</a:t>
            </a:r>
          </a:p>
          <a:p>
            <a:pPr marL="171450" indent="-171450">
              <a:buFont typeface="Arial" panose="020B0604020202020204" pitchFamily="34" charset="0"/>
              <a:buChar char="•"/>
            </a:pPr>
            <a:r>
              <a:rPr lang="en-US" sz="1100" dirty="0" smtClean="0"/>
              <a:t>Schools</a:t>
            </a:r>
          </a:p>
          <a:p>
            <a:pPr marL="171450" indent="-171450">
              <a:buFont typeface="Arial" panose="020B0604020202020204" pitchFamily="34" charset="0"/>
              <a:buChar char="•"/>
            </a:pPr>
            <a:r>
              <a:rPr lang="en-US" sz="1100" dirty="0" smtClean="0"/>
              <a:t>Elected officials</a:t>
            </a:r>
          </a:p>
          <a:p>
            <a:pPr marL="171450" indent="-171450">
              <a:buFont typeface="Arial" panose="020B0604020202020204" pitchFamily="34" charset="0"/>
              <a:buChar char="•"/>
            </a:pPr>
            <a:r>
              <a:rPr lang="en-US" sz="1100" dirty="0" smtClean="0"/>
              <a:t>Other community organizations</a:t>
            </a:r>
            <a:endParaRPr lang="en-US" sz="1100" dirty="0"/>
          </a:p>
          <a:p>
            <a:endParaRPr lang="en-US" sz="1100" dirty="0"/>
          </a:p>
          <a:p>
            <a:r>
              <a:rPr lang="en-US" sz="1100" dirty="0" smtClean="0"/>
              <a:t>Partnerships do not materialize overnight. They take focused attention and time to develop, stabilize, and grow. In the aforementioned </a:t>
            </a:r>
            <a:r>
              <a:rPr lang="en-US" sz="1100" i="1" dirty="0"/>
              <a:t>Collaboration: What Makes it </a:t>
            </a:r>
            <a:r>
              <a:rPr lang="en-US" sz="1100" i="1" dirty="0" smtClean="0"/>
              <a:t>Work</a:t>
            </a:r>
            <a:r>
              <a:rPr lang="en-US" sz="1100" dirty="0" smtClean="0"/>
              <a:t>, the authors list 20 factors that influence the success of collaborations; they group these into six categories: environment, membership characteristics, process and structure, communication, purpose, and resources. Choosing the right partners and cultivating a mutually beneficial relationship with them is critical. </a:t>
            </a:r>
            <a:r>
              <a:rPr lang="en-US" sz="1100" dirty="0"/>
              <a:t>There are some tools that can help and we will review some of these today.</a:t>
            </a:r>
          </a:p>
        </p:txBody>
      </p:sp>
      <p:sp>
        <p:nvSpPr>
          <p:cNvPr id="4" name="Slide Number Placeholder 3"/>
          <p:cNvSpPr>
            <a:spLocks noGrp="1"/>
          </p:cNvSpPr>
          <p:nvPr>
            <p:ph type="sldNum" sz="quarter" idx="10"/>
          </p:nvPr>
        </p:nvSpPr>
        <p:spPr/>
        <p:txBody>
          <a:bodyPr/>
          <a:lstStyle/>
          <a:p>
            <a:fld id="{BB934014-C591-49CD-A736-735B071BFB98}" type="slidenum">
              <a:rPr lang="en-US" smtClean="0"/>
              <a:pPr/>
              <a:t>6</a:t>
            </a:fld>
            <a:endParaRPr lang="en-US" dirty="0"/>
          </a:p>
        </p:txBody>
      </p:sp>
    </p:spTree>
    <p:extLst>
      <p:ext uri="{BB962C8B-B14F-4D97-AF65-F5344CB8AC3E}">
        <p14:creationId xmlns:p14="http://schemas.microsoft.com/office/powerpoint/2010/main" val="4094514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Before we proceed further, it is important to know that content of this webinar is built on and consistent with </a:t>
            </a:r>
            <a:r>
              <a:rPr lang="en-US" sz="1100" baseline="0" dirty="0" smtClean="0"/>
              <a:t>CDC’s evaluation framework and evaluation plan format. References</a:t>
            </a:r>
            <a:r>
              <a:rPr lang="en-US" sz="1100" dirty="0" smtClean="0"/>
              <a:t> for these are included in the Resources section.</a:t>
            </a:r>
          </a:p>
          <a:p>
            <a:endParaRPr lang="en-US" sz="1100" dirty="0"/>
          </a:p>
          <a:p>
            <a:r>
              <a:rPr lang="en-US" sz="1100" dirty="0" smtClean="0"/>
              <a:t>Evaluation of partnerships can have many different purposes. As noted previously, we may want to know if we have selected the right partners to accomplish our purpose, if partners are all on the same page about where we are headed, or if activities of the various partners are in alignment and unnecessary duplication is avoided. We may want to know if planned activities are being carried out. Or we may want to know if the relationship itself is working to everyone’s satisfaction and how we can improve, strengthen, or expand it. Ultimately, we will want to know if desired results are being achieved and why or why not. </a:t>
            </a:r>
          </a:p>
          <a:p>
            <a:endParaRPr lang="en-US" sz="1100" dirty="0"/>
          </a:p>
          <a:p>
            <a:r>
              <a:rPr lang="en-US" sz="1100" dirty="0" smtClean="0"/>
              <a:t>Evaluation can take place at any stage of the partnership, but matching the evaluation questions to the stage of development is very important. We don’t expect to see changes in public oral health outcomes when we are still defining partner roles and responsibilities, but we are unlikely to </a:t>
            </a:r>
            <a:r>
              <a:rPr lang="en-US" sz="1100" u="sng" dirty="0" smtClean="0"/>
              <a:t>see</a:t>
            </a:r>
            <a:r>
              <a:rPr lang="en-US" sz="1100" dirty="0" smtClean="0"/>
              <a:t> changes in public oral health outcomes if we have not defined partner roles and responsibilities up front. Both are important, although the timing will be different.</a:t>
            </a:r>
          </a:p>
          <a:p>
            <a:endParaRPr lang="en-US" sz="1100" dirty="0" smtClean="0"/>
          </a:p>
          <a:p>
            <a:r>
              <a:rPr lang="en-US" sz="1100" dirty="0" smtClean="0"/>
              <a:t>We recommend approaching the design and implementation of a partnership evaluation using the six-step CDC framework.</a:t>
            </a:r>
            <a:endParaRPr lang="en-US" sz="1100" dirty="0"/>
          </a:p>
        </p:txBody>
      </p:sp>
      <p:sp>
        <p:nvSpPr>
          <p:cNvPr id="4" name="Slide Number Placeholder 3"/>
          <p:cNvSpPr>
            <a:spLocks noGrp="1"/>
          </p:cNvSpPr>
          <p:nvPr>
            <p:ph type="sldNum" sz="quarter" idx="10"/>
          </p:nvPr>
        </p:nvSpPr>
        <p:spPr/>
        <p:txBody>
          <a:bodyPr/>
          <a:lstStyle/>
          <a:p>
            <a:fld id="{BB934014-C591-49CD-A736-735B071BFB98}" type="slidenum">
              <a:rPr lang="en-US" smtClean="0"/>
              <a:pPr/>
              <a:t>7</a:t>
            </a:fld>
            <a:endParaRPr lang="en-US" dirty="0"/>
          </a:p>
        </p:txBody>
      </p:sp>
    </p:spTree>
    <p:extLst>
      <p:ext uri="{BB962C8B-B14F-4D97-AF65-F5344CB8AC3E}">
        <p14:creationId xmlns:p14="http://schemas.microsoft.com/office/powerpoint/2010/main" val="3717029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8025" y="4448175"/>
            <a:ext cx="5661025" cy="4500562"/>
          </a:xfrm>
        </p:spPr>
        <p:txBody>
          <a:bodyPr/>
          <a:lstStyle/>
          <a:p>
            <a:r>
              <a:rPr lang="en-US" sz="1100" dirty="0" smtClean="0"/>
              <a:t>Evaluation stakeholders potentially include:</a:t>
            </a:r>
          </a:p>
          <a:p>
            <a:pPr marL="171450" indent="-171450">
              <a:buFont typeface="Arial" panose="020B0604020202020204" pitchFamily="34" charset="0"/>
              <a:buChar char="•"/>
            </a:pPr>
            <a:r>
              <a:rPr lang="en-US" sz="1100" dirty="0" smtClean="0"/>
              <a:t>Partner agency leaders, members</a:t>
            </a:r>
          </a:p>
          <a:p>
            <a:pPr marL="171450" indent="-171450">
              <a:buFont typeface="Arial" panose="020B0604020202020204" pitchFamily="34" charset="0"/>
              <a:buChar char="•"/>
            </a:pPr>
            <a:r>
              <a:rPr lang="en-US" sz="1100" dirty="0" smtClean="0"/>
              <a:t>Planning, support, and evaluation staff (or consultants)</a:t>
            </a:r>
          </a:p>
          <a:p>
            <a:pPr marL="171450" indent="-171450">
              <a:buFont typeface="Arial" panose="020B0604020202020204" pitchFamily="34" charset="0"/>
              <a:buChar char="•"/>
            </a:pPr>
            <a:r>
              <a:rPr lang="en-US" sz="1100" dirty="0" smtClean="0"/>
              <a:t>Key funders</a:t>
            </a:r>
          </a:p>
          <a:p>
            <a:pPr marL="171450" indent="-171450">
              <a:buFont typeface="Arial" panose="020B0604020202020204" pitchFamily="34" charset="0"/>
              <a:buChar char="•"/>
            </a:pPr>
            <a:r>
              <a:rPr lang="en-US" sz="1100" dirty="0" smtClean="0"/>
              <a:t>Representative of populations who are affected by or who will potentially benefit from the partnership activities</a:t>
            </a:r>
          </a:p>
          <a:p>
            <a:pPr marL="171450" indent="-171450">
              <a:buFont typeface="Arial" panose="020B0604020202020204" pitchFamily="34" charset="0"/>
              <a:buChar char="•"/>
            </a:pPr>
            <a:r>
              <a:rPr lang="en-US" sz="1100" dirty="0" smtClean="0"/>
              <a:t>Those likely to scrutinize results </a:t>
            </a:r>
          </a:p>
          <a:p>
            <a:pPr marL="171450" indent="-171450">
              <a:buFont typeface="Arial" panose="020B0604020202020204" pitchFamily="34" charset="0"/>
              <a:buChar char="•"/>
            </a:pPr>
            <a:r>
              <a:rPr lang="en-US" sz="1100" dirty="0" smtClean="0"/>
              <a:t>Those likely to use results</a:t>
            </a:r>
          </a:p>
          <a:p>
            <a:pPr marL="171450" indent="-171450">
              <a:buFont typeface="Arial" panose="020B0604020202020204" pitchFamily="34" charset="0"/>
              <a:buChar char="•"/>
            </a:pPr>
            <a:r>
              <a:rPr lang="en-US" sz="1100" dirty="0" smtClean="0"/>
              <a:t>In nutshell, those whose knowledge and skills, wisdom, and buy-in are necessary to conduct a credible and useful evaluation</a:t>
            </a:r>
          </a:p>
          <a:p>
            <a:r>
              <a:rPr lang="en-US" sz="1100" dirty="0" smtClean="0"/>
              <a:t>Several of the states that have drafted partnership evaluation plans have created evaluation teams to guide their work, which is conducive to partner engagement in the evaluation process. For example, the Kansas Evaluation Team includes the State Dental Director, the Children’s Program Manager, the Program Epidemiologist/Evaluator, the Fluoridation Specialist/Evaluator, the State Oral Health Coalition Executive Director and Policy Manager, and a RDH from a local clinic. Mississippi includes their Partnership Consultant and Regional Oral Health Consultants.</a:t>
            </a:r>
            <a:r>
              <a:rPr lang="en-US" sz="1100" baseline="0" dirty="0" smtClean="0"/>
              <a:t> New Hampshire includes reps from local health departments, nonprofit organizations, advocates, insurers, and consumers.</a:t>
            </a:r>
            <a:endParaRPr lang="en-US" sz="1100" dirty="0" smtClean="0"/>
          </a:p>
          <a:p>
            <a:r>
              <a:rPr lang="en-US" sz="1100" dirty="0" smtClean="0"/>
              <a:t>Roles evaluation team members might play include:</a:t>
            </a:r>
          </a:p>
          <a:p>
            <a:pPr marL="171450" indent="-171450">
              <a:buFont typeface="Arial" panose="020B0604020202020204" pitchFamily="34" charset="0"/>
              <a:buChar char="•"/>
            </a:pPr>
            <a:r>
              <a:rPr lang="en-US" sz="1100" dirty="0" smtClean="0"/>
              <a:t>Identifying and prioritizing evaluation questions</a:t>
            </a:r>
          </a:p>
          <a:p>
            <a:pPr marL="171450" indent="-171450">
              <a:buFont typeface="Arial" panose="020B0604020202020204" pitchFamily="34" charset="0"/>
              <a:buChar char="•"/>
            </a:pPr>
            <a:r>
              <a:rPr lang="en-US" sz="1100" dirty="0"/>
              <a:t>Identifying evaluation approaches</a:t>
            </a:r>
          </a:p>
          <a:p>
            <a:pPr marL="171450" indent="-171450">
              <a:buFont typeface="Arial" panose="020B0604020202020204" pitchFamily="34" charset="0"/>
              <a:buChar char="•"/>
            </a:pPr>
            <a:r>
              <a:rPr lang="en-US" sz="1100" dirty="0" smtClean="0"/>
              <a:t>Identifying, helping develop, and pretesting evaluation tools</a:t>
            </a:r>
          </a:p>
          <a:p>
            <a:pPr marL="171450" indent="-171450">
              <a:buFont typeface="Arial" panose="020B0604020202020204" pitchFamily="34" charset="0"/>
              <a:buChar char="•"/>
            </a:pPr>
            <a:r>
              <a:rPr lang="en-US" sz="1100" dirty="0" smtClean="0"/>
              <a:t>Helping develop and implement the plan for data collection</a:t>
            </a:r>
          </a:p>
          <a:p>
            <a:pPr marL="171450" indent="-171450">
              <a:buFont typeface="Arial" panose="020B0604020202020204" pitchFamily="34" charset="0"/>
              <a:buChar char="•"/>
            </a:pPr>
            <a:r>
              <a:rPr lang="en-US" sz="1100" dirty="0" smtClean="0"/>
              <a:t>Interpreting and using results</a:t>
            </a:r>
            <a:endParaRPr lang="en-US" sz="1100" dirty="0"/>
          </a:p>
          <a:p>
            <a:pPr marL="171450" indent="-171450">
              <a:buFont typeface="Arial" panose="020B0604020202020204" pitchFamily="34" charset="0"/>
              <a:buChar char="•"/>
            </a:pPr>
            <a:r>
              <a:rPr lang="en-US" sz="1100" dirty="0" smtClean="0"/>
              <a:t>Providing resources for conducting the evaluation</a:t>
            </a:r>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endParaRPr lang="en-US" sz="1100" dirty="0" smtClean="0"/>
          </a:p>
        </p:txBody>
      </p:sp>
      <p:sp>
        <p:nvSpPr>
          <p:cNvPr id="4" name="Slide Number Placeholder 3"/>
          <p:cNvSpPr>
            <a:spLocks noGrp="1"/>
          </p:cNvSpPr>
          <p:nvPr>
            <p:ph type="sldNum" sz="quarter" idx="10"/>
          </p:nvPr>
        </p:nvSpPr>
        <p:spPr/>
        <p:txBody>
          <a:bodyPr/>
          <a:lstStyle/>
          <a:p>
            <a:fld id="{BB934014-C591-49CD-A736-735B071BFB98}" type="slidenum">
              <a:rPr lang="en-US" smtClean="0"/>
              <a:pPr/>
              <a:t>8</a:t>
            </a:fld>
            <a:endParaRPr lang="en-US" dirty="0"/>
          </a:p>
        </p:txBody>
      </p:sp>
    </p:spTree>
    <p:extLst>
      <p:ext uri="{BB962C8B-B14F-4D97-AF65-F5344CB8AC3E}">
        <p14:creationId xmlns:p14="http://schemas.microsoft.com/office/powerpoint/2010/main" val="3502998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In order to develop your logic model, you will need to be clear about the nature and scope of your partnership. As mentioned previously, there are </a:t>
            </a:r>
            <a:r>
              <a:rPr lang="en-US" sz="1100" dirty="0" smtClean="0"/>
              <a:t>tools </a:t>
            </a:r>
            <a:r>
              <a:rPr lang="en-US" sz="1100" dirty="0"/>
              <a:t>that can assist you. One is the Determining a Shared Purpose—Worksheet 2a in the </a:t>
            </a:r>
            <a:r>
              <a:rPr lang="en-US" sz="1100" i="1" dirty="0"/>
              <a:t>Handbook on Planning, Evaluating and Improving Collaboration for Oral Health Programs</a:t>
            </a:r>
            <a:r>
              <a:rPr lang="en-US" sz="1100" dirty="0"/>
              <a:t> on the ASTDD website</a:t>
            </a:r>
            <a:r>
              <a:rPr lang="en-US" sz="1100" dirty="0" smtClean="0"/>
              <a:t>. The tool asks you to think about how the mission of your program and your potential partner’s intersect, what each of you can bring to the endeavor, and whether the probability of attaining the desired results will be increased by working together. There is a link in the Resources section.</a:t>
            </a:r>
          </a:p>
          <a:p>
            <a:endParaRPr lang="en-US" sz="1100" dirty="0"/>
          </a:p>
          <a:p>
            <a:r>
              <a:rPr lang="en-US" sz="1100" dirty="0" smtClean="0"/>
              <a:t>Developing a logic model for the partnership is a good way to get clear about specific partnership activities, outputs (what you will have to show that the activities occurred), and short, intermediate, and longer term outcomes—as well as the ultimate impact to which the partnership will hopefully contribute. A reference for the CDC logic model evaluation guide is provided in the Resources section.</a:t>
            </a:r>
          </a:p>
          <a:p>
            <a:endParaRPr lang="en-US" sz="1100" dirty="0"/>
          </a:p>
          <a:p>
            <a:r>
              <a:rPr lang="en-US" sz="1100" dirty="0" smtClean="0"/>
              <a:t>The State of Hawaii has developed a logic model that underlies two partnership-related evaluation plans—one for internal partnerships and one for external partnerships. </a:t>
            </a:r>
          </a:p>
        </p:txBody>
      </p:sp>
      <p:sp>
        <p:nvSpPr>
          <p:cNvPr id="4" name="Slide Number Placeholder 3"/>
          <p:cNvSpPr>
            <a:spLocks noGrp="1"/>
          </p:cNvSpPr>
          <p:nvPr>
            <p:ph type="sldNum" sz="quarter" idx="10"/>
          </p:nvPr>
        </p:nvSpPr>
        <p:spPr/>
        <p:txBody>
          <a:bodyPr/>
          <a:lstStyle/>
          <a:p>
            <a:fld id="{BB934014-C591-49CD-A736-735B071BFB98}" type="slidenum">
              <a:rPr lang="en-US" smtClean="0"/>
              <a:pPr/>
              <a:t>9</a:t>
            </a:fld>
            <a:endParaRPr lang="en-US" dirty="0"/>
          </a:p>
        </p:txBody>
      </p:sp>
    </p:spTree>
    <p:extLst>
      <p:ext uri="{BB962C8B-B14F-4D97-AF65-F5344CB8AC3E}">
        <p14:creationId xmlns:p14="http://schemas.microsoft.com/office/powerpoint/2010/main" val="1395970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0987F1-EF37-4267-A85C-5BBE34D64099}"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17952901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4B82B-14AB-4D35-9677-3F7DBB679295}"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60670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98407B-DC2A-40A2-8A49-B929FCF7EA67}"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49016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68E97B-330C-400D-A131-4EFE6422C712}"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1992263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998E55-C3F1-45EE-B85F-F95E21B518B1}"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3355581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64CA9F-1CCF-40FB-867D-844BD8BE92AF}"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14831217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96CD60-1B1A-4D14-80D6-AB970804F2DD}"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8807447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9F37C8-C5F9-43E8-87B7-86671C5A27E4}" type="datetime1">
              <a:rPr lang="en-US" smtClean="0"/>
              <a:pPr/>
              <a:t>2/17/2015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2761534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ED12E1-D4FB-4FFF-8EA8-F8940699B82B}" type="datetime1">
              <a:rPr lang="en-US" smtClean="0"/>
              <a:pPr/>
              <a:t>2/17/2015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982187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5465F8-64EC-4EFD-B57B-194FAAB2189F}" type="datetime1">
              <a:rPr lang="en-US" smtClean="0"/>
              <a:pPr/>
              <a:t>2/17/2015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2228918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B72BC4-BF0C-46B9-AA08-2781024F6FBE}"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259886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5A7569-4615-4EF3-A0AB-887A67832829}"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34509192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21666-C111-4D79-9673-7FF940345CEF}"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2187074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400A5-DF5A-4C3A-B841-18FAA11D44C9}"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3019831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316815-31FF-4236-BC14-8257929473F9}"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287878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9568F-B957-4985-81C7-7A243825D206}" type="datetime1">
              <a:rPr lang="en-US" smtClean="0"/>
              <a:pPr/>
              <a:t>2/17/2015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120750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8B78E0-0A55-4F77-9F6A-3569CEC4BF10}"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59143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5FCFCA-8ECE-4292-A405-77B2E9E0A856}" type="datetime1">
              <a:rPr lang="en-US" smtClean="0"/>
              <a:pPr/>
              <a:t>2/17/2015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19922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EF3810-1318-41F2-A861-22E3FC5BEB45}" type="datetime1">
              <a:rPr lang="en-US" smtClean="0"/>
              <a:pPr/>
              <a:t>2/17/2015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62340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91822-2181-4A83-B1A3-EDAFDFFCE33B}" type="datetime1">
              <a:rPr lang="en-US" smtClean="0"/>
              <a:pPr/>
              <a:t>2/17/2015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04215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36EE4-3781-4C8E-9CF4-2047B41D61A1}"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229497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6AC0F4-53E0-43DB-903C-67D57BD28C92}" type="datetime1">
              <a:rPr lang="en-US" smtClean="0"/>
              <a:pPr/>
              <a:t>2/17/2015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13418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F7B72-7981-486A-A97A-C0F6AF858763}" type="datetime1">
              <a:rPr lang="en-US" smtClean="0"/>
              <a:pPr/>
              <a:t>2/17/2015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E64BA-3357-42FD-8519-C2F63554B0B8}" type="slidenum">
              <a:rPr lang="en-US" smtClean="0"/>
              <a:pPr/>
              <a:t>‹#›</a:t>
            </a:fld>
            <a:endParaRPr lang="en-US" dirty="0"/>
          </a:p>
        </p:txBody>
      </p:sp>
    </p:spTree>
    <p:extLst>
      <p:ext uri="{BB962C8B-B14F-4D97-AF65-F5344CB8AC3E}">
        <p14:creationId xmlns:p14="http://schemas.microsoft.com/office/powerpoint/2010/main" val="3932807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C2AE1-DAA5-4D21-A96D-17AF6C0A7601}" type="datetime1">
              <a:rPr lang="en-US" smtClean="0"/>
              <a:pPr/>
              <a:t>2/17/2015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2416F-33B7-47AC-BAB3-53C6BFCB7120}" type="slidenum">
              <a:rPr lang="en-US" smtClean="0"/>
              <a:pPr/>
              <a:t>‹#›</a:t>
            </a:fld>
            <a:endParaRPr lang="en-US" dirty="0"/>
          </a:p>
        </p:txBody>
      </p:sp>
    </p:spTree>
    <p:extLst>
      <p:ext uri="{BB962C8B-B14F-4D97-AF65-F5344CB8AC3E}">
        <p14:creationId xmlns:p14="http://schemas.microsoft.com/office/powerpoint/2010/main" val="465692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mailto:bj@bjtatro.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stdd.org/evaluation-and-quality-improvement/" TargetMode="External"/><Relationship Id="rId7" Type="http://schemas.openxmlformats.org/officeDocument/2006/relationships/hyperlink" Target="http://www.cdc.gov/pcd/issues/2009/apr/08_0200.ht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google.com/url?sa=t&amp;rct=j&amp;q=&amp;esrc=s&amp;source=web&amp;cd=1&amp;cad=rja&amp;uact=8&amp;ved=0CCUQFjAA&amp;url=http://www.healthleadership.org/sites/default/files/presentations/Prevention%20Institute%20-%20Collaborative%20Assessment%20Tool.pdf&amp;ei=_LDTVPn2FYWzggTWkIFY&amp;usg=AFQjCNF1Tmjdwaqmujqn402wSkxdfiQmRw&amp;sig2=mxl9h43Kd9XfWO5mvdfkng&amp;bvm=bv.85464276,d.eXYhttp://www.preventioninstitute.org/component/jlibrary/article/id-193/127.htmlhttp:/www.cdc.gov/pcd/issues/2009/apr/08_0200.htm" TargetMode="External"/><Relationship Id="rId5" Type="http://schemas.openxmlformats.org/officeDocument/2006/relationships/hyperlink" Target="https://www.google.com/url?sa=t&amp;rct=j&amp;q=&amp;esrc=s&amp;source=web&amp;cd=1&amp;cad=rja&amp;uact=8&amp;ved=0CCAQFjAA&amp;url=https://www.wilder.org/Wilder-Research/Research-Services/Pages/Wilder-Collaboration-Factors-Inventory.aspx&amp;ei=V7DTVPyBE8HHsQS9yYIw&amp;usg=AFQjCNFSweIO3D9XFE0xqlmR37CnNJJ81g&amp;sig2=Z7KraDfuGI2UwbQlOdXFdg&amp;bvm=bv.85464276,d.cWc" TargetMode="External"/><Relationship Id="rId4" Type="http://schemas.openxmlformats.org/officeDocument/2006/relationships/hyperlink" Target="mailto:bj@bjtatro.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google.com/url?sa=t&amp;rct=j&amp;q=&amp;esrc=s&amp;source=web&amp;cd=3&amp;ved=0CDEQFjAC&amp;url=https%3A%2F%2Fwww.conservationgateway.org%2FConservationPlanning%2Fpartnering%2Fcpc%2FDocuments%2FCDCP_Partnership_Guide_CEI_citation.pdf&amp;ei=d7DjVK3gEofEgwTG0IMo&amp;usg=AFQjCNH5GpZ1vqoYYiNKkQBs2CqYD6Ol2Q&amp;sig2=ZLUOD-8L-InPe3ni8IgFBA&amp;bvm=bv.85970519,d.eXY&amp;cad=rjanerships.htm" TargetMode="External"/><Relationship Id="rId7" Type="http://schemas.openxmlformats.org/officeDocument/2006/relationships/hyperlink" Target="http://www.fsg.org/tabid/191/ArticleId/1098/Default.aspx?srpush=tru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www.google.com/url?sa=t&amp;rct=j&amp;q=&amp;esrc=s&amp;source=web&amp;cd=1&amp;ved=0CCAQFjAA&amp;url=http://www.cdc.gov/obesity/downloads/CDC-Evaluation-Workbook-508.pdf&amp;ei=rGjSVMf8H5KHgwTGg4T4BA&amp;usg=AFQjCNFJ1d8sE6cCZ0Hc7JKig6cFN1uuzQ&amp;sig2=xjrgwB99v19CJ_9D1AgrgA&amp;bvm=bv.85076809,d.eXY&amp;cad=rjahttp://www.cdc.gov/dhdSP/programs/nhdsp_program/evaluation_guides/evaluation_plan.htm" TargetMode="External"/><Relationship Id="rId5" Type="http://schemas.openxmlformats.org/officeDocument/2006/relationships/hyperlink" Target="http://www.cdc.gov/DHDSP/programs/nhdsp_program/evaluation_guides/logic_model.htm" TargetMode="External"/><Relationship Id="rId4" Type="http://schemas.openxmlformats.org/officeDocument/2006/relationships/hyperlink" Target="http://www.cdc.gov/eval/framewor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astdd.org/docs/Collaboration_Evaluation_Handbook_final.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www.partnertool.net/" TargetMode="External"/><Relationship Id="rId4" Type="http://schemas.openxmlformats.org/officeDocument/2006/relationships/hyperlink" Target="http://aje.sagepub.com/content/27/3/383.abstrac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url?sa=t&amp;rct=j&amp;q=&amp;esrc=s&amp;source=web&amp;cd=4&amp;cad=rja&amp;uact=8&amp;sqi=2&amp;ved=0CDoQFjAD&amp;url=http://www.cdc.gov/obesity/downloads/PartnershipEvaluation.pdf&amp;ei=jV3SVJ-wL4ijNrbRg_gB&amp;usg=AFQjCNGfjtHzUlA2dPzz3LitH8FooMW_2Q&amp;sig2=PomSkeeKfAnIAMevO0bTTQ&amp;bvm=bv.85076809,d.eX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www.google.com/url?sa=t&amp;rct=j&amp;q=&amp;esrc=s&amp;source=web&amp;cd=1&amp;cad=rja&amp;uact=8&amp;ved=0CCAQFjAA&amp;url=http://www.cdc.gov/dhdsp/pubs/docs/cb_october_2012.pdf&amp;ei=VazSVOvwE8KegwSr24DwBg&amp;usg=AFQjCNETNd4i4xWN0zPAmkWLFwr2DOPbhA&amp;sig2=yDPatskk44-j_4fteBm9eg&amp;bvm=bv.85142067,d.eXY" TargetMode="External"/><Relationship Id="rId4" Type="http://schemas.openxmlformats.org/officeDocument/2006/relationships/hyperlink" Target="https://www.google.com/url?sa=t&amp;rct=j&amp;q=&amp;esrc=s&amp;source=web&amp;cd=2&amp;cad=rja&amp;uact=8&amp;ved=0CCkQFjAB&amp;url=https://depts.washington.edu/ccph/pdf_files/project%20site%20final.pdf&amp;ei=cGTSVOnBF-WHsQTo54CABg&amp;usg=AFQjCNGBJQzCsa7GiYCtb8lyUTHsPyCtPw&amp;sig2=HFVS9CrtmRvjsh5JIJnXOw&amp;bvm=bv.85142067,d.cWc"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001 (2)"/>
          <p:cNvPicPr>
            <a:picLocks noGrp="1" noChangeAspect="1" noChangeArrowheads="1"/>
          </p:cNvPicPr>
          <p:nvPr>
            <p:ph idx="1"/>
          </p:nvPr>
        </p:nvPicPr>
        <p:blipFill>
          <a:blip r:embed="rId3" cstate="print"/>
          <a:stretch>
            <a:fillRect/>
          </a:stretch>
        </p:blipFill>
        <p:spPr bwMode="auto">
          <a:xfrm>
            <a:off x="914400" y="5130801"/>
            <a:ext cx="1219200" cy="771525"/>
          </a:xfrm>
          <a:prstGeom prst="rect">
            <a:avLst/>
          </a:prstGeom>
          <a:noFill/>
          <a:ln w="9525">
            <a:noFill/>
            <a:miter lim="800000"/>
            <a:headEnd/>
            <a:tailEnd/>
          </a:ln>
        </p:spPr>
      </p:pic>
      <p:sp>
        <p:nvSpPr>
          <p:cNvPr id="3" name="Content Placeholder 2"/>
          <p:cNvSpPr>
            <a:spLocks noGrp="1"/>
          </p:cNvSpPr>
          <p:nvPr>
            <p:ph type="body" sz="half" idx="4294967295"/>
          </p:nvPr>
        </p:nvSpPr>
        <p:spPr>
          <a:xfrm>
            <a:off x="876300" y="990600"/>
            <a:ext cx="7391400" cy="2971800"/>
          </a:xfrm>
        </p:spPr>
        <p:txBody>
          <a:bodyPr>
            <a:normAutofit lnSpcReduction="10000"/>
          </a:bodyPr>
          <a:lstStyle/>
          <a:p>
            <a:pPr algn="ctr">
              <a:buNone/>
            </a:pPr>
            <a:r>
              <a:rPr lang="en-US" b="1" dirty="0" smtClean="0">
                <a:latin typeface="Arial" pitchFamily="34" charset="0"/>
                <a:cs typeface="Arial" pitchFamily="34" charset="0"/>
              </a:rPr>
              <a:t>	</a:t>
            </a:r>
          </a:p>
          <a:p>
            <a:pPr algn="ctr">
              <a:buNone/>
            </a:pPr>
            <a:r>
              <a:rPr lang="en-US" sz="4400" b="1" dirty="0" smtClean="0">
                <a:solidFill>
                  <a:srgbClr val="7030A0"/>
                </a:solidFill>
                <a:latin typeface="+mj-lt"/>
                <a:cs typeface="Arial" pitchFamily="34" charset="0"/>
              </a:rPr>
              <a:t>Evaluating Partnerships:</a:t>
            </a:r>
          </a:p>
          <a:p>
            <a:pPr algn="ctr">
              <a:buNone/>
            </a:pPr>
            <a:r>
              <a:rPr lang="en-US" sz="4400" b="1" dirty="0" smtClean="0">
                <a:solidFill>
                  <a:srgbClr val="7030A0"/>
                </a:solidFill>
                <a:latin typeface="+mj-lt"/>
                <a:cs typeface="Arial" pitchFamily="34" charset="0"/>
              </a:rPr>
              <a:t>Why, When and How</a:t>
            </a:r>
          </a:p>
          <a:p>
            <a:pPr algn="ctr">
              <a:buNone/>
            </a:pPr>
            <a:endParaRPr lang="en-US" sz="2800" b="1" dirty="0" smtClean="0">
              <a:solidFill>
                <a:srgbClr val="7030A0"/>
              </a:solidFill>
              <a:latin typeface="+mj-lt"/>
              <a:cs typeface="Arial" pitchFamily="34" charset="0"/>
            </a:endParaRPr>
          </a:p>
          <a:p>
            <a:pPr algn="ctr">
              <a:buNone/>
            </a:pPr>
            <a:r>
              <a:rPr lang="en-US" sz="2800" b="1" dirty="0" smtClean="0">
                <a:latin typeface="+mj-lt"/>
                <a:cs typeface="Arial" pitchFamily="34" charset="0"/>
              </a:rPr>
              <a:t>February 17, 2015</a:t>
            </a:r>
            <a:endParaRPr lang="en-US" sz="2800" dirty="0">
              <a:latin typeface="+mj-lt"/>
              <a:cs typeface="Arial" pitchFamily="34" charset="0"/>
            </a:endParaRPr>
          </a:p>
        </p:txBody>
      </p:sp>
      <p:sp>
        <p:nvSpPr>
          <p:cNvPr id="5" name="Content Placeholder 2"/>
          <p:cNvSpPr txBox="1">
            <a:spLocks/>
          </p:cNvSpPr>
          <p:nvPr/>
        </p:nvSpPr>
        <p:spPr>
          <a:xfrm>
            <a:off x="3853543" y="4343400"/>
            <a:ext cx="4389120" cy="701731"/>
          </a:xfrm>
          <a:prstGeom prst="rect">
            <a:avLst/>
          </a:prstGeom>
        </p:spPr>
        <p:txBody>
          <a:bodyPr vert="horz" lIns="91440" tIns="45720" rIns="91440" bIns="45720" rtlCol="0">
            <a:normAutofit/>
          </a:bodyPr>
          <a:lstStyle/>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r>
              <a:rPr lang="en-US" b="1" dirty="0" smtClean="0">
                <a:latin typeface="+mj-lt"/>
                <a:cs typeface="Arial" pitchFamily="34" charset="0"/>
              </a:rPr>
              <a:t>Presented in Collaboration with the Centers for Disease Control and Prevention</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b="1" i="1" dirty="0" smtClean="0">
              <a:latin typeface="Arial" pitchFamily="34" charset="0"/>
              <a:cs typeface="Arial" pitchFamily="34" charset="0"/>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b="1" i="1" dirty="0" smtClean="0">
              <a:latin typeface="Arial" pitchFamily="34" charset="0"/>
              <a:cs typeface="Arial" pitchFamily="34" charset="0"/>
            </a:endParaRPr>
          </a:p>
        </p:txBody>
      </p:sp>
      <p:sp>
        <p:nvSpPr>
          <p:cNvPr id="7" name="TextBox 6"/>
          <p:cNvSpPr txBox="1"/>
          <p:nvPr/>
        </p:nvSpPr>
        <p:spPr>
          <a:xfrm>
            <a:off x="822746" y="4343400"/>
            <a:ext cx="3030797" cy="701731"/>
          </a:xfrm>
          <a:prstGeom prst="rect">
            <a:avLst/>
          </a:prstGeom>
          <a:noFill/>
        </p:spPr>
        <p:txBody>
          <a:bodyPr wrap="square" rtlCol="0">
            <a:spAutoFit/>
          </a:bodyPr>
          <a:lstStyle/>
          <a:p>
            <a:pPr marL="342900" lvl="0" indent="-342900">
              <a:spcBef>
                <a:spcPct val="20000"/>
              </a:spcBef>
              <a:defRPr/>
            </a:pPr>
            <a:r>
              <a:rPr lang="en-US" b="1" dirty="0">
                <a:latin typeface="+mj-lt"/>
                <a:cs typeface="Arial" pitchFamily="34" charset="0"/>
              </a:rPr>
              <a:t>B. J. Tatro, </a:t>
            </a:r>
            <a:r>
              <a:rPr lang="en-US" b="1" dirty="0" smtClean="0">
                <a:latin typeface="+mj-lt"/>
                <a:cs typeface="Arial" pitchFamily="34" charset="0"/>
              </a:rPr>
              <a:t>PhD</a:t>
            </a:r>
            <a:endParaRPr lang="en-US" b="1" dirty="0">
              <a:latin typeface="+mj-lt"/>
              <a:cs typeface="Arial" pitchFamily="34" charset="0"/>
            </a:endParaRPr>
          </a:p>
          <a:p>
            <a:pPr marL="342900" lvl="0" indent="-342900">
              <a:spcBef>
                <a:spcPct val="20000"/>
              </a:spcBef>
              <a:defRPr/>
            </a:pPr>
            <a:r>
              <a:rPr lang="en-US" b="1" dirty="0">
                <a:latin typeface="+mj-lt"/>
                <a:cs typeface="Arial" pitchFamily="34" charset="0"/>
              </a:rPr>
              <a:t>ASTDD, </a:t>
            </a:r>
            <a:r>
              <a:rPr lang="en-US" b="1" i="1" dirty="0" smtClean="0">
                <a:latin typeface="+mj-lt"/>
                <a:cs typeface="Arial" pitchFamily="34" charset="0"/>
                <a:hlinkClick r:id="rId4"/>
              </a:rPr>
              <a:t>bj@bjtatro.com</a:t>
            </a:r>
            <a:endParaRPr lang="en-US" dirty="0"/>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7292" y="5034245"/>
            <a:ext cx="914400" cy="914400"/>
          </a:xfrm>
          <a:prstGeom prst="rect">
            <a:avLst/>
          </a:prstGeom>
        </p:spPr>
      </p:pic>
      <p:sp>
        <p:nvSpPr>
          <p:cNvPr id="4" name="Slide Number Placeholder 3"/>
          <p:cNvSpPr>
            <a:spLocks noGrp="1"/>
          </p:cNvSpPr>
          <p:nvPr>
            <p:ph type="sldNum" sz="quarter" idx="12"/>
          </p:nvPr>
        </p:nvSpPr>
        <p:spPr/>
        <p:txBody>
          <a:bodyPr/>
          <a:lstStyle/>
          <a:p>
            <a:fld id="{D7BE64BA-3357-42FD-8519-C2F63554B0B8}" type="slidenum">
              <a:rPr lang="en-US" smtClean="0"/>
              <a:pPr/>
              <a:t>1</a:t>
            </a:fld>
            <a:endParaRPr lang="en-US" dirty="0"/>
          </a:p>
        </p:txBody>
      </p:sp>
    </p:spTree>
    <p:extLst>
      <p:ext uri="{BB962C8B-B14F-4D97-AF65-F5344CB8AC3E}">
        <p14:creationId xmlns:p14="http://schemas.microsoft.com/office/powerpoint/2010/main" val="615876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7BE64BA-3357-42FD-8519-C2F63554B0B8}" type="slidenum">
              <a:rPr lang="en-US" smtClean="0"/>
              <a:pPr/>
              <a:t>10</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53877364"/>
              </p:ext>
            </p:extLst>
          </p:nvPr>
        </p:nvGraphicFramePr>
        <p:xfrm>
          <a:off x="990600" y="762000"/>
          <a:ext cx="7122252" cy="4691070"/>
        </p:xfrm>
        <a:graphic>
          <a:graphicData uri="http://schemas.openxmlformats.org/drawingml/2006/table">
            <a:tbl>
              <a:tblPr firstRow="1" bandRow="1">
                <a:tableStyleId>{5C22544A-7EE6-4342-B048-85BDC9FD1C3A}</a:tableStyleId>
              </a:tblPr>
              <a:tblGrid>
                <a:gridCol w="1780563"/>
                <a:gridCol w="1780563"/>
                <a:gridCol w="1780563"/>
                <a:gridCol w="1780563"/>
              </a:tblGrid>
              <a:tr h="175425">
                <a:tc gridSpan="4">
                  <a:txBody>
                    <a:bodyPr/>
                    <a:lstStyle/>
                    <a:p>
                      <a:pPr marL="0" marR="0" algn="ctr">
                        <a:spcBef>
                          <a:spcPts val="0"/>
                        </a:spcBef>
                        <a:spcAft>
                          <a:spcPts val="0"/>
                        </a:spcAft>
                      </a:pPr>
                      <a:r>
                        <a:rPr lang="en-US" sz="700" dirty="0" smtClean="0">
                          <a:solidFill>
                            <a:schemeClr val="tx1"/>
                          </a:solidFill>
                          <a:effectLst/>
                        </a:rPr>
                        <a:t>State of Hawaii</a:t>
                      </a:r>
                    </a:p>
                    <a:p>
                      <a:pPr marL="0" marR="0" algn="ctr">
                        <a:spcBef>
                          <a:spcPts val="0"/>
                        </a:spcBef>
                        <a:spcAft>
                          <a:spcPts val="0"/>
                        </a:spcAft>
                      </a:pPr>
                      <a:r>
                        <a:rPr lang="en-US" sz="700" dirty="0" smtClean="0">
                          <a:solidFill>
                            <a:schemeClr val="tx1"/>
                          </a:solidFill>
                          <a:effectLst/>
                        </a:rPr>
                        <a:t>Purpose </a:t>
                      </a:r>
                      <a:r>
                        <a:rPr lang="en-US" sz="700" dirty="0">
                          <a:solidFill>
                            <a:schemeClr val="tx1"/>
                          </a:solidFill>
                          <a:effectLst/>
                        </a:rPr>
                        <a:t>= Develop &amp; coordinate partnerships to improve oral health</a:t>
                      </a:r>
                      <a:endParaRPr lang="en-US" sz="800" dirty="0">
                        <a:solidFill>
                          <a:schemeClr val="tx1"/>
                        </a:solidFill>
                        <a:effectLst/>
                        <a:latin typeface="Calibri"/>
                        <a:ea typeface="Calibri"/>
                        <a:cs typeface="Times New Roman"/>
                      </a:endParaRPr>
                    </a:p>
                  </a:txBody>
                  <a:tcPr marL="56039" marR="56039" marT="35085" marB="35085">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75425">
                <a:tc>
                  <a:txBody>
                    <a:bodyPr/>
                    <a:lstStyle/>
                    <a:p>
                      <a:pPr marL="0" marR="0" algn="ctr">
                        <a:spcBef>
                          <a:spcPts val="0"/>
                        </a:spcBef>
                        <a:spcAft>
                          <a:spcPts val="0"/>
                        </a:spcAft>
                      </a:pPr>
                      <a:r>
                        <a:rPr lang="en-US" sz="700" dirty="0">
                          <a:effectLst/>
                        </a:rPr>
                        <a:t>Inputs </a:t>
                      </a:r>
                      <a:r>
                        <a:rPr lang="en-US" sz="700" dirty="0">
                          <a:effectLst/>
                          <a:sym typeface="Wingdings"/>
                        </a:rPr>
                        <a:t></a:t>
                      </a:r>
                      <a:endParaRPr lang="en-US" sz="800" dirty="0">
                        <a:effectLst/>
                        <a:latin typeface="Calibri"/>
                        <a:ea typeface="Calibri"/>
                        <a:cs typeface="Times New Roman"/>
                      </a:endParaRPr>
                    </a:p>
                  </a:txBody>
                  <a:tcPr marL="56039" marR="56039" marT="35085" marB="35085" anchor="ctr"/>
                </a:tc>
                <a:tc>
                  <a:txBody>
                    <a:bodyPr/>
                    <a:lstStyle/>
                    <a:p>
                      <a:pPr marL="0" marR="0" algn="ctr">
                        <a:spcBef>
                          <a:spcPts val="0"/>
                        </a:spcBef>
                        <a:spcAft>
                          <a:spcPts val="0"/>
                        </a:spcAft>
                      </a:pPr>
                      <a:r>
                        <a:rPr lang="en-US" sz="700" dirty="0">
                          <a:effectLst/>
                        </a:rPr>
                        <a:t>Activities </a:t>
                      </a:r>
                      <a:r>
                        <a:rPr lang="en-US" sz="700" dirty="0">
                          <a:effectLst/>
                          <a:sym typeface="Wingdings"/>
                        </a:rPr>
                        <a:t></a:t>
                      </a:r>
                      <a:endParaRPr lang="en-US" sz="800" dirty="0">
                        <a:effectLst/>
                        <a:latin typeface="Calibri"/>
                        <a:ea typeface="Calibri"/>
                        <a:cs typeface="Times New Roman"/>
                      </a:endParaRPr>
                    </a:p>
                  </a:txBody>
                  <a:tcPr marL="56039" marR="56039" marT="35085" marB="35085" anchor="ctr"/>
                </a:tc>
                <a:tc>
                  <a:txBody>
                    <a:bodyPr/>
                    <a:lstStyle/>
                    <a:p>
                      <a:pPr marL="0" marR="0" algn="ctr">
                        <a:spcBef>
                          <a:spcPts val="0"/>
                        </a:spcBef>
                        <a:spcAft>
                          <a:spcPts val="0"/>
                        </a:spcAft>
                      </a:pPr>
                      <a:r>
                        <a:rPr lang="en-US" sz="700" dirty="0">
                          <a:effectLst/>
                        </a:rPr>
                        <a:t>Outputs </a:t>
                      </a:r>
                      <a:r>
                        <a:rPr lang="en-US" sz="700" dirty="0">
                          <a:effectLst/>
                          <a:sym typeface="Wingdings"/>
                        </a:rPr>
                        <a:t></a:t>
                      </a:r>
                      <a:endParaRPr lang="en-US" sz="800" dirty="0">
                        <a:effectLst/>
                        <a:latin typeface="Calibri"/>
                        <a:ea typeface="Calibri"/>
                        <a:cs typeface="Times New Roman"/>
                      </a:endParaRPr>
                    </a:p>
                  </a:txBody>
                  <a:tcPr marL="56039" marR="56039" marT="35085" marB="35085" anchor="ctr"/>
                </a:tc>
                <a:tc>
                  <a:txBody>
                    <a:bodyPr/>
                    <a:lstStyle/>
                    <a:p>
                      <a:pPr marL="0" marR="0" algn="ctr">
                        <a:spcBef>
                          <a:spcPts val="0"/>
                        </a:spcBef>
                        <a:spcAft>
                          <a:spcPts val="0"/>
                        </a:spcAft>
                      </a:pPr>
                      <a:r>
                        <a:rPr lang="en-US" sz="700" dirty="0">
                          <a:effectLst/>
                        </a:rPr>
                        <a:t>Outcomes</a:t>
                      </a:r>
                      <a:endParaRPr lang="en-US" sz="800" dirty="0">
                        <a:effectLst/>
                        <a:latin typeface="Calibri"/>
                        <a:ea typeface="Calibri"/>
                        <a:cs typeface="Times New Roman"/>
                      </a:endParaRPr>
                    </a:p>
                  </a:txBody>
                  <a:tcPr marL="56039" marR="56039" marT="35085" marB="35085" anchor="ctr"/>
                </a:tc>
              </a:tr>
              <a:tr h="4175113">
                <a:tc>
                  <a:txBody>
                    <a:bodyPr/>
                    <a:lstStyle/>
                    <a:p>
                      <a:pPr marL="0" marR="0">
                        <a:spcBef>
                          <a:spcPts val="0"/>
                        </a:spcBef>
                        <a:spcAft>
                          <a:spcPts val="0"/>
                        </a:spcAft>
                      </a:pPr>
                      <a:r>
                        <a:rPr lang="en-US" sz="700" dirty="0">
                          <a:effectLst/>
                        </a:rPr>
                        <a:t>Hawaii Oral Health Team (staff)</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u="sng" dirty="0">
                          <a:effectLst/>
                        </a:rPr>
                        <a:t>Internal Partners</a:t>
                      </a:r>
                      <a:endParaRPr lang="en-US" sz="800" dirty="0">
                        <a:effectLst/>
                      </a:endParaRPr>
                    </a:p>
                    <a:p>
                      <a:pPr marL="0" marR="0">
                        <a:spcBef>
                          <a:spcPts val="0"/>
                        </a:spcBef>
                        <a:spcAft>
                          <a:spcPts val="0"/>
                        </a:spcAft>
                      </a:pPr>
                      <a:r>
                        <a:rPr lang="en-US" sz="700" dirty="0">
                          <a:effectLst/>
                        </a:rPr>
                        <a:t>Family Health Services Division Programs:</a:t>
                      </a:r>
                      <a:endParaRPr lang="en-US" sz="800" dirty="0">
                        <a:effectLst/>
                      </a:endParaRPr>
                    </a:p>
                    <a:p>
                      <a:pPr marL="342900" marR="0" lvl="0" indent="-342900">
                        <a:spcBef>
                          <a:spcPts val="0"/>
                        </a:spcBef>
                        <a:spcAft>
                          <a:spcPts val="0"/>
                        </a:spcAft>
                        <a:buFont typeface="Symbol"/>
                        <a:buChar char=""/>
                      </a:pPr>
                      <a:r>
                        <a:rPr lang="en-US" sz="700" dirty="0">
                          <a:effectLst/>
                        </a:rPr>
                        <a:t>Office of Primary Care &amp; Rural Health</a:t>
                      </a:r>
                      <a:endParaRPr lang="en-US" sz="800" dirty="0">
                        <a:effectLst/>
                      </a:endParaRPr>
                    </a:p>
                    <a:p>
                      <a:pPr marL="342900" marR="0" lvl="0" indent="-342900">
                        <a:spcBef>
                          <a:spcPts val="0"/>
                        </a:spcBef>
                        <a:spcAft>
                          <a:spcPts val="0"/>
                        </a:spcAft>
                        <a:buFont typeface="Symbol"/>
                        <a:buChar char=""/>
                      </a:pPr>
                      <a:r>
                        <a:rPr lang="en-US" sz="700" dirty="0">
                          <a:effectLst/>
                        </a:rPr>
                        <a:t>CSHCN</a:t>
                      </a:r>
                      <a:endParaRPr lang="en-US" sz="800" dirty="0">
                        <a:effectLst/>
                      </a:endParaRPr>
                    </a:p>
                    <a:p>
                      <a:pPr marL="342900" marR="0" lvl="0" indent="-342900">
                        <a:spcBef>
                          <a:spcPts val="0"/>
                        </a:spcBef>
                        <a:spcAft>
                          <a:spcPts val="0"/>
                        </a:spcAft>
                        <a:buFont typeface="Symbol"/>
                        <a:buChar char=""/>
                      </a:pPr>
                      <a:r>
                        <a:rPr lang="en-US" sz="700" dirty="0">
                          <a:effectLst/>
                        </a:rPr>
                        <a:t>MCH (including MIECHV, Parenting Support, Adolescent &amp; Youth, etc.)</a:t>
                      </a:r>
                      <a:endParaRPr lang="en-US" sz="800" dirty="0">
                        <a:effectLst/>
                      </a:endParaRPr>
                    </a:p>
                    <a:p>
                      <a:pPr marL="342900" marR="0" lvl="0" indent="-342900">
                        <a:spcBef>
                          <a:spcPts val="0"/>
                        </a:spcBef>
                        <a:spcAft>
                          <a:spcPts val="0"/>
                        </a:spcAft>
                        <a:buFont typeface="Symbol"/>
                        <a:buChar char=""/>
                      </a:pPr>
                      <a:r>
                        <a:rPr lang="en-US" sz="700" dirty="0">
                          <a:effectLst/>
                        </a:rPr>
                        <a:t>WIC</a:t>
                      </a:r>
                      <a:endParaRPr lang="en-US" sz="800" dirty="0">
                        <a:effectLst/>
                      </a:endParaRPr>
                    </a:p>
                    <a:p>
                      <a:pPr marL="0" marR="0">
                        <a:spcBef>
                          <a:spcPts val="0"/>
                        </a:spcBef>
                        <a:spcAft>
                          <a:spcPts val="0"/>
                        </a:spcAft>
                      </a:pPr>
                      <a:r>
                        <a:rPr lang="en-US" sz="700" dirty="0">
                          <a:effectLst/>
                        </a:rPr>
                        <a:t>Other DOH:</a:t>
                      </a:r>
                      <a:endParaRPr lang="en-US" sz="800" dirty="0">
                        <a:effectLst/>
                      </a:endParaRPr>
                    </a:p>
                    <a:p>
                      <a:pPr marL="342900" marR="0" lvl="0" indent="-342900">
                        <a:spcBef>
                          <a:spcPts val="0"/>
                        </a:spcBef>
                        <a:spcAft>
                          <a:spcPts val="0"/>
                        </a:spcAft>
                        <a:buFont typeface="Symbol"/>
                        <a:buChar char=""/>
                      </a:pPr>
                      <a:r>
                        <a:rPr lang="en-US" sz="700" dirty="0">
                          <a:effectLst/>
                        </a:rPr>
                        <a:t>Chronic Disease Management &amp; Control Branch (Asthma, Cancer, Diabetes, Heart/Stroke, Obesity, Tobacco)</a:t>
                      </a:r>
                      <a:endParaRPr lang="en-US" sz="800" dirty="0">
                        <a:effectLst/>
                      </a:endParaRPr>
                    </a:p>
                    <a:p>
                      <a:pPr marL="342900" marR="0" lvl="0" indent="-342900">
                        <a:spcBef>
                          <a:spcPts val="0"/>
                        </a:spcBef>
                        <a:spcAft>
                          <a:spcPts val="0"/>
                        </a:spcAft>
                        <a:buFont typeface="Symbol"/>
                        <a:buChar char=""/>
                      </a:pPr>
                      <a:r>
                        <a:rPr lang="en-US" sz="700" dirty="0">
                          <a:effectLst/>
                        </a:rPr>
                        <a:t>Office of Planning, Policy &amp; Program Development (Preventive Health &amp; Health Services Block Grant)</a:t>
                      </a:r>
                      <a:endParaRPr lang="en-US" sz="800" dirty="0">
                        <a:effectLst/>
                      </a:endParaRPr>
                    </a:p>
                    <a:p>
                      <a:pPr marL="342900" marR="0" lvl="0" indent="-342900">
                        <a:spcBef>
                          <a:spcPts val="0"/>
                        </a:spcBef>
                        <a:spcAft>
                          <a:spcPts val="0"/>
                        </a:spcAft>
                        <a:buFont typeface="Symbol"/>
                        <a:buChar char=""/>
                      </a:pPr>
                      <a:r>
                        <a:rPr lang="en-US" sz="700" dirty="0">
                          <a:effectLst/>
                        </a:rPr>
                        <a:t>Developmental Disabilities</a:t>
                      </a:r>
                      <a:br>
                        <a:rPr lang="en-US" sz="700" dirty="0">
                          <a:effectLst/>
                        </a:rPr>
                      </a:br>
                      <a:endParaRPr lang="en-US" sz="800" dirty="0">
                        <a:effectLst/>
                      </a:endParaRPr>
                    </a:p>
                    <a:p>
                      <a:pPr marL="0" marR="0">
                        <a:spcBef>
                          <a:spcPts val="0"/>
                        </a:spcBef>
                        <a:spcAft>
                          <a:spcPts val="0"/>
                        </a:spcAft>
                      </a:pPr>
                      <a:r>
                        <a:rPr lang="en-US" sz="700" u="sng" dirty="0">
                          <a:effectLst/>
                        </a:rPr>
                        <a:t>External Partners</a:t>
                      </a:r>
                      <a:endParaRPr lang="en-US" sz="800" dirty="0">
                        <a:effectLst/>
                      </a:endParaRPr>
                    </a:p>
                    <a:p>
                      <a:pPr marL="0" marR="0">
                        <a:spcBef>
                          <a:spcPts val="0"/>
                        </a:spcBef>
                        <a:spcAft>
                          <a:spcPts val="0"/>
                        </a:spcAft>
                      </a:pPr>
                      <a:r>
                        <a:rPr lang="en-US" sz="700" dirty="0">
                          <a:effectLst/>
                        </a:rPr>
                        <a:t>State Medicaid Office</a:t>
                      </a:r>
                      <a:endParaRPr lang="en-US" sz="800" dirty="0">
                        <a:effectLst/>
                      </a:endParaRPr>
                    </a:p>
                    <a:p>
                      <a:pPr marL="0" marR="0">
                        <a:spcBef>
                          <a:spcPts val="0"/>
                        </a:spcBef>
                        <a:spcAft>
                          <a:spcPts val="0"/>
                        </a:spcAft>
                      </a:pPr>
                      <a:r>
                        <a:rPr lang="en-US" sz="700" dirty="0">
                          <a:effectLst/>
                        </a:rPr>
                        <a:t>Hawaii Federally Qualified Health Centers (FQHC) &amp; Rural Health Clinics (RHC)</a:t>
                      </a:r>
                      <a:endParaRPr lang="en-US" sz="800" dirty="0">
                        <a:effectLst/>
                      </a:endParaRPr>
                    </a:p>
                    <a:p>
                      <a:pPr marL="0" marR="0">
                        <a:spcBef>
                          <a:spcPts val="0"/>
                        </a:spcBef>
                        <a:spcAft>
                          <a:spcPts val="0"/>
                        </a:spcAft>
                      </a:pPr>
                      <a:r>
                        <a:rPr lang="en-US" sz="700" dirty="0">
                          <a:effectLst/>
                        </a:rPr>
                        <a:t>Hawaii Chapter of the American Academy of Pediatrics</a:t>
                      </a:r>
                      <a:endParaRPr lang="en-US" sz="800" dirty="0">
                        <a:effectLst/>
                      </a:endParaRPr>
                    </a:p>
                    <a:p>
                      <a:pPr marL="0" marR="0">
                        <a:spcBef>
                          <a:spcPts val="0"/>
                        </a:spcBef>
                        <a:spcAft>
                          <a:spcPts val="0"/>
                        </a:spcAft>
                      </a:pPr>
                      <a:r>
                        <a:rPr lang="en-US" sz="700" dirty="0">
                          <a:effectLst/>
                        </a:rPr>
                        <a:t>Insurance providers</a:t>
                      </a:r>
                      <a:endParaRPr lang="en-US" sz="800" dirty="0">
                        <a:effectLst/>
                      </a:endParaRPr>
                    </a:p>
                    <a:p>
                      <a:pPr marL="0" marR="0">
                        <a:spcBef>
                          <a:spcPts val="0"/>
                        </a:spcBef>
                        <a:spcAft>
                          <a:spcPts val="0"/>
                        </a:spcAft>
                      </a:pPr>
                      <a:r>
                        <a:rPr lang="en-US" sz="700" dirty="0">
                          <a:effectLst/>
                        </a:rPr>
                        <a:t>Legislators</a:t>
                      </a:r>
                      <a:endParaRPr lang="en-US" sz="800" dirty="0">
                        <a:effectLst/>
                      </a:endParaRPr>
                    </a:p>
                    <a:p>
                      <a:pPr marL="0" marR="0">
                        <a:spcBef>
                          <a:spcPts val="0"/>
                        </a:spcBef>
                        <a:spcAft>
                          <a:spcPts val="0"/>
                        </a:spcAft>
                      </a:pPr>
                      <a:r>
                        <a:rPr lang="en-US" sz="700" dirty="0">
                          <a:effectLst/>
                        </a:rPr>
                        <a:t>Community representatives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CDC Funding &amp; TA</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ASTDD TA</a:t>
                      </a:r>
                      <a:endParaRPr lang="en-US" sz="800" dirty="0">
                        <a:effectLst/>
                        <a:latin typeface="Calibri"/>
                        <a:ea typeface="Calibri"/>
                        <a:cs typeface="Times New Roman"/>
                      </a:endParaRPr>
                    </a:p>
                  </a:txBody>
                  <a:tcPr marL="56039" marR="56039" marT="35085" marB="35085"/>
                </a:tc>
                <a:tc>
                  <a:txBody>
                    <a:bodyPr/>
                    <a:lstStyle/>
                    <a:p>
                      <a:pPr marL="0" marR="0">
                        <a:spcBef>
                          <a:spcPts val="0"/>
                        </a:spcBef>
                        <a:spcAft>
                          <a:spcPts val="0"/>
                        </a:spcAft>
                      </a:pPr>
                      <a:r>
                        <a:rPr lang="en-US" sz="700" dirty="0">
                          <a:effectLst/>
                        </a:rPr>
                        <a:t>1. Identify priorities &amp; establish, enhance, &amp; maintain a collaborative relationship with internal DOH partners, with priority focus on CDC-funded chronic disease programs, CSHCN, &amp; MCH</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2. Identify priorities &amp; establish, enhance, &amp; maintain a collaborative relationship with external partners, with priority focus on FQHCs &amp; RHCs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For both internal &amp; external partners:</a:t>
                      </a:r>
                      <a:endParaRPr lang="en-US" sz="800" dirty="0">
                        <a:effectLst/>
                      </a:endParaRPr>
                    </a:p>
                    <a:p>
                      <a:pPr marL="194310" marR="0">
                        <a:spcBef>
                          <a:spcPts val="0"/>
                        </a:spcBef>
                        <a:spcAft>
                          <a:spcPts val="0"/>
                        </a:spcAft>
                      </a:pPr>
                      <a:r>
                        <a:rPr lang="en-US" sz="700" dirty="0">
                          <a:effectLst/>
                        </a:rPr>
                        <a:t>a. Identify contacts</a:t>
                      </a:r>
                      <a:endParaRPr lang="en-US" sz="800" dirty="0">
                        <a:effectLst/>
                      </a:endParaRPr>
                    </a:p>
                    <a:p>
                      <a:pPr marL="194310" marR="0">
                        <a:spcBef>
                          <a:spcPts val="0"/>
                        </a:spcBef>
                        <a:spcAft>
                          <a:spcPts val="0"/>
                        </a:spcAft>
                      </a:pPr>
                      <a:r>
                        <a:rPr lang="en-US" sz="700" dirty="0">
                          <a:effectLst/>
                        </a:rPr>
                        <a:t>b. Conduct 1:1 outreach</a:t>
                      </a:r>
                      <a:endParaRPr lang="en-US" sz="800" dirty="0">
                        <a:effectLst/>
                      </a:endParaRPr>
                    </a:p>
                    <a:p>
                      <a:pPr marL="194310" marR="0">
                        <a:spcBef>
                          <a:spcPts val="0"/>
                        </a:spcBef>
                        <a:spcAft>
                          <a:spcPts val="0"/>
                        </a:spcAft>
                      </a:pPr>
                      <a:r>
                        <a:rPr lang="en-US" sz="700" dirty="0">
                          <a:effectLst/>
                        </a:rPr>
                        <a:t>c. Become familiar with each other’s mission &amp; activities</a:t>
                      </a:r>
                      <a:endParaRPr lang="en-US" sz="800" dirty="0">
                        <a:effectLst/>
                      </a:endParaRPr>
                    </a:p>
                    <a:p>
                      <a:pPr marL="194310" marR="0">
                        <a:spcBef>
                          <a:spcPts val="0"/>
                        </a:spcBef>
                        <a:spcAft>
                          <a:spcPts val="0"/>
                        </a:spcAft>
                      </a:pPr>
                      <a:r>
                        <a:rPr lang="en-US" sz="700" dirty="0">
                          <a:effectLst/>
                        </a:rPr>
                        <a:t>d. Identify shared interests &amp; common goals</a:t>
                      </a:r>
                      <a:endParaRPr lang="en-US" sz="800" dirty="0">
                        <a:effectLst/>
                      </a:endParaRPr>
                    </a:p>
                    <a:p>
                      <a:pPr marL="194310" marR="0">
                        <a:spcBef>
                          <a:spcPts val="0"/>
                        </a:spcBef>
                        <a:spcAft>
                          <a:spcPts val="0"/>
                        </a:spcAft>
                      </a:pPr>
                      <a:r>
                        <a:rPr lang="en-US" sz="700" dirty="0">
                          <a:effectLst/>
                        </a:rPr>
                        <a:t>e. Identify potential benefits of working together</a:t>
                      </a:r>
                      <a:endParaRPr lang="en-US" sz="800" dirty="0">
                        <a:effectLst/>
                      </a:endParaRPr>
                    </a:p>
                    <a:p>
                      <a:pPr marL="194310" marR="0">
                        <a:spcBef>
                          <a:spcPts val="0"/>
                        </a:spcBef>
                        <a:spcAft>
                          <a:spcPts val="0"/>
                        </a:spcAft>
                      </a:pPr>
                      <a:r>
                        <a:rPr lang="en-US" sz="700" dirty="0">
                          <a:effectLst/>
                        </a:rPr>
                        <a:t>f. Identify options for collaborative efforts</a:t>
                      </a:r>
                      <a:endParaRPr lang="en-US" sz="800" dirty="0">
                        <a:effectLst/>
                      </a:endParaRPr>
                    </a:p>
                    <a:p>
                      <a:pPr marL="194310" marR="0">
                        <a:spcBef>
                          <a:spcPts val="0"/>
                        </a:spcBef>
                        <a:spcAft>
                          <a:spcPts val="0"/>
                        </a:spcAft>
                      </a:pPr>
                      <a:r>
                        <a:rPr lang="en-US" sz="700" dirty="0">
                          <a:effectLst/>
                        </a:rPr>
                        <a:t>g. Make decision about whether &amp; how to collaborate</a:t>
                      </a:r>
                      <a:endParaRPr lang="en-US" sz="800" dirty="0">
                        <a:effectLst/>
                      </a:endParaRPr>
                    </a:p>
                    <a:p>
                      <a:pPr marL="194310" marR="0">
                        <a:spcBef>
                          <a:spcPts val="0"/>
                        </a:spcBef>
                        <a:spcAft>
                          <a:spcPts val="0"/>
                        </a:spcAft>
                      </a:pPr>
                      <a:r>
                        <a:rPr lang="en-US" sz="700" dirty="0">
                          <a:effectLst/>
                        </a:rPr>
                        <a:t>h. Establish partnership objectives &amp; develop work plans</a:t>
                      </a:r>
                      <a:endParaRPr lang="en-US" sz="800" dirty="0">
                        <a:effectLst/>
                      </a:endParaRPr>
                    </a:p>
                    <a:p>
                      <a:pPr marL="194310" marR="0">
                        <a:spcBef>
                          <a:spcPts val="0"/>
                        </a:spcBef>
                        <a:spcAft>
                          <a:spcPts val="0"/>
                        </a:spcAft>
                      </a:pPr>
                      <a:r>
                        <a:rPr lang="en-US" sz="700" dirty="0">
                          <a:effectLst/>
                        </a:rPr>
                        <a:t>i. Implement work plans</a:t>
                      </a:r>
                      <a:endParaRPr lang="en-US" sz="800" dirty="0">
                        <a:effectLst/>
                      </a:endParaRPr>
                    </a:p>
                    <a:p>
                      <a:pPr marL="194310" marR="0">
                        <a:spcBef>
                          <a:spcPts val="0"/>
                        </a:spcBef>
                        <a:spcAft>
                          <a:spcPts val="0"/>
                        </a:spcAft>
                      </a:pPr>
                      <a:r>
                        <a:rPr lang="en-US" sz="700" dirty="0">
                          <a:effectLst/>
                        </a:rPr>
                        <a:t>j. Evaluate collaborative strategies</a:t>
                      </a:r>
                      <a:endParaRPr lang="en-US" sz="800" dirty="0">
                        <a:effectLst/>
                        <a:latin typeface="Calibri"/>
                        <a:ea typeface="Calibri"/>
                        <a:cs typeface="Times New Roman"/>
                      </a:endParaRPr>
                    </a:p>
                  </a:txBody>
                  <a:tcPr marL="56039" marR="56039" marT="35085" marB="35085"/>
                </a:tc>
                <a:tc>
                  <a:txBody>
                    <a:bodyPr/>
                    <a:lstStyle/>
                    <a:p>
                      <a:pPr marL="0" marR="0">
                        <a:spcBef>
                          <a:spcPts val="0"/>
                        </a:spcBef>
                        <a:spcAft>
                          <a:spcPts val="0"/>
                        </a:spcAft>
                      </a:pPr>
                      <a:r>
                        <a:rPr lang="en-US" sz="700" dirty="0">
                          <a:effectLst/>
                        </a:rPr>
                        <a:t>a. Contacts identified,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b. Communication established,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c. Information shared,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d. Shared interests &amp; common goals identified,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e. Benefits identified,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f. Options identified,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g. Decision made,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h. Objectives established &amp; work plans developed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 Work plans implemented, documented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j. Evaluation conducted, documented</a:t>
                      </a:r>
                      <a:endParaRPr lang="en-US" sz="800" dirty="0">
                        <a:effectLst/>
                      </a:endParaRPr>
                    </a:p>
                    <a:p>
                      <a:pPr marL="0" marR="0">
                        <a:spcBef>
                          <a:spcPts val="0"/>
                        </a:spcBef>
                        <a:spcAft>
                          <a:spcPts val="0"/>
                        </a:spcAft>
                      </a:pPr>
                      <a:r>
                        <a:rPr lang="en-US" sz="700" dirty="0">
                          <a:effectLst/>
                        </a:rPr>
                        <a:t> </a:t>
                      </a:r>
                      <a:endParaRPr lang="en-US" sz="800" dirty="0">
                        <a:effectLst/>
                        <a:latin typeface="Calibri"/>
                        <a:ea typeface="Calibri"/>
                        <a:cs typeface="Times New Roman"/>
                      </a:endParaRPr>
                    </a:p>
                  </a:txBody>
                  <a:tcPr marL="56039" marR="56039" marT="35085" marB="35085"/>
                </a:tc>
                <a:tc>
                  <a:txBody>
                    <a:bodyPr/>
                    <a:lstStyle/>
                    <a:p>
                      <a:pPr marL="0" marR="0">
                        <a:spcBef>
                          <a:spcPts val="0"/>
                        </a:spcBef>
                        <a:spcAft>
                          <a:spcPts val="0"/>
                        </a:spcAft>
                      </a:pPr>
                      <a:r>
                        <a:rPr lang="en-US" sz="700" u="sng" dirty="0">
                          <a:effectLst/>
                        </a:rPr>
                        <a:t>Short Term</a:t>
                      </a:r>
                      <a:endParaRPr lang="en-US" sz="800" dirty="0">
                        <a:effectLst/>
                      </a:endParaRPr>
                    </a:p>
                    <a:p>
                      <a:pPr marL="0" marR="0">
                        <a:spcBef>
                          <a:spcPts val="0"/>
                        </a:spcBef>
                        <a:spcAft>
                          <a:spcPts val="0"/>
                        </a:spcAft>
                      </a:pPr>
                      <a:r>
                        <a:rPr lang="en-US" sz="700" dirty="0">
                          <a:effectLst/>
                        </a:rPr>
                        <a:t>Ongoing communication &amp; collaborative action</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Increased awareness of the relevance of oral health to partners’ target populations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Increased awareness of the benefits of prevention, early identification, &amp; treatment to overall health</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lgn="ctr">
                        <a:spcBef>
                          <a:spcPts val="0"/>
                        </a:spcBef>
                        <a:spcAft>
                          <a:spcPts val="0"/>
                        </a:spcAft>
                      </a:pPr>
                      <a:r>
                        <a:rPr lang="en-US" sz="700" dirty="0">
                          <a:effectLst/>
                          <a:sym typeface="Wingdings"/>
                        </a:rPr>
                        <a:t></a:t>
                      </a:r>
                      <a:endParaRPr lang="en-US" sz="800" dirty="0">
                        <a:effectLst/>
                      </a:endParaRPr>
                    </a:p>
                    <a:p>
                      <a:pPr marL="0" marR="0">
                        <a:spcBef>
                          <a:spcPts val="0"/>
                        </a:spcBef>
                        <a:spcAft>
                          <a:spcPts val="0"/>
                        </a:spcAft>
                      </a:pPr>
                      <a:r>
                        <a:rPr lang="en-US" sz="700" u="sng" dirty="0">
                          <a:effectLst/>
                        </a:rPr>
                        <a:t>Intermediate Term</a:t>
                      </a:r>
                      <a:endParaRPr lang="en-US" sz="800" dirty="0">
                        <a:effectLst/>
                      </a:endParaRPr>
                    </a:p>
                    <a:p>
                      <a:pPr marL="0" marR="0">
                        <a:spcBef>
                          <a:spcPts val="0"/>
                        </a:spcBef>
                        <a:spcAft>
                          <a:spcPts val="0"/>
                        </a:spcAft>
                      </a:pPr>
                      <a:r>
                        <a:rPr lang="en-US" sz="700" dirty="0">
                          <a:effectLst/>
                        </a:rPr>
                        <a:t>Oral health addressed in partners’ burden documents if applicable, activities, messaging, plans, policies, &amp;/or practices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Resources devoted to oral health expanded/ leveraged</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lgn="ctr">
                        <a:spcBef>
                          <a:spcPts val="0"/>
                        </a:spcBef>
                        <a:spcAft>
                          <a:spcPts val="0"/>
                        </a:spcAft>
                      </a:pPr>
                      <a:r>
                        <a:rPr lang="en-US" sz="700" dirty="0">
                          <a:effectLst/>
                          <a:sym typeface="Wingdings"/>
                        </a:rPr>
                        <a:t></a:t>
                      </a:r>
                      <a:endParaRPr lang="en-US" sz="800" dirty="0">
                        <a:effectLst/>
                      </a:endParaRPr>
                    </a:p>
                    <a:p>
                      <a:pPr marL="0" marR="0">
                        <a:spcBef>
                          <a:spcPts val="0"/>
                        </a:spcBef>
                        <a:spcAft>
                          <a:spcPts val="0"/>
                        </a:spcAft>
                      </a:pPr>
                      <a:r>
                        <a:rPr lang="en-US" sz="700" u="sng" dirty="0">
                          <a:effectLst/>
                        </a:rPr>
                        <a:t>Longer Term</a:t>
                      </a:r>
                      <a:endParaRPr lang="en-US" sz="800" dirty="0">
                        <a:effectLst/>
                      </a:endParaRPr>
                    </a:p>
                    <a:p>
                      <a:pPr marL="0" marR="0">
                        <a:spcBef>
                          <a:spcPts val="0"/>
                        </a:spcBef>
                        <a:spcAft>
                          <a:spcPts val="0"/>
                        </a:spcAft>
                      </a:pPr>
                      <a:r>
                        <a:rPr lang="en-US" sz="700" dirty="0">
                          <a:effectLst/>
                        </a:rPr>
                        <a:t>Increased number &amp; commitment of oral health champions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Increased attention to prevention, early identification, &amp; treatment</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Increased number of children have dental sealants</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lgn="ctr">
                        <a:spcBef>
                          <a:spcPts val="0"/>
                        </a:spcBef>
                        <a:spcAft>
                          <a:spcPts val="0"/>
                        </a:spcAft>
                      </a:pPr>
                      <a:r>
                        <a:rPr lang="en-US" sz="700" dirty="0">
                          <a:effectLst/>
                          <a:sym typeface="Wingdings"/>
                        </a:rPr>
                        <a:t></a:t>
                      </a:r>
                      <a:endParaRPr lang="en-US" sz="800" dirty="0">
                        <a:effectLst/>
                      </a:endParaRPr>
                    </a:p>
                    <a:p>
                      <a:pPr marL="0" marR="0">
                        <a:spcBef>
                          <a:spcPts val="0"/>
                        </a:spcBef>
                        <a:spcAft>
                          <a:spcPts val="0"/>
                        </a:spcAft>
                      </a:pPr>
                      <a:r>
                        <a:rPr lang="en-US" sz="700" u="sng" dirty="0">
                          <a:effectLst/>
                        </a:rPr>
                        <a:t>Impact</a:t>
                      </a:r>
                      <a:endParaRPr lang="en-US" sz="800" dirty="0">
                        <a:effectLst/>
                      </a:endParaRPr>
                    </a:p>
                    <a:p>
                      <a:pPr marL="0" marR="0">
                        <a:spcBef>
                          <a:spcPts val="0"/>
                        </a:spcBef>
                        <a:spcAft>
                          <a:spcPts val="0"/>
                        </a:spcAft>
                      </a:pPr>
                      <a:r>
                        <a:rPr lang="en-US" sz="700" dirty="0">
                          <a:effectLst/>
                        </a:rPr>
                        <a:t>Reduced dental caries, oral cancer, periodontal disease</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Improved health equity</a:t>
                      </a:r>
                      <a:endParaRPr lang="en-US" sz="800" dirty="0">
                        <a:effectLst/>
                      </a:endParaRPr>
                    </a:p>
                    <a:p>
                      <a:pPr marL="0" marR="0">
                        <a:spcBef>
                          <a:spcPts val="0"/>
                        </a:spcBef>
                        <a:spcAft>
                          <a:spcPts val="0"/>
                        </a:spcAft>
                      </a:pPr>
                      <a:r>
                        <a:rPr lang="en-US" sz="700" dirty="0">
                          <a:effectLst/>
                        </a:rPr>
                        <a:t> </a:t>
                      </a:r>
                      <a:endParaRPr lang="en-US" sz="800" dirty="0">
                        <a:effectLst/>
                      </a:endParaRPr>
                    </a:p>
                    <a:p>
                      <a:pPr marL="0" marR="0">
                        <a:spcBef>
                          <a:spcPts val="0"/>
                        </a:spcBef>
                        <a:spcAft>
                          <a:spcPts val="0"/>
                        </a:spcAft>
                      </a:pPr>
                      <a:r>
                        <a:rPr lang="en-US" sz="700" dirty="0">
                          <a:effectLst/>
                        </a:rPr>
                        <a:t>Improved overall health</a:t>
                      </a:r>
                      <a:endParaRPr lang="en-US" sz="800" dirty="0">
                        <a:effectLst/>
                        <a:latin typeface="Calibri"/>
                        <a:ea typeface="Calibri"/>
                        <a:cs typeface="Times New Roman"/>
                      </a:endParaRPr>
                    </a:p>
                  </a:txBody>
                  <a:tcPr marL="56039" marR="56039" marT="35085" marB="35085"/>
                </a:tc>
              </a:tr>
            </a:tbl>
          </a:graphicData>
        </a:graphic>
      </p:graphicFrame>
    </p:spTree>
    <p:extLst>
      <p:ext uri="{BB962C8B-B14F-4D97-AF65-F5344CB8AC3E}">
        <p14:creationId xmlns:p14="http://schemas.microsoft.com/office/powerpoint/2010/main" val="3976877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Step 2: Describe the </a:t>
            </a:r>
            <a:r>
              <a:rPr lang="en-US" b="1" dirty="0" smtClean="0">
                <a:solidFill>
                  <a:srgbClr val="7030A0"/>
                </a:solidFill>
              </a:rPr>
              <a:t>Partnership (continued)</a:t>
            </a:r>
            <a:endParaRPr lang="en-US" sz="4900" dirty="0">
              <a:solidFill>
                <a:srgbClr val="7030A0"/>
              </a:solidFill>
            </a:endParaRPr>
          </a:p>
        </p:txBody>
      </p:sp>
      <p:sp>
        <p:nvSpPr>
          <p:cNvPr id="3" name="Content Placeholder 2"/>
          <p:cNvSpPr>
            <a:spLocks noGrp="1"/>
          </p:cNvSpPr>
          <p:nvPr>
            <p:ph idx="1"/>
          </p:nvPr>
        </p:nvSpPr>
        <p:spPr/>
        <p:txBody>
          <a:bodyPr/>
          <a:lstStyle/>
          <a:p>
            <a:r>
              <a:rPr lang="en-US" dirty="0"/>
              <a:t>Identify what you need and what you have</a:t>
            </a:r>
          </a:p>
          <a:p>
            <a:pPr marL="0" indent="0">
              <a:buNone/>
            </a:pP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11</a:t>
            </a:fld>
            <a:endParaRPr lang="en-US" dirty="0"/>
          </a:p>
        </p:txBody>
      </p:sp>
    </p:spTree>
    <p:extLst>
      <p:ext uri="{BB962C8B-B14F-4D97-AF65-F5344CB8AC3E}">
        <p14:creationId xmlns:p14="http://schemas.microsoft.com/office/powerpoint/2010/main" val="1951784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7BE64BA-3357-42FD-8519-C2F63554B0B8}" type="slidenum">
              <a:rPr lang="en-US" smtClean="0"/>
              <a:pPr/>
              <a:t>12</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55505395"/>
              </p:ext>
            </p:extLst>
          </p:nvPr>
        </p:nvGraphicFramePr>
        <p:xfrm>
          <a:off x="1211111" y="1166015"/>
          <a:ext cx="6721777" cy="4920436"/>
        </p:xfrm>
        <a:graphic>
          <a:graphicData uri="http://schemas.openxmlformats.org/drawingml/2006/table">
            <a:tbl>
              <a:tblPr bandRow="1">
                <a:tableStyleId>{5C22544A-7EE6-4342-B048-85BDC9FD1C3A}</a:tableStyleId>
              </a:tblPr>
              <a:tblGrid>
                <a:gridCol w="379661"/>
                <a:gridCol w="366920"/>
                <a:gridCol w="1439143"/>
                <a:gridCol w="367430"/>
                <a:gridCol w="349084"/>
                <a:gridCol w="1544123"/>
                <a:gridCol w="382209"/>
                <a:gridCol w="366920"/>
                <a:gridCol w="1526287"/>
              </a:tblGrid>
              <a:tr h="205585">
                <a:tc gridSpan="9">
                  <a:txBody>
                    <a:bodyPr/>
                    <a:lstStyle/>
                    <a:p>
                      <a:pPr marL="0" marR="0" algn="ctr">
                        <a:lnSpc>
                          <a:spcPct val="115000"/>
                        </a:lnSpc>
                        <a:spcBef>
                          <a:spcPts val="0"/>
                        </a:spcBef>
                        <a:spcAft>
                          <a:spcPts val="0"/>
                        </a:spcAft>
                      </a:pPr>
                      <a:r>
                        <a:rPr lang="en-US" sz="900" b="1" dirty="0" smtClean="0">
                          <a:effectLst/>
                          <a:latin typeface="Calibri"/>
                          <a:ea typeface="Calibri"/>
                          <a:cs typeface="Times New Roman"/>
                        </a:rPr>
                        <a:t>Partnership Membership Assessment Tool </a:t>
                      </a:r>
                    </a:p>
                    <a:p>
                      <a:pPr marL="0" marR="0" algn="ctr">
                        <a:lnSpc>
                          <a:spcPct val="115000"/>
                        </a:lnSpc>
                        <a:spcBef>
                          <a:spcPts val="0"/>
                        </a:spcBef>
                        <a:spcAft>
                          <a:spcPts val="0"/>
                        </a:spcAft>
                      </a:pPr>
                      <a:r>
                        <a:rPr lang="en-US" sz="900" dirty="0" smtClean="0">
                          <a:effectLst/>
                          <a:latin typeface="Calibri"/>
                          <a:ea typeface="Calibri"/>
                          <a:cs typeface="Times New Roman"/>
                        </a:rPr>
                        <a:t>from </a:t>
                      </a:r>
                      <a:r>
                        <a:rPr lang="en-US" sz="900" i="1" dirty="0" smtClean="0">
                          <a:effectLst/>
                          <a:latin typeface="Calibri"/>
                          <a:ea typeface="Calibri"/>
                          <a:cs typeface="Times New Roman"/>
                        </a:rPr>
                        <a:t>Fundamentals of Evaluation</a:t>
                      </a:r>
                      <a:r>
                        <a:rPr lang="en-US" sz="900" i="1" baseline="0" dirty="0" smtClean="0">
                          <a:effectLst/>
                          <a:latin typeface="Calibri"/>
                          <a:ea typeface="Calibri"/>
                          <a:cs typeface="Times New Roman"/>
                        </a:rPr>
                        <a:t> Partnerships/Evaluation Guide (National Health Disease &amp; Stroke Prevention Program)</a:t>
                      </a: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c hMerge="1">
                  <a:txBody>
                    <a:bodyPr/>
                    <a:lstStyle/>
                    <a:p>
                      <a:pPr marL="0" marR="0" algn="ctr">
                        <a:lnSpc>
                          <a:spcPct val="115000"/>
                        </a:lnSpc>
                        <a:spcBef>
                          <a:spcPts val="0"/>
                        </a:spcBef>
                        <a:spcAft>
                          <a:spcPts val="0"/>
                        </a:spcAft>
                      </a:pPr>
                      <a:endParaRPr lang="en-US" sz="900" dirty="0">
                        <a:effectLst/>
                        <a:latin typeface="Calibri"/>
                        <a:ea typeface="Calibri"/>
                        <a:cs typeface="Times New Roman"/>
                      </a:endParaRPr>
                    </a:p>
                  </a:txBody>
                  <a:tcPr marL="58605" marR="58605" marT="36692" marB="36692"/>
                </a:tc>
              </a:tr>
              <a:tr h="205585">
                <a:tc>
                  <a:txBody>
                    <a:bodyPr/>
                    <a:lstStyle/>
                    <a:p>
                      <a:pPr marL="0" marR="0" algn="ctr">
                        <a:lnSpc>
                          <a:spcPct val="115000"/>
                        </a:lnSpc>
                        <a:spcBef>
                          <a:spcPts val="0"/>
                        </a:spcBef>
                        <a:spcAft>
                          <a:spcPts val="0"/>
                        </a:spcAft>
                      </a:pPr>
                      <a:r>
                        <a:rPr lang="en-US" sz="700" dirty="0">
                          <a:effectLst/>
                        </a:rPr>
                        <a:t>Want</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Have</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Roles</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Want</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Have</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Skills/Expertise</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Want</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Have</a:t>
                      </a:r>
                      <a:endParaRPr lang="en-US" sz="900" dirty="0">
                        <a:effectLst/>
                        <a:latin typeface="Calibri"/>
                        <a:ea typeface="Calibri"/>
                        <a:cs typeface="Times New Roman"/>
                      </a:endParaRPr>
                    </a:p>
                  </a:txBody>
                  <a:tcPr marL="58605" marR="58605" marT="36692" marB="36692"/>
                </a:tc>
                <a:tc>
                  <a:txBody>
                    <a:bodyPr/>
                    <a:lstStyle/>
                    <a:p>
                      <a:pPr marL="0" marR="0" algn="ctr">
                        <a:lnSpc>
                          <a:spcPct val="115000"/>
                        </a:lnSpc>
                        <a:spcBef>
                          <a:spcPts val="0"/>
                        </a:spcBef>
                        <a:spcAft>
                          <a:spcPts val="0"/>
                        </a:spcAft>
                      </a:pPr>
                      <a:r>
                        <a:rPr lang="en-US" sz="700" dirty="0">
                          <a:effectLst/>
                        </a:rPr>
                        <a:t>Representation</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Partnership roles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Data analysis, worksites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Emergency Services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Leader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Data analysis, healthcare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Obesity Program</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Committee leader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Reviewer, medical content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Diabetes Program</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Task leader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Writer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Tobacco Program</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Meeting planner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Advocate for stroke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Epidemiology</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Meeting facilitator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Advocate for heart disease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Office of Minority Health</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Strategic planner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Legislative advocate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Hospital Association</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Communications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Medical expert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Primary Care Association</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Training</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Cardiologist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Legislature/Policy Makers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Financial support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Neurologist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Schools (as worksites)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Content reviewer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Healthcare quality improvement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Community health clinics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Budget management</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Nursing</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Private insurers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457200" marR="0">
                        <a:lnSpc>
                          <a:spcPct val="115000"/>
                        </a:lnSpc>
                        <a:spcBef>
                          <a:spcPts val="0"/>
                        </a:spcBef>
                        <a:spcAft>
                          <a:spcPts val="0"/>
                        </a:spcAft>
                      </a:pPr>
                      <a:r>
                        <a:rPr lang="en-US" sz="700" dirty="0">
                          <a:effectLst/>
                        </a:rPr>
                        <a:t>Spokesperson</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Pharmacy</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Medicaid/Medicare</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Funder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Media communications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Prevention Research Center</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Champion, healthcare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Workplace wellness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Chambers of Commerce</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Champion, public health</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policy change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Unions</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Champion, worksites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Community policy change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Business coalition on health</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Strategic implementer</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Training for healthcare</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State American Heart Association</a:t>
                      </a:r>
                      <a:endParaRPr lang="en-US" sz="900" dirty="0">
                        <a:effectLst/>
                        <a:latin typeface="Calibri"/>
                        <a:ea typeface="Calibri"/>
                        <a:cs typeface="Times New Roman"/>
                      </a:endParaRPr>
                    </a:p>
                  </a:txBody>
                  <a:tcPr marL="58605" marR="58605" marT="36692" marB="36692"/>
                </a:tc>
              </a:tr>
              <a:tr h="326559">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Resource linker – connection to groups with influence or resources</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Evaluation</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Disparate groups (race/ethnicity, geographic, gender. SES. Etc.)</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Marketing</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r>
              <a:tr h="199972">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c>
                  <a:txBody>
                    <a:bodyPr/>
                    <a:lstStyle/>
                    <a:p>
                      <a:pPr marL="0" marR="0">
                        <a:lnSpc>
                          <a:spcPct val="115000"/>
                        </a:lnSpc>
                        <a:spcBef>
                          <a:spcPts val="0"/>
                        </a:spcBef>
                        <a:spcAft>
                          <a:spcPts val="0"/>
                        </a:spcAft>
                      </a:pPr>
                      <a:r>
                        <a:rPr lang="en-US" sz="700" dirty="0">
                          <a:effectLst/>
                        </a:rPr>
                        <a:t> </a:t>
                      </a:r>
                      <a:endParaRPr lang="en-US" sz="900" dirty="0">
                        <a:effectLst/>
                        <a:latin typeface="Calibri"/>
                        <a:ea typeface="Calibri"/>
                        <a:cs typeface="Times New Roman"/>
                      </a:endParaRPr>
                    </a:p>
                  </a:txBody>
                  <a:tcPr marL="58605" marR="58605" marT="36692" marB="36692"/>
                </a:tc>
              </a:tr>
            </a:tbl>
          </a:graphicData>
        </a:graphic>
      </p:graphicFrame>
    </p:spTree>
    <p:extLst>
      <p:ext uri="{BB962C8B-B14F-4D97-AF65-F5344CB8AC3E}">
        <p14:creationId xmlns:p14="http://schemas.microsoft.com/office/powerpoint/2010/main" val="177208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7030A0"/>
                </a:solidFill>
              </a:rPr>
              <a:t>Step 2: Describe the </a:t>
            </a:r>
            <a:r>
              <a:rPr lang="en-US" b="1" dirty="0" smtClean="0">
                <a:solidFill>
                  <a:srgbClr val="7030A0"/>
                </a:solidFill>
              </a:rPr>
              <a:t>Partnership (continued)</a:t>
            </a:r>
            <a:endParaRPr lang="en-US" dirty="0">
              <a:solidFill>
                <a:srgbClr val="7030A0"/>
              </a:solidFill>
            </a:endParaRPr>
          </a:p>
        </p:txBody>
      </p:sp>
      <p:sp>
        <p:nvSpPr>
          <p:cNvPr id="3" name="Content Placeholder 2"/>
          <p:cNvSpPr>
            <a:spLocks noGrp="1"/>
          </p:cNvSpPr>
          <p:nvPr>
            <p:ph idx="1"/>
          </p:nvPr>
        </p:nvSpPr>
        <p:spPr/>
        <p:txBody>
          <a:bodyPr>
            <a:normAutofit/>
          </a:bodyPr>
          <a:lstStyle/>
          <a:p>
            <a:r>
              <a:rPr lang="en-US" dirty="0" smtClean="0"/>
              <a:t>Identify </a:t>
            </a:r>
            <a:r>
              <a:rPr lang="en-US" dirty="0"/>
              <a:t>the stage </a:t>
            </a:r>
            <a:r>
              <a:rPr lang="en-US" dirty="0" smtClean="0"/>
              <a:t>of development </a:t>
            </a:r>
            <a:r>
              <a:rPr lang="en-US" dirty="0"/>
              <a:t>of your </a:t>
            </a:r>
            <a:r>
              <a:rPr lang="en-US" dirty="0" smtClean="0"/>
              <a:t>partnership</a:t>
            </a:r>
            <a:endParaRPr lang="en-US" dirty="0"/>
          </a:p>
          <a:p>
            <a:pPr lvl="1"/>
            <a:r>
              <a:rPr lang="en-US" dirty="0" smtClean="0"/>
              <a:t>Formation</a:t>
            </a:r>
          </a:p>
          <a:p>
            <a:pPr lvl="1"/>
            <a:r>
              <a:rPr lang="en-US" dirty="0" smtClean="0"/>
              <a:t>Building</a:t>
            </a:r>
          </a:p>
          <a:p>
            <a:pPr lvl="1"/>
            <a:r>
              <a:rPr lang="en-US" dirty="0" smtClean="0"/>
              <a:t>Maintenance</a:t>
            </a:r>
          </a:p>
          <a:p>
            <a:r>
              <a:rPr lang="en-US" dirty="0" smtClean="0"/>
              <a:t>Engage stakeholders</a:t>
            </a: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13</a:t>
            </a:fld>
            <a:endParaRPr lang="en-US" dirty="0"/>
          </a:p>
        </p:txBody>
      </p:sp>
    </p:spTree>
    <p:extLst>
      <p:ext uri="{BB962C8B-B14F-4D97-AF65-F5344CB8AC3E}">
        <p14:creationId xmlns:p14="http://schemas.microsoft.com/office/powerpoint/2010/main" val="2123365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b="1" dirty="0" smtClean="0">
                <a:solidFill>
                  <a:srgbClr val="7030A0"/>
                </a:solidFill>
              </a:rPr>
              <a:t>Step 3: Focus the Evaluation Design</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Develop and prioritize evaluation questions that are matched with your partnership’s stage of development</a:t>
            </a:r>
          </a:p>
          <a:p>
            <a:r>
              <a:rPr lang="en-US" dirty="0" smtClean="0"/>
              <a:t>Engage stakeholders</a:t>
            </a:r>
          </a:p>
          <a:p>
            <a:pPr marL="0" indent="0">
              <a:buNone/>
            </a:pP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14</a:t>
            </a:fld>
            <a:endParaRPr lang="en-US" dirty="0"/>
          </a:p>
        </p:txBody>
      </p:sp>
    </p:spTree>
    <p:extLst>
      <p:ext uri="{BB962C8B-B14F-4D97-AF65-F5344CB8AC3E}">
        <p14:creationId xmlns:p14="http://schemas.microsoft.com/office/powerpoint/2010/main" val="2434670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Step 4: Gather Credible Evidence</a:t>
            </a:r>
            <a:endParaRPr lang="en-US"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dirty="0" smtClean="0"/>
              <a:t>Complete your evaluation plan:</a:t>
            </a:r>
          </a:p>
          <a:p>
            <a:pPr lvl="1"/>
            <a:r>
              <a:rPr lang="en-US" dirty="0" smtClean="0"/>
              <a:t>Indicators</a:t>
            </a:r>
          </a:p>
          <a:p>
            <a:pPr lvl="1"/>
            <a:r>
              <a:rPr lang="en-US" dirty="0" smtClean="0"/>
              <a:t>Data Sources (tools)</a:t>
            </a:r>
          </a:p>
          <a:p>
            <a:pPr lvl="1"/>
            <a:r>
              <a:rPr lang="en-US" dirty="0" smtClean="0"/>
              <a:t>Methods of data collection</a:t>
            </a:r>
          </a:p>
          <a:p>
            <a:pPr lvl="1"/>
            <a:r>
              <a:rPr lang="en-US" dirty="0" smtClean="0"/>
              <a:t>Frequency of data collection</a:t>
            </a:r>
          </a:p>
          <a:p>
            <a:pPr lvl="1"/>
            <a:r>
              <a:rPr lang="en-US" dirty="0" smtClean="0"/>
              <a:t>Study design</a:t>
            </a:r>
          </a:p>
          <a:p>
            <a:pPr lvl="1"/>
            <a:r>
              <a:rPr lang="en-US" dirty="0" smtClean="0"/>
              <a:t>Implementation roles, responsibilities, and timelines</a:t>
            </a:r>
          </a:p>
          <a:p>
            <a:r>
              <a:rPr lang="en-US" dirty="0" smtClean="0"/>
              <a:t>Engage stakeholders</a:t>
            </a: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15</a:t>
            </a:fld>
            <a:endParaRPr lang="en-US" dirty="0"/>
          </a:p>
        </p:txBody>
      </p:sp>
    </p:spTree>
    <p:extLst>
      <p:ext uri="{BB962C8B-B14F-4D97-AF65-F5344CB8AC3E}">
        <p14:creationId xmlns:p14="http://schemas.microsoft.com/office/powerpoint/2010/main" val="1272284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7BE64BA-3357-42FD-8519-C2F63554B0B8}" type="slidenum">
              <a:rPr lang="en-US" smtClean="0"/>
              <a:pPr/>
              <a:t>16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574672134"/>
              </p:ext>
            </p:extLst>
          </p:nvPr>
        </p:nvGraphicFramePr>
        <p:xfrm>
          <a:off x="457200" y="1037902"/>
          <a:ext cx="8229600" cy="4782197"/>
        </p:xfrm>
        <a:graphic>
          <a:graphicData uri="http://schemas.openxmlformats.org/drawingml/2006/table">
            <a:tbl>
              <a:tblPr firstRow="1" bandRow="1">
                <a:tableStyleId>{5C22544A-7EE6-4342-B048-85BDC9FD1C3A}</a:tableStyleId>
              </a:tblPr>
              <a:tblGrid>
                <a:gridCol w="1826622"/>
                <a:gridCol w="1661142"/>
                <a:gridCol w="1141639"/>
                <a:gridCol w="1453571"/>
                <a:gridCol w="1089169"/>
                <a:gridCol w="1057457"/>
              </a:tblGrid>
              <a:tr h="324041">
                <a:tc gridSpan="6">
                  <a:txBody>
                    <a:bodyPr/>
                    <a:lstStyle/>
                    <a:p>
                      <a:pPr marL="65405" marR="0" algn="ctr">
                        <a:lnSpc>
                          <a:spcPts val="1365"/>
                        </a:lnSpc>
                        <a:spcBef>
                          <a:spcPts val="0"/>
                        </a:spcBef>
                        <a:spcAft>
                          <a:spcPts val="0"/>
                        </a:spcAft>
                      </a:pPr>
                      <a:r>
                        <a:rPr lang="en-US" sz="1000" dirty="0" smtClean="0">
                          <a:solidFill>
                            <a:schemeClr val="tx1"/>
                          </a:solidFill>
                          <a:effectLst/>
                          <a:latin typeface="Calibri"/>
                          <a:ea typeface="Calibri"/>
                          <a:cs typeface="Times New Roman"/>
                        </a:rPr>
                        <a:t>State</a:t>
                      </a:r>
                      <a:r>
                        <a:rPr lang="en-US" sz="1000" baseline="0" dirty="0" smtClean="0">
                          <a:solidFill>
                            <a:schemeClr val="tx1"/>
                          </a:solidFill>
                          <a:effectLst/>
                          <a:latin typeface="Calibri"/>
                          <a:ea typeface="Calibri"/>
                          <a:cs typeface="Times New Roman"/>
                        </a:rPr>
                        <a:t> of Minnesota</a:t>
                      </a:r>
                      <a:endParaRPr lang="en-US" sz="1000" dirty="0">
                        <a:solidFill>
                          <a:schemeClr val="tx1"/>
                        </a:solidFill>
                        <a:effectLst/>
                        <a:latin typeface="Calibri"/>
                        <a:ea typeface="Calibri"/>
                        <a:cs typeface="Times New Roman"/>
                      </a:endParaRPr>
                    </a:p>
                  </a:txBody>
                  <a:tcPr marL="0" marR="0" marT="0" marB="0">
                    <a:solidFill>
                      <a:schemeClr val="accent1">
                        <a:lumMod val="60000"/>
                        <a:lumOff val="40000"/>
                      </a:schemeClr>
                    </a:solidFill>
                  </a:tcPr>
                </a:tc>
                <a:tc hMerge="1">
                  <a:txBody>
                    <a:bodyPr/>
                    <a:lstStyle/>
                    <a:p>
                      <a:pPr marL="65405" marR="259715">
                        <a:spcBef>
                          <a:spcPts val="0"/>
                        </a:spcBef>
                        <a:spcAft>
                          <a:spcPts val="0"/>
                        </a:spcAft>
                      </a:pPr>
                      <a:endParaRPr lang="en-US" sz="1000" dirty="0">
                        <a:effectLst/>
                        <a:latin typeface="Calibri"/>
                        <a:ea typeface="Calibri"/>
                        <a:cs typeface="Times New Roman"/>
                      </a:endParaRPr>
                    </a:p>
                  </a:txBody>
                  <a:tcPr marL="0" marR="0" marT="0" marB="0"/>
                </a:tc>
                <a:tc hMerge="1">
                  <a:txBody>
                    <a:bodyPr/>
                    <a:lstStyle/>
                    <a:p>
                      <a:pPr marL="65405" marR="0">
                        <a:lnSpc>
                          <a:spcPts val="1365"/>
                        </a:lnSpc>
                        <a:spcBef>
                          <a:spcPts val="0"/>
                        </a:spcBef>
                        <a:spcAft>
                          <a:spcPts val="0"/>
                        </a:spcAft>
                      </a:pPr>
                      <a:endParaRPr lang="en-US" sz="1000" dirty="0">
                        <a:effectLst/>
                        <a:latin typeface="Calibri"/>
                        <a:ea typeface="Calibri"/>
                        <a:cs typeface="Times New Roman"/>
                      </a:endParaRPr>
                    </a:p>
                  </a:txBody>
                  <a:tcPr marL="0" marR="0" marT="0" marB="0"/>
                </a:tc>
                <a:tc hMerge="1">
                  <a:txBody>
                    <a:bodyPr/>
                    <a:lstStyle/>
                    <a:p>
                      <a:pPr marL="65405" marR="0">
                        <a:lnSpc>
                          <a:spcPts val="1365"/>
                        </a:lnSpc>
                        <a:spcBef>
                          <a:spcPts val="0"/>
                        </a:spcBef>
                        <a:spcAft>
                          <a:spcPts val="0"/>
                        </a:spcAft>
                      </a:pPr>
                      <a:endParaRPr lang="en-US" sz="1000" dirty="0">
                        <a:effectLst/>
                        <a:latin typeface="Calibri"/>
                        <a:ea typeface="Calibri"/>
                        <a:cs typeface="Times New Roman"/>
                      </a:endParaRPr>
                    </a:p>
                  </a:txBody>
                  <a:tcPr marL="0" marR="0" marT="0" marB="0"/>
                </a:tc>
                <a:tc hMerge="1">
                  <a:txBody>
                    <a:bodyPr/>
                    <a:lstStyle/>
                    <a:p>
                      <a:pPr marL="65405" marR="0">
                        <a:lnSpc>
                          <a:spcPts val="1365"/>
                        </a:lnSpc>
                        <a:spcBef>
                          <a:spcPts val="0"/>
                        </a:spcBef>
                        <a:spcAft>
                          <a:spcPts val="0"/>
                        </a:spcAft>
                      </a:pPr>
                      <a:endParaRPr lang="en-US" sz="1000" dirty="0">
                        <a:effectLst/>
                        <a:latin typeface="Calibri"/>
                        <a:ea typeface="Calibri"/>
                        <a:cs typeface="Times New Roman"/>
                      </a:endParaRPr>
                    </a:p>
                  </a:txBody>
                  <a:tcPr marL="0" marR="0" marT="0" marB="0"/>
                </a:tc>
                <a:tc hMerge="1">
                  <a:txBody>
                    <a:bodyPr/>
                    <a:lstStyle/>
                    <a:p>
                      <a:pPr marL="65405" marR="0">
                        <a:lnSpc>
                          <a:spcPts val="1365"/>
                        </a:lnSpc>
                        <a:spcBef>
                          <a:spcPts val="0"/>
                        </a:spcBef>
                        <a:spcAft>
                          <a:spcPts val="0"/>
                        </a:spcAft>
                      </a:pPr>
                      <a:endParaRPr lang="en-US" sz="1000" dirty="0">
                        <a:effectLst/>
                        <a:latin typeface="Calibri"/>
                        <a:ea typeface="Calibri"/>
                        <a:cs typeface="Times New Roman"/>
                      </a:endParaRPr>
                    </a:p>
                  </a:txBody>
                  <a:tcPr marL="0" marR="0" marT="0" marB="0"/>
                </a:tc>
              </a:tr>
              <a:tr h="324041">
                <a:tc>
                  <a:txBody>
                    <a:bodyPr/>
                    <a:lstStyle/>
                    <a:p>
                      <a:pPr marL="65405" marR="0">
                        <a:lnSpc>
                          <a:spcPts val="1365"/>
                        </a:lnSpc>
                        <a:spcBef>
                          <a:spcPts val="0"/>
                        </a:spcBef>
                        <a:spcAft>
                          <a:spcPts val="0"/>
                        </a:spcAft>
                      </a:pPr>
                      <a:r>
                        <a:rPr lang="en-US" sz="800" dirty="0">
                          <a:solidFill>
                            <a:schemeClr val="bg1"/>
                          </a:solidFill>
                          <a:effectLst/>
                        </a:rPr>
                        <a:t>Evaluation</a:t>
                      </a:r>
                      <a:r>
                        <a:rPr lang="en-US" sz="800" spc="-10" dirty="0">
                          <a:solidFill>
                            <a:schemeClr val="bg1"/>
                          </a:solidFill>
                          <a:effectLst/>
                        </a:rPr>
                        <a:t> </a:t>
                      </a:r>
                      <a:r>
                        <a:rPr lang="en-US" sz="800" dirty="0">
                          <a:solidFill>
                            <a:schemeClr val="bg1"/>
                          </a:solidFill>
                          <a:effectLst/>
                        </a:rPr>
                        <a:t>Question</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259715">
                        <a:spcBef>
                          <a:spcPts val="0"/>
                        </a:spcBef>
                        <a:spcAft>
                          <a:spcPts val="0"/>
                        </a:spcAft>
                      </a:pPr>
                      <a:r>
                        <a:rPr lang="en-US" sz="800" dirty="0">
                          <a:solidFill>
                            <a:schemeClr val="bg1"/>
                          </a:solidFill>
                          <a:effectLst/>
                        </a:rPr>
                        <a:t>Indicator</a:t>
                      </a:r>
                      <a:r>
                        <a:rPr lang="en-US" sz="800" dirty="0" smtClean="0">
                          <a:solidFill>
                            <a:schemeClr val="bg1"/>
                          </a:solidFill>
                          <a:effectLst/>
                        </a:rPr>
                        <a:t>/</a:t>
                      </a:r>
                    </a:p>
                    <a:p>
                      <a:pPr marL="65405" marR="259715">
                        <a:spcBef>
                          <a:spcPts val="0"/>
                        </a:spcBef>
                        <a:spcAft>
                          <a:spcPts val="0"/>
                        </a:spcAft>
                      </a:pPr>
                      <a:r>
                        <a:rPr lang="en-US" sz="800" dirty="0" smtClean="0">
                          <a:solidFill>
                            <a:schemeClr val="bg1"/>
                          </a:solidFill>
                          <a:effectLst/>
                        </a:rPr>
                        <a:t>Performance Measure</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solidFill>
                            <a:schemeClr val="bg1"/>
                          </a:solidFill>
                          <a:effectLst/>
                        </a:rPr>
                        <a:t>Method</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solidFill>
                            <a:schemeClr val="bg1"/>
                          </a:solidFill>
                          <a:effectLst/>
                        </a:rPr>
                        <a:t>Data</a:t>
                      </a:r>
                      <a:r>
                        <a:rPr lang="en-US" sz="800" spc="-25" dirty="0">
                          <a:solidFill>
                            <a:schemeClr val="bg1"/>
                          </a:solidFill>
                          <a:effectLst/>
                        </a:rPr>
                        <a:t> </a:t>
                      </a:r>
                      <a:r>
                        <a:rPr lang="en-US" sz="800" dirty="0">
                          <a:solidFill>
                            <a:schemeClr val="bg1"/>
                          </a:solidFill>
                          <a:effectLst/>
                        </a:rPr>
                        <a:t>Sources</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solidFill>
                            <a:schemeClr val="bg1"/>
                          </a:solidFill>
                          <a:effectLst/>
                        </a:rPr>
                        <a:t>Frequency</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solidFill>
                            <a:schemeClr val="bg1"/>
                          </a:solidFill>
                          <a:effectLst/>
                        </a:rPr>
                        <a:t>Responsibility</a:t>
                      </a:r>
                      <a:endParaRPr lang="en-US" sz="1000" dirty="0">
                        <a:solidFill>
                          <a:schemeClr val="bg1"/>
                        </a:solidFill>
                        <a:effectLst/>
                        <a:latin typeface="Calibri"/>
                        <a:ea typeface="Calibri"/>
                        <a:cs typeface="Times New Roman"/>
                      </a:endParaRPr>
                    </a:p>
                  </a:txBody>
                  <a:tcPr marL="0" marR="0" marT="0" marB="0">
                    <a:solidFill>
                      <a:schemeClr val="tx2">
                        <a:lumMod val="40000"/>
                        <a:lumOff val="60000"/>
                      </a:schemeClr>
                    </a:solidFill>
                  </a:tcPr>
                </a:tc>
              </a:tr>
              <a:tr h="960591">
                <a:tc>
                  <a:txBody>
                    <a:bodyPr/>
                    <a:lstStyle/>
                    <a:p>
                      <a:pPr marL="65405" marR="241300" algn="l">
                        <a:spcBef>
                          <a:spcPts val="0"/>
                        </a:spcBef>
                        <a:spcAft>
                          <a:spcPts val="0"/>
                        </a:spcAft>
                      </a:pPr>
                      <a:r>
                        <a:rPr lang="en-US" sz="800" dirty="0">
                          <a:effectLst/>
                        </a:rPr>
                        <a:t>How were the</a:t>
                      </a:r>
                      <a:r>
                        <a:rPr lang="en-US" sz="800" spc="-15" dirty="0">
                          <a:effectLst/>
                        </a:rPr>
                        <a:t> </a:t>
                      </a:r>
                      <a:r>
                        <a:rPr lang="en-US" sz="800" dirty="0">
                          <a:effectLst/>
                        </a:rPr>
                        <a:t>opportunities identified and leveraged</a:t>
                      </a:r>
                      <a:r>
                        <a:rPr lang="en-US" sz="800" spc="-15" dirty="0">
                          <a:effectLst/>
                        </a:rPr>
                        <a:t> </a:t>
                      </a:r>
                      <a:r>
                        <a:rPr lang="en-US" sz="800" dirty="0">
                          <a:effectLst/>
                        </a:rPr>
                        <a:t>to integrate oral health</a:t>
                      </a:r>
                      <a:r>
                        <a:rPr lang="en-US" sz="800" spc="-25" dirty="0">
                          <a:effectLst/>
                        </a:rPr>
                        <a:t> </a:t>
                      </a:r>
                      <a:r>
                        <a:rPr lang="en-US" sz="800" dirty="0">
                          <a:effectLst/>
                        </a:rPr>
                        <a:t>efforts with other programs</a:t>
                      </a:r>
                      <a:r>
                        <a:rPr lang="en-US" sz="800" spc="-20" dirty="0">
                          <a:effectLst/>
                        </a:rPr>
                        <a:t> </a:t>
                      </a:r>
                      <a:r>
                        <a:rPr lang="en-US" sz="800" dirty="0">
                          <a:effectLst/>
                        </a:rPr>
                        <a:t>that address related</a:t>
                      </a:r>
                      <a:r>
                        <a:rPr lang="en-US" sz="800" spc="-5" dirty="0">
                          <a:effectLst/>
                        </a:rPr>
                        <a:t> </a:t>
                      </a:r>
                      <a:r>
                        <a:rPr lang="en-US" sz="800" dirty="0">
                          <a:effectLst/>
                        </a:rPr>
                        <a:t>chronic disease/risk</a:t>
                      </a:r>
                      <a:r>
                        <a:rPr lang="en-US" sz="800" spc="-20" dirty="0">
                          <a:effectLst/>
                        </a:rPr>
                        <a:t> </a:t>
                      </a:r>
                      <a:r>
                        <a:rPr lang="en-US" sz="800" dirty="0">
                          <a:effectLst/>
                        </a:rPr>
                        <a:t>factors?</a:t>
                      </a:r>
                      <a:endParaRPr lang="en-US" sz="1000" dirty="0">
                        <a:effectLst/>
                        <a:latin typeface="Calibri"/>
                        <a:ea typeface="Calibri"/>
                        <a:cs typeface="Times New Roman"/>
                      </a:endParaRPr>
                    </a:p>
                  </a:txBody>
                  <a:tcPr marL="0" marR="0" marT="0" marB="0"/>
                </a:tc>
                <a:tc>
                  <a:txBody>
                    <a:bodyPr/>
                    <a:lstStyle/>
                    <a:p>
                      <a:pPr marL="65405" marR="160655" algn="l">
                        <a:spcBef>
                          <a:spcPts val="0"/>
                        </a:spcBef>
                        <a:spcAft>
                          <a:spcPts val="0"/>
                        </a:spcAft>
                      </a:pPr>
                      <a:r>
                        <a:rPr lang="en-US" sz="800" dirty="0">
                          <a:effectLst/>
                        </a:rPr>
                        <a:t># of meetings,</a:t>
                      </a:r>
                      <a:r>
                        <a:rPr lang="en-US" sz="800" spc="-25" dirty="0">
                          <a:effectLst/>
                        </a:rPr>
                        <a:t> </a:t>
                      </a:r>
                      <a:r>
                        <a:rPr lang="en-US" sz="800" dirty="0">
                          <a:effectLst/>
                        </a:rPr>
                        <a:t>campaigns, summits</a:t>
                      </a:r>
                      <a:r>
                        <a:rPr lang="en-US" sz="800" spc="-20" dirty="0">
                          <a:effectLst/>
                        </a:rPr>
                        <a:t> </a:t>
                      </a:r>
                      <a:r>
                        <a:rPr lang="en-US" sz="800" dirty="0">
                          <a:effectLst/>
                        </a:rPr>
                        <a:t>organized</a:t>
                      </a:r>
                      <a:endParaRPr lang="en-US" sz="1000" dirty="0">
                        <a:effectLst/>
                        <a:latin typeface="Calibri"/>
                        <a:ea typeface="Calibri"/>
                        <a:cs typeface="Times New Roman"/>
                      </a:endParaRPr>
                    </a:p>
                  </a:txBody>
                  <a:tcPr marL="0" marR="0" marT="0" marB="0"/>
                </a:tc>
                <a:tc>
                  <a:txBody>
                    <a:bodyPr/>
                    <a:lstStyle/>
                    <a:p>
                      <a:pPr marL="65405" marR="265430" algn="l">
                        <a:spcBef>
                          <a:spcPts val="0"/>
                        </a:spcBef>
                        <a:spcAft>
                          <a:spcPts val="0"/>
                        </a:spcAft>
                      </a:pPr>
                      <a:r>
                        <a:rPr lang="en-US" sz="800" dirty="0" smtClean="0">
                          <a:effectLst/>
                        </a:rPr>
                        <a:t>Meeting notes</a:t>
                      </a:r>
                      <a:r>
                        <a:rPr lang="en-US" sz="800" dirty="0">
                          <a:effectLst/>
                        </a:rPr>
                        <a:t>, summit</a:t>
                      </a:r>
                      <a:r>
                        <a:rPr lang="en-US" sz="800" spc="-10" dirty="0">
                          <a:effectLst/>
                        </a:rPr>
                        <a:t> </a:t>
                      </a:r>
                      <a:r>
                        <a:rPr lang="en-US" sz="800" dirty="0">
                          <a:effectLst/>
                        </a:rPr>
                        <a:t>reports review</a:t>
                      </a:r>
                      <a:endParaRPr lang="en-US" sz="1000" dirty="0">
                        <a:effectLst/>
                        <a:latin typeface="Calibri"/>
                        <a:ea typeface="Calibri"/>
                        <a:cs typeface="Times New Roman"/>
                      </a:endParaRPr>
                    </a:p>
                  </a:txBody>
                  <a:tcPr marL="0" marR="0" marT="0" marB="0"/>
                </a:tc>
                <a:tc>
                  <a:txBody>
                    <a:bodyPr/>
                    <a:lstStyle/>
                    <a:p>
                      <a:pPr marL="65405" marR="403225" algn="l">
                        <a:spcBef>
                          <a:spcPts val="0"/>
                        </a:spcBef>
                        <a:spcAft>
                          <a:spcPts val="0"/>
                        </a:spcAft>
                      </a:pPr>
                      <a:r>
                        <a:rPr lang="en-US" sz="800" dirty="0">
                          <a:effectLst/>
                        </a:rPr>
                        <a:t>Meeting notes</a:t>
                      </a:r>
                      <a:r>
                        <a:rPr lang="en-US" sz="800" spc="-25" dirty="0">
                          <a:effectLst/>
                        </a:rPr>
                        <a:t> </a:t>
                      </a:r>
                      <a:r>
                        <a:rPr lang="en-US" sz="800" dirty="0">
                          <a:effectLst/>
                        </a:rPr>
                        <a:t>and summit</a:t>
                      </a:r>
                      <a:r>
                        <a:rPr lang="en-US" sz="800" spc="-10" dirty="0">
                          <a:effectLst/>
                        </a:rPr>
                        <a:t> </a:t>
                      </a:r>
                      <a:r>
                        <a:rPr lang="en-US" sz="800" dirty="0">
                          <a:effectLst/>
                        </a:rPr>
                        <a:t>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755903">
                <a:tc>
                  <a:txBody>
                    <a:bodyPr/>
                    <a:lstStyle/>
                    <a:p>
                      <a:pPr marL="65405" marR="149860" algn="l">
                        <a:spcBef>
                          <a:spcPts val="0"/>
                        </a:spcBef>
                        <a:spcAft>
                          <a:spcPts val="0"/>
                        </a:spcAft>
                      </a:pPr>
                      <a:r>
                        <a:rPr lang="en-US" sz="800" dirty="0">
                          <a:effectLst/>
                        </a:rPr>
                        <a:t>How many partnerships</a:t>
                      </a:r>
                      <a:r>
                        <a:rPr lang="en-US" sz="800" spc="-30" dirty="0">
                          <a:effectLst/>
                        </a:rPr>
                        <a:t> </a:t>
                      </a:r>
                      <a:r>
                        <a:rPr lang="en-US" sz="800" dirty="0">
                          <a:effectLst/>
                        </a:rPr>
                        <a:t>were developed with a focus</a:t>
                      </a:r>
                      <a:r>
                        <a:rPr lang="en-US" sz="800" spc="-5" dirty="0">
                          <a:effectLst/>
                        </a:rPr>
                        <a:t> </a:t>
                      </a:r>
                      <a:r>
                        <a:rPr lang="en-US" sz="800" dirty="0">
                          <a:effectLst/>
                        </a:rPr>
                        <a:t>on prevention interventions in</a:t>
                      </a:r>
                      <a:r>
                        <a:rPr lang="en-US" sz="800" spc="-10" dirty="0">
                          <a:effectLst/>
                        </a:rPr>
                        <a:t> </a:t>
                      </a:r>
                      <a:r>
                        <a:rPr lang="en-US" sz="800" dirty="0">
                          <a:effectLst/>
                        </a:rPr>
                        <a:t>a year?</a:t>
                      </a:r>
                      <a:endParaRPr lang="en-US" sz="1000" dirty="0">
                        <a:effectLst/>
                        <a:latin typeface="Calibri"/>
                        <a:ea typeface="Calibri"/>
                        <a:cs typeface="Times New Roman"/>
                      </a:endParaRPr>
                    </a:p>
                  </a:txBody>
                  <a:tcPr marL="0" marR="0" marT="0" marB="0"/>
                </a:tc>
                <a:tc>
                  <a:txBody>
                    <a:bodyPr/>
                    <a:lstStyle/>
                    <a:p>
                      <a:pPr marL="65405" marR="96520" algn="l">
                        <a:spcBef>
                          <a:spcPts val="0"/>
                        </a:spcBef>
                        <a:spcAft>
                          <a:spcPts val="0"/>
                        </a:spcAft>
                      </a:pPr>
                      <a:r>
                        <a:rPr lang="en-US" sz="800" dirty="0">
                          <a:effectLst/>
                        </a:rPr>
                        <a:t># of partnerships that</a:t>
                      </a:r>
                      <a:r>
                        <a:rPr lang="en-US" sz="800" spc="-10" dirty="0">
                          <a:effectLst/>
                        </a:rPr>
                        <a:t> </a:t>
                      </a:r>
                      <a:r>
                        <a:rPr lang="en-US" sz="800" dirty="0">
                          <a:effectLst/>
                        </a:rPr>
                        <a:t>focus on prevention</a:t>
                      </a:r>
                      <a:r>
                        <a:rPr lang="en-US" sz="800" spc="-15" dirty="0">
                          <a:effectLst/>
                        </a:rPr>
                        <a:t> </a:t>
                      </a:r>
                      <a:r>
                        <a:rPr lang="en-US" sz="800" dirty="0">
                          <a:effectLst/>
                        </a:rPr>
                        <a:t>intervention </a:t>
                      </a:r>
                      <a:r>
                        <a:rPr lang="en-US" sz="800" dirty="0" smtClean="0">
                          <a:effectLst/>
                        </a:rPr>
                        <a:t>and that </a:t>
                      </a:r>
                      <a:r>
                        <a:rPr lang="en-US" sz="800" dirty="0">
                          <a:effectLst/>
                        </a:rPr>
                        <a:t>provided a</a:t>
                      </a:r>
                      <a:r>
                        <a:rPr lang="en-US" sz="800" spc="-15" dirty="0">
                          <a:effectLst/>
                        </a:rPr>
                        <a:t> </a:t>
                      </a:r>
                      <a:r>
                        <a:rPr lang="en-US" sz="800" dirty="0">
                          <a:effectLst/>
                        </a:rPr>
                        <a:t>letter of support or</a:t>
                      </a:r>
                      <a:r>
                        <a:rPr lang="en-US" sz="800" spc="-10" dirty="0">
                          <a:effectLst/>
                        </a:rPr>
                        <a:t> </a:t>
                      </a:r>
                      <a:r>
                        <a:rPr lang="en-US" sz="800" dirty="0">
                          <a:effectLst/>
                        </a:rPr>
                        <a:t>MOA</a:t>
                      </a:r>
                      <a:endParaRPr lang="en-US" sz="1000" dirty="0">
                        <a:effectLst/>
                        <a:latin typeface="Calibri"/>
                        <a:ea typeface="Calibri"/>
                        <a:cs typeface="Times New Roman"/>
                      </a:endParaRPr>
                    </a:p>
                  </a:txBody>
                  <a:tcPr marL="0" marR="0" marT="0" marB="0"/>
                </a:tc>
                <a:tc>
                  <a:txBody>
                    <a:bodyPr/>
                    <a:lstStyle/>
                    <a:p>
                      <a:pPr marL="65405" marR="200025" algn="l">
                        <a:spcBef>
                          <a:spcPts val="0"/>
                        </a:spcBef>
                        <a:spcAft>
                          <a:spcPts val="0"/>
                        </a:spcAft>
                      </a:pPr>
                      <a:r>
                        <a:rPr lang="en-US" sz="800" dirty="0">
                          <a:effectLst/>
                        </a:rPr>
                        <a:t>Program</a:t>
                      </a:r>
                      <a:r>
                        <a:rPr lang="en-US" sz="800" spc="-25" dirty="0">
                          <a:effectLst/>
                        </a:rPr>
                        <a:t> </a:t>
                      </a:r>
                      <a:r>
                        <a:rPr lang="en-US" sz="800" dirty="0">
                          <a:effectLst/>
                        </a:rPr>
                        <a:t>reports review</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Letters of</a:t>
                      </a:r>
                      <a:r>
                        <a:rPr lang="en-US" sz="800" spc="-25" dirty="0">
                          <a:effectLst/>
                        </a:rPr>
                        <a:t> </a:t>
                      </a:r>
                      <a:r>
                        <a:rPr lang="en-US" sz="800" dirty="0">
                          <a:effectLst/>
                        </a:rPr>
                        <a:t>support</a:t>
                      </a:r>
                      <a:endParaRPr lang="en-US" sz="1000" dirty="0">
                        <a:effectLst/>
                        <a:latin typeface="Calibri"/>
                        <a:ea typeface="Calibri"/>
                        <a:cs typeface="Times New Roman"/>
                      </a:endParaRPr>
                    </a:p>
                  </a:txBody>
                  <a:tcPr marL="0" marR="0" marT="0" marB="0"/>
                </a:tc>
                <a:tc>
                  <a:txBody>
                    <a:bodyPr/>
                    <a:lstStyle/>
                    <a:p>
                      <a:pPr marL="65405" marR="271145" algn="l">
                        <a:lnSpc>
                          <a:spcPct val="200000"/>
                        </a:lnSpc>
                        <a:spcBef>
                          <a:spcPts val="0"/>
                        </a:spcBef>
                        <a:spcAft>
                          <a:spcPts val="0"/>
                        </a:spcAft>
                      </a:pPr>
                      <a:r>
                        <a:rPr lang="en-US" sz="800" dirty="0">
                          <a:effectLst/>
                        </a:rPr>
                        <a:t>Program</a:t>
                      </a:r>
                      <a:r>
                        <a:rPr lang="en-US" sz="800" spc="-5" dirty="0">
                          <a:effectLst/>
                        </a:rPr>
                        <a:t> </a:t>
                      </a:r>
                      <a:r>
                        <a:rPr lang="en-US" sz="800" dirty="0">
                          <a:effectLst/>
                        </a:rPr>
                        <a:t>reports Partnership</a:t>
                      </a:r>
                      <a:r>
                        <a:rPr lang="en-US" sz="800" spc="-20" dirty="0">
                          <a:effectLst/>
                        </a:rPr>
                        <a:t> </a:t>
                      </a:r>
                      <a:r>
                        <a:rPr lang="en-US" sz="800" dirty="0">
                          <a:effectLst/>
                        </a:rPr>
                        <a:t>database</a:t>
                      </a:r>
                      <a:endParaRPr lang="en-US" sz="1000" dirty="0">
                        <a:effectLst/>
                        <a:latin typeface="Calibri"/>
                        <a:ea typeface="Calibri"/>
                        <a:cs typeface="Times New Roman"/>
                      </a:endParaRPr>
                    </a:p>
                  </a:txBody>
                  <a:tcPr marL="0" marR="0" marT="0" marB="0"/>
                </a:tc>
                <a:tc>
                  <a:txBody>
                    <a:bodyPr/>
                    <a:lstStyle/>
                    <a:p>
                      <a:pPr marL="65405" marR="0" algn="l">
                        <a:lnSpc>
                          <a:spcPts val="1355"/>
                        </a:lnSpc>
                        <a:spcBef>
                          <a:spcPts val="0"/>
                        </a:spcBef>
                        <a:spcAft>
                          <a:spcPts val="0"/>
                        </a:spcAft>
                      </a:pPr>
                      <a:r>
                        <a:rPr lang="en-US" sz="800" dirty="0">
                          <a:effectLst/>
                        </a:rPr>
                        <a:t>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483178">
                <a:tc>
                  <a:txBody>
                    <a:bodyPr/>
                    <a:lstStyle/>
                    <a:p>
                      <a:pPr marL="65405" marR="146685" algn="l">
                        <a:spcBef>
                          <a:spcPts val="0"/>
                        </a:spcBef>
                        <a:spcAft>
                          <a:spcPts val="0"/>
                        </a:spcAft>
                      </a:pPr>
                      <a:r>
                        <a:rPr lang="en-US" sz="800" dirty="0">
                          <a:effectLst/>
                        </a:rPr>
                        <a:t>How was the integration</a:t>
                      </a:r>
                      <a:r>
                        <a:rPr lang="en-US" sz="800" spc="-25" dirty="0">
                          <a:effectLst/>
                        </a:rPr>
                        <a:t> </a:t>
                      </a:r>
                      <a:r>
                        <a:rPr lang="en-US" sz="800" dirty="0">
                          <a:effectLst/>
                        </a:rPr>
                        <a:t>of oral health into overall</a:t>
                      </a:r>
                      <a:r>
                        <a:rPr lang="en-US" sz="800" spc="-35" dirty="0">
                          <a:effectLst/>
                        </a:rPr>
                        <a:t> </a:t>
                      </a:r>
                      <a:r>
                        <a:rPr lang="en-US" sz="800" dirty="0">
                          <a:effectLst/>
                        </a:rPr>
                        <a:t>health encouraged/institutionalized?</a:t>
                      </a:r>
                      <a:endParaRPr lang="en-US" sz="1000" dirty="0">
                        <a:effectLst/>
                        <a:latin typeface="Calibri"/>
                        <a:ea typeface="Calibri"/>
                        <a:cs typeface="Times New Roman"/>
                      </a:endParaRPr>
                    </a:p>
                  </a:txBody>
                  <a:tcPr marL="0" marR="0" marT="0" marB="0"/>
                </a:tc>
                <a:tc>
                  <a:txBody>
                    <a:bodyPr/>
                    <a:lstStyle/>
                    <a:p>
                      <a:pPr marL="65405" marR="267970" algn="l">
                        <a:spcBef>
                          <a:spcPts val="0"/>
                        </a:spcBef>
                        <a:spcAft>
                          <a:spcPts val="0"/>
                        </a:spcAft>
                      </a:pPr>
                      <a:r>
                        <a:rPr lang="en-US" sz="800" dirty="0">
                          <a:effectLst/>
                        </a:rPr>
                        <a:t># of meetings with</a:t>
                      </a:r>
                      <a:r>
                        <a:rPr lang="en-US" sz="800" spc="-25" dirty="0">
                          <a:effectLst/>
                        </a:rPr>
                        <a:t> </a:t>
                      </a:r>
                      <a:r>
                        <a:rPr lang="en-US" sz="800" dirty="0">
                          <a:effectLst/>
                        </a:rPr>
                        <a:t>other chronic disease</a:t>
                      </a:r>
                      <a:r>
                        <a:rPr lang="en-US" sz="800" spc="-20" dirty="0">
                          <a:effectLst/>
                        </a:rPr>
                        <a:t> </a:t>
                      </a:r>
                      <a:r>
                        <a:rPr lang="en-US" sz="800" dirty="0">
                          <a:effectLst/>
                        </a:rPr>
                        <a:t>partners</a:t>
                      </a:r>
                      <a:endParaRPr lang="en-US" sz="1000" dirty="0">
                        <a:effectLst/>
                        <a:latin typeface="Calibri"/>
                        <a:ea typeface="Calibri"/>
                        <a:cs typeface="Times New Roman"/>
                      </a:endParaRPr>
                    </a:p>
                  </a:txBody>
                  <a:tcPr marL="0" marR="0" marT="0" marB="0"/>
                </a:tc>
                <a:tc>
                  <a:txBody>
                    <a:bodyPr/>
                    <a:lstStyle/>
                    <a:p>
                      <a:pPr marL="65405" marR="318770" algn="l">
                        <a:spcBef>
                          <a:spcPts val="0"/>
                        </a:spcBef>
                        <a:spcAft>
                          <a:spcPts val="0"/>
                        </a:spcAft>
                      </a:pPr>
                      <a:r>
                        <a:rPr lang="en-US" sz="800" dirty="0">
                          <a:effectLst/>
                        </a:rPr>
                        <a:t>Meeting</a:t>
                      </a:r>
                      <a:r>
                        <a:rPr lang="en-US" sz="800" spc="-25" dirty="0">
                          <a:effectLst/>
                        </a:rPr>
                        <a:t> </a:t>
                      </a:r>
                      <a:r>
                        <a:rPr lang="en-US" sz="800" dirty="0">
                          <a:effectLst/>
                        </a:rPr>
                        <a:t>notes and</a:t>
                      </a:r>
                      <a:r>
                        <a:rPr lang="en-US" sz="800" spc="-5" dirty="0">
                          <a:effectLst/>
                        </a:rPr>
                        <a:t> </a:t>
                      </a:r>
                      <a:r>
                        <a:rPr lang="en-US" sz="800" dirty="0">
                          <a:effectLst/>
                        </a:rPr>
                        <a:t>reports review</a:t>
                      </a:r>
                      <a:endParaRPr lang="en-US" sz="1000" dirty="0">
                        <a:effectLst/>
                        <a:latin typeface="Calibri"/>
                        <a:ea typeface="Calibri"/>
                        <a:cs typeface="Times New Roman"/>
                      </a:endParaRPr>
                    </a:p>
                  </a:txBody>
                  <a:tcPr marL="0" marR="0" marT="0" marB="0"/>
                </a:tc>
                <a:tc>
                  <a:txBody>
                    <a:bodyPr/>
                    <a:lstStyle/>
                    <a:p>
                      <a:pPr marL="65405" marR="403225" algn="l">
                        <a:spcBef>
                          <a:spcPts val="0"/>
                        </a:spcBef>
                        <a:spcAft>
                          <a:spcPts val="0"/>
                        </a:spcAft>
                      </a:pPr>
                      <a:r>
                        <a:rPr lang="en-US" sz="800" dirty="0">
                          <a:effectLst/>
                        </a:rPr>
                        <a:t>Meeting notes</a:t>
                      </a:r>
                      <a:r>
                        <a:rPr lang="en-US" sz="800" spc="-25" dirty="0">
                          <a:effectLst/>
                        </a:rPr>
                        <a:t> </a:t>
                      </a:r>
                      <a:r>
                        <a:rPr lang="en-US" sz="800" dirty="0">
                          <a:effectLst/>
                        </a:rPr>
                        <a:t>and 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Biannually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642316">
                <a:tc>
                  <a:txBody>
                    <a:bodyPr/>
                    <a:lstStyle/>
                    <a:p>
                      <a:pPr marL="65405" marR="198755" algn="l">
                        <a:spcBef>
                          <a:spcPts val="0"/>
                        </a:spcBef>
                        <a:spcAft>
                          <a:spcPts val="0"/>
                        </a:spcAft>
                      </a:pPr>
                      <a:r>
                        <a:rPr lang="en-US" sz="800" dirty="0">
                          <a:effectLst/>
                        </a:rPr>
                        <a:t>How was the</a:t>
                      </a:r>
                      <a:r>
                        <a:rPr lang="en-US" sz="800" spc="-10" dirty="0">
                          <a:effectLst/>
                        </a:rPr>
                        <a:t> </a:t>
                      </a:r>
                      <a:r>
                        <a:rPr lang="en-US" sz="800" dirty="0">
                          <a:effectLst/>
                        </a:rPr>
                        <a:t>documentation provided for</a:t>
                      </a:r>
                      <a:r>
                        <a:rPr lang="en-US" sz="800" spc="-10" dirty="0">
                          <a:effectLst/>
                        </a:rPr>
                        <a:t> </a:t>
                      </a:r>
                      <a:r>
                        <a:rPr lang="en-US" sz="800" dirty="0">
                          <a:effectLst/>
                        </a:rPr>
                        <a:t>collaboration with partners outside</a:t>
                      </a:r>
                      <a:r>
                        <a:rPr lang="en-US" sz="800" spc="-5" dirty="0">
                          <a:effectLst/>
                        </a:rPr>
                        <a:t> </a:t>
                      </a:r>
                      <a:r>
                        <a:rPr lang="en-US" sz="800" dirty="0">
                          <a:effectLst/>
                        </a:rPr>
                        <a:t>state health</a:t>
                      </a:r>
                      <a:r>
                        <a:rPr lang="en-US" sz="800" spc="-25" dirty="0">
                          <a:effectLst/>
                        </a:rPr>
                        <a:t> </a:t>
                      </a:r>
                      <a:r>
                        <a:rPr lang="en-US" sz="800" dirty="0">
                          <a:effectLst/>
                        </a:rPr>
                        <a:t>department?</a:t>
                      </a:r>
                      <a:endParaRPr lang="en-US" sz="1000" dirty="0">
                        <a:effectLst/>
                        <a:latin typeface="Calibri"/>
                        <a:ea typeface="Calibri"/>
                        <a:cs typeface="Times New Roman"/>
                      </a:endParaRPr>
                    </a:p>
                  </a:txBody>
                  <a:tcPr marL="0" marR="0" marT="0" marB="0"/>
                </a:tc>
                <a:tc>
                  <a:txBody>
                    <a:bodyPr/>
                    <a:lstStyle/>
                    <a:p>
                      <a:pPr marL="65405" marR="318135" algn="l">
                        <a:spcBef>
                          <a:spcPts val="0"/>
                        </a:spcBef>
                        <a:spcAft>
                          <a:spcPts val="0"/>
                        </a:spcAft>
                      </a:pPr>
                      <a:r>
                        <a:rPr lang="en-US" sz="800" dirty="0">
                          <a:effectLst/>
                        </a:rPr>
                        <a:t># of meetings,</a:t>
                      </a:r>
                      <a:r>
                        <a:rPr lang="en-US" sz="800" spc="-20" dirty="0">
                          <a:effectLst/>
                        </a:rPr>
                        <a:t> </a:t>
                      </a:r>
                      <a:r>
                        <a:rPr lang="en-US" sz="800" dirty="0">
                          <a:effectLst/>
                        </a:rPr>
                        <a:t>meeting notes, emails,</a:t>
                      </a:r>
                      <a:r>
                        <a:rPr lang="en-US" sz="800" spc="-10" dirty="0">
                          <a:effectLst/>
                        </a:rPr>
                        <a:t> </a:t>
                      </a:r>
                      <a:r>
                        <a:rPr lang="en-US" sz="800" dirty="0">
                          <a:effectLst/>
                        </a:rPr>
                        <a:t>letters indicating agreement</a:t>
                      </a:r>
                      <a:r>
                        <a:rPr lang="en-US" sz="800" spc="-30" dirty="0">
                          <a:effectLst/>
                        </a:rPr>
                        <a:t> </a:t>
                      </a:r>
                      <a:r>
                        <a:rPr lang="en-US" sz="800" dirty="0">
                          <a:effectLst/>
                        </a:rPr>
                        <a:t>to collaborate</a:t>
                      </a:r>
                      <a:endParaRPr lang="en-US" sz="1000" dirty="0">
                        <a:effectLst/>
                        <a:latin typeface="Calibri"/>
                        <a:ea typeface="Calibri"/>
                        <a:cs typeface="Times New Roman"/>
                      </a:endParaRPr>
                    </a:p>
                  </a:txBody>
                  <a:tcPr marL="0" marR="0" marT="0" marB="0"/>
                </a:tc>
                <a:tc>
                  <a:txBody>
                    <a:bodyPr/>
                    <a:lstStyle/>
                    <a:p>
                      <a:pPr marL="65405" marR="318770" algn="l">
                        <a:spcBef>
                          <a:spcPts val="0"/>
                        </a:spcBef>
                        <a:spcAft>
                          <a:spcPts val="0"/>
                        </a:spcAft>
                      </a:pPr>
                      <a:r>
                        <a:rPr lang="en-US" sz="800" dirty="0">
                          <a:effectLst/>
                        </a:rPr>
                        <a:t>Meeting</a:t>
                      </a:r>
                      <a:r>
                        <a:rPr lang="en-US" sz="800" spc="-25" dirty="0">
                          <a:effectLst/>
                        </a:rPr>
                        <a:t> </a:t>
                      </a:r>
                      <a:r>
                        <a:rPr lang="en-US" sz="800" dirty="0">
                          <a:effectLst/>
                        </a:rPr>
                        <a:t>notes and</a:t>
                      </a:r>
                      <a:r>
                        <a:rPr lang="en-US" sz="800" spc="-5" dirty="0">
                          <a:effectLst/>
                        </a:rPr>
                        <a:t> </a:t>
                      </a:r>
                      <a:r>
                        <a:rPr lang="en-US" sz="800" dirty="0">
                          <a:effectLst/>
                        </a:rPr>
                        <a:t>reports review</a:t>
                      </a:r>
                      <a:endParaRPr lang="en-US" sz="1000" dirty="0">
                        <a:effectLst/>
                        <a:latin typeface="Calibri"/>
                        <a:ea typeface="Calibri"/>
                        <a:cs typeface="Times New Roman"/>
                      </a:endParaRPr>
                    </a:p>
                  </a:txBody>
                  <a:tcPr marL="0" marR="0" marT="0" marB="0"/>
                </a:tc>
                <a:tc>
                  <a:txBody>
                    <a:bodyPr/>
                    <a:lstStyle/>
                    <a:p>
                      <a:pPr marL="65405" marR="403225" algn="l">
                        <a:spcBef>
                          <a:spcPts val="0"/>
                        </a:spcBef>
                        <a:spcAft>
                          <a:spcPts val="0"/>
                        </a:spcAft>
                      </a:pPr>
                      <a:r>
                        <a:rPr lang="en-US" sz="800" dirty="0">
                          <a:effectLst/>
                        </a:rPr>
                        <a:t>Meeting notes</a:t>
                      </a:r>
                      <a:r>
                        <a:rPr lang="en-US" sz="800" spc="-25" dirty="0">
                          <a:effectLst/>
                        </a:rPr>
                        <a:t> </a:t>
                      </a:r>
                      <a:r>
                        <a:rPr lang="en-US" sz="800" dirty="0">
                          <a:effectLst/>
                        </a:rPr>
                        <a:t>and 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Biannually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483178">
                <a:tc>
                  <a:txBody>
                    <a:bodyPr/>
                    <a:lstStyle/>
                    <a:p>
                      <a:pPr marL="65405" marR="271780" algn="l">
                        <a:spcBef>
                          <a:spcPts val="0"/>
                        </a:spcBef>
                        <a:spcAft>
                          <a:spcPts val="0"/>
                        </a:spcAft>
                      </a:pPr>
                      <a:r>
                        <a:rPr lang="en-US" sz="800" dirty="0">
                          <a:effectLst/>
                        </a:rPr>
                        <a:t>What are types of</a:t>
                      </a:r>
                      <a:r>
                        <a:rPr lang="en-US" sz="800" spc="-30" dirty="0">
                          <a:effectLst/>
                        </a:rPr>
                        <a:t> </a:t>
                      </a:r>
                      <a:r>
                        <a:rPr lang="en-US" sz="800" dirty="0">
                          <a:effectLst/>
                        </a:rPr>
                        <a:t>activities are partners involved</a:t>
                      </a:r>
                      <a:r>
                        <a:rPr lang="en-US" sz="800" spc="-20" dirty="0">
                          <a:effectLst/>
                        </a:rPr>
                        <a:t> </a:t>
                      </a:r>
                      <a:r>
                        <a:rPr lang="en-US" sz="800" dirty="0">
                          <a:effectLst/>
                        </a:rPr>
                        <a:t>in?</a:t>
                      </a:r>
                      <a:endParaRPr lang="en-US" sz="1000" dirty="0">
                        <a:effectLst/>
                        <a:latin typeface="Calibri"/>
                        <a:ea typeface="Calibri"/>
                        <a:cs typeface="Times New Roman"/>
                      </a:endParaRPr>
                    </a:p>
                  </a:txBody>
                  <a:tcPr marL="0" marR="0" marT="0" marB="0"/>
                </a:tc>
                <a:tc>
                  <a:txBody>
                    <a:bodyPr/>
                    <a:lstStyle/>
                    <a:p>
                      <a:pPr marL="65405" marR="662305" algn="l">
                        <a:spcBef>
                          <a:spcPts val="0"/>
                        </a:spcBef>
                        <a:spcAft>
                          <a:spcPts val="0"/>
                        </a:spcAft>
                      </a:pPr>
                      <a:r>
                        <a:rPr lang="en-US" sz="800" dirty="0">
                          <a:effectLst/>
                        </a:rPr>
                        <a:t># of specific</a:t>
                      </a:r>
                      <a:r>
                        <a:rPr lang="en-US" sz="800" spc="-25" dirty="0">
                          <a:effectLst/>
                        </a:rPr>
                        <a:t> </a:t>
                      </a:r>
                      <a:r>
                        <a:rPr lang="en-US" sz="800" dirty="0">
                          <a:effectLst/>
                        </a:rPr>
                        <a:t>tasks accomplished</a:t>
                      </a:r>
                      <a:endParaRPr lang="en-US" sz="1000" dirty="0">
                        <a:effectLst/>
                        <a:latin typeface="Calibri"/>
                        <a:ea typeface="Calibri"/>
                        <a:cs typeface="Times New Roman"/>
                      </a:endParaRPr>
                    </a:p>
                  </a:txBody>
                  <a:tcPr marL="0" marR="0" marT="0" marB="0"/>
                </a:tc>
                <a:tc>
                  <a:txBody>
                    <a:bodyPr/>
                    <a:lstStyle/>
                    <a:p>
                      <a:pPr marL="65405" marR="318770" algn="l">
                        <a:spcBef>
                          <a:spcPts val="0"/>
                        </a:spcBef>
                        <a:spcAft>
                          <a:spcPts val="0"/>
                        </a:spcAft>
                      </a:pPr>
                      <a:r>
                        <a:rPr lang="en-US" sz="800" dirty="0">
                          <a:effectLst/>
                        </a:rPr>
                        <a:t>Meeting</a:t>
                      </a:r>
                      <a:r>
                        <a:rPr lang="en-US" sz="800" spc="-25" dirty="0">
                          <a:effectLst/>
                        </a:rPr>
                        <a:t> </a:t>
                      </a:r>
                      <a:r>
                        <a:rPr lang="en-US" sz="800" dirty="0">
                          <a:effectLst/>
                        </a:rPr>
                        <a:t>notes and</a:t>
                      </a:r>
                      <a:r>
                        <a:rPr lang="en-US" sz="800" spc="-5" dirty="0">
                          <a:effectLst/>
                        </a:rPr>
                        <a:t> </a:t>
                      </a:r>
                      <a:r>
                        <a:rPr lang="en-US" sz="800" dirty="0">
                          <a:effectLst/>
                        </a:rPr>
                        <a:t>reports review</a:t>
                      </a:r>
                      <a:endParaRPr lang="en-US" sz="1000" dirty="0">
                        <a:effectLst/>
                        <a:latin typeface="Calibri"/>
                        <a:ea typeface="Calibri"/>
                        <a:cs typeface="Times New Roman"/>
                      </a:endParaRPr>
                    </a:p>
                  </a:txBody>
                  <a:tcPr marL="0" marR="0" marT="0" marB="0"/>
                </a:tc>
                <a:tc>
                  <a:txBody>
                    <a:bodyPr/>
                    <a:lstStyle/>
                    <a:p>
                      <a:pPr marL="65405" marR="403225" algn="l">
                        <a:spcBef>
                          <a:spcPts val="0"/>
                        </a:spcBef>
                        <a:spcAft>
                          <a:spcPts val="0"/>
                        </a:spcAft>
                      </a:pPr>
                      <a:r>
                        <a:rPr lang="en-US" sz="800" dirty="0">
                          <a:effectLst/>
                        </a:rPr>
                        <a:t>Meeting notes</a:t>
                      </a:r>
                      <a:r>
                        <a:rPr lang="en-US" sz="800" spc="-25" dirty="0">
                          <a:effectLst/>
                        </a:rPr>
                        <a:t> </a:t>
                      </a:r>
                      <a:r>
                        <a:rPr lang="en-US" sz="800" dirty="0">
                          <a:effectLst/>
                        </a:rPr>
                        <a:t>and 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Biannually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324041">
                <a:tc>
                  <a:txBody>
                    <a:bodyPr/>
                    <a:lstStyle/>
                    <a:p>
                      <a:pPr marL="65405" marR="140335" algn="l">
                        <a:spcBef>
                          <a:spcPts val="0"/>
                        </a:spcBef>
                        <a:spcAft>
                          <a:spcPts val="0"/>
                        </a:spcAft>
                      </a:pPr>
                      <a:r>
                        <a:rPr lang="en-US" sz="800" dirty="0">
                          <a:effectLst/>
                        </a:rPr>
                        <a:t>What are the reasons for</a:t>
                      </a:r>
                      <a:r>
                        <a:rPr lang="en-US" sz="800" spc="-15" dirty="0">
                          <a:effectLst/>
                        </a:rPr>
                        <a:t> </a:t>
                      </a:r>
                      <a:r>
                        <a:rPr lang="en-US" sz="800" dirty="0">
                          <a:effectLst/>
                        </a:rPr>
                        <a:t>long term sustained</a:t>
                      </a:r>
                      <a:r>
                        <a:rPr lang="en-US" sz="800" spc="-35" dirty="0">
                          <a:effectLst/>
                        </a:rPr>
                        <a:t> </a:t>
                      </a:r>
                      <a:r>
                        <a:rPr lang="en-US" sz="800" dirty="0">
                          <a:effectLst/>
                        </a:rPr>
                        <a:t>partnerships?</a:t>
                      </a:r>
                      <a:endParaRPr lang="en-US" sz="1000" dirty="0">
                        <a:effectLst/>
                        <a:latin typeface="Calibri"/>
                        <a:ea typeface="Calibri"/>
                        <a:cs typeface="Times New Roman"/>
                      </a:endParaRPr>
                    </a:p>
                  </a:txBody>
                  <a:tcPr marL="0" marR="0" marT="0" marB="0"/>
                </a:tc>
                <a:tc>
                  <a:txBody>
                    <a:bodyPr/>
                    <a:lstStyle/>
                    <a:p>
                      <a:pPr marL="65405" marR="88900" algn="l">
                        <a:spcBef>
                          <a:spcPts val="0"/>
                        </a:spcBef>
                        <a:spcAft>
                          <a:spcPts val="0"/>
                        </a:spcAft>
                      </a:pPr>
                      <a:r>
                        <a:rPr lang="en-US" sz="800" dirty="0">
                          <a:effectLst/>
                        </a:rPr>
                        <a:t>List of reasons for</a:t>
                      </a:r>
                      <a:r>
                        <a:rPr lang="en-US" sz="800" spc="-15" dirty="0">
                          <a:effectLst/>
                        </a:rPr>
                        <a:t> </a:t>
                      </a:r>
                      <a:r>
                        <a:rPr lang="en-US" sz="800" dirty="0">
                          <a:effectLst/>
                        </a:rPr>
                        <a:t>long term sustained</a:t>
                      </a:r>
                      <a:r>
                        <a:rPr lang="en-US" sz="800" spc="-20" dirty="0">
                          <a:effectLst/>
                        </a:rPr>
                        <a:t> </a:t>
                      </a:r>
                      <a:r>
                        <a:rPr lang="en-US" sz="800" dirty="0">
                          <a:effectLst/>
                        </a:rPr>
                        <a:t>partnerships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Partners’</a:t>
                      </a:r>
                      <a:r>
                        <a:rPr lang="en-US" sz="800" spc="-5" dirty="0">
                          <a:effectLst/>
                        </a:rPr>
                        <a:t> </a:t>
                      </a:r>
                      <a:r>
                        <a:rPr lang="en-US" sz="800" dirty="0">
                          <a:effectLst/>
                        </a:rPr>
                        <a:t>survey</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Survey</a:t>
                      </a:r>
                      <a:r>
                        <a:rPr lang="en-US" sz="800" spc="-25" dirty="0">
                          <a:effectLst/>
                        </a:rPr>
                        <a:t> </a:t>
                      </a:r>
                      <a:r>
                        <a:rPr lang="en-US" sz="800" dirty="0">
                          <a:effectLst/>
                        </a:rPr>
                        <a:t>questionnaire</a:t>
                      </a:r>
                      <a:endParaRPr lang="en-US" sz="1000" dirty="0">
                        <a:effectLst/>
                        <a:latin typeface="Calibri"/>
                        <a:ea typeface="Calibri"/>
                        <a:cs typeface="Times New Roman"/>
                      </a:endParaRPr>
                    </a:p>
                  </a:txBody>
                  <a:tcPr marL="0" marR="0" marT="0" marB="0"/>
                </a:tc>
                <a:tc>
                  <a:txBody>
                    <a:bodyPr/>
                    <a:lstStyle/>
                    <a:p>
                      <a:pPr marL="65405" marR="192405" algn="l">
                        <a:spcBef>
                          <a:spcPts val="0"/>
                        </a:spcBef>
                        <a:spcAft>
                          <a:spcPts val="0"/>
                        </a:spcAft>
                      </a:pPr>
                      <a:r>
                        <a:rPr lang="en-US" sz="800" dirty="0">
                          <a:effectLst/>
                        </a:rPr>
                        <a:t>Once in a</a:t>
                      </a:r>
                      <a:r>
                        <a:rPr lang="en-US" sz="800" spc="-25" dirty="0">
                          <a:effectLst/>
                        </a:rPr>
                        <a:t> </a:t>
                      </a:r>
                      <a:r>
                        <a:rPr lang="en-US" sz="800" dirty="0">
                          <a:effectLst/>
                        </a:rPr>
                        <a:t>grant period</a:t>
                      </a:r>
                      <a:endParaRPr lang="en-US" sz="1000" dirty="0">
                        <a:effectLst/>
                        <a:latin typeface="Calibri"/>
                        <a:ea typeface="Calibri"/>
                        <a:cs typeface="Times New Roman"/>
                      </a:endParaRPr>
                    </a:p>
                  </a:txBody>
                  <a:tcPr marL="0" marR="0" marT="0" marB="0"/>
                </a:tc>
                <a:tc>
                  <a:txBody>
                    <a:bodyPr/>
                    <a:lstStyle/>
                    <a:p>
                      <a:pPr marL="65405" marR="525780" algn="l">
                        <a:spcBef>
                          <a:spcPts val="0"/>
                        </a:spcBef>
                        <a:spcAft>
                          <a:spcPts val="0"/>
                        </a:spcAft>
                      </a:pPr>
                      <a:r>
                        <a:rPr lang="en-US" sz="800" dirty="0">
                          <a:effectLst/>
                        </a:rPr>
                        <a:t>Program evaluator</a:t>
                      </a:r>
                      <a:endParaRPr lang="en-US" sz="1000" dirty="0">
                        <a:effectLst/>
                        <a:latin typeface="Calibri"/>
                        <a:ea typeface="Calibri"/>
                        <a:cs typeface="Times New Roman"/>
                      </a:endParaRPr>
                    </a:p>
                  </a:txBody>
                  <a:tcPr marL="0" marR="0" marT="0" marB="0"/>
                </a:tc>
              </a:tr>
              <a:tr h="484908">
                <a:tc>
                  <a:txBody>
                    <a:bodyPr/>
                    <a:lstStyle/>
                    <a:p>
                      <a:pPr marL="65405" marR="481965" algn="l">
                        <a:spcBef>
                          <a:spcPts val="0"/>
                        </a:spcBef>
                        <a:spcAft>
                          <a:spcPts val="0"/>
                        </a:spcAft>
                      </a:pPr>
                      <a:r>
                        <a:rPr lang="en-US" sz="800" dirty="0">
                          <a:effectLst/>
                        </a:rPr>
                        <a:t>What are the</a:t>
                      </a:r>
                      <a:r>
                        <a:rPr lang="en-US" sz="800" spc="-35" dirty="0">
                          <a:effectLst/>
                        </a:rPr>
                        <a:t> </a:t>
                      </a:r>
                      <a:r>
                        <a:rPr lang="en-US" sz="800" dirty="0">
                          <a:effectLst/>
                        </a:rPr>
                        <a:t>challenges partners feel that</a:t>
                      </a:r>
                      <a:r>
                        <a:rPr lang="en-US" sz="800" spc="-35" dirty="0">
                          <a:effectLst/>
                        </a:rPr>
                        <a:t> </a:t>
                      </a:r>
                      <a:r>
                        <a:rPr lang="en-US" sz="800" dirty="0">
                          <a:effectLst/>
                        </a:rPr>
                        <a:t>hinder intended</a:t>
                      </a:r>
                      <a:r>
                        <a:rPr lang="en-US" sz="800" spc="-30" dirty="0">
                          <a:effectLst/>
                        </a:rPr>
                        <a:t> </a:t>
                      </a:r>
                      <a:r>
                        <a:rPr lang="en-US" sz="800" dirty="0">
                          <a:effectLst/>
                        </a:rPr>
                        <a:t>progress?</a:t>
                      </a:r>
                      <a:endParaRPr lang="en-US" sz="1000" dirty="0">
                        <a:effectLst/>
                        <a:latin typeface="Calibri"/>
                        <a:ea typeface="Calibri"/>
                        <a:cs typeface="Times New Roman"/>
                      </a:endParaRPr>
                    </a:p>
                  </a:txBody>
                  <a:tcPr marL="0" marR="0" marT="0" marB="0"/>
                </a:tc>
                <a:tc>
                  <a:txBody>
                    <a:bodyPr/>
                    <a:lstStyle/>
                    <a:p>
                      <a:pPr marL="65405" marR="88900" algn="l">
                        <a:spcBef>
                          <a:spcPts val="0"/>
                        </a:spcBef>
                        <a:spcAft>
                          <a:spcPts val="0"/>
                        </a:spcAft>
                      </a:pPr>
                      <a:r>
                        <a:rPr lang="en-US" sz="800" dirty="0">
                          <a:effectLst/>
                        </a:rPr>
                        <a:t>List of reasons for</a:t>
                      </a:r>
                      <a:r>
                        <a:rPr lang="en-US" sz="800" spc="-10" dirty="0">
                          <a:effectLst/>
                        </a:rPr>
                        <a:t> </a:t>
                      </a:r>
                      <a:r>
                        <a:rPr lang="en-US" sz="800" dirty="0">
                          <a:effectLst/>
                        </a:rPr>
                        <a:t>long term sustained</a:t>
                      </a:r>
                      <a:r>
                        <a:rPr lang="en-US" sz="800" spc="-20" dirty="0">
                          <a:effectLst/>
                        </a:rPr>
                        <a:t> </a:t>
                      </a:r>
                      <a:r>
                        <a:rPr lang="en-US" sz="800" dirty="0">
                          <a:effectLst/>
                        </a:rPr>
                        <a:t>partnerships</a:t>
                      </a:r>
                      <a:endParaRPr lang="en-US" sz="1000" dirty="0">
                        <a:effectLst/>
                        <a:latin typeface="Calibri"/>
                        <a:ea typeface="Calibri"/>
                        <a:cs typeface="Times New Roman"/>
                      </a:endParaRPr>
                    </a:p>
                  </a:txBody>
                  <a:tcPr marL="0" marR="0" marT="0" marB="0"/>
                </a:tc>
                <a:tc>
                  <a:txBody>
                    <a:bodyPr/>
                    <a:lstStyle/>
                    <a:p>
                      <a:pPr marL="65405" marR="0" algn="l">
                        <a:lnSpc>
                          <a:spcPts val="1350"/>
                        </a:lnSpc>
                        <a:spcBef>
                          <a:spcPts val="0"/>
                        </a:spcBef>
                        <a:spcAft>
                          <a:spcPts val="0"/>
                        </a:spcAft>
                      </a:pPr>
                      <a:r>
                        <a:rPr lang="en-US" sz="800" dirty="0">
                          <a:effectLst/>
                        </a:rPr>
                        <a:t>Partners’</a:t>
                      </a:r>
                      <a:r>
                        <a:rPr lang="en-US" sz="800" spc="-5" dirty="0">
                          <a:effectLst/>
                        </a:rPr>
                        <a:t> </a:t>
                      </a:r>
                      <a:r>
                        <a:rPr lang="en-US" sz="800" dirty="0">
                          <a:effectLst/>
                        </a:rPr>
                        <a:t>survey</a:t>
                      </a:r>
                      <a:endParaRPr lang="en-US" sz="1000" dirty="0">
                        <a:effectLst/>
                        <a:latin typeface="Calibri"/>
                        <a:ea typeface="Calibri"/>
                        <a:cs typeface="Times New Roman"/>
                      </a:endParaRPr>
                    </a:p>
                  </a:txBody>
                  <a:tcPr marL="0" marR="0" marT="0" marB="0"/>
                </a:tc>
                <a:tc>
                  <a:txBody>
                    <a:bodyPr/>
                    <a:lstStyle/>
                    <a:p>
                      <a:pPr marL="65405" marR="0" algn="l">
                        <a:lnSpc>
                          <a:spcPts val="1350"/>
                        </a:lnSpc>
                        <a:spcBef>
                          <a:spcPts val="0"/>
                        </a:spcBef>
                        <a:spcAft>
                          <a:spcPts val="0"/>
                        </a:spcAft>
                      </a:pPr>
                      <a:r>
                        <a:rPr lang="en-US" sz="800" dirty="0">
                          <a:effectLst/>
                        </a:rPr>
                        <a:t>Survey</a:t>
                      </a:r>
                      <a:r>
                        <a:rPr lang="en-US" sz="800" spc="-25" dirty="0">
                          <a:effectLst/>
                        </a:rPr>
                        <a:t> </a:t>
                      </a:r>
                      <a:r>
                        <a:rPr lang="en-US" sz="800" dirty="0">
                          <a:effectLst/>
                        </a:rPr>
                        <a:t>questionnaire</a:t>
                      </a:r>
                      <a:endParaRPr lang="en-US" sz="1000" dirty="0">
                        <a:effectLst/>
                        <a:latin typeface="Calibri"/>
                        <a:ea typeface="Calibri"/>
                        <a:cs typeface="Times New Roman"/>
                      </a:endParaRPr>
                    </a:p>
                  </a:txBody>
                  <a:tcPr marL="0" marR="0" marT="0" marB="0"/>
                </a:tc>
                <a:tc>
                  <a:txBody>
                    <a:bodyPr/>
                    <a:lstStyle/>
                    <a:p>
                      <a:pPr marL="65405" marR="192405" algn="l">
                        <a:spcBef>
                          <a:spcPts val="0"/>
                        </a:spcBef>
                        <a:spcAft>
                          <a:spcPts val="0"/>
                        </a:spcAft>
                      </a:pPr>
                      <a:r>
                        <a:rPr lang="en-US" sz="800" dirty="0">
                          <a:effectLst/>
                        </a:rPr>
                        <a:t>Once in a</a:t>
                      </a:r>
                      <a:r>
                        <a:rPr lang="en-US" sz="800" spc="-25" dirty="0">
                          <a:effectLst/>
                        </a:rPr>
                        <a:t> </a:t>
                      </a:r>
                      <a:r>
                        <a:rPr lang="en-US" sz="800" dirty="0">
                          <a:effectLst/>
                        </a:rPr>
                        <a:t>grant period</a:t>
                      </a:r>
                      <a:endParaRPr lang="en-US" sz="1000" dirty="0">
                        <a:effectLst/>
                        <a:latin typeface="Calibri"/>
                        <a:ea typeface="Calibri"/>
                        <a:cs typeface="Times New Roman"/>
                      </a:endParaRPr>
                    </a:p>
                  </a:txBody>
                  <a:tcPr marL="0" marR="0" marT="0" marB="0"/>
                </a:tc>
                <a:tc>
                  <a:txBody>
                    <a:bodyPr/>
                    <a:lstStyle/>
                    <a:p>
                      <a:pPr marL="65405" marR="525780" algn="l">
                        <a:spcBef>
                          <a:spcPts val="0"/>
                        </a:spcBef>
                        <a:spcAft>
                          <a:spcPts val="0"/>
                        </a:spcAft>
                      </a:pPr>
                      <a:r>
                        <a:rPr lang="en-US" sz="800" dirty="0">
                          <a:effectLst/>
                        </a:rPr>
                        <a:t>Program evaluator</a:t>
                      </a:r>
                      <a:endParaRPr lang="en-US" sz="10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358233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C2416F-33B7-47AC-BAB3-53C6BFCB7120}" type="slidenum">
              <a:rPr lang="en-US" smtClean="0"/>
              <a:pPr/>
              <a:t>17</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832902685"/>
              </p:ext>
            </p:extLst>
          </p:nvPr>
        </p:nvGraphicFramePr>
        <p:xfrm>
          <a:off x="457200" y="1308608"/>
          <a:ext cx="8229600" cy="3978363"/>
        </p:xfrm>
        <a:graphic>
          <a:graphicData uri="http://schemas.openxmlformats.org/drawingml/2006/table">
            <a:tbl>
              <a:tblPr firstRow="1" bandRow="1">
                <a:tableStyleId>{5C22544A-7EE6-4342-B048-85BDC9FD1C3A}</a:tableStyleId>
              </a:tblPr>
              <a:tblGrid>
                <a:gridCol w="1826622"/>
                <a:gridCol w="1661142"/>
                <a:gridCol w="1141639"/>
                <a:gridCol w="1453571"/>
                <a:gridCol w="1089169"/>
                <a:gridCol w="1057457"/>
              </a:tblGrid>
              <a:tr h="324041">
                <a:tc>
                  <a:txBody>
                    <a:bodyPr/>
                    <a:lstStyle/>
                    <a:p>
                      <a:pPr marL="65405" marR="0" algn="l">
                        <a:lnSpc>
                          <a:spcPts val="1365"/>
                        </a:lnSpc>
                        <a:spcBef>
                          <a:spcPts val="0"/>
                        </a:spcBef>
                        <a:spcAft>
                          <a:spcPts val="0"/>
                        </a:spcAft>
                      </a:pPr>
                      <a:r>
                        <a:rPr lang="en-US" sz="800" dirty="0">
                          <a:effectLst/>
                        </a:rPr>
                        <a:t>Evaluation</a:t>
                      </a:r>
                      <a:r>
                        <a:rPr lang="en-US" sz="800" spc="-10" dirty="0">
                          <a:effectLst/>
                        </a:rPr>
                        <a:t> </a:t>
                      </a:r>
                      <a:r>
                        <a:rPr lang="en-US" sz="800" dirty="0">
                          <a:effectLst/>
                        </a:rPr>
                        <a:t>Question</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259715" algn="l">
                        <a:spcBef>
                          <a:spcPts val="0"/>
                        </a:spcBef>
                        <a:spcAft>
                          <a:spcPts val="0"/>
                        </a:spcAft>
                      </a:pPr>
                      <a:r>
                        <a:rPr lang="en-US" sz="800" dirty="0">
                          <a:effectLst/>
                        </a:rPr>
                        <a:t>Indicator</a:t>
                      </a:r>
                      <a:r>
                        <a:rPr lang="en-US" sz="800" dirty="0" smtClean="0">
                          <a:effectLst/>
                        </a:rPr>
                        <a:t>/</a:t>
                      </a:r>
                    </a:p>
                    <a:p>
                      <a:pPr marL="65405" marR="259715" algn="l">
                        <a:spcBef>
                          <a:spcPts val="0"/>
                        </a:spcBef>
                        <a:spcAft>
                          <a:spcPts val="0"/>
                        </a:spcAft>
                      </a:pPr>
                      <a:r>
                        <a:rPr lang="en-US" sz="800" dirty="0" smtClean="0">
                          <a:effectLst/>
                        </a:rPr>
                        <a:t>Performance Measure</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gn="l">
                        <a:lnSpc>
                          <a:spcPts val="1365"/>
                        </a:lnSpc>
                        <a:spcBef>
                          <a:spcPts val="0"/>
                        </a:spcBef>
                        <a:spcAft>
                          <a:spcPts val="0"/>
                        </a:spcAft>
                      </a:pPr>
                      <a:r>
                        <a:rPr lang="en-US" sz="800" dirty="0">
                          <a:effectLst/>
                        </a:rPr>
                        <a:t>Method</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gn="l">
                        <a:lnSpc>
                          <a:spcPts val="1365"/>
                        </a:lnSpc>
                        <a:spcBef>
                          <a:spcPts val="0"/>
                        </a:spcBef>
                        <a:spcAft>
                          <a:spcPts val="0"/>
                        </a:spcAft>
                      </a:pPr>
                      <a:r>
                        <a:rPr lang="en-US" sz="800" dirty="0">
                          <a:effectLst/>
                        </a:rPr>
                        <a:t>Data</a:t>
                      </a:r>
                      <a:r>
                        <a:rPr lang="en-US" sz="800" spc="-20" dirty="0">
                          <a:effectLst/>
                        </a:rPr>
                        <a:t> </a:t>
                      </a:r>
                      <a:r>
                        <a:rPr lang="en-US" sz="800" dirty="0">
                          <a:effectLst/>
                        </a:rPr>
                        <a:t>Sources</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gn="l">
                        <a:lnSpc>
                          <a:spcPts val="1365"/>
                        </a:lnSpc>
                        <a:spcBef>
                          <a:spcPts val="0"/>
                        </a:spcBef>
                        <a:spcAft>
                          <a:spcPts val="0"/>
                        </a:spcAft>
                      </a:pPr>
                      <a:r>
                        <a:rPr lang="en-US" sz="800" dirty="0">
                          <a:effectLst/>
                        </a:rPr>
                        <a:t>Frequency</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gn="l">
                        <a:lnSpc>
                          <a:spcPts val="1365"/>
                        </a:lnSpc>
                        <a:spcBef>
                          <a:spcPts val="0"/>
                        </a:spcBef>
                        <a:spcAft>
                          <a:spcPts val="0"/>
                        </a:spcAft>
                      </a:pPr>
                      <a:r>
                        <a:rPr lang="en-US" sz="800" dirty="0">
                          <a:effectLst/>
                        </a:rPr>
                        <a:t>Responsibility</a:t>
                      </a:r>
                      <a:endParaRPr lang="en-US" sz="1000" dirty="0">
                        <a:effectLst/>
                        <a:latin typeface="Calibri"/>
                        <a:ea typeface="Calibri"/>
                        <a:cs typeface="Times New Roman"/>
                      </a:endParaRPr>
                    </a:p>
                  </a:txBody>
                  <a:tcPr marL="0" marR="0" marT="0" marB="0">
                    <a:solidFill>
                      <a:schemeClr val="tx2">
                        <a:lumMod val="40000"/>
                        <a:lumOff val="60000"/>
                      </a:schemeClr>
                    </a:solidFill>
                  </a:tcPr>
                </a:tc>
              </a:tr>
              <a:tr h="1491551">
                <a:tc>
                  <a:txBody>
                    <a:bodyPr/>
                    <a:lstStyle/>
                    <a:p>
                      <a:pPr marL="65405" marR="162560" algn="l">
                        <a:spcBef>
                          <a:spcPts val="0"/>
                        </a:spcBef>
                        <a:spcAft>
                          <a:spcPts val="0"/>
                        </a:spcAft>
                      </a:pPr>
                      <a:r>
                        <a:rPr lang="en-US" sz="800" dirty="0">
                          <a:effectLst/>
                        </a:rPr>
                        <a:t>How does the coalition</a:t>
                      </a:r>
                      <a:r>
                        <a:rPr lang="en-US" sz="800" spc="-25" dirty="0">
                          <a:effectLst/>
                        </a:rPr>
                        <a:t> </a:t>
                      </a:r>
                      <a:r>
                        <a:rPr lang="en-US" sz="800" dirty="0">
                          <a:effectLst/>
                        </a:rPr>
                        <a:t>focus on the</a:t>
                      </a:r>
                      <a:r>
                        <a:rPr lang="en-US" sz="800" spc="-25" dirty="0">
                          <a:effectLst/>
                        </a:rPr>
                        <a:t> </a:t>
                      </a:r>
                      <a:r>
                        <a:rPr lang="en-US" sz="800" dirty="0">
                          <a:effectLst/>
                        </a:rPr>
                        <a:t>following?</a:t>
                      </a:r>
                      <a:endParaRPr lang="en-US" sz="1000" dirty="0">
                        <a:effectLst/>
                      </a:endParaRPr>
                    </a:p>
                    <a:p>
                      <a:pPr marL="342900" marR="170815" lvl="0" indent="-342900" algn="l">
                        <a:lnSpc>
                          <a:spcPct val="98000"/>
                        </a:lnSpc>
                        <a:spcBef>
                          <a:spcPts val="20"/>
                        </a:spcBef>
                        <a:spcAft>
                          <a:spcPts val="0"/>
                        </a:spcAft>
                        <a:buSzPct val="100000"/>
                        <a:buFont typeface="Arial" panose="020B0604020202020204" pitchFamily="34" charset="0"/>
                        <a:buChar char="•"/>
                        <a:tabLst>
                          <a:tab pos="294640" algn="l"/>
                        </a:tabLst>
                      </a:pPr>
                      <a:r>
                        <a:rPr lang="en-US" sz="800" dirty="0">
                          <a:effectLst/>
                        </a:rPr>
                        <a:t>Oral health</a:t>
                      </a:r>
                      <a:r>
                        <a:rPr lang="en-US" sz="800" spc="-25" dirty="0">
                          <a:effectLst/>
                        </a:rPr>
                        <a:t> </a:t>
                      </a:r>
                      <a:r>
                        <a:rPr lang="en-US" sz="800" dirty="0">
                          <a:effectLst/>
                        </a:rPr>
                        <a:t>infrastructure development</a:t>
                      </a:r>
                      <a:r>
                        <a:rPr lang="en-US" sz="800" spc="-5" dirty="0">
                          <a:effectLst/>
                        </a:rPr>
                        <a:t> </a:t>
                      </a:r>
                      <a:r>
                        <a:rPr lang="en-US" sz="800" dirty="0">
                          <a:effectLst/>
                        </a:rPr>
                        <a:t>and sustainability</a:t>
                      </a:r>
                      <a:endParaRPr lang="en-US" sz="1000" dirty="0">
                        <a:effectLst/>
                      </a:endParaRPr>
                    </a:p>
                    <a:p>
                      <a:pPr marL="342900" marR="421005" lvl="0" indent="-342900" algn="l">
                        <a:spcBef>
                          <a:spcPts val="10"/>
                        </a:spcBef>
                        <a:spcAft>
                          <a:spcPts val="0"/>
                        </a:spcAft>
                        <a:buSzPct val="100000"/>
                        <a:buFont typeface="Arial" panose="020B0604020202020204" pitchFamily="34" charset="0"/>
                        <a:buChar char="•"/>
                        <a:tabLst>
                          <a:tab pos="294640" algn="l"/>
                        </a:tabLst>
                      </a:pPr>
                      <a:r>
                        <a:rPr lang="en-US" sz="800" dirty="0">
                          <a:effectLst/>
                        </a:rPr>
                        <a:t>State oral health</a:t>
                      </a:r>
                      <a:r>
                        <a:rPr lang="en-US" sz="800" spc="-25" dirty="0">
                          <a:effectLst/>
                        </a:rPr>
                        <a:t> </a:t>
                      </a:r>
                      <a:r>
                        <a:rPr lang="en-US" sz="800" dirty="0">
                          <a:effectLst/>
                        </a:rPr>
                        <a:t>plan revision</a:t>
                      </a:r>
                      <a:r>
                        <a:rPr lang="en-US" sz="800" spc="-5" dirty="0">
                          <a:effectLst/>
                        </a:rPr>
                        <a:t> </a:t>
                      </a:r>
                      <a:r>
                        <a:rPr lang="en-US" sz="800" dirty="0">
                          <a:effectLst/>
                        </a:rPr>
                        <a:t>and implementation</a:t>
                      </a:r>
                      <a:endParaRPr lang="en-US" sz="1000" dirty="0">
                        <a:effectLst/>
                      </a:endParaRPr>
                    </a:p>
                    <a:p>
                      <a:pPr marL="342900" marR="415925" lvl="0" indent="-342900" algn="l">
                        <a:lnSpc>
                          <a:spcPct val="100000"/>
                        </a:lnSpc>
                        <a:spcBef>
                          <a:spcPts val="120"/>
                        </a:spcBef>
                        <a:spcAft>
                          <a:spcPts val="0"/>
                        </a:spcAft>
                        <a:buSzPct val="100000"/>
                        <a:buFont typeface="Arial" panose="020B0604020202020204" pitchFamily="34" charset="0"/>
                        <a:buChar char="•"/>
                        <a:tabLst>
                          <a:tab pos="294640" algn="l"/>
                        </a:tabLst>
                      </a:pPr>
                      <a:r>
                        <a:rPr lang="en-US" sz="800" dirty="0">
                          <a:effectLst/>
                        </a:rPr>
                        <a:t>School-based/-linked sealant</a:t>
                      </a:r>
                      <a:r>
                        <a:rPr lang="en-US" sz="800" spc="-5" dirty="0">
                          <a:effectLst/>
                        </a:rPr>
                        <a:t> </a:t>
                      </a:r>
                      <a:r>
                        <a:rPr lang="en-US" sz="800" dirty="0">
                          <a:effectLst/>
                        </a:rPr>
                        <a:t>programs</a:t>
                      </a:r>
                      <a:endParaRPr lang="en-US" sz="1000" dirty="0">
                        <a:effectLst/>
                      </a:endParaRPr>
                    </a:p>
                    <a:p>
                      <a:pPr marL="342900" marR="556895" lvl="0" indent="-342900" algn="l">
                        <a:lnSpc>
                          <a:spcPct val="100000"/>
                        </a:lnSpc>
                        <a:spcBef>
                          <a:spcPts val="105"/>
                        </a:spcBef>
                        <a:spcAft>
                          <a:spcPts val="0"/>
                        </a:spcAft>
                        <a:buSzPct val="100000"/>
                        <a:buFont typeface="Arial" panose="020B0604020202020204" pitchFamily="34" charset="0"/>
                        <a:buChar char="•"/>
                        <a:tabLst>
                          <a:tab pos="294640" algn="l"/>
                        </a:tabLst>
                      </a:pPr>
                      <a:r>
                        <a:rPr lang="en-US" sz="800" dirty="0">
                          <a:effectLst/>
                        </a:rPr>
                        <a:t>Community</a:t>
                      </a:r>
                      <a:r>
                        <a:rPr lang="en-US" sz="800" spc="-40" dirty="0">
                          <a:effectLst/>
                        </a:rPr>
                        <a:t> </a:t>
                      </a:r>
                      <a:r>
                        <a:rPr lang="en-US" sz="800" dirty="0">
                          <a:effectLst/>
                        </a:rPr>
                        <a:t>water fluoridation</a:t>
                      </a:r>
                      <a:r>
                        <a:rPr lang="en-US" sz="800" spc="-25" dirty="0">
                          <a:effectLst/>
                        </a:rPr>
                        <a:t> </a:t>
                      </a:r>
                      <a:r>
                        <a:rPr lang="en-US" sz="800" dirty="0">
                          <a:effectLst/>
                        </a:rPr>
                        <a:t>efforts</a:t>
                      </a:r>
                      <a:endParaRPr lang="en-US" sz="1000" dirty="0">
                        <a:effectLst/>
                        <a:latin typeface="Calibri"/>
                        <a:ea typeface="Symbol"/>
                        <a:cs typeface="Times New Roman"/>
                      </a:endParaRPr>
                    </a:p>
                  </a:txBody>
                  <a:tcPr marL="0" marR="0" marT="0" marB="0"/>
                </a:tc>
                <a:tc>
                  <a:txBody>
                    <a:bodyPr/>
                    <a:lstStyle/>
                    <a:p>
                      <a:pPr marL="65405" marR="169545" indent="0" algn="l">
                        <a:spcBef>
                          <a:spcPts val="0"/>
                        </a:spcBef>
                        <a:spcAft>
                          <a:spcPts val="0"/>
                        </a:spcAft>
                        <a:buFont typeface="Arial" panose="020B0604020202020204" pitchFamily="34" charset="0"/>
                        <a:buNone/>
                      </a:pPr>
                      <a:r>
                        <a:rPr lang="en-US" sz="800" dirty="0">
                          <a:effectLst/>
                        </a:rPr>
                        <a:t>Coalition initiatives in</a:t>
                      </a:r>
                      <a:r>
                        <a:rPr lang="en-US" sz="800" spc="-30" dirty="0">
                          <a:effectLst/>
                        </a:rPr>
                        <a:t> </a:t>
                      </a:r>
                      <a:r>
                        <a:rPr lang="en-US" sz="800" dirty="0">
                          <a:effectLst/>
                        </a:rPr>
                        <a:t>the areas of</a:t>
                      </a:r>
                      <a:r>
                        <a:rPr lang="en-US" sz="800" spc="-10" dirty="0">
                          <a:effectLst/>
                        </a:rPr>
                        <a:t> </a:t>
                      </a:r>
                      <a:endParaRPr lang="en-US" sz="1000" dirty="0">
                        <a:effectLst/>
                      </a:endParaRPr>
                    </a:p>
                    <a:p>
                      <a:pPr marL="342900" marR="483235" lvl="0" indent="-342900" algn="l">
                        <a:spcBef>
                          <a:spcPts val="10"/>
                        </a:spcBef>
                        <a:spcAft>
                          <a:spcPts val="0"/>
                        </a:spcAft>
                        <a:buSzPct val="100000"/>
                        <a:buFont typeface="Arial" panose="020B0604020202020204" pitchFamily="34" charset="0"/>
                        <a:buChar char="•"/>
                        <a:tabLst>
                          <a:tab pos="294640" algn="l"/>
                        </a:tabLst>
                      </a:pPr>
                      <a:r>
                        <a:rPr lang="en-US" sz="800" dirty="0">
                          <a:effectLst/>
                        </a:rPr>
                        <a:t>Oral</a:t>
                      </a:r>
                      <a:r>
                        <a:rPr lang="en-US" sz="800" spc="-5" dirty="0">
                          <a:effectLst/>
                        </a:rPr>
                        <a:t> </a:t>
                      </a:r>
                      <a:r>
                        <a:rPr lang="en-US" sz="800" dirty="0">
                          <a:effectLst/>
                        </a:rPr>
                        <a:t>health infrastructure development</a:t>
                      </a:r>
                      <a:r>
                        <a:rPr lang="en-US" sz="800" spc="-15" dirty="0">
                          <a:effectLst/>
                        </a:rPr>
                        <a:t> </a:t>
                      </a:r>
                      <a:r>
                        <a:rPr lang="en-US" sz="800" dirty="0">
                          <a:effectLst/>
                        </a:rPr>
                        <a:t>and sustainability</a:t>
                      </a:r>
                      <a:endParaRPr lang="en-US" sz="1000" dirty="0">
                        <a:effectLst/>
                      </a:endParaRPr>
                    </a:p>
                    <a:p>
                      <a:pPr marL="342900" marR="238125" lvl="0" indent="-342900" algn="l">
                        <a:lnSpc>
                          <a:spcPct val="100000"/>
                        </a:lnSpc>
                        <a:spcBef>
                          <a:spcPts val="10"/>
                        </a:spcBef>
                        <a:spcAft>
                          <a:spcPts val="0"/>
                        </a:spcAft>
                        <a:buSzPct val="100000"/>
                        <a:buFont typeface="Arial" panose="020B0604020202020204" pitchFamily="34" charset="0"/>
                        <a:buChar char="•"/>
                        <a:tabLst>
                          <a:tab pos="294640" algn="l"/>
                        </a:tabLst>
                      </a:pPr>
                      <a:r>
                        <a:rPr lang="en-US" sz="800" dirty="0">
                          <a:effectLst/>
                        </a:rPr>
                        <a:t>State oral health</a:t>
                      </a:r>
                      <a:r>
                        <a:rPr lang="en-US" sz="800" spc="-25" dirty="0">
                          <a:effectLst/>
                        </a:rPr>
                        <a:t> </a:t>
                      </a:r>
                      <a:r>
                        <a:rPr lang="en-US" sz="800" dirty="0">
                          <a:effectLst/>
                        </a:rPr>
                        <a:t>plan revision</a:t>
                      </a:r>
                      <a:endParaRPr lang="en-US" sz="1000" dirty="0">
                        <a:effectLst/>
                      </a:endParaRPr>
                    </a:p>
                    <a:p>
                      <a:pPr marL="342900" marR="233045" lvl="0" indent="-342900" algn="l">
                        <a:lnSpc>
                          <a:spcPct val="100000"/>
                        </a:lnSpc>
                        <a:spcBef>
                          <a:spcPts val="120"/>
                        </a:spcBef>
                        <a:spcAft>
                          <a:spcPts val="0"/>
                        </a:spcAft>
                        <a:buSzPct val="100000"/>
                        <a:buFont typeface="Arial" panose="020B0604020202020204" pitchFamily="34" charset="0"/>
                        <a:buChar char="•"/>
                        <a:tabLst>
                          <a:tab pos="294640" algn="l"/>
                        </a:tabLst>
                      </a:pPr>
                      <a:r>
                        <a:rPr lang="en-US" sz="800" dirty="0">
                          <a:effectLst/>
                        </a:rPr>
                        <a:t>School-based/-linked sealant</a:t>
                      </a:r>
                      <a:r>
                        <a:rPr lang="en-US" sz="800" spc="-5" dirty="0">
                          <a:effectLst/>
                        </a:rPr>
                        <a:t> </a:t>
                      </a:r>
                      <a:r>
                        <a:rPr lang="en-US" sz="800" dirty="0">
                          <a:effectLst/>
                        </a:rPr>
                        <a:t>programs</a:t>
                      </a:r>
                      <a:endParaRPr lang="en-US" sz="1000" dirty="0">
                        <a:effectLst/>
                      </a:endParaRPr>
                    </a:p>
                    <a:p>
                      <a:pPr marL="342900" marR="424180" lvl="0" indent="-342900" algn="l">
                        <a:lnSpc>
                          <a:spcPct val="100000"/>
                        </a:lnSpc>
                        <a:spcBef>
                          <a:spcPts val="105"/>
                        </a:spcBef>
                        <a:spcAft>
                          <a:spcPts val="0"/>
                        </a:spcAft>
                        <a:buSzPct val="100000"/>
                        <a:buFont typeface="Arial" panose="020B0604020202020204" pitchFamily="34" charset="0"/>
                        <a:buChar char="•"/>
                        <a:tabLst>
                          <a:tab pos="294640" algn="l"/>
                        </a:tabLst>
                      </a:pPr>
                      <a:r>
                        <a:rPr lang="en-US" sz="800" dirty="0">
                          <a:effectLst/>
                        </a:rPr>
                        <a:t>Community</a:t>
                      </a:r>
                      <a:r>
                        <a:rPr lang="en-US" sz="800" spc="-35" dirty="0">
                          <a:effectLst/>
                        </a:rPr>
                        <a:t> </a:t>
                      </a:r>
                      <a:r>
                        <a:rPr lang="en-US" sz="800" dirty="0">
                          <a:effectLst/>
                        </a:rPr>
                        <a:t>water fluoridation</a:t>
                      </a:r>
                      <a:endParaRPr lang="en-US" sz="1000" dirty="0">
                        <a:effectLst/>
                        <a:latin typeface="Calibri"/>
                        <a:ea typeface="Symbol"/>
                        <a:cs typeface="Times New Roman"/>
                      </a:endParaRPr>
                    </a:p>
                  </a:txBody>
                  <a:tcPr marL="0" marR="0" marT="0" marB="0"/>
                </a:tc>
                <a:tc>
                  <a:txBody>
                    <a:bodyPr/>
                    <a:lstStyle/>
                    <a:p>
                      <a:pPr marL="65405" marR="318770" algn="l">
                        <a:spcBef>
                          <a:spcPts val="0"/>
                        </a:spcBef>
                        <a:spcAft>
                          <a:spcPts val="0"/>
                        </a:spcAft>
                      </a:pPr>
                      <a:r>
                        <a:rPr lang="en-US" sz="800" dirty="0">
                          <a:effectLst/>
                        </a:rPr>
                        <a:t>Meeting</a:t>
                      </a:r>
                      <a:r>
                        <a:rPr lang="en-US" sz="800" spc="-25" dirty="0">
                          <a:effectLst/>
                        </a:rPr>
                        <a:t> </a:t>
                      </a:r>
                      <a:r>
                        <a:rPr lang="en-US" sz="800" dirty="0">
                          <a:effectLst/>
                        </a:rPr>
                        <a:t>notes and</a:t>
                      </a:r>
                      <a:r>
                        <a:rPr lang="en-US" sz="800" spc="-5" dirty="0">
                          <a:effectLst/>
                        </a:rPr>
                        <a:t> </a:t>
                      </a:r>
                      <a:r>
                        <a:rPr lang="en-US" sz="800" dirty="0">
                          <a:effectLst/>
                        </a:rPr>
                        <a:t>reports review</a:t>
                      </a:r>
                      <a:endParaRPr lang="en-US" sz="1000" dirty="0">
                        <a:effectLst/>
                        <a:latin typeface="Calibri"/>
                        <a:ea typeface="Calibri"/>
                        <a:cs typeface="Times New Roman"/>
                      </a:endParaRPr>
                    </a:p>
                  </a:txBody>
                  <a:tcPr marL="0" marR="0" marT="0" marB="0"/>
                </a:tc>
                <a:tc>
                  <a:txBody>
                    <a:bodyPr/>
                    <a:lstStyle/>
                    <a:p>
                      <a:pPr marL="65405" marR="402590" algn="l">
                        <a:spcBef>
                          <a:spcPts val="0"/>
                        </a:spcBef>
                        <a:spcAft>
                          <a:spcPts val="0"/>
                        </a:spcAft>
                      </a:pPr>
                      <a:r>
                        <a:rPr lang="en-US" sz="800" dirty="0">
                          <a:effectLst/>
                        </a:rPr>
                        <a:t>Meeting notes</a:t>
                      </a:r>
                      <a:r>
                        <a:rPr lang="en-US" sz="800" spc="-20" dirty="0">
                          <a:effectLst/>
                        </a:rPr>
                        <a:t> </a:t>
                      </a:r>
                      <a:r>
                        <a:rPr lang="en-US" sz="800" dirty="0">
                          <a:effectLst/>
                        </a:rPr>
                        <a:t>and 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Biannually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996339">
                <a:tc>
                  <a:txBody>
                    <a:bodyPr/>
                    <a:lstStyle/>
                    <a:p>
                      <a:pPr marL="65405" marR="128270" algn="l">
                        <a:spcBef>
                          <a:spcPts val="0"/>
                        </a:spcBef>
                        <a:spcAft>
                          <a:spcPts val="0"/>
                        </a:spcAft>
                      </a:pPr>
                      <a:r>
                        <a:rPr lang="en-US" sz="800" dirty="0">
                          <a:effectLst/>
                        </a:rPr>
                        <a:t>What sectors of</a:t>
                      </a:r>
                      <a:r>
                        <a:rPr lang="en-US" sz="800" spc="-10" dirty="0">
                          <a:effectLst/>
                        </a:rPr>
                        <a:t> </a:t>
                      </a:r>
                      <a:r>
                        <a:rPr lang="en-US" sz="800" dirty="0">
                          <a:effectLst/>
                        </a:rPr>
                        <a:t>CDC coalition diversity</a:t>
                      </a:r>
                      <a:r>
                        <a:rPr lang="en-US" sz="800" spc="-40" dirty="0">
                          <a:effectLst/>
                        </a:rPr>
                        <a:t> </a:t>
                      </a:r>
                      <a:r>
                        <a:rPr lang="en-US" sz="800" dirty="0">
                          <a:effectLst/>
                        </a:rPr>
                        <a:t>framework do coalition</a:t>
                      </a:r>
                      <a:r>
                        <a:rPr lang="en-US" sz="800" spc="-5" dirty="0">
                          <a:effectLst/>
                        </a:rPr>
                        <a:t> </a:t>
                      </a:r>
                      <a:r>
                        <a:rPr lang="en-US" sz="800" dirty="0">
                          <a:effectLst/>
                        </a:rPr>
                        <a:t>members represent?</a:t>
                      </a:r>
                      <a:endParaRPr lang="en-US" sz="1000" dirty="0">
                        <a:effectLst/>
                        <a:latin typeface="Calibri"/>
                        <a:ea typeface="Calibri"/>
                        <a:cs typeface="Times New Roman"/>
                      </a:endParaRPr>
                    </a:p>
                  </a:txBody>
                  <a:tcPr marL="0" marR="0" marT="0" marB="0"/>
                </a:tc>
                <a:tc>
                  <a:txBody>
                    <a:bodyPr/>
                    <a:lstStyle/>
                    <a:p>
                      <a:pPr marL="65405" marR="268605" algn="l">
                        <a:spcBef>
                          <a:spcPts val="0"/>
                        </a:spcBef>
                        <a:spcAft>
                          <a:spcPts val="0"/>
                        </a:spcAft>
                      </a:pPr>
                      <a:r>
                        <a:rPr lang="en-US" sz="800" dirty="0">
                          <a:effectLst/>
                        </a:rPr>
                        <a:t># of members from</a:t>
                      </a:r>
                      <a:r>
                        <a:rPr lang="en-US" sz="800" spc="-35" dirty="0">
                          <a:effectLst/>
                        </a:rPr>
                        <a:t> </a:t>
                      </a:r>
                      <a:r>
                        <a:rPr lang="en-US" sz="800" dirty="0">
                          <a:effectLst/>
                        </a:rPr>
                        <a:t>each sector of CDC</a:t>
                      </a:r>
                      <a:r>
                        <a:rPr lang="en-US" sz="800" spc="-15" dirty="0">
                          <a:effectLst/>
                        </a:rPr>
                        <a:t> </a:t>
                      </a:r>
                      <a:r>
                        <a:rPr lang="en-US" sz="800" dirty="0">
                          <a:effectLst/>
                        </a:rPr>
                        <a:t>coalition framework</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215900" algn="l">
                        <a:spcBef>
                          <a:spcPts val="0"/>
                        </a:spcBef>
                        <a:spcAft>
                          <a:spcPts val="0"/>
                        </a:spcAft>
                      </a:pPr>
                      <a:r>
                        <a:rPr lang="en-US" sz="800" dirty="0">
                          <a:effectLst/>
                        </a:rPr>
                        <a:t># of members from</a:t>
                      </a:r>
                      <a:r>
                        <a:rPr lang="en-US" sz="800" spc="-25" dirty="0">
                          <a:effectLst/>
                        </a:rPr>
                        <a:t> </a:t>
                      </a:r>
                      <a:r>
                        <a:rPr lang="en-US" sz="800" dirty="0">
                          <a:effectLst/>
                        </a:rPr>
                        <a:t>each sector attending</a:t>
                      </a:r>
                      <a:r>
                        <a:rPr lang="en-US" sz="800" spc="-30" dirty="0">
                          <a:effectLst/>
                        </a:rPr>
                        <a:t> </a:t>
                      </a:r>
                      <a:r>
                        <a:rPr lang="en-US" sz="800" dirty="0">
                          <a:effectLst/>
                        </a:rPr>
                        <a:t>coalition meetings</a:t>
                      </a:r>
                      <a:endParaRPr lang="en-US" sz="1000" dirty="0">
                        <a:effectLst/>
                        <a:latin typeface="Calibri"/>
                        <a:ea typeface="Calibri"/>
                        <a:cs typeface="Times New Roman"/>
                      </a:endParaRPr>
                    </a:p>
                  </a:txBody>
                  <a:tcPr marL="0" marR="0" marT="0" marB="0"/>
                </a:tc>
                <a:tc>
                  <a:txBody>
                    <a:bodyPr/>
                    <a:lstStyle/>
                    <a:p>
                      <a:pPr marL="65405" marR="79375" algn="l">
                        <a:spcBef>
                          <a:spcPts val="0"/>
                        </a:spcBef>
                        <a:spcAft>
                          <a:spcPts val="0"/>
                        </a:spcAft>
                      </a:pPr>
                      <a:r>
                        <a:rPr lang="en-US" sz="800" dirty="0">
                          <a:effectLst/>
                        </a:rPr>
                        <a:t>Coalition</a:t>
                      </a:r>
                      <a:r>
                        <a:rPr lang="en-US" sz="800" spc="-10" dirty="0">
                          <a:effectLst/>
                        </a:rPr>
                        <a:t> </a:t>
                      </a:r>
                      <a:r>
                        <a:rPr lang="en-US" sz="800" dirty="0">
                          <a:effectLst/>
                        </a:rPr>
                        <a:t>member roster</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136525" algn="l">
                        <a:spcBef>
                          <a:spcPts val="0"/>
                        </a:spcBef>
                        <a:spcAft>
                          <a:spcPts val="0"/>
                        </a:spcAft>
                      </a:pPr>
                      <a:r>
                        <a:rPr lang="en-US" sz="800" dirty="0">
                          <a:effectLst/>
                        </a:rPr>
                        <a:t>Member group</a:t>
                      </a:r>
                      <a:r>
                        <a:rPr lang="en-US" sz="800" spc="-25" dirty="0">
                          <a:effectLst/>
                        </a:rPr>
                        <a:t> </a:t>
                      </a:r>
                      <a:r>
                        <a:rPr lang="en-US" sz="800" dirty="0">
                          <a:effectLst/>
                        </a:rPr>
                        <a:t>is identified on</a:t>
                      </a:r>
                      <a:r>
                        <a:rPr lang="en-US" sz="800" spc="-5" dirty="0">
                          <a:effectLst/>
                        </a:rPr>
                        <a:t> </a:t>
                      </a:r>
                      <a:r>
                        <a:rPr lang="en-US" sz="800" dirty="0">
                          <a:effectLst/>
                        </a:rPr>
                        <a:t>the membership application</a:t>
                      </a:r>
                      <a:endParaRPr lang="en-US" sz="1000" dirty="0">
                        <a:effectLst/>
                      </a:endParaRPr>
                    </a:p>
                    <a:p>
                      <a:pPr marL="65405" marR="136525" algn="l">
                        <a:spcBef>
                          <a:spcPts val="0"/>
                        </a:spcBef>
                        <a:spcAft>
                          <a:spcPts val="0"/>
                        </a:spcAft>
                      </a:pPr>
                      <a:r>
                        <a:rPr lang="en-US" sz="800" dirty="0">
                          <a:effectLst/>
                        </a:rPr>
                        <a:t> </a:t>
                      </a:r>
                      <a:endParaRPr lang="en-US" sz="1000" dirty="0">
                        <a:effectLst/>
                        <a:latin typeface="Calibri"/>
                        <a:ea typeface="Calibri"/>
                        <a:cs typeface="Times New Roman"/>
                      </a:endParaRPr>
                    </a:p>
                  </a:txBody>
                  <a:tcPr marL="0" marR="0" marT="0" marB="0"/>
                </a:tc>
                <a:tc>
                  <a:txBody>
                    <a:bodyPr/>
                    <a:lstStyle/>
                    <a:p>
                      <a:pPr marL="65405" marR="422275" algn="l">
                        <a:spcBef>
                          <a:spcPts val="0"/>
                        </a:spcBef>
                        <a:spcAft>
                          <a:spcPts val="0"/>
                        </a:spcAft>
                      </a:pPr>
                      <a:r>
                        <a:rPr lang="en-US" sz="800" dirty="0">
                          <a:effectLst/>
                        </a:rPr>
                        <a:t>Coalition</a:t>
                      </a:r>
                      <a:r>
                        <a:rPr lang="en-US" sz="800" spc="-10" dirty="0">
                          <a:effectLst/>
                        </a:rPr>
                        <a:t> </a:t>
                      </a:r>
                      <a:r>
                        <a:rPr lang="en-US" sz="800" dirty="0">
                          <a:effectLst/>
                        </a:rPr>
                        <a:t>member roster</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Stakeholder</a:t>
                      </a:r>
                      <a:r>
                        <a:rPr lang="en-US" sz="800" spc="-25" dirty="0">
                          <a:effectLst/>
                        </a:rPr>
                        <a:t> </a:t>
                      </a:r>
                      <a:r>
                        <a:rPr lang="en-US" sz="800" dirty="0">
                          <a:effectLst/>
                        </a:rPr>
                        <a:t>database</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On-going</a:t>
                      </a:r>
                      <a:endParaRPr lang="en-US" sz="1000" dirty="0">
                        <a:effectLst/>
                        <a:latin typeface="Calibri"/>
                        <a:ea typeface="Calibri"/>
                        <a:cs typeface="Times New Roman"/>
                      </a:endParaRPr>
                    </a:p>
                  </a:txBody>
                  <a:tcPr marL="0" marR="0" marT="0" marB="0"/>
                </a:tc>
                <a:tc>
                  <a:txBody>
                    <a:bodyPr/>
                    <a:lstStyle/>
                    <a:p>
                      <a:pPr marL="65405" marR="356235" algn="l">
                        <a:spcBef>
                          <a:spcPts val="0"/>
                        </a:spcBef>
                        <a:spcAft>
                          <a:spcPts val="0"/>
                        </a:spcAft>
                      </a:pPr>
                      <a:r>
                        <a:rPr lang="en-US" sz="800" dirty="0">
                          <a:effectLst/>
                        </a:rPr>
                        <a:t>Program Coordinator</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356235" algn="l">
                        <a:spcBef>
                          <a:spcPts val="0"/>
                        </a:spcBef>
                        <a:spcAft>
                          <a:spcPts val="0"/>
                        </a:spcAft>
                      </a:pPr>
                      <a:r>
                        <a:rPr lang="en-US" sz="800" dirty="0">
                          <a:effectLst/>
                        </a:rPr>
                        <a:t>Data Coordinator</a:t>
                      </a:r>
                      <a:endParaRPr lang="en-US" sz="1000" dirty="0">
                        <a:effectLst/>
                        <a:latin typeface="Calibri"/>
                        <a:ea typeface="Calibri"/>
                        <a:cs typeface="Times New Roman"/>
                      </a:endParaRPr>
                    </a:p>
                  </a:txBody>
                  <a:tcPr marL="0" marR="0" marT="0" marB="0"/>
                </a:tc>
              </a:tr>
              <a:tr h="524116">
                <a:tc>
                  <a:txBody>
                    <a:bodyPr/>
                    <a:lstStyle/>
                    <a:p>
                      <a:pPr marL="65405" marR="182245" algn="l">
                        <a:spcBef>
                          <a:spcPts val="0"/>
                        </a:spcBef>
                        <a:spcAft>
                          <a:spcPts val="0"/>
                        </a:spcAft>
                      </a:pPr>
                      <a:r>
                        <a:rPr lang="en-US" sz="800" dirty="0">
                          <a:effectLst/>
                        </a:rPr>
                        <a:t>What were the steps taken</a:t>
                      </a:r>
                      <a:r>
                        <a:rPr lang="en-US" sz="800" spc="-10" dirty="0">
                          <a:effectLst/>
                        </a:rPr>
                        <a:t> </a:t>
                      </a:r>
                      <a:r>
                        <a:rPr lang="en-US" sz="800" dirty="0">
                          <a:effectLst/>
                        </a:rPr>
                        <a:t>to facilitate</a:t>
                      </a:r>
                      <a:r>
                        <a:rPr lang="en-US" sz="800" spc="-15" dirty="0">
                          <a:effectLst/>
                        </a:rPr>
                        <a:t> </a:t>
                      </a:r>
                      <a:r>
                        <a:rPr lang="en-US" sz="800" dirty="0">
                          <a:effectLst/>
                        </a:rPr>
                        <a:t>institutionalization and sustainability</a:t>
                      </a:r>
                      <a:r>
                        <a:rPr lang="en-US" sz="800" spc="-25" dirty="0">
                          <a:effectLst/>
                        </a:rPr>
                        <a:t> </a:t>
                      </a:r>
                      <a:r>
                        <a:rPr lang="en-US" sz="800" dirty="0">
                          <a:effectLst/>
                        </a:rPr>
                        <a:t>of coalition?</a:t>
                      </a:r>
                      <a:endParaRPr lang="en-US" sz="1000" dirty="0">
                        <a:effectLst/>
                        <a:latin typeface="Calibri"/>
                        <a:ea typeface="Calibri"/>
                        <a:cs typeface="Times New Roman"/>
                      </a:endParaRPr>
                    </a:p>
                  </a:txBody>
                  <a:tcPr marL="0" marR="0" marT="0" marB="0"/>
                </a:tc>
                <a:tc>
                  <a:txBody>
                    <a:bodyPr/>
                    <a:lstStyle/>
                    <a:p>
                      <a:pPr marL="65405" marR="187960" algn="l">
                        <a:spcBef>
                          <a:spcPts val="0"/>
                        </a:spcBef>
                        <a:spcAft>
                          <a:spcPts val="0"/>
                        </a:spcAft>
                      </a:pPr>
                      <a:r>
                        <a:rPr lang="en-US" sz="800" dirty="0">
                          <a:effectLst/>
                        </a:rPr>
                        <a:t>501c3 status,</a:t>
                      </a:r>
                      <a:r>
                        <a:rPr lang="en-US" sz="800" spc="-5" dirty="0">
                          <a:effectLst/>
                        </a:rPr>
                        <a:t> </a:t>
                      </a:r>
                      <a:r>
                        <a:rPr lang="en-US" sz="800" dirty="0">
                          <a:effectLst/>
                        </a:rPr>
                        <a:t>written vision/mission</a:t>
                      </a:r>
                      <a:r>
                        <a:rPr lang="en-US" sz="800" spc="-15" dirty="0">
                          <a:effectLst/>
                        </a:rPr>
                        <a:t> </a:t>
                      </a:r>
                      <a:r>
                        <a:rPr lang="en-US" sz="800" dirty="0">
                          <a:effectLst/>
                        </a:rPr>
                        <a:t>statement, priorities</a:t>
                      </a:r>
                      <a:r>
                        <a:rPr lang="en-US" sz="800" spc="-30" dirty="0">
                          <a:effectLst/>
                        </a:rPr>
                        <a:t> </a:t>
                      </a:r>
                      <a:r>
                        <a:rPr lang="en-US" sz="800" dirty="0">
                          <a:effectLst/>
                        </a:rPr>
                        <a:t>/plans/strategies Consistency</a:t>
                      </a:r>
                      <a:r>
                        <a:rPr lang="en-US" sz="800" spc="-25" dirty="0">
                          <a:effectLst/>
                        </a:rPr>
                        <a:t> </a:t>
                      </a:r>
                      <a:r>
                        <a:rPr lang="en-US" sz="800" dirty="0">
                          <a:effectLst/>
                        </a:rPr>
                        <a:t>of membership</a:t>
                      </a:r>
                      <a:endParaRPr lang="en-US" sz="1000" dirty="0">
                        <a:effectLst/>
                        <a:latin typeface="Calibri"/>
                        <a:ea typeface="Calibri"/>
                        <a:cs typeface="Times New Roman"/>
                      </a:endParaRPr>
                    </a:p>
                  </a:txBody>
                  <a:tcPr marL="0" marR="0" marT="0" marB="0"/>
                </a:tc>
                <a:tc>
                  <a:txBody>
                    <a:bodyPr/>
                    <a:lstStyle/>
                    <a:p>
                      <a:pPr marL="65405" marR="212725" algn="l">
                        <a:spcBef>
                          <a:spcPts val="0"/>
                        </a:spcBef>
                        <a:spcAft>
                          <a:spcPts val="0"/>
                        </a:spcAft>
                      </a:pPr>
                      <a:r>
                        <a:rPr lang="en-US" sz="800" dirty="0">
                          <a:effectLst/>
                        </a:rPr>
                        <a:t>Review </a:t>
                      </a:r>
                      <a:r>
                        <a:rPr lang="en-US" sz="800" dirty="0" smtClean="0">
                          <a:effectLst/>
                        </a:rPr>
                        <a:t>bylaws </a:t>
                      </a:r>
                      <a:r>
                        <a:rPr lang="en-US" sz="800" dirty="0">
                          <a:effectLst/>
                        </a:rPr>
                        <a:t>and</a:t>
                      </a:r>
                      <a:r>
                        <a:rPr lang="en-US" sz="800" spc="-5" dirty="0">
                          <a:effectLst/>
                        </a:rPr>
                        <a:t> </a:t>
                      </a:r>
                      <a:r>
                        <a:rPr lang="en-US" sz="800" dirty="0">
                          <a:effectLst/>
                        </a:rPr>
                        <a:t>coalition work</a:t>
                      </a:r>
                      <a:r>
                        <a:rPr lang="en-US" sz="800" spc="-10" dirty="0">
                          <a:effectLst/>
                        </a:rPr>
                        <a:t> </a:t>
                      </a:r>
                      <a:r>
                        <a:rPr lang="en-US" sz="800" dirty="0">
                          <a:effectLst/>
                        </a:rPr>
                        <a:t>plan</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By-laws and work</a:t>
                      </a:r>
                      <a:r>
                        <a:rPr lang="en-US" sz="800" spc="-25" dirty="0">
                          <a:effectLst/>
                        </a:rPr>
                        <a:t> </a:t>
                      </a:r>
                      <a:r>
                        <a:rPr lang="en-US" sz="800" dirty="0">
                          <a:effectLst/>
                        </a:rPr>
                        <a:t>plan</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Annually</a:t>
                      </a:r>
                      <a:endParaRPr lang="en-US" sz="1000" dirty="0">
                        <a:effectLst/>
                        <a:latin typeface="Calibri"/>
                        <a:ea typeface="Calibri"/>
                        <a:cs typeface="Times New Roman"/>
                      </a:endParaRPr>
                    </a:p>
                  </a:txBody>
                  <a:tcPr marL="0" marR="0" marT="0" marB="0"/>
                </a:tc>
                <a:tc>
                  <a:txBody>
                    <a:bodyPr/>
                    <a:lstStyle/>
                    <a:p>
                      <a:pPr marL="65405" marR="389890" algn="l">
                        <a:spcBef>
                          <a:spcPts val="0"/>
                        </a:spcBef>
                        <a:spcAft>
                          <a:spcPts val="0"/>
                        </a:spcAft>
                      </a:pPr>
                      <a:r>
                        <a:rPr lang="en-US" sz="800" dirty="0">
                          <a:effectLst/>
                        </a:rPr>
                        <a:t>Coalition members/ program coordinator</a:t>
                      </a:r>
                      <a:endParaRPr lang="en-US" sz="1000" dirty="0">
                        <a:effectLst/>
                        <a:latin typeface="Calibri"/>
                        <a:ea typeface="Calibri"/>
                        <a:cs typeface="Times New Roman"/>
                      </a:endParaRPr>
                    </a:p>
                  </a:txBody>
                  <a:tcPr marL="0" marR="0" marT="0" marB="0"/>
                </a:tc>
              </a:tr>
              <a:tr h="642316">
                <a:tc>
                  <a:txBody>
                    <a:bodyPr/>
                    <a:lstStyle/>
                    <a:p>
                      <a:pPr marL="65405" marR="241300" algn="l">
                        <a:spcBef>
                          <a:spcPts val="0"/>
                        </a:spcBef>
                        <a:spcAft>
                          <a:spcPts val="0"/>
                        </a:spcAft>
                      </a:pPr>
                      <a:r>
                        <a:rPr lang="en-US" sz="800" dirty="0">
                          <a:effectLst/>
                        </a:rPr>
                        <a:t>Which programs and</a:t>
                      </a:r>
                      <a:r>
                        <a:rPr lang="en-US" sz="800" spc="-15" dirty="0">
                          <a:effectLst/>
                        </a:rPr>
                        <a:t> </a:t>
                      </a:r>
                      <a:r>
                        <a:rPr lang="en-US" sz="800" dirty="0">
                          <a:effectLst/>
                        </a:rPr>
                        <a:t>policy changes have resulted</a:t>
                      </a:r>
                      <a:r>
                        <a:rPr lang="en-US" sz="800" spc="-20" dirty="0">
                          <a:effectLst/>
                        </a:rPr>
                        <a:t> </a:t>
                      </a:r>
                      <a:r>
                        <a:rPr lang="en-US" sz="800" dirty="0">
                          <a:effectLst/>
                        </a:rPr>
                        <a:t>from the coalition</a:t>
                      </a:r>
                      <a:r>
                        <a:rPr lang="en-US" sz="800" spc="-35" dirty="0">
                          <a:effectLst/>
                        </a:rPr>
                        <a:t> </a:t>
                      </a:r>
                      <a:r>
                        <a:rPr lang="en-US" sz="800" dirty="0">
                          <a:effectLst/>
                        </a:rPr>
                        <a:t>efforts?</a:t>
                      </a:r>
                      <a:endParaRPr lang="en-US" sz="1000" dirty="0">
                        <a:effectLst/>
                        <a:latin typeface="Calibri"/>
                        <a:ea typeface="Calibri"/>
                        <a:cs typeface="Times New Roman"/>
                      </a:endParaRPr>
                    </a:p>
                  </a:txBody>
                  <a:tcPr marL="0" marR="0" marT="0" marB="0"/>
                </a:tc>
                <a:tc>
                  <a:txBody>
                    <a:bodyPr/>
                    <a:lstStyle/>
                    <a:p>
                      <a:pPr marL="65405" marR="246380" algn="l">
                        <a:spcBef>
                          <a:spcPts val="0"/>
                        </a:spcBef>
                        <a:spcAft>
                          <a:spcPts val="0"/>
                        </a:spcAft>
                      </a:pPr>
                      <a:r>
                        <a:rPr lang="en-US" sz="800" dirty="0">
                          <a:effectLst/>
                        </a:rPr>
                        <a:t># of policy changes as</a:t>
                      </a:r>
                      <a:r>
                        <a:rPr lang="en-US" sz="800" spc="-25" dirty="0">
                          <a:effectLst/>
                        </a:rPr>
                        <a:t> </a:t>
                      </a:r>
                      <a:r>
                        <a:rPr lang="en-US" sz="800" dirty="0">
                          <a:effectLst/>
                        </a:rPr>
                        <a:t>a result of coalition</a:t>
                      </a:r>
                      <a:r>
                        <a:rPr lang="en-US" sz="800" spc="-30" dirty="0">
                          <a:effectLst/>
                        </a:rPr>
                        <a:t> </a:t>
                      </a:r>
                      <a:r>
                        <a:rPr lang="en-US" sz="800" dirty="0">
                          <a:effectLst/>
                        </a:rPr>
                        <a:t>efforts</a:t>
                      </a:r>
                      <a:endParaRPr lang="en-US" sz="1000" dirty="0">
                        <a:effectLst/>
                      </a:endParaRPr>
                    </a:p>
                    <a:p>
                      <a:pPr marL="0" marR="0" algn="l">
                        <a:spcBef>
                          <a:spcPts val="5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List of program</a:t>
                      </a:r>
                      <a:r>
                        <a:rPr lang="en-US" sz="800" spc="-30" dirty="0">
                          <a:effectLst/>
                        </a:rPr>
                        <a:t> </a:t>
                      </a:r>
                      <a:r>
                        <a:rPr lang="en-US" sz="800" dirty="0">
                          <a:effectLst/>
                        </a:rPr>
                        <a:t>initiated</a:t>
                      </a:r>
                      <a:endParaRPr lang="en-US" sz="1000" dirty="0">
                        <a:effectLst/>
                        <a:latin typeface="Calibri"/>
                        <a:ea typeface="Calibri"/>
                        <a:cs typeface="Times New Roman"/>
                      </a:endParaRPr>
                    </a:p>
                  </a:txBody>
                  <a:tcPr marL="0" marR="0" marT="0" marB="0"/>
                </a:tc>
                <a:tc>
                  <a:txBody>
                    <a:bodyPr/>
                    <a:lstStyle/>
                    <a:p>
                      <a:pPr marL="65405" marR="259080" algn="l">
                        <a:spcBef>
                          <a:spcPts val="0"/>
                        </a:spcBef>
                        <a:spcAft>
                          <a:spcPts val="0"/>
                        </a:spcAft>
                      </a:pPr>
                      <a:r>
                        <a:rPr lang="en-US" sz="800" dirty="0">
                          <a:effectLst/>
                        </a:rPr>
                        <a:t>Review</a:t>
                      </a:r>
                      <a:r>
                        <a:rPr lang="en-US" sz="800" spc="-5" dirty="0">
                          <a:effectLst/>
                        </a:rPr>
                        <a:t> </a:t>
                      </a:r>
                      <a:r>
                        <a:rPr lang="en-US" sz="800" dirty="0">
                          <a:effectLst/>
                        </a:rPr>
                        <a:t>policy documents</a:t>
                      </a:r>
                      <a:endParaRPr lang="en-US" sz="1000" dirty="0">
                        <a:effectLst/>
                      </a:endParaRPr>
                    </a:p>
                    <a:p>
                      <a:pPr marL="0" marR="0" algn="l">
                        <a:spcBef>
                          <a:spcPts val="5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Review</a:t>
                      </a:r>
                      <a:r>
                        <a:rPr lang="en-US" sz="800" spc="-20" dirty="0">
                          <a:effectLst/>
                        </a:rPr>
                        <a:t> </a:t>
                      </a:r>
                      <a:r>
                        <a:rPr lang="en-US" sz="800" dirty="0">
                          <a:effectLst/>
                        </a:rPr>
                        <a:t>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Policy</a:t>
                      </a:r>
                      <a:r>
                        <a:rPr lang="en-US" sz="800" spc="-25" dirty="0">
                          <a:effectLst/>
                        </a:rPr>
                        <a:t> </a:t>
                      </a:r>
                      <a:r>
                        <a:rPr lang="en-US" sz="800" dirty="0">
                          <a:effectLst/>
                        </a:rPr>
                        <a:t>document</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0" marR="0" algn="l">
                        <a:spcBef>
                          <a:spcPts val="5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Coalition</a:t>
                      </a:r>
                      <a:r>
                        <a:rPr lang="en-US" sz="800" spc="-15" dirty="0">
                          <a:effectLst/>
                        </a:rPr>
                        <a:t> </a:t>
                      </a:r>
                      <a:r>
                        <a:rPr lang="en-US" sz="800" dirty="0">
                          <a:effectLst/>
                        </a:rPr>
                        <a:t>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Annually</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0" marR="0" algn="l">
                        <a:spcBef>
                          <a:spcPts val="5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Annually</a:t>
                      </a:r>
                      <a:endParaRPr lang="en-US" sz="1000" dirty="0">
                        <a:effectLst/>
                        <a:latin typeface="Calibri"/>
                        <a:ea typeface="Calibri"/>
                        <a:cs typeface="Times New Roman"/>
                      </a:endParaRPr>
                    </a:p>
                  </a:txBody>
                  <a:tcPr marL="0" marR="0" marT="0" marB="0"/>
                </a:tc>
                <a:tc>
                  <a:txBody>
                    <a:bodyPr/>
                    <a:lstStyle/>
                    <a:p>
                      <a:pPr marL="65405" marR="389890" algn="l">
                        <a:spcBef>
                          <a:spcPts val="0"/>
                        </a:spcBef>
                        <a:spcAft>
                          <a:spcPts val="0"/>
                        </a:spcAft>
                      </a:pPr>
                      <a:r>
                        <a:rPr lang="en-US" sz="800" dirty="0">
                          <a:effectLst/>
                        </a:rPr>
                        <a:t>Coalition members/ program coordinator</a:t>
                      </a:r>
                      <a:endParaRPr lang="en-US" sz="10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2608139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DC2416F-33B7-47AC-BAB3-53C6BFCB7120}" type="slidenum">
              <a:rPr lang="en-US" smtClean="0"/>
              <a:pPr/>
              <a:t>18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81574797"/>
              </p:ext>
            </p:extLst>
          </p:nvPr>
        </p:nvGraphicFramePr>
        <p:xfrm>
          <a:off x="457201" y="1640271"/>
          <a:ext cx="8229599" cy="3577459"/>
        </p:xfrm>
        <a:graphic>
          <a:graphicData uri="http://schemas.openxmlformats.org/drawingml/2006/table">
            <a:tbl>
              <a:tblPr firstRow="1" bandRow="1">
                <a:tableStyleId>{5C22544A-7EE6-4342-B048-85BDC9FD1C3A}</a:tableStyleId>
              </a:tblPr>
              <a:tblGrid>
                <a:gridCol w="1877806"/>
                <a:gridCol w="1557247"/>
                <a:gridCol w="1194601"/>
                <a:gridCol w="1453469"/>
                <a:gridCol w="1089093"/>
                <a:gridCol w="1057383"/>
              </a:tblGrid>
              <a:tr h="324018">
                <a:tc>
                  <a:txBody>
                    <a:bodyPr/>
                    <a:lstStyle/>
                    <a:p>
                      <a:pPr marL="65405" marR="0">
                        <a:lnSpc>
                          <a:spcPts val="1365"/>
                        </a:lnSpc>
                        <a:spcBef>
                          <a:spcPts val="0"/>
                        </a:spcBef>
                        <a:spcAft>
                          <a:spcPts val="0"/>
                        </a:spcAft>
                      </a:pPr>
                      <a:r>
                        <a:rPr lang="en-US" sz="800" dirty="0">
                          <a:effectLst/>
                        </a:rPr>
                        <a:t>Evaluation</a:t>
                      </a:r>
                      <a:r>
                        <a:rPr lang="en-US" sz="800" spc="-10" dirty="0">
                          <a:effectLst/>
                        </a:rPr>
                        <a:t> </a:t>
                      </a:r>
                      <a:r>
                        <a:rPr lang="en-US" sz="800" dirty="0">
                          <a:effectLst/>
                        </a:rPr>
                        <a:t>Question</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145415">
                        <a:spcBef>
                          <a:spcPts val="0"/>
                        </a:spcBef>
                        <a:spcAft>
                          <a:spcPts val="0"/>
                        </a:spcAft>
                      </a:pPr>
                      <a:r>
                        <a:rPr lang="en-US" sz="800" dirty="0">
                          <a:effectLst/>
                        </a:rPr>
                        <a:t>Indicator</a:t>
                      </a:r>
                      <a:r>
                        <a:rPr lang="en-US" sz="800" dirty="0" smtClean="0">
                          <a:effectLst/>
                        </a:rPr>
                        <a:t>/</a:t>
                      </a:r>
                    </a:p>
                    <a:p>
                      <a:pPr marL="65405" marR="145415">
                        <a:spcBef>
                          <a:spcPts val="0"/>
                        </a:spcBef>
                        <a:spcAft>
                          <a:spcPts val="0"/>
                        </a:spcAft>
                      </a:pPr>
                      <a:r>
                        <a:rPr lang="en-US" sz="800" dirty="0" smtClean="0">
                          <a:effectLst/>
                        </a:rPr>
                        <a:t>Performance Measure</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effectLst/>
                        </a:rPr>
                        <a:t>Method</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effectLst/>
                        </a:rPr>
                        <a:t>Data</a:t>
                      </a:r>
                      <a:r>
                        <a:rPr lang="en-US" sz="800" spc="-25" dirty="0">
                          <a:effectLst/>
                        </a:rPr>
                        <a:t> </a:t>
                      </a:r>
                      <a:r>
                        <a:rPr lang="en-US" sz="800" dirty="0">
                          <a:effectLst/>
                        </a:rPr>
                        <a:t>Sources</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effectLst/>
                        </a:rPr>
                        <a:t>Frequency</a:t>
                      </a:r>
                      <a:endParaRPr lang="en-US" sz="1000" dirty="0">
                        <a:effectLst/>
                        <a:latin typeface="Calibri"/>
                        <a:ea typeface="Calibri"/>
                        <a:cs typeface="Times New Roman"/>
                      </a:endParaRPr>
                    </a:p>
                  </a:txBody>
                  <a:tcPr marL="0" marR="0" marT="0" marB="0">
                    <a:solidFill>
                      <a:schemeClr val="tx2">
                        <a:lumMod val="40000"/>
                        <a:lumOff val="60000"/>
                      </a:schemeClr>
                    </a:solidFill>
                  </a:tcPr>
                </a:tc>
                <a:tc>
                  <a:txBody>
                    <a:bodyPr/>
                    <a:lstStyle/>
                    <a:p>
                      <a:pPr marL="65405" marR="0">
                        <a:lnSpc>
                          <a:spcPts val="1365"/>
                        </a:lnSpc>
                        <a:spcBef>
                          <a:spcPts val="0"/>
                        </a:spcBef>
                        <a:spcAft>
                          <a:spcPts val="0"/>
                        </a:spcAft>
                      </a:pPr>
                      <a:r>
                        <a:rPr lang="en-US" sz="800" dirty="0">
                          <a:effectLst/>
                        </a:rPr>
                        <a:t>Responsibility</a:t>
                      </a:r>
                      <a:endParaRPr lang="en-US" sz="1000" dirty="0">
                        <a:effectLst/>
                        <a:latin typeface="Calibri"/>
                        <a:ea typeface="Calibri"/>
                        <a:cs typeface="Times New Roman"/>
                      </a:endParaRPr>
                    </a:p>
                  </a:txBody>
                  <a:tcPr marL="0" marR="0" marT="0" marB="0">
                    <a:solidFill>
                      <a:schemeClr val="tx2">
                        <a:lumMod val="40000"/>
                        <a:lumOff val="60000"/>
                      </a:schemeClr>
                    </a:solidFill>
                  </a:tcPr>
                </a:tc>
              </a:tr>
              <a:tr h="1120803">
                <a:tc>
                  <a:txBody>
                    <a:bodyPr/>
                    <a:lstStyle/>
                    <a:p>
                      <a:pPr marL="65405" marR="154305" algn="l">
                        <a:spcBef>
                          <a:spcPts val="0"/>
                        </a:spcBef>
                        <a:spcAft>
                          <a:spcPts val="0"/>
                        </a:spcAft>
                      </a:pPr>
                      <a:r>
                        <a:rPr lang="en-US" sz="800" dirty="0">
                          <a:effectLst/>
                        </a:rPr>
                        <a:t>What types of</a:t>
                      </a:r>
                      <a:r>
                        <a:rPr lang="en-US" sz="800" spc="-30" dirty="0">
                          <a:effectLst/>
                        </a:rPr>
                        <a:t> </a:t>
                      </a:r>
                      <a:r>
                        <a:rPr lang="en-US" sz="800" dirty="0">
                          <a:effectLst/>
                        </a:rPr>
                        <a:t>communication are being used by</a:t>
                      </a:r>
                      <a:r>
                        <a:rPr lang="en-US" sz="800" spc="-30" dirty="0">
                          <a:effectLst/>
                        </a:rPr>
                        <a:t> </a:t>
                      </a:r>
                      <a:r>
                        <a:rPr lang="en-US" sz="800" dirty="0">
                          <a:effectLst/>
                        </a:rPr>
                        <a:t>partners?</a:t>
                      </a:r>
                      <a:endParaRPr lang="en-US" sz="1000" dirty="0">
                        <a:effectLst/>
                        <a:latin typeface="Calibri"/>
                        <a:ea typeface="Calibri"/>
                        <a:cs typeface="Times New Roman"/>
                      </a:endParaRPr>
                    </a:p>
                  </a:txBody>
                  <a:tcPr marL="0" marR="0" marT="0" marB="0"/>
                </a:tc>
                <a:tc>
                  <a:txBody>
                    <a:bodyPr/>
                    <a:lstStyle/>
                    <a:p>
                      <a:pPr marL="65405" marR="442595" algn="l">
                        <a:spcBef>
                          <a:spcPts val="0"/>
                        </a:spcBef>
                        <a:spcAft>
                          <a:spcPts val="0"/>
                        </a:spcAft>
                      </a:pPr>
                      <a:r>
                        <a:rPr lang="en-US" sz="800" dirty="0">
                          <a:effectLst/>
                        </a:rPr>
                        <a:t>Types</a:t>
                      </a:r>
                      <a:r>
                        <a:rPr lang="en-US" sz="800" spc="-5" dirty="0">
                          <a:effectLst/>
                        </a:rPr>
                        <a:t> </a:t>
                      </a:r>
                      <a:r>
                        <a:rPr lang="en-US" sz="800" dirty="0">
                          <a:effectLst/>
                        </a:rPr>
                        <a:t>of communications</a:t>
                      </a:r>
                      <a:r>
                        <a:rPr lang="en-US" sz="800" spc="-5" dirty="0">
                          <a:effectLst/>
                        </a:rPr>
                        <a:t> </a:t>
                      </a:r>
                      <a:r>
                        <a:rPr lang="en-US" sz="800" dirty="0">
                          <a:effectLst/>
                        </a:rPr>
                        <a:t>by partners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106045" algn="l">
                        <a:spcBef>
                          <a:spcPts val="0"/>
                        </a:spcBef>
                        <a:spcAft>
                          <a:spcPts val="0"/>
                        </a:spcAft>
                      </a:pPr>
                      <a:r>
                        <a:rPr lang="en-US" sz="800" dirty="0">
                          <a:effectLst/>
                        </a:rPr>
                        <a:t># of member that feel</a:t>
                      </a:r>
                      <a:r>
                        <a:rPr lang="en-US" sz="800" spc="-25" dirty="0">
                          <a:effectLst/>
                        </a:rPr>
                        <a:t> </a:t>
                      </a:r>
                      <a:r>
                        <a:rPr lang="en-US" sz="800" dirty="0">
                          <a:effectLst/>
                        </a:rPr>
                        <a:t>the communication</a:t>
                      </a:r>
                      <a:r>
                        <a:rPr lang="en-US" sz="800" spc="-5" dirty="0">
                          <a:effectLst/>
                        </a:rPr>
                        <a:t> </a:t>
                      </a:r>
                      <a:r>
                        <a:rPr lang="en-US" sz="800" dirty="0">
                          <a:effectLst/>
                        </a:rPr>
                        <a:t>is adequate</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568960" algn="l">
                        <a:spcBef>
                          <a:spcPts val="0"/>
                        </a:spcBef>
                        <a:spcAft>
                          <a:spcPts val="0"/>
                        </a:spcAft>
                      </a:pPr>
                      <a:r>
                        <a:rPr lang="en-US" sz="800" dirty="0">
                          <a:effectLst/>
                        </a:rPr>
                        <a:t>Coalition</a:t>
                      </a:r>
                      <a:r>
                        <a:rPr lang="en-US" sz="800" spc="-15" dirty="0">
                          <a:effectLst/>
                        </a:rPr>
                        <a:t> </a:t>
                      </a:r>
                      <a:r>
                        <a:rPr lang="en-US" sz="800" dirty="0">
                          <a:effectLst/>
                        </a:rPr>
                        <a:t>website updated</a:t>
                      </a:r>
                      <a:r>
                        <a:rPr lang="en-US" sz="800" spc="10" dirty="0">
                          <a:effectLst/>
                        </a:rPr>
                        <a:t> </a:t>
                      </a:r>
                      <a:r>
                        <a:rPr lang="en-US" sz="800" dirty="0">
                          <a:effectLst/>
                        </a:rPr>
                        <a:t>quarterly</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Review</a:t>
                      </a:r>
                      <a:r>
                        <a:rPr lang="en-US" sz="800" spc="-20" dirty="0">
                          <a:effectLst/>
                        </a:rPr>
                        <a:t> </a:t>
                      </a:r>
                      <a:r>
                        <a:rPr lang="en-US" sz="800" dirty="0">
                          <a:effectLst/>
                        </a:rPr>
                        <a:t>reports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253365" algn="l">
                        <a:spcBef>
                          <a:spcPts val="0"/>
                        </a:spcBef>
                        <a:spcAft>
                          <a:spcPts val="0"/>
                        </a:spcAft>
                      </a:pPr>
                      <a:r>
                        <a:rPr lang="en-US" sz="800" dirty="0">
                          <a:effectLst/>
                        </a:rPr>
                        <a:t>Member</a:t>
                      </a:r>
                      <a:r>
                        <a:rPr lang="en-US" sz="800" spc="-5" dirty="0">
                          <a:effectLst/>
                        </a:rPr>
                        <a:t> </a:t>
                      </a:r>
                      <a:r>
                        <a:rPr lang="en-US" sz="800" dirty="0">
                          <a:effectLst/>
                        </a:rPr>
                        <a:t>survey and review</a:t>
                      </a:r>
                      <a:r>
                        <a:rPr lang="en-US" sz="800" spc="-10" dirty="0">
                          <a:effectLst/>
                        </a:rPr>
                        <a:t> </a:t>
                      </a:r>
                      <a:r>
                        <a:rPr lang="en-US" sz="800" dirty="0">
                          <a:effectLst/>
                        </a:rPr>
                        <a:t>of agenda,</a:t>
                      </a:r>
                      <a:r>
                        <a:rPr lang="en-US" sz="800" spc="-15" dirty="0">
                          <a:effectLst/>
                        </a:rPr>
                        <a:t> </a:t>
                      </a:r>
                      <a:r>
                        <a:rPr lang="en-US" sz="800" dirty="0">
                          <a:effectLst/>
                        </a:rPr>
                        <a:t>minutes and</a:t>
                      </a:r>
                      <a:r>
                        <a:rPr lang="en-US" sz="800" spc="-15" dirty="0">
                          <a:effectLst/>
                        </a:rPr>
                        <a:t> </a:t>
                      </a:r>
                      <a:r>
                        <a:rPr lang="en-US" sz="800" dirty="0">
                          <a:effectLst/>
                        </a:rPr>
                        <a:t>reports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121285" algn="l">
                        <a:spcBef>
                          <a:spcPts val="0"/>
                        </a:spcBef>
                        <a:spcAft>
                          <a:spcPts val="0"/>
                        </a:spcAft>
                      </a:pPr>
                      <a:r>
                        <a:rPr lang="en-US" sz="800" dirty="0">
                          <a:effectLst/>
                        </a:rPr>
                        <a:t>Use of website</a:t>
                      </a:r>
                      <a:r>
                        <a:rPr lang="en-US" sz="800" spc="-20" dirty="0">
                          <a:effectLst/>
                        </a:rPr>
                        <a:t> </a:t>
                      </a:r>
                      <a:r>
                        <a:rPr lang="en-US" sz="800" dirty="0">
                          <a:effectLst/>
                        </a:rPr>
                        <a:t>for communications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Progress</a:t>
                      </a:r>
                      <a:r>
                        <a:rPr lang="en-US" sz="800" spc="-30" dirty="0">
                          <a:effectLst/>
                        </a:rPr>
                        <a:t> </a:t>
                      </a:r>
                      <a:r>
                        <a:rPr lang="en-US" sz="800" dirty="0">
                          <a:effectLst/>
                        </a:rPr>
                        <a:t>reports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309880" algn="l">
                        <a:spcBef>
                          <a:spcPts val="0"/>
                        </a:spcBef>
                        <a:spcAft>
                          <a:spcPts val="0"/>
                        </a:spcAft>
                      </a:pPr>
                      <a:r>
                        <a:rPr lang="en-US" sz="800" dirty="0">
                          <a:effectLst/>
                        </a:rPr>
                        <a:t>Member survey</a:t>
                      </a:r>
                      <a:r>
                        <a:rPr lang="en-US" sz="800" spc="-25" dirty="0">
                          <a:effectLst/>
                        </a:rPr>
                        <a:t> </a:t>
                      </a:r>
                      <a:r>
                        <a:rPr lang="en-US" sz="800" dirty="0">
                          <a:effectLst/>
                        </a:rPr>
                        <a:t>and Coalition</a:t>
                      </a:r>
                      <a:r>
                        <a:rPr lang="en-US" sz="800" spc="-10" dirty="0">
                          <a:effectLst/>
                        </a:rPr>
                        <a:t> </a:t>
                      </a:r>
                      <a:r>
                        <a:rPr lang="en-US" sz="800" dirty="0">
                          <a:effectLst/>
                        </a:rPr>
                        <a:t>agendas, minutes and</a:t>
                      </a:r>
                      <a:r>
                        <a:rPr lang="en-US" sz="800" spc="-20" dirty="0">
                          <a:effectLst/>
                        </a:rPr>
                        <a:t> </a:t>
                      </a:r>
                      <a:r>
                        <a:rPr lang="en-US" sz="800" dirty="0">
                          <a:effectLst/>
                        </a:rPr>
                        <a:t>reports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0" marR="0" algn="l">
                        <a:spcBef>
                          <a:spcPts val="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Coalition</a:t>
                      </a:r>
                      <a:r>
                        <a:rPr lang="en-US" sz="800" spc="-15" dirty="0">
                          <a:effectLst/>
                        </a:rPr>
                        <a:t> </a:t>
                      </a:r>
                      <a:r>
                        <a:rPr lang="en-US" sz="800" dirty="0">
                          <a:effectLst/>
                        </a:rPr>
                        <a:t>website</a:t>
                      </a:r>
                      <a:endParaRPr lang="en-US" sz="1000" dirty="0">
                        <a:effectLst/>
                        <a:latin typeface="Calibri"/>
                        <a:ea typeface="Calibri"/>
                        <a:cs typeface="Times New Roman"/>
                      </a:endParaRPr>
                    </a:p>
                  </a:txBody>
                  <a:tcPr marL="0" marR="0" marT="0" marB="0"/>
                </a:tc>
                <a:tc>
                  <a:txBody>
                    <a:bodyPr/>
                    <a:lstStyle/>
                    <a:p>
                      <a:pPr marL="65405" marR="554990" algn="l">
                        <a:lnSpc>
                          <a:spcPct val="200000"/>
                        </a:lnSpc>
                        <a:spcBef>
                          <a:spcPts val="0"/>
                        </a:spcBef>
                        <a:spcAft>
                          <a:spcPts val="0"/>
                        </a:spcAft>
                      </a:pPr>
                      <a:r>
                        <a:rPr lang="en-US" sz="800" dirty="0">
                          <a:effectLst/>
                        </a:rPr>
                        <a:t>On</a:t>
                      </a:r>
                      <a:r>
                        <a:rPr lang="en-US" sz="800" spc="-5" dirty="0">
                          <a:effectLst/>
                        </a:rPr>
                        <a:t> </a:t>
                      </a:r>
                      <a:r>
                        <a:rPr lang="en-US" sz="800" dirty="0">
                          <a:effectLst/>
                        </a:rPr>
                        <a:t>going On</a:t>
                      </a:r>
                      <a:r>
                        <a:rPr lang="en-US" sz="800" spc="-5" dirty="0">
                          <a:effectLst/>
                        </a:rPr>
                        <a:t> </a:t>
                      </a:r>
                      <a:r>
                        <a:rPr lang="en-US" sz="800" dirty="0">
                          <a:effectLst/>
                        </a:rPr>
                        <a:t>going</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0" marR="0" algn="l">
                        <a:spcBef>
                          <a:spcPts val="55"/>
                        </a:spcBef>
                        <a:spcAft>
                          <a:spcPts val="0"/>
                        </a:spcAft>
                      </a:pPr>
                      <a:r>
                        <a:rPr lang="en-US" sz="800" dirty="0">
                          <a:effectLst/>
                        </a:rPr>
                        <a:t> </a:t>
                      </a:r>
                      <a:endParaRPr lang="en-US" sz="1000" dirty="0">
                        <a:effectLst/>
                      </a:endParaRPr>
                    </a:p>
                    <a:p>
                      <a:pPr marL="65405" marR="0" algn="l">
                        <a:spcBef>
                          <a:spcPts val="0"/>
                        </a:spcBef>
                        <a:spcAft>
                          <a:spcPts val="0"/>
                        </a:spcAft>
                      </a:pPr>
                      <a:r>
                        <a:rPr lang="en-US" sz="800" dirty="0">
                          <a:effectLst/>
                        </a:rPr>
                        <a:t>On</a:t>
                      </a:r>
                      <a:r>
                        <a:rPr lang="en-US" sz="800" spc="-5" dirty="0">
                          <a:effectLst/>
                        </a:rPr>
                        <a:t> </a:t>
                      </a:r>
                      <a:r>
                        <a:rPr lang="en-US" sz="800" dirty="0">
                          <a:effectLst/>
                        </a:rPr>
                        <a:t>going</a:t>
                      </a:r>
                      <a:endParaRPr lang="en-US" sz="1000" dirty="0">
                        <a:effectLst/>
                        <a:latin typeface="Calibri"/>
                        <a:ea typeface="Calibri"/>
                        <a:cs typeface="Times New Roman"/>
                      </a:endParaRPr>
                    </a:p>
                  </a:txBody>
                  <a:tcPr marL="0" marR="0" marT="0" marB="0"/>
                </a:tc>
                <a:tc>
                  <a:txBody>
                    <a:bodyPr/>
                    <a:lstStyle/>
                    <a:p>
                      <a:pPr marL="65405" marR="389890" algn="l">
                        <a:spcBef>
                          <a:spcPts val="0"/>
                        </a:spcBef>
                        <a:spcAft>
                          <a:spcPts val="0"/>
                        </a:spcAft>
                      </a:pPr>
                      <a:r>
                        <a:rPr lang="en-US" sz="800" dirty="0">
                          <a:effectLst/>
                        </a:rPr>
                        <a:t>Coalition secretary/ program coordinator</a:t>
                      </a:r>
                      <a:endParaRPr lang="en-US" sz="1000" dirty="0">
                        <a:effectLst/>
                        <a:latin typeface="Calibri"/>
                        <a:ea typeface="Calibri"/>
                        <a:cs typeface="Times New Roman"/>
                      </a:endParaRPr>
                    </a:p>
                  </a:txBody>
                  <a:tcPr marL="0" marR="0" marT="0" marB="0"/>
                </a:tc>
              </a:tr>
              <a:tr h="1042969">
                <a:tc>
                  <a:txBody>
                    <a:bodyPr/>
                    <a:lstStyle/>
                    <a:p>
                      <a:pPr marL="65405" marR="113030" algn="l">
                        <a:spcBef>
                          <a:spcPts val="0"/>
                        </a:spcBef>
                        <a:spcAft>
                          <a:spcPts val="0"/>
                        </a:spcAft>
                      </a:pPr>
                      <a:r>
                        <a:rPr lang="en-US" sz="800" dirty="0">
                          <a:effectLst/>
                        </a:rPr>
                        <a:t>How do collaborative</a:t>
                      </a:r>
                      <a:r>
                        <a:rPr lang="en-US" sz="800" spc="-25" dirty="0">
                          <a:effectLst/>
                        </a:rPr>
                        <a:t> </a:t>
                      </a:r>
                      <a:r>
                        <a:rPr lang="en-US" sz="800" dirty="0">
                          <a:effectLst/>
                        </a:rPr>
                        <a:t>partners focus on oral health issues</a:t>
                      </a:r>
                      <a:r>
                        <a:rPr lang="en-US" sz="800" spc="-25" dirty="0">
                          <a:effectLst/>
                        </a:rPr>
                        <a:t> </a:t>
                      </a:r>
                      <a:r>
                        <a:rPr lang="en-US" sz="800" dirty="0">
                          <a:effectLst/>
                        </a:rPr>
                        <a:t>and prevention strategies</a:t>
                      </a:r>
                      <a:r>
                        <a:rPr lang="en-US" sz="800" spc="5" dirty="0">
                          <a:effectLst/>
                        </a:rPr>
                        <a:t> </a:t>
                      </a:r>
                      <a:r>
                        <a:rPr lang="en-US" sz="800" dirty="0">
                          <a:effectLst/>
                        </a:rPr>
                        <a:t>as outlined in the state oral</a:t>
                      </a:r>
                      <a:r>
                        <a:rPr lang="en-US" sz="800" spc="-30" dirty="0">
                          <a:effectLst/>
                        </a:rPr>
                        <a:t> </a:t>
                      </a:r>
                      <a:r>
                        <a:rPr lang="en-US" sz="800" dirty="0">
                          <a:effectLst/>
                        </a:rPr>
                        <a:t>health plan?</a:t>
                      </a:r>
                      <a:endParaRPr lang="en-US" sz="1000" dirty="0">
                        <a:effectLst/>
                        <a:latin typeface="Calibri"/>
                        <a:ea typeface="Calibri"/>
                        <a:cs typeface="Times New Roman"/>
                      </a:endParaRPr>
                    </a:p>
                  </a:txBody>
                  <a:tcPr marL="0" marR="0" marT="0" marB="0"/>
                </a:tc>
                <a:tc>
                  <a:txBody>
                    <a:bodyPr/>
                    <a:lstStyle/>
                    <a:p>
                      <a:pPr marL="65405" marR="205105" algn="l">
                        <a:spcBef>
                          <a:spcPts val="0"/>
                        </a:spcBef>
                        <a:spcAft>
                          <a:spcPts val="0"/>
                        </a:spcAft>
                      </a:pPr>
                      <a:r>
                        <a:rPr lang="en-US" sz="800" dirty="0">
                          <a:effectLst/>
                        </a:rPr>
                        <a:t># of partner involved</a:t>
                      </a:r>
                      <a:r>
                        <a:rPr lang="en-US" sz="800" spc="-25" dirty="0">
                          <a:effectLst/>
                        </a:rPr>
                        <a:t> </a:t>
                      </a:r>
                      <a:r>
                        <a:rPr lang="en-US" sz="800" dirty="0">
                          <a:effectLst/>
                        </a:rPr>
                        <a:t>in initiating new</a:t>
                      </a:r>
                      <a:r>
                        <a:rPr lang="en-US" sz="800" spc="-30" dirty="0">
                          <a:effectLst/>
                        </a:rPr>
                        <a:t> </a:t>
                      </a:r>
                      <a:r>
                        <a:rPr lang="en-US" sz="800" dirty="0">
                          <a:effectLst/>
                        </a:rPr>
                        <a:t>activities outlined in state</a:t>
                      </a:r>
                      <a:r>
                        <a:rPr lang="en-US" sz="800" spc="-10" dirty="0">
                          <a:effectLst/>
                        </a:rPr>
                        <a:t> </a:t>
                      </a:r>
                      <a:r>
                        <a:rPr lang="en-US" sz="800" dirty="0">
                          <a:effectLst/>
                        </a:rPr>
                        <a:t>oral health</a:t>
                      </a:r>
                      <a:r>
                        <a:rPr lang="en-US" sz="800" spc="-10" dirty="0">
                          <a:effectLst/>
                        </a:rPr>
                        <a:t> </a:t>
                      </a:r>
                      <a:r>
                        <a:rPr lang="en-US" sz="800" dirty="0">
                          <a:effectLst/>
                        </a:rPr>
                        <a:t>plan</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122555" algn="l">
                        <a:spcBef>
                          <a:spcPts val="0"/>
                        </a:spcBef>
                        <a:spcAft>
                          <a:spcPts val="0"/>
                        </a:spcAft>
                      </a:pPr>
                      <a:r>
                        <a:rPr lang="en-US" sz="800" dirty="0">
                          <a:effectLst/>
                        </a:rPr>
                        <a:t># of partner</a:t>
                      </a:r>
                      <a:r>
                        <a:rPr lang="en-US" sz="800" spc="-20" dirty="0">
                          <a:effectLst/>
                        </a:rPr>
                        <a:t> </a:t>
                      </a:r>
                      <a:r>
                        <a:rPr lang="en-US" sz="800" dirty="0">
                          <a:effectLst/>
                        </a:rPr>
                        <a:t>participating in activities outlined</a:t>
                      </a:r>
                      <a:r>
                        <a:rPr lang="en-US" sz="800" spc="-5" dirty="0">
                          <a:effectLst/>
                        </a:rPr>
                        <a:t> </a:t>
                      </a:r>
                      <a:r>
                        <a:rPr lang="en-US" sz="800" dirty="0">
                          <a:effectLst/>
                        </a:rPr>
                        <a:t>in state oral health</a:t>
                      </a:r>
                      <a:r>
                        <a:rPr lang="en-US" sz="800" spc="-15" dirty="0">
                          <a:effectLst/>
                        </a:rPr>
                        <a:t> </a:t>
                      </a:r>
                      <a:r>
                        <a:rPr lang="en-US" sz="800" dirty="0">
                          <a:effectLst/>
                        </a:rPr>
                        <a:t>plan</a:t>
                      </a:r>
                      <a:endParaRPr lang="en-US" sz="1000" dirty="0">
                        <a:effectLst/>
                        <a:latin typeface="Calibri"/>
                        <a:ea typeface="Calibri"/>
                        <a:cs typeface="Times New Roman"/>
                      </a:endParaRPr>
                    </a:p>
                  </a:txBody>
                  <a:tcPr marL="0" marR="0" marT="0" marB="0"/>
                </a:tc>
                <a:tc>
                  <a:txBody>
                    <a:bodyPr/>
                    <a:lstStyle/>
                    <a:p>
                      <a:pPr marL="65405" marR="223520" algn="l">
                        <a:spcBef>
                          <a:spcPts val="0"/>
                        </a:spcBef>
                        <a:spcAft>
                          <a:spcPts val="0"/>
                        </a:spcAft>
                      </a:pPr>
                      <a:r>
                        <a:rPr lang="en-US" sz="800" dirty="0">
                          <a:effectLst/>
                        </a:rPr>
                        <a:t>Review</a:t>
                      </a:r>
                      <a:r>
                        <a:rPr lang="en-US" sz="800" spc="-20" dirty="0">
                          <a:effectLst/>
                        </a:rPr>
                        <a:t> </a:t>
                      </a:r>
                      <a:r>
                        <a:rPr lang="en-US" sz="800" dirty="0">
                          <a:effectLst/>
                        </a:rPr>
                        <a:t>program progress</a:t>
                      </a:r>
                      <a:r>
                        <a:rPr lang="en-US" sz="800" spc="-15" dirty="0">
                          <a:effectLst/>
                        </a:rPr>
                        <a:t> </a:t>
                      </a:r>
                      <a:r>
                        <a:rPr lang="en-US" sz="800" dirty="0">
                          <a:effectLst/>
                        </a:rPr>
                        <a:t>reports</a:t>
                      </a:r>
                      <a:endParaRPr lang="en-US" sz="1000" dirty="0">
                        <a:effectLst/>
                        <a:latin typeface="Calibri"/>
                        <a:ea typeface="Calibri"/>
                        <a:cs typeface="Times New Roman"/>
                      </a:endParaRPr>
                    </a:p>
                  </a:txBody>
                  <a:tcPr marL="0" marR="0" marT="0" marB="0"/>
                </a:tc>
                <a:tc>
                  <a:txBody>
                    <a:bodyPr/>
                    <a:lstStyle/>
                    <a:p>
                      <a:pPr marL="65405" marR="450850" algn="l">
                        <a:spcBef>
                          <a:spcPts val="0"/>
                        </a:spcBef>
                        <a:spcAft>
                          <a:spcPts val="0"/>
                        </a:spcAft>
                      </a:pPr>
                      <a:r>
                        <a:rPr lang="en-US" sz="800" dirty="0">
                          <a:effectLst/>
                        </a:rPr>
                        <a:t>Program</a:t>
                      </a:r>
                      <a:r>
                        <a:rPr lang="en-US" sz="800" spc="-35" dirty="0">
                          <a:effectLst/>
                        </a:rPr>
                        <a:t> </a:t>
                      </a:r>
                      <a:r>
                        <a:rPr lang="en-US" sz="800" dirty="0">
                          <a:effectLst/>
                        </a:rPr>
                        <a:t>progress reports</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Quarterly</a:t>
                      </a:r>
                      <a:endParaRPr lang="en-US" sz="1000" dirty="0">
                        <a:effectLst/>
                        <a:latin typeface="Calibri"/>
                        <a:ea typeface="Calibri"/>
                        <a:cs typeface="Times New Roman"/>
                      </a:endParaRPr>
                    </a:p>
                  </a:txBody>
                  <a:tcPr marL="0" marR="0" marT="0" marB="0"/>
                </a:tc>
                <a:tc>
                  <a:txBody>
                    <a:bodyPr/>
                    <a:lstStyle/>
                    <a:p>
                      <a:pPr marL="65405" marR="347980" algn="l">
                        <a:spcBef>
                          <a:spcPts val="0"/>
                        </a:spcBef>
                        <a:spcAft>
                          <a:spcPts val="0"/>
                        </a:spcAft>
                      </a:pPr>
                      <a:r>
                        <a:rPr lang="en-US" sz="800" dirty="0">
                          <a:effectLst/>
                        </a:rPr>
                        <a:t>Program coordinator/ evaluator</a:t>
                      </a:r>
                      <a:endParaRPr lang="en-US" sz="1000" dirty="0">
                        <a:effectLst/>
                        <a:latin typeface="Calibri"/>
                        <a:ea typeface="Calibri"/>
                        <a:cs typeface="Times New Roman"/>
                      </a:endParaRPr>
                    </a:p>
                  </a:txBody>
                  <a:tcPr marL="0" marR="0" marT="0" marB="0"/>
                </a:tc>
              </a:tr>
              <a:tr h="778335">
                <a:tc>
                  <a:txBody>
                    <a:bodyPr/>
                    <a:lstStyle/>
                    <a:p>
                      <a:pPr marL="65405" marR="116205" algn="l">
                        <a:spcBef>
                          <a:spcPts val="0"/>
                        </a:spcBef>
                        <a:spcAft>
                          <a:spcPts val="0"/>
                        </a:spcAft>
                      </a:pPr>
                      <a:r>
                        <a:rPr lang="en-US" sz="800" dirty="0">
                          <a:effectLst/>
                        </a:rPr>
                        <a:t>What are the forms</a:t>
                      </a:r>
                      <a:r>
                        <a:rPr lang="en-US" sz="800" spc="-10" dirty="0">
                          <a:effectLst/>
                        </a:rPr>
                        <a:t> </a:t>
                      </a:r>
                      <a:r>
                        <a:rPr lang="en-US" sz="800" dirty="0">
                          <a:effectLst/>
                        </a:rPr>
                        <a:t>of documentation of</a:t>
                      </a:r>
                      <a:r>
                        <a:rPr lang="en-US" sz="800" spc="-20" dirty="0">
                          <a:effectLst/>
                        </a:rPr>
                        <a:t> </a:t>
                      </a:r>
                      <a:r>
                        <a:rPr lang="en-US" sz="800" dirty="0">
                          <a:effectLst/>
                        </a:rPr>
                        <a:t>commitment or support available</a:t>
                      </a:r>
                      <a:r>
                        <a:rPr lang="en-US" sz="800" spc="-5" dirty="0">
                          <a:effectLst/>
                        </a:rPr>
                        <a:t> </a:t>
                      </a:r>
                      <a:r>
                        <a:rPr lang="en-US" sz="800" dirty="0">
                          <a:effectLst/>
                        </a:rPr>
                        <a:t>from stakeholders e.g.</a:t>
                      </a:r>
                      <a:r>
                        <a:rPr lang="en-US" sz="800" spc="-10" dirty="0">
                          <a:effectLst/>
                        </a:rPr>
                        <a:t> </a:t>
                      </a:r>
                      <a:r>
                        <a:rPr lang="en-US" sz="800" dirty="0">
                          <a:effectLst/>
                        </a:rPr>
                        <a:t>delineating accountability and clear</a:t>
                      </a:r>
                      <a:r>
                        <a:rPr lang="en-US" sz="800" spc="-20" dirty="0">
                          <a:effectLst/>
                        </a:rPr>
                        <a:t> </a:t>
                      </a:r>
                      <a:r>
                        <a:rPr lang="en-US" sz="800" dirty="0">
                          <a:effectLst/>
                        </a:rPr>
                        <a:t>lines of responsibility for</a:t>
                      </a:r>
                      <a:r>
                        <a:rPr lang="en-US" sz="800" spc="-40" dirty="0">
                          <a:effectLst/>
                        </a:rPr>
                        <a:t> </a:t>
                      </a:r>
                      <a:r>
                        <a:rPr lang="en-US" sz="800" dirty="0">
                          <a:effectLst/>
                        </a:rPr>
                        <a:t>activities?</a:t>
                      </a:r>
                      <a:endParaRPr lang="en-US" sz="1000" dirty="0">
                        <a:effectLst/>
                        <a:latin typeface="Calibri"/>
                        <a:ea typeface="Calibri"/>
                        <a:cs typeface="Times New Roman"/>
                      </a:endParaRPr>
                    </a:p>
                  </a:txBody>
                  <a:tcPr marL="0" marR="0" marT="0" marB="0"/>
                </a:tc>
                <a:tc>
                  <a:txBody>
                    <a:bodyPr/>
                    <a:lstStyle/>
                    <a:p>
                      <a:pPr marL="65405" marR="173990" algn="l">
                        <a:spcBef>
                          <a:spcPts val="0"/>
                        </a:spcBef>
                        <a:spcAft>
                          <a:spcPts val="0"/>
                        </a:spcAft>
                      </a:pPr>
                      <a:r>
                        <a:rPr lang="en-US" sz="800" dirty="0">
                          <a:effectLst/>
                        </a:rPr>
                        <a:t>Letters of support</a:t>
                      </a:r>
                      <a:r>
                        <a:rPr lang="en-US" sz="800" spc="-20" dirty="0">
                          <a:effectLst/>
                        </a:rPr>
                        <a:t> </a:t>
                      </a:r>
                      <a:r>
                        <a:rPr lang="en-US" sz="800" dirty="0">
                          <a:effectLst/>
                        </a:rPr>
                        <a:t>from stakeholders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173990" algn="l">
                        <a:spcBef>
                          <a:spcPts val="0"/>
                        </a:spcBef>
                        <a:spcAft>
                          <a:spcPts val="0"/>
                        </a:spcAft>
                      </a:pPr>
                      <a:r>
                        <a:rPr lang="en-US" sz="800" dirty="0">
                          <a:effectLst/>
                        </a:rPr>
                        <a:t>Description of roles</a:t>
                      </a:r>
                      <a:r>
                        <a:rPr lang="en-US" sz="800" spc="-20" dirty="0">
                          <a:effectLst/>
                        </a:rPr>
                        <a:t> </a:t>
                      </a:r>
                      <a:r>
                        <a:rPr lang="en-US" sz="800" dirty="0">
                          <a:effectLst/>
                        </a:rPr>
                        <a:t>and responsibilities</a:t>
                      </a:r>
                      <a:r>
                        <a:rPr lang="en-US" sz="800" spc="-5" dirty="0">
                          <a:effectLst/>
                        </a:rPr>
                        <a:t> </a:t>
                      </a:r>
                      <a:r>
                        <a:rPr lang="en-US" sz="800" dirty="0">
                          <a:effectLst/>
                        </a:rPr>
                        <a:t>of partners for</a:t>
                      </a:r>
                      <a:r>
                        <a:rPr lang="en-US" sz="800" spc="-30" dirty="0">
                          <a:effectLst/>
                        </a:rPr>
                        <a:t> </a:t>
                      </a:r>
                      <a:r>
                        <a:rPr lang="en-US" sz="800" dirty="0">
                          <a:effectLst/>
                        </a:rPr>
                        <a:t>activities</a:t>
                      </a:r>
                      <a:endParaRPr lang="en-US" sz="1000" dirty="0">
                        <a:effectLst/>
                        <a:latin typeface="Calibri"/>
                        <a:ea typeface="Calibri"/>
                        <a:cs typeface="Times New Roman"/>
                      </a:endParaRPr>
                    </a:p>
                  </a:txBody>
                  <a:tcPr marL="0" marR="0" marT="0" marB="0"/>
                </a:tc>
                <a:tc>
                  <a:txBody>
                    <a:bodyPr/>
                    <a:lstStyle/>
                    <a:p>
                      <a:pPr marL="65405" marR="206375" algn="l">
                        <a:spcBef>
                          <a:spcPts val="0"/>
                        </a:spcBef>
                        <a:spcAft>
                          <a:spcPts val="0"/>
                        </a:spcAft>
                      </a:pPr>
                      <a:r>
                        <a:rPr lang="en-US" sz="800" dirty="0">
                          <a:effectLst/>
                        </a:rPr>
                        <a:t>Review</a:t>
                      </a:r>
                      <a:r>
                        <a:rPr lang="en-US" sz="800" spc="-20" dirty="0">
                          <a:effectLst/>
                        </a:rPr>
                        <a:t> </a:t>
                      </a:r>
                      <a:r>
                        <a:rPr lang="en-US" sz="800" dirty="0">
                          <a:effectLst/>
                        </a:rPr>
                        <a:t>coalition reports</a:t>
                      </a:r>
                      <a:endParaRPr lang="en-US" sz="1000" dirty="0">
                        <a:effectLst/>
                      </a:endParaRPr>
                    </a:p>
                    <a:p>
                      <a:pPr marL="0" marR="0" algn="l">
                        <a:spcBef>
                          <a:spcPts val="0"/>
                        </a:spcBef>
                        <a:spcAft>
                          <a:spcPts val="0"/>
                        </a:spcAft>
                      </a:pPr>
                      <a:r>
                        <a:rPr lang="en-US" sz="800" dirty="0">
                          <a:effectLst/>
                        </a:rPr>
                        <a:t> </a:t>
                      </a:r>
                      <a:endParaRPr lang="en-US" sz="1000" dirty="0">
                        <a:effectLst/>
                      </a:endParaRPr>
                    </a:p>
                    <a:p>
                      <a:pPr marL="65405" marR="223520" algn="l">
                        <a:spcBef>
                          <a:spcPts val="0"/>
                        </a:spcBef>
                        <a:spcAft>
                          <a:spcPts val="0"/>
                        </a:spcAft>
                      </a:pPr>
                      <a:r>
                        <a:rPr lang="en-US" sz="800" dirty="0">
                          <a:effectLst/>
                        </a:rPr>
                        <a:t>Review</a:t>
                      </a:r>
                      <a:r>
                        <a:rPr lang="en-US" sz="800" spc="-10" dirty="0">
                          <a:effectLst/>
                        </a:rPr>
                        <a:t> </a:t>
                      </a:r>
                      <a:r>
                        <a:rPr lang="en-US" sz="800" dirty="0">
                          <a:effectLst/>
                        </a:rPr>
                        <a:t>of coalition</a:t>
                      </a:r>
                      <a:r>
                        <a:rPr lang="en-US" sz="800" spc="-20" dirty="0">
                          <a:effectLst/>
                        </a:rPr>
                        <a:t> </a:t>
                      </a:r>
                      <a:r>
                        <a:rPr lang="en-US" sz="800" dirty="0">
                          <a:effectLst/>
                        </a:rPr>
                        <a:t>manual</a:t>
                      </a:r>
                      <a:endParaRPr lang="en-US" sz="1000" dirty="0">
                        <a:effectLst/>
                        <a:latin typeface="Calibri"/>
                        <a:ea typeface="Calibri"/>
                        <a:cs typeface="Times New Roman"/>
                      </a:endParaRPr>
                    </a:p>
                  </a:txBody>
                  <a:tcPr marL="0" marR="0" marT="0" marB="0"/>
                </a:tc>
                <a:tc>
                  <a:txBody>
                    <a:bodyPr/>
                    <a:lstStyle/>
                    <a:p>
                      <a:pPr marL="65405" marR="473710" algn="l">
                        <a:lnSpc>
                          <a:spcPct val="300000"/>
                        </a:lnSpc>
                        <a:spcBef>
                          <a:spcPts val="0"/>
                        </a:spcBef>
                        <a:spcAft>
                          <a:spcPts val="0"/>
                        </a:spcAft>
                      </a:pPr>
                      <a:r>
                        <a:rPr lang="en-US" sz="800" dirty="0">
                          <a:effectLst/>
                        </a:rPr>
                        <a:t>Coalition</a:t>
                      </a:r>
                      <a:r>
                        <a:rPr lang="en-US" sz="800" spc="-10" dirty="0">
                          <a:effectLst/>
                        </a:rPr>
                        <a:t> </a:t>
                      </a:r>
                      <a:r>
                        <a:rPr lang="en-US" sz="800" dirty="0">
                          <a:effectLst/>
                        </a:rPr>
                        <a:t>reports Coalition</a:t>
                      </a:r>
                      <a:r>
                        <a:rPr lang="en-US" sz="800" spc="-15" dirty="0">
                          <a:effectLst/>
                        </a:rPr>
                        <a:t> </a:t>
                      </a:r>
                      <a:r>
                        <a:rPr lang="en-US" sz="800" dirty="0">
                          <a:effectLst/>
                        </a:rPr>
                        <a:t>manual</a:t>
                      </a:r>
                      <a:endParaRPr lang="en-US" sz="1000" dirty="0">
                        <a:effectLst/>
                        <a:latin typeface="Calibri"/>
                        <a:ea typeface="Calibri"/>
                        <a:cs typeface="Times New Roman"/>
                      </a:endParaRPr>
                    </a:p>
                  </a:txBody>
                  <a:tcPr marL="0" marR="0" marT="0" marB="0"/>
                </a:tc>
                <a:tc>
                  <a:txBody>
                    <a:bodyPr/>
                    <a:lstStyle/>
                    <a:p>
                      <a:pPr marL="65405" marR="0" algn="l">
                        <a:lnSpc>
                          <a:spcPts val="1340"/>
                        </a:lnSpc>
                        <a:spcBef>
                          <a:spcPts val="0"/>
                        </a:spcBef>
                        <a:spcAft>
                          <a:spcPts val="0"/>
                        </a:spcAft>
                      </a:pPr>
                      <a:r>
                        <a:rPr lang="en-US" sz="800" dirty="0">
                          <a:effectLst/>
                        </a:rPr>
                        <a:t>Annually</a:t>
                      </a:r>
                      <a:endParaRPr lang="en-US" sz="1000" dirty="0">
                        <a:effectLst/>
                        <a:latin typeface="Calibri"/>
                        <a:ea typeface="Calibri"/>
                        <a:cs typeface="Times New Roman"/>
                      </a:endParaRPr>
                    </a:p>
                  </a:txBody>
                  <a:tcPr marL="0" marR="0" marT="0" marB="0"/>
                </a:tc>
                <a:tc>
                  <a:txBody>
                    <a:bodyPr/>
                    <a:lstStyle/>
                    <a:p>
                      <a:pPr marL="65405" marR="389890" algn="l">
                        <a:spcBef>
                          <a:spcPts val="0"/>
                        </a:spcBef>
                        <a:spcAft>
                          <a:spcPts val="0"/>
                        </a:spcAft>
                      </a:pPr>
                      <a:r>
                        <a:rPr lang="en-US" sz="800" dirty="0">
                          <a:effectLst/>
                        </a:rPr>
                        <a:t>Program coordinator</a:t>
                      </a:r>
                      <a:endParaRPr lang="en-US" sz="1000" dirty="0">
                        <a:effectLst/>
                        <a:latin typeface="Calibri"/>
                        <a:ea typeface="Calibri"/>
                        <a:cs typeface="Times New Roman"/>
                      </a:endParaRPr>
                    </a:p>
                  </a:txBody>
                  <a:tcPr marL="0" marR="0" marT="0" marB="0"/>
                </a:tc>
              </a:tr>
              <a:tr h="311334">
                <a:tc>
                  <a:txBody>
                    <a:bodyPr/>
                    <a:lstStyle/>
                    <a:p>
                      <a:pPr marL="65405" marR="79375" algn="l">
                        <a:spcBef>
                          <a:spcPts val="0"/>
                        </a:spcBef>
                        <a:spcAft>
                          <a:spcPts val="0"/>
                        </a:spcAft>
                      </a:pPr>
                      <a:r>
                        <a:rPr lang="en-US" sz="800" dirty="0">
                          <a:effectLst/>
                        </a:rPr>
                        <a:t>How did partnerships</a:t>
                      </a:r>
                      <a:r>
                        <a:rPr lang="en-US" sz="800" spc="-30" dirty="0">
                          <a:effectLst/>
                        </a:rPr>
                        <a:t> </a:t>
                      </a:r>
                      <a:r>
                        <a:rPr lang="en-US" sz="800" dirty="0">
                          <a:effectLst/>
                        </a:rPr>
                        <a:t>influence oral health policies,</a:t>
                      </a:r>
                      <a:r>
                        <a:rPr lang="en-US" sz="800" spc="-15" dirty="0">
                          <a:effectLst/>
                        </a:rPr>
                        <a:t> </a:t>
                      </a:r>
                      <a:r>
                        <a:rPr lang="en-US" sz="800" dirty="0">
                          <a:effectLst/>
                        </a:rPr>
                        <a:t>practices and</a:t>
                      </a:r>
                      <a:r>
                        <a:rPr lang="en-US" sz="800" spc="-20" dirty="0">
                          <a:effectLst/>
                        </a:rPr>
                        <a:t> </a:t>
                      </a:r>
                      <a:r>
                        <a:rPr lang="en-US" sz="800" dirty="0">
                          <a:effectLst/>
                        </a:rPr>
                        <a:t>systems?</a:t>
                      </a:r>
                      <a:endParaRPr lang="en-US" sz="1000" dirty="0">
                        <a:effectLst/>
                        <a:latin typeface="Calibri"/>
                        <a:ea typeface="Calibri"/>
                        <a:cs typeface="Times New Roman"/>
                      </a:endParaRPr>
                    </a:p>
                  </a:txBody>
                  <a:tcPr marL="0" marR="0" marT="0" marB="0"/>
                </a:tc>
                <a:tc>
                  <a:txBody>
                    <a:bodyPr/>
                    <a:lstStyle/>
                    <a:p>
                      <a:pPr marL="65405" marR="111760" algn="l">
                        <a:spcBef>
                          <a:spcPts val="0"/>
                        </a:spcBef>
                        <a:spcAft>
                          <a:spcPts val="0"/>
                        </a:spcAft>
                      </a:pPr>
                      <a:r>
                        <a:rPr lang="en-US" sz="800" dirty="0">
                          <a:effectLst/>
                        </a:rPr>
                        <a:t>List of policies,</a:t>
                      </a:r>
                      <a:r>
                        <a:rPr lang="en-US" sz="800" spc="-35" dirty="0">
                          <a:effectLst/>
                        </a:rPr>
                        <a:t> </a:t>
                      </a:r>
                      <a:r>
                        <a:rPr lang="en-US" sz="800" dirty="0">
                          <a:effectLst/>
                        </a:rPr>
                        <a:t>practices and systems</a:t>
                      </a:r>
                      <a:r>
                        <a:rPr lang="en-US" sz="800" spc="-25" dirty="0">
                          <a:effectLst/>
                        </a:rPr>
                        <a:t> </a:t>
                      </a:r>
                      <a:r>
                        <a:rPr lang="en-US" sz="800" dirty="0">
                          <a:effectLst/>
                        </a:rPr>
                        <a:t>influence</a:t>
                      </a:r>
                      <a:endParaRPr lang="en-US" sz="1000" dirty="0">
                        <a:effectLst/>
                        <a:latin typeface="Calibri"/>
                        <a:ea typeface="Calibri"/>
                        <a:cs typeface="Times New Roman"/>
                      </a:endParaRPr>
                    </a:p>
                  </a:txBody>
                  <a:tcPr marL="0" marR="0" marT="0" marB="0"/>
                </a:tc>
                <a:tc>
                  <a:txBody>
                    <a:bodyPr/>
                    <a:lstStyle/>
                    <a:p>
                      <a:pPr marL="65405" marR="118110" algn="l">
                        <a:spcBef>
                          <a:spcPts val="0"/>
                        </a:spcBef>
                        <a:spcAft>
                          <a:spcPts val="0"/>
                        </a:spcAft>
                      </a:pPr>
                      <a:r>
                        <a:rPr lang="en-US" sz="800" dirty="0">
                          <a:effectLst/>
                        </a:rPr>
                        <a:t>Review report</a:t>
                      </a:r>
                      <a:r>
                        <a:rPr lang="en-US" sz="800" spc="-20" dirty="0">
                          <a:effectLst/>
                        </a:rPr>
                        <a:t> </a:t>
                      </a:r>
                      <a:r>
                        <a:rPr lang="en-US" sz="800" dirty="0">
                          <a:effectLst/>
                        </a:rPr>
                        <a:t>and survey</a:t>
                      </a:r>
                      <a:r>
                        <a:rPr lang="en-US" sz="800" spc="-20" dirty="0">
                          <a:effectLst/>
                        </a:rPr>
                        <a:t> </a:t>
                      </a:r>
                      <a:r>
                        <a:rPr lang="en-US" sz="800" dirty="0">
                          <a:effectLst/>
                        </a:rPr>
                        <a:t>results</a:t>
                      </a:r>
                      <a:endParaRPr lang="en-US" sz="1000" dirty="0">
                        <a:effectLst/>
                        <a:latin typeface="Calibri"/>
                        <a:ea typeface="Calibri"/>
                        <a:cs typeface="Times New Roman"/>
                      </a:endParaRPr>
                    </a:p>
                  </a:txBody>
                  <a:tcPr marL="0" marR="0" marT="0" marB="0"/>
                </a:tc>
                <a:tc>
                  <a:txBody>
                    <a:bodyPr/>
                    <a:lstStyle/>
                    <a:p>
                      <a:pPr marL="65405" marR="360045" algn="l">
                        <a:spcBef>
                          <a:spcPts val="0"/>
                        </a:spcBef>
                        <a:spcAft>
                          <a:spcPts val="0"/>
                        </a:spcAft>
                      </a:pPr>
                      <a:r>
                        <a:rPr lang="en-US" sz="800" dirty="0">
                          <a:effectLst/>
                        </a:rPr>
                        <a:t>Annual reports</a:t>
                      </a:r>
                      <a:r>
                        <a:rPr lang="en-US" sz="800" spc="-15" dirty="0">
                          <a:effectLst/>
                        </a:rPr>
                        <a:t> </a:t>
                      </a:r>
                      <a:r>
                        <a:rPr lang="en-US" sz="800" dirty="0">
                          <a:effectLst/>
                        </a:rPr>
                        <a:t>and partners’</a:t>
                      </a:r>
                      <a:r>
                        <a:rPr lang="en-US" sz="800" spc="-5" dirty="0">
                          <a:effectLst/>
                        </a:rPr>
                        <a:t> </a:t>
                      </a:r>
                      <a:r>
                        <a:rPr lang="en-US" sz="800" dirty="0">
                          <a:effectLst/>
                        </a:rPr>
                        <a:t>survey</a:t>
                      </a:r>
                      <a:endParaRPr lang="en-US" sz="1000" dirty="0">
                        <a:effectLst/>
                        <a:latin typeface="Calibri"/>
                        <a:ea typeface="Calibri"/>
                        <a:cs typeface="Times New Roman"/>
                      </a:endParaRPr>
                    </a:p>
                  </a:txBody>
                  <a:tcPr marL="0" marR="0" marT="0" marB="0"/>
                </a:tc>
                <a:tc>
                  <a:txBody>
                    <a:bodyPr/>
                    <a:lstStyle/>
                    <a:p>
                      <a:pPr marL="65405" marR="73660" algn="l">
                        <a:spcBef>
                          <a:spcPts val="0"/>
                        </a:spcBef>
                        <a:spcAft>
                          <a:spcPts val="0"/>
                        </a:spcAft>
                      </a:pPr>
                      <a:r>
                        <a:rPr lang="en-US" sz="800" dirty="0">
                          <a:effectLst/>
                        </a:rPr>
                        <a:t>Once in the</a:t>
                      </a:r>
                      <a:r>
                        <a:rPr lang="en-US" sz="800" spc="-25" dirty="0">
                          <a:effectLst/>
                        </a:rPr>
                        <a:t> </a:t>
                      </a:r>
                      <a:r>
                        <a:rPr lang="en-US" sz="800" dirty="0">
                          <a:effectLst/>
                        </a:rPr>
                        <a:t>grant period</a:t>
                      </a:r>
                      <a:endParaRPr lang="en-US" sz="1000" dirty="0">
                        <a:effectLst/>
                        <a:latin typeface="Calibri"/>
                        <a:ea typeface="Calibri"/>
                        <a:cs typeface="Times New Roman"/>
                      </a:endParaRPr>
                    </a:p>
                  </a:txBody>
                  <a:tcPr marL="0" marR="0" marT="0" marB="0"/>
                </a:tc>
                <a:tc>
                  <a:txBody>
                    <a:bodyPr/>
                    <a:lstStyle/>
                    <a:p>
                      <a:pPr marL="65405" marR="525780" algn="l">
                        <a:spcBef>
                          <a:spcPts val="0"/>
                        </a:spcBef>
                        <a:spcAft>
                          <a:spcPts val="0"/>
                        </a:spcAft>
                      </a:pPr>
                      <a:r>
                        <a:rPr lang="en-US" sz="800" dirty="0">
                          <a:effectLst/>
                        </a:rPr>
                        <a:t>Program evaluator</a:t>
                      </a:r>
                      <a:endParaRPr lang="en-US" sz="10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3767483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Step 5: Justify Conclusions</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Ensure accuracy of data and data entry</a:t>
            </a:r>
          </a:p>
          <a:p>
            <a:r>
              <a:rPr lang="en-US" dirty="0" smtClean="0"/>
              <a:t>Analyze the data</a:t>
            </a:r>
          </a:p>
          <a:p>
            <a:r>
              <a:rPr lang="en-US" dirty="0" smtClean="0"/>
              <a:t>Make sense of what you have learned</a:t>
            </a:r>
          </a:p>
          <a:p>
            <a:r>
              <a:rPr lang="en-US" dirty="0" smtClean="0"/>
              <a:t>Develop recommendations</a:t>
            </a:r>
          </a:p>
          <a:p>
            <a:r>
              <a:rPr lang="en-US" dirty="0" smtClean="0"/>
              <a:t>Engage stakeholders</a:t>
            </a: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19</a:t>
            </a:fld>
            <a:endParaRPr lang="en-US" dirty="0"/>
          </a:p>
        </p:txBody>
      </p:sp>
    </p:spTree>
    <p:extLst>
      <p:ext uri="{BB962C8B-B14F-4D97-AF65-F5344CB8AC3E}">
        <p14:creationId xmlns:p14="http://schemas.microsoft.com/office/powerpoint/2010/main" val="3014802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63040"/>
          </a:xfrm>
        </p:spPr>
        <p:txBody>
          <a:bodyPr/>
          <a:lstStyle/>
          <a:p>
            <a:r>
              <a:rPr lang="en-US" b="1" dirty="0" smtClean="0">
                <a:solidFill>
                  <a:srgbClr val="7030A0"/>
                </a:solidFill>
              </a:rPr>
              <a:t>General Reminders</a:t>
            </a:r>
            <a:endParaRPr lang="en-US" b="1"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endParaRPr lang="en-US" dirty="0" smtClean="0">
              <a:cs typeface="Arial" pitchFamily="34" charset="0"/>
            </a:endParaRPr>
          </a:p>
          <a:p>
            <a:pPr>
              <a:spcBef>
                <a:spcPts val="0"/>
              </a:spcBef>
            </a:pPr>
            <a:r>
              <a:rPr lang="en-US" dirty="0" smtClean="0">
                <a:cs typeface="Arial" pitchFamily="34" charset="0"/>
              </a:rPr>
              <a:t>This webinar will be recorded and archived on the ASTDD website (including speaker notes)</a:t>
            </a:r>
            <a:br>
              <a:rPr lang="en-US" dirty="0" smtClean="0">
                <a:cs typeface="Arial" pitchFamily="34" charset="0"/>
              </a:rPr>
            </a:br>
            <a:endParaRPr lang="en-US" dirty="0" smtClean="0">
              <a:cs typeface="Arial" pitchFamily="34" charset="0"/>
            </a:endParaRPr>
          </a:p>
          <a:p>
            <a:r>
              <a:rPr lang="en-US" dirty="0" smtClean="0">
                <a:cs typeface="Arial" pitchFamily="34" charset="0"/>
              </a:rPr>
              <a:t>Questions will be addressed after the speakers are finished. Please type your question into the “chatbox” that will appear at the end of the webinar and then click on the bubble to the right of where you type your question to send it to the moderator</a:t>
            </a:r>
            <a:br>
              <a:rPr lang="en-US" dirty="0" smtClean="0">
                <a:cs typeface="Arial" pitchFamily="34" charset="0"/>
              </a:rPr>
            </a:br>
            <a:endParaRPr lang="en-US" dirty="0" smtClean="0">
              <a:cs typeface="Arial" pitchFamily="34" charset="0"/>
            </a:endParaRPr>
          </a:p>
          <a:p>
            <a:r>
              <a:rPr lang="en-US" dirty="0" smtClean="0">
                <a:cs typeface="Arial" pitchFamily="34" charset="0"/>
              </a:rPr>
              <a:t>Please respond to the polling questions at the conclusion of the webinar</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D7BE64BA-3357-42FD-8519-C2F63554B0B8}" type="slidenum">
              <a:rPr lang="en-US" smtClean="0"/>
              <a:pPr/>
              <a:t>2</a:t>
            </a:fld>
            <a:endParaRPr lang="en-US" dirty="0"/>
          </a:p>
        </p:txBody>
      </p:sp>
    </p:spTree>
    <p:extLst>
      <p:ext uri="{BB962C8B-B14F-4D97-AF65-F5344CB8AC3E}">
        <p14:creationId xmlns:p14="http://schemas.microsoft.com/office/powerpoint/2010/main" val="1589423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7030A0"/>
                </a:solidFill>
              </a:rPr>
              <a:t>Step 6: Ensure Use and Share Lessons Learned</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Develop a communication plan</a:t>
            </a:r>
          </a:p>
          <a:p>
            <a:r>
              <a:rPr lang="en-US" dirty="0" smtClean="0"/>
              <a:t>Communicate results</a:t>
            </a:r>
          </a:p>
          <a:p>
            <a:r>
              <a:rPr lang="en-US" dirty="0" smtClean="0"/>
              <a:t>Incorporate into ongoing planning</a:t>
            </a:r>
          </a:p>
          <a:p>
            <a:r>
              <a:rPr lang="en-US" dirty="0" smtClean="0"/>
              <a:t>Engage stakeholders</a:t>
            </a: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20</a:t>
            </a:fld>
            <a:endParaRPr lang="en-US" dirty="0"/>
          </a:p>
        </p:txBody>
      </p:sp>
    </p:spTree>
    <p:extLst>
      <p:ext uri="{BB962C8B-B14F-4D97-AF65-F5344CB8AC3E}">
        <p14:creationId xmlns:p14="http://schemas.microsoft.com/office/powerpoint/2010/main" val="2889176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Resources</a:t>
            </a:r>
            <a:endParaRPr lang="en-US" b="1" dirty="0">
              <a:solidFill>
                <a:srgbClr val="7030A0"/>
              </a:solidFill>
            </a:endParaRPr>
          </a:p>
        </p:txBody>
      </p:sp>
      <p:sp>
        <p:nvSpPr>
          <p:cNvPr id="3" name="Content Placeholder 2"/>
          <p:cNvSpPr>
            <a:spLocks noGrp="1"/>
          </p:cNvSpPr>
          <p:nvPr>
            <p:ph idx="1"/>
          </p:nvPr>
        </p:nvSpPr>
        <p:spPr/>
        <p:txBody>
          <a:bodyPr>
            <a:noAutofit/>
          </a:bodyPr>
          <a:lstStyle/>
          <a:p>
            <a:pPr>
              <a:spcBef>
                <a:spcPts val="0"/>
              </a:spcBef>
            </a:pPr>
            <a:r>
              <a:rPr lang="en-US" sz="1800" b="1" dirty="0" smtClean="0">
                <a:hlinkClick r:id="rId3"/>
              </a:rPr>
              <a:t>ASTDD</a:t>
            </a:r>
            <a:r>
              <a:rPr lang="en-US" sz="1800" dirty="0" smtClean="0"/>
              <a:t> </a:t>
            </a:r>
            <a:r>
              <a:rPr lang="en-US" sz="1800" dirty="0"/>
              <a:t>website (</a:t>
            </a:r>
            <a:r>
              <a:rPr lang="en-US" sz="1800" dirty="0" smtClean="0"/>
              <a:t>slides/speaker notes </a:t>
            </a:r>
            <a:r>
              <a:rPr lang="en-US" sz="1800" dirty="0"/>
              <a:t>from this webinar will also be posted on the ASTDD website</a:t>
            </a:r>
            <a:r>
              <a:rPr lang="en-US" sz="1800" dirty="0" smtClean="0"/>
              <a:t>) and B. J. Tatro (ASTDD evaluation consultant) </a:t>
            </a:r>
            <a:r>
              <a:rPr lang="en-US" sz="1800" b="1" dirty="0" smtClean="0">
                <a:hlinkClick r:id="rId4"/>
              </a:rPr>
              <a:t>bj@bjtatro.com</a:t>
            </a:r>
            <a:r>
              <a:rPr lang="en-US" sz="1800" b="1" dirty="0" smtClean="0"/>
              <a:t> </a:t>
            </a:r>
            <a:r>
              <a:rPr lang="en-US" sz="1800" dirty="0" smtClean="0"/>
              <a:t>There are also a variety of resources related to oral health collaborations on the site.</a:t>
            </a:r>
            <a:endParaRPr lang="en-US" sz="1800" dirty="0"/>
          </a:p>
          <a:p>
            <a:pPr fontAlgn="t">
              <a:spcBef>
                <a:spcPts val="0"/>
              </a:spcBef>
            </a:pPr>
            <a:r>
              <a:rPr lang="en-US" sz="1800" b="1" dirty="0" smtClean="0">
                <a:hlinkClick r:id="rId5"/>
              </a:rPr>
              <a:t>Collaboration: What Makes It Work (2</a:t>
            </a:r>
            <a:r>
              <a:rPr lang="en-US" sz="1800" b="1" baseline="30000" dirty="0" smtClean="0">
                <a:hlinkClick r:id="rId5"/>
              </a:rPr>
              <a:t>nd</a:t>
            </a:r>
            <a:r>
              <a:rPr lang="en-US" sz="1800" b="1" dirty="0" smtClean="0">
                <a:hlinkClick r:id="rId5"/>
              </a:rPr>
              <a:t>ed)</a:t>
            </a:r>
            <a:r>
              <a:rPr lang="en-US" sz="1800" dirty="0" smtClean="0"/>
              <a:t>, P. Mattessich, M. Murray-Close, &amp; B. Monsey (Fieldstone Alliance, 2001) Includes The Wilder Collaboration Factors Inventory. This publication includes a review of the literature on factors influencing successful collaboration and The Wilder Collaboration Factors Inventory TOOL.</a:t>
            </a:r>
          </a:p>
          <a:p>
            <a:pPr fontAlgn="t">
              <a:spcBef>
                <a:spcPts val="0"/>
              </a:spcBef>
            </a:pPr>
            <a:r>
              <a:rPr lang="en-US" sz="1800" b="1" dirty="0" smtClean="0">
                <a:hlinkClick r:id="rId6"/>
              </a:rPr>
              <a:t>Collaborative Effectiveness Assessment Activity </a:t>
            </a:r>
            <a:r>
              <a:rPr lang="en-US" sz="1800" dirty="0" smtClean="0"/>
              <a:t>(Prevention Institute, 2004) This TOOL is designed to stimulate thinking about some elements of effective collaboration. </a:t>
            </a:r>
            <a:endParaRPr lang="en-US" sz="1800" b="1" dirty="0" smtClean="0">
              <a:hlinkClick r:id="rId7"/>
            </a:endParaRPr>
          </a:p>
          <a:p>
            <a:pPr fontAlgn="t">
              <a:spcBef>
                <a:spcPts val="0"/>
              </a:spcBef>
            </a:pPr>
            <a:r>
              <a:rPr lang="en-US" sz="1800" b="1" dirty="0" smtClean="0">
                <a:hlinkClick r:id="rId7"/>
              </a:rPr>
              <a:t>Evaluating </a:t>
            </a:r>
            <a:r>
              <a:rPr lang="en-US" sz="1800" b="1" dirty="0">
                <a:hlinkClick r:id="rId7"/>
              </a:rPr>
              <a:t>Partnerships to Prevent and Manage Chronic </a:t>
            </a:r>
            <a:r>
              <a:rPr lang="en-US" sz="1800" b="1" dirty="0" smtClean="0">
                <a:hlinkClick r:id="rId7"/>
              </a:rPr>
              <a:t>Disease</a:t>
            </a:r>
            <a:r>
              <a:rPr lang="en-US" sz="1800" dirty="0" smtClean="0"/>
              <a:t>, F. Butterfoss</a:t>
            </a:r>
            <a:r>
              <a:rPr lang="en-US" sz="1800" dirty="0"/>
              <a:t>, </a:t>
            </a:r>
            <a:r>
              <a:rPr lang="en-US" sz="1800" i="1" dirty="0"/>
              <a:t>Preventing Chronic Disease</a:t>
            </a:r>
            <a:r>
              <a:rPr lang="en-US" sz="1800" dirty="0"/>
              <a:t>, April 2009, Vol. 6, No. 2 </a:t>
            </a:r>
            <a:r>
              <a:rPr lang="en-US" sz="1800" dirty="0" smtClean="0"/>
              <a:t>This </a:t>
            </a:r>
            <a:r>
              <a:rPr lang="en-US" sz="1800" dirty="0"/>
              <a:t>article describes how to develop a comprehensive </a:t>
            </a:r>
            <a:r>
              <a:rPr lang="en-US" sz="1800" dirty="0" smtClean="0"/>
              <a:t>evaluation </a:t>
            </a:r>
            <a:r>
              <a:rPr lang="en-US" sz="1800" dirty="0"/>
              <a:t>strategy based on partnership theory, select </a:t>
            </a:r>
            <a:r>
              <a:rPr lang="en-US" sz="1800" dirty="0" smtClean="0"/>
              <a:t>outcome indicators</a:t>
            </a:r>
            <a:r>
              <a:rPr lang="en-US" sz="1800" dirty="0"/>
              <a:t>, choose methods and tools, and use results for </a:t>
            </a:r>
            <a:r>
              <a:rPr lang="en-US" sz="1800" dirty="0" smtClean="0"/>
              <a:t>accountability </a:t>
            </a:r>
            <a:r>
              <a:rPr lang="en-US" sz="1800" dirty="0"/>
              <a:t>and improving effectiveness</a:t>
            </a:r>
            <a:r>
              <a:rPr lang="en-US" sz="1800" dirty="0" smtClean="0"/>
              <a:t>.</a:t>
            </a:r>
          </a:p>
        </p:txBody>
      </p:sp>
      <p:sp>
        <p:nvSpPr>
          <p:cNvPr id="4" name="Slide Number Placeholder 3"/>
          <p:cNvSpPr>
            <a:spLocks noGrp="1"/>
          </p:cNvSpPr>
          <p:nvPr>
            <p:ph type="sldNum" sz="quarter" idx="12"/>
          </p:nvPr>
        </p:nvSpPr>
        <p:spPr/>
        <p:txBody>
          <a:bodyPr/>
          <a:lstStyle/>
          <a:p>
            <a:fld id="{D7BE64BA-3357-42FD-8519-C2F63554B0B8}" type="slidenum">
              <a:rPr lang="en-US" smtClean="0"/>
              <a:pPr/>
              <a:t>21</a:t>
            </a:fld>
            <a:endParaRPr lang="en-US" dirty="0"/>
          </a:p>
        </p:txBody>
      </p:sp>
    </p:spTree>
    <p:extLst>
      <p:ext uri="{BB962C8B-B14F-4D97-AF65-F5344CB8AC3E}">
        <p14:creationId xmlns:p14="http://schemas.microsoft.com/office/powerpoint/2010/main" val="3780440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Resources</a:t>
            </a:r>
            <a:endParaRPr lang="en-US" b="1" dirty="0">
              <a:solidFill>
                <a:srgbClr val="7030A0"/>
              </a:solidFill>
            </a:endParaRPr>
          </a:p>
        </p:txBody>
      </p:sp>
      <p:sp>
        <p:nvSpPr>
          <p:cNvPr id="3" name="Content Placeholder 2"/>
          <p:cNvSpPr>
            <a:spLocks noGrp="1"/>
          </p:cNvSpPr>
          <p:nvPr>
            <p:ph idx="1"/>
          </p:nvPr>
        </p:nvSpPr>
        <p:spPr/>
        <p:txBody>
          <a:bodyPr>
            <a:normAutofit lnSpcReduction="10000"/>
          </a:bodyPr>
          <a:lstStyle/>
          <a:p>
            <a:pPr fontAlgn="t">
              <a:lnSpc>
                <a:spcPct val="110000"/>
              </a:lnSpc>
              <a:spcBef>
                <a:spcPts val="0"/>
              </a:spcBef>
            </a:pPr>
            <a:r>
              <a:rPr lang="en-US" sz="1800" b="1" dirty="0">
                <a:hlinkClick r:id="rId3"/>
              </a:rPr>
              <a:t>Evaluation Guide: Fundamentals of Evaluating Partnerships</a:t>
            </a:r>
            <a:r>
              <a:rPr lang="en-US" sz="1800" dirty="0"/>
              <a:t>, National Heart Disease &amp; Stroke Prevention Program (Centers for Disease Control and Prevention, 2008) This is one of a series of evaluation technical assistance tools. The guides supplement the CDC program evaluation framework. This particular guide provides information on how to implement the framework when evaluating partnerships at various levels (annual assessment, basic evaluation, and enhanced evaluation). Appendices include examples of evaluation questions, a variety of TOOLS, and other helpful information. </a:t>
            </a:r>
          </a:p>
          <a:p>
            <a:pPr fontAlgn="t">
              <a:lnSpc>
                <a:spcPct val="110000"/>
              </a:lnSpc>
              <a:spcBef>
                <a:spcPts val="0"/>
              </a:spcBef>
            </a:pPr>
            <a:r>
              <a:rPr lang="en-US" sz="1800" b="1" dirty="0">
                <a:hlinkClick r:id="rId4"/>
              </a:rPr>
              <a:t>Framework for Evaluation</a:t>
            </a:r>
            <a:r>
              <a:rPr lang="en-US" sz="1800" b="1" dirty="0"/>
              <a:t> </a:t>
            </a:r>
            <a:r>
              <a:rPr lang="en-US" sz="1800" dirty="0"/>
              <a:t>(CDC, 2012) CDC provides a six-step framework for conducting program evaluation. CDC also offers guides for developing logic models and developing evaluation plans; see </a:t>
            </a:r>
            <a:r>
              <a:rPr lang="en-US" sz="1800" b="1" dirty="0">
                <a:hlinkClick r:id="rId5"/>
              </a:rPr>
              <a:t>Developing and Using a Logic Model </a:t>
            </a:r>
            <a:r>
              <a:rPr lang="en-US" sz="1800" dirty="0" smtClean="0"/>
              <a:t>and</a:t>
            </a:r>
            <a:r>
              <a:rPr lang="en-US" sz="1800" b="1" dirty="0" smtClean="0"/>
              <a:t> </a:t>
            </a:r>
            <a:r>
              <a:rPr lang="en-US" sz="1800" b="1" dirty="0" smtClean="0">
                <a:hlinkClick r:id="rId6"/>
              </a:rPr>
              <a:t>Developing </a:t>
            </a:r>
            <a:r>
              <a:rPr lang="en-US" sz="1800" b="1" dirty="0">
                <a:hlinkClick r:id="rId6"/>
              </a:rPr>
              <a:t>an Effective Evaluation Plan</a:t>
            </a:r>
          </a:p>
          <a:p>
            <a:pPr>
              <a:lnSpc>
                <a:spcPct val="110000"/>
              </a:lnSpc>
              <a:spcBef>
                <a:spcPts val="0"/>
              </a:spcBef>
            </a:pPr>
            <a:r>
              <a:rPr lang="en-US" sz="1800" b="1" dirty="0">
                <a:hlinkClick r:id="rId7"/>
              </a:rPr>
              <a:t>Guide to Evaluating Collective Impact</a:t>
            </a:r>
            <a:r>
              <a:rPr lang="en-US" sz="1800" dirty="0"/>
              <a:t>, H. Preskill, M. Parkhurst, &amp; J. Splansky Juster (FSG, Collective Impact Forum, 2014) In addition to three guides, this site links the user to a knowledge exchange related to collective impact.</a:t>
            </a:r>
          </a:p>
          <a:p>
            <a:endParaRPr lang="en-US" sz="1800"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22</a:t>
            </a:fld>
            <a:endParaRPr lang="en-US" dirty="0"/>
          </a:p>
        </p:txBody>
      </p:sp>
    </p:spTree>
    <p:extLst>
      <p:ext uri="{BB962C8B-B14F-4D97-AF65-F5344CB8AC3E}">
        <p14:creationId xmlns:p14="http://schemas.microsoft.com/office/powerpoint/2010/main" val="46127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Resources</a:t>
            </a:r>
            <a:endParaRPr lang="en-US" b="1" dirty="0">
              <a:solidFill>
                <a:srgbClr val="7030A0"/>
              </a:solidFill>
            </a:endParaRPr>
          </a:p>
        </p:txBody>
      </p:sp>
      <p:sp>
        <p:nvSpPr>
          <p:cNvPr id="3" name="Content Placeholder 2"/>
          <p:cNvSpPr>
            <a:spLocks noGrp="1"/>
          </p:cNvSpPr>
          <p:nvPr>
            <p:ph idx="1"/>
          </p:nvPr>
        </p:nvSpPr>
        <p:spPr/>
        <p:txBody>
          <a:bodyPr>
            <a:noAutofit/>
          </a:bodyPr>
          <a:lstStyle/>
          <a:p>
            <a:pPr>
              <a:spcBef>
                <a:spcPts val="0"/>
              </a:spcBef>
            </a:pPr>
            <a:r>
              <a:rPr lang="en-US" sz="1800" b="1" dirty="0">
                <a:hlinkClick r:id="rId3"/>
              </a:rPr>
              <a:t>Handbook on Planning, Evaluating and Improving Interagency Collaboration in State Oral Health </a:t>
            </a:r>
            <a:r>
              <a:rPr lang="en-US" sz="1800" b="1" dirty="0" smtClean="0">
                <a:hlinkClick r:id="rId3"/>
              </a:rPr>
              <a:t>Programs</a:t>
            </a:r>
            <a:r>
              <a:rPr lang="en-US" sz="1800" b="1" dirty="0" smtClean="0"/>
              <a:t> </a:t>
            </a:r>
            <a:r>
              <a:rPr lang="en-US" sz="1800" dirty="0" smtClean="0"/>
              <a:t>(</a:t>
            </a:r>
            <a:r>
              <a:rPr lang="en-US" sz="1800" dirty="0"/>
              <a:t>ASTDD, 2012</a:t>
            </a:r>
            <a:r>
              <a:rPr lang="en-US" sz="1800" dirty="0" smtClean="0"/>
              <a:t>) The </a:t>
            </a:r>
            <a:r>
              <a:rPr lang="en-US" sz="1800" dirty="0"/>
              <a:t>handbook and companion workbook provide a framework for evaluating collaboration between state oral health programs and other entities. A variety of </a:t>
            </a:r>
            <a:r>
              <a:rPr lang="en-US" sz="1800" dirty="0" smtClean="0"/>
              <a:t>TOOLS, </a:t>
            </a:r>
            <a:r>
              <a:rPr lang="en-US" sz="1800" dirty="0"/>
              <a:t>as well as oral health examples, are provided</a:t>
            </a:r>
            <a:r>
              <a:rPr lang="en-US" sz="1800" dirty="0" smtClean="0"/>
              <a:t>.</a:t>
            </a:r>
            <a:endParaRPr lang="en-US" sz="1800" dirty="0"/>
          </a:p>
          <a:p>
            <a:pPr fontAlgn="t">
              <a:spcBef>
                <a:spcPts val="0"/>
              </a:spcBef>
            </a:pPr>
            <a:r>
              <a:rPr lang="en-US" sz="1800" b="1" dirty="0">
                <a:hlinkClick r:id="rId4"/>
              </a:rPr>
              <a:t>Measuring Collaboration Among Grant Partners</a:t>
            </a:r>
            <a:r>
              <a:rPr lang="en-US" sz="1800" dirty="0"/>
              <a:t>, B. </a:t>
            </a:r>
            <a:r>
              <a:rPr lang="en-US" sz="1800" dirty="0" smtClean="0"/>
              <a:t>Frey, </a:t>
            </a:r>
            <a:r>
              <a:rPr lang="en-US" sz="1800" dirty="0"/>
              <a:t>J. Lohmeier, S. Lee, &amp; N. Tollefson, </a:t>
            </a:r>
            <a:r>
              <a:rPr lang="en-US" sz="1800" i="1" dirty="0"/>
              <a:t>American Journal of Evaluation</a:t>
            </a:r>
            <a:r>
              <a:rPr lang="en-US" sz="1800" dirty="0"/>
              <a:t>, 2006, 27, </a:t>
            </a:r>
            <a:r>
              <a:rPr lang="en-US" sz="1800" dirty="0" smtClean="0"/>
              <a:t>383 This TOOL can be used to assess levels of collaboration—ranging from networking to collaboration for each partner. </a:t>
            </a:r>
          </a:p>
          <a:p>
            <a:pPr fontAlgn="t">
              <a:spcBef>
                <a:spcPts val="0"/>
              </a:spcBef>
            </a:pPr>
            <a:r>
              <a:rPr lang="en-US" sz="1800" b="1" dirty="0" smtClean="0">
                <a:hlinkClick r:id="rId5"/>
              </a:rPr>
              <a:t>PARTNER</a:t>
            </a:r>
            <a:r>
              <a:rPr lang="en-US" sz="1800" b="1" dirty="0"/>
              <a:t> </a:t>
            </a:r>
            <a:r>
              <a:rPr lang="en-US" sz="1800" dirty="0" smtClean="0"/>
              <a:t>This is an online social network analysis tool designed to collect, analyze, and interpret data to improve collaboration within community networks.</a:t>
            </a:r>
            <a:endParaRPr lang="en-US" sz="1800" b="1"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23</a:t>
            </a:fld>
            <a:endParaRPr lang="en-US" dirty="0"/>
          </a:p>
        </p:txBody>
      </p:sp>
    </p:spTree>
    <p:extLst>
      <p:ext uri="{BB962C8B-B14F-4D97-AF65-F5344CB8AC3E}">
        <p14:creationId xmlns:p14="http://schemas.microsoft.com/office/powerpoint/2010/main" val="20618220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Resources</a:t>
            </a:r>
            <a:endParaRPr lang="en-US" b="1" dirty="0">
              <a:solidFill>
                <a:srgbClr val="7030A0"/>
              </a:solidFill>
            </a:endParaRPr>
          </a:p>
        </p:txBody>
      </p:sp>
      <p:sp>
        <p:nvSpPr>
          <p:cNvPr id="3" name="Content Placeholder 2"/>
          <p:cNvSpPr>
            <a:spLocks noGrp="1"/>
          </p:cNvSpPr>
          <p:nvPr>
            <p:ph idx="1"/>
          </p:nvPr>
        </p:nvSpPr>
        <p:spPr/>
        <p:txBody>
          <a:bodyPr>
            <a:normAutofit/>
          </a:bodyPr>
          <a:lstStyle/>
          <a:p>
            <a:pPr fontAlgn="t">
              <a:spcBef>
                <a:spcPts val="0"/>
              </a:spcBef>
            </a:pPr>
            <a:r>
              <a:rPr lang="en-US" sz="1800" b="1" dirty="0">
                <a:hlinkClick r:id="rId3"/>
              </a:rPr>
              <a:t>Partnership Evaluation: Guidebook and Resources</a:t>
            </a:r>
            <a:r>
              <a:rPr lang="en-US" sz="1800" dirty="0"/>
              <a:t>, National Center for Chronic Disease Prevention &amp; Health Promotion, Division of Nutrition, Physical Activity &amp; Obesity (Centers for Disease Control and Prevention, 2011) This is one of a series of evaluation technical assistance tools. The guides supplement the CDC program evaluation framework. This particular guide provides information on how to implement the framework when evaluating partnerships. Appendices include a variety of TOOLS and other helpful information. </a:t>
            </a:r>
          </a:p>
          <a:p>
            <a:pPr fontAlgn="t">
              <a:spcBef>
                <a:spcPts val="0"/>
              </a:spcBef>
            </a:pPr>
            <a:r>
              <a:rPr lang="en-US" sz="1800" b="1" dirty="0" smtClean="0">
                <a:hlinkClick r:id="rId4"/>
              </a:rPr>
              <a:t>Partnership Self-Assessment Tool</a:t>
            </a:r>
            <a:r>
              <a:rPr lang="en-US" sz="1800" b="1" dirty="0" smtClean="0"/>
              <a:t> </a:t>
            </a:r>
            <a:r>
              <a:rPr lang="en-US" sz="1800" dirty="0" smtClean="0"/>
              <a:t>(Center for the Advancement of Collaborative Strategies in Health, 2002) This TOOL can be used to assess how well a collaborative process is working and to identify specific areas for improvement. It is designed for partnerships of five or more that have been in existence for at least six months.</a:t>
            </a:r>
          </a:p>
          <a:p>
            <a:pPr fontAlgn="t">
              <a:spcBef>
                <a:spcPts val="0"/>
              </a:spcBef>
            </a:pPr>
            <a:r>
              <a:rPr lang="en-US" sz="1800" b="1" dirty="0" smtClean="0">
                <a:hlinkClick r:id="rId5"/>
              </a:rPr>
              <a:t>Tools for Partnership Evaluation</a:t>
            </a:r>
            <a:r>
              <a:rPr lang="en-US" sz="1800" b="1" dirty="0"/>
              <a:t> </a:t>
            </a:r>
            <a:r>
              <a:rPr lang="en-US" sz="1800" dirty="0" smtClean="0"/>
              <a:t>(CDC, 2012) This “coffee break” webinar was presented by S. Ladd, CDC Division for Heart Disease and Stroke Prevention Applied Research and Evaluation Branch. It covers three types of TOOLS—evaluability assessment, membership and roles, and process and functioning.</a:t>
            </a:r>
          </a:p>
        </p:txBody>
      </p:sp>
      <p:sp>
        <p:nvSpPr>
          <p:cNvPr id="4" name="Slide Number Placeholder 3"/>
          <p:cNvSpPr>
            <a:spLocks noGrp="1"/>
          </p:cNvSpPr>
          <p:nvPr>
            <p:ph type="sldNum" sz="quarter" idx="12"/>
          </p:nvPr>
        </p:nvSpPr>
        <p:spPr/>
        <p:txBody>
          <a:bodyPr/>
          <a:lstStyle/>
          <a:p>
            <a:fld id="{D7BE64BA-3357-42FD-8519-C2F63554B0B8}" type="slidenum">
              <a:rPr lang="en-US" smtClean="0"/>
              <a:pPr/>
              <a:t>24</a:t>
            </a:fld>
            <a:endParaRPr lang="en-US" dirty="0"/>
          </a:p>
        </p:txBody>
      </p:sp>
    </p:spTree>
    <p:extLst>
      <p:ext uri="{BB962C8B-B14F-4D97-AF65-F5344CB8AC3E}">
        <p14:creationId xmlns:p14="http://schemas.microsoft.com/office/powerpoint/2010/main" val="934958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Thank You!</a:t>
            </a:r>
            <a:endParaRPr lang="en-US" b="1"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Thank you to all who provided information for and input into this webinar, including:</a:t>
            </a:r>
          </a:p>
          <a:p>
            <a:pPr lvl="1"/>
            <a:r>
              <a:rPr lang="en-US" dirty="0" smtClean="0"/>
              <a:t>Harder+Company, for sharing a matrix of partnership/collaboration evaluation tools that they researched and prepared</a:t>
            </a:r>
          </a:p>
          <a:p>
            <a:pPr lvl="1"/>
            <a:r>
              <a:rPr lang="en-US" dirty="0" smtClean="0"/>
              <a:t>John Shoemaker, for sharing a variety of partnership/collaboration tools and other resources</a:t>
            </a:r>
          </a:p>
          <a:p>
            <a:pPr lvl="1"/>
            <a:r>
              <a:rPr lang="en-US" dirty="0" smtClean="0"/>
              <a:t>The many CDC-funded states that provided copies of their partnership/collaboration evaluation logic models and evaluation plans, especially those who allowed us to draw examples from their work</a:t>
            </a:r>
          </a:p>
          <a:p>
            <a:pPr marL="0" indent="0">
              <a:buNone/>
            </a:pPr>
            <a:r>
              <a:rPr lang="en-US" dirty="0" smtClean="0"/>
              <a:t>And thanks to all of you who participated today!</a:t>
            </a:r>
          </a:p>
        </p:txBody>
      </p:sp>
      <p:sp>
        <p:nvSpPr>
          <p:cNvPr id="4" name="Slide Number Placeholder 3"/>
          <p:cNvSpPr>
            <a:spLocks noGrp="1"/>
          </p:cNvSpPr>
          <p:nvPr>
            <p:ph type="sldNum" sz="quarter" idx="12"/>
          </p:nvPr>
        </p:nvSpPr>
        <p:spPr/>
        <p:txBody>
          <a:bodyPr/>
          <a:lstStyle/>
          <a:p>
            <a:fld id="{D7BE64BA-3357-42FD-8519-C2F63554B0B8}" type="slidenum">
              <a:rPr lang="en-US" smtClean="0"/>
              <a:pPr/>
              <a:t>25</a:t>
            </a:fld>
            <a:endParaRPr lang="en-US" dirty="0"/>
          </a:p>
        </p:txBody>
      </p:sp>
    </p:spTree>
    <p:extLst>
      <p:ext uri="{BB962C8B-B14F-4D97-AF65-F5344CB8AC3E}">
        <p14:creationId xmlns:p14="http://schemas.microsoft.com/office/powerpoint/2010/main" val="24309729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63040"/>
          </a:xfrm>
        </p:spPr>
        <p:txBody>
          <a:bodyPr>
            <a:normAutofit/>
          </a:bodyPr>
          <a:lstStyle/>
          <a:p>
            <a:r>
              <a:rPr lang="en-US" b="1" dirty="0" smtClean="0">
                <a:solidFill>
                  <a:schemeClr val="accent4">
                    <a:lumMod val="75000"/>
                  </a:schemeClr>
                </a:solidFill>
              </a:rPr>
              <a:t>Polling Questions</a:t>
            </a:r>
            <a:endParaRPr lang="en-US" dirty="0">
              <a:solidFill>
                <a:schemeClr val="accent4">
                  <a:lumMod val="75000"/>
                </a:schemeClr>
              </a:solidFill>
            </a:endParaRPr>
          </a:p>
        </p:txBody>
      </p:sp>
      <p:sp>
        <p:nvSpPr>
          <p:cNvPr id="3" name="Content Placeholder 2"/>
          <p:cNvSpPr>
            <a:spLocks noGrp="1"/>
          </p:cNvSpPr>
          <p:nvPr>
            <p:ph idx="1"/>
          </p:nvPr>
        </p:nvSpPr>
        <p:spPr/>
        <p:txBody>
          <a:bodyPr>
            <a:normAutofit/>
          </a:bodyPr>
          <a:lstStyle/>
          <a:p>
            <a:r>
              <a:rPr lang="en-US" dirty="0" smtClean="0"/>
              <a:t>Are you planning to do a partnership evaluation within the next few years?</a:t>
            </a:r>
          </a:p>
          <a:p>
            <a:pPr lvl="1"/>
            <a:r>
              <a:rPr lang="en-US" dirty="0" smtClean="0"/>
              <a:t>Yes, No, Not Sure</a:t>
            </a:r>
          </a:p>
          <a:p>
            <a:r>
              <a:rPr lang="en-US" dirty="0" smtClean="0"/>
              <a:t>Have you developed your partnership evaluation plan yet?</a:t>
            </a:r>
          </a:p>
          <a:p>
            <a:pPr lvl="1"/>
            <a:r>
              <a:rPr lang="en-US" dirty="0" smtClean="0"/>
              <a:t>Yes, No, Not Applicable (no study planned)</a:t>
            </a:r>
          </a:p>
          <a:p>
            <a:r>
              <a:rPr lang="en-US" dirty="0" smtClean="0"/>
              <a:t>What could ASTDD do to help you plan/conduct your partnership evaluation?</a:t>
            </a:r>
          </a:p>
        </p:txBody>
      </p:sp>
      <p:sp>
        <p:nvSpPr>
          <p:cNvPr id="4" name="Slide Number Placeholder 3"/>
          <p:cNvSpPr>
            <a:spLocks noGrp="1"/>
          </p:cNvSpPr>
          <p:nvPr>
            <p:ph type="sldNum" sz="quarter" idx="12"/>
          </p:nvPr>
        </p:nvSpPr>
        <p:spPr/>
        <p:txBody>
          <a:bodyPr/>
          <a:lstStyle/>
          <a:p>
            <a:fld id="{D7BE64BA-3357-42FD-8519-C2F63554B0B8}" type="slidenum">
              <a:rPr lang="en-US" smtClean="0"/>
              <a:pPr/>
              <a:t>26</a:t>
            </a:fld>
            <a:endParaRPr lang="en-US" dirty="0"/>
          </a:p>
        </p:txBody>
      </p:sp>
    </p:spTree>
    <p:extLst>
      <p:ext uri="{BB962C8B-B14F-4D97-AF65-F5344CB8AC3E}">
        <p14:creationId xmlns:p14="http://schemas.microsoft.com/office/powerpoint/2010/main" val="4137778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cs typeface="Arial" pitchFamily="34" charset="0"/>
              </a:rPr>
              <a:t>This presentation was supported by Cooperative Agreement </a:t>
            </a:r>
            <a:r>
              <a:rPr lang="en-US" dirty="0" smtClean="0"/>
              <a:t>5U58DP004919-02 </a:t>
            </a:r>
            <a:r>
              <a:rPr lang="en-US" dirty="0" smtClean="0">
                <a:cs typeface="Arial" pitchFamily="34" charset="0"/>
              </a:rPr>
              <a:t>from CDC, Division of Oral Health. </a:t>
            </a:r>
            <a:r>
              <a:rPr lang="en-US" dirty="0" smtClean="0">
                <a:ea typeface="Calibri"/>
                <a:cs typeface="Arial" pitchFamily="34" charset="0"/>
              </a:rPr>
              <a:t>Its contents are solely the responsibility of the authors and do not necessarily represent the official views of CDC</a:t>
            </a:r>
          </a:p>
          <a:p>
            <a:pPr marL="0" indent="0" algn="r">
              <a:buNone/>
            </a:pPr>
            <a:endParaRPr lang="en-US" dirty="0" smtClean="0">
              <a:latin typeface="Arial" pitchFamily="34" charset="0"/>
              <a:cs typeface="Arial" pitchFamily="34" charset="0"/>
            </a:endParaRPr>
          </a:p>
          <a:p>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4600" y="4343400"/>
            <a:ext cx="1524000" cy="1524000"/>
          </a:xfrm>
          <a:prstGeom prst="rect">
            <a:avLst/>
          </a:prstGeom>
        </p:spPr>
      </p:pic>
      <p:sp>
        <p:nvSpPr>
          <p:cNvPr id="5" name="Slide Number Placeholder 4"/>
          <p:cNvSpPr>
            <a:spLocks noGrp="1"/>
          </p:cNvSpPr>
          <p:nvPr>
            <p:ph type="sldNum" sz="quarter" idx="12"/>
          </p:nvPr>
        </p:nvSpPr>
        <p:spPr/>
        <p:txBody>
          <a:bodyPr/>
          <a:lstStyle/>
          <a:p>
            <a:fld id="{D7BE64BA-3357-42FD-8519-C2F63554B0B8}"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63040"/>
          </a:xfrm>
        </p:spPr>
        <p:txBody>
          <a:bodyPr/>
          <a:lstStyle/>
          <a:p>
            <a:r>
              <a:rPr lang="en-US" b="1" dirty="0" smtClean="0">
                <a:solidFill>
                  <a:srgbClr val="7030A0"/>
                </a:solidFill>
              </a:rPr>
              <a:t>Desired Results</a:t>
            </a:r>
            <a:endParaRPr lang="en-US" b="1"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r>
              <a:rPr lang="en-US" dirty="0" smtClean="0"/>
              <a:t>State Oral Health Programs (SOHPs) </a:t>
            </a:r>
            <a:r>
              <a:rPr lang="en-US" dirty="0"/>
              <a:t>have increased awareness </a:t>
            </a:r>
            <a:r>
              <a:rPr lang="en-US" dirty="0" smtClean="0"/>
              <a:t>of the importance of evaluating their partnerships and of engaging their partners in the evaluation process</a:t>
            </a:r>
          </a:p>
          <a:p>
            <a:r>
              <a:rPr lang="en-US" dirty="0" smtClean="0"/>
              <a:t>SOHPs have increased awareness of the importance of matching their partnership evaluation questions and tools to their partnership’s stage of development</a:t>
            </a:r>
          </a:p>
          <a:p>
            <a:r>
              <a:rPr lang="en-US" dirty="0" smtClean="0"/>
              <a:t>SOHPs </a:t>
            </a:r>
            <a:r>
              <a:rPr lang="en-US" dirty="0"/>
              <a:t>are familiar with resources available to them to inform their planning, implementation, and use of partnership evaluation</a:t>
            </a:r>
          </a:p>
          <a:p>
            <a:endParaRPr lang="en-US" dirty="0" smtClean="0"/>
          </a:p>
        </p:txBody>
      </p:sp>
      <p:sp>
        <p:nvSpPr>
          <p:cNvPr id="4" name="Slide Number Placeholder 3"/>
          <p:cNvSpPr>
            <a:spLocks noGrp="1"/>
          </p:cNvSpPr>
          <p:nvPr>
            <p:ph type="sldNum" sz="quarter" idx="12"/>
          </p:nvPr>
        </p:nvSpPr>
        <p:spPr/>
        <p:txBody>
          <a:bodyPr/>
          <a:lstStyle/>
          <a:p>
            <a:fld id="{D7BE64BA-3357-42FD-8519-C2F63554B0B8}" type="slidenum">
              <a:rPr lang="en-US" smtClean="0"/>
              <a:pPr/>
              <a:t>4</a:t>
            </a:fld>
            <a:endParaRPr lang="en-US" dirty="0"/>
          </a:p>
        </p:txBody>
      </p:sp>
    </p:spTree>
    <p:extLst>
      <p:ext uri="{BB962C8B-B14F-4D97-AF65-F5344CB8AC3E}">
        <p14:creationId xmlns:p14="http://schemas.microsoft.com/office/powerpoint/2010/main" val="1226463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dirty="0" smtClean="0">
                <a:solidFill>
                  <a:srgbClr val="7030A0"/>
                </a:solidFill>
              </a:rPr>
              <a:t>Some Preliminary Thoughts</a:t>
            </a:r>
            <a:br>
              <a:rPr lang="en-US" b="1" dirty="0" smtClean="0">
                <a:solidFill>
                  <a:srgbClr val="7030A0"/>
                </a:solidFill>
              </a:rPr>
            </a:br>
            <a:r>
              <a:rPr lang="en-US" b="1" dirty="0" smtClean="0">
                <a:solidFill>
                  <a:srgbClr val="7030A0"/>
                </a:solidFill>
              </a:rPr>
              <a:t>on Partnerships</a:t>
            </a:r>
            <a:endParaRPr lang="en-US" b="1" dirty="0">
              <a:solidFill>
                <a:srgbClr val="7030A0"/>
              </a:solidFill>
            </a:endParaRPr>
          </a:p>
        </p:txBody>
      </p:sp>
      <p:sp>
        <p:nvSpPr>
          <p:cNvPr id="5" name="Content Placeholder 4"/>
          <p:cNvSpPr>
            <a:spLocks noGrp="1"/>
          </p:cNvSpPr>
          <p:nvPr>
            <p:ph idx="1"/>
          </p:nvPr>
        </p:nvSpPr>
        <p:spPr/>
        <p:txBody>
          <a:bodyPr/>
          <a:lstStyle/>
          <a:p>
            <a:r>
              <a:rPr lang="en-US" dirty="0" smtClean="0"/>
              <a:t>What are they?</a:t>
            </a:r>
          </a:p>
          <a:p>
            <a:pPr lvl="1"/>
            <a:r>
              <a:rPr lang="en-US" dirty="0" smtClean="0"/>
              <a:t>Nature of the partnership</a:t>
            </a:r>
          </a:p>
          <a:p>
            <a:pPr lvl="1"/>
            <a:r>
              <a:rPr lang="en-US" dirty="0" smtClean="0"/>
              <a:t>Purpose of the partnership</a:t>
            </a:r>
          </a:p>
          <a:p>
            <a:pPr marL="0" indent="0">
              <a:buNone/>
            </a:pPr>
            <a:endParaRPr lang="en-US" dirty="0" smtClean="0"/>
          </a:p>
        </p:txBody>
      </p:sp>
      <p:sp>
        <p:nvSpPr>
          <p:cNvPr id="2" name="Slide Number Placeholder 1"/>
          <p:cNvSpPr>
            <a:spLocks noGrp="1"/>
          </p:cNvSpPr>
          <p:nvPr>
            <p:ph type="sldNum" sz="quarter" idx="12"/>
          </p:nvPr>
        </p:nvSpPr>
        <p:spPr/>
        <p:txBody>
          <a:bodyPr/>
          <a:lstStyle/>
          <a:p>
            <a:fld id="{D7BE64BA-3357-42FD-8519-C2F63554B0B8}" type="slidenum">
              <a:rPr lang="en-US" smtClean="0"/>
              <a:pPr/>
              <a:t>5</a:t>
            </a:fld>
            <a:endParaRPr lang="en-US" dirty="0"/>
          </a:p>
        </p:txBody>
      </p:sp>
    </p:spTree>
    <p:extLst>
      <p:ext uri="{BB962C8B-B14F-4D97-AF65-F5344CB8AC3E}">
        <p14:creationId xmlns:p14="http://schemas.microsoft.com/office/powerpoint/2010/main" val="2234135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7030A0"/>
                </a:solidFill>
              </a:rPr>
              <a:t>Some Preliminary Thoughts</a:t>
            </a:r>
            <a:br>
              <a:rPr lang="en-US" b="1" dirty="0">
                <a:solidFill>
                  <a:srgbClr val="7030A0"/>
                </a:solidFill>
              </a:rPr>
            </a:br>
            <a:r>
              <a:rPr lang="en-US" b="1" dirty="0">
                <a:solidFill>
                  <a:srgbClr val="7030A0"/>
                </a:solidFill>
              </a:rPr>
              <a:t>on Partnerships</a:t>
            </a:r>
            <a:endParaRPr lang="en-US" dirty="0">
              <a:solidFill>
                <a:srgbClr val="7030A0"/>
              </a:solidFill>
            </a:endParaRPr>
          </a:p>
        </p:txBody>
      </p:sp>
      <p:sp>
        <p:nvSpPr>
          <p:cNvPr id="3" name="Content Placeholder 2"/>
          <p:cNvSpPr>
            <a:spLocks noGrp="1"/>
          </p:cNvSpPr>
          <p:nvPr>
            <p:ph idx="1"/>
          </p:nvPr>
        </p:nvSpPr>
        <p:spPr/>
        <p:txBody>
          <a:bodyPr/>
          <a:lstStyle/>
          <a:p>
            <a:r>
              <a:rPr lang="en-US" dirty="0"/>
              <a:t>Why do we need them?</a:t>
            </a:r>
          </a:p>
          <a:p>
            <a:r>
              <a:rPr lang="en-US" dirty="0"/>
              <a:t>What does it take to develop, maintain, and grow a successful partnership?</a:t>
            </a:r>
          </a:p>
          <a:p>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6</a:t>
            </a:fld>
            <a:endParaRPr lang="en-US" dirty="0"/>
          </a:p>
        </p:txBody>
      </p:sp>
    </p:spTree>
    <p:extLst>
      <p:ext uri="{BB962C8B-B14F-4D97-AF65-F5344CB8AC3E}">
        <p14:creationId xmlns:p14="http://schemas.microsoft.com/office/powerpoint/2010/main" val="3041234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7030A0"/>
                </a:solidFill>
              </a:rPr>
              <a:t>Some Preliminary Thoughts on Evaluating Partnerships</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Why evaluate partnerships?</a:t>
            </a:r>
          </a:p>
          <a:p>
            <a:r>
              <a:rPr lang="en-US" dirty="0" smtClean="0"/>
              <a:t>How do we know if we are ready to evaluate a partnership?</a:t>
            </a:r>
          </a:p>
          <a:p>
            <a:r>
              <a:rPr lang="en-US" dirty="0" smtClean="0"/>
              <a:t>How do we approach the design and implementation of a partnership evaluation?</a:t>
            </a:r>
          </a:p>
          <a:p>
            <a:endParaRPr lang="en-US" dirty="0" smtClean="0"/>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7</a:t>
            </a:fld>
            <a:endParaRPr lang="en-US" dirty="0"/>
          </a:p>
        </p:txBody>
      </p:sp>
    </p:spTree>
    <p:extLst>
      <p:ext uri="{BB962C8B-B14F-4D97-AF65-F5344CB8AC3E}">
        <p14:creationId xmlns:p14="http://schemas.microsoft.com/office/powerpoint/2010/main" val="1669414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7030A0"/>
                </a:solidFill>
              </a:rPr>
              <a:t>Step 1: Engage Stakeholders</a:t>
            </a:r>
            <a:endParaRPr lang="en-US" b="1" dirty="0">
              <a:solidFill>
                <a:srgbClr val="7030A0"/>
              </a:solidFill>
            </a:endParaRPr>
          </a:p>
        </p:txBody>
      </p:sp>
      <p:sp>
        <p:nvSpPr>
          <p:cNvPr id="3" name="Content Placeholder 2"/>
          <p:cNvSpPr>
            <a:spLocks noGrp="1"/>
          </p:cNvSpPr>
          <p:nvPr>
            <p:ph idx="1"/>
          </p:nvPr>
        </p:nvSpPr>
        <p:spPr/>
        <p:txBody>
          <a:bodyPr/>
          <a:lstStyle/>
          <a:p>
            <a:r>
              <a:rPr lang="en-US" dirty="0" smtClean="0"/>
              <a:t>Identify who should be involved in the evaluation</a:t>
            </a:r>
          </a:p>
          <a:p>
            <a:r>
              <a:rPr lang="en-US" dirty="0" smtClean="0"/>
              <a:t>Specify the roles they will play</a:t>
            </a:r>
          </a:p>
          <a:p>
            <a:r>
              <a:rPr lang="en-US" dirty="0" smtClean="0"/>
              <a:t>Think about how to engage these stakeholders throughout the evaluation process</a:t>
            </a: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8</a:t>
            </a:fld>
            <a:endParaRPr lang="en-US" dirty="0"/>
          </a:p>
        </p:txBody>
      </p:sp>
    </p:spTree>
    <p:extLst>
      <p:ext uri="{BB962C8B-B14F-4D97-AF65-F5344CB8AC3E}">
        <p14:creationId xmlns:p14="http://schemas.microsoft.com/office/powerpoint/2010/main" val="2764909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Step 2: Describe the Partnership</a:t>
            </a:r>
            <a:endParaRPr lang="en-US" b="1" dirty="0">
              <a:solidFill>
                <a:srgbClr val="7030A0"/>
              </a:solidFill>
            </a:endParaRPr>
          </a:p>
        </p:txBody>
      </p:sp>
      <p:sp>
        <p:nvSpPr>
          <p:cNvPr id="3" name="Content Placeholder 2"/>
          <p:cNvSpPr>
            <a:spLocks noGrp="1"/>
          </p:cNvSpPr>
          <p:nvPr>
            <p:ph idx="1"/>
          </p:nvPr>
        </p:nvSpPr>
        <p:spPr/>
        <p:txBody>
          <a:bodyPr/>
          <a:lstStyle/>
          <a:p>
            <a:r>
              <a:rPr lang="en-US" dirty="0"/>
              <a:t>Develop your logic model</a:t>
            </a:r>
          </a:p>
          <a:p>
            <a:pPr marL="0" indent="0">
              <a:buNone/>
            </a:pPr>
            <a:endParaRPr lang="en-US" dirty="0"/>
          </a:p>
        </p:txBody>
      </p:sp>
      <p:sp>
        <p:nvSpPr>
          <p:cNvPr id="4" name="Slide Number Placeholder 3"/>
          <p:cNvSpPr>
            <a:spLocks noGrp="1"/>
          </p:cNvSpPr>
          <p:nvPr>
            <p:ph type="sldNum" sz="quarter" idx="12"/>
          </p:nvPr>
        </p:nvSpPr>
        <p:spPr/>
        <p:txBody>
          <a:bodyPr/>
          <a:lstStyle/>
          <a:p>
            <a:fld id="{D7BE64BA-3357-42FD-8519-C2F63554B0B8}" type="slidenum">
              <a:rPr lang="en-US" smtClean="0"/>
              <a:pPr/>
              <a:t>9</a:t>
            </a:fld>
            <a:endParaRPr lang="en-US" dirty="0"/>
          </a:p>
        </p:txBody>
      </p:sp>
    </p:spTree>
    <p:extLst>
      <p:ext uri="{BB962C8B-B14F-4D97-AF65-F5344CB8AC3E}">
        <p14:creationId xmlns:p14="http://schemas.microsoft.com/office/powerpoint/2010/main" val="1460657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8917</TotalTime>
  <Words>5512</Words>
  <Application>Microsoft Office PowerPoint</Application>
  <PresentationFormat>On-screen Show (4:3)</PresentationFormat>
  <Paragraphs>741</Paragraphs>
  <Slides>26</Slides>
  <Notes>26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Office Theme</vt:lpstr>
      <vt:lpstr>Custom Design</vt:lpstr>
      <vt:lpstr>PowerPoint Presentation</vt:lpstr>
      <vt:lpstr>General Reminders</vt:lpstr>
      <vt:lpstr>PowerPoint Presentation</vt:lpstr>
      <vt:lpstr>Desired Results</vt:lpstr>
      <vt:lpstr>Some Preliminary Thoughts on Partnerships</vt:lpstr>
      <vt:lpstr>Some Preliminary Thoughts on Partnerships</vt:lpstr>
      <vt:lpstr>Some Preliminary Thoughts on Evaluating Partnerships</vt:lpstr>
      <vt:lpstr>Step 1: Engage Stakeholders</vt:lpstr>
      <vt:lpstr>Step 2: Describe the Partnership</vt:lpstr>
      <vt:lpstr>PowerPoint Presentation</vt:lpstr>
      <vt:lpstr>Step 2: Describe the Partnership (continued)</vt:lpstr>
      <vt:lpstr>PowerPoint Presentation</vt:lpstr>
      <vt:lpstr>Step 2: Describe the Partnership (continued)</vt:lpstr>
      <vt:lpstr>Step 3: Focus the Evaluation Design</vt:lpstr>
      <vt:lpstr>Step 4: Gather Credible Evidence</vt:lpstr>
      <vt:lpstr>PowerPoint Presentation</vt:lpstr>
      <vt:lpstr>PowerPoint Presentation</vt:lpstr>
      <vt:lpstr>PowerPoint Presentation</vt:lpstr>
      <vt:lpstr>Step 5: Justify Conclusions</vt:lpstr>
      <vt:lpstr>Step 6: Ensure Use and Share Lessons Learned</vt:lpstr>
      <vt:lpstr>Resources</vt:lpstr>
      <vt:lpstr>Resources</vt:lpstr>
      <vt:lpstr>Resources</vt:lpstr>
      <vt:lpstr>Resources</vt:lpstr>
      <vt:lpstr>Thank You!</vt:lpstr>
      <vt:lpstr>Polling 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&amp; State Oral Health Programs</dc:title>
  <dc:creator>Lori C</dc:creator>
  <cp:lastModifiedBy>User</cp:lastModifiedBy>
  <cp:revision>309</cp:revision>
  <cp:lastPrinted>2015-02-06T19:53:52Z</cp:lastPrinted>
  <dcterms:created xsi:type="dcterms:W3CDTF">2012-10-08T18:00:08Z</dcterms:created>
  <dcterms:modified xsi:type="dcterms:W3CDTF">2015-02-17T21:23:00Z</dcterms:modified>
</cp:coreProperties>
</file>