
<file path=[Content_Types].xml><?xml version="1.0" encoding="utf-8"?>
<Types xmlns="http://schemas.openxmlformats.org/package/2006/content-types">
  <Default Extension="png" ContentType="image/png"/>
  <Default Extension="jpeg" ContentType="image/jpeg"/>
  <Default Extension="emf" ContentType="image/x-emf"/>
  <Default Extension="jpe"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6" r:id="rId4"/>
    <p:sldMasterId id="2147483698" r:id="rId5"/>
  </p:sldMasterIdLst>
  <p:notesMasterIdLst>
    <p:notesMasterId r:id="rId69"/>
  </p:notesMasterIdLst>
  <p:handoutMasterIdLst>
    <p:handoutMasterId r:id="rId70"/>
  </p:handoutMasterIdLst>
  <p:sldIdLst>
    <p:sldId id="298" r:id="rId6"/>
    <p:sldId id="295" r:id="rId7"/>
    <p:sldId id="297" r:id="rId8"/>
    <p:sldId id="317" r:id="rId9"/>
    <p:sldId id="301" r:id="rId10"/>
    <p:sldId id="377" r:id="rId11"/>
    <p:sldId id="378" r:id="rId12"/>
    <p:sldId id="343" r:id="rId13"/>
    <p:sldId id="318" r:id="rId14"/>
    <p:sldId id="319" r:id="rId15"/>
    <p:sldId id="321" r:id="rId16"/>
    <p:sldId id="320" r:id="rId17"/>
    <p:sldId id="323" r:id="rId18"/>
    <p:sldId id="338" r:id="rId19"/>
    <p:sldId id="332" r:id="rId20"/>
    <p:sldId id="331" r:id="rId21"/>
    <p:sldId id="348" r:id="rId22"/>
    <p:sldId id="349" r:id="rId23"/>
    <p:sldId id="324" r:id="rId24"/>
    <p:sldId id="325" r:id="rId25"/>
    <p:sldId id="326" r:id="rId26"/>
    <p:sldId id="339" r:id="rId27"/>
    <p:sldId id="340" r:id="rId28"/>
    <p:sldId id="327" r:id="rId29"/>
    <p:sldId id="328" r:id="rId30"/>
    <p:sldId id="344" r:id="rId31"/>
    <p:sldId id="329" r:id="rId32"/>
    <p:sldId id="330" r:id="rId33"/>
    <p:sldId id="345" r:id="rId34"/>
    <p:sldId id="342" r:id="rId35"/>
    <p:sldId id="336" r:id="rId36"/>
    <p:sldId id="335" r:id="rId37"/>
    <p:sldId id="341" r:id="rId38"/>
    <p:sldId id="337"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6" r:id="rId61"/>
    <p:sldId id="381" r:id="rId62"/>
    <p:sldId id="374" r:id="rId63"/>
    <p:sldId id="375" r:id="rId64"/>
    <p:sldId id="379" r:id="rId65"/>
    <p:sldId id="380" r:id="rId66"/>
    <p:sldId id="351" r:id="rId67"/>
    <p:sldId id="299"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FF06CB-BB7C-4DFC-834E-69921F4AE391}">
          <p14:sldIdLst>
            <p14:sldId id="298"/>
            <p14:sldId id="295"/>
            <p14:sldId id="297"/>
            <p14:sldId id="317"/>
            <p14:sldId id="301"/>
            <p14:sldId id="377"/>
            <p14:sldId id="378"/>
            <p14:sldId id="343"/>
            <p14:sldId id="318"/>
            <p14:sldId id="319"/>
            <p14:sldId id="321"/>
            <p14:sldId id="320"/>
            <p14:sldId id="323"/>
            <p14:sldId id="338"/>
            <p14:sldId id="332"/>
            <p14:sldId id="331"/>
            <p14:sldId id="348"/>
            <p14:sldId id="349"/>
            <p14:sldId id="324"/>
            <p14:sldId id="325"/>
            <p14:sldId id="326"/>
            <p14:sldId id="339"/>
            <p14:sldId id="340"/>
            <p14:sldId id="327"/>
            <p14:sldId id="328"/>
            <p14:sldId id="344"/>
            <p14:sldId id="329"/>
            <p14:sldId id="330"/>
            <p14:sldId id="345"/>
            <p14:sldId id="342"/>
            <p14:sldId id="336"/>
            <p14:sldId id="335"/>
            <p14:sldId id="341"/>
            <p14:sldId id="337"/>
            <p14:sldId id="352"/>
            <p14:sldId id="353"/>
            <p14:sldId id="354"/>
            <p14:sldId id="355"/>
            <p14:sldId id="356"/>
            <p14:sldId id="357"/>
            <p14:sldId id="358"/>
            <p14:sldId id="359"/>
            <p14:sldId id="360"/>
            <p14:sldId id="361"/>
            <p14:sldId id="362"/>
            <p14:sldId id="363"/>
            <p14:sldId id="364"/>
          </p14:sldIdLst>
        </p14:section>
        <p14:section name="Default Section" id="{1523EC85-5C61-4AA0-97B2-46982705CF4C}">
          <p14:sldIdLst>
            <p14:sldId id="365"/>
            <p14:sldId id="366"/>
            <p14:sldId id="367"/>
            <p14:sldId id="368"/>
            <p14:sldId id="369"/>
            <p14:sldId id="370"/>
            <p14:sldId id="371"/>
            <p14:sldId id="372"/>
            <p14:sldId id="376"/>
            <p14:sldId id="381"/>
            <p14:sldId id="374"/>
            <p14:sldId id="375"/>
            <p14:sldId id="379"/>
            <p14:sldId id="380"/>
            <p14:sldId id="351"/>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74"/>
  </p:normalViewPr>
  <p:slideViewPr>
    <p:cSldViewPr>
      <p:cViewPr varScale="1">
        <p:scale>
          <a:sx n="89" d="100"/>
          <a:sy n="89" d="100"/>
        </p:scale>
        <p:origin x="1282" y="86"/>
      </p:cViewPr>
      <p:guideLst>
        <p:guide orient="horz" pos="2160"/>
        <p:guide pos="2880"/>
      </p:guideLst>
    </p:cSldViewPr>
  </p:slideViewPr>
  <p:notesTextViewPr>
    <p:cViewPr>
      <p:scale>
        <a:sx n="3" d="2"/>
        <a:sy n="3" d="2"/>
      </p:scale>
      <p:origin x="0" y="0"/>
    </p:cViewPr>
  </p:notesTextViewPr>
  <p:sorterViewPr>
    <p:cViewPr varScale="1">
      <p:scale>
        <a:sx n="1" d="1"/>
        <a:sy n="1" d="1"/>
      </p:scale>
      <p:origin x="0" y="-15115"/>
    </p:cViewPr>
  </p:sorterViewPr>
  <p:notesViewPr>
    <p:cSldViewPr>
      <p:cViewPr>
        <p:scale>
          <a:sx n="100" d="100"/>
          <a:sy n="100" d="100"/>
        </p:scale>
        <p:origin x="1890" y="-5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'Optimal vs Non 2015'!$I$1</c:f>
              <c:strCache>
                <c:ptCount val="1"/>
                <c:pt idx="0">
                  <c:v>Complete (3 MORs Submitted)</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'Optimal vs Non 2015'!$H$2:$H$9</c:f>
              <c:strCache>
                <c:ptCount val="8"/>
                <c:pt idx="0">
                  <c:v>2015- Q1</c:v>
                </c:pt>
                <c:pt idx="1">
                  <c:v>2015- Q2</c:v>
                </c:pt>
                <c:pt idx="2">
                  <c:v>2015- Q3</c:v>
                </c:pt>
                <c:pt idx="3">
                  <c:v>2015- Q4</c:v>
                </c:pt>
                <c:pt idx="4">
                  <c:v>2016- Q1</c:v>
                </c:pt>
                <c:pt idx="5">
                  <c:v>2016-Q2</c:v>
                </c:pt>
                <c:pt idx="6">
                  <c:v>2016-Q3</c:v>
                </c:pt>
                <c:pt idx="7">
                  <c:v>2016-Q4</c:v>
                </c:pt>
              </c:strCache>
            </c:strRef>
          </c:cat>
          <c:val>
            <c:numRef>
              <c:f>'Optimal vs Non 2015'!$I$2:$I$9</c:f>
              <c:numCache>
                <c:formatCode>0.0%</c:formatCode>
                <c:ptCount val="8"/>
                <c:pt idx="0">
                  <c:v>0.93495934959349591</c:v>
                </c:pt>
                <c:pt idx="1">
                  <c:v>0.85365853658536583</c:v>
                </c:pt>
                <c:pt idx="2">
                  <c:v>0.87804878048780488</c:v>
                </c:pt>
                <c:pt idx="3">
                  <c:v>0.92682926829268297</c:v>
                </c:pt>
                <c:pt idx="4">
                  <c:v>0.83739837398373984</c:v>
                </c:pt>
                <c:pt idx="5">
                  <c:v>0.83739837398373984</c:v>
                </c:pt>
                <c:pt idx="6">
                  <c:v>0.81300813008130079</c:v>
                </c:pt>
                <c:pt idx="7">
                  <c:v>0.76422764227642281</c:v>
                </c:pt>
              </c:numCache>
            </c:numRef>
          </c:val>
          <c:extLst xmlns:c16r2="http://schemas.microsoft.com/office/drawing/2015/06/chart">
            <c:ext xmlns:c16="http://schemas.microsoft.com/office/drawing/2014/chart" uri="{C3380CC4-5D6E-409C-BE32-E72D297353CC}">
              <c16:uniqueId val="{00000000-177F-4608-868A-A50AD12C676E}"/>
            </c:ext>
          </c:extLst>
        </c:ser>
        <c:ser>
          <c:idx val="1"/>
          <c:order val="1"/>
          <c:tx>
            <c:strRef>
              <c:f>'Optimal vs Non 2015'!$J$1</c:f>
              <c:strCache>
                <c:ptCount val="1"/>
                <c:pt idx="0">
                  <c:v>Semi-Complete (1-2 MORs Submitted)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'Optimal vs Non 2015'!$H$2:$H$9</c:f>
              <c:strCache>
                <c:ptCount val="8"/>
                <c:pt idx="0">
                  <c:v>2015- Q1</c:v>
                </c:pt>
                <c:pt idx="1">
                  <c:v>2015- Q2</c:v>
                </c:pt>
                <c:pt idx="2">
                  <c:v>2015- Q3</c:v>
                </c:pt>
                <c:pt idx="3">
                  <c:v>2015- Q4</c:v>
                </c:pt>
                <c:pt idx="4">
                  <c:v>2016- Q1</c:v>
                </c:pt>
                <c:pt idx="5">
                  <c:v>2016-Q2</c:v>
                </c:pt>
                <c:pt idx="6">
                  <c:v>2016-Q3</c:v>
                </c:pt>
                <c:pt idx="7">
                  <c:v>2016-Q4</c:v>
                </c:pt>
              </c:strCache>
            </c:strRef>
          </c:cat>
          <c:val>
            <c:numRef>
              <c:f>'Optimal vs Non 2015'!$J$2:$J$9</c:f>
              <c:numCache>
                <c:formatCode>0.0%</c:formatCode>
                <c:ptCount val="8"/>
                <c:pt idx="0">
                  <c:v>2.4390243902439025E-2</c:v>
                </c:pt>
                <c:pt idx="1">
                  <c:v>8.1300813008130079E-2</c:v>
                </c:pt>
                <c:pt idx="2">
                  <c:v>5.6910569105691054E-2</c:v>
                </c:pt>
                <c:pt idx="3">
                  <c:v>8.130081300813009E-3</c:v>
                </c:pt>
                <c:pt idx="4">
                  <c:v>8.1300813008130079E-2</c:v>
                </c:pt>
                <c:pt idx="5">
                  <c:v>5.6910569105691054E-2</c:v>
                </c:pt>
                <c:pt idx="6">
                  <c:v>5.6910569105691054E-2</c:v>
                </c:pt>
                <c:pt idx="7">
                  <c:v>8.1300813008130079E-2</c:v>
                </c:pt>
              </c:numCache>
            </c:numRef>
          </c:val>
          <c:extLst xmlns:c16r2="http://schemas.microsoft.com/office/drawing/2015/06/chart">
            <c:ext xmlns:c16="http://schemas.microsoft.com/office/drawing/2014/chart" uri="{C3380CC4-5D6E-409C-BE32-E72D297353CC}">
              <c16:uniqueId val="{00000001-177F-4608-868A-A50AD12C676E}"/>
            </c:ext>
          </c:extLst>
        </c:ser>
        <c:ser>
          <c:idx val="2"/>
          <c:order val="2"/>
          <c:tx>
            <c:strRef>
              <c:f>'Optimal vs Non 2015'!$K$1</c:f>
              <c:strCache>
                <c:ptCount val="1"/>
                <c:pt idx="0">
                  <c:v>Incomplete (0 MORs Submitted)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'Optimal vs Non 2015'!$H$2:$H$9</c:f>
              <c:strCache>
                <c:ptCount val="8"/>
                <c:pt idx="0">
                  <c:v>2015- Q1</c:v>
                </c:pt>
                <c:pt idx="1">
                  <c:v>2015- Q2</c:v>
                </c:pt>
                <c:pt idx="2">
                  <c:v>2015- Q3</c:v>
                </c:pt>
                <c:pt idx="3">
                  <c:v>2015- Q4</c:v>
                </c:pt>
                <c:pt idx="4">
                  <c:v>2016- Q1</c:v>
                </c:pt>
                <c:pt idx="5">
                  <c:v>2016-Q2</c:v>
                </c:pt>
                <c:pt idx="6">
                  <c:v>2016-Q3</c:v>
                </c:pt>
                <c:pt idx="7">
                  <c:v>2016-Q4</c:v>
                </c:pt>
              </c:strCache>
            </c:strRef>
          </c:cat>
          <c:val>
            <c:numRef>
              <c:f>'Optimal vs Non 2015'!$K$2:$K$9</c:f>
              <c:numCache>
                <c:formatCode>0.0%</c:formatCode>
                <c:ptCount val="8"/>
                <c:pt idx="0">
                  <c:v>6.5040650406504072E-2</c:v>
                </c:pt>
                <c:pt idx="1">
                  <c:v>6.5040650406504072E-2</c:v>
                </c:pt>
                <c:pt idx="2">
                  <c:v>6.5040650406504072E-2</c:v>
                </c:pt>
                <c:pt idx="3">
                  <c:v>6.5040650406504072E-2</c:v>
                </c:pt>
                <c:pt idx="4">
                  <c:v>8.1300813008130079E-2</c:v>
                </c:pt>
                <c:pt idx="5">
                  <c:v>0.10569105691056911</c:v>
                </c:pt>
                <c:pt idx="6">
                  <c:v>0.13008130081300814</c:v>
                </c:pt>
                <c:pt idx="7">
                  <c:v>0.15447154471544716</c:v>
                </c:pt>
              </c:numCache>
            </c:numRef>
          </c:val>
          <c:extLst xmlns:c16r2="http://schemas.microsoft.com/office/drawing/2015/06/chart">
            <c:ext xmlns:c16="http://schemas.microsoft.com/office/drawing/2014/chart" uri="{C3380CC4-5D6E-409C-BE32-E72D297353CC}">
              <c16:uniqueId val="{00000002-177F-4608-868A-A50AD12C676E}"/>
            </c:ext>
          </c:extLst>
        </c:ser>
        <c:dLbls>
          <c:showLegendKey val="0"/>
          <c:showVal val="0"/>
          <c:showCatName val="0"/>
          <c:showSerName val="0"/>
          <c:showPercent val="0"/>
          <c:showBubbleSize val="0"/>
        </c:dLbls>
        <c:gapWidth val="100"/>
        <c:overlap val="100"/>
        <c:axId val="217018632"/>
        <c:axId val="217019416"/>
      </c:barChart>
      <c:catAx>
        <c:axId val="2170186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7019416"/>
        <c:crosses val="autoZero"/>
        <c:auto val="1"/>
        <c:lblAlgn val="ctr"/>
        <c:lblOffset val="100"/>
        <c:noMultiLvlLbl val="0"/>
      </c:catAx>
      <c:valAx>
        <c:axId val="21701941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7018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 Months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MORs Submitted</c:v>
                </c:pt>
              </c:strCache>
            </c:strRef>
          </c:cat>
          <c:val>
            <c:numRef>
              <c:f>Sheet1!$B$2</c:f>
              <c:numCache>
                <c:formatCode>0.0%</c:formatCode>
                <c:ptCount val="1"/>
                <c:pt idx="0">
                  <c:v>8.1300813008130079E-2</c:v>
                </c:pt>
              </c:numCache>
            </c:numRef>
          </c:val>
          <c:extLst xmlns:c16r2="http://schemas.microsoft.com/office/drawing/2015/06/chart">
            <c:ext xmlns:c16="http://schemas.microsoft.com/office/drawing/2014/chart" uri="{C3380CC4-5D6E-409C-BE32-E72D297353CC}">
              <c16:uniqueId val="{00000000-A835-43C7-952E-02D7746F5753}"/>
            </c:ext>
          </c:extLst>
        </c:ser>
        <c:ser>
          <c:idx val="1"/>
          <c:order val="1"/>
          <c:tx>
            <c:strRef>
              <c:f>Sheet1!$C$1</c:f>
              <c:strCache>
                <c:ptCount val="1"/>
                <c:pt idx="0">
                  <c:v>1-11 Months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MORs Submitted</c:v>
                </c:pt>
              </c:strCache>
            </c:strRef>
          </c:cat>
          <c:val>
            <c:numRef>
              <c:f>Sheet1!$C$2</c:f>
              <c:numCache>
                <c:formatCode>0.0%</c:formatCode>
                <c:ptCount val="1"/>
                <c:pt idx="0">
                  <c:v>0.18699186991869918</c:v>
                </c:pt>
              </c:numCache>
            </c:numRef>
          </c:val>
          <c:extLst xmlns:c16r2="http://schemas.microsoft.com/office/drawing/2015/06/chart">
            <c:ext xmlns:c16="http://schemas.microsoft.com/office/drawing/2014/chart" uri="{C3380CC4-5D6E-409C-BE32-E72D297353CC}">
              <c16:uniqueId val="{00000001-A835-43C7-952E-02D7746F5753}"/>
            </c:ext>
          </c:extLst>
        </c:ser>
        <c:ser>
          <c:idx val="2"/>
          <c:order val="2"/>
          <c:tx>
            <c:strRef>
              <c:f>Sheet1!$D$1</c:f>
              <c:strCache>
                <c:ptCount val="1"/>
                <c:pt idx="0">
                  <c:v>12 months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MORs Submitted</c:v>
                </c:pt>
              </c:strCache>
            </c:strRef>
          </c:cat>
          <c:val>
            <c:numRef>
              <c:f>Sheet1!$D$2</c:f>
              <c:numCache>
                <c:formatCode>0.0%</c:formatCode>
                <c:ptCount val="1"/>
                <c:pt idx="0">
                  <c:v>0.73170731707317072</c:v>
                </c:pt>
              </c:numCache>
            </c:numRef>
          </c:val>
          <c:extLst xmlns:c16r2="http://schemas.microsoft.com/office/drawing/2015/06/chart">
            <c:ext xmlns:c16="http://schemas.microsoft.com/office/drawing/2014/chart" uri="{C3380CC4-5D6E-409C-BE32-E72D297353CC}">
              <c16:uniqueId val="{00000002-A835-43C7-952E-02D7746F5753}"/>
            </c:ext>
          </c:extLst>
        </c:ser>
        <c:dLbls>
          <c:showLegendKey val="0"/>
          <c:showVal val="1"/>
          <c:showCatName val="0"/>
          <c:showSerName val="0"/>
          <c:showPercent val="0"/>
          <c:showBubbleSize val="0"/>
        </c:dLbls>
        <c:gapWidth val="100"/>
        <c:overlap val="-24"/>
        <c:axId val="217013928"/>
        <c:axId val="217017456"/>
      </c:barChart>
      <c:catAx>
        <c:axId val="2170139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7017456"/>
        <c:crosses val="autoZero"/>
        <c:auto val="1"/>
        <c:lblAlgn val="ctr"/>
        <c:lblOffset val="100"/>
        <c:noMultiLvlLbl val="0"/>
      </c:catAx>
      <c:valAx>
        <c:axId val="21701745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7013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528DA9C-EA49-4031-ACED-3D191F79759A}" type="datetimeFigureOut">
              <a:rPr lang="en-US" smtClean="0"/>
              <a:t>4/12/2017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DF13CAC-0C66-41EA-A673-14D501C8C4A1}" type="slidenum">
              <a:rPr lang="en-US" smtClean="0"/>
              <a:t>‹#›</a:t>
            </a:fld>
            <a:endParaRPr lang="en-US"/>
          </a:p>
        </p:txBody>
      </p:sp>
    </p:spTree>
    <p:extLst>
      <p:ext uri="{BB962C8B-B14F-4D97-AF65-F5344CB8AC3E}">
        <p14:creationId xmlns:p14="http://schemas.microsoft.com/office/powerpoint/2010/main" val="7288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FCC379-422F-4337-9396-4789B6B3B776}" type="datetimeFigureOut">
              <a:rPr lang="en-US" smtClean="0"/>
              <a:t>4/12/2017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E2DB00-6B41-4CC9-95FD-5DFA5FDAC3C4}" type="slidenum">
              <a:rPr lang="en-US" smtClean="0"/>
              <a:t>‹#›</a:t>
            </a:fld>
            <a:endParaRPr lang="en-US"/>
          </a:p>
        </p:txBody>
      </p:sp>
    </p:spTree>
    <p:extLst>
      <p:ext uri="{BB962C8B-B14F-4D97-AF65-F5344CB8AC3E}">
        <p14:creationId xmlns:p14="http://schemas.microsoft.com/office/powerpoint/2010/main" val="129954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E2DB00-6B41-4CC9-95FD-5DFA5FDAC3C4}" type="slidenum">
              <a:rPr lang="en-US" smtClean="0"/>
              <a:t>1</a:t>
            </a:fld>
            <a:endParaRPr lang="en-US"/>
          </a:p>
        </p:txBody>
      </p:sp>
    </p:spTree>
    <p:extLst>
      <p:ext uri="{BB962C8B-B14F-4D97-AF65-F5344CB8AC3E}">
        <p14:creationId xmlns:p14="http://schemas.microsoft.com/office/powerpoint/2010/main" val="65477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55B4D-6C95-4847-AD77-8800C23D9076}" type="slidenum">
              <a:rPr lang="en-US">
                <a:solidFill>
                  <a:prstClr val="black"/>
                </a:solidFill>
              </a:rPr>
              <a:pPr/>
              <a:t>19</a:t>
            </a:fld>
            <a:endParaRPr lang="en-US" dirty="0">
              <a:solidFill>
                <a:prstClr val="black"/>
              </a:solidFill>
            </a:endParaRPr>
          </a:p>
        </p:txBody>
      </p:sp>
      <p:sp>
        <p:nvSpPr>
          <p:cNvPr id="158722" name="Rectangle 2"/>
          <p:cNvSpPr>
            <a:spLocks noGrp="1" noRot="1" noChangeAspect="1" noChangeArrowheads="1" noTextEdit="1"/>
          </p:cNvSpPr>
          <p:nvPr>
            <p:ph type="sldImg"/>
          </p:nvPr>
        </p:nvSpPr>
        <p:spPr bwMode="auto">
          <a:xfrm>
            <a:off x="1163638" y="722313"/>
            <a:ext cx="4687887" cy="3516312"/>
          </a:xfrm>
          <a:prstGeom prst="rect">
            <a:avLst/>
          </a:prstGeom>
          <a:solidFill>
            <a:srgbClr val="FFFFFF"/>
          </a:solidFill>
          <a:ln>
            <a:solidFill>
              <a:srgbClr val="000000"/>
            </a:solidFill>
            <a:miter lim="800000"/>
            <a:headEnd/>
            <a:tailEnd/>
          </a:ln>
        </p:spPr>
      </p:sp>
      <p:sp>
        <p:nvSpPr>
          <p:cNvPr id="158723" name="Rectangle 3"/>
          <p:cNvSpPr>
            <a:spLocks noGrp="1" noChangeArrowheads="1"/>
          </p:cNvSpPr>
          <p:nvPr>
            <p:ph type="body" idx="1"/>
          </p:nvPr>
        </p:nvSpPr>
        <p:spPr bwMode="auto">
          <a:xfrm>
            <a:off x="934720" y="4441615"/>
            <a:ext cx="5140960" cy="4131733"/>
          </a:xfrm>
          <a:prstGeom prst="rect">
            <a:avLst/>
          </a:prstGeom>
          <a:solidFill>
            <a:srgbClr val="FFFFFF"/>
          </a:solidFill>
          <a:ln>
            <a:solidFill>
              <a:srgbClr val="000000"/>
            </a:solidFill>
            <a:miter lim="800000"/>
            <a:headEnd/>
            <a:tailEnd/>
          </a:ln>
        </p:spPr>
        <p:txBody>
          <a:bodyPr lIns="91554" tIns="45779" rIns="91554" bIns="45779"/>
          <a:lstStyle/>
          <a:p>
            <a:endParaRPr lang="en-US" sz="900" dirty="0">
              <a:latin typeface="Arial" pitchFamily="34" charset="0"/>
            </a:endParaRPr>
          </a:p>
        </p:txBody>
      </p:sp>
    </p:spTree>
    <p:extLst>
      <p:ext uri="{BB962C8B-B14F-4D97-AF65-F5344CB8AC3E}">
        <p14:creationId xmlns:p14="http://schemas.microsoft.com/office/powerpoint/2010/main" val="220334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56EAC-A52D-44A6-B201-FC54AD108F8C}" type="slidenum">
              <a:rPr lang="en-US">
                <a:solidFill>
                  <a:prstClr val="black"/>
                </a:solidFill>
              </a:rPr>
              <a:pPr/>
              <a:t>21</a:t>
            </a:fld>
            <a:endParaRPr lang="en-US" dirty="0">
              <a:solidFill>
                <a:prstClr val="black"/>
              </a:solidFill>
            </a:endParaRPr>
          </a:p>
        </p:txBody>
      </p:sp>
      <p:sp>
        <p:nvSpPr>
          <p:cNvPr id="97282" name="Rectangle 2"/>
          <p:cNvSpPr>
            <a:spLocks noGrp="1" noRot="1" noChangeAspect="1" noChangeArrowheads="1" noTextEdit="1"/>
          </p:cNvSpPr>
          <p:nvPr>
            <p:ph type="sldImg"/>
          </p:nvPr>
        </p:nvSpPr>
        <p:spPr bwMode="auto">
          <a:xfrm>
            <a:off x="1163638" y="722313"/>
            <a:ext cx="4687887" cy="3516312"/>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934720" y="4441615"/>
            <a:ext cx="5140960" cy="4131733"/>
          </a:xfrm>
          <a:prstGeom prst="rect">
            <a:avLst/>
          </a:prstGeom>
          <a:solidFill>
            <a:srgbClr val="FFFFFF"/>
          </a:solidFill>
          <a:ln>
            <a:solidFill>
              <a:srgbClr val="000000"/>
            </a:solidFill>
            <a:miter lim="800000"/>
            <a:headEnd/>
            <a:tailEnd/>
          </a:ln>
        </p:spPr>
        <p:txBody>
          <a:bodyPr lIns="91554" tIns="45779" rIns="91554" bIns="45779"/>
          <a:lstStyle/>
          <a:p>
            <a:endParaRPr lang="en-US" sz="900" dirty="0">
              <a:latin typeface="Arial" pitchFamily="34" charset="0"/>
            </a:endParaRPr>
          </a:p>
        </p:txBody>
      </p:sp>
    </p:spTree>
    <p:extLst>
      <p:ext uri="{BB962C8B-B14F-4D97-AF65-F5344CB8AC3E}">
        <p14:creationId xmlns:p14="http://schemas.microsoft.com/office/powerpoint/2010/main" val="3379474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97BA0-B089-404B-B5E8-03366FC1F5D7}" type="slidenum">
              <a:rPr lang="en-US">
                <a:solidFill>
                  <a:prstClr val="black"/>
                </a:solidFill>
              </a:rPr>
              <a:pPr/>
              <a:t>24</a:t>
            </a:fld>
            <a:endParaRPr lang="en-US" dirty="0">
              <a:solidFill>
                <a:prstClr val="black"/>
              </a:solidFill>
            </a:endParaRPr>
          </a:p>
        </p:txBody>
      </p:sp>
      <p:sp>
        <p:nvSpPr>
          <p:cNvPr id="190466" name="Rectangle 2"/>
          <p:cNvSpPr>
            <a:spLocks noGrp="1" noRot="1" noChangeAspect="1" noChangeArrowheads="1" noTextEdit="1"/>
          </p:cNvSpPr>
          <p:nvPr>
            <p:ph type="sldImg"/>
          </p:nvPr>
        </p:nvSpPr>
        <p:spPr bwMode="auto">
          <a:xfrm>
            <a:off x="1163638" y="722313"/>
            <a:ext cx="4687887" cy="3516312"/>
          </a:xfrm>
          <a:prstGeom prst="rect">
            <a:avLst/>
          </a:prstGeom>
          <a:solidFill>
            <a:srgbClr val="FFFFFF"/>
          </a:solidFill>
          <a:ln>
            <a:solidFill>
              <a:srgbClr val="000000"/>
            </a:solidFill>
            <a:miter lim="800000"/>
            <a:headEnd/>
            <a:tailEnd/>
          </a:ln>
        </p:spPr>
      </p:sp>
      <p:sp>
        <p:nvSpPr>
          <p:cNvPr id="190467" name="Rectangle 3"/>
          <p:cNvSpPr>
            <a:spLocks noGrp="1" noChangeArrowheads="1"/>
          </p:cNvSpPr>
          <p:nvPr>
            <p:ph type="body" idx="1"/>
          </p:nvPr>
        </p:nvSpPr>
        <p:spPr bwMode="auto">
          <a:xfrm>
            <a:off x="934720" y="4441615"/>
            <a:ext cx="5140960" cy="4131733"/>
          </a:xfrm>
          <a:prstGeom prst="rect">
            <a:avLst/>
          </a:prstGeom>
          <a:solidFill>
            <a:srgbClr val="FFFFFF"/>
          </a:solidFill>
          <a:ln>
            <a:solidFill>
              <a:srgbClr val="000000"/>
            </a:solidFill>
            <a:miter lim="800000"/>
            <a:headEnd/>
            <a:tailEnd/>
          </a:ln>
        </p:spPr>
        <p:txBody>
          <a:bodyPr lIns="91554" tIns="45779" rIns="91554" bIns="45779"/>
          <a:lstStyle/>
          <a:p>
            <a:endParaRPr lang="en-US" dirty="0">
              <a:latin typeface="Verdana" pitchFamily="34" charset="0"/>
            </a:endParaRPr>
          </a:p>
        </p:txBody>
      </p:sp>
    </p:spTree>
    <p:extLst>
      <p:ext uri="{BB962C8B-B14F-4D97-AF65-F5344CB8AC3E}">
        <p14:creationId xmlns:p14="http://schemas.microsoft.com/office/powerpoint/2010/main" val="198315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97BA0-B089-404B-B5E8-03366FC1F5D7}" type="slidenum">
              <a:rPr lang="en-US">
                <a:solidFill>
                  <a:prstClr val="black"/>
                </a:solidFill>
              </a:rPr>
              <a:pPr/>
              <a:t>27</a:t>
            </a:fld>
            <a:endParaRPr lang="en-US" dirty="0">
              <a:solidFill>
                <a:prstClr val="black"/>
              </a:solidFill>
            </a:endParaRPr>
          </a:p>
        </p:txBody>
      </p:sp>
      <p:sp>
        <p:nvSpPr>
          <p:cNvPr id="190466" name="Rectangle 2"/>
          <p:cNvSpPr>
            <a:spLocks noGrp="1" noRot="1" noChangeAspect="1" noChangeArrowheads="1" noTextEdit="1"/>
          </p:cNvSpPr>
          <p:nvPr>
            <p:ph type="sldImg"/>
          </p:nvPr>
        </p:nvSpPr>
        <p:spPr bwMode="auto">
          <a:xfrm>
            <a:off x="1163638" y="722313"/>
            <a:ext cx="4687887" cy="3516312"/>
          </a:xfrm>
          <a:prstGeom prst="rect">
            <a:avLst/>
          </a:prstGeom>
          <a:solidFill>
            <a:srgbClr val="FFFFFF"/>
          </a:solidFill>
          <a:ln>
            <a:solidFill>
              <a:srgbClr val="000000"/>
            </a:solidFill>
            <a:miter lim="800000"/>
            <a:headEnd/>
            <a:tailEnd/>
          </a:ln>
        </p:spPr>
      </p:sp>
      <p:sp>
        <p:nvSpPr>
          <p:cNvPr id="190467" name="Rectangle 3"/>
          <p:cNvSpPr>
            <a:spLocks noGrp="1" noChangeArrowheads="1"/>
          </p:cNvSpPr>
          <p:nvPr>
            <p:ph type="body" idx="1"/>
          </p:nvPr>
        </p:nvSpPr>
        <p:spPr bwMode="auto">
          <a:xfrm>
            <a:off x="934720" y="4441615"/>
            <a:ext cx="5140960" cy="4131733"/>
          </a:xfrm>
          <a:prstGeom prst="rect">
            <a:avLst/>
          </a:prstGeom>
          <a:solidFill>
            <a:srgbClr val="FFFFFF"/>
          </a:solidFill>
          <a:ln>
            <a:solidFill>
              <a:srgbClr val="000000"/>
            </a:solidFill>
            <a:miter lim="800000"/>
            <a:headEnd/>
            <a:tailEnd/>
          </a:ln>
        </p:spPr>
        <p:txBody>
          <a:bodyPr lIns="91554" tIns="45779" rIns="91554" bIns="45779"/>
          <a:lstStyle/>
          <a:p>
            <a:endParaRPr lang="en-US" dirty="0">
              <a:latin typeface="Verdana" pitchFamily="34" charset="0"/>
            </a:endParaRPr>
          </a:p>
        </p:txBody>
      </p:sp>
    </p:spTree>
    <p:extLst>
      <p:ext uri="{BB962C8B-B14F-4D97-AF65-F5344CB8AC3E}">
        <p14:creationId xmlns:p14="http://schemas.microsoft.com/office/powerpoint/2010/main" val="4231739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35</a:t>
            </a:fld>
            <a:endParaRPr lang="en-US" sz="1800" kern="0" dirty="0">
              <a:solidFill>
                <a:sysClr val="windowText" lastClr="000000"/>
              </a:solidFill>
            </a:endParaRPr>
          </a:p>
        </p:txBody>
      </p:sp>
    </p:spTree>
    <p:extLst>
      <p:ext uri="{BB962C8B-B14F-4D97-AF65-F5344CB8AC3E}">
        <p14:creationId xmlns:p14="http://schemas.microsoft.com/office/powerpoint/2010/main" val="185284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r>
              <a:rPr lang="en-US" dirty="0"/>
              <a:t>Another 290 purchase fluoridated water</a:t>
            </a:r>
          </a:p>
          <a:p>
            <a:r>
              <a:rPr lang="en-US" dirty="0"/>
              <a:t>38 are naturally fluoridated</a:t>
            </a:r>
          </a:p>
          <a:p>
            <a:endParaRPr lang="en-US" dirty="0"/>
          </a:p>
          <a:p>
            <a:r>
              <a:rPr lang="en-US" dirty="0"/>
              <a:t>If you have heard me</a:t>
            </a:r>
            <a:r>
              <a:rPr lang="en-US" baseline="0" dirty="0"/>
              <a:t> present before then you may have noticed a change in the number of adjusted systems, fun fact, the Metropolitan Water Board consolidated with the Onondaga County Water Authority.</a:t>
            </a:r>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prstClr val="black"/>
                </a:solidFill>
              </a:rPr>
              <a:pPr defTabSz="931774">
                <a:defRPr/>
              </a:pPr>
              <a:t>36</a:t>
            </a:fld>
            <a:endParaRPr lang="en-US" sz="1800" kern="0" dirty="0">
              <a:solidFill>
                <a:prstClr val="black"/>
              </a:solidFill>
            </a:endParaRPr>
          </a:p>
        </p:txBody>
      </p:sp>
    </p:spTree>
    <p:extLst>
      <p:ext uri="{BB962C8B-B14F-4D97-AF65-F5344CB8AC3E}">
        <p14:creationId xmlns:p14="http://schemas.microsoft.com/office/powerpoint/2010/main" val="221539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r>
              <a:rPr lang="en-US" dirty="0"/>
              <a:t>2012 Strategic Plan-</a:t>
            </a:r>
            <a:r>
              <a:rPr lang="en-US" baseline="0" dirty="0"/>
              <a:t> mission, vision and map. The map lists the priorities and objectives, really the critical steps, that must be taken to successfully achieve the Department's mission of protecting the health and well being of New Yorkers.</a:t>
            </a:r>
          </a:p>
          <a:p>
            <a:endParaRPr lang="en-US" baseline="0" dirty="0"/>
          </a:p>
          <a:p>
            <a:r>
              <a:rPr lang="en-US" baseline="0" dirty="0"/>
              <a:t>7 priorities including: Become a model performance-based organization- related strategies include:</a:t>
            </a:r>
            <a:endParaRPr lang="en-US" dirty="0"/>
          </a:p>
          <a:p>
            <a:pPr marL="640594" lvl="1" indent="-174708">
              <a:buFont typeface="Arial" panose="020B0604020202020204" pitchFamily="34" charset="0"/>
              <a:buChar char="•"/>
            </a:pPr>
            <a:r>
              <a:rPr lang="en-US" sz="700" dirty="0">
                <a:solidFill>
                  <a:srgbClr val="646569"/>
                </a:solidFill>
              </a:rPr>
              <a:t>Implement a process for program-level performance measures</a:t>
            </a:r>
          </a:p>
          <a:p>
            <a:pPr marL="640594" lvl="1" indent="-174708">
              <a:buFont typeface="Arial" panose="020B0604020202020204" pitchFamily="34" charset="0"/>
              <a:buChar char="•"/>
            </a:pPr>
            <a:r>
              <a:rPr lang="en-US" sz="700" dirty="0">
                <a:solidFill>
                  <a:srgbClr val="646569"/>
                </a:solidFill>
              </a:rPr>
              <a:t>Engage internal/external stakeholders in developing and implementing metrics</a:t>
            </a:r>
          </a:p>
          <a:p>
            <a:pPr marL="640594" lvl="1" indent="-174708">
              <a:buFont typeface="Arial" panose="020B0604020202020204" pitchFamily="34" charset="0"/>
              <a:buChar char="•"/>
            </a:pPr>
            <a:r>
              <a:rPr lang="en-US" sz="700" dirty="0">
                <a:solidFill>
                  <a:srgbClr val="646569"/>
                </a:solidFill>
              </a:rPr>
              <a:t>Implement a quality improvement process</a:t>
            </a:r>
          </a:p>
          <a:p>
            <a:pPr marL="640594" lvl="1" indent="-174708">
              <a:buFont typeface="Arial" panose="020B0604020202020204" pitchFamily="34" charset="0"/>
              <a:buChar char="•"/>
            </a:pPr>
            <a:r>
              <a:rPr lang="en-US" sz="700" dirty="0">
                <a:solidFill>
                  <a:srgbClr val="646569"/>
                </a:solidFill>
              </a:rPr>
              <a:t>Implement practices that support being a performance-based organization</a:t>
            </a:r>
          </a:p>
          <a:p>
            <a:pPr marL="640594" lvl="1" indent="-174708">
              <a:buFont typeface="Arial" panose="020B0604020202020204" pitchFamily="34" charset="0"/>
              <a:buChar char="•"/>
            </a:pPr>
            <a:r>
              <a:rPr lang="en-US" sz="700" dirty="0">
                <a:solidFill>
                  <a:srgbClr val="646569"/>
                </a:solidFill>
              </a:rPr>
              <a:t>Use performance-based decision-making in aligning resources</a:t>
            </a:r>
          </a:p>
          <a:p>
            <a:endParaRPr lang="en-US" dirty="0"/>
          </a:p>
          <a:p>
            <a:r>
              <a:rPr lang="en-US" dirty="0"/>
              <a:t>An October 2016 assignment from the NYS Division of the Budget (DOB) called upon State agencies to submit strategic plans, annual performance plans, and Lean process improvement plans. In response, DOH used the assignment as an opportunity to build on its past work on strategic planning and performance management.</a:t>
            </a:r>
          </a:p>
          <a:p>
            <a:endParaRPr lang="en-US" dirty="0"/>
          </a:p>
          <a:p>
            <a:r>
              <a:rPr lang="en-US" dirty="0"/>
              <a:t>To facilitate implementation and support collaboration, DOH offices selected performance measures that align with specific strategic objectives associated with the priorities on the map. The offices provided one-year and three-year performance targets for each of their measures, and the Department is exploring how to develop a centralized performance management dashboard to track, monitor, and report on these measures on a regular basis. </a:t>
            </a:r>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37</a:t>
            </a:fld>
            <a:endParaRPr lang="en-US" sz="1800" kern="0">
              <a:solidFill>
                <a:sysClr val="windowText" lastClr="000000"/>
              </a:solidFill>
            </a:endParaRPr>
          </a:p>
        </p:txBody>
      </p:sp>
    </p:spTree>
    <p:extLst>
      <p:ext uri="{BB962C8B-B14F-4D97-AF65-F5344CB8AC3E}">
        <p14:creationId xmlns:p14="http://schemas.microsoft.com/office/powerpoint/2010/main" val="178174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r>
              <a:rPr lang="en-US" dirty="0"/>
              <a:t>Fluoridation appears in three major</a:t>
            </a:r>
            <a:r>
              <a:rPr lang="en-US" baseline="0" dirty="0"/>
              <a:t> State Health Plans</a:t>
            </a:r>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38</a:t>
            </a:fld>
            <a:endParaRPr lang="en-US" sz="1800" kern="0">
              <a:solidFill>
                <a:sysClr val="windowText" lastClr="000000"/>
              </a:solidFill>
            </a:endParaRPr>
          </a:p>
        </p:txBody>
      </p:sp>
    </p:spTree>
    <p:extLst>
      <p:ext uri="{BB962C8B-B14F-4D97-AF65-F5344CB8AC3E}">
        <p14:creationId xmlns:p14="http://schemas.microsoft.com/office/powerpoint/2010/main" val="3465812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39</a:t>
            </a:fld>
            <a:endParaRPr lang="en-US" sz="1800" kern="0">
              <a:solidFill>
                <a:sysClr val="windowText" lastClr="000000"/>
              </a:solidFill>
            </a:endParaRPr>
          </a:p>
        </p:txBody>
      </p:sp>
    </p:spTree>
    <p:extLst>
      <p:ext uri="{BB962C8B-B14F-4D97-AF65-F5344CB8AC3E}">
        <p14:creationId xmlns:p14="http://schemas.microsoft.com/office/powerpoint/2010/main" val="3028259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r>
              <a:rPr lang="en-US" b="1" dirty="0"/>
              <a:t>Goal is based on achieving</a:t>
            </a:r>
            <a:r>
              <a:rPr lang="en-US" b="1" baseline="0" dirty="0"/>
              <a:t> the goals outlined in the State Plans:</a:t>
            </a:r>
          </a:p>
          <a:p>
            <a:pPr marL="174708" indent="-174708">
              <a:buFont typeface="Arial" panose="020B0604020202020204" pitchFamily="34" charset="0"/>
              <a:buChar char="•"/>
            </a:pPr>
            <a:r>
              <a:rPr lang="en-US" baseline="0" dirty="0"/>
              <a:t>Objective LC-4 in the MCHSBG.  </a:t>
            </a:r>
          </a:p>
          <a:p>
            <a:pPr marL="174708" indent="-174708">
              <a:buFont typeface="Arial" panose="020B0604020202020204" pitchFamily="34" charset="0"/>
              <a:buChar char="•"/>
            </a:pPr>
            <a:r>
              <a:rPr lang="en-US" baseline="0" dirty="0"/>
              <a:t>Objective 5-4 in the Prevention Agenda “Promote Health Women, Infants and Children Action Plan”</a:t>
            </a:r>
          </a:p>
          <a:p>
            <a:pPr marL="174708" indent="-174708">
              <a:buFont typeface="Arial" panose="020B0604020202020204" pitchFamily="34" charset="0"/>
              <a:buChar char="•"/>
            </a:pPr>
            <a:r>
              <a:rPr lang="en-US" baseline="0" dirty="0"/>
              <a:t>Water Quality Objective 1a in the Prevention Agenda “Promote Healthy and Safe Environment Action Plan”</a:t>
            </a:r>
          </a:p>
          <a:p>
            <a:pPr marL="174708" indent="-174708">
              <a:buFont typeface="Arial" panose="020B0604020202020204" pitchFamily="34" charset="0"/>
              <a:buChar char="•"/>
            </a:pPr>
            <a:endParaRPr lang="en-US" baseline="0" dirty="0"/>
          </a:p>
          <a:p>
            <a:r>
              <a:rPr lang="en-US" b="1" dirty="0"/>
              <a:t>Challenge:  </a:t>
            </a:r>
            <a:r>
              <a:rPr lang="en-US" dirty="0"/>
              <a:t>To</a:t>
            </a:r>
            <a:r>
              <a:rPr lang="en-US" baseline="0" dirty="0"/>
              <a:t> reach our goal we would have to get an additional 1.23 million people on CWS access to fluoridated water.  However, this number is contingent on our currently fluoridated CWS maintaining their fluoridation status. </a:t>
            </a:r>
          </a:p>
          <a:p>
            <a:endParaRPr lang="en-US" baseline="0" dirty="0"/>
          </a:p>
          <a:p>
            <a:r>
              <a:rPr lang="en-US" baseline="0" dirty="0"/>
              <a:t>Biggest barriers to this is: </a:t>
            </a:r>
          </a:p>
          <a:p>
            <a:pPr marL="174708" indent="-174708">
              <a:buFont typeface="Arial" panose="020B0604020202020204" pitchFamily="34" charset="0"/>
              <a:buChar char="•"/>
            </a:pPr>
            <a:r>
              <a:rPr lang="en-US" baseline="0" dirty="0"/>
              <a:t>attacks on safety and effectiveness </a:t>
            </a:r>
          </a:p>
          <a:p>
            <a:pPr marL="174708" indent="-174708">
              <a:buFont typeface="Arial" panose="020B0604020202020204" pitchFamily="34" charset="0"/>
              <a:buChar char="•"/>
            </a:pPr>
            <a:r>
              <a:rPr lang="en-US" baseline="0" dirty="0"/>
              <a:t>financial burden on communities</a:t>
            </a:r>
          </a:p>
          <a:p>
            <a:pPr marL="640594" lvl="1" indent="-174708">
              <a:buFont typeface="Arial" panose="020B0604020202020204" pitchFamily="34" charset="0"/>
              <a:buChar char="•"/>
            </a:pPr>
            <a:r>
              <a:rPr lang="en-US" baseline="0" dirty="0"/>
              <a:t>This was the uphill battle a few years ago; however, DOH has mechanisms in place to help but we need to know about the issues first.</a:t>
            </a:r>
          </a:p>
          <a:p>
            <a:endParaRPr lang="en-US" baseline="0" dirty="0"/>
          </a:p>
          <a:p>
            <a:r>
              <a:rPr lang="en-US" b="1" baseline="0" dirty="0"/>
              <a:t>Area to Address</a:t>
            </a:r>
            <a:r>
              <a:rPr lang="en-US" baseline="0" dirty="0"/>
              <a:t>: DOH created two performance measures to address these area.  Today I will just focus on one of these measures – the measure which addresses BCH’s access to CWF operation data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40</a:t>
            </a:fld>
            <a:endParaRPr lang="en-US" sz="1800" kern="0" dirty="0">
              <a:solidFill>
                <a:sysClr val="windowText" lastClr="000000"/>
              </a:solidFill>
            </a:endParaRPr>
          </a:p>
        </p:txBody>
      </p:sp>
    </p:spTree>
    <p:extLst>
      <p:ext uri="{BB962C8B-B14F-4D97-AF65-F5344CB8AC3E}">
        <p14:creationId xmlns:p14="http://schemas.microsoft.com/office/powerpoint/2010/main" val="381890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900" dirty="0"/>
              <a:t>Harry</a:t>
            </a:r>
          </a:p>
          <a:p>
            <a:pPr marL="698830" indent="-698830">
              <a:buFont typeface="Arial" panose="020B0604020202020204" pitchFamily="34" charset="0"/>
              <a:buChar char="•"/>
            </a:pPr>
            <a:r>
              <a:rPr lang="en-US" sz="4900" dirty="0"/>
              <a:t>Read bios</a:t>
            </a:r>
          </a:p>
        </p:txBody>
      </p:sp>
      <p:sp>
        <p:nvSpPr>
          <p:cNvPr id="4" name="Slide Number Placeholder 3"/>
          <p:cNvSpPr>
            <a:spLocks noGrp="1"/>
          </p:cNvSpPr>
          <p:nvPr>
            <p:ph type="sldNum" sz="quarter" idx="10"/>
          </p:nvPr>
        </p:nvSpPr>
        <p:spPr/>
        <p:txBody>
          <a:bodyPr/>
          <a:lstStyle/>
          <a:p>
            <a:fld id="{A98023AF-9E57-4520-833B-C7FA83465DF1}" type="slidenum">
              <a:rPr lang="en-US" smtClean="0"/>
              <a:t>4</a:t>
            </a:fld>
            <a:endParaRPr lang="en-US"/>
          </a:p>
        </p:txBody>
      </p:sp>
    </p:spTree>
    <p:extLst>
      <p:ext uri="{BB962C8B-B14F-4D97-AF65-F5344CB8AC3E}">
        <p14:creationId xmlns:p14="http://schemas.microsoft.com/office/powerpoint/2010/main" val="2256430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r>
              <a:rPr lang="en-US" dirty="0"/>
              <a:t>Model for Improvement</a:t>
            </a:r>
          </a:p>
          <a:p>
            <a:r>
              <a:rPr lang="en-US" dirty="0"/>
              <a:t>An approach to process improvement developed by Associates in Process Improvement, which helps t accelerate the adoption of proven and effective changes.</a:t>
            </a:r>
          </a:p>
          <a:p>
            <a:endParaRPr lang="en-US" dirty="0"/>
          </a:p>
          <a:p>
            <a:r>
              <a:rPr lang="en-US" dirty="0"/>
              <a:t>Four parts of the cycle:</a:t>
            </a:r>
          </a:p>
          <a:p>
            <a:r>
              <a:rPr lang="en-US" dirty="0"/>
              <a:t>Plan:</a:t>
            </a:r>
          </a:p>
          <a:p>
            <a:r>
              <a:rPr lang="en-US" dirty="0"/>
              <a:t>Decide what change you will make, who will do it, and when it will be done.  Formulate an hypothesis about what you think will happen when you try the change.  What do you expect will happen? </a:t>
            </a:r>
          </a:p>
          <a:p>
            <a:r>
              <a:rPr lang="en-US" dirty="0"/>
              <a:t>Identify data that you can collect (either quantitative or qualitative) that will allow you to evaluate the result of the test.  </a:t>
            </a:r>
          </a:p>
          <a:p>
            <a:r>
              <a:rPr lang="en-US" dirty="0"/>
              <a:t>Do:</a:t>
            </a:r>
          </a:p>
          <a:p>
            <a:r>
              <a:rPr lang="en-US" dirty="0"/>
              <a:t>Carry out the change. </a:t>
            </a:r>
          </a:p>
          <a:p>
            <a:r>
              <a:rPr lang="en-US" dirty="0"/>
              <a:t>Study:</a:t>
            </a:r>
          </a:p>
          <a:p>
            <a:r>
              <a:rPr lang="en-US" dirty="0"/>
              <a:t>Make sure that you leave time for reflection about your test.  Use the data and the experience of those carrying out the test to discuss what happened.  Did you get the results you expected?  If not, why not?  Did anything unexpected happen during the test?</a:t>
            </a:r>
          </a:p>
          <a:p>
            <a:r>
              <a:rPr lang="en-US" dirty="0"/>
              <a:t>Act:</a:t>
            </a:r>
          </a:p>
          <a:p>
            <a:r>
              <a:rPr lang="en-US" dirty="0"/>
              <a:t>Given what you learned during the test, what will your next test be?  Will you make refinements to the change?  Abandon it?  Keep the change and try it on a larger scale? </a:t>
            </a:r>
          </a:p>
          <a:p>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41</a:t>
            </a:fld>
            <a:endParaRPr lang="en-US" sz="1800" kern="0" dirty="0">
              <a:solidFill>
                <a:sysClr val="windowText" lastClr="000000"/>
              </a:solidFill>
            </a:endParaRPr>
          </a:p>
        </p:txBody>
      </p:sp>
    </p:spTree>
    <p:extLst>
      <p:ext uri="{BB962C8B-B14F-4D97-AF65-F5344CB8AC3E}">
        <p14:creationId xmlns:p14="http://schemas.microsoft.com/office/powerpoint/2010/main" val="1048035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r>
              <a:rPr lang="en-US" dirty="0"/>
              <a:t>State Sanitary Code Part 5.1 requires operation reports be submitted to local health by</a:t>
            </a:r>
            <a:r>
              <a:rPr lang="en-US" baseline="0" dirty="0"/>
              <a:t> the 10</a:t>
            </a:r>
            <a:r>
              <a:rPr lang="en-US" baseline="30000" dirty="0"/>
              <a:t>th</a:t>
            </a:r>
            <a:r>
              <a:rPr lang="en-US" baseline="0" dirty="0"/>
              <a:t> day of the following month</a:t>
            </a:r>
          </a:p>
          <a:p>
            <a:endParaRPr lang="en-US" baseline="0" dirty="0"/>
          </a:p>
          <a:p>
            <a:r>
              <a:rPr lang="en-US" baseline="0" dirty="0"/>
              <a:t>Report workflow: CWS </a:t>
            </a:r>
            <a:r>
              <a:rPr lang="en-US" baseline="0" dirty="0">
                <a:sym typeface="Wingdings" panose="05000000000000000000" pitchFamily="2" charset="2"/>
              </a:rPr>
              <a:t> LHD/Field Office  BWSP  BCH</a:t>
            </a:r>
          </a:p>
          <a:p>
            <a:endParaRPr lang="en-US" baseline="0" dirty="0">
              <a:sym typeface="Wingdings" panose="05000000000000000000" pitchFamily="2" charset="2"/>
            </a:endParaRPr>
          </a:p>
          <a:p>
            <a:r>
              <a:rPr lang="en-US" baseline="0" dirty="0">
                <a:sym typeface="Wingdings" panose="05000000000000000000" pitchFamily="2" charset="2"/>
              </a:rPr>
              <a:t>Numerator:  # of fluoridating PWS that have MORs on file at BCH for a given time period</a:t>
            </a:r>
          </a:p>
          <a:p>
            <a:r>
              <a:rPr lang="en-US" baseline="0" dirty="0">
                <a:sym typeface="Wingdings" panose="05000000000000000000" pitchFamily="2" charset="2"/>
              </a:rPr>
              <a:t>Denominator: total number of fluoride PWS</a:t>
            </a:r>
          </a:p>
          <a:p>
            <a:pPr marL="174708" indent="-174708">
              <a:buFont typeface="Arial" panose="020B0604020202020204" pitchFamily="34" charset="0"/>
              <a:buChar char="•"/>
            </a:pPr>
            <a:r>
              <a:rPr lang="en-US" baseline="0" dirty="0">
                <a:sym typeface="Wingdings" panose="05000000000000000000" pitchFamily="2" charset="2"/>
              </a:rPr>
              <a:t>For 2015 and 2016= 123</a:t>
            </a:r>
          </a:p>
          <a:p>
            <a:pPr marL="174708" indent="-174708">
              <a:buFont typeface="Arial" panose="020B0604020202020204" pitchFamily="34" charset="0"/>
              <a:buChar char="•"/>
            </a:pPr>
            <a:r>
              <a:rPr lang="en-US" baseline="0" dirty="0">
                <a:sym typeface="Wingdings" panose="05000000000000000000" pitchFamily="2" charset="2"/>
              </a:rPr>
              <a:t>For 2016= 122</a:t>
            </a:r>
          </a:p>
          <a:p>
            <a:pPr marL="174708" indent="-174708">
              <a:buFont typeface="Arial" panose="020B0604020202020204" pitchFamily="34" charset="0"/>
              <a:buChar char="•"/>
            </a:pPr>
            <a:endParaRPr lang="en-US" baseline="0" dirty="0">
              <a:sym typeface="Wingdings" panose="05000000000000000000" pitchFamily="2" charset="2"/>
            </a:endParaRPr>
          </a:p>
          <a:p>
            <a:r>
              <a:rPr lang="en-US" baseline="0" dirty="0">
                <a:sym typeface="Wingdings" panose="05000000000000000000" pitchFamily="2" charset="2"/>
              </a:rPr>
              <a:t>Consistently refers to all reports for a given time period.  </a:t>
            </a:r>
          </a:p>
          <a:p>
            <a:pPr marL="174708" indent="-174708">
              <a:buFont typeface="Arial" panose="020B0604020202020204" pitchFamily="34" charset="0"/>
              <a:buChar char="•"/>
            </a:pPr>
            <a:r>
              <a:rPr lang="en-US" baseline="0" dirty="0">
                <a:sym typeface="Wingdings" panose="05000000000000000000" pitchFamily="2" charset="2"/>
              </a:rPr>
              <a:t>Quarterly = all 3 MORs for that given quarter</a:t>
            </a:r>
          </a:p>
          <a:p>
            <a:pPr marL="174708" indent="-174708">
              <a:buFont typeface="Arial" panose="020B0604020202020204" pitchFamily="34" charset="0"/>
              <a:buChar char="•"/>
            </a:pPr>
            <a:r>
              <a:rPr lang="en-US" baseline="0" dirty="0">
                <a:sym typeface="Wingdings" panose="05000000000000000000" pitchFamily="2" charset="2"/>
              </a:rPr>
              <a:t>Yearly = all 12 MORs for that given year</a:t>
            </a:r>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42</a:t>
            </a:fld>
            <a:endParaRPr lang="en-US" sz="1800" kern="0" dirty="0">
              <a:solidFill>
                <a:sysClr val="windowText" lastClr="000000"/>
              </a:solidFill>
            </a:endParaRPr>
          </a:p>
        </p:txBody>
      </p:sp>
    </p:spTree>
    <p:extLst>
      <p:ext uri="{BB962C8B-B14F-4D97-AF65-F5344CB8AC3E}">
        <p14:creationId xmlns:p14="http://schemas.microsoft.com/office/powerpoint/2010/main" val="581387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r>
              <a:rPr lang="en-US" dirty="0"/>
              <a:t>	Numerator	Denominator</a:t>
            </a:r>
          </a:p>
          <a:p>
            <a:r>
              <a:rPr lang="en-US" dirty="0"/>
              <a:t>Baseline	105	123</a:t>
            </a:r>
          </a:p>
          <a:p>
            <a:r>
              <a:rPr lang="en-US" dirty="0"/>
              <a:t>Target	123	123</a:t>
            </a:r>
          </a:p>
          <a:p>
            <a:endParaRPr lang="en-US" dirty="0"/>
          </a:p>
          <a:p>
            <a:r>
              <a:rPr lang="en-US" dirty="0"/>
              <a:t>100% seems lofty; however, submittal of MORs</a:t>
            </a:r>
            <a:r>
              <a:rPr lang="en-US" baseline="0" dirty="0"/>
              <a:t> is required under the State Sanitary Code.  Even if the PWS is offline for a month we want a report submitted.  </a:t>
            </a:r>
          </a:p>
          <a:p>
            <a:endParaRPr lang="en-US" baseline="0" dirty="0"/>
          </a:p>
          <a:p>
            <a:r>
              <a:rPr lang="en-US" baseline="0" dirty="0"/>
              <a:t>Also, we achieved 100% reporting in 2013 so I know it can be done.</a:t>
            </a:r>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43</a:t>
            </a:fld>
            <a:endParaRPr lang="en-US" sz="1800" kern="0" dirty="0">
              <a:solidFill>
                <a:sysClr val="windowText" lastClr="000000"/>
              </a:solidFill>
            </a:endParaRPr>
          </a:p>
        </p:txBody>
      </p:sp>
    </p:spTree>
    <p:extLst>
      <p:ext uri="{BB962C8B-B14F-4D97-AF65-F5344CB8AC3E}">
        <p14:creationId xmlns:p14="http://schemas.microsoft.com/office/powerpoint/2010/main" val="3680498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44</a:t>
            </a:fld>
            <a:endParaRPr lang="en-US" sz="1800" kern="0">
              <a:solidFill>
                <a:sysClr val="windowText" lastClr="000000"/>
              </a:solidFill>
            </a:endParaRPr>
          </a:p>
        </p:txBody>
      </p:sp>
    </p:spTree>
    <p:extLst>
      <p:ext uri="{BB962C8B-B14F-4D97-AF65-F5344CB8AC3E}">
        <p14:creationId xmlns:p14="http://schemas.microsoft.com/office/powerpoint/2010/main" val="3468370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548457"/>
            <a:ext cx="5732949" cy="3721466"/>
          </a:xfrm>
          <a:prstGeom prst="rect">
            <a:avLst/>
          </a:prstGeom>
        </p:spPr>
        <p:txBody>
          <a:bodyPr lIns="94947" tIns="47474" rIns="94947" bIns="47474"/>
          <a:lstStyle/>
          <a:p>
            <a:r>
              <a:rPr lang="it-IT" dirty="0"/>
              <a:t>	Complete        Semi-Comp 	Incomplete 	Denominator</a:t>
            </a:r>
          </a:p>
          <a:p>
            <a:r>
              <a:rPr lang="it-IT" dirty="0"/>
              <a:t>	Numerator	Numerator	Numerator	</a:t>
            </a:r>
          </a:p>
          <a:p>
            <a:r>
              <a:rPr lang="it-IT" dirty="0"/>
              <a:t>2015- Q1	115	0	8	123</a:t>
            </a:r>
          </a:p>
          <a:p>
            <a:r>
              <a:rPr lang="it-IT" dirty="0"/>
              <a:t>2015- Q2	105	10	8	123</a:t>
            </a:r>
          </a:p>
          <a:p>
            <a:r>
              <a:rPr lang="it-IT" dirty="0"/>
              <a:t>2015- Q3	108	7	8	123</a:t>
            </a:r>
          </a:p>
          <a:p>
            <a:r>
              <a:rPr lang="it-IT" dirty="0"/>
              <a:t>2015- Q4	113	2	8	123</a:t>
            </a:r>
          </a:p>
          <a:p>
            <a:r>
              <a:rPr lang="it-IT" dirty="0"/>
              <a:t>2016- Q1	103	10	10	123</a:t>
            </a:r>
          </a:p>
          <a:p>
            <a:r>
              <a:rPr lang="it-IT" dirty="0"/>
              <a:t>2016- Q2	103	7	13	123</a:t>
            </a:r>
          </a:p>
          <a:p>
            <a:r>
              <a:rPr lang="it-IT" dirty="0"/>
              <a:t>2016- Q3	100	7	16	123</a:t>
            </a:r>
          </a:p>
          <a:p>
            <a:r>
              <a:rPr lang="it-IT" dirty="0"/>
              <a:t>2016- Q4	94	10	19	123</a:t>
            </a:r>
          </a:p>
          <a:p>
            <a:endParaRPr lang="en-US" dirty="0"/>
          </a:p>
          <a:p>
            <a:r>
              <a:rPr lang="en-US" dirty="0"/>
              <a:t>This chart is by quarter and covers PWS receipt for all of 2015 and 2016</a:t>
            </a:r>
          </a:p>
          <a:p>
            <a:endParaRPr lang="en-US" dirty="0"/>
          </a:p>
          <a:p>
            <a:r>
              <a:rPr lang="en-US" dirty="0"/>
              <a:t>The trend is opposite</a:t>
            </a:r>
            <a:r>
              <a:rPr lang="en-US" baseline="0" dirty="0"/>
              <a:t> of what we want; however, the data is reflective of a specific point in time.  If I was to rerun the numbers today the percentages for completeness or semi-completeness may be higher due to receipt of MORs by BCH between last Thursday and today.  </a:t>
            </a:r>
          </a:p>
          <a:p>
            <a:endParaRPr lang="en-US" baseline="0" dirty="0"/>
          </a:p>
          <a:p>
            <a:r>
              <a:rPr lang="en-US" baseline="0" dirty="0"/>
              <a:t>Still only 76.4% or </a:t>
            </a:r>
            <a:r>
              <a:rPr lang="en-US" b="1" baseline="0" dirty="0"/>
              <a:t>90 </a:t>
            </a:r>
            <a:r>
              <a:rPr lang="en-US" b="0" baseline="0" dirty="0"/>
              <a:t>PWSs </a:t>
            </a:r>
            <a:r>
              <a:rPr lang="en-US" baseline="0" dirty="0"/>
              <a:t>have a </a:t>
            </a:r>
            <a:r>
              <a:rPr lang="en-US" b="1" baseline="0" dirty="0"/>
              <a:t>complete</a:t>
            </a:r>
            <a:r>
              <a:rPr lang="en-US" baseline="0" dirty="0"/>
              <a:t> set of MORs for </a:t>
            </a:r>
            <a:r>
              <a:rPr lang="en-US" b="1" baseline="0" dirty="0"/>
              <a:t>Q4 in 2016 </a:t>
            </a:r>
            <a:r>
              <a:rPr lang="en-US" baseline="0" dirty="0"/>
              <a:t>or more importantly we </a:t>
            </a:r>
            <a:r>
              <a:rPr lang="en-US" b="1" baseline="0" dirty="0"/>
              <a:t>do not have any reports </a:t>
            </a:r>
            <a:r>
              <a:rPr lang="en-US" baseline="0" dirty="0"/>
              <a:t>for </a:t>
            </a:r>
            <a:r>
              <a:rPr lang="en-US" b="1" baseline="0" dirty="0"/>
              <a:t>19</a:t>
            </a:r>
            <a:r>
              <a:rPr lang="en-US" baseline="0" dirty="0"/>
              <a:t> PWS in </a:t>
            </a:r>
            <a:r>
              <a:rPr lang="en-US" b="1" dirty="0">
                <a:solidFill>
                  <a:prstClr val="black"/>
                </a:solidFill>
              </a:rPr>
              <a:t>Q4 in 2016 </a:t>
            </a:r>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45</a:t>
            </a:fld>
            <a:endParaRPr lang="en-US" sz="1800" kern="0" dirty="0">
              <a:solidFill>
                <a:sysClr val="windowText" lastClr="000000"/>
              </a:solidFill>
            </a:endParaRPr>
          </a:p>
        </p:txBody>
      </p:sp>
    </p:spTree>
    <p:extLst>
      <p:ext uri="{BB962C8B-B14F-4D97-AF65-F5344CB8AC3E}">
        <p14:creationId xmlns:p14="http://schemas.microsoft.com/office/powerpoint/2010/main" val="2050161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268" y="4548135"/>
            <a:ext cx="5731651" cy="3721788"/>
          </a:xfrm>
          <a:prstGeom prst="rect">
            <a:avLst/>
          </a:prstGeom>
        </p:spPr>
        <p:txBody>
          <a:bodyPr/>
          <a:lstStyle/>
          <a:p>
            <a:r>
              <a:rPr lang="en-US" dirty="0"/>
              <a:t>		Numerator	Denominator</a:t>
            </a:r>
          </a:p>
          <a:p>
            <a:r>
              <a:rPr lang="en-US" dirty="0"/>
              <a:t>O Months: 		10	123</a:t>
            </a:r>
          </a:p>
          <a:p>
            <a:r>
              <a:rPr lang="en-US" dirty="0"/>
              <a:t>1-11 Months:		23	123</a:t>
            </a:r>
          </a:p>
          <a:p>
            <a:r>
              <a:rPr lang="en-US" dirty="0"/>
              <a:t>12 Months:		90	123</a:t>
            </a:r>
          </a:p>
          <a:p>
            <a:endParaRPr lang="en-US" dirty="0"/>
          </a:p>
          <a:p>
            <a:r>
              <a:rPr lang="en-US" dirty="0"/>
              <a:t>This chart is for all of 2016-</a:t>
            </a:r>
            <a:r>
              <a:rPr lang="en-US" baseline="0" dirty="0"/>
              <a:t> how many MORs does BCH have on file for each of the 123 PWS</a:t>
            </a:r>
          </a:p>
          <a:p>
            <a:pPr marL="174708" indent="-174708">
              <a:buFont typeface="Arial" panose="020B0604020202020204" pitchFamily="34" charset="0"/>
              <a:buChar char="•"/>
            </a:pPr>
            <a:r>
              <a:rPr lang="en-US" b="1" baseline="0" dirty="0"/>
              <a:t>73.2% </a:t>
            </a:r>
            <a:r>
              <a:rPr lang="en-US" baseline="0" dirty="0"/>
              <a:t>or </a:t>
            </a:r>
            <a:r>
              <a:rPr lang="en-US" b="1" baseline="0" dirty="0"/>
              <a:t>90</a:t>
            </a:r>
            <a:r>
              <a:rPr lang="en-US" baseline="0" dirty="0"/>
              <a:t> PWS have </a:t>
            </a:r>
            <a:r>
              <a:rPr lang="en-US" b="1" baseline="0" dirty="0"/>
              <a:t>ALL</a:t>
            </a:r>
            <a:r>
              <a:rPr lang="en-US" baseline="0" dirty="0"/>
              <a:t> 12 reports on file</a:t>
            </a:r>
          </a:p>
          <a:p>
            <a:pPr marL="174708" indent="-174708">
              <a:buFont typeface="Arial" panose="020B0604020202020204" pitchFamily="34" charset="0"/>
              <a:buChar char="•"/>
            </a:pPr>
            <a:r>
              <a:rPr lang="en-US" b="1" baseline="0" dirty="0"/>
              <a:t>8.1% </a:t>
            </a:r>
            <a:r>
              <a:rPr lang="en-US" b="0" baseline="0" dirty="0"/>
              <a:t>or</a:t>
            </a:r>
            <a:r>
              <a:rPr lang="en-US" b="1" baseline="0" dirty="0"/>
              <a:t> 10 </a:t>
            </a:r>
            <a:r>
              <a:rPr lang="en-US" baseline="0" dirty="0"/>
              <a:t>PWS have</a:t>
            </a:r>
            <a:r>
              <a:rPr lang="en-US" b="1" baseline="0" dirty="0"/>
              <a:t> NO </a:t>
            </a:r>
            <a:r>
              <a:rPr lang="en-US" baseline="0" dirty="0"/>
              <a:t>reports on file</a:t>
            </a:r>
          </a:p>
          <a:p>
            <a:endParaRPr lang="en-US" baseline="0" dirty="0"/>
          </a:p>
          <a:p>
            <a:r>
              <a:rPr lang="en-US" baseline="0" dirty="0"/>
              <a:t>Our</a:t>
            </a:r>
            <a:r>
              <a:rPr lang="en-US" b="1" baseline="0" dirty="0"/>
              <a:t> baseline </a:t>
            </a:r>
            <a:r>
              <a:rPr lang="en-US" baseline="0" dirty="0"/>
              <a:t>was </a:t>
            </a:r>
            <a:r>
              <a:rPr lang="en-US" b="1" baseline="0" dirty="0"/>
              <a:t>85.4% </a:t>
            </a:r>
            <a:r>
              <a:rPr lang="en-US" baseline="0" dirty="0"/>
              <a:t>or </a:t>
            </a:r>
            <a:r>
              <a:rPr lang="en-US" b="1" baseline="0" dirty="0"/>
              <a:t>105</a:t>
            </a:r>
            <a:r>
              <a:rPr lang="en-US" baseline="0" dirty="0"/>
              <a:t> PWS in 2015 </a:t>
            </a:r>
          </a:p>
          <a:p>
            <a:r>
              <a:rPr lang="en-US" baseline="0" dirty="0"/>
              <a:t>Our target was 100% or 123 PWS in 2016 – we did not meet it yet</a:t>
            </a:r>
            <a:endParaRPr lang="en-US" dirty="0"/>
          </a:p>
        </p:txBody>
      </p:sp>
      <p:sp>
        <p:nvSpPr>
          <p:cNvPr id="4" name="Slide Number Placeholder 3"/>
          <p:cNvSpPr>
            <a:spLocks noGrp="1"/>
          </p:cNvSpPr>
          <p:nvPr>
            <p:ph type="sldNum" sz="quarter" idx="10"/>
          </p:nvPr>
        </p:nvSpPr>
        <p:spPr/>
        <p:txBody>
          <a:bodyPr/>
          <a:lstStyle/>
          <a:p>
            <a:pPr defTabSz="931774">
              <a:defRPr/>
            </a:pPr>
            <a:fld id="{F6DA9C80-B631-4EC4-8253-F63CFD0157DF}" type="slidenum">
              <a:rPr lang="en-US" sz="1800" kern="0">
                <a:solidFill>
                  <a:sysClr val="windowText" lastClr="000000"/>
                </a:solidFill>
              </a:rPr>
              <a:pPr defTabSz="931774">
                <a:defRPr/>
              </a:pPr>
              <a:t>46</a:t>
            </a:fld>
            <a:endParaRPr lang="en-US" sz="1800" kern="0" dirty="0">
              <a:solidFill>
                <a:sysClr val="windowText" lastClr="000000"/>
              </a:solidFill>
            </a:endParaRPr>
          </a:p>
        </p:txBody>
      </p:sp>
    </p:spTree>
    <p:extLst>
      <p:ext uri="{BB962C8B-B14F-4D97-AF65-F5344CB8AC3E}">
        <p14:creationId xmlns:p14="http://schemas.microsoft.com/office/powerpoint/2010/main" val="667674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a:lstStyle/>
          <a:p>
            <a:pPr defTabSz="931774">
              <a:defRPr/>
            </a:pPr>
            <a:fld id="{81274D7A-07D8-4DD1-ADEF-340DBD681354}" type="slidenum">
              <a:rPr lang="en-US" sz="1800" kern="0">
                <a:solidFill>
                  <a:srgbClr val="000000"/>
                </a:solidFill>
                <a:ea typeface="ＭＳ Ｐゴシック" pitchFamily="34" charset="-128"/>
              </a:rPr>
              <a:pPr defTabSz="931774">
                <a:defRPr/>
              </a:pPr>
              <a:t>47</a:t>
            </a:fld>
            <a:endParaRPr lang="en-US" sz="1800" kern="0">
              <a:solidFill>
                <a:srgbClr val="000000"/>
              </a:solidFill>
              <a:ea typeface="ＭＳ Ｐゴシック" pitchFamily="34" charset="-128"/>
            </a:endParaRPr>
          </a:p>
        </p:txBody>
      </p:sp>
      <p:sp>
        <p:nvSpPr>
          <p:cNvPr id="98307" name="Rectangle 2"/>
          <p:cNvSpPr>
            <a:spLocks noGrp="1" noRot="1" noChangeAspect="1" noChangeArrowheads="1" noTextEdit="1"/>
          </p:cNvSpPr>
          <p:nvPr>
            <p:ph type="sldImg"/>
          </p:nvPr>
        </p:nvSpPr>
        <p:spPr bwMode="auto">
          <a:xfrm>
            <a:off x="1266825" y="727075"/>
            <a:ext cx="4783138" cy="3587750"/>
          </a:xfrm>
          <a:noFill/>
          <a:ln cap="flat">
            <a:solidFill>
              <a:schemeClr val="tx1"/>
            </a:solidFill>
            <a:miter lim="800000"/>
            <a:headEnd/>
            <a:tailEnd/>
          </a:ln>
        </p:spPr>
      </p:sp>
      <p:sp>
        <p:nvSpPr>
          <p:cNvPr id="98308" name="Rectangle 3"/>
          <p:cNvSpPr>
            <a:spLocks noGrp="1" noChangeArrowheads="1"/>
          </p:cNvSpPr>
          <p:nvPr>
            <p:ph type="body" idx="1"/>
          </p:nvPr>
        </p:nvSpPr>
        <p:spPr bwMode="auto">
          <a:xfrm>
            <a:off x="731520" y="4560571"/>
            <a:ext cx="5852160" cy="4320540"/>
          </a:xfrm>
          <a:prstGeom prst="rect">
            <a:avLst/>
          </a:prstGeom>
          <a:noFill/>
        </p:spPr>
        <p:txBody>
          <a:bodyPr wrap="square" lIns="98996" tIns="48660" rIns="98996" bIns="48660" numCol="1" anchor="t" anchorCtr="0" compatLnSpc="1">
            <a:prstTxWarp prst="textNoShape">
              <a:avLst/>
            </a:prstTxWarp>
          </a:bodyPr>
          <a:lstStyle/>
          <a:p>
            <a:pPr eaLnBrk="1" hangingPunct="1">
              <a:spcBef>
                <a:spcPct val="0"/>
              </a:spcBef>
            </a:pPr>
            <a:r>
              <a:rPr lang="en-US" dirty="0"/>
              <a:t>We thought we would map out possible PDSAs to</a:t>
            </a:r>
            <a:r>
              <a:rPr lang="en-US" baseline="0" dirty="0"/>
              <a:t> address our performance measures…</a:t>
            </a:r>
          </a:p>
          <a:p>
            <a:pPr eaLnBrk="1" hangingPunct="1">
              <a:spcBef>
                <a:spcPct val="0"/>
              </a:spcBef>
            </a:pPr>
            <a:endParaRPr lang="en-US" baseline="0" dirty="0"/>
          </a:p>
          <a:p>
            <a:pPr eaLnBrk="1" hangingPunct="1">
              <a:spcBef>
                <a:spcPct val="0"/>
              </a:spcBef>
            </a:pPr>
            <a:r>
              <a:rPr lang="en-US" baseline="0" dirty="0"/>
              <a:t>First PDSA would target the 10 PWSs that are missing a full set of 2016 MORs- these 10 systems fall within 2 LHDs or District Offices.  Because they all fall within 2 LHDs we believe the breakdown may be at that level and not at the PWS level.</a:t>
            </a:r>
          </a:p>
          <a:p>
            <a:pPr eaLnBrk="1" hangingPunct="1">
              <a:spcBef>
                <a:spcPct val="0"/>
              </a:spcBef>
            </a:pPr>
            <a:endParaRPr lang="en-US" baseline="0" dirty="0"/>
          </a:p>
          <a:p>
            <a:pPr eaLnBrk="1" hangingPunct="1">
              <a:spcBef>
                <a:spcPct val="0"/>
              </a:spcBef>
            </a:pPr>
            <a:r>
              <a:rPr lang="en-US" baseline="0" dirty="0"/>
              <a:t>BWSP stated they have bi-weekly phone calls with Regional Environmental Health Directors and said they would be willing to talk about missing MORs on a call if given notice.</a:t>
            </a:r>
          </a:p>
          <a:p>
            <a:pPr eaLnBrk="1" hangingPunct="1">
              <a:spcBef>
                <a:spcPct val="0"/>
              </a:spcBef>
            </a:pPr>
            <a:endParaRPr lang="en-US" baseline="0" dirty="0"/>
          </a:p>
          <a:p>
            <a:pPr eaLnBrk="1" hangingPunct="1">
              <a:spcBef>
                <a:spcPct val="0"/>
              </a:spcBef>
            </a:pPr>
            <a:r>
              <a:rPr lang="en-US" baseline="0" dirty="0"/>
              <a:t>If successful we would target the LHDs/District Offices were we are missing other MORs.</a:t>
            </a:r>
          </a:p>
          <a:p>
            <a:pPr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val="3314807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45213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In collaboration with Prevent Child Abuse America, Health Care Access Maryland and other health care providers, we are proud to offer this research-based home visitation service </a:t>
            </a:r>
            <a:r>
              <a:rPr lang="en-US" b="1" dirty="0"/>
              <a:t>designed for expecting parents in southwest Baltimore City</a:t>
            </a:r>
            <a:r>
              <a:rPr lang="en-US" dirty="0"/>
              <a:t>. It offers free support services that include pre-natal and peri-natal medical care, parenting education, skill building resources and connections to community based programs.</a:t>
            </a:r>
          </a:p>
          <a:p>
            <a:pPr fontAlgn="base"/>
            <a:r>
              <a:rPr lang="en-US" dirty="0"/>
              <a:t>This program, which offers ongoing support up until the child is 3 years old, is recognized by the U.S. Department of HHS as one of seven proven home visiting models.</a:t>
            </a:r>
          </a:p>
          <a:p>
            <a:endParaRPr lang="en-US" dirty="0"/>
          </a:p>
        </p:txBody>
      </p:sp>
      <p:sp>
        <p:nvSpPr>
          <p:cNvPr id="4" name="Slide Number Placeholder 3"/>
          <p:cNvSpPr>
            <a:spLocks noGrp="1"/>
          </p:cNvSpPr>
          <p:nvPr>
            <p:ph type="sldNum" sz="quarter" idx="10"/>
          </p:nvPr>
        </p:nvSpPr>
        <p:spPr/>
        <p:txBody>
          <a:bodyPr/>
          <a:lstStyle/>
          <a:p>
            <a:pPr defTabSz="931774">
              <a:defRPr/>
            </a:pPr>
            <a:fld id="{328A7C8C-EAB2-46DC-92EF-FA841598E537}" type="slidenum">
              <a:rPr lang="en-US">
                <a:solidFill>
                  <a:prstClr val="black"/>
                </a:solidFill>
                <a:latin typeface="Calibri"/>
              </a:rPr>
              <a:pPr defTabSz="931774">
                <a:defRPr/>
              </a:pPr>
              <a:t>50</a:t>
            </a:fld>
            <a:endParaRPr lang="en-US">
              <a:solidFill>
                <a:prstClr val="black"/>
              </a:solidFill>
              <a:latin typeface="Calibri"/>
            </a:endParaRPr>
          </a:p>
        </p:txBody>
      </p:sp>
    </p:spTree>
    <p:extLst>
      <p:ext uri="{BB962C8B-B14F-4D97-AF65-F5344CB8AC3E}">
        <p14:creationId xmlns:p14="http://schemas.microsoft.com/office/powerpoint/2010/main" val="144846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2DB00-6B41-4CC9-95FD-5DFA5FDAC3C4}" type="slidenum">
              <a:rPr lang="en-US" smtClean="0"/>
              <a:t>54</a:t>
            </a:fld>
            <a:endParaRPr lang="en-US"/>
          </a:p>
        </p:txBody>
      </p:sp>
    </p:spTree>
    <p:extLst>
      <p:ext uri="{BB962C8B-B14F-4D97-AF65-F5344CB8AC3E}">
        <p14:creationId xmlns:p14="http://schemas.microsoft.com/office/powerpoint/2010/main" val="269279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4BBE563F-13AE-4345-9E6F-D75A5C01BFF2}" type="slidenum">
              <a:rPr lang="en-US" smtClean="0"/>
              <a:t>6</a:t>
            </a:fld>
            <a:endParaRPr lang="en-US" dirty="0"/>
          </a:p>
        </p:txBody>
      </p:sp>
    </p:spTree>
    <p:extLst>
      <p:ext uri="{BB962C8B-B14F-4D97-AF65-F5344CB8AC3E}">
        <p14:creationId xmlns:p14="http://schemas.microsoft.com/office/powerpoint/2010/main" val="408291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4BBE563F-13AE-4345-9E6F-D75A5C01BFF2}" type="slidenum">
              <a:rPr lang="en-US" smtClean="0"/>
              <a:t>7</a:t>
            </a:fld>
            <a:endParaRPr lang="en-US" dirty="0"/>
          </a:p>
        </p:txBody>
      </p:sp>
    </p:spTree>
    <p:extLst>
      <p:ext uri="{BB962C8B-B14F-4D97-AF65-F5344CB8AC3E}">
        <p14:creationId xmlns:p14="http://schemas.microsoft.com/office/powerpoint/2010/main" val="410359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itchFamily="34" charset="0"/>
              <a:buChar char="•"/>
            </a:pPr>
            <a:r>
              <a:rPr lang="en-US" dirty="0"/>
              <a:t>Performance management</a:t>
            </a:r>
            <a:r>
              <a:rPr lang="en-US" b="1" dirty="0"/>
              <a:t> </a:t>
            </a:r>
            <a:r>
              <a:rPr lang="en-US" dirty="0"/>
              <a:t>uses a set of management and analytic processes supported by technology that enables an organization to define strategic goals and then measure and manage performance against those goals. </a:t>
            </a:r>
          </a:p>
          <a:p>
            <a:endParaRPr lang="en-US" dirty="0"/>
          </a:p>
        </p:txBody>
      </p:sp>
      <p:sp>
        <p:nvSpPr>
          <p:cNvPr id="4" name="Slide Number Placeholder 3"/>
          <p:cNvSpPr>
            <a:spLocks noGrp="1"/>
          </p:cNvSpPr>
          <p:nvPr>
            <p:ph type="sldNum" sz="quarter" idx="10"/>
          </p:nvPr>
        </p:nvSpPr>
        <p:spPr/>
        <p:txBody>
          <a:bodyPr/>
          <a:lstStyle/>
          <a:p>
            <a:pPr>
              <a:defRPr/>
            </a:pPr>
            <a:fld id="{26CF867A-A61A-47DB-B0E6-D9248CE34B03}" type="slidenum">
              <a:rPr lang="en-US" smtClean="0"/>
              <a:pPr>
                <a:defRPr/>
              </a:pPr>
              <a:t>9</a:t>
            </a:fld>
            <a:endParaRPr lang="en-US" dirty="0"/>
          </a:p>
        </p:txBody>
      </p:sp>
    </p:spTree>
    <p:extLst>
      <p:ext uri="{BB962C8B-B14F-4D97-AF65-F5344CB8AC3E}">
        <p14:creationId xmlns:p14="http://schemas.microsoft.com/office/powerpoint/2010/main" val="216909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CF867A-A61A-47DB-B0E6-D9248CE34B03}" type="slidenum">
              <a:rPr lang="en-US" smtClean="0"/>
              <a:pPr>
                <a:defRPr/>
              </a:pPr>
              <a:t>10</a:t>
            </a:fld>
            <a:endParaRPr lang="en-US" dirty="0"/>
          </a:p>
        </p:txBody>
      </p:sp>
    </p:spTree>
    <p:extLst>
      <p:ext uri="{BB962C8B-B14F-4D97-AF65-F5344CB8AC3E}">
        <p14:creationId xmlns:p14="http://schemas.microsoft.com/office/powerpoint/2010/main" val="226814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CF867A-A61A-47DB-B0E6-D9248CE34B03}" type="slidenum">
              <a:rPr lang="en-US" smtClean="0"/>
              <a:pPr>
                <a:defRPr/>
              </a:pPr>
              <a:t>11</a:t>
            </a:fld>
            <a:endParaRPr lang="en-US" dirty="0"/>
          </a:p>
        </p:txBody>
      </p:sp>
    </p:spTree>
    <p:extLst>
      <p:ext uri="{BB962C8B-B14F-4D97-AF65-F5344CB8AC3E}">
        <p14:creationId xmlns:p14="http://schemas.microsoft.com/office/powerpoint/2010/main" val="138745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CF867A-A61A-47DB-B0E6-D9248CE34B03}" type="slidenum">
              <a:rPr lang="en-US" smtClean="0"/>
              <a:pPr>
                <a:defRPr/>
              </a:pPr>
              <a:t>12</a:t>
            </a:fld>
            <a:endParaRPr lang="en-US" dirty="0"/>
          </a:p>
        </p:txBody>
      </p:sp>
    </p:spTree>
    <p:extLst>
      <p:ext uri="{BB962C8B-B14F-4D97-AF65-F5344CB8AC3E}">
        <p14:creationId xmlns:p14="http://schemas.microsoft.com/office/powerpoint/2010/main" val="251059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81100" y="231775"/>
            <a:ext cx="4648200" cy="3486150"/>
          </a:xfrm>
          <a:ln/>
        </p:spPr>
      </p:sp>
      <p:sp>
        <p:nvSpPr>
          <p:cNvPr id="88066" name="Rectangle 3"/>
          <p:cNvSpPr>
            <a:spLocks noGrp="1" noChangeArrowheads="1"/>
          </p:cNvSpPr>
          <p:nvPr>
            <p:ph type="body" idx="1"/>
          </p:nvPr>
        </p:nvSpPr>
        <p:spPr>
          <a:xfrm>
            <a:off x="934721" y="3950971"/>
            <a:ext cx="5140960" cy="5113020"/>
          </a:xfrm>
          <a:ln/>
        </p:spPr>
        <p:txBody>
          <a:bodyPr/>
          <a:lstStyle/>
          <a:p>
            <a:pPr marL="174666" indent="-174666">
              <a:buFont typeface="Arial" pitchFamily="34" charset="0"/>
              <a:buChar char="•"/>
              <a:defRPr/>
            </a:pPr>
            <a:r>
              <a:rPr lang="en-US" dirty="0"/>
              <a:t>Most have seen this Turning Point Model – the 30,000 foot view of what we’re talking about today.</a:t>
            </a:r>
          </a:p>
          <a:p>
            <a:pPr marL="174666" indent="-174666">
              <a:buFont typeface="Arial" pitchFamily="34" charset="0"/>
              <a:buChar char="•"/>
              <a:defRPr/>
            </a:pPr>
            <a:r>
              <a:rPr lang="en-US" dirty="0"/>
              <a:t>Turning Point Performance Management National Excellence Collaborative convened about a decade ago. Four year collaborative funded by RWJF established in 2000.</a:t>
            </a:r>
          </a:p>
          <a:p>
            <a:pPr marL="174666" indent="-174666">
              <a:buFont typeface="Arial" pitchFamily="34" charset="0"/>
              <a:buChar char="•"/>
              <a:defRPr/>
            </a:pPr>
            <a:r>
              <a:rPr lang="en-US" dirty="0"/>
              <a:t>Turning Point Performance Management Collaborative (PMC) – seven states (AK, IL, MO, MT, NH, NY, WV) and five national partners (ASTHO, NACCHO, CDC, HRSA, PHF) working to study and promote systems to manage public health performance</a:t>
            </a:r>
          </a:p>
          <a:p>
            <a:pPr marL="174666" indent="-174666">
              <a:buFont typeface="Arial" pitchFamily="34" charset="0"/>
              <a:buChar char="•"/>
              <a:defRPr/>
            </a:pPr>
            <a:r>
              <a:rPr lang="en-US" dirty="0"/>
              <a:t>20+ years ago where we started seeing literature and observation about performance management working in other industries. We began asking questions, what does performance management look like in public health?</a:t>
            </a:r>
          </a:p>
          <a:p>
            <a:pPr marL="174666" indent="-174666">
              <a:buFont typeface="Arial" pitchFamily="34" charset="0"/>
              <a:buChar char="•"/>
              <a:defRPr/>
            </a:pPr>
            <a:r>
              <a:rPr lang="en-US" dirty="0"/>
              <a:t>Managing performance is what you do at the program, organization (local/state), or system level to ensure you get results.  It’s the opposite of leaving things to chance.</a:t>
            </a:r>
          </a:p>
          <a:p>
            <a:pPr marL="174666" indent="-174666">
              <a:buFont typeface="Arial" pitchFamily="34" charset="0"/>
              <a:buChar char="•"/>
              <a:defRPr/>
            </a:pPr>
            <a:endParaRPr lang="en-US" dirty="0"/>
          </a:p>
          <a:p>
            <a:pPr marL="174666" indent="-174666">
              <a:buFont typeface="Arial" pitchFamily="34" charset="0"/>
              <a:buChar char="•"/>
              <a:defRPr/>
            </a:pPr>
            <a:endParaRPr lang="en-US" dirty="0"/>
          </a:p>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87561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96FD0F-3FD2-4389-BE4F-15D14EB36A3A}" type="datetime1">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199226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6A60F7-45D9-463F-8450-2FAE75D744CE}" type="datetime1">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301983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C18384-7EE1-47F9-ADA5-32FEBABDC6D8}" type="datetime1">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878789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8186B4-3D83-4EE5-B633-EF886A223E0E}" type="datetime1">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00018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18FE4C-9CBA-4F71-8750-FDA75FE2A8C9}" type="datetime1">
              <a:rPr lang="en-US" smtClean="0"/>
              <a:t>4/12/2017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7810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36C7C2-60B0-4B71-AB4E-E50DC7D28D07}" type="datetime1">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235027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E2B5E-E9FF-4817-9474-9305093FDF3F}" type="datetime1">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652484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946E56-38D6-4C21-B4EA-48A272191841}" type="datetime1">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92737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184C3C-9348-4BA2-8E5B-4450DF4F7F9B}" type="datetime1">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33722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19B77-0AFE-4C6C-97C8-7A5FF7772F43}" type="datetime1">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3572110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3BC13D-0025-4A5D-B6F8-81B9D895F100}" type="datetime1">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37021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1096B-795A-44BF-8354-913EE77F4195}" type="datetime1">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3355581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9FA38E-F6E0-4776-B507-6D9C2CB0C7C0}" type="datetime1">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183667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C1765D-FA18-4015-9174-BB9EC1585D4A}" type="datetime1">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706193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78D1C-55F2-436C-97D6-52EB0BCB7C6E}" type="datetime1">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894099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90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6B4626-7932-4C77-BEB5-F6ACD353C416}"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035292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45A452-A0A6-422B-864B-E2DF23481016}"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558943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5DF1A0-1422-4645-91D5-964B5FFFE612}"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3340667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9AE809-CEE7-4495-BA72-F2B4619F92FE}" type="datetime1">
              <a:rPr lang="en-US" smtClean="0"/>
              <a:t>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317427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8FED316-8100-41C2-A1AB-F6C65E43E8E8}" type="datetime1">
              <a:rPr lang="en-US" smtClean="0"/>
              <a:t>4/12/2017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9420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B65544-C0BA-43F7-BA8C-542BD72E8733}" type="datetime1">
              <a:rPr lang="en-US" smtClean="0"/>
              <a:t>4/12/2017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59871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2B07C-D683-4D6E-B3E2-435A275C58E4}" type="datetime1">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1483121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0CF0A-F4C2-4E5C-A3B3-14A4E92F0966}" type="datetime1">
              <a:rPr lang="en-US" smtClean="0"/>
              <a:t>4/12/2017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911057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31CE44-6EBC-47A4-A70A-39D5558B991E}" type="datetime1">
              <a:rPr lang="en-US" smtClean="0"/>
              <a:t>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572516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63034-CE30-4AFC-AE8C-E98730868800}" type="datetime1">
              <a:rPr lang="en-US" smtClean="0"/>
              <a:t>4/12/2017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767058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BBBF9-A963-4358-B704-0A0BEE38361F}"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3262569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5B0CA-EE53-4DEA-919E-AFD8B08A8C9F}"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49529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76200" y="6477000"/>
            <a:ext cx="2133600" cy="476250"/>
          </a:xfrm>
          <a:prstGeom prst="rect">
            <a:avLst/>
          </a:prstGeom>
          <a:ln/>
        </p:spPr>
        <p:txBody>
          <a:bodyPr/>
          <a:lstStyle>
            <a:lvl1pPr>
              <a:defRPr sz="1600" b="1">
                <a:solidFill>
                  <a:schemeClr val="bg1"/>
                </a:solidFill>
                <a:latin typeface="Calibri" panose="020F0502020204030204" pitchFamily="34" charset="0"/>
              </a:defRPr>
            </a:lvl1pPr>
          </a:lstStyle>
          <a:p>
            <a:pPr>
              <a:defRPr/>
            </a:pPr>
            <a:fld id="{5B9E6BD1-FD0E-4198-A4FD-FA52242F6258}" type="datetime1">
              <a:rPr lang="en-US" smtClean="0">
                <a:solidFill>
                  <a:srgbClr val="FFFFFF"/>
                </a:solidFill>
              </a:rPr>
              <a:t>4/12/2017</a:t>
            </a:fld>
            <a:endParaRPr lang="en-US" dirty="0">
              <a:solidFill>
                <a:srgbClr val="FFFFFF"/>
              </a:solidFill>
            </a:endParaRPr>
          </a:p>
        </p:txBody>
      </p:sp>
    </p:spTree>
    <p:extLst>
      <p:ext uri="{BB962C8B-B14F-4D97-AF65-F5344CB8AC3E}">
        <p14:creationId xmlns:p14="http://schemas.microsoft.com/office/powerpoint/2010/main" val="195664354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1800" baseline="0"/>
            </a:lvl1pPr>
          </a:lstStyle>
          <a:p>
            <a:r>
              <a:rPr lang="en-US" dirty="0"/>
              <a:t>CLICK TO EDIT MASTER TITLE SLIDE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3" descr="C:\Users\MCRegan\Desktop\blue_wb_logo_circ-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508" y="6334010"/>
            <a:ext cx="531057" cy="5310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810587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CBD9EF4-DD31-4EBC-B7A0-5EFFDF3FBCB9}" type="datetime1">
              <a:rPr lang="en-US" smtClean="0">
                <a:solidFill>
                  <a:srgbClr val="000000"/>
                </a:solidFill>
              </a:rPr>
              <a:t>4/12/2017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4A1A8F2-0B66-4C4D-958C-B2CC6B9CE7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061441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6FA52B23-F66B-4CD6-B4EF-E4EC70EBAAF3}" type="datetime1">
              <a:rPr lang="en-US" smtClean="0">
                <a:solidFill>
                  <a:srgbClr val="000000"/>
                </a:solidFill>
              </a:rPr>
              <a:t>4/12/2017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9D45F62-F7C7-4336-9481-C618B1908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16932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E9894AD7-5E36-45E0-B6CD-706D09ADEADC}" type="datetime1">
              <a:rPr lang="en-US" smtClean="0">
                <a:solidFill>
                  <a:srgbClr val="000000"/>
                </a:solidFill>
              </a:rPr>
              <a:t>4/12/2017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DAC00422-8766-4565-A0AB-C81CA0562F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02179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15BB70-1D9B-4564-9B93-60D27D9C65CA}" type="datetime1">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88074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7338"/>
            <a:ext cx="8229600" cy="1143000"/>
          </a:xfrm>
          <a:prstGeom prst="rect">
            <a:avLst/>
          </a:prstGeom>
        </p:spPr>
        <p:txBody>
          <a:bodyPr/>
          <a:lstStyle>
            <a:lvl1pPr algn="ctr">
              <a:defRPr sz="1800">
                <a:latin typeface="Calibri" panose="020F0502020204030204" pitchFamily="34" charset="0"/>
              </a:defRPr>
            </a:lvl1pPr>
          </a:lstStyle>
          <a:p>
            <a:r>
              <a:rPr lang="en-US" dirty="0"/>
              <a:t>TITLE</a:t>
            </a:r>
          </a:p>
        </p:txBody>
      </p:sp>
      <p:pic>
        <p:nvPicPr>
          <p:cNvPr id="3" name="Picture 3" descr="C:\Users\MCRegan\Desktop\blue_wb_logo_circ-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508" y="6334010"/>
            <a:ext cx="531057" cy="5310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6413472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AA54F287-33D7-4471-A5F1-B0CE9C393506}" type="datetime1">
              <a:rPr lang="en-US" smtClean="0">
                <a:solidFill>
                  <a:srgbClr val="000000"/>
                </a:solidFill>
              </a:rPr>
              <a:t>4/12/2017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F34340A-F0E2-4EE0-B624-A06197BF12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35688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61C6F01-1229-43EE-A5C4-C360D5E49E00}" type="datetime1">
              <a:rPr lang="en-US" smtClean="0">
                <a:solidFill>
                  <a:srgbClr val="000000"/>
                </a:solidFill>
              </a:rPr>
              <a:t>4/12/2017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2C4FB64-0700-4E91-802D-FD33C8A188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645878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EB483F5E-4840-4ED6-A6FA-3D733870BEC3}" type="datetime1">
              <a:rPr lang="en-US" smtClean="0">
                <a:solidFill>
                  <a:srgbClr val="000000"/>
                </a:solidFill>
              </a:rPr>
              <a:t>4/12/2017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5ED0395-02B3-46DB-83E1-A8F61B995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468488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2AE4FF4C-527E-48CE-AFE4-71369FA5E738}" type="datetime1">
              <a:rPr lang="en-US" smtClean="0">
                <a:solidFill>
                  <a:srgbClr val="000000"/>
                </a:solidFill>
              </a:rPr>
              <a:t>4/12/2017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C487EDA-0124-4F26-A91F-677873D424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573589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25A317E-2F81-440F-B1F7-69D0C120335E}" type="datetime1">
              <a:rPr lang="en-US" smtClean="0">
                <a:solidFill>
                  <a:srgbClr val="000000"/>
                </a:solidFill>
              </a:rPr>
              <a:t>4/12/2017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A0F078A-12ED-463C-BC60-3EB6EFC220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051175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r>
              <a:rPr lang="en-US" noProof="0" dirty="0"/>
              <a:t>Click icon to add chart</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4955CFCA-7F1E-49CC-8151-97DB9C37BE3F}" type="datetime1">
              <a:rPr lang="en-US" smtClean="0">
                <a:solidFill>
                  <a:srgbClr val="000000"/>
                </a:solidFill>
              </a:rPr>
              <a:t>4/12/2017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9E552C9-CEF8-48F8-967D-F048691885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92426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3A2B158-BEA4-4C9D-A249-611C545704A3}" type="datetime1">
              <a:rPr lang="en-US" smtClean="0">
                <a:solidFill>
                  <a:srgbClr val="000000"/>
                </a:solidFill>
              </a:rPr>
              <a:t>4/12/2017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A33A847-C159-4F85-8CA8-32D7E1D25B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8213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B4A948-F11E-4DE2-AE41-87FE2D23639E}" type="datetime1">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76153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E4042C-847C-480F-96C4-ED7CD85DCDAA}" type="datetime1">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98218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8ABD6-25DC-4C22-8751-46A79CCBB739}" type="datetime1">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2289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B5731-E4C5-44CD-9A46-440AF453EE64}" type="datetime1">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59886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0D797-1951-4426-81A3-855194623B6D}" type="datetime1">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18707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1904D-5679-4E49-AA9D-53F82B138C75}" type="datetime1">
              <a:rPr lang="en-US" smtClean="0"/>
              <a:t>4/12/2017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2416F-33B7-47AC-BAB3-53C6BFCB7120}" type="slidenum">
              <a:rPr lang="en-US" smtClean="0"/>
              <a:pPr/>
              <a:t>‹#›</a:t>
            </a:fld>
            <a:endParaRPr lang="en-US"/>
          </a:p>
        </p:txBody>
      </p:sp>
    </p:spTree>
    <p:extLst>
      <p:ext uri="{BB962C8B-B14F-4D97-AF65-F5344CB8AC3E}">
        <p14:creationId xmlns:p14="http://schemas.microsoft.com/office/powerpoint/2010/main" val="46569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055D9F-CF4A-41E5-A8B7-03EC87F28CA3}" type="datetime1">
              <a:rPr lang="en-US" smtClean="0"/>
              <a:t>4/12/2017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BE64BA-3357-42FD-8519-C2F63554B0B8}" type="slidenum">
              <a:rPr lang="en-US" smtClean="0"/>
              <a:pPr/>
              <a:t>‹#›</a:t>
            </a:fld>
            <a:endParaRPr lang="en-US"/>
          </a:p>
        </p:txBody>
      </p:sp>
    </p:spTree>
    <p:extLst>
      <p:ext uri="{BB962C8B-B14F-4D97-AF65-F5344CB8AC3E}">
        <p14:creationId xmlns:p14="http://schemas.microsoft.com/office/powerpoint/2010/main" val="2041581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33401" y="482602"/>
            <a:ext cx="3657600" cy="1096423"/>
          </a:xfrm>
          <a:prstGeom prst="rect">
            <a:avLst/>
          </a:prstGeom>
        </p:spPr>
      </p:pic>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7EA474FB-7770-4463-AD25-7AA842F63F7C}" type="datetime1">
              <a:rPr lang="en-US" smtClean="0"/>
              <a:t>4/12/2017</a:t>
            </a:fld>
            <a:endParaRPr lang="en-US" dirty="0"/>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pPr/>
              <a:t>‹#›</a:t>
            </a:fld>
            <a:endParaRPr lang="en-US" dirty="0"/>
          </a:p>
        </p:txBody>
      </p:sp>
      <p:sp>
        <p:nvSpPr>
          <p:cNvPr id="7" name="Rectangle 6"/>
          <p:cNvSpPr/>
          <p:nvPr userDrawn="1"/>
        </p:nvSpPr>
        <p:spPr>
          <a:xfrm>
            <a:off x="0" y="4953000"/>
            <a:ext cx="9144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0" y="4953000"/>
            <a:ext cx="9144000" cy="1016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1"/>
          <p:cNvSpPr txBox="1">
            <a:spLocks/>
          </p:cNvSpPr>
          <p:nvPr userDrawn="1"/>
        </p:nvSpPr>
        <p:spPr>
          <a:xfrm>
            <a:off x="457200" y="5257800"/>
            <a:ext cx="21336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April 12, 2017</a:t>
            </a:fld>
            <a:endParaRPr lang="en-US" sz="1400" dirty="0">
              <a:solidFill>
                <a:schemeClr val="bg1"/>
              </a:solidFill>
            </a:endParaRPr>
          </a:p>
        </p:txBody>
      </p:sp>
    </p:spTree>
    <p:extLst>
      <p:ext uri="{BB962C8B-B14F-4D97-AF65-F5344CB8AC3E}">
        <p14:creationId xmlns:p14="http://schemas.microsoft.com/office/powerpoint/2010/main" val="2051826033"/>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90" y="6016038"/>
            <a:ext cx="1666409" cy="499532"/>
          </a:xfrm>
          <a:prstGeom prst="rect">
            <a:avLst/>
          </a:prstGeom>
        </p:spPr>
      </p:pic>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5C2FF1A3-6E5F-4312-B78F-31B5EB828E92}" type="datetime1">
              <a:rPr lang="en-US" smtClean="0"/>
              <a:t>4/12/2017</a:t>
            </a:fld>
            <a:endParaRPr lang="en-US" dirty="0"/>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pPr/>
              <a:t>‹#›</a:t>
            </a:fld>
            <a:endParaRPr lang="en-US" dirty="0"/>
          </a:p>
        </p:txBody>
      </p:sp>
      <p:sp>
        <p:nvSpPr>
          <p:cNvPr id="7" name="Rectangle 6"/>
          <p:cNvSpPr/>
          <p:nvPr userDrawn="1"/>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Date Placeholder 1"/>
          <p:cNvSpPr txBox="1">
            <a:spLocks/>
          </p:cNvSpPr>
          <p:nvPr userDrawn="1"/>
        </p:nvSpPr>
        <p:spPr>
          <a:xfrm>
            <a:off x="152400" y="117474"/>
            <a:ext cx="21336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April 12, 2017</a:t>
            </a:fld>
            <a:endParaRPr lang="en-US" sz="1200" dirty="0"/>
          </a:p>
        </p:txBody>
      </p:sp>
      <p:sp>
        <p:nvSpPr>
          <p:cNvPr id="9" name="Slide Number Placeholder 3"/>
          <p:cNvSpPr txBox="1">
            <a:spLocks/>
          </p:cNvSpPr>
          <p:nvPr userDrawn="1"/>
        </p:nvSpPr>
        <p:spPr>
          <a:xfrm>
            <a:off x="8305800" y="117474"/>
            <a:ext cx="6858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25400"/>
            <a:ext cx="9144000" cy="108525"/>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761378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C:\Users\MCRegan\Downloads\template4-01 (3).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1" y="428"/>
            <a:ext cx="9142858" cy="6857143"/>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bwMode="auto">
          <a:xfrm>
            <a:off x="0" y="944881"/>
            <a:ext cx="9144000" cy="45719"/>
          </a:xfrm>
          <a:prstGeom prst="rect">
            <a:avLst/>
          </a:prstGeom>
          <a:gradFill>
            <a:gsLst>
              <a:gs pos="0">
                <a:srgbClr val="C00000"/>
              </a:gs>
              <a:gs pos="30000">
                <a:srgbClr val="FF0000"/>
              </a:gs>
              <a:gs pos="54000">
                <a:srgbClr val="FFC000"/>
              </a:gs>
              <a:gs pos="84000">
                <a:srgbClr val="FFC000"/>
              </a:gs>
              <a:gs pos="100000">
                <a:srgbClr val="FFFF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800" b="1">
              <a:solidFill>
                <a:prstClr val="black"/>
              </a:solidFill>
            </a:endParaRPr>
          </a:p>
        </p:txBody>
      </p:sp>
    </p:spTree>
    <p:extLst>
      <p:ext uri="{BB962C8B-B14F-4D97-AF65-F5344CB8AC3E}">
        <p14:creationId xmlns:p14="http://schemas.microsoft.com/office/powerpoint/2010/main" val="16246128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fade/>
  </p:transition>
  <p:hf hdr="0" ftr="0" dt="0"/>
  <p:txStyles>
    <p:titleStyle>
      <a:lvl1pPr algn="ctr" rtl="0" eaLnBrk="0" fontAlgn="base" hangingPunct="0">
        <a:spcBef>
          <a:spcPct val="0"/>
        </a:spcBef>
        <a:spcAft>
          <a:spcPct val="0"/>
        </a:spcAft>
        <a:defRPr sz="40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qiroadmap.org/"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Relationship Id="rId2" Type="http://schemas.openxmlformats.org/officeDocument/2006/relationships/hyperlink" Target="http://www.dhhs.nh.gov/dphs/iphnh/documents/report.pdf"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3" Type="http://schemas.openxmlformats.org/officeDocument/2006/relationships/hyperlink" Target="http://www.astho.org/Programs/Accreditation-and-Performance/" TargetMode="External"/><Relationship Id="rId2" Type="http://schemas.openxmlformats.org/officeDocument/2006/relationships/image" Target="../media/image34.jpeg"/><Relationship Id="rId1" Type="http://schemas.openxmlformats.org/officeDocument/2006/relationships/slideLayout" Target="../slideLayouts/slideLayout36.xml"/><Relationship Id="rId5" Type="http://schemas.openxmlformats.org/officeDocument/2006/relationships/hyperlink" Target="https://nnphi.org/resource-directory/" TargetMode="External"/><Relationship Id="rId4" Type="http://schemas.openxmlformats.org/officeDocument/2006/relationships/hyperlink" Target="http://www.naccho.org/programs/public-health-infrastructure"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evolpe@hrsa.gov" TargetMode="External"/><Relationship Id="rId2" Type="http://schemas.openxmlformats.org/officeDocument/2006/relationships/hyperlink" Target="mailto:harrygoodman2307@gmail.com" TargetMode="External"/><Relationship Id="rId1" Type="http://schemas.openxmlformats.org/officeDocument/2006/relationships/slideLayout" Target="../slideLayouts/slideLayout16.xml"/><Relationship Id="rId6" Type="http://schemas.openxmlformats.org/officeDocument/2006/relationships/hyperlink" Target="mailto:kbattani@maryland.gov" TargetMode="External"/><Relationship Id="rId5" Type="http://schemas.openxmlformats.org/officeDocument/2006/relationships/hyperlink" Target="mailto:Erin.Knoerl@health.ny.gov" TargetMode="External"/><Relationship Id="rId4" Type="http://schemas.openxmlformats.org/officeDocument/2006/relationships/hyperlink" Target="mailto:maryvwdavis@gmail.com"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mailto:Glum@hrsa.gov"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mailto:CPruitt@hrsa.go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1 (2)"/>
          <p:cNvPicPr>
            <a:picLocks noGrp="1" noChangeAspect="1" noChangeArrowheads="1"/>
          </p:cNvPicPr>
          <p:nvPr>
            <p:ph idx="1"/>
          </p:nvPr>
        </p:nvPicPr>
        <p:blipFill>
          <a:blip r:embed="rId3" cstate="print"/>
          <a:stretch>
            <a:fillRect/>
          </a:stretch>
        </p:blipFill>
        <p:spPr bwMode="auto">
          <a:xfrm>
            <a:off x="7162800" y="5638800"/>
            <a:ext cx="1219200" cy="771525"/>
          </a:xfrm>
          <a:prstGeom prst="rect">
            <a:avLst/>
          </a:prstGeom>
          <a:noFill/>
          <a:ln w="9525">
            <a:noFill/>
            <a:miter lim="800000"/>
            <a:headEnd/>
            <a:tailEnd/>
          </a:ln>
        </p:spPr>
      </p:pic>
      <p:sp>
        <p:nvSpPr>
          <p:cNvPr id="3" name="Content Placeholder 2"/>
          <p:cNvSpPr>
            <a:spLocks noGrp="1"/>
          </p:cNvSpPr>
          <p:nvPr>
            <p:ph type="body" sz="half" idx="4294967295"/>
          </p:nvPr>
        </p:nvSpPr>
        <p:spPr>
          <a:xfrm>
            <a:off x="978408" y="1219200"/>
            <a:ext cx="7391400" cy="2971800"/>
          </a:xfrm>
        </p:spPr>
        <p:txBody>
          <a:bodyPr>
            <a:normAutofit fontScale="85000" lnSpcReduction="10000"/>
          </a:bodyPr>
          <a:lstStyle/>
          <a:p>
            <a:pPr algn="ctr">
              <a:buNone/>
            </a:pPr>
            <a:r>
              <a:rPr lang="en-US" b="1" dirty="0">
                <a:latin typeface="Arial" pitchFamily="34" charset="0"/>
                <a:cs typeface="Arial" pitchFamily="34" charset="0"/>
              </a:rPr>
              <a:t>	</a:t>
            </a:r>
          </a:p>
          <a:p>
            <a:pPr algn="ctr">
              <a:buNone/>
            </a:pPr>
            <a:r>
              <a:rPr lang="en-US" sz="4300" b="1" dirty="0"/>
              <a:t>“Adopting Performance Management Strategies to Improve Oral Health in Your State” </a:t>
            </a:r>
          </a:p>
          <a:p>
            <a:pPr algn="ctr">
              <a:buNone/>
            </a:pPr>
            <a:endParaRPr lang="en-US" sz="4300" b="1" dirty="0"/>
          </a:p>
          <a:p>
            <a:pPr algn="ctr">
              <a:buNone/>
            </a:pPr>
            <a:r>
              <a:rPr lang="en-US" sz="4300" b="1" dirty="0"/>
              <a:t>April 12, 2017</a:t>
            </a:r>
            <a:endParaRPr lang="en-US" sz="4300" b="1" dirty="0">
              <a:latin typeface="Arial" pitchFamily="34" charset="0"/>
              <a:cs typeface="Arial" pitchFamily="34" charset="0"/>
            </a:endParaRPr>
          </a:p>
        </p:txBody>
      </p:sp>
      <p:sp>
        <p:nvSpPr>
          <p:cNvPr id="5" name="Content Placeholder 2"/>
          <p:cNvSpPr txBox="1">
            <a:spLocks/>
          </p:cNvSpPr>
          <p:nvPr/>
        </p:nvSpPr>
        <p:spPr>
          <a:xfrm>
            <a:off x="2438400" y="4419600"/>
            <a:ext cx="3581400"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2" name="Slide Number Placeholder 1"/>
          <p:cNvSpPr>
            <a:spLocks noGrp="1"/>
          </p:cNvSpPr>
          <p:nvPr>
            <p:ph type="sldNum" sz="quarter" idx="12"/>
          </p:nvPr>
        </p:nvSpPr>
        <p:spPr/>
        <p:txBody>
          <a:bodyPr/>
          <a:lstStyle/>
          <a:p>
            <a:fld id="{D7BE64BA-3357-42FD-8519-C2F63554B0B8}" type="slidenum">
              <a:rPr lang="en-US" smtClean="0"/>
              <a:pPr/>
              <a:t>1</a:t>
            </a:fld>
            <a:endParaRPr lang="en-US"/>
          </a:p>
        </p:txBody>
      </p:sp>
    </p:spTree>
    <p:extLst>
      <p:ext uri="{BB962C8B-B14F-4D97-AF65-F5344CB8AC3E}">
        <p14:creationId xmlns:p14="http://schemas.microsoft.com/office/powerpoint/2010/main" val="61587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4294967295"/>
          </p:nvPr>
        </p:nvSpPr>
        <p:spPr>
          <a:xfrm>
            <a:off x="228600" y="1657350"/>
            <a:ext cx="8534400" cy="4133850"/>
          </a:xfrm>
        </p:spPr>
        <p:txBody>
          <a:bodyPr>
            <a:noAutofit/>
          </a:bodyPr>
          <a:lstStyle/>
          <a:p>
            <a:pPr>
              <a:spcBef>
                <a:spcPts val="1350"/>
              </a:spcBef>
            </a:pPr>
            <a:endParaRPr lang="en-US" sz="2400" dirty="0"/>
          </a:p>
          <a:p>
            <a:pPr>
              <a:spcBef>
                <a:spcPts val="1350"/>
              </a:spcBef>
            </a:pPr>
            <a:r>
              <a:rPr lang="en-US" sz="2400" dirty="0"/>
              <a:t>By improving performance and quality, public health systems can save lives, cut costs, and get better results.</a:t>
            </a:r>
          </a:p>
          <a:p>
            <a:pPr>
              <a:spcBef>
                <a:spcPts val="1350"/>
              </a:spcBef>
            </a:pPr>
            <a:endParaRPr lang="en-US" sz="2400" dirty="0"/>
          </a:p>
          <a:p>
            <a:pPr>
              <a:spcBef>
                <a:spcPts val="1350"/>
              </a:spcBef>
            </a:pPr>
            <a:r>
              <a:rPr lang="en-US" sz="2400" dirty="0"/>
              <a:t>Enables health departments to be more:</a:t>
            </a:r>
          </a:p>
          <a:p>
            <a:pPr lvl="1"/>
            <a:r>
              <a:rPr lang="en-US" sz="2400" dirty="0"/>
              <a:t>Efficient</a:t>
            </a:r>
          </a:p>
          <a:p>
            <a:pPr lvl="1"/>
            <a:r>
              <a:rPr lang="en-US" sz="2400" dirty="0"/>
              <a:t>Effective</a:t>
            </a:r>
          </a:p>
          <a:p>
            <a:pPr lvl="1"/>
            <a:r>
              <a:rPr lang="en-US" sz="2400" dirty="0"/>
              <a:t>Transparent</a:t>
            </a:r>
          </a:p>
          <a:p>
            <a:pPr lvl="1"/>
            <a:r>
              <a:rPr lang="en-US" sz="2400" dirty="0"/>
              <a:t>Accountable</a:t>
            </a:r>
          </a:p>
        </p:txBody>
      </p:sp>
      <p:sp>
        <p:nvSpPr>
          <p:cNvPr id="4" name="Title 1"/>
          <p:cNvSpPr txBox="1">
            <a:spLocks/>
          </p:cNvSpPr>
          <p:nvPr/>
        </p:nvSpPr>
        <p:spPr>
          <a:xfrm>
            <a:off x="228600" y="609600"/>
            <a:ext cx="8458200" cy="838200"/>
          </a:xfrm>
          <a:prstGeom prst="rect">
            <a:avLst/>
          </a:prstGeom>
        </p:spPr>
        <p:txBody>
          <a:bodyPr/>
          <a:lstStyle>
            <a:lvl1pPr algn="l" rtl="0" fontAlgn="base">
              <a:spcBef>
                <a:spcPct val="0"/>
              </a:spcBef>
              <a:spcAft>
                <a:spcPct val="0"/>
              </a:spcAft>
              <a:defRPr sz="2800">
                <a:solidFill>
                  <a:srgbClr val="365E82"/>
                </a:solidFill>
                <a:latin typeface="+mj-lt"/>
                <a:ea typeface="+mj-ea"/>
                <a:cs typeface="+mj-cs"/>
              </a:defRPr>
            </a:lvl1pPr>
            <a:lvl2pPr algn="l" rtl="0" fontAlgn="base">
              <a:spcBef>
                <a:spcPct val="0"/>
              </a:spcBef>
              <a:spcAft>
                <a:spcPct val="0"/>
              </a:spcAft>
              <a:defRPr sz="2800">
                <a:solidFill>
                  <a:srgbClr val="365E82"/>
                </a:solidFill>
                <a:latin typeface="Arial Black" pitchFamily="34" charset="0"/>
              </a:defRPr>
            </a:lvl2pPr>
            <a:lvl3pPr algn="l" rtl="0" fontAlgn="base">
              <a:spcBef>
                <a:spcPct val="0"/>
              </a:spcBef>
              <a:spcAft>
                <a:spcPct val="0"/>
              </a:spcAft>
              <a:defRPr sz="2800">
                <a:solidFill>
                  <a:srgbClr val="365E82"/>
                </a:solidFill>
                <a:latin typeface="Arial Black" pitchFamily="34" charset="0"/>
              </a:defRPr>
            </a:lvl3pPr>
            <a:lvl4pPr algn="l" rtl="0" fontAlgn="base">
              <a:spcBef>
                <a:spcPct val="0"/>
              </a:spcBef>
              <a:spcAft>
                <a:spcPct val="0"/>
              </a:spcAft>
              <a:defRPr sz="2800">
                <a:solidFill>
                  <a:srgbClr val="365E82"/>
                </a:solidFill>
                <a:latin typeface="Arial Black" pitchFamily="34" charset="0"/>
              </a:defRPr>
            </a:lvl4pPr>
            <a:lvl5pPr algn="l" rtl="0" fontAlgn="base">
              <a:spcBef>
                <a:spcPct val="0"/>
              </a:spcBef>
              <a:spcAft>
                <a:spcPct val="0"/>
              </a:spcAft>
              <a:defRPr sz="2800">
                <a:solidFill>
                  <a:srgbClr val="365E82"/>
                </a:solidFill>
                <a:latin typeface="Arial Black" pitchFamily="34" charset="0"/>
              </a:defRPr>
            </a:lvl5pPr>
            <a:lvl6pPr marL="457200" algn="l" rtl="0" fontAlgn="base">
              <a:spcBef>
                <a:spcPct val="0"/>
              </a:spcBef>
              <a:spcAft>
                <a:spcPct val="0"/>
              </a:spcAft>
              <a:defRPr sz="2800">
                <a:solidFill>
                  <a:srgbClr val="365E82"/>
                </a:solidFill>
                <a:latin typeface="Arial Black" pitchFamily="34" charset="0"/>
              </a:defRPr>
            </a:lvl6pPr>
            <a:lvl7pPr marL="914400" algn="l" rtl="0" fontAlgn="base">
              <a:spcBef>
                <a:spcPct val="0"/>
              </a:spcBef>
              <a:spcAft>
                <a:spcPct val="0"/>
              </a:spcAft>
              <a:defRPr sz="2800">
                <a:solidFill>
                  <a:srgbClr val="365E82"/>
                </a:solidFill>
                <a:latin typeface="Arial Black" pitchFamily="34" charset="0"/>
              </a:defRPr>
            </a:lvl7pPr>
            <a:lvl8pPr marL="1371600" algn="l" rtl="0" fontAlgn="base">
              <a:spcBef>
                <a:spcPct val="0"/>
              </a:spcBef>
              <a:spcAft>
                <a:spcPct val="0"/>
              </a:spcAft>
              <a:defRPr sz="2800">
                <a:solidFill>
                  <a:srgbClr val="365E82"/>
                </a:solidFill>
                <a:latin typeface="Arial Black" pitchFamily="34" charset="0"/>
              </a:defRPr>
            </a:lvl8pPr>
            <a:lvl9pPr marL="1828800" algn="l" rtl="0" fontAlgn="base">
              <a:spcBef>
                <a:spcPct val="0"/>
              </a:spcBef>
              <a:spcAft>
                <a:spcPct val="0"/>
              </a:spcAft>
              <a:defRPr sz="2800">
                <a:solidFill>
                  <a:srgbClr val="365E82"/>
                </a:solidFill>
                <a:latin typeface="Arial Black" pitchFamily="34" charset="0"/>
              </a:defRPr>
            </a:lvl9pPr>
          </a:lstStyle>
          <a:p>
            <a:r>
              <a:rPr lang="en-US" sz="2600" dirty="0">
                <a:solidFill>
                  <a:schemeClr val="accent1">
                    <a:lumMod val="75000"/>
                  </a:schemeClr>
                </a:solidFill>
              </a:rPr>
              <a:t>What Can Performance Management Do for Public Health?</a:t>
            </a:r>
          </a:p>
        </p:txBody>
      </p:sp>
      <p:sp>
        <p:nvSpPr>
          <p:cNvPr id="2" name="Slide Number Placeholder 1"/>
          <p:cNvSpPr>
            <a:spLocks noGrp="1"/>
          </p:cNvSpPr>
          <p:nvPr>
            <p:ph type="sldNum" sz="quarter" idx="12"/>
          </p:nvPr>
        </p:nvSpPr>
        <p:spPr/>
        <p:txBody>
          <a:bodyPr/>
          <a:lstStyle/>
          <a:p>
            <a:fld id="{D7BE64BA-3357-42FD-8519-C2F63554B0B8}" type="slidenum">
              <a:rPr lang="en-US" smtClean="0"/>
              <a:pPr/>
              <a:t>10</a:t>
            </a:fld>
            <a:endParaRPr lang="en-US"/>
          </a:p>
        </p:txBody>
      </p:sp>
    </p:spTree>
    <p:extLst>
      <p:ext uri="{BB962C8B-B14F-4D97-AF65-F5344CB8AC3E}">
        <p14:creationId xmlns:p14="http://schemas.microsoft.com/office/powerpoint/2010/main" val="350718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82555" y="609600"/>
            <a:ext cx="7467600" cy="685800"/>
          </a:xfrm>
        </p:spPr>
        <p:txBody>
          <a:bodyPr>
            <a:normAutofit/>
          </a:bodyPr>
          <a:lstStyle/>
          <a:p>
            <a:r>
              <a:rPr lang="en-US" sz="2400" dirty="0">
                <a:solidFill>
                  <a:schemeClr val="accent1"/>
                </a:solidFill>
              </a:rPr>
              <a:t>Performance Management Can Result in:</a:t>
            </a:r>
            <a:r>
              <a:rPr lang="en-US" sz="1800" dirty="0"/>
              <a:t/>
            </a:r>
            <a:br>
              <a:rPr lang="en-US" sz="1800" dirty="0"/>
            </a:br>
            <a:endParaRPr lang="en-US" sz="1800" dirty="0"/>
          </a:p>
        </p:txBody>
      </p:sp>
      <p:sp>
        <p:nvSpPr>
          <p:cNvPr id="25602" name="Rectangle 3"/>
          <p:cNvSpPr>
            <a:spLocks noGrp="1" noChangeArrowheads="1"/>
          </p:cNvSpPr>
          <p:nvPr>
            <p:ph idx="1"/>
          </p:nvPr>
        </p:nvSpPr>
        <p:spPr>
          <a:xfrm>
            <a:off x="457200" y="1905000"/>
            <a:ext cx="7924800" cy="4800600"/>
          </a:xfrm>
        </p:spPr>
        <p:txBody>
          <a:bodyPr>
            <a:normAutofit/>
          </a:bodyPr>
          <a:lstStyle/>
          <a:p>
            <a:r>
              <a:rPr lang="en-US" dirty="0"/>
              <a:t>Better return on dollars invested in health </a:t>
            </a:r>
          </a:p>
          <a:p>
            <a:r>
              <a:rPr lang="en-US" dirty="0"/>
              <a:t>Greater accountability for funding and increases in the public’s trust </a:t>
            </a:r>
          </a:p>
          <a:p>
            <a:r>
              <a:rPr lang="en-US" dirty="0"/>
              <a:t>Reduced duplication of efforts </a:t>
            </a:r>
          </a:p>
          <a:p>
            <a:r>
              <a:rPr lang="en-US" dirty="0"/>
              <a:t>Better understanding of public health accomplishments and priorities among employees, partners, and the public </a:t>
            </a:r>
          </a:p>
          <a:p>
            <a:r>
              <a:rPr lang="en-US" dirty="0"/>
              <a:t>Increased sense of cooperation and teamwork </a:t>
            </a:r>
          </a:p>
          <a:p>
            <a:r>
              <a:rPr lang="en-US" dirty="0"/>
              <a:t>Increased emphasis on quality, rather than quantity </a:t>
            </a:r>
          </a:p>
          <a:p>
            <a:r>
              <a:rPr lang="en-US" dirty="0"/>
              <a:t>Improved problem-solving </a:t>
            </a:r>
          </a:p>
        </p:txBody>
      </p:sp>
      <p:sp>
        <p:nvSpPr>
          <p:cNvPr id="2" name="Slide Number Placeholder 1"/>
          <p:cNvSpPr>
            <a:spLocks noGrp="1"/>
          </p:cNvSpPr>
          <p:nvPr>
            <p:ph type="sldNum" sz="quarter" idx="12"/>
          </p:nvPr>
        </p:nvSpPr>
        <p:spPr/>
        <p:txBody>
          <a:bodyPr/>
          <a:lstStyle/>
          <a:p>
            <a:fld id="{D7BE64BA-3357-42FD-8519-C2F63554B0B8}" type="slidenum">
              <a:rPr lang="en-US" smtClean="0"/>
              <a:pPr/>
              <a:t>11</a:t>
            </a:fld>
            <a:endParaRPr lang="en-US"/>
          </a:p>
        </p:txBody>
      </p:sp>
    </p:spTree>
    <p:extLst>
      <p:ext uri="{BB962C8B-B14F-4D97-AF65-F5344CB8AC3E}">
        <p14:creationId xmlns:p14="http://schemas.microsoft.com/office/powerpoint/2010/main" val="15511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81950" cy="1309689"/>
          </a:xfrm>
        </p:spPr>
        <p:txBody>
          <a:bodyPr/>
          <a:lstStyle/>
          <a:p>
            <a:endParaRPr lang="en-US" dirty="0"/>
          </a:p>
        </p:txBody>
      </p:sp>
      <p:sp>
        <p:nvSpPr>
          <p:cNvPr id="23553" name="Rectangle 3"/>
          <p:cNvSpPr>
            <a:spLocks noGrp="1"/>
          </p:cNvSpPr>
          <p:nvPr>
            <p:ph sz="half" idx="1"/>
          </p:nvPr>
        </p:nvSpPr>
        <p:spPr/>
        <p:txBody>
          <a:bodyPr>
            <a:normAutofit/>
          </a:bodyPr>
          <a:lstStyle/>
          <a:p>
            <a:pPr lvl="1">
              <a:spcBef>
                <a:spcPts val="0"/>
              </a:spcBef>
            </a:pPr>
            <a:r>
              <a:rPr lang="en-US" sz="2200" dirty="0">
                <a:solidFill>
                  <a:schemeClr val="tx1">
                    <a:lumMod val="65000"/>
                    <a:lumOff val="35000"/>
                  </a:schemeClr>
                </a:solidFill>
              </a:rPr>
              <a:t>Goal setting</a:t>
            </a:r>
          </a:p>
          <a:p>
            <a:pPr lvl="1">
              <a:spcBef>
                <a:spcPts val="0"/>
              </a:spcBef>
            </a:pPr>
            <a:r>
              <a:rPr lang="en-US" sz="2200" dirty="0">
                <a:solidFill>
                  <a:schemeClr val="tx1">
                    <a:lumMod val="65000"/>
                    <a:lumOff val="35000"/>
                  </a:schemeClr>
                </a:solidFill>
              </a:rPr>
              <a:t>Financial planning</a:t>
            </a:r>
          </a:p>
          <a:p>
            <a:pPr lvl="1">
              <a:spcBef>
                <a:spcPts val="0"/>
              </a:spcBef>
            </a:pPr>
            <a:r>
              <a:rPr lang="en-US" sz="2200" dirty="0">
                <a:solidFill>
                  <a:schemeClr val="tx1">
                    <a:lumMod val="65000"/>
                    <a:lumOff val="35000"/>
                  </a:schemeClr>
                </a:solidFill>
              </a:rPr>
              <a:t>Operational planning</a:t>
            </a:r>
          </a:p>
          <a:p>
            <a:pPr lvl="1">
              <a:spcBef>
                <a:spcPts val="0"/>
              </a:spcBef>
            </a:pPr>
            <a:r>
              <a:rPr lang="en-US" sz="2200" dirty="0">
                <a:solidFill>
                  <a:schemeClr val="tx1">
                    <a:lumMod val="65000"/>
                    <a:lumOff val="35000"/>
                  </a:schemeClr>
                </a:solidFill>
              </a:rPr>
              <a:t>Data collection</a:t>
            </a:r>
          </a:p>
          <a:p>
            <a:pPr lvl="1">
              <a:spcBef>
                <a:spcPts val="0"/>
              </a:spcBef>
            </a:pPr>
            <a:r>
              <a:rPr lang="en-US" sz="2200" dirty="0">
                <a:solidFill>
                  <a:schemeClr val="tx1">
                    <a:lumMod val="65000"/>
                    <a:lumOff val="35000"/>
                  </a:schemeClr>
                </a:solidFill>
              </a:rPr>
              <a:t>Consolidation of data</a:t>
            </a:r>
          </a:p>
          <a:p>
            <a:pPr lvl="1">
              <a:spcBef>
                <a:spcPts val="0"/>
              </a:spcBef>
            </a:pPr>
            <a:r>
              <a:rPr lang="en-US" sz="2200" dirty="0">
                <a:solidFill>
                  <a:schemeClr val="tx1">
                    <a:lumMod val="65000"/>
                    <a:lumOff val="35000"/>
                  </a:schemeClr>
                </a:solidFill>
              </a:rPr>
              <a:t>Data analysis</a:t>
            </a:r>
          </a:p>
          <a:p>
            <a:pPr>
              <a:lnSpc>
                <a:spcPct val="114000"/>
              </a:lnSpc>
              <a:spcBef>
                <a:spcPts val="1350"/>
              </a:spcBef>
            </a:pPr>
            <a:endParaRPr lang="en-US" sz="1500" dirty="0"/>
          </a:p>
        </p:txBody>
      </p:sp>
      <p:sp>
        <p:nvSpPr>
          <p:cNvPr id="3" name="Content Placeholder 2"/>
          <p:cNvSpPr>
            <a:spLocks noGrp="1"/>
          </p:cNvSpPr>
          <p:nvPr>
            <p:ph sz="half" idx="2"/>
          </p:nvPr>
        </p:nvSpPr>
        <p:spPr/>
        <p:txBody>
          <a:bodyPr/>
          <a:lstStyle/>
          <a:p>
            <a:pPr lvl="1">
              <a:spcBef>
                <a:spcPts val="0"/>
              </a:spcBef>
            </a:pPr>
            <a:r>
              <a:rPr lang="en-US" sz="2200" dirty="0">
                <a:solidFill>
                  <a:schemeClr val="tx1">
                    <a:lumMod val="65000"/>
                    <a:lumOff val="35000"/>
                  </a:schemeClr>
                </a:solidFill>
              </a:rPr>
              <a:t>Reporting of data</a:t>
            </a:r>
          </a:p>
          <a:p>
            <a:pPr lvl="1">
              <a:spcBef>
                <a:spcPts val="0"/>
              </a:spcBef>
            </a:pPr>
            <a:r>
              <a:rPr lang="en-US" sz="2200" dirty="0">
                <a:solidFill>
                  <a:schemeClr val="tx1">
                    <a:lumMod val="65000"/>
                    <a:lumOff val="35000"/>
                  </a:schemeClr>
                </a:solidFill>
              </a:rPr>
              <a:t>Quality improvement</a:t>
            </a:r>
          </a:p>
          <a:p>
            <a:pPr lvl="1">
              <a:spcBef>
                <a:spcPts val="0"/>
              </a:spcBef>
            </a:pPr>
            <a:r>
              <a:rPr lang="en-US" sz="2200" dirty="0">
                <a:solidFill>
                  <a:schemeClr val="tx1">
                    <a:lumMod val="65000"/>
                    <a:lumOff val="35000"/>
                  </a:schemeClr>
                </a:solidFill>
              </a:rPr>
              <a:t>Evaluation of results</a:t>
            </a:r>
          </a:p>
          <a:p>
            <a:pPr lvl="1">
              <a:spcBef>
                <a:spcPts val="0"/>
              </a:spcBef>
            </a:pPr>
            <a:r>
              <a:rPr lang="en-US" sz="2200" dirty="0">
                <a:solidFill>
                  <a:schemeClr val="tx1">
                    <a:lumMod val="65000"/>
                    <a:lumOff val="35000"/>
                  </a:schemeClr>
                </a:solidFill>
              </a:rPr>
              <a:t>Monitoring of key performance indicators</a:t>
            </a:r>
          </a:p>
          <a:p>
            <a:pPr lvl="1">
              <a:spcBef>
                <a:spcPts val="0"/>
              </a:spcBef>
            </a:pPr>
            <a:r>
              <a:rPr lang="en-US" sz="2200" dirty="0">
                <a:solidFill>
                  <a:schemeClr val="tx1">
                    <a:lumMod val="65000"/>
                    <a:lumOff val="35000"/>
                  </a:schemeClr>
                </a:solidFill>
              </a:rPr>
              <a:t>Others??? </a:t>
            </a:r>
          </a:p>
          <a:p>
            <a:endParaRPr lang="en-US" dirty="0"/>
          </a:p>
        </p:txBody>
      </p:sp>
      <p:sp>
        <p:nvSpPr>
          <p:cNvPr id="4" name="Title 1"/>
          <p:cNvSpPr txBox="1">
            <a:spLocks/>
          </p:cNvSpPr>
          <p:nvPr/>
        </p:nvSpPr>
        <p:spPr>
          <a:xfrm>
            <a:off x="457200" y="381000"/>
            <a:ext cx="7162800" cy="685800"/>
          </a:xfrm>
          <a:prstGeom prst="rect">
            <a:avLst/>
          </a:prstGeom>
        </p:spPr>
        <p:txBody>
          <a:bodyPr/>
          <a:lstStyle>
            <a:lvl1pPr algn="l" rtl="0" fontAlgn="base">
              <a:spcBef>
                <a:spcPct val="0"/>
              </a:spcBef>
              <a:spcAft>
                <a:spcPct val="0"/>
              </a:spcAft>
              <a:defRPr sz="2800">
                <a:solidFill>
                  <a:srgbClr val="365E82"/>
                </a:solidFill>
                <a:latin typeface="+mj-lt"/>
                <a:ea typeface="+mj-ea"/>
                <a:cs typeface="+mj-cs"/>
              </a:defRPr>
            </a:lvl1pPr>
            <a:lvl2pPr algn="l" rtl="0" fontAlgn="base">
              <a:spcBef>
                <a:spcPct val="0"/>
              </a:spcBef>
              <a:spcAft>
                <a:spcPct val="0"/>
              </a:spcAft>
              <a:defRPr sz="2800">
                <a:solidFill>
                  <a:srgbClr val="365E82"/>
                </a:solidFill>
                <a:latin typeface="Arial Black" pitchFamily="34" charset="0"/>
              </a:defRPr>
            </a:lvl2pPr>
            <a:lvl3pPr algn="l" rtl="0" fontAlgn="base">
              <a:spcBef>
                <a:spcPct val="0"/>
              </a:spcBef>
              <a:spcAft>
                <a:spcPct val="0"/>
              </a:spcAft>
              <a:defRPr sz="2800">
                <a:solidFill>
                  <a:srgbClr val="365E82"/>
                </a:solidFill>
                <a:latin typeface="Arial Black" pitchFamily="34" charset="0"/>
              </a:defRPr>
            </a:lvl3pPr>
            <a:lvl4pPr algn="l" rtl="0" fontAlgn="base">
              <a:spcBef>
                <a:spcPct val="0"/>
              </a:spcBef>
              <a:spcAft>
                <a:spcPct val="0"/>
              </a:spcAft>
              <a:defRPr sz="2800">
                <a:solidFill>
                  <a:srgbClr val="365E82"/>
                </a:solidFill>
                <a:latin typeface="Arial Black" pitchFamily="34" charset="0"/>
              </a:defRPr>
            </a:lvl4pPr>
            <a:lvl5pPr algn="l" rtl="0" fontAlgn="base">
              <a:spcBef>
                <a:spcPct val="0"/>
              </a:spcBef>
              <a:spcAft>
                <a:spcPct val="0"/>
              </a:spcAft>
              <a:defRPr sz="2800">
                <a:solidFill>
                  <a:srgbClr val="365E82"/>
                </a:solidFill>
                <a:latin typeface="Arial Black" pitchFamily="34" charset="0"/>
              </a:defRPr>
            </a:lvl5pPr>
            <a:lvl6pPr marL="457200" algn="l" rtl="0" fontAlgn="base">
              <a:spcBef>
                <a:spcPct val="0"/>
              </a:spcBef>
              <a:spcAft>
                <a:spcPct val="0"/>
              </a:spcAft>
              <a:defRPr sz="2800">
                <a:solidFill>
                  <a:srgbClr val="365E82"/>
                </a:solidFill>
                <a:latin typeface="Arial Black" pitchFamily="34" charset="0"/>
              </a:defRPr>
            </a:lvl6pPr>
            <a:lvl7pPr marL="914400" algn="l" rtl="0" fontAlgn="base">
              <a:spcBef>
                <a:spcPct val="0"/>
              </a:spcBef>
              <a:spcAft>
                <a:spcPct val="0"/>
              </a:spcAft>
              <a:defRPr sz="2800">
                <a:solidFill>
                  <a:srgbClr val="365E82"/>
                </a:solidFill>
                <a:latin typeface="Arial Black" pitchFamily="34" charset="0"/>
              </a:defRPr>
            </a:lvl7pPr>
            <a:lvl8pPr marL="1371600" algn="l" rtl="0" fontAlgn="base">
              <a:spcBef>
                <a:spcPct val="0"/>
              </a:spcBef>
              <a:spcAft>
                <a:spcPct val="0"/>
              </a:spcAft>
              <a:defRPr sz="2800">
                <a:solidFill>
                  <a:srgbClr val="365E82"/>
                </a:solidFill>
                <a:latin typeface="Arial Black" pitchFamily="34" charset="0"/>
              </a:defRPr>
            </a:lvl8pPr>
            <a:lvl9pPr marL="1828800" algn="l" rtl="0" fontAlgn="base">
              <a:spcBef>
                <a:spcPct val="0"/>
              </a:spcBef>
              <a:spcAft>
                <a:spcPct val="0"/>
              </a:spcAft>
              <a:defRPr sz="2800">
                <a:solidFill>
                  <a:srgbClr val="365E82"/>
                </a:solidFill>
                <a:latin typeface="Arial Black" pitchFamily="34" charset="0"/>
              </a:defRPr>
            </a:lvl9pPr>
          </a:lstStyle>
          <a:p>
            <a:r>
              <a:rPr lang="en-US" dirty="0">
                <a:solidFill>
                  <a:schemeClr val="accent1">
                    <a:lumMod val="75000"/>
                  </a:schemeClr>
                </a:solidFill>
              </a:rPr>
              <a:t>What Are Performance Management Practices?</a:t>
            </a:r>
          </a:p>
        </p:txBody>
      </p:sp>
      <p:sp>
        <p:nvSpPr>
          <p:cNvPr id="5" name="Slide Number Placeholder 4"/>
          <p:cNvSpPr>
            <a:spLocks noGrp="1"/>
          </p:cNvSpPr>
          <p:nvPr>
            <p:ph type="sldNum" sz="quarter" idx="12"/>
          </p:nvPr>
        </p:nvSpPr>
        <p:spPr/>
        <p:txBody>
          <a:bodyPr/>
          <a:lstStyle/>
          <a:p>
            <a:fld id="{D7BE64BA-3357-42FD-8519-C2F63554B0B8}" type="slidenum">
              <a:rPr lang="en-US" smtClean="0"/>
              <a:pPr/>
              <a:t>12</a:t>
            </a:fld>
            <a:endParaRPr lang="en-US"/>
          </a:p>
        </p:txBody>
      </p:sp>
    </p:spTree>
    <p:extLst>
      <p:ext uri="{BB962C8B-B14F-4D97-AF65-F5344CB8AC3E}">
        <p14:creationId xmlns:p14="http://schemas.microsoft.com/office/powerpoint/2010/main" val="401389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9"/>
          <p:cNvSpPr txBox="1">
            <a:spLocks noChangeArrowheads="1"/>
          </p:cNvSpPr>
          <p:nvPr/>
        </p:nvSpPr>
        <p:spPr bwMode="auto">
          <a:xfrm>
            <a:off x="1936376" y="5143500"/>
            <a:ext cx="52264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200" dirty="0"/>
              <a:t>Developed in 2013, adapted from the 2003 Turning Point</a:t>
            </a:r>
          </a:p>
          <a:p>
            <a:pPr algn="ctr"/>
            <a:r>
              <a:rPr lang="en-US" sz="1200" dirty="0"/>
              <a:t>Performance Management System Framework</a:t>
            </a:r>
          </a:p>
          <a:p>
            <a:pPr algn="ctr"/>
            <a:r>
              <a:rPr lang="en-US" sz="1200" dirty="0">
                <a:solidFill>
                  <a:srgbClr val="365E82"/>
                </a:solidFill>
              </a:rPr>
              <a:t>www.phf.org</a:t>
            </a:r>
          </a:p>
        </p:txBody>
      </p:sp>
      <p:pic>
        <p:nvPicPr>
          <p:cNvPr id="2" name="Picture 2" descr="C:\Users\MCohen\AppData\Local\Temp\Temp1_PHF_TurningPoint (2).zip\PublicHealthPerformance_F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257" y="762000"/>
            <a:ext cx="5522260" cy="42672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7BE64BA-3357-42FD-8519-C2F63554B0B8}" type="slidenum">
              <a:rPr lang="en-US" smtClean="0"/>
              <a:pPr/>
              <a:t>13</a:t>
            </a:fld>
            <a:endParaRPr lang="en-US"/>
          </a:p>
        </p:txBody>
      </p:sp>
    </p:spTree>
    <p:extLst>
      <p:ext uri="{BB962C8B-B14F-4D97-AF65-F5344CB8AC3E}">
        <p14:creationId xmlns:p14="http://schemas.microsoft.com/office/powerpoint/2010/main" val="22249618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1999" y="0"/>
            <a:ext cx="457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polli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2394" y="2040672"/>
            <a:ext cx="3631464" cy="25802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892038" y="365125"/>
            <a:ext cx="3703323" cy="1828800"/>
          </a:xfrm>
        </p:spPr>
        <p:txBody>
          <a:bodyPr>
            <a:normAutofit/>
          </a:bodyPr>
          <a:lstStyle/>
          <a:p>
            <a:r>
              <a:rPr lang="en-US"/>
              <a:t>Poll</a:t>
            </a:r>
          </a:p>
        </p:txBody>
      </p:sp>
      <p:sp>
        <p:nvSpPr>
          <p:cNvPr id="4" name="Content Placeholder 3"/>
          <p:cNvSpPr>
            <a:spLocks noGrp="1"/>
          </p:cNvSpPr>
          <p:nvPr>
            <p:ph idx="1"/>
          </p:nvPr>
        </p:nvSpPr>
        <p:spPr>
          <a:xfrm>
            <a:off x="4892038" y="2317687"/>
            <a:ext cx="3703322" cy="3859276"/>
          </a:xfrm>
        </p:spPr>
        <p:txBody>
          <a:bodyPr>
            <a:normAutofit/>
          </a:bodyPr>
          <a:lstStyle/>
          <a:p>
            <a:pPr marL="0" indent="0">
              <a:buNone/>
            </a:pPr>
            <a:r>
              <a:rPr lang="en-US" sz="2000"/>
              <a:t>Have you seen the Performance Management Framework before?</a:t>
            </a:r>
          </a:p>
          <a:p>
            <a:pPr marL="0" indent="0">
              <a:buNone/>
            </a:pPr>
            <a:r>
              <a:rPr lang="en-US" sz="2000"/>
              <a:t>Yes</a:t>
            </a:r>
          </a:p>
          <a:p>
            <a:pPr marL="0" indent="0">
              <a:buNone/>
            </a:pPr>
            <a:r>
              <a:rPr lang="en-US" sz="2000"/>
              <a:t>No</a:t>
            </a:r>
          </a:p>
          <a:p>
            <a:pPr marL="0" indent="0">
              <a:buNone/>
            </a:pPr>
            <a:r>
              <a:rPr lang="en-US" sz="2000"/>
              <a:t>Not Sure</a:t>
            </a:r>
          </a:p>
        </p:txBody>
      </p:sp>
      <p:sp>
        <p:nvSpPr>
          <p:cNvPr id="2" name="Slide Number Placeholder 1"/>
          <p:cNvSpPr>
            <a:spLocks noGrp="1"/>
          </p:cNvSpPr>
          <p:nvPr>
            <p:ph type="sldNum" sz="quarter" idx="12"/>
          </p:nvPr>
        </p:nvSpPr>
        <p:spPr>
          <a:xfrm>
            <a:off x="7985399" y="6356351"/>
            <a:ext cx="529951" cy="365125"/>
          </a:xfrm>
        </p:spPr>
        <p:txBody>
          <a:bodyPr>
            <a:normAutofit/>
          </a:bodyPr>
          <a:lstStyle/>
          <a:p>
            <a:fld id="{D7BE64BA-3357-42FD-8519-C2F63554B0B8}" type="slidenum">
              <a:rPr lang="en-US" smtClean="0"/>
              <a:pPr/>
              <a:t>14</a:t>
            </a:fld>
            <a:endParaRPr lang="en-US"/>
          </a:p>
        </p:txBody>
      </p:sp>
    </p:spTree>
    <p:extLst>
      <p:ext uri="{BB962C8B-B14F-4D97-AF65-F5344CB8AC3E}">
        <p14:creationId xmlns:p14="http://schemas.microsoft.com/office/powerpoint/2010/main" val="42223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1"/>
                </a:solidFill>
              </a:rPr>
              <a:t>Visible Leadership</a:t>
            </a:r>
          </a:p>
        </p:txBody>
      </p:sp>
      <p:sp>
        <p:nvSpPr>
          <p:cNvPr id="6" name="Rectangle 3"/>
          <p:cNvSpPr txBox="1">
            <a:spLocks noChangeArrowheads="1"/>
          </p:cNvSpPr>
          <p:nvPr/>
        </p:nvSpPr>
        <p:spPr>
          <a:xfrm>
            <a:off x="457200" y="4343400"/>
            <a:ext cx="4686392" cy="1524000"/>
          </a:xfrm>
          <a:prstGeom prst="rect">
            <a:avLst/>
          </a:prstGeom>
          <a:solidFill>
            <a:srgbClr val="B3C0D1"/>
          </a:solidFill>
          <a:ln w="38100">
            <a:solidFill>
              <a:schemeClr val="tx1"/>
            </a:solid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800" dirty="0">
                <a:solidFill>
                  <a:srgbClr val="365E82"/>
                </a:solidFill>
              </a:rPr>
              <a:t>Think about:</a:t>
            </a:r>
          </a:p>
          <a:p>
            <a:pPr>
              <a:lnSpc>
                <a:spcPct val="90000"/>
              </a:lnSpc>
            </a:pPr>
            <a:r>
              <a:rPr lang="en-US" sz="1800" dirty="0">
                <a:solidFill>
                  <a:srgbClr val="365E82"/>
                </a:solidFill>
              </a:rPr>
              <a:t>Does senior management take a visible role in performance management?</a:t>
            </a:r>
          </a:p>
          <a:p>
            <a:pPr>
              <a:lnSpc>
                <a:spcPct val="90000"/>
              </a:lnSpc>
            </a:pPr>
            <a:r>
              <a:rPr lang="en-US" sz="1800" dirty="0">
                <a:solidFill>
                  <a:srgbClr val="365E82"/>
                </a:solidFill>
              </a:rPr>
              <a:t>Is performance management emphasized as a priority and goal for your work?</a:t>
            </a:r>
            <a:endParaRPr lang="en-US" sz="1800" dirty="0">
              <a:solidFill>
                <a:srgbClr val="0F56DC"/>
              </a:solidFill>
              <a:latin typeface="Univers 55" pitchFamily="34" charset="0"/>
            </a:endParaRPr>
          </a:p>
        </p:txBody>
      </p:sp>
      <p:sp>
        <p:nvSpPr>
          <p:cNvPr id="3" name="Content Placeholder 2"/>
          <p:cNvSpPr>
            <a:spLocks noGrp="1"/>
          </p:cNvSpPr>
          <p:nvPr>
            <p:ph idx="1"/>
          </p:nvPr>
        </p:nvSpPr>
        <p:spPr>
          <a:xfrm>
            <a:off x="457200" y="1690689"/>
            <a:ext cx="8058150" cy="1687977"/>
          </a:xfrm>
        </p:spPr>
        <p:txBody>
          <a:bodyPr/>
          <a:lstStyle/>
          <a:p>
            <a:r>
              <a:rPr lang="en-US" dirty="0"/>
              <a:t>Engage leadership in performance management </a:t>
            </a:r>
          </a:p>
          <a:p>
            <a:r>
              <a:rPr lang="en-US" dirty="0"/>
              <a:t>Align performance management with organizational priorities</a:t>
            </a:r>
          </a:p>
          <a:p>
            <a:r>
              <a:rPr lang="en-US" dirty="0"/>
              <a:t>Track and incentivize progress</a:t>
            </a:r>
          </a:p>
          <a:p>
            <a:pPr marL="0" indent="0">
              <a:buNone/>
            </a:pPr>
            <a:endParaRPr lang="en-US" dirty="0"/>
          </a:p>
        </p:txBody>
      </p:sp>
      <p:pic>
        <p:nvPicPr>
          <p:cNvPr id="7" name="Picture 2" descr="C:\Users\MCohen\AppData\Local\Temp\Temp1_PHF_TurningPoint (2).zip\PublicHealthPerformance_Fi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385" y="2895600"/>
            <a:ext cx="3648634"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449477" y="2978616"/>
            <a:ext cx="1314450"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4" name="Slide Number Placeholder 3"/>
          <p:cNvSpPr>
            <a:spLocks noGrp="1"/>
          </p:cNvSpPr>
          <p:nvPr>
            <p:ph type="sldNum" sz="quarter" idx="12"/>
          </p:nvPr>
        </p:nvSpPr>
        <p:spPr/>
        <p:txBody>
          <a:bodyPr/>
          <a:lstStyle/>
          <a:p>
            <a:fld id="{D7BE64BA-3357-42FD-8519-C2F63554B0B8}" type="slidenum">
              <a:rPr lang="en-US" smtClean="0"/>
              <a:pPr/>
              <a:t>15</a:t>
            </a:fld>
            <a:endParaRPr lang="en-US"/>
          </a:p>
        </p:txBody>
      </p:sp>
    </p:spTree>
    <p:extLst>
      <p:ext uri="{BB962C8B-B14F-4D97-AF65-F5344CB8AC3E}">
        <p14:creationId xmlns:p14="http://schemas.microsoft.com/office/powerpoint/2010/main" val="44158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1"/>
                </a:solidFill>
              </a:rPr>
              <a:t>Visible Leadership</a:t>
            </a:r>
          </a:p>
        </p:txBody>
      </p:sp>
      <p:sp>
        <p:nvSpPr>
          <p:cNvPr id="3" name="Content Placeholder 2"/>
          <p:cNvSpPr>
            <a:spLocks noGrp="1"/>
          </p:cNvSpPr>
          <p:nvPr>
            <p:ph idx="1"/>
          </p:nvPr>
        </p:nvSpPr>
        <p:spPr>
          <a:xfrm>
            <a:off x="628650" y="1690689"/>
            <a:ext cx="6915151" cy="4024311"/>
          </a:xfrm>
        </p:spPr>
        <p:txBody>
          <a:bodyPr>
            <a:normAutofit/>
          </a:bodyPr>
          <a:lstStyle/>
          <a:p>
            <a:pPr marL="0" indent="0">
              <a:buNone/>
            </a:pPr>
            <a:r>
              <a:rPr lang="en-US" sz="2400" dirty="0"/>
              <a:t>Senior management commitment to a culture of quality that: </a:t>
            </a:r>
          </a:p>
          <a:p>
            <a:r>
              <a:rPr lang="en-US" sz="2400" dirty="0"/>
              <a:t>Aligns performance management practices with the organizational mission</a:t>
            </a:r>
          </a:p>
          <a:p>
            <a:r>
              <a:rPr lang="en-US" sz="2400" dirty="0"/>
              <a:t>Regularly takes into account customer feedback</a:t>
            </a:r>
          </a:p>
          <a:p>
            <a:r>
              <a:rPr lang="en-US" sz="2400" dirty="0"/>
              <a:t>Enables transparency about performance against targets between leadership and staff.</a:t>
            </a:r>
          </a:p>
          <a:p>
            <a:r>
              <a:rPr lang="en-US" sz="2400" dirty="0"/>
              <a:t>Key Resource: NACCHO Roadmap to a Culture of Quality Improvement. </a:t>
            </a:r>
            <a:r>
              <a:rPr lang="en-US" sz="2400" dirty="0">
                <a:hlinkClick r:id="rId2"/>
              </a:rPr>
              <a:t>http://qiroadmap.org/</a:t>
            </a:r>
            <a:endParaRPr lang="en-US" sz="2400" dirty="0"/>
          </a:p>
          <a:p>
            <a:endParaRPr lang="en-US" sz="2400"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16</a:t>
            </a:fld>
            <a:endParaRPr lang="en-US"/>
          </a:p>
        </p:txBody>
      </p:sp>
    </p:spTree>
    <p:extLst>
      <p:ext uri="{BB962C8B-B14F-4D97-AF65-F5344CB8AC3E}">
        <p14:creationId xmlns:p14="http://schemas.microsoft.com/office/powerpoint/2010/main" val="195509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owa state map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05600" y="165970"/>
            <a:ext cx="2225868" cy="1524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365126"/>
            <a:ext cx="7886700" cy="1325563"/>
          </a:xfrm>
        </p:spPr>
        <p:txBody>
          <a:bodyPr>
            <a:normAutofit/>
          </a:bodyPr>
          <a:lstStyle/>
          <a:p>
            <a:r>
              <a:rPr lang="en-US" sz="2800" dirty="0">
                <a:solidFill>
                  <a:schemeClr val="accent1">
                    <a:lumMod val="75000"/>
                  </a:schemeClr>
                </a:solidFill>
              </a:rPr>
              <a:t>Leadership : Bob Russell, DDS</a:t>
            </a:r>
          </a:p>
        </p:txBody>
      </p:sp>
      <p:sp>
        <p:nvSpPr>
          <p:cNvPr id="3" name="Content Placeholder 2"/>
          <p:cNvSpPr>
            <a:spLocks noGrp="1"/>
          </p:cNvSpPr>
          <p:nvPr>
            <p:ph idx="1"/>
          </p:nvPr>
        </p:nvSpPr>
        <p:spPr>
          <a:xfrm>
            <a:off x="762000" y="2667001"/>
            <a:ext cx="7753350" cy="2819400"/>
          </a:xfrm>
        </p:spPr>
        <p:txBody>
          <a:bodyPr>
            <a:normAutofit/>
          </a:bodyPr>
          <a:lstStyle/>
          <a:p>
            <a:pPr>
              <a:lnSpc>
                <a:spcPct val="70000"/>
              </a:lnSpc>
            </a:pPr>
            <a:r>
              <a:rPr lang="en-US" sz="2200" dirty="0"/>
              <a:t>Public Health Dental Director, IA Department of Public Health</a:t>
            </a:r>
          </a:p>
          <a:p>
            <a:pPr>
              <a:lnSpc>
                <a:spcPct val="70000"/>
              </a:lnSpc>
            </a:pPr>
            <a:r>
              <a:rPr lang="en-US" sz="2200" dirty="0"/>
              <a:t>Increased state and federal fiscal allocations toward dental public health, $3 million over 3 years</a:t>
            </a:r>
          </a:p>
          <a:p>
            <a:pPr>
              <a:lnSpc>
                <a:spcPct val="70000"/>
              </a:lnSpc>
            </a:pPr>
            <a:r>
              <a:rPr lang="en-US" sz="2200" dirty="0"/>
              <a:t>Oral Health Bureau created IA Oral Health Strategic Plan 2016-2020</a:t>
            </a:r>
          </a:p>
          <a:p>
            <a:pPr>
              <a:lnSpc>
                <a:spcPct val="70000"/>
              </a:lnSpc>
            </a:pPr>
            <a:r>
              <a:rPr lang="en-US" sz="2200" dirty="0"/>
              <a:t>Initiated advocacy plan for </a:t>
            </a:r>
            <a:r>
              <a:rPr lang="en-US" sz="2200" i="1" dirty="0"/>
              <a:t>“I-Smile</a:t>
            </a:r>
            <a:r>
              <a:rPr lang="en-US" sz="2200" dirty="0"/>
              <a:t>”</a:t>
            </a:r>
          </a:p>
        </p:txBody>
      </p:sp>
      <p:sp>
        <p:nvSpPr>
          <p:cNvPr id="4" name="Slide Number Placeholder 3"/>
          <p:cNvSpPr>
            <a:spLocks noGrp="1"/>
          </p:cNvSpPr>
          <p:nvPr>
            <p:ph type="sldNum" sz="quarter" idx="12"/>
          </p:nvPr>
        </p:nvSpPr>
        <p:spPr>
          <a:xfrm>
            <a:off x="6457950" y="6356351"/>
            <a:ext cx="2057400" cy="365125"/>
          </a:xfrm>
        </p:spPr>
        <p:txBody>
          <a:bodyPr>
            <a:normAutofit/>
          </a:bodyPr>
          <a:lstStyle/>
          <a:p>
            <a:fld id="{D7BE64BA-3357-42FD-8519-C2F63554B0B8}" type="slidenum">
              <a:rPr lang="en-US" smtClean="0"/>
              <a:pPr/>
              <a:t>17</a:t>
            </a:fld>
            <a:endParaRPr lang="en-US"/>
          </a:p>
        </p:txBody>
      </p:sp>
    </p:spTree>
    <p:extLst>
      <p:ext uri="{BB962C8B-B14F-4D97-AF65-F5344CB8AC3E}">
        <p14:creationId xmlns:p14="http://schemas.microsoft.com/office/powerpoint/2010/main" val="405794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BE64BA-3357-42FD-8519-C2F63554B0B8}" type="slidenum">
              <a:rPr lang="en-US" smtClean="0"/>
              <a:pPr/>
              <a:t>18</a:t>
            </a:fld>
            <a:endParaRPr lang="en-US"/>
          </a:p>
        </p:txBody>
      </p:sp>
      <p:pic>
        <p:nvPicPr>
          <p:cNvPr id="5" name="Picture 4"/>
          <p:cNvPicPr>
            <a:picLocks noChangeAspect="1"/>
          </p:cNvPicPr>
          <p:nvPr/>
        </p:nvPicPr>
        <p:blipFill>
          <a:blip r:embed="rId2"/>
          <a:stretch>
            <a:fillRect/>
          </a:stretch>
        </p:blipFill>
        <p:spPr>
          <a:xfrm>
            <a:off x="381000" y="304800"/>
            <a:ext cx="8553518" cy="5893232"/>
          </a:xfrm>
          <a:prstGeom prst="rect">
            <a:avLst/>
          </a:prstGeom>
        </p:spPr>
      </p:pic>
    </p:spTree>
    <p:extLst>
      <p:ext uri="{BB962C8B-B14F-4D97-AF65-F5344CB8AC3E}">
        <p14:creationId xmlns:p14="http://schemas.microsoft.com/office/powerpoint/2010/main" val="353680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28600" y="582386"/>
            <a:ext cx="6172200" cy="857250"/>
          </a:xfrm>
        </p:spPr>
        <p:txBody>
          <a:bodyPr/>
          <a:lstStyle/>
          <a:p>
            <a:pPr marL="514350" indent="-514350"/>
            <a:r>
              <a:rPr lang="en-US" b="1" dirty="0"/>
              <a:t> </a:t>
            </a:r>
            <a:r>
              <a:rPr lang="en-US" sz="2800" b="1" dirty="0">
                <a:solidFill>
                  <a:schemeClr val="accent1"/>
                </a:solidFill>
              </a:rPr>
              <a:t>Performance Standards</a:t>
            </a:r>
            <a:endParaRPr lang="en-US" sz="2800" dirty="0">
              <a:solidFill>
                <a:schemeClr val="accent1"/>
              </a:solidFill>
            </a:endParaRPr>
          </a:p>
        </p:txBody>
      </p:sp>
      <p:sp>
        <p:nvSpPr>
          <p:cNvPr id="157699" name="Rectangle 3"/>
          <p:cNvSpPr>
            <a:spLocks noGrp="1" noChangeArrowheads="1"/>
          </p:cNvSpPr>
          <p:nvPr>
            <p:ph type="body" idx="1"/>
          </p:nvPr>
        </p:nvSpPr>
        <p:spPr>
          <a:xfrm>
            <a:off x="400050" y="1371600"/>
            <a:ext cx="5829300" cy="3314700"/>
          </a:xfrm>
        </p:spPr>
        <p:txBody>
          <a:bodyPr/>
          <a:lstStyle/>
          <a:p>
            <a:pPr marL="0" indent="0">
              <a:buNone/>
            </a:pPr>
            <a:endParaRPr lang="en-US" sz="900" dirty="0">
              <a:latin typeface="Univers 55" pitchFamily="34" charset="0"/>
            </a:endParaRPr>
          </a:p>
          <a:p>
            <a:r>
              <a:rPr lang="en-US" sz="1800" dirty="0"/>
              <a:t>Identify relevant standards</a:t>
            </a:r>
          </a:p>
          <a:p>
            <a:r>
              <a:rPr lang="en-US" sz="1800" dirty="0"/>
              <a:t>Select indicators</a:t>
            </a:r>
          </a:p>
          <a:p>
            <a:r>
              <a:rPr lang="en-US" sz="1800" dirty="0"/>
              <a:t>Set goals and targets </a:t>
            </a:r>
          </a:p>
          <a:p>
            <a:r>
              <a:rPr lang="en-US" sz="1800" dirty="0"/>
              <a:t>Communicate expectations</a:t>
            </a:r>
          </a:p>
        </p:txBody>
      </p:sp>
      <p:sp>
        <p:nvSpPr>
          <p:cNvPr id="5" name="Rectangle 3"/>
          <p:cNvSpPr txBox="1">
            <a:spLocks noChangeArrowheads="1"/>
          </p:cNvSpPr>
          <p:nvPr/>
        </p:nvSpPr>
        <p:spPr>
          <a:xfrm>
            <a:off x="533400" y="3914774"/>
            <a:ext cx="4495800" cy="1876425"/>
          </a:xfrm>
          <a:prstGeom prst="rect">
            <a:avLst/>
          </a:prstGeom>
          <a:solidFill>
            <a:srgbClr val="B3C0D1"/>
          </a:solidFill>
          <a:ln w="38100">
            <a:solidFill>
              <a:schemeClr val="tx1"/>
            </a:solid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800" dirty="0">
                <a:solidFill>
                  <a:srgbClr val="365E82"/>
                </a:solidFill>
              </a:rPr>
              <a:t>Think about:</a:t>
            </a:r>
          </a:p>
          <a:p>
            <a:pPr>
              <a:lnSpc>
                <a:spcPct val="90000"/>
              </a:lnSpc>
            </a:pPr>
            <a:r>
              <a:rPr lang="en-US" sz="1800" dirty="0">
                <a:solidFill>
                  <a:srgbClr val="365E82"/>
                </a:solidFill>
              </a:rPr>
              <a:t>Do you set or use standards, targets or goals for your organization or program?  </a:t>
            </a:r>
          </a:p>
          <a:p>
            <a:pPr>
              <a:lnSpc>
                <a:spcPct val="90000"/>
              </a:lnSpc>
            </a:pPr>
            <a:r>
              <a:rPr lang="en-US" sz="1800" dirty="0">
                <a:solidFill>
                  <a:srgbClr val="365E82"/>
                </a:solidFill>
              </a:rPr>
              <a:t>How do you communicate the expectations and strategic direction for your organization or program?</a:t>
            </a:r>
          </a:p>
          <a:p>
            <a:pPr marL="0" indent="0">
              <a:lnSpc>
                <a:spcPct val="90000"/>
              </a:lnSpc>
              <a:buNone/>
            </a:pPr>
            <a:endParaRPr lang="en-US" sz="1500" dirty="0">
              <a:solidFill>
                <a:srgbClr val="0F56DC"/>
              </a:solidFill>
              <a:latin typeface="Univers 55" pitchFamily="34" charset="0"/>
            </a:endParaRPr>
          </a:p>
        </p:txBody>
      </p:sp>
      <p:pic>
        <p:nvPicPr>
          <p:cNvPr id="2050" name="Picture 2" descr="C:\Users\MCohen\AppData\Local\Temp\Temp1_PHF_TurningPoint (2).zip\PublicHealthPerformance_F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57350"/>
            <a:ext cx="3919816" cy="30289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006775" y="2362200"/>
            <a:ext cx="1076710" cy="1028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2" name="Slide Number Placeholder 1"/>
          <p:cNvSpPr>
            <a:spLocks noGrp="1"/>
          </p:cNvSpPr>
          <p:nvPr>
            <p:ph type="sldNum" sz="quarter" idx="12"/>
          </p:nvPr>
        </p:nvSpPr>
        <p:spPr/>
        <p:txBody>
          <a:bodyPr/>
          <a:lstStyle/>
          <a:p>
            <a:fld id="{D7BE64BA-3357-42FD-8519-C2F63554B0B8}" type="slidenum">
              <a:rPr lang="en-US" smtClean="0"/>
              <a:pPr/>
              <a:t>19</a:t>
            </a:fld>
            <a:endParaRPr lang="en-US"/>
          </a:p>
        </p:txBody>
      </p:sp>
    </p:spTree>
    <p:extLst>
      <p:ext uri="{BB962C8B-B14F-4D97-AF65-F5344CB8AC3E}">
        <p14:creationId xmlns:p14="http://schemas.microsoft.com/office/powerpoint/2010/main" val="424452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General Reminders</a:t>
            </a:r>
          </a:p>
        </p:txBody>
      </p:sp>
      <p:sp>
        <p:nvSpPr>
          <p:cNvPr id="3" name="Content Placeholder 2"/>
          <p:cNvSpPr>
            <a:spLocks noGrp="1"/>
          </p:cNvSpPr>
          <p:nvPr>
            <p:ph idx="1"/>
          </p:nvPr>
        </p:nvSpPr>
        <p:spPr>
          <a:xfrm>
            <a:off x="457200" y="1696785"/>
            <a:ext cx="8229600" cy="4830763"/>
          </a:xfrm>
        </p:spPr>
        <p:txBody>
          <a:bodyPr>
            <a:normAutofit/>
          </a:bodyPr>
          <a:lstStyle/>
          <a:p>
            <a:r>
              <a:rPr lang="en-US" sz="2400" dirty="0">
                <a:latin typeface="Arial" panose="020B0604020202020204" pitchFamily="34" charset="0"/>
                <a:cs typeface="Arial" panose="020B0604020202020204" pitchFamily="34" charset="0"/>
              </a:rPr>
              <a:t>This webinar will be recorded and archived on the ASTDD website</a:t>
            </a:r>
          </a:p>
          <a:p>
            <a:r>
              <a:rPr lang="en-US" sz="2400" dirty="0">
                <a:latin typeface="Arial" panose="020B0604020202020204" pitchFamily="34" charset="0"/>
                <a:cs typeface="Arial" panose="020B0604020202020204" pitchFamily="34" charset="0"/>
              </a:rPr>
              <a:t>We would like to hold any questions until the end, so if you have questions, please make a note of them. When we are ready for questions, if you wish to ask one, please click on the Set Status icon which is the little man with his arm raised on either the upper left or the top of your screen. Click on “raise hand.”  We will then call on you to ask your question over the phone</a:t>
            </a:r>
          </a:p>
          <a:p>
            <a:r>
              <a:rPr lang="en-US" sz="2400" dirty="0">
                <a:latin typeface="Arial" panose="020B0604020202020204" pitchFamily="34" charset="0"/>
                <a:cs typeface="Arial" panose="020B0604020202020204" pitchFamily="34" charset="0"/>
              </a:rPr>
              <a:t>Please respond to the polling questions at the conclusion of the webinar</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7BE64BA-3357-42FD-8519-C2F63554B0B8}" type="slidenum">
              <a:rPr lang="en-US" smtClean="0"/>
              <a:pPr/>
              <a:t>2</a:t>
            </a:fld>
            <a:endParaRPr lang="en-US"/>
          </a:p>
        </p:txBody>
      </p:sp>
    </p:spTree>
    <p:extLst>
      <p:ext uri="{BB962C8B-B14F-4D97-AF65-F5344CB8AC3E}">
        <p14:creationId xmlns:p14="http://schemas.microsoft.com/office/powerpoint/2010/main" val="158942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Performance Standards</a:t>
            </a:r>
          </a:p>
        </p:txBody>
      </p:sp>
      <p:sp>
        <p:nvSpPr>
          <p:cNvPr id="3" name="Content Placeholder 2"/>
          <p:cNvSpPr>
            <a:spLocks noGrp="1"/>
          </p:cNvSpPr>
          <p:nvPr>
            <p:ph idx="1"/>
          </p:nvPr>
        </p:nvSpPr>
        <p:spPr>
          <a:xfrm>
            <a:off x="533400" y="1657350"/>
            <a:ext cx="8077200" cy="4057650"/>
          </a:xfrm>
        </p:spPr>
        <p:txBody>
          <a:bodyPr/>
          <a:lstStyle/>
          <a:p>
            <a:r>
              <a:rPr lang="en-US" dirty="0"/>
              <a:t>Standards may be set based on national, state or scientific organizations, by benchmarking against similar organizations, or by other methods.</a:t>
            </a:r>
          </a:p>
          <a:p>
            <a:pPr marL="0" indent="0">
              <a:buNone/>
            </a:pPr>
            <a:endParaRPr lang="en-US" dirty="0"/>
          </a:p>
          <a:p>
            <a:r>
              <a:rPr lang="en-US" dirty="0"/>
              <a:t>Example:  Healthy People 2020* OH-1: Reduce the proportion of children and adolescents who have dental caries experience in their primary or permanent teeth.</a:t>
            </a:r>
            <a:r>
              <a:rPr lang="en-US" sz="1350" dirty="0"/>
              <a:t>	</a:t>
            </a:r>
          </a:p>
          <a:p>
            <a:pPr marL="0" indent="0">
              <a:buNone/>
            </a:pPr>
            <a:endParaRPr lang="en-US" sz="1350" dirty="0"/>
          </a:p>
          <a:p>
            <a:pPr marL="0" indent="0">
              <a:buNone/>
            </a:pPr>
            <a:r>
              <a:rPr lang="en-US" sz="1350" dirty="0"/>
              <a:t>*www.HealthlyPeople.gov 	</a:t>
            </a:r>
          </a:p>
        </p:txBody>
      </p:sp>
      <p:sp>
        <p:nvSpPr>
          <p:cNvPr id="4" name="Slide Number Placeholder 3"/>
          <p:cNvSpPr>
            <a:spLocks noGrp="1"/>
          </p:cNvSpPr>
          <p:nvPr>
            <p:ph type="sldNum" sz="quarter" idx="12"/>
          </p:nvPr>
        </p:nvSpPr>
        <p:spPr/>
        <p:txBody>
          <a:bodyPr/>
          <a:lstStyle/>
          <a:p>
            <a:fld id="{D7BE64BA-3357-42FD-8519-C2F63554B0B8}" type="slidenum">
              <a:rPr lang="en-US" smtClean="0"/>
              <a:pPr/>
              <a:t>20</a:t>
            </a:fld>
            <a:endParaRPr lang="en-US"/>
          </a:p>
        </p:txBody>
      </p:sp>
    </p:spTree>
    <p:extLst>
      <p:ext uri="{BB962C8B-B14F-4D97-AF65-F5344CB8AC3E}">
        <p14:creationId xmlns:p14="http://schemas.microsoft.com/office/powerpoint/2010/main" val="225597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533400" y="1690684"/>
            <a:ext cx="4580924" cy="1693441"/>
          </a:xfrm>
        </p:spPr>
        <p:txBody>
          <a:bodyPr/>
          <a:lstStyle/>
          <a:p>
            <a:pPr>
              <a:spcBef>
                <a:spcPct val="25000"/>
              </a:spcBef>
            </a:pPr>
            <a:r>
              <a:rPr lang="en-US" sz="1800" dirty="0"/>
              <a:t>Refine indicators and define measures</a:t>
            </a:r>
          </a:p>
          <a:p>
            <a:pPr>
              <a:spcBef>
                <a:spcPct val="25000"/>
              </a:spcBef>
            </a:pPr>
            <a:r>
              <a:rPr lang="en-US" sz="1800" dirty="0"/>
              <a:t>Develop data systems</a:t>
            </a:r>
          </a:p>
          <a:p>
            <a:pPr>
              <a:spcBef>
                <a:spcPct val="25000"/>
              </a:spcBef>
            </a:pPr>
            <a:r>
              <a:rPr lang="en-US" sz="1800" dirty="0"/>
              <a:t>Collect data</a:t>
            </a:r>
          </a:p>
          <a:p>
            <a:pPr marL="0" indent="0">
              <a:spcBef>
                <a:spcPct val="25000"/>
              </a:spcBef>
              <a:buNone/>
            </a:pPr>
            <a:endParaRPr lang="en-US" dirty="0">
              <a:solidFill>
                <a:schemeClr val="bg2"/>
              </a:solidFill>
              <a:latin typeface="Univers 55" pitchFamily="34" charset="0"/>
            </a:endParaRPr>
          </a:p>
          <a:p>
            <a:pPr>
              <a:lnSpc>
                <a:spcPct val="80000"/>
              </a:lnSpc>
            </a:pPr>
            <a:endParaRPr lang="en-US" dirty="0"/>
          </a:p>
          <a:p>
            <a:pPr>
              <a:lnSpc>
                <a:spcPct val="80000"/>
              </a:lnSpc>
            </a:pPr>
            <a:endParaRPr lang="en-US" dirty="0"/>
          </a:p>
        </p:txBody>
      </p:sp>
      <p:sp>
        <p:nvSpPr>
          <p:cNvPr id="96263" name="Rectangle 7"/>
          <p:cNvSpPr>
            <a:spLocks noGrp="1" noChangeArrowheads="1"/>
          </p:cNvSpPr>
          <p:nvPr>
            <p:ph type="title"/>
          </p:nvPr>
        </p:nvSpPr>
        <p:spPr>
          <a:xfrm>
            <a:off x="381000" y="872950"/>
            <a:ext cx="6134288" cy="817734"/>
          </a:xfrm>
          <a:noFill/>
          <a:ln/>
        </p:spPr>
        <p:txBody>
          <a:bodyPr>
            <a:normAutofit/>
          </a:bodyPr>
          <a:lstStyle/>
          <a:p>
            <a:pPr marL="514350" indent="-514350"/>
            <a:r>
              <a:rPr lang="en-US" sz="2800" b="1" dirty="0">
                <a:solidFill>
                  <a:schemeClr val="accent1"/>
                </a:solidFill>
              </a:rPr>
              <a:t>Performance Measurement</a:t>
            </a:r>
            <a:endParaRPr lang="en-US" sz="2800" dirty="0">
              <a:solidFill>
                <a:schemeClr val="accent1"/>
              </a:solidFill>
            </a:endParaRPr>
          </a:p>
        </p:txBody>
      </p:sp>
      <p:sp>
        <p:nvSpPr>
          <p:cNvPr id="10" name="Rectangle 3"/>
          <p:cNvSpPr txBox="1">
            <a:spLocks noChangeArrowheads="1"/>
          </p:cNvSpPr>
          <p:nvPr/>
        </p:nvSpPr>
        <p:spPr>
          <a:xfrm>
            <a:off x="381000" y="4306106"/>
            <a:ext cx="5029200" cy="1561294"/>
          </a:xfrm>
          <a:prstGeom prst="rect">
            <a:avLst/>
          </a:prstGeom>
          <a:solidFill>
            <a:srgbClr val="B3C0D1"/>
          </a:solidFill>
          <a:ln w="38100">
            <a:solidFill>
              <a:schemeClr val="tx1"/>
            </a:solid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800" dirty="0">
                <a:solidFill>
                  <a:srgbClr val="365E82"/>
                </a:solidFill>
              </a:rPr>
              <a:t>Think about:</a:t>
            </a:r>
          </a:p>
          <a:p>
            <a:pPr>
              <a:lnSpc>
                <a:spcPct val="90000"/>
              </a:lnSpc>
            </a:pPr>
            <a:r>
              <a:rPr lang="en-US" sz="1800" dirty="0">
                <a:solidFill>
                  <a:srgbClr val="365E82"/>
                </a:solidFill>
              </a:rPr>
              <a:t>How do you measure capacity, process or outcomes?</a:t>
            </a:r>
          </a:p>
          <a:p>
            <a:pPr>
              <a:lnSpc>
                <a:spcPct val="90000"/>
              </a:lnSpc>
            </a:pPr>
            <a:r>
              <a:rPr lang="en-US" sz="1800" dirty="0">
                <a:solidFill>
                  <a:srgbClr val="365E82"/>
                </a:solidFill>
              </a:rPr>
              <a:t>What tools exist to support the efforts?</a:t>
            </a:r>
          </a:p>
          <a:p>
            <a:pPr marL="0" indent="0">
              <a:lnSpc>
                <a:spcPct val="90000"/>
              </a:lnSpc>
              <a:buNone/>
            </a:pPr>
            <a:endParaRPr lang="en-US" sz="1500" dirty="0">
              <a:solidFill>
                <a:srgbClr val="0F56DC"/>
              </a:solidFill>
              <a:latin typeface="Univers 55" pitchFamily="34" charset="0"/>
            </a:endParaRPr>
          </a:p>
        </p:txBody>
      </p:sp>
      <p:pic>
        <p:nvPicPr>
          <p:cNvPr id="11" name="Picture 2" descr="C:\Users\MCohen\AppData\Local\Temp\Temp1_PHF_TurningPoint (2).zip\PublicHealthPerformance_F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287" y="1617215"/>
            <a:ext cx="3806313" cy="294124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6593230" y="2209800"/>
            <a:ext cx="948238" cy="926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2" name="Slide Number Placeholder 1"/>
          <p:cNvSpPr>
            <a:spLocks noGrp="1"/>
          </p:cNvSpPr>
          <p:nvPr>
            <p:ph type="sldNum" sz="quarter" idx="12"/>
          </p:nvPr>
        </p:nvSpPr>
        <p:spPr/>
        <p:txBody>
          <a:bodyPr/>
          <a:lstStyle/>
          <a:p>
            <a:fld id="{D7BE64BA-3357-42FD-8519-C2F63554B0B8}" type="slidenum">
              <a:rPr lang="en-US" smtClean="0"/>
              <a:pPr/>
              <a:t>21</a:t>
            </a:fld>
            <a:endParaRPr lang="en-US"/>
          </a:p>
        </p:txBody>
      </p:sp>
    </p:spTree>
    <p:extLst>
      <p:ext uri="{BB962C8B-B14F-4D97-AF65-F5344CB8AC3E}">
        <p14:creationId xmlns:p14="http://schemas.microsoft.com/office/powerpoint/2010/main" val="3678517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34350" cy="1385889"/>
          </a:xfrm>
        </p:spPr>
        <p:txBody>
          <a:bodyPr/>
          <a:lstStyle/>
          <a:p>
            <a:r>
              <a:rPr lang="en-US" dirty="0">
                <a:solidFill>
                  <a:schemeClr val="accent1"/>
                </a:solidFill>
              </a:rPr>
              <a:t>Performance Measurement</a:t>
            </a:r>
          </a:p>
        </p:txBody>
      </p:sp>
      <p:sp>
        <p:nvSpPr>
          <p:cNvPr id="3" name="Content Placeholder 2"/>
          <p:cNvSpPr>
            <a:spLocks noGrp="1"/>
          </p:cNvSpPr>
          <p:nvPr>
            <p:ph idx="1"/>
          </p:nvPr>
        </p:nvSpPr>
        <p:spPr>
          <a:xfrm>
            <a:off x="348343" y="1524000"/>
            <a:ext cx="7772401" cy="3505200"/>
          </a:xfrm>
        </p:spPr>
        <p:txBody>
          <a:bodyPr>
            <a:normAutofit/>
          </a:bodyPr>
          <a:lstStyle/>
          <a:p>
            <a:r>
              <a:rPr lang="en-US" sz="2400" dirty="0"/>
              <a:t>Sets criteria and establishes scope (programmatic vs. state)</a:t>
            </a:r>
          </a:p>
          <a:p>
            <a:endParaRPr lang="en-US" sz="2400" dirty="0"/>
          </a:p>
          <a:p>
            <a:r>
              <a:rPr lang="en-US" sz="2400" dirty="0"/>
              <a:t>HP 2020 OH-1.1: Reduce the proportion of children aged 3-5 years with dental caries experience in their primary teeth.</a:t>
            </a:r>
          </a:p>
          <a:p>
            <a:pPr lvl="1"/>
            <a:r>
              <a:rPr lang="en-US" sz="2000" dirty="0"/>
              <a:t>Baseline 33%</a:t>
            </a:r>
          </a:p>
          <a:p>
            <a:pPr lvl="1"/>
            <a:r>
              <a:rPr lang="en-US" sz="2000" dirty="0"/>
              <a:t>Target: 30%</a:t>
            </a:r>
          </a:p>
          <a:p>
            <a:pPr lvl="1"/>
            <a:r>
              <a:rPr lang="en-US" sz="2000" dirty="0"/>
              <a:t>Target Setting Method: 10% Improvement</a:t>
            </a:r>
          </a:p>
          <a:p>
            <a:pPr lvl="1"/>
            <a:r>
              <a:rPr lang="en-US" sz="2000" dirty="0"/>
              <a:t>Data Sources National Health and Nutrition Survey, CDC/NCHS</a:t>
            </a:r>
          </a:p>
          <a:p>
            <a:pPr lvl="1"/>
            <a:r>
              <a:rPr lang="en-US" sz="2000" dirty="0"/>
              <a:t>Timeframe: Every 3 years (example)</a:t>
            </a:r>
          </a:p>
          <a:p>
            <a:endParaRPr lang="en-US"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22</a:t>
            </a:fld>
            <a:endParaRPr lang="en-US"/>
          </a:p>
        </p:txBody>
      </p:sp>
    </p:spTree>
    <p:extLst>
      <p:ext uri="{BB962C8B-B14F-4D97-AF65-F5344CB8AC3E}">
        <p14:creationId xmlns:p14="http://schemas.microsoft.com/office/powerpoint/2010/main" val="333801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18" y="533400"/>
            <a:ext cx="7810500" cy="914400"/>
          </a:xfrm>
        </p:spPr>
        <p:txBody>
          <a:bodyPr>
            <a:normAutofit fontScale="90000"/>
          </a:bodyPr>
          <a:lstStyle/>
          <a:p>
            <a:r>
              <a:rPr lang="en-US" dirty="0">
                <a:solidFill>
                  <a:schemeClr val="accent1"/>
                </a:solidFill>
              </a:rPr>
              <a:t>How New Hampshire Uses Criteria to Select Measures</a:t>
            </a:r>
            <a:r>
              <a:rPr lang="en-US" dirty="0"/>
              <a:t/>
            </a:r>
            <a:br>
              <a:rPr lang="en-US" dirty="0"/>
            </a:br>
            <a:endParaRPr lang="en-US" dirty="0"/>
          </a:p>
        </p:txBody>
      </p:sp>
      <p:sp>
        <p:nvSpPr>
          <p:cNvPr id="3" name="Content Placeholder 2"/>
          <p:cNvSpPr>
            <a:spLocks noGrp="1"/>
          </p:cNvSpPr>
          <p:nvPr>
            <p:ph idx="1"/>
          </p:nvPr>
        </p:nvSpPr>
        <p:spPr>
          <a:xfrm>
            <a:off x="279918" y="1737699"/>
            <a:ext cx="4953000" cy="4648199"/>
          </a:xfrm>
        </p:spPr>
        <p:txBody>
          <a:bodyPr>
            <a:normAutofit/>
          </a:bodyPr>
          <a:lstStyle/>
          <a:p>
            <a:pPr marL="285750" indent="-285750"/>
            <a:r>
              <a:rPr lang="en-US" sz="2000" dirty="0"/>
              <a:t>Data should be available for several years to show trends.</a:t>
            </a:r>
          </a:p>
          <a:p>
            <a:pPr marL="285750" indent="-285750"/>
            <a:r>
              <a:rPr lang="en-US" sz="2000" dirty="0"/>
              <a:t>Data should be reliable, in that we are confident in the accuracy of the data and that it measures what is intended to measure.</a:t>
            </a:r>
          </a:p>
          <a:p>
            <a:pPr marL="285750" indent="-285750"/>
            <a:r>
              <a:rPr lang="en-US" sz="2000" dirty="0"/>
              <a:t>The measures should reflect new and growing initiatives.</a:t>
            </a:r>
          </a:p>
          <a:p>
            <a:pPr marL="285750" indent="-285750"/>
            <a:r>
              <a:rPr lang="en-US" sz="2000" dirty="0"/>
              <a:t>The measures should be a good indicator of whether or not a program or intervention is working.</a:t>
            </a:r>
          </a:p>
          <a:p>
            <a:pPr marL="0" indent="0">
              <a:buNone/>
            </a:pPr>
            <a:endParaRPr lang="en-US" sz="2000" dirty="0"/>
          </a:p>
          <a:p>
            <a:pPr marL="0" indent="0">
              <a:buNone/>
            </a:pPr>
            <a:r>
              <a:rPr lang="en-US" sz="1400" dirty="0"/>
              <a:t>Source: Improving the Public’s Health in New Hampshire, 2005. </a:t>
            </a:r>
            <a:r>
              <a:rPr lang="en-US" sz="1400" dirty="0">
                <a:hlinkClick r:id="rId2"/>
              </a:rPr>
              <a:t>http://www.dhhs.nh.gov/dphs/iphnh/documents/report.pdf</a:t>
            </a:r>
            <a:r>
              <a:rPr lang="en-US" sz="14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23</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1" y="2057400"/>
            <a:ext cx="2724149" cy="2040482"/>
          </a:xfrm>
          <a:prstGeom prst="rect">
            <a:avLst/>
          </a:prstGeom>
        </p:spPr>
      </p:pic>
    </p:spTree>
    <p:extLst>
      <p:ext uri="{BB962C8B-B14F-4D97-AF65-F5344CB8AC3E}">
        <p14:creationId xmlns:p14="http://schemas.microsoft.com/office/powerpoint/2010/main" val="3468503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640701" y="1477436"/>
            <a:ext cx="4674249" cy="2465914"/>
          </a:xfrm>
        </p:spPr>
        <p:txBody>
          <a:bodyPr/>
          <a:lstStyle/>
          <a:p>
            <a:r>
              <a:rPr lang="en-US" sz="2000" dirty="0"/>
              <a:t>Analyze and interpret data</a:t>
            </a:r>
          </a:p>
          <a:p>
            <a:r>
              <a:rPr lang="en-US" sz="2000" dirty="0"/>
              <a:t>Report results broadly </a:t>
            </a:r>
          </a:p>
          <a:p>
            <a:r>
              <a:rPr lang="en-US" sz="2000" dirty="0"/>
              <a:t>Develop a regular reporting cycle</a:t>
            </a:r>
          </a:p>
          <a:p>
            <a:pPr>
              <a:buFontTx/>
              <a:buNone/>
            </a:pPr>
            <a:endParaRPr lang="en-US" sz="1800" dirty="0"/>
          </a:p>
        </p:txBody>
      </p:sp>
      <p:sp>
        <p:nvSpPr>
          <p:cNvPr id="189446" name="Rectangle 6"/>
          <p:cNvSpPr>
            <a:spLocks noGrp="1" noChangeArrowheads="1"/>
          </p:cNvSpPr>
          <p:nvPr>
            <p:ph type="title"/>
          </p:nvPr>
        </p:nvSpPr>
        <p:spPr>
          <a:xfrm>
            <a:off x="640701" y="620186"/>
            <a:ext cx="6172200" cy="857250"/>
          </a:xfrm>
          <a:noFill/>
          <a:ln/>
        </p:spPr>
        <p:txBody>
          <a:bodyPr>
            <a:normAutofit/>
          </a:bodyPr>
          <a:lstStyle/>
          <a:p>
            <a:pPr marL="514350" indent="-514350"/>
            <a:r>
              <a:rPr lang="en-US" sz="2800" dirty="0">
                <a:solidFill>
                  <a:schemeClr val="accent1"/>
                </a:solidFill>
              </a:rPr>
              <a:t>Reporting Progress</a:t>
            </a:r>
          </a:p>
        </p:txBody>
      </p:sp>
      <p:sp>
        <p:nvSpPr>
          <p:cNvPr id="9" name="Rectangle 3"/>
          <p:cNvSpPr txBox="1">
            <a:spLocks noChangeArrowheads="1"/>
          </p:cNvSpPr>
          <p:nvPr/>
        </p:nvSpPr>
        <p:spPr>
          <a:xfrm>
            <a:off x="640701" y="3733800"/>
            <a:ext cx="4769499" cy="2133600"/>
          </a:xfrm>
          <a:prstGeom prst="rect">
            <a:avLst/>
          </a:prstGeom>
          <a:solidFill>
            <a:srgbClr val="B3C0D1"/>
          </a:solidFill>
          <a:ln w="38100">
            <a:solidFill>
              <a:schemeClr val="tx1"/>
            </a:solid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800" dirty="0">
                <a:solidFill>
                  <a:srgbClr val="365E82"/>
                </a:solidFill>
              </a:rPr>
              <a:t>Think about:</a:t>
            </a:r>
          </a:p>
          <a:p>
            <a:pPr>
              <a:lnSpc>
                <a:spcPct val="90000"/>
              </a:lnSpc>
            </a:pPr>
            <a:r>
              <a:rPr lang="en-US" sz="1800" dirty="0">
                <a:solidFill>
                  <a:srgbClr val="365E82"/>
                </a:solidFill>
              </a:rPr>
              <a:t>Do you document or report your unit / program’s progress?</a:t>
            </a:r>
          </a:p>
          <a:p>
            <a:pPr>
              <a:lnSpc>
                <a:spcPct val="90000"/>
              </a:lnSpc>
            </a:pPr>
            <a:r>
              <a:rPr lang="en-US" sz="1800" dirty="0">
                <a:solidFill>
                  <a:srgbClr val="365E82"/>
                </a:solidFill>
              </a:rPr>
              <a:t>Is this information regularly available?  To whom?</a:t>
            </a:r>
          </a:p>
          <a:p>
            <a:pPr>
              <a:lnSpc>
                <a:spcPct val="90000"/>
              </a:lnSpc>
            </a:pPr>
            <a:r>
              <a:rPr lang="en-US" sz="1800" dirty="0">
                <a:solidFill>
                  <a:srgbClr val="365E82"/>
                </a:solidFill>
              </a:rPr>
              <a:t>What is the frequency of analysis and reporting?</a:t>
            </a:r>
          </a:p>
          <a:p>
            <a:pPr marL="0" indent="0">
              <a:lnSpc>
                <a:spcPct val="90000"/>
              </a:lnSpc>
              <a:buNone/>
            </a:pPr>
            <a:endParaRPr lang="en-US" sz="1500" dirty="0">
              <a:solidFill>
                <a:srgbClr val="0F56DC"/>
              </a:solidFill>
              <a:latin typeface="Univers 55" pitchFamily="34" charset="0"/>
            </a:endParaRPr>
          </a:p>
        </p:txBody>
      </p:sp>
      <p:pic>
        <p:nvPicPr>
          <p:cNvPr id="10" name="Picture 2" descr="C:\Users\MCohen\AppData\Local\Temp\Temp1_PHF_TurningPoint (2).zip\PublicHealthPerformance_F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219" y="620186"/>
            <a:ext cx="3825363" cy="2955963"/>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883591" y="2148418"/>
            <a:ext cx="929309"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2" name="Slide Number Placeholder 1"/>
          <p:cNvSpPr>
            <a:spLocks noGrp="1"/>
          </p:cNvSpPr>
          <p:nvPr>
            <p:ph type="sldNum" sz="quarter" idx="12"/>
          </p:nvPr>
        </p:nvSpPr>
        <p:spPr/>
        <p:txBody>
          <a:bodyPr/>
          <a:lstStyle/>
          <a:p>
            <a:fld id="{D7BE64BA-3357-42FD-8519-C2F63554B0B8}" type="slidenum">
              <a:rPr lang="en-US" smtClean="0"/>
              <a:pPr/>
              <a:t>24</a:t>
            </a:fld>
            <a:endParaRPr lang="en-US"/>
          </a:p>
        </p:txBody>
      </p:sp>
    </p:spTree>
    <p:extLst>
      <p:ext uri="{BB962C8B-B14F-4D97-AF65-F5344CB8AC3E}">
        <p14:creationId xmlns:p14="http://schemas.microsoft.com/office/powerpoint/2010/main" val="115997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90" y="425482"/>
            <a:ext cx="7886700" cy="1325563"/>
          </a:xfrm>
        </p:spPr>
        <p:txBody>
          <a:bodyPr>
            <a:normAutofit/>
          </a:bodyPr>
          <a:lstStyle/>
          <a:p>
            <a:r>
              <a:rPr lang="en-US" sz="2800" dirty="0">
                <a:solidFill>
                  <a:schemeClr val="accent1"/>
                </a:solidFill>
              </a:rPr>
              <a:t>Reporting Progress </a:t>
            </a:r>
          </a:p>
        </p:txBody>
      </p:sp>
      <p:sp>
        <p:nvSpPr>
          <p:cNvPr id="3" name="Content Placeholder 2"/>
          <p:cNvSpPr>
            <a:spLocks noGrp="1"/>
          </p:cNvSpPr>
          <p:nvPr>
            <p:ph idx="1"/>
          </p:nvPr>
        </p:nvSpPr>
        <p:spPr>
          <a:xfrm>
            <a:off x="381000" y="1752600"/>
            <a:ext cx="8305800" cy="3581400"/>
          </a:xfrm>
        </p:spPr>
        <p:txBody>
          <a:bodyPr/>
          <a:lstStyle/>
          <a:p>
            <a:pPr marL="0" indent="0">
              <a:buNone/>
            </a:pPr>
            <a:r>
              <a:rPr lang="en-US" dirty="0"/>
              <a:t>Tracking and reporting progress depends on:</a:t>
            </a:r>
          </a:p>
          <a:p>
            <a:r>
              <a:rPr lang="en-US" dirty="0"/>
              <a:t>Purpose of performance management system </a:t>
            </a:r>
          </a:p>
          <a:p>
            <a:r>
              <a:rPr lang="en-US" dirty="0"/>
              <a:t>Intended users of performance data</a:t>
            </a:r>
          </a:p>
          <a:p>
            <a:pPr marL="0" indent="0">
              <a:buNone/>
            </a:pPr>
            <a:endParaRPr lang="en-US" dirty="0"/>
          </a:p>
          <a:p>
            <a:pPr marL="0" indent="0">
              <a:buNone/>
            </a:pPr>
            <a:r>
              <a:rPr lang="en-US" dirty="0"/>
              <a:t>A robust reporting system </a:t>
            </a:r>
          </a:p>
          <a:p>
            <a:r>
              <a:rPr lang="en-US" dirty="0"/>
              <a:t>Makes comparisons to national, state, or local standards or benchmarks </a:t>
            </a:r>
          </a:p>
          <a:p>
            <a:r>
              <a:rPr lang="en-US" dirty="0"/>
              <a:t>Show where gaps may exist within the system</a:t>
            </a:r>
          </a:p>
          <a:p>
            <a:r>
              <a:rPr lang="en-US" dirty="0"/>
              <a:t>Facilitates identifying areas for improvement</a:t>
            </a:r>
          </a:p>
          <a:p>
            <a:endParaRPr lang="en-US"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25</a:t>
            </a:fld>
            <a:endParaRPr lang="en-US"/>
          </a:p>
        </p:txBody>
      </p:sp>
    </p:spTree>
    <p:extLst>
      <p:ext uri="{BB962C8B-B14F-4D97-AF65-F5344CB8AC3E}">
        <p14:creationId xmlns:p14="http://schemas.microsoft.com/office/powerpoint/2010/main" val="48569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sp>
        <p:nvSpPr>
          <p:cNvPr id="12" name="Rounded 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84856" y="640081"/>
            <a:ext cx="5374289" cy="3599401"/>
          </a:xfrm>
          <a:prstGeom prst="roundRect">
            <a:avLst>
              <a:gd name="adj" fmla="val 0"/>
            </a:avLst>
          </a:prstGeom>
          <a:solidFill>
            <a:schemeClr val="bg1"/>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1519737" y="450124"/>
            <a:ext cx="5738343" cy="4464004"/>
          </a:xfrm>
          <a:prstGeom prst="rect">
            <a:avLst/>
          </a:prstGeom>
          <a:effectLst/>
        </p:spPr>
      </p:pic>
      <p:sp>
        <p:nvSpPr>
          <p:cNvPr id="5" name="Title 4"/>
          <p:cNvSpPr>
            <a:spLocks noGrp="1"/>
          </p:cNvSpPr>
          <p:nvPr>
            <p:ph type="title"/>
          </p:nvPr>
        </p:nvSpPr>
        <p:spPr>
          <a:xfrm>
            <a:off x="1678619" y="5389647"/>
            <a:ext cx="5307698" cy="845668"/>
          </a:xfrm>
          <a:noFill/>
        </p:spPr>
        <p:txBody>
          <a:bodyPr vert="horz" lIns="91440" tIns="45720" rIns="91440" bIns="45720" rtlCol="0" anchor="b">
            <a:noAutofit/>
          </a:bodyPr>
          <a:lstStyle/>
          <a:p>
            <a:pPr defTabSz="914400"/>
            <a:r>
              <a:rPr lang="en-US" sz="3600" dirty="0">
                <a:solidFill>
                  <a:schemeClr val="accent1">
                    <a:lumMod val="75000"/>
                  </a:schemeClr>
                </a:solidFill>
              </a:rPr>
              <a:t>Reporting: SC Strategic Plan</a:t>
            </a:r>
          </a:p>
        </p:txBody>
      </p:sp>
      <p:sp>
        <p:nvSpPr>
          <p:cNvPr id="4" name="Slide Number Placeholder 3"/>
          <p:cNvSpPr>
            <a:spLocks noGrp="1"/>
          </p:cNvSpPr>
          <p:nvPr>
            <p:ph type="sldNum" sz="quarter" idx="12"/>
          </p:nvPr>
        </p:nvSpPr>
        <p:spPr>
          <a:xfrm>
            <a:off x="6457950" y="6356351"/>
            <a:ext cx="2057400" cy="365125"/>
          </a:xfrm>
        </p:spPr>
        <p:txBody>
          <a:bodyPr vert="horz" lIns="91440" tIns="45720" rIns="91440" bIns="45720" rtlCol="0" anchor="ctr">
            <a:normAutofit/>
          </a:bodyPr>
          <a:lstStyle/>
          <a:p>
            <a:fld id="{D7BE64BA-3357-42FD-8519-C2F63554B0B8}" type="slidenum">
              <a:rPr lang="en-US" sz="1200" smtClean="0"/>
              <a:pPr/>
              <a:t>26</a:t>
            </a:fld>
            <a:endParaRPr lang="en-US" sz="1200"/>
          </a:p>
        </p:txBody>
      </p:sp>
      <p:pic>
        <p:nvPicPr>
          <p:cNvPr id="3074" name="Picture 2" descr="Image result for palmetto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4914128"/>
            <a:ext cx="12001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87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457200" y="1703439"/>
            <a:ext cx="4114800" cy="2031794"/>
          </a:xfrm>
        </p:spPr>
        <p:txBody>
          <a:bodyPr/>
          <a:lstStyle/>
          <a:p>
            <a:r>
              <a:rPr lang="en-US" sz="2000" dirty="0"/>
              <a:t>Use data for decisions to improve policies, programs and outcomes</a:t>
            </a:r>
          </a:p>
          <a:p>
            <a:r>
              <a:rPr lang="en-US" sz="2000" dirty="0"/>
              <a:t>Manage changes</a:t>
            </a:r>
          </a:p>
          <a:p>
            <a:r>
              <a:rPr lang="en-US" sz="2000" dirty="0"/>
              <a:t>Create a learning organization</a:t>
            </a:r>
          </a:p>
          <a:p>
            <a:pPr>
              <a:buFontTx/>
              <a:buNone/>
            </a:pPr>
            <a:endParaRPr lang="en-US" sz="1800" dirty="0"/>
          </a:p>
        </p:txBody>
      </p:sp>
      <p:sp>
        <p:nvSpPr>
          <p:cNvPr id="189446" name="Rectangle 6"/>
          <p:cNvSpPr>
            <a:spLocks noGrp="1" noChangeArrowheads="1"/>
          </p:cNvSpPr>
          <p:nvPr>
            <p:ph type="title"/>
          </p:nvPr>
        </p:nvSpPr>
        <p:spPr>
          <a:xfrm>
            <a:off x="457200" y="846189"/>
            <a:ext cx="6172200" cy="857250"/>
          </a:xfrm>
          <a:noFill/>
          <a:ln/>
        </p:spPr>
        <p:txBody>
          <a:bodyPr>
            <a:normAutofit/>
          </a:bodyPr>
          <a:lstStyle/>
          <a:p>
            <a:pPr marL="514350" indent="-514350"/>
            <a:r>
              <a:rPr lang="en-US" sz="2800" dirty="0">
                <a:solidFill>
                  <a:schemeClr val="accent1"/>
                </a:solidFill>
              </a:rPr>
              <a:t>Quality Improvement</a:t>
            </a:r>
          </a:p>
        </p:txBody>
      </p:sp>
      <p:sp>
        <p:nvSpPr>
          <p:cNvPr id="9" name="Rectangle 3"/>
          <p:cNvSpPr txBox="1">
            <a:spLocks noChangeArrowheads="1"/>
          </p:cNvSpPr>
          <p:nvPr/>
        </p:nvSpPr>
        <p:spPr>
          <a:xfrm>
            <a:off x="533400" y="4267200"/>
            <a:ext cx="5410200" cy="2057400"/>
          </a:xfrm>
          <a:prstGeom prst="rect">
            <a:avLst/>
          </a:prstGeom>
          <a:solidFill>
            <a:srgbClr val="B3C0D1"/>
          </a:solidFill>
          <a:ln w="38100">
            <a:solidFill>
              <a:schemeClr val="tx1"/>
            </a:solid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1800" dirty="0">
                <a:solidFill>
                  <a:srgbClr val="365E82"/>
                </a:solidFill>
              </a:rPr>
              <a:t>Think about:</a:t>
            </a:r>
          </a:p>
          <a:p>
            <a:pPr>
              <a:lnSpc>
                <a:spcPct val="90000"/>
              </a:lnSpc>
            </a:pPr>
            <a:r>
              <a:rPr lang="en-US" sz="1800" dirty="0">
                <a:solidFill>
                  <a:srgbClr val="365E82"/>
                </a:solidFill>
              </a:rPr>
              <a:t>Do you have a quality improvement process?</a:t>
            </a:r>
          </a:p>
          <a:p>
            <a:pPr>
              <a:lnSpc>
                <a:spcPct val="90000"/>
              </a:lnSpc>
            </a:pPr>
            <a:r>
              <a:rPr lang="en-US" sz="1800" dirty="0">
                <a:solidFill>
                  <a:srgbClr val="365E82"/>
                </a:solidFill>
              </a:rPr>
              <a:t>What do you do with information gathered through reports?</a:t>
            </a:r>
          </a:p>
          <a:p>
            <a:pPr>
              <a:lnSpc>
                <a:spcPct val="90000"/>
              </a:lnSpc>
            </a:pPr>
            <a:r>
              <a:rPr lang="en-US" sz="1800" dirty="0">
                <a:solidFill>
                  <a:srgbClr val="365E82"/>
                </a:solidFill>
              </a:rPr>
              <a:t>Do you have the capacity to take action for improvement when needed?</a:t>
            </a:r>
          </a:p>
          <a:p>
            <a:pPr marL="0" indent="0">
              <a:lnSpc>
                <a:spcPct val="90000"/>
              </a:lnSpc>
              <a:buNone/>
            </a:pPr>
            <a:endParaRPr lang="en-US" sz="1500" dirty="0">
              <a:solidFill>
                <a:srgbClr val="0F56DC"/>
              </a:solidFill>
              <a:latin typeface="Univers 55" pitchFamily="34" charset="0"/>
            </a:endParaRPr>
          </a:p>
        </p:txBody>
      </p:sp>
      <p:pic>
        <p:nvPicPr>
          <p:cNvPr id="10" name="Picture 2" descr="C:\Users\MCohen\AppData\Local\Temp\Temp1_PHF_TurningPoint (2).zip\PublicHealthPerformance_F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26668"/>
            <a:ext cx="3505200" cy="270856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6578082" y="2380950"/>
            <a:ext cx="965718" cy="971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2" name="Slide Number Placeholder 1"/>
          <p:cNvSpPr>
            <a:spLocks noGrp="1"/>
          </p:cNvSpPr>
          <p:nvPr>
            <p:ph type="sldNum" sz="quarter" idx="12"/>
          </p:nvPr>
        </p:nvSpPr>
        <p:spPr/>
        <p:txBody>
          <a:bodyPr/>
          <a:lstStyle/>
          <a:p>
            <a:fld id="{D7BE64BA-3357-42FD-8519-C2F63554B0B8}" type="slidenum">
              <a:rPr lang="en-US" smtClean="0"/>
              <a:pPr/>
              <a:t>27</a:t>
            </a:fld>
            <a:endParaRPr lang="en-US"/>
          </a:p>
        </p:txBody>
      </p:sp>
    </p:spTree>
    <p:extLst>
      <p:ext uri="{BB962C8B-B14F-4D97-AF65-F5344CB8AC3E}">
        <p14:creationId xmlns:p14="http://schemas.microsoft.com/office/powerpoint/2010/main" val="416668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1">
                    <a:lumMod val="75000"/>
                  </a:schemeClr>
                </a:solidFill>
              </a:rPr>
              <a:t>Quality Improvement</a:t>
            </a:r>
          </a:p>
        </p:txBody>
      </p:sp>
      <p:sp>
        <p:nvSpPr>
          <p:cNvPr id="3" name="Content Placeholder 2"/>
          <p:cNvSpPr>
            <a:spLocks noGrp="1"/>
          </p:cNvSpPr>
          <p:nvPr>
            <p:ph idx="1"/>
          </p:nvPr>
        </p:nvSpPr>
        <p:spPr>
          <a:xfrm>
            <a:off x="628650" y="1828800"/>
            <a:ext cx="7600950" cy="4191000"/>
          </a:xfrm>
        </p:spPr>
        <p:txBody>
          <a:bodyPr/>
          <a:lstStyle/>
          <a:p>
            <a:pPr marL="0" indent="0">
              <a:buNone/>
            </a:pPr>
            <a:r>
              <a:rPr lang="en-US" sz="2400" b="1" dirty="0">
                <a:solidFill>
                  <a:schemeClr val="tx1">
                    <a:lumMod val="65000"/>
                    <a:lumOff val="35000"/>
                  </a:schemeClr>
                </a:solidFill>
              </a:rPr>
              <a:t>Quality Improvement (QI)</a:t>
            </a:r>
            <a:r>
              <a:rPr lang="en-US" sz="2400" dirty="0">
                <a:solidFill>
                  <a:schemeClr val="tx1">
                    <a:lumMod val="65000"/>
                    <a:lumOff val="35000"/>
                  </a:schemeClr>
                </a:solidFill>
              </a:rPr>
              <a:t> </a:t>
            </a:r>
            <a:r>
              <a:rPr lang="en-US" sz="2400" dirty="0"/>
              <a:t>is the establishment of a program or process to manage change and achieve quality improvement in public health policies, programs, or infrastructure based on performance standards, measures, and reports.</a:t>
            </a:r>
          </a:p>
          <a:p>
            <a:pPr marL="0" indent="0">
              <a:buNone/>
            </a:pPr>
            <a:endParaRPr lang="en-US" sz="2400" dirty="0"/>
          </a:p>
          <a:p>
            <a:pPr marL="0" indent="0">
              <a:buNone/>
            </a:pPr>
            <a:r>
              <a:rPr lang="en-US" sz="2400" b="1" dirty="0">
                <a:solidFill>
                  <a:schemeClr val="tx1">
                    <a:lumMod val="65000"/>
                    <a:lumOff val="35000"/>
                  </a:schemeClr>
                </a:solidFill>
              </a:rPr>
              <a:t>Most Commonly Used Tools</a:t>
            </a:r>
          </a:p>
          <a:p>
            <a:pPr marL="0" indent="0">
              <a:buNone/>
            </a:pPr>
            <a:r>
              <a:rPr lang="en-US" dirty="0"/>
              <a:t>Brainstorming, Flow Chart, SIPOC+CM, Cause and Effect Diagram, Five Whys, Solution and Effect Diagram, Check Sheets, Pareto Charts, Pie Charts, Run Charts, Control Chart, Force Field Analysis, Nominal Group Technique</a:t>
            </a:r>
          </a:p>
          <a:p>
            <a:endParaRPr lang="en-US" dirty="0"/>
          </a:p>
          <a:p>
            <a:endParaRPr lang="en-US"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28</a:t>
            </a:fld>
            <a:endParaRPr lang="en-US"/>
          </a:p>
        </p:txBody>
      </p:sp>
    </p:spTree>
    <p:extLst>
      <p:ext uri="{BB962C8B-B14F-4D97-AF65-F5344CB8AC3E}">
        <p14:creationId xmlns:p14="http://schemas.microsoft.com/office/powerpoint/2010/main" val="3854794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BE64BA-3357-42FD-8519-C2F63554B0B8}" type="slidenum">
              <a:rPr lang="en-US" smtClean="0"/>
              <a:pPr/>
              <a:t>29</a:t>
            </a:fld>
            <a:endParaRPr lang="en-US"/>
          </a:p>
        </p:txBody>
      </p:sp>
      <p:pic>
        <p:nvPicPr>
          <p:cNvPr id="6" name="Picture 5"/>
          <p:cNvPicPr>
            <a:picLocks noChangeAspect="1"/>
          </p:cNvPicPr>
          <p:nvPr/>
        </p:nvPicPr>
        <p:blipFill>
          <a:blip r:embed="rId2"/>
          <a:stretch>
            <a:fillRect/>
          </a:stretch>
        </p:blipFill>
        <p:spPr>
          <a:xfrm>
            <a:off x="1905000" y="0"/>
            <a:ext cx="5162692" cy="6858000"/>
          </a:xfrm>
          <a:prstGeom prst="rect">
            <a:avLst/>
          </a:prstGeom>
        </p:spPr>
      </p:pic>
      <p:pic>
        <p:nvPicPr>
          <p:cNvPr id="4102"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1698952"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9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Funding Acknowledgement(s)</a:t>
            </a: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itchFamily="34" charset="0"/>
              </a:rPr>
              <a:t>This presentation was supported by Cooperative Agreement NU58DP004919-05-00 from the CDC, Division of Oral Health and by the Health Resources and Services Administration (HRSA) of the U.S. Department of Health and Human Services (DHHS) under grant #H47MC00048. This information or content and conclusions are those of the authors and should not be considered as the official position or policy of the CDC, HRSA, DHHS, or the U.S. government, nor should any endorsements be inferred.</a:t>
            </a:r>
          </a:p>
          <a:p>
            <a:pPr marL="0" indent="0">
              <a:buNone/>
            </a:pPr>
            <a:endParaRPr lang="en-US" dirty="0">
              <a:latin typeface="Arial" pitchFamily="34" charset="0"/>
              <a:cs typeface="Arial" pitchFamily="34" charset="0"/>
            </a:endParaRPr>
          </a:p>
          <a:p>
            <a:endParaRPr lang="en-US" dirty="0">
              <a:latin typeface="Arial" pitchFamily="34" charset="0"/>
              <a:ea typeface="Calibri"/>
              <a:cs typeface="Arial" pitchFamily="34" charset="0"/>
            </a:endParaRPr>
          </a:p>
          <a:p>
            <a:endParaRPr lang="en-US" dirty="0">
              <a:latin typeface="Arial" pitchFamily="34" charset="0"/>
              <a:cs typeface="Arial" pitchFamily="34"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D7BE64BA-3357-42FD-8519-C2F63554B0B8}"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3050406" cy="685799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5" name="Picture 4"/>
          <p:cNvPicPr>
            <a:picLocks noChangeAspect="1"/>
          </p:cNvPicPr>
          <p:nvPr/>
        </p:nvPicPr>
        <p:blipFill>
          <a:blip r:embed="rId2"/>
          <a:stretch>
            <a:fillRect/>
          </a:stretch>
        </p:blipFill>
        <p:spPr>
          <a:xfrm>
            <a:off x="3178741" y="4177703"/>
            <a:ext cx="5659256" cy="2122220"/>
          </a:xfrm>
          <a:prstGeom prst="rect">
            <a:avLst/>
          </a:prstGeom>
        </p:spPr>
      </p:pic>
      <p:sp>
        <p:nvSpPr>
          <p:cNvPr id="2" name="Title 1"/>
          <p:cNvSpPr>
            <a:spLocks noGrp="1"/>
          </p:cNvSpPr>
          <p:nvPr>
            <p:ph type="title"/>
          </p:nvPr>
        </p:nvSpPr>
        <p:spPr>
          <a:xfrm>
            <a:off x="320039" y="637866"/>
            <a:ext cx="2538663" cy="5539097"/>
          </a:xfrm>
        </p:spPr>
        <p:txBody>
          <a:bodyPr anchor="t">
            <a:normAutofit/>
          </a:bodyPr>
          <a:lstStyle/>
          <a:p>
            <a:r>
              <a:rPr lang="en-US"/>
              <a:t>Polling</a:t>
            </a:r>
            <a:endParaRPr lang="en-US" dirty="0"/>
          </a:p>
        </p:txBody>
      </p:sp>
      <p:sp>
        <p:nvSpPr>
          <p:cNvPr id="3" name="Content Placeholder 2"/>
          <p:cNvSpPr>
            <a:spLocks noGrp="1"/>
          </p:cNvSpPr>
          <p:nvPr>
            <p:ph idx="1"/>
          </p:nvPr>
        </p:nvSpPr>
        <p:spPr>
          <a:xfrm>
            <a:off x="3178741" y="649892"/>
            <a:ext cx="5659255" cy="3160108"/>
          </a:xfrm>
        </p:spPr>
        <p:txBody>
          <a:bodyPr>
            <a:normAutofit/>
          </a:bodyPr>
          <a:lstStyle/>
          <a:p>
            <a:pPr marL="0" indent="0">
              <a:lnSpc>
                <a:spcPct val="70000"/>
              </a:lnSpc>
              <a:buNone/>
            </a:pPr>
            <a:endParaRPr lang="en-US" sz="1700" dirty="0"/>
          </a:p>
          <a:p>
            <a:pPr marL="0" indent="0">
              <a:lnSpc>
                <a:spcPct val="70000"/>
              </a:lnSpc>
              <a:buNone/>
            </a:pPr>
            <a:r>
              <a:rPr lang="en-US" sz="1700" dirty="0"/>
              <a:t>Have you heard of the Public Health Accreditation Board?</a:t>
            </a:r>
          </a:p>
          <a:p>
            <a:pPr marL="0" indent="0">
              <a:lnSpc>
                <a:spcPct val="70000"/>
              </a:lnSpc>
              <a:buNone/>
            </a:pPr>
            <a:r>
              <a:rPr lang="en-US" sz="1700" dirty="0"/>
              <a:t>Yes</a:t>
            </a:r>
          </a:p>
          <a:p>
            <a:pPr marL="0" indent="0">
              <a:lnSpc>
                <a:spcPct val="70000"/>
              </a:lnSpc>
              <a:buNone/>
            </a:pPr>
            <a:r>
              <a:rPr lang="en-US" sz="1700" dirty="0"/>
              <a:t>No</a:t>
            </a:r>
          </a:p>
          <a:p>
            <a:pPr marL="0" indent="0">
              <a:lnSpc>
                <a:spcPct val="70000"/>
              </a:lnSpc>
              <a:buNone/>
            </a:pPr>
            <a:r>
              <a:rPr lang="en-US" sz="1700" dirty="0"/>
              <a:t>Not Sure</a:t>
            </a:r>
          </a:p>
          <a:p>
            <a:pPr marL="0" indent="0">
              <a:lnSpc>
                <a:spcPct val="70000"/>
              </a:lnSpc>
              <a:buNone/>
            </a:pPr>
            <a:endParaRPr lang="en-US" sz="1700" dirty="0"/>
          </a:p>
          <a:p>
            <a:pPr marL="0" indent="0">
              <a:lnSpc>
                <a:spcPct val="70000"/>
              </a:lnSpc>
              <a:buNone/>
            </a:pPr>
            <a:endParaRPr lang="en-US" sz="1700" dirty="0"/>
          </a:p>
          <a:p>
            <a:pPr marL="0" indent="0">
              <a:lnSpc>
                <a:spcPct val="70000"/>
              </a:lnSpc>
              <a:buNone/>
            </a:pPr>
            <a:r>
              <a:rPr lang="en-US" sz="1700" dirty="0"/>
              <a:t>Is your state PHAB Accredited?</a:t>
            </a:r>
          </a:p>
          <a:p>
            <a:pPr marL="0" indent="0">
              <a:lnSpc>
                <a:spcPct val="70000"/>
              </a:lnSpc>
              <a:buNone/>
            </a:pPr>
            <a:r>
              <a:rPr lang="en-US" sz="1700" dirty="0"/>
              <a:t>Yes</a:t>
            </a:r>
          </a:p>
          <a:p>
            <a:pPr marL="0" indent="0">
              <a:lnSpc>
                <a:spcPct val="70000"/>
              </a:lnSpc>
              <a:buNone/>
            </a:pPr>
            <a:r>
              <a:rPr lang="en-US" sz="1700" dirty="0"/>
              <a:t>No</a:t>
            </a:r>
          </a:p>
          <a:p>
            <a:pPr marL="0" indent="0">
              <a:lnSpc>
                <a:spcPct val="70000"/>
              </a:lnSpc>
              <a:buNone/>
            </a:pPr>
            <a:r>
              <a:rPr lang="en-US" sz="1700" dirty="0"/>
              <a:t>Don’t Know</a:t>
            </a:r>
          </a:p>
        </p:txBody>
      </p:sp>
      <p:sp>
        <p:nvSpPr>
          <p:cNvPr id="4" name="Slide Number Placeholder 3"/>
          <p:cNvSpPr>
            <a:spLocks noGrp="1"/>
          </p:cNvSpPr>
          <p:nvPr>
            <p:ph type="sldNum" sz="quarter" idx="12"/>
          </p:nvPr>
        </p:nvSpPr>
        <p:spPr>
          <a:xfrm>
            <a:off x="7603133" y="6356351"/>
            <a:ext cx="912217" cy="365125"/>
          </a:xfrm>
        </p:spPr>
        <p:txBody>
          <a:bodyPr>
            <a:normAutofit/>
          </a:bodyPr>
          <a:lstStyle/>
          <a:p>
            <a:fld id="{D7BE64BA-3357-42FD-8519-C2F63554B0B8}" type="slidenum">
              <a:rPr lang="en-US" smtClean="0"/>
              <a:pPr/>
              <a:t>30</a:t>
            </a:fld>
            <a:endParaRPr lang="en-US"/>
          </a:p>
        </p:txBody>
      </p:sp>
    </p:spTree>
    <p:extLst>
      <p:ext uri="{BB962C8B-B14F-4D97-AF65-F5344CB8AC3E}">
        <p14:creationId xmlns:p14="http://schemas.microsoft.com/office/powerpoint/2010/main" val="3382351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18291"/>
            <a:ext cx="7886700" cy="3785652"/>
          </a:xfrm>
          <a:prstGeom prst="rect">
            <a:avLst/>
          </a:prstGeom>
        </p:spPr>
        <p:txBody>
          <a:bodyPr wrap="square">
            <a:spAutoFit/>
          </a:bodyPr>
          <a:lstStyle/>
          <a:p>
            <a:r>
              <a:rPr lang="en-US" sz="1600" dirty="0"/>
              <a:t>For the health department to most effectively and efficiently improve the health of the population, it is important to monitor the performance of public health processes, programs, interventions, and other activities. A fully functioning performance management system that is completely integrated into health department daily practice at all levels includes: </a:t>
            </a:r>
          </a:p>
          <a:p>
            <a:pPr marL="257175" indent="-257175">
              <a:buAutoNum type="arabicParenR"/>
            </a:pPr>
            <a:r>
              <a:rPr lang="en-US" sz="1600" dirty="0"/>
              <a:t>setting organizational objectives across all levels of the department, </a:t>
            </a:r>
          </a:p>
          <a:p>
            <a:pPr marL="257175" indent="-257175">
              <a:buAutoNum type="arabicParenR"/>
            </a:pPr>
            <a:r>
              <a:rPr lang="en-US" sz="1600" dirty="0"/>
              <a:t>identifying indicators to measure progress toward achieving objectives on a regular basis,</a:t>
            </a:r>
          </a:p>
          <a:p>
            <a:pPr marL="257175" indent="-257175">
              <a:buAutoNum type="arabicParenR"/>
            </a:pPr>
            <a:r>
              <a:rPr lang="en-US" sz="1600" dirty="0"/>
              <a:t>identifying responsibility for monitoring progress and reporting, </a:t>
            </a:r>
          </a:p>
          <a:p>
            <a:pPr marL="257175" indent="-257175">
              <a:buAutoNum type="arabicParenR"/>
            </a:pPr>
            <a:r>
              <a:rPr lang="en-US" sz="1600" dirty="0"/>
              <a:t>identifying areas where achieving objectives requires focused quality improvement processes, </a:t>
            </a:r>
          </a:p>
          <a:p>
            <a:pPr marL="257175" indent="-257175">
              <a:buAutoNum type="arabicParenR"/>
            </a:pPr>
            <a:r>
              <a:rPr lang="en-US" sz="1600" dirty="0"/>
              <a:t>visible leadership for ongoing performance management. Department information systems and public health data support performance management. S</a:t>
            </a:r>
          </a:p>
          <a:p>
            <a:pPr marL="257175" indent="-257175">
              <a:buAutoNum type="arabicParenR"/>
            </a:pPr>
            <a:endParaRPr lang="en-US" sz="1600" dirty="0"/>
          </a:p>
          <a:p>
            <a:pPr marL="257175" indent="-257175">
              <a:buAutoNum type="arabicParenR"/>
            </a:pPr>
            <a:endParaRPr lang="en-US" sz="1600" dirty="0"/>
          </a:p>
          <a:p>
            <a:pPr marL="257175" indent="-257175">
              <a:buAutoNum type="arabicParenR"/>
            </a:pPr>
            <a:endParaRPr lang="en-US" sz="1600" dirty="0"/>
          </a:p>
          <a:p>
            <a:r>
              <a:rPr lang="en-US" sz="1600" dirty="0"/>
              <a:t>*www.phaboard.org</a:t>
            </a:r>
          </a:p>
        </p:txBody>
      </p:sp>
      <p:sp>
        <p:nvSpPr>
          <p:cNvPr id="3" name="Rectangle 2"/>
          <p:cNvSpPr/>
          <p:nvPr/>
        </p:nvSpPr>
        <p:spPr>
          <a:xfrm>
            <a:off x="457200" y="1500504"/>
            <a:ext cx="7071213" cy="1200329"/>
          </a:xfrm>
          <a:prstGeom prst="rect">
            <a:avLst/>
          </a:prstGeom>
        </p:spPr>
        <p:txBody>
          <a:bodyPr wrap="square">
            <a:spAutoFit/>
          </a:bodyPr>
          <a:lstStyle/>
          <a:p>
            <a:r>
              <a:rPr lang="en-US" sz="2400" dirty="0"/>
              <a:t>PHAB Standard 9.1: Use a performance management system to monitor achievement of organizational objectives.*</a:t>
            </a:r>
          </a:p>
        </p:txBody>
      </p:sp>
      <p:sp>
        <p:nvSpPr>
          <p:cNvPr id="4" name="Title 3"/>
          <p:cNvSpPr>
            <a:spLocks noGrp="1"/>
          </p:cNvSpPr>
          <p:nvPr>
            <p:ph type="title"/>
          </p:nvPr>
        </p:nvSpPr>
        <p:spPr>
          <a:xfrm>
            <a:off x="381000" y="257836"/>
            <a:ext cx="7886700" cy="1325563"/>
          </a:xfrm>
        </p:spPr>
        <p:txBody>
          <a:bodyPr>
            <a:normAutofit/>
          </a:bodyPr>
          <a:lstStyle/>
          <a:p>
            <a:r>
              <a:rPr lang="en-US" sz="3200" b="1" dirty="0">
                <a:solidFill>
                  <a:schemeClr val="accent1"/>
                </a:solidFill>
              </a:rPr>
              <a:t>PHAB: Driving Public Health Performance</a:t>
            </a:r>
          </a:p>
        </p:txBody>
      </p:sp>
      <p:sp>
        <p:nvSpPr>
          <p:cNvPr id="5" name="Slide Number Placeholder 4"/>
          <p:cNvSpPr>
            <a:spLocks noGrp="1"/>
          </p:cNvSpPr>
          <p:nvPr>
            <p:ph type="sldNum" sz="quarter" idx="12"/>
          </p:nvPr>
        </p:nvSpPr>
        <p:spPr/>
        <p:txBody>
          <a:bodyPr/>
          <a:lstStyle/>
          <a:p>
            <a:fld id="{D7BE64BA-3357-42FD-8519-C2F63554B0B8}" type="slidenum">
              <a:rPr lang="en-US" smtClean="0"/>
              <a:pPr/>
              <a:t>31</a:t>
            </a:fld>
            <a:endParaRPr lang="en-US"/>
          </a:p>
        </p:txBody>
      </p:sp>
    </p:spTree>
    <p:extLst>
      <p:ext uri="{BB962C8B-B14F-4D97-AF65-F5344CB8AC3E}">
        <p14:creationId xmlns:p14="http://schemas.microsoft.com/office/powerpoint/2010/main" val="877280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52756131"/>
              </p:ext>
            </p:extLst>
          </p:nvPr>
        </p:nvGraphicFramePr>
        <p:xfrm>
          <a:off x="628650" y="1796376"/>
          <a:ext cx="7886704" cy="4505696"/>
        </p:xfrm>
        <a:graphic>
          <a:graphicData uri="http://schemas.openxmlformats.org/drawingml/2006/table">
            <a:tbl>
              <a:tblPr/>
              <a:tblGrid>
                <a:gridCol w="1971676">
                  <a:extLst>
                    <a:ext uri="{9D8B030D-6E8A-4147-A177-3AD203B41FA5}">
                      <a16:colId xmlns:a16="http://schemas.microsoft.com/office/drawing/2014/main" xmlns="" val="267097344"/>
                    </a:ext>
                  </a:extLst>
                </a:gridCol>
                <a:gridCol w="1971676">
                  <a:extLst>
                    <a:ext uri="{9D8B030D-6E8A-4147-A177-3AD203B41FA5}">
                      <a16:colId xmlns:a16="http://schemas.microsoft.com/office/drawing/2014/main" xmlns="" val="3044301795"/>
                    </a:ext>
                  </a:extLst>
                </a:gridCol>
                <a:gridCol w="1971676">
                  <a:extLst>
                    <a:ext uri="{9D8B030D-6E8A-4147-A177-3AD203B41FA5}">
                      <a16:colId xmlns:a16="http://schemas.microsoft.com/office/drawing/2014/main" xmlns="" val="495469196"/>
                    </a:ext>
                  </a:extLst>
                </a:gridCol>
                <a:gridCol w="1971676">
                  <a:extLst>
                    <a:ext uri="{9D8B030D-6E8A-4147-A177-3AD203B41FA5}">
                      <a16:colId xmlns:a16="http://schemas.microsoft.com/office/drawing/2014/main" xmlns="" val="50540402"/>
                    </a:ext>
                  </a:extLst>
                </a:gridCol>
              </a:tblGrid>
              <a:tr h="744631">
                <a:tc>
                  <a:txBody>
                    <a:bodyPr/>
                    <a:lstStyle/>
                    <a:p>
                      <a:r>
                        <a:rPr lang="en-US" sz="1200" b="1" i="0" dirty="0">
                          <a:solidFill>
                            <a:srgbClr val="005293"/>
                          </a:solidFill>
                          <a:effectLst/>
                        </a:rPr>
                        <a:t>Distribution of Health Departments</a:t>
                      </a:r>
                      <a:endParaRPr lang="en-US" sz="1200" dirty="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b="1" i="0">
                          <a:solidFill>
                            <a:srgbClr val="005293"/>
                          </a:solidFill>
                          <a:effectLst/>
                        </a:rPr>
                        <a:t>Accredited</a:t>
                      </a:r>
                      <a:endParaRPr lang="en-US" sz="120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b="1" i="0">
                          <a:solidFill>
                            <a:srgbClr val="005293"/>
                          </a:solidFill>
                          <a:effectLst/>
                        </a:rPr>
                        <a:t>In Process</a:t>
                      </a:r>
                      <a:endParaRPr lang="en-US" sz="120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b="1" i="0" dirty="0">
                          <a:solidFill>
                            <a:srgbClr val="005293"/>
                          </a:solidFill>
                          <a:effectLst/>
                        </a:rPr>
                        <a:t>Total in e-PHAB</a:t>
                      </a:r>
                      <a:endParaRPr lang="en-US" sz="1200" dirty="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extLst>
                  <a:ext uri="{0D108BD9-81ED-4DB2-BD59-A6C34878D82A}">
                    <a16:rowId xmlns:a16="http://schemas.microsoft.com/office/drawing/2014/main" xmlns="" val="1161087312"/>
                  </a:ext>
                </a:extLst>
              </a:tr>
              <a:tr h="260847">
                <a:tc>
                  <a:txBody>
                    <a:bodyPr/>
                    <a:lstStyle/>
                    <a:p>
                      <a:r>
                        <a:rPr lang="en-US" sz="1200" b="1" dirty="0">
                          <a:effectLst/>
                        </a:rPr>
                        <a:t>Local</a:t>
                      </a:r>
                      <a:endParaRPr lang="en-US" sz="1200" dirty="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dirty="0">
                          <a:effectLst/>
                        </a:rPr>
                        <a:t>     155</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131</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286</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extLst>
                  <a:ext uri="{0D108BD9-81ED-4DB2-BD59-A6C34878D82A}">
                    <a16:rowId xmlns:a16="http://schemas.microsoft.com/office/drawing/2014/main" xmlns="" val="4132404854"/>
                  </a:ext>
                </a:extLst>
              </a:tr>
              <a:tr h="260847">
                <a:tc>
                  <a:txBody>
                    <a:bodyPr/>
                    <a:lstStyle/>
                    <a:p>
                      <a:r>
                        <a:rPr lang="en-US" sz="1200" b="1" dirty="0">
                          <a:effectLst/>
                        </a:rPr>
                        <a:t>State</a:t>
                      </a:r>
                      <a:endParaRPr lang="en-US" sz="1200" dirty="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22</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16</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38</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extLst>
                  <a:ext uri="{0D108BD9-81ED-4DB2-BD59-A6C34878D82A}">
                    <a16:rowId xmlns:a16="http://schemas.microsoft.com/office/drawing/2014/main" xmlns="" val="2968605249"/>
                  </a:ext>
                </a:extLst>
              </a:tr>
              <a:tr h="260847">
                <a:tc>
                  <a:txBody>
                    <a:bodyPr/>
                    <a:lstStyle/>
                    <a:p>
                      <a:r>
                        <a:rPr lang="en-US" sz="1200" b="1" dirty="0">
                          <a:effectLst/>
                        </a:rPr>
                        <a:t>Tribal</a:t>
                      </a:r>
                      <a:endParaRPr lang="en-US" sz="1200" dirty="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1</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3</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4</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extLst>
                  <a:ext uri="{0D108BD9-81ED-4DB2-BD59-A6C34878D82A}">
                    <a16:rowId xmlns:a16="http://schemas.microsoft.com/office/drawing/2014/main" xmlns="" val="2366996892"/>
                  </a:ext>
                </a:extLst>
              </a:tr>
              <a:tr h="1024525">
                <a:tc>
                  <a:txBody>
                    <a:bodyPr/>
                    <a:lstStyle/>
                    <a:p>
                      <a:r>
                        <a:rPr lang="en-US" sz="1200" b="1" dirty="0">
                          <a:effectLst/>
                        </a:rPr>
                        <a:t>Centralized States Integrated System*</a:t>
                      </a:r>
                      <a:endParaRPr lang="en-US" sz="1200" dirty="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1/67</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1/67</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extLst>
                  <a:ext uri="{0D108BD9-81ED-4DB2-BD59-A6C34878D82A}">
                    <a16:rowId xmlns:a16="http://schemas.microsoft.com/office/drawing/2014/main" xmlns="" val="2774489320"/>
                  </a:ext>
                </a:extLst>
              </a:tr>
              <a:tr h="464738">
                <a:tc>
                  <a:txBody>
                    <a:bodyPr/>
                    <a:lstStyle/>
                    <a:p>
                      <a:r>
                        <a:rPr lang="en-US" sz="1200" b="1" dirty="0">
                          <a:effectLst/>
                        </a:rPr>
                        <a:t>Multi-Jurisdictional</a:t>
                      </a:r>
                      <a:endParaRPr lang="en-US" sz="1200" dirty="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8</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8</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extLst>
                  <a:ext uri="{0D108BD9-81ED-4DB2-BD59-A6C34878D82A}">
                    <a16:rowId xmlns:a16="http://schemas.microsoft.com/office/drawing/2014/main" xmlns="" val="1855132612"/>
                  </a:ext>
                </a:extLst>
              </a:tr>
              <a:tr h="884577">
                <a:tc>
                  <a:txBody>
                    <a:bodyPr/>
                    <a:lstStyle/>
                    <a:p>
                      <a:r>
                        <a:rPr lang="en-US" sz="1200" b="1" dirty="0">
                          <a:effectLst/>
                        </a:rPr>
                        <a:t>Total Number of Health Departments</a:t>
                      </a:r>
                      <a:endParaRPr lang="en-US" sz="1200" dirty="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178 + 1 system</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158</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a:effectLst/>
                        </a:rPr>
                        <a:t>     337</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extLst>
                  <a:ext uri="{0D108BD9-81ED-4DB2-BD59-A6C34878D82A}">
                    <a16:rowId xmlns:a16="http://schemas.microsoft.com/office/drawing/2014/main" xmlns="" val="2562475827"/>
                  </a:ext>
                </a:extLst>
              </a:tr>
              <a:tr h="604684">
                <a:tc>
                  <a:txBody>
                    <a:bodyPr/>
                    <a:lstStyle/>
                    <a:p>
                      <a:r>
                        <a:rPr lang="en-US" sz="1200" b="1" dirty="0">
                          <a:effectLst/>
                        </a:rPr>
                        <a:t>Population (Unduplicated)</a:t>
                      </a:r>
                      <a:endParaRPr lang="en-US" sz="1200" dirty="0">
                        <a:effectLst/>
                      </a:endParaRP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dirty="0">
                          <a:effectLst/>
                        </a:rPr>
                        <a:t>178,255,529</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dirty="0">
                          <a:effectLst/>
                        </a:rPr>
                        <a:t> 80,819,504</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tc>
                  <a:txBody>
                    <a:bodyPr/>
                    <a:lstStyle/>
                    <a:p>
                      <a:r>
                        <a:rPr lang="en-US" sz="1200" dirty="0">
                          <a:effectLst/>
                        </a:rPr>
                        <a:t> 259,075,033</a:t>
                      </a:r>
                    </a:p>
                  </a:txBody>
                  <a:tcPr marL="73337" marR="73337" marT="18153" marB="18153" anchor="ctr">
                    <a:lnL w="7620" cap="flat" cmpd="sng" algn="ctr">
                      <a:solidFill>
                        <a:srgbClr val="E7E7E7"/>
                      </a:solidFill>
                      <a:prstDash val="solid"/>
                      <a:round/>
                      <a:headEnd type="none" w="med" len="med"/>
                      <a:tailEnd type="none" w="med" len="med"/>
                    </a:lnL>
                    <a:lnR w="7620" cap="flat" cmpd="sng" algn="ctr">
                      <a:solidFill>
                        <a:srgbClr val="E7E7E7"/>
                      </a:solidFill>
                      <a:prstDash val="solid"/>
                      <a:round/>
                      <a:headEnd type="none" w="med" len="med"/>
                      <a:tailEnd type="none" w="med" len="med"/>
                    </a:lnR>
                    <a:lnT w="7620" cap="flat" cmpd="sng" algn="ctr">
                      <a:solidFill>
                        <a:srgbClr val="E7E7E7"/>
                      </a:solidFill>
                      <a:prstDash val="solid"/>
                      <a:round/>
                      <a:headEnd type="none" w="med" len="med"/>
                      <a:tailEnd type="none" w="med" len="med"/>
                    </a:lnT>
                    <a:lnB w="7620" cap="flat" cmpd="sng" algn="ctr">
                      <a:solidFill>
                        <a:srgbClr val="E7E7E7"/>
                      </a:solidFill>
                      <a:prstDash val="solid"/>
                      <a:round/>
                      <a:headEnd type="none" w="med" len="med"/>
                      <a:tailEnd type="none" w="med" len="med"/>
                    </a:lnB>
                    <a:solidFill>
                      <a:srgbClr val="F4F4F4"/>
                    </a:solidFill>
                  </a:tcPr>
                </a:tc>
                <a:extLst>
                  <a:ext uri="{0D108BD9-81ED-4DB2-BD59-A6C34878D82A}">
                    <a16:rowId xmlns:a16="http://schemas.microsoft.com/office/drawing/2014/main" xmlns="" val="722832863"/>
                  </a:ext>
                </a:extLst>
              </a:tr>
            </a:tbl>
          </a:graphicData>
        </a:graphic>
      </p:graphicFrame>
      <p:sp>
        <p:nvSpPr>
          <p:cNvPr id="4" name="Title 3"/>
          <p:cNvSpPr>
            <a:spLocks noGrp="1"/>
          </p:cNvSpPr>
          <p:nvPr>
            <p:ph type="title"/>
          </p:nvPr>
        </p:nvSpPr>
        <p:spPr/>
        <p:txBody>
          <a:bodyPr/>
          <a:lstStyle/>
          <a:p>
            <a:r>
              <a:rPr lang="en-US" b="1" dirty="0">
                <a:solidFill>
                  <a:schemeClr val="accent1"/>
                </a:solidFill>
              </a:rPr>
              <a:t>PHAB Status Update: April 2017</a:t>
            </a:r>
          </a:p>
        </p:txBody>
      </p:sp>
      <p:sp>
        <p:nvSpPr>
          <p:cNvPr id="2" name="Slide Number Placeholder 1"/>
          <p:cNvSpPr>
            <a:spLocks noGrp="1"/>
          </p:cNvSpPr>
          <p:nvPr>
            <p:ph type="sldNum" sz="quarter" idx="12"/>
          </p:nvPr>
        </p:nvSpPr>
        <p:spPr/>
        <p:txBody>
          <a:bodyPr/>
          <a:lstStyle/>
          <a:p>
            <a:fld id="{D7BE64BA-3357-42FD-8519-C2F63554B0B8}" type="slidenum">
              <a:rPr lang="en-US" smtClean="0"/>
              <a:pPr/>
              <a:t>32</a:t>
            </a:fld>
            <a:endParaRPr lang="en-US"/>
          </a:p>
        </p:txBody>
      </p:sp>
    </p:spTree>
    <p:extLst>
      <p:ext uri="{BB962C8B-B14F-4D97-AF65-F5344CB8AC3E}">
        <p14:creationId xmlns:p14="http://schemas.microsoft.com/office/powerpoint/2010/main" val="3051147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05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sp>
        <p:nvSpPr>
          <p:cNvPr id="2057" name="Rectangle 7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9144000" cy="2615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743200" y="481345"/>
            <a:ext cx="3470694" cy="261307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457950" y="6356351"/>
            <a:ext cx="2057400" cy="365125"/>
          </a:xfrm>
        </p:spPr>
        <p:txBody>
          <a:bodyPr vert="horz" lIns="91440" tIns="45720" rIns="91440" bIns="45720" rtlCol="0" anchor="ctr">
            <a:normAutofit/>
          </a:bodyPr>
          <a:lstStyle/>
          <a:p>
            <a:fld id="{D7BE64BA-3357-42FD-8519-C2F63554B0B8}" type="slidenum">
              <a:rPr lang="en-US" sz="1200" smtClean="0">
                <a:solidFill>
                  <a:schemeClr val="tx1">
                    <a:lumMod val="50000"/>
                    <a:lumOff val="50000"/>
                  </a:schemeClr>
                </a:solidFill>
              </a:rPr>
              <a:pPr/>
              <a:t>33</a:t>
            </a:fld>
            <a:endParaRPr lang="en-US" sz="1200">
              <a:solidFill>
                <a:schemeClr val="tx1">
                  <a:lumMod val="50000"/>
                  <a:lumOff val="50000"/>
                </a:schemeClr>
              </a:solidFill>
            </a:endParaRPr>
          </a:p>
        </p:txBody>
      </p:sp>
      <p:sp>
        <p:nvSpPr>
          <p:cNvPr id="3" name="Title 2"/>
          <p:cNvSpPr>
            <a:spLocks noGrp="1"/>
          </p:cNvSpPr>
          <p:nvPr>
            <p:ph type="title" idx="4294967295"/>
          </p:nvPr>
        </p:nvSpPr>
        <p:spPr>
          <a:xfrm>
            <a:off x="530258" y="4502331"/>
            <a:ext cx="8074058" cy="1207269"/>
          </a:xfrm>
        </p:spPr>
        <p:txBody>
          <a:bodyPr vert="horz" lIns="91440" tIns="45720" rIns="91440" bIns="45720" rtlCol="0" anchor="b">
            <a:normAutofit/>
          </a:bodyPr>
          <a:lstStyle/>
          <a:p>
            <a:pPr algn="ctr" defTabSz="914400">
              <a:lnSpc>
                <a:spcPct val="70000"/>
              </a:lnSpc>
            </a:pPr>
            <a:r>
              <a:rPr lang="en-US" sz="3800"/>
              <a:t>Putting it All Together: </a:t>
            </a:r>
            <a:br>
              <a:rPr lang="en-US" sz="3800"/>
            </a:br>
            <a:r>
              <a:rPr lang="en-US" sz="3800"/>
              <a:t>CT Performance Management System</a:t>
            </a:r>
          </a:p>
        </p:txBody>
      </p:sp>
    </p:spTree>
    <p:extLst>
      <p:ext uri="{BB962C8B-B14F-4D97-AF65-F5344CB8AC3E}">
        <p14:creationId xmlns:p14="http://schemas.microsoft.com/office/powerpoint/2010/main" val="87047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228600"/>
            <a:ext cx="9110662"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7BE64BA-3357-42FD-8519-C2F63554B0B8}" type="slidenum">
              <a:rPr lang="en-US" smtClean="0"/>
              <a:pPr/>
              <a:t>34</a:t>
            </a:fld>
            <a:endParaRPr lang="en-US"/>
          </a:p>
        </p:txBody>
      </p:sp>
    </p:spTree>
    <p:extLst>
      <p:ext uri="{BB962C8B-B14F-4D97-AF65-F5344CB8AC3E}">
        <p14:creationId xmlns:p14="http://schemas.microsoft.com/office/powerpoint/2010/main" val="2793297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6"/>
          <p:cNvSpPr txBox="1">
            <a:spLocks noChangeArrowheads="1"/>
          </p:cNvSpPr>
          <p:nvPr/>
        </p:nvSpPr>
        <p:spPr>
          <a:xfrm>
            <a:off x="2378076" y="4696558"/>
            <a:ext cx="6765925" cy="7728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100" dirty="0"/>
          </a:p>
        </p:txBody>
      </p:sp>
      <p:sp>
        <p:nvSpPr>
          <p:cNvPr id="3" name="Rectangle 2"/>
          <p:cNvSpPr/>
          <p:nvPr/>
        </p:nvSpPr>
        <p:spPr>
          <a:xfrm>
            <a:off x="451311" y="2201896"/>
            <a:ext cx="6907432" cy="1569660"/>
          </a:xfrm>
          <a:prstGeom prst="rect">
            <a:avLst/>
          </a:prstGeom>
        </p:spPr>
        <p:txBody>
          <a:bodyPr wrap="square">
            <a:spAutoFit/>
          </a:bodyPr>
          <a:lstStyle/>
          <a:p>
            <a:r>
              <a:rPr lang="en-US" sz="3200" b="1" kern="0" dirty="0">
                <a:solidFill>
                  <a:srgbClr val="002D73"/>
                </a:solidFill>
                <a:latin typeface="Arial" panose="020B0604020202020204" pitchFamily="34" charset="0"/>
                <a:cs typeface="Arial" panose="020B0604020202020204" pitchFamily="34" charset="0"/>
              </a:rPr>
              <a:t>Community Water Fluoridation- Performance Management Initiative</a:t>
            </a:r>
          </a:p>
        </p:txBody>
      </p:sp>
      <p:sp>
        <p:nvSpPr>
          <p:cNvPr id="4" name="Rectangle 3"/>
          <p:cNvSpPr/>
          <p:nvPr/>
        </p:nvSpPr>
        <p:spPr>
          <a:xfrm>
            <a:off x="451311" y="3771557"/>
            <a:ext cx="7415492" cy="800219"/>
          </a:xfrm>
          <a:prstGeom prst="rect">
            <a:avLst/>
          </a:prstGeom>
        </p:spPr>
        <p:txBody>
          <a:bodyPr wrap="none">
            <a:spAutoFit/>
          </a:bodyPr>
          <a:lstStyle/>
          <a:p>
            <a:r>
              <a:rPr lang="en-US" b="1" kern="0" dirty="0">
                <a:solidFill>
                  <a:srgbClr val="646569"/>
                </a:solidFill>
                <a:latin typeface="Arial" panose="020B0604020202020204" pitchFamily="34" charset="0"/>
                <a:cs typeface="Arial" panose="020B0604020202020204" pitchFamily="34" charset="0"/>
              </a:rPr>
              <a:t>Erin C. Knoerl, MPH </a:t>
            </a:r>
          </a:p>
          <a:p>
            <a:r>
              <a:rPr lang="en-US" sz="1400" b="1" kern="0" dirty="0">
                <a:solidFill>
                  <a:srgbClr val="646569"/>
                </a:solidFill>
                <a:latin typeface="Arial" panose="020B0604020202020204" pitchFamily="34" charset="0"/>
                <a:cs typeface="Arial" panose="020B0604020202020204" pitchFamily="34" charset="0"/>
              </a:rPr>
              <a:t>Public Health Specialist – Community Water Fluoridation and Oral Health Workforce</a:t>
            </a:r>
          </a:p>
          <a:p>
            <a:r>
              <a:rPr lang="en-US" sz="1400" b="1" kern="0" dirty="0">
                <a:solidFill>
                  <a:srgbClr val="646569"/>
                </a:solidFill>
                <a:latin typeface="Arial" panose="020B0604020202020204" pitchFamily="34" charset="0"/>
                <a:cs typeface="Arial" panose="020B0604020202020204" pitchFamily="34" charset="0"/>
              </a:rPr>
              <a:t>New York State Department of Health, Bureau of Child Health</a:t>
            </a:r>
            <a:endParaRPr lang="en-US" b="1" kern="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817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5432"/>
            <a:ext cx="8686800" cy="1295400"/>
          </a:xfrm>
        </p:spPr>
        <p:txBody>
          <a:bodyPr>
            <a:noAutofit/>
          </a:bodyPr>
          <a:lstStyle/>
          <a:p>
            <a:pPr algn="l"/>
            <a:r>
              <a:rPr lang="en-US" sz="3200" b="1" dirty="0">
                <a:solidFill>
                  <a:srgbClr val="002D73"/>
                </a:solidFill>
              </a:rPr>
              <a:t>Community Water Fluoridation (CWF) Across NYS</a:t>
            </a:r>
          </a:p>
        </p:txBody>
      </p:sp>
      <p:sp>
        <p:nvSpPr>
          <p:cNvPr id="6" name="TextBox 5"/>
          <p:cNvSpPr txBox="1"/>
          <p:nvPr/>
        </p:nvSpPr>
        <p:spPr>
          <a:xfrm>
            <a:off x="5029200" y="2133600"/>
            <a:ext cx="3782291" cy="3416320"/>
          </a:xfrm>
          <a:prstGeom prst="rect">
            <a:avLst/>
          </a:prstGeom>
          <a:noFill/>
        </p:spPr>
        <p:txBody>
          <a:bodyPr wrap="square" rtlCol="0">
            <a:spAutoFit/>
          </a:bodyPr>
          <a:lstStyle/>
          <a:p>
            <a:pPr>
              <a:spcBef>
                <a:spcPct val="0"/>
              </a:spcBef>
            </a:pPr>
            <a:r>
              <a:rPr lang="en-US" altLang="en-US" sz="2000" kern="0" dirty="0">
                <a:solidFill>
                  <a:sysClr val="windowText" lastClr="000000"/>
                </a:solidFill>
                <a:latin typeface="Arial" panose="020B0604020202020204" pitchFamily="34" charset="0"/>
                <a:cs typeface="Arial" panose="020B0604020202020204" pitchFamily="34" charset="0"/>
              </a:rPr>
              <a:t>Population served: 13 million  </a:t>
            </a:r>
          </a:p>
          <a:p>
            <a:pPr>
              <a:spcBef>
                <a:spcPct val="0"/>
              </a:spcBef>
            </a:pPr>
            <a:endParaRPr lang="en-US" altLang="en-US" sz="2000" kern="0" dirty="0">
              <a:solidFill>
                <a:sysClr val="windowText" lastClr="000000"/>
              </a:solidFill>
              <a:latin typeface="Arial" panose="020B0604020202020204" pitchFamily="34" charset="0"/>
              <a:cs typeface="Arial" panose="020B0604020202020204" pitchFamily="34" charset="0"/>
            </a:endParaRPr>
          </a:p>
          <a:p>
            <a:pPr>
              <a:spcBef>
                <a:spcPct val="0"/>
              </a:spcBef>
            </a:pPr>
            <a:r>
              <a:rPr lang="en-US" altLang="en-US" sz="2000" kern="0" dirty="0">
                <a:solidFill>
                  <a:sysClr val="windowText" lastClr="000000"/>
                </a:solidFill>
                <a:latin typeface="Arial" panose="020B0604020202020204" pitchFamily="34" charset="0"/>
                <a:cs typeface="Arial" panose="020B0604020202020204" pitchFamily="34" charset="0"/>
              </a:rPr>
              <a:t>Fluoride adjusted water systems: 122 of 2,407 systems</a:t>
            </a:r>
          </a:p>
          <a:p>
            <a:pPr>
              <a:spcBef>
                <a:spcPct val="0"/>
              </a:spcBef>
            </a:pPr>
            <a:endParaRPr lang="en-US" altLang="en-US" sz="2000" kern="0" dirty="0">
              <a:solidFill>
                <a:sysClr val="windowText" lastClr="000000"/>
              </a:solidFill>
              <a:latin typeface="Arial" panose="020B0604020202020204" pitchFamily="34" charset="0"/>
              <a:cs typeface="Arial" panose="020B0604020202020204" pitchFamily="34" charset="0"/>
            </a:endParaRPr>
          </a:p>
          <a:p>
            <a:pPr>
              <a:spcBef>
                <a:spcPct val="0"/>
              </a:spcBef>
            </a:pPr>
            <a:r>
              <a:rPr lang="en-US" altLang="en-US" sz="2000" kern="0" dirty="0">
                <a:solidFill>
                  <a:sysClr val="windowText" lastClr="000000"/>
                </a:solidFill>
                <a:latin typeface="Arial" panose="020B0604020202020204" pitchFamily="34" charset="0"/>
                <a:cs typeface="Arial" panose="020B0604020202020204" pitchFamily="34" charset="0"/>
              </a:rPr>
              <a:t>Percentage of people on public water in NYS who receive optimally fluoridated water: </a:t>
            </a:r>
          </a:p>
          <a:p>
            <a:pPr marL="742950" lvl="1" indent="-285750">
              <a:spcBef>
                <a:spcPct val="0"/>
              </a:spcBef>
              <a:buFont typeface="Arial" panose="020B0604020202020204" pitchFamily="34" charset="0"/>
              <a:buChar char="•"/>
            </a:pPr>
            <a:r>
              <a:rPr lang="en-US" altLang="en-US" kern="0" dirty="0">
                <a:solidFill>
                  <a:sysClr val="windowText" lastClr="000000"/>
                </a:solidFill>
                <a:latin typeface="Arial" panose="020B0604020202020204" pitchFamily="34" charset="0"/>
                <a:cs typeface="Arial" panose="020B0604020202020204" pitchFamily="34" charset="0"/>
              </a:rPr>
              <a:t>With NYC- 71.7%</a:t>
            </a:r>
          </a:p>
          <a:p>
            <a:pPr marL="742950" lvl="1" indent="-285750">
              <a:spcBef>
                <a:spcPct val="0"/>
              </a:spcBef>
              <a:buFont typeface="Arial" panose="020B0604020202020204" pitchFamily="34" charset="0"/>
              <a:buChar char="•"/>
            </a:pPr>
            <a:r>
              <a:rPr lang="en-US" altLang="en-US" kern="0" dirty="0">
                <a:solidFill>
                  <a:sysClr val="windowText" lastClr="000000"/>
                </a:solidFill>
                <a:latin typeface="Arial" panose="020B0604020202020204" pitchFamily="34" charset="0"/>
                <a:cs typeface="Arial" panose="020B0604020202020204" pitchFamily="34" charset="0"/>
              </a:rPr>
              <a:t>Without NYC- 47.0%</a:t>
            </a:r>
          </a:p>
          <a:p>
            <a:pPr>
              <a:spcBef>
                <a:spcPct val="0"/>
              </a:spcBef>
            </a:pPr>
            <a:endParaRPr lang="en-US" altLang="en-US" sz="2000" kern="0" dirty="0">
              <a:solidFill>
                <a:srgbClr val="646569"/>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442" y="2057400"/>
            <a:ext cx="4407889" cy="3394075"/>
          </a:xfrm>
        </p:spPr>
      </p:pic>
      <p:sp>
        <p:nvSpPr>
          <p:cNvPr id="3" name="Slide Number Placeholder 2"/>
          <p:cNvSpPr>
            <a:spLocks noGrp="1"/>
          </p:cNvSpPr>
          <p:nvPr>
            <p:ph type="sldNum" sz="quarter" idx="12"/>
          </p:nvPr>
        </p:nvSpPr>
        <p:spPr/>
        <p:txBody>
          <a:bodyPr/>
          <a:lstStyle/>
          <a:p>
            <a:fld id="{A7754AA7-8025-408E-B296-E2B43FE08638}" type="slidenum">
              <a:rPr lang="en-US" smtClean="0"/>
              <a:pPr/>
              <a:t>36</a:t>
            </a:fld>
            <a:endParaRPr lang="en-US" dirty="0"/>
          </a:p>
        </p:txBody>
      </p:sp>
    </p:spTree>
    <p:extLst>
      <p:ext uri="{BB962C8B-B14F-4D97-AF65-F5344CB8AC3E}">
        <p14:creationId xmlns:p14="http://schemas.microsoft.com/office/powerpoint/2010/main" val="4120083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3"/>
          <a:stretch>
            <a:fillRect/>
          </a:stretch>
        </p:blipFill>
        <p:spPr>
          <a:xfrm>
            <a:off x="5222631" y="1785027"/>
            <a:ext cx="3561446" cy="4100201"/>
          </a:xfrm>
          <a:prstGeom prst="rect">
            <a:avLst/>
          </a:prstGeom>
        </p:spPr>
      </p:pic>
      <p:sp>
        <p:nvSpPr>
          <p:cNvPr id="5" name="Title 4"/>
          <p:cNvSpPr>
            <a:spLocks noGrp="1"/>
          </p:cNvSpPr>
          <p:nvPr>
            <p:ph type="title"/>
          </p:nvPr>
        </p:nvSpPr>
        <p:spPr>
          <a:xfrm>
            <a:off x="457200" y="526504"/>
            <a:ext cx="8229600" cy="1143000"/>
          </a:xfrm>
        </p:spPr>
        <p:txBody>
          <a:bodyPr>
            <a:normAutofit/>
          </a:bodyPr>
          <a:lstStyle/>
          <a:p>
            <a:pPr algn="l"/>
            <a:r>
              <a:rPr lang="en-US" sz="3200" b="1" dirty="0">
                <a:solidFill>
                  <a:srgbClr val="1F3261"/>
                </a:solidFill>
              </a:rPr>
              <a:t>Performance Management is a Priority in NYS</a:t>
            </a:r>
            <a:endParaRPr lang="en-US" sz="3200" b="1" i="1" dirty="0">
              <a:solidFill>
                <a:srgbClr val="1F3261"/>
              </a:solidFill>
            </a:endParaRPr>
          </a:p>
        </p:txBody>
      </p:sp>
      <p:sp>
        <p:nvSpPr>
          <p:cNvPr id="6" name="Content Placeholder 5"/>
          <p:cNvSpPr>
            <a:spLocks noGrp="1"/>
          </p:cNvSpPr>
          <p:nvPr>
            <p:ph sz="half" idx="1"/>
          </p:nvPr>
        </p:nvSpPr>
        <p:spPr>
          <a:xfrm>
            <a:off x="457200" y="1785026"/>
            <a:ext cx="4503906" cy="4768174"/>
          </a:xfrm>
        </p:spPr>
        <p:txBody>
          <a:bodyPr>
            <a:noAutofit/>
          </a:bodyPr>
          <a:lstStyle/>
          <a:p>
            <a:r>
              <a:rPr lang="en-US" sz="1600" dirty="0"/>
              <a:t>2012 Strategic Plan</a:t>
            </a:r>
          </a:p>
          <a:p>
            <a:pPr lvl="1"/>
            <a:r>
              <a:rPr lang="en-US" sz="1200" dirty="0"/>
              <a:t>Mission</a:t>
            </a:r>
          </a:p>
          <a:p>
            <a:pPr lvl="1"/>
            <a:r>
              <a:rPr lang="en-US" sz="1200" dirty="0"/>
              <a:t>Vision</a:t>
            </a:r>
          </a:p>
          <a:p>
            <a:pPr lvl="1"/>
            <a:r>
              <a:rPr lang="en-US" sz="1200" dirty="0"/>
              <a:t>Strategic Map</a:t>
            </a:r>
          </a:p>
          <a:p>
            <a:pPr lvl="1"/>
            <a:r>
              <a:rPr lang="en-US" sz="1200" dirty="0"/>
              <a:t>Key priority: Become a model performance-based organization</a:t>
            </a:r>
          </a:p>
          <a:p>
            <a:r>
              <a:rPr lang="en-US" sz="1600" dirty="0"/>
              <a:t>Center for Community Health Initiative</a:t>
            </a:r>
          </a:p>
          <a:p>
            <a:pPr lvl="1"/>
            <a:r>
              <a:rPr lang="en-US" sz="1200" dirty="0"/>
              <a:t>2013 – current </a:t>
            </a:r>
          </a:p>
          <a:p>
            <a:pPr lvl="1"/>
            <a:r>
              <a:rPr lang="en-US" sz="1200" dirty="0"/>
              <a:t>Quarterly update meetings</a:t>
            </a:r>
          </a:p>
          <a:p>
            <a:r>
              <a:rPr lang="en-US" sz="1600" dirty="0"/>
              <a:t>2016 Governor’s Office Initiative</a:t>
            </a:r>
          </a:p>
          <a:p>
            <a:pPr lvl="1"/>
            <a:r>
              <a:rPr lang="en-US" sz="1200" dirty="0"/>
              <a:t>Remodeled Agency Strategic Plan</a:t>
            </a:r>
          </a:p>
          <a:p>
            <a:pPr lvl="1"/>
            <a:r>
              <a:rPr lang="en-US" sz="1200" dirty="0"/>
              <a:t>Annual performance plans</a:t>
            </a:r>
          </a:p>
          <a:p>
            <a:pPr lvl="1"/>
            <a:r>
              <a:rPr lang="en-US" sz="1200" dirty="0"/>
              <a:t>Lean process improvement plans</a:t>
            </a:r>
          </a:p>
          <a:p>
            <a:r>
              <a:rPr lang="en-US" sz="1600" dirty="0"/>
              <a:t>Update to the Strategic Map</a:t>
            </a:r>
          </a:p>
          <a:p>
            <a:pPr lvl="1"/>
            <a:r>
              <a:rPr lang="en-US" sz="1200" dirty="0"/>
              <a:t>Cross-cutting strategic priority: Use performance-based decision making in quality improvement </a:t>
            </a:r>
          </a:p>
        </p:txBody>
      </p:sp>
      <p:sp>
        <p:nvSpPr>
          <p:cNvPr id="7" name="5-Point Star 6"/>
          <p:cNvSpPr/>
          <p:nvPr/>
        </p:nvSpPr>
        <p:spPr>
          <a:xfrm>
            <a:off x="5163253" y="5533430"/>
            <a:ext cx="296739" cy="2136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extBox 1"/>
          <p:cNvSpPr txBox="1"/>
          <p:nvPr/>
        </p:nvSpPr>
        <p:spPr>
          <a:xfrm>
            <a:off x="5118540" y="5785306"/>
            <a:ext cx="4025461" cy="215444"/>
          </a:xfrm>
          <a:prstGeom prst="rect">
            <a:avLst/>
          </a:prstGeom>
          <a:noFill/>
        </p:spPr>
        <p:txBody>
          <a:bodyPr wrap="none" rtlCol="0">
            <a:spAutoFit/>
          </a:bodyPr>
          <a:lstStyle/>
          <a:p>
            <a:r>
              <a:rPr lang="en-US" sz="800" kern="0" dirty="0">
                <a:solidFill>
                  <a:srgbClr val="646569"/>
                </a:solidFill>
                <a:latin typeface="Arial" panose="020B0604020202020204" pitchFamily="34" charset="0"/>
                <a:cs typeface="Arial" panose="020B0604020202020204" pitchFamily="34" charset="0"/>
              </a:rPr>
              <a:t>2016 New York State Department of Health Strategic Map as of November 17, 2016</a:t>
            </a:r>
          </a:p>
        </p:txBody>
      </p:sp>
      <p:sp>
        <p:nvSpPr>
          <p:cNvPr id="3" name="Slide Number Placeholder 2"/>
          <p:cNvSpPr>
            <a:spLocks noGrp="1"/>
          </p:cNvSpPr>
          <p:nvPr>
            <p:ph type="sldNum" sz="quarter" idx="12"/>
          </p:nvPr>
        </p:nvSpPr>
        <p:spPr/>
        <p:txBody>
          <a:bodyPr/>
          <a:lstStyle/>
          <a:p>
            <a:fld id="{A7754AA7-8025-408E-B296-E2B43FE08638}" type="slidenum">
              <a:rPr lang="en-US" smtClean="0"/>
              <a:pPr/>
              <a:t>37</a:t>
            </a:fld>
            <a:endParaRPr lang="en-US" dirty="0"/>
          </a:p>
        </p:txBody>
      </p:sp>
    </p:spTree>
    <p:extLst>
      <p:ext uri="{BB962C8B-B14F-4D97-AF65-F5344CB8AC3E}">
        <p14:creationId xmlns:p14="http://schemas.microsoft.com/office/powerpoint/2010/main" val="2983914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182" y="609600"/>
            <a:ext cx="8229600" cy="1143000"/>
          </a:xfrm>
        </p:spPr>
        <p:txBody>
          <a:bodyPr>
            <a:normAutofit/>
          </a:bodyPr>
          <a:lstStyle/>
          <a:p>
            <a:pPr algn="l"/>
            <a:r>
              <a:rPr lang="en-US" sz="3200" b="1" dirty="0">
                <a:solidFill>
                  <a:srgbClr val="1F3261"/>
                </a:solidFill>
              </a:rPr>
              <a:t>Fluoridation is a Priority in NYS</a:t>
            </a:r>
            <a:endParaRPr lang="en-US" sz="3200" b="1" i="1" dirty="0">
              <a:solidFill>
                <a:srgbClr val="1F3261"/>
              </a:solidFill>
            </a:endParaRPr>
          </a:p>
        </p:txBody>
      </p:sp>
      <p:sp>
        <p:nvSpPr>
          <p:cNvPr id="6" name="Content Placeholder 5"/>
          <p:cNvSpPr>
            <a:spLocks noGrp="1"/>
          </p:cNvSpPr>
          <p:nvPr>
            <p:ph idx="1"/>
          </p:nvPr>
        </p:nvSpPr>
        <p:spPr>
          <a:xfrm>
            <a:off x="454182" y="1676400"/>
            <a:ext cx="8229600" cy="4327524"/>
          </a:xfrm>
        </p:spPr>
        <p:txBody>
          <a:bodyPr>
            <a:noAutofit/>
          </a:bodyPr>
          <a:lstStyle/>
          <a:p>
            <a:r>
              <a:rPr lang="en-US" sz="1800" u="sng" dirty="0"/>
              <a:t>2016-2020 Title V Maternal and Child Health Services Block Grant State Action Plan</a:t>
            </a:r>
          </a:p>
          <a:p>
            <a:pPr lvl="1"/>
            <a:r>
              <a:rPr lang="en-US" sz="1400" dirty="0"/>
              <a:t>Objective LC-4: </a:t>
            </a:r>
            <a:r>
              <a:rPr lang="en-US" sz="1400" b="1" i="1" dirty="0"/>
              <a:t>Increase the percentage of NYS residents served by community water systems that have optimally fluoridated water by 10% to 78.5%.</a:t>
            </a:r>
          </a:p>
          <a:p>
            <a:pPr lvl="1"/>
            <a:endParaRPr lang="en-US" sz="1400" dirty="0"/>
          </a:p>
          <a:p>
            <a:r>
              <a:rPr lang="en-US" sz="1800" u="sng" dirty="0"/>
              <a:t>Prevention Agenda 2013-2018: New York State's Health Improvement Plan</a:t>
            </a:r>
          </a:p>
          <a:p>
            <a:pPr lvl="1"/>
            <a:r>
              <a:rPr lang="en-US" sz="1400" dirty="0"/>
              <a:t>Objective 5-4: </a:t>
            </a:r>
            <a:r>
              <a:rPr lang="en-US" sz="1400" b="1" i="1" dirty="0"/>
              <a:t>By December 31, 2018, increase the percentage of NYS population receiving fluoridated water by 10%. </a:t>
            </a:r>
            <a:r>
              <a:rPr lang="en-US" sz="1400" dirty="0"/>
              <a:t>(Promoting Healthy Women, Infants and Children Action Plan)</a:t>
            </a:r>
          </a:p>
          <a:p>
            <a:pPr lvl="1"/>
            <a:r>
              <a:rPr lang="en-US" sz="1400" dirty="0"/>
              <a:t>Objective 1a: </a:t>
            </a:r>
            <a:r>
              <a:rPr lang="en-US" sz="1400" b="1" i="1" dirty="0"/>
              <a:t>Increase the percentage of NYS residents served by community water systems that receive optimally fluoridated water by 10% from 71.4% (2012) to 78.5%. </a:t>
            </a:r>
            <a:r>
              <a:rPr lang="en-US" sz="1400" dirty="0"/>
              <a:t>(Promote a Healthy and Safe Environment Action Plan, Focus Area #2)</a:t>
            </a:r>
            <a:endParaRPr lang="en-US" sz="1400" b="1" i="1" dirty="0"/>
          </a:p>
          <a:p>
            <a:endParaRPr lang="en-US" sz="1600" i="1" dirty="0"/>
          </a:p>
          <a:p>
            <a:r>
              <a:rPr lang="en-US" sz="1800" u="sng" dirty="0"/>
              <a:t>2014 New York State Oral Health Plan</a:t>
            </a:r>
          </a:p>
          <a:p>
            <a:pPr lvl="1"/>
            <a:r>
              <a:rPr lang="en-US" sz="1400" dirty="0"/>
              <a:t>Objective 2.a: </a:t>
            </a:r>
            <a:r>
              <a:rPr lang="en-US" sz="1400" b="1" i="1" dirty="0"/>
              <a:t>By 2017, increase the percentage of NYS population receiving fluoridated water by 10 percent.</a:t>
            </a:r>
          </a:p>
        </p:txBody>
      </p:sp>
      <p:sp>
        <p:nvSpPr>
          <p:cNvPr id="2" name="Slide Number Placeholder 1"/>
          <p:cNvSpPr>
            <a:spLocks noGrp="1"/>
          </p:cNvSpPr>
          <p:nvPr>
            <p:ph type="sldNum" sz="quarter" idx="12"/>
          </p:nvPr>
        </p:nvSpPr>
        <p:spPr/>
        <p:txBody>
          <a:bodyPr/>
          <a:lstStyle/>
          <a:p>
            <a:fld id="{A7754AA7-8025-408E-B296-E2B43FE08638}" type="slidenum">
              <a:rPr lang="en-US" smtClean="0"/>
              <a:pPr/>
              <a:t>38</a:t>
            </a:fld>
            <a:endParaRPr lang="en-US" dirty="0"/>
          </a:p>
        </p:txBody>
      </p:sp>
    </p:spTree>
    <p:extLst>
      <p:ext uri="{BB962C8B-B14F-4D97-AF65-F5344CB8AC3E}">
        <p14:creationId xmlns:p14="http://schemas.microsoft.com/office/powerpoint/2010/main" val="166959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32304"/>
            <a:ext cx="8229600" cy="1143000"/>
          </a:xfrm>
        </p:spPr>
        <p:txBody>
          <a:bodyPr>
            <a:normAutofit/>
          </a:bodyPr>
          <a:lstStyle/>
          <a:p>
            <a:pPr algn="l"/>
            <a:r>
              <a:rPr lang="en-US" sz="3200" b="1" dirty="0">
                <a:solidFill>
                  <a:srgbClr val="1F3261"/>
                </a:solidFill>
              </a:rPr>
              <a:t>NYS’s CWF Program</a:t>
            </a:r>
          </a:p>
        </p:txBody>
      </p:sp>
      <p:sp>
        <p:nvSpPr>
          <p:cNvPr id="8" name="Content Placeholder 7"/>
          <p:cNvSpPr>
            <a:spLocks noGrp="1"/>
          </p:cNvSpPr>
          <p:nvPr>
            <p:ph sz="half" idx="1"/>
          </p:nvPr>
        </p:nvSpPr>
        <p:spPr/>
        <p:txBody>
          <a:bodyPr>
            <a:normAutofit/>
          </a:bodyPr>
          <a:lstStyle/>
          <a:p>
            <a:r>
              <a:rPr lang="en-US" sz="2400" dirty="0"/>
              <a:t>Four programmatic focus areas</a:t>
            </a:r>
          </a:p>
          <a:p>
            <a:r>
              <a:rPr lang="en-US" sz="2400" dirty="0"/>
              <a:t>Performance management focus area: </a:t>
            </a:r>
            <a:r>
              <a:rPr lang="en-US" sz="2400" b="1" dirty="0"/>
              <a:t>Surveillance</a:t>
            </a:r>
            <a:r>
              <a:rPr lang="en-US" sz="2400" dirty="0"/>
              <a:t> </a:t>
            </a:r>
          </a:p>
          <a:p>
            <a:r>
              <a:rPr lang="en-US" sz="2400" dirty="0"/>
              <a:t>Program activities are accomplished through:</a:t>
            </a:r>
          </a:p>
          <a:p>
            <a:pPr lvl="1"/>
            <a:r>
              <a:rPr lang="en-US" sz="2000" dirty="0"/>
              <a:t>Department of Health (DOH) staff and </a:t>
            </a:r>
          </a:p>
          <a:p>
            <a:pPr lvl="1"/>
            <a:r>
              <a:rPr lang="en-US" sz="2000" dirty="0"/>
              <a:t>External contractors, partners and stakeholders</a:t>
            </a:r>
            <a:endParaRPr lang="en-US" dirty="0"/>
          </a:p>
          <a:p>
            <a:endParaRPr lang="en-US" sz="2400" dirty="0">
              <a:solidFill>
                <a:srgbClr val="646569"/>
              </a:solidFill>
            </a:endParaRPr>
          </a:p>
        </p:txBody>
      </p:sp>
      <p:pic>
        <p:nvPicPr>
          <p:cNvPr id="4" name="Content Placeholder 3"/>
          <p:cNvPicPr>
            <a:picLocks noGrp="1" noChangeAspect="1"/>
          </p:cNvPicPr>
          <p:nvPr>
            <p:ph sz="half" idx="2"/>
          </p:nvPr>
        </p:nvPicPr>
        <p:blipFill>
          <a:blip r:embed="rId3"/>
          <a:stretch>
            <a:fillRect/>
          </a:stretch>
        </p:blipFill>
        <p:spPr>
          <a:xfrm>
            <a:off x="4595122" y="2057400"/>
            <a:ext cx="4436030" cy="3043376"/>
          </a:xfrm>
          <a:prstGeom prst="rect">
            <a:avLst/>
          </a:prstGeom>
        </p:spPr>
      </p:pic>
      <p:sp>
        <p:nvSpPr>
          <p:cNvPr id="9" name="Text Box 2"/>
          <p:cNvSpPr txBox="1">
            <a:spLocks noChangeArrowheads="1"/>
          </p:cNvSpPr>
          <p:nvPr/>
        </p:nvSpPr>
        <p:spPr bwMode="auto">
          <a:xfrm>
            <a:off x="4595122" y="5100776"/>
            <a:ext cx="4436030" cy="2308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defRPr/>
            </a:pPr>
            <a:r>
              <a:rPr lang="en-US" sz="9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Yellow highlighted text shows the gaps being filled through a public-private partnership</a:t>
            </a:r>
          </a:p>
        </p:txBody>
      </p:sp>
      <p:sp>
        <p:nvSpPr>
          <p:cNvPr id="6" name="5-Point Star 5"/>
          <p:cNvSpPr/>
          <p:nvPr/>
        </p:nvSpPr>
        <p:spPr>
          <a:xfrm>
            <a:off x="8237465" y="1510017"/>
            <a:ext cx="439173" cy="42726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Slide Number Placeholder 1"/>
          <p:cNvSpPr>
            <a:spLocks noGrp="1"/>
          </p:cNvSpPr>
          <p:nvPr>
            <p:ph type="sldNum" sz="quarter" idx="12"/>
          </p:nvPr>
        </p:nvSpPr>
        <p:spPr/>
        <p:txBody>
          <a:bodyPr/>
          <a:lstStyle/>
          <a:p>
            <a:fld id="{A7754AA7-8025-408E-B296-E2B43FE08638}" type="slidenum">
              <a:rPr lang="en-US" smtClean="0"/>
              <a:pPr/>
              <a:t>39</a:t>
            </a:fld>
            <a:endParaRPr lang="en-US" dirty="0"/>
          </a:p>
        </p:txBody>
      </p:sp>
    </p:spTree>
    <p:extLst>
      <p:ext uri="{BB962C8B-B14F-4D97-AF65-F5344CB8AC3E}">
        <p14:creationId xmlns:p14="http://schemas.microsoft.com/office/powerpoint/2010/main" val="414602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Moderator /Presenters</a:t>
            </a:r>
          </a:p>
        </p:txBody>
      </p:sp>
      <p:sp>
        <p:nvSpPr>
          <p:cNvPr id="3" name="Content Placeholder 2"/>
          <p:cNvSpPr>
            <a:spLocks noGrp="1"/>
          </p:cNvSpPr>
          <p:nvPr>
            <p:ph idx="1"/>
          </p:nvPr>
        </p:nvSpPr>
        <p:spPr>
          <a:xfrm>
            <a:off x="1138132" y="1600200"/>
            <a:ext cx="7548667" cy="4525963"/>
          </a:xfrm>
        </p:spPr>
        <p:txBody>
          <a:bodyPr/>
          <a:lstStyle/>
          <a:p>
            <a:r>
              <a:rPr lang="en-US" sz="4000" dirty="0"/>
              <a:t> Harry Goodman, DMD, MPH</a:t>
            </a:r>
          </a:p>
          <a:p>
            <a:r>
              <a:rPr lang="sv-SE" sz="4000" dirty="0"/>
              <a:t> Ellen </a:t>
            </a:r>
            <a:r>
              <a:rPr lang="sv-SE" sz="4000" dirty="0" smtClean="0"/>
              <a:t>Volpe, MHA</a:t>
            </a:r>
            <a:endParaRPr lang="sv-SE" sz="4000" dirty="0"/>
          </a:p>
          <a:p>
            <a:r>
              <a:rPr lang="sv-SE" sz="4000" dirty="0"/>
              <a:t> Mary Davis, </a:t>
            </a:r>
            <a:r>
              <a:rPr lang="en-US" sz="4000" dirty="0"/>
              <a:t>DrPH, MSPH</a:t>
            </a:r>
            <a:endParaRPr lang="sv-SE" sz="4000" dirty="0"/>
          </a:p>
          <a:p>
            <a:r>
              <a:rPr lang="en-US" sz="4000" dirty="0"/>
              <a:t> Erin Knoerl, MPH</a:t>
            </a:r>
          </a:p>
          <a:p>
            <a:r>
              <a:rPr lang="en-US" sz="4000" dirty="0" smtClean="0"/>
              <a:t> Katy </a:t>
            </a:r>
            <a:r>
              <a:rPr lang="en-US" sz="4000" dirty="0"/>
              <a:t>Battani, RDH, MS</a:t>
            </a:r>
          </a:p>
          <a:p>
            <a:pPr marL="0" indent="0">
              <a:buNone/>
            </a:pPr>
            <a:endParaRPr lang="en-US" sz="4000" dirty="0"/>
          </a:p>
          <a:p>
            <a:endParaRPr lang="sv-SE" sz="4000" dirty="0"/>
          </a:p>
          <a:p>
            <a:endParaRPr lang="sv-SE" sz="2600"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4</a:t>
            </a:fld>
            <a:endParaRPr lang="en-US"/>
          </a:p>
        </p:txBody>
      </p:sp>
    </p:spTree>
    <p:extLst>
      <p:ext uri="{BB962C8B-B14F-4D97-AF65-F5344CB8AC3E}">
        <p14:creationId xmlns:p14="http://schemas.microsoft.com/office/powerpoint/2010/main" val="1685813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1143000"/>
          </a:xfrm>
        </p:spPr>
        <p:txBody>
          <a:bodyPr>
            <a:normAutofit/>
          </a:bodyPr>
          <a:lstStyle/>
          <a:p>
            <a:pPr algn="l"/>
            <a:r>
              <a:rPr lang="en-US" sz="3200" b="1" dirty="0">
                <a:solidFill>
                  <a:srgbClr val="002D73"/>
                </a:solidFill>
              </a:rPr>
              <a:t>Central Goal &amp; Challenges</a:t>
            </a:r>
          </a:p>
        </p:txBody>
      </p:sp>
      <p:sp>
        <p:nvSpPr>
          <p:cNvPr id="3" name="Content Placeholder 2"/>
          <p:cNvSpPr>
            <a:spLocks noGrp="1"/>
          </p:cNvSpPr>
          <p:nvPr>
            <p:ph idx="1"/>
          </p:nvPr>
        </p:nvSpPr>
        <p:spPr/>
        <p:txBody>
          <a:bodyPr>
            <a:normAutofit fontScale="92500" lnSpcReduction="20000"/>
          </a:bodyPr>
          <a:lstStyle/>
          <a:p>
            <a:pPr marL="0" indent="0">
              <a:buNone/>
            </a:pPr>
            <a:r>
              <a:rPr lang="en-US" sz="2400" b="1" dirty="0">
                <a:solidFill>
                  <a:srgbClr val="376092"/>
                </a:solidFill>
                <a:ea typeface="Verdana" panose="020B0604030504040204" pitchFamily="34" charset="0"/>
                <a:cs typeface="Verdana" panose="020B0604030504040204" pitchFamily="34" charset="0"/>
              </a:rPr>
              <a:t>Year 1 Goal: </a:t>
            </a:r>
            <a:r>
              <a:rPr lang="en-US" sz="2400" dirty="0">
                <a:ea typeface="Verdana" panose="020B0604030504040204" pitchFamily="34" charset="0"/>
                <a:cs typeface="Verdana" panose="020B0604030504040204" pitchFamily="34" charset="0"/>
              </a:rPr>
              <a:t>Increase the percentage of NYS residents served by community water systems that receive optimally fluoridated water by 10% from 71% to 72% in 2017.</a:t>
            </a:r>
            <a:endParaRPr lang="en-US" sz="800" dirty="0">
              <a:solidFill>
                <a:schemeClr val="accent1">
                  <a:lumMod val="75000"/>
                </a:schemeClr>
              </a:solidFill>
              <a:ea typeface="Verdana" panose="020B0604030504040204" pitchFamily="34" charset="0"/>
              <a:cs typeface="Verdana" panose="020B0604030504040204" pitchFamily="34" charset="0"/>
            </a:endParaRPr>
          </a:p>
          <a:p>
            <a:pPr marL="0" indent="0">
              <a:buNone/>
            </a:pPr>
            <a:endParaRPr lang="en-US" sz="2400" b="1" dirty="0">
              <a:solidFill>
                <a:schemeClr val="accent1">
                  <a:lumMod val="75000"/>
                </a:schemeClr>
              </a:solidFill>
              <a:ea typeface="Verdana" panose="020B0604030504040204" pitchFamily="34" charset="0"/>
              <a:cs typeface="Verdana" panose="020B0604030504040204" pitchFamily="34" charset="0"/>
            </a:endParaRPr>
          </a:p>
          <a:p>
            <a:pPr marL="0" indent="0">
              <a:buNone/>
            </a:pPr>
            <a:r>
              <a:rPr lang="en-US" sz="2400" b="1" dirty="0">
                <a:solidFill>
                  <a:srgbClr val="376092"/>
                </a:solidFill>
                <a:ea typeface="Verdana" panose="020B0604030504040204" pitchFamily="34" charset="0"/>
                <a:cs typeface="Verdana" panose="020B0604030504040204" pitchFamily="34" charset="0"/>
              </a:rPr>
              <a:t>Challenge</a:t>
            </a:r>
            <a:r>
              <a:rPr lang="en-US" sz="2400" b="1" dirty="0">
                <a:ea typeface="Verdana" panose="020B0604030504040204" pitchFamily="34" charset="0"/>
                <a:cs typeface="Verdana" panose="020B0604030504040204" pitchFamily="34" charset="0"/>
              </a:rPr>
              <a:t>: </a:t>
            </a:r>
            <a:r>
              <a:rPr lang="en-US" sz="2400" dirty="0">
                <a:ea typeface="Verdana" panose="020B0604030504040204" pitchFamily="34" charset="0"/>
                <a:cs typeface="Verdana" panose="020B0604030504040204" pitchFamily="34" charset="0"/>
              </a:rPr>
              <a:t>In order to maintain existing fluoridating communities we (DOH) need to:</a:t>
            </a:r>
          </a:p>
          <a:p>
            <a:pPr marL="857250" lvl="1" indent="-457200">
              <a:buAutoNum type="arabicPeriod"/>
            </a:pPr>
            <a:r>
              <a:rPr lang="en-US" sz="2000" dirty="0">
                <a:ea typeface="Verdana" panose="020B0604030504040204" pitchFamily="34" charset="0"/>
                <a:cs typeface="Verdana" panose="020B0604030504040204" pitchFamily="34" charset="0"/>
              </a:rPr>
              <a:t>Be able to identify public water systems (PWS) experiencing issues with CWF operation and equipment</a:t>
            </a:r>
          </a:p>
          <a:p>
            <a:pPr marL="857250" lvl="1" indent="-457200">
              <a:buAutoNum type="arabicPeriod"/>
            </a:pPr>
            <a:r>
              <a:rPr lang="en-US" sz="2000" dirty="0">
                <a:ea typeface="Verdana" panose="020B0604030504040204" pitchFamily="34" charset="0"/>
                <a:cs typeface="Verdana" panose="020B0604030504040204" pitchFamily="34" charset="0"/>
              </a:rPr>
              <a:t>Provide technical and financial assistance to these PWS</a:t>
            </a:r>
          </a:p>
          <a:p>
            <a:pPr marL="857250" lvl="1" indent="-457200">
              <a:buAutoNum type="arabicPeriod"/>
            </a:pPr>
            <a:endParaRPr lang="en-US" sz="2400" b="1" dirty="0">
              <a:solidFill>
                <a:schemeClr val="accent1">
                  <a:lumMod val="75000"/>
                </a:schemeClr>
              </a:solidFill>
              <a:ea typeface="Verdana" panose="020B0604030504040204" pitchFamily="34" charset="0"/>
              <a:cs typeface="Verdana" panose="020B0604030504040204" pitchFamily="34" charset="0"/>
            </a:endParaRPr>
          </a:p>
          <a:p>
            <a:pPr marL="0" indent="0">
              <a:buNone/>
            </a:pPr>
            <a:r>
              <a:rPr lang="en-US" sz="2400" b="1" dirty="0">
                <a:solidFill>
                  <a:schemeClr val="accent1">
                    <a:lumMod val="75000"/>
                  </a:schemeClr>
                </a:solidFill>
                <a:ea typeface="Verdana" panose="020B0604030504040204" pitchFamily="34" charset="0"/>
                <a:cs typeface="Verdana" panose="020B0604030504040204" pitchFamily="34" charset="0"/>
              </a:rPr>
              <a:t>Areas to Address: </a:t>
            </a:r>
          </a:p>
          <a:p>
            <a:pPr marL="857250" lvl="1" indent="-457200">
              <a:buFont typeface="+mj-lt"/>
              <a:buAutoNum type="arabicPeriod"/>
            </a:pPr>
            <a:r>
              <a:rPr lang="en-US" sz="2000" dirty="0">
                <a:ea typeface="Verdana" panose="020B0604030504040204" pitchFamily="34" charset="0"/>
                <a:cs typeface="Verdana" panose="020B0604030504040204" pitchFamily="34" charset="0"/>
              </a:rPr>
              <a:t>Consistent and timely access to CWF operation data from PWSs.</a:t>
            </a:r>
          </a:p>
          <a:p>
            <a:pPr marL="857250" lvl="1" indent="-457200">
              <a:buFont typeface="+mj-lt"/>
              <a:buAutoNum type="arabicPeriod"/>
            </a:pPr>
            <a:r>
              <a:rPr lang="en-US" sz="2000" dirty="0">
                <a:ea typeface="Verdana" panose="020B0604030504040204" pitchFamily="34" charset="0"/>
                <a:cs typeface="Verdana" panose="020B0604030504040204" pitchFamily="34" charset="0"/>
              </a:rPr>
              <a:t>Consistent delivery of optimally fluoridated water from PWSs to residents.</a:t>
            </a:r>
          </a:p>
        </p:txBody>
      </p:sp>
      <p:sp>
        <p:nvSpPr>
          <p:cNvPr id="4" name="Slide Number Placeholder 3"/>
          <p:cNvSpPr>
            <a:spLocks noGrp="1"/>
          </p:cNvSpPr>
          <p:nvPr>
            <p:ph type="sldNum" sz="quarter" idx="12"/>
          </p:nvPr>
        </p:nvSpPr>
        <p:spPr/>
        <p:txBody>
          <a:bodyPr/>
          <a:lstStyle/>
          <a:p>
            <a:fld id="{A7754AA7-8025-408E-B296-E2B43FE08638}" type="slidenum">
              <a:rPr lang="en-US" smtClean="0"/>
              <a:pPr/>
              <a:t>40</a:t>
            </a:fld>
            <a:endParaRPr lang="en-US" dirty="0"/>
          </a:p>
        </p:txBody>
      </p:sp>
    </p:spTree>
    <p:extLst>
      <p:ext uri="{BB962C8B-B14F-4D97-AF65-F5344CB8AC3E}">
        <p14:creationId xmlns:p14="http://schemas.microsoft.com/office/powerpoint/2010/main" val="2250349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70" y="1217129"/>
            <a:ext cx="8229600" cy="857250"/>
          </a:xfrm>
        </p:spPr>
        <p:txBody>
          <a:bodyPr>
            <a:noAutofit/>
          </a:bodyPr>
          <a:lstStyle/>
          <a:p>
            <a:pPr algn="l"/>
            <a:r>
              <a:rPr lang="en-US" sz="3200" b="1" dirty="0">
                <a:solidFill>
                  <a:srgbClr val="002D73"/>
                </a:solidFill>
              </a:rPr>
              <a:t>Model for </a:t>
            </a:r>
            <a:br>
              <a:rPr lang="en-US" sz="3200" b="1" dirty="0">
                <a:solidFill>
                  <a:srgbClr val="002D73"/>
                </a:solidFill>
              </a:rPr>
            </a:br>
            <a:r>
              <a:rPr lang="en-US" sz="3200" b="1" dirty="0">
                <a:solidFill>
                  <a:srgbClr val="002D73"/>
                </a:solidFill>
              </a:rPr>
              <a:t>Improvement</a:t>
            </a:r>
          </a:p>
        </p:txBody>
      </p:sp>
      <p:sp>
        <p:nvSpPr>
          <p:cNvPr id="3" name="Content Placeholder 2"/>
          <p:cNvSpPr>
            <a:spLocks noGrp="1"/>
          </p:cNvSpPr>
          <p:nvPr>
            <p:ph sz="half" idx="1"/>
          </p:nvPr>
        </p:nvSpPr>
        <p:spPr>
          <a:xfrm>
            <a:off x="448005" y="2214130"/>
            <a:ext cx="4038600" cy="3394075"/>
          </a:xfrm>
        </p:spPr>
        <p:txBody>
          <a:bodyPr>
            <a:normAutofit/>
          </a:bodyPr>
          <a:lstStyle/>
          <a:p>
            <a:r>
              <a:rPr lang="en-US" sz="2400" dirty="0">
                <a:ea typeface="Verdana" panose="020B0604030504040204" pitchFamily="34" charset="0"/>
                <a:cs typeface="Verdana" panose="020B0604030504040204" pitchFamily="34" charset="0"/>
              </a:rPr>
              <a:t>What are we trying to accomplish?</a:t>
            </a:r>
          </a:p>
          <a:p>
            <a:r>
              <a:rPr lang="en-US" sz="2400" dirty="0">
                <a:ea typeface="Verdana" panose="020B0604030504040204" pitchFamily="34" charset="0"/>
                <a:cs typeface="Verdana" panose="020B0604030504040204" pitchFamily="34" charset="0"/>
              </a:rPr>
              <a:t>How will we know that a change is an improvement?</a:t>
            </a:r>
          </a:p>
          <a:p>
            <a:r>
              <a:rPr lang="en-US" sz="2400" dirty="0">
                <a:ea typeface="Verdana" panose="020B0604030504040204" pitchFamily="34" charset="0"/>
                <a:cs typeface="Verdana" panose="020B0604030504040204" pitchFamily="34" charset="0"/>
              </a:rPr>
              <a:t>What change can we make that will result in improvement?</a:t>
            </a:r>
            <a:endParaRPr lang="en-US" sz="2000" dirty="0">
              <a:ea typeface="Verdana" panose="020B0604030504040204" pitchFamily="34" charset="0"/>
              <a:cs typeface="Verdana" panose="020B0604030504040204" pitchFamily="34" charset="0"/>
            </a:endParaRPr>
          </a:p>
        </p:txBody>
      </p:sp>
      <p:sp>
        <p:nvSpPr>
          <p:cNvPr id="5" name="Oval 2"/>
          <p:cNvSpPr>
            <a:spLocks noGrp="1" noChangeArrowheads="1"/>
          </p:cNvSpPr>
          <p:nvPr>
            <p:ph sz="half" idx="2"/>
          </p:nvPr>
        </p:nvSpPr>
        <p:spPr bwMode="auto">
          <a:xfrm>
            <a:off x="4648200" y="2057401"/>
            <a:ext cx="4038600" cy="3657599"/>
          </a:xfrm>
          <a:prstGeom prst="ellipse">
            <a:avLst/>
          </a:prstGeom>
          <a:solidFill>
            <a:schemeClr val="bg1"/>
          </a:solidFill>
          <a:ln w="25400">
            <a:solidFill>
              <a:schemeClr val="bg1">
                <a:lumMod val="65000"/>
              </a:schemeClr>
            </a:solidFill>
            <a:prstDash val="dash"/>
            <a:round/>
            <a:headEnd/>
            <a:tailEnd/>
          </a:ln>
        </p:spPr>
        <p:txBody>
          <a:bodyPr wrap="none" anchor="ctr">
            <a:normAutofit/>
          </a:bodyPr>
          <a:lstStyle/>
          <a:p>
            <a:endParaRPr lang="en-US" dirty="0"/>
          </a:p>
        </p:txBody>
      </p:sp>
      <p:sp>
        <p:nvSpPr>
          <p:cNvPr id="6" name="Line 4"/>
          <p:cNvSpPr>
            <a:spLocks noChangeShapeType="1"/>
          </p:cNvSpPr>
          <p:nvPr/>
        </p:nvSpPr>
        <p:spPr bwMode="auto">
          <a:xfrm>
            <a:off x="4634419" y="3803620"/>
            <a:ext cx="4038600" cy="1113"/>
          </a:xfrm>
          <a:prstGeom prst="line">
            <a:avLst/>
          </a:prstGeom>
          <a:noFill/>
          <a:ln w="25400">
            <a:solidFill>
              <a:schemeClr val="tx1"/>
            </a:solidFill>
            <a:round/>
            <a:headEnd type="none" w="sm" len="sm"/>
            <a:tailEnd type="none" w="sm" len="sm"/>
          </a:ln>
        </p:spPr>
        <p:txBody>
          <a:bodyPr wrap="none" anchor="ctr"/>
          <a:lstStyle/>
          <a:p>
            <a:endParaRPr lang="en-US" sz="1350" kern="0">
              <a:solidFill>
                <a:prstClr val="black"/>
              </a:solidFill>
            </a:endParaRPr>
          </a:p>
        </p:txBody>
      </p:sp>
      <p:sp>
        <p:nvSpPr>
          <p:cNvPr id="7" name="Line 4"/>
          <p:cNvSpPr>
            <a:spLocks noChangeShapeType="1"/>
          </p:cNvSpPr>
          <p:nvPr/>
        </p:nvSpPr>
        <p:spPr bwMode="auto">
          <a:xfrm flipH="1">
            <a:off x="6648293" y="2057401"/>
            <a:ext cx="29512" cy="3657599"/>
          </a:xfrm>
          <a:prstGeom prst="line">
            <a:avLst/>
          </a:prstGeom>
          <a:noFill/>
          <a:ln w="25400">
            <a:solidFill>
              <a:schemeClr val="tx1"/>
            </a:solidFill>
            <a:round/>
            <a:headEnd type="none" w="sm" len="sm"/>
            <a:tailEnd type="none" w="sm" len="sm"/>
          </a:ln>
        </p:spPr>
        <p:txBody>
          <a:bodyPr wrap="none" anchor="ctr"/>
          <a:lstStyle/>
          <a:p>
            <a:endParaRPr lang="en-US" sz="1350" kern="0">
              <a:solidFill>
                <a:prstClr val="black"/>
              </a:solidFill>
            </a:endParaRPr>
          </a:p>
        </p:txBody>
      </p:sp>
      <p:sp>
        <p:nvSpPr>
          <p:cNvPr id="9" name="Rectangle 12"/>
          <p:cNvSpPr>
            <a:spLocks noChangeArrowheads="1"/>
          </p:cNvSpPr>
          <p:nvPr/>
        </p:nvSpPr>
        <p:spPr bwMode="auto">
          <a:xfrm>
            <a:off x="6734525" y="2214129"/>
            <a:ext cx="572272" cy="315954"/>
          </a:xfrm>
          <a:prstGeom prst="rect">
            <a:avLst/>
          </a:prstGeom>
          <a:noFill/>
          <a:ln w="9525">
            <a:noFill/>
            <a:miter lim="800000"/>
            <a:headEnd/>
            <a:tailEnd/>
          </a:ln>
        </p:spPr>
        <p:txBody>
          <a:bodyPr wrap="none" lIns="69056" tIns="34529" rIns="69056" bIns="34529">
            <a:spAutoFit/>
          </a:bodyPr>
          <a:lstStyle/>
          <a:p>
            <a:r>
              <a:rPr lang="en-US" sz="1600" b="1" kern="0" dirty="0">
                <a:solidFill>
                  <a:srgbClr val="000000"/>
                </a:solidFill>
                <a:latin typeface="Arial" pitchFamily="34" charset="0"/>
              </a:rPr>
              <a:t>Plan</a:t>
            </a:r>
          </a:p>
        </p:txBody>
      </p:sp>
      <p:sp>
        <p:nvSpPr>
          <p:cNvPr id="10" name="Rectangle 10"/>
          <p:cNvSpPr>
            <a:spLocks noChangeArrowheads="1"/>
          </p:cNvSpPr>
          <p:nvPr/>
        </p:nvSpPr>
        <p:spPr bwMode="auto">
          <a:xfrm>
            <a:off x="6192038" y="2214129"/>
            <a:ext cx="469679" cy="315954"/>
          </a:xfrm>
          <a:prstGeom prst="rect">
            <a:avLst/>
          </a:prstGeom>
          <a:noFill/>
          <a:ln w="9525">
            <a:noFill/>
            <a:miter lim="800000"/>
            <a:headEnd/>
            <a:tailEnd/>
          </a:ln>
        </p:spPr>
        <p:txBody>
          <a:bodyPr wrap="none" lIns="69056" tIns="34529" rIns="69056" bIns="34529">
            <a:spAutoFit/>
          </a:bodyPr>
          <a:lstStyle/>
          <a:p>
            <a:r>
              <a:rPr lang="en-US" sz="1600" b="1" kern="0" dirty="0">
                <a:solidFill>
                  <a:srgbClr val="000000"/>
                </a:solidFill>
                <a:latin typeface="Arial" pitchFamily="34" charset="0"/>
              </a:rPr>
              <a:t>Act</a:t>
            </a:r>
            <a:endParaRPr lang="en-US" sz="1400" b="1" kern="0" dirty="0">
              <a:solidFill>
                <a:srgbClr val="000000"/>
              </a:solidFill>
              <a:latin typeface="Arial" pitchFamily="34" charset="0"/>
            </a:endParaRPr>
          </a:p>
        </p:txBody>
      </p:sp>
      <p:sp>
        <p:nvSpPr>
          <p:cNvPr id="11" name="Rectangle 10"/>
          <p:cNvSpPr/>
          <p:nvPr/>
        </p:nvSpPr>
        <p:spPr>
          <a:xfrm>
            <a:off x="6691586" y="3845869"/>
            <a:ext cx="457176" cy="338554"/>
          </a:xfrm>
          <a:prstGeom prst="rect">
            <a:avLst/>
          </a:prstGeom>
        </p:spPr>
        <p:txBody>
          <a:bodyPr wrap="none">
            <a:spAutoFit/>
          </a:bodyPr>
          <a:lstStyle/>
          <a:p>
            <a:r>
              <a:rPr lang="en-US" sz="1600" b="1" kern="0" dirty="0">
                <a:solidFill>
                  <a:srgbClr val="000000"/>
                </a:solidFill>
                <a:latin typeface="Arial" pitchFamily="34" charset="0"/>
              </a:rPr>
              <a:t>Do</a:t>
            </a:r>
          </a:p>
        </p:txBody>
      </p:sp>
      <p:sp>
        <p:nvSpPr>
          <p:cNvPr id="12" name="Rectangle 14"/>
          <p:cNvSpPr>
            <a:spLocks noChangeArrowheads="1"/>
          </p:cNvSpPr>
          <p:nvPr/>
        </p:nvSpPr>
        <p:spPr bwMode="auto">
          <a:xfrm>
            <a:off x="5976169" y="3857169"/>
            <a:ext cx="708527" cy="315954"/>
          </a:xfrm>
          <a:prstGeom prst="rect">
            <a:avLst/>
          </a:prstGeom>
          <a:noFill/>
          <a:ln w="9525">
            <a:noFill/>
            <a:miter lim="800000"/>
            <a:headEnd/>
            <a:tailEnd/>
          </a:ln>
        </p:spPr>
        <p:txBody>
          <a:bodyPr wrap="none" lIns="69056" tIns="34529" rIns="69056" bIns="34529">
            <a:spAutoFit/>
          </a:bodyPr>
          <a:lstStyle/>
          <a:p>
            <a:r>
              <a:rPr lang="en-US" sz="1600" b="1" kern="0" dirty="0">
                <a:solidFill>
                  <a:srgbClr val="000000"/>
                </a:solidFill>
                <a:latin typeface="Arial" pitchFamily="34" charset="0"/>
              </a:rPr>
              <a:t>Study</a:t>
            </a:r>
          </a:p>
        </p:txBody>
      </p:sp>
      <p:sp>
        <p:nvSpPr>
          <p:cNvPr id="13" name="AutoShape 5"/>
          <p:cNvSpPr>
            <a:spLocks noChangeArrowheads="1"/>
          </p:cNvSpPr>
          <p:nvPr/>
        </p:nvSpPr>
        <p:spPr bwMode="auto">
          <a:xfrm>
            <a:off x="6363938" y="1874822"/>
            <a:ext cx="603647" cy="354806"/>
          </a:xfrm>
          <a:prstGeom prst="rightArrow">
            <a:avLst>
              <a:gd name="adj1" fmla="val 50000"/>
              <a:gd name="adj2" fmla="val 85075"/>
            </a:avLst>
          </a:prstGeom>
          <a:solidFill>
            <a:schemeClr val="accent5">
              <a:lumMod val="9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1350" kern="0" dirty="0">
              <a:solidFill>
                <a:srgbClr val="000000"/>
              </a:solidFill>
            </a:endParaRPr>
          </a:p>
        </p:txBody>
      </p:sp>
      <p:sp>
        <p:nvSpPr>
          <p:cNvPr id="14" name="AutoShape 7"/>
          <p:cNvSpPr>
            <a:spLocks noChangeArrowheads="1"/>
          </p:cNvSpPr>
          <p:nvPr/>
        </p:nvSpPr>
        <p:spPr bwMode="auto">
          <a:xfrm>
            <a:off x="8461032" y="3533943"/>
            <a:ext cx="397669" cy="539353"/>
          </a:xfrm>
          <a:prstGeom prst="downArrow">
            <a:avLst>
              <a:gd name="adj1" fmla="val 50000"/>
              <a:gd name="adj2" fmla="val 67821"/>
            </a:avLst>
          </a:prstGeom>
          <a:solidFill>
            <a:schemeClr val="accent5">
              <a:lumMod val="9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1350" kern="0" dirty="0">
              <a:solidFill>
                <a:srgbClr val="000000"/>
              </a:solidFill>
            </a:endParaRPr>
          </a:p>
        </p:txBody>
      </p:sp>
      <p:sp>
        <p:nvSpPr>
          <p:cNvPr id="15" name="AutoShape 6"/>
          <p:cNvSpPr>
            <a:spLocks noChangeArrowheads="1"/>
          </p:cNvSpPr>
          <p:nvPr/>
        </p:nvSpPr>
        <p:spPr bwMode="auto">
          <a:xfrm>
            <a:off x="6330432" y="5521055"/>
            <a:ext cx="603647" cy="354806"/>
          </a:xfrm>
          <a:prstGeom prst="leftArrow">
            <a:avLst>
              <a:gd name="adj1" fmla="val 50000"/>
              <a:gd name="adj2" fmla="val 85059"/>
            </a:avLst>
          </a:prstGeom>
          <a:solidFill>
            <a:schemeClr val="accent5">
              <a:lumMod val="9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1350" kern="0" dirty="0">
              <a:solidFill>
                <a:srgbClr val="000000"/>
              </a:solidFill>
            </a:endParaRPr>
          </a:p>
        </p:txBody>
      </p:sp>
      <p:sp>
        <p:nvSpPr>
          <p:cNvPr id="16" name="AutoShape 8"/>
          <p:cNvSpPr>
            <a:spLocks noChangeArrowheads="1"/>
          </p:cNvSpPr>
          <p:nvPr/>
        </p:nvSpPr>
        <p:spPr bwMode="auto">
          <a:xfrm>
            <a:off x="4476301" y="3533942"/>
            <a:ext cx="397669" cy="539353"/>
          </a:xfrm>
          <a:prstGeom prst="upArrow">
            <a:avLst>
              <a:gd name="adj1" fmla="val 50000"/>
              <a:gd name="adj2" fmla="val 67808"/>
            </a:avLst>
          </a:prstGeom>
          <a:solidFill>
            <a:schemeClr val="accent5">
              <a:lumMod val="9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1350" kern="0" dirty="0">
              <a:solidFill>
                <a:srgbClr val="000000"/>
              </a:solidFill>
            </a:endParaRPr>
          </a:p>
        </p:txBody>
      </p:sp>
      <p:sp>
        <p:nvSpPr>
          <p:cNvPr id="17" name="Rectangle 13"/>
          <p:cNvSpPr>
            <a:spLocks noChangeArrowheads="1"/>
          </p:cNvSpPr>
          <p:nvPr/>
        </p:nvSpPr>
        <p:spPr bwMode="auto">
          <a:xfrm>
            <a:off x="6749399" y="2472618"/>
            <a:ext cx="1825816" cy="993062"/>
          </a:xfrm>
          <a:prstGeom prst="rect">
            <a:avLst/>
          </a:prstGeom>
          <a:noFill/>
          <a:ln w="9525">
            <a:noFill/>
            <a:miter lim="800000"/>
            <a:headEnd/>
            <a:tailEnd/>
          </a:ln>
        </p:spPr>
        <p:txBody>
          <a:bodyPr wrap="square" lIns="69056" tIns="34529" rIns="69056" bIns="34529">
            <a:spAutoFit/>
          </a:bodyPr>
          <a:lstStyle/>
          <a:p>
            <a:pPr>
              <a:buFontTx/>
              <a:buChar char="•"/>
            </a:pPr>
            <a:r>
              <a:rPr lang="en-US" sz="1200" kern="0" dirty="0">
                <a:solidFill>
                  <a:srgbClr val="000000"/>
                </a:solidFill>
                <a:latin typeface="Arial" pitchFamily="34" charset="0"/>
              </a:rPr>
              <a:t>Questions and predictions (why)</a:t>
            </a:r>
          </a:p>
          <a:p>
            <a:pPr>
              <a:buFontTx/>
              <a:buChar char="•"/>
            </a:pPr>
            <a:r>
              <a:rPr lang="en-US" sz="1200" kern="0" dirty="0">
                <a:solidFill>
                  <a:srgbClr val="000000"/>
                </a:solidFill>
                <a:latin typeface="Arial" pitchFamily="34" charset="0"/>
              </a:rPr>
              <a:t>Plan to carry out the cycle (who, what, where, when)</a:t>
            </a:r>
          </a:p>
        </p:txBody>
      </p:sp>
      <p:sp>
        <p:nvSpPr>
          <p:cNvPr id="18" name="Rectangle 13"/>
          <p:cNvSpPr>
            <a:spLocks noChangeArrowheads="1"/>
          </p:cNvSpPr>
          <p:nvPr/>
        </p:nvSpPr>
        <p:spPr bwMode="auto">
          <a:xfrm>
            <a:off x="6734526" y="4085243"/>
            <a:ext cx="1563169" cy="1177728"/>
          </a:xfrm>
          <a:prstGeom prst="rect">
            <a:avLst/>
          </a:prstGeom>
          <a:noFill/>
          <a:ln w="9525">
            <a:noFill/>
            <a:miter lim="800000"/>
            <a:headEnd/>
            <a:tailEnd/>
          </a:ln>
        </p:spPr>
        <p:txBody>
          <a:bodyPr wrap="square" lIns="69056" tIns="34529" rIns="69056" bIns="34529">
            <a:spAutoFit/>
          </a:bodyPr>
          <a:lstStyle/>
          <a:p>
            <a:pPr>
              <a:buFontTx/>
              <a:buChar char="•"/>
            </a:pPr>
            <a:r>
              <a:rPr lang="en-US" sz="1200" kern="0" dirty="0">
                <a:solidFill>
                  <a:srgbClr val="000000"/>
                </a:solidFill>
                <a:latin typeface="Arial" pitchFamily="34" charset="0"/>
              </a:rPr>
              <a:t>Carry out the plan</a:t>
            </a:r>
          </a:p>
          <a:p>
            <a:pPr>
              <a:buFontTx/>
              <a:buChar char="•"/>
            </a:pPr>
            <a:r>
              <a:rPr lang="en-US" sz="1200" kern="0" dirty="0">
                <a:solidFill>
                  <a:srgbClr val="000000"/>
                </a:solidFill>
                <a:latin typeface="Arial" pitchFamily="34" charset="0"/>
              </a:rPr>
              <a:t>Document problems and unexpected observations</a:t>
            </a:r>
          </a:p>
          <a:p>
            <a:pPr>
              <a:buFontTx/>
              <a:buChar char="•"/>
            </a:pPr>
            <a:r>
              <a:rPr lang="en-US" sz="1200" kern="0" dirty="0">
                <a:solidFill>
                  <a:srgbClr val="000000"/>
                </a:solidFill>
                <a:latin typeface="Arial" pitchFamily="34" charset="0"/>
              </a:rPr>
              <a:t>Begin analysis of data</a:t>
            </a:r>
          </a:p>
        </p:txBody>
      </p:sp>
      <p:sp>
        <p:nvSpPr>
          <p:cNvPr id="19" name="Rectangle 13"/>
          <p:cNvSpPr>
            <a:spLocks noChangeArrowheads="1"/>
          </p:cNvSpPr>
          <p:nvPr/>
        </p:nvSpPr>
        <p:spPr bwMode="auto">
          <a:xfrm>
            <a:off x="5042184" y="4083454"/>
            <a:ext cx="1563169" cy="1177728"/>
          </a:xfrm>
          <a:prstGeom prst="rect">
            <a:avLst/>
          </a:prstGeom>
          <a:noFill/>
          <a:ln w="9525">
            <a:noFill/>
            <a:miter lim="800000"/>
            <a:headEnd/>
            <a:tailEnd/>
          </a:ln>
        </p:spPr>
        <p:txBody>
          <a:bodyPr wrap="square" lIns="69056" tIns="34529" rIns="69056" bIns="34529">
            <a:spAutoFit/>
          </a:bodyPr>
          <a:lstStyle/>
          <a:p>
            <a:pPr algn="r">
              <a:buFontTx/>
              <a:buChar char="•"/>
            </a:pPr>
            <a:r>
              <a:rPr lang="en-US" sz="1200" kern="0" dirty="0">
                <a:solidFill>
                  <a:srgbClr val="000000"/>
                </a:solidFill>
                <a:latin typeface="Arial" pitchFamily="34" charset="0"/>
              </a:rPr>
              <a:t>Complete the analysis of the data</a:t>
            </a:r>
          </a:p>
          <a:p>
            <a:pPr algn="r">
              <a:buFontTx/>
              <a:buChar char="•"/>
            </a:pPr>
            <a:r>
              <a:rPr lang="en-US" sz="1200" kern="0" dirty="0">
                <a:solidFill>
                  <a:srgbClr val="000000"/>
                </a:solidFill>
                <a:latin typeface="Arial" pitchFamily="34" charset="0"/>
              </a:rPr>
              <a:t>Compare data to predictions</a:t>
            </a:r>
          </a:p>
          <a:p>
            <a:pPr algn="r">
              <a:buFontTx/>
              <a:buChar char="•"/>
            </a:pPr>
            <a:r>
              <a:rPr lang="en-US" sz="1200" kern="0" dirty="0">
                <a:solidFill>
                  <a:srgbClr val="000000"/>
                </a:solidFill>
                <a:latin typeface="Arial" pitchFamily="34" charset="0"/>
              </a:rPr>
              <a:t>Summarize what was learned</a:t>
            </a:r>
          </a:p>
        </p:txBody>
      </p:sp>
      <p:sp>
        <p:nvSpPr>
          <p:cNvPr id="20" name="Rectangle 13"/>
          <p:cNvSpPr>
            <a:spLocks noChangeArrowheads="1"/>
          </p:cNvSpPr>
          <p:nvPr/>
        </p:nvSpPr>
        <p:spPr bwMode="auto">
          <a:xfrm>
            <a:off x="5193704" y="2468237"/>
            <a:ext cx="1411649" cy="623730"/>
          </a:xfrm>
          <a:prstGeom prst="rect">
            <a:avLst/>
          </a:prstGeom>
          <a:noFill/>
          <a:ln w="9525">
            <a:noFill/>
            <a:miter lim="800000"/>
            <a:headEnd/>
            <a:tailEnd/>
          </a:ln>
        </p:spPr>
        <p:txBody>
          <a:bodyPr wrap="square" lIns="69056" tIns="34529" rIns="69056" bIns="34529">
            <a:spAutoFit/>
          </a:bodyPr>
          <a:lstStyle/>
          <a:p>
            <a:pPr algn="r">
              <a:buFontTx/>
              <a:buChar char="•"/>
            </a:pPr>
            <a:r>
              <a:rPr lang="en-US" sz="1200" kern="0" dirty="0">
                <a:solidFill>
                  <a:srgbClr val="000000"/>
                </a:solidFill>
                <a:latin typeface="Arial" pitchFamily="34" charset="0"/>
              </a:rPr>
              <a:t>What changes are to be made?</a:t>
            </a:r>
          </a:p>
          <a:p>
            <a:pPr algn="r">
              <a:buFontTx/>
              <a:buChar char="•"/>
            </a:pPr>
            <a:r>
              <a:rPr lang="en-US" sz="1200" kern="0" dirty="0">
                <a:solidFill>
                  <a:srgbClr val="000000"/>
                </a:solidFill>
                <a:latin typeface="Arial" pitchFamily="34" charset="0"/>
              </a:rPr>
              <a:t>Next cycle?</a:t>
            </a:r>
          </a:p>
        </p:txBody>
      </p:sp>
      <p:sp>
        <p:nvSpPr>
          <p:cNvPr id="32" name="TextBox 31"/>
          <p:cNvSpPr txBox="1"/>
          <p:nvPr/>
        </p:nvSpPr>
        <p:spPr>
          <a:xfrm>
            <a:off x="5643962" y="1352045"/>
            <a:ext cx="1936556" cy="461665"/>
          </a:xfrm>
          <a:prstGeom prst="rect">
            <a:avLst/>
          </a:prstGeom>
          <a:solidFill>
            <a:srgbClr val="002D73"/>
          </a:solidFill>
        </p:spPr>
        <p:txBody>
          <a:bodyPr wrap="none" rtlCol="0">
            <a:spAutoFit/>
          </a:bodyPr>
          <a:lstStyle/>
          <a:p>
            <a:r>
              <a:rPr lang="en-US" sz="2400" b="1" kern="0" dirty="0">
                <a:solidFill>
                  <a:schemeClr val="bg1"/>
                </a:solidFill>
                <a:latin typeface="Arial" panose="020B0604020202020204" pitchFamily="34" charset="0"/>
                <a:cs typeface="Arial" panose="020B0604020202020204" pitchFamily="34" charset="0"/>
              </a:rPr>
              <a:t>PDSA Cycle</a:t>
            </a:r>
          </a:p>
        </p:txBody>
      </p:sp>
      <p:sp>
        <p:nvSpPr>
          <p:cNvPr id="33" name="Cloud 32"/>
          <p:cNvSpPr/>
          <p:nvPr/>
        </p:nvSpPr>
        <p:spPr>
          <a:xfrm>
            <a:off x="7606819" y="1564345"/>
            <a:ext cx="1153612" cy="620953"/>
          </a:xfrm>
          <a:prstGeom prst="cloud">
            <a:avLst/>
          </a:prstGeom>
          <a:solidFill>
            <a:srgbClr val="4589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kern="0" dirty="0">
                <a:solidFill>
                  <a:sysClr val="windowText" lastClr="000000"/>
                </a:solidFill>
                <a:latin typeface="Arial" panose="020B0604020202020204" pitchFamily="34" charset="0"/>
                <a:cs typeface="Arial" panose="020B0604020202020204" pitchFamily="34" charset="0"/>
              </a:rPr>
              <a:t>Change Idea</a:t>
            </a:r>
          </a:p>
        </p:txBody>
      </p:sp>
      <p:sp>
        <p:nvSpPr>
          <p:cNvPr id="34" name="Rectangle 33"/>
          <p:cNvSpPr/>
          <p:nvPr/>
        </p:nvSpPr>
        <p:spPr>
          <a:xfrm>
            <a:off x="4476300" y="1217129"/>
            <a:ext cx="4382401" cy="472647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kern="0">
              <a:solidFill>
                <a:sysClr val="windowText" lastClr="000000"/>
              </a:solidFill>
            </a:endParaRPr>
          </a:p>
        </p:txBody>
      </p:sp>
      <p:sp>
        <p:nvSpPr>
          <p:cNvPr id="4" name="Slide Number Placeholder 3"/>
          <p:cNvSpPr>
            <a:spLocks noGrp="1"/>
          </p:cNvSpPr>
          <p:nvPr>
            <p:ph type="sldNum" sz="quarter" idx="12"/>
          </p:nvPr>
        </p:nvSpPr>
        <p:spPr/>
        <p:txBody>
          <a:bodyPr/>
          <a:lstStyle/>
          <a:p>
            <a:fld id="{A7754AA7-8025-408E-B296-E2B43FE08638}" type="slidenum">
              <a:rPr lang="en-US" smtClean="0"/>
              <a:pPr/>
              <a:t>41</a:t>
            </a:fld>
            <a:endParaRPr lang="en-US" dirty="0"/>
          </a:p>
        </p:txBody>
      </p:sp>
    </p:spTree>
    <p:extLst>
      <p:ext uri="{BB962C8B-B14F-4D97-AF65-F5344CB8AC3E}">
        <p14:creationId xmlns:p14="http://schemas.microsoft.com/office/powerpoint/2010/main" val="4161698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869" y="1219200"/>
            <a:ext cx="8229600" cy="857250"/>
          </a:xfrm>
        </p:spPr>
        <p:txBody>
          <a:bodyPr>
            <a:normAutofit fontScale="90000"/>
          </a:bodyPr>
          <a:lstStyle/>
          <a:p>
            <a:pPr algn="l"/>
            <a:r>
              <a:rPr lang="en-US" sz="2700" b="1" dirty="0">
                <a:solidFill>
                  <a:srgbClr val="002D73"/>
                </a:solidFill>
              </a:rPr>
              <a:t>Performance Measure 1A: Percentage of NYS fluoride adjusted public water systems (PWS) that consistently submit monthly fluoride operating reports (MOR) to the NYSDOH</a:t>
            </a:r>
            <a:r>
              <a:rPr lang="en-US" sz="3200" b="1" dirty="0">
                <a:solidFill>
                  <a:srgbClr val="002D73"/>
                </a:solidFill>
              </a:rPr>
              <a:t/>
            </a:r>
            <a:br>
              <a:rPr lang="en-US" sz="3200" b="1" dirty="0">
                <a:solidFill>
                  <a:srgbClr val="002D73"/>
                </a:solidFill>
              </a:rPr>
            </a:br>
            <a:endParaRPr lang="en-US" sz="3200" b="1" dirty="0">
              <a:solidFill>
                <a:srgbClr val="002D73"/>
              </a:solidFill>
            </a:endParaRPr>
          </a:p>
        </p:txBody>
      </p:sp>
      <p:sp>
        <p:nvSpPr>
          <p:cNvPr id="3" name="Content Placeholder 2"/>
          <p:cNvSpPr>
            <a:spLocks noGrp="1"/>
          </p:cNvSpPr>
          <p:nvPr>
            <p:ph idx="1"/>
          </p:nvPr>
        </p:nvSpPr>
        <p:spPr>
          <a:xfrm>
            <a:off x="526869" y="2514600"/>
            <a:ext cx="8229600" cy="3394075"/>
          </a:xfrm>
        </p:spPr>
        <p:txBody>
          <a:bodyPr>
            <a:noAutofit/>
          </a:bodyPr>
          <a:lstStyle/>
          <a:p>
            <a:r>
              <a:rPr lang="en-US" sz="2000" b="1" dirty="0">
                <a:solidFill>
                  <a:schemeClr val="accent1">
                    <a:lumMod val="75000"/>
                  </a:schemeClr>
                </a:solidFill>
              </a:rPr>
              <a:t>Operational Definition</a:t>
            </a:r>
            <a:r>
              <a:rPr lang="en-US" sz="2000" b="1" dirty="0"/>
              <a:t>: </a:t>
            </a:r>
          </a:p>
          <a:p>
            <a:pPr lvl="1"/>
            <a:r>
              <a:rPr lang="en-US" sz="1800" b="1" dirty="0"/>
              <a:t>Numerator: </a:t>
            </a:r>
            <a:r>
              <a:rPr lang="en-US" sz="1800" dirty="0"/>
              <a:t># of fluoride adjusted PWS that have a MOR on file at the BCH</a:t>
            </a:r>
          </a:p>
          <a:p>
            <a:pPr lvl="1"/>
            <a:r>
              <a:rPr lang="en-US" sz="1800" b="1" dirty="0"/>
              <a:t>Denominator: </a:t>
            </a:r>
            <a:r>
              <a:rPr lang="en-US" sz="1800" dirty="0"/>
              <a:t># of fluoride adjusted PWS</a:t>
            </a:r>
          </a:p>
          <a:p>
            <a:pPr lvl="1"/>
            <a:endParaRPr lang="en-US" sz="800" b="1" dirty="0">
              <a:solidFill>
                <a:schemeClr val="accent1">
                  <a:lumMod val="75000"/>
                </a:schemeClr>
              </a:solidFill>
            </a:endParaRPr>
          </a:p>
          <a:p>
            <a:r>
              <a:rPr lang="en-US" sz="2000" b="1" dirty="0">
                <a:solidFill>
                  <a:schemeClr val="accent1">
                    <a:lumMod val="75000"/>
                  </a:schemeClr>
                </a:solidFill>
              </a:rPr>
              <a:t>Source: </a:t>
            </a:r>
            <a:r>
              <a:rPr lang="en-US" sz="1800" dirty="0"/>
              <a:t>MORs and WFRS</a:t>
            </a:r>
          </a:p>
          <a:p>
            <a:endParaRPr lang="en-US" sz="800" b="1" dirty="0">
              <a:solidFill>
                <a:schemeClr val="accent1">
                  <a:lumMod val="75000"/>
                </a:schemeClr>
              </a:solidFill>
            </a:endParaRPr>
          </a:p>
          <a:p>
            <a:r>
              <a:rPr lang="en-US" sz="2000" b="1" dirty="0">
                <a:solidFill>
                  <a:schemeClr val="accent1">
                    <a:lumMod val="75000"/>
                  </a:schemeClr>
                </a:solidFill>
              </a:rPr>
              <a:t>Technical Notes: </a:t>
            </a:r>
            <a:r>
              <a:rPr lang="en-US" sz="1800" dirty="0"/>
              <a:t>Consistently for Quarter- PWS must have all three MORs on file at BCH for a given quarter. Quarters are defined as the following: Q1- January-March; Q2- April-June; Q3- July-September; and Q4- October-December.  </a:t>
            </a:r>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pPr/>
              <a:t>42</a:t>
            </a:fld>
            <a:endParaRPr lang="en-US" dirty="0"/>
          </a:p>
        </p:txBody>
      </p:sp>
    </p:spTree>
    <p:extLst>
      <p:ext uri="{BB962C8B-B14F-4D97-AF65-F5344CB8AC3E}">
        <p14:creationId xmlns:p14="http://schemas.microsoft.com/office/powerpoint/2010/main" val="1819153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869" y="1237796"/>
            <a:ext cx="8229600" cy="857250"/>
          </a:xfrm>
        </p:spPr>
        <p:txBody>
          <a:bodyPr>
            <a:normAutofit fontScale="90000"/>
          </a:bodyPr>
          <a:lstStyle/>
          <a:p>
            <a:pPr algn="l"/>
            <a:r>
              <a:rPr lang="en-US" sz="3600" b="1" dirty="0">
                <a:solidFill>
                  <a:srgbClr val="002D73"/>
                </a:solidFill>
              </a:rPr>
              <a:t>Performance Measure 1A</a:t>
            </a:r>
            <a:r>
              <a:rPr lang="en-US" sz="3200" b="1" dirty="0">
                <a:solidFill>
                  <a:srgbClr val="002D73"/>
                </a:solidFill>
              </a:rPr>
              <a:t/>
            </a:r>
            <a:br>
              <a:rPr lang="en-US" sz="3200" b="1" dirty="0">
                <a:solidFill>
                  <a:srgbClr val="002D73"/>
                </a:solidFill>
              </a:rPr>
            </a:br>
            <a:endParaRPr lang="en-US" sz="3200" b="1" dirty="0">
              <a:solidFill>
                <a:srgbClr val="002D73"/>
              </a:solidFill>
            </a:endParaRPr>
          </a:p>
        </p:txBody>
      </p:sp>
      <p:sp>
        <p:nvSpPr>
          <p:cNvPr id="3" name="Content Placeholder 2"/>
          <p:cNvSpPr>
            <a:spLocks noGrp="1"/>
          </p:cNvSpPr>
          <p:nvPr>
            <p:ph idx="1"/>
          </p:nvPr>
        </p:nvSpPr>
        <p:spPr>
          <a:xfrm>
            <a:off x="465909" y="1900646"/>
            <a:ext cx="8229600" cy="3394075"/>
          </a:xfrm>
        </p:spPr>
        <p:txBody>
          <a:bodyPr>
            <a:normAutofit/>
          </a:bodyPr>
          <a:lstStyle/>
          <a:p>
            <a:r>
              <a:rPr lang="en-US" sz="2400" b="1" dirty="0">
                <a:solidFill>
                  <a:schemeClr val="accent1">
                    <a:lumMod val="75000"/>
                  </a:schemeClr>
                </a:solidFill>
              </a:rPr>
              <a:t>Baseline: </a:t>
            </a:r>
            <a:r>
              <a:rPr lang="en-US" sz="2400" dirty="0"/>
              <a:t>85.4% of fluoride adjusted PWS have all 12 MORs on file at the NYSDOH for 2015</a:t>
            </a:r>
          </a:p>
          <a:p>
            <a:endParaRPr lang="en-US" sz="2400" dirty="0"/>
          </a:p>
          <a:p>
            <a:r>
              <a:rPr lang="en-US" sz="2400" b="1" dirty="0">
                <a:solidFill>
                  <a:schemeClr val="accent1">
                    <a:lumMod val="75000"/>
                  </a:schemeClr>
                </a:solidFill>
              </a:rPr>
              <a:t>Target for Improvement: </a:t>
            </a:r>
            <a:r>
              <a:rPr lang="en-US" sz="2400" dirty="0"/>
              <a:t>100% of fluoride adjusted PWS will have all 12 MORs on file at the NYSDOH by April 2017. This is a 17% improvement from baseline.  </a:t>
            </a:r>
          </a:p>
          <a:p>
            <a:endParaRPr lang="en-US" sz="2400" dirty="0"/>
          </a:p>
        </p:txBody>
      </p:sp>
      <p:sp>
        <p:nvSpPr>
          <p:cNvPr id="4" name="Slide Number Placeholder 3"/>
          <p:cNvSpPr>
            <a:spLocks noGrp="1"/>
          </p:cNvSpPr>
          <p:nvPr>
            <p:ph type="sldNum" sz="quarter" idx="12"/>
          </p:nvPr>
        </p:nvSpPr>
        <p:spPr/>
        <p:txBody>
          <a:bodyPr/>
          <a:lstStyle/>
          <a:p>
            <a:fld id="{A7754AA7-8025-408E-B296-E2B43FE08638}" type="slidenum">
              <a:rPr lang="en-US" smtClean="0"/>
              <a:pPr/>
              <a:t>43</a:t>
            </a:fld>
            <a:endParaRPr lang="en-US" dirty="0"/>
          </a:p>
        </p:txBody>
      </p:sp>
    </p:spTree>
    <p:extLst>
      <p:ext uri="{BB962C8B-B14F-4D97-AF65-F5344CB8AC3E}">
        <p14:creationId xmlns:p14="http://schemas.microsoft.com/office/powerpoint/2010/main" val="741468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43926"/>
            <a:ext cx="8229600" cy="1143000"/>
          </a:xfrm>
        </p:spPr>
        <p:txBody>
          <a:bodyPr>
            <a:noAutofit/>
          </a:bodyPr>
          <a:lstStyle/>
          <a:p>
            <a:pPr algn="l"/>
            <a:r>
              <a:rPr lang="en-US" sz="3200" b="1" dirty="0">
                <a:solidFill>
                  <a:srgbClr val="1F3261"/>
                </a:solidFill>
              </a:rPr>
              <a:t>Internal Performance Management Process/Workflow</a:t>
            </a:r>
            <a:endParaRPr lang="en-US" sz="3200" b="1" i="1" dirty="0">
              <a:solidFill>
                <a:srgbClr val="1F3261"/>
              </a:solidFill>
            </a:endParaRPr>
          </a:p>
        </p:txBody>
      </p:sp>
      <p:sp>
        <p:nvSpPr>
          <p:cNvPr id="6" name="Content Placeholder 5"/>
          <p:cNvSpPr>
            <a:spLocks noGrp="1"/>
          </p:cNvSpPr>
          <p:nvPr>
            <p:ph idx="1"/>
          </p:nvPr>
        </p:nvSpPr>
        <p:spPr>
          <a:xfrm>
            <a:off x="457200" y="2057400"/>
            <a:ext cx="8229600" cy="3394075"/>
          </a:xfrm>
        </p:spPr>
        <p:txBody>
          <a:bodyPr>
            <a:noAutofit/>
          </a:bodyPr>
          <a:lstStyle/>
          <a:p>
            <a:r>
              <a:rPr lang="en-US" sz="2000" dirty="0"/>
              <a:t>Track dates MORs are received in Excel</a:t>
            </a:r>
          </a:p>
          <a:p>
            <a:pPr lvl="1"/>
            <a:r>
              <a:rPr lang="en-US" sz="1800" dirty="0"/>
              <a:t>by Local Health Department/District Field Office</a:t>
            </a:r>
          </a:p>
          <a:p>
            <a:pPr lvl="1"/>
            <a:r>
              <a:rPr lang="en-US" sz="1800" dirty="0"/>
              <a:t>by the Bureau of Child Health (BCH)</a:t>
            </a:r>
          </a:p>
          <a:p>
            <a:r>
              <a:rPr lang="en-US" sz="2000" dirty="0"/>
              <a:t>Crosscheck against Water Fluoridation Reporting System (WFRS)</a:t>
            </a:r>
          </a:p>
          <a:p>
            <a:pPr lvl="1"/>
            <a:r>
              <a:rPr lang="en-US" sz="1800" dirty="0"/>
              <a:t>Reports (</a:t>
            </a:r>
            <a:r>
              <a:rPr lang="en-US" sz="1800" i="1" dirty="0"/>
              <a:t>Operational</a:t>
            </a:r>
            <a:r>
              <a:rPr lang="en-US" sz="1800" dirty="0"/>
              <a:t> and </a:t>
            </a:r>
            <a:r>
              <a:rPr lang="en-US" sz="1800" i="1" dirty="0"/>
              <a:t>Average Fluoride Levels by Month</a:t>
            </a:r>
            <a:r>
              <a:rPr lang="en-US" sz="1800" dirty="0"/>
              <a:t>)</a:t>
            </a:r>
          </a:p>
          <a:p>
            <a:pPr lvl="1"/>
            <a:r>
              <a:rPr lang="en-US" sz="1800" dirty="0"/>
              <a:t>“Fluoride Data” section</a:t>
            </a:r>
          </a:p>
          <a:p>
            <a:r>
              <a:rPr lang="en-US" sz="2000" dirty="0"/>
              <a:t>Verify missing MOR list with BWSP</a:t>
            </a:r>
          </a:p>
          <a:p>
            <a:r>
              <a:rPr lang="en-US" sz="2000" dirty="0"/>
              <a:t>Brief Bureau, Division and Center leadership on progress </a:t>
            </a:r>
          </a:p>
          <a:p>
            <a:r>
              <a:rPr lang="en-US" sz="2000" dirty="0"/>
              <a:t>Work with BWSP to implement tests of change to address measures </a:t>
            </a:r>
          </a:p>
        </p:txBody>
      </p:sp>
      <p:sp>
        <p:nvSpPr>
          <p:cNvPr id="2" name="Slide Number Placeholder 1"/>
          <p:cNvSpPr>
            <a:spLocks noGrp="1"/>
          </p:cNvSpPr>
          <p:nvPr>
            <p:ph type="sldNum" sz="quarter" idx="12"/>
          </p:nvPr>
        </p:nvSpPr>
        <p:spPr/>
        <p:txBody>
          <a:bodyPr/>
          <a:lstStyle/>
          <a:p>
            <a:fld id="{A7754AA7-8025-408E-B296-E2B43FE08638}" type="slidenum">
              <a:rPr lang="en-US" smtClean="0"/>
              <a:pPr/>
              <a:t>44</a:t>
            </a:fld>
            <a:endParaRPr lang="en-US" dirty="0"/>
          </a:p>
        </p:txBody>
      </p:sp>
    </p:spTree>
    <p:extLst>
      <p:ext uri="{BB962C8B-B14F-4D97-AF65-F5344CB8AC3E}">
        <p14:creationId xmlns:p14="http://schemas.microsoft.com/office/powerpoint/2010/main" val="2870675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26" y="1066800"/>
            <a:ext cx="8229600" cy="857250"/>
          </a:xfrm>
        </p:spPr>
        <p:txBody>
          <a:bodyPr>
            <a:normAutofit fontScale="90000"/>
          </a:bodyPr>
          <a:lstStyle/>
          <a:p>
            <a:pPr algn="l"/>
            <a:r>
              <a:rPr lang="en-US" sz="3100" b="1" dirty="0">
                <a:solidFill>
                  <a:srgbClr val="002D73"/>
                </a:solidFill>
              </a:rPr>
              <a:t>Percent of Fluoride Adjusted PWS with MORs on File by Quarter</a:t>
            </a:r>
            <a:r>
              <a:rPr lang="en-US" sz="3200" b="1" dirty="0">
                <a:solidFill>
                  <a:srgbClr val="002D73"/>
                </a:solidFill>
              </a:rPr>
              <a:t/>
            </a:r>
            <a:br>
              <a:rPr lang="en-US" sz="3200" b="1" dirty="0">
                <a:solidFill>
                  <a:srgbClr val="002D73"/>
                </a:solidFill>
              </a:rPr>
            </a:br>
            <a:endParaRPr lang="en-US" sz="3200" b="1" dirty="0">
              <a:solidFill>
                <a:srgbClr val="002D73"/>
              </a:solidFill>
            </a:endParaRPr>
          </a:p>
        </p:txBody>
      </p:sp>
      <p:graphicFrame>
        <p:nvGraphicFramePr>
          <p:cNvPr id="6" name="Content Placeholder 5"/>
          <p:cNvGraphicFramePr>
            <a:graphicFrameLocks noGrp="1"/>
          </p:cNvGraphicFramePr>
          <p:nvPr>
            <p:ph idx="1"/>
            <p:extLst/>
          </p:nvPr>
        </p:nvGraphicFramePr>
        <p:xfrm>
          <a:off x="457200" y="2057401"/>
          <a:ext cx="8229600" cy="33940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A7754AA7-8025-408E-B296-E2B43FE08638}" type="slidenum">
              <a:rPr lang="en-US" smtClean="0"/>
              <a:pPr/>
              <a:t>45</a:t>
            </a:fld>
            <a:endParaRPr lang="en-US" dirty="0"/>
          </a:p>
        </p:txBody>
      </p:sp>
    </p:spTree>
    <p:extLst>
      <p:ext uri="{BB962C8B-B14F-4D97-AF65-F5344CB8AC3E}">
        <p14:creationId xmlns:p14="http://schemas.microsoft.com/office/powerpoint/2010/main" val="2064077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57250"/>
          </a:xfrm>
        </p:spPr>
        <p:txBody>
          <a:bodyPr>
            <a:noAutofit/>
          </a:bodyPr>
          <a:lstStyle/>
          <a:p>
            <a:pPr algn="l"/>
            <a:r>
              <a:rPr lang="en-US" sz="2800" b="1" dirty="0">
                <a:solidFill>
                  <a:srgbClr val="002D73"/>
                </a:solidFill>
              </a:rPr>
              <a:t>Percent of Fluoride Adjusted PWS with MORs on File for 2016</a:t>
            </a:r>
            <a:endParaRPr lang="en-US" sz="2800" dirty="0"/>
          </a:p>
        </p:txBody>
      </p:sp>
      <p:graphicFrame>
        <p:nvGraphicFramePr>
          <p:cNvPr id="6" name="Content Placeholder 5"/>
          <p:cNvGraphicFramePr>
            <a:graphicFrameLocks noGrp="1"/>
          </p:cNvGraphicFramePr>
          <p:nvPr>
            <p:ph idx="1"/>
            <p:extLst/>
          </p:nvPr>
        </p:nvGraphicFramePr>
        <p:xfrm>
          <a:off x="457200" y="2057401"/>
          <a:ext cx="8229600" cy="33940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A7754AA7-8025-408E-B296-E2B43FE08638}" type="slidenum">
              <a:rPr lang="en-US" smtClean="0"/>
              <a:pPr/>
              <a:t>46</a:t>
            </a:fld>
            <a:endParaRPr lang="en-US" dirty="0"/>
          </a:p>
        </p:txBody>
      </p:sp>
    </p:spTree>
    <p:extLst>
      <p:ext uri="{BB962C8B-B14F-4D97-AF65-F5344CB8AC3E}">
        <p14:creationId xmlns:p14="http://schemas.microsoft.com/office/powerpoint/2010/main" val="3326782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p:cNvSpPr>
            <a:spLocks noChangeArrowheads="1"/>
          </p:cNvSpPr>
          <p:nvPr/>
        </p:nvSpPr>
        <p:spPr bwMode="auto">
          <a:xfrm>
            <a:off x="2466975" y="1238250"/>
            <a:ext cx="5200650" cy="4648200"/>
          </a:xfrm>
          <a:prstGeom prst="ellipse">
            <a:avLst/>
          </a:prstGeom>
          <a:solidFill>
            <a:schemeClr val="bg1"/>
          </a:solidFill>
          <a:ln w="25400">
            <a:solidFill>
              <a:schemeClr val="bg1">
                <a:lumMod val="65000"/>
              </a:schemeClr>
            </a:solidFill>
            <a:prstDash val="dash"/>
            <a:round/>
            <a:headEnd/>
            <a:tailEnd/>
          </a:ln>
        </p:spPr>
        <p:txBody>
          <a:bodyPr wrap="none" anchor="ctr"/>
          <a:lstStyle/>
          <a:p>
            <a:endParaRPr lang="en-US" sz="1350" kern="0" dirty="0">
              <a:solidFill>
                <a:srgbClr val="000000"/>
              </a:solidFill>
            </a:endParaRPr>
          </a:p>
        </p:txBody>
      </p:sp>
      <p:sp>
        <p:nvSpPr>
          <p:cNvPr id="58371" name="Line 3"/>
          <p:cNvSpPr>
            <a:spLocks noChangeShapeType="1"/>
          </p:cNvSpPr>
          <p:nvPr/>
        </p:nvSpPr>
        <p:spPr bwMode="auto">
          <a:xfrm flipH="1">
            <a:off x="5009740" y="1263752"/>
            <a:ext cx="49227" cy="4736999"/>
          </a:xfrm>
          <a:prstGeom prst="line">
            <a:avLst/>
          </a:prstGeom>
          <a:noFill/>
          <a:ln w="25400">
            <a:solidFill>
              <a:schemeClr val="tx1"/>
            </a:solidFill>
            <a:round/>
            <a:headEnd type="none" w="sm" len="sm"/>
            <a:tailEnd type="none" w="sm" len="sm"/>
          </a:ln>
        </p:spPr>
        <p:txBody>
          <a:bodyPr wrap="none" anchor="ctr"/>
          <a:lstStyle/>
          <a:p>
            <a:endParaRPr lang="en-US" sz="1350" kern="0">
              <a:solidFill>
                <a:prstClr val="black"/>
              </a:solidFill>
            </a:endParaRPr>
          </a:p>
        </p:txBody>
      </p:sp>
      <p:sp>
        <p:nvSpPr>
          <p:cNvPr id="58372" name="Line 4"/>
          <p:cNvSpPr>
            <a:spLocks noChangeShapeType="1"/>
          </p:cNvSpPr>
          <p:nvPr/>
        </p:nvSpPr>
        <p:spPr bwMode="auto">
          <a:xfrm>
            <a:off x="2450903" y="3570155"/>
            <a:ext cx="5232795" cy="8334"/>
          </a:xfrm>
          <a:prstGeom prst="line">
            <a:avLst/>
          </a:prstGeom>
          <a:noFill/>
          <a:ln w="25400">
            <a:solidFill>
              <a:schemeClr val="tx1"/>
            </a:solidFill>
            <a:round/>
            <a:headEnd type="none" w="sm" len="sm"/>
            <a:tailEnd type="none" w="sm" len="sm"/>
          </a:ln>
        </p:spPr>
        <p:txBody>
          <a:bodyPr wrap="none" anchor="ctr"/>
          <a:lstStyle/>
          <a:p>
            <a:endParaRPr lang="en-US" sz="1350" kern="0">
              <a:solidFill>
                <a:prstClr val="black"/>
              </a:solidFill>
            </a:endParaRPr>
          </a:p>
        </p:txBody>
      </p:sp>
      <p:sp>
        <p:nvSpPr>
          <p:cNvPr id="32773" name="AutoShape 5"/>
          <p:cNvSpPr>
            <a:spLocks noChangeArrowheads="1"/>
          </p:cNvSpPr>
          <p:nvPr/>
        </p:nvSpPr>
        <p:spPr bwMode="auto">
          <a:xfrm>
            <a:off x="4757143" y="1071218"/>
            <a:ext cx="603647" cy="354806"/>
          </a:xfrm>
          <a:prstGeom prst="rightArrow">
            <a:avLst>
              <a:gd name="adj1" fmla="val 50000"/>
              <a:gd name="adj2" fmla="val 85075"/>
            </a:avLst>
          </a:prstGeom>
          <a:solidFill>
            <a:schemeClr val="accent5">
              <a:lumMod val="9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1350" kern="0" dirty="0">
              <a:solidFill>
                <a:srgbClr val="000000"/>
              </a:solidFill>
            </a:endParaRPr>
          </a:p>
        </p:txBody>
      </p:sp>
      <p:sp>
        <p:nvSpPr>
          <p:cNvPr id="32774" name="AutoShape 6"/>
          <p:cNvSpPr>
            <a:spLocks noChangeArrowheads="1"/>
          </p:cNvSpPr>
          <p:nvPr/>
        </p:nvSpPr>
        <p:spPr bwMode="auto">
          <a:xfrm>
            <a:off x="4707916" y="5659042"/>
            <a:ext cx="603647" cy="354806"/>
          </a:xfrm>
          <a:prstGeom prst="leftArrow">
            <a:avLst>
              <a:gd name="adj1" fmla="val 50000"/>
              <a:gd name="adj2" fmla="val 85059"/>
            </a:avLst>
          </a:prstGeom>
          <a:solidFill>
            <a:schemeClr val="accent5">
              <a:lumMod val="9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1350" kern="0" dirty="0">
              <a:solidFill>
                <a:srgbClr val="000000"/>
              </a:solidFill>
            </a:endParaRPr>
          </a:p>
        </p:txBody>
      </p:sp>
      <p:sp>
        <p:nvSpPr>
          <p:cNvPr id="32775" name="AutoShape 7"/>
          <p:cNvSpPr>
            <a:spLocks noChangeArrowheads="1"/>
          </p:cNvSpPr>
          <p:nvPr/>
        </p:nvSpPr>
        <p:spPr bwMode="auto">
          <a:xfrm>
            <a:off x="7472364" y="3446991"/>
            <a:ext cx="397669" cy="539353"/>
          </a:xfrm>
          <a:prstGeom prst="downArrow">
            <a:avLst>
              <a:gd name="adj1" fmla="val 50000"/>
              <a:gd name="adj2" fmla="val 67821"/>
            </a:avLst>
          </a:prstGeom>
          <a:solidFill>
            <a:schemeClr val="accent5">
              <a:lumMod val="9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1350" kern="0" dirty="0">
              <a:solidFill>
                <a:srgbClr val="000000"/>
              </a:solidFill>
            </a:endParaRPr>
          </a:p>
        </p:txBody>
      </p:sp>
      <p:sp>
        <p:nvSpPr>
          <p:cNvPr id="32776" name="AutoShape 8"/>
          <p:cNvSpPr>
            <a:spLocks noChangeArrowheads="1"/>
          </p:cNvSpPr>
          <p:nvPr/>
        </p:nvSpPr>
        <p:spPr bwMode="auto">
          <a:xfrm>
            <a:off x="2264569" y="3292674"/>
            <a:ext cx="397669" cy="539353"/>
          </a:xfrm>
          <a:prstGeom prst="upArrow">
            <a:avLst>
              <a:gd name="adj1" fmla="val 50000"/>
              <a:gd name="adj2" fmla="val 67808"/>
            </a:avLst>
          </a:prstGeom>
          <a:solidFill>
            <a:schemeClr val="accent5">
              <a:lumMod val="9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sz="1350" kern="0" dirty="0">
              <a:solidFill>
                <a:srgbClr val="000000"/>
              </a:solidFill>
            </a:endParaRPr>
          </a:p>
        </p:txBody>
      </p:sp>
      <p:sp>
        <p:nvSpPr>
          <p:cNvPr id="58377" name="Rectangle 9"/>
          <p:cNvSpPr>
            <a:spLocks noChangeArrowheads="1"/>
          </p:cNvSpPr>
          <p:nvPr/>
        </p:nvSpPr>
        <p:spPr bwMode="auto">
          <a:xfrm>
            <a:off x="243236" y="854068"/>
            <a:ext cx="2269753" cy="4994157"/>
          </a:xfrm>
          <a:prstGeom prst="rect">
            <a:avLst/>
          </a:prstGeom>
          <a:noFill/>
          <a:ln w="9525">
            <a:noFill/>
            <a:miter lim="800000"/>
            <a:headEnd/>
            <a:tailEnd/>
          </a:ln>
        </p:spPr>
        <p:txBody>
          <a:bodyPr wrap="square" lIns="69056" tIns="34529" rIns="69056" bIns="34529">
            <a:spAutoFit/>
          </a:bodyPr>
          <a:lstStyle/>
          <a:p>
            <a:r>
              <a:rPr lang="en-US" sz="3200" b="1" kern="0" dirty="0">
                <a:solidFill>
                  <a:srgbClr val="002D73"/>
                </a:solidFill>
                <a:latin typeface="Arial" pitchFamily="34" charset="0"/>
              </a:rPr>
              <a:t>The PDSA Cycle Approach to Address Missing MORs in 10 PWSs Missing full 2016 Dataset</a:t>
            </a:r>
          </a:p>
        </p:txBody>
      </p:sp>
      <p:sp>
        <p:nvSpPr>
          <p:cNvPr id="58378" name="Rectangle 10"/>
          <p:cNvSpPr>
            <a:spLocks noChangeArrowheads="1"/>
          </p:cNvSpPr>
          <p:nvPr/>
        </p:nvSpPr>
        <p:spPr bwMode="auto">
          <a:xfrm>
            <a:off x="4505846" y="1426024"/>
            <a:ext cx="418383" cy="277482"/>
          </a:xfrm>
          <a:prstGeom prst="rect">
            <a:avLst/>
          </a:prstGeom>
          <a:noFill/>
          <a:ln w="9525">
            <a:noFill/>
            <a:miter lim="800000"/>
            <a:headEnd/>
            <a:tailEnd/>
          </a:ln>
        </p:spPr>
        <p:txBody>
          <a:bodyPr wrap="none" lIns="69056" tIns="34529" rIns="69056" bIns="34529">
            <a:spAutoFit/>
          </a:bodyPr>
          <a:lstStyle/>
          <a:p>
            <a:r>
              <a:rPr lang="en-US" sz="1350" b="1" kern="0" dirty="0">
                <a:solidFill>
                  <a:srgbClr val="000000"/>
                </a:solidFill>
                <a:latin typeface="Arial" pitchFamily="34" charset="0"/>
              </a:rPr>
              <a:t>Act</a:t>
            </a:r>
          </a:p>
        </p:txBody>
      </p:sp>
      <p:sp>
        <p:nvSpPr>
          <p:cNvPr id="58379" name="Rectangle 11"/>
          <p:cNvSpPr>
            <a:spLocks noChangeArrowheads="1"/>
          </p:cNvSpPr>
          <p:nvPr/>
        </p:nvSpPr>
        <p:spPr bwMode="auto">
          <a:xfrm>
            <a:off x="2401081" y="1643286"/>
            <a:ext cx="2562957" cy="1754809"/>
          </a:xfrm>
          <a:prstGeom prst="rect">
            <a:avLst/>
          </a:prstGeom>
          <a:noFill/>
          <a:ln w="9525">
            <a:noFill/>
            <a:miter lim="800000"/>
            <a:headEnd/>
            <a:tailEnd/>
          </a:ln>
        </p:spPr>
        <p:txBody>
          <a:bodyPr wrap="square" lIns="69056" tIns="34529" rIns="69056" bIns="34529">
            <a:spAutoFit/>
          </a:bodyPr>
          <a:lstStyle/>
          <a:p>
            <a:pPr algn="r">
              <a:buFontTx/>
              <a:buChar char="•"/>
            </a:pPr>
            <a:r>
              <a:rPr lang="en-US" sz="1500" kern="0" dirty="0">
                <a:solidFill>
                  <a:srgbClr val="000000"/>
                </a:solidFill>
                <a:latin typeface="Arial" pitchFamily="34" charset="0"/>
              </a:rPr>
              <a:t> </a:t>
            </a:r>
            <a:r>
              <a:rPr lang="en-US" sz="1350" kern="0" dirty="0">
                <a:solidFill>
                  <a:srgbClr val="000000"/>
                </a:solidFill>
                <a:latin typeface="Arial" pitchFamily="34" charset="0"/>
              </a:rPr>
              <a:t>If successful, use another REHD call to target additional PWSs with delinquent reports from 2016 </a:t>
            </a:r>
          </a:p>
          <a:p>
            <a:pPr algn="r">
              <a:buFontTx/>
              <a:buChar char="•"/>
            </a:pPr>
            <a:r>
              <a:rPr lang="en-US" sz="1350" kern="0" dirty="0">
                <a:solidFill>
                  <a:srgbClr val="000000"/>
                </a:solidFill>
                <a:latin typeface="Arial" pitchFamily="34" charset="0"/>
              </a:rPr>
              <a:t> If not successful, modify approach to conduct individual outreach to REHD or targeted District Offices instead</a:t>
            </a:r>
          </a:p>
        </p:txBody>
      </p:sp>
      <p:sp>
        <p:nvSpPr>
          <p:cNvPr id="58380" name="Rectangle 12"/>
          <p:cNvSpPr>
            <a:spLocks noChangeArrowheads="1"/>
          </p:cNvSpPr>
          <p:nvPr/>
        </p:nvSpPr>
        <p:spPr bwMode="auto">
          <a:xfrm>
            <a:off x="5234616" y="1424121"/>
            <a:ext cx="504945" cy="277482"/>
          </a:xfrm>
          <a:prstGeom prst="rect">
            <a:avLst/>
          </a:prstGeom>
          <a:noFill/>
          <a:ln w="9525">
            <a:noFill/>
            <a:miter lim="800000"/>
            <a:headEnd/>
            <a:tailEnd/>
          </a:ln>
        </p:spPr>
        <p:txBody>
          <a:bodyPr wrap="none" lIns="69056" tIns="34529" rIns="69056" bIns="34529">
            <a:spAutoFit/>
          </a:bodyPr>
          <a:lstStyle/>
          <a:p>
            <a:r>
              <a:rPr lang="en-US" sz="1350" b="1" kern="0" dirty="0">
                <a:solidFill>
                  <a:srgbClr val="000000"/>
                </a:solidFill>
                <a:latin typeface="Arial" pitchFamily="34" charset="0"/>
              </a:rPr>
              <a:t>Plan</a:t>
            </a:r>
          </a:p>
        </p:txBody>
      </p:sp>
      <p:sp>
        <p:nvSpPr>
          <p:cNvPr id="58381" name="Rectangle 13"/>
          <p:cNvSpPr>
            <a:spLocks noChangeArrowheads="1"/>
          </p:cNvSpPr>
          <p:nvPr/>
        </p:nvSpPr>
        <p:spPr bwMode="auto">
          <a:xfrm>
            <a:off x="5160170" y="1639015"/>
            <a:ext cx="3819381" cy="1939475"/>
          </a:xfrm>
          <a:prstGeom prst="rect">
            <a:avLst/>
          </a:prstGeom>
          <a:noFill/>
          <a:ln w="9525">
            <a:noFill/>
            <a:miter lim="800000"/>
            <a:headEnd/>
            <a:tailEnd/>
          </a:ln>
        </p:spPr>
        <p:txBody>
          <a:bodyPr wrap="square" lIns="69056" tIns="34529" rIns="69056" bIns="34529">
            <a:spAutoFit/>
          </a:bodyPr>
          <a:lstStyle/>
          <a:p>
            <a:pPr>
              <a:buFontTx/>
              <a:buChar char="•"/>
            </a:pPr>
            <a:r>
              <a:rPr lang="en-US" sz="1350" kern="0" dirty="0">
                <a:solidFill>
                  <a:srgbClr val="000000"/>
                </a:solidFill>
                <a:latin typeface="Arial" pitchFamily="34" charset="0"/>
              </a:rPr>
              <a:t>Test of Change – alert Regional Environmental Health Directors (REHD) of the 10 PWSs with no 2016 MORs on file</a:t>
            </a:r>
          </a:p>
          <a:p>
            <a:pPr>
              <a:buFontTx/>
              <a:buChar char="•"/>
            </a:pPr>
            <a:r>
              <a:rPr lang="en-US" sz="1350" kern="0" dirty="0">
                <a:solidFill>
                  <a:srgbClr val="000000"/>
                </a:solidFill>
                <a:latin typeface="Arial" pitchFamily="34" charset="0"/>
              </a:rPr>
              <a:t>Who- BWSP</a:t>
            </a:r>
          </a:p>
          <a:p>
            <a:pPr>
              <a:buFontTx/>
              <a:buChar char="•"/>
            </a:pPr>
            <a:r>
              <a:rPr lang="en-US" sz="1350" kern="0" dirty="0">
                <a:solidFill>
                  <a:srgbClr val="000000"/>
                </a:solidFill>
                <a:latin typeface="Arial" pitchFamily="34" charset="0"/>
              </a:rPr>
              <a:t>What- Notify and ask for potential barriers</a:t>
            </a:r>
          </a:p>
          <a:p>
            <a:pPr>
              <a:buFontTx/>
              <a:buChar char="•"/>
            </a:pPr>
            <a:r>
              <a:rPr lang="en-US" sz="1350" kern="0" dirty="0">
                <a:solidFill>
                  <a:srgbClr val="000000"/>
                </a:solidFill>
                <a:latin typeface="Arial" pitchFamily="34" charset="0"/>
              </a:rPr>
              <a:t>Where- REHD bi-weekly call</a:t>
            </a:r>
          </a:p>
          <a:p>
            <a:pPr>
              <a:buFontTx/>
              <a:buChar char="•"/>
            </a:pPr>
            <a:r>
              <a:rPr lang="en-US" sz="1350" kern="0" dirty="0">
                <a:solidFill>
                  <a:srgbClr val="000000"/>
                </a:solidFill>
                <a:latin typeface="Arial" pitchFamily="34" charset="0"/>
              </a:rPr>
              <a:t>When- April 2017</a:t>
            </a:r>
          </a:p>
          <a:p>
            <a:pPr>
              <a:buFontTx/>
              <a:buChar char="•"/>
            </a:pPr>
            <a:r>
              <a:rPr lang="en-US" sz="1350" kern="0" dirty="0">
                <a:solidFill>
                  <a:srgbClr val="000000"/>
                </a:solidFill>
                <a:latin typeface="Arial" pitchFamily="34" charset="0"/>
              </a:rPr>
              <a:t>Predictions- REHD will state they will follow-up with applicable LHDs</a:t>
            </a:r>
          </a:p>
        </p:txBody>
      </p:sp>
      <p:sp>
        <p:nvSpPr>
          <p:cNvPr id="58382" name="Rectangle 14"/>
          <p:cNvSpPr>
            <a:spLocks noChangeArrowheads="1"/>
          </p:cNvSpPr>
          <p:nvPr/>
        </p:nvSpPr>
        <p:spPr bwMode="auto">
          <a:xfrm>
            <a:off x="4288174" y="3643675"/>
            <a:ext cx="620362" cy="277482"/>
          </a:xfrm>
          <a:prstGeom prst="rect">
            <a:avLst/>
          </a:prstGeom>
          <a:noFill/>
          <a:ln w="9525">
            <a:noFill/>
            <a:miter lim="800000"/>
            <a:headEnd/>
            <a:tailEnd/>
          </a:ln>
        </p:spPr>
        <p:txBody>
          <a:bodyPr wrap="none" lIns="69056" tIns="34529" rIns="69056" bIns="34529">
            <a:spAutoFit/>
          </a:bodyPr>
          <a:lstStyle/>
          <a:p>
            <a:r>
              <a:rPr lang="en-US" sz="1350" b="1" kern="0" dirty="0">
                <a:solidFill>
                  <a:srgbClr val="000000"/>
                </a:solidFill>
                <a:latin typeface="Arial" pitchFamily="34" charset="0"/>
              </a:rPr>
              <a:t>Study</a:t>
            </a:r>
          </a:p>
        </p:txBody>
      </p:sp>
      <p:sp>
        <p:nvSpPr>
          <p:cNvPr id="58383" name="Rectangle 15"/>
          <p:cNvSpPr>
            <a:spLocks noChangeArrowheads="1"/>
          </p:cNvSpPr>
          <p:nvPr/>
        </p:nvSpPr>
        <p:spPr bwMode="auto">
          <a:xfrm>
            <a:off x="2466976" y="3949110"/>
            <a:ext cx="2448560" cy="1547060"/>
          </a:xfrm>
          <a:prstGeom prst="rect">
            <a:avLst/>
          </a:prstGeom>
          <a:noFill/>
          <a:ln w="9525">
            <a:noFill/>
            <a:miter lim="800000"/>
            <a:headEnd/>
            <a:tailEnd/>
          </a:ln>
        </p:spPr>
        <p:txBody>
          <a:bodyPr wrap="square" lIns="69056" tIns="34529" rIns="69056" bIns="34529">
            <a:spAutoFit/>
          </a:bodyPr>
          <a:lstStyle/>
          <a:p>
            <a:pPr algn="r">
              <a:buFontTx/>
              <a:buChar char="•"/>
            </a:pPr>
            <a:r>
              <a:rPr lang="en-US" sz="1500" kern="0" dirty="0">
                <a:solidFill>
                  <a:srgbClr val="000000"/>
                </a:solidFill>
                <a:latin typeface="Arial" pitchFamily="34" charset="0"/>
              </a:rPr>
              <a:t> </a:t>
            </a:r>
            <a:r>
              <a:rPr lang="en-US" sz="1350" kern="0" dirty="0">
                <a:solidFill>
                  <a:srgbClr val="000000"/>
                </a:solidFill>
                <a:latin typeface="Arial" pitchFamily="34" charset="0"/>
              </a:rPr>
              <a:t>Track MORs received by BCH/BWSP from the 10 targeted PWSs</a:t>
            </a:r>
          </a:p>
          <a:p>
            <a:pPr marL="119063" lvl="1" indent="98822" algn="r">
              <a:buFontTx/>
              <a:buChar char="•"/>
            </a:pPr>
            <a:r>
              <a:rPr lang="en-US" sz="1350" kern="0" dirty="0">
                <a:solidFill>
                  <a:srgbClr val="000000"/>
                </a:solidFill>
                <a:latin typeface="Arial" pitchFamily="34" charset="0"/>
              </a:rPr>
              <a:t>Compare data to</a:t>
            </a:r>
          </a:p>
          <a:p>
            <a:pPr algn="r"/>
            <a:r>
              <a:rPr lang="en-US" sz="1350" kern="0" dirty="0">
                <a:solidFill>
                  <a:srgbClr val="000000"/>
                </a:solidFill>
                <a:latin typeface="Arial" pitchFamily="34" charset="0"/>
              </a:rPr>
              <a:t>        predictions</a:t>
            </a:r>
          </a:p>
          <a:p>
            <a:pPr marL="336947" lvl="2" indent="100013" algn="r">
              <a:buFontTx/>
              <a:buChar char="•"/>
            </a:pPr>
            <a:r>
              <a:rPr lang="en-US" sz="1350" kern="0" dirty="0">
                <a:solidFill>
                  <a:srgbClr val="000000"/>
                </a:solidFill>
                <a:latin typeface="Arial" pitchFamily="34" charset="0"/>
              </a:rPr>
              <a:t>Summarize what</a:t>
            </a:r>
          </a:p>
          <a:p>
            <a:pPr marL="336947" lvl="2" indent="100013" algn="r"/>
            <a:r>
              <a:rPr lang="en-US" sz="1350" kern="0" dirty="0">
                <a:solidFill>
                  <a:srgbClr val="000000"/>
                </a:solidFill>
                <a:latin typeface="Arial" pitchFamily="34" charset="0"/>
              </a:rPr>
              <a:t>   was learned</a:t>
            </a:r>
          </a:p>
        </p:txBody>
      </p:sp>
      <p:sp>
        <p:nvSpPr>
          <p:cNvPr id="58384" name="Rectangle 16"/>
          <p:cNvSpPr>
            <a:spLocks noChangeArrowheads="1"/>
          </p:cNvSpPr>
          <p:nvPr/>
        </p:nvSpPr>
        <p:spPr bwMode="auto">
          <a:xfrm>
            <a:off x="5205002" y="3643909"/>
            <a:ext cx="370293" cy="277482"/>
          </a:xfrm>
          <a:prstGeom prst="rect">
            <a:avLst/>
          </a:prstGeom>
          <a:noFill/>
          <a:ln w="9525">
            <a:noFill/>
            <a:miter lim="800000"/>
            <a:headEnd/>
            <a:tailEnd/>
          </a:ln>
        </p:spPr>
        <p:txBody>
          <a:bodyPr wrap="none" lIns="69056" tIns="34529" rIns="69056" bIns="34529">
            <a:spAutoFit/>
          </a:bodyPr>
          <a:lstStyle/>
          <a:p>
            <a:r>
              <a:rPr lang="en-US" sz="1350" b="1" kern="0" dirty="0">
                <a:solidFill>
                  <a:srgbClr val="000000"/>
                </a:solidFill>
                <a:latin typeface="Arial" pitchFamily="34" charset="0"/>
              </a:rPr>
              <a:t>Do</a:t>
            </a:r>
          </a:p>
        </p:txBody>
      </p:sp>
      <p:sp>
        <p:nvSpPr>
          <p:cNvPr id="58385" name="Rectangle 17"/>
          <p:cNvSpPr>
            <a:spLocks noChangeArrowheads="1"/>
          </p:cNvSpPr>
          <p:nvPr/>
        </p:nvSpPr>
        <p:spPr bwMode="auto">
          <a:xfrm>
            <a:off x="5153170" y="3928141"/>
            <a:ext cx="3571731" cy="1339311"/>
          </a:xfrm>
          <a:prstGeom prst="rect">
            <a:avLst/>
          </a:prstGeom>
          <a:noFill/>
          <a:ln w="9525">
            <a:noFill/>
            <a:miter lim="800000"/>
            <a:headEnd/>
            <a:tailEnd/>
          </a:ln>
        </p:spPr>
        <p:txBody>
          <a:bodyPr wrap="square" lIns="69056" tIns="34529" rIns="69056" bIns="34529">
            <a:spAutoFit/>
          </a:bodyPr>
          <a:lstStyle/>
          <a:p>
            <a:pPr>
              <a:buFontTx/>
              <a:buChar char="•"/>
            </a:pPr>
            <a:r>
              <a:rPr lang="en-US" sz="1500" kern="0" dirty="0">
                <a:solidFill>
                  <a:srgbClr val="000000"/>
                </a:solidFill>
                <a:latin typeface="Arial" pitchFamily="34" charset="0"/>
              </a:rPr>
              <a:t> </a:t>
            </a:r>
            <a:r>
              <a:rPr lang="en-US" sz="1350" kern="0" dirty="0">
                <a:solidFill>
                  <a:srgbClr val="000000"/>
                </a:solidFill>
                <a:latin typeface="Arial" pitchFamily="34" charset="0"/>
              </a:rPr>
              <a:t>Carry out the plan – BWSP holds the call</a:t>
            </a:r>
          </a:p>
          <a:p>
            <a:pPr>
              <a:buFontTx/>
              <a:buChar char="•"/>
            </a:pPr>
            <a:r>
              <a:rPr lang="en-US" sz="1350" kern="0" dirty="0">
                <a:solidFill>
                  <a:srgbClr val="000000"/>
                </a:solidFill>
                <a:latin typeface="Arial" pitchFamily="34" charset="0"/>
              </a:rPr>
              <a:t> Problems, unexpected observations and feedback shared on the call by REHDs is documented by BWSP and shared with BCH</a:t>
            </a:r>
          </a:p>
          <a:p>
            <a:pPr>
              <a:buFontTx/>
              <a:buChar char="•"/>
            </a:pPr>
            <a:r>
              <a:rPr lang="en-US" sz="1350" kern="0" dirty="0">
                <a:solidFill>
                  <a:srgbClr val="000000"/>
                </a:solidFill>
                <a:latin typeface="Arial" pitchFamily="34" charset="0"/>
              </a:rPr>
              <a:t> BWSP and BCH discuss internal feedback and observations</a:t>
            </a:r>
          </a:p>
        </p:txBody>
      </p:sp>
      <p:sp>
        <p:nvSpPr>
          <p:cNvPr id="2" name="Slide Number Placeholder 1"/>
          <p:cNvSpPr>
            <a:spLocks noGrp="1"/>
          </p:cNvSpPr>
          <p:nvPr>
            <p:ph type="sldNum" sz="quarter" idx="12"/>
          </p:nvPr>
        </p:nvSpPr>
        <p:spPr/>
        <p:txBody>
          <a:bodyPr/>
          <a:lstStyle/>
          <a:p>
            <a:fld id="{A7754AA7-8025-408E-B296-E2B43FE08638}" type="slidenum">
              <a:rPr lang="en-US" smtClean="0"/>
              <a:pPr/>
              <a:t>47</a:t>
            </a:fld>
            <a:endParaRPr lang="en-US" dirty="0"/>
          </a:p>
        </p:txBody>
      </p:sp>
    </p:spTree>
    <p:extLst>
      <p:ext uri="{BB962C8B-B14F-4D97-AF65-F5344CB8AC3E}">
        <p14:creationId xmlns:p14="http://schemas.microsoft.com/office/powerpoint/2010/main" val="2036027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MCRegan\Downloads\template4-01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 y="428"/>
            <a:ext cx="9142858" cy="6857143"/>
          </a:xfrm>
          <a:prstGeom prst="rect">
            <a:avLst/>
          </a:prstGeom>
          <a:noFill/>
          <a:extLst>
            <a:ext uri="{909E8E84-426E-40dd-AFC4-6F175D3DCCD1}">
              <a14:hiddenFill xmlns:a14="http://schemas.microsoft.com/office/drawing/2010/main" xmlns="">
                <a:solidFill>
                  <a:srgbClr val="FFFFFF"/>
                </a:solidFill>
              </a14:hiddenFill>
            </a:ext>
          </a:extLst>
        </p:spPr>
      </p:pic>
      <p:sp>
        <p:nvSpPr>
          <p:cNvPr id="19457" name="Rectangle 2"/>
          <p:cNvSpPr>
            <a:spLocks noGrp="1" noChangeArrowheads="1"/>
          </p:cNvSpPr>
          <p:nvPr>
            <p:ph type="ctrTitle"/>
          </p:nvPr>
        </p:nvSpPr>
        <p:spPr>
          <a:xfrm>
            <a:off x="533397" y="377074"/>
            <a:ext cx="8077200" cy="4191000"/>
          </a:xfrm>
        </p:spPr>
        <p:txBody>
          <a:bodyPr/>
          <a:lstStyle/>
          <a:p>
            <a:pPr eaLnBrk="1" hangingPunct="1">
              <a:defRPr/>
            </a:pPr>
            <a:r>
              <a:rPr lang="en-US" sz="3400" dirty="0">
                <a:cs typeface="Times New Roman" pitchFamily="18" charset="0"/>
              </a:rPr>
              <a:t/>
            </a:r>
            <a:br>
              <a:rPr lang="en-US" sz="3400" dirty="0">
                <a:cs typeface="Times New Roman" pitchFamily="18" charset="0"/>
              </a:rPr>
            </a:br>
            <a:r>
              <a:rPr lang="en-US" sz="3600" b="1" dirty="0">
                <a:cs typeface="Times New Roman" pitchFamily="18" charset="0"/>
              </a:rPr>
              <a:t/>
            </a:r>
            <a:br>
              <a:rPr lang="en-US" sz="3600" b="1" dirty="0">
                <a:cs typeface="Times New Roman" pitchFamily="18" charset="0"/>
              </a:rPr>
            </a:br>
            <a:r>
              <a:rPr lang="en-US" sz="3600" b="1" dirty="0">
                <a:cs typeface="Times New Roman" pitchFamily="18" charset="0"/>
              </a:rPr>
              <a:t/>
            </a:r>
            <a:br>
              <a:rPr lang="en-US" sz="3600" b="1" dirty="0">
                <a:cs typeface="Times New Roman" pitchFamily="18" charset="0"/>
              </a:rPr>
            </a:br>
            <a:r>
              <a:rPr lang="en-US" sz="3600" b="1" dirty="0">
                <a:cs typeface="Times New Roman" pitchFamily="18" charset="0"/>
              </a:rPr>
              <a:t/>
            </a:r>
            <a:br>
              <a:rPr lang="en-US" sz="3600" b="1" dirty="0">
                <a:cs typeface="Times New Roman" pitchFamily="18" charset="0"/>
              </a:rPr>
            </a:br>
            <a:r>
              <a:rPr lang="en-US" sz="3600" b="1" dirty="0">
                <a:cs typeface="Times New Roman" pitchFamily="18" charset="0"/>
              </a:rPr>
              <a:t/>
            </a:r>
            <a:br>
              <a:rPr lang="en-US" sz="3600" b="1" dirty="0">
                <a:cs typeface="Times New Roman" pitchFamily="18" charset="0"/>
              </a:rPr>
            </a:br>
            <a:r>
              <a:rPr lang="en-US" sz="3600" dirty="0">
                <a:latin typeface="+mj-lt"/>
                <a:cs typeface="Times New Roman" pitchFamily="18" charset="0"/>
              </a:rPr>
              <a:t>Perinatal and Infant Oral Health Quality Improvement Program</a:t>
            </a:r>
            <a:br>
              <a:rPr lang="en-US" sz="3600" dirty="0">
                <a:latin typeface="+mj-lt"/>
                <a:cs typeface="Times New Roman" pitchFamily="18" charset="0"/>
              </a:rPr>
            </a:br>
            <a:r>
              <a:rPr lang="en-US" sz="2800" dirty="0">
                <a:solidFill>
                  <a:schemeClr val="tx1">
                    <a:lumMod val="75000"/>
                    <a:lumOff val="25000"/>
                  </a:schemeClr>
                </a:solidFill>
                <a:latin typeface="+mj-lt"/>
                <a:cs typeface="Times New Roman" pitchFamily="18" charset="0"/>
              </a:rPr>
              <a:t>PIOHQI</a:t>
            </a:r>
            <a:r>
              <a:rPr lang="en-US" sz="2400" dirty="0">
                <a:solidFill>
                  <a:schemeClr val="tx1">
                    <a:lumMod val="75000"/>
                    <a:lumOff val="25000"/>
                  </a:schemeClr>
                </a:solidFill>
                <a:latin typeface="+mj-lt"/>
                <a:cs typeface="Times New Roman" pitchFamily="18" charset="0"/>
              </a:rPr>
              <a:t/>
            </a:r>
            <a:br>
              <a:rPr lang="en-US" sz="2400" dirty="0">
                <a:solidFill>
                  <a:schemeClr val="tx1">
                    <a:lumMod val="75000"/>
                    <a:lumOff val="25000"/>
                  </a:schemeClr>
                </a:solidFill>
                <a:latin typeface="+mj-lt"/>
                <a:cs typeface="Times New Roman" pitchFamily="18" charset="0"/>
              </a:rPr>
            </a:br>
            <a:r>
              <a:rPr lang="en-US" sz="3200" dirty="0">
                <a:latin typeface="+mj-lt"/>
                <a:cs typeface="Times New Roman" pitchFamily="18" charset="0"/>
              </a:rPr>
              <a:t/>
            </a:r>
            <a:br>
              <a:rPr lang="en-US" sz="3200" dirty="0">
                <a:latin typeface="+mj-lt"/>
                <a:cs typeface="Times New Roman" pitchFamily="18" charset="0"/>
              </a:rPr>
            </a:br>
            <a:r>
              <a:rPr lang="en-US" sz="1800" dirty="0">
                <a:solidFill>
                  <a:schemeClr val="tx1"/>
                </a:solidFill>
                <a:latin typeface="+mj-lt"/>
                <a:cs typeface="Times New Roman" pitchFamily="18" charset="0"/>
              </a:rPr>
              <a:t>Katy Battani, RDH, MS</a:t>
            </a:r>
            <a:br>
              <a:rPr lang="en-US" sz="1800" dirty="0">
                <a:solidFill>
                  <a:schemeClr val="tx1"/>
                </a:solidFill>
                <a:latin typeface="+mj-lt"/>
                <a:cs typeface="Times New Roman" pitchFamily="18" charset="0"/>
              </a:rPr>
            </a:br>
            <a:r>
              <a:rPr lang="en-US" sz="1800" dirty="0">
                <a:solidFill>
                  <a:schemeClr val="tx1"/>
                </a:solidFill>
                <a:latin typeface="+mj-lt"/>
                <a:cs typeface="Times New Roman" pitchFamily="18" charset="0"/>
              </a:rPr>
              <a:t>MD Office of Oral Health</a:t>
            </a:r>
            <a:br>
              <a:rPr lang="en-US" sz="1800" dirty="0">
                <a:solidFill>
                  <a:schemeClr val="tx1"/>
                </a:solidFill>
                <a:latin typeface="+mj-lt"/>
                <a:cs typeface="Times New Roman" pitchFamily="18" charset="0"/>
              </a:rPr>
            </a:br>
            <a:r>
              <a:rPr lang="en-US" sz="1800" dirty="0">
                <a:solidFill>
                  <a:schemeClr val="tx1"/>
                </a:solidFill>
                <a:latin typeface="+mj-lt"/>
                <a:cs typeface="Times New Roman" pitchFamily="18" charset="0"/>
              </a:rPr>
              <a:t>Department of Health and Mental Hygiene</a:t>
            </a:r>
            <a:r>
              <a:rPr lang="en-US" sz="1800" dirty="0">
                <a:solidFill>
                  <a:schemeClr val="tx1"/>
                </a:solidFill>
                <a:cs typeface="Times New Roman" pitchFamily="18" charset="0"/>
              </a:rPr>
              <a:t/>
            </a:r>
            <a:br>
              <a:rPr lang="en-US" sz="1800" dirty="0">
                <a:solidFill>
                  <a:schemeClr val="tx1"/>
                </a:solidFill>
                <a:cs typeface="Times New Roman" pitchFamily="18" charset="0"/>
              </a:rPr>
            </a:br>
            <a:r>
              <a:rPr lang="en-US" sz="1800" dirty="0">
                <a:solidFill>
                  <a:schemeClr val="tx1"/>
                </a:solidFill>
                <a:cs typeface="Times New Roman" pitchFamily="18" charset="0"/>
              </a:rPr>
              <a:t/>
            </a:r>
            <a:br>
              <a:rPr lang="en-US" sz="1800" dirty="0">
                <a:solidFill>
                  <a:schemeClr val="tx1"/>
                </a:solidFill>
                <a:cs typeface="Times New Roman" pitchFamily="18" charset="0"/>
              </a:rPr>
            </a:br>
            <a:endParaRPr lang="en-US" sz="1800" dirty="0">
              <a:solidFill>
                <a:schemeClr val="tx1"/>
              </a:solidFill>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4103" y="690993"/>
            <a:ext cx="1995789" cy="2125747"/>
          </a:xfrm>
          <a:prstGeom prst="rect">
            <a:avLst/>
          </a:prstGeom>
        </p:spPr>
      </p:pic>
      <p:pic>
        <p:nvPicPr>
          <p:cNvPr id="7" name="Picture 3" descr="C:\Users\MCRegan\Desktop\blue_wb_logo_circ-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08" y="6334010"/>
            <a:ext cx="531057" cy="5310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157156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Quick Overview of PIOHQI</a:t>
            </a:r>
          </a:p>
        </p:txBody>
      </p:sp>
      <p:sp>
        <p:nvSpPr>
          <p:cNvPr id="3" name="Content Placeholder 2"/>
          <p:cNvSpPr>
            <a:spLocks noGrp="1"/>
          </p:cNvSpPr>
          <p:nvPr>
            <p:ph idx="1"/>
          </p:nvPr>
        </p:nvSpPr>
        <p:spPr>
          <a:xfrm>
            <a:off x="457200" y="1123122"/>
            <a:ext cx="8408504" cy="4525963"/>
          </a:xfrm>
        </p:spPr>
        <p:txBody>
          <a:bodyPr/>
          <a:lstStyle/>
          <a:p>
            <a:r>
              <a:rPr lang="en-US" sz="2200" dirty="0"/>
              <a:t>MD is one of 16 states nationwide with a PIOHQI grant</a:t>
            </a:r>
          </a:p>
          <a:p>
            <a:r>
              <a:rPr lang="en-US" sz="2200" dirty="0"/>
              <a:t>HRSA-funded program via the Maternal and Child Health Bureau</a:t>
            </a:r>
          </a:p>
          <a:p>
            <a:r>
              <a:rPr lang="en-US" sz="2200" dirty="0"/>
              <a:t>Strong focus on quality improvement methodology</a:t>
            </a:r>
          </a:p>
          <a:p>
            <a:r>
              <a:rPr lang="en-US" sz="2200" b="1" u="sng" dirty="0"/>
              <a:t>Long-term outcome:</a:t>
            </a:r>
          </a:p>
          <a:p>
            <a:pPr lvl="1"/>
            <a:r>
              <a:rPr lang="en-US" sz="2200" dirty="0"/>
              <a:t>Pregnant Women:  </a:t>
            </a:r>
            <a:r>
              <a:rPr lang="en-US" sz="2200" i="1" dirty="0"/>
              <a:t>By September 2019, increase by 15% over MD baseline </a:t>
            </a:r>
            <a:r>
              <a:rPr lang="en-US" sz="2200" b="1" i="1" dirty="0">
                <a:solidFill>
                  <a:srgbClr val="00B050"/>
                </a:solidFill>
              </a:rPr>
              <a:t>the percent of women who have received prophylaxis</a:t>
            </a:r>
            <a:r>
              <a:rPr lang="en-US" sz="2200" i="1" dirty="0"/>
              <a:t>, during pregnancy, as measured by the PRAMS data.  </a:t>
            </a:r>
          </a:p>
          <a:p>
            <a:r>
              <a:rPr lang="en-US" sz="2200" b="1" u="sng" dirty="0"/>
              <a:t>Three targeted aims </a:t>
            </a:r>
            <a:r>
              <a:rPr lang="en-US" sz="2200" dirty="0"/>
              <a:t>that focus on:</a:t>
            </a:r>
          </a:p>
          <a:p>
            <a:pPr lvl="1"/>
            <a:r>
              <a:rPr lang="en-US" sz="2200" b="1" dirty="0"/>
              <a:t>Outreach:</a:t>
            </a:r>
            <a:r>
              <a:rPr lang="en-US" sz="2200" dirty="0"/>
              <a:t> </a:t>
            </a:r>
            <a:r>
              <a:rPr lang="en-US" sz="2200" dirty="0">
                <a:solidFill>
                  <a:srgbClr val="00B050"/>
                </a:solidFill>
              </a:rPr>
              <a:t>*</a:t>
            </a:r>
            <a:r>
              <a:rPr lang="en-US" sz="2200" b="1" dirty="0">
                <a:solidFill>
                  <a:srgbClr val="00B050"/>
                </a:solidFill>
              </a:rPr>
              <a:t>Home </a:t>
            </a:r>
            <a:r>
              <a:rPr lang="en-US" sz="2200" b="1" dirty="0" smtClean="0">
                <a:solidFill>
                  <a:srgbClr val="00B050"/>
                </a:solidFill>
              </a:rPr>
              <a:t>visiting;</a:t>
            </a:r>
            <a:r>
              <a:rPr lang="en-US" sz="2200" dirty="0" smtClean="0"/>
              <a:t> social marketing campaign</a:t>
            </a:r>
            <a:endParaRPr lang="en-US" sz="2200" dirty="0">
              <a:solidFill>
                <a:srgbClr val="00B050"/>
              </a:solidFill>
            </a:endParaRPr>
          </a:p>
          <a:p>
            <a:pPr lvl="1"/>
            <a:r>
              <a:rPr lang="en-US" sz="2200" b="1" dirty="0"/>
              <a:t>Policy:</a:t>
            </a:r>
            <a:r>
              <a:rPr lang="en-US" sz="2200" dirty="0"/>
              <a:t> Adult Medicaid dental benefit; dental hygiene curriculum</a:t>
            </a:r>
          </a:p>
          <a:p>
            <a:pPr lvl="1"/>
            <a:r>
              <a:rPr lang="en-US" sz="2200" b="1" dirty="0"/>
              <a:t>Access and Utilization: </a:t>
            </a:r>
            <a:r>
              <a:rPr lang="en-US" sz="2200" dirty="0" smtClean="0"/>
              <a:t>Community Health Center </a:t>
            </a:r>
            <a:r>
              <a:rPr lang="en-US" sz="2200" dirty="0"/>
              <a:t>oral health screening pilots prior to first prenatal visits</a:t>
            </a:r>
          </a:p>
          <a:p>
            <a:pPr lvl="1"/>
            <a:endParaRPr lang="en-US" dirty="0"/>
          </a:p>
        </p:txBody>
      </p:sp>
    </p:spTree>
    <p:extLst>
      <p:ext uri="{BB962C8B-B14F-4D97-AF65-F5344CB8AC3E}">
        <p14:creationId xmlns:p14="http://schemas.microsoft.com/office/powerpoint/2010/main" val="25989136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p:txBody>
          <a:bodyPr/>
          <a:lstStyle/>
          <a:p>
            <a:pPr marL="0" indent="0">
              <a:buNone/>
            </a:pPr>
            <a:r>
              <a:rPr lang="en-US" sz="2000" dirty="0"/>
              <a:t>At the end of this webinar, participants will be able to:</a:t>
            </a:r>
          </a:p>
          <a:p>
            <a:pPr marL="0" indent="0">
              <a:buNone/>
            </a:pPr>
            <a:endParaRPr lang="en-US" sz="2000" dirty="0"/>
          </a:p>
          <a:p>
            <a:pPr marL="0" indent="0">
              <a:buNone/>
            </a:pPr>
            <a:r>
              <a:rPr lang="en-US" sz="2000" dirty="0"/>
              <a:t>1. Explain how Performance Management and Quality Improvement can be used in state oral health programs. </a:t>
            </a:r>
          </a:p>
          <a:p>
            <a:pPr marL="0" indent="0">
              <a:buNone/>
            </a:pPr>
            <a:r>
              <a:rPr lang="en-US" sz="2000" dirty="0"/>
              <a:t>2. Discuss examples of use of Performance Management and Quality Improvement in state oral health programs.</a:t>
            </a:r>
          </a:p>
          <a:p>
            <a:pPr marL="0" indent="0">
              <a:buNone/>
            </a:pPr>
            <a:r>
              <a:rPr lang="en-US" sz="2000" dirty="0"/>
              <a:t>3. Identify resources for further information about Performance Management and Quality Improvement.</a:t>
            </a:r>
          </a:p>
          <a:p>
            <a:endParaRPr lang="en-US"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5</a:t>
            </a:fld>
            <a:endParaRPr lang="en-US"/>
          </a:p>
        </p:txBody>
      </p:sp>
    </p:spTree>
    <p:extLst>
      <p:ext uri="{BB962C8B-B14F-4D97-AF65-F5344CB8AC3E}">
        <p14:creationId xmlns:p14="http://schemas.microsoft.com/office/powerpoint/2010/main" val="1950161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612"/>
            <a:ext cx="8229600" cy="1143000"/>
          </a:xfrm>
        </p:spPr>
        <p:txBody>
          <a:bodyPr/>
          <a:lstStyle/>
          <a:p>
            <a:r>
              <a:rPr lang="en-US" sz="2800" dirty="0"/>
              <a:t>Integration of Oral Health into Home Visits for Pregnant Women</a:t>
            </a:r>
          </a:p>
        </p:txBody>
      </p:sp>
      <p:sp>
        <p:nvSpPr>
          <p:cNvPr id="3" name="Content Placeholder 2"/>
          <p:cNvSpPr>
            <a:spLocks noGrp="1"/>
          </p:cNvSpPr>
          <p:nvPr>
            <p:ph idx="1"/>
          </p:nvPr>
        </p:nvSpPr>
        <p:spPr/>
        <p:txBody>
          <a:bodyPr/>
          <a:lstStyle/>
          <a:p>
            <a:pPr marL="0" indent="0">
              <a:buNone/>
            </a:pPr>
            <a:r>
              <a:rPr lang="en-US" u="sng" dirty="0"/>
              <a:t>Components:</a:t>
            </a:r>
          </a:p>
          <a:p>
            <a:r>
              <a:rPr lang="en-US" dirty="0"/>
              <a:t>Provide training, both initial and ongoing</a:t>
            </a:r>
          </a:p>
          <a:p>
            <a:r>
              <a:rPr lang="en-US" dirty="0"/>
              <a:t>Collect oral health data </a:t>
            </a:r>
          </a:p>
          <a:p>
            <a:r>
              <a:rPr lang="en-US" dirty="0"/>
              <a:t>Provide resources and support to program</a:t>
            </a:r>
          </a:p>
        </p:txBody>
      </p:sp>
      <p:pic>
        <p:nvPicPr>
          <p:cNvPr id="4" name="Picture 3"/>
          <p:cNvPicPr>
            <a:picLocks noChangeAspect="1"/>
          </p:cNvPicPr>
          <p:nvPr/>
        </p:nvPicPr>
        <p:blipFill>
          <a:blip r:embed="rId3"/>
          <a:stretch>
            <a:fillRect/>
          </a:stretch>
        </p:blipFill>
        <p:spPr>
          <a:xfrm>
            <a:off x="6219825" y="3048000"/>
            <a:ext cx="2466975" cy="2590800"/>
          </a:xfrm>
          <a:prstGeom prst="rect">
            <a:avLst/>
          </a:prstGeom>
        </p:spPr>
      </p:pic>
      <p:pic>
        <p:nvPicPr>
          <p:cNvPr id="5" name="Picture 4"/>
          <p:cNvPicPr>
            <a:picLocks noChangeAspect="1"/>
          </p:cNvPicPr>
          <p:nvPr/>
        </p:nvPicPr>
        <p:blipFill>
          <a:blip r:embed="rId4"/>
          <a:stretch>
            <a:fillRect/>
          </a:stretch>
        </p:blipFill>
        <p:spPr>
          <a:xfrm>
            <a:off x="242887" y="4697413"/>
            <a:ext cx="3095625" cy="1428750"/>
          </a:xfrm>
          <a:prstGeom prst="rect">
            <a:avLst/>
          </a:prstGeom>
        </p:spPr>
      </p:pic>
    </p:spTree>
    <p:extLst>
      <p:ext uri="{BB962C8B-B14F-4D97-AF65-F5344CB8AC3E}">
        <p14:creationId xmlns:p14="http://schemas.microsoft.com/office/powerpoint/2010/main" val="193676045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34340A-F0E2-4EE0-B624-A06197BF12F3}"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pic>
        <p:nvPicPr>
          <p:cNvPr id="4" name="Picture 3"/>
          <p:cNvPicPr>
            <a:picLocks noChangeAspect="1"/>
          </p:cNvPicPr>
          <p:nvPr/>
        </p:nvPicPr>
        <p:blipFill rotWithShape="1">
          <a:blip r:embed="rId2"/>
          <a:srcRect l="19710" t="9851" r="20000" b="8176"/>
          <a:stretch/>
        </p:blipFill>
        <p:spPr>
          <a:xfrm>
            <a:off x="583094" y="323276"/>
            <a:ext cx="7580245" cy="5794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327983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34340A-F0E2-4EE0-B624-A06197BF12F3}"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pic>
        <p:nvPicPr>
          <p:cNvPr id="3" name="Picture 2"/>
          <p:cNvPicPr>
            <a:picLocks noChangeAspect="1"/>
          </p:cNvPicPr>
          <p:nvPr/>
        </p:nvPicPr>
        <p:blipFill rotWithShape="1">
          <a:blip r:embed="rId2"/>
          <a:srcRect l="21159" t="16296" r="21304" b="6887"/>
          <a:stretch/>
        </p:blipFill>
        <p:spPr>
          <a:xfrm>
            <a:off x="318050" y="114560"/>
            <a:ext cx="7991064" cy="5998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886596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881"/>
            <a:ext cx="8229600" cy="1143000"/>
          </a:xfrm>
        </p:spPr>
        <p:txBody>
          <a:bodyPr/>
          <a:lstStyle/>
          <a:p>
            <a:r>
              <a:rPr lang="en-US" sz="3200" dirty="0">
                <a:latin typeface="+mj-lt"/>
              </a:rPr>
              <a:t>Quality Improvement Tools</a:t>
            </a:r>
          </a:p>
        </p:txBody>
      </p:sp>
      <p:sp>
        <p:nvSpPr>
          <p:cNvPr id="3" name="Content Placeholder 2"/>
          <p:cNvSpPr>
            <a:spLocks noGrp="1"/>
          </p:cNvSpPr>
          <p:nvPr>
            <p:ph idx="1"/>
          </p:nvPr>
        </p:nvSpPr>
        <p:spPr/>
        <p:txBody>
          <a:bodyPr/>
          <a:lstStyle/>
          <a:p>
            <a:r>
              <a:rPr lang="en-US" b="1" dirty="0"/>
              <a:t>Before Action Reviews/After Action Reviews (BAR/AAR)</a:t>
            </a:r>
          </a:p>
          <a:p>
            <a:pPr lvl="1"/>
            <a:r>
              <a:rPr lang="en-US" sz="2000" dirty="0"/>
              <a:t>BAR: Helps enter into an event with a common understanding of the outcomes you’re seeking and potential pitfalls</a:t>
            </a:r>
          </a:p>
          <a:p>
            <a:pPr lvl="1"/>
            <a:r>
              <a:rPr lang="en-US" sz="2000" dirty="0"/>
              <a:t>AAR: Helps capture what was learned from an event; provides opportunity to reflect and analyze; captures ideas to sustain or to improve upon </a:t>
            </a:r>
          </a:p>
          <a:p>
            <a:endParaRPr lang="en-US" dirty="0"/>
          </a:p>
          <a:p>
            <a:r>
              <a:rPr lang="en-US" b="1" dirty="0"/>
              <a:t>Process Mapping</a:t>
            </a:r>
          </a:p>
          <a:p>
            <a:pPr lvl="1"/>
            <a:r>
              <a:rPr lang="en-US" sz="2000" dirty="0"/>
              <a:t>Visual picture of the sequence of steps in a process; helps to fully “think through” the various aspects of each step   </a:t>
            </a:r>
          </a:p>
          <a:p>
            <a:endParaRPr lang="en-US" sz="2000" dirty="0"/>
          </a:p>
          <a:p>
            <a:r>
              <a:rPr lang="en-US" b="1" dirty="0"/>
              <a:t>Plan, Do, Study Act Cycles</a:t>
            </a:r>
          </a:p>
          <a:p>
            <a:pPr marL="457200" lvl="1" indent="0">
              <a:buNone/>
            </a:pPr>
            <a:endParaRPr lang="en-US" dirty="0"/>
          </a:p>
        </p:txBody>
      </p:sp>
      <p:sp>
        <p:nvSpPr>
          <p:cNvPr id="4" name="Rectangle 3"/>
          <p:cNvSpPr/>
          <p:nvPr/>
        </p:nvSpPr>
        <p:spPr>
          <a:xfrm>
            <a:off x="626011" y="6446956"/>
            <a:ext cx="637969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National Improvement Partnership Network November 2016</a:t>
            </a:r>
          </a:p>
        </p:txBody>
      </p:sp>
    </p:spTree>
    <p:extLst>
      <p:ext uri="{BB962C8B-B14F-4D97-AF65-F5344CB8AC3E}">
        <p14:creationId xmlns:p14="http://schemas.microsoft.com/office/powerpoint/2010/main" val="266871304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34340A-F0E2-4EE0-B624-A06197BF12F3}"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pic>
        <p:nvPicPr>
          <p:cNvPr id="3" name="Picture 2"/>
          <p:cNvPicPr>
            <a:picLocks noChangeAspect="1"/>
          </p:cNvPicPr>
          <p:nvPr/>
        </p:nvPicPr>
        <p:blipFill rotWithShape="1">
          <a:blip r:embed="rId3"/>
          <a:srcRect l="3750" t="21875" r="18125" b="7812"/>
          <a:stretch/>
        </p:blipFill>
        <p:spPr>
          <a:xfrm>
            <a:off x="381000" y="457200"/>
            <a:ext cx="7696200" cy="5541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048532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34340A-F0E2-4EE0-B624-A06197BF12F3}"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pic>
        <p:nvPicPr>
          <p:cNvPr id="3" name="Picture 2"/>
          <p:cNvPicPr>
            <a:picLocks noChangeAspect="1"/>
          </p:cNvPicPr>
          <p:nvPr/>
        </p:nvPicPr>
        <p:blipFill rotWithShape="1">
          <a:blip r:embed="rId2"/>
          <a:srcRect l="4348" t="7273" r="22173" b="11269"/>
          <a:stretch/>
        </p:blipFill>
        <p:spPr>
          <a:xfrm>
            <a:off x="225286" y="476738"/>
            <a:ext cx="8242853" cy="5137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793439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0000"/>
                </a:solidFill>
              </a:rPr>
              <a:t>Process Mapping/Flow Chart for OHHVs for Pregnant Women</a:t>
            </a:r>
            <a:endParaRPr lang="en-US" sz="2400" dirty="0"/>
          </a:p>
        </p:txBody>
      </p:sp>
      <p:pic>
        <p:nvPicPr>
          <p:cNvPr id="4" name="Picture 3"/>
          <p:cNvPicPr>
            <a:picLocks noChangeAspect="1"/>
          </p:cNvPicPr>
          <p:nvPr/>
        </p:nvPicPr>
        <p:blipFill rotWithShape="1">
          <a:blip r:embed="rId2"/>
          <a:srcRect l="16667" t="24803" r="18332" b="9980"/>
          <a:stretch/>
        </p:blipFill>
        <p:spPr>
          <a:xfrm>
            <a:off x="228600" y="1455152"/>
            <a:ext cx="7848600" cy="4427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23286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Process Mapping/Flow Chart for First OHHV</a:t>
            </a:r>
          </a:p>
        </p:txBody>
      </p:sp>
      <p:sp>
        <p:nvSpPr>
          <p:cNvPr id="3" name="TextBox 2"/>
          <p:cNvSpPr txBox="1"/>
          <p:nvPr/>
        </p:nvSpPr>
        <p:spPr>
          <a:xfrm>
            <a:off x="1143000" y="5314950"/>
            <a:ext cx="2857500" cy="300082"/>
          </a:xfrm>
          <a:prstGeom prst="rect">
            <a:avLst/>
          </a:prstGeom>
          <a:noFill/>
        </p:spPr>
        <p:txBody>
          <a:bodyPr wrap="square" rtlCol="0">
            <a:spAutoFit/>
          </a:bodyPr>
          <a:lstStyle/>
          <a:p>
            <a:r>
              <a:rPr lang="en-US" sz="1350" dirty="0">
                <a:solidFill>
                  <a:srgbClr val="000000"/>
                </a:solidFill>
                <a:latin typeface="Arial"/>
                <a:cs typeface="Arial"/>
              </a:rPr>
              <a:t>OHHV= Oral Health Home Visit</a:t>
            </a:r>
          </a:p>
        </p:txBody>
      </p:sp>
      <p:pic>
        <p:nvPicPr>
          <p:cNvPr id="4" name="Picture 3"/>
          <p:cNvPicPr>
            <a:picLocks noChangeAspect="1"/>
          </p:cNvPicPr>
          <p:nvPr/>
        </p:nvPicPr>
        <p:blipFill rotWithShape="1">
          <a:blip r:embed="rId2"/>
          <a:srcRect l="36000" t="26285" r="3333" b="15909"/>
          <a:stretch/>
        </p:blipFill>
        <p:spPr>
          <a:xfrm>
            <a:off x="1371600" y="1657350"/>
            <a:ext cx="6400800"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8971064"/>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34340A-F0E2-4EE0-B624-A06197BF12F3}"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pic>
        <p:nvPicPr>
          <p:cNvPr id="4" name="Picture 3"/>
          <p:cNvPicPr>
            <a:picLocks noChangeAspect="1"/>
          </p:cNvPicPr>
          <p:nvPr/>
        </p:nvPicPr>
        <p:blipFill rotWithShape="1">
          <a:blip r:embed="rId2"/>
          <a:srcRect l="3385" t="5466" r="24769" b="14632"/>
          <a:stretch/>
        </p:blipFill>
        <p:spPr>
          <a:xfrm>
            <a:off x="322109" y="410974"/>
            <a:ext cx="8364691" cy="52301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844254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34340A-F0E2-4EE0-B624-A06197BF12F3}"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pic>
        <p:nvPicPr>
          <p:cNvPr id="3" name="Picture 2"/>
          <p:cNvPicPr>
            <a:picLocks noChangeAspect="1"/>
          </p:cNvPicPr>
          <p:nvPr/>
        </p:nvPicPr>
        <p:blipFill rotWithShape="1">
          <a:blip r:embed="rId2"/>
          <a:srcRect l="3231" t="7108" r="43539" b="14358"/>
          <a:stretch/>
        </p:blipFill>
        <p:spPr>
          <a:xfrm>
            <a:off x="754967" y="410141"/>
            <a:ext cx="6865033" cy="56944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28983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000" b="1" dirty="0" smtClean="0">
                <a:latin typeface="+mn-lt"/>
              </a:rPr>
              <a:t>Title V National Performance Measure 13</a:t>
            </a:r>
            <a:endParaRPr lang="en-US" sz="3000" b="1" dirty="0">
              <a:latin typeface="+mn-lt"/>
            </a:endParaRPr>
          </a:p>
        </p:txBody>
      </p:sp>
      <p:sp>
        <p:nvSpPr>
          <p:cNvPr id="3" name="Content Placeholder 2"/>
          <p:cNvSpPr>
            <a:spLocks noGrp="1"/>
          </p:cNvSpPr>
          <p:nvPr>
            <p:ph sz="quarter" idx="1"/>
          </p:nvPr>
        </p:nvSpPr>
        <p:spPr>
          <a:xfrm>
            <a:off x="609600" y="1219200"/>
            <a:ext cx="8153400" cy="5257800"/>
          </a:xfrm>
        </p:spPr>
        <p:txBody>
          <a:bodyPr>
            <a:noAutofit/>
          </a:bodyPr>
          <a:lstStyle/>
          <a:p>
            <a:pPr marL="0" indent="0">
              <a:lnSpc>
                <a:spcPct val="100000"/>
              </a:lnSpc>
              <a:spcBef>
                <a:spcPts val="0"/>
              </a:spcBef>
              <a:buNone/>
            </a:pPr>
            <a:r>
              <a:rPr lang="en-US" sz="2400" dirty="0" smtClean="0"/>
              <a:t>Thirty-one states </a:t>
            </a:r>
            <a:r>
              <a:rPr lang="en-US" sz="2400" dirty="0"/>
              <a:t>and jurisdictions selected </a:t>
            </a:r>
            <a:r>
              <a:rPr lang="en-US" sz="2400" dirty="0" smtClean="0"/>
              <a:t>NPM 13.</a:t>
            </a:r>
            <a:r>
              <a:rPr lang="en-US" sz="2400" dirty="0"/>
              <a:t/>
            </a:r>
            <a:br>
              <a:rPr lang="en-US" sz="2400" dirty="0"/>
            </a:br>
            <a:r>
              <a:rPr lang="en-US" sz="2400" dirty="0"/>
              <a:t/>
            </a:r>
            <a:br>
              <a:rPr lang="en-US" sz="2400" dirty="0"/>
            </a:br>
            <a:r>
              <a:rPr lang="en-US" sz="2000" b="1" dirty="0" smtClean="0"/>
              <a:t>NPM 13A: </a:t>
            </a:r>
            <a:r>
              <a:rPr lang="en-US" sz="2000" dirty="0" smtClean="0"/>
              <a:t>Percent </a:t>
            </a:r>
            <a:r>
              <a:rPr lang="en-US" sz="2000" dirty="0"/>
              <a:t>of women who had a dental visit during </a:t>
            </a:r>
            <a:r>
              <a:rPr lang="en-US" sz="2000" dirty="0" smtClean="0"/>
              <a:t>pregnancy.</a:t>
            </a:r>
          </a:p>
          <a:p>
            <a:pPr marL="0" indent="0">
              <a:lnSpc>
                <a:spcPct val="100000"/>
              </a:lnSpc>
              <a:spcBef>
                <a:spcPts val="0"/>
              </a:spcBef>
              <a:buNone/>
            </a:pPr>
            <a:r>
              <a:rPr lang="en-US" sz="2000" b="1" dirty="0" smtClean="0"/>
              <a:t>NPM 13B: </a:t>
            </a:r>
            <a:r>
              <a:rPr lang="en-US" sz="2000" dirty="0" smtClean="0"/>
              <a:t>Percent </a:t>
            </a:r>
            <a:r>
              <a:rPr lang="en-US" sz="2000" dirty="0"/>
              <a:t>of </a:t>
            </a:r>
            <a:r>
              <a:rPr lang="en-US" sz="2000" dirty="0" smtClean="0"/>
              <a:t>children, </a:t>
            </a:r>
            <a:r>
              <a:rPr lang="en-US" sz="2000" dirty="0"/>
              <a:t>ages 1 </a:t>
            </a:r>
            <a:r>
              <a:rPr lang="en-US" sz="2000" dirty="0" smtClean="0"/>
              <a:t>through 17, </a:t>
            </a:r>
            <a:r>
              <a:rPr lang="en-US" sz="2000" dirty="0"/>
              <a:t>who had </a:t>
            </a:r>
            <a:r>
              <a:rPr lang="en-US" sz="2000" dirty="0" smtClean="0"/>
              <a:t>a preventive </a:t>
            </a:r>
            <a:r>
              <a:rPr lang="en-US" sz="2000" dirty="0"/>
              <a:t>dental visit in the </a:t>
            </a:r>
            <a:r>
              <a:rPr lang="en-US" sz="2000" dirty="0" smtClean="0"/>
              <a:t>past year.</a:t>
            </a:r>
            <a:r>
              <a:rPr lang="en-US" sz="2400" dirty="0"/>
              <a:t/>
            </a:r>
            <a:br>
              <a:rPr lang="en-US" sz="2400" dirty="0"/>
            </a:br>
            <a:r>
              <a:rPr lang="en-US" sz="2400" dirty="0"/>
              <a:t/>
            </a:r>
            <a:br>
              <a:rPr lang="en-US" sz="2400" dirty="0"/>
            </a:br>
            <a:r>
              <a:rPr lang="en-US" sz="2400" dirty="0"/>
              <a:t>On </a:t>
            </a:r>
            <a:r>
              <a:rPr lang="en-US" sz="2400" b="1" dirty="0"/>
              <a:t>July 15 </a:t>
            </a:r>
            <a:r>
              <a:rPr lang="en-US" sz="2400" dirty="0"/>
              <a:t>of each year, states and jurisdictions are required to submit an </a:t>
            </a:r>
            <a:r>
              <a:rPr lang="en-US" sz="2400" dirty="0" smtClean="0"/>
              <a:t>application/annual report</a:t>
            </a:r>
            <a:r>
              <a:rPr lang="en-US" sz="2400" dirty="0"/>
              <a:t>.</a:t>
            </a:r>
            <a:br>
              <a:rPr lang="en-US" sz="2400" dirty="0"/>
            </a:br>
            <a:endParaRPr lang="en-US" sz="2400" dirty="0" smtClean="0"/>
          </a:p>
          <a:p>
            <a:pPr marL="0" indent="0">
              <a:lnSpc>
                <a:spcPct val="100000"/>
              </a:lnSpc>
              <a:spcBef>
                <a:spcPts val="0"/>
              </a:spcBef>
              <a:buNone/>
            </a:pPr>
            <a:r>
              <a:rPr lang="en-US" sz="2400" dirty="0" smtClean="0"/>
              <a:t>As </a:t>
            </a:r>
            <a:r>
              <a:rPr lang="en-US" sz="2400" dirty="0"/>
              <a:t>part of this annual application, a state may refine its </a:t>
            </a:r>
            <a:r>
              <a:rPr lang="en-US" sz="2400" dirty="0" smtClean="0"/>
              <a:t>action plan.</a:t>
            </a:r>
          </a:p>
          <a:p>
            <a:pPr marL="0" indent="0">
              <a:lnSpc>
                <a:spcPct val="100000"/>
              </a:lnSpc>
              <a:spcBef>
                <a:spcPts val="0"/>
              </a:spcBef>
              <a:buNone/>
            </a:pPr>
            <a:endParaRPr lang="en-US" sz="2400" dirty="0" smtClean="0"/>
          </a:p>
          <a:p>
            <a:pPr marL="0" indent="0">
              <a:lnSpc>
                <a:spcPct val="100000"/>
              </a:lnSpc>
              <a:spcBef>
                <a:spcPts val="0"/>
              </a:spcBef>
              <a:buNone/>
            </a:pPr>
            <a:r>
              <a:rPr lang="en-US" sz="2400" dirty="0" smtClean="0"/>
              <a:t>States </a:t>
            </a:r>
            <a:r>
              <a:rPr lang="en-US" sz="2400" dirty="0"/>
              <a:t>may add new or revise existing program strategies, evidence-based or -informed strategy </a:t>
            </a:r>
            <a:r>
              <a:rPr lang="en-US" sz="2400" dirty="0" smtClean="0"/>
              <a:t>measures.</a:t>
            </a:r>
            <a:endParaRPr lang="en-US" sz="2400" dirty="0"/>
          </a:p>
          <a:p>
            <a:pPr marL="0" indent="0">
              <a:lnSpc>
                <a:spcPct val="100000"/>
              </a:lnSpc>
              <a:buNone/>
            </a:pPr>
            <a:endParaRPr lang="en-US" sz="2400" dirty="0">
              <a:solidFill>
                <a:srgbClr val="9F2936"/>
              </a:solidFill>
            </a:endParaRPr>
          </a:p>
        </p:txBody>
      </p:sp>
      <p:sp>
        <p:nvSpPr>
          <p:cNvPr id="4" name="Slide Number Placeholder 3"/>
          <p:cNvSpPr>
            <a:spLocks noGrp="1"/>
          </p:cNvSpPr>
          <p:nvPr>
            <p:ph type="sldNum" sz="quarter" idx="12"/>
          </p:nvPr>
        </p:nvSpPr>
        <p:spPr/>
        <p:txBody>
          <a:bodyPr/>
          <a:lstStyle/>
          <a:p>
            <a:fld id="{D7BE64BA-3357-42FD-8519-C2F63554B0B8}" type="slidenum">
              <a:rPr lang="en-US" smtClean="0"/>
              <a:pPr/>
              <a:t>6</a:t>
            </a:fld>
            <a:endParaRPr lang="en-US"/>
          </a:p>
        </p:txBody>
      </p:sp>
    </p:spTree>
    <p:extLst>
      <p:ext uri="{BB962C8B-B14F-4D97-AF65-F5344CB8AC3E}">
        <p14:creationId xmlns:p14="http://schemas.microsoft.com/office/powerpoint/2010/main" val="37030020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Image result for tip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57201" y="2895600"/>
            <a:ext cx="2194524" cy="3185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28650" y="365126"/>
            <a:ext cx="7886700" cy="1325563"/>
          </a:xfrm>
        </p:spPr>
        <p:txBody>
          <a:bodyPr>
            <a:normAutofit/>
          </a:bodyPr>
          <a:lstStyle/>
          <a:p>
            <a:r>
              <a:rPr lang="en-US" sz="4000" dirty="0">
                <a:solidFill>
                  <a:schemeClr val="tx2">
                    <a:lumMod val="60000"/>
                    <a:lumOff val="40000"/>
                  </a:schemeClr>
                </a:solidFill>
                <a:latin typeface="+mn-lt"/>
              </a:rPr>
              <a:t>Getting Started</a:t>
            </a:r>
          </a:p>
        </p:txBody>
      </p:sp>
      <p:sp>
        <p:nvSpPr>
          <p:cNvPr id="4" name="Content Placeholder 3"/>
          <p:cNvSpPr>
            <a:spLocks noGrp="1"/>
          </p:cNvSpPr>
          <p:nvPr>
            <p:ph idx="1"/>
          </p:nvPr>
        </p:nvSpPr>
        <p:spPr>
          <a:xfrm>
            <a:off x="2743200" y="1981200"/>
            <a:ext cx="5772150" cy="4191000"/>
          </a:xfrm>
        </p:spPr>
        <p:txBody>
          <a:bodyPr>
            <a:normAutofit/>
          </a:bodyPr>
          <a:lstStyle/>
          <a:p>
            <a:r>
              <a:rPr lang="en-US" sz="2400" dirty="0"/>
              <a:t>Create or review and revise existing  performance plans in your department</a:t>
            </a:r>
          </a:p>
          <a:p>
            <a:r>
              <a:rPr lang="en-US" sz="2400" dirty="0"/>
              <a:t>Align those with agency performance management and other plans</a:t>
            </a:r>
          </a:p>
          <a:p>
            <a:pPr lvl="1"/>
            <a:r>
              <a:rPr lang="en-US" sz="2000" dirty="0"/>
              <a:t>Review resources</a:t>
            </a:r>
          </a:p>
          <a:p>
            <a:pPr lvl="1"/>
            <a:r>
              <a:rPr lang="en-US" sz="2000" dirty="0"/>
              <a:t>Discuss with colleagues</a:t>
            </a:r>
          </a:p>
          <a:p>
            <a:pPr lvl="1"/>
            <a:r>
              <a:rPr lang="en-US" sz="2000" dirty="0"/>
              <a:t>Involve your teams</a:t>
            </a:r>
          </a:p>
          <a:p>
            <a:r>
              <a:rPr lang="en-US" sz="2400" dirty="0"/>
              <a:t>Try ideas out on a small scale</a:t>
            </a:r>
          </a:p>
          <a:p>
            <a:r>
              <a:rPr lang="en-US" sz="2400" dirty="0"/>
              <a:t>Seek technical assistance as needed</a:t>
            </a:r>
          </a:p>
        </p:txBody>
      </p:sp>
      <p:sp>
        <p:nvSpPr>
          <p:cNvPr id="2" name="Slide Number Placeholder 1"/>
          <p:cNvSpPr>
            <a:spLocks noGrp="1"/>
          </p:cNvSpPr>
          <p:nvPr>
            <p:ph type="sldNum" sz="quarter" idx="4294967295"/>
          </p:nvPr>
        </p:nvSpPr>
        <p:spPr>
          <a:xfrm>
            <a:off x="6457950" y="6356351"/>
            <a:ext cx="2057400" cy="365125"/>
          </a:xfrm>
          <a:prstGeom prst="rect">
            <a:avLst/>
          </a:prstGeom>
        </p:spPr>
        <p:txBody>
          <a:bodyPr>
            <a:normAutofit lnSpcReduction="10000"/>
          </a:bodyPr>
          <a:lstStyle/>
          <a:p>
            <a:fld id="{D7BE64BA-3357-42FD-8519-C2F63554B0B8}" type="slidenum">
              <a:rPr lang="en-US" smtClean="0"/>
              <a:pPr/>
              <a:t>60</a:t>
            </a:fld>
            <a:endParaRPr lang="en-US"/>
          </a:p>
        </p:txBody>
      </p:sp>
    </p:spTree>
    <p:extLst>
      <p:ext uri="{BB962C8B-B14F-4D97-AF65-F5344CB8AC3E}">
        <p14:creationId xmlns:p14="http://schemas.microsoft.com/office/powerpoint/2010/main" val="133009160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73" y="2"/>
            <a:ext cx="5667515" cy="685799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5122" name="Picture 2" descr="Image result for resource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85281" y="2016190"/>
            <a:ext cx="2838679" cy="25061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6200" y="247746"/>
            <a:ext cx="4724400" cy="1108010"/>
          </a:xfrm>
        </p:spPr>
        <p:txBody>
          <a:bodyPr>
            <a:normAutofit/>
          </a:bodyPr>
          <a:lstStyle/>
          <a:p>
            <a:r>
              <a:rPr lang="en-US" sz="2800" dirty="0">
                <a:solidFill>
                  <a:schemeClr val="accent1"/>
                </a:solidFill>
              </a:rPr>
              <a:t>Resources</a:t>
            </a:r>
          </a:p>
        </p:txBody>
      </p:sp>
      <p:sp>
        <p:nvSpPr>
          <p:cNvPr id="4" name="Content Placeholder 3"/>
          <p:cNvSpPr>
            <a:spLocks noGrp="1"/>
          </p:cNvSpPr>
          <p:nvPr>
            <p:ph idx="1"/>
          </p:nvPr>
        </p:nvSpPr>
        <p:spPr>
          <a:xfrm>
            <a:off x="76200" y="1482788"/>
            <a:ext cx="5238610" cy="4694175"/>
          </a:xfrm>
        </p:spPr>
        <p:txBody>
          <a:bodyPr>
            <a:normAutofit/>
          </a:bodyPr>
          <a:lstStyle/>
          <a:p>
            <a:pPr marL="0" indent="0">
              <a:lnSpc>
                <a:spcPct val="70000"/>
              </a:lnSpc>
              <a:buNone/>
            </a:pPr>
            <a:r>
              <a:rPr lang="en-US" sz="1900" dirty="0"/>
              <a:t>Journal of Public Health Management and Practice</a:t>
            </a:r>
          </a:p>
          <a:p>
            <a:pPr marL="0" indent="0">
              <a:lnSpc>
                <a:spcPct val="70000"/>
              </a:lnSpc>
              <a:buNone/>
            </a:pPr>
            <a:r>
              <a:rPr lang="en-US" sz="1900" dirty="0"/>
              <a:t>QI Issues: 2010 and 2012</a:t>
            </a:r>
          </a:p>
          <a:p>
            <a:pPr marL="0" indent="0">
              <a:lnSpc>
                <a:spcPct val="70000"/>
              </a:lnSpc>
              <a:buNone/>
            </a:pPr>
            <a:r>
              <a:rPr lang="en-US" sz="1900" dirty="0"/>
              <a:t>Accreditation Issue: 2014</a:t>
            </a:r>
          </a:p>
          <a:p>
            <a:pPr marL="0" indent="0">
              <a:lnSpc>
                <a:spcPct val="70000"/>
              </a:lnSpc>
              <a:buNone/>
            </a:pPr>
            <a:r>
              <a:rPr lang="en-US" sz="1900" dirty="0"/>
              <a:t>Performance Management Articles</a:t>
            </a:r>
          </a:p>
          <a:p>
            <a:pPr marL="0" indent="0">
              <a:lnSpc>
                <a:spcPct val="70000"/>
              </a:lnSpc>
              <a:buNone/>
            </a:pPr>
            <a:endParaRPr lang="en-US" sz="1900" dirty="0"/>
          </a:p>
          <a:p>
            <a:pPr marL="0" indent="0">
              <a:lnSpc>
                <a:spcPct val="70000"/>
              </a:lnSpc>
              <a:buNone/>
            </a:pPr>
            <a:r>
              <a:rPr lang="en-US" sz="1900" dirty="0">
                <a:hlinkClick r:id="rId3"/>
              </a:rPr>
              <a:t>www.astho.org/Programs/Accreditation-and-Performance/</a:t>
            </a:r>
            <a:endParaRPr lang="en-US" sz="1900" dirty="0"/>
          </a:p>
          <a:p>
            <a:pPr marL="0" indent="0">
              <a:lnSpc>
                <a:spcPct val="70000"/>
              </a:lnSpc>
              <a:buNone/>
            </a:pPr>
            <a:r>
              <a:rPr lang="en-US" sz="1900" dirty="0">
                <a:hlinkClick r:id="rId4"/>
              </a:rPr>
              <a:t>www.naccho.org/programs/public-health-infrastructure</a:t>
            </a:r>
            <a:endParaRPr lang="en-US" sz="1900" dirty="0"/>
          </a:p>
          <a:p>
            <a:pPr marL="0" indent="0">
              <a:lnSpc>
                <a:spcPct val="70000"/>
              </a:lnSpc>
              <a:buNone/>
            </a:pPr>
            <a:r>
              <a:rPr lang="en-US" sz="1900" dirty="0">
                <a:hlinkClick r:id="rId5"/>
              </a:rPr>
              <a:t>https://nnphi.org/resource-directory/</a:t>
            </a:r>
            <a:endParaRPr lang="en-US" sz="1900" dirty="0"/>
          </a:p>
          <a:p>
            <a:pPr marL="0" indent="0">
              <a:lnSpc>
                <a:spcPct val="70000"/>
              </a:lnSpc>
              <a:buNone/>
            </a:pPr>
            <a:endParaRPr lang="en-US" sz="1900" dirty="0"/>
          </a:p>
          <a:p>
            <a:pPr marL="0" indent="0">
              <a:lnSpc>
                <a:spcPct val="70000"/>
              </a:lnSpc>
              <a:buNone/>
            </a:pPr>
            <a:r>
              <a:rPr lang="en-US" sz="1900" dirty="0"/>
              <a:t>Coming Soon: </a:t>
            </a:r>
          </a:p>
          <a:p>
            <a:pPr marL="0" indent="0">
              <a:lnSpc>
                <a:spcPct val="70000"/>
              </a:lnSpc>
              <a:buNone/>
            </a:pPr>
            <a:r>
              <a:rPr lang="en-US" sz="1900" b="1" dirty="0">
                <a:solidFill>
                  <a:schemeClr val="tx1">
                    <a:lumMod val="65000"/>
                    <a:lumOff val="35000"/>
                  </a:schemeClr>
                </a:solidFill>
              </a:rPr>
              <a:t>ASTDD Performance Management Toolkit</a:t>
            </a:r>
          </a:p>
        </p:txBody>
      </p:sp>
      <p:sp>
        <p:nvSpPr>
          <p:cNvPr id="2" name="Slide Number Placeholder 1"/>
          <p:cNvSpPr>
            <a:spLocks noGrp="1"/>
          </p:cNvSpPr>
          <p:nvPr>
            <p:ph type="sldNum" sz="quarter" idx="4294967295"/>
          </p:nvPr>
        </p:nvSpPr>
        <p:spPr>
          <a:xfrm>
            <a:off x="6457950" y="6356351"/>
            <a:ext cx="2057400" cy="365125"/>
          </a:xfrm>
          <a:prstGeom prst="rect">
            <a:avLst/>
          </a:prstGeom>
        </p:spPr>
        <p:txBody>
          <a:bodyPr>
            <a:normAutofit lnSpcReduction="10000"/>
          </a:bodyPr>
          <a:lstStyle/>
          <a:p>
            <a:fld id="{D7BE64BA-3357-42FD-8519-C2F63554B0B8}" type="slidenum">
              <a:rPr lang="en-US" smtClean="0"/>
              <a:pPr/>
              <a:t>61</a:t>
            </a:fld>
            <a:endParaRPr lang="en-US"/>
          </a:p>
        </p:txBody>
      </p:sp>
    </p:spTree>
    <p:extLst>
      <p:ext uri="{BB962C8B-B14F-4D97-AF65-F5344CB8AC3E}">
        <p14:creationId xmlns:p14="http://schemas.microsoft.com/office/powerpoint/2010/main" val="150006180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549274"/>
          </a:xfrm>
        </p:spPr>
        <p:txBody>
          <a:bodyPr>
            <a:normAutofit fontScale="90000"/>
          </a:bodyPr>
          <a:lstStyle/>
          <a:p>
            <a:pPr>
              <a:lnSpc>
                <a:spcPct val="100000"/>
              </a:lnSpc>
            </a:pPr>
            <a:r>
              <a:rPr lang="en-US" b="1" dirty="0"/>
              <a:t>Contact Information:</a:t>
            </a:r>
          </a:p>
        </p:txBody>
      </p:sp>
      <p:sp>
        <p:nvSpPr>
          <p:cNvPr id="67587" name="Content Placeholder 2"/>
          <p:cNvSpPr>
            <a:spLocks noGrp="1"/>
          </p:cNvSpPr>
          <p:nvPr>
            <p:ph sz="half" idx="2"/>
          </p:nvPr>
        </p:nvSpPr>
        <p:spPr bwMode="auto">
          <a:xfrm>
            <a:off x="457200" y="914402"/>
            <a:ext cx="4419600" cy="5275262"/>
          </a:xfrm>
          <a:prstGeom prst="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marL="0" indent="0">
              <a:lnSpc>
                <a:spcPct val="100000"/>
              </a:lnSpc>
              <a:spcBef>
                <a:spcPts val="0"/>
              </a:spcBef>
              <a:buNone/>
            </a:pPr>
            <a:r>
              <a:rPr lang="en-US" sz="1600" b="1" dirty="0"/>
              <a:t>Harry Goodman, DMD, MPH</a:t>
            </a:r>
            <a:endParaRPr lang="en-US" sz="1600" dirty="0"/>
          </a:p>
          <a:p>
            <a:pPr marL="0" indent="0">
              <a:lnSpc>
                <a:spcPct val="100000"/>
              </a:lnSpc>
              <a:spcBef>
                <a:spcPts val="0"/>
              </a:spcBef>
              <a:buNone/>
            </a:pPr>
            <a:r>
              <a:rPr lang="en-US" sz="1600" dirty="0"/>
              <a:t>2307 Birmingham Court</a:t>
            </a:r>
          </a:p>
          <a:p>
            <a:pPr marL="0" indent="0">
              <a:lnSpc>
                <a:spcPct val="100000"/>
              </a:lnSpc>
              <a:spcBef>
                <a:spcPts val="0"/>
              </a:spcBef>
              <a:buNone/>
            </a:pPr>
            <a:r>
              <a:rPr lang="en-US" sz="1600" dirty="0"/>
              <a:t>Jarrettsville, Maryland  21084</a:t>
            </a:r>
          </a:p>
          <a:p>
            <a:pPr marL="0" indent="0">
              <a:lnSpc>
                <a:spcPct val="100000"/>
              </a:lnSpc>
              <a:spcBef>
                <a:spcPts val="0"/>
              </a:spcBef>
              <a:buNone/>
            </a:pPr>
            <a:r>
              <a:rPr lang="en-US" sz="1600" dirty="0"/>
              <a:t>Phone: (443) 243-7143</a:t>
            </a:r>
          </a:p>
          <a:p>
            <a:pPr marL="0" indent="0">
              <a:lnSpc>
                <a:spcPct val="100000"/>
              </a:lnSpc>
              <a:spcBef>
                <a:spcPts val="0"/>
              </a:spcBef>
              <a:buNone/>
            </a:pPr>
            <a:r>
              <a:rPr lang="en-US" sz="1600" dirty="0"/>
              <a:t>Email: </a:t>
            </a:r>
            <a:r>
              <a:rPr lang="en-US" sz="1600" u="sng" dirty="0">
                <a:hlinkClick r:id="rId2"/>
              </a:rPr>
              <a:t>harrygoodman2307@gmail.com</a:t>
            </a:r>
          </a:p>
          <a:p>
            <a:pPr marL="0" indent="0">
              <a:lnSpc>
                <a:spcPct val="100000"/>
              </a:lnSpc>
              <a:spcBef>
                <a:spcPts val="0"/>
              </a:spcBef>
              <a:buNone/>
            </a:pPr>
            <a:endParaRPr lang="en-US" sz="1600" b="1" dirty="0"/>
          </a:p>
          <a:p>
            <a:pPr marL="0" indent="0">
              <a:lnSpc>
                <a:spcPct val="100000"/>
              </a:lnSpc>
              <a:spcBef>
                <a:spcPts val="0"/>
              </a:spcBef>
              <a:buNone/>
            </a:pPr>
            <a:r>
              <a:rPr lang="en-US" sz="1600" b="1" dirty="0"/>
              <a:t>Ellen Volpe, MHA</a:t>
            </a:r>
          </a:p>
          <a:p>
            <a:pPr marL="0" indent="0">
              <a:lnSpc>
                <a:spcPct val="100000"/>
              </a:lnSpc>
              <a:spcBef>
                <a:spcPts val="0"/>
              </a:spcBef>
              <a:buNone/>
            </a:pPr>
            <a:r>
              <a:rPr lang="en-US" sz="1600" dirty="0"/>
              <a:t>Chief, Eastern Branch</a:t>
            </a:r>
          </a:p>
          <a:p>
            <a:pPr marL="0" indent="0">
              <a:lnSpc>
                <a:spcPct val="100000"/>
              </a:lnSpc>
              <a:spcBef>
                <a:spcPts val="0"/>
              </a:spcBef>
              <a:buNone/>
            </a:pPr>
            <a:r>
              <a:rPr lang="en-US" sz="1600" dirty="0"/>
              <a:t>HRSA MCHB, Division of State and Community Health</a:t>
            </a:r>
          </a:p>
          <a:p>
            <a:pPr marL="0" indent="0">
              <a:lnSpc>
                <a:spcPct val="100000"/>
              </a:lnSpc>
              <a:spcBef>
                <a:spcPts val="0"/>
              </a:spcBef>
              <a:buNone/>
            </a:pPr>
            <a:r>
              <a:rPr lang="en-US" sz="1600" dirty="0"/>
              <a:t>Phone: (301) 443-6320</a:t>
            </a:r>
          </a:p>
          <a:p>
            <a:pPr marL="0" indent="0">
              <a:lnSpc>
                <a:spcPct val="100000"/>
              </a:lnSpc>
              <a:spcBef>
                <a:spcPts val="0"/>
              </a:spcBef>
              <a:buNone/>
            </a:pPr>
            <a:r>
              <a:rPr lang="en-US" sz="1600" dirty="0"/>
              <a:t>E-mail: </a:t>
            </a:r>
            <a:r>
              <a:rPr lang="en-US" sz="1600" dirty="0">
                <a:hlinkClick r:id="rId3"/>
              </a:rPr>
              <a:t>evolpe@hrsa.gov</a:t>
            </a:r>
            <a:endParaRPr lang="en-US" sz="1600" dirty="0"/>
          </a:p>
          <a:p>
            <a:pPr marL="0" indent="0">
              <a:lnSpc>
                <a:spcPct val="100000"/>
              </a:lnSpc>
              <a:spcBef>
                <a:spcPts val="0"/>
              </a:spcBef>
              <a:buNone/>
            </a:pPr>
            <a:endParaRPr lang="en-US" sz="1600" b="1" dirty="0" smtClean="0"/>
          </a:p>
          <a:p>
            <a:pPr marL="0" indent="0">
              <a:lnSpc>
                <a:spcPct val="100000"/>
              </a:lnSpc>
              <a:spcBef>
                <a:spcPts val="0"/>
              </a:spcBef>
              <a:buNone/>
            </a:pPr>
            <a:r>
              <a:rPr lang="en-US" sz="1600" b="1" dirty="0" smtClean="0"/>
              <a:t>Mary </a:t>
            </a:r>
            <a:r>
              <a:rPr lang="en-US" sz="1600" b="1" dirty="0"/>
              <a:t>V. Davis, DrPH, MSPH</a:t>
            </a:r>
            <a:br>
              <a:rPr lang="en-US" sz="1600" b="1" dirty="0"/>
            </a:br>
            <a:r>
              <a:rPr lang="en-US" sz="1600" dirty="0"/>
              <a:t>Evaluation Consultant</a:t>
            </a:r>
            <a:br>
              <a:rPr lang="en-US" sz="1600" dirty="0"/>
            </a:br>
            <a:r>
              <a:rPr lang="en-US" sz="1600" dirty="0"/>
              <a:t>Project Y Evaluation Services, LLC</a:t>
            </a:r>
            <a:br>
              <a:rPr lang="en-US" sz="1600" dirty="0"/>
            </a:br>
            <a:r>
              <a:rPr lang="en-US" sz="1600" dirty="0"/>
              <a:t>1108 Purple Glory Drive</a:t>
            </a:r>
            <a:br>
              <a:rPr lang="en-US" sz="1600" dirty="0"/>
            </a:br>
            <a:r>
              <a:rPr lang="en-US" sz="1600" dirty="0"/>
              <a:t>Apex, NC 27502</a:t>
            </a:r>
            <a:br>
              <a:rPr lang="en-US" sz="1600" dirty="0"/>
            </a:br>
            <a:r>
              <a:rPr lang="en-US" sz="1600" dirty="0"/>
              <a:t>Phone: (919) 451-0712</a:t>
            </a:r>
            <a:r>
              <a:rPr lang="en-US" sz="1600" u="sng" dirty="0"/>
              <a:t/>
            </a:r>
            <a:br>
              <a:rPr lang="en-US" sz="1600" u="sng" dirty="0"/>
            </a:br>
            <a:r>
              <a:rPr lang="en-US" sz="1600" u="sng" dirty="0">
                <a:hlinkClick r:id="rId4"/>
              </a:rPr>
              <a:t>maryvwdavis@gmail.com</a:t>
            </a: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altLang="en-US" sz="1700" dirty="0"/>
          </a:p>
        </p:txBody>
      </p:sp>
      <p:sp>
        <p:nvSpPr>
          <p:cNvPr id="5" name="Content Placeholder 4"/>
          <p:cNvSpPr>
            <a:spLocks noGrp="1"/>
          </p:cNvSpPr>
          <p:nvPr>
            <p:ph sz="quarter" idx="4"/>
          </p:nvPr>
        </p:nvSpPr>
        <p:spPr>
          <a:xfrm>
            <a:off x="4876800" y="914401"/>
            <a:ext cx="3887391" cy="5791200"/>
          </a:xfrm>
          <a:ln>
            <a:noFill/>
          </a:ln>
        </p:spPr>
        <p:txBody>
          <a:bodyPr>
            <a:normAutofit lnSpcReduction="10000"/>
          </a:bodyPr>
          <a:lstStyle/>
          <a:p>
            <a:pPr marL="0" indent="0">
              <a:lnSpc>
                <a:spcPct val="100000"/>
              </a:lnSpc>
              <a:spcBef>
                <a:spcPts val="0"/>
              </a:spcBef>
              <a:buNone/>
            </a:pPr>
            <a:r>
              <a:rPr lang="en-US" sz="1600" b="1" dirty="0"/>
              <a:t>Erin Knoerl, MPH</a:t>
            </a:r>
          </a:p>
          <a:p>
            <a:pPr marL="0" indent="0">
              <a:lnSpc>
                <a:spcPct val="100000"/>
              </a:lnSpc>
              <a:spcBef>
                <a:spcPts val="0"/>
              </a:spcBef>
              <a:buNone/>
            </a:pPr>
            <a:r>
              <a:rPr lang="en-US" sz="1600" dirty="0"/>
              <a:t>Public Health Specialist – Community Water Fluoridation and Oral Health Workforce</a:t>
            </a:r>
          </a:p>
          <a:p>
            <a:pPr marL="0" indent="0">
              <a:lnSpc>
                <a:spcPct val="100000"/>
              </a:lnSpc>
              <a:spcBef>
                <a:spcPts val="0"/>
              </a:spcBef>
              <a:buNone/>
            </a:pPr>
            <a:r>
              <a:rPr lang="en-US" sz="1600" dirty="0"/>
              <a:t>Bureau of Child Health</a:t>
            </a:r>
          </a:p>
          <a:p>
            <a:pPr marL="0" indent="0">
              <a:lnSpc>
                <a:spcPct val="100000"/>
              </a:lnSpc>
              <a:spcBef>
                <a:spcPts val="0"/>
              </a:spcBef>
              <a:buNone/>
            </a:pPr>
            <a:r>
              <a:rPr lang="en-US" sz="1600" dirty="0"/>
              <a:t>New York State Department of Health</a:t>
            </a:r>
          </a:p>
          <a:p>
            <a:pPr marL="0" indent="0">
              <a:lnSpc>
                <a:spcPct val="100000"/>
              </a:lnSpc>
              <a:spcBef>
                <a:spcPts val="0"/>
              </a:spcBef>
              <a:buNone/>
            </a:pPr>
            <a:r>
              <a:rPr lang="en-US" sz="1600" dirty="0"/>
              <a:t>Empire State Plaza</a:t>
            </a:r>
          </a:p>
          <a:p>
            <a:pPr marL="0" indent="0">
              <a:lnSpc>
                <a:spcPct val="100000"/>
              </a:lnSpc>
              <a:spcBef>
                <a:spcPts val="0"/>
              </a:spcBef>
              <a:buNone/>
            </a:pPr>
            <a:r>
              <a:rPr lang="en-US" sz="1600" dirty="0"/>
              <a:t>878 Corning Tower</a:t>
            </a:r>
          </a:p>
          <a:p>
            <a:pPr marL="0" indent="0">
              <a:lnSpc>
                <a:spcPct val="100000"/>
              </a:lnSpc>
              <a:spcBef>
                <a:spcPts val="0"/>
              </a:spcBef>
              <a:buNone/>
            </a:pPr>
            <a:r>
              <a:rPr lang="en-US" sz="1600" dirty="0"/>
              <a:t>Albany, New York 12237</a:t>
            </a:r>
          </a:p>
          <a:p>
            <a:pPr marL="0" indent="0">
              <a:lnSpc>
                <a:spcPct val="100000"/>
              </a:lnSpc>
              <a:spcBef>
                <a:spcPts val="0"/>
              </a:spcBef>
              <a:buNone/>
            </a:pPr>
            <a:r>
              <a:rPr lang="en-US" sz="1600" dirty="0"/>
              <a:t>Phone (518) 474-1961</a:t>
            </a:r>
          </a:p>
          <a:p>
            <a:pPr marL="0" indent="0">
              <a:lnSpc>
                <a:spcPct val="100000"/>
              </a:lnSpc>
              <a:spcBef>
                <a:spcPts val="0"/>
              </a:spcBef>
              <a:buNone/>
            </a:pPr>
            <a:r>
              <a:rPr lang="en-US" sz="1600" dirty="0"/>
              <a:t>email: </a:t>
            </a:r>
            <a:r>
              <a:rPr lang="en-US" sz="1600" dirty="0">
                <a:hlinkClick r:id="rId5"/>
              </a:rPr>
              <a:t>Erin.Knoerl@health.ny.gov </a:t>
            </a:r>
            <a:endParaRPr lang="en-US" sz="1600" dirty="0" smtClean="0"/>
          </a:p>
          <a:p>
            <a:pPr marL="0" indent="0">
              <a:lnSpc>
                <a:spcPct val="100000"/>
              </a:lnSpc>
              <a:spcBef>
                <a:spcPts val="0"/>
              </a:spcBef>
              <a:buNone/>
            </a:pPr>
            <a:endParaRPr lang="en-US" sz="1600" b="1"/>
          </a:p>
          <a:p>
            <a:pPr marL="0" indent="0">
              <a:lnSpc>
                <a:spcPct val="100000"/>
              </a:lnSpc>
              <a:spcBef>
                <a:spcPts val="0"/>
              </a:spcBef>
              <a:buNone/>
            </a:pPr>
            <a:r>
              <a:rPr lang="en-US" sz="1600" b="1" smtClean="0"/>
              <a:t>Katy </a:t>
            </a:r>
            <a:r>
              <a:rPr lang="en-US" sz="1600" b="1" dirty="0"/>
              <a:t>Battani, RDH, MS</a:t>
            </a:r>
            <a:endParaRPr lang="en-US" sz="1600" dirty="0"/>
          </a:p>
          <a:p>
            <a:pPr marL="0" indent="0">
              <a:lnSpc>
                <a:spcPct val="100000"/>
              </a:lnSpc>
              <a:spcBef>
                <a:spcPts val="0"/>
              </a:spcBef>
              <a:buNone/>
            </a:pPr>
            <a:r>
              <a:rPr lang="en-US" sz="1600" dirty="0"/>
              <a:t>Project Manager</a:t>
            </a:r>
          </a:p>
          <a:p>
            <a:pPr marL="0" indent="0">
              <a:lnSpc>
                <a:spcPct val="100000"/>
              </a:lnSpc>
              <a:spcBef>
                <a:spcPts val="0"/>
              </a:spcBef>
              <a:buNone/>
            </a:pPr>
            <a:r>
              <a:rPr lang="en-US" sz="1600" dirty="0"/>
              <a:t>Perinatal and Infant Oral Health Quality Improvement Program (PIOHQI)</a:t>
            </a:r>
          </a:p>
          <a:p>
            <a:pPr marL="0" indent="0">
              <a:lnSpc>
                <a:spcPct val="100000"/>
              </a:lnSpc>
              <a:spcBef>
                <a:spcPts val="0"/>
              </a:spcBef>
              <a:buNone/>
            </a:pPr>
            <a:r>
              <a:rPr lang="en-US" sz="1600" dirty="0"/>
              <a:t>Office of Oral Health</a:t>
            </a:r>
          </a:p>
          <a:p>
            <a:pPr marL="0" indent="0">
              <a:lnSpc>
                <a:spcPct val="100000"/>
              </a:lnSpc>
              <a:spcBef>
                <a:spcPts val="0"/>
              </a:spcBef>
              <a:buNone/>
            </a:pPr>
            <a:r>
              <a:rPr lang="en-US" sz="1600" dirty="0"/>
              <a:t>Maryland Dep’t of Health and Mental Hygiene</a:t>
            </a:r>
            <a:br>
              <a:rPr lang="en-US" sz="1600" dirty="0"/>
            </a:br>
            <a:r>
              <a:rPr lang="en-US" sz="1600" dirty="0"/>
              <a:t>201 West Preston Street</a:t>
            </a:r>
            <a:br>
              <a:rPr lang="en-US" sz="1600" dirty="0"/>
            </a:br>
            <a:r>
              <a:rPr lang="en-US" sz="1600" dirty="0"/>
              <a:t>Baltimore, Maryland 21201</a:t>
            </a:r>
          </a:p>
          <a:p>
            <a:pPr marL="0" indent="0">
              <a:lnSpc>
                <a:spcPct val="100000"/>
              </a:lnSpc>
              <a:spcBef>
                <a:spcPts val="0"/>
              </a:spcBef>
              <a:buNone/>
            </a:pPr>
            <a:r>
              <a:rPr lang="en-US" sz="1600" dirty="0"/>
              <a:t>Phone: 410-767-7915</a:t>
            </a:r>
            <a:br>
              <a:rPr lang="en-US" sz="1600" dirty="0"/>
            </a:br>
            <a:r>
              <a:rPr lang="en-US" sz="1600" dirty="0"/>
              <a:t>Email: </a:t>
            </a:r>
            <a:r>
              <a:rPr lang="en-US" sz="1600" u="sng" dirty="0">
                <a:hlinkClick r:id="rId6"/>
              </a:rPr>
              <a:t>kbattani@maryland.gov</a:t>
            </a:r>
            <a:endParaRPr lang="en-US" sz="1600" dirty="0"/>
          </a:p>
          <a:p>
            <a:pPr marL="0" indent="0">
              <a:lnSpc>
                <a:spcPct val="100000"/>
              </a:lnSpc>
              <a:spcBef>
                <a:spcPts val="0"/>
              </a:spcBef>
              <a:buNone/>
            </a:pPr>
            <a:endParaRPr lang="en-US" sz="1600" b="1" dirty="0"/>
          </a:p>
          <a:p>
            <a:pPr marL="0" indent="0">
              <a:lnSpc>
                <a:spcPct val="100000"/>
              </a:lnSpc>
              <a:spcBef>
                <a:spcPts val="0"/>
              </a:spcBef>
              <a:buNone/>
            </a:pPr>
            <a:r>
              <a:rPr lang="en-US" sz="1600" dirty="0" smtClean="0"/>
              <a:t> </a:t>
            </a:r>
            <a:endParaRPr lang="en-US" sz="1600" dirty="0"/>
          </a:p>
          <a:p>
            <a:pPr marL="0" indent="0">
              <a:lnSpc>
                <a:spcPct val="100000"/>
              </a:lnSpc>
              <a:spcBef>
                <a:spcPts val="0"/>
              </a:spcBef>
              <a:buNone/>
            </a:pPr>
            <a:endParaRPr lang="en-US" sz="1700" dirty="0"/>
          </a:p>
          <a:p>
            <a:pPr marL="0" indent="0">
              <a:lnSpc>
                <a:spcPct val="100000"/>
              </a:lnSpc>
              <a:spcBef>
                <a:spcPts val="0"/>
              </a:spcBef>
              <a:buNone/>
            </a:pPr>
            <a:endParaRPr lang="en-US" sz="1700" b="1" dirty="0"/>
          </a:p>
          <a:p>
            <a:pPr marL="0" indent="0">
              <a:lnSpc>
                <a:spcPct val="100000"/>
              </a:lnSpc>
              <a:spcBef>
                <a:spcPts val="0"/>
              </a:spcBef>
              <a:buNone/>
            </a:pPr>
            <a:endParaRPr lang="en-US" sz="2200" dirty="0"/>
          </a:p>
        </p:txBody>
      </p:sp>
      <p:sp>
        <p:nvSpPr>
          <p:cNvPr id="3" name="Slide Number Placeholder 2"/>
          <p:cNvSpPr>
            <a:spLocks noGrp="1"/>
          </p:cNvSpPr>
          <p:nvPr>
            <p:ph type="sldNum" sz="quarter" idx="12"/>
          </p:nvPr>
        </p:nvSpPr>
        <p:spPr/>
        <p:txBody>
          <a:bodyPr/>
          <a:lstStyle/>
          <a:p>
            <a:fld id="{D7BE64BA-3357-42FD-8519-C2F63554B0B8}" type="slidenum">
              <a:rPr lang="en-US" smtClean="0"/>
              <a:pPr/>
              <a:t>62</a:t>
            </a:fld>
            <a:endParaRPr lang="en-US"/>
          </a:p>
        </p:txBody>
      </p:sp>
    </p:spTree>
    <p:extLst>
      <p:ext uri="{BB962C8B-B14F-4D97-AF65-F5344CB8AC3E}">
        <p14:creationId xmlns:p14="http://schemas.microsoft.com/office/powerpoint/2010/main" val="30291748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Q and A</a:t>
            </a:r>
          </a:p>
        </p:txBody>
      </p:sp>
      <p:sp>
        <p:nvSpPr>
          <p:cNvPr id="3" name="Content Placeholder 2"/>
          <p:cNvSpPr>
            <a:spLocks noGrp="1"/>
          </p:cNvSpPr>
          <p:nvPr>
            <p:ph idx="1"/>
          </p:nvPr>
        </p:nvSpPr>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If you have a question, please click on the Set Status icon which is the little man with his arm raised on either the upper left or the top of your screen. Click on “raise hand.”  We will then call on you to ask your question over the phone.</a:t>
            </a:r>
          </a:p>
          <a:p>
            <a:endParaRPr lang="en-US"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63</a:t>
            </a:fld>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480"/>
            <a:ext cx="2952750" cy="2665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21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000" b="1" dirty="0" smtClean="0">
                <a:latin typeface="+mn-lt"/>
              </a:rPr>
              <a:t>Title V National Performance Measure 13</a:t>
            </a:r>
            <a:endParaRPr lang="en-US" sz="3000" b="1" dirty="0">
              <a:latin typeface="+mn-lt"/>
            </a:endParaRPr>
          </a:p>
        </p:txBody>
      </p:sp>
      <p:sp>
        <p:nvSpPr>
          <p:cNvPr id="3" name="Content Placeholder 2"/>
          <p:cNvSpPr>
            <a:spLocks noGrp="1"/>
          </p:cNvSpPr>
          <p:nvPr>
            <p:ph sz="quarter" idx="1"/>
          </p:nvPr>
        </p:nvSpPr>
        <p:spPr>
          <a:xfrm>
            <a:off x="609600" y="1219200"/>
            <a:ext cx="8153400" cy="5257800"/>
          </a:xfrm>
        </p:spPr>
        <p:txBody>
          <a:bodyPr>
            <a:normAutofit fontScale="92500" lnSpcReduction="20000"/>
          </a:bodyPr>
          <a:lstStyle/>
          <a:p>
            <a:pPr marL="0" indent="0">
              <a:lnSpc>
                <a:spcPct val="100000"/>
              </a:lnSpc>
              <a:spcBef>
                <a:spcPts val="0"/>
              </a:spcBef>
              <a:buNone/>
            </a:pPr>
            <a:r>
              <a:rPr lang="en-US" sz="2800" dirty="0"/>
              <a:t>Division of State and Community Health</a:t>
            </a:r>
            <a:br>
              <a:rPr lang="en-US" sz="2800" dirty="0"/>
            </a:br>
            <a:r>
              <a:rPr lang="en-US" sz="2800" dirty="0"/>
              <a:t>Title V Block Grant National Performance </a:t>
            </a:r>
            <a:r>
              <a:rPr lang="en-US" sz="2800" dirty="0" smtClean="0"/>
              <a:t>Measure 13 Liaisons</a:t>
            </a:r>
            <a:r>
              <a:rPr lang="en-US" sz="2800" dirty="0"/>
              <a:t/>
            </a:r>
            <a:br>
              <a:rPr lang="en-US" sz="2800" dirty="0"/>
            </a:br>
            <a:r>
              <a:rPr lang="en-US" sz="2800" dirty="0"/>
              <a:t/>
            </a:r>
            <a:br>
              <a:rPr lang="en-US" sz="2800" dirty="0"/>
            </a:br>
            <a:r>
              <a:rPr lang="en-US" sz="2800" dirty="0"/>
              <a:t>Gor </a:t>
            </a:r>
            <a:r>
              <a:rPr lang="en-US" sz="2800" dirty="0" smtClean="0"/>
              <a:t>Yee Lum, M.P.H.</a:t>
            </a:r>
          </a:p>
          <a:p>
            <a:pPr marL="0" indent="0">
              <a:lnSpc>
                <a:spcPct val="100000"/>
              </a:lnSpc>
              <a:spcBef>
                <a:spcPts val="0"/>
              </a:spcBef>
              <a:buNone/>
            </a:pPr>
            <a:r>
              <a:rPr lang="en-US" sz="2800" dirty="0" smtClean="0"/>
              <a:t>Regional MCH Consultant</a:t>
            </a:r>
            <a:r>
              <a:rPr lang="en-US" sz="2800" dirty="0"/>
              <a:t/>
            </a:r>
            <a:br>
              <a:rPr lang="en-US" sz="2800" dirty="0"/>
            </a:br>
            <a:r>
              <a:rPr lang="en-US" sz="2800" dirty="0" smtClean="0"/>
              <a:t>NPM 13 </a:t>
            </a:r>
            <a:r>
              <a:rPr lang="en-US" sz="2800" dirty="0"/>
              <a:t>Liaison-</a:t>
            </a:r>
            <a:r>
              <a:rPr lang="en-US" sz="2800" dirty="0" smtClean="0"/>
              <a:t>lead</a:t>
            </a:r>
          </a:p>
          <a:p>
            <a:pPr marL="0" indent="0">
              <a:lnSpc>
                <a:spcPct val="100000"/>
              </a:lnSpc>
              <a:spcBef>
                <a:spcPts val="0"/>
              </a:spcBef>
              <a:buNone/>
            </a:pPr>
            <a:r>
              <a:rPr lang="en-US" sz="2800" dirty="0"/>
              <a:t>Phone: </a:t>
            </a:r>
            <a:r>
              <a:rPr lang="en-US" sz="2800" dirty="0" smtClean="0"/>
              <a:t>(415) 437-8497</a:t>
            </a:r>
            <a:endParaRPr lang="en-US" sz="2700" dirty="0"/>
          </a:p>
          <a:p>
            <a:pPr marL="0" indent="0">
              <a:lnSpc>
                <a:spcPct val="100000"/>
              </a:lnSpc>
              <a:spcBef>
                <a:spcPts val="0"/>
              </a:spcBef>
              <a:buNone/>
            </a:pPr>
            <a:r>
              <a:rPr lang="en-US" sz="2800" dirty="0" smtClean="0"/>
              <a:t>E</a:t>
            </a:r>
            <a:r>
              <a:rPr lang="en-US" sz="2800" dirty="0"/>
              <a:t>-mail: </a:t>
            </a:r>
            <a:r>
              <a:rPr lang="en-US" sz="2800" dirty="0">
                <a:hlinkClick r:id="rId3"/>
              </a:rPr>
              <a:t>Glum@hrsa.gov</a:t>
            </a:r>
            <a:r>
              <a:rPr lang="en-US" sz="2800" dirty="0"/>
              <a:t/>
            </a:r>
            <a:br>
              <a:rPr lang="en-US" sz="2800" dirty="0"/>
            </a:br>
            <a:endParaRPr lang="en-US" sz="2800" dirty="0" smtClean="0"/>
          </a:p>
          <a:p>
            <a:pPr marL="0" indent="0">
              <a:lnSpc>
                <a:spcPct val="100000"/>
              </a:lnSpc>
              <a:spcBef>
                <a:spcPts val="0"/>
              </a:spcBef>
              <a:buNone/>
            </a:pPr>
            <a:r>
              <a:rPr lang="en-US" sz="2800" dirty="0" smtClean="0"/>
              <a:t>Cherri Pruitt, M.P.A.</a:t>
            </a:r>
            <a:r>
              <a:rPr lang="en-US" sz="2800" dirty="0"/>
              <a:t/>
            </a:r>
            <a:br>
              <a:rPr lang="en-US" sz="2800" dirty="0"/>
            </a:br>
            <a:r>
              <a:rPr lang="en-US" sz="2800" dirty="0" smtClean="0"/>
              <a:t>Regional MCH Consultant</a:t>
            </a:r>
          </a:p>
          <a:p>
            <a:pPr marL="0" indent="0">
              <a:lnSpc>
                <a:spcPct val="100000"/>
              </a:lnSpc>
              <a:spcBef>
                <a:spcPts val="0"/>
              </a:spcBef>
              <a:buNone/>
            </a:pPr>
            <a:r>
              <a:rPr lang="en-US" sz="2800" dirty="0" smtClean="0"/>
              <a:t>NPM 13 Liaison Co-lead</a:t>
            </a:r>
          </a:p>
          <a:p>
            <a:pPr marL="0" indent="0">
              <a:lnSpc>
                <a:spcPct val="100000"/>
              </a:lnSpc>
              <a:spcBef>
                <a:spcPts val="0"/>
              </a:spcBef>
              <a:buNone/>
            </a:pPr>
            <a:r>
              <a:rPr lang="en-US" sz="2800" dirty="0"/>
              <a:t>Phone: (303) 844-</a:t>
            </a:r>
            <a:r>
              <a:rPr lang="en-US" sz="2800" dirty="0" smtClean="0"/>
              <a:t>7872</a:t>
            </a:r>
          </a:p>
          <a:p>
            <a:pPr marL="0" indent="0">
              <a:lnSpc>
                <a:spcPct val="100000"/>
              </a:lnSpc>
              <a:spcBef>
                <a:spcPts val="0"/>
              </a:spcBef>
              <a:buNone/>
            </a:pPr>
            <a:r>
              <a:rPr lang="en-US" sz="2800" dirty="0" smtClean="0"/>
              <a:t>E</a:t>
            </a:r>
            <a:r>
              <a:rPr lang="en-US" sz="2800" dirty="0"/>
              <a:t>-mail: </a:t>
            </a:r>
            <a:r>
              <a:rPr lang="en-US" sz="2800" dirty="0">
                <a:hlinkClick r:id="rId4"/>
              </a:rPr>
              <a:t>CPruitt@</a:t>
            </a:r>
            <a:r>
              <a:rPr lang="en-US" sz="2800" dirty="0" smtClean="0">
                <a:hlinkClick r:id="rId4"/>
              </a:rPr>
              <a:t>hrsa.gov</a:t>
            </a:r>
            <a:endParaRPr lang="en-US" sz="2800" dirty="0" smtClean="0"/>
          </a:p>
        </p:txBody>
      </p:sp>
      <p:sp>
        <p:nvSpPr>
          <p:cNvPr id="4" name="Slide Number Placeholder 3"/>
          <p:cNvSpPr>
            <a:spLocks noGrp="1"/>
          </p:cNvSpPr>
          <p:nvPr>
            <p:ph type="sldNum" sz="quarter" idx="12"/>
          </p:nvPr>
        </p:nvSpPr>
        <p:spPr/>
        <p:txBody>
          <a:bodyPr/>
          <a:lstStyle/>
          <a:p>
            <a:fld id="{D7BE64BA-3357-42FD-8519-C2F63554B0B8}" type="slidenum">
              <a:rPr lang="en-US" smtClean="0"/>
              <a:pPr/>
              <a:t>7</a:t>
            </a:fld>
            <a:endParaRPr lang="en-US"/>
          </a:p>
        </p:txBody>
      </p:sp>
    </p:spTree>
    <p:extLst>
      <p:ext uri="{BB962C8B-B14F-4D97-AF65-F5344CB8AC3E}">
        <p14:creationId xmlns:p14="http://schemas.microsoft.com/office/powerpoint/2010/main" val="874756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sp>
        <p:nvSpPr>
          <p:cNvPr id="23"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5059" y="640081"/>
            <a:ext cx="4699589" cy="5577840"/>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Image result for performance management"/>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01670" y="1440601"/>
            <a:ext cx="4066367" cy="39767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6025090" y="1122363"/>
            <a:ext cx="2490260" cy="2387600"/>
          </a:xfrm>
        </p:spPr>
        <p:txBody>
          <a:bodyPr vert="horz" lIns="91440" tIns="45720" rIns="91440" bIns="45720" rtlCol="0" anchor="b">
            <a:normAutofit/>
          </a:bodyPr>
          <a:lstStyle/>
          <a:p>
            <a:pPr>
              <a:lnSpc>
                <a:spcPct val="90000"/>
              </a:lnSpc>
            </a:pPr>
            <a:r>
              <a:rPr lang="en-US" sz="2800" dirty="0">
                <a:solidFill>
                  <a:schemeClr val="accent1"/>
                </a:solidFill>
              </a:rPr>
              <a:t>Performance Management Primer</a:t>
            </a:r>
          </a:p>
        </p:txBody>
      </p:sp>
      <p:sp>
        <p:nvSpPr>
          <p:cNvPr id="9" name="Text Placeholder 8"/>
          <p:cNvSpPr>
            <a:spLocks noGrp="1"/>
          </p:cNvSpPr>
          <p:nvPr>
            <p:ph type="body" idx="1"/>
          </p:nvPr>
        </p:nvSpPr>
        <p:spPr>
          <a:xfrm>
            <a:off x="6025090" y="3602038"/>
            <a:ext cx="2490260" cy="1655762"/>
          </a:xfrm>
        </p:spPr>
        <p:txBody>
          <a:bodyPr vert="horz" lIns="91440" tIns="45720" rIns="91440" bIns="45720" rtlCol="0">
            <a:normAutofit/>
          </a:bodyPr>
          <a:lstStyle/>
          <a:p>
            <a:pPr>
              <a:lnSpc>
                <a:spcPct val="90000"/>
              </a:lnSpc>
              <a:spcBef>
                <a:spcPts val="1000"/>
              </a:spcBef>
            </a:pPr>
            <a:endParaRPr lang="en-US" sz="2400" dirty="0">
              <a:solidFill>
                <a:schemeClr val="tx1"/>
              </a:solidFill>
            </a:endParaRPr>
          </a:p>
        </p:txBody>
      </p:sp>
      <p:sp>
        <p:nvSpPr>
          <p:cNvPr id="7" name="Slide Number Placeholder 6"/>
          <p:cNvSpPr>
            <a:spLocks noGrp="1"/>
          </p:cNvSpPr>
          <p:nvPr>
            <p:ph type="sldNum" sz="quarter" idx="12"/>
          </p:nvPr>
        </p:nvSpPr>
        <p:spPr>
          <a:xfrm>
            <a:off x="7883090" y="6356351"/>
            <a:ext cx="632260" cy="365125"/>
          </a:xfrm>
        </p:spPr>
        <p:txBody>
          <a:bodyPr vert="horz" lIns="91440" tIns="45720" rIns="91440" bIns="45720" rtlCol="0" anchor="ctr">
            <a:normAutofit/>
          </a:bodyPr>
          <a:lstStyle/>
          <a:p>
            <a:fld id="{D7BE64BA-3357-42FD-8519-C2F63554B0B8}" type="slidenum">
              <a:rPr lang="en-US" smtClean="0"/>
              <a:pPr/>
              <a:t>8</a:t>
            </a:fld>
            <a:endParaRPr lang="en-US"/>
          </a:p>
        </p:txBody>
      </p:sp>
    </p:spTree>
    <p:extLst>
      <p:ext uri="{BB962C8B-B14F-4D97-AF65-F5344CB8AC3E}">
        <p14:creationId xmlns:p14="http://schemas.microsoft.com/office/powerpoint/2010/main" val="429478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4294967295"/>
          </p:nvPr>
        </p:nvSpPr>
        <p:spPr>
          <a:xfrm>
            <a:off x="228600" y="1447800"/>
            <a:ext cx="7479476" cy="4876799"/>
          </a:xfrm>
        </p:spPr>
        <p:txBody>
          <a:bodyPr>
            <a:normAutofit/>
          </a:bodyPr>
          <a:lstStyle/>
          <a:p>
            <a:pPr marL="82154" indent="0">
              <a:buNone/>
            </a:pPr>
            <a:r>
              <a:rPr lang="en-US" sz="2200" dirty="0"/>
              <a:t>“Performance management is the practice of actively using performance data to improve the public's health. </a:t>
            </a:r>
          </a:p>
          <a:p>
            <a:pPr marL="82154" indent="0">
              <a:buNone/>
            </a:pPr>
            <a:r>
              <a:rPr lang="en-US" sz="2200" dirty="0"/>
              <a:t>This practice involves the strategic use of performance measures and standards to establish performance targets and goals.”*</a:t>
            </a:r>
          </a:p>
          <a:p>
            <a:pPr marL="82154" indent="0">
              <a:buNone/>
            </a:pPr>
            <a:endParaRPr lang="en-US" sz="2000" dirty="0"/>
          </a:p>
          <a:p>
            <a:pPr marL="82154" indent="0">
              <a:buNone/>
            </a:pPr>
            <a:r>
              <a:rPr lang="en-US" sz="2200" dirty="0"/>
              <a:t>A systematic process by which an organization involves its employees in improving the effectiveness of the organization and achieving the organization’s mission and strategic goals. </a:t>
            </a:r>
          </a:p>
          <a:p>
            <a:pPr marL="82154" indent="0">
              <a:buNone/>
            </a:pPr>
            <a:endParaRPr lang="en-US" dirty="0"/>
          </a:p>
          <a:p>
            <a:pPr marL="82154" indent="0">
              <a:buNone/>
            </a:pPr>
            <a:endParaRPr lang="en-US" sz="900" dirty="0"/>
          </a:p>
          <a:p>
            <a:pPr marL="82154" indent="0">
              <a:buNone/>
            </a:pPr>
            <a:endParaRPr lang="en-US" sz="1050" dirty="0"/>
          </a:p>
          <a:p>
            <a:pPr marL="82154" indent="0">
              <a:buNone/>
            </a:pPr>
            <a:r>
              <a:rPr lang="en-US" sz="1400" dirty="0"/>
              <a:t>*From Silos to Systems: Using Performance Management to Improve Public Health Systems – prepared by the Public Health Foundation for the Performance Management National Excellence Collaborative, 2003</a:t>
            </a:r>
          </a:p>
          <a:p>
            <a:pPr marL="82154" indent="0" algn="ctr">
              <a:buNone/>
            </a:pPr>
            <a:endParaRPr lang="en-US" dirty="0"/>
          </a:p>
          <a:p>
            <a:pPr marL="82154" indent="0">
              <a:buNone/>
            </a:pPr>
            <a:endParaRPr lang="en-US" dirty="0"/>
          </a:p>
        </p:txBody>
      </p:sp>
      <p:sp>
        <p:nvSpPr>
          <p:cNvPr id="5" name="Title 1"/>
          <p:cNvSpPr txBox="1">
            <a:spLocks/>
          </p:cNvSpPr>
          <p:nvPr/>
        </p:nvSpPr>
        <p:spPr>
          <a:xfrm>
            <a:off x="304800" y="609600"/>
            <a:ext cx="6293644" cy="628650"/>
          </a:xfrm>
          <a:prstGeom prst="rect">
            <a:avLst/>
          </a:prstGeom>
        </p:spPr>
        <p:txBody>
          <a:bodyPr/>
          <a:lstStyle>
            <a:lvl1pPr algn="l" rtl="0" fontAlgn="base">
              <a:spcBef>
                <a:spcPct val="0"/>
              </a:spcBef>
              <a:spcAft>
                <a:spcPct val="0"/>
              </a:spcAft>
              <a:defRPr sz="2800">
                <a:solidFill>
                  <a:srgbClr val="365E82"/>
                </a:solidFill>
                <a:latin typeface="+mj-lt"/>
                <a:ea typeface="+mj-ea"/>
                <a:cs typeface="+mj-cs"/>
              </a:defRPr>
            </a:lvl1pPr>
            <a:lvl2pPr algn="l" rtl="0" fontAlgn="base">
              <a:spcBef>
                <a:spcPct val="0"/>
              </a:spcBef>
              <a:spcAft>
                <a:spcPct val="0"/>
              </a:spcAft>
              <a:defRPr sz="2800">
                <a:solidFill>
                  <a:srgbClr val="365E82"/>
                </a:solidFill>
                <a:latin typeface="Arial Black" pitchFamily="34" charset="0"/>
              </a:defRPr>
            </a:lvl2pPr>
            <a:lvl3pPr algn="l" rtl="0" fontAlgn="base">
              <a:spcBef>
                <a:spcPct val="0"/>
              </a:spcBef>
              <a:spcAft>
                <a:spcPct val="0"/>
              </a:spcAft>
              <a:defRPr sz="2800">
                <a:solidFill>
                  <a:srgbClr val="365E82"/>
                </a:solidFill>
                <a:latin typeface="Arial Black" pitchFamily="34" charset="0"/>
              </a:defRPr>
            </a:lvl3pPr>
            <a:lvl4pPr algn="l" rtl="0" fontAlgn="base">
              <a:spcBef>
                <a:spcPct val="0"/>
              </a:spcBef>
              <a:spcAft>
                <a:spcPct val="0"/>
              </a:spcAft>
              <a:defRPr sz="2800">
                <a:solidFill>
                  <a:srgbClr val="365E82"/>
                </a:solidFill>
                <a:latin typeface="Arial Black" pitchFamily="34" charset="0"/>
              </a:defRPr>
            </a:lvl4pPr>
            <a:lvl5pPr algn="l" rtl="0" fontAlgn="base">
              <a:spcBef>
                <a:spcPct val="0"/>
              </a:spcBef>
              <a:spcAft>
                <a:spcPct val="0"/>
              </a:spcAft>
              <a:defRPr sz="2800">
                <a:solidFill>
                  <a:srgbClr val="365E82"/>
                </a:solidFill>
                <a:latin typeface="Arial Black" pitchFamily="34" charset="0"/>
              </a:defRPr>
            </a:lvl5pPr>
            <a:lvl6pPr marL="457200" algn="l" rtl="0" fontAlgn="base">
              <a:spcBef>
                <a:spcPct val="0"/>
              </a:spcBef>
              <a:spcAft>
                <a:spcPct val="0"/>
              </a:spcAft>
              <a:defRPr sz="2800">
                <a:solidFill>
                  <a:srgbClr val="365E82"/>
                </a:solidFill>
                <a:latin typeface="Arial Black" pitchFamily="34" charset="0"/>
              </a:defRPr>
            </a:lvl6pPr>
            <a:lvl7pPr marL="914400" algn="l" rtl="0" fontAlgn="base">
              <a:spcBef>
                <a:spcPct val="0"/>
              </a:spcBef>
              <a:spcAft>
                <a:spcPct val="0"/>
              </a:spcAft>
              <a:defRPr sz="2800">
                <a:solidFill>
                  <a:srgbClr val="365E82"/>
                </a:solidFill>
                <a:latin typeface="Arial Black" pitchFamily="34" charset="0"/>
              </a:defRPr>
            </a:lvl7pPr>
            <a:lvl8pPr marL="1371600" algn="l" rtl="0" fontAlgn="base">
              <a:spcBef>
                <a:spcPct val="0"/>
              </a:spcBef>
              <a:spcAft>
                <a:spcPct val="0"/>
              </a:spcAft>
              <a:defRPr sz="2800">
                <a:solidFill>
                  <a:srgbClr val="365E82"/>
                </a:solidFill>
                <a:latin typeface="Arial Black" pitchFamily="34" charset="0"/>
              </a:defRPr>
            </a:lvl8pPr>
            <a:lvl9pPr marL="1828800" algn="l" rtl="0" fontAlgn="base">
              <a:spcBef>
                <a:spcPct val="0"/>
              </a:spcBef>
              <a:spcAft>
                <a:spcPct val="0"/>
              </a:spcAft>
              <a:defRPr sz="2800">
                <a:solidFill>
                  <a:srgbClr val="365E82"/>
                </a:solidFill>
                <a:latin typeface="Arial Black" pitchFamily="34" charset="0"/>
              </a:defRPr>
            </a:lvl9pPr>
          </a:lstStyle>
          <a:p>
            <a:r>
              <a:rPr lang="en-US" dirty="0"/>
              <a:t>Let’s Start with Definitions</a:t>
            </a:r>
          </a:p>
        </p:txBody>
      </p:sp>
      <p:sp>
        <p:nvSpPr>
          <p:cNvPr id="2" name="Slide Number Placeholder 1"/>
          <p:cNvSpPr>
            <a:spLocks noGrp="1"/>
          </p:cNvSpPr>
          <p:nvPr>
            <p:ph type="sldNum" sz="quarter" idx="12"/>
          </p:nvPr>
        </p:nvSpPr>
        <p:spPr/>
        <p:txBody>
          <a:bodyPr/>
          <a:lstStyle/>
          <a:p>
            <a:fld id="{D7BE64BA-3357-42FD-8519-C2F63554B0B8}" type="slidenum">
              <a:rPr lang="en-US" smtClean="0"/>
              <a:pPr/>
              <a:t>9</a:t>
            </a:fld>
            <a:endParaRPr lang="en-US"/>
          </a:p>
        </p:txBody>
      </p:sp>
    </p:spTree>
    <p:extLst>
      <p:ext uri="{BB962C8B-B14F-4D97-AF65-F5344CB8AC3E}">
        <p14:creationId xmlns:p14="http://schemas.microsoft.com/office/powerpoint/2010/main" val="9928989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lmers_Alliance for Health Reform_0918200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6670</TotalTime>
  <Words>4034</Words>
  <Application>Microsoft Office PowerPoint</Application>
  <PresentationFormat>On-screen Show (4:3)</PresentationFormat>
  <Paragraphs>635</Paragraphs>
  <Slides>63</Slides>
  <Notes>29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63</vt:i4>
      </vt:variant>
    </vt:vector>
  </HeadingPairs>
  <TitlesOfParts>
    <vt:vector size="76" baseType="lpstr">
      <vt:lpstr>ＭＳ Ｐゴシック</vt:lpstr>
      <vt:lpstr>Arial</vt:lpstr>
      <vt:lpstr>Calibri</vt:lpstr>
      <vt:lpstr>Calibri Light</vt:lpstr>
      <vt:lpstr>Times New Roman</vt:lpstr>
      <vt:lpstr>Univers 55</vt:lpstr>
      <vt:lpstr>Verdana</vt:lpstr>
      <vt:lpstr>Wingdings</vt:lpstr>
      <vt:lpstr>Custom Design</vt:lpstr>
      <vt:lpstr>Office Theme</vt:lpstr>
      <vt:lpstr>Cover Master</vt:lpstr>
      <vt:lpstr>2_Custom Design</vt:lpstr>
      <vt:lpstr>Colmers_Alliance for Health Reform_09182009</vt:lpstr>
      <vt:lpstr>PowerPoint Presentation</vt:lpstr>
      <vt:lpstr>General Reminders</vt:lpstr>
      <vt:lpstr>Funding Acknowledgement(s)</vt:lpstr>
      <vt:lpstr>Moderator /Presenters</vt:lpstr>
      <vt:lpstr>Learning Objectives</vt:lpstr>
      <vt:lpstr>Title V National Performance Measure 13</vt:lpstr>
      <vt:lpstr>Title V National Performance Measure 13</vt:lpstr>
      <vt:lpstr>Performance Management Primer</vt:lpstr>
      <vt:lpstr>PowerPoint Presentation</vt:lpstr>
      <vt:lpstr>PowerPoint Presentation</vt:lpstr>
      <vt:lpstr>Performance Management Can Result in: </vt:lpstr>
      <vt:lpstr>PowerPoint Presentation</vt:lpstr>
      <vt:lpstr>PowerPoint Presentation</vt:lpstr>
      <vt:lpstr>Poll</vt:lpstr>
      <vt:lpstr>Visible Leadership</vt:lpstr>
      <vt:lpstr>Visible Leadership</vt:lpstr>
      <vt:lpstr>Leadership : Bob Russell, DDS</vt:lpstr>
      <vt:lpstr>PowerPoint Presentation</vt:lpstr>
      <vt:lpstr> Performance Standards</vt:lpstr>
      <vt:lpstr>Performance Standards</vt:lpstr>
      <vt:lpstr>Performance Measurement</vt:lpstr>
      <vt:lpstr>Performance Measurement</vt:lpstr>
      <vt:lpstr>How New Hampshire Uses Criteria to Select Measures </vt:lpstr>
      <vt:lpstr>Reporting Progress</vt:lpstr>
      <vt:lpstr>Reporting Progress </vt:lpstr>
      <vt:lpstr>Reporting: SC Strategic Plan</vt:lpstr>
      <vt:lpstr>Quality Improvement</vt:lpstr>
      <vt:lpstr>Quality Improvement</vt:lpstr>
      <vt:lpstr>PowerPoint Presentation</vt:lpstr>
      <vt:lpstr>Polling</vt:lpstr>
      <vt:lpstr>PHAB: Driving Public Health Performance</vt:lpstr>
      <vt:lpstr>PHAB Status Update: April 2017</vt:lpstr>
      <vt:lpstr>Putting it All Together:  CT Performance Management System</vt:lpstr>
      <vt:lpstr>PowerPoint Presentation</vt:lpstr>
      <vt:lpstr>PowerPoint Presentation</vt:lpstr>
      <vt:lpstr>Community Water Fluoridation (CWF) Across NYS</vt:lpstr>
      <vt:lpstr>Performance Management is a Priority in NYS</vt:lpstr>
      <vt:lpstr>Fluoridation is a Priority in NYS</vt:lpstr>
      <vt:lpstr>NYS’s CWF Program</vt:lpstr>
      <vt:lpstr>Central Goal &amp; Challenges</vt:lpstr>
      <vt:lpstr>Model for  Improvement</vt:lpstr>
      <vt:lpstr>Performance Measure 1A: Percentage of NYS fluoride adjusted public water systems (PWS) that consistently submit monthly fluoride operating reports (MOR) to the NYSDOH </vt:lpstr>
      <vt:lpstr>Performance Measure 1A </vt:lpstr>
      <vt:lpstr>Internal Performance Management Process/Workflow</vt:lpstr>
      <vt:lpstr>Percent of Fluoride Adjusted PWS with MORs on File by Quarter </vt:lpstr>
      <vt:lpstr>Percent of Fluoride Adjusted PWS with MORs on File for 2016</vt:lpstr>
      <vt:lpstr>PowerPoint Presentation</vt:lpstr>
      <vt:lpstr>     Perinatal and Infant Oral Health Quality Improvement Program PIOHQI  Katy Battani, RDH, MS MD Office of Oral Health Department of Health and Mental Hygiene  </vt:lpstr>
      <vt:lpstr>Quick Overview of PIOHQI</vt:lpstr>
      <vt:lpstr>Integration of Oral Health into Home Visits for Pregnant Women</vt:lpstr>
      <vt:lpstr>PowerPoint Presentation</vt:lpstr>
      <vt:lpstr>PowerPoint Presentation</vt:lpstr>
      <vt:lpstr>Quality Improvement Tools</vt:lpstr>
      <vt:lpstr>PowerPoint Presentation</vt:lpstr>
      <vt:lpstr>PowerPoint Presentation</vt:lpstr>
      <vt:lpstr>Process Mapping/Flow Chart for OHHVs for Pregnant Women</vt:lpstr>
      <vt:lpstr>Process Mapping/Flow Chart for First OHHV</vt:lpstr>
      <vt:lpstr>PowerPoint Presentation</vt:lpstr>
      <vt:lpstr>PowerPoint Presentation</vt:lpstr>
      <vt:lpstr>Getting Started</vt:lpstr>
      <vt:lpstr>Resources</vt:lpstr>
      <vt:lpstr>Contact Information:</vt:lpstr>
      <vt:lpstr>Q and 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&amp; State Oral Health Programs</dc:title>
  <dc:creator>Lori C</dc:creator>
  <cp:lastModifiedBy>Christine Wood</cp:lastModifiedBy>
  <cp:revision>136</cp:revision>
  <cp:lastPrinted>2017-04-10T16:30:59Z</cp:lastPrinted>
  <dcterms:created xsi:type="dcterms:W3CDTF">2012-10-08T18:00:08Z</dcterms:created>
  <dcterms:modified xsi:type="dcterms:W3CDTF">2017-04-12T14:49:29Z</dcterms:modified>
</cp:coreProperties>
</file>