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</p:sldMasterIdLst>
  <p:notesMasterIdLst>
    <p:notesMasterId r:id="rId23"/>
  </p:notesMasterIdLst>
  <p:sldIdLst>
    <p:sldId id="365" r:id="rId3"/>
    <p:sldId id="282" r:id="rId4"/>
    <p:sldId id="347" r:id="rId5"/>
    <p:sldId id="348" r:id="rId6"/>
    <p:sldId id="350" r:id="rId7"/>
    <p:sldId id="385" r:id="rId8"/>
    <p:sldId id="379" r:id="rId9"/>
    <p:sldId id="372" r:id="rId10"/>
    <p:sldId id="374" r:id="rId11"/>
    <p:sldId id="370" r:id="rId12"/>
    <p:sldId id="290" r:id="rId13"/>
    <p:sldId id="383" r:id="rId14"/>
    <p:sldId id="345" r:id="rId15"/>
    <p:sldId id="355" r:id="rId16"/>
    <p:sldId id="358" r:id="rId17"/>
    <p:sldId id="366" r:id="rId18"/>
    <p:sldId id="363" r:id="rId19"/>
    <p:sldId id="367" r:id="rId20"/>
    <p:sldId id="368" r:id="rId21"/>
    <p:sldId id="382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57" d="100"/>
          <a:sy n="57" d="100"/>
        </p:scale>
        <p:origin x="-725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57CA7B-AE79-41E2-ABBA-FA41AC881B9A}" type="datetimeFigureOut">
              <a:rPr lang="en-US"/>
              <a:pPr>
                <a:defRPr/>
              </a:pPr>
              <a:t>4/3/2017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5610A7-D543-4E2C-98D0-289448211A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724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tabLst>
                <a:tab pos="2865438" algn="l"/>
              </a:tabLst>
            </a:pPr>
            <a:r>
              <a:rPr lang="en-US" sz="2400" dirty="0" smtClean="0"/>
              <a:t>Convince audience to adopt proper oral health and cavity prevention skills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610A7-D543-4E2C-98D0-289448211AB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63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A step-by-step explanation of how to achieve communication goals by identifying strategies and using media and tactics to communicate to a target audience over a distinct period of timeA step by step explanation of how to achieve communication goals by identifying achieving strategies using media and tactics to communicate messaging to a target audience over a determined period of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610A7-D543-4E2C-98D0-289448211AB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009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100" dirty="0"/>
              <a:t>Create a favorable environment and sense of urgency</a:t>
            </a:r>
          </a:p>
          <a:p>
            <a:pPr lvl="1"/>
            <a:r>
              <a:rPr lang="en-US" sz="2400" dirty="0"/>
              <a:t>Advertising (diverse media mix with strong reach and frequency) </a:t>
            </a:r>
          </a:p>
          <a:p>
            <a:pPr lvl="1"/>
            <a:r>
              <a:rPr lang="en-US" sz="2400" dirty="0"/>
              <a:t>Develop a media partnership</a:t>
            </a:r>
          </a:p>
          <a:p>
            <a:pPr lvl="1"/>
            <a:r>
              <a:rPr lang="en-US" sz="2400" dirty="0"/>
              <a:t>Develop and utilize an earned media program</a:t>
            </a:r>
          </a:p>
          <a:p>
            <a:pPr lvl="1"/>
            <a:r>
              <a:rPr lang="en-US" sz="2400" dirty="0"/>
              <a:t>Develop a social media program </a:t>
            </a:r>
          </a:p>
          <a:p>
            <a:pPr lvl="1"/>
            <a:r>
              <a:rPr lang="en-US" sz="2400" dirty="0"/>
              <a:t>Engage in community events </a:t>
            </a:r>
          </a:p>
          <a:p>
            <a:r>
              <a:rPr lang="en-US" dirty="0" smtClean="0"/>
              <a:t>Reach mothers during educateable moments </a:t>
            </a:r>
          </a:p>
          <a:p>
            <a:r>
              <a:rPr lang="en-US" dirty="0" smtClean="0"/>
              <a:t>Develop produce and deliver an oral health kit</a:t>
            </a:r>
          </a:p>
          <a:p>
            <a:r>
              <a:rPr lang="en-US" dirty="0" smtClean="0"/>
              <a:t>Evaluate the campaigns effectiveness</a:t>
            </a:r>
          </a:p>
          <a:p>
            <a:r>
              <a:rPr lang="en-US" dirty="0" smtClean="0"/>
              <a:t>Provide a foundation for future work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610A7-D543-4E2C-98D0-289448211AB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35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568BA-D46F-492E-8D10-5C0ED32828F1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5213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Marketing 101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 them see the specific value your offer brings to them. And by doing so, you will grab their attention in such a way that they know: "Yes, that's right for me".</a:t>
            </a:r>
            <a:r>
              <a:rPr lang="en-US" sz="2400" dirty="0" smtClean="0"/>
              <a:t>In addition to having a product to market your must target the audience and the product must have value for the target audience and you must communicate the value in a way that will convince</a:t>
            </a:r>
            <a:r>
              <a:rPr lang="en-US" sz="2400" b="1" dirty="0" smtClean="0"/>
              <a:t> </a:t>
            </a:r>
            <a:r>
              <a:rPr lang="en-US" sz="2400" dirty="0" smtClean="0"/>
              <a:t>the target audience to obtain the product  </a:t>
            </a:r>
          </a:p>
          <a:p>
            <a:r>
              <a:rPr lang="en-US" dirty="0" smtClean="0"/>
              <a:t>Product must have value for the target audience</a:t>
            </a:r>
          </a:p>
          <a:p>
            <a:r>
              <a:rPr lang="en-US" dirty="0" smtClean="0"/>
              <a:t>Must communicate the value in a way that will convince</a:t>
            </a:r>
            <a:r>
              <a:rPr lang="en-US" b="1" dirty="0" smtClean="0"/>
              <a:t> </a:t>
            </a:r>
            <a:r>
              <a:rPr lang="en-US" dirty="0" smtClean="0"/>
              <a:t>the target audience to obtain the product  </a:t>
            </a:r>
          </a:p>
          <a:p>
            <a:r>
              <a:rPr lang="en-US" sz="1200" b="1" dirty="0" smtClean="0"/>
              <a:t>Simple:</a:t>
            </a:r>
            <a:r>
              <a:rPr lang="en-US" sz="1200" dirty="0" smtClean="0"/>
              <a:t> message must be short, and understandable - easy to get from just a quick glance </a:t>
            </a:r>
          </a:p>
          <a:p>
            <a:r>
              <a:rPr lang="en-US" sz="1200" b="1" dirty="0" smtClean="0"/>
              <a:t>Impact:</a:t>
            </a:r>
            <a:r>
              <a:rPr lang="en-US" sz="1200" dirty="0" smtClean="0"/>
              <a:t> message must gain your attention, it must pull you in</a:t>
            </a:r>
          </a:p>
          <a:p>
            <a:r>
              <a:rPr lang="en-US" sz="1200" b="1" dirty="0" smtClean="0"/>
              <a:t>Engage:</a:t>
            </a:r>
            <a:r>
              <a:rPr lang="en-US" sz="1200" dirty="0" smtClean="0"/>
              <a:t> message must keep your attention and push all the right “buttons” that will make you respond</a:t>
            </a:r>
          </a:p>
          <a:p>
            <a:r>
              <a:rPr lang="en-US" sz="1200" b="1" dirty="0" smtClean="0"/>
              <a:t>Consistency: </a:t>
            </a:r>
            <a:r>
              <a:rPr lang="en-US" sz="1200" dirty="0" smtClean="0"/>
              <a:t>message and visual must be the same across various media and tactics</a:t>
            </a:r>
          </a:p>
          <a:p>
            <a:r>
              <a:rPr lang="en-US" sz="1200" b="1" dirty="0" smtClean="0"/>
              <a:t>Reach: </a:t>
            </a:r>
            <a:r>
              <a:rPr lang="en-US" sz="1200" dirty="0" smtClean="0"/>
              <a:t>message must reach the target audience</a:t>
            </a:r>
          </a:p>
          <a:p>
            <a:r>
              <a:rPr lang="en-US" sz="1200" b="1" dirty="0" smtClean="0"/>
              <a:t>Frequency: </a:t>
            </a:r>
            <a:r>
              <a:rPr lang="en-US" sz="1200" dirty="0" smtClean="0"/>
              <a:t>message must be seen or heard numerous times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610A7-D543-4E2C-98D0-289448211AB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200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dirty="0" smtClean="0"/>
              <a:t>There was a statistically significant increase in awareness of campaign messaging  (up by 13%)</a:t>
            </a:r>
          </a:p>
          <a:p>
            <a:pPr lvl="0"/>
            <a:r>
              <a:rPr lang="en-US" sz="1200" dirty="0" smtClean="0"/>
              <a:t>Self reported visits to the dentist increased by 7%</a:t>
            </a:r>
          </a:p>
          <a:p>
            <a:pPr lvl="0"/>
            <a:r>
              <a:rPr lang="en-US" sz="1200" dirty="0" smtClean="0"/>
              <a:t>Two thirds reported having heard of the </a:t>
            </a:r>
            <a:r>
              <a:rPr lang="en-US" sz="1200" i="1" dirty="0" smtClean="0"/>
              <a:t>Healthy Teeth, Healthy Kids </a:t>
            </a:r>
            <a:r>
              <a:rPr lang="en-US" sz="1200" dirty="0" smtClean="0"/>
              <a:t>campaign </a:t>
            </a:r>
          </a:p>
          <a:p>
            <a:pPr lvl="0"/>
            <a:r>
              <a:rPr lang="en-US" sz="1200" dirty="0" smtClean="0"/>
              <a:t>25% recall receiving the </a:t>
            </a:r>
            <a:r>
              <a:rPr lang="en-US" sz="1200" i="1" dirty="0" smtClean="0"/>
              <a:t>Healthy Teeth, Healthy Kids </a:t>
            </a:r>
            <a:r>
              <a:rPr lang="en-US" sz="1200" dirty="0" smtClean="0"/>
              <a:t>brochure</a:t>
            </a:r>
          </a:p>
          <a:p>
            <a:pPr lvl="0"/>
            <a:r>
              <a:rPr lang="en-US" sz="1200" dirty="0" smtClean="0"/>
              <a:t>50% recall receiving a</a:t>
            </a:r>
            <a:r>
              <a:rPr lang="en-US" sz="1200" i="1" dirty="0" smtClean="0"/>
              <a:t> Healthy Teeth, Healthy Kids</a:t>
            </a:r>
            <a:r>
              <a:rPr lang="en-US" sz="1200" dirty="0" smtClean="0"/>
              <a:t> oral health kit from their health center </a:t>
            </a:r>
          </a:p>
          <a:p>
            <a:pPr lvl="0"/>
            <a:r>
              <a:rPr lang="en-US" sz="1200" dirty="0" smtClean="0"/>
              <a:t>Of those receiving </a:t>
            </a:r>
            <a:r>
              <a:rPr lang="en-US" sz="1200" i="1" dirty="0" smtClean="0"/>
              <a:t>Healthy Teeth, Healthy Kids </a:t>
            </a:r>
            <a:r>
              <a:rPr lang="en-US" sz="1200" dirty="0" smtClean="0"/>
              <a:t>oral health kits 100% say they used the products in the kit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610A7-D543-4E2C-98D0-289448211AB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370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Moving the campaign process along was challenging. Multiple stakeholders with multiple expectations and multiple interests made it hard to reach consensus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focusing as narrowly as possible. An example would include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focusing only parents and guardians of children in their first year, when brushing should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start. By narrowing the audience, the campaign can spend more resources on reaching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of these individuals, more times.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Poor oral health can cause your child to have problems eating, speaking,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learning.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Clean your baby’s gums before teeth come in.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Brush your child’s teeth with fluoride toothpaste twice a day.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Take your child to the dentist by age one.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No Bottle in bed.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Do not give drinks with added sugar, such as soda, juice, or punch.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Do not share food, spoons, or forks.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Next steps: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To find a dentist call 1-855-45-TEETH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Go to HealthyTeethHealthyKids.Org or call 1-855-45-TEETH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610A7-D543-4E2C-98D0-289448211AB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571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610A7-D543-4E2C-98D0-289448211AB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26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22963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51916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743784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286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862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619500"/>
            <a:ext cx="38862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19500"/>
            <a:ext cx="38862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6924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098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80905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03826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22164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91300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72795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34700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70250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34778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26375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 descr="7-00029_BAK_v03TOP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6007100"/>
            <a:ext cx="915987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3" r:id="rId10"/>
    <p:sldLayoutId id="2147483954" r:id="rId11"/>
    <p:sldLayoutId id="2147483950" r:id="rId12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white rectang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healthyteethhealthykids.org/tv-ad/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ymouths4md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r>
              <a:rPr lang="en-US" sz="3600" dirty="0" smtClean="0"/>
              <a:t>Improving Oral Health Literacy </a:t>
            </a:r>
            <a:br>
              <a:rPr lang="en-US" sz="3600" dirty="0" smtClean="0"/>
            </a:br>
            <a:r>
              <a:rPr lang="en-US" sz="3600" dirty="0" smtClean="0"/>
              <a:t>Through Social Marketing</a:t>
            </a:r>
            <a:br>
              <a:rPr lang="en-US" sz="3600" dirty="0" smtClean="0"/>
            </a:br>
            <a:r>
              <a:rPr lang="en-US" sz="2400" i="1" dirty="0" smtClean="0"/>
              <a:t>Lessons learned from Healthy Teeth, Healthy Kids</a:t>
            </a:r>
            <a:endParaRPr lang="en-US" sz="24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981200"/>
            <a:ext cx="8382000" cy="2831544"/>
          </a:xfrm>
        </p:spPr>
        <p:txBody>
          <a:bodyPr/>
          <a:lstStyle/>
          <a:p>
            <a:r>
              <a:rPr lang="en-US" sz="2400" dirty="0" smtClean="0"/>
              <a:t>Maryland receives federal </a:t>
            </a:r>
            <a:r>
              <a:rPr lang="en-US" sz="2400" dirty="0"/>
              <a:t>funding (2011) for oral health social marketing initiative </a:t>
            </a:r>
          </a:p>
          <a:p>
            <a:pPr lvl="1"/>
            <a:r>
              <a:rPr lang="en-US" sz="2000" dirty="0" smtClean="0"/>
              <a:t>Purpose </a:t>
            </a:r>
            <a:r>
              <a:rPr lang="en-US" sz="2000" dirty="0"/>
              <a:t>– </a:t>
            </a:r>
            <a:r>
              <a:rPr lang="en-US" sz="2000" dirty="0" smtClean="0"/>
              <a:t>Improve oral health literacy and reduce </a:t>
            </a:r>
            <a:r>
              <a:rPr lang="en-US" sz="2000" dirty="0"/>
              <a:t>oral disease </a:t>
            </a:r>
            <a:endParaRPr lang="en-US" sz="2000" dirty="0" smtClean="0"/>
          </a:p>
          <a:p>
            <a:r>
              <a:rPr lang="en-US" sz="2400" i="1" dirty="0" smtClean="0"/>
              <a:t>Healthy </a:t>
            </a:r>
            <a:r>
              <a:rPr lang="en-US" sz="2400" i="1" dirty="0"/>
              <a:t>Teeth, Healthy Kids – </a:t>
            </a:r>
            <a:r>
              <a:rPr lang="en-US" sz="2400" dirty="0" smtClean="0"/>
              <a:t>February</a:t>
            </a:r>
            <a:r>
              <a:rPr lang="en-US" sz="2400" i="1" dirty="0" smtClean="0"/>
              <a:t> </a:t>
            </a:r>
            <a:r>
              <a:rPr lang="en-US" sz="2400" dirty="0" smtClean="0"/>
              <a:t>2012</a:t>
            </a:r>
            <a:endParaRPr lang="en-US" sz="2400" dirty="0"/>
          </a:p>
          <a:p>
            <a:pPr lvl="1"/>
            <a:r>
              <a:rPr lang="en-US" sz="2000" dirty="0"/>
              <a:t>Reduce oral disease in </a:t>
            </a:r>
            <a:r>
              <a:rPr lang="en-US" sz="2000" dirty="0" smtClean="0"/>
              <a:t>children </a:t>
            </a:r>
            <a:endParaRPr lang="en-US" sz="2000" dirty="0"/>
          </a:p>
          <a:p>
            <a:pPr lvl="1"/>
            <a:r>
              <a:rPr lang="en-US" sz="2000" dirty="0" smtClean="0"/>
              <a:t>Reach </a:t>
            </a:r>
            <a:r>
              <a:rPr lang="en-US" sz="2000" dirty="0"/>
              <a:t>women with young </a:t>
            </a:r>
            <a:r>
              <a:rPr lang="en-US" sz="2000" dirty="0" smtClean="0"/>
              <a:t>children at </a:t>
            </a:r>
            <a:r>
              <a:rPr lang="en-US" sz="2000" dirty="0"/>
              <a:t>risk for oral disease</a:t>
            </a:r>
          </a:p>
          <a:p>
            <a:pPr lvl="1"/>
            <a:r>
              <a:rPr lang="en-US" sz="2000" dirty="0" smtClean="0"/>
              <a:t>Six-month </a:t>
            </a:r>
            <a:r>
              <a:rPr lang="en-US" sz="2000" dirty="0"/>
              <a:t>social marketing </a:t>
            </a:r>
            <a:r>
              <a:rPr lang="en-US" sz="2000" dirty="0" smtClean="0"/>
              <a:t>campaign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57910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Campaign </a:t>
            </a:r>
            <a:r>
              <a:rPr lang="en-US" dirty="0"/>
              <a:t>T</a:t>
            </a:r>
            <a:r>
              <a:rPr lang="en-US" dirty="0" smtClean="0"/>
              <a:t>esting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143000"/>
            <a:ext cx="8382000" cy="4022640"/>
          </a:xfrm>
        </p:spPr>
        <p:txBody>
          <a:bodyPr/>
          <a:lstStyle/>
          <a:p>
            <a:r>
              <a:rPr lang="en-US" altLang="en-US" sz="2400" dirty="0"/>
              <a:t>Focus Groups </a:t>
            </a:r>
          </a:p>
          <a:p>
            <a:pPr lvl="1"/>
            <a:r>
              <a:rPr lang="en-US" altLang="en-US" sz="2200" dirty="0"/>
              <a:t>2 groups, women age 18 – 36, on Medicaid or Medicaid eligible</a:t>
            </a:r>
          </a:p>
          <a:p>
            <a:pPr lvl="1"/>
            <a:r>
              <a:rPr lang="en-US" altLang="en-US" sz="2200" dirty="0" smtClean="0"/>
              <a:t>Assessed </a:t>
            </a:r>
            <a:r>
              <a:rPr lang="en-US" altLang="en-US" sz="2200" dirty="0"/>
              <a:t>awareness of oral health behaviors</a:t>
            </a:r>
          </a:p>
          <a:p>
            <a:pPr lvl="1"/>
            <a:r>
              <a:rPr lang="en-US" altLang="en-US" sz="2200" dirty="0" smtClean="0"/>
              <a:t>Tested clarity, appeal and impact of messaging </a:t>
            </a:r>
          </a:p>
          <a:p>
            <a:pPr lvl="1"/>
            <a:r>
              <a:rPr lang="en-US" altLang="en-US" sz="2200" dirty="0" smtClean="0"/>
              <a:t>Determined campaign brand </a:t>
            </a:r>
            <a:endParaRPr lang="en-US" altLang="en-US" sz="2200" dirty="0"/>
          </a:p>
          <a:p>
            <a:r>
              <a:rPr lang="en-US" altLang="en-US" sz="2400" dirty="0" smtClean="0"/>
              <a:t>Pre-post campaign </a:t>
            </a:r>
            <a:r>
              <a:rPr lang="en-US" altLang="en-US" sz="2400" dirty="0"/>
              <a:t>survey</a:t>
            </a:r>
          </a:p>
          <a:p>
            <a:pPr lvl="1"/>
            <a:r>
              <a:rPr lang="en-US" altLang="en-US" sz="2200" dirty="0"/>
              <a:t>Created </a:t>
            </a:r>
            <a:r>
              <a:rPr lang="en-US" altLang="en-US" sz="2200" dirty="0" smtClean="0"/>
              <a:t>pre-post </a:t>
            </a:r>
            <a:r>
              <a:rPr lang="en-US" altLang="en-US" sz="2200" dirty="0"/>
              <a:t>campaign </a:t>
            </a:r>
            <a:r>
              <a:rPr lang="en-US" altLang="en-US" sz="2200" dirty="0" smtClean="0"/>
              <a:t>surveys</a:t>
            </a:r>
          </a:p>
          <a:p>
            <a:pPr lvl="1"/>
            <a:r>
              <a:rPr lang="en-US" altLang="en-US" sz="2200" dirty="0" smtClean="0"/>
              <a:t>Surveyed </a:t>
            </a:r>
            <a:r>
              <a:rPr lang="en-US" altLang="en-US" sz="2200" dirty="0"/>
              <a:t>target demographic (400)</a:t>
            </a:r>
          </a:p>
          <a:p>
            <a:pPr lvl="1"/>
            <a:r>
              <a:rPr lang="en-US" altLang="en-US" sz="2200" dirty="0"/>
              <a:t>Provide baseline data on oral health </a:t>
            </a:r>
            <a:r>
              <a:rPr lang="en-US" altLang="en-US" sz="2200" dirty="0" smtClean="0"/>
              <a:t>awareness and behaviors</a:t>
            </a:r>
          </a:p>
          <a:p>
            <a:pPr lvl="1"/>
            <a:r>
              <a:rPr lang="en-US" altLang="en-US" sz="2200" dirty="0" smtClean="0"/>
              <a:t>Provided awareness </a:t>
            </a:r>
            <a:r>
              <a:rPr lang="en-US" altLang="en-US" sz="2200" dirty="0"/>
              <a:t>of oral health communication materials </a:t>
            </a:r>
            <a:r>
              <a:rPr lang="en-US" altLang="en-US" sz="2200" dirty="0" smtClean="0"/>
              <a:t>and/or existing campaigns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9557782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228600"/>
            <a:ext cx="7924800" cy="498598"/>
          </a:xfrm>
        </p:spPr>
        <p:txBody>
          <a:bodyPr/>
          <a:lstStyle/>
          <a:p>
            <a:pPr>
              <a:defRPr/>
            </a:pPr>
            <a:r>
              <a:rPr sz="3600" dirty="0" smtClean="0"/>
              <a:t>Campaign Launch</a:t>
            </a:r>
          </a:p>
        </p:txBody>
      </p:sp>
      <p:pic>
        <p:nvPicPr>
          <p:cNvPr id="51203" name="Picture 9" descr="DSC_8188_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76800" y="1143000"/>
            <a:ext cx="3270250" cy="217170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04" name="Picture 10" descr="DSC_800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876800" y="3581400"/>
            <a:ext cx="3386138" cy="224790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05" name="Picture 11" descr="DSC_822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914400" y="1143000"/>
            <a:ext cx="3314700" cy="215582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06" name="Picture 12" descr="DSC_820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914400" y="3581400"/>
            <a:ext cx="3328988" cy="220980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 descr="HealthyTeethHealthyKids_logo+nam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62200"/>
            <a:ext cx="3078391" cy="223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Campaign Timeline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65" y="1506887"/>
            <a:ext cx="8546735" cy="397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78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>
              <a:defRPr/>
            </a:pPr>
            <a:r>
              <a:rPr dirty="0" smtClean="0"/>
              <a:t>Campaign </a:t>
            </a:r>
            <a:r>
              <a:rPr lang="en-US" dirty="0" smtClean="0"/>
              <a:t>–</a:t>
            </a:r>
            <a:r>
              <a:rPr dirty="0" smtClean="0"/>
              <a:t> by the numbers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875"/>
            <a:ext cx="5410200" cy="391119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Media impressions through advertising $8.8 million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Media coverage, 72 hits valued at $3.7 million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Distributed 82,000 brochures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Mailed 120,000 brochures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Distributed 80,000 oral health kits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Website visits – 2,500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Facebook likes – 260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Call center – 200 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81000"/>
            <a:ext cx="2882036" cy="247927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Post-campaign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6019800" cy="4481227"/>
          </a:xfrm>
        </p:spPr>
        <p:txBody>
          <a:bodyPr/>
          <a:lstStyle/>
          <a:p>
            <a:r>
              <a:rPr lang="en-US" sz="2800" dirty="0" smtClean="0"/>
              <a:t>Results </a:t>
            </a:r>
          </a:p>
          <a:p>
            <a:pPr lvl="1"/>
            <a:r>
              <a:rPr lang="en-US" sz="2400" dirty="0" smtClean="0"/>
              <a:t>Increase in the oral health literacy of the target audience (with statistically significant increases in awareness of campaign messaging and an increase in dental visits) </a:t>
            </a:r>
          </a:p>
          <a:p>
            <a:r>
              <a:rPr lang="en-US" sz="2800" dirty="0" smtClean="0"/>
              <a:t>Conclusion</a:t>
            </a:r>
          </a:p>
          <a:p>
            <a:pPr lvl="1"/>
            <a:r>
              <a:rPr lang="en-US" sz="2400" dirty="0" smtClean="0"/>
              <a:t>The campaign was effective </a:t>
            </a:r>
          </a:p>
          <a:p>
            <a:pPr lvl="1"/>
            <a:r>
              <a:rPr lang="en-US" sz="2400" dirty="0" smtClean="0"/>
              <a:t>If sustained, we could build upon the campaign success</a:t>
            </a:r>
          </a:p>
          <a:p>
            <a:pPr lvl="1"/>
            <a:r>
              <a:rPr lang="en-US" sz="2400" dirty="0" smtClean="0"/>
              <a:t>Social marketing can work as an intervention to improve oral health 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81000"/>
            <a:ext cx="2882036" cy="247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564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r>
              <a:rPr lang="en-US" sz="4000" dirty="0" smtClean="0"/>
              <a:t>Lessons learned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39413"/>
            <a:ext cx="4953000" cy="4267200"/>
          </a:xfrm>
        </p:spPr>
        <p:txBody>
          <a:bodyPr/>
          <a:lstStyle/>
          <a:p>
            <a:r>
              <a:rPr lang="en-US" sz="2800" dirty="0" smtClean="0"/>
              <a:t>Limit </a:t>
            </a:r>
            <a:r>
              <a:rPr lang="en-US" sz="2800" dirty="0"/>
              <a:t>scope</a:t>
            </a:r>
          </a:p>
          <a:p>
            <a:r>
              <a:rPr lang="en-US" sz="2800" dirty="0"/>
              <a:t>Focus the audience  </a:t>
            </a:r>
            <a:endParaRPr lang="en-US" sz="2800" dirty="0" smtClean="0"/>
          </a:p>
          <a:p>
            <a:pPr marL="396875" lvl="1">
              <a:buBlip>
                <a:blip r:embed="rId3"/>
              </a:buBlip>
            </a:pPr>
            <a:r>
              <a:rPr lang="en-US" dirty="0" smtClean="0"/>
              <a:t>Focus the message </a:t>
            </a:r>
          </a:p>
          <a:p>
            <a:r>
              <a:rPr lang="en-US" sz="2600" dirty="0" smtClean="0"/>
              <a:t>Reinforce commitment of partners</a:t>
            </a:r>
            <a:r>
              <a:rPr lang="en-US" sz="2100" dirty="0" smtClean="0"/>
              <a:t> </a:t>
            </a:r>
            <a:endParaRPr lang="en-US" sz="2100" dirty="0"/>
          </a:p>
          <a:p>
            <a:r>
              <a:rPr lang="en-US" sz="2600" dirty="0" smtClean="0"/>
              <a:t>Don’t bite off more than you can chew (Oral </a:t>
            </a:r>
            <a:r>
              <a:rPr lang="en-US" sz="2600" dirty="0"/>
              <a:t>Health </a:t>
            </a:r>
            <a:r>
              <a:rPr lang="en-US" sz="2600" dirty="0" smtClean="0"/>
              <a:t>Kits)</a:t>
            </a:r>
            <a:endParaRPr lang="en-US" sz="2600" dirty="0"/>
          </a:p>
          <a:p>
            <a:r>
              <a:rPr lang="en-US" sz="2600" dirty="0" smtClean="0"/>
              <a:t>Partner </a:t>
            </a:r>
            <a:r>
              <a:rPr lang="en-US" sz="2600" dirty="0"/>
              <a:t>with your state </a:t>
            </a:r>
            <a:r>
              <a:rPr lang="en-US" sz="2600" dirty="0" smtClean="0"/>
              <a:t>coalition</a:t>
            </a:r>
            <a:endParaRPr lang="en-US" sz="2100" dirty="0"/>
          </a:p>
          <a:p>
            <a:pPr marL="396875" lvl="1">
              <a:buBlip>
                <a:blip r:embed="rId3"/>
              </a:buBlip>
            </a:pPr>
            <a:endParaRPr lang="en-US" dirty="0"/>
          </a:p>
        </p:txBody>
      </p:sp>
      <p:pic>
        <p:nvPicPr>
          <p:cNvPr id="2056" name="Picture 8" descr="http://treasurechestofmemories.com/wp-content/uploads/2013/07/Lessons-learned-from-bad-decisio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482" y="381000"/>
            <a:ext cx="319851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794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Dientes </a:t>
            </a:r>
            <a:r>
              <a:rPr lang="en-US" i="1" dirty="0"/>
              <a:t>Sanos</a:t>
            </a:r>
            <a:r>
              <a:rPr lang="en-US" i="1" dirty="0" smtClean="0"/>
              <a:t>, </a:t>
            </a:r>
            <a:r>
              <a:rPr lang="en-US" i="1" dirty="0"/>
              <a:t>Niños Sanos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6172200" cy="4980670"/>
          </a:xfrm>
        </p:spPr>
        <p:txBody>
          <a:bodyPr/>
          <a:lstStyle/>
          <a:p>
            <a:r>
              <a:rPr lang="en-US" sz="2400" dirty="0"/>
              <a:t>Two 10-week campaigns Fall </a:t>
            </a:r>
            <a:r>
              <a:rPr lang="en-US" sz="2400" dirty="0" smtClean="0"/>
              <a:t>2014/Spring 2015</a:t>
            </a:r>
          </a:p>
          <a:p>
            <a:r>
              <a:rPr lang="en-US" sz="2400" dirty="0" smtClean="0"/>
              <a:t>Latinas </a:t>
            </a:r>
            <a:r>
              <a:rPr lang="en-US" sz="2400" dirty="0"/>
              <a:t>with young children at-risk for oral </a:t>
            </a:r>
            <a:r>
              <a:rPr lang="en-US" sz="2400" dirty="0" smtClean="0"/>
              <a:t>disease</a:t>
            </a:r>
          </a:p>
          <a:p>
            <a:r>
              <a:rPr lang="en-US" sz="2400" dirty="0" smtClean="0"/>
              <a:t>Goals: Same as HTHK</a:t>
            </a:r>
          </a:p>
          <a:p>
            <a:pPr lvl="1"/>
            <a:r>
              <a:rPr lang="en-US" sz="2000" dirty="0" smtClean="0"/>
              <a:t>Create </a:t>
            </a:r>
            <a:r>
              <a:rPr lang="en-US" sz="2000" dirty="0"/>
              <a:t>awareness about the importance of oral heath and cavity prevention </a:t>
            </a:r>
            <a:r>
              <a:rPr lang="en-US" sz="2000" dirty="0" smtClean="0"/>
              <a:t>skills</a:t>
            </a:r>
          </a:p>
          <a:p>
            <a:pPr lvl="1"/>
            <a:r>
              <a:rPr lang="en-US" sz="2000" dirty="0" smtClean="0"/>
              <a:t>Convince Latinas to </a:t>
            </a:r>
            <a:r>
              <a:rPr lang="en-US" sz="2000" dirty="0"/>
              <a:t>adopt proper oral health and cavity prevention </a:t>
            </a:r>
            <a:r>
              <a:rPr lang="en-US" sz="2000" dirty="0" smtClean="0"/>
              <a:t>skills for themselves and their children</a:t>
            </a:r>
          </a:p>
          <a:p>
            <a:pPr lvl="1"/>
            <a:r>
              <a:rPr lang="en-US" sz="2000" dirty="0" smtClean="0"/>
              <a:t>Drive to website </a:t>
            </a:r>
            <a:endParaRPr lang="en-US" sz="2000" dirty="0"/>
          </a:p>
          <a:p>
            <a:r>
              <a:rPr lang="en-US" sz="2400" dirty="0" smtClean="0"/>
              <a:t>Main focus on radio advertising</a:t>
            </a:r>
          </a:p>
          <a:p>
            <a:pPr lvl="1"/>
            <a:r>
              <a:rPr lang="en-US" sz="2000" dirty="0" smtClean="0"/>
              <a:t>Transit advertising, community </a:t>
            </a:r>
            <a:r>
              <a:rPr lang="en-US" sz="2000" dirty="0"/>
              <a:t>engagement and </a:t>
            </a:r>
            <a:r>
              <a:rPr lang="en-US" sz="2000" dirty="0" smtClean="0"/>
              <a:t>Spanish website</a:t>
            </a:r>
            <a:endParaRPr lang="en-US" sz="2000" dirty="0"/>
          </a:p>
          <a:p>
            <a:r>
              <a:rPr lang="en-US" sz="2400" dirty="0"/>
              <a:t>Pre and post campaign testing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30188"/>
            <a:ext cx="2837877" cy="239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038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304801"/>
            <a:ext cx="6286500" cy="955646"/>
          </a:xfrm>
        </p:spPr>
        <p:txBody>
          <a:bodyPr/>
          <a:lstStyle/>
          <a:p>
            <a:r>
              <a:rPr lang="en-US" i="1" dirty="0"/>
              <a:t>Dientes Sanos, Niños Sanos</a:t>
            </a:r>
            <a:r>
              <a:rPr lang="en-US" dirty="0"/>
              <a:t> </a:t>
            </a:r>
            <a:br>
              <a:rPr lang="en-US" dirty="0"/>
            </a:br>
            <a:r>
              <a:rPr lang="en-US" sz="2100" dirty="0"/>
              <a:t>C</a:t>
            </a:r>
            <a:r>
              <a:rPr lang="en-US" sz="2100" dirty="0" smtClean="0"/>
              <a:t>ampaign </a:t>
            </a:r>
            <a:r>
              <a:rPr lang="en-US" sz="2100" dirty="0"/>
              <a:t>Advertising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60" y="1063817"/>
            <a:ext cx="2081312" cy="3222433"/>
          </a:xfrm>
        </p:spPr>
        <p:txBody>
          <a:bodyPr>
            <a:normAutofit/>
          </a:bodyPr>
          <a:lstStyle/>
          <a:p>
            <a:endParaRPr lang="en-US" sz="2475" dirty="0"/>
          </a:p>
          <a:p>
            <a:endParaRPr lang="en-US" sz="2475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250" dirty="0"/>
          </a:p>
          <a:p>
            <a:endParaRPr lang="en-US" sz="2475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725930"/>
            <a:ext cx="3854756" cy="2891067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847" y="1725930"/>
            <a:ext cx="3854755" cy="2891067"/>
          </a:xfrm>
          <a:prstGeom prst="rect">
            <a:avLst/>
          </a:prstGeom>
        </p:spPr>
      </p:pic>
      <p:pic>
        <p:nvPicPr>
          <p:cNvPr id="6" name="DSNS Hispanic Radio 30_ST FULL MI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54854" y="3869892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97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07996"/>
          </a:xfrm>
        </p:spPr>
        <p:txBody>
          <a:bodyPr/>
          <a:lstStyle/>
          <a:p>
            <a:r>
              <a:rPr lang="en-US" sz="4000" i="1" dirty="0" smtClean="0"/>
              <a:t>Dientes </a:t>
            </a:r>
            <a:r>
              <a:rPr lang="en-US" sz="4000" i="1" dirty="0"/>
              <a:t>Sanos, Niños </a:t>
            </a:r>
            <a:r>
              <a:rPr lang="en-US" sz="4000" i="1" dirty="0" smtClean="0"/>
              <a:t>Sanos </a:t>
            </a:r>
            <a:br>
              <a:rPr lang="en-US" sz="4000" i="1" dirty="0" smtClean="0"/>
            </a:br>
            <a:r>
              <a:rPr lang="en-US" sz="4000" i="1" dirty="0" smtClean="0"/>
              <a:t>Results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6705600" cy="4468916"/>
          </a:xfrm>
        </p:spPr>
        <p:txBody>
          <a:bodyPr/>
          <a:lstStyle/>
          <a:p>
            <a:r>
              <a:rPr lang="en-US" sz="2400" dirty="0"/>
              <a:t>Significant </a:t>
            </a:r>
            <a:r>
              <a:rPr lang="en-US" sz="2400" dirty="0" smtClean="0"/>
              <a:t>improvements </a:t>
            </a:r>
            <a:r>
              <a:rPr lang="en-US" sz="2400" dirty="0"/>
              <a:t>in awareness, </a:t>
            </a:r>
            <a:r>
              <a:rPr lang="en-US" sz="2400" dirty="0" smtClean="0"/>
              <a:t>knowledge, </a:t>
            </a:r>
            <a:r>
              <a:rPr lang="en-US" sz="2400" dirty="0"/>
              <a:t>and behavior</a:t>
            </a:r>
          </a:p>
          <a:p>
            <a:pPr lvl="1"/>
            <a:r>
              <a:rPr lang="en-US" sz="2000" dirty="0"/>
              <a:t>92% heard of the campaign</a:t>
            </a:r>
          </a:p>
          <a:p>
            <a:pPr lvl="1"/>
            <a:r>
              <a:rPr lang="en-US" sz="2000" dirty="0"/>
              <a:t>91% recalled at least one campaign message (unaided)</a:t>
            </a:r>
          </a:p>
          <a:p>
            <a:pPr lvl="1"/>
            <a:r>
              <a:rPr lang="en-US" sz="2000" dirty="0"/>
              <a:t>92% more believed children should go to the dentist by </a:t>
            </a:r>
            <a:r>
              <a:rPr lang="en-US" sz="2000" dirty="0" smtClean="0"/>
              <a:t>first </a:t>
            </a:r>
            <a:r>
              <a:rPr lang="en-US" sz="2000" dirty="0"/>
              <a:t>birthday </a:t>
            </a:r>
          </a:p>
          <a:p>
            <a:pPr lvl="1"/>
            <a:r>
              <a:rPr lang="en-US" sz="2000" dirty="0"/>
              <a:t>93% more believed that dental health is an important part of overall health  </a:t>
            </a:r>
          </a:p>
          <a:p>
            <a:pPr lvl="1"/>
            <a:r>
              <a:rPr lang="en-US" sz="2000" dirty="0"/>
              <a:t>19% more had heard of fluoride</a:t>
            </a:r>
          </a:p>
          <a:p>
            <a:pPr lvl="1"/>
            <a:r>
              <a:rPr lang="en-US" sz="2000" dirty="0"/>
              <a:t>80% more drank fluoridated tap water  </a:t>
            </a:r>
          </a:p>
          <a:p>
            <a:pPr lvl="1"/>
            <a:r>
              <a:rPr lang="en-US" sz="2000" dirty="0"/>
              <a:t>Twice as many mothers heard of fluoride varnish  </a:t>
            </a:r>
          </a:p>
          <a:p>
            <a:pPr lvl="1"/>
            <a:r>
              <a:rPr lang="en-US" sz="2000" dirty="0" smtClean="0"/>
              <a:t>210% increase </a:t>
            </a:r>
            <a:r>
              <a:rPr lang="en-US" sz="2000" dirty="0"/>
              <a:t>in children receiving fluoride varnish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504" y="119410"/>
            <a:ext cx="2882435" cy="243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7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5562600" cy="3841052"/>
          </a:xfrm>
        </p:spPr>
        <p:txBody>
          <a:bodyPr/>
          <a:lstStyle/>
          <a:p>
            <a:r>
              <a:rPr lang="en-US" sz="2400" dirty="0"/>
              <a:t>Latinas understood the importance of oral health and took action to practice preventative oral health behaviors for </a:t>
            </a:r>
            <a:r>
              <a:rPr lang="en-US" sz="2400" dirty="0" smtClean="0"/>
              <a:t>their </a:t>
            </a:r>
            <a:r>
              <a:rPr lang="en-US" sz="2400" dirty="0"/>
              <a:t>children </a:t>
            </a:r>
          </a:p>
          <a:p>
            <a:r>
              <a:rPr lang="en-US" sz="2400" dirty="0"/>
              <a:t>Social marketing </a:t>
            </a:r>
            <a:r>
              <a:rPr lang="en-US" sz="2400" dirty="0" smtClean="0"/>
              <a:t>is </a:t>
            </a:r>
            <a:r>
              <a:rPr lang="en-US" sz="2400" dirty="0"/>
              <a:t>an effective way to reach Latinas </a:t>
            </a:r>
          </a:p>
          <a:p>
            <a:pPr lvl="1"/>
            <a:r>
              <a:rPr lang="en-US" sz="2000" dirty="0" smtClean="0"/>
              <a:t>Create awareness and knowledge that can result </a:t>
            </a:r>
            <a:r>
              <a:rPr lang="en-US" sz="2000" dirty="0"/>
              <a:t>in behavior </a:t>
            </a:r>
            <a:r>
              <a:rPr lang="en-US" sz="2000" dirty="0" smtClean="0"/>
              <a:t>change</a:t>
            </a:r>
          </a:p>
          <a:p>
            <a:pPr lvl="1"/>
            <a:r>
              <a:rPr lang="en-US" sz="2000" dirty="0" smtClean="0"/>
              <a:t>If used </a:t>
            </a:r>
            <a:r>
              <a:rPr lang="en-US" sz="2000" dirty="0"/>
              <a:t>frequently and effectively, can create, </a:t>
            </a:r>
            <a:r>
              <a:rPr lang="en-US" sz="2000" dirty="0" smtClean="0"/>
              <a:t>reinforce, </a:t>
            </a:r>
            <a:r>
              <a:rPr lang="en-US" sz="2000" dirty="0"/>
              <a:t>and sustain healthy behaviors 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908" y="304800"/>
            <a:ext cx="3011325" cy="406579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4035716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71155"/>
            <a:ext cx="7924800" cy="1440394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Creating a </a:t>
            </a:r>
            <a:r>
              <a:rPr sz="3600" dirty="0" smtClean="0"/>
              <a:t>Social Marketing Campaign  </a:t>
            </a:r>
            <a:br>
              <a:rPr sz="3600" dirty="0" smtClean="0"/>
            </a:br>
            <a:r>
              <a:rPr sz="2800" dirty="0" smtClean="0"/>
              <a:t>10 steps from idea to evaluation</a:t>
            </a:r>
            <a:br>
              <a:rPr sz="2800" dirty="0" smtClean="0"/>
            </a:br>
            <a:r>
              <a:rPr sz="2000" dirty="0" smtClean="0"/>
              <a:t> </a:t>
            </a:r>
            <a:br>
              <a:rPr sz="2000" dirty="0" smtClean="0"/>
            </a:br>
            <a:r>
              <a:rPr sz="2000" dirty="0" smtClean="0"/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" y="1447800"/>
            <a:ext cx="3886200" cy="4567404"/>
          </a:xfrm>
        </p:spPr>
        <p:txBody>
          <a:bodyPr/>
          <a:lstStyle/>
          <a:p>
            <a:r>
              <a:rPr lang="en-US" sz="2400" dirty="0" smtClean="0"/>
              <a:t>Articulate vision and support with research</a:t>
            </a:r>
          </a:p>
          <a:p>
            <a:r>
              <a:rPr lang="en-US" sz="2400" dirty="0" smtClean="0"/>
              <a:t>Create infrastructure to obtain input, guidance and commitment </a:t>
            </a:r>
            <a:endParaRPr lang="en-US" sz="2400" dirty="0"/>
          </a:p>
          <a:p>
            <a:r>
              <a:rPr lang="en-US" sz="2400" dirty="0" smtClean="0"/>
              <a:t>Define audience and goals  </a:t>
            </a:r>
          </a:p>
          <a:p>
            <a:r>
              <a:rPr lang="en-US" sz="2400" dirty="0" smtClean="0"/>
              <a:t>Create comprehensive communication plan</a:t>
            </a:r>
          </a:p>
          <a:p>
            <a:r>
              <a:rPr lang="en-US" sz="2400" dirty="0" smtClean="0"/>
              <a:t>Outline content and develop messaging 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62488" y="1447801"/>
            <a:ext cx="4084637" cy="4913196"/>
          </a:xfrm>
        </p:spPr>
        <p:txBody>
          <a:bodyPr/>
          <a:lstStyle/>
          <a:p>
            <a:r>
              <a:rPr lang="en-US" sz="2400" dirty="0" smtClean="0"/>
              <a:t>Develop creative approach and brand  </a:t>
            </a:r>
          </a:p>
          <a:p>
            <a:r>
              <a:rPr lang="en-US" sz="2400" dirty="0" smtClean="0"/>
              <a:t>Hold focus groups to test message, creative approach, and brand</a:t>
            </a:r>
          </a:p>
          <a:p>
            <a:r>
              <a:rPr lang="en-US" sz="2400" dirty="0" smtClean="0"/>
              <a:t>Produce all marketing and support materials  </a:t>
            </a:r>
          </a:p>
          <a:p>
            <a:r>
              <a:rPr lang="en-US" sz="2400" dirty="0" smtClean="0"/>
              <a:t>Launch/implement and make adjustments as needed </a:t>
            </a:r>
          </a:p>
          <a:p>
            <a:r>
              <a:rPr lang="en-US" sz="2400" dirty="0" smtClean="0"/>
              <a:t>Evaluate campaign and compile results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Bottom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3761030"/>
          </a:xfrm>
        </p:spPr>
        <p:txBody>
          <a:bodyPr/>
          <a:lstStyle/>
          <a:p>
            <a:r>
              <a:rPr lang="en-US" dirty="0" smtClean="0"/>
              <a:t>To achieve social marketing goals</a:t>
            </a:r>
          </a:p>
          <a:p>
            <a:pPr lvl="1"/>
            <a:r>
              <a:rPr lang="en-US" dirty="0" smtClean="0"/>
              <a:t>Follow the process</a:t>
            </a:r>
          </a:p>
          <a:p>
            <a:pPr lvl="1"/>
            <a:r>
              <a:rPr lang="en-US" dirty="0" smtClean="0"/>
              <a:t>Create partnerships</a:t>
            </a:r>
          </a:p>
          <a:p>
            <a:pPr lvl="1"/>
            <a:r>
              <a:rPr lang="en-US" dirty="0" smtClean="0"/>
              <a:t>Limit scope</a:t>
            </a:r>
          </a:p>
          <a:p>
            <a:pPr lvl="1"/>
            <a:r>
              <a:rPr lang="en-US" dirty="0" smtClean="0"/>
              <a:t>Focus message</a:t>
            </a:r>
          </a:p>
          <a:p>
            <a:pPr lvl="1"/>
            <a:r>
              <a:rPr lang="en-US" dirty="0"/>
              <a:t>Create </a:t>
            </a:r>
            <a:r>
              <a:rPr lang="en-US" dirty="0" smtClean="0"/>
              <a:t>value</a:t>
            </a:r>
          </a:p>
          <a:p>
            <a:pPr lvl="1"/>
            <a:r>
              <a:rPr lang="en-US" dirty="0" smtClean="0"/>
              <a:t>Target, target, target!</a:t>
            </a:r>
          </a:p>
          <a:p>
            <a:pPr lvl="1"/>
            <a:r>
              <a:rPr lang="en-US" dirty="0" smtClean="0"/>
              <a:t>Sustain the effort</a:t>
            </a:r>
            <a:endParaRPr lang="en-US" dirty="0"/>
          </a:p>
        </p:txBody>
      </p:sp>
      <p:pic>
        <p:nvPicPr>
          <p:cNvPr id="1032" name="Picture 8" descr="https://jarredh.files.wordpress.com/2010/04/succes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81200"/>
            <a:ext cx="2819400" cy="284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3762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Infrastructure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295400"/>
            <a:ext cx="5029200" cy="3397853"/>
          </a:xfrm>
        </p:spPr>
        <p:txBody>
          <a:bodyPr/>
          <a:lstStyle/>
          <a:p>
            <a:r>
              <a:rPr lang="en-US" dirty="0" smtClean="0"/>
              <a:t>Advisory committee</a:t>
            </a:r>
          </a:p>
          <a:p>
            <a:r>
              <a:rPr lang="en-US" dirty="0" smtClean="0"/>
              <a:t>Work group</a:t>
            </a:r>
          </a:p>
          <a:p>
            <a:r>
              <a:rPr lang="en-US" dirty="0" smtClean="0"/>
              <a:t>Strategic partnership council</a:t>
            </a:r>
          </a:p>
          <a:p>
            <a:r>
              <a:rPr lang="en-US" dirty="0" smtClean="0"/>
              <a:t>Partnership with State Oral Health Coalition (Maryland Dental Action Coalition)</a:t>
            </a:r>
            <a:endParaRPr lang="en-US" dirty="0"/>
          </a:p>
        </p:txBody>
      </p:sp>
      <p:pic>
        <p:nvPicPr>
          <p:cNvPr id="4" name="Picture 3" descr="P10002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081" y="3276600"/>
            <a:ext cx="2895600" cy="217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10002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081" y="774979"/>
            <a:ext cx="2895600" cy="217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6463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498598"/>
          </a:xfrm>
        </p:spPr>
        <p:txBody>
          <a:bodyPr/>
          <a:lstStyle/>
          <a:p>
            <a:r>
              <a:rPr lang="en-US" sz="3600" dirty="0"/>
              <a:t> Define </a:t>
            </a:r>
            <a:r>
              <a:rPr lang="en-US" sz="3600" dirty="0" smtClean="0"/>
              <a:t>Audience and Goals  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066801"/>
            <a:ext cx="5562600" cy="4478149"/>
          </a:xfrm>
        </p:spPr>
        <p:txBody>
          <a:bodyPr/>
          <a:lstStyle/>
          <a:p>
            <a:pPr>
              <a:tabLst>
                <a:tab pos="2865438" algn="l"/>
              </a:tabLst>
            </a:pPr>
            <a:r>
              <a:rPr lang="en-US" sz="2400" dirty="0"/>
              <a:t>Audience:</a:t>
            </a:r>
          </a:p>
          <a:p>
            <a:pPr lvl="1">
              <a:tabLst>
                <a:tab pos="2865438" algn="l"/>
              </a:tabLst>
            </a:pPr>
            <a:r>
              <a:rPr lang="en-US" sz="2000" dirty="0"/>
              <a:t>Mothers of at-risk children age 0 – </a:t>
            </a:r>
            <a:r>
              <a:rPr lang="en-US" sz="2000" dirty="0" smtClean="0"/>
              <a:t>3 years  </a:t>
            </a:r>
            <a:endParaRPr lang="en-US" sz="2000" dirty="0"/>
          </a:p>
          <a:p>
            <a:pPr>
              <a:tabLst>
                <a:tab pos="2865438" algn="l"/>
              </a:tabLst>
            </a:pPr>
            <a:r>
              <a:rPr lang="en-US" sz="2400" dirty="0"/>
              <a:t>Goals:</a:t>
            </a:r>
          </a:p>
          <a:p>
            <a:pPr lvl="1">
              <a:tabLst>
                <a:tab pos="2865438" algn="l"/>
              </a:tabLst>
            </a:pPr>
            <a:r>
              <a:rPr lang="en-US" sz="2000" dirty="0" smtClean="0"/>
              <a:t>Improve oral health literacy</a:t>
            </a:r>
          </a:p>
          <a:p>
            <a:pPr lvl="2">
              <a:tabLst>
                <a:tab pos="2865438" algn="l"/>
              </a:tabLst>
            </a:pPr>
            <a:r>
              <a:rPr lang="en-US" sz="1800" dirty="0" smtClean="0"/>
              <a:t>Create awareness </a:t>
            </a:r>
            <a:r>
              <a:rPr lang="en-US" sz="1800" dirty="0"/>
              <a:t>about the importance of oral heath and cavity prevention skills for children</a:t>
            </a:r>
          </a:p>
          <a:p>
            <a:pPr lvl="1">
              <a:tabLst>
                <a:tab pos="2865438" algn="l"/>
              </a:tabLst>
            </a:pPr>
            <a:r>
              <a:rPr lang="en-US" sz="2000" dirty="0" smtClean="0"/>
              <a:t>Improve preventative oral health behaviors</a:t>
            </a:r>
          </a:p>
          <a:p>
            <a:pPr lvl="2">
              <a:tabLst>
                <a:tab pos="2865438" algn="l"/>
              </a:tabLst>
            </a:pPr>
            <a:r>
              <a:rPr lang="en-US" sz="1800" dirty="0" smtClean="0"/>
              <a:t>Convince </a:t>
            </a:r>
            <a:r>
              <a:rPr lang="en-US" sz="1800" dirty="0"/>
              <a:t>audience to adopt proper oral health and cavity prevention skills </a:t>
            </a:r>
          </a:p>
          <a:p>
            <a:pPr lvl="1">
              <a:tabLst>
                <a:tab pos="2865438" algn="l"/>
              </a:tabLst>
            </a:pPr>
            <a:r>
              <a:rPr lang="en-US" sz="2000" dirty="0"/>
              <a:t>Drive access to </a:t>
            </a:r>
            <a:r>
              <a:rPr lang="en-US" sz="2000" dirty="0" smtClean="0"/>
              <a:t>care</a:t>
            </a:r>
          </a:p>
          <a:p>
            <a:pPr lvl="2">
              <a:tabLst>
                <a:tab pos="2865438" algn="l"/>
              </a:tabLst>
            </a:pPr>
            <a:r>
              <a:rPr lang="en-US" sz="1800" dirty="0" smtClean="0"/>
              <a:t>Providing a means to access a dentist that accepts Medicaid</a:t>
            </a:r>
            <a:endParaRPr lang="en-US" sz="1800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30189"/>
            <a:ext cx="2551444" cy="291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183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Plan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990600"/>
            <a:ext cx="8382000" cy="4755148"/>
          </a:xfrm>
        </p:spPr>
        <p:txBody>
          <a:bodyPr/>
          <a:lstStyle/>
          <a:p>
            <a:pPr lvl="0"/>
            <a:r>
              <a:rPr lang="en-US" sz="2400" dirty="0" smtClean="0"/>
              <a:t>A step-by-step explanation of how to achieve project goals by identifying strategies and tactics that are used to convey your message to a target audience over </a:t>
            </a:r>
            <a:r>
              <a:rPr lang="en-US" sz="2400" dirty="0"/>
              <a:t>a </a:t>
            </a:r>
            <a:r>
              <a:rPr lang="en-US" sz="2400" dirty="0" smtClean="0"/>
              <a:t>distinct </a:t>
            </a:r>
            <a:r>
              <a:rPr lang="en-US" sz="2400" dirty="0"/>
              <a:t>period of time</a:t>
            </a:r>
            <a:r>
              <a:rPr lang="en-US" sz="2400" dirty="0" smtClean="0"/>
              <a:t>.</a:t>
            </a:r>
          </a:p>
          <a:p>
            <a:pPr lvl="0"/>
            <a:r>
              <a:rPr lang="en-US" sz="2400" dirty="0" smtClean="0"/>
              <a:t>Elements: </a:t>
            </a:r>
            <a:endParaRPr lang="en-US" sz="2400" dirty="0"/>
          </a:p>
          <a:p>
            <a:pPr lvl="1"/>
            <a:r>
              <a:rPr lang="en-US" sz="1800" dirty="0" smtClean="0"/>
              <a:t>Purpose</a:t>
            </a:r>
          </a:p>
          <a:p>
            <a:pPr lvl="1"/>
            <a:r>
              <a:rPr lang="en-US" sz="1800" dirty="0" smtClean="0"/>
              <a:t>Background</a:t>
            </a:r>
          </a:p>
          <a:p>
            <a:pPr lvl="1"/>
            <a:r>
              <a:rPr lang="en-US" sz="1800" dirty="0" smtClean="0"/>
              <a:t>Audience</a:t>
            </a:r>
          </a:p>
          <a:p>
            <a:pPr lvl="1"/>
            <a:r>
              <a:rPr lang="en-US" sz="1800" dirty="0" smtClean="0"/>
              <a:t>Goals and objectives</a:t>
            </a:r>
          </a:p>
          <a:p>
            <a:pPr lvl="1"/>
            <a:r>
              <a:rPr lang="en-US" sz="1800" dirty="0" smtClean="0"/>
              <a:t>Strategies</a:t>
            </a:r>
          </a:p>
          <a:p>
            <a:pPr lvl="1"/>
            <a:r>
              <a:rPr lang="en-US" sz="1800" dirty="0" smtClean="0"/>
              <a:t>Tactics</a:t>
            </a:r>
          </a:p>
          <a:p>
            <a:pPr lvl="1"/>
            <a:r>
              <a:rPr lang="en-US" sz="1800" dirty="0" smtClean="0"/>
              <a:t>Message </a:t>
            </a:r>
          </a:p>
          <a:p>
            <a:pPr lvl="1"/>
            <a:r>
              <a:rPr lang="en-US" sz="1800" dirty="0" smtClean="0"/>
              <a:t>Creative approach</a:t>
            </a:r>
          </a:p>
          <a:p>
            <a:pPr lvl="1"/>
            <a:r>
              <a:rPr lang="en-US" sz="1800" dirty="0" smtClean="0"/>
              <a:t>Production</a:t>
            </a:r>
          </a:p>
          <a:p>
            <a:pPr lvl="1"/>
            <a:r>
              <a:rPr lang="en-US" sz="1800" dirty="0" smtClean="0"/>
              <a:t>Implementation</a:t>
            </a:r>
          </a:p>
          <a:p>
            <a:pPr lvl="1"/>
            <a:r>
              <a:rPr lang="en-US" sz="1800" dirty="0" smtClean="0"/>
              <a:t>Evaluation 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270" y="2128787"/>
            <a:ext cx="3048000" cy="238321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29" name="Picture 5" descr="http://channelinstincts.files.wordpress.com/2013/07/communication-plan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553" y="2177394"/>
            <a:ext cx="292943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18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and Tactics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066800"/>
            <a:ext cx="8382000" cy="4247317"/>
          </a:xfrm>
        </p:spPr>
        <p:txBody>
          <a:bodyPr/>
          <a:lstStyle/>
          <a:p>
            <a:r>
              <a:rPr lang="en-US" sz="2800" dirty="0" smtClean="0"/>
              <a:t>Create message and establish a call to action</a:t>
            </a:r>
          </a:p>
          <a:p>
            <a:pPr lvl="1"/>
            <a:r>
              <a:rPr lang="en-US" sz="2200" dirty="0" smtClean="0"/>
              <a:t>Message banks (outline all content)</a:t>
            </a:r>
          </a:p>
          <a:p>
            <a:pPr lvl="1"/>
            <a:r>
              <a:rPr lang="en-US" sz="2200" dirty="0" smtClean="0"/>
              <a:t>Offer tools + resources (website, call center, free oral health kits) </a:t>
            </a:r>
          </a:p>
          <a:p>
            <a:pPr marL="396875" lvl="1">
              <a:buBlip>
                <a:blip r:embed="rId3"/>
              </a:buBlip>
            </a:pPr>
            <a:r>
              <a:rPr lang="en-US" dirty="0" smtClean="0"/>
              <a:t>Provide message </a:t>
            </a:r>
            <a:r>
              <a:rPr lang="en-US" dirty="0"/>
              <a:t>saturation and sense of </a:t>
            </a:r>
            <a:r>
              <a:rPr lang="en-US" dirty="0" smtClean="0"/>
              <a:t>urgency</a:t>
            </a:r>
            <a:r>
              <a:rPr lang="en-US" sz="2800" dirty="0" smtClean="0"/>
              <a:t> </a:t>
            </a:r>
          </a:p>
          <a:p>
            <a:pPr lvl="1"/>
            <a:r>
              <a:rPr lang="en-US" sz="2200" dirty="0" smtClean="0"/>
              <a:t>Advertising campaign </a:t>
            </a:r>
          </a:p>
          <a:p>
            <a:pPr lvl="1"/>
            <a:r>
              <a:rPr lang="en-US" sz="2200" dirty="0" smtClean="0"/>
              <a:t>Earned media </a:t>
            </a:r>
          </a:p>
          <a:p>
            <a:pPr lvl="1"/>
            <a:r>
              <a:rPr lang="en-US" sz="2200" dirty="0" smtClean="0"/>
              <a:t>Social media</a:t>
            </a:r>
          </a:p>
          <a:p>
            <a:pPr lvl="1"/>
            <a:r>
              <a:rPr lang="en-US" sz="2200" dirty="0" smtClean="0"/>
              <a:t>Community engagement  </a:t>
            </a:r>
          </a:p>
          <a:p>
            <a:r>
              <a:rPr lang="en-US" sz="2800" dirty="0" smtClean="0"/>
              <a:t>Reach mothers at optimum </a:t>
            </a:r>
            <a:r>
              <a:rPr lang="en-US" sz="2800" dirty="0"/>
              <a:t>learning </a:t>
            </a:r>
            <a:r>
              <a:rPr lang="en-US" sz="2800" dirty="0" smtClean="0"/>
              <a:t>moments </a:t>
            </a:r>
          </a:p>
          <a:p>
            <a:pPr lvl="1"/>
            <a:r>
              <a:rPr lang="en-US" sz="2200" dirty="0" smtClean="0"/>
              <a:t>Work </a:t>
            </a:r>
            <a:r>
              <a:rPr lang="en-US" sz="2200" dirty="0"/>
              <a:t>with </a:t>
            </a:r>
            <a:r>
              <a:rPr lang="en-US" sz="2200" dirty="0" smtClean="0"/>
              <a:t>the community: health </a:t>
            </a:r>
            <a:r>
              <a:rPr lang="en-US" sz="2200" dirty="0"/>
              <a:t>clinics, </a:t>
            </a:r>
            <a:r>
              <a:rPr lang="en-US" sz="2200" dirty="0" smtClean="0"/>
              <a:t>OB/GYN,  prenatal classes, WIC, early head start, dentists, hygienists, etc.  </a:t>
            </a:r>
          </a:p>
        </p:txBody>
      </p:sp>
    </p:spTree>
    <p:extLst>
      <p:ext uri="{BB962C8B-B14F-4D97-AF65-F5344CB8AC3E}">
        <p14:creationId xmlns:p14="http://schemas.microsoft.com/office/powerpoint/2010/main" val="25147609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05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775556"/>
              </p:ext>
            </p:extLst>
          </p:nvPr>
        </p:nvGraphicFramePr>
        <p:xfrm>
          <a:off x="421241" y="990599"/>
          <a:ext cx="8341759" cy="4999047"/>
        </p:xfrm>
        <a:graphic>
          <a:graphicData uri="http://schemas.openxmlformats.org/drawingml/2006/table">
            <a:tbl>
              <a:tblPr/>
              <a:tblGrid>
                <a:gridCol w="2789276"/>
                <a:gridCol w="2708245"/>
                <a:gridCol w="2844238"/>
              </a:tblGrid>
              <a:tr h="2783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Mom Core Story:  </a:t>
                      </a: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Good Oral Health is Necessary for Good Overall Health</a:t>
                      </a:r>
                    </a:p>
                  </a:txBody>
                  <a:tcPr marL="83644" marR="83644" marT="37495" marB="374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83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You Need to Care for Your Mouth and Your Child’s Mouth Everyday</a:t>
                      </a:r>
                    </a:p>
                  </a:txBody>
                  <a:tcPr marL="83644" marR="83644" marT="37495" marB="374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83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Bank </a:t>
                      </a:r>
                    </a:p>
                  </a:txBody>
                  <a:tcPr marL="83644" marR="83644" marT="37495" marB="374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2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Mothering Begins Before Birth</a:t>
                      </a:r>
                    </a:p>
                  </a:txBody>
                  <a:tcPr marL="83644" marR="83644" marT="37495" marB="37495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5B6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Your Baby Needs Your Care</a:t>
                      </a:r>
                    </a:p>
                  </a:txBody>
                  <a:tcPr marL="83644" marR="83644" marT="37495" marB="37495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5B6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Visit Dentist by 1st Birthday</a:t>
                      </a:r>
                    </a:p>
                  </a:txBody>
                  <a:tcPr marL="83644" marR="83644" marT="37495" marB="37495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5B6"/>
                    </a:solidFill>
                  </a:tcPr>
                </a:tc>
              </a:tr>
              <a:tr h="385114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Taking care of yourself, especially your teeth and mouth, is one of the first ways you can care for your unborn child</a:t>
                      </a:r>
                    </a:p>
                    <a:p>
                      <a:pPr marL="3365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-"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Brush twice a day with fluoride toothpaste; floss at least once</a:t>
                      </a:r>
                    </a:p>
                    <a:p>
                      <a:pPr marL="3365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-"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Go to the dentist during your pregnancy, it is safe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Caring for your own teeth during pregnancy is just as important as eating well and taking prenatal vitamins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Your body is changing in many ways to support your pregnancy – these changes can cause dental problems if you do not brush with fluoride toothpaste and floss daily</a:t>
                      </a:r>
                    </a:p>
                    <a:p>
                      <a:pPr marL="3365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-"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Gum disease, like pregnancy gingivitis, can be painful and unattractive, and is present in more than one third of pregnant women</a:t>
                      </a:r>
                    </a:p>
                    <a:p>
                      <a:pPr marL="3365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-"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Studies show that gum diseases may contribute to triggering premature births or low birth-weight babies</a:t>
                      </a:r>
                    </a:p>
                    <a:p>
                      <a:pPr marL="3365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-"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Eat healthy foods, including fresh fruits and vegetables and eliminate foods and beverages with added sugar, such as soda, cookies, candy, and juice drinks.</a:t>
                      </a:r>
                      <a:endParaRPr kumimoji="0" 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3365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-"/>
                        <a:tabLst/>
                        <a:defRPr/>
                      </a:pPr>
                      <a:endParaRPr kumimoji="0" 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83644" marR="83644" marT="37495" marB="374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You have the power to prevent painful tooth decay that is expensive and time consuming to fix and hurts your child’s health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Before teeth come in, after feedings and before bedtime, clean baby’s gums with a soft clean cloth</a:t>
                      </a:r>
                      <a:endParaRPr kumimoji="0" lang="en-US" sz="8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In morning and before bedtime, gently brush teeth and gums with a smear of fluoride toothpaste and a small soft-bristled toothbrush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Give baby milk or water, </a:t>
                      </a:r>
                      <a:r>
                        <a:rPr kumimoji="0" lang="en-US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never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give baby juice drinks (i.e., Kool-Aid, punch) or soft drinks</a:t>
                      </a:r>
                    </a:p>
                    <a:p>
                      <a:pPr marL="3365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-"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Once your baby is off the bottle, serve milk or water in an open cup to limit teeth’s exposure time to potentially harmful sugars. Do not use a sippy cup</a:t>
                      </a:r>
                    </a:p>
                    <a:p>
                      <a:pPr marL="3365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-"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Limit consumption of 100% fruit juice to 4 ounces a day served in an open cup, drank in one sitting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Tooth decay is infectious. Do not share food or utensils with your baby to avoid spreading disease-causing bacteria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Do not lay your baby down with a bottle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Fluoride prevents cavities; drink fluoridated water and brush with fluoride toothpaste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83644" marR="83644" marT="37495" marB="374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Whether teeth have appeared or not, take baby to the dentist by his/her first birthday</a:t>
                      </a:r>
                    </a:p>
                    <a:p>
                      <a:pPr marL="3365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-"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Choose a regular dentist or “dental home” for you and your family and visit twice a year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Receive a free oral health kit and materials from your dentist or healthcare provider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To find a dentist that accepts Medicaid, call 1-800-000-0000 or visit 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3"/>
                        </a:rPr>
                        <a:t>www.HealthyMouths4MD.org</a:t>
                      </a:r>
                      <a:endParaRPr kumimoji="0" 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4555" marR="10455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FF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r>
              <a:rPr lang="en-US" sz="4000" dirty="0" smtClean="0"/>
              <a:t>Creating the Message – Message Bank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280224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if your audience is?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659463"/>
          </a:xfrm>
        </p:spPr>
        <p:txBody>
          <a:bodyPr/>
          <a:lstStyle/>
          <a:p>
            <a:r>
              <a:rPr lang="en-US" dirty="0" smtClean="0"/>
              <a:t>N</a:t>
            </a:r>
            <a:r>
              <a:rPr lang="en-US" sz="3000" dirty="0" smtClean="0"/>
              <a:t>ot interested</a:t>
            </a:r>
          </a:p>
          <a:p>
            <a:r>
              <a:rPr lang="en-US" sz="3000" dirty="0" smtClean="0"/>
              <a:t>Distracted </a:t>
            </a:r>
            <a:endParaRPr lang="en-US" sz="3000" dirty="0"/>
          </a:p>
          <a:p>
            <a:r>
              <a:rPr lang="en-US" dirty="0"/>
              <a:t>Not paying attention  </a:t>
            </a:r>
          </a:p>
          <a:p>
            <a:r>
              <a:rPr lang="en-US" dirty="0"/>
              <a:t>Not motivated</a:t>
            </a:r>
          </a:p>
          <a:p>
            <a:r>
              <a:rPr lang="en-US" dirty="0"/>
              <a:t>Too busy </a:t>
            </a:r>
          </a:p>
          <a:p>
            <a:r>
              <a:rPr lang="en-US" dirty="0"/>
              <a:t>Considers your message unimportant  </a:t>
            </a:r>
          </a:p>
          <a:p>
            <a:endParaRPr lang="en-US" dirty="0"/>
          </a:p>
        </p:txBody>
      </p:sp>
      <p:pic>
        <p:nvPicPr>
          <p:cNvPr id="4" name="Picture 4" descr="http://static.guim.co.uk/sys-images/Admin/BkFill/Default_image_group/2011/5/6/1304703313586/Bored-people-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43000"/>
            <a:ext cx="3825087" cy="229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2966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Makes </a:t>
            </a:r>
            <a:r>
              <a:rPr lang="en-US" dirty="0"/>
              <a:t>Marketing </a:t>
            </a:r>
            <a:r>
              <a:rPr lang="en-US" dirty="0" smtClean="0"/>
              <a:t>Work 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219200"/>
            <a:ext cx="5943600" cy="4062651"/>
          </a:xfrm>
        </p:spPr>
        <p:txBody>
          <a:bodyPr/>
          <a:lstStyle/>
          <a:p>
            <a:r>
              <a:rPr lang="en-US" sz="2600" dirty="0" smtClean="0"/>
              <a:t>Product </a:t>
            </a:r>
            <a:r>
              <a:rPr lang="en-US" sz="2600" dirty="0"/>
              <a:t>must have value </a:t>
            </a:r>
            <a:endParaRPr lang="en-US" sz="2600" dirty="0" smtClean="0"/>
          </a:p>
          <a:p>
            <a:pPr marL="396875" lvl="1">
              <a:buBlip>
                <a:blip r:embed="rId3"/>
              </a:buBlip>
            </a:pPr>
            <a:r>
              <a:rPr lang="en-US" sz="2600" dirty="0" smtClean="0"/>
              <a:t>Must create a value proposition </a:t>
            </a:r>
            <a:r>
              <a:rPr lang="en-US" sz="1600" dirty="0" smtClean="0"/>
              <a:t>(Help </a:t>
            </a:r>
            <a:r>
              <a:rPr lang="en-US" sz="1600" dirty="0"/>
              <a:t>them see the </a:t>
            </a:r>
            <a:r>
              <a:rPr lang="en-US" sz="1600" dirty="0" smtClean="0"/>
              <a:t>value </a:t>
            </a:r>
            <a:r>
              <a:rPr lang="en-US" sz="1600" dirty="0"/>
              <a:t>your offer brings to them</a:t>
            </a:r>
            <a:r>
              <a:rPr lang="en-US" sz="1600" dirty="0" smtClean="0"/>
              <a:t>.) </a:t>
            </a:r>
          </a:p>
          <a:p>
            <a:pPr lvl="1"/>
            <a:r>
              <a:rPr lang="en-US" sz="1800" b="1" dirty="0" smtClean="0"/>
              <a:t>Simple</a:t>
            </a:r>
            <a:r>
              <a:rPr lang="en-US" sz="1800" b="1" dirty="0"/>
              <a:t>: </a:t>
            </a:r>
            <a:r>
              <a:rPr lang="en-US" sz="1800" dirty="0"/>
              <a:t>message must be short, understandable - easy to get from just a quick glance </a:t>
            </a:r>
            <a:endParaRPr lang="en-US" sz="1800" dirty="0" smtClean="0"/>
          </a:p>
          <a:p>
            <a:pPr lvl="1"/>
            <a:r>
              <a:rPr lang="en-US" sz="1800" b="1" dirty="0" smtClean="0"/>
              <a:t>Impact</a:t>
            </a:r>
            <a:r>
              <a:rPr lang="en-US" sz="1800" b="1" dirty="0"/>
              <a:t>:</a:t>
            </a:r>
            <a:r>
              <a:rPr lang="en-US" sz="1800" dirty="0"/>
              <a:t> </a:t>
            </a:r>
            <a:r>
              <a:rPr lang="en-US" sz="1800" dirty="0" smtClean="0"/>
              <a:t>message </a:t>
            </a:r>
            <a:r>
              <a:rPr lang="en-US" sz="1800" dirty="0"/>
              <a:t>must gain your attention, it must pull you in</a:t>
            </a:r>
          </a:p>
          <a:p>
            <a:pPr lvl="1"/>
            <a:r>
              <a:rPr lang="en-US" sz="1800" b="1" dirty="0"/>
              <a:t>Engage:</a:t>
            </a:r>
            <a:r>
              <a:rPr lang="en-US" sz="1800" dirty="0"/>
              <a:t> </a:t>
            </a:r>
            <a:r>
              <a:rPr lang="en-US" sz="1800" dirty="0" smtClean="0"/>
              <a:t>message </a:t>
            </a:r>
            <a:r>
              <a:rPr lang="en-US" sz="1800" dirty="0"/>
              <a:t>must keep your attention and push </a:t>
            </a:r>
            <a:r>
              <a:rPr lang="en-US" sz="1800" dirty="0" smtClean="0"/>
              <a:t>all the right </a:t>
            </a:r>
            <a:r>
              <a:rPr lang="en-US" sz="1800" dirty="0"/>
              <a:t>“buttons” that will </a:t>
            </a:r>
            <a:r>
              <a:rPr lang="en-US" sz="1800" dirty="0" smtClean="0"/>
              <a:t>make you </a:t>
            </a:r>
            <a:r>
              <a:rPr lang="en-US" sz="1800" dirty="0"/>
              <a:t>respond</a:t>
            </a:r>
          </a:p>
          <a:p>
            <a:pPr lvl="1"/>
            <a:r>
              <a:rPr lang="en-US" sz="1800" b="1" dirty="0"/>
              <a:t>Consistency: </a:t>
            </a:r>
            <a:r>
              <a:rPr lang="en-US" sz="1800" dirty="0"/>
              <a:t>message and visual must be the same across various </a:t>
            </a:r>
            <a:r>
              <a:rPr lang="en-US" sz="1800" dirty="0" smtClean="0"/>
              <a:t>media and tactics</a:t>
            </a:r>
            <a:endParaRPr lang="en-US" sz="1800" dirty="0"/>
          </a:p>
          <a:p>
            <a:pPr lvl="1"/>
            <a:r>
              <a:rPr lang="en-US" sz="1800" b="1" dirty="0" smtClean="0"/>
              <a:t>Reach and Frequency: </a:t>
            </a:r>
            <a:r>
              <a:rPr lang="en-US" sz="1800" dirty="0" smtClean="0"/>
              <a:t>message </a:t>
            </a:r>
            <a:r>
              <a:rPr lang="en-US" sz="1800" dirty="0"/>
              <a:t>must </a:t>
            </a:r>
            <a:r>
              <a:rPr lang="en-US" sz="1800" dirty="0" smtClean="0"/>
              <a:t>get to the </a:t>
            </a:r>
            <a:r>
              <a:rPr lang="en-US" sz="1800" dirty="0"/>
              <a:t>target </a:t>
            </a:r>
            <a:r>
              <a:rPr lang="en-US" sz="1800" dirty="0" smtClean="0"/>
              <a:t>audience and </a:t>
            </a:r>
            <a:r>
              <a:rPr lang="en-US" sz="1800" dirty="0"/>
              <a:t>be seen or heard numerous times </a:t>
            </a:r>
          </a:p>
          <a:p>
            <a:pPr marL="517525" lvl="1" indent="0">
              <a:buNone/>
            </a:pPr>
            <a:endParaRPr lang="en-US" sz="1600" dirty="0" smtClean="0"/>
          </a:p>
        </p:txBody>
      </p:sp>
      <p:pic>
        <p:nvPicPr>
          <p:cNvPr id="1026" name="Picture 2" descr="http://www.lizwendling.com/wp-content/uploads/2014/08/selling-value-liz-wendling-sales-coaching-denv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19200"/>
            <a:ext cx="2019988" cy="198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802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ight_with Blue Bar Segoe Template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1_Light_with Blue Bar Segoe Template</Template>
  <TotalTime>3119</TotalTime>
  <Words>1932</Words>
  <Application>Microsoft Office PowerPoint</Application>
  <PresentationFormat>On-screen Show (4:3)</PresentationFormat>
  <Paragraphs>231</Paragraphs>
  <Slides>20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1_Light_with Blue Bar Segoe Template</vt:lpstr>
      <vt:lpstr>White with Courier font for code slides</vt:lpstr>
      <vt:lpstr>Improving Oral Health Literacy  Through Social Marketing Lessons learned from Healthy Teeth, Healthy Kids</vt:lpstr>
      <vt:lpstr>Creating a Social Marketing Campaign   10 steps from idea to evaluation    </vt:lpstr>
      <vt:lpstr>Create Infrastructure</vt:lpstr>
      <vt:lpstr> Define Audience and Goals  </vt:lpstr>
      <vt:lpstr>Communication Plan </vt:lpstr>
      <vt:lpstr>Strategies and Tactics </vt:lpstr>
      <vt:lpstr>Creating the Message – Message Bank</vt:lpstr>
      <vt:lpstr>What if your audience is?  </vt:lpstr>
      <vt:lpstr>What Makes Marketing Work ?</vt:lpstr>
      <vt:lpstr>Campaign Testing </vt:lpstr>
      <vt:lpstr>Campaign Launch</vt:lpstr>
      <vt:lpstr>Campaign Timeline </vt:lpstr>
      <vt:lpstr>Campaign – by the numbers </vt:lpstr>
      <vt:lpstr>Post-campaign survey</vt:lpstr>
      <vt:lpstr>Lessons learned</vt:lpstr>
      <vt:lpstr>Dientes Sanos, Niños Sanos</vt:lpstr>
      <vt:lpstr>Dientes Sanos, Niños Sanos  Campaign Advertising </vt:lpstr>
      <vt:lpstr>Dientes Sanos, Niños Sanos  Results</vt:lpstr>
      <vt:lpstr>Conclusions</vt:lpstr>
      <vt:lpstr>The Bottom Line</vt:lpstr>
    </vt:vector>
  </TitlesOfParts>
  <Company>Department of Health and Mental Hygiene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Teresa Burke</dc:creator>
  <cp:lastModifiedBy>Dean Perkins</cp:lastModifiedBy>
  <cp:revision>301</cp:revision>
  <cp:lastPrinted>2016-03-22T14:34:53Z</cp:lastPrinted>
  <dcterms:created xsi:type="dcterms:W3CDTF">2012-09-11T17:12:59Z</dcterms:created>
  <dcterms:modified xsi:type="dcterms:W3CDTF">2017-04-03T13:18:48Z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TC102867629990</vt:lpwstr>
  </property>
</Properties>
</file>