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7" r:id="rId1"/>
    <p:sldMasterId id="2147483951" r:id="rId2"/>
    <p:sldMasterId id="2147483965" r:id="rId3"/>
    <p:sldMasterId id="2147484046" r:id="rId4"/>
    <p:sldMasterId id="2147484071" r:id="rId5"/>
    <p:sldMasterId id="2147484135" r:id="rId6"/>
  </p:sldMasterIdLst>
  <p:notesMasterIdLst>
    <p:notesMasterId r:id="rId26"/>
  </p:notesMasterIdLst>
  <p:handoutMasterIdLst>
    <p:handoutMasterId r:id="rId27"/>
  </p:handoutMasterIdLst>
  <p:sldIdLst>
    <p:sldId id="282" r:id="rId7"/>
    <p:sldId id="283" r:id="rId8"/>
    <p:sldId id="312" r:id="rId9"/>
    <p:sldId id="304" r:id="rId10"/>
    <p:sldId id="333" r:id="rId11"/>
    <p:sldId id="321" r:id="rId12"/>
    <p:sldId id="326" r:id="rId13"/>
    <p:sldId id="307" r:id="rId14"/>
    <p:sldId id="334" r:id="rId15"/>
    <p:sldId id="341" r:id="rId16"/>
    <p:sldId id="315" r:id="rId17"/>
    <p:sldId id="338" r:id="rId18"/>
    <p:sldId id="331" r:id="rId19"/>
    <p:sldId id="337" r:id="rId20"/>
    <p:sldId id="336" r:id="rId21"/>
    <p:sldId id="335" r:id="rId22"/>
    <p:sldId id="342" r:id="rId23"/>
    <p:sldId id="339" r:id="rId24"/>
    <p:sldId id="309"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36007"/>
    <a:srgbClr val="7030A0"/>
    <a:srgbClr val="0074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76"/>
    </p:cViewPr>
  </p:sorterViewPr>
  <p:notesViewPr>
    <p:cSldViewPr snapToGrid="0" snapToObjects="1">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C8CDD9-C41E-BA4D-9014-BA6C61C08082}" type="datetime1">
              <a:rPr lang="en-US" smtClean="0"/>
              <a:pPr/>
              <a:t>6/9/2017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1706B11-289C-E84E-A97A-8A79873D7F46}" type="slidenum">
              <a:rPr lang="en-US" smtClean="0"/>
              <a:pPr/>
              <a:t>‹#›</a:t>
            </a:fld>
            <a:endParaRPr lang="en-US" dirty="0"/>
          </a:p>
        </p:txBody>
      </p:sp>
    </p:spTree>
    <p:extLst>
      <p:ext uri="{BB962C8B-B14F-4D97-AF65-F5344CB8AC3E}">
        <p14:creationId xmlns:p14="http://schemas.microsoft.com/office/powerpoint/2010/main" val="1149334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2B3E13-3C8A-0D4B-B429-BF3023F98322}" type="datetime1">
              <a:rPr lang="en-US" smtClean="0"/>
              <a:pPr/>
              <a:t>6/9/2017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8A58F2-56A2-1945-AF3A-CD6686D16F2B}" type="slidenum">
              <a:rPr lang="en-US" smtClean="0"/>
              <a:pPr/>
              <a:t>‹#›</a:t>
            </a:fld>
            <a:endParaRPr lang="en-US" dirty="0"/>
          </a:p>
        </p:txBody>
      </p:sp>
    </p:spTree>
    <p:extLst>
      <p:ext uri="{BB962C8B-B14F-4D97-AF65-F5344CB8AC3E}">
        <p14:creationId xmlns:p14="http://schemas.microsoft.com/office/powerpoint/2010/main" val="35859440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a:noFill/>
          <a:ln/>
        </p:spPr>
        <p:txBody>
          <a:bodyPr/>
          <a:lstStyle/>
          <a:p>
            <a:pPr eaLnBrk="1" hangingPunct="1">
              <a:spcBef>
                <a:spcPct val="0"/>
              </a:spcBef>
            </a:pPr>
            <a:r>
              <a:rPr lang="en-US" sz="2400" dirty="0" smtClean="0"/>
              <a:t>Harry</a:t>
            </a:r>
          </a:p>
          <a:p>
            <a:pPr eaLnBrk="1" hangingPunct="1">
              <a:spcBef>
                <a:spcPct val="0"/>
              </a:spcBef>
            </a:pPr>
            <a:r>
              <a:rPr lang="en-US" sz="2400" dirty="0" smtClean="0"/>
              <a:t>Welcome</a:t>
            </a:r>
            <a:endParaRPr lang="en-US" sz="2400" dirty="0"/>
          </a:p>
        </p:txBody>
      </p:sp>
      <p:sp>
        <p:nvSpPr>
          <p:cNvPr id="17412" name="Slide Number Placeholder 3"/>
          <p:cNvSpPr>
            <a:spLocks noGrp="1"/>
          </p:cNvSpPr>
          <p:nvPr>
            <p:ph type="sldNum" sz="quarter" idx="4294967295"/>
          </p:nvPr>
        </p:nvSpPr>
        <p:spPr bwMode="auto">
          <a:xfrm>
            <a:off x="3971926" y="8829675"/>
            <a:ext cx="3036888" cy="465138"/>
          </a:xfrm>
          <a:prstGeom prst="rect">
            <a:avLst/>
          </a:prstGeom>
          <a:noFill/>
          <a:ln>
            <a:miter lim="800000"/>
            <a:headEnd/>
            <a:tailEnd/>
          </a:ln>
        </p:spPr>
        <p:txBody>
          <a:bodyPr lIns="93171" tIns="46586" rIns="93171" bIns="46586"/>
          <a:lstStyle/>
          <a:p>
            <a:pPr defTabSz="931811"/>
            <a:fld id="{36FC585A-481E-4ED9-BA5F-CB8AD17B6F10}" type="slidenum">
              <a:rPr lang="en-US">
                <a:solidFill>
                  <a:prstClr val="black"/>
                </a:solidFill>
                <a:latin typeface="Calibri" pitchFamily="34" charset="0"/>
              </a:rPr>
              <a:pPr defTabSz="931811"/>
              <a:t>1</a:t>
            </a:fld>
            <a:endParaRPr lang="en-US" dirty="0">
              <a:solidFill>
                <a:prstClr val="black"/>
              </a:solidFill>
              <a:latin typeface="Calibri" pitchFamily="34" charset="0"/>
            </a:endParaRPr>
          </a:p>
        </p:txBody>
      </p:sp>
    </p:spTree>
    <p:extLst>
      <p:ext uri="{BB962C8B-B14F-4D97-AF65-F5344CB8AC3E}">
        <p14:creationId xmlns:p14="http://schemas.microsoft.com/office/powerpoint/2010/main" val="375166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t>
            </a:r>
            <a:endParaRPr lang="en-US" dirty="0"/>
          </a:p>
        </p:txBody>
      </p:sp>
      <p:sp>
        <p:nvSpPr>
          <p:cNvPr id="4" name="Slide Number Placeholder 3"/>
          <p:cNvSpPr>
            <a:spLocks noGrp="1"/>
          </p:cNvSpPr>
          <p:nvPr>
            <p:ph type="sldNum" sz="quarter" idx="10"/>
          </p:nvPr>
        </p:nvSpPr>
        <p:spPr/>
        <p:txBody>
          <a:bodyPr/>
          <a:lstStyle/>
          <a:p>
            <a:fld id="{558A58F2-56A2-1945-AF3A-CD6686D16F2B}" type="slidenum">
              <a:rPr lang="en-US" smtClean="0"/>
              <a:pPr/>
              <a:t>10</a:t>
            </a:fld>
            <a:endParaRPr lang="en-US" dirty="0"/>
          </a:p>
        </p:txBody>
      </p:sp>
    </p:spTree>
    <p:extLst>
      <p:ext uri="{BB962C8B-B14F-4D97-AF65-F5344CB8AC3E}">
        <p14:creationId xmlns:p14="http://schemas.microsoft.com/office/powerpoint/2010/main" val="194558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baseline="0" dirty="0" smtClean="0"/>
              <a:t>Sherry and Melissa</a:t>
            </a:r>
          </a:p>
          <a:p>
            <a:endParaRPr lang="en-US" sz="4900" baseline="0" dirty="0" smtClean="0"/>
          </a:p>
          <a:p>
            <a:endParaRPr lang="en-US" sz="4900" baseline="0" dirty="0" smtClean="0"/>
          </a:p>
          <a:p>
            <a:endParaRPr lang="en-US" sz="4900" baseline="0" dirty="0" smtClean="0"/>
          </a:p>
          <a:p>
            <a:endParaRPr lang="en-US" sz="4900" baseline="0" dirty="0" smtClean="0"/>
          </a:p>
          <a:p>
            <a:r>
              <a:rPr lang="en-US" sz="4900" baseline="0" dirty="0" smtClean="0"/>
              <a:t>Data Collection – Initially began collecting data on  2 elements that are related to dental access for the maternity patient  – does the pregnant patient have a dental provider and has the patient had a preventive dental visit in the past 12 months and does the infant have a dental provider at time of discharge from services, does Mother want assistance in locating a dental provider for the child. This data was being manually collected and captured by the patients’ care coordinator. An electronic assessment of this document has been developed and being added to the current documentation system the Care Coordinator uses. We will collect data on the following questions:  1) Health Insurance, dental provider, preventive dental visit in the past 12 months for the maternity patients, date of the appointment, was a referral made to a dental provided for the child , provider name. </a:t>
            </a:r>
          </a:p>
          <a:p>
            <a:endParaRPr lang="en-US" sz="4900" baseline="0" dirty="0" smtClean="0"/>
          </a:p>
          <a:p>
            <a:r>
              <a:rPr lang="en-US" sz="4900" baseline="0" dirty="0" smtClean="0"/>
              <a:t>We are also tracking the number of educational brochures related to dental health that are provided to the patient, providing oral hygiene kits to the patient and all household members. The number of kits being provided is also being tracked. </a:t>
            </a:r>
            <a:endParaRPr lang="en-US" sz="4900" dirty="0"/>
          </a:p>
        </p:txBody>
      </p:sp>
      <p:sp>
        <p:nvSpPr>
          <p:cNvPr id="4" name="Slide Number Placeholder 3"/>
          <p:cNvSpPr>
            <a:spLocks noGrp="1"/>
          </p:cNvSpPr>
          <p:nvPr>
            <p:ph type="sldNum" sz="quarter" idx="10"/>
          </p:nvPr>
        </p:nvSpPr>
        <p:spPr/>
        <p:txBody>
          <a:bodyPr/>
          <a:lstStyle/>
          <a:p>
            <a:fld id="{A98023AF-9E57-4520-833B-C7FA83465DF1}" type="slidenum">
              <a:rPr lang="en-US" smtClean="0"/>
              <a:pPr/>
              <a:t>11</a:t>
            </a:fld>
            <a:endParaRPr lang="en-US" dirty="0"/>
          </a:p>
        </p:txBody>
      </p:sp>
    </p:spTree>
    <p:extLst>
      <p:ext uri="{BB962C8B-B14F-4D97-AF65-F5344CB8AC3E}">
        <p14:creationId xmlns:p14="http://schemas.microsoft.com/office/powerpoint/2010/main" val="160666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Sherry and Melissa</a:t>
            </a:r>
            <a:endParaRPr lang="en-US" dirty="0"/>
          </a:p>
        </p:txBody>
      </p:sp>
      <p:sp>
        <p:nvSpPr>
          <p:cNvPr id="4" name="Slide Number Placeholder 3"/>
          <p:cNvSpPr>
            <a:spLocks noGrp="1"/>
          </p:cNvSpPr>
          <p:nvPr>
            <p:ph type="sldNum" sz="quarter" idx="10"/>
          </p:nvPr>
        </p:nvSpPr>
        <p:spPr/>
        <p:txBody>
          <a:bodyPr/>
          <a:lstStyle/>
          <a:p>
            <a:fld id="{558A58F2-56A2-1945-AF3A-CD6686D16F2B}" type="slidenum">
              <a:rPr lang="en-US" smtClean="0"/>
              <a:pPr/>
              <a:t>12</a:t>
            </a:fld>
            <a:endParaRPr lang="en-US" dirty="0"/>
          </a:p>
        </p:txBody>
      </p:sp>
    </p:spTree>
    <p:extLst>
      <p:ext uri="{BB962C8B-B14F-4D97-AF65-F5344CB8AC3E}">
        <p14:creationId xmlns:p14="http://schemas.microsoft.com/office/powerpoint/2010/main" val="2429357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smtClean="0"/>
              <a:t>Tracy</a:t>
            </a:r>
            <a:endParaRPr lang="en-US" sz="4900" dirty="0"/>
          </a:p>
        </p:txBody>
      </p:sp>
      <p:sp>
        <p:nvSpPr>
          <p:cNvPr id="4" name="Slide Number Placeholder 3"/>
          <p:cNvSpPr>
            <a:spLocks noGrp="1"/>
          </p:cNvSpPr>
          <p:nvPr>
            <p:ph type="sldNum" sz="quarter" idx="10"/>
          </p:nvPr>
        </p:nvSpPr>
        <p:spPr/>
        <p:txBody>
          <a:bodyPr/>
          <a:lstStyle/>
          <a:p>
            <a:fld id="{A98023AF-9E57-4520-833B-C7FA83465DF1}" type="slidenum">
              <a:rPr lang="en-US" smtClean="0"/>
              <a:pPr/>
              <a:t>13</a:t>
            </a:fld>
            <a:endParaRPr lang="en-US" dirty="0"/>
          </a:p>
        </p:txBody>
      </p:sp>
    </p:spTree>
    <p:extLst>
      <p:ext uri="{BB962C8B-B14F-4D97-AF65-F5344CB8AC3E}">
        <p14:creationId xmlns:p14="http://schemas.microsoft.com/office/powerpoint/2010/main" val="1606669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smtClean="0"/>
              <a:t>Tracy</a:t>
            </a:r>
            <a:endParaRPr lang="en-US" sz="4900" dirty="0"/>
          </a:p>
        </p:txBody>
      </p:sp>
      <p:sp>
        <p:nvSpPr>
          <p:cNvPr id="4" name="Slide Number Placeholder 3"/>
          <p:cNvSpPr>
            <a:spLocks noGrp="1"/>
          </p:cNvSpPr>
          <p:nvPr>
            <p:ph type="sldNum" sz="quarter" idx="10"/>
          </p:nvPr>
        </p:nvSpPr>
        <p:spPr/>
        <p:txBody>
          <a:bodyPr/>
          <a:lstStyle/>
          <a:p>
            <a:fld id="{A98023AF-9E57-4520-833B-C7FA83465DF1}" type="slidenum">
              <a:rPr lang="en-US" smtClean="0"/>
              <a:pPr/>
              <a:t>14</a:t>
            </a:fld>
            <a:endParaRPr lang="en-US" dirty="0"/>
          </a:p>
        </p:txBody>
      </p:sp>
    </p:spTree>
    <p:extLst>
      <p:ext uri="{BB962C8B-B14F-4D97-AF65-F5344CB8AC3E}">
        <p14:creationId xmlns:p14="http://schemas.microsoft.com/office/powerpoint/2010/main" val="2723468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smtClean="0"/>
              <a:t>Katrina</a:t>
            </a:r>
            <a:endParaRPr lang="en-US" sz="4900" dirty="0"/>
          </a:p>
        </p:txBody>
      </p:sp>
      <p:sp>
        <p:nvSpPr>
          <p:cNvPr id="4" name="Slide Number Placeholder 3"/>
          <p:cNvSpPr>
            <a:spLocks noGrp="1"/>
          </p:cNvSpPr>
          <p:nvPr>
            <p:ph type="sldNum" sz="quarter" idx="10"/>
          </p:nvPr>
        </p:nvSpPr>
        <p:spPr/>
        <p:txBody>
          <a:bodyPr/>
          <a:lstStyle/>
          <a:p>
            <a:fld id="{A98023AF-9E57-4520-833B-C7FA83465DF1}" type="slidenum">
              <a:rPr lang="en-US" smtClean="0"/>
              <a:pPr/>
              <a:t>15</a:t>
            </a:fld>
            <a:endParaRPr lang="en-US" dirty="0"/>
          </a:p>
        </p:txBody>
      </p:sp>
    </p:spTree>
    <p:extLst>
      <p:ext uri="{BB962C8B-B14F-4D97-AF65-F5344CB8AC3E}">
        <p14:creationId xmlns:p14="http://schemas.microsoft.com/office/powerpoint/2010/main" val="2267548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smtClean="0"/>
              <a:t>Katrina</a:t>
            </a:r>
            <a:endParaRPr lang="en-US" sz="4900" dirty="0"/>
          </a:p>
        </p:txBody>
      </p:sp>
      <p:sp>
        <p:nvSpPr>
          <p:cNvPr id="4" name="Slide Number Placeholder 3"/>
          <p:cNvSpPr>
            <a:spLocks noGrp="1"/>
          </p:cNvSpPr>
          <p:nvPr>
            <p:ph type="sldNum" sz="quarter" idx="10"/>
          </p:nvPr>
        </p:nvSpPr>
        <p:spPr/>
        <p:txBody>
          <a:bodyPr/>
          <a:lstStyle/>
          <a:p>
            <a:fld id="{A98023AF-9E57-4520-833B-C7FA83465DF1}" type="slidenum">
              <a:rPr lang="en-US" smtClean="0"/>
              <a:pPr/>
              <a:t>16</a:t>
            </a:fld>
            <a:endParaRPr lang="en-US" dirty="0"/>
          </a:p>
        </p:txBody>
      </p:sp>
    </p:spTree>
    <p:extLst>
      <p:ext uri="{BB962C8B-B14F-4D97-AF65-F5344CB8AC3E}">
        <p14:creationId xmlns:p14="http://schemas.microsoft.com/office/powerpoint/2010/main" val="160666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a:t>
            </a:r>
            <a:endParaRPr lang="en-US" dirty="0"/>
          </a:p>
        </p:txBody>
      </p:sp>
      <p:sp>
        <p:nvSpPr>
          <p:cNvPr id="4" name="Slide Number Placeholder 3"/>
          <p:cNvSpPr>
            <a:spLocks noGrp="1"/>
          </p:cNvSpPr>
          <p:nvPr>
            <p:ph type="sldNum" sz="quarter" idx="10"/>
          </p:nvPr>
        </p:nvSpPr>
        <p:spPr/>
        <p:txBody>
          <a:bodyPr/>
          <a:lstStyle/>
          <a:p>
            <a:fld id="{4BBE563F-13AE-4345-9E6F-D75A5C01BFF2}" type="slidenum">
              <a:rPr lang="en-US" smtClean="0"/>
              <a:t>17</a:t>
            </a:fld>
            <a:endParaRPr lang="en-US" dirty="0"/>
          </a:p>
        </p:txBody>
      </p:sp>
    </p:spTree>
    <p:extLst>
      <p:ext uri="{BB962C8B-B14F-4D97-AF65-F5344CB8AC3E}">
        <p14:creationId xmlns:p14="http://schemas.microsoft.com/office/powerpoint/2010/main" val="4103595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Katrina</a:t>
            </a:r>
          </a:p>
        </p:txBody>
      </p:sp>
      <p:sp>
        <p:nvSpPr>
          <p:cNvPr id="4" name="Slide Number Placeholder 3"/>
          <p:cNvSpPr>
            <a:spLocks noGrp="1"/>
          </p:cNvSpPr>
          <p:nvPr>
            <p:ph type="sldNum" sz="quarter" idx="10"/>
          </p:nvPr>
        </p:nvSpPr>
        <p:spPr/>
        <p:txBody>
          <a:bodyPr/>
          <a:lstStyle/>
          <a:p>
            <a:fld id="{558A58F2-56A2-1945-AF3A-CD6686D16F2B}" type="slidenum">
              <a:rPr lang="en-US" smtClean="0"/>
              <a:pPr/>
              <a:t>18</a:t>
            </a:fld>
            <a:endParaRPr lang="en-US" dirty="0"/>
          </a:p>
        </p:txBody>
      </p:sp>
    </p:spTree>
    <p:extLst>
      <p:ext uri="{BB962C8B-B14F-4D97-AF65-F5344CB8AC3E}">
        <p14:creationId xmlns:p14="http://schemas.microsoft.com/office/powerpoint/2010/main" val="445027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t>Chris</a:t>
            </a:r>
          </a:p>
        </p:txBody>
      </p:sp>
      <p:sp>
        <p:nvSpPr>
          <p:cNvPr id="4" name="Slide Number Placeholder 3"/>
          <p:cNvSpPr>
            <a:spLocks noGrp="1"/>
          </p:cNvSpPr>
          <p:nvPr>
            <p:ph type="sldNum" sz="quarter" idx="10"/>
          </p:nvPr>
        </p:nvSpPr>
        <p:spPr/>
        <p:txBody>
          <a:bodyPr/>
          <a:lstStyle/>
          <a:p>
            <a:fld id="{A98023AF-9E57-4520-833B-C7FA83465DF1}" type="slidenum">
              <a:rPr lang="en-US" smtClean="0"/>
              <a:pPr/>
              <a:t>19</a:t>
            </a:fld>
            <a:endParaRPr lang="en-US" dirty="0"/>
          </a:p>
        </p:txBody>
      </p:sp>
    </p:spTree>
    <p:extLst>
      <p:ext uri="{BB962C8B-B14F-4D97-AF65-F5344CB8AC3E}">
        <p14:creationId xmlns:p14="http://schemas.microsoft.com/office/powerpoint/2010/main" val="325082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Harry</a:t>
            </a:r>
          </a:p>
        </p:txBody>
      </p:sp>
      <p:sp>
        <p:nvSpPr>
          <p:cNvPr id="4" name="Slide Number Placeholder 3"/>
          <p:cNvSpPr>
            <a:spLocks noGrp="1"/>
          </p:cNvSpPr>
          <p:nvPr>
            <p:ph type="sldNum" sz="quarter" idx="10"/>
          </p:nvPr>
        </p:nvSpPr>
        <p:spPr/>
        <p:txBody>
          <a:bodyPr/>
          <a:lstStyle/>
          <a:p>
            <a:fld id="{558A58F2-56A2-1945-AF3A-CD6686D16F2B}" type="slidenum">
              <a:rPr lang="en-US" smtClean="0"/>
              <a:pPr/>
              <a:t>2</a:t>
            </a:fld>
            <a:endParaRPr lang="en-US" dirty="0"/>
          </a:p>
        </p:txBody>
      </p:sp>
    </p:spTree>
    <p:extLst>
      <p:ext uri="{BB962C8B-B14F-4D97-AF65-F5344CB8AC3E}">
        <p14:creationId xmlns:p14="http://schemas.microsoft.com/office/powerpoint/2010/main" val="343747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500" dirty="0"/>
              <a:t>Harry</a:t>
            </a:r>
          </a:p>
          <a:p>
            <a:r>
              <a:rPr lang="en-US" sz="4500" dirty="0"/>
              <a:t>Review housekeeping announcement</a:t>
            </a:r>
          </a:p>
        </p:txBody>
      </p:sp>
      <p:sp>
        <p:nvSpPr>
          <p:cNvPr id="4" name="Slide Number Placeholder 3"/>
          <p:cNvSpPr>
            <a:spLocks noGrp="1"/>
          </p:cNvSpPr>
          <p:nvPr>
            <p:ph type="sldNum" sz="quarter" idx="10"/>
          </p:nvPr>
        </p:nvSpPr>
        <p:spPr/>
        <p:txBody>
          <a:bodyPr/>
          <a:lstStyle/>
          <a:p>
            <a:fld id="{A98023AF-9E57-4520-833B-C7FA83465DF1}" type="slidenum">
              <a:rPr lang="en-US" smtClean="0"/>
              <a:pPr/>
              <a:t>3</a:t>
            </a:fld>
            <a:endParaRPr lang="en-US" dirty="0"/>
          </a:p>
        </p:txBody>
      </p:sp>
    </p:spTree>
    <p:extLst>
      <p:ext uri="{BB962C8B-B14F-4D97-AF65-F5344CB8AC3E}">
        <p14:creationId xmlns:p14="http://schemas.microsoft.com/office/powerpoint/2010/main" val="13202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t>Harry</a:t>
            </a:r>
          </a:p>
        </p:txBody>
      </p:sp>
      <p:sp>
        <p:nvSpPr>
          <p:cNvPr id="4" name="Slide Number Placeholder 3"/>
          <p:cNvSpPr>
            <a:spLocks noGrp="1"/>
          </p:cNvSpPr>
          <p:nvPr>
            <p:ph type="sldNum" sz="quarter" idx="10"/>
          </p:nvPr>
        </p:nvSpPr>
        <p:spPr/>
        <p:txBody>
          <a:bodyPr/>
          <a:lstStyle/>
          <a:p>
            <a:fld id="{A98023AF-9E57-4520-833B-C7FA83465DF1}" type="slidenum">
              <a:rPr lang="en-US" smtClean="0"/>
              <a:pPr/>
              <a:t>4</a:t>
            </a:fld>
            <a:endParaRPr lang="en-US" dirty="0"/>
          </a:p>
        </p:txBody>
      </p:sp>
    </p:spTree>
    <p:extLst>
      <p:ext uri="{BB962C8B-B14F-4D97-AF65-F5344CB8AC3E}">
        <p14:creationId xmlns:p14="http://schemas.microsoft.com/office/powerpoint/2010/main" val="175459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Harry</a:t>
            </a:r>
          </a:p>
          <a:p>
            <a:endParaRPr lang="en-US" dirty="0"/>
          </a:p>
        </p:txBody>
      </p:sp>
      <p:sp>
        <p:nvSpPr>
          <p:cNvPr id="4" name="Slide Number Placeholder 3"/>
          <p:cNvSpPr>
            <a:spLocks noGrp="1"/>
          </p:cNvSpPr>
          <p:nvPr>
            <p:ph type="sldNum" sz="quarter" idx="10"/>
          </p:nvPr>
        </p:nvSpPr>
        <p:spPr/>
        <p:txBody>
          <a:bodyPr/>
          <a:lstStyle/>
          <a:p>
            <a:fld id="{558A58F2-56A2-1945-AF3A-CD6686D16F2B}" type="slidenum">
              <a:rPr lang="en-US" smtClean="0"/>
              <a:pPr/>
              <a:t>5</a:t>
            </a:fld>
            <a:endParaRPr lang="en-US" dirty="0"/>
          </a:p>
        </p:txBody>
      </p:sp>
    </p:spTree>
    <p:extLst>
      <p:ext uri="{BB962C8B-B14F-4D97-AF65-F5344CB8AC3E}">
        <p14:creationId xmlns:p14="http://schemas.microsoft.com/office/powerpoint/2010/main" val="186694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smtClean="0"/>
              <a:t>Harry</a:t>
            </a:r>
          </a:p>
          <a:p>
            <a:r>
              <a:rPr lang="en-US" sz="4900" dirty="0" smtClean="0"/>
              <a:t>Read </a:t>
            </a:r>
            <a:r>
              <a:rPr lang="en-US" sz="4900" dirty="0"/>
              <a:t>bios</a:t>
            </a:r>
          </a:p>
        </p:txBody>
      </p:sp>
      <p:sp>
        <p:nvSpPr>
          <p:cNvPr id="4" name="Slide Number Placeholder 3"/>
          <p:cNvSpPr>
            <a:spLocks noGrp="1"/>
          </p:cNvSpPr>
          <p:nvPr>
            <p:ph type="sldNum" sz="quarter" idx="10"/>
          </p:nvPr>
        </p:nvSpPr>
        <p:spPr/>
        <p:txBody>
          <a:bodyPr/>
          <a:lstStyle/>
          <a:p>
            <a:fld id="{A98023AF-9E57-4520-833B-C7FA83465DF1}" type="slidenum">
              <a:rPr lang="en-US" smtClean="0"/>
              <a:pPr/>
              <a:t>6</a:t>
            </a:fld>
            <a:endParaRPr lang="en-US" dirty="0"/>
          </a:p>
        </p:txBody>
      </p:sp>
    </p:spTree>
    <p:extLst>
      <p:ext uri="{BB962C8B-B14F-4D97-AF65-F5344CB8AC3E}">
        <p14:creationId xmlns:p14="http://schemas.microsoft.com/office/powerpoint/2010/main" val="36475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smtClean="0"/>
              <a:t>Harry</a:t>
            </a:r>
            <a:endParaRPr lang="en-US" dirty="0"/>
          </a:p>
          <a:p>
            <a:endParaRPr lang="en-US" dirty="0"/>
          </a:p>
        </p:txBody>
      </p:sp>
      <p:sp>
        <p:nvSpPr>
          <p:cNvPr id="4" name="Slide Number Placeholder 3"/>
          <p:cNvSpPr>
            <a:spLocks noGrp="1"/>
          </p:cNvSpPr>
          <p:nvPr>
            <p:ph type="sldNum" sz="quarter" idx="10"/>
          </p:nvPr>
        </p:nvSpPr>
        <p:spPr/>
        <p:txBody>
          <a:bodyPr/>
          <a:lstStyle/>
          <a:p>
            <a:fld id="{4BBE563F-13AE-4345-9E6F-D75A5C01BFF2}" type="slidenum">
              <a:rPr lang="en-US" smtClean="0"/>
              <a:pPr/>
              <a:t>7</a:t>
            </a:fld>
            <a:endParaRPr lang="en-US" dirty="0"/>
          </a:p>
        </p:txBody>
      </p:sp>
    </p:spTree>
    <p:extLst>
      <p:ext uri="{BB962C8B-B14F-4D97-AF65-F5344CB8AC3E}">
        <p14:creationId xmlns:p14="http://schemas.microsoft.com/office/powerpoint/2010/main" val="408291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smtClean="0"/>
              <a:t>Harry</a:t>
            </a:r>
            <a:endParaRPr lang="en-US" sz="4900" dirty="0"/>
          </a:p>
        </p:txBody>
      </p:sp>
      <p:sp>
        <p:nvSpPr>
          <p:cNvPr id="4" name="Slide Number Placeholder 3"/>
          <p:cNvSpPr>
            <a:spLocks noGrp="1"/>
          </p:cNvSpPr>
          <p:nvPr>
            <p:ph type="sldNum" sz="quarter" idx="10"/>
          </p:nvPr>
        </p:nvSpPr>
        <p:spPr/>
        <p:txBody>
          <a:bodyPr/>
          <a:lstStyle/>
          <a:p>
            <a:fld id="{A98023AF-9E57-4520-833B-C7FA83465DF1}" type="slidenum">
              <a:rPr lang="en-US" smtClean="0"/>
              <a:pPr/>
              <a:t>8</a:t>
            </a:fld>
            <a:endParaRPr lang="en-US" dirty="0"/>
          </a:p>
        </p:txBody>
      </p:sp>
    </p:spTree>
    <p:extLst>
      <p:ext uri="{BB962C8B-B14F-4D97-AF65-F5344CB8AC3E}">
        <p14:creationId xmlns:p14="http://schemas.microsoft.com/office/powerpoint/2010/main" val="359022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500" dirty="0" smtClean="0"/>
              <a:t>Reg</a:t>
            </a:r>
            <a:endParaRPr lang="en-US" sz="4500" dirty="0"/>
          </a:p>
        </p:txBody>
      </p:sp>
      <p:sp>
        <p:nvSpPr>
          <p:cNvPr id="4" name="Slide Number Placeholder 3"/>
          <p:cNvSpPr>
            <a:spLocks noGrp="1"/>
          </p:cNvSpPr>
          <p:nvPr>
            <p:ph type="sldNum" sz="quarter" idx="10"/>
          </p:nvPr>
        </p:nvSpPr>
        <p:spPr/>
        <p:txBody>
          <a:bodyPr/>
          <a:lstStyle/>
          <a:p>
            <a:fld id="{A98023AF-9E57-4520-833B-C7FA83465DF1}" type="slidenum">
              <a:rPr lang="en-US" smtClean="0"/>
              <a:pPr/>
              <a:t>9</a:t>
            </a:fld>
            <a:endParaRPr lang="en-US" dirty="0"/>
          </a:p>
        </p:txBody>
      </p:sp>
    </p:spTree>
    <p:extLst>
      <p:ext uri="{BB962C8B-B14F-4D97-AF65-F5344CB8AC3E}">
        <p14:creationId xmlns:p14="http://schemas.microsoft.com/office/powerpoint/2010/main" val="13202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07B746A1-8732-204D-9BED-05B3E541EA11}"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60772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2DE0E18-0FD1-4E44-A0A8-3BD9F8D0B843}" type="datetime1">
              <a:rPr lang="en-US" smtClean="0">
                <a:solidFill>
                  <a:prstClr val="black"/>
                </a:solidFill>
                <a:latin typeface="Calibri"/>
              </a:rPr>
              <a:pPr>
                <a:defRPr/>
              </a:pPr>
              <a:t>6/9/2017</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43A45BBE-495E-2E47-A310-4773F1A1087E}"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07496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0"/>
            <a:ext cx="2133600" cy="365125"/>
          </a:xfrm>
        </p:spPr>
        <p:txBody>
          <a:bodyPr/>
          <a:lstStyle>
            <a:lvl1pPr>
              <a:defRPr/>
            </a:lvl1pPr>
          </a:lstStyle>
          <a:p>
            <a:pPr>
              <a:defRPr/>
            </a:pPr>
            <a:fld id="{E540CE0A-DA06-544E-9883-B1F443B13A92}"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44227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1FB954-FD21-1C4F-B5C5-299D07BCFBB7}" type="datetime1">
              <a:rPr lang="en-US" smtClean="0"/>
              <a:pPr/>
              <a:t>6/9/2017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dirty="0"/>
          </a:p>
        </p:txBody>
      </p:sp>
    </p:spTree>
    <p:extLst>
      <p:ext uri="{BB962C8B-B14F-4D97-AF65-F5344CB8AC3E}">
        <p14:creationId xmlns:p14="http://schemas.microsoft.com/office/powerpoint/2010/main" val="2376783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4199" y="1945793"/>
            <a:ext cx="6375401" cy="1470025"/>
          </a:xfrm>
          <a:prstGeom prst="rect">
            <a:avLst/>
          </a:prstGeom>
        </p:spPr>
        <p:txBody>
          <a:bodyPr/>
          <a:lstStyle>
            <a:lvl1pPr algn="r" defTabSz="914400" rtl="0" eaLnBrk="1" latinLnBrk="0" hangingPunct="1">
              <a:lnSpc>
                <a:spcPct val="90000"/>
              </a:lnSpc>
              <a:spcBef>
                <a:spcPts val="0"/>
              </a:spcBef>
              <a:spcAft>
                <a:spcPts val="1800"/>
              </a:spcAft>
              <a:buNone/>
              <a:defRPr lang="en-US" sz="3600" b="1" kern="1200" dirty="0" smtClean="0">
                <a:solidFill>
                  <a:schemeClr val="tx1"/>
                </a:solidFill>
                <a:latin typeface="Arial" pitchFamily="34" charset="0"/>
                <a:ea typeface="+mj-ea"/>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854199" y="3517900"/>
            <a:ext cx="6375401" cy="1752600"/>
          </a:xfrm>
          <a:prstGeom prst="rect">
            <a:avLst/>
          </a:prstGeom>
        </p:spPr>
        <p:txBody>
          <a:bodyPr>
            <a:normAutofit/>
          </a:bodyPr>
          <a:lstStyle>
            <a:lvl1pPr marL="0" indent="0" algn="r">
              <a:buNone/>
              <a:defRPr lang="en-US" sz="2300" kern="1200" dirty="0" smtClean="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ADF9EA5E-F8BF-FA4F-A5D4-302BA58DC911}"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87408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667" y="731838"/>
            <a:ext cx="7450666" cy="1143000"/>
          </a:xfrm>
          <a:prstGeom prst="rect">
            <a:avLst/>
          </a:prstGeom>
        </p:spPr>
        <p:txBody>
          <a:bodyPr/>
          <a:lstStyle>
            <a:lvl1pPr>
              <a:defRPr>
                <a:solidFill>
                  <a:srgbClr val="41267B"/>
                </a:solidFill>
              </a:defRPr>
            </a:lvl1pPr>
          </a:lstStyle>
          <a:p>
            <a:r>
              <a:rPr lang="en-US"/>
              <a:t>Click to edit Master title style</a:t>
            </a:r>
          </a:p>
        </p:txBody>
      </p:sp>
      <p:sp>
        <p:nvSpPr>
          <p:cNvPr id="3"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797055F2-A779-904D-810D-01763AA4C8D7}"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552680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07B746A1-8732-204D-9BED-05B3E541EA11}"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874086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667" y="731838"/>
            <a:ext cx="7450666" cy="1143000"/>
          </a:xfrm>
          <a:prstGeom prst="rect">
            <a:avLst/>
          </a:prstGeom>
        </p:spPr>
        <p:txBody>
          <a:bodyPr/>
          <a:lstStyle>
            <a:lvl1pPr>
              <a:defRPr>
                <a:solidFill>
                  <a:srgbClr val="41267B"/>
                </a:solidFill>
              </a:defRPr>
            </a:lvl1pPr>
          </a:lstStyle>
          <a:p>
            <a:r>
              <a:rPr lang="en-US"/>
              <a:t>Click to edit Master title style</a:t>
            </a:r>
          </a:p>
        </p:txBody>
      </p:sp>
      <p:sp>
        <p:nvSpPr>
          <p:cNvPr id="3"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2363EC18-0A5E-3245-8AB8-F799DB4E82A1}"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552680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57948B65-F48F-7A4F-B412-AD1466E2CAF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02293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4515EC42-4525-7E4E-BE10-84D0A8709744}"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23557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800" b="1">
                <a:solidFill>
                  <a:srgbClr val="41267B"/>
                </a:solidFill>
              </a:defRPr>
            </a:lvl1pPr>
          </a:lstStyle>
          <a:p>
            <a:r>
              <a:rPr lang="en-US" dirty="0"/>
              <a:t>Click to edit Master title style</a:t>
            </a:r>
          </a:p>
        </p:txBody>
      </p:sp>
      <p:sp>
        <p:nvSpPr>
          <p:cNvPr id="3"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2363EC18-0A5E-3245-8AB8-F799DB4E82A1}"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895921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421C558-3400-7640-930F-D9E11CCD2A1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760453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4"/>
            <a:ext cx="8229600" cy="1143000"/>
          </a:xfrm>
          <a:prstGeom prst="rect">
            <a:avLst/>
          </a:prstGeom>
        </p:spPr>
        <p:txBody>
          <a:bodyPr/>
          <a:lstStyle/>
          <a:p>
            <a:r>
              <a:rPr lang="en-US"/>
              <a:t>Click to edit Master title style</a:t>
            </a:r>
            <a:endParaRPr lang="en-US" dirty="0"/>
          </a:p>
        </p:txBody>
      </p:sp>
      <p:sp>
        <p:nvSpPr>
          <p:cNvPr id="3" name="Slide Number Placeholder 4"/>
          <p:cNvSpPr>
            <a:spLocks noGrp="1"/>
          </p:cNvSpPr>
          <p:nvPr>
            <p:ph type="sldNum" sz="quarter" idx="10"/>
          </p:nvPr>
        </p:nvSpPr>
        <p:spPr>
          <a:xfrm>
            <a:off x="6553200" y="4929188"/>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ADB544F-74A2-3849-931E-483C47696EB8}"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166454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877F832-44EB-6A49-99C4-9D14525B35FA}"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651864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3A8BBE9-A0C3-8D48-A592-BF4B819451A6}"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65220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7D4202C1-69BE-9D4E-A715-6A95613974D2}"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299351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43A45BBE-495E-2E47-A310-4773F1A1087E}"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10083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3260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4199" y="1945793"/>
            <a:ext cx="6375401" cy="1470025"/>
          </a:xfrm>
          <a:prstGeom prst="rect">
            <a:avLst/>
          </a:prstGeom>
        </p:spPr>
        <p:txBody>
          <a:bodyPr/>
          <a:lstStyle>
            <a:lvl1pPr algn="r" defTabSz="914400" rtl="0" eaLnBrk="1" latinLnBrk="0" hangingPunct="1">
              <a:lnSpc>
                <a:spcPct val="90000"/>
              </a:lnSpc>
              <a:spcBef>
                <a:spcPts val="0"/>
              </a:spcBef>
              <a:spcAft>
                <a:spcPts val="1800"/>
              </a:spcAft>
              <a:buNone/>
              <a:defRPr lang="en-US" sz="3600" b="1" kern="1200" dirty="0" smtClean="0">
                <a:solidFill>
                  <a:schemeClr val="tx1"/>
                </a:solidFill>
                <a:latin typeface="Arial" pitchFamily="34" charset="0"/>
                <a:ea typeface="+mj-ea"/>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54199" y="3517900"/>
            <a:ext cx="6375401" cy="1752600"/>
          </a:xfrm>
          <a:prstGeom prst="rect">
            <a:avLst/>
          </a:prstGeom>
        </p:spPr>
        <p:txBody>
          <a:bodyPr>
            <a:normAutofit/>
          </a:bodyPr>
          <a:lstStyle>
            <a:lvl1pPr marL="0" indent="0" algn="r">
              <a:buNone/>
              <a:defRPr lang="en-US" sz="2300" kern="1200" dirty="0" smtClean="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25" y="84857"/>
            <a:ext cx="7292975" cy="65701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31862" y="1295400"/>
            <a:ext cx="7297737"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C25FD5-DF9B-C344-9E34-9C00A0BCCA2C}" type="datetime1">
              <a:rPr lang="en-US" smtClean="0"/>
              <a:pPr/>
              <a:t>6/9/2017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BE64BA-3357-42FD-8519-C2F63554B0B8}" type="slidenum">
              <a:rPr lang="en-US" smtClean="0"/>
              <a:pPr/>
              <a:t>‹#›</a:t>
            </a:fld>
            <a:endParaRPr lang="en-US" dirty="0"/>
          </a:p>
        </p:txBody>
      </p:sp>
    </p:spTree>
    <p:extLst>
      <p:ext uri="{BB962C8B-B14F-4D97-AF65-F5344CB8AC3E}">
        <p14:creationId xmlns:p14="http://schemas.microsoft.com/office/powerpoint/2010/main" val="2897684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07B746A1-8732-204D-9BED-05B3E541EA11}"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60772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57948B65-F48F-7A4F-B412-AD1466E2CAF3}"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876481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800" b="1">
                <a:solidFill>
                  <a:srgbClr val="41267B"/>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2363EC18-0A5E-3245-8AB8-F799DB4E82A1}"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895921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57948B65-F48F-7A4F-B412-AD1466E2CAF3}"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876481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4515EC42-4525-7E4E-BE10-84D0A8709744}"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403605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B421C558-3400-7640-930F-D9E11CCD2A13}"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840302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4"/>
            <a:ext cx="8229600" cy="1143000"/>
          </a:xfrm>
          <a:prstGeom prst="rect">
            <a:avLst/>
          </a:prstGeom>
        </p:spPr>
        <p:txBody>
          <a:bodyPr/>
          <a:lstStyle/>
          <a:p>
            <a:r>
              <a:rPr lang="en-US"/>
              <a:t>Click to edit Master title style</a:t>
            </a:r>
          </a:p>
        </p:txBody>
      </p:sp>
      <p:sp>
        <p:nvSpPr>
          <p:cNvPr id="3" name="Slide Number Placeholder 4"/>
          <p:cNvSpPr>
            <a:spLocks noGrp="1"/>
          </p:cNvSpPr>
          <p:nvPr>
            <p:ph type="sldNum" sz="quarter" idx="10"/>
          </p:nvPr>
        </p:nvSpPr>
        <p:spPr>
          <a:xfrm>
            <a:off x="6553200" y="4929188"/>
            <a:ext cx="2133600" cy="365125"/>
          </a:xfrm>
        </p:spPr>
        <p:txBody>
          <a:bodyPr/>
          <a:lstStyle>
            <a:lvl1pPr>
              <a:defRPr/>
            </a:lvl1pPr>
          </a:lstStyle>
          <a:p>
            <a:pPr>
              <a:defRPr/>
            </a:pPr>
            <a:fld id="{FADB544F-74A2-3849-931E-483C47696EB8}"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070766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0DF85DF-6134-B24A-BAEE-F14D63B7C7CE}" type="datetime1">
              <a:rPr lang="en-US" smtClean="0">
                <a:solidFill>
                  <a:prstClr val="black"/>
                </a:solidFill>
                <a:latin typeface="Calibri"/>
              </a:rPr>
              <a:pPr>
                <a:defRPr/>
              </a:pPr>
              <a:t>6/9/2017</a:t>
            </a:fld>
            <a:endParaRPr lang="en-US" dirty="0">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1877F832-44EB-6A49-99C4-9D14525B35FA}"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64195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p:spPr>
        <p:txBody>
          <a:bodyPr/>
          <a:lstStyle>
            <a:lvl1pPr>
              <a:defRPr/>
            </a:lvl1pPr>
          </a:lstStyle>
          <a:p>
            <a:pPr>
              <a:defRPr/>
            </a:pPr>
            <a:fld id="{A3A8BBE9-A0C3-8D48-A592-BF4B819451A6}"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853152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p:spPr>
        <p:txBody>
          <a:bodyPr/>
          <a:lstStyle>
            <a:lvl1pPr>
              <a:defRPr/>
            </a:lvl1pPr>
          </a:lstStyle>
          <a:p>
            <a:pPr>
              <a:defRPr/>
            </a:pPr>
            <a:fld id="{7D4202C1-69BE-9D4E-A715-6A95613974D2}"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200604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A849C97-A187-AA43-B023-303FA3C07F34}" type="datetime1">
              <a:rPr lang="en-US" smtClean="0">
                <a:solidFill>
                  <a:prstClr val="black"/>
                </a:solidFill>
                <a:latin typeface="Calibri"/>
              </a:rPr>
              <a:pPr>
                <a:defRPr/>
              </a:pPr>
              <a:t>6/9/2017</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43A45BBE-495E-2E47-A310-4773F1A1087E}"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074967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0"/>
            <a:ext cx="2133600" cy="365125"/>
          </a:xfrm>
        </p:spPr>
        <p:txBody>
          <a:bodyPr/>
          <a:lstStyle>
            <a:lvl1pPr>
              <a:defRPr/>
            </a:lvl1pPr>
          </a:lstStyle>
          <a:p>
            <a:pPr>
              <a:defRPr/>
            </a:pPr>
            <a:fld id="{E540CE0A-DA06-544E-9883-B1F443B13A92}"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44227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4515EC42-4525-7E4E-BE10-84D0A8709744}"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403605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629AD6-7E57-3A42-9F34-0FF15918EE8B}" type="datetime1">
              <a:rPr lang="en-US" smtClean="0"/>
              <a:pPr/>
              <a:t>6/9/2017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dirty="0"/>
          </a:p>
        </p:txBody>
      </p:sp>
    </p:spTree>
    <p:extLst>
      <p:ext uri="{BB962C8B-B14F-4D97-AF65-F5344CB8AC3E}">
        <p14:creationId xmlns:p14="http://schemas.microsoft.com/office/powerpoint/2010/main" val="2376783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07B746A1-8732-204D-9BED-05B3E541EA11}"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607728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800" b="1">
                <a:solidFill>
                  <a:srgbClr val="41267B"/>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2363EC18-0A5E-3245-8AB8-F799DB4E82A1}"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895921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57948B65-F48F-7A4F-B412-AD1466E2CAF3}"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876481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4515EC42-4525-7E4E-BE10-84D0A8709744}"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403605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B421C558-3400-7640-930F-D9E11CCD2A13}"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840302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4"/>
            <a:ext cx="8229600" cy="1143000"/>
          </a:xfrm>
          <a:prstGeom prst="rect">
            <a:avLst/>
          </a:prstGeom>
        </p:spPr>
        <p:txBody>
          <a:bodyPr/>
          <a:lstStyle/>
          <a:p>
            <a:r>
              <a:rPr lang="en-US"/>
              <a:t>Click to edit Master title style</a:t>
            </a:r>
          </a:p>
        </p:txBody>
      </p:sp>
      <p:sp>
        <p:nvSpPr>
          <p:cNvPr id="3" name="Slide Number Placeholder 4"/>
          <p:cNvSpPr>
            <a:spLocks noGrp="1"/>
          </p:cNvSpPr>
          <p:nvPr>
            <p:ph type="sldNum" sz="quarter" idx="10"/>
          </p:nvPr>
        </p:nvSpPr>
        <p:spPr>
          <a:xfrm>
            <a:off x="6553200" y="4929188"/>
            <a:ext cx="2133600" cy="365125"/>
          </a:xfrm>
        </p:spPr>
        <p:txBody>
          <a:bodyPr/>
          <a:lstStyle>
            <a:lvl1pPr>
              <a:defRPr/>
            </a:lvl1pPr>
          </a:lstStyle>
          <a:p>
            <a:pPr>
              <a:defRPr/>
            </a:pPr>
            <a:fld id="{FADB544F-74A2-3849-931E-483C47696EB8}"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070766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0180DE4-DBEE-1248-B441-6A87E07F5C8F}" type="datetime1">
              <a:rPr lang="en-US" smtClean="0">
                <a:solidFill>
                  <a:prstClr val="black"/>
                </a:solidFill>
                <a:latin typeface="Calibri"/>
              </a:rPr>
              <a:pPr>
                <a:defRPr/>
              </a:pPr>
              <a:t>6/9/2017</a:t>
            </a:fld>
            <a:endParaRPr lang="en-US" dirty="0">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1877F832-44EB-6A49-99C4-9D14525B35FA}"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641951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p:spPr>
        <p:txBody>
          <a:bodyPr/>
          <a:lstStyle>
            <a:lvl1pPr>
              <a:defRPr/>
            </a:lvl1pPr>
          </a:lstStyle>
          <a:p>
            <a:pPr>
              <a:defRPr/>
            </a:pPr>
            <a:fld id="{A3A8BBE9-A0C3-8D48-A592-BF4B819451A6}"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853152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p:spPr>
        <p:txBody>
          <a:bodyPr/>
          <a:lstStyle>
            <a:lvl1pPr>
              <a:defRPr/>
            </a:lvl1pPr>
          </a:lstStyle>
          <a:p>
            <a:pPr>
              <a:defRPr/>
            </a:pPr>
            <a:fld id="{7D4202C1-69BE-9D4E-A715-6A95613974D2}"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20060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767513" y="6356350"/>
            <a:ext cx="2133600" cy="365125"/>
          </a:xfrm>
        </p:spPr>
        <p:txBody>
          <a:bodyPr/>
          <a:lstStyle>
            <a:lvl1pPr algn="r">
              <a:defRPr smtClean="0"/>
            </a:lvl1pPr>
          </a:lstStyle>
          <a:p>
            <a:pPr>
              <a:defRPr/>
            </a:pPr>
            <a:fld id="{B421C558-3400-7640-930F-D9E11CCD2A13}"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840302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BF7346E-3B4D-9B45-A484-CFA21F5B5A69}" type="datetime1">
              <a:rPr lang="en-US" smtClean="0">
                <a:solidFill>
                  <a:prstClr val="black"/>
                </a:solidFill>
                <a:latin typeface="Calibri"/>
              </a:rPr>
              <a:pPr>
                <a:defRPr/>
              </a:pPr>
              <a:t>6/9/2017</a:t>
            </a:fld>
            <a:endParaRPr lang="en-US"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43A45BBE-495E-2E47-A310-4773F1A1087E}"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074967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0"/>
            <a:ext cx="2133600" cy="365125"/>
          </a:xfrm>
        </p:spPr>
        <p:txBody>
          <a:bodyPr/>
          <a:lstStyle>
            <a:lvl1pPr>
              <a:defRPr/>
            </a:lvl1pPr>
          </a:lstStyle>
          <a:p>
            <a:pPr>
              <a:defRPr/>
            </a:pPr>
            <a:fld id="{E540CE0A-DA06-544E-9883-B1F443B13A92}"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4422791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713111-5816-C14C-95EF-E769DEA64D8E}" type="datetime1">
              <a:rPr lang="en-US" smtClean="0"/>
              <a:pPr/>
              <a:t>6/9/2017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dirty="0"/>
          </a:p>
        </p:txBody>
      </p:sp>
    </p:spTree>
    <p:extLst>
      <p:ext uri="{BB962C8B-B14F-4D97-AF65-F5344CB8AC3E}">
        <p14:creationId xmlns:p14="http://schemas.microsoft.com/office/powerpoint/2010/main" val="2376783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D7C71-98FA-764B-B4FD-BCD4760B147A}" type="datetime1">
              <a:rPr lang="en-US" smtClean="0"/>
              <a:pPr/>
              <a:t>6/9/2017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C504AD3-FA3C-E344-919D-0F20523D6A46}" type="slidenum">
              <a:rPr lang="en-US" smtClean="0"/>
              <a:pPr/>
              <a:t>‹#›</a:t>
            </a:fld>
            <a:endParaRPr lang="en-US" dirty="0"/>
          </a:p>
        </p:txBody>
      </p:sp>
    </p:spTree>
    <p:extLst>
      <p:ext uri="{BB962C8B-B14F-4D97-AF65-F5344CB8AC3E}">
        <p14:creationId xmlns:p14="http://schemas.microsoft.com/office/powerpoint/2010/main" val="3015053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AFC5F38-B62B-294C-91BC-B915090FBAE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874086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667" y="731838"/>
            <a:ext cx="7450666" cy="1143000"/>
          </a:xfrm>
          <a:prstGeom prst="rect">
            <a:avLst/>
          </a:prstGeom>
        </p:spPr>
        <p:txBody>
          <a:bodyPr/>
          <a:lstStyle>
            <a:lvl1pPr>
              <a:defRPr>
                <a:solidFill>
                  <a:srgbClr val="41267B"/>
                </a:solidFill>
              </a:defRPr>
            </a:lvl1pPr>
          </a:lstStyle>
          <a:p>
            <a:r>
              <a:rPr lang="en-US"/>
              <a:t>Click to edit Master title style</a:t>
            </a:r>
          </a:p>
        </p:txBody>
      </p:sp>
      <p:sp>
        <p:nvSpPr>
          <p:cNvPr id="3"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AFC5F38-B62B-294C-91BC-B915090FBAE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552680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57948B65-F48F-7A4F-B412-AD1466E2CAF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022932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4515EC42-4525-7E4E-BE10-84D0A8709744}"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235572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421C558-3400-7640-930F-D9E11CCD2A1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760453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4"/>
            <a:ext cx="8229600" cy="1143000"/>
          </a:xfrm>
          <a:prstGeom prst="rect">
            <a:avLst/>
          </a:prstGeom>
        </p:spPr>
        <p:txBody>
          <a:bodyPr/>
          <a:lstStyle/>
          <a:p>
            <a:r>
              <a:rPr lang="en-US"/>
              <a:t>Click to edit Master title style</a:t>
            </a:r>
            <a:endParaRPr lang="en-US" dirty="0"/>
          </a:p>
        </p:txBody>
      </p:sp>
      <p:sp>
        <p:nvSpPr>
          <p:cNvPr id="3" name="Slide Number Placeholder 4"/>
          <p:cNvSpPr>
            <a:spLocks noGrp="1"/>
          </p:cNvSpPr>
          <p:nvPr>
            <p:ph type="sldNum" sz="quarter" idx="10"/>
          </p:nvPr>
        </p:nvSpPr>
        <p:spPr>
          <a:xfrm>
            <a:off x="6553200" y="4929188"/>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ADB544F-74A2-3849-931E-483C47696EB8}"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16645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4"/>
            <a:ext cx="8229600" cy="1143000"/>
          </a:xfrm>
          <a:prstGeom prst="rect">
            <a:avLst/>
          </a:prstGeom>
        </p:spPr>
        <p:txBody>
          <a:bodyPr/>
          <a:lstStyle/>
          <a:p>
            <a:r>
              <a:rPr lang="en-US"/>
              <a:t>Click to edit Master title style</a:t>
            </a:r>
          </a:p>
        </p:txBody>
      </p:sp>
      <p:sp>
        <p:nvSpPr>
          <p:cNvPr id="3" name="Slide Number Placeholder 4"/>
          <p:cNvSpPr>
            <a:spLocks noGrp="1"/>
          </p:cNvSpPr>
          <p:nvPr>
            <p:ph type="sldNum" sz="quarter" idx="10"/>
          </p:nvPr>
        </p:nvSpPr>
        <p:spPr>
          <a:xfrm>
            <a:off x="6553200" y="4929188"/>
            <a:ext cx="2133600" cy="365125"/>
          </a:xfrm>
        </p:spPr>
        <p:txBody>
          <a:bodyPr/>
          <a:lstStyle>
            <a:lvl1pPr>
              <a:defRPr/>
            </a:lvl1pPr>
          </a:lstStyle>
          <a:p>
            <a:pPr>
              <a:defRPr/>
            </a:pPr>
            <a:fld id="{FADB544F-74A2-3849-931E-483C47696EB8}"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0707661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877F832-44EB-6A49-99C4-9D14525B35FA}"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651864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3A8BBE9-A0C3-8D48-A592-BF4B819451A6}"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65220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7D4202C1-69BE-9D4E-A715-6A95613974D2}"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299351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43A45BBE-495E-2E47-A310-4773F1A1087E}"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100839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3260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4199" y="1945793"/>
            <a:ext cx="6375401" cy="1470025"/>
          </a:xfrm>
          <a:prstGeom prst="rect">
            <a:avLst/>
          </a:prstGeom>
        </p:spPr>
        <p:txBody>
          <a:bodyPr/>
          <a:lstStyle>
            <a:lvl1pPr algn="r" defTabSz="914400" rtl="0" eaLnBrk="1" latinLnBrk="0" hangingPunct="1">
              <a:lnSpc>
                <a:spcPct val="90000"/>
              </a:lnSpc>
              <a:spcBef>
                <a:spcPts val="0"/>
              </a:spcBef>
              <a:spcAft>
                <a:spcPts val="1800"/>
              </a:spcAft>
              <a:buNone/>
              <a:defRPr lang="en-US" sz="3600" b="1" kern="1200" dirty="0" smtClean="0">
                <a:solidFill>
                  <a:schemeClr val="tx1"/>
                </a:solidFill>
                <a:latin typeface="Arial" pitchFamily="34" charset="0"/>
                <a:ea typeface="+mj-ea"/>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54199" y="3517900"/>
            <a:ext cx="6375401" cy="1752600"/>
          </a:xfrm>
          <a:prstGeom prst="rect">
            <a:avLst/>
          </a:prstGeom>
        </p:spPr>
        <p:txBody>
          <a:bodyPr>
            <a:normAutofit/>
          </a:bodyPr>
          <a:lstStyle>
            <a:lvl1pPr marL="0" indent="0" algn="r">
              <a:buNone/>
              <a:defRPr lang="en-US" sz="2300" kern="1200" dirty="0" smtClean="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25" y="84857"/>
            <a:ext cx="7292975" cy="65701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31862" y="1295400"/>
            <a:ext cx="7297737"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eaLnBrk="1" latinLnBrk="0" hangingPunct="1"/>
            <a:fld id="{12BCF829-C9CD-C24B-AA26-60F48A55E1CA}" type="datetime1">
              <a:rPr lang="en-US" smtClean="0"/>
              <a:pPr algn="r" eaLnBrk="1" latinLnBrk="0" hangingPunct="1"/>
              <a:t>6/9/2017</a:t>
            </a:fld>
            <a:endParaRPr lang="en-US" sz="1400" dirty="0">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AFC5F38-B62B-294C-91BC-B915090FBAE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897684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AFC5F38-B62B-294C-91BC-B915090FBAE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874086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8667" y="731838"/>
            <a:ext cx="7450666" cy="1143000"/>
          </a:xfrm>
          <a:prstGeom prst="rect">
            <a:avLst/>
          </a:prstGeom>
        </p:spPr>
        <p:txBody>
          <a:bodyPr/>
          <a:lstStyle>
            <a:lvl1pPr>
              <a:defRPr>
                <a:solidFill>
                  <a:srgbClr val="41267B"/>
                </a:solidFill>
              </a:defRPr>
            </a:lvl1pPr>
          </a:lstStyle>
          <a:p>
            <a:r>
              <a:rPr lang="en-US"/>
              <a:t>Click to edit Master title style</a:t>
            </a:r>
          </a:p>
        </p:txBody>
      </p:sp>
      <p:sp>
        <p:nvSpPr>
          <p:cNvPr id="3"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AFC5F38-B62B-294C-91BC-B915090FBAE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5526806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57948B65-F48F-7A4F-B412-AD1466E2CAF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02293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6661061-7731-5145-88BB-E5957AE368A5}" type="datetime1">
              <a:rPr lang="en-US" smtClean="0">
                <a:solidFill>
                  <a:prstClr val="black"/>
                </a:solidFill>
                <a:latin typeface="Calibri"/>
              </a:rPr>
              <a:pPr>
                <a:defRPr/>
              </a:pPr>
              <a:t>6/9/2017</a:t>
            </a:fld>
            <a:endParaRPr lang="en-US" dirty="0">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1877F832-44EB-6A49-99C4-9D14525B35FA}"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6419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4515EC42-4525-7E4E-BE10-84D0A8709744}"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235572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767513"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421C558-3400-7640-930F-D9E11CCD2A1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760453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0134"/>
            <a:ext cx="8229600" cy="1143000"/>
          </a:xfrm>
          <a:prstGeom prst="rect">
            <a:avLst/>
          </a:prstGeom>
        </p:spPr>
        <p:txBody>
          <a:bodyPr/>
          <a:lstStyle/>
          <a:p>
            <a:r>
              <a:rPr lang="en-US"/>
              <a:t>Click to edit Master title style</a:t>
            </a:r>
            <a:endParaRPr lang="en-US" dirty="0"/>
          </a:p>
        </p:txBody>
      </p:sp>
      <p:sp>
        <p:nvSpPr>
          <p:cNvPr id="3" name="Slide Number Placeholder 4"/>
          <p:cNvSpPr>
            <a:spLocks noGrp="1"/>
          </p:cNvSpPr>
          <p:nvPr>
            <p:ph type="sldNum" sz="quarter" idx="10"/>
          </p:nvPr>
        </p:nvSpPr>
        <p:spPr>
          <a:xfrm>
            <a:off x="6553200" y="4929188"/>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ADB544F-74A2-3849-931E-483C47696EB8}"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1664545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877F832-44EB-6A49-99C4-9D14525B35FA}"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651864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3A8BBE9-A0C3-8D48-A592-BF4B819451A6}"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652202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7D4202C1-69BE-9D4E-A715-6A95613974D2}"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2993511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43A45BBE-495E-2E47-A310-4773F1A1087E}"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110083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32608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4199" y="1945793"/>
            <a:ext cx="6375401" cy="1470025"/>
          </a:xfrm>
          <a:prstGeom prst="rect">
            <a:avLst/>
          </a:prstGeom>
        </p:spPr>
        <p:txBody>
          <a:bodyPr/>
          <a:lstStyle>
            <a:lvl1pPr algn="r" defTabSz="914400" rtl="0" eaLnBrk="1" latinLnBrk="0" hangingPunct="1">
              <a:lnSpc>
                <a:spcPct val="90000"/>
              </a:lnSpc>
              <a:spcBef>
                <a:spcPts val="0"/>
              </a:spcBef>
              <a:spcAft>
                <a:spcPts val="1800"/>
              </a:spcAft>
              <a:buNone/>
              <a:defRPr lang="en-US" sz="3600" b="1" kern="1200" dirty="0" smtClean="0">
                <a:solidFill>
                  <a:schemeClr val="tx1"/>
                </a:solidFill>
                <a:latin typeface="Arial" pitchFamily="34" charset="0"/>
                <a:ea typeface="+mj-ea"/>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54199" y="3517900"/>
            <a:ext cx="6375401" cy="1752600"/>
          </a:xfrm>
          <a:prstGeom prst="rect">
            <a:avLst/>
          </a:prstGeom>
        </p:spPr>
        <p:txBody>
          <a:bodyPr>
            <a:normAutofit/>
          </a:bodyPr>
          <a:lstStyle>
            <a:lvl1pPr marL="0" indent="0" algn="r">
              <a:buNone/>
              <a:defRPr lang="en-US" sz="2300" kern="1200" dirty="0" smtClean="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25" y="84857"/>
            <a:ext cx="7292975" cy="65701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31862" y="1295400"/>
            <a:ext cx="7297737"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344474-9184-5147-9BAC-D49B9877389B}" type="datetime1">
              <a:rPr lang="en-US" smtClean="0"/>
              <a:pPr/>
              <a:t>6/9/2017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AFC5F38-B62B-294C-91BC-B915090FBAE3}" type="slidenum">
              <a:rPr lang="en-US" smtClean="0">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89768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p:spPr>
        <p:txBody>
          <a:bodyPr/>
          <a:lstStyle>
            <a:lvl1pPr>
              <a:defRPr/>
            </a:lvl1pPr>
          </a:lstStyle>
          <a:p>
            <a:pPr>
              <a:defRPr/>
            </a:pPr>
            <a:fld id="{A3A8BBE9-A0C3-8D48-A592-BF4B819451A6}"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85315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356350"/>
            <a:ext cx="2133600" cy="365125"/>
          </a:xfrm>
        </p:spPr>
        <p:txBody>
          <a:bodyPr/>
          <a:lstStyle>
            <a:lvl1pPr>
              <a:defRPr/>
            </a:lvl1pPr>
          </a:lstStyle>
          <a:p>
            <a:pPr>
              <a:defRPr/>
            </a:pPr>
            <a:fld id="{7D4202C1-69BE-9D4E-A715-6A95613974D2}"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20060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6667500"/>
            <a:ext cx="9144000" cy="2095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Slide Number Placeholder 5"/>
          <p:cNvSpPr>
            <a:spLocks noGrp="1"/>
          </p:cNvSpPr>
          <p:nvPr>
            <p:ph type="sldNum" sz="quarter" idx="4"/>
          </p:nvPr>
        </p:nvSpPr>
        <p:spPr>
          <a:xfrm>
            <a:off x="7010400" y="61912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AFC5F38-B62B-294C-91BC-B915090FBAE3}" type="slidenum">
              <a:rPr lang="en-US">
                <a:solidFill>
                  <a:prstClr val="black"/>
                </a:solidFill>
                <a:latin typeface="Calibri"/>
              </a:rPr>
              <a:pPr>
                <a:defRPr/>
              </a:pPr>
              <a:t>‹#›</a:t>
            </a:fld>
            <a:endParaRPr lang="en-US" dirty="0">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24" r:id="rId14"/>
    <p:sldLayoutId id="2147483925" r:id="rId15"/>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12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5" name="Rectangle 4"/>
          <p:cNvSpPr/>
          <p:nvPr/>
        </p:nvSpPr>
        <p:spPr>
          <a:xfrm>
            <a:off x="141115" y="86844"/>
            <a:ext cx="1432863" cy="150892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OHRC logo 2016 RGB vertica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8137" y="180342"/>
            <a:ext cx="1231392" cy="1322832"/>
          </a:xfrm>
          <a:prstGeom prst="rect">
            <a:avLst/>
          </a:prstGeom>
        </p:spPr>
      </p:pic>
      <p:sp>
        <p:nvSpPr>
          <p:cNvPr id="6" name="Rectangle 5"/>
          <p:cNvSpPr/>
          <p:nvPr userDrawn="1"/>
        </p:nvSpPr>
        <p:spPr>
          <a:xfrm>
            <a:off x="141115" y="5775156"/>
            <a:ext cx="1009517" cy="1028564"/>
          </a:xfrm>
          <a:prstGeom prst="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OHRC logo 2016 RGB vertical.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2875" y="5889320"/>
            <a:ext cx="772236" cy="829580"/>
          </a:xfrm>
          <a:prstGeom prst="rect">
            <a:avLst/>
          </a:prstGeom>
          <a:ln>
            <a:noFill/>
          </a:ln>
        </p:spPr>
      </p:pic>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6667500"/>
            <a:ext cx="9144000" cy="2095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Slide Number Placeholder 5"/>
          <p:cNvSpPr>
            <a:spLocks noGrp="1"/>
          </p:cNvSpPr>
          <p:nvPr>
            <p:ph type="sldNum" sz="quarter" idx="4"/>
          </p:nvPr>
        </p:nvSpPr>
        <p:spPr>
          <a:xfrm>
            <a:off x="7010400" y="61912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AFC5F38-B62B-294C-91BC-B915090FBAE3}" type="slidenum">
              <a:rPr lang="en-US">
                <a:solidFill>
                  <a:prstClr val="black"/>
                </a:solidFill>
                <a:latin typeface="Calibri"/>
              </a:rPr>
              <a:pPr>
                <a:defRPr/>
              </a:pPr>
              <a:t>‹#›</a:t>
            </a:fld>
            <a:endParaRPr lang="en-US" dirty="0">
              <a:solidFill>
                <a:prstClr val="black"/>
              </a:solidFill>
              <a:latin typeface="Calibri"/>
            </a:endParaRPr>
          </a:p>
        </p:txBody>
      </p:sp>
      <p:sp>
        <p:nvSpPr>
          <p:cNvPr id="6" name="Rectangle 5"/>
          <p:cNvSpPr/>
          <p:nvPr/>
        </p:nvSpPr>
        <p:spPr>
          <a:xfrm>
            <a:off x="141115" y="5775156"/>
            <a:ext cx="1009517" cy="1028564"/>
          </a:xfrm>
          <a:prstGeom prst="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HRC logo 2016 RGB vertical.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875" y="5889320"/>
            <a:ext cx="772236" cy="829580"/>
          </a:xfrm>
          <a:prstGeom prst="rect">
            <a:avLst/>
          </a:prstGeom>
          <a:ln>
            <a:noFill/>
          </a:ln>
        </p:spPr>
      </p:pic>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6667500"/>
            <a:ext cx="9144000" cy="2095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 name="Slide Number Placeholder 5"/>
          <p:cNvSpPr>
            <a:spLocks noGrp="1"/>
          </p:cNvSpPr>
          <p:nvPr>
            <p:ph type="sldNum" sz="quarter" idx="4"/>
          </p:nvPr>
        </p:nvSpPr>
        <p:spPr>
          <a:xfrm>
            <a:off x="7010400" y="6191250"/>
            <a:ext cx="2133600" cy="365125"/>
          </a:xfrm>
          <a:prstGeom prst="rect">
            <a:avLst/>
          </a:prstGeom>
        </p:spPr>
        <p:txBody>
          <a:bodyPr/>
          <a:lstStyle>
            <a:lvl1pPr algn="r" fontAlgn="auto">
              <a:spcBef>
                <a:spcPts val="0"/>
              </a:spcBef>
              <a:spcAft>
                <a:spcPts val="0"/>
              </a:spcAft>
              <a:defRPr smtClean="0">
                <a:latin typeface="+mn-lt"/>
                <a:ea typeface="+mn-ea"/>
                <a:cs typeface="+mn-cs"/>
              </a:defRPr>
            </a:lvl1pPr>
          </a:lstStyle>
          <a:p>
            <a:pPr>
              <a:defRPr/>
            </a:pPr>
            <a:fld id="{BAFC5F38-B62B-294C-91BC-B915090FBAE3}" type="slidenum">
              <a:rPr lang="en-US">
                <a:solidFill>
                  <a:prstClr val="black"/>
                </a:solidFill>
                <a:latin typeface="Calibri"/>
              </a:rPr>
              <a:pPr>
                <a:defRPr/>
              </a:pPr>
              <a:t>‹#›</a:t>
            </a:fld>
            <a:endParaRPr lang="en-US" dirty="0">
              <a:solidFill>
                <a:prstClr val="black"/>
              </a:solidFill>
              <a:latin typeface="Calibri"/>
            </a:endParaRPr>
          </a:p>
        </p:txBody>
      </p:sp>
      <p:sp>
        <p:nvSpPr>
          <p:cNvPr id="6" name="Rectangle 5"/>
          <p:cNvSpPr/>
          <p:nvPr/>
        </p:nvSpPr>
        <p:spPr>
          <a:xfrm>
            <a:off x="141115" y="5775156"/>
            <a:ext cx="1009517" cy="1028564"/>
          </a:xfrm>
          <a:prstGeom prst="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OHRC logo 2016 RGB vertica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2875" y="5889320"/>
            <a:ext cx="772236" cy="829580"/>
          </a:xfrm>
          <a:prstGeom prst="rect">
            <a:avLst/>
          </a:prstGeom>
          <a:ln>
            <a:noFill/>
          </a:ln>
        </p:spPr>
      </p:pic>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122"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12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5" name="Rectangle 4"/>
          <p:cNvSpPr/>
          <p:nvPr/>
        </p:nvSpPr>
        <p:spPr>
          <a:xfrm>
            <a:off x="141115" y="86844"/>
            <a:ext cx="1432863" cy="150892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OHRC logo 2016 RGB vertica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8137" y="180342"/>
            <a:ext cx="1231392" cy="1322832"/>
          </a:xfrm>
          <a:prstGeom prst="rect">
            <a:avLst/>
          </a:prstGeom>
        </p:spPr>
      </p:pic>
      <p:sp>
        <p:nvSpPr>
          <p:cNvPr id="6" name="Rectangle 5"/>
          <p:cNvSpPr/>
          <p:nvPr userDrawn="1"/>
        </p:nvSpPr>
        <p:spPr>
          <a:xfrm>
            <a:off x="141115" y="5775156"/>
            <a:ext cx="1009517" cy="1028564"/>
          </a:xfrm>
          <a:prstGeom prst="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OHRC logo 2016 RGB vertical.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2875" y="5889320"/>
            <a:ext cx="772236" cy="829580"/>
          </a:xfrm>
          <a:prstGeom prst="rect">
            <a:avLst/>
          </a:prstGeom>
          <a:ln>
            <a:noFill/>
          </a:ln>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127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5" name="Rectangle 4"/>
          <p:cNvSpPr/>
          <p:nvPr/>
        </p:nvSpPr>
        <p:spPr>
          <a:xfrm>
            <a:off x="141115" y="86844"/>
            <a:ext cx="1432863" cy="150892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OHRC logo 2016 RGB vertica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8137" y="180342"/>
            <a:ext cx="1231392" cy="1322832"/>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hyperlink" Target="http://semch.org/evidence-reviews.html" TargetMode="External"/><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hyperlink" Target="mailto:Glum@hrsa.gov"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hyperlink" Target="mailto:CPruitt@hrsa.gov"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mailto:tracy.rodgers@idph.iowa.gov" TargetMode="External"/><Relationship Id="rId3" Type="http://schemas.openxmlformats.org/officeDocument/2006/relationships/hyperlink" Target="mailto:sherry.goode@adph.state.al.us" TargetMode="External"/><Relationship Id="rId7" Type="http://schemas.openxmlformats.org/officeDocument/2006/relationships/hyperlink" Target="mailto:reglouie@sbcglobal.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kholt@georgetown.edu" TargetMode="External"/><Relationship Id="rId5" Type="http://schemas.openxmlformats.org/officeDocument/2006/relationships/hyperlink" Target="mailto:Melissa.Godwin@adph.state.al.us" TargetMode="External"/><Relationship Id="rId4" Type="http://schemas.openxmlformats.org/officeDocument/2006/relationships/hyperlink" Target="mailto:harrygoodman2307@gmail.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3708" y="1359847"/>
            <a:ext cx="8057087" cy="4026090"/>
          </a:xfrm>
        </p:spPr>
        <p:txBody>
          <a:bodyPr>
            <a:normAutofit/>
          </a:bodyPr>
          <a:lstStyle/>
          <a:p>
            <a:pPr algn="ctr"/>
            <a:r>
              <a:rPr lang="en-US" dirty="0"/>
              <a:t/>
            </a:r>
            <a:br>
              <a:rPr lang="en-US" dirty="0"/>
            </a:br>
            <a:r>
              <a:rPr lang="en-US" dirty="0" smtClean="0">
                <a:latin typeface="+mn-lt"/>
              </a:rPr>
              <a:t>NPM </a:t>
            </a:r>
            <a:r>
              <a:rPr lang="en-US" dirty="0">
                <a:latin typeface="+mn-lt"/>
              </a:rPr>
              <a:t>13 Community of </a:t>
            </a:r>
            <a:r>
              <a:rPr lang="en-US" dirty="0" smtClean="0">
                <a:latin typeface="+mn-lt"/>
              </a:rPr>
              <a:t>Learning</a:t>
            </a:r>
            <a:br>
              <a:rPr lang="en-US" dirty="0" smtClean="0">
                <a:latin typeface="+mn-lt"/>
              </a:rPr>
            </a:br>
            <a:r>
              <a:rPr lang="en-US" sz="2000" dirty="0">
                <a:latin typeface="+mn-lt"/>
              </a:rPr>
              <a:t/>
            </a:r>
            <a:br>
              <a:rPr lang="en-US" sz="2000" dirty="0">
                <a:latin typeface="+mn-lt"/>
              </a:rPr>
            </a:br>
            <a:r>
              <a:rPr lang="en-US" dirty="0" smtClean="0">
                <a:latin typeface="+mn-lt"/>
              </a:rPr>
              <a:t>Strengthening Title V Evidence-Based or –Informed Strategy Measures</a:t>
            </a:r>
            <a:br>
              <a:rPr lang="en-US" dirty="0" smtClean="0">
                <a:latin typeface="+mn-lt"/>
              </a:rPr>
            </a:br>
            <a:r>
              <a:rPr lang="en-US" dirty="0" smtClean="0">
                <a:latin typeface="+mn-lt"/>
              </a:rPr>
              <a:t>Webinar</a:t>
            </a:r>
            <a:r>
              <a:rPr lang="en-US" sz="3200" dirty="0">
                <a:latin typeface="+mn-lt"/>
              </a:rPr>
              <a:t/>
            </a:r>
            <a:br>
              <a:rPr lang="en-US" sz="3200" dirty="0">
                <a:latin typeface="+mn-lt"/>
              </a:rPr>
            </a:br>
            <a:r>
              <a:rPr lang="en-US" sz="2000" dirty="0">
                <a:latin typeface="+mn-lt"/>
              </a:rPr>
              <a:t/>
            </a:r>
            <a:br>
              <a:rPr lang="en-US" sz="2000" dirty="0">
                <a:latin typeface="+mn-lt"/>
              </a:rPr>
            </a:br>
            <a:r>
              <a:rPr lang="en-US" sz="3200" b="0" dirty="0">
                <a:latin typeface="+mn-lt"/>
              </a:rPr>
              <a:t>June 9, 2017</a:t>
            </a:r>
          </a:p>
        </p:txBody>
      </p:sp>
      <p:pic>
        <p:nvPicPr>
          <p:cNvPr id="3" name="Picture 2" descr="image001 (2)"/>
          <p:cNvPicPr>
            <a:picLocks noChangeAspect="1" noChangeArrowheads="1"/>
          </p:cNvPicPr>
          <p:nvPr/>
        </p:nvPicPr>
        <p:blipFill>
          <a:blip r:embed="rId3" cstate="print"/>
          <a:stretch>
            <a:fillRect/>
          </a:stretch>
        </p:blipFill>
        <p:spPr bwMode="auto">
          <a:xfrm>
            <a:off x="6400800" y="5029200"/>
            <a:ext cx="1941694" cy="1228726"/>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71092" y="16495"/>
            <a:ext cx="7547269" cy="6236600"/>
          </a:xfrm>
          <a:prstGeom prst="rect">
            <a:avLst/>
          </a:prstGeom>
        </p:spPr>
      </p:pic>
      <p:sp>
        <p:nvSpPr>
          <p:cNvPr id="5" name="TextBox 4"/>
          <p:cNvSpPr txBox="1"/>
          <p:nvPr/>
        </p:nvSpPr>
        <p:spPr>
          <a:xfrm>
            <a:off x="1221687" y="6232753"/>
            <a:ext cx="7496674" cy="369332"/>
          </a:xfrm>
          <a:prstGeom prst="rect">
            <a:avLst/>
          </a:prstGeom>
          <a:noFill/>
        </p:spPr>
        <p:txBody>
          <a:bodyPr wrap="square" rtlCol="0">
            <a:spAutoFit/>
          </a:bodyPr>
          <a:lstStyle/>
          <a:p>
            <a:r>
              <a:rPr lang="en-US" dirty="0" smtClean="0"/>
              <a:t>Source: Robert Wood Johnson Foundation. </a:t>
            </a:r>
            <a:r>
              <a:rPr lang="en-US" i="1" dirty="0" smtClean="0"/>
              <a:t>What Works for Health.</a:t>
            </a:r>
          </a:p>
        </p:txBody>
      </p:sp>
      <p:sp>
        <p:nvSpPr>
          <p:cNvPr id="4"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10</a:t>
            </a:fld>
            <a:endParaRPr lang="en-US" dirty="0"/>
          </a:p>
        </p:txBody>
      </p:sp>
    </p:spTree>
    <p:extLst>
      <p:ext uri="{BB962C8B-B14F-4D97-AF65-F5344CB8AC3E}">
        <p14:creationId xmlns:p14="http://schemas.microsoft.com/office/powerpoint/2010/main" val="118836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8" y="216609"/>
            <a:ext cx="8229600" cy="607645"/>
          </a:xfrm>
        </p:spPr>
        <p:txBody>
          <a:bodyPr>
            <a:noAutofit/>
          </a:bodyPr>
          <a:lstStyle/>
          <a:p>
            <a:r>
              <a:rPr lang="en-US" sz="3600" b="1" dirty="0">
                <a:solidFill>
                  <a:srgbClr val="7030A0"/>
                </a:solidFill>
              </a:rPr>
              <a:t>NPM </a:t>
            </a:r>
            <a:r>
              <a:rPr lang="en-US" sz="3600" b="1" dirty="0" smtClean="0">
                <a:solidFill>
                  <a:srgbClr val="7030A0"/>
                </a:solidFill>
              </a:rPr>
              <a:t>13A </a:t>
            </a:r>
            <a:r>
              <a:rPr lang="en-US" sz="3600" b="1" dirty="0">
                <a:solidFill>
                  <a:srgbClr val="7030A0"/>
                </a:solidFill>
              </a:rPr>
              <a:t>Example—</a:t>
            </a:r>
            <a:r>
              <a:rPr lang="en-US" sz="3600" b="1" dirty="0" smtClean="0">
                <a:solidFill>
                  <a:srgbClr val="7030A0"/>
                </a:solidFill>
              </a:rPr>
              <a:t>Alabama</a:t>
            </a:r>
            <a:endParaRPr lang="en-US" sz="3600" b="1" dirty="0">
              <a:solidFill>
                <a:srgbClr val="7030A0"/>
              </a:solidFill>
            </a:endParaRPr>
          </a:p>
        </p:txBody>
      </p:sp>
      <p:sp>
        <p:nvSpPr>
          <p:cNvPr id="9" name="Content Placeholder 8"/>
          <p:cNvSpPr>
            <a:spLocks noGrp="1"/>
          </p:cNvSpPr>
          <p:nvPr>
            <p:ph sz="quarter" idx="4"/>
          </p:nvPr>
        </p:nvSpPr>
        <p:spPr>
          <a:xfrm>
            <a:off x="432419" y="972409"/>
            <a:ext cx="3446853" cy="2051806"/>
          </a:xfrm>
        </p:spPr>
        <p:txBody>
          <a:bodyPr/>
          <a:lstStyle/>
          <a:p>
            <a:pPr marL="0" indent="0">
              <a:buNone/>
            </a:pPr>
            <a:r>
              <a:rPr lang="en-US" sz="2200" b="1" dirty="0" smtClean="0"/>
              <a:t>Strategy 13.2: Increase the percentage of women who had a dental visit during pregnancy. </a:t>
            </a:r>
          </a:p>
        </p:txBody>
      </p:sp>
      <p:pic>
        <p:nvPicPr>
          <p:cNvPr id="5" name="Snagit_PPT50A0" descr="PPT50A0.png"/>
          <p:cNvPicPr>
            <a:picLocks noChangeAspect="1"/>
          </p:cNvPicPr>
          <p:nvPr/>
        </p:nvPicPr>
        <p:blipFill>
          <a:blip r:embed="rId3"/>
          <a:stretch>
            <a:fillRect/>
          </a:stretch>
        </p:blipFill>
        <p:spPr>
          <a:xfrm>
            <a:off x="1086536" y="2714069"/>
            <a:ext cx="2707390" cy="2804658"/>
          </a:xfrm>
          <a:prstGeom prst="rect">
            <a:avLst/>
          </a:prstGeom>
        </p:spPr>
      </p:pic>
      <p:sp>
        <p:nvSpPr>
          <p:cNvPr id="7" name="TextBox 6"/>
          <p:cNvSpPr txBox="1"/>
          <p:nvPr/>
        </p:nvSpPr>
        <p:spPr>
          <a:xfrm>
            <a:off x="4236098" y="1026367"/>
            <a:ext cx="4674638" cy="6063199"/>
          </a:xfrm>
          <a:prstGeom prst="rect">
            <a:avLst/>
          </a:prstGeom>
          <a:noFill/>
        </p:spPr>
        <p:txBody>
          <a:bodyPr wrap="square" rtlCol="0">
            <a:spAutoFit/>
          </a:bodyPr>
          <a:lstStyle/>
          <a:p>
            <a:r>
              <a:rPr lang="en-US" sz="2000" b="1" dirty="0" smtClean="0"/>
              <a:t>ESM: Increase the proportion of at-risk pregnant women who report receiving a preventive dental  visit during pregnancy by piloting the First Steps Program. </a:t>
            </a:r>
            <a:endParaRPr lang="en-US" sz="2000" dirty="0" smtClean="0"/>
          </a:p>
          <a:p>
            <a:endParaRPr lang="en-US" sz="2000" dirty="0" smtClean="0"/>
          </a:p>
          <a:p>
            <a:r>
              <a:rPr lang="en-US" sz="2000" dirty="0" smtClean="0"/>
              <a:t>The success of this ESM is based upon: </a:t>
            </a:r>
          </a:p>
          <a:p>
            <a:pPr marL="230188" lvl="1" indent="-230188">
              <a:buFont typeface="Arial"/>
              <a:buChar char="•"/>
            </a:pPr>
            <a:r>
              <a:rPr lang="en-US" sz="2000" dirty="0" smtClean="0"/>
              <a:t> Development and strengthening of relationships between state and local community partners. </a:t>
            </a:r>
          </a:p>
          <a:p>
            <a:pPr marL="230188" lvl="1" indent="-230188">
              <a:buFont typeface="Arial"/>
              <a:buChar char="•"/>
            </a:pPr>
            <a:r>
              <a:rPr lang="en-US" sz="2000" dirty="0" smtClean="0"/>
              <a:t>Maternity patients “Buy in” to receiving dental and maternity care coordination services.  </a:t>
            </a:r>
          </a:p>
          <a:p>
            <a:pPr marL="230188" lvl="1" indent="-230188">
              <a:buFont typeface="Arial"/>
              <a:buChar char="•"/>
            </a:pPr>
            <a:r>
              <a:rPr lang="en-US" sz="2000" dirty="0" smtClean="0"/>
              <a:t>“Buy in” from the maternity patient, ADPH </a:t>
            </a:r>
            <a:r>
              <a:rPr lang="en-US" sz="2000" dirty="0"/>
              <a:t>c</a:t>
            </a:r>
            <a:r>
              <a:rPr lang="en-US" sz="2000" dirty="0" smtClean="0"/>
              <a:t>are </a:t>
            </a:r>
            <a:r>
              <a:rPr lang="en-US" sz="2000" dirty="0"/>
              <a:t>c</a:t>
            </a:r>
            <a:r>
              <a:rPr lang="en-US" sz="2000" dirty="0" smtClean="0"/>
              <a:t>oordinators, and community partners.</a:t>
            </a:r>
          </a:p>
          <a:p>
            <a:pPr marL="230188" lvl="1" indent="-230188">
              <a:buFont typeface="Arial"/>
              <a:buChar char="•"/>
            </a:pPr>
            <a:r>
              <a:rPr lang="en-US" sz="2000" dirty="0" smtClean="0"/>
              <a:t>Ongoing evaluation of the program and its outcomes. </a:t>
            </a:r>
          </a:p>
          <a:p>
            <a:endParaRPr lang="en-US" sz="1600" dirty="0" smtClean="0"/>
          </a:p>
          <a:p>
            <a:endParaRPr lang="en-US" sz="1600" dirty="0" smtClean="0"/>
          </a:p>
          <a:p>
            <a:r>
              <a:rPr lang="en-US" sz="1600" dirty="0" smtClean="0"/>
              <a:t> </a:t>
            </a:r>
            <a:endParaRPr lang="en-US" sz="1600" dirty="0"/>
          </a:p>
        </p:txBody>
      </p:sp>
      <p:sp>
        <p:nvSpPr>
          <p:cNvPr id="6" name="Slide Number Placeholder 3"/>
          <p:cNvSpPr>
            <a:spLocks noGrp="1"/>
          </p:cNvSpPr>
          <p:nvPr>
            <p:ph type="sldNum" sz="quarter" idx="10"/>
          </p:nvPr>
        </p:nvSpPr>
        <p:spPr>
          <a:xfrm>
            <a:off x="6767513" y="6356350"/>
            <a:ext cx="2133600" cy="365125"/>
          </a:xfrm>
        </p:spPr>
        <p:txBody>
          <a:bodyPr/>
          <a:lstStyle/>
          <a:p>
            <a:fld id="{D7BE64BA-3357-42FD-8519-C2F63554B0B8}" type="slidenum">
              <a:rPr lang="en-US" smtClean="0"/>
              <a:pPr/>
              <a:t>11</a:t>
            </a:fld>
            <a:endParaRPr lang="en-US" dirty="0"/>
          </a:p>
        </p:txBody>
      </p:sp>
    </p:spTree>
    <p:extLst>
      <p:ext uri="{BB962C8B-B14F-4D97-AF65-F5344CB8AC3E}">
        <p14:creationId xmlns:p14="http://schemas.microsoft.com/office/powerpoint/2010/main" val="1061254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2625" y="225336"/>
            <a:ext cx="8229600" cy="1143000"/>
          </a:xfrm>
          <a:prstGeom prst="rect">
            <a:avLst/>
          </a:prstGeom>
        </p:spPr>
        <p:txBody>
          <a:bodyPr/>
          <a:lstStyle/>
          <a:p>
            <a:pPr lvl="0" algn="ctr" fontAlgn="base">
              <a:spcBef>
                <a:spcPct val="0"/>
              </a:spcBef>
              <a:spcAft>
                <a:spcPct val="0"/>
              </a:spcAft>
              <a:defRPr/>
            </a:pPr>
            <a:r>
              <a:rPr lang="en-US" sz="3600" b="1" dirty="0">
                <a:solidFill>
                  <a:srgbClr val="7030A0"/>
                </a:solidFill>
              </a:rPr>
              <a:t>NPM </a:t>
            </a:r>
            <a:r>
              <a:rPr lang="en-US" sz="3600" b="1" dirty="0" smtClean="0">
                <a:solidFill>
                  <a:srgbClr val="7030A0"/>
                </a:solidFill>
              </a:rPr>
              <a:t>13A </a:t>
            </a:r>
            <a:r>
              <a:rPr lang="en-US" sz="3600" b="1" dirty="0">
                <a:solidFill>
                  <a:srgbClr val="7030A0"/>
                </a:solidFill>
              </a:rPr>
              <a:t>Example</a:t>
            </a:r>
            <a:r>
              <a:rPr kumimoji="0" lang="en-US" sz="3600" b="1" i="0" u="none" strike="noStrike" kern="1200" cap="none" spc="0" normalizeH="0" baseline="0" noProof="0" dirty="0" smtClean="0">
                <a:ln>
                  <a:noFill/>
                </a:ln>
                <a:solidFill>
                  <a:srgbClr val="7030A0"/>
                </a:solidFill>
                <a:effectLst/>
                <a:uLnTx/>
                <a:uFillTx/>
                <a:latin typeface="+mj-lt"/>
                <a:ea typeface="ＭＳ Ｐゴシック" charset="0"/>
                <a:cs typeface="ＭＳ Ｐゴシック" charset="0"/>
              </a:rPr>
              <a:t>—Alabama</a:t>
            </a:r>
            <a:endParaRPr kumimoji="0" lang="en-US" sz="3600" b="0" i="0" u="none" strike="noStrike" kern="1200" cap="none" spc="0" normalizeH="0" baseline="0" noProof="0" dirty="0">
              <a:ln>
                <a:noFill/>
              </a:ln>
              <a:solidFill>
                <a:schemeClr val="tx1"/>
              </a:solidFill>
              <a:effectLst/>
              <a:uLnTx/>
              <a:uFillTx/>
              <a:latin typeface="+mj-lt"/>
              <a:ea typeface="ＭＳ Ｐゴシック" charset="0"/>
              <a:cs typeface="ＭＳ Ｐゴシック" charset="0"/>
            </a:endParaRPr>
          </a:p>
        </p:txBody>
      </p:sp>
      <p:sp>
        <p:nvSpPr>
          <p:cNvPr id="9" name="Text Placeholder 2"/>
          <p:cNvSpPr txBox="1">
            <a:spLocks/>
          </p:cNvSpPr>
          <p:nvPr/>
        </p:nvSpPr>
        <p:spPr>
          <a:xfrm>
            <a:off x="757237" y="689701"/>
            <a:ext cx="4040188" cy="755778"/>
          </a:xfrm>
          <a:prstGeom prst="rect">
            <a:avLst/>
          </a:prstGeom>
        </p:spPr>
        <p:txBody>
          <a:bodyPr/>
          <a:lstStyle/>
          <a:p>
            <a:pPr marL="342900" marR="0" lvl="0" indent="-342900" algn="ctr" defTabSz="457200" rtl="0" eaLnBrk="1" fontAlgn="base" latinLnBrk="0" hangingPunct="1">
              <a:lnSpc>
                <a:spcPct val="100000"/>
              </a:lnSpc>
              <a:spcBef>
                <a:spcPts val="0"/>
              </a:spcBef>
              <a:spcAft>
                <a:spcPct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 </a:t>
            </a:r>
          </a:p>
          <a:p>
            <a:pPr marL="342900" marR="0" lvl="0" indent="-342900" algn="ctr" defTabSz="457200" rtl="0" eaLnBrk="1" fontAlgn="base" latinLnBrk="0" hangingPunct="1">
              <a:lnSpc>
                <a:spcPct val="100000"/>
              </a:lnSpc>
              <a:spcBef>
                <a:spcPts val="0"/>
              </a:spcBef>
              <a:spcAft>
                <a:spcPct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Additional Strategies </a:t>
            </a:r>
          </a:p>
        </p:txBody>
      </p:sp>
      <p:sp>
        <p:nvSpPr>
          <p:cNvPr id="10" name="Content Placeholder 3"/>
          <p:cNvSpPr txBox="1">
            <a:spLocks/>
          </p:cNvSpPr>
          <p:nvPr/>
        </p:nvSpPr>
        <p:spPr>
          <a:xfrm>
            <a:off x="609600" y="1181482"/>
            <a:ext cx="4040188" cy="4378260"/>
          </a:xfrm>
          <a:prstGeom prst="rect">
            <a:avLst/>
          </a:prstGeom>
        </p:spPr>
        <p:txBody>
          <a:bodyPr/>
          <a:lstStyle/>
          <a:p>
            <a:pPr marL="342900" marR="0" lvl="0" indent="-342900" algn="l" defTabSz="457200" rtl="0" eaLnBrk="1" fontAlgn="base" latinLnBrk="0" hangingPunct="1">
              <a:lnSpc>
                <a:spcPct val="100000"/>
              </a:lnSpc>
              <a:spcBef>
                <a:spcPts val="0"/>
              </a:spcBef>
              <a:spcAft>
                <a:spcPct val="0"/>
              </a:spcAft>
              <a:buClrTx/>
              <a:buSzTx/>
              <a:buFont typeface="Arial" charset="0"/>
              <a:buChar char="•"/>
              <a:tabLst/>
              <a:defRPr/>
            </a:pPr>
            <a:endParaRPr lang="en-US" sz="2100" dirty="0">
              <a:ea typeface="ＭＳ Ｐゴシック" charset="0"/>
              <a:cs typeface="ＭＳ Ｐゴシック" charset="0"/>
            </a:endParaRPr>
          </a:p>
          <a:p>
            <a:pPr marL="342900" marR="0" lvl="0" indent="-342900" algn="l" defTabSz="457200" rtl="0" eaLnBrk="1" fontAlgn="base" latinLnBrk="0" hangingPunct="1">
              <a:lnSpc>
                <a:spcPct val="100000"/>
              </a:lnSpc>
              <a:spcBef>
                <a:spcPts val="0"/>
              </a:spcBef>
              <a:spcAft>
                <a:spcPct val="0"/>
              </a:spcAft>
              <a:buClrTx/>
              <a:buSzTx/>
              <a:buFont typeface="Arial"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Link to or create new partnerships at local, regional, state levels.</a:t>
            </a:r>
          </a:p>
          <a:p>
            <a:pPr marL="342900" marR="0" lvl="0" indent="-342900" algn="l" defTabSz="457200" rtl="0" eaLnBrk="1" fontAlgn="base" latinLnBrk="0" hangingPunct="1">
              <a:lnSpc>
                <a:spcPct val="100000"/>
              </a:lnSpc>
              <a:spcBef>
                <a:spcPts val="0"/>
              </a:spcBef>
              <a:spcAft>
                <a:spcPct val="0"/>
              </a:spcAft>
              <a:buClrTx/>
              <a:buSzTx/>
              <a:buFont typeface="Arial" charset="0"/>
              <a:buNone/>
              <a:tabLst/>
              <a:defRPr/>
            </a:pPr>
            <a:endParaRPr kumimoji="0" lang="en-US" sz="21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342900" marR="0" lvl="0" indent="-342900" algn="l" defTabSz="457200" rtl="0" eaLnBrk="1" fontAlgn="base" latinLnBrk="0" hangingPunct="1">
              <a:lnSpc>
                <a:spcPct val="100000"/>
              </a:lnSpc>
              <a:spcBef>
                <a:spcPts val="0"/>
              </a:spcBef>
              <a:spcAft>
                <a:spcPct val="0"/>
              </a:spcAft>
              <a:buClrTx/>
              <a:buSzTx/>
              <a:buFont typeface="Arial"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Identify and access data sources linked to prenatal care.</a:t>
            </a:r>
          </a:p>
          <a:p>
            <a:pPr marL="342900" marR="0" lvl="0" indent="-342900" algn="l" defTabSz="457200" rtl="0" eaLnBrk="1" fontAlgn="base" latinLnBrk="0" hangingPunct="1">
              <a:lnSpc>
                <a:spcPct val="100000"/>
              </a:lnSpc>
              <a:spcBef>
                <a:spcPts val="0"/>
              </a:spcBef>
              <a:spcAft>
                <a:spcPct val="0"/>
              </a:spcAft>
              <a:buClrTx/>
              <a:buSzTx/>
              <a:buFont typeface="Arial" charset="0"/>
              <a:buNone/>
              <a:tabLst/>
              <a:defRPr/>
            </a:pPr>
            <a:endParaRPr kumimoji="0" lang="en-US" sz="21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342900" marR="0" lvl="0" indent="-342900" algn="l" defTabSz="457200" rtl="0" eaLnBrk="1" fontAlgn="base" latinLnBrk="0" hangingPunct="1">
              <a:lnSpc>
                <a:spcPct val="100000"/>
              </a:lnSpc>
              <a:spcBef>
                <a:spcPts val="0"/>
              </a:spcBef>
              <a:spcAft>
                <a:spcPct val="0"/>
              </a:spcAft>
              <a:buClrTx/>
              <a:buSzTx/>
              <a:buFont typeface="Arial"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Identify new dental providers who will serve at risk pregnant women.</a:t>
            </a:r>
          </a:p>
          <a:p>
            <a:pPr marL="342900" marR="0" lvl="0" indent="-342900" algn="l" defTabSz="457200" rtl="0" eaLnBrk="1" fontAlgn="base" latinLnBrk="0" hangingPunct="1">
              <a:lnSpc>
                <a:spcPct val="100000"/>
              </a:lnSpc>
              <a:spcBef>
                <a:spcPts val="0"/>
              </a:spcBef>
              <a:spcAft>
                <a:spcPct val="0"/>
              </a:spcAft>
              <a:buClrTx/>
              <a:buSzTx/>
              <a:buFont typeface="Arial" charset="0"/>
              <a:buNone/>
              <a:tabLst/>
              <a:defRPr/>
            </a:pPr>
            <a:endParaRPr kumimoji="0" lang="en-US" sz="21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342900" marR="0" lvl="0" indent="-342900" algn="l" defTabSz="457200" rtl="0" eaLnBrk="1" fontAlgn="base" latinLnBrk="0" hangingPunct="1">
              <a:lnSpc>
                <a:spcPct val="100000"/>
              </a:lnSpc>
              <a:spcBef>
                <a:spcPts val="0"/>
              </a:spcBef>
              <a:spcAft>
                <a:spcPct val="0"/>
              </a:spcAft>
              <a:buClrTx/>
              <a:buSzTx/>
              <a:buFont typeface="Arial"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Increase statewide messaging to support this ESM</a:t>
            </a:r>
            <a:r>
              <a:rPr kumimoji="0" lang="en-US" sz="20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 </a:t>
            </a: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p:txBody>
      </p:sp>
      <p:sp>
        <p:nvSpPr>
          <p:cNvPr id="11" name="Text Placeholder 4"/>
          <p:cNvSpPr txBox="1">
            <a:spLocks/>
          </p:cNvSpPr>
          <p:nvPr/>
        </p:nvSpPr>
        <p:spPr>
          <a:xfrm>
            <a:off x="4648136" y="1000429"/>
            <a:ext cx="4041775" cy="473528"/>
          </a:xfrm>
          <a:prstGeom prst="rect">
            <a:avLst/>
          </a:prstGeom>
        </p:spPr>
        <p:txBody>
          <a:bodyPr/>
          <a:lstStyle/>
          <a:p>
            <a:pPr marL="342900" marR="0" lvl="0" indent="-342900" algn="ctr" defTabSz="457200" rtl="0" eaLnBrk="1" fontAlgn="base" latinLnBrk="0" hangingPunct="1">
              <a:lnSpc>
                <a:spcPct val="100000"/>
              </a:lnSpc>
              <a:spcBef>
                <a:spcPts val="0"/>
              </a:spcBef>
              <a:spcAft>
                <a:spcPct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Partnerships</a:t>
            </a:r>
          </a:p>
        </p:txBody>
      </p:sp>
      <p:sp>
        <p:nvSpPr>
          <p:cNvPr id="12" name="Content Placeholder 5"/>
          <p:cNvSpPr txBox="1">
            <a:spLocks/>
          </p:cNvSpPr>
          <p:nvPr/>
        </p:nvSpPr>
        <p:spPr>
          <a:xfrm>
            <a:off x="4519126" y="1447018"/>
            <a:ext cx="4320073" cy="5156982"/>
          </a:xfrm>
          <a:prstGeom prst="rect">
            <a:avLst/>
          </a:prstGeom>
        </p:spPr>
        <p:txBody>
          <a:bodyPr/>
          <a:lstStyle/>
          <a:p>
            <a:pPr marL="742950" marR="0" lvl="1" indent="-285750" algn="l" defTabSz="457200" rtl="0" eaLnBrk="1" fontAlgn="base" latinLnBrk="0" hangingPunct="1">
              <a:lnSpc>
                <a:spcPct val="100000"/>
              </a:lnSpc>
              <a:spcBef>
                <a:spcPct val="20000"/>
              </a:spcBef>
              <a:spcAft>
                <a:spcPct val="0"/>
              </a:spcAft>
              <a:buClrTx/>
              <a:buSzTx/>
              <a:buFont typeface="Arial"/>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Montgomery County Gift of Life Family Coaching Program</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WIC program</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Early Head Start </a:t>
            </a:r>
            <a:r>
              <a:rPr lang="en-US" sz="2100" dirty="0" smtClean="0">
                <a:ea typeface="ＭＳ Ｐゴシック" charset="0"/>
              </a:rPr>
              <a:t>and </a:t>
            </a:r>
            <a:r>
              <a:rPr kumimoji="0" lang="en-US" sz="2100" b="0" i="0" u="none" strike="noStrike" kern="1200" cap="none" spc="0" normalizeH="0" baseline="0" noProof="0" dirty="0" smtClean="0">
                <a:ln>
                  <a:noFill/>
                </a:ln>
                <a:solidFill>
                  <a:schemeClr val="tx1"/>
                </a:solidFill>
                <a:effectLst/>
                <a:uLnTx/>
                <a:uFillTx/>
                <a:ea typeface="ＭＳ Ｐゴシック" charset="0"/>
              </a:rPr>
              <a:t>Head Start programs </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Alabama Medicaid</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March of Dimes</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Pay It Forward</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ADPH Perinatal</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Alabama Dental Association</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District dental </a:t>
            </a:r>
            <a:r>
              <a:rPr lang="en-US" sz="2100" dirty="0">
                <a:ea typeface="ＭＳ Ｐゴシック" charset="0"/>
              </a:rPr>
              <a:t>s</a:t>
            </a:r>
            <a:r>
              <a:rPr kumimoji="0" lang="en-US" sz="2100" b="0" i="0" u="none" strike="noStrike" kern="1200" cap="none" spc="0" normalizeH="0" baseline="0" noProof="0" dirty="0" smtClean="0">
                <a:ln>
                  <a:noFill/>
                </a:ln>
                <a:solidFill>
                  <a:schemeClr val="tx1"/>
                </a:solidFill>
                <a:effectLst/>
                <a:uLnTx/>
                <a:uFillTx/>
                <a:ea typeface="ＭＳ Ｐゴシック" charset="0"/>
              </a:rPr>
              <a:t>ocieties</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Non-profit dental </a:t>
            </a:r>
            <a:r>
              <a:rPr lang="en-US" sz="2100" dirty="0">
                <a:ea typeface="ＭＳ Ｐゴシック" charset="0"/>
              </a:rPr>
              <a:t>p</a:t>
            </a:r>
            <a:r>
              <a:rPr kumimoji="0" lang="en-US" sz="2100" b="0" i="0" u="none" strike="noStrike" kern="1200" cap="none" spc="0" normalizeH="0" baseline="0" noProof="0" dirty="0" smtClean="0">
                <a:ln>
                  <a:noFill/>
                </a:ln>
                <a:solidFill>
                  <a:schemeClr val="tx1"/>
                </a:solidFill>
                <a:effectLst/>
                <a:uLnTx/>
                <a:uFillTx/>
                <a:ea typeface="ＭＳ Ｐゴシック" charset="0"/>
              </a:rPr>
              <a:t>rograms</a:t>
            </a:r>
          </a:p>
          <a:p>
            <a:pPr marL="742950" marR="0" lvl="1" indent="-285750" algn="l"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ea typeface="ＭＳ Ｐゴシック" charset="0"/>
              </a:rPr>
              <a:t>UAB School of Dentistry</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742950" marR="0" lvl="2"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ＭＳ Ｐゴシック" charset="0"/>
                <a:cs typeface="+mn-cs"/>
              </a:rPr>
              <a:t>	</a:t>
            </a:r>
            <a:endParaRPr kumimoji="0" lang="en-US" sz="2000" b="0" i="0" u="none" strike="noStrike" kern="1200" cap="none" spc="0" normalizeH="0" baseline="0" noProof="0" dirty="0">
              <a:ln>
                <a:noFill/>
              </a:ln>
              <a:solidFill>
                <a:schemeClr val="tx1"/>
              </a:solidFill>
              <a:effectLst/>
              <a:uLnTx/>
              <a:uFillTx/>
              <a:latin typeface="+mn-lt"/>
              <a:ea typeface="ＭＳ Ｐゴシック" charset="0"/>
              <a:cs typeface="+mn-cs"/>
            </a:endParaRPr>
          </a:p>
        </p:txBody>
      </p:sp>
      <p:sp>
        <p:nvSpPr>
          <p:cNvPr id="7" name="Slide Number Placeholder 3"/>
          <p:cNvSpPr>
            <a:spLocks noGrp="1"/>
          </p:cNvSpPr>
          <p:nvPr>
            <p:ph type="sldNum" sz="quarter" idx="10"/>
          </p:nvPr>
        </p:nvSpPr>
        <p:spPr>
          <a:xfrm>
            <a:off x="6767513" y="6356350"/>
            <a:ext cx="2133600" cy="365125"/>
          </a:xfrm>
        </p:spPr>
        <p:txBody>
          <a:bodyPr/>
          <a:lstStyle/>
          <a:p>
            <a:fld id="{D7BE64BA-3357-42FD-8519-C2F63554B0B8}"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5" y="208017"/>
            <a:ext cx="8229600" cy="1143000"/>
          </a:xfrm>
        </p:spPr>
        <p:txBody>
          <a:bodyPr>
            <a:noAutofit/>
          </a:bodyPr>
          <a:lstStyle/>
          <a:p>
            <a:r>
              <a:rPr lang="en-US" sz="3600" b="1" dirty="0">
                <a:solidFill>
                  <a:srgbClr val="7030A0"/>
                </a:solidFill>
              </a:rPr>
              <a:t>NPM 13B </a:t>
            </a:r>
            <a:r>
              <a:rPr lang="en-US" sz="3600" b="1" dirty="0" smtClean="0">
                <a:solidFill>
                  <a:srgbClr val="7030A0"/>
                </a:solidFill>
              </a:rPr>
              <a:t>Example—Iowa </a:t>
            </a:r>
            <a:endParaRPr lang="en-US" sz="3600" b="1" dirty="0">
              <a:solidFill>
                <a:srgbClr val="7030A0"/>
              </a:solidFill>
            </a:endParaRPr>
          </a:p>
        </p:txBody>
      </p:sp>
      <p:sp>
        <p:nvSpPr>
          <p:cNvPr id="4" name="Text Placeholder 3"/>
          <p:cNvSpPr>
            <a:spLocks noGrp="1"/>
          </p:cNvSpPr>
          <p:nvPr>
            <p:ph type="body" idx="1"/>
          </p:nvPr>
        </p:nvSpPr>
        <p:spPr>
          <a:xfrm>
            <a:off x="531017" y="757584"/>
            <a:ext cx="4040188" cy="639762"/>
          </a:xfrm>
        </p:spPr>
        <p:txBody>
          <a:bodyPr/>
          <a:lstStyle/>
          <a:p>
            <a:pPr algn="ctr"/>
            <a:r>
              <a:rPr lang="en-US" dirty="0"/>
              <a:t>Strategies</a:t>
            </a:r>
          </a:p>
        </p:txBody>
      </p:sp>
      <p:sp>
        <p:nvSpPr>
          <p:cNvPr id="3" name="Content Placeholder 2"/>
          <p:cNvSpPr>
            <a:spLocks noGrp="1"/>
          </p:cNvSpPr>
          <p:nvPr>
            <p:ph sz="half" idx="2"/>
          </p:nvPr>
        </p:nvSpPr>
        <p:spPr>
          <a:xfrm>
            <a:off x="558789" y="1401773"/>
            <a:ext cx="4699809" cy="4723916"/>
          </a:xfrm>
          <a:ln>
            <a:noFill/>
          </a:ln>
        </p:spPr>
        <p:txBody>
          <a:bodyPr/>
          <a:lstStyle/>
          <a:p>
            <a:pPr>
              <a:buFont typeface="Arial"/>
              <a:buChar char="•"/>
            </a:pPr>
            <a:r>
              <a:rPr lang="en-US" sz="2100" dirty="0"/>
              <a:t>Provide targeted outreach for medical-dental </a:t>
            </a:r>
            <a:r>
              <a:rPr lang="en-US" sz="2100" dirty="0" smtClean="0"/>
              <a:t>integration.</a:t>
            </a:r>
            <a:endParaRPr lang="en-US" sz="2100" dirty="0"/>
          </a:p>
          <a:p>
            <a:pPr>
              <a:buFont typeface="Arial"/>
              <a:buChar char="•"/>
            </a:pPr>
            <a:r>
              <a:rPr lang="en-US" sz="2100" dirty="0"/>
              <a:t>Inform, educate, and disseminate scientific evidence about importance of prenatal dental screening and </a:t>
            </a:r>
            <a:r>
              <a:rPr lang="en-US" sz="2100" dirty="0" smtClean="0"/>
              <a:t>treatment.</a:t>
            </a:r>
            <a:endParaRPr lang="en-US" sz="2100" dirty="0"/>
          </a:p>
          <a:p>
            <a:pPr>
              <a:buFont typeface="Arial"/>
              <a:buChar char="•"/>
            </a:pPr>
            <a:r>
              <a:rPr lang="en-US" sz="2100" dirty="0"/>
              <a:t>Assure statewide care-coordination network that includes dental home referral, tracking, and follow-up for </a:t>
            </a:r>
            <a:r>
              <a:rPr lang="en-US" sz="2100" dirty="0" smtClean="0"/>
              <a:t>children.</a:t>
            </a:r>
            <a:endParaRPr lang="en-US" sz="2100" dirty="0"/>
          </a:p>
          <a:p>
            <a:pPr>
              <a:buFont typeface="Arial"/>
              <a:buChar char="•"/>
            </a:pPr>
            <a:r>
              <a:rPr lang="en-US" sz="2100" dirty="0"/>
              <a:t>Expand preventive school-based sealant programs. </a:t>
            </a:r>
          </a:p>
          <a:p>
            <a:pPr>
              <a:buFont typeface="Arial"/>
              <a:buChar char="•"/>
            </a:pPr>
            <a:endParaRPr lang="en-US" sz="2400" dirty="0"/>
          </a:p>
        </p:txBody>
      </p:sp>
      <p:sp>
        <p:nvSpPr>
          <p:cNvPr id="5" name="Text Placeholder 4"/>
          <p:cNvSpPr>
            <a:spLocks noGrp="1"/>
          </p:cNvSpPr>
          <p:nvPr>
            <p:ph type="body" sz="quarter" idx="3"/>
          </p:nvPr>
        </p:nvSpPr>
        <p:spPr>
          <a:xfrm>
            <a:off x="4608115" y="779336"/>
            <a:ext cx="4041775" cy="639762"/>
          </a:xfrm>
        </p:spPr>
        <p:txBody>
          <a:bodyPr/>
          <a:lstStyle/>
          <a:p>
            <a:pPr algn="ctr"/>
            <a:r>
              <a:rPr lang="en-US" dirty="0"/>
              <a:t>ESMs</a:t>
            </a:r>
          </a:p>
        </p:txBody>
      </p:sp>
      <p:sp>
        <p:nvSpPr>
          <p:cNvPr id="6" name="Content Placeholder 5"/>
          <p:cNvSpPr>
            <a:spLocks noGrp="1"/>
          </p:cNvSpPr>
          <p:nvPr>
            <p:ph sz="quarter" idx="4"/>
          </p:nvPr>
        </p:nvSpPr>
        <p:spPr>
          <a:xfrm>
            <a:off x="4850790" y="1401773"/>
            <a:ext cx="4041775" cy="4640263"/>
          </a:xfrm>
        </p:spPr>
        <p:txBody>
          <a:bodyPr/>
          <a:lstStyle/>
          <a:p>
            <a:r>
              <a:rPr lang="en-US" sz="2100" dirty="0" smtClean="0"/>
              <a:t>Number </a:t>
            </a:r>
            <a:r>
              <a:rPr lang="en-US" sz="2100" dirty="0"/>
              <a:t>of medical practices receiving an outreach visit from an I-Smile coordinator.</a:t>
            </a:r>
          </a:p>
          <a:p>
            <a:endParaRPr lang="en-US" dirty="0"/>
          </a:p>
        </p:txBody>
      </p:sp>
      <p:pic>
        <p:nvPicPr>
          <p:cNvPr id="7" name="Picture 2" descr="No automatic alt text available."/>
          <p:cNvPicPr>
            <a:picLocks noChangeAspect="1" noChangeArrowheads="1"/>
          </p:cNvPicPr>
          <p:nvPr/>
        </p:nvPicPr>
        <p:blipFill rotWithShape="1">
          <a:blip r:embed="rId3">
            <a:extLst>
              <a:ext uri="{28A0092B-C50C-407E-A947-70E740481C1C}">
                <a14:useLocalDpi xmlns:a14="http://schemas.microsoft.com/office/drawing/2010/main" val="0"/>
              </a:ext>
            </a:extLst>
          </a:blip>
          <a:srcRect l="943" t="1203" r="2689" b="10414"/>
          <a:stretch/>
        </p:blipFill>
        <p:spPr bwMode="auto">
          <a:xfrm>
            <a:off x="5315721" y="2834958"/>
            <a:ext cx="3111911" cy="3684998"/>
          </a:xfrm>
          <a:prstGeom prst="rect">
            <a:avLst/>
          </a:prstGeom>
          <a:noFill/>
          <a:ln w="28575">
            <a:solidFill>
              <a:schemeClr val="tx1"/>
            </a:solidFill>
          </a:ln>
          <a:extLst>
            <a:ext uri="{909E8E84-426E-40dd-AFC4-6F175D3DCCD1}">
              <a14:hiddenFill xmlns="" xmlns:a14="http://schemas.microsoft.com/office/drawing/2010/main">
                <a:solidFill>
                  <a:srgbClr val="FFFFFF"/>
                </a:solidFill>
              </a14:hiddenFill>
            </a:ext>
          </a:extLst>
        </p:spPr>
      </p:pic>
      <p:sp>
        <p:nvSpPr>
          <p:cNvPr id="8" name="Slide Number Placeholder 3"/>
          <p:cNvSpPr>
            <a:spLocks noGrp="1"/>
          </p:cNvSpPr>
          <p:nvPr>
            <p:ph type="sldNum" sz="quarter" idx="10"/>
          </p:nvPr>
        </p:nvSpPr>
        <p:spPr>
          <a:xfrm>
            <a:off x="6767513" y="6356350"/>
            <a:ext cx="2133600" cy="365125"/>
          </a:xfrm>
        </p:spPr>
        <p:txBody>
          <a:bodyPr/>
          <a:lstStyle/>
          <a:p>
            <a:fld id="{D7BE64BA-3357-42FD-8519-C2F63554B0B8}" type="slidenum">
              <a:rPr lang="en-US" smtClean="0"/>
              <a:pPr/>
              <a:t>13</a:t>
            </a:fld>
            <a:endParaRPr lang="en-US" dirty="0"/>
          </a:p>
        </p:txBody>
      </p:sp>
    </p:spTree>
    <p:extLst>
      <p:ext uri="{BB962C8B-B14F-4D97-AF65-F5344CB8AC3E}">
        <p14:creationId xmlns:p14="http://schemas.microsoft.com/office/powerpoint/2010/main" val="1359855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5" y="225957"/>
            <a:ext cx="8229600" cy="1143000"/>
          </a:xfrm>
        </p:spPr>
        <p:txBody>
          <a:bodyPr>
            <a:noAutofit/>
          </a:bodyPr>
          <a:lstStyle/>
          <a:p>
            <a:r>
              <a:rPr lang="en-US" sz="3600" b="1" dirty="0" smtClean="0">
                <a:solidFill>
                  <a:srgbClr val="7030A0"/>
                </a:solidFill>
              </a:rPr>
              <a:t>NPM </a:t>
            </a:r>
            <a:r>
              <a:rPr lang="en-US" sz="3600" b="1" dirty="0">
                <a:solidFill>
                  <a:srgbClr val="7030A0"/>
                </a:solidFill>
              </a:rPr>
              <a:t>13B Example—Iowa </a:t>
            </a:r>
          </a:p>
        </p:txBody>
      </p:sp>
      <p:sp>
        <p:nvSpPr>
          <p:cNvPr id="4" name="Text Placeholder 3"/>
          <p:cNvSpPr>
            <a:spLocks noGrp="1"/>
          </p:cNvSpPr>
          <p:nvPr>
            <p:ph type="body" idx="1"/>
          </p:nvPr>
        </p:nvSpPr>
        <p:spPr>
          <a:xfrm>
            <a:off x="531017" y="668766"/>
            <a:ext cx="4040188" cy="639762"/>
          </a:xfrm>
        </p:spPr>
        <p:txBody>
          <a:bodyPr/>
          <a:lstStyle/>
          <a:p>
            <a:pPr algn="ctr"/>
            <a:r>
              <a:rPr lang="en-US" dirty="0" smtClean="0"/>
              <a:t>State</a:t>
            </a:r>
            <a:endParaRPr lang="en-US" dirty="0"/>
          </a:p>
        </p:txBody>
      </p:sp>
      <p:sp>
        <p:nvSpPr>
          <p:cNvPr id="3" name="Content Placeholder 2"/>
          <p:cNvSpPr>
            <a:spLocks noGrp="1"/>
          </p:cNvSpPr>
          <p:nvPr>
            <p:ph sz="half" idx="2"/>
          </p:nvPr>
        </p:nvSpPr>
        <p:spPr>
          <a:xfrm>
            <a:off x="215153" y="1253542"/>
            <a:ext cx="4484656" cy="5174612"/>
          </a:xfrm>
          <a:ln>
            <a:noFill/>
          </a:ln>
        </p:spPr>
        <p:txBody>
          <a:bodyPr/>
          <a:lstStyle/>
          <a:p>
            <a:r>
              <a:rPr lang="en-US" sz="2000" dirty="0"/>
              <a:t>Partnership with Medicaid</a:t>
            </a:r>
          </a:p>
          <a:p>
            <a:r>
              <a:rPr lang="en-US" sz="2000" dirty="0"/>
              <a:t>Quarterly I-Smile coordinator meetings</a:t>
            </a:r>
          </a:p>
          <a:p>
            <a:r>
              <a:rPr lang="en-US" sz="2000" dirty="0"/>
              <a:t>Contract management, technical assistance, &amp; quality assurance (data, care coordination documentation)</a:t>
            </a:r>
          </a:p>
          <a:p>
            <a:r>
              <a:rPr lang="en-US" sz="2000" dirty="0"/>
              <a:t>Health promotion for birthing </a:t>
            </a:r>
            <a:r>
              <a:rPr lang="en-US" sz="2000" dirty="0" smtClean="0"/>
              <a:t>hospitals</a:t>
            </a:r>
          </a:p>
          <a:p>
            <a:r>
              <a:rPr lang="en-US" sz="2000" dirty="0" smtClean="0"/>
              <a:t>Facebook page for Moms</a:t>
            </a:r>
            <a:endParaRPr lang="en-US" sz="2000" dirty="0"/>
          </a:p>
          <a:p>
            <a:r>
              <a:rPr lang="en-US" sz="2000" dirty="0"/>
              <a:t>Partnership with Delta Dental of Iowa Foundation</a:t>
            </a:r>
          </a:p>
          <a:p>
            <a:pPr lvl="2">
              <a:spcBef>
                <a:spcPts val="0"/>
              </a:spcBef>
            </a:pPr>
            <a:r>
              <a:rPr lang="en-US" dirty="0"/>
              <a:t>Hospital systems and fluoride varnish applications at well-child visits</a:t>
            </a:r>
          </a:p>
          <a:p>
            <a:pPr lvl="2">
              <a:spcBef>
                <a:spcPts val="0"/>
              </a:spcBef>
            </a:pPr>
            <a:r>
              <a:rPr lang="en-US" dirty="0"/>
              <a:t>School-based sealant program expansion</a:t>
            </a:r>
          </a:p>
          <a:p>
            <a:pPr>
              <a:buFont typeface="Arial"/>
              <a:buChar char="•"/>
            </a:pPr>
            <a:endParaRPr lang="en-US" sz="2400" dirty="0"/>
          </a:p>
        </p:txBody>
      </p:sp>
      <p:sp>
        <p:nvSpPr>
          <p:cNvPr id="5" name="Text Placeholder 4"/>
          <p:cNvSpPr>
            <a:spLocks noGrp="1"/>
          </p:cNvSpPr>
          <p:nvPr>
            <p:ph type="body" sz="quarter" idx="3"/>
          </p:nvPr>
        </p:nvSpPr>
        <p:spPr>
          <a:xfrm>
            <a:off x="4608115" y="736700"/>
            <a:ext cx="4041775" cy="639762"/>
          </a:xfrm>
        </p:spPr>
        <p:txBody>
          <a:bodyPr/>
          <a:lstStyle/>
          <a:p>
            <a:pPr algn="ctr"/>
            <a:r>
              <a:rPr lang="en-US" dirty="0" smtClean="0"/>
              <a:t>Local</a:t>
            </a:r>
            <a:endParaRPr lang="en-US" dirty="0"/>
          </a:p>
        </p:txBody>
      </p:sp>
      <p:sp>
        <p:nvSpPr>
          <p:cNvPr id="6" name="Content Placeholder 5"/>
          <p:cNvSpPr>
            <a:spLocks noGrp="1"/>
          </p:cNvSpPr>
          <p:nvPr>
            <p:ph sz="quarter" idx="4"/>
          </p:nvPr>
        </p:nvSpPr>
        <p:spPr>
          <a:xfrm>
            <a:off x="4774421" y="1326467"/>
            <a:ext cx="4318349" cy="4640263"/>
          </a:xfrm>
        </p:spPr>
        <p:txBody>
          <a:bodyPr/>
          <a:lstStyle/>
          <a:p>
            <a:r>
              <a:rPr lang="en-US" sz="2000" dirty="0"/>
              <a:t>Complete a needs assessment and improvement plan</a:t>
            </a:r>
          </a:p>
          <a:p>
            <a:r>
              <a:rPr lang="en-US" sz="2000" dirty="0" smtClean="0"/>
              <a:t>Face-to-face outreach to medical &amp; dental offices</a:t>
            </a:r>
          </a:p>
          <a:p>
            <a:r>
              <a:rPr lang="en-US" sz="2000" dirty="0" smtClean="0"/>
              <a:t>Develop new partnerships</a:t>
            </a:r>
          </a:p>
          <a:p>
            <a:r>
              <a:rPr lang="en-US" sz="2000" dirty="0" smtClean="0"/>
              <a:t>Required services for infants, children, and pregnant women at WIC</a:t>
            </a:r>
          </a:p>
          <a:p>
            <a:r>
              <a:rPr lang="en-US" sz="2000" dirty="0" smtClean="0"/>
              <a:t>Care coordination services for families to facilitate access to care</a:t>
            </a:r>
          </a:p>
          <a:p>
            <a:r>
              <a:rPr lang="en-US" sz="2000" dirty="0" smtClean="0"/>
              <a:t>Statewide school-based sealant program</a:t>
            </a:r>
          </a:p>
          <a:p>
            <a:r>
              <a:rPr lang="en-US" sz="2000" dirty="0" smtClean="0"/>
              <a:t>Participation in community events</a:t>
            </a:r>
          </a:p>
        </p:txBody>
      </p:sp>
      <p:sp>
        <p:nvSpPr>
          <p:cNvPr id="7" name="Slide Number Placeholder 3"/>
          <p:cNvSpPr>
            <a:spLocks noGrp="1"/>
          </p:cNvSpPr>
          <p:nvPr>
            <p:ph type="sldNum" sz="quarter" idx="10"/>
          </p:nvPr>
        </p:nvSpPr>
        <p:spPr>
          <a:xfrm>
            <a:off x="6767513" y="6356350"/>
            <a:ext cx="2133600" cy="365125"/>
          </a:xfrm>
        </p:spPr>
        <p:txBody>
          <a:bodyPr/>
          <a:lstStyle/>
          <a:p>
            <a:fld id="{D7BE64BA-3357-42FD-8519-C2F63554B0B8}" type="slidenum">
              <a:rPr lang="en-US" smtClean="0"/>
              <a:pPr/>
              <a:t>14</a:t>
            </a:fld>
            <a:endParaRPr lang="en-US" dirty="0"/>
          </a:p>
        </p:txBody>
      </p:sp>
    </p:spTree>
    <p:extLst>
      <p:ext uri="{BB962C8B-B14F-4D97-AF65-F5344CB8AC3E}">
        <p14:creationId xmlns:p14="http://schemas.microsoft.com/office/powerpoint/2010/main" val="1697165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6596"/>
            <a:ext cx="8229600" cy="5592763"/>
          </a:xfrm>
        </p:spPr>
        <p:txBody>
          <a:bodyPr>
            <a:normAutofit/>
          </a:bodyPr>
          <a:lstStyle/>
          <a:p>
            <a:pPr marL="0" indent="0" algn="ctr">
              <a:buNone/>
            </a:pPr>
            <a:r>
              <a:rPr lang="en-US" sz="3600" b="1" dirty="0">
                <a:solidFill>
                  <a:srgbClr val="7030A0"/>
                </a:solidFill>
              </a:rPr>
              <a:t>Next Steps</a:t>
            </a:r>
          </a:p>
        </p:txBody>
      </p:sp>
      <p:pic>
        <p:nvPicPr>
          <p:cNvPr id="2" name="Picture 1"/>
          <p:cNvPicPr>
            <a:picLocks noChangeAspect="1"/>
          </p:cNvPicPr>
          <p:nvPr/>
        </p:nvPicPr>
        <p:blipFill>
          <a:blip r:embed="rId3"/>
          <a:stretch>
            <a:fillRect/>
          </a:stretch>
        </p:blipFill>
        <p:spPr>
          <a:xfrm>
            <a:off x="2860001" y="1775803"/>
            <a:ext cx="3772940" cy="3406733"/>
          </a:xfrm>
          <a:prstGeom prst="rect">
            <a:avLst/>
          </a:prstGeom>
        </p:spPr>
      </p:pic>
      <p:sp>
        <p:nvSpPr>
          <p:cNvPr id="4"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15</a:t>
            </a:fld>
            <a:endParaRPr lang="en-US" dirty="0"/>
          </a:p>
        </p:txBody>
      </p:sp>
    </p:spTree>
    <p:extLst>
      <p:ext uri="{BB962C8B-B14F-4D97-AF65-F5344CB8AC3E}">
        <p14:creationId xmlns:p14="http://schemas.microsoft.com/office/powerpoint/2010/main" val="2488786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7030A0"/>
                </a:solidFill>
              </a:rPr>
              <a:t>NPM 13 Community </a:t>
            </a:r>
            <a:r>
              <a:rPr lang="en-US" sz="3600" b="1" dirty="0">
                <a:solidFill>
                  <a:srgbClr val="7030A0"/>
                </a:solidFill>
              </a:rPr>
              <a:t>of </a:t>
            </a:r>
            <a:r>
              <a:rPr lang="en-US" sz="3600" b="1" dirty="0" smtClean="0">
                <a:solidFill>
                  <a:srgbClr val="7030A0"/>
                </a:solidFill>
              </a:rPr>
              <a:t>Learning </a:t>
            </a:r>
            <a:endParaRPr lang="en-US" sz="3600" b="1" dirty="0">
              <a:solidFill>
                <a:srgbClr val="7030A0"/>
              </a:solidFill>
            </a:endParaRPr>
          </a:p>
        </p:txBody>
      </p:sp>
      <p:sp>
        <p:nvSpPr>
          <p:cNvPr id="3" name="Content Placeholder 2"/>
          <p:cNvSpPr>
            <a:spLocks noGrp="1"/>
          </p:cNvSpPr>
          <p:nvPr>
            <p:ph idx="1"/>
          </p:nvPr>
        </p:nvSpPr>
        <p:spPr>
          <a:xfrm>
            <a:off x="929243" y="1239560"/>
            <a:ext cx="7433936" cy="4525963"/>
          </a:xfrm>
        </p:spPr>
        <p:txBody>
          <a:bodyPr/>
          <a:lstStyle/>
          <a:p>
            <a:pPr marL="0" indent="0">
              <a:spcBef>
                <a:spcPts val="0"/>
              </a:spcBef>
              <a:buNone/>
            </a:pPr>
            <a:r>
              <a:rPr lang="en-US" sz="2600" b="1" dirty="0" smtClean="0"/>
              <a:t>Activities</a:t>
            </a:r>
            <a:r>
              <a:rPr lang="en-US" sz="2600" dirty="0" smtClean="0"/>
              <a:t> </a:t>
            </a:r>
          </a:p>
          <a:p>
            <a:pPr marL="285750" lvl="1">
              <a:spcBef>
                <a:spcPts val="600"/>
              </a:spcBef>
              <a:buFont typeface="Arial"/>
              <a:buChar char="•"/>
            </a:pPr>
            <a:r>
              <a:rPr lang="en-US" sz="2600" dirty="0" smtClean="0"/>
              <a:t>Webinars</a:t>
            </a:r>
          </a:p>
          <a:p>
            <a:pPr marL="285750" lvl="1">
              <a:spcBef>
                <a:spcPts val="600"/>
              </a:spcBef>
              <a:buFont typeface="Arial"/>
              <a:buChar char="•"/>
            </a:pPr>
            <a:r>
              <a:rPr lang="en-US" sz="2600" dirty="0" smtClean="0"/>
              <a:t>Discussion list</a:t>
            </a:r>
          </a:p>
          <a:p>
            <a:pPr marL="285750" lvl="1">
              <a:spcBef>
                <a:spcPts val="600"/>
              </a:spcBef>
              <a:buFont typeface="Arial"/>
              <a:buChar char="•"/>
            </a:pPr>
            <a:r>
              <a:rPr lang="en-US" sz="2600" dirty="0" smtClean="0"/>
              <a:t>Consultation</a:t>
            </a:r>
            <a:endParaRPr lang="en-US" sz="2600" dirty="0"/>
          </a:p>
          <a:p>
            <a:pPr marL="285750" lvl="1">
              <a:spcBef>
                <a:spcPts val="600"/>
              </a:spcBef>
              <a:buFont typeface="Arial"/>
              <a:buChar char="•"/>
            </a:pPr>
            <a:r>
              <a:rPr lang="en-US" sz="2600" dirty="0" smtClean="0"/>
              <a:t>Resources: NPM 13 Evidence Review Brief and Review Full Report—available summer 2017</a:t>
            </a:r>
            <a:r>
              <a:rPr lang="en-US" sz="2600" dirty="0" smtClean="0">
                <a:hlinkClick r:id="rId3"/>
              </a:rPr>
              <a:t>http</a:t>
            </a:r>
            <a:r>
              <a:rPr lang="en-US" sz="2600" dirty="0">
                <a:hlinkClick r:id="rId3"/>
              </a:rPr>
              <a:t>://semch.org/evidence-</a:t>
            </a:r>
            <a:r>
              <a:rPr lang="en-US" sz="2600" dirty="0" smtClean="0">
                <a:hlinkClick r:id="rId3"/>
              </a:rPr>
              <a:t>reviews.html</a:t>
            </a:r>
            <a:endParaRPr lang="en-US" sz="2600" dirty="0" smtClean="0"/>
          </a:p>
        </p:txBody>
      </p:sp>
      <p:sp>
        <p:nvSpPr>
          <p:cNvPr id="4"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16</a:t>
            </a:fld>
            <a:endParaRPr lang="en-US" dirty="0"/>
          </a:p>
        </p:txBody>
      </p:sp>
    </p:spTree>
    <p:extLst>
      <p:ext uri="{BB962C8B-B14F-4D97-AF65-F5344CB8AC3E}">
        <p14:creationId xmlns:p14="http://schemas.microsoft.com/office/powerpoint/2010/main" val="2649610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78592"/>
          </a:xfrm>
        </p:spPr>
        <p:txBody>
          <a:bodyPr>
            <a:noAutofit/>
          </a:bodyPr>
          <a:lstStyle/>
          <a:p>
            <a:pPr marL="0" indent="0">
              <a:lnSpc>
                <a:spcPct val="100000"/>
              </a:lnSpc>
              <a:spcBef>
                <a:spcPts val="0"/>
              </a:spcBef>
            </a:pPr>
            <a:r>
              <a:rPr lang="en-US" sz="3600" b="1" dirty="0" smtClean="0">
                <a:solidFill>
                  <a:srgbClr val="7030A0"/>
                </a:solidFill>
              </a:rPr>
              <a:t>Contacts</a:t>
            </a:r>
            <a:br>
              <a:rPr lang="en-US" sz="3600" b="1" dirty="0" smtClean="0">
                <a:solidFill>
                  <a:srgbClr val="7030A0"/>
                </a:solidFill>
              </a:rPr>
            </a:br>
            <a:r>
              <a:rPr lang="en-US" sz="2600" b="1" dirty="0"/>
              <a:t>Questions Related to Revising State Action </a:t>
            </a:r>
            <a:r>
              <a:rPr lang="en-US" sz="2600" b="1" dirty="0" smtClean="0"/>
              <a:t>Plans</a:t>
            </a:r>
            <a:br>
              <a:rPr lang="en-US" sz="2600" b="1" dirty="0" smtClean="0"/>
            </a:br>
            <a:r>
              <a:rPr lang="en-US" sz="2600" b="1" dirty="0" smtClean="0">
                <a:solidFill>
                  <a:srgbClr val="7030A0"/>
                </a:solidFill>
              </a:rPr>
              <a:t/>
            </a:r>
            <a:br>
              <a:rPr lang="en-US" sz="2600" b="1" dirty="0" smtClean="0">
                <a:solidFill>
                  <a:srgbClr val="7030A0"/>
                </a:solidFill>
              </a:rPr>
            </a:br>
            <a:r>
              <a:rPr lang="en-US" sz="2600" b="1" dirty="0" smtClean="0"/>
              <a:t>Maternal </a:t>
            </a:r>
            <a:r>
              <a:rPr lang="en-US" sz="2600" b="1" dirty="0"/>
              <a:t>and Child Health Bureau</a:t>
            </a:r>
            <a:br>
              <a:rPr lang="en-US" sz="2600" b="1" dirty="0"/>
            </a:br>
            <a:r>
              <a:rPr lang="en-US" sz="2600" b="1" dirty="0"/>
              <a:t>Division of State and Community </a:t>
            </a:r>
            <a:r>
              <a:rPr lang="en-US" sz="2600" b="1" dirty="0" smtClean="0"/>
              <a:t>Health</a:t>
            </a:r>
            <a:endParaRPr lang="en-US" sz="2600" b="1" dirty="0">
              <a:solidFill>
                <a:srgbClr val="7030A0"/>
              </a:solidFill>
              <a:latin typeface="+mn-lt"/>
            </a:endParaRPr>
          </a:p>
        </p:txBody>
      </p:sp>
      <p:sp>
        <p:nvSpPr>
          <p:cNvPr id="3" name="Content Placeholder 2"/>
          <p:cNvSpPr>
            <a:spLocks noGrp="1"/>
          </p:cNvSpPr>
          <p:nvPr>
            <p:ph sz="half" idx="2"/>
          </p:nvPr>
        </p:nvSpPr>
        <p:spPr>
          <a:xfrm>
            <a:off x="457200" y="3115090"/>
            <a:ext cx="4040188" cy="2493349"/>
          </a:xfrm>
        </p:spPr>
        <p:txBody>
          <a:bodyPr>
            <a:normAutofit/>
          </a:bodyPr>
          <a:lstStyle/>
          <a:p>
            <a:pPr marL="0" indent="0">
              <a:lnSpc>
                <a:spcPct val="100000"/>
              </a:lnSpc>
              <a:spcBef>
                <a:spcPts val="0"/>
              </a:spcBef>
              <a:buNone/>
            </a:pPr>
            <a:r>
              <a:rPr lang="en-US" sz="2600" dirty="0" smtClean="0"/>
              <a:t>Gor Yee Lum, M.P.H.</a:t>
            </a:r>
          </a:p>
          <a:p>
            <a:pPr marL="0" indent="0">
              <a:lnSpc>
                <a:spcPct val="100000"/>
              </a:lnSpc>
              <a:spcBef>
                <a:spcPts val="0"/>
              </a:spcBef>
              <a:buNone/>
            </a:pPr>
            <a:r>
              <a:rPr lang="en-US" sz="2600" dirty="0" smtClean="0"/>
              <a:t>Regional MCH Consultant</a:t>
            </a:r>
            <a:r>
              <a:rPr lang="en-US" sz="2600" dirty="0"/>
              <a:t/>
            </a:r>
            <a:br>
              <a:rPr lang="en-US" sz="2600" dirty="0"/>
            </a:br>
            <a:r>
              <a:rPr lang="en-US" sz="2600" dirty="0" smtClean="0"/>
              <a:t>NPM 13 </a:t>
            </a:r>
            <a:r>
              <a:rPr lang="en-US" sz="2600" dirty="0"/>
              <a:t>Liaison-</a:t>
            </a:r>
            <a:r>
              <a:rPr lang="en-US" sz="2600" dirty="0" smtClean="0"/>
              <a:t>lead</a:t>
            </a:r>
          </a:p>
          <a:p>
            <a:pPr marL="0" indent="0">
              <a:lnSpc>
                <a:spcPct val="100000"/>
              </a:lnSpc>
              <a:spcBef>
                <a:spcPts val="0"/>
              </a:spcBef>
              <a:buNone/>
            </a:pPr>
            <a:r>
              <a:rPr lang="en-US" sz="2600" dirty="0"/>
              <a:t>Phone: </a:t>
            </a:r>
            <a:r>
              <a:rPr lang="en-US" sz="2600" dirty="0" smtClean="0"/>
              <a:t>(415) 437-8497</a:t>
            </a:r>
            <a:endParaRPr lang="en-US" sz="2600" dirty="0"/>
          </a:p>
          <a:p>
            <a:pPr marL="0" indent="0">
              <a:lnSpc>
                <a:spcPct val="100000"/>
              </a:lnSpc>
              <a:spcBef>
                <a:spcPts val="0"/>
              </a:spcBef>
              <a:buNone/>
            </a:pPr>
            <a:r>
              <a:rPr lang="en-US" sz="2600" dirty="0" smtClean="0"/>
              <a:t>E</a:t>
            </a:r>
            <a:r>
              <a:rPr lang="en-US" sz="2600" dirty="0"/>
              <a:t>-mail: </a:t>
            </a:r>
            <a:r>
              <a:rPr lang="en-US" sz="2600" dirty="0">
                <a:hlinkClick r:id="rId3"/>
              </a:rPr>
              <a:t>Glum@</a:t>
            </a:r>
            <a:r>
              <a:rPr lang="en-US" sz="2600" dirty="0" smtClean="0">
                <a:hlinkClick r:id="rId3"/>
              </a:rPr>
              <a:t>hrsa.gov</a:t>
            </a:r>
            <a:endParaRPr lang="en-US" sz="2600" dirty="0" smtClean="0"/>
          </a:p>
        </p:txBody>
      </p:sp>
      <p:sp>
        <p:nvSpPr>
          <p:cNvPr id="11" name="Content Placeholder 10"/>
          <p:cNvSpPr>
            <a:spLocks noGrp="1"/>
          </p:cNvSpPr>
          <p:nvPr>
            <p:ph sz="quarter" idx="4"/>
          </p:nvPr>
        </p:nvSpPr>
        <p:spPr>
          <a:xfrm>
            <a:off x="4645025" y="3164575"/>
            <a:ext cx="4041775" cy="2229421"/>
          </a:xfrm>
        </p:spPr>
        <p:txBody>
          <a:bodyPr/>
          <a:lstStyle/>
          <a:p>
            <a:pPr marL="0" indent="0">
              <a:lnSpc>
                <a:spcPct val="100000"/>
              </a:lnSpc>
              <a:spcBef>
                <a:spcPts val="0"/>
              </a:spcBef>
              <a:buNone/>
            </a:pPr>
            <a:r>
              <a:rPr lang="en-US" sz="2600" dirty="0"/>
              <a:t>Cherri Pruitt, M.P.A.</a:t>
            </a:r>
            <a:br>
              <a:rPr lang="en-US" sz="2600" dirty="0"/>
            </a:br>
            <a:r>
              <a:rPr lang="en-US" sz="2600" dirty="0"/>
              <a:t>Regional MCH Consultant</a:t>
            </a:r>
          </a:p>
          <a:p>
            <a:pPr marL="0" indent="0">
              <a:lnSpc>
                <a:spcPct val="100000"/>
              </a:lnSpc>
              <a:spcBef>
                <a:spcPts val="0"/>
              </a:spcBef>
              <a:buNone/>
            </a:pPr>
            <a:r>
              <a:rPr lang="en-US" sz="2600" dirty="0"/>
              <a:t>NPM 13 Liaison Co-lead</a:t>
            </a:r>
          </a:p>
          <a:p>
            <a:pPr marL="0" indent="0">
              <a:lnSpc>
                <a:spcPct val="100000"/>
              </a:lnSpc>
              <a:spcBef>
                <a:spcPts val="0"/>
              </a:spcBef>
              <a:buNone/>
            </a:pPr>
            <a:r>
              <a:rPr lang="en-US" sz="2600" dirty="0"/>
              <a:t>Phone: (303) 844-7872</a:t>
            </a:r>
          </a:p>
          <a:p>
            <a:pPr marL="0" indent="0">
              <a:lnSpc>
                <a:spcPct val="100000"/>
              </a:lnSpc>
              <a:spcBef>
                <a:spcPts val="0"/>
              </a:spcBef>
              <a:buNone/>
            </a:pPr>
            <a:r>
              <a:rPr lang="en-US" sz="2600" dirty="0"/>
              <a:t>E-mail: </a:t>
            </a:r>
            <a:r>
              <a:rPr lang="en-US" sz="2600" dirty="0">
                <a:hlinkClick r:id="rId4"/>
              </a:rPr>
              <a:t>CPruitt@</a:t>
            </a:r>
            <a:r>
              <a:rPr lang="en-US" sz="2600" dirty="0" smtClean="0">
                <a:hlinkClick r:id="rId4"/>
              </a:rPr>
              <a:t>hrsa.gov</a:t>
            </a:r>
            <a:endParaRPr lang="en-US" sz="2600" dirty="0"/>
          </a:p>
        </p:txBody>
      </p:sp>
      <p:sp>
        <p:nvSpPr>
          <p:cNvPr id="4" name="Slide Number Placeholder 3"/>
          <p:cNvSpPr>
            <a:spLocks noGrp="1"/>
          </p:cNvSpPr>
          <p:nvPr>
            <p:ph type="sldNum" sz="quarter" idx="10"/>
          </p:nvPr>
        </p:nvSpPr>
        <p:spPr/>
        <p:txBody>
          <a:bodyPr/>
          <a:lstStyle/>
          <a:p>
            <a:fld id="{D7BE64BA-3357-42FD-8519-C2F63554B0B8}" type="slidenum">
              <a:rPr lang="en-US" smtClean="0"/>
              <a:pPr/>
              <a:t>17</a:t>
            </a:fld>
            <a:endParaRPr lang="en-US" dirty="0"/>
          </a:p>
        </p:txBody>
      </p:sp>
    </p:spTree>
    <p:extLst>
      <p:ext uri="{BB962C8B-B14F-4D97-AF65-F5344CB8AC3E}">
        <p14:creationId xmlns:p14="http://schemas.microsoft.com/office/powerpoint/2010/main" val="1162342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7030A0"/>
                </a:solidFill>
              </a:rPr>
              <a:t>Contacts</a:t>
            </a:r>
            <a:br>
              <a:rPr lang="en-US" sz="3600" b="1" dirty="0" smtClean="0">
                <a:solidFill>
                  <a:srgbClr val="7030A0"/>
                </a:solidFill>
              </a:rPr>
            </a:br>
            <a:r>
              <a:rPr lang="en-US" sz="2600" dirty="0" smtClean="0">
                <a:solidFill>
                  <a:schemeClr val="tx1"/>
                </a:solidFill>
              </a:rPr>
              <a:t>Questions Related to Oral Health Activities</a:t>
            </a:r>
            <a:endParaRPr lang="en-US" sz="2600" dirty="0">
              <a:solidFill>
                <a:schemeClr val="tx1"/>
              </a:solidFill>
            </a:endParaRPr>
          </a:p>
        </p:txBody>
      </p:sp>
      <p:sp>
        <p:nvSpPr>
          <p:cNvPr id="4" name="Content Placeholder 3"/>
          <p:cNvSpPr>
            <a:spLocks noGrp="1"/>
          </p:cNvSpPr>
          <p:nvPr>
            <p:ph sz="half" idx="4294967295"/>
          </p:nvPr>
        </p:nvSpPr>
        <p:spPr>
          <a:xfrm>
            <a:off x="527808" y="1717000"/>
            <a:ext cx="4187825" cy="4897692"/>
          </a:xfrm>
          <a:prstGeom prst="rect">
            <a:avLst/>
          </a:prstGeom>
        </p:spPr>
        <p:txBody>
          <a:bodyPr/>
          <a:lstStyle/>
          <a:p>
            <a:pPr marL="0" indent="0">
              <a:spcBef>
                <a:spcPts val="0"/>
              </a:spcBef>
              <a:buNone/>
            </a:pPr>
            <a:r>
              <a:rPr lang="en-US" sz="1800" dirty="0"/>
              <a:t>Sherry Goode, </a:t>
            </a:r>
            <a:r>
              <a:rPr lang="en-US" sz="1800" dirty="0" smtClean="0"/>
              <a:t>R.D.H.</a:t>
            </a:r>
            <a:endParaRPr lang="en-US" sz="1800" dirty="0"/>
          </a:p>
          <a:p>
            <a:pPr marL="0" indent="0">
              <a:spcBef>
                <a:spcPts val="0"/>
              </a:spcBef>
              <a:buNone/>
            </a:pPr>
            <a:r>
              <a:rPr lang="en-US" sz="1800" dirty="0"/>
              <a:t>Acting Dental Director</a:t>
            </a:r>
          </a:p>
          <a:p>
            <a:pPr marL="0" indent="0">
              <a:spcBef>
                <a:spcPts val="0"/>
              </a:spcBef>
              <a:buNone/>
            </a:pPr>
            <a:r>
              <a:rPr lang="en-US" sz="1800" dirty="0"/>
              <a:t>Alabama Department of Public Health</a:t>
            </a:r>
          </a:p>
          <a:p>
            <a:pPr marL="0" indent="0">
              <a:spcBef>
                <a:spcPts val="0"/>
              </a:spcBef>
              <a:buNone/>
            </a:pPr>
            <a:r>
              <a:rPr lang="en-US" sz="1800" dirty="0"/>
              <a:t>Phone: (334) 206-2904</a:t>
            </a:r>
          </a:p>
          <a:p>
            <a:pPr marL="0" indent="0">
              <a:spcBef>
                <a:spcPts val="0"/>
              </a:spcBef>
              <a:buNone/>
            </a:pPr>
            <a:r>
              <a:rPr lang="en-US" sz="1800" dirty="0"/>
              <a:t>E-mail: </a:t>
            </a:r>
            <a:r>
              <a:rPr lang="en-US" sz="1800" u="sng" dirty="0">
                <a:hlinkClick r:id="rId3"/>
              </a:rPr>
              <a:t>sherry.goode@adph.state.al.us</a:t>
            </a:r>
            <a:endParaRPr lang="en-US" sz="1800" dirty="0"/>
          </a:p>
          <a:p>
            <a:pPr marL="0" indent="0">
              <a:spcBef>
                <a:spcPts val="0"/>
              </a:spcBef>
              <a:buNone/>
            </a:pPr>
            <a:endParaRPr lang="en-US" sz="1800" dirty="0" smtClean="0"/>
          </a:p>
          <a:p>
            <a:pPr marL="0" indent="0">
              <a:spcBef>
                <a:spcPts val="0"/>
              </a:spcBef>
              <a:buNone/>
            </a:pPr>
            <a:r>
              <a:rPr lang="en-US" sz="1800" dirty="0" smtClean="0"/>
              <a:t>Harry </a:t>
            </a:r>
            <a:r>
              <a:rPr lang="en-US" sz="1800" dirty="0"/>
              <a:t>Goodman, D.M.D., M.P.H.</a:t>
            </a:r>
          </a:p>
          <a:p>
            <a:pPr marL="0" indent="0">
              <a:spcBef>
                <a:spcPts val="0"/>
              </a:spcBef>
              <a:buNone/>
            </a:pPr>
            <a:r>
              <a:rPr lang="en-US" sz="1800" dirty="0"/>
              <a:t>Consultant</a:t>
            </a:r>
          </a:p>
          <a:p>
            <a:pPr marL="0" indent="0">
              <a:spcBef>
                <a:spcPts val="0"/>
              </a:spcBef>
              <a:buNone/>
            </a:pPr>
            <a:r>
              <a:rPr lang="en-US" sz="1800" dirty="0"/>
              <a:t>Phone: (443) 243-7143</a:t>
            </a:r>
          </a:p>
          <a:p>
            <a:pPr marL="0" indent="0">
              <a:spcBef>
                <a:spcPts val="0"/>
              </a:spcBef>
              <a:buNone/>
            </a:pPr>
            <a:r>
              <a:rPr lang="en-US" sz="1800" dirty="0"/>
              <a:t>E-mail: </a:t>
            </a:r>
            <a:r>
              <a:rPr lang="en-US" sz="1800" u="sng" dirty="0">
                <a:hlinkClick r:id="rId4"/>
              </a:rPr>
              <a:t>harrygoodman2307@</a:t>
            </a:r>
            <a:r>
              <a:rPr lang="en-US" sz="1800" u="sng" dirty="0" smtClean="0">
                <a:hlinkClick r:id="rId4"/>
              </a:rPr>
              <a:t>gmail.com</a:t>
            </a:r>
          </a:p>
          <a:p>
            <a:pPr marL="0" indent="0">
              <a:spcBef>
                <a:spcPts val="0"/>
              </a:spcBef>
              <a:buNone/>
            </a:pPr>
            <a:endParaRPr lang="en-US" sz="1800" u="sng" dirty="0">
              <a:hlinkClick r:id="rId4"/>
            </a:endParaRPr>
          </a:p>
          <a:p>
            <a:pPr marL="0" indent="0">
              <a:spcBef>
                <a:spcPts val="0"/>
              </a:spcBef>
              <a:buNone/>
            </a:pPr>
            <a:r>
              <a:rPr lang="en-US" sz="1800" dirty="0"/>
              <a:t>Melissa Godwin, L.I.C.S.W. </a:t>
            </a:r>
            <a:br>
              <a:rPr lang="en-US" sz="1800" dirty="0"/>
            </a:br>
            <a:r>
              <a:rPr lang="en-US" sz="1800" dirty="0"/>
              <a:t>CCRS Coordinator</a:t>
            </a:r>
            <a:br>
              <a:rPr lang="en-US" sz="1800" dirty="0"/>
            </a:br>
            <a:r>
              <a:rPr lang="en-US" sz="1800" dirty="0"/>
              <a:t>Bureau of Family Health Services</a:t>
            </a:r>
            <a:br>
              <a:rPr lang="en-US" sz="1800" dirty="0"/>
            </a:br>
            <a:r>
              <a:rPr lang="en-US" sz="1800" dirty="0"/>
              <a:t>Alabama Department of Public Health</a:t>
            </a:r>
            <a:br>
              <a:rPr lang="en-US" sz="1800" dirty="0"/>
            </a:br>
            <a:r>
              <a:rPr lang="en-US" sz="1800" dirty="0"/>
              <a:t>Phone: </a:t>
            </a:r>
            <a:r>
              <a:rPr lang="en-US" sz="1800" dirty="0" smtClean="0"/>
              <a:t>(334) 206-5943</a:t>
            </a:r>
            <a:r>
              <a:rPr lang="en-US" sz="1800" dirty="0"/>
              <a:t/>
            </a:r>
            <a:br>
              <a:rPr lang="en-US" sz="1800" dirty="0"/>
            </a:br>
            <a:r>
              <a:rPr lang="en-US" sz="1800" dirty="0"/>
              <a:t>Email:  </a:t>
            </a:r>
            <a:r>
              <a:rPr lang="en-US" sz="1800" u="sng" dirty="0">
                <a:hlinkClick r:id="rId5"/>
              </a:rPr>
              <a:t>Melissa.Godwin@adph.state.al.us</a:t>
            </a:r>
            <a:endParaRPr lang="en-US" sz="1800" u="sng" dirty="0"/>
          </a:p>
          <a:p>
            <a:pPr marL="0" indent="0">
              <a:spcBef>
                <a:spcPts val="0"/>
              </a:spcBef>
              <a:buNone/>
            </a:pPr>
            <a:endParaRPr lang="en-US" sz="1800" u="sng" dirty="0">
              <a:hlinkClick r:id="rId4"/>
            </a:endParaRPr>
          </a:p>
          <a:p>
            <a:pPr marL="0" indent="0">
              <a:spcBef>
                <a:spcPts val="0"/>
              </a:spcBef>
              <a:buNone/>
            </a:pPr>
            <a:r>
              <a:rPr lang="en-US" sz="1800" dirty="0"/>
              <a:t> </a:t>
            </a:r>
          </a:p>
          <a:p>
            <a:pPr marL="0" indent="0">
              <a:spcBef>
                <a:spcPts val="0"/>
              </a:spcBef>
              <a:buNone/>
            </a:pPr>
            <a:endParaRPr lang="en-US" sz="1900" b="1" dirty="0"/>
          </a:p>
          <a:p>
            <a:pPr marL="0" indent="0">
              <a:spcBef>
                <a:spcPts val="0"/>
              </a:spcBef>
              <a:buNone/>
            </a:pPr>
            <a:endParaRPr lang="en-US" sz="2400" dirty="0"/>
          </a:p>
          <a:p>
            <a:pPr marL="0" indent="0">
              <a:spcBef>
                <a:spcPts val="0"/>
              </a:spcBef>
              <a:buNone/>
            </a:pPr>
            <a:endParaRPr lang="en-US" sz="2400" dirty="0"/>
          </a:p>
          <a:p>
            <a:pPr marL="0" indent="0">
              <a:buNone/>
            </a:pPr>
            <a:endParaRPr lang="en-US" dirty="0"/>
          </a:p>
        </p:txBody>
      </p:sp>
      <p:sp>
        <p:nvSpPr>
          <p:cNvPr id="6" name="Content Placeholder 5"/>
          <p:cNvSpPr>
            <a:spLocks noGrp="1"/>
          </p:cNvSpPr>
          <p:nvPr>
            <p:ph sz="quarter" idx="4294967295"/>
          </p:nvPr>
        </p:nvSpPr>
        <p:spPr>
          <a:xfrm>
            <a:off x="5102225" y="1815970"/>
            <a:ext cx="4041775" cy="4914165"/>
          </a:xfrm>
          <a:prstGeom prst="rect">
            <a:avLst/>
          </a:prstGeom>
        </p:spPr>
        <p:txBody>
          <a:bodyPr/>
          <a:lstStyle/>
          <a:p>
            <a:pPr marL="0" indent="0">
              <a:spcBef>
                <a:spcPts val="0"/>
              </a:spcBef>
              <a:buNone/>
            </a:pPr>
            <a:r>
              <a:rPr lang="en-US" sz="1800" dirty="0"/>
              <a:t>Katrina Holt, M.P.H., M.S., R.D., FAND</a:t>
            </a:r>
          </a:p>
          <a:p>
            <a:pPr marL="0" indent="0">
              <a:spcBef>
                <a:spcPts val="0"/>
              </a:spcBef>
              <a:buNone/>
            </a:pPr>
            <a:r>
              <a:rPr lang="en-US" sz="1800" dirty="0"/>
              <a:t>Director</a:t>
            </a:r>
          </a:p>
          <a:p>
            <a:pPr marL="0" indent="0">
              <a:spcBef>
                <a:spcPts val="0"/>
              </a:spcBef>
              <a:buNone/>
            </a:pPr>
            <a:r>
              <a:rPr lang="en-US" sz="1800" dirty="0"/>
              <a:t>National Maternal and Child Oral</a:t>
            </a:r>
          </a:p>
          <a:p>
            <a:pPr marL="0" indent="0">
              <a:spcBef>
                <a:spcPts val="0"/>
              </a:spcBef>
              <a:buNone/>
            </a:pPr>
            <a:r>
              <a:rPr lang="en-US" sz="1800" dirty="0"/>
              <a:t>    Health Resource Center</a:t>
            </a:r>
          </a:p>
          <a:p>
            <a:pPr marL="0" indent="0">
              <a:spcBef>
                <a:spcPts val="0"/>
              </a:spcBef>
              <a:buNone/>
            </a:pPr>
            <a:r>
              <a:rPr lang="en-US" sz="1800" dirty="0"/>
              <a:t>Phone: (202) 784-9551</a:t>
            </a:r>
          </a:p>
          <a:p>
            <a:pPr marL="0" indent="0">
              <a:spcBef>
                <a:spcPts val="0"/>
              </a:spcBef>
              <a:buNone/>
            </a:pPr>
            <a:r>
              <a:rPr lang="en-US" sz="1800" dirty="0"/>
              <a:t>E-mail: </a:t>
            </a:r>
            <a:r>
              <a:rPr lang="en-US" sz="1800" u="sng" dirty="0">
                <a:hlinkClick r:id="rId6"/>
              </a:rPr>
              <a:t>kholt@</a:t>
            </a:r>
            <a:r>
              <a:rPr lang="en-US" sz="1800" u="sng" dirty="0" smtClean="0">
                <a:hlinkClick r:id="rId6"/>
              </a:rPr>
              <a:t>georgetown.edu</a:t>
            </a:r>
            <a:endParaRPr lang="en-US" sz="1800" u="sng" dirty="0" smtClean="0"/>
          </a:p>
          <a:p>
            <a:pPr marL="0" indent="0">
              <a:spcBef>
                <a:spcPts val="0"/>
              </a:spcBef>
              <a:buNone/>
            </a:pPr>
            <a:endParaRPr lang="en-US" sz="1800" u="sng" dirty="0"/>
          </a:p>
          <a:p>
            <a:pPr marL="0" indent="0">
              <a:spcBef>
                <a:spcPts val="0"/>
              </a:spcBef>
              <a:buNone/>
            </a:pPr>
            <a:r>
              <a:rPr lang="en-US" sz="1800" dirty="0" smtClean="0"/>
              <a:t>Reginald </a:t>
            </a:r>
            <a:r>
              <a:rPr lang="en-US" sz="1800" dirty="0"/>
              <a:t>Louie, D.D.S., M.P.H.</a:t>
            </a:r>
          </a:p>
          <a:p>
            <a:pPr marL="0" indent="0">
              <a:spcBef>
                <a:spcPts val="0"/>
              </a:spcBef>
              <a:buNone/>
            </a:pPr>
            <a:r>
              <a:rPr lang="en-US" sz="1800" dirty="0"/>
              <a:t>Public Health Consultant</a:t>
            </a:r>
          </a:p>
          <a:p>
            <a:pPr marL="0" indent="0">
              <a:spcBef>
                <a:spcPts val="0"/>
              </a:spcBef>
              <a:buNone/>
            </a:pPr>
            <a:r>
              <a:rPr lang="en-US" sz="1800" dirty="0"/>
              <a:t>Phone: (510) 583-8120</a:t>
            </a:r>
          </a:p>
          <a:p>
            <a:pPr marL="0" indent="0">
              <a:spcBef>
                <a:spcPts val="0"/>
              </a:spcBef>
              <a:buNone/>
            </a:pPr>
            <a:r>
              <a:rPr lang="en-US" sz="1800" dirty="0"/>
              <a:t>E-mail: </a:t>
            </a:r>
            <a:r>
              <a:rPr lang="en-US" sz="1800" u="sng" dirty="0">
                <a:hlinkClick r:id="rId7"/>
              </a:rPr>
              <a:t>reglouie@</a:t>
            </a:r>
            <a:r>
              <a:rPr lang="en-US" sz="1800" u="sng" dirty="0" smtClean="0">
                <a:hlinkClick r:id="rId7"/>
              </a:rPr>
              <a:t>sbcglobal.net</a:t>
            </a:r>
            <a:endParaRPr lang="en-US" sz="1800" dirty="0"/>
          </a:p>
          <a:p>
            <a:pPr marL="0" indent="0">
              <a:spcBef>
                <a:spcPts val="0"/>
              </a:spcBef>
              <a:buNone/>
            </a:pPr>
            <a:endParaRPr lang="en-US" sz="1800" u="sng" dirty="0"/>
          </a:p>
          <a:p>
            <a:pPr marL="0" indent="0">
              <a:spcBef>
                <a:spcPts val="0"/>
              </a:spcBef>
              <a:buNone/>
            </a:pPr>
            <a:r>
              <a:rPr lang="en-US" sz="1800" dirty="0" smtClean="0"/>
              <a:t>Tracy Rodgers, B.S., R.D.H., C.P.H.</a:t>
            </a:r>
          </a:p>
          <a:p>
            <a:pPr marL="0" indent="0">
              <a:spcBef>
                <a:spcPts val="0"/>
              </a:spcBef>
              <a:buNone/>
            </a:pPr>
            <a:r>
              <a:rPr lang="en-US" sz="1800" dirty="0" smtClean="0"/>
              <a:t>Executive Officer</a:t>
            </a:r>
          </a:p>
          <a:p>
            <a:pPr marL="0" indent="0">
              <a:spcBef>
                <a:spcPts val="0"/>
              </a:spcBef>
              <a:buNone/>
            </a:pPr>
            <a:r>
              <a:rPr lang="en-US" sz="1800" dirty="0" smtClean="0"/>
              <a:t>Iowa Department of Public Health</a:t>
            </a:r>
          </a:p>
          <a:p>
            <a:pPr marL="0" indent="0">
              <a:spcBef>
                <a:spcPts val="0"/>
              </a:spcBef>
              <a:buNone/>
            </a:pPr>
            <a:r>
              <a:rPr lang="en-US" sz="1800" dirty="0" smtClean="0"/>
              <a:t>Phone: 515-782-6404</a:t>
            </a:r>
            <a:endParaRPr lang="en-US" sz="1800" dirty="0"/>
          </a:p>
          <a:p>
            <a:pPr marL="0" indent="0">
              <a:spcBef>
                <a:spcPts val="0"/>
              </a:spcBef>
              <a:buNone/>
            </a:pPr>
            <a:r>
              <a:rPr lang="en-US" sz="1800" dirty="0"/>
              <a:t>email: </a:t>
            </a:r>
            <a:r>
              <a:rPr lang="en-US" sz="1800" u="sng" dirty="0">
                <a:hlinkClick r:id="rId8"/>
              </a:rPr>
              <a:t>tracy.rodgers@idph.iowa.gov</a:t>
            </a:r>
            <a:r>
              <a:rPr lang="en-US" sz="1800" dirty="0"/>
              <a:t> </a:t>
            </a:r>
          </a:p>
          <a:p>
            <a:pPr marL="0" indent="0">
              <a:spcBef>
                <a:spcPts val="0"/>
              </a:spcBef>
              <a:buNone/>
            </a:pPr>
            <a:endParaRPr lang="en-US" sz="1800" dirty="0"/>
          </a:p>
        </p:txBody>
      </p:sp>
      <p:sp>
        <p:nvSpPr>
          <p:cNvPr id="5" name="Slide Number Placeholder 3"/>
          <p:cNvSpPr>
            <a:spLocks noGrp="1"/>
          </p:cNvSpPr>
          <p:nvPr>
            <p:ph type="sldNum" sz="quarter" idx="10"/>
          </p:nvPr>
        </p:nvSpPr>
        <p:spPr>
          <a:xfrm>
            <a:off x="6767513" y="6356350"/>
            <a:ext cx="2133600" cy="365125"/>
          </a:xfrm>
        </p:spPr>
        <p:txBody>
          <a:bodyPr/>
          <a:lstStyle/>
          <a:p>
            <a:fld id="{D7BE64BA-3357-42FD-8519-C2F63554B0B8}" type="slidenum">
              <a:rPr lang="en-US" smtClean="0"/>
              <a:pPr/>
              <a:t>18</a:t>
            </a:fld>
            <a:endParaRPr lang="en-US" dirty="0"/>
          </a:p>
        </p:txBody>
      </p:sp>
    </p:spTree>
    <p:extLst>
      <p:ext uri="{BB962C8B-B14F-4D97-AF65-F5344CB8AC3E}">
        <p14:creationId xmlns:p14="http://schemas.microsoft.com/office/powerpoint/2010/main" val="73997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7030A0"/>
                </a:solidFill>
              </a:rPr>
              <a:t>Questions and Answers</a:t>
            </a:r>
          </a:p>
        </p:txBody>
      </p:sp>
      <p:sp>
        <p:nvSpPr>
          <p:cNvPr id="3" name="Content Placeholder 2"/>
          <p:cNvSpPr>
            <a:spLocks noGrp="1"/>
          </p:cNvSpPr>
          <p:nvPr>
            <p:ph idx="1"/>
          </p:nvPr>
        </p:nvSpPr>
        <p:spPr>
          <a:xfrm>
            <a:off x="457200" y="1269832"/>
            <a:ext cx="8229600" cy="4525963"/>
          </a:xfrm>
        </p:spPr>
        <p:txBody>
          <a:bodyPr/>
          <a:lstStyle/>
          <a:p>
            <a:pPr marL="0" indent="0">
              <a:spcBef>
                <a:spcPts val="600"/>
              </a:spcBef>
              <a:buNone/>
            </a:pPr>
            <a:r>
              <a:rPr lang="en-US" sz="2600" dirty="0"/>
              <a:t>If you wish to ask a question, please click on the Set Status icon which is the little man with his arm raised on either the upper left or the top of your screen. Click on “raise hand.”  We will then call on you to ask your question over the phone</a:t>
            </a:r>
            <a:r>
              <a:rPr lang="en-US" sz="2600" dirty="0" smtClean="0"/>
              <a:t>.</a:t>
            </a:r>
          </a:p>
          <a:p>
            <a:pPr marL="0" indent="0" algn="ctr">
              <a:spcBef>
                <a:spcPts val="600"/>
              </a:spcBef>
              <a:buNone/>
            </a:pPr>
            <a:r>
              <a:rPr lang="en-US" sz="3600" b="1" dirty="0" smtClean="0">
                <a:solidFill>
                  <a:srgbClr val="7030A0"/>
                </a:solidFill>
              </a:rPr>
              <a:t>Evaluation </a:t>
            </a:r>
            <a:r>
              <a:rPr lang="en-US" sz="3600" b="1" dirty="0">
                <a:solidFill>
                  <a:srgbClr val="7030A0"/>
                </a:solidFill>
              </a:rPr>
              <a:t>Questions</a:t>
            </a:r>
          </a:p>
          <a:p>
            <a:pPr marL="0" indent="0">
              <a:spcBef>
                <a:spcPts val="600"/>
              </a:spcBef>
              <a:buNone/>
            </a:pPr>
            <a:endParaRPr lang="en-US" sz="2600" dirty="0"/>
          </a:p>
          <a:p>
            <a:pPr marL="0" indent="0">
              <a:buNone/>
            </a:pPr>
            <a:endParaRPr lang="sv-SE" b="1" dirty="0"/>
          </a:p>
        </p:txBody>
      </p:sp>
      <p:sp>
        <p:nvSpPr>
          <p:cNvPr id="4"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19</a:t>
            </a:fld>
            <a:endParaRPr lang="en-US" dirty="0"/>
          </a:p>
        </p:txBody>
      </p:sp>
    </p:spTree>
    <p:extLst>
      <p:ext uri="{BB962C8B-B14F-4D97-AF65-F5344CB8AC3E}">
        <p14:creationId xmlns:p14="http://schemas.microsoft.com/office/powerpoint/2010/main" val="2862885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2130"/>
            <a:ext cx="8229600" cy="1143000"/>
          </a:xfrm>
        </p:spPr>
        <p:txBody>
          <a:bodyPr/>
          <a:lstStyle/>
          <a:p>
            <a:r>
              <a:rPr lang="en-US" sz="3600" b="1" dirty="0">
                <a:solidFill>
                  <a:srgbClr val="7030A0"/>
                </a:solidFill>
                <a:latin typeface="+mn-lt"/>
                <a:cs typeface="Arial" panose="020B0604020202020204" pitchFamily="34" charset="0"/>
              </a:rPr>
              <a:t>Funding</a:t>
            </a:r>
          </a:p>
        </p:txBody>
      </p:sp>
      <p:sp>
        <p:nvSpPr>
          <p:cNvPr id="2" name="Content Placeholder 1"/>
          <p:cNvSpPr>
            <a:spLocks noGrp="1"/>
          </p:cNvSpPr>
          <p:nvPr>
            <p:ph idx="1"/>
          </p:nvPr>
        </p:nvSpPr>
        <p:spPr>
          <a:xfrm>
            <a:off x="931862" y="1285824"/>
            <a:ext cx="7297737" cy="4525963"/>
          </a:xfrm>
        </p:spPr>
        <p:txBody>
          <a:bodyPr/>
          <a:lstStyle/>
          <a:p>
            <a:pPr marL="0" indent="0">
              <a:buNone/>
            </a:pPr>
            <a:r>
              <a:rPr lang="en-US" sz="2600" dirty="0">
                <a:latin typeface="+mj-lt"/>
              </a:rPr>
              <a:t>This project is supported by the Health Resources and Services Administration (HRSA) of the U.S. Department of Health and Human Services (DHHS) under grant #H47MC00048 in the amount of $3,000,000 over 5 years. This information or content and conclusions are those of the authors and should not be considered as the official position or policy of </a:t>
            </a:r>
            <a:r>
              <a:rPr lang="en-US" sz="2600" dirty="0" smtClean="0">
                <a:latin typeface="+mj-lt"/>
              </a:rPr>
              <a:t>HRSA, DHHS, </a:t>
            </a:r>
            <a:r>
              <a:rPr lang="en-US" sz="2600" dirty="0">
                <a:latin typeface="+mj-lt"/>
              </a:rPr>
              <a:t>or the U.S. government, nor should any endorsements be inferred</a:t>
            </a:r>
            <a:r>
              <a:rPr lang="en-US" sz="2400" dirty="0">
                <a:latin typeface="+mj-lt"/>
              </a:rPr>
              <a:t>.</a:t>
            </a:r>
          </a:p>
          <a:p>
            <a:pPr marL="109728" indent="0">
              <a:buNone/>
            </a:pPr>
            <a:endParaRPr lang="en-US" sz="3600" b="1" dirty="0">
              <a:solidFill>
                <a:srgbClr val="41267B"/>
              </a:solidFill>
              <a:latin typeface="+mj-lt"/>
            </a:endParaRPr>
          </a:p>
        </p:txBody>
      </p:sp>
      <p:sp>
        <p:nvSpPr>
          <p:cNvPr id="4"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2</a:t>
            </a:fld>
            <a:endParaRPr lang="en-US" dirty="0"/>
          </a:p>
        </p:txBody>
      </p:sp>
    </p:spTree>
    <p:extLst>
      <p:ext uri="{BB962C8B-B14F-4D97-AF65-F5344CB8AC3E}">
        <p14:creationId xmlns:p14="http://schemas.microsoft.com/office/powerpoint/2010/main" val="2969054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87616"/>
            <a:ext cx="8558212" cy="657015"/>
          </a:xfrm>
        </p:spPr>
        <p:txBody>
          <a:bodyPr/>
          <a:lstStyle/>
          <a:p>
            <a:r>
              <a:rPr lang="en-US" sz="3600" b="1" dirty="0">
                <a:solidFill>
                  <a:srgbClr val="7030A0"/>
                </a:solidFill>
                <a:latin typeface="+mn-lt"/>
                <a:cs typeface="Arial" panose="020B0604020202020204" pitchFamily="34" charset="0"/>
              </a:rPr>
              <a:t>General Reminders</a:t>
            </a:r>
          </a:p>
        </p:txBody>
      </p:sp>
      <p:sp>
        <p:nvSpPr>
          <p:cNvPr id="3" name="Content Placeholder 2"/>
          <p:cNvSpPr>
            <a:spLocks noGrp="1"/>
          </p:cNvSpPr>
          <p:nvPr>
            <p:ph idx="1"/>
          </p:nvPr>
        </p:nvSpPr>
        <p:spPr>
          <a:xfrm>
            <a:off x="457200" y="1276098"/>
            <a:ext cx="8229600" cy="4354513"/>
          </a:xfrm>
        </p:spPr>
        <p:txBody>
          <a:bodyPr>
            <a:normAutofit/>
          </a:bodyPr>
          <a:lstStyle/>
          <a:p>
            <a:r>
              <a:rPr lang="en-US" sz="2600" dirty="0">
                <a:cs typeface="Arial" pitchFamily="34" charset="0"/>
              </a:rPr>
              <a:t>This webinar will be recorded and archived on ASTDD’s website.</a:t>
            </a:r>
          </a:p>
          <a:p>
            <a:r>
              <a:rPr lang="en-US" sz="2600" dirty="0">
                <a:cs typeface="Arial" pitchFamily="34" charset="0"/>
              </a:rPr>
              <a:t>Questions will be addressed after the speakers are finished. When we are ready for questions, if you wish to ask one, please click on the Set Status icon, which is the little man with his arm raised on either the upper left or the top of your screen. Click on “raise hand.”  We will then call on you to ask your question over the phone.</a:t>
            </a:r>
          </a:p>
          <a:p>
            <a:r>
              <a:rPr lang="en-US" sz="2600" dirty="0">
                <a:cs typeface="Arial" pitchFamily="34" charset="0"/>
              </a:rPr>
              <a:t>Please respond to the polling questions during the webinar.</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3</a:t>
            </a:fld>
            <a:endParaRPr lang="en-US" dirty="0"/>
          </a:p>
        </p:txBody>
      </p:sp>
    </p:spTree>
    <p:extLst>
      <p:ext uri="{BB962C8B-B14F-4D97-AF65-F5344CB8AC3E}">
        <p14:creationId xmlns:p14="http://schemas.microsoft.com/office/powerpoint/2010/main" val="2854976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7156"/>
          </a:xfrm>
        </p:spPr>
        <p:txBody>
          <a:bodyPr>
            <a:noAutofit/>
          </a:bodyPr>
          <a:lstStyle/>
          <a:p>
            <a:r>
              <a:rPr lang="en-US" sz="3600" b="1" dirty="0">
                <a:solidFill>
                  <a:srgbClr val="7030A0"/>
                </a:solidFill>
                <a:latin typeface="+mn-lt"/>
                <a:cs typeface="Arial" panose="020B0604020202020204" pitchFamily="34" charset="0"/>
              </a:rPr>
              <a:t>Learning Objectives</a:t>
            </a:r>
          </a:p>
        </p:txBody>
      </p:sp>
      <p:sp>
        <p:nvSpPr>
          <p:cNvPr id="3" name="Content Placeholder 2"/>
          <p:cNvSpPr>
            <a:spLocks noGrp="1"/>
          </p:cNvSpPr>
          <p:nvPr>
            <p:ph idx="1"/>
          </p:nvPr>
        </p:nvSpPr>
        <p:spPr>
          <a:xfrm>
            <a:off x="457199" y="1282825"/>
            <a:ext cx="6344805" cy="4525963"/>
          </a:xfrm>
        </p:spPr>
        <p:txBody>
          <a:bodyPr/>
          <a:lstStyle/>
          <a:p>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To be aware of the opportunity for states to revise their Title V state action plans.</a:t>
            </a:r>
          </a:p>
          <a:p>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To understand evidence</a:t>
            </a:r>
            <a:r>
              <a:rPr lang="en-US" sz="2600" dirty="0">
                <a:solidFill>
                  <a:srgbClr val="000000"/>
                </a:solidFill>
                <a:latin typeface="Calibri" panose="020F0502020204030204" pitchFamily="34" charset="0"/>
                <a:ea typeface="MS PGothic" panose="020B0600070205080204" pitchFamily="34" charset="-128"/>
                <a:cs typeface="MS PGothic" panose="020B0600070205080204" pitchFamily="34" charset="-128"/>
              </a:rPr>
              <a:t>-based or -informed strategy measures </a:t>
            </a:r>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(ESMs).</a:t>
            </a:r>
            <a:endParaRPr lang="en-US" sz="26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endParaRPr>
          </a:p>
          <a:p>
            <a:r>
              <a:rPr lang="en-US" sz="2600" dirty="0">
                <a:solidFill>
                  <a:srgbClr val="000000"/>
                </a:solidFill>
                <a:latin typeface="Calibri" panose="020F0502020204030204" pitchFamily="34" charset="0"/>
                <a:ea typeface="MS PGothic" panose="020B0600070205080204" pitchFamily="34" charset="-128"/>
                <a:cs typeface="MS PGothic" panose="020B0600070205080204" pitchFamily="34" charset="-128"/>
              </a:rPr>
              <a:t>To </a:t>
            </a:r>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learn tips for strengthening strategies.</a:t>
            </a:r>
          </a:p>
          <a:p>
            <a:r>
              <a:rPr lang="en-US" sz="2600" dirty="0">
                <a:solidFill>
                  <a:srgbClr val="000000"/>
                </a:solidFill>
                <a:latin typeface="Calibri" panose="020F0502020204030204" pitchFamily="34" charset="0"/>
                <a:ea typeface="MS PGothic" panose="020B0600070205080204" pitchFamily="34" charset="-128"/>
                <a:cs typeface="MS PGothic" panose="020B0600070205080204" pitchFamily="34" charset="-128"/>
              </a:rPr>
              <a:t>To </a:t>
            </a:r>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illustrate how two </a:t>
            </a:r>
            <a:r>
              <a:rPr lang="en-US" sz="2600" dirty="0">
                <a:solidFill>
                  <a:srgbClr val="000000"/>
                </a:solidFill>
                <a:latin typeface="Calibri" panose="020F0502020204030204" pitchFamily="34" charset="0"/>
                <a:ea typeface="MS PGothic" panose="020B0600070205080204" pitchFamily="34" charset="-128"/>
                <a:cs typeface="MS PGothic" panose="020B0600070205080204" pitchFamily="34" charset="-128"/>
              </a:rPr>
              <a:t>states are </a:t>
            </a:r>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strategically addressing </a:t>
            </a:r>
            <a:r>
              <a:rPr lang="en-US" sz="2600" dirty="0">
                <a:solidFill>
                  <a:srgbClr val="000000"/>
                </a:solidFill>
                <a:latin typeface="Calibri" panose="020F0502020204030204" pitchFamily="34" charset="0"/>
                <a:ea typeface="MS PGothic" panose="020B0600070205080204" pitchFamily="34" charset="-128"/>
                <a:cs typeface="MS PGothic" panose="020B0600070205080204" pitchFamily="34" charset="-128"/>
              </a:rPr>
              <a:t>NPM </a:t>
            </a:r>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13A and 13B.</a:t>
            </a:r>
          </a:p>
          <a:p>
            <a:r>
              <a:rPr lang="en-US" sz="26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To be aware of next steps for the NPM 13 Community of Learning project.</a:t>
            </a:r>
            <a:endParaRPr lang="en-US" sz="2600" dirty="0" smtClean="0">
              <a:effectLst/>
              <a:latin typeface="Times New Roman" panose="02020603050405020304" pitchFamily="18" charset="0"/>
              <a:ea typeface="Times New Roman" panose="02020603050405020304" pitchFamily="18" charset="0"/>
            </a:endParaRPr>
          </a:p>
          <a:p>
            <a:endParaRPr lang="en-US" sz="2600"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99028"/>
                    </a14:imgEffect>
                  </a14:imgLayer>
                </a14:imgProps>
              </a:ext>
              <a:ext uri="{28A0092B-C50C-407E-A947-70E740481C1C}">
                <a14:useLocalDpi xmlns:a14="http://schemas.microsoft.com/office/drawing/2010/main"/>
              </a:ext>
            </a:extLst>
          </a:blip>
          <a:srcRect/>
          <a:stretch/>
        </p:blipFill>
        <p:spPr>
          <a:xfrm>
            <a:off x="6455158" y="464949"/>
            <a:ext cx="2768223" cy="5093993"/>
          </a:xfrm>
          <a:prstGeom prst="rect">
            <a:avLst/>
          </a:prstGeom>
        </p:spPr>
      </p:pic>
      <p:sp>
        <p:nvSpPr>
          <p:cNvPr id="5"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4</a:t>
            </a:fld>
            <a:endParaRPr lang="en-US" dirty="0"/>
          </a:p>
        </p:txBody>
      </p:sp>
    </p:spTree>
    <p:extLst>
      <p:ext uri="{BB962C8B-B14F-4D97-AF65-F5344CB8AC3E}">
        <p14:creationId xmlns:p14="http://schemas.microsoft.com/office/powerpoint/2010/main" val="3282474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11" y="305373"/>
            <a:ext cx="8229600" cy="726831"/>
          </a:xfrm>
        </p:spPr>
        <p:txBody>
          <a:bodyPr/>
          <a:lstStyle/>
          <a:p>
            <a:r>
              <a:rPr lang="en-US" sz="3600" b="1" dirty="0">
                <a:solidFill>
                  <a:srgbClr val="7030A0"/>
                </a:solidFill>
              </a:rPr>
              <a:t>Agenda</a:t>
            </a:r>
          </a:p>
        </p:txBody>
      </p:sp>
      <p:sp>
        <p:nvSpPr>
          <p:cNvPr id="3" name="Content Placeholder 2"/>
          <p:cNvSpPr>
            <a:spLocks noGrp="1"/>
          </p:cNvSpPr>
          <p:nvPr>
            <p:ph idx="4294967295"/>
          </p:nvPr>
        </p:nvSpPr>
        <p:spPr>
          <a:xfrm>
            <a:off x="-1" y="1172124"/>
            <a:ext cx="8678711" cy="5053013"/>
          </a:xfrm>
          <a:prstGeom prst="rect">
            <a:avLst/>
          </a:prstGeom>
        </p:spPr>
        <p:txBody>
          <a:bodyPr>
            <a:noAutofit/>
          </a:bodyPr>
          <a:lstStyle/>
          <a:p>
            <a:pPr lvl="1">
              <a:spcBef>
                <a:spcPts val="600"/>
              </a:spcBef>
              <a:buFont typeface="Arial" panose="020B0604020202020204" pitchFamily="34" charset="0"/>
              <a:buChar char="•"/>
            </a:pPr>
            <a:r>
              <a:rPr lang="en-US" sz="2600" dirty="0" smtClean="0"/>
              <a:t>Overview </a:t>
            </a:r>
            <a:r>
              <a:rPr lang="en-US" sz="2600" dirty="0"/>
              <a:t>of </a:t>
            </a:r>
            <a:r>
              <a:rPr lang="en-US" sz="2600" dirty="0" smtClean="0"/>
              <a:t>Title V state </a:t>
            </a:r>
            <a:r>
              <a:rPr lang="en-US" sz="2600" dirty="0"/>
              <a:t>action </a:t>
            </a:r>
            <a:r>
              <a:rPr lang="en-US" sz="2600" dirty="0" smtClean="0"/>
              <a:t>plans for addressing NPM 13A (dental visits for women during pregnancy) and NPM 13B (preventive dental visit for children and adolescents)</a:t>
            </a:r>
          </a:p>
          <a:p>
            <a:pPr lvl="1">
              <a:spcBef>
                <a:spcPts val="600"/>
              </a:spcBef>
              <a:buFont typeface="Arial" panose="020B0604020202020204" pitchFamily="34" charset="0"/>
              <a:buChar char="•"/>
            </a:pPr>
            <a:r>
              <a:rPr lang="en-US" sz="2600" dirty="0" smtClean="0"/>
              <a:t>Tips for strengthen strategies</a:t>
            </a:r>
          </a:p>
          <a:p>
            <a:pPr lvl="1">
              <a:spcBef>
                <a:spcPts val="600"/>
              </a:spcBef>
              <a:buFont typeface="Arial"/>
              <a:buChar char="•"/>
            </a:pPr>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Examples </a:t>
            </a:r>
            <a:r>
              <a:rPr lang="en-US" sz="2600" dirty="0">
                <a:solidFill>
                  <a:srgbClr val="000000"/>
                </a:solidFill>
                <a:latin typeface="Calibri" panose="020F0502020204030204" pitchFamily="34" charset="0"/>
                <a:ea typeface="MS PGothic" panose="020B0600070205080204" pitchFamily="34" charset="-128"/>
                <a:cs typeface="MS PGothic" panose="020B0600070205080204" pitchFamily="34" charset="-128"/>
              </a:rPr>
              <a:t>of </a:t>
            </a:r>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how </a:t>
            </a:r>
            <a:r>
              <a:rPr lang="en-US" sz="2600" dirty="0">
                <a:solidFill>
                  <a:srgbClr val="000000"/>
                </a:solidFill>
                <a:latin typeface="Calibri" panose="020F0502020204030204" pitchFamily="34" charset="0"/>
                <a:ea typeface="MS PGothic" panose="020B0600070205080204" pitchFamily="34" charset="-128"/>
                <a:cs typeface="MS PGothic" panose="020B0600070205080204" pitchFamily="34" charset="-128"/>
              </a:rPr>
              <a:t>states are </a:t>
            </a:r>
            <a:r>
              <a:rPr lang="en-US" sz="2600" dirty="0" smtClean="0">
                <a:solidFill>
                  <a:srgbClr val="000000"/>
                </a:solidFill>
                <a:latin typeface="Calibri" panose="020F0502020204030204" pitchFamily="34" charset="0"/>
                <a:ea typeface="MS PGothic" panose="020B0600070205080204" pitchFamily="34" charset="-128"/>
                <a:cs typeface="MS PGothic" panose="020B0600070205080204" pitchFamily="34" charset="-128"/>
              </a:rPr>
              <a:t>addressing NPM 13</a:t>
            </a:r>
          </a:p>
          <a:p>
            <a:pPr marL="1019175" lvl="1">
              <a:spcBef>
                <a:spcPts val="600"/>
              </a:spcBef>
              <a:buFont typeface="Arial"/>
              <a:buChar char="•"/>
            </a:pPr>
            <a:r>
              <a:rPr lang="en-US" sz="2400" dirty="0" smtClean="0"/>
              <a:t>Alabama – NPM 13A</a:t>
            </a:r>
          </a:p>
          <a:p>
            <a:pPr marL="1019175" lvl="1">
              <a:spcBef>
                <a:spcPts val="600"/>
              </a:spcBef>
              <a:buFont typeface="Arial"/>
              <a:buChar char="•"/>
            </a:pPr>
            <a:r>
              <a:rPr lang="en-US" sz="2400" dirty="0" smtClean="0"/>
              <a:t>Iowa – NPM 13B</a:t>
            </a:r>
            <a:endParaRPr lang="en-US" sz="2400" dirty="0"/>
          </a:p>
          <a:p>
            <a:pPr lvl="1">
              <a:spcBef>
                <a:spcPts val="600"/>
              </a:spcBef>
              <a:buFont typeface="Arial" panose="020B0604020202020204" pitchFamily="34" charset="0"/>
              <a:buChar char="•"/>
            </a:pPr>
            <a:r>
              <a:rPr lang="en-US" sz="2600" dirty="0" smtClean="0"/>
              <a:t>Next steps for the NPM 13 Community of Learning coordinated by OHRC and ASTDD</a:t>
            </a:r>
          </a:p>
          <a:p>
            <a:pPr lvl="1">
              <a:spcBef>
                <a:spcPts val="600"/>
              </a:spcBef>
              <a:buFont typeface="Arial" panose="020B0604020202020204" pitchFamily="34" charset="0"/>
              <a:buChar char="•"/>
            </a:pPr>
            <a:r>
              <a:rPr lang="en-US" sz="2600" dirty="0"/>
              <a:t>Questions and answers</a:t>
            </a:r>
          </a:p>
          <a:p>
            <a:pPr lvl="1">
              <a:spcBef>
                <a:spcPts val="600"/>
              </a:spcBef>
              <a:buFont typeface="Arial" panose="020B0604020202020204" pitchFamily="34" charset="0"/>
              <a:buChar char="•"/>
            </a:pPr>
            <a:endParaRPr lang="en-US" sz="2400" dirty="0"/>
          </a:p>
          <a:p>
            <a:endParaRPr lang="en-US" sz="1200" dirty="0"/>
          </a:p>
          <a:p>
            <a:endParaRPr lang="en-US" sz="1200" dirty="0"/>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a:xfrm>
            <a:off x="6767513" y="6356350"/>
            <a:ext cx="2133600" cy="365125"/>
          </a:xfrm>
        </p:spPr>
        <p:txBody>
          <a:bodyPr/>
          <a:lstStyle/>
          <a:p>
            <a:fld id="{D7BE64BA-3357-42FD-8519-C2F63554B0B8}" type="slidenum">
              <a:rPr lang="en-US" smtClean="0"/>
              <a:pPr/>
              <a:t>5</a:t>
            </a:fld>
            <a:endParaRPr lang="en-US" dirty="0"/>
          </a:p>
        </p:txBody>
      </p:sp>
    </p:spTree>
    <p:extLst>
      <p:ext uri="{BB962C8B-B14F-4D97-AF65-F5344CB8AC3E}">
        <p14:creationId xmlns:p14="http://schemas.microsoft.com/office/powerpoint/2010/main" val="301974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7030A0"/>
                </a:solidFill>
              </a:rPr>
              <a:t>Presenters</a:t>
            </a:r>
          </a:p>
        </p:txBody>
      </p:sp>
      <p:sp>
        <p:nvSpPr>
          <p:cNvPr id="3" name="Content Placeholder 2"/>
          <p:cNvSpPr>
            <a:spLocks noGrp="1"/>
          </p:cNvSpPr>
          <p:nvPr>
            <p:ph idx="1"/>
          </p:nvPr>
        </p:nvSpPr>
        <p:spPr>
          <a:xfrm>
            <a:off x="1138132" y="1255240"/>
            <a:ext cx="7548667" cy="4525963"/>
          </a:xfrm>
        </p:spPr>
        <p:txBody>
          <a:bodyPr/>
          <a:lstStyle/>
          <a:p>
            <a:pPr>
              <a:spcBef>
                <a:spcPts val="600"/>
              </a:spcBef>
            </a:pPr>
            <a:r>
              <a:rPr lang="en-US" sz="2600" dirty="0" smtClean="0"/>
              <a:t>Reginald </a:t>
            </a:r>
            <a:r>
              <a:rPr lang="en-US" sz="2600" dirty="0"/>
              <a:t>Louie, D.D.S., M.P.H</a:t>
            </a:r>
            <a:r>
              <a:rPr lang="en-US" sz="2600" dirty="0" smtClean="0"/>
              <a:t>.</a:t>
            </a:r>
          </a:p>
          <a:p>
            <a:pPr>
              <a:spcBef>
                <a:spcPts val="600"/>
              </a:spcBef>
            </a:pPr>
            <a:r>
              <a:rPr lang="en-US" sz="2600" dirty="0" smtClean="0"/>
              <a:t>Sherry </a:t>
            </a:r>
            <a:r>
              <a:rPr lang="en-US" sz="2600" dirty="0"/>
              <a:t>Goode, </a:t>
            </a:r>
            <a:r>
              <a:rPr lang="en-US" sz="2600" dirty="0" smtClean="0"/>
              <a:t>R.D.H.</a:t>
            </a:r>
          </a:p>
          <a:p>
            <a:pPr>
              <a:spcBef>
                <a:spcPts val="600"/>
              </a:spcBef>
            </a:pPr>
            <a:r>
              <a:rPr lang="en-US" sz="2600" dirty="0"/>
              <a:t>Melissa </a:t>
            </a:r>
            <a:r>
              <a:rPr lang="en-US" sz="2600" dirty="0" smtClean="0"/>
              <a:t>Godwin, L.I.C.S.W.</a:t>
            </a:r>
          </a:p>
          <a:p>
            <a:pPr>
              <a:spcBef>
                <a:spcPts val="600"/>
              </a:spcBef>
            </a:pPr>
            <a:r>
              <a:rPr lang="en-US" sz="2600"/>
              <a:t>Tracy Rodgers, B.S., C.P.H., R.D.H</a:t>
            </a:r>
            <a:r>
              <a:rPr lang="en-US" sz="2600" smtClean="0"/>
              <a:t>.</a:t>
            </a:r>
            <a:endParaRPr lang="en-US" sz="2600" dirty="0" smtClean="0"/>
          </a:p>
          <a:p>
            <a:pPr>
              <a:spcBef>
                <a:spcPts val="600"/>
              </a:spcBef>
            </a:pPr>
            <a:r>
              <a:rPr lang="sv-SE" sz="2600" dirty="0"/>
              <a:t>Katrina Holt, M.P.H., M.S., R.D., FAND</a:t>
            </a:r>
          </a:p>
          <a:p>
            <a:pPr marL="0" indent="0">
              <a:spcBef>
                <a:spcPts val="600"/>
              </a:spcBef>
              <a:buNone/>
            </a:pPr>
            <a:endParaRPr lang="en-US" sz="2600" dirty="0"/>
          </a:p>
        </p:txBody>
      </p:sp>
      <p:sp>
        <p:nvSpPr>
          <p:cNvPr id="4"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6</a:t>
            </a:fld>
            <a:endParaRPr lang="en-US" dirty="0"/>
          </a:p>
        </p:txBody>
      </p:sp>
    </p:spTree>
    <p:extLst>
      <p:ext uri="{BB962C8B-B14F-4D97-AF65-F5344CB8AC3E}">
        <p14:creationId xmlns:p14="http://schemas.microsoft.com/office/powerpoint/2010/main" val="1815894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07000"/>
            <a:ext cx="8150352" cy="990600"/>
          </a:xfrm>
        </p:spPr>
        <p:txBody>
          <a:bodyPr>
            <a:noAutofit/>
          </a:bodyPr>
          <a:lstStyle/>
          <a:p>
            <a:r>
              <a:rPr lang="en-US" sz="3600" b="1" dirty="0" smtClean="0">
                <a:solidFill>
                  <a:srgbClr val="7030A0"/>
                </a:solidFill>
                <a:latin typeface="+mn-lt"/>
              </a:rPr>
              <a:t>Title V State Action Plans</a:t>
            </a:r>
            <a:endParaRPr lang="en-US" sz="3600" b="1" dirty="0">
              <a:solidFill>
                <a:srgbClr val="7030A0"/>
              </a:solidFill>
              <a:latin typeface="+mn-lt"/>
            </a:endParaRPr>
          </a:p>
        </p:txBody>
      </p:sp>
      <p:sp>
        <p:nvSpPr>
          <p:cNvPr id="3" name="Content Placeholder 2"/>
          <p:cNvSpPr>
            <a:spLocks noGrp="1"/>
          </p:cNvSpPr>
          <p:nvPr>
            <p:ph sz="quarter" idx="1"/>
          </p:nvPr>
        </p:nvSpPr>
        <p:spPr>
          <a:xfrm>
            <a:off x="609600" y="1297600"/>
            <a:ext cx="8153400" cy="5257800"/>
          </a:xfrm>
        </p:spPr>
        <p:txBody>
          <a:bodyPr>
            <a:noAutofit/>
          </a:bodyPr>
          <a:lstStyle/>
          <a:p>
            <a:pPr>
              <a:lnSpc>
                <a:spcPct val="100000"/>
              </a:lnSpc>
              <a:spcBef>
                <a:spcPts val="600"/>
              </a:spcBef>
              <a:buFont typeface="Arial"/>
              <a:buChar char="•"/>
            </a:pPr>
            <a:r>
              <a:rPr lang="en-US" sz="2600" dirty="0" smtClean="0"/>
              <a:t>On </a:t>
            </a:r>
            <a:r>
              <a:rPr lang="en-US" sz="2600" dirty="0"/>
              <a:t>July </a:t>
            </a:r>
            <a:r>
              <a:rPr lang="en-US" sz="2600" dirty="0" smtClean="0"/>
              <a:t>15 of each year (</a:t>
            </a:r>
            <a:r>
              <a:rPr lang="en-US" sz="2600" b="1" dirty="0" smtClean="0"/>
              <a:t>July 17, 2017</a:t>
            </a:r>
            <a:r>
              <a:rPr lang="en-US" sz="2600" dirty="0" smtClean="0"/>
              <a:t>), </a:t>
            </a:r>
            <a:r>
              <a:rPr lang="en-US" sz="2600" dirty="0"/>
              <a:t>states and jurisdictions are required to submit </a:t>
            </a:r>
            <a:r>
              <a:rPr lang="en-US" sz="2600" dirty="0" smtClean="0"/>
              <a:t>a Title V MCH Block Grant application/annual report.</a:t>
            </a:r>
          </a:p>
          <a:p>
            <a:pPr>
              <a:lnSpc>
                <a:spcPct val="100000"/>
              </a:lnSpc>
              <a:spcBef>
                <a:spcPts val="600"/>
              </a:spcBef>
              <a:buFont typeface="Arial"/>
              <a:buChar char="•"/>
            </a:pPr>
            <a:r>
              <a:rPr lang="en-US" sz="2600" dirty="0" smtClean="0"/>
              <a:t>As </a:t>
            </a:r>
            <a:r>
              <a:rPr lang="en-US" sz="2600" dirty="0"/>
              <a:t>part of this annual application, a state may refine its </a:t>
            </a:r>
            <a:r>
              <a:rPr lang="en-US" sz="2600" dirty="0" smtClean="0"/>
              <a:t>action plan.</a:t>
            </a:r>
          </a:p>
          <a:p>
            <a:pPr>
              <a:lnSpc>
                <a:spcPct val="100000"/>
              </a:lnSpc>
              <a:spcBef>
                <a:spcPts val="600"/>
              </a:spcBef>
              <a:buFont typeface="Arial"/>
              <a:buChar char="•"/>
            </a:pPr>
            <a:r>
              <a:rPr lang="en-US" sz="2600" dirty="0" smtClean="0"/>
              <a:t>States </a:t>
            </a:r>
            <a:r>
              <a:rPr lang="en-US" sz="2600" dirty="0"/>
              <a:t>may add new or revise existing </a:t>
            </a:r>
            <a:r>
              <a:rPr lang="en-US" sz="2600" dirty="0" smtClean="0"/>
              <a:t>program strategies and ESMs</a:t>
            </a:r>
            <a:r>
              <a:rPr lang="en-US" sz="2400" dirty="0" smtClean="0"/>
              <a:t>.</a:t>
            </a:r>
            <a:endParaRPr lang="en-US" sz="2400" dirty="0"/>
          </a:p>
          <a:p>
            <a:pPr marL="0" indent="0">
              <a:lnSpc>
                <a:spcPct val="100000"/>
              </a:lnSpc>
              <a:buNone/>
            </a:pPr>
            <a:endParaRPr lang="en-US" sz="2400" dirty="0">
              <a:solidFill>
                <a:srgbClr val="9F2936"/>
              </a:solidFill>
            </a:endParaRPr>
          </a:p>
        </p:txBody>
      </p:sp>
      <p:sp>
        <p:nvSpPr>
          <p:cNvPr id="4"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7</a:t>
            </a:fld>
            <a:endParaRPr lang="en-US" dirty="0"/>
          </a:p>
        </p:txBody>
      </p:sp>
    </p:spTree>
    <p:extLst>
      <p:ext uri="{BB962C8B-B14F-4D97-AF65-F5344CB8AC3E}">
        <p14:creationId xmlns:p14="http://schemas.microsoft.com/office/powerpoint/2010/main" val="2507243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7030A0"/>
                </a:solidFill>
              </a:rPr>
              <a:t>Evidence-Based or –Informed Strategy Measures</a:t>
            </a:r>
            <a:endParaRPr lang="en-US" sz="3600" b="1" dirty="0">
              <a:solidFill>
                <a:srgbClr val="7030A0"/>
              </a:solidFill>
            </a:endParaRPr>
          </a:p>
        </p:txBody>
      </p:sp>
      <p:sp>
        <p:nvSpPr>
          <p:cNvPr id="3" name="Content Placeholder 2"/>
          <p:cNvSpPr>
            <a:spLocks noGrp="1"/>
          </p:cNvSpPr>
          <p:nvPr>
            <p:ph idx="1"/>
          </p:nvPr>
        </p:nvSpPr>
        <p:spPr>
          <a:xfrm>
            <a:off x="457200" y="1701316"/>
            <a:ext cx="8229600" cy="4525963"/>
          </a:xfrm>
        </p:spPr>
        <p:txBody>
          <a:bodyPr>
            <a:normAutofit/>
          </a:bodyPr>
          <a:lstStyle/>
          <a:p>
            <a:pPr lvl="1">
              <a:spcBef>
                <a:spcPts val="600"/>
              </a:spcBef>
              <a:buFont typeface="Arial" panose="020B0604020202020204" pitchFamily="34" charset="0"/>
              <a:buChar char="•"/>
            </a:pPr>
            <a:r>
              <a:rPr lang="en-US" sz="2600" dirty="0"/>
              <a:t>ESMs assess the impact of the Title V program’s strategies </a:t>
            </a:r>
            <a:r>
              <a:rPr lang="en-US" sz="2600" dirty="0" smtClean="0"/>
              <a:t>contained </a:t>
            </a:r>
            <a:r>
              <a:rPr lang="en-US" sz="2600" dirty="0"/>
              <a:t>in the state action </a:t>
            </a:r>
            <a:r>
              <a:rPr lang="en-US" sz="2600" dirty="0" smtClean="0"/>
              <a:t>plan.</a:t>
            </a:r>
          </a:p>
          <a:p>
            <a:pPr lvl="1">
              <a:spcBef>
                <a:spcPts val="600"/>
              </a:spcBef>
              <a:buFont typeface="Arial" panose="020B0604020202020204" pitchFamily="34" charset="0"/>
              <a:buChar char="•"/>
            </a:pPr>
            <a:r>
              <a:rPr lang="en-US" sz="2600" dirty="0" smtClean="0"/>
              <a:t>ESMs </a:t>
            </a:r>
            <a:r>
              <a:rPr lang="en-US" sz="2600" dirty="0"/>
              <a:t>should be measurable and meaningful (relate to NPM, based on or informed by evidence of effective practice)</a:t>
            </a:r>
            <a:r>
              <a:rPr lang="en-US" sz="2600" dirty="0" smtClean="0"/>
              <a:t>.</a:t>
            </a:r>
          </a:p>
          <a:p>
            <a:pPr lvl="1">
              <a:spcBef>
                <a:spcPts val="600"/>
              </a:spcBef>
              <a:buFont typeface="Arial" panose="020B0604020202020204" pitchFamily="34" charset="0"/>
              <a:buChar char="•"/>
            </a:pPr>
            <a:r>
              <a:rPr lang="en-US" sz="2600" dirty="0" smtClean="0"/>
              <a:t>“Evidence </a:t>
            </a:r>
            <a:r>
              <a:rPr lang="en-US" sz="2600" dirty="0"/>
              <a:t>informed” is meant to convey that there is information suggesting that a strategy could be effective in addressing a </a:t>
            </a:r>
            <a:r>
              <a:rPr lang="en-US" sz="2600" dirty="0" smtClean="0"/>
              <a:t>NPM.</a:t>
            </a:r>
          </a:p>
          <a:p>
            <a:pPr lvl="1">
              <a:spcBef>
                <a:spcPts val="600"/>
              </a:spcBef>
              <a:buFont typeface="Arial" panose="020B0604020202020204" pitchFamily="34" charset="0"/>
              <a:buChar char="•"/>
            </a:pPr>
            <a:r>
              <a:rPr lang="en-US" sz="2600" dirty="0" smtClean="0"/>
              <a:t>Evidence</a:t>
            </a:r>
            <a:r>
              <a:rPr lang="en-US" sz="2600" dirty="0"/>
              <a:t>-informed strategies may include emerging practices and expert opinion. </a:t>
            </a:r>
          </a:p>
        </p:txBody>
      </p:sp>
      <p:sp>
        <p:nvSpPr>
          <p:cNvPr id="4"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8</a:t>
            </a:fld>
            <a:endParaRPr lang="en-US" dirty="0"/>
          </a:p>
        </p:txBody>
      </p:sp>
    </p:spTree>
    <p:extLst>
      <p:ext uri="{BB962C8B-B14F-4D97-AF65-F5344CB8AC3E}">
        <p14:creationId xmlns:p14="http://schemas.microsoft.com/office/powerpoint/2010/main" val="138594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87616"/>
            <a:ext cx="8558212" cy="657015"/>
          </a:xfrm>
        </p:spPr>
        <p:txBody>
          <a:bodyPr/>
          <a:lstStyle/>
          <a:p>
            <a:r>
              <a:rPr lang="en-US" sz="3600" b="1" dirty="0">
                <a:solidFill>
                  <a:srgbClr val="7030A0"/>
                </a:solidFill>
              </a:rPr>
              <a:t>Tips for Strengthening </a:t>
            </a:r>
            <a:r>
              <a:rPr lang="en-US" sz="3600" b="1" dirty="0" smtClean="0">
                <a:solidFill>
                  <a:srgbClr val="7030A0"/>
                </a:solidFill>
              </a:rPr>
              <a:t>Strategies </a:t>
            </a:r>
            <a:endParaRPr lang="en-US" sz="3600" b="1" dirty="0">
              <a:solidFill>
                <a:srgbClr val="7030A0"/>
              </a:solidFill>
              <a:latin typeface="+mn-lt"/>
              <a:cs typeface="Arial" panose="020B0604020202020204" pitchFamily="34" charset="0"/>
            </a:endParaRPr>
          </a:p>
        </p:txBody>
      </p:sp>
      <p:sp>
        <p:nvSpPr>
          <p:cNvPr id="3" name="Content Placeholder 2"/>
          <p:cNvSpPr>
            <a:spLocks noGrp="1"/>
          </p:cNvSpPr>
          <p:nvPr>
            <p:ph idx="1"/>
          </p:nvPr>
        </p:nvSpPr>
        <p:spPr>
          <a:xfrm>
            <a:off x="1100666" y="1276098"/>
            <a:ext cx="7586133" cy="4354513"/>
          </a:xfrm>
        </p:spPr>
        <p:txBody>
          <a:bodyPr>
            <a:normAutofit/>
          </a:bodyPr>
          <a:lstStyle/>
          <a:p>
            <a:pPr marL="0" indent="0">
              <a:buNone/>
            </a:pPr>
            <a:r>
              <a:rPr lang="en-US" sz="2600" b="1" dirty="0" smtClean="0">
                <a:latin typeface="Calibri"/>
                <a:cs typeface="Calibri"/>
              </a:rPr>
              <a:t>The Evidence Continuum</a:t>
            </a:r>
          </a:p>
          <a:p>
            <a:pPr marL="0" indent="0">
              <a:buNone/>
            </a:pPr>
            <a:r>
              <a:rPr lang="en-US" sz="2600" dirty="0" smtClean="0">
                <a:latin typeface="Calibri"/>
                <a:cs typeface="Calibri"/>
              </a:rPr>
              <a:t>The purposeful and systematic use of the best available evidence to inform the assessment of various options and related decision making in practice, program development, and policy making.</a:t>
            </a:r>
          </a:p>
          <a:p>
            <a:endParaRPr lang="en-US" dirty="0">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952500" y="3642535"/>
            <a:ext cx="7239000" cy="1981200"/>
          </a:xfrm>
          <a:prstGeom prst="rect">
            <a:avLst/>
          </a:prstGeom>
        </p:spPr>
      </p:pic>
      <p:sp>
        <p:nvSpPr>
          <p:cNvPr id="6" name="TextBox 5"/>
          <p:cNvSpPr txBox="1"/>
          <p:nvPr/>
        </p:nvSpPr>
        <p:spPr>
          <a:xfrm>
            <a:off x="1814363" y="5911026"/>
            <a:ext cx="6218332" cy="646331"/>
          </a:xfrm>
          <a:prstGeom prst="rect">
            <a:avLst/>
          </a:prstGeom>
          <a:noFill/>
        </p:spPr>
        <p:txBody>
          <a:bodyPr wrap="square" rtlCol="0">
            <a:spAutoFit/>
          </a:bodyPr>
          <a:lstStyle/>
          <a:p>
            <a:r>
              <a:rPr lang="en-US" dirty="0" smtClean="0"/>
              <a:t>Source: Strengthen the Evidence.</a:t>
            </a:r>
          </a:p>
          <a:p>
            <a:r>
              <a:rPr lang="en-US" dirty="0" smtClean="0"/>
              <a:t>http</a:t>
            </a:r>
            <a:r>
              <a:rPr lang="en-US" dirty="0"/>
              <a:t>://semch.org/rating-the-evidence.html</a:t>
            </a:r>
          </a:p>
        </p:txBody>
      </p:sp>
      <p:sp>
        <p:nvSpPr>
          <p:cNvPr id="7" name="Slide Number Placeholder 3"/>
          <p:cNvSpPr>
            <a:spLocks noGrp="1"/>
          </p:cNvSpPr>
          <p:nvPr>
            <p:ph type="sldNum" sz="quarter" idx="10"/>
          </p:nvPr>
        </p:nvSpPr>
        <p:spPr>
          <a:xfrm>
            <a:off x="6767513" y="6356350"/>
            <a:ext cx="2133600" cy="365125"/>
          </a:xfrm>
        </p:spPr>
        <p:txBody>
          <a:bodyPr/>
          <a:lstStyle/>
          <a:p>
            <a:pPr algn="r"/>
            <a:fld id="{D7BE64BA-3357-42FD-8519-C2F63554B0B8}" type="slidenum">
              <a:rPr lang="en-US" smtClean="0"/>
              <a:pPr algn="r"/>
              <a:t>9</a:t>
            </a:fld>
            <a:endParaRPr lang="en-US" dirty="0"/>
          </a:p>
        </p:txBody>
      </p:sp>
    </p:spTree>
    <p:extLst>
      <p:ext uri="{BB962C8B-B14F-4D97-AF65-F5344CB8AC3E}">
        <p14:creationId xmlns:p14="http://schemas.microsoft.com/office/powerpoint/2010/main" val="733684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HRC top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HRC top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HRC top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1212</TotalTime>
  <Words>1330</Words>
  <Application>Microsoft Office PowerPoint</Application>
  <PresentationFormat>On-screen Show (4:3)</PresentationFormat>
  <Paragraphs>231</Paragraphs>
  <Slides>19</Slides>
  <Notes>19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19</vt:i4>
      </vt:variant>
    </vt:vector>
  </HeadingPairs>
  <TitlesOfParts>
    <vt:vector size="30" baseType="lpstr">
      <vt:lpstr>MS PGothic</vt:lpstr>
      <vt:lpstr>MS PGothic</vt:lpstr>
      <vt:lpstr>Arial</vt:lpstr>
      <vt:lpstr>Calibri</vt:lpstr>
      <vt:lpstr>Times New Roman</vt:lpstr>
      <vt:lpstr>1_Office Theme</vt:lpstr>
      <vt:lpstr>OHRC top logo</vt:lpstr>
      <vt:lpstr>2_Office Theme</vt:lpstr>
      <vt:lpstr>5_Office Theme</vt:lpstr>
      <vt:lpstr>4_OHRC top logo</vt:lpstr>
      <vt:lpstr>5_OHRC top logo</vt:lpstr>
      <vt:lpstr> NPM 13 Community of Learning  Strengthening Title V Evidence-Based or –Informed Strategy Measures Webinar  June 9, 2017</vt:lpstr>
      <vt:lpstr>Funding</vt:lpstr>
      <vt:lpstr>General Reminders</vt:lpstr>
      <vt:lpstr>Learning Objectives</vt:lpstr>
      <vt:lpstr>Agenda</vt:lpstr>
      <vt:lpstr>Presenters</vt:lpstr>
      <vt:lpstr>Title V State Action Plans</vt:lpstr>
      <vt:lpstr>Evidence-Based or –Informed Strategy Measures</vt:lpstr>
      <vt:lpstr>Tips for Strengthening Strategies </vt:lpstr>
      <vt:lpstr>PowerPoint Presentation</vt:lpstr>
      <vt:lpstr>NPM 13A Example—Alabama</vt:lpstr>
      <vt:lpstr>PowerPoint Presentation</vt:lpstr>
      <vt:lpstr>NPM 13B Example—Iowa </vt:lpstr>
      <vt:lpstr>NPM 13B Example—Iowa </vt:lpstr>
      <vt:lpstr>PowerPoint Presentation</vt:lpstr>
      <vt:lpstr>NPM 13 Community of Learning </vt:lpstr>
      <vt:lpstr>Contacts Questions Related to Revising State Action Plans  Maternal and Child Health Bureau Division of State and Community Health</vt:lpstr>
      <vt:lpstr>Contacts Questions Related to Oral Health Activities</vt:lpstr>
      <vt:lpstr>Questions and Answers</vt:lpstr>
    </vt:vector>
  </TitlesOfParts>
  <Company>Georgetown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Returning the Mouth to the Body: Integrating Oral Health into Primary Care in School-Based Health Centers</dc:title>
  <dc:creator>Beth Lowe</dc:creator>
  <cp:lastModifiedBy>Christine Wood</cp:lastModifiedBy>
  <cp:revision>130</cp:revision>
  <cp:lastPrinted>2017-05-26T15:34:46Z</cp:lastPrinted>
  <dcterms:created xsi:type="dcterms:W3CDTF">2016-06-24T21:44:35Z</dcterms:created>
  <dcterms:modified xsi:type="dcterms:W3CDTF">2017-06-09T19:12:14Z</dcterms:modified>
</cp:coreProperties>
</file>