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98" r:id="rId3"/>
    <p:sldId id="295" r:id="rId4"/>
    <p:sldId id="297" r:id="rId5"/>
    <p:sldId id="317" r:id="rId6"/>
    <p:sldId id="301" r:id="rId7"/>
    <p:sldId id="316" r:id="rId8"/>
    <p:sldId id="313" r:id="rId9"/>
    <p:sldId id="323" r:id="rId10"/>
    <p:sldId id="319" r:id="rId11"/>
    <p:sldId id="320" r:id="rId12"/>
    <p:sldId id="318" r:id="rId13"/>
    <p:sldId id="322" r:id="rId14"/>
    <p:sldId id="303" r:id="rId15"/>
    <p:sldId id="304" r:id="rId16"/>
    <p:sldId id="302" r:id="rId17"/>
    <p:sldId id="308" r:id="rId18"/>
    <p:sldId id="307" r:id="rId19"/>
    <p:sldId id="29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84" d="100"/>
          <a:sy n="84" d="100"/>
        </p:scale>
        <p:origin x="706" y="77"/>
      </p:cViewPr>
      <p:guideLst>
        <p:guide orient="horz" pos="2160"/>
        <p:guide pos="2880"/>
      </p:guideLst>
    </p:cSldViewPr>
  </p:slideViewPr>
  <p:notesTextViewPr>
    <p:cViewPr>
      <p:scale>
        <a:sx n="1" d="1"/>
        <a:sy n="1" d="1"/>
      </p:scale>
      <p:origin x="0" y="0"/>
    </p:cViewPr>
  </p:notesTextViewPr>
  <p:sorterViewPr>
    <p:cViewPr varScale="1">
      <p:scale>
        <a:sx n="1" d="1"/>
        <a:sy n="1" d="1"/>
      </p:scale>
      <p:origin x="0" y="-17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FCC379-422F-4337-9396-4789B6B3B776}" type="datetimeFigureOut">
              <a:rPr lang="en-US" smtClean="0"/>
              <a:t>3/15/2017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2DB00-6B41-4CC9-95FD-5DFA5FDAC3C4}" type="slidenum">
              <a:rPr lang="en-US" smtClean="0"/>
              <a:t>‹#›</a:t>
            </a:fld>
            <a:endParaRPr lang="en-US"/>
          </a:p>
        </p:txBody>
      </p:sp>
    </p:spTree>
    <p:extLst>
      <p:ext uri="{BB962C8B-B14F-4D97-AF65-F5344CB8AC3E}">
        <p14:creationId xmlns:p14="http://schemas.microsoft.com/office/powerpoint/2010/main" val="1299544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E2DB00-6B41-4CC9-95FD-5DFA5FDAC3C4}" type="slidenum">
              <a:rPr lang="en-US" smtClean="0"/>
              <a:t>1</a:t>
            </a:fld>
            <a:endParaRPr lang="en-US"/>
          </a:p>
        </p:txBody>
      </p:sp>
    </p:spTree>
    <p:extLst>
      <p:ext uri="{BB962C8B-B14F-4D97-AF65-F5344CB8AC3E}">
        <p14:creationId xmlns:p14="http://schemas.microsoft.com/office/powerpoint/2010/main" val="65477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dirty="0" smtClean="0"/>
              <a:t>Harry</a:t>
            </a:r>
          </a:p>
          <a:p>
            <a:pPr marL="685800" indent="-685800">
              <a:buFont typeface="Arial" panose="020B0604020202020204" pitchFamily="34" charset="0"/>
              <a:buChar char="•"/>
            </a:pPr>
            <a:r>
              <a:rPr lang="en-US" sz="4800" dirty="0" smtClean="0"/>
              <a:t>Read bios</a:t>
            </a:r>
          </a:p>
        </p:txBody>
      </p:sp>
      <p:sp>
        <p:nvSpPr>
          <p:cNvPr id="4" name="Slide Number Placeholder 3"/>
          <p:cNvSpPr>
            <a:spLocks noGrp="1"/>
          </p:cNvSpPr>
          <p:nvPr>
            <p:ph type="sldNum" sz="quarter" idx="10"/>
          </p:nvPr>
        </p:nvSpPr>
        <p:spPr/>
        <p:txBody>
          <a:bodyPr/>
          <a:lstStyle/>
          <a:p>
            <a:fld id="{A98023AF-9E57-4520-833B-C7FA83465DF1}" type="slidenum">
              <a:rPr lang="en-US" smtClean="0"/>
              <a:t>4</a:t>
            </a:fld>
            <a:endParaRPr lang="en-US"/>
          </a:p>
        </p:txBody>
      </p:sp>
    </p:spTree>
    <p:extLst>
      <p:ext uri="{BB962C8B-B14F-4D97-AF65-F5344CB8AC3E}">
        <p14:creationId xmlns:p14="http://schemas.microsoft.com/office/powerpoint/2010/main" val="2256430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E563F-13AE-4345-9E6F-D75A5C01BFF2}" type="slidenum">
              <a:rPr lang="en-US" smtClean="0"/>
              <a:t>6</a:t>
            </a:fld>
            <a:endParaRPr lang="en-US" dirty="0"/>
          </a:p>
        </p:txBody>
      </p:sp>
    </p:spTree>
    <p:extLst>
      <p:ext uri="{BB962C8B-B14F-4D97-AF65-F5344CB8AC3E}">
        <p14:creationId xmlns:p14="http://schemas.microsoft.com/office/powerpoint/2010/main" val="77371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BE563F-13AE-4345-9E6F-D75A5C01BFF2}" type="slidenum">
              <a:rPr lang="en-US" smtClean="0"/>
              <a:t>7</a:t>
            </a:fld>
            <a:endParaRPr lang="en-US" dirty="0"/>
          </a:p>
        </p:txBody>
      </p:sp>
    </p:spTree>
    <p:extLst>
      <p:ext uri="{BB962C8B-B14F-4D97-AF65-F5344CB8AC3E}">
        <p14:creationId xmlns:p14="http://schemas.microsoft.com/office/powerpoint/2010/main" val="206365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4800" dirty="0"/>
          </a:p>
        </p:txBody>
      </p:sp>
      <p:sp>
        <p:nvSpPr>
          <p:cNvPr id="4" name="Slide Number Placeholder 3"/>
          <p:cNvSpPr>
            <a:spLocks noGrp="1"/>
          </p:cNvSpPr>
          <p:nvPr>
            <p:ph type="sldNum" sz="quarter" idx="10"/>
          </p:nvPr>
        </p:nvSpPr>
        <p:spPr/>
        <p:txBody>
          <a:bodyPr/>
          <a:lstStyle/>
          <a:p>
            <a:fld id="{A98023AF-9E57-4520-833B-C7FA83465DF1}" type="slidenum">
              <a:rPr lang="en-US" smtClean="0"/>
              <a:t>8</a:t>
            </a:fld>
            <a:endParaRPr lang="en-US"/>
          </a:p>
        </p:txBody>
      </p:sp>
    </p:spTree>
    <p:extLst>
      <p:ext uri="{BB962C8B-B14F-4D97-AF65-F5344CB8AC3E}">
        <p14:creationId xmlns:p14="http://schemas.microsoft.com/office/powerpoint/2010/main" val="1606669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B63941-7335-4D79-A23C-C5A8F9980392}"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199226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459D26-789F-4898-894C-238107C2E4FF}"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301983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CDA6B-2E94-4AF1-B057-052BDBDDB053}"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87878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9ABC55-6D38-4284-84F0-413ED6F7AA00}"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000187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8E427F-A43E-4D16-ADCE-40247B5ED85C}" type="datetime1">
              <a:rPr lang="en-US" smtClean="0"/>
              <a:t>3/15/2017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7810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5152F0-5E7A-469E-9AF5-F2269A552503}"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235027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FABE1C-6941-46FD-A3AE-F60A6BE65615}"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652484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D36645-F120-4BF6-93BB-A3DF7DFE9F5B}" type="datetime1">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927377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E65812-ED70-46BA-AB74-92D32A01B8B4}" type="datetime1">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337226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371F0-CA0F-403F-B3E8-CAE8C966FDBE}" type="datetime1">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3572110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F673E2-54E7-46DA-8E04-5906442C160A}"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237021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4AA398-CC3C-49F0-AF94-D5C52A58DEBA}"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3355581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844D8E-465C-41B1-A494-9145651E7056}"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183667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86D438-3F48-4D6F-BFDD-D4F7113F96CE}"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1706193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D1B2E5-741B-4D55-A1DB-E1CC6E2B28EC}"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BE64BA-3357-42FD-8519-C2F63554B0B8}" type="slidenum">
              <a:rPr lang="en-US" smtClean="0"/>
              <a:pPr/>
              <a:t>‹#›</a:t>
            </a:fld>
            <a:endParaRPr lang="en-US"/>
          </a:p>
        </p:txBody>
      </p:sp>
    </p:spTree>
    <p:extLst>
      <p:ext uri="{BB962C8B-B14F-4D97-AF65-F5344CB8AC3E}">
        <p14:creationId xmlns:p14="http://schemas.microsoft.com/office/powerpoint/2010/main" val="894099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229600" cy="1219200"/>
          </a:xfrm>
          <a:prstGeom prst="rect">
            <a:avLst/>
          </a:prstGeom>
        </p:spPr>
        <p:txBody>
          <a:bodyPr>
            <a:noAutofit/>
          </a:bodyPr>
          <a:lstStyle>
            <a:lvl1pPr algn="l">
              <a:defRPr sz="4000" baseline="0">
                <a:solidFill>
                  <a:schemeClr val="tx1"/>
                </a:solidFill>
                <a:latin typeface="Adobe Gothic Std B" pitchFamily="34" charset="-128"/>
                <a:ea typeface="Adobe Gothic Std B" pitchFamily="34" charset="-128"/>
              </a:defRPr>
            </a:lvl1pPr>
          </a:lstStyle>
          <a:p>
            <a:r>
              <a:rPr lang="en-US" dirty="0" smtClean="0"/>
              <a:t>Click to edit Master title style</a:t>
            </a:r>
            <a:endParaRPr lang="en-US" dirty="0"/>
          </a:p>
        </p:txBody>
      </p:sp>
      <p:sp>
        <p:nvSpPr>
          <p:cNvPr id="6" name="Content Placeholder 2"/>
          <p:cNvSpPr>
            <a:spLocks noGrp="1"/>
          </p:cNvSpPr>
          <p:nvPr>
            <p:ph idx="1"/>
          </p:nvPr>
        </p:nvSpPr>
        <p:spPr>
          <a:xfrm>
            <a:off x="228600" y="1828800"/>
            <a:ext cx="8229600" cy="4419600"/>
          </a:xfrm>
          <a:prstGeom prst="rect">
            <a:avLst/>
          </a:prstGeom>
        </p:spPr>
        <p:txBody>
          <a:bodyPr/>
          <a:lstStyle>
            <a:lvl1pPr marL="0" indent="0">
              <a:buFontTx/>
              <a:buNone/>
              <a:defRPr>
                <a:solidFill>
                  <a:schemeClr val="tx1"/>
                </a:solidFill>
                <a:latin typeface="Arial" pitchFamily="34" charset="0"/>
                <a:cs typeface="Arial" pitchFamily="34" charset="0"/>
              </a:defRPr>
            </a:lvl1pPr>
            <a:lvl2pPr marL="742950" indent="-285750">
              <a:buFont typeface="Arial" pitchFamily="34" charset="0"/>
              <a:buChar char="•"/>
              <a:defRPr>
                <a:solidFill>
                  <a:srgbClr val="6D8D24"/>
                </a:solidFill>
                <a:latin typeface="Arial" pitchFamily="34" charset="0"/>
                <a:cs typeface="Arial" pitchFamily="34" charset="0"/>
              </a:defRPr>
            </a:lvl2pPr>
            <a:lvl3pPr>
              <a:defRPr>
                <a:solidFill>
                  <a:schemeClr val="bg2">
                    <a:lumMod val="50000"/>
                  </a:schemeClr>
                </a:solidFill>
                <a:latin typeface="Arial" pitchFamily="34" charset="0"/>
                <a:cs typeface="Arial" pitchFamily="34" charset="0"/>
              </a:defRPr>
            </a:lvl3pPr>
            <a:lvl4pPr marL="1600200" indent="-228600">
              <a:buFont typeface="Courier New" pitchFamily="49" charset="0"/>
              <a:buChar char="o"/>
              <a:defRPr>
                <a:solidFill>
                  <a:srgbClr val="FFC000"/>
                </a:solidFill>
                <a:latin typeface="Arial" pitchFamily="34" charset="0"/>
                <a:cs typeface="Arial" pitchFamily="34" charset="0"/>
              </a:defRPr>
            </a:lvl4pPr>
            <a:lvl5pPr marL="2057400" indent="-228600">
              <a:buFont typeface="Arial" pitchFamily="34" charset="0"/>
              <a:buChar char="•"/>
              <a:defRPr>
                <a:solidFill>
                  <a:schemeClr val="tx1">
                    <a:lumMod val="50000"/>
                    <a:lumOff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094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8BA2A3-A582-49BC-800C-912E69F0C1E0}" type="datetime1">
              <a:rPr lang="en-US" smtClean="0"/>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14831217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C27CAC-8094-4E94-A7FF-9E4883F35F06}"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8807447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D8F894-9EBB-4397-9B92-DD4AF09429B6}" type="datetime1">
              <a:rPr lang="en-US" smtClean="0"/>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761534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562AB9-D6B1-4729-BAB9-F83F6FD2F7C3}" type="datetime1">
              <a:rPr lang="en-US" smtClean="0"/>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982187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05586B-3CBB-4D6F-B56E-19521CC4981C}" type="datetime1">
              <a:rPr lang="en-US" smtClean="0"/>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22891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7A7F2-0586-4A1F-9E4F-17ABCA68C246}"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598863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EB48F-970E-40C0-9EFD-49EAE5CF9C34}" type="datetime1">
              <a:rPr lang="en-US" smtClean="0"/>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C2416F-33B7-47AC-BAB3-53C6BFCB7120}" type="slidenum">
              <a:rPr lang="en-US" smtClean="0"/>
              <a:pPr/>
              <a:t>‹#›</a:t>
            </a:fld>
            <a:endParaRPr lang="en-US"/>
          </a:p>
        </p:txBody>
      </p:sp>
    </p:spTree>
    <p:extLst>
      <p:ext uri="{BB962C8B-B14F-4D97-AF65-F5344CB8AC3E}">
        <p14:creationId xmlns:p14="http://schemas.microsoft.com/office/powerpoint/2010/main" val="2187074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3CCB3-2EB2-47A4-BD09-3BBE5F4EC588}" type="datetime1">
              <a:rPr lang="en-US" smtClean="0"/>
              <a:t>3/15/2017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2416F-33B7-47AC-BAB3-53C6BFCB7120}" type="slidenum">
              <a:rPr lang="en-US" smtClean="0"/>
              <a:pPr/>
              <a:t>‹#›</a:t>
            </a:fld>
            <a:endParaRPr lang="en-US"/>
          </a:p>
        </p:txBody>
      </p:sp>
    </p:spTree>
    <p:extLst>
      <p:ext uri="{BB962C8B-B14F-4D97-AF65-F5344CB8AC3E}">
        <p14:creationId xmlns:p14="http://schemas.microsoft.com/office/powerpoint/2010/main" val="46569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CBC2317-A398-4A5B-9BAA-9EFC8B7FB190}" type="datetime1">
              <a:rPr lang="en-US" smtClean="0"/>
              <a:t>3/15/2017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BE64BA-3357-42FD-8519-C2F63554B0B8}" type="slidenum">
              <a:rPr lang="en-US" smtClean="0"/>
              <a:pPr/>
              <a:t>‹#›</a:t>
            </a:fld>
            <a:endParaRPr lang="en-US"/>
          </a:p>
        </p:txBody>
      </p:sp>
    </p:spTree>
    <p:extLst>
      <p:ext uri="{BB962C8B-B14F-4D97-AF65-F5344CB8AC3E}">
        <p14:creationId xmlns:p14="http://schemas.microsoft.com/office/powerpoint/2010/main" val="2041581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ichealth.org/" TargetMode="External"/><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mailto:kholt@georgetown.edu" TargetMode="External"/><Relationship Id="rId2" Type="http://schemas.openxmlformats.org/officeDocument/2006/relationships/hyperlink" Target="mailto:reglouie@sbcglobal.net" TargetMode="External"/><Relationship Id="rId1" Type="http://schemas.openxmlformats.org/officeDocument/2006/relationships/slideLayout" Target="../slideLayouts/slideLayout16.xml"/><Relationship Id="rId6" Type="http://schemas.openxmlformats.org/officeDocument/2006/relationships/hyperlink" Target="http://www.fns.usda.gov/wic" TargetMode="External"/><Relationship Id="rId5" Type="http://schemas.openxmlformats.org/officeDocument/2006/relationships/hyperlink" Target="mailto:bensley@wmich.edu" TargetMode="External"/><Relationship Id="rId4" Type="http://schemas.openxmlformats.org/officeDocument/2006/relationships/hyperlink" Target="mailto:norrixe@Michigan.go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001 (2)"/>
          <p:cNvPicPr>
            <a:picLocks noGrp="1" noChangeAspect="1" noChangeArrowheads="1"/>
          </p:cNvPicPr>
          <p:nvPr>
            <p:ph idx="1"/>
          </p:nvPr>
        </p:nvPicPr>
        <p:blipFill>
          <a:blip r:embed="rId3" cstate="print"/>
          <a:stretch>
            <a:fillRect/>
          </a:stretch>
        </p:blipFill>
        <p:spPr bwMode="auto">
          <a:xfrm>
            <a:off x="7162800" y="5638800"/>
            <a:ext cx="1219200" cy="771525"/>
          </a:xfrm>
          <a:prstGeom prst="rect">
            <a:avLst/>
          </a:prstGeom>
          <a:noFill/>
          <a:ln w="9525">
            <a:noFill/>
            <a:miter lim="800000"/>
            <a:headEnd/>
            <a:tailEnd/>
          </a:ln>
        </p:spPr>
      </p:pic>
      <p:sp>
        <p:nvSpPr>
          <p:cNvPr id="3" name="Content Placeholder 2"/>
          <p:cNvSpPr>
            <a:spLocks noGrp="1"/>
          </p:cNvSpPr>
          <p:nvPr>
            <p:ph type="body" sz="half" idx="4294967295"/>
          </p:nvPr>
        </p:nvSpPr>
        <p:spPr>
          <a:xfrm>
            <a:off x="978408" y="1219200"/>
            <a:ext cx="7391400" cy="2971800"/>
          </a:xfrm>
        </p:spPr>
        <p:txBody>
          <a:bodyPr>
            <a:normAutofit/>
          </a:bodyPr>
          <a:lstStyle/>
          <a:p>
            <a:pPr algn="ctr">
              <a:buNone/>
            </a:pPr>
            <a:r>
              <a:rPr lang="en-US" b="1" dirty="0" smtClean="0">
                <a:latin typeface="Arial" pitchFamily="34" charset="0"/>
                <a:cs typeface="Arial" pitchFamily="34" charset="0"/>
              </a:rPr>
              <a:t>	</a:t>
            </a:r>
          </a:p>
          <a:p>
            <a:pPr algn="ctr">
              <a:buNone/>
            </a:pPr>
            <a:r>
              <a:rPr lang="en-US" sz="4400" b="1" dirty="0"/>
              <a:t>“Give You and Your Baby A Lifetime Of Healthy Teeth” </a:t>
            </a:r>
            <a:endParaRPr lang="en-US" sz="4400" b="1" dirty="0" smtClean="0"/>
          </a:p>
          <a:p>
            <a:pPr algn="ctr">
              <a:buNone/>
            </a:pPr>
            <a:r>
              <a:rPr lang="en-US" sz="4400" b="1" dirty="0" smtClean="0"/>
              <a:t>March 15, 2017</a:t>
            </a:r>
            <a:endParaRPr lang="en-US" sz="4400" b="1" dirty="0" smtClean="0">
              <a:latin typeface="Arial" pitchFamily="34" charset="0"/>
              <a:cs typeface="Arial" pitchFamily="34" charset="0"/>
            </a:endParaRPr>
          </a:p>
        </p:txBody>
      </p:sp>
      <p:sp>
        <p:nvSpPr>
          <p:cNvPr id="5" name="Content Placeholder 2"/>
          <p:cNvSpPr txBox="1">
            <a:spLocks/>
          </p:cNvSpPr>
          <p:nvPr/>
        </p:nvSpPr>
        <p:spPr>
          <a:xfrm>
            <a:off x="2438400" y="4419600"/>
            <a:ext cx="3581400" cy="17526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p>
        </p:txBody>
      </p:sp>
      <p:sp>
        <p:nvSpPr>
          <p:cNvPr id="2" name="Slide Number Placeholder 1"/>
          <p:cNvSpPr>
            <a:spLocks noGrp="1"/>
          </p:cNvSpPr>
          <p:nvPr>
            <p:ph type="sldNum" sz="quarter" idx="12"/>
          </p:nvPr>
        </p:nvSpPr>
        <p:spPr/>
        <p:txBody>
          <a:bodyPr/>
          <a:lstStyle/>
          <a:p>
            <a:fld id="{D7BE64BA-3357-42FD-8519-C2F63554B0B8}" type="slidenum">
              <a:rPr lang="en-US" smtClean="0"/>
              <a:pPr/>
              <a:t>1</a:t>
            </a:fld>
            <a:endParaRPr lang="en-US"/>
          </a:p>
        </p:txBody>
      </p:sp>
    </p:spTree>
    <p:extLst>
      <p:ext uri="{BB962C8B-B14F-4D97-AF65-F5344CB8AC3E}">
        <p14:creationId xmlns:p14="http://schemas.microsoft.com/office/powerpoint/2010/main" val="615876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2017-03-13 10.20.32.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4702" t="6819" r="20304" b="7252"/>
          <a:stretch/>
        </p:blipFill>
        <p:spPr>
          <a:xfrm>
            <a:off x="381000" y="152400"/>
            <a:ext cx="8507162" cy="6326743"/>
          </a:xfrm>
        </p:spPr>
      </p:pic>
      <p:sp>
        <p:nvSpPr>
          <p:cNvPr id="4" name="Slide Number Placeholder 3"/>
          <p:cNvSpPr>
            <a:spLocks noGrp="1"/>
          </p:cNvSpPr>
          <p:nvPr>
            <p:ph type="sldNum" sz="quarter" idx="12"/>
          </p:nvPr>
        </p:nvSpPr>
        <p:spPr/>
        <p:txBody>
          <a:bodyPr/>
          <a:lstStyle/>
          <a:p>
            <a:fld id="{D7BE64BA-3357-42FD-8519-C2F63554B0B8}" type="slidenum">
              <a:rPr lang="en-US" smtClean="0"/>
              <a:pPr/>
              <a:t>10</a:t>
            </a:fld>
            <a:endParaRPr lang="en-US"/>
          </a:p>
        </p:txBody>
      </p:sp>
    </p:spTree>
    <p:extLst>
      <p:ext uri="{BB962C8B-B14F-4D97-AF65-F5344CB8AC3E}">
        <p14:creationId xmlns:p14="http://schemas.microsoft.com/office/powerpoint/2010/main" val="1345061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wichealth Partner States-Denali (2).jpg"/>
          <p:cNvPicPr>
            <a:picLocks noGrp="1" noChangeAspect="1"/>
          </p:cNvPicPr>
          <p:nvPr>
            <p:ph idx="1"/>
          </p:nvPr>
        </p:nvPicPr>
        <p:blipFill>
          <a:blip r:embed="rId2">
            <a:extLst>
              <a:ext uri="{28A0092B-C50C-407E-A947-70E740481C1C}">
                <a14:useLocalDpi xmlns:a14="http://schemas.microsoft.com/office/drawing/2010/main" val="0"/>
              </a:ext>
            </a:extLst>
          </a:blip>
          <a:srcRect l="841" r="841"/>
          <a:stretch>
            <a:fillRect/>
          </a:stretch>
        </p:blipFill>
        <p:spPr>
          <a:xfrm>
            <a:off x="685800" y="381000"/>
            <a:ext cx="7981950" cy="5795963"/>
          </a:xfrm>
        </p:spPr>
      </p:pic>
      <p:sp>
        <p:nvSpPr>
          <p:cNvPr id="4" name="Slide Number Placeholder 3"/>
          <p:cNvSpPr>
            <a:spLocks noGrp="1"/>
          </p:cNvSpPr>
          <p:nvPr>
            <p:ph type="sldNum" sz="quarter" idx="12"/>
          </p:nvPr>
        </p:nvSpPr>
        <p:spPr/>
        <p:txBody>
          <a:bodyPr/>
          <a:lstStyle/>
          <a:p>
            <a:fld id="{D7BE64BA-3357-42FD-8519-C2F63554B0B8}" type="slidenum">
              <a:rPr lang="en-US" smtClean="0"/>
              <a:pPr/>
              <a:t>11</a:t>
            </a:fld>
            <a:endParaRPr lang="en-US"/>
          </a:p>
        </p:txBody>
      </p:sp>
    </p:spTree>
    <p:extLst>
      <p:ext uri="{BB962C8B-B14F-4D97-AF65-F5344CB8AC3E}">
        <p14:creationId xmlns:p14="http://schemas.microsoft.com/office/powerpoint/2010/main" val="365089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jpg"/>
          <p:cNvPicPr>
            <a:picLocks noChangeAspect="1"/>
          </p:cNvPicPr>
          <p:nvPr/>
        </p:nvPicPr>
        <p:blipFill rotWithShape="1">
          <a:blip r:embed="rId2">
            <a:extLst>
              <a:ext uri="{28A0092B-C50C-407E-A947-70E740481C1C}">
                <a14:useLocalDpi xmlns:a14="http://schemas.microsoft.com/office/drawing/2010/main" val="0"/>
              </a:ext>
            </a:extLst>
          </a:blip>
          <a:srcRect l="7731" t="25024" r="24922" b="7582"/>
          <a:stretch/>
        </p:blipFill>
        <p:spPr>
          <a:xfrm>
            <a:off x="2527195" y="1337357"/>
            <a:ext cx="3759715" cy="2821717"/>
          </a:xfrm>
          <a:prstGeom prst="rect">
            <a:avLst/>
          </a:prstGeom>
        </p:spPr>
      </p:pic>
      <p:sp>
        <p:nvSpPr>
          <p:cNvPr id="6" name="TextBox 5"/>
          <p:cNvSpPr txBox="1"/>
          <p:nvPr/>
        </p:nvSpPr>
        <p:spPr>
          <a:xfrm>
            <a:off x="0" y="679139"/>
            <a:ext cx="9144000" cy="584776"/>
          </a:xfrm>
          <a:prstGeom prst="rect">
            <a:avLst/>
          </a:prstGeom>
          <a:noFill/>
        </p:spPr>
        <p:txBody>
          <a:bodyPr wrap="square" rtlCol="0">
            <a:spAutoFit/>
          </a:bodyPr>
          <a:lstStyle/>
          <a:p>
            <a:pPr algn="ctr"/>
            <a:r>
              <a:rPr lang="en-US" sz="3200" dirty="0">
                <a:solidFill>
                  <a:schemeClr val="accent5">
                    <a:lumMod val="75000"/>
                  </a:schemeClr>
                </a:solidFill>
                <a:latin typeface="Century Gothic"/>
                <a:cs typeface="Century Gothic"/>
              </a:rPr>
              <a:t>o</a:t>
            </a:r>
            <a:r>
              <a:rPr lang="en-US" sz="3200" dirty="0" smtClean="0">
                <a:solidFill>
                  <a:schemeClr val="accent5">
                    <a:lumMod val="75000"/>
                  </a:schemeClr>
                </a:solidFill>
                <a:latin typeface="Century Gothic"/>
                <a:cs typeface="Century Gothic"/>
              </a:rPr>
              <a:t>ver 3,800,000 lessons completed</a:t>
            </a:r>
            <a:endParaRPr lang="en-US" sz="3200" dirty="0">
              <a:solidFill>
                <a:schemeClr val="accent5">
                  <a:lumMod val="75000"/>
                </a:schemeClr>
              </a:solidFill>
              <a:latin typeface="Century Gothic"/>
              <a:cs typeface="Century Gothic"/>
            </a:endParaRPr>
          </a:p>
        </p:txBody>
      </p:sp>
      <p:sp>
        <p:nvSpPr>
          <p:cNvPr id="14" name="TextBox 13"/>
          <p:cNvSpPr txBox="1"/>
          <p:nvPr/>
        </p:nvSpPr>
        <p:spPr>
          <a:xfrm>
            <a:off x="6497176" y="4720117"/>
            <a:ext cx="1494733" cy="646331"/>
          </a:xfrm>
          <a:prstGeom prst="rect">
            <a:avLst/>
          </a:prstGeom>
          <a:noFill/>
        </p:spPr>
        <p:txBody>
          <a:bodyPr wrap="square" rtlCol="0">
            <a:spAutoFit/>
          </a:bodyPr>
          <a:lstStyle/>
          <a:p>
            <a:pPr algn="ctr"/>
            <a:r>
              <a:rPr lang="en-US" sz="3600" dirty="0" smtClean="0">
                <a:solidFill>
                  <a:schemeClr val="accent5">
                    <a:lumMod val="75000"/>
                  </a:schemeClr>
                </a:solidFill>
              </a:rPr>
              <a:t>86%</a:t>
            </a:r>
            <a:endParaRPr lang="en-US" sz="3600" dirty="0">
              <a:solidFill>
                <a:schemeClr val="accent5">
                  <a:lumMod val="75000"/>
                </a:schemeClr>
              </a:solidFill>
            </a:endParaRPr>
          </a:p>
        </p:txBody>
      </p:sp>
      <p:sp>
        <p:nvSpPr>
          <p:cNvPr id="15" name="TextBox 14"/>
          <p:cNvSpPr txBox="1"/>
          <p:nvPr/>
        </p:nvSpPr>
        <p:spPr>
          <a:xfrm>
            <a:off x="3984707" y="4721339"/>
            <a:ext cx="1032809" cy="646331"/>
          </a:xfrm>
          <a:prstGeom prst="rect">
            <a:avLst/>
          </a:prstGeom>
          <a:noFill/>
        </p:spPr>
        <p:txBody>
          <a:bodyPr wrap="square" rtlCol="0">
            <a:spAutoFit/>
          </a:bodyPr>
          <a:lstStyle/>
          <a:p>
            <a:pPr algn="ctr"/>
            <a:r>
              <a:rPr lang="en-US" sz="3600" dirty="0" smtClean="0">
                <a:solidFill>
                  <a:schemeClr val="accent5">
                    <a:lumMod val="75000"/>
                  </a:schemeClr>
                </a:solidFill>
              </a:rPr>
              <a:t>90%</a:t>
            </a:r>
            <a:endParaRPr lang="en-US" sz="3600" dirty="0">
              <a:solidFill>
                <a:schemeClr val="accent5">
                  <a:lumMod val="75000"/>
                </a:schemeClr>
              </a:solidFill>
            </a:endParaRPr>
          </a:p>
        </p:txBody>
      </p:sp>
      <p:sp>
        <p:nvSpPr>
          <p:cNvPr id="16" name="TextBox 15"/>
          <p:cNvSpPr txBox="1"/>
          <p:nvPr/>
        </p:nvSpPr>
        <p:spPr>
          <a:xfrm>
            <a:off x="1032462" y="4721339"/>
            <a:ext cx="1494733" cy="646331"/>
          </a:xfrm>
          <a:prstGeom prst="rect">
            <a:avLst/>
          </a:prstGeom>
          <a:noFill/>
        </p:spPr>
        <p:txBody>
          <a:bodyPr wrap="square" rtlCol="0">
            <a:spAutoFit/>
          </a:bodyPr>
          <a:lstStyle/>
          <a:p>
            <a:pPr algn="ctr"/>
            <a:r>
              <a:rPr lang="en-US" sz="3600" dirty="0" smtClean="0">
                <a:solidFill>
                  <a:schemeClr val="accent5">
                    <a:lumMod val="75000"/>
                  </a:schemeClr>
                </a:solidFill>
              </a:rPr>
              <a:t>98%</a:t>
            </a:r>
            <a:endParaRPr lang="en-US" sz="3600" dirty="0">
              <a:solidFill>
                <a:schemeClr val="accent5">
                  <a:lumMod val="75000"/>
                </a:schemeClr>
              </a:solidFill>
            </a:endParaRPr>
          </a:p>
        </p:txBody>
      </p:sp>
      <p:sp>
        <p:nvSpPr>
          <p:cNvPr id="17" name="Right Brace 16"/>
          <p:cNvSpPr/>
          <p:nvPr/>
        </p:nvSpPr>
        <p:spPr>
          <a:xfrm rot="5400000">
            <a:off x="4317270" y="1684252"/>
            <a:ext cx="291449" cy="536633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3441980" y="5527564"/>
            <a:ext cx="2273160" cy="646331"/>
          </a:xfrm>
          <a:prstGeom prst="rect">
            <a:avLst/>
          </a:prstGeom>
          <a:noFill/>
        </p:spPr>
        <p:txBody>
          <a:bodyPr wrap="square" rtlCol="0">
            <a:spAutoFit/>
          </a:bodyPr>
          <a:lstStyle/>
          <a:p>
            <a:r>
              <a:rPr lang="en-US" dirty="0">
                <a:solidFill>
                  <a:schemeClr val="accent5">
                    <a:lumMod val="75000"/>
                  </a:schemeClr>
                </a:solidFill>
                <a:latin typeface="Century Gothic"/>
              </a:rPr>
              <a:t>b</a:t>
            </a:r>
            <a:r>
              <a:rPr lang="en-US" dirty="0" smtClean="0">
                <a:solidFill>
                  <a:schemeClr val="accent5">
                    <a:lumMod val="75000"/>
                  </a:schemeClr>
                </a:solidFill>
                <a:latin typeface="Century Gothic"/>
              </a:rPr>
              <a:t>elieve they can make a change</a:t>
            </a:r>
            <a:endParaRPr lang="en-US" dirty="0">
              <a:solidFill>
                <a:schemeClr val="accent5">
                  <a:lumMod val="75000"/>
                </a:schemeClr>
              </a:solidFill>
              <a:latin typeface="Century Gothic"/>
            </a:endParaRPr>
          </a:p>
        </p:txBody>
      </p:sp>
      <p:sp>
        <p:nvSpPr>
          <p:cNvPr id="19" name="TextBox 18"/>
          <p:cNvSpPr txBox="1"/>
          <p:nvPr/>
        </p:nvSpPr>
        <p:spPr>
          <a:xfrm>
            <a:off x="562911" y="5527564"/>
            <a:ext cx="2433836" cy="646331"/>
          </a:xfrm>
          <a:prstGeom prst="rect">
            <a:avLst/>
          </a:prstGeom>
          <a:noFill/>
        </p:spPr>
        <p:txBody>
          <a:bodyPr wrap="square" rtlCol="0">
            <a:spAutoFit/>
          </a:bodyPr>
          <a:lstStyle/>
          <a:p>
            <a:pPr algn="ctr"/>
            <a:r>
              <a:rPr lang="en-US" dirty="0">
                <a:solidFill>
                  <a:schemeClr val="accent5">
                    <a:lumMod val="75000"/>
                  </a:schemeClr>
                </a:solidFill>
                <a:latin typeface="Century Gothic"/>
              </a:rPr>
              <a:t>f</a:t>
            </a:r>
            <a:r>
              <a:rPr lang="en-US" dirty="0" smtClean="0">
                <a:solidFill>
                  <a:schemeClr val="accent5">
                    <a:lumMod val="75000"/>
                  </a:schemeClr>
                </a:solidFill>
                <a:latin typeface="Century Gothic"/>
              </a:rPr>
              <a:t>ind </a:t>
            </a:r>
            <a:r>
              <a:rPr lang="en-US" dirty="0" err="1" smtClean="0">
                <a:solidFill>
                  <a:schemeClr val="accent5">
                    <a:lumMod val="75000"/>
                  </a:schemeClr>
                </a:solidFill>
                <a:latin typeface="Century Gothic"/>
              </a:rPr>
              <a:t>wichealth</a:t>
            </a:r>
            <a:r>
              <a:rPr lang="en-US" dirty="0" smtClean="0">
                <a:solidFill>
                  <a:schemeClr val="accent5">
                    <a:lumMod val="75000"/>
                  </a:schemeClr>
                </a:solidFill>
                <a:latin typeface="Century Gothic"/>
              </a:rPr>
              <a:t> helpful</a:t>
            </a:r>
            <a:endParaRPr lang="en-US" dirty="0">
              <a:solidFill>
                <a:schemeClr val="accent5">
                  <a:lumMod val="75000"/>
                </a:schemeClr>
              </a:solidFill>
              <a:latin typeface="Century Gothic"/>
            </a:endParaRPr>
          </a:p>
        </p:txBody>
      </p:sp>
      <p:sp>
        <p:nvSpPr>
          <p:cNvPr id="20" name="TextBox 19"/>
          <p:cNvSpPr txBox="1"/>
          <p:nvPr/>
        </p:nvSpPr>
        <p:spPr>
          <a:xfrm>
            <a:off x="5824078" y="5542972"/>
            <a:ext cx="2858817" cy="646331"/>
          </a:xfrm>
          <a:prstGeom prst="rect">
            <a:avLst/>
          </a:prstGeom>
          <a:noFill/>
        </p:spPr>
        <p:txBody>
          <a:bodyPr wrap="square" rtlCol="0">
            <a:spAutoFit/>
          </a:bodyPr>
          <a:lstStyle/>
          <a:p>
            <a:pPr algn="ctr"/>
            <a:r>
              <a:rPr lang="en-US" dirty="0">
                <a:solidFill>
                  <a:schemeClr val="accent5">
                    <a:lumMod val="75000"/>
                  </a:schemeClr>
                </a:solidFill>
                <a:latin typeface="Century Gothic"/>
              </a:rPr>
              <a:t>p</a:t>
            </a:r>
            <a:r>
              <a:rPr lang="en-US" dirty="0" smtClean="0">
                <a:solidFill>
                  <a:schemeClr val="accent5">
                    <a:lumMod val="75000"/>
                  </a:schemeClr>
                </a:solidFill>
                <a:latin typeface="Century Gothic"/>
              </a:rPr>
              <a:t>refer </a:t>
            </a:r>
            <a:r>
              <a:rPr lang="en-US" dirty="0" err="1" smtClean="0">
                <a:solidFill>
                  <a:schemeClr val="accent5">
                    <a:lumMod val="75000"/>
                  </a:schemeClr>
                </a:solidFill>
                <a:latin typeface="Century Gothic"/>
              </a:rPr>
              <a:t>wichealth</a:t>
            </a:r>
            <a:r>
              <a:rPr lang="en-US" dirty="0" smtClean="0">
                <a:solidFill>
                  <a:schemeClr val="accent5">
                    <a:lumMod val="75000"/>
                  </a:schemeClr>
                </a:solidFill>
                <a:latin typeface="Century Gothic"/>
              </a:rPr>
              <a:t> for nutrition </a:t>
            </a:r>
            <a:r>
              <a:rPr lang="en-US" dirty="0" err="1" smtClean="0">
                <a:solidFill>
                  <a:schemeClr val="accent5">
                    <a:lumMod val="75000"/>
                  </a:schemeClr>
                </a:solidFill>
                <a:latin typeface="Century Gothic"/>
              </a:rPr>
              <a:t>ed</a:t>
            </a:r>
            <a:endParaRPr lang="en-US" dirty="0">
              <a:solidFill>
                <a:schemeClr val="accent5">
                  <a:lumMod val="75000"/>
                </a:schemeClr>
              </a:solidFill>
              <a:latin typeface="Century Gothic"/>
            </a:endParaRPr>
          </a:p>
        </p:txBody>
      </p:sp>
    </p:spTree>
    <p:extLst>
      <p:ext uri="{BB962C8B-B14F-4D97-AF65-F5344CB8AC3E}">
        <p14:creationId xmlns:p14="http://schemas.microsoft.com/office/powerpoint/2010/main" val="2332027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457200" y="228600"/>
            <a:ext cx="8305800"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eaLnBrk="1" hangingPunct="1"/>
            <a:r>
              <a:rPr lang="en-US" altLang="en-US" sz="4800" b="1" dirty="0" smtClean="0">
                <a:solidFill>
                  <a:srgbClr val="0070C0"/>
                </a:solidFill>
                <a:latin typeface="Calibri" panose="020F0502020204030204" pitchFamily="34" charset="0"/>
                <a:ea typeface="Adobe Gothic Std B"/>
                <a:cs typeface="Adobe Gothic Std B"/>
              </a:rPr>
              <a:t>The Michigan Story: </a:t>
            </a:r>
            <a:br>
              <a:rPr lang="en-US" altLang="en-US" sz="4800" b="1" dirty="0" smtClean="0">
                <a:solidFill>
                  <a:srgbClr val="0070C0"/>
                </a:solidFill>
                <a:latin typeface="Calibri" panose="020F0502020204030204" pitchFamily="34" charset="0"/>
                <a:ea typeface="Adobe Gothic Std B"/>
                <a:cs typeface="Adobe Gothic Std B"/>
              </a:rPr>
            </a:br>
            <a:r>
              <a:rPr lang="en-US" altLang="en-US" sz="4800" b="1" dirty="0" smtClean="0">
                <a:solidFill>
                  <a:srgbClr val="0070C0"/>
                </a:solidFill>
                <a:latin typeface="Calibri" panose="020F0502020204030204" pitchFamily="34" charset="0"/>
                <a:ea typeface="Adobe Gothic Std B"/>
                <a:cs typeface="Adobe Gothic Std B"/>
              </a:rPr>
              <a:t>Perinatal Oral Health </a:t>
            </a:r>
          </a:p>
        </p:txBody>
      </p:sp>
      <p:sp>
        <p:nvSpPr>
          <p:cNvPr id="4099" name="Content Placeholder 5"/>
          <p:cNvSpPr>
            <a:spLocks noGrp="1"/>
          </p:cNvSpPr>
          <p:nvPr>
            <p:ph idx="1"/>
          </p:nvPr>
        </p:nvSpPr>
        <p:spPr bwMode="auto">
          <a:xfrm>
            <a:off x="457200" y="1524000"/>
            <a:ext cx="5257800" cy="47244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p>
            <a:pPr marL="457200" indent="-457200">
              <a:buFont typeface="Arial" panose="020B0604020202020204" pitchFamily="34" charset="0"/>
              <a:buChar char="•"/>
              <a:defRPr/>
            </a:pPr>
            <a:r>
              <a:rPr lang="en-US" sz="3600" dirty="0"/>
              <a:t>Launched January 2013 </a:t>
            </a:r>
          </a:p>
          <a:p>
            <a:pPr marL="457200" indent="-457200">
              <a:buFont typeface="Arial" panose="020B0604020202020204" pitchFamily="34" charset="0"/>
              <a:buChar char="•"/>
              <a:defRPr/>
            </a:pPr>
            <a:r>
              <a:rPr lang="en-US" sz="3600" dirty="0"/>
              <a:t>Housed under Michigan’s Infant Mortality Reduction Plan</a:t>
            </a:r>
          </a:p>
          <a:p>
            <a:pPr marL="457200" indent="-457200">
              <a:buFont typeface="Arial" panose="020B0604020202020204" pitchFamily="34" charset="0"/>
              <a:buChar char="•"/>
              <a:defRPr/>
            </a:pPr>
            <a:r>
              <a:rPr lang="en-US" sz="3600" dirty="0"/>
              <a:t>Goal: Develop Comprehensive Perinatal Oral Health System for </a:t>
            </a:r>
            <a:r>
              <a:rPr lang="en-US" sz="3600" dirty="0" smtClean="0"/>
              <a:t>the State </a:t>
            </a:r>
            <a:r>
              <a:rPr lang="en-US" sz="3600" dirty="0"/>
              <a:t>of </a:t>
            </a:r>
            <a:r>
              <a:rPr lang="en-US" sz="3600" dirty="0" smtClean="0"/>
              <a:t>Michigan</a:t>
            </a:r>
          </a:p>
          <a:p>
            <a:pPr>
              <a:defRPr/>
            </a:pPr>
            <a:endParaRPr lang="en-US" sz="2800" dirty="0"/>
          </a:p>
          <a:p>
            <a:pPr eaLnBrk="1" hangingPunct="1">
              <a:defRPr/>
            </a:pPr>
            <a:endParaRPr lang="en-US" sz="2800" dirty="0" smtClean="0">
              <a:latin typeface="+mn-lt"/>
              <a:cs typeface="Arial" charset="0"/>
            </a:endParaRPr>
          </a:p>
        </p:txBody>
      </p:sp>
      <p:pic>
        <p:nvPicPr>
          <p:cNvPr id="7885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63264"/>
            <a:ext cx="3200400" cy="2485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6653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006474"/>
          </a:xfrm>
        </p:spPr>
        <p:txBody>
          <a:bodyPr>
            <a:normAutofit/>
          </a:bodyPr>
          <a:lstStyle/>
          <a:p>
            <a:pPr algn="ctr">
              <a:defRPr/>
            </a:pPr>
            <a:r>
              <a:rPr lang="en-US" sz="4400" b="1" dirty="0">
                <a:solidFill>
                  <a:srgbClr val="0070C0"/>
                </a:solidFill>
                <a:latin typeface="+mn-lt"/>
              </a:rPr>
              <a:t>Perinatal Oral Health Action Plan </a:t>
            </a:r>
          </a:p>
        </p:txBody>
      </p:sp>
      <p:sp>
        <p:nvSpPr>
          <p:cNvPr id="3" name="Content Placeholder 2"/>
          <p:cNvSpPr>
            <a:spLocks noGrp="1"/>
          </p:cNvSpPr>
          <p:nvPr>
            <p:ph idx="1"/>
          </p:nvPr>
        </p:nvSpPr>
        <p:spPr>
          <a:xfrm>
            <a:off x="228600" y="1371600"/>
            <a:ext cx="4648200" cy="5334000"/>
          </a:xfrm>
        </p:spPr>
        <p:txBody>
          <a:bodyPr>
            <a:noAutofit/>
          </a:bodyPr>
          <a:lstStyle/>
          <a:p>
            <a:pPr marL="27432">
              <a:buClr>
                <a:schemeClr val="tx1"/>
              </a:buClr>
              <a:defRPr/>
            </a:pPr>
            <a:r>
              <a:rPr lang="en-US" sz="2200" b="1" dirty="0"/>
              <a:t>5 Objectives </a:t>
            </a:r>
          </a:p>
          <a:p>
            <a:pPr marL="370332" indent="-342900">
              <a:buClr>
                <a:schemeClr val="tx1"/>
              </a:buClr>
              <a:buFontTx/>
              <a:buAutoNum type="arabicPeriod"/>
              <a:defRPr/>
            </a:pPr>
            <a:r>
              <a:rPr lang="en-US" sz="2200" b="1" dirty="0"/>
              <a:t>Develop </a:t>
            </a:r>
            <a:r>
              <a:rPr lang="en-US" sz="2200" b="1" dirty="0" smtClean="0"/>
              <a:t>and Promote Evidence-Based </a:t>
            </a:r>
            <a:r>
              <a:rPr lang="en-US" sz="2200" b="1" dirty="0"/>
              <a:t>Perinatal Oral Health Guidelines</a:t>
            </a:r>
          </a:p>
          <a:p>
            <a:pPr marL="370332" indent="-342900">
              <a:buClr>
                <a:schemeClr val="tx1"/>
              </a:buClr>
              <a:buFontTx/>
              <a:buAutoNum type="arabicPeriod"/>
              <a:defRPr/>
            </a:pPr>
            <a:r>
              <a:rPr lang="en-US" sz="2200" b="1" dirty="0"/>
              <a:t>Integrate Oral Health into the Health Home for Women and Infants</a:t>
            </a:r>
          </a:p>
          <a:p>
            <a:pPr marL="370332" indent="-342900">
              <a:buClr>
                <a:schemeClr val="tx1"/>
              </a:buClr>
              <a:buFontTx/>
              <a:buAutoNum type="arabicPeriod"/>
              <a:defRPr/>
            </a:pPr>
            <a:r>
              <a:rPr lang="en-US" sz="2200" b="1" dirty="0"/>
              <a:t>Develop Interdisciplinary Professional Education to Improve Perinatal Oral Health</a:t>
            </a:r>
          </a:p>
          <a:p>
            <a:pPr marL="370332" indent="-342900">
              <a:buClr>
                <a:schemeClr val="tx1"/>
              </a:buClr>
              <a:buFontTx/>
              <a:buAutoNum type="arabicPeriod"/>
              <a:defRPr/>
            </a:pPr>
            <a:r>
              <a:rPr lang="en-US" sz="2200" b="1" dirty="0"/>
              <a:t>Increase Public Awareness of the Importance of Oral Health to the Overall Health of Pregnant Women and Infants</a:t>
            </a:r>
          </a:p>
          <a:p>
            <a:pPr marL="370332" indent="-342900">
              <a:buClr>
                <a:schemeClr val="tx1"/>
              </a:buClr>
              <a:buFontTx/>
              <a:buAutoNum type="arabicPeriod"/>
              <a:defRPr/>
            </a:pPr>
            <a:r>
              <a:rPr lang="en-US" sz="2200" b="1" dirty="0"/>
              <a:t>Ensure a Financing System to Support Perinatal Oral Health</a:t>
            </a:r>
          </a:p>
        </p:txBody>
      </p:sp>
      <p:pic>
        <p:nvPicPr>
          <p:cNvPr id="79876"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1690689"/>
            <a:ext cx="3744991"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76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6000" b="1" dirty="0" smtClean="0">
                <a:solidFill>
                  <a:srgbClr val="0070C0"/>
                </a:solidFill>
              </a:rPr>
              <a:t>Why work with WIC and wichealth.org? </a:t>
            </a:r>
            <a:endParaRPr lang="en-US" sz="6000" b="1" dirty="0">
              <a:solidFill>
                <a:srgbClr val="0070C0"/>
              </a:solidFill>
            </a:endParaRPr>
          </a:p>
        </p:txBody>
      </p:sp>
      <p:sp>
        <p:nvSpPr>
          <p:cNvPr id="3" name="Content Placeholder 2"/>
          <p:cNvSpPr>
            <a:spLocks noGrp="1"/>
          </p:cNvSpPr>
          <p:nvPr>
            <p:ph idx="1"/>
          </p:nvPr>
        </p:nvSpPr>
        <p:spPr>
          <a:xfrm>
            <a:off x="628650" y="2209799"/>
            <a:ext cx="7886700" cy="3967163"/>
          </a:xfrm>
        </p:spPr>
        <p:txBody>
          <a:bodyPr>
            <a:normAutofit lnSpcReduction="10000"/>
          </a:bodyPr>
          <a:lstStyle/>
          <a:p>
            <a:r>
              <a:rPr lang="en-US" sz="3200" b="1" dirty="0" smtClean="0"/>
              <a:t>Large majority of our target population are WIC clients</a:t>
            </a:r>
          </a:p>
          <a:p>
            <a:r>
              <a:rPr lang="en-US" sz="3200" b="1" dirty="0"/>
              <a:t>Nutrition and oral health are </a:t>
            </a:r>
            <a:r>
              <a:rPr lang="en-US" sz="3200" b="1" dirty="0" smtClean="0"/>
              <a:t>interconnected: perfect partners!</a:t>
            </a:r>
          </a:p>
          <a:p>
            <a:r>
              <a:rPr lang="en-US" sz="3200" b="1" dirty="0" smtClean="0"/>
              <a:t>WIC is a trusted entity.</a:t>
            </a:r>
          </a:p>
          <a:p>
            <a:r>
              <a:rPr lang="en-US" sz="3200" b="1" dirty="0" smtClean="0"/>
              <a:t>They have the infrastructure to deliver high quality education.</a:t>
            </a:r>
          </a:p>
          <a:p>
            <a:r>
              <a:rPr lang="en-US" sz="3200" b="1" dirty="0" smtClean="0"/>
              <a:t>Some evaluation capabilities!</a:t>
            </a:r>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15</a:t>
            </a:fld>
            <a:endParaRPr lang="en-US"/>
          </a:p>
        </p:txBody>
      </p:sp>
    </p:spTree>
    <p:extLst>
      <p:ext uri="{BB962C8B-B14F-4D97-AF65-F5344CB8AC3E}">
        <p14:creationId xmlns:p14="http://schemas.microsoft.com/office/powerpoint/2010/main" val="3174290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05175" y="620870"/>
            <a:ext cx="4193581" cy="5606735"/>
          </a:xfrm>
          <a:prstGeom prst="rect">
            <a:avLst/>
          </a:prstGeom>
        </p:spPr>
      </p:pic>
      <p:sp>
        <p:nvSpPr>
          <p:cNvPr id="9" name="Title 8"/>
          <p:cNvSpPr>
            <a:spLocks noGrp="1"/>
          </p:cNvSpPr>
          <p:nvPr>
            <p:ph type="title"/>
          </p:nvPr>
        </p:nvSpPr>
        <p:spPr>
          <a:xfrm>
            <a:off x="457200" y="533400"/>
            <a:ext cx="3121819" cy="3733800"/>
          </a:xfrm>
        </p:spPr>
        <p:txBody>
          <a:bodyPr>
            <a:noAutofit/>
          </a:bodyPr>
          <a:lstStyle/>
          <a:p>
            <a:r>
              <a:rPr lang="en-US" sz="7200" b="1" dirty="0" smtClean="0">
                <a:solidFill>
                  <a:srgbClr val="0070C0"/>
                </a:solidFill>
              </a:rPr>
              <a:t>Module Demo</a:t>
            </a:r>
            <a:br>
              <a:rPr lang="en-US" sz="7200" b="1" dirty="0" smtClean="0">
                <a:solidFill>
                  <a:srgbClr val="0070C0"/>
                </a:solidFill>
              </a:rPr>
            </a:br>
            <a:r>
              <a:rPr lang="en-US" sz="7200" b="1" dirty="0" smtClean="0">
                <a:solidFill>
                  <a:srgbClr val="0070C0"/>
                </a:solidFill>
              </a:rPr>
              <a:t/>
            </a:r>
            <a:br>
              <a:rPr lang="en-US" sz="7200" b="1" dirty="0" smtClean="0">
                <a:solidFill>
                  <a:srgbClr val="0070C0"/>
                </a:solidFill>
              </a:rPr>
            </a:br>
            <a:endParaRPr lang="en-US" sz="7200" b="1" dirty="0">
              <a:solidFill>
                <a:srgbClr val="0070C0"/>
              </a:solidFill>
            </a:endParaRPr>
          </a:p>
        </p:txBody>
      </p:sp>
      <p:sp>
        <p:nvSpPr>
          <p:cNvPr id="4" name="Slide Number Placeholder 3"/>
          <p:cNvSpPr>
            <a:spLocks noGrp="1"/>
          </p:cNvSpPr>
          <p:nvPr>
            <p:ph type="sldNum" sz="quarter" idx="12"/>
          </p:nvPr>
        </p:nvSpPr>
        <p:spPr/>
        <p:txBody>
          <a:bodyPr/>
          <a:lstStyle/>
          <a:p>
            <a:fld id="{D7BE64BA-3357-42FD-8519-C2F63554B0B8}" type="slidenum">
              <a:rPr lang="en-US" smtClean="0"/>
              <a:pPr/>
              <a:t>16</a:t>
            </a:fld>
            <a:endParaRPr lang="en-US"/>
          </a:p>
        </p:txBody>
      </p:sp>
      <p:sp>
        <p:nvSpPr>
          <p:cNvPr id="2" name="TextBox 1"/>
          <p:cNvSpPr txBox="1"/>
          <p:nvPr/>
        </p:nvSpPr>
        <p:spPr>
          <a:xfrm>
            <a:off x="762000" y="3418141"/>
            <a:ext cx="2743123" cy="1200329"/>
          </a:xfrm>
          <a:prstGeom prst="rect">
            <a:avLst/>
          </a:prstGeom>
          <a:noFill/>
          <a:ln>
            <a:solidFill>
              <a:schemeClr val="tx1"/>
            </a:solidFill>
          </a:ln>
        </p:spPr>
        <p:txBody>
          <a:bodyPr wrap="none" rtlCol="0">
            <a:spAutoFit/>
          </a:bodyPr>
          <a:lstStyle/>
          <a:p>
            <a:r>
              <a:rPr lang="en-US" dirty="0"/>
              <a:t>site: </a:t>
            </a:r>
            <a:r>
              <a:rPr lang="en-US" u="sng" dirty="0">
                <a:hlinkClick r:id="rId3"/>
              </a:rPr>
              <a:t>wichealth.org</a:t>
            </a:r>
            <a:endParaRPr lang="en-US" dirty="0"/>
          </a:p>
          <a:p>
            <a:r>
              <a:rPr lang="en-US" dirty="0"/>
              <a:t>username: </a:t>
            </a:r>
            <a:r>
              <a:rPr lang="en-US" dirty="0" err="1"/>
              <a:t>oralhealthdemo</a:t>
            </a:r>
            <a:endParaRPr lang="en-US" dirty="0"/>
          </a:p>
          <a:p>
            <a:r>
              <a:rPr lang="en-US" dirty="0"/>
              <a:t>password: </a:t>
            </a:r>
            <a:r>
              <a:rPr lang="en-US" dirty="0" err="1"/>
              <a:t>wichealth</a:t>
            </a:r>
            <a:endParaRPr lang="en-US" dirty="0"/>
          </a:p>
          <a:p>
            <a:endParaRPr lang="en-US" dirty="0"/>
          </a:p>
        </p:txBody>
      </p:sp>
    </p:spTree>
    <p:extLst>
      <p:ext uri="{BB962C8B-B14F-4D97-AF65-F5344CB8AC3E}">
        <p14:creationId xmlns:p14="http://schemas.microsoft.com/office/powerpoint/2010/main" val="1396131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b="1" dirty="0" smtClean="0"/>
              <a:t>Contact Information:</a:t>
            </a:r>
            <a:endParaRPr lang="en-US" b="1" dirty="0"/>
          </a:p>
        </p:txBody>
      </p:sp>
      <p:sp>
        <p:nvSpPr>
          <p:cNvPr id="67587" name="Content Placeholder 2"/>
          <p:cNvSpPr>
            <a:spLocks noGrp="1"/>
          </p:cNvSpPr>
          <p:nvPr>
            <p:ph sz="half" idx="2"/>
          </p:nvPr>
        </p:nvSpPr>
        <p:spPr bwMode="auto">
          <a:xfrm>
            <a:off x="457200" y="1447800"/>
            <a:ext cx="4419600" cy="4741863"/>
          </a:xfrm>
          <a:prstGeom prst="rect">
            <a:avLst/>
          </a:prstGeom>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pPr marL="0" indent="0">
              <a:lnSpc>
                <a:spcPct val="100000"/>
              </a:lnSpc>
              <a:spcBef>
                <a:spcPts val="0"/>
              </a:spcBef>
              <a:buNone/>
            </a:pPr>
            <a:r>
              <a:rPr lang="en-US" sz="2200" dirty="0"/>
              <a:t>Reginald Louie, DDS, MPH</a:t>
            </a:r>
          </a:p>
          <a:p>
            <a:pPr marL="0" indent="0">
              <a:lnSpc>
                <a:spcPct val="100000"/>
              </a:lnSpc>
              <a:spcBef>
                <a:spcPts val="0"/>
              </a:spcBef>
              <a:buNone/>
            </a:pPr>
            <a:r>
              <a:rPr lang="en-US" sz="2200" dirty="0"/>
              <a:t>Public Health Consultant</a:t>
            </a:r>
          </a:p>
          <a:p>
            <a:pPr marL="0" indent="0">
              <a:lnSpc>
                <a:spcPct val="100000"/>
              </a:lnSpc>
              <a:spcBef>
                <a:spcPts val="0"/>
              </a:spcBef>
              <a:buNone/>
            </a:pPr>
            <a:r>
              <a:rPr lang="en-US" sz="2200" dirty="0"/>
              <a:t>Phone: (510) 583-8120</a:t>
            </a:r>
          </a:p>
          <a:p>
            <a:pPr marL="0" indent="0">
              <a:lnSpc>
                <a:spcPct val="100000"/>
              </a:lnSpc>
              <a:spcBef>
                <a:spcPts val="0"/>
              </a:spcBef>
              <a:buNone/>
            </a:pPr>
            <a:r>
              <a:rPr lang="en-US" sz="2200" dirty="0"/>
              <a:t>Email: </a:t>
            </a:r>
            <a:r>
              <a:rPr lang="en-US" sz="2200" u="sng" dirty="0">
                <a:hlinkClick r:id="rId2"/>
              </a:rPr>
              <a:t>reglouie@sbcglobal.net</a:t>
            </a:r>
            <a:r>
              <a:rPr lang="en-US" sz="2200" dirty="0"/>
              <a:t>  </a:t>
            </a:r>
            <a:endParaRPr lang="en-US" sz="2200" dirty="0" smtClean="0"/>
          </a:p>
          <a:p>
            <a:pPr marL="0" indent="0">
              <a:lnSpc>
                <a:spcPct val="100000"/>
              </a:lnSpc>
              <a:spcBef>
                <a:spcPts val="0"/>
              </a:spcBef>
              <a:buNone/>
            </a:pPr>
            <a:endParaRPr lang="en-US" sz="2200" dirty="0" smtClean="0"/>
          </a:p>
          <a:p>
            <a:pPr marL="0" indent="0">
              <a:lnSpc>
                <a:spcPct val="100000"/>
              </a:lnSpc>
              <a:spcBef>
                <a:spcPts val="0"/>
              </a:spcBef>
              <a:buNone/>
            </a:pPr>
            <a:r>
              <a:rPr lang="en-US" sz="2200" dirty="0" smtClean="0"/>
              <a:t>Katrina </a:t>
            </a:r>
            <a:r>
              <a:rPr lang="en-US" sz="2200" dirty="0"/>
              <a:t>Holt, M.P.H., M.S., R.D., FAND</a:t>
            </a:r>
          </a:p>
          <a:p>
            <a:pPr marL="0" indent="0">
              <a:lnSpc>
                <a:spcPct val="100000"/>
              </a:lnSpc>
              <a:spcBef>
                <a:spcPts val="0"/>
              </a:spcBef>
              <a:buNone/>
            </a:pPr>
            <a:r>
              <a:rPr lang="en-US" sz="2200" dirty="0"/>
              <a:t>Director</a:t>
            </a:r>
          </a:p>
          <a:p>
            <a:pPr marL="0" indent="0">
              <a:lnSpc>
                <a:spcPct val="100000"/>
              </a:lnSpc>
              <a:spcBef>
                <a:spcPts val="0"/>
              </a:spcBef>
              <a:buNone/>
            </a:pPr>
            <a:r>
              <a:rPr lang="en-US" sz="2200" dirty="0"/>
              <a:t>National Maternal and Child Oral Health Resource Center</a:t>
            </a:r>
          </a:p>
          <a:p>
            <a:pPr marL="0" indent="0">
              <a:lnSpc>
                <a:spcPct val="100000"/>
              </a:lnSpc>
              <a:spcBef>
                <a:spcPts val="0"/>
              </a:spcBef>
              <a:buNone/>
            </a:pPr>
            <a:r>
              <a:rPr lang="en-US" sz="2200" dirty="0"/>
              <a:t>Phone: (202) 784-9551</a:t>
            </a:r>
          </a:p>
          <a:p>
            <a:pPr marL="0" indent="0">
              <a:lnSpc>
                <a:spcPct val="100000"/>
              </a:lnSpc>
              <a:spcBef>
                <a:spcPts val="0"/>
              </a:spcBef>
              <a:buNone/>
            </a:pPr>
            <a:r>
              <a:rPr lang="en-US" sz="2200" dirty="0"/>
              <a:t>E-mail: </a:t>
            </a:r>
            <a:r>
              <a:rPr lang="en-US" sz="2200" u="sng" dirty="0">
                <a:hlinkClick r:id="rId3"/>
              </a:rPr>
              <a:t>kholt@georgetown.edu</a:t>
            </a:r>
            <a:r>
              <a:rPr lang="en-US" sz="2200" dirty="0"/>
              <a:t> </a:t>
            </a:r>
          </a:p>
          <a:p>
            <a:pPr marL="0" indent="0" algn="ctr">
              <a:lnSpc>
                <a:spcPct val="120000"/>
              </a:lnSpc>
              <a:spcBef>
                <a:spcPts val="0"/>
              </a:spcBef>
              <a:buNone/>
              <a:defRPr/>
            </a:pPr>
            <a:endParaRPr lang="en-US" altLang="en-US" sz="2400" dirty="0"/>
          </a:p>
          <a:p>
            <a:pPr>
              <a:defRPr/>
            </a:pPr>
            <a:endParaRPr lang="en-US" altLang="en-US" dirty="0" smtClean="0"/>
          </a:p>
        </p:txBody>
      </p:sp>
      <p:sp>
        <p:nvSpPr>
          <p:cNvPr id="5" name="Content Placeholder 4"/>
          <p:cNvSpPr>
            <a:spLocks noGrp="1"/>
          </p:cNvSpPr>
          <p:nvPr>
            <p:ph sz="quarter" idx="4"/>
          </p:nvPr>
        </p:nvSpPr>
        <p:spPr>
          <a:xfrm>
            <a:off x="4864100" y="1447800"/>
            <a:ext cx="3887391" cy="4665663"/>
          </a:xfrm>
        </p:spPr>
        <p:txBody>
          <a:bodyPr>
            <a:normAutofit/>
          </a:bodyPr>
          <a:lstStyle/>
          <a:p>
            <a:pPr marL="0" indent="0">
              <a:lnSpc>
                <a:spcPct val="100000"/>
              </a:lnSpc>
              <a:spcBef>
                <a:spcPts val="0"/>
              </a:spcBef>
              <a:buNone/>
              <a:defRPr/>
            </a:pPr>
            <a:r>
              <a:rPr lang="en-US" sz="2200" dirty="0"/>
              <a:t>Emily Norrix</a:t>
            </a:r>
          </a:p>
          <a:p>
            <a:pPr marL="0" indent="0">
              <a:lnSpc>
                <a:spcPct val="100000"/>
              </a:lnSpc>
              <a:spcBef>
                <a:spcPts val="0"/>
              </a:spcBef>
              <a:buNone/>
              <a:defRPr/>
            </a:pPr>
            <a:r>
              <a:rPr lang="en-US" sz="2200" dirty="0"/>
              <a:t>Perinatal Oral Health Consultant</a:t>
            </a:r>
          </a:p>
          <a:p>
            <a:pPr marL="0" indent="0">
              <a:lnSpc>
                <a:spcPct val="100000"/>
              </a:lnSpc>
              <a:spcBef>
                <a:spcPts val="0"/>
              </a:spcBef>
              <a:buNone/>
              <a:defRPr/>
            </a:pPr>
            <a:r>
              <a:rPr lang="en-US" sz="2200" dirty="0"/>
              <a:t>Phone: 517-241-0593</a:t>
            </a:r>
          </a:p>
          <a:p>
            <a:pPr marL="0" indent="0">
              <a:lnSpc>
                <a:spcPct val="100000"/>
              </a:lnSpc>
              <a:spcBef>
                <a:spcPts val="0"/>
              </a:spcBef>
              <a:buNone/>
              <a:defRPr/>
            </a:pPr>
            <a:r>
              <a:rPr lang="en-US" sz="2200" dirty="0"/>
              <a:t>E-mail: </a:t>
            </a:r>
            <a:r>
              <a:rPr lang="en-US" sz="2200" dirty="0">
                <a:hlinkClick r:id="rId4"/>
              </a:rPr>
              <a:t>norrixe@Michigan.gov</a:t>
            </a:r>
            <a:endParaRPr lang="en-US" sz="2200" dirty="0"/>
          </a:p>
          <a:p>
            <a:pPr marL="0" indent="0">
              <a:lnSpc>
                <a:spcPct val="100000"/>
              </a:lnSpc>
              <a:spcBef>
                <a:spcPts val="0"/>
              </a:spcBef>
              <a:buNone/>
            </a:pPr>
            <a:endParaRPr lang="en-US" sz="2200" dirty="0" smtClean="0"/>
          </a:p>
          <a:p>
            <a:pPr marL="0" indent="0">
              <a:lnSpc>
                <a:spcPct val="100000"/>
              </a:lnSpc>
              <a:spcBef>
                <a:spcPts val="0"/>
              </a:spcBef>
              <a:buNone/>
            </a:pPr>
            <a:r>
              <a:rPr lang="en-US" sz="2200" dirty="0" smtClean="0"/>
              <a:t>Robert Bensley, PhD, MCHES</a:t>
            </a:r>
          </a:p>
          <a:p>
            <a:pPr marL="0" indent="0">
              <a:lnSpc>
                <a:spcPct val="100000"/>
              </a:lnSpc>
              <a:spcBef>
                <a:spcPts val="0"/>
              </a:spcBef>
              <a:buNone/>
            </a:pPr>
            <a:r>
              <a:rPr lang="en-US" sz="2200" dirty="0" smtClean="0"/>
              <a:t>Professor</a:t>
            </a:r>
          </a:p>
          <a:p>
            <a:pPr marL="0" indent="0">
              <a:lnSpc>
                <a:spcPct val="100000"/>
              </a:lnSpc>
              <a:spcBef>
                <a:spcPts val="0"/>
              </a:spcBef>
              <a:buNone/>
            </a:pPr>
            <a:r>
              <a:rPr lang="en-US" sz="2200" dirty="0" smtClean="0"/>
              <a:t>Western Michigan University</a:t>
            </a:r>
          </a:p>
          <a:p>
            <a:pPr marL="0" indent="0">
              <a:lnSpc>
                <a:spcPct val="100000"/>
              </a:lnSpc>
              <a:spcBef>
                <a:spcPts val="0"/>
              </a:spcBef>
              <a:buNone/>
            </a:pPr>
            <a:r>
              <a:rPr lang="en-US" sz="2200" dirty="0" smtClean="0"/>
              <a:t>Phone: (269) 716-2301</a:t>
            </a:r>
          </a:p>
          <a:p>
            <a:pPr marL="0" indent="0">
              <a:lnSpc>
                <a:spcPct val="100000"/>
              </a:lnSpc>
              <a:spcBef>
                <a:spcPts val="0"/>
              </a:spcBef>
              <a:buNone/>
            </a:pPr>
            <a:r>
              <a:rPr lang="en-US" sz="2200" dirty="0" smtClean="0"/>
              <a:t>Email: </a:t>
            </a:r>
            <a:r>
              <a:rPr lang="en-US" sz="2200" dirty="0" smtClean="0">
                <a:hlinkClick r:id="rId5"/>
              </a:rPr>
              <a:t>bensley@wmich.edu</a:t>
            </a:r>
            <a:r>
              <a:rPr lang="en-US" sz="2200" dirty="0" smtClean="0"/>
              <a:t> </a:t>
            </a:r>
          </a:p>
          <a:p>
            <a:pPr marL="0" indent="0">
              <a:lnSpc>
                <a:spcPct val="100000"/>
              </a:lnSpc>
              <a:spcBef>
                <a:spcPts val="0"/>
              </a:spcBef>
              <a:buNone/>
            </a:pPr>
            <a:endParaRPr lang="en-US" sz="2200" dirty="0" smtClean="0"/>
          </a:p>
          <a:p>
            <a:pPr marL="0" indent="0">
              <a:lnSpc>
                <a:spcPct val="100000"/>
              </a:lnSpc>
              <a:spcBef>
                <a:spcPts val="0"/>
              </a:spcBef>
              <a:buNone/>
            </a:pPr>
            <a:r>
              <a:rPr lang="en-US" sz="2200" dirty="0" smtClean="0"/>
              <a:t>State WIC Contacts</a:t>
            </a:r>
          </a:p>
          <a:p>
            <a:pPr marL="0" indent="0">
              <a:lnSpc>
                <a:spcPct val="100000"/>
              </a:lnSpc>
              <a:spcBef>
                <a:spcPts val="0"/>
              </a:spcBef>
              <a:buNone/>
            </a:pPr>
            <a:r>
              <a:rPr lang="en-US" sz="2200" dirty="0">
                <a:hlinkClick r:id="rId6"/>
              </a:rPr>
              <a:t>http</a:t>
            </a:r>
            <a:r>
              <a:rPr lang="en-US" sz="2200">
                <a:hlinkClick r:id="rId6"/>
              </a:rPr>
              <a:t>://</a:t>
            </a:r>
            <a:r>
              <a:rPr lang="en-US" sz="2200" smtClean="0">
                <a:hlinkClick r:id="rId6"/>
              </a:rPr>
              <a:t>www.fns.usda.gov/wic</a:t>
            </a:r>
            <a:endParaRPr lang="en-US" sz="2200" smtClean="0"/>
          </a:p>
          <a:p>
            <a:pPr marL="0" indent="0">
              <a:lnSpc>
                <a:spcPct val="100000"/>
              </a:lnSpc>
              <a:spcBef>
                <a:spcPts val="0"/>
              </a:spcBef>
              <a:buNone/>
            </a:pPr>
            <a:endParaRPr lang="en-US" sz="2200" dirty="0"/>
          </a:p>
        </p:txBody>
      </p:sp>
    </p:spTree>
    <p:extLst>
      <p:ext uri="{BB962C8B-B14F-4D97-AF65-F5344CB8AC3E}">
        <p14:creationId xmlns:p14="http://schemas.microsoft.com/office/powerpoint/2010/main" val="282183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Arial" panose="020B0604020202020204" pitchFamily="34" charset="0"/>
                <a:cs typeface="Arial" panose="020B0604020202020204" pitchFamily="34" charset="0"/>
              </a:rPr>
              <a:t>Q and A</a:t>
            </a:r>
            <a:endParaRPr lang="en-US"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If you have a question, </a:t>
            </a:r>
            <a:r>
              <a:rPr lang="en-US" dirty="0">
                <a:latin typeface="Arial" panose="020B0604020202020204" pitchFamily="34" charset="0"/>
                <a:cs typeface="Arial" panose="020B0604020202020204" pitchFamily="34" charset="0"/>
              </a:rPr>
              <a:t>please click on the Set Status icon which is the little man with his arm raised on either the upper left or the top of your screen. Click on “raise hand.”  We will then call on you to ask your question over the </a:t>
            </a:r>
            <a:r>
              <a:rPr lang="en-US" dirty="0" smtClean="0">
                <a:latin typeface="Arial" panose="020B0604020202020204" pitchFamily="34" charset="0"/>
                <a:cs typeface="Arial" panose="020B0604020202020204" pitchFamily="34" charset="0"/>
              </a:rPr>
              <a:t>phone.</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18</a:t>
            </a:fld>
            <a:endParaRPr lang="en-US"/>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
            <a:ext cx="2952750" cy="2665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215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General Reminders</a:t>
            </a:r>
            <a:endParaRPr lang="en-US" b="1" dirty="0"/>
          </a:p>
        </p:txBody>
      </p:sp>
      <p:sp>
        <p:nvSpPr>
          <p:cNvPr id="3" name="Content Placeholder 2"/>
          <p:cNvSpPr>
            <a:spLocks noGrp="1"/>
          </p:cNvSpPr>
          <p:nvPr>
            <p:ph idx="1"/>
          </p:nvPr>
        </p:nvSpPr>
        <p:spPr>
          <a:xfrm>
            <a:off x="457200" y="1696785"/>
            <a:ext cx="8229600" cy="4830763"/>
          </a:xfrm>
        </p:spPr>
        <p:txBody>
          <a:bodyPr>
            <a:normAutofit/>
          </a:bodyPr>
          <a:lstStyle/>
          <a:p>
            <a:r>
              <a:rPr lang="en-US" sz="2400" dirty="0" smtClean="0">
                <a:latin typeface="Arial" panose="020B0604020202020204" pitchFamily="34" charset="0"/>
                <a:cs typeface="Arial" panose="020B0604020202020204" pitchFamily="34" charset="0"/>
              </a:rPr>
              <a:t>This webinar will be recorded and archived on the ASTDD website</a:t>
            </a:r>
          </a:p>
          <a:p>
            <a:r>
              <a:rPr lang="en-US" sz="2400" dirty="0">
                <a:latin typeface="Arial" panose="020B0604020202020204" pitchFamily="34" charset="0"/>
                <a:cs typeface="Arial" panose="020B0604020202020204" pitchFamily="34" charset="0"/>
              </a:rPr>
              <a:t>We would like to hold any questions until the end, so if you have questions, please make a note of them. When we are ready for questions, if you wish to ask one, please click on the Set Status icon which is the little man with his arm raised on either the upper left or the top of your screen. Click on “raise hand.”  We will then call on you to ask your question over the </a:t>
            </a:r>
            <a:r>
              <a:rPr lang="en-US" sz="2400" dirty="0" smtClean="0">
                <a:latin typeface="Arial" panose="020B0604020202020204" pitchFamily="34" charset="0"/>
                <a:cs typeface="Arial" panose="020B0604020202020204" pitchFamily="34" charset="0"/>
              </a:rPr>
              <a:t>phone</a:t>
            </a:r>
          </a:p>
          <a:p>
            <a:r>
              <a:rPr lang="en-US" sz="2400" dirty="0" smtClean="0">
                <a:latin typeface="Arial" panose="020B0604020202020204" pitchFamily="34" charset="0"/>
                <a:cs typeface="Arial" panose="020B0604020202020204" pitchFamily="34" charset="0"/>
              </a:rPr>
              <a:t>Please respond to the polling questions at the conclusion of the webinar</a:t>
            </a:r>
          </a:p>
          <a:p>
            <a:endParaRPr lang="en-US"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D7BE64BA-3357-42FD-8519-C2F63554B0B8}" type="slidenum">
              <a:rPr lang="en-US" smtClean="0"/>
              <a:pPr/>
              <a:t>2</a:t>
            </a:fld>
            <a:endParaRPr lang="en-US"/>
          </a:p>
        </p:txBody>
      </p:sp>
    </p:spTree>
    <p:extLst>
      <p:ext uri="{BB962C8B-B14F-4D97-AF65-F5344CB8AC3E}">
        <p14:creationId xmlns:p14="http://schemas.microsoft.com/office/powerpoint/2010/main" val="1589423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Funding Acknowledgement(s)</a:t>
            </a:r>
            <a:endParaRPr lang="en-US" b="1"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This presentation was supported by Cooperative Agreement </a:t>
            </a:r>
            <a:r>
              <a:rPr lang="en-US" dirty="0" smtClean="0"/>
              <a:t>NU58DP004919-05-00 </a:t>
            </a:r>
            <a:r>
              <a:rPr lang="en-US" dirty="0" smtClean="0">
                <a:latin typeface="Arial" pitchFamily="34" charset="0"/>
                <a:cs typeface="Arial" pitchFamily="34" charset="0"/>
              </a:rPr>
              <a:t>from CDC, Division of Oral Health. </a:t>
            </a:r>
            <a:r>
              <a:rPr lang="en-US" dirty="0" smtClean="0">
                <a:latin typeface="Arial" pitchFamily="34" charset="0"/>
                <a:ea typeface="Calibri"/>
                <a:cs typeface="Arial" pitchFamily="34" charset="0"/>
              </a:rPr>
              <a:t>Its contents are solely the responsibility of the authors and do not necessarily represent the official views of CDC.</a:t>
            </a:r>
            <a:endParaRPr lang="en-US" dirty="0" smtClean="0">
              <a:latin typeface="Arial" pitchFamily="34" charset="0"/>
              <a:cs typeface="Arial" pitchFamily="34" charset="0"/>
            </a:endParaRPr>
          </a:p>
          <a:p>
            <a:endParaRPr lang="en-US" dirty="0"/>
          </a:p>
        </p:txBody>
      </p:sp>
      <p:pic>
        <p:nvPicPr>
          <p:cNvPr id="4" name="Picture 11" descr="2BSLGTH"/>
          <p:cNvPicPr>
            <a:picLocks noChangeAspect="1" noChangeArrowheads="1"/>
          </p:cNvPicPr>
          <p:nvPr/>
        </p:nvPicPr>
        <p:blipFill>
          <a:blip r:embed="rId2" cstate="print">
            <a:lum bright="-12000" contrast="12000"/>
          </a:blip>
          <a:srcRect/>
          <a:stretch>
            <a:fillRect/>
          </a:stretch>
        </p:blipFill>
        <p:spPr bwMode="auto">
          <a:xfrm>
            <a:off x="6705600" y="4724400"/>
            <a:ext cx="1676400" cy="10826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D7BE64BA-3357-42FD-8519-C2F63554B0B8}" type="slidenum">
              <a:rPr lang="en-US" smtClean="0"/>
              <a:pPr/>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Moderator /Presenters</a:t>
            </a:r>
            <a:endParaRPr lang="en-US" sz="4000" b="1" dirty="0"/>
          </a:p>
        </p:txBody>
      </p:sp>
      <p:sp>
        <p:nvSpPr>
          <p:cNvPr id="3" name="Content Placeholder 2"/>
          <p:cNvSpPr>
            <a:spLocks noGrp="1"/>
          </p:cNvSpPr>
          <p:nvPr>
            <p:ph idx="1"/>
          </p:nvPr>
        </p:nvSpPr>
        <p:spPr>
          <a:xfrm>
            <a:off x="1138132" y="1600200"/>
            <a:ext cx="7548667" cy="4525963"/>
          </a:xfrm>
        </p:spPr>
        <p:txBody>
          <a:bodyPr/>
          <a:lstStyle/>
          <a:p>
            <a:r>
              <a:rPr lang="en-US" sz="4000" dirty="0" smtClean="0"/>
              <a:t>Reginald </a:t>
            </a:r>
            <a:r>
              <a:rPr lang="en-US" sz="4000" dirty="0"/>
              <a:t>Louie, </a:t>
            </a:r>
            <a:r>
              <a:rPr lang="en-US" sz="4000" dirty="0" smtClean="0"/>
              <a:t>D.D.S., M.P.H.</a:t>
            </a:r>
          </a:p>
          <a:p>
            <a:r>
              <a:rPr lang="sv-SE" sz="4000" dirty="0" smtClean="0"/>
              <a:t>Katrina </a:t>
            </a:r>
            <a:r>
              <a:rPr lang="sv-SE" sz="4000" dirty="0"/>
              <a:t>Holt, </a:t>
            </a:r>
            <a:r>
              <a:rPr lang="sv-SE" sz="4000" dirty="0" smtClean="0"/>
              <a:t>M.P.H., M.S., R.D., FAND</a:t>
            </a:r>
          </a:p>
          <a:p>
            <a:r>
              <a:rPr lang="en-US" sz="4000" dirty="0" smtClean="0"/>
              <a:t>Robert Bensley, PhD, MCHES - wichealth.org</a:t>
            </a:r>
          </a:p>
          <a:p>
            <a:r>
              <a:rPr lang="en-US" sz="4000" dirty="0" smtClean="0"/>
              <a:t>Emily </a:t>
            </a:r>
            <a:r>
              <a:rPr lang="en-US" sz="4000" dirty="0"/>
              <a:t>Norrix, </a:t>
            </a:r>
            <a:r>
              <a:rPr lang="en-US" sz="4000" dirty="0" smtClean="0"/>
              <a:t>MPH </a:t>
            </a:r>
          </a:p>
          <a:p>
            <a:endParaRPr lang="sv-SE" sz="2600" dirty="0" smtClean="0"/>
          </a:p>
        </p:txBody>
      </p:sp>
    </p:spTree>
    <p:extLst>
      <p:ext uri="{BB962C8B-B14F-4D97-AF65-F5344CB8AC3E}">
        <p14:creationId xmlns:p14="http://schemas.microsoft.com/office/powerpoint/2010/main" val="168581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Learning Objectives</a:t>
            </a:r>
            <a:endParaRPr lang="en-US" b="1" dirty="0"/>
          </a:p>
        </p:txBody>
      </p:sp>
      <p:sp>
        <p:nvSpPr>
          <p:cNvPr id="3" name="Content Placeholder 2"/>
          <p:cNvSpPr>
            <a:spLocks noGrp="1"/>
          </p:cNvSpPr>
          <p:nvPr>
            <p:ph idx="1"/>
          </p:nvPr>
        </p:nvSpPr>
        <p:spPr/>
        <p:txBody>
          <a:bodyPr/>
          <a:lstStyle/>
          <a:p>
            <a:pPr lvl="0"/>
            <a:r>
              <a:rPr lang="en-US" dirty="0"/>
              <a:t>Examine the new perinatal oral health module available to wichealth.org users</a:t>
            </a:r>
          </a:p>
          <a:p>
            <a:pPr lvl="0"/>
            <a:r>
              <a:rPr lang="en-US" dirty="0"/>
              <a:t>Discuss how to work with WIC to choose this free module for your state </a:t>
            </a:r>
          </a:p>
          <a:p>
            <a:pPr lvl="0"/>
            <a:r>
              <a:rPr lang="en-US" dirty="0"/>
              <a:t>Learn how this module is evaluated and what data is available to states who select it </a:t>
            </a:r>
          </a:p>
          <a:p>
            <a:endParaRPr lang="en-US" dirty="0"/>
          </a:p>
        </p:txBody>
      </p:sp>
      <p:sp>
        <p:nvSpPr>
          <p:cNvPr id="4" name="Slide Number Placeholder 3"/>
          <p:cNvSpPr>
            <a:spLocks noGrp="1"/>
          </p:cNvSpPr>
          <p:nvPr>
            <p:ph type="sldNum" sz="quarter" idx="12"/>
          </p:nvPr>
        </p:nvSpPr>
        <p:spPr/>
        <p:txBody>
          <a:bodyPr/>
          <a:lstStyle/>
          <a:p>
            <a:fld id="{D7BE64BA-3357-42FD-8519-C2F63554B0B8}" type="slidenum">
              <a:rPr lang="en-US" smtClean="0"/>
              <a:pPr/>
              <a:t>5</a:t>
            </a:fld>
            <a:endParaRPr lang="en-US"/>
          </a:p>
        </p:txBody>
      </p:sp>
    </p:spTree>
    <p:extLst>
      <p:ext uri="{BB962C8B-B14F-4D97-AF65-F5344CB8AC3E}">
        <p14:creationId xmlns:p14="http://schemas.microsoft.com/office/powerpoint/2010/main" val="195016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990600"/>
          </a:xfrm>
        </p:spPr>
        <p:txBody>
          <a:bodyPr>
            <a:normAutofit/>
          </a:bodyPr>
          <a:lstStyle/>
          <a:p>
            <a:pPr algn="ctr"/>
            <a:r>
              <a:rPr lang="en-US" sz="3600" b="1" dirty="0" smtClean="0">
                <a:solidFill>
                  <a:schemeClr val="accent1">
                    <a:lumMod val="50000"/>
                  </a:schemeClr>
                </a:solidFill>
                <a:latin typeface="+mn-lt"/>
              </a:rPr>
              <a:t>National Performance Measure 13</a:t>
            </a:r>
            <a:endParaRPr lang="en-US" sz="3600" b="1" dirty="0">
              <a:solidFill>
                <a:schemeClr val="accent1">
                  <a:lumMod val="50000"/>
                </a:schemeClr>
              </a:solidFill>
              <a:latin typeface="+mn-lt"/>
            </a:endParaRPr>
          </a:p>
        </p:txBody>
      </p:sp>
      <p:sp>
        <p:nvSpPr>
          <p:cNvPr id="5" name="TextBox 4"/>
          <p:cNvSpPr txBox="1"/>
          <p:nvPr/>
        </p:nvSpPr>
        <p:spPr>
          <a:xfrm>
            <a:off x="4648200" y="1728708"/>
            <a:ext cx="4199060" cy="1754327"/>
          </a:xfrm>
          <a:prstGeom prst="rect">
            <a:avLst/>
          </a:prstGeom>
          <a:noFill/>
        </p:spPr>
        <p:txBody>
          <a:bodyPr wrap="square" rtlCol="0">
            <a:spAutoFit/>
          </a:bodyPr>
          <a:lstStyle/>
          <a:p>
            <a:r>
              <a:rPr lang="en-US" sz="2600" dirty="0" smtClean="0"/>
              <a:t>Thirty-one states and jurisdictions have chosen the national performance measure</a:t>
            </a:r>
            <a:r>
              <a:rPr lang="en-US" sz="2600" dirty="0"/>
              <a:t> </a:t>
            </a:r>
            <a:r>
              <a:rPr lang="en-US" sz="2600" dirty="0" smtClean="0"/>
              <a:t>13A&amp;B:</a:t>
            </a:r>
            <a:endParaRPr lang="en-US" sz="2600" dirty="0"/>
          </a:p>
        </p:txBody>
      </p:sp>
      <p:sp>
        <p:nvSpPr>
          <p:cNvPr id="3" name="Rectangle 2"/>
          <p:cNvSpPr/>
          <p:nvPr/>
        </p:nvSpPr>
        <p:spPr>
          <a:xfrm>
            <a:off x="4648200" y="3481308"/>
            <a:ext cx="4191000" cy="2995692"/>
          </a:xfrm>
          <a:prstGeom prst="rect">
            <a:avLst/>
          </a:prstGeom>
        </p:spPr>
        <p:txBody>
          <a:bodyPr wrap="square">
            <a:spAutoFit/>
          </a:bodyPr>
          <a:lstStyle/>
          <a:p>
            <a:pPr>
              <a:spcBef>
                <a:spcPts val="800"/>
              </a:spcBef>
            </a:pPr>
            <a:r>
              <a:rPr lang="en-US" sz="2600" b="1" dirty="0" smtClean="0">
                <a:solidFill>
                  <a:srgbClr val="9F2936"/>
                </a:solidFill>
              </a:rPr>
              <a:t>NPM13A</a:t>
            </a:r>
            <a:r>
              <a:rPr lang="en-US" sz="2600" b="1" dirty="0">
                <a:solidFill>
                  <a:srgbClr val="9F2936"/>
                </a:solidFill>
              </a:rPr>
              <a:t>: </a:t>
            </a:r>
            <a:r>
              <a:rPr lang="en-US" sz="2600" dirty="0" smtClean="0"/>
              <a:t>Percent of women </a:t>
            </a:r>
            <a:r>
              <a:rPr lang="en-US" sz="2600" dirty="0"/>
              <a:t>who had a dental visit during pregnancy.</a:t>
            </a:r>
          </a:p>
          <a:p>
            <a:pPr>
              <a:spcBef>
                <a:spcPts val="800"/>
              </a:spcBef>
            </a:pPr>
            <a:r>
              <a:rPr lang="en-US" sz="2600" b="1" dirty="0" smtClean="0">
                <a:solidFill>
                  <a:schemeClr val="accent2"/>
                </a:solidFill>
              </a:rPr>
              <a:t>NPM13B</a:t>
            </a:r>
            <a:r>
              <a:rPr lang="en-US" sz="2600" b="1" dirty="0">
                <a:solidFill>
                  <a:schemeClr val="accent2"/>
                </a:solidFill>
              </a:rPr>
              <a:t>: </a:t>
            </a:r>
            <a:r>
              <a:rPr lang="en-US" sz="2600" dirty="0" smtClean="0"/>
              <a:t>Percent of children </a:t>
            </a:r>
            <a:r>
              <a:rPr lang="en-US" sz="2600" dirty="0"/>
              <a:t>and </a:t>
            </a:r>
            <a:r>
              <a:rPr lang="en-US" sz="2600" dirty="0" smtClean="0"/>
              <a:t>adolescents </a:t>
            </a:r>
            <a:r>
              <a:rPr lang="en-US" sz="2600" dirty="0"/>
              <a:t>ages 1–17 who had a preventive dental visit in the last year.</a:t>
            </a:r>
          </a:p>
        </p:txBody>
      </p:sp>
      <p:pic>
        <p:nvPicPr>
          <p:cNvPr id="4" name="Picture 3" descr="Screen Shot 2017-02-23 at 1.32.11 P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05000"/>
            <a:ext cx="4267200" cy="2978886"/>
          </a:xfrm>
          <a:prstGeom prst="rect">
            <a:avLst/>
          </a:prstGeom>
          <a:ln>
            <a:solidFill>
              <a:schemeClr val="accent1"/>
            </a:solidFill>
          </a:ln>
        </p:spPr>
      </p:pic>
    </p:spTree>
    <p:extLst>
      <p:ext uri="{BB962C8B-B14F-4D97-AF65-F5344CB8AC3E}">
        <p14:creationId xmlns:p14="http://schemas.microsoft.com/office/powerpoint/2010/main" val="506081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915400" cy="990600"/>
          </a:xfrm>
        </p:spPr>
        <p:txBody>
          <a:bodyPr>
            <a:noAutofit/>
          </a:bodyPr>
          <a:lstStyle/>
          <a:p>
            <a:pPr algn="ctr"/>
            <a:r>
              <a:rPr lang="en-US" sz="3600" b="1" dirty="0" smtClean="0">
                <a:solidFill>
                  <a:srgbClr val="1F4E79"/>
                </a:solidFill>
                <a:latin typeface="+mn-lt"/>
              </a:rPr>
              <a:t>NPM13 Common Themes Among Strategies</a:t>
            </a:r>
            <a:endParaRPr lang="en-US" sz="3600" b="1" dirty="0">
              <a:solidFill>
                <a:srgbClr val="1F4E79"/>
              </a:solidFill>
              <a:latin typeface="+mn-lt"/>
            </a:endParaRPr>
          </a:p>
        </p:txBody>
      </p:sp>
      <p:sp>
        <p:nvSpPr>
          <p:cNvPr id="3" name="Content Placeholder 2"/>
          <p:cNvSpPr>
            <a:spLocks noGrp="1"/>
          </p:cNvSpPr>
          <p:nvPr>
            <p:ph sz="quarter" idx="1"/>
          </p:nvPr>
        </p:nvSpPr>
        <p:spPr>
          <a:xfrm>
            <a:off x="2514600" y="1625600"/>
            <a:ext cx="6400800" cy="5080000"/>
          </a:xfrm>
        </p:spPr>
        <p:txBody>
          <a:bodyPr>
            <a:normAutofit/>
          </a:bodyPr>
          <a:lstStyle/>
          <a:p>
            <a:pPr marL="0" indent="0">
              <a:buNone/>
            </a:pPr>
            <a:r>
              <a:rPr lang="en-US" sz="2600" b="1" dirty="0" smtClean="0">
                <a:solidFill>
                  <a:srgbClr val="9F2936"/>
                </a:solidFill>
              </a:rPr>
              <a:t>Partnership</a:t>
            </a:r>
            <a:endParaRPr lang="en-US" sz="2600" i="1" dirty="0" smtClean="0"/>
          </a:p>
          <a:p>
            <a:pPr>
              <a:spcBef>
                <a:spcPts val="0"/>
              </a:spcBef>
            </a:pPr>
            <a:r>
              <a:rPr lang="en-US" sz="2300" dirty="0" smtClean="0"/>
              <a:t>Build connections and strengthen collaboration opportunities</a:t>
            </a:r>
          </a:p>
          <a:p>
            <a:pPr marL="0" indent="0">
              <a:buNone/>
            </a:pPr>
            <a:r>
              <a:rPr lang="en-US" sz="2600" b="1" dirty="0" smtClean="0">
                <a:solidFill>
                  <a:srgbClr val="9F2936"/>
                </a:solidFill>
              </a:rPr>
              <a:t>Education</a:t>
            </a:r>
            <a:endParaRPr lang="en-US" sz="2600" i="1" dirty="0" smtClean="0"/>
          </a:p>
          <a:p>
            <a:pPr>
              <a:spcBef>
                <a:spcPts val="0"/>
              </a:spcBef>
            </a:pPr>
            <a:r>
              <a:rPr lang="en-US" sz="2300" dirty="0" smtClean="0"/>
              <a:t>Promote value of good oral health</a:t>
            </a:r>
          </a:p>
          <a:p>
            <a:pPr>
              <a:spcBef>
                <a:spcPts val="0"/>
              </a:spcBef>
            </a:pPr>
            <a:r>
              <a:rPr lang="en-US" sz="2300" dirty="0" smtClean="0"/>
              <a:t>Increase oral health literacy</a:t>
            </a:r>
          </a:p>
          <a:p>
            <a:pPr marL="0" indent="0">
              <a:buNone/>
            </a:pPr>
            <a:r>
              <a:rPr lang="en-US" sz="2600" b="1" dirty="0" smtClean="0">
                <a:solidFill>
                  <a:srgbClr val="9F2936"/>
                </a:solidFill>
              </a:rPr>
              <a:t>Training</a:t>
            </a:r>
          </a:p>
          <a:p>
            <a:pPr>
              <a:spcBef>
                <a:spcPts val="0"/>
              </a:spcBef>
            </a:pPr>
            <a:r>
              <a:rPr lang="en-US" sz="2300" dirty="0" smtClean="0">
                <a:solidFill>
                  <a:srgbClr val="000000"/>
                </a:solidFill>
              </a:rPr>
              <a:t>Provide training on improving oral health for MCH</a:t>
            </a:r>
          </a:p>
          <a:p>
            <a:pPr>
              <a:spcBef>
                <a:spcPts val="0"/>
              </a:spcBef>
            </a:pPr>
            <a:r>
              <a:rPr lang="en-US" sz="2300" dirty="0" smtClean="0">
                <a:solidFill>
                  <a:srgbClr val="000000"/>
                </a:solidFill>
              </a:rPr>
              <a:t>Provide training on oral health for pregnant women</a:t>
            </a:r>
          </a:p>
          <a:p>
            <a:pPr marL="0" indent="0">
              <a:buNone/>
            </a:pPr>
            <a:r>
              <a:rPr lang="en-US" sz="2600" b="1" dirty="0">
                <a:solidFill>
                  <a:srgbClr val="9F2936"/>
                </a:solidFill>
              </a:rPr>
              <a:t>Access to Care</a:t>
            </a:r>
            <a:endParaRPr lang="en-US" sz="2600" i="1" dirty="0"/>
          </a:p>
          <a:p>
            <a:pPr>
              <a:spcBef>
                <a:spcPts val="0"/>
              </a:spcBef>
            </a:pPr>
            <a:r>
              <a:rPr lang="en-US" sz="2300" dirty="0"/>
              <a:t>Ensure oral health care access and </a:t>
            </a:r>
            <a:r>
              <a:rPr lang="en-US" sz="2300" dirty="0" smtClean="0"/>
              <a:t>availability</a:t>
            </a:r>
          </a:p>
          <a:p>
            <a:pPr>
              <a:spcBef>
                <a:spcPts val="0"/>
              </a:spcBef>
            </a:pPr>
            <a:r>
              <a:rPr lang="en-US" sz="2300" dirty="0" smtClean="0"/>
              <a:t>Promote </a:t>
            </a:r>
            <a:r>
              <a:rPr lang="en-US" sz="2300" dirty="0"/>
              <a:t>oral health screenings by non-oral-health professionals</a:t>
            </a:r>
          </a:p>
          <a:p>
            <a:pPr>
              <a:spcBef>
                <a:spcPts val="0"/>
              </a:spcBef>
            </a:pPr>
            <a:endParaRPr lang="en-US" sz="2200" b="1" dirty="0" smtClean="0"/>
          </a:p>
          <a:p>
            <a:endParaRPr lang="en-US" sz="2200" b="1" dirty="0"/>
          </a:p>
        </p:txBody>
      </p:sp>
      <p:pic>
        <p:nvPicPr>
          <p:cNvPr id="4" name="Picture 4" descr="Pg19_iStock_000015302906Large.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209800"/>
            <a:ext cx="2077723" cy="3801363"/>
          </a:xfrm>
          <a:prstGeom prst="roundRect">
            <a:avLst>
              <a:gd name="adj" fmla="val 8594"/>
            </a:avLst>
          </a:prstGeom>
          <a:solidFill>
            <a:srgbClr val="FFFFFF">
              <a:shade val="85000"/>
            </a:srgbClr>
          </a:solidFill>
          <a:ln>
            <a:noFill/>
          </a:ln>
          <a:effectLst/>
          <a:extLs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8198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8437"/>
            <a:ext cx="7886700" cy="1325563"/>
          </a:xfrm>
        </p:spPr>
        <p:txBody>
          <a:bodyPr>
            <a:noAutofit/>
          </a:bodyPr>
          <a:lstStyle/>
          <a:p>
            <a:pPr algn="ctr"/>
            <a:r>
              <a:rPr lang="en-US" sz="3600" b="1" dirty="0" smtClean="0">
                <a:solidFill>
                  <a:srgbClr val="1F4E79"/>
                </a:solidFill>
                <a:latin typeface="+mn-lt"/>
              </a:rPr>
              <a:t>NPM13 Community </a:t>
            </a:r>
            <a:r>
              <a:rPr lang="en-US" sz="3600" b="1" dirty="0">
                <a:solidFill>
                  <a:srgbClr val="1F4E79"/>
                </a:solidFill>
                <a:latin typeface="+mn-lt"/>
              </a:rPr>
              <a:t>of </a:t>
            </a:r>
            <a:r>
              <a:rPr lang="en-US" sz="3600" b="1" dirty="0" smtClean="0">
                <a:solidFill>
                  <a:srgbClr val="1F4E79"/>
                </a:solidFill>
                <a:latin typeface="+mn-lt"/>
              </a:rPr>
              <a:t>Learning </a:t>
            </a:r>
            <a:endParaRPr lang="en-US" sz="3600" b="1" dirty="0">
              <a:solidFill>
                <a:srgbClr val="1F4E79"/>
              </a:solidFill>
              <a:latin typeface="+mn-lt"/>
            </a:endParaRPr>
          </a:p>
        </p:txBody>
      </p:sp>
      <p:sp>
        <p:nvSpPr>
          <p:cNvPr id="3" name="Content Placeholder 2"/>
          <p:cNvSpPr>
            <a:spLocks noGrp="1"/>
          </p:cNvSpPr>
          <p:nvPr>
            <p:ph idx="1"/>
          </p:nvPr>
        </p:nvSpPr>
        <p:spPr>
          <a:xfrm>
            <a:off x="762000" y="1600200"/>
            <a:ext cx="7619999" cy="4525963"/>
          </a:xfrm>
        </p:spPr>
        <p:txBody>
          <a:bodyPr>
            <a:normAutofit/>
          </a:bodyPr>
          <a:lstStyle/>
          <a:p>
            <a:pPr>
              <a:lnSpc>
                <a:spcPct val="100000"/>
              </a:lnSpc>
              <a:buFont typeface="Arial"/>
              <a:buChar char="•"/>
            </a:pPr>
            <a:r>
              <a:rPr lang="en-US" sz="2800" dirty="0" smtClean="0"/>
              <a:t>A peer-to-peer network</a:t>
            </a:r>
          </a:p>
          <a:p>
            <a:pPr>
              <a:lnSpc>
                <a:spcPct val="100000"/>
              </a:lnSpc>
              <a:buFont typeface="Arial"/>
              <a:buChar char="•"/>
            </a:pPr>
            <a:r>
              <a:rPr lang="en-US" sz="2800" dirty="0" smtClean="0"/>
              <a:t>Facilitate communication and learning</a:t>
            </a:r>
          </a:p>
          <a:p>
            <a:pPr>
              <a:lnSpc>
                <a:spcPct val="100000"/>
              </a:lnSpc>
              <a:buFont typeface="Arial"/>
              <a:buChar char="•"/>
            </a:pPr>
            <a:r>
              <a:rPr lang="en-US" sz="2800" dirty="0" smtClean="0"/>
              <a:t>Share strategies and approaches</a:t>
            </a:r>
          </a:p>
          <a:p>
            <a:pPr>
              <a:lnSpc>
                <a:spcPct val="100000"/>
              </a:lnSpc>
              <a:buFont typeface="Arial"/>
              <a:buChar char="•"/>
            </a:pPr>
            <a:r>
              <a:rPr lang="en-US" sz="2800" dirty="0" smtClean="0"/>
              <a:t>Share information about available resources</a:t>
            </a:r>
          </a:p>
          <a:p>
            <a:pPr>
              <a:lnSpc>
                <a:spcPct val="100000"/>
              </a:lnSpc>
              <a:buFont typeface="Arial"/>
              <a:buChar char="•"/>
            </a:pPr>
            <a:endParaRPr lang="en-US" sz="2800" dirty="0" smtClean="0"/>
          </a:p>
          <a:p>
            <a:pPr>
              <a:lnSpc>
                <a:spcPct val="100000"/>
              </a:lnSpc>
              <a:buFont typeface="Arial"/>
              <a:buChar char="•"/>
            </a:pPr>
            <a:r>
              <a:rPr lang="en-US" sz="2800" dirty="0" smtClean="0"/>
              <a:t>To learn more, contact:</a:t>
            </a:r>
          </a:p>
          <a:p>
            <a:pPr marL="0" indent="0">
              <a:lnSpc>
                <a:spcPct val="100000"/>
              </a:lnSpc>
              <a:buNone/>
            </a:pPr>
            <a:r>
              <a:rPr lang="en-US" sz="2800" dirty="0" err="1" smtClean="0"/>
              <a:t>OHRCinfo@georgetown.edu</a:t>
            </a:r>
            <a:endParaRPr lang="en-US" sz="2800" dirty="0"/>
          </a:p>
        </p:txBody>
      </p:sp>
      <p:pic>
        <p:nvPicPr>
          <p:cNvPr id="7" name="Picture 6"/>
          <p:cNvPicPr>
            <a:picLocks noChangeAspect="1"/>
          </p:cNvPicPr>
          <p:nvPr/>
        </p:nvPicPr>
        <p:blipFill>
          <a:blip r:embed="rId3"/>
          <a:stretch>
            <a:fillRect/>
          </a:stretch>
        </p:blipFill>
        <p:spPr>
          <a:xfrm>
            <a:off x="5267092" y="3886200"/>
            <a:ext cx="3572108" cy="2362200"/>
          </a:xfrm>
          <a:prstGeom prst="rect">
            <a:avLst/>
          </a:prstGeom>
          <a:ln>
            <a:solidFill>
              <a:schemeClr val="accent1"/>
            </a:solidFill>
          </a:ln>
        </p:spPr>
      </p:pic>
    </p:spTree>
    <p:extLst>
      <p:ext uri="{BB962C8B-B14F-4D97-AF65-F5344CB8AC3E}">
        <p14:creationId xmlns:p14="http://schemas.microsoft.com/office/powerpoint/2010/main" val="33819979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shot 2017-03-13 10.18.30.pn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843" t="11242" r="33016" b="19501"/>
          <a:stretch/>
        </p:blipFill>
        <p:spPr>
          <a:xfrm>
            <a:off x="1066800" y="533400"/>
            <a:ext cx="7267268" cy="5646392"/>
          </a:xfrm>
        </p:spPr>
      </p:pic>
      <p:sp>
        <p:nvSpPr>
          <p:cNvPr id="4" name="Slide Number Placeholder 3"/>
          <p:cNvSpPr>
            <a:spLocks noGrp="1"/>
          </p:cNvSpPr>
          <p:nvPr>
            <p:ph type="sldNum" sz="quarter" idx="12"/>
          </p:nvPr>
        </p:nvSpPr>
        <p:spPr/>
        <p:txBody>
          <a:bodyPr/>
          <a:lstStyle/>
          <a:p>
            <a:fld id="{D7BE64BA-3357-42FD-8519-C2F63554B0B8}" type="slidenum">
              <a:rPr lang="en-US" smtClean="0"/>
              <a:pPr/>
              <a:t>9</a:t>
            </a:fld>
            <a:endParaRPr lang="en-US"/>
          </a:p>
        </p:txBody>
      </p:sp>
    </p:spTree>
    <p:extLst>
      <p:ext uri="{BB962C8B-B14F-4D97-AF65-F5344CB8AC3E}">
        <p14:creationId xmlns:p14="http://schemas.microsoft.com/office/powerpoint/2010/main" val="5816857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6156</TotalTime>
  <Words>649</Words>
  <Application>Microsoft Office PowerPoint</Application>
  <PresentationFormat>On-screen Show (4:3)</PresentationFormat>
  <Paragraphs>118</Paragraphs>
  <Slides>18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Adobe Gothic Std B</vt:lpstr>
      <vt:lpstr>Arial</vt:lpstr>
      <vt:lpstr>Calibri</vt:lpstr>
      <vt:lpstr>Calibri Light</vt:lpstr>
      <vt:lpstr>Century Gothic</vt:lpstr>
      <vt:lpstr>Courier New</vt:lpstr>
      <vt:lpstr>Custom Design</vt:lpstr>
      <vt:lpstr>Office Theme</vt:lpstr>
      <vt:lpstr>PowerPoint Presentation</vt:lpstr>
      <vt:lpstr>General Reminders</vt:lpstr>
      <vt:lpstr>Funding Acknowledgement(s)</vt:lpstr>
      <vt:lpstr>Moderator /Presenters</vt:lpstr>
      <vt:lpstr>Learning Objectives</vt:lpstr>
      <vt:lpstr>National Performance Measure 13</vt:lpstr>
      <vt:lpstr>NPM13 Common Themes Among Strategies</vt:lpstr>
      <vt:lpstr>NPM13 Community of Learning </vt:lpstr>
      <vt:lpstr>PowerPoint Presentation</vt:lpstr>
      <vt:lpstr>PowerPoint Presentation</vt:lpstr>
      <vt:lpstr>PowerPoint Presentation</vt:lpstr>
      <vt:lpstr>PowerPoint Presentation</vt:lpstr>
      <vt:lpstr>The Michigan Story:  Perinatal Oral Health </vt:lpstr>
      <vt:lpstr>Perinatal Oral Health Action Plan </vt:lpstr>
      <vt:lpstr>Why work with WIC and wichealth.org? </vt:lpstr>
      <vt:lpstr>Module Demo  </vt:lpstr>
      <vt:lpstr>Contact Information:</vt:lpstr>
      <vt:lpstr>Q and 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Medicaid &amp; State Oral Health Programs</dc:title>
  <dc:creator>Lori C</dc:creator>
  <cp:lastModifiedBy>Christine Wood</cp:lastModifiedBy>
  <cp:revision>88</cp:revision>
  <dcterms:created xsi:type="dcterms:W3CDTF">2012-10-08T18:00:08Z</dcterms:created>
  <dcterms:modified xsi:type="dcterms:W3CDTF">2017-03-15T20:06:18Z</dcterms:modified>
</cp:coreProperties>
</file>