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5" r:id="rId2"/>
    <p:sldMasterId id="2147483656" r:id="rId3"/>
    <p:sldMasterId id="2147483657" r:id="rId4"/>
    <p:sldMasterId id="2147483669" r:id="rId5"/>
    <p:sldMasterId id="2147483683" r:id="rId6"/>
    <p:sldMasterId id="2147483695" r:id="rId7"/>
  </p:sldMasterIdLst>
  <p:notesMasterIdLst>
    <p:notesMasterId r:id="rId32"/>
  </p:notesMasterIdLst>
  <p:sldIdLst>
    <p:sldId id="276" r:id="rId8"/>
    <p:sldId id="277" r:id="rId9"/>
    <p:sldId id="278" r:id="rId10"/>
    <p:sldId id="279" r:id="rId11"/>
    <p:sldId id="280" r:id="rId12"/>
    <p:sldId id="256" r:id="rId13"/>
    <p:sldId id="274"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Lst>
  <p:sldSz cx="13004800" cy="9753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ya Mauritson - CDPH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96" autoAdjust="0"/>
  </p:normalViewPr>
  <p:slideViewPr>
    <p:cSldViewPr snapToGrid="0">
      <p:cViewPr varScale="1">
        <p:scale>
          <a:sx n="72" d="100"/>
          <a:sy n="72" d="100"/>
        </p:scale>
        <p:origin x="234" y="90"/>
      </p:cViewPr>
      <p:guideLst>
        <p:guide orient="horz" pos="3072"/>
        <p:guide pos="4096"/>
      </p:guideLst>
    </p:cSldViewPr>
  </p:slideViewPr>
  <p:notesTextViewPr>
    <p:cViewPr>
      <p:scale>
        <a:sx n="1" d="1"/>
        <a:sy n="1" d="1"/>
      </p:scale>
      <p:origin x="0" y="0"/>
    </p:cViewPr>
  </p:notesTextViewPr>
  <p:sorterViewPr>
    <p:cViewPr>
      <p:scale>
        <a:sx n="100" d="100"/>
        <a:sy n="100" d="100"/>
      </p:scale>
      <p:origin x="0" y="-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lnSpc>
                <a:spcPct val="125000"/>
              </a:lnSpc>
              <a:spcBef>
                <a:spcPts val="0"/>
              </a:spcBef>
              <a:spcAft>
                <a:spcPts val="0"/>
              </a:spcAft>
              <a:buNone/>
              <a:defRPr sz="2200" b="0" i="0" u="none" strike="noStrike" cap="none">
                <a:solidFill>
                  <a:srgbClr val="000000"/>
                </a:solidFill>
                <a:latin typeface="Avenir"/>
                <a:ea typeface="Avenir"/>
                <a:cs typeface="Avenir"/>
                <a:sym typeface="Avenir"/>
              </a:defRPr>
            </a:lvl1pPr>
            <a:lvl2pPr marL="228600" marR="0" lvl="1" indent="0" algn="l" rtl="0">
              <a:lnSpc>
                <a:spcPct val="125000"/>
              </a:lnSpc>
              <a:spcBef>
                <a:spcPts val="0"/>
              </a:spcBef>
              <a:spcAft>
                <a:spcPts val="0"/>
              </a:spcAft>
              <a:buNone/>
              <a:defRPr sz="2200" b="0" i="0" u="none" strike="noStrike" cap="none">
                <a:solidFill>
                  <a:srgbClr val="000000"/>
                </a:solidFill>
                <a:latin typeface="Avenir"/>
                <a:ea typeface="Avenir"/>
                <a:cs typeface="Avenir"/>
                <a:sym typeface="Avenir"/>
              </a:defRPr>
            </a:lvl2pPr>
            <a:lvl3pPr marL="457200" marR="0" lvl="2" indent="0" algn="l" rtl="0">
              <a:lnSpc>
                <a:spcPct val="125000"/>
              </a:lnSpc>
              <a:spcBef>
                <a:spcPts val="0"/>
              </a:spcBef>
              <a:spcAft>
                <a:spcPts val="0"/>
              </a:spcAft>
              <a:buNone/>
              <a:defRPr sz="2200" b="0" i="0" u="none" strike="noStrike" cap="none">
                <a:solidFill>
                  <a:srgbClr val="000000"/>
                </a:solidFill>
                <a:latin typeface="Avenir"/>
                <a:ea typeface="Avenir"/>
                <a:cs typeface="Avenir"/>
                <a:sym typeface="Avenir"/>
              </a:defRPr>
            </a:lvl3pPr>
            <a:lvl4pPr marL="685800" marR="0" lvl="3" indent="0" algn="l" rtl="0">
              <a:lnSpc>
                <a:spcPct val="125000"/>
              </a:lnSpc>
              <a:spcBef>
                <a:spcPts val="0"/>
              </a:spcBef>
              <a:spcAft>
                <a:spcPts val="0"/>
              </a:spcAft>
              <a:buNone/>
              <a:defRPr sz="2200" b="0" i="0" u="none" strike="noStrike" cap="none">
                <a:solidFill>
                  <a:srgbClr val="000000"/>
                </a:solidFill>
                <a:latin typeface="Avenir"/>
                <a:ea typeface="Avenir"/>
                <a:cs typeface="Avenir"/>
                <a:sym typeface="Avenir"/>
              </a:defRPr>
            </a:lvl4pPr>
            <a:lvl5pPr marL="914400" marR="0" lvl="4" indent="0" algn="l" rtl="0">
              <a:lnSpc>
                <a:spcPct val="125000"/>
              </a:lnSpc>
              <a:spcBef>
                <a:spcPts val="0"/>
              </a:spcBef>
              <a:spcAft>
                <a:spcPts val="0"/>
              </a:spcAft>
              <a:buNone/>
              <a:defRPr sz="2200" b="0" i="0" u="none" strike="noStrike" cap="none">
                <a:solidFill>
                  <a:srgbClr val="000000"/>
                </a:solidFill>
                <a:latin typeface="Avenir"/>
                <a:ea typeface="Avenir"/>
                <a:cs typeface="Avenir"/>
                <a:sym typeface="Avenir"/>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924293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0488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00000"/>
              </a:lnSpc>
              <a:spcBef>
                <a:spcPts val="0"/>
              </a:spcBef>
              <a:buNone/>
            </a:pPr>
            <a:endParaRPr sz="1100" dirty="0">
              <a:highlight>
                <a:srgbClr val="FFFFFF"/>
              </a:highlight>
              <a:latin typeface="Arial"/>
              <a:ea typeface="Arial"/>
              <a:cs typeface="Arial"/>
              <a:sym typeface="Arial"/>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590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00000"/>
              </a:lnSpc>
              <a:spcBef>
                <a:spcPts val="0"/>
              </a:spcBef>
              <a:buNone/>
            </a:pPr>
            <a:endParaRPr sz="1100" dirty="0">
              <a:latin typeface="Arial"/>
              <a:ea typeface="Arial"/>
              <a:cs typeface="Arial"/>
              <a:sym typeface="Arial"/>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538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00000"/>
              </a:lnSpc>
              <a:spcBef>
                <a:spcPts val="0"/>
              </a:spcBef>
              <a:buNone/>
            </a:pPr>
            <a:endParaRPr lang="en-US" sz="1100" dirty="0">
              <a:latin typeface="Arial"/>
              <a:ea typeface="Arial"/>
              <a:cs typeface="Arial"/>
              <a:sym typeface="Arial"/>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5360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marL="1143000" lvl="2" indent="0" rtl="0">
              <a:lnSpc>
                <a:spcPct val="100000"/>
              </a:lnSpc>
              <a:spcBef>
                <a:spcPts val="0"/>
              </a:spcBef>
              <a:buFont typeface="Wingdings"/>
              <a:buNone/>
            </a:pPr>
            <a:endParaRPr lang="en-US" sz="1100" dirty="0">
              <a:latin typeface="Arial"/>
              <a:ea typeface="Arial"/>
              <a:cs typeface="Arial"/>
              <a:sym typeface="Arial"/>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2118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marL="0" lvl="0" indent="0" rtl="0">
              <a:lnSpc>
                <a:spcPct val="100000"/>
              </a:lnSpc>
              <a:spcBef>
                <a:spcPts val="0"/>
              </a:spcBef>
              <a:buNone/>
            </a:pPr>
            <a:endParaRPr lang="en-US" sz="1100" dirty="0">
              <a:highlight>
                <a:srgbClr val="FFFFFF"/>
              </a:highlight>
              <a:latin typeface="Arial"/>
              <a:ea typeface="Arial"/>
              <a:cs typeface="Arial"/>
              <a:sym typeface="Arial"/>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289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00000"/>
              </a:lnSpc>
              <a:spcBef>
                <a:spcPts val="0"/>
              </a:spcBef>
              <a:buNone/>
            </a:pPr>
            <a:endParaRPr lang="en-US" sz="1100" dirty="0">
              <a:latin typeface="Arial"/>
              <a:ea typeface="Arial"/>
              <a:cs typeface="Arial"/>
              <a:sym typeface="Arial"/>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1247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00000"/>
              </a:lnSpc>
              <a:spcBef>
                <a:spcPts val="0"/>
              </a:spcBef>
              <a:buNone/>
            </a:pPr>
            <a:endParaRPr lang="en-US" dirty="0"/>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706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00000"/>
              </a:lnSpc>
              <a:spcBef>
                <a:spcPts val="0"/>
              </a:spcBef>
              <a:buNone/>
            </a:pPr>
            <a:endParaRPr dirty="0"/>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594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00000"/>
              </a:lnSpc>
              <a:spcBef>
                <a:spcPts val="0"/>
              </a:spcBef>
              <a:buNone/>
            </a:pPr>
            <a:endParaRPr lang="en-US" dirty="0"/>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2748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rtl="0">
              <a:lnSpc>
                <a:spcPct val="100000"/>
              </a:lnSpc>
              <a:spcBef>
                <a:spcPts val="0"/>
              </a:spcBef>
              <a:buNone/>
            </a:pPr>
            <a:endParaRPr dirty="0"/>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6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rtl="0">
              <a:lnSpc>
                <a:spcPct val="100000"/>
              </a:lnSpc>
              <a:spcBef>
                <a:spcPts val="0"/>
              </a:spcBef>
              <a:buNone/>
            </a:pPr>
            <a:endParaRPr sz="1100" dirty="0">
              <a:latin typeface="Arial"/>
              <a:ea typeface="Arial"/>
              <a:cs typeface="Arial"/>
              <a:sym typeface="Arial"/>
            </a:endParaRPr>
          </a:p>
        </p:txBody>
      </p:sp>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354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rtl="0">
              <a:lnSpc>
                <a:spcPct val="100000"/>
              </a:lnSpc>
              <a:spcBef>
                <a:spcPts val="0"/>
              </a:spcBef>
              <a:buNone/>
            </a:pPr>
            <a:endParaRPr sz="1100" dirty="0">
              <a:latin typeface="Arial"/>
              <a:ea typeface="Arial"/>
              <a:cs typeface="Arial"/>
              <a:sym typeface="Arial"/>
            </a:endParaRPr>
          </a:p>
        </p:txBody>
      </p:sp>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06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00000"/>
              </a:lnSpc>
              <a:spcBef>
                <a:spcPts val="0"/>
              </a:spcBef>
              <a:buNone/>
            </a:pPr>
            <a:endParaRPr sz="1100" dirty="0">
              <a:highlight>
                <a:srgbClr val="FFFF00"/>
              </a:highlight>
              <a:latin typeface="Arial"/>
              <a:ea typeface="Arial"/>
              <a:cs typeface="Arial"/>
              <a:sym typeface="Arial"/>
            </a:endParaRPr>
          </a:p>
        </p:txBody>
      </p:sp>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231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00000"/>
              </a:lnSpc>
              <a:spcBef>
                <a:spcPts val="0"/>
              </a:spcBef>
              <a:buNone/>
            </a:pPr>
            <a:endParaRPr lang="en-US" sz="1100" dirty="0">
              <a:latin typeface="Arial"/>
              <a:ea typeface="Arial"/>
              <a:cs typeface="Arial"/>
              <a:sym typeface="Arial"/>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97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00000"/>
              </a:lnSpc>
              <a:spcBef>
                <a:spcPts val="0"/>
              </a:spcBef>
              <a:buNone/>
            </a:pPr>
            <a:endParaRPr lang="en-US" sz="1100" dirty="0">
              <a:latin typeface="Arial"/>
              <a:ea typeface="Arial"/>
              <a:cs typeface="Arial"/>
              <a:sym typeface="Arial"/>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943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00000"/>
              </a:lnSpc>
              <a:spcBef>
                <a:spcPts val="0"/>
              </a:spcBef>
              <a:buNone/>
            </a:pPr>
            <a:endParaRPr lang="en-US" sz="1100" dirty="0">
              <a:highlight>
                <a:srgbClr val="FFFF00"/>
              </a:highlight>
              <a:latin typeface="Arial"/>
              <a:ea typeface="Arial"/>
              <a:cs typeface="Arial"/>
              <a:sym typeface="Arial"/>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15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15000"/>
              </a:lnSpc>
              <a:spcBef>
                <a:spcPts val="0"/>
              </a:spcBef>
              <a:buNone/>
            </a:pPr>
            <a:endParaRPr lang="en-US" sz="1100" i="1" dirty="0">
              <a:latin typeface="Trebuchet MS"/>
              <a:ea typeface="Trebuchet MS"/>
              <a:cs typeface="Trebuchet MS"/>
              <a:sym typeface="Trebuchet MS"/>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53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00000"/>
              </a:lnSpc>
              <a:spcBef>
                <a:spcPts val="0"/>
              </a:spcBef>
              <a:buNone/>
            </a:pPr>
            <a:endParaRPr lang="en-US" sz="1100" dirty="0">
              <a:latin typeface="Arial"/>
              <a:ea typeface="Arial"/>
              <a:cs typeface="Arial"/>
              <a:sym typeface="Arial"/>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42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974725" y="3548062"/>
            <a:ext cx="11055350" cy="2090737"/>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1pPr>
            <a:lvl2pPr marL="0" marR="0" lvl="1"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2pPr>
            <a:lvl3pPr marL="0" marR="0" lvl="2"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3pPr>
            <a:lvl4pPr marL="0" marR="0" lvl="3"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4pPr>
            <a:lvl5pPr marL="0" marR="0" lvl="4"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5pPr>
            <a:lvl6pPr marL="457200" marR="0" lvl="5"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6pPr>
            <a:lvl7pPr marL="914400" marR="0" lvl="6"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7pPr>
            <a:lvl8pPr marL="1371600" marR="0" lvl="7"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8pPr>
            <a:lvl9pPr marL="1828800" marR="0" lvl="8"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4" name="Shape 14"/>
          <p:cNvSpPr txBox="1">
            <a:spLocks noGrp="1"/>
          </p:cNvSpPr>
          <p:nvPr>
            <p:ph type="subTitle" idx="1"/>
          </p:nvPr>
        </p:nvSpPr>
        <p:spPr>
          <a:xfrm>
            <a:off x="1951038" y="5638800"/>
            <a:ext cx="9102725" cy="2381249"/>
          </a:xfrm>
          <a:prstGeom prst="rect">
            <a:avLst/>
          </a:prstGeom>
          <a:noFill/>
          <a:ln>
            <a:noFill/>
          </a:ln>
        </p:spPr>
        <p:txBody>
          <a:bodyPr lIns="91425" tIns="91425" rIns="91425" bIns="91425" anchor="t" anchorCtr="0"/>
          <a:lstStyle>
            <a:lvl1pPr marL="0" marR="0" lvl="0" indent="0" algn="ctr" rtl="0">
              <a:spcBef>
                <a:spcPts val="4200"/>
              </a:spcBef>
              <a:spcAft>
                <a:spcPts val="0"/>
              </a:spcAft>
              <a:buClr>
                <a:srgbClr val="FFFFFF"/>
              </a:buClr>
              <a:buFont typeface="Trebuchet MS"/>
              <a:buNone/>
              <a:defRPr sz="3000" b="0" i="0" u="none" strike="noStrike" cap="none">
                <a:solidFill>
                  <a:srgbClr val="FFFFFF"/>
                </a:solidFill>
                <a:latin typeface="Trebuchet MS"/>
                <a:ea typeface="Trebuchet MS"/>
                <a:cs typeface="Trebuchet MS"/>
                <a:sym typeface="Trebuchet MS"/>
              </a:defRPr>
            </a:lvl1pPr>
            <a:lvl2pPr marL="457200" marR="0" lvl="1"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2pPr>
            <a:lvl3pPr marL="914400" marR="0" lvl="2"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3pPr>
            <a:lvl4pPr marL="1371600" marR="0" lvl="3"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4pPr>
            <a:lvl5pPr marL="1828800" marR="0" lvl="4"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5pPr>
            <a:lvl6pPr marL="2286000" marR="0" lvl="5"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6pPr>
            <a:lvl7pPr marL="2743200" marR="0" lvl="6"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7pPr>
            <a:lvl8pPr marL="3200400" marR="0" lvl="7"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8pPr>
            <a:lvl9pPr marL="3657600" marR="0" lvl="8"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ECAF2-FD67-4C44-813C-1DD8403299B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ECAF2-FD67-4C44-813C-1DD8403299B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ECAF2-FD67-4C44-813C-1DD8403299BD}"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EECAF2-FD67-4C44-813C-1DD8403299BD}"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EECAF2-FD67-4C44-813C-1DD8403299BD}"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EECAF2-FD67-4C44-813C-1DD8403299BD}"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ECAF2-FD67-4C44-813C-1DD8403299BD}"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ECAF2-FD67-4C44-813C-1DD8403299BD}"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ECAF2-FD67-4C44-813C-1DD8403299BD}"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ECAF2-FD67-4C44-813C-1DD8403299B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35000" y="3962400"/>
            <a:ext cx="11734800" cy="2312987"/>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1pPr>
            <a:lvl2pPr marL="0" marR="0" lvl="1"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2pPr>
            <a:lvl3pPr marL="0" marR="0" lvl="2"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3pPr>
            <a:lvl4pPr marL="0" marR="0" lvl="3"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4pPr>
            <a:lvl5pPr marL="0" marR="0" lvl="4"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5pPr>
            <a:lvl6pPr marL="457200" marR="0" lvl="5"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6pPr>
            <a:lvl7pPr marL="914400" marR="0" lvl="6"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7pPr>
            <a:lvl8pPr marL="1371600" marR="0" lvl="7"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8pPr>
            <a:lvl9pPr marL="1828800" marR="0" lvl="8"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9" name="Rectangle 18"/>
          <p:cNvSpPr>
            <a:spLocks noChangeArrowheads="1"/>
          </p:cNvSpPr>
          <p:nvPr/>
        </p:nvSpPr>
        <p:spPr bwMode="white">
          <a:xfrm>
            <a:off x="12788053" y="4335"/>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8" name="Rectangle 17"/>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6" name="Rectangle 15"/>
          <p:cNvSpPr>
            <a:spLocks noChangeArrowheads="1"/>
          </p:cNvSpPr>
          <p:nvPr/>
        </p:nvSpPr>
        <p:spPr bwMode="white">
          <a:xfrm>
            <a:off x="0" y="0"/>
            <a:ext cx="13004800" cy="35763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2" name="Rectangle 11"/>
          <p:cNvSpPr>
            <a:spLocks noChangeArrowheads="1"/>
          </p:cNvSpPr>
          <p:nvPr/>
        </p:nvSpPr>
        <p:spPr bwMode="auto">
          <a:xfrm>
            <a:off x="208077" y="9090356"/>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9" name="Subtitle 8"/>
          <p:cNvSpPr>
            <a:spLocks noGrp="1"/>
          </p:cNvSpPr>
          <p:nvPr>
            <p:ph type="subTitle" idx="1"/>
          </p:nvPr>
        </p:nvSpPr>
        <p:spPr>
          <a:xfrm>
            <a:off x="1950720" y="4009813"/>
            <a:ext cx="9103360" cy="2492587"/>
          </a:xfrm>
        </p:spPr>
        <p:txBody>
          <a:bodyPr/>
          <a:lstStyle>
            <a:lvl1pPr marL="0" indent="0" algn="ctr">
              <a:buNone/>
              <a:defRPr sz="2300" b="1" cap="all" spc="356" baseline="0">
                <a:solidFill>
                  <a:schemeClr val="tx2"/>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221082" y="3441937"/>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0" name="Rectangle 9"/>
          <p:cNvSpPr>
            <a:spLocks noChangeArrowheads="1"/>
          </p:cNvSpPr>
          <p:nvPr/>
        </p:nvSpPr>
        <p:spPr bwMode="auto">
          <a:xfrm>
            <a:off x="216747" y="216747"/>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13" name="Oval 12"/>
          <p:cNvSpPr/>
          <p:nvPr/>
        </p:nvSpPr>
        <p:spPr>
          <a:xfrm>
            <a:off x="6068907" y="3008444"/>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4" name="Oval 13"/>
          <p:cNvSpPr/>
          <p:nvPr/>
        </p:nvSpPr>
        <p:spPr>
          <a:xfrm>
            <a:off x="6203290" y="3142827"/>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9" name="Slide Number Placeholder 28"/>
          <p:cNvSpPr>
            <a:spLocks noGrp="1"/>
          </p:cNvSpPr>
          <p:nvPr>
            <p:ph type="sldNum" sz="quarter" idx="12"/>
          </p:nvPr>
        </p:nvSpPr>
        <p:spPr>
          <a:xfrm>
            <a:off x="6177280" y="3128107"/>
            <a:ext cx="650240" cy="627662"/>
          </a:xfrm>
        </p:spPr>
        <p:txBody>
          <a:bodyPr/>
          <a:lstStyle>
            <a:lvl1pPr>
              <a:defRPr>
                <a:solidFill>
                  <a:schemeClr val="accent3">
                    <a:shade val="75000"/>
                  </a:schemeClr>
                </a:solidFill>
              </a:defRPr>
            </a:lvl1pPr>
          </a:lstStyle>
          <a:p>
            <a:fld id="{7FEECAF2-FD67-4C44-813C-1DD8403299BD}" type="slidenum">
              <a:rPr lang="en-GB" smtClean="0"/>
              <a:pPr/>
              <a:t>‹#›</a:t>
            </a:fld>
            <a:endParaRPr lang="en-GB"/>
          </a:p>
        </p:txBody>
      </p:sp>
      <p:sp>
        <p:nvSpPr>
          <p:cNvPr id="8" name="Title 7"/>
          <p:cNvSpPr>
            <a:spLocks noGrp="1"/>
          </p:cNvSpPr>
          <p:nvPr>
            <p:ph type="ctrTitle"/>
          </p:nvPr>
        </p:nvSpPr>
        <p:spPr>
          <a:xfrm>
            <a:off x="975360" y="541866"/>
            <a:ext cx="11054080" cy="2492587"/>
          </a:xfrm>
        </p:spPr>
        <p:txBody>
          <a:bodyPr anchor="b"/>
          <a:lstStyle>
            <a:lvl1pPr>
              <a:defRPr sz="60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203290" y="1459730"/>
            <a:ext cx="650240" cy="627662"/>
          </a:xfrm>
        </p:spPr>
        <p:txBody>
          <a:bodyPr/>
          <a:lstStyle/>
          <a:p>
            <a:fld id="{7FEECAF2-FD67-4C44-813C-1DD8403299BD}" type="slidenum">
              <a:rPr lang="en-GB" smtClean="0"/>
              <a:pPr/>
              <a:t>‹#›</a:t>
            </a:fld>
            <a:endParaRPr lang="en-GB"/>
          </a:p>
        </p:txBody>
      </p:sp>
      <p:sp>
        <p:nvSpPr>
          <p:cNvPr id="8" name="Content Placeholder 7"/>
          <p:cNvSpPr>
            <a:spLocks noGrp="1"/>
          </p:cNvSpPr>
          <p:nvPr>
            <p:ph sz="quarter" idx="1"/>
          </p:nvPr>
        </p:nvSpPr>
        <p:spPr>
          <a:xfrm>
            <a:off x="429158" y="2171802"/>
            <a:ext cx="12094464" cy="650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5" name="Rectangle 14"/>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6" name="Rectangle 15"/>
          <p:cNvSpPr>
            <a:spLocks noChangeArrowheads="1"/>
          </p:cNvSpPr>
          <p:nvPr/>
        </p:nvSpPr>
        <p:spPr bwMode="white">
          <a:xfrm>
            <a:off x="0" y="0"/>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8" name="Rectangle 17"/>
          <p:cNvSpPr>
            <a:spLocks noChangeArrowheads="1"/>
          </p:cNvSpPr>
          <p:nvPr/>
        </p:nvSpPr>
        <p:spPr bwMode="white">
          <a:xfrm>
            <a:off x="12788053" y="27093"/>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9" name="Rectangle 18"/>
          <p:cNvSpPr>
            <a:spLocks noChangeArrowheads="1"/>
          </p:cNvSpPr>
          <p:nvPr/>
        </p:nvSpPr>
        <p:spPr bwMode="white">
          <a:xfrm>
            <a:off x="216747" y="3251200"/>
            <a:ext cx="12562637" cy="4334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2" name="Rectangle 11"/>
          <p:cNvSpPr>
            <a:spLocks noChangeArrowheads="1"/>
          </p:cNvSpPr>
          <p:nvPr/>
        </p:nvSpPr>
        <p:spPr bwMode="auto">
          <a:xfrm>
            <a:off x="221082" y="202456"/>
            <a:ext cx="12562637" cy="3043123"/>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3" name="Text Placeholder 2"/>
          <p:cNvSpPr>
            <a:spLocks noGrp="1"/>
          </p:cNvSpPr>
          <p:nvPr>
            <p:ph type="body" idx="1"/>
          </p:nvPr>
        </p:nvSpPr>
        <p:spPr>
          <a:xfrm>
            <a:off x="1946206" y="3901441"/>
            <a:ext cx="9216247" cy="2379698"/>
          </a:xfrm>
        </p:spPr>
        <p:txBody>
          <a:bodyPr anchor="t"/>
          <a:lstStyle>
            <a:lvl1pPr marL="0" indent="0" algn="ctr">
              <a:buNone/>
              <a:defRPr sz="2300" b="1" cap="all" spc="356" baseline="0">
                <a:solidFill>
                  <a:schemeClr val="tx2"/>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208077" y="9090356"/>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4" name="Rectangle 13"/>
          <p:cNvSpPr>
            <a:spLocks noChangeArrowheads="1"/>
          </p:cNvSpPr>
          <p:nvPr/>
        </p:nvSpPr>
        <p:spPr bwMode="auto">
          <a:xfrm>
            <a:off x="216747" y="216747"/>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8" name="Straight Connector 7"/>
          <p:cNvSpPr>
            <a:spLocks noChangeShapeType="1"/>
          </p:cNvSpPr>
          <p:nvPr/>
        </p:nvSpPr>
        <p:spPr bwMode="auto">
          <a:xfrm>
            <a:off x="216747" y="3467947"/>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0" name="Oval 9"/>
          <p:cNvSpPr/>
          <p:nvPr/>
        </p:nvSpPr>
        <p:spPr>
          <a:xfrm>
            <a:off x="6068907" y="3008444"/>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1" name="Oval 10"/>
          <p:cNvSpPr/>
          <p:nvPr/>
        </p:nvSpPr>
        <p:spPr>
          <a:xfrm>
            <a:off x="6203290" y="3142827"/>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6" name="Slide Number Placeholder 5"/>
          <p:cNvSpPr>
            <a:spLocks noGrp="1"/>
          </p:cNvSpPr>
          <p:nvPr>
            <p:ph type="sldNum" sz="quarter" idx="12"/>
          </p:nvPr>
        </p:nvSpPr>
        <p:spPr>
          <a:xfrm>
            <a:off x="6177280" y="3128107"/>
            <a:ext cx="650240" cy="627662"/>
          </a:xfrm>
        </p:spPr>
        <p:txBody>
          <a:bodyPr/>
          <a:lstStyle>
            <a:lvl1pPr>
              <a:defRPr>
                <a:solidFill>
                  <a:schemeClr val="accent3">
                    <a:shade val="75000"/>
                  </a:schemeClr>
                </a:solidFill>
              </a:defRPr>
            </a:lvl1pPr>
          </a:lstStyle>
          <a:p>
            <a:fld id="{7FEECAF2-FD67-4C44-813C-1DD8403299BD}" type="slidenum">
              <a:rPr lang="en-GB" smtClean="0"/>
              <a:pPr/>
              <a:t>‹#›</a:t>
            </a:fld>
            <a:endParaRPr lang="en-GB"/>
          </a:p>
        </p:txBody>
      </p:sp>
      <p:sp>
        <p:nvSpPr>
          <p:cNvPr id="2" name="Title 1"/>
          <p:cNvSpPr>
            <a:spLocks noGrp="1"/>
          </p:cNvSpPr>
          <p:nvPr>
            <p:ph type="title"/>
          </p:nvPr>
        </p:nvSpPr>
        <p:spPr>
          <a:xfrm>
            <a:off x="1027290" y="758613"/>
            <a:ext cx="11054080" cy="2167467"/>
          </a:xfrm>
        </p:spPr>
        <p:txBody>
          <a:bodyPr anchor="b"/>
          <a:lstStyle>
            <a:lvl1pPr algn="ctr">
              <a:buNone/>
              <a:defRPr sz="60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9159" y="325120"/>
            <a:ext cx="12137813" cy="1079398"/>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8236374" y="9116365"/>
            <a:ext cx="4330598" cy="520192"/>
          </a:xfrm>
        </p:spPr>
        <p:txBody>
          <a:bodyPr/>
          <a:lstStyle/>
          <a:p>
            <a:fld id="{D10B062C-5FEF-4668-AD7D-82EC67AD75A4}" type="datetimeFigureOut">
              <a:rPr lang="en-GB" smtClean="0"/>
              <a:pPr/>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ECAF2-FD67-4C44-813C-1DD8403299BD}" type="slidenum">
              <a:rPr lang="en-GB" smtClean="0"/>
              <a:pPr/>
              <a:t>‹#›</a:t>
            </a:fld>
            <a:endParaRPr lang="en-GB"/>
          </a:p>
        </p:txBody>
      </p:sp>
      <p:sp>
        <p:nvSpPr>
          <p:cNvPr id="8" name="Straight Connector 7"/>
          <p:cNvSpPr>
            <a:spLocks noChangeShapeType="1"/>
          </p:cNvSpPr>
          <p:nvPr/>
        </p:nvSpPr>
        <p:spPr bwMode="auto">
          <a:xfrm flipV="1">
            <a:off x="6489714" y="2240928"/>
            <a:ext cx="12688" cy="6854481"/>
          </a:xfrm>
          <a:prstGeom prst="line">
            <a:avLst/>
          </a:prstGeom>
          <a:noFill/>
          <a:ln w="9525" cap="flat" cmpd="sng" algn="ctr">
            <a:solidFill>
              <a:schemeClr val="tx2"/>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0" name="Content Placeholder 9"/>
          <p:cNvSpPr>
            <a:spLocks noGrp="1"/>
          </p:cNvSpPr>
          <p:nvPr>
            <p:ph sz="half" idx="1"/>
          </p:nvPr>
        </p:nvSpPr>
        <p:spPr>
          <a:xfrm>
            <a:off x="429158" y="1950720"/>
            <a:ext cx="5743787" cy="6658458"/>
          </a:xfrm>
        </p:spPr>
        <p:txBody>
          <a:bodyPr/>
          <a:lstStyle>
            <a:lvl1pPr>
              <a:defRPr sz="36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827520" y="1950720"/>
            <a:ext cx="5743787" cy="6658458"/>
          </a:xfrm>
        </p:spPr>
        <p:txBody>
          <a:bodyPr/>
          <a:lstStyle>
            <a:lvl1pPr>
              <a:defRPr sz="36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502400" y="3129280"/>
            <a:ext cx="0" cy="5956198"/>
          </a:xfrm>
          <a:prstGeom prst="line">
            <a:avLst/>
          </a:prstGeom>
          <a:noFill/>
          <a:ln w="9525" cap="flat" cmpd="sng" algn="ctr">
            <a:solidFill>
              <a:schemeClr val="tx2"/>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20" name="Rectangle 19"/>
          <p:cNvSpPr>
            <a:spLocks noChangeArrowheads="1"/>
          </p:cNvSpPr>
          <p:nvPr/>
        </p:nvSpPr>
        <p:spPr bwMode="white">
          <a:xfrm>
            <a:off x="0" y="0"/>
            <a:ext cx="13004800" cy="20590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9" name="Rectangle 18"/>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21" name="Rectangle 20"/>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22" name="Rectangle 21"/>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1" name="Rectangle 10"/>
          <p:cNvSpPr/>
          <p:nvPr/>
        </p:nvSpPr>
        <p:spPr>
          <a:xfrm>
            <a:off x="216747" y="1950720"/>
            <a:ext cx="12562637" cy="130048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3" name="Rectangle 12"/>
          <p:cNvSpPr>
            <a:spLocks noChangeArrowheads="1"/>
          </p:cNvSpPr>
          <p:nvPr/>
        </p:nvSpPr>
        <p:spPr bwMode="auto">
          <a:xfrm>
            <a:off x="207535" y="9090355"/>
            <a:ext cx="12562637" cy="4421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3" name="Text Placeholder 2"/>
          <p:cNvSpPr>
            <a:spLocks noGrp="1"/>
          </p:cNvSpPr>
          <p:nvPr>
            <p:ph type="body" idx="1"/>
          </p:nvPr>
        </p:nvSpPr>
        <p:spPr>
          <a:xfrm>
            <a:off x="429158" y="2167467"/>
            <a:ext cx="5746045" cy="1042452"/>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3100" b="1" dirty="0" smtClean="0">
                <a:solidFill>
                  <a:srgbClr val="FFFFFF"/>
                </a:solidFill>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814337" y="2167467"/>
            <a:ext cx="5748302" cy="1040384"/>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3100" b="1"/>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8" name="Footer Placeholder 7"/>
          <p:cNvSpPr>
            <a:spLocks noGrp="1"/>
          </p:cNvSpPr>
          <p:nvPr>
            <p:ph type="ftr" sz="quarter" idx="11"/>
          </p:nvPr>
        </p:nvSpPr>
        <p:spPr>
          <a:xfrm>
            <a:off x="433493" y="9116365"/>
            <a:ext cx="5093547" cy="520192"/>
          </a:xfrm>
        </p:spPr>
        <p:txBody>
          <a:bodyPr/>
          <a:lstStyle/>
          <a:p>
            <a:endParaRPr lang="en-GB"/>
          </a:p>
        </p:txBody>
      </p:sp>
      <p:sp>
        <p:nvSpPr>
          <p:cNvPr id="15" name="Straight Connector 14"/>
          <p:cNvSpPr>
            <a:spLocks noChangeShapeType="1"/>
          </p:cNvSpPr>
          <p:nvPr/>
        </p:nvSpPr>
        <p:spPr bwMode="auto">
          <a:xfrm>
            <a:off x="216747" y="1820672"/>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8" name="Rectangle 17"/>
          <p:cNvSpPr>
            <a:spLocks noChangeArrowheads="1"/>
          </p:cNvSpPr>
          <p:nvPr/>
        </p:nvSpPr>
        <p:spPr bwMode="auto">
          <a:xfrm>
            <a:off x="216747" y="221082"/>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24" name="Content Placeholder 23"/>
          <p:cNvSpPr>
            <a:spLocks noGrp="1"/>
          </p:cNvSpPr>
          <p:nvPr>
            <p:ph sz="quarter" idx="2"/>
          </p:nvPr>
        </p:nvSpPr>
        <p:spPr>
          <a:xfrm>
            <a:off x="429158" y="3514856"/>
            <a:ext cx="5748122" cy="543061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827520" y="3514856"/>
            <a:ext cx="5743787" cy="543600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6068907" y="1359695"/>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7" name="Oval 26"/>
          <p:cNvSpPr/>
          <p:nvPr/>
        </p:nvSpPr>
        <p:spPr>
          <a:xfrm>
            <a:off x="6203290" y="1494078"/>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9" name="Slide Number Placeholder 8"/>
          <p:cNvSpPr>
            <a:spLocks noGrp="1"/>
          </p:cNvSpPr>
          <p:nvPr>
            <p:ph type="sldNum" sz="quarter" idx="12"/>
          </p:nvPr>
        </p:nvSpPr>
        <p:spPr>
          <a:xfrm>
            <a:off x="6177280" y="1482548"/>
            <a:ext cx="650240" cy="627662"/>
          </a:xfrm>
        </p:spPr>
        <p:txBody>
          <a:bodyPr/>
          <a:lstStyle>
            <a:lvl1pPr algn="ctr">
              <a:defRPr/>
            </a:lvl1pPr>
          </a:lstStyle>
          <a:p>
            <a:fld id="{7FEECAF2-FD67-4C44-813C-1DD8403299BD}"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177280" y="1473451"/>
            <a:ext cx="650240" cy="627662"/>
          </a:xfrm>
        </p:spPr>
        <p:txBody>
          <a:bodyPr/>
          <a:lstStyle/>
          <a:p>
            <a:fld id="{7FEECAF2-FD67-4C44-813C-1DD8403299BD}"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8" name="Rectangle 7"/>
          <p:cNvSpPr>
            <a:spLocks noChangeArrowheads="1"/>
          </p:cNvSpPr>
          <p:nvPr/>
        </p:nvSpPr>
        <p:spPr bwMode="white">
          <a:xfrm>
            <a:off x="0" y="0"/>
            <a:ext cx="13004800" cy="22108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0" name="Rectangle 9"/>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9" name="Rectangle 8"/>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5" name="Rectangle 4"/>
          <p:cNvSpPr>
            <a:spLocks noChangeArrowheads="1"/>
          </p:cNvSpPr>
          <p:nvPr/>
        </p:nvSpPr>
        <p:spPr bwMode="auto">
          <a:xfrm>
            <a:off x="208077" y="9090356"/>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6" name="Rectangle 5"/>
          <p:cNvSpPr>
            <a:spLocks noChangeArrowheads="1"/>
          </p:cNvSpPr>
          <p:nvPr/>
        </p:nvSpPr>
        <p:spPr bwMode="auto">
          <a:xfrm>
            <a:off x="216747" y="225416"/>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2" name="Date Placeholder 1"/>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068907" y="8994987"/>
            <a:ext cx="866987" cy="627661"/>
          </a:xfrm>
        </p:spPr>
        <p:txBody>
          <a:bodyPr/>
          <a:lstStyle>
            <a:lvl1pPr>
              <a:defRPr>
                <a:solidFill>
                  <a:srgbClr val="FFFFFF"/>
                </a:solidFill>
              </a:defRPr>
            </a:lvl1pPr>
          </a:lstStyle>
          <a:p>
            <a:fld id="{7FEECAF2-FD67-4C44-813C-1DD8403299BD}"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16747" y="216747"/>
            <a:ext cx="12562637" cy="43349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5" name="Rectangle 14"/>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8" name="Rectangle 17"/>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6" name="Rectangle 15"/>
          <p:cNvSpPr>
            <a:spLocks noChangeArrowheads="1"/>
          </p:cNvSpPr>
          <p:nvPr/>
        </p:nvSpPr>
        <p:spPr bwMode="white">
          <a:xfrm>
            <a:off x="0" y="0"/>
            <a:ext cx="13004800" cy="16906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7" name="Rectangle 16"/>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3" name="Rectangle 12"/>
          <p:cNvSpPr/>
          <p:nvPr/>
        </p:nvSpPr>
        <p:spPr>
          <a:xfrm>
            <a:off x="216747" y="866987"/>
            <a:ext cx="3901440" cy="8344747"/>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 name="Title 1"/>
          <p:cNvSpPr>
            <a:spLocks noGrp="1"/>
          </p:cNvSpPr>
          <p:nvPr>
            <p:ph type="title"/>
          </p:nvPr>
        </p:nvSpPr>
        <p:spPr>
          <a:xfrm>
            <a:off x="541867" y="1300480"/>
            <a:ext cx="3359573" cy="1408853"/>
          </a:xfrm>
        </p:spPr>
        <p:txBody>
          <a:bodyPr anchor="b">
            <a:noAutofit/>
          </a:bodyPr>
          <a:lstStyle>
            <a:lvl1pPr algn="l">
              <a:buNone/>
              <a:defRPr sz="31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41867" y="2817708"/>
            <a:ext cx="3359573" cy="5895058"/>
          </a:xfrm>
        </p:spPr>
        <p:txBody>
          <a:bodyPr/>
          <a:lstStyle>
            <a:lvl1pPr marL="0" indent="0">
              <a:spcAft>
                <a:spcPts val="1422"/>
              </a:spcAft>
              <a:buNone/>
              <a:defRPr sz="2300">
                <a:solidFill>
                  <a:srgbClr val="FFFFFF"/>
                </a:solidFill>
              </a:defRPr>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16747" y="216747"/>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9" name="Straight Connector 8"/>
          <p:cNvSpPr>
            <a:spLocks noChangeShapeType="1"/>
          </p:cNvSpPr>
          <p:nvPr/>
        </p:nvSpPr>
        <p:spPr bwMode="auto">
          <a:xfrm>
            <a:off x="216747" y="758613"/>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20" name="Content Placeholder 19"/>
          <p:cNvSpPr>
            <a:spLocks noGrp="1"/>
          </p:cNvSpPr>
          <p:nvPr>
            <p:ph sz="quarter" idx="1"/>
          </p:nvPr>
        </p:nvSpPr>
        <p:spPr>
          <a:xfrm>
            <a:off x="4443307" y="975360"/>
            <a:ext cx="8019627" cy="769450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842347" y="325120"/>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1" name="Oval 10"/>
          <p:cNvSpPr/>
          <p:nvPr/>
        </p:nvSpPr>
        <p:spPr>
          <a:xfrm>
            <a:off x="1976730" y="459503"/>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7" name="Slide Number Placeholder 6"/>
          <p:cNvSpPr>
            <a:spLocks noGrp="1"/>
          </p:cNvSpPr>
          <p:nvPr>
            <p:ph type="sldNum" sz="quarter" idx="12"/>
          </p:nvPr>
        </p:nvSpPr>
        <p:spPr>
          <a:xfrm>
            <a:off x="1950720" y="444784"/>
            <a:ext cx="650240" cy="627662"/>
          </a:xfrm>
        </p:spPr>
        <p:txBody>
          <a:bodyPr/>
          <a:lstStyle>
            <a:lvl1pPr>
              <a:defRPr>
                <a:solidFill>
                  <a:schemeClr val="accent3">
                    <a:shade val="75000"/>
                  </a:schemeClr>
                </a:solidFill>
              </a:defRPr>
            </a:lvl1pPr>
          </a:lstStyle>
          <a:p>
            <a:fld id="{7FEECAF2-FD67-4C44-813C-1DD8403299BD}" type="slidenum">
              <a:rPr lang="en-GB" smtClean="0"/>
              <a:pPr/>
              <a:t>‹#›</a:t>
            </a:fld>
            <a:endParaRPr lang="en-GB"/>
          </a:p>
        </p:txBody>
      </p:sp>
      <p:sp>
        <p:nvSpPr>
          <p:cNvPr id="21" name="Rectangle 20"/>
          <p:cNvSpPr>
            <a:spLocks noChangeArrowheads="1"/>
          </p:cNvSpPr>
          <p:nvPr/>
        </p:nvSpPr>
        <p:spPr bwMode="auto">
          <a:xfrm>
            <a:off x="212412" y="9085704"/>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5" name="Date Placeholder 4"/>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6" name="Footer Placeholder 5"/>
          <p:cNvSpPr>
            <a:spLocks noGrp="1"/>
          </p:cNvSpPr>
          <p:nvPr>
            <p:ph type="ftr" sz="quarter" idx="11"/>
          </p:nvPr>
        </p:nvSpPr>
        <p:spPr>
          <a:xfrm>
            <a:off x="429158" y="9117650"/>
            <a:ext cx="4811776" cy="520192"/>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16747" y="758613"/>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9" name="Rectangle 18"/>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6" name="Rectangle 15"/>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7" name="Rectangle 16"/>
          <p:cNvSpPr>
            <a:spLocks noChangeArrowheads="1"/>
          </p:cNvSpPr>
          <p:nvPr/>
        </p:nvSpPr>
        <p:spPr bwMode="white">
          <a:xfrm>
            <a:off x="0" y="0"/>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8" name="Rectangle 17"/>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20" name="Rectangle 19"/>
          <p:cNvSpPr>
            <a:spLocks noChangeArrowheads="1"/>
          </p:cNvSpPr>
          <p:nvPr/>
        </p:nvSpPr>
        <p:spPr bwMode="auto">
          <a:xfrm>
            <a:off x="216747" y="216747"/>
            <a:ext cx="12562637" cy="42915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8" name="Rectangle 7"/>
          <p:cNvSpPr/>
          <p:nvPr/>
        </p:nvSpPr>
        <p:spPr>
          <a:xfrm>
            <a:off x="216747" y="866987"/>
            <a:ext cx="3901440" cy="8344747"/>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5" name="Rectangle 14"/>
          <p:cNvSpPr>
            <a:spLocks noChangeArrowheads="1"/>
          </p:cNvSpPr>
          <p:nvPr/>
        </p:nvSpPr>
        <p:spPr bwMode="auto">
          <a:xfrm>
            <a:off x="216747" y="221082"/>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12" name="Oval 11"/>
          <p:cNvSpPr/>
          <p:nvPr/>
        </p:nvSpPr>
        <p:spPr>
          <a:xfrm>
            <a:off x="1842347" y="325120"/>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3" name="Oval 12"/>
          <p:cNvSpPr/>
          <p:nvPr/>
        </p:nvSpPr>
        <p:spPr>
          <a:xfrm>
            <a:off x="1976730" y="459503"/>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7" name="Slide Number Placeholder 6"/>
          <p:cNvSpPr>
            <a:spLocks noGrp="1"/>
          </p:cNvSpPr>
          <p:nvPr>
            <p:ph type="sldNum" sz="quarter" idx="12"/>
          </p:nvPr>
        </p:nvSpPr>
        <p:spPr>
          <a:xfrm>
            <a:off x="1950720" y="444784"/>
            <a:ext cx="650240" cy="627662"/>
          </a:xfrm>
        </p:spPr>
        <p:txBody>
          <a:bodyPr/>
          <a:lstStyle/>
          <a:p>
            <a:fld id="{7FEECAF2-FD67-4C44-813C-1DD8403299BD}" type="slidenum">
              <a:rPr lang="en-GB" smtClean="0"/>
              <a:pPr/>
              <a:t>‹#›</a:t>
            </a:fld>
            <a:endParaRPr lang="en-GB"/>
          </a:p>
        </p:txBody>
      </p:sp>
      <p:sp>
        <p:nvSpPr>
          <p:cNvPr id="2" name="Title 1"/>
          <p:cNvSpPr>
            <a:spLocks noGrp="1"/>
          </p:cNvSpPr>
          <p:nvPr>
            <p:ph type="title"/>
          </p:nvPr>
        </p:nvSpPr>
        <p:spPr>
          <a:xfrm>
            <a:off x="4267200" y="7152640"/>
            <a:ext cx="8344747" cy="1733973"/>
          </a:xfrm>
        </p:spPr>
        <p:txBody>
          <a:bodyPr anchor="t">
            <a:noAutofit/>
          </a:bodyPr>
          <a:lstStyle>
            <a:lvl1pPr algn="l">
              <a:buNone/>
              <a:defRPr sz="3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267200" y="866987"/>
            <a:ext cx="8344747" cy="6068907"/>
          </a:xfrm>
        </p:spPr>
        <p:txBody>
          <a:bodyPr/>
          <a:lstStyle>
            <a:lvl1pPr marL="0" indent="0">
              <a:buNone/>
              <a:defRPr sz="46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41867" y="1408853"/>
            <a:ext cx="3467947" cy="7477760"/>
          </a:xfrm>
        </p:spPr>
        <p:txBody>
          <a:bodyPr/>
          <a:lstStyle>
            <a:lvl1pPr marL="0" indent="0">
              <a:spcAft>
                <a:spcPts val="1422"/>
              </a:spcAft>
              <a:buFontTx/>
              <a:buNone/>
              <a:defRPr sz="2300">
                <a:solidFill>
                  <a:srgbClr val="FFFFFF"/>
                </a:solidFill>
              </a:defRPr>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212412" y="9085704"/>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5" name="Date Placeholder 4"/>
          <p:cNvSpPr>
            <a:spLocks noGrp="1"/>
          </p:cNvSpPr>
          <p:nvPr>
            <p:ph type="dt" sz="half" idx="10"/>
          </p:nvPr>
        </p:nvSpPr>
        <p:spPr>
          <a:xfrm>
            <a:off x="8232039" y="9109311"/>
            <a:ext cx="4330598" cy="520192"/>
          </a:xfrm>
        </p:spPr>
        <p:txBody>
          <a:bodyPr/>
          <a:lstStyle/>
          <a:p>
            <a:fld id="{D10B062C-5FEF-4668-AD7D-82EC67AD75A4}" type="datetimeFigureOut">
              <a:rPr lang="en-GB" smtClean="0"/>
              <a:pPr/>
              <a:t>27/07/2017</a:t>
            </a:fld>
            <a:endParaRPr lang="en-GB"/>
          </a:p>
        </p:txBody>
      </p:sp>
      <p:sp>
        <p:nvSpPr>
          <p:cNvPr id="6" name="Footer Placeholder 5"/>
          <p:cNvSpPr>
            <a:spLocks noGrp="1"/>
          </p:cNvSpPr>
          <p:nvPr>
            <p:ph type="ftr" sz="quarter" idx="11"/>
          </p:nvPr>
        </p:nvSpPr>
        <p:spPr>
          <a:xfrm>
            <a:off x="429158" y="9117650"/>
            <a:ext cx="5097882" cy="520192"/>
          </a:xfrm>
        </p:spPr>
        <p:txBody>
          <a:bodyPr/>
          <a:lstStyle/>
          <a:p>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ECAF2-FD67-4C44-813C-1DD8403299BD}"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5" name="Rectangle 14"/>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6" name="Rectangle 15"/>
          <p:cNvSpPr>
            <a:spLocks noChangeArrowheads="1"/>
          </p:cNvSpPr>
          <p:nvPr/>
        </p:nvSpPr>
        <p:spPr bwMode="white">
          <a:xfrm>
            <a:off x="0" y="0"/>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8" name="Rectangle 17"/>
          <p:cNvSpPr>
            <a:spLocks noChangeArrowheads="1"/>
          </p:cNvSpPr>
          <p:nvPr/>
        </p:nvSpPr>
        <p:spPr bwMode="white">
          <a:xfrm>
            <a:off x="12788053" y="27093"/>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9" name="Rectangle 18"/>
          <p:cNvSpPr>
            <a:spLocks noChangeArrowheads="1"/>
          </p:cNvSpPr>
          <p:nvPr/>
        </p:nvSpPr>
        <p:spPr bwMode="white">
          <a:xfrm>
            <a:off x="216747" y="3251200"/>
            <a:ext cx="12562637" cy="4334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2" name="Rectangle 11"/>
          <p:cNvSpPr>
            <a:spLocks noChangeArrowheads="1"/>
          </p:cNvSpPr>
          <p:nvPr/>
        </p:nvSpPr>
        <p:spPr bwMode="auto">
          <a:xfrm>
            <a:off x="221082" y="202456"/>
            <a:ext cx="12562637" cy="3043123"/>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3" name="Text Placeholder 2"/>
          <p:cNvSpPr>
            <a:spLocks noGrp="1"/>
          </p:cNvSpPr>
          <p:nvPr>
            <p:ph type="body" idx="1"/>
          </p:nvPr>
        </p:nvSpPr>
        <p:spPr>
          <a:xfrm>
            <a:off x="1946206" y="3901441"/>
            <a:ext cx="9216247" cy="2379698"/>
          </a:xfrm>
          <a:prstGeom prst="rect">
            <a:avLst/>
          </a:prstGeom>
        </p:spPr>
        <p:txBody>
          <a:bodyPr lIns="130046" tIns="65023" rIns="130046" bIns="65023" anchor="t"/>
          <a:lstStyle>
            <a:lvl1pPr marL="0" indent="0" algn="ctr">
              <a:buNone/>
              <a:defRPr sz="2300" b="1" cap="all" spc="356" baseline="0">
                <a:solidFill>
                  <a:schemeClr val="tx2"/>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208077" y="9090356"/>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4" name="Rectangle 13"/>
          <p:cNvSpPr>
            <a:spLocks noChangeArrowheads="1"/>
          </p:cNvSpPr>
          <p:nvPr/>
        </p:nvSpPr>
        <p:spPr bwMode="auto">
          <a:xfrm>
            <a:off x="216747" y="216747"/>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5" name="Footer Placeholder 4"/>
          <p:cNvSpPr>
            <a:spLocks noGrp="1"/>
          </p:cNvSpPr>
          <p:nvPr>
            <p:ph type="ftr" sz="quarter" idx="11"/>
          </p:nvPr>
        </p:nvSpPr>
        <p:spPr>
          <a:xfrm>
            <a:off x="433493" y="9117650"/>
            <a:ext cx="5093547" cy="520192"/>
          </a:xfrm>
          <a:prstGeom prst="rect">
            <a:avLst/>
          </a:prstGeom>
        </p:spPr>
        <p:txBody>
          <a:bodyPr lIns="130046" tIns="65023" rIns="130046" bIns="65023"/>
          <a:lstStyle/>
          <a:p>
            <a:endParaRPr kumimoji="0" lang="en-US"/>
          </a:p>
        </p:txBody>
      </p:sp>
      <p:sp>
        <p:nvSpPr>
          <p:cNvPr id="4" name="Date Placeholder 3"/>
          <p:cNvSpPr>
            <a:spLocks noGrp="1"/>
          </p:cNvSpPr>
          <p:nvPr>
            <p:ph type="dt" sz="half" idx="10"/>
          </p:nvPr>
        </p:nvSpPr>
        <p:spPr>
          <a:xfrm>
            <a:off x="8236374" y="9109311"/>
            <a:ext cx="4330598" cy="520192"/>
          </a:xfrm>
          <a:prstGeom prst="rect">
            <a:avLst/>
          </a:prstGeom>
        </p:spPr>
        <p:txBody>
          <a:bodyPr lIns="130046" tIns="65023" rIns="130046" bIns="65023"/>
          <a:lstStyle/>
          <a:p>
            <a:fld id="{9D21D778-B565-4D7E-94D7-64010A445B68}" type="datetimeFigureOut">
              <a:rPr lang="en-US" smtClean="0"/>
              <a:pPr/>
              <a:t>7/27/2017</a:t>
            </a:fld>
            <a:endParaRPr lang="en-US"/>
          </a:p>
        </p:txBody>
      </p:sp>
      <p:sp>
        <p:nvSpPr>
          <p:cNvPr id="8" name="Straight Connector 7"/>
          <p:cNvSpPr>
            <a:spLocks noChangeShapeType="1"/>
          </p:cNvSpPr>
          <p:nvPr/>
        </p:nvSpPr>
        <p:spPr bwMode="auto">
          <a:xfrm>
            <a:off x="216747" y="3467947"/>
            <a:ext cx="12562637"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0" name="Oval 9"/>
          <p:cNvSpPr/>
          <p:nvPr/>
        </p:nvSpPr>
        <p:spPr>
          <a:xfrm>
            <a:off x="6068907" y="3008444"/>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1" name="Oval 10"/>
          <p:cNvSpPr/>
          <p:nvPr/>
        </p:nvSpPr>
        <p:spPr>
          <a:xfrm>
            <a:off x="6203290" y="3142827"/>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6" name="Slide Number Placeholder 5"/>
          <p:cNvSpPr>
            <a:spLocks noGrp="1"/>
          </p:cNvSpPr>
          <p:nvPr>
            <p:ph type="sldNum" sz="quarter" idx="12"/>
          </p:nvPr>
        </p:nvSpPr>
        <p:spPr>
          <a:xfrm>
            <a:off x="6177280" y="3128107"/>
            <a:ext cx="650240" cy="627662"/>
          </a:xfrm>
          <a:prstGeom prst="rect">
            <a:avLst/>
          </a:prstGeom>
        </p:spPr>
        <p:txBody>
          <a:bodyPr lIns="130046" tIns="65023" rIns="130046" bIns="65023"/>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1027290" y="758613"/>
            <a:ext cx="11054080" cy="2167467"/>
          </a:xfrm>
        </p:spPr>
        <p:txBody>
          <a:bodyPr anchor="b"/>
          <a:lstStyle>
            <a:lvl1pPr algn="ctr">
              <a:buNone/>
              <a:defRPr sz="60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8" name="Rectangle 7"/>
          <p:cNvSpPr>
            <a:spLocks noChangeArrowheads="1"/>
          </p:cNvSpPr>
          <p:nvPr/>
        </p:nvSpPr>
        <p:spPr bwMode="white">
          <a:xfrm>
            <a:off x="9970347" y="0"/>
            <a:ext cx="3034453"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9" name="Rectangle 8"/>
          <p:cNvSpPr>
            <a:spLocks noChangeArrowheads="1"/>
          </p:cNvSpPr>
          <p:nvPr/>
        </p:nvSpPr>
        <p:spPr bwMode="white">
          <a:xfrm>
            <a:off x="0" y="0"/>
            <a:ext cx="13004800" cy="22108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0" name="Rectangle 9"/>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1" name="Rectangle 10"/>
          <p:cNvSpPr>
            <a:spLocks noChangeArrowheads="1"/>
          </p:cNvSpPr>
          <p:nvPr/>
        </p:nvSpPr>
        <p:spPr bwMode="auto">
          <a:xfrm>
            <a:off x="208077" y="9090356"/>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2" name="Rectangle 11"/>
          <p:cNvSpPr>
            <a:spLocks noChangeArrowheads="1"/>
          </p:cNvSpPr>
          <p:nvPr/>
        </p:nvSpPr>
        <p:spPr bwMode="auto">
          <a:xfrm>
            <a:off x="216747" y="221082"/>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13" name="Straight Connector 12"/>
          <p:cNvSpPr>
            <a:spLocks noChangeShapeType="1"/>
          </p:cNvSpPr>
          <p:nvPr/>
        </p:nvSpPr>
        <p:spPr bwMode="auto">
          <a:xfrm rot="5400000">
            <a:off x="5719945" y="4662221"/>
            <a:ext cx="888227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4" name="Oval 13"/>
          <p:cNvSpPr/>
          <p:nvPr/>
        </p:nvSpPr>
        <p:spPr>
          <a:xfrm>
            <a:off x="9727590" y="4161085"/>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5" name="Oval 14"/>
          <p:cNvSpPr/>
          <p:nvPr/>
        </p:nvSpPr>
        <p:spPr>
          <a:xfrm>
            <a:off x="9861973" y="4295468"/>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6" name="Slide Number Placeholder 5"/>
          <p:cNvSpPr>
            <a:spLocks noGrp="1"/>
          </p:cNvSpPr>
          <p:nvPr>
            <p:ph type="sldNum" sz="quarter" idx="12"/>
          </p:nvPr>
        </p:nvSpPr>
        <p:spPr>
          <a:xfrm>
            <a:off x="9835964" y="4280749"/>
            <a:ext cx="650240" cy="627662"/>
          </a:xfrm>
        </p:spPr>
        <p:txBody>
          <a:bodyPr/>
          <a:lstStyle/>
          <a:p>
            <a:fld id="{7FEECAF2-FD67-4C44-813C-1DD8403299BD}" type="slidenum">
              <a:rPr lang="en-GB" smtClean="0"/>
              <a:pPr/>
              <a:t>‹#›</a:t>
            </a:fld>
            <a:endParaRPr lang="en-GB"/>
          </a:p>
        </p:txBody>
      </p:sp>
      <p:sp>
        <p:nvSpPr>
          <p:cNvPr id="3" name="Vertical Text Placeholder 2"/>
          <p:cNvSpPr>
            <a:spLocks noGrp="1"/>
          </p:cNvSpPr>
          <p:nvPr>
            <p:ph type="body" orient="vert" idx="1"/>
          </p:nvPr>
        </p:nvSpPr>
        <p:spPr>
          <a:xfrm>
            <a:off x="433493" y="433493"/>
            <a:ext cx="9320107" cy="827927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10512214" y="433495"/>
            <a:ext cx="2059093" cy="8322169"/>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E0D838A4-5AE4-40A5-8A73-5F48C6807298}"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E0D838A4-5AE4-40A5-8A73-5F48C6807298}"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E0D838A4-5AE4-40A5-8A73-5F48C6807298}"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E0D838A4-5AE4-40A5-8A73-5F48C6807298}" type="slidenum">
              <a:rPr lang="en-GB" smtClean="0"/>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9320213" y="9040813"/>
            <a:ext cx="3033712" cy="519112"/>
          </a:xfrm>
          <a:prstGeom prst="rect">
            <a:avLst/>
          </a:prstGeom>
        </p:spPr>
        <p:txBody>
          <a:bodyPr/>
          <a:lstStyle/>
          <a:p>
            <a:fld id="{E0D838A4-5AE4-40A5-8A73-5F48C6807298}" type="slidenum">
              <a:rPr lang="en-GB" smtClean="0"/>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9320213" y="9040813"/>
            <a:ext cx="3033712" cy="519112"/>
          </a:xfrm>
          <a:prstGeom prst="rect">
            <a:avLst/>
          </a:prstGeom>
        </p:spPr>
        <p:txBody>
          <a:bodyPr/>
          <a:lstStyle/>
          <a:p>
            <a:fld id="{E0D838A4-5AE4-40A5-8A73-5F48C6807298}" type="slidenum">
              <a:rPr lang="en-GB" smtClean="0"/>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9320213" y="9040813"/>
            <a:ext cx="3033712" cy="519112"/>
          </a:xfrm>
          <a:prstGeom prst="rect">
            <a:avLst/>
          </a:prstGeom>
        </p:spPr>
        <p:txBody>
          <a:bodyPr/>
          <a:lstStyle/>
          <a:p>
            <a:fld id="{E0D838A4-5AE4-40A5-8A73-5F48C6807298}" type="slidenum">
              <a:rPr lang="en-GB" smtClean="0"/>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E0D838A4-5AE4-40A5-8A73-5F48C6807298}" type="slidenum">
              <a:rPr lang="en-GB" smtClean="0"/>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E0D838A4-5AE4-40A5-8A73-5F48C680729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a:xfrm>
            <a:off x="8236374" y="9109311"/>
            <a:ext cx="4330598" cy="520192"/>
          </a:xfrm>
          <a:prstGeom prst="rect">
            <a:avLst/>
          </a:prstGeom>
        </p:spPr>
        <p:txBody>
          <a:bodyPr lIns="130046" tIns="65023" rIns="130046" bIns="65023"/>
          <a:lstStyle/>
          <a:p>
            <a:fld id="{9D21D778-B565-4D7E-94D7-64010A445B68}" type="datetimeFigureOut">
              <a:rPr lang="en-US" smtClean="0"/>
              <a:pPr/>
              <a:t>7/27/2017</a:t>
            </a:fld>
            <a:endParaRPr lang="en-US"/>
          </a:p>
        </p:txBody>
      </p:sp>
      <p:sp>
        <p:nvSpPr>
          <p:cNvPr id="5" name="Footer Placeholder 4"/>
          <p:cNvSpPr>
            <a:spLocks noGrp="1"/>
          </p:cNvSpPr>
          <p:nvPr>
            <p:ph type="ftr" sz="quarter" idx="11"/>
          </p:nvPr>
        </p:nvSpPr>
        <p:spPr>
          <a:xfrm>
            <a:off x="433493" y="9117650"/>
            <a:ext cx="5093547" cy="520192"/>
          </a:xfrm>
          <a:prstGeom prst="rect">
            <a:avLst/>
          </a:prstGeom>
        </p:spPr>
        <p:txBody>
          <a:bodyPr lIns="130046" tIns="65023" rIns="130046" bIns="65023"/>
          <a:lstStyle/>
          <a:p>
            <a:endParaRPr kumimoji="0" lang="en-US"/>
          </a:p>
        </p:txBody>
      </p:sp>
      <p:sp>
        <p:nvSpPr>
          <p:cNvPr id="6" name="Slide Number Placeholder 5"/>
          <p:cNvSpPr>
            <a:spLocks noGrp="1"/>
          </p:cNvSpPr>
          <p:nvPr>
            <p:ph type="sldNum" sz="quarter" idx="12"/>
          </p:nvPr>
        </p:nvSpPr>
        <p:spPr>
          <a:xfrm>
            <a:off x="6203290" y="1459730"/>
            <a:ext cx="650240" cy="627662"/>
          </a:xfrm>
          <a:prstGeom prst="rect">
            <a:avLst/>
          </a:prstGeom>
        </p:spPr>
        <p:txBody>
          <a:bodyPr lIns="130046" tIns="65023" rIns="130046" bIns="65023"/>
          <a:lstStyle/>
          <a:p>
            <a:fld id="{2C6B1FF6-39B9-40F5-8B67-33C6354A3D4F}" type="slidenum">
              <a:rPr kumimoji="0" lang="en-US" smtClean="0"/>
              <a:pPr/>
              <a:t>‹#›</a:t>
            </a:fld>
            <a:endParaRPr kumimoji="0" lang="en-US" dirty="0"/>
          </a:p>
        </p:txBody>
      </p:sp>
      <p:sp>
        <p:nvSpPr>
          <p:cNvPr id="8" name="Content Placeholder 7"/>
          <p:cNvSpPr>
            <a:spLocks noGrp="1"/>
          </p:cNvSpPr>
          <p:nvPr>
            <p:ph sz="quarter" idx="1"/>
          </p:nvPr>
        </p:nvSpPr>
        <p:spPr>
          <a:xfrm>
            <a:off x="429158" y="2171802"/>
            <a:ext cx="12094464" cy="6502400"/>
          </a:xfrm>
          <a:prstGeom prst="rect">
            <a:avLst/>
          </a:prstGeom>
        </p:spPr>
        <p:txBody>
          <a:bodyPr lIns="130046" tIns="65023" rIns="130046" bIns="65023"/>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E0D838A4-5AE4-40A5-8A73-5F48C6807298}" type="slidenum">
              <a:rPr lang="en-GB" smtClean="0"/>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E0D838A4-5AE4-40A5-8A73-5F48C6807298}" type="slidenum">
              <a:rPr lang="en-GB" smtClean="0"/>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D838A4-5AE4-40A5-8A73-5F48C6807298}" type="slidenum">
              <a:rPr lang="en-GB" smtClean="0"/>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D838A4-5AE4-40A5-8A73-5F48C6807298}" type="slidenum">
              <a:rPr lang="en-GB" smtClean="0"/>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5700" b="1" cap="all"/>
            </a:lvl1pPr>
          </a:lstStyle>
          <a:p>
            <a:r>
              <a:rPr lang="en-US" smtClean="0"/>
              <a:t>Click to edit Master title style</a:t>
            </a:r>
            <a:endParaRPr lang="en-GB"/>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00">
                <a:solidFill>
                  <a:schemeClr val="tx1">
                    <a:tint val="75000"/>
                  </a:schemeClr>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D838A4-5AE4-40A5-8A73-5F48C6807298}" type="slidenum">
              <a:rPr lang="en-GB" smtClean="0"/>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25689"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356233"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D838A4-5AE4-40A5-8A73-5F48C6807298}" type="slidenum">
              <a:rPr lang="en-GB" smtClean="0"/>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D838A4-5AE4-40A5-8A73-5F48C6807298}" type="slidenum">
              <a:rPr lang="en-GB" smtClean="0"/>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D838A4-5AE4-40A5-8A73-5F48C6807298}" type="slidenum">
              <a:rPr lang="en-GB" smtClean="0"/>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D838A4-5AE4-40A5-8A73-5F48C6807298}" type="slidenum">
              <a:rPr lang="en-GB" smtClean="0"/>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00" b="1"/>
            </a:lvl1pPr>
          </a:lstStyle>
          <a:p>
            <a:r>
              <a:rPr lang="en-US" smtClean="0"/>
              <a:t>Click to edit Master title style</a:t>
            </a:r>
            <a:endParaRPr lang="en-GB"/>
          </a:p>
        </p:txBody>
      </p:sp>
      <p:sp>
        <p:nvSpPr>
          <p:cNvPr id="3" name="Content Placeholder 2"/>
          <p:cNvSpPr>
            <a:spLocks noGrp="1"/>
          </p:cNvSpPr>
          <p:nvPr>
            <p:ph idx="1"/>
          </p:nvPr>
        </p:nvSpPr>
        <p:spPr>
          <a:xfrm>
            <a:off x="5084516" y="38834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242" y="2041033"/>
            <a:ext cx="4278490" cy="6671734"/>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D838A4-5AE4-40A5-8A73-5F48C680729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35000" y="3962400"/>
            <a:ext cx="11734800" cy="2312987"/>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1pPr>
            <a:lvl2pPr marL="0" marR="0" lvl="1"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2pPr>
            <a:lvl3pPr marL="0" marR="0" lvl="2"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3pPr>
            <a:lvl4pPr marL="0" marR="0" lvl="3"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4pPr>
            <a:lvl5pPr marL="0" marR="0" lvl="4"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5pPr>
            <a:lvl6pPr marL="457200" marR="0" lvl="5"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6pPr>
            <a:lvl7pPr marL="914400" marR="0" lvl="6"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7pPr>
            <a:lvl8pPr marL="1371600" marR="0" lvl="7"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8pPr>
            <a:lvl9pPr marL="1828800" marR="0" lvl="8"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endParaRPr lang="en-GB"/>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D838A4-5AE4-40A5-8A73-5F48C6807298}" type="slidenum">
              <a:rPr lang="en-GB" smtClean="0"/>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D838A4-5AE4-40A5-8A73-5F48C6807298}" type="slidenum">
              <a:rPr lang="en-GB" smtClean="0"/>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08943" y="555416"/>
            <a:ext cx="4161084" cy="11835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25689" y="555416"/>
            <a:ext cx="12266507" cy="11835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1F62CF-EA1F-4637-8ED8-B2817792F166}"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D838A4-5AE4-40A5-8A73-5F48C680729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974725" y="3548062"/>
            <a:ext cx="11055350" cy="2090737"/>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1pPr>
            <a:lvl2pPr marL="0" marR="0" lvl="1"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2pPr>
            <a:lvl3pPr marL="0" marR="0" lvl="2"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3pPr>
            <a:lvl4pPr marL="0" marR="0" lvl="3"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4pPr>
            <a:lvl5pPr marL="0" marR="0" lvl="4"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5pPr>
            <a:lvl6pPr marL="457200" marR="0" lvl="5"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6pPr>
            <a:lvl7pPr marL="914400" marR="0" lvl="6"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7pPr>
            <a:lvl8pPr marL="1371600" marR="0" lvl="7"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8pPr>
            <a:lvl9pPr marL="1828800" marR="0" lvl="8"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26" name="Shape 26"/>
          <p:cNvSpPr txBox="1">
            <a:spLocks noGrp="1"/>
          </p:cNvSpPr>
          <p:nvPr>
            <p:ph type="subTitle" idx="1"/>
          </p:nvPr>
        </p:nvSpPr>
        <p:spPr>
          <a:xfrm>
            <a:off x="1951038" y="5791200"/>
            <a:ext cx="9102725" cy="2228850"/>
          </a:xfrm>
          <a:prstGeom prst="rect">
            <a:avLst/>
          </a:prstGeom>
          <a:noFill/>
          <a:ln>
            <a:noFill/>
          </a:ln>
        </p:spPr>
        <p:txBody>
          <a:bodyPr lIns="91425" tIns="91425" rIns="91425" bIns="91425" anchor="t" anchorCtr="0"/>
          <a:lstStyle>
            <a:lvl1pPr marL="0" marR="0" lvl="0" indent="0" algn="ctr" rtl="0">
              <a:spcBef>
                <a:spcPts val="4200"/>
              </a:spcBef>
              <a:spcAft>
                <a:spcPts val="0"/>
              </a:spcAft>
              <a:buClr>
                <a:srgbClr val="FFFFFF"/>
              </a:buClr>
              <a:buFont typeface="Trebuchet MS"/>
              <a:buNone/>
              <a:defRPr sz="3000" b="0" i="0" u="none" strike="noStrike" cap="none">
                <a:solidFill>
                  <a:srgbClr val="FFFFFF"/>
                </a:solidFill>
                <a:latin typeface="Trebuchet MS"/>
                <a:ea typeface="Trebuchet MS"/>
                <a:cs typeface="Trebuchet MS"/>
                <a:sym typeface="Trebuchet MS"/>
              </a:defRPr>
            </a:lvl1pPr>
            <a:lvl2pPr marL="457200" marR="0" lvl="1"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2pPr>
            <a:lvl3pPr marL="914400" marR="0" lvl="2"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3pPr>
            <a:lvl4pPr marL="1371600" marR="0" lvl="3"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4pPr>
            <a:lvl5pPr marL="1828800" marR="0" lvl="4"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5pPr>
            <a:lvl6pPr marL="2286000" marR="0" lvl="5"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6pPr>
            <a:lvl7pPr marL="2743200" marR="0" lvl="6"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7pPr>
            <a:lvl8pPr marL="3200400" marR="0" lvl="7"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8pPr>
            <a:lvl9pPr marL="3657600" marR="0" lvl="8" indent="0" algn="ctr" rtl="0">
              <a:spcBef>
                <a:spcPts val="4200"/>
              </a:spcBef>
              <a:spcAft>
                <a:spcPts val="0"/>
              </a:spcAft>
              <a:buClr>
                <a:srgbClr val="5C6670"/>
              </a:buClr>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p:spTree>
      <p:nvGrpSpPr>
        <p:cNvPr id="1" name="Shape 28"/>
        <p:cNvGrpSpPr/>
        <p:nvPr/>
      </p:nvGrpSpPr>
      <p:grpSpPr>
        <a:xfrm>
          <a:off x="0" y="0"/>
          <a:ext cx="0" cy="0"/>
          <a:chOff x="0" y="0"/>
          <a:chExt cx="0" cy="0"/>
        </a:xfrm>
      </p:grpSpPr>
      <p:pic>
        <p:nvPicPr>
          <p:cNvPr id="29" name="Shape 29" descr="fall_in_co_4x3.jpg"/>
          <p:cNvPicPr preferRelativeResize="0"/>
          <p:nvPr/>
        </p:nvPicPr>
        <p:blipFill rotWithShape="1">
          <a:blip r:embed="rId2">
            <a:alphaModFix/>
          </a:blip>
          <a:srcRect/>
          <a:stretch/>
        </p:blipFill>
        <p:spPr>
          <a:xfrm>
            <a:off x="0" y="0"/>
            <a:ext cx="13030200" cy="9772650"/>
          </a:xfrm>
          <a:prstGeom prst="rect">
            <a:avLst/>
          </a:prstGeom>
          <a:noFill/>
          <a:ln>
            <a:noFill/>
          </a:ln>
        </p:spPr>
      </p:pic>
      <p:pic>
        <p:nvPicPr>
          <p:cNvPr id="30" name="Shape 30" descr="CO_logo_horizontal_white.png"/>
          <p:cNvPicPr preferRelativeResize="0"/>
          <p:nvPr/>
        </p:nvPicPr>
        <p:blipFill rotWithShape="1">
          <a:blip r:embed="rId3">
            <a:alphaModFix/>
          </a:blip>
          <a:srcRect/>
          <a:stretch/>
        </p:blipFill>
        <p:spPr>
          <a:xfrm>
            <a:off x="503237" y="8934450"/>
            <a:ext cx="2895600" cy="72548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1"/>
        <p:cNvGrpSpPr/>
        <p:nvPr/>
      </p:nvGrpSpPr>
      <p:grpSpPr>
        <a:xfrm>
          <a:off x="0" y="0"/>
          <a:ext cx="0" cy="0"/>
          <a:chOff x="0" y="0"/>
          <a:chExt cx="0" cy="0"/>
        </a:xfrm>
      </p:grpSpPr>
      <p:sp>
        <p:nvSpPr>
          <p:cNvPr id="32" name="Shape 32"/>
          <p:cNvSpPr/>
          <p:nvPr/>
        </p:nvSpPr>
        <p:spPr>
          <a:xfrm>
            <a:off x="1092200" y="2667000"/>
            <a:ext cx="1524000" cy="1524000"/>
          </a:xfrm>
          <a:prstGeom prst="rect">
            <a:avLst/>
          </a:prstGeom>
          <a:solidFill>
            <a:srgbClr val="14943F"/>
          </a:solidFill>
          <a:ln>
            <a:noFill/>
          </a:ln>
        </p:spPr>
        <p:txBody>
          <a:bodyPr lIns="50800" tIns="50800" rIns="50800" bIns="50800" anchor="ctr" anchorCtr="0">
            <a:noAutofit/>
          </a:bodyPr>
          <a:lstStyle/>
          <a:p>
            <a:pPr marL="228600" marR="0" lvl="0" indent="0" algn="l" rtl="0">
              <a:lnSpc>
                <a:spcPct val="100000"/>
              </a:lnSpc>
              <a:spcBef>
                <a:spcPts val="0"/>
              </a:spcBef>
              <a:spcAft>
                <a:spcPts val="0"/>
              </a:spcAft>
              <a:buClr>
                <a:srgbClr val="5C6670"/>
              </a:buClr>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33" name="Shape 33"/>
          <p:cNvSpPr txBox="1"/>
          <p:nvPr/>
        </p:nvSpPr>
        <p:spPr>
          <a:xfrm>
            <a:off x="1016000" y="2133600"/>
            <a:ext cx="4190999" cy="3693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5C6670"/>
                </a:solidFill>
                <a:latin typeface="Trebuchet MS"/>
                <a:ea typeface="Trebuchet MS"/>
                <a:cs typeface="Trebuchet MS"/>
                <a:sym typeface="Trebuchet MS"/>
              </a:rPr>
              <a:t>brandCOLORADO colors</a:t>
            </a:r>
          </a:p>
        </p:txBody>
      </p:sp>
      <p:sp>
        <p:nvSpPr>
          <p:cNvPr id="34" name="Shape 34"/>
          <p:cNvSpPr txBox="1"/>
          <p:nvPr/>
        </p:nvSpPr>
        <p:spPr>
          <a:xfrm>
            <a:off x="1092200" y="457200"/>
            <a:ext cx="7619999" cy="93871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5500" b="1" i="1">
                <a:solidFill>
                  <a:srgbClr val="5C6670"/>
                </a:solidFill>
                <a:latin typeface="Trebuchet MS"/>
                <a:ea typeface="Trebuchet MS"/>
                <a:cs typeface="Trebuchet MS"/>
                <a:sym typeface="Trebuchet MS"/>
              </a:rPr>
              <a:t>Using this template:</a:t>
            </a:r>
          </a:p>
        </p:txBody>
      </p:sp>
      <p:sp>
        <p:nvSpPr>
          <p:cNvPr id="35" name="Shape 35"/>
          <p:cNvSpPr/>
          <p:nvPr/>
        </p:nvSpPr>
        <p:spPr>
          <a:xfrm>
            <a:off x="3073400" y="2667000"/>
            <a:ext cx="1524000" cy="1524000"/>
          </a:xfrm>
          <a:prstGeom prst="rect">
            <a:avLst/>
          </a:prstGeom>
          <a:solidFill>
            <a:srgbClr val="4A535D"/>
          </a:solidFill>
          <a:ln>
            <a:noFill/>
          </a:ln>
        </p:spPr>
        <p:txBody>
          <a:bodyPr lIns="50800" tIns="50800" rIns="50800" bIns="50800" anchor="ctr" anchorCtr="0">
            <a:noAutofit/>
          </a:bodyPr>
          <a:lstStyle/>
          <a:p>
            <a:pPr marL="228600" marR="0" lvl="0" indent="0" algn="l" rtl="0">
              <a:lnSpc>
                <a:spcPct val="100000"/>
              </a:lnSpc>
              <a:spcBef>
                <a:spcPts val="0"/>
              </a:spcBef>
              <a:spcAft>
                <a:spcPts val="0"/>
              </a:spcAft>
              <a:buClr>
                <a:srgbClr val="5C6670"/>
              </a:buClr>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36" name="Shape 36"/>
          <p:cNvSpPr/>
          <p:nvPr/>
        </p:nvSpPr>
        <p:spPr>
          <a:xfrm>
            <a:off x="5054600" y="2667000"/>
            <a:ext cx="1524000" cy="1524000"/>
          </a:xfrm>
          <a:prstGeom prst="rect">
            <a:avLst/>
          </a:prstGeom>
          <a:solidFill>
            <a:srgbClr val="C7C9C9"/>
          </a:solidFill>
          <a:ln>
            <a:noFill/>
          </a:ln>
        </p:spPr>
        <p:txBody>
          <a:bodyPr lIns="50800" tIns="50800" rIns="50800" bIns="50800" anchor="ctr" anchorCtr="0">
            <a:noAutofit/>
          </a:bodyPr>
          <a:lstStyle/>
          <a:p>
            <a:pPr marL="228600" marR="0" lvl="0" indent="0" algn="l" rtl="0">
              <a:lnSpc>
                <a:spcPct val="100000"/>
              </a:lnSpc>
              <a:spcBef>
                <a:spcPts val="0"/>
              </a:spcBef>
              <a:spcAft>
                <a:spcPts val="0"/>
              </a:spcAft>
              <a:buClr>
                <a:srgbClr val="5C6670"/>
              </a:buClr>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37" name="Shape 37"/>
          <p:cNvSpPr/>
          <p:nvPr/>
        </p:nvSpPr>
        <p:spPr>
          <a:xfrm>
            <a:off x="7035800" y="2667000"/>
            <a:ext cx="1524000" cy="1524000"/>
          </a:xfrm>
          <a:prstGeom prst="rect">
            <a:avLst/>
          </a:prstGeom>
          <a:solidFill>
            <a:srgbClr val="FFFFFF"/>
          </a:solidFill>
          <a:ln w="12700" cap="flat" cmpd="sng">
            <a:solidFill>
              <a:srgbClr val="4A535D"/>
            </a:solidFill>
            <a:prstDash val="solid"/>
            <a:miter/>
            <a:headEnd type="none" w="med" len="med"/>
            <a:tailEnd type="none" w="med" len="med"/>
          </a:ln>
        </p:spPr>
        <p:txBody>
          <a:bodyPr lIns="50800" tIns="50800" rIns="50800" bIns="50800" anchor="ctr" anchorCtr="0">
            <a:noAutofit/>
          </a:bodyPr>
          <a:lstStyle/>
          <a:p>
            <a:pPr marL="228600" marR="0" lvl="0" indent="0" algn="l" rtl="0">
              <a:lnSpc>
                <a:spcPct val="100000"/>
              </a:lnSpc>
              <a:spcBef>
                <a:spcPts val="0"/>
              </a:spcBef>
              <a:spcAft>
                <a:spcPts val="0"/>
              </a:spcAft>
              <a:buClr>
                <a:srgbClr val="5C6670"/>
              </a:buClr>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38" name="Shape 38"/>
          <p:cNvSpPr/>
          <p:nvPr/>
        </p:nvSpPr>
        <p:spPr>
          <a:xfrm>
            <a:off x="1092200" y="4572000"/>
            <a:ext cx="1524000" cy="1524000"/>
          </a:xfrm>
          <a:prstGeom prst="rect">
            <a:avLst/>
          </a:prstGeom>
          <a:solidFill>
            <a:srgbClr val="E95F1A"/>
          </a:solidFill>
          <a:ln>
            <a:noFill/>
          </a:ln>
        </p:spPr>
        <p:txBody>
          <a:bodyPr lIns="50800" tIns="50800" rIns="50800" bIns="50800" anchor="ctr" anchorCtr="0">
            <a:noAutofit/>
          </a:bodyPr>
          <a:lstStyle/>
          <a:p>
            <a:pPr marL="228600" marR="0" lvl="0" indent="0" algn="l" rtl="0">
              <a:lnSpc>
                <a:spcPct val="100000"/>
              </a:lnSpc>
              <a:spcBef>
                <a:spcPts val="0"/>
              </a:spcBef>
              <a:spcAft>
                <a:spcPts val="0"/>
              </a:spcAft>
              <a:buClr>
                <a:srgbClr val="5C6670"/>
              </a:buClr>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39" name="Shape 39"/>
          <p:cNvSpPr/>
          <p:nvPr/>
        </p:nvSpPr>
        <p:spPr>
          <a:xfrm>
            <a:off x="3073400" y="4572000"/>
            <a:ext cx="1524000" cy="1524000"/>
          </a:xfrm>
          <a:prstGeom prst="rect">
            <a:avLst/>
          </a:prstGeom>
          <a:solidFill>
            <a:srgbClr val="523F2D"/>
          </a:solidFill>
          <a:ln>
            <a:noFill/>
          </a:ln>
        </p:spPr>
        <p:txBody>
          <a:bodyPr lIns="50800" tIns="50800" rIns="50800" bIns="50800" anchor="ctr" anchorCtr="0">
            <a:noAutofit/>
          </a:bodyPr>
          <a:lstStyle/>
          <a:p>
            <a:pPr marL="228600" marR="0" lvl="0" indent="0" algn="l" rtl="0">
              <a:lnSpc>
                <a:spcPct val="100000"/>
              </a:lnSpc>
              <a:spcBef>
                <a:spcPts val="0"/>
              </a:spcBef>
              <a:spcAft>
                <a:spcPts val="0"/>
              </a:spcAft>
              <a:buClr>
                <a:srgbClr val="5C6670"/>
              </a:buClr>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40" name="Shape 40"/>
          <p:cNvSpPr/>
          <p:nvPr/>
        </p:nvSpPr>
        <p:spPr>
          <a:xfrm>
            <a:off x="5054600" y="4572000"/>
            <a:ext cx="1524000" cy="1524000"/>
          </a:xfrm>
          <a:prstGeom prst="rect">
            <a:avLst/>
          </a:prstGeom>
          <a:solidFill>
            <a:srgbClr val="5EB7E3"/>
          </a:solidFill>
          <a:ln>
            <a:noFill/>
          </a:ln>
        </p:spPr>
        <p:txBody>
          <a:bodyPr lIns="50800" tIns="50800" rIns="50800" bIns="50800" anchor="ctr" anchorCtr="0">
            <a:noAutofit/>
          </a:bodyPr>
          <a:lstStyle/>
          <a:p>
            <a:pPr marL="228600" marR="0" lvl="0" indent="0" algn="l" rtl="0">
              <a:lnSpc>
                <a:spcPct val="100000"/>
              </a:lnSpc>
              <a:spcBef>
                <a:spcPts val="0"/>
              </a:spcBef>
              <a:spcAft>
                <a:spcPts val="0"/>
              </a:spcAft>
              <a:buClr>
                <a:srgbClr val="5C6670"/>
              </a:buClr>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41" name="Shape 41"/>
          <p:cNvSpPr txBox="1"/>
          <p:nvPr/>
        </p:nvSpPr>
        <p:spPr>
          <a:xfrm>
            <a:off x="1016000" y="6934200"/>
            <a:ext cx="11125200" cy="2031325"/>
          </a:xfrm>
          <a:prstGeom prst="rect">
            <a:avLst/>
          </a:prstGeom>
          <a:noFill/>
          <a:ln>
            <a:noFill/>
          </a:ln>
        </p:spPr>
        <p:txBody>
          <a:bodyPr lIns="91425" tIns="45700" rIns="91425" bIns="45700" anchor="t" anchorCtr="0">
            <a:noAutofit/>
          </a:bodyPr>
          <a:lstStyle/>
          <a:p>
            <a:pPr marL="271463" marR="0" lvl="0" indent="-271463" algn="l" rtl="0">
              <a:spcBef>
                <a:spcPts val="0"/>
              </a:spcBef>
              <a:spcAft>
                <a:spcPts val="0"/>
              </a:spcAft>
              <a:buClr>
                <a:srgbClr val="5C6670"/>
              </a:buClr>
              <a:buSzPct val="75000"/>
              <a:buFont typeface="Trebuchet MS"/>
              <a:buChar char="•"/>
            </a:pPr>
            <a:r>
              <a:rPr lang="en-US" sz="1800">
                <a:solidFill>
                  <a:srgbClr val="5C6670"/>
                </a:solidFill>
                <a:latin typeface="Trebuchet MS"/>
                <a:ea typeface="Trebuchet MS"/>
                <a:cs typeface="Trebuchet MS"/>
                <a:sym typeface="Trebuchet MS"/>
              </a:rPr>
              <a:t>You may also choose to use your department’s extended color palette in this presentation.</a:t>
            </a:r>
          </a:p>
          <a:p>
            <a:pPr marL="271463" marR="0" lvl="0" indent="-271463" algn="l" rtl="0">
              <a:spcBef>
                <a:spcPts val="0"/>
              </a:spcBef>
              <a:spcAft>
                <a:spcPts val="0"/>
              </a:spcAft>
              <a:buClr>
                <a:srgbClr val="5C6670"/>
              </a:buClr>
              <a:buFont typeface="Trebuchet MS"/>
              <a:buNone/>
            </a:pPr>
            <a:endParaRPr sz="1800">
              <a:solidFill>
                <a:srgbClr val="5C6670"/>
              </a:solidFill>
              <a:latin typeface="Trebuchet MS"/>
              <a:ea typeface="Trebuchet MS"/>
              <a:cs typeface="Trebuchet MS"/>
              <a:sym typeface="Trebuchet MS"/>
            </a:endParaRPr>
          </a:p>
          <a:p>
            <a:pPr marL="271463" marR="0" lvl="0" indent="-271463" algn="l" rtl="0">
              <a:spcBef>
                <a:spcPts val="0"/>
              </a:spcBef>
              <a:spcAft>
                <a:spcPts val="0"/>
              </a:spcAft>
              <a:buClr>
                <a:srgbClr val="5C6670"/>
              </a:buClr>
              <a:buSzPct val="75000"/>
              <a:buFont typeface="Trebuchet MS"/>
              <a:buChar char="•"/>
            </a:pPr>
            <a:r>
              <a:rPr lang="en-US" sz="1800">
                <a:solidFill>
                  <a:srgbClr val="5C6670"/>
                </a:solidFill>
                <a:latin typeface="Trebuchet MS"/>
                <a:ea typeface="Trebuchet MS"/>
                <a:cs typeface="Trebuchet MS"/>
                <a:sym typeface="Trebuchet MS"/>
              </a:rPr>
              <a:t>When inserting lockups into keynote slide presentations, use png rgb 300 medium file for the crispest result. You will need to scale this image down to the appropriate size. To preserve height-to-width ratio hold, “shift” while scaling.</a:t>
            </a:r>
          </a:p>
          <a:p>
            <a:pPr marL="271463" marR="0" lvl="0" indent="-271463" algn="l" rtl="0">
              <a:spcBef>
                <a:spcPts val="0"/>
              </a:spcBef>
              <a:spcAft>
                <a:spcPts val="0"/>
              </a:spcAft>
              <a:buClr>
                <a:srgbClr val="5C6670"/>
              </a:buClr>
              <a:buFont typeface="Trebuchet MS"/>
              <a:buNone/>
            </a:pPr>
            <a:endParaRPr sz="1800">
              <a:solidFill>
                <a:srgbClr val="5C6670"/>
              </a:solidFill>
              <a:latin typeface="Trebuchet MS"/>
              <a:ea typeface="Trebuchet MS"/>
              <a:cs typeface="Trebuchet MS"/>
              <a:sym typeface="Trebuchet MS"/>
            </a:endParaRPr>
          </a:p>
          <a:p>
            <a:pPr marL="271463" marR="0" lvl="0" indent="-271463" algn="l" rtl="0">
              <a:spcBef>
                <a:spcPts val="0"/>
              </a:spcBef>
              <a:spcAft>
                <a:spcPts val="0"/>
              </a:spcAft>
              <a:buClr>
                <a:srgbClr val="5C6670"/>
              </a:buClr>
              <a:buSzPct val="75000"/>
              <a:buFont typeface="Trebuchet MS"/>
              <a:buChar char="•"/>
            </a:pPr>
            <a:r>
              <a:rPr lang="en-US" sz="1800">
                <a:solidFill>
                  <a:srgbClr val="5C6670"/>
                </a:solidFill>
                <a:latin typeface="Trebuchet MS"/>
                <a:ea typeface="Trebuchet MS"/>
                <a:cs typeface="Trebuchet MS"/>
                <a:sym typeface="Trebuchet MS"/>
              </a:rPr>
              <a:t>Reference the Colorado Brand Guidelines for more information.</a:t>
            </a:r>
          </a:p>
        </p:txBody>
      </p:sp>
      <p:sp>
        <p:nvSpPr>
          <p:cNvPr id="42" name="Shape 42"/>
          <p:cNvSpPr txBox="1"/>
          <p:nvPr/>
        </p:nvSpPr>
        <p:spPr>
          <a:xfrm>
            <a:off x="9702800" y="2133600"/>
            <a:ext cx="2895600" cy="3693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5C6670"/>
                </a:solidFill>
                <a:latin typeface="Trebuchet MS"/>
                <a:ea typeface="Trebuchet MS"/>
                <a:cs typeface="Trebuchet MS"/>
                <a:sym typeface="Trebuchet MS"/>
              </a:rPr>
              <a:t>CDPHE shield colors</a:t>
            </a:r>
          </a:p>
        </p:txBody>
      </p:sp>
      <p:sp>
        <p:nvSpPr>
          <p:cNvPr id="43" name="Shape 43"/>
          <p:cNvSpPr/>
          <p:nvPr/>
        </p:nvSpPr>
        <p:spPr>
          <a:xfrm>
            <a:off x="9779000" y="2667000"/>
            <a:ext cx="1524000" cy="1524000"/>
          </a:xfrm>
          <a:prstGeom prst="rect">
            <a:avLst/>
          </a:prstGeom>
          <a:solidFill>
            <a:srgbClr val="00B2E2"/>
          </a:solidFill>
          <a:ln>
            <a:noFill/>
          </a:ln>
        </p:spPr>
        <p:txBody>
          <a:bodyPr lIns="50800" tIns="50800" rIns="50800" bIns="50800" anchor="ctr" anchorCtr="0">
            <a:noAutofit/>
          </a:bodyPr>
          <a:lstStyle/>
          <a:p>
            <a:pPr marL="228600" marR="0" lvl="0" indent="0" algn="l" rtl="0">
              <a:lnSpc>
                <a:spcPct val="100000"/>
              </a:lnSpc>
              <a:spcBef>
                <a:spcPts val="0"/>
              </a:spcBef>
              <a:spcAft>
                <a:spcPts val="0"/>
              </a:spcAft>
              <a:buClr>
                <a:srgbClr val="5C6670"/>
              </a:buClr>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44" name="Shape 44"/>
          <p:cNvSpPr/>
          <p:nvPr/>
        </p:nvSpPr>
        <p:spPr>
          <a:xfrm>
            <a:off x="9779000" y="4572000"/>
            <a:ext cx="1524000" cy="1524000"/>
          </a:xfrm>
          <a:prstGeom prst="rect">
            <a:avLst/>
          </a:prstGeom>
          <a:solidFill>
            <a:srgbClr val="6CC049"/>
          </a:solidFill>
          <a:ln>
            <a:noFill/>
          </a:ln>
        </p:spPr>
        <p:txBody>
          <a:bodyPr lIns="50800" tIns="50800" rIns="50800" bIns="50800" anchor="ctr" anchorCtr="0">
            <a:noAutofit/>
          </a:bodyPr>
          <a:lstStyle/>
          <a:p>
            <a:pPr marL="228600" marR="0" lvl="0" indent="0" algn="l" rtl="0">
              <a:lnSpc>
                <a:spcPct val="100000"/>
              </a:lnSpc>
              <a:spcBef>
                <a:spcPts val="0"/>
              </a:spcBef>
              <a:spcAft>
                <a:spcPts val="0"/>
              </a:spcAft>
              <a:buClr>
                <a:srgbClr val="5C6670"/>
              </a:buClr>
              <a:buFont typeface="Trebuchet MS"/>
              <a:buNone/>
            </a:pPr>
            <a:endParaRPr sz="1800" b="0" i="0" u="none" strike="noStrike" cap="none">
              <a:solidFill>
                <a:srgbClr val="5C6670"/>
              </a:solidFill>
              <a:latin typeface="Trebuchet MS"/>
              <a:ea typeface="Trebuchet MS"/>
              <a:cs typeface="Trebuchet MS"/>
              <a:sym typeface="Trebuchet MS"/>
            </a:endParaRPr>
          </a:p>
        </p:txBody>
      </p:sp>
      <p:cxnSp>
        <p:nvCxnSpPr>
          <p:cNvPr id="45" name="Shape 45"/>
          <p:cNvCxnSpPr/>
          <p:nvPr/>
        </p:nvCxnSpPr>
        <p:spPr>
          <a:xfrm rot="5400000">
            <a:off x="7455693" y="4381499"/>
            <a:ext cx="3428206" cy="793"/>
          </a:xfrm>
          <a:prstGeom prst="straightConnector1">
            <a:avLst/>
          </a:prstGeom>
          <a:solidFill>
            <a:srgbClr val="14943F"/>
          </a:solidFill>
          <a:ln w="12700" cap="flat" cmpd="sng">
            <a:solidFill>
              <a:srgbClr val="C7C9C9"/>
            </a:solidFill>
            <a:prstDash val="solid"/>
            <a:miter/>
            <a:headEnd type="none" w="med" len="med"/>
            <a:tailEnd type="none" w="med" len="med"/>
          </a:ln>
        </p:spPr>
      </p:cxnSp>
      <p:sp>
        <p:nvSpPr>
          <p:cNvPr id="46" name="Shape 46"/>
          <p:cNvSpPr txBox="1"/>
          <p:nvPr/>
        </p:nvSpPr>
        <p:spPr>
          <a:xfrm>
            <a:off x="3073400" y="3087468"/>
            <a:ext cx="152400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800" b="0" i="0" u="none" strike="noStrike">
                <a:solidFill>
                  <a:srgbClr val="FFFFFF"/>
                </a:solidFill>
                <a:latin typeface="Trebuchet MS"/>
                <a:ea typeface="Trebuchet MS"/>
                <a:cs typeface="Trebuchet MS"/>
                <a:sym typeface="Trebuchet MS"/>
              </a:rPr>
              <a:t>RGB 92/102/112</a:t>
            </a:r>
          </a:p>
        </p:txBody>
      </p:sp>
      <p:sp>
        <p:nvSpPr>
          <p:cNvPr id="47" name="Shape 47"/>
          <p:cNvSpPr txBox="1"/>
          <p:nvPr/>
        </p:nvSpPr>
        <p:spPr>
          <a:xfrm>
            <a:off x="1092200" y="3087468"/>
            <a:ext cx="152400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800" b="0" i="0" u="none" strike="noStrike">
                <a:solidFill>
                  <a:srgbClr val="FFFFFF"/>
                </a:solidFill>
                <a:latin typeface="Trebuchet MS"/>
                <a:ea typeface="Trebuchet MS"/>
                <a:cs typeface="Trebuchet MS"/>
                <a:sym typeface="Trebuchet MS"/>
              </a:rPr>
              <a:t>RGB 0/149/58</a:t>
            </a:r>
          </a:p>
        </p:txBody>
      </p:sp>
      <p:sp>
        <p:nvSpPr>
          <p:cNvPr id="48" name="Shape 48"/>
          <p:cNvSpPr txBox="1"/>
          <p:nvPr/>
        </p:nvSpPr>
        <p:spPr>
          <a:xfrm>
            <a:off x="5054600" y="3087468"/>
            <a:ext cx="152400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800" b="0" i="0" u="none" strike="noStrike">
                <a:solidFill>
                  <a:srgbClr val="FFFFFF"/>
                </a:solidFill>
                <a:latin typeface="Trebuchet MS"/>
                <a:ea typeface="Trebuchet MS"/>
                <a:cs typeface="Trebuchet MS"/>
                <a:sym typeface="Trebuchet MS"/>
              </a:rPr>
              <a:t>RGB 208/210/211</a:t>
            </a:r>
          </a:p>
        </p:txBody>
      </p:sp>
      <p:sp>
        <p:nvSpPr>
          <p:cNvPr id="49" name="Shape 49"/>
          <p:cNvSpPr txBox="1"/>
          <p:nvPr/>
        </p:nvSpPr>
        <p:spPr>
          <a:xfrm>
            <a:off x="1092200" y="4992469"/>
            <a:ext cx="152400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800" b="0" i="0" u="none" strike="noStrike">
                <a:solidFill>
                  <a:srgbClr val="FFFFFF"/>
                </a:solidFill>
                <a:latin typeface="Trebuchet MS"/>
                <a:ea typeface="Trebuchet MS"/>
                <a:cs typeface="Trebuchet MS"/>
                <a:sym typeface="Trebuchet MS"/>
              </a:rPr>
              <a:t>RGB 239/117/33</a:t>
            </a:r>
          </a:p>
        </p:txBody>
      </p:sp>
      <p:sp>
        <p:nvSpPr>
          <p:cNvPr id="50" name="Shape 50"/>
          <p:cNvSpPr txBox="1"/>
          <p:nvPr/>
        </p:nvSpPr>
        <p:spPr>
          <a:xfrm>
            <a:off x="3073400" y="4992469"/>
            <a:ext cx="152400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800" b="0" i="0" u="none" strike="noStrike">
                <a:solidFill>
                  <a:srgbClr val="FFFFFF"/>
                </a:solidFill>
                <a:latin typeface="Trebuchet MS"/>
                <a:ea typeface="Trebuchet MS"/>
                <a:cs typeface="Trebuchet MS"/>
                <a:sym typeface="Trebuchet MS"/>
              </a:rPr>
              <a:t>RGB 101/80/60</a:t>
            </a:r>
          </a:p>
        </p:txBody>
      </p:sp>
      <p:sp>
        <p:nvSpPr>
          <p:cNvPr id="51" name="Shape 51"/>
          <p:cNvSpPr txBox="1"/>
          <p:nvPr/>
        </p:nvSpPr>
        <p:spPr>
          <a:xfrm>
            <a:off x="5054600" y="4992469"/>
            <a:ext cx="152400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800" b="0" i="0" u="none" strike="noStrike">
                <a:solidFill>
                  <a:srgbClr val="FFFFFF"/>
                </a:solidFill>
                <a:latin typeface="Trebuchet MS"/>
                <a:ea typeface="Trebuchet MS"/>
                <a:cs typeface="Trebuchet MS"/>
                <a:sym typeface="Trebuchet MS"/>
              </a:rPr>
              <a:t>RGB 110/196/232</a:t>
            </a:r>
          </a:p>
        </p:txBody>
      </p:sp>
      <p:sp>
        <p:nvSpPr>
          <p:cNvPr id="52" name="Shape 52"/>
          <p:cNvSpPr txBox="1"/>
          <p:nvPr/>
        </p:nvSpPr>
        <p:spPr>
          <a:xfrm>
            <a:off x="7035800" y="3087468"/>
            <a:ext cx="152400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C6670"/>
              </a:buClr>
              <a:buSzPct val="25000"/>
              <a:buFont typeface="Trebuchet MS"/>
              <a:buNone/>
            </a:pPr>
            <a:r>
              <a:rPr lang="en-US" sz="1800" b="0" i="0" u="none" strike="noStrike">
                <a:solidFill>
                  <a:srgbClr val="5C6670"/>
                </a:solidFill>
                <a:latin typeface="Trebuchet MS"/>
                <a:ea typeface="Trebuchet MS"/>
                <a:cs typeface="Trebuchet MS"/>
                <a:sym typeface="Trebuchet MS"/>
              </a:rPr>
              <a:t>RGB 255/255/255</a:t>
            </a:r>
          </a:p>
        </p:txBody>
      </p:sp>
      <p:sp>
        <p:nvSpPr>
          <p:cNvPr id="53" name="Shape 53"/>
          <p:cNvSpPr txBox="1"/>
          <p:nvPr/>
        </p:nvSpPr>
        <p:spPr>
          <a:xfrm>
            <a:off x="9779000" y="3087468"/>
            <a:ext cx="152400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800" b="0" i="0" u="none" strike="noStrike">
                <a:solidFill>
                  <a:srgbClr val="FFFFFF"/>
                </a:solidFill>
                <a:latin typeface="Trebuchet MS"/>
                <a:ea typeface="Trebuchet MS"/>
                <a:cs typeface="Trebuchet MS"/>
                <a:sym typeface="Trebuchet MS"/>
              </a:rPr>
              <a:t>RGB </a:t>
            </a:r>
          </a:p>
          <a:p>
            <a:pPr marL="0" marR="0" lvl="0" indent="0" algn="ctr" rtl="0">
              <a:lnSpc>
                <a:spcPct val="100000"/>
              </a:lnSpc>
              <a:spcBef>
                <a:spcPts val="0"/>
              </a:spcBef>
              <a:spcAft>
                <a:spcPts val="0"/>
              </a:spcAft>
              <a:buClr>
                <a:srgbClr val="FFFFFF"/>
              </a:buClr>
              <a:buSzPct val="25000"/>
              <a:buFont typeface="Trebuchet MS"/>
              <a:buNone/>
            </a:pPr>
            <a:r>
              <a:rPr lang="en-US" sz="1800">
                <a:solidFill>
                  <a:srgbClr val="FFFFFF"/>
                </a:solidFill>
                <a:latin typeface="Trebuchet MS"/>
                <a:ea typeface="Trebuchet MS"/>
                <a:cs typeface="Trebuchet MS"/>
                <a:sym typeface="Trebuchet MS"/>
              </a:rPr>
              <a:t>0/178/226</a:t>
            </a:r>
          </a:p>
        </p:txBody>
      </p:sp>
      <p:sp>
        <p:nvSpPr>
          <p:cNvPr id="54" name="Shape 54"/>
          <p:cNvSpPr txBox="1"/>
          <p:nvPr/>
        </p:nvSpPr>
        <p:spPr>
          <a:xfrm>
            <a:off x="9779000" y="4992469"/>
            <a:ext cx="152400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800" b="0" i="0" u="none" strike="noStrike">
                <a:solidFill>
                  <a:srgbClr val="FFFFFF"/>
                </a:solidFill>
                <a:latin typeface="Trebuchet MS"/>
                <a:ea typeface="Trebuchet MS"/>
                <a:cs typeface="Trebuchet MS"/>
                <a:sym typeface="Trebuchet MS"/>
              </a:rPr>
              <a:t>RGB 108/192/73</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0B062C-5FEF-4668-AD7D-82EC67AD75A4}"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ECAF2-FD67-4C44-813C-1DD8403299B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fall_in_co_4x3.jpg"/>
          <p:cNvPicPr preferRelativeResize="0"/>
          <p:nvPr/>
        </p:nvPicPr>
        <p:blipFill rotWithShape="1">
          <a:blip r:embed="rId6">
            <a:alphaModFix/>
          </a:blip>
          <a:srcRect b="16730"/>
          <a:stretch/>
        </p:blipFill>
        <p:spPr>
          <a:xfrm>
            <a:off x="0" y="0"/>
            <a:ext cx="13030200" cy="8136363"/>
          </a:xfrm>
          <a:prstGeom prst="rect">
            <a:avLst/>
          </a:prstGeom>
          <a:noFill/>
          <a:ln>
            <a:noFill/>
          </a:ln>
        </p:spPr>
      </p:pic>
      <p:sp>
        <p:nvSpPr>
          <p:cNvPr id="7" name="Shape 7"/>
          <p:cNvSpPr/>
          <p:nvPr/>
        </p:nvSpPr>
        <p:spPr>
          <a:xfrm>
            <a:off x="0" y="0"/>
            <a:ext cx="13030200" cy="8154988"/>
          </a:xfrm>
          <a:custGeom>
            <a:avLst/>
            <a:gdLst/>
            <a:ahLst/>
            <a:cxnLst/>
            <a:rect l="0" t="0" r="0" b="0"/>
            <a:pathLst>
              <a:path w="120000" h="120000" extrusionOk="0">
                <a:moveTo>
                  <a:pt x="0" y="0"/>
                </a:moveTo>
                <a:lnTo>
                  <a:pt x="119994" y="0"/>
                </a:lnTo>
                <a:lnTo>
                  <a:pt x="119994" y="119994"/>
                </a:lnTo>
                <a:lnTo>
                  <a:pt x="0" y="119994"/>
                </a:lnTo>
                <a:close/>
              </a:path>
            </a:pathLst>
          </a:custGeom>
          <a:solidFill>
            <a:srgbClr val="5C6670">
              <a:alpha val="59607"/>
            </a:srgbClr>
          </a:solidFill>
          <a:ln w="12700" cap="flat" cmpd="sng">
            <a:solidFill>
              <a:srgbClr val="85888D">
                <a:alpha val="59607"/>
              </a:srgbClr>
            </a:solidFill>
            <a:prstDash val="solid"/>
            <a:miter/>
            <a:headEnd type="none" w="med" len="med"/>
            <a:tailEnd type="none" w="med" len="med"/>
          </a:ln>
        </p:spPr>
        <p:txBody>
          <a:bodyPr lIns="0" tIns="0" rIns="0" bIns="0" anchor="ctr" anchorCtr="0">
            <a:noAutofit/>
          </a:bodyPr>
          <a:lstStyle/>
          <a:p>
            <a:pPr marL="0" marR="0" lvl="0" indent="0" algn="l" rtl="0">
              <a:spcBef>
                <a:spcPts val="0"/>
              </a:spcBef>
              <a:spcAft>
                <a:spcPts val="0"/>
              </a:spcAft>
              <a:buNone/>
            </a:pPr>
            <a:endParaRPr sz="2200" b="0" i="0" u="none" strike="noStrike" cap="none">
              <a:solidFill>
                <a:srgbClr val="5C6670"/>
              </a:solidFill>
              <a:latin typeface="Trebuchet MS"/>
              <a:ea typeface="Trebuchet MS"/>
              <a:cs typeface="Trebuchet MS"/>
              <a:sym typeface="Trebuchet MS"/>
            </a:endParaRPr>
          </a:p>
        </p:txBody>
      </p:sp>
      <p:sp>
        <p:nvSpPr>
          <p:cNvPr id="8" name="Shape 8"/>
          <p:cNvSpPr txBox="1">
            <a:spLocks noGrp="1"/>
          </p:cNvSpPr>
          <p:nvPr>
            <p:ph type="title"/>
          </p:nvPr>
        </p:nvSpPr>
        <p:spPr>
          <a:xfrm>
            <a:off x="635000" y="3886200"/>
            <a:ext cx="11734800" cy="2312987"/>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1pPr>
            <a:lvl2pPr marL="0" marR="0" lvl="1"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2pPr>
            <a:lvl3pPr marL="0" marR="0" lvl="2"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3pPr>
            <a:lvl4pPr marL="0" marR="0" lvl="3"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4pPr>
            <a:lvl5pPr marL="0" marR="0" lvl="4"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5pPr>
            <a:lvl6pPr marL="457200" marR="0" lvl="5"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6pPr>
            <a:lvl7pPr marL="914400" marR="0" lvl="6"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7pPr>
            <a:lvl8pPr marL="1371600" marR="0" lvl="7"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8pPr>
            <a:lvl9pPr marL="1828800" marR="0" lvl="8"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9" name="Shape 9"/>
          <p:cNvSpPr/>
          <p:nvPr/>
        </p:nvSpPr>
        <p:spPr>
          <a:xfrm>
            <a:off x="0" y="8140700"/>
            <a:ext cx="13030200" cy="1627632"/>
          </a:xfrm>
          <a:custGeom>
            <a:avLst/>
            <a:gdLst/>
            <a:ahLst/>
            <a:cxnLst/>
            <a:rect l="0" t="0" r="0" b="0"/>
            <a:pathLst>
              <a:path w="120000" h="120000" extrusionOk="0">
                <a:moveTo>
                  <a:pt x="0" y="0"/>
                </a:moveTo>
                <a:lnTo>
                  <a:pt x="119994" y="0"/>
                </a:lnTo>
                <a:lnTo>
                  <a:pt x="119994" y="120000"/>
                </a:lnTo>
                <a:lnTo>
                  <a:pt x="0" y="120000"/>
                </a:lnTo>
                <a:close/>
              </a:path>
            </a:pathLst>
          </a:custGeom>
          <a:solidFill>
            <a:srgbClr val="FFFFFF"/>
          </a:solidFill>
          <a:ln>
            <a:noFill/>
          </a:ln>
        </p:spPr>
        <p:txBody>
          <a:bodyPr lIns="0" tIns="0" rIns="0" bIns="0" anchor="ctr" anchorCtr="0">
            <a:noAutofit/>
          </a:bodyPr>
          <a:lstStyle/>
          <a:p>
            <a:pPr marL="0" marR="0" lvl="0" indent="0" algn="l" rtl="0">
              <a:spcBef>
                <a:spcPts val="0"/>
              </a:spcBef>
              <a:spcAft>
                <a:spcPts val="0"/>
              </a:spcAft>
              <a:buNone/>
            </a:pPr>
            <a:endParaRPr sz="2200" b="0" i="0" u="none" strike="noStrike" cap="none">
              <a:solidFill>
                <a:srgbClr val="5C6670"/>
              </a:solidFill>
              <a:latin typeface="Trebuchet MS"/>
              <a:ea typeface="Trebuchet MS"/>
              <a:cs typeface="Trebuchet MS"/>
              <a:sym typeface="Trebuchet MS"/>
            </a:endParaRPr>
          </a:p>
        </p:txBody>
      </p:sp>
      <p:pic>
        <p:nvPicPr>
          <p:cNvPr id="10" name="Shape 10" descr="CO_logo_primary_white.png"/>
          <p:cNvPicPr preferRelativeResize="0"/>
          <p:nvPr/>
        </p:nvPicPr>
        <p:blipFill rotWithShape="1">
          <a:blip r:embed="rId7">
            <a:alphaModFix/>
          </a:blip>
          <a:srcRect/>
          <a:stretch/>
        </p:blipFill>
        <p:spPr>
          <a:xfrm>
            <a:off x="4826000" y="404812"/>
            <a:ext cx="3316287" cy="3100386"/>
          </a:xfrm>
          <a:prstGeom prst="rect">
            <a:avLst/>
          </a:prstGeom>
          <a:noFill/>
          <a:ln>
            <a:noFill/>
          </a:ln>
        </p:spPr>
      </p:pic>
      <p:pic>
        <p:nvPicPr>
          <p:cNvPr id="11" name="Shape 11" descr="co_cdphe__dept_300_rgb.png"/>
          <p:cNvPicPr preferRelativeResize="0"/>
          <p:nvPr/>
        </p:nvPicPr>
        <p:blipFill rotWithShape="1">
          <a:blip r:embed="rId8">
            <a:alphaModFix/>
          </a:blip>
          <a:srcRect/>
          <a:stretch/>
        </p:blipFill>
        <p:spPr>
          <a:xfrm>
            <a:off x="939800" y="8506990"/>
            <a:ext cx="4419599" cy="86560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81" r:id="rId3"/>
    <p:sldLayoutId id="214748368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88530"/>
        </a:solid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35000" y="3886200"/>
            <a:ext cx="11734800" cy="2312987"/>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1pPr>
            <a:lvl2pPr marL="0" marR="0" lvl="1"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2pPr>
            <a:lvl3pPr marL="0" marR="0" lvl="2"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3pPr>
            <a:lvl4pPr marL="0" marR="0" lvl="3"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4pPr>
            <a:lvl5pPr marL="0" marR="0" lvl="4"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5pPr>
            <a:lvl6pPr marL="457200" marR="0" lvl="5"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6pPr>
            <a:lvl7pPr marL="914400" marR="0" lvl="6"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7pPr>
            <a:lvl8pPr marL="1371600" marR="0" lvl="7"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8pPr>
            <a:lvl9pPr marL="1828800" marR="0" lvl="8" indent="0" algn="ctr" rtl="0">
              <a:spcBef>
                <a:spcPts val="0"/>
              </a:spcBef>
              <a:spcAft>
                <a:spcPts val="0"/>
              </a:spcAft>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9" name="Shape 19"/>
          <p:cNvSpPr/>
          <p:nvPr/>
        </p:nvSpPr>
        <p:spPr>
          <a:xfrm>
            <a:off x="0" y="8140700"/>
            <a:ext cx="13030200" cy="1630363"/>
          </a:xfrm>
          <a:custGeom>
            <a:avLst/>
            <a:gdLst/>
            <a:ahLst/>
            <a:cxnLst/>
            <a:rect l="0" t="0" r="0" b="0"/>
            <a:pathLst>
              <a:path w="120000" h="120000" extrusionOk="0">
                <a:moveTo>
                  <a:pt x="0" y="0"/>
                </a:moveTo>
                <a:lnTo>
                  <a:pt x="119994" y="0"/>
                </a:lnTo>
                <a:lnTo>
                  <a:pt x="119994" y="120000"/>
                </a:lnTo>
                <a:lnTo>
                  <a:pt x="0" y="120000"/>
                </a:lnTo>
                <a:close/>
              </a:path>
            </a:pathLst>
          </a:custGeom>
          <a:solidFill>
            <a:srgbClr val="FFFFFF"/>
          </a:solidFill>
          <a:ln>
            <a:noFill/>
          </a:ln>
        </p:spPr>
        <p:txBody>
          <a:bodyPr lIns="0" tIns="0" rIns="0" bIns="0" anchor="ctr" anchorCtr="0">
            <a:noAutofit/>
          </a:bodyPr>
          <a:lstStyle/>
          <a:p>
            <a:pPr marL="0" marR="0" lvl="0" indent="0" algn="l" rtl="0">
              <a:spcBef>
                <a:spcPts val="0"/>
              </a:spcBef>
              <a:spcAft>
                <a:spcPts val="0"/>
              </a:spcAft>
              <a:buNone/>
            </a:pPr>
            <a:endParaRPr sz="2200">
              <a:solidFill>
                <a:srgbClr val="5C6670"/>
              </a:solidFill>
              <a:latin typeface="Trebuchet MS"/>
              <a:ea typeface="Trebuchet MS"/>
              <a:cs typeface="Trebuchet MS"/>
              <a:sym typeface="Trebuchet MS"/>
            </a:endParaRPr>
          </a:p>
        </p:txBody>
      </p:sp>
      <p:pic>
        <p:nvPicPr>
          <p:cNvPr id="20" name="Shape 20" descr="CO_logo_primary_white.png"/>
          <p:cNvPicPr preferRelativeResize="0"/>
          <p:nvPr/>
        </p:nvPicPr>
        <p:blipFill rotWithShape="1">
          <a:blip r:embed="rId4">
            <a:alphaModFix/>
          </a:blip>
          <a:srcRect/>
          <a:stretch/>
        </p:blipFill>
        <p:spPr>
          <a:xfrm>
            <a:off x="4826000" y="404812"/>
            <a:ext cx="3316287" cy="3100386"/>
          </a:xfrm>
          <a:prstGeom prst="rect">
            <a:avLst/>
          </a:prstGeom>
          <a:noFill/>
          <a:ln>
            <a:noFill/>
          </a:ln>
        </p:spPr>
      </p:pic>
      <p:pic>
        <p:nvPicPr>
          <p:cNvPr id="21" name="Shape 21" descr="co_cdphe__dept_300_rgb.png"/>
          <p:cNvPicPr preferRelativeResize="0"/>
          <p:nvPr/>
        </p:nvPicPr>
        <p:blipFill rotWithShape="1">
          <a:blip r:embed="rId5">
            <a:alphaModFix/>
          </a:blip>
          <a:srcRect/>
          <a:stretch/>
        </p:blipFill>
        <p:spPr>
          <a:xfrm>
            <a:off x="939800" y="8506990"/>
            <a:ext cx="4419599" cy="86560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D10B062C-5FEF-4668-AD7D-82EC67AD75A4}" type="datetimeFigureOut">
              <a:rPr lang="en-GB" smtClean="0"/>
              <a:pPr/>
              <a:t>27/07/2017</a:t>
            </a:fld>
            <a:endParaRPr lang="en-GB"/>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7FEECAF2-FD67-4C44-813C-1DD8403299B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9536853"/>
            <a:ext cx="13004800" cy="21674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6" name="Rectangle 15"/>
          <p:cNvSpPr>
            <a:spLocks noChangeArrowheads="1"/>
          </p:cNvSpPr>
          <p:nvPr/>
        </p:nvSpPr>
        <p:spPr bwMode="white">
          <a:xfrm>
            <a:off x="0" y="1"/>
            <a:ext cx="13004800" cy="198168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8" name="Rectangle 17"/>
          <p:cNvSpPr>
            <a:spLocks noChangeArrowheads="1"/>
          </p:cNvSpPr>
          <p:nvPr/>
        </p:nvSpPr>
        <p:spPr bwMode="white">
          <a:xfrm>
            <a:off x="0"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9" name="Rectangle 18"/>
          <p:cNvSpPr>
            <a:spLocks noChangeArrowheads="1"/>
          </p:cNvSpPr>
          <p:nvPr/>
        </p:nvSpPr>
        <p:spPr bwMode="white">
          <a:xfrm>
            <a:off x="12788053" y="0"/>
            <a:ext cx="216747" cy="975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9" name="Rectangle 8"/>
          <p:cNvSpPr>
            <a:spLocks noChangeArrowheads="1"/>
          </p:cNvSpPr>
          <p:nvPr/>
        </p:nvSpPr>
        <p:spPr bwMode="auto">
          <a:xfrm>
            <a:off x="212412" y="9085704"/>
            <a:ext cx="12562637" cy="4402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30046" tIns="65023" rIns="130046" bIns="65023" anchor="ctr" compatLnSpc="1"/>
          <a:lstStyle/>
          <a:p>
            <a:endParaRPr kumimoji="0" lang="en-US"/>
          </a:p>
        </p:txBody>
      </p:sp>
      <p:sp>
        <p:nvSpPr>
          <p:cNvPr id="14" name="Date Placeholder 13"/>
          <p:cNvSpPr>
            <a:spLocks noGrp="1"/>
          </p:cNvSpPr>
          <p:nvPr>
            <p:ph type="dt" sz="half" idx="2"/>
          </p:nvPr>
        </p:nvSpPr>
        <p:spPr>
          <a:xfrm>
            <a:off x="8236374" y="9109311"/>
            <a:ext cx="4330598" cy="520192"/>
          </a:xfrm>
          <a:prstGeom prst="rect">
            <a:avLst/>
          </a:prstGeom>
        </p:spPr>
        <p:txBody>
          <a:bodyPr vert="horz" lIns="130046" tIns="65023" rIns="130046" bIns="65023"/>
          <a:lstStyle>
            <a:lvl1pPr algn="r" eaLnBrk="1" latinLnBrk="0" hangingPunct="1">
              <a:defRPr kumimoji="0" sz="2000">
                <a:solidFill>
                  <a:srgbClr val="FFFFFF"/>
                </a:solidFill>
              </a:defRPr>
            </a:lvl1pPr>
          </a:lstStyle>
          <a:p>
            <a:pPr algn="r" eaLnBrk="1" latinLnBrk="0" hangingPunct="1"/>
            <a:fld id="{9D21D778-B565-4D7E-94D7-64010A445B68}" type="datetimeFigureOut">
              <a:rPr lang="en-US" smtClean="0"/>
              <a:pPr algn="r" eaLnBrk="1" latinLnBrk="0" hangingPunct="1"/>
              <a:t>7/27/2017</a:t>
            </a:fld>
            <a:endParaRPr lang="en-US" sz="2000" dirty="0">
              <a:solidFill>
                <a:srgbClr val="FFFFFF"/>
              </a:solidFill>
            </a:endParaRPr>
          </a:p>
        </p:txBody>
      </p:sp>
      <p:sp>
        <p:nvSpPr>
          <p:cNvPr id="3" name="Footer Placeholder 2"/>
          <p:cNvSpPr>
            <a:spLocks noGrp="1"/>
          </p:cNvSpPr>
          <p:nvPr>
            <p:ph type="ftr" sz="quarter" idx="3"/>
          </p:nvPr>
        </p:nvSpPr>
        <p:spPr>
          <a:xfrm>
            <a:off x="433493" y="9117650"/>
            <a:ext cx="5093547" cy="520192"/>
          </a:xfrm>
          <a:prstGeom prst="rect">
            <a:avLst/>
          </a:prstGeom>
        </p:spPr>
        <p:txBody>
          <a:bodyPr vert="horz" lIns="130046" tIns="65023" rIns="130046" bIns="65023"/>
          <a:lstStyle>
            <a:lvl1pPr algn="l" eaLnBrk="1" latinLnBrk="0" hangingPunct="1">
              <a:defRPr kumimoji="0" sz="17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216747" y="221082"/>
            <a:ext cx="12562637" cy="931143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30046" tIns="65023" rIns="130046" bIns="65023" anchor="ctr" compatLnSpc="1"/>
          <a:lstStyle/>
          <a:p>
            <a:endParaRPr kumimoji="0" lang="en-US" dirty="0"/>
          </a:p>
        </p:txBody>
      </p:sp>
      <p:sp>
        <p:nvSpPr>
          <p:cNvPr id="10" name="Straight Connector 9"/>
          <p:cNvSpPr>
            <a:spLocks noChangeShapeType="1"/>
          </p:cNvSpPr>
          <p:nvPr/>
        </p:nvSpPr>
        <p:spPr bwMode="auto">
          <a:xfrm>
            <a:off x="216747" y="1815812"/>
            <a:ext cx="12562637"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30046" tIns="65023" rIns="130046" bIns="65023" anchor="ctr" compatLnSpc="1"/>
          <a:lstStyle/>
          <a:p>
            <a:endParaRPr kumimoji="0" lang="en-US"/>
          </a:p>
        </p:txBody>
      </p:sp>
      <p:sp>
        <p:nvSpPr>
          <p:cNvPr id="12" name="Oval 11"/>
          <p:cNvSpPr/>
          <p:nvPr/>
        </p:nvSpPr>
        <p:spPr>
          <a:xfrm>
            <a:off x="6068907" y="1359695"/>
            <a:ext cx="866987" cy="866987"/>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5" name="Oval 14"/>
          <p:cNvSpPr/>
          <p:nvPr/>
        </p:nvSpPr>
        <p:spPr>
          <a:xfrm>
            <a:off x="6203290" y="1494078"/>
            <a:ext cx="598221" cy="59822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3" name="Slide Number Placeholder 22"/>
          <p:cNvSpPr>
            <a:spLocks noGrp="1"/>
          </p:cNvSpPr>
          <p:nvPr>
            <p:ph type="sldNum" sz="quarter" idx="4"/>
          </p:nvPr>
        </p:nvSpPr>
        <p:spPr>
          <a:xfrm>
            <a:off x="6177280" y="1479359"/>
            <a:ext cx="650240" cy="627662"/>
          </a:xfrm>
          <a:prstGeom prst="rect">
            <a:avLst/>
          </a:prstGeom>
        </p:spPr>
        <p:txBody>
          <a:bodyPr vert="horz" lIns="65023" tIns="65023" rIns="65023" bIns="65023" anchor="ctr">
            <a:normAutofit/>
          </a:bodyPr>
          <a:lstStyle>
            <a:lvl1pPr algn="ctr" eaLnBrk="1" latinLnBrk="0" hangingPunct="1">
              <a:defRPr kumimoji="0" sz="23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2300" dirty="0">
              <a:solidFill>
                <a:schemeClr val="accent3">
                  <a:shade val="75000"/>
                </a:schemeClr>
              </a:solidFill>
            </a:endParaRPr>
          </a:p>
        </p:txBody>
      </p:sp>
      <p:sp>
        <p:nvSpPr>
          <p:cNvPr id="22" name="Title Placeholder 21"/>
          <p:cNvSpPr>
            <a:spLocks noGrp="1"/>
          </p:cNvSpPr>
          <p:nvPr>
            <p:ph type="title"/>
          </p:nvPr>
        </p:nvSpPr>
        <p:spPr>
          <a:xfrm>
            <a:off x="429159" y="325120"/>
            <a:ext cx="12137813" cy="1079398"/>
          </a:xfrm>
          <a:prstGeom prst="rect">
            <a:avLst/>
          </a:prstGeom>
        </p:spPr>
        <p:txBody>
          <a:bodyPr vert="horz" lIns="130046" tIns="65023" rIns="130046" bIns="65023"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29159" y="2167467"/>
            <a:ext cx="12137813" cy="6541414"/>
          </a:xfrm>
          <a:prstGeom prst="rect">
            <a:avLst/>
          </a:prstGeom>
        </p:spPr>
        <p:txBody>
          <a:bodyPr vert="horz" lIns="130046" tIns="65023" rIns="130046" bIns="65023">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ctr" rtl="0" eaLnBrk="1" latinLnBrk="0" hangingPunct="1">
        <a:spcBef>
          <a:spcPct val="0"/>
        </a:spcBef>
        <a:buNone/>
        <a:defRPr kumimoji="0" sz="4700" b="1" kern="1200">
          <a:solidFill>
            <a:schemeClr val="accent3">
              <a:shade val="75000"/>
            </a:schemeClr>
          </a:solidFill>
          <a:latin typeface="+mj-lt"/>
          <a:ea typeface="+mj-ea"/>
          <a:cs typeface="+mj-cs"/>
        </a:defRPr>
      </a:lvl1pPr>
    </p:titleStyle>
    <p:bodyStyle>
      <a:lvl1pPr marL="390138" indent="-390138" algn="l" rtl="0" eaLnBrk="1" latinLnBrk="0" hangingPunct="1">
        <a:spcBef>
          <a:spcPct val="20000"/>
        </a:spcBef>
        <a:buClr>
          <a:schemeClr val="accent1"/>
        </a:buClr>
        <a:buSzPct val="85000"/>
        <a:buFont typeface="Wingdings 2"/>
        <a:buChar char=""/>
        <a:defRPr kumimoji="0" sz="3800" kern="1200">
          <a:solidFill>
            <a:schemeClr val="tx1"/>
          </a:solidFill>
          <a:latin typeface="Calibri" pitchFamily="34" charset="0"/>
          <a:ea typeface="+mn-ea"/>
          <a:cs typeface="Calibri" pitchFamily="34" charset="0"/>
        </a:defRPr>
      </a:lvl1pPr>
      <a:lvl2pPr marL="780276" indent="-390138" algn="l" rtl="0" eaLnBrk="1" latinLnBrk="0" hangingPunct="1">
        <a:spcBef>
          <a:spcPct val="20000"/>
        </a:spcBef>
        <a:buClr>
          <a:schemeClr val="accent2"/>
        </a:buClr>
        <a:buSzPct val="70000"/>
        <a:buFont typeface="Wingdings"/>
        <a:buChar char=""/>
        <a:defRPr kumimoji="0" sz="3100" kern="1200">
          <a:solidFill>
            <a:schemeClr val="tx1"/>
          </a:solidFill>
          <a:latin typeface="Calibri" pitchFamily="34" charset="0"/>
          <a:ea typeface="+mn-ea"/>
          <a:cs typeface="Calibri" pitchFamily="34" charset="0"/>
        </a:defRPr>
      </a:lvl2pPr>
      <a:lvl3pPr marL="1170414" indent="-325115" algn="l" rtl="0" eaLnBrk="1" latinLnBrk="0" hangingPunct="1">
        <a:spcBef>
          <a:spcPct val="20000"/>
        </a:spcBef>
        <a:buClr>
          <a:schemeClr val="accent3"/>
        </a:buClr>
        <a:buSzPct val="75000"/>
        <a:buFont typeface="Wingdings 2"/>
        <a:buChar char=""/>
        <a:defRPr kumimoji="0" sz="2800" kern="1200">
          <a:solidFill>
            <a:schemeClr val="tx1"/>
          </a:solidFill>
          <a:latin typeface="Calibri" pitchFamily="34" charset="0"/>
          <a:ea typeface="+mn-ea"/>
          <a:cs typeface="Calibri" pitchFamily="34" charset="0"/>
        </a:defRPr>
      </a:lvl3pPr>
      <a:lvl4pPr marL="1560552" indent="-325115" algn="l" rtl="0" eaLnBrk="1" latinLnBrk="0" hangingPunct="1">
        <a:spcBef>
          <a:spcPct val="20000"/>
        </a:spcBef>
        <a:buClr>
          <a:schemeClr val="accent4"/>
        </a:buClr>
        <a:buSzPct val="70000"/>
        <a:buFont typeface="Wingdings"/>
        <a:buChar char=""/>
        <a:defRPr kumimoji="0" sz="2800" kern="1200">
          <a:solidFill>
            <a:schemeClr val="tx1"/>
          </a:solidFill>
          <a:latin typeface="Calibri" pitchFamily="34" charset="0"/>
          <a:ea typeface="+mn-ea"/>
          <a:cs typeface="Calibri" pitchFamily="34" charset="0"/>
        </a:defRPr>
      </a:lvl4pPr>
      <a:lvl5pPr marL="1950690" indent="-325115" algn="l" rtl="0" eaLnBrk="1" latinLnBrk="0" hangingPunct="1">
        <a:spcBef>
          <a:spcPct val="20000"/>
        </a:spcBef>
        <a:buClr>
          <a:schemeClr val="accent5"/>
        </a:buClr>
        <a:buFontTx/>
        <a:buChar char="•"/>
        <a:defRPr kumimoji="0" sz="2600" kern="1200">
          <a:solidFill>
            <a:schemeClr val="tx1"/>
          </a:solidFill>
          <a:latin typeface="Calibri" pitchFamily="34" charset="0"/>
          <a:ea typeface="+mn-ea"/>
          <a:cs typeface="Calibri" pitchFamily="34" charset="0"/>
        </a:defRPr>
      </a:lvl5pPr>
      <a:lvl6pPr marL="2340827" indent="-260092" algn="l" rtl="0" eaLnBrk="1" latinLnBrk="0" hangingPunct="1">
        <a:spcBef>
          <a:spcPct val="20000"/>
        </a:spcBef>
        <a:buClr>
          <a:schemeClr val="accent6"/>
        </a:buClr>
        <a:buSzPct val="80000"/>
        <a:buFont typeface="Wingdings 2"/>
        <a:buChar char=""/>
        <a:defRPr kumimoji="0" sz="2600" kern="1200">
          <a:solidFill>
            <a:schemeClr val="tx1"/>
          </a:solidFill>
          <a:latin typeface="+mn-lt"/>
          <a:ea typeface="+mn-ea"/>
          <a:cs typeface="+mn-cs"/>
        </a:defRPr>
      </a:lvl6pPr>
      <a:lvl7pPr marL="2730965" indent="-260092" algn="l" rtl="0" eaLnBrk="1" latinLnBrk="0" hangingPunct="1">
        <a:spcBef>
          <a:spcPct val="20000"/>
        </a:spcBef>
        <a:buClr>
          <a:schemeClr val="accent1">
            <a:shade val="75000"/>
          </a:schemeClr>
        </a:buClr>
        <a:buSzPct val="90000"/>
        <a:buChar char="•"/>
        <a:defRPr kumimoji="0" sz="2300" kern="1200" baseline="0">
          <a:solidFill>
            <a:schemeClr val="tx1"/>
          </a:solidFill>
          <a:latin typeface="+mn-lt"/>
          <a:ea typeface="+mn-ea"/>
          <a:cs typeface="+mn-cs"/>
        </a:defRPr>
      </a:lvl7pPr>
      <a:lvl8pPr marL="2991057" indent="-260092" algn="l" rtl="0" eaLnBrk="1" latinLnBrk="0" hangingPunct="1">
        <a:spcBef>
          <a:spcPct val="20000"/>
        </a:spcBef>
        <a:buClr>
          <a:schemeClr val="accent4">
            <a:shade val="75000"/>
          </a:schemeClr>
        </a:buClr>
        <a:buChar char="•"/>
        <a:defRPr kumimoji="0" sz="2300" kern="1200">
          <a:solidFill>
            <a:schemeClr val="tx1"/>
          </a:solidFill>
          <a:latin typeface="+mn-lt"/>
          <a:ea typeface="+mn-ea"/>
          <a:cs typeface="+mn-cs"/>
        </a:defRPr>
      </a:lvl8pPr>
      <a:lvl9pPr marL="3381195" indent="-260092" algn="l" rtl="0" eaLnBrk="1" latinLnBrk="0" hangingPunct="1">
        <a:spcBef>
          <a:spcPct val="20000"/>
        </a:spcBef>
        <a:buClr>
          <a:schemeClr val="accent2">
            <a:shade val="75000"/>
          </a:schemeClr>
        </a:buClr>
        <a:buSzPct val="90000"/>
        <a:buChar char="•"/>
        <a:defRPr kumimoji="0" sz="20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50875" y="9040813"/>
            <a:ext cx="110172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66C283A4-7960-4BFD-B3A5-A2CC5BB2A473}" type="datetime1">
              <a:rPr lang="en-US" smtClean="0"/>
              <a:pPr/>
              <a:t>7/27/2017</a:t>
            </a:fld>
            <a:endParaRPr lang="en-US" dirty="0"/>
          </a:p>
        </p:txBody>
      </p:sp>
      <p:sp>
        <p:nvSpPr>
          <p:cNvPr id="5" name="Footer Placeholder 4"/>
          <p:cNvSpPr>
            <a:spLocks noGrp="1"/>
          </p:cNvSpPr>
          <p:nvPr>
            <p:ph type="ftr" sz="quarter" idx="3"/>
          </p:nvPr>
        </p:nvSpPr>
        <p:spPr>
          <a:xfrm>
            <a:off x="2838451" y="9040813"/>
            <a:ext cx="7327899"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GRS Lamont </a:t>
            </a:r>
            <a:r>
              <a:rPr lang="en-US" dirty="0" smtClean="0">
                <a:solidFill>
                  <a:schemeClr val="accent1"/>
                </a:solidFill>
              </a:rPr>
              <a:t>|</a:t>
            </a:r>
            <a:r>
              <a:rPr lang="en-US" dirty="0" smtClean="0"/>
              <a:t> https://apps.health.state.mn.us/mndata/oral-health</a:t>
            </a:r>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39" tIns="65020" rIns="130039" bIns="650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50240" y="2275842"/>
            <a:ext cx="11704320" cy="6436925"/>
          </a:xfrm>
          <a:prstGeom prst="rect">
            <a:avLst/>
          </a:prstGeom>
        </p:spPr>
        <p:txBody>
          <a:bodyPr vert="horz" lIns="130039" tIns="65020" rIns="130039" bIns="650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50240" y="9040144"/>
            <a:ext cx="3034453" cy="519289"/>
          </a:xfrm>
          <a:prstGeom prst="rect">
            <a:avLst/>
          </a:prstGeom>
        </p:spPr>
        <p:txBody>
          <a:bodyPr vert="horz" lIns="130039" tIns="65020" rIns="130039" bIns="65020" rtlCol="0" anchor="ctr"/>
          <a:lstStyle>
            <a:lvl1pPr algn="l">
              <a:defRPr sz="1700">
                <a:solidFill>
                  <a:schemeClr val="tx1">
                    <a:tint val="75000"/>
                  </a:schemeClr>
                </a:solidFill>
              </a:defRPr>
            </a:lvl1pPr>
          </a:lstStyle>
          <a:p>
            <a:fld id="{2CE30532-B82E-401A-873A-C6CA43EBB63A}" type="datetimeFigureOut">
              <a:rPr lang="en-GB" smtClean="0"/>
              <a:pPr/>
              <a:t>27/07/2017</a:t>
            </a:fld>
            <a:endParaRPr lang="en-GB"/>
          </a:p>
        </p:txBody>
      </p:sp>
      <p:sp>
        <p:nvSpPr>
          <p:cNvPr id="5" name="Footer Placeholder 4"/>
          <p:cNvSpPr>
            <a:spLocks noGrp="1"/>
          </p:cNvSpPr>
          <p:nvPr>
            <p:ph type="ftr" sz="quarter" idx="3"/>
          </p:nvPr>
        </p:nvSpPr>
        <p:spPr>
          <a:xfrm>
            <a:off x="4443308" y="9040144"/>
            <a:ext cx="4118187" cy="519289"/>
          </a:xfrm>
          <a:prstGeom prst="rect">
            <a:avLst/>
          </a:prstGeom>
        </p:spPr>
        <p:txBody>
          <a:bodyPr vert="horz" lIns="130039" tIns="65020" rIns="130039" bIns="65020" rtlCol="0" anchor="ctr"/>
          <a:lstStyle>
            <a:lvl1pPr algn="ctr">
              <a:defRPr sz="1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320107" y="9040144"/>
            <a:ext cx="3034453" cy="519289"/>
          </a:xfrm>
          <a:prstGeom prst="rect">
            <a:avLst/>
          </a:prstGeom>
        </p:spPr>
        <p:txBody>
          <a:bodyPr vert="horz" lIns="130039" tIns="65020" rIns="130039" bIns="65020" rtlCol="0" anchor="ctr"/>
          <a:lstStyle>
            <a:lvl1pPr algn="r">
              <a:defRPr sz="1700">
                <a:solidFill>
                  <a:schemeClr val="tx1">
                    <a:tint val="75000"/>
                  </a:schemeClr>
                </a:solidFill>
              </a:defRPr>
            </a:lvl1pPr>
          </a:lstStyle>
          <a:p>
            <a:fld id="{6A5EA28E-1ECB-42A4-9B1F-06584BB64DE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ctr" defTabSz="1300393" rtl="0" eaLnBrk="1" latinLnBrk="0" hangingPunct="1">
        <a:spcBef>
          <a:spcPct val="0"/>
        </a:spcBef>
        <a:buNone/>
        <a:defRPr sz="6300" kern="1200">
          <a:solidFill>
            <a:schemeClr val="tx1"/>
          </a:solidFill>
          <a:latin typeface="+mj-lt"/>
          <a:ea typeface="+mj-ea"/>
          <a:cs typeface="+mj-cs"/>
        </a:defRPr>
      </a:lvl1pPr>
    </p:titleStyle>
    <p:bodyStyle>
      <a:lvl1pPr marL="487647" indent="-487647" algn="l" defTabSz="1300393"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569" indent="-406374" algn="l" defTabSz="130039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492" indent="-325098" algn="l" defTabSz="130039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688"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885"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081"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lorado.gov/pacific/cdphe/vision-data-too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colorado.gov/pacific/cdphe/vision-data-too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lorado.gov/pacific/cdphe/vision-data-too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www.colorado.gov/pacific/cdphe/vision-data-too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Katya.Mauritson@state.co.u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mailto:Gabrielle.elzinga@state.co.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3"/>
          <p:cNvSpPr>
            <a:spLocks noGrp="1"/>
          </p:cNvSpPr>
          <p:nvPr>
            <p:ph type="body" idx="1"/>
          </p:nvPr>
        </p:nvSpPr>
        <p:spPr/>
        <p:txBody>
          <a:bodyPr>
            <a:normAutofit/>
          </a:bodyPr>
          <a:lstStyle/>
          <a:p>
            <a:r>
              <a:rPr lang="en-US" sz="2800" cap="none" dirty="0">
                <a:solidFill>
                  <a:schemeClr val="tx1"/>
                </a:solidFill>
                <a:latin typeface="Calibri" pitchFamily="34" charset="0"/>
                <a:cs typeface="Calibri" pitchFamily="34" charset="0"/>
              </a:rPr>
              <a:t>Presenting by the ASTDD Data Committee</a:t>
            </a:r>
          </a:p>
        </p:txBody>
      </p:sp>
      <p:sp>
        <p:nvSpPr>
          <p:cNvPr id="3" name="Title 2"/>
          <p:cNvSpPr>
            <a:spLocks noGrp="1"/>
          </p:cNvSpPr>
          <p:nvPr>
            <p:ph type="title"/>
          </p:nvPr>
        </p:nvSpPr>
        <p:spPr/>
        <p:txBody>
          <a:bodyPr>
            <a:normAutofit fontScale="90000"/>
          </a:bodyPr>
          <a:lstStyle/>
          <a:p>
            <a:r>
              <a:rPr lang="en-US" sz="6300" b="1" dirty="0">
                <a:solidFill>
                  <a:schemeClr val="tx1"/>
                </a:solidFill>
              </a:rPr>
              <a:t>Turning Data Into Action</a:t>
            </a:r>
            <a:br>
              <a:rPr lang="en-US" sz="6300" b="1" dirty="0">
                <a:solidFill>
                  <a:schemeClr val="tx1"/>
                </a:solidFill>
              </a:rPr>
            </a:br>
            <a:r>
              <a:rPr lang="en-US" sz="6300" b="1" dirty="0">
                <a:solidFill>
                  <a:schemeClr val="tx1"/>
                </a:solidFill>
              </a:rPr>
              <a:t>A Webinar Series for SOHPs</a:t>
            </a:r>
            <a:endParaRPr lang="en-GB" dirty="0">
              <a:solidFill>
                <a:schemeClr val="tx1"/>
              </a:solidFill>
            </a:endParaRPr>
          </a:p>
        </p:txBody>
      </p:sp>
      <p:pic>
        <p:nvPicPr>
          <p:cNvPr id="65538" name="Picture 2" descr="https://s3.amazonaws.com/sitesusa/wp-content/uploads/sites/212/2016/01/600-x-183-Data-Knowledge-Action-icons.jpg"/>
          <p:cNvPicPr>
            <a:picLocks noChangeAspect="1" noChangeArrowheads="1"/>
          </p:cNvPicPr>
          <p:nvPr/>
        </p:nvPicPr>
        <p:blipFill>
          <a:blip r:embed="rId2" cstate="print"/>
          <a:srcRect/>
          <a:stretch>
            <a:fillRect/>
          </a:stretch>
        </p:blipFill>
        <p:spPr bwMode="auto">
          <a:xfrm>
            <a:off x="2858347" y="4727786"/>
            <a:ext cx="7288107" cy="2222874"/>
          </a:xfrm>
          <a:prstGeom prst="rect">
            <a:avLst/>
          </a:prstGeom>
          <a:noFill/>
        </p:spPr>
      </p:pic>
      <p:pic>
        <p:nvPicPr>
          <p:cNvPr id="5" name="Picture 4" descr="ASTDD Logo.jpg"/>
          <p:cNvPicPr>
            <a:picLocks noChangeAspect="1"/>
          </p:cNvPicPr>
          <p:nvPr/>
        </p:nvPicPr>
        <p:blipFill>
          <a:blip r:embed="rId3" cstate="print"/>
          <a:stretch>
            <a:fillRect/>
          </a:stretch>
        </p:blipFill>
        <p:spPr>
          <a:xfrm>
            <a:off x="5511868" y="7626775"/>
            <a:ext cx="1981065" cy="124568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35000" y="533400"/>
            <a:ext cx="11968800" cy="1249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200" b="0" i="0">
                <a:solidFill>
                  <a:srgbClr val="53585F"/>
                </a:solidFill>
              </a:rPr>
              <a:t>Oral Health Surveillance System in InstantAtlas</a:t>
            </a:r>
          </a:p>
        </p:txBody>
      </p:sp>
      <p:pic>
        <p:nvPicPr>
          <p:cNvPr id="80" name="Shape 80"/>
          <p:cNvPicPr preferRelativeResize="0"/>
          <p:nvPr/>
        </p:nvPicPr>
        <p:blipFill rotWithShape="1">
          <a:blip r:embed="rId3">
            <a:alphaModFix/>
          </a:blip>
          <a:srcRect l="1315" t="5544" r="1276"/>
          <a:stretch/>
        </p:blipFill>
        <p:spPr>
          <a:xfrm>
            <a:off x="1149311" y="1520975"/>
            <a:ext cx="10706176" cy="663724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35000" y="533400"/>
            <a:ext cx="11968800" cy="1249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200" b="0" i="0">
                <a:solidFill>
                  <a:srgbClr val="53585F"/>
                </a:solidFill>
              </a:rPr>
              <a:t>Shifting to Tableau</a:t>
            </a:r>
          </a:p>
        </p:txBody>
      </p:sp>
      <p:sp>
        <p:nvSpPr>
          <p:cNvPr id="86" name="Shape 86"/>
          <p:cNvSpPr txBox="1">
            <a:spLocks noGrp="1"/>
          </p:cNvSpPr>
          <p:nvPr>
            <p:ph type="body" idx="1"/>
          </p:nvPr>
        </p:nvSpPr>
        <p:spPr>
          <a:xfrm>
            <a:off x="470171" y="1767836"/>
            <a:ext cx="6534300" cy="4515300"/>
          </a:xfrm>
          <a:prstGeom prst="rect">
            <a:avLst/>
          </a:prstGeom>
          <a:noFill/>
          <a:ln>
            <a:noFill/>
          </a:ln>
        </p:spPr>
        <p:txBody>
          <a:bodyPr lIns="91425" tIns="45700" rIns="91425" bIns="45700" anchor="t" anchorCtr="0">
            <a:noAutofit/>
          </a:bodyPr>
          <a:lstStyle/>
          <a:p>
            <a:pPr marL="640080" lvl="0" indent="-457200" rtl="0">
              <a:spcBef>
                <a:spcPts val="0"/>
              </a:spcBef>
              <a:spcAft>
                <a:spcPts val="1000"/>
              </a:spcAft>
              <a:buClr>
                <a:srgbClr val="595959"/>
              </a:buClr>
              <a:buSzPct val="100000"/>
              <a:buFont typeface="Wingdings" panose="05000000000000000000" pitchFamily="2" charset="2"/>
              <a:buChar char="§"/>
            </a:pPr>
            <a:r>
              <a:rPr lang="en-US" sz="2300" dirty="0">
                <a:solidFill>
                  <a:srgbClr val="595959"/>
                </a:solidFill>
              </a:rPr>
              <a:t>Tableau Benefits:</a:t>
            </a:r>
          </a:p>
          <a:p>
            <a:pPr marL="914400" lvl="1" indent="-274320" rtl="0">
              <a:spcBef>
                <a:spcPts val="0"/>
              </a:spcBef>
              <a:spcAft>
                <a:spcPts val="1000"/>
              </a:spcAft>
              <a:buClr>
                <a:srgbClr val="595959"/>
              </a:buClr>
              <a:buSzPct val="100000"/>
              <a:buFont typeface="Arial" panose="020B0604020202020204" pitchFamily="34" charset="0"/>
              <a:buChar char="•"/>
            </a:pPr>
            <a:r>
              <a:rPr lang="en-US" sz="2300" dirty="0">
                <a:solidFill>
                  <a:srgbClr val="595959"/>
                </a:solidFill>
              </a:rPr>
              <a:t>Relatively cost effective</a:t>
            </a:r>
          </a:p>
          <a:p>
            <a:pPr marL="914400" lvl="1" indent="-274320" rtl="0">
              <a:spcBef>
                <a:spcPts val="0"/>
              </a:spcBef>
              <a:spcAft>
                <a:spcPts val="1000"/>
              </a:spcAft>
              <a:buClr>
                <a:srgbClr val="595959"/>
              </a:buClr>
              <a:buSzPct val="100000"/>
              <a:buFont typeface="Arial" panose="020B0604020202020204" pitchFamily="34" charset="0"/>
              <a:buChar char="•"/>
            </a:pPr>
            <a:r>
              <a:rPr lang="en-US" sz="2300" dirty="0">
                <a:solidFill>
                  <a:srgbClr val="595959"/>
                </a:solidFill>
              </a:rPr>
              <a:t>Lots of options for visualizations, data sharing</a:t>
            </a:r>
          </a:p>
          <a:p>
            <a:pPr marL="914400" lvl="1" indent="-274320" rtl="0">
              <a:spcBef>
                <a:spcPts val="0"/>
              </a:spcBef>
              <a:spcAft>
                <a:spcPts val="1000"/>
              </a:spcAft>
              <a:buClr>
                <a:srgbClr val="595959"/>
              </a:buClr>
              <a:buSzPct val="100000"/>
              <a:buFont typeface="Arial" panose="020B0604020202020204" pitchFamily="34" charset="0"/>
              <a:buChar char="•"/>
            </a:pPr>
            <a:r>
              <a:rPr lang="en-US" sz="2300" dirty="0">
                <a:solidFill>
                  <a:srgbClr val="595959"/>
                </a:solidFill>
              </a:rPr>
              <a:t>CDPHE already had some licenses, some staff already knew how to use</a:t>
            </a:r>
          </a:p>
          <a:p>
            <a:pPr marL="525780" lvl="0" indent="-342900" rtl="0">
              <a:spcBef>
                <a:spcPts val="0"/>
              </a:spcBef>
              <a:spcAft>
                <a:spcPts val="1000"/>
              </a:spcAft>
              <a:buClr>
                <a:srgbClr val="595959"/>
              </a:buClr>
              <a:buSzPct val="100000"/>
              <a:buFont typeface="Wingdings" panose="05000000000000000000" pitchFamily="2" charset="2"/>
              <a:buChar char="§"/>
            </a:pPr>
            <a:r>
              <a:rPr lang="en-US" sz="2300" dirty="0">
                <a:solidFill>
                  <a:srgbClr val="595959"/>
                </a:solidFill>
              </a:rPr>
              <a:t>Process/Timeline:</a:t>
            </a:r>
          </a:p>
          <a:p>
            <a:pPr marL="914400" lvl="1" indent="-274320" rtl="0">
              <a:spcBef>
                <a:spcPts val="0"/>
              </a:spcBef>
              <a:spcAft>
                <a:spcPts val="1000"/>
              </a:spcAft>
              <a:buClr>
                <a:srgbClr val="595959"/>
              </a:buClr>
              <a:buSzPct val="100000"/>
              <a:buFont typeface="Arial" panose="020B0604020202020204" pitchFamily="34" charset="0"/>
              <a:buChar char="•"/>
            </a:pPr>
            <a:r>
              <a:rPr lang="en-US" sz="2300" dirty="0">
                <a:solidFill>
                  <a:srgbClr val="595959"/>
                </a:solidFill>
              </a:rPr>
              <a:t>CDPHE starts using in 2015</a:t>
            </a:r>
          </a:p>
          <a:p>
            <a:pPr marL="914400" lvl="1" indent="-274320" rtl="0">
              <a:spcBef>
                <a:spcPts val="0"/>
              </a:spcBef>
              <a:spcAft>
                <a:spcPts val="1000"/>
              </a:spcAft>
              <a:buClr>
                <a:srgbClr val="595959"/>
              </a:buClr>
              <a:buSzPct val="100000"/>
              <a:buFont typeface="Arial" panose="020B0604020202020204" pitchFamily="34" charset="0"/>
              <a:buChar char="•"/>
            </a:pPr>
            <a:r>
              <a:rPr lang="en-US" sz="2300" dirty="0">
                <a:solidFill>
                  <a:srgbClr val="595959"/>
                </a:solidFill>
              </a:rPr>
              <a:t>OHU starts using for Cavity Free at Three in late 2015</a:t>
            </a:r>
          </a:p>
          <a:p>
            <a:pPr marL="914400" lvl="1" indent="-274320" rtl="0">
              <a:spcBef>
                <a:spcPts val="0"/>
              </a:spcBef>
              <a:spcAft>
                <a:spcPts val="1000"/>
              </a:spcAft>
              <a:buClr>
                <a:srgbClr val="595959"/>
              </a:buClr>
              <a:buSzPct val="100000"/>
              <a:buFont typeface="Arial" panose="020B0604020202020204" pitchFamily="34" charset="0"/>
              <a:buChar char="•"/>
            </a:pPr>
            <a:r>
              <a:rPr lang="en-US" sz="2300" dirty="0">
                <a:solidFill>
                  <a:srgbClr val="595959"/>
                </a:solidFill>
              </a:rPr>
              <a:t>CDPHE goes through competitive process, chooses Tableau as department-wide vendor in 2016</a:t>
            </a:r>
          </a:p>
          <a:p>
            <a:pPr marL="914400" lvl="1" indent="-274320" rtl="0">
              <a:spcBef>
                <a:spcPts val="0"/>
              </a:spcBef>
              <a:spcAft>
                <a:spcPts val="1000"/>
              </a:spcAft>
              <a:buClr>
                <a:srgbClr val="595959"/>
              </a:buClr>
              <a:buSzPct val="100000"/>
              <a:buFont typeface="Arial" panose="020B0604020202020204" pitchFamily="34" charset="0"/>
              <a:buChar char="•"/>
            </a:pPr>
            <a:r>
              <a:rPr lang="en-US" sz="2300" dirty="0">
                <a:solidFill>
                  <a:srgbClr val="595959"/>
                </a:solidFill>
              </a:rPr>
              <a:t>OHU decides to migrate </a:t>
            </a:r>
            <a:r>
              <a:rPr lang="en-US" sz="2300" dirty="0" err="1">
                <a:solidFill>
                  <a:srgbClr val="595959"/>
                </a:solidFill>
              </a:rPr>
              <a:t>InstantAtlas</a:t>
            </a:r>
            <a:r>
              <a:rPr lang="en-US" sz="2300" dirty="0">
                <a:solidFill>
                  <a:srgbClr val="595959"/>
                </a:solidFill>
              </a:rPr>
              <a:t> into Tableau in 2016</a:t>
            </a:r>
          </a:p>
        </p:txBody>
      </p:sp>
      <p:pic>
        <p:nvPicPr>
          <p:cNvPr id="87" name="Shape 87"/>
          <p:cNvPicPr preferRelativeResize="0"/>
          <p:nvPr/>
        </p:nvPicPr>
        <p:blipFill>
          <a:blip r:embed="rId3">
            <a:alphaModFix/>
          </a:blip>
          <a:stretch>
            <a:fillRect/>
          </a:stretch>
        </p:blipFill>
        <p:spPr>
          <a:xfrm>
            <a:off x="7085849" y="3357337"/>
            <a:ext cx="5691100" cy="303892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35000" y="533400"/>
            <a:ext cx="11968800" cy="1249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200" b="0" i="0">
                <a:solidFill>
                  <a:srgbClr val="53585F"/>
                </a:solidFill>
              </a:rPr>
              <a:t>Revamping the  OHU’s Data Dissemination</a:t>
            </a:r>
          </a:p>
        </p:txBody>
      </p:sp>
      <p:sp>
        <p:nvSpPr>
          <p:cNvPr id="93" name="Shape 93"/>
          <p:cNvSpPr txBox="1">
            <a:spLocks noGrp="1"/>
          </p:cNvSpPr>
          <p:nvPr>
            <p:ph type="body" idx="1"/>
          </p:nvPr>
        </p:nvSpPr>
        <p:spPr>
          <a:xfrm>
            <a:off x="574675" y="2133600"/>
            <a:ext cx="6794700" cy="4515300"/>
          </a:xfrm>
          <a:prstGeom prst="rect">
            <a:avLst/>
          </a:prstGeom>
          <a:noFill/>
          <a:ln>
            <a:noFill/>
          </a:ln>
        </p:spPr>
        <p:txBody>
          <a:bodyPr lIns="91425" tIns="45700" rIns="91425" bIns="45700" anchor="t" anchorCtr="0">
            <a:noAutofit/>
          </a:bodyPr>
          <a:lstStyle/>
          <a:p>
            <a:pPr marL="525780" lvl="0" indent="-342900" rtl="0">
              <a:spcBef>
                <a:spcPts val="0"/>
              </a:spcBef>
              <a:spcAft>
                <a:spcPts val="1200"/>
              </a:spcAft>
              <a:buClr>
                <a:srgbClr val="595959"/>
              </a:buClr>
              <a:buSzPct val="100000"/>
              <a:buFont typeface="Wingdings" panose="05000000000000000000" pitchFamily="2" charset="2"/>
              <a:buChar char="§"/>
            </a:pPr>
            <a:r>
              <a:rPr lang="en-US" sz="2400" dirty="0">
                <a:solidFill>
                  <a:srgbClr val="595959"/>
                </a:solidFill>
              </a:rPr>
              <a:t>Shifted from long reports to short, single topic fact sheets and infographics</a:t>
            </a:r>
          </a:p>
          <a:p>
            <a:pPr marL="914400" lvl="1" indent="-274320" rtl="0">
              <a:spcBef>
                <a:spcPts val="0"/>
              </a:spcBef>
              <a:spcAft>
                <a:spcPts val="1200"/>
              </a:spcAft>
              <a:buClr>
                <a:srgbClr val="595959"/>
              </a:buClr>
              <a:buSzPct val="100000"/>
              <a:buFont typeface="Arial" panose="020B0604020202020204" pitchFamily="34" charset="0"/>
              <a:buChar char="•"/>
            </a:pPr>
            <a:r>
              <a:rPr lang="en-US" sz="2400" dirty="0">
                <a:solidFill>
                  <a:srgbClr val="595959"/>
                </a:solidFill>
              </a:rPr>
              <a:t>More user friendly</a:t>
            </a:r>
          </a:p>
          <a:p>
            <a:pPr marL="914400" lvl="1" indent="-274320" rtl="0">
              <a:spcBef>
                <a:spcPts val="0"/>
              </a:spcBef>
              <a:spcAft>
                <a:spcPts val="1200"/>
              </a:spcAft>
              <a:buClr>
                <a:srgbClr val="595959"/>
              </a:buClr>
              <a:buSzPct val="100000"/>
              <a:buFont typeface="Arial" panose="020B0604020202020204" pitchFamily="34" charset="0"/>
              <a:buChar char="•"/>
            </a:pPr>
            <a:r>
              <a:rPr lang="en-US" sz="2400" dirty="0">
                <a:solidFill>
                  <a:srgbClr val="595959"/>
                </a:solidFill>
              </a:rPr>
              <a:t>Easier to share</a:t>
            </a:r>
          </a:p>
          <a:p>
            <a:pPr marL="914400" lvl="1" indent="-274320" rtl="0">
              <a:spcBef>
                <a:spcPts val="0"/>
              </a:spcBef>
              <a:spcAft>
                <a:spcPts val="1200"/>
              </a:spcAft>
              <a:buClr>
                <a:srgbClr val="595959"/>
              </a:buClr>
              <a:buSzPct val="100000"/>
              <a:buFont typeface="Arial" panose="020B0604020202020204" pitchFamily="34" charset="0"/>
              <a:buChar char="•"/>
            </a:pPr>
            <a:r>
              <a:rPr lang="en-US" sz="2400" dirty="0">
                <a:solidFill>
                  <a:srgbClr val="595959"/>
                </a:solidFill>
              </a:rPr>
              <a:t>Simpler for data users to understand - limits questions, misinterpretation of data</a:t>
            </a:r>
          </a:p>
          <a:p>
            <a:pPr marL="525780" lvl="0" indent="-342900" rtl="0">
              <a:spcBef>
                <a:spcPts val="0"/>
              </a:spcBef>
              <a:spcAft>
                <a:spcPts val="1200"/>
              </a:spcAft>
              <a:buClr>
                <a:srgbClr val="595959"/>
              </a:buClr>
              <a:buSzPct val="100000"/>
              <a:buFont typeface="Wingdings" panose="05000000000000000000" pitchFamily="2" charset="2"/>
              <a:buChar char="§"/>
            </a:pPr>
            <a:r>
              <a:rPr lang="en-US" sz="2400" dirty="0">
                <a:solidFill>
                  <a:srgbClr val="595959"/>
                </a:solidFill>
              </a:rPr>
              <a:t>Integrated OH Surveillance System into VISION</a:t>
            </a:r>
          </a:p>
          <a:p>
            <a:pPr marL="914400" lvl="1" indent="-274320" rtl="0">
              <a:spcBef>
                <a:spcPts val="0"/>
              </a:spcBef>
              <a:spcAft>
                <a:spcPts val="1200"/>
              </a:spcAft>
              <a:buClr>
                <a:srgbClr val="595959"/>
              </a:buClr>
              <a:buSzPct val="100000"/>
              <a:buFont typeface="Arial" panose="020B0604020202020204" pitchFamily="34" charset="0"/>
              <a:buChar char="•"/>
            </a:pPr>
            <a:r>
              <a:rPr lang="en-US" sz="2400" dirty="0">
                <a:solidFill>
                  <a:srgbClr val="595959"/>
                </a:solidFill>
              </a:rPr>
              <a:t>Wider audience</a:t>
            </a:r>
          </a:p>
          <a:p>
            <a:pPr marL="914400" lvl="1" indent="-274320" rtl="0">
              <a:spcBef>
                <a:spcPts val="0"/>
              </a:spcBef>
              <a:spcAft>
                <a:spcPts val="1200"/>
              </a:spcAft>
              <a:buClr>
                <a:srgbClr val="595959"/>
              </a:buClr>
              <a:buSzPct val="100000"/>
              <a:buFont typeface="Arial" panose="020B0604020202020204" pitchFamily="34" charset="0"/>
              <a:buChar char="•"/>
            </a:pPr>
            <a:r>
              <a:rPr lang="en-US" sz="2400" dirty="0">
                <a:solidFill>
                  <a:srgbClr val="595959"/>
                </a:solidFill>
              </a:rPr>
              <a:t>Gets OHU “on board” with other units in CDPHE</a:t>
            </a:r>
          </a:p>
          <a:p>
            <a:pPr marL="914400" lvl="1" indent="-274320" rtl="0">
              <a:spcBef>
                <a:spcPts val="0"/>
              </a:spcBef>
              <a:spcAft>
                <a:spcPts val="1200"/>
              </a:spcAft>
              <a:buClr>
                <a:srgbClr val="595959"/>
              </a:buClr>
              <a:buSzPct val="100000"/>
              <a:buFont typeface="Arial" panose="020B0604020202020204" pitchFamily="34" charset="0"/>
              <a:buChar char="•"/>
            </a:pPr>
            <a:r>
              <a:rPr lang="en-US" sz="2400" dirty="0">
                <a:solidFill>
                  <a:srgbClr val="595959"/>
                </a:solidFill>
              </a:rPr>
              <a:t>OHU is one of the first units outside of Chronic Disease to join VISION</a:t>
            </a:r>
          </a:p>
        </p:txBody>
      </p:sp>
      <p:pic>
        <p:nvPicPr>
          <p:cNvPr id="94" name="Shape 94"/>
          <p:cNvPicPr preferRelativeResize="0"/>
          <p:nvPr/>
        </p:nvPicPr>
        <p:blipFill>
          <a:blip r:embed="rId3">
            <a:alphaModFix/>
          </a:blip>
          <a:stretch>
            <a:fillRect/>
          </a:stretch>
        </p:blipFill>
        <p:spPr>
          <a:xfrm>
            <a:off x="7541054" y="2457457"/>
            <a:ext cx="5062749" cy="647527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35000" y="533400"/>
            <a:ext cx="11968800" cy="1249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200" b="0" i="0" dirty="0">
                <a:solidFill>
                  <a:srgbClr val="53585F"/>
                </a:solidFill>
              </a:rPr>
              <a:t>What is </a:t>
            </a:r>
            <a:r>
              <a:rPr lang="en-US" sz="4200" b="0" i="0" u="sng" dirty="0">
                <a:solidFill>
                  <a:schemeClr val="hlink"/>
                </a:solidFill>
                <a:hlinkClick r:id="rId3"/>
              </a:rPr>
              <a:t>VISION</a:t>
            </a:r>
            <a:r>
              <a:rPr lang="en-US" sz="4200" b="0" i="0" dirty="0">
                <a:solidFill>
                  <a:schemeClr val="tx2"/>
                </a:solidFill>
              </a:rPr>
              <a:t>?</a:t>
            </a:r>
          </a:p>
        </p:txBody>
      </p:sp>
      <p:sp>
        <p:nvSpPr>
          <p:cNvPr id="100" name="Shape 100"/>
          <p:cNvSpPr txBox="1">
            <a:spLocks noGrp="1"/>
          </p:cNvSpPr>
          <p:nvPr>
            <p:ph type="body" idx="1"/>
          </p:nvPr>
        </p:nvSpPr>
        <p:spPr>
          <a:xfrm>
            <a:off x="5956663" y="2133600"/>
            <a:ext cx="6670512" cy="4515300"/>
          </a:xfrm>
          <a:prstGeom prst="rect">
            <a:avLst/>
          </a:prstGeom>
          <a:noFill/>
          <a:ln>
            <a:noFill/>
          </a:ln>
        </p:spPr>
        <p:txBody>
          <a:bodyPr lIns="91425" tIns="45700" rIns="91425" bIns="45700" anchor="t" anchorCtr="0">
            <a:noAutofit/>
          </a:bodyPr>
          <a:lstStyle/>
          <a:p>
            <a:pPr marL="640080" indent="-457200">
              <a:spcAft>
                <a:spcPts val="1000"/>
              </a:spcAft>
              <a:buClr>
                <a:srgbClr val="595959"/>
              </a:buClr>
              <a:buSzPct val="100000"/>
              <a:buFont typeface="Wingdings" panose="05000000000000000000" pitchFamily="2" charset="2"/>
              <a:buChar char="§"/>
            </a:pPr>
            <a:r>
              <a:rPr lang="en-US" sz="2400" dirty="0" smtClean="0">
                <a:solidFill>
                  <a:schemeClr val="lt2"/>
                </a:solidFill>
                <a:latin typeface="Trebuchet MS"/>
                <a:ea typeface="Trebuchet MS"/>
                <a:cs typeface="Trebuchet MS"/>
                <a:sym typeface="Trebuchet MS"/>
              </a:rPr>
              <a:t>Objectives </a:t>
            </a:r>
            <a:r>
              <a:rPr lang="en-US" sz="2400" dirty="0">
                <a:solidFill>
                  <a:schemeClr val="lt2"/>
                </a:solidFill>
                <a:latin typeface="Trebuchet MS"/>
                <a:ea typeface="Trebuchet MS"/>
                <a:cs typeface="Trebuchet MS"/>
                <a:sym typeface="Trebuchet MS"/>
              </a:rPr>
              <a:t>for </a:t>
            </a:r>
            <a:r>
              <a:rPr lang="en-US" sz="2400" dirty="0" smtClean="0">
                <a:solidFill>
                  <a:schemeClr val="lt2"/>
                </a:solidFill>
                <a:latin typeface="Trebuchet MS"/>
                <a:ea typeface="Trebuchet MS"/>
                <a:cs typeface="Trebuchet MS"/>
                <a:sym typeface="Trebuchet MS"/>
              </a:rPr>
              <a:t>VISION</a:t>
            </a:r>
            <a:endParaRPr lang="en-US" sz="2400" dirty="0">
              <a:solidFill>
                <a:srgbClr val="595959"/>
              </a:solidFill>
            </a:endParaRPr>
          </a:p>
          <a:p>
            <a:pPr marL="914400" lvl="1" indent="-274320">
              <a:spcAft>
                <a:spcPts val="1000"/>
              </a:spcAft>
              <a:buClr>
                <a:srgbClr val="595959"/>
              </a:buClr>
              <a:buSzPct val="100000"/>
              <a:buFont typeface="Arial" panose="020B0604020202020204" pitchFamily="34" charset="0"/>
              <a:buChar char="•"/>
            </a:pPr>
            <a:r>
              <a:rPr lang="en-US" sz="2400" dirty="0" smtClean="0">
                <a:solidFill>
                  <a:srgbClr val="4A535D"/>
                </a:solidFill>
                <a:latin typeface="Trebuchet MS"/>
                <a:ea typeface="Trebuchet MS"/>
                <a:cs typeface="Trebuchet MS"/>
                <a:sym typeface="Trebuchet MS"/>
              </a:rPr>
              <a:t>To </a:t>
            </a:r>
            <a:r>
              <a:rPr lang="en-US" sz="2400" dirty="0">
                <a:solidFill>
                  <a:srgbClr val="4A535D"/>
                </a:solidFill>
                <a:latin typeface="Trebuchet MS"/>
                <a:ea typeface="Trebuchet MS"/>
                <a:cs typeface="Trebuchet MS"/>
                <a:sym typeface="Trebuchet MS"/>
              </a:rPr>
              <a:t>increase access to readily available Colorado data in a user-friendly </a:t>
            </a:r>
            <a:r>
              <a:rPr lang="en-US" sz="2400" dirty="0" smtClean="0">
                <a:solidFill>
                  <a:srgbClr val="4A535D"/>
                </a:solidFill>
                <a:latin typeface="Trebuchet MS"/>
                <a:ea typeface="Trebuchet MS"/>
                <a:cs typeface="Trebuchet MS"/>
                <a:sym typeface="Trebuchet MS"/>
              </a:rPr>
              <a:t>format</a:t>
            </a:r>
          </a:p>
          <a:p>
            <a:pPr marL="914400" lvl="1" indent="-274320">
              <a:spcAft>
                <a:spcPts val="1000"/>
              </a:spcAft>
              <a:buClr>
                <a:srgbClr val="595959"/>
              </a:buClr>
              <a:buSzPct val="100000"/>
              <a:buFont typeface="Arial" panose="020B0604020202020204" pitchFamily="34" charset="0"/>
              <a:buChar char="•"/>
            </a:pPr>
            <a:r>
              <a:rPr lang="en-US" sz="2400" dirty="0" smtClean="0">
                <a:solidFill>
                  <a:srgbClr val="4A535D"/>
                </a:solidFill>
                <a:latin typeface="Trebuchet MS"/>
                <a:ea typeface="Trebuchet MS"/>
                <a:cs typeface="Trebuchet MS"/>
                <a:sym typeface="Trebuchet MS"/>
              </a:rPr>
              <a:t>To </a:t>
            </a:r>
            <a:r>
              <a:rPr lang="en-US" sz="2400" dirty="0">
                <a:solidFill>
                  <a:srgbClr val="4A535D"/>
                </a:solidFill>
                <a:latin typeface="Trebuchet MS"/>
                <a:ea typeface="Trebuchet MS"/>
                <a:cs typeface="Trebuchet MS"/>
                <a:sym typeface="Trebuchet MS"/>
              </a:rPr>
              <a:t>increase data-informed decision </a:t>
            </a:r>
            <a:r>
              <a:rPr lang="en-US" sz="2400" dirty="0" smtClean="0">
                <a:solidFill>
                  <a:srgbClr val="4A535D"/>
                </a:solidFill>
                <a:latin typeface="Trebuchet MS"/>
                <a:ea typeface="Trebuchet MS"/>
                <a:cs typeface="Trebuchet MS"/>
                <a:sym typeface="Trebuchet MS"/>
              </a:rPr>
              <a:t>making</a:t>
            </a:r>
          </a:p>
          <a:p>
            <a:pPr marL="914400" lvl="1" indent="-274320">
              <a:spcAft>
                <a:spcPts val="1000"/>
              </a:spcAft>
              <a:buClr>
                <a:srgbClr val="595959"/>
              </a:buClr>
              <a:buSzPct val="100000"/>
              <a:buFont typeface="Arial" panose="020B0604020202020204" pitchFamily="34" charset="0"/>
              <a:buChar char="•"/>
            </a:pPr>
            <a:r>
              <a:rPr lang="en-US" sz="2400" dirty="0" smtClean="0">
                <a:solidFill>
                  <a:srgbClr val="4A535D"/>
                </a:solidFill>
                <a:latin typeface="Trebuchet MS"/>
                <a:ea typeface="Trebuchet MS"/>
                <a:cs typeface="Trebuchet MS"/>
                <a:sym typeface="Trebuchet MS"/>
              </a:rPr>
              <a:t>To </a:t>
            </a:r>
            <a:r>
              <a:rPr lang="en-US" sz="2400" dirty="0">
                <a:solidFill>
                  <a:srgbClr val="4A535D"/>
                </a:solidFill>
                <a:latin typeface="Trebuchet MS"/>
                <a:ea typeface="Trebuchet MS"/>
                <a:cs typeface="Trebuchet MS"/>
                <a:sym typeface="Trebuchet MS"/>
              </a:rPr>
              <a:t>enhance the integration of the chronic disease surveillance system with related topics - </a:t>
            </a:r>
            <a:r>
              <a:rPr lang="en-US" sz="2400" i="1" dirty="0">
                <a:solidFill>
                  <a:srgbClr val="4A535D"/>
                </a:solidFill>
                <a:latin typeface="Trebuchet MS"/>
                <a:ea typeface="Trebuchet MS"/>
                <a:cs typeface="Trebuchet MS"/>
                <a:sym typeface="Trebuchet MS"/>
              </a:rPr>
              <a:t>like oral health!</a:t>
            </a:r>
          </a:p>
          <a:p>
            <a:pPr lvl="0" indent="-274320" rtl="0">
              <a:spcBef>
                <a:spcPts val="0"/>
              </a:spcBef>
              <a:spcAft>
                <a:spcPts val="1200"/>
              </a:spcAft>
              <a:buClr>
                <a:srgbClr val="4A535D"/>
              </a:buClr>
              <a:buSzPct val="100000"/>
              <a:buFont typeface="Trebuchet MS"/>
            </a:pPr>
            <a:r>
              <a:rPr lang="en-US" sz="2400" i="1" u="sng" dirty="0" smtClean="0">
                <a:solidFill>
                  <a:schemeClr val="hlink"/>
                </a:solidFill>
                <a:latin typeface="Trebuchet MS"/>
                <a:ea typeface="Trebuchet MS"/>
                <a:cs typeface="Trebuchet MS"/>
                <a:sym typeface="Trebuchet MS"/>
                <a:hlinkClick r:id="rId3"/>
              </a:rPr>
              <a:t>https</a:t>
            </a:r>
            <a:r>
              <a:rPr lang="en-US" sz="2400" i="1" u="sng" dirty="0">
                <a:solidFill>
                  <a:schemeClr val="hlink"/>
                </a:solidFill>
                <a:latin typeface="Trebuchet MS"/>
                <a:ea typeface="Trebuchet MS"/>
                <a:cs typeface="Trebuchet MS"/>
                <a:sym typeface="Trebuchet MS"/>
                <a:hlinkClick r:id="rId3"/>
              </a:rPr>
              <a:t>://www.colorado.gov/pacific/cdphe/vision-data-tool</a:t>
            </a:r>
            <a:r>
              <a:rPr lang="en-US" sz="2400" i="1" dirty="0">
                <a:solidFill>
                  <a:srgbClr val="4A535D"/>
                </a:solidFill>
                <a:latin typeface="Trebuchet MS"/>
                <a:ea typeface="Trebuchet MS"/>
                <a:cs typeface="Trebuchet MS"/>
                <a:sym typeface="Trebuchet MS"/>
              </a:rPr>
              <a:t> </a:t>
            </a:r>
          </a:p>
        </p:txBody>
      </p:sp>
      <p:sp>
        <p:nvSpPr>
          <p:cNvPr id="101" name="Shape 101"/>
          <p:cNvSpPr txBox="1">
            <a:spLocks noGrp="1"/>
          </p:cNvSpPr>
          <p:nvPr>
            <p:ph type="body" idx="2"/>
          </p:nvPr>
        </p:nvSpPr>
        <p:spPr>
          <a:xfrm>
            <a:off x="635000" y="1698075"/>
            <a:ext cx="5197475" cy="4515300"/>
          </a:xfrm>
          <a:prstGeom prst="rect">
            <a:avLst/>
          </a:prstGeom>
          <a:noFill/>
          <a:ln>
            <a:noFill/>
          </a:ln>
        </p:spPr>
        <p:txBody>
          <a:bodyPr lIns="91425" tIns="45700" rIns="91425" bIns="45700" anchor="t" anchorCtr="0">
            <a:noAutofit/>
          </a:bodyPr>
          <a:lstStyle/>
          <a:p>
            <a:pPr lvl="0" rtl="0">
              <a:lnSpc>
                <a:spcPct val="115000"/>
              </a:lnSpc>
              <a:spcBef>
                <a:spcPts val="0"/>
              </a:spcBef>
              <a:spcAft>
                <a:spcPts val="1600"/>
              </a:spcAft>
              <a:buNone/>
            </a:pPr>
            <a:r>
              <a:rPr lang="en-US" sz="4800" b="1" dirty="0">
                <a:solidFill>
                  <a:srgbClr val="E95F1A"/>
                </a:solidFill>
                <a:latin typeface="Trebuchet MS"/>
                <a:ea typeface="Trebuchet MS"/>
                <a:cs typeface="Trebuchet MS"/>
                <a:sym typeface="Trebuchet MS"/>
              </a:rPr>
              <a:t>V</a:t>
            </a:r>
            <a:r>
              <a:rPr lang="en-US" sz="4800" dirty="0">
                <a:solidFill>
                  <a:srgbClr val="E95F1A"/>
                </a:solidFill>
                <a:latin typeface="Trebuchet MS"/>
                <a:ea typeface="Trebuchet MS"/>
                <a:cs typeface="Trebuchet MS"/>
                <a:sym typeface="Trebuchet MS"/>
              </a:rPr>
              <a:t>isual</a:t>
            </a:r>
          </a:p>
          <a:p>
            <a:pPr lvl="0" rtl="0">
              <a:lnSpc>
                <a:spcPct val="115000"/>
              </a:lnSpc>
              <a:spcBef>
                <a:spcPts val="0"/>
              </a:spcBef>
              <a:spcAft>
                <a:spcPts val="1600"/>
              </a:spcAft>
              <a:buNone/>
            </a:pPr>
            <a:r>
              <a:rPr lang="en-US" sz="4800" b="1" dirty="0">
                <a:solidFill>
                  <a:srgbClr val="E95F1A"/>
                </a:solidFill>
                <a:latin typeface="Trebuchet MS"/>
                <a:ea typeface="Trebuchet MS"/>
                <a:cs typeface="Trebuchet MS"/>
                <a:sym typeface="Trebuchet MS"/>
              </a:rPr>
              <a:t>I</a:t>
            </a:r>
            <a:r>
              <a:rPr lang="en-US" sz="4800" dirty="0">
                <a:solidFill>
                  <a:srgbClr val="E95F1A"/>
                </a:solidFill>
                <a:latin typeface="Trebuchet MS"/>
                <a:ea typeface="Trebuchet MS"/>
                <a:cs typeface="Trebuchet MS"/>
                <a:sym typeface="Trebuchet MS"/>
              </a:rPr>
              <a:t>nformation</a:t>
            </a:r>
          </a:p>
          <a:p>
            <a:pPr lvl="0" rtl="0">
              <a:lnSpc>
                <a:spcPct val="115000"/>
              </a:lnSpc>
              <a:spcBef>
                <a:spcPts val="0"/>
              </a:spcBef>
              <a:spcAft>
                <a:spcPts val="1600"/>
              </a:spcAft>
              <a:buNone/>
            </a:pPr>
            <a:r>
              <a:rPr lang="en-US" sz="4800" b="1" dirty="0">
                <a:solidFill>
                  <a:srgbClr val="E95F1A"/>
                </a:solidFill>
                <a:latin typeface="Trebuchet MS"/>
                <a:ea typeface="Trebuchet MS"/>
                <a:cs typeface="Trebuchet MS"/>
                <a:sym typeface="Trebuchet MS"/>
              </a:rPr>
              <a:t>S</a:t>
            </a:r>
            <a:r>
              <a:rPr lang="en-US" sz="4800" dirty="0">
                <a:solidFill>
                  <a:srgbClr val="E95F1A"/>
                </a:solidFill>
                <a:latin typeface="Trebuchet MS"/>
                <a:ea typeface="Trebuchet MS"/>
                <a:cs typeface="Trebuchet MS"/>
                <a:sym typeface="Trebuchet MS"/>
              </a:rPr>
              <a:t>ystem for </a:t>
            </a:r>
          </a:p>
          <a:p>
            <a:pPr lvl="0" rtl="0">
              <a:lnSpc>
                <a:spcPct val="115000"/>
              </a:lnSpc>
              <a:spcBef>
                <a:spcPts val="0"/>
              </a:spcBef>
              <a:spcAft>
                <a:spcPts val="1600"/>
              </a:spcAft>
              <a:buNone/>
            </a:pPr>
            <a:r>
              <a:rPr lang="en-US" sz="4800" b="1" dirty="0">
                <a:solidFill>
                  <a:srgbClr val="E95F1A"/>
                </a:solidFill>
                <a:latin typeface="Trebuchet MS"/>
                <a:ea typeface="Trebuchet MS"/>
                <a:cs typeface="Trebuchet MS"/>
                <a:sym typeface="Trebuchet MS"/>
              </a:rPr>
              <a:t>I</a:t>
            </a:r>
            <a:r>
              <a:rPr lang="en-US" sz="4800" dirty="0">
                <a:solidFill>
                  <a:srgbClr val="E95F1A"/>
                </a:solidFill>
                <a:latin typeface="Trebuchet MS"/>
                <a:ea typeface="Trebuchet MS"/>
                <a:cs typeface="Trebuchet MS"/>
                <a:sym typeface="Trebuchet MS"/>
              </a:rPr>
              <a:t>dentifying</a:t>
            </a:r>
          </a:p>
          <a:p>
            <a:pPr lvl="0" rtl="0">
              <a:lnSpc>
                <a:spcPct val="115000"/>
              </a:lnSpc>
              <a:spcBef>
                <a:spcPts val="0"/>
              </a:spcBef>
              <a:spcAft>
                <a:spcPts val="1600"/>
              </a:spcAft>
              <a:buNone/>
            </a:pPr>
            <a:r>
              <a:rPr lang="en-US" sz="4800" b="1" dirty="0">
                <a:solidFill>
                  <a:srgbClr val="E95F1A"/>
                </a:solidFill>
                <a:latin typeface="Trebuchet MS"/>
                <a:ea typeface="Trebuchet MS"/>
                <a:cs typeface="Trebuchet MS"/>
                <a:sym typeface="Trebuchet MS"/>
              </a:rPr>
              <a:t>O</a:t>
            </a:r>
            <a:r>
              <a:rPr lang="en-US" sz="4800" dirty="0">
                <a:solidFill>
                  <a:srgbClr val="E95F1A"/>
                </a:solidFill>
                <a:latin typeface="Trebuchet MS"/>
                <a:ea typeface="Trebuchet MS"/>
                <a:cs typeface="Trebuchet MS"/>
                <a:sym typeface="Trebuchet MS"/>
              </a:rPr>
              <a:t>pportunities and </a:t>
            </a:r>
          </a:p>
          <a:p>
            <a:pPr lvl="0" rtl="0">
              <a:lnSpc>
                <a:spcPct val="115000"/>
              </a:lnSpc>
              <a:spcBef>
                <a:spcPts val="0"/>
              </a:spcBef>
              <a:spcAft>
                <a:spcPts val="1600"/>
              </a:spcAft>
              <a:buNone/>
            </a:pPr>
            <a:r>
              <a:rPr lang="en-US" sz="4800" b="1" dirty="0">
                <a:solidFill>
                  <a:srgbClr val="E95F1A"/>
                </a:solidFill>
                <a:latin typeface="Trebuchet MS"/>
                <a:ea typeface="Trebuchet MS"/>
                <a:cs typeface="Trebuchet MS"/>
                <a:sym typeface="Trebuchet MS"/>
              </a:rPr>
              <a:t>N</a:t>
            </a:r>
            <a:r>
              <a:rPr lang="en-US" sz="4800" dirty="0">
                <a:solidFill>
                  <a:srgbClr val="E95F1A"/>
                </a:solidFill>
                <a:latin typeface="Trebuchet MS"/>
                <a:ea typeface="Trebuchet MS"/>
                <a:cs typeface="Trebuchet MS"/>
                <a:sym typeface="Trebuchet MS"/>
              </a:rPr>
              <a:t>eeds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5"/>
        <p:cNvGrpSpPr/>
        <p:nvPr/>
      </p:nvGrpSpPr>
      <p:grpSpPr>
        <a:xfrm>
          <a:off x="0" y="0"/>
          <a:ext cx="0" cy="0"/>
          <a:chOff x="0" y="0"/>
          <a:chExt cx="0" cy="0"/>
        </a:xfrm>
      </p:grpSpPr>
      <p:pic>
        <p:nvPicPr>
          <p:cNvPr id="106" name="Shape 106"/>
          <p:cNvPicPr preferRelativeResize="0"/>
          <p:nvPr/>
        </p:nvPicPr>
        <p:blipFill rotWithShape="1">
          <a:blip r:embed="rId3">
            <a:alphaModFix/>
          </a:blip>
          <a:srcRect b="7321"/>
          <a:stretch/>
        </p:blipFill>
        <p:spPr>
          <a:xfrm>
            <a:off x="562362" y="378187"/>
            <a:ext cx="11880075" cy="7930424"/>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2128571" y="1304474"/>
            <a:ext cx="8747659" cy="7121069"/>
          </a:xfrm>
          <a:prstGeom prst="rect">
            <a:avLst/>
          </a:prstGeom>
          <a:noFill/>
          <a:ln>
            <a:noFill/>
          </a:ln>
        </p:spPr>
      </p:pic>
      <p:sp>
        <p:nvSpPr>
          <p:cNvPr id="112" name="Shape 112"/>
          <p:cNvSpPr txBox="1">
            <a:spLocks noGrp="1"/>
          </p:cNvSpPr>
          <p:nvPr>
            <p:ph type="title"/>
          </p:nvPr>
        </p:nvSpPr>
        <p:spPr>
          <a:xfrm>
            <a:off x="635000" y="533400"/>
            <a:ext cx="11968800" cy="1249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200" b="0" i="0">
                <a:solidFill>
                  <a:srgbClr val="53585F"/>
                </a:solidFill>
              </a:rPr>
              <a:t>Oral Health Data in </a:t>
            </a:r>
            <a:r>
              <a:rPr lang="en-US" sz="4200" b="0" i="0" u="sng">
                <a:solidFill>
                  <a:schemeClr val="hlink"/>
                </a:solidFill>
                <a:hlinkClick r:id="rId4"/>
              </a:rPr>
              <a:t>VISION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2622600" y="104927"/>
            <a:ext cx="7759600" cy="8288674"/>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35000" y="533400"/>
            <a:ext cx="11968800" cy="1249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200" b="0" i="0">
                <a:solidFill>
                  <a:srgbClr val="53585F"/>
                </a:solidFill>
              </a:rPr>
              <a:t>County/Regional Data in </a:t>
            </a:r>
            <a:r>
              <a:rPr lang="en-US" sz="4200" b="0" i="0" u="sng">
                <a:solidFill>
                  <a:schemeClr val="hlink"/>
                </a:solidFill>
                <a:hlinkClick r:id="rId3"/>
              </a:rPr>
              <a:t>VISION </a:t>
            </a:r>
          </a:p>
        </p:txBody>
      </p:sp>
      <p:sp>
        <p:nvSpPr>
          <p:cNvPr id="123" name="Shape 123"/>
          <p:cNvSpPr txBox="1">
            <a:spLocks noGrp="1"/>
          </p:cNvSpPr>
          <p:nvPr>
            <p:ph type="body" idx="1"/>
          </p:nvPr>
        </p:nvSpPr>
        <p:spPr>
          <a:xfrm>
            <a:off x="363489" y="2172789"/>
            <a:ext cx="5330100" cy="4515300"/>
          </a:xfrm>
          <a:prstGeom prst="rect">
            <a:avLst/>
          </a:prstGeom>
          <a:noFill/>
          <a:ln>
            <a:noFill/>
          </a:ln>
        </p:spPr>
        <p:txBody>
          <a:bodyPr lIns="91425" tIns="45700" rIns="91425" bIns="45700" anchor="t" anchorCtr="0">
            <a:noAutofit/>
          </a:bodyPr>
          <a:lstStyle/>
          <a:p>
            <a:pPr marL="457200" lvl="0" indent="-381000" rtl="0">
              <a:spcBef>
                <a:spcPts val="0"/>
              </a:spcBef>
              <a:spcAft>
                <a:spcPts val="1600"/>
              </a:spcAft>
              <a:buClr>
                <a:srgbClr val="595959"/>
              </a:buClr>
              <a:buSzPct val="100000"/>
              <a:buFont typeface="Wingdings" panose="05000000000000000000" pitchFamily="2" charset="2"/>
              <a:buChar char="§"/>
            </a:pPr>
            <a:r>
              <a:rPr lang="en-US" sz="2400" dirty="0">
                <a:solidFill>
                  <a:srgbClr val="595959"/>
                </a:solidFill>
              </a:rPr>
              <a:t>Almost all data available by Health Statistics Region</a:t>
            </a:r>
          </a:p>
          <a:p>
            <a:pPr marL="457200" lvl="0" indent="-381000" rtl="0">
              <a:spcBef>
                <a:spcPts val="0"/>
              </a:spcBef>
              <a:spcAft>
                <a:spcPts val="1600"/>
              </a:spcAft>
              <a:buClr>
                <a:srgbClr val="595959"/>
              </a:buClr>
              <a:buSzPct val="100000"/>
              <a:buFont typeface="Wingdings" panose="05000000000000000000" pitchFamily="2" charset="2"/>
              <a:buChar char="§"/>
            </a:pPr>
            <a:r>
              <a:rPr lang="en-US" sz="2400" dirty="0">
                <a:solidFill>
                  <a:srgbClr val="595959"/>
                </a:solidFill>
              </a:rPr>
              <a:t>Many data points also available by county</a:t>
            </a:r>
          </a:p>
          <a:p>
            <a:pPr marL="457200" lvl="0" indent="-381000" rtl="0">
              <a:spcBef>
                <a:spcPts val="0"/>
              </a:spcBef>
              <a:spcAft>
                <a:spcPts val="1600"/>
              </a:spcAft>
              <a:buClr>
                <a:srgbClr val="595959"/>
              </a:buClr>
              <a:buSzPct val="100000"/>
              <a:buFont typeface="Wingdings" panose="05000000000000000000" pitchFamily="2" charset="2"/>
              <a:buChar char="§"/>
            </a:pPr>
            <a:r>
              <a:rPr lang="en-US" sz="2400" dirty="0">
                <a:solidFill>
                  <a:srgbClr val="595959"/>
                </a:solidFill>
              </a:rPr>
              <a:t>Helps LPHAs with PHIPs</a:t>
            </a:r>
          </a:p>
          <a:p>
            <a:pPr marL="914400" lvl="1" indent="-381000" rtl="0">
              <a:spcBef>
                <a:spcPts val="0"/>
              </a:spcBef>
              <a:spcAft>
                <a:spcPts val="1600"/>
              </a:spcAft>
              <a:buClr>
                <a:srgbClr val="595959"/>
              </a:buClr>
              <a:buSzPct val="100000"/>
              <a:buFont typeface="Arial" panose="020B0604020202020204" pitchFamily="34" charset="0"/>
              <a:buChar char="•"/>
            </a:pPr>
            <a:r>
              <a:rPr lang="en-US" sz="2400" dirty="0">
                <a:solidFill>
                  <a:srgbClr val="595959"/>
                </a:solidFill>
              </a:rPr>
              <a:t>Dashboard images are easy to export for grant applications</a:t>
            </a:r>
          </a:p>
          <a:p>
            <a:pPr marL="914400" lvl="1" indent="-381000" rtl="0">
              <a:spcBef>
                <a:spcPts val="0"/>
              </a:spcBef>
              <a:spcAft>
                <a:spcPts val="1600"/>
              </a:spcAft>
              <a:buClr>
                <a:srgbClr val="595959"/>
              </a:buClr>
              <a:buSzPct val="100000"/>
              <a:buFont typeface="Arial" panose="020B0604020202020204" pitchFamily="34" charset="0"/>
              <a:buChar char="•"/>
            </a:pPr>
            <a:r>
              <a:rPr lang="en-US" sz="2400" dirty="0">
                <a:solidFill>
                  <a:srgbClr val="595959"/>
                </a:solidFill>
              </a:rPr>
              <a:t>LPHAs can compare their county to the state and other counties</a:t>
            </a:r>
          </a:p>
        </p:txBody>
      </p:sp>
      <p:pic>
        <p:nvPicPr>
          <p:cNvPr id="124" name="Shape 124"/>
          <p:cNvPicPr preferRelativeResize="0"/>
          <p:nvPr/>
        </p:nvPicPr>
        <p:blipFill>
          <a:blip r:embed="rId4">
            <a:alphaModFix/>
          </a:blip>
          <a:stretch>
            <a:fillRect/>
          </a:stretch>
        </p:blipFill>
        <p:spPr>
          <a:xfrm>
            <a:off x="6296050" y="1560099"/>
            <a:ext cx="6383951" cy="6633401"/>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35000" y="533400"/>
            <a:ext cx="11968800" cy="1249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200" b="0" i="0">
                <a:solidFill>
                  <a:srgbClr val="53585F"/>
                </a:solidFill>
              </a:rPr>
              <a:t>Demographic Data in </a:t>
            </a:r>
            <a:r>
              <a:rPr lang="en-US" sz="4200" b="0" i="0" u="sng">
                <a:solidFill>
                  <a:schemeClr val="hlink"/>
                </a:solidFill>
                <a:hlinkClick r:id="rId3"/>
              </a:rPr>
              <a:t>VISION</a:t>
            </a:r>
          </a:p>
        </p:txBody>
      </p:sp>
      <p:sp>
        <p:nvSpPr>
          <p:cNvPr id="130" name="Shape 130"/>
          <p:cNvSpPr txBox="1">
            <a:spLocks noGrp="1"/>
          </p:cNvSpPr>
          <p:nvPr>
            <p:ph type="body" idx="1"/>
          </p:nvPr>
        </p:nvSpPr>
        <p:spPr>
          <a:xfrm>
            <a:off x="343450" y="2161550"/>
            <a:ext cx="6046499" cy="4515300"/>
          </a:xfrm>
          <a:prstGeom prst="rect">
            <a:avLst/>
          </a:prstGeom>
          <a:noFill/>
          <a:ln>
            <a:noFill/>
          </a:ln>
        </p:spPr>
        <p:txBody>
          <a:bodyPr lIns="91425" tIns="45700" rIns="91425" bIns="45700" anchor="t" anchorCtr="0">
            <a:noAutofit/>
          </a:bodyPr>
          <a:lstStyle/>
          <a:p>
            <a:pPr marL="457200" lvl="0" indent="-381000" rtl="0">
              <a:spcBef>
                <a:spcPts val="0"/>
              </a:spcBef>
              <a:spcAft>
                <a:spcPts val="1200"/>
              </a:spcAft>
              <a:buClr>
                <a:srgbClr val="595959"/>
              </a:buClr>
              <a:buSzPct val="100000"/>
              <a:buFont typeface="Wingdings" panose="05000000000000000000" pitchFamily="2" charset="2"/>
              <a:buChar char="§"/>
            </a:pPr>
            <a:r>
              <a:rPr lang="en-US" sz="2400" dirty="0">
                <a:solidFill>
                  <a:srgbClr val="595959"/>
                </a:solidFill>
              </a:rPr>
              <a:t>Data points all presented by the following (when available):</a:t>
            </a:r>
          </a:p>
          <a:p>
            <a:pPr marL="876300" lvl="1" indent="-3429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Race/ethnicity</a:t>
            </a:r>
          </a:p>
          <a:p>
            <a:pPr marL="876300" lvl="1" indent="-3429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Poverty status</a:t>
            </a:r>
          </a:p>
          <a:p>
            <a:pPr marL="876300" lvl="1" indent="-3429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Education level</a:t>
            </a:r>
          </a:p>
          <a:p>
            <a:pPr marL="876300" lvl="1" indent="-3429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Age</a:t>
            </a:r>
          </a:p>
          <a:p>
            <a:pPr marL="876300" lvl="1" indent="-3429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Sex</a:t>
            </a:r>
          </a:p>
          <a:p>
            <a:pPr marL="876300" lvl="1" indent="-3429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Insurance type</a:t>
            </a:r>
          </a:p>
          <a:p>
            <a:pPr marL="876300" lvl="1" indent="-342900" rtl="0">
              <a:spcBef>
                <a:spcPts val="0"/>
              </a:spcBef>
              <a:spcAft>
                <a:spcPts val="1200"/>
              </a:spcAft>
              <a:buClr>
                <a:srgbClr val="595959"/>
              </a:buClr>
              <a:buSzPct val="100000"/>
              <a:buFont typeface="Arial" panose="020B0604020202020204" pitchFamily="34" charset="0"/>
              <a:buChar char="•"/>
            </a:pPr>
            <a:r>
              <a:rPr lang="en-US" sz="2400" dirty="0">
                <a:solidFill>
                  <a:srgbClr val="595959"/>
                </a:solidFill>
              </a:rPr>
              <a:t>Sexual orientation</a:t>
            </a:r>
          </a:p>
          <a:p>
            <a:pPr marL="457200" lvl="0" indent="-381000" rtl="0">
              <a:spcBef>
                <a:spcPts val="0"/>
              </a:spcBef>
              <a:spcAft>
                <a:spcPts val="1200"/>
              </a:spcAft>
              <a:buClr>
                <a:srgbClr val="595959"/>
              </a:buClr>
              <a:buSzPct val="100000"/>
              <a:buFont typeface="Wingdings" panose="05000000000000000000" pitchFamily="2" charset="2"/>
              <a:buChar char="§"/>
            </a:pPr>
            <a:r>
              <a:rPr lang="en-US" sz="2400" dirty="0">
                <a:solidFill>
                  <a:srgbClr val="595959"/>
                </a:solidFill>
              </a:rPr>
              <a:t>Easy to visualize changes in health disparities over time</a:t>
            </a:r>
          </a:p>
          <a:p>
            <a:pPr marL="457200" lvl="0" indent="-381000" rtl="0">
              <a:spcBef>
                <a:spcPts val="0"/>
              </a:spcBef>
              <a:spcAft>
                <a:spcPts val="1200"/>
              </a:spcAft>
              <a:buClr>
                <a:srgbClr val="595959"/>
              </a:buClr>
              <a:buSzPct val="100000"/>
              <a:buFont typeface="Wingdings" panose="05000000000000000000" pitchFamily="2" charset="2"/>
              <a:buChar char="§"/>
            </a:pPr>
            <a:r>
              <a:rPr lang="en-US" sz="2400" dirty="0">
                <a:solidFill>
                  <a:srgbClr val="595959"/>
                </a:solidFill>
              </a:rPr>
              <a:t>CDPHE statement of structural inequities included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8644" y="1783200"/>
            <a:ext cx="6384091" cy="691242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558950" y="530999"/>
            <a:ext cx="11896500" cy="76296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7-Part Series</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81024579"/>
              </p:ext>
            </p:extLst>
          </p:nvPr>
        </p:nvGraphicFramePr>
        <p:xfrm>
          <a:off x="428625" y="2171700"/>
          <a:ext cx="12094916" cy="5480869"/>
        </p:xfrm>
        <a:graphic>
          <a:graphicData uri="http://schemas.openxmlformats.org/drawingml/2006/table">
            <a:tbl>
              <a:tblPr firstRow="1" bandRow="1">
                <a:tableStyleId>{5C22544A-7EE6-4342-B048-85BDC9FD1C3A}</a:tableStyleId>
              </a:tblPr>
              <a:tblGrid>
                <a:gridCol w="1521742">
                  <a:extLst>
                    <a:ext uri="{9D8B030D-6E8A-4147-A177-3AD203B41FA5}">
                      <a16:colId xmlns:a16="http://schemas.microsoft.com/office/drawing/2014/main" xmlns="" val="20000"/>
                    </a:ext>
                  </a:extLst>
                </a:gridCol>
                <a:gridCol w="6719147">
                  <a:extLst>
                    <a:ext uri="{9D8B030D-6E8A-4147-A177-3AD203B41FA5}">
                      <a16:colId xmlns:a16="http://schemas.microsoft.com/office/drawing/2014/main" xmlns="" val="20001"/>
                    </a:ext>
                  </a:extLst>
                </a:gridCol>
                <a:gridCol w="3854027">
                  <a:extLst>
                    <a:ext uri="{9D8B030D-6E8A-4147-A177-3AD203B41FA5}">
                      <a16:colId xmlns:a16="http://schemas.microsoft.com/office/drawing/2014/main" xmlns="" val="20002"/>
                    </a:ext>
                  </a:extLst>
                </a:gridCol>
              </a:tblGrid>
              <a:tr h="527417">
                <a:tc>
                  <a:txBody>
                    <a:bodyPr/>
                    <a:lstStyle/>
                    <a:p>
                      <a:r>
                        <a:rPr lang="en-US" sz="2300" i="0" dirty="0">
                          <a:latin typeface="Calibri" pitchFamily="34" charset="0"/>
                          <a:cs typeface="Calibri" pitchFamily="34" charset="0"/>
                        </a:rPr>
                        <a:t>Date</a:t>
                      </a:r>
                      <a:endParaRPr lang="en-GB" sz="2300" i="0" dirty="0">
                        <a:latin typeface="Calibri" pitchFamily="34" charset="0"/>
                        <a:cs typeface="Calibri" pitchFamily="34" charset="0"/>
                      </a:endParaRPr>
                    </a:p>
                  </a:txBody>
                  <a:tcPr marL="130048" marR="130048" marT="65024" marB="65024" anchor="ctr"/>
                </a:tc>
                <a:tc>
                  <a:txBody>
                    <a:bodyPr/>
                    <a:lstStyle/>
                    <a:p>
                      <a:r>
                        <a:rPr lang="en-US" sz="2300" i="0" dirty="0">
                          <a:latin typeface="Calibri" pitchFamily="34" charset="0"/>
                          <a:cs typeface="Calibri" pitchFamily="34" charset="0"/>
                        </a:rPr>
                        <a:t>Topic</a:t>
                      </a:r>
                      <a:endParaRPr lang="en-GB" sz="2300" i="0" dirty="0">
                        <a:latin typeface="Calibri" pitchFamily="34" charset="0"/>
                        <a:cs typeface="Calibri" pitchFamily="34" charset="0"/>
                      </a:endParaRPr>
                    </a:p>
                  </a:txBody>
                  <a:tcPr marL="130048" marR="130048" marT="65024" marB="65024"/>
                </a:tc>
                <a:tc>
                  <a:txBody>
                    <a:bodyPr/>
                    <a:lstStyle/>
                    <a:p>
                      <a:r>
                        <a:rPr lang="en-US" sz="2300" i="0" dirty="0">
                          <a:latin typeface="Calibri" pitchFamily="34" charset="0"/>
                          <a:cs typeface="Calibri" pitchFamily="34" charset="0"/>
                        </a:rPr>
                        <a:t>Presenter</a:t>
                      </a:r>
                      <a:endParaRPr lang="en-GB" sz="2300" i="0" dirty="0">
                        <a:latin typeface="Calibri" pitchFamily="34" charset="0"/>
                        <a:cs typeface="Calibri" pitchFamily="34" charset="0"/>
                      </a:endParaRPr>
                    </a:p>
                  </a:txBody>
                  <a:tcPr marL="130048" marR="130048" marT="65024" marB="65024"/>
                </a:tc>
                <a:extLst>
                  <a:ext uri="{0D108BD9-81ED-4DB2-BD59-A6C34878D82A}">
                    <a16:rowId xmlns:a16="http://schemas.microsoft.com/office/drawing/2014/main" xmlns="" val="10000"/>
                  </a:ext>
                </a:extLst>
              </a:tr>
              <a:tr h="527417">
                <a:tc>
                  <a:txBody>
                    <a:bodyPr/>
                    <a:lstStyle/>
                    <a:p>
                      <a:r>
                        <a:rPr lang="en-US" sz="2300" i="0" dirty="0">
                          <a:latin typeface="Calibri" pitchFamily="34" charset="0"/>
                          <a:cs typeface="Calibri" pitchFamily="34" charset="0"/>
                        </a:rPr>
                        <a:t>May</a:t>
                      </a:r>
                      <a:r>
                        <a:rPr lang="en-US" sz="2300" i="0" baseline="0" dirty="0">
                          <a:latin typeface="Calibri" pitchFamily="34" charset="0"/>
                          <a:cs typeface="Calibri" pitchFamily="34" charset="0"/>
                        </a:rPr>
                        <a:t> 18</a:t>
                      </a:r>
                      <a:endParaRPr lang="en-GB" sz="2300" i="0" dirty="0">
                        <a:latin typeface="Calibri" pitchFamily="34" charset="0"/>
                        <a:cs typeface="Calibri" pitchFamily="34" charset="0"/>
                      </a:endParaRPr>
                    </a:p>
                  </a:txBody>
                  <a:tcPr marL="130048" marR="130048" marT="65024" marB="65024" anchor="ctr"/>
                </a:tc>
                <a:tc>
                  <a:txBody>
                    <a:bodyPr/>
                    <a:lstStyle/>
                    <a:p>
                      <a:r>
                        <a:rPr kumimoji="0" lang="en-GB" sz="2300" i="0" kern="1200" dirty="0">
                          <a:solidFill>
                            <a:schemeClr val="dk1"/>
                          </a:solidFill>
                          <a:latin typeface="Calibri" pitchFamily="34" charset="0"/>
                          <a:ea typeface="+mn-ea"/>
                          <a:cs typeface="Calibri" pitchFamily="34" charset="0"/>
                        </a:rPr>
                        <a:t>Turning data into </a:t>
                      </a:r>
                      <a:r>
                        <a:rPr kumimoji="0" lang="en-GB" sz="2300" i="0" kern="1200" dirty="0" smtClean="0">
                          <a:solidFill>
                            <a:schemeClr val="dk1"/>
                          </a:solidFill>
                          <a:latin typeface="Calibri" pitchFamily="34" charset="0"/>
                          <a:ea typeface="+mn-ea"/>
                          <a:cs typeface="Calibri" pitchFamily="34" charset="0"/>
                        </a:rPr>
                        <a:t>action</a:t>
                      </a:r>
                      <a:endParaRPr lang="en-GB" sz="2300" i="0" dirty="0">
                        <a:latin typeface="Calibri" pitchFamily="34" charset="0"/>
                        <a:cs typeface="Calibri" pitchFamily="34" charset="0"/>
                      </a:endParaRPr>
                    </a:p>
                  </a:txBody>
                  <a:tcPr marL="130048" marR="130048" marT="65024" marB="65024" anchor="ctr"/>
                </a:tc>
                <a:tc>
                  <a:txBody>
                    <a:bodyPr/>
                    <a:lstStyle/>
                    <a:p>
                      <a:r>
                        <a:rPr lang="en-US" sz="2300" i="0" dirty="0">
                          <a:latin typeface="Calibri" pitchFamily="34" charset="0"/>
                          <a:cs typeface="Calibri" pitchFamily="34" charset="0"/>
                        </a:rPr>
                        <a:t>Kathy Phipps, ASTDD</a:t>
                      </a:r>
                      <a:endParaRPr lang="en-GB" sz="2300" i="0" dirty="0">
                        <a:latin typeface="Calibri" pitchFamily="34" charset="0"/>
                        <a:cs typeface="Calibri" pitchFamily="34" charset="0"/>
                      </a:endParaRPr>
                    </a:p>
                  </a:txBody>
                  <a:tcPr marL="130048" marR="130048" marT="65024" marB="65024" anchor="ctr"/>
                </a:tc>
                <a:extLst>
                  <a:ext uri="{0D108BD9-81ED-4DB2-BD59-A6C34878D82A}">
                    <a16:rowId xmlns:a16="http://schemas.microsoft.com/office/drawing/2014/main" xmlns="" val="10001"/>
                  </a:ext>
                </a:extLst>
              </a:tr>
              <a:tr h="527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i="0" dirty="0">
                          <a:solidFill>
                            <a:schemeClr val="tx1"/>
                          </a:solidFill>
                          <a:latin typeface="Calibri" pitchFamily="34" charset="0"/>
                          <a:cs typeface="Calibri" pitchFamily="34" charset="0"/>
                        </a:rPr>
                        <a:t>June 1</a:t>
                      </a:r>
                      <a:endParaRPr lang="en-GB" sz="2300" b="0" i="0" dirty="0">
                        <a:solidFill>
                          <a:schemeClr val="tx1"/>
                        </a:solidFill>
                        <a:latin typeface="Calibri" pitchFamily="34" charset="0"/>
                        <a:cs typeface="Calibri" pitchFamily="34" charset="0"/>
                      </a:endParaRPr>
                    </a:p>
                  </a:txBody>
                  <a:tcPr marL="130048" marR="130048" marT="65024" marB="65024" anchor="ctr"/>
                </a:tc>
                <a:tc>
                  <a:txBody>
                    <a:bodyPr/>
                    <a:lstStyle/>
                    <a:p>
                      <a:r>
                        <a:rPr kumimoji="0" lang="en-GB" sz="2300" b="0" i="0" kern="1200" dirty="0">
                          <a:solidFill>
                            <a:schemeClr val="tx1"/>
                          </a:solidFill>
                          <a:latin typeface="Calibri" pitchFamily="34" charset="0"/>
                          <a:ea typeface="+mn-ea"/>
                          <a:cs typeface="Calibri" pitchFamily="34" charset="0"/>
                        </a:rPr>
                        <a:t>Developing and using state oral health data reports</a:t>
                      </a:r>
                      <a:endParaRPr lang="en-GB" sz="2300" b="0" i="0" dirty="0">
                        <a:solidFill>
                          <a:schemeClr val="tx1"/>
                        </a:solidFill>
                        <a:latin typeface="Calibri" pitchFamily="34" charset="0"/>
                        <a:cs typeface="Calibri" pitchFamily="34" charset="0"/>
                      </a:endParaRPr>
                    </a:p>
                  </a:txBody>
                  <a:tcPr marL="130048" marR="130048" marT="65024" marB="65024" anchor="ctr"/>
                </a:tc>
                <a:tc>
                  <a:txBody>
                    <a:bodyPr/>
                    <a:lstStyle/>
                    <a:p>
                      <a:r>
                        <a:rPr lang="en-US" sz="2300" b="0" i="0" dirty="0">
                          <a:solidFill>
                            <a:schemeClr val="tx1"/>
                          </a:solidFill>
                          <a:latin typeface="Calibri" pitchFamily="34" charset="0"/>
                          <a:cs typeface="Calibri" pitchFamily="34" charset="0"/>
                        </a:rPr>
                        <a:t>Hawaii &amp; Vermont</a:t>
                      </a:r>
                      <a:endParaRPr lang="en-GB" sz="2300" b="0" i="0" dirty="0">
                        <a:solidFill>
                          <a:schemeClr val="tx1"/>
                        </a:solidFill>
                        <a:latin typeface="Calibri" pitchFamily="34" charset="0"/>
                        <a:cs typeface="Calibri" pitchFamily="34" charset="0"/>
                      </a:endParaRPr>
                    </a:p>
                  </a:txBody>
                  <a:tcPr marL="130048" marR="130048" marT="65024" marB="65024" anchor="ctr"/>
                </a:tc>
                <a:extLst>
                  <a:ext uri="{0D108BD9-81ED-4DB2-BD59-A6C34878D82A}">
                    <a16:rowId xmlns:a16="http://schemas.microsoft.com/office/drawing/2014/main" xmlns="" val="10002"/>
                  </a:ext>
                </a:extLst>
              </a:tr>
              <a:tr h="823637">
                <a:tc>
                  <a:txBody>
                    <a:bodyPr/>
                    <a:lstStyle/>
                    <a:p>
                      <a:r>
                        <a:rPr lang="en-US" sz="2300" b="0" i="0" dirty="0">
                          <a:solidFill>
                            <a:schemeClr val="tx1"/>
                          </a:solidFill>
                          <a:latin typeface="Calibri" pitchFamily="34" charset="0"/>
                          <a:cs typeface="Calibri" pitchFamily="34" charset="0"/>
                        </a:rPr>
                        <a:t>June 15</a:t>
                      </a:r>
                      <a:endParaRPr lang="en-GB" sz="2300" b="0" i="0" dirty="0">
                        <a:solidFill>
                          <a:schemeClr val="tx1"/>
                        </a:solidFill>
                        <a:latin typeface="Calibri" pitchFamily="34" charset="0"/>
                        <a:cs typeface="Calibri" pitchFamily="34" charset="0"/>
                      </a:endParaRPr>
                    </a:p>
                  </a:txBody>
                  <a:tcPr marL="130048" marR="130048" marT="65024" marB="65024" anchor="ctr"/>
                </a:tc>
                <a:tc>
                  <a:txBody>
                    <a:bodyPr/>
                    <a:lstStyle/>
                    <a:p>
                      <a:r>
                        <a:rPr lang="en-US" sz="2300" b="0" i="0" dirty="0">
                          <a:solidFill>
                            <a:schemeClr val="tx1"/>
                          </a:solidFill>
                          <a:latin typeface="Calibri" pitchFamily="34" charset="0"/>
                          <a:cs typeface="Calibri" pitchFamily="34" charset="0"/>
                        </a:rPr>
                        <a:t>Using the CDC Open Data Platform to visualize oral health data</a:t>
                      </a:r>
                      <a:endParaRPr lang="en-GB" sz="2300" b="0" i="0" dirty="0">
                        <a:solidFill>
                          <a:schemeClr val="tx1"/>
                        </a:solidFill>
                        <a:latin typeface="Calibri" pitchFamily="34" charset="0"/>
                        <a:cs typeface="Calibri" pitchFamily="34" charset="0"/>
                      </a:endParaRPr>
                    </a:p>
                  </a:txBody>
                  <a:tcPr marL="130048" marR="130048" marT="65024" marB="65024" anchor="ctr"/>
                </a:tc>
                <a:tc>
                  <a:txBody>
                    <a:bodyPr/>
                    <a:lstStyle/>
                    <a:p>
                      <a:r>
                        <a:rPr lang="en-US" sz="2300" b="0" i="0" dirty="0">
                          <a:solidFill>
                            <a:schemeClr val="tx1"/>
                          </a:solidFill>
                          <a:latin typeface="Calibri" pitchFamily="34" charset="0"/>
                          <a:cs typeface="Calibri" pitchFamily="34" charset="0"/>
                        </a:rPr>
                        <a:t>Valerie Robison, CDC</a:t>
                      </a:r>
                      <a:endParaRPr lang="en-GB" sz="2300" b="0" i="0" dirty="0">
                        <a:solidFill>
                          <a:schemeClr val="tx1"/>
                        </a:solidFill>
                        <a:latin typeface="Calibri" pitchFamily="34" charset="0"/>
                        <a:cs typeface="Calibri" pitchFamily="34" charset="0"/>
                      </a:endParaRPr>
                    </a:p>
                  </a:txBody>
                  <a:tcPr marL="130048" marR="130048" marT="65024" marB="65024" anchor="ctr"/>
                </a:tc>
                <a:extLst>
                  <a:ext uri="{0D108BD9-81ED-4DB2-BD59-A6C34878D82A}">
                    <a16:rowId xmlns:a16="http://schemas.microsoft.com/office/drawing/2014/main" xmlns="" val="10003"/>
                  </a:ext>
                </a:extLst>
              </a:tr>
              <a:tr h="527417">
                <a:tc>
                  <a:txBody>
                    <a:bodyPr/>
                    <a:lstStyle/>
                    <a:p>
                      <a:r>
                        <a:rPr lang="en-US" sz="2300" b="0" i="0" dirty="0">
                          <a:solidFill>
                            <a:schemeClr val="tx1"/>
                          </a:solidFill>
                          <a:latin typeface="Calibri" pitchFamily="34" charset="0"/>
                          <a:cs typeface="Calibri" pitchFamily="34" charset="0"/>
                        </a:rPr>
                        <a:t>June 29</a:t>
                      </a:r>
                      <a:endParaRPr lang="en-GB" sz="2300" b="0" i="0" dirty="0">
                        <a:solidFill>
                          <a:schemeClr val="tx1"/>
                        </a:solidFill>
                        <a:latin typeface="Calibri" pitchFamily="34" charset="0"/>
                        <a:cs typeface="Calibri" pitchFamily="34" charset="0"/>
                      </a:endParaRPr>
                    </a:p>
                  </a:txBody>
                  <a:tcPr marL="130048" marR="130048" marT="65024" marB="65024" anchor="ctr"/>
                </a:tc>
                <a:tc>
                  <a:txBody>
                    <a:bodyPr/>
                    <a:lstStyle/>
                    <a:p>
                      <a:r>
                        <a:rPr kumimoji="0" lang="en-GB" sz="2300" b="0" i="0" kern="1200" dirty="0">
                          <a:solidFill>
                            <a:schemeClr val="tx1"/>
                          </a:solidFill>
                          <a:latin typeface="Calibri" pitchFamily="34" charset="0"/>
                          <a:ea typeface="+mn-ea"/>
                          <a:cs typeface="Calibri" pitchFamily="34" charset="0"/>
                        </a:rPr>
                        <a:t>Data to Action: Making Better </a:t>
                      </a:r>
                      <a:r>
                        <a:rPr kumimoji="0" lang="en-GB" sz="2300" b="0" i="0" kern="1200" dirty="0" err="1">
                          <a:solidFill>
                            <a:schemeClr val="tx1"/>
                          </a:solidFill>
                          <a:latin typeface="Calibri" pitchFamily="34" charset="0"/>
                          <a:ea typeface="+mn-ea"/>
                          <a:cs typeface="Calibri" pitchFamily="34" charset="0"/>
                        </a:rPr>
                        <a:t>Infographics</a:t>
                      </a:r>
                      <a:endParaRPr lang="en-GB" sz="2300" b="0" i="0" dirty="0">
                        <a:solidFill>
                          <a:schemeClr val="tx1"/>
                        </a:solidFill>
                        <a:latin typeface="Calibri" pitchFamily="34" charset="0"/>
                        <a:cs typeface="Calibri" pitchFamily="34" charset="0"/>
                      </a:endParaRPr>
                    </a:p>
                  </a:txBody>
                  <a:tcPr marL="130048" marR="130048" marT="65024" marB="65024" anchor="ctr"/>
                </a:tc>
                <a:tc>
                  <a:txBody>
                    <a:bodyPr/>
                    <a:lstStyle/>
                    <a:p>
                      <a:r>
                        <a:rPr kumimoji="0" lang="en-GB" sz="2300" b="0" i="0" kern="1200" dirty="0">
                          <a:solidFill>
                            <a:schemeClr val="tx1"/>
                          </a:solidFill>
                          <a:latin typeface="Calibri" pitchFamily="34" charset="0"/>
                          <a:ea typeface="+mn-ea"/>
                          <a:cs typeface="Calibri" pitchFamily="34" charset="0"/>
                        </a:rPr>
                        <a:t>Carole </a:t>
                      </a:r>
                      <a:r>
                        <a:rPr kumimoji="0" lang="en-GB" sz="2300" b="0" i="0" kern="1200" dirty="0" err="1">
                          <a:solidFill>
                            <a:schemeClr val="tx1"/>
                          </a:solidFill>
                          <a:latin typeface="Calibri" pitchFamily="34" charset="0"/>
                          <a:ea typeface="+mn-ea"/>
                          <a:cs typeface="Calibri" pitchFamily="34" charset="0"/>
                        </a:rPr>
                        <a:t>Stampfel</a:t>
                      </a:r>
                      <a:r>
                        <a:rPr kumimoji="0" lang="en-GB" sz="2300" b="0" i="0" kern="1200" dirty="0">
                          <a:solidFill>
                            <a:schemeClr val="tx1"/>
                          </a:solidFill>
                          <a:latin typeface="Calibri" pitchFamily="34" charset="0"/>
                          <a:ea typeface="+mn-ea"/>
                          <a:cs typeface="Calibri" pitchFamily="34" charset="0"/>
                        </a:rPr>
                        <a:t>, AMCHP</a:t>
                      </a:r>
                      <a:endParaRPr lang="en-GB" sz="2300" b="0" i="0" dirty="0">
                        <a:solidFill>
                          <a:schemeClr val="tx1"/>
                        </a:solidFill>
                        <a:latin typeface="Calibri" pitchFamily="34" charset="0"/>
                        <a:cs typeface="Calibri" pitchFamily="34" charset="0"/>
                      </a:endParaRPr>
                    </a:p>
                  </a:txBody>
                  <a:tcPr marL="130048" marR="130048" marT="65024" marB="65024" anchor="ctr"/>
                </a:tc>
                <a:extLst>
                  <a:ext uri="{0D108BD9-81ED-4DB2-BD59-A6C34878D82A}">
                    <a16:rowId xmlns:a16="http://schemas.microsoft.com/office/drawing/2014/main" xmlns="" val="10004"/>
                  </a:ext>
                </a:extLst>
              </a:tr>
              <a:tr h="527417">
                <a:tc>
                  <a:txBody>
                    <a:bodyPr/>
                    <a:lstStyle/>
                    <a:p>
                      <a:r>
                        <a:rPr lang="en-US" sz="2300" b="1" i="1" dirty="0">
                          <a:latin typeface="Calibri" pitchFamily="34" charset="0"/>
                          <a:cs typeface="Calibri" pitchFamily="34" charset="0"/>
                        </a:rPr>
                        <a:t>July 27</a:t>
                      </a:r>
                      <a:endParaRPr lang="en-GB" sz="2300" b="1" i="1" dirty="0">
                        <a:latin typeface="Calibri" pitchFamily="34" charset="0"/>
                        <a:cs typeface="Calibri" pitchFamily="34" charset="0"/>
                      </a:endParaRPr>
                    </a:p>
                  </a:txBody>
                  <a:tcPr marL="130048" marR="130048" marT="65024" marB="65024" anchor="ctr"/>
                </a:tc>
                <a:tc>
                  <a:txBody>
                    <a:bodyPr/>
                    <a:lstStyle/>
                    <a:p>
                      <a:r>
                        <a:rPr kumimoji="0" lang="en-GB" sz="2300" b="1" i="1" kern="1200" dirty="0">
                          <a:solidFill>
                            <a:schemeClr val="dk1"/>
                          </a:solidFill>
                          <a:latin typeface="Calibri" pitchFamily="34" charset="0"/>
                          <a:ea typeface="+mn-ea"/>
                          <a:cs typeface="Calibri" pitchFamily="34" charset="0"/>
                        </a:rPr>
                        <a:t>Web-based oral health data systems – state examples</a:t>
                      </a:r>
                      <a:endParaRPr lang="en-GB" sz="2300" b="1" i="1" dirty="0">
                        <a:latin typeface="Calibri" pitchFamily="34" charset="0"/>
                        <a:cs typeface="Calibri" pitchFamily="34" charset="0"/>
                      </a:endParaRPr>
                    </a:p>
                  </a:txBody>
                  <a:tcPr marL="130048" marR="130048" marT="65024" marB="65024" anchor="ctr"/>
                </a:tc>
                <a:tc>
                  <a:txBody>
                    <a:bodyPr/>
                    <a:lstStyle/>
                    <a:p>
                      <a:r>
                        <a:rPr lang="en-US" sz="2300" b="1" i="1" dirty="0">
                          <a:latin typeface="Calibri" pitchFamily="34" charset="0"/>
                          <a:cs typeface="Calibri" pitchFamily="34" charset="0"/>
                        </a:rPr>
                        <a:t>Colorado, </a:t>
                      </a:r>
                      <a:r>
                        <a:rPr lang="en-US" sz="2300" b="1" i="1" dirty="0" smtClean="0">
                          <a:latin typeface="Calibri" pitchFamily="34" charset="0"/>
                          <a:cs typeface="Calibri" pitchFamily="34" charset="0"/>
                        </a:rPr>
                        <a:t>Minnesota</a:t>
                      </a:r>
                      <a:endParaRPr lang="en-GB" sz="2300" b="1" i="1" dirty="0">
                        <a:latin typeface="Calibri" pitchFamily="34" charset="0"/>
                        <a:cs typeface="Calibri" pitchFamily="34" charset="0"/>
                      </a:endParaRPr>
                    </a:p>
                  </a:txBody>
                  <a:tcPr marL="130048" marR="130048" marT="65024" marB="65024" anchor="ctr"/>
                </a:tc>
                <a:extLst>
                  <a:ext uri="{0D108BD9-81ED-4DB2-BD59-A6C34878D82A}">
                    <a16:rowId xmlns:a16="http://schemas.microsoft.com/office/drawing/2014/main" xmlns="" val="10006"/>
                  </a:ext>
                </a:extLst>
              </a:tr>
              <a:tr h="527417">
                <a:tc>
                  <a:txBody>
                    <a:bodyPr/>
                    <a:lstStyle/>
                    <a:p>
                      <a:r>
                        <a:rPr lang="en-US" sz="2300" b="0" i="0" dirty="0" smtClean="0">
                          <a:latin typeface="Calibri" pitchFamily="34" charset="0"/>
                          <a:cs typeface="Calibri" pitchFamily="34" charset="0"/>
                        </a:rPr>
                        <a:t>August 3</a:t>
                      </a:r>
                      <a:endParaRPr lang="en-GB" sz="2300" b="0" i="0" dirty="0">
                        <a:latin typeface="Calibri" pitchFamily="34" charset="0"/>
                        <a:cs typeface="Calibri" pitchFamily="34" charset="0"/>
                      </a:endParaRPr>
                    </a:p>
                  </a:txBody>
                  <a:tcPr marL="130048" marR="130048" marT="65024" marB="65024" anchor="ctr"/>
                </a:tc>
                <a:tc>
                  <a:txBody>
                    <a:bodyPr/>
                    <a:lstStyle/>
                    <a:p>
                      <a:r>
                        <a:rPr kumimoji="0" lang="en-GB" sz="2300" b="0" i="0" kern="1200" dirty="0">
                          <a:solidFill>
                            <a:schemeClr val="dk1"/>
                          </a:solidFill>
                          <a:latin typeface="Calibri" pitchFamily="34" charset="0"/>
                          <a:ea typeface="+mn-ea"/>
                          <a:cs typeface="Calibri" pitchFamily="34" charset="0"/>
                        </a:rPr>
                        <a:t>Oral health </a:t>
                      </a:r>
                      <a:r>
                        <a:rPr kumimoji="0" lang="en-GB" sz="2300" b="0" i="0" kern="1200" dirty="0" err="1">
                          <a:solidFill>
                            <a:schemeClr val="dk1"/>
                          </a:solidFill>
                          <a:latin typeface="Calibri" pitchFamily="34" charset="0"/>
                          <a:ea typeface="+mn-ea"/>
                          <a:cs typeface="Calibri" pitchFamily="34" charset="0"/>
                        </a:rPr>
                        <a:t>infographics</a:t>
                      </a:r>
                      <a:r>
                        <a:rPr kumimoji="0" lang="en-GB" sz="2300" b="0" i="0" kern="1200" dirty="0">
                          <a:solidFill>
                            <a:schemeClr val="dk1"/>
                          </a:solidFill>
                          <a:latin typeface="Calibri" pitchFamily="34" charset="0"/>
                          <a:ea typeface="+mn-ea"/>
                          <a:cs typeface="Calibri" pitchFamily="34" charset="0"/>
                        </a:rPr>
                        <a:t> – state examples</a:t>
                      </a:r>
                      <a:endParaRPr lang="en-GB" sz="2300" b="0" i="0" dirty="0">
                        <a:latin typeface="Calibri" pitchFamily="34" charset="0"/>
                        <a:cs typeface="Calibri" pitchFamily="34" charset="0"/>
                      </a:endParaRPr>
                    </a:p>
                  </a:txBody>
                  <a:tcPr marL="130048" marR="130048" marT="65024" marB="65024" anchor="ctr"/>
                </a:tc>
                <a:tc>
                  <a:txBody>
                    <a:bodyPr/>
                    <a:lstStyle/>
                    <a:p>
                      <a:r>
                        <a:rPr lang="en-US" sz="2300" b="0" i="0" dirty="0">
                          <a:latin typeface="Calibri" pitchFamily="34" charset="0"/>
                          <a:cs typeface="Calibri" pitchFamily="34" charset="0"/>
                        </a:rPr>
                        <a:t>Arizona</a:t>
                      </a:r>
                      <a:r>
                        <a:rPr lang="en-US" sz="2300" b="0" i="0" baseline="0" dirty="0">
                          <a:latin typeface="Calibri" pitchFamily="34" charset="0"/>
                          <a:cs typeface="Calibri" pitchFamily="34" charset="0"/>
                        </a:rPr>
                        <a:t> &amp; New Hampshire</a:t>
                      </a:r>
                      <a:endParaRPr lang="en-GB" sz="2300" b="0" i="0" dirty="0">
                        <a:latin typeface="Calibri" pitchFamily="34" charset="0"/>
                        <a:cs typeface="Calibri" pitchFamily="34" charset="0"/>
                      </a:endParaRPr>
                    </a:p>
                  </a:txBody>
                  <a:tcPr marL="130048" marR="130048" marT="65024" marB="65024" anchor="ctr"/>
                </a:tc>
              </a:tr>
              <a:tr h="1170432">
                <a:tc>
                  <a:txBody>
                    <a:bodyPr/>
                    <a:lstStyle/>
                    <a:p>
                      <a:r>
                        <a:rPr lang="en-US" sz="2300" i="0" dirty="0">
                          <a:latin typeface="Calibri" pitchFamily="34" charset="0"/>
                          <a:cs typeface="Calibri" pitchFamily="34" charset="0"/>
                        </a:rPr>
                        <a:t>August 10</a:t>
                      </a:r>
                      <a:endParaRPr lang="en-GB" sz="2300" i="0" dirty="0">
                        <a:latin typeface="Calibri" pitchFamily="34" charset="0"/>
                        <a:cs typeface="Calibri" pitchFamily="34" charset="0"/>
                      </a:endParaRPr>
                    </a:p>
                  </a:txBody>
                  <a:tcPr marL="130048" marR="130048" marT="65024" marB="65024" anchor="ctr"/>
                </a:tc>
                <a:tc>
                  <a:txBody>
                    <a:bodyPr/>
                    <a:lstStyle/>
                    <a:p>
                      <a:r>
                        <a:rPr kumimoji="0" lang="en-GB" sz="2300" i="0" kern="1200" dirty="0">
                          <a:solidFill>
                            <a:schemeClr val="dk1"/>
                          </a:solidFill>
                          <a:latin typeface="Calibri" pitchFamily="34" charset="0"/>
                          <a:ea typeface="+mn-ea"/>
                          <a:cs typeface="Calibri" pitchFamily="34" charset="0"/>
                        </a:rPr>
                        <a:t>Using coalitions and partners to spread the message</a:t>
                      </a:r>
                      <a:endParaRPr lang="en-GB" sz="2300" i="0" dirty="0">
                        <a:latin typeface="Calibri" pitchFamily="34" charset="0"/>
                        <a:cs typeface="Calibri" pitchFamily="34" charset="0"/>
                      </a:endParaRPr>
                    </a:p>
                  </a:txBody>
                  <a:tcPr marL="130048" marR="130048" marT="65024" marB="65024" anchor="ctr"/>
                </a:tc>
                <a:tc>
                  <a:txBody>
                    <a:bodyPr/>
                    <a:lstStyle/>
                    <a:p>
                      <a:r>
                        <a:rPr kumimoji="0" lang="en-GB" sz="2300" b="0" i="0" u="none" strike="noStrike" cap="none" normalizeH="0" baseline="0" dirty="0">
                          <a:ln>
                            <a:noFill/>
                          </a:ln>
                          <a:solidFill>
                            <a:schemeClr val="tx1"/>
                          </a:solidFill>
                          <a:effectLst/>
                          <a:latin typeface="Calibri" pitchFamily="34" charset="0"/>
                          <a:ea typeface="Calibri" pitchFamily="34" charset="0"/>
                          <a:cs typeface="Calibri" pitchFamily="34" charset="0"/>
                        </a:rPr>
                        <a:t>Children’s Health Alliance of Wisconsin, </a:t>
                      </a:r>
                      <a:r>
                        <a:rPr lang="en-US" sz="2300" i="0" dirty="0">
                          <a:latin typeface="Calibri" pitchFamily="34" charset="0"/>
                          <a:cs typeface="Calibri" pitchFamily="34" charset="0"/>
                        </a:rPr>
                        <a:t>Washington Dental Service Foundation</a:t>
                      </a:r>
                      <a:endParaRPr lang="en-GB" sz="2300" i="0" dirty="0">
                        <a:latin typeface="Calibri" pitchFamily="34" charset="0"/>
                        <a:cs typeface="Calibri" pitchFamily="34" charset="0"/>
                      </a:endParaRPr>
                    </a:p>
                  </a:txBody>
                  <a:tcPr marL="130048" marR="130048" marT="65024" marB="65024" anchor="ctr"/>
                </a:tc>
                <a:extLst>
                  <a:ext uri="{0D108BD9-81ED-4DB2-BD59-A6C34878D82A}">
                    <a16:rowId xmlns:a16="http://schemas.microsoft.com/office/drawing/2014/main" xmlns="" val="10007"/>
                  </a:ext>
                </a:extLst>
              </a:tr>
            </a:tbl>
          </a:graphicData>
        </a:graphic>
      </p:graphicFrame>
      <p:sp>
        <p:nvSpPr>
          <p:cNvPr id="6" name="TextBox 5"/>
          <p:cNvSpPr txBox="1"/>
          <p:nvPr/>
        </p:nvSpPr>
        <p:spPr>
          <a:xfrm>
            <a:off x="1413921" y="8008597"/>
            <a:ext cx="10176963" cy="656590"/>
          </a:xfrm>
          <a:prstGeom prst="rect">
            <a:avLst/>
          </a:prstGeom>
          <a:noFill/>
        </p:spPr>
        <p:txBody>
          <a:bodyPr wrap="none" lIns="130046" tIns="65023" rIns="130046" bIns="65023" rtlCol="0">
            <a:spAutoFit/>
          </a:bodyPr>
          <a:lstStyle/>
          <a:p>
            <a:pPr algn="ctr"/>
            <a:r>
              <a:rPr lang="en-US" sz="3400" b="1" dirty="0">
                <a:latin typeface="Calibri" pitchFamily="34" charset="0"/>
                <a:cs typeface="Calibri" pitchFamily="34" charset="0"/>
              </a:rPr>
              <a:t>All webinars are Thursday from 3:00-4:00 Eastern Time</a:t>
            </a:r>
            <a:endParaRPr lang="en-GB" sz="3400" b="1" dirty="0">
              <a:latin typeface="Calibri" pitchFamily="34" charset="0"/>
              <a:cs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235825" y="2095460"/>
            <a:ext cx="5950020" cy="5379308"/>
          </a:xfrm>
          <a:prstGeom prst="rect">
            <a:avLst/>
          </a:prstGeom>
          <a:noFill/>
          <a:ln>
            <a:noFill/>
          </a:ln>
        </p:spPr>
      </p:pic>
      <p:pic>
        <p:nvPicPr>
          <p:cNvPr id="142" name="Shape 142"/>
          <p:cNvPicPr preferRelativeResize="0"/>
          <p:nvPr/>
        </p:nvPicPr>
        <p:blipFill>
          <a:blip r:embed="rId4">
            <a:alphaModFix/>
          </a:blip>
          <a:stretch>
            <a:fillRect/>
          </a:stretch>
        </p:blipFill>
        <p:spPr>
          <a:xfrm>
            <a:off x="6056449" y="1894114"/>
            <a:ext cx="6692900" cy="5768722"/>
          </a:xfrm>
          <a:prstGeom prst="rect">
            <a:avLst/>
          </a:prstGeom>
          <a:noFill/>
          <a:ln>
            <a:noFill/>
          </a:ln>
        </p:spPr>
      </p:pic>
      <p:sp>
        <p:nvSpPr>
          <p:cNvPr id="143" name="Shape 143"/>
          <p:cNvSpPr txBox="1">
            <a:spLocks noGrp="1"/>
          </p:cNvSpPr>
          <p:nvPr>
            <p:ph type="title"/>
          </p:nvPr>
        </p:nvSpPr>
        <p:spPr>
          <a:xfrm>
            <a:off x="635000" y="533400"/>
            <a:ext cx="11968800" cy="1249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200" b="0" i="0">
                <a:solidFill>
                  <a:srgbClr val="53585F"/>
                </a:solidFill>
              </a:rPr>
              <a:t>Other Examples of Tableau Work in Oral Health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7"/>
        <p:cNvGrpSpPr/>
        <p:nvPr/>
      </p:nvGrpSpPr>
      <p:grpSpPr>
        <a:xfrm>
          <a:off x="0" y="0"/>
          <a:ext cx="0" cy="0"/>
          <a:chOff x="0" y="0"/>
          <a:chExt cx="0" cy="0"/>
        </a:xfrm>
      </p:grpSpPr>
      <p:pic>
        <p:nvPicPr>
          <p:cNvPr id="148" name="Shape 148"/>
          <p:cNvPicPr preferRelativeResize="0"/>
          <p:nvPr/>
        </p:nvPicPr>
        <p:blipFill rotWithShape="1">
          <a:blip r:embed="rId3">
            <a:alphaModFix/>
          </a:blip>
          <a:srcRect t="8864" r="22591" b="2698"/>
          <a:stretch/>
        </p:blipFill>
        <p:spPr>
          <a:xfrm>
            <a:off x="473892" y="677088"/>
            <a:ext cx="12057016" cy="704088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2"/>
        <p:cNvGrpSpPr/>
        <p:nvPr/>
      </p:nvGrpSpPr>
      <p:grpSpPr>
        <a:xfrm>
          <a:off x="0" y="0"/>
          <a:ext cx="0" cy="0"/>
          <a:chOff x="0" y="0"/>
          <a:chExt cx="0" cy="0"/>
        </a:xfrm>
      </p:grpSpPr>
      <p:pic>
        <p:nvPicPr>
          <p:cNvPr id="153" name="Shape 153"/>
          <p:cNvPicPr preferRelativeResize="0"/>
          <p:nvPr/>
        </p:nvPicPr>
        <p:blipFill>
          <a:blip r:embed="rId3">
            <a:alphaModFix/>
          </a:blip>
          <a:stretch>
            <a:fillRect/>
          </a:stretch>
        </p:blipFill>
        <p:spPr>
          <a:xfrm>
            <a:off x="1638700" y="119749"/>
            <a:ext cx="9727400" cy="82949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50875" y="2209800"/>
            <a:ext cx="10972800" cy="4515300"/>
          </a:xfrm>
          <a:prstGeom prst="rect">
            <a:avLst/>
          </a:prstGeom>
          <a:noFill/>
          <a:ln>
            <a:noFill/>
          </a:ln>
        </p:spPr>
        <p:txBody>
          <a:bodyPr lIns="91425" tIns="45700" rIns="91425" bIns="45700" anchor="t" anchorCtr="0">
            <a:noAutofit/>
          </a:bodyPr>
          <a:lstStyle/>
          <a:p>
            <a:pPr marL="457200" lvl="0" indent="-381000" rtl="0">
              <a:spcBef>
                <a:spcPts val="0"/>
              </a:spcBef>
              <a:spcAft>
                <a:spcPts val="1200"/>
              </a:spcAft>
              <a:buClr>
                <a:srgbClr val="595959"/>
              </a:buClr>
              <a:buSzPct val="100000"/>
              <a:buFont typeface="Wingdings" panose="05000000000000000000" pitchFamily="2" charset="2"/>
              <a:buChar char="§"/>
            </a:pPr>
            <a:r>
              <a:rPr lang="en-US" sz="2400" dirty="0">
                <a:solidFill>
                  <a:srgbClr val="595959"/>
                </a:solidFill>
              </a:rPr>
              <a:t>Continuous improvement on VISION and other OHU dashboards</a:t>
            </a:r>
          </a:p>
          <a:p>
            <a:pPr marL="914400" lvl="1" indent="-3810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Data updates - late summer, 2017</a:t>
            </a:r>
          </a:p>
          <a:p>
            <a:pPr marL="914400" lvl="1" indent="-3810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Continued integration/data streamlining</a:t>
            </a:r>
          </a:p>
          <a:p>
            <a:pPr marL="914400" lvl="1" indent="-381000" rtl="0">
              <a:spcBef>
                <a:spcPts val="0"/>
              </a:spcBef>
              <a:spcAft>
                <a:spcPts val="1200"/>
              </a:spcAft>
              <a:buClr>
                <a:srgbClr val="595959"/>
              </a:buClr>
              <a:buSzPct val="100000"/>
              <a:buFont typeface="Arial" panose="020B0604020202020204" pitchFamily="34" charset="0"/>
              <a:buChar char="•"/>
            </a:pPr>
            <a:r>
              <a:rPr lang="en-US" sz="2400" dirty="0">
                <a:solidFill>
                  <a:srgbClr val="595959"/>
                </a:solidFill>
              </a:rPr>
              <a:t>Social Determinants of Health data - continues to be added</a:t>
            </a:r>
          </a:p>
          <a:p>
            <a:pPr marL="457200" lvl="0" indent="-381000" rtl="0">
              <a:spcBef>
                <a:spcPts val="0"/>
              </a:spcBef>
              <a:spcAft>
                <a:spcPts val="1200"/>
              </a:spcAft>
              <a:buClr>
                <a:srgbClr val="595959"/>
              </a:buClr>
              <a:buSzPct val="100000"/>
              <a:buFont typeface="Wingdings" panose="05000000000000000000" pitchFamily="2" charset="2"/>
              <a:buChar char="§"/>
            </a:pPr>
            <a:r>
              <a:rPr lang="en-US" sz="2400" dirty="0">
                <a:solidFill>
                  <a:srgbClr val="595959"/>
                </a:solidFill>
              </a:rPr>
              <a:t>VISION evaluation</a:t>
            </a:r>
          </a:p>
          <a:p>
            <a:pPr marL="457200" lvl="0" indent="-381000" rtl="0">
              <a:spcBef>
                <a:spcPts val="0"/>
              </a:spcBef>
              <a:spcAft>
                <a:spcPts val="1200"/>
              </a:spcAft>
              <a:buClr>
                <a:srgbClr val="595959"/>
              </a:buClr>
              <a:buSzPct val="100000"/>
              <a:buFont typeface="Wingdings" panose="05000000000000000000" pitchFamily="2" charset="2"/>
              <a:buChar char="§"/>
            </a:pPr>
            <a:r>
              <a:rPr lang="en-US" sz="2400" dirty="0">
                <a:solidFill>
                  <a:srgbClr val="595959"/>
                </a:solidFill>
              </a:rPr>
              <a:t>Oral Health performance management dashboard?</a:t>
            </a:r>
          </a:p>
        </p:txBody>
      </p:sp>
      <p:sp>
        <p:nvSpPr>
          <p:cNvPr id="159" name="Shape 159"/>
          <p:cNvSpPr txBox="1">
            <a:spLocks noGrp="1"/>
          </p:cNvSpPr>
          <p:nvPr>
            <p:ph type="title"/>
          </p:nvPr>
        </p:nvSpPr>
        <p:spPr>
          <a:xfrm>
            <a:off x="635000" y="762000"/>
            <a:ext cx="11968800" cy="1249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200" b="0" i="0">
                <a:solidFill>
                  <a:srgbClr val="53585F"/>
                </a:solidFill>
              </a:rPr>
              <a:t>Future Directions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subTitle" idx="1"/>
          </p:nvPr>
        </p:nvSpPr>
        <p:spPr>
          <a:xfrm>
            <a:off x="799875" y="2819400"/>
            <a:ext cx="11341500" cy="23811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FFFFFF"/>
              </a:buClr>
              <a:buSzPct val="25000"/>
              <a:buFont typeface="Trebuchet MS"/>
              <a:buNone/>
            </a:pPr>
            <a:r>
              <a:rPr lang="en-US" sz="3600">
                <a:solidFill>
                  <a:srgbClr val="FFFFFF"/>
                </a:solidFill>
              </a:rPr>
              <a:t>Katya Mauritson, DMD</a:t>
            </a:r>
          </a:p>
          <a:p>
            <a:pPr marL="0" marR="0" lvl="0" indent="0" algn="ctr" rtl="0">
              <a:spcBef>
                <a:spcPts val="0"/>
              </a:spcBef>
              <a:spcAft>
                <a:spcPts val="0"/>
              </a:spcAft>
              <a:buClr>
                <a:srgbClr val="FFFFFF"/>
              </a:buClr>
              <a:buSzPct val="25000"/>
              <a:buFont typeface="Trebuchet MS"/>
              <a:buNone/>
            </a:pPr>
            <a:r>
              <a:rPr lang="en-US" sz="3000">
                <a:solidFill>
                  <a:srgbClr val="FFFFFF"/>
                </a:solidFill>
              </a:rPr>
              <a:t>State Dental Director - </a:t>
            </a:r>
            <a:r>
              <a:rPr lang="en-US" sz="3000" u="sng">
                <a:solidFill>
                  <a:schemeClr val="hlink"/>
                </a:solidFill>
                <a:hlinkClick r:id="rId3"/>
              </a:rPr>
              <a:t>Katya.Mauritson@state.co.us</a:t>
            </a:r>
            <a:r>
              <a:rPr lang="en-US" sz="3000">
                <a:solidFill>
                  <a:srgbClr val="FFFFFF"/>
                </a:solidFill>
              </a:rPr>
              <a:t> </a:t>
            </a:r>
          </a:p>
          <a:p>
            <a:pPr marL="0" marR="0" lvl="0" indent="0" algn="ctr" rtl="0">
              <a:spcBef>
                <a:spcPts val="0"/>
              </a:spcBef>
              <a:spcAft>
                <a:spcPts val="0"/>
              </a:spcAft>
              <a:buClr>
                <a:srgbClr val="FFFFFF"/>
              </a:buClr>
              <a:buSzPct val="25000"/>
              <a:buFont typeface="Trebuchet MS"/>
              <a:buNone/>
            </a:pPr>
            <a:r>
              <a:rPr lang="en-US" sz="3600">
                <a:solidFill>
                  <a:srgbClr val="FFFFFF"/>
                </a:solidFill>
              </a:rPr>
              <a:t>Gabrielle Elzinga-Marshall, MPA</a:t>
            </a:r>
          </a:p>
          <a:p>
            <a:pPr marL="0" marR="0" lvl="0" indent="0" algn="ctr" rtl="0">
              <a:spcBef>
                <a:spcPts val="0"/>
              </a:spcBef>
              <a:spcAft>
                <a:spcPts val="0"/>
              </a:spcAft>
              <a:buClr>
                <a:srgbClr val="FFFFFF"/>
              </a:buClr>
              <a:buSzPct val="25000"/>
              <a:buFont typeface="Trebuchet MS"/>
              <a:buNone/>
            </a:pPr>
            <a:r>
              <a:rPr lang="en-US" sz="3000">
                <a:solidFill>
                  <a:srgbClr val="FFFFFF"/>
                </a:solidFill>
              </a:rPr>
              <a:t>Evaluator - </a:t>
            </a:r>
            <a:r>
              <a:rPr lang="en-US" sz="3000" u="sng">
                <a:solidFill>
                  <a:schemeClr val="hlink"/>
                </a:solidFill>
                <a:hlinkClick r:id="rId4"/>
              </a:rPr>
              <a:t>Gabrielle.elzinga@state.co.us</a:t>
            </a:r>
            <a:r>
              <a:rPr lang="en-US" sz="3000">
                <a:solidFill>
                  <a:srgbClr val="FFFFFF"/>
                </a:solidFill>
              </a:rPr>
              <a:t> </a:t>
            </a:r>
          </a:p>
          <a:p>
            <a:pPr marL="0" marR="0" lvl="0" indent="0" algn="ctr" rtl="0">
              <a:spcBef>
                <a:spcPts val="0"/>
              </a:spcBef>
              <a:spcAft>
                <a:spcPts val="0"/>
              </a:spcAft>
              <a:buClr>
                <a:srgbClr val="FFFFFF"/>
              </a:buClr>
              <a:buFont typeface="Trebuchet MS"/>
              <a:buNone/>
            </a:pPr>
            <a:endParaRPr/>
          </a:p>
        </p:txBody>
      </p:sp>
      <p:sp>
        <p:nvSpPr>
          <p:cNvPr id="165" name="Shape 165"/>
          <p:cNvSpPr txBox="1">
            <a:spLocks noGrp="1"/>
          </p:cNvSpPr>
          <p:nvPr>
            <p:ph type="subTitle" idx="2"/>
          </p:nvPr>
        </p:nvSpPr>
        <p:spPr>
          <a:xfrm>
            <a:off x="2033300" y="1725600"/>
            <a:ext cx="8938200" cy="1120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FFFFFF"/>
              </a:buClr>
              <a:buSzPct val="25000"/>
              <a:buFont typeface="Trebuchet MS"/>
              <a:buNone/>
            </a:pPr>
            <a:r>
              <a:rPr lang="en-US" sz="6000">
                <a:solidFill>
                  <a:srgbClr val="FFFFFF"/>
                </a:solidFill>
              </a:rPr>
              <a:t>Thank you!</a:t>
            </a:r>
          </a:p>
          <a:p>
            <a:pPr marL="0" marR="0" lvl="0" indent="0" algn="ctr" rtl="0">
              <a:spcBef>
                <a:spcPts val="0"/>
              </a:spcBef>
              <a:spcAft>
                <a:spcPts val="0"/>
              </a:spcAft>
              <a:buClr>
                <a:srgbClr val="FFFFFF"/>
              </a:buClr>
              <a:buFont typeface="Trebuchet MS"/>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Reminders</a:t>
            </a:r>
          </a:p>
        </p:txBody>
      </p:sp>
      <p:sp>
        <p:nvSpPr>
          <p:cNvPr id="3" name="Content Placeholder 2"/>
          <p:cNvSpPr>
            <a:spLocks noGrp="1"/>
          </p:cNvSpPr>
          <p:nvPr>
            <p:ph sz="quarter" idx="1"/>
          </p:nvPr>
        </p:nvSpPr>
        <p:spPr/>
        <p:txBody>
          <a:bodyPr>
            <a:noAutofit/>
          </a:bodyPr>
          <a:lstStyle/>
          <a:p>
            <a:r>
              <a:rPr lang="en-US" sz="3700" dirty="0"/>
              <a:t>This webinar will be recorded &amp; archived (www.astdd.org)</a:t>
            </a:r>
          </a:p>
          <a:p>
            <a:r>
              <a:rPr lang="en-US" sz="3700" dirty="0"/>
              <a:t>Please hold questions until the end</a:t>
            </a:r>
          </a:p>
          <a:p>
            <a:pPr lvl="1"/>
            <a:r>
              <a:rPr lang="en-US" sz="3000" dirty="0"/>
              <a:t>If you have questions, please make a note of them</a:t>
            </a:r>
          </a:p>
          <a:p>
            <a:pPr lvl="1"/>
            <a:r>
              <a:rPr lang="en-US" sz="3000" dirty="0"/>
              <a:t>If you want to ask a question at the end, click on the Set Status icon</a:t>
            </a:r>
          </a:p>
          <a:p>
            <a:pPr lvl="2"/>
            <a:r>
              <a:rPr lang="en-US" sz="2700" dirty="0"/>
              <a:t>The little man with his arm raised on either the upper left or the top of your screen. Click on “raise hand”</a:t>
            </a:r>
          </a:p>
          <a:p>
            <a:pPr lvl="1"/>
            <a:r>
              <a:rPr lang="en-US" sz="3000" dirty="0"/>
              <a:t>We will then call on you to ask your question</a:t>
            </a:r>
          </a:p>
          <a:p>
            <a:r>
              <a:rPr lang="en-US" sz="3700" dirty="0"/>
              <a:t>Please respond to the polling questions</a:t>
            </a:r>
          </a:p>
          <a:p>
            <a:endParaRPr lang="en-US" sz="3700" dirty="0"/>
          </a:p>
        </p:txBody>
      </p:sp>
    </p:spTree>
    <p:extLst>
      <p:ext uri="{BB962C8B-B14F-4D97-AF65-F5344CB8AC3E}">
        <p14:creationId xmlns:p14="http://schemas.microsoft.com/office/powerpoint/2010/main" val="15894231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Acknowledgements</a:t>
            </a:r>
            <a:endParaRPr lang="en-GB" dirty="0"/>
          </a:p>
        </p:txBody>
      </p:sp>
      <p:sp>
        <p:nvSpPr>
          <p:cNvPr id="3" name="Content Placeholder 2"/>
          <p:cNvSpPr>
            <a:spLocks noGrp="1"/>
          </p:cNvSpPr>
          <p:nvPr>
            <p:ph sz="quarter" idx="1"/>
          </p:nvPr>
        </p:nvSpPr>
        <p:spPr/>
        <p:txBody>
          <a:bodyPr/>
          <a:lstStyle/>
          <a:p>
            <a:r>
              <a:rPr lang="en-US" sz="4000" dirty="0"/>
              <a:t>This presentation was supported by Cooperative Agreement NU58DP004919-05-00 from CDC, Division of Oral Health. </a:t>
            </a:r>
            <a:r>
              <a:rPr lang="en-US" sz="4000" dirty="0">
                <a:ea typeface="Calibri"/>
              </a:rPr>
              <a:t>Its contents are solely the responsibility of the authors and do not necessarily represent the official views of CDC.</a:t>
            </a:r>
            <a:endParaRPr lang="en-US" sz="4000" dirty="0"/>
          </a:p>
          <a:p>
            <a:endParaRPr lang="en-US" dirty="0"/>
          </a:p>
        </p:txBody>
      </p:sp>
      <p:pic>
        <p:nvPicPr>
          <p:cNvPr id="4" name="Picture 11" descr="2BSLGTH"/>
          <p:cNvPicPr>
            <a:picLocks noChangeAspect="1" noChangeArrowheads="1"/>
          </p:cNvPicPr>
          <p:nvPr/>
        </p:nvPicPr>
        <p:blipFill>
          <a:blip r:embed="rId2" cstate="print">
            <a:lum bright="-12000" contrast="12000"/>
          </a:blip>
          <a:srcRect/>
          <a:stretch>
            <a:fillRect/>
          </a:stretch>
        </p:blipFill>
        <p:spPr bwMode="auto">
          <a:xfrm>
            <a:off x="5310294" y="5949245"/>
            <a:ext cx="2384213" cy="1539804"/>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Presenters</a:t>
            </a:r>
            <a:endParaRPr lang="en-GB" dirty="0"/>
          </a:p>
        </p:txBody>
      </p:sp>
      <p:sp>
        <p:nvSpPr>
          <p:cNvPr id="3" name="Content Placeholder 2"/>
          <p:cNvSpPr>
            <a:spLocks noGrp="1"/>
          </p:cNvSpPr>
          <p:nvPr>
            <p:ph sz="quarter" idx="1"/>
          </p:nvPr>
        </p:nvSpPr>
        <p:spPr/>
        <p:txBody>
          <a:bodyPr/>
          <a:lstStyle/>
          <a:p>
            <a:r>
              <a:rPr lang="en-US" dirty="0" smtClean="0"/>
              <a:t>Colorado</a:t>
            </a:r>
          </a:p>
          <a:p>
            <a:pPr lvl="1"/>
            <a:r>
              <a:rPr lang="en-US" dirty="0" smtClean="0"/>
              <a:t>Katya Mauritson, DMD</a:t>
            </a:r>
          </a:p>
          <a:p>
            <a:pPr lvl="1"/>
            <a:r>
              <a:rPr lang="en-US" dirty="0" smtClean="0"/>
              <a:t>Gabrielle </a:t>
            </a:r>
            <a:r>
              <a:rPr lang="en-US" dirty="0" err="1" smtClean="0"/>
              <a:t>Elzinga</a:t>
            </a:r>
            <a:r>
              <a:rPr lang="en-US" dirty="0" smtClean="0"/>
              <a:t>-Marshall, MPA</a:t>
            </a:r>
          </a:p>
          <a:p>
            <a:r>
              <a:rPr lang="en-US" dirty="0" smtClean="0"/>
              <a:t>Minnesota</a:t>
            </a:r>
          </a:p>
          <a:p>
            <a:pPr lvl="1"/>
            <a:r>
              <a:rPr lang="en-US" dirty="0" err="1" smtClean="0"/>
              <a:t>Genelle</a:t>
            </a:r>
            <a:r>
              <a:rPr lang="en-US" dirty="0" smtClean="0"/>
              <a:t> Lamont</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974725" y="3548062"/>
            <a:ext cx="11055300" cy="2090700"/>
          </a:xfrm>
          <a:prstGeom prst="rect">
            <a:avLst/>
          </a:prstGeom>
          <a:noFill/>
          <a:ln>
            <a:noFill/>
          </a:ln>
        </p:spPr>
        <p:txBody>
          <a:bodyPr lIns="0" tIns="0" rIns="0" bIns="0" anchor="t" anchorCtr="0">
            <a:noAutofit/>
          </a:bodyPr>
          <a:lstStyle/>
          <a:p>
            <a:pPr marL="0" marR="0" lvl="0" indent="0" algn="ctr" rtl="0">
              <a:spcBef>
                <a:spcPts val="0"/>
              </a:spcBef>
              <a:spcAft>
                <a:spcPts val="0"/>
              </a:spcAft>
              <a:buSzPct val="25000"/>
              <a:buNone/>
            </a:pPr>
            <a:r>
              <a:rPr lang="en-US"/>
              <a:t>Word of Mouth</a:t>
            </a:r>
          </a:p>
          <a:p>
            <a:pPr marL="0" marR="0" lvl="0" indent="0" algn="ctr" rtl="0">
              <a:spcBef>
                <a:spcPts val="0"/>
              </a:spcBef>
              <a:spcAft>
                <a:spcPts val="0"/>
              </a:spcAft>
              <a:buSzPct val="25000"/>
              <a:buNone/>
            </a:pPr>
            <a:r>
              <a:rPr lang="en-US" sz="3000"/>
              <a:t>Disseminating and Using Oral Health Data</a:t>
            </a:r>
          </a:p>
        </p:txBody>
      </p:sp>
      <p:sp>
        <p:nvSpPr>
          <p:cNvPr id="60" name="Shape 60"/>
          <p:cNvSpPr txBox="1">
            <a:spLocks noGrp="1"/>
          </p:cNvSpPr>
          <p:nvPr>
            <p:ph type="subTitle" idx="1"/>
          </p:nvPr>
        </p:nvSpPr>
        <p:spPr>
          <a:xfrm>
            <a:off x="1951038" y="5638800"/>
            <a:ext cx="9102725" cy="2381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FFFFFF"/>
              </a:buClr>
              <a:buSzPct val="25000"/>
              <a:buFont typeface="Trebuchet MS"/>
              <a:buNone/>
            </a:pPr>
            <a:r>
              <a:rPr lang="en-US" sz="3600"/>
              <a:t>Katya Mauritson, DMD</a:t>
            </a:r>
          </a:p>
          <a:p>
            <a:pPr marL="0" marR="0" lvl="0" indent="0" algn="ctr" rtl="0">
              <a:spcBef>
                <a:spcPts val="0"/>
              </a:spcBef>
              <a:spcAft>
                <a:spcPts val="0"/>
              </a:spcAft>
              <a:buClr>
                <a:srgbClr val="FFFFFF"/>
              </a:buClr>
              <a:buSzPct val="25000"/>
              <a:buFont typeface="Trebuchet MS"/>
              <a:buNone/>
            </a:pPr>
            <a:r>
              <a:rPr lang="en-US"/>
              <a:t>State Dental Director</a:t>
            </a:r>
          </a:p>
          <a:p>
            <a:pPr marL="0" marR="0" lvl="0" indent="0" algn="ctr" rtl="0">
              <a:spcBef>
                <a:spcPts val="0"/>
              </a:spcBef>
              <a:spcAft>
                <a:spcPts val="0"/>
              </a:spcAft>
              <a:buClr>
                <a:srgbClr val="FFFFFF"/>
              </a:buClr>
              <a:buSzPct val="25000"/>
              <a:buFont typeface="Trebuchet MS"/>
              <a:buNone/>
            </a:pPr>
            <a:r>
              <a:rPr lang="en-US" sz="3600"/>
              <a:t>Gabrielle Elzinga-Marshall, MPA</a:t>
            </a:r>
          </a:p>
          <a:p>
            <a:pPr marL="0" marR="0" lvl="0" indent="0" algn="ctr" rtl="0">
              <a:spcBef>
                <a:spcPts val="0"/>
              </a:spcBef>
              <a:spcAft>
                <a:spcPts val="0"/>
              </a:spcAft>
              <a:buClr>
                <a:srgbClr val="FFFFFF"/>
              </a:buClr>
              <a:buSzPct val="25000"/>
              <a:buFont typeface="Trebuchet MS"/>
              <a:buNone/>
            </a:pPr>
            <a:r>
              <a:rPr lang="en-US"/>
              <a:t>Oral Health Evaluator, Epidemiologist</a:t>
            </a:r>
          </a:p>
          <a:p>
            <a:pPr marL="0" marR="0" lvl="0" indent="0" algn="ctr" rtl="0">
              <a:spcBef>
                <a:spcPts val="0"/>
              </a:spcBef>
              <a:spcAft>
                <a:spcPts val="0"/>
              </a:spcAft>
              <a:buClr>
                <a:srgbClr val="FFFFFF"/>
              </a:buClr>
              <a:buSzPct val="25000"/>
              <a:buFont typeface="Trebuchet MS"/>
              <a:buNone/>
            </a:pPr>
            <a:endParaRPr/>
          </a:p>
        </p:txBody>
      </p:sp>
      <p:sp>
        <p:nvSpPr>
          <p:cNvPr id="61" name="Shape 61"/>
          <p:cNvSpPr txBox="1"/>
          <p:nvPr/>
        </p:nvSpPr>
        <p:spPr>
          <a:xfrm>
            <a:off x="1924800" y="8473625"/>
            <a:ext cx="184666" cy="3693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rgbClr val="5C667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Shape 66"/>
          <p:cNvSpPr txBox="1">
            <a:spLocks noGrp="1"/>
          </p:cNvSpPr>
          <p:nvPr>
            <p:ph type="body" idx="4294967295"/>
          </p:nvPr>
        </p:nvSpPr>
        <p:spPr>
          <a:xfrm>
            <a:off x="1016000" y="3297283"/>
            <a:ext cx="10972800" cy="3159034"/>
          </a:xfrm>
          <a:prstGeom prst="rect">
            <a:avLst/>
          </a:prstGeom>
          <a:noFill/>
          <a:ln>
            <a:noFill/>
          </a:ln>
        </p:spPr>
        <p:txBody>
          <a:bodyPr lIns="91425" tIns="45700" rIns="91425" bIns="45700" anchor="t" anchorCtr="0">
            <a:noAutofit/>
          </a:bodyPr>
          <a:lstStyle/>
          <a:p>
            <a:pPr marL="182880" lvl="0" algn="ctr">
              <a:spcAft>
                <a:spcPts val="1200"/>
              </a:spcAft>
              <a:buClr>
                <a:srgbClr val="595959"/>
              </a:buClr>
              <a:buSzPct val="100000"/>
            </a:pPr>
            <a:r>
              <a:rPr lang="en-US" sz="2400" dirty="0">
                <a:solidFill>
                  <a:schemeClr val="tx2"/>
                </a:solidFill>
                <a:latin typeface="Trebuchet MS" panose="020B0603020202020204" pitchFamily="34" charset="0"/>
              </a:rPr>
              <a:t>This presentation and products within the presentation were supported by the Grant or Cooperative Agreement Number, U58DP004904-05, funded by the Centers for Disease Control and Prevention and by the Children’s Oral Healthcare Access Program Agreement Number, H47MC28479, funded by the Health Resources and Services Administration. The contents are solely the responsibility of the authors and do not necessarily represent the official views of the Centers for Disease Control and Prevention or the Department of Health and Human Services.</a:t>
            </a:r>
          </a:p>
        </p:txBody>
      </p:sp>
    </p:spTree>
    <p:extLst>
      <p:ext uri="{BB962C8B-B14F-4D97-AF65-F5344CB8AC3E}">
        <p14:creationId xmlns:p14="http://schemas.microsoft.com/office/powerpoint/2010/main" val="2461596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50875" y="2209800"/>
            <a:ext cx="10972800" cy="4515300"/>
          </a:xfrm>
          <a:prstGeom prst="rect">
            <a:avLst/>
          </a:prstGeom>
          <a:noFill/>
          <a:ln>
            <a:noFill/>
          </a:ln>
        </p:spPr>
        <p:txBody>
          <a:bodyPr lIns="91425" tIns="45700" rIns="91425" bIns="45700" anchor="t" anchorCtr="0">
            <a:noAutofit/>
          </a:bodyPr>
          <a:lstStyle/>
          <a:p>
            <a:pPr marL="525780" lvl="0" indent="-342900" rtl="0">
              <a:spcBef>
                <a:spcPts val="0"/>
              </a:spcBef>
              <a:spcAft>
                <a:spcPts val="1200"/>
              </a:spcAft>
              <a:buClr>
                <a:srgbClr val="595959"/>
              </a:buClr>
              <a:buSzPct val="100000"/>
              <a:buFont typeface="Wingdings" panose="05000000000000000000" pitchFamily="2" charset="2"/>
              <a:buChar char="§"/>
            </a:pPr>
            <a:r>
              <a:rPr lang="en-US" sz="2400" dirty="0">
                <a:solidFill>
                  <a:srgbClr val="595959"/>
                </a:solidFill>
              </a:rPr>
              <a:t>What we did</a:t>
            </a:r>
          </a:p>
          <a:p>
            <a:pPr marL="982980" lvl="1" indent="-3429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History of data sharing and integration in oral health</a:t>
            </a:r>
          </a:p>
          <a:p>
            <a:pPr marL="982980" lvl="1" indent="-3429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Oral Health Data Dashboard in </a:t>
            </a:r>
            <a:r>
              <a:rPr lang="en-US" sz="2400" dirty="0" err="1">
                <a:solidFill>
                  <a:srgbClr val="595959"/>
                </a:solidFill>
              </a:rPr>
              <a:t>InstantAtlas</a:t>
            </a:r>
            <a:endParaRPr lang="en-US" sz="2400" dirty="0">
              <a:solidFill>
                <a:srgbClr val="595959"/>
              </a:solidFill>
            </a:endParaRPr>
          </a:p>
          <a:p>
            <a:pPr marL="525780" lvl="0" indent="-342900" rtl="0">
              <a:spcBef>
                <a:spcPts val="0"/>
              </a:spcBef>
              <a:spcAft>
                <a:spcPts val="1200"/>
              </a:spcAft>
              <a:buClr>
                <a:srgbClr val="595959"/>
              </a:buClr>
              <a:buSzPct val="100000"/>
              <a:buFont typeface="Wingdings" panose="05000000000000000000" pitchFamily="2" charset="2"/>
              <a:buChar char="§"/>
            </a:pPr>
            <a:r>
              <a:rPr lang="en-US" sz="2400" dirty="0">
                <a:solidFill>
                  <a:srgbClr val="595959"/>
                </a:solidFill>
              </a:rPr>
              <a:t>How we changed</a:t>
            </a:r>
          </a:p>
          <a:p>
            <a:pPr marL="982980" lvl="1" indent="-342900" rtl="0">
              <a:spcBef>
                <a:spcPts val="0"/>
              </a:spcBef>
              <a:spcAft>
                <a:spcPts val="1200"/>
              </a:spcAft>
              <a:buClr>
                <a:srgbClr val="595959"/>
              </a:buClr>
              <a:buSzPct val="100000"/>
              <a:buFont typeface="Arial" panose="020B0604020202020204" pitchFamily="34" charset="0"/>
              <a:buChar char="•"/>
            </a:pPr>
            <a:r>
              <a:rPr lang="en-US" sz="2400" dirty="0">
                <a:solidFill>
                  <a:srgbClr val="595959"/>
                </a:solidFill>
              </a:rPr>
              <a:t>Shifting to Tableau</a:t>
            </a:r>
          </a:p>
          <a:p>
            <a:pPr marL="525780" lvl="0" indent="-342900" rtl="0">
              <a:spcBef>
                <a:spcPts val="0"/>
              </a:spcBef>
              <a:spcAft>
                <a:spcPts val="1200"/>
              </a:spcAft>
              <a:buClr>
                <a:srgbClr val="595959"/>
              </a:buClr>
              <a:buSzPct val="100000"/>
              <a:buFont typeface="Wingdings" panose="05000000000000000000" pitchFamily="2" charset="2"/>
              <a:buChar char="§"/>
            </a:pPr>
            <a:r>
              <a:rPr lang="en-US" sz="2400" dirty="0">
                <a:solidFill>
                  <a:srgbClr val="595959"/>
                </a:solidFill>
              </a:rPr>
              <a:t>What we do now</a:t>
            </a:r>
          </a:p>
          <a:p>
            <a:pPr marL="982980" lvl="1" indent="-3429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Shorter, focused fact sheets</a:t>
            </a:r>
          </a:p>
          <a:p>
            <a:pPr marL="982980" lvl="1" indent="-3429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VISION</a:t>
            </a:r>
          </a:p>
          <a:p>
            <a:pPr marL="982980" lvl="1" indent="-3429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Other Tableau dashboards</a:t>
            </a:r>
          </a:p>
          <a:p>
            <a:pPr marL="982980" lvl="1" indent="-342900" rtl="0">
              <a:spcBef>
                <a:spcPts val="0"/>
              </a:spcBef>
              <a:spcAft>
                <a:spcPts val="600"/>
              </a:spcAft>
              <a:buClr>
                <a:srgbClr val="595959"/>
              </a:buClr>
              <a:buSzPct val="100000"/>
              <a:buFont typeface="Arial" panose="020B0604020202020204" pitchFamily="34" charset="0"/>
              <a:buChar char="•"/>
            </a:pPr>
            <a:r>
              <a:rPr lang="en-US" sz="2400" dirty="0">
                <a:solidFill>
                  <a:srgbClr val="595959"/>
                </a:solidFill>
              </a:rPr>
              <a:t>Marketing and training</a:t>
            </a:r>
          </a:p>
          <a:p>
            <a:pPr marL="525780" lvl="0" indent="-342900" rtl="0">
              <a:spcBef>
                <a:spcPts val="0"/>
              </a:spcBef>
              <a:spcAft>
                <a:spcPts val="1200"/>
              </a:spcAft>
              <a:buClr>
                <a:srgbClr val="595959"/>
              </a:buClr>
              <a:buSzPct val="100000"/>
              <a:buFont typeface="Wingdings" panose="05000000000000000000" pitchFamily="2" charset="2"/>
              <a:buChar char="§"/>
            </a:pPr>
            <a:r>
              <a:rPr lang="en-US" sz="2400" dirty="0">
                <a:solidFill>
                  <a:srgbClr val="595959"/>
                </a:solidFill>
              </a:rPr>
              <a:t>Where we are going</a:t>
            </a:r>
          </a:p>
        </p:txBody>
      </p:sp>
      <p:sp>
        <p:nvSpPr>
          <p:cNvPr id="67" name="Shape 67"/>
          <p:cNvSpPr txBox="1">
            <a:spLocks noGrp="1"/>
          </p:cNvSpPr>
          <p:nvPr>
            <p:ph type="title"/>
          </p:nvPr>
        </p:nvSpPr>
        <p:spPr>
          <a:xfrm>
            <a:off x="635000" y="762000"/>
            <a:ext cx="11968800" cy="1249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200" b="0" i="0">
                <a:solidFill>
                  <a:srgbClr val="53585F"/>
                </a:solidFill>
              </a:rPr>
              <a:t>Overview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35000" y="533400"/>
            <a:ext cx="11968800" cy="1249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200" b="0" i="0">
                <a:solidFill>
                  <a:srgbClr val="53585F"/>
                </a:solidFill>
              </a:rPr>
              <a:t>A Brief History of Oral Health Data Dissemination</a:t>
            </a:r>
            <a:r>
              <a:rPr lang="en-US" sz="6000" b="0" i="0" u="none" strike="noStrike" cap="none">
                <a:solidFill>
                  <a:srgbClr val="53585F"/>
                </a:solidFill>
                <a:latin typeface="Trebuchet MS"/>
                <a:ea typeface="Trebuchet MS"/>
                <a:cs typeface="Trebuchet MS"/>
                <a:sym typeface="Trebuchet MS"/>
              </a:rPr>
              <a:t> </a:t>
            </a:r>
          </a:p>
        </p:txBody>
      </p:sp>
      <p:sp>
        <p:nvSpPr>
          <p:cNvPr id="73" name="Shape 73"/>
          <p:cNvSpPr txBox="1">
            <a:spLocks noGrp="1"/>
          </p:cNvSpPr>
          <p:nvPr>
            <p:ph type="body" idx="1"/>
          </p:nvPr>
        </p:nvSpPr>
        <p:spPr>
          <a:xfrm>
            <a:off x="650875" y="2209800"/>
            <a:ext cx="6534300" cy="4515300"/>
          </a:xfrm>
          <a:prstGeom prst="rect">
            <a:avLst/>
          </a:prstGeom>
          <a:noFill/>
          <a:ln>
            <a:noFill/>
          </a:ln>
        </p:spPr>
        <p:txBody>
          <a:bodyPr lIns="91425" tIns="45700" rIns="91425" bIns="45700" anchor="t" anchorCtr="0">
            <a:noAutofit/>
          </a:bodyPr>
          <a:lstStyle/>
          <a:p>
            <a:pPr marL="525780" indent="-342900">
              <a:spcAft>
                <a:spcPts val="1200"/>
              </a:spcAft>
              <a:buClr>
                <a:srgbClr val="595959"/>
              </a:buClr>
              <a:buSzPct val="100000"/>
              <a:buFont typeface="Wingdings" panose="05000000000000000000" pitchFamily="2" charset="2"/>
              <a:buChar char="§"/>
            </a:pPr>
            <a:r>
              <a:rPr lang="en-US" sz="2400" dirty="0">
                <a:solidFill>
                  <a:srgbClr val="595959"/>
                </a:solidFill>
              </a:rPr>
              <a:t>Full, detailed reports and stand alone data reports</a:t>
            </a:r>
          </a:p>
          <a:p>
            <a:pPr marL="982980" lvl="1" indent="-342900">
              <a:spcAft>
                <a:spcPts val="1200"/>
              </a:spcAft>
              <a:buClr>
                <a:srgbClr val="595959"/>
              </a:buClr>
              <a:buSzPct val="100000"/>
              <a:buFont typeface="Arial" panose="020B0604020202020204" pitchFamily="34" charset="0"/>
              <a:buChar char="•"/>
            </a:pPr>
            <a:r>
              <a:rPr lang="en-US" sz="2400" dirty="0" smtClean="0">
                <a:solidFill>
                  <a:srgbClr val="595959"/>
                </a:solidFill>
              </a:rPr>
              <a:t>Significant </a:t>
            </a:r>
            <a:r>
              <a:rPr lang="en-US" sz="2400" dirty="0">
                <a:solidFill>
                  <a:srgbClr val="595959"/>
                </a:solidFill>
              </a:rPr>
              <a:t>time investment</a:t>
            </a:r>
          </a:p>
          <a:p>
            <a:pPr marL="982980" lvl="1" indent="-342900">
              <a:spcAft>
                <a:spcPts val="1200"/>
              </a:spcAft>
              <a:buClr>
                <a:srgbClr val="595959"/>
              </a:buClr>
              <a:buSzPct val="100000"/>
              <a:buFont typeface="Arial" panose="020B0604020202020204" pitchFamily="34" charset="0"/>
              <a:buChar char="•"/>
            </a:pPr>
            <a:r>
              <a:rPr lang="en-US" sz="2400" dirty="0" smtClean="0">
                <a:solidFill>
                  <a:srgbClr val="595959"/>
                </a:solidFill>
              </a:rPr>
              <a:t>Long period of time from start to finish - need to elicit partner feedback</a:t>
            </a:r>
          </a:p>
          <a:p>
            <a:pPr marL="982980" lvl="1" indent="-342900">
              <a:spcAft>
                <a:spcPts val="1200"/>
              </a:spcAft>
              <a:buClr>
                <a:srgbClr val="595959"/>
              </a:buClr>
              <a:buSzPct val="100000"/>
              <a:buFont typeface="Arial" panose="020B0604020202020204" pitchFamily="34" charset="0"/>
              <a:buChar char="•"/>
            </a:pPr>
            <a:r>
              <a:rPr lang="en-US" sz="2400" dirty="0" smtClean="0">
                <a:solidFill>
                  <a:srgbClr val="595959"/>
                </a:solidFill>
              </a:rPr>
              <a:t>Issue area specific - creates “silo” for oral health</a:t>
            </a:r>
          </a:p>
          <a:p>
            <a:pPr marL="982980" lvl="1" indent="-342900">
              <a:spcAft>
                <a:spcPts val="1200"/>
              </a:spcAft>
              <a:buClr>
                <a:srgbClr val="595959"/>
              </a:buClr>
              <a:buSzPct val="100000"/>
              <a:buFont typeface="Arial" panose="020B0604020202020204" pitchFamily="34" charset="0"/>
              <a:buChar char="•"/>
            </a:pPr>
            <a:r>
              <a:rPr lang="en-US" sz="2400" dirty="0" smtClean="0">
                <a:solidFill>
                  <a:srgbClr val="595959"/>
                </a:solidFill>
              </a:rPr>
              <a:t>Not user-friendly</a:t>
            </a:r>
            <a:endParaRPr lang="en-US" sz="2400" dirty="0">
              <a:solidFill>
                <a:srgbClr val="595959"/>
              </a:solidFill>
            </a:endParaRPr>
          </a:p>
        </p:txBody>
      </p:sp>
      <p:pic>
        <p:nvPicPr>
          <p:cNvPr id="74" name="Shape 74"/>
          <p:cNvPicPr preferRelativeResize="0"/>
          <p:nvPr/>
        </p:nvPicPr>
        <p:blipFill rotWithShape="1">
          <a:blip r:embed="rId3">
            <a:alphaModFix/>
          </a:blip>
          <a:srcRect l="25782" t="12019" r="27721" b="6765"/>
          <a:stretch/>
        </p:blipFill>
        <p:spPr>
          <a:xfrm>
            <a:off x="7542774" y="1828875"/>
            <a:ext cx="4898476" cy="6589650"/>
          </a:xfrm>
          <a:prstGeom prst="rect">
            <a:avLst/>
          </a:prstGeom>
          <a:noFill/>
          <a:ln>
            <a:noFill/>
          </a:ln>
        </p:spPr>
      </p:pic>
    </p:spTree>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1">
      <a:dk1>
        <a:srgbClr val="000000"/>
      </a:dk1>
      <a:lt1>
        <a:srgbClr val="FFFFFF"/>
      </a:lt1>
      <a:dk2>
        <a:srgbClr val="005868"/>
      </a:dk2>
      <a:lt2>
        <a:srgbClr val="EEECE1"/>
      </a:lt2>
      <a:accent1>
        <a:srgbClr val="E52D00"/>
      </a:accent1>
      <a:accent2>
        <a:srgbClr val="002426"/>
      </a:accent2>
      <a:accent3>
        <a:srgbClr val="665100"/>
      </a:accent3>
      <a:accent4>
        <a:srgbClr val="EFD5A8"/>
      </a:accent4>
      <a:accent5>
        <a:srgbClr val="4BACC6"/>
      </a:accent5>
      <a:accent6>
        <a:srgbClr val="F79646"/>
      </a:accent6>
      <a:hlink>
        <a:srgbClr val="0000FF"/>
      </a:hlink>
      <a:folHlink>
        <a:srgbClr val="8017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813</Words>
  <Application>Microsoft Office PowerPoint</Application>
  <PresentationFormat>Custom</PresentationFormat>
  <Paragraphs>132</Paragraphs>
  <Slides>24</Slides>
  <Notes>19</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24</vt:i4>
      </vt:variant>
    </vt:vector>
  </HeadingPairs>
  <TitlesOfParts>
    <vt:vector size="38" baseType="lpstr">
      <vt:lpstr>Arial</vt:lpstr>
      <vt:lpstr>Avenir</vt:lpstr>
      <vt:lpstr>Calibri</vt:lpstr>
      <vt:lpstr>Georgia</vt:lpstr>
      <vt:lpstr>Trebuchet MS</vt:lpstr>
      <vt:lpstr>Wingdings</vt:lpstr>
      <vt:lpstr>Wingdings 2</vt:lpstr>
      <vt:lpstr>Office Theme</vt:lpstr>
      <vt:lpstr>8_Office Theme</vt:lpstr>
      <vt:lpstr>6_Office Theme</vt:lpstr>
      <vt:lpstr>Custom Design</vt:lpstr>
      <vt:lpstr>Civic</vt:lpstr>
      <vt:lpstr>1_Custom Design</vt:lpstr>
      <vt:lpstr>1_Office Theme</vt:lpstr>
      <vt:lpstr>Turning Data Into Action A Webinar Series for SOHPs</vt:lpstr>
      <vt:lpstr>7-Part Series</vt:lpstr>
      <vt:lpstr>General Reminders</vt:lpstr>
      <vt:lpstr>Acknowledgements</vt:lpstr>
      <vt:lpstr>Today’s Presenters</vt:lpstr>
      <vt:lpstr>Word of Mouth Disseminating and Using Oral Health Data</vt:lpstr>
      <vt:lpstr>PowerPoint Presentation</vt:lpstr>
      <vt:lpstr>Overview</vt:lpstr>
      <vt:lpstr>A Brief History of Oral Health Data Dissemination </vt:lpstr>
      <vt:lpstr>Oral Health Surveillance System in InstantAtlas</vt:lpstr>
      <vt:lpstr>Shifting to Tableau</vt:lpstr>
      <vt:lpstr>Revamping the  OHU’s Data Dissemination</vt:lpstr>
      <vt:lpstr>What is VISION?</vt:lpstr>
      <vt:lpstr>PowerPoint Presentation</vt:lpstr>
      <vt:lpstr>Oral Health Data in VISION</vt:lpstr>
      <vt:lpstr>PowerPoint Presentation</vt:lpstr>
      <vt:lpstr>County/Regional Data in VISION </vt:lpstr>
      <vt:lpstr>Demographic Data in VISION</vt:lpstr>
      <vt:lpstr>PowerPoint Presentation</vt:lpstr>
      <vt:lpstr>Other Examples of Tableau Work in Oral Health </vt:lpstr>
      <vt:lpstr>PowerPoint Presentation</vt:lpstr>
      <vt:lpstr>PowerPoint Presentation</vt:lpstr>
      <vt:lpstr>Future Directions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of Mouth Disseminating and Using Oral Health Data</dc:title>
  <dc:creator>Thomas, Natalie</dc:creator>
  <cp:lastModifiedBy>Mauritson, Katya</cp:lastModifiedBy>
  <cp:revision>11</cp:revision>
  <dcterms:modified xsi:type="dcterms:W3CDTF">2017-07-27T18:23:51Z</dcterms:modified>
</cp:coreProperties>
</file>