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37"/>
  </p:notesMasterIdLst>
  <p:handoutMasterIdLst>
    <p:handoutMasterId r:id="rId38"/>
  </p:handoutMasterIdLst>
  <p:sldIdLst>
    <p:sldId id="256" r:id="rId6"/>
    <p:sldId id="482" r:id="rId7"/>
    <p:sldId id="483" r:id="rId8"/>
    <p:sldId id="485" r:id="rId9"/>
    <p:sldId id="486" r:id="rId10"/>
    <p:sldId id="487" r:id="rId11"/>
    <p:sldId id="510" r:id="rId12"/>
    <p:sldId id="511" r:id="rId13"/>
    <p:sldId id="509" r:id="rId14"/>
    <p:sldId id="491" r:id="rId15"/>
    <p:sldId id="492" r:id="rId16"/>
    <p:sldId id="493" r:id="rId17"/>
    <p:sldId id="498" r:id="rId18"/>
    <p:sldId id="508" r:id="rId19"/>
    <p:sldId id="497" r:id="rId20"/>
    <p:sldId id="499" r:id="rId21"/>
    <p:sldId id="500" r:id="rId22"/>
    <p:sldId id="494" r:id="rId23"/>
    <p:sldId id="501" r:id="rId24"/>
    <p:sldId id="502" r:id="rId25"/>
    <p:sldId id="503" r:id="rId26"/>
    <p:sldId id="507" r:id="rId27"/>
    <p:sldId id="506" r:id="rId28"/>
    <p:sldId id="504" r:id="rId29"/>
    <p:sldId id="505" r:id="rId30"/>
    <p:sldId id="495" r:id="rId31"/>
    <p:sldId id="496" r:id="rId32"/>
    <p:sldId id="488" r:id="rId33"/>
    <p:sldId id="490" r:id="rId34"/>
    <p:sldId id="480" r:id="rId35"/>
    <p:sldId id="5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1613" autoAdjust="0"/>
  </p:normalViewPr>
  <p:slideViewPr>
    <p:cSldViewPr snapToGrid="0">
      <p:cViewPr>
        <p:scale>
          <a:sx n="75" d="100"/>
          <a:sy n="75" d="100"/>
        </p:scale>
        <p:origin x="-797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pPr/>
              <a:t>7/27/2017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pPr/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20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National Environmental</a:t>
            </a:r>
            <a:r>
              <a:rPr lang="en-US" baseline="0" dirty="0" smtClean="0"/>
              <a:t> Public Health Tracking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Integrated system of environmental health, exposure and hazard data from national, state and city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21 content areas and 115 data indicators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25 states</a:t>
            </a:r>
            <a:r>
              <a:rPr lang="en-US" baseline="0" dirty="0" smtClean="0"/>
              <a:t>, New York City and 5 academic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Minnesota’s system is the MN Data Access Portal.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25 content areas including oral health with 120 data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465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goals and objectives of MNOHSS</a:t>
            </a:r>
            <a:r>
              <a:rPr lang="en-US" baseline="0" dirty="0" smtClean="0"/>
              <a:t> are to provide a scalable and sustainable state oral health surveillance system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Delivers timely, accurate, accessible, understandable and actionable oral health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Allows users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Track trends in disease and service 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Identify risk and protective factors, health disparities and high-need populations.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Ascertain unmet needs and target resources more efficiently.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Supports evidence-based state and local planning, evaluation and policies.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Creates awareness of the importance of oral health, including the connection between oral health and overall health.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52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12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MNOHSS has 6 data domains containing over 30 indicators.  Data domains include: oral health status, dental disease prevention, oral health service use (total population), oral health service use (Medicaid enrollees), dental workforce and population characteristics.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4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5NgE28FIJ81GM&amp;tbnid=6Qd1zHC9FVD4JM:&amp;ved=0CAUQjRw&amp;url=http://www.lakesuperiorstreams.org/understanding/fatheadminnow.html&amp;ei=Z4dVUrSzGvO42gXGk4HYBg&amp;bvm=bv.53760139,d.b2I&amp;psig=AFQjCNFvfd9p7QqM_CjK3q3Xk4J9oFN3nw&amp;ust=1381423318249631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n.gov/mnit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hyperlink" Target="http://www.google.com/url?sa=i&amp;rct=j&amp;q=&amp;esrc=s&amp;frm=1&amp;source=images&amp;cd=&amp;cad=rja&amp;uact=8&amp;ved=0CAcQjRw&amp;url=http://www.thepeoplespressproject.org/community-events-and-news/minnesota-cities-top-national-lists-for-business-happiness&amp;ei=h0coVcOpK8GlyATnwoDQDg&amp;bvm=bv.90491159,d.cGU&amp;psig=AFQjCNHFS0rjqe68Yu9EGYu0XTlDt51edA&amp;ust=142878947129626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187952"/>
            <a:ext cx="12192000" cy="1199223"/>
          </a:xfrm>
        </p:spPr>
        <p:txBody>
          <a:bodyPr/>
          <a:lstStyle/>
          <a:p>
            <a:r>
              <a:rPr lang="en-US" dirty="0" smtClean="0"/>
              <a:t>Minnesota Oral Health Statistics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Genelle R. S. Lamont, MPH, Ph.D.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 Oral Health Surveillance Coordinator</a:t>
            </a:r>
            <a:endParaRPr lang="en-US" dirty="0"/>
          </a:p>
          <a:p>
            <a:r>
              <a:rPr lang="en-US" dirty="0" smtClean="0"/>
              <a:t>July 27, 2017</a:t>
            </a:r>
            <a:endParaRPr lang="en-US" dirty="0"/>
          </a:p>
        </p:txBody>
      </p:sp>
      <p:pic>
        <p:nvPicPr>
          <p:cNvPr id="5" name="MN.IT Services Logo" descr="Minnesota Department of Healt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710" y="1775421"/>
            <a:ext cx="5670580" cy="8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Mobile-responsive technology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C:\Users\LamonG1\AppData\Local\Microsoft\Windows\Temporary Internet Files\Content.IE5\6HF1EOJS\one_1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494" y="1961942"/>
            <a:ext cx="4768838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 descr="Screen Clipping"/>
          <p:cNvPicPr>
            <a:picLocks noGrp="1" noChangeAspect="1"/>
          </p:cNvPicPr>
          <p:nvPr>
            <p:ph sz="half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073" y="1596182"/>
            <a:ext cx="3696612" cy="448056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936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MN Public Health Data Access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821" y="0"/>
            <a:ext cx="12393037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60360" y="5484000"/>
            <a:ext cx="1593850" cy="3657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73335" y="1948478"/>
            <a:ext cx="554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https://apps.health.state.mn.us/mndata</a:t>
            </a:r>
            <a:endParaRPr lang="en-US" altLang="en-US" sz="1800" b="1" dirty="0"/>
          </a:p>
        </p:txBody>
      </p:sp>
      <p:sp>
        <p:nvSpPr>
          <p:cNvPr id="10" name="Oval 9"/>
          <p:cNvSpPr/>
          <p:nvPr/>
        </p:nvSpPr>
        <p:spPr>
          <a:xfrm>
            <a:off x="2734414" y="679930"/>
            <a:ext cx="1116013" cy="3413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55457" y="2316778"/>
            <a:ext cx="1985963" cy="59213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0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Landing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77" y="0"/>
            <a:ext cx="1094361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74073" y="1677398"/>
            <a:ext cx="1838325" cy="511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view charts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432" y="0"/>
            <a:ext cx="8447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Infographic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50" y="992221"/>
            <a:ext cx="10351850" cy="50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257" y="0"/>
            <a:ext cx="7979485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81731" y="896770"/>
            <a:ext cx="738124" cy="4567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950319" y="23019"/>
            <a:ext cx="69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Bite</a:t>
            </a:r>
            <a:endParaRPr lang="en-US" altLang="en-US" sz="1800" b="1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902870" y="3059668"/>
            <a:ext cx="9589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Snack</a:t>
            </a:r>
            <a:endParaRPr lang="en-US" altLang="en-US" sz="1800" b="1" dirty="0"/>
          </a:p>
        </p:txBody>
      </p:sp>
      <p:sp>
        <p:nvSpPr>
          <p:cNvPr id="13" name="Right Arrow 12"/>
          <p:cNvSpPr/>
          <p:nvPr/>
        </p:nvSpPr>
        <p:spPr>
          <a:xfrm>
            <a:off x="704455" y="3344028"/>
            <a:ext cx="1593850" cy="365760"/>
          </a:xfrm>
          <a:prstGeom prst="rightArrow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33162" y="243840"/>
            <a:ext cx="1593850" cy="365760"/>
          </a:xfrm>
          <a:prstGeom prst="rightArrow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598" y="152400"/>
            <a:ext cx="9298559" cy="59857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81731" y="1480429"/>
            <a:ext cx="738124" cy="4567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7331" y="2479590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Meal</a:t>
            </a:r>
            <a:endParaRPr lang="en-US" altLang="en-US" sz="1800" b="1" dirty="0"/>
          </a:p>
        </p:txBody>
      </p:sp>
      <p:sp>
        <p:nvSpPr>
          <p:cNvPr id="10" name="Right Arrow 9"/>
          <p:cNvSpPr/>
          <p:nvPr/>
        </p:nvSpPr>
        <p:spPr>
          <a:xfrm>
            <a:off x="41275" y="2779516"/>
            <a:ext cx="1593850" cy="365760"/>
          </a:xfrm>
          <a:prstGeom prst="rightArrow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2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 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701" y="0"/>
            <a:ext cx="9231549" cy="61673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02177" y="1898718"/>
            <a:ext cx="738124" cy="4567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2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Explore data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61" y="0"/>
            <a:ext cx="11001982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76837" y="1686221"/>
            <a:ext cx="1838325" cy="511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query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8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Advancing Optimal Oral Health for all Minnesotans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GRS Lamont 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 https://apps.health.state.mn.us/mndata/oral-health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498" y="1606026"/>
            <a:ext cx="3373496" cy="43891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Content Placeholder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828" y="1597934"/>
            <a:ext cx="3393908" cy="43891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32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Child and Teen Checkups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Query &amp; download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571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4258" y="4215413"/>
            <a:ext cx="1838325" cy="511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Interactive map school district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9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Interactive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6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Oral health data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884" y="152400"/>
            <a:ext cx="9144000" cy="61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4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Oral health report read-out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982" y="152400"/>
            <a:ext cx="9144000" cy="60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1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data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98" y="0"/>
            <a:ext cx="11021437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51499" y="1686221"/>
            <a:ext cx="1838325" cy="511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8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Data: Third </a:t>
            </a:r>
            <a:r>
              <a:rPr lang="en-US" dirty="0"/>
              <a:t>g</a:t>
            </a:r>
            <a:r>
              <a:rPr lang="en-US" dirty="0" smtClean="0"/>
              <a:t>rade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7291" y="0"/>
            <a:ext cx="8137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4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and foster partnerships.</a:t>
            </a:r>
          </a:p>
          <a:p>
            <a:r>
              <a:rPr lang="en-US" dirty="0" smtClean="0"/>
              <a:t>Engage stakeholders early in the process. </a:t>
            </a:r>
          </a:p>
          <a:p>
            <a:r>
              <a:rPr lang="en-US" dirty="0" smtClean="0"/>
              <a:t>Establish processes, standards and protocols.</a:t>
            </a:r>
          </a:p>
          <a:p>
            <a:r>
              <a:rPr lang="en-US" dirty="0" smtClean="0"/>
              <a:t>Communicate, communicate, communicate.</a:t>
            </a:r>
          </a:p>
          <a:p>
            <a:r>
              <a:rPr lang="en-US" dirty="0" smtClean="0"/>
              <a:t>Leverage resources, funding and opportunities.</a:t>
            </a:r>
          </a:p>
          <a:p>
            <a:r>
              <a:rPr lang="en-US" dirty="0" smtClean="0"/>
              <a:t>Invest in and support diverse staff.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Delta Dental of Minnesota Foundation</a:t>
            </a:r>
          </a:p>
          <a:p>
            <a:pPr lvl="1"/>
            <a:r>
              <a:rPr lang="en-US" dirty="0"/>
              <a:t>Joe </a:t>
            </a:r>
            <a:r>
              <a:rPr lang="en-US" dirty="0" err="1"/>
              <a:t>Lally</a:t>
            </a:r>
            <a:r>
              <a:rPr lang="en-US" dirty="0"/>
              <a:t>, Executive Director</a:t>
            </a:r>
          </a:p>
          <a:p>
            <a:pPr lvl="1"/>
            <a:r>
              <a:rPr lang="en-US" dirty="0"/>
              <a:t>Dana L. Jensen, Program Officer &amp; Senior Grants Manager</a:t>
            </a:r>
          </a:p>
          <a:p>
            <a:pPr lvl="1"/>
            <a:r>
              <a:rPr lang="en-US" dirty="0"/>
              <a:t>Sharon Oswald, Program Manager</a:t>
            </a:r>
          </a:p>
          <a:p>
            <a:r>
              <a:rPr lang="en-US" b="1" dirty="0" smtClean="0"/>
              <a:t>Minnesota Environmental Public Health Tracking Program</a:t>
            </a:r>
          </a:p>
          <a:p>
            <a:pPr lvl="1"/>
            <a:r>
              <a:rPr lang="en-US" dirty="0" smtClean="0"/>
              <a:t>Jean Johnson, Director</a:t>
            </a:r>
          </a:p>
          <a:p>
            <a:pPr lvl="1"/>
            <a:r>
              <a:rPr lang="en-US" dirty="0" smtClean="0"/>
              <a:t>Jessie </a:t>
            </a:r>
            <a:r>
              <a:rPr lang="en-US" dirty="0"/>
              <a:t>Shmool, Program Manager</a:t>
            </a:r>
          </a:p>
          <a:p>
            <a:pPr lvl="1"/>
            <a:r>
              <a:rPr lang="en-US" dirty="0"/>
              <a:t>Blair Sevcik, Epidemiologist</a:t>
            </a:r>
          </a:p>
          <a:p>
            <a:pPr lvl="1"/>
            <a:r>
              <a:rPr lang="en-US" dirty="0"/>
              <a:t>Lynn Treadwell, MN Data Portal Coordinator and Evaluator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MN.IT Services</a:t>
            </a:r>
          </a:p>
          <a:p>
            <a:pPr lvl="1"/>
            <a:r>
              <a:rPr lang="en-US" dirty="0"/>
              <a:t>Mary Ruth Harsha and Joyce Duclos, Project Managers</a:t>
            </a:r>
          </a:p>
          <a:p>
            <a:pPr lvl="1"/>
            <a:r>
              <a:rPr lang="en-US" dirty="0"/>
              <a:t>John Sonnek, Graeme St. Clare and Cassie </a:t>
            </a:r>
            <a:r>
              <a:rPr lang="en-US" dirty="0" smtClean="0"/>
              <a:t>Sass, </a:t>
            </a:r>
            <a:r>
              <a:rPr lang="en-US" dirty="0"/>
              <a:t>Data Programmers</a:t>
            </a:r>
          </a:p>
          <a:p>
            <a:pPr lvl="1"/>
            <a:r>
              <a:rPr lang="en-US" dirty="0"/>
              <a:t>Mike </a:t>
            </a:r>
            <a:r>
              <a:rPr lang="en-US" dirty="0" err="1"/>
              <a:t>Dolbow</a:t>
            </a:r>
            <a:r>
              <a:rPr lang="en-US" dirty="0"/>
              <a:t>, GIS Supervisor</a:t>
            </a:r>
          </a:p>
          <a:p>
            <a:pPr lvl="1"/>
            <a:r>
              <a:rPr lang="en-US" dirty="0"/>
              <a:t>Kitty Hurley and Nick </a:t>
            </a:r>
            <a:r>
              <a:rPr lang="en-US" dirty="0" err="1"/>
              <a:t>Kiminski</a:t>
            </a:r>
            <a:r>
              <a:rPr lang="en-US" dirty="0"/>
              <a:t>, GIS </a:t>
            </a:r>
            <a:r>
              <a:rPr lang="en-US" dirty="0" smtClean="0"/>
              <a:t>Developers</a:t>
            </a:r>
          </a:p>
          <a:p>
            <a:r>
              <a:rPr lang="en-US" b="1" dirty="0"/>
              <a:t>MDH Oral Health Unit</a:t>
            </a:r>
          </a:p>
          <a:p>
            <a:pPr lvl="1"/>
            <a:r>
              <a:rPr lang="en-US" dirty="0"/>
              <a:t>Prasida Khanal, Director</a:t>
            </a:r>
          </a:p>
          <a:p>
            <a:pPr lvl="1"/>
            <a:r>
              <a:rPr lang="en-US" dirty="0"/>
              <a:t>Merry Jo Thoele (retired Director)</a:t>
            </a:r>
          </a:p>
          <a:p>
            <a:pPr lvl="1"/>
            <a:r>
              <a:rPr lang="en-US" dirty="0" smtClean="0"/>
              <a:t>Barbara Hann (retired Data Coordinator)</a:t>
            </a:r>
          </a:p>
          <a:p>
            <a:pPr lvl="1"/>
            <a:r>
              <a:rPr lang="en-US" dirty="0" smtClean="0"/>
              <a:t>Bilquis Khan (retired Evaluator)</a:t>
            </a:r>
          </a:p>
          <a:p>
            <a:pPr lvl="1"/>
            <a:r>
              <a:rPr lang="en-US" dirty="0" smtClean="0"/>
              <a:t>Megan Clare Kuhn-Craig, Older Adult BSS Coordinator</a:t>
            </a:r>
          </a:p>
          <a:p>
            <a:pPr lvl="1"/>
            <a:r>
              <a:rPr lang="en-US" dirty="0" smtClean="0"/>
              <a:t>Clare Larkin, Prevention Coordinator</a:t>
            </a:r>
          </a:p>
          <a:p>
            <a:pPr lvl="1"/>
            <a:r>
              <a:rPr lang="en-US" dirty="0" smtClean="0"/>
              <a:t>Jon Roesler, Epidemiologist 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2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Minnesota Oral Health Statistics System (MNOHSS)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C:\Users\LamonG1\AppData\Local\Microsoft\Windows\Temporary Internet Files\Content.IE5\6HF1EOJS\MM900283925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07" y="2364184"/>
            <a:ext cx="21415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lakesuperiorstreams.org/understanding/images/fatheadminn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931" y="3828503"/>
            <a:ext cx="3448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72862" y="2973387"/>
            <a:ext cx="5056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Cambria" panose="02040503050406030204" pitchFamily="18" charset="0"/>
              </a:rPr>
              <a:t>So you Don’t Have to Go Fishing!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08154" y="1542256"/>
            <a:ext cx="5691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>
                <a:latin typeface="Cambria" panose="02040503050406030204" pitchFamily="18" charset="0"/>
              </a:rPr>
              <a:t>One-Stop Source for Oral Health Data </a:t>
            </a:r>
          </a:p>
        </p:txBody>
      </p:sp>
    </p:spTree>
    <p:extLst>
      <p:ext uri="{BB962C8B-B14F-4D97-AF65-F5344CB8AC3E}">
        <p14:creationId xmlns:p14="http://schemas.microsoft.com/office/powerpoint/2010/main" xmlns="" val="35183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/>
          <a:lstStyle/>
          <a:p>
            <a:r>
              <a:rPr lang="en-US" sz="2700" b="1" dirty="0" smtClean="0"/>
              <a:t>Genelle R. S. Lamont, MPH, Ph.D.</a:t>
            </a:r>
          </a:p>
          <a:p>
            <a:r>
              <a:rPr lang="en-US" sz="2200" i="1" dirty="0"/>
              <a:t>g</a:t>
            </a:r>
            <a:r>
              <a:rPr lang="en-US" sz="2200" i="1" dirty="0" smtClean="0"/>
              <a:t>enelle.lamont@state.mn.us</a:t>
            </a:r>
          </a:p>
          <a:p>
            <a:r>
              <a:rPr lang="en-US" sz="2200" dirty="0" smtClean="0"/>
              <a:t>651-201-5974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804-653A-41F1-A565-1098D9DEB37A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hy\AppData\Local\Microsoft\Windows\INetCache\IE\LCIRQT7W\raising_han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154" y="272416"/>
            <a:ext cx="903506" cy="10762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a question, please click on 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little man with his arm raised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icon on either the upper left or the top of your screen. Click on “raise hand.”  We will then call on you to ask your question over the phone.</a:t>
            </a:r>
          </a:p>
          <a:p>
            <a:endParaRPr lang="en-US" dirty="0"/>
          </a:p>
        </p:txBody>
      </p:sp>
      <p:pic>
        <p:nvPicPr>
          <p:cNvPr id="1030" name="Picture 6" descr="https://pma.ecnz.ac.nz/pluginfile.php/29048/mod_book/chapter/237/in-meeting-13.jpg"/>
          <p:cNvPicPr>
            <a:picLocks noChangeAspect="1" noChangeArrowheads="1"/>
          </p:cNvPicPr>
          <p:nvPr/>
        </p:nvPicPr>
        <p:blipFill>
          <a:blip r:embed="rId3" cstate="print"/>
          <a:srcRect l="51780" r="24577" b="16505"/>
          <a:stretch>
            <a:fillRect/>
          </a:stretch>
        </p:blipFill>
        <p:spPr bwMode="auto">
          <a:xfrm>
            <a:off x="5218431" y="3275838"/>
            <a:ext cx="17145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8521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Collaborative team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2827"/>
            <a:ext cx="10195965" cy="636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7974" y="3330409"/>
            <a:ext cx="1923898" cy="274320"/>
          </a:xfrm>
          <a:prstGeom prst="rect">
            <a:avLst/>
          </a:prstGeom>
        </p:spPr>
      </p:pic>
      <p:pic>
        <p:nvPicPr>
          <p:cNvPr id="9" name="Picture 1" descr="logo - w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3748" y="3803958"/>
            <a:ext cx="193152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N.IT Servic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5752" y="4451308"/>
            <a:ext cx="145426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833" y="5263250"/>
            <a:ext cx="1440180" cy="640080"/>
          </a:xfrm>
          <a:prstGeom prst="rect">
            <a:avLst/>
          </a:prstGeom>
        </p:spPr>
      </p:pic>
      <p:pic>
        <p:nvPicPr>
          <p:cNvPr id="12" name="Picture 8" descr="http://thepeoplespressproject.org/wp-content/uploads/2014/07/minnesota-nice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2619" y="761323"/>
            <a:ext cx="3667125" cy="4010025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7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scalable and sustainable state oral health surveillance system that:</a:t>
            </a:r>
          </a:p>
          <a:p>
            <a:pPr lvl="1"/>
            <a:r>
              <a:rPr lang="en-US" dirty="0" smtClean="0"/>
              <a:t>Delivers timely, accurate, accessible, understandable and actionable oral health data.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users </a:t>
            </a:r>
            <a:r>
              <a:rPr lang="en-US" dirty="0" smtClean="0"/>
              <a:t>to: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rack </a:t>
            </a:r>
            <a:r>
              <a:rPr lang="en-US" dirty="0"/>
              <a:t>trends in </a:t>
            </a:r>
            <a:r>
              <a:rPr lang="en-US" dirty="0" smtClean="0"/>
              <a:t>dental and oral disease </a:t>
            </a:r>
            <a:r>
              <a:rPr lang="en-US" dirty="0"/>
              <a:t>and service use.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dentify risk and protective factors, health disparities and high-need populations.</a:t>
            </a:r>
          </a:p>
          <a:p>
            <a:pPr lvl="2"/>
            <a:r>
              <a:rPr lang="en-US" dirty="0" smtClean="0"/>
              <a:t>Ascertain unmet needs and target resources more efficiently.</a:t>
            </a:r>
          </a:p>
          <a:p>
            <a:pPr lvl="1"/>
            <a:r>
              <a:rPr lang="en-US" dirty="0" smtClean="0"/>
              <a:t>Supports evidence-based state and local program planning, evaluation and policies.  </a:t>
            </a:r>
          </a:p>
          <a:p>
            <a:pPr lvl="1"/>
            <a:r>
              <a:rPr lang="en-US" dirty="0"/>
              <a:t>Creates awareness of the importance of oral </a:t>
            </a:r>
            <a:r>
              <a:rPr lang="en-US" dirty="0" smtClean="0"/>
              <a:t>health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7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Oral health and public health professionals.</a:t>
            </a:r>
          </a:p>
          <a:p>
            <a:r>
              <a:rPr lang="en-US" dirty="0" smtClean="0"/>
              <a:t>Government (state, county, local and tribal).</a:t>
            </a:r>
          </a:p>
          <a:p>
            <a:r>
              <a:rPr lang="en-US" dirty="0" smtClean="0"/>
              <a:t>Researchers, educators and students.</a:t>
            </a:r>
          </a:p>
          <a:p>
            <a:r>
              <a:rPr lang="en-US" dirty="0" smtClean="0"/>
              <a:t>Non-profit and advocacy organizations.</a:t>
            </a:r>
          </a:p>
          <a:p>
            <a:r>
              <a:rPr lang="en-US" dirty="0" smtClean="0"/>
              <a:t>Foundations, entrepreneurs and charitable organizations.</a:t>
            </a:r>
          </a:p>
          <a:p>
            <a:r>
              <a:rPr lang="en-US" dirty="0" smtClean="0"/>
              <a:t>Grant makers and writers.</a:t>
            </a:r>
          </a:p>
          <a:p>
            <a:r>
              <a:rPr lang="en-US" dirty="0" smtClean="0"/>
              <a:t>Media/press.</a:t>
            </a:r>
          </a:p>
          <a:p>
            <a:r>
              <a:rPr lang="en-US" dirty="0" smtClean="0"/>
              <a:t>Policymakers.</a:t>
            </a:r>
          </a:p>
          <a:p>
            <a:r>
              <a:rPr lang="en-US" dirty="0" smtClean="0"/>
              <a:t>Public.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indicators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585" y="0"/>
            <a:ext cx="529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surveillance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C283A4-7960-4BFD-B3A5-A2CC5BB2A47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306" y="0"/>
            <a:ext cx="9144000" cy="632097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14767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Third Grade Basic Screening Survey.</a:t>
            </a:r>
          </a:p>
          <a:p>
            <a:r>
              <a:rPr lang="en-US" dirty="0" smtClean="0"/>
              <a:t>Older Adult Basic Screening Survey.</a:t>
            </a:r>
          </a:p>
          <a:p>
            <a:r>
              <a:rPr lang="en-US" dirty="0" smtClean="0"/>
              <a:t>Behavioral Risk Factor Surveillance System.</a:t>
            </a:r>
          </a:p>
          <a:p>
            <a:r>
              <a:rPr lang="en-US" dirty="0" smtClean="0"/>
              <a:t>National Survey of Children’s Health.</a:t>
            </a:r>
          </a:p>
          <a:p>
            <a:r>
              <a:rPr lang="en-US" dirty="0" smtClean="0"/>
              <a:t>Minnesota Department of Human Services.</a:t>
            </a:r>
          </a:p>
          <a:p>
            <a:r>
              <a:rPr lang="en-US" dirty="0" smtClean="0"/>
              <a:t>Minnesota Health Access Survey.</a:t>
            </a:r>
          </a:p>
          <a:p>
            <a:r>
              <a:rPr lang="en-US" dirty="0" smtClean="0"/>
              <a:t>Minnesota Department of Education.</a:t>
            </a:r>
          </a:p>
          <a:p>
            <a:r>
              <a:rPr lang="en-US" dirty="0" smtClean="0"/>
              <a:t>Minnesota Cancer Surveillance System.</a:t>
            </a:r>
          </a:p>
          <a:p>
            <a:r>
              <a:rPr lang="en-US" dirty="0" smtClean="0"/>
              <a:t>MDH Birth Defects Unit.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GRS Lamont 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 https://apps.health.state.mn.us/mndata/oral-health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0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6F5552E-7FA5-401C-A5C1-DF343DC4B3F7}" vid="{00869514-4466-4273-82D4-87EB9D687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340cd5a-8d85-4c94-8b3b-dcb04460a0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156</TotalTime>
  <Words>914</Words>
  <Application>Microsoft Office PowerPoint</Application>
  <PresentationFormat>Custom</PresentationFormat>
  <Paragraphs>204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MN.IT</vt:lpstr>
      <vt:lpstr>Minnesota Oral Health Statistics System</vt:lpstr>
      <vt:lpstr>Advancing Optimal Oral Health for all Minnesotans</vt:lpstr>
      <vt:lpstr>Minnesota Oral Health Statistics System (MNOHSS)</vt:lpstr>
      <vt:lpstr>Collaborative team work</vt:lpstr>
      <vt:lpstr>Goals and objectives</vt:lpstr>
      <vt:lpstr>Audience</vt:lpstr>
      <vt:lpstr>Select indicators</vt:lpstr>
      <vt:lpstr>State surveillance plans</vt:lpstr>
      <vt:lpstr>Datasets</vt:lpstr>
      <vt:lpstr>Mobile-responsive technology</vt:lpstr>
      <vt:lpstr>MN Public Health Data Access Portal</vt:lpstr>
      <vt:lpstr>Landing page</vt:lpstr>
      <vt:lpstr>Example view charts page</vt:lpstr>
      <vt:lpstr>Infographic example</vt:lpstr>
      <vt:lpstr>Example chart</vt:lpstr>
      <vt:lpstr>Example table</vt:lpstr>
      <vt:lpstr>Notes tab</vt:lpstr>
      <vt:lpstr>Explore data page</vt:lpstr>
      <vt:lpstr>Data query</vt:lpstr>
      <vt:lpstr>Child and Teen Checkups</vt:lpstr>
      <vt:lpstr>Query &amp; download</vt:lpstr>
      <vt:lpstr>Interactive map school district</vt:lpstr>
      <vt:lpstr>Interactive map</vt:lpstr>
      <vt:lpstr>Oral health data report</vt:lpstr>
      <vt:lpstr>Oral health report read-out</vt:lpstr>
      <vt:lpstr>About the data page</vt:lpstr>
      <vt:lpstr>About the Data: Third grade BSS</vt:lpstr>
      <vt:lpstr>Lessons learned</vt:lpstr>
      <vt:lpstr>Acknowledgements</vt:lpstr>
      <vt:lpstr>Thank you!</vt:lpstr>
      <vt:lpstr>Questions?</vt:lpstr>
    </vt:vector>
  </TitlesOfParts>
  <Company>State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Oral Health Statistics System</dc:title>
  <dc:subject>PowerPoint Template</dc:subject>
  <dc:creator>Lamont, Genelle (MDH)</dc:creator>
  <cp:keywords>PowerPoint, Template</cp:keywords>
  <dc:description>Version 1.1, Released 8-2016</dc:description>
  <cp:lastModifiedBy>Kathy</cp:lastModifiedBy>
  <cp:revision>46</cp:revision>
  <dcterms:created xsi:type="dcterms:W3CDTF">2017-07-26T15:56:27Z</dcterms:created>
  <dcterms:modified xsi:type="dcterms:W3CDTF">2017-07-27T17:43:19Z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