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88" r:id="rId4"/>
    <p:sldMasterId id="2147483690" r:id="rId5"/>
    <p:sldMasterId id="2147483692" r:id="rId6"/>
    <p:sldMasterId id="2147483694" r:id="rId7"/>
    <p:sldMasterId id="2147483696" r:id="rId8"/>
    <p:sldMasterId id="2147483701" r:id="rId9"/>
  </p:sldMasterIdLst>
  <p:notesMasterIdLst>
    <p:notesMasterId r:id="rId52"/>
  </p:notesMasterIdLst>
  <p:sldIdLst>
    <p:sldId id="308" r:id="rId10"/>
    <p:sldId id="285" r:id="rId11"/>
    <p:sldId id="286" r:id="rId12"/>
    <p:sldId id="287" r:id="rId13"/>
    <p:sldId id="307" r:id="rId14"/>
    <p:sldId id="306" r:id="rId15"/>
    <p:sldId id="289" r:id="rId16"/>
    <p:sldId id="256" r:id="rId17"/>
    <p:sldId id="257" r:id="rId18"/>
    <p:sldId id="268" r:id="rId19"/>
    <p:sldId id="270" r:id="rId20"/>
    <p:sldId id="265" r:id="rId21"/>
    <p:sldId id="271" r:id="rId22"/>
    <p:sldId id="264" r:id="rId23"/>
    <p:sldId id="272" r:id="rId24"/>
    <p:sldId id="283" r:id="rId25"/>
    <p:sldId id="282" r:id="rId26"/>
    <p:sldId id="273" r:id="rId27"/>
    <p:sldId id="274" r:id="rId28"/>
    <p:sldId id="275" r:id="rId29"/>
    <p:sldId id="279" r:id="rId30"/>
    <p:sldId id="280" r:id="rId31"/>
    <p:sldId id="276" r:id="rId32"/>
    <p:sldId id="277" r:id="rId33"/>
    <p:sldId id="281" r:id="rId34"/>
    <p:sldId id="278" r:id="rId35"/>
    <p:sldId id="267"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290" r:id="rId51"/>
  </p:sldIdLst>
  <p:sldSz cx="9144000" cy="6858000" type="screen4x3"/>
  <p:notesSz cx="6858000" cy="9144000"/>
  <p:defaultText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235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4695" autoAdjust="0"/>
  </p:normalViewPr>
  <p:slideViewPr>
    <p:cSldViewPr>
      <p:cViewPr varScale="1">
        <p:scale>
          <a:sx n="89" d="100"/>
          <a:sy n="89" d="100"/>
        </p:scale>
        <p:origin x="128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C26A7-A5E9-4CB7-A1D3-5922F59484D6}" type="datetimeFigureOut">
              <a:rPr lang="en-US" smtClean="0"/>
              <a:pPr/>
              <a:t>8/3/2017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F2B96-37BC-4B9B-96E6-A90E4E789B0D}" type="slidenum">
              <a:rPr lang="en-US" smtClean="0"/>
              <a:pPr/>
              <a:t>‹#›</a:t>
            </a:fld>
            <a:endParaRPr lang="en-US"/>
          </a:p>
        </p:txBody>
      </p:sp>
    </p:spTree>
    <p:extLst>
      <p:ext uri="{BB962C8B-B14F-4D97-AF65-F5344CB8AC3E}">
        <p14:creationId xmlns:p14="http://schemas.microsoft.com/office/powerpoint/2010/main" val="481111164"/>
      </p:ext>
    </p:extLst>
  </p:cSld>
  <p:clrMap bg1="lt1" tx1="dk1" bg2="lt2" tx2="dk2" accent1="accent1" accent2="accent2" accent3="accent3" accent4="accent4" accent5="accent5" accent6="accent6" hlink="hlink" folHlink="folHlink"/>
  <p:notesStyle>
    <a:lvl1pPr marL="0" algn="l" defTabSz="913930" rtl="0" eaLnBrk="1" latinLnBrk="0" hangingPunct="1">
      <a:defRPr sz="1200" kern="1200">
        <a:solidFill>
          <a:schemeClr val="tx1"/>
        </a:solidFill>
        <a:latin typeface="+mn-lt"/>
        <a:ea typeface="+mn-ea"/>
        <a:cs typeface="+mn-cs"/>
      </a:defRPr>
    </a:lvl1pPr>
    <a:lvl2pPr marL="456964" algn="l" defTabSz="913930" rtl="0" eaLnBrk="1" latinLnBrk="0" hangingPunct="1">
      <a:defRPr sz="1200" kern="1200">
        <a:solidFill>
          <a:schemeClr val="tx1"/>
        </a:solidFill>
        <a:latin typeface="+mn-lt"/>
        <a:ea typeface="+mn-ea"/>
        <a:cs typeface="+mn-cs"/>
      </a:defRPr>
    </a:lvl2pPr>
    <a:lvl3pPr marL="913930" algn="l" defTabSz="913930" rtl="0" eaLnBrk="1" latinLnBrk="0" hangingPunct="1">
      <a:defRPr sz="1200" kern="1200">
        <a:solidFill>
          <a:schemeClr val="tx1"/>
        </a:solidFill>
        <a:latin typeface="+mn-lt"/>
        <a:ea typeface="+mn-ea"/>
        <a:cs typeface="+mn-cs"/>
      </a:defRPr>
    </a:lvl3pPr>
    <a:lvl4pPr marL="1370900" algn="l" defTabSz="913930" rtl="0" eaLnBrk="1" latinLnBrk="0" hangingPunct="1">
      <a:defRPr sz="1200" kern="1200">
        <a:solidFill>
          <a:schemeClr val="tx1"/>
        </a:solidFill>
        <a:latin typeface="+mn-lt"/>
        <a:ea typeface="+mn-ea"/>
        <a:cs typeface="+mn-cs"/>
      </a:defRPr>
    </a:lvl4pPr>
    <a:lvl5pPr marL="1827865" algn="l" defTabSz="913930" rtl="0" eaLnBrk="1" latinLnBrk="0" hangingPunct="1">
      <a:defRPr sz="1200" kern="1200">
        <a:solidFill>
          <a:schemeClr val="tx1"/>
        </a:solidFill>
        <a:latin typeface="+mn-lt"/>
        <a:ea typeface="+mn-ea"/>
        <a:cs typeface="+mn-cs"/>
      </a:defRPr>
    </a:lvl5pPr>
    <a:lvl6pPr marL="2284830" algn="l" defTabSz="913930" rtl="0" eaLnBrk="1" latinLnBrk="0" hangingPunct="1">
      <a:defRPr sz="1200" kern="1200">
        <a:solidFill>
          <a:schemeClr val="tx1"/>
        </a:solidFill>
        <a:latin typeface="+mn-lt"/>
        <a:ea typeface="+mn-ea"/>
        <a:cs typeface="+mn-cs"/>
      </a:defRPr>
    </a:lvl6pPr>
    <a:lvl7pPr marL="2741799" algn="l" defTabSz="913930" rtl="0" eaLnBrk="1" latinLnBrk="0" hangingPunct="1">
      <a:defRPr sz="1200" kern="1200">
        <a:solidFill>
          <a:schemeClr val="tx1"/>
        </a:solidFill>
        <a:latin typeface="+mn-lt"/>
        <a:ea typeface="+mn-ea"/>
        <a:cs typeface="+mn-cs"/>
      </a:defRPr>
    </a:lvl7pPr>
    <a:lvl8pPr marL="3198760" algn="l" defTabSz="913930" rtl="0" eaLnBrk="1" latinLnBrk="0" hangingPunct="1">
      <a:defRPr sz="1200" kern="1200">
        <a:solidFill>
          <a:schemeClr val="tx1"/>
        </a:solidFill>
        <a:latin typeface="+mn-lt"/>
        <a:ea typeface="+mn-ea"/>
        <a:cs typeface="+mn-cs"/>
      </a:defRPr>
    </a:lvl8pPr>
    <a:lvl9pPr marL="3655730" algn="l" defTabSz="9139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33796" name="Header Placeholder 3"/>
          <p:cNvSpPr>
            <a:spLocks noGrp="1"/>
          </p:cNvSpPr>
          <p:nvPr>
            <p:ph type="hdr" sz="quarter"/>
          </p:nvPr>
        </p:nvSpPr>
        <p:spPr>
          <a:noFill/>
          <a:ln>
            <a:miter lim="800000"/>
            <a:headEnd/>
            <a:tailEnd/>
          </a:ln>
        </p:spPr>
        <p:txBody>
          <a:bodyPr/>
          <a:lstStyle/>
          <a:p>
            <a:endParaRPr lang="en-US" altLang="en-US" smtClean="0">
              <a:solidFill>
                <a:prstClr val="black"/>
              </a:solidFill>
            </a:endParaRPr>
          </a:p>
        </p:txBody>
      </p:sp>
      <p:sp>
        <p:nvSpPr>
          <p:cNvPr id="33797" name="Date Placeholder 4"/>
          <p:cNvSpPr>
            <a:spLocks noGrp="1"/>
          </p:cNvSpPr>
          <p:nvPr>
            <p:ph type="dt" sz="quarter" idx="1"/>
          </p:nvPr>
        </p:nvSpPr>
        <p:spPr>
          <a:noFill/>
          <a:ln>
            <a:miter lim="800000"/>
            <a:headEnd/>
            <a:tailEnd/>
          </a:ln>
        </p:spPr>
        <p:txBody>
          <a:bodyPr/>
          <a:lstStyle/>
          <a:p>
            <a:fld id="{C79CCF3B-B61A-4BAF-965E-57A7E172C0AA}" type="datetime8">
              <a:rPr lang="en-US" altLang="en-US" smtClean="0">
                <a:solidFill>
                  <a:prstClr val="black"/>
                </a:solidFill>
              </a:rPr>
              <a:pPr/>
              <a:t>8/3/2017 8:30 AM</a:t>
            </a:fld>
            <a:endParaRPr lang="en-US" altLang="en-US" smtClean="0">
              <a:solidFill>
                <a:prstClr val="black"/>
              </a:solidFill>
            </a:endParaRPr>
          </a:p>
        </p:txBody>
      </p:sp>
      <p:sp>
        <p:nvSpPr>
          <p:cNvPr id="33798" name="Footer Placeholder 5"/>
          <p:cNvSpPr>
            <a:spLocks noGrp="1"/>
          </p:cNvSpPr>
          <p:nvPr>
            <p:ph type="ftr" sz="quarter" idx="4"/>
          </p:nvPr>
        </p:nvSpPr>
        <p:spPr>
          <a:noFill/>
          <a:ln>
            <a:miter lim="800000"/>
            <a:headEnd/>
            <a:tailEnd/>
          </a:ln>
        </p:spPr>
        <p:txBody>
          <a:bodyPr/>
          <a:lstStyle/>
          <a:p>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endParaRPr lang="en-US" altLang="en-US" smtClean="0">
              <a:solidFill>
                <a:prstClr val="black"/>
              </a:solidFill>
            </a:endParaRPr>
          </a:p>
        </p:txBody>
      </p:sp>
      <p:sp>
        <p:nvSpPr>
          <p:cNvPr id="33799" name="Slide Number Placeholder 6"/>
          <p:cNvSpPr>
            <a:spLocks noGrp="1"/>
          </p:cNvSpPr>
          <p:nvPr>
            <p:ph type="sldNum" sz="quarter" idx="5"/>
          </p:nvPr>
        </p:nvSpPr>
        <p:spPr>
          <a:noFill/>
          <a:ln>
            <a:miter lim="800000"/>
            <a:headEnd/>
            <a:tailEnd/>
          </a:ln>
        </p:spPr>
        <p:txBody>
          <a:bodyPr/>
          <a:lstStyle/>
          <a:p>
            <a:fld id="{8F9FA82E-C4AC-45F4-A93C-AFBC6F60782E}" type="slidenum">
              <a:rPr lang="en-US" altLang="en-US" smtClean="0">
                <a:solidFill>
                  <a:prstClr val="black"/>
                </a:solidFill>
              </a:rPr>
              <a:pPr/>
              <a:t>5</a:t>
            </a:fld>
            <a:endParaRPr lang="en-US" altLang="en-US" smtClean="0">
              <a:solidFill>
                <a:prstClr val="black"/>
              </a:solidFill>
            </a:endParaRPr>
          </a:p>
        </p:txBody>
      </p:sp>
    </p:spTree>
    <p:extLst>
      <p:ext uri="{BB962C8B-B14F-4D97-AF65-F5344CB8AC3E}">
        <p14:creationId xmlns:p14="http://schemas.microsoft.com/office/powerpoint/2010/main" val="4107973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16</a:t>
            </a:fld>
            <a:endParaRPr lang="en-US"/>
          </a:p>
        </p:txBody>
      </p:sp>
    </p:spTree>
    <p:extLst>
      <p:ext uri="{BB962C8B-B14F-4D97-AF65-F5344CB8AC3E}">
        <p14:creationId xmlns:p14="http://schemas.microsoft.com/office/powerpoint/2010/main" val="91059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17</a:t>
            </a:fld>
            <a:endParaRPr lang="en-US"/>
          </a:p>
        </p:txBody>
      </p:sp>
    </p:spTree>
    <p:extLst>
      <p:ext uri="{BB962C8B-B14F-4D97-AF65-F5344CB8AC3E}">
        <p14:creationId xmlns:p14="http://schemas.microsoft.com/office/powerpoint/2010/main" val="426749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18</a:t>
            </a:fld>
            <a:endParaRPr lang="en-US"/>
          </a:p>
        </p:txBody>
      </p:sp>
    </p:spTree>
    <p:extLst>
      <p:ext uri="{BB962C8B-B14F-4D97-AF65-F5344CB8AC3E}">
        <p14:creationId xmlns:p14="http://schemas.microsoft.com/office/powerpoint/2010/main" val="249197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19</a:t>
            </a:fld>
            <a:endParaRPr lang="en-US"/>
          </a:p>
        </p:txBody>
      </p:sp>
    </p:spTree>
    <p:extLst>
      <p:ext uri="{BB962C8B-B14F-4D97-AF65-F5344CB8AC3E}">
        <p14:creationId xmlns:p14="http://schemas.microsoft.com/office/powerpoint/2010/main" val="280130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20</a:t>
            </a:fld>
            <a:endParaRPr lang="en-US"/>
          </a:p>
        </p:txBody>
      </p:sp>
    </p:spTree>
    <p:extLst>
      <p:ext uri="{BB962C8B-B14F-4D97-AF65-F5344CB8AC3E}">
        <p14:creationId xmlns:p14="http://schemas.microsoft.com/office/powerpoint/2010/main" val="28648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23</a:t>
            </a:fld>
            <a:endParaRPr lang="en-US"/>
          </a:p>
        </p:txBody>
      </p:sp>
    </p:spTree>
    <p:extLst>
      <p:ext uri="{BB962C8B-B14F-4D97-AF65-F5344CB8AC3E}">
        <p14:creationId xmlns:p14="http://schemas.microsoft.com/office/powerpoint/2010/main" val="362550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cs typeface="+mn-cs"/>
            </a:endParaRPr>
          </a:p>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25</a:t>
            </a:fld>
            <a:endParaRPr lang="en-US"/>
          </a:p>
        </p:txBody>
      </p:sp>
    </p:spTree>
    <p:extLst>
      <p:ext uri="{BB962C8B-B14F-4D97-AF65-F5344CB8AC3E}">
        <p14:creationId xmlns:p14="http://schemas.microsoft.com/office/powerpoint/2010/main" val="75875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Add recommendations for when and how often to go in for sealants</a:t>
            </a:r>
          </a:p>
          <a:p>
            <a:pPr lvl="0"/>
            <a:r>
              <a:rPr lang="en-US" sz="1200" kern="1200" dirty="0" smtClean="0">
                <a:solidFill>
                  <a:schemeClr val="tx1"/>
                </a:solidFill>
                <a:effectLst/>
                <a:latin typeface="+mn-lt"/>
                <a:ea typeface="+mn-ea"/>
                <a:cs typeface="+mn-cs"/>
              </a:rPr>
              <a:t>Add how many </a:t>
            </a:r>
            <a:r>
              <a:rPr lang="en-US" sz="1200" kern="1200" dirty="0" err="1" smtClean="0">
                <a:solidFill>
                  <a:schemeClr val="tx1"/>
                </a:solidFill>
                <a:effectLst/>
                <a:latin typeface="+mn-lt"/>
                <a:ea typeface="+mn-ea"/>
                <a:cs typeface="+mn-cs"/>
              </a:rPr>
              <a:t>ahcccs</a:t>
            </a:r>
            <a:r>
              <a:rPr lang="en-US" sz="1200" kern="1200" dirty="0" smtClean="0">
                <a:solidFill>
                  <a:schemeClr val="tx1"/>
                </a:solidFill>
                <a:effectLst/>
                <a:latin typeface="+mn-lt"/>
                <a:ea typeface="+mn-ea"/>
                <a:cs typeface="+mn-cs"/>
              </a:rPr>
              <a:t> parents do not know </a:t>
            </a:r>
            <a:r>
              <a:rPr lang="en-US" sz="1200" kern="1200" dirty="0" err="1" smtClean="0">
                <a:solidFill>
                  <a:schemeClr val="tx1"/>
                </a:solidFill>
                <a:effectLst/>
                <a:latin typeface="+mn-lt"/>
                <a:ea typeface="+mn-ea"/>
                <a:cs typeface="+mn-cs"/>
              </a:rPr>
              <a:t>ahcccs</a:t>
            </a:r>
            <a:r>
              <a:rPr lang="en-US" sz="1200" kern="1200" dirty="0" smtClean="0">
                <a:solidFill>
                  <a:schemeClr val="tx1"/>
                </a:solidFill>
                <a:effectLst/>
                <a:latin typeface="+mn-lt"/>
                <a:ea typeface="+mn-ea"/>
                <a:cs typeface="+mn-cs"/>
              </a:rPr>
              <a:t> covers dental care. </a:t>
            </a:r>
          </a:p>
          <a:p>
            <a:pPr lvl="0"/>
            <a:r>
              <a:rPr lang="en-US" sz="1200" kern="1200" dirty="0" smtClean="0">
                <a:solidFill>
                  <a:schemeClr val="tx1"/>
                </a:solidFill>
                <a:effectLst/>
                <a:latin typeface="+mn-lt"/>
                <a:ea typeface="+mn-ea"/>
                <a:cs typeface="+mn-cs"/>
              </a:rPr>
              <a:t>Maybe add number of kids that are eligible but do not have insurance (I don’t know where we would get this number)</a:t>
            </a:r>
          </a:p>
          <a:p>
            <a:pPr lvl="0"/>
            <a:r>
              <a:rPr lang="en-US" sz="1200" kern="1200" dirty="0" smtClean="0">
                <a:solidFill>
                  <a:schemeClr val="tx1"/>
                </a:solidFill>
                <a:effectLst/>
                <a:latin typeface="+mn-lt"/>
                <a:ea typeface="+mn-ea"/>
                <a:cs typeface="+mn-cs"/>
              </a:rPr>
              <a:t>County level in order from highest percent to lowest, but some said to keep it alphabetical so it doesn’t look like a trend and counties can find theirs easily. </a:t>
            </a:r>
          </a:p>
          <a:p>
            <a:pPr lvl="0"/>
            <a:r>
              <a:rPr lang="en-US" sz="1200" kern="1200" dirty="0" smtClean="0">
                <a:solidFill>
                  <a:schemeClr val="tx1"/>
                </a:solidFill>
                <a:effectLst/>
                <a:latin typeface="+mn-lt"/>
                <a:ea typeface="+mn-ea"/>
                <a:cs typeface="+mn-cs"/>
              </a:rPr>
              <a:t>Include a GIS map where the higher percentages are in a darker color. </a:t>
            </a:r>
          </a:p>
          <a:p>
            <a:pPr lvl="0"/>
            <a:r>
              <a:rPr lang="en-US" sz="1200" kern="1200" dirty="0" smtClean="0">
                <a:solidFill>
                  <a:schemeClr val="tx1"/>
                </a:solidFill>
                <a:effectLst/>
                <a:latin typeface="+mn-lt"/>
                <a:ea typeface="+mn-ea"/>
                <a:cs typeface="+mn-cs"/>
              </a:rPr>
              <a:t>Include absenteeism numbers for AZ (I mentioned we don’t have this avail. But could include national stats for impact of dental pain on absenteeism)</a:t>
            </a:r>
          </a:p>
          <a:p>
            <a:pPr lvl="0"/>
            <a:r>
              <a:rPr lang="en-US" sz="1200" kern="1200" dirty="0" smtClean="0">
                <a:solidFill>
                  <a:schemeClr val="tx1"/>
                </a:solidFill>
                <a:effectLst/>
                <a:latin typeface="+mn-lt"/>
                <a:ea typeface="+mn-ea"/>
                <a:cs typeface="+mn-cs"/>
              </a:rPr>
              <a:t>Word cloud for school nurse comments (I mentioned we surveyed school nurses when they asked about absenteeism)</a:t>
            </a:r>
          </a:p>
          <a:p>
            <a:pPr lvl="0"/>
            <a:r>
              <a:rPr lang="en-US" sz="1200" kern="1200" dirty="0" smtClean="0">
                <a:solidFill>
                  <a:schemeClr val="tx1"/>
                </a:solidFill>
                <a:effectLst/>
                <a:latin typeface="+mn-lt"/>
                <a:ea typeface="+mn-ea"/>
                <a:cs typeface="+mn-cs"/>
              </a:rPr>
              <a:t>Disparities infographic does not refer back to azsmiles.org or the main survey page at the bottom like the general infographic does. </a:t>
            </a:r>
          </a:p>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26</a:t>
            </a:fld>
            <a:endParaRPr lang="en-US"/>
          </a:p>
        </p:txBody>
      </p:sp>
    </p:spTree>
    <p:extLst>
      <p:ext uri="{BB962C8B-B14F-4D97-AF65-F5344CB8AC3E}">
        <p14:creationId xmlns:p14="http://schemas.microsoft.com/office/powerpoint/2010/main" val="262471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a:noFill/>
        </p:spPr>
        <p:txBody>
          <a:bodyPr/>
          <a:lstStyle/>
          <a:p>
            <a:pPr eaLnBrk="1" hangingPunct="1">
              <a:spcBef>
                <a:spcPct val="0"/>
              </a:spcBef>
            </a:pPr>
            <a:r>
              <a:rPr lang="en-US" altLang="en-US" smtClean="0"/>
              <a:t>We both started working with the Oral Health Program in 2017. Neither of us were here when the infographics were developed, but we spoke to staff that did work on them and have been a set of fresh eyes for infographics that have been developed.</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b="1" smtClean="0"/>
              <a:t>ADD Laural Intro.</a:t>
            </a:r>
          </a:p>
          <a:p>
            <a:pPr eaLnBrk="1" hangingPunct="1">
              <a:spcBef>
                <a:spcPct val="0"/>
              </a:spcBef>
            </a:pPr>
            <a:endParaRPr lang="en-US" altLang="en-US" smtClean="0"/>
          </a:p>
          <a:p>
            <a:pPr eaLnBrk="1" hangingPunct="1">
              <a:spcBef>
                <a:spcPct val="0"/>
              </a:spcBef>
            </a:pPr>
            <a:r>
              <a:rPr lang="en-US" altLang="en-US" b="1" smtClean="0"/>
              <a:t>JESS</a:t>
            </a:r>
          </a:p>
          <a:p>
            <a:pPr eaLnBrk="1" hangingPunct="1">
              <a:spcBef>
                <a:spcPct val="0"/>
              </a:spcBef>
            </a:pPr>
            <a:r>
              <a:rPr lang="en-US" altLang="en-US" smtClean="0"/>
              <a:t>I have been working for the State of New Hampshire for 16  years .  The work that I have done has primarily been in  outreach , education, and communications in the  drinking water, indoor air quality, tobacco cessation, and oral health programs.  Preparing for this webinar has made me excited about learning more about infographics and the possibilities they have  for  better communications on the programs that I work for.</a:t>
            </a:r>
          </a:p>
        </p:txBody>
      </p:sp>
      <p:sp>
        <p:nvSpPr>
          <p:cNvPr id="19460" name="Header Placeholder 3"/>
          <p:cNvSpPr txBox="1">
            <a:spLocks noGrp="1"/>
          </p:cNvSpPr>
          <p:nvPr/>
        </p:nvSpPr>
        <p:spPr bwMode="auto">
          <a:xfrm>
            <a:off x="1" y="0"/>
            <a:ext cx="2972421" cy="457513"/>
          </a:xfrm>
          <a:prstGeom prst="rect">
            <a:avLst/>
          </a:prstGeom>
          <a:noFill/>
          <a:ln w="9525">
            <a:noFill/>
            <a:miter lim="800000"/>
            <a:headEnd/>
            <a:tailEnd/>
          </a:ln>
        </p:spPr>
        <p:txBody>
          <a:bodyPr lIns="91435" tIns="45718" rIns="91435" bIns="45718"/>
          <a:lstStyle/>
          <a:p>
            <a:pPr defTabSz="914437" fontAlgn="base">
              <a:spcBef>
                <a:spcPct val="0"/>
              </a:spcBef>
              <a:spcAft>
                <a:spcPct val="0"/>
              </a:spcAft>
            </a:pPr>
            <a:endParaRPr lang="en-US" altLang="en-US" sz="1200" dirty="0" smtClean="0">
              <a:solidFill>
                <a:prstClr val="black"/>
              </a:solidFill>
            </a:endParaRPr>
          </a:p>
        </p:txBody>
      </p:sp>
      <p:sp>
        <p:nvSpPr>
          <p:cNvPr id="19461" name="Date Placeholder 4"/>
          <p:cNvSpPr txBox="1">
            <a:spLocks noGrp="1"/>
          </p:cNvSpPr>
          <p:nvPr/>
        </p:nvSpPr>
        <p:spPr bwMode="auto">
          <a:xfrm>
            <a:off x="3884027" y="0"/>
            <a:ext cx="2972421" cy="457513"/>
          </a:xfrm>
          <a:prstGeom prst="rect">
            <a:avLst/>
          </a:prstGeom>
          <a:noFill/>
          <a:ln w="9525">
            <a:noFill/>
            <a:miter lim="800000"/>
            <a:headEnd/>
            <a:tailEnd/>
          </a:ln>
        </p:spPr>
        <p:txBody>
          <a:bodyPr lIns="91435" tIns="45718" rIns="91435" bIns="45718"/>
          <a:lstStyle/>
          <a:p>
            <a:pPr algn="r" defTabSz="914437" fontAlgn="base">
              <a:spcBef>
                <a:spcPct val="0"/>
              </a:spcBef>
              <a:spcAft>
                <a:spcPct val="0"/>
              </a:spcAft>
            </a:pPr>
            <a:fld id="{5E14ADE9-7F3F-46D1-BAEE-41D492225CBB}" type="datetime8">
              <a:rPr lang="en-US" altLang="en-US" sz="1200" smtClean="0">
                <a:solidFill>
                  <a:prstClr val="black"/>
                </a:solidFill>
              </a:rPr>
              <a:pPr algn="r" defTabSz="914437" fontAlgn="base">
                <a:spcBef>
                  <a:spcPct val="0"/>
                </a:spcBef>
                <a:spcAft>
                  <a:spcPct val="0"/>
                </a:spcAft>
              </a:pPr>
              <a:t>8/3/2017 8:30 AM</a:t>
            </a:fld>
            <a:endParaRPr lang="en-US" altLang="en-US" sz="1200" dirty="0" smtClean="0">
              <a:solidFill>
                <a:prstClr val="black"/>
              </a:solidFill>
            </a:endParaRPr>
          </a:p>
        </p:txBody>
      </p:sp>
      <p:sp>
        <p:nvSpPr>
          <p:cNvPr id="19462" name="Footer Placeholder 5"/>
          <p:cNvSpPr txBox="1">
            <a:spLocks noGrp="1"/>
          </p:cNvSpPr>
          <p:nvPr/>
        </p:nvSpPr>
        <p:spPr bwMode="auto">
          <a:xfrm>
            <a:off x="0" y="8684926"/>
            <a:ext cx="6171579" cy="457513"/>
          </a:xfrm>
          <a:prstGeom prst="rect">
            <a:avLst/>
          </a:prstGeom>
          <a:noFill/>
          <a:ln w="9525">
            <a:noFill/>
            <a:miter lim="800000"/>
            <a:headEnd/>
            <a:tailEnd/>
          </a:ln>
        </p:spPr>
        <p:txBody>
          <a:bodyPr lIns="91435" tIns="45718" rIns="91435" bIns="45718" anchor="b"/>
          <a:lstStyle/>
          <a:p>
            <a:pPr defTabSz="914437" fontAlgn="base">
              <a:spcBef>
                <a:spcPct val="0"/>
              </a:spcBef>
              <a:spcAft>
                <a:spcPct val="0"/>
              </a:spcAft>
            </a:pPr>
            <a:endParaRPr lang="en-US" altLang="en-US" sz="500" dirty="0" smtClean="0">
              <a:solidFill>
                <a:prstClr val="black"/>
              </a:solidFill>
            </a:endParaRPr>
          </a:p>
        </p:txBody>
      </p:sp>
      <p:sp>
        <p:nvSpPr>
          <p:cNvPr id="19463" name="Slide Number Placeholder 6"/>
          <p:cNvSpPr txBox="1">
            <a:spLocks noGrp="1"/>
          </p:cNvSpPr>
          <p:nvPr/>
        </p:nvSpPr>
        <p:spPr bwMode="auto">
          <a:xfrm>
            <a:off x="6171579" y="8684926"/>
            <a:ext cx="684869" cy="457513"/>
          </a:xfrm>
          <a:prstGeom prst="rect">
            <a:avLst/>
          </a:prstGeom>
          <a:noFill/>
          <a:ln w="9525">
            <a:noFill/>
            <a:miter lim="800000"/>
            <a:headEnd/>
            <a:tailEnd/>
          </a:ln>
        </p:spPr>
        <p:txBody>
          <a:bodyPr lIns="91435" tIns="45718" rIns="91435" bIns="45718" anchor="b"/>
          <a:lstStyle/>
          <a:p>
            <a:pPr algn="r" defTabSz="914437" fontAlgn="base">
              <a:spcBef>
                <a:spcPct val="0"/>
              </a:spcBef>
              <a:spcAft>
                <a:spcPct val="0"/>
              </a:spcAft>
            </a:pPr>
            <a:fld id="{3B2A2827-F79F-40AC-85C2-214B986DCE44}" type="slidenum">
              <a:rPr lang="en-US" altLang="en-US" sz="1200" smtClean="0">
                <a:solidFill>
                  <a:prstClr val="black"/>
                </a:solidFill>
              </a:rPr>
              <a:pPr algn="r" defTabSz="914437" fontAlgn="base">
                <a:spcBef>
                  <a:spcPct val="0"/>
                </a:spcBef>
                <a:spcAft>
                  <a:spcPct val="0"/>
                </a:spcAft>
              </a:pPr>
              <a:t>28</a:t>
            </a:fld>
            <a:endParaRPr lang="en-US" altLang="en-US" sz="1200" dirty="0" smtClean="0">
              <a:solidFill>
                <a:prstClr val="black"/>
              </a:solidFill>
            </a:endParaRPr>
          </a:p>
        </p:txBody>
      </p:sp>
    </p:spTree>
    <p:extLst>
      <p:ext uri="{BB962C8B-B14F-4D97-AF65-F5344CB8AC3E}">
        <p14:creationId xmlns:p14="http://schemas.microsoft.com/office/powerpoint/2010/main" val="2236166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a:noFill/>
        </p:spPr>
        <p:txBody>
          <a:bodyPr/>
          <a:lstStyle/>
          <a:p>
            <a:pPr eaLnBrk="1" hangingPunct="1">
              <a:spcBef>
                <a:spcPct val="0"/>
              </a:spcBef>
            </a:pPr>
            <a:r>
              <a:rPr lang="en-US" altLang="en-US" smtClean="0"/>
              <a:t>The program’s evaluator had a lot of data and information that the program wanted to share to key partners, legislators, and our funders.  Rather than just creating another fact sheet, issue brief, report, etc…we wanted something easy to read and to understand.  CLICK</a:t>
            </a:r>
          </a:p>
          <a:p>
            <a:pPr eaLnBrk="1" hangingPunct="1">
              <a:spcBef>
                <a:spcPct val="0"/>
              </a:spcBef>
            </a:pPr>
            <a:endParaRPr lang="en-US" altLang="en-US" smtClean="0"/>
          </a:p>
          <a:p>
            <a:pPr eaLnBrk="1" hangingPunct="1">
              <a:spcBef>
                <a:spcPct val="0"/>
              </a:spcBef>
            </a:pPr>
            <a:r>
              <a:rPr lang="en-US" altLang="en-US" smtClean="0"/>
              <a:t>We came up with an infographic!    This image shows you how people are designing their infographics, what content to use,  theme, etc….. (You will notice HEALTH is a theme).  CLICK</a:t>
            </a:r>
          </a:p>
          <a:p>
            <a:pPr eaLnBrk="1" hangingPunct="1">
              <a:spcBef>
                <a:spcPct val="0"/>
              </a:spcBef>
            </a:pPr>
            <a:endParaRPr lang="en-US" altLang="en-US" smtClean="0"/>
          </a:p>
          <a:p>
            <a:pPr eaLnBrk="1" hangingPunct="1">
              <a:spcBef>
                <a:spcPct val="0"/>
              </a:spcBef>
            </a:pPr>
            <a:r>
              <a:rPr lang="en-US" altLang="en-US" smtClean="0"/>
              <a:t>However, our financial resources were limited.  The NH Oral Health Program could not hire a contractor, but instead had to rely on the expertise that was already in the program.</a:t>
            </a:r>
          </a:p>
        </p:txBody>
      </p:sp>
      <p:sp>
        <p:nvSpPr>
          <p:cNvPr id="20484" name="Header Placeholder 3"/>
          <p:cNvSpPr txBox="1">
            <a:spLocks noGrp="1"/>
          </p:cNvSpPr>
          <p:nvPr/>
        </p:nvSpPr>
        <p:spPr bwMode="auto">
          <a:xfrm>
            <a:off x="1" y="0"/>
            <a:ext cx="2972421" cy="457513"/>
          </a:xfrm>
          <a:prstGeom prst="rect">
            <a:avLst/>
          </a:prstGeom>
          <a:noFill/>
          <a:ln w="9525">
            <a:noFill/>
            <a:miter lim="800000"/>
            <a:headEnd/>
            <a:tailEnd/>
          </a:ln>
        </p:spPr>
        <p:txBody>
          <a:bodyPr lIns="91435" tIns="45718" rIns="91435" bIns="45718"/>
          <a:lstStyle/>
          <a:p>
            <a:pPr defTabSz="914437" fontAlgn="base">
              <a:spcBef>
                <a:spcPct val="0"/>
              </a:spcBef>
              <a:spcAft>
                <a:spcPct val="0"/>
              </a:spcAft>
            </a:pPr>
            <a:endParaRPr lang="en-US" altLang="en-US" sz="1200" dirty="0" smtClean="0">
              <a:solidFill>
                <a:prstClr val="black"/>
              </a:solidFill>
            </a:endParaRPr>
          </a:p>
        </p:txBody>
      </p:sp>
      <p:sp>
        <p:nvSpPr>
          <p:cNvPr id="20485" name="Date Placeholder 4"/>
          <p:cNvSpPr txBox="1">
            <a:spLocks noGrp="1"/>
          </p:cNvSpPr>
          <p:nvPr/>
        </p:nvSpPr>
        <p:spPr bwMode="auto">
          <a:xfrm>
            <a:off x="3884027" y="0"/>
            <a:ext cx="2972421" cy="457513"/>
          </a:xfrm>
          <a:prstGeom prst="rect">
            <a:avLst/>
          </a:prstGeom>
          <a:noFill/>
          <a:ln w="9525">
            <a:noFill/>
            <a:miter lim="800000"/>
            <a:headEnd/>
            <a:tailEnd/>
          </a:ln>
        </p:spPr>
        <p:txBody>
          <a:bodyPr lIns="91435" tIns="45718" rIns="91435" bIns="45718"/>
          <a:lstStyle/>
          <a:p>
            <a:pPr algn="r" defTabSz="914437" fontAlgn="base">
              <a:spcBef>
                <a:spcPct val="0"/>
              </a:spcBef>
              <a:spcAft>
                <a:spcPct val="0"/>
              </a:spcAft>
            </a:pPr>
            <a:fld id="{C6D9E330-6261-40DA-9E2D-49656009DFD3}" type="datetime8">
              <a:rPr lang="en-US" altLang="en-US" sz="1200" smtClean="0">
                <a:solidFill>
                  <a:prstClr val="black"/>
                </a:solidFill>
              </a:rPr>
              <a:pPr algn="r" defTabSz="914437" fontAlgn="base">
                <a:spcBef>
                  <a:spcPct val="0"/>
                </a:spcBef>
                <a:spcAft>
                  <a:spcPct val="0"/>
                </a:spcAft>
              </a:pPr>
              <a:t>8/3/2017 8:30 AM</a:t>
            </a:fld>
            <a:endParaRPr lang="en-US" altLang="en-US" sz="1200" dirty="0" smtClean="0">
              <a:solidFill>
                <a:prstClr val="black"/>
              </a:solidFill>
            </a:endParaRPr>
          </a:p>
        </p:txBody>
      </p:sp>
      <p:sp>
        <p:nvSpPr>
          <p:cNvPr id="20486" name="Footer Placeholder 5"/>
          <p:cNvSpPr txBox="1">
            <a:spLocks noGrp="1"/>
          </p:cNvSpPr>
          <p:nvPr/>
        </p:nvSpPr>
        <p:spPr bwMode="auto">
          <a:xfrm>
            <a:off x="1" y="8684926"/>
            <a:ext cx="2972421" cy="457513"/>
          </a:xfrm>
          <a:prstGeom prst="rect">
            <a:avLst/>
          </a:prstGeom>
          <a:noFill/>
          <a:ln w="9525">
            <a:noFill/>
            <a:miter lim="800000"/>
            <a:headEnd/>
            <a:tailEnd/>
          </a:ln>
        </p:spPr>
        <p:txBody>
          <a:bodyPr lIns="91435" tIns="45718" rIns="91435" bIns="45718" anchor="b"/>
          <a:lstStyle/>
          <a:p>
            <a:pPr defTabSz="914437" fontAlgn="base">
              <a:spcBef>
                <a:spcPct val="0"/>
              </a:spcBef>
              <a:spcAft>
                <a:spcPct val="0"/>
              </a:spcAft>
            </a:pPr>
            <a:endParaRPr lang="en-US" altLang="en-US" sz="1200" dirty="0" smtClean="0">
              <a:solidFill>
                <a:prstClr val="black"/>
              </a:solidFill>
            </a:endParaRPr>
          </a:p>
        </p:txBody>
      </p:sp>
      <p:sp>
        <p:nvSpPr>
          <p:cNvPr id="20487" name="Slide Number Placeholder 6"/>
          <p:cNvSpPr txBox="1">
            <a:spLocks noGrp="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fontAlgn="base">
              <a:spcBef>
                <a:spcPct val="0"/>
              </a:spcBef>
              <a:spcAft>
                <a:spcPct val="0"/>
              </a:spcAft>
            </a:pPr>
            <a:fld id="{59BFEF9C-811F-4192-8574-F6490B674EB6}" type="slidenum">
              <a:rPr lang="en-US" altLang="en-US" sz="1200" smtClean="0">
                <a:solidFill>
                  <a:prstClr val="black"/>
                </a:solidFill>
              </a:rPr>
              <a:pPr algn="r" defTabSz="914437" fontAlgn="base">
                <a:spcBef>
                  <a:spcPct val="0"/>
                </a:spcBef>
                <a:spcAft>
                  <a:spcPct val="0"/>
                </a:spcAft>
              </a:pPr>
              <a:t>29</a:t>
            </a:fld>
            <a:endParaRPr lang="en-US" altLang="en-US" sz="1200" dirty="0" smtClean="0">
              <a:solidFill>
                <a:prstClr val="black"/>
              </a:solidFill>
            </a:endParaRPr>
          </a:p>
        </p:txBody>
      </p:sp>
    </p:spTree>
    <p:extLst>
      <p:ext uri="{BB962C8B-B14F-4D97-AF65-F5344CB8AC3E}">
        <p14:creationId xmlns:p14="http://schemas.microsoft.com/office/powerpoint/2010/main" val="6776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FF2B96-37BC-4B9B-96E6-A90E4E789B0D}" type="slidenum">
              <a:rPr lang="en-US" smtClean="0"/>
              <a:pPr/>
              <a:t>8</a:t>
            </a:fld>
            <a:endParaRPr lang="en-US"/>
          </a:p>
        </p:txBody>
      </p:sp>
    </p:spTree>
    <p:extLst>
      <p:ext uri="{BB962C8B-B14F-4D97-AF65-F5344CB8AC3E}">
        <p14:creationId xmlns:p14="http://schemas.microsoft.com/office/powerpoint/2010/main" val="140152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a:noFill/>
        </p:spPr>
        <p:txBody>
          <a:bodyPr/>
          <a:lstStyle/>
          <a:p>
            <a:pPr eaLnBrk="1" hangingPunct="1">
              <a:spcBef>
                <a:spcPct val="0"/>
              </a:spcBef>
            </a:pPr>
            <a:r>
              <a:rPr lang="en-US" altLang="en-US" smtClean="0"/>
              <a:t>DPHS gained access to Piktochart (web based) website that  you pay to use.  The cost was $40 a month (special deal).  There are other options including a FREE membership.</a:t>
            </a:r>
          </a:p>
          <a:p>
            <a:pPr eaLnBrk="1" hangingPunct="1">
              <a:spcBef>
                <a:spcPct val="0"/>
              </a:spcBef>
            </a:pPr>
            <a:r>
              <a:rPr lang="en-US" altLang="en-US" smtClean="0"/>
              <a:t>FREE limits you n the templates etc…</a:t>
            </a:r>
          </a:p>
          <a:p>
            <a:pPr eaLnBrk="1" hangingPunct="1">
              <a:spcBef>
                <a:spcPct val="0"/>
              </a:spcBef>
            </a:pPr>
            <a:endParaRPr lang="en-US" altLang="en-US" smtClean="0"/>
          </a:p>
          <a:p>
            <a:pPr eaLnBrk="1" hangingPunct="1">
              <a:spcBef>
                <a:spcPct val="0"/>
              </a:spcBef>
            </a:pPr>
            <a:r>
              <a:rPr lang="en-US" smtClean="0"/>
              <a:t>We are going to share with you 3 infographics.  The first and second infographics are about  school based oral health programs and the third infographic is on our community based dental centers.  We will tell you the good, the bad, and the ugly…as we walk through these infographics.</a:t>
            </a:r>
          </a:p>
          <a:p>
            <a:pPr eaLnBrk="1" hangingPunct="1">
              <a:spcBef>
                <a:spcPct val="0"/>
              </a:spcBef>
            </a:pPr>
            <a:endParaRPr lang="en-US" altLang="en-US" smtClean="0"/>
          </a:p>
        </p:txBody>
      </p:sp>
      <p:sp>
        <p:nvSpPr>
          <p:cNvPr id="21508" name="Header Placeholder 3"/>
          <p:cNvSpPr txBox="1">
            <a:spLocks noGrp="1"/>
          </p:cNvSpPr>
          <p:nvPr/>
        </p:nvSpPr>
        <p:spPr bwMode="auto">
          <a:xfrm>
            <a:off x="1" y="0"/>
            <a:ext cx="2972421" cy="457513"/>
          </a:xfrm>
          <a:prstGeom prst="rect">
            <a:avLst/>
          </a:prstGeom>
          <a:noFill/>
          <a:ln w="9525">
            <a:noFill/>
            <a:miter lim="800000"/>
            <a:headEnd/>
            <a:tailEnd/>
          </a:ln>
        </p:spPr>
        <p:txBody>
          <a:bodyPr lIns="91435" tIns="45718" rIns="91435" bIns="45718"/>
          <a:lstStyle/>
          <a:p>
            <a:pPr defTabSz="914437" fontAlgn="base">
              <a:spcBef>
                <a:spcPct val="0"/>
              </a:spcBef>
              <a:spcAft>
                <a:spcPct val="0"/>
              </a:spcAft>
            </a:pPr>
            <a:endParaRPr lang="en-US" altLang="en-US" sz="1200" dirty="0" smtClean="0">
              <a:solidFill>
                <a:prstClr val="black"/>
              </a:solidFill>
            </a:endParaRPr>
          </a:p>
        </p:txBody>
      </p:sp>
      <p:sp>
        <p:nvSpPr>
          <p:cNvPr id="21509" name="Date Placeholder 4"/>
          <p:cNvSpPr txBox="1">
            <a:spLocks noGrp="1"/>
          </p:cNvSpPr>
          <p:nvPr/>
        </p:nvSpPr>
        <p:spPr bwMode="auto">
          <a:xfrm>
            <a:off x="3884027" y="0"/>
            <a:ext cx="2972421" cy="457513"/>
          </a:xfrm>
          <a:prstGeom prst="rect">
            <a:avLst/>
          </a:prstGeom>
          <a:noFill/>
          <a:ln w="9525">
            <a:noFill/>
            <a:miter lim="800000"/>
            <a:headEnd/>
            <a:tailEnd/>
          </a:ln>
        </p:spPr>
        <p:txBody>
          <a:bodyPr lIns="91435" tIns="45718" rIns="91435" bIns="45718"/>
          <a:lstStyle/>
          <a:p>
            <a:pPr algn="r" defTabSz="914437" fontAlgn="base">
              <a:spcBef>
                <a:spcPct val="0"/>
              </a:spcBef>
              <a:spcAft>
                <a:spcPct val="0"/>
              </a:spcAft>
            </a:pPr>
            <a:fld id="{22BF78C1-D047-40EE-B8B7-9A741442E872}" type="datetime8">
              <a:rPr lang="en-US" altLang="en-US" sz="1200" smtClean="0">
                <a:solidFill>
                  <a:prstClr val="black"/>
                </a:solidFill>
              </a:rPr>
              <a:pPr algn="r" defTabSz="914437" fontAlgn="base">
                <a:spcBef>
                  <a:spcPct val="0"/>
                </a:spcBef>
                <a:spcAft>
                  <a:spcPct val="0"/>
                </a:spcAft>
              </a:pPr>
              <a:t>8/3/2017 8:30 AM</a:t>
            </a:fld>
            <a:endParaRPr lang="en-US" altLang="en-US" sz="1200" dirty="0" smtClean="0">
              <a:solidFill>
                <a:prstClr val="black"/>
              </a:solidFill>
            </a:endParaRPr>
          </a:p>
        </p:txBody>
      </p:sp>
      <p:sp>
        <p:nvSpPr>
          <p:cNvPr id="21510" name="Footer Placeholder 5"/>
          <p:cNvSpPr txBox="1">
            <a:spLocks noGrp="1"/>
          </p:cNvSpPr>
          <p:nvPr/>
        </p:nvSpPr>
        <p:spPr bwMode="auto">
          <a:xfrm>
            <a:off x="1" y="8684926"/>
            <a:ext cx="2972421" cy="457513"/>
          </a:xfrm>
          <a:prstGeom prst="rect">
            <a:avLst/>
          </a:prstGeom>
          <a:noFill/>
          <a:ln w="9525">
            <a:noFill/>
            <a:miter lim="800000"/>
            <a:headEnd/>
            <a:tailEnd/>
          </a:ln>
        </p:spPr>
        <p:txBody>
          <a:bodyPr lIns="91435" tIns="45718" rIns="91435" bIns="45718" anchor="b"/>
          <a:lstStyle/>
          <a:p>
            <a:pPr defTabSz="914437" fontAlgn="base">
              <a:spcBef>
                <a:spcPct val="0"/>
              </a:spcBef>
              <a:spcAft>
                <a:spcPct val="0"/>
              </a:spcAft>
            </a:pPr>
            <a:endParaRPr lang="en-US" altLang="en-US" sz="1200" dirty="0" smtClean="0">
              <a:solidFill>
                <a:prstClr val="black"/>
              </a:solidFill>
            </a:endParaRPr>
          </a:p>
        </p:txBody>
      </p:sp>
      <p:sp>
        <p:nvSpPr>
          <p:cNvPr id="21511" name="Slide Number Placeholder 6"/>
          <p:cNvSpPr txBox="1">
            <a:spLocks noGrp="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fontAlgn="base">
              <a:spcBef>
                <a:spcPct val="0"/>
              </a:spcBef>
              <a:spcAft>
                <a:spcPct val="0"/>
              </a:spcAft>
            </a:pPr>
            <a:fld id="{C0BE7015-B2A1-47C7-89B5-37FE8FE9708C}" type="slidenum">
              <a:rPr lang="en-US" altLang="en-US" sz="1200" smtClean="0">
                <a:solidFill>
                  <a:prstClr val="black"/>
                </a:solidFill>
              </a:rPr>
              <a:pPr algn="r" defTabSz="914437" fontAlgn="base">
                <a:spcBef>
                  <a:spcPct val="0"/>
                </a:spcBef>
                <a:spcAft>
                  <a:spcPct val="0"/>
                </a:spcAft>
              </a:pPr>
              <a:t>30</a:t>
            </a:fld>
            <a:endParaRPr lang="en-US" altLang="en-US" sz="1200" dirty="0" smtClean="0">
              <a:solidFill>
                <a:prstClr val="black"/>
              </a:solidFill>
            </a:endParaRPr>
          </a:p>
        </p:txBody>
      </p:sp>
    </p:spTree>
    <p:extLst>
      <p:ext uri="{BB962C8B-B14F-4D97-AF65-F5344CB8AC3E}">
        <p14:creationId xmlns:p14="http://schemas.microsoft.com/office/powerpoint/2010/main" val="392718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a:noFill/>
        </p:spPr>
        <p:txBody>
          <a:bodyPr/>
          <a:lstStyle/>
          <a:p>
            <a:r>
              <a:rPr lang="en-US" smtClean="0"/>
              <a:t>Oral Health School Program</a:t>
            </a:r>
          </a:p>
          <a:p>
            <a:endParaRPr lang="en-US" smtClean="0"/>
          </a:p>
          <a:p>
            <a:r>
              <a:rPr lang="en-US" smtClean="0"/>
              <a:t>This is a top portion of the first school oral health program infographic – the next slide will show the bottom portion of the infographic.</a:t>
            </a:r>
          </a:p>
          <a:p>
            <a:r>
              <a:rPr lang="en-US" smtClean="0"/>
              <a:t>This is showing the number of kids who received OH Education from 2010-2015.  </a:t>
            </a:r>
          </a:p>
        </p:txBody>
      </p:sp>
      <p:sp>
        <p:nvSpPr>
          <p:cNvPr id="22532" name="Slide Number Placeholder 3"/>
          <p:cNvSpPr>
            <a:spLocks noGrp="1"/>
          </p:cNvSpPr>
          <p:nvPr>
            <p:ph type="sldNum" sz="quarter" idx="5"/>
          </p:nvPr>
        </p:nvSpPr>
        <p:spPr>
          <a:noFill/>
          <a:ln>
            <a:miter lim="800000"/>
            <a:headEnd/>
            <a:tailEnd/>
          </a:ln>
        </p:spPr>
        <p:txBody>
          <a:bodyPr/>
          <a:lstStyle/>
          <a:p>
            <a:fld id="{267A3420-A6D8-4EEC-AB5B-4E9376CE6CC1}" type="slidenum">
              <a:rPr lang="en-US" altLang="en-US" smtClean="0">
                <a:solidFill>
                  <a:prstClr val="black"/>
                </a:solidFill>
              </a:rPr>
              <a:pPr/>
              <a:t>31</a:t>
            </a:fld>
            <a:endParaRPr lang="en-US" altLang="en-US" smtClean="0">
              <a:solidFill>
                <a:prstClr val="black"/>
              </a:solidFill>
            </a:endParaRPr>
          </a:p>
        </p:txBody>
      </p:sp>
    </p:spTree>
    <p:extLst>
      <p:ext uri="{BB962C8B-B14F-4D97-AF65-F5344CB8AC3E}">
        <p14:creationId xmlns:p14="http://schemas.microsoft.com/office/powerpoint/2010/main" val="4109077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a:xfrm>
            <a:off x="670891" y="4347148"/>
            <a:ext cx="5485158" cy="4114488"/>
          </a:xfrm>
          <a:noFill/>
        </p:spPr>
        <p:txBody>
          <a:bodyPr/>
          <a:lstStyle/>
          <a:p>
            <a:pPr eaLnBrk="1" hangingPunct="1">
              <a:spcBef>
                <a:spcPct val="0"/>
              </a:spcBef>
            </a:pPr>
            <a:r>
              <a:rPr lang="en-US" altLang="en-US" smtClean="0"/>
              <a:t>Second half of infographic.</a:t>
            </a:r>
          </a:p>
          <a:p>
            <a:pPr eaLnBrk="1" hangingPunct="1">
              <a:spcBef>
                <a:spcPct val="0"/>
              </a:spcBef>
            </a:pPr>
            <a:endParaRPr lang="en-US" altLang="en-US" smtClean="0"/>
          </a:p>
          <a:p>
            <a:pPr eaLnBrk="1" hangingPunct="1">
              <a:spcBef>
                <a:spcPct val="0"/>
              </a:spcBef>
            </a:pPr>
            <a:r>
              <a:rPr lang="en-US" altLang="en-US" smtClean="0"/>
              <a:t>Top icons – be specific – icons should be mean something </a:t>
            </a:r>
          </a:p>
          <a:p>
            <a:pPr eaLnBrk="1" hangingPunct="1">
              <a:spcBef>
                <a:spcPct val="0"/>
              </a:spcBef>
            </a:pPr>
            <a:endParaRPr lang="en-US" altLang="en-US" smtClean="0"/>
          </a:p>
          <a:p>
            <a:pPr eaLnBrk="1" hangingPunct="1">
              <a:spcBef>
                <a:spcPct val="0"/>
              </a:spcBef>
            </a:pPr>
            <a:r>
              <a:rPr lang="en-US" altLang="en-US" smtClean="0"/>
              <a:t>5 year accomplishments -  Too much!</a:t>
            </a:r>
          </a:p>
          <a:p>
            <a:pPr eaLnBrk="1" hangingPunct="1">
              <a:spcBef>
                <a:spcPct val="0"/>
              </a:spcBef>
            </a:pPr>
            <a:r>
              <a:rPr lang="en-US" altLang="en-US" smtClean="0"/>
              <a:t>3</a:t>
            </a:r>
            <a:r>
              <a:rPr lang="en-US" altLang="en-US" baseline="30000" smtClean="0"/>
              <a:t>rd</a:t>
            </a:r>
            <a:r>
              <a:rPr lang="en-US" altLang="en-US" smtClean="0"/>
              <a:t> grade survey  - sealants and dental decay</a:t>
            </a:r>
          </a:p>
          <a:p>
            <a:pPr eaLnBrk="1" hangingPunct="1">
              <a:spcBef>
                <a:spcPct val="0"/>
              </a:spcBef>
            </a:pPr>
            <a:r>
              <a:rPr lang="en-US" altLang="en-US" smtClean="0"/>
              <a:t>Highlights – who the OH program funds vs the State of NH</a:t>
            </a:r>
          </a:p>
          <a:p>
            <a:pPr eaLnBrk="1" hangingPunct="1">
              <a:spcBef>
                <a:spcPct val="0"/>
              </a:spcBef>
            </a:pPr>
            <a:endParaRPr lang="en-US" altLang="en-US" smtClean="0"/>
          </a:p>
          <a:p>
            <a:pPr eaLnBrk="1" hangingPunct="1">
              <a:spcBef>
                <a:spcPct val="0"/>
              </a:spcBef>
            </a:pPr>
            <a:r>
              <a:rPr lang="en-US" altLang="en-US" smtClean="0"/>
              <a:t>Graphs are not user friendly.</a:t>
            </a:r>
          </a:p>
        </p:txBody>
      </p:sp>
      <p:sp>
        <p:nvSpPr>
          <p:cNvPr id="23556" name="Slide Number Placeholder 3"/>
          <p:cNvSpPr>
            <a:spLocks noGrp="1"/>
          </p:cNvSpPr>
          <p:nvPr>
            <p:ph type="sldNum" sz="quarter" idx="5"/>
          </p:nvPr>
        </p:nvSpPr>
        <p:spPr>
          <a:noFill/>
          <a:ln>
            <a:miter lim="800000"/>
            <a:headEnd/>
            <a:tailEnd/>
          </a:ln>
        </p:spPr>
        <p:txBody>
          <a:bodyPr/>
          <a:lstStyle/>
          <a:p>
            <a:fld id="{1F3BEC8F-1EED-4AA1-B7FB-B8680AAAAF51}" type="slidenum">
              <a:rPr lang="en-US" altLang="en-US" smtClean="0">
                <a:solidFill>
                  <a:prstClr val="black"/>
                </a:solidFill>
              </a:rPr>
              <a:pPr/>
              <a:t>32</a:t>
            </a:fld>
            <a:endParaRPr lang="en-US" altLang="en-US" smtClean="0">
              <a:solidFill>
                <a:prstClr val="black"/>
              </a:solidFill>
            </a:endParaRPr>
          </a:p>
        </p:txBody>
      </p:sp>
    </p:spTree>
    <p:extLst>
      <p:ext uri="{BB962C8B-B14F-4D97-AF65-F5344CB8AC3E}">
        <p14:creationId xmlns:p14="http://schemas.microsoft.com/office/powerpoint/2010/main" val="196332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noFill/>
        </p:spPr>
        <p:txBody>
          <a:bodyPr/>
          <a:lstStyle/>
          <a:p>
            <a:pPr eaLnBrk="1" hangingPunct="1">
              <a:spcBef>
                <a:spcPct val="0"/>
              </a:spcBef>
            </a:pPr>
            <a:r>
              <a:rPr lang="en-US" altLang="en-US" smtClean="0"/>
              <a:t>Updated version of the previous infographic – </a:t>
            </a:r>
          </a:p>
          <a:p>
            <a:pPr eaLnBrk="1" hangingPunct="1">
              <a:spcBef>
                <a:spcPct val="0"/>
              </a:spcBef>
            </a:pPr>
            <a:endParaRPr lang="en-US" altLang="en-US" smtClean="0"/>
          </a:p>
          <a:p>
            <a:pPr eaLnBrk="1" hangingPunct="1">
              <a:spcBef>
                <a:spcPct val="0"/>
              </a:spcBef>
            </a:pPr>
            <a:r>
              <a:rPr lang="en-US" altLang="en-US" smtClean="0"/>
              <a:t>Top portion - # of programs, # of schools, # of education, # students received screening</a:t>
            </a:r>
          </a:p>
          <a:p>
            <a:pPr eaLnBrk="1" hangingPunct="1">
              <a:spcBef>
                <a:spcPct val="0"/>
              </a:spcBef>
            </a:pPr>
            <a:endParaRPr lang="en-US" altLang="en-US" smtClean="0"/>
          </a:p>
          <a:p>
            <a:pPr eaLnBrk="1" hangingPunct="1">
              <a:spcBef>
                <a:spcPct val="0"/>
              </a:spcBef>
            </a:pPr>
            <a:r>
              <a:rPr lang="en-US" altLang="en-US" smtClean="0"/>
              <a:t>Better layout, more engaging and easier to reach/understand</a:t>
            </a:r>
          </a:p>
          <a:p>
            <a:pPr eaLnBrk="1" hangingPunct="1">
              <a:spcBef>
                <a:spcPct val="0"/>
              </a:spcBef>
            </a:pPr>
            <a:endParaRPr lang="en-US" altLang="en-US" smtClean="0"/>
          </a:p>
        </p:txBody>
      </p:sp>
      <p:sp>
        <p:nvSpPr>
          <p:cNvPr id="24580" name="Header Placeholder 3"/>
          <p:cNvSpPr>
            <a:spLocks noGrp="1"/>
          </p:cNvSpPr>
          <p:nvPr>
            <p:ph type="hdr" sz="quarter"/>
          </p:nvPr>
        </p:nvSpPr>
        <p:spPr>
          <a:noFill/>
          <a:ln>
            <a:miter lim="800000"/>
            <a:headEnd/>
            <a:tailEnd/>
          </a:ln>
        </p:spPr>
        <p:txBody>
          <a:bodyPr/>
          <a:lstStyle/>
          <a:p>
            <a:endParaRPr lang="en-US" altLang="en-US" smtClean="0">
              <a:solidFill>
                <a:prstClr val="black"/>
              </a:solidFill>
            </a:endParaRPr>
          </a:p>
        </p:txBody>
      </p:sp>
      <p:sp>
        <p:nvSpPr>
          <p:cNvPr id="24581" name="Date Placeholder 4"/>
          <p:cNvSpPr>
            <a:spLocks noGrp="1"/>
          </p:cNvSpPr>
          <p:nvPr>
            <p:ph type="dt" sz="quarter" idx="1"/>
          </p:nvPr>
        </p:nvSpPr>
        <p:spPr>
          <a:noFill/>
          <a:ln>
            <a:miter lim="800000"/>
            <a:headEnd/>
            <a:tailEnd/>
          </a:ln>
        </p:spPr>
        <p:txBody>
          <a:bodyPr/>
          <a:lstStyle/>
          <a:p>
            <a:fld id="{D5B7D217-2702-472A-935F-53F4F5DF3C6B}" type="datetime8">
              <a:rPr lang="en-US" altLang="en-US" smtClean="0">
                <a:solidFill>
                  <a:prstClr val="black"/>
                </a:solidFill>
              </a:rPr>
              <a:pPr/>
              <a:t>8/3/2017 8:30 AM</a:t>
            </a:fld>
            <a:endParaRPr lang="en-US" altLang="en-US" smtClean="0">
              <a:solidFill>
                <a:prstClr val="black"/>
              </a:solidFill>
            </a:endParaRPr>
          </a:p>
        </p:txBody>
      </p:sp>
      <p:sp>
        <p:nvSpPr>
          <p:cNvPr id="24582" name="Slide Number Placeholder 6"/>
          <p:cNvSpPr>
            <a:spLocks noGrp="1"/>
          </p:cNvSpPr>
          <p:nvPr>
            <p:ph type="sldNum" sz="quarter" idx="5"/>
          </p:nvPr>
        </p:nvSpPr>
        <p:spPr>
          <a:noFill/>
          <a:ln>
            <a:miter lim="800000"/>
            <a:headEnd/>
            <a:tailEnd/>
          </a:ln>
        </p:spPr>
        <p:txBody>
          <a:bodyPr/>
          <a:lstStyle/>
          <a:p>
            <a:fld id="{FD157CD5-9B04-498B-9EDA-71FAD658FA95}" type="slidenum">
              <a:rPr lang="en-US" altLang="en-US" smtClean="0">
                <a:solidFill>
                  <a:prstClr val="black"/>
                </a:solidFill>
              </a:rPr>
              <a:pPr/>
              <a:t>33</a:t>
            </a:fld>
            <a:endParaRPr lang="en-US" altLang="en-US" smtClean="0">
              <a:solidFill>
                <a:prstClr val="black"/>
              </a:solidFill>
            </a:endParaRPr>
          </a:p>
        </p:txBody>
      </p:sp>
    </p:spTree>
    <p:extLst>
      <p:ext uri="{BB962C8B-B14F-4D97-AF65-F5344CB8AC3E}">
        <p14:creationId xmlns:p14="http://schemas.microsoft.com/office/powerpoint/2010/main" val="424330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06488" y="449263"/>
            <a:ext cx="4570412" cy="3429000"/>
          </a:xfrm>
          <a:noFill/>
          <a:ln>
            <a:solidFill>
              <a:srgbClr val="000000"/>
            </a:solidFill>
            <a:miter lim="800000"/>
            <a:headEnd/>
            <a:tailEnd/>
          </a:ln>
        </p:spPr>
      </p:sp>
      <p:sp>
        <p:nvSpPr>
          <p:cNvPr id="25603" name="Notes Placeholder 2"/>
          <p:cNvSpPr>
            <a:spLocks noGrp="1"/>
          </p:cNvSpPr>
          <p:nvPr>
            <p:ph type="body" idx="1"/>
          </p:nvPr>
        </p:nvSpPr>
        <p:spPr>
          <a:noFill/>
        </p:spPr>
        <p:txBody>
          <a:bodyPr/>
          <a:lstStyle/>
          <a:p>
            <a:pPr eaLnBrk="1" hangingPunct="1">
              <a:spcBef>
                <a:spcPct val="0"/>
              </a:spcBef>
            </a:pPr>
            <a:r>
              <a:rPr lang="en-US" altLang="en-US" smtClean="0"/>
              <a:t>2</a:t>
            </a:r>
            <a:r>
              <a:rPr lang="en-US" altLang="en-US" baseline="30000" smtClean="0"/>
              <a:t>nd</a:t>
            </a:r>
            <a:r>
              <a:rPr lang="en-US" altLang="en-US" smtClean="0"/>
              <a:t> half of this infographic </a:t>
            </a:r>
          </a:p>
          <a:p>
            <a:pPr eaLnBrk="1" hangingPunct="1">
              <a:spcBef>
                <a:spcPct val="0"/>
              </a:spcBef>
            </a:pPr>
            <a:r>
              <a:rPr lang="en-US" altLang="en-US" smtClean="0"/>
              <a:t># of dental sealants, Added ITRs, </a:t>
            </a:r>
          </a:p>
          <a:p>
            <a:pPr eaLnBrk="1" hangingPunct="1">
              <a:spcBef>
                <a:spcPct val="0"/>
              </a:spcBef>
            </a:pPr>
            <a:r>
              <a:rPr lang="en-US" altLang="en-US" smtClean="0"/>
              <a:t>Graph - ok</a:t>
            </a:r>
          </a:p>
        </p:txBody>
      </p:sp>
      <p:sp>
        <p:nvSpPr>
          <p:cNvPr id="25604" name="Slide Number Placeholder 3"/>
          <p:cNvSpPr>
            <a:spLocks noGrp="1"/>
          </p:cNvSpPr>
          <p:nvPr>
            <p:ph type="sldNum" sz="quarter" idx="5"/>
          </p:nvPr>
        </p:nvSpPr>
        <p:spPr>
          <a:noFill/>
          <a:ln>
            <a:miter lim="800000"/>
            <a:headEnd/>
            <a:tailEnd/>
          </a:ln>
        </p:spPr>
        <p:txBody>
          <a:bodyPr/>
          <a:lstStyle/>
          <a:p>
            <a:fld id="{0522ABAE-2844-4C15-A1F9-54985C58C8FF}" type="slidenum">
              <a:rPr lang="en-US" altLang="en-US" smtClean="0">
                <a:solidFill>
                  <a:prstClr val="black"/>
                </a:solidFill>
              </a:rPr>
              <a:pPr/>
              <a:t>34</a:t>
            </a:fld>
            <a:endParaRPr lang="en-US" altLang="en-US" smtClean="0">
              <a:solidFill>
                <a:prstClr val="black"/>
              </a:solidFill>
            </a:endParaRPr>
          </a:p>
        </p:txBody>
      </p:sp>
    </p:spTree>
    <p:extLst>
      <p:ext uri="{BB962C8B-B14F-4D97-AF65-F5344CB8AC3E}">
        <p14:creationId xmlns:p14="http://schemas.microsoft.com/office/powerpoint/2010/main" val="88749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a:noFill/>
        </p:spPr>
        <p:txBody>
          <a:bodyPr/>
          <a:lstStyle/>
          <a:p>
            <a:pPr eaLnBrk="1" hangingPunct="1">
              <a:spcBef>
                <a:spcPct val="0"/>
              </a:spcBef>
            </a:pPr>
            <a:r>
              <a:rPr lang="en-US" altLang="en-US" smtClean="0"/>
              <a:t>Information on 3</a:t>
            </a:r>
            <a:r>
              <a:rPr lang="en-US" altLang="en-US" baseline="30000" smtClean="0"/>
              <a:t>rd</a:t>
            </a:r>
            <a:r>
              <a:rPr lang="en-US" altLang="en-US" smtClean="0"/>
              <a:t> grade survey </a:t>
            </a:r>
          </a:p>
          <a:p>
            <a:pPr eaLnBrk="1" hangingPunct="1">
              <a:spcBef>
                <a:spcPct val="0"/>
              </a:spcBef>
            </a:pPr>
            <a:r>
              <a:rPr lang="en-US" altLang="en-US" smtClean="0"/>
              <a:t>Too much text</a:t>
            </a:r>
          </a:p>
          <a:p>
            <a:pPr eaLnBrk="1" hangingPunct="1">
              <a:spcBef>
                <a:spcPct val="0"/>
              </a:spcBef>
            </a:pPr>
            <a:endParaRPr lang="en-US" altLang="en-US" smtClean="0"/>
          </a:p>
          <a:p>
            <a:pPr eaLnBrk="1" hangingPunct="1">
              <a:spcBef>
                <a:spcPct val="0"/>
              </a:spcBef>
            </a:pPr>
            <a:r>
              <a:rPr lang="en-US" altLang="en-US" smtClean="0"/>
              <a:t>Graph clearly illustrates that as the # of sealants  increases, # of tooth decay decreaes</a:t>
            </a:r>
          </a:p>
          <a:p>
            <a:pPr eaLnBrk="1" hangingPunct="1">
              <a:spcBef>
                <a:spcPct val="0"/>
              </a:spcBef>
            </a:pPr>
            <a:endParaRPr lang="en-US" altLang="en-US" smtClean="0"/>
          </a:p>
        </p:txBody>
      </p:sp>
      <p:sp>
        <p:nvSpPr>
          <p:cNvPr id="26628" name="Slide Number Placeholder 3"/>
          <p:cNvSpPr>
            <a:spLocks noGrp="1"/>
          </p:cNvSpPr>
          <p:nvPr>
            <p:ph type="sldNum" sz="quarter" idx="5"/>
          </p:nvPr>
        </p:nvSpPr>
        <p:spPr>
          <a:noFill/>
          <a:ln>
            <a:miter lim="800000"/>
            <a:headEnd/>
            <a:tailEnd/>
          </a:ln>
        </p:spPr>
        <p:txBody>
          <a:bodyPr/>
          <a:lstStyle/>
          <a:p>
            <a:fld id="{E9FA4FA0-D933-4840-A2BE-BE9348135477}" type="slidenum">
              <a:rPr lang="en-US" altLang="en-US" smtClean="0">
                <a:solidFill>
                  <a:prstClr val="black"/>
                </a:solidFill>
              </a:rPr>
              <a:pPr/>
              <a:t>35</a:t>
            </a:fld>
            <a:endParaRPr lang="en-US" altLang="en-US" smtClean="0">
              <a:solidFill>
                <a:prstClr val="black"/>
              </a:solidFill>
            </a:endParaRPr>
          </a:p>
        </p:txBody>
      </p:sp>
    </p:spTree>
    <p:extLst>
      <p:ext uri="{BB962C8B-B14F-4D97-AF65-F5344CB8AC3E}">
        <p14:creationId xmlns:p14="http://schemas.microsoft.com/office/powerpoint/2010/main" val="293234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a:noFill/>
        </p:spPr>
        <p:txBody>
          <a:bodyPr/>
          <a:lstStyle/>
          <a:p>
            <a:r>
              <a:rPr lang="en-US" smtClean="0"/>
              <a:t>3</a:t>
            </a:r>
            <a:r>
              <a:rPr lang="en-US" baseline="30000" smtClean="0"/>
              <a:t>rd</a:t>
            </a:r>
            <a:r>
              <a:rPr lang="en-US" smtClean="0"/>
              <a:t> infographic on Community-Based Programs</a:t>
            </a:r>
          </a:p>
          <a:p>
            <a:r>
              <a:rPr lang="en-US" smtClean="0"/>
              <a:t>Minimal</a:t>
            </a:r>
          </a:p>
          <a:p>
            <a:r>
              <a:rPr lang="en-US" smtClean="0"/>
              <a:t># Programs</a:t>
            </a:r>
          </a:p>
          <a:p>
            <a:r>
              <a:rPr lang="en-US" smtClean="0"/>
              <a:t># of patients</a:t>
            </a:r>
          </a:p>
          <a:p>
            <a:r>
              <a:rPr lang="en-US" smtClean="0"/>
              <a:t>Percent of services performed.</a:t>
            </a:r>
          </a:p>
          <a:p>
            <a:endParaRPr lang="en-US" smtClean="0"/>
          </a:p>
        </p:txBody>
      </p:sp>
      <p:sp>
        <p:nvSpPr>
          <p:cNvPr id="27652" name="Slide Number Placeholder 3"/>
          <p:cNvSpPr>
            <a:spLocks noGrp="1"/>
          </p:cNvSpPr>
          <p:nvPr>
            <p:ph type="sldNum" sz="quarter" idx="5"/>
          </p:nvPr>
        </p:nvSpPr>
        <p:spPr>
          <a:noFill/>
          <a:ln>
            <a:miter lim="800000"/>
            <a:headEnd/>
            <a:tailEnd/>
          </a:ln>
        </p:spPr>
        <p:txBody>
          <a:bodyPr/>
          <a:lstStyle/>
          <a:p>
            <a:fld id="{21ED31DB-0785-4D21-B17F-C6EF40011C80}" type="slidenum">
              <a:rPr lang="en-US" altLang="en-US" smtClean="0">
                <a:solidFill>
                  <a:prstClr val="black"/>
                </a:solidFill>
              </a:rPr>
              <a:pPr/>
              <a:t>36</a:t>
            </a:fld>
            <a:endParaRPr lang="en-US" altLang="en-US" smtClean="0">
              <a:solidFill>
                <a:prstClr val="black"/>
              </a:solidFill>
            </a:endParaRPr>
          </a:p>
        </p:txBody>
      </p:sp>
    </p:spTree>
    <p:extLst>
      <p:ext uri="{BB962C8B-B14F-4D97-AF65-F5344CB8AC3E}">
        <p14:creationId xmlns:p14="http://schemas.microsoft.com/office/powerpoint/2010/main" val="1300672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a:noFill/>
        </p:spPr>
        <p:txBody>
          <a:bodyPr/>
          <a:lstStyle/>
          <a:p>
            <a:r>
              <a:rPr lang="en-US" smtClean="0"/>
              <a:t>This is the bottom portion of the community based info.</a:t>
            </a:r>
          </a:p>
          <a:p>
            <a:r>
              <a:rPr lang="en-US" smtClean="0"/>
              <a:t>Adults – dentures</a:t>
            </a:r>
          </a:p>
          <a:p>
            <a:r>
              <a:rPr lang="en-US" smtClean="0"/>
              <a:t>Pediatric – dental sealants</a:t>
            </a:r>
          </a:p>
          <a:p>
            <a:endParaRPr lang="en-US" smtClean="0"/>
          </a:p>
        </p:txBody>
      </p:sp>
      <p:sp>
        <p:nvSpPr>
          <p:cNvPr id="28676" name="Slide Number Placeholder 3"/>
          <p:cNvSpPr>
            <a:spLocks noGrp="1"/>
          </p:cNvSpPr>
          <p:nvPr>
            <p:ph type="sldNum" sz="quarter" idx="5"/>
          </p:nvPr>
        </p:nvSpPr>
        <p:spPr>
          <a:noFill/>
          <a:ln>
            <a:miter lim="800000"/>
            <a:headEnd/>
            <a:tailEnd/>
          </a:ln>
        </p:spPr>
        <p:txBody>
          <a:bodyPr/>
          <a:lstStyle/>
          <a:p>
            <a:fld id="{EF3ABE5C-A4FA-43F6-943C-AD49F3E1EEFA}" type="slidenum">
              <a:rPr lang="en-US" altLang="en-US" smtClean="0">
                <a:solidFill>
                  <a:prstClr val="black"/>
                </a:solidFill>
              </a:rPr>
              <a:pPr/>
              <a:t>37</a:t>
            </a:fld>
            <a:endParaRPr lang="en-US" altLang="en-US" smtClean="0">
              <a:solidFill>
                <a:prstClr val="black"/>
              </a:solidFill>
            </a:endParaRPr>
          </a:p>
        </p:txBody>
      </p:sp>
    </p:spTree>
    <p:extLst>
      <p:ext uri="{BB962C8B-B14F-4D97-AF65-F5344CB8AC3E}">
        <p14:creationId xmlns:p14="http://schemas.microsoft.com/office/powerpoint/2010/main" val="4126528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a:noFill/>
        </p:spPr>
        <p:txBody>
          <a:bodyPr/>
          <a:lstStyle/>
          <a:p>
            <a:endParaRPr lang="en-US" smtClean="0"/>
          </a:p>
        </p:txBody>
      </p:sp>
      <p:sp>
        <p:nvSpPr>
          <p:cNvPr id="29700" name="Slide Number Placeholder 3"/>
          <p:cNvSpPr>
            <a:spLocks noGrp="1"/>
          </p:cNvSpPr>
          <p:nvPr>
            <p:ph type="sldNum" sz="quarter" idx="5"/>
          </p:nvPr>
        </p:nvSpPr>
        <p:spPr>
          <a:noFill/>
          <a:ln>
            <a:miter lim="800000"/>
            <a:headEnd/>
            <a:tailEnd/>
          </a:ln>
        </p:spPr>
        <p:txBody>
          <a:bodyPr/>
          <a:lstStyle/>
          <a:p>
            <a:fld id="{6EAFD95B-107A-4B49-9405-16027ABCB84C}" type="slidenum">
              <a:rPr lang="en-US" altLang="en-US" smtClean="0">
                <a:solidFill>
                  <a:prstClr val="black"/>
                </a:solidFill>
              </a:rPr>
              <a:pPr/>
              <a:t>38</a:t>
            </a:fld>
            <a:endParaRPr lang="en-US" altLang="en-US" smtClean="0">
              <a:solidFill>
                <a:prstClr val="black"/>
              </a:solidFill>
            </a:endParaRPr>
          </a:p>
        </p:txBody>
      </p:sp>
    </p:spTree>
    <p:extLst>
      <p:ext uri="{BB962C8B-B14F-4D97-AF65-F5344CB8AC3E}">
        <p14:creationId xmlns:p14="http://schemas.microsoft.com/office/powerpoint/2010/main" val="3325329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a:noFill/>
        </p:spPr>
        <p:txBody>
          <a:bodyPr/>
          <a:lstStyle/>
          <a:p>
            <a:endParaRPr lang="en-US" smtClean="0"/>
          </a:p>
        </p:txBody>
      </p:sp>
      <p:sp>
        <p:nvSpPr>
          <p:cNvPr id="30724" name="Slide Number Placeholder 3"/>
          <p:cNvSpPr>
            <a:spLocks noGrp="1"/>
          </p:cNvSpPr>
          <p:nvPr>
            <p:ph type="sldNum" sz="quarter" idx="5"/>
          </p:nvPr>
        </p:nvSpPr>
        <p:spPr>
          <a:noFill/>
          <a:ln>
            <a:miter lim="800000"/>
            <a:headEnd/>
            <a:tailEnd/>
          </a:ln>
        </p:spPr>
        <p:txBody>
          <a:bodyPr/>
          <a:lstStyle/>
          <a:p>
            <a:fld id="{0697C698-5017-4FE3-8107-D4E38F42F3BA}" type="slidenum">
              <a:rPr lang="en-US" altLang="en-US" smtClean="0">
                <a:solidFill>
                  <a:prstClr val="black"/>
                </a:solidFill>
              </a:rPr>
              <a:pPr/>
              <a:t>39</a:t>
            </a:fld>
            <a:endParaRPr lang="en-US" altLang="en-US" smtClean="0">
              <a:solidFill>
                <a:prstClr val="black"/>
              </a:solidFill>
            </a:endParaRPr>
          </a:p>
        </p:txBody>
      </p:sp>
    </p:spTree>
    <p:extLst>
      <p:ext uri="{BB962C8B-B14F-4D97-AF65-F5344CB8AC3E}">
        <p14:creationId xmlns:p14="http://schemas.microsoft.com/office/powerpoint/2010/main" val="206617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FF2B96-37BC-4B9B-96E6-A90E4E789B0D}" type="slidenum">
              <a:rPr lang="en-US" smtClean="0"/>
              <a:pPr/>
              <a:t>9</a:t>
            </a:fld>
            <a:endParaRPr lang="en-US"/>
          </a:p>
        </p:txBody>
      </p:sp>
    </p:spTree>
    <p:extLst>
      <p:ext uri="{BB962C8B-B14F-4D97-AF65-F5344CB8AC3E}">
        <p14:creationId xmlns:p14="http://schemas.microsoft.com/office/powerpoint/2010/main" val="111459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616894" lvl="1" indent="-168244">
              <a:buFont typeface="Arial" panose="020B0604020202020204" pitchFamily="34" charset="0"/>
              <a:buChar char="•"/>
              <a:defRPr/>
            </a:pPr>
            <a:r>
              <a:rPr lang="en-US" altLang="en-US" dirty="0" smtClean="0"/>
              <a:t>Oral Health only handed out infographics at event.  Should have considered posting to the website and asking partners to share information/data.  </a:t>
            </a:r>
            <a:endParaRPr lang="en-US" altLang="en-US" dirty="0"/>
          </a:p>
          <a:p>
            <a:pPr marL="616894" lvl="1" indent="-168244">
              <a:buFont typeface="Arial" panose="020B0604020202020204" pitchFamily="34" charset="0"/>
              <a:buChar char="•"/>
              <a:defRPr/>
            </a:pPr>
            <a:r>
              <a:rPr lang="en-US" altLang="en-US" dirty="0" smtClean="0"/>
              <a:t>New DPHS Facebook and Twitter accounts</a:t>
            </a:r>
          </a:p>
          <a:p>
            <a:pPr marL="616894" lvl="1" indent="-168244">
              <a:buFont typeface="Arial" panose="020B0604020202020204" pitchFamily="34" charset="0"/>
              <a:buChar char="•"/>
              <a:defRPr/>
            </a:pPr>
            <a:r>
              <a:rPr lang="en-US" altLang="en-US" dirty="0" smtClean="0"/>
              <a:t>Oral Health now has a health communicator on its staff so we can review products more carefully.  Also, share information with your public information or marketing staff.</a:t>
            </a:r>
          </a:p>
          <a:p>
            <a:pPr marL="616894" lvl="1" indent="-168244">
              <a:buFont typeface="Arial" panose="020B0604020202020204" pitchFamily="34" charset="0"/>
              <a:buChar char="•"/>
              <a:defRPr/>
            </a:pPr>
            <a:r>
              <a:rPr lang="en-US" altLang="en-US" dirty="0" smtClean="0"/>
              <a:t>Less is best.   Even if you collect data it doesn’t mean the data is necessary to share.  Consider only a few things at a time to share and make the infographic more meaningful.</a:t>
            </a:r>
          </a:p>
          <a:p>
            <a:pPr marL="616894" lvl="1" indent="-168244">
              <a:buFont typeface="Arial" panose="020B0604020202020204" pitchFamily="34" charset="0"/>
              <a:buChar char="•"/>
              <a:defRPr/>
            </a:pPr>
            <a:r>
              <a:rPr lang="en-US" altLang="en-US" dirty="0" smtClean="0"/>
              <a:t>Charts and Graphs…have their </a:t>
            </a:r>
            <a:r>
              <a:rPr lang="en-US" altLang="en-US" dirty="0" err="1" smtClean="0"/>
              <a:t>place..and</a:t>
            </a:r>
            <a:r>
              <a:rPr lang="en-US" altLang="en-US" dirty="0" smtClean="0"/>
              <a:t> it might not be in an infographic.</a:t>
            </a:r>
            <a:endParaRPr lang="en-US" altLang="en-US" dirty="0"/>
          </a:p>
          <a:p>
            <a:pPr marL="616894" lvl="1" indent="-168244">
              <a:buFont typeface="Arial" panose="020B0604020202020204" pitchFamily="34" charset="0"/>
              <a:buChar char="•"/>
              <a:defRPr/>
            </a:pPr>
            <a:r>
              <a:rPr lang="en-US" altLang="en-US" dirty="0" smtClean="0"/>
              <a:t>Since  NH has new program staff and a new Commissioner and Division Chief</a:t>
            </a:r>
          </a:p>
          <a:p>
            <a:pPr lvl="1" eaLnBrk="1" hangingPunct="1">
              <a:defRPr/>
            </a:pPr>
            <a:r>
              <a:rPr lang="en-US" altLang="en-US" dirty="0"/>
              <a:t> </a:t>
            </a:r>
            <a:r>
              <a:rPr lang="en-US" altLang="en-US" dirty="0" smtClean="0"/>
              <a:t>    we will probably recraft some of our messages and tweak our infographics to     improve them.  It’s ok to go through multiple iterations to get it right.</a:t>
            </a:r>
          </a:p>
          <a:p>
            <a:pPr>
              <a:defRPr/>
            </a:pPr>
            <a:endParaRPr lang="en-US" dirty="0"/>
          </a:p>
        </p:txBody>
      </p:sp>
      <p:sp>
        <p:nvSpPr>
          <p:cNvPr id="31748" name="Slide Number Placeholder 3"/>
          <p:cNvSpPr>
            <a:spLocks noGrp="1"/>
          </p:cNvSpPr>
          <p:nvPr>
            <p:ph type="sldNum" sz="quarter" idx="5"/>
          </p:nvPr>
        </p:nvSpPr>
        <p:spPr>
          <a:noFill/>
          <a:ln>
            <a:miter lim="800000"/>
            <a:headEnd/>
            <a:tailEnd/>
          </a:ln>
        </p:spPr>
        <p:txBody>
          <a:bodyPr/>
          <a:lstStyle/>
          <a:p>
            <a:fld id="{3C0EFF5B-C94C-4530-80B2-D1CA7FD58D9D}" type="slidenum">
              <a:rPr lang="en-US" altLang="en-US" smtClean="0">
                <a:solidFill>
                  <a:prstClr val="black"/>
                </a:solidFill>
              </a:rPr>
              <a:pPr/>
              <a:t>40</a:t>
            </a:fld>
            <a:endParaRPr lang="en-US" altLang="en-US" smtClean="0">
              <a:solidFill>
                <a:prstClr val="black"/>
              </a:solidFill>
            </a:endParaRPr>
          </a:p>
        </p:txBody>
      </p:sp>
    </p:spTree>
    <p:extLst>
      <p:ext uri="{BB962C8B-B14F-4D97-AF65-F5344CB8AC3E}">
        <p14:creationId xmlns:p14="http://schemas.microsoft.com/office/powerpoint/2010/main" val="252736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32772" name="Header Placeholder 3"/>
          <p:cNvSpPr>
            <a:spLocks noGrp="1"/>
          </p:cNvSpPr>
          <p:nvPr>
            <p:ph type="hdr" sz="quarter"/>
          </p:nvPr>
        </p:nvSpPr>
        <p:spPr>
          <a:noFill/>
          <a:ln>
            <a:miter lim="800000"/>
            <a:headEnd/>
            <a:tailEnd/>
          </a:ln>
        </p:spPr>
        <p:txBody>
          <a:bodyPr/>
          <a:lstStyle/>
          <a:p>
            <a:endParaRPr lang="en-US" altLang="en-US" smtClean="0">
              <a:solidFill>
                <a:prstClr val="black"/>
              </a:solidFill>
            </a:endParaRPr>
          </a:p>
        </p:txBody>
      </p:sp>
      <p:sp>
        <p:nvSpPr>
          <p:cNvPr id="32773" name="Date Placeholder 4"/>
          <p:cNvSpPr>
            <a:spLocks noGrp="1"/>
          </p:cNvSpPr>
          <p:nvPr>
            <p:ph type="dt" sz="quarter" idx="1"/>
          </p:nvPr>
        </p:nvSpPr>
        <p:spPr>
          <a:noFill/>
          <a:ln>
            <a:miter lim="800000"/>
            <a:headEnd/>
            <a:tailEnd/>
          </a:ln>
        </p:spPr>
        <p:txBody>
          <a:bodyPr/>
          <a:lstStyle/>
          <a:p>
            <a:fld id="{5B03EE9F-C4E8-4BE7-B45D-3E4A386DE76B}" type="datetime8">
              <a:rPr lang="en-US" altLang="en-US" smtClean="0">
                <a:solidFill>
                  <a:prstClr val="black"/>
                </a:solidFill>
              </a:rPr>
              <a:pPr/>
              <a:t>8/3/2017 8:30 AM</a:t>
            </a:fld>
            <a:endParaRPr lang="en-US" altLang="en-US" smtClean="0">
              <a:solidFill>
                <a:prstClr val="black"/>
              </a:solidFill>
            </a:endParaRPr>
          </a:p>
        </p:txBody>
      </p:sp>
      <p:sp>
        <p:nvSpPr>
          <p:cNvPr id="32774" name="Footer Placeholder 5"/>
          <p:cNvSpPr>
            <a:spLocks noGrp="1"/>
          </p:cNvSpPr>
          <p:nvPr>
            <p:ph type="ftr" sz="quarter" idx="4"/>
          </p:nvPr>
        </p:nvSpPr>
        <p:spPr>
          <a:xfrm>
            <a:off x="0" y="8684926"/>
            <a:ext cx="6171579" cy="457513"/>
          </a:xfrm>
          <a:noFill/>
          <a:ln>
            <a:miter lim="800000"/>
            <a:headEnd/>
            <a:tailEnd/>
          </a:ln>
        </p:spPr>
        <p:txBody>
          <a:bodyPr/>
          <a:lstStyle/>
          <a:p>
            <a:r>
              <a:rPr lang="en-US" alt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alt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dirty="0" smtClean="0">
                <a:solidFill>
                  <a:srgbClr val="000000"/>
                </a:solidFill>
              </a:rPr>
            </a:br>
            <a:r>
              <a:rPr lang="en-US" altLang="en-US" sz="500" dirty="0" smtClean="0">
                <a:solidFill>
                  <a:srgbClr val="000000"/>
                </a:solidFill>
              </a:rPr>
              <a:t>MICROSOFT MAKES NO WARRANTIES, EXPRESS, IMPLIED OR STATUTORY, AS TO THE INFORMATION IN THIS PRESENTATION.</a:t>
            </a:r>
          </a:p>
          <a:p>
            <a:endParaRPr lang="en-US" altLang="en-US" sz="500" dirty="0" smtClean="0">
              <a:solidFill>
                <a:prstClr val="black"/>
              </a:solidFill>
            </a:endParaRPr>
          </a:p>
        </p:txBody>
      </p:sp>
      <p:sp>
        <p:nvSpPr>
          <p:cNvPr id="32775" name="Slide Number Placeholder 6"/>
          <p:cNvSpPr>
            <a:spLocks noGrp="1"/>
          </p:cNvSpPr>
          <p:nvPr>
            <p:ph type="sldNum" sz="quarter" idx="5"/>
          </p:nvPr>
        </p:nvSpPr>
        <p:spPr>
          <a:xfrm>
            <a:off x="6171579" y="8684926"/>
            <a:ext cx="684869" cy="457513"/>
          </a:xfrm>
          <a:noFill/>
          <a:ln>
            <a:miter lim="800000"/>
            <a:headEnd/>
            <a:tailEnd/>
          </a:ln>
        </p:spPr>
        <p:txBody>
          <a:bodyPr/>
          <a:lstStyle/>
          <a:p>
            <a:fld id="{74540000-8796-48EC-99EA-AABE519CCEE5}" type="slidenum">
              <a:rPr lang="en-US" altLang="en-US" smtClean="0">
                <a:solidFill>
                  <a:prstClr val="black"/>
                </a:solidFill>
              </a:rPr>
              <a:pPr/>
              <a:t>41</a:t>
            </a:fld>
            <a:endParaRPr lang="en-US" altLang="en-US" smtClean="0">
              <a:solidFill>
                <a:prstClr val="black"/>
              </a:solidFill>
            </a:endParaRPr>
          </a:p>
        </p:txBody>
      </p:sp>
    </p:spTree>
    <p:extLst>
      <p:ext uri="{BB962C8B-B14F-4D97-AF65-F5344CB8AC3E}">
        <p14:creationId xmlns:p14="http://schemas.microsoft.com/office/powerpoint/2010/main" val="315245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FF2B96-37BC-4B9B-96E6-A90E4E789B0D}" type="slidenum">
              <a:rPr lang="en-US" smtClean="0"/>
              <a:pPr/>
              <a:t>10</a:t>
            </a:fld>
            <a:endParaRPr lang="en-US"/>
          </a:p>
        </p:txBody>
      </p:sp>
    </p:spTree>
    <p:extLst>
      <p:ext uri="{BB962C8B-B14F-4D97-AF65-F5344CB8AC3E}">
        <p14:creationId xmlns:p14="http://schemas.microsoft.com/office/powerpoint/2010/main" val="396478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11</a:t>
            </a:fld>
            <a:endParaRPr lang="en-US"/>
          </a:p>
        </p:txBody>
      </p:sp>
    </p:spTree>
    <p:extLst>
      <p:ext uri="{BB962C8B-B14F-4D97-AF65-F5344CB8AC3E}">
        <p14:creationId xmlns:p14="http://schemas.microsoft.com/office/powerpoint/2010/main" val="382651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12</a:t>
            </a:fld>
            <a:endParaRPr lang="en-US"/>
          </a:p>
        </p:txBody>
      </p:sp>
    </p:spTree>
    <p:extLst>
      <p:ext uri="{BB962C8B-B14F-4D97-AF65-F5344CB8AC3E}">
        <p14:creationId xmlns:p14="http://schemas.microsoft.com/office/powerpoint/2010/main" val="381543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13</a:t>
            </a:fld>
            <a:endParaRPr lang="en-US"/>
          </a:p>
        </p:txBody>
      </p:sp>
    </p:spTree>
    <p:extLst>
      <p:ext uri="{BB962C8B-B14F-4D97-AF65-F5344CB8AC3E}">
        <p14:creationId xmlns:p14="http://schemas.microsoft.com/office/powerpoint/2010/main" val="135219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14</a:t>
            </a:fld>
            <a:endParaRPr lang="en-US"/>
          </a:p>
        </p:txBody>
      </p:sp>
    </p:spTree>
    <p:extLst>
      <p:ext uri="{BB962C8B-B14F-4D97-AF65-F5344CB8AC3E}">
        <p14:creationId xmlns:p14="http://schemas.microsoft.com/office/powerpoint/2010/main" val="4157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F2B96-37BC-4B9B-96E6-A90E4E789B0D}" type="slidenum">
              <a:rPr lang="en-US" smtClean="0"/>
              <a:pPr/>
              <a:t>15</a:t>
            </a:fld>
            <a:endParaRPr lang="en-US"/>
          </a:p>
        </p:txBody>
      </p:sp>
    </p:spTree>
    <p:extLst>
      <p:ext uri="{BB962C8B-B14F-4D97-AF65-F5344CB8AC3E}">
        <p14:creationId xmlns:p14="http://schemas.microsoft.com/office/powerpoint/2010/main" val="4267491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64" indent="0" algn="ctr">
              <a:buNone/>
              <a:defRPr>
                <a:solidFill>
                  <a:schemeClr val="tx1">
                    <a:tint val="75000"/>
                  </a:schemeClr>
                </a:solidFill>
              </a:defRPr>
            </a:lvl2pPr>
            <a:lvl3pPr marL="913930" indent="0" algn="ctr">
              <a:buNone/>
              <a:defRPr>
                <a:solidFill>
                  <a:schemeClr val="tx1">
                    <a:tint val="75000"/>
                  </a:schemeClr>
                </a:solidFill>
              </a:defRPr>
            </a:lvl3pPr>
            <a:lvl4pPr marL="1370900" indent="0" algn="ctr">
              <a:buNone/>
              <a:defRPr>
                <a:solidFill>
                  <a:schemeClr val="tx1">
                    <a:tint val="75000"/>
                  </a:schemeClr>
                </a:solidFill>
              </a:defRPr>
            </a:lvl4pPr>
            <a:lvl5pPr marL="1827865" indent="0" algn="ctr">
              <a:buNone/>
              <a:defRPr>
                <a:solidFill>
                  <a:schemeClr val="tx1">
                    <a:tint val="75000"/>
                  </a:schemeClr>
                </a:solidFill>
              </a:defRPr>
            </a:lvl5pPr>
            <a:lvl6pPr marL="2284830" indent="0" algn="ctr">
              <a:buNone/>
              <a:defRPr>
                <a:solidFill>
                  <a:schemeClr val="tx1">
                    <a:tint val="75000"/>
                  </a:schemeClr>
                </a:solidFill>
              </a:defRPr>
            </a:lvl6pPr>
            <a:lvl7pPr marL="2741799" indent="0" algn="ctr">
              <a:buNone/>
              <a:defRPr>
                <a:solidFill>
                  <a:schemeClr val="tx1">
                    <a:tint val="75000"/>
                  </a:schemeClr>
                </a:solidFill>
              </a:defRPr>
            </a:lvl7pPr>
            <a:lvl8pPr marL="3198760" indent="0" algn="ctr">
              <a:buNone/>
              <a:defRPr>
                <a:solidFill>
                  <a:schemeClr val="tx1">
                    <a:tint val="75000"/>
                  </a:schemeClr>
                </a:solidFill>
              </a:defRPr>
            </a:lvl8pPr>
            <a:lvl9pPr marL="365573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33385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955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18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7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78"/>
          <a:lstStyle>
            <a:lvl1pPr marL="0" marR="45697" indent="0" algn="r">
              <a:buNone/>
              <a:defRPr>
                <a:solidFill>
                  <a:schemeClr val="tx1"/>
                </a:solidFill>
              </a:defRPr>
            </a:lvl1pPr>
            <a:lvl2pPr marL="456964" indent="0" algn="ctr">
              <a:buNone/>
            </a:lvl2pPr>
            <a:lvl3pPr marL="913930" indent="0" algn="ctr">
              <a:buNone/>
            </a:lvl3pPr>
            <a:lvl4pPr marL="1370900" indent="0" algn="ctr">
              <a:buNone/>
            </a:lvl4pPr>
            <a:lvl5pPr marL="1827865" indent="0" algn="ctr">
              <a:buNone/>
            </a:lvl5pPr>
            <a:lvl6pPr marL="2284830" indent="0" algn="ctr">
              <a:buNone/>
            </a:lvl6pPr>
            <a:lvl7pPr marL="2741799" indent="0" algn="ctr">
              <a:buNone/>
            </a:lvl7pPr>
            <a:lvl8pPr marL="3198760" indent="0" algn="ctr">
              <a:buNone/>
            </a:lvl8pPr>
            <a:lvl9pPr marL="365573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pPr/>
              <a:t>8/3/2017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9DE6EB8-52AB-45EA-A660-3E1EBFA7298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pPr/>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697" rIns="45697"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pPr/>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20BA2D-33BB-8E4D-AC1C-BEB3ED73C540}" type="datetimeFigureOut">
              <a:rPr lang="en-US" smtClean="0"/>
              <a:pPr/>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E253F-F01B-0744-BF62-46202CEFA61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97"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697" tIns="0" rIns="45697"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9"/>
            <a:ext cx="4041775" cy="654843"/>
          </a:xfrm>
        </p:spPr>
        <p:txBody>
          <a:bodyPr lIns="45697" tIns="0" rIns="45697"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pPr/>
              <a:t>8/3/2017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97"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pPr/>
              <a:t>8/3/2017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pPr/>
              <a:t>8/3/2017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78" rIns="1827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pPr/>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12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92" tIns="45697" rIns="91392" bIns="45697"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92" tIns="45697" rIns="91392" bIns="45697" rtlCol="0" anchor="ctr"/>
          <a:lstStyle/>
          <a:p>
            <a:pPr algn="ctr" eaLnBrk="1" latinLnBrk="0" hangingPunct="1"/>
            <a:endParaRPr kumimoji="0" lang="en-US"/>
          </a:p>
        </p:txBody>
      </p:sp>
      <p:sp>
        <p:nvSpPr>
          <p:cNvPr id="2" name="Title 1"/>
          <p:cNvSpPr>
            <a:spLocks noGrp="1"/>
          </p:cNvSpPr>
          <p:nvPr>
            <p:ph type="title"/>
          </p:nvPr>
        </p:nvSpPr>
        <p:spPr>
          <a:xfrm>
            <a:off x="609600" y="1177006"/>
            <a:ext cx="2212848" cy="1582621"/>
          </a:xfrm>
        </p:spPr>
        <p:txBody>
          <a:bodyPr vert="horz" lIns="45697" tIns="45697" rIns="45697" bIns="45697"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1" y="2828785"/>
            <a:ext cx="2209800" cy="2179320"/>
          </a:xfrm>
        </p:spPr>
        <p:txBody>
          <a:bodyPr lIns="63975" rIns="45697" bIns="45697"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pPr/>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60"/>
            <a:ext cx="609600" cy="365125"/>
          </a:xfrm>
        </p:spPr>
        <p:txBody>
          <a:bodyPr/>
          <a:lstStyle/>
          <a:p>
            <a:fld id="{59DE6EB8-52AB-45EA-A660-3E1EBFA7298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92" tIns="45697" rIns="91392" bIns="45697"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3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92" tIns="45697" rIns="91392" bIns="45697"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pPr/>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1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pPr/>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10B062C-5FEF-4668-AD7D-82EC67AD75A4}" type="datetimeFigureOut">
              <a:rPr lang="en-GB" smtClean="0"/>
              <a:pPr/>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3"/>
            <a:ext cx="457200" cy="441325"/>
          </a:xfrm>
        </p:spPr>
        <p:txBody>
          <a:bodyPr/>
          <a:lstStyle/>
          <a:p>
            <a:fld id="{7FEECAF2-FD67-4C44-813C-1DD8403299BD}" type="slidenum">
              <a:rPr lang="en-GB" smtClean="0">
                <a:solidFill>
                  <a:srgbClr val="8CADAE">
                    <a:shade val="75000"/>
                  </a:srgbClr>
                </a:solidFill>
              </a:rPr>
              <a:pPr/>
              <a:t>‹#›</a:t>
            </a:fld>
            <a:endParaRPr lang="en-GB">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10B062C-5FEF-4668-AD7D-82EC67AD75A4}" type="datetimeFigureOut">
              <a:rPr lang="en-GB" smtClean="0"/>
              <a:pPr/>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3"/>
            <a:ext cx="457200" cy="441325"/>
          </a:xfrm>
        </p:spPr>
        <p:txBody>
          <a:bodyPr/>
          <a:lstStyle/>
          <a:p>
            <a:fld id="{7FEECAF2-FD67-4C44-813C-1DD8403299BD}" type="slidenum">
              <a:rPr lang="en-GB" smtClean="0">
                <a:solidFill>
                  <a:srgbClr val="8CADAE">
                    <a:shade val="75000"/>
                  </a:srgbClr>
                </a:solidFill>
              </a:rPr>
              <a:pPr/>
              <a:t>‹#›</a:t>
            </a:fld>
            <a:endParaRPr lang="en-GB">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10B062C-5FEF-4668-AD7D-82EC67AD75A4}" type="datetimeFigureOut">
              <a:rPr lang="en-GB" smtClean="0"/>
              <a:pPr/>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3"/>
            <a:ext cx="457200" cy="441325"/>
          </a:xfrm>
        </p:spPr>
        <p:txBody>
          <a:bodyPr/>
          <a:lstStyle/>
          <a:p>
            <a:fld id="{7FEECAF2-FD67-4C44-813C-1DD8403299BD}" type="slidenum">
              <a:rPr lang="en-GB" smtClean="0">
                <a:solidFill>
                  <a:srgbClr val="8CADAE">
                    <a:shade val="75000"/>
                  </a:srgbClr>
                </a:solidFill>
              </a:rPr>
              <a:pPr/>
              <a:t>‹#›</a:t>
            </a:fld>
            <a:endParaRPr lang="en-GB">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10B062C-5FEF-4668-AD7D-82EC67AD75A4}" type="datetimeFigureOut">
              <a:rPr lang="en-GB" smtClean="0"/>
              <a:pPr/>
              <a:t>03/08/2017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3"/>
            <a:ext cx="457200" cy="441325"/>
          </a:xfrm>
        </p:spPr>
        <p:txBody>
          <a:bodyPr/>
          <a:lstStyle/>
          <a:p>
            <a:fld id="{7FEECAF2-FD67-4C44-813C-1DD8403299BD}" type="slidenum">
              <a:rPr lang="en-GB" smtClean="0">
                <a:solidFill>
                  <a:srgbClr val="8CADAE">
                    <a:shade val="75000"/>
                  </a:srgbClr>
                </a:solidFill>
              </a:rPr>
              <a:pPr/>
              <a:t>‹#›</a:t>
            </a:fld>
            <a:endParaRPr lang="en-GB">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9D21D778-B565-4D7E-94D7-64010A445B68}" type="datetimeFigureOut">
              <a:rPr lang="en-US" smtClean="0"/>
              <a:pPr/>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lang="en-US" smtClean="0">
                <a:solidFill>
                  <a:srgbClr val="8CADAE">
                    <a:shade val="75000"/>
                  </a:srgbClr>
                </a:solidFill>
              </a:rPr>
              <a:pPr/>
              <a:t>‹#›</a:t>
            </a:fld>
            <a:endParaRPr lang="en-US" dirty="0">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lvl1pPr>
              <a:defRPr>
                <a:solidFill>
                  <a:schemeClr val="tx1"/>
                </a:solidFill>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964" indent="0">
              <a:buNone/>
              <a:defRPr sz="1800">
                <a:solidFill>
                  <a:schemeClr val="tx1">
                    <a:tint val="75000"/>
                  </a:schemeClr>
                </a:solidFill>
              </a:defRPr>
            </a:lvl2pPr>
            <a:lvl3pPr marL="913930" indent="0">
              <a:buNone/>
              <a:defRPr sz="1600">
                <a:solidFill>
                  <a:schemeClr val="tx1">
                    <a:tint val="75000"/>
                  </a:schemeClr>
                </a:solidFill>
              </a:defRPr>
            </a:lvl3pPr>
            <a:lvl4pPr marL="1370900" indent="0">
              <a:buNone/>
              <a:defRPr sz="1400">
                <a:solidFill>
                  <a:schemeClr val="tx1">
                    <a:tint val="75000"/>
                  </a:schemeClr>
                </a:solidFill>
              </a:defRPr>
            </a:lvl4pPr>
            <a:lvl5pPr marL="1827865" indent="0">
              <a:buNone/>
              <a:defRPr sz="1400">
                <a:solidFill>
                  <a:schemeClr val="tx1">
                    <a:tint val="75000"/>
                  </a:schemeClr>
                </a:solidFill>
              </a:defRPr>
            </a:lvl5pPr>
            <a:lvl6pPr marL="2284830" indent="0">
              <a:buNone/>
              <a:defRPr sz="1400">
                <a:solidFill>
                  <a:schemeClr val="tx1">
                    <a:tint val="75000"/>
                  </a:schemeClr>
                </a:solidFill>
              </a:defRPr>
            </a:lvl6pPr>
            <a:lvl7pPr marL="2741799" indent="0">
              <a:buNone/>
              <a:defRPr sz="1400">
                <a:solidFill>
                  <a:schemeClr val="tx1">
                    <a:tint val="75000"/>
                  </a:schemeClr>
                </a:solidFill>
              </a:defRPr>
            </a:lvl7pPr>
            <a:lvl8pPr marL="3198760" indent="0">
              <a:buNone/>
              <a:defRPr sz="1400">
                <a:solidFill>
                  <a:schemeClr val="tx1">
                    <a:tint val="75000"/>
                  </a:schemeClr>
                </a:solidFill>
              </a:defRPr>
            </a:lvl8pPr>
            <a:lvl9pPr marL="365573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98342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D21D778-B565-4D7E-94D7-64010A445B68}" type="datetimeFigureOut">
              <a:rPr lang="en-US" smtClean="0"/>
              <a:pPr/>
              <a:t>8/3/2017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60"/>
            <a:ext cx="2133600" cy="365125"/>
          </a:xfrm>
          <a:prstGeom prst="rect">
            <a:avLst/>
          </a:prstGeom>
        </p:spPr>
        <p:txBody>
          <a:bodyPr lIns="91392" tIns="45697" rIns="91392" bIns="45697"/>
          <a:lstStyle/>
          <a:p>
            <a:fld id="{3A20BA2D-33BB-8E4D-AC1C-BEB3ED73C540}" type="datetimeFigureOut">
              <a:rPr lang="en-US" smtClean="0"/>
              <a:pPr/>
              <a:t>8/3/2017</a:t>
            </a:fld>
            <a:endParaRPr lang="en-US"/>
          </a:p>
        </p:txBody>
      </p:sp>
      <p:sp>
        <p:nvSpPr>
          <p:cNvPr id="6" name="Footer Placeholder 5"/>
          <p:cNvSpPr>
            <a:spLocks noGrp="1"/>
          </p:cNvSpPr>
          <p:nvPr>
            <p:ph type="ftr" sz="quarter" idx="11"/>
          </p:nvPr>
        </p:nvSpPr>
        <p:spPr>
          <a:xfrm>
            <a:off x="3124201" y="6356360"/>
            <a:ext cx="2895600" cy="365125"/>
          </a:xfrm>
          <a:prstGeom prst="rect">
            <a:avLst/>
          </a:prstGeom>
        </p:spPr>
        <p:txBody>
          <a:bodyPr lIns="91392" tIns="45697" rIns="91392" bIns="45697"/>
          <a:lstStyle/>
          <a:p>
            <a:endParaRPr lang="en-US"/>
          </a:p>
        </p:txBody>
      </p:sp>
      <p:sp>
        <p:nvSpPr>
          <p:cNvPr id="7" name="Slide Number Placeholder 6"/>
          <p:cNvSpPr>
            <a:spLocks noGrp="1"/>
          </p:cNvSpPr>
          <p:nvPr>
            <p:ph type="sldNum" sz="quarter" idx="12"/>
          </p:nvPr>
        </p:nvSpPr>
        <p:spPr>
          <a:xfrm>
            <a:off x="6553200" y="6356360"/>
            <a:ext cx="2133600" cy="365125"/>
          </a:xfrm>
          <a:prstGeom prst="rect">
            <a:avLst/>
          </a:prstGeom>
        </p:spPr>
        <p:txBody>
          <a:bodyPr lIns="91392" tIns="45697" rIns="91392" bIns="45697"/>
          <a:lstStyle/>
          <a:p>
            <a:fld id="{B3DE253F-F01B-0744-BF62-46202CEFA61C}" type="slidenum">
              <a:rPr lang="en-US" smtClean="0"/>
              <a:pPr/>
              <a:t>‹#›</a:t>
            </a:fld>
            <a:endParaRPr lang="en-US"/>
          </a:p>
        </p:txBody>
      </p:sp>
    </p:spTree>
    <p:extLst>
      <p:ext uri="{BB962C8B-B14F-4D97-AF65-F5344CB8AC3E}">
        <p14:creationId xmlns:p14="http://schemas.microsoft.com/office/powerpoint/2010/main" val="373650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20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431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Tree>
    <p:extLst>
      <p:ext uri="{BB962C8B-B14F-4D97-AF65-F5344CB8AC3E}">
        <p14:creationId xmlns:p14="http://schemas.microsoft.com/office/powerpoint/2010/main" val="399772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smtClean="0"/>
              <a:t>Click to edit Master text styles</a:t>
            </a:r>
          </a:p>
        </p:txBody>
      </p:sp>
    </p:spTree>
    <p:extLst>
      <p:ext uri="{BB962C8B-B14F-4D97-AF65-F5344CB8AC3E}">
        <p14:creationId xmlns:p14="http://schemas.microsoft.com/office/powerpoint/2010/main" val="283298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image" Target="../media/image7.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theme" Target="../theme/theme8.xml"/><Relationship Id="rId9"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2" tIns="45697" rIns="91392" bIns="4569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0"/>
            <a:ext cx="8229600" cy="4525963"/>
          </a:xfrm>
          <a:prstGeom prst="rect">
            <a:avLst/>
          </a:prstGeom>
        </p:spPr>
        <p:txBody>
          <a:bodyPr vert="horz" lIns="91392" tIns="45697" rIns="91392" bIns="4569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12340-3_ADHS_CorpID_PPT temp 4.3_V4_1.eps"/>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71823"/>
            <a:ext cx="9144000" cy="6858000"/>
          </a:xfrm>
          <a:prstGeom prst="rect">
            <a:avLst/>
          </a:prstGeom>
        </p:spPr>
      </p:pic>
    </p:spTree>
    <p:extLst>
      <p:ext uri="{BB962C8B-B14F-4D97-AF65-F5344CB8AC3E}">
        <p14:creationId xmlns:p14="http://schemas.microsoft.com/office/powerpoint/2010/main" val="3640174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6964" rtl="0" eaLnBrk="1" latinLnBrk="0" hangingPunct="1">
        <a:spcBef>
          <a:spcPct val="0"/>
        </a:spcBef>
        <a:buNone/>
        <a:defRPr sz="4400" kern="1200">
          <a:solidFill>
            <a:schemeClr val="tx1"/>
          </a:solidFill>
          <a:latin typeface="+mj-lt"/>
          <a:ea typeface="+mj-ea"/>
          <a:cs typeface="+mj-cs"/>
        </a:defRPr>
      </a:lvl1pPr>
    </p:titleStyle>
    <p:bodyStyle>
      <a:lvl1pPr marL="342727" indent="-342727" algn="l" defTabSz="456964" rtl="0" eaLnBrk="1" latinLnBrk="0" hangingPunct="1">
        <a:spcBef>
          <a:spcPct val="20000"/>
        </a:spcBef>
        <a:buFont typeface="Arial"/>
        <a:buChar char="•"/>
        <a:defRPr sz="3200" kern="1200">
          <a:solidFill>
            <a:schemeClr val="tx1"/>
          </a:solidFill>
          <a:latin typeface="+mn-lt"/>
          <a:ea typeface="+mn-ea"/>
          <a:cs typeface="+mn-cs"/>
        </a:defRPr>
      </a:lvl1pPr>
      <a:lvl2pPr marL="742570" indent="-285603" algn="l" defTabSz="456964" rtl="0" eaLnBrk="1" latinLnBrk="0" hangingPunct="1">
        <a:spcBef>
          <a:spcPct val="20000"/>
        </a:spcBef>
        <a:buFont typeface="Arial"/>
        <a:buChar char="–"/>
        <a:defRPr sz="2800" kern="1200">
          <a:solidFill>
            <a:schemeClr val="tx1"/>
          </a:solidFill>
          <a:latin typeface="+mn-lt"/>
          <a:ea typeface="+mn-ea"/>
          <a:cs typeface="+mn-cs"/>
        </a:defRPr>
      </a:lvl2pPr>
      <a:lvl3pPr marL="1142412" indent="-228481" algn="l" defTabSz="456964" rtl="0" eaLnBrk="1" latinLnBrk="0" hangingPunct="1">
        <a:spcBef>
          <a:spcPct val="20000"/>
        </a:spcBef>
        <a:buFont typeface="Arial"/>
        <a:buChar char="•"/>
        <a:defRPr sz="2400" kern="1200">
          <a:solidFill>
            <a:schemeClr val="tx1"/>
          </a:solidFill>
          <a:latin typeface="+mn-lt"/>
          <a:ea typeface="+mn-ea"/>
          <a:cs typeface="+mn-cs"/>
        </a:defRPr>
      </a:lvl3pPr>
      <a:lvl4pPr marL="1599380" indent="-228481" algn="l" defTabSz="456964" rtl="0" eaLnBrk="1" latinLnBrk="0" hangingPunct="1">
        <a:spcBef>
          <a:spcPct val="20000"/>
        </a:spcBef>
        <a:buFont typeface="Arial"/>
        <a:buChar char="–"/>
        <a:defRPr sz="2000" kern="1200">
          <a:solidFill>
            <a:schemeClr val="tx1"/>
          </a:solidFill>
          <a:latin typeface="+mn-lt"/>
          <a:ea typeface="+mn-ea"/>
          <a:cs typeface="+mn-cs"/>
        </a:defRPr>
      </a:lvl4pPr>
      <a:lvl5pPr marL="2056350" indent="-228481" algn="l" defTabSz="456964" rtl="0" eaLnBrk="1" latinLnBrk="0" hangingPunct="1">
        <a:spcBef>
          <a:spcPct val="20000"/>
        </a:spcBef>
        <a:buFont typeface="Arial"/>
        <a:buChar char="»"/>
        <a:defRPr sz="2000" kern="1200">
          <a:solidFill>
            <a:schemeClr val="tx1"/>
          </a:solidFill>
          <a:latin typeface="+mn-lt"/>
          <a:ea typeface="+mn-ea"/>
          <a:cs typeface="+mn-cs"/>
        </a:defRPr>
      </a:lvl5pPr>
      <a:lvl6pPr marL="2513316" indent="-228481" algn="l" defTabSz="456964" rtl="0" eaLnBrk="1" latinLnBrk="0" hangingPunct="1">
        <a:spcBef>
          <a:spcPct val="20000"/>
        </a:spcBef>
        <a:buFont typeface="Arial"/>
        <a:buChar char="•"/>
        <a:defRPr sz="2000" kern="1200">
          <a:solidFill>
            <a:schemeClr val="tx1"/>
          </a:solidFill>
          <a:latin typeface="+mn-lt"/>
          <a:ea typeface="+mn-ea"/>
          <a:cs typeface="+mn-cs"/>
        </a:defRPr>
      </a:lvl6pPr>
      <a:lvl7pPr marL="2970280" indent="-228481" algn="l" defTabSz="456964" rtl="0" eaLnBrk="1" latinLnBrk="0" hangingPunct="1">
        <a:spcBef>
          <a:spcPct val="20000"/>
        </a:spcBef>
        <a:buFont typeface="Arial"/>
        <a:buChar char="•"/>
        <a:defRPr sz="2000" kern="1200">
          <a:solidFill>
            <a:schemeClr val="tx1"/>
          </a:solidFill>
          <a:latin typeface="+mn-lt"/>
          <a:ea typeface="+mn-ea"/>
          <a:cs typeface="+mn-cs"/>
        </a:defRPr>
      </a:lvl7pPr>
      <a:lvl8pPr marL="3427248" indent="-228481" algn="l" defTabSz="456964" rtl="0" eaLnBrk="1" latinLnBrk="0" hangingPunct="1">
        <a:spcBef>
          <a:spcPct val="20000"/>
        </a:spcBef>
        <a:buFont typeface="Arial"/>
        <a:buChar char="•"/>
        <a:defRPr sz="2000" kern="1200">
          <a:solidFill>
            <a:schemeClr val="tx1"/>
          </a:solidFill>
          <a:latin typeface="+mn-lt"/>
          <a:ea typeface="+mn-ea"/>
          <a:cs typeface="+mn-cs"/>
        </a:defRPr>
      </a:lvl8pPr>
      <a:lvl9pPr marL="3884211" indent="-228481" algn="l" defTabSz="4569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4" rtl="0" eaLnBrk="1" latinLnBrk="0" hangingPunct="1">
        <a:defRPr sz="1800" kern="1200">
          <a:solidFill>
            <a:schemeClr val="tx1"/>
          </a:solidFill>
          <a:latin typeface="+mn-lt"/>
          <a:ea typeface="+mn-ea"/>
          <a:cs typeface="+mn-cs"/>
        </a:defRPr>
      </a:lvl1pPr>
      <a:lvl2pPr marL="456964" algn="l" defTabSz="456964" rtl="0" eaLnBrk="1" latinLnBrk="0" hangingPunct="1">
        <a:defRPr sz="1800" kern="1200">
          <a:solidFill>
            <a:schemeClr val="tx1"/>
          </a:solidFill>
          <a:latin typeface="+mn-lt"/>
          <a:ea typeface="+mn-ea"/>
          <a:cs typeface="+mn-cs"/>
        </a:defRPr>
      </a:lvl2pPr>
      <a:lvl3pPr marL="913930" algn="l" defTabSz="456964" rtl="0" eaLnBrk="1" latinLnBrk="0" hangingPunct="1">
        <a:defRPr sz="1800" kern="1200">
          <a:solidFill>
            <a:schemeClr val="tx1"/>
          </a:solidFill>
          <a:latin typeface="+mn-lt"/>
          <a:ea typeface="+mn-ea"/>
          <a:cs typeface="+mn-cs"/>
        </a:defRPr>
      </a:lvl3pPr>
      <a:lvl4pPr marL="1370900" algn="l" defTabSz="456964" rtl="0" eaLnBrk="1" latinLnBrk="0" hangingPunct="1">
        <a:defRPr sz="1800" kern="1200">
          <a:solidFill>
            <a:schemeClr val="tx1"/>
          </a:solidFill>
          <a:latin typeface="+mn-lt"/>
          <a:ea typeface="+mn-ea"/>
          <a:cs typeface="+mn-cs"/>
        </a:defRPr>
      </a:lvl4pPr>
      <a:lvl5pPr marL="1827865" algn="l" defTabSz="456964" rtl="0" eaLnBrk="1" latinLnBrk="0" hangingPunct="1">
        <a:defRPr sz="1800" kern="1200">
          <a:solidFill>
            <a:schemeClr val="tx1"/>
          </a:solidFill>
          <a:latin typeface="+mn-lt"/>
          <a:ea typeface="+mn-ea"/>
          <a:cs typeface="+mn-cs"/>
        </a:defRPr>
      </a:lvl5pPr>
      <a:lvl6pPr marL="2284830" algn="l" defTabSz="456964" rtl="0" eaLnBrk="1" latinLnBrk="0" hangingPunct="1">
        <a:defRPr sz="1800" kern="1200">
          <a:solidFill>
            <a:schemeClr val="tx1"/>
          </a:solidFill>
          <a:latin typeface="+mn-lt"/>
          <a:ea typeface="+mn-ea"/>
          <a:cs typeface="+mn-cs"/>
        </a:defRPr>
      </a:lvl6pPr>
      <a:lvl7pPr marL="2741799" algn="l" defTabSz="456964" rtl="0" eaLnBrk="1" latinLnBrk="0" hangingPunct="1">
        <a:defRPr sz="1800" kern="1200">
          <a:solidFill>
            <a:schemeClr val="tx1"/>
          </a:solidFill>
          <a:latin typeface="+mn-lt"/>
          <a:ea typeface="+mn-ea"/>
          <a:cs typeface="+mn-cs"/>
        </a:defRPr>
      </a:lvl7pPr>
      <a:lvl8pPr marL="3198760" algn="l" defTabSz="456964" rtl="0" eaLnBrk="1" latinLnBrk="0" hangingPunct="1">
        <a:defRPr sz="1800" kern="1200">
          <a:solidFill>
            <a:schemeClr val="tx1"/>
          </a:solidFill>
          <a:latin typeface="+mn-lt"/>
          <a:ea typeface="+mn-ea"/>
          <a:cs typeface="+mn-cs"/>
        </a:defRPr>
      </a:lvl8pPr>
      <a:lvl9pPr marL="3655730" algn="l" defTabSz="4569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92" tIns="45697" rIns="91392" bIns="45697"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3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92" tIns="45697" rIns="91392" bIns="45697"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97"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lIns="91392" tIns="45697" rIns="91392" bIns="4569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pPr/>
              <a:t>8/3/2017</a:t>
            </a:fld>
            <a:endParaRPr lang="en-US"/>
          </a:p>
        </p:txBody>
      </p:sp>
      <p:sp>
        <p:nvSpPr>
          <p:cNvPr id="22" name="Footer Placeholder 21"/>
          <p:cNvSpPr>
            <a:spLocks noGrp="1"/>
          </p:cNvSpPr>
          <p:nvPr>
            <p:ph type="ftr" sz="quarter" idx="3"/>
          </p:nvPr>
        </p:nvSpPr>
        <p:spPr>
          <a:xfrm>
            <a:off x="2667001" y="63563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13" descr="12340-3_ADHS_CorpID_PPT temp 4.3_V4_1.eps"/>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71823"/>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180" indent="-27418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750" indent="-24676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930" indent="-24676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111" indent="-210203"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291" indent="-210203"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6470" indent="-210203"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257" indent="-18278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436" indent="-18278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7618" indent="-18278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64" algn="l" rtl="0" eaLnBrk="1" latinLnBrk="0" hangingPunct="1">
        <a:defRPr kumimoji="0" kern="1200">
          <a:solidFill>
            <a:schemeClr val="tx1"/>
          </a:solidFill>
          <a:latin typeface="+mn-lt"/>
          <a:ea typeface="+mn-ea"/>
          <a:cs typeface="+mn-cs"/>
        </a:defRPr>
      </a:lvl2pPr>
      <a:lvl3pPr marL="913930" algn="l" rtl="0" eaLnBrk="1" latinLnBrk="0" hangingPunct="1">
        <a:defRPr kumimoji="0" kern="1200">
          <a:solidFill>
            <a:schemeClr val="tx1"/>
          </a:solidFill>
          <a:latin typeface="+mn-lt"/>
          <a:ea typeface="+mn-ea"/>
          <a:cs typeface="+mn-cs"/>
        </a:defRPr>
      </a:lvl3pPr>
      <a:lvl4pPr marL="1370900" algn="l" rtl="0" eaLnBrk="1" latinLnBrk="0" hangingPunct="1">
        <a:defRPr kumimoji="0" kern="1200">
          <a:solidFill>
            <a:schemeClr val="tx1"/>
          </a:solidFill>
          <a:latin typeface="+mn-lt"/>
          <a:ea typeface="+mn-ea"/>
          <a:cs typeface="+mn-cs"/>
        </a:defRPr>
      </a:lvl4pPr>
      <a:lvl5pPr marL="1827865" algn="l" rtl="0" eaLnBrk="1" latinLnBrk="0" hangingPunct="1">
        <a:defRPr kumimoji="0" kern="1200">
          <a:solidFill>
            <a:schemeClr val="tx1"/>
          </a:solidFill>
          <a:latin typeface="+mn-lt"/>
          <a:ea typeface="+mn-ea"/>
          <a:cs typeface="+mn-cs"/>
        </a:defRPr>
      </a:lvl5pPr>
      <a:lvl6pPr marL="2284830" algn="l" rtl="0" eaLnBrk="1" latinLnBrk="0" hangingPunct="1">
        <a:defRPr kumimoji="0" kern="1200">
          <a:solidFill>
            <a:schemeClr val="tx1"/>
          </a:solidFill>
          <a:latin typeface="+mn-lt"/>
          <a:ea typeface="+mn-ea"/>
          <a:cs typeface="+mn-cs"/>
        </a:defRPr>
      </a:lvl6pPr>
      <a:lvl7pPr marL="2741799" algn="l" rtl="0" eaLnBrk="1" latinLnBrk="0" hangingPunct="1">
        <a:defRPr kumimoji="0" kern="1200">
          <a:solidFill>
            <a:schemeClr val="tx1"/>
          </a:solidFill>
          <a:latin typeface="+mn-lt"/>
          <a:ea typeface="+mn-ea"/>
          <a:cs typeface="+mn-cs"/>
        </a:defRPr>
      </a:lvl7pPr>
      <a:lvl8pPr marL="3198760" algn="l" rtl="0" eaLnBrk="1" latinLnBrk="0" hangingPunct="1">
        <a:defRPr kumimoji="0" kern="1200">
          <a:solidFill>
            <a:schemeClr val="tx1"/>
          </a:solidFill>
          <a:latin typeface="+mn-lt"/>
          <a:ea typeface="+mn-ea"/>
          <a:cs typeface="+mn-cs"/>
        </a:defRPr>
      </a:lvl8pPr>
      <a:lvl9pPr marL="365573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6" name="Rectangle 15"/>
          <p:cNvSpPr>
            <a:spLocks noChangeArrowheads="1"/>
          </p:cNvSpPr>
          <p:nvPr/>
        </p:nvSpPr>
        <p:spPr bwMode="white">
          <a:xfrm>
            <a:off x="0" y="1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9" name="Rectangle 8"/>
          <p:cNvSpPr>
            <a:spLocks noChangeArrowheads="1"/>
          </p:cNvSpPr>
          <p:nvPr/>
        </p:nvSpPr>
        <p:spPr bwMode="auto">
          <a:xfrm>
            <a:off x="149353" y="638839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1388" tIns="45694" rIns="91388" bIns="45694"/>
          <a:lstStyle>
            <a:lvl1pPr algn="r" defTabSz="913977" eaLnBrk="1" latinLnBrk="0" hangingPunct="1">
              <a:defRPr kumimoji="0" sz="1400">
                <a:solidFill>
                  <a:srgbClr val="FFFFFF"/>
                </a:solidFill>
              </a:defRPr>
            </a:lvl1pPr>
          </a:lstStyle>
          <a:p>
            <a:fld id="{9D21D778-B565-4D7E-94D7-64010A445B68}" type="datetimeFigureOut">
              <a:rPr lang="en-US" kern="0" smtClean="0">
                <a:latin typeface="Arial"/>
                <a:cs typeface="Arial"/>
                <a:sym typeface="Arial"/>
              </a:rPr>
              <a:pPr/>
              <a:t>8/3/2017</a:t>
            </a:fld>
            <a:endParaRPr lang="en-US" kern="0" dirty="0">
              <a:latin typeface="Arial"/>
              <a:cs typeface="Arial"/>
              <a:sym typeface="Aria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1388" tIns="45694" rIns="91388" bIns="45694"/>
          <a:lstStyle>
            <a:lvl1pPr algn="l" defTabSz="913977" eaLnBrk="1" latinLnBrk="0" hangingPunct="1">
              <a:defRPr kumimoji="0" sz="1200">
                <a:solidFill>
                  <a:srgbClr val="FFFFFF"/>
                </a:solidFill>
              </a:defRPr>
            </a:lvl1pPr>
          </a:lstStyle>
          <a:p>
            <a:endParaRPr lang="en-US" kern="0" dirty="0">
              <a:latin typeface="Arial"/>
              <a:cs typeface="Arial"/>
              <a:sym typeface="Arial"/>
            </a:endParaRPr>
          </a:p>
        </p:txBody>
      </p:sp>
      <p:sp>
        <p:nvSpPr>
          <p:cNvPr id="8" name="Rectangle 7"/>
          <p:cNvSpPr>
            <a:spLocks noChangeArrowheads="1"/>
          </p:cNvSpPr>
          <p:nvPr/>
        </p:nvSpPr>
        <p:spPr bwMode="auto">
          <a:xfrm>
            <a:off x="152401" y="155449"/>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0" name="Straight Connector 9"/>
          <p:cNvSpPr>
            <a:spLocks noChangeShapeType="1"/>
          </p:cNvSpPr>
          <p:nvPr/>
        </p:nvSpPr>
        <p:spPr bwMode="auto">
          <a:xfrm>
            <a:off x="152401"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388" tIns="45694" rIns="91388" bIns="45694" anchor="ctr" compatLnSpc="1"/>
          <a:lstStyle/>
          <a:p>
            <a:pPr defTabSz="913977"/>
            <a:endParaRPr lang="en-US" sz="1000" kern="0" dirty="0">
              <a:solidFill>
                <a:srgbClr val="000000"/>
              </a:solidFill>
              <a:latin typeface="Arial"/>
              <a:cs typeface="Arial"/>
              <a:sym typeface="Arial"/>
            </a:endParaRPr>
          </a:p>
        </p:txBody>
      </p:sp>
      <p:sp>
        <p:nvSpPr>
          <p:cNvPr id="12" name="Oval 11"/>
          <p:cNvSpPr/>
          <p:nvPr/>
        </p:nvSpPr>
        <p:spPr>
          <a:xfrm>
            <a:off x="4267201"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algn="ctr" defTabSz="913977"/>
            <a:endParaRPr lang="en-US" sz="1000" kern="0" dirty="0">
              <a:solidFill>
                <a:prstClr val="white"/>
              </a:solidFill>
              <a:sym typeface="Arial"/>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388" tIns="45694" rIns="91388" bIns="45694" anchor="ctr"/>
          <a:lstStyle/>
          <a:p>
            <a:pPr algn="ctr" defTabSz="913977"/>
            <a:endParaRPr lang="en-US" sz="1000" kern="0" dirty="0">
              <a:solidFill>
                <a:prstClr val="white"/>
              </a:solidFill>
              <a:sym typeface="Aria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694" tIns="45694" rIns="45694" bIns="45694" anchor="ctr">
            <a:normAutofit/>
          </a:bodyPr>
          <a:lstStyle>
            <a:lvl1pPr algn="ctr" defTabSz="913977" eaLnBrk="1" latinLnBrk="0" hangingPunct="1">
              <a:defRPr kumimoji="0" sz="1600">
                <a:solidFill>
                  <a:schemeClr val="accent3">
                    <a:shade val="75000"/>
                  </a:schemeClr>
                </a:solidFill>
              </a:defRPr>
            </a:lvl1pPr>
          </a:lstStyle>
          <a:p>
            <a:fld id="{2C6B1FF6-39B9-40F5-8B67-33C6354A3D4F}" type="slidenum">
              <a:rPr lang="en-US" kern="0" smtClean="0">
                <a:solidFill>
                  <a:srgbClr val="8CADAE">
                    <a:shade val="75000"/>
                  </a:srgbClr>
                </a:solidFill>
                <a:latin typeface="Arial"/>
                <a:cs typeface="Arial"/>
                <a:sym typeface="Arial"/>
              </a:rPr>
              <a:pPr/>
              <a:t>‹#›</a:t>
            </a:fld>
            <a:endParaRPr lang="en-US" kern="0" dirty="0">
              <a:solidFill>
                <a:srgbClr val="8CADAE">
                  <a:shade val="75000"/>
                </a:srgbClr>
              </a:solidFill>
              <a:latin typeface="Arial"/>
              <a:cs typeface="Arial"/>
              <a:sym typeface="Arial"/>
            </a:endParaRPr>
          </a:p>
        </p:txBody>
      </p:sp>
      <p:sp>
        <p:nvSpPr>
          <p:cNvPr id="22" name="Title Placeholder 21"/>
          <p:cNvSpPr>
            <a:spLocks noGrp="1"/>
          </p:cNvSpPr>
          <p:nvPr>
            <p:ph type="title"/>
          </p:nvPr>
        </p:nvSpPr>
        <p:spPr>
          <a:xfrm>
            <a:off x="301753" y="228600"/>
            <a:ext cx="8534400" cy="758952"/>
          </a:xfrm>
          <a:prstGeom prst="rect">
            <a:avLst/>
          </a:prstGeom>
        </p:spPr>
        <p:txBody>
          <a:bodyPr vert="horz" lIns="91388" tIns="45694" rIns="91388" bIns="45694"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3" y="1524000"/>
            <a:ext cx="8534400" cy="4599432"/>
          </a:xfrm>
          <a:prstGeom prst="rect">
            <a:avLst/>
          </a:prstGeom>
        </p:spPr>
        <p:txBody>
          <a:bodyPr vert="horz" lIns="91388" tIns="45694" rIns="91388" bIns="45694">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687" r:id="rId1"/>
  </p:sldLayoutIdLst>
  <p:hf sldNum="0" hdr="0" ftr="0" dt="0"/>
  <p:txStyles>
    <p:titleStyle>
      <a:lvl1pPr algn="ctr" rtl="0" eaLnBrk="1" latinLnBrk="0" hangingPunct="1">
        <a:spcBef>
          <a:spcPct val="0"/>
        </a:spcBef>
        <a:buNone/>
        <a:defRPr kumimoji="0" sz="3300" b="1" kern="1200">
          <a:solidFill>
            <a:schemeClr val="accent3">
              <a:shade val="75000"/>
            </a:schemeClr>
          </a:solidFill>
          <a:latin typeface="+mj-lt"/>
          <a:ea typeface="+mj-ea"/>
          <a:cs typeface="+mj-cs"/>
        </a:defRPr>
      </a:lvl1pPr>
    </p:titleStyle>
    <p:bodyStyle>
      <a:lvl1pPr marL="274166" indent="-274166"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Calibri" pitchFamily="34" charset="0"/>
        </a:defRPr>
      </a:lvl1pPr>
      <a:lvl2pPr marL="548332" indent="-274166" algn="l" rtl="0" eaLnBrk="1" latinLnBrk="0" hangingPunct="1">
        <a:spcBef>
          <a:spcPct val="20000"/>
        </a:spcBef>
        <a:buClr>
          <a:schemeClr val="accent2"/>
        </a:buClr>
        <a:buSzPct val="70000"/>
        <a:buFont typeface="Wingdings"/>
        <a:buChar char=""/>
        <a:defRPr kumimoji="0" sz="2200" kern="1200">
          <a:solidFill>
            <a:schemeClr val="tx1"/>
          </a:solidFill>
          <a:latin typeface="Calibri" pitchFamily="34" charset="0"/>
          <a:ea typeface="+mn-ea"/>
          <a:cs typeface="Calibri" pitchFamily="34" charset="0"/>
        </a:defRPr>
      </a:lvl2pPr>
      <a:lvl3pPr marL="822498" indent="-228470"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Calibri" pitchFamily="34" charset="0"/>
        </a:defRPr>
      </a:lvl3pPr>
      <a:lvl4pPr marL="1096664" indent="-228470" algn="l" rtl="0" eaLnBrk="1" latinLnBrk="0" hangingPunct="1">
        <a:spcBef>
          <a:spcPct val="20000"/>
        </a:spcBef>
        <a:buClr>
          <a:schemeClr val="accent4"/>
        </a:buClr>
        <a:buSzPct val="70000"/>
        <a:buFont typeface="Wingdings"/>
        <a:buChar char=""/>
        <a:defRPr kumimoji="0" sz="2000" kern="1200">
          <a:solidFill>
            <a:schemeClr val="tx1"/>
          </a:solidFill>
          <a:latin typeface="Calibri" pitchFamily="34" charset="0"/>
          <a:ea typeface="+mn-ea"/>
          <a:cs typeface="Calibri" pitchFamily="34" charset="0"/>
        </a:defRPr>
      </a:lvl4pPr>
      <a:lvl5pPr marL="1370830" indent="-228470"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Calibri" pitchFamily="34" charset="0"/>
        </a:defRPr>
      </a:lvl5pPr>
      <a:lvl6pPr marL="1644995" indent="-182776"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59" indent="-182776"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937" indent="-182776"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100" indent="-182776"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40" algn="l" rtl="0" eaLnBrk="1" latinLnBrk="0" hangingPunct="1">
        <a:defRPr kumimoji="0" kern="1200">
          <a:solidFill>
            <a:schemeClr val="tx1"/>
          </a:solidFill>
          <a:latin typeface="+mn-lt"/>
          <a:ea typeface="+mn-ea"/>
          <a:cs typeface="+mn-cs"/>
        </a:defRPr>
      </a:lvl2pPr>
      <a:lvl3pPr marL="913883" algn="l" rtl="0" eaLnBrk="1" latinLnBrk="0" hangingPunct="1">
        <a:defRPr kumimoji="0" kern="1200">
          <a:solidFill>
            <a:schemeClr val="tx1"/>
          </a:solidFill>
          <a:latin typeface="+mn-lt"/>
          <a:ea typeface="+mn-ea"/>
          <a:cs typeface="+mn-cs"/>
        </a:defRPr>
      </a:lvl3pPr>
      <a:lvl4pPr marL="1370830" algn="l" rtl="0" eaLnBrk="1" latinLnBrk="0" hangingPunct="1">
        <a:defRPr kumimoji="0" kern="1200">
          <a:solidFill>
            <a:schemeClr val="tx1"/>
          </a:solidFill>
          <a:latin typeface="+mn-lt"/>
          <a:ea typeface="+mn-ea"/>
          <a:cs typeface="+mn-cs"/>
        </a:defRPr>
      </a:lvl4pPr>
      <a:lvl5pPr marL="1827772" algn="l" rtl="0" eaLnBrk="1" latinLnBrk="0" hangingPunct="1">
        <a:defRPr kumimoji="0" kern="1200">
          <a:solidFill>
            <a:schemeClr val="tx1"/>
          </a:solidFill>
          <a:latin typeface="+mn-lt"/>
          <a:ea typeface="+mn-ea"/>
          <a:cs typeface="+mn-cs"/>
        </a:defRPr>
      </a:lvl5pPr>
      <a:lvl6pPr marL="2284713" algn="l" rtl="0" eaLnBrk="1" latinLnBrk="0" hangingPunct="1">
        <a:defRPr kumimoji="0" kern="1200">
          <a:solidFill>
            <a:schemeClr val="tx1"/>
          </a:solidFill>
          <a:latin typeface="+mn-lt"/>
          <a:ea typeface="+mn-ea"/>
          <a:cs typeface="+mn-cs"/>
        </a:defRPr>
      </a:lvl6pPr>
      <a:lvl7pPr marL="2741659" algn="l" rtl="0" eaLnBrk="1" latinLnBrk="0" hangingPunct="1">
        <a:defRPr kumimoji="0" kern="1200">
          <a:solidFill>
            <a:schemeClr val="tx1"/>
          </a:solidFill>
          <a:latin typeface="+mn-lt"/>
          <a:ea typeface="+mn-ea"/>
          <a:cs typeface="+mn-cs"/>
        </a:defRPr>
      </a:lvl7pPr>
      <a:lvl8pPr marL="3198596" algn="l" rtl="0" eaLnBrk="1" latinLnBrk="0" hangingPunct="1">
        <a:defRPr kumimoji="0" kern="1200">
          <a:solidFill>
            <a:schemeClr val="tx1"/>
          </a:solidFill>
          <a:latin typeface="+mn-lt"/>
          <a:ea typeface="+mn-ea"/>
          <a:cs typeface="+mn-cs"/>
        </a:defRPr>
      </a:lvl8pPr>
      <a:lvl9pPr marL="3655543"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6" name="Rectangle 15"/>
          <p:cNvSpPr>
            <a:spLocks noChangeArrowheads="1"/>
          </p:cNvSpPr>
          <p:nvPr/>
        </p:nvSpPr>
        <p:spPr bwMode="white">
          <a:xfrm>
            <a:off x="0" y="1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9" name="Rectangle 8"/>
          <p:cNvSpPr>
            <a:spLocks noChangeArrowheads="1"/>
          </p:cNvSpPr>
          <p:nvPr/>
        </p:nvSpPr>
        <p:spPr bwMode="auto">
          <a:xfrm>
            <a:off x="149353" y="638839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1392" tIns="45697" rIns="91392" bIns="45697"/>
          <a:lstStyle>
            <a:lvl1pPr algn="r" defTabSz="914071" eaLnBrk="1" latinLnBrk="0" hangingPunct="1">
              <a:defRPr kumimoji="0" sz="1400">
                <a:solidFill>
                  <a:srgbClr val="FFFFFF"/>
                </a:solidFill>
              </a:defRPr>
            </a:lvl1pPr>
          </a:lstStyle>
          <a:p>
            <a:fld id="{9D21D778-B565-4D7E-94D7-64010A445B68}" type="datetimeFigureOut">
              <a:rPr lang="en-US" kern="0" smtClean="0">
                <a:latin typeface="Arial"/>
                <a:cs typeface="Arial"/>
                <a:sym typeface="Arial"/>
              </a:rPr>
              <a:pPr/>
              <a:t>8/3/2017</a:t>
            </a:fld>
            <a:endParaRPr lang="en-US" kern="0" dirty="0">
              <a:latin typeface="Arial"/>
              <a:cs typeface="Arial"/>
              <a:sym typeface="Aria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1392" tIns="45697" rIns="91392" bIns="45697"/>
          <a:lstStyle>
            <a:lvl1pPr algn="l" defTabSz="914071" eaLnBrk="1" latinLnBrk="0" hangingPunct="1">
              <a:defRPr kumimoji="0" sz="1200">
                <a:solidFill>
                  <a:srgbClr val="FFFFFF"/>
                </a:solidFill>
              </a:defRPr>
            </a:lvl1pPr>
          </a:lstStyle>
          <a:p>
            <a:endParaRPr lang="en-US" kern="0" dirty="0">
              <a:latin typeface="Arial"/>
              <a:cs typeface="Arial"/>
              <a:sym typeface="Arial"/>
            </a:endParaRPr>
          </a:p>
        </p:txBody>
      </p:sp>
      <p:sp>
        <p:nvSpPr>
          <p:cNvPr id="8" name="Rectangle 7"/>
          <p:cNvSpPr>
            <a:spLocks noChangeArrowheads="1"/>
          </p:cNvSpPr>
          <p:nvPr/>
        </p:nvSpPr>
        <p:spPr bwMode="auto">
          <a:xfrm>
            <a:off x="152401" y="155449"/>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0" name="Straight Connector 9"/>
          <p:cNvSpPr>
            <a:spLocks noChangeShapeType="1"/>
          </p:cNvSpPr>
          <p:nvPr/>
        </p:nvSpPr>
        <p:spPr bwMode="auto">
          <a:xfrm>
            <a:off x="152401"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392" tIns="45697" rIns="91392" bIns="45697" anchor="ctr" compatLnSpc="1"/>
          <a:lstStyle/>
          <a:p>
            <a:pPr defTabSz="914071"/>
            <a:endParaRPr lang="en-US" sz="1000" kern="0" dirty="0">
              <a:solidFill>
                <a:srgbClr val="000000"/>
              </a:solidFill>
              <a:latin typeface="Arial"/>
              <a:cs typeface="Arial"/>
              <a:sym typeface="Arial"/>
            </a:endParaRPr>
          </a:p>
        </p:txBody>
      </p:sp>
      <p:sp>
        <p:nvSpPr>
          <p:cNvPr id="12" name="Oval 11"/>
          <p:cNvSpPr/>
          <p:nvPr/>
        </p:nvSpPr>
        <p:spPr>
          <a:xfrm>
            <a:off x="4267201"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92" tIns="45697" rIns="91392" bIns="45697" anchor="ctr"/>
          <a:lstStyle/>
          <a:p>
            <a:pPr algn="ctr" defTabSz="914071"/>
            <a:endParaRPr lang="en-US" sz="1000" kern="0" dirty="0">
              <a:solidFill>
                <a:prstClr val="white"/>
              </a:solidFill>
              <a:sym typeface="Arial"/>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392" tIns="45697" rIns="91392" bIns="45697" anchor="ctr"/>
          <a:lstStyle/>
          <a:p>
            <a:pPr algn="ctr" defTabSz="914071"/>
            <a:endParaRPr lang="en-US" sz="1000" kern="0" dirty="0">
              <a:solidFill>
                <a:prstClr val="white"/>
              </a:solidFill>
              <a:sym typeface="Aria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697" tIns="45697" rIns="45697" bIns="45697" anchor="ctr">
            <a:normAutofit/>
          </a:bodyPr>
          <a:lstStyle>
            <a:lvl1pPr algn="ctr" defTabSz="914071" eaLnBrk="1" latinLnBrk="0" hangingPunct="1">
              <a:defRPr kumimoji="0" sz="1600">
                <a:solidFill>
                  <a:schemeClr val="accent3">
                    <a:shade val="75000"/>
                  </a:schemeClr>
                </a:solidFill>
              </a:defRPr>
            </a:lvl1pPr>
          </a:lstStyle>
          <a:p>
            <a:fld id="{2C6B1FF6-39B9-40F5-8B67-33C6354A3D4F}" type="slidenum">
              <a:rPr lang="en-US" kern="0" smtClean="0">
                <a:solidFill>
                  <a:srgbClr val="8CADAE">
                    <a:shade val="75000"/>
                  </a:srgbClr>
                </a:solidFill>
                <a:latin typeface="Arial"/>
                <a:cs typeface="Arial"/>
                <a:sym typeface="Arial"/>
              </a:rPr>
              <a:pPr/>
              <a:t>‹#›</a:t>
            </a:fld>
            <a:endParaRPr lang="en-US" kern="0" dirty="0">
              <a:solidFill>
                <a:srgbClr val="8CADAE">
                  <a:shade val="75000"/>
                </a:srgbClr>
              </a:solidFill>
              <a:latin typeface="Arial"/>
              <a:cs typeface="Arial"/>
              <a:sym typeface="Arial"/>
            </a:endParaRPr>
          </a:p>
        </p:txBody>
      </p:sp>
      <p:sp>
        <p:nvSpPr>
          <p:cNvPr id="22" name="Title Placeholder 21"/>
          <p:cNvSpPr>
            <a:spLocks noGrp="1"/>
          </p:cNvSpPr>
          <p:nvPr>
            <p:ph type="title"/>
          </p:nvPr>
        </p:nvSpPr>
        <p:spPr>
          <a:xfrm>
            <a:off x="301753" y="228600"/>
            <a:ext cx="8534400" cy="758952"/>
          </a:xfrm>
          <a:prstGeom prst="rect">
            <a:avLst/>
          </a:prstGeom>
        </p:spPr>
        <p:txBody>
          <a:bodyPr vert="horz" lIns="91392" tIns="45697" rIns="91392" bIns="45697"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3" y="1524000"/>
            <a:ext cx="8534400" cy="4599432"/>
          </a:xfrm>
          <a:prstGeom prst="rect">
            <a:avLst/>
          </a:prstGeom>
        </p:spPr>
        <p:txBody>
          <a:bodyPr vert="horz" lIns="91392" tIns="45697" rIns="91392" bIns="45697">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689" r:id="rId1"/>
  </p:sldLayoutIdLst>
  <p:hf sldNum="0" hdr="0" ftr="0" dt="0"/>
  <p:txStyles>
    <p:titleStyle>
      <a:lvl1pPr algn="ctr" rtl="0" eaLnBrk="1" latinLnBrk="0" hangingPunct="1">
        <a:spcBef>
          <a:spcPct val="0"/>
        </a:spcBef>
        <a:buNone/>
        <a:defRPr kumimoji="0" sz="3300" b="1" kern="1200">
          <a:solidFill>
            <a:schemeClr val="accent3">
              <a:shade val="75000"/>
            </a:schemeClr>
          </a:solidFill>
          <a:latin typeface="+mj-lt"/>
          <a:ea typeface="+mj-ea"/>
          <a:cs typeface="+mj-cs"/>
        </a:defRPr>
      </a:lvl1pPr>
    </p:titleStyle>
    <p:bodyStyle>
      <a:lvl1pPr marL="274180" indent="-274180"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Calibri" pitchFamily="34" charset="0"/>
        </a:defRPr>
      </a:lvl1pPr>
      <a:lvl2pPr marL="548360" indent="-274180" algn="l" rtl="0" eaLnBrk="1" latinLnBrk="0" hangingPunct="1">
        <a:spcBef>
          <a:spcPct val="20000"/>
        </a:spcBef>
        <a:buClr>
          <a:schemeClr val="accent2"/>
        </a:buClr>
        <a:buSzPct val="70000"/>
        <a:buFont typeface="Wingdings"/>
        <a:buChar char=""/>
        <a:defRPr kumimoji="0" sz="2200" kern="1200">
          <a:solidFill>
            <a:schemeClr val="tx1"/>
          </a:solidFill>
          <a:latin typeface="Calibri" pitchFamily="34" charset="0"/>
          <a:ea typeface="+mn-ea"/>
          <a:cs typeface="Calibri" pitchFamily="34" charset="0"/>
        </a:defRPr>
      </a:lvl2pPr>
      <a:lvl3pPr marL="822540" indent="-228481"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Calibri" pitchFamily="34" charset="0"/>
        </a:defRPr>
      </a:lvl3pPr>
      <a:lvl4pPr marL="1096720" indent="-228481" algn="l" rtl="0" eaLnBrk="1" latinLnBrk="0" hangingPunct="1">
        <a:spcBef>
          <a:spcPct val="20000"/>
        </a:spcBef>
        <a:buClr>
          <a:schemeClr val="accent4"/>
        </a:buClr>
        <a:buSzPct val="70000"/>
        <a:buFont typeface="Wingdings"/>
        <a:buChar char=""/>
        <a:defRPr kumimoji="0" sz="2000" kern="1200">
          <a:solidFill>
            <a:schemeClr val="tx1"/>
          </a:solidFill>
          <a:latin typeface="Calibri" pitchFamily="34" charset="0"/>
          <a:ea typeface="+mn-ea"/>
          <a:cs typeface="Calibri" pitchFamily="34" charset="0"/>
        </a:defRPr>
      </a:lvl4pPr>
      <a:lvl5pPr marL="1370900" indent="-228481"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Calibri" pitchFamily="34" charset="0"/>
        </a:defRPr>
      </a:lvl5pPr>
      <a:lvl6pPr marL="1645079" indent="-182786"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257" indent="-182786"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045" indent="-182786"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222" indent="-182786"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64" algn="l" rtl="0" eaLnBrk="1" latinLnBrk="0" hangingPunct="1">
        <a:defRPr kumimoji="0" kern="1200">
          <a:solidFill>
            <a:schemeClr val="tx1"/>
          </a:solidFill>
          <a:latin typeface="+mn-lt"/>
          <a:ea typeface="+mn-ea"/>
          <a:cs typeface="+mn-cs"/>
        </a:defRPr>
      </a:lvl2pPr>
      <a:lvl3pPr marL="913930" algn="l" rtl="0" eaLnBrk="1" latinLnBrk="0" hangingPunct="1">
        <a:defRPr kumimoji="0" kern="1200">
          <a:solidFill>
            <a:schemeClr val="tx1"/>
          </a:solidFill>
          <a:latin typeface="+mn-lt"/>
          <a:ea typeface="+mn-ea"/>
          <a:cs typeface="+mn-cs"/>
        </a:defRPr>
      </a:lvl3pPr>
      <a:lvl4pPr marL="1370900" algn="l" rtl="0" eaLnBrk="1" latinLnBrk="0" hangingPunct="1">
        <a:defRPr kumimoji="0" kern="1200">
          <a:solidFill>
            <a:schemeClr val="tx1"/>
          </a:solidFill>
          <a:latin typeface="+mn-lt"/>
          <a:ea typeface="+mn-ea"/>
          <a:cs typeface="+mn-cs"/>
        </a:defRPr>
      </a:lvl4pPr>
      <a:lvl5pPr marL="1827865" algn="l" rtl="0" eaLnBrk="1" latinLnBrk="0" hangingPunct="1">
        <a:defRPr kumimoji="0" kern="1200">
          <a:solidFill>
            <a:schemeClr val="tx1"/>
          </a:solidFill>
          <a:latin typeface="+mn-lt"/>
          <a:ea typeface="+mn-ea"/>
          <a:cs typeface="+mn-cs"/>
        </a:defRPr>
      </a:lvl5pPr>
      <a:lvl6pPr marL="2284830" algn="l" rtl="0" eaLnBrk="1" latinLnBrk="0" hangingPunct="1">
        <a:defRPr kumimoji="0" kern="1200">
          <a:solidFill>
            <a:schemeClr val="tx1"/>
          </a:solidFill>
          <a:latin typeface="+mn-lt"/>
          <a:ea typeface="+mn-ea"/>
          <a:cs typeface="+mn-cs"/>
        </a:defRPr>
      </a:lvl6pPr>
      <a:lvl7pPr marL="2741799" algn="l" rtl="0" eaLnBrk="1" latinLnBrk="0" hangingPunct="1">
        <a:defRPr kumimoji="0" kern="1200">
          <a:solidFill>
            <a:schemeClr val="tx1"/>
          </a:solidFill>
          <a:latin typeface="+mn-lt"/>
          <a:ea typeface="+mn-ea"/>
          <a:cs typeface="+mn-cs"/>
        </a:defRPr>
      </a:lvl7pPr>
      <a:lvl8pPr marL="3198760" algn="l" rtl="0" eaLnBrk="1" latinLnBrk="0" hangingPunct="1">
        <a:defRPr kumimoji="0" kern="1200">
          <a:solidFill>
            <a:schemeClr val="tx1"/>
          </a:solidFill>
          <a:latin typeface="+mn-lt"/>
          <a:ea typeface="+mn-ea"/>
          <a:cs typeface="+mn-cs"/>
        </a:defRPr>
      </a:lvl8pPr>
      <a:lvl9pPr marL="365573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6" name="Rectangle 15"/>
          <p:cNvSpPr>
            <a:spLocks noChangeArrowheads="1"/>
          </p:cNvSpPr>
          <p:nvPr/>
        </p:nvSpPr>
        <p:spPr bwMode="white">
          <a:xfrm>
            <a:off x="0" y="8"/>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9" name="Rectangle 8"/>
          <p:cNvSpPr>
            <a:spLocks noChangeArrowheads="1"/>
          </p:cNvSpPr>
          <p:nvPr/>
        </p:nvSpPr>
        <p:spPr bwMode="auto">
          <a:xfrm>
            <a:off x="149353" y="6388393"/>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1402" tIns="45702" rIns="91402" bIns="45702"/>
          <a:lstStyle>
            <a:lvl1pPr algn="r" defTabSz="914212" eaLnBrk="1" latinLnBrk="0" hangingPunct="1">
              <a:defRPr kumimoji="0" sz="1400">
                <a:solidFill>
                  <a:srgbClr val="FFFFFF"/>
                </a:solidFill>
              </a:defRPr>
            </a:lvl1pPr>
          </a:lstStyle>
          <a:p>
            <a:fld id="{9D21D778-B565-4D7E-94D7-64010A445B68}" type="datetimeFigureOut">
              <a:rPr lang="en-US" kern="0" smtClean="0">
                <a:latin typeface="Arial"/>
                <a:cs typeface="Arial"/>
                <a:sym typeface="Arial"/>
              </a:rPr>
              <a:pPr/>
              <a:t>8/3/2017</a:t>
            </a:fld>
            <a:endParaRPr lang="en-US" kern="0" dirty="0">
              <a:latin typeface="Arial"/>
              <a:cs typeface="Arial"/>
              <a:sym typeface="Aria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1402" tIns="45702" rIns="91402" bIns="45702"/>
          <a:lstStyle>
            <a:lvl1pPr algn="l" defTabSz="914212" eaLnBrk="1" latinLnBrk="0" hangingPunct="1">
              <a:defRPr kumimoji="0" sz="1200">
                <a:solidFill>
                  <a:srgbClr val="FFFFFF"/>
                </a:solidFill>
              </a:defRPr>
            </a:lvl1pPr>
          </a:lstStyle>
          <a:p>
            <a:endParaRPr lang="en-US" kern="0" dirty="0">
              <a:latin typeface="Arial"/>
              <a:cs typeface="Arial"/>
              <a:sym typeface="Arial"/>
            </a:endParaRPr>
          </a:p>
        </p:txBody>
      </p:sp>
      <p:sp>
        <p:nvSpPr>
          <p:cNvPr id="8" name="Rectangle 7"/>
          <p:cNvSpPr>
            <a:spLocks noChangeArrowheads="1"/>
          </p:cNvSpPr>
          <p:nvPr/>
        </p:nvSpPr>
        <p:spPr bwMode="auto">
          <a:xfrm>
            <a:off x="152401" y="155449"/>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0" name="Straight Connector 9"/>
          <p:cNvSpPr>
            <a:spLocks noChangeShapeType="1"/>
          </p:cNvSpPr>
          <p:nvPr/>
        </p:nvSpPr>
        <p:spPr bwMode="auto">
          <a:xfrm>
            <a:off x="152401"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02" tIns="45702" rIns="91402" bIns="45702" anchor="ctr" compatLnSpc="1"/>
          <a:lstStyle/>
          <a:p>
            <a:pPr defTabSz="914212"/>
            <a:endParaRPr lang="en-US" sz="1000" kern="0" dirty="0">
              <a:solidFill>
                <a:srgbClr val="000000"/>
              </a:solidFill>
              <a:latin typeface="Arial"/>
              <a:cs typeface="Arial"/>
              <a:sym typeface="Arial"/>
            </a:endParaRPr>
          </a:p>
        </p:txBody>
      </p:sp>
      <p:sp>
        <p:nvSpPr>
          <p:cNvPr id="12" name="Oval 11"/>
          <p:cNvSpPr/>
          <p:nvPr/>
        </p:nvSpPr>
        <p:spPr>
          <a:xfrm>
            <a:off x="4267201"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02" tIns="45702" rIns="91402" bIns="45702" anchor="ctr"/>
          <a:lstStyle/>
          <a:p>
            <a:pPr algn="ctr" defTabSz="914212"/>
            <a:endParaRPr lang="en-US" sz="1000" kern="0" dirty="0">
              <a:solidFill>
                <a:prstClr val="white"/>
              </a:solidFill>
              <a:sym typeface="Arial"/>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02" tIns="45702" rIns="91402" bIns="45702" anchor="ctr"/>
          <a:lstStyle/>
          <a:p>
            <a:pPr algn="ctr" defTabSz="914212"/>
            <a:endParaRPr lang="en-US" sz="1000" kern="0" dirty="0">
              <a:solidFill>
                <a:prstClr val="white"/>
              </a:solidFill>
              <a:sym typeface="Aria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02" tIns="45702" rIns="45702" bIns="45702" anchor="ctr">
            <a:normAutofit/>
          </a:bodyPr>
          <a:lstStyle>
            <a:lvl1pPr algn="ctr" defTabSz="914212" eaLnBrk="1" latinLnBrk="0" hangingPunct="1">
              <a:defRPr kumimoji="0" sz="1600">
                <a:solidFill>
                  <a:schemeClr val="accent3">
                    <a:shade val="75000"/>
                  </a:schemeClr>
                </a:solidFill>
              </a:defRPr>
            </a:lvl1pPr>
          </a:lstStyle>
          <a:p>
            <a:fld id="{2C6B1FF6-39B9-40F5-8B67-33C6354A3D4F}" type="slidenum">
              <a:rPr lang="en-US" kern="0" smtClean="0">
                <a:solidFill>
                  <a:srgbClr val="8CADAE">
                    <a:shade val="75000"/>
                  </a:srgbClr>
                </a:solidFill>
                <a:latin typeface="Arial"/>
                <a:cs typeface="Arial"/>
                <a:sym typeface="Arial"/>
              </a:rPr>
              <a:pPr/>
              <a:t>‹#›</a:t>
            </a:fld>
            <a:endParaRPr lang="en-US" kern="0" dirty="0">
              <a:solidFill>
                <a:srgbClr val="8CADAE">
                  <a:shade val="75000"/>
                </a:srgbClr>
              </a:solidFill>
              <a:latin typeface="Arial"/>
              <a:cs typeface="Arial"/>
              <a:sym typeface="Arial"/>
            </a:endParaRPr>
          </a:p>
        </p:txBody>
      </p:sp>
      <p:sp>
        <p:nvSpPr>
          <p:cNvPr id="22" name="Title Placeholder 21"/>
          <p:cNvSpPr>
            <a:spLocks noGrp="1"/>
          </p:cNvSpPr>
          <p:nvPr>
            <p:ph type="title"/>
          </p:nvPr>
        </p:nvSpPr>
        <p:spPr>
          <a:xfrm>
            <a:off x="301753" y="228600"/>
            <a:ext cx="8534400" cy="758952"/>
          </a:xfrm>
          <a:prstGeom prst="rect">
            <a:avLst/>
          </a:prstGeom>
        </p:spPr>
        <p:txBody>
          <a:bodyPr vert="horz" lIns="91402" tIns="45702" rIns="91402" bIns="45702"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3" y="1524000"/>
            <a:ext cx="8534400" cy="4599432"/>
          </a:xfrm>
          <a:prstGeom prst="rect">
            <a:avLst/>
          </a:prstGeom>
        </p:spPr>
        <p:txBody>
          <a:bodyPr vert="horz" lIns="91402" tIns="45702" rIns="91402" bIns="45702">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691" r:id="rId1"/>
    <p:sldLayoutId id="2147483700" r:id="rId2"/>
  </p:sldLayoutIdLst>
  <p:hf sldNum="0" hdr="0" ftr="0" dt="0"/>
  <p:txStyles>
    <p:titleStyle>
      <a:lvl1pPr algn="ctr" rtl="0" eaLnBrk="1" latinLnBrk="0" hangingPunct="1">
        <a:spcBef>
          <a:spcPct val="0"/>
        </a:spcBef>
        <a:buNone/>
        <a:defRPr kumimoji="0" sz="3300" b="1" kern="1200">
          <a:solidFill>
            <a:schemeClr val="accent3">
              <a:shade val="75000"/>
            </a:schemeClr>
          </a:solidFill>
          <a:latin typeface="+mj-lt"/>
          <a:ea typeface="+mj-ea"/>
          <a:cs typeface="+mj-cs"/>
        </a:defRPr>
      </a:lvl1pPr>
    </p:titleStyle>
    <p:bodyStyle>
      <a:lvl1pPr marL="274208" indent="-274208"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Calibri" pitchFamily="34" charset="0"/>
        </a:defRPr>
      </a:lvl1pPr>
      <a:lvl2pPr marL="548416" indent="-274208" algn="l" rtl="0" eaLnBrk="1" latinLnBrk="0" hangingPunct="1">
        <a:spcBef>
          <a:spcPct val="20000"/>
        </a:spcBef>
        <a:buClr>
          <a:schemeClr val="accent2"/>
        </a:buClr>
        <a:buSzPct val="70000"/>
        <a:buFont typeface="Wingdings"/>
        <a:buChar char=""/>
        <a:defRPr kumimoji="0" sz="2200" kern="1200">
          <a:solidFill>
            <a:schemeClr val="tx1"/>
          </a:solidFill>
          <a:latin typeface="Calibri" pitchFamily="34" charset="0"/>
          <a:ea typeface="+mn-ea"/>
          <a:cs typeface="Calibri" pitchFamily="34" charset="0"/>
        </a:defRPr>
      </a:lvl2pPr>
      <a:lvl3pPr marL="822624" indent="-228505"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Calibri" pitchFamily="34" charset="0"/>
        </a:defRPr>
      </a:lvl3pPr>
      <a:lvl4pPr marL="1096832" indent="-228505" algn="l" rtl="0" eaLnBrk="1" latinLnBrk="0" hangingPunct="1">
        <a:spcBef>
          <a:spcPct val="20000"/>
        </a:spcBef>
        <a:buClr>
          <a:schemeClr val="accent4"/>
        </a:buClr>
        <a:buSzPct val="70000"/>
        <a:buFont typeface="Wingdings"/>
        <a:buChar char=""/>
        <a:defRPr kumimoji="0" sz="2000" kern="1200">
          <a:solidFill>
            <a:schemeClr val="tx1"/>
          </a:solidFill>
          <a:latin typeface="Calibri" pitchFamily="34" charset="0"/>
          <a:ea typeface="+mn-ea"/>
          <a:cs typeface="Calibri" pitchFamily="34" charset="0"/>
        </a:defRPr>
      </a:lvl4pPr>
      <a:lvl5pPr marL="1371040" indent="-228505"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Calibri" pitchFamily="34" charset="0"/>
        </a:defRPr>
      </a:lvl5pPr>
      <a:lvl6pPr marL="1645247" indent="-182805"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454" indent="-182805"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259" indent="-182805"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466" indent="-182805"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4" algn="l" rtl="0" eaLnBrk="1" latinLnBrk="0" hangingPunct="1">
        <a:defRPr kumimoji="0" kern="1200">
          <a:solidFill>
            <a:schemeClr val="tx1"/>
          </a:solidFill>
          <a:latin typeface="+mn-lt"/>
          <a:ea typeface="+mn-ea"/>
          <a:cs typeface="+mn-cs"/>
        </a:defRPr>
      </a:lvl3pPr>
      <a:lvl4pPr marL="1371040" algn="l" rtl="0" eaLnBrk="1" latinLnBrk="0" hangingPunct="1">
        <a:defRPr kumimoji="0" kern="1200">
          <a:solidFill>
            <a:schemeClr val="tx1"/>
          </a:solidFill>
          <a:latin typeface="+mn-lt"/>
          <a:ea typeface="+mn-ea"/>
          <a:cs typeface="+mn-cs"/>
        </a:defRPr>
      </a:lvl4pPr>
      <a:lvl5pPr marL="1828052" algn="l" rtl="0" eaLnBrk="1" latinLnBrk="0" hangingPunct="1">
        <a:defRPr kumimoji="0" kern="1200">
          <a:solidFill>
            <a:schemeClr val="tx1"/>
          </a:solidFill>
          <a:latin typeface="+mn-lt"/>
          <a:ea typeface="+mn-ea"/>
          <a:cs typeface="+mn-cs"/>
        </a:defRPr>
      </a:lvl5pPr>
      <a:lvl6pPr marL="2285064" algn="l" rtl="0" eaLnBrk="1" latinLnBrk="0" hangingPunct="1">
        <a:defRPr kumimoji="0" kern="1200">
          <a:solidFill>
            <a:schemeClr val="tx1"/>
          </a:solidFill>
          <a:latin typeface="+mn-lt"/>
          <a:ea typeface="+mn-ea"/>
          <a:cs typeface="+mn-cs"/>
        </a:defRPr>
      </a:lvl6pPr>
      <a:lvl7pPr marL="2742079" algn="l" rtl="0" eaLnBrk="1" latinLnBrk="0" hangingPunct="1">
        <a:defRPr kumimoji="0" kern="1200">
          <a:solidFill>
            <a:schemeClr val="tx1"/>
          </a:solidFill>
          <a:latin typeface="+mn-lt"/>
          <a:ea typeface="+mn-ea"/>
          <a:cs typeface="+mn-cs"/>
        </a:defRPr>
      </a:lvl7pPr>
      <a:lvl8pPr marL="3199088" algn="l" rtl="0" eaLnBrk="1" latinLnBrk="0" hangingPunct="1">
        <a:defRPr kumimoji="0" kern="1200">
          <a:solidFill>
            <a:schemeClr val="tx1"/>
          </a:solidFill>
          <a:latin typeface="+mn-lt"/>
          <a:ea typeface="+mn-ea"/>
          <a:cs typeface="+mn-cs"/>
        </a:defRPr>
      </a:lvl8pPr>
      <a:lvl9pPr marL="3656104"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16" name="Rectangle 15"/>
          <p:cNvSpPr>
            <a:spLocks noChangeArrowheads="1"/>
          </p:cNvSpPr>
          <p:nvPr/>
        </p:nvSpPr>
        <p:spPr bwMode="white">
          <a:xfrm>
            <a:off x="0" y="5"/>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9" name="Rectangle 8"/>
          <p:cNvSpPr>
            <a:spLocks noChangeArrowheads="1"/>
          </p:cNvSpPr>
          <p:nvPr/>
        </p:nvSpPr>
        <p:spPr bwMode="auto">
          <a:xfrm>
            <a:off x="149353" y="6388390"/>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1416" tIns="45709" rIns="91416" bIns="45709"/>
          <a:lstStyle>
            <a:lvl1pPr algn="r" eaLnBrk="1" latinLnBrk="0" hangingPunct="1">
              <a:defRPr kumimoji="0" sz="1400">
                <a:solidFill>
                  <a:srgbClr val="FFFFFF"/>
                </a:solidFill>
              </a:defRPr>
            </a:lvl1pPr>
          </a:lstStyle>
          <a:p>
            <a:pPr defTabSz="914400"/>
            <a:fld id="{9D21D778-B565-4D7E-94D7-64010A445B68}" type="datetimeFigureOut">
              <a:rPr lang="en-US" kern="0" smtClean="0">
                <a:latin typeface="Arial"/>
                <a:cs typeface="Arial"/>
                <a:sym typeface="Arial"/>
              </a:rPr>
              <a:pPr defTabSz="914400"/>
              <a:t>8/3/2017</a:t>
            </a:fld>
            <a:endParaRPr lang="en-US" kern="0" dirty="0">
              <a:latin typeface="Arial"/>
              <a:cs typeface="Arial"/>
              <a:sym typeface="Aria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1416" tIns="45709" rIns="91416" bIns="45709"/>
          <a:lstStyle>
            <a:lvl1pPr algn="l" eaLnBrk="1" latinLnBrk="0" hangingPunct="1">
              <a:defRPr kumimoji="0" sz="1200">
                <a:solidFill>
                  <a:srgbClr val="FFFFFF"/>
                </a:solidFill>
              </a:defRPr>
            </a:lvl1pPr>
          </a:lstStyle>
          <a:p>
            <a:pPr defTabSz="914400"/>
            <a:endParaRPr lang="en-US" kern="0" dirty="0">
              <a:latin typeface="Arial"/>
              <a:cs typeface="Arial"/>
              <a:sym typeface="Arial"/>
            </a:endParaRPr>
          </a:p>
        </p:txBody>
      </p:sp>
      <p:sp>
        <p:nvSpPr>
          <p:cNvPr id="8" name="Rectangle 7"/>
          <p:cNvSpPr>
            <a:spLocks noChangeArrowheads="1"/>
          </p:cNvSpPr>
          <p:nvPr/>
        </p:nvSpPr>
        <p:spPr bwMode="auto">
          <a:xfrm>
            <a:off x="152401" y="155449"/>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16" tIns="45709" rIns="91416" bIns="45709" anchor="ctr" compatLnSpc="1"/>
          <a:lstStyle/>
          <a:p>
            <a:pPr defTabSz="914400"/>
            <a:endParaRPr lang="en-US" sz="1000" kern="0" dirty="0">
              <a:solidFill>
                <a:srgbClr val="000000"/>
              </a:solidFill>
              <a:latin typeface="Arial"/>
              <a:cs typeface="Arial"/>
              <a:sym typeface="Arial"/>
            </a:endParaRPr>
          </a:p>
        </p:txBody>
      </p:sp>
      <p:sp>
        <p:nvSpPr>
          <p:cNvPr id="10" name="Straight Connector 9"/>
          <p:cNvSpPr>
            <a:spLocks noChangeShapeType="1"/>
          </p:cNvSpPr>
          <p:nvPr/>
        </p:nvSpPr>
        <p:spPr bwMode="auto">
          <a:xfrm>
            <a:off x="152401"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16" tIns="45709" rIns="91416" bIns="45709" anchor="ctr" compatLnSpc="1"/>
          <a:lstStyle/>
          <a:p>
            <a:pPr defTabSz="914400"/>
            <a:endParaRPr lang="en-US" sz="1000" kern="0">
              <a:solidFill>
                <a:srgbClr val="000000"/>
              </a:solidFill>
              <a:latin typeface="Arial"/>
              <a:cs typeface="Arial"/>
              <a:sym typeface="Arial"/>
            </a:endParaRPr>
          </a:p>
        </p:txBody>
      </p:sp>
      <p:sp>
        <p:nvSpPr>
          <p:cNvPr id="12" name="Oval 11"/>
          <p:cNvSpPr/>
          <p:nvPr/>
        </p:nvSpPr>
        <p:spPr>
          <a:xfrm>
            <a:off x="4267201"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16" tIns="45709" rIns="91416" bIns="45709" anchor="ctr"/>
          <a:lstStyle/>
          <a:p>
            <a:pPr algn="ctr" defTabSz="914400"/>
            <a:endParaRPr lang="en-US" sz="1000" kern="0">
              <a:solidFill>
                <a:prstClr val="white"/>
              </a:solidFill>
              <a:sym typeface="Arial"/>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16" tIns="45709" rIns="91416" bIns="45709" anchor="ctr"/>
          <a:lstStyle/>
          <a:p>
            <a:pPr algn="ctr" defTabSz="914400"/>
            <a:endParaRPr lang="en-US" sz="1000" kern="0">
              <a:solidFill>
                <a:prstClr val="white"/>
              </a:solidFill>
              <a:sym typeface="Aria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09" tIns="45709" rIns="45709" bIns="45709" anchor="ctr">
            <a:normAutofit/>
          </a:bodyPr>
          <a:lstStyle>
            <a:lvl1pPr algn="ctr" eaLnBrk="1" latinLnBrk="0" hangingPunct="1">
              <a:defRPr kumimoji="0" sz="1600">
                <a:solidFill>
                  <a:schemeClr val="accent3">
                    <a:shade val="75000"/>
                  </a:schemeClr>
                </a:solidFill>
              </a:defRPr>
            </a:lvl1pPr>
          </a:lstStyle>
          <a:p>
            <a:pPr defTabSz="914400"/>
            <a:fld id="{2C6B1FF6-39B9-40F5-8B67-33C6354A3D4F}" type="slidenum">
              <a:rPr lang="en-US" kern="0" smtClean="0">
                <a:solidFill>
                  <a:srgbClr val="8CADAE">
                    <a:shade val="75000"/>
                  </a:srgbClr>
                </a:solidFill>
                <a:latin typeface="Arial"/>
                <a:cs typeface="Arial"/>
                <a:sym typeface="Arial"/>
              </a:rPr>
              <a:pPr defTabSz="914400"/>
              <a:t>‹#›</a:t>
            </a:fld>
            <a:endParaRPr lang="en-US" kern="0" dirty="0">
              <a:solidFill>
                <a:srgbClr val="8CADAE">
                  <a:shade val="75000"/>
                </a:srgbClr>
              </a:solidFill>
              <a:latin typeface="Arial"/>
              <a:cs typeface="Arial"/>
              <a:sym typeface="Arial"/>
            </a:endParaRPr>
          </a:p>
        </p:txBody>
      </p:sp>
      <p:sp>
        <p:nvSpPr>
          <p:cNvPr id="22" name="Title Placeholder 21"/>
          <p:cNvSpPr>
            <a:spLocks noGrp="1"/>
          </p:cNvSpPr>
          <p:nvPr>
            <p:ph type="title"/>
          </p:nvPr>
        </p:nvSpPr>
        <p:spPr>
          <a:xfrm>
            <a:off x="301753" y="228600"/>
            <a:ext cx="8534400" cy="758952"/>
          </a:xfrm>
          <a:prstGeom prst="rect">
            <a:avLst/>
          </a:prstGeom>
        </p:spPr>
        <p:txBody>
          <a:bodyPr vert="horz" lIns="91416" tIns="45709" rIns="91416" bIns="45709"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3" y="1524000"/>
            <a:ext cx="8534400" cy="4599432"/>
          </a:xfrm>
          <a:prstGeom prst="rect">
            <a:avLst/>
          </a:prstGeom>
        </p:spPr>
        <p:txBody>
          <a:bodyPr vert="horz" lIns="91416" tIns="45709" rIns="91416" bIns="45709">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ctr" rtl="0" eaLnBrk="1" latinLnBrk="0" hangingPunct="1">
        <a:spcBef>
          <a:spcPct val="0"/>
        </a:spcBef>
        <a:buNone/>
        <a:defRPr kumimoji="0" sz="3300" b="1" kern="1200">
          <a:solidFill>
            <a:schemeClr val="accent3">
              <a:shade val="75000"/>
            </a:schemeClr>
          </a:solidFill>
          <a:latin typeface="+mj-lt"/>
          <a:ea typeface="+mj-ea"/>
          <a:cs typeface="+mj-cs"/>
        </a:defRPr>
      </a:lvl1pPr>
    </p:titleStyle>
    <p:bodyStyle>
      <a:lvl1pPr marL="274250" indent="-274250"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Calibri" pitchFamily="34" charset="0"/>
        </a:defRPr>
      </a:lvl1pPr>
      <a:lvl2pPr marL="548500" indent="-274250" algn="l" rtl="0" eaLnBrk="1" latinLnBrk="0" hangingPunct="1">
        <a:spcBef>
          <a:spcPct val="20000"/>
        </a:spcBef>
        <a:buClr>
          <a:schemeClr val="accent2"/>
        </a:buClr>
        <a:buSzPct val="70000"/>
        <a:buFont typeface="Wingdings"/>
        <a:buChar char=""/>
        <a:defRPr kumimoji="0" sz="2200" kern="1200">
          <a:solidFill>
            <a:schemeClr val="tx1"/>
          </a:solidFill>
          <a:latin typeface="Calibri" pitchFamily="34" charset="0"/>
          <a:ea typeface="+mn-ea"/>
          <a:cs typeface="Calibri" pitchFamily="34" charset="0"/>
        </a:defRPr>
      </a:lvl2pPr>
      <a:lvl3pPr marL="822750" indent="-228541"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Calibri" pitchFamily="34" charset="0"/>
        </a:defRPr>
      </a:lvl3pPr>
      <a:lvl4pPr marL="1097000" indent="-228541" algn="l" rtl="0" eaLnBrk="1" latinLnBrk="0" hangingPunct="1">
        <a:spcBef>
          <a:spcPct val="20000"/>
        </a:spcBef>
        <a:buClr>
          <a:schemeClr val="accent4"/>
        </a:buClr>
        <a:buSzPct val="70000"/>
        <a:buFont typeface="Wingdings"/>
        <a:buChar char=""/>
        <a:defRPr kumimoji="0" sz="2000" kern="1200">
          <a:solidFill>
            <a:schemeClr val="tx1"/>
          </a:solidFill>
          <a:latin typeface="Calibri" pitchFamily="34" charset="0"/>
          <a:ea typeface="+mn-ea"/>
          <a:cs typeface="Calibri" pitchFamily="34" charset="0"/>
        </a:defRPr>
      </a:lvl4pPr>
      <a:lvl5pPr marL="1371250" indent="-228541"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Calibri" pitchFamily="34" charset="0"/>
        </a:defRPr>
      </a:lvl5pPr>
      <a:lvl6pPr marL="1645499" indent="-18283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748" indent="-18283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581" indent="-18283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832" indent="-18283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82" algn="l" rtl="0" eaLnBrk="1" latinLnBrk="0" hangingPunct="1">
        <a:defRPr kumimoji="0" kern="1200">
          <a:solidFill>
            <a:schemeClr val="tx1"/>
          </a:solidFill>
          <a:latin typeface="+mn-lt"/>
          <a:ea typeface="+mn-ea"/>
          <a:cs typeface="+mn-cs"/>
        </a:defRPr>
      </a:lvl2pPr>
      <a:lvl3pPr marL="914165" algn="l" rtl="0" eaLnBrk="1" latinLnBrk="0" hangingPunct="1">
        <a:defRPr kumimoji="0" kern="1200">
          <a:solidFill>
            <a:schemeClr val="tx1"/>
          </a:solidFill>
          <a:latin typeface="+mn-lt"/>
          <a:ea typeface="+mn-ea"/>
          <a:cs typeface="+mn-cs"/>
        </a:defRPr>
      </a:lvl3pPr>
      <a:lvl4pPr marL="1371250" algn="l" rtl="0" eaLnBrk="1" latinLnBrk="0" hangingPunct="1">
        <a:defRPr kumimoji="0" kern="1200">
          <a:solidFill>
            <a:schemeClr val="tx1"/>
          </a:solidFill>
          <a:latin typeface="+mn-lt"/>
          <a:ea typeface="+mn-ea"/>
          <a:cs typeface="+mn-cs"/>
        </a:defRPr>
      </a:lvl4pPr>
      <a:lvl5pPr marL="1828332" algn="l" rtl="0" eaLnBrk="1" latinLnBrk="0" hangingPunct="1">
        <a:defRPr kumimoji="0" kern="1200">
          <a:solidFill>
            <a:schemeClr val="tx1"/>
          </a:solidFill>
          <a:latin typeface="+mn-lt"/>
          <a:ea typeface="+mn-ea"/>
          <a:cs typeface="+mn-cs"/>
        </a:defRPr>
      </a:lvl5pPr>
      <a:lvl6pPr marL="2285415" algn="l" rtl="0" eaLnBrk="1" latinLnBrk="0" hangingPunct="1">
        <a:defRPr kumimoji="0" kern="1200">
          <a:solidFill>
            <a:schemeClr val="tx1"/>
          </a:solidFill>
          <a:latin typeface="+mn-lt"/>
          <a:ea typeface="+mn-ea"/>
          <a:cs typeface="+mn-cs"/>
        </a:defRPr>
      </a:lvl6pPr>
      <a:lvl7pPr marL="2742500" algn="l" rtl="0" eaLnBrk="1" latinLnBrk="0" hangingPunct="1">
        <a:defRPr kumimoji="0" kern="1200">
          <a:solidFill>
            <a:schemeClr val="tx1"/>
          </a:solidFill>
          <a:latin typeface="+mn-lt"/>
          <a:ea typeface="+mn-ea"/>
          <a:cs typeface="+mn-cs"/>
        </a:defRPr>
      </a:lvl7pPr>
      <a:lvl8pPr marL="3199580" algn="l" rtl="0" eaLnBrk="1" latinLnBrk="0" hangingPunct="1">
        <a:defRPr kumimoji="0" kern="1200">
          <a:solidFill>
            <a:schemeClr val="tx1"/>
          </a:solidFill>
          <a:latin typeface="+mn-lt"/>
          <a:ea typeface="+mn-ea"/>
          <a:cs typeface="+mn-cs"/>
        </a:defRPr>
      </a:lvl8pPr>
      <a:lvl9pPr marL="3656665"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914400"/>
            <a:fld id="{9D21D778-B565-4D7E-94D7-64010A445B68}" type="datetimeFigureOut">
              <a:rPr lang="en-US" smtClean="0"/>
              <a:pPr defTabSz="914400"/>
              <a:t>8/3/2017</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914400"/>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914400"/>
            <a:fld id="{2C6B1FF6-39B9-40F5-8B67-33C6354A3D4F}" type="slidenum">
              <a:rPr lang="en-US" smtClean="0">
                <a:solidFill>
                  <a:srgbClr val="8CADAE">
                    <a:shade val="75000"/>
                  </a:srgbClr>
                </a:solidFill>
              </a:rPr>
              <a:pPr defTabSz="914400"/>
              <a:t>‹#›</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3" descr="footer_graphic.png"/>
          <p:cNvPicPr>
            <a:picLocks noChangeAspect="1"/>
          </p:cNvPicPr>
          <p:nvPr/>
        </p:nvPicPr>
        <p:blipFill>
          <a:blip r:embed="rId6" cstate="print"/>
          <a:srcRect/>
          <a:stretch>
            <a:fillRect/>
          </a:stretch>
        </p:blipFill>
        <p:spPr bwMode="auto">
          <a:xfrm>
            <a:off x="0" y="5435600"/>
            <a:ext cx="9144000" cy="1420813"/>
          </a:xfrm>
          <a:prstGeom prst="rect">
            <a:avLst/>
          </a:prstGeom>
          <a:noFill/>
          <a:ln w="9525">
            <a:noFill/>
            <a:miter lim="800000"/>
            <a:headEnd/>
            <a:tailEnd/>
          </a:ln>
        </p:spPr>
      </p:pic>
      <p:pic>
        <p:nvPicPr>
          <p:cNvPr id="1029" name="Picture 11" descr="Combined PH Logo"/>
          <p:cNvPicPr>
            <a:picLocks noChangeAspect="1" noChangeArrowheads="1"/>
          </p:cNvPicPr>
          <p:nvPr userDrawn="1"/>
        </p:nvPicPr>
        <p:blipFill>
          <a:blip r:embed="rId7" cstate="print"/>
          <a:srcRect/>
          <a:stretch>
            <a:fillRect/>
          </a:stretch>
        </p:blipFill>
        <p:spPr bwMode="auto">
          <a:xfrm>
            <a:off x="6705600" y="6088063"/>
            <a:ext cx="2197100" cy="769937"/>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8"/>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9"/>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9"/>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9"/>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914400"/>
            <a:fld id="{9D21D778-B565-4D7E-94D7-64010A445B68}" type="datetimeFigureOut">
              <a:rPr lang="en-US" smtClean="0"/>
              <a:pPr defTabSz="914400"/>
              <a:t>8/3/2017</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914400"/>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914400"/>
            <a:fld id="{2C6B1FF6-39B9-40F5-8B67-33C6354A3D4F}" type="slidenum">
              <a:rPr lang="en-US" smtClean="0">
                <a:solidFill>
                  <a:srgbClr val="8CADAE">
                    <a:shade val="75000"/>
                  </a:srgbClr>
                </a:solidFill>
              </a:rPr>
              <a:pPr defTabSz="914400"/>
              <a:t>‹#›</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hyperlink" Target="http://nhoralhealth.org/about/angela_w_oralhealthchampion/" TargetMode="External"/><Relationship Id="rId5" Type="http://schemas.openxmlformats.org/officeDocument/2006/relationships/image" Target="../media/image35.jpeg"/><Relationship Id="rId4" Type="http://schemas.openxmlformats.org/officeDocument/2006/relationships/hyperlink" Target="http://nhoralhealth.org/about/coalition-mtg-1_0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body" idx="1"/>
          </p:nvPr>
        </p:nvSpPr>
        <p:spPr/>
        <p:txBody>
          <a:bodyPr>
            <a:normAutofit/>
          </a:bodyPr>
          <a:lstStyle/>
          <a:p>
            <a:r>
              <a:rPr lang="en-US" sz="2000" cap="none" dirty="0">
                <a:solidFill>
                  <a:schemeClr val="tx1"/>
                </a:solidFill>
                <a:latin typeface="Calibri" pitchFamily="34" charset="0"/>
                <a:cs typeface="Calibri" pitchFamily="34" charset="0"/>
              </a:rPr>
              <a:t>Presenting by the ASTDD Data Committee</a:t>
            </a:r>
          </a:p>
        </p:txBody>
      </p:sp>
      <p:sp>
        <p:nvSpPr>
          <p:cNvPr id="3" name="Title 2"/>
          <p:cNvSpPr>
            <a:spLocks noGrp="1"/>
          </p:cNvSpPr>
          <p:nvPr>
            <p:ph type="title"/>
          </p:nvPr>
        </p:nvSpPr>
        <p:spPr>
          <a:xfrm>
            <a:off x="762000" y="304800"/>
            <a:ext cx="7772400" cy="1524000"/>
          </a:xfrm>
        </p:spPr>
        <p:txBody>
          <a:bodyPr>
            <a:normAutofit fontScale="90000"/>
          </a:bodyPr>
          <a:lstStyle/>
          <a:p>
            <a:r>
              <a:rPr lang="en-US" sz="4400" b="1" i="1" dirty="0">
                <a:solidFill>
                  <a:schemeClr val="tx1"/>
                </a:solidFill>
              </a:rPr>
              <a:t>Turning Data Into Action</a:t>
            </a:r>
            <a:r>
              <a:rPr lang="en-US" sz="4400" b="1" dirty="0">
                <a:solidFill>
                  <a:schemeClr val="tx1"/>
                </a:solidFill>
              </a:rPr>
              <a:t/>
            </a:r>
            <a:br>
              <a:rPr lang="en-US" sz="4400" b="1" dirty="0">
                <a:solidFill>
                  <a:schemeClr val="tx1"/>
                </a:solidFill>
              </a:rPr>
            </a:br>
            <a:r>
              <a:rPr lang="en-US" sz="4400" b="1" dirty="0">
                <a:solidFill>
                  <a:schemeClr val="tx1"/>
                </a:solidFill>
              </a:rPr>
              <a:t>A Webinar Series for SOHPs</a:t>
            </a:r>
            <a:endParaRPr lang="en-GB" dirty="0">
              <a:solidFill>
                <a:schemeClr val="tx1"/>
              </a:solidFill>
            </a:endParaRPr>
          </a:p>
        </p:txBody>
      </p:sp>
      <p:pic>
        <p:nvPicPr>
          <p:cNvPr id="65538" name="Picture 2" descr="https://s3.amazonaws.com/sitesusa/wp-content/uploads/sites/212/2016/01/600-x-183-Data-Knowledge-Action-icons.jpg"/>
          <p:cNvPicPr>
            <a:picLocks noChangeAspect="1" noChangeArrowheads="1"/>
          </p:cNvPicPr>
          <p:nvPr/>
        </p:nvPicPr>
        <p:blipFill>
          <a:blip r:embed="rId2" cstate="print"/>
          <a:srcRect/>
          <a:stretch>
            <a:fillRect/>
          </a:stretch>
        </p:blipFill>
        <p:spPr bwMode="auto">
          <a:xfrm>
            <a:off x="2009775" y="3324225"/>
            <a:ext cx="5124450" cy="1562958"/>
          </a:xfrm>
          <a:prstGeom prst="rect">
            <a:avLst/>
          </a:prstGeom>
          <a:noFill/>
        </p:spPr>
      </p:pic>
      <p:pic>
        <p:nvPicPr>
          <p:cNvPr id="5" name="Picture 4" descr="ASTDD Logo.jpg"/>
          <p:cNvPicPr>
            <a:picLocks noChangeAspect="1"/>
          </p:cNvPicPr>
          <p:nvPr/>
        </p:nvPicPr>
        <p:blipFill>
          <a:blip r:embed="rId3" cstate="print"/>
          <a:stretch>
            <a:fillRect/>
          </a:stretch>
        </p:blipFill>
        <p:spPr>
          <a:xfrm>
            <a:off x="3875532" y="5362576"/>
            <a:ext cx="1392936" cy="875873"/>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Background</a:t>
            </a:r>
            <a:endParaRPr lang="en-US" dirty="0">
              <a:solidFill>
                <a:srgbClr val="C00000"/>
              </a:solidFill>
            </a:endParaRPr>
          </a:p>
        </p:txBody>
      </p:sp>
      <p:sp>
        <p:nvSpPr>
          <p:cNvPr id="3" name="Content Placeholder 2"/>
          <p:cNvSpPr>
            <a:spLocks noGrp="1"/>
          </p:cNvSpPr>
          <p:nvPr>
            <p:ph idx="1"/>
          </p:nvPr>
        </p:nvSpPr>
        <p:spPr/>
        <p:txBody>
          <a:bodyPr>
            <a:normAutofit/>
          </a:bodyPr>
          <a:lstStyle/>
          <a:p>
            <a:r>
              <a:rPr lang="en-US" sz="3200" dirty="0" smtClean="0"/>
              <a:t>Arizona BSS 2015</a:t>
            </a:r>
          </a:p>
          <a:p>
            <a:r>
              <a:rPr lang="en-US" sz="3200" dirty="0" smtClean="0"/>
              <a:t>State Oral Health Plan</a:t>
            </a:r>
            <a:endParaRPr lang="en-US" sz="3200" dirty="0"/>
          </a:p>
        </p:txBody>
      </p:sp>
    </p:spTree>
    <p:extLst>
      <p:ext uri="{BB962C8B-B14F-4D97-AF65-F5344CB8AC3E}">
        <p14:creationId xmlns:p14="http://schemas.microsoft.com/office/powerpoint/2010/main" val="80596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Story telling with data</a:t>
            </a:r>
            <a:endParaRPr lang="en-US" dirty="0">
              <a:solidFill>
                <a:srgbClr val="C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19301"/>
            <a:ext cx="3774358" cy="2819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10" y="3352800"/>
            <a:ext cx="3999533" cy="3048000"/>
          </a:xfrm>
          <a:prstGeom prst="rect">
            <a:avLst/>
          </a:prstGeom>
        </p:spPr>
      </p:pic>
      <p:sp>
        <p:nvSpPr>
          <p:cNvPr id="11" name="Rectangle 10"/>
          <p:cNvSpPr/>
          <p:nvPr/>
        </p:nvSpPr>
        <p:spPr>
          <a:xfrm>
            <a:off x="4724410" y="3298116"/>
            <a:ext cx="3999533"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2" tIns="45697" rIns="91392" bIns="45697" rtlCol="0" anchor="ctr"/>
          <a:lstStyle/>
          <a:p>
            <a:pPr algn="ctr"/>
            <a:endParaRPr lang="en-US"/>
          </a:p>
        </p:txBody>
      </p:sp>
      <p:sp>
        <p:nvSpPr>
          <p:cNvPr id="12" name="Rectangle 11"/>
          <p:cNvSpPr/>
          <p:nvPr/>
        </p:nvSpPr>
        <p:spPr>
          <a:xfrm>
            <a:off x="8702427" y="3352800"/>
            <a:ext cx="45719" cy="297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2" tIns="45697" rIns="91392" bIns="45697" rtlCol="0" anchor="ctr"/>
          <a:lstStyle/>
          <a:p>
            <a:pPr algn="ctr"/>
            <a:endParaRPr lang="en-US"/>
          </a:p>
        </p:txBody>
      </p:sp>
    </p:spTree>
    <p:extLst>
      <p:ext uri="{BB962C8B-B14F-4D97-AF65-F5344CB8AC3E}">
        <p14:creationId xmlns:p14="http://schemas.microsoft.com/office/powerpoint/2010/main" val="274810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1380" y="1615438"/>
            <a:ext cx="4125641" cy="3048000"/>
          </a:xfrm>
          <a:prstGeom prst="rect">
            <a:avLst/>
          </a:prstGeom>
        </p:spPr>
      </p:pic>
      <p:sp>
        <p:nvSpPr>
          <p:cNvPr id="9" name="Title 1"/>
          <p:cNvSpPr txBox="1">
            <a:spLocks/>
          </p:cNvSpPr>
          <p:nvPr/>
        </p:nvSpPr>
        <p:spPr>
          <a:xfrm>
            <a:off x="609600" y="533400"/>
            <a:ext cx="8229600" cy="914400"/>
          </a:xfrm>
          <a:prstGeom prst="rect">
            <a:avLst/>
          </a:prstGeom>
        </p:spPr>
        <p:txBody>
          <a:bodyPr vert="horz" lIns="91392" tIns="45697" rIns="91392" bIns="4569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i="1" dirty="0" smtClean="0">
                <a:solidFill>
                  <a:srgbClr val="9A0000"/>
                </a:solidFill>
              </a:rPr>
              <a:t>Infographics - Circa 2005</a:t>
            </a:r>
            <a:endParaRPr lang="en-US" sz="3600" i="1" dirty="0">
              <a:solidFill>
                <a:srgbClr val="9A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28" y="1697916"/>
            <a:ext cx="4301451" cy="2971800"/>
          </a:xfrm>
          <a:prstGeom prst="rect">
            <a:avLst/>
          </a:prstGeom>
        </p:spPr>
      </p:pic>
    </p:spTree>
    <p:extLst>
      <p:ext uri="{BB962C8B-B14F-4D97-AF65-F5344CB8AC3E}">
        <p14:creationId xmlns:p14="http://schemas.microsoft.com/office/powerpoint/2010/main" val="260758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solidFill>
                  <a:srgbClr val="C00000"/>
                </a:solidFill>
              </a:rPr>
              <a:t>Maps</a:t>
            </a:r>
            <a:endParaRPr lang="en-US" dirty="0">
              <a:solidFill>
                <a:srgbClr val="C00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914400"/>
            <a:ext cx="4337627" cy="4953000"/>
          </a:xfrm>
          <a:prstGeom prst="rect">
            <a:avLst/>
          </a:prstGeom>
        </p:spPr>
      </p:pic>
    </p:spTree>
    <p:extLst>
      <p:ext uri="{BB962C8B-B14F-4D97-AF65-F5344CB8AC3E}">
        <p14:creationId xmlns:p14="http://schemas.microsoft.com/office/powerpoint/2010/main" val="7304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4"/>
            <a:ext cx="8229600" cy="878541"/>
          </a:xfrm>
        </p:spPr>
        <p:txBody>
          <a:bodyPr/>
          <a:lstStyle/>
          <a:p>
            <a:r>
              <a:rPr lang="en-US" dirty="0" smtClean="0">
                <a:solidFill>
                  <a:srgbClr val="C00000"/>
                </a:solidFill>
              </a:rPr>
              <a:t>Arizona 2015 BSS Data Brief</a:t>
            </a:r>
            <a:endParaRPr lang="en-US" dirty="0">
              <a:solidFill>
                <a:srgbClr val="C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10" y="1371610"/>
            <a:ext cx="4051133" cy="5335981"/>
          </a:xfrm>
          <a:prstGeom prst="rect">
            <a:avLst/>
          </a:prstGeom>
        </p:spPr>
      </p:pic>
    </p:spTree>
    <p:extLst>
      <p:ext uri="{BB962C8B-B14F-4D97-AF65-F5344CB8AC3E}">
        <p14:creationId xmlns:p14="http://schemas.microsoft.com/office/powerpoint/2010/main" val="328728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Who did we work with?</a:t>
            </a:r>
            <a:endParaRPr lang="en-US" dirty="0">
              <a:solidFill>
                <a:srgbClr val="C00000"/>
              </a:solidFill>
            </a:endParaRPr>
          </a:p>
        </p:txBody>
      </p:sp>
      <p:sp>
        <p:nvSpPr>
          <p:cNvPr id="3" name="Content Placeholder 2"/>
          <p:cNvSpPr>
            <a:spLocks noGrp="1"/>
          </p:cNvSpPr>
          <p:nvPr>
            <p:ph idx="1"/>
          </p:nvPr>
        </p:nvSpPr>
        <p:spPr/>
        <p:txBody>
          <a:bodyPr>
            <a:normAutofit/>
          </a:bodyPr>
          <a:lstStyle/>
          <a:p>
            <a:r>
              <a:rPr lang="en-US" sz="3600" dirty="0" smtClean="0"/>
              <a:t>Internal Bureaus</a:t>
            </a:r>
          </a:p>
        </p:txBody>
      </p:sp>
    </p:spTree>
    <p:extLst>
      <p:ext uri="{BB962C8B-B14F-4D97-AF65-F5344CB8AC3E}">
        <p14:creationId xmlns:p14="http://schemas.microsoft.com/office/powerpoint/2010/main" val="389397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23" y="698779"/>
            <a:ext cx="2650287" cy="45025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790" y="684907"/>
            <a:ext cx="3076134" cy="359458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909" y="698779"/>
            <a:ext cx="2915472" cy="4177293"/>
          </a:xfrm>
          <a:prstGeom prst="rect">
            <a:avLst/>
          </a:prstGeom>
        </p:spPr>
      </p:pic>
    </p:spTree>
    <p:extLst>
      <p:ext uri="{BB962C8B-B14F-4D97-AF65-F5344CB8AC3E}">
        <p14:creationId xmlns:p14="http://schemas.microsoft.com/office/powerpoint/2010/main" val="19472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Who did we work with?</a:t>
            </a:r>
            <a:endParaRPr lang="en-US" dirty="0">
              <a:solidFill>
                <a:srgbClr val="C00000"/>
              </a:solidFill>
            </a:endParaRPr>
          </a:p>
        </p:txBody>
      </p:sp>
      <p:sp>
        <p:nvSpPr>
          <p:cNvPr id="3" name="Content Placeholder 2"/>
          <p:cNvSpPr>
            <a:spLocks noGrp="1"/>
          </p:cNvSpPr>
          <p:nvPr>
            <p:ph idx="1"/>
          </p:nvPr>
        </p:nvSpPr>
        <p:spPr/>
        <p:txBody>
          <a:bodyPr>
            <a:normAutofit/>
          </a:bodyPr>
          <a:lstStyle/>
          <a:p>
            <a:r>
              <a:rPr lang="en-US" sz="3600" dirty="0" smtClean="0"/>
              <a:t>Internal Bureaus</a:t>
            </a:r>
          </a:p>
          <a:p>
            <a:r>
              <a:rPr lang="en-US" sz="3600" dirty="0" smtClean="0"/>
              <a:t>Epidemiologist</a:t>
            </a:r>
          </a:p>
          <a:p>
            <a:r>
              <a:rPr lang="en-US" sz="3600" dirty="0" smtClean="0"/>
              <a:t>Marketing Team and PIO</a:t>
            </a:r>
          </a:p>
          <a:p>
            <a:r>
              <a:rPr lang="en-US" sz="3600" dirty="0" smtClean="0"/>
              <a:t>Visual graphic artist</a:t>
            </a:r>
            <a:endParaRPr lang="en-US" sz="3600" dirty="0"/>
          </a:p>
        </p:txBody>
      </p:sp>
    </p:spTree>
    <p:extLst>
      <p:ext uri="{BB962C8B-B14F-4D97-AF65-F5344CB8AC3E}">
        <p14:creationId xmlns:p14="http://schemas.microsoft.com/office/powerpoint/2010/main" val="20389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What did we end up with?</a:t>
            </a:r>
            <a:endParaRPr lang="en-US" dirty="0">
              <a:solidFill>
                <a:srgbClr val="C00000"/>
              </a:solidFill>
            </a:endParaRPr>
          </a:p>
        </p:txBody>
      </p:sp>
      <p:sp>
        <p:nvSpPr>
          <p:cNvPr id="3" name="Content Placeholder 2"/>
          <p:cNvSpPr>
            <a:spLocks noGrp="1"/>
          </p:cNvSpPr>
          <p:nvPr>
            <p:ph idx="1"/>
          </p:nvPr>
        </p:nvSpPr>
        <p:spPr>
          <a:xfrm>
            <a:off x="228600" y="1935480"/>
            <a:ext cx="8458200" cy="4389120"/>
          </a:xfrm>
        </p:spPr>
        <p:txBody>
          <a:bodyPr/>
          <a:lstStyle/>
          <a:p>
            <a:r>
              <a:rPr lang="en-US" sz="2800" dirty="0" smtClean="0"/>
              <a:t>Oral Health of Arizona 3</a:t>
            </a:r>
            <a:r>
              <a:rPr lang="en-US" sz="2800" baseline="30000" dirty="0" smtClean="0"/>
              <a:t>rd</a:t>
            </a:r>
            <a:r>
              <a:rPr lang="en-US" sz="2800" dirty="0" smtClean="0"/>
              <a:t> Graders</a:t>
            </a:r>
          </a:p>
          <a:p>
            <a:r>
              <a:rPr lang="en-US" sz="2800" dirty="0" smtClean="0"/>
              <a:t>Oral Health Disparities </a:t>
            </a:r>
            <a:r>
              <a:rPr lang="en-US" sz="2800" dirty="0"/>
              <a:t>A</a:t>
            </a:r>
            <a:r>
              <a:rPr lang="en-US" sz="2800" dirty="0" smtClean="0"/>
              <a:t>mong Arizona 3</a:t>
            </a:r>
            <a:r>
              <a:rPr lang="en-US" sz="2800" baseline="30000" dirty="0" smtClean="0"/>
              <a:t>rd</a:t>
            </a:r>
            <a:r>
              <a:rPr lang="en-US" sz="2800" dirty="0" smtClean="0"/>
              <a:t> Graders</a:t>
            </a:r>
          </a:p>
          <a:p>
            <a:endParaRPr lang="en-US" dirty="0"/>
          </a:p>
        </p:txBody>
      </p:sp>
    </p:spTree>
    <p:extLst>
      <p:ext uri="{BB962C8B-B14F-4D97-AF65-F5344CB8AC3E}">
        <p14:creationId xmlns:p14="http://schemas.microsoft.com/office/powerpoint/2010/main" val="292005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12345" y="304801"/>
            <a:ext cx="4902915" cy="6248400"/>
          </a:xfrm>
        </p:spPr>
      </p:pic>
      <p:sp>
        <p:nvSpPr>
          <p:cNvPr id="5" name="TextBox 4"/>
          <p:cNvSpPr txBox="1"/>
          <p:nvPr/>
        </p:nvSpPr>
        <p:spPr>
          <a:xfrm>
            <a:off x="838200" y="838200"/>
            <a:ext cx="1371600" cy="461665"/>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Title</a:t>
            </a:r>
            <a:endParaRPr lang="en-US" sz="2400" dirty="0">
              <a:solidFill>
                <a:schemeClr val="tx2">
                  <a:lumMod val="75000"/>
                </a:schemeClr>
              </a:solidFill>
            </a:endParaRPr>
          </a:p>
        </p:txBody>
      </p:sp>
      <p:sp>
        <p:nvSpPr>
          <p:cNvPr id="6" name="TextBox 5"/>
          <p:cNvSpPr txBox="1"/>
          <p:nvPr/>
        </p:nvSpPr>
        <p:spPr>
          <a:xfrm>
            <a:off x="457200" y="1905000"/>
            <a:ext cx="1600200" cy="830997"/>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General Statement</a:t>
            </a:r>
            <a:endParaRPr lang="en-US" sz="2400" dirty="0">
              <a:solidFill>
                <a:schemeClr val="tx2">
                  <a:lumMod val="75000"/>
                </a:schemeClr>
              </a:solidFill>
            </a:endParaRPr>
          </a:p>
        </p:txBody>
      </p:sp>
      <p:sp>
        <p:nvSpPr>
          <p:cNvPr id="7" name="TextBox 6"/>
          <p:cNvSpPr txBox="1"/>
          <p:nvPr/>
        </p:nvSpPr>
        <p:spPr>
          <a:xfrm>
            <a:off x="7239000" y="1703457"/>
            <a:ext cx="1828800" cy="830997"/>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Decay Experience</a:t>
            </a:r>
            <a:endParaRPr lang="en-US" sz="2400" dirty="0">
              <a:solidFill>
                <a:schemeClr val="tx2">
                  <a:lumMod val="75000"/>
                </a:schemeClr>
              </a:solidFill>
            </a:endParaRPr>
          </a:p>
        </p:txBody>
      </p:sp>
      <p:sp>
        <p:nvSpPr>
          <p:cNvPr id="8" name="TextBox 7"/>
          <p:cNvSpPr txBox="1"/>
          <p:nvPr/>
        </p:nvSpPr>
        <p:spPr>
          <a:xfrm>
            <a:off x="7265894" y="2629185"/>
            <a:ext cx="1649507" cy="830997"/>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Sealant Prevalence</a:t>
            </a:r>
          </a:p>
        </p:txBody>
      </p:sp>
      <p:sp>
        <p:nvSpPr>
          <p:cNvPr id="9" name="TextBox 8"/>
          <p:cNvSpPr txBox="1"/>
          <p:nvPr/>
        </p:nvSpPr>
        <p:spPr>
          <a:xfrm>
            <a:off x="448236" y="5541981"/>
            <a:ext cx="1524000" cy="461665"/>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Insurance</a:t>
            </a:r>
          </a:p>
        </p:txBody>
      </p:sp>
      <p:sp>
        <p:nvSpPr>
          <p:cNvPr id="10" name="TextBox 9"/>
          <p:cNvSpPr txBox="1"/>
          <p:nvPr/>
        </p:nvSpPr>
        <p:spPr>
          <a:xfrm>
            <a:off x="7086600" y="4042791"/>
            <a:ext cx="2286000" cy="830997"/>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Cost &amp; Consequences</a:t>
            </a:r>
          </a:p>
        </p:txBody>
      </p:sp>
      <p:sp>
        <p:nvSpPr>
          <p:cNvPr id="11" name="TextBox 10"/>
          <p:cNvSpPr txBox="1"/>
          <p:nvPr/>
        </p:nvSpPr>
        <p:spPr>
          <a:xfrm>
            <a:off x="7397676" y="5405735"/>
            <a:ext cx="831925" cy="461665"/>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Link</a:t>
            </a:r>
          </a:p>
        </p:txBody>
      </p:sp>
      <p:sp>
        <p:nvSpPr>
          <p:cNvPr id="12" name="TextBox 11"/>
          <p:cNvSpPr txBox="1"/>
          <p:nvPr/>
        </p:nvSpPr>
        <p:spPr>
          <a:xfrm>
            <a:off x="342900" y="3627294"/>
            <a:ext cx="1828800" cy="830997"/>
          </a:xfrm>
          <a:prstGeom prst="rect">
            <a:avLst/>
          </a:prstGeom>
          <a:noFill/>
        </p:spPr>
        <p:txBody>
          <a:bodyPr wrap="square" lIns="91392" tIns="45697" rIns="91392" bIns="45697" rtlCol="0">
            <a:spAutoFit/>
          </a:bodyPr>
          <a:lstStyle/>
          <a:p>
            <a:r>
              <a:rPr lang="en-US" sz="2400" dirty="0" smtClean="0">
                <a:solidFill>
                  <a:schemeClr val="tx2">
                    <a:lumMod val="75000"/>
                  </a:schemeClr>
                </a:solidFill>
              </a:rPr>
              <a:t>Prevention Message</a:t>
            </a:r>
          </a:p>
        </p:txBody>
      </p:sp>
      <p:cxnSp>
        <p:nvCxnSpPr>
          <p:cNvPr id="14" name="Straight Arrow Connector 13"/>
          <p:cNvCxnSpPr>
            <a:endCxn id="5" idx="3"/>
          </p:cNvCxnSpPr>
          <p:nvPr/>
        </p:nvCxnSpPr>
        <p:spPr>
          <a:xfrm>
            <a:off x="1600200" y="1069042"/>
            <a:ext cx="6096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744532" y="2157056"/>
            <a:ext cx="6096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667435" y="4269441"/>
            <a:ext cx="6096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52601" y="5814500"/>
            <a:ext cx="6096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829761" y="1934584"/>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29761" y="2895600"/>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486400" y="4302601"/>
            <a:ext cx="16844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993367" y="5636567"/>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4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7-Part Series</a:t>
            </a:r>
            <a:endParaRPr lang="en-GB"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881024579"/>
              </p:ext>
            </p:extLst>
          </p:nvPr>
        </p:nvGraphicFramePr>
        <p:xfrm>
          <a:off x="301377" y="1526978"/>
          <a:ext cx="8504238" cy="3853736"/>
        </p:xfrm>
        <a:graphic>
          <a:graphicData uri="http://schemas.openxmlformats.org/drawingml/2006/table">
            <a:tbl>
              <a:tblPr firstRow="1" bandRow="1">
                <a:tableStyleId>{5C22544A-7EE6-4342-B048-85BDC9FD1C3A}</a:tableStyleId>
              </a:tblPr>
              <a:tblGrid>
                <a:gridCol w="1069975">
                  <a:extLst>
                    <a:ext uri="{9D8B030D-6E8A-4147-A177-3AD203B41FA5}">
                      <a16:colId xmlns="" xmlns:a16="http://schemas.microsoft.com/office/drawing/2014/main" val="20000"/>
                    </a:ext>
                  </a:extLst>
                </a:gridCol>
                <a:gridCol w="4724400">
                  <a:extLst>
                    <a:ext uri="{9D8B030D-6E8A-4147-A177-3AD203B41FA5}">
                      <a16:colId xmlns="" xmlns:a16="http://schemas.microsoft.com/office/drawing/2014/main" val="20001"/>
                    </a:ext>
                  </a:extLst>
                </a:gridCol>
                <a:gridCol w="2709863">
                  <a:extLst>
                    <a:ext uri="{9D8B030D-6E8A-4147-A177-3AD203B41FA5}">
                      <a16:colId xmlns="" xmlns:a16="http://schemas.microsoft.com/office/drawing/2014/main" val="20002"/>
                    </a:ext>
                  </a:extLst>
                </a:gridCol>
              </a:tblGrid>
              <a:tr h="370840">
                <a:tc>
                  <a:txBody>
                    <a:bodyPr/>
                    <a:lstStyle/>
                    <a:p>
                      <a:r>
                        <a:rPr lang="en-US" sz="1600" i="0" dirty="0">
                          <a:latin typeface="Calibri" pitchFamily="34" charset="0"/>
                          <a:cs typeface="Calibri" pitchFamily="34" charset="0"/>
                        </a:rPr>
                        <a:t>Date</a:t>
                      </a:r>
                      <a:endParaRPr lang="en-GB" sz="1600" i="0" dirty="0">
                        <a:latin typeface="Calibri" pitchFamily="34" charset="0"/>
                        <a:cs typeface="Calibri" pitchFamily="34" charset="0"/>
                      </a:endParaRPr>
                    </a:p>
                  </a:txBody>
                  <a:tcPr anchor="ctr"/>
                </a:tc>
                <a:tc>
                  <a:txBody>
                    <a:bodyPr/>
                    <a:lstStyle/>
                    <a:p>
                      <a:r>
                        <a:rPr lang="en-US" sz="1600" i="0" dirty="0">
                          <a:latin typeface="Calibri" pitchFamily="34" charset="0"/>
                          <a:cs typeface="Calibri" pitchFamily="34" charset="0"/>
                        </a:rPr>
                        <a:t>Topic</a:t>
                      </a:r>
                      <a:endParaRPr lang="en-GB" sz="1600" i="0" dirty="0">
                        <a:latin typeface="Calibri" pitchFamily="34" charset="0"/>
                        <a:cs typeface="Calibri" pitchFamily="34" charset="0"/>
                      </a:endParaRPr>
                    </a:p>
                  </a:txBody>
                  <a:tcPr/>
                </a:tc>
                <a:tc>
                  <a:txBody>
                    <a:bodyPr/>
                    <a:lstStyle/>
                    <a:p>
                      <a:r>
                        <a:rPr lang="en-US" sz="1600" i="0" dirty="0">
                          <a:latin typeface="Calibri" pitchFamily="34" charset="0"/>
                          <a:cs typeface="Calibri" pitchFamily="34" charset="0"/>
                        </a:rPr>
                        <a:t>Presenter</a:t>
                      </a:r>
                      <a:endParaRPr lang="en-GB" sz="1600" i="0" dirty="0">
                        <a:latin typeface="Calibri" pitchFamily="34" charset="0"/>
                        <a:cs typeface="Calibri" pitchFamily="34" charset="0"/>
                      </a:endParaRPr>
                    </a:p>
                  </a:txBody>
                  <a:tcPr/>
                </a:tc>
                <a:extLst>
                  <a:ext uri="{0D108BD9-81ED-4DB2-BD59-A6C34878D82A}">
                    <a16:rowId xmlns="" xmlns:a16="http://schemas.microsoft.com/office/drawing/2014/main" val="10000"/>
                  </a:ext>
                </a:extLst>
              </a:tr>
              <a:tr h="370840">
                <a:tc>
                  <a:txBody>
                    <a:bodyPr/>
                    <a:lstStyle/>
                    <a:p>
                      <a:r>
                        <a:rPr lang="en-US" sz="1600" i="0" dirty="0">
                          <a:latin typeface="Calibri" pitchFamily="34" charset="0"/>
                          <a:cs typeface="Calibri" pitchFamily="34" charset="0"/>
                        </a:rPr>
                        <a:t>May</a:t>
                      </a:r>
                      <a:r>
                        <a:rPr lang="en-US" sz="1600" i="0" baseline="0" dirty="0">
                          <a:latin typeface="Calibri" pitchFamily="34" charset="0"/>
                          <a:cs typeface="Calibri" pitchFamily="34" charset="0"/>
                        </a:rPr>
                        <a:t> 18</a:t>
                      </a:r>
                      <a:endParaRPr lang="en-GB" sz="1600" i="0" dirty="0">
                        <a:latin typeface="Calibri" pitchFamily="34" charset="0"/>
                        <a:cs typeface="Calibri" pitchFamily="34" charset="0"/>
                      </a:endParaRPr>
                    </a:p>
                  </a:txBody>
                  <a:tcPr anchor="ctr"/>
                </a:tc>
                <a:tc>
                  <a:txBody>
                    <a:bodyPr/>
                    <a:lstStyle/>
                    <a:p>
                      <a:r>
                        <a:rPr kumimoji="0" lang="en-GB" sz="1600" i="0" kern="1200" dirty="0">
                          <a:solidFill>
                            <a:schemeClr val="dk1"/>
                          </a:solidFill>
                          <a:latin typeface="Calibri" pitchFamily="34" charset="0"/>
                          <a:ea typeface="+mn-ea"/>
                          <a:cs typeface="Calibri" pitchFamily="34" charset="0"/>
                        </a:rPr>
                        <a:t>Turning data into </a:t>
                      </a:r>
                      <a:r>
                        <a:rPr kumimoji="0" lang="en-GB" sz="1600" i="0" kern="1200" dirty="0" smtClean="0">
                          <a:solidFill>
                            <a:schemeClr val="dk1"/>
                          </a:solidFill>
                          <a:latin typeface="Calibri" pitchFamily="34" charset="0"/>
                          <a:ea typeface="+mn-ea"/>
                          <a:cs typeface="Calibri" pitchFamily="34" charset="0"/>
                        </a:rPr>
                        <a:t>action</a:t>
                      </a:r>
                      <a:endParaRPr lang="en-GB" sz="1600" i="0" dirty="0">
                        <a:latin typeface="Calibri" pitchFamily="34" charset="0"/>
                        <a:cs typeface="Calibri" pitchFamily="34" charset="0"/>
                      </a:endParaRPr>
                    </a:p>
                  </a:txBody>
                  <a:tcPr anchor="ctr"/>
                </a:tc>
                <a:tc>
                  <a:txBody>
                    <a:bodyPr/>
                    <a:lstStyle/>
                    <a:p>
                      <a:r>
                        <a:rPr lang="en-US" sz="1600" i="0" dirty="0">
                          <a:latin typeface="Calibri" pitchFamily="34" charset="0"/>
                          <a:cs typeface="Calibri" pitchFamily="34" charset="0"/>
                        </a:rPr>
                        <a:t>Kathy Phipps, ASTDD</a:t>
                      </a:r>
                      <a:endParaRPr lang="en-GB" sz="1600" i="0" dirty="0">
                        <a:latin typeface="Calibri" pitchFamily="34" charset="0"/>
                        <a:cs typeface="Calibri" pitchFamily="34" charset="0"/>
                      </a:endParaRPr>
                    </a:p>
                  </a:txBody>
                  <a:tcPr anchor="ct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Calibri" pitchFamily="34" charset="0"/>
                          <a:cs typeface="Calibri" pitchFamily="34" charset="0"/>
                        </a:rPr>
                        <a:t>June 1</a:t>
                      </a:r>
                      <a:endParaRPr lang="en-GB" sz="1600" b="0" i="0" dirty="0">
                        <a:solidFill>
                          <a:schemeClr val="tx1"/>
                        </a:solidFill>
                        <a:latin typeface="Calibri" pitchFamily="34" charset="0"/>
                        <a:cs typeface="Calibri" pitchFamily="34" charset="0"/>
                      </a:endParaRPr>
                    </a:p>
                  </a:txBody>
                  <a:tcPr anchor="ctr"/>
                </a:tc>
                <a:tc>
                  <a:txBody>
                    <a:bodyPr/>
                    <a:lstStyle/>
                    <a:p>
                      <a:r>
                        <a:rPr kumimoji="0" lang="en-GB" sz="1600" b="0" i="0" kern="1200" dirty="0">
                          <a:solidFill>
                            <a:schemeClr val="tx1"/>
                          </a:solidFill>
                          <a:latin typeface="Calibri" pitchFamily="34" charset="0"/>
                          <a:ea typeface="+mn-ea"/>
                          <a:cs typeface="Calibri" pitchFamily="34" charset="0"/>
                        </a:rPr>
                        <a:t>Developing and using state oral health data reports</a:t>
                      </a:r>
                      <a:endParaRPr lang="en-GB" sz="1600" b="0" i="0" dirty="0">
                        <a:solidFill>
                          <a:schemeClr val="tx1"/>
                        </a:solidFill>
                        <a:latin typeface="Calibri" pitchFamily="34" charset="0"/>
                        <a:cs typeface="Calibri" pitchFamily="34" charset="0"/>
                      </a:endParaRPr>
                    </a:p>
                  </a:txBody>
                  <a:tcPr anchor="ctr"/>
                </a:tc>
                <a:tc>
                  <a:txBody>
                    <a:bodyPr/>
                    <a:lstStyle/>
                    <a:p>
                      <a:r>
                        <a:rPr lang="en-US" sz="1600" b="0" i="0" dirty="0">
                          <a:solidFill>
                            <a:schemeClr val="tx1"/>
                          </a:solidFill>
                          <a:latin typeface="Calibri" pitchFamily="34" charset="0"/>
                          <a:cs typeface="Calibri" pitchFamily="34" charset="0"/>
                        </a:rPr>
                        <a:t>Hawaii &amp; Vermont</a:t>
                      </a:r>
                      <a:endParaRPr lang="en-GB" sz="1600" b="0" i="0" dirty="0">
                        <a:solidFill>
                          <a:schemeClr val="tx1"/>
                        </a:solidFill>
                        <a:latin typeface="Calibri" pitchFamily="34" charset="0"/>
                        <a:cs typeface="Calibri" pitchFamily="34" charset="0"/>
                      </a:endParaRPr>
                    </a:p>
                  </a:txBody>
                  <a:tcPr anchor="ctr"/>
                </a:tc>
                <a:extLst>
                  <a:ext uri="{0D108BD9-81ED-4DB2-BD59-A6C34878D82A}">
                    <a16:rowId xmlns="" xmlns:a16="http://schemas.microsoft.com/office/drawing/2014/main" val="10002"/>
                  </a:ext>
                </a:extLst>
              </a:tr>
              <a:tr h="584359">
                <a:tc>
                  <a:txBody>
                    <a:bodyPr/>
                    <a:lstStyle/>
                    <a:p>
                      <a:r>
                        <a:rPr lang="en-US" sz="1600" b="0" i="0" dirty="0">
                          <a:solidFill>
                            <a:schemeClr val="tx1"/>
                          </a:solidFill>
                          <a:latin typeface="Calibri" pitchFamily="34" charset="0"/>
                          <a:cs typeface="Calibri" pitchFamily="34" charset="0"/>
                        </a:rPr>
                        <a:t>June 15</a:t>
                      </a:r>
                      <a:endParaRPr lang="en-GB" sz="1600" b="0" i="0" dirty="0">
                        <a:solidFill>
                          <a:schemeClr val="tx1"/>
                        </a:solidFill>
                        <a:latin typeface="Calibri" pitchFamily="34" charset="0"/>
                        <a:cs typeface="Calibri" pitchFamily="34" charset="0"/>
                      </a:endParaRPr>
                    </a:p>
                  </a:txBody>
                  <a:tcPr anchor="ctr"/>
                </a:tc>
                <a:tc>
                  <a:txBody>
                    <a:bodyPr/>
                    <a:lstStyle/>
                    <a:p>
                      <a:r>
                        <a:rPr lang="en-US" sz="1600" b="0" i="0" dirty="0">
                          <a:solidFill>
                            <a:schemeClr val="tx1"/>
                          </a:solidFill>
                          <a:latin typeface="Calibri" pitchFamily="34" charset="0"/>
                          <a:cs typeface="Calibri" pitchFamily="34" charset="0"/>
                        </a:rPr>
                        <a:t>Using the CDC Open Data Platform to visualize oral health data</a:t>
                      </a:r>
                      <a:endParaRPr lang="en-GB" sz="1600" b="0" i="0" dirty="0">
                        <a:solidFill>
                          <a:schemeClr val="tx1"/>
                        </a:solidFill>
                        <a:latin typeface="Calibri" pitchFamily="34" charset="0"/>
                        <a:cs typeface="Calibri" pitchFamily="34" charset="0"/>
                      </a:endParaRPr>
                    </a:p>
                  </a:txBody>
                  <a:tcPr anchor="ctr"/>
                </a:tc>
                <a:tc>
                  <a:txBody>
                    <a:bodyPr/>
                    <a:lstStyle/>
                    <a:p>
                      <a:r>
                        <a:rPr lang="en-US" sz="1600" b="0" i="0" dirty="0">
                          <a:solidFill>
                            <a:schemeClr val="tx1"/>
                          </a:solidFill>
                          <a:latin typeface="Calibri" pitchFamily="34" charset="0"/>
                          <a:cs typeface="Calibri" pitchFamily="34" charset="0"/>
                        </a:rPr>
                        <a:t>Valerie Robison, CDC</a:t>
                      </a:r>
                      <a:endParaRPr lang="en-GB" sz="1600" b="0" i="0" dirty="0">
                        <a:solidFill>
                          <a:schemeClr val="tx1"/>
                        </a:solidFill>
                        <a:latin typeface="Calibri" pitchFamily="34" charset="0"/>
                        <a:cs typeface="Calibri" pitchFamily="34" charset="0"/>
                      </a:endParaRPr>
                    </a:p>
                  </a:txBody>
                  <a:tcPr anchor="ctr"/>
                </a:tc>
                <a:extLst>
                  <a:ext uri="{0D108BD9-81ED-4DB2-BD59-A6C34878D82A}">
                    <a16:rowId xmlns="" xmlns:a16="http://schemas.microsoft.com/office/drawing/2014/main" val="10003"/>
                  </a:ext>
                </a:extLst>
              </a:tr>
              <a:tr h="370840">
                <a:tc>
                  <a:txBody>
                    <a:bodyPr/>
                    <a:lstStyle/>
                    <a:p>
                      <a:r>
                        <a:rPr lang="en-US" sz="1600" b="0" i="0" dirty="0">
                          <a:solidFill>
                            <a:schemeClr val="tx1"/>
                          </a:solidFill>
                          <a:latin typeface="Calibri" pitchFamily="34" charset="0"/>
                          <a:cs typeface="Calibri" pitchFamily="34" charset="0"/>
                        </a:rPr>
                        <a:t>June 29</a:t>
                      </a:r>
                      <a:endParaRPr lang="en-GB" sz="1600" b="0" i="0" dirty="0">
                        <a:solidFill>
                          <a:schemeClr val="tx1"/>
                        </a:solidFill>
                        <a:latin typeface="Calibri" pitchFamily="34" charset="0"/>
                        <a:cs typeface="Calibri" pitchFamily="34" charset="0"/>
                      </a:endParaRPr>
                    </a:p>
                  </a:txBody>
                  <a:tcPr anchor="ctr"/>
                </a:tc>
                <a:tc>
                  <a:txBody>
                    <a:bodyPr/>
                    <a:lstStyle/>
                    <a:p>
                      <a:r>
                        <a:rPr kumimoji="0" lang="en-GB" sz="1600" b="0" i="0" kern="1200" dirty="0">
                          <a:solidFill>
                            <a:schemeClr val="tx1"/>
                          </a:solidFill>
                          <a:latin typeface="Calibri" pitchFamily="34" charset="0"/>
                          <a:ea typeface="+mn-ea"/>
                          <a:cs typeface="Calibri" pitchFamily="34" charset="0"/>
                        </a:rPr>
                        <a:t>Data to Action: Making Better </a:t>
                      </a:r>
                      <a:r>
                        <a:rPr kumimoji="0" lang="en-GB" sz="1600" b="0" i="0" kern="1200" dirty="0" err="1">
                          <a:solidFill>
                            <a:schemeClr val="tx1"/>
                          </a:solidFill>
                          <a:latin typeface="Calibri" pitchFamily="34" charset="0"/>
                          <a:ea typeface="+mn-ea"/>
                          <a:cs typeface="Calibri" pitchFamily="34" charset="0"/>
                        </a:rPr>
                        <a:t>Infographics</a:t>
                      </a:r>
                      <a:endParaRPr lang="en-GB" sz="1600" b="0" i="0" dirty="0">
                        <a:solidFill>
                          <a:schemeClr val="tx1"/>
                        </a:solidFill>
                        <a:latin typeface="Calibri" pitchFamily="34" charset="0"/>
                        <a:cs typeface="Calibri" pitchFamily="34" charset="0"/>
                      </a:endParaRPr>
                    </a:p>
                  </a:txBody>
                  <a:tcPr anchor="ctr"/>
                </a:tc>
                <a:tc>
                  <a:txBody>
                    <a:bodyPr/>
                    <a:lstStyle/>
                    <a:p>
                      <a:r>
                        <a:rPr kumimoji="0" lang="en-GB" sz="1600" b="0" i="0" kern="1200" dirty="0">
                          <a:solidFill>
                            <a:schemeClr val="tx1"/>
                          </a:solidFill>
                          <a:latin typeface="Calibri" pitchFamily="34" charset="0"/>
                          <a:ea typeface="+mn-ea"/>
                          <a:cs typeface="Calibri" pitchFamily="34" charset="0"/>
                        </a:rPr>
                        <a:t>Carole </a:t>
                      </a:r>
                      <a:r>
                        <a:rPr kumimoji="0" lang="en-GB" sz="1600" b="0" i="0" kern="1200" dirty="0" err="1">
                          <a:solidFill>
                            <a:schemeClr val="tx1"/>
                          </a:solidFill>
                          <a:latin typeface="Calibri" pitchFamily="34" charset="0"/>
                          <a:ea typeface="+mn-ea"/>
                          <a:cs typeface="Calibri" pitchFamily="34" charset="0"/>
                        </a:rPr>
                        <a:t>Stampfel</a:t>
                      </a:r>
                      <a:r>
                        <a:rPr kumimoji="0" lang="en-GB" sz="1600" b="0" i="0" kern="1200" dirty="0">
                          <a:solidFill>
                            <a:schemeClr val="tx1"/>
                          </a:solidFill>
                          <a:latin typeface="Calibri" pitchFamily="34" charset="0"/>
                          <a:ea typeface="+mn-ea"/>
                          <a:cs typeface="Calibri" pitchFamily="34" charset="0"/>
                        </a:rPr>
                        <a:t>, AMCHP</a:t>
                      </a:r>
                      <a:endParaRPr lang="en-GB" sz="1600" b="0" i="0" dirty="0">
                        <a:solidFill>
                          <a:schemeClr val="tx1"/>
                        </a:solidFill>
                        <a:latin typeface="Calibri" pitchFamily="34" charset="0"/>
                        <a:cs typeface="Calibri" pitchFamily="34" charset="0"/>
                      </a:endParaRPr>
                    </a:p>
                  </a:txBody>
                  <a:tcPr anchor="ctr"/>
                </a:tc>
                <a:extLst>
                  <a:ext uri="{0D108BD9-81ED-4DB2-BD59-A6C34878D82A}">
                    <a16:rowId xmlns="" xmlns:a16="http://schemas.microsoft.com/office/drawing/2014/main" val="10004"/>
                  </a:ext>
                </a:extLst>
              </a:tr>
              <a:tr h="584359">
                <a:tc>
                  <a:txBody>
                    <a:bodyPr/>
                    <a:lstStyle/>
                    <a:p>
                      <a:r>
                        <a:rPr lang="en-US" sz="1600" b="0" i="0" dirty="0">
                          <a:latin typeface="Calibri" pitchFamily="34" charset="0"/>
                          <a:cs typeface="Calibri" pitchFamily="34" charset="0"/>
                        </a:rPr>
                        <a:t>July 27</a:t>
                      </a:r>
                      <a:endParaRPr lang="en-GB" sz="1600" b="0" i="0" dirty="0">
                        <a:latin typeface="Calibri" pitchFamily="34" charset="0"/>
                        <a:cs typeface="Calibri" pitchFamily="34" charset="0"/>
                      </a:endParaRPr>
                    </a:p>
                  </a:txBody>
                  <a:tcPr anchor="ctr"/>
                </a:tc>
                <a:tc>
                  <a:txBody>
                    <a:bodyPr/>
                    <a:lstStyle/>
                    <a:p>
                      <a:r>
                        <a:rPr kumimoji="0" lang="en-GB" sz="1600" b="0" i="0" kern="1200" dirty="0">
                          <a:solidFill>
                            <a:schemeClr val="dk1"/>
                          </a:solidFill>
                          <a:latin typeface="Calibri" pitchFamily="34" charset="0"/>
                          <a:ea typeface="+mn-ea"/>
                          <a:cs typeface="Calibri" pitchFamily="34" charset="0"/>
                        </a:rPr>
                        <a:t>Web-based oral health data systems – state examples</a:t>
                      </a:r>
                      <a:endParaRPr lang="en-GB" sz="1600" b="0" i="0" dirty="0">
                        <a:latin typeface="Calibri" pitchFamily="34" charset="0"/>
                        <a:cs typeface="Calibri" pitchFamily="34" charset="0"/>
                      </a:endParaRPr>
                    </a:p>
                  </a:txBody>
                  <a:tcPr anchor="ctr"/>
                </a:tc>
                <a:tc>
                  <a:txBody>
                    <a:bodyPr/>
                    <a:lstStyle/>
                    <a:p>
                      <a:r>
                        <a:rPr lang="en-US" sz="1600" b="0" i="0" dirty="0">
                          <a:latin typeface="Calibri" pitchFamily="34" charset="0"/>
                          <a:cs typeface="Calibri" pitchFamily="34" charset="0"/>
                        </a:rPr>
                        <a:t>Colorado, </a:t>
                      </a:r>
                      <a:r>
                        <a:rPr lang="en-US" sz="1600" b="0" i="0" dirty="0" smtClean="0">
                          <a:latin typeface="Calibri" pitchFamily="34" charset="0"/>
                          <a:cs typeface="Calibri" pitchFamily="34" charset="0"/>
                        </a:rPr>
                        <a:t>Minnesota</a:t>
                      </a:r>
                      <a:endParaRPr lang="en-GB" sz="1600" b="0" i="0" dirty="0">
                        <a:latin typeface="Calibri" pitchFamily="34" charset="0"/>
                        <a:cs typeface="Calibri" pitchFamily="34" charset="0"/>
                      </a:endParaRPr>
                    </a:p>
                  </a:txBody>
                  <a:tcPr anchor="ctr"/>
                </a:tc>
                <a:extLst>
                  <a:ext uri="{0D108BD9-81ED-4DB2-BD59-A6C34878D82A}">
                    <a16:rowId xmlns="" xmlns:a16="http://schemas.microsoft.com/office/drawing/2014/main" val="10006"/>
                  </a:ext>
                </a:extLst>
              </a:tr>
              <a:tr h="370840">
                <a:tc>
                  <a:txBody>
                    <a:bodyPr/>
                    <a:lstStyle/>
                    <a:p>
                      <a:r>
                        <a:rPr lang="en-US" sz="1600" b="1" i="1" dirty="0" smtClean="0">
                          <a:latin typeface="Calibri" pitchFamily="34" charset="0"/>
                          <a:cs typeface="Calibri" pitchFamily="34" charset="0"/>
                        </a:rPr>
                        <a:t>August 3</a:t>
                      </a:r>
                      <a:endParaRPr lang="en-GB" sz="1600" b="1" i="1" dirty="0">
                        <a:latin typeface="Calibri" pitchFamily="34" charset="0"/>
                        <a:cs typeface="Calibri" pitchFamily="34" charset="0"/>
                      </a:endParaRPr>
                    </a:p>
                  </a:txBody>
                  <a:tcPr anchor="ctr"/>
                </a:tc>
                <a:tc>
                  <a:txBody>
                    <a:bodyPr/>
                    <a:lstStyle/>
                    <a:p>
                      <a:r>
                        <a:rPr kumimoji="0" lang="en-GB" sz="1600" b="1" i="1" kern="1200" dirty="0">
                          <a:solidFill>
                            <a:schemeClr val="dk1"/>
                          </a:solidFill>
                          <a:latin typeface="Calibri" pitchFamily="34" charset="0"/>
                          <a:ea typeface="+mn-ea"/>
                          <a:cs typeface="Calibri" pitchFamily="34" charset="0"/>
                        </a:rPr>
                        <a:t>Oral health </a:t>
                      </a:r>
                      <a:r>
                        <a:rPr kumimoji="0" lang="en-GB" sz="1600" b="1" i="1" kern="1200" dirty="0" err="1">
                          <a:solidFill>
                            <a:schemeClr val="dk1"/>
                          </a:solidFill>
                          <a:latin typeface="Calibri" pitchFamily="34" charset="0"/>
                          <a:ea typeface="+mn-ea"/>
                          <a:cs typeface="Calibri" pitchFamily="34" charset="0"/>
                        </a:rPr>
                        <a:t>infographics</a:t>
                      </a:r>
                      <a:r>
                        <a:rPr kumimoji="0" lang="en-GB" sz="1600" b="1" i="1" kern="1200" dirty="0">
                          <a:solidFill>
                            <a:schemeClr val="dk1"/>
                          </a:solidFill>
                          <a:latin typeface="Calibri" pitchFamily="34" charset="0"/>
                          <a:ea typeface="+mn-ea"/>
                          <a:cs typeface="Calibri" pitchFamily="34" charset="0"/>
                        </a:rPr>
                        <a:t> – state examples</a:t>
                      </a:r>
                      <a:endParaRPr lang="en-GB" sz="1600" b="1" i="1" dirty="0">
                        <a:latin typeface="Calibri" pitchFamily="34" charset="0"/>
                        <a:cs typeface="Calibri" pitchFamily="34" charset="0"/>
                      </a:endParaRPr>
                    </a:p>
                  </a:txBody>
                  <a:tcPr anchor="ctr"/>
                </a:tc>
                <a:tc>
                  <a:txBody>
                    <a:bodyPr/>
                    <a:lstStyle/>
                    <a:p>
                      <a:r>
                        <a:rPr lang="en-US" sz="1600" b="1" i="1" dirty="0">
                          <a:latin typeface="Calibri" pitchFamily="34" charset="0"/>
                          <a:cs typeface="Calibri" pitchFamily="34" charset="0"/>
                        </a:rPr>
                        <a:t>Arizona</a:t>
                      </a:r>
                      <a:r>
                        <a:rPr lang="en-US" sz="1600" b="1" i="1" baseline="0" dirty="0">
                          <a:latin typeface="Calibri" pitchFamily="34" charset="0"/>
                          <a:cs typeface="Calibri" pitchFamily="34" charset="0"/>
                        </a:rPr>
                        <a:t> &amp; New Hampshire</a:t>
                      </a:r>
                      <a:endParaRPr lang="en-GB" sz="1600" b="1" i="1" dirty="0">
                        <a:latin typeface="Calibri" pitchFamily="34" charset="0"/>
                        <a:cs typeface="Calibri" pitchFamily="34" charset="0"/>
                      </a:endParaRPr>
                    </a:p>
                  </a:txBody>
                  <a:tcPr anchor="ctr"/>
                </a:tc>
              </a:tr>
              <a:tr h="830818">
                <a:tc>
                  <a:txBody>
                    <a:bodyPr/>
                    <a:lstStyle/>
                    <a:p>
                      <a:r>
                        <a:rPr lang="en-US" sz="1600" i="0" dirty="0">
                          <a:latin typeface="Calibri" pitchFamily="34" charset="0"/>
                          <a:cs typeface="Calibri" pitchFamily="34" charset="0"/>
                        </a:rPr>
                        <a:t>August 10</a:t>
                      </a:r>
                      <a:endParaRPr lang="en-GB" sz="1600" i="0" dirty="0">
                        <a:latin typeface="Calibri" pitchFamily="34" charset="0"/>
                        <a:cs typeface="Calibri" pitchFamily="34" charset="0"/>
                      </a:endParaRPr>
                    </a:p>
                  </a:txBody>
                  <a:tcPr anchor="ctr"/>
                </a:tc>
                <a:tc>
                  <a:txBody>
                    <a:bodyPr/>
                    <a:lstStyle/>
                    <a:p>
                      <a:r>
                        <a:rPr kumimoji="0" lang="en-GB" sz="1600" i="0" kern="1200" dirty="0">
                          <a:solidFill>
                            <a:schemeClr val="dk1"/>
                          </a:solidFill>
                          <a:latin typeface="Calibri" pitchFamily="34" charset="0"/>
                          <a:ea typeface="+mn-ea"/>
                          <a:cs typeface="Calibri" pitchFamily="34" charset="0"/>
                        </a:rPr>
                        <a:t>Using coalitions and partners to spread the message</a:t>
                      </a:r>
                      <a:endParaRPr lang="en-GB" sz="1600" i="0" dirty="0">
                        <a:latin typeface="Calibri" pitchFamily="34" charset="0"/>
                        <a:cs typeface="Calibri" pitchFamily="34" charset="0"/>
                      </a:endParaRPr>
                    </a:p>
                  </a:txBody>
                  <a:tcPr anchor="ctr"/>
                </a:tc>
                <a:tc>
                  <a:txBody>
                    <a:bodyPr/>
                    <a:lstStyle/>
                    <a:p>
                      <a:r>
                        <a:rPr kumimoji="0" lang="en-GB" sz="1600" b="0" i="0" u="none" strike="noStrike" cap="none" normalizeH="0" baseline="0" dirty="0">
                          <a:ln>
                            <a:noFill/>
                          </a:ln>
                          <a:solidFill>
                            <a:schemeClr val="tx1"/>
                          </a:solidFill>
                          <a:effectLst/>
                          <a:latin typeface="Calibri" pitchFamily="34" charset="0"/>
                          <a:ea typeface="Calibri" pitchFamily="34" charset="0"/>
                          <a:cs typeface="Calibri" pitchFamily="34" charset="0"/>
                        </a:rPr>
                        <a:t>Children’s Health Alliance of Wisconsin, </a:t>
                      </a:r>
                      <a:r>
                        <a:rPr lang="en-US" sz="1600" i="0" dirty="0">
                          <a:latin typeface="Calibri" pitchFamily="34" charset="0"/>
                          <a:cs typeface="Calibri" pitchFamily="34" charset="0"/>
                        </a:rPr>
                        <a:t>Washington Dental Service Foundation</a:t>
                      </a:r>
                      <a:endParaRPr lang="en-GB" sz="1600" i="0" dirty="0">
                        <a:latin typeface="Calibri" pitchFamily="34" charset="0"/>
                        <a:cs typeface="Calibri" pitchFamily="34" charset="0"/>
                      </a:endParaRPr>
                    </a:p>
                  </a:txBody>
                  <a:tcPr anchor="ctr"/>
                </a:tc>
                <a:extLst>
                  <a:ext uri="{0D108BD9-81ED-4DB2-BD59-A6C34878D82A}">
                    <a16:rowId xmlns="" xmlns:a16="http://schemas.microsoft.com/office/drawing/2014/main" val="10007"/>
                  </a:ext>
                </a:extLst>
              </a:tr>
            </a:tbl>
          </a:graphicData>
        </a:graphic>
      </p:graphicFrame>
      <p:sp>
        <p:nvSpPr>
          <p:cNvPr id="6" name="TextBox 5"/>
          <p:cNvSpPr txBox="1"/>
          <p:nvPr/>
        </p:nvSpPr>
        <p:spPr>
          <a:xfrm>
            <a:off x="994175" y="5631045"/>
            <a:ext cx="7155677" cy="461665"/>
          </a:xfrm>
          <a:prstGeom prst="rect">
            <a:avLst/>
          </a:prstGeom>
          <a:noFill/>
        </p:spPr>
        <p:txBody>
          <a:bodyPr wrap="none" lIns="91383" tIns="45692" rIns="91383" bIns="45692" rtlCol="0">
            <a:spAutoFit/>
          </a:bodyPr>
          <a:lstStyle/>
          <a:p>
            <a:pPr algn="ctr" defTabSz="642618"/>
            <a:r>
              <a:rPr lang="en-US" sz="2400" b="1" kern="0" dirty="0">
                <a:solidFill>
                  <a:srgbClr val="000000"/>
                </a:solidFill>
                <a:latin typeface="Calibri" pitchFamily="34" charset="0"/>
                <a:cs typeface="Calibri" pitchFamily="34" charset="0"/>
                <a:sym typeface="Arial"/>
              </a:rPr>
              <a:t>All webinars are Thursday from 3:00-4:00 Eastern Time</a:t>
            </a:r>
            <a:endParaRPr lang="en-GB" sz="2400" b="1" kern="0" dirty="0">
              <a:solidFill>
                <a:srgbClr val="000000"/>
              </a:solidFill>
              <a:latin typeface="Calibri" pitchFamily="34" charset="0"/>
              <a:cs typeface="Calibri" pitchFamily="34" charset="0"/>
              <a:sym typeface="Aria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4482"/>
            <a:ext cx="5434944" cy="6858000"/>
          </a:xfrm>
          <a:prstGeom prst="rect">
            <a:avLst/>
          </a:prstGeom>
        </p:spPr>
      </p:pic>
    </p:spTree>
    <p:extLst>
      <p:ext uri="{BB962C8B-B14F-4D97-AF65-F5344CB8AC3E}">
        <p14:creationId xmlns:p14="http://schemas.microsoft.com/office/powerpoint/2010/main" val="21006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990600"/>
            <a:ext cx="8229600" cy="4389120"/>
          </a:xfrm>
        </p:spPr>
      </p:pic>
    </p:spTree>
    <p:extLst>
      <p:ext uri="{BB962C8B-B14F-4D97-AF65-F5344CB8AC3E}">
        <p14:creationId xmlns:p14="http://schemas.microsoft.com/office/powerpoint/2010/main" val="16290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990610"/>
            <a:ext cx="8229600" cy="3646871"/>
          </a:xfrm>
        </p:spPr>
      </p:pic>
    </p:spTree>
    <p:extLst>
      <p:ext uri="{BB962C8B-B14F-4D97-AF65-F5344CB8AC3E}">
        <p14:creationId xmlns:p14="http://schemas.microsoft.com/office/powerpoint/2010/main" val="20226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838202"/>
            <a:ext cx="8229600" cy="4387167"/>
          </a:xfrm>
        </p:spPr>
      </p:pic>
    </p:spTree>
    <p:extLst>
      <p:ext uri="{BB962C8B-B14F-4D97-AF65-F5344CB8AC3E}">
        <p14:creationId xmlns:p14="http://schemas.microsoft.com/office/powerpoint/2010/main" val="272266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914401"/>
            <a:ext cx="6834431" cy="4922837"/>
          </a:xfrm>
        </p:spPr>
      </p:pic>
    </p:spTree>
    <p:extLst>
      <p:ext uri="{BB962C8B-B14F-4D97-AF65-F5344CB8AC3E}">
        <p14:creationId xmlns:p14="http://schemas.microsoft.com/office/powerpoint/2010/main" val="247226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sz="3200" dirty="0" smtClean="0"/>
              <a:t>Epidemiology Involvement</a:t>
            </a:r>
          </a:p>
          <a:p>
            <a:r>
              <a:rPr lang="en-US" sz="3200" dirty="0" smtClean="0"/>
              <a:t>TMI</a:t>
            </a:r>
          </a:p>
          <a:p>
            <a:r>
              <a:rPr lang="en-US" sz="3200" dirty="0" smtClean="0"/>
              <a:t>Graphic Artists</a:t>
            </a:r>
          </a:p>
          <a:p>
            <a:r>
              <a:rPr lang="en-US" sz="3200" dirty="0" smtClean="0"/>
              <a:t>Partner Use</a:t>
            </a:r>
          </a:p>
          <a:p>
            <a:endParaRPr lang="en-US" dirty="0"/>
          </a:p>
        </p:txBody>
      </p:sp>
    </p:spTree>
    <p:extLst>
      <p:ext uri="{BB962C8B-B14F-4D97-AF65-F5344CB8AC3E}">
        <p14:creationId xmlns:p14="http://schemas.microsoft.com/office/powerpoint/2010/main" val="216715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Feedback from partners</a:t>
            </a:r>
          </a:p>
          <a:p>
            <a:pPr lvl="1"/>
            <a:r>
              <a:rPr lang="en-US" dirty="0" smtClean="0"/>
              <a:t>Color palette</a:t>
            </a:r>
          </a:p>
          <a:p>
            <a:pPr lvl="1"/>
            <a:r>
              <a:rPr lang="en-US" dirty="0" smtClean="0"/>
              <a:t>Add more about prevention recommendations</a:t>
            </a:r>
          </a:p>
          <a:p>
            <a:pPr lvl="1"/>
            <a:r>
              <a:rPr lang="en-US" dirty="0" smtClean="0"/>
              <a:t>State maps</a:t>
            </a:r>
          </a:p>
          <a:p>
            <a:pPr lvl="1"/>
            <a:r>
              <a:rPr lang="en-US" dirty="0" smtClean="0"/>
              <a:t>Word clouds – quotes from school nurses.</a:t>
            </a:r>
            <a:endParaRPr lang="en-US" dirty="0"/>
          </a:p>
        </p:txBody>
      </p:sp>
    </p:spTree>
    <p:extLst>
      <p:ext uri="{BB962C8B-B14F-4D97-AF65-F5344CB8AC3E}">
        <p14:creationId xmlns:p14="http://schemas.microsoft.com/office/powerpoint/2010/main" val="139703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4" name="TextBox 3"/>
          <p:cNvSpPr txBox="1"/>
          <p:nvPr/>
        </p:nvSpPr>
        <p:spPr>
          <a:xfrm>
            <a:off x="3429000" y="2362200"/>
            <a:ext cx="2133600" cy="523174"/>
          </a:xfrm>
          <a:prstGeom prst="rect">
            <a:avLst/>
          </a:prstGeom>
          <a:noFill/>
        </p:spPr>
        <p:txBody>
          <a:bodyPr wrap="square" lIns="91392" tIns="45697" rIns="91392" bIns="45697" rtlCol="0">
            <a:spAutoFit/>
          </a:bodyPr>
          <a:lstStyle/>
          <a:p>
            <a:r>
              <a:rPr lang="en-US" sz="2800" dirty="0" smtClean="0">
                <a:solidFill>
                  <a:srgbClr val="9A0000"/>
                </a:solidFill>
              </a:rPr>
              <a:t>Julia Wacloff</a:t>
            </a:r>
            <a:endParaRPr lang="en-US" sz="2800" dirty="0">
              <a:solidFill>
                <a:srgbClr val="9A0000"/>
              </a:solidFill>
            </a:endParaRPr>
          </a:p>
        </p:txBody>
      </p:sp>
      <p:sp>
        <p:nvSpPr>
          <p:cNvPr id="8" name="TextBox 7"/>
          <p:cNvSpPr txBox="1"/>
          <p:nvPr/>
        </p:nvSpPr>
        <p:spPr>
          <a:xfrm>
            <a:off x="3086100" y="3962400"/>
            <a:ext cx="2819400" cy="707840"/>
          </a:xfrm>
          <a:prstGeom prst="rect">
            <a:avLst/>
          </a:prstGeom>
          <a:noFill/>
        </p:spPr>
        <p:txBody>
          <a:bodyPr wrap="square" lIns="91392" tIns="45697" rIns="91392" bIns="45697" rtlCol="0">
            <a:spAutoFit/>
          </a:bodyPr>
          <a:lstStyle/>
          <a:p>
            <a:pPr algn="ctr"/>
            <a:r>
              <a:rPr lang="en-US" sz="2000" dirty="0" smtClean="0">
                <a:latin typeface="+mj-lt"/>
              </a:rPr>
              <a:t>602-364-1474</a:t>
            </a:r>
          </a:p>
          <a:p>
            <a:pPr algn="ctr"/>
            <a:r>
              <a:rPr lang="en-US" sz="2000" dirty="0" smtClean="0">
                <a:latin typeface="+mj-lt"/>
              </a:rPr>
              <a:t>Julia.wacloff@azdhs.gov</a:t>
            </a:r>
            <a:endParaRPr lang="en-US" sz="2000" dirty="0">
              <a:latin typeface="+mj-lt"/>
            </a:endParaRPr>
          </a:p>
        </p:txBody>
      </p:sp>
    </p:spTree>
    <p:extLst>
      <p:ext uri="{BB962C8B-B14F-4D97-AF65-F5344CB8AC3E}">
        <p14:creationId xmlns:p14="http://schemas.microsoft.com/office/powerpoint/2010/main" val="5305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30250" y="4344988"/>
            <a:ext cx="7681913" cy="1314450"/>
          </a:xfrm>
        </p:spPr>
        <p:txBody>
          <a:bodyPr>
            <a:normAutofit fontScale="92500" lnSpcReduction="20000"/>
          </a:bodyPr>
          <a:lstStyle/>
          <a:p>
            <a:pPr marL="0" indent="0" eaLnBrk="1" hangingPunct="1">
              <a:spcBef>
                <a:spcPct val="0"/>
              </a:spcBef>
              <a:buFontTx/>
              <a:buNone/>
              <a:defRPr/>
            </a:pPr>
            <a:r>
              <a:rPr lang="en-US" altLang="en-US" dirty="0" smtClean="0">
                <a:solidFill>
                  <a:srgbClr val="FFFFFF"/>
                </a:solidFill>
              </a:rPr>
              <a:t>Laural Dillon, Program Coordinator</a:t>
            </a:r>
          </a:p>
          <a:p>
            <a:pPr marL="0" indent="0" eaLnBrk="1" hangingPunct="1">
              <a:spcBef>
                <a:spcPct val="0"/>
              </a:spcBef>
              <a:buFontTx/>
              <a:buNone/>
              <a:defRPr/>
            </a:pPr>
            <a:r>
              <a:rPr lang="en-US" altLang="en-US" dirty="0" smtClean="0">
                <a:solidFill>
                  <a:srgbClr val="FFFFFF"/>
                </a:solidFill>
              </a:rPr>
              <a:t>Jess Morton, Communication Specialist                                    </a:t>
            </a:r>
          </a:p>
          <a:p>
            <a:pPr marL="0" indent="0" eaLnBrk="1" hangingPunct="1">
              <a:spcBef>
                <a:spcPct val="0"/>
              </a:spcBef>
              <a:buFontTx/>
              <a:buNone/>
              <a:defRPr/>
            </a:pPr>
            <a:endParaRPr lang="en-US" altLang="en-US" dirty="0" smtClean="0">
              <a:solidFill>
                <a:srgbClr val="FFFFFF"/>
              </a:solidFill>
            </a:endParaRPr>
          </a:p>
          <a:p>
            <a:pPr marL="0" indent="0" eaLnBrk="1" hangingPunct="1">
              <a:spcBef>
                <a:spcPct val="0"/>
              </a:spcBef>
              <a:buFontTx/>
              <a:buNone/>
              <a:defRPr/>
            </a:pPr>
            <a:r>
              <a:rPr lang="en-US" altLang="en-US" dirty="0" smtClean="0">
                <a:solidFill>
                  <a:srgbClr val="FFFFFF"/>
                </a:solidFill>
              </a:rPr>
              <a:t>New Hampshire Oral Health Program</a:t>
            </a:r>
          </a:p>
        </p:txBody>
      </p:sp>
      <p:sp>
        <p:nvSpPr>
          <p:cNvPr id="3075" name="Text Box 1027"/>
          <p:cNvSpPr txBox="1">
            <a:spLocks noChangeArrowheads="1"/>
          </p:cNvSpPr>
          <p:nvPr/>
        </p:nvSpPr>
        <p:spPr bwMode="auto">
          <a:xfrm>
            <a:off x="3962400" y="349250"/>
            <a:ext cx="5867400" cy="3170238"/>
          </a:xfrm>
          <a:prstGeom prst="rect">
            <a:avLst/>
          </a:prstGeom>
          <a:noFill/>
          <a:ln w="9525">
            <a:noFill/>
            <a:miter lim="800000"/>
            <a:headEnd/>
            <a:tailEnd/>
          </a:ln>
          <a:effectLst>
            <a:outerShdw dist="35921" dir="2700000" algn="ctr" rotWithShape="0">
              <a:schemeClr val="bg1"/>
            </a:outerShdw>
          </a:effectLst>
        </p:spPr>
        <p:txBody>
          <a:bodyPr>
            <a:spAutoFit/>
          </a:bodyPr>
          <a:lstStyle/>
          <a:p>
            <a:pPr defTabSz="914400" fontAlgn="base">
              <a:spcBef>
                <a:spcPct val="50000"/>
              </a:spcBef>
              <a:spcAft>
                <a:spcPct val="0"/>
              </a:spcAft>
            </a:pPr>
            <a:r>
              <a:rPr lang="en-US" altLang="en-US" sz="5000" b="1" smtClean="0">
                <a:solidFill>
                  <a:srgbClr val="E8B100"/>
                </a:solidFill>
              </a:rPr>
              <a:t>New Hampshire      Oral Health Infographics for ASTDD</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p:cNvSpPr>
            <a:spLocks noGrp="1"/>
          </p:cNvSpPr>
          <p:nvPr>
            <p:ph type="body" sz="quarter" idx="4294967295"/>
          </p:nvPr>
        </p:nvSpPr>
        <p:spPr>
          <a:xfrm>
            <a:off x="381000" y="1371600"/>
            <a:ext cx="8001000" cy="5668963"/>
          </a:xfrm>
        </p:spPr>
        <p:txBody>
          <a:bodyPr/>
          <a:lstStyle/>
          <a:p>
            <a:pPr eaLnBrk="1" hangingPunct="1">
              <a:defRPr/>
            </a:pPr>
            <a:r>
              <a:rPr lang="en-US" altLang="en-US" dirty="0" smtClean="0"/>
              <a:t>Why?</a:t>
            </a:r>
          </a:p>
          <a:p>
            <a:pPr lvl="1" eaLnBrk="1" hangingPunct="1">
              <a:defRPr/>
            </a:pPr>
            <a:r>
              <a:rPr lang="en-US" altLang="en-US" dirty="0" smtClean="0"/>
              <a:t>We had data and we wanted to communicate the information to our audiences. </a:t>
            </a:r>
          </a:p>
          <a:p>
            <a:pPr lvl="1" eaLnBrk="1" hangingPunct="1">
              <a:defRPr/>
            </a:pPr>
            <a:r>
              <a:rPr lang="en-US" altLang="en-US" dirty="0" smtClean="0"/>
              <a:t>We didn’t want another issue brief, fact sheet, or report.</a:t>
            </a:r>
          </a:p>
          <a:p>
            <a:pPr lvl="1" eaLnBrk="1" hangingPunct="1">
              <a:defRPr/>
            </a:pPr>
            <a:r>
              <a:rPr lang="en-US" altLang="en-US" dirty="0" smtClean="0"/>
              <a:t>We wanted something easy to read and understand.</a:t>
            </a:r>
          </a:p>
          <a:p>
            <a:pPr eaLnBrk="1" hangingPunct="1">
              <a:defRPr/>
            </a:pPr>
            <a:endParaRPr lang="en-US" altLang="en-US" dirty="0" smtClean="0"/>
          </a:p>
          <a:p>
            <a:pPr eaLnBrk="1" hangingPunct="1">
              <a:defRPr/>
            </a:pPr>
            <a:endParaRPr lang="en-US" altLang="en-US" dirty="0"/>
          </a:p>
          <a:p>
            <a:pPr eaLnBrk="1" hangingPunct="1">
              <a:defRPr/>
            </a:pPr>
            <a:r>
              <a:rPr lang="en-US" altLang="en-US" dirty="0" smtClean="0">
                <a:solidFill>
                  <a:schemeClr val="bg1"/>
                </a:solidFill>
              </a:rPr>
              <a:t>However</a:t>
            </a:r>
          </a:p>
          <a:p>
            <a:pPr lvl="1" eaLnBrk="1" hangingPunct="1">
              <a:defRPr/>
            </a:pPr>
            <a:r>
              <a:rPr lang="en-US" altLang="en-US" dirty="0" smtClean="0">
                <a:solidFill>
                  <a:schemeClr val="bg1"/>
                </a:solidFill>
              </a:rPr>
              <a:t>We had limited financial resources</a:t>
            </a:r>
          </a:p>
          <a:p>
            <a:pPr marL="0" indent="0" eaLnBrk="1" hangingPunct="1">
              <a:buFontTx/>
              <a:buNone/>
              <a:defRPr/>
            </a:pPr>
            <a:endParaRPr lang="en-US" altLang="en-US" dirty="0" smtClean="0"/>
          </a:p>
        </p:txBody>
      </p:sp>
      <p:sp>
        <p:nvSpPr>
          <p:cNvPr id="4099" name="Text Box 3"/>
          <p:cNvSpPr txBox="1">
            <a:spLocks noChangeArrowheads="1"/>
          </p:cNvSpPr>
          <p:nvPr/>
        </p:nvSpPr>
        <p:spPr bwMode="auto">
          <a:xfrm>
            <a:off x="609600" y="228600"/>
            <a:ext cx="8077200" cy="78422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defTabSz="914400" fontAlgn="base">
              <a:spcBef>
                <a:spcPct val="50000"/>
              </a:spcBef>
              <a:spcAft>
                <a:spcPct val="0"/>
              </a:spcAft>
            </a:pPr>
            <a:r>
              <a:rPr lang="en-US" altLang="en-US" sz="4500" smtClean="0">
                <a:solidFill>
                  <a:srgbClr val="F5C821"/>
                </a:solidFill>
              </a:rPr>
              <a:t>New Hampshire’s Experience	</a:t>
            </a:r>
          </a:p>
        </p:txBody>
      </p:sp>
      <p:pic>
        <p:nvPicPr>
          <p:cNvPr id="5124" name="Picture 4" descr="C:\Users\jessica.e.morton\AppData\Local\Microsoft\Windows\INetCache\IE\4LL7C5QK\infographic_of_infographics[1].png"/>
          <p:cNvPicPr>
            <a:picLocks noChangeAspect="1" noChangeArrowheads="1"/>
          </p:cNvPicPr>
          <p:nvPr/>
        </p:nvPicPr>
        <p:blipFill>
          <a:blip r:embed="rId3" cstate="print"/>
          <a:srcRect/>
          <a:stretch>
            <a:fillRect/>
          </a:stretch>
        </p:blipFill>
        <p:spPr bwMode="auto">
          <a:xfrm>
            <a:off x="411163" y="-23813"/>
            <a:ext cx="8474075" cy="548640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xEl>
                                              <p:pRg st="6" end="6"/>
                                            </p:txEl>
                                          </p:spTgt>
                                        </p:tgtEl>
                                        <p:attrNameLst>
                                          <p:attrName>style.visibility</p:attrName>
                                        </p:attrNameLst>
                                      </p:cBhvr>
                                      <p:to>
                                        <p:strVal val="visible"/>
                                      </p:to>
                                    </p:set>
                                    <p:anim calcmode="lin" valueType="num">
                                      <p:cBhvr additive="base">
                                        <p:cTn id="13" dur="500" fill="hold"/>
                                        <p:tgtEl>
                                          <p:spTgt spid="512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xEl>
                                              <p:pRg st="7" end="7"/>
                                            </p:txEl>
                                          </p:spTgt>
                                        </p:tgtEl>
                                        <p:attrNameLst>
                                          <p:attrName>style.visibility</p:attrName>
                                        </p:attrNameLst>
                                      </p:cBhvr>
                                      <p:to>
                                        <p:strVal val="visible"/>
                                      </p:to>
                                    </p:set>
                                    <p:anim calcmode="lin" valueType="num">
                                      <p:cBhvr additive="base">
                                        <p:cTn id="17" dur="500" fill="hold"/>
                                        <p:tgtEl>
                                          <p:spTgt spid="5122">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Reminders</a:t>
            </a:r>
          </a:p>
        </p:txBody>
      </p:sp>
      <p:sp>
        <p:nvSpPr>
          <p:cNvPr id="3" name="Content Placeholder 2"/>
          <p:cNvSpPr>
            <a:spLocks noGrp="1"/>
          </p:cNvSpPr>
          <p:nvPr>
            <p:ph sz="quarter" idx="1"/>
          </p:nvPr>
        </p:nvSpPr>
        <p:spPr/>
        <p:txBody>
          <a:bodyPr>
            <a:noAutofit/>
          </a:bodyPr>
          <a:lstStyle/>
          <a:p>
            <a:r>
              <a:rPr lang="en-US" sz="2600" dirty="0"/>
              <a:t>This webinar will be recorded &amp; archived (www.astdd.org)</a:t>
            </a:r>
          </a:p>
          <a:p>
            <a:r>
              <a:rPr lang="en-US" sz="2600" dirty="0"/>
              <a:t>Please hold questions until the end</a:t>
            </a:r>
          </a:p>
          <a:p>
            <a:pPr lvl="1"/>
            <a:r>
              <a:rPr lang="en-US" sz="2100" dirty="0"/>
              <a:t>If you have questions, please make a note of them</a:t>
            </a:r>
          </a:p>
          <a:p>
            <a:pPr lvl="1"/>
            <a:r>
              <a:rPr lang="en-US" sz="2100" dirty="0"/>
              <a:t>If you want to ask a question at the end, click on the Set Status icon</a:t>
            </a:r>
          </a:p>
          <a:p>
            <a:pPr lvl="2"/>
            <a:r>
              <a:rPr lang="en-US" sz="1900" dirty="0"/>
              <a:t>The little man with his arm raised on either the upper left or the top of your screen. Click on “raise hand”</a:t>
            </a:r>
          </a:p>
          <a:p>
            <a:pPr lvl="1"/>
            <a:r>
              <a:rPr lang="en-US" sz="2100" dirty="0"/>
              <a:t>We will then call on you to ask your question</a:t>
            </a:r>
          </a:p>
          <a:p>
            <a:r>
              <a:rPr lang="en-US" sz="2600" dirty="0"/>
              <a:t>Please respond to the polling questions</a:t>
            </a:r>
          </a:p>
          <a:p>
            <a:endParaRPr lang="en-US" sz="2600" dirty="0"/>
          </a:p>
        </p:txBody>
      </p:sp>
    </p:spTree>
    <p:extLst>
      <p:ext uri="{BB962C8B-B14F-4D97-AF65-F5344CB8AC3E}">
        <p14:creationId xmlns:p14="http://schemas.microsoft.com/office/powerpoint/2010/main" val="158942318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Placeholder 2"/>
          <p:cNvSpPr>
            <a:spLocks noGrp="1"/>
          </p:cNvSpPr>
          <p:nvPr>
            <p:ph type="body" sz="quarter" idx="4294967295"/>
          </p:nvPr>
        </p:nvSpPr>
        <p:spPr>
          <a:xfrm>
            <a:off x="381000" y="1600200"/>
            <a:ext cx="8382000" cy="5656263"/>
          </a:xfrm>
        </p:spPr>
        <p:txBody>
          <a:bodyPr/>
          <a:lstStyle/>
          <a:p>
            <a:pPr eaLnBrk="1" hangingPunct="1">
              <a:defRPr/>
            </a:pPr>
            <a:r>
              <a:rPr lang="en-US" altLang="en-US" dirty="0" smtClean="0"/>
              <a:t>Minimal Cost – (FREE, $150 lite, $290 pro)</a:t>
            </a:r>
          </a:p>
          <a:p>
            <a:pPr marL="0" indent="0" eaLnBrk="1" hangingPunct="1">
              <a:buFontTx/>
              <a:buNone/>
              <a:defRPr/>
            </a:pPr>
            <a:endParaRPr lang="en-US" altLang="en-US" sz="1500" dirty="0" smtClean="0"/>
          </a:p>
          <a:p>
            <a:pPr eaLnBrk="1" hangingPunct="1">
              <a:defRPr/>
            </a:pPr>
            <a:r>
              <a:rPr lang="en-US" altLang="en-US" dirty="0" smtClean="0"/>
              <a:t>Easy to Use  - User Friendly</a:t>
            </a:r>
          </a:p>
          <a:p>
            <a:pPr eaLnBrk="1" hangingPunct="1">
              <a:defRPr/>
            </a:pPr>
            <a:endParaRPr lang="en-US" altLang="en-US" sz="1500" dirty="0"/>
          </a:p>
          <a:p>
            <a:pPr eaLnBrk="1" hangingPunct="1">
              <a:defRPr/>
            </a:pPr>
            <a:r>
              <a:rPr lang="en-US" altLang="en-US" dirty="0" smtClean="0"/>
              <a:t>Benefits of FREE membership</a:t>
            </a:r>
          </a:p>
          <a:p>
            <a:pPr lvl="1" eaLnBrk="1" hangingPunct="1">
              <a:defRPr/>
            </a:pPr>
            <a:r>
              <a:rPr lang="en-US" sz="2200" dirty="0" smtClean="0"/>
              <a:t>Create as many as you want </a:t>
            </a:r>
          </a:p>
          <a:p>
            <a:pPr lvl="1" eaLnBrk="1" hangingPunct="1">
              <a:defRPr/>
            </a:pPr>
            <a:r>
              <a:rPr lang="en-US" sz="2200" dirty="0" smtClean="0"/>
              <a:t>Limited templates for making </a:t>
            </a:r>
          </a:p>
          <a:p>
            <a:pPr lvl="1" eaLnBrk="1" hangingPunct="1">
              <a:defRPr/>
            </a:pPr>
            <a:r>
              <a:rPr lang="en-US" sz="2200" dirty="0" err="1" smtClean="0"/>
              <a:t>Piktochart</a:t>
            </a:r>
            <a:r>
              <a:rPr lang="en-US" sz="2200" dirty="0" smtClean="0"/>
              <a:t> watermark is added at the bottom</a:t>
            </a:r>
          </a:p>
          <a:p>
            <a:pPr lvl="1" eaLnBrk="1" hangingPunct="1">
              <a:defRPr/>
            </a:pPr>
            <a:r>
              <a:rPr lang="en-US" sz="2200" dirty="0" smtClean="0"/>
              <a:t>Store your uploaded images up to 40MB </a:t>
            </a:r>
          </a:p>
          <a:p>
            <a:pPr lvl="1" eaLnBrk="1" hangingPunct="1">
              <a:defRPr/>
            </a:pPr>
            <a:r>
              <a:rPr lang="en-US" sz="2200" dirty="0" smtClean="0"/>
              <a:t>Download in web resolution JPG or PNG </a:t>
            </a:r>
          </a:p>
          <a:p>
            <a:pPr lvl="1" eaLnBrk="1" hangingPunct="1">
              <a:defRPr/>
            </a:pPr>
            <a:r>
              <a:rPr lang="en-US" sz="2200" dirty="0" smtClean="0"/>
              <a:t>Limited Privacy options when publishing.                                      Only available for public viewing </a:t>
            </a:r>
          </a:p>
          <a:p>
            <a:pPr eaLnBrk="1" hangingPunct="1">
              <a:defRPr/>
            </a:pPr>
            <a:endParaRPr lang="en-US" altLang="en-US" dirty="0" smtClean="0"/>
          </a:p>
          <a:p>
            <a:pPr eaLnBrk="1" hangingPunct="1">
              <a:defRPr/>
            </a:pPr>
            <a:endParaRPr lang="en-US" altLang="en-US" dirty="0" smtClean="0"/>
          </a:p>
        </p:txBody>
      </p:sp>
      <p:sp>
        <p:nvSpPr>
          <p:cNvPr id="5123" name="Text Box 3"/>
          <p:cNvSpPr txBox="1">
            <a:spLocks noChangeArrowheads="1"/>
          </p:cNvSpPr>
          <p:nvPr/>
        </p:nvSpPr>
        <p:spPr bwMode="auto">
          <a:xfrm>
            <a:off x="609600" y="228600"/>
            <a:ext cx="8077200" cy="77787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defTabSz="914400" fontAlgn="base">
              <a:spcBef>
                <a:spcPct val="50000"/>
              </a:spcBef>
              <a:spcAft>
                <a:spcPct val="0"/>
              </a:spcAft>
            </a:pPr>
            <a:r>
              <a:rPr lang="en-US" altLang="en-US" sz="4500" smtClean="0">
                <a:solidFill>
                  <a:srgbClr val="F5C821"/>
                </a:solidFill>
              </a:rPr>
              <a:t>Infographic Software Used</a:t>
            </a:r>
          </a:p>
        </p:txBody>
      </p:sp>
      <p:sp>
        <p:nvSpPr>
          <p:cNvPr id="5124" name="Text Box 4"/>
          <p:cNvSpPr txBox="1">
            <a:spLocks noChangeArrowheads="1"/>
          </p:cNvSpPr>
          <p:nvPr/>
        </p:nvSpPr>
        <p:spPr bwMode="auto">
          <a:xfrm>
            <a:off x="685800" y="990600"/>
            <a:ext cx="8077200" cy="554038"/>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altLang="en-US" sz="3000" smtClean="0">
                <a:solidFill>
                  <a:srgbClr val="F9E48D"/>
                </a:solidFill>
              </a:rPr>
              <a:t>Piktochart – www.piktochart.com</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3" cstate="print"/>
          <a:srcRect b="66286"/>
          <a:stretch>
            <a:fillRect/>
          </a:stretch>
        </p:blipFill>
        <p:spPr bwMode="auto">
          <a:xfrm>
            <a:off x="0" y="-79375"/>
            <a:ext cx="9213850" cy="69373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noChangeArrowheads="1"/>
          </p:cNvPicPr>
          <p:nvPr/>
        </p:nvPicPr>
        <p:blipFill>
          <a:blip r:embed="rId3" cstate="print"/>
          <a:srcRect t="34224"/>
          <a:stretch>
            <a:fillRect/>
          </a:stretch>
        </p:blipFill>
        <p:spPr bwMode="auto">
          <a:xfrm>
            <a:off x="0" y="0"/>
            <a:ext cx="9220200" cy="767556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noChangeArrowheads="1"/>
          </p:cNvPicPr>
          <p:nvPr/>
        </p:nvPicPr>
        <p:blipFill>
          <a:blip r:embed="rId3" cstate="print"/>
          <a:srcRect/>
          <a:stretch>
            <a:fillRect/>
          </a:stretch>
        </p:blipFill>
        <p:spPr bwMode="auto">
          <a:xfrm>
            <a:off x="0" y="0"/>
            <a:ext cx="9144000" cy="208565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3" cstate="print"/>
          <a:srcRect t="32013" b="43521"/>
          <a:stretch>
            <a:fillRect/>
          </a:stretch>
        </p:blipFill>
        <p:spPr bwMode="auto">
          <a:xfrm>
            <a:off x="11113" y="60325"/>
            <a:ext cx="9144000" cy="6721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p:cNvPicPr>
            <a:picLocks noChangeAspect="1" noChangeArrowheads="1"/>
          </p:cNvPicPr>
          <p:nvPr/>
        </p:nvPicPr>
        <p:blipFill>
          <a:blip r:embed="rId3" cstate="print"/>
          <a:srcRect t="56628" b="4510"/>
          <a:stretch>
            <a:fillRect/>
          </a:stretch>
        </p:blipFill>
        <p:spPr bwMode="auto">
          <a:xfrm>
            <a:off x="-92075" y="-152400"/>
            <a:ext cx="9312275" cy="703738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smtClean="0"/>
          </a:p>
        </p:txBody>
      </p:sp>
      <p:pic>
        <p:nvPicPr>
          <p:cNvPr id="11267" name="Picture 2"/>
          <p:cNvPicPr>
            <a:picLocks noChangeAspect="1" noChangeArrowheads="1"/>
          </p:cNvPicPr>
          <p:nvPr/>
        </p:nvPicPr>
        <p:blipFill>
          <a:blip r:embed="rId3" cstate="print"/>
          <a:srcRect b="46625"/>
          <a:stretch>
            <a:fillRect/>
          </a:stretch>
        </p:blipFill>
        <p:spPr bwMode="auto">
          <a:xfrm>
            <a:off x="0" y="0"/>
            <a:ext cx="9161463" cy="6858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smtClean="0"/>
          </a:p>
        </p:txBody>
      </p:sp>
      <p:pic>
        <p:nvPicPr>
          <p:cNvPr id="12291" name="Picture 2"/>
          <p:cNvPicPr>
            <a:picLocks noChangeAspect="1" noChangeArrowheads="1"/>
          </p:cNvPicPr>
          <p:nvPr/>
        </p:nvPicPr>
        <p:blipFill>
          <a:blip r:embed="rId3" cstate="print"/>
          <a:srcRect t="56094"/>
          <a:stretch>
            <a:fillRect/>
          </a:stretch>
        </p:blipFill>
        <p:spPr bwMode="auto">
          <a:xfrm>
            <a:off x="-106363" y="304800"/>
            <a:ext cx="9326563" cy="64643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smtClean="0"/>
              <a:t>Audiences</a:t>
            </a:r>
          </a:p>
        </p:txBody>
      </p:sp>
      <p:sp>
        <p:nvSpPr>
          <p:cNvPr id="13315" name="Text Placeholder 2"/>
          <p:cNvSpPr txBox="1">
            <a:spLocks/>
          </p:cNvSpPr>
          <p:nvPr/>
        </p:nvSpPr>
        <p:spPr bwMode="auto">
          <a:xfrm>
            <a:off x="381000" y="1619250"/>
            <a:ext cx="8382000" cy="1809750"/>
          </a:xfrm>
          <a:prstGeom prst="rect">
            <a:avLst/>
          </a:prstGeom>
          <a:noFill/>
          <a:ln w="9525">
            <a:noFill/>
            <a:miter lim="800000"/>
            <a:headEnd/>
            <a:tailEnd/>
          </a:ln>
        </p:spPr>
        <p:txBody>
          <a:bodyPr lIns="0" tIns="0" rIns="0" bIns="0">
            <a:spAutoFit/>
          </a:bodyPr>
          <a:lstStyle/>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School based health center program staff</a:t>
            </a: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Community based health center program staff</a:t>
            </a: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NH Legislators (400)</a:t>
            </a: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Funders (CDC)</a:t>
            </a:r>
          </a:p>
        </p:txBody>
      </p:sp>
      <p:pic>
        <p:nvPicPr>
          <p:cNvPr id="13316" name="Picture 4" descr="R:\OCPH\CDP\Oral Health Program\Communications\Photos\Dr. Rosato-Concord Schools 1-14.JPG"/>
          <p:cNvPicPr>
            <a:picLocks noChangeAspect="1" noChangeArrowheads="1"/>
          </p:cNvPicPr>
          <p:nvPr/>
        </p:nvPicPr>
        <p:blipFill>
          <a:blip r:embed="rId4" cstate="print"/>
          <a:srcRect l="3532" t="27663" r="39362" b="1413"/>
          <a:stretch>
            <a:fillRect/>
          </a:stretch>
        </p:blipFill>
        <p:spPr bwMode="auto">
          <a:xfrm>
            <a:off x="5719763" y="2667000"/>
            <a:ext cx="3043237" cy="2835275"/>
          </a:xfrm>
          <a:prstGeom prst="rect">
            <a:avLst/>
          </a:prstGeom>
          <a:noFill/>
          <a:ln w="9525">
            <a:noFill/>
            <a:miter lim="800000"/>
            <a:headEnd/>
            <a:tailEnd/>
          </a:ln>
        </p:spPr>
      </p:pic>
      <p:pic>
        <p:nvPicPr>
          <p:cNvPr id="13317" name="Picture 5" descr="R:\OCPH\CDP\Oral Health Program\Photos_Releases\Berlin_8.26.15.jpg"/>
          <p:cNvPicPr>
            <a:picLocks noChangeAspect="1" noChangeArrowheads="1"/>
          </p:cNvPicPr>
          <p:nvPr/>
        </p:nvPicPr>
        <p:blipFill>
          <a:blip r:embed="rId5" cstate="print"/>
          <a:srcRect/>
          <a:stretch>
            <a:fillRect/>
          </a:stretch>
        </p:blipFill>
        <p:spPr bwMode="auto">
          <a:xfrm>
            <a:off x="1036638" y="3733800"/>
            <a:ext cx="3535362" cy="2651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smtClean="0"/>
              <a:t>Dissemination</a:t>
            </a:r>
          </a:p>
        </p:txBody>
      </p:sp>
      <p:sp>
        <p:nvSpPr>
          <p:cNvPr id="14339" name="Text Placeholder 2"/>
          <p:cNvSpPr txBox="1">
            <a:spLocks/>
          </p:cNvSpPr>
          <p:nvPr/>
        </p:nvSpPr>
        <p:spPr bwMode="auto">
          <a:xfrm>
            <a:off x="381000" y="1600200"/>
            <a:ext cx="8382000" cy="1335088"/>
          </a:xfrm>
          <a:prstGeom prst="rect">
            <a:avLst/>
          </a:prstGeom>
          <a:noFill/>
          <a:ln w="9525">
            <a:noFill/>
            <a:miter lim="800000"/>
            <a:headEnd/>
            <a:tailEnd/>
          </a:ln>
        </p:spPr>
        <p:txBody>
          <a:bodyPr lIns="0" tIns="0" rIns="0" bIns="0">
            <a:spAutoFit/>
          </a:bodyPr>
          <a:lstStyle/>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Calibration clinics</a:t>
            </a: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Legislative Breakfasts</a:t>
            </a: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CDC Grant Reports</a:t>
            </a:r>
          </a:p>
        </p:txBody>
      </p:sp>
      <p:pic>
        <p:nvPicPr>
          <p:cNvPr id="14340" name="Picture 5" descr="http://nhoralhealth.org/blog/wp-content/uploads/2010/02/08LegBreakfastRepWilliamsABoyle.jpg">
            <a:hlinkClick r:id="rId4" tooltip="2008 Legislative Breakfast: Rep. Williams &amp; Angela Boyle"/>
          </p:cNvPr>
          <p:cNvPicPr>
            <a:picLocks noChangeAspect="1" noChangeArrowheads="1"/>
          </p:cNvPicPr>
          <p:nvPr/>
        </p:nvPicPr>
        <p:blipFill>
          <a:blip r:embed="rId5" cstate="print"/>
          <a:srcRect/>
          <a:stretch>
            <a:fillRect/>
          </a:stretch>
        </p:blipFill>
        <p:spPr bwMode="auto">
          <a:xfrm>
            <a:off x="5715000" y="1125538"/>
            <a:ext cx="3146425" cy="2286000"/>
          </a:xfrm>
          <a:prstGeom prst="rect">
            <a:avLst/>
          </a:prstGeom>
          <a:noFill/>
          <a:ln w="9525">
            <a:noFill/>
            <a:miter lim="800000"/>
            <a:headEnd/>
            <a:tailEnd/>
          </a:ln>
        </p:spPr>
      </p:pic>
      <p:pic>
        <p:nvPicPr>
          <p:cNvPr id="14341" name="Picture 7" descr="http://nhoralhealth.org/blog/wp-content/uploads/2010/02/committee4642.jpg">
            <a:hlinkClick r:id="rId6" tooltip="Committee Meeting"/>
          </p:cNvPr>
          <p:cNvPicPr>
            <a:picLocks noChangeAspect="1" noChangeArrowheads="1"/>
          </p:cNvPicPr>
          <p:nvPr/>
        </p:nvPicPr>
        <p:blipFill>
          <a:blip r:embed="rId7" cstate="print"/>
          <a:srcRect/>
          <a:stretch>
            <a:fillRect/>
          </a:stretch>
        </p:blipFill>
        <p:spPr bwMode="auto">
          <a:xfrm>
            <a:off x="4343400" y="3048000"/>
            <a:ext cx="3165475" cy="23780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Acknowledgements</a:t>
            </a:r>
            <a:endParaRPr lang="en-GB" dirty="0"/>
          </a:p>
        </p:txBody>
      </p:sp>
      <p:sp>
        <p:nvSpPr>
          <p:cNvPr id="3" name="Content Placeholder 2"/>
          <p:cNvSpPr>
            <a:spLocks noGrp="1"/>
          </p:cNvSpPr>
          <p:nvPr>
            <p:ph sz="quarter" idx="1"/>
          </p:nvPr>
        </p:nvSpPr>
        <p:spPr/>
        <p:txBody>
          <a:bodyPr/>
          <a:lstStyle/>
          <a:p>
            <a:r>
              <a:rPr lang="en-US" sz="2800" dirty="0"/>
              <a:t>This presentation was supported by Cooperative Agreement NU58DP004919-05-00 from CDC, Division of Oral Health. </a:t>
            </a:r>
            <a:r>
              <a:rPr lang="en-US" sz="2800" dirty="0">
                <a:ea typeface="Calibri"/>
              </a:rPr>
              <a:t>Its contents are solely the responsibility of the authors and do not necessarily represent the official views of CDC.</a:t>
            </a:r>
            <a:endParaRPr lang="en-US" sz="2800" dirty="0"/>
          </a:p>
          <a:p>
            <a:endParaRPr lang="en-US" dirty="0"/>
          </a:p>
        </p:txBody>
      </p:sp>
      <p:pic>
        <p:nvPicPr>
          <p:cNvPr id="4" name="Picture 11" descr="2BSLGTH"/>
          <p:cNvPicPr>
            <a:picLocks noChangeAspect="1" noChangeArrowheads="1"/>
          </p:cNvPicPr>
          <p:nvPr/>
        </p:nvPicPr>
        <p:blipFill>
          <a:blip r:embed="rId2" cstate="print">
            <a:lum bright="-12000" contrast="12000"/>
          </a:blip>
          <a:srcRect/>
          <a:stretch>
            <a:fillRect/>
          </a:stretch>
        </p:blipFill>
        <p:spPr bwMode="auto">
          <a:xfrm>
            <a:off x="3733801" y="4183063"/>
            <a:ext cx="1676400" cy="1082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smtClean="0"/>
              <a:t>Lessons Learned</a:t>
            </a:r>
          </a:p>
        </p:txBody>
      </p:sp>
      <p:sp>
        <p:nvSpPr>
          <p:cNvPr id="15363" name="Text Placeholder 2"/>
          <p:cNvSpPr txBox="1">
            <a:spLocks/>
          </p:cNvSpPr>
          <p:nvPr/>
        </p:nvSpPr>
        <p:spPr bwMode="auto">
          <a:xfrm>
            <a:off x="381000" y="1600200"/>
            <a:ext cx="8382000" cy="4868863"/>
          </a:xfrm>
          <a:prstGeom prst="rect">
            <a:avLst/>
          </a:prstGeom>
          <a:noFill/>
          <a:ln w="9525">
            <a:noFill/>
            <a:miter lim="800000"/>
            <a:headEnd/>
            <a:tailEnd/>
          </a:ln>
        </p:spPr>
        <p:txBody>
          <a:bodyPr lIns="0" tIns="0" rIns="0" bIns="0">
            <a:spAutoFit/>
          </a:bodyPr>
          <a:lstStyle/>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Dissemination of the infographics could have been expanded.  </a:t>
            </a:r>
          </a:p>
          <a:p>
            <a:pPr marL="396875" lvl="1" indent="-396875" defTabSz="912813" fontAlgn="base">
              <a:lnSpc>
                <a:spcPct val="90000"/>
              </a:lnSpc>
              <a:spcBef>
                <a:spcPct val="20000"/>
              </a:spcBef>
              <a:spcAft>
                <a:spcPct val="0"/>
              </a:spcAft>
              <a:buFontTx/>
              <a:buBlip>
                <a:blip r:embed="rId3"/>
              </a:buBlip>
            </a:pPr>
            <a:endParaRPr lang="en-US" altLang="en-US" sz="2800" smtClean="0">
              <a:solidFill>
                <a:srgbClr val="FFFFFF"/>
              </a:solidFill>
            </a:endParaRP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Use a health promotion or communications person to help with design and layout.</a:t>
            </a:r>
          </a:p>
          <a:p>
            <a:pPr marL="396875" lvl="1" indent="-396875" defTabSz="912813" fontAlgn="base">
              <a:lnSpc>
                <a:spcPct val="90000"/>
              </a:lnSpc>
              <a:spcBef>
                <a:spcPct val="20000"/>
              </a:spcBef>
              <a:spcAft>
                <a:spcPct val="0"/>
              </a:spcAft>
              <a:buFontTx/>
              <a:buBlip>
                <a:blip r:embed="rId3"/>
              </a:buBlip>
            </a:pPr>
            <a:endParaRPr lang="en-US" altLang="en-US" sz="2800" smtClean="0">
              <a:solidFill>
                <a:srgbClr val="FFFFFF"/>
              </a:solidFill>
            </a:endParaRP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Less is best.  Keep it simple and short.</a:t>
            </a:r>
          </a:p>
          <a:p>
            <a:pPr marL="396875" lvl="1" indent="-396875" defTabSz="912813" fontAlgn="base">
              <a:lnSpc>
                <a:spcPct val="90000"/>
              </a:lnSpc>
              <a:spcBef>
                <a:spcPct val="20000"/>
              </a:spcBef>
              <a:spcAft>
                <a:spcPct val="0"/>
              </a:spcAft>
              <a:buFontTx/>
              <a:buBlip>
                <a:blip r:embed="rId3"/>
              </a:buBlip>
            </a:pPr>
            <a:endParaRPr lang="en-US" altLang="en-US" sz="2800" smtClean="0">
              <a:solidFill>
                <a:srgbClr val="FFFFFF"/>
              </a:solidFill>
            </a:endParaRPr>
          </a:p>
          <a:p>
            <a:pPr marL="396875" lvl="1" indent="-396875" defTabSz="912813" fontAlgn="base">
              <a:lnSpc>
                <a:spcPct val="90000"/>
              </a:lnSpc>
              <a:spcBef>
                <a:spcPct val="20000"/>
              </a:spcBef>
              <a:spcAft>
                <a:spcPct val="0"/>
              </a:spcAft>
              <a:buFontTx/>
              <a:buBlip>
                <a:blip r:embed="rId3"/>
              </a:buBlip>
            </a:pPr>
            <a:r>
              <a:rPr lang="en-US" altLang="en-US" sz="2800" smtClean="0">
                <a:solidFill>
                  <a:srgbClr val="FFFFFF"/>
                </a:solidFill>
              </a:rPr>
              <a:t>Watch your charts/graphs.  Don’t use them if you don’t need too.</a:t>
            </a:r>
          </a:p>
          <a:p>
            <a:pPr marL="396875" lvl="1" indent="-396875" defTabSz="912813" fontAlgn="base">
              <a:lnSpc>
                <a:spcPct val="90000"/>
              </a:lnSpc>
              <a:spcBef>
                <a:spcPct val="20000"/>
              </a:spcBef>
              <a:spcAft>
                <a:spcPct val="0"/>
              </a:spcAft>
              <a:buFontTx/>
              <a:buBlip>
                <a:blip r:embed="rId3"/>
              </a:buBlip>
            </a:pPr>
            <a:endParaRPr lang="en-US" altLang="en-US" sz="2800" smtClean="0">
              <a:solidFill>
                <a:srgbClr val="FFFFFF"/>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2"/>
          <p:cNvSpPr>
            <a:spLocks noGrp="1"/>
          </p:cNvSpPr>
          <p:nvPr>
            <p:ph type="subTitle" idx="1"/>
          </p:nvPr>
        </p:nvSpPr>
        <p:spPr>
          <a:xfrm>
            <a:off x="76200" y="1752600"/>
            <a:ext cx="8839200" cy="4114800"/>
          </a:xfrm>
        </p:spPr>
        <p:txBody>
          <a:bodyPr/>
          <a:lstStyle/>
          <a:p>
            <a:pPr algn="ctr" eaLnBrk="1" hangingPunct="1">
              <a:spcBef>
                <a:spcPct val="0"/>
              </a:spcBef>
            </a:pPr>
            <a:r>
              <a:rPr lang="en-US" altLang="en-US" sz="3400" b="1" smtClean="0">
                <a:solidFill>
                  <a:srgbClr val="F9E48D"/>
                </a:solidFill>
              </a:rPr>
              <a:t>Laural Dillon</a:t>
            </a:r>
          </a:p>
          <a:p>
            <a:pPr algn="ctr" eaLnBrk="1" hangingPunct="1">
              <a:spcBef>
                <a:spcPct val="0"/>
              </a:spcBef>
            </a:pPr>
            <a:r>
              <a:rPr lang="en-US" altLang="en-US" sz="2600" smtClean="0">
                <a:solidFill>
                  <a:schemeClr val="tx1"/>
                </a:solidFill>
              </a:rPr>
              <a:t>603-271-0460</a:t>
            </a:r>
          </a:p>
          <a:p>
            <a:pPr algn="ctr" eaLnBrk="1" hangingPunct="1">
              <a:spcBef>
                <a:spcPct val="0"/>
              </a:spcBef>
            </a:pPr>
            <a:r>
              <a:rPr lang="en-US" altLang="en-US" sz="2600" smtClean="0">
                <a:solidFill>
                  <a:schemeClr val="tx1"/>
                </a:solidFill>
              </a:rPr>
              <a:t>Laural.Dillon@dhhs.nh.gov</a:t>
            </a:r>
          </a:p>
          <a:p>
            <a:pPr algn="ctr" eaLnBrk="1" hangingPunct="1">
              <a:spcBef>
                <a:spcPct val="0"/>
              </a:spcBef>
            </a:pPr>
            <a:endParaRPr lang="en-US" altLang="en-US" sz="2600" smtClean="0">
              <a:solidFill>
                <a:schemeClr val="tx1"/>
              </a:solidFill>
            </a:endParaRPr>
          </a:p>
          <a:p>
            <a:pPr algn="ctr" eaLnBrk="1" hangingPunct="1">
              <a:spcBef>
                <a:spcPct val="0"/>
              </a:spcBef>
            </a:pPr>
            <a:r>
              <a:rPr lang="en-US" altLang="en-US" sz="3400" b="1" smtClean="0">
                <a:solidFill>
                  <a:srgbClr val="F9E48D"/>
                </a:solidFill>
              </a:rPr>
              <a:t>Jess Morton</a:t>
            </a:r>
          </a:p>
          <a:p>
            <a:pPr algn="ctr" eaLnBrk="1" hangingPunct="1">
              <a:spcBef>
                <a:spcPct val="0"/>
              </a:spcBef>
            </a:pPr>
            <a:r>
              <a:rPr lang="en-US" altLang="en-US" sz="2600" smtClean="0">
                <a:solidFill>
                  <a:schemeClr val="tx1"/>
                </a:solidFill>
              </a:rPr>
              <a:t>603-271-5928</a:t>
            </a:r>
          </a:p>
          <a:p>
            <a:pPr algn="ctr" eaLnBrk="1" hangingPunct="1">
              <a:spcBef>
                <a:spcPct val="0"/>
              </a:spcBef>
            </a:pPr>
            <a:r>
              <a:rPr lang="en-US" altLang="en-US" sz="2600" smtClean="0">
                <a:solidFill>
                  <a:schemeClr val="tx1"/>
                </a:solidFill>
              </a:rPr>
              <a:t>Jessica.Morton@dhhs.nh.gov</a:t>
            </a:r>
          </a:p>
          <a:p>
            <a:pPr algn="ctr" eaLnBrk="1" hangingPunct="1">
              <a:spcBef>
                <a:spcPct val="0"/>
              </a:spcBef>
            </a:pPr>
            <a:endParaRPr lang="en-US" altLang="en-US" sz="2600" smtClean="0">
              <a:solidFill>
                <a:schemeClr val="tx1"/>
              </a:solidFill>
            </a:endParaRPr>
          </a:p>
          <a:p>
            <a:pPr algn="ctr" eaLnBrk="1" hangingPunct="1">
              <a:spcBef>
                <a:spcPct val="0"/>
              </a:spcBef>
            </a:pPr>
            <a:r>
              <a:rPr lang="en-US" altLang="en-US" sz="2600" smtClean="0">
                <a:solidFill>
                  <a:schemeClr val="tx1"/>
                </a:solidFill>
              </a:rPr>
              <a:t>www.dhhs.nh.gov</a:t>
            </a:r>
          </a:p>
          <a:p>
            <a:pPr algn="ctr" eaLnBrk="1" hangingPunct="1">
              <a:spcBef>
                <a:spcPct val="0"/>
              </a:spcBef>
            </a:pPr>
            <a:endParaRPr lang="en-US" altLang="en-US" sz="2600" smtClean="0">
              <a:solidFill>
                <a:schemeClr val="tx1"/>
              </a:solidFill>
            </a:endParaRPr>
          </a:p>
          <a:p>
            <a:pPr algn="ctr" eaLnBrk="1" hangingPunct="1">
              <a:spcBef>
                <a:spcPct val="0"/>
              </a:spcBef>
            </a:pPr>
            <a:endParaRPr lang="en-US" altLang="en-US" sz="2600" smtClean="0">
              <a:solidFill>
                <a:schemeClr val="tx1"/>
              </a:solidFill>
            </a:endParaRPr>
          </a:p>
        </p:txBody>
      </p:sp>
      <p:sp>
        <p:nvSpPr>
          <p:cNvPr id="16387" name="Text Box 3075"/>
          <p:cNvSpPr txBox="1">
            <a:spLocks noChangeArrowheads="1"/>
          </p:cNvSpPr>
          <p:nvPr/>
        </p:nvSpPr>
        <p:spPr bwMode="auto">
          <a:xfrm>
            <a:off x="0" y="533400"/>
            <a:ext cx="8915400" cy="78422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defTabSz="914400" fontAlgn="base">
              <a:spcBef>
                <a:spcPct val="50000"/>
              </a:spcBef>
              <a:spcAft>
                <a:spcPct val="0"/>
              </a:spcAft>
            </a:pPr>
            <a:r>
              <a:rPr lang="en-US" altLang="en-US" sz="4500" smtClean="0">
                <a:solidFill>
                  <a:srgbClr val="E8B100"/>
                </a:solidFill>
              </a:rPr>
              <a:t>For More Information</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athy\AppData\Local\Microsoft\Windows\INetCache\IE\LCIRQT7W\raising_hand[1].png"/>
          <p:cNvPicPr>
            <a:picLocks noChangeAspect="1" noChangeArrowheads="1"/>
          </p:cNvPicPr>
          <p:nvPr/>
        </p:nvPicPr>
        <p:blipFill>
          <a:blip r:embed="rId2" cstate="print"/>
          <a:srcRect/>
          <a:stretch>
            <a:fillRect/>
          </a:stretch>
        </p:blipFill>
        <p:spPr bwMode="auto">
          <a:xfrm>
            <a:off x="5999395" y="180975"/>
            <a:ext cx="677630" cy="1076236"/>
          </a:xfrm>
          <a:prstGeom prst="rect">
            <a:avLst/>
          </a:prstGeom>
          <a:noFill/>
        </p:spPr>
      </p:pic>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Questions?</a:t>
            </a:r>
          </a:p>
        </p:txBody>
      </p:sp>
      <p:sp>
        <p:nvSpPr>
          <p:cNvPr id="3" name="Content Placeholder 2"/>
          <p:cNvSpPr>
            <a:spLocks noGrp="1"/>
          </p:cNvSpPr>
          <p:nvPr>
            <p:ph sz="quarter" idx="1"/>
          </p:nvPr>
        </p:nvSpPr>
        <p:spPr/>
        <p:txBody>
          <a:bodyPr>
            <a:normAutofit/>
          </a:bodyPr>
          <a:lstStyle/>
          <a:p>
            <a:pPr marL="0" indent="0">
              <a:buNone/>
            </a:pPr>
            <a:r>
              <a:rPr lang="en-US" dirty="0">
                <a:latin typeface="Arial" panose="020B0604020202020204" pitchFamily="34" charset="0"/>
                <a:cs typeface="Arial" panose="020B0604020202020204" pitchFamily="34" charset="0"/>
              </a:rPr>
              <a:t>If you have a question, please click on the </a:t>
            </a:r>
            <a:r>
              <a:rPr lang="en-US" b="1" i="1" dirty="0">
                <a:latin typeface="Arial" panose="020B0604020202020204" pitchFamily="34" charset="0"/>
                <a:cs typeface="Arial" panose="020B0604020202020204" pitchFamily="34" charset="0"/>
              </a:rPr>
              <a:t>little man with his arm raised</a:t>
            </a:r>
            <a:r>
              <a:rPr lang="en-US" dirty="0">
                <a:latin typeface="Arial" panose="020B0604020202020204" pitchFamily="34" charset="0"/>
                <a:cs typeface="Arial" panose="020B0604020202020204" pitchFamily="34" charset="0"/>
              </a:rPr>
              <a:t> icon on either the upper left or the top of your screen. Click on “raise hand.”  We will then call on you to ask your question over the phone.</a:t>
            </a:r>
          </a:p>
          <a:p>
            <a:endParaRPr lang="en-US" dirty="0"/>
          </a:p>
        </p:txBody>
      </p:sp>
      <p:pic>
        <p:nvPicPr>
          <p:cNvPr id="1030" name="Picture 6" descr="https://pma.ecnz.ac.nz/pluginfile.php/29048/mod_book/chapter/237/in-meeting-13.jpg"/>
          <p:cNvPicPr>
            <a:picLocks noChangeAspect="1" noChangeArrowheads="1"/>
          </p:cNvPicPr>
          <p:nvPr/>
        </p:nvPicPr>
        <p:blipFill>
          <a:blip r:embed="rId3" cstate="print"/>
          <a:srcRect l="51780" r="24577" b="16505"/>
          <a:stretch>
            <a:fillRect/>
          </a:stretch>
        </p:blipFill>
        <p:spPr bwMode="auto">
          <a:xfrm>
            <a:off x="3929063" y="3641598"/>
            <a:ext cx="1285875"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521593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smtClean="0"/>
              <a:t>What is an </a:t>
            </a:r>
            <a:r>
              <a:rPr lang="en-US" altLang="en-US" dirty="0" err="1" smtClean="0"/>
              <a:t>Infographic</a:t>
            </a:r>
            <a:r>
              <a:rPr lang="en-US" altLang="en-US" dirty="0" smtClean="0"/>
              <a:t>?</a:t>
            </a:r>
            <a:endParaRPr lang="en-GB" dirty="0"/>
          </a:p>
        </p:txBody>
      </p:sp>
      <p:sp>
        <p:nvSpPr>
          <p:cNvPr id="17410" name="Text Placeholder 2"/>
          <p:cNvSpPr>
            <a:spLocks noGrp="1"/>
          </p:cNvSpPr>
          <p:nvPr>
            <p:ph sz="quarter" idx="1"/>
          </p:nvPr>
        </p:nvSpPr>
        <p:spPr/>
        <p:txBody>
          <a:bodyPr/>
          <a:lstStyle/>
          <a:p>
            <a:r>
              <a:rPr lang="en-US" altLang="en-US" dirty="0" smtClean="0"/>
              <a:t>A fun and quick way to learn about a topic without a lot of heavy reading!</a:t>
            </a:r>
          </a:p>
          <a:p>
            <a:r>
              <a:rPr lang="en-GB" dirty="0" smtClean="0"/>
              <a:t>A visual image such as a chart or diagram used to represent information or data</a:t>
            </a:r>
          </a:p>
          <a:p>
            <a:pPr lvl="1"/>
            <a:r>
              <a:rPr lang="en-GB" dirty="0" smtClean="0"/>
              <a:t>“a good </a:t>
            </a:r>
            <a:r>
              <a:rPr lang="en-GB" dirty="0" err="1" smtClean="0"/>
              <a:t>infographic</a:t>
            </a:r>
            <a:r>
              <a:rPr lang="en-GB" dirty="0" smtClean="0"/>
              <a:t> is worth a thousand words”</a:t>
            </a:r>
            <a:endParaRPr lang="en-US" altLang="en-US" dirty="0" smtClean="0"/>
          </a:p>
          <a:p>
            <a:pPr lvl="1"/>
            <a:endParaRPr lang="en-US" altLang="en-US" dirty="0" smtClean="0"/>
          </a:p>
          <a:p>
            <a:pPr lvl="1"/>
            <a:endParaRPr lang="en-US" altLang="en-US" dirty="0" smtClean="0"/>
          </a:p>
          <a:p>
            <a:pPr lvl="1"/>
            <a:endParaRPr lang="en-US" altLang="en-US" dirty="0" smtClean="0"/>
          </a:p>
        </p:txBody>
      </p:sp>
      <p:pic>
        <p:nvPicPr>
          <p:cNvPr id="2052" name="Picture 4" descr="http://www.dailyinfographic.com/wp-content/uploads/2014/01/Screen-Shot-2014-01-13-at-8.31.54-AM-640x410.png"/>
          <p:cNvPicPr>
            <a:picLocks noChangeAspect="1" noChangeArrowheads="1"/>
          </p:cNvPicPr>
          <p:nvPr/>
        </p:nvPicPr>
        <p:blipFill>
          <a:blip r:embed="rId3" cstate="print"/>
          <a:srcRect/>
          <a:stretch>
            <a:fillRect/>
          </a:stretch>
        </p:blipFill>
        <p:spPr bwMode="auto">
          <a:xfrm>
            <a:off x="2895600" y="3962400"/>
            <a:ext cx="3352800" cy="2147888"/>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What is an </a:t>
            </a:r>
            <a:r>
              <a:rPr lang="en-US" altLang="en-US" dirty="0" err="1" smtClean="0"/>
              <a:t>Infographic</a:t>
            </a:r>
            <a:r>
              <a:rPr lang="en-US" altLang="en-US" dirty="0" smtClean="0"/>
              <a:t>?</a:t>
            </a:r>
            <a:endParaRPr lang="en-GB" dirty="0"/>
          </a:p>
        </p:txBody>
      </p:sp>
      <p:sp>
        <p:nvSpPr>
          <p:cNvPr id="3" name="Content Placeholder 2"/>
          <p:cNvSpPr>
            <a:spLocks noGrp="1"/>
          </p:cNvSpPr>
          <p:nvPr>
            <p:ph sz="quarter" idx="1"/>
          </p:nvPr>
        </p:nvSpPr>
        <p:spPr/>
        <p:txBody>
          <a:bodyPr/>
          <a:lstStyle/>
          <a:p>
            <a:pPr algn="ctr">
              <a:buNone/>
            </a:pPr>
            <a:endParaRPr lang="en-US" sz="3200" dirty="0" smtClean="0"/>
          </a:p>
          <a:p>
            <a:pPr algn="ctr">
              <a:buNone/>
            </a:pPr>
            <a:r>
              <a:rPr lang="en-US" sz="3200" dirty="0" smtClean="0"/>
              <a:t>Refer to June 29, 2017 archived webinar:</a:t>
            </a:r>
          </a:p>
          <a:p>
            <a:pPr lvl="1" algn="ctr">
              <a:buNone/>
            </a:pPr>
            <a:r>
              <a:rPr lang="en-GB" sz="3200" b="1" i="1" dirty="0" smtClean="0"/>
              <a:t>Data to Action: Making Better </a:t>
            </a:r>
            <a:r>
              <a:rPr lang="en-GB" sz="3200" b="1" i="1" dirty="0" err="1" smtClean="0"/>
              <a:t>Infographics</a:t>
            </a:r>
            <a:endParaRPr lang="en-GB" sz="3200" b="1" i="1" dirty="0" smtClean="0"/>
          </a:p>
          <a:p>
            <a:pPr lvl="1" algn="ctr">
              <a:buNone/>
            </a:pPr>
            <a:r>
              <a:rPr lang="en-GB" sz="3200" dirty="0" smtClean="0"/>
              <a:t>Carole </a:t>
            </a:r>
            <a:r>
              <a:rPr lang="en-GB" sz="3200" dirty="0" err="1" smtClean="0"/>
              <a:t>Stampfel</a:t>
            </a:r>
            <a:r>
              <a:rPr lang="en-GB" sz="3200" dirty="0" smtClean="0"/>
              <a:t>, AMCHP</a:t>
            </a:r>
          </a:p>
          <a:p>
            <a:pPr lvl="1" algn="ctr">
              <a:buNone/>
            </a:pPr>
            <a:r>
              <a:rPr lang="en-US" sz="3200" dirty="0" smtClean="0"/>
              <a:t>www.astdd.org</a:t>
            </a:r>
            <a:endParaRPr lang="en-GB" sz="3200" dirty="0" smtClean="0"/>
          </a:p>
          <a:p>
            <a:pPr lvl="1"/>
            <a:endParaRPr lang="en-GB" sz="2400" dirty="0" smtClean="0"/>
          </a:p>
          <a:p>
            <a:pPr lvl="1"/>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Today’s Presenters</a:t>
            </a:r>
            <a:endParaRPr lang="en-GB" dirty="0"/>
          </a:p>
        </p:txBody>
      </p:sp>
      <p:sp>
        <p:nvSpPr>
          <p:cNvPr id="3" name="Content Placeholder 2"/>
          <p:cNvSpPr>
            <a:spLocks noGrp="1"/>
          </p:cNvSpPr>
          <p:nvPr>
            <p:ph sz="quarter" idx="1"/>
          </p:nvPr>
        </p:nvSpPr>
        <p:spPr/>
        <p:txBody>
          <a:bodyPr/>
          <a:lstStyle/>
          <a:p>
            <a:r>
              <a:rPr lang="en-US" dirty="0" smtClean="0"/>
              <a:t>Arizona</a:t>
            </a:r>
          </a:p>
          <a:p>
            <a:pPr lvl="1"/>
            <a:r>
              <a:rPr lang="en-US" dirty="0" smtClean="0"/>
              <a:t>Julia Wacloff</a:t>
            </a:r>
          </a:p>
          <a:p>
            <a:r>
              <a:rPr lang="en-US" dirty="0" smtClean="0"/>
              <a:t>New Hampshire</a:t>
            </a:r>
          </a:p>
          <a:p>
            <a:pPr lvl="1"/>
            <a:r>
              <a:rPr lang="en-GB" dirty="0" smtClean="0"/>
              <a:t>Jessica Morton</a:t>
            </a:r>
          </a:p>
          <a:p>
            <a:pPr lvl="1"/>
            <a:r>
              <a:rPr lang="en-US" dirty="0" err="1" smtClean="0"/>
              <a:t>Laural</a:t>
            </a:r>
            <a:r>
              <a:rPr lang="en-US" dirty="0" smtClean="0"/>
              <a:t> Dillon</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Arizona’s Infographic Journey</a:t>
            </a:r>
            <a:endParaRPr lang="en-US" dirty="0"/>
          </a:p>
        </p:txBody>
      </p:sp>
      <p:sp>
        <p:nvSpPr>
          <p:cNvPr id="3" name="Subtitle 2"/>
          <p:cNvSpPr>
            <a:spLocks noGrp="1"/>
          </p:cNvSpPr>
          <p:nvPr>
            <p:ph type="subTitle" idx="1"/>
          </p:nvPr>
        </p:nvSpPr>
        <p:spPr/>
        <p:txBody>
          <a:bodyPr/>
          <a:lstStyle/>
          <a:p>
            <a:r>
              <a:rPr lang="en-US" i="1" dirty="0" smtClean="0"/>
              <a:t>Oral </a:t>
            </a:r>
            <a:r>
              <a:rPr lang="en-US" i="1" dirty="0"/>
              <a:t>health infographics – state </a:t>
            </a:r>
            <a:r>
              <a:rPr lang="en-US" i="1" dirty="0" smtClean="0"/>
              <a:t>examples</a:t>
            </a:r>
          </a:p>
          <a:p>
            <a:r>
              <a:rPr lang="en-US" sz="2000" i="1" dirty="0" smtClean="0"/>
              <a:t>Association of State and Territorial Dental Directors Webinar</a:t>
            </a:r>
            <a:endParaRPr lang="en-US" sz="2000" dirty="0"/>
          </a:p>
          <a:p>
            <a:endParaRPr lang="en-US" dirty="0"/>
          </a:p>
        </p:txBody>
      </p:sp>
    </p:spTree>
    <p:extLst>
      <p:ext uri="{BB962C8B-B14F-4D97-AF65-F5344CB8AC3E}">
        <p14:creationId xmlns:p14="http://schemas.microsoft.com/office/powerpoint/2010/main" val="81832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A0000"/>
                </a:solidFill>
              </a:rPr>
              <a:t>What will I talk about today?</a:t>
            </a:r>
            <a:endParaRPr lang="en-US" dirty="0">
              <a:solidFill>
                <a:srgbClr val="9A0000"/>
              </a:solidFill>
            </a:endParaRPr>
          </a:p>
        </p:txBody>
      </p:sp>
      <p:sp>
        <p:nvSpPr>
          <p:cNvPr id="3" name="Content Placeholder 2"/>
          <p:cNvSpPr>
            <a:spLocks noGrp="1"/>
          </p:cNvSpPr>
          <p:nvPr>
            <p:ph idx="1"/>
          </p:nvPr>
        </p:nvSpPr>
        <p:spPr/>
        <p:txBody>
          <a:bodyPr>
            <a:normAutofit/>
          </a:bodyPr>
          <a:lstStyle/>
          <a:p>
            <a:r>
              <a:rPr lang="en-US" sz="3200" dirty="0" smtClean="0"/>
              <a:t>Why</a:t>
            </a:r>
          </a:p>
          <a:p>
            <a:r>
              <a:rPr lang="en-US" sz="3200" dirty="0" smtClean="0"/>
              <a:t>Process</a:t>
            </a:r>
          </a:p>
          <a:p>
            <a:r>
              <a:rPr lang="en-US" sz="3200" dirty="0" smtClean="0"/>
              <a:t>Lessons learned</a:t>
            </a:r>
            <a:endParaRPr lang="en-US" sz="3200" dirty="0"/>
          </a:p>
        </p:txBody>
      </p:sp>
    </p:spTree>
    <p:extLst>
      <p:ext uri="{BB962C8B-B14F-4D97-AF65-F5344CB8AC3E}">
        <p14:creationId xmlns:p14="http://schemas.microsoft.com/office/powerpoint/2010/main" val="14541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Ppt0000000">
  <a:themeElements>
    <a:clrScheme name="">
      <a:dk1>
        <a:srgbClr val="DAAD0A"/>
      </a:dk1>
      <a:lt1>
        <a:srgbClr val="FFFFFF"/>
      </a:lt1>
      <a:dk2>
        <a:srgbClr val="000000"/>
      </a:dk2>
      <a:lt2>
        <a:srgbClr val="F5C821"/>
      </a:lt2>
      <a:accent1>
        <a:srgbClr val="9047A1"/>
      </a:accent1>
      <a:accent2>
        <a:srgbClr val="2F889D"/>
      </a:accent2>
      <a:accent3>
        <a:srgbClr val="AAAAAA"/>
      </a:accent3>
      <a:accent4>
        <a:srgbClr val="DADADA"/>
      </a:accent4>
      <a:accent5>
        <a:srgbClr val="C6B1CD"/>
      </a:accent5>
      <a:accent6>
        <a:srgbClr val="2A7B8E"/>
      </a:accent6>
      <a:hlink>
        <a:srgbClr val="F5C821"/>
      </a:hlink>
      <a:folHlink>
        <a:srgbClr val="14CE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raClrScheme>
      <a:clrScheme name="Ppt0000000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
      <a:clrScheme name="Ppt0000000 2">
        <a:dk1>
          <a:srgbClr val="DAAD0A"/>
        </a:dk1>
        <a:lt1>
          <a:srgbClr val="FFFFFF"/>
        </a:lt1>
        <a:dk2>
          <a:srgbClr val="000000"/>
        </a:dk2>
        <a:lt2>
          <a:srgbClr val="F5C821"/>
        </a:lt2>
        <a:accent1>
          <a:srgbClr val="9047A1"/>
        </a:accent1>
        <a:accent2>
          <a:srgbClr val="2F889D"/>
        </a:accent2>
        <a:accent3>
          <a:srgbClr val="AAAAAA"/>
        </a:accent3>
        <a:accent4>
          <a:srgbClr val="DADADA"/>
        </a:accent4>
        <a:accent5>
          <a:srgbClr val="C6B1CD"/>
        </a:accent5>
        <a:accent6>
          <a:srgbClr val="2A7B8E"/>
        </a:accent6>
        <a:hlink>
          <a:srgbClr val="E67528"/>
        </a:hlink>
        <a:folHlink>
          <a:srgbClr val="14CE0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3351</TotalTime>
  <Words>1858</Words>
  <Application>Microsoft Office PowerPoint</Application>
  <PresentationFormat>On-screen Show (4:3)</PresentationFormat>
  <Paragraphs>263</Paragraphs>
  <Slides>42</Slides>
  <Notes>31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42</vt:i4>
      </vt:variant>
    </vt:vector>
  </HeadingPairs>
  <TitlesOfParts>
    <vt:vector size="57" baseType="lpstr">
      <vt:lpstr>Arial</vt:lpstr>
      <vt:lpstr>Calibri</vt:lpstr>
      <vt:lpstr>Constantia</vt:lpstr>
      <vt:lpstr>Georgia</vt:lpstr>
      <vt:lpstr>Wingdings</vt:lpstr>
      <vt:lpstr>Wingdings 2</vt:lpstr>
      <vt:lpstr>1_Office Theme</vt:lpstr>
      <vt:lpstr>Flow</vt:lpstr>
      <vt:lpstr>1_Civic</vt:lpstr>
      <vt:lpstr>2_Civic</vt:lpstr>
      <vt:lpstr>3_Civic</vt:lpstr>
      <vt:lpstr>4_Civic</vt:lpstr>
      <vt:lpstr>5_Civic</vt:lpstr>
      <vt:lpstr>Ppt0000000</vt:lpstr>
      <vt:lpstr>Civic</vt:lpstr>
      <vt:lpstr>Turning Data Into Action A Webinar Series for SOHPs</vt:lpstr>
      <vt:lpstr>7-Part Series</vt:lpstr>
      <vt:lpstr>General Reminders</vt:lpstr>
      <vt:lpstr>Acknowledgements</vt:lpstr>
      <vt:lpstr>What is an Infographic?</vt:lpstr>
      <vt:lpstr>What is an Infographic?</vt:lpstr>
      <vt:lpstr>Today’s Presenters</vt:lpstr>
      <vt:lpstr>Arizona’s Infographic Journey</vt:lpstr>
      <vt:lpstr>What will I talk about today?</vt:lpstr>
      <vt:lpstr>Background</vt:lpstr>
      <vt:lpstr>Story telling with data</vt:lpstr>
      <vt:lpstr>PowerPoint Presentation</vt:lpstr>
      <vt:lpstr>Maps</vt:lpstr>
      <vt:lpstr>Arizona 2015 BSS Data Brief</vt:lpstr>
      <vt:lpstr>Who did we work with?</vt:lpstr>
      <vt:lpstr>PowerPoint Presentation</vt:lpstr>
      <vt:lpstr>Who did we work with?</vt:lpstr>
      <vt:lpstr>What did we end up with?</vt:lpstr>
      <vt:lpstr>PowerPoint Presentation</vt:lpstr>
      <vt:lpstr>PowerPoint Presentation</vt:lpstr>
      <vt:lpstr>PowerPoint Presentation</vt:lpstr>
      <vt:lpstr>PowerPoint Presentation</vt:lpstr>
      <vt:lpstr>PowerPoint Presentation</vt:lpstr>
      <vt:lpstr>PowerPoint Presentation</vt:lpstr>
      <vt:lpstr>Lessons Learned</vt:lpstr>
      <vt:lpstr>Lessons Learned</vt:lpstr>
      <vt:lpstr>For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Audiences</vt:lpstr>
      <vt:lpstr>Dissemination</vt:lpstr>
      <vt:lpstr>Lessons Learned</vt:lpstr>
      <vt:lpstr>PowerPoint Presentation</vt:lpstr>
      <vt:lpstr>Questions?</vt:lpstr>
    </vt:vector>
  </TitlesOfParts>
  <Company>AzDHS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Arizona created an infographic</dc:title>
  <dc:creator>Julia Wacloff</dc:creator>
  <cp:lastModifiedBy>Christine Wood</cp:lastModifiedBy>
  <cp:revision>48</cp:revision>
  <dcterms:created xsi:type="dcterms:W3CDTF">2017-07-03T17:54:31Z</dcterms:created>
  <dcterms:modified xsi:type="dcterms:W3CDTF">2017-08-03T15:30:33Z</dcterms:modified>
</cp:coreProperties>
</file>