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theme/theme14.xml" ContentType="application/vnd.openxmlformats-officedocument.theme+xml"/>
  <Override PartName="/ppt/slideLayouts/slideLayout28.xml" ContentType="application/vnd.openxmlformats-officedocument.presentationml.slideLayout+xml"/>
  <Override PartName="/ppt/theme/theme15.xml" ContentType="application/vnd.openxmlformats-officedocument.theme+xml"/>
  <Override PartName="/ppt/slideLayouts/slideLayout29.xml" ContentType="application/vnd.openxmlformats-officedocument.presentationml.slideLayout+xml"/>
  <Override PartName="/ppt/theme/theme16.xml" ContentType="application/vnd.openxmlformats-officedocument.theme+xml"/>
  <Override PartName="/ppt/slideLayouts/slideLayout30.xml" ContentType="application/vnd.openxmlformats-officedocument.presentationml.slideLayout+xml"/>
  <Override PartName="/ppt/theme/theme17.xml" ContentType="application/vnd.openxmlformats-officedocument.theme+xml"/>
  <Override PartName="/ppt/slideLayouts/slideLayout31.xml" ContentType="application/vnd.openxmlformats-officedocument.presentationml.slideLayout+xml"/>
  <Override PartName="/ppt/theme/theme18.xml" ContentType="application/vnd.openxmlformats-officedocument.theme+xml"/>
  <Override PartName="/ppt/slideLayouts/slideLayout32.xml" ContentType="application/vnd.openxmlformats-officedocument.presentationml.slideLayout+xml"/>
  <Override PartName="/ppt/theme/theme19.xml" ContentType="application/vnd.openxmlformats-officedocument.theme+xml"/>
  <Override PartName="/ppt/slideLayouts/slideLayout33.xml" ContentType="application/vnd.openxmlformats-officedocument.presentationml.slideLayout+xml"/>
  <Override PartName="/ppt/theme/theme20.xml" ContentType="application/vnd.openxmlformats-officedocument.theme+xml"/>
  <Override PartName="/ppt/slideLayouts/slideLayout34.xml" ContentType="application/vnd.openxmlformats-officedocument.presentationml.slideLayout+xml"/>
  <Override PartName="/ppt/theme/theme21.xml" ContentType="application/vnd.openxmlformats-officedocument.theme+xml"/>
  <Override PartName="/ppt/slideLayouts/slideLayout35.xml" ContentType="application/vnd.openxmlformats-officedocument.presentationml.slideLayout+xml"/>
  <Override PartName="/ppt/theme/theme22.xml" ContentType="application/vnd.openxmlformats-officedocument.theme+xml"/>
  <Override PartName="/ppt/slideLayouts/slideLayout36.xml" ContentType="application/vnd.openxmlformats-officedocument.presentationml.slideLayout+xml"/>
  <Override PartName="/ppt/theme/theme23.xml" ContentType="application/vnd.openxmlformats-officedocument.theme+xml"/>
  <Override PartName="/ppt/slideLayouts/slideLayout37.xml" ContentType="application/vnd.openxmlformats-officedocument.presentationml.slideLayout+xml"/>
  <Override PartName="/ppt/theme/theme24.xml" ContentType="application/vnd.openxmlformats-officedocument.theme+xml"/>
  <Override PartName="/ppt/slideLayouts/slideLayout38.xml" ContentType="application/vnd.openxmlformats-officedocument.presentationml.slideLayout+xml"/>
  <Override PartName="/ppt/theme/theme25.xml" ContentType="application/vnd.openxmlformats-officedocument.theme+xml"/>
  <Override PartName="/ppt/slideLayouts/slideLayout39.xml" ContentType="application/vnd.openxmlformats-officedocument.presentationml.slideLayout+xml"/>
  <Override PartName="/ppt/theme/theme26.xml" ContentType="application/vnd.openxmlformats-officedocument.theme+xml"/>
  <Override PartName="/ppt/slideLayouts/slideLayout40.xml" ContentType="application/vnd.openxmlformats-officedocument.presentationml.slideLayout+xml"/>
  <Override PartName="/ppt/theme/theme27.xml" ContentType="application/vnd.openxmlformats-officedocument.theme+xml"/>
  <Override PartName="/ppt/slideLayouts/slideLayout41.xml" ContentType="application/vnd.openxmlformats-officedocument.presentationml.slideLayout+xml"/>
  <Override PartName="/ppt/theme/theme28.xml" ContentType="application/vnd.openxmlformats-officedocument.theme+xml"/>
  <Override PartName="/ppt/slideLayouts/slideLayout42.xml" ContentType="application/vnd.openxmlformats-officedocument.presentationml.slideLayout+xml"/>
  <Override PartName="/ppt/theme/theme29.xml" ContentType="application/vnd.openxmlformats-officedocument.theme+xml"/>
  <Override PartName="/ppt/slideLayouts/slideLayout43.xml" ContentType="application/vnd.openxmlformats-officedocument.presentationml.slideLayout+xml"/>
  <Override PartName="/ppt/theme/theme30.xml" ContentType="application/vnd.openxmlformats-officedocument.theme+xml"/>
  <Override PartName="/ppt/slideLayouts/slideLayout44.xml" ContentType="application/vnd.openxmlformats-officedocument.presentationml.slideLayout+xml"/>
  <Override PartName="/ppt/theme/theme31.xml" ContentType="application/vnd.openxmlformats-officedocument.theme+xml"/>
  <Override PartName="/ppt/slideLayouts/slideLayout45.xml" ContentType="application/vnd.openxmlformats-officedocument.presentationml.slideLayout+xml"/>
  <Override PartName="/ppt/theme/theme32.xml" ContentType="application/vnd.openxmlformats-officedocument.theme+xml"/>
  <Override PartName="/ppt/slideLayouts/slideLayout46.xml" ContentType="application/vnd.openxmlformats-officedocument.presentationml.slideLayout+xml"/>
  <Override PartName="/ppt/theme/theme33.xml" ContentType="application/vnd.openxmlformats-officedocument.theme+xml"/>
  <Override PartName="/ppt/slideLayouts/slideLayout47.xml" ContentType="application/vnd.openxmlformats-officedocument.presentationml.slideLayout+xml"/>
  <Override PartName="/ppt/theme/theme34.xml" ContentType="application/vnd.openxmlformats-officedocument.theme+xml"/>
  <Override PartName="/ppt/slideLayouts/slideLayout48.xml" ContentType="application/vnd.openxmlformats-officedocument.presentationml.slideLayout+xml"/>
  <Override PartName="/ppt/theme/theme35.xml" ContentType="application/vnd.openxmlformats-officedocument.theme+xml"/>
  <Override PartName="/ppt/slideLayouts/slideLayout49.xml" ContentType="application/vnd.openxmlformats-officedocument.presentationml.slideLayout+xml"/>
  <Override PartName="/ppt/theme/theme36.xml" ContentType="application/vnd.openxmlformats-officedocument.theme+xml"/>
  <Override PartName="/ppt/slideLayouts/slideLayout50.xml" ContentType="application/vnd.openxmlformats-officedocument.presentationml.slideLayout+xml"/>
  <Override PartName="/ppt/theme/theme37.xml" ContentType="application/vnd.openxmlformats-officedocument.theme+xml"/>
  <Override PartName="/ppt/slideLayouts/slideLayout51.xml" ContentType="application/vnd.openxmlformats-officedocument.presentationml.slideLayout+xml"/>
  <Override PartName="/ppt/theme/theme38.xml" ContentType="application/vnd.openxmlformats-officedocument.theme+xml"/>
  <Override PartName="/ppt/slideLayouts/slideLayout52.xml" ContentType="application/vnd.openxmlformats-officedocument.presentationml.slideLayout+xml"/>
  <Override PartName="/ppt/theme/theme39.xml" ContentType="application/vnd.openxmlformats-officedocument.theme+xml"/>
  <Override PartName="/ppt/slideLayouts/slideLayout53.xml" ContentType="application/vnd.openxmlformats-officedocument.presentationml.slideLayout+xml"/>
  <Override PartName="/ppt/theme/theme40.xml" ContentType="application/vnd.openxmlformats-officedocument.theme+xml"/>
  <Override PartName="/ppt/slideLayouts/slideLayout54.xml" ContentType="application/vnd.openxmlformats-officedocument.presentationml.slideLayout+xml"/>
  <Override PartName="/ppt/theme/theme41.xml" ContentType="application/vnd.openxmlformats-officedocument.theme+xml"/>
  <Override PartName="/ppt/slideLayouts/slideLayout55.xml" ContentType="application/vnd.openxmlformats-officedocument.presentationml.slideLayout+xml"/>
  <Override PartName="/ppt/theme/theme42.xml" ContentType="application/vnd.openxmlformats-officedocument.theme+xml"/>
  <Override PartName="/ppt/slideLayouts/slideLayout56.xml" ContentType="application/vnd.openxmlformats-officedocument.presentationml.slideLayout+xml"/>
  <Override PartName="/ppt/theme/theme43.xml" ContentType="application/vnd.openxmlformats-officedocument.theme+xml"/>
  <Override PartName="/ppt/slideLayouts/slideLayout57.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4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88" r:id="rId3"/>
    <p:sldMasterId id="2147483690" r:id="rId4"/>
    <p:sldMasterId id="2147483692" r:id="rId5"/>
    <p:sldMasterId id="2147483694" r:id="rId6"/>
    <p:sldMasterId id="2147483696" r:id="rId7"/>
    <p:sldMasterId id="2147483701" r:id="rId8"/>
    <p:sldMasterId id="2147483703" r:id="rId9"/>
    <p:sldMasterId id="2147483705" r:id="rId10"/>
    <p:sldMasterId id="2147483710" r:id="rId11"/>
    <p:sldMasterId id="2147483712" r:id="rId12"/>
    <p:sldMasterId id="2147483714" r:id="rId13"/>
    <p:sldMasterId id="2147483716" r:id="rId14"/>
    <p:sldMasterId id="2147483718" r:id="rId15"/>
    <p:sldMasterId id="2147483720" r:id="rId16"/>
    <p:sldMasterId id="2147483722" r:id="rId17"/>
    <p:sldMasterId id="2147483724" r:id="rId18"/>
    <p:sldMasterId id="2147483726" r:id="rId19"/>
    <p:sldMasterId id="2147483728" r:id="rId20"/>
    <p:sldMasterId id="2147483730" r:id="rId21"/>
    <p:sldMasterId id="2147483732" r:id="rId22"/>
    <p:sldMasterId id="2147483734" r:id="rId23"/>
    <p:sldMasterId id="2147483736" r:id="rId24"/>
    <p:sldMasterId id="2147483738" r:id="rId25"/>
    <p:sldMasterId id="2147483740" r:id="rId26"/>
    <p:sldMasterId id="2147483742" r:id="rId27"/>
    <p:sldMasterId id="2147483744" r:id="rId28"/>
    <p:sldMasterId id="2147483746" r:id="rId29"/>
    <p:sldMasterId id="2147483748" r:id="rId30"/>
    <p:sldMasterId id="2147483750" r:id="rId31"/>
    <p:sldMasterId id="2147483752" r:id="rId32"/>
    <p:sldMasterId id="2147483754" r:id="rId33"/>
    <p:sldMasterId id="2147483756" r:id="rId34"/>
    <p:sldMasterId id="2147483758" r:id="rId35"/>
    <p:sldMasterId id="2147483760" r:id="rId36"/>
    <p:sldMasterId id="2147483762" r:id="rId37"/>
    <p:sldMasterId id="2147483764" r:id="rId38"/>
    <p:sldMasterId id="2147483766" r:id="rId39"/>
    <p:sldMasterId id="2147483768" r:id="rId40"/>
    <p:sldMasterId id="2147483770" r:id="rId41"/>
    <p:sldMasterId id="2147483772" r:id="rId42"/>
    <p:sldMasterId id="2147483774" r:id="rId43"/>
    <p:sldMasterId id="2147483776" r:id="rId44"/>
  </p:sldMasterIdLst>
  <p:notesMasterIdLst>
    <p:notesMasterId r:id="rId100"/>
  </p:notesMasterIdLst>
  <p:sldIdLst>
    <p:sldId id="308" r:id="rId45"/>
    <p:sldId id="285" r:id="rId46"/>
    <p:sldId id="286" r:id="rId47"/>
    <p:sldId id="287" r:id="rId48"/>
    <p:sldId id="289" r:id="rId49"/>
    <p:sldId id="309" r:id="rId50"/>
    <p:sldId id="310" r:id="rId51"/>
    <p:sldId id="311" r:id="rId52"/>
    <p:sldId id="312" r:id="rId53"/>
    <p:sldId id="314" r:id="rId54"/>
    <p:sldId id="316"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290" r:id="rId99"/>
  </p:sldIdLst>
  <p:sldSz cx="9144000" cy="6858000" type="screen4x3"/>
  <p:notesSz cx="6858000" cy="9144000"/>
  <p:defaultText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235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695" autoAdjust="0"/>
  </p:normalViewPr>
  <p:slideViewPr>
    <p:cSldViewPr>
      <p:cViewPr varScale="1">
        <p:scale>
          <a:sx n="89" d="100"/>
          <a:sy n="89" d="100"/>
        </p:scale>
        <p:origin x="1282" y="72"/>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3.xml"/><Relationship Id="rId63" Type="http://schemas.openxmlformats.org/officeDocument/2006/relationships/slide" Target="slides/slide19.xml"/><Relationship Id="rId68" Type="http://schemas.openxmlformats.org/officeDocument/2006/relationships/slide" Target="slides/slide24.xml"/><Relationship Id="rId84" Type="http://schemas.openxmlformats.org/officeDocument/2006/relationships/slide" Target="slides/slide40.xml"/><Relationship Id="rId89"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27.xml"/><Relationship Id="rId92"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1.xml"/><Relationship Id="rId53" Type="http://schemas.openxmlformats.org/officeDocument/2006/relationships/slide" Target="slides/slide9.xml"/><Relationship Id="rId58" Type="http://schemas.openxmlformats.org/officeDocument/2006/relationships/slide" Target="slides/slide14.xml"/><Relationship Id="rId66" Type="http://schemas.openxmlformats.org/officeDocument/2006/relationships/slide" Target="slides/slide22.xml"/><Relationship Id="rId74" Type="http://schemas.openxmlformats.org/officeDocument/2006/relationships/slide" Target="slides/slide30.xml"/><Relationship Id="rId79" Type="http://schemas.openxmlformats.org/officeDocument/2006/relationships/slide" Target="slides/slide35.xml"/><Relationship Id="rId87" Type="http://schemas.openxmlformats.org/officeDocument/2006/relationships/slide" Target="slides/slide43.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17.xml"/><Relationship Id="rId82" Type="http://schemas.openxmlformats.org/officeDocument/2006/relationships/slide" Target="slides/slide38.xml"/><Relationship Id="rId90" Type="http://schemas.openxmlformats.org/officeDocument/2006/relationships/slide" Target="slides/slide46.xml"/><Relationship Id="rId95" Type="http://schemas.openxmlformats.org/officeDocument/2006/relationships/slide" Target="slides/slide5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4.xml"/><Relationship Id="rId56" Type="http://schemas.openxmlformats.org/officeDocument/2006/relationships/slide" Target="slides/slide12.xml"/><Relationship Id="rId64" Type="http://schemas.openxmlformats.org/officeDocument/2006/relationships/slide" Target="slides/slide20.xml"/><Relationship Id="rId69" Type="http://schemas.openxmlformats.org/officeDocument/2006/relationships/slide" Target="slides/slide25.xml"/><Relationship Id="rId77" Type="http://schemas.openxmlformats.org/officeDocument/2006/relationships/slide" Target="slides/slide33.xml"/><Relationship Id="rId100" Type="http://schemas.openxmlformats.org/officeDocument/2006/relationships/notesMaster" Target="notesMasters/notesMaster1.xml"/><Relationship Id="rId105"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7.xml"/><Relationship Id="rId72" Type="http://schemas.openxmlformats.org/officeDocument/2006/relationships/slide" Target="slides/slide28.xml"/><Relationship Id="rId80" Type="http://schemas.openxmlformats.org/officeDocument/2006/relationships/slide" Target="slides/slide36.xml"/><Relationship Id="rId85" Type="http://schemas.openxmlformats.org/officeDocument/2006/relationships/slide" Target="slides/slide41.xml"/><Relationship Id="rId93" Type="http://schemas.openxmlformats.org/officeDocument/2006/relationships/slide" Target="slides/slide49.xml"/><Relationship Id="rId98" Type="http://schemas.openxmlformats.org/officeDocument/2006/relationships/slide" Target="slides/slide5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slide" Target="slides/slide23.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0.xml"/><Relationship Id="rId62" Type="http://schemas.openxmlformats.org/officeDocument/2006/relationships/slide" Target="slides/slide18.xml"/><Relationship Id="rId70" Type="http://schemas.openxmlformats.org/officeDocument/2006/relationships/slide" Target="slides/slide26.xml"/><Relationship Id="rId75" Type="http://schemas.openxmlformats.org/officeDocument/2006/relationships/slide" Target="slides/slide31.xml"/><Relationship Id="rId83" Type="http://schemas.openxmlformats.org/officeDocument/2006/relationships/slide" Target="slides/slide39.xml"/><Relationship Id="rId88" Type="http://schemas.openxmlformats.org/officeDocument/2006/relationships/slide" Target="slides/slide44.xml"/><Relationship Id="rId91" Type="http://schemas.openxmlformats.org/officeDocument/2006/relationships/slide" Target="slides/slide47.xml"/><Relationship Id="rId96"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5.xml"/><Relationship Id="rId57" Type="http://schemas.openxmlformats.org/officeDocument/2006/relationships/slide" Target="slides/slide1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slide" Target="slides/slide21.xml"/><Relationship Id="rId73" Type="http://schemas.openxmlformats.org/officeDocument/2006/relationships/slide" Target="slides/slide29.xml"/><Relationship Id="rId78" Type="http://schemas.openxmlformats.org/officeDocument/2006/relationships/slide" Target="slides/slide34.xml"/><Relationship Id="rId81" Type="http://schemas.openxmlformats.org/officeDocument/2006/relationships/slide" Target="slides/slide37.xml"/><Relationship Id="rId86" Type="http://schemas.openxmlformats.org/officeDocument/2006/relationships/slide" Target="slides/slide42.xml"/><Relationship Id="rId94" Type="http://schemas.openxmlformats.org/officeDocument/2006/relationships/slide" Target="slides/slide50.xml"/><Relationship Id="rId99" Type="http://schemas.openxmlformats.org/officeDocument/2006/relationships/slide" Target="slides/slide55.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6.xml"/><Relationship Id="rId55" Type="http://schemas.openxmlformats.org/officeDocument/2006/relationships/slide" Target="slides/slide11.xml"/><Relationship Id="rId76" Type="http://schemas.openxmlformats.org/officeDocument/2006/relationships/slide" Target="slides/slide32.xml"/><Relationship Id="rId97" Type="http://schemas.openxmlformats.org/officeDocument/2006/relationships/slide" Target="slides/slide53.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WI – PA</a:t>
            </a:r>
            <a:r>
              <a:rPr lang="en-US" dirty="0"/>
              <a:t>s</a:t>
            </a:r>
            <a:endParaRPr lang="en-US" dirty="0" smtClean="0"/>
          </a:p>
        </c:rich>
      </c:tx>
      <c:overlay val="0"/>
    </c:title>
    <c:autoTitleDeleted val="0"/>
    <c:plotArea>
      <c:layout/>
      <c:pieChart>
        <c:varyColors val="1"/>
        <c:ser>
          <c:idx val="0"/>
          <c:order val="0"/>
          <c:tx>
            <c:strRef>
              <c:f>Sheet1!$B$1</c:f>
              <c:strCache>
                <c:ptCount val="1"/>
                <c:pt idx="0">
                  <c:v>Sales</c:v>
                </c:pt>
              </c:strCache>
            </c:strRef>
          </c:tx>
          <c:spPr>
            <a:solidFill>
              <a:schemeClr val="bg2"/>
            </a:solidFill>
          </c:spPr>
          <c:dPt>
            <c:idx val="0"/>
            <c:bubble3D val="0"/>
            <c:spPr>
              <a:solidFill>
                <a:srgbClr val="49A942"/>
              </a:solidFill>
            </c:spPr>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Enroled</c:v>
                </c:pt>
                <c:pt idx="1">
                  <c:v>Not enrolled</c:v>
                </c:pt>
              </c:strCache>
            </c:strRef>
          </c:cat>
          <c:val>
            <c:numRef>
              <c:f>Sheet1!$B$2:$B$3</c:f>
              <c:numCache>
                <c:formatCode>0%</c:formatCode>
                <c:ptCount val="2"/>
                <c:pt idx="0">
                  <c:v>0.91</c:v>
                </c:pt>
                <c:pt idx="1">
                  <c:v>9.0000000000000066E-2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WI - DDS</a:t>
            </a:r>
            <a:endParaRPr lang="en-US" dirty="0"/>
          </a:p>
        </c:rich>
      </c:tx>
      <c:overlay val="0"/>
    </c:title>
    <c:autoTitleDeleted val="0"/>
    <c:plotArea>
      <c:layout/>
      <c:pieChart>
        <c:varyColors val="1"/>
        <c:ser>
          <c:idx val="0"/>
          <c:order val="0"/>
          <c:tx>
            <c:strRef>
              <c:f>Sheet1!$B$1</c:f>
              <c:strCache>
                <c:ptCount val="1"/>
                <c:pt idx="0">
                  <c:v>Sales</c:v>
                </c:pt>
              </c:strCache>
            </c:strRef>
          </c:tx>
          <c:spPr>
            <a:solidFill>
              <a:srgbClr val="49A942"/>
            </a:solidFill>
          </c:spPr>
          <c:dPt>
            <c:idx val="1"/>
            <c:bubble3D val="0"/>
            <c:spPr>
              <a:solidFill>
                <a:schemeClr val="bg2"/>
              </a:solidFill>
            </c:spPr>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Enroled</c:v>
                </c:pt>
                <c:pt idx="1">
                  <c:v>Not enrolled</c:v>
                </c:pt>
              </c:strCache>
            </c:strRef>
          </c:cat>
          <c:val>
            <c:numRef>
              <c:f>Sheet1!$B$2:$B$3</c:f>
              <c:numCache>
                <c:formatCode>0%</c:formatCode>
                <c:ptCount val="2"/>
                <c:pt idx="0">
                  <c:v>0.37000000000000038</c:v>
                </c:pt>
                <c:pt idx="1">
                  <c:v>0.63000000000000111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WI – PCPs</a:t>
            </a:r>
          </a:p>
        </c:rich>
      </c:tx>
      <c:overlay val="0"/>
    </c:title>
    <c:autoTitleDeleted val="0"/>
    <c:plotArea>
      <c:layout/>
      <c:pieChart>
        <c:varyColors val="1"/>
        <c:ser>
          <c:idx val="0"/>
          <c:order val="0"/>
          <c:tx>
            <c:strRef>
              <c:f>Sheet1!$B$1</c:f>
              <c:strCache>
                <c:ptCount val="1"/>
                <c:pt idx="0">
                  <c:v>Sales</c:v>
                </c:pt>
              </c:strCache>
            </c:strRef>
          </c:tx>
          <c:spPr>
            <a:solidFill>
              <a:schemeClr val="bg2"/>
            </a:solidFill>
          </c:spPr>
          <c:dPt>
            <c:idx val="0"/>
            <c:bubble3D val="0"/>
            <c:spPr>
              <a:solidFill>
                <a:srgbClr val="49A942"/>
              </a:solidFill>
            </c:spPr>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Enroled</c:v>
                </c:pt>
                <c:pt idx="1">
                  <c:v>Not enrolled</c:v>
                </c:pt>
              </c:strCache>
            </c:strRef>
          </c:cat>
          <c:val>
            <c:numRef>
              <c:f>Sheet1!$B$2:$B$3</c:f>
              <c:numCache>
                <c:formatCode>0%</c:formatCode>
                <c:ptCount val="2"/>
                <c:pt idx="0">
                  <c:v>0.85000000000000053</c:v>
                </c:pt>
                <c:pt idx="1">
                  <c:v>0.15000000000000013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Medical Providers</c:v>
                </c:pt>
              </c:strCache>
            </c:strRef>
          </c:tx>
          <c:spPr>
            <a:solidFill>
              <a:srgbClr val="49A94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Inactive</c:v>
                </c:pt>
                <c:pt idx="1">
                  <c:v>Limited (1-25 pts)</c:v>
                </c:pt>
                <c:pt idx="2">
                  <c:v>Active (26+ pts)</c:v>
                </c:pt>
              </c:strCache>
            </c:strRef>
          </c:cat>
          <c:val>
            <c:numRef>
              <c:f>Sheet1!$B$2:$B$4</c:f>
              <c:numCache>
                <c:formatCode>0%</c:formatCode>
                <c:ptCount val="3"/>
                <c:pt idx="0">
                  <c:v>0.11</c:v>
                </c:pt>
                <c:pt idx="1">
                  <c:v>0.17</c:v>
                </c:pt>
                <c:pt idx="2">
                  <c:v>0.72000000000000064</c:v>
                </c:pt>
              </c:numCache>
            </c:numRef>
          </c:val>
        </c:ser>
        <c:ser>
          <c:idx val="1"/>
          <c:order val="1"/>
          <c:tx>
            <c:strRef>
              <c:f>Sheet1!$C$1</c:f>
              <c:strCache>
                <c:ptCount val="1"/>
                <c:pt idx="0">
                  <c:v>Dental Providers</c:v>
                </c:pt>
              </c:strCache>
            </c:strRef>
          </c:tx>
          <c:spPr>
            <a:solidFill>
              <a:schemeClr val="tx1">
                <a:lumMod val="65000"/>
                <a:lumOff val="3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Inactive</c:v>
                </c:pt>
                <c:pt idx="1">
                  <c:v>Limited (1-25 pts)</c:v>
                </c:pt>
                <c:pt idx="2">
                  <c:v>Active (26+ pts)</c:v>
                </c:pt>
              </c:strCache>
            </c:strRef>
          </c:cat>
          <c:val>
            <c:numRef>
              <c:f>Sheet1!$C$2:$C$4</c:f>
              <c:numCache>
                <c:formatCode>0%</c:formatCode>
                <c:ptCount val="3"/>
                <c:pt idx="0">
                  <c:v>0.2</c:v>
                </c:pt>
                <c:pt idx="1">
                  <c:v>0.33000000000000057</c:v>
                </c:pt>
                <c:pt idx="2">
                  <c:v>0.47000000000000008</c:v>
                </c:pt>
              </c:numCache>
            </c:numRef>
          </c:val>
        </c:ser>
        <c:dLbls>
          <c:showLegendKey val="0"/>
          <c:showVal val="0"/>
          <c:showCatName val="0"/>
          <c:showSerName val="0"/>
          <c:showPercent val="0"/>
          <c:showBubbleSize val="0"/>
        </c:dLbls>
        <c:gapWidth val="150"/>
        <c:axId val="209378984"/>
        <c:axId val="209381336"/>
      </c:barChart>
      <c:catAx>
        <c:axId val="209378984"/>
        <c:scaling>
          <c:orientation val="minMax"/>
        </c:scaling>
        <c:delete val="0"/>
        <c:axPos val="b"/>
        <c:numFmt formatCode="General" sourceLinked="0"/>
        <c:majorTickMark val="out"/>
        <c:minorTickMark val="none"/>
        <c:tickLblPos val="nextTo"/>
        <c:crossAx val="209381336"/>
        <c:crosses val="autoZero"/>
        <c:auto val="1"/>
        <c:lblAlgn val="ctr"/>
        <c:lblOffset val="100"/>
        <c:noMultiLvlLbl val="0"/>
      </c:catAx>
      <c:valAx>
        <c:axId val="209381336"/>
        <c:scaling>
          <c:orientation val="minMax"/>
        </c:scaling>
        <c:delete val="0"/>
        <c:axPos val="l"/>
        <c:majorGridlines/>
        <c:numFmt formatCode="0%" sourceLinked="1"/>
        <c:majorTickMark val="out"/>
        <c:minorTickMark val="none"/>
        <c:tickLblPos val="nextTo"/>
        <c:crossAx val="2093789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2001-02</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needing care</c:v>
                </c:pt>
                <c:pt idx="1">
                  <c:v>Dental sealants</c:v>
                </c:pt>
              </c:strCache>
            </c:strRef>
          </c:cat>
          <c:val>
            <c:numRef>
              <c:f>Sheet1!$B$2:$B$3</c:f>
              <c:numCache>
                <c:formatCode>0%</c:formatCode>
                <c:ptCount val="2"/>
                <c:pt idx="0">
                  <c:v>0.31000000000000238</c:v>
                </c:pt>
                <c:pt idx="1">
                  <c:v>0.47000000000000008</c:v>
                </c:pt>
              </c:numCache>
            </c:numRef>
          </c:val>
        </c:ser>
        <c:ser>
          <c:idx val="1"/>
          <c:order val="1"/>
          <c:tx>
            <c:strRef>
              <c:f>Sheet1!$C$1</c:f>
              <c:strCache>
                <c:ptCount val="1"/>
                <c:pt idx="0">
                  <c:v>2007-08</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needing care</c:v>
                </c:pt>
                <c:pt idx="1">
                  <c:v>Dental sealants</c:v>
                </c:pt>
              </c:strCache>
            </c:strRef>
          </c:cat>
          <c:val>
            <c:numRef>
              <c:f>Sheet1!$C$2:$C$3</c:f>
              <c:numCache>
                <c:formatCode>0%</c:formatCode>
                <c:ptCount val="2"/>
                <c:pt idx="0">
                  <c:v>0.2</c:v>
                </c:pt>
                <c:pt idx="1">
                  <c:v>0.51</c:v>
                </c:pt>
              </c:numCache>
            </c:numRef>
          </c:val>
        </c:ser>
        <c:ser>
          <c:idx val="2"/>
          <c:order val="2"/>
          <c:tx>
            <c:strRef>
              <c:f>Sheet1!$D$1</c:f>
              <c:strCache>
                <c:ptCount val="1"/>
                <c:pt idx="0">
                  <c:v>2012-13</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needing care</c:v>
                </c:pt>
                <c:pt idx="1">
                  <c:v>Dental sealants</c:v>
                </c:pt>
              </c:strCache>
            </c:strRef>
          </c:cat>
          <c:val>
            <c:numRef>
              <c:f>Sheet1!$D$2:$D$3</c:f>
              <c:numCache>
                <c:formatCode>0%</c:formatCode>
                <c:ptCount val="2"/>
                <c:pt idx="0">
                  <c:v>0.17</c:v>
                </c:pt>
                <c:pt idx="1">
                  <c:v>0.61000000000000065</c:v>
                </c:pt>
              </c:numCache>
            </c:numRef>
          </c:val>
        </c:ser>
        <c:dLbls>
          <c:showLegendKey val="0"/>
          <c:showVal val="0"/>
          <c:showCatName val="0"/>
          <c:showSerName val="0"/>
          <c:showPercent val="0"/>
          <c:showBubbleSize val="0"/>
        </c:dLbls>
        <c:gapWidth val="150"/>
        <c:axId val="208358160"/>
        <c:axId val="208363256"/>
      </c:barChart>
      <c:catAx>
        <c:axId val="208358160"/>
        <c:scaling>
          <c:orientation val="minMax"/>
        </c:scaling>
        <c:delete val="0"/>
        <c:axPos val="b"/>
        <c:numFmt formatCode="General" sourceLinked="0"/>
        <c:majorTickMark val="out"/>
        <c:minorTickMark val="none"/>
        <c:tickLblPos val="nextTo"/>
        <c:crossAx val="208363256"/>
        <c:crosses val="autoZero"/>
        <c:auto val="1"/>
        <c:lblAlgn val="ctr"/>
        <c:lblOffset val="100"/>
        <c:noMultiLvlLbl val="0"/>
      </c:catAx>
      <c:valAx>
        <c:axId val="208363256"/>
        <c:scaling>
          <c:orientation val="minMax"/>
        </c:scaling>
        <c:delete val="0"/>
        <c:axPos val="l"/>
        <c:majorGridlines/>
        <c:numFmt formatCode="0%" sourceLinked="1"/>
        <c:majorTickMark val="out"/>
        <c:minorTickMark val="none"/>
        <c:tickLblPos val="nextTo"/>
        <c:crossAx val="2083581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2800" dirty="0" smtClean="0"/>
              <a:t>Number </a:t>
            </a:r>
            <a:r>
              <a:rPr lang="en-US" sz="2800" dirty="0"/>
              <a:t>of Children</a:t>
            </a:r>
            <a:r>
              <a:rPr lang="en-US" sz="2800" baseline="0" dirty="0"/>
              <a:t> Screened and Receiving Dental Sealants</a:t>
            </a:r>
            <a:endParaRPr lang="en-US" sz="2800" dirty="0"/>
          </a:p>
        </c:rich>
      </c:tx>
      <c:layout>
        <c:manualLayout>
          <c:xMode val="edge"/>
          <c:yMode val="edge"/>
          <c:x val="2.9933791247906776E-2"/>
          <c:y val="0"/>
        </c:manualLayout>
      </c:layout>
      <c:overlay val="0"/>
      <c:spPr>
        <a:effectLst>
          <a:outerShdw blurRad="50800" dist="38100" dir="5400000" algn="t" rotWithShape="0">
            <a:prstClr val="black">
              <a:alpha val="40000"/>
            </a:prstClr>
          </a:outerShdw>
        </a:effectLst>
      </c:spPr>
    </c:title>
    <c:autoTitleDeleted val="0"/>
    <c:plotArea>
      <c:layout>
        <c:manualLayout>
          <c:layoutTarget val="inner"/>
          <c:xMode val="edge"/>
          <c:yMode val="edge"/>
          <c:x val="7.9732912297417913E-2"/>
          <c:y val="0.21052587176602924"/>
          <c:w val="0.89711900868286643"/>
          <c:h val="0.65913266082570598"/>
        </c:manualLayout>
      </c:layout>
      <c:lineChart>
        <c:grouping val="standard"/>
        <c:varyColors val="0"/>
        <c:ser>
          <c:idx val="0"/>
          <c:order val="0"/>
          <c:tx>
            <c:strRef>
              <c:f>Sheet1!$B$1</c:f>
              <c:strCache>
                <c:ptCount val="1"/>
                <c:pt idx="0">
                  <c:v>Children screened</c:v>
                </c:pt>
              </c:strCache>
            </c:strRef>
          </c:tx>
          <c:spPr>
            <a:ln>
              <a:solidFill>
                <a:srgbClr val="470E47"/>
              </a:solidFill>
            </a:ln>
          </c:spPr>
          <c:marker>
            <c:spPr>
              <a:solidFill>
                <a:srgbClr val="470E47"/>
              </a:solidFill>
              <a:ln>
                <a:solidFill>
                  <a:srgbClr val="470E47"/>
                </a:solidFill>
              </a:ln>
            </c:spPr>
          </c:marker>
          <c:dLbls>
            <c:dLbl>
              <c:idx val="0"/>
              <c:layout>
                <c:manualLayout>
                  <c:x val="-2.5442864279524146E-2"/>
                  <c:y val="-3.0226738389770802E-2"/>
                </c:manualLayout>
              </c:layout>
              <c:numFmt formatCode="#,##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layout>
                <c:manualLayout>
                  <c:x val="-8.1936461090292758E-4"/>
                  <c:y val="4.8488410734861723E-2"/>
                </c:manualLayout>
              </c:layout>
              <c:tx>
                <c:rich>
                  <a:bodyPr/>
                  <a:lstStyle/>
                  <a:p>
                    <a:r>
                      <a:rPr lang="en-US" sz="1200" b="1" dirty="0"/>
                      <a:t>39,300</a:t>
                    </a:r>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strCache>
            </c:strRef>
          </c:cat>
          <c:val>
            <c:numRef>
              <c:f>Sheet1!$B$2:$B$15</c:f>
              <c:numCache>
                <c:formatCode>#,##0</c:formatCode>
                <c:ptCount val="14"/>
                <c:pt idx="0">
                  <c:v>2077</c:v>
                </c:pt>
                <c:pt idx="1">
                  <c:v>3919</c:v>
                </c:pt>
                <c:pt idx="2">
                  <c:v>4367</c:v>
                </c:pt>
                <c:pt idx="3">
                  <c:v>4255</c:v>
                </c:pt>
                <c:pt idx="4">
                  <c:v>4000</c:v>
                </c:pt>
                <c:pt idx="5">
                  <c:v>7835</c:v>
                </c:pt>
                <c:pt idx="6">
                  <c:v>8522</c:v>
                </c:pt>
                <c:pt idx="7">
                  <c:v>9860</c:v>
                </c:pt>
                <c:pt idx="8">
                  <c:v>9791</c:v>
                </c:pt>
                <c:pt idx="9">
                  <c:v>17186</c:v>
                </c:pt>
                <c:pt idx="10">
                  <c:v>29518</c:v>
                </c:pt>
                <c:pt idx="11">
                  <c:v>30185</c:v>
                </c:pt>
                <c:pt idx="12">
                  <c:v>34529</c:v>
                </c:pt>
                <c:pt idx="13" formatCode="General">
                  <c:v>39300</c:v>
                </c:pt>
              </c:numCache>
            </c:numRef>
          </c:val>
          <c:smooth val="0"/>
        </c:ser>
        <c:ser>
          <c:idx val="1"/>
          <c:order val="1"/>
          <c:tx>
            <c:strRef>
              <c:f>Sheet1!$C$1</c:f>
              <c:strCache>
                <c:ptCount val="1"/>
                <c:pt idx="0">
                  <c:v>Children receiving sealants</c:v>
                </c:pt>
              </c:strCache>
            </c:strRef>
          </c:tx>
          <c:spPr>
            <a:ln>
              <a:solidFill>
                <a:srgbClr val="E36F1E"/>
              </a:solidFill>
            </a:ln>
          </c:spPr>
          <c:marker>
            <c:spPr>
              <a:solidFill>
                <a:srgbClr val="E36F1E"/>
              </a:solidFill>
              <a:ln>
                <a:solidFill>
                  <a:srgbClr val="E36F1E"/>
                </a:solidFill>
              </a:ln>
            </c:spPr>
          </c:marker>
          <c:dLbls>
            <c:dLbl>
              <c:idx val="0"/>
              <c:layout>
                <c:manualLayout>
                  <c:x val="1.7832261520396918E-3"/>
                  <c:y val="1.0490591001276481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layout>
                <c:manualLayout>
                  <c:x val="-2.7900017530099474E-2"/>
                  <c:y val="-3.2645956723885816E-2"/>
                </c:manualLayout>
              </c:layout>
              <c:tx>
                <c:rich>
                  <a:bodyPr/>
                  <a:lstStyle/>
                  <a:p>
                    <a:r>
                      <a:rPr lang="en-US" sz="1200" b="1" dirty="0"/>
                      <a:t>23,826</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strCache>
            </c:strRef>
          </c:cat>
          <c:val>
            <c:numRef>
              <c:f>Sheet1!$C$2:$C$15</c:f>
              <c:numCache>
                <c:formatCode>#,##0</c:formatCode>
                <c:ptCount val="14"/>
                <c:pt idx="0">
                  <c:v>1560</c:v>
                </c:pt>
                <c:pt idx="1">
                  <c:v>2918</c:v>
                </c:pt>
                <c:pt idx="2">
                  <c:v>2670</c:v>
                </c:pt>
                <c:pt idx="3">
                  <c:v>2898</c:v>
                </c:pt>
                <c:pt idx="4">
                  <c:v>2720</c:v>
                </c:pt>
                <c:pt idx="5">
                  <c:v>4909</c:v>
                </c:pt>
                <c:pt idx="6">
                  <c:v>5602</c:v>
                </c:pt>
                <c:pt idx="7">
                  <c:v>6254</c:v>
                </c:pt>
                <c:pt idx="8">
                  <c:v>6284</c:v>
                </c:pt>
                <c:pt idx="9">
                  <c:v>10405</c:v>
                </c:pt>
                <c:pt idx="10">
                  <c:v>17767</c:v>
                </c:pt>
                <c:pt idx="11">
                  <c:v>20073</c:v>
                </c:pt>
                <c:pt idx="12">
                  <c:v>22119</c:v>
                </c:pt>
                <c:pt idx="13" formatCode="General">
                  <c:v>23826</c:v>
                </c:pt>
              </c:numCache>
            </c:numRef>
          </c:val>
          <c:smooth val="0"/>
        </c:ser>
        <c:dLbls>
          <c:showLegendKey val="0"/>
          <c:showVal val="0"/>
          <c:showCatName val="0"/>
          <c:showSerName val="0"/>
          <c:showPercent val="0"/>
          <c:showBubbleSize val="0"/>
        </c:dLbls>
        <c:marker val="1"/>
        <c:smooth val="0"/>
        <c:axId val="208358552"/>
        <c:axId val="208358944"/>
      </c:lineChart>
      <c:catAx>
        <c:axId val="208358552"/>
        <c:scaling>
          <c:orientation val="minMax"/>
        </c:scaling>
        <c:delete val="0"/>
        <c:axPos val="b"/>
        <c:title>
          <c:tx>
            <c:rich>
              <a:bodyPr/>
              <a:lstStyle/>
              <a:p>
                <a:pPr>
                  <a:defRPr/>
                </a:pPr>
                <a:r>
                  <a:rPr lang="en-US"/>
                  <a:t>School Year</a:t>
                </a:r>
              </a:p>
            </c:rich>
          </c:tx>
          <c:layout>
            <c:manualLayout>
              <c:xMode val="edge"/>
              <c:yMode val="edge"/>
              <c:x val="0.48732065891070564"/>
              <c:y val="0.96092311144515663"/>
            </c:manualLayout>
          </c:layout>
          <c:overlay val="0"/>
        </c:title>
        <c:numFmt formatCode="General" sourceLinked="1"/>
        <c:majorTickMark val="out"/>
        <c:minorTickMark val="none"/>
        <c:tickLblPos val="nextTo"/>
        <c:crossAx val="208358944"/>
        <c:crosses val="autoZero"/>
        <c:auto val="1"/>
        <c:lblAlgn val="ctr"/>
        <c:lblOffset val="100"/>
        <c:noMultiLvlLbl val="0"/>
      </c:catAx>
      <c:valAx>
        <c:axId val="208358944"/>
        <c:scaling>
          <c:orientation val="minMax"/>
        </c:scaling>
        <c:delete val="0"/>
        <c:axPos val="l"/>
        <c:majorGridlines/>
        <c:title>
          <c:tx>
            <c:rich>
              <a:bodyPr rot="-5400000" vert="horz"/>
              <a:lstStyle/>
              <a:p>
                <a:pPr>
                  <a:defRPr/>
                </a:pPr>
                <a:r>
                  <a:rPr lang="en-US"/>
                  <a:t>Number</a:t>
                </a:r>
                <a:r>
                  <a:rPr lang="en-US" baseline="0"/>
                  <a:t> of children</a:t>
                </a:r>
                <a:endParaRPr lang="en-US"/>
              </a:p>
            </c:rich>
          </c:tx>
          <c:layout>
            <c:manualLayout>
              <c:xMode val="edge"/>
              <c:yMode val="edge"/>
              <c:x val="0"/>
              <c:y val="0.43300300640725031"/>
            </c:manualLayout>
          </c:layout>
          <c:overlay val="0"/>
        </c:title>
        <c:numFmt formatCode="#,##0" sourceLinked="0"/>
        <c:majorTickMark val="out"/>
        <c:minorTickMark val="none"/>
        <c:tickLblPos val="nextTo"/>
        <c:spPr>
          <a:noFill/>
          <a:ln>
            <a:solidFill>
              <a:schemeClr val="accent1"/>
            </a:solidFill>
          </a:ln>
        </c:spPr>
        <c:crossAx val="208358552"/>
        <c:crosses val="autoZero"/>
        <c:crossBetween val="midCat"/>
      </c:valAx>
    </c:plotArea>
    <c:legend>
      <c:legendPos val="b"/>
      <c:layout>
        <c:manualLayout>
          <c:xMode val="edge"/>
          <c:yMode val="edge"/>
          <c:x val="0.18962561971420239"/>
          <c:y val="0.90840113735783024"/>
          <c:w val="0.63926727909011372"/>
          <c:h val="7.1757592800899911E-2"/>
        </c:manualLayout>
      </c:layout>
      <c:overlay val="0"/>
    </c:legend>
    <c:plotVisOnly val="1"/>
    <c:dispBlanksAs val="gap"/>
    <c:showDLblsOverMax val="0"/>
  </c:chart>
  <c:spPr>
    <a:ln>
      <a:solidFill>
        <a:schemeClr val="tx1"/>
      </a:solidFill>
    </a:ln>
    <a:effectLst>
      <a:outerShdw blurRad="50800" dist="38100" dir="5400000" algn="t" rotWithShape="0">
        <a:prstClr val="black">
          <a:alpha val="40000"/>
        </a:prstClr>
      </a:outerShdw>
    </a:effectLst>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51EC3-C982-475B-859D-D00511287DA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431F2FB-A5C4-494C-856A-B7C62C83AEFB}">
      <dgm:prSet phldrT="[Text]"/>
      <dgm:spPr>
        <a:solidFill>
          <a:srgbClr val="49A942">
            <a:alpha val="50000"/>
          </a:srgbClr>
        </a:solidFill>
      </dgm:spPr>
      <dgm:t>
        <a:bodyPr/>
        <a:lstStyle/>
        <a:p>
          <a:r>
            <a:rPr lang="en-US" dirty="0" smtClean="0"/>
            <a:t>Settings</a:t>
          </a:r>
          <a:endParaRPr lang="en-US" dirty="0"/>
        </a:p>
      </dgm:t>
    </dgm:pt>
    <dgm:pt modelId="{5EF87AE0-EBE6-4D0B-A27B-E2D6B518ECC5}" type="parTrans" cxnId="{4667BEB8-5894-4B14-9359-2E0F2FC27251}">
      <dgm:prSet/>
      <dgm:spPr/>
      <dgm:t>
        <a:bodyPr/>
        <a:lstStyle/>
        <a:p>
          <a:endParaRPr lang="en-US"/>
        </a:p>
      </dgm:t>
    </dgm:pt>
    <dgm:pt modelId="{E2B133FE-EC70-4CFF-995B-AE79DF46A013}" type="sibTrans" cxnId="{4667BEB8-5894-4B14-9359-2E0F2FC27251}">
      <dgm:prSet/>
      <dgm:spPr/>
      <dgm:t>
        <a:bodyPr/>
        <a:lstStyle/>
        <a:p>
          <a:endParaRPr lang="en-US"/>
        </a:p>
      </dgm:t>
    </dgm:pt>
    <dgm:pt modelId="{2F19B3D2-F645-4E7E-B6F6-D20D82E31A0C}">
      <dgm:prSet phldrT="[Text]"/>
      <dgm:spPr>
        <a:solidFill>
          <a:srgbClr val="49A942">
            <a:alpha val="50000"/>
          </a:srgbClr>
        </a:solidFill>
      </dgm:spPr>
      <dgm:t>
        <a:bodyPr/>
        <a:lstStyle/>
        <a:p>
          <a:r>
            <a:rPr lang="en-US" dirty="0" smtClean="0"/>
            <a:t>Scope</a:t>
          </a:r>
          <a:endParaRPr lang="en-US" dirty="0"/>
        </a:p>
      </dgm:t>
    </dgm:pt>
    <dgm:pt modelId="{5D29B998-2EFC-44E5-A275-4582F7EC1EED}" type="parTrans" cxnId="{376480D2-8A2B-4430-905C-AB7093584E77}">
      <dgm:prSet/>
      <dgm:spPr/>
      <dgm:t>
        <a:bodyPr/>
        <a:lstStyle/>
        <a:p>
          <a:endParaRPr lang="en-US"/>
        </a:p>
      </dgm:t>
    </dgm:pt>
    <dgm:pt modelId="{71DEEB01-4E50-436A-9936-51F84D9C0167}" type="sibTrans" cxnId="{376480D2-8A2B-4430-905C-AB7093584E77}">
      <dgm:prSet/>
      <dgm:spPr/>
      <dgm:t>
        <a:bodyPr/>
        <a:lstStyle/>
        <a:p>
          <a:endParaRPr lang="en-US"/>
        </a:p>
      </dgm:t>
    </dgm:pt>
    <dgm:pt modelId="{2DC4D137-A67B-4BCB-877E-97F737B5244D}">
      <dgm:prSet phldrT="[Text]"/>
      <dgm:spPr>
        <a:solidFill>
          <a:srgbClr val="49A942">
            <a:alpha val="50000"/>
          </a:srgbClr>
        </a:solidFill>
      </dgm:spPr>
      <dgm:t>
        <a:bodyPr/>
        <a:lstStyle/>
        <a:p>
          <a:r>
            <a:rPr lang="en-US" dirty="0" smtClean="0"/>
            <a:t>Supervision</a:t>
          </a:r>
          <a:endParaRPr lang="en-US" dirty="0"/>
        </a:p>
      </dgm:t>
    </dgm:pt>
    <dgm:pt modelId="{D4EED1C1-84B1-4372-97B9-243F1B4B8B64}" type="parTrans" cxnId="{A6B41DFB-10BB-4EAE-BD60-CD66FFA2A3A1}">
      <dgm:prSet/>
      <dgm:spPr/>
      <dgm:t>
        <a:bodyPr/>
        <a:lstStyle/>
        <a:p>
          <a:endParaRPr lang="en-US"/>
        </a:p>
      </dgm:t>
    </dgm:pt>
    <dgm:pt modelId="{9A48ECBA-3C0D-4457-9B2D-4295980EAEF9}" type="sibTrans" cxnId="{A6B41DFB-10BB-4EAE-BD60-CD66FFA2A3A1}">
      <dgm:prSet/>
      <dgm:spPr/>
      <dgm:t>
        <a:bodyPr/>
        <a:lstStyle/>
        <a:p>
          <a:endParaRPr lang="en-US"/>
        </a:p>
      </dgm:t>
    </dgm:pt>
    <dgm:pt modelId="{B8DE6D67-432D-437C-AEC3-C7FD090B4ED0}" type="pres">
      <dgm:prSet presAssocID="{64D51EC3-C982-475B-859D-D00511287DA1}" presName="compositeShape" presStyleCnt="0">
        <dgm:presLayoutVars>
          <dgm:chMax val="7"/>
          <dgm:dir/>
          <dgm:resizeHandles val="exact"/>
        </dgm:presLayoutVars>
      </dgm:prSet>
      <dgm:spPr/>
      <dgm:t>
        <a:bodyPr/>
        <a:lstStyle/>
        <a:p>
          <a:endParaRPr lang="en-US"/>
        </a:p>
      </dgm:t>
    </dgm:pt>
    <dgm:pt modelId="{D7F818F8-DAE5-4FEC-820F-879A05EA6451}" type="pres">
      <dgm:prSet presAssocID="{5431F2FB-A5C4-494C-856A-B7C62C83AEFB}" presName="circ1" presStyleLbl="vennNode1" presStyleIdx="0" presStyleCnt="3"/>
      <dgm:spPr/>
      <dgm:t>
        <a:bodyPr/>
        <a:lstStyle/>
        <a:p>
          <a:endParaRPr lang="en-US"/>
        </a:p>
      </dgm:t>
    </dgm:pt>
    <dgm:pt modelId="{A8CA9E4D-AF6B-45A2-AC49-AE0B535D3FEA}" type="pres">
      <dgm:prSet presAssocID="{5431F2FB-A5C4-494C-856A-B7C62C83AEFB}" presName="circ1Tx" presStyleLbl="revTx" presStyleIdx="0" presStyleCnt="0">
        <dgm:presLayoutVars>
          <dgm:chMax val="0"/>
          <dgm:chPref val="0"/>
          <dgm:bulletEnabled val="1"/>
        </dgm:presLayoutVars>
      </dgm:prSet>
      <dgm:spPr/>
      <dgm:t>
        <a:bodyPr/>
        <a:lstStyle/>
        <a:p>
          <a:endParaRPr lang="en-US"/>
        </a:p>
      </dgm:t>
    </dgm:pt>
    <dgm:pt modelId="{8D826FA6-0267-4C8A-B19C-3D351FA82FF7}" type="pres">
      <dgm:prSet presAssocID="{2F19B3D2-F645-4E7E-B6F6-D20D82E31A0C}" presName="circ2" presStyleLbl="vennNode1" presStyleIdx="1" presStyleCnt="3"/>
      <dgm:spPr/>
      <dgm:t>
        <a:bodyPr/>
        <a:lstStyle/>
        <a:p>
          <a:endParaRPr lang="en-US"/>
        </a:p>
      </dgm:t>
    </dgm:pt>
    <dgm:pt modelId="{7914E3B5-9F78-4315-885B-99B8CF445794}" type="pres">
      <dgm:prSet presAssocID="{2F19B3D2-F645-4E7E-B6F6-D20D82E31A0C}" presName="circ2Tx" presStyleLbl="revTx" presStyleIdx="0" presStyleCnt="0">
        <dgm:presLayoutVars>
          <dgm:chMax val="0"/>
          <dgm:chPref val="0"/>
          <dgm:bulletEnabled val="1"/>
        </dgm:presLayoutVars>
      </dgm:prSet>
      <dgm:spPr/>
      <dgm:t>
        <a:bodyPr/>
        <a:lstStyle/>
        <a:p>
          <a:endParaRPr lang="en-US"/>
        </a:p>
      </dgm:t>
    </dgm:pt>
    <dgm:pt modelId="{78BD9394-232D-4AEC-AD74-28AE9F013CF2}" type="pres">
      <dgm:prSet presAssocID="{2DC4D137-A67B-4BCB-877E-97F737B5244D}" presName="circ3" presStyleLbl="vennNode1" presStyleIdx="2" presStyleCnt="3"/>
      <dgm:spPr/>
      <dgm:t>
        <a:bodyPr/>
        <a:lstStyle/>
        <a:p>
          <a:endParaRPr lang="en-US"/>
        </a:p>
      </dgm:t>
    </dgm:pt>
    <dgm:pt modelId="{E7D2B9B1-7BD1-457E-A803-0CB9F8784D8F}" type="pres">
      <dgm:prSet presAssocID="{2DC4D137-A67B-4BCB-877E-97F737B5244D}" presName="circ3Tx" presStyleLbl="revTx" presStyleIdx="0" presStyleCnt="0">
        <dgm:presLayoutVars>
          <dgm:chMax val="0"/>
          <dgm:chPref val="0"/>
          <dgm:bulletEnabled val="1"/>
        </dgm:presLayoutVars>
      </dgm:prSet>
      <dgm:spPr/>
      <dgm:t>
        <a:bodyPr/>
        <a:lstStyle/>
        <a:p>
          <a:endParaRPr lang="en-US"/>
        </a:p>
      </dgm:t>
    </dgm:pt>
  </dgm:ptLst>
  <dgm:cxnLst>
    <dgm:cxn modelId="{AF60C997-F07C-48A2-A984-76EE37A5BF28}" type="presOf" srcId="{5431F2FB-A5C4-494C-856A-B7C62C83AEFB}" destId="{A8CA9E4D-AF6B-45A2-AC49-AE0B535D3FEA}" srcOrd="1" destOrd="0" presId="urn:microsoft.com/office/officeart/2005/8/layout/venn1"/>
    <dgm:cxn modelId="{6B4333F0-5E3C-4AC7-866C-D7B4E9A8D275}" type="presOf" srcId="{2F19B3D2-F645-4E7E-B6F6-D20D82E31A0C}" destId="{7914E3B5-9F78-4315-885B-99B8CF445794}" srcOrd="1" destOrd="0" presId="urn:microsoft.com/office/officeart/2005/8/layout/venn1"/>
    <dgm:cxn modelId="{D9BB0FC6-C720-47F5-8231-A19FBC6149E8}" type="presOf" srcId="{64D51EC3-C982-475B-859D-D00511287DA1}" destId="{B8DE6D67-432D-437C-AEC3-C7FD090B4ED0}" srcOrd="0" destOrd="0" presId="urn:microsoft.com/office/officeart/2005/8/layout/venn1"/>
    <dgm:cxn modelId="{C96C6105-706E-4811-9839-7949A76DD69D}" type="presOf" srcId="{2DC4D137-A67B-4BCB-877E-97F737B5244D}" destId="{E7D2B9B1-7BD1-457E-A803-0CB9F8784D8F}" srcOrd="1" destOrd="0" presId="urn:microsoft.com/office/officeart/2005/8/layout/venn1"/>
    <dgm:cxn modelId="{376480D2-8A2B-4430-905C-AB7093584E77}" srcId="{64D51EC3-C982-475B-859D-D00511287DA1}" destId="{2F19B3D2-F645-4E7E-B6F6-D20D82E31A0C}" srcOrd="1" destOrd="0" parTransId="{5D29B998-2EFC-44E5-A275-4582F7EC1EED}" sibTransId="{71DEEB01-4E50-436A-9936-51F84D9C0167}"/>
    <dgm:cxn modelId="{A6B41DFB-10BB-4EAE-BD60-CD66FFA2A3A1}" srcId="{64D51EC3-C982-475B-859D-D00511287DA1}" destId="{2DC4D137-A67B-4BCB-877E-97F737B5244D}" srcOrd="2" destOrd="0" parTransId="{D4EED1C1-84B1-4372-97B9-243F1B4B8B64}" sibTransId="{9A48ECBA-3C0D-4457-9B2D-4295980EAEF9}"/>
    <dgm:cxn modelId="{8CC1C4D2-8DE0-476B-AEE2-5B4284B2CD3A}" type="presOf" srcId="{2DC4D137-A67B-4BCB-877E-97F737B5244D}" destId="{78BD9394-232D-4AEC-AD74-28AE9F013CF2}" srcOrd="0" destOrd="0" presId="urn:microsoft.com/office/officeart/2005/8/layout/venn1"/>
    <dgm:cxn modelId="{225E4D99-AE5E-4B8A-8EB6-4C97B9325D37}" type="presOf" srcId="{5431F2FB-A5C4-494C-856A-B7C62C83AEFB}" destId="{D7F818F8-DAE5-4FEC-820F-879A05EA6451}" srcOrd="0" destOrd="0" presId="urn:microsoft.com/office/officeart/2005/8/layout/venn1"/>
    <dgm:cxn modelId="{4667BEB8-5894-4B14-9359-2E0F2FC27251}" srcId="{64D51EC3-C982-475B-859D-D00511287DA1}" destId="{5431F2FB-A5C4-494C-856A-B7C62C83AEFB}" srcOrd="0" destOrd="0" parTransId="{5EF87AE0-EBE6-4D0B-A27B-E2D6B518ECC5}" sibTransId="{E2B133FE-EC70-4CFF-995B-AE79DF46A013}"/>
    <dgm:cxn modelId="{DE03CA8E-5C29-40AA-9F50-B1B0986D14C3}" type="presOf" srcId="{2F19B3D2-F645-4E7E-B6F6-D20D82E31A0C}" destId="{8D826FA6-0267-4C8A-B19C-3D351FA82FF7}" srcOrd="0" destOrd="0" presId="urn:microsoft.com/office/officeart/2005/8/layout/venn1"/>
    <dgm:cxn modelId="{4689AB28-E43B-45F8-83E8-D27E35F84484}" type="presParOf" srcId="{B8DE6D67-432D-437C-AEC3-C7FD090B4ED0}" destId="{D7F818F8-DAE5-4FEC-820F-879A05EA6451}" srcOrd="0" destOrd="0" presId="urn:microsoft.com/office/officeart/2005/8/layout/venn1"/>
    <dgm:cxn modelId="{5C44CFE0-FA66-404B-828D-8FE6D5C749EE}" type="presParOf" srcId="{B8DE6D67-432D-437C-AEC3-C7FD090B4ED0}" destId="{A8CA9E4D-AF6B-45A2-AC49-AE0B535D3FEA}" srcOrd="1" destOrd="0" presId="urn:microsoft.com/office/officeart/2005/8/layout/venn1"/>
    <dgm:cxn modelId="{27865B32-CEE4-473E-BA68-E13DBBD19185}" type="presParOf" srcId="{B8DE6D67-432D-437C-AEC3-C7FD090B4ED0}" destId="{8D826FA6-0267-4C8A-B19C-3D351FA82FF7}" srcOrd="2" destOrd="0" presId="urn:microsoft.com/office/officeart/2005/8/layout/venn1"/>
    <dgm:cxn modelId="{DE1ACCBC-B7EE-478A-85D8-CA8D4FF29265}" type="presParOf" srcId="{B8DE6D67-432D-437C-AEC3-C7FD090B4ED0}" destId="{7914E3B5-9F78-4315-885B-99B8CF445794}" srcOrd="3" destOrd="0" presId="urn:microsoft.com/office/officeart/2005/8/layout/venn1"/>
    <dgm:cxn modelId="{1B563877-947F-41BE-B682-75DA9C18D439}" type="presParOf" srcId="{B8DE6D67-432D-437C-AEC3-C7FD090B4ED0}" destId="{78BD9394-232D-4AEC-AD74-28AE9F013CF2}" srcOrd="4" destOrd="0" presId="urn:microsoft.com/office/officeart/2005/8/layout/venn1"/>
    <dgm:cxn modelId="{0BA9E9C0-231F-4172-8042-00C4C7308044}" type="presParOf" srcId="{B8DE6D67-432D-437C-AEC3-C7FD090B4ED0}" destId="{E7D2B9B1-7BD1-457E-A803-0CB9F8784D8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51EC3-C982-475B-859D-D00511287DA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431F2FB-A5C4-494C-856A-B7C62C83AEFB}">
      <dgm:prSet phldrT="[Text]"/>
      <dgm:spPr>
        <a:solidFill>
          <a:srgbClr val="49A942">
            <a:alpha val="50000"/>
          </a:srgbClr>
        </a:solidFill>
      </dgm:spPr>
      <dgm:t>
        <a:bodyPr/>
        <a:lstStyle/>
        <a:p>
          <a:r>
            <a:rPr lang="en-US" dirty="0" smtClean="0"/>
            <a:t>Settings</a:t>
          </a:r>
          <a:endParaRPr lang="en-US" dirty="0"/>
        </a:p>
      </dgm:t>
    </dgm:pt>
    <dgm:pt modelId="{5EF87AE0-EBE6-4D0B-A27B-E2D6B518ECC5}" type="parTrans" cxnId="{4667BEB8-5894-4B14-9359-2E0F2FC27251}">
      <dgm:prSet/>
      <dgm:spPr/>
      <dgm:t>
        <a:bodyPr/>
        <a:lstStyle/>
        <a:p>
          <a:endParaRPr lang="en-US"/>
        </a:p>
      </dgm:t>
    </dgm:pt>
    <dgm:pt modelId="{E2B133FE-EC70-4CFF-995B-AE79DF46A013}" type="sibTrans" cxnId="{4667BEB8-5894-4B14-9359-2E0F2FC27251}">
      <dgm:prSet/>
      <dgm:spPr/>
      <dgm:t>
        <a:bodyPr/>
        <a:lstStyle/>
        <a:p>
          <a:endParaRPr lang="en-US"/>
        </a:p>
      </dgm:t>
    </dgm:pt>
    <dgm:pt modelId="{2F19B3D2-F645-4E7E-B6F6-D20D82E31A0C}">
      <dgm:prSet phldrT="[Text]"/>
      <dgm:spPr>
        <a:solidFill>
          <a:srgbClr val="49A942">
            <a:alpha val="50000"/>
          </a:srgbClr>
        </a:solidFill>
      </dgm:spPr>
      <dgm:t>
        <a:bodyPr/>
        <a:lstStyle/>
        <a:p>
          <a:r>
            <a:rPr lang="en-US" dirty="0" smtClean="0"/>
            <a:t>Scope</a:t>
          </a:r>
          <a:endParaRPr lang="en-US" dirty="0"/>
        </a:p>
      </dgm:t>
    </dgm:pt>
    <dgm:pt modelId="{5D29B998-2EFC-44E5-A275-4582F7EC1EED}" type="parTrans" cxnId="{376480D2-8A2B-4430-905C-AB7093584E77}">
      <dgm:prSet/>
      <dgm:spPr/>
      <dgm:t>
        <a:bodyPr/>
        <a:lstStyle/>
        <a:p>
          <a:endParaRPr lang="en-US"/>
        </a:p>
      </dgm:t>
    </dgm:pt>
    <dgm:pt modelId="{71DEEB01-4E50-436A-9936-51F84D9C0167}" type="sibTrans" cxnId="{376480D2-8A2B-4430-905C-AB7093584E77}">
      <dgm:prSet/>
      <dgm:spPr/>
      <dgm:t>
        <a:bodyPr/>
        <a:lstStyle/>
        <a:p>
          <a:endParaRPr lang="en-US"/>
        </a:p>
      </dgm:t>
    </dgm:pt>
    <dgm:pt modelId="{2DC4D137-A67B-4BCB-877E-97F737B5244D}">
      <dgm:prSet phldrT="[Text]"/>
      <dgm:spPr>
        <a:solidFill>
          <a:srgbClr val="49A942">
            <a:alpha val="50000"/>
          </a:srgbClr>
        </a:solidFill>
      </dgm:spPr>
      <dgm:t>
        <a:bodyPr/>
        <a:lstStyle/>
        <a:p>
          <a:r>
            <a:rPr lang="en-US" dirty="0" smtClean="0"/>
            <a:t>Supervision</a:t>
          </a:r>
          <a:endParaRPr lang="en-US" dirty="0"/>
        </a:p>
      </dgm:t>
    </dgm:pt>
    <dgm:pt modelId="{D4EED1C1-84B1-4372-97B9-243F1B4B8B64}" type="parTrans" cxnId="{A6B41DFB-10BB-4EAE-BD60-CD66FFA2A3A1}">
      <dgm:prSet/>
      <dgm:spPr/>
      <dgm:t>
        <a:bodyPr/>
        <a:lstStyle/>
        <a:p>
          <a:endParaRPr lang="en-US"/>
        </a:p>
      </dgm:t>
    </dgm:pt>
    <dgm:pt modelId="{9A48ECBA-3C0D-4457-9B2D-4295980EAEF9}" type="sibTrans" cxnId="{A6B41DFB-10BB-4EAE-BD60-CD66FFA2A3A1}">
      <dgm:prSet/>
      <dgm:spPr/>
      <dgm:t>
        <a:bodyPr/>
        <a:lstStyle/>
        <a:p>
          <a:endParaRPr lang="en-US"/>
        </a:p>
      </dgm:t>
    </dgm:pt>
    <dgm:pt modelId="{B8DE6D67-432D-437C-AEC3-C7FD090B4ED0}" type="pres">
      <dgm:prSet presAssocID="{64D51EC3-C982-475B-859D-D00511287DA1}" presName="compositeShape" presStyleCnt="0">
        <dgm:presLayoutVars>
          <dgm:chMax val="7"/>
          <dgm:dir/>
          <dgm:resizeHandles val="exact"/>
        </dgm:presLayoutVars>
      </dgm:prSet>
      <dgm:spPr/>
      <dgm:t>
        <a:bodyPr/>
        <a:lstStyle/>
        <a:p>
          <a:endParaRPr lang="en-US"/>
        </a:p>
      </dgm:t>
    </dgm:pt>
    <dgm:pt modelId="{D7F818F8-DAE5-4FEC-820F-879A05EA6451}" type="pres">
      <dgm:prSet presAssocID="{5431F2FB-A5C4-494C-856A-B7C62C83AEFB}" presName="circ1" presStyleLbl="vennNode1" presStyleIdx="0" presStyleCnt="3"/>
      <dgm:spPr/>
      <dgm:t>
        <a:bodyPr/>
        <a:lstStyle/>
        <a:p>
          <a:endParaRPr lang="en-US"/>
        </a:p>
      </dgm:t>
    </dgm:pt>
    <dgm:pt modelId="{A8CA9E4D-AF6B-45A2-AC49-AE0B535D3FEA}" type="pres">
      <dgm:prSet presAssocID="{5431F2FB-A5C4-494C-856A-B7C62C83AEFB}" presName="circ1Tx" presStyleLbl="revTx" presStyleIdx="0" presStyleCnt="0">
        <dgm:presLayoutVars>
          <dgm:chMax val="0"/>
          <dgm:chPref val="0"/>
          <dgm:bulletEnabled val="1"/>
        </dgm:presLayoutVars>
      </dgm:prSet>
      <dgm:spPr/>
      <dgm:t>
        <a:bodyPr/>
        <a:lstStyle/>
        <a:p>
          <a:endParaRPr lang="en-US"/>
        </a:p>
      </dgm:t>
    </dgm:pt>
    <dgm:pt modelId="{8D826FA6-0267-4C8A-B19C-3D351FA82FF7}" type="pres">
      <dgm:prSet presAssocID="{2F19B3D2-F645-4E7E-B6F6-D20D82E31A0C}" presName="circ2" presStyleLbl="vennNode1" presStyleIdx="1" presStyleCnt="3"/>
      <dgm:spPr/>
      <dgm:t>
        <a:bodyPr/>
        <a:lstStyle/>
        <a:p>
          <a:endParaRPr lang="en-US"/>
        </a:p>
      </dgm:t>
    </dgm:pt>
    <dgm:pt modelId="{7914E3B5-9F78-4315-885B-99B8CF445794}" type="pres">
      <dgm:prSet presAssocID="{2F19B3D2-F645-4E7E-B6F6-D20D82E31A0C}" presName="circ2Tx" presStyleLbl="revTx" presStyleIdx="0" presStyleCnt="0">
        <dgm:presLayoutVars>
          <dgm:chMax val="0"/>
          <dgm:chPref val="0"/>
          <dgm:bulletEnabled val="1"/>
        </dgm:presLayoutVars>
      </dgm:prSet>
      <dgm:spPr/>
      <dgm:t>
        <a:bodyPr/>
        <a:lstStyle/>
        <a:p>
          <a:endParaRPr lang="en-US"/>
        </a:p>
      </dgm:t>
    </dgm:pt>
    <dgm:pt modelId="{78BD9394-232D-4AEC-AD74-28AE9F013CF2}" type="pres">
      <dgm:prSet presAssocID="{2DC4D137-A67B-4BCB-877E-97F737B5244D}" presName="circ3" presStyleLbl="vennNode1" presStyleIdx="2" presStyleCnt="3"/>
      <dgm:spPr/>
      <dgm:t>
        <a:bodyPr/>
        <a:lstStyle/>
        <a:p>
          <a:endParaRPr lang="en-US"/>
        </a:p>
      </dgm:t>
    </dgm:pt>
    <dgm:pt modelId="{E7D2B9B1-7BD1-457E-A803-0CB9F8784D8F}" type="pres">
      <dgm:prSet presAssocID="{2DC4D137-A67B-4BCB-877E-97F737B5244D}" presName="circ3Tx" presStyleLbl="revTx" presStyleIdx="0" presStyleCnt="0">
        <dgm:presLayoutVars>
          <dgm:chMax val="0"/>
          <dgm:chPref val="0"/>
          <dgm:bulletEnabled val="1"/>
        </dgm:presLayoutVars>
      </dgm:prSet>
      <dgm:spPr/>
      <dgm:t>
        <a:bodyPr/>
        <a:lstStyle/>
        <a:p>
          <a:endParaRPr lang="en-US"/>
        </a:p>
      </dgm:t>
    </dgm:pt>
  </dgm:ptLst>
  <dgm:cxnLst>
    <dgm:cxn modelId="{69C951D8-467B-4761-8905-E46C0183F69F}" type="presOf" srcId="{2DC4D137-A67B-4BCB-877E-97F737B5244D}" destId="{E7D2B9B1-7BD1-457E-A803-0CB9F8784D8F}" srcOrd="1" destOrd="0" presId="urn:microsoft.com/office/officeart/2005/8/layout/venn1"/>
    <dgm:cxn modelId="{E6F4898D-2435-4F22-AFA2-DAA57581A7B0}" type="presOf" srcId="{5431F2FB-A5C4-494C-856A-B7C62C83AEFB}" destId="{D7F818F8-DAE5-4FEC-820F-879A05EA6451}" srcOrd="0" destOrd="0" presId="urn:microsoft.com/office/officeart/2005/8/layout/venn1"/>
    <dgm:cxn modelId="{376480D2-8A2B-4430-905C-AB7093584E77}" srcId="{64D51EC3-C982-475B-859D-D00511287DA1}" destId="{2F19B3D2-F645-4E7E-B6F6-D20D82E31A0C}" srcOrd="1" destOrd="0" parTransId="{5D29B998-2EFC-44E5-A275-4582F7EC1EED}" sibTransId="{71DEEB01-4E50-436A-9936-51F84D9C0167}"/>
    <dgm:cxn modelId="{A6B41DFB-10BB-4EAE-BD60-CD66FFA2A3A1}" srcId="{64D51EC3-C982-475B-859D-D00511287DA1}" destId="{2DC4D137-A67B-4BCB-877E-97F737B5244D}" srcOrd="2" destOrd="0" parTransId="{D4EED1C1-84B1-4372-97B9-243F1B4B8B64}" sibTransId="{9A48ECBA-3C0D-4457-9B2D-4295980EAEF9}"/>
    <dgm:cxn modelId="{04BAED5B-1667-4EAE-AA77-1396E8E8A529}" type="presOf" srcId="{64D51EC3-C982-475B-859D-D00511287DA1}" destId="{B8DE6D67-432D-437C-AEC3-C7FD090B4ED0}" srcOrd="0" destOrd="0" presId="urn:microsoft.com/office/officeart/2005/8/layout/venn1"/>
    <dgm:cxn modelId="{A8ED469C-86D7-4B31-A268-A01C7C087036}" type="presOf" srcId="{5431F2FB-A5C4-494C-856A-B7C62C83AEFB}" destId="{A8CA9E4D-AF6B-45A2-AC49-AE0B535D3FEA}" srcOrd="1" destOrd="0" presId="urn:microsoft.com/office/officeart/2005/8/layout/venn1"/>
    <dgm:cxn modelId="{F9B7FA41-DE35-43AE-854F-E3065EE36177}" type="presOf" srcId="{2F19B3D2-F645-4E7E-B6F6-D20D82E31A0C}" destId="{8D826FA6-0267-4C8A-B19C-3D351FA82FF7}" srcOrd="0" destOrd="0" presId="urn:microsoft.com/office/officeart/2005/8/layout/venn1"/>
    <dgm:cxn modelId="{4667BEB8-5894-4B14-9359-2E0F2FC27251}" srcId="{64D51EC3-C982-475B-859D-D00511287DA1}" destId="{5431F2FB-A5C4-494C-856A-B7C62C83AEFB}" srcOrd="0" destOrd="0" parTransId="{5EF87AE0-EBE6-4D0B-A27B-E2D6B518ECC5}" sibTransId="{E2B133FE-EC70-4CFF-995B-AE79DF46A013}"/>
    <dgm:cxn modelId="{43E7CBF4-1215-4105-B2B9-7E2700A28D25}" type="presOf" srcId="{2F19B3D2-F645-4E7E-B6F6-D20D82E31A0C}" destId="{7914E3B5-9F78-4315-885B-99B8CF445794}" srcOrd="1" destOrd="0" presId="urn:microsoft.com/office/officeart/2005/8/layout/venn1"/>
    <dgm:cxn modelId="{055E2703-DB46-47E6-9AA5-61281E1099A3}" type="presOf" srcId="{2DC4D137-A67B-4BCB-877E-97F737B5244D}" destId="{78BD9394-232D-4AEC-AD74-28AE9F013CF2}" srcOrd="0" destOrd="0" presId="urn:microsoft.com/office/officeart/2005/8/layout/venn1"/>
    <dgm:cxn modelId="{AEFC50DB-CACC-4F75-8861-51E4E8BEE6DE}" type="presParOf" srcId="{B8DE6D67-432D-437C-AEC3-C7FD090B4ED0}" destId="{D7F818F8-DAE5-4FEC-820F-879A05EA6451}" srcOrd="0" destOrd="0" presId="urn:microsoft.com/office/officeart/2005/8/layout/venn1"/>
    <dgm:cxn modelId="{E2747CA3-9FA4-4186-86CA-92D036CBE12B}" type="presParOf" srcId="{B8DE6D67-432D-437C-AEC3-C7FD090B4ED0}" destId="{A8CA9E4D-AF6B-45A2-AC49-AE0B535D3FEA}" srcOrd="1" destOrd="0" presId="urn:microsoft.com/office/officeart/2005/8/layout/venn1"/>
    <dgm:cxn modelId="{83A24FD0-1FC4-446F-A74B-E5ED667A2FFA}" type="presParOf" srcId="{B8DE6D67-432D-437C-AEC3-C7FD090B4ED0}" destId="{8D826FA6-0267-4C8A-B19C-3D351FA82FF7}" srcOrd="2" destOrd="0" presId="urn:microsoft.com/office/officeart/2005/8/layout/venn1"/>
    <dgm:cxn modelId="{79E05AC1-BDAD-4C2F-BEF7-E04E50E70C60}" type="presParOf" srcId="{B8DE6D67-432D-437C-AEC3-C7FD090B4ED0}" destId="{7914E3B5-9F78-4315-885B-99B8CF445794}" srcOrd="3" destOrd="0" presId="urn:microsoft.com/office/officeart/2005/8/layout/venn1"/>
    <dgm:cxn modelId="{C318D7DB-915C-4B17-9076-3BB7750A1537}" type="presParOf" srcId="{B8DE6D67-432D-437C-AEC3-C7FD090B4ED0}" destId="{78BD9394-232D-4AEC-AD74-28AE9F013CF2}" srcOrd="4" destOrd="0" presId="urn:microsoft.com/office/officeart/2005/8/layout/venn1"/>
    <dgm:cxn modelId="{6F0B45B6-C517-4F43-B2C4-D954EE767A46}" type="presParOf" srcId="{B8DE6D67-432D-437C-AEC3-C7FD090B4ED0}" destId="{E7D2B9B1-7BD1-457E-A803-0CB9F8784D8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0.68353</cdr:x>
      <cdr:y>0.21339</cdr:y>
    </cdr:from>
    <cdr:to>
      <cdr:x>0.88762</cdr:x>
      <cdr:y>0.33509</cdr:y>
    </cdr:to>
    <cdr:sp macro="" textlink="">
      <cdr:nvSpPr>
        <cdr:cNvPr id="2" name="TextBox 1"/>
        <cdr:cNvSpPr txBox="1"/>
      </cdr:nvSpPr>
      <cdr:spPr>
        <a:xfrm xmlns:a="http://schemas.openxmlformats.org/drawingml/2006/main">
          <a:off x="5813661" y="1099302"/>
          <a:ext cx="1735862" cy="626992"/>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205,344 total</a:t>
          </a:r>
          <a:r>
            <a:rPr lang="en-US" sz="1600" b="1" baseline="0" dirty="0"/>
            <a:t> children screened</a:t>
          </a:r>
          <a:endParaRPr lang="en-US" sz="1600" b="1" dirty="0"/>
        </a:p>
      </cdr:txBody>
    </cdr:sp>
  </cdr:relSizeAnchor>
  <cdr:relSizeAnchor xmlns:cdr="http://schemas.openxmlformats.org/drawingml/2006/chartDrawing">
    <cdr:from>
      <cdr:x>0.77086</cdr:x>
      <cdr:y>0.63954</cdr:y>
    </cdr:from>
    <cdr:to>
      <cdr:x>0.96212</cdr:x>
      <cdr:y>0.79133</cdr:y>
    </cdr:to>
    <cdr:sp macro="" textlink="">
      <cdr:nvSpPr>
        <cdr:cNvPr id="3" name="TextBox 2"/>
        <cdr:cNvSpPr txBox="1"/>
      </cdr:nvSpPr>
      <cdr:spPr>
        <a:xfrm xmlns:a="http://schemas.openxmlformats.org/drawingml/2006/main">
          <a:off x="6411000" y="3294680"/>
          <a:ext cx="1590649" cy="781972"/>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130,100 total </a:t>
          </a:r>
          <a:r>
            <a:rPr lang="en-US" sz="1600" b="1" dirty="0"/>
            <a:t>children</a:t>
          </a:r>
          <a:r>
            <a:rPr lang="en-US" sz="1600" b="1" baseline="0" dirty="0"/>
            <a:t> </a:t>
          </a:r>
          <a:r>
            <a:rPr lang="en-US" sz="1600" b="1" dirty="0"/>
            <a:t>sealed</a:t>
          </a:r>
        </a:p>
      </cdr:txBody>
    </cdr:sp>
  </cdr:relSizeAnchor>
  <cdr:relSizeAnchor xmlns:cdr="http://schemas.openxmlformats.org/drawingml/2006/chartDrawing">
    <cdr:from>
      <cdr:x>0.45734</cdr:x>
      <cdr:y>0.53795</cdr:y>
    </cdr:from>
    <cdr:to>
      <cdr:x>0.47952</cdr:x>
      <cdr:y>0.70699</cdr:y>
    </cdr:to>
    <cdr:sp macro="" textlink="">
      <cdr:nvSpPr>
        <cdr:cNvPr id="5" name="Straight Arrow Connector 4"/>
        <cdr:cNvSpPr/>
      </cdr:nvSpPr>
      <cdr:spPr bwMode="auto">
        <a:xfrm xmlns:a="http://schemas.openxmlformats.org/drawingml/2006/main">
          <a:off x="3889828" y="2771321"/>
          <a:ext cx="188686" cy="870857"/>
        </a:xfrm>
        <a:prstGeom xmlns:a="http://schemas.openxmlformats.org/drawingml/2006/main" prst="straightConnector1">
          <a:avLst/>
        </a:prstGeom>
        <a:ln xmlns:a="http://schemas.openxmlformats.org/drawingml/2006/main">
          <a:solidFill>
            <a:srgbClr val="00B050"/>
          </a:solidFill>
          <a:headEnd type="none" w="med" len="med"/>
          <a:tailEnd type="arrow"/>
        </a:l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0.61092</cdr:x>
      <cdr:y>0.41116</cdr:y>
    </cdr:from>
    <cdr:to>
      <cdr:x>0.67714</cdr:x>
      <cdr:y>0.59729</cdr:y>
    </cdr:to>
    <cdr:sp macro="" textlink="">
      <cdr:nvSpPr>
        <cdr:cNvPr id="6" name="Straight Arrow Connector 5"/>
        <cdr:cNvSpPr/>
      </cdr:nvSpPr>
      <cdr:spPr bwMode="auto">
        <a:xfrm xmlns:a="http://schemas.openxmlformats.org/drawingml/2006/main">
          <a:off x="5196115" y="2118178"/>
          <a:ext cx="563194" cy="958849"/>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B050"/>
          </a:solidFill>
          <a:prstDash val="solid"/>
          <a:headEnd type="none" w="med" len="med"/>
          <a:tailEnd type="arrow"/>
        </a:ln>
        <a:effectLst xmlns:a="http://schemas.openxmlformats.org/drawingml/2006/main">
          <a:outerShdw blurRad="40000" dist="23000" dir="5400000" rotWithShape="0">
            <a:srgbClr val="000000">
              <a:alpha val="35000"/>
            </a:srgbClr>
          </a:outerShdw>
        </a:effectLst>
        <a:extLst xmlns:a="http://schemas.openxmlformats.org/drawingml/2006/mai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solidFill>
                <a:srgbClr val="000000"/>
              </a:solidFill>
              <a:latin typeface="Calibri"/>
            </a:defRPr>
          </a:lvl1pPr>
          <a:lvl2pPr marL="457200" indent="0">
            <a:defRPr sz="1100">
              <a:solidFill>
                <a:srgbClr val="000000"/>
              </a:solidFill>
              <a:latin typeface="Calibri"/>
            </a:defRPr>
          </a:lvl2pPr>
          <a:lvl3pPr marL="914400" indent="0">
            <a:defRPr sz="1100">
              <a:solidFill>
                <a:srgbClr val="000000"/>
              </a:solidFill>
              <a:latin typeface="Calibri"/>
            </a:defRPr>
          </a:lvl3pPr>
          <a:lvl4pPr marL="1371600" indent="0">
            <a:defRPr sz="1100">
              <a:solidFill>
                <a:srgbClr val="000000"/>
              </a:solidFill>
              <a:latin typeface="Calibri"/>
            </a:defRPr>
          </a:lvl4pPr>
          <a:lvl5pPr marL="1828800" indent="0">
            <a:defRPr sz="1100">
              <a:solidFill>
                <a:srgbClr val="000000"/>
              </a:solidFill>
              <a:latin typeface="Calibri"/>
            </a:defRPr>
          </a:lvl5pPr>
          <a:lvl6pPr marL="2286000" indent="0">
            <a:defRPr sz="1100">
              <a:solidFill>
                <a:srgbClr val="000000"/>
              </a:solidFill>
              <a:latin typeface="Calibri"/>
            </a:defRPr>
          </a:lvl6pPr>
          <a:lvl7pPr marL="2743200" indent="0">
            <a:defRPr sz="1100">
              <a:solidFill>
                <a:srgbClr val="000000"/>
              </a:solidFill>
              <a:latin typeface="Calibri"/>
            </a:defRPr>
          </a:lvl7pPr>
          <a:lvl8pPr marL="3200400" indent="0">
            <a:defRPr sz="1100">
              <a:solidFill>
                <a:srgbClr val="000000"/>
              </a:solidFill>
              <a:latin typeface="Calibri"/>
            </a:defRPr>
          </a:lvl8pPr>
          <a:lvl9pPr marL="3657600" indent="0">
            <a:defRPr sz="1100">
              <a:solidFill>
                <a:srgbClr val="000000"/>
              </a:solidFill>
              <a:latin typeface="Calibri"/>
            </a:defRPr>
          </a:lvl9pPr>
        </a:lstStyle>
        <a:p xmlns:a="http://schemas.openxmlformats.org/drawingml/2006/main">
          <a:endParaRPr lang="en-US"/>
        </a:p>
      </cdr:txBody>
    </cdr:sp>
  </cdr:relSizeAnchor>
  <cdr:relSizeAnchor xmlns:cdr="http://schemas.openxmlformats.org/drawingml/2006/chartDrawing">
    <cdr:from>
      <cdr:x>0.89696</cdr:x>
      <cdr:y>0.0817</cdr:y>
    </cdr:from>
    <cdr:to>
      <cdr:x>0.94757</cdr:x>
      <cdr:y>0.26765</cdr:y>
    </cdr:to>
    <cdr:sp macro="" textlink="">
      <cdr:nvSpPr>
        <cdr:cNvPr id="7" name="Straight Arrow Connector 6"/>
        <cdr:cNvSpPr/>
      </cdr:nvSpPr>
      <cdr:spPr bwMode="auto">
        <a:xfrm xmlns:a="http://schemas.openxmlformats.org/drawingml/2006/main">
          <a:off x="7628942" y="420914"/>
          <a:ext cx="430464" cy="957942"/>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B050"/>
          </a:solidFill>
          <a:prstDash val="solid"/>
          <a:headEnd type="none" w="med" len="med"/>
          <a:tailEnd type="arrow"/>
        </a:ln>
        <a:effectLst xmlns:a="http://schemas.openxmlformats.org/drawingml/2006/main">
          <a:outerShdw blurRad="40000" dist="23000" dir="5400000" rotWithShape="0">
            <a:srgbClr val="000000">
              <a:alpha val="35000"/>
            </a:srgbClr>
          </a:outerShdw>
        </a:effectLst>
        <a:extLst xmlns:a="http://schemas.openxmlformats.org/drawingml/2006/mai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solidFill>
                <a:srgbClr val="000000"/>
              </a:solidFill>
              <a:latin typeface="Calibri"/>
            </a:defRPr>
          </a:lvl1pPr>
          <a:lvl2pPr marL="457200" indent="0">
            <a:defRPr sz="1100">
              <a:solidFill>
                <a:srgbClr val="000000"/>
              </a:solidFill>
              <a:latin typeface="Calibri"/>
            </a:defRPr>
          </a:lvl2pPr>
          <a:lvl3pPr marL="914400" indent="0">
            <a:defRPr sz="1100">
              <a:solidFill>
                <a:srgbClr val="000000"/>
              </a:solidFill>
              <a:latin typeface="Calibri"/>
            </a:defRPr>
          </a:lvl3pPr>
          <a:lvl4pPr marL="1371600" indent="0">
            <a:defRPr sz="1100">
              <a:solidFill>
                <a:srgbClr val="000000"/>
              </a:solidFill>
              <a:latin typeface="Calibri"/>
            </a:defRPr>
          </a:lvl4pPr>
          <a:lvl5pPr marL="1828800" indent="0">
            <a:defRPr sz="1100">
              <a:solidFill>
                <a:srgbClr val="000000"/>
              </a:solidFill>
              <a:latin typeface="Calibri"/>
            </a:defRPr>
          </a:lvl5pPr>
          <a:lvl6pPr marL="2286000" indent="0">
            <a:defRPr sz="1100">
              <a:solidFill>
                <a:srgbClr val="000000"/>
              </a:solidFill>
              <a:latin typeface="Calibri"/>
            </a:defRPr>
          </a:lvl6pPr>
          <a:lvl7pPr marL="2743200" indent="0">
            <a:defRPr sz="1100">
              <a:solidFill>
                <a:srgbClr val="000000"/>
              </a:solidFill>
              <a:latin typeface="Calibri"/>
            </a:defRPr>
          </a:lvl7pPr>
          <a:lvl8pPr marL="3200400" indent="0">
            <a:defRPr sz="1100">
              <a:solidFill>
                <a:srgbClr val="000000"/>
              </a:solidFill>
              <a:latin typeface="Calibri"/>
            </a:defRPr>
          </a:lvl8pPr>
          <a:lvl9pPr marL="3657600" indent="0">
            <a:defRPr sz="1100">
              <a:solidFill>
                <a:srgbClr val="000000"/>
              </a:solidFill>
              <a:latin typeface="Calibri"/>
            </a:defRPr>
          </a:lvl9pPr>
        </a:lstStyle>
        <a:p xmlns:a="http://schemas.openxmlformats.org/drawingml/2006/main">
          <a:endParaRPr lang="en-US"/>
        </a:p>
      </cdr:txBody>
    </cdr:sp>
  </cdr:relSizeAnchor>
  <cdr:relSizeAnchor xmlns:cdr="http://schemas.openxmlformats.org/drawingml/2006/chartDrawing">
    <cdr:from>
      <cdr:x>0.35154</cdr:x>
      <cdr:y>0.56894</cdr:y>
    </cdr:from>
    <cdr:to>
      <cdr:x>0.40956</cdr:x>
      <cdr:y>0.7408</cdr:y>
    </cdr:to>
    <cdr:sp macro="" textlink="">
      <cdr:nvSpPr>
        <cdr:cNvPr id="8" name="Straight Arrow Connector 7"/>
        <cdr:cNvSpPr/>
      </cdr:nvSpPr>
      <cdr:spPr bwMode="auto">
        <a:xfrm xmlns:a="http://schemas.openxmlformats.org/drawingml/2006/main">
          <a:off x="2989943" y="2930978"/>
          <a:ext cx="493485" cy="885372"/>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B050"/>
          </a:solidFill>
          <a:prstDash val="solid"/>
          <a:headEnd type="none" w="med" len="med"/>
          <a:tailEnd type="arrow"/>
        </a:ln>
        <a:effectLst xmlns:a="http://schemas.openxmlformats.org/drawingml/2006/main">
          <a:outerShdw blurRad="40000" dist="23000" dir="5400000" rotWithShape="0">
            <a:srgbClr val="000000">
              <a:alpha val="35000"/>
            </a:srgbClr>
          </a:outerShdw>
        </a:effectLst>
        <a:extLst xmlns:a="http://schemas.openxmlformats.org/drawingml/2006/mai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solidFill>
                <a:srgbClr val="000000"/>
              </a:solidFill>
              <a:latin typeface="Calibri"/>
            </a:defRPr>
          </a:lvl1pPr>
          <a:lvl2pPr marL="457200" indent="0">
            <a:defRPr sz="1100">
              <a:solidFill>
                <a:srgbClr val="000000"/>
              </a:solidFill>
              <a:latin typeface="Calibri"/>
            </a:defRPr>
          </a:lvl2pPr>
          <a:lvl3pPr marL="914400" indent="0">
            <a:defRPr sz="1100">
              <a:solidFill>
                <a:srgbClr val="000000"/>
              </a:solidFill>
              <a:latin typeface="Calibri"/>
            </a:defRPr>
          </a:lvl3pPr>
          <a:lvl4pPr marL="1371600" indent="0">
            <a:defRPr sz="1100">
              <a:solidFill>
                <a:srgbClr val="000000"/>
              </a:solidFill>
              <a:latin typeface="Calibri"/>
            </a:defRPr>
          </a:lvl4pPr>
          <a:lvl5pPr marL="1828800" indent="0">
            <a:defRPr sz="1100">
              <a:solidFill>
                <a:srgbClr val="000000"/>
              </a:solidFill>
              <a:latin typeface="Calibri"/>
            </a:defRPr>
          </a:lvl5pPr>
          <a:lvl6pPr marL="2286000" indent="0">
            <a:defRPr sz="1100">
              <a:solidFill>
                <a:srgbClr val="000000"/>
              </a:solidFill>
              <a:latin typeface="Calibri"/>
            </a:defRPr>
          </a:lvl6pPr>
          <a:lvl7pPr marL="2743200" indent="0">
            <a:defRPr sz="1100">
              <a:solidFill>
                <a:srgbClr val="000000"/>
              </a:solidFill>
              <a:latin typeface="Calibri"/>
            </a:defRPr>
          </a:lvl7pPr>
          <a:lvl8pPr marL="3200400" indent="0">
            <a:defRPr sz="1100">
              <a:solidFill>
                <a:srgbClr val="000000"/>
              </a:solidFill>
              <a:latin typeface="Calibri"/>
            </a:defRPr>
          </a:lvl8pPr>
          <a:lvl9pPr marL="3657600" indent="0">
            <a:defRPr sz="1100">
              <a:solidFill>
                <a:srgbClr val="000000"/>
              </a:solidFill>
              <a:latin typeface="Calibri"/>
            </a:defRPr>
          </a:lvl9pPr>
        </a:lstStyle>
        <a:p xmlns:a="http://schemas.openxmlformats.org/drawingml/2006/main">
          <a:endParaRPr lang="en-US"/>
        </a:p>
      </cdr:txBody>
    </cdr:sp>
  </cdr:relSizeAnchor>
  <cdr:relSizeAnchor xmlns:cdr="http://schemas.openxmlformats.org/drawingml/2006/chartDrawing">
    <cdr:from>
      <cdr:x>0.0802</cdr:x>
      <cdr:y>0.69572</cdr:y>
    </cdr:from>
    <cdr:to>
      <cdr:x>0.17406</cdr:x>
      <cdr:y>0.78024</cdr:y>
    </cdr:to>
    <cdr:sp macro="" textlink="">
      <cdr:nvSpPr>
        <cdr:cNvPr id="9" name="TextBox 8"/>
        <cdr:cNvSpPr txBox="1"/>
      </cdr:nvSpPr>
      <cdr:spPr>
        <a:xfrm xmlns:a="http://schemas.openxmlformats.org/drawingml/2006/main">
          <a:off x="682171" y="3584121"/>
          <a:ext cx="798285" cy="435429"/>
        </a:xfrm>
        <a:prstGeom xmlns:a="http://schemas.openxmlformats.org/drawingml/2006/main" prst="rect">
          <a:avLst/>
        </a:prstGeom>
        <a:solidFill xmlns:a="http://schemas.openxmlformats.org/drawingml/2006/main">
          <a:srgbClr val="00B050"/>
        </a:solidFill>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chemeClr val="bg1"/>
              </a:solidFill>
            </a:rPr>
            <a:t>$60K</a:t>
          </a:r>
          <a:endParaRPr lang="en-US" sz="2000" dirty="0">
            <a:solidFill>
              <a:schemeClr val="bg1"/>
            </a:solidFill>
          </a:endParaRPr>
        </a:p>
      </cdr:txBody>
    </cdr:sp>
  </cdr:relSizeAnchor>
  <cdr:relSizeAnchor xmlns:cdr="http://schemas.openxmlformats.org/drawingml/2006/chartDrawing">
    <cdr:from>
      <cdr:x>0.55802</cdr:x>
      <cdr:y>0.34372</cdr:y>
    </cdr:from>
    <cdr:to>
      <cdr:x>0.66553</cdr:x>
      <cdr:y>0.42824</cdr:y>
    </cdr:to>
    <cdr:sp macro="" textlink="">
      <cdr:nvSpPr>
        <cdr:cNvPr id="10" name="TextBox 1"/>
        <cdr:cNvSpPr txBox="1"/>
      </cdr:nvSpPr>
      <cdr:spPr>
        <a:xfrm xmlns:a="http://schemas.openxmlformats.org/drawingml/2006/main">
          <a:off x="4746172" y="1770743"/>
          <a:ext cx="914399" cy="435429"/>
        </a:xfrm>
        <a:prstGeom xmlns:a="http://schemas.openxmlformats.org/drawingml/2006/main" prst="rect">
          <a:avLst/>
        </a:prstGeom>
        <a:solidFill xmlns:a="http://schemas.openxmlformats.org/drawingml/2006/main">
          <a:srgbClr val="00B05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dirty="0" smtClean="0">
              <a:solidFill>
                <a:srgbClr val="FFFFFF"/>
              </a:solidFill>
            </a:rPr>
            <a:t>$600K</a:t>
          </a:r>
          <a:endParaRPr lang="en-US" sz="2000" dirty="0">
            <a:solidFill>
              <a:srgbClr val="FFFFFF"/>
            </a:solidFill>
          </a:endParaRPr>
        </a:p>
      </cdr:txBody>
    </cdr:sp>
  </cdr:relSizeAnchor>
  <cdr:relSizeAnchor xmlns:cdr="http://schemas.openxmlformats.org/drawingml/2006/chartDrawing">
    <cdr:from>
      <cdr:x>0.40785</cdr:x>
      <cdr:y>0.46188</cdr:y>
    </cdr:from>
    <cdr:to>
      <cdr:x>0.52218</cdr:x>
      <cdr:y>0.5464</cdr:y>
    </cdr:to>
    <cdr:sp macro="" textlink="">
      <cdr:nvSpPr>
        <cdr:cNvPr id="11" name="TextBox 1"/>
        <cdr:cNvSpPr txBox="1"/>
      </cdr:nvSpPr>
      <cdr:spPr>
        <a:xfrm xmlns:a="http://schemas.openxmlformats.org/drawingml/2006/main">
          <a:off x="3468916" y="2379436"/>
          <a:ext cx="972457" cy="435429"/>
        </a:xfrm>
        <a:prstGeom xmlns:a="http://schemas.openxmlformats.org/drawingml/2006/main" prst="rect">
          <a:avLst/>
        </a:prstGeom>
        <a:solidFill xmlns:a="http://schemas.openxmlformats.org/drawingml/2006/main">
          <a:srgbClr val="00B05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dirty="0" smtClean="0">
              <a:solidFill>
                <a:srgbClr val="FFFFFF"/>
              </a:solidFill>
            </a:rPr>
            <a:t>$200K</a:t>
          </a:r>
          <a:endParaRPr lang="en-US" sz="2000" dirty="0">
            <a:solidFill>
              <a:srgbClr val="FFFFFF"/>
            </a:solidFill>
          </a:endParaRPr>
        </a:p>
      </cdr:txBody>
    </cdr:sp>
  </cdr:relSizeAnchor>
  <cdr:relSizeAnchor xmlns:cdr="http://schemas.openxmlformats.org/drawingml/2006/chartDrawing">
    <cdr:from>
      <cdr:x>0.29181</cdr:x>
      <cdr:y>0.50414</cdr:y>
    </cdr:from>
    <cdr:to>
      <cdr:x>0.40102</cdr:x>
      <cdr:y>0.58866</cdr:y>
    </cdr:to>
    <cdr:sp macro="" textlink="">
      <cdr:nvSpPr>
        <cdr:cNvPr id="12" name="TextBox 1"/>
        <cdr:cNvSpPr txBox="1"/>
      </cdr:nvSpPr>
      <cdr:spPr>
        <a:xfrm xmlns:a="http://schemas.openxmlformats.org/drawingml/2006/main">
          <a:off x="2481944" y="2597150"/>
          <a:ext cx="928914" cy="435429"/>
        </a:xfrm>
        <a:prstGeom xmlns:a="http://schemas.openxmlformats.org/drawingml/2006/main" prst="rect">
          <a:avLst/>
        </a:prstGeom>
        <a:solidFill xmlns:a="http://schemas.openxmlformats.org/drawingml/2006/main">
          <a:srgbClr val="00B05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dirty="0" smtClean="0">
              <a:solidFill>
                <a:srgbClr val="FFFFFF"/>
              </a:solidFill>
            </a:rPr>
            <a:t>$120K</a:t>
          </a:r>
          <a:endParaRPr lang="en-US" sz="2000" dirty="0">
            <a:solidFill>
              <a:srgbClr val="FFFFFF"/>
            </a:solidFill>
          </a:endParaRPr>
        </a:p>
      </cdr:txBody>
    </cdr:sp>
  </cdr:relSizeAnchor>
  <cdr:relSizeAnchor xmlns:cdr="http://schemas.openxmlformats.org/drawingml/2006/chartDrawing">
    <cdr:from>
      <cdr:x>0.84812</cdr:x>
      <cdr:y>0.03944</cdr:y>
    </cdr:from>
    <cdr:to>
      <cdr:x>0.95563</cdr:x>
      <cdr:y>0.12397</cdr:y>
    </cdr:to>
    <cdr:sp macro="" textlink="">
      <cdr:nvSpPr>
        <cdr:cNvPr id="13" name="TextBox 1"/>
        <cdr:cNvSpPr txBox="1"/>
      </cdr:nvSpPr>
      <cdr:spPr>
        <a:xfrm xmlns:a="http://schemas.openxmlformats.org/drawingml/2006/main">
          <a:off x="7213600" y="203200"/>
          <a:ext cx="914399" cy="435429"/>
        </a:xfrm>
        <a:prstGeom xmlns:a="http://schemas.openxmlformats.org/drawingml/2006/main" prst="rect">
          <a:avLst/>
        </a:prstGeom>
        <a:solidFill xmlns:a="http://schemas.openxmlformats.org/drawingml/2006/main">
          <a:srgbClr val="00B05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dirty="0" smtClean="0">
              <a:solidFill>
                <a:srgbClr val="FFFFFF"/>
              </a:solidFill>
            </a:rPr>
            <a:t>$700K</a:t>
          </a:r>
          <a:endParaRPr lang="en-US" sz="2000" dirty="0">
            <a:solidFill>
              <a:srgbClr val="FFFFFF"/>
            </a:solidFill>
          </a:endParaRPr>
        </a:p>
      </cdr:txBody>
    </cdr:sp>
  </cdr:relSizeAnchor>
  <cdr:relSizeAnchor xmlns:cdr="http://schemas.openxmlformats.org/drawingml/2006/chartDrawing">
    <cdr:from>
      <cdr:x>0.33447</cdr:x>
      <cdr:y>0.78024</cdr:y>
    </cdr:from>
    <cdr:to>
      <cdr:x>0.36177</cdr:x>
      <cdr:y>0.86195</cdr:y>
    </cdr:to>
    <cdr:sp macro="" textlink="">
      <cdr:nvSpPr>
        <cdr:cNvPr id="14" name="Oval 13"/>
        <cdr:cNvSpPr/>
      </cdr:nvSpPr>
      <cdr:spPr bwMode="auto">
        <a:xfrm xmlns:a="http://schemas.openxmlformats.org/drawingml/2006/main">
          <a:off x="2844799" y="4019550"/>
          <a:ext cx="232229" cy="420914"/>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noFill/>
          </a:endParaRPr>
        </a:p>
      </cdr:txBody>
    </cdr:sp>
  </cdr:relSizeAnchor>
  <cdr:relSizeAnchor xmlns:cdr="http://schemas.openxmlformats.org/drawingml/2006/chartDrawing">
    <cdr:from>
      <cdr:x>0.46587</cdr:x>
      <cdr:y>0.72407</cdr:y>
    </cdr:from>
    <cdr:to>
      <cdr:x>0.5</cdr:x>
      <cdr:y>0.83096</cdr:y>
    </cdr:to>
    <cdr:sp macro="" textlink="">
      <cdr:nvSpPr>
        <cdr:cNvPr id="15" name="Oval 14"/>
        <cdr:cNvSpPr/>
      </cdr:nvSpPr>
      <cdr:spPr bwMode="auto">
        <a:xfrm xmlns:a="http://schemas.openxmlformats.org/drawingml/2006/main">
          <a:off x="3962399" y="3730171"/>
          <a:ext cx="290286" cy="550636"/>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dirty="0">
            <a:noFill/>
          </a:endParaRPr>
        </a:p>
      </cdr:txBody>
    </cdr:sp>
  </cdr:relSizeAnchor>
  <cdr:relSizeAnchor xmlns:cdr="http://schemas.openxmlformats.org/drawingml/2006/chartDrawing">
    <cdr:from>
      <cdr:x>0.66553</cdr:x>
      <cdr:y>0.58038</cdr:y>
    </cdr:from>
    <cdr:to>
      <cdr:x>0.7099</cdr:x>
      <cdr:y>0.76052</cdr:y>
    </cdr:to>
    <cdr:sp macro="" textlink="">
      <cdr:nvSpPr>
        <cdr:cNvPr id="16" name="Oval 15"/>
        <cdr:cNvSpPr/>
      </cdr:nvSpPr>
      <cdr:spPr bwMode="auto">
        <a:xfrm xmlns:a="http://schemas.openxmlformats.org/drawingml/2006/main">
          <a:off x="5660571" y="2989942"/>
          <a:ext cx="377372" cy="928007"/>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dirty="0">
            <a:no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C26A7-A5E9-4CB7-A1D3-5922F59484D6}" type="datetimeFigureOut">
              <a:rPr lang="en-US" smtClean="0"/>
              <a:pPr/>
              <a:t>8/11/2017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F2B96-37BC-4B9B-96E6-A90E4E789B0D}" type="slidenum">
              <a:rPr lang="en-US" smtClean="0"/>
              <a:pPr/>
              <a:t>‹#›</a:t>
            </a:fld>
            <a:endParaRPr lang="en-US"/>
          </a:p>
        </p:txBody>
      </p:sp>
    </p:spTree>
    <p:extLst>
      <p:ext uri="{BB962C8B-B14F-4D97-AF65-F5344CB8AC3E}">
        <p14:creationId xmlns:p14="http://schemas.microsoft.com/office/powerpoint/2010/main" val="481111164"/>
      </p:ext>
    </p:extLst>
  </p:cSld>
  <p:clrMap bg1="lt1" tx1="dk1" bg2="lt2" tx2="dk2" accent1="accent1" accent2="accent2" accent3="accent3" accent4="accent4" accent5="accent5" accent6="accent6" hlink="hlink" folHlink="folHlink"/>
  <p:notesStyle>
    <a:lvl1pPr marL="0" algn="l" defTabSz="913930" rtl="0" eaLnBrk="1" latinLnBrk="0" hangingPunct="1">
      <a:defRPr sz="1200" kern="1200">
        <a:solidFill>
          <a:schemeClr val="tx1"/>
        </a:solidFill>
        <a:latin typeface="+mn-lt"/>
        <a:ea typeface="+mn-ea"/>
        <a:cs typeface="+mn-cs"/>
      </a:defRPr>
    </a:lvl1pPr>
    <a:lvl2pPr marL="456964" algn="l" defTabSz="913930" rtl="0" eaLnBrk="1" latinLnBrk="0" hangingPunct="1">
      <a:defRPr sz="1200" kern="1200">
        <a:solidFill>
          <a:schemeClr val="tx1"/>
        </a:solidFill>
        <a:latin typeface="+mn-lt"/>
        <a:ea typeface="+mn-ea"/>
        <a:cs typeface="+mn-cs"/>
      </a:defRPr>
    </a:lvl2pPr>
    <a:lvl3pPr marL="913930" algn="l" defTabSz="913930" rtl="0" eaLnBrk="1" latinLnBrk="0" hangingPunct="1">
      <a:defRPr sz="1200" kern="1200">
        <a:solidFill>
          <a:schemeClr val="tx1"/>
        </a:solidFill>
        <a:latin typeface="+mn-lt"/>
        <a:ea typeface="+mn-ea"/>
        <a:cs typeface="+mn-cs"/>
      </a:defRPr>
    </a:lvl3pPr>
    <a:lvl4pPr marL="1370900" algn="l" defTabSz="913930" rtl="0" eaLnBrk="1" latinLnBrk="0" hangingPunct="1">
      <a:defRPr sz="1200" kern="1200">
        <a:solidFill>
          <a:schemeClr val="tx1"/>
        </a:solidFill>
        <a:latin typeface="+mn-lt"/>
        <a:ea typeface="+mn-ea"/>
        <a:cs typeface="+mn-cs"/>
      </a:defRPr>
    </a:lvl4pPr>
    <a:lvl5pPr marL="1827865" algn="l" defTabSz="913930" rtl="0" eaLnBrk="1" latinLnBrk="0" hangingPunct="1">
      <a:defRPr sz="1200" kern="1200">
        <a:solidFill>
          <a:schemeClr val="tx1"/>
        </a:solidFill>
        <a:latin typeface="+mn-lt"/>
        <a:ea typeface="+mn-ea"/>
        <a:cs typeface="+mn-cs"/>
      </a:defRPr>
    </a:lvl5pPr>
    <a:lvl6pPr marL="2284830" algn="l" defTabSz="913930" rtl="0" eaLnBrk="1" latinLnBrk="0" hangingPunct="1">
      <a:defRPr sz="1200" kern="1200">
        <a:solidFill>
          <a:schemeClr val="tx1"/>
        </a:solidFill>
        <a:latin typeface="+mn-lt"/>
        <a:ea typeface="+mn-ea"/>
        <a:cs typeface="+mn-cs"/>
      </a:defRPr>
    </a:lvl6pPr>
    <a:lvl7pPr marL="2741799" algn="l" defTabSz="913930" rtl="0" eaLnBrk="1" latinLnBrk="0" hangingPunct="1">
      <a:defRPr sz="1200" kern="1200">
        <a:solidFill>
          <a:schemeClr val="tx1"/>
        </a:solidFill>
        <a:latin typeface="+mn-lt"/>
        <a:ea typeface="+mn-ea"/>
        <a:cs typeface="+mn-cs"/>
      </a:defRPr>
    </a:lvl7pPr>
    <a:lvl8pPr marL="3198760" algn="l" defTabSz="913930" rtl="0" eaLnBrk="1" latinLnBrk="0" hangingPunct="1">
      <a:defRPr sz="1200" kern="1200">
        <a:solidFill>
          <a:schemeClr val="tx1"/>
        </a:solidFill>
        <a:latin typeface="+mn-lt"/>
        <a:ea typeface="+mn-ea"/>
        <a:cs typeface="+mn-cs"/>
      </a:defRPr>
    </a:lvl8pPr>
    <a:lvl9pPr marL="3655730" algn="l" defTabSz="9139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1</a:t>
            </a:fld>
            <a:endParaRPr lang="en-US"/>
          </a:p>
        </p:txBody>
      </p:sp>
    </p:spTree>
    <p:extLst>
      <p:ext uri="{BB962C8B-B14F-4D97-AF65-F5344CB8AC3E}">
        <p14:creationId xmlns:p14="http://schemas.microsoft.com/office/powerpoint/2010/main" val="66227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51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72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714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47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92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68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081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20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560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66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a:t>
            </a:fld>
            <a:endParaRPr lang="en-US"/>
          </a:p>
        </p:txBody>
      </p:sp>
    </p:spTree>
    <p:extLst>
      <p:ext uri="{BB962C8B-B14F-4D97-AF65-F5344CB8AC3E}">
        <p14:creationId xmlns:p14="http://schemas.microsoft.com/office/powerpoint/2010/main" val="2449128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1797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21</a:t>
            </a:fld>
            <a:endParaRPr lang="en-US"/>
          </a:p>
        </p:txBody>
      </p:sp>
    </p:spTree>
    <p:extLst>
      <p:ext uri="{BB962C8B-B14F-4D97-AF65-F5344CB8AC3E}">
        <p14:creationId xmlns:p14="http://schemas.microsoft.com/office/powerpoint/2010/main" val="358228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41515F-87BF-4D66-9F0B-C5B356D0BE9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8858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23</a:t>
            </a:fld>
            <a:endParaRPr lang="en-US"/>
          </a:p>
        </p:txBody>
      </p:sp>
    </p:spTree>
    <p:extLst>
      <p:ext uri="{BB962C8B-B14F-4D97-AF65-F5344CB8AC3E}">
        <p14:creationId xmlns:p14="http://schemas.microsoft.com/office/powerpoint/2010/main" val="2244654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24</a:t>
            </a:fld>
            <a:endParaRPr lang="en-US"/>
          </a:p>
        </p:txBody>
      </p:sp>
    </p:spTree>
    <p:extLst>
      <p:ext uri="{BB962C8B-B14F-4D97-AF65-F5344CB8AC3E}">
        <p14:creationId xmlns:p14="http://schemas.microsoft.com/office/powerpoint/2010/main" val="3911052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25</a:t>
            </a:fld>
            <a:endParaRPr lang="en-US"/>
          </a:p>
        </p:txBody>
      </p:sp>
    </p:spTree>
    <p:extLst>
      <p:ext uri="{BB962C8B-B14F-4D97-AF65-F5344CB8AC3E}">
        <p14:creationId xmlns:p14="http://schemas.microsoft.com/office/powerpoint/2010/main" val="835561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26</a:t>
            </a:fld>
            <a:endParaRPr lang="en-US"/>
          </a:p>
        </p:txBody>
      </p:sp>
    </p:spTree>
    <p:extLst>
      <p:ext uri="{BB962C8B-B14F-4D97-AF65-F5344CB8AC3E}">
        <p14:creationId xmlns:p14="http://schemas.microsoft.com/office/powerpoint/2010/main" val="183213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27</a:t>
            </a:fld>
            <a:endParaRPr lang="en-US"/>
          </a:p>
        </p:txBody>
      </p:sp>
    </p:spTree>
    <p:extLst>
      <p:ext uri="{BB962C8B-B14F-4D97-AF65-F5344CB8AC3E}">
        <p14:creationId xmlns:p14="http://schemas.microsoft.com/office/powerpoint/2010/main" val="397354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28</a:t>
            </a:fld>
            <a:endParaRPr lang="en-US"/>
          </a:p>
        </p:txBody>
      </p:sp>
    </p:spTree>
    <p:extLst>
      <p:ext uri="{BB962C8B-B14F-4D97-AF65-F5344CB8AC3E}">
        <p14:creationId xmlns:p14="http://schemas.microsoft.com/office/powerpoint/2010/main" val="2794065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29</a:t>
            </a:fld>
            <a:endParaRPr lang="en-US"/>
          </a:p>
        </p:txBody>
      </p:sp>
    </p:spTree>
    <p:extLst>
      <p:ext uri="{BB962C8B-B14F-4D97-AF65-F5344CB8AC3E}">
        <p14:creationId xmlns:p14="http://schemas.microsoft.com/office/powerpoint/2010/main" val="408122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a:t>
            </a:fld>
            <a:endParaRPr lang="en-US"/>
          </a:p>
        </p:txBody>
      </p:sp>
    </p:spTree>
    <p:extLst>
      <p:ext uri="{BB962C8B-B14F-4D97-AF65-F5344CB8AC3E}">
        <p14:creationId xmlns:p14="http://schemas.microsoft.com/office/powerpoint/2010/main" val="3791142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30</a:t>
            </a:fld>
            <a:endParaRPr lang="en-US"/>
          </a:p>
        </p:txBody>
      </p:sp>
    </p:spTree>
    <p:extLst>
      <p:ext uri="{BB962C8B-B14F-4D97-AF65-F5344CB8AC3E}">
        <p14:creationId xmlns:p14="http://schemas.microsoft.com/office/powerpoint/2010/main" val="392297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31</a:t>
            </a:fld>
            <a:endParaRPr lang="en-US"/>
          </a:p>
        </p:txBody>
      </p:sp>
    </p:spTree>
    <p:extLst>
      <p:ext uri="{BB962C8B-B14F-4D97-AF65-F5344CB8AC3E}">
        <p14:creationId xmlns:p14="http://schemas.microsoft.com/office/powerpoint/2010/main" val="527654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32</a:t>
            </a:fld>
            <a:endParaRPr lang="en-US"/>
          </a:p>
        </p:txBody>
      </p:sp>
    </p:spTree>
    <p:extLst>
      <p:ext uri="{BB962C8B-B14F-4D97-AF65-F5344CB8AC3E}">
        <p14:creationId xmlns:p14="http://schemas.microsoft.com/office/powerpoint/2010/main" val="1969041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33</a:t>
            </a:fld>
            <a:endParaRPr lang="en-US"/>
          </a:p>
        </p:txBody>
      </p:sp>
    </p:spTree>
    <p:extLst>
      <p:ext uri="{BB962C8B-B14F-4D97-AF65-F5344CB8AC3E}">
        <p14:creationId xmlns:p14="http://schemas.microsoft.com/office/powerpoint/2010/main" val="1581751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34</a:t>
            </a:fld>
            <a:endParaRPr lang="en-US"/>
          </a:p>
        </p:txBody>
      </p:sp>
    </p:spTree>
    <p:extLst>
      <p:ext uri="{BB962C8B-B14F-4D97-AF65-F5344CB8AC3E}">
        <p14:creationId xmlns:p14="http://schemas.microsoft.com/office/powerpoint/2010/main" val="3599182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35</a:t>
            </a:fld>
            <a:endParaRPr lang="en-US"/>
          </a:p>
        </p:txBody>
      </p:sp>
    </p:spTree>
    <p:extLst>
      <p:ext uri="{BB962C8B-B14F-4D97-AF65-F5344CB8AC3E}">
        <p14:creationId xmlns:p14="http://schemas.microsoft.com/office/powerpoint/2010/main" val="23089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36</a:t>
            </a:fld>
            <a:endParaRPr lang="en-US"/>
          </a:p>
        </p:txBody>
      </p:sp>
    </p:spTree>
    <p:extLst>
      <p:ext uri="{BB962C8B-B14F-4D97-AF65-F5344CB8AC3E}">
        <p14:creationId xmlns:p14="http://schemas.microsoft.com/office/powerpoint/2010/main" val="542132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37</a:t>
            </a:fld>
            <a:endParaRPr lang="en-US"/>
          </a:p>
        </p:txBody>
      </p:sp>
    </p:spTree>
    <p:extLst>
      <p:ext uri="{BB962C8B-B14F-4D97-AF65-F5344CB8AC3E}">
        <p14:creationId xmlns:p14="http://schemas.microsoft.com/office/powerpoint/2010/main" val="1926910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38</a:t>
            </a:fld>
            <a:endParaRPr lang="en-US"/>
          </a:p>
        </p:txBody>
      </p:sp>
    </p:spTree>
    <p:extLst>
      <p:ext uri="{BB962C8B-B14F-4D97-AF65-F5344CB8AC3E}">
        <p14:creationId xmlns:p14="http://schemas.microsoft.com/office/powerpoint/2010/main" val="2608510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39</a:t>
            </a:fld>
            <a:endParaRPr lang="en-US"/>
          </a:p>
        </p:txBody>
      </p:sp>
    </p:spTree>
    <p:extLst>
      <p:ext uri="{BB962C8B-B14F-4D97-AF65-F5344CB8AC3E}">
        <p14:creationId xmlns:p14="http://schemas.microsoft.com/office/powerpoint/2010/main" val="112613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a:t>
            </a:fld>
            <a:endParaRPr lang="en-US"/>
          </a:p>
        </p:txBody>
      </p:sp>
    </p:spTree>
    <p:extLst>
      <p:ext uri="{BB962C8B-B14F-4D97-AF65-F5344CB8AC3E}">
        <p14:creationId xmlns:p14="http://schemas.microsoft.com/office/powerpoint/2010/main" val="4275621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40</a:t>
            </a:fld>
            <a:endParaRPr lang="en-US"/>
          </a:p>
        </p:txBody>
      </p:sp>
    </p:spTree>
    <p:extLst>
      <p:ext uri="{BB962C8B-B14F-4D97-AF65-F5344CB8AC3E}">
        <p14:creationId xmlns:p14="http://schemas.microsoft.com/office/powerpoint/2010/main" val="3807809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41</a:t>
            </a:fld>
            <a:endParaRPr lang="en-US"/>
          </a:p>
        </p:txBody>
      </p:sp>
    </p:spTree>
    <p:extLst>
      <p:ext uri="{BB962C8B-B14F-4D97-AF65-F5344CB8AC3E}">
        <p14:creationId xmlns:p14="http://schemas.microsoft.com/office/powerpoint/2010/main" val="2599453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42</a:t>
            </a:fld>
            <a:endParaRPr lang="en-US"/>
          </a:p>
        </p:txBody>
      </p:sp>
    </p:spTree>
    <p:extLst>
      <p:ext uri="{BB962C8B-B14F-4D97-AF65-F5344CB8AC3E}">
        <p14:creationId xmlns:p14="http://schemas.microsoft.com/office/powerpoint/2010/main" val="873134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43</a:t>
            </a:fld>
            <a:endParaRPr lang="en-US"/>
          </a:p>
        </p:txBody>
      </p:sp>
    </p:spTree>
    <p:extLst>
      <p:ext uri="{BB962C8B-B14F-4D97-AF65-F5344CB8AC3E}">
        <p14:creationId xmlns:p14="http://schemas.microsoft.com/office/powerpoint/2010/main" val="510739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44</a:t>
            </a:fld>
            <a:endParaRPr lang="en-US"/>
          </a:p>
        </p:txBody>
      </p:sp>
    </p:spTree>
    <p:extLst>
      <p:ext uri="{BB962C8B-B14F-4D97-AF65-F5344CB8AC3E}">
        <p14:creationId xmlns:p14="http://schemas.microsoft.com/office/powerpoint/2010/main" val="2584811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45</a:t>
            </a:fld>
            <a:endParaRPr lang="en-US"/>
          </a:p>
        </p:txBody>
      </p:sp>
    </p:spTree>
    <p:extLst>
      <p:ext uri="{BB962C8B-B14F-4D97-AF65-F5344CB8AC3E}">
        <p14:creationId xmlns:p14="http://schemas.microsoft.com/office/powerpoint/2010/main" val="2512796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039CD-0FFC-4743-87CA-69B05FD8A53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909712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47</a:t>
            </a:fld>
            <a:endParaRPr lang="en-US"/>
          </a:p>
        </p:txBody>
      </p:sp>
    </p:spTree>
    <p:extLst>
      <p:ext uri="{BB962C8B-B14F-4D97-AF65-F5344CB8AC3E}">
        <p14:creationId xmlns:p14="http://schemas.microsoft.com/office/powerpoint/2010/main" val="812966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48</a:t>
            </a:fld>
            <a:endParaRPr lang="en-US"/>
          </a:p>
        </p:txBody>
      </p:sp>
    </p:spTree>
    <p:extLst>
      <p:ext uri="{BB962C8B-B14F-4D97-AF65-F5344CB8AC3E}">
        <p14:creationId xmlns:p14="http://schemas.microsoft.com/office/powerpoint/2010/main" val="2291416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49</a:t>
            </a:fld>
            <a:endParaRPr lang="en-US"/>
          </a:p>
        </p:txBody>
      </p:sp>
    </p:spTree>
    <p:extLst>
      <p:ext uri="{BB962C8B-B14F-4D97-AF65-F5344CB8AC3E}">
        <p14:creationId xmlns:p14="http://schemas.microsoft.com/office/powerpoint/2010/main" val="186729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5</a:t>
            </a:fld>
            <a:endParaRPr lang="en-US"/>
          </a:p>
        </p:txBody>
      </p:sp>
    </p:spTree>
    <p:extLst>
      <p:ext uri="{BB962C8B-B14F-4D97-AF65-F5344CB8AC3E}">
        <p14:creationId xmlns:p14="http://schemas.microsoft.com/office/powerpoint/2010/main" val="500861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50</a:t>
            </a:fld>
            <a:endParaRPr lang="en-US"/>
          </a:p>
        </p:txBody>
      </p:sp>
    </p:spTree>
    <p:extLst>
      <p:ext uri="{BB962C8B-B14F-4D97-AF65-F5344CB8AC3E}">
        <p14:creationId xmlns:p14="http://schemas.microsoft.com/office/powerpoint/2010/main" val="46761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51</a:t>
            </a:fld>
            <a:endParaRPr lang="en-US"/>
          </a:p>
        </p:txBody>
      </p:sp>
    </p:spTree>
    <p:extLst>
      <p:ext uri="{BB962C8B-B14F-4D97-AF65-F5344CB8AC3E}">
        <p14:creationId xmlns:p14="http://schemas.microsoft.com/office/powerpoint/2010/main" val="3097149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52</a:t>
            </a:fld>
            <a:endParaRPr lang="en-US"/>
          </a:p>
        </p:txBody>
      </p:sp>
    </p:spTree>
    <p:extLst>
      <p:ext uri="{BB962C8B-B14F-4D97-AF65-F5344CB8AC3E}">
        <p14:creationId xmlns:p14="http://schemas.microsoft.com/office/powerpoint/2010/main" val="79397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53</a:t>
            </a:fld>
            <a:endParaRPr lang="en-US"/>
          </a:p>
        </p:txBody>
      </p:sp>
    </p:spTree>
    <p:extLst>
      <p:ext uri="{BB962C8B-B14F-4D97-AF65-F5344CB8AC3E}">
        <p14:creationId xmlns:p14="http://schemas.microsoft.com/office/powerpoint/2010/main" val="2752821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54</a:t>
            </a:fld>
            <a:endParaRPr lang="en-US"/>
          </a:p>
        </p:txBody>
      </p:sp>
    </p:spTree>
    <p:extLst>
      <p:ext uri="{BB962C8B-B14F-4D97-AF65-F5344CB8AC3E}">
        <p14:creationId xmlns:p14="http://schemas.microsoft.com/office/powerpoint/2010/main" val="23766841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F2B96-37BC-4B9B-96E6-A90E4E789B0D}" type="slidenum">
              <a:rPr lang="en-US" smtClean="0"/>
              <a:pPr/>
              <a:t>55</a:t>
            </a:fld>
            <a:endParaRPr lang="en-US"/>
          </a:p>
        </p:txBody>
      </p:sp>
    </p:spTree>
    <p:extLst>
      <p:ext uri="{BB962C8B-B14F-4D97-AF65-F5344CB8AC3E}">
        <p14:creationId xmlns:p14="http://schemas.microsoft.com/office/powerpoint/2010/main" val="348872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2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21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17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4BCC1C9-138C-4A3D-AE91-34E7589A4A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09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64" indent="0" algn="ctr">
              <a:buNone/>
              <a:defRPr>
                <a:solidFill>
                  <a:schemeClr val="tx1">
                    <a:tint val="75000"/>
                  </a:schemeClr>
                </a:solidFill>
              </a:defRPr>
            </a:lvl2pPr>
            <a:lvl3pPr marL="913930" indent="0" algn="ctr">
              <a:buNone/>
              <a:defRPr>
                <a:solidFill>
                  <a:schemeClr val="tx1">
                    <a:tint val="75000"/>
                  </a:schemeClr>
                </a:solidFill>
              </a:defRPr>
            </a:lvl3pPr>
            <a:lvl4pPr marL="1370900" indent="0" algn="ctr">
              <a:buNone/>
              <a:defRPr>
                <a:solidFill>
                  <a:schemeClr val="tx1">
                    <a:tint val="75000"/>
                  </a:schemeClr>
                </a:solidFill>
              </a:defRPr>
            </a:lvl4pPr>
            <a:lvl5pPr marL="1827865" indent="0" algn="ctr">
              <a:buNone/>
              <a:defRPr>
                <a:solidFill>
                  <a:schemeClr val="tx1">
                    <a:tint val="75000"/>
                  </a:schemeClr>
                </a:solidFill>
              </a:defRPr>
            </a:lvl5pPr>
            <a:lvl6pPr marL="2284830" indent="0" algn="ctr">
              <a:buNone/>
              <a:defRPr>
                <a:solidFill>
                  <a:schemeClr val="tx1">
                    <a:tint val="75000"/>
                  </a:schemeClr>
                </a:solidFill>
              </a:defRPr>
            </a:lvl6pPr>
            <a:lvl7pPr marL="2741799" indent="0" algn="ctr">
              <a:buNone/>
              <a:defRPr>
                <a:solidFill>
                  <a:schemeClr val="tx1">
                    <a:tint val="75000"/>
                  </a:schemeClr>
                </a:solidFill>
              </a:defRPr>
            </a:lvl7pPr>
            <a:lvl8pPr marL="3198760" indent="0" algn="ctr">
              <a:buNone/>
              <a:defRPr>
                <a:solidFill>
                  <a:schemeClr val="tx1">
                    <a:tint val="75000"/>
                  </a:schemeClr>
                </a:solidFill>
              </a:defRPr>
            </a:lvl8pPr>
            <a:lvl9pPr marL="365573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3338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55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018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10B062C-5FEF-4668-AD7D-82EC67AD75A4}"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3"/>
            <a:ext cx="457200" cy="441325"/>
          </a:xfrm>
        </p:spPr>
        <p:txBody>
          <a:bodyPr/>
          <a:lstStyle/>
          <a:p>
            <a:fld id="{7FEECAF2-FD67-4C44-813C-1DD8403299BD}" type="slidenum">
              <a:rPr lang="en-GB" smtClean="0">
                <a:solidFill>
                  <a:srgbClr val="8CADAE">
                    <a:shade val="75000"/>
                  </a:srgbClr>
                </a:solidFill>
              </a:rPr>
              <a:pPr/>
              <a:t>‹#›</a:t>
            </a:fld>
            <a:endParaRPr lang="en-GB">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10B062C-5FEF-4668-AD7D-82EC67AD75A4}"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3"/>
            <a:ext cx="457200" cy="441325"/>
          </a:xfrm>
        </p:spPr>
        <p:txBody>
          <a:bodyPr/>
          <a:lstStyle/>
          <a:p>
            <a:fld id="{7FEECAF2-FD67-4C44-813C-1DD8403299BD}" type="slidenum">
              <a:rPr lang="en-GB" smtClean="0">
                <a:solidFill>
                  <a:srgbClr val="8CADAE">
                    <a:shade val="75000"/>
                  </a:srgbClr>
                </a:solidFill>
              </a:rPr>
              <a:pPr/>
              <a:t>‹#›</a:t>
            </a:fld>
            <a:endParaRPr lang="en-GB">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10B062C-5FEF-4668-AD7D-82EC67AD75A4}"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3"/>
            <a:ext cx="457200" cy="441325"/>
          </a:xfrm>
        </p:spPr>
        <p:txBody>
          <a:bodyPr/>
          <a:lstStyle/>
          <a:p>
            <a:fld id="{7FEECAF2-FD67-4C44-813C-1DD8403299BD}" type="slidenum">
              <a:rPr lang="en-GB" smtClean="0">
                <a:solidFill>
                  <a:srgbClr val="8CADAE">
                    <a:shade val="75000"/>
                  </a:srgbClr>
                </a:solidFill>
              </a:rPr>
              <a:pPr/>
              <a:t>‹#›</a:t>
            </a:fld>
            <a:endParaRPr lang="en-GB">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10B062C-5FEF-4668-AD7D-82EC67AD75A4}"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3"/>
            <a:ext cx="457200" cy="441325"/>
          </a:xfrm>
        </p:spPr>
        <p:txBody>
          <a:bodyPr/>
          <a:lstStyle/>
          <a:p>
            <a:fld id="{7FEECAF2-FD67-4C44-813C-1DD8403299BD}" type="slidenum">
              <a:rPr lang="en-GB" smtClean="0">
                <a:solidFill>
                  <a:srgbClr val="8CADAE">
                    <a:shade val="75000"/>
                  </a:srgbClr>
                </a:solidFill>
              </a:rPr>
              <a:pPr/>
              <a:t>‹#›</a:t>
            </a:fld>
            <a:endParaRPr lang="en-GB">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D21D778-B565-4D7E-94D7-64010A445B68}" type="datetimeFigureOut">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lang="en-US" smtClean="0">
                <a:solidFill>
                  <a:srgbClr val="8CADAE">
                    <a:shade val="75000"/>
                  </a:srgbClr>
                </a:solidFill>
              </a:rPr>
              <a:pPr/>
              <a:t>‹#›</a:t>
            </a:fld>
            <a:endParaRPr lang="en-US" dirty="0">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D21D778-B565-4D7E-94D7-64010A445B68}" type="datetimeFigureOut">
              <a:rPr lang="en-US" smtClean="0"/>
              <a:pPr/>
              <a:t>8/11/2017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lang="en-US" smtClean="0">
                <a:solidFill>
                  <a:srgbClr val="8CADAE">
                    <a:shade val="75000"/>
                  </a:srgbClr>
                </a:solidFill>
              </a:rPr>
              <a:pPr/>
              <a:t>‹#›</a:t>
            </a:fld>
            <a:endParaRPr lang="en-US" dirty="0">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B2B">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909916" y="655851"/>
            <a:ext cx="7556570" cy="688354"/>
          </a:xfrm>
          <a:prstGeom prst="rect">
            <a:avLst/>
          </a:prstGeom>
        </p:spPr>
        <p:txBody>
          <a:bodyPr lIns="0" tIns="0" rIns="0" bIns="0" anchor="t" anchorCtr="0">
            <a:noAutofit/>
          </a:bodyPr>
          <a:lstStyle>
            <a:lvl1pPr algn="l">
              <a:lnSpc>
                <a:spcPts val="5400"/>
              </a:lnSpc>
              <a:defRPr sz="5400" b="0" i="0" spc="50" baseline="0">
                <a:solidFill>
                  <a:schemeClr val="accent2"/>
                </a:solidFill>
                <a:latin typeface="Calibri Light"/>
                <a:cs typeface="Calibri Light"/>
              </a:defRPr>
            </a:lvl1pPr>
          </a:lstStyle>
          <a:p>
            <a:r>
              <a:rPr lang="en-US" dirty="0"/>
              <a:t>Cover Title</a:t>
            </a:r>
          </a:p>
        </p:txBody>
      </p:sp>
      <p:sp>
        <p:nvSpPr>
          <p:cNvPr id="12" name="Subtitle 2"/>
          <p:cNvSpPr>
            <a:spLocks noGrp="1"/>
          </p:cNvSpPr>
          <p:nvPr>
            <p:ph type="subTitle" idx="1" hasCustomPrompt="1"/>
          </p:nvPr>
        </p:nvSpPr>
        <p:spPr>
          <a:xfrm>
            <a:off x="909915" y="1441162"/>
            <a:ext cx="7556571" cy="685800"/>
          </a:xfrm>
          <a:prstGeom prst="rect">
            <a:avLst/>
          </a:prstGeom>
        </p:spPr>
        <p:txBody>
          <a:bodyPr lIns="0" tIns="0" rIns="0" bIns="0">
            <a:noAutofit/>
          </a:bodyPr>
          <a:lstStyle>
            <a:lvl1pPr marL="0" indent="0" algn="l">
              <a:lnSpc>
                <a:spcPts val="5400"/>
              </a:lnSpc>
              <a:spcBef>
                <a:spcPts val="0"/>
              </a:spcBef>
              <a:buNone/>
              <a:defRPr sz="3600" b="0" i="0" spc="50">
                <a:solidFill>
                  <a:schemeClr val="accent6"/>
                </a:solidFill>
                <a:latin typeface="Calibri Light"/>
                <a:cs typeface="Calibri Ligh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Subhead</a:t>
            </a:r>
          </a:p>
        </p:txBody>
      </p:sp>
      <p:sp>
        <p:nvSpPr>
          <p:cNvPr id="13" name="Subtitle 2"/>
          <p:cNvSpPr txBox="1">
            <a:spLocks/>
          </p:cNvSpPr>
          <p:nvPr userDrawn="1"/>
        </p:nvSpPr>
        <p:spPr>
          <a:xfrm>
            <a:off x="909915" y="5459697"/>
            <a:ext cx="7844311" cy="536947"/>
          </a:xfrm>
          <a:prstGeom prst="rect">
            <a:avLst/>
          </a:prstGeom>
        </p:spPr>
        <p:txBody>
          <a:bodyPr vert="horz" lIns="0" tIns="0" rIns="0" bIns="0" rtlCol="0">
            <a:normAutofit/>
          </a:bodyPr>
          <a:lstStyle>
            <a:lvl1pPr marL="0" indent="0" algn="l" defTabSz="457200" rtl="0" eaLnBrk="1" latinLnBrk="0" hangingPunct="1">
              <a:spcBef>
                <a:spcPts val="0"/>
              </a:spcBef>
              <a:buFont typeface="Arial"/>
              <a:buNone/>
              <a:defRPr sz="3200" kern="1200">
                <a:solidFill>
                  <a:srgbClr val="ECEA66"/>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380985" rtl="0" eaLnBrk="1" fontAlgn="auto" latinLnBrk="0" hangingPunct="1">
              <a:lnSpc>
                <a:spcPct val="100000"/>
              </a:lnSpc>
              <a:spcBef>
                <a:spcPts val="0"/>
              </a:spcBef>
              <a:spcAft>
                <a:spcPts val="0"/>
              </a:spcAft>
              <a:buClrTx/>
              <a:buSzTx/>
              <a:buFont typeface="Arial"/>
              <a:buNone/>
              <a:tabLst/>
              <a:defRPr/>
            </a:pPr>
            <a:fld id="{465E9ABC-047A-4D46-9207-DA57D33E9E67}" type="datetime4">
              <a:rPr kumimoji="0" lang="en-US" sz="2000" b="0" i="0" u="none" strike="noStrike" kern="1200" cap="none" spc="0" normalizeH="0" baseline="0" noProof="0" smtClean="0">
                <a:ln>
                  <a:noFill/>
                </a:ln>
                <a:solidFill>
                  <a:srgbClr val="FFFFFF"/>
                </a:solidFill>
                <a:effectLst/>
                <a:uLnTx/>
                <a:uFillTx/>
                <a:latin typeface="Calibri Light"/>
                <a:ea typeface="+mn-ea"/>
                <a:cs typeface="Calibri Light"/>
              </a:rPr>
              <a:pPr marL="0" marR="0" lvl="0" indent="0" algn="l" defTabSz="380985" rtl="0" eaLnBrk="1" fontAlgn="auto" latinLnBrk="0" hangingPunct="1">
                <a:lnSpc>
                  <a:spcPct val="100000"/>
                </a:lnSpc>
                <a:spcBef>
                  <a:spcPts val="0"/>
                </a:spcBef>
                <a:spcAft>
                  <a:spcPts val="0"/>
                </a:spcAft>
                <a:buClrTx/>
                <a:buSzTx/>
                <a:buFont typeface="Arial"/>
                <a:buNone/>
                <a:tabLst/>
                <a:defRPr/>
              </a:pPr>
              <a:t>August 11, 2017</a:t>
            </a:fld>
            <a:endParaRPr kumimoji="0" lang="en-US" sz="2000" b="0" i="0" u="none" strike="noStrike" kern="1200" cap="none" spc="0" normalizeH="0" baseline="0" noProof="0" dirty="0">
              <a:ln>
                <a:noFill/>
              </a:ln>
              <a:solidFill>
                <a:srgbClr val="FFFFFF"/>
              </a:solidFill>
              <a:effectLst/>
              <a:uLnTx/>
              <a:uFillTx/>
              <a:latin typeface="Calibri Light"/>
              <a:ea typeface="+mn-ea"/>
              <a:cs typeface="Calibri Light"/>
            </a:endParaRPr>
          </a:p>
        </p:txBody>
      </p:sp>
      <p:grpSp>
        <p:nvGrpSpPr>
          <p:cNvPr id="7" name="Group 6"/>
          <p:cNvGrpSpPr/>
          <p:nvPr userDrawn="1"/>
        </p:nvGrpSpPr>
        <p:grpSpPr>
          <a:xfrm>
            <a:off x="271478" y="2644372"/>
            <a:ext cx="5980385" cy="3953037"/>
            <a:chOff x="3796338" y="3485955"/>
            <a:chExt cx="7176462" cy="4743644"/>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 b="17566"/>
            <a:stretch/>
          </p:blipFill>
          <p:spPr>
            <a:xfrm>
              <a:off x="3796338" y="3485955"/>
              <a:ext cx="7176462" cy="3940000"/>
            </a:xfrm>
            <a:prstGeom prst="rect">
              <a:avLst/>
            </a:prstGeom>
          </p:spPr>
        </p:pic>
        <p:sp>
          <p:nvSpPr>
            <p:cNvPr id="5" name="Rectangle 4"/>
            <p:cNvSpPr/>
            <p:nvPr userDrawn="1"/>
          </p:nvSpPr>
          <p:spPr>
            <a:xfrm>
              <a:off x="3796338" y="7425955"/>
              <a:ext cx="7176461" cy="803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2030" y="5927706"/>
            <a:ext cx="2342029" cy="754654"/>
          </a:xfrm>
          <a:prstGeom prst="rect">
            <a:avLst/>
          </a:prstGeom>
        </p:spPr>
      </p:pic>
    </p:spTree>
    <p:extLst>
      <p:ext uri="{BB962C8B-B14F-4D97-AF65-F5344CB8AC3E}">
        <p14:creationId xmlns:p14="http://schemas.microsoft.com/office/powerpoint/2010/main" val="21469878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2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363"/>
            <a:fld id="{F7DA12F6-7E50-4216-93A8-73F5D326E0B0}" type="datetimeFigureOut">
              <a:rPr lang="en-US" smtClean="0">
                <a:solidFill>
                  <a:srgbClr val="43B02A"/>
                </a:solidFill>
              </a:rPr>
              <a:pPr defTabSz="914363"/>
              <a:t>8/11/2017</a:t>
            </a:fld>
            <a:endParaRPr lang="en-US" dirty="0">
              <a:solidFill>
                <a:srgbClr val="43B02A"/>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363"/>
            <a:endParaRPr lang="en-US" dirty="0">
              <a:solidFill>
                <a:srgbClr val="43B02A"/>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363"/>
            <a:fld id="{58AB9C27-4E11-4E1C-8F9E-4493A41ED626}" type="slidenum">
              <a:rPr lang="en-US" smtClean="0">
                <a:solidFill>
                  <a:srgbClr val="43B02A"/>
                </a:solidFill>
              </a:rPr>
              <a:pPr defTabSz="914363"/>
              <a:t>‹#›</a:t>
            </a:fld>
            <a:endParaRPr lang="en-US" dirty="0">
              <a:solidFill>
                <a:srgbClr val="43B02A"/>
              </a:solidFill>
            </a:endParaRPr>
          </a:p>
        </p:txBody>
      </p:sp>
    </p:spTree>
    <p:extLst>
      <p:ext uri="{BB962C8B-B14F-4D97-AF65-F5344CB8AC3E}">
        <p14:creationId xmlns:p14="http://schemas.microsoft.com/office/powerpoint/2010/main" val="3190000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Line Header with Bullets ">
    <p:spTree>
      <p:nvGrpSpPr>
        <p:cNvPr id="1" name=""/>
        <p:cNvGrpSpPr/>
        <p:nvPr/>
      </p:nvGrpSpPr>
      <p:grpSpPr>
        <a:xfrm>
          <a:off x="0" y="0"/>
          <a:ext cx="0" cy="0"/>
          <a:chOff x="0" y="0"/>
          <a:chExt cx="0" cy="0"/>
        </a:xfrm>
      </p:grpSpPr>
      <p:sp>
        <p:nvSpPr>
          <p:cNvPr id="7" name="Title 1"/>
          <p:cNvSpPr>
            <a:spLocks noGrp="1"/>
          </p:cNvSpPr>
          <p:nvPr>
            <p:ph type="title"/>
          </p:nvPr>
        </p:nvSpPr>
        <p:spPr>
          <a:xfrm>
            <a:off x="649225" y="224656"/>
            <a:ext cx="7844310" cy="641618"/>
          </a:xfrm>
          <a:prstGeom prst="rect">
            <a:avLst/>
          </a:prstGeom>
        </p:spPr>
        <p:txBody>
          <a:bodyPr anchor="t">
            <a:normAutofit/>
          </a:bodyPr>
          <a:lstStyle>
            <a:lvl1pPr>
              <a:defRPr sz="3700"/>
            </a:lvl1pPr>
          </a:lstStyle>
          <a:p>
            <a:r>
              <a:rPr lang="en-US"/>
              <a:t>Click to edit Master title style</a:t>
            </a:r>
            <a:endParaRPr lang="en-US" dirty="0"/>
          </a:p>
        </p:txBody>
      </p:sp>
      <p:sp>
        <p:nvSpPr>
          <p:cNvPr id="8" name="Content Placeholder 2"/>
          <p:cNvSpPr>
            <a:spLocks noGrp="1"/>
          </p:cNvSpPr>
          <p:nvPr>
            <p:ph idx="1" hasCustomPrompt="1"/>
          </p:nvPr>
        </p:nvSpPr>
        <p:spPr>
          <a:xfrm>
            <a:off x="649225" y="1602658"/>
            <a:ext cx="7844311" cy="4444181"/>
          </a:xfrm>
          <a:prstGeom prst="rect">
            <a:avLst/>
          </a:prstGeom>
        </p:spPr>
        <p:txBody>
          <a:bodyPr/>
          <a:lstStyle>
            <a:lvl1pPr marL="228591" indent="-228591">
              <a:buFont typeface="Calibri Light" panose="020F0302020204030204" pitchFamily="34" charset="0"/>
              <a:buChar char="&gt;"/>
              <a:defRPr b="0" i="0">
                <a:solidFill>
                  <a:schemeClr val="tx2">
                    <a:lumMod val="75000"/>
                  </a:schemeClr>
                </a:solidFill>
                <a:latin typeface="Calibri Light"/>
                <a:cs typeface="Calibri Light"/>
              </a:defRPr>
            </a:lvl1pPr>
            <a:lvl2pPr marL="685773" indent="-228591">
              <a:buFont typeface="Calibri Light" panose="020F0302020204030204" pitchFamily="34" charset="0"/>
              <a:buChar char="&gt;"/>
              <a:defRPr b="0" i="0">
                <a:solidFill>
                  <a:schemeClr val="tx2">
                    <a:lumMod val="75000"/>
                  </a:schemeClr>
                </a:solidFill>
                <a:latin typeface="Calibri Light"/>
                <a:cs typeface="Calibri Light"/>
              </a:defRPr>
            </a:lvl2pPr>
            <a:lvl3pPr marL="1142954" indent="-228591">
              <a:buFont typeface="Calibri Light" panose="020F0302020204030204" pitchFamily="34" charset="0"/>
              <a:buChar char="&gt;"/>
              <a:defRPr b="0" i="0">
                <a:solidFill>
                  <a:schemeClr val="tx2">
                    <a:lumMod val="75000"/>
                  </a:schemeClr>
                </a:solidFill>
                <a:latin typeface="Calibri Light"/>
                <a:cs typeface="Calibri Light"/>
              </a:defRPr>
            </a:lvl3pPr>
            <a:lvl4pPr marL="1600136" indent="-228591">
              <a:buFont typeface="Calibri Light" panose="020F0302020204030204" pitchFamily="34" charset="0"/>
              <a:buChar char="&gt;"/>
              <a:defRPr b="0" i="0">
                <a:solidFill>
                  <a:schemeClr val="tx2">
                    <a:lumMod val="75000"/>
                  </a:schemeClr>
                </a:solidFill>
                <a:latin typeface="Calibri Light"/>
                <a:cs typeface="Calibri Light"/>
              </a:defRPr>
            </a:lvl4pPr>
            <a:lvl5pPr marL="2057318" indent="-228591">
              <a:buFont typeface="Calibri Light" panose="020F0302020204030204" pitchFamily="34" charset="0"/>
              <a:buChar char="&gt;"/>
              <a:defRPr b="0" i="0">
                <a:solidFill>
                  <a:schemeClr val="tx2">
                    <a:lumMod val="75000"/>
                  </a:schemeClr>
                </a:solidFill>
                <a:latin typeface="Calibri Light"/>
                <a:cs typeface="Calibri Light"/>
              </a:defRPr>
            </a:lvl5pPr>
          </a:lstStyle>
          <a:p>
            <a:pPr lvl="0"/>
            <a:r>
              <a:rPr lang="en-US" dirty="0"/>
              <a:t>Content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649225" y="914400"/>
            <a:ext cx="7844310" cy="0"/>
          </a:xfrm>
          <a:prstGeom prst="line">
            <a:avLst/>
          </a:prstGeom>
          <a:ln w="25400">
            <a:solidFill>
              <a:srgbClr val="3FAE4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5750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Line Header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9225" y="224656"/>
            <a:ext cx="7844310" cy="980301"/>
          </a:xfrm>
          <a:prstGeom prst="rect">
            <a:avLst/>
          </a:prstGeom>
        </p:spPr>
        <p:txBody>
          <a:bodyPr anchor="t">
            <a:normAutofit/>
          </a:bodyPr>
          <a:lstStyle>
            <a:lvl1pPr>
              <a:defRPr sz="3700"/>
            </a:lvl1pPr>
          </a:lstStyle>
          <a:p>
            <a:r>
              <a:rPr lang="en-US" dirty="0"/>
              <a:t>Click to edit Master title style</a:t>
            </a:r>
            <a:br>
              <a:rPr lang="en-US" dirty="0"/>
            </a:br>
            <a:r>
              <a:rPr lang="en-US" dirty="0"/>
              <a:t>2 line header</a:t>
            </a:r>
          </a:p>
        </p:txBody>
      </p:sp>
      <p:sp>
        <p:nvSpPr>
          <p:cNvPr id="8" name="Content Placeholder 2"/>
          <p:cNvSpPr>
            <a:spLocks noGrp="1"/>
          </p:cNvSpPr>
          <p:nvPr>
            <p:ph idx="1" hasCustomPrompt="1"/>
          </p:nvPr>
        </p:nvSpPr>
        <p:spPr>
          <a:xfrm>
            <a:off x="649225" y="1622323"/>
            <a:ext cx="7844311" cy="4456598"/>
          </a:xfrm>
          <a:prstGeom prst="rect">
            <a:avLst/>
          </a:prstGeom>
        </p:spPr>
        <p:txBody>
          <a:bodyPr/>
          <a:lstStyle>
            <a:lvl1pPr marL="228591" indent="-228591">
              <a:buFont typeface="Calibri Light" panose="020F0302020204030204" pitchFamily="34" charset="0"/>
              <a:buChar char="&gt;"/>
              <a:defRPr b="0" i="0">
                <a:solidFill>
                  <a:schemeClr val="tx2">
                    <a:lumMod val="75000"/>
                  </a:schemeClr>
                </a:solidFill>
                <a:latin typeface="Calibri Light"/>
                <a:cs typeface="Calibri Light"/>
              </a:defRPr>
            </a:lvl1pPr>
            <a:lvl2pPr marL="685773" indent="-228591">
              <a:buFont typeface="Calibri Light" panose="020F0302020204030204" pitchFamily="34" charset="0"/>
              <a:buChar char="&gt;"/>
              <a:defRPr b="0" i="0">
                <a:solidFill>
                  <a:schemeClr val="tx2">
                    <a:lumMod val="75000"/>
                  </a:schemeClr>
                </a:solidFill>
                <a:latin typeface="Calibri Light"/>
                <a:cs typeface="Calibri Light"/>
              </a:defRPr>
            </a:lvl2pPr>
            <a:lvl3pPr marL="1142954" indent="-228591">
              <a:buFont typeface="Calibri Light" panose="020F0302020204030204" pitchFamily="34" charset="0"/>
              <a:buChar char="&gt;"/>
              <a:defRPr b="0" i="0">
                <a:solidFill>
                  <a:schemeClr val="tx2">
                    <a:lumMod val="75000"/>
                  </a:schemeClr>
                </a:solidFill>
                <a:latin typeface="Calibri Light"/>
                <a:cs typeface="Calibri Light"/>
              </a:defRPr>
            </a:lvl3pPr>
            <a:lvl4pPr marL="1600136" indent="-228591">
              <a:buFont typeface="Calibri Light" panose="020F0302020204030204" pitchFamily="34" charset="0"/>
              <a:buChar char="&gt;"/>
              <a:defRPr b="0" i="0">
                <a:solidFill>
                  <a:schemeClr val="tx2">
                    <a:lumMod val="75000"/>
                  </a:schemeClr>
                </a:solidFill>
                <a:latin typeface="Calibri Light"/>
                <a:cs typeface="Calibri Light"/>
              </a:defRPr>
            </a:lvl4pPr>
            <a:lvl5pPr marL="2057318" indent="-228591">
              <a:buFont typeface="Calibri Light" panose="020F0302020204030204" pitchFamily="34" charset="0"/>
              <a:buChar char="&gt;"/>
              <a:defRPr b="0" i="0">
                <a:solidFill>
                  <a:schemeClr val="tx2">
                    <a:lumMod val="75000"/>
                  </a:schemeClr>
                </a:solidFill>
                <a:latin typeface="Calibri Light"/>
                <a:cs typeface="Calibri Light"/>
              </a:defRPr>
            </a:lvl5pPr>
          </a:lstStyle>
          <a:p>
            <a:pPr lvl="0"/>
            <a:r>
              <a:rPr lang="en-US" dirty="0"/>
              <a:t>Content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649225" y="1307506"/>
            <a:ext cx="7844310" cy="0"/>
          </a:xfrm>
          <a:prstGeom prst="line">
            <a:avLst/>
          </a:prstGeom>
          <a:ln w="25400">
            <a:solidFill>
              <a:srgbClr val="3FAE4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542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ection Title 1">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67456" y="702580"/>
            <a:ext cx="2926080" cy="685800"/>
          </a:xfrm>
          <a:prstGeom prst="rect">
            <a:avLst/>
          </a:prstGeom>
          <a:noFill/>
        </p:spPr>
        <p:txBody>
          <a:bodyPr tIns="0" rIns="0"/>
          <a:lstStyle>
            <a:lvl1pPr marL="0" indent="0" algn="r">
              <a:lnSpc>
                <a:spcPts val="2300"/>
              </a:lnSpc>
              <a:spcBef>
                <a:spcPts val="0"/>
              </a:spcBef>
              <a:buFontTx/>
              <a:buNone/>
              <a:defRPr sz="2100" b="0" i="0" spc="50">
                <a:solidFill>
                  <a:srgbClr val="3FAE49"/>
                </a:solidFill>
                <a:latin typeface="Calibri Light"/>
                <a:cs typeface="Calibri Light"/>
              </a:defRPr>
            </a:lvl1pPr>
          </a:lstStyle>
          <a:p>
            <a:pPr lvl="0"/>
            <a:r>
              <a:rPr lang="en-US" dirty="0"/>
              <a:t>Caption</a:t>
            </a:r>
          </a:p>
        </p:txBody>
      </p:sp>
      <p:sp>
        <p:nvSpPr>
          <p:cNvPr id="5" name="Title 1"/>
          <p:cNvSpPr>
            <a:spLocks noGrp="1"/>
          </p:cNvSpPr>
          <p:nvPr>
            <p:ph type="ctrTitle" hasCustomPrompt="1"/>
          </p:nvPr>
        </p:nvSpPr>
        <p:spPr>
          <a:xfrm>
            <a:off x="635620" y="702581"/>
            <a:ext cx="4846320" cy="688354"/>
          </a:xfrm>
          <a:prstGeom prst="rect">
            <a:avLst/>
          </a:prstGeom>
          <a:noFill/>
        </p:spPr>
        <p:txBody>
          <a:bodyPr lIns="0" tIns="0" rIns="0" bIns="0" anchor="t" anchorCtr="0">
            <a:noAutofit/>
          </a:bodyPr>
          <a:lstStyle>
            <a:lvl1pPr algn="l">
              <a:lnSpc>
                <a:spcPts val="3700"/>
              </a:lnSpc>
              <a:defRPr sz="3700" b="0" i="0" spc="50" baseline="0">
                <a:solidFill>
                  <a:srgbClr val="3FAE49"/>
                </a:solidFill>
                <a:latin typeface="Calibri Light"/>
                <a:cs typeface="Calibri Light"/>
              </a:defRPr>
            </a:lvl1pPr>
          </a:lstStyle>
          <a:p>
            <a:r>
              <a:rPr lang="en-US" dirty="0"/>
              <a:t>Section Title</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38" t="216" r="412" b="20893"/>
          <a:stretch/>
        </p:blipFill>
        <p:spPr>
          <a:xfrm>
            <a:off x="635620" y="1662545"/>
            <a:ext cx="7857916" cy="4087091"/>
          </a:xfrm>
          <a:prstGeom prst="rect">
            <a:avLst/>
          </a:prstGeom>
        </p:spPr>
      </p:pic>
    </p:spTree>
    <p:extLst>
      <p:ext uri="{BB962C8B-B14F-4D97-AF65-F5344CB8AC3E}">
        <p14:creationId xmlns:p14="http://schemas.microsoft.com/office/powerpoint/2010/main" val="382990998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4055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4055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4055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585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6964" indent="0">
              <a:buNone/>
              <a:defRPr sz="1800">
                <a:solidFill>
                  <a:schemeClr val="tx1">
                    <a:tint val="75000"/>
                  </a:schemeClr>
                </a:solidFill>
              </a:defRPr>
            </a:lvl2pPr>
            <a:lvl3pPr marL="913930" indent="0">
              <a:buNone/>
              <a:defRPr sz="1600">
                <a:solidFill>
                  <a:schemeClr val="tx1">
                    <a:tint val="75000"/>
                  </a:schemeClr>
                </a:solidFill>
              </a:defRPr>
            </a:lvl3pPr>
            <a:lvl4pPr marL="1370900" indent="0">
              <a:buNone/>
              <a:defRPr sz="1400">
                <a:solidFill>
                  <a:schemeClr val="tx1">
                    <a:tint val="75000"/>
                  </a:schemeClr>
                </a:solidFill>
              </a:defRPr>
            </a:lvl4pPr>
            <a:lvl5pPr marL="1827865" indent="0">
              <a:buNone/>
              <a:defRPr sz="1400">
                <a:solidFill>
                  <a:schemeClr val="tx1">
                    <a:tint val="75000"/>
                  </a:schemeClr>
                </a:solidFill>
              </a:defRPr>
            </a:lvl5pPr>
            <a:lvl6pPr marL="2284830" indent="0">
              <a:buNone/>
              <a:defRPr sz="1400">
                <a:solidFill>
                  <a:schemeClr val="tx1">
                    <a:tint val="75000"/>
                  </a:schemeClr>
                </a:solidFill>
              </a:defRPr>
            </a:lvl6pPr>
            <a:lvl7pPr marL="2741799" indent="0">
              <a:buNone/>
              <a:defRPr sz="1400">
                <a:solidFill>
                  <a:schemeClr val="tx1">
                    <a:tint val="75000"/>
                  </a:schemeClr>
                </a:solidFill>
              </a:defRPr>
            </a:lvl7pPr>
            <a:lvl8pPr marL="3198760" indent="0">
              <a:buNone/>
              <a:defRPr sz="1400">
                <a:solidFill>
                  <a:schemeClr val="tx1">
                    <a:tint val="75000"/>
                  </a:schemeClr>
                </a:solidFill>
              </a:defRPr>
            </a:lvl8pPr>
            <a:lvl9pPr marL="365573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98342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585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585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60"/>
            <a:ext cx="2133600" cy="365125"/>
          </a:xfrm>
          <a:prstGeom prst="rect">
            <a:avLst/>
          </a:prstGeom>
        </p:spPr>
        <p:txBody>
          <a:bodyPr lIns="91392" tIns="45697" rIns="91392" bIns="45697"/>
          <a:lstStyle/>
          <a:p>
            <a:fld id="{3A20BA2D-33BB-8E4D-AC1C-BEB3ED73C540}" type="datetimeFigureOut">
              <a:rPr lang="en-US" smtClean="0"/>
              <a:pPr/>
              <a:t>8/11/2017</a:t>
            </a:fld>
            <a:endParaRPr lang="en-US"/>
          </a:p>
        </p:txBody>
      </p:sp>
      <p:sp>
        <p:nvSpPr>
          <p:cNvPr id="6" name="Footer Placeholder 5"/>
          <p:cNvSpPr>
            <a:spLocks noGrp="1"/>
          </p:cNvSpPr>
          <p:nvPr>
            <p:ph type="ftr" sz="quarter" idx="11"/>
          </p:nvPr>
        </p:nvSpPr>
        <p:spPr>
          <a:xfrm>
            <a:off x="3124201" y="6356360"/>
            <a:ext cx="2895600" cy="365125"/>
          </a:xfrm>
          <a:prstGeom prst="rect">
            <a:avLst/>
          </a:prstGeom>
        </p:spPr>
        <p:txBody>
          <a:bodyPr lIns="91392" tIns="45697" rIns="91392" bIns="45697"/>
          <a:lstStyle/>
          <a:p>
            <a:endParaRPr lang="en-US"/>
          </a:p>
        </p:txBody>
      </p:sp>
      <p:sp>
        <p:nvSpPr>
          <p:cNvPr id="7" name="Slide Number Placeholder 6"/>
          <p:cNvSpPr>
            <a:spLocks noGrp="1"/>
          </p:cNvSpPr>
          <p:nvPr>
            <p:ph type="sldNum" sz="quarter" idx="12"/>
          </p:nvPr>
        </p:nvSpPr>
        <p:spPr>
          <a:xfrm>
            <a:off x="6553200" y="6356360"/>
            <a:ext cx="2133600" cy="365125"/>
          </a:xfrm>
          <a:prstGeom prst="rect">
            <a:avLst/>
          </a:prstGeom>
        </p:spPr>
        <p:txBody>
          <a:bodyPr lIns="91392" tIns="45697" rIns="91392" bIns="45697"/>
          <a:lstStyle/>
          <a:p>
            <a:fld id="{B3DE253F-F01B-0744-BF62-46202CEFA61C}" type="slidenum">
              <a:rPr lang="en-US" smtClean="0"/>
              <a:pPr/>
              <a:t>‹#›</a:t>
            </a:fld>
            <a:endParaRPr lang="en-US"/>
          </a:p>
        </p:txBody>
      </p:sp>
    </p:spTree>
    <p:extLst>
      <p:ext uri="{BB962C8B-B14F-4D97-AF65-F5344CB8AC3E}">
        <p14:creationId xmlns:p14="http://schemas.microsoft.com/office/powerpoint/2010/main" val="3736503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209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423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200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405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31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05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a:t>Click to edit Master text styles</a:t>
            </a:r>
          </a:p>
        </p:txBody>
      </p:sp>
    </p:spTree>
    <p:extLst>
      <p:ext uri="{BB962C8B-B14F-4D97-AF65-F5344CB8AC3E}">
        <p14:creationId xmlns:p14="http://schemas.microsoft.com/office/powerpoint/2010/main" val="399772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a:t>Click to edit Master text styles</a:t>
            </a:r>
          </a:p>
        </p:txBody>
      </p:sp>
    </p:spTree>
    <p:extLst>
      <p:ext uri="{BB962C8B-B14F-4D97-AF65-F5344CB8AC3E}">
        <p14:creationId xmlns:p14="http://schemas.microsoft.com/office/powerpoint/2010/main" val="283298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theme" Target="../theme/theme10.xml"/><Relationship Id="rId4"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2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3.xml"/><Relationship Id="rId1" Type="http://schemas.openxmlformats.org/officeDocument/2006/relationships/slideLayout" Target="../slideLayouts/slideLayout26.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4.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5.xml"/><Relationship Id="rId1" Type="http://schemas.openxmlformats.org/officeDocument/2006/relationships/slideLayout" Target="../slideLayouts/slideLayout2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6.xml"/><Relationship Id="rId1" Type="http://schemas.openxmlformats.org/officeDocument/2006/relationships/slideLayout" Target="../slideLayouts/slideLayout2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7.xml"/><Relationship Id="rId1" Type="http://schemas.openxmlformats.org/officeDocument/2006/relationships/slideLayout" Target="../slideLayouts/slideLayout3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8.xml"/><Relationship Id="rId1" Type="http://schemas.openxmlformats.org/officeDocument/2006/relationships/slideLayout" Target="../slideLayouts/slideLayout31.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9.xml"/><Relationship Id="rId1"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0.xml"/><Relationship Id="rId1" Type="http://schemas.openxmlformats.org/officeDocument/2006/relationships/slideLayout" Target="../slideLayouts/slideLayout33.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1.xml"/><Relationship Id="rId1" Type="http://schemas.openxmlformats.org/officeDocument/2006/relationships/slideLayout" Target="../slideLayouts/slideLayout34.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2.xml"/><Relationship Id="rId1" Type="http://schemas.openxmlformats.org/officeDocument/2006/relationships/slideLayout" Target="../slideLayouts/slideLayout35.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3.xml"/><Relationship Id="rId1" Type="http://schemas.openxmlformats.org/officeDocument/2006/relationships/slideLayout" Target="../slideLayouts/slideLayout36.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4.xml"/><Relationship Id="rId1" Type="http://schemas.openxmlformats.org/officeDocument/2006/relationships/slideLayout" Target="../slideLayouts/slideLayout37.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5.xml"/><Relationship Id="rId1" Type="http://schemas.openxmlformats.org/officeDocument/2006/relationships/slideLayout" Target="../slideLayouts/slideLayout38.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6.xml"/><Relationship Id="rId1" Type="http://schemas.openxmlformats.org/officeDocument/2006/relationships/slideLayout" Target="../slideLayouts/slideLayout39.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7.xml"/><Relationship Id="rId1" Type="http://schemas.openxmlformats.org/officeDocument/2006/relationships/slideLayout" Target="../slideLayouts/slideLayout40.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8.xml"/><Relationship Id="rId1" Type="http://schemas.openxmlformats.org/officeDocument/2006/relationships/slideLayout" Target="../slideLayouts/slideLayout41.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9.xml"/><Relationship Id="rId1"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0.xml"/><Relationship Id="rId1" Type="http://schemas.openxmlformats.org/officeDocument/2006/relationships/slideLayout" Target="../slideLayouts/slideLayout43.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1.xml"/><Relationship Id="rId1" Type="http://schemas.openxmlformats.org/officeDocument/2006/relationships/slideLayout" Target="../slideLayouts/slideLayout44.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2.xml"/><Relationship Id="rId1" Type="http://schemas.openxmlformats.org/officeDocument/2006/relationships/slideLayout" Target="../slideLayouts/slideLayout45.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3.xml"/><Relationship Id="rId1" Type="http://schemas.openxmlformats.org/officeDocument/2006/relationships/slideLayout" Target="../slideLayouts/slideLayout46.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4.xml"/><Relationship Id="rId1" Type="http://schemas.openxmlformats.org/officeDocument/2006/relationships/slideLayout" Target="../slideLayouts/slideLayout47.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5.xml"/><Relationship Id="rId1" Type="http://schemas.openxmlformats.org/officeDocument/2006/relationships/slideLayout" Target="../slideLayouts/slideLayout48.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6.xml"/><Relationship Id="rId1" Type="http://schemas.openxmlformats.org/officeDocument/2006/relationships/slideLayout" Target="../slideLayouts/slideLayout49.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7.xml"/><Relationship Id="rId1" Type="http://schemas.openxmlformats.org/officeDocument/2006/relationships/slideLayout" Target="../slideLayouts/slideLayout50.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8.xml"/><Relationship Id="rId1" Type="http://schemas.openxmlformats.org/officeDocument/2006/relationships/slideLayout" Target="../slideLayouts/slideLayout51.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9.xml"/><Relationship Id="rId1"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0.xml"/><Relationship Id="rId1" Type="http://schemas.openxmlformats.org/officeDocument/2006/relationships/slideLayout" Target="../slideLayouts/slideLayout53.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1.xml"/><Relationship Id="rId1" Type="http://schemas.openxmlformats.org/officeDocument/2006/relationships/slideLayout" Target="../slideLayouts/slideLayout54.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2.xml"/><Relationship Id="rId1" Type="http://schemas.openxmlformats.org/officeDocument/2006/relationships/slideLayout" Target="../slideLayouts/slideLayout55.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3.xml"/><Relationship Id="rId1" Type="http://schemas.openxmlformats.org/officeDocument/2006/relationships/slideLayout" Target="../slideLayouts/slideLayout56.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4.xml"/><Relationship Id="rId1"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2" tIns="45697" rIns="91392" bIns="45697" rtlCol="0" anchor="ctr">
            <a:normAutofit/>
          </a:bodyPr>
          <a:lstStyle/>
          <a:p>
            <a:r>
              <a:rPr lang="en-US"/>
              <a:t>Click to edit Master title style</a:t>
            </a:r>
          </a:p>
        </p:txBody>
      </p:sp>
      <p:sp>
        <p:nvSpPr>
          <p:cNvPr id="3" name="Text Placeholder 2"/>
          <p:cNvSpPr>
            <a:spLocks noGrp="1"/>
          </p:cNvSpPr>
          <p:nvPr>
            <p:ph type="body" idx="1"/>
          </p:nvPr>
        </p:nvSpPr>
        <p:spPr>
          <a:xfrm>
            <a:off x="457200" y="1600210"/>
            <a:ext cx="8229600" cy="4525963"/>
          </a:xfrm>
          <a:prstGeom prst="rect">
            <a:avLst/>
          </a:prstGeom>
        </p:spPr>
        <p:txBody>
          <a:bodyPr vert="horz" lIns="91392" tIns="45697" rIns="91392" bIns="456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12340-3_ADHS_CorpID_PPT temp 4.3_V4_1.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3640174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6964" rtl="0" eaLnBrk="1" latinLnBrk="0" hangingPunct="1">
        <a:spcBef>
          <a:spcPct val="0"/>
        </a:spcBef>
        <a:buNone/>
        <a:defRPr sz="4400" kern="1200">
          <a:solidFill>
            <a:schemeClr val="tx1"/>
          </a:solidFill>
          <a:latin typeface="+mj-lt"/>
          <a:ea typeface="+mj-ea"/>
          <a:cs typeface="+mj-cs"/>
        </a:defRPr>
      </a:lvl1pPr>
    </p:titleStyle>
    <p:bodyStyle>
      <a:lvl1pPr marL="342727" indent="-342727" algn="l" defTabSz="456964" rtl="0" eaLnBrk="1" latinLnBrk="0" hangingPunct="1">
        <a:spcBef>
          <a:spcPct val="20000"/>
        </a:spcBef>
        <a:buFont typeface="Arial"/>
        <a:buChar char="•"/>
        <a:defRPr sz="3200" kern="1200">
          <a:solidFill>
            <a:schemeClr val="tx1"/>
          </a:solidFill>
          <a:latin typeface="+mn-lt"/>
          <a:ea typeface="+mn-ea"/>
          <a:cs typeface="+mn-cs"/>
        </a:defRPr>
      </a:lvl1pPr>
      <a:lvl2pPr marL="742570" indent="-285603" algn="l" defTabSz="456964" rtl="0" eaLnBrk="1" latinLnBrk="0" hangingPunct="1">
        <a:spcBef>
          <a:spcPct val="20000"/>
        </a:spcBef>
        <a:buFont typeface="Arial"/>
        <a:buChar char="–"/>
        <a:defRPr sz="2800" kern="1200">
          <a:solidFill>
            <a:schemeClr val="tx1"/>
          </a:solidFill>
          <a:latin typeface="+mn-lt"/>
          <a:ea typeface="+mn-ea"/>
          <a:cs typeface="+mn-cs"/>
        </a:defRPr>
      </a:lvl2pPr>
      <a:lvl3pPr marL="1142412" indent="-228481" algn="l" defTabSz="456964" rtl="0" eaLnBrk="1" latinLnBrk="0" hangingPunct="1">
        <a:spcBef>
          <a:spcPct val="20000"/>
        </a:spcBef>
        <a:buFont typeface="Arial"/>
        <a:buChar char="•"/>
        <a:defRPr sz="2400" kern="1200">
          <a:solidFill>
            <a:schemeClr val="tx1"/>
          </a:solidFill>
          <a:latin typeface="+mn-lt"/>
          <a:ea typeface="+mn-ea"/>
          <a:cs typeface="+mn-cs"/>
        </a:defRPr>
      </a:lvl3pPr>
      <a:lvl4pPr marL="1599380" indent="-228481" algn="l" defTabSz="456964" rtl="0" eaLnBrk="1" latinLnBrk="0" hangingPunct="1">
        <a:spcBef>
          <a:spcPct val="20000"/>
        </a:spcBef>
        <a:buFont typeface="Arial"/>
        <a:buChar char="–"/>
        <a:defRPr sz="2000" kern="1200">
          <a:solidFill>
            <a:schemeClr val="tx1"/>
          </a:solidFill>
          <a:latin typeface="+mn-lt"/>
          <a:ea typeface="+mn-ea"/>
          <a:cs typeface="+mn-cs"/>
        </a:defRPr>
      </a:lvl4pPr>
      <a:lvl5pPr marL="2056350" indent="-228481" algn="l" defTabSz="456964" rtl="0" eaLnBrk="1" latinLnBrk="0" hangingPunct="1">
        <a:spcBef>
          <a:spcPct val="20000"/>
        </a:spcBef>
        <a:buFont typeface="Arial"/>
        <a:buChar char="»"/>
        <a:defRPr sz="2000" kern="1200">
          <a:solidFill>
            <a:schemeClr val="tx1"/>
          </a:solidFill>
          <a:latin typeface="+mn-lt"/>
          <a:ea typeface="+mn-ea"/>
          <a:cs typeface="+mn-cs"/>
        </a:defRPr>
      </a:lvl5pPr>
      <a:lvl6pPr marL="2513316" indent="-228481" algn="l" defTabSz="456964" rtl="0" eaLnBrk="1" latinLnBrk="0" hangingPunct="1">
        <a:spcBef>
          <a:spcPct val="20000"/>
        </a:spcBef>
        <a:buFont typeface="Arial"/>
        <a:buChar char="•"/>
        <a:defRPr sz="2000" kern="1200">
          <a:solidFill>
            <a:schemeClr val="tx1"/>
          </a:solidFill>
          <a:latin typeface="+mn-lt"/>
          <a:ea typeface="+mn-ea"/>
          <a:cs typeface="+mn-cs"/>
        </a:defRPr>
      </a:lvl6pPr>
      <a:lvl7pPr marL="2970280" indent="-228481" algn="l" defTabSz="456964" rtl="0" eaLnBrk="1" latinLnBrk="0" hangingPunct="1">
        <a:spcBef>
          <a:spcPct val="20000"/>
        </a:spcBef>
        <a:buFont typeface="Arial"/>
        <a:buChar char="•"/>
        <a:defRPr sz="2000" kern="1200">
          <a:solidFill>
            <a:schemeClr val="tx1"/>
          </a:solidFill>
          <a:latin typeface="+mn-lt"/>
          <a:ea typeface="+mn-ea"/>
          <a:cs typeface="+mn-cs"/>
        </a:defRPr>
      </a:lvl7pPr>
      <a:lvl8pPr marL="3427248" indent="-228481" algn="l" defTabSz="456964" rtl="0" eaLnBrk="1" latinLnBrk="0" hangingPunct="1">
        <a:spcBef>
          <a:spcPct val="20000"/>
        </a:spcBef>
        <a:buFont typeface="Arial"/>
        <a:buChar char="•"/>
        <a:defRPr sz="2000" kern="1200">
          <a:solidFill>
            <a:schemeClr val="tx1"/>
          </a:solidFill>
          <a:latin typeface="+mn-lt"/>
          <a:ea typeface="+mn-ea"/>
          <a:cs typeface="+mn-cs"/>
        </a:defRPr>
      </a:lvl8pPr>
      <a:lvl9pPr marL="3884211" indent="-228481" algn="l" defTabSz="45696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64" rtl="0" eaLnBrk="1" latinLnBrk="0" hangingPunct="1">
        <a:defRPr sz="1800" kern="1200">
          <a:solidFill>
            <a:schemeClr val="tx1"/>
          </a:solidFill>
          <a:latin typeface="+mn-lt"/>
          <a:ea typeface="+mn-ea"/>
          <a:cs typeface="+mn-cs"/>
        </a:defRPr>
      </a:lvl1pPr>
      <a:lvl2pPr marL="456964" algn="l" defTabSz="456964" rtl="0" eaLnBrk="1" latinLnBrk="0" hangingPunct="1">
        <a:defRPr sz="1800" kern="1200">
          <a:solidFill>
            <a:schemeClr val="tx1"/>
          </a:solidFill>
          <a:latin typeface="+mn-lt"/>
          <a:ea typeface="+mn-ea"/>
          <a:cs typeface="+mn-cs"/>
        </a:defRPr>
      </a:lvl2pPr>
      <a:lvl3pPr marL="913930" algn="l" defTabSz="456964" rtl="0" eaLnBrk="1" latinLnBrk="0" hangingPunct="1">
        <a:defRPr sz="1800" kern="1200">
          <a:solidFill>
            <a:schemeClr val="tx1"/>
          </a:solidFill>
          <a:latin typeface="+mn-lt"/>
          <a:ea typeface="+mn-ea"/>
          <a:cs typeface="+mn-cs"/>
        </a:defRPr>
      </a:lvl3pPr>
      <a:lvl4pPr marL="1370900" algn="l" defTabSz="456964" rtl="0" eaLnBrk="1" latinLnBrk="0" hangingPunct="1">
        <a:defRPr sz="1800" kern="1200">
          <a:solidFill>
            <a:schemeClr val="tx1"/>
          </a:solidFill>
          <a:latin typeface="+mn-lt"/>
          <a:ea typeface="+mn-ea"/>
          <a:cs typeface="+mn-cs"/>
        </a:defRPr>
      </a:lvl4pPr>
      <a:lvl5pPr marL="1827865" algn="l" defTabSz="456964" rtl="0" eaLnBrk="1" latinLnBrk="0" hangingPunct="1">
        <a:defRPr sz="1800" kern="1200">
          <a:solidFill>
            <a:schemeClr val="tx1"/>
          </a:solidFill>
          <a:latin typeface="+mn-lt"/>
          <a:ea typeface="+mn-ea"/>
          <a:cs typeface="+mn-cs"/>
        </a:defRPr>
      </a:lvl5pPr>
      <a:lvl6pPr marL="2284830" algn="l" defTabSz="456964" rtl="0" eaLnBrk="1" latinLnBrk="0" hangingPunct="1">
        <a:defRPr sz="1800" kern="1200">
          <a:solidFill>
            <a:schemeClr val="tx1"/>
          </a:solidFill>
          <a:latin typeface="+mn-lt"/>
          <a:ea typeface="+mn-ea"/>
          <a:cs typeface="+mn-cs"/>
        </a:defRPr>
      </a:lvl6pPr>
      <a:lvl7pPr marL="2741799" algn="l" defTabSz="456964" rtl="0" eaLnBrk="1" latinLnBrk="0" hangingPunct="1">
        <a:defRPr sz="1800" kern="1200">
          <a:solidFill>
            <a:schemeClr val="tx1"/>
          </a:solidFill>
          <a:latin typeface="+mn-lt"/>
          <a:ea typeface="+mn-ea"/>
          <a:cs typeface="+mn-cs"/>
        </a:defRPr>
      </a:lvl7pPr>
      <a:lvl8pPr marL="3198760" algn="l" defTabSz="456964" rtl="0" eaLnBrk="1" latinLnBrk="0" hangingPunct="1">
        <a:defRPr sz="1800" kern="1200">
          <a:solidFill>
            <a:schemeClr val="tx1"/>
          </a:solidFill>
          <a:latin typeface="+mn-lt"/>
          <a:ea typeface="+mn-ea"/>
          <a:cs typeface="+mn-cs"/>
        </a:defRPr>
      </a:lvl8pPr>
      <a:lvl9pPr marL="3655730" algn="l" defTabSz="45696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24" y="228600"/>
            <a:ext cx="7845552" cy="64008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4" name="Text Placeholder 3"/>
          <p:cNvSpPr>
            <a:spLocks noGrp="1"/>
          </p:cNvSpPr>
          <p:nvPr>
            <p:ph type="body" idx="1"/>
          </p:nvPr>
        </p:nvSpPr>
        <p:spPr>
          <a:xfrm>
            <a:off x="628650" y="1602658"/>
            <a:ext cx="7886700" cy="44638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539262" y="6558115"/>
            <a:ext cx="3314983" cy="215444"/>
          </a:xfrm>
          <a:prstGeom prst="rect">
            <a:avLst/>
          </a:prstGeom>
          <a:noFill/>
        </p:spPr>
        <p:txBody>
          <a:bodyPr wrap="square" rtlCol="0">
            <a:spAutoFit/>
          </a:bodyPr>
          <a:lstStyle/>
          <a:p>
            <a:pPr defTabSz="914363"/>
            <a:fld id="{6DB7C960-891E-4D2A-89A4-6D39DA24C3A8}" type="slidenum">
              <a:rPr lang="en-US" sz="800" smtClean="0">
                <a:solidFill>
                  <a:srgbClr val="666666"/>
                </a:solidFill>
              </a:rPr>
              <a:pPr defTabSz="914363"/>
              <a:t>‹#›</a:t>
            </a:fld>
            <a:r>
              <a:rPr lang="en-US" sz="800" dirty="0">
                <a:solidFill>
                  <a:srgbClr val="666666"/>
                </a:solidFill>
              </a:rPr>
              <a:t> I  Arcora </a:t>
            </a:r>
            <a:r>
              <a:rPr lang="en-US" sz="800" baseline="0" dirty="0">
                <a:solidFill>
                  <a:srgbClr val="666666"/>
                </a:solidFill>
              </a:rPr>
              <a:t>Foundation</a:t>
            </a:r>
            <a:endParaRPr lang="en-US" sz="800" dirty="0">
              <a:solidFill>
                <a:srgbClr val="666666"/>
              </a:solidFill>
            </a:endParaRPr>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84041" y="5894026"/>
            <a:ext cx="1731309" cy="557867"/>
          </a:xfrm>
          <a:prstGeom prst="rect">
            <a:avLst/>
          </a:prstGeom>
        </p:spPr>
      </p:pic>
    </p:spTree>
    <p:extLst>
      <p:ext uri="{BB962C8B-B14F-4D97-AF65-F5344CB8AC3E}">
        <p14:creationId xmlns:p14="http://schemas.microsoft.com/office/powerpoint/2010/main" val="21807717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sldNum="0" hdr="0" ftr="0" dt="0"/>
  <p:txStyles>
    <p:titleStyle>
      <a:lvl1pPr algn="l" defTabSz="914363"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Clr>
          <a:schemeClr val="tx1"/>
        </a:buClr>
        <a:buFont typeface="Calibri Light" panose="020F0302020204030204" pitchFamily="34" charset="0"/>
        <a:buChar char="&gt;"/>
        <a:defRPr sz="2800" kern="1200">
          <a:solidFill>
            <a:schemeClr val="tx2">
              <a:lumMod val="75000"/>
            </a:schemeClr>
          </a:solidFill>
          <a:latin typeface="+mn-lt"/>
          <a:ea typeface="+mn-ea"/>
          <a:cs typeface="+mn-cs"/>
        </a:defRPr>
      </a:lvl1pPr>
      <a:lvl2pPr marL="685773" indent="-228591" algn="l" defTabSz="914363" rtl="0" eaLnBrk="1" latinLnBrk="0" hangingPunct="1">
        <a:lnSpc>
          <a:spcPct val="90000"/>
        </a:lnSpc>
        <a:spcBef>
          <a:spcPts val="500"/>
        </a:spcBef>
        <a:buClr>
          <a:schemeClr val="tx1"/>
        </a:buClr>
        <a:buFont typeface="Calibri Light" panose="020F0302020204030204" pitchFamily="34" charset="0"/>
        <a:buChar char="&gt;"/>
        <a:defRPr sz="2400" kern="1200">
          <a:solidFill>
            <a:schemeClr val="tx2">
              <a:lumMod val="75000"/>
            </a:schemeClr>
          </a:solidFill>
          <a:latin typeface="+mn-lt"/>
          <a:ea typeface="+mn-ea"/>
          <a:cs typeface="+mn-cs"/>
        </a:defRPr>
      </a:lvl2pPr>
      <a:lvl3pPr marL="1142954" indent="-228591" algn="l" defTabSz="914363" rtl="0" eaLnBrk="1" latinLnBrk="0" hangingPunct="1">
        <a:lnSpc>
          <a:spcPct val="90000"/>
        </a:lnSpc>
        <a:spcBef>
          <a:spcPts val="500"/>
        </a:spcBef>
        <a:buClr>
          <a:schemeClr val="tx1"/>
        </a:buClr>
        <a:buFont typeface="Calibri Light" panose="020F0302020204030204" pitchFamily="34" charset="0"/>
        <a:buChar char="&gt;"/>
        <a:defRPr sz="2000" kern="1200">
          <a:solidFill>
            <a:schemeClr val="tx2">
              <a:lumMod val="75000"/>
            </a:schemeClr>
          </a:solidFill>
          <a:latin typeface="+mn-lt"/>
          <a:ea typeface="+mn-ea"/>
          <a:cs typeface="+mn-cs"/>
        </a:defRPr>
      </a:lvl3pPr>
      <a:lvl4pPr marL="1600136" indent="-228591" algn="l" defTabSz="914363" rtl="0" eaLnBrk="1" latinLnBrk="0" hangingPunct="1">
        <a:lnSpc>
          <a:spcPct val="90000"/>
        </a:lnSpc>
        <a:spcBef>
          <a:spcPts val="500"/>
        </a:spcBef>
        <a:buClr>
          <a:schemeClr val="tx1"/>
        </a:buClr>
        <a:buFont typeface="Calibri Light" panose="020F0302020204030204" pitchFamily="34" charset="0"/>
        <a:buChar char="&gt;"/>
        <a:defRPr sz="1800" kern="1200">
          <a:solidFill>
            <a:schemeClr val="tx2">
              <a:lumMod val="75000"/>
            </a:schemeClr>
          </a:solidFill>
          <a:latin typeface="+mn-lt"/>
          <a:ea typeface="+mn-ea"/>
          <a:cs typeface="+mn-cs"/>
        </a:defRPr>
      </a:lvl4pPr>
      <a:lvl5pPr marL="2057318" indent="-228591" algn="l" defTabSz="914363" rtl="0" eaLnBrk="1" latinLnBrk="0" hangingPunct="1">
        <a:lnSpc>
          <a:spcPct val="90000"/>
        </a:lnSpc>
        <a:spcBef>
          <a:spcPts val="500"/>
        </a:spcBef>
        <a:buClr>
          <a:schemeClr val="tx1"/>
        </a:buClr>
        <a:buFont typeface="Calibri Light" panose="020F0302020204030204" pitchFamily="34" charset="0"/>
        <a:buChar char="&gt;"/>
        <a:defRPr sz="1800" kern="1200">
          <a:solidFill>
            <a:schemeClr val="tx2">
              <a:lumMod val="75000"/>
            </a:schemeClr>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25"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388" tIns="45694" rIns="91388" bIns="45694" anchor="ctr" compatLnSpc="1"/>
          <a:lstStyle/>
          <a:p>
            <a:pPr defTabSz="913977"/>
            <a:endParaRPr lang="en-US" sz="1000" kern="0" dirty="0">
              <a:solidFill>
                <a:srgbClr val="000000"/>
              </a:solidFill>
              <a:latin typeface="Arial"/>
              <a:cs typeface="Arial"/>
              <a:sym typeface="Arial"/>
            </a:endParaRPr>
          </a:p>
        </p:txBody>
      </p:sp>
      <p:sp>
        <p:nvSpPr>
          <p:cNvPr id="16" name="Rectangle 15"/>
          <p:cNvSpPr>
            <a:spLocks noChangeArrowheads="1"/>
          </p:cNvSpPr>
          <p:nvPr/>
        </p:nvSpPr>
        <p:spPr bwMode="white">
          <a:xfrm>
            <a:off x="0" y="1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388" tIns="45694" rIns="91388" bIns="45694" anchor="ctr" compatLnSpc="1"/>
          <a:lstStyle/>
          <a:p>
            <a:pPr defTabSz="913977"/>
            <a:endParaRPr lang="en-US" sz="1000" kern="0" dirty="0">
              <a:solidFill>
                <a:srgbClr val="000000"/>
              </a:solidFill>
              <a:latin typeface="Arial"/>
              <a:cs typeface="Arial"/>
              <a:sym typeface="Aria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388" tIns="45694" rIns="91388" bIns="45694" anchor="ctr" compatLnSpc="1"/>
          <a:lstStyle/>
          <a:p>
            <a:pPr defTabSz="913977"/>
            <a:endParaRPr lang="en-US" sz="1000" kern="0" dirty="0">
              <a:solidFill>
                <a:srgbClr val="000000"/>
              </a:solidFill>
              <a:latin typeface="Arial"/>
              <a:cs typeface="Arial"/>
              <a:sym typeface="Aria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388" tIns="45694" rIns="91388" bIns="45694" anchor="ctr" compatLnSpc="1"/>
          <a:lstStyle/>
          <a:p>
            <a:pPr defTabSz="913977"/>
            <a:endParaRPr lang="en-US" sz="1000" kern="0" dirty="0">
              <a:solidFill>
                <a:srgbClr val="000000"/>
              </a:solidFill>
              <a:latin typeface="Arial"/>
              <a:cs typeface="Arial"/>
              <a:sym typeface="Arial"/>
            </a:endParaRPr>
          </a:p>
        </p:txBody>
      </p:sp>
      <p:sp>
        <p:nvSpPr>
          <p:cNvPr id="9" name="Rectangle 8"/>
          <p:cNvSpPr>
            <a:spLocks noChangeArrowheads="1"/>
          </p:cNvSpPr>
          <p:nvPr/>
        </p:nvSpPr>
        <p:spPr bwMode="auto">
          <a:xfrm>
            <a:off x="149353" y="638839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388" tIns="45694" rIns="91388" bIns="45694" anchor="ctr" compatLnSpc="1"/>
          <a:lstStyle/>
          <a:p>
            <a:pPr defTabSz="913977"/>
            <a:endParaRPr lang="en-US" sz="1000" kern="0" dirty="0">
              <a:solidFill>
                <a:srgbClr val="000000"/>
              </a:solidFill>
              <a:latin typeface="Arial"/>
              <a:cs typeface="Arial"/>
              <a:sym typeface="Aria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388" tIns="45694" rIns="91388" bIns="45694"/>
          <a:lstStyle>
            <a:lvl1pPr algn="r" defTabSz="913977" eaLnBrk="1" latinLnBrk="0" hangingPunct="1">
              <a:defRPr kumimoji="0" sz="1400">
                <a:solidFill>
                  <a:srgbClr val="FFFFFF"/>
                </a:solidFill>
              </a:defRPr>
            </a:lvl1pPr>
          </a:lstStyle>
          <a:p>
            <a:fld id="{9D21D778-B565-4D7E-94D7-64010A445B68}" type="datetimeFigureOut">
              <a:rPr lang="en-US" kern="0" smtClean="0">
                <a:latin typeface="Arial"/>
                <a:cs typeface="Arial"/>
                <a:sym typeface="Arial"/>
              </a:rPr>
              <a:pPr/>
              <a:t>8/11/2017</a:t>
            </a:fld>
            <a:endParaRPr lang="en-US" kern="0" dirty="0">
              <a:latin typeface="Arial"/>
              <a:cs typeface="Arial"/>
              <a:sym typeface="Aria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388" tIns="45694" rIns="91388" bIns="45694"/>
          <a:lstStyle>
            <a:lvl1pPr algn="l" defTabSz="913977" eaLnBrk="1" latinLnBrk="0" hangingPunct="1">
              <a:defRPr kumimoji="0" sz="1200">
                <a:solidFill>
                  <a:srgbClr val="FFFFFF"/>
                </a:solidFill>
              </a:defRPr>
            </a:lvl1pPr>
          </a:lstStyle>
          <a:p>
            <a:endParaRPr lang="en-US" kern="0" dirty="0">
              <a:latin typeface="Arial"/>
              <a:cs typeface="Arial"/>
              <a:sym typeface="Arial"/>
            </a:endParaRPr>
          </a:p>
        </p:txBody>
      </p:sp>
      <p:sp>
        <p:nvSpPr>
          <p:cNvPr id="8" name="Rectangle 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388" tIns="45694" rIns="91388" bIns="45694" anchor="ctr" compatLnSpc="1"/>
          <a:lstStyle/>
          <a:p>
            <a:pPr defTabSz="913977"/>
            <a:endParaRPr lang="en-US" sz="1000" kern="0" dirty="0">
              <a:solidFill>
                <a:srgbClr val="000000"/>
              </a:solidFill>
              <a:latin typeface="Arial"/>
              <a:cs typeface="Arial"/>
              <a:sym typeface="Arial"/>
            </a:endParaRPr>
          </a:p>
        </p:txBody>
      </p:sp>
      <p:sp>
        <p:nvSpPr>
          <p:cNvPr id="10" name="Straight Connector 9"/>
          <p:cNvSpPr>
            <a:spLocks noChangeShapeType="1"/>
          </p:cNvSpPr>
          <p:nvPr/>
        </p:nvSpPr>
        <p:spPr bwMode="auto">
          <a:xfrm>
            <a:off x="152401"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388" tIns="45694" rIns="91388" bIns="45694" anchor="ctr" compatLnSpc="1"/>
          <a:lstStyle/>
          <a:p>
            <a:pPr defTabSz="913977"/>
            <a:endParaRPr lang="en-US" sz="1000" kern="0" dirty="0">
              <a:solidFill>
                <a:srgbClr val="000000"/>
              </a:solidFill>
              <a:latin typeface="Arial"/>
              <a:cs typeface="Arial"/>
              <a:sym typeface="Arial"/>
            </a:endParaRPr>
          </a:p>
        </p:txBody>
      </p:sp>
      <p:sp>
        <p:nvSpPr>
          <p:cNvPr id="12" name="Oval 11"/>
          <p:cNvSpPr/>
          <p:nvPr/>
        </p:nvSpPr>
        <p:spPr>
          <a:xfrm>
            <a:off x="4267201"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88" tIns="45694" rIns="91388" bIns="45694" anchor="ctr"/>
          <a:lstStyle/>
          <a:p>
            <a:pPr algn="ctr" defTabSz="913977"/>
            <a:endParaRPr lang="en-US" sz="1000" kern="0" dirty="0">
              <a:solidFill>
                <a:prstClr val="white"/>
              </a:solidFill>
              <a:sym typeface="Arial"/>
            </a:endParaRPr>
          </a:p>
        </p:txBody>
      </p:sp>
      <p:sp>
        <p:nvSpPr>
          <p:cNvPr id="15" name="Oval 14"/>
          <p:cNvSpPr/>
          <p:nvPr/>
        </p:nvSpPr>
        <p:spPr>
          <a:xfrm>
            <a:off x="4361689"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388" tIns="45694" rIns="91388" bIns="45694" anchor="ctr"/>
          <a:lstStyle/>
          <a:p>
            <a:pPr algn="ctr" defTabSz="913977"/>
            <a:endParaRPr lang="en-US" sz="1000" kern="0" dirty="0">
              <a:solidFill>
                <a:prstClr val="white"/>
              </a:solidFill>
              <a:sym typeface="Aria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694" tIns="45694" rIns="45694" bIns="45694" anchor="ctr">
            <a:normAutofit/>
          </a:bodyPr>
          <a:lstStyle>
            <a:lvl1pPr algn="ctr" defTabSz="913977" eaLnBrk="1" latinLnBrk="0" hangingPunct="1">
              <a:defRPr kumimoji="0" sz="1600">
                <a:solidFill>
                  <a:schemeClr val="accent3">
                    <a:shade val="75000"/>
                  </a:schemeClr>
                </a:solidFill>
              </a:defRPr>
            </a:lvl1pPr>
          </a:lstStyle>
          <a:p>
            <a:fld id="{2C6B1FF6-39B9-40F5-8B67-33C6354A3D4F}" type="slidenum">
              <a:rPr lang="en-US" kern="0" smtClean="0">
                <a:solidFill>
                  <a:srgbClr val="8CADAE">
                    <a:shade val="75000"/>
                  </a:srgbClr>
                </a:solidFill>
                <a:latin typeface="Arial"/>
                <a:cs typeface="Arial"/>
                <a:sym typeface="Arial"/>
              </a:rPr>
              <a:pPr/>
              <a:t>‹#›</a:t>
            </a:fld>
            <a:endParaRPr lang="en-US" kern="0" dirty="0">
              <a:solidFill>
                <a:srgbClr val="8CADAE">
                  <a:shade val="75000"/>
                </a:srgbClr>
              </a:solidFill>
              <a:latin typeface="Arial"/>
              <a:cs typeface="Arial"/>
              <a:sym typeface="Arial"/>
            </a:endParaRPr>
          </a:p>
        </p:txBody>
      </p:sp>
      <p:sp>
        <p:nvSpPr>
          <p:cNvPr id="22" name="Title Placeholder 21"/>
          <p:cNvSpPr>
            <a:spLocks noGrp="1"/>
          </p:cNvSpPr>
          <p:nvPr>
            <p:ph type="title"/>
          </p:nvPr>
        </p:nvSpPr>
        <p:spPr>
          <a:xfrm>
            <a:off x="301753" y="228600"/>
            <a:ext cx="8534400" cy="758952"/>
          </a:xfrm>
          <a:prstGeom prst="rect">
            <a:avLst/>
          </a:prstGeom>
        </p:spPr>
        <p:txBody>
          <a:bodyPr vert="horz" lIns="91388" tIns="45694" rIns="91388" bIns="45694" anchor="b">
            <a:normAutofit/>
          </a:bodyPr>
          <a:lstStyle/>
          <a:p>
            <a:r>
              <a:rPr kumimoji="0" lang="en-US" dirty="0"/>
              <a:t>Click to edit Master title style</a:t>
            </a:r>
          </a:p>
        </p:txBody>
      </p:sp>
      <p:sp>
        <p:nvSpPr>
          <p:cNvPr id="13" name="Text Placeholder 12"/>
          <p:cNvSpPr>
            <a:spLocks noGrp="1"/>
          </p:cNvSpPr>
          <p:nvPr>
            <p:ph type="body" idx="1"/>
          </p:nvPr>
        </p:nvSpPr>
        <p:spPr>
          <a:xfrm>
            <a:off x="301753" y="1524000"/>
            <a:ext cx="8534400" cy="4599432"/>
          </a:xfrm>
          <a:prstGeom prst="rect">
            <a:avLst/>
          </a:prstGeom>
        </p:spPr>
        <p:txBody>
          <a:bodyPr vert="horz" lIns="91388" tIns="45694" rIns="91388" bIns="45694">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rtl="0" eaLnBrk="1" latinLnBrk="0" hangingPunct="1">
        <a:spcBef>
          <a:spcPct val="0"/>
        </a:spcBef>
        <a:buNone/>
        <a:defRPr kumimoji="0" sz="3300" b="1" kern="1200">
          <a:solidFill>
            <a:schemeClr val="accent3">
              <a:shade val="75000"/>
            </a:schemeClr>
          </a:solidFill>
          <a:latin typeface="+mj-lt"/>
          <a:ea typeface="+mj-ea"/>
          <a:cs typeface="+mj-cs"/>
        </a:defRPr>
      </a:lvl1pPr>
    </p:titleStyle>
    <p:bodyStyle>
      <a:lvl1pPr marL="274166" indent="-274166" algn="l" rtl="0" eaLnBrk="1" latinLnBrk="0" hangingPunct="1">
        <a:spcBef>
          <a:spcPct val="20000"/>
        </a:spcBef>
        <a:buClr>
          <a:schemeClr val="accent1"/>
        </a:buClr>
        <a:buSzPct val="85000"/>
        <a:buFont typeface="Wingdings 2"/>
        <a:buChar char=""/>
        <a:defRPr kumimoji="0" sz="2700" kern="1200">
          <a:solidFill>
            <a:schemeClr val="tx1"/>
          </a:solidFill>
          <a:latin typeface="Calibri" pitchFamily="34" charset="0"/>
          <a:ea typeface="+mn-ea"/>
          <a:cs typeface="Calibri" pitchFamily="34" charset="0"/>
        </a:defRPr>
      </a:lvl1pPr>
      <a:lvl2pPr marL="548332" indent="-274166" algn="l" rtl="0" eaLnBrk="1" latinLnBrk="0" hangingPunct="1">
        <a:spcBef>
          <a:spcPct val="20000"/>
        </a:spcBef>
        <a:buClr>
          <a:schemeClr val="accent2"/>
        </a:buClr>
        <a:buSzPct val="70000"/>
        <a:buFont typeface="Wingdings"/>
        <a:buChar char=""/>
        <a:defRPr kumimoji="0" sz="2200" kern="1200">
          <a:solidFill>
            <a:schemeClr val="tx1"/>
          </a:solidFill>
          <a:latin typeface="Calibri" pitchFamily="34" charset="0"/>
          <a:ea typeface="+mn-ea"/>
          <a:cs typeface="Calibri" pitchFamily="34" charset="0"/>
        </a:defRPr>
      </a:lvl2pPr>
      <a:lvl3pPr marL="822498" indent="-228470" algn="l" rtl="0" eaLnBrk="1" latinLnBrk="0" hangingPunct="1">
        <a:spcBef>
          <a:spcPct val="20000"/>
        </a:spcBef>
        <a:buClr>
          <a:schemeClr val="accent3"/>
        </a:buClr>
        <a:buSzPct val="75000"/>
        <a:buFont typeface="Wingdings 2"/>
        <a:buChar char=""/>
        <a:defRPr kumimoji="0" sz="2000" kern="1200">
          <a:solidFill>
            <a:schemeClr val="tx1"/>
          </a:solidFill>
          <a:latin typeface="Calibri" pitchFamily="34" charset="0"/>
          <a:ea typeface="+mn-ea"/>
          <a:cs typeface="Calibri" pitchFamily="34" charset="0"/>
        </a:defRPr>
      </a:lvl3pPr>
      <a:lvl4pPr marL="1096664" indent="-228470" algn="l" rtl="0" eaLnBrk="1" latinLnBrk="0" hangingPunct="1">
        <a:spcBef>
          <a:spcPct val="20000"/>
        </a:spcBef>
        <a:buClr>
          <a:schemeClr val="accent4"/>
        </a:buClr>
        <a:buSzPct val="70000"/>
        <a:buFont typeface="Wingdings"/>
        <a:buChar char=""/>
        <a:defRPr kumimoji="0" sz="2000" kern="1200">
          <a:solidFill>
            <a:schemeClr val="tx1"/>
          </a:solidFill>
          <a:latin typeface="Calibri" pitchFamily="34" charset="0"/>
          <a:ea typeface="+mn-ea"/>
          <a:cs typeface="Calibri" pitchFamily="34" charset="0"/>
        </a:defRPr>
      </a:lvl4pPr>
      <a:lvl5pPr marL="1370830" indent="-228470"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4995" indent="-182776"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59" indent="-182776"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937" indent="-182776"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100" indent="-182776"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940" algn="l" rtl="0" eaLnBrk="1" latinLnBrk="0" hangingPunct="1">
        <a:defRPr kumimoji="0" kern="1200">
          <a:solidFill>
            <a:schemeClr val="tx1"/>
          </a:solidFill>
          <a:latin typeface="+mn-lt"/>
          <a:ea typeface="+mn-ea"/>
          <a:cs typeface="+mn-cs"/>
        </a:defRPr>
      </a:lvl2pPr>
      <a:lvl3pPr marL="913883" algn="l" rtl="0" eaLnBrk="1" latinLnBrk="0" hangingPunct="1">
        <a:defRPr kumimoji="0" kern="1200">
          <a:solidFill>
            <a:schemeClr val="tx1"/>
          </a:solidFill>
          <a:latin typeface="+mn-lt"/>
          <a:ea typeface="+mn-ea"/>
          <a:cs typeface="+mn-cs"/>
        </a:defRPr>
      </a:lvl3pPr>
      <a:lvl4pPr marL="1370830" algn="l" rtl="0" eaLnBrk="1" latinLnBrk="0" hangingPunct="1">
        <a:defRPr kumimoji="0" kern="1200">
          <a:solidFill>
            <a:schemeClr val="tx1"/>
          </a:solidFill>
          <a:latin typeface="+mn-lt"/>
          <a:ea typeface="+mn-ea"/>
          <a:cs typeface="+mn-cs"/>
        </a:defRPr>
      </a:lvl4pPr>
      <a:lvl5pPr marL="1827772" algn="l" rtl="0" eaLnBrk="1" latinLnBrk="0" hangingPunct="1">
        <a:defRPr kumimoji="0" kern="1200">
          <a:solidFill>
            <a:schemeClr val="tx1"/>
          </a:solidFill>
          <a:latin typeface="+mn-lt"/>
          <a:ea typeface="+mn-ea"/>
          <a:cs typeface="+mn-cs"/>
        </a:defRPr>
      </a:lvl5pPr>
      <a:lvl6pPr marL="2284713" algn="l" rtl="0" eaLnBrk="1" latinLnBrk="0" hangingPunct="1">
        <a:defRPr kumimoji="0" kern="1200">
          <a:solidFill>
            <a:schemeClr val="tx1"/>
          </a:solidFill>
          <a:latin typeface="+mn-lt"/>
          <a:ea typeface="+mn-ea"/>
          <a:cs typeface="+mn-cs"/>
        </a:defRPr>
      </a:lvl6pPr>
      <a:lvl7pPr marL="2741659" algn="l" rtl="0" eaLnBrk="1" latinLnBrk="0" hangingPunct="1">
        <a:defRPr kumimoji="0" kern="1200">
          <a:solidFill>
            <a:schemeClr val="tx1"/>
          </a:solidFill>
          <a:latin typeface="+mn-lt"/>
          <a:ea typeface="+mn-ea"/>
          <a:cs typeface="+mn-cs"/>
        </a:defRPr>
      </a:lvl7pPr>
      <a:lvl8pPr marL="3198596" algn="l" rtl="0" eaLnBrk="1" latinLnBrk="0" hangingPunct="1">
        <a:defRPr kumimoji="0" kern="1200">
          <a:solidFill>
            <a:schemeClr val="tx1"/>
          </a:solidFill>
          <a:latin typeface="+mn-lt"/>
          <a:ea typeface="+mn-ea"/>
          <a:cs typeface="+mn-cs"/>
        </a:defRPr>
      </a:lvl8pPr>
      <a:lvl9pPr marL="3655543"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392" tIns="45697" rIns="91392" bIns="45697" anchor="ctr" compatLnSpc="1"/>
          <a:lstStyle/>
          <a:p>
            <a:pPr defTabSz="914071"/>
            <a:endParaRPr lang="en-US" sz="1000" kern="0" dirty="0">
              <a:solidFill>
                <a:srgbClr val="000000"/>
              </a:solidFill>
              <a:latin typeface="Arial"/>
              <a:cs typeface="Arial"/>
              <a:sym typeface="Arial"/>
            </a:endParaRPr>
          </a:p>
        </p:txBody>
      </p:sp>
      <p:sp>
        <p:nvSpPr>
          <p:cNvPr id="16" name="Rectangle 15"/>
          <p:cNvSpPr>
            <a:spLocks noChangeArrowheads="1"/>
          </p:cNvSpPr>
          <p:nvPr/>
        </p:nvSpPr>
        <p:spPr bwMode="white">
          <a:xfrm>
            <a:off x="0" y="1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392" tIns="45697" rIns="91392" bIns="45697" anchor="ctr" compatLnSpc="1"/>
          <a:lstStyle/>
          <a:p>
            <a:pPr defTabSz="914071"/>
            <a:endParaRPr lang="en-US" sz="1000" kern="0" dirty="0">
              <a:solidFill>
                <a:srgbClr val="000000"/>
              </a:solidFill>
              <a:latin typeface="Arial"/>
              <a:cs typeface="Arial"/>
              <a:sym typeface="Aria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392" tIns="45697" rIns="91392" bIns="45697" anchor="ctr" compatLnSpc="1"/>
          <a:lstStyle/>
          <a:p>
            <a:pPr defTabSz="914071"/>
            <a:endParaRPr lang="en-US" sz="1000" kern="0" dirty="0">
              <a:solidFill>
                <a:srgbClr val="000000"/>
              </a:solidFill>
              <a:latin typeface="Arial"/>
              <a:cs typeface="Arial"/>
              <a:sym typeface="Aria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392" tIns="45697" rIns="91392" bIns="45697" anchor="ctr" compatLnSpc="1"/>
          <a:lstStyle/>
          <a:p>
            <a:pPr defTabSz="914071"/>
            <a:endParaRPr lang="en-US" sz="1000" kern="0" dirty="0">
              <a:solidFill>
                <a:srgbClr val="000000"/>
              </a:solidFill>
              <a:latin typeface="Arial"/>
              <a:cs typeface="Arial"/>
              <a:sym typeface="Arial"/>
            </a:endParaRPr>
          </a:p>
        </p:txBody>
      </p:sp>
      <p:sp>
        <p:nvSpPr>
          <p:cNvPr id="9" name="Rectangle 8"/>
          <p:cNvSpPr>
            <a:spLocks noChangeArrowheads="1"/>
          </p:cNvSpPr>
          <p:nvPr/>
        </p:nvSpPr>
        <p:spPr bwMode="auto">
          <a:xfrm>
            <a:off x="149353" y="638839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392" tIns="45697" rIns="91392" bIns="45697" anchor="ctr" compatLnSpc="1"/>
          <a:lstStyle/>
          <a:p>
            <a:pPr defTabSz="914071"/>
            <a:endParaRPr lang="en-US" sz="1000" kern="0" dirty="0">
              <a:solidFill>
                <a:srgbClr val="000000"/>
              </a:solidFill>
              <a:latin typeface="Arial"/>
              <a:cs typeface="Arial"/>
              <a:sym typeface="Aria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392" tIns="45697" rIns="91392" bIns="45697"/>
          <a:lstStyle>
            <a:lvl1pPr algn="r" defTabSz="914071" eaLnBrk="1" latinLnBrk="0" hangingPunct="1">
              <a:defRPr kumimoji="0" sz="1400">
                <a:solidFill>
                  <a:srgbClr val="FFFFFF"/>
                </a:solidFill>
              </a:defRPr>
            </a:lvl1pPr>
          </a:lstStyle>
          <a:p>
            <a:fld id="{9D21D778-B565-4D7E-94D7-64010A445B68}" type="datetimeFigureOut">
              <a:rPr lang="en-US" kern="0" smtClean="0">
                <a:latin typeface="Arial"/>
                <a:cs typeface="Arial"/>
                <a:sym typeface="Arial"/>
              </a:rPr>
              <a:pPr/>
              <a:t>8/11/2017</a:t>
            </a:fld>
            <a:endParaRPr lang="en-US" kern="0" dirty="0">
              <a:latin typeface="Arial"/>
              <a:cs typeface="Arial"/>
              <a:sym typeface="Aria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392" tIns="45697" rIns="91392" bIns="45697"/>
          <a:lstStyle>
            <a:lvl1pPr algn="l" defTabSz="914071" eaLnBrk="1" latinLnBrk="0" hangingPunct="1">
              <a:defRPr kumimoji="0" sz="1200">
                <a:solidFill>
                  <a:srgbClr val="FFFFFF"/>
                </a:solidFill>
              </a:defRPr>
            </a:lvl1pPr>
          </a:lstStyle>
          <a:p>
            <a:endParaRPr lang="en-US" kern="0" dirty="0">
              <a:latin typeface="Arial"/>
              <a:cs typeface="Arial"/>
              <a:sym typeface="Arial"/>
            </a:endParaRPr>
          </a:p>
        </p:txBody>
      </p:sp>
      <p:sp>
        <p:nvSpPr>
          <p:cNvPr id="8" name="Rectangle 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392" tIns="45697" rIns="91392" bIns="45697" anchor="ctr" compatLnSpc="1"/>
          <a:lstStyle/>
          <a:p>
            <a:pPr defTabSz="914071"/>
            <a:endParaRPr lang="en-US" sz="1000" kern="0" dirty="0">
              <a:solidFill>
                <a:srgbClr val="000000"/>
              </a:solidFill>
              <a:latin typeface="Arial"/>
              <a:cs typeface="Arial"/>
              <a:sym typeface="Arial"/>
            </a:endParaRPr>
          </a:p>
        </p:txBody>
      </p:sp>
      <p:sp>
        <p:nvSpPr>
          <p:cNvPr id="10" name="Straight Connector 9"/>
          <p:cNvSpPr>
            <a:spLocks noChangeShapeType="1"/>
          </p:cNvSpPr>
          <p:nvPr/>
        </p:nvSpPr>
        <p:spPr bwMode="auto">
          <a:xfrm>
            <a:off x="152401"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392" tIns="45697" rIns="91392" bIns="45697" anchor="ctr" compatLnSpc="1"/>
          <a:lstStyle/>
          <a:p>
            <a:pPr defTabSz="914071"/>
            <a:endParaRPr lang="en-US" sz="1000" kern="0" dirty="0">
              <a:solidFill>
                <a:srgbClr val="000000"/>
              </a:solidFill>
              <a:latin typeface="Arial"/>
              <a:cs typeface="Arial"/>
              <a:sym typeface="Arial"/>
            </a:endParaRPr>
          </a:p>
        </p:txBody>
      </p:sp>
      <p:sp>
        <p:nvSpPr>
          <p:cNvPr id="12" name="Oval 11"/>
          <p:cNvSpPr/>
          <p:nvPr/>
        </p:nvSpPr>
        <p:spPr>
          <a:xfrm>
            <a:off x="4267201"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92" tIns="45697" rIns="91392" bIns="45697" anchor="ctr"/>
          <a:lstStyle/>
          <a:p>
            <a:pPr algn="ctr" defTabSz="914071"/>
            <a:endParaRPr lang="en-US" sz="1000" kern="0" dirty="0">
              <a:solidFill>
                <a:prstClr val="white"/>
              </a:solidFill>
              <a:sym typeface="Arial"/>
            </a:endParaRPr>
          </a:p>
        </p:txBody>
      </p:sp>
      <p:sp>
        <p:nvSpPr>
          <p:cNvPr id="15" name="Oval 14"/>
          <p:cNvSpPr/>
          <p:nvPr/>
        </p:nvSpPr>
        <p:spPr>
          <a:xfrm>
            <a:off x="4361689"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392" tIns="45697" rIns="91392" bIns="45697" anchor="ctr"/>
          <a:lstStyle/>
          <a:p>
            <a:pPr algn="ctr" defTabSz="914071"/>
            <a:endParaRPr lang="en-US" sz="1000" kern="0" dirty="0">
              <a:solidFill>
                <a:prstClr val="white"/>
              </a:solidFill>
              <a:sym typeface="Aria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697" tIns="45697" rIns="45697" bIns="45697" anchor="ctr">
            <a:normAutofit/>
          </a:bodyPr>
          <a:lstStyle>
            <a:lvl1pPr algn="ctr" defTabSz="914071" eaLnBrk="1" latinLnBrk="0" hangingPunct="1">
              <a:defRPr kumimoji="0" sz="1600">
                <a:solidFill>
                  <a:schemeClr val="accent3">
                    <a:shade val="75000"/>
                  </a:schemeClr>
                </a:solidFill>
              </a:defRPr>
            </a:lvl1pPr>
          </a:lstStyle>
          <a:p>
            <a:fld id="{2C6B1FF6-39B9-40F5-8B67-33C6354A3D4F}" type="slidenum">
              <a:rPr lang="en-US" kern="0" smtClean="0">
                <a:solidFill>
                  <a:srgbClr val="8CADAE">
                    <a:shade val="75000"/>
                  </a:srgbClr>
                </a:solidFill>
                <a:latin typeface="Arial"/>
                <a:cs typeface="Arial"/>
                <a:sym typeface="Arial"/>
              </a:rPr>
              <a:pPr/>
              <a:t>‹#›</a:t>
            </a:fld>
            <a:endParaRPr lang="en-US" kern="0" dirty="0">
              <a:solidFill>
                <a:srgbClr val="8CADAE">
                  <a:shade val="75000"/>
                </a:srgbClr>
              </a:solidFill>
              <a:latin typeface="Arial"/>
              <a:cs typeface="Arial"/>
              <a:sym typeface="Arial"/>
            </a:endParaRPr>
          </a:p>
        </p:txBody>
      </p:sp>
      <p:sp>
        <p:nvSpPr>
          <p:cNvPr id="22" name="Title Placeholder 21"/>
          <p:cNvSpPr>
            <a:spLocks noGrp="1"/>
          </p:cNvSpPr>
          <p:nvPr>
            <p:ph type="title"/>
          </p:nvPr>
        </p:nvSpPr>
        <p:spPr>
          <a:xfrm>
            <a:off x="301753" y="228600"/>
            <a:ext cx="8534400" cy="758952"/>
          </a:xfrm>
          <a:prstGeom prst="rect">
            <a:avLst/>
          </a:prstGeom>
        </p:spPr>
        <p:txBody>
          <a:bodyPr vert="horz" lIns="91392" tIns="45697" rIns="91392" bIns="45697" anchor="b">
            <a:normAutofit/>
          </a:bodyPr>
          <a:lstStyle/>
          <a:p>
            <a:r>
              <a:rPr kumimoji="0" lang="en-US" dirty="0"/>
              <a:t>Click to edit Master title style</a:t>
            </a:r>
          </a:p>
        </p:txBody>
      </p:sp>
      <p:sp>
        <p:nvSpPr>
          <p:cNvPr id="13" name="Text Placeholder 12"/>
          <p:cNvSpPr>
            <a:spLocks noGrp="1"/>
          </p:cNvSpPr>
          <p:nvPr>
            <p:ph type="body" idx="1"/>
          </p:nvPr>
        </p:nvSpPr>
        <p:spPr>
          <a:xfrm>
            <a:off x="301753" y="1524000"/>
            <a:ext cx="8534400" cy="4599432"/>
          </a:xfrm>
          <a:prstGeom prst="rect">
            <a:avLst/>
          </a:prstGeom>
        </p:spPr>
        <p:txBody>
          <a:bodyPr vert="horz" lIns="91392" tIns="45697" rIns="91392" bIns="45697">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89" r:id="rId1"/>
  </p:sldLayoutIdLst>
  <p:hf sldNum="0" hdr="0" ftr="0" dt="0"/>
  <p:txStyles>
    <p:titleStyle>
      <a:lvl1pPr algn="ctr" rtl="0" eaLnBrk="1" latinLnBrk="0" hangingPunct="1">
        <a:spcBef>
          <a:spcPct val="0"/>
        </a:spcBef>
        <a:buNone/>
        <a:defRPr kumimoji="0" sz="3300" b="1" kern="1200">
          <a:solidFill>
            <a:schemeClr val="accent3">
              <a:shade val="75000"/>
            </a:schemeClr>
          </a:solidFill>
          <a:latin typeface="+mj-lt"/>
          <a:ea typeface="+mj-ea"/>
          <a:cs typeface="+mj-cs"/>
        </a:defRPr>
      </a:lvl1pPr>
    </p:titleStyle>
    <p:bodyStyle>
      <a:lvl1pPr marL="274180" indent="-274180" algn="l" rtl="0" eaLnBrk="1" latinLnBrk="0" hangingPunct="1">
        <a:spcBef>
          <a:spcPct val="20000"/>
        </a:spcBef>
        <a:buClr>
          <a:schemeClr val="accent1"/>
        </a:buClr>
        <a:buSzPct val="85000"/>
        <a:buFont typeface="Wingdings 2"/>
        <a:buChar char=""/>
        <a:defRPr kumimoji="0" sz="2700" kern="1200">
          <a:solidFill>
            <a:schemeClr val="tx1"/>
          </a:solidFill>
          <a:latin typeface="Calibri" pitchFamily="34" charset="0"/>
          <a:ea typeface="+mn-ea"/>
          <a:cs typeface="Calibri" pitchFamily="34" charset="0"/>
        </a:defRPr>
      </a:lvl1pPr>
      <a:lvl2pPr marL="548360" indent="-274180" algn="l" rtl="0" eaLnBrk="1" latinLnBrk="0" hangingPunct="1">
        <a:spcBef>
          <a:spcPct val="20000"/>
        </a:spcBef>
        <a:buClr>
          <a:schemeClr val="accent2"/>
        </a:buClr>
        <a:buSzPct val="70000"/>
        <a:buFont typeface="Wingdings"/>
        <a:buChar char=""/>
        <a:defRPr kumimoji="0" sz="2200" kern="1200">
          <a:solidFill>
            <a:schemeClr val="tx1"/>
          </a:solidFill>
          <a:latin typeface="Calibri" pitchFamily="34" charset="0"/>
          <a:ea typeface="+mn-ea"/>
          <a:cs typeface="Calibri" pitchFamily="34" charset="0"/>
        </a:defRPr>
      </a:lvl2pPr>
      <a:lvl3pPr marL="822540" indent="-228481" algn="l" rtl="0" eaLnBrk="1" latinLnBrk="0" hangingPunct="1">
        <a:spcBef>
          <a:spcPct val="20000"/>
        </a:spcBef>
        <a:buClr>
          <a:schemeClr val="accent3"/>
        </a:buClr>
        <a:buSzPct val="75000"/>
        <a:buFont typeface="Wingdings 2"/>
        <a:buChar char=""/>
        <a:defRPr kumimoji="0" sz="2000" kern="1200">
          <a:solidFill>
            <a:schemeClr val="tx1"/>
          </a:solidFill>
          <a:latin typeface="Calibri" pitchFamily="34" charset="0"/>
          <a:ea typeface="+mn-ea"/>
          <a:cs typeface="Calibri" pitchFamily="34" charset="0"/>
        </a:defRPr>
      </a:lvl3pPr>
      <a:lvl4pPr marL="1096720" indent="-228481" algn="l" rtl="0" eaLnBrk="1" latinLnBrk="0" hangingPunct="1">
        <a:spcBef>
          <a:spcPct val="20000"/>
        </a:spcBef>
        <a:buClr>
          <a:schemeClr val="accent4"/>
        </a:buClr>
        <a:buSzPct val="70000"/>
        <a:buFont typeface="Wingdings"/>
        <a:buChar char=""/>
        <a:defRPr kumimoji="0" sz="2000" kern="1200">
          <a:solidFill>
            <a:schemeClr val="tx1"/>
          </a:solidFill>
          <a:latin typeface="Calibri" pitchFamily="34" charset="0"/>
          <a:ea typeface="+mn-ea"/>
          <a:cs typeface="Calibri" pitchFamily="34" charset="0"/>
        </a:defRPr>
      </a:lvl4pPr>
      <a:lvl5pPr marL="1370900" indent="-228481"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5079" indent="-182786"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257" indent="-182786"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045" indent="-182786"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222" indent="-182786"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964" algn="l" rtl="0" eaLnBrk="1" latinLnBrk="0" hangingPunct="1">
        <a:defRPr kumimoji="0" kern="1200">
          <a:solidFill>
            <a:schemeClr val="tx1"/>
          </a:solidFill>
          <a:latin typeface="+mn-lt"/>
          <a:ea typeface="+mn-ea"/>
          <a:cs typeface="+mn-cs"/>
        </a:defRPr>
      </a:lvl2pPr>
      <a:lvl3pPr marL="913930" algn="l" rtl="0" eaLnBrk="1" latinLnBrk="0" hangingPunct="1">
        <a:defRPr kumimoji="0" kern="1200">
          <a:solidFill>
            <a:schemeClr val="tx1"/>
          </a:solidFill>
          <a:latin typeface="+mn-lt"/>
          <a:ea typeface="+mn-ea"/>
          <a:cs typeface="+mn-cs"/>
        </a:defRPr>
      </a:lvl3pPr>
      <a:lvl4pPr marL="1370900" algn="l" rtl="0" eaLnBrk="1" latinLnBrk="0" hangingPunct="1">
        <a:defRPr kumimoji="0" kern="1200">
          <a:solidFill>
            <a:schemeClr val="tx1"/>
          </a:solidFill>
          <a:latin typeface="+mn-lt"/>
          <a:ea typeface="+mn-ea"/>
          <a:cs typeface="+mn-cs"/>
        </a:defRPr>
      </a:lvl4pPr>
      <a:lvl5pPr marL="1827865" algn="l" rtl="0" eaLnBrk="1" latinLnBrk="0" hangingPunct="1">
        <a:defRPr kumimoji="0" kern="1200">
          <a:solidFill>
            <a:schemeClr val="tx1"/>
          </a:solidFill>
          <a:latin typeface="+mn-lt"/>
          <a:ea typeface="+mn-ea"/>
          <a:cs typeface="+mn-cs"/>
        </a:defRPr>
      </a:lvl5pPr>
      <a:lvl6pPr marL="2284830" algn="l" rtl="0" eaLnBrk="1" latinLnBrk="0" hangingPunct="1">
        <a:defRPr kumimoji="0" kern="1200">
          <a:solidFill>
            <a:schemeClr val="tx1"/>
          </a:solidFill>
          <a:latin typeface="+mn-lt"/>
          <a:ea typeface="+mn-ea"/>
          <a:cs typeface="+mn-cs"/>
        </a:defRPr>
      </a:lvl6pPr>
      <a:lvl7pPr marL="2741799" algn="l" rtl="0" eaLnBrk="1" latinLnBrk="0" hangingPunct="1">
        <a:defRPr kumimoji="0" kern="1200">
          <a:solidFill>
            <a:schemeClr val="tx1"/>
          </a:solidFill>
          <a:latin typeface="+mn-lt"/>
          <a:ea typeface="+mn-ea"/>
          <a:cs typeface="+mn-cs"/>
        </a:defRPr>
      </a:lvl7pPr>
      <a:lvl8pPr marL="3198760" algn="l" rtl="0" eaLnBrk="1" latinLnBrk="0" hangingPunct="1">
        <a:defRPr kumimoji="0" kern="1200">
          <a:solidFill>
            <a:schemeClr val="tx1"/>
          </a:solidFill>
          <a:latin typeface="+mn-lt"/>
          <a:ea typeface="+mn-ea"/>
          <a:cs typeface="+mn-cs"/>
        </a:defRPr>
      </a:lvl8pPr>
      <a:lvl9pPr marL="365573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55"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61"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02" tIns="45702" rIns="91402" bIns="45702" anchor="ctr" compatLnSpc="1"/>
          <a:lstStyle/>
          <a:p>
            <a:pPr defTabSz="914212"/>
            <a:endParaRPr lang="en-US" sz="1000" kern="0" dirty="0">
              <a:solidFill>
                <a:srgbClr val="000000"/>
              </a:solidFill>
              <a:latin typeface="Arial"/>
              <a:cs typeface="Arial"/>
              <a:sym typeface="Arial"/>
            </a:endParaRPr>
          </a:p>
        </p:txBody>
      </p:sp>
      <p:sp>
        <p:nvSpPr>
          <p:cNvPr id="16" name="Rectangle 15"/>
          <p:cNvSpPr>
            <a:spLocks noChangeArrowheads="1"/>
          </p:cNvSpPr>
          <p:nvPr/>
        </p:nvSpPr>
        <p:spPr bwMode="white">
          <a:xfrm>
            <a:off x="0" y="8"/>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02" tIns="45702" rIns="91402" bIns="45702" anchor="ctr" compatLnSpc="1"/>
          <a:lstStyle/>
          <a:p>
            <a:pPr defTabSz="914212"/>
            <a:endParaRPr lang="en-US" sz="1000" kern="0" dirty="0">
              <a:solidFill>
                <a:srgbClr val="000000"/>
              </a:solidFill>
              <a:latin typeface="Arial"/>
              <a:cs typeface="Arial"/>
              <a:sym typeface="Aria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02" tIns="45702" rIns="91402" bIns="45702" anchor="ctr" compatLnSpc="1"/>
          <a:lstStyle/>
          <a:p>
            <a:pPr defTabSz="914212"/>
            <a:endParaRPr lang="en-US" sz="1000" kern="0" dirty="0">
              <a:solidFill>
                <a:srgbClr val="000000"/>
              </a:solidFill>
              <a:latin typeface="Arial"/>
              <a:cs typeface="Arial"/>
              <a:sym typeface="Aria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02" tIns="45702" rIns="91402" bIns="45702" anchor="ctr" compatLnSpc="1"/>
          <a:lstStyle/>
          <a:p>
            <a:pPr defTabSz="914212"/>
            <a:endParaRPr lang="en-US" sz="1000" kern="0" dirty="0">
              <a:solidFill>
                <a:srgbClr val="000000"/>
              </a:solidFill>
              <a:latin typeface="Arial"/>
              <a:cs typeface="Arial"/>
              <a:sym typeface="Arial"/>
            </a:endParaRPr>
          </a:p>
        </p:txBody>
      </p:sp>
      <p:sp>
        <p:nvSpPr>
          <p:cNvPr id="9" name="Rectangle 8"/>
          <p:cNvSpPr>
            <a:spLocks noChangeArrowheads="1"/>
          </p:cNvSpPr>
          <p:nvPr/>
        </p:nvSpPr>
        <p:spPr bwMode="auto">
          <a:xfrm>
            <a:off x="149353" y="6388393"/>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02" tIns="45702" rIns="91402" bIns="45702" anchor="ctr" compatLnSpc="1"/>
          <a:lstStyle/>
          <a:p>
            <a:pPr defTabSz="914212"/>
            <a:endParaRPr lang="en-US" sz="1000" kern="0" dirty="0">
              <a:solidFill>
                <a:srgbClr val="000000"/>
              </a:solidFill>
              <a:latin typeface="Arial"/>
              <a:cs typeface="Arial"/>
              <a:sym typeface="Aria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02" tIns="45702" rIns="91402" bIns="45702"/>
          <a:lstStyle>
            <a:lvl1pPr algn="r" defTabSz="914212" eaLnBrk="1" latinLnBrk="0" hangingPunct="1">
              <a:defRPr kumimoji="0" sz="1400">
                <a:solidFill>
                  <a:srgbClr val="FFFFFF"/>
                </a:solidFill>
              </a:defRPr>
            </a:lvl1pPr>
          </a:lstStyle>
          <a:p>
            <a:fld id="{9D21D778-B565-4D7E-94D7-64010A445B68}" type="datetimeFigureOut">
              <a:rPr lang="en-US" kern="0" smtClean="0">
                <a:latin typeface="Arial"/>
                <a:cs typeface="Arial"/>
                <a:sym typeface="Arial"/>
              </a:rPr>
              <a:pPr/>
              <a:t>8/11/2017</a:t>
            </a:fld>
            <a:endParaRPr lang="en-US" kern="0" dirty="0">
              <a:latin typeface="Arial"/>
              <a:cs typeface="Arial"/>
              <a:sym typeface="Aria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02" tIns="45702" rIns="91402" bIns="45702"/>
          <a:lstStyle>
            <a:lvl1pPr algn="l" defTabSz="914212" eaLnBrk="1" latinLnBrk="0" hangingPunct="1">
              <a:defRPr kumimoji="0" sz="1200">
                <a:solidFill>
                  <a:srgbClr val="FFFFFF"/>
                </a:solidFill>
              </a:defRPr>
            </a:lvl1pPr>
          </a:lstStyle>
          <a:p>
            <a:endParaRPr lang="en-US" kern="0" dirty="0">
              <a:latin typeface="Arial"/>
              <a:cs typeface="Arial"/>
              <a:sym typeface="Arial"/>
            </a:endParaRPr>
          </a:p>
        </p:txBody>
      </p:sp>
      <p:sp>
        <p:nvSpPr>
          <p:cNvPr id="8" name="Rectangle 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02" tIns="45702" rIns="91402" bIns="45702" anchor="ctr" compatLnSpc="1"/>
          <a:lstStyle/>
          <a:p>
            <a:pPr defTabSz="914212"/>
            <a:endParaRPr lang="en-US" sz="1000" kern="0" dirty="0">
              <a:solidFill>
                <a:srgbClr val="000000"/>
              </a:solidFill>
              <a:latin typeface="Arial"/>
              <a:cs typeface="Arial"/>
              <a:sym typeface="Arial"/>
            </a:endParaRPr>
          </a:p>
        </p:txBody>
      </p:sp>
      <p:sp>
        <p:nvSpPr>
          <p:cNvPr id="10" name="Straight Connector 9"/>
          <p:cNvSpPr>
            <a:spLocks noChangeShapeType="1"/>
          </p:cNvSpPr>
          <p:nvPr/>
        </p:nvSpPr>
        <p:spPr bwMode="auto">
          <a:xfrm>
            <a:off x="152401"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02" tIns="45702" rIns="91402" bIns="45702" anchor="ctr" compatLnSpc="1"/>
          <a:lstStyle/>
          <a:p>
            <a:pPr defTabSz="914212"/>
            <a:endParaRPr lang="en-US" sz="1000" kern="0" dirty="0">
              <a:solidFill>
                <a:srgbClr val="000000"/>
              </a:solidFill>
              <a:latin typeface="Arial"/>
              <a:cs typeface="Arial"/>
              <a:sym typeface="Arial"/>
            </a:endParaRPr>
          </a:p>
        </p:txBody>
      </p:sp>
      <p:sp>
        <p:nvSpPr>
          <p:cNvPr id="12" name="Oval 11"/>
          <p:cNvSpPr/>
          <p:nvPr/>
        </p:nvSpPr>
        <p:spPr>
          <a:xfrm>
            <a:off x="4267201"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02" tIns="45702" rIns="91402" bIns="45702" anchor="ctr"/>
          <a:lstStyle/>
          <a:p>
            <a:pPr algn="ctr" defTabSz="914212"/>
            <a:endParaRPr lang="en-US" sz="1000" kern="0" dirty="0">
              <a:solidFill>
                <a:prstClr val="white"/>
              </a:solidFill>
              <a:sym typeface="Arial"/>
            </a:endParaRPr>
          </a:p>
        </p:txBody>
      </p:sp>
      <p:sp>
        <p:nvSpPr>
          <p:cNvPr id="15" name="Oval 14"/>
          <p:cNvSpPr/>
          <p:nvPr/>
        </p:nvSpPr>
        <p:spPr>
          <a:xfrm>
            <a:off x="4361689"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02" tIns="45702" rIns="91402" bIns="45702" anchor="ctr"/>
          <a:lstStyle/>
          <a:p>
            <a:pPr algn="ctr" defTabSz="914212"/>
            <a:endParaRPr lang="en-US" sz="1000" kern="0" dirty="0">
              <a:solidFill>
                <a:prstClr val="white"/>
              </a:solidFill>
              <a:sym typeface="Aria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02" tIns="45702" rIns="45702" bIns="45702" anchor="ctr">
            <a:normAutofit/>
          </a:bodyPr>
          <a:lstStyle>
            <a:lvl1pPr algn="ctr" defTabSz="914212" eaLnBrk="1" latinLnBrk="0" hangingPunct="1">
              <a:defRPr kumimoji="0" sz="1600">
                <a:solidFill>
                  <a:schemeClr val="accent3">
                    <a:shade val="75000"/>
                  </a:schemeClr>
                </a:solidFill>
              </a:defRPr>
            </a:lvl1pPr>
          </a:lstStyle>
          <a:p>
            <a:fld id="{2C6B1FF6-39B9-40F5-8B67-33C6354A3D4F}" type="slidenum">
              <a:rPr lang="en-US" kern="0" smtClean="0">
                <a:solidFill>
                  <a:srgbClr val="8CADAE">
                    <a:shade val="75000"/>
                  </a:srgbClr>
                </a:solidFill>
                <a:latin typeface="Arial"/>
                <a:cs typeface="Arial"/>
                <a:sym typeface="Arial"/>
              </a:rPr>
              <a:pPr/>
              <a:t>‹#›</a:t>
            </a:fld>
            <a:endParaRPr lang="en-US" kern="0" dirty="0">
              <a:solidFill>
                <a:srgbClr val="8CADAE">
                  <a:shade val="75000"/>
                </a:srgbClr>
              </a:solidFill>
              <a:latin typeface="Arial"/>
              <a:cs typeface="Arial"/>
              <a:sym typeface="Arial"/>
            </a:endParaRPr>
          </a:p>
        </p:txBody>
      </p:sp>
      <p:sp>
        <p:nvSpPr>
          <p:cNvPr id="22" name="Title Placeholder 21"/>
          <p:cNvSpPr>
            <a:spLocks noGrp="1"/>
          </p:cNvSpPr>
          <p:nvPr>
            <p:ph type="title"/>
          </p:nvPr>
        </p:nvSpPr>
        <p:spPr>
          <a:xfrm>
            <a:off x="301753" y="228600"/>
            <a:ext cx="8534400" cy="758952"/>
          </a:xfrm>
          <a:prstGeom prst="rect">
            <a:avLst/>
          </a:prstGeom>
        </p:spPr>
        <p:txBody>
          <a:bodyPr vert="horz" lIns="91402" tIns="45702" rIns="91402" bIns="45702" anchor="b">
            <a:normAutofit/>
          </a:bodyPr>
          <a:lstStyle/>
          <a:p>
            <a:r>
              <a:rPr kumimoji="0" lang="en-US" dirty="0"/>
              <a:t>Click to edit Master title style</a:t>
            </a:r>
          </a:p>
        </p:txBody>
      </p:sp>
      <p:sp>
        <p:nvSpPr>
          <p:cNvPr id="13" name="Text Placeholder 12"/>
          <p:cNvSpPr>
            <a:spLocks noGrp="1"/>
          </p:cNvSpPr>
          <p:nvPr>
            <p:ph type="body" idx="1"/>
          </p:nvPr>
        </p:nvSpPr>
        <p:spPr>
          <a:xfrm>
            <a:off x="301753" y="1524000"/>
            <a:ext cx="8534400" cy="4599432"/>
          </a:xfrm>
          <a:prstGeom prst="rect">
            <a:avLst/>
          </a:prstGeom>
        </p:spPr>
        <p:txBody>
          <a:bodyPr vert="horz" lIns="91402" tIns="45702" rIns="91402" bIns="45702">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91" r:id="rId1"/>
    <p:sldLayoutId id="2147483700" r:id="rId2"/>
  </p:sldLayoutIdLst>
  <p:hf sldNum="0" hdr="0" ftr="0" dt="0"/>
  <p:txStyles>
    <p:titleStyle>
      <a:lvl1pPr algn="ctr" rtl="0" eaLnBrk="1" latinLnBrk="0" hangingPunct="1">
        <a:spcBef>
          <a:spcPct val="0"/>
        </a:spcBef>
        <a:buNone/>
        <a:defRPr kumimoji="0" sz="3300" b="1" kern="1200">
          <a:solidFill>
            <a:schemeClr val="accent3">
              <a:shade val="75000"/>
            </a:schemeClr>
          </a:solidFill>
          <a:latin typeface="+mj-lt"/>
          <a:ea typeface="+mj-ea"/>
          <a:cs typeface="+mj-cs"/>
        </a:defRPr>
      </a:lvl1pPr>
    </p:titleStyle>
    <p:bodyStyle>
      <a:lvl1pPr marL="274208" indent="-274208" algn="l" rtl="0" eaLnBrk="1" latinLnBrk="0" hangingPunct="1">
        <a:spcBef>
          <a:spcPct val="20000"/>
        </a:spcBef>
        <a:buClr>
          <a:schemeClr val="accent1"/>
        </a:buClr>
        <a:buSzPct val="85000"/>
        <a:buFont typeface="Wingdings 2"/>
        <a:buChar char=""/>
        <a:defRPr kumimoji="0" sz="2700" kern="1200">
          <a:solidFill>
            <a:schemeClr val="tx1"/>
          </a:solidFill>
          <a:latin typeface="Calibri" pitchFamily="34" charset="0"/>
          <a:ea typeface="+mn-ea"/>
          <a:cs typeface="Calibri" pitchFamily="34" charset="0"/>
        </a:defRPr>
      </a:lvl1pPr>
      <a:lvl2pPr marL="548416" indent="-274208" algn="l" rtl="0" eaLnBrk="1" latinLnBrk="0" hangingPunct="1">
        <a:spcBef>
          <a:spcPct val="20000"/>
        </a:spcBef>
        <a:buClr>
          <a:schemeClr val="accent2"/>
        </a:buClr>
        <a:buSzPct val="70000"/>
        <a:buFont typeface="Wingdings"/>
        <a:buChar char=""/>
        <a:defRPr kumimoji="0" sz="2200" kern="1200">
          <a:solidFill>
            <a:schemeClr val="tx1"/>
          </a:solidFill>
          <a:latin typeface="Calibri" pitchFamily="34" charset="0"/>
          <a:ea typeface="+mn-ea"/>
          <a:cs typeface="Calibri" pitchFamily="34" charset="0"/>
        </a:defRPr>
      </a:lvl2pPr>
      <a:lvl3pPr marL="822624" indent="-228505" algn="l" rtl="0" eaLnBrk="1" latinLnBrk="0" hangingPunct="1">
        <a:spcBef>
          <a:spcPct val="20000"/>
        </a:spcBef>
        <a:buClr>
          <a:schemeClr val="accent3"/>
        </a:buClr>
        <a:buSzPct val="75000"/>
        <a:buFont typeface="Wingdings 2"/>
        <a:buChar char=""/>
        <a:defRPr kumimoji="0" sz="2000" kern="1200">
          <a:solidFill>
            <a:schemeClr val="tx1"/>
          </a:solidFill>
          <a:latin typeface="Calibri" pitchFamily="34" charset="0"/>
          <a:ea typeface="+mn-ea"/>
          <a:cs typeface="Calibri" pitchFamily="34" charset="0"/>
        </a:defRPr>
      </a:lvl3pPr>
      <a:lvl4pPr marL="1096832" indent="-228505" algn="l" rtl="0" eaLnBrk="1" latinLnBrk="0" hangingPunct="1">
        <a:spcBef>
          <a:spcPct val="20000"/>
        </a:spcBef>
        <a:buClr>
          <a:schemeClr val="accent4"/>
        </a:buClr>
        <a:buSzPct val="70000"/>
        <a:buFont typeface="Wingdings"/>
        <a:buChar char=""/>
        <a:defRPr kumimoji="0" sz="2000" kern="1200">
          <a:solidFill>
            <a:schemeClr val="tx1"/>
          </a:solidFill>
          <a:latin typeface="Calibri" pitchFamily="34" charset="0"/>
          <a:ea typeface="+mn-ea"/>
          <a:cs typeface="Calibri" pitchFamily="34" charset="0"/>
        </a:defRPr>
      </a:lvl4pPr>
      <a:lvl5pPr marL="1371040" indent="-228505"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5247" indent="-182805"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454" indent="-182805"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259" indent="-182805"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466" indent="-182805"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11" algn="l" rtl="0" eaLnBrk="1" latinLnBrk="0" hangingPunct="1">
        <a:defRPr kumimoji="0" kern="1200">
          <a:solidFill>
            <a:schemeClr val="tx1"/>
          </a:solidFill>
          <a:latin typeface="+mn-lt"/>
          <a:ea typeface="+mn-ea"/>
          <a:cs typeface="+mn-cs"/>
        </a:defRPr>
      </a:lvl2pPr>
      <a:lvl3pPr marL="914024" algn="l" rtl="0" eaLnBrk="1" latinLnBrk="0" hangingPunct="1">
        <a:defRPr kumimoji="0" kern="1200">
          <a:solidFill>
            <a:schemeClr val="tx1"/>
          </a:solidFill>
          <a:latin typeface="+mn-lt"/>
          <a:ea typeface="+mn-ea"/>
          <a:cs typeface="+mn-cs"/>
        </a:defRPr>
      </a:lvl3pPr>
      <a:lvl4pPr marL="1371040" algn="l" rtl="0" eaLnBrk="1" latinLnBrk="0" hangingPunct="1">
        <a:defRPr kumimoji="0" kern="1200">
          <a:solidFill>
            <a:schemeClr val="tx1"/>
          </a:solidFill>
          <a:latin typeface="+mn-lt"/>
          <a:ea typeface="+mn-ea"/>
          <a:cs typeface="+mn-cs"/>
        </a:defRPr>
      </a:lvl4pPr>
      <a:lvl5pPr marL="1828052" algn="l" rtl="0" eaLnBrk="1" latinLnBrk="0" hangingPunct="1">
        <a:defRPr kumimoji="0" kern="1200">
          <a:solidFill>
            <a:schemeClr val="tx1"/>
          </a:solidFill>
          <a:latin typeface="+mn-lt"/>
          <a:ea typeface="+mn-ea"/>
          <a:cs typeface="+mn-cs"/>
        </a:defRPr>
      </a:lvl5pPr>
      <a:lvl6pPr marL="2285064" algn="l" rtl="0" eaLnBrk="1" latinLnBrk="0" hangingPunct="1">
        <a:defRPr kumimoji="0" kern="1200">
          <a:solidFill>
            <a:schemeClr val="tx1"/>
          </a:solidFill>
          <a:latin typeface="+mn-lt"/>
          <a:ea typeface="+mn-ea"/>
          <a:cs typeface="+mn-cs"/>
        </a:defRPr>
      </a:lvl6pPr>
      <a:lvl7pPr marL="2742079" algn="l" rtl="0" eaLnBrk="1" latinLnBrk="0" hangingPunct="1">
        <a:defRPr kumimoji="0" kern="1200">
          <a:solidFill>
            <a:schemeClr val="tx1"/>
          </a:solidFill>
          <a:latin typeface="+mn-lt"/>
          <a:ea typeface="+mn-ea"/>
          <a:cs typeface="+mn-cs"/>
        </a:defRPr>
      </a:lvl7pPr>
      <a:lvl8pPr marL="3199088" algn="l" rtl="0" eaLnBrk="1" latinLnBrk="0" hangingPunct="1">
        <a:defRPr kumimoji="0" kern="1200">
          <a:solidFill>
            <a:schemeClr val="tx1"/>
          </a:solidFill>
          <a:latin typeface="+mn-lt"/>
          <a:ea typeface="+mn-ea"/>
          <a:cs typeface="+mn-cs"/>
        </a:defRPr>
      </a:lvl8pPr>
      <a:lvl9pPr marL="3656104"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75"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0" y="6553200"/>
            <a:ext cx="9144000" cy="304800"/>
          </a:xfrm>
          <a:prstGeom prst="rect">
            <a:avLst/>
          </a:prstGeom>
          <a:solidFill>
            <a:srgbClr val="49A942"/>
          </a:solidFill>
          <a:ln>
            <a:noFill/>
          </a:ln>
          <a:effectLst/>
          <a:extLst/>
        </p:spPr>
        <p:txBody>
          <a:bodyPr wrap="none" anchor="ctr"/>
          <a:lstStyle/>
          <a:p>
            <a:pPr defTabSz="457200">
              <a:defRPr/>
            </a:pPr>
            <a:endParaRPr lang="en-US">
              <a:solidFill>
                <a:srgbClr val="000000"/>
              </a:solidFill>
            </a:endParaRPr>
          </a:p>
        </p:txBody>
      </p:sp>
      <p:sp>
        <p:nvSpPr>
          <p:cNvPr id="1033" name="Rectangle 9"/>
          <p:cNvSpPr>
            <a:spLocks noChangeArrowheads="1"/>
          </p:cNvSpPr>
          <p:nvPr/>
        </p:nvSpPr>
        <p:spPr bwMode="auto">
          <a:xfrm>
            <a:off x="7010400" y="6580188"/>
            <a:ext cx="1981200" cy="171450"/>
          </a:xfrm>
          <a:prstGeom prst="rect">
            <a:avLst/>
          </a:prstGeom>
          <a:noFill/>
          <a:ln>
            <a:noFill/>
          </a:ln>
          <a:effectLst/>
          <a:extLst/>
        </p:spPr>
        <p:txBody>
          <a:bodyPr/>
          <a:lstStyle/>
          <a:p>
            <a:pPr defTabSz="457200">
              <a:defRPr/>
            </a:pPr>
            <a:r>
              <a:rPr lang="en-US" sz="1000" b="1" dirty="0" err="1">
                <a:solidFill>
                  <a:srgbClr val="FFFFFF"/>
                </a:solidFill>
                <a:latin typeface="Verdana" charset="0"/>
              </a:rPr>
              <a:t>www.chawisconsin.org</a:t>
            </a:r>
            <a:endParaRPr lang="en-US" sz="1000" b="1" dirty="0">
              <a:solidFill>
                <a:srgbClr val="FFFFFF"/>
              </a:solidFill>
              <a:latin typeface="Verdana" charset="0"/>
            </a:endParaRPr>
          </a:p>
        </p:txBody>
      </p:sp>
      <p:sp>
        <p:nvSpPr>
          <p:cNvPr id="1035" name="Rectangle 11"/>
          <p:cNvSpPr>
            <a:spLocks noChangeArrowheads="1"/>
          </p:cNvSpPr>
          <p:nvPr/>
        </p:nvSpPr>
        <p:spPr bwMode="auto">
          <a:xfrm>
            <a:off x="381000" y="6580188"/>
            <a:ext cx="3141663" cy="247650"/>
          </a:xfrm>
          <a:prstGeom prst="rect">
            <a:avLst/>
          </a:prstGeom>
          <a:noFill/>
          <a:ln>
            <a:noFill/>
          </a:ln>
          <a:effectLst/>
          <a:extLst/>
        </p:spPr>
        <p:txBody>
          <a:bodyPr/>
          <a:lstStyle/>
          <a:p>
            <a:pPr defTabSz="457200"/>
            <a:r>
              <a:rPr lang="en-US" sz="1000" b="1">
                <a:solidFill>
                  <a:srgbClr val="FFFFFF"/>
                </a:solidFill>
                <a:latin typeface="Verdana" charset="0"/>
              </a:rPr>
              <a:t>Children</a:t>
            </a:r>
            <a:r>
              <a:rPr lang="ja-JP" altLang="en-US" sz="1000" b="1">
                <a:solidFill>
                  <a:srgbClr val="FFFFFF"/>
                </a:solidFill>
              </a:rPr>
              <a:t>’</a:t>
            </a:r>
            <a:r>
              <a:rPr lang="en-US" altLang="ja-JP" sz="1000" b="1">
                <a:solidFill>
                  <a:srgbClr val="FFFFFF"/>
                </a:solidFill>
                <a:latin typeface="Verdana" charset="0"/>
              </a:rPr>
              <a:t>s Health Alliance of Wisconsin</a:t>
            </a:r>
            <a:endParaRPr lang="en-US" sz="1000" b="1">
              <a:solidFill>
                <a:srgbClr val="FFFFFF"/>
              </a:solidFill>
              <a:latin typeface="Verdana" charset="0"/>
            </a:endParaRPr>
          </a:p>
        </p:txBody>
      </p:sp>
      <p:pic>
        <p:nvPicPr>
          <p:cNvPr id="8" name="Picture 7" descr="OH Test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09" y="-717766"/>
            <a:ext cx="9274805" cy="2858504"/>
          </a:xfrm>
          <a:prstGeom prst="rect">
            <a:avLst/>
          </a:prstGeom>
        </p:spPr>
      </p:pic>
    </p:spTree>
  </p:cSld>
  <p:clrMap bg1="lt1" tx1="dk1" bg2="lt2" tx2="dk2" accent1="accent1" accent2="accent2" accent3="accent3" accent4="accent4" accent5="accent5" accent6="accent6" hlink="hlink" folHlink="folHlink"/>
  <p:sldLayoutIdLst>
    <p:sldLayoutId id="2147483777" r:id="rId1"/>
  </p:sldLayoutIdLst>
  <p:txStyles>
    <p:titleStyle>
      <a:lvl1pPr algn="ctr" rtl="0" eaLnBrk="1" fontAlgn="base" hangingPunct="1">
        <a:spcBef>
          <a:spcPct val="0"/>
        </a:spcBef>
        <a:spcAft>
          <a:spcPct val="0"/>
        </a:spcAft>
        <a:defRPr sz="4000" b="1">
          <a:solidFill>
            <a:schemeClr val="tx2"/>
          </a:solidFill>
          <a:latin typeface="+mj-lt"/>
          <a:ea typeface="+mj-ea"/>
          <a:cs typeface="ＭＳ Ｐゴシック" charset="0"/>
        </a:defRPr>
      </a:lvl1pPr>
      <a:lvl2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charset="0"/>
          <a:ea typeface="ＭＳ Ｐゴシック" charset="0"/>
        </a:defRPr>
      </a:lvl6pPr>
      <a:lvl7pPr marL="914400" algn="ctr" rtl="0" eaLnBrk="1" fontAlgn="base" hangingPunct="1">
        <a:spcBef>
          <a:spcPct val="0"/>
        </a:spcBef>
        <a:spcAft>
          <a:spcPct val="0"/>
        </a:spcAft>
        <a:defRPr sz="4000" b="1">
          <a:solidFill>
            <a:schemeClr val="tx2"/>
          </a:solidFill>
          <a:latin typeface="Verdana" charset="0"/>
          <a:ea typeface="ＭＳ Ｐゴシック" charset="0"/>
        </a:defRPr>
      </a:lvl7pPr>
      <a:lvl8pPr marL="1371600" algn="ctr" rtl="0" eaLnBrk="1" fontAlgn="base" hangingPunct="1">
        <a:spcBef>
          <a:spcPct val="0"/>
        </a:spcBef>
        <a:spcAft>
          <a:spcPct val="0"/>
        </a:spcAft>
        <a:defRPr sz="4000" b="1">
          <a:solidFill>
            <a:schemeClr val="tx2"/>
          </a:solidFill>
          <a:latin typeface="Verdana" charset="0"/>
          <a:ea typeface="ＭＳ Ｐゴシック" charset="0"/>
        </a:defRPr>
      </a:lvl8pPr>
      <a:lvl9pPr marL="1828800" algn="ctr" rtl="0" eaLnBrk="1" fontAlgn="base" hangingPunct="1">
        <a:spcBef>
          <a:spcPct val="0"/>
        </a:spcBef>
        <a:spcAft>
          <a:spcPct val="0"/>
        </a:spcAft>
        <a:defRPr sz="4000" b="1">
          <a:solidFill>
            <a:schemeClr val="tx2"/>
          </a:solidFill>
          <a:latin typeface="Verdana" charset="0"/>
          <a:ea typeface="ＭＳ Ｐゴシック"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16" tIns="45709" rIns="91416" bIns="45709" anchor="ctr" compatLnSpc="1"/>
          <a:lstStyle/>
          <a:p>
            <a:pPr defTabSz="914400"/>
            <a:endParaRPr lang="en-US" sz="1000" kern="0">
              <a:solidFill>
                <a:srgbClr val="000000"/>
              </a:solidFill>
              <a:latin typeface="Arial"/>
              <a:cs typeface="Arial"/>
              <a:sym typeface="Arial"/>
            </a:endParaRPr>
          </a:p>
        </p:txBody>
      </p:sp>
      <p:sp>
        <p:nvSpPr>
          <p:cNvPr id="16" name="Rectangle 15"/>
          <p:cNvSpPr>
            <a:spLocks noChangeArrowheads="1"/>
          </p:cNvSpPr>
          <p:nvPr/>
        </p:nvSpPr>
        <p:spPr bwMode="white">
          <a:xfrm>
            <a:off x="0" y="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16" tIns="45709" rIns="91416" bIns="45709" anchor="ctr" compatLnSpc="1"/>
          <a:lstStyle/>
          <a:p>
            <a:pPr defTabSz="914400"/>
            <a:endParaRPr lang="en-US" sz="1000" kern="0">
              <a:solidFill>
                <a:srgbClr val="000000"/>
              </a:solidFill>
              <a:latin typeface="Arial"/>
              <a:cs typeface="Arial"/>
              <a:sym typeface="Aria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16" tIns="45709" rIns="91416" bIns="45709" anchor="ctr" compatLnSpc="1"/>
          <a:lstStyle/>
          <a:p>
            <a:pPr defTabSz="914400"/>
            <a:endParaRPr lang="en-US" sz="1000" kern="0">
              <a:solidFill>
                <a:srgbClr val="000000"/>
              </a:solidFill>
              <a:latin typeface="Arial"/>
              <a:cs typeface="Arial"/>
              <a:sym typeface="Aria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16" tIns="45709" rIns="91416" bIns="45709" anchor="ctr" compatLnSpc="1"/>
          <a:lstStyle/>
          <a:p>
            <a:pPr defTabSz="914400"/>
            <a:endParaRPr lang="en-US" sz="1000" kern="0">
              <a:solidFill>
                <a:srgbClr val="000000"/>
              </a:solidFill>
              <a:latin typeface="Arial"/>
              <a:cs typeface="Arial"/>
              <a:sym typeface="Arial"/>
            </a:endParaRPr>
          </a:p>
        </p:txBody>
      </p:sp>
      <p:sp>
        <p:nvSpPr>
          <p:cNvPr id="9" name="Rectangle 8"/>
          <p:cNvSpPr>
            <a:spLocks noChangeArrowheads="1"/>
          </p:cNvSpPr>
          <p:nvPr/>
        </p:nvSpPr>
        <p:spPr bwMode="auto">
          <a:xfrm>
            <a:off x="149353" y="638839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16" tIns="45709" rIns="91416" bIns="45709" anchor="ctr" compatLnSpc="1"/>
          <a:lstStyle/>
          <a:p>
            <a:pPr defTabSz="914400"/>
            <a:endParaRPr lang="en-US" sz="1000" kern="0">
              <a:solidFill>
                <a:srgbClr val="000000"/>
              </a:solidFill>
              <a:latin typeface="Arial"/>
              <a:cs typeface="Arial"/>
              <a:sym typeface="Aria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16" tIns="45709" rIns="91416" bIns="45709"/>
          <a:lstStyle>
            <a:lvl1pPr algn="r" eaLnBrk="1" latinLnBrk="0" hangingPunct="1">
              <a:defRPr kumimoji="0" sz="1400">
                <a:solidFill>
                  <a:srgbClr val="FFFFFF"/>
                </a:solidFill>
              </a:defRPr>
            </a:lvl1pPr>
          </a:lstStyle>
          <a:p>
            <a:pPr defTabSz="914400"/>
            <a:fld id="{9D21D778-B565-4D7E-94D7-64010A445B68}" type="datetimeFigureOut">
              <a:rPr lang="en-US" kern="0" smtClean="0">
                <a:latin typeface="Arial"/>
                <a:cs typeface="Arial"/>
                <a:sym typeface="Arial"/>
              </a:rPr>
              <a:pPr defTabSz="914400"/>
              <a:t>8/11/2017</a:t>
            </a:fld>
            <a:endParaRPr lang="en-US" kern="0" dirty="0">
              <a:latin typeface="Arial"/>
              <a:cs typeface="Arial"/>
              <a:sym typeface="Aria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16" tIns="45709" rIns="91416" bIns="45709"/>
          <a:lstStyle>
            <a:lvl1pPr algn="l" eaLnBrk="1" latinLnBrk="0" hangingPunct="1">
              <a:defRPr kumimoji="0" sz="1200">
                <a:solidFill>
                  <a:srgbClr val="FFFFFF"/>
                </a:solidFill>
              </a:defRPr>
            </a:lvl1pPr>
          </a:lstStyle>
          <a:p>
            <a:pPr defTabSz="914400"/>
            <a:endParaRPr lang="en-US" kern="0" dirty="0">
              <a:latin typeface="Arial"/>
              <a:cs typeface="Arial"/>
              <a:sym typeface="Arial"/>
            </a:endParaRPr>
          </a:p>
        </p:txBody>
      </p:sp>
      <p:sp>
        <p:nvSpPr>
          <p:cNvPr id="8" name="Rectangle 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16" tIns="45709" rIns="91416" bIns="45709" anchor="ctr" compatLnSpc="1"/>
          <a:lstStyle/>
          <a:p>
            <a:pPr defTabSz="914400"/>
            <a:endParaRPr lang="en-US" sz="1000" kern="0" dirty="0">
              <a:solidFill>
                <a:srgbClr val="000000"/>
              </a:solidFill>
              <a:latin typeface="Arial"/>
              <a:cs typeface="Arial"/>
              <a:sym typeface="Arial"/>
            </a:endParaRPr>
          </a:p>
        </p:txBody>
      </p:sp>
      <p:sp>
        <p:nvSpPr>
          <p:cNvPr id="10" name="Straight Connector 9"/>
          <p:cNvSpPr>
            <a:spLocks noChangeShapeType="1"/>
          </p:cNvSpPr>
          <p:nvPr/>
        </p:nvSpPr>
        <p:spPr bwMode="auto">
          <a:xfrm>
            <a:off x="152401"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16" tIns="45709" rIns="91416" bIns="45709" anchor="ctr" compatLnSpc="1"/>
          <a:lstStyle/>
          <a:p>
            <a:pPr defTabSz="914400"/>
            <a:endParaRPr lang="en-US" sz="1000" kern="0">
              <a:solidFill>
                <a:srgbClr val="000000"/>
              </a:solidFill>
              <a:latin typeface="Arial"/>
              <a:cs typeface="Arial"/>
              <a:sym typeface="Arial"/>
            </a:endParaRPr>
          </a:p>
        </p:txBody>
      </p:sp>
      <p:sp>
        <p:nvSpPr>
          <p:cNvPr id="12" name="Oval 11"/>
          <p:cNvSpPr/>
          <p:nvPr/>
        </p:nvSpPr>
        <p:spPr>
          <a:xfrm>
            <a:off x="4267201"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6" tIns="45709" rIns="91416" bIns="45709" anchor="ctr"/>
          <a:lstStyle/>
          <a:p>
            <a:pPr algn="ctr" defTabSz="914400"/>
            <a:endParaRPr lang="en-US" sz="1000" kern="0">
              <a:solidFill>
                <a:prstClr val="white"/>
              </a:solidFill>
              <a:sym typeface="Arial"/>
            </a:endParaRPr>
          </a:p>
        </p:txBody>
      </p:sp>
      <p:sp>
        <p:nvSpPr>
          <p:cNvPr id="15" name="Oval 14"/>
          <p:cNvSpPr/>
          <p:nvPr/>
        </p:nvSpPr>
        <p:spPr>
          <a:xfrm>
            <a:off x="4361689"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16" tIns="45709" rIns="91416" bIns="45709" anchor="ctr"/>
          <a:lstStyle/>
          <a:p>
            <a:pPr algn="ctr" defTabSz="914400"/>
            <a:endParaRPr lang="en-US" sz="1000" kern="0">
              <a:solidFill>
                <a:prstClr val="white"/>
              </a:solidFill>
              <a:sym typeface="Aria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09" tIns="45709" rIns="45709" bIns="45709"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kern="0" smtClean="0">
                <a:solidFill>
                  <a:srgbClr val="8CADAE">
                    <a:shade val="75000"/>
                  </a:srgbClr>
                </a:solidFill>
                <a:latin typeface="Arial"/>
                <a:cs typeface="Arial"/>
                <a:sym typeface="Arial"/>
              </a:rPr>
              <a:pPr defTabSz="914400"/>
              <a:t>‹#›</a:t>
            </a:fld>
            <a:endParaRPr lang="en-US" kern="0" dirty="0">
              <a:solidFill>
                <a:srgbClr val="8CADAE">
                  <a:shade val="75000"/>
                </a:srgbClr>
              </a:solidFill>
              <a:latin typeface="Arial"/>
              <a:cs typeface="Arial"/>
              <a:sym typeface="Arial"/>
            </a:endParaRPr>
          </a:p>
        </p:txBody>
      </p:sp>
      <p:sp>
        <p:nvSpPr>
          <p:cNvPr id="22" name="Title Placeholder 21"/>
          <p:cNvSpPr>
            <a:spLocks noGrp="1"/>
          </p:cNvSpPr>
          <p:nvPr>
            <p:ph type="title"/>
          </p:nvPr>
        </p:nvSpPr>
        <p:spPr>
          <a:xfrm>
            <a:off x="301753" y="228600"/>
            <a:ext cx="8534400" cy="758952"/>
          </a:xfrm>
          <a:prstGeom prst="rect">
            <a:avLst/>
          </a:prstGeom>
        </p:spPr>
        <p:txBody>
          <a:bodyPr vert="horz" lIns="91416" tIns="45709" rIns="91416" bIns="45709" anchor="b">
            <a:normAutofit/>
          </a:bodyPr>
          <a:lstStyle/>
          <a:p>
            <a:r>
              <a:rPr kumimoji="0" lang="en-US" dirty="0"/>
              <a:t>Click to edit Master title style</a:t>
            </a:r>
          </a:p>
        </p:txBody>
      </p:sp>
      <p:sp>
        <p:nvSpPr>
          <p:cNvPr id="13" name="Text Placeholder 12"/>
          <p:cNvSpPr>
            <a:spLocks noGrp="1"/>
          </p:cNvSpPr>
          <p:nvPr>
            <p:ph type="body" idx="1"/>
          </p:nvPr>
        </p:nvSpPr>
        <p:spPr>
          <a:xfrm>
            <a:off x="301753" y="1524000"/>
            <a:ext cx="8534400" cy="4599432"/>
          </a:xfrm>
          <a:prstGeom prst="rect">
            <a:avLst/>
          </a:prstGeom>
        </p:spPr>
        <p:txBody>
          <a:bodyPr vert="horz" lIns="91416" tIns="45709" rIns="91416" bIns="45709">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rtl="0" eaLnBrk="1" latinLnBrk="0" hangingPunct="1">
        <a:spcBef>
          <a:spcPct val="0"/>
        </a:spcBef>
        <a:buNone/>
        <a:defRPr kumimoji="0" sz="3300" b="1" kern="1200">
          <a:solidFill>
            <a:schemeClr val="accent3">
              <a:shade val="75000"/>
            </a:schemeClr>
          </a:solidFill>
          <a:latin typeface="+mj-lt"/>
          <a:ea typeface="+mj-ea"/>
          <a:cs typeface="+mj-cs"/>
        </a:defRPr>
      </a:lvl1pPr>
    </p:titleStyle>
    <p:bodyStyle>
      <a:lvl1pPr marL="274250" indent="-274250" algn="l" rtl="0" eaLnBrk="1" latinLnBrk="0" hangingPunct="1">
        <a:spcBef>
          <a:spcPct val="20000"/>
        </a:spcBef>
        <a:buClr>
          <a:schemeClr val="accent1"/>
        </a:buClr>
        <a:buSzPct val="85000"/>
        <a:buFont typeface="Wingdings 2"/>
        <a:buChar char=""/>
        <a:defRPr kumimoji="0" sz="2700" kern="1200">
          <a:solidFill>
            <a:schemeClr val="tx1"/>
          </a:solidFill>
          <a:latin typeface="Calibri" pitchFamily="34" charset="0"/>
          <a:ea typeface="+mn-ea"/>
          <a:cs typeface="Calibri" pitchFamily="34" charset="0"/>
        </a:defRPr>
      </a:lvl1pPr>
      <a:lvl2pPr marL="548500" indent="-274250" algn="l" rtl="0" eaLnBrk="1" latinLnBrk="0" hangingPunct="1">
        <a:spcBef>
          <a:spcPct val="20000"/>
        </a:spcBef>
        <a:buClr>
          <a:schemeClr val="accent2"/>
        </a:buClr>
        <a:buSzPct val="70000"/>
        <a:buFont typeface="Wingdings"/>
        <a:buChar char=""/>
        <a:defRPr kumimoji="0" sz="2200" kern="1200">
          <a:solidFill>
            <a:schemeClr val="tx1"/>
          </a:solidFill>
          <a:latin typeface="Calibri" pitchFamily="34" charset="0"/>
          <a:ea typeface="+mn-ea"/>
          <a:cs typeface="Calibri" pitchFamily="34" charset="0"/>
        </a:defRPr>
      </a:lvl2pPr>
      <a:lvl3pPr marL="822750" indent="-228541" algn="l" rtl="0" eaLnBrk="1" latinLnBrk="0" hangingPunct="1">
        <a:spcBef>
          <a:spcPct val="20000"/>
        </a:spcBef>
        <a:buClr>
          <a:schemeClr val="accent3"/>
        </a:buClr>
        <a:buSzPct val="75000"/>
        <a:buFont typeface="Wingdings 2"/>
        <a:buChar char=""/>
        <a:defRPr kumimoji="0" sz="2000" kern="1200">
          <a:solidFill>
            <a:schemeClr val="tx1"/>
          </a:solidFill>
          <a:latin typeface="Calibri" pitchFamily="34" charset="0"/>
          <a:ea typeface="+mn-ea"/>
          <a:cs typeface="Calibri" pitchFamily="34" charset="0"/>
        </a:defRPr>
      </a:lvl3pPr>
      <a:lvl4pPr marL="1097000" indent="-228541" algn="l" rtl="0" eaLnBrk="1" latinLnBrk="0" hangingPunct="1">
        <a:spcBef>
          <a:spcPct val="20000"/>
        </a:spcBef>
        <a:buClr>
          <a:schemeClr val="accent4"/>
        </a:buClr>
        <a:buSzPct val="70000"/>
        <a:buFont typeface="Wingdings"/>
        <a:buChar char=""/>
        <a:defRPr kumimoji="0" sz="2000" kern="1200">
          <a:solidFill>
            <a:schemeClr val="tx1"/>
          </a:solidFill>
          <a:latin typeface="Calibri" pitchFamily="34" charset="0"/>
          <a:ea typeface="+mn-ea"/>
          <a:cs typeface="Calibri" pitchFamily="34" charset="0"/>
        </a:defRPr>
      </a:lvl4pPr>
      <a:lvl5pPr marL="1371250" indent="-228541"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5499" indent="-18283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748" indent="-18283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581" indent="-18283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832" indent="-18283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82" algn="l" rtl="0" eaLnBrk="1" latinLnBrk="0" hangingPunct="1">
        <a:defRPr kumimoji="0" kern="1200">
          <a:solidFill>
            <a:schemeClr val="tx1"/>
          </a:solidFill>
          <a:latin typeface="+mn-lt"/>
          <a:ea typeface="+mn-ea"/>
          <a:cs typeface="+mn-cs"/>
        </a:defRPr>
      </a:lvl2pPr>
      <a:lvl3pPr marL="914165" algn="l" rtl="0" eaLnBrk="1" latinLnBrk="0" hangingPunct="1">
        <a:defRPr kumimoji="0" kern="1200">
          <a:solidFill>
            <a:schemeClr val="tx1"/>
          </a:solidFill>
          <a:latin typeface="+mn-lt"/>
          <a:ea typeface="+mn-ea"/>
          <a:cs typeface="+mn-cs"/>
        </a:defRPr>
      </a:lvl3pPr>
      <a:lvl4pPr marL="1371250" algn="l" rtl="0" eaLnBrk="1" latinLnBrk="0" hangingPunct="1">
        <a:defRPr kumimoji="0" kern="1200">
          <a:solidFill>
            <a:schemeClr val="tx1"/>
          </a:solidFill>
          <a:latin typeface="+mn-lt"/>
          <a:ea typeface="+mn-ea"/>
          <a:cs typeface="+mn-cs"/>
        </a:defRPr>
      </a:lvl4pPr>
      <a:lvl5pPr marL="1828332" algn="l" rtl="0" eaLnBrk="1" latinLnBrk="0" hangingPunct="1">
        <a:defRPr kumimoji="0" kern="1200">
          <a:solidFill>
            <a:schemeClr val="tx1"/>
          </a:solidFill>
          <a:latin typeface="+mn-lt"/>
          <a:ea typeface="+mn-ea"/>
          <a:cs typeface="+mn-cs"/>
        </a:defRPr>
      </a:lvl5pPr>
      <a:lvl6pPr marL="2285415" algn="l" rtl="0" eaLnBrk="1" latinLnBrk="0" hangingPunct="1">
        <a:defRPr kumimoji="0" kern="1200">
          <a:solidFill>
            <a:schemeClr val="tx1"/>
          </a:solidFill>
          <a:latin typeface="+mn-lt"/>
          <a:ea typeface="+mn-ea"/>
          <a:cs typeface="+mn-cs"/>
        </a:defRPr>
      </a:lvl6pPr>
      <a:lvl7pPr marL="2742500" algn="l" rtl="0" eaLnBrk="1" latinLnBrk="0" hangingPunct="1">
        <a:defRPr kumimoji="0" kern="1200">
          <a:solidFill>
            <a:schemeClr val="tx1"/>
          </a:solidFill>
          <a:latin typeface="+mn-lt"/>
          <a:ea typeface="+mn-ea"/>
          <a:cs typeface="+mn-cs"/>
        </a:defRPr>
      </a:lvl7pPr>
      <a:lvl8pPr marL="3199580" algn="l" rtl="0" eaLnBrk="1" latinLnBrk="0" hangingPunct="1">
        <a:defRPr kumimoji="0" kern="1200">
          <a:solidFill>
            <a:schemeClr val="tx1"/>
          </a:solidFill>
          <a:latin typeface="+mn-lt"/>
          <a:ea typeface="+mn-ea"/>
          <a:cs typeface="+mn-cs"/>
        </a:defRPr>
      </a:lvl8pPr>
      <a:lvl9pPr marL="3656665"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8/11/2017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CADAE">
                    <a:shade val="75000"/>
                  </a:srgbClr>
                </a:solidFill>
              </a:rPr>
              <a:pPr defTabSz="914400"/>
              <a:t>‹#›</a:t>
            </a:fld>
            <a:endParaRPr lang="en-US" dirty="0">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a:t>Click to edit Master title style</a:t>
            </a:r>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 descr="footer_graphic.png"/>
          <p:cNvPicPr>
            <a:picLocks noChangeAspect="1"/>
          </p:cNvPicPr>
          <p:nvPr/>
        </p:nvPicPr>
        <p:blipFill>
          <a:blip r:embed="rId3" cstate="print"/>
          <a:srcRect/>
          <a:stretch>
            <a:fillRect/>
          </a:stretch>
        </p:blipFill>
        <p:spPr bwMode="auto">
          <a:xfrm>
            <a:off x="0" y="5435600"/>
            <a:ext cx="9144000" cy="1420813"/>
          </a:xfrm>
          <a:prstGeom prst="rect">
            <a:avLst/>
          </a:prstGeom>
          <a:noFill/>
          <a:ln w="9525">
            <a:noFill/>
            <a:miter lim="800000"/>
            <a:headEnd/>
            <a:tailEnd/>
          </a:ln>
        </p:spPr>
      </p:pic>
      <p:pic>
        <p:nvPicPr>
          <p:cNvPr id="1029" name="Picture 11" descr="Combined PH Logo"/>
          <p:cNvPicPr>
            <a:picLocks noChangeAspect="1" noChangeArrowheads="1"/>
          </p:cNvPicPr>
          <p:nvPr userDrawn="1"/>
        </p:nvPicPr>
        <p:blipFill>
          <a:blip r:embed="rId4" cstate="print"/>
          <a:srcRect/>
          <a:stretch>
            <a:fillRect/>
          </a:stretch>
        </p:blipFill>
        <p:spPr bwMode="auto">
          <a:xfrm>
            <a:off x="6705600" y="6088063"/>
            <a:ext cx="2197100" cy="7699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8/11/2017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CADAE">
                    <a:shade val="75000"/>
                  </a:srgbClr>
                </a:solidFill>
              </a:rPr>
              <a:pPr defTabSz="914400"/>
              <a:t>‹#›</a:t>
            </a:fld>
            <a:endParaRPr lang="en-US" dirty="0">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02"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32495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hyperlink" Target="https://www.arcorafoundation.org/resources/data-reports"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mailto:akatabi@arcorafoundation.org"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hyperlink" Target="mailto:amondi@arcora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Uq5fT0YzPAhXBOz4KHTGtAt4QjRwIBw&amp;url=https://michaelgurley.wordpress.com/tag/too-many-hats/&amp;psig=AFQjCNEH2lWwNs4guh-zraQHuJUgcm6kvQ&amp;ust=1473866163702177" TargetMode="External"/><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cs.legis.wisconsin.gov/document/statutes/115.001(3d)" TargetMode="External"/><Relationship Id="rId7" Type="http://schemas.openxmlformats.org/officeDocument/2006/relationships/hyperlink" Target="https://docs.legis.wisconsin.gov/document/statutes/250.01(4)" TargetMode="External"/><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hyperlink" Target="https://docs.legis.wisconsin.gov/document/statutes/50.33(2)" TargetMode="External"/><Relationship Id="rId5" Type="http://schemas.openxmlformats.org/officeDocument/2006/relationships/hyperlink" Target="https://docs.legis.wisconsin.gov/document/statutes/50.01(1m)" TargetMode="External"/><Relationship Id="rId4" Type="http://schemas.openxmlformats.org/officeDocument/2006/relationships/hyperlink" Target="https://docs.legis.wisconsin.gov/document/statutes/115.001(15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cs.legis.wisconsin.gov/document/statutes/115.001(3d)" TargetMode="External"/><Relationship Id="rId7" Type="http://schemas.openxmlformats.org/officeDocument/2006/relationships/hyperlink" Target="https://docs.legis.wisconsin.gov/document/statutes/250.01(4)" TargetMode="External"/><Relationship Id="rId2" Type="http://schemas.openxmlformats.org/officeDocument/2006/relationships/notesSlide" Target="../notesSlides/notesSlide32.xml"/><Relationship Id="rId1" Type="http://schemas.openxmlformats.org/officeDocument/2006/relationships/slideLayout" Target="../slideLayouts/slideLayout35.xml"/><Relationship Id="rId6" Type="http://schemas.openxmlformats.org/officeDocument/2006/relationships/hyperlink" Target="https://docs.legis.wisconsin.gov/document/statutes/50.33(2)" TargetMode="External"/><Relationship Id="rId5" Type="http://schemas.openxmlformats.org/officeDocument/2006/relationships/hyperlink" Target="https://docs.legis.wisconsin.gov/document/statutes/50.01(1m)" TargetMode="External"/><Relationship Id="rId4" Type="http://schemas.openxmlformats.org/officeDocument/2006/relationships/hyperlink" Target="https://docs.legis.wisconsin.gov/document/statutes/115.001(15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cs.legis.wisconsin.gov/document/statutes/115.001(3d)" TargetMode="External"/><Relationship Id="rId7" Type="http://schemas.openxmlformats.org/officeDocument/2006/relationships/hyperlink" Target="https://docs.legis.wisconsin.gov/document/statutes/250.01(4)" TargetMode="External"/><Relationship Id="rId2" Type="http://schemas.openxmlformats.org/officeDocument/2006/relationships/notesSlide" Target="../notesSlides/notesSlide33.xml"/><Relationship Id="rId1" Type="http://schemas.openxmlformats.org/officeDocument/2006/relationships/slideLayout" Target="../slideLayouts/slideLayout36.xml"/><Relationship Id="rId6" Type="http://schemas.openxmlformats.org/officeDocument/2006/relationships/hyperlink" Target="https://docs.legis.wisconsin.gov/document/statutes/50.33(2)" TargetMode="External"/><Relationship Id="rId5" Type="http://schemas.openxmlformats.org/officeDocument/2006/relationships/hyperlink" Target="https://docs.legis.wisconsin.gov/document/statutes/50.01(1m)" TargetMode="External"/><Relationship Id="rId4" Type="http://schemas.openxmlformats.org/officeDocument/2006/relationships/hyperlink" Target="https://docs.legis.wisconsin.gov/document/statutes/115.001(15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41.xml"/><Relationship Id="rId6" Type="http://schemas.openxmlformats.org/officeDocument/2006/relationships/chart" Target="../charts/chart3.xml"/><Relationship Id="rId5" Type="http://schemas.openxmlformats.org/officeDocument/2006/relationships/image" Target="../media/image37.png"/><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url?sa=i&amp;rct=j&amp;q=&amp;esrc=s&amp;source=imgres&amp;cd=&amp;cad=rja&amp;uact=8&amp;ved=0ahUKEwiQ0MXVxcjSAhVGLyYKHeYyDM0QjRwIBw&amp;url=https://medium.com/@Iqra.rahman/problem-solving-better-way-to-think-creatively-217bd28d1024&amp;psig=AFQjCNE_r6FmupaYZiaHDH7cyBBhQbzLvg&amp;ust=1489118721099677" TargetMode="External"/><Relationship Id="rId2" Type="http://schemas.openxmlformats.org/officeDocument/2006/relationships/notesSlide" Target="../notesSlides/notesSlide44.xml"/><Relationship Id="rId1" Type="http://schemas.openxmlformats.org/officeDocument/2006/relationships/slideLayout" Target="../slideLayouts/slideLayout47.xml"/><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7.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idx="1"/>
          </p:nvPr>
        </p:nvSpPr>
        <p:spPr/>
        <p:txBody>
          <a:bodyPr>
            <a:normAutofit/>
          </a:bodyPr>
          <a:lstStyle/>
          <a:p>
            <a:r>
              <a:rPr lang="en-US" sz="2000" cap="none" dirty="0">
                <a:solidFill>
                  <a:schemeClr val="tx1"/>
                </a:solidFill>
                <a:latin typeface="Calibri" pitchFamily="34" charset="0"/>
                <a:cs typeface="Calibri" pitchFamily="34" charset="0"/>
              </a:rPr>
              <a:t>Presenting by the ASTDD Data Committee</a:t>
            </a:r>
          </a:p>
        </p:txBody>
      </p:sp>
      <p:sp>
        <p:nvSpPr>
          <p:cNvPr id="3" name="Title 2"/>
          <p:cNvSpPr>
            <a:spLocks noGrp="1"/>
          </p:cNvSpPr>
          <p:nvPr>
            <p:ph type="title"/>
          </p:nvPr>
        </p:nvSpPr>
        <p:spPr>
          <a:xfrm>
            <a:off x="762000" y="304800"/>
            <a:ext cx="7772400" cy="1524000"/>
          </a:xfrm>
        </p:spPr>
        <p:txBody>
          <a:bodyPr>
            <a:normAutofit fontScale="90000"/>
          </a:bodyPr>
          <a:lstStyle/>
          <a:p>
            <a:r>
              <a:rPr lang="en-US" sz="4400" b="1" i="1" dirty="0">
                <a:solidFill>
                  <a:schemeClr val="tx1"/>
                </a:solidFill>
              </a:rPr>
              <a:t>Turning Data Into Action</a:t>
            </a:r>
            <a:r>
              <a:rPr lang="en-US" sz="4400" b="1" dirty="0">
                <a:solidFill>
                  <a:schemeClr val="tx1"/>
                </a:solidFill>
              </a:rPr>
              <a:t/>
            </a:r>
            <a:br>
              <a:rPr lang="en-US" sz="4400" b="1" dirty="0">
                <a:solidFill>
                  <a:schemeClr val="tx1"/>
                </a:solidFill>
              </a:rPr>
            </a:br>
            <a:r>
              <a:rPr lang="en-US" sz="4400" b="1" dirty="0">
                <a:solidFill>
                  <a:schemeClr val="tx1"/>
                </a:solidFill>
              </a:rPr>
              <a:t>A Webinar Series for SOHPs</a:t>
            </a:r>
            <a:endParaRPr lang="en-GB" dirty="0">
              <a:solidFill>
                <a:schemeClr val="tx1"/>
              </a:solidFill>
            </a:endParaRPr>
          </a:p>
        </p:txBody>
      </p:sp>
      <p:pic>
        <p:nvPicPr>
          <p:cNvPr id="65538" name="Picture 2" descr="https://s3.amazonaws.com/sitesusa/wp-content/uploads/sites/212/2016/01/600-x-183-Data-Knowledge-Action-icons.jpg"/>
          <p:cNvPicPr>
            <a:picLocks noChangeAspect="1" noChangeArrowheads="1"/>
          </p:cNvPicPr>
          <p:nvPr/>
        </p:nvPicPr>
        <p:blipFill>
          <a:blip r:embed="rId3" cstate="print"/>
          <a:srcRect/>
          <a:stretch>
            <a:fillRect/>
          </a:stretch>
        </p:blipFill>
        <p:spPr bwMode="auto">
          <a:xfrm>
            <a:off x="2009775" y="3324225"/>
            <a:ext cx="5124450" cy="1562958"/>
          </a:xfrm>
          <a:prstGeom prst="rect">
            <a:avLst/>
          </a:prstGeom>
          <a:noFill/>
        </p:spPr>
      </p:pic>
      <p:pic>
        <p:nvPicPr>
          <p:cNvPr id="5" name="Picture 4" descr="ASTDD Logo.jpg"/>
          <p:cNvPicPr>
            <a:picLocks noChangeAspect="1"/>
          </p:cNvPicPr>
          <p:nvPr/>
        </p:nvPicPr>
        <p:blipFill>
          <a:blip r:embed="rId4" cstate="print"/>
          <a:stretch>
            <a:fillRect/>
          </a:stretch>
        </p:blipFill>
        <p:spPr>
          <a:xfrm>
            <a:off x="3875532" y="5362576"/>
            <a:ext cx="1392936" cy="87587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Health Sample Reports </a:t>
            </a:r>
          </a:p>
        </p:txBody>
      </p:sp>
      <p:pic>
        <p:nvPicPr>
          <p:cNvPr id="7" name="Picture 6"/>
          <p:cNvPicPr>
            <a:picLocks noChangeAspect="1"/>
          </p:cNvPicPr>
          <p:nvPr/>
        </p:nvPicPr>
        <p:blipFill>
          <a:blip r:embed="rId3"/>
          <a:stretch>
            <a:fillRect/>
          </a:stretch>
        </p:blipFill>
        <p:spPr>
          <a:xfrm>
            <a:off x="649225" y="986949"/>
            <a:ext cx="3981988" cy="5427103"/>
          </a:xfrm>
          <a:prstGeom prst="rect">
            <a:avLst/>
          </a:prstGeom>
          <a:ln>
            <a:solidFill>
              <a:schemeClr val="bg1">
                <a:lumMod val="75000"/>
              </a:schemeClr>
            </a:solidFill>
          </a:ln>
        </p:spPr>
      </p:pic>
      <p:pic>
        <p:nvPicPr>
          <p:cNvPr id="8" name="Picture 7"/>
          <p:cNvPicPr>
            <a:picLocks noChangeAspect="1"/>
          </p:cNvPicPr>
          <p:nvPr/>
        </p:nvPicPr>
        <p:blipFill>
          <a:blip r:embed="rId4"/>
          <a:stretch>
            <a:fillRect/>
          </a:stretch>
        </p:blipFill>
        <p:spPr>
          <a:xfrm>
            <a:off x="4677948" y="986948"/>
            <a:ext cx="3815587" cy="5427104"/>
          </a:xfrm>
          <a:prstGeom prst="rect">
            <a:avLst/>
          </a:prstGeom>
          <a:ln>
            <a:solidFill>
              <a:schemeClr val="bg2">
                <a:lumMod val="65000"/>
              </a:schemeClr>
            </a:solidFill>
          </a:ln>
        </p:spPr>
      </p:pic>
      <p:sp>
        <p:nvSpPr>
          <p:cNvPr id="9" name="TextBox 8"/>
          <p:cNvSpPr txBox="1"/>
          <p:nvPr/>
        </p:nvSpPr>
        <p:spPr>
          <a:xfrm>
            <a:off x="582965" y="6342364"/>
            <a:ext cx="6373070" cy="425822"/>
          </a:xfrm>
          <a:prstGeom prst="rect">
            <a:avLst/>
          </a:prstGeom>
          <a:noFill/>
        </p:spPr>
        <p:txBody>
          <a:bodyPr wrap="square" rtlCol="0">
            <a:spAutoFit/>
          </a:bodyPr>
          <a:lstStyle/>
          <a:p>
            <a:pPr defTabSz="914363"/>
            <a:endParaRPr lang="en-US" sz="167" dirty="0">
              <a:solidFill>
                <a:srgbClr val="43B02A"/>
              </a:solidFill>
              <a:latin typeface="Calibri Light"/>
            </a:endParaRPr>
          </a:p>
          <a:p>
            <a:pPr defTabSz="914363"/>
            <a:r>
              <a:rPr lang="en-US" sz="1000" b="1" dirty="0">
                <a:solidFill>
                  <a:srgbClr val="43B02A"/>
                </a:solidFill>
                <a:latin typeface="Calibri Light"/>
              </a:rPr>
              <a:t>For additional oral health reports in Washington</a:t>
            </a:r>
            <a:r>
              <a:rPr lang="en-US" sz="1000" dirty="0">
                <a:solidFill>
                  <a:srgbClr val="43B02A"/>
                </a:solidFill>
                <a:latin typeface="Calibri Light"/>
              </a:rPr>
              <a:t>: </a:t>
            </a:r>
            <a:r>
              <a:rPr lang="en-US" sz="1000" dirty="0">
                <a:solidFill>
                  <a:srgbClr val="43B02A"/>
                </a:solidFill>
                <a:latin typeface="Calibri Light"/>
                <a:hlinkClick r:id="rId5"/>
              </a:rPr>
              <a:t>https://www.arcorafoundation.org/resources/data-reports</a:t>
            </a:r>
            <a:endParaRPr lang="en-US" sz="1000" dirty="0">
              <a:solidFill>
                <a:srgbClr val="43B02A"/>
              </a:solidFill>
              <a:latin typeface="Calibri Light"/>
            </a:endParaRPr>
          </a:p>
          <a:p>
            <a:pPr defTabSz="914363"/>
            <a:endParaRPr lang="en-US" sz="1000" dirty="0">
              <a:solidFill>
                <a:srgbClr val="43B02A"/>
              </a:solidFill>
              <a:latin typeface="Calibri Light"/>
            </a:endParaRPr>
          </a:p>
        </p:txBody>
      </p:sp>
    </p:spTree>
    <p:extLst>
      <p:ext uri="{BB962C8B-B14F-4D97-AF65-F5344CB8AC3E}">
        <p14:creationId xmlns:p14="http://schemas.microsoft.com/office/powerpoint/2010/main" val="293346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Policy Implications: Turning Data into Action</a:t>
            </a:r>
          </a:p>
        </p:txBody>
      </p:sp>
      <p:sp>
        <p:nvSpPr>
          <p:cNvPr id="3" name="Content Placeholder 2"/>
          <p:cNvSpPr>
            <a:spLocks noGrp="1"/>
          </p:cNvSpPr>
          <p:nvPr>
            <p:ph idx="1"/>
          </p:nvPr>
        </p:nvSpPr>
        <p:spPr>
          <a:xfrm>
            <a:off x="649225" y="1158241"/>
            <a:ext cx="7844311" cy="4888598"/>
          </a:xfrm>
        </p:spPr>
        <p:txBody>
          <a:bodyPr/>
          <a:lstStyle/>
          <a:p>
            <a:r>
              <a:rPr lang="en-US" b="1" dirty="0"/>
              <a:t>Educate</a:t>
            </a:r>
            <a:r>
              <a:rPr lang="en-US" dirty="0"/>
              <a:t> partners, media, and policy-makers</a:t>
            </a:r>
          </a:p>
          <a:p>
            <a:endParaRPr lang="en-US" sz="833" dirty="0"/>
          </a:p>
          <a:p>
            <a:r>
              <a:rPr lang="en-US" b="1" dirty="0"/>
              <a:t>Engage</a:t>
            </a:r>
            <a:r>
              <a:rPr lang="en-US" dirty="0"/>
              <a:t> partners, legislative champions</a:t>
            </a:r>
          </a:p>
          <a:p>
            <a:endParaRPr lang="en-US" sz="833" dirty="0"/>
          </a:p>
          <a:p>
            <a:r>
              <a:rPr lang="en-US" b="1" dirty="0"/>
              <a:t>Advocate</a:t>
            </a:r>
            <a:r>
              <a:rPr lang="en-US" dirty="0"/>
              <a:t> for policy change to support increased access to oral health care and better overall health for underserved communities</a:t>
            </a:r>
          </a:p>
          <a:p>
            <a:pPr lvl="1"/>
            <a:r>
              <a:rPr lang="en-US" dirty="0"/>
              <a:t>Restoration of the Medicaid Adult Dental Benefit</a:t>
            </a:r>
          </a:p>
          <a:p>
            <a:pPr lvl="1"/>
            <a:r>
              <a:rPr lang="en-US" dirty="0"/>
              <a:t>Oral Health Connections pilot funding</a:t>
            </a:r>
          </a:p>
        </p:txBody>
      </p:sp>
    </p:spTree>
    <p:extLst>
      <p:ext uri="{BB962C8B-B14F-4D97-AF65-F5344CB8AC3E}">
        <p14:creationId xmlns:p14="http://schemas.microsoft.com/office/powerpoint/2010/main" val="272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Audiences for our Messages</a:t>
            </a:r>
          </a:p>
        </p:txBody>
      </p:sp>
      <p:sp>
        <p:nvSpPr>
          <p:cNvPr id="3" name="Content Placeholder 2"/>
          <p:cNvSpPr>
            <a:spLocks noGrp="1"/>
          </p:cNvSpPr>
          <p:nvPr>
            <p:ph idx="1"/>
          </p:nvPr>
        </p:nvSpPr>
        <p:spPr>
          <a:xfrm>
            <a:off x="649225" y="1255079"/>
            <a:ext cx="7844311" cy="4444181"/>
          </a:xfrm>
        </p:spPr>
        <p:txBody>
          <a:bodyPr/>
          <a:lstStyle/>
          <a:p>
            <a:r>
              <a:rPr lang="en-US" dirty="0"/>
              <a:t>Partners with and without a specific oral health focus</a:t>
            </a:r>
          </a:p>
          <a:p>
            <a:r>
              <a:rPr lang="en-US" dirty="0"/>
              <a:t>Media</a:t>
            </a:r>
          </a:p>
          <a:p>
            <a:r>
              <a:rPr lang="en-US" dirty="0"/>
              <a:t>Legislators and other policy-makers (and their constituents)</a:t>
            </a:r>
          </a:p>
        </p:txBody>
      </p:sp>
      <p:pic>
        <p:nvPicPr>
          <p:cNvPr id="1026" name="Picture 2" descr="OHW log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508" y="3823370"/>
            <a:ext cx="2773253" cy="27732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698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Oral Health Connections Pilot: Secured Funding</a:t>
            </a:r>
          </a:p>
        </p:txBody>
      </p:sp>
      <p:sp>
        <p:nvSpPr>
          <p:cNvPr id="3" name="Content Placeholder 2"/>
          <p:cNvSpPr>
            <a:spLocks noGrp="1"/>
          </p:cNvSpPr>
          <p:nvPr>
            <p:ph idx="1"/>
          </p:nvPr>
        </p:nvSpPr>
        <p:spPr/>
        <p:txBody>
          <a:bodyPr>
            <a:normAutofit fontScale="92500" lnSpcReduction="10000"/>
          </a:bodyPr>
          <a:lstStyle/>
          <a:p>
            <a:r>
              <a:rPr lang="en-US" dirty="0"/>
              <a:t>Pilot to test an enhanced Medicaid dental benefit for pregnant women and people with diabetes</a:t>
            </a:r>
          </a:p>
          <a:p>
            <a:endParaRPr lang="en-US" sz="833" dirty="0"/>
          </a:p>
          <a:p>
            <a:r>
              <a:rPr lang="en-US" dirty="0"/>
              <a:t>Data Used:</a:t>
            </a:r>
          </a:p>
          <a:p>
            <a:pPr lvl="1"/>
            <a:r>
              <a:rPr lang="en-US" dirty="0"/>
              <a:t>Apple Health Facts &amp; Figures</a:t>
            </a:r>
          </a:p>
          <a:p>
            <a:pPr lvl="1"/>
            <a:r>
              <a:rPr lang="en-US" dirty="0"/>
              <a:t>United Concordia study on claims data</a:t>
            </a:r>
          </a:p>
          <a:p>
            <a:endParaRPr lang="en-US" sz="833" dirty="0"/>
          </a:p>
          <a:p>
            <a:r>
              <a:rPr lang="en-US" dirty="0"/>
              <a:t>Diverse Advocacy Partners</a:t>
            </a:r>
          </a:p>
          <a:p>
            <a:endParaRPr lang="en-US" sz="917" dirty="0"/>
          </a:p>
          <a:p>
            <a:r>
              <a:rPr lang="en-US" dirty="0"/>
              <a:t>Earned and Paid Media</a:t>
            </a:r>
          </a:p>
          <a:p>
            <a:endParaRPr lang="en-US" sz="917" dirty="0"/>
          </a:p>
          <a:p>
            <a:r>
              <a:rPr lang="en-US" dirty="0"/>
              <a:t>Secured funding for the pilot in our state budget approved June 2017</a:t>
            </a:r>
          </a:p>
          <a:p>
            <a:endParaRPr lang="en-US" dirty="0"/>
          </a:p>
          <a:p>
            <a:pPr lvl="1"/>
            <a:endParaRPr lang="en-US" dirty="0"/>
          </a:p>
          <a:p>
            <a:endParaRPr lang="en-US" dirty="0"/>
          </a:p>
        </p:txBody>
      </p:sp>
    </p:spTree>
    <p:extLst>
      <p:ext uri="{BB962C8B-B14F-4D97-AF65-F5344CB8AC3E}">
        <p14:creationId xmlns:p14="http://schemas.microsoft.com/office/powerpoint/2010/main" val="460186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Utilizing Data for Action: Examples</a:t>
            </a:r>
          </a:p>
        </p:txBody>
      </p:sp>
      <p:grpSp>
        <p:nvGrpSpPr>
          <p:cNvPr id="3" name="Group 2"/>
          <p:cNvGrpSpPr/>
          <p:nvPr/>
        </p:nvGrpSpPr>
        <p:grpSpPr>
          <a:xfrm>
            <a:off x="1397914" y="1264902"/>
            <a:ext cx="6271921" cy="4661007"/>
            <a:chOff x="-17931401" y="1478441"/>
            <a:chExt cx="7526305" cy="5593208"/>
          </a:xfrm>
        </p:grpSpPr>
        <p:pic>
          <p:nvPicPr>
            <p:cNvPr id="5" name="Picture 1"/>
            <p:cNvPicPr>
              <a:picLocks noChangeAspect="1"/>
            </p:cNvPicPr>
            <p:nvPr/>
          </p:nvPicPr>
          <p:blipFill>
            <a:blip r:embed="rId3"/>
            <a:srcRect/>
            <a:stretch>
              <a:fillRect/>
            </a:stretch>
          </p:blipFill>
          <p:spPr bwMode="auto">
            <a:xfrm>
              <a:off x="-17931401" y="2819328"/>
              <a:ext cx="7526305" cy="425232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17931401" y="1478441"/>
              <a:ext cx="7526305" cy="88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ctr" anchorCtr="0" compatLnSpc="1">
              <a:prstTxWarp prst="textNoShape">
                <a:avLst/>
              </a:prstTxWarp>
            </a:bodyPr>
            <a:lstStyle>
              <a:lvl1pPr algn="ctr" rtl="0" eaLnBrk="0" fontAlgn="base" hangingPunct="0">
                <a:spcBef>
                  <a:spcPct val="0"/>
                </a:spcBef>
                <a:spcAft>
                  <a:spcPct val="0"/>
                </a:spcAft>
                <a:defRPr sz="2400" kern="1200">
                  <a:solidFill>
                    <a:schemeClr val="accent1">
                      <a:lumMod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761970">
                <a:defRPr/>
              </a:pPr>
              <a:r>
                <a:rPr lang="en-US" altLang="en-US" sz="1667" b="1" dirty="0">
                  <a:solidFill>
                    <a:srgbClr val="629DD1">
                      <a:lumMod val="50000"/>
                    </a:srgbClr>
                  </a:solidFill>
                  <a:latin typeface="Calibri"/>
                </a:rPr>
                <a:t>Washington State Apple Health Dental Program Facts and Figures</a:t>
              </a:r>
              <a:r>
                <a:rPr lang="en-US" altLang="en-US" sz="1667" dirty="0">
                  <a:solidFill>
                    <a:srgbClr val="629DD1">
                      <a:lumMod val="50000"/>
                    </a:srgbClr>
                  </a:solidFill>
                  <a:latin typeface="Calibri"/>
                </a:rPr>
                <a:t/>
              </a:r>
              <a:br>
                <a:rPr lang="en-US" altLang="en-US" sz="1667" dirty="0">
                  <a:solidFill>
                    <a:srgbClr val="629DD1">
                      <a:lumMod val="50000"/>
                    </a:srgbClr>
                  </a:solidFill>
                  <a:latin typeface="Calibri"/>
                </a:rPr>
              </a:br>
              <a:endParaRPr lang="en-US" altLang="en-US" sz="1667" dirty="0">
                <a:solidFill>
                  <a:srgbClr val="629DD1">
                    <a:lumMod val="50000"/>
                  </a:srgbClr>
                </a:solidFill>
                <a:latin typeface="Calibri"/>
              </a:endParaRPr>
            </a:p>
            <a:p>
              <a:pPr defTabSz="761970">
                <a:defRPr/>
              </a:pPr>
              <a:r>
                <a:rPr lang="en-US" altLang="en-US" sz="1667" dirty="0">
                  <a:solidFill>
                    <a:srgbClr val="629DD1">
                      <a:lumMod val="50000"/>
                    </a:srgbClr>
                  </a:solidFill>
                  <a:latin typeface="Calibri"/>
                </a:rPr>
                <a:t>Adult Enrollees with at Least One Dental Service, by County, FY 2015 </a:t>
              </a:r>
            </a:p>
          </p:txBody>
        </p:sp>
      </p:gr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42361" y="1142737"/>
            <a:ext cx="3790198" cy="4839602"/>
          </a:xfrm>
          <a:ln>
            <a:solidFill>
              <a:schemeClr val="tx2">
                <a:lumMod val="75000"/>
              </a:schemeClr>
            </a:solidFill>
          </a:ln>
          <a:effectLst>
            <a:outerShdw blurRad="50800" dist="38100" algn="l" rotWithShape="0">
              <a:prstClr val="black">
                <a:alpha val="40000"/>
              </a:prstClr>
            </a:outerShdw>
          </a:effectLst>
        </p:spPr>
      </p:pic>
      <p:grpSp>
        <p:nvGrpSpPr>
          <p:cNvPr id="16" name="Group 15"/>
          <p:cNvGrpSpPr/>
          <p:nvPr/>
        </p:nvGrpSpPr>
        <p:grpSpPr>
          <a:xfrm>
            <a:off x="2380055" y="1232034"/>
            <a:ext cx="4382648" cy="4661007"/>
            <a:chOff x="4916769" y="2071241"/>
            <a:chExt cx="5259178" cy="559320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6769" y="2071241"/>
              <a:ext cx="5169166" cy="1505027"/>
            </a:xfrm>
            <a:prstGeom prst="rect">
              <a:avLst/>
            </a:prstGeom>
          </p:spPr>
        </p:pic>
        <p:grpSp>
          <p:nvGrpSpPr>
            <p:cNvPr id="15" name="Group 14"/>
            <p:cNvGrpSpPr/>
            <p:nvPr/>
          </p:nvGrpSpPr>
          <p:grpSpPr>
            <a:xfrm>
              <a:off x="5067300" y="3655430"/>
              <a:ext cx="5108647" cy="4009019"/>
              <a:chOff x="5067300" y="3655430"/>
              <a:chExt cx="5108647" cy="4009019"/>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7300" y="3655430"/>
                <a:ext cx="4876800" cy="21358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157" y="5791254"/>
                <a:ext cx="5052790" cy="1873195"/>
              </a:xfrm>
              <a:prstGeom prst="rect">
                <a:avLst/>
              </a:prstGeom>
            </p:spPr>
          </p:pic>
        </p:grpSp>
      </p:gr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962" y="2208264"/>
            <a:ext cx="7455047" cy="3130851"/>
          </a:xfrm>
          <a:prstGeom prst="rect">
            <a:avLst/>
          </a:prstGeom>
        </p:spPr>
      </p:pic>
    </p:spTree>
    <p:extLst>
      <p:ext uri="{BB962C8B-B14F-4D97-AF65-F5344CB8AC3E}">
        <p14:creationId xmlns:p14="http://schemas.microsoft.com/office/powerpoint/2010/main" val="297745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Restoration of the Medicaid Adult Dental Benefit</a:t>
            </a:r>
          </a:p>
        </p:txBody>
      </p:sp>
      <p:sp>
        <p:nvSpPr>
          <p:cNvPr id="6" name="Content Placeholder 5"/>
          <p:cNvSpPr>
            <a:spLocks noGrp="1"/>
          </p:cNvSpPr>
          <p:nvPr>
            <p:ph idx="1"/>
          </p:nvPr>
        </p:nvSpPr>
        <p:spPr/>
        <p:txBody>
          <a:bodyPr>
            <a:normAutofit fontScale="92500" lnSpcReduction="10000"/>
          </a:bodyPr>
          <a:lstStyle/>
          <a:p>
            <a:r>
              <a:rPr lang="en-US" dirty="0"/>
              <a:t>2013 Legislative Session</a:t>
            </a:r>
          </a:p>
          <a:p>
            <a:endParaRPr lang="en-US" sz="833" dirty="0"/>
          </a:p>
          <a:p>
            <a:r>
              <a:rPr lang="en-US" dirty="0"/>
              <a:t>Data Used:</a:t>
            </a:r>
          </a:p>
          <a:p>
            <a:pPr lvl="1"/>
            <a:r>
              <a:rPr lang="en-US" dirty="0"/>
              <a:t>Apple Health Facts &amp; Figures</a:t>
            </a:r>
          </a:p>
          <a:p>
            <a:pPr lvl="1"/>
            <a:r>
              <a:rPr lang="en-US" dirty="0"/>
              <a:t>Washington State Hospital </a:t>
            </a:r>
            <a:br>
              <a:rPr lang="en-US" dirty="0"/>
            </a:br>
            <a:r>
              <a:rPr lang="en-US" dirty="0"/>
              <a:t>Association Study on avoidable </a:t>
            </a:r>
            <a:br>
              <a:rPr lang="en-US" dirty="0"/>
            </a:br>
            <a:r>
              <a:rPr lang="en-US" dirty="0"/>
              <a:t>ER use</a:t>
            </a:r>
          </a:p>
          <a:p>
            <a:endParaRPr lang="en-US" sz="833" dirty="0"/>
          </a:p>
          <a:p>
            <a:r>
              <a:rPr lang="en-US" dirty="0"/>
              <a:t>Diverse Advocacy Partners</a:t>
            </a:r>
          </a:p>
          <a:p>
            <a:endParaRPr lang="en-US" sz="833" dirty="0"/>
          </a:p>
          <a:p>
            <a:r>
              <a:rPr lang="en-US" dirty="0"/>
              <a:t>Paid and Earned Media</a:t>
            </a:r>
          </a:p>
          <a:p>
            <a:endParaRPr lang="en-US" sz="833" dirty="0"/>
          </a:p>
          <a:p>
            <a:r>
              <a:rPr lang="en-US" dirty="0"/>
              <a:t>Benefit Restored in 2014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4426">
            <a:off x="5841308" y="2182832"/>
            <a:ext cx="2612415" cy="3392809"/>
          </a:xfrm>
          <a:prstGeom prst="rect">
            <a:avLst/>
          </a:prstGeom>
          <a:ln>
            <a:solidFill>
              <a:schemeClr val="tx2">
                <a:lumMod val="75000"/>
              </a:schemeClr>
            </a:solidFill>
          </a:ln>
          <a:effectLst>
            <a:outerShdw blurRad="88900" dist="114300" algn="l" rotWithShape="0">
              <a:prstClr val="black">
                <a:alpha val="40000"/>
              </a:prstClr>
            </a:outerShdw>
          </a:effectLst>
        </p:spPr>
      </p:pic>
    </p:spTree>
    <p:extLst>
      <p:ext uri="{BB962C8B-B14F-4D97-AF65-F5344CB8AC3E}">
        <p14:creationId xmlns:p14="http://schemas.microsoft.com/office/powerpoint/2010/main" val="61652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Oral Health Connections Pilot: Secured Funding</a:t>
            </a:r>
          </a:p>
        </p:txBody>
      </p:sp>
      <p:sp>
        <p:nvSpPr>
          <p:cNvPr id="3" name="Content Placeholder 2"/>
          <p:cNvSpPr>
            <a:spLocks noGrp="1"/>
          </p:cNvSpPr>
          <p:nvPr>
            <p:ph idx="1"/>
          </p:nvPr>
        </p:nvSpPr>
        <p:spPr/>
        <p:txBody>
          <a:bodyPr>
            <a:normAutofit fontScale="92500" lnSpcReduction="10000"/>
          </a:bodyPr>
          <a:lstStyle/>
          <a:p>
            <a:r>
              <a:rPr lang="en-US" dirty="0"/>
              <a:t>Pilot to test an enhanced Medicaid dental benefit for pregnant women and people with diabetes</a:t>
            </a:r>
          </a:p>
          <a:p>
            <a:endParaRPr lang="en-US" sz="833" dirty="0"/>
          </a:p>
          <a:p>
            <a:r>
              <a:rPr lang="en-US" dirty="0"/>
              <a:t>Data Used:</a:t>
            </a:r>
          </a:p>
          <a:p>
            <a:pPr lvl="1"/>
            <a:r>
              <a:rPr lang="en-US" dirty="0"/>
              <a:t>Apple Health Facts &amp; Figures</a:t>
            </a:r>
          </a:p>
          <a:p>
            <a:pPr lvl="1"/>
            <a:r>
              <a:rPr lang="en-US" dirty="0"/>
              <a:t>United Concordia study on claims data</a:t>
            </a:r>
          </a:p>
          <a:p>
            <a:endParaRPr lang="en-US" sz="833" dirty="0"/>
          </a:p>
          <a:p>
            <a:r>
              <a:rPr lang="en-US" dirty="0"/>
              <a:t>Diverse Advocacy Partners</a:t>
            </a:r>
          </a:p>
          <a:p>
            <a:endParaRPr lang="en-US" sz="917" dirty="0"/>
          </a:p>
          <a:p>
            <a:r>
              <a:rPr lang="en-US" dirty="0"/>
              <a:t>Earned and Paid Media</a:t>
            </a:r>
          </a:p>
          <a:p>
            <a:endParaRPr lang="en-US" sz="917" dirty="0"/>
          </a:p>
          <a:p>
            <a:r>
              <a:rPr lang="en-US" dirty="0"/>
              <a:t>Secured funding for the pilot in our state budget approved June 2017</a:t>
            </a:r>
          </a:p>
          <a:p>
            <a:endParaRPr lang="en-US" dirty="0"/>
          </a:p>
          <a:p>
            <a:pPr lvl="1"/>
            <a:endParaRPr lang="en-US" dirty="0"/>
          </a:p>
          <a:p>
            <a:endParaRPr lang="en-US" dirty="0"/>
          </a:p>
        </p:txBody>
      </p:sp>
    </p:spTree>
    <p:extLst>
      <p:ext uri="{BB962C8B-B14F-4D97-AF65-F5344CB8AC3E}">
        <p14:creationId xmlns:p14="http://schemas.microsoft.com/office/powerpoint/2010/main" val="81800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624786" y="1371211"/>
            <a:ext cx="5893189" cy="4524263"/>
          </a:xfrm>
          <a:prstGeom prst="rect">
            <a:avLst/>
          </a:prstGeom>
        </p:spPr>
      </p:pic>
      <p:sp>
        <p:nvSpPr>
          <p:cNvPr id="2" name="Title 1"/>
          <p:cNvSpPr>
            <a:spLocks noGrp="1"/>
          </p:cNvSpPr>
          <p:nvPr>
            <p:ph type="title"/>
          </p:nvPr>
        </p:nvSpPr>
        <p:spPr/>
        <p:txBody>
          <a:bodyPr>
            <a:normAutofit fontScale="90000"/>
          </a:bodyPr>
          <a:lstStyle/>
          <a:p>
            <a:r>
              <a:rPr lang="en-US" dirty="0"/>
              <a:t>Coming Soon: Updated Washington State Oral Health Workforce Study</a:t>
            </a:r>
          </a:p>
        </p:txBody>
      </p:sp>
    </p:spTree>
    <p:extLst>
      <p:ext uri="{BB962C8B-B14F-4D97-AF65-F5344CB8AC3E}">
        <p14:creationId xmlns:p14="http://schemas.microsoft.com/office/powerpoint/2010/main" val="1966934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Picture 4"/>
          <p:cNvPicPr>
            <a:picLocks noChangeAspect="1"/>
          </p:cNvPicPr>
          <p:nvPr/>
        </p:nvPicPr>
        <p:blipFill>
          <a:blip r:embed="rId3"/>
          <a:stretch>
            <a:fillRect/>
          </a:stretch>
        </p:blipFill>
        <p:spPr>
          <a:xfrm>
            <a:off x="1276350" y="1185150"/>
            <a:ext cx="6362700" cy="4520037"/>
          </a:xfrm>
          <a:prstGeom prst="rect">
            <a:avLst/>
          </a:prstGeom>
        </p:spPr>
      </p:pic>
    </p:spTree>
    <p:extLst>
      <p:ext uri="{BB962C8B-B14F-4D97-AF65-F5344CB8AC3E}">
        <p14:creationId xmlns:p14="http://schemas.microsoft.com/office/powerpoint/2010/main" val="3755564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Additional Information</a:t>
            </a:r>
            <a:endParaRPr lang="en-US" dirty="0"/>
          </a:p>
        </p:txBody>
      </p:sp>
      <p:sp>
        <p:nvSpPr>
          <p:cNvPr id="3" name="Content Placeholder 2"/>
          <p:cNvSpPr>
            <a:spLocks noGrp="1"/>
          </p:cNvSpPr>
          <p:nvPr>
            <p:ph idx="1"/>
          </p:nvPr>
        </p:nvSpPr>
        <p:spPr/>
        <p:txBody>
          <a:bodyPr>
            <a:normAutofit fontScale="92500" lnSpcReduction="10000"/>
          </a:bodyPr>
          <a:lstStyle/>
          <a:p>
            <a:r>
              <a:rPr lang="en-US"/>
              <a:t>Alia Katabi</a:t>
            </a:r>
          </a:p>
          <a:p>
            <a:r>
              <a:rPr lang="en-US"/>
              <a:t>Evaluation and Data Analyst</a:t>
            </a:r>
          </a:p>
          <a:p>
            <a:r>
              <a:rPr lang="en-US">
                <a:hlinkClick r:id="rId3"/>
              </a:rPr>
              <a:t>akatabi@arcorafoundation.org</a:t>
            </a:r>
            <a:endParaRPr lang="en-US"/>
          </a:p>
          <a:p>
            <a:r>
              <a:rPr lang="en-US"/>
              <a:t>Phone: (206) 729-5549</a:t>
            </a:r>
          </a:p>
          <a:p>
            <a:endParaRPr lang="en-US"/>
          </a:p>
          <a:p>
            <a:endParaRPr lang="en-US"/>
          </a:p>
          <a:p>
            <a:r>
              <a:rPr lang="en-US"/>
              <a:t>Alison Mondi </a:t>
            </a:r>
          </a:p>
          <a:p>
            <a:r>
              <a:rPr lang="en-US"/>
              <a:t>Policy Analyst </a:t>
            </a:r>
          </a:p>
          <a:p>
            <a:r>
              <a:rPr lang="en-US">
                <a:hlinkClick r:id="rId4"/>
              </a:rPr>
              <a:t>amondi@arcorafoundation.org</a:t>
            </a:r>
            <a:endParaRPr lang="en-US"/>
          </a:p>
          <a:p>
            <a:r>
              <a:rPr lang="en-US"/>
              <a:t>Phone: (206) 528-7327 </a:t>
            </a:r>
          </a:p>
          <a:p>
            <a:endParaRPr lang="en-US" dirty="0"/>
          </a:p>
        </p:txBody>
      </p:sp>
    </p:spTree>
    <p:extLst>
      <p:ext uri="{BB962C8B-B14F-4D97-AF65-F5344CB8AC3E}">
        <p14:creationId xmlns:p14="http://schemas.microsoft.com/office/powerpoint/2010/main" val="265962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7-Part Series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61050138"/>
              </p:ext>
            </p:extLst>
          </p:nvPr>
        </p:nvGraphicFramePr>
        <p:xfrm>
          <a:off x="301377" y="1526978"/>
          <a:ext cx="8504238" cy="3853736"/>
        </p:xfrm>
        <a:graphic>
          <a:graphicData uri="http://schemas.openxmlformats.org/drawingml/2006/table">
            <a:tbl>
              <a:tblPr firstRow="1" bandRow="1">
                <a:tableStyleId>{5C22544A-7EE6-4342-B048-85BDC9FD1C3A}</a:tableStyleId>
              </a:tblPr>
              <a:tblGrid>
                <a:gridCol w="1069975">
                  <a:extLst>
                    <a:ext uri="{9D8B030D-6E8A-4147-A177-3AD203B41FA5}">
                      <a16:colId xmlns:a16="http://schemas.microsoft.com/office/drawing/2014/main" xmlns="" val="20000"/>
                    </a:ext>
                  </a:extLst>
                </a:gridCol>
                <a:gridCol w="4724400">
                  <a:extLst>
                    <a:ext uri="{9D8B030D-6E8A-4147-A177-3AD203B41FA5}">
                      <a16:colId xmlns:a16="http://schemas.microsoft.com/office/drawing/2014/main" xmlns="" val="20001"/>
                    </a:ext>
                  </a:extLst>
                </a:gridCol>
                <a:gridCol w="2709863">
                  <a:extLst>
                    <a:ext uri="{9D8B030D-6E8A-4147-A177-3AD203B41FA5}">
                      <a16:colId xmlns:a16="http://schemas.microsoft.com/office/drawing/2014/main" xmlns="" val="20002"/>
                    </a:ext>
                  </a:extLst>
                </a:gridCol>
              </a:tblGrid>
              <a:tr h="370840">
                <a:tc>
                  <a:txBody>
                    <a:bodyPr/>
                    <a:lstStyle/>
                    <a:p>
                      <a:r>
                        <a:rPr lang="en-US" sz="1600" i="0" dirty="0">
                          <a:latin typeface="Calibri" pitchFamily="34" charset="0"/>
                          <a:cs typeface="Calibri" pitchFamily="34" charset="0"/>
                        </a:rPr>
                        <a:t>Date</a:t>
                      </a:r>
                      <a:endParaRPr lang="en-GB" sz="1600" i="0" dirty="0">
                        <a:latin typeface="Calibri" pitchFamily="34" charset="0"/>
                        <a:cs typeface="Calibri" pitchFamily="34" charset="0"/>
                      </a:endParaRPr>
                    </a:p>
                  </a:txBody>
                  <a:tcPr anchor="ctr"/>
                </a:tc>
                <a:tc>
                  <a:txBody>
                    <a:bodyPr/>
                    <a:lstStyle/>
                    <a:p>
                      <a:r>
                        <a:rPr lang="en-US" sz="1600" i="0" dirty="0">
                          <a:latin typeface="Calibri" pitchFamily="34" charset="0"/>
                          <a:cs typeface="Calibri" pitchFamily="34" charset="0"/>
                        </a:rPr>
                        <a:t>Topic</a:t>
                      </a:r>
                      <a:endParaRPr lang="en-GB" sz="1600" i="0" dirty="0">
                        <a:latin typeface="Calibri" pitchFamily="34" charset="0"/>
                        <a:cs typeface="Calibri" pitchFamily="34" charset="0"/>
                      </a:endParaRPr>
                    </a:p>
                  </a:txBody>
                  <a:tcPr/>
                </a:tc>
                <a:tc>
                  <a:txBody>
                    <a:bodyPr/>
                    <a:lstStyle/>
                    <a:p>
                      <a:r>
                        <a:rPr lang="en-US" sz="1600" i="0" dirty="0">
                          <a:latin typeface="Calibri" pitchFamily="34" charset="0"/>
                          <a:cs typeface="Calibri" pitchFamily="34" charset="0"/>
                        </a:rPr>
                        <a:t>Presenter</a:t>
                      </a:r>
                      <a:endParaRPr lang="en-GB" sz="1600" i="0" dirty="0">
                        <a:latin typeface="Calibri" pitchFamily="34" charset="0"/>
                        <a:cs typeface="Calibri" pitchFamily="34" charset="0"/>
                      </a:endParaRPr>
                    </a:p>
                  </a:txBody>
                  <a:tcPr/>
                </a:tc>
                <a:extLst>
                  <a:ext uri="{0D108BD9-81ED-4DB2-BD59-A6C34878D82A}">
                    <a16:rowId xmlns:a16="http://schemas.microsoft.com/office/drawing/2014/main" xmlns="" val="10000"/>
                  </a:ext>
                </a:extLst>
              </a:tr>
              <a:tr h="370840">
                <a:tc>
                  <a:txBody>
                    <a:bodyPr/>
                    <a:lstStyle/>
                    <a:p>
                      <a:r>
                        <a:rPr lang="en-US" sz="1600" i="0" dirty="0">
                          <a:latin typeface="Calibri" pitchFamily="34" charset="0"/>
                          <a:cs typeface="Calibri" pitchFamily="34" charset="0"/>
                        </a:rPr>
                        <a:t>May</a:t>
                      </a:r>
                      <a:r>
                        <a:rPr lang="en-US" sz="1600" i="0" baseline="0" dirty="0">
                          <a:latin typeface="Calibri" pitchFamily="34" charset="0"/>
                          <a:cs typeface="Calibri" pitchFamily="34" charset="0"/>
                        </a:rPr>
                        <a:t> 18</a:t>
                      </a:r>
                      <a:endParaRPr lang="en-GB" sz="1600" i="0" dirty="0">
                        <a:latin typeface="Calibri" pitchFamily="34" charset="0"/>
                        <a:cs typeface="Calibri" pitchFamily="34" charset="0"/>
                      </a:endParaRPr>
                    </a:p>
                  </a:txBody>
                  <a:tcPr anchor="ctr"/>
                </a:tc>
                <a:tc>
                  <a:txBody>
                    <a:bodyPr/>
                    <a:lstStyle/>
                    <a:p>
                      <a:r>
                        <a:rPr kumimoji="0" lang="en-GB" sz="1600" i="0" kern="1200" dirty="0">
                          <a:solidFill>
                            <a:schemeClr val="dk1"/>
                          </a:solidFill>
                          <a:latin typeface="Calibri" pitchFamily="34" charset="0"/>
                          <a:ea typeface="+mn-ea"/>
                          <a:cs typeface="Calibri" pitchFamily="34" charset="0"/>
                        </a:rPr>
                        <a:t>Turning data into action</a:t>
                      </a:r>
                      <a:endParaRPr lang="en-GB" sz="1600" i="0" dirty="0">
                        <a:latin typeface="Calibri" pitchFamily="34" charset="0"/>
                        <a:cs typeface="Calibri" pitchFamily="34" charset="0"/>
                      </a:endParaRPr>
                    </a:p>
                  </a:txBody>
                  <a:tcPr anchor="ctr"/>
                </a:tc>
                <a:tc>
                  <a:txBody>
                    <a:bodyPr/>
                    <a:lstStyle/>
                    <a:p>
                      <a:r>
                        <a:rPr lang="en-US" sz="1600" i="0" dirty="0">
                          <a:latin typeface="Calibri" pitchFamily="34" charset="0"/>
                          <a:cs typeface="Calibri" pitchFamily="34" charset="0"/>
                        </a:rPr>
                        <a:t>Kathy Phipps, ASTDD</a:t>
                      </a:r>
                      <a:endParaRPr lang="en-GB" sz="1600" i="0" dirty="0">
                        <a:latin typeface="Calibri" pitchFamily="34" charset="0"/>
                        <a:cs typeface="Calibri" pitchFamily="34" charset="0"/>
                      </a:endParaRPr>
                    </a:p>
                  </a:txBody>
                  <a:tcPr anchor="ct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Calibri" pitchFamily="34" charset="0"/>
                          <a:cs typeface="Calibri" pitchFamily="34" charset="0"/>
                        </a:rPr>
                        <a:t>June 1</a:t>
                      </a:r>
                      <a:endParaRPr lang="en-GB" sz="1600" b="0" i="0" dirty="0">
                        <a:solidFill>
                          <a:schemeClr val="tx1"/>
                        </a:solidFill>
                        <a:latin typeface="Calibri" pitchFamily="34" charset="0"/>
                        <a:cs typeface="Calibri" pitchFamily="34" charset="0"/>
                      </a:endParaRPr>
                    </a:p>
                  </a:txBody>
                  <a:tcPr anchor="ctr"/>
                </a:tc>
                <a:tc>
                  <a:txBody>
                    <a:bodyPr/>
                    <a:lstStyle/>
                    <a:p>
                      <a:r>
                        <a:rPr kumimoji="0" lang="en-GB" sz="1600" b="0" i="0" kern="1200" dirty="0">
                          <a:solidFill>
                            <a:schemeClr val="tx1"/>
                          </a:solidFill>
                          <a:latin typeface="Calibri" pitchFamily="34" charset="0"/>
                          <a:ea typeface="+mn-ea"/>
                          <a:cs typeface="Calibri" pitchFamily="34" charset="0"/>
                        </a:rPr>
                        <a:t>Developing and using state oral health data reports</a:t>
                      </a:r>
                      <a:endParaRPr lang="en-GB" sz="1600" b="0" i="0" dirty="0">
                        <a:solidFill>
                          <a:schemeClr val="tx1"/>
                        </a:solidFill>
                        <a:latin typeface="Calibri" pitchFamily="34" charset="0"/>
                        <a:cs typeface="Calibri" pitchFamily="34" charset="0"/>
                      </a:endParaRPr>
                    </a:p>
                  </a:txBody>
                  <a:tcPr anchor="ctr"/>
                </a:tc>
                <a:tc>
                  <a:txBody>
                    <a:bodyPr/>
                    <a:lstStyle/>
                    <a:p>
                      <a:r>
                        <a:rPr lang="en-US" sz="1600" b="0" i="0" dirty="0">
                          <a:solidFill>
                            <a:schemeClr val="tx1"/>
                          </a:solidFill>
                          <a:latin typeface="Calibri" pitchFamily="34" charset="0"/>
                          <a:cs typeface="Calibri" pitchFamily="34" charset="0"/>
                        </a:rPr>
                        <a:t>Hawaii &amp; Vermont</a:t>
                      </a:r>
                      <a:endParaRPr lang="en-GB" sz="16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2"/>
                  </a:ext>
                </a:extLst>
              </a:tr>
              <a:tr h="584359">
                <a:tc>
                  <a:txBody>
                    <a:bodyPr/>
                    <a:lstStyle/>
                    <a:p>
                      <a:r>
                        <a:rPr lang="en-US" sz="1600" b="0" i="0" dirty="0">
                          <a:solidFill>
                            <a:schemeClr val="tx1"/>
                          </a:solidFill>
                          <a:latin typeface="Calibri" pitchFamily="34" charset="0"/>
                          <a:cs typeface="Calibri" pitchFamily="34" charset="0"/>
                        </a:rPr>
                        <a:t>June 15</a:t>
                      </a:r>
                      <a:endParaRPr lang="en-GB" sz="1600" b="0" i="0" dirty="0">
                        <a:solidFill>
                          <a:schemeClr val="tx1"/>
                        </a:solidFill>
                        <a:latin typeface="Calibri" pitchFamily="34" charset="0"/>
                        <a:cs typeface="Calibri" pitchFamily="34" charset="0"/>
                      </a:endParaRPr>
                    </a:p>
                  </a:txBody>
                  <a:tcPr anchor="ctr"/>
                </a:tc>
                <a:tc>
                  <a:txBody>
                    <a:bodyPr/>
                    <a:lstStyle/>
                    <a:p>
                      <a:r>
                        <a:rPr lang="en-US" sz="1600" b="0" i="0" dirty="0">
                          <a:solidFill>
                            <a:schemeClr val="tx1"/>
                          </a:solidFill>
                          <a:latin typeface="Calibri" pitchFamily="34" charset="0"/>
                          <a:cs typeface="Calibri" pitchFamily="34" charset="0"/>
                        </a:rPr>
                        <a:t>Using the CDC Open Data Platform to visualize oral health data</a:t>
                      </a:r>
                      <a:endParaRPr lang="en-GB" sz="1600" b="0" i="0" dirty="0">
                        <a:solidFill>
                          <a:schemeClr val="tx1"/>
                        </a:solidFill>
                        <a:latin typeface="Calibri" pitchFamily="34" charset="0"/>
                        <a:cs typeface="Calibri" pitchFamily="34" charset="0"/>
                      </a:endParaRPr>
                    </a:p>
                  </a:txBody>
                  <a:tcPr anchor="ctr"/>
                </a:tc>
                <a:tc>
                  <a:txBody>
                    <a:bodyPr/>
                    <a:lstStyle/>
                    <a:p>
                      <a:r>
                        <a:rPr lang="en-US" sz="1600" b="0" i="0" dirty="0">
                          <a:solidFill>
                            <a:schemeClr val="tx1"/>
                          </a:solidFill>
                          <a:latin typeface="Calibri" pitchFamily="34" charset="0"/>
                          <a:cs typeface="Calibri" pitchFamily="34" charset="0"/>
                        </a:rPr>
                        <a:t>Valerie Robison, CDC</a:t>
                      </a:r>
                      <a:endParaRPr lang="en-GB" sz="16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3"/>
                  </a:ext>
                </a:extLst>
              </a:tr>
              <a:tr h="370840">
                <a:tc>
                  <a:txBody>
                    <a:bodyPr/>
                    <a:lstStyle/>
                    <a:p>
                      <a:r>
                        <a:rPr lang="en-US" sz="1600" b="0" i="0" dirty="0">
                          <a:solidFill>
                            <a:schemeClr val="tx1"/>
                          </a:solidFill>
                          <a:latin typeface="Calibri" pitchFamily="34" charset="0"/>
                          <a:cs typeface="Calibri" pitchFamily="34" charset="0"/>
                        </a:rPr>
                        <a:t>June 29</a:t>
                      </a:r>
                      <a:endParaRPr lang="en-GB" sz="1600" b="0" i="0" dirty="0">
                        <a:solidFill>
                          <a:schemeClr val="tx1"/>
                        </a:solidFill>
                        <a:latin typeface="Calibri" pitchFamily="34" charset="0"/>
                        <a:cs typeface="Calibri" pitchFamily="34" charset="0"/>
                      </a:endParaRPr>
                    </a:p>
                  </a:txBody>
                  <a:tcPr anchor="ctr"/>
                </a:tc>
                <a:tc>
                  <a:txBody>
                    <a:bodyPr/>
                    <a:lstStyle/>
                    <a:p>
                      <a:r>
                        <a:rPr kumimoji="0" lang="en-GB" sz="1600" b="0" i="0" kern="1200" dirty="0">
                          <a:solidFill>
                            <a:schemeClr val="tx1"/>
                          </a:solidFill>
                          <a:latin typeface="Calibri" pitchFamily="34" charset="0"/>
                          <a:ea typeface="+mn-ea"/>
                          <a:cs typeface="Calibri" pitchFamily="34" charset="0"/>
                        </a:rPr>
                        <a:t>Data to Action: Making Better </a:t>
                      </a:r>
                      <a:r>
                        <a:rPr kumimoji="0" lang="en-GB" sz="1600" b="0" i="0" kern="1200" dirty="0" err="1">
                          <a:solidFill>
                            <a:schemeClr val="tx1"/>
                          </a:solidFill>
                          <a:latin typeface="Calibri" pitchFamily="34" charset="0"/>
                          <a:ea typeface="+mn-ea"/>
                          <a:cs typeface="Calibri" pitchFamily="34" charset="0"/>
                        </a:rPr>
                        <a:t>Infographics</a:t>
                      </a:r>
                      <a:endParaRPr lang="en-GB" sz="1600" b="0" i="0" dirty="0">
                        <a:solidFill>
                          <a:schemeClr val="tx1"/>
                        </a:solidFill>
                        <a:latin typeface="Calibri" pitchFamily="34" charset="0"/>
                        <a:cs typeface="Calibri" pitchFamily="34" charset="0"/>
                      </a:endParaRPr>
                    </a:p>
                  </a:txBody>
                  <a:tcPr anchor="ctr"/>
                </a:tc>
                <a:tc>
                  <a:txBody>
                    <a:bodyPr/>
                    <a:lstStyle/>
                    <a:p>
                      <a:r>
                        <a:rPr kumimoji="0" lang="en-GB" sz="1600" b="0" i="0" kern="1200" dirty="0">
                          <a:solidFill>
                            <a:schemeClr val="tx1"/>
                          </a:solidFill>
                          <a:latin typeface="Calibri" pitchFamily="34" charset="0"/>
                          <a:ea typeface="+mn-ea"/>
                          <a:cs typeface="Calibri" pitchFamily="34" charset="0"/>
                        </a:rPr>
                        <a:t>Carole </a:t>
                      </a:r>
                      <a:r>
                        <a:rPr kumimoji="0" lang="en-GB" sz="1600" b="0" i="0" kern="1200" dirty="0" err="1">
                          <a:solidFill>
                            <a:schemeClr val="tx1"/>
                          </a:solidFill>
                          <a:latin typeface="Calibri" pitchFamily="34" charset="0"/>
                          <a:ea typeface="+mn-ea"/>
                          <a:cs typeface="Calibri" pitchFamily="34" charset="0"/>
                        </a:rPr>
                        <a:t>Stampfel</a:t>
                      </a:r>
                      <a:r>
                        <a:rPr kumimoji="0" lang="en-GB" sz="1600" b="0" i="0" kern="1200" dirty="0">
                          <a:solidFill>
                            <a:schemeClr val="tx1"/>
                          </a:solidFill>
                          <a:latin typeface="Calibri" pitchFamily="34" charset="0"/>
                          <a:ea typeface="+mn-ea"/>
                          <a:cs typeface="Calibri" pitchFamily="34" charset="0"/>
                        </a:rPr>
                        <a:t>, AMCHP</a:t>
                      </a:r>
                      <a:endParaRPr lang="en-GB" sz="16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4"/>
                  </a:ext>
                </a:extLst>
              </a:tr>
              <a:tr h="584359">
                <a:tc>
                  <a:txBody>
                    <a:bodyPr/>
                    <a:lstStyle/>
                    <a:p>
                      <a:r>
                        <a:rPr lang="en-US" sz="1600" b="0" i="0" dirty="0">
                          <a:latin typeface="Calibri" pitchFamily="34" charset="0"/>
                          <a:cs typeface="Calibri" pitchFamily="34" charset="0"/>
                        </a:rPr>
                        <a:t>July 27</a:t>
                      </a:r>
                      <a:endParaRPr lang="en-GB" sz="1600" b="0" i="0" dirty="0">
                        <a:latin typeface="Calibri" pitchFamily="34" charset="0"/>
                        <a:cs typeface="Calibri" pitchFamily="34" charset="0"/>
                      </a:endParaRPr>
                    </a:p>
                  </a:txBody>
                  <a:tcPr anchor="ctr"/>
                </a:tc>
                <a:tc>
                  <a:txBody>
                    <a:bodyPr/>
                    <a:lstStyle/>
                    <a:p>
                      <a:r>
                        <a:rPr kumimoji="0" lang="en-GB" sz="1600" b="0" i="0" kern="1200" dirty="0">
                          <a:solidFill>
                            <a:schemeClr val="dk1"/>
                          </a:solidFill>
                          <a:latin typeface="Calibri" pitchFamily="34" charset="0"/>
                          <a:ea typeface="+mn-ea"/>
                          <a:cs typeface="Calibri" pitchFamily="34" charset="0"/>
                        </a:rPr>
                        <a:t>Web-based oral health data systems – state examples</a:t>
                      </a:r>
                      <a:endParaRPr lang="en-GB" sz="1600" b="0" i="0" dirty="0">
                        <a:latin typeface="Calibri" pitchFamily="34" charset="0"/>
                        <a:cs typeface="Calibri" pitchFamily="34" charset="0"/>
                      </a:endParaRPr>
                    </a:p>
                  </a:txBody>
                  <a:tcPr anchor="ctr"/>
                </a:tc>
                <a:tc>
                  <a:txBody>
                    <a:bodyPr/>
                    <a:lstStyle/>
                    <a:p>
                      <a:r>
                        <a:rPr lang="en-US" sz="1600" b="0" i="0" dirty="0">
                          <a:latin typeface="Calibri" pitchFamily="34" charset="0"/>
                          <a:cs typeface="Calibri" pitchFamily="34" charset="0"/>
                        </a:rPr>
                        <a:t>Colorado, Minnesota</a:t>
                      </a:r>
                      <a:endParaRPr lang="en-GB" sz="1600" b="0" i="0" dirty="0">
                        <a:latin typeface="Calibri" pitchFamily="34" charset="0"/>
                        <a:cs typeface="Calibri" pitchFamily="34" charset="0"/>
                      </a:endParaRPr>
                    </a:p>
                  </a:txBody>
                  <a:tcPr anchor="ctr"/>
                </a:tc>
                <a:extLst>
                  <a:ext uri="{0D108BD9-81ED-4DB2-BD59-A6C34878D82A}">
                    <a16:rowId xmlns:a16="http://schemas.microsoft.com/office/drawing/2014/main" xmlns="" val="10006"/>
                  </a:ext>
                </a:extLst>
              </a:tr>
              <a:tr h="370840">
                <a:tc>
                  <a:txBody>
                    <a:bodyPr/>
                    <a:lstStyle/>
                    <a:p>
                      <a:r>
                        <a:rPr lang="en-US" sz="1600" b="0" i="0" dirty="0">
                          <a:latin typeface="Calibri" pitchFamily="34" charset="0"/>
                          <a:cs typeface="Calibri" pitchFamily="34" charset="0"/>
                        </a:rPr>
                        <a:t>August 3</a:t>
                      </a:r>
                      <a:endParaRPr lang="en-GB" sz="1600" b="0" i="0" dirty="0">
                        <a:latin typeface="Calibri" pitchFamily="34" charset="0"/>
                        <a:cs typeface="Calibri" pitchFamily="34" charset="0"/>
                      </a:endParaRPr>
                    </a:p>
                  </a:txBody>
                  <a:tcPr anchor="ctr"/>
                </a:tc>
                <a:tc>
                  <a:txBody>
                    <a:bodyPr/>
                    <a:lstStyle/>
                    <a:p>
                      <a:r>
                        <a:rPr kumimoji="0" lang="en-GB" sz="1600" b="0" i="0" kern="1200" dirty="0">
                          <a:solidFill>
                            <a:schemeClr val="dk1"/>
                          </a:solidFill>
                          <a:latin typeface="Calibri" pitchFamily="34" charset="0"/>
                          <a:ea typeface="+mn-ea"/>
                          <a:cs typeface="Calibri" pitchFamily="34" charset="0"/>
                        </a:rPr>
                        <a:t>Oral health </a:t>
                      </a:r>
                      <a:r>
                        <a:rPr kumimoji="0" lang="en-GB" sz="1600" b="0" i="0" kern="1200" dirty="0" err="1">
                          <a:solidFill>
                            <a:schemeClr val="dk1"/>
                          </a:solidFill>
                          <a:latin typeface="Calibri" pitchFamily="34" charset="0"/>
                          <a:ea typeface="+mn-ea"/>
                          <a:cs typeface="Calibri" pitchFamily="34" charset="0"/>
                        </a:rPr>
                        <a:t>infographics</a:t>
                      </a:r>
                      <a:r>
                        <a:rPr kumimoji="0" lang="en-GB" sz="1600" b="0" i="0" kern="1200" dirty="0">
                          <a:solidFill>
                            <a:schemeClr val="dk1"/>
                          </a:solidFill>
                          <a:latin typeface="Calibri" pitchFamily="34" charset="0"/>
                          <a:ea typeface="+mn-ea"/>
                          <a:cs typeface="Calibri" pitchFamily="34" charset="0"/>
                        </a:rPr>
                        <a:t> – state examples</a:t>
                      </a:r>
                      <a:endParaRPr lang="en-GB" sz="1600" b="0" i="0" dirty="0">
                        <a:latin typeface="Calibri" pitchFamily="34" charset="0"/>
                        <a:cs typeface="Calibri" pitchFamily="34" charset="0"/>
                      </a:endParaRPr>
                    </a:p>
                  </a:txBody>
                  <a:tcPr anchor="ctr"/>
                </a:tc>
                <a:tc>
                  <a:txBody>
                    <a:bodyPr/>
                    <a:lstStyle/>
                    <a:p>
                      <a:r>
                        <a:rPr lang="en-US" sz="1600" b="0" i="0" dirty="0">
                          <a:latin typeface="Calibri" pitchFamily="34" charset="0"/>
                          <a:cs typeface="Calibri" pitchFamily="34" charset="0"/>
                        </a:rPr>
                        <a:t>Arizona</a:t>
                      </a:r>
                      <a:r>
                        <a:rPr lang="en-US" sz="1600" b="0" i="0" baseline="0" dirty="0">
                          <a:latin typeface="Calibri" pitchFamily="34" charset="0"/>
                          <a:cs typeface="Calibri" pitchFamily="34" charset="0"/>
                        </a:rPr>
                        <a:t> &amp; New Hampshire</a:t>
                      </a:r>
                      <a:endParaRPr lang="en-GB" sz="1600" b="0" i="0" dirty="0">
                        <a:latin typeface="Calibri" pitchFamily="34" charset="0"/>
                        <a:cs typeface="Calibri" pitchFamily="34" charset="0"/>
                      </a:endParaRPr>
                    </a:p>
                  </a:txBody>
                  <a:tcPr anchor="ctr"/>
                </a:tc>
                <a:extLst>
                  <a:ext uri="{0D108BD9-81ED-4DB2-BD59-A6C34878D82A}">
                    <a16:rowId xmlns:a16="http://schemas.microsoft.com/office/drawing/2014/main" xmlns="" val="10008"/>
                  </a:ext>
                </a:extLst>
              </a:tr>
              <a:tr h="830818">
                <a:tc>
                  <a:txBody>
                    <a:bodyPr/>
                    <a:lstStyle/>
                    <a:p>
                      <a:r>
                        <a:rPr lang="en-US" sz="1600" b="1" i="1" dirty="0">
                          <a:latin typeface="Calibri" pitchFamily="34" charset="0"/>
                          <a:cs typeface="Calibri" pitchFamily="34" charset="0"/>
                        </a:rPr>
                        <a:t>August 10</a:t>
                      </a:r>
                      <a:endParaRPr lang="en-GB" sz="1600" b="1" i="1" dirty="0">
                        <a:latin typeface="Calibri" pitchFamily="34" charset="0"/>
                        <a:cs typeface="Calibri" pitchFamily="34" charset="0"/>
                      </a:endParaRPr>
                    </a:p>
                  </a:txBody>
                  <a:tcPr anchor="ctr"/>
                </a:tc>
                <a:tc>
                  <a:txBody>
                    <a:bodyPr/>
                    <a:lstStyle/>
                    <a:p>
                      <a:r>
                        <a:rPr kumimoji="0" lang="en-GB" sz="1600" b="1" i="1" kern="1200" dirty="0">
                          <a:solidFill>
                            <a:schemeClr val="dk1"/>
                          </a:solidFill>
                          <a:latin typeface="Calibri" pitchFamily="34" charset="0"/>
                          <a:ea typeface="+mn-ea"/>
                          <a:cs typeface="Calibri" pitchFamily="34" charset="0"/>
                        </a:rPr>
                        <a:t>Using coalitions and partners to spread the message</a:t>
                      </a:r>
                      <a:endParaRPr lang="en-GB" sz="1600" b="1" i="1" dirty="0">
                        <a:latin typeface="Calibri" pitchFamily="34" charset="0"/>
                        <a:cs typeface="Calibri" pitchFamily="34" charset="0"/>
                      </a:endParaRPr>
                    </a:p>
                  </a:txBody>
                  <a:tcPr anchor="ctr"/>
                </a:tc>
                <a:tc>
                  <a:txBody>
                    <a:bodyPr/>
                    <a:lstStyle/>
                    <a:p>
                      <a:r>
                        <a:rPr kumimoji="0" lang="en-GB" sz="1600" b="1" i="1" u="none" strike="noStrike" cap="none" normalizeH="0" baseline="0" dirty="0">
                          <a:ln>
                            <a:noFill/>
                          </a:ln>
                          <a:solidFill>
                            <a:schemeClr val="tx1"/>
                          </a:solidFill>
                          <a:effectLst/>
                          <a:latin typeface="Calibri" pitchFamily="34" charset="0"/>
                          <a:ea typeface="Calibri" pitchFamily="34" charset="0"/>
                          <a:cs typeface="Calibri" pitchFamily="34" charset="0"/>
                        </a:rPr>
                        <a:t>Children’s Health Alliance of Wisconsin, </a:t>
                      </a:r>
                      <a:r>
                        <a:rPr lang="en-US" sz="1600" b="1" i="1" dirty="0">
                          <a:latin typeface="Calibri" pitchFamily="34" charset="0"/>
                          <a:cs typeface="Calibri" pitchFamily="34" charset="0"/>
                        </a:rPr>
                        <a:t>Washington Dental Service Foundation</a:t>
                      </a:r>
                      <a:endParaRPr lang="en-GB" sz="1600" b="1" i="1" dirty="0">
                        <a:latin typeface="Calibri" pitchFamily="34" charset="0"/>
                        <a:cs typeface="Calibri" pitchFamily="34" charset="0"/>
                      </a:endParaRPr>
                    </a:p>
                  </a:txBody>
                  <a:tcPr anchor="ctr"/>
                </a:tc>
                <a:extLst>
                  <a:ext uri="{0D108BD9-81ED-4DB2-BD59-A6C34878D82A}">
                    <a16:rowId xmlns:a16="http://schemas.microsoft.com/office/drawing/2014/main" xmlns="" val="10007"/>
                  </a:ext>
                </a:extLst>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8110931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Using Data to Drive Policy Change in Wisconsin </a:t>
            </a:r>
            <a:endParaRPr lang="en-US" dirty="0"/>
          </a:p>
        </p:txBody>
      </p:sp>
      <p:sp>
        <p:nvSpPr>
          <p:cNvPr id="5" name="Subtitle 4"/>
          <p:cNvSpPr>
            <a:spLocks noGrp="1"/>
          </p:cNvSpPr>
          <p:nvPr>
            <p:ph type="subTitle" idx="1"/>
          </p:nvPr>
        </p:nvSpPr>
        <p:spPr/>
        <p:txBody>
          <a:bodyPr/>
          <a:lstStyle/>
          <a:p>
            <a:r>
              <a:rPr lang="en-US" dirty="0" smtClean="0"/>
              <a:t>Matt Crespin, MPH, RDH</a:t>
            </a:r>
          </a:p>
          <a:p>
            <a:r>
              <a:rPr lang="en-US" dirty="0" smtClean="0"/>
              <a:t>Associate Director </a:t>
            </a:r>
          </a:p>
          <a:p>
            <a:r>
              <a:rPr lang="en-US" dirty="0" smtClean="0"/>
              <a:t>Children’s Health Alliance of Wisconsin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FamilyPP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382" y="1043796"/>
            <a:ext cx="6522524" cy="5166406"/>
          </a:xfrm>
          <a:prstGeom prst="rect">
            <a:avLst/>
          </a:prstGeom>
        </p:spPr>
      </p:pic>
    </p:spTree>
    <p:extLst>
      <p:ext uri="{BB962C8B-B14F-4D97-AF65-F5344CB8AC3E}">
        <p14:creationId xmlns:p14="http://schemas.microsoft.com/office/powerpoint/2010/main" val="3799463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H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470" y="1612959"/>
            <a:ext cx="2893049" cy="2678933"/>
          </a:xfrm>
          <a:prstGeom prst="rect">
            <a:avLst/>
          </a:prstGeom>
        </p:spPr>
      </p:pic>
      <p:pic>
        <p:nvPicPr>
          <p:cNvPr id="4" name="Picture 3" descr="OH Logo Family.png"/>
          <p:cNvPicPr>
            <a:picLocks noChangeAspect="1"/>
          </p:cNvPicPr>
          <p:nvPr/>
        </p:nvPicPr>
        <p:blipFill>
          <a:blip r:embed="rId4"/>
          <a:stretch>
            <a:fillRect/>
          </a:stretch>
        </p:blipFill>
        <p:spPr>
          <a:xfrm>
            <a:off x="754400" y="4692548"/>
            <a:ext cx="7702312" cy="1499619"/>
          </a:xfrm>
          <a:prstGeom prst="rect">
            <a:avLst/>
          </a:prstGeom>
        </p:spPr>
      </p:pic>
    </p:spTree>
    <p:extLst>
      <p:ext uri="{BB962C8B-B14F-4D97-AF65-F5344CB8AC3E}">
        <p14:creationId xmlns:p14="http://schemas.microsoft.com/office/powerpoint/2010/main" val="140458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897308"/>
            <a:ext cx="8229600" cy="990600"/>
          </a:xfrm>
        </p:spPr>
        <p:txBody>
          <a:bodyPr/>
          <a:lstStyle/>
          <a:p>
            <a:r>
              <a:rPr lang="en-US" dirty="0" smtClean="0"/>
              <a:t>I wear many hats….</a:t>
            </a:r>
            <a:endParaRPr lang="en-US" dirty="0"/>
          </a:p>
        </p:txBody>
      </p:sp>
      <p:sp>
        <p:nvSpPr>
          <p:cNvPr id="6" name="Content Placeholder 5"/>
          <p:cNvSpPr>
            <a:spLocks noGrp="1"/>
          </p:cNvSpPr>
          <p:nvPr>
            <p:ph sz="half" idx="1"/>
          </p:nvPr>
        </p:nvSpPr>
        <p:spPr>
          <a:xfrm>
            <a:off x="457200" y="1887908"/>
            <a:ext cx="4076700" cy="3962400"/>
          </a:xfrm>
        </p:spPr>
        <p:txBody>
          <a:bodyPr/>
          <a:lstStyle/>
          <a:p>
            <a:r>
              <a:rPr lang="en-US" sz="2000" dirty="0" smtClean="0"/>
              <a:t>American Dental Hygienists’ Association (Vice President)</a:t>
            </a:r>
          </a:p>
          <a:p>
            <a:r>
              <a:rPr lang="en-US" sz="2000" dirty="0" smtClean="0"/>
              <a:t>AAPHD (Council on Legislation)</a:t>
            </a:r>
          </a:p>
          <a:p>
            <a:r>
              <a:rPr lang="en-US" sz="2000" dirty="0" smtClean="0"/>
              <a:t>ASTDD (School and Adolescent Oral Health Committee) </a:t>
            </a:r>
          </a:p>
          <a:p>
            <a:r>
              <a:rPr lang="en-US" sz="2000" dirty="0" smtClean="0"/>
              <a:t>CDHP Sealant Workgroup (chair)</a:t>
            </a:r>
          </a:p>
          <a:p>
            <a:r>
              <a:rPr lang="en-US" sz="2000" dirty="0" smtClean="0"/>
              <a:t>Washington Dental Services Foundation (consultant) </a:t>
            </a:r>
          </a:p>
          <a:p>
            <a:r>
              <a:rPr lang="en-US" sz="2000" b="1" dirty="0" smtClean="0"/>
              <a:t>Children’s Health Alliance of Wisconsin</a:t>
            </a:r>
          </a:p>
          <a:p>
            <a:endParaRPr lang="en-US" sz="2000" dirty="0"/>
          </a:p>
        </p:txBody>
      </p:sp>
      <p:pic>
        <p:nvPicPr>
          <p:cNvPr id="1026" name="Picture 2" descr="Image result for wear many hats">
            <a:hlinkClick r:id="rId3"/>
          </p:cNvPr>
          <p:cNvPicPr>
            <a:picLocks noChangeAspect="1" noChangeArrowheads="1"/>
          </p:cNvPicPr>
          <p:nvPr/>
        </p:nvPicPr>
        <p:blipFill>
          <a:blip r:embed="rId4"/>
          <a:srcRect/>
          <a:stretch>
            <a:fillRect/>
          </a:stretch>
        </p:blipFill>
        <p:spPr bwMode="auto">
          <a:xfrm>
            <a:off x="4686300" y="1887908"/>
            <a:ext cx="3714810" cy="3714811"/>
          </a:xfrm>
          <a:prstGeom prst="rect">
            <a:avLst/>
          </a:prstGeom>
          <a:noFill/>
        </p:spPr>
      </p:pic>
      <p:sp>
        <p:nvSpPr>
          <p:cNvPr id="8" name="TextBox 7"/>
          <p:cNvSpPr txBox="1"/>
          <p:nvPr/>
        </p:nvSpPr>
        <p:spPr>
          <a:xfrm>
            <a:off x="124932" y="5770602"/>
            <a:ext cx="8827479" cy="646331"/>
          </a:xfrm>
          <a:prstGeom prst="rect">
            <a:avLst/>
          </a:prstGeom>
          <a:noFill/>
        </p:spPr>
        <p:txBody>
          <a:bodyPr wrap="square" rtlCol="0">
            <a:spAutoFit/>
          </a:bodyPr>
          <a:lstStyle/>
          <a:p>
            <a:pPr algn="ctr" defTabSz="457200"/>
            <a:r>
              <a:rPr lang="en-US" b="1" dirty="0" smtClean="0">
                <a:solidFill>
                  <a:srgbClr val="000000"/>
                </a:solidFill>
              </a:rPr>
              <a:t>I’m here only as representative of Children’s Health Alliance of Wisconsin and not of any the other organizations I am affiliated with. </a:t>
            </a:r>
            <a:endParaRPr lang="en-US" b="1" dirty="0">
              <a:solidFill>
                <a:srgbClr val="000000"/>
              </a:solidFill>
            </a:endParaRPr>
          </a:p>
        </p:txBody>
      </p:sp>
    </p:spTree>
    <p:extLst>
      <p:ext uri="{BB962C8B-B14F-4D97-AF65-F5344CB8AC3E}">
        <p14:creationId xmlns:p14="http://schemas.microsoft.com/office/powerpoint/2010/main" val="264267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Desired outcomes	</a:t>
            </a:r>
            <a:endParaRPr lang="en-US" dirty="0"/>
          </a:p>
        </p:txBody>
      </p:sp>
      <p:sp>
        <p:nvSpPr>
          <p:cNvPr id="6" name="Content Placeholder 5"/>
          <p:cNvSpPr>
            <a:spLocks noGrp="1"/>
          </p:cNvSpPr>
          <p:nvPr>
            <p:ph idx="1"/>
          </p:nvPr>
        </p:nvSpPr>
        <p:spPr/>
        <p:txBody>
          <a:bodyPr/>
          <a:lstStyle/>
          <a:p>
            <a:r>
              <a:rPr lang="en-US" dirty="0" smtClean="0"/>
              <a:t>Understand how data can be used to identify a need for policy change</a:t>
            </a:r>
          </a:p>
          <a:p>
            <a:endParaRPr lang="en-US" dirty="0"/>
          </a:p>
          <a:p>
            <a:r>
              <a:rPr lang="en-US" dirty="0" smtClean="0"/>
              <a:t>Understand how data can be used to build broad coalition support</a:t>
            </a:r>
          </a:p>
          <a:p>
            <a:endParaRPr lang="en-US" dirty="0"/>
          </a:p>
          <a:p>
            <a:r>
              <a:rPr lang="en-US" dirty="0" smtClean="0"/>
              <a:t>Understand how data can be used to change policy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23900"/>
            <a:ext cx="8229600" cy="990600"/>
          </a:xfrm>
        </p:spPr>
        <p:txBody>
          <a:bodyPr/>
          <a:lstStyle/>
          <a:p>
            <a:r>
              <a:rPr lang="en-US" dirty="0" smtClean="0"/>
              <a:t>What success looks like</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4144" y="1714500"/>
            <a:ext cx="7155712" cy="4771368"/>
          </a:xfrm>
        </p:spPr>
      </p:pic>
    </p:spTree>
    <p:extLst>
      <p:ext uri="{BB962C8B-B14F-4D97-AF65-F5344CB8AC3E}">
        <p14:creationId xmlns:p14="http://schemas.microsoft.com/office/powerpoint/2010/main" val="165573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990600"/>
          </a:xfrm>
        </p:spPr>
        <p:txBody>
          <a:bodyPr/>
          <a:lstStyle/>
          <a:p>
            <a:r>
              <a:rPr lang="en-US" dirty="0" smtClean="0"/>
              <a:t>Supporting Organizations</a:t>
            </a:r>
            <a:endParaRPr lang="en-US" dirty="0"/>
          </a:p>
        </p:txBody>
      </p:sp>
      <p:sp>
        <p:nvSpPr>
          <p:cNvPr id="4" name="Content Placeholder 3"/>
          <p:cNvSpPr>
            <a:spLocks noGrp="1"/>
          </p:cNvSpPr>
          <p:nvPr>
            <p:ph sz="half" idx="1"/>
          </p:nvPr>
        </p:nvSpPr>
        <p:spPr>
          <a:xfrm>
            <a:off x="457200" y="1714500"/>
            <a:ext cx="4076700" cy="4610100"/>
          </a:xfrm>
        </p:spPr>
        <p:txBody>
          <a:bodyPr/>
          <a:lstStyle/>
          <a:p>
            <a:r>
              <a:rPr lang="en-US" dirty="0" smtClean="0"/>
              <a:t>CHW</a:t>
            </a:r>
          </a:p>
          <a:p>
            <a:r>
              <a:rPr lang="en-US" dirty="0" smtClean="0"/>
              <a:t>CHAW</a:t>
            </a:r>
          </a:p>
          <a:p>
            <a:r>
              <a:rPr lang="en-US" dirty="0" smtClean="0"/>
              <a:t>WOHC</a:t>
            </a:r>
          </a:p>
          <a:p>
            <a:r>
              <a:rPr lang="en-US" dirty="0" smtClean="0"/>
              <a:t>WDA</a:t>
            </a:r>
          </a:p>
          <a:p>
            <a:r>
              <a:rPr lang="en-US" dirty="0" smtClean="0"/>
              <a:t>WDHA</a:t>
            </a:r>
          </a:p>
          <a:p>
            <a:r>
              <a:rPr lang="en-US" dirty="0" smtClean="0"/>
              <a:t>WHA</a:t>
            </a:r>
          </a:p>
          <a:p>
            <a:r>
              <a:rPr lang="en-US" dirty="0"/>
              <a:t>WPHCA</a:t>
            </a:r>
          </a:p>
          <a:p>
            <a:r>
              <a:rPr lang="en-US" dirty="0" smtClean="0"/>
              <a:t>WI-AAP</a:t>
            </a:r>
          </a:p>
          <a:p>
            <a:r>
              <a:rPr lang="en-US" dirty="0" smtClean="0"/>
              <a:t>WPHA</a:t>
            </a:r>
            <a:endParaRPr lang="en-US" dirty="0"/>
          </a:p>
          <a:p>
            <a:endParaRPr lang="en-US" dirty="0" smtClean="0"/>
          </a:p>
        </p:txBody>
      </p:sp>
      <p:sp>
        <p:nvSpPr>
          <p:cNvPr id="5" name="Content Placeholder 4"/>
          <p:cNvSpPr>
            <a:spLocks noGrp="1"/>
          </p:cNvSpPr>
          <p:nvPr>
            <p:ph sz="half" idx="2"/>
          </p:nvPr>
        </p:nvSpPr>
        <p:spPr>
          <a:xfrm>
            <a:off x="4686300" y="1714500"/>
            <a:ext cx="4076700" cy="4610100"/>
          </a:xfrm>
        </p:spPr>
        <p:txBody>
          <a:bodyPr/>
          <a:lstStyle/>
          <a:p>
            <a:r>
              <a:rPr lang="en-US" dirty="0"/>
              <a:t>Delta Dental of WI</a:t>
            </a:r>
          </a:p>
          <a:p>
            <a:r>
              <a:rPr lang="en-US" dirty="0"/>
              <a:t>Assoc. of </a:t>
            </a:r>
            <a:r>
              <a:rPr lang="en-US" dirty="0" smtClean="0"/>
              <a:t>Health Insurers</a:t>
            </a:r>
            <a:endParaRPr lang="en-US" dirty="0"/>
          </a:p>
          <a:p>
            <a:r>
              <a:rPr lang="en-US" dirty="0"/>
              <a:t>Disability Rights Orgs. </a:t>
            </a:r>
          </a:p>
          <a:p>
            <a:r>
              <a:rPr lang="en-US" dirty="0" smtClean="0"/>
              <a:t>Several Health Systems </a:t>
            </a:r>
          </a:p>
          <a:p>
            <a:pPr marL="0" indent="0">
              <a:buNone/>
            </a:pPr>
            <a:endParaRPr lang="en-US" dirty="0"/>
          </a:p>
          <a:p>
            <a:pPr marL="0" indent="0">
              <a:buNone/>
            </a:pPr>
            <a:r>
              <a:rPr lang="en-US" dirty="0" smtClean="0"/>
              <a:t>and many more…</a:t>
            </a:r>
          </a:p>
          <a:p>
            <a:r>
              <a:rPr lang="en-US" b="1" dirty="0" smtClean="0"/>
              <a:t>More than 75 legislators signed on as co-sponsors</a:t>
            </a:r>
          </a:p>
          <a:p>
            <a:endParaRPr lang="en-US" dirty="0" smtClean="0"/>
          </a:p>
          <a:p>
            <a:endParaRPr lang="en-US" dirty="0"/>
          </a:p>
        </p:txBody>
      </p:sp>
    </p:spTree>
    <p:extLst>
      <p:ext uri="{BB962C8B-B14F-4D97-AF65-F5344CB8AC3E}">
        <p14:creationId xmlns:p14="http://schemas.microsoft.com/office/powerpoint/2010/main" val="381931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Opponents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410185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17"/>
            <a:ext cx="8229600" cy="990600"/>
          </a:xfrm>
        </p:spPr>
        <p:txBody>
          <a:bodyPr/>
          <a:lstStyle/>
          <a:p>
            <a:r>
              <a:rPr lang="en-US" dirty="0" smtClean="0"/>
              <a:t>Background</a:t>
            </a:r>
            <a:endParaRPr lang="en-US" dirty="0"/>
          </a:p>
        </p:txBody>
      </p:sp>
      <p:graphicFrame>
        <p:nvGraphicFramePr>
          <p:cNvPr id="6" name="Content Placeholder 5"/>
          <p:cNvGraphicFramePr>
            <a:graphicFrameLocks noGrp="1"/>
          </p:cNvGraphicFramePr>
          <p:nvPr>
            <p:ph idx="1"/>
          </p:nvPr>
        </p:nvGraphicFramePr>
        <p:xfrm>
          <a:off x="230736" y="1709159"/>
          <a:ext cx="8532264" cy="4615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075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Reminders</a:t>
            </a:r>
          </a:p>
        </p:txBody>
      </p:sp>
      <p:sp>
        <p:nvSpPr>
          <p:cNvPr id="3" name="Content Placeholder 2"/>
          <p:cNvSpPr>
            <a:spLocks noGrp="1"/>
          </p:cNvSpPr>
          <p:nvPr>
            <p:ph sz="quarter" idx="1"/>
          </p:nvPr>
        </p:nvSpPr>
        <p:spPr/>
        <p:txBody>
          <a:bodyPr>
            <a:noAutofit/>
          </a:bodyPr>
          <a:lstStyle/>
          <a:p>
            <a:r>
              <a:rPr lang="en-US" sz="2600" dirty="0"/>
              <a:t>This webinar will be recorded &amp; archived (www.astdd.org)</a:t>
            </a:r>
          </a:p>
          <a:p>
            <a:r>
              <a:rPr lang="en-US" sz="2600" dirty="0"/>
              <a:t>Please hold questions until the end</a:t>
            </a:r>
          </a:p>
          <a:p>
            <a:pPr lvl="1"/>
            <a:r>
              <a:rPr lang="en-US" sz="2100" dirty="0"/>
              <a:t>If you have questions, please make a note of them</a:t>
            </a:r>
          </a:p>
          <a:p>
            <a:pPr lvl="1"/>
            <a:r>
              <a:rPr lang="en-US" sz="2100" dirty="0"/>
              <a:t>If you want to ask a question at the end, click on the Set Status icon</a:t>
            </a:r>
          </a:p>
          <a:p>
            <a:pPr lvl="2"/>
            <a:r>
              <a:rPr lang="en-US" sz="1900" dirty="0"/>
              <a:t>The little man with his arm raised on either the upper left or the top of your screen. Click on “raise hand”</a:t>
            </a:r>
          </a:p>
          <a:p>
            <a:pPr lvl="1"/>
            <a:r>
              <a:rPr lang="en-US" sz="2100" dirty="0"/>
              <a:t>We will then call on you to ask your question</a:t>
            </a:r>
          </a:p>
          <a:p>
            <a:r>
              <a:rPr lang="en-US" sz="2600" dirty="0"/>
              <a:t>Please respond to the polling questions</a:t>
            </a:r>
          </a:p>
          <a:p>
            <a:endParaRPr lang="en-US" sz="2600" dirty="0"/>
          </a:p>
        </p:txBody>
      </p:sp>
    </p:spTree>
    <p:extLst>
      <p:ext uri="{BB962C8B-B14F-4D97-AF65-F5344CB8AC3E}">
        <p14:creationId xmlns:p14="http://schemas.microsoft.com/office/powerpoint/2010/main" val="15894231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ultiply 4"/>
          <p:cNvSpPr/>
          <p:nvPr/>
        </p:nvSpPr>
        <p:spPr bwMode="auto">
          <a:xfrm>
            <a:off x="4990744" y="4366901"/>
            <a:ext cx="1410056" cy="1615155"/>
          </a:xfrm>
          <a:prstGeom prst="mathMultiply">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rgbClr val="000000"/>
              </a:solidFill>
              <a:latin typeface="Arial" charset="0"/>
              <a:ea typeface="ＭＳ Ｐゴシック" charset="0"/>
            </a:endParaRPr>
          </a:p>
        </p:txBody>
      </p:sp>
      <p:sp>
        <p:nvSpPr>
          <p:cNvPr id="2" name="Title 1"/>
          <p:cNvSpPr>
            <a:spLocks noGrp="1"/>
          </p:cNvSpPr>
          <p:nvPr>
            <p:ph type="title"/>
          </p:nvPr>
        </p:nvSpPr>
        <p:spPr>
          <a:xfrm>
            <a:off x="457200" y="889000"/>
            <a:ext cx="8229600" cy="990600"/>
          </a:xfrm>
        </p:spPr>
        <p:txBody>
          <a:bodyPr/>
          <a:lstStyle/>
          <a:p>
            <a:r>
              <a:rPr lang="en-US" dirty="0" smtClean="0"/>
              <a:t>This change only addresses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420222576"/>
              </p:ext>
            </p:extLst>
          </p:nvPr>
        </p:nvGraphicFramePr>
        <p:xfrm>
          <a:off x="254000" y="1879600"/>
          <a:ext cx="85090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13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854"/>
            <a:ext cx="8229600" cy="990600"/>
          </a:xfrm>
        </p:spPr>
        <p:txBody>
          <a:bodyPr/>
          <a:lstStyle/>
          <a:p>
            <a:r>
              <a:rPr lang="en-US" dirty="0" smtClean="0"/>
              <a:t>Initial practice settings</a:t>
            </a:r>
            <a:endParaRPr lang="en-US" dirty="0"/>
          </a:p>
        </p:txBody>
      </p:sp>
      <p:sp>
        <p:nvSpPr>
          <p:cNvPr id="3" name="Content Placeholder 2"/>
          <p:cNvSpPr>
            <a:spLocks noGrp="1"/>
          </p:cNvSpPr>
          <p:nvPr>
            <p:ph idx="1"/>
          </p:nvPr>
        </p:nvSpPr>
        <p:spPr>
          <a:xfrm>
            <a:off x="457200" y="1896454"/>
            <a:ext cx="8305800" cy="4428146"/>
          </a:xfrm>
        </p:spPr>
        <p:txBody>
          <a:bodyPr/>
          <a:lstStyle/>
          <a:p>
            <a:pPr lvl="0">
              <a:buFont typeface="+mj-lt"/>
              <a:buAutoNum type="arabicPeriod"/>
            </a:pPr>
            <a:r>
              <a:rPr lang="en-US" sz="1800" dirty="0" smtClean="0"/>
              <a:t>In a dental office. </a:t>
            </a:r>
          </a:p>
          <a:p>
            <a:pPr lvl="0">
              <a:buFont typeface="+mj-lt"/>
              <a:buAutoNum type="arabicPeriod"/>
            </a:pPr>
            <a:r>
              <a:rPr lang="en-US" sz="1800" dirty="0" smtClean="0"/>
              <a:t>For a school board, a governing body of a private school, as defined in s. </a:t>
            </a:r>
            <a:r>
              <a:rPr lang="en-US" sz="1800" dirty="0" smtClean="0">
                <a:hlinkClick r:id="rId3" tooltip="Statutes 115.001(3d)"/>
              </a:rPr>
              <a:t>115.001 (3d)</a:t>
            </a:r>
            <a:r>
              <a:rPr lang="en-US" sz="1800" dirty="0" smtClean="0"/>
              <a:t>, or a governing body of a tribal school, as defined in s. </a:t>
            </a:r>
            <a:r>
              <a:rPr lang="en-US" sz="1800" dirty="0" smtClean="0">
                <a:hlinkClick r:id="rId4" tooltip="Statutes 115.001(15m)"/>
              </a:rPr>
              <a:t>115.001 (15m)</a:t>
            </a:r>
            <a:r>
              <a:rPr lang="en-US" sz="1800" dirty="0" smtClean="0"/>
              <a:t>.</a:t>
            </a:r>
            <a:r>
              <a:rPr lang="en-US" sz="1800" b="1" cap="small" dirty="0" smtClean="0"/>
              <a:t> </a:t>
            </a:r>
            <a:endParaRPr lang="en-US" sz="1800" dirty="0" smtClean="0"/>
          </a:p>
          <a:p>
            <a:pPr lvl="0">
              <a:buFont typeface="+mj-lt"/>
              <a:buAutoNum type="arabicPeriod"/>
            </a:pPr>
            <a:r>
              <a:rPr lang="en-US" sz="1800" dirty="0" smtClean="0"/>
              <a:t>For a school for the education of dentists or dental hygienists. </a:t>
            </a:r>
          </a:p>
          <a:p>
            <a:pPr lvl="0">
              <a:buFont typeface="+mj-lt"/>
              <a:buAutoNum type="arabicPeriod"/>
            </a:pPr>
            <a:r>
              <a:rPr lang="en-US" sz="1800" dirty="0" smtClean="0"/>
              <a:t>For a facility, as defined in s. </a:t>
            </a:r>
            <a:r>
              <a:rPr lang="en-US" sz="1800" dirty="0" smtClean="0">
                <a:hlinkClick r:id="rId5" tooltip="Statutes 50.01(1m)"/>
              </a:rPr>
              <a:t>50.01 (1m)</a:t>
            </a:r>
            <a:r>
              <a:rPr lang="en-US" sz="1800" dirty="0" smtClean="0"/>
              <a:t>, a hospital, as defined in s. </a:t>
            </a:r>
            <a:r>
              <a:rPr lang="en-US" sz="1800" dirty="0" smtClean="0">
                <a:hlinkClick r:id="rId6" tooltip="Statutes 50.33(2)"/>
              </a:rPr>
              <a:t>50.33 (2)</a:t>
            </a:r>
            <a:r>
              <a:rPr lang="en-US" sz="1800" dirty="0" smtClean="0"/>
              <a:t>, a state or federal prison, county jail or other federal, state, county or municipal correctional or detention facility, or a facility established to provide care for terminally ill patients. </a:t>
            </a:r>
          </a:p>
          <a:p>
            <a:pPr lvl="0">
              <a:buFont typeface="+mj-lt"/>
              <a:buAutoNum type="arabicPeriod"/>
            </a:pPr>
            <a:r>
              <a:rPr lang="en-US" sz="1800" dirty="0" smtClean="0"/>
              <a:t>For a local health department, as defined in s. </a:t>
            </a:r>
            <a:r>
              <a:rPr lang="en-US" sz="1800" dirty="0" smtClean="0">
                <a:hlinkClick r:id="rId7" tooltip="Statutes 250.01(4)"/>
              </a:rPr>
              <a:t>250.01 (4)</a:t>
            </a:r>
            <a:r>
              <a:rPr lang="en-US" sz="1800" dirty="0" smtClean="0"/>
              <a:t>. </a:t>
            </a:r>
          </a:p>
          <a:p>
            <a:pPr lvl="0">
              <a:buFont typeface="+mj-lt"/>
              <a:buAutoNum type="arabicPeriod"/>
            </a:pPr>
            <a:r>
              <a:rPr lang="en-US" sz="1800" dirty="0" smtClean="0"/>
              <a:t>For a charitable institution open to the general public or to members of a religious sect or order. </a:t>
            </a:r>
          </a:p>
          <a:p>
            <a:pPr lvl="0">
              <a:buFont typeface="+mj-lt"/>
              <a:buAutoNum type="arabicPeriod"/>
            </a:pPr>
            <a:r>
              <a:rPr lang="en-US" sz="1800" dirty="0" smtClean="0"/>
              <a:t>For a nonprofit home health care agency. </a:t>
            </a:r>
          </a:p>
          <a:p>
            <a:pPr lvl="0">
              <a:buFont typeface="+mj-lt"/>
              <a:buAutoNum type="arabicPeriod"/>
            </a:pPr>
            <a:r>
              <a:rPr lang="en-US" sz="1800" dirty="0" smtClean="0"/>
              <a:t>For a nonprofit dental care program serving primarily indigent, economically disadvantaged or migrant worker populations. </a:t>
            </a:r>
          </a:p>
          <a:p>
            <a:endParaRPr lang="en-US" dirty="0"/>
          </a:p>
        </p:txBody>
      </p:sp>
    </p:spTree>
    <p:extLst>
      <p:ext uri="{BB962C8B-B14F-4D97-AF65-F5344CB8AC3E}">
        <p14:creationId xmlns:p14="http://schemas.microsoft.com/office/powerpoint/2010/main" val="2769000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854"/>
            <a:ext cx="8229600" cy="990600"/>
          </a:xfrm>
        </p:spPr>
        <p:txBody>
          <a:bodyPr/>
          <a:lstStyle/>
          <a:p>
            <a:r>
              <a:rPr lang="en-US" dirty="0" smtClean="0"/>
              <a:t>RDH can practice unsupervised</a:t>
            </a:r>
            <a:endParaRPr lang="en-US" dirty="0"/>
          </a:p>
        </p:txBody>
      </p:sp>
      <p:sp>
        <p:nvSpPr>
          <p:cNvPr id="3" name="Content Placeholder 2"/>
          <p:cNvSpPr>
            <a:spLocks noGrp="1"/>
          </p:cNvSpPr>
          <p:nvPr>
            <p:ph idx="1"/>
          </p:nvPr>
        </p:nvSpPr>
        <p:spPr>
          <a:xfrm>
            <a:off x="457200" y="1896454"/>
            <a:ext cx="8305800" cy="4428146"/>
          </a:xfrm>
        </p:spPr>
        <p:txBody>
          <a:bodyPr/>
          <a:lstStyle/>
          <a:p>
            <a:pPr>
              <a:buFont typeface="+mj-lt"/>
              <a:buAutoNum type="arabicPeriod"/>
            </a:pPr>
            <a:r>
              <a:rPr lang="en-US" sz="1800" dirty="0" smtClean="0">
                <a:solidFill>
                  <a:schemeClr val="bg2">
                    <a:lumMod val="60000"/>
                    <a:lumOff val="40000"/>
                  </a:schemeClr>
                </a:solidFill>
              </a:rPr>
              <a:t>In a dental office. </a:t>
            </a:r>
          </a:p>
          <a:p>
            <a:pPr lvl="0">
              <a:buFont typeface="+mj-lt"/>
              <a:buAutoNum type="arabicPeriod"/>
            </a:pPr>
            <a:r>
              <a:rPr lang="en-US" sz="1800" b="1" dirty="0" smtClean="0"/>
              <a:t>For a school board, a governing body of a private school, as defined in s. </a:t>
            </a:r>
            <a:r>
              <a:rPr lang="en-US" sz="1800" b="1" dirty="0" smtClean="0">
                <a:hlinkClick r:id="rId3" tooltip="Statutes 115.001(3d)"/>
              </a:rPr>
              <a:t>115.001 (3d)</a:t>
            </a:r>
            <a:r>
              <a:rPr lang="en-US" sz="1800" b="1" dirty="0" smtClean="0"/>
              <a:t>, or a governing body of a tribal school, as defined in s. </a:t>
            </a:r>
            <a:r>
              <a:rPr lang="en-US" sz="1800" b="1" dirty="0" smtClean="0">
                <a:hlinkClick r:id="rId4" tooltip="Statutes 115.001(15m)"/>
              </a:rPr>
              <a:t>115.001 (15m)</a:t>
            </a:r>
            <a:r>
              <a:rPr lang="en-US" sz="1800" b="1" dirty="0" smtClean="0"/>
              <a:t>.</a:t>
            </a:r>
            <a:r>
              <a:rPr lang="en-US" sz="1800" b="1" cap="small" dirty="0" smtClean="0"/>
              <a:t> </a:t>
            </a:r>
            <a:endParaRPr lang="en-US" sz="1800" b="1" dirty="0" smtClean="0"/>
          </a:p>
          <a:p>
            <a:pPr lvl="0">
              <a:buFont typeface="+mj-lt"/>
              <a:buAutoNum type="arabicPeriod"/>
            </a:pPr>
            <a:r>
              <a:rPr lang="en-US" sz="1800" b="1" dirty="0" smtClean="0"/>
              <a:t>For a school for the education of dentists or dental hygienists. </a:t>
            </a:r>
          </a:p>
          <a:p>
            <a:pPr lvl="0">
              <a:buFont typeface="+mj-lt"/>
              <a:buAutoNum type="arabicPeriod"/>
            </a:pPr>
            <a:r>
              <a:rPr lang="en-US" sz="1800" dirty="0" smtClean="0">
                <a:solidFill>
                  <a:schemeClr val="bg2">
                    <a:lumMod val="60000"/>
                    <a:lumOff val="40000"/>
                  </a:schemeClr>
                </a:solidFill>
              </a:rPr>
              <a:t>For a facility, as defined in s. </a:t>
            </a:r>
            <a:r>
              <a:rPr lang="en-US" sz="1800" dirty="0" smtClean="0">
                <a:solidFill>
                  <a:schemeClr val="bg2">
                    <a:lumMod val="60000"/>
                    <a:lumOff val="40000"/>
                  </a:schemeClr>
                </a:solidFill>
                <a:hlinkClick r:id="rId5" tooltip="Statutes 50.01(1m)"/>
              </a:rPr>
              <a:t>50.01 (1m)</a:t>
            </a:r>
            <a:r>
              <a:rPr lang="en-US" sz="1800" dirty="0" smtClean="0">
                <a:solidFill>
                  <a:schemeClr val="bg2">
                    <a:lumMod val="60000"/>
                    <a:lumOff val="40000"/>
                  </a:schemeClr>
                </a:solidFill>
              </a:rPr>
              <a:t>, a hospital, as defined in s. </a:t>
            </a:r>
            <a:r>
              <a:rPr lang="en-US" sz="1800" dirty="0" smtClean="0">
                <a:solidFill>
                  <a:schemeClr val="bg2">
                    <a:lumMod val="60000"/>
                    <a:lumOff val="40000"/>
                  </a:schemeClr>
                </a:solidFill>
                <a:hlinkClick r:id="rId6" tooltip="Statutes 50.33(2)"/>
              </a:rPr>
              <a:t>50.33 (2)</a:t>
            </a:r>
            <a:r>
              <a:rPr lang="en-US" sz="1800" dirty="0" smtClean="0">
                <a:solidFill>
                  <a:schemeClr val="bg2">
                    <a:lumMod val="60000"/>
                    <a:lumOff val="40000"/>
                  </a:schemeClr>
                </a:solidFill>
              </a:rPr>
              <a:t>, a state or federal prison, county jail or other federal, state, county or municipal correctional or detention facility, or a facility established to provide care for terminally ill patients. </a:t>
            </a:r>
          </a:p>
          <a:p>
            <a:pPr lvl="0">
              <a:buFont typeface="+mj-lt"/>
              <a:buAutoNum type="arabicPeriod"/>
            </a:pPr>
            <a:r>
              <a:rPr lang="en-US" sz="1800" b="1" dirty="0" smtClean="0"/>
              <a:t>For a local health department, as defined in s. </a:t>
            </a:r>
            <a:r>
              <a:rPr lang="en-US" sz="1800" b="1" dirty="0" smtClean="0">
                <a:hlinkClick r:id="rId7" tooltip="Statutes 250.01(4)"/>
              </a:rPr>
              <a:t>250.01 (4)</a:t>
            </a:r>
            <a:r>
              <a:rPr lang="en-US" sz="1800" b="1" dirty="0" smtClean="0"/>
              <a:t>. </a:t>
            </a:r>
          </a:p>
          <a:p>
            <a:pPr lvl="0">
              <a:buFont typeface="+mj-lt"/>
              <a:buAutoNum type="arabicPeriod"/>
            </a:pPr>
            <a:r>
              <a:rPr lang="en-US" sz="1800" dirty="0" smtClean="0">
                <a:solidFill>
                  <a:schemeClr val="bg2">
                    <a:lumMod val="60000"/>
                    <a:lumOff val="40000"/>
                  </a:schemeClr>
                </a:solidFill>
              </a:rPr>
              <a:t>For a charitable institution open to the general public or to members of a religious sect or order. </a:t>
            </a:r>
          </a:p>
          <a:p>
            <a:pPr lvl="0">
              <a:buFont typeface="+mj-lt"/>
              <a:buAutoNum type="arabicPeriod"/>
            </a:pPr>
            <a:r>
              <a:rPr lang="en-US" sz="1800" dirty="0" smtClean="0">
                <a:solidFill>
                  <a:schemeClr val="bg2">
                    <a:lumMod val="60000"/>
                    <a:lumOff val="40000"/>
                  </a:schemeClr>
                </a:solidFill>
              </a:rPr>
              <a:t>For a nonprofit home health care agency. </a:t>
            </a:r>
          </a:p>
          <a:p>
            <a:pPr lvl="0">
              <a:buFont typeface="+mj-lt"/>
              <a:buAutoNum type="arabicPeriod"/>
            </a:pPr>
            <a:r>
              <a:rPr lang="en-US" sz="1800" dirty="0" smtClean="0">
                <a:solidFill>
                  <a:schemeClr val="bg2">
                    <a:lumMod val="60000"/>
                    <a:lumOff val="40000"/>
                  </a:schemeClr>
                </a:solidFill>
              </a:rPr>
              <a:t>For a nonprofit dental care program serving primarily indigent, economically disadvantaged or migrant worker populations. </a:t>
            </a:r>
          </a:p>
          <a:p>
            <a:endParaRPr lang="en-US" dirty="0"/>
          </a:p>
        </p:txBody>
      </p:sp>
    </p:spTree>
    <p:extLst>
      <p:ext uri="{BB962C8B-B14F-4D97-AF65-F5344CB8AC3E}">
        <p14:creationId xmlns:p14="http://schemas.microsoft.com/office/powerpoint/2010/main" val="1166559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667"/>
            <a:ext cx="8229600" cy="990600"/>
          </a:xfrm>
        </p:spPr>
        <p:txBody>
          <a:bodyPr/>
          <a:lstStyle/>
          <a:p>
            <a:r>
              <a:rPr lang="en-US" dirty="0" smtClean="0"/>
              <a:t>Proposed changes</a:t>
            </a:r>
            <a:endParaRPr lang="en-US" dirty="0"/>
          </a:p>
        </p:txBody>
      </p:sp>
      <p:sp>
        <p:nvSpPr>
          <p:cNvPr id="3" name="Content Placeholder 2"/>
          <p:cNvSpPr>
            <a:spLocks noGrp="1"/>
          </p:cNvSpPr>
          <p:nvPr>
            <p:ph idx="1"/>
          </p:nvPr>
        </p:nvSpPr>
        <p:spPr>
          <a:xfrm>
            <a:off x="457200" y="1606609"/>
            <a:ext cx="8305800" cy="4428146"/>
          </a:xfrm>
        </p:spPr>
        <p:txBody>
          <a:bodyPr/>
          <a:lstStyle/>
          <a:p>
            <a:pPr lvl="0">
              <a:buFont typeface="+mj-lt"/>
              <a:buAutoNum type="arabicPeriod"/>
            </a:pPr>
            <a:r>
              <a:rPr lang="en-US" sz="1800" dirty="0" smtClean="0">
                <a:solidFill>
                  <a:schemeClr val="bg2">
                    <a:lumMod val="60000"/>
                    <a:lumOff val="40000"/>
                  </a:schemeClr>
                </a:solidFill>
              </a:rPr>
              <a:t>In a dental office. </a:t>
            </a:r>
          </a:p>
          <a:p>
            <a:pPr lvl="0">
              <a:buFont typeface="+mj-lt"/>
              <a:buAutoNum type="arabicPeriod"/>
            </a:pPr>
            <a:r>
              <a:rPr lang="en-US" sz="1800" b="1" dirty="0" smtClean="0"/>
              <a:t>For a school board, a governing body of a private school, as defined in s. </a:t>
            </a:r>
            <a:r>
              <a:rPr lang="en-US" sz="1800" b="1" dirty="0" smtClean="0">
                <a:hlinkClick r:id="rId3" tooltip="Statutes 115.001(3d)"/>
              </a:rPr>
              <a:t>115.001 (3d)</a:t>
            </a:r>
            <a:r>
              <a:rPr lang="en-US" sz="1800" b="1" dirty="0" smtClean="0"/>
              <a:t>, or a governing body of a tribal school, as defined in s. </a:t>
            </a:r>
            <a:r>
              <a:rPr lang="en-US" sz="1800" b="1" dirty="0" smtClean="0">
                <a:hlinkClick r:id="rId4" tooltip="Statutes 115.001(15m)"/>
              </a:rPr>
              <a:t>115.001 (15m)</a:t>
            </a:r>
            <a:r>
              <a:rPr lang="en-US" sz="1800" b="1" dirty="0" smtClean="0"/>
              <a:t>.</a:t>
            </a:r>
            <a:r>
              <a:rPr lang="en-US" sz="1800" b="1" cap="small" dirty="0" smtClean="0"/>
              <a:t> </a:t>
            </a:r>
            <a:endParaRPr lang="en-US" sz="1800" b="1" dirty="0" smtClean="0"/>
          </a:p>
          <a:p>
            <a:pPr lvl="0">
              <a:buFont typeface="+mj-lt"/>
              <a:buAutoNum type="arabicPeriod"/>
            </a:pPr>
            <a:r>
              <a:rPr lang="en-US" sz="1800" b="1" dirty="0" smtClean="0"/>
              <a:t>For a school for the education of dentists or dental hygienists. </a:t>
            </a:r>
          </a:p>
          <a:p>
            <a:pPr lvl="0">
              <a:buFont typeface="+mj-lt"/>
              <a:buAutoNum type="arabicPeriod"/>
            </a:pPr>
            <a:r>
              <a:rPr lang="en-US" sz="1800" b="1" dirty="0" smtClean="0"/>
              <a:t>For a facility, as defined in s. </a:t>
            </a:r>
            <a:r>
              <a:rPr lang="en-US" sz="1800" b="1" dirty="0" smtClean="0">
                <a:hlinkClick r:id="rId5" tooltip="Statutes 50.01(1m)"/>
              </a:rPr>
              <a:t>50.01 (1m)</a:t>
            </a:r>
            <a:r>
              <a:rPr lang="en-US" sz="1800" b="1" dirty="0" smtClean="0"/>
              <a:t>, </a:t>
            </a:r>
            <a:r>
              <a:rPr lang="en-US" sz="1800" b="1" strike="sngStrike" dirty="0" smtClean="0"/>
              <a:t>a hospital, as defined in s. </a:t>
            </a:r>
            <a:r>
              <a:rPr lang="en-US" sz="1800" b="1" strike="sngStrike" dirty="0" smtClean="0">
                <a:hlinkClick r:id="rId6" tooltip="Statutes 50.33(2)"/>
              </a:rPr>
              <a:t>50.33 (2)</a:t>
            </a:r>
            <a:r>
              <a:rPr lang="en-US" sz="1800" b="1" strike="sngStrike" dirty="0" smtClean="0"/>
              <a:t>, </a:t>
            </a:r>
            <a:r>
              <a:rPr lang="en-US" sz="1800" b="1" dirty="0" smtClean="0"/>
              <a:t>a state or federal prison, county jail or other federal, state, county or municipal correctional or detention facility, or a facility established to provide care for terminally ill patients. </a:t>
            </a:r>
          </a:p>
          <a:p>
            <a:pPr lvl="0">
              <a:buFont typeface="+mj-lt"/>
              <a:buAutoNum type="arabicPeriod"/>
            </a:pPr>
            <a:r>
              <a:rPr lang="en-US" sz="1800" b="1" dirty="0" smtClean="0"/>
              <a:t>For a local health department, as defined in s. </a:t>
            </a:r>
            <a:r>
              <a:rPr lang="en-US" sz="1800" b="1" dirty="0" smtClean="0">
                <a:hlinkClick r:id="rId7" tooltip="Statutes 250.01(4)"/>
              </a:rPr>
              <a:t>250.01 (4)</a:t>
            </a:r>
            <a:r>
              <a:rPr lang="en-US" sz="1800" b="1" dirty="0" smtClean="0"/>
              <a:t>. </a:t>
            </a:r>
          </a:p>
          <a:p>
            <a:pPr lvl="0">
              <a:buFont typeface="+mj-lt"/>
              <a:buAutoNum type="arabicPeriod"/>
            </a:pPr>
            <a:r>
              <a:rPr lang="en-US" sz="1800" b="1" dirty="0" smtClean="0"/>
              <a:t>For a charitable institution open to the general public or to members of a religious sect or order. </a:t>
            </a:r>
          </a:p>
          <a:p>
            <a:pPr lvl="0">
              <a:buFont typeface="+mj-lt"/>
              <a:buAutoNum type="arabicPeriod"/>
            </a:pPr>
            <a:r>
              <a:rPr lang="en-US" sz="1800" b="1" dirty="0" smtClean="0"/>
              <a:t>For a nonprofit home health care agency. </a:t>
            </a:r>
          </a:p>
          <a:p>
            <a:pPr lvl="0">
              <a:buFont typeface="+mj-lt"/>
              <a:buAutoNum type="arabicPeriod"/>
            </a:pPr>
            <a:r>
              <a:rPr lang="en-US" sz="1800" b="1" dirty="0" smtClean="0"/>
              <a:t>For a nonprofit dental care program serving primarily indigent, economically disadvantaged or migrant worker populations. </a:t>
            </a:r>
          </a:p>
          <a:p>
            <a:pPr lvl="0">
              <a:buFont typeface="+mj-lt"/>
              <a:buAutoNum type="arabicPeriod"/>
            </a:pPr>
            <a:r>
              <a:rPr lang="en-US" sz="1800" b="1" dirty="0" smtClean="0">
                <a:solidFill>
                  <a:srgbClr val="FF0000"/>
                </a:solidFill>
              </a:rPr>
              <a:t>At a facility, as defined in s. 50.01 (1m), a hospital, as defined in s. 50.33 (2), or a facility that is primarily operated to provide outpatient medical services</a:t>
            </a:r>
            <a:endParaRPr lang="en-US" b="1" dirty="0">
              <a:solidFill>
                <a:srgbClr val="FF0000"/>
              </a:solidFill>
            </a:endParaRPr>
          </a:p>
        </p:txBody>
      </p:sp>
    </p:spTree>
    <p:extLst>
      <p:ext uri="{BB962C8B-B14F-4D97-AF65-F5344CB8AC3E}">
        <p14:creationId xmlns:p14="http://schemas.microsoft.com/office/powerpoint/2010/main" val="5371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457200" y="1368920"/>
            <a:ext cx="3771900" cy="4838700"/>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4572000" y="1938827"/>
            <a:ext cx="3590925" cy="2857500"/>
          </a:xfrm>
          <a:prstGeom prst="rect">
            <a:avLst/>
          </a:prstGeom>
          <a:noFill/>
          <a:ln w="9525">
            <a:noFill/>
            <a:miter lim="800000"/>
            <a:headEnd/>
            <a:tailEnd/>
          </a:ln>
        </p:spPr>
      </p:pic>
      <p:sp>
        <p:nvSpPr>
          <p:cNvPr id="4" name="TextBox 3"/>
          <p:cNvSpPr txBox="1"/>
          <p:nvPr/>
        </p:nvSpPr>
        <p:spPr>
          <a:xfrm>
            <a:off x="5812971" y="5146766"/>
            <a:ext cx="2953373" cy="369332"/>
          </a:xfrm>
          <a:prstGeom prst="rect">
            <a:avLst/>
          </a:prstGeom>
          <a:noFill/>
        </p:spPr>
        <p:txBody>
          <a:bodyPr wrap="none" rtlCol="0">
            <a:spAutoFit/>
          </a:bodyPr>
          <a:lstStyle/>
          <a:p>
            <a:pPr defTabSz="457200"/>
            <a:r>
              <a:rPr lang="en-US" b="1" u="sng" dirty="0" smtClean="0">
                <a:solidFill>
                  <a:srgbClr val="FF0000"/>
                </a:solidFill>
              </a:rPr>
              <a:t>9. Outpatient medical facility</a:t>
            </a:r>
            <a:endParaRPr lang="en-US" b="1" u="sng" dirty="0">
              <a:solidFill>
                <a:srgbClr val="FF0000"/>
              </a:solidFill>
            </a:endParaRPr>
          </a:p>
        </p:txBody>
      </p:sp>
      <p:cxnSp>
        <p:nvCxnSpPr>
          <p:cNvPr id="6" name="Straight Arrow Connector 5"/>
          <p:cNvCxnSpPr/>
          <p:nvPr/>
        </p:nvCxnSpPr>
        <p:spPr bwMode="auto">
          <a:xfrm flipH="1">
            <a:off x="4229100" y="5316583"/>
            <a:ext cx="1583871" cy="3657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44694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agree on</a:t>
            </a:r>
            <a:endParaRPr lang="en-US" dirty="0"/>
          </a:p>
        </p:txBody>
      </p:sp>
      <p:sp>
        <p:nvSpPr>
          <p:cNvPr id="3" name="Content Placeholder 2"/>
          <p:cNvSpPr>
            <a:spLocks noGrp="1"/>
          </p:cNvSpPr>
          <p:nvPr>
            <p:ph idx="1"/>
          </p:nvPr>
        </p:nvSpPr>
        <p:spPr/>
        <p:txBody>
          <a:bodyPr/>
          <a:lstStyle/>
          <a:p>
            <a:r>
              <a:rPr lang="en-US" dirty="0" smtClean="0"/>
              <a:t>Dental MA rates are some of the worst in the country. </a:t>
            </a:r>
          </a:p>
          <a:p>
            <a:r>
              <a:rPr lang="en-US" dirty="0" smtClean="0"/>
              <a:t>Access to dental services for MA patients is poor</a:t>
            </a:r>
          </a:p>
          <a:p>
            <a:r>
              <a:rPr lang="en-US" dirty="0" smtClean="0"/>
              <a:t>Dental disease continues to be an issue for young  children, adults and the elderly with limited access to dental care</a:t>
            </a:r>
          </a:p>
          <a:p>
            <a:r>
              <a:rPr lang="en-US" dirty="0" smtClean="0"/>
              <a:t>Improvements could be made to improve provider efficiency using existing models</a:t>
            </a:r>
          </a:p>
          <a:p>
            <a:pPr>
              <a:buNone/>
            </a:pPr>
            <a:endParaRPr lang="en-US" dirty="0" smtClean="0"/>
          </a:p>
          <a:p>
            <a:endParaRPr lang="en-US" dirty="0" smtClean="0"/>
          </a:p>
          <a:p>
            <a:endParaRPr lang="en-US" dirty="0" smtClean="0"/>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data</a:t>
            </a:r>
            <a:endParaRPr lang="en-US" dirty="0"/>
          </a:p>
        </p:txBody>
      </p:sp>
      <p:sp>
        <p:nvSpPr>
          <p:cNvPr id="3" name="Content Placeholder 2"/>
          <p:cNvSpPr>
            <a:spLocks noGrp="1"/>
          </p:cNvSpPr>
          <p:nvPr>
            <p:ph idx="1"/>
          </p:nvPr>
        </p:nvSpPr>
        <p:spPr/>
        <p:txBody>
          <a:bodyPr/>
          <a:lstStyle/>
          <a:p>
            <a:r>
              <a:rPr lang="en-US" dirty="0" smtClean="0"/>
              <a:t>Helps to support a generalized claim</a:t>
            </a:r>
          </a:p>
          <a:p>
            <a:endParaRPr lang="en-US" dirty="0"/>
          </a:p>
          <a:p>
            <a:r>
              <a:rPr lang="en-US" dirty="0" smtClean="0"/>
              <a:t>Puts into perspective where you are and what you have/can accomplish</a:t>
            </a:r>
          </a:p>
          <a:p>
            <a:endParaRPr lang="en-US" dirty="0"/>
          </a:p>
          <a:p>
            <a:r>
              <a:rPr lang="en-US" dirty="0" smtClean="0"/>
              <a:t>Highlights best practices </a:t>
            </a:r>
          </a:p>
          <a:p>
            <a:endParaRPr lang="en-US" dirty="0"/>
          </a:p>
          <a:p>
            <a:endParaRPr lang="en-US" dirty="0"/>
          </a:p>
        </p:txBody>
      </p:sp>
    </p:spTree>
    <p:extLst>
      <p:ext uri="{BB962C8B-B14F-4D97-AF65-F5344CB8AC3E}">
        <p14:creationId xmlns:p14="http://schemas.microsoft.com/office/powerpoint/2010/main" val="2813173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access</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srcRect/>
          <a:stretch>
            <a:fillRect/>
          </a:stretch>
        </p:blipFill>
        <p:spPr bwMode="auto">
          <a:xfrm>
            <a:off x="140561" y="1072382"/>
            <a:ext cx="8881074" cy="5197791"/>
          </a:xfrm>
          <a:prstGeom prst="rect">
            <a:avLst/>
          </a:prstGeom>
          <a:noFill/>
          <a:ln w="9525">
            <a:noFill/>
            <a:miter lim="800000"/>
            <a:headEnd/>
            <a:tailEnd/>
          </a:ln>
        </p:spPr>
      </p:pic>
      <p:sp>
        <p:nvSpPr>
          <p:cNvPr id="5" name="Oval 4"/>
          <p:cNvSpPr/>
          <p:nvPr/>
        </p:nvSpPr>
        <p:spPr bwMode="auto">
          <a:xfrm>
            <a:off x="718457" y="4219303"/>
            <a:ext cx="235132" cy="2050870"/>
          </a:xfrm>
          <a:prstGeom prst="ellipse">
            <a:avLst/>
          </a:prstGeom>
          <a:noFill/>
          <a:ln w="38100" cap="flat" cmpd="sng" algn="ctr">
            <a:solidFill>
              <a:srgbClr val="49A97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rgbClr val="000000"/>
              </a:solidFill>
              <a:latin typeface="Arial" charset="0"/>
              <a:ea typeface="ＭＳ Ｐゴシック" charset="0"/>
            </a:endParaRPr>
          </a:p>
        </p:txBody>
      </p:sp>
      <p:sp>
        <p:nvSpPr>
          <p:cNvPr id="7" name="TextBox 6"/>
          <p:cNvSpPr txBox="1"/>
          <p:nvPr/>
        </p:nvSpPr>
        <p:spPr>
          <a:xfrm>
            <a:off x="6583690" y="6272348"/>
            <a:ext cx="2145139" cy="261610"/>
          </a:xfrm>
          <a:prstGeom prst="rect">
            <a:avLst/>
          </a:prstGeom>
          <a:noFill/>
        </p:spPr>
        <p:txBody>
          <a:bodyPr wrap="none" rtlCol="0">
            <a:spAutoFit/>
          </a:bodyPr>
          <a:lstStyle/>
          <a:p>
            <a:pPr defTabSz="457200"/>
            <a:r>
              <a:rPr lang="en-US" sz="1100" dirty="0" smtClean="0">
                <a:solidFill>
                  <a:srgbClr val="000000"/>
                </a:solidFill>
              </a:rPr>
              <a:t>Source ADA Health Policy Institute</a:t>
            </a:r>
            <a:endParaRPr lang="en-US" sz="1100" dirty="0">
              <a:solidFill>
                <a:srgbClr val="000000"/>
              </a:solidFill>
            </a:endParaRPr>
          </a:p>
        </p:txBody>
      </p:sp>
    </p:spTree>
    <p:extLst>
      <p:ext uri="{BB962C8B-B14F-4D97-AF65-F5344CB8AC3E}">
        <p14:creationId xmlns:p14="http://schemas.microsoft.com/office/powerpoint/2010/main" val="33700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enrolled providers</a:t>
            </a:r>
            <a:endParaRPr lang="en-US" dirty="0"/>
          </a:p>
        </p:txBody>
      </p:sp>
      <p:graphicFrame>
        <p:nvGraphicFramePr>
          <p:cNvPr id="5" name="Chart 4"/>
          <p:cNvGraphicFramePr/>
          <p:nvPr/>
        </p:nvGraphicFramePr>
        <p:xfrm>
          <a:off x="2973936" y="2358639"/>
          <a:ext cx="2831506" cy="2683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973510" y="2358639"/>
          <a:ext cx="2878509" cy="26833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973510" y="6101697"/>
            <a:ext cx="3068661" cy="307777"/>
          </a:xfrm>
          <a:prstGeom prst="rect">
            <a:avLst/>
          </a:prstGeom>
          <a:noFill/>
        </p:spPr>
        <p:txBody>
          <a:bodyPr wrap="none" rtlCol="0">
            <a:spAutoFit/>
          </a:bodyPr>
          <a:lstStyle/>
          <a:p>
            <a:pPr defTabSz="457200"/>
            <a:r>
              <a:rPr lang="en-US" sz="1400" dirty="0" smtClean="0">
                <a:solidFill>
                  <a:srgbClr val="000000"/>
                </a:solidFill>
              </a:rPr>
              <a:t>Source: Wisconsin Medicaid Data -2014</a:t>
            </a:r>
            <a:endParaRPr lang="en-US" sz="1400" dirty="0">
              <a:solidFill>
                <a:srgbClr val="000000"/>
              </a:solidFill>
            </a:endParaRPr>
          </a:p>
        </p:txBody>
      </p:sp>
      <p:pic>
        <p:nvPicPr>
          <p:cNvPr id="1026" name="Picture 2"/>
          <p:cNvPicPr>
            <a:picLocks noChangeAspect="1" noChangeArrowheads="1"/>
          </p:cNvPicPr>
          <p:nvPr/>
        </p:nvPicPr>
        <p:blipFill>
          <a:blip r:embed="rId5"/>
          <a:srcRect/>
          <a:stretch>
            <a:fillRect/>
          </a:stretch>
        </p:blipFill>
        <p:spPr bwMode="auto">
          <a:xfrm>
            <a:off x="2703410" y="5238905"/>
            <a:ext cx="3616701" cy="495690"/>
          </a:xfrm>
          <a:prstGeom prst="rect">
            <a:avLst/>
          </a:prstGeom>
          <a:noFill/>
          <a:ln w="9525">
            <a:noFill/>
            <a:miter lim="800000"/>
            <a:headEnd/>
            <a:tailEnd/>
          </a:ln>
        </p:spPr>
      </p:pic>
      <p:graphicFrame>
        <p:nvGraphicFramePr>
          <p:cNvPr id="9" name="Chart 8"/>
          <p:cNvGraphicFramePr/>
          <p:nvPr/>
        </p:nvGraphicFramePr>
        <p:xfrm>
          <a:off x="102550" y="2358639"/>
          <a:ext cx="2831506" cy="26833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29676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0526"/>
            <a:ext cx="8229600" cy="990600"/>
          </a:xfrm>
        </p:spPr>
        <p:txBody>
          <a:bodyPr/>
          <a:lstStyle/>
          <a:p>
            <a:r>
              <a:rPr lang="en-US" dirty="0" smtClean="0"/>
              <a:t>Level of participation</a:t>
            </a:r>
            <a:endParaRPr lang="en-US" dirty="0"/>
          </a:p>
        </p:txBody>
      </p:sp>
      <p:graphicFrame>
        <p:nvGraphicFramePr>
          <p:cNvPr id="4" name="Content Placeholder 3"/>
          <p:cNvGraphicFramePr>
            <a:graphicFrameLocks noGrp="1"/>
          </p:cNvGraphicFramePr>
          <p:nvPr>
            <p:ph idx="1"/>
          </p:nvPr>
        </p:nvGraphicFramePr>
        <p:xfrm>
          <a:off x="457200" y="1931126"/>
          <a:ext cx="8305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73510" y="6101697"/>
            <a:ext cx="3068661" cy="307777"/>
          </a:xfrm>
          <a:prstGeom prst="rect">
            <a:avLst/>
          </a:prstGeom>
          <a:noFill/>
        </p:spPr>
        <p:txBody>
          <a:bodyPr wrap="none" rtlCol="0">
            <a:spAutoFit/>
          </a:bodyPr>
          <a:lstStyle/>
          <a:p>
            <a:pPr defTabSz="457200"/>
            <a:r>
              <a:rPr lang="en-US" sz="1400" dirty="0" smtClean="0">
                <a:solidFill>
                  <a:srgbClr val="000000"/>
                </a:solidFill>
              </a:rPr>
              <a:t>Source: Wisconsin Medicaid Data -2014</a:t>
            </a:r>
            <a:endParaRPr lang="en-US" sz="1400" dirty="0">
              <a:solidFill>
                <a:srgbClr val="000000"/>
              </a:solidFill>
            </a:endParaRPr>
          </a:p>
        </p:txBody>
      </p:sp>
    </p:spTree>
    <p:extLst>
      <p:ext uri="{BB962C8B-B14F-4D97-AF65-F5344CB8AC3E}">
        <p14:creationId xmlns:p14="http://schemas.microsoft.com/office/powerpoint/2010/main" val="3546534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Acknowledgements</a:t>
            </a:r>
            <a:endParaRPr lang="en-GB" dirty="0"/>
          </a:p>
        </p:txBody>
      </p:sp>
      <p:sp>
        <p:nvSpPr>
          <p:cNvPr id="3" name="Content Placeholder 2"/>
          <p:cNvSpPr>
            <a:spLocks noGrp="1"/>
          </p:cNvSpPr>
          <p:nvPr>
            <p:ph sz="quarter" idx="1"/>
          </p:nvPr>
        </p:nvSpPr>
        <p:spPr/>
        <p:txBody>
          <a:bodyPr/>
          <a:lstStyle/>
          <a:p>
            <a:r>
              <a:rPr lang="en-US" sz="2800" dirty="0"/>
              <a:t>This presentation was supported by Cooperative Agreement NU58DP004919-05-00 from CDC, Division of Oral Health. </a:t>
            </a:r>
            <a:r>
              <a:rPr lang="en-US" sz="2800" dirty="0">
                <a:ea typeface="Calibri"/>
              </a:rPr>
              <a:t>Its contents are solely the responsibility of the authors and do not necessarily represent the official views of CDC.</a:t>
            </a:r>
            <a:endParaRPr lang="en-US" sz="2800" dirty="0"/>
          </a:p>
          <a:p>
            <a:endParaRPr lang="en-US" dirty="0"/>
          </a:p>
        </p:txBody>
      </p:sp>
      <p:pic>
        <p:nvPicPr>
          <p:cNvPr id="4" name="Picture 11" descr="2BSLGTH"/>
          <p:cNvPicPr>
            <a:picLocks noChangeAspect="1" noChangeArrowheads="1"/>
          </p:cNvPicPr>
          <p:nvPr/>
        </p:nvPicPr>
        <p:blipFill>
          <a:blip r:embed="rId3" cstate="print">
            <a:lum bright="-12000" contrast="12000"/>
          </a:blip>
          <a:srcRect/>
          <a:stretch>
            <a:fillRect/>
          </a:stretch>
        </p:blipFill>
        <p:spPr bwMode="auto">
          <a:xfrm>
            <a:off x="3733801" y="4183063"/>
            <a:ext cx="1676400" cy="1082675"/>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267109" y="868000"/>
            <a:ext cx="8471942" cy="5477441"/>
          </a:xfrm>
          <a:prstGeom prst="rect">
            <a:avLst/>
          </a:prstGeom>
          <a:noFill/>
          <a:ln w="9525">
            <a:noFill/>
            <a:miter lim="800000"/>
            <a:headEnd/>
            <a:tailEnd/>
          </a:ln>
        </p:spPr>
      </p:pic>
      <p:sp>
        <p:nvSpPr>
          <p:cNvPr id="4" name="TextBox 3"/>
          <p:cNvSpPr txBox="1"/>
          <p:nvPr/>
        </p:nvSpPr>
        <p:spPr>
          <a:xfrm>
            <a:off x="5387844" y="6191552"/>
            <a:ext cx="3756156" cy="307777"/>
          </a:xfrm>
          <a:prstGeom prst="rect">
            <a:avLst/>
          </a:prstGeom>
          <a:noFill/>
        </p:spPr>
        <p:txBody>
          <a:bodyPr wrap="none" rtlCol="0">
            <a:spAutoFit/>
          </a:bodyPr>
          <a:lstStyle/>
          <a:p>
            <a:pPr defTabSz="457200"/>
            <a:r>
              <a:rPr lang="en-US" sz="1400" dirty="0" smtClean="0">
                <a:solidFill>
                  <a:srgbClr val="000000"/>
                </a:solidFill>
              </a:rPr>
              <a:t>Source: Wisconsin Dept of Health Services - 2017</a:t>
            </a:r>
            <a:endParaRPr lang="en-US" sz="1400" dirty="0">
              <a:solidFill>
                <a:srgbClr val="000000"/>
              </a:solidFill>
            </a:endParaRPr>
          </a:p>
        </p:txBody>
      </p:sp>
    </p:spTree>
    <p:extLst>
      <p:ext uri="{BB962C8B-B14F-4D97-AF65-F5344CB8AC3E}">
        <p14:creationId xmlns:p14="http://schemas.microsoft.com/office/powerpoint/2010/main" val="3128349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564543" y="1371600"/>
            <a:ext cx="8116690" cy="4167051"/>
          </a:xfrm>
          <a:prstGeom prst="rect">
            <a:avLst/>
          </a:prstGeom>
          <a:noFill/>
          <a:ln w="9525">
            <a:noFill/>
            <a:miter lim="800000"/>
            <a:headEnd/>
            <a:tailEnd/>
          </a:ln>
        </p:spPr>
      </p:pic>
      <p:sp>
        <p:nvSpPr>
          <p:cNvPr id="3" name="TextBox 2"/>
          <p:cNvSpPr txBox="1"/>
          <p:nvPr/>
        </p:nvSpPr>
        <p:spPr>
          <a:xfrm>
            <a:off x="5387844" y="6087291"/>
            <a:ext cx="3756156" cy="307777"/>
          </a:xfrm>
          <a:prstGeom prst="rect">
            <a:avLst/>
          </a:prstGeom>
          <a:noFill/>
        </p:spPr>
        <p:txBody>
          <a:bodyPr wrap="none" rtlCol="0">
            <a:spAutoFit/>
          </a:bodyPr>
          <a:lstStyle/>
          <a:p>
            <a:pPr defTabSz="457200"/>
            <a:r>
              <a:rPr lang="en-US" sz="1400" dirty="0" smtClean="0">
                <a:solidFill>
                  <a:srgbClr val="000000"/>
                </a:solidFill>
              </a:rPr>
              <a:t>Source: Wisconsin Dept of Health Services - 2013</a:t>
            </a:r>
            <a:endParaRPr lang="en-US" sz="1400" dirty="0">
              <a:solidFill>
                <a:srgbClr val="000000"/>
              </a:solidFill>
            </a:endParaRPr>
          </a:p>
        </p:txBody>
      </p:sp>
    </p:spTree>
    <p:extLst>
      <p:ext uri="{BB962C8B-B14F-4D97-AF65-F5344CB8AC3E}">
        <p14:creationId xmlns:p14="http://schemas.microsoft.com/office/powerpoint/2010/main" val="510066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516714" y="1201783"/>
            <a:ext cx="8219084" cy="4362994"/>
          </a:xfrm>
          <a:prstGeom prst="rect">
            <a:avLst/>
          </a:prstGeom>
          <a:noFill/>
          <a:ln w="9525">
            <a:noFill/>
            <a:miter lim="800000"/>
            <a:headEnd/>
            <a:tailEnd/>
          </a:ln>
        </p:spPr>
      </p:pic>
      <p:sp>
        <p:nvSpPr>
          <p:cNvPr id="3" name="TextBox 2"/>
          <p:cNvSpPr txBox="1"/>
          <p:nvPr/>
        </p:nvSpPr>
        <p:spPr>
          <a:xfrm>
            <a:off x="5387844" y="6087291"/>
            <a:ext cx="3756156" cy="307777"/>
          </a:xfrm>
          <a:prstGeom prst="rect">
            <a:avLst/>
          </a:prstGeom>
          <a:noFill/>
        </p:spPr>
        <p:txBody>
          <a:bodyPr wrap="none" rtlCol="0">
            <a:spAutoFit/>
          </a:bodyPr>
          <a:lstStyle/>
          <a:p>
            <a:pPr defTabSz="457200"/>
            <a:r>
              <a:rPr lang="en-US" sz="1400" dirty="0" smtClean="0">
                <a:solidFill>
                  <a:srgbClr val="000000"/>
                </a:solidFill>
              </a:rPr>
              <a:t>Source: Wisconsin Dept of Health Services - 2013</a:t>
            </a:r>
            <a:endParaRPr lang="en-US" sz="1400" dirty="0">
              <a:solidFill>
                <a:srgbClr val="000000"/>
              </a:solidFill>
            </a:endParaRPr>
          </a:p>
        </p:txBody>
      </p:sp>
    </p:spTree>
    <p:extLst>
      <p:ext uri="{BB962C8B-B14F-4D97-AF65-F5344CB8AC3E}">
        <p14:creationId xmlns:p14="http://schemas.microsoft.com/office/powerpoint/2010/main" val="407093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agree on</a:t>
            </a:r>
            <a:endParaRPr lang="en-US" dirty="0"/>
          </a:p>
        </p:txBody>
      </p:sp>
      <p:sp>
        <p:nvSpPr>
          <p:cNvPr id="3" name="Content Placeholder 2"/>
          <p:cNvSpPr>
            <a:spLocks noGrp="1"/>
          </p:cNvSpPr>
          <p:nvPr>
            <p:ph idx="1"/>
          </p:nvPr>
        </p:nvSpPr>
        <p:spPr/>
        <p:txBody>
          <a:bodyPr/>
          <a:lstStyle/>
          <a:p>
            <a:r>
              <a:rPr lang="en-US" dirty="0" smtClean="0"/>
              <a:t>Dental MA rates are some of the worst in the country. </a:t>
            </a:r>
          </a:p>
          <a:p>
            <a:r>
              <a:rPr lang="en-US" dirty="0" smtClean="0"/>
              <a:t>Access to dental services for MA patients is poor</a:t>
            </a:r>
          </a:p>
          <a:p>
            <a:r>
              <a:rPr lang="en-US" dirty="0" smtClean="0"/>
              <a:t>Dental disease continues to be an issue for young  children, adults and the elderly with limited access to dental care</a:t>
            </a:r>
          </a:p>
          <a:p>
            <a:r>
              <a:rPr lang="en-US" dirty="0" smtClean="0"/>
              <a:t>Improvements could be made to improve provider efficiency using existing models</a:t>
            </a:r>
          </a:p>
          <a:p>
            <a:pPr>
              <a:buNone/>
            </a:pPr>
            <a:endParaRPr lang="en-US" dirty="0" smtClean="0"/>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3098594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81922" name="AutoShape 2" descr="Image result for possible soluti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pic>
        <p:nvPicPr>
          <p:cNvPr id="81924" name="Picture 4" descr="Image result for possible solution">
            <a:hlinkClick r:id="rId3"/>
          </p:cNvPr>
          <p:cNvPicPr>
            <a:picLocks noChangeAspect="1" noChangeArrowheads="1"/>
          </p:cNvPicPr>
          <p:nvPr/>
        </p:nvPicPr>
        <p:blipFill>
          <a:blip r:embed="rId4"/>
          <a:srcRect/>
          <a:stretch>
            <a:fillRect/>
          </a:stretch>
        </p:blipFill>
        <p:spPr bwMode="auto">
          <a:xfrm>
            <a:off x="822959" y="1207226"/>
            <a:ext cx="7676061" cy="5117374"/>
          </a:xfrm>
          <a:prstGeom prst="rect">
            <a:avLst/>
          </a:prstGeom>
          <a:noFill/>
        </p:spPr>
      </p:pic>
    </p:spTree>
    <p:extLst>
      <p:ext uri="{BB962C8B-B14F-4D97-AF65-F5344CB8AC3E}">
        <p14:creationId xmlns:p14="http://schemas.microsoft.com/office/powerpoint/2010/main" val="2808247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Governors Association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i="1" dirty="0" smtClean="0"/>
              <a:t>	As states face more demand for oral health, they should examine the role dental hygienists can play in increasing access to care by allowing them to practice to the full extent of their education and training.</a:t>
            </a:r>
            <a:endParaRPr lang="en-US"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Outcomes – Wisconsin 3</a:t>
            </a:r>
            <a:r>
              <a:rPr lang="en-US" baseline="30000" dirty="0" smtClean="0"/>
              <a:t>rd</a:t>
            </a:r>
            <a:r>
              <a:rPr lang="en-US" dirty="0" smtClean="0"/>
              <a:t> Graders</a:t>
            </a:r>
            <a:endParaRPr lang="en-US" dirty="0"/>
          </a:p>
        </p:txBody>
      </p:sp>
      <p:graphicFrame>
        <p:nvGraphicFramePr>
          <p:cNvPr id="4" name="Content Placeholder 5"/>
          <p:cNvGraphicFramePr>
            <a:graphicFrameLocks/>
          </p:cNvGraphicFramePr>
          <p:nvPr/>
        </p:nvGraphicFramePr>
        <p:xfrm>
          <a:off x="609600" y="2514600"/>
          <a:ext cx="8077200" cy="35726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87844" y="6087291"/>
            <a:ext cx="3756156" cy="307777"/>
          </a:xfrm>
          <a:prstGeom prst="rect">
            <a:avLst/>
          </a:prstGeom>
          <a:noFill/>
        </p:spPr>
        <p:txBody>
          <a:bodyPr wrap="none" rtlCol="0">
            <a:spAutoFit/>
          </a:bodyPr>
          <a:lstStyle/>
          <a:p>
            <a:pPr defTabSz="457200"/>
            <a:r>
              <a:rPr lang="en-US" sz="1400" dirty="0" smtClean="0">
                <a:solidFill>
                  <a:srgbClr val="000000"/>
                </a:solidFill>
              </a:rPr>
              <a:t>Source: Wisconsin Dept of Health Services - 2013</a:t>
            </a:r>
            <a:endParaRPr lang="en-US" sz="1400" dirty="0">
              <a:solidFill>
                <a:srgbClr val="000000"/>
              </a:solidFill>
            </a:endParaRPr>
          </a:p>
        </p:txBody>
      </p:sp>
    </p:spTree>
    <p:extLst>
      <p:ext uri="{BB962C8B-B14F-4D97-AF65-F5344CB8AC3E}">
        <p14:creationId xmlns:p14="http://schemas.microsoft.com/office/powerpoint/2010/main" val="1002432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48343" y="1147536"/>
          <a:ext cx="8505371" cy="5151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776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492"/>
            <a:ext cx="8229600" cy="990600"/>
          </a:xfrm>
        </p:spPr>
        <p:txBody>
          <a:bodyPr/>
          <a:lstStyle/>
          <a:p>
            <a:r>
              <a:rPr lang="en-US" dirty="0" smtClean="0"/>
              <a:t>Enhances existing systems</a:t>
            </a:r>
            <a:endParaRPr lang="en-US" dirty="0"/>
          </a:p>
        </p:txBody>
      </p:sp>
      <p:sp>
        <p:nvSpPr>
          <p:cNvPr id="5" name="Content Placeholder 4"/>
          <p:cNvSpPr>
            <a:spLocks noGrp="1"/>
          </p:cNvSpPr>
          <p:nvPr>
            <p:ph idx="1"/>
          </p:nvPr>
        </p:nvSpPr>
        <p:spPr/>
        <p:txBody>
          <a:bodyPr/>
          <a:lstStyle/>
          <a:p>
            <a:r>
              <a:rPr lang="en-US" dirty="0" smtClean="0"/>
              <a:t>WDA Dental Home Initiative</a:t>
            </a:r>
          </a:p>
          <a:p>
            <a:r>
              <a:rPr lang="en-US" dirty="0" smtClean="0"/>
              <a:t>Increased referrals to establish a dental home</a:t>
            </a:r>
          </a:p>
          <a:p>
            <a:r>
              <a:rPr lang="en-US" dirty="0" smtClean="0"/>
              <a:t>Potential to reduce ECC</a:t>
            </a:r>
          </a:p>
          <a:p>
            <a:r>
              <a:rPr lang="en-US" dirty="0" smtClean="0"/>
              <a:t>Increased medical/dental collaboration </a:t>
            </a:r>
          </a:p>
          <a:p>
            <a:r>
              <a:rPr lang="en-US" dirty="0" smtClean="0"/>
              <a:t>Improves efficiency </a:t>
            </a:r>
          </a:p>
          <a:p>
            <a:pPr>
              <a:buNone/>
            </a:pPr>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MDs ability to provide FVT</a:t>
            </a:r>
            <a:endParaRPr lang="en-US" dirty="0"/>
          </a:p>
        </p:txBody>
      </p:sp>
      <p:sp>
        <p:nvSpPr>
          <p:cNvPr id="3" name="Content Placeholder 2"/>
          <p:cNvSpPr>
            <a:spLocks noGrp="1"/>
          </p:cNvSpPr>
          <p:nvPr>
            <p:ph idx="1"/>
          </p:nvPr>
        </p:nvSpPr>
        <p:spPr/>
        <p:txBody>
          <a:bodyPr/>
          <a:lstStyle/>
          <a:p>
            <a:r>
              <a:rPr lang="en-US" dirty="0" smtClean="0"/>
              <a:t>NC study showed 17% decrease in referrals with caries when children 6-36 mo receive 4+ FVT</a:t>
            </a:r>
          </a:p>
          <a:p>
            <a:endParaRPr lang="en-US" dirty="0" smtClean="0"/>
          </a:p>
          <a:p>
            <a:pPr>
              <a:buNone/>
            </a:pPr>
            <a:r>
              <a:rPr lang="en-US" dirty="0" smtClean="0"/>
              <a:t>However</a:t>
            </a:r>
          </a:p>
          <a:p>
            <a:pPr>
              <a:buNone/>
            </a:pPr>
            <a:endParaRPr lang="en-US" dirty="0" smtClean="0"/>
          </a:p>
          <a:p>
            <a:r>
              <a:rPr lang="en-US" dirty="0" smtClean="0"/>
              <a:t>Wisconsin data shows fewer than 5% of MA children 12-24 mo received FVT by non-dental provider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Today’s Presenters</a:t>
            </a:r>
            <a:endParaRPr lang="en-GB" dirty="0"/>
          </a:p>
        </p:txBody>
      </p:sp>
      <p:sp>
        <p:nvSpPr>
          <p:cNvPr id="3" name="Content Placeholder 2"/>
          <p:cNvSpPr>
            <a:spLocks noGrp="1"/>
          </p:cNvSpPr>
          <p:nvPr>
            <p:ph sz="quarter" idx="1"/>
          </p:nvPr>
        </p:nvSpPr>
        <p:spPr/>
        <p:txBody>
          <a:bodyPr/>
          <a:lstStyle/>
          <a:p>
            <a:r>
              <a:rPr lang="en-US" dirty="0"/>
              <a:t>Washington State</a:t>
            </a:r>
          </a:p>
          <a:p>
            <a:pPr lvl="1"/>
            <a:r>
              <a:rPr lang="en-US" dirty="0"/>
              <a:t>Alia </a:t>
            </a:r>
            <a:r>
              <a:rPr lang="en-US" dirty="0" err="1"/>
              <a:t>Katabi</a:t>
            </a:r>
            <a:r>
              <a:rPr lang="en-US" dirty="0"/>
              <a:t>, MA</a:t>
            </a:r>
          </a:p>
          <a:p>
            <a:pPr lvl="1"/>
            <a:r>
              <a:rPr lang="en-US" dirty="0"/>
              <a:t>Alison Mondi, BA</a:t>
            </a:r>
          </a:p>
          <a:p>
            <a:pPr lvl="1"/>
            <a:r>
              <a:rPr lang="en-US" dirty="0" err="1"/>
              <a:t>Arcora</a:t>
            </a:r>
            <a:r>
              <a:rPr lang="en-US" dirty="0"/>
              <a:t> Foundation</a:t>
            </a:r>
          </a:p>
          <a:p>
            <a:r>
              <a:rPr lang="en-US" dirty="0"/>
              <a:t>Wisconsin</a:t>
            </a:r>
          </a:p>
          <a:p>
            <a:pPr lvl="1"/>
            <a:r>
              <a:rPr lang="en-GB" dirty="0"/>
              <a:t>Matt Crespin, MPH, RDH</a:t>
            </a:r>
          </a:p>
          <a:p>
            <a:pPr lvl="1"/>
            <a:r>
              <a:rPr lang="en-US" dirty="0"/>
              <a:t>Children’s Health Alliance of Wisconsin</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effect</a:t>
            </a:r>
            <a:endParaRPr lang="en-US" dirty="0"/>
          </a:p>
        </p:txBody>
      </p:sp>
      <p:sp>
        <p:nvSpPr>
          <p:cNvPr id="3" name="Content Placeholder 2"/>
          <p:cNvSpPr>
            <a:spLocks noGrp="1"/>
          </p:cNvSpPr>
          <p:nvPr>
            <p:ph idx="1"/>
          </p:nvPr>
        </p:nvSpPr>
        <p:spPr/>
        <p:txBody>
          <a:bodyPr/>
          <a:lstStyle/>
          <a:p>
            <a:r>
              <a:rPr lang="en-US" dirty="0" smtClean="0"/>
              <a:t>Denver Health co-located RDH in pediatric medical office, more than 80% of children 6-36mo received FVT</a:t>
            </a:r>
          </a:p>
          <a:p>
            <a:endParaRPr lang="en-US" dirty="0" smtClean="0"/>
          </a:p>
          <a:p>
            <a:r>
              <a:rPr lang="en-US" dirty="0" smtClean="0"/>
              <a:t>Other potential integration points exist and improve efficiency.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business model</a:t>
            </a:r>
            <a:endParaRPr lang="en-US" dirty="0"/>
          </a:p>
        </p:txBody>
      </p:sp>
      <p:sp>
        <p:nvSpPr>
          <p:cNvPr id="3" name="Content Placeholder 2"/>
          <p:cNvSpPr>
            <a:spLocks noGrp="1"/>
          </p:cNvSpPr>
          <p:nvPr>
            <p:ph idx="1"/>
          </p:nvPr>
        </p:nvSpPr>
        <p:spPr/>
        <p:txBody>
          <a:bodyPr/>
          <a:lstStyle/>
          <a:p>
            <a:r>
              <a:rPr lang="en-US" dirty="0" smtClean="0"/>
              <a:t>DDS provides exams  at a physicians office which allows an RDH to see the patient at the next visit</a:t>
            </a:r>
          </a:p>
          <a:p>
            <a:pPr lvl="1"/>
            <a:r>
              <a:rPr lang="en-US" dirty="0" smtClean="0"/>
              <a:t>Cost to provide exams = $750/day (labor and supplies)</a:t>
            </a:r>
          </a:p>
          <a:p>
            <a:pPr lvl="1"/>
            <a:r>
              <a:rPr lang="en-US" dirty="0" smtClean="0"/>
              <a:t>MA revenue generated = $320</a:t>
            </a:r>
          </a:p>
          <a:p>
            <a:pPr lvl="1"/>
            <a:r>
              <a:rPr lang="en-US" dirty="0" smtClean="0"/>
              <a:t>Lost production from the DDS = $3,700</a:t>
            </a:r>
          </a:p>
          <a:p>
            <a:pPr lvl="1"/>
            <a:r>
              <a:rPr lang="en-US" dirty="0" smtClean="0"/>
              <a:t>Total loss of </a:t>
            </a:r>
            <a:r>
              <a:rPr lang="en-US" b="1" u="sng" dirty="0" smtClean="0"/>
              <a:t>$4,000+ daily </a:t>
            </a:r>
            <a:r>
              <a:rPr lang="en-US" dirty="0" smtClean="0"/>
              <a:t>using this model or </a:t>
            </a:r>
            <a:r>
              <a:rPr lang="en-US" b="1" u="sng" dirty="0" smtClean="0"/>
              <a:t>$1.05M annually</a:t>
            </a:r>
          </a:p>
          <a:p>
            <a:pPr lvl="1"/>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p:txBody>
          <a:bodyPr/>
          <a:lstStyle/>
          <a:p>
            <a:r>
              <a:rPr lang="en-US" dirty="0" smtClean="0"/>
              <a:t>RDH integration would generate two billing codes</a:t>
            </a:r>
          </a:p>
          <a:p>
            <a:pPr lvl="1"/>
            <a:r>
              <a:rPr lang="en-US" dirty="0" smtClean="0"/>
              <a:t>D0191 (assessment) and D1206 (FVT)</a:t>
            </a:r>
          </a:p>
          <a:p>
            <a:pPr lvl="1"/>
            <a:r>
              <a:rPr lang="en-US" dirty="0" smtClean="0"/>
              <a:t>Estimated MA payment = $23/pt</a:t>
            </a:r>
          </a:p>
          <a:p>
            <a:pPr lvl="1"/>
            <a:r>
              <a:rPr lang="en-US" dirty="0" smtClean="0"/>
              <a:t>RDH could see 4 pediatric patients/hr = $92 </a:t>
            </a:r>
          </a:p>
          <a:p>
            <a:pPr lvl="1"/>
            <a:r>
              <a:rPr lang="en-US" dirty="0" smtClean="0"/>
              <a:t>Average cost of consumables = $8/pt</a:t>
            </a:r>
          </a:p>
          <a:p>
            <a:r>
              <a:rPr lang="en-US" dirty="0" smtClean="0"/>
              <a:t>Average cost of labor = $35/hour</a:t>
            </a:r>
          </a:p>
          <a:p>
            <a:endParaRPr lang="en-US" dirty="0" smtClean="0"/>
          </a:p>
          <a:p>
            <a:r>
              <a:rPr lang="en-US" dirty="0" smtClean="0"/>
              <a:t>ROI = </a:t>
            </a:r>
            <a:r>
              <a:rPr lang="en-US" b="1" u="sng" dirty="0" smtClean="0"/>
              <a:t>$52K annually</a:t>
            </a:r>
            <a:endParaRPr lang="en-US" b="1" u="sng"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potential examples</a:t>
            </a:r>
            <a:endParaRPr lang="en-US" dirty="0"/>
          </a:p>
        </p:txBody>
      </p:sp>
      <p:sp>
        <p:nvSpPr>
          <p:cNvPr id="3" name="Content Placeholder 2"/>
          <p:cNvSpPr>
            <a:spLocks noGrp="1"/>
          </p:cNvSpPr>
          <p:nvPr>
            <p:ph idx="1"/>
          </p:nvPr>
        </p:nvSpPr>
        <p:spPr/>
        <p:txBody>
          <a:bodyPr/>
          <a:lstStyle/>
          <a:p>
            <a:r>
              <a:rPr lang="en-US" dirty="0" smtClean="0"/>
              <a:t>RDH practicing in pediatric/family physician/OBYGN offices</a:t>
            </a:r>
          </a:p>
          <a:p>
            <a:r>
              <a:rPr lang="en-US" dirty="0" smtClean="0"/>
              <a:t>Nursing home hub and spoke model</a:t>
            </a:r>
          </a:p>
          <a:p>
            <a:r>
              <a:rPr lang="en-US" dirty="0" smtClean="0"/>
              <a:t>RDH practicing in a daycare facility</a:t>
            </a:r>
          </a:p>
          <a:p>
            <a:r>
              <a:rPr lang="en-US" dirty="0" smtClean="0"/>
              <a:t>RDH practicing in other medical settings</a:t>
            </a:r>
          </a:p>
          <a:p>
            <a:r>
              <a:rPr lang="en-US" dirty="0" smtClean="0"/>
              <a:t>RDH practicing in home health care settings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uck Family PPT.jpg"/>
          <p:cNvPicPr>
            <a:picLocks noChangeAspect="1"/>
          </p:cNvPicPr>
          <p:nvPr/>
        </p:nvPicPr>
        <p:blipFill>
          <a:blip r:embed="rId3"/>
          <a:stretch>
            <a:fillRect/>
          </a:stretch>
        </p:blipFill>
        <p:spPr>
          <a:xfrm>
            <a:off x="684486" y="2575420"/>
            <a:ext cx="7771617" cy="3860263"/>
          </a:xfrm>
          <a:prstGeom prst="rect">
            <a:avLst/>
          </a:prstGeom>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457200"/>
            <a:endParaRPr lang="en-US" dirty="0">
              <a:solidFill>
                <a:srgbClr val="000000"/>
              </a:solidFill>
            </a:endParaRPr>
          </a:p>
        </p:txBody>
      </p:sp>
      <p:sp>
        <p:nvSpPr>
          <p:cNvPr id="1028" name="Rectangle 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100" dirty="0" smtClean="0">
                <a:solidFill>
                  <a:srgbClr val="000000"/>
                </a:solidFill>
                <a:ea typeface="Times New Roman" pitchFamily="18" charset="0"/>
                <a:cs typeface="Times New Roman" pitchFamily="18" charset="0"/>
              </a:rPr>
              <a:t> </a:t>
            </a:r>
            <a:endParaRPr lang="en-US" dirty="0" smtClean="0">
              <a:solidFill>
                <a:srgbClr val="000000"/>
              </a:solidFill>
              <a:latin typeface="Arial" pitchFamily="34" charset="0"/>
              <a:cs typeface="Arial" pitchFamily="34" charset="0"/>
            </a:endParaRPr>
          </a:p>
        </p:txBody>
      </p:sp>
      <p:sp>
        <p:nvSpPr>
          <p:cNvPr id="1029" name="Rectangle 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dirty="0" smtClean="0">
              <a:solidFill>
                <a:srgbClr val="000000"/>
              </a:solidFill>
              <a:latin typeface="Arial" pitchFamily="34" charset="0"/>
              <a:cs typeface="Arial" pitchFamily="34" charset="0"/>
            </a:endParaRPr>
          </a:p>
        </p:txBody>
      </p:sp>
      <p:sp>
        <p:nvSpPr>
          <p:cNvPr id="7" name="TextBox 6"/>
          <p:cNvSpPr txBox="1"/>
          <p:nvPr/>
        </p:nvSpPr>
        <p:spPr>
          <a:xfrm>
            <a:off x="1300294" y="6027490"/>
            <a:ext cx="6761525" cy="369332"/>
          </a:xfrm>
          <a:prstGeom prst="rect">
            <a:avLst/>
          </a:prstGeom>
          <a:noFill/>
        </p:spPr>
        <p:txBody>
          <a:bodyPr wrap="square" rtlCol="0">
            <a:spAutoFit/>
          </a:bodyPr>
          <a:lstStyle/>
          <a:p>
            <a:pPr defTabSz="457200"/>
            <a:r>
              <a:rPr lang="en-US" dirty="0" smtClean="0">
                <a:solidFill>
                  <a:srgbClr val="000000"/>
                </a:solidFill>
                <a:latin typeface="Century Gothic" pitchFamily="34" charset="0"/>
              </a:rPr>
              <a:t>Follow the Alliance on Facebook and Twitter: chawisconsin</a:t>
            </a:r>
            <a:endParaRPr lang="en-US" dirty="0">
              <a:solidFill>
                <a:srgbClr val="000000"/>
              </a:solidFill>
              <a:latin typeface="Century Gothic" pitchFamily="34" charset="0"/>
            </a:endParaRPr>
          </a:p>
        </p:txBody>
      </p:sp>
      <p:sp>
        <p:nvSpPr>
          <p:cNvPr id="11" name="TextBox 10"/>
          <p:cNvSpPr txBox="1"/>
          <p:nvPr/>
        </p:nvSpPr>
        <p:spPr>
          <a:xfrm>
            <a:off x="1301692" y="1040235"/>
            <a:ext cx="6634293" cy="707886"/>
          </a:xfrm>
          <a:prstGeom prst="rect">
            <a:avLst/>
          </a:prstGeom>
          <a:noFill/>
        </p:spPr>
        <p:txBody>
          <a:bodyPr wrap="square" rtlCol="0">
            <a:spAutoFit/>
          </a:bodyPr>
          <a:lstStyle/>
          <a:p>
            <a:pPr defTabSz="457200"/>
            <a:r>
              <a:rPr lang="en-US" sz="4000" dirty="0" smtClean="0">
                <a:solidFill>
                  <a:srgbClr val="000000"/>
                </a:solidFill>
                <a:latin typeface="Century Gothic" pitchFamily="34" charset="0"/>
              </a:rPr>
              <a:t>Questions and thank you</a:t>
            </a:r>
            <a:endParaRPr lang="en-US" sz="4000" dirty="0">
              <a:solidFill>
                <a:srgbClr val="000000"/>
              </a:solidFill>
              <a:latin typeface="Century Gothic" pitchFamily="34" charset="0"/>
            </a:endParaRPr>
          </a:p>
        </p:txBody>
      </p:sp>
      <p:sp>
        <p:nvSpPr>
          <p:cNvPr id="12" name="TextBox 11"/>
          <p:cNvSpPr txBox="1"/>
          <p:nvPr/>
        </p:nvSpPr>
        <p:spPr>
          <a:xfrm>
            <a:off x="1098958" y="1748122"/>
            <a:ext cx="6962861" cy="646331"/>
          </a:xfrm>
          <a:prstGeom prst="rect">
            <a:avLst/>
          </a:prstGeom>
          <a:noFill/>
        </p:spPr>
        <p:txBody>
          <a:bodyPr wrap="square" rtlCol="0">
            <a:spAutoFit/>
          </a:bodyPr>
          <a:lstStyle/>
          <a:p>
            <a:pPr algn="ctr" defTabSz="457200"/>
            <a:r>
              <a:rPr lang="en-US" dirty="0" smtClean="0">
                <a:solidFill>
                  <a:srgbClr val="000000"/>
                </a:solidFill>
                <a:latin typeface="Century Gothic" pitchFamily="34" charset="0"/>
              </a:rPr>
              <a:t>Matt Crespin, MPH, RDH</a:t>
            </a:r>
          </a:p>
          <a:p>
            <a:pPr algn="ctr" defTabSz="457200"/>
            <a:r>
              <a:rPr lang="en-US" dirty="0" smtClean="0">
                <a:solidFill>
                  <a:srgbClr val="000000"/>
                </a:solidFill>
                <a:latin typeface="Century Gothic" pitchFamily="34" charset="0"/>
              </a:rPr>
              <a:t>mcespin@chw.org</a:t>
            </a:r>
            <a:endParaRPr lang="en-US" dirty="0">
              <a:solidFill>
                <a:srgbClr val="000000"/>
              </a:solidFill>
              <a:latin typeface="Century Gothic" pitchFamily="34" charset="0"/>
            </a:endParaRPr>
          </a:p>
        </p:txBody>
      </p:sp>
    </p:spTree>
    <p:extLst>
      <p:ext uri="{BB962C8B-B14F-4D97-AF65-F5344CB8AC3E}">
        <p14:creationId xmlns:p14="http://schemas.microsoft.com/office/powerpoint/2010/main" val="1112725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thy\AppData\Local\Microsoft\Windows\INetCache\IE\LCIRQT7W\raising_hand[1].png"/>
          <p:cNvPicPr>
            <a:picLocks noChangeAspect="1" noChangeArrowheads="1"/>
          </p:cNvPicPr>
          <p:nvPr/>
        </p:nvPicPr>
        <p:blipFill>
          <a:blip r:embed="rId3" cstate="print"/>
          <a:srcRect/>
          <a:stretch>
            <a:fillRect/>
          </a:stretch>
        </p:blipFill>
        <p:spPr bwMode="auto">
          <a:xfrm>
            <a:off x="5999395" y="180975"/>
            <a:ext cx="677630" cy="1076236"/>
          </a:xfrm>
          <a:prstGeom prst="rect">
            <a:avLst/>
          </a:prstGeom>
          <a:noFill/>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a:t>
            </a:r>
          </a:p>
        </p:txBody>
      </p:sp>
      <p:sp>
        <p:nvSpPr>
          <p:cNvPr id="3" name="Content Placeholder 2"/>
          <p:cNvSpPr>
            <a:spLocks noGrp="1"/>
          </p:cNvSpPr>
          <p:nvPr>
            <p:ph sz="quarter" idx="1"/>
          </p:nvPr>
        </p:nvSpPr>
        <p:spPr/>
        <p:txBody>
          <a:bodyPr>
            <a:normAutofit/>
          </a:bodyPr>
          <a:lstStyle/>
          <a:p>
            <a:pPr marL="0" indent="0">
              <a:buNone/>
            </a:pPr>
            <a:r>
              <a:rPr lang="en-US" dirty="0">
                <a:latin typeface="Arial" panose="020B0604020202020204" pitchFamily="34" charset="0"/>
                <a:cs typeface="Arial" panose="020B0604020202020204" pitchFamily="34" charset="0"/>
              </a:rPr>
              <a:t>If you have a question, please click on the </a:t>
            </a:r>
            <a:r>
              <a:rPr lang="en-US" b="1" i="1" dirty="0">
                <a:latin typeface="Arial" panose="020B0604020202020204" pitchFamily="34" charset="0"/>
                <a:cs typeface="Arial" panose="020B0604020202020204" pitchFamily="34" charset="0"/>
              </a:rPr>
              <a:t>little man with his arm raised</a:t>
            </a:r>
            <a:r>
              <a:rPr lang="en-US" dirty="0">
                <a:latin typeface="Arial" panose="020B0604020202020204" pitchFamily="34" charset="0"/>
                <a:cs typeface="Arial" panose="020B0604020202020204" pitchFamily="34" charset="0"/>
              </a:rPr>
              <a:t> icon on either the upper left or the top of your screen. Click on “raise hand.”  We will then call on you to ask your question over the phone.</a:t>
            </a:r>
          </a:p>
          <a:p>
            <a:endParaRPr lang="en-US" dirty="0"/>
          </a:p>
        </p:txBody>
      </p:sp>
      <p:pic>
        <p:nvPicPr>
          <p:cNvPr id="1030" name="Picture 6" descr="https://pma.ecnz.ac.nz/pluginfile.php/29048/mod_book/chapter/237/in-meeting-13.jpg"/>
          <p:cNvPicPr>
            <a:picLocks noChangeAspect="1" noChangeArrowheads="1"/>
          </p:cNvPicPr>
          <p:nvPr/>
        </p:nvPicPr>
        <p:blipFill>
          <a:blip r:embed="rId4" cstate="print"/>
          <a:srcRect l="51780" r="24577" b="16505"/>
          <a:stretch>
            <a:fillRect/>
          </a:stretch>
        </p:blipFill>
        <p:spPr bwMode="auto">
          <a:xfrm>
            <a:off x="3929063" y="3641598"/>
            <a:ext cx="1285875" cy="245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52159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67" dirty="0"/>
              <a:t>Turning Data Into Action</a:t>
            </a:r>
          </a:p>
        </p:txBody>
      </p:sp>
      <p:sp>
        <p:nvSpPr>
          <p:cNvPr id="2" name="Subtitle 1"/>
          <p:cNvSpPr>
            <a:spLocks noGrp="1"/>
          </p:cNvSpPr>
          <p:nvPr>
            <p:ph type="subTitle" idx="1"/>
          </p:nvPr>
        </p:nvSpPr>
        <p:spPr/>
        <p:txBody>
          <a:bodyPr/>
          <a:lstStyle/>
          <a:p>
            <a:r>
              <a:rPr lang="en-US" dirty="0"/>
              <a:t>Washington State Oral Health </a:t>
            </a:r>
          </a:p>
        </p:txBody>
      </p:sp>
    </p:spTree>
    <p:extLst>
      <p:ext uri="{BB962C8B-B14F-4D97-AF65-F5344CB8AC3E}">
        <p14:creationId xmlns:p14="http://schemas.microsoft.com/office/powerpoint/2010/main" val="41147836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760720" y="1066800"/>
            <a:ext cx="3190240" cy="5684521"/>
          </a:xfrm>
        </p:spPr>
        <p:txBody>
          <a:bodyPr>
            <a:normAutofit/>
          </a:bodyPr>
          <a:lstStyle/>
          <a:p>
            <a:r>
              <a:rPr lang="en-US" sz="5000" b="1" dirty="0">
                <a:solidFill>
                  <a:schemeClr val="tx1"/>
                </a:solidFill>
                <a:latin typeface="Calibri" panose="020F0502020204030204" pitchFamily="34" charset="0"/>
              </a:rPr>
              <a:t>Our Mission</a:t>
            </a:r>
          </a:p>
          <a:p>
            <a:r>
              <a:rPr lang="en-US" sz="4500" dirty="0">
                <a:solidFill>
                  <a:schemeClr val="tx1"/>
                </a:solidFill>
              </a:rPr>
              <a:t>To prevent oral disease and improve overall health</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587" t="2232" r="-1" b="1738"/>
          <a:stretch/>
        </p:blipFill>
        <p:spPr>
          <a:xfrm>
            <a:off x="-10160" y="-10160"/>
            <a:ext cx="5591752" cy="6878320"/>
          </a:xfrm>
          <a:prstGeom prst="rect">
            <a:avLst/>
          </a:prstGeom>
        </p:spPr>
      </p:pic>
    </p:spTree>
    <p:extLst>
      <p:ext uri="{BB962C8B-B14F-4D97-AF65-F5344CB8AC3E}">
        <p14:creationId xmlns:p14="http://schemas.microsoft.com/office/powerpoint/2010/main" val="150981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Arcora Foundation and Data </a:t>
            </a:r>
          </a:p>
        </p:txBody>
      </p:sp>
      <p:sp>
        <p:nvSpPr>
          <p:cNvPr id="3" name="Content Placeholder 2"/>
          <p:cNvSpPr>
            <a:spLocks noGrp="1"/>
          </p:cNvSpPr>
          <p:nvPr>
            <p:ph idx="1"/>
          </p:nvPr>
        </p:nvSpPr>
        <p:spPr>
          <a:xfrm>
            <a:off x="649225" y="1139506"/>
            <a:ext cx="7844311" cy="4641682"/>
          </a:xfrm>
        </p:spPr>
        <p:txBody>
          <a:bodyPr>
            <a:normAutofit lnSpcReduction="10000"/>
          </a:bodyPr>
          <a:lstStyle/>
          <a:p>
            <a:pPr marL="0" indent="0">
              <a:buNone/>
            </a:pPr>
            <a:r>
              <a:rPr lang="en-US" dirty="0"/>
              <a:t>Arcora is…</a:t>
            </a:r>
          </a:p>
          <a:p>
            <a:r>
              <a:rPr lang="en-US" dirty="0"/>
              <a:t> Dedicated to prevent oral disease and improve overall health by partnering with communities and transforming systems</a:t>
            </a:r>
          </a:p>
          <a:p>
            <a:r>
              <a:rPr lang="en-US" dirty="0"/>
              <a:t>Relies on data to monitor disease trends, measure success and setbacks, inform strategies, plan programs, and influence policy and decision makers</a:t>
            </a:r>
          </a:p>
          <a:p>
            <a:r>
              <a:rPr lang="en-US" dirty="0"/>
              <a:t>Collaborate with WA State Department of Health’s Oral Health program to track progress made towards meeting Healthy People’s 2020 oral health targets.  </a:t>
            </a:r>
          </a:p>
          <a:p>
            <a:endParaRPr lang="en-US" dirty="0"/>
          </a:p>
        </p:txBody>
      </p:sp>
    </p:spTree>
    <p:extLst>
      <p:ext uri="{BB962C8B-B14F-4D97-AF65-F5344CB8AC3E}">
        <p14:creationId xmlns:p14="http://schemas.microsoft.com/office/powerpoint/2010/main" val="104352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77" y="195121"/>
            <a:ext cx="7844310" cy="641618"/>
          </a:xfrm>
        </p:spPr>
        <p:txBody>
          <a:bodyPr/>
          <a:lstStyle/>
          <a:p>
            <a:r>
              <a:rPr lang="en-US" dirty="0"/>
              <a:t>WA State Oral Health Surveillance Data </a:t>
            </a:r>
          </a:p>
        </p:txBody>
      </p:sp>
      <p:sp>
        <p:nvSpPr>
          <p:cNvPr id="5" name="Rectangle 4"/>
          <p:cNvSpPr/>
          <p:nvPr/>
        </p:nvSpPr>
        <p:spPr>
          <a:xfrm>
            <a:off x="919253" y="1215109"/>
            <a:ext cx="1525505" cy="7129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endParaRPr lang="en-US" sz="750" b="1" u="sng" dirty="0">
              <a:solidFill>
                <a:srgbClr val="666666">
                  <a:lumMod val="50000"/>
                </a:srgbClr>
              </a:solidFill>
              <a:latin typeface="Calibri" pitchFamily="34" charset="0"/>
            </a:endParaRPr>
          </a:p>
          <a:p>
            <a:pPr algn="ctr" defTabSz="914363"/>
            <a:r>
              <a:rPr lang="en-US" sz="750" b="1" u="sng" dirty="0">
                <a:solidFill>
                  <a:srgbClr val="666666">
                    <a:lumMod val="50000"/>
                  </a:srgbClr>
                </a:solidFill>
                <a:latin typeface="Calibri" pitchFamily="34" charset="0"/>
              </a:rPr>
              <a:t>Head Start</a:t>
            </a:r>
          </a:p>
          <a:p>
            <a:pPr algn="ctr" defTabSz="914363"/>
            <a:r>
              <a:rPr lang="en-US" sz="750" dirty="0">
                <a:solidFill>
                  <a:srgbClr val="666666">
                    <a:lumMod val="50000"/>
                  </a:srgbClr>
                </a:solidFill>
                <a:latin typeface="Calibri" pitchFamily="34" charset="0"/>
              </a:rPr>
              <a:t>Caries experience</a:t>
            </a:r>
          </a:p>
          <a:p>
            <a:pPr algn="ctr" defTabSz="914363"/>
            <a:r>
              <a:rPr lang="en-US" sz="750" dirty="0">
                <a:solidFill>
                  <a:srgbClr val="666666">
                    <a:lumMod val="50000"/>
                  </a:srgbClr>
                </a:solidFill>
                <a:latin typeface="Calibri" pitchFamily="34" charset="0"/>
              </a:rPr>
              <a:t>Untreated tooth decay</a:t>
            </a:r>
          </a:p>
          <a:p>
            <a:pPr algn="ctr" defTabSz="914363"/>
            <a:r>
              <a:rPr lang="en-US" sz="750" dirty="0">
                <a:solidFill>
                  <a:srgbClr val="666666">
                    <a:lumMod val="50000"/>
                  </a:srgbClr>
                </a:solidFill>
                <a:latin typeface="Calibri" pitchFamily="34" charset="0"/>
              </a:rPr>
              <a:t>Need for treatment</a:t>
            </a:r>
          </a:p>
          <a:p>
            <a:pPr algn="ctr" defTabSz="914363"/>
            <a:endParaRPr lang="en-US" sz="417" dirty="0">
              <a:solidFill>
                <a:srgbClr val="666666">
                  <a:lumMod val="50000"/>
                </a:srgbClr>
              </a:solidFill>
              <a:latin typeface="Calibri" pitchFamily="34" charset="0"/>
            </a:endParaRPr>
          </a:p>
          <a:p>
            <a:pPr algn="ctr" defTabSz="914363"/>
            <a:r>
              <a:rPr lang="en-US" sz="750" dirty="0">
                <a:solidFill>
                  <a:srgbClr val="666666">
                    <a:lumMod val="50000"/>
                  </a:srgbClr>
                </a:solidFill>
                <a:latin typeface="Calibri" pitchFamily="34" charset="0"/>
              </a:rPr>
              <a:t>(Smile Survey)</a:t>
            </a:r>
          </a:p>
          <a:p>
            <a:pPr algn="ctr" defTabSz="914363"/>
            <a:endParaRPr lang="en-US" sz="750" dirty="0">
              <a:solidFill>
                <a:srgbClr val="666666">
                  <a:lumMod val="50000"/>
                </a:srgbClr>
              </a:solidFill>
              <a:latin typeface="Calibri" pitchFamily="34" charset="0"/>
            </a:endParaRPr>
          </a:p>
        </p:txBody>
      </p:sp>
      <p:sp>
        <p:nvSpPr>
          <p:cNvPr id="6" name="Rectangle 5"/>
          <p:cNvSpPr/>
          <p:nvPr/>
        </p:nvSpPr>
        <p:spPr>
          <a:xfrm>
            <a:off x="2574014" y="1203284"/>
            <a:ext cx="1819318" cy="8054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Kindergarten &amp; 3</a:t>
            </a:r>
            <a:r>
              <a:rPr lang="en-US" sz="750" b="1" u="sng" baseline="30000" dirty="0">
                <a:solidFill>
                  <a:srgbClr val="666666">
                    <a:lumMod val="50000"/>
                  </a:srgbClr>
                </a:solidFill>
                <a:latin typeface="Calibri" pitchFamily="34" charset="0"/>
              </a:rPr>
              <a:t>rd</a:t>
            </a:r>
            <a:r>
              <a:rPr lang="en-US" sz="750" b="1" u="sng" dirty="0">
                <a:solidFill>
                  <a:srgbClr val="666666">
                    <a:lumMod val="50000"/>
                  </a:srgbClr>
                </a:solidFill>
                <a:latin typeface="Calibri" pitchFamily="34" charset="0"/>
              </a:rPr>
              <a:t> Grade</a:t>
            </a:r>
          </a:p>
          <a:p>
            <a:pPr algn="ctr" defTabSz="914363"/>
            <a:r>
              <a:rPr lang="en-US" sz="750" dirty="0">
                <a:solidFill>
                  <a:srgbClr val="666666">
                    <a:lumMod val="50000"/>
                  </a:srgbClr>
                </a:solidFill>
                <a:latin typeface="Calibri" pitchFamily="34" charset="0"/>
              </a:rPr>
              <a:t>Caries experience</a:t>
            </a:r>
          </a:p>
          <a:p>
            <a:pPr algn="ctr" defTabSz="914363"/>
            <a:r>
              <a:rPr lang="en-US" sz="750" dirty="0">
                <a:solidFill>
                  <a:srgbClr val="666666">
                    <a:lumMod val="50000"/>
                  </a:srgbClr>
                </a:solidFill>
                <a:latin typeface="Calibri" pitchFamily="34" charset="0"/>
              </a:rPr>
              <a:t>Untreated tooth decay</a:t>
            </a:r>
          </a:p>
          <a:p>
            <a:pPr algn="ctr" defTabSz="914363"/>
            <a:r>
              <a:rPr lang="en-US" sz="750" dirty="0">
                <a:solidFill>
                  <a:srgbClr val="666666">
                    <a:lumMod val="50000"/>
                  </a:srgbClr>
                </a:solidFill>
                <a:latin typeface="Calibri" pitchFamily="34" charset="0"/>
              </a:rPr>
              <a:t>Rampant decay</a:t>
            </a:r>
          </a:p>
          <a:p>
            <a:pPr algn="ctr" defTabSz="914363"/>
            <a:r>
              <a:rPr lang="en-US" sz="750" dirty="0">
                <a:solidFill>
                  <a:srgbClr val="666666">
                    <a:lumMod val="50000"/>
                  </a:srgbClr>
                </a:solidFill>
                <a:latin typeface="Calibri" pitchFamily="34" charset="0"/>
              </a:rPr>
              <a:t>Sealant prevalence (3</a:t>
            </a:r>
            <a:r>
              <a:rPr lang="en-US" sz="750" baseline="30000" dirty="0">
                <a:solidFill>
                  <a:srgbClr val="666666">
                    <a:lumMod val="50000"/>
                  </a:srgbClr>
                </a:solidFill>
                <a:latin typeface="Calibri" pitchFamily="34" charset="0"/>
              </a:rPr>
              <a:t>rd</a:t>
            </a:r>
            <a:r>
              <a:rPr lang="en-US" sz="750" dirty="0">
                <a:solidFill>
                  <a:srgbClr val="666666">
                    <a:lumMod val="50000"/>
                  </a:srgbClr>
                </a:solidFill>
                <a:latin typeface="Calibri" pitchFamily="34" charset="0"/>
              </a:rPr>
              <a:t> grade only)</a:t>
            </a:r>
          </a:p>
          <a:p>
            <a:pPr algn="ctr" defTabSz="914363"/>
            <a:r>
              <a:rPr lang="en-US" sz="750" dirty="0">
                <a:solidFill>
                  <a:srgbClr val="666666">
                    <a:lumMod val="50000"/>
                  </a:srgbClr>
                </a:solidFill>
                <a:latin typeface="Calibri" pitchFamily="34" charset="0"/>
              </a:rPr>
              <a:t>Need for treatment</a:t>
            </a:r>
          </a:p>
          <a:p>
            <a:pPr algn="ctr" defTabSz="914363"/>
            <a:r>
              <a:rPr lang="en-US" sz="750" dirty="0">
                <a:solidFill>
                  <a:srgbClr val="666666">
                    <a:lumMod val="50000"/>
                  </a:srgbClr>
                </a:solidFill>
                <a:latin typeface="Calibri" pitchFamily="34" charset="0"/>
              </a:rPr>
              <a:t>(Smile Survey)</a:t>
            </a:r>
          </a:p>
        </p:txBody>
      </p:sp>
      <p:sp>
        <p:nvSpPr>
          <p:cNvPr id="7" name="Rectangle 6"/>
          <p:cNvSpPr/>
          <p:nvPr/>
        </p:nvSpPr>
        <p:spPr>
          <a:xfrm>
            <a:off x="4539569" y="1234384"/>
            <a:ext cx="1780027" cy="6358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18+ Years</a:t>
            </a:r>
          </a:p>
          <a:p>
            <a:pPr algn="ctr" defTabSz="914363"/>
            <a:r>
              <a:rPr lang="en-US" sz="750" dirty="0">
                <a:solidFill>
                  <a:srgbClr val="666666">
                    <a:lumMod val="50000"/>
                  </a:srgbClr>
                </a:solidFill>
                <a:latin typeface="Calibri" pitchFamily="34" charset="0"/>
              </a:rPr>
              <a:t>Tooth loss</a:t>
            </a:r>
          </a:p>
          <a:p>
            <a:pPr algn="ctr" defTabSz="914363"/>
            <a:r>
              <a:rPr lang="en-US" sz="750" dirty="0">
                <a:solidFill>
                  <a:srgbClr val="666666">
                    <a:lumMod val="50000"/>
                  </a:srgbClr>
                </a:solidFill>
                <a:latin typeface="Calibri" pitchFamily="34" charset="0"/>
              </a:rPr>
              <a:t>Painful aching anywhere in your mouth</a:t>
            </a:r>
          </a:p>
          <a:p>
            <a:pPr algn="ctr" defTabSz="914363"/>
            <a:r>
              <a:rPr lang="en-US" sz="750" dirty="0">
                <a:solidFill>
                  <a:srgbClr val="666666">
                    <a:lumMod val="50000"/>
                  </a:srgbClr>
                </a:solidFill>
                <a:latin typeface="Calibri" pitchFamily="34" charset="0"/>
              </a:rPr>
              <a:t>(BRFSS)</a:t>
            </a:r>
          </a:p>
        </p:txBody>
      </p:sp>
      <p:sp>
        <p:nvSpPr>
          <p:cNvPr id="8" name="Rectangle 7"/>
          <p:cNvSpPr/>
          <p:nvPr/>
        </p:nvSpPr>
        <p:spPr>
          <a:xfrm>
            <a:off x="6465834" y="1235319"/>
            <a:ext cx="1832384" cy="1232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55+ Years</a:t>
            </a:r>
          </a:p>
          <a:p>
            <a:pPr algn="ctr" defTabSz="914363"/>
            <a:r>
              <a:rPr lang="en-US" sz="750" dirty="0">
                <a:solidFill>
                  <a:srgbClr val="666666">
                    <a:lumMod val="50000"/>
                  </a:srgbClr>
                </a:solidFill>
                <a:latin typeface="Calibri" pitchFamily="34" charset="0"/>
              </a:rPr>
              <a:t>Tooth loss</a:t>
            </a:r>
          </a:p>
          <a:p>
            <a:pPr algn="ctr" defTabSz="914363"/>
            <a:r>
              <a:rPr lang="en-US" sz="750" dirty="0">
                <a:solidFill>
                  <a:srgbClr val="666666">
                    <a:lumMod val="50000"/>
                  </a:srgbClr>
                </a:solidFill>
                <a:latin typeface="Calibri" pitchFamily="34" charset="0"/>
              </a:rPr>
              <a:t>Self-reported periodontal disease</a:t>
            </a:r>
          </a:p>
          <a:p>
            <a:pPr algn="ctr" defTabSz="914363"/>
            <a:r>
              <a:rPr lang="en-US" sz="750" dirty="0">
                <a:solidFill>
                  <a:srgbClr val="666666">
                    <a:lumMod val="50000"/>
                  </a:srgbClr>
                </a:solidFill>
                <a:latin typeface="Calibri" pitchFamily="34" charset="0"/>
              </a:rPr>
              <a:t>(WA State Senior Telephone Survey</a:t>
            </a:r>
            <a:r>
              <a:rPr lang="en-US" sz="750" b="1" dirty="0">
                <a:solidFill>
                  <a:srgbClr val="666666">
                    <a:lumMod val="50000"/>
                  </a:srgbClr>
                </a:solidFill>
                <a:latin typeface="Calibri" pitchFamily="34" charset="0"/>
              </a:rPr>
              <a:t>)</a:t>
            </a:r>
          </a:p>
          <a:p>
            <a:pPr algn="ctr" defTabSz="914363"/>
            <a:endParaRPr lang="en-US" sz="417" b="1" u="sng" dirty="0">
              <a:solidFill>
                <a:srgbClr val="666666">
                  <a:lumMod val="50000"/>
                </a:srgbClr>
              </a:solidFill>
              <a:latin typeface="Calibri" pitchFamily="34" charset="0"/>
            </a:endParaRPr>
          </a:p>
          <a:p>
            <a:pPr algn="ctr" defTabSz="914363"/>
            <a:r>
              <a:rPr lang="en-US" sz="750" b="1" u="sng" dirty="0">
                <a:solidFill>
                  <a:srgbClr val="666666">
                    <a:lumMod val="50000"/>
                  </a:srgbClr>
                </a:solidFill>
                <a:latin typeface="Calibri" pitchFamily="34" charset="0"/>
              </a:rPr>
              <a:t>65+ Years</a:t>
            </a:r>
          </a:p>
          <a:p>
            <a:pPr algn="ctr" defTabSz="914363"/>
            <a:r>
              <a:rPr lang="en-US" sz="750" dirty="0">
                <a:solidFill>
                  <a:srgbClr val="666666">
                    <a:lumMod val="50000"/>
                  </a:srgbClr>
                </a:solidFill>
                <a:latin typeface="Calibri" pitchFamily="34" charset="0"/>
              </a:rPr>
              <a:t>Untreated tooth decay</a:t>
            </a:r>
          </a:p>
          <a:p>
            <a:pPr algn="ctr" defTabSz="914363"/>
            <a:r>
              <a:rPr lang="en-US" sz="750" dirty="0">
                <a:solidFill>
                  <a:srgbClr val="666666">
                    <a:lumMod val="50000"/>
                  </a:srgbClr>
                </a:solidFill>
                <a:latin typeface="Calibri" pitchFamily="34" charset="0"/>
              </a:rPr>
              <a:t>Need for treatment</a:t>
            </a:r>
          </a:p>
          <a:p>
            <a:pPr algn="ctr" defTabSz="914363"/>
            <a:r>
              <a:rPr lang="en-US" sz="750" dirty="0">
                <a:solidFill>
                  <a:srgbClr val="666666">
                    <a:lumMod val="50000"/>
                  </a:srgbClr>
                </a:solidFill>
                <a:latin typeface="Calibri" pitchFamily="34" charset="0"/>
              </a:rPr>
              <a:t>Periodontal disease</a:t>
            </a:r>
          </a:p>
          <a:p>
            <a:pPr algn="ctr" defTabSz="914363"/>
            <a:r>
              <a:rPr lang="en-US" sz="750" dirty="0">
                <a:solidFill>
                  <a:srgbClr val="666666">
                    <a:lumMod val="50000"/>
                  </a:srgbClr>
                </a:solidFill>
                <a:latin typeface="Calibri" pitchFamily="34" charset="0"/>
              </a:rPr>
              <a:t>(WA State Elder Smiles: Senior Basic Screening Survey)</a:t>
            </a:r>
          </a:p>
        </p:txBody>
      </p:sp>
      <p:sp>
        <p:nvSpPr>
          <p:cNvPr id="9" name="Rectangle 8"/>
          <p:cNvSpPr/>
          <p:nvPr/>
        </p:nvSpPr>
        <p:spPr>
          <a:xfrm>
            <a:off x="908894" y="2919550"/>
            <a:ext cx="1574378" cy="823355"/>
          </a:xfrm>
          <a:prstGeom prst="rect">
            <a:avLst/>
          </a:pr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Low-Income (Medicaid)</a:t>
            </a:r>
          </a:p>
          <a:p>
            <a:pPr algn="ctr" defTabSz="914363"/>
            <a:r>
              <a:rPr lang="en-US" sz="750" dirty="0">
                <a:solidFill>
                  <a:srgbClr val="666666">
                    <a:lumMod val="50000"/>
                  </a:srgbClr>
                </a:solidFill>
                <a:latin typeface="Calibri" pitchFamily="34" charset="0"/>
              </a:rPr>
              <a:t>Utilization data:</a:t>
            </a:r>
          </a:p>
          <a:p>
            <a:pPr algn="ctr" defTabSz="914363"/>
            <a:r>
              <a:rPr lang="en-US" sz="750" dirty="0">
                <a:solidFill>
                  <a:srgbClr val="666666">
                    <a:lumMod val="50000"/>
                  </a:srgbClr>
                </a:solidFill>
                <a:latin typeface="Calibri" pitchFamily="34" charset="0"/>
              </a:rPr>
              <a:t>Dental visit</a:t>
            </a:r>
          </a:p>
          <a:p>
            <a:pPr algn="ctr" defTabSz="914363"/>
            <a:r>
              <a:rPr lang="en-US" sz="750" dirty="0">
                <a:solidFill>
                  <a:srgbClr val="666666">
                    <a:lumMod val="50000"/>
                  </a:srgbClr>
                </a:solidFill>
                <a:latin typeface="Calibri" pitchFamily="34" charset="0"/>
              </a:rPr>
              <a:t>Preventive service</a:t>
            </a:r>
          </a:p>
          <a:p>
            <a:pPr algn="ctr" defTabSz="914363"/>
            <a:r>
              <a:rPr lang="en-US" sz="750" dirty="0">
                <a:solidFill>
                  <a:srgbClr val="666666">
                    <a:lumMod val="50000"/>
                  </a:srgbClr>
                </a:solidFill>
                <a:latin typeface="Calibri" pitchFamily="34" charset="0"/>
              </a:rPr>
              <a:t>Treatment service</a:t>
            </a:r>
          </a:p>
          <a:p>
            <a:pPr algn="ctr" defTabSz="914363"/>
            <a:r>
              <a:rPr lang="en-US" sz="750" dirty="0">
                <a:solidFill>
                  <a:srgbClr val="666666">
                    <a:lumMod val="50000"/>
                  </a:srgbClr>
                </a:solidFill>
                <a:latin typeface="Calibri" pitchFamily="34" charset="0"/>
              </a:rPr>
              <a:t>(Medicaid Claims, CMS EPSDT)</a:t>
            </a:r>
          </a:p>
        </p:txBody>
      </p:sp>
      <p:sp>
        <p:nvSpPr>
          <p:cNvPr id="10" name="Rectangle 9"/>
          <p:cNvSpPr/>
          <p:nvPr/>
        </p:nvSpPr>
        <p:spPr>
          <a:xfrm>
            <a:off x="2523922" y="2919550"/>
            <a:ext cx="1872233" cy="96811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Low-Income (Medicaid)</a:t>
            </a:r>
          </a:p>
          <a:p>
            <a:pPr algn="ctr" defTabSz="914363"/>
            <a:r>
              <a:rPr lang="en-US" sz="750" dirty="0">
                <a:solidFill>
                  <a:srgbClr val="666666">
                    <a:lumMod val="50000"/>
                  </a:srgbClr>
                </a:solidFill>
                <a:latin typeface="Calibri" pitchFamily="34" charset="0"/>
              </a:rPr>
              <a:t>Dental visit</a:t>
            </a:r>
          </a:p>
          <a:p>
            <a:pPr algn="ctr" defTabSz="914363"/>
            <a:r>
              <a:rPr lang="en-US" sz="750" dirty="0">
                <a:solidFill>
                  <a:srgbClr val="666666">
                    <a:lumMod val="50000"/>
                  </a:srgbClr>
                </a:solidFill>
                <a:latin typeface="Calibri" pitchFamily="34" charset="0"/>
              </a:rPr>
              <a:t>Preventive service</a:t>
            </a:r>
          </a:p>
          <a:p>
            <a:pPr algn="ctr" defTabSz="914363"/>
            <a:r>
              <a:rPr lang="en-US" sz="750" dirty="0">
                <a:solidFill>
                  <a:srgbClr val="666666">
                    <a:lumMod val="50000"/>
                  </a:srgbClr>
                </a:solidFill>
                <a:latin typeface="Calibri" pitchFamily="34" charset="0"/>
              </a:rPr>
              <a:t>Treatment service</a:t>
            </a:r>
          </a:p>
          <a:p>
            <a:pPr algn="ctr" defTabSz="914363"/>
            <a:r>
              <a:rPr lang="en-US" sz="750" dirty="0">
                <a:solidFill>
                  <a:srgbClr val="666666">
                    <a:lumMod val="50000"/>
                  </a:srgbClr>
                </a:solidFill>
                <a:latin typeface="Calibri" pitchFamily="34" charset="0"/>
              </a:rPr>
              <a:t>Sealant placement (6-9 &amp; 10-14)</a:t>
            </a:r>
          </a:p>
          <a:p>
            <a:pPr algn="ctr" defTabSz="914363"/>
            <a:r>
              <a:rPr lang="en-US" sz="750" dirty="0">
                <a:solidFill>
                  <a:srgbClr val="666666">
                    <a:lumMod val="50000"/>
                  </a:srgbClr>
                </a:solidFill>
                <a:latin typeface="Calibri" pitchFamily="34" charset="0"/>
              </a:rPr>
              <a:t>(Medicaid Claims, CMS EPSDT)</a:t>
            </a:r>
          </a:p>
          <a:p>
            <a:pPr algn="ctr" defTabSz="914363"/>
            <a:r>
              <a:rPr lang="en-US" sz="750" b="1" u="sng" dirty="0">
                <a:solidFill>
                  <a:srgbClr val="666666">
                    <a:lumMod val="50000"/>
                  </a:srgbClr>
                </a:solidFill>
                <a:latin typeface="Calibri" pitchFamily="34" charset="0"/>
              </a:rPr>
              <a:t>Grades 9-12</a:t>
            </a:r>
          </a:p>
          <a:p>
            <a:pPr algn="ctr" defTabSz="914363"/>
            <a:r>
              <a:rPr lang="en-US" sz="750" dirty="0">
                <a:solidFill>
                  <a:srgbClr val="666666">
                    <a:lumMod val="50000"/>
                  </a:srgbClr>
                </a:solidFill>
                <a:latin typeface="Calibri" pitchFamily="34" charset="0"/>
              </a:rPr>
              <a:t>Dental visit (Healthy Youth Survey)</a:t>
            </a:r>
          </a:p>
        </p:txBody>
      </p:sp>
      <p:sp>
        <p:nvSpPr>
          <p:cNvPr id="11" name="Rectangle 10"/>
          <p:cNvSpPr/>
          <p:nvPr/>
        </p:nvSpPr>
        <p:spPr>
          <a:xfrm>
            <a:off x="4539570" y="2919550"/>
            <a:ext cx="1780026" cy="9802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18+ Years</a:t>
            </a:r>
          </a:p>
          <a:p>
            <a:pPr algn="ctr" defTabSz="914363"/>
            <a:r>
              <a:rPr lang="en-US" sz="750" dirty="0">
                <a:solidFill>
                  <a:srgbClr val="666666">
                    <a:lumMod val="50000"/>
                  </a:srgbClr>
                </a:solidFill>
                <a:latin typeface="Calibri" pitchFamily="34" charset="0"/>
              </a:rPr>
              <a:t>Dental visit</a:t>
            </a:r>
          </a:p>
          <a:p>
            <a:pPr algn="ctr" defTabSz="914363"/>
            <a:r>
              <a:rPr lang="en-US" sz="750" b="1" u="sng" dirty="0">
                <a:solidFill>
                  <a:srgbClr val="666666">
                    <a:lumMod val="50000"/>
                  </a:srgbClr>
                </a:solidFill>
                <a:latin typeface="Calibri" pitchFamily="34" charset="0"/>
              </a:rPr>
              <a:t>People with Diabetes</a:t>
            </a:r>
          </a:p>
          <a:p>
            <a:pPr algn="ctr" defTabSz="914363"/>
            <a:r>
              <a:rPr lang="en-US" sz="750" dirty="0">
                <a:solidFill>
                  <a:srgbClr val="666666">
                    <a:lumMod val="50000"/>
                  </a:srgbClr>
                </a:solidFill>
                <a:latin typeface="Calibri" pitchFamily="34" charset="0"/>
              </a:rPr>
              <a:t>Dental visit</a:t>
            </a:r>
          </a:p>
          <a:p>
            <a:pPr algn="ctr" defTabSz="914363"/>
            <a:r>
              <a:rPr lang="en-US" sz="750" dirty="0">
                <a:solidFill>
                  <a:srgbClr val="666666">
                    <a:lumMod val="50000"/>
                  </a:srgbClr>
                </a:solidFill>
                <a:latin typeface="Calibri" pitchFamily="34" charset="0"/>
              </a:rPr>
              <a:t>(BRFSS)</a:t>
            </a:r>
          </a:p>
          <a:p>
            <a:pPr algn="ctr" defTabSz="914363"/>
            <a:r>
              <a:rPr lang="en-US" sz="750" b="1" u="sng" dirty="0">
                <a:solidFill>
                  <a:srgbClr val="666666">
                    <a:lumMod val="50000"/>
                  </a:srgbClr>
                </a:solidFill>
                <a:latin typeface="Calibri" pitchFamily="34" charset="0"/>
              </a:rPr>
              <a:t>Pregnant Women</a:t>
            </a:r>
          </a:p>
          <a:p>
            <a:pPr algn="ctr" defTabSz="914363"/>
            <a:r>
              <a:rPr lang="en-US" sz="750" dirty="0">
                <a:solidFill>
                  <a:srgbClr val="666666">
                    <a:lumMod val="50000"/>
                  </a:srgbClr>
                </a:solidFill>
                <a:latin typeface="Calibri" pitchFamily="34" charset="0"/>
              </a:rPr>
              <a:t>Teeth cleaning/dental visit</a:t>
            </a:r>
          </a:p>
          <a:p>
            <a:pPr algn="ctr" defTabSz="914363"/>
            <a:r>
              <a:rPr lang="en-US" sz="750" dirty="0">
                <a:solidFill>
                  <a:srgbClr val="666666">
                    <a:lumMod val="50000"/>
                  </a:srgbClr>
                </a:solidFill>
                <a:latin typeface="Calibri" pitchFamily="34" charset="0"/>
              </a:rPr>
              <a:t>(PRAMS)</a:t>
            </a:r>
          </a:p>
        </p:txBody>
      </p:sp>
      <p:sp>
        <p:nvSpPr>
          <p:cNvPr id="12" name="Rectangle 11"/>
          <p:cNvSpPr/>
          <p:nvPr/>
        </p:nvSpPr>
        <p:spPr>
          <a:xfrm>
            <a:off x="6412672" y="2907418"/>
            <a:ext cx="1885546" cy="83548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55+ Years</a:t>
            </a:r>
          </a:p>
          <a:p>
            <a:pPr algn="ctr" defTabSz="914363"/>
            <a:r>
              <a:rPr lang="en-US" sz="750" dirty="0">
                <a:solidFill>
                  <a:srgbClr val="666666">
                    <a:lumMod val="50000"/>
                  </a:srgbClr>
                </a:solidFill>
                <a:latin typeface="Calibri" pitchFamily="34" charset="0"/>
              </a:rPr>
              <a:t>Dental visit</a:t>
            </a:r>
          </a:p>
          <a:p>
            <a:pPr algn="ctr" defTabSz="914363"/>
            <a:r>
              <a:rPr lang="en-US" sz="750" b="1" u="sng" dirty="0">
                <a:solidFill>
                  <a:srgbClr val="666666">
                    <a:lumMod val="50000"/>
                  </a:srgbClr>
                </a:solidFill>
                <a:latin typeface="Calibri" pitchFamily="34" charset="0"/>
              </a:rPr>
              <a:t>People with Diabetes</a:t>
            </a:r>
          </a:p>
          <a:p>
            <a:pPr algn="ctr" defTabSz="914363"/>
            <a:r>
              <a:rPr lang="en-US" sz="750" dirty="0">
                <a:solidFill>
                  <a:srgbClr val="666666">
                    <a:lumMod val="50000"/>
                  </a:srgbClr>
                </a:solidFill>
                <a:latin typeface="Calibri" pitchFamily="34" charset="0"/>
              </a:rPr>
              <a:t>Dental visit</a:t>
            </a:r>
          </a:p>
          <a:p>
            <a:pPr algn="ctr" defTabSz="914363"/>
            <a:r>
              <a:rPr lang="en-US" sz="750" dirty="0">
                <a:solidFill>
                  <a:srgbClr val="666666">
                    <a:lumMod val="50000"/>
                  </a:srgbClr>
                </a:solidFill>
                <a:latin typeface="Calibri" pitchFamily="34" charset="0"/>
              </a:rPr>
              <a:t>(WA State Senior Telephone Survey, WA State Elder Smiles: Senior Basic Screening Survey)</a:t>
            </a:r>
          </a:p>
        </p:txBody>
      </p:sp>
      <p:sp>
        <p:nvSpPr>
          <p:cNvPr id="13" name="Rectangle 12"/>
          <p:cNvSpPr/>
          <p:nvPr/>
        </p:nvSpPr>
        <p:spPr>
          <a:xfrm>
            <a:off x="4539569" y="4767875"/>
            <a:ext cx="3751149" cy="371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18+ Years</a:t>
            </a:r>
          </a:p>
          <a:p>
            <a:pPr algn="ctr" defTabSz="914363"/>
            <a:r>
              <a:rPr lang="en-US" sz="750" dirty="0">
                <a:solidFill>
                  <a:srgbClr val="666666">
                    <a:lumMod val="50000"/>
                  </a:srgbClr>
                </a:solidFill>
                <a:latin typeface="Calibri" pitchFamily="34" charset="0"/>
              </a:rPr>
              <a:t>Diabetes, poverty, education, employment, race/ethnicity, &amp; disability</a:t>
            </a:r>
          </a:p>
        </p:txBody>
      </p:sp>
      <p:sp>
        <p:nvSpPr>
          <p:cNvPr id="14" name="Rectangle 13"/>
          <p:cNvSpPr/>
          <p:nvPr/>
        </p:nvSpPr>
        <p:spPr>
          <a:xfrm>
            <a:off x="2483273" y="4767875"/>
            <a:ext cx="1878688" cy="377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6-18 Years</a:t>
            </a:r>
          </a:p>
          <a:p>
            <a:pPr algn="ctr" defTabSz="914363"/>
            <a:r>
              <a:rPr lang="en-US" sz="750" dirty="0">
                <a:solidFill>
                  <a:srgbClr val="666666">
                    <a:lumMod val="50000"/>
                  </a:srgbClr>
                </a:solidFill>
                <a:latin typeface="Calibri" pitchFamily="34" charset="0"/>
              </a:rPr>
              <a:t>Poverty/free reduced lunch, race/ethnicity, dental insurance, &amp; disability</a:t>
            </a:r>
          </a:p>
        </p:txBody>
      </p:sp>
      <p:sp>
        <p:nvSpPr>
          <p:cNvPr id="15" name="Rectangle 14"/>
          <p:cNvSpPr/>
          <p:nvPr/>
        </p:nvSpPr>
        <p:spPr>
          <a:xfrm>
            <a:off x="892013" y="4772756"/>
            <a:ext cx="1525505" cy="3728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0-5 Years</a:t>
            </a:r>
          </a:p>
          <a:p>
            <a:pPr algn="ctr" defTabSz="914363"/>
            <a:r>
              <a:rPr lang="en-US" sz="750" dirty="0">
                <a:solidFill>
                  <a:srgbClr val="666666">
                    <a:lumMod val="50000"/>
                  </a:srgbClr>
                </a:solidFill>
                <a:latin typeface="Calibri" pitchFamily="34" charset="0"/>
              </a:rPr>
              <a:t>Poverty, race/ethnicity, &amp; dental insurance</a:t>
            </a:r>
          </a:p>
        </p:txBody>
      </p:sp>
      <p:sp>
        <p:nvSpPr>
          <p:cNvPr id="16" name="TextBox 15"/>
          <p:cNvSpPr txBox="1"/>
          <p:nvPr/>
        </p:nvSpPr>
        <p:spPr>
          <a:xfrm rot="16200000">
            <a:off x="-241889" y="1946968"/>
            <a:ext cx="1585863" cy="192348"/>
          </a:xfrm>
          <a:prstGeom prst="rect">
            <a:avLst/>
          </a:prstGeom>
          <a:solidFill>
            <a:schemeClr val="accent2"/>
          </a:solidFill>
          <a:ln w="28575">
            <a:noFill/>
          </a:ln>
        </p:spPr>
        <p:txBody>
          <a:bodyPr wrap="square" lIns="76189" tIns="38094" rIns="76189" bIns="38094" rtlCol="0">
            <a:spAutoFit/>
          </a:bodyPr>
          <a:lstStyle/>
          <a:p>
            <a:pPr algn="ctr" defTabSz="914363"/>
            <a:r>
              <a:rPr lang="en-US" sz="750" b="1" dirty="0">
                <a:solidFill>
                  <a:srgbClr val="666666">
                    <a:lumMod val="50000"/>
                  </a:srgbClr>
                </a:solidFill>
                <a:latin typeface="Calibri" pitchFamily="34" charset="0"/>
              </a:rPr>
              <a:t>Oral Health Outcomes</a:t>
            </a:r>
          </a:p>
        </p:txBody>
      </p:sp>
      <p:sp>
        <p:nvSpPr>
          <p:cNvPr id="17" name="TextBox 16"/>
          <p:cNvSpPr txBox="1"/>
          <p:nvPr/>
        </p:nvSpPr>
        <p:spPr>
          <a:xfrm rot="16200000">
            <a:off x="-327923" y="3689329"/>
            <a:ext cx="1759164" cy="192348"/>
          </a:xfrm>
          <a:prstGeom prst="rect">
            <a:avLst/>
          </a:prstGeom>
          <a:solidFill>
            <a:schemeClr val="accent3">
              <a:lumMod val="60000"/>
              <a:lumOff val="40000"/>
            </a:schemeClr>
          </a:solidFill>
          <a:ln w="28575">
            <a:noFill/>
          </a:ln>
        </p:spPr>
        <p:txBody>
          <a:bodyPr wrap="square" lIns="76189" tIns="38094" rIns="76189" bIns="38094" rtlCol="0">
            <a:spAutoFit/>
          </a:bodyPr>
          <a:lstStyle/>
          <a:p>
            <a:pPr algn="ctr" defTabSz="914363"/>
            <a:r>
              <a:rPr lang="en-US" sz="750" b="1" dirty="0">
                <a:solidFill>
                  <a:srgbClr val="666666">
                    <a:lumMod val="50000"/>
                  </a:srgbClr>
                </a:solidFill>
                <a:latin typeface="Calibri" pitchFamily="34" charset="0"/>
              </a:rPr>
              <a:t>Access to Care</a:t>
            </a:r>
          </a:p>
        </p:txBody>
      </p:sp>
      <p:sp>
        <p:nvSpPr>
          <p:cNvPr id="18" name="TextBox 17"/>
          <p:cNvSpPr txBox="1"/>
          <p:nvPr/>
        </p:nvSpPr>
        <p:spPr>
          <a:xfrm rot="16200000">
            <a:off x="305406" y="4782395"/>
            <a:ext cx="461549" cy="307764"/>
          </a:xfrm>
          <a:prstGeom prst="rect">
            <a:avLst/>
          </a:prstGeom>
          <a:solidFill>
            <a:schemeClr val="accent3"/>
          </a:solidFill>
          <a:ln w="28575">
            <a:noFill/>
          </a:ln>
        </p:spPr>
        <p:txBody>
          <a:bodyPr wrap="square" lIns="76189" tIns="38094" rIns="76189" bIns="38094" rtlCol="0">
            <a:spAutoFit/>
          </a:bodyPr>
          <a:lstStyle/>
          <a:p>
            <a:pPr algn="ctr" defTabSz="914363"/>
            <a:r>
              <a:rPr lang="en-US" sz="750" b="1" dirty="0">
                <a:solidFill>
                  <a:srgbClr val="666666">
                    <a:lumMod val="50000"/>
                  </a:srgbClr>
                </a:solidFill>
                <a:latin typeface="Calibri" pitchFamily="34" charset="0"/>
              </a:rPr>
              <a:t>Risk Factors</a:t>
            </a:r>
          </a:p>
        </p:txBody>
      </p:sp>
      <p:sp>
        <p:nvSpPr>
          <p:cNvPr id="19" name="Pentagon 18"/>
          <p:cNvSpPr/>
          <p:nvPr/>
        </p:nvSpPr>
        <p:spPr>
          <a:xfrm>
            <a:off x="919253" y="1003894"/>
            <a:ext cx="1525505" cy="1791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dirty="0">
                <a:solidFill>
                  <a:srgbClr val="666666">
                    <a:lumMod val="50000"/>
                  </a:srgbClr>
                </a:solidFill>
                <a:latin typeface="Calibri" pitchFamily="34" charset="0"/>
              </a:rPr>
              <a:t>Preschool Children</a:t>
            </a:r>
          </a:p>
        </p:txBody>
      </p:sp>
      <p:sp>
        <p:nvSpPr>
          <p:cNvPr id="20" name="Pentagon 19"/>
          <p:cNvSpPr/>
          <p:nvPr/>
        </p:nvSpPr>
        <p:spPr>
          <a:xfrm>
            <a:off x="2564362" y="1003893"/>
            <a:ext cx="1920769" cy="18617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dirty="0">
                <a:solidFill>
                  <a:srgbClr val="666666">
                    <a:lumMod val="50000"/>
                  </a:srgbClr>
                </a:solidFill>
                <a:latin typeface="Calibri" pitchFamily="34" charset="0"/>
              </a:rPr>
              <a:t>School Children</a:t>
            </a:r>
          </a:p>
        </p:txBody>
      </p:sp>
      <p:sp>
        <p:nvSpPr>
          <p:cNvPr id="21" name="Pentagon 20"/>
          <p:cNvSpPr/>
          <p:nvPr/>
        </p:nvSpPr>
        <p:spPr>
          <a:xfrm>
            <a:off x="4539570" y="1023856"/>
            <a:ext cx="1871826" cy="1755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dirty="0">
                <a:solidFill>
                  <a:srgbClr val="666666">
                    <a:lumMod val="50000"/>
                  </a:srgbClr>
                </a:solidFill>
                <a:latin typeface="Calibri" pitchFamily="34" charset="0"/>
              </a:rPr>
              <a:t>Adults</a:t>
            </a:r>
          </a:p>
        </p:txBody>
      </p:sp>
      <p:sp>
        <p:nvSpPr>
          <p:cNvPr id="22" name="Pentagon 21"/>
          <p:cNvSpPr/>
          <p:nvPr/>
        </p:nvSpPr>
        <p:spPr>
          <a:xfrm>
            <a:off x="6465833" y="1014472"/>
            <a:ext cx="1904955" cy="1755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dirty="0">
                <a:solidFill>
                  <a:srgbClr val="666666">
                    <a:lumMod val="50000"/>
                  </a:srgbClr>
                </a:solidFill>
                <a:latin typeface="Calibri" pitchFamily="34" charset="0"/>
              </a:rPr>
              <a:t>Older Adults</a:t>
            </a:r>
          </a:p>
        </p:txBody>
      </p:sp>
      <p:sp>
        <p:nvSpPr>
          <p:cNvPr id="23" name="Rectangle 22"/>
          <p:cNvSpPr/>
          <p:nvPr/>
        </p:nvSpPr>
        <p:spPr>
          <a:xfrm>
            <a:off x="841524" y="5235960"/>
            <a:ext cx="7456692" cy="1880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dirty="0">
                <a:solidFill>
                  <a:srgbClr val="666666">
                    <a:lumMod val="50000"/>
                  </a:srgbClr>
                </a:solidFill>
                <a:latin typeface="Calibri" pitchFamily="34" charset="0"/>
              </a:rPr>
              <a:t>Community water fluoridation</a:t>
            </a:r>
          </a:p>
        </p:txBody>
      </p:sp>
      <p:sp>
        <p:nvSpPr>
          <p:cNvPr id="24" name="TextBox 23"/>
          <p:cNvSpPr txBox="1"/>
          <p:nvPr/>
        </p:nvSpPr>
        <p:spPr>
          <a:xfrm rot="16200000">
            <a:off x="223005" y="5411055"/>
            <a:ext cx="656076" cy="307764"/>
          </a:xfrm>
          <a:prstGeom prst="rect">
            <a:avLst/>
          </a:prstGeom>
          <a:solidFill>
            <a:schemeClr val="accent6">
              <a:lumMod val="60000"/>
              <a:lumOff val="40000"/>
            </a:schemeClr>
          </a:solidFill>
          <a:ln w="28575">
            <a:noFill/>
          </a:ln>
        </p:spPr>
        <p:txBody>
          <a:bodyPr wrap="square" lIns="76189" tIns="38094" rIns="76189" bIns="38094" rtlCol="0">
            <a:spAutoFit/>
          </a:bodyPr>
          <a:lstStyle/>
          <a:p>
            <a:pPr algn="ctr" defTabSz="914363"/>
            <a:r>
              <a:rPr lang="en-US" sz="750" b="1" dirty="0">
                <a:solidFill>
                  <a:srgbClr val="666666">
                    <a:lumMod val="50000"/>
                  </a:srgbClr>
                </a:solidFill>
                <a:latin typeface="Calibri" pitchFamily="34" charset="0"/>
              </a:rPr>
              <a:t>Intervention Strategies</a:t>
            </a:r>
          </a:p>
        </p:txBody>
      </p:sp>
      <p:sp>
        <p:nvSpPr>
          <p:cNvPr id="25" name="Rectangle 24"/>
          <p:cNvSpPr/>
          <p:nvPr/>
        </p:nvSpPr>
        <p:spPr>
          <a:xfrm>
            <a:off x="884515" y="4360204"/>
            <a:ext cx="7406204" cy="345046"/>
          </a:xfrm>
          <a:prstGeom prst="rect">
            <a:avLst/>
          </a:pr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Low-Income (FQHC patients)</a:t>
            </a:r>
          </a:p>
          <a:p>
            <a:pPr algn="ctr" defTabSz="914363"/>
            <a:r>
              <a:rPr lang="en-US" sz="750" dirty="0">
                <a:solidFill>
                  <a:srgbClr val="666666">
                    <a:lumMod val="50000"/>
                  </a:srgbClr>
                </a:solidFill>
                <a:latin typeface="Calibri" pitchFamily="34" charset="0"/>
              </a:rPr>
              <a:t>Dental visit </a:t>
            </a:r>
          </a:p>
          <a:p>
            <a:pPr algn="ctr" defTabSz="914363"/>
            <a:r>
              <a:rPr lang="en-US" sz="750" dirty="0">
                <a:solidFill>
                  <a:srgbClr val="666666">
                    <a:lumMod val="50000"/>
                  </a:srgbClr>
                </a:solidFill>
                <a:latin typeface="Calibri" pitchFamily="34" charset="0"/>
              </a:rPr>
              <a:t>(Medicaid Dental Claims Data, HRSA Health Center Program Grantee Data)</a:t>
            </a:r>
          </a:p>
        </p:txBody>
      </p:sp>
      <p:sp>
        <p:nvSpPr>
          <p:cNvPr id="26" name="Rectangle 25"/>
          <p:cNvSpPr/>
          <p:nvPr/>
        </p:nvSpPr>
        <p:spPr>
          <a:xfrm>
            <a:off x="2483272" y="5467028"/>
            <a:ext cx="1839611" cy="4184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dirty="0">
                <a:solidFill>
                  <a:srgbClr val="666666">
                    <a:lumMod val="50000"/>
                  </a:srgbClr>
                </a:solidFill>
                <a:latin typeface="Calibri" pitchFamily="34" charset="0"/>
              </a:rPr>
              <a:t>School-based health centers  that provide dental services</a:t>
            </a:r>
          </a:p>
          <a:p>
            <a:pPr algn="ctr" defTabSz="914363"/>
            <a:r>
              <a:rPr lang="en-US" sz="750" dirty="0">
                <a:solidFill>
                  <a:srgbClr val="666666">
                    <a:lumMod val="50000"/>
                  </a:srgbClr>
                </a:solidFill>
                <a:latin typeface="Calibri" pitchFamily="34" charset="0"/>
              </a:rPr>
              <a:t>School dental sealant programs</a:t>
            </a:r>
          </a:p>
        </p:txBody>
      </p:sp>
      <p:sp>
        <p:nvSpPr>
          <p:cNvPr id="27" name="Rectangle 26"/>
          <p:cNvSpPr/>
          <p:nvPr/>
        </p:nvSpPr>
        <p:spPr>
          <a:xfrm>
            <a:off x="841525" y="5933392"/>
            <a:ext cx="7661311" cy="5370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dirty="0">
                <a:solidFill>
                  <a:srgbClr val="666666">
                    <a:lumMod val="50000"/>
                  </a:srgbClr>
                </a:solidFill>
                <a:latin typeface="Calibri" pitchFamily="34" charset="0"/>
              </a:rPr>
              <a:t>Number of dental professionals; Number of dentists that serve Medicaid participants; Number of community-based oral health programs; Oral health program funding sources; Services provided by the state’s oral health program; Medicaid dental coverage for adults; Dental Health Professional Shortage Areas; Medicaid payment for preventive dental services provided by non-dental professionals</a:t>
            </a:r>
          </a:p>
          <a:p>
            <a:pPr algn="ctr" defTabSz="914363"/>
            <a:r>
              <a:rPr lang="en-US" sz="750" dirty="0">
                <a:solidFill>
                  <a:srgbClr val="666666">
                    <a:lumMod val="50000"/>
                  </a:srgbClr>
                </a:solidFill>
                <a:latin typeface="Calibri" pitchFamily="34" charset="0"/>
              </a:rPr>
              <a:t>(Medicaid Claims Data, University of Washington State’s Oral Health Workforce Survey)</a:t>
            </a:r>
          </a:p>
        </p:txBody>
      </p:sp>
      <p:sp>
        <p:nvSpPr>
          <p:cNvPr id="28" name="TextBox 27"/>
          <p:cNvSpPr txBox="1"/>
          <p:nvPr/>
        </p:nvSpPr>
        <p:spPr>
          <a:xfrm rot="16200000">
            <a:off x="253931" y="6134330"/>
            <a:ext cx="594223" cy="192348"/>
          </a:xfrm>
          <a:prstGeom prst="rect">
            <a:avLst/>
          </a:prstGeom>
          <a:solidFill>
            <a:schemeClr val="accent5">
              <a:lumMod val="60000"/>
              <a:lumOff val="40000"/>
            </a:schemeClr>
          </a:solidFill>
          <a:ln w="28575">
            <a:noFill/>
          </a:ln>
        </p:spPr>
        <p:txBody>
          <a:bodyPr wrap="square" lIns="76189" tIns="38094" rIns="76189" bIns="38094" rtlCol="0">
            <a:spAutoFit/>
          </a:bodyPr>
          <a:lstStyle/>
          <a:p>
            <a:pPr algn="ctr" defTabSz="914363"/>
            <a:r>
              <a:rPr lang="en-US" sz="750" b="1" dirty="0">
                <a:solidFill>
                  <a:srgbClr val="666666">
                    <a:lumMod val="50000"/>
                  </a:srgbClr>
                </a:solidFill>
                <a:latin typeface="Calibri" pitchFamily="34" charset="0"/>
              </a:rPr>
              <a:t>Workforce</a:t>
            </a:r>
          </a:p>
        </p:txBody>
      </p:sp>
      <p:sp>
        <p:nvSpPr>
          <p:cNvPr id="29" name="Rectangle 28"/>
          <p:cNvSpPr/>
          <p:nvPr/>
        </p:nvSpPr>
        <p:spPr>
          <a:xfrm>
            <a:off x="892012" y="3932766"/>
            <a:ext cx="3504142" cy="387021"/>
          </a:xfrm>
          <a:prstGeom prst="rect">
            <a:avLst/>
          </a:pr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1-17 Years</a:t>
            </a:r>
          </a:p>
          <a:p>
            <a:pPr algn="ctr" defTabSz="914363"/>
            <a:r>
              <a:rPr lang="en-US" sz="750" dirty="0">
                <a:solidFill>
                  <a:srgbClr val="666666">
                    <a:lumMod val="50000"/>
                  </a:srgbClr>
                </a:solidFill>
                <a:latin typeface="Calibri" pitchFamily="34" charset="0"/>
              </a:rPr>
              <a:t>Dental visit, Preventive dental visits</a:t>
            </a:r>
          </a:p>
          <a:p>
            <a:pPr algn="ctr" defTabSz="914363"/>
            <a:r>
              <a:rPr lang="en-US" sz="750" dirty="0">
                <a:solidFill>
                  <a:srgbClr val="666666">
                    <a:lumMod val="50000"/>
                  </a:srgbClr>
                </a:solidFill>
                <a:latin typeface="Calibri" pitchFamily="34" charset="0"/>
              </a:rPr>
              <a:t>(Data Resource Center for Child and Adolescent Health) </a:t>
            </a:r>
          </a:p>
        </p:txBody>
      </p:sp>
      <p:sp>
        <p:nvSpPr>
          <p:cNvPr id="34" name="Rectangle 33"/>
          <p:cNvSpPr/>
          <p:nvPr/>
        </p:nvSpPr>
        <p:spPr>
          <a:xfrm>
            <a:off x="915993" y="2031470"/>
            <a:ext cx="3480161" cy="422979"/>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1-17 Years</a:t>
            </a:r>
          </a:p>
          <a:p>
            <a:pPr algn="ctr" defTabSz="914363"/>
            <a:r>
              <a:rPr lang="en-US" sz="750" dirty="0">
                <a:solidFill>
                  <a:srgbClr val="666666">
                    <a:lumMod val="50000"/>
                  </a:srgbClr>
                </a:solidFill>
                <a:latin typeface="Calibri" pitchFamily="34" charset="0"/>
              </a:rPr>
              <a:t>Parent’s self-report of child’s oral health, oral health problem in last year</a:t>
            </a:r>
          </a:p>
          <a:p>
            <a:pPr algn="ctr" defTabSz="914363"/>
            <a:r>
              <a:rPr lang="en-US" sz="750" dirty="0">
                <a:solidFill>
                  <a:srgbClr val="666666">
                    <a:lumMod val="50000"/>
                  </a:srgbClr>
                </a:solidFill>
                <a:latin typeface="Calibri" pitchFamily="34" charset="0"/>
              </a:rPr>
              <a:t>(Data Resource Center for Child and Adolescent Health) </a:t>
            </a:r>
          </a:p>
        </p:txBody>
      </p:sp>
      <p:sp>
        <p:nvSpPr>
          <p:cNvPr id="36" name="Rectangle 35"/>
          <p:cNvSpPr/>
          <p:nvPr/>
        </p:nvSpPr>
        <p:spPr>
          <a:xfrm>
            <a:off x="2545854" y="2472240"/>
            <a:ext cx="1850300" cy="3638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9" tIns="38094" rIns="76189" bIns="38094" rtlCol="0" anchor="ctr"/>
          <a:lstStyle/>
          <a:p>
            <a:pPr algn="ctr" defTabSz="914363"/>
            <a:r>
              <a:rPr lang="en-US" sz="750" b="1" u="sng" dirty="0">
                <a:solidFill>
                  <a:srgbClr val="666666">
                    <a:lumMod val="50000"/>
                  </a:srgbClr>
                </a:solidFill>
                <a:latin typeface="Calibri" pitchFamily="34" charset="0"/>
              </a:rPr>
              <a:t>Grades: 6, 8, 10,12</a:t>
            </a:r>
          </a:p>
          <a:p>
            <a:pPr algn="ctr" defTabSz="914363"/>
            <a:r>
              <a:rPr lang="en-US" sz="750" dirty="0">
                <a:solidFill>
                  <a:srgbClr val="666666">
                    <a:lumMod val="50000"/>
                  </a:srgbClr>
                </a:solidFill>
                <a:latin typeface="Calibri" pitchFamily="34" charset="0"/>
              </a:rPr>
              <a:t>Missing school because of toothache (Healthy Youth Survey)</a:t>
            </a:r>
          </a:p>
        </p:txBody>
      </p:sp>
    </p:spTree>
    <p:extLst>
      <p:ext uri="{BB962C8B-B14F-4D97-AF65-F5344CB8AC3E}">
        <p14:creationId xmlns:p14="http://schemas.microsoft.com/office/powerpoint/2010/main" val="34274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ppt_x"/>
                                          </p:val>
                                        </p:tav>
                                        <p:tav tm="100000">
                                          <p:val>
                                            <p:strVal val="#ppt_x"/>
                                          </p:val>
                                        </p:tav>
                                      </p:tavLst>
                                    </p:anim>
                                    <p:anim calcmode="lin" valueType="num">
                                      <p:cBhvr additive="base">
                                        <p:cTn id="5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ppt_x"/>
                                          </p:val>
                                        </p:tav>
                                        <p:tav tm="100000">
                                          <p:val>
                                            <p:strVal val="#ppt_x"/>
                                          </p:val>
                                        </p:tav>
                                      </p:tavLst>
                                    </p:anim>
                                    <p:anim calcmode="lin" valueType="num">
                                      <p:cBhvr additive="base">
                                        <p:cTn id="7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500" fill="hold"/>
                                        <p:tgtEl>
                                          <p:spTgt spid="10"/>
                                        </p:tgtEl>
                                        <p:attrNameLst>
                                          <p:attrName>ppt_x</p:attrName>
                                        </p:attrNameLst>
                                      </p:cBhvr>
                                      <p:tavLst>
                                        <p:tav tm="0">
                                          <p:val>
                                            <p:strVal val="#ppt_x"/>
                                          </p:val>
                                        </p:tav>
                                        <p:tav tm="100000">
                                          <p:val>
                                            <p:strVal val="#ppt_x"/>
                                          </p:val>
                                        </p:tav>
                                      </p:tavLst>
                                    </p:anim>
                                    <p:anim calcmode="lin" valueType="num">
                                      <p:cBhvr additive="base">
                                        <p:cTn id="8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ppt_x"/>
                                          </p:val>
                                        </p:tav>
                                        <p:tav tm="100000">
                                          <p:val>
                                            <p:strVal val="#ppt_x"/>
                                          </p:val>
                                        </p:tav>
                                      </p:tavLst>
                                    </p:anim>
                                    <p:anim calcmode="lin" valueType="num">
                                      <p:cBhvr additive="base">
                                        <p:cTn id="9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additive="base">
                                        <p:cTn id="102" dur="500" fill="hold"/>
                                        <p:tgtEl>
                                          <p:spTgt spid="12"/>
                                        </p:tgtEl>
                                        <p:attrNameLst>
                                          <p:attrName>ppt_x</p:attrName>
                                        </p:attrNameLst>
                                      </p:cBhvr>
                                      <p:tavLst>
                                        <p:tav tm="0">
                                          <p:val>
                                            <p:strVal val="#ppt_x"/>
                                          </p:val>
                                        </p:tav>
                                        <p:tav tm="100000">
                                          <p:val>
                                            <p:strVal val="#ppt_x"/>
                                          </p:val>
                                        </p:tav>
                                      </p:tavLst>
                                    </p:anim>
                                    <p:anim calcmode="lin" valueType="num">
                                      <p:cBhvr additive="base">
                                        <p:cTn id="10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additive="base">
                                        <p:cTn id="108" dur="500" fill="hold"/>
                                        <p:tgtEl>
                                          <p:spTgt spid="25"/>
                                        </p:tgtEl>
                                        <p:attrNameLst>
                                          <p:attrName>ppt_x</p:attrName>
                                        </p:attrNameLst>
                                      </p:cBhvr>
                                      <p:tavLst>
                                        <p:tav tm="0">
                                          <p:val>
                                            <p:strVal val="#ppt_x"/>
                                          </p:val>
                                        </p:tav>
                                        <p:tav tm="100000">
                                          <p:val>
                                            <p:strVal val="#ppt_x"/>
                                          </p:val>
                                        </p:tav>
                                      </p:tavLst>
                                    </p:anim>
                                    <p:anim calcmode="lin" valueType="num">
                                      <p:cBhvr additive="base">
                                        <p:cTn id="10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5"/>
                                        </p:tgtEl>
                                        <p:attrNameLst>
                                          <p:attrName>style.visibility</p:attrName>
                                        </p:attrNameLst>
                                      </p:cBhvr>
                                      <p:to>
                                        <p:strVal val="visible"/>
                                      </p:to>
                                    </p:set>
                                    <p:anim calcmode="lin" valueType="num">
                                      <p:cBhvr additive="base">
                                        <p:cTn id="114" dur="500" fill="hold"/>
                                        <p:tgtEl>
                                          <p:spTgt spid="15"/>
                                        </p:tgtEl>
                                        <p:attrNameLst>
                                          <p:attrName>ppt_x</p:attrName>
                                        </p:attrNameLst>
                                      </p:cBhvr>
                                      <p:tavLst>
                                        <p:tav tm="0">
                                          <p:val>
                                            <p:strVal val="#ppt_x"/>
                                          </p:val>
                                        </p:tav>
                                        <p:tav tm="100000">
                                          <p:val>
                                            <p:strVal val="#ppt_x"/>
                                          </p:val>
                                        </p:tav>
                                      </p:tavLst>
                                    </p:anim>
                                    <p:anim calcmode="lin" valueType="num">
                                      <p:cBhvr additive="base">
                                        <p:cTn id="1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 calcmode="lin" valueType="num">
                                      <p:cBhvr additive="base">
                                        <p:cTn id="120" dur="500" fill="hold"/>
                                        <p:tgtEl>
                                          <p:spTgt spid="14"/>
                                        </p:tgtEl>
                                        <p:attrNameLst>
                                          <p:attrName>ppt_x</p:attrName>
                                        </p:attrNameLst>
                                      </p:cBhvr>
                                      <p:tavLst>
                                        <p:tav tm="0">
                                          <p:val>
                                            <p:strVal val="#ppt_x"/>
                                          </p:val>
                                        </p:tav>
                                        <p:tav tm="100000">
                                          <p:val>
                                            <p:strVal val="#ppt_x"/>
                                          </p:val>
                                        </p:tav>
                                      </p:tavLst>
                                    </p:anim>
                                    <p:anim calcmode="lin" valueType="num">
                                      <p:cBhvr additive="base">
                                        <p:cTn id="1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3"/>
                                        </p:tgtEl>
                                        <p:attrNameLst>
                                          <p:attrName>style.visibility</p:attrName>
                                        </p:attrNameLst>
                                      </p:cBhvr>
                                      <p:to>
                                        <p:strVal val="visible"/>
                                      </p:to>
                                    </p:set>
                                    <p:anim calcmode="lin" valueType="num">
                                      <p:cBhvr additive="base">
                                        <p:cTn id="126" dur="500" fill="hold"/>
                                        <p:tgtEl>
                                          <p:spTgt spid="13"/>
                                        </p:tgtEl>
                                        <p:attrNameLst>
                                          <p:attrName>ppt_x</p:attrName>
                                        </p:attrNameLst>
                                      </p:cBhvr>
                                      <p:tavLst>
                                        <p:tav tm="0">
                                          <p:val>
                                            <p:strVal val="#ppt_x"/>
                                          </p:val>
                                        </p:tav>
                                        <p:tav tm="100000">
                                          <p:val>
                                            <p:strVal val="#ppt_x"/>
                                          </p:val>
                                        </p:tav>
                                      </p:tavLst>
                                    </p:anim>
                                    <p:anim calcmode="lin" valueType="num">
                                      <p:cBhvr additive="base">
                                        <p:cTn id="1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additive="base">
                                        <p:cTn id="132" dur="500" fill="hold"/>
                                        <p:tgtEl>
                                          <p:spTgt spid="23"/>
                                        </p:tgtEl>
                                        <p:attrNameLst>
                                          <p:attrName>ppt_x</p:attrName>
                                        </p:attrNameLst>
                                      </p:cBhvr>
                                      <p:tavLst>
                                        <p:tav tm="0">
                                          <p:val>
                                            <p:strVal val="#ppt_x"/>
                                          </p:val>
                                        </p:tav>
                                        <p:tav tm="100000">
                                          <p:val>
                                            <p:strVal val="#ppt_x"/>
                                          </p:val>
                                        </p:tav>
                                      </p:tavLst>
                                    </p:anim>
                                    <p:anim calcmode="lin" valueType="num">
                                      <p:cBhvr additive="base">
                                        <p:cTn id="1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additive="base">
                                        <p:cTn id="138" dur="500" fill="hold"/>
                                        <p:tgtEl>
                                          <p:spTgt spid="26"/>
                                        </p:tgtEl>
                                        <p:attrNameLst>
                                          <p:attrName>ppt_x</p:attrName>
                                        </p:attrNameLst>
                                      </p:cBhvr>
                                      <p:tavLst>
                                        <p:tav tm="0">
                                          <p:val>
                                            <p:strVal val="#ppt_x"/>
                                          </p:val>
                                        </p:tav>
                                        <p:tav tm="100000">
                                          <p:val>
                                            <p:strVal val="#ppt_x"/>
                                          </p:val>
                                        </p:tav>
                                      </p:tavLst>
                                    </p:anim>
                                    <p:anim calcmode="lin" valueType="num">
                                      <p:cBhvr additive="base">
                                        <p:cTn id="1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7"/>
                                        </p:tgtEl>
                                        <p:attrNameLst>
                                          <p:attrName>style.visibility</p:attrName>
                                        </p:attrNameLst>
                                      </p:cBhvr>
                                      <p:to>
                                        <p:strVal val="visible"/>
                                      </p:to>
                                    </p:set>
                                    <p:anim calcmode="lin" valueType="num">
                                      <p:cBhvr additive="base">
                                        <p:cTn id="144" dur="500" fill="hold"/>
                                        <p:tgtEl>
                                          <p:spTgt spid="27"/>
                                        </p:tgtEl>
                                        <p:attrNameLst>
                                          <p:attrName>ppt_x</p:attrName>
                                        </p:attrNameLst>
                                      </p:cBhvr>
                                      <p:tavLst>
                                        <p:tav tm="0">
                                          <p:val>
                                            <p:strVal val="#ppt_x"/>
                                          </p:val>
                                        </p:tav>
                                        <p:tav tm="100000">
                                          <p:val>
                                            <p:strVal val="#ppt_x"/>
                                          </p:val>
                                        </p:tav>
                                      </p:tavLst>
                                    </p:anim>
                                    <p:anim calcmode="lin" valueType="num">
                                      <p:cBhvr additive="base">
                                        <p:cTn id="1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4" grpId="0" animBg="1"/>
      <p:bldP spid="36"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V2 DDWA Template_Master slides">
  <a:themeElements>
    <a:clrScheme name="Arcora">
      <a:dk1>
        <a:srgbClr val="43B02A"/>
      </a:dk1>
      <a:lt1>
        <a:srgbClr val="FFFFFF"/>
      </a:lt1>
      <a:dk2>
        <a:srgbClr val="666666"/>
      </a:dk2>
      <a:lt2>
        <a:srgbClr val="FFFFFF"/>
      </a:lt2>
      <a:accent1>
        <a:srgbClr val="43B02A"/>
      </a:accent1>
      <a:accent2>
        <a:srgbClr val="00AEC7"/>
      </a:accent2>
      <a:accent3>
        <a:srgbClr val="C8582A"/>
      </a:accent3>
      <a:accent4>
        <a:srgbClr val="563D82"/>
      </a:accent4>
      <a:accent5>
        <a:srgbClr val="C6007E"/>
      </a:accent5>
      <a:accent6>
        <a:srgbClr val="EAAA00"/>
      </a:accent6>
      <a:hlink>
        <a:srgbClr val="00AEC7"/>
      </a:hlink>
      <a:folHlink>
        <a:srgbClr val="563D82"/>
      </a:folHlink>
    </a:clrScheme>
    <a:fontScheme name="DDW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0544C4-3F6A-4D15-9E49-35CECDDDB8D4}" vid="{36417183-BEEF-452D-A173-F884A52D5FAE}"/>
    </a:ext>
  </a:extLst>
</a:theme>
</file>

<file path=ppt/theme/theme11.xml><?xml version="1.0" encoding="utf-8"?>
<a:theme xmlns:a="http://schemas.openxmlformats.org/drawingml/2006/main" name="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9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0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2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3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4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5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6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7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19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0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1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2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3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4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5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6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7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8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0.xml><?xml version="1.0" encoding="utf-8"?>
<a:theme xmlns:a="http://schemas.openxmlformats.org/drawingml/2006/main" name="29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0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1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2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3_WOHC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Ppt0000000">
  <a:themeElements>
    <a:clrScheme name="">
      <a:dk1>
        <a:srgbClr val="DAAD0A"/>
      </a:dk1>
      <a:lt1>
        <a:srgbClr val="FFFFFF"/>
      </a:lt1>
      <a:dk2>
        <a:srgbClr val="000000"/>
      </a:dk2>
      <a:lt2>
        <a:srgbClr val="F5C821"/>
      </a:lt2>
      <a:accent1>
        <a:srgbClr val="9047A1"/>
      </a:accent1>
      <a:accent2>
        <a:srgbClr val="2F889D"/>
      </a:accent2>
      <a:accent3>
        <a:srgbClr val="AAAAAA"/>
      </a:accent3>
      <a:accent4>
        <a:srgbClr val="DADADA"/>
      </a:accent4>
      <a:accent5>
        <a:srgbClr val="C6B1CD"/>
      </a:accent5>
      <a:accent6>
        <a:srgbClr val="2A7B8E"/>
      </a:accent6>
      <a:hlink>
        <a:srgbClr val="F5C821"/>
      </a:hlink>
      <a:folHlink>
        <a:srgbClr val="14CE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raClrScheme>
      <a:clrScheme name="Ppt0000000 1">
        <a:dk1>
          <a:srgbClr val="050595"/>
        </a:dk1>
        <a:lt1>
          <a:srgbClr val="FFFFFF"/>
        </a:lt1>
        <a:dk2>
          <a:srgbClr val="000000"/>
        </a:dk2>
        <a:lt2>
          <a:srgbClr val="FFFF99"/>
        </a:lt2>
        <a:accent1>
          <a:srgbClr val="FFC000"/>
        </a:accent1>
        <a:accent2>
          <a:srgbClr val="3497AE"/>
        </a:accent2>
        <a:accent3>
          <a:srgbClr val="AAAAAA"/>
        </a:accent3>
        <a:accent4>
          <a:srgbClr val="DADADA"/>
        </a:accent4>
        <a:accent5>
          <a:srgbClr val="FFDCAA"/>
        </a:accent5>
        <a:accent6>
          <a:srgbClr val="2E889D"/>
        </a:accent6>
        <a:hlink>
          <a:srgbClr val="F3EB4F"/>
        </a:hlink>
        <a:folHlink>
          <a:srgbClr val="7DDDFF"/>
        </a:folHlink>
      </a:clrScheme>
      <a:clrMap bg1="dk2" tx1="lt1" bg2="dk1" tx2="lt2" accent1="accent1" accent2="accent2" accent3="accent3" accent4="accent4" accent5="accent5" accent6="accent6" hlink="hlink" folHlink="folHlink"/>
    </a:extraClrScheme>
    <a:extraClrScheme>
      <a:clrScheme name="Ppt0000000 2">
        <a:dk1>
          <a:srgbClr val="DAAD0A"/>
        </a:dk1>
        <a:lt1>
          <a:srgbClr val="FFFFFF"/>
        </a:lt1>
        <a:dk2>
          <a:srgbClr val="000000"/>
        </a:dk2>
        <a:lt2>
          <a:srgbClr val="F5C821"/>
        </a:lt2>
        <a:accent1>
          <a:srgbClr val="9047A1"/>
        </a:accent1>
        <a:accent2>
          <a:srgbClr val="2F889D"/>
        </a:accent2>
        <a:accent3>
          <a:srgbClr val="AAAAAA"/>
        </a:accent3>
        <a:accent4>
          <a:srgbClr val="DADADA"/>
        </a:accent4>
        <a:accent5>
          <a:srgbClr val="C6B1CD"/>
        </a:accent5>
        <a:accent6>
          <a:srgbClr val="2A7B8E"/>
        </a:accent6>
        <a:hlink>
          <a:srgbClr val="E67528"/>
        </a:hlink>
        <a:folHlink>
          <a:srgbClr val="14CE0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_Cover and Thank you Design">
  <a:themeElements>
    <a:clrScheme name="Arcora">
      <a:dk1>
        <a:srgbClr val="43B02A"/>
      </a:dk1>
      <a:lt1>
        <a:srgbClr val="FFFFFF"/>
      </a:lt1>
      <a:dk2>
        <a:srgbClr val="666666"/>
      </a:dk2>
      <a:lt2>
        <a:srgbClr val="FFFFFF"/>
      </a:lt2>
      <a:accent1>
        <a:srgbClr val="43B02A"/>
      </a:accent1>
      <a:accent2>
        <a:srgbClr val="00AEC7"/>
      </a:accent2>
      <a:accent3>
        <a:srgbClr val="C8582A"/>
      </a:accent3>
      <a:accent4>
        <a:srgbClr val="563D82"/>
      </a:accent4>
      <a:accent5>
        <a:srgbClr val="C6007E"/>
      </a:accent5>
      <a:accent6>
        <a:srgbClr val="EAAA00"/>
      </a:accent6>
      <a:hlink>
        <a:srgbClr val="00AEC7"/>
      </a:hlink>
      <a:folHlink>
        <a:srgbClr val="563D8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0544C4-3F6A-4D15-9E49-35CECDDDB8D4}" vid="{1D797CF7-DD69-4DB9-87B7-A8B4F00126B1}"/>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3383</TotalTime>
  <Words>2421</Words>
  <Application>Microsoft Office PowerPoint</Application>
  <PresentationFormat>On-screen Show (4:3)</PresentationFormat>
  <Paragraphs>432</Paragraphs>
  <Slides>55</Slides>
  <Notes>55</Notes>
  <HiddenSlides>0</HiddenSlides>
  <MMClips>0</MMClips>
  <ScaleCrop>false</ScaleCrop>
  <HeadingPairs>
    <vt:vector size="6" baseType="variant">
      <vt:variant>
        <vt:lpstr>Fonts Used</vt:lpstr>
      </vt:variant>
      <vt:variant>
        <vt:i4>10</vt:i4>
      </vt:variant>
      <vt:variant>
        <vt:lpstr>Theme</vt:lpstr>
      </vt:variant>
      <vt:variant>
        <vt:i4>44</vt:i4>
      </vt:variant>
      <vt:variant>
        <vt:lpstr>Slide Titles</vt:lpstr>
      </vt:variant>
      <vt:variant>
        <vt:i4>55</vt:i4>
      </vt:variant>
    </vt:vector>
  </HeadingPairs>
  <TitlesOfParts>
    <vt:vector size="109" baseType="lpstr">
      <vt:lpstr>ＭＳ Ｐゴシック</vt:lpstr>
      <vt:lpstr>Arial</vt:lpstr>
      <vt:lpstr>Calibri</vt:lpstr>
      <vt:lpstr>Calibri Light</vt:lpstr>
      <vt:lpstr>Century Gothic</vt:lpstr>
      <vt:lpstr>Georgia</vt:lpstr>
      <vt:lpstr>Times New Roman</vt:lpstr>
      <vt:lpstr>Verdana</vt:lpstr>
      <vt:lpstr>Wingdings</vt:lpstr>
      <vt:lpstr>Wingdings 2</vt:lpstr>
      <vt:lpstr>1_Office Theme</vt:lpstr>
      <vt:lpstr>1_Civic</vt:lpstr>
      <vt:lpstr>2_Civic</vt:lpstr>
      <vt:lpstr>3_Civic</vt:lpstr>
      <vt:lpstr>4_Civic</vt:lpstr>
      <vt:lpstr>5_Civic</vt:lpstr>
      <vt:lpstr>Ppt0000000</vt:lpstr>
      <vt:lpstr>Civic</vt:lpstr>
      <vt:lpstr>1_Cover and Thank you Design</vt:lpstr>
      <vt:lpstr>V2 DDWA Template_Master slides</vt:lpstr>
      <vt:lpstr>WOHC PPT Theme</vt:lpstr>
      <vt:lpstr>1_WOHC PPT Theme</vt:lpstr>
      <vt:lpstr>2_WOHC PPT Theme</vt:lpstr>
      <vt:lpstr>3_WOHC PPT Theme</vt:lpstr>
      <vt:lpstr>4_WOHC PPT Theme</vt:lpstr>
      <vt:lpstr>5_WOHC PPT Theme</vt:lpstr>
      <vt:lpstr>6_WOHC PPT Theme</vt:lpstr>
      <vt:lpstr>7_WOHC PPT Theme</vt:lpstr>
      <vt:lpstr>8_WOHC PPT Theme</vt:lpstr>
      <vt:lpstr>9_WOHC PPT Theme</vt:lpstr>
      <vt:lpstr>10_WOHC PPT Theme</vt:lpstr>
      <vt:lpstr>11_WOHC PPT Theme</vt:lpstr>
      <vt:lpstr>12_WOHC PPT Theme</vt:lpstr>
      <vt:lpstr>13_WOHC PPT Theme</vt:lpstr>
      <vt:lpstr>14_WOHC PPT Theme</vt:lpstr>
      <vt:lpstr>15_WOHC PPT Theme</vt:lpstr>
      <vt:lpstr>16_WOHC PPT Theme</vt:lpstr>
      <vt:lpstr>17_WOHC PPT Theme</vt:lpstr>
      <vt:lpstr>18_WOHC PPT Theme</vt:lpstr>
      <vt:lpstr>19_WOHC PPT Theme</vt:lpstr>
      <vt:lpstr>20_WOHC PPT Theme</vt:lpstr>
      <vt:lpstr>21_WOHC PPT Theme</vt:lpstr>
      <vt:lpstr>22_WOHC PPT Theme</vt:lpstr>
      <vt:lpstr>23_WOHC PPT Theme</vt:lpstr>
      <vt:lpstr>24_WOHC PPT Theme</vt:lpstr>
      <vt:lpstr>25_WOHC PPT Theme</vt:lpstr>
      <vt:lpstr>26_WOHC PPT Theme</vt:lpstr>
      <vt:lpstr>27_WOHC PPT Theme</vt:lpstr>
      <vt:lpstr>28_WOHC PPT Theme</vt:lpstr>
      <vt:lpstr>29_WOHC PPT Theme</vt:lpstr>
      <vt:lpstr>30_WOHC PPT Theme</vt:lpstr>
      <vt:lpstr>31_WOHC PPT Theme</vt:lpstr>
      <vt:lpstr>32_WOHC PPT Theme</vt:lpstr>
      <vt:lpstr>33_WOHC PPT Theme</vt:lpstr>
      <vt:lpstr>Turning Data Into Action A Webinar Series for SOHPs</vt:lpstr>
      <vt:lpstr>7-Part Series</vt:lpstr>
      <vt:lpstr>General Reminders</vt:lpstr>
      <vt:lpstr>Acknowledgements</vt:lpstr>
      <vt:lpstr>Today’s Presenters</vt:lpstr>
      <vt:lpstr>Turning Data Into Action</vt:lpstr>
      <vt:lpstr>PowerPoint Presentation</vt:lpstr>
      <vt:lpstr>Arcora Foundation and Data </vt:lpstr>
      <vt:lpstr>WA State Oral Health Surveillance Data </vt:lpstr>
      <vt:lpstr>Oral Health Sample Reports </vt:lpstr>
      <vt:lpstr>Policy Implications: Turning Data into Action</vt:lpstr>
      <vt:lpstr>Audiences for our Messages</vt:lpstr>
      <vt:lpstr>Oral Health Connections Pilot: Secured Funding</vt:lpstr>
      <vt:lpstr>Utilizing Data for Action: Examples</vt:lpstr>
      <vt:lpstr>Restoration of the Medicaid Adult Dental Benefit</vt:lpstr>
      <vt:lpstr>Oral Health Connections Pilot: Secured Funding</vt:lpstr>
      <vt:lpstr>Coming Soon: Updated Washington State Oral Health Workforce Study</vt:lpstr>
      <vt:lpstr>Questions</vt:lpstr>
      <vt:lpstr>For Additional Information</vt:lpstr>
      <vt:lpstr>PowerPoint Presentation</vt:lpstr>
      <vt:lpstr>Using Data to Drive Policy Change in Wisconsin </vt:lpstr>
      <vt:lpstr>PowerPoint Presentation</vt:lpstr>
      <vt:lpstr>PowerPoint Presentation</vt:lpstr>
      <vt:lpstr>I wear many hats….</vt:lpstr>
      <vt:lpstr>Desired outcomes </vt:lpstr>
      <vt:lpstr>What success looks like</vt:lpstr>
      <vt:lpstr>Supporting Organizations</vt:lpstr>
      <vt:lpstr>Opponents</vt:lpstr>
      <vt:lpstr>Background</vt:lpstr>
      <vt:lpstr>This change only addresses</vt:lpstr>
      <vt:lpstr>Initial practice settings</vt:lpstr>
      <vt:lpstr>RDH can practice unsupervised</vt:lpstr>
      <vt:lpstr>Proposed changes</vt:lpstr>
      <vt:lpstr>PowerPoint Presentation</vt:lpstr>
      <vt:lpstr>What we can agree on</vt:lpstr>
      <vt:lpstr>Show me the data</vt:lpstr>
      <vt:lpstr>MA access</vt:lpstr>
      <vt:lpstr>MA enrolled providers</vt:lpstr>
      <vt:lpstr>Level of participation</vt:lpstr>
      <vt:lpstr>PowerPoint Presentation</vt:lpstr>
      <vt:lpstr>PowerPoint Presentation</vt:lpstr>
      <vt:lpstr>PowerPoint Presentation</vt:lpstr>
      <vt:lpstr>What we can agree on</vt:lpstr>
      <vt:lpstr>PowerPoint Presentation</vt:lpstr>
      <vt:lpstr>National Governors Association</vt:lpstr>
      <vt:lpstr>Statewide Outcomes – Wisconsin 3rd Graders</vt:lpstr>
      <vt:lpstr>PowerPoint Presentation</vt:lpstr>
      <vt:lpstr>Enhances existing systems</vt:lpstr>
      <vt:lpstr>MDs ability to provide FVT</vt:lpstr>
      <vt:lpstr>Integration effect</vt:lpstr>
      <vt:lpstr>Current business model</vt:lpstr>
      <vt:lpstr>Financial viability</vt:lpstr>
      <vt:lpstr>Other potential examples</vt:lpstr>
      <vt:lpstr>PowerPoint Presentation</vt:lpstr>
      <vt:lpstr>Questions?</vt:lpstr>
    </vt:vector>
  </TitlesOfParts>
  <Company>AzDHS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Arizona created an infographic</dc:title>
  <dc:creator>Julia Wacloff</dc:creator>
  <cp:lastModifiedBy>Christine Wood</cp:lastModifiedBy>
  <cp:revision>57</cp:revision>
  <dcterms:created xsi:type="dcterms:W3CDTF">2017-07-03T17:54:31Z</dcterms:created>
  <dcterms:modified xsi:type="dcterms:W3CDTF">2017-08-11T23:28:13Z</dcterms:modified>
</cp:coreProperties>
</file>