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35"/>
  </p:notesMasterIdLst>
  <p:sldIdLst>
    <p:sldId id="256" r:id="rId7"/>
    <p:sldId id="366" r:id="rId8"/>
    <p:sldId id="388" r:id="rId9"/>
    <p:sldId id="348" r:id="rId10"/>
    <p:sldId id="384" r:id="rId11"/>
    <p:sldId id="368" r:id="rId12"/>
    <p:sldId id="372" r:id="rId13"/>
    <p:sldId id="371" r:id="rId14"/>
    <p:sldId id="350" r:id="rId15"/>
    <p:sldId id="370" r:id="rId16"/>
    <p:sldId id="373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7" r:id="rId25"/>
    <p:sldId id="385" r:id="rId26"/>
    <p:sldId id="386" r:id="rId27"/>
    <p:sldId id="375" r:id="rId28"/>
    <p:sldId id="349" r:id="rId29"/>
    <p:sldId id="357" r:id="rId30"/>
    <p:sldId id="389" r:id="rId31"/>
    <p:sldId id="390" r:id="rId32"/>
    <p:sldId id="364" r:id="rId33"/>
    <p:sldId id="3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991"/>
    <a:srgbClr val="CB440A"/>
    <a:srgbClr val="3366FF"/>
    <a:srgbClr val="246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9" autoAdjust="0"/>
    <p:restoredTop sz="81912" autoAdjust="0"/>
  </p:normalViewPr>
  <p:slideViewPr>
    <p:cSldViewPr snapToGrid="0">
      <p:cViewPr varScale="1">
        <p:scale>
          <a:sx n="90" d="100"/>
          <a:sy n="90" d="100"/>
        </p:scale>
        <p:origin x="-21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85" d="100"/>
          <a:sy n="85" d="100"/>
        </p:scale>
        <p:origin x="-3544" y="-15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E55D-C7B6-4D5C-8DC9-A68C88776120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CF410-53E4-4DA2-89AA-D914CD35A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0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3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Rationale:</a:t>
            </a:r>
            <a:r>
              <a:rPr lang="en-US" baseline="0" dirty="0" smtClean="0"/>
              <a:t> To clarify that programs must determine whether or not the child is up to date on a schedule of both medical and oral health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 smtClean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DHL does not have to fulfill all requests personally; however, it the DHL’s responsibility to connect the requestor to dental professionals and/or resources to ensure their needs are met.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2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2" indent="-228600">
              <a:buFont typeface="Arial" panose="020B0604020202020204" pitchFamily="34" charset="0"/>
              <a:buChar char="•"/>
            </a:pPr>
            <a:endParaRPr lang="en-US" i="0" baseline="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Email the request form to bev.isman@comcast.net as a </a:t>
            </a:r>
            <a:r>
              <a:rPr lang="en-US" b="1" i="0" baseline="0" dirty="0" smtClean="0"/>
              <a:t>Word document </a:t>
            </a:r>
            <a:r>
              <a:rPr lang="en-US" i="0" baseline="0" dirty="0" smtClean="0"/>
              <a:t>(not a PDF)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Type “DHL stipend request- your name” in the subject line</a:t>
            </a: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59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5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increase visibility with ECE programs throughout the state, </a:t>
            </a:r>
            <a:r>
              <a:rPr lang="en-US" dirty="0" smtClean="0"/>
              <a:t>the DHL can connect and build</a:t>
            </a:r>
            <a:r>
              <a:rPr lang="en-US" baseline="0" dirty="0" smtClean="0"/>
              <a:t> relationships </a:t>
            </a:r>
            <a:r>
              <a:rPr lang="en-US" dirty="0" smtClean="0"/>
              <a:t>with key state-level stakeholders. These stakeholders</a:t>
            </a:r>
            <a:r>
              <a:rPr lang="en-US" baseline="0" dirty="0" smtClean="0"/>
              <a:t> can help share information and connect the DHL to local programs.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CF410-53E4-4DA2-89AA-D914CD35A0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5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-42106"/>
            <a:ext cx="9144000" cy="495265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 descr="NCECHW_Log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24306" b="18708"/>
          <a:stretch/>
        </p:blipFill>
        <p:spPr>
          <a:xfrm>
            <a:off x="0" y="463551"/>
            <a:ext cx="4019550" cy="1076797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6334018" y="6541073"/>
            <a:ext cx="27285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0" cap="none" spc="0" normalizeH="0" baseline="0" noProof="0" dirty="0" smtClean="0">
                <a:ln>
                  <a:noFill/>
                </a:ln>
                <a:solidFill>
                  <a:srgbClr val="CA3922"/>
                </a:solidFill>
                <a:effectLst/>
                <a:uLnTx/>
                <a:uFillTx/>
                <a:latin typeface="Calibri Bold Italic" panose="020F07020304040A0204" pitchFamily="34" charset="0"/>
              </a:rPr>
              <a:t>School readiness begins with health!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 flipV="1">
            <a:off x="0" y="6463604"/>
            <a:ext cx="9144000" cy="45719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3343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8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7513" y="6356352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A33A511-8962-4882-96AD-879B0FD91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89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-42106"/>
            <a:ext cx="9144000" cy="495265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4" name="Picture 3" descr="NCECHW_Log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3551"/>
            <a:ext cx="4019550" cy="1076797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6334018" y="6541073"/>
            <a:ext cx="27285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1350" b="1" i="1" kern="0" dirty="0" smtClean="0">
                <a:solidFill>
                  <a:srgbClr val="CA3922"/>
                </a:solidFill>
                <a:latin typeface="Calibri Bold Italic" panose="020F07020304040A0204" pitchFamily="34" charset="0"/>
              </a:rPr>
              <a:t>School readiness begins with health!</a:t>
            </a:r>
            <a:endParaRPr lang="en-US" kern="0" dirty="0" smtClean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flipV="1">
            <a:off x="0" y="6463604"/>
            <a:ext cx="9144000" cy="45719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0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6334018" y="6541073"/>
            <a:ext cx="27285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1350" b="1" i="1" kern="0" dirty="0" smtClean="0">
                <a:solidFill>
                  <a:srgbClr val="CA3922"/>
                </a:solidFill>
                <a:latin typeface="Calibri Bold Italic" panose="020F07020304040A0204" pitchFamily="34" charset="0"/>
              </a:rPr>
              <a:t>School readiness begins with health!</a:t>
            </a:r>
            <a:endParaRPr lang="en-US" kern="0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6463604"/>
            <a:ext cx="9144000" cy="45719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 descr="NCECHW_Log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19550" cy="10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02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3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6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3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0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6334018" y="6541073"/>
            <a:ext cx="27285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0" cap="none" spc="0" normalizeH="0" baseline="0" noProof="0" dirty="0" smtClean="0">
                <a:ln>
                  <a:noFill/>
                </a:ln>
                <a:solidFill>
                  <a:srgbClr val="CA3922"/>
                </a:solidFill>
                <a:effectLst/>
                <a:uLnTx/>
                <a:uFillTx/>
                <a:latin typeface="Calibri Bold Italic" panose="020F07020304040A0204" pitchFamily="34" charset="0"/>
              </a:rPr>
              <a:t>School readiness begins with health!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6463604"/>
            <a:ext cx="9144000" cy="45719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 descr="NCECHW_Log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24306" b="18708"/>
          <a:stretch/>
        </p:blipFill>
        <p:spPr>
          <a:xfrm>
            <a:off x="0" y="0"/>
            <a:ext cx="4019550" cy="10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3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2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7513" y="6356352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A33A511-8962-4882-96AD-879B0FD91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53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25484C6-E6F9-491B-BE11-98DC0746721F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702F-8140-4B8D-846D-22FAC7A71F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8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7261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535F59B-EE15-5648-A453-5A4306F07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3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-42106"/>
            <a:ext cx="9144000" cy="495265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4" name="Picture 3" descr="NCECHW_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24306" b="18708"/>
          <a:stretch/>
        </p:blipFill>
        <p:spPr>
          <a:xfrm>
            <a:off x="0" y="463553"/>
            <a:ext cx="4019550" cy="1076797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334018" y="6541075"/>
            <a:ext cx="27285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1350" b="1" i="1" kern="0" dirty="0">
                <a:solidFill>
                  <a:srgbClr val="CA3922"/>
                </a:solidFill>
                <a:latin typeface="Calibri Bold Italic" panose="020F07020304040A0204" pitchFamily="34" charset="0"/>
              </a:rPr>
              <a:t>School readiness begins with health!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6463606"/>
            <a:ext cx="9144000" cy="45719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7" descr="NCECHW_Log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24306" b="18708"/>
          <a:stretch/>
        </p:blipFill>
        <p:spPr>
          <a:xfrm>
            <a:off x="0" y="463553"/>
            <a:ext cx="4019550" cy="10767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6334018" y="6541075"/>
            <a:ext cx="27285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1350" b="1" i="1" kern="0" dirty="0">
                <a:solidFill>
                  <a:srgbClr val="CA3922"/>
                </a:solidFill>
                <a:latin typeface="Calibri Bold Italic" panose="020F07020304040A0204" pitchFamily="34" charset="0"/>
              </a:rPr>
              <a:t>School readiness begins with health!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463606"/>
            <a:ext cx="9144000" cy="45719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6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34018" y="6541075"/>
            <a:ext cx="27285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1350" b="1" i="1" kern="0" dirty="0">
                <a:solidFill>
                  <a:srgbClr val="CA3922"/>
                </a:solidFill>
                <a:latin typeface="Calibri Bold Italic" panose="020F07020304040A0204" pitchFamily="34" charset="0"/>
              </a:rPr>
              <a:t>School readiness begins with health!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0" y="6463606"/>
            <a:ext cx="9144000" cy="45719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 descr="NCECHW_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24306" b="18708"/>
          <a:stretch/>
        </p:blipFill>
        <p:spPr>
          <a:xfrm>
            <a:off x="0" y="2"/>
            <a:ext cx="4019550" cy="1076797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6334018" y="6541075"/>
            <a:ext cx="272850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1350" b="1" i="1" kern="0" dirty="0">
                <a:solidFill>
                  <a:srgbClr val="CA3922"/>
                </a:solidFill>
                <a:latin typeface="Calibri Bold Italic" panose="020F07020304040A0204" pitchFamily="34" charset="0"/>
              </a:rPr>
              <a:t>School readiness begins with health!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463606"/>
            <a:ext cx="9144000" cy="45719"/>
          </a:xfrm>
          <a:prstGeom prst="rect">
            <a:avLst/>
          </a:prstGeom>
          <a:solidFill>
            <a:srgbClr val="CB44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2" name="Picture 11" descr="NCECHW_Log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24306" b="18708"/>
          <a:stretch/>
        </p:blipFill>
        <p:spPr>
          <a:xfrm>
            <a:off x="0" y="2"/>
            <a:ext cx="4019550" cy="10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4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659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36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3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70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3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54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54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7513" y="6356354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A33A511-8962-4882-96AD-879B0FD91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32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67513" y="6356354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A33A511-8962-4882-96AD-879B0FD91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53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25484C6-E6F9-491B-BE11-98DC0746721F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702F-8140-4B8D-846D-22FAC7A71F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75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41B819-6633-4615-BB07-C55D005E14AD}" type="datetimeFigureOut">
              <a:rPr lang="en-US" smtClean="0">
                <a:solidFill>
                  <a:prstClr val="black"/>
                </a:solidFill>
              </a:rPr>
              <a:pPr/>
              <a:t>7/27/2017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935222-B196-4F9B-9AEC-1292459A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7261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535F59B-EE15-5648-A453-5A4306F07A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6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5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0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193EB93-9653-477B-A87F-0AC0D6E4DDD7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0BF6-0D88-4B96-AEAD-3016EB11DD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2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0BF6-0D88-4B96-AEAD-3016EB11DD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46580"/>
          </a:xfrm>
          <a:prstGeom prst="rect">
            <a:avLst/>
          </a:prstGeom>
          <a:solidFill>
            <a:srgbClr val="CB4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NCECHW_Logo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24306" b="18708"/>
          <a:stretch/>
        </p:blipFill>
        <p:spPr>
          <a:xfrm>
            <a:off x="38100" y="6129824"/>
            <a:ext cx="2457450" cy="6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>
              <a:lumMod val="75000"/>
            </a:schemeClr>
          </a:solidFill>
          <a:latin typeface="Calibri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B440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46580"/>
          </a:xfrm>
          <a:prstGeom prst="rect">
            <a:avLst/>
          </a:prstGeom>
          <a:solidFill>
            <a:srgbClr val="CB4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9" name="Picture 8" descr="NCECHW_Logo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129824"/>
            <a:ext cx="2457450" cy="6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accent1">
              <a:lumMod val="75000"/>
            </a:schemeClr>
          </a:solidFill>
          <a:latin typeface="Calibri"/>
          <a:ea typeface="+mj-ea"/>
          <a:cs typeface="Calibri"/>
        </a:defRPr>
      </a:lvl1pPr>
    </p:titleStyle>
    <p:bodyStyle>
      <a:lvl1pPr marL="231775" indent="-231775" algn="l" defTabSz="685800" rtl="0" eaLnBrk="1" latinLnBrk="0" hangingPunct="1">
        <a:lnSpc>
          <a:spcPct val="90000"/>
        </a:lnSpc>
        <a:spcBef>
          <a:spcPts val="750"/>
        </a:spcBef>
        <a:buClr>
          <a:srgbClr val="CB440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5425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31775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8375" indent="-225425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31775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0BF6-0D88-4B96-AEAD-3016EB11D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46580"/>
          </a:xfrm>
          <a:prstGeom prst="rect">
            <a:avLst/>
          </a:prstGeom>
          <a:solidFill>
            <a:srgbClr val="CB4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9" name="Picture 8" descr="NCECHW_Logo.jp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24306" b="18708"/>
          <a:stretch/>
        </p:blipFill>
        <p:spPr>
          <a:xfrm>
            <a:off x="95250" y="6148874"/>
            <a:ext cx="2457450" cy="6583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46580"/>
          </a:xfrm>
          <a:prstGeom prst="rect">
            <a:avLst/>
          </a:prstGeom>
          <a:solidFill>
            <a:srgbClr val="CB4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 descr="NCECHW_Logo.jpg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24306" b="18708"/>
          <a:stretch/>
        </p:blipFill>
        <p:spPr>
          <a:xfrm>
            <a:off x="95250" y="6148874"/>
            <a:ext cx="2457450" cy="6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>
              <a:lumMod val="75000"/>
            </a:schemeClr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685800" rtl="0" eaLnBrk="1" latinLnBrk="0" hangingPunct="1">
        <a:lnSpc>
          <a:spcPct val="90000"/>
        </a:lnSpc>
        <a:spcBef>
          <a:spcPts val="750"/>
        </a:spcBef>
        <a:buClr>
          <a:srgbClr val="CB440A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0000"/>
        </a:lnSpc>
        <a:spcBef>
          <a:spcPts val="375"/>
        </a:spcBef>
        <a:buClr>
          <a:srgbClr val="CB440A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futures.org/wellchildcare/toolkit/state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bev.isman@comcast.ne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landrum@yahoo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eclkc.ohs.acf.hhs.gov/health" TargetMode="External"/><Relationship Id="rId4" Type="http://schemas.openxmlformats.org/officeDocument/2006/relationships/hyperlink" Target="mailto:HeadStart@eclkc.info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636" y="2728469"/>
            <a:ext cx="8512728" cy="73188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1460AB"/>
                </a:solidFill>
                <a:latin typeface="+mn-lt"/>
                <a:cs typeface="Calibri Light"/>
              </a:rPr>
              <a:t>Strategies to </a:t>
            </a:r>
            <a:r>
              <a:rPr lang="en-US" sz="4000" smtClean="0">
                <a:solidFill>
                  <a:srgbClr val="1460AB"/>
                </a:solidFill>
                <a:latin typeface="+mn-lt"/>
                <a:cs typeface="Calibri Light"/>
              </a:rPr>
              <a:t>Increase Impact </a:t>
            </a:r>
            <a:r>
              <a:rPr lang="en-US" sz="4000" dirty="0" smtClean="0">
                <a:solidFill>
                  <a:srgbClr val="1460AB"/>
                </a:solidFill>
                <a:latin typeface="+mn-lt"/>
                <a:cs typeface="Calibri Light"/>
              </a:rPr>
              <a:t>of the </a:t>
            </a:r>
            <a:br>
              <a:rPr lang="en-US" sz="4000" dirty="0" smtClean="0">
                <a:solidFill>
                  <a:srgbClr val="1460AB"/>
                </a:solidFill>
                <a:latin typeface="+mn-lt"/>
                <a:cs typeface="Calibri Light"/>
              </a:rPr>
            </a:br>
            <a:r>
              <a:rPr lang="en-US" sz="4000" dirty="0" smtClean="0">
                <a:solidFill>
                  <a:srgbClr val="1460AB"/>
                </a:solidFill>
                <a:latin typeface="+mn-lt"/>
                <a:cs typeface="Calibri Light"/>
              </a:rPr>
              <a:t>Dental Hygienist Liaison</a:t>
            </a:r>
            <a:endParaRPr lang="en-US" sz="4000" dirty="0">
              <a:solidFill>
                <a:srgbClr val="1460AB"/>
              </a:solidFill>
              <a:latin typeface="+mn-l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72032"/>
            <a:ext cx="6858000" cy="12418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/>
              <a:t>DHL Webinar </a:t>
            </a:r>
          </a:p>
          <a:p>
            <a:pPr>
              <a:defRPr/>
            </a:pPr>
            <a:r>
              <a:rPr lang="en-US" sz="2800" dirty="0" smtClean="0"/>
              <a:t>Michelle Landrum, R.D.H., M.Ed.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July 28,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8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399" y="582177"/>
            <a:ext cx="8251493" cy="10237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Building Relationships and Working in Collaboration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4843" y="1738539"/>
            <a:ext cx="4868986" cy="4614636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sz="2600" dirty="0" smtClean="0"/>
              <a:t>E-mail letter of introduction.</a:t>
            </a:r>
          </a:p>
          <a:p>
            <a:pPr marL="573088" lvl="2" indent="-231775">
              <a:buFont typeface="Arial"/>
              <a:buChar char="•"/>
            </a:pPr>
            <a:r>
              <a:rPr lang="en-US" sz="2400" dirty="0" smtClean="0"/>
              <a:t>Attach </a:t>
            </a:r>
            <a:r>
              <a:rPr lang="en-US" sz="2400" i="1" dirty="0" smtClean="0"/>
              <a:t>Brush Up on Oral Health, </a:t>
            </a:r>
            <a:r>
              <a:rPr lang="en-US" sz="2400" dirty="0" smtClean="0"/>
              <a:t>March 2016</a:t>
            </a: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sz="2600" dirty="0" smtClean="0"/>
              <a:t>Forward </a:t>
            </a:r>
            <a:r>
              <a:rPr lang="en-US" sz="2600" i="1" dirty="0" smtClean="0"/>
              <a:t>Brush Up on Oral Health </a:t>
            </a:r>
            <a:r>
              <a:rPr lang="en-US" sz="2600" dirty="0" smtClean="0"/>
              <a:t>each month.</a:t>
            </a: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sz="2600" dirty="0" smtClean="0"/>
              <a:t>Forward NCECHW oral health-related announcements and new resources.</a:t>
            </a: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sz="2600" dirty="0" smtClean="0"/>
              <a:t>Submit articles for newsletters</a:t>
            </a:r>
            <a:r>
              <a:rPr lang="en-US" sz="2600" dirty="0" smtClean="0"/>
              <a:t>.</a:t>
            </a:r>
          </a:p>
        </p:txBody>
      </p:sp>
      <p:pic>
        <p:nvPicPr>
          <p:cNvPr id="3" name="Picture 2" descr="Screen Shot 2017-07-03 at 4.43.5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02" y="1618341"/>
            <a:ext cx="3091722" cy="4383315"/>
          </a:xfrm>
          <a:prstGeom prst="rect">
            <a:avLst/>
          </a:prstGeom>
          <a:ln w="28575" cmpd="sng">
            <a:solidFill>
              <a:srgbClr val="CB440A"/>
            </a:solidFill>
          </a:ln>
        </p:spPr>
      </p:pic>
    </p:spTree>
    <p:extLst>
      <p:ext uri="{BB962C8B-B14F-4D97-AF65-F5344CB8AC3E}">
        <p14:creationId xmlns:p14="http://schemas.microsoft.com/office/powerpoint/2010/main" val="316136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799" y="350908"/>
            <a:ext cx="834705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Building Relationships and Working in </a:t>
            </a:r>
            <a:r>
              <a:rPr lang="en-US" sz="3600" dirty="0" smtClean="0"/>
              <a:t>Collaboration (Cont’d)</a:t>
            </a:r>
            <a:endParaRPr lang="en-US" sz="3600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5993" y="1746940"/>
            <a:ext cx="7917610" cy="4651374"/>
          </a:xfrm>
        </p:spPr>
        <p:txBody>
          <a:bodyPr>
            <a:noAutofit/>
          </a:bodyPr>
          <a:lstStyle/>
          <a:p>
            <a:pPr marL="339725" lvl="1" indent="-339725">
              <a:spcBef>
                <a:spcPts val="875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Present (or coordinate a presentation) at state and/or local EHS/HS and child care</a:t>
            </a:r>
            <a:r>
              <a:rPr lang="en-US" sz="2600" dirty="0">
                <a:solidFill>
                  <a:srgbClr val="000000"/>
                </a:solidFill>
              </a:rPr>
              <a:t>-related meetings, as </a:t>
            </a:r>
            <a:r>
              <a:rPr lang="en-US" sz="2600" dirty="0" smtClean="0">
                <a:solidFill>
                  <a:srgbClr val="000000"/>
                </a:solidFill>
              </a:rPr>
              <a:t>requested (reviewed in later slides).</a:t>
            </a:r>
            <a:endParaRPr lang="en-US" sz="2600" dirty="0">
              <a:solidFill>
                <a:srgbClr val="000000"/>
              </a:solidFill>
            </a:endParaRPr>
          </a:p>
          <a:p>
            <a:pPr marL="339725" lvl="1" indent="-339725">
              <a:spcBef>
                <a:spcPts val="875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</a:rPr>
              <a:t>Attend state and/or local </a:t>
            </a:r>
            <a:r>
              <a:rPr lang="en-US" sz="2600" dirty="0" smtClean="0">
                <a:solidFill>
                  <a:srgbClr val="000000"/>
                </a:solidFill>
              </a:rPr>
              <a:t>EHS/HS </a:t>
            </a:r>
            <a:r>
              <a:rPr lang="en-US" sz="2600" dirty="0">
                <a:solidFill>
                  <a:srgbClr val="000000"/>
                </a:solidFill>
              </a:rPr>
              <a:t>and </a:t>
            </a:r>
            <a:r>
              <a:rPr lang="en-US" sz="2600" dirty="0" smtClean="0">
                <a:solidFill>
                  <a:srgbClr val="000000"/>
                </a:solidFill>
              </a:rPr>
              <a:t>child care</a:t>
            </a:r>
            <a:r>
              <a:rPr lang="en-US" sz="2600" dirty="0">
                <a:solidFill>
                  <a:srgbClr val="000000"/>
                </a:solidFill>
              </a:rPr>
              <a:t>-related meetings</a:t>
            </a:r>
            <a:r>
              <a:rPr lang="en-US" sz="2600" dirty="0" smtClean="0">
                <a:solidFill>
                  <a:srgbClr val="000000"/>
                </a:solidFill>
              </a:rPr>
              <a:t> (e.g., state HS association conference, </a:t>
            </a:r>
            <a:r>
              <a:rPr lang="en-US" sz="2600" dirty="0">
                <a:solidFill>
                  <a:srgbClr val="000000"/>
                </a:solidFill>
              </a:rPr>
              <a:t>local </a:t>
            </a:r>
            <a:r>
              <a:rPr lang="en-US" sz="2600" dirty="0" smtClean="0">
                <a:solidFill>
                  <a:srgbClr val="000000"/>
                </a:solidFill>
              </a:rPr>
              <a:t>HS health services advisory meeting).</a:t>
            </a:r>
            <a:endParaRPr lang="en-US" sz="2600" dirty="0">
              <a:solidFill>
                <a:srgbClr val="000000"/>
              </a:solidFill>
            </a:endParaRPr>
          </a:p>
          <a:p>
            <a:pPr marL="339725" lvl="1" indent="-339725">
              <a:lnSpc>
                <a:spcPts val="2600"/>
              </a:lnSpc>
              <a:spcBef>
                <a:spcPts val="875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Learn individual program’s oral health needs and priorities before providing information and assistance.</a:t>
            </a:r>
          </a:p>
          <a:p>
            <a:pPr marL="339725" lvl="1" indent="-339725">
              <a:lnSpc>
                <a:spcPts val="2600"/>
              </a:lnSpc>
              <a:spcBef>
                <a:spcPts val="875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Offer </a:t>
            </a:r>
            <a:r>
              <a:rPr lang="en-US" sz="2600" dirty="0">
                <a:solidFill>
                  <a:srgbClr val="000000"/>
                </a:solidFill>
              </a:rPr>
              <a:t>strategies </a:t>
            </a:r>
            <a:r>
              <a:rPr lang="en-US" sz="2600" dirty="0" smtClean="0">
                <a:solidFill>
                  <a:srgbClr val="000000"/>
                </a:solidFill>
              </a:rPr>
              <a:t>to EHS/HS staff to help pregnant women and children access </a:t>
            </a:r>
            <a:r>
              <a:rPr lang="en-US" sz="2600" dirty="0">
                <a:solidFill>
                  <a:srgbClr val="000000"/>
                </a:solidFill>
              </a:rPr>
              <a:t>oral </a:t>
            </a:r>
            <a:r>
              <a:rPr lang="en-US" sz="2600" dirty="0" smtClean="0">
                <a:solidFill>
                  <a:srgbClr val="000000"/>
                </a:solidFill>
              </a:rPr>
              <a:t>health care.</a:t>
            </a:r>
          </a:p>
        </p:txBody>
      </p:sp>
    </p:spTree>
    <p:extLst>
      <p:ext uri="{BB962C8B-B14F-4D97-AF65-F5344CB8AC3E}">
        <p14:creationId xmlns:p14="http://schemas.microsoft.com/office/powerpoint/2010/main" val="329905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083019"/>
            <a:ext cx="8825345" cy="966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Head Start Program Performance </a:t>
            </a:r>
            <a:r>
              <a:rPr lang="en-US" sz="4000" dirty="0" smtClean="0"/>
              <a:t>Standards: EPSDT </a:t>
            </a:r>
            <a:r>
              <a:rPr lang="en-US" sz="4000" dirty="0" smtClean="0"/>
              <a:t>Dental Periodicity Schedule, Oral Examinations, and Monitoring and Prevention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670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878" y="429848"/>
            <a:ext cx="7886700" cy="11521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HS Program Performance Standard 1302.42(b)(1)(i)</a:t>
            </a:r>
            <a:endParaRPr lang="en-US" sz="3600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5992" y="1680484"/>
            <a:ext cx="8286751" cy="4821916"/>
          </a:xfrm>
        </p:spPr>
        <p:txBody>
          <a:bodyPr>
            <a:noAutofit/>
          </a:bodyPr>
          <a:lstStyle/>
          <a:p>
            <a:pPr marL="341313" lvl="1" indent="-341313">
              <a:lnSpc>
                <a:spcPct val="100000"/>
              </a:lnSpc>
              <a:spcBef>
                <a:spcPts val="875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The revised standard indicate </a:t>
            </a:r>
            <a:r>
              <a:rPr lang="en-US" sz="2600" dirty="0" smtClean="0">
                <a:solidFill>
                  <a:srgbClr val="CB440A"/>
                </a:solidFill>
              </a:rPr>
              <a:t>well-child visits and dental periodicity schedules</a:t>
            </a:r>
            <a:r>
              <a:rPr lang="en-US" sz="2600" dirty="0" smtClean="0"/>
              <a:t>.</a:t>
            </a:r>
          </a:p>
          <a:p>
            <a:pPr marL="573088" lvl="1" indent="-231775">
              <a:lnSpc>
                <a:spcPct val="100000"/>
              </a:lnSpc>
              <a:spcBef>
                <a:spcPts val="875"/>
              </a:spcBef>
              <a:buClr>
                <a:srgbClr val="CB440A"/>
              </a:buClr>
              <a:buFont typeface="Arial"/>
              <a:buChar char="•"/>
            </a:pPr>
            <a:r>
              <a:rPr lang="en-US" sz="2400" dirty="0" smtClean="0"/>
              <a:t>Within 90 days calendar days after the child first attends the program or, for the home-based program option, received a home visit,… the </a:t>
            </a:r>
            <a:r>
              <a:rPr lang="en-US" sz="2400" dirty="0"/>
              <a:t>program </a:t>
            </a:r>
            <a:r>
              <a:rPr lang="en-US" sz="2400" dirty="0" smtClean="0"/>
              <a:t>must “obtain </a:t>
            </a:r>
            <a:r>
              <a:rPr lang="en-US" sz="2400" dirty="0"/>
              <a:t>determination from health care and oral health care professional as to whether or not the child is up-to-date on a schedule of age-appropriate preventive and primary medical and </a:t>
            </a:r>
            <a:r>
              <a:rPr lang="en-US" sz="2400" dirty="0">
                <a:solidFill>
                  <a:srgbClr val="CB440A"/>
                </a:solidFill>
              </a:rPr>
              <a:t>oral health </a:t>
            </a:r>
            <a:r>
              <a:rPr lang="en-US" sz="2400" dirty="0" smtClean="0">
                <a:solidFill>
                  <a:srgbClr val="CB440A"/>
                </a:solidFill>
              </a:rPr>
              <a:t>care,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based on the </a:t>
            </a:r>
            <a:r>
              <a:rPr lang="en-US" sz="2400" dirty="0" smtClean="0"/>
              <a:t>well-child </a:t>
            </a:r>
            <a:r>
              <a:rPr lang="en-US" sz="2400" dirty="0"/>
              <a:t>visits and </a:t>
            </a:r>
            <a:r>
              <a:rPr lang="en-US" sz="2400" dirty="0">
                <a:solidFill>
                  <a:srgbClr val="CB440A"/>
                </a:solidFill>
              </a:rPr>
              <a:t>dental periodicity schedules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 prescribed by the Early and Periodic Screening, Diagnosis, and Treatment (EPSDT) </a:t>
            </a:r>
            <a:r>
              <a:rPr lang="en-US" sz="2400" dirty="0" smtClean="0"/>
              <a:t>program of the Medicaid agency.”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9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495" y="499944"/>
            <a:ext cx="8308522" cy="8020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EPSDT Well Child Periodicity Schedule</a:t>
            </a:r>
            <a:endParaRPr lang="en-US" sz="3600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7476" y="1384155"/>
            <a:ext cx="8408826" cy="1039754"/>
          </a:xfrm>
        </p:spPr>
        <p:txBody>
          <a:bodyPr>
            <a:noAutofit/>
          </a:bodyPr>
          <a:lstStyle/>
          <a:p>
            <a:pPr marL="341313" lvl="1" indent="-341313">
              <a:spcBef>
                <a:spcPts val="875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dirty="0" smtClean="0">
                <a:solidFill>
                  <a:srgbClr val="CB440A"/>
                </a:solidFill>
              </a:rPr>
              <a:t>well-child </a:t>
            </a:r>
            <a:r>
              <a:rPr lang="en-US" sz="2600" dirty="0" smtClean="0"/>
              <a:t>periodicity schedule is for medical visits (checkups).</a:t>
            </a:r>
          </a:p>
          <a:p>
            <a:pPr marL="342900" lvl="2" indent="0">
              <a:spcBef>
                <a:spcPts val="875"/>
              </a:spcBef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88" y="2610104"/>
            <a:ext cx="4853972" cy="3657364"/>
          </a:xfrm>
          <a:prstGeom prst="rect">
            <a:avLst/>
          </a:prstGeom>
          <a:ln>
            <a:solidFill>
              <a:srgbClr val="5B9BD5"/>
            </a:solidFill>
          </a:ln>
        </p:spPr>
      </p:pic>
      <p:sp>
        <p:nvSpPr>
          <p:cNvPr id="3" name="Oval 2"/>
          <p:cNvSpPr/>
          <p:nvPr/>
        </p:nvSpPr>
        <p:spPr>
          <a:xfrm>
            <a:off x="7609568" y="3768725"/>
            <a:ext cx="120650" cy="558800"/>
          </a:xfrm>
          <a:prstGeom prst="ellipse">
            <a:avLst/>
          </a:prstGeom>
          <a:noFill/>
          <a:ln>
            <a:solidFill>
              <a:srgbClr val="CB4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69893" y="3476625"/>
            <a:ext cx="0" cy="292100"/>
          </a:xfrm>
          <a:prstGeom prst="straightConnector1">
            <a:avLst/>
          </a:prstGeom>
          <a:ln w="38100" cmpd="sng">
            <a:solidFill>
              <a:srgbClr val="CB440A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5805" y="2204295"/>
            <a:ext cx="442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Texas EPSDT Well-Child Periodicity Schedule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6860" y="2197033"/>
            <a:ext cx="3251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CB440A"/>
              </a:buClr>
              <a:buFont typeface="Arial"/>
              <a:buChar char="•"/>
            </a:pPr>
            <a:r>
              <a:rPr lang="en-US" sz="2400" dirty="0"/>
              <a:t>The well-child visit is performed by a </a:t>
            </a:r>
            <a:r>
              <a:rPr lang="en-US" sz="2400" dirty="0">
                <a:solidFill>
                  <a:srgbClr val="CB440A"/>
                </a:solidFill>
              </a:rPr>
              <a:t>primary care health professional </a:t>
            </a:r>
            <a:r>
              <a:rPr lang="en-US" sz="2400" dirty="0"/>
              <a:t>(pediatrician, nurse practitioner, physician assistant).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878" y="508378"/>
            <a:ext cx="8308522" cy="7415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EPSDT Dental Periodicity Schedule</a:t>
            </a:r>
            <a:endParaRPr lang="en-US" sz="3600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6879" y="1223284"/>
            <a:ext cx="7973178" cy="4651374"/>
          </a:xfrm>
        </p:spPr>
        <p:txBody>
          <a:bodyPr>
            <a:noAutofit/>
          </a:bodyPr>
          <a:lstStyle/>
          <a:p>
            <a:pPr marL="339725" lvl="1" indent="-339725">
              <a:lnSpc>
                <a:spcPct val="100000"/>
              </a:lnSpc>
              <a:spcBef>
                <a:spcPts val="875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The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CB440A"/>
                </a:solidFill>
              </a:rPr>
              <a:t>dental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periodicity schedule is for dental visits.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42" y="1749516"/>
            <a:ext cx="4410188" cy="3006946"/>
          </a:xfrm>
          <a:prstGeom prst="rect">
            <a:avLst/>
          </a:prstGeom>
          <a:ln>
            <a:solidFill>
              <a:srgbClr val="CB440A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86439" y="4873126"/>
            <a:ext cx="76305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buClr>
                <a:srgbClr val="CB440A"/>
              </a:buClr>
              <a:buFont typeface="Arial"/>
              <a:buChar char="•"/>
            </a:pPr>
            <a:r>
              <a:rPr lang="en-US" sz="2200" dirty="0"/>
              <a:t>Performed by an </a:t>
            </a:r>
            <a:r>
              <a:rPr lang="en-US" sz="2200" dirty="0">
                <a:solidFill>
                  <a:srgbClr val="CB440A"/>
                </a:solidFill>
              </a:rPr>
              <a:t>oral health </a:t>
            </a:r>
            <a:r>
              <a:rPr lang="en-US" sz="2200" dirty="0"/>
              <a:t>professional (see next slide</a:t>
            </a:r>
            <a:r>
              <a:rPr lang="en-US" sz="2200" dirty="0" smtClean="0"/>
              <a:t>).</a:t>
            </a:r>
            <a:endParaRPr lang="en-US" sz="2200" dirty="0"/>
          </a:p>
          <a:p>
            <a:pPr marL="228600" lvl="1" indent="-228600">
              <a:buClr>
                <a:srgbClr val="CB440A"/>
              </a:buClr>
              <a:buFont typeface="Arial"/>
              <a:buChar char="•"/>
            </a:pPr>
            <a:r>
              <a:rPr lang="en-US" sz="2200" dirty="0"/>
              <a:t>Most states follow the American Academy of Pediatric Dentistry’s dental periodicity schedule, but some states have developed their own EPSDT dental periodicity </a:t>
            </a:r>
            <a:r>
              <a:rPr lang="en-US" sz="2200" dirty="0" smtClean="0"/>
              <a:t>schedules.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39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739" y="436981"/>
            <a:ext cx="8308522" cy="8927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Oral Exam</a:t>
            </a:r>
            <a:endParaRPr lang="en-US" sz="3600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1589" y="1512475"/>
            <a:ext cx="5491137" cy="3854417"/>
          </a:xfrm>
        </p:spPr>
        <p:txBody>
          <a:bodyPr>
            <a:noAutofit/>
          </a:bodyPr>
          <a:lstStyle/>
          <a:p>
            <a:pPr marL="347663" lvl="1" indent="-347663">
              <a:lnSpc>
                <a:spcPct val="100000"/>
              </a:lnSpc>
              <a:spcBef>
                <a:spcPts val="0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Who can perform the </a:t>
            </a:r>
            <a:r>
              <a:rPr lang="en-US" dirty="0" smtClean="0">
                <a:solidFill>
                  <a:srgbClr val="CB440A"/>
                </a:solidFill>
              </a:rPr>
              <a:t>clinical oral exam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meet EPSDT requirements?</a:t>
            </a:r>
          </a:p>
          <a:p>
            <a:pPr marL="571500" lvl="2" indent="-225425">
              <a:lnSpc>
                <a:spcPct val="100000"/>
              </a:lnSpc>
              <a:spcBef>
                <a:spcPts val="575"/>
              </a:spcBef>
            </a:pPr>
            <a:r>
              <a:rPr lang="en-US" sz="2200" dirty="0" smtClean="0"/>
              <a:t>Determined by each state’s Board of Dental Examiners and defined in the state’s dental practice act</a:t>
            </a:r>
          </a:p>
          <a:p>
            <a:pPr marL="571500" lvl="2" indent="-225425">
              <a:lnSpc>
                <a:spcPct val="100000"/>
              </a:lnSpc>
              <a:spcBef>
                <a:spcPts val="575"/>
              </a:spcBef>
            </a:pPr>
            <a:r>
              <a:rPr lang="en-US" sz="2200" dirty="0" smtClean="0"/>
              <a:t>In most states, a dentist must perform the oral exam. A dental </a:t>
            </a:r>
            <a:r>
              <a:rPr lang="en-US" sz="2200" dirty="0"/>
              <a:t>therapist </a:t>
            </a:r>
            <a:r>
              <a:rPr lang="en-US" sz="2200" dirty="0" smtClean="0"/>
              <a:t>is able to perform an exam in ME</a:t>
            </a:r>
            <a:r>
              <a:rPr lang="en-US" sz="2200" dirty="0"/>
              <a:t>, MN, and VT and </a:t>
            </a:r>
            <a:r>
              <a:rPr lang="en-US" sz="2200" dirty="0" smtClean="0"/>
              <a:t>in Indian country </a:t>
            </a:r>
            <a:r>
              <a:rPr lang="en-US" sz="2200" dirty="0"/>
              <a:t>in AK, OR, and </a:t>
            </a:r>
            <a:r>
              <a:rPr lang="en-US" sz="2200" dirty="0" smtClean="0"/>
              <a:t>WA.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589" y="4903938"/>
            <a:ext cx="856368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1" indent="-339725">
              <a:spcBef>
                <a:spcPts val="0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Link to EPSDT well-child and dental periodicity schedules by </a:t>
            </a:r>
            <a:r>
              <a:rPr lang="en-US" sz="2400" dirty="0" smtClean="0"/>
              <a:t>state: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://www.brightfutures.org</a:t>
            </a:r>
            <a:r>
              <a:rPr lang="en-US" sz="2400" dirty="0" smtClean="0">
                <a:hlinkClick r:id="rId3"/>
              </a:rPr>
              <a:t>/wellchildcare/toolkit/</a:t>
            </a:r>
          </a:p>
          <a:p>
            <a:pPr marL="344488" lvl="2">
              <a:buClr>
                <a:srgbClr val="CB440A"/>
              </a:buClr>
            </a:pPr>
            <a:r>
              <a:rPr lang="en-US" sz="2400" dirty="0" smtClean="0">
                <a:hlinkClick r:id="rId3"/>
              </a:rPr>
              <a:t>states.html</a:t>
            </a:r>
            <a:r>
              <a:rPr lang="en-US" sz="2400" dirty="0" smtClean="0"/>
              <a:t>  (link also found on the DHL webpage)</a:t>
            </a:r>
            <a:endParaRPr lang="en-US" sz="2400" dirty="0"/>
          </a:p>
        </p:txBody>
      </p:sp>
      <p:pic>
        <p:nvPicPr>
          <p:cNvPr id="6" name="Picture 5" descr="Screen Shot 2017-07-03 at 5.39.5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28" y="1662657"/>
            <a:ext cx="2780192" cy="3001708"/>
          </a:xfrm>
          <a:prstGeom prst="rect">
            <a:avLst/>
          </a:prstGeom>
          <a:ln w="28575" cmpd="sng">
            <a:solidFill>
              <a:srgbClr val="CB440A"/>
            </a:solidFill>
          </a:ln>
        </p:spPr>
      </p:pic>
    </p:spTree>
    <p:extLst>
      <p:ext uri="{BB962C8B-B14F-4D97-AF65-F5344CB8AC3E}">
        <p14:creationId xmlns:p14="http://schemas.microsoft.com/office/powerpoint/2010/main" val="35978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878" y="599347"/>
            <a:ext cx="8308522" cy="6659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Oral Health Screening</a:t>
            </a:r>
            <a:endParaRPr lang="en-US" sz="3600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6878" y="1425227"/>
            <a:ext cx="7744279" cy="4651374"/>
          </a:xfrm>
        </p:spPr>
        <p:txBody>
          <a:bodyPr>
            <a:noAutofit/>
          </a:bodyPr>
          <a:lstStyle/>
          <a:p>
            <a:pPr marL="347663" lvl="1" indent="-347663">
              <a:spcBef>
                <a:spcPts val="875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There are </a:t>
            </a:r>
            <a:r>
              <a:rPr lang="en-US" sz="2600" u="sng" dirty="0" smtClean="0"/>
              <a:t>no</a:t>
            </a:r>
            <a:r>
              <a:rPr lang="en-US" sz="2600" dirty="0" smtClean="0"/>
              <a:t> HS program performance standards that refer to an </a:t>
            </a:r>
            <a:r>
              <a:rPr lang="en-US" sz="2600" dirty="0" smtClean="0">
                <a:solidFill>
                  <a:srgbClr val="CB440A"/>
                </a:solidFill>
              </a:rPr>
              <a:t>oral health (or dental) screening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  <a:p>
            <a:pPr marL="568325" lvl="2" indent="-228600">
              <a:spcBef>
                <a:spcPts val="875"/>
              </a:spcBef>
            </a:pPr>
            <a:r>
              <a:rPr lang="en-US" sz="2400" dirty="0" smtClean="0"/>
              <a:t>The </a:t>
            </a:r>
            <a:r>
              <a:rPr lang="en-US" sz="2400" i="1" dirty="0" smtClean="0"/>
              <a:t>only</a:t>
            </a:r>
            <a:r>
              <a:rPr lang="en-US" sz="2400" dirty="0" smtClean="0"/>
              <a:t> time a dental screening </a:t>
            </a:r>
            <a:r>
              <a:rPr lang="en-US" sz="2400" dirty="0" smtClean="0"/>
              <a:t>applies is if </a:t>
            </a:r>
            <a:r>
              <a:rPr lang="en-US" sz="2400" dirty="0" smtClean="0"/>
              <a:t>a state’s EPSDT dental periodicity schedule indicates an </a:t>
            </a:r>
            <a:r>
              <a:rPr lang="en-US" sz="2400" dirty="0" smtClean="0">
                <a:solidFill>
                  <a:srgbClr val="CB440A"/>
                </a:solidFill>
              </a:rPr>
              <a:t>oral health screening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before a child reaches a certain age (e.g., age 24 or 36 months)</a:t>
            </a:r>
          </a:p>
          <a:p>
            <a:pPr marL="568325" lvl="2" indent="-228600">
              <a:spcBef>
                <a:spcPts val="875"/>
              </a:spcBef>
            </a:pPr>
            <a:r>
              <a:rPr lang="en-US" sz="2400" dirty="0" smtClean="0"/>
              <a:t>The majority of states require an </a:t>
            </a:r>
            <a:r>
              <a:rPr lang="en-US" sz="2400" dirty="0" smtClean="0">
                <a:solidFill>
                  <a:srgbClr val="CB440A"/>
                </a:solidFill>
              </a:rPr>
              <a:t>oral exam</a:t>
            </a:r>
            <a:r>
              <a:rPr lang="en-US" sz="2400" dirty="0" smtClean="0">
                <a:solidFill>
                  <a:srgbClr val="2460A7"/>
                </a:solidFill>
              </a:rPr>
              <a:t> </a:t>
            </a:r>
            <a:r>
              <a:rPr lang="en-US" sz="2400" dirty="0" smtClean="0"/>
              <a:t>by age 12 months</a:t>
            </a:r>
            <a:endParaRPr lang="en-US" sz="2400" dirty="0" smtClean="0">
              <a:solidFill>
                <a:srgbClr val="2460A7"/>
              </a:solidFill>
            </a:endParaRPr>
          </a:p>
        </p:txBody>
      </p:sp>
      <p:pic>
        <p:nvPicPr>
          <p:cNvPr id="3" name="Picture 2" descr="size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29" y="4265079"/>
            <a:ext cx="3595944" cy="239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rgbClr val="CB440A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244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494" y="686312"/>
            <a:ext cx="8308522" cy="938071"/>
          </a:xfrm>
        </p:spPr>
        <p:txBody>
          <a:bodyPr>
            <a:noAutofit/>
          </a:bodyPr>
          <a:lstStyle/>
          <a:p>
            <a:r>
              <a:rPr lang="en-US" sz="3600" dirty="0" smtClean="0"/>
              <a:t>Dental Hygienists Can Assist with Monitoring and Prevention</a:t>
            </a:r>
            <a:endParaRPr lang="en-US" sz="3600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9494" y="1736380"/>
            <a:ext cx="8286751" cy="4651374"/>
          </a:xfrm>
        </p:spPr>
        <p:txBody>
          <a:bodyPr>
            <a:noAutofit/>
          </a:bodyPr>
          <a:lstStyle/>
          <a:p>
            <a:pPr marL="339725" lvl="1" indent="-339725">
              <a:lnSpc>
                <a:spcPct val="100000"/>
              </a:lnSpc>
              <a:spcBef>
                <a:spcPts val="875"/>
              </a:spcBef>
              <a:buFont typeface="Wingdings" panose="05000000000000000000" pitchFamily="2" charset="2"/>
              <a:buChar char="Ø"/>
            </a:pPr>
            <a:r>
              <a:rPr lang="en-US" sz="2600" dirty="0" smtClean="0"/>
              <a:t>HS program performance standard 1302.42(c)(2</a:t>
            </a:r>
            <a:r>
              <a:rPr lang="en-US" sz="2600" dirty="0"/>
              <a:t>) states: </a:t>
            </a:r>
            <a:r>
              <a:rPr lang="en-US" sz="2600" dirty="0" smtClean="0"/>
              <a:t>“A </a:t>
            </a:r>
            <a:r>
              <a:rPr lang="en-US" sz="2600" dirty="0"/>
              <a:t>program must implement periodic observations or other appropriate strategies for program staff and parents to identify any new or recurring developmental, medical, </a:t>
            </a:r>
            <a:r>
              <a:rPr lang="en-US" sz="2600" dirty="0">
                <a:solidFill>
                  <a:srgbClr val="CB440A"/>
                </a:solidFill>
              </a:rPr>
              <a:t>oral</a:t>
            </a:r>
            <a:r>
              <a:rPr lang="en-US" sz="2600" dirty="0"/>
              <a:t>, or mental health </a:t>
            </a:r>
            <a:r>
              <a:rPr lang="en-US" sz="2600" dirty="0" smtClean="0"/>
              <a:t>concerns.”</a:t>
            </a:r>
            <a:endParaRPr lang="en-US" sz="2600" dirty="0">
              <a:solidFill>
                <a:srgbClr val="2460A7"/>
              </a:solidFill>
            </a:endParaRPr>
          </a:p>
          <a:p>
            <a:pPr marL="339725" lvl="1" indent="-339725">
              <a:lnSpc>
                <a:spcPct val="100000"/>
              </a:lnSpc>
              <a:spcBef>
                <a:spcPts val="875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</a:rPr>
              <a:t>HS program performance standard 1302.42(c)(3) states</a:t>
            </a:r>
            <a:r>
              <a:rPr lang="en-US" sz="2600" dirty="0">
                <a:solidFill>
                  <a:prstClr val="black"/>
                </a:solidFill>
              </a:rPr>
              <a:t>: </a:t>
            </a:r>
            <a:r>
              <a:rPr lang="en-US" sz="2600" dirty="0" smtClean="0">
                <a:solidFill>
                  <a:prstClr val="black"/>
                </a:solidFill>
              </a:rPr>
              <a:t>“A </a:t>
            </a:r>
            <a:r>
              <a:rPr lang="en-US" sz="2600" dirty="0">
                <a:solidFill>
                  <a:prstClr val="black"/>
                </a:solidFill>
              </a:rPr>
              <a:t>program must facilitate and monitor necessary oral health preventive care, treatment and follow-up, including topical fluoride </a:t>
            </a:r>
            <a:r>
              <a:rPr lang="en-US" sz="2600" dirty="0" smtClean="0">
                <a:solidFill>
                  <a:prstClr val="black"/>
                </a:solidFill>
              </a:rPr>
              <a:t>treatments.”</a:t>
            </a:r>
            <a:endParaRPr lang="en-US" sz="2600" dirty="0" smtClean="0">
              <a:solidFill>
                <a:srgbClr val="2460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7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51" y="2213837"/>
            <a:ext cx="7886700" cy="890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Utilizing NCECHW Oral Health Resources and Presentations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738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393" y="570738"/>
            <a:ext cx="7886700" cy="70404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General Reminders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737" y="1444623"/>
            <a:ext cx="7991475" cy="3487968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This webinar will be recorded and archived on the </a:t>
            </a:r>
            <a:r>
              <a:rPr lang="en-US" sz="2600" dirty="0" smtClean="0"/>
              <a:t>ASTDD DHL webpage.</a:t>
            </a:r>
            <a:endParaRPr lang="en-US" sz="2600" dirty="0"/>
          </a:p>
          <a:p>
            <a:pPr marL="347663" indent="-3476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Questions will be addressed throughout the webinar. Please click on the icon at the top of your screen that looks like a person with their hand in the air. The moderator will recognize and “un-mute” your phone line to allow you to ask your question.</a:t>
            </a:r>
          </a:p>
          <a:p>
            <a:endParaRPr lang="en-US" sz="2600" dirty="0" smtClean="0"/>
          </a:p>
        </p:txBody>
      </p:sp>
      <p:pic>
        <p:nvPicPr>
          <p:cNvPr id="8" name="Picture 7" descr="GUM SPRINGS 2014 general (17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682" y="4879015"/>
            <a:ext cx="3715777" cy="183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rgbClr val="CB440A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691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6482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NCECHW Oral Health Resources and Presentations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7711" y="1724025"/>
            <a:ext cx="4439198" cy="4958411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sz="2600" dirty="0" smtClean="0"/>
              <a:t>Guidelines</a:t>
            </a:r>
          </a:p>
          <a:p>
            <a:pPr marL="631825" lvl="1" indent="-290513">
              <a:lnSpc>
                <a:spcPct val="100000"/>
              </a:lnSpc>
            </a:pPr>
            <a:r>
              <a:rPr lang="en-US" dirty="0" smtClean="0"/>
              <a:t>Having consistent messaging and sharing current, evidence-based, or evidence-informed information is extremely important to NCECHW</a:t>
            </a:r>
          </a:p>
          <a:p>
            <a:pPr marL="455612" lvl="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</a:rPr>
              <a:t>NCECHW asks that </a:t>
            </a:r>
            <a:r>
              <a:rPr lang="en-US" sz="2600" dirty="0">
                <a:solidFill>
                  <a:srgbClr val="CB440A"/>
                </a:solidFill>
              </a:rPr>
              <a:t>DHLs share only approved resources and use only approved presentations </a:t>
            </a:r>
          </a:p>
          <a:p>
            <a:pPr marL="455612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1990492"/>
            <a:ext cx="3314845" cy="367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6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231" y="254289"/>
            <a:ext cx="826482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NCECHW Oral Health Resources and Presentations (Cont’d)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5421" y="1614164"/>
            <a:ext cx="7908578" cy="4958411"/>
          </a:xfrm>
        </p:spPr>
        <p:txBody>
          <a:bodyPr>
            <a:normAutofit/>
          </a:bodyPr>
          <a:lstStyle/>
          <a:p>
            <a:pPr marL="403225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Approved resources can be found on the ECKLC oral health webpages (link on DHL webpage)</a:t>
            </a:r>
          </a:p>
          <a:p>
            <a:pPr marL="403225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A link to the Dropbox folder for the approved presentations can be found on the DHL webpage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6" y="3411406"/>
            <a:ext cx="7729472" cy="2836994"/>
          </a:xfrm>
          <a:prstGeom prst="rect">
            <a:avLst/>
          </a:prstGeom>
          <a:ln w="25400">
            <a:solidFill>
              <a:srgbClr val="5A399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964872" y="4608230"/>
            <a:ext cx="5403273" cy="443346"/>
          </a:xfrm>
          <a:prstGeom prst="rect">
            <a:avLst/>
          </a:prstGeom>
          <a:noFill/>
          <a:ln w="25400">
            <a:solidFill>
              <a:srgbClr val="CB4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4873" y="5555671"/>
            <a:ext cx="5403272" cy="443346"/>
          </a:xfrm>
          <a:prstGeom prst="rect">
            <a:avLst/>
          </a:prstGeom>
          <a:noFill/>
          <a:ln w="25400">
            <a:solidFill>
              <a:srgbClr val="CB4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51" y="2213837"/>
            <a:ext cx="7886700" cy="890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The DHL’s Administrative Responsibilities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30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92635"/>
            <a:ext cx="7886700" cy="8140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Minimum Requirements for DHLs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5992" y="1542597"/>
            <a:ext cx="7927521" cy="4651374"/>
          </a:xfrm>
        </p:spPr>
        <p:txBody>
          <a:bodyPr>
            <a:noAutofit/>
          </a:bodyPr>
          <a:lstStyle/>
          <a:p>
            <a:pPr marL="339725" indent="-339725"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Member of the American Dental Hygienists’ Association</a:t>
            </a:r>
          </a:p>
          <a:p>
            <a:pPr marL="339725" indent="-339725"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Respond to NCECHW oral health-related requests in a timely manner</a:t>
            </a:r>
          </a:p>
          <a:p>
            <a:pPr marL="339725" indent="-339725">
              <a:buFont typeface="Wingdings" panose="05000000000000000000" pitchFamily="2" charset="2"/>
              <a:buChar char="Ø"/>
            </a:pPr>
            <a:r>
              <a:rPr lang="en-US" sz="2600" dirty="0"/>
              <a:t>View DHL webinars </a:t>
            </a:r>
          </a:p>
          <a:p>
            <a:pPr marL="568325" lvl="3" indent="-228600"/>
            <a:r>
              <a:rPr lang="en-US" sz="2400" dirty="0"/>
              <a:t>Webinars are archived on the DHL webpage or DHLs unable to attend live webcasts</a:t>
            </a:r>
          </a:p>
          <a:p>
            <a:pPr marL="339725" indent="-339725"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Submit </a:t>
            </a:r>
            <a:r>
              <a:rPr lang="en-US" sz="2600" dirty="0" smtClean="0"/>
              <a:t>quarterly reports (see next slide)</a:t>
            </a:r>
          </a:p>
          <a:p>
            <a:pPr marL="339725" indent="-339725">
              <a:buFont typeface="Wingdings" panose="05000000000000000000" pitchFamily="2" charset="2"/>
              <a:buChar char="Ø"/>
            </a:pPr>
            <a:r>
              <a:rPr lang="en-US" sz="2600" dirty="0" smtClean="0"/>
              <a:t>Submit </a:t>
            </a:r>
            <a:r>
              <a:rPr lang="en-US" sz="2600" dirty="0"/>
              <a:t>DHL stipend </a:t>
            </a:r>
            <a:r>
              <a:rPr lang="en-US" sz="2600" dirty="0" smtClean="0"/>
              <a:t>request- highly recommended but not required (see next slide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87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907" y="638452"/>
            <a:ext cx="7886700" cy="6780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Important Forms on DHL Webpage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9845" y="1432471"/>
            <a:ext cx="8489187" cy="336294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DHL Quarterly Report of Activities Form </a:t>
            </a:r>
          </a:p>
          <a:p>
            <a:pPr marL="573088" lvl="1" indent="-231775">
              <a:lnSpc>
                <a:spcPct val="100000"/>
              </a:lnSpc>
            </a:pPr>
            <a:r>
              <a:rPr lang="en-US" dirty="0" smtClean="0"/>
              <a:t>Extremely important to submit a report each quarter</a:t>
            </a:r>
          </a:p>
          <a:p>
            <a:pPr marL="573088" lvl="1" indent="-231775">
              <a:lnSpc>
                <a:spcPct val="100000"/>
              </a:lnSpc>
            </a:pPr>
            <a:r>
              <a:rPr lang="en-US" dirty="0" smtClean="0"/>
              <a:t>Due </a:t>
            </a:r>
            <a:r>
              <a:rPr lang="en-US" dirty="0" smtClean="0"/>
              <a:t>by January 7,  April 7, July 7, and October </a:t>
            </a:r>
            <a:r>
              <a:rPr lang="en-US" dirty="0" smtClean="0"/>
              <a:t>7 each year</a:t>
            </a:r>
            <a:endParaRPr lang="en-US" dirty="0" smtClean="0"/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DHL Expense Reimbursement Form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Use for state, regional, or national meetings or </a:t>
            </a:r>
            <a:r>
              <a:rPr lang="en-US" sz="2200" dirty="0" smtClean="0"/>
              <a:t>presentations</a:t>
            </a:r>
          </a:p>
          <a:p>
            <a:pPr marL="341313" lvl="0" indent="-3413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</a:rPr>
              <a:t>DHL Meeting Report Form</a:t>
            </a:r>
          </a:p>
          <a:p>
            <a:pPr marL="573088" lvl="1" indent="-231775">
              <a:lnSpc>
                <a:spcPct val="100000"/>
              </a:lnSpc>
            </a:pPr>
            <a:r>
              <a:rPr lang="en-US" dirty="0">
                <a:solidFill>
                  <a:prstClr val="black"/>
                </a:solidFill>
              </a:rPr>
              <a:t>Use for state, regional, or national meetings or presentations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787445" y="4498259"/>
            <a:ext cx="4159045" cy="2311854"/>
            <a:chOff x="382114" y="1380829"/>
            <a:chExt cx="8417612" cy="4423089"/>
          </a:xfrm>
        </p:grpSpPr>
        <p:pic>
          <p:nvPicPr>
            <p:cNvPr id="3" name="Picture 2" descr="Screen Shot 2017-07-03 at 5.07.18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7" r="2083" b="6627"/>
            <a:stretch/>
          </p:blipFill>
          <p:spPr>
            <a:xfrm>
              <a:off x="393190" y="3163136"/>
              <a:ext cx="8395461" cy="2640782"/>
            </a:xfrm>
            <a:prstGeom prst="rect">
              <a:avLst/>
            </a:prstGeom>
            <a:ln w="28575" cmpd="sng">
              <a:solidFill>
                <a:srgbClr val="5A3991"/>
              </a:solidFill>
            </a:ln>
          </p:spPr>
        </p:pic>
        <p:pic>
          <p:nvPicPr>
            <p:cNvPr id="6" name="Picture 5" descr="Screen Shot 2017-07-03 at 5.08.07 P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8" t="6121" r="3906" b="5154"/>
            <a:stretch/>
          </p:blipFill>
          <p:spPr>
            <a:xfrm>
              <a:off x="382114" y="1380829"/>
              <a:ext cx="8417612" cy="2030634"/>
            </a:xfrm>
            <a:prstGeom prst="rect">
              <a:avLst/>
            </a:prstGeom>
            <a:ln w="28575" cmpd="sng">
              <a:solidFill>
                <a:srgbClr val="5A399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371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906" y="638452"/>
            <a:ext cx="8380503" cy="6780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Important Forms on DHL </a:t>
            </a:r>
            <a:r>
              <a:rPr lang="en-US" sz="3600" dirty="0" smtClean="0"/>
              <a:t>Webpage (Cont’d)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8580" y="1336777"/>
            <a:ext cx="8424311" cy="5127818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DHL </a:t>
            </a:r>
            <a:r>
              <a:rPr lang="en-US" sz="2600" dirty="0" smtClean="0"/>
              <a:t>Annual Stipend Request Form </a:t>
            </a:r>
            <a:endParaRPr lang="en-US" sz="2600" dirty="0" smtClean="0"/>
          </a:p>
          <a:p>
            <a:pPr marL="633413" lvl="1" indent="-290513">
              <a:lnSpc>
                <a:spcPct val="100000"/>
              </a:lnSpc>
            </a:pPr>
            <a:r>
              <a:rPr lang="en-US" sz="2200" dirty="0" smtClean="0"/>
              <a:t>$590 annual stipend (October – September)</a:t>
            </a:r>
          </a:p>
          <a:p>
            <a:pPr marL="633413" lvl="1" indent="-290513">
              <a:lnSpc>
                <a:spcPct val="100000"/>
              </a:lnSpc>
            </a:pPr>
            <a:r>
              <a:rPr lang="en-US" sz="2200" dirty="0" smtClean="0"/>
              <a:t>Submit once you complete 1 activity in 2 of these categories</a:t>
            </a:r>
          </a:p>
          <a:p>
            <a:pPr marL="633413" lvl="1" indent="-290513">
              <a:lnSpc>
                <a:spcPct val="100000"/>
              </a:lnSpc>
            </a:pPr>
            <a:endParaRPr lang="en-US" sz="2200" dirty="0"/>
          </a:p>
          <a:p>
            <a:pPr marL="633413" lvl="1" indent="-290513">
              <a:lnSpc>
                <a:spcPct val="100000"/>
              </a:lnSpc>
            </a:pPr>
            <a:endParaRPr lang="en-US" sz="2200" dirty="0" smtClean="0"/>
          </a:p>
          <a:p>
            <a:pPr marL="633413" lvl="1" indent="-290513">
              <a:lnSpc>
                <a:spcPct val="100000"/>
              </a:lnSpc>
            </a:pPr>
            <a:endParaRPr lang="en-US" sz="2200" dirty="0"/>
          </a:p>
          <a:p>
            <a:pPr marL="633413" lvl="1" indent="-290513">
              <a:lnSpc>
                <a:spcPct val="100000"/>
              </a:lnSpc>
            </a:pPr>
            <a:endParaRPr lang="en-US" sz="2200" dirty="0" smtClean="0"/>
          </a:p>
          <a:p>
            <a:pPr marL="633413" lvl="1" indent="-290513">
              <a:lnSpc>
                <a:spcPct val="100000"/>
              </a:lnSpc>
            </a:pPr>
            <a:endParaRPr lang="en-US" sz="2200" dirty="0"/>
          </a:p>
          <a:p>
            <a:pPr marL="633413" lvl="1" indent="-290513">
              <a:lnSpc>
                <a:spcPct val="100000"/>
              </a:lnSpc>
            </a:pPr>
            <a:endParaRPr lang="en-US" sz="2200" dirty="0" smtClean="0"/>
          </a:p>
          <a:p>
            <a:pPr marL="633413" lvl="1" indent="-290513">
              <a:lnSpc>
                <a:spcPct val="100000"/>
              </a:lnSpc>
            </a:pPr>
            <a:r>
              <a:rPr lang="en-US" sz="2200" dirty="0" smtClean="0"/>
              <a:t>Stipends can be used to assist with: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Local travel or supplies to serve programs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Educational resources </a:t>
            </a:r>
            <a:r>
              <a:rPr lang="en-US" dirty="0" smtClean="0"/>
              <a:t> or oral health supplies for programs </a:t>
            </a:r>
            <a:endParaRPr lang="en-US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Supplement travel expenses to a professional meeting (e.g., ADHA session, NOHC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 ADHA dues</a:t>
            </a:r>
            <a:endParaRPr lang="en-US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 marL="633413" lvl="1" indent="-290513">
              <a:lnSpc>
                <a:spcPct val="100000"/>
              </a:lnSpc>
            </a:pPr>
            <a:endParaRPr lang="en-US" sz="2200" dirty="0" smtClean="0"/>
          </a:p>
          <a:p>
            <a:pPr lvl="1">
              <a:lnSpc>
                <a:spcPct val="100000"/>
              </a:lnSpc>
            </a:pPr>
            <a:endParaRPr 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7" y="2600569"/>
            <a:ext cx="8051433" cy="1843840"/>
          </a:xfrm>
          <a:prstGeom prst="rect">
            <a:avLst/>
          </a:prstGeom>
          <a:ln w="19050">
            <a:solidFill>
              <a:srgbClr val="5A399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7952468" y="2275368"/>
            <a:ext cx="0" cy="308344"/>
          </a:xfrm>
          <a:prstGeom prst="straightConnector1">
            <a:avLst/>
          </a:prstGeom>
          <a:ln w="25400">
            <a:solidFill>
              <a:srgbClr val="CB44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907" y="638452"/>
            <a:ext cx="7886700" cy="6780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DHL Stipend Request Form</a:t>
            </a:r>
            <a:endParaRPr lang="en-US" sz="3600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359845" y="1432471"/>
            <a:ext cx="3818750" cy="4831138"/>
          </a:xfrm>
        </p:spPr>
        <p:txBody>
          <a:bodyPr>
            <a:normAutofit/>
          </a:bodyPr>
          <a:lstStyle/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Email the request form to </a:t>
            </a:r>
            <a:r>
              <a:rPr lang="en-US" sz="2400" dirty="0" smtClean="0">
                <a:hlinkClick r:id="rId3"/>
              </a:rPr>
              <a:t>bev.isman@comcast.net</a:t>
            </a:r>
            <a:r>
              <a:rPr lang="en-US" sz="2400" dirty="0" smtClean="0"/>
              <a:t> as a Word document (not PDF)</a:t>
            </a:r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Type “DHL stipend request- your name” in the subject line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76" y="1562985"/>
            <a:ext cx="4085627" cy="5008931"/>
          </a:xfrm>
          <a:prstGeom prst="rect">
            <a:avLst/>
          </a:prstGeom>
          <a:ln w="25400">
            <a:solidFill>
              <a:srgbClr val="5A3991"/>
            </a:solidFill>
          </a:ln>
        </p:spPr>
      </p:pic>
    </p:spTree>
    <p:extLst>
      <p:ext uri="{BB962C8B-B14F-4D97-AF65-F5344CB8AC3E}">
        <p14:creationId xmlns:p14="http://schemas.microsoft.com/office/powerpoint/2010/main" val="40733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62" y="509138"/>
            <a:ext cx="8229600" cy="915638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Contact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dirty="0"/>
              <a:t>Information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643" y="1590410"/>
            <a:ext cx="7567863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DHL Project Lead: </a:t>
            </a:r>
            <a:endParaRPr lang="en-US" sz="2600" b="1" dirty="0" smtClean="0"/>
          </a:p>
          <a:p>
            <a:r>
              <a:rPr lang="en-US" sz="2600" dirty="0" smtClean="0"/>
              <a:t>Michelle </a:t>
            </a:r>
            <a:r>
              <a:rPr lang="en-US" sz="2600" dirty="0"/>
              <a:t>Landrum</a:t>
            </a:r>
          </a:p>
          <a:p>
            <a:r>
              <a:rPr lang="en-US" sz="2600" dirty="0"/>
              <a:t>E-mail: </a:t>
            </a:r>
            <a:r>
              <a:rPr lang="en-US" sz="2600" dirty="0" smtClean="0">
                <a:hlinkClick r:id="rId3"/>
              </a:rPr>
              <a:t>michellelandrum</a:t>
            </a:r>
            <a:r>
              <a:rPr lang="en-US" sz="2600" dirty="0">
                <a:hlinkClick r:id="rId3"/>
              </a:rPr>
              <a:t>@yahoo.com</a:t>
            </a:r>
            <a:endParaRPr lang="en-US" sz="2600" dirty="0"/>
          </a:p>
          <a:p>
            <a:endParaRPr lang="en-US" sz="2600" b="1" dirty="0"/>
          </a:p>
          <a:p>
            <a:r>
              <a:rPr lang="en-US" sz="2600" b="1" dirty="0"/>
              <a:t>National Center on Early Childhood Health and Wellness</a:t>
            </a:r>
          </a:p>
          <a:p>
            <a:r>
              <a:rPr lang="en-US" sz="2600" dirty="0"/>
              <a:t>Phone: (</a:t>
            </a:r>
            <a:r>
              <a:rPr lang="en-US" sz="2600" dirty="0" smtClean="0"/>
              <a:t>866) 763-6481</a:t>
            </a:r>
            <a:endParaRPr lang="en-US" sz="2600" dirty="0"/>
          </a:p>
          <a:p>
            <a:r>
              <a:rPr lang="en-US" sz="2600" dirty="0" smtClean="0"/>
              <a:t>E-mail: </a:t>
            </a:r>
            <a:r>
              <a:rPr lang="en-US" sz="2600" dirty="0" smtClean="0">
                <a:hlinkClick r:id="rId4"/>
              </a:rPr>
              <a:t>HeadStart@eclkc.info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Website</a:t>
            </a:r>
            <a:r>
              <a:rPr lang="en-US" sz="2600" dirty="0"/>
              <a:t>: </a:t>
            </a:r>
            <a:r>
              <a:rPr lang="en-US" sz="2600" dirty="0">
                <a:hlinkClick r:id="rId5"/>
              </a:rPr>
              <a:t>https://eclkc.ohs.acf.hhs.gov/</a:t>
            </a:r>
            <a:r>
              <a:rPr lang="en-US" sz="2600" dirty="0" smtClean="0">
                <a:hlinkClick r:id="rId5"/>
              </a:rPr>
              <a:t>health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3A511-8962-4882-96AD-879B0FD9118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2905" y="523886"/>
            <a:ext cx="8290351" cy="1143000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 smtClean="0">
                <a:solidFill>
                  <a:srgbClr val="0070C0"/>
                </a:solidFill>
              </a:rPr>
              <a:t>Questions?</a:t>
            </a:r>
            <a:endParaRPr lang="en-US" sz="3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b="32153"/>
          <a:stretch/>
        </p:blipFill>
        <p:spPr bwMode="auto">
          <a:xfrm>
            <a:off x="4767943" y="1830869"/>
            <a:ext cx="3882846" cy="439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2800" y="1852982"/>
            <a:ext cx="3722914" cy="371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B440A"/>
              </a:buClr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the icon at the top of your screen that looks like a person with their hand in the air.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B440A"/>
              </a:buClr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CB440A"/>
              </a:buClr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moderator will recognize and “un-mute” you so you can ask your question.</a:t>
            </a:r>
          </a:p>
          <a:p>
            <a:pPr marL="228600" indent="-228600" defTabSz="685800">
              <a:lnSpc>
                <a:spcPct val="90000"/>
              </a:lnSpc>
              <a:spcBef>
                <a:spcPts val="750"/>
              </a:spcBef>
              <a:buClr>
                <a:srgbClr val="CB440A"/>
              </a:buClr>
              <a:buFont typeface="Arial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 descr="78838-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5" y="2119084"/>
            <a:ext cx="870857" cy="8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393" y="570738"/>
            <a:ext cx="7886700" cy="70404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Objectives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737" y="1444623"/>
            <a:ext cx="7991475" cy="483235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dirty="0" smtClean="0"/>
              <a:t>Describe </a:t>
            </a:r>
            <a:r>
              <a:rPr lang="en-US" sz="2600" dirty="0"/>
              <a:t>the goal of the DHL project.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dirty="0" smtClean="0"/>
              <a:t>Identify </a:t>
            </a:r>
            <a:r>
              <a:rPr lang="en-US" sz="2600" dirty="0"/>
              <a:t>and locate key state- and local-level contacts for oral health collaboration.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dirty="0" smtClean="0"/>
              <a:t>Implement </a:t>
            </a:r>
            <a:r>
              <a:rPr lang="en-US" sz="2600" dirty="0"/>
              <a:t>strategies to build oral health collaboration in Head Start and child care settings throughout the state.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dirty="0" smtClean="0"/>
              <a:t>Differentiate </a:t>
            </a:r>
            <a:r>
              <a:rPr lang="en-US" sz="2600" dirty="0"/>
              <a:t>between the EPSDT well-child schedule and the dental periodicity schedule.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dirty="0" smtClean="0"/>
              <a:t>Differentiate </a:t>
            </a:r>
            <a:r>
              <a:rPr lang="en-US" sz="2600" dirty="0"/>
              <a:t>between an oral examination and an oral health screening.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dirty="0" smtClean="0"/>
              <a:t>Describe </a:t>
            </a:r>
            <a:r>
              <a:rPr lang="en-US" sz="2600" dirty="0"/>
              <a:t>how dental hygienists can assist with monitoring and prevention activities in Head Start and child care settings.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dirty="0" smtClean="0"/>
              <a:t>Use </a:t>
            </a:r>
            <a:r>
              <a:rPr lang="en-US" sz="2600" dirty="0"/>
              <a:t>NCECHW oral health resources and presentations.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dirty="0" smtClean="0"/>
              <a:t>Describe </a:t>
            </a:r>
            <a:r>
              <a:rPr lang="en-US" sz="2600" dirty="0"/>
              <a:t>DHLs’ administrative responsibilities.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0413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22450"/>
            <a:ext cx="7886700" cy="9652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Overarching Goal </a:t>
            </a:r>
            <a:r>
              <a:rPr lang="en-US" sz="3600" dirty="0" smtClean="0">
                <a:latin typeface="Calibri"/>
                <a:cs typeface="Calibri"/>
              </a:rPr>
              <a:t>of the DHL Project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6878" y="1406553"/>
            <a:ext cx="8319408" cy="5320379"/>
          </a:xfrm>
        </p:spPr>
        <p:txBody>
          <a:bodyPr>
            <a:normAutofit/>
          </a:bodyPr>
          <a:lstStyle/>
          <a:p>
            <a:pPr marL="398463" lvl="0" indent="-398463">
              <a:lnSpc>
                <a:spcPct val="110000"/>
              </a:lnSpc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To </a:t>
            </a:r>
            <a:r>
              <a:rPr lang="en-US" sz="2600" b="1" dirty="0" smtClean="0">
                <a:solidFill>
                  <a:srgbClr val="CB440A"/>
                </a:solidFill>
              </a:rPr>
              <a:t>improve the oral health </a:t>
            </a:r>
            <a:r>
              <a:rPr lang="en-US" sz="2600" dirty="0" smtClean="0"/>
              <a:t>of pregnant women and children by providing a dental hygienist liaison (DHL) in each state to serve </a:t>
            </a:r>
            <a:r>
              <a:rPr lang="en-US" sz="2600" dirty="0"/>
              <a:t>as a </a:t>
            </a:r>
            <a:r>
              <a:rPr lang="en-US" sz="2600" b="1" dirty="0">
                <a:solidFill>
                  <a:srgbClr val="CB440A"/>
                </a:solidFill>
              </a:rPr>
              <a:t>communication </a:t>
            </a:r>
            <a:r>
              <a:rPr lang="en-US" sz="2600" b="1" dirty="0" smtClean="0">
                <a:solidFill>
                  <a:srgbClr val="CB440A"/>
                </a:solidFill>
              </a:rPr>
              <a:t>link </a:t>
            </a:r>
            <a:r>
              <a:rPr lang="en-US" sz="2600" dirty="0"/>
              <a:t>between </a:t>
            </a:r>
            <a:r>
              <a:rPr lang="en-US" sz="2600" dirty="0" smtClean="0"/>
              <a:t>NCECHW, state-level stakeholders, and early childhood</a:t>
            </a:r>
            <a:r>
              <a:rPr lang="en-US" sz="2600" dirty="0"/>
              <a:t> </a:t>
            </a:r>
            <a:r>
              <a:rPr lang="en-US" sz="2600" dirty="0" smtClean="0"/>
              <a:t>education (ECE) programs.</a:t>
            </a:r>
          </a:p>
          <a:p>
            <a:pPr marL="398463" lvl="0" indent="-398463">
              <a:lnSpc>
                <a:spcPct val="110000"/>
              </a:lnSpc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Primary </a:t>
            </a:r>
            <a:r>
              <a:rPr lang="en-US" sz="2600" dirty="0" smtClean="0"/>
              <a:t>target audience is ECE</a:t>
            </a:r>
            <a:r>
              <a:rPr lang="en-US" sz="2600" b="1" dirty="0" smtClean="0">
                <a:solidFill>
                  <a:srgbClr val="CB440A"/>
                </a:solidFill>
              </a:rPr>
              <a:t> staff</a:t>
            </a:r>
          </a:p>
          <a:p>
            <a:pPr marL="796925" lvl="3" indent="-3984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State-level ECE stakeholders </a:t>
            </a:r>
          </a:p>
          <a:p>
            <a:pPr marL="796925" lvl="3" indent="-3984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HS regional health specialists</a:t>
            </a:r>
          </a:p>
          <a:p>
            <a:pPr marL="796925" lvl="3" indent="-3984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Health managers</a:t>
            </a:r>
          </a:p>
          <a:p>
            <a:pPr marL="796925" lvl="3" indent="-3984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Center directors</a:t>
            </a:r>
          </a:p>
          <a:p>
            <a:pPr marL="796925" lvl="3" indent="-3984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Home visitors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59" y="4002193"/>
            <a:ext cx="2172092" cy="274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82324"/>
            <a:ext cx="7886700" cy="92083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Strategies for Collaboration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19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992" y="310106"/>
            <a:ext cx="8357507" cy="962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How to Connect </a:t>
            </a:r>
            <a:r>
              <a:rPr lang="en-US" sz="3600" dirty="0" smtClean="0">
                <a:latin typeface="Calibri"/>
                <a:cs typeface="Calibri"/>
              </a:rPr>
              <a:t>with State-Level Contacts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3334" y="1346654"/>
            <a:ext cx="8319408" cy="4640489"/>
          </a:xfrm>
        </p:spPr>
        <p:txBody>
          <a:bodyPr>
            <a:normAutofit/>
          </a:bodyPr>
          <a:lstStyle/>
          <a:p>
            <a:pPr marL="347663" lvl="0" indent="-347663"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sz="2600" dirty="0" smtClean="0"/>
              <a:t>NCECHW DHL </a:t>
            </a:r>
            <a:r>
              <a:rPr lang="en-US" sz="2600" dirty="0" smtClean="0">
                <a:solidFill>
                  <a:srgbClr val="CB440A"/>
                </a:solidFill>
              </a:rPr>
              <a:t>webpage</a:t>
            </a:r>
            <a:r>
              <a:rPr lang="en-US" sz="2600" dirty="0" smtClean="0"/>
              <a:t> provides stakeholder contact information.</a:t>
            </a:r>
          </a:p>
          <a:p>
            <a:pPr marL="342900" lvl="1" indent="0">
              <a:buNone/>
            </a:pPr>
            <a:endParaRPr lang="en-US" sz="26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2445090"/>
            <a:ext cx="7532915" cy="3766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4525" y="4526465"/>
            <a:ext cx="5685580" cy="1764804"/>
          </a:xfrm>
          <a:prstGeom prst="rect">
            <a:avLst/>
          </a:prstGeom>
          <a:noFill/>
          <a:ln w="28575" cmpd="sng">
            <a:solidFill>
              <a:srgbClr val="CB44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136" y="507252"/>
            <a:ext cx="7886700" cy="859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State-Level Contacts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92667" y="1422853"/>
            <a:ext cx="7758666" cy="4958411"/>
          </a:xfrm>
        </p:spPr>
        <p:txBody>
          <a:bodyPr>
            <a:noAutofit/>
          </a:bodyPr>
          <a:lstStyle/>
          <a:p>
            <a:pPr marL="339725" indent="-339725">
              <a:buFont typeface="Wingdings" panose="05000000000000000000" pitchFamily="2" charset="2"/>
              <a:buChar char="Ø"/>
            </a:pPr>
            <a:r>
              <a:rPr lang="en-US" sz="2600" dirty="0" smtClean="0"/>
              <a:t>Head Start State Collaboration Office Director</a:t>
            </a:r>
          </a:p>
          <a:p>
            <a:pPr marL="568325" lvl="1" indent="-225425"/>
            <a:r>
              <a:rPr lang="en-US" dirty="0" smtClean="0"/>
              <a:t>May provide a distribution list of Early Head Start/Head Start (EHS/HS) programs in the state</a:t>
            </a:r>
          </a:p>
          <a:p>
            <a:pPr marL="568325" lvl="1" indent="-225425"/>
            <a:r>
              <a:rPr lang="en-US" dirty="0" smtClean="0"/>
              <a:t>May contact DHL when an EHS/HS program has an oral health question or request</a:t>
            </a:r>
          </a:p>
          <a:p>
            <a:pPr marL="339725" indent="-339725">
              <a:buFont typeface="Wingdings" panose="05000000000000000000" pitchFamily="2" charset="2"/>
              <a:buChar char="Ø"/>
            </a:pPr>
            <a:r>
              <a:rPr lang="en-US" sz="2600" dirty="0" smtClean="0"/>
              <a:t>State </a:t>
            </a:r>
            <a:r>
              <a:rPr lang="en-US" sz="2600" dirty="0" smtClean="0"/>
              <a:t>Head Start Association Director</a:t>
            </a:r>
          </a:p>
          <a:p>
            <a:pPr marL="571500" lvl="1" indent="-228600"/>
            <a:r>
              <a:rPr lang="en-US" dirty="0" smtClean="0"/>
              <a:t>Convenes annual state conference, and may invite DHL to present</a:t>
            </a:r>
          </a:p>
          <a:p>
            <a:pPr marL="571500" lvl="1" indent="-228600"/>
            <a:r>
              <a:rPr lang="en-US" dirty="0" smtClean="0"/>
              <a:t>May share a distribution list of EHS/HS programs in the </a:t>
            </a:r>
            <a:r>
              <a:rPr lang="en-US" dirty="0" smtClean="0"/>
              <a:t>state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State Oral Health Coalition</a:t>
            </a:r>
          </a:p>
          <a:p>
            <a:pPr marL="571500" lvl="1" indent="-228600"/>
            <a:r>
              <a:rPr lang="en-US" dirty="0" smtClean="0"/>
              <a:t>Can assist with partnerships, resources and advocacy throughout  the state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74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393" y="500598"/>
            <a:ext cx="7886700" cy="935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State-Level Contacts (Cont’d)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76275" y="1422853"/>
            <a:ext cx="7991449" cy="4958411"/>
          </a:xfrm>
        </p:spPr>
        <p:txBody>
          <a:bodyPr>
            <a:noAutofit/>
          </a:bodyPr>
          <a:lstStyle/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600" dirty="0" smtClean="0"/>
              <a:t>HS Regional </a:t>
            </a:r>
            <a:r>
              <a:rPr lang="en-US" sz="2600" dirty="0"/>
              <a:t>H</a:t>
            </a:r>
            <a:r>
              <a:rPr lang="en-US" sz="2600" dirty="0" smtClean="0"/>
              <a:t>ealth </a:t>
            </a:r>
            <a:r>
              <a:rPr lang="en-US" sz="2600" dirty="0"/>
              <a:t>S</a:t>
            </a:r>
            <a:r>
              <a:rPr lang="en-US" sz="2600" dirty="0" smtClean="0"/>
              <a:t>pecialist </a:t>
            </a:r>
          </a:p>
          <a:p>
            <a:pPr marL="687388" lvl="1" indent="-288925"/>
            <a:r>
              <a:rPr lang="en-US" dirty="0" smtClean="0"/>
              <a:t>May contact DHL when a program has an oral health question or request</a:t>
            </a:r>
          </a:p>
          <a:p>
            <a:pPr marL="398463" indent="-398463">
              <a:buFont typeface="Wingdings" panose="05000000000000000000" pitchFamily="2" charset="2"/>
              <a:buChar char="Ø"/>
            </a:pPr>
            <a:r>
              <a:rPr lang="en-US" sz="2600" dirty="0"/>
              <a:t>State Child Care and Development Fund Administrator(s)</a:t>
            </a:r>
          </a:p>
          <a:p>
            <a:pPr marL="687388" lvl="1" indent="-288925"/>
            <a:r>
              <a:rPr lang="en-US" dirty="0" smtClean="0"/>
              <a:t>May be able to link DHL to child care health consultants in the state</a:t>
            </a:r>
          </a:p>
          <a:p>
            <a:pPr marL="687388" lvl="1" indent="-288925"/>
            <a:r>
              <a:rPr lang="en-US" dirty="0" smtClean="0"/>
              <a:t>May invite DHL to present at state-level conferences</a:t>
            </a:r>
          </a:p>
          <a:p>
            <a:pPr marL="398463" indent="-398463">
              <a:buFont typeface="Wingdings" panose="05000000000000000000" pitchFamily="2" charset="2"/>
              <a:buChar char="Ø"/>
            </a:pPr>
            <a:r>
              <a:rPr lang="en-US" sz="2600" dirty="0" smtClean="0"/>
              <a:t>State </a:t>
            </a:r>
            <a:r>
              <a:rPr lang="en-US" sz="2600" dirty="0"/>
              <a:t>O</a:t>
            </a:r>
            <a:r>
              <a:rPr lang="en-US" sz="2600" dirty="0" smtClean="0"/>
              <a:t>ral </a:t>
            </a:r>
            <a:r>
              <a:rPr lang="en-US" sz="2600" dirty="0"/>
              <a:t>H</a:t>
            </a:r>
            <a:r>
              <a:rPr lang="en-US" sz="2600" dirty="0" smtClean="0"/>
              <a:t>ealth </a:t>
            </a:r>
            <a:r>
              <a:rPr lang="en-US" sz="2600" dirty="0"/>
              <a:t>P</a:t>
            </a:r>
            <a:r>
              <a:rPr lang="en-US" sz="2600" dirty="0" smtClean="0"/>
              <a:t>rogram Director</a:t>
            </a:r>
          </a:p>
          <a:p>
            <a:pPr marL="687388" lvl="1" indent="-288925">
              <a:tabLst>
                <a:tab pos="687388" algn="l"/>
              </a:tabLst>
            </a:pPr>
            <a:r>
              <a:rPr lang="en-US" dirty="0" smtClean="0"/>
              <a:t>May identify resources related to state’s oral health policies and systems to access oral health </a:t>
            </a:r>
            <a:r>
              <a:rPr lang="en-US" dirty="0" smtClean="0"/>
              <a:t>care</a:t>
            </a:r>
          </a:p>
          <a:p>
            <a:pPr marL="687388" lvl="1" indent="-288925">
              <a:tabLst>
                <a:tab pos="687388" algn="l"/>
              </a:tabLst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4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393" y="449194"/>
            <a:ext cx="7886700" cy="8140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Key Local-Level Contacts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5992" y="1462770"/>
            <a:ext cx="8286751" cy="4651374"/>
          </a:xfrm>
        </p:spPr>
        <p:txBody>
          <a:bodyPr>
            <a:noAutofit/>
          </a:bodyPr>
          <a:lstStyle/>
          <a:p>
            <a:pPr marL="228600" lvl="1" indent="-228600">
              <a:spcBef>
                <a:spcPts val="875"/>
              </a:spcBef>
              <a:buClr>
                <a:srgbClr val="CB440A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EHS/HS Program Directors and Health Managers</a:t>
            </a:r>
          </a:p>
          <a:p>
            <a:pPr marL="571500" lvl="2" indent="-228600">
              <a:spcBef>
                <a:spcPts val="875"/>
              </a:spcBef>
              <a:buFont typeface="Arial"/>
              <a:buChar char="•"/>
            </a:pPr>
            <a:r>
              <a:rPr lang="en-US" sz="2400" dirty="0" smtClean="0"/>
              <a:t>DHL webpage has link to EHS/HS Locator</a:t>
            </a:r>
          </a:p>
          <a:p>
            <a:pPr marL="800100" lvl="2" indent="-457200">
              <a:spcBef>
                <a:spcPts val="875"/>
              </a:spcBef>
            </a:pPr>
            <a:endParaRPr lang="en-US" sz="1400" dirty="0" smtClean="0"/>
          </a:p>
          <a:p>
            <a:pPr marL="800100" lvl="2" indent="-457200">
              <a:spcBef>
                <a:spcPts val="875"/>
              </a:spcBef>
            </a:pPr>
            <a:endParaRPr lang="en-US" sz="1400" dirty="0" smtClean="0"/>
          </a:p>
          <a:p>
            <a:pPr marL="800100" lvl="2" indent="-457200">
              <a:spcBef>
                <a:spcPts val="875"/>
              </a:spcBef>
            </a:pPr>
            <a:endParaRPr lang="en-US" sz="1400" dirty="0" smtClean="0"/>
          </a:p>
          <a:p>
            <a:pPr marL="800100" lvl="2" indent="-457200">
              <a:spcBef>
                <a:spcPts val="875"/>
              </a:spcBef>
            </a:pPr>
            <a:endParaRPr lang="en-US" sz="1400" dirty="0" smtClean="0"/>
          </a:p>
          <a:p>
            <a:pPr marL="800100" lvl="2" indent="-457200">
              <a:spcBef>
                <a:spcPts val="875"/>
              </a:spcBef>
            </a:pPr>
            <a:endParaRPr lang="en-US" sz="1400" dirty="0" smtClean="0"/>
          </a:p>
          <a:p>
            <a:pPr marL="800100" lvl="2" indent="-457200">
              <a:spcBef>
                <a:spcPts val="875"/>
              </a:spcBef>
            </a:pPr>
            <a:endParaRPr lang="en-US" sz="1400" dirty="0" smtClean="0"/>
          </a:p>
          <a:p>
            <a:pPr marL="800100" lvl="2" indent="-457200">
              <a:spcBef>
                <a:spcPts val="875"/>
              </a:spcBef>
            </a:pPr>
            <a:endParaRPr lang="en-US" sz="1400" dirty="0" smtClean="0"/>
          </a:p>
          <a:p>
            <a:pPr marL="800100" lvl="2" indent="-457200">
              <a:spcBef>
                <a:spcPts val="875"/>
              </a:spcBef>
            </a:pPr>
            <a:endParaRPr lang="en-US" sz="1400" dirty="0" smtClean="0"/>
          </a:p>
          <a:p>
            <a:pPr marL="228600" lvl="1" indent="-228600">
              <a:spcBef>
                <a:spcPts val="875"/>
              </a:spcBef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28600" lvl="1" indent="-228600">
              <a:spcBef>
                <a:spcPts val="875"/>
              </a:spcBef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28600" lvl="1" indent="-228600">
              <a:spcBef>
                <a:spcPts val="875"/>
              </a:spcBef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28600" lvl="1" indent="-228600">
              <a:spcBef>
                <a:spcPts val="875"/>
              </a:spcBef>
              <a:buFont typeface="Wingdings" panose="05000000000000000000" pitchFamily="2" charset="2"/>
              <a:buChar char="Ø"/>
            </a:pPr>
            <a:r>
              <a:rPr lang="en-US" sz="2600" dirty="0" smtClean="0"/>
              <a:t>Child Care Health Consultants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61" y="2426126"/>
            <a:ext cx="4477478" cy="3183645"/>
          </a:xfrm>
          <a:prstGeom prst="rect">
            <a:avLst/>
          </a:prstGeom>
          <a:ln w="28575" cmpd="sng">
            <a:solidFill>
              <a:srgbClr val="CB440A"/>
            </a:solidFill>
          </a:ln>
        </p:spPr>
      </p:pic>
    </p:spTree>
    <p:extLst>
      <p:ext uri="{BB962C8B-B14F-4D97-AF65-F5344CB8AC3E}">
        <p14:creationId xmlns:p14="http://schemas.microsoft.com/office/powerpoint/2010/main" val="37920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CECHW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015C169788B42BB3E7B6D26D944C0" ma:contentTypeVersion="3" ma:contentTypeDescription="Create a new document." ma:contentTypeScope="" ma:versionID="ff2e0296fa053d50a064d23227c246a2">
  <xsd:schema xmlns:xsd="http://www.w3.org/2001/XMLSchema" xmlns:xs="http://www.w3.org/2001/XMLSchema" xmlns:p="http://schemas.microsoft.com/office/2006/metadata/properties" xmlns:ns1="http://schemas.microsoft.com/sharepoint/v3" xmlns:ns3="40121c03-783f-4112-b449-6e8b352f0c97" targetNamespace="http://schemas.microsoft.com/office/2006/metadata/properties" ma:root="true" ma:fieldsID="e0fb37b5d7b9111d0690da43c1b2cf32" ns1:_="" ns3:_="">
    <xsd:import namespace="http://schemas.microsoft.com/sharepoint/v3"/>
    <xsd:import namespace="40121c03-783f-4112-b449-6e8b352f0c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21c03-783f-4112-b449-6e8b352f0c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BCA0C8-59B5-40DF-BEC6-E28883644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CCF0A7-5682-4A30-A726-453952F44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121c03-783f-4112-b449-6e8b352f0c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AAAAC-317B-4895-AB27-20E5BA4F0AC1}">
  <ds:schemaRefs>
    <ds:schemaRef ds:uri="http://purl.org/dc/dcmitype/"/>
    <ds:schemaRef ds:uri="http://schemas.microsoft.com/office/2006/documentManagement/types"/>
    <ds:schemaRef ds:uri="http://purl.org/dc/terms/"/>
    <ds:schemaRef ds:uri="40121c03-783f-4112-b449-6e8b352f0c97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1588</Words>
  <Application>Microsoft Office PowerPoint</Application>
  <PresentationFormat>On-screen Show (4:3)</PresentationFormat>
  <Paragraphs>182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1_Office Theme</vt:lpstr>
      <vt:lpstr>NCECHW Slide Template</vt:lpstr>
      <vt:lpstr>Strategies to Increase Impact of the  Dental Hygienist Liaison</vt:lpstr>
      <vt:lpstr>General Reminders</vt:lpstr>
      <vt:lpstr>Objectives</vt:lpstr>
      <vt:lpstr>Overarching Goal of the DHL Project</vt:lpstr>
      <vt:lpstr>Strategies for Collaboration</vt:lpstr>
      <vt:lpstr>How to Connect with State-Level Contacts</vt:lpstr>
      <vt:lpstr>Key State-Level Contacts</vt:lpstr>
      <vt:lpstr>Key State-Level Contacts (Cont’d)</vt:lpstr>
      <vt:lpstr>Key Local-Level Contacts</vt:lpstr>
      <vt:lpstr>Building Relationships and Working in Collaboration</vt:lpstr>
      <vt:lpstr>Building Relationships and Working in Collaboration (Cont’d)</vt:lpstr>
      <vt:lpstr>Head Start Program Performance Standards: EPSDT Dental Periodicity Schedule, Oral Examinations, and Monitoring and Prevention</vt:lpstr>
      <vt:lpstr>HS Program Performance Standard 1302.42(b)(1)(i)</vt:lpstr>
      <vt:lpstr>EPSDT Well Child Periodicity Schedule</vt:lpstr>
      <vt:lpstr>EPSDT Dental Periodicity Schedule</vt:lpstr>
      <vt:lpstr>Oral Exam</vt:lpstr>
      <vt:lpstr>Oral Health Screening</vt:lpstr>
      <vt:lpstr>Dental Hygienists Can Assist with Monitoring and Prevention</vt:lpstr>
      <vt:lpstr>Utilizing NCECHW Oral Health Resources and Presentations</vt:lpstr>
      <vt:lpstr>NCECHW Oral Health Resources and Presentations</vt:lpstr>
      <vt:lpstr>NCECHW Oral Health Resources and Presentations (Cont’d)</vt:lpstr>
      <vt:lpstr>The DHL’s Administrative Responsibilities</vt:lpstr>
      <vt:lpstr>Minimum Requirements for DHLs </vt:lpstr>
      <vt:lpstr>Important Forms on DHL Webpage</vt:lpstr>
      <vt:lpstr>Important Forms on DHL Webpage (Cont’d)</vt:lpstr>
      <vt:lpstr>DHL Stipend Request Form</vt:lpstr>
      <vt:lpstr> Contact Information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April</dc:creator>
  <cp:lastModifiedBy>Michelle Landrum</cp:lastModifiedBy>
  <cp:revision>234</cp:revision>
  <dcterms:created xsi:type="dcterms:W3CDTF">2016-02-22T20:09:49Z</dcterms:created>
  <dcterms:modified xsi:type="dcterms:W3CDTF">2017-07-27T21:49:22Z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0x0101002FD015C169788B42BB3E7B6D26D944C0</vt:lpwstr>
  </property>
</Properties>
</file>