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4"/>
  </p:notesMasterIdLst>
  <p:sldIdLst>
    <p:sldId id="256" r:id="rId4"/>
    <p:sldId id="265" r:id="rId5"/>
    <p:sldId id="266" r:id="rId6"/>
    <p:sldId id="257" r:id="rId7"/>
    <p:sldId id="258" r:id="rId8"/>
    <p:sldId id="259" r:id="rId9"/>
    <p:sldId id="260" r:id="rId10"/>
    <p:sldId id="261"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432"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4EF499-1373-45C9-9796-1B22A405B366}" type="datetimeFigureOut">
              <a:rPr lang="en-US" smtClean="0"/>
              <a:t>8/23/2017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B87E02-253E-43BF-B9CC-9EB21B8A7918}" type="slidenum">
              <a:rPr lang="en-US" smtClean="0"/>
              <a:t>‹#›</a:t>
            </a:fld>
            <a:endParaRPr lang="en-US"/>
          </a:p>
        </p:txBody>
      </p:sp>
    </p:spTree>
    <p:extLst>
      <p:ext uri="{BB962C8B-B14F-4D97-AF65-F5344CB8AC3E}">
        <p14:creationId xmlns:p14="http://schemas.microsoft.com/office/powerpoint/2010/main" val="2115817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5050F-F687-422A-A74F-D31CE4F00883}"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12531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B87E02-253E-43BF-B9CC-9EB21B8A7918}" type="slidenum">
              <a:rPr lang="en-US" smtClean="0"/>
              <a:t>9</a:t>
            </a:fld>
            <a:endParaRPr lang="en-US"/>
          </a:p>
        </p:txBody>
      </p:sp>
    </p:spTree>
    <p:extLst>
      <p:ext uri="{BB962C8B-B14F-4D97-AF65-F5344CB8AC3E}">
        <p14:creationId xmlns:p14="http://schemas.microsoft.com/office/powerpoint/2010/main" val="26746071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1D8BD707-D9CF-40AE-B4C6-C98DA3205C09}" type="datetimeFigureOut">
              <a:rPr lang="en-US" smtClean="0"/>
              <a:pPr/>
              <a:t>8/23/2017</a:t>
            </a:fld>
            <a:endParaRPr lang="en-US"/>
          </a:p>
        </p:txBody>
      </p:sp>
      <p:sp>
        <p:nvSpPr>
          <p:cNvPr id="20" name="Slide Number Placeholder 19"/>
          <p:cNvSpPr>
            <a:spLocks noGrp="1"/>
          </p:cNvSpPr>
          <p:nvPr>
            <p:ph type="sldNum" sz="quarter" idx="11"/>
          </p:nvPr>
        </p:nvSpPr>
        <p:spPr>
          <a:xfrm>
            <a:off x="7924800" y="6610350"/>
            <a:ext cx="1198880" cy="228600"/>
          </a:xfrm>
        </p:spPr>
        <p:txBody>
          <a:bodyPr/>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a:xfrm>
            <a:off x="457200" y="6611112"/>
            <a:ext cx="5600700" cy="228600"/>
          </a:xfr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1D8BD707-D9CF-40AE-B4C6-C98DA3205C09}" type="datetimeFigureOut">
              <a:rPr lang="en-US" smtClean="0"/>
              <a:pPr/>
              <a:t>8/23/2017</a:t>
            </a:fld>
            <a:endParaRPr lang="en-US"/>
          </a:p>
        </p:txBody>
      </p:sp>
      <p:sp>
        <p:nvSpPr>
          <p:cNvPr id="23" name="Slide Number Placeholder 22"/>
          <p:cNvSpPr>
            <a:spLocks noGrp="1"/>
          </p:cNvSpPr>
          <p:nvPr>
            <p:ph type="sldNum" sz="quarter" idx="11"/>
          </p:nvPr>
        </p:nvSpPr>
        <p:spPr/>
        <p:txBody>
          <a:bodyPr/>
          <a:lstStyle/>
          <a:p>
            <a:fld id="{B6F15528-21DE-4FAA-801E-634DDDAF4B2B}"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1D8BD707-D9CF-40AE-B4C6-C98DA3205C09}" type="datetimeFigureOut">
              <a:rPr lang="en-US" smtClean="0"/>
              <a:pPr/>
              <a:t>8/23/2017</a:t>
            </a:fld>
            <a:endParaRPr lang="en-US"/>
          </a:p>
        </p:txBody>
      </p:sp>
      <p:sp>
        <p:nvSpPr>
          <p:cNvPr id="23" name="Slide Number Placeholder 22"/>
          <p:cNvSpPr>
            <a:spLocks noGrp="1"/>
          </p:cNvSpPr>
          <p:nvPr>
            <p:ph type="sldNum" sz="quarter" idx="11"/>
          </p:nvPr>
        </p:nvSpPr>
        <p:spPr/>
        <p:txBody>
          <a:bodyPr/>
          <a:lstStyle/>
          <a:p>
            <a:fld id="{B6F15528-21DE-4FAA-801E-634DDDAF4B2B}"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6B1E8E-713F-46D2-AB09-4DEF17FBF57D}"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8881085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52AC31-842D-41E8-A30D-6661079E9BE2}"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672330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C05B90-F9BB-417C-BFBC-F34F0EDB9107}"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93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266622-7528-4101-9BF3-25A3AEAF620D}" type="datetime1">
              <a:rPr lang="en-US" smtClean="0">
                <a:solidFill>
                  <a:prstClr val="black">
                    <a:tint val="75000"/>
                  </a:prstClr>
                </a:solidFill>
              </a:rPr>
              <a:pPr/>
              <a:t>8/23/2017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1855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A8DFFB-7F5F-4946-A554-4F193DF4904D}" type="datetime1">
              <a:rPr lang="en-US" smtClean="0">
                <a:solidFill>
                  <a:prstClr val="black">
                    <a:tint val="75000"/>
                  </a:prstClr>
                </a:solidFill>
              </a:rPr>
              <a:pPr/>
              <a:t>8/23/2017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280524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1FD200-EAC0-4EAD-AE96-E5A771AE5869}" type="datetime1">
              <a:rPr lang="en-US" smtClean="0">
                <a:solidFill>
                  <a:prstClr val="black">
                    <a:tint val="75000"/>
                  </a:prstClr>
                </a:solidFill>
              </a:rPr>
              <a:pPr/>
              <a:t>8/23/2017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9881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9FBB3-63CF-4CC5-903C-E0096CD2A26C}" type="datetime1">
              <a:rPr lang="en-US" smtClean="0">
                <a:solidFill>
                  <a:prstClr val="black">
                    <a:tint val="75000"/>
                  </a:prstClr>
                </a:solidFill>
              </a:rPr>
              <a:pPr/>
              <a:t>8/23/2017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50757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DBB56-90A0-49BD-BA1A-308733CBB61A}" type="datetime1">
              <a:rPr lang="en-US" smtClean="0">
                <a:solidFill>
                  <a:prstClr val="black">
                    <a:tint val="75000"/>
                  </a:prstClr>
                </a:solidFill>
              </a:rPr>
              <a:pPr/>
              <a:t>8/23/2017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020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1D8BD707-D9CF-40AE-B4C6-C98DA3205C09}" type="datetimeFigureOut">
              <a:rPr lang="en-US" smtClean="0"/>
              <a:pPr/>
              <a:t>8/23/2017</a:t>
            </a:fld>
            <a:endParaRPr lang="en-US"/>
          </a:p>
        </p:txBody>
      </p:sp>
      <p:sp>
        <p:nvSpPr>
          <p:cNvPr id="18" name="Slide Number Placeholder 17"/>
          <p:cNvSpPr>
            <a:spLocks noGrp="1"/>
          </p:cNvSpPr>
          <p:nvPr>
            <p:ph type="sldNum" sz="quarter" idx="11"/>
          </p:nvPr>
        </p:nvSpPr>
        <p:spPr/>
        <p:txBody>
          <a:bodyPr/>
          <a:lstStyle/>
          <a:p>
            <a:fld id="{B6F15528-21DE-4FAA-801E-634DDDAF4B2B}" type="slidenum">
              <a:rPr lang="en-US" smtClean="0"/>
              <a:pPr/>
              <a:t>‹#›</a:t>
            </a:fld>
            <a:endParaRPr lang="en-US"/>
          </a:p>
        </p:txBody>
      </p:sp>
      <p:sp>
        <p:nvSpPr>
          <p:cNvPr id="20" name="Footer Placeholder 19"/>
          <p:cNvSpPr>
            <a:spLocks noGrp="1"/>
          </p:cNvSpPr>
          <p:nvPr>
            <p:ph type="ftr" sz="quarter" idx="12"/>
          </p:nvPr>
        </p:nvSpPr>
        <p:spPr/>
        <p:txBody>
          <a:body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22C2B-535A-4824-AD47-BCC7736EC6DD}" type="datetime1">
              <a:rPr lang="en-US" smtClean="0">
                <a:solidFill>
                  <a:prstClr val="black">
                    <a:tint val="75000"/>
                  </a:prstClr>
                </a:solidFill>
              </a:rPr>
              <a:pPr/>
              <a:t>8/23/2017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80901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AECE7-C53A-44BF-868F-D443BB489049}"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62694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45D145-11B9-402E-ACB5-BA0C9FA3954D}"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2722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6B1E8E-713F-46D2-AB09-4DEF17FBF57D}"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8693580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52AC31-842D-41E8-A30D-6661079E9BE2}"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9877555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C05B90-F9BB-417C-BFBC-F34F0EDB9107}"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342801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266622-7528-4101-9BF3-25A3AEAF620D}" type="datetime1">
              <a:rPr lang="en-US" smtClean="0">
                <a:solidFill>
                  <a:prstClr val="black">
                    <a:tint val="75000"/>
                  </a:prstClr>
                </a:solidFill>
              </a:rPr>
              <a:pPr/>
              <a:t>8/23/2017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01589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A8DFFB-7F5F-4946-A554-4F193DF4904D}" type="datetime1">
              <a:rPr lang="en-US" smtClean="0">
                <a:solidFill>
                  <a:prstClr val="black">
                    <a:tint val="75000"/>
                  </a:prstClr>
                </a:solidFill>
              </a:rPr>
              <a:pPr/>
              <a:t>8/23/2017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870798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1FD200-EAC0-4EAD-AE96-E5A771AE5869}" type="datetime1">
              <a:rPr lang="en-US" smtClean="0">
                <a:solidFill>
                  <a:prstClr val="black">
                    <a:tint val="75000"/>
                  </a:prstClr>
                </a:solidFill>
              </a:rPr>
              <a:pPr/>
              <a:t>8/23/2017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842336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9FBB3-63CF-4CC5-903C-E0096CD2A26C}" type="datetime1">
              <a:rPr lang="en-US" smtClean="0">
                <a:solidFill>
                  <a:prstClr val="black">
                    <a:tint val="75000"/>
                  </a:prstClr>
                </a:solidFill>
              </a:rPr>
              <a:pPr/>
              <a:t>8/23/2017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989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1D8BD707-D9CF-40AE-B4C6-C98DA3205C09}" type="datetimeFigureOut">
              <a:rPr lang="en-US" smtClean="0"/>
              <a:pPr/>
              <a:t>8/23/2017</a:t>
            </a:fld>
            <a:endParaRPr lang="en-US"/>
          </a:p>
        </p:txBody>
      </p:sp>
      <p:sp>
        <p:nvSpPr>
          <p:cNvPr id="25" name="Slide Number Placeholder 24"/>
          <p:cNvSpPr>
            <a:spLocks noGrp="1"/>
          </p:cNvSpPr>
          <p:nvPr>
            <p:ph type="sldNum" sz="quarter" idx="11"/>
          </p:nvPr>
        </p:nvSpPr>
        <p:spPr>
          <a:xfrm>
            <a:off x="8742680" y="6610350"/>
            <a:ext cx="381000" cy="246888"/>
          </a:xfrm>
        </p:spPr>
        <p:txBody>
          <a:bodyPr/>
          <a:lstStyle/>
          <a:p>
            <a:fld id="{B6F15528-21DE-4FAA-801E-634DDDAF4B2B}" type="slidenum">
              <a:rPr lang="en-US" smtClean="0"/>
              <a:pPr/>
              <a:t>‹#›</a:t>
            </a:fld>
            <a:endParaRPr lang="en-US"/>
          </a:p>
        </p:txBody>
      </p:sp>
      <p:sp>
        <p:nvSpPr>
          <p:cNvPr id="26" name="Footer Placeholder 25"/>
          <p:cNvSpPr>
            <a:spLocks noGrp="1"/>
          </p:cNvSpPr>
          <p:nvPr>
            <p:ph type="ftr" sz="quarter" idx="12"/>
          </p:nvPr>
        </p:nvSpPr>
        <p:spPr>
          <a:xfrm>
            <a:off x="1524000" y="6610350"/>
            <a:ext cx="5562600" cy="247650"/>
          </a:xfrm>
        </p:spPr>
        <p:txBody>
          <a:bodyPr/>
          <a:lstStyle/>
          <a:p>
            <a:endParaRPr lang="en-US"/>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DBB56-90A0-49BD-BA1A-308733CBB61A}" type="datetime1">
              <a:rPr lang="en-US" smtClean="0">
                <a:solidFill>
                  <a:prstClr val="black">
                    <a:tint val="75000"/>
                  </a:prstClr>
                </a:solidFill>
              </a:rPr>
              <a:pPr/>
              <a:t>8/23/2017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1305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22C2B-535A-4824-AD47-BCC7736EC6DD}" type="datetime1">
              <a:rPr lang="en-US" smtClean="0">
                <a:solidFill>
                  <a:prstClr val="black">
                    <a:tint val="75000"/>
                  </a:prstClr>
                </a:solidFill>
              </a:rPr>
              <a:pPr/>
              <a:t>8/23/2017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105751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8AECE7-C53A-44BF-868F-D443BB489049}"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369298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45D145-11B9-402E-ACB5-BA0C9FA3954D}"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72066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1D8BD707-D9CF-40AE-B4C6-C98DA3205C09}" type="datetimeFigureOut">
              <a:rPr lang="en-US" smtClean="0"/>
              <a:pPr/>
              <a:t>8/23/2017</a:t>
            </a:fld>
            <a:endParaRPr lang="en-US"/>
          </a:p>
        </p:txBody>
      </p:sp>
      <p:sp>
        <p:nvSpPr>
          <p:cNvPr id="21" name="Slide Number Placeholder 20"/>
          <p:cNvSpPr>
            <a:spLocks noGrp="1"/>
          </p:cNvSpPr>
          <p:nvPr>
            <p:ph type="sldNum" sz="quarter" idx="16"/>
          </p:nvPr>
        </p:nvSpPr>
        <p:spPr/>
        <p:txBody>
          <a:bodyPr/>
          <a:lstStyle/>
          <a:p>
            <a:fld id="{B6F15528-21DE-4FAA-801E-634DDDAF4B2B}" type="slidenum">
              <a:rPr lang="en-US" smtClean="0"/>
              <a:pPr/>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1D8BD707-D9CF-40AE-B4C6-C98DA3205C09}" type="datetimeFigureOut">
              <a:rPr lang="en-US" smtClean="0"/>
              <a:pPr/>
              <a:t>8/23/2017</a:t>
            </a:fld>
            <a:endParaRPr lang="en-US"/>
          </a:p>
        </p:txBody>
      </p:sp>
      <p:sp>
        <p:nvSpPr>
          <p:cNvPr id="24" name="Slide Number Placeholder 23"/>
          <p:cNvSpPr>
            <a:spLocks noGrp="1"/>
          </p:cNvSpPr>
          <p:nvPr>
            <p:ph type="sldNum" sz="quarter" idx="17"/>
          </p:nvPr>
        </p:nvSpPr>
        <p:spPr/>
        <p:txBody>
          <a:bodyPr/>
          <a:lstStyle/>
          <a:p>
            <a:fld id="{B6F15528-21DE-4FAA-801E-634DDDAF4B2B}" type="slidenum">
              <a:rPr lang="en-US" smtClean="0"/>
              <a:pPr/>
              <a:t>‹#›</a:t>
            </a:fld>
            <a:endParaRPr lang="en-US"/>
          </a:p>
        </p:txBody>
      </p:sp>
      <p:sp>
        <p:nvSpPr>
          <p:cNvPr id="25" name="Footer Placeholder 24"/>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1D8BD707-D9CF-40AE-B4C6-C98DA3205C09}" type="datetimeFigureOut">
              <a:rPr lang="en-US" smtClean="0"/>
              <a:pPr/>
              <a:t>8/23/2017</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1D8BD707-D9CF-40AE-B4C6-C98DA3205C09}" type="datetimeFigureOut">
              <a:rPr lang="en-US" smtClean="0"/>
              <a:pPr/>
              <a:t>8/23/2017</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22" name="Footer Placeholder 21"/>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1D8BD707-D9CF-40AE-B4C6-C98DA3205C09}" type="datetimeFigureOut">
              <a:rPr lang="en-US" smtClean="0"/>
              <a:pPr/>
              <a:t>8/23/2017</a:t>
            </a:fld>
            <a:endParaRPr lang="en-US"/>
          </a:p>
        </p:txBody>
      </p:sp>
      <p:sp>
        <p:nvSpPr>
          <p:cNvPr id="21" name="Slide Number Placeholder 20"/>
          <p:cNvSpPr>
            <a:spLocks noGrp="1"/>
          </p:cNvSpPr>
          <p:nvPr>
            <p:ph type="sldNum" sz="quarter" idx="16"/>
          </p:nvPr>
        </p:nvSpPr>
        <p:spPr/>
        <p:txBody>
          <a:bodyPr/>
          <a:lstStyle/>
          <a:p>
            <a:fld id="{B6F15528-21DE-4FAA-801E-634DDDAF4B2B}" type="slidenum">
              <a:rPr lang="en-US" smtClean="0"/>
              <a:pPr/>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1D8BD707-D9CF-40AE-B4C6-C98DA3205C09}" type="datetimeFigureOut">
              <a:rPr lang="en-US" smtClean="0"/>
              <a:pPr/>
              <a:t>8/23/2017</a:t>
            </a:fld>
            <a:endParaRPr lang="en-US"/>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en-US"/>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B94AB-E36B-4F19-B77E-4E51C5FBA60E}"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2336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B94AB-E36B-4F19-B77E-4E51C5FBA60E}" type="datetime1">
              <a:rPr lang="en-US" smtClean="0">
                <a:solidFill>
                  <a:prstClr val="black">
                    <a:tint val="75000"/>
                  </a:prstClr>
                </a:solidFill>
              </a:rPr>
              <a:pPr/>
              <a:t>8/23/2017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E64BA-3357-42FD-8519-C2F63554B0B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4431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pmacademy.org/awards/askew-award/"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Leadership in Public Administration</a:t>
            </a:r>
            <a:endParaRPr lang="en-US" dirty="0">
              <a:solidFill>
                <a:schemeClr val="bg1"/>
              </a:solidFill>
            </a:endParaRPr>
          </a:p>
        </p:txBody>
      </p:sp>
      <p:sp>
        <p:nvSpPr>
          <p:cNvPr id="3" name="Subtitle 2"/>
          <p:cNvSpPr>
            <a:spLocks noGrp="1"/>
          </p:cNvSpPr>
          <p:nvPr>
            <p:ph type="subTitle" idx="1"/>
          </p:nvPr>
        </p:nvSpPr>
        <p:spPr/>
        <p:txBody>
          <a:bodyPr>
            <a:normAutofit fontScale="92500"/>
          </a:bodyPr>
          <a:lstStyle/>
          <a:p>
            <a:r>
              <a:rPr lang="en-US" dirty="0" smtClean="0">
                <a:solidFill>
                  <a:schemeClr val="tx1"/>
                </a:solidFill>
              </a:rPr>
              <a:t>State Government for State Oral Health Program Directors</a:t>
            </a:r>
          </a:p>
          <a:p>
            <a:endParaRPr lang="en-US" dirty="0">
              <a:solidFill>
                <a:schemeClr val="tx1"/>
              </a:solidFill>
            </a:endParaRPr>
          </a:p>
        </p:txBody>
      </p:sp>
      <p:sp>
        <p:nvSpPr>
          <p:cNvPr id="4" name="TextBox 3"/>
          <p:cNvSpPr txBox="1"/>
          <p:nvPr/>
        </p:nvSpPr>
        <p:spPr>
          <a:xfrm>
            <a:off x="4191000" y="4419600"/>
            <a:ext cx="3425168" cy="1754326"/>
          </a:xfrm>
          <a:prstGeom prst="rect">
            <a:avLst/>
          </a:prstGeom>
          <a:noFill/>
        </p:spPr>
        <p:txBody>
          <a:bodyPr wrap="none" rtlCol="0">
            <a:spAutoFit/>
          </a:bodyPr>
          <a:lstStyle/>
          <a:p>
            <a:r>
              <a:rPr lang="en-US" dirty="0" smtClean="0"/>
              <a:t>Bob Russell, DDS, MPH, CPM</a:t>
            </a:r>
          </a:p>
          <a:p>
            <a:r>
              <a:rPr lang="en-US" dirty="0" smtClean="0"/>
              <a:t>Iowa Department of Public Health </a:t>
            </a:r>
          </a:p>
          <a:p>
            <a:r>
              <a:rPr lang="en-US" dirty="0" smtClean="0"/>
              <a:t>Dental Director and Bureau Chief</a:t>
            </a:r>
          </a:p>
          <a:p>
            <a:r>
              <a:rPr lang="en-US" dirty="0" smtClean="0"/>
              <a:t>Oral &amp; Health Delivery Systems</a:t>
            </a:r>
          </a:p>
          <a:p>
            <a:endParaRPr lang="en-US" dirty="0"/>
          </a:p>
          <a:p>
            <a:r>
              <a:rPr lang="en-US" dirty="0" smtClean="0"/>
              <a:t>August 23, 2017</a:t>
            </a:r>
            <a:endParaRPr lang="en-US" dirty="0"/>
          </a:p>
        </p:txBody>
      </p:sp>
    </p:spTree>
    <p:extLst>
      <p:ext uri="{BB962C8B-B14F-4D97-AF65-F5344CB8AC3E}">
        <p14:creationId xmlns:p14="http://schemas.microsoft.com/office/powerpoint/2010/main" val="1268878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bg1"/>
                </a:solidFill>
              </a:rPr>
              <a:t>Questions?</a:t>
            </a:r>
            <a:endParaRPr lang="en-US" dirty="0">
              <a:solidFill>
                <a:schemeClr val="bg1"/>
              </a:solidFill>
            </a:endParaRPr>
          </a:p>
        </p:txBody>
      </p:sp>
    </p:spTree>
    <p:extLst>
      <p:ext uri="{BB962C8B-B14F-4D97-AF65-F5344CB8AC3E}">
        <p14:creationId xmlns:p14="http://schemas.microsoft.com/office/powerpoint/2010/main" val="1932087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7030A0"/>
                </a:solidFill>
              </a:rPr>
              <a:t>General Reminders</a:t>
            </a:r>
            <a:endParaRPr lang="en-US" b="1" dirty="0">
              <a:solidFill>
                <a:srgbClr val="7030A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smtClean="0">
                <a:latin typeface="Arial" panose="020B0604020202020204" pitchFamily="34" charset="0"/>
                <a:cs typeface="Arial" panose="020B0604020202020204" pitchFamily="34" charset="0"/>
              </a:rPr>
              <a:t>This webinar will be recorded and archived on the ASTDD website;</a:t>
            </a:r>
          </a:p>
          <a:p>
            <a:r>
              <a:rPr lang="en-US" dirty="0">
                <a:latin typeface="Arial" panose="020B0604020202020204" pitchFamily="34" charset="0"/>
                <a:cs typeface="Arial" panose="020B0604020202020204" pitchFamily="34" charset="0"/>
              </a:rPr>
              <a:t>We would like to hold any questions until the end, so if you have questions, please make a note of them. When we are ready for questions, if you wish to ask one, please click on the Set Status icon which is the little man with his arm raised on either the upper left or the top of your screen. Click on “raise hand.”  We will then call on you to ask your question over the </a:t>
            </a:r>
            <a:r>
              <a:rPr lang="en-US" dirty="0" smtClean="0">
                <a:latin typeface="Arial" panose="020B0604020202020204" pitchFamily="34" charset="0"/>
                <a:cs typeface="Arial" panose="020B0604020202020204" pitchFamily="34" charset="0"/>
              </a:rPr>
              <a:t>phone;</a:t>
            </a:r>
          </a:p>
          <a:p>
            <a:r>
              <a:rPr lang="en-US" dirty="0" smtClean="0">
                <a:latin typeface="Arial" panose="020B0604020202020204" pitchFamily="34" charset="0"/>
                <a:cs typeface="Arial" panose="020B0604020202020204" pitchFamily="34" charset="0"/>
              </a:rPr>
              <a:t>Please respond to the polling questions at the conclusion of the webinar.</a:t>
            </a:r>
          </a:p>
          <a:p>
            <a:endParaRPr lang="en-US"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D7BE64BA-3357-42FD-8519-C2F63554B0B8}" type="slidenum">
              <a:rPr lang="en-US" smtClean="0">
                <a:solidFill>
                  <a:prstClr val="black">
                    <a:tint val="75000"/>
                  </a:prstClr>
                </a:solidFill>
              </a:rPr>
              <a:pPr/>
              <a:t>2</a:t>
            </a:fld>
            <a:endParaRPr lang="en-US" dirty="0">
              <a:solidFill>
                <a:prstClr val="black">
                  <a:tint val="75000"/>
                </a:prstClr>
              </a:solidFill>
            </a:endParaRPr>
          </a:p>
        </p:txBody>
      </p:sp>
      <p:sp>
        <p:nvSpPr>
          <p:cNvPr id="6" name="Footer Placeholder 5"/>
          <p:cNvSpPr>
            <a:spLocks noGrp="1"/>
          </p:cNvSpPr>
          <p:nvPr>
            <p:ph type="ftr" sz="quarter" idx="11"/>
          </p:nvPr>
        </p:nvSpPr>
        <p:spPr>
          <a:xfrm>
            <a:off x="6096000" y="6324600"/>
            <a:ext cx="2895600" cy="365125"/>
          </a:xfrm>
        </p:spPr>
        <p:txBody>
          <a:bodyPr/>
          <a:lstStyle/>
          <a:p>
            <a:r>
              <a:rPr lang="en-US" dirty="0" smtClean="0">
                <a:solidFill>
                  <a:prstClr val="black"/>
                </a:solidFill>
              </a:rPr>
              <a:t>2</a:t>
            </a:r>
            <a:endParaRPr lang="en-US" dirty="0">
              <a:solidFill>
                <a:prstClr val="black"/>
              </a:solidFill>
            </a:endParaRPr>
          </a:p>
        </p:txBody>
      </p:sp>
    </p:spTree>
    <p:extLst>
      <p:ext uri="{BB962C8B-B14F-4D97-AF65-F5344CB8AC3E}">
        <p14:creationId xmlns:p14="http://schemas.microsoft.com/office/powerpoint/2010/main" val="3899223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Arial" pitchFamily="34" charset="0"/>
                <a:cs typeface="Arial" pitchFamily="34" charset="0"/>
              </a:rPr>
              <a:t>This presentation was supported by Cooperative Agreement </a:t>
            </a:r>
            <a:r>
              <a:rPr lang="en-US" dirty="0" smtClean="0"/>
              <a:t>NU58DP004919-04-00 </a:t>
            </a:r>
            <a:r>
              <a:rPr lang="en-US" dirty="0" smtClean="0">
                <a:latin typeface="Arial" pitchFamily="34" charset="0"/>
                <a:cs typeface="Arial" pitchFamily="34" charset="0"/>
              </a:rPr>
              <a:t>from CDC, Division of Oral Health. </a:t>
            </a:r>
            <a:r>
              <a:rPr lang="en-US" dirty="0" smtClean="0">
                <a:latin typeface="Arial" pitchFamily="34" charset="0"/>
                <a:ea typeface="Calibri"/>
                <a:cs typeface="Arial" pitchFamily="34" charset="0"/>
              </a:rPr>
              <a:t>Its contents are solely the responsibility of the authors and do not necessarily represent the official views of CDC.</a:t>
            </a:r>
            <a:endParaRPr lang="en-US" dirty="0" smtClean="0">
              <a:latin typeface="Arial" pitchFamily="34" charset="0"/>
              <a:cs typeface="Arial" pitchFamily="34" charset="0"/>
            </a:endParaRPr>
          </a:p>
          <a:p>
            <a:endParaRPr lang="en-US" dirty="0"/>
          </a:p>
        </p:txBody>
      </p:sp>
      <p:pic>
        <p:nvPicPr>
          <p:cNvPr id="4" name="Picture 11" descr="2BSLGTH"/>
          <p:cNvPicPr>
            <a:picLocks noChangeAspect="1" noChangeArrowheads="1"/>
          </p:cNvPicPr>
          <p:nvPr/>
        </p:nvPicPr>
        <p:blipFill>
          <a:blip r:embed="rId3" cstate="print">
            <a:lum bright="-12000" contrast="12000"/>
          </a:blip>
          <a:srcRect/>
          <a:stretch>
            <a:fillRect/>
          </a:stretch>
        </p:blipFill>
        <p:spPr bwMode="auto">
          <a:xfrm>
            <a:off x="6705600" y="4724400"/>
            <a:ext cx="1676400" cy="1082675"/>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D7BE64BA-3357-42FD-8519-C2F63554B0B8}" type="slidenum">
              <a:rPr lang="en-US" smtClean="0">
                <a:solidFill>
                  <a:prstClr val="black">
                    <a:tint val="75000"/>
                  </a:prstClr>
                </a:solidFill>
              </a:rPr>
              <a:pPr/>
              <a:t>3</a:t>
            </a:fld>
            <a:endParaRPr lang="en-US" dirty="0">
              <a:solidFill>
                <a:prstClr val="black">
                  <a:tint val="75000"/>
                </a:prstClr>
              </a:solidFill>
            </a:endParaRPr>
          </a:p>
        </p:txBody>
      </p:sp>
      <p:sp>
        <p:nvSpPr>
          <p:cNvPr id="7" name="Footer Placeholder 6"/>
          <p:cNvSpPr>
            <a:spLocks noGrp="1"/>
          </p:cNvSpPr>
          <p:nvPr>
            <p:ph type="ftr" sz="quarter" idx="11"/>
          </p:nvPr>
        </p:nvSpPr>
        <p:spPr>
          <a:xfrm>
            <a:off x="6096000" y="6324600"/>
            <a:ext cx="2895600" cy="365125"/>
          </a:xfrm>
        </p:spPr>
        <p:txBody>
          <a:bodyPr/>
          <a:lstStyle/>
          <a:p>
            <a:r>
              <a:rPr lang="en-US" dirty="0" smtClean="0">
                <a:solidFill>
                  <a:prstClr val="black"/>
                </a:solidFill>
              </a:rPr>
              <a:t>3</a:t>
            </a:r>
            <a:endParaRPr lang="en-US" dirty="0">
              <a:solidFill>
                <a:prstClr val="black"/>
              </a:solidFill>
            </a:endParaRPr>
          </a:p>
        </p:txBody>
      </p:sp>
    </p:spTree>
    <p:extLst>
      <p:ext uri="{BB962C8B-B14F-4D97-AF65-F5344CB8AC3E}">
        <p14:creationId xmlns:p14="http://schemas.microsoft.com/office/powerpoint/2010/main" val="4169343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fontScale="90000"/>
          </a:bodyPr>
          <a:lstStyle/>
          <a:p>
            <a:r>
              <a:rPr lang="en-US" dirty="0" smtClean="0">
                <a:solidFill>
                  <a:schemeClr val="bg1"/>
                </a:solidFill>
              </a:rPr>
              <a:t>Challenges for New State Dental Program Leaders</a:t>
            </a:r>
            <a:endParaRPr lang="en-US" dirty="0">
              <a:solidFill>
                <a:schemeClr val="bg1"/>
              </a:solidFill>
            </a:endParaRPr>
          </a:p>
        </p:txBody>
      </p:sp>
      <p:sp>
        <p:nvSpPr>
          <p:cNvPr id="3" name="Content Placeholder 2"/>
          <p:cNvSpPr>
            <a:spLocks noGrp="1"/>
          </p:cNvSpPr>
          <p:nvPr>
            <p:ph idx="1"/>
          </p:nvPr>
        </p:nvSpPr>
        <p:spPr>
          <a:xfrm>
            <a:off x="457200" y="1752600"/>
            <a:ext cx="8229600" cy="4373563"/>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txBody>
          <a:bodyPr/>
          <a:lstStyle/>
          <a:p>
            <a:r>
              <a:rPr lang="en-US" dirty="0" smtClean="0">
                <a:solidFill>
                  <a:schemeClr val="tx1"/>
                </a:solidFill>
              </a:rPr>
              <a:t>Lack of prior exposure or preparation for state level public service</a:t>
            </a:r>
          </a:p>
          <a:p>
            <a:r>
              <a:rPr lang="en-US" dirty="0" smtClean="0">
                <a:solidFill>
                  <a:schemeClr val="tx1"/>
                </a:solidFill>
              </a:rPr>
              <a:t>Failure to understand the culture and rules of state government </a:t>
            </a:r>
          </a:p>
          <a:p>
            <a:r>
              <a:rPr lang="en-US" dirty="0" smtClean="0">
                <a:solidFill>
                  <a:schemeClr val="tx1"/>
                </a:solidFill>
              </a:rPr>
              <a:t>Assuming leadership means your directions are followed</a:t>
            </a:r>
          </a:p>
          <a:p>
            <a:r>
              <a:rPr lang="en-US" dirty="0" smtClean="0">
                <a:solidFill>
                  <a:schemeClr val="tx1"/>
                </a:solidFill>
              </a:rPr>
              <a:t>Lacking competence in avoiding pitfalls and political entanglements</a:t>
            </a:r>
          </a:p>
          <a:p>
            <a:r>
              <a:rPr lang="en-US" dirty="0" smtClean="0">
                <a:solidFill>
                  <a:schemeClr val="tx1"/>
                </a:solidFill>
              </a:rPr>
              <a:t>Assuming you have the resources to carry out your duties</a:t>
            </a:r>
          </a:p>
          <a:p>
            <a:r>
              <a:rPr lang="en-US" dirty="0" smtClean="0">
                <a:solidFill>
                  <a:schemeClr val="tx1"/>
                </a:solidFill>
              </a:rPr>
              <a:t>Assuming support for your SOHP role because you were hired </a:t>
            </a:r>
          </a:p>
          <a:p>
            <a:r>
              <a:rPr lang="en-US" dirty="0" smtClean="0">
                <a:solidFill>
                  <a:schemeClr val="tx1"/>
                </a:solidFill>
              </a:rPr>
              <a:t>Administration and bureaucracy </a:t>
            </a:r>
          </a:p>
          <a:p>
            <a:r>
              <a:rPr lang="en-US" dirty="0" smtClean="0">
                <a:solidFill>
                  <a:schemeClr val="tx1"/>
                </a:solidFill>
              </a:rPr>
              <a:t>That leadership is earned, not assumed</a:t>
            </a:r>
          </a:p>
          <a:p>
            <a:r>
              <a:rPr lang="en-US" dirty="0" smtClean="0">
                <a:solidFill>
                  <a:schemeClr val="tx1"/>
                </a:solidFill>
              </a:rPr>
              <a:t>Blurred lines of communication and responsibilities </a:t>
            </a:r>
          </a:p>
          <a:p>
            <a:endParaRPr lang="en-US" dirty="0"/>
          </a:p>
        </p:txBody>
      </p:sp>
    </p:spTree>
    <p:extLst>
      <p:ext uri="{BB962C8B-B14F-4D97-AF65-F5344CB8AC3E}">
        <p14:creationId xmlns:p14="http://schemas.microsoft.com/office/powerpoint/2010/main" val="2753052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a:bodyPr>
          <a:lstStyle/>
          <a:p>
            <a:r>
              <a:rPr lang="en-US" sz="3200" dirty="0" smtClean="0">
                <a:solidFill>
                  <a:schemeClr val="bg1"/>
                </a:solidFill>
              </a:rPr>
              <a:t>Preparation for Public Service Leadership</a:t>
            </a:r>
            <a:endParaRPr lang="en-US" sz="3200" dirty="0">
              <a:solidFill>
                <a:schemeClr val="bg1"/>
              </a:solidFill>
            </a:endParaRPr>
          </a:p>
        </p:txBody>
      </p:sp>
      <p:sp>
        <p:nvSpPr>
          <p:cNvPr id="3" name="Content Placeholder 2"/>
          <p:cNvSpPr>
            <a:spLocks noGrp="1"/>
          </p:cNvSpPr>
          <p:nvPr>
            <p:ph idx="1"/>
          </p:nvPr>
        </p:nvSpPr>
        <p:spPr>
          <a:xfrm>
            <a:off x="457200" y="1676400"/>
            <a:ext cx="8229600" cy="4648199"/>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ln>
            <a:noFill/>
          </a:ln>
        </p:spPr>
        <p:txBody>
          <a:bodyPr>
            <a:normAutofit/>
          </a:bodyPr>
          <a:lstStyle/>
          <a:p>
            <a:r>
              <a:rPr lang="en-US" dirty="0" smtClean="0">
                <a:solidFill>
                  <a:schemeClr val="tx1"/>
                </a:solidFill>
              </a:rPr>
              <a:t>Do not assume your prior education equips you for public health service leadership – no matter the degrees you’ve earned</a:t>
            </a:r>
          </a:p>
          <a:p>
            <a:r>
              <a:rPr lang="en-US" dirty="0" smtClean="0">
                <a:solidFill>
                  <a:schemeClr val="tx1"/>
                </a:solidFill>
              </a:rPr>
              <a:t>Seek leadership training as early as you can and a mentor for guidance</a:t>
            </a:r>
          </a:p>
          <a:p>
            <a:r>
              <a:rPr lang="en-US" dirty="0" smtClean="0">
                <a:solidFill>
                  <a:schemeClr val="tx1"/>
                </a:solidFill>
              </a:rPr>
              <a:t>Many state agencies have a list of training opportunities in-house and contracted outside</a:t>
            </a:r>
          </a:p>
          <a:p>
            <a:r>
              <a:rPr lang="en-US" dirty="0" smtClean="0">
                <a:solidFill>
                  <a:schemeClr val="tx1"/>
                </a:solidFill>
              </a:rPr>
              <a:t>Start with the basics like project management, state employment policies, leading a team, procurement, contracts , Equal Opportunity Employment, and discrimination sensitivity courses; these are known as </a:t>
            </a:r>
            <a:r>
              <a:rPr lang="en-US" i="1" u="sng" dirty="0" smtClean="0">
                <a:solidFill>
                  <a:schemeClr val="tx1"/>
                </a:solidFill>
              </a:rPr>
              <a:t>Applied Management Courses </a:t>
            </a:r>
          </a:p>
          <a:p>
            <a:r>
              <a:rPr lang="en-US" dirty="0" smtClean="0">
                <a:solidFill>
                  <a:schemeClr val="tx1"/>
                </a:solidFill>
              </a:rPr>
              <a:t>Many states have contract courses with local universities; an example is called the </a:t>
            </a:r>
            <a:r>
              <a:rPr lang="en-US" i="1" u="sng" dirty="0" smtClean="0">
                <a:solidFill>
                  <a:schemeClr val="tx1"/>
                </a:solidFill>
              </a:rPr>
              <a:t>Certified Public Managers </a:t>
            </a:r>
            <a:r>
              <a:rPr lang="en-US" dirty="0" smtClean="0">
                <a:solidFill>
                  <a:schemeClr val="tx1"/>
                </a:solidFill>
              </a:rPr>
              <a:t>(CPM</a:t>
            </a:r>
            <a:r>
              <a:rPr lang="en-US" dirty="0">
                <a:solidFill>
                  <a:schemeClr val="tx1"/>
                </a:solidFill>
              </a:rPr>
              <a:t>) program </a:t>
            </a:r>
            <a:r>
              <a:rPr lang="en-US" dirty="0" smtClean="0">
                <a:solidFill>
                  <a:schemeClr val="tx1"/>
                </a:solidFill>
              </a:rPr>
              <a:t>  </a:t>
            </a:r>
            <a:r>
              <a:rPr lang="en-US" dirty="0" smtClean="0"/>
              <a:t>					   </a:t>
            </a:r>
            <a:r>
              <a:rPr lang="en-US" b="1" dirty="0" smtClean="0">
                <a:solidFill>
                  <a:schemeClr val="tx1"/>
                </a:solidFill>
              </a:rPr>
              <a:t>http://cpmconsortium.org/ </a:t>
            </a:r>
            <a:endParaRPr lang="en-US" b="1" dirty="0">
              <a:solidFill>
                <a:schemeClr val="tx1"/>
              </a:solidFill>
            </a:endParaRPr>
          </a:p>
        </p:txBody>
      </p:sp>
    </p:spTree>
    <p:extLst>
      <p:ext uri="{BB962C8B-B14F-4D97-AF65-F5344CB8AC3E}">
        <p14:creationId xmlns:p14="http://schemas.microsoft.com/office/powerpoint/2010/main" val="1632278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537" y="381000"/>
            <a:ext cx="8839200" cy="990600"/>
          </a:xfrm>
        </p:spPr>
        <p:txBody>
          <a:bodyPr>
            <a:noAutofit/>
          </a:bodyPr>
          <a:lstStyle/>
          <a:p>
            <a:r>
              <a:rPr lang="en-US" sz="2800" dirty="0" smtClean="0">
                <a:solidFill>
                  <a:schemeClr val="bg1"/>
                </a:solidFill>
              </a:rPr>
              <a:t>Being Knowledgeable about Dental Services Isn’t Enough! </a:t>
            </a:r>
            <a:endParaRPr lang="en-US" sz="2800" dirty="0">
              <a:solidFill>
                <a:schemeClr val="bg1"/>
              </a:solidFill>
            </a:endParaRPr>
          </a:p>
        </p:txBody>
      </p:sp>
      <p:sp>
        <p:nvSpPr>
          <p:cNvPr id="3" name="Content Placeholder 2"/>
          <p:cNvSpPr>
            <a:spLocks noGrp="1"/>
          </p:cNvSpPr>
          <p:nvPr>
            <p:ph idx="1"/>
          </p:nvPr>
        </p:nvSpPr>
        <p:spPr>
          <a:xfrm>
            <a:off x="457200" y="1371600"/>
            <a:ext cx="8229600" cy="4876800"/>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txBody>
          <a:bodyPr>
            <a:normAutofit lnSpcReduction="10000"/>
          </a:bodyPr>
          <a:lstStyle/>
          <a:p>
            <a:r>
              <a:rPr lang="en-US" dirty="0" smtClean="0">
                <a:solidFill>
                  <a:schemeClr val="tx1"/>
                </a:solidFill>
              </a:rPr>
              <a:t>Dealing with employee conflict and the origins of conflict</a:t>
            </a:r>
          </a:p>
          <a:p>
            <a:r>
              <a:rPr lang="en-US" dirty="0" smtClean="0">
                <a:solidFill>
                  <a:schemeClr val="tx1"/>
                </a:solidFill>
              </a:rPr>
              <a:t>Effective communications and appropriate signs of respect towards leadership</a:t>
            </a:r>
          </a:p>
          <a:p>
            <a:r>
              <a:rPr lang="en-US" dirty="0" smtClean="0">
                <a:solidFill>
                  <a:schemeClr val="tx1"/>
                </a:solidFill>
              </a:rPr>
              <a:t>Employment policies and procedures</a:t>
            </a:r>
          </a:p>
          <a:p>
            <a:r>
              <a:rPr lang="en-US" dirty="0" smtClean="0">
                <a:solidFill>
                  <a:schemeClr val="tx1"/>
                </a:solidFill>
              </a:rPr>
              <a:t>Contract negotiations and state policies</a:t>
            </a:r>
          </a:p>
          <a:p>
            <a:r>
              <a:rPr lang="en-US" dirty="0" smtClean="0">
                <a:solidFill>
                  <a:schemeClr val="tx1"/>
                </a:solidFill>
              </a:rPr>
              <a:t>Negotiations </a:t>
            </a:r>
          </a:p>
          <a:p>
            <a:r>
              <a:rPr lang="en-US" dirty="0" smtClean="0">
                <a:solidFill>
                  <a:schemeClr val="tx1"/>
                </a:solidFill>
              </a:rPr>
              <a:t>Collective Bargaining policies</a:t>
            </a:r>
          </a:p>
          <a:p>
            <a:r>
              <a:rPr lang="en-US" dirty="0" smtClean="0">
                <a:solidFill>
                  <a:schemeClr val="tx1"/>
                </a:solidFill>
              </a:rPr>
              <a:t>Extent of real authority</a:t>
            </a:r>
          </a:p>
          <a:p>
            <a:r>
              <a:rPr lang="en-US" dirty="0" smtClean="0">
                <a:solidFill>
                  <a:schemeClr val="tx1"/>
                </a:solidFill>
              </a:rPr>
              <a:t>Working with leadership to build credibility</a:t>
            </a:r>
          </a:p>
          <a:p>
            <a:r>
              <a:rPr lang="en-US" dirty="0" smtClean="0">
                <a:solidFill>
                  <a:schemeClr val="tx1"/>
                </a:solidFill>
              </a:rPr>
              <a:t>Compromise</a:t>
            </a:r>
          </a:p>
          <a:p>
            <a:r>
              <a:rPr lang="en-US" dirty="0" smtClean="0">
                <a:solidFill>
                  <a:schemeClr val="tx1"/>
                </a:solidFill>
              </a:rPr>
              <a:t>Realistic expectations verses idealism</a:t>
            </a:r>
          </a:p>
          <a:p>
            <a:r>
              <a:rPr lang="en-US" dirty="0" smtClean="0">
                <a:solidFill>
                  <a:schemeClr val="tx1"/>
                </a:solidFill>
              </a:rPr>
              <a:t>Expectations of multi-generation employees </a:t>
            </a:r>
            <a:endParaRPr lang="en-US" dirty="0">
              <a:solidFill>
                <a:schemeClr val="tx1"/>
              </a:solidFill>
            </a:endParaRPr>
          </a:p>
        </p:txBody>
      </p:sp>
    </p:spTree>
    <p:extLst>
      <p:ext uri="{BB962C8B-B14F-4D97-AF65-F5344CB8AC3E}">
        <p14:creationId xmlns:p14="http://schemas.microsoft.com/office/powerpoint/2010/main" val="36573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a:bodyPr>
          <a:lstStyle/>
          <a:p>
            <a:r>
              <a:rPr lang="en-US" sz="3200" dirty="0" smtClean="0">
                <a:solidFill>
                  <a:schemeClr val="bg1"/>
                </a:solidFill>
              </a:rPr>
              <a:t>New Paradigms in State Government</a:t>
            </a:r>
            <a:endParaRPr lang="en-US" sz="3200" dirty="0">
              <a:solidFill>
                <a:schemeClr val="bg1"/>
              </a:solidFill>
            </a:endParaRPr>
          </a:p>
        </p:txBody>
      </p:sp>
      <p:sp>
        <p:nvSpPr>
          <p:cNvPr id="3" name="Content Placeholder 2"/>
          <p:cNvSpPr>
            <a:spLocks noGrp="1"/>
          </p:cNvSpPr>
          <p:nvPr>
            <p:ph idx="1"/>
          </p:nvPr>
        </p:nvSpPr>
        <p:spPr>
          <a:xfrm>
            <a:off x="457200" y="1676400"/>
            <a:ext cx="8229600" cy="4449763"/>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txBody>
          <a:bodyPr/>
          <a:lstStyle/>
          <a:p>
            <a:r>
              <a:rPr lang="en-US" dirty="0" smtClean="0">
                <a:solidFill>
                  <a:schemeClr val="tx1"/>
                </a:solidFill>
              </a:rPr>
              <a:t>Competing with the private sector</a:t>
            </a:r>
          </a:p>
          <a:p>
            <a:r>
              <a:rPr lang="en-US" dirty="0" smtClean="0">
                <a:solidFill>
                  <a:schemeClr val="tx1"/>
                </a:solidFill>
              </a:rPr>
              <a:t>Doing more with less – stretching yourself and your staff</a:t>
            </a:r>
          </a:p>
          <a:p>
            <a:r>
              <a:rPr lang="en-US" dirty="0" smtClean="0">
                <a:solidFill>
                  <a:schemeClr val="tx1"/>
                </a:solidFill>
              </a:rPr>
              <a:t>Taxation and public opinion – constant conflict</a:t>
            </a:r>
          </a:p>
          <a:p>
            <a:r>
              <a:rPr lang="en-US" dirty="0" smtClean="0">
                <a:solidFill>
                  <a:schemeClr val="tx1"/>
                </a:solidFill>
              </a:rPr>
              <a:t>Working in the Executive Branch of government – what does that mean?</a:t>
            </a:r>
          </a:p>
          <a:p>
            <a:r>
              <a:rPr lang="en-US" dirty="0" smtClean="0">
                <a:solidFill>
                  <a:schemeClr val="tx1"/>
                </a:solidFill>
              </a:rPr>
              <a:t>Looking more like a business – outsourcing activities</a:t>
            </a:r>
          </a:p>
          <a:p>
            <a:r>
              <a:rPr lang="en-US" dirty="0" smtClean="0">
                <a:solidFill>
                  <a:schemeClr val="tx1"/>
                </a:solidFill>
              </a:rPr>
              <a:t>Avoiding the “hot potatoes” that go with a leadership title </a:t>
            </a:r>
          </a:p>
          <a:p>
            <a:r>
              <a:rPr lang="en-US" dirty="0" smtClean="0">
                <a:solidFill>
                  <a:schemeClr val="tx1"/>
                </a:solidFill>
              </a:rPr>
              <a:t>Shifting from </a:t>
            </a:r>
            <a:r>
              <a:rPr lang="en-US" dirty="0" smtClean="0">
                <a:solidFill>
                  <a:schemeClr val="tx1"/>
                </a:solidFill>
              </a:rPr>
              <a:t>rigid </a:t>
            </a:r>
            <a:r>
              <a:rPr lang="en-US" dirty="0" smtClean="0">
                <a:solidFill>
                  <a:schemeClr val="tx1"/>
                </a:solidFill>
              </a:rPr>
              <a:t>job locations and schedules towards flexibility</a:t>
            </a:r>
          </a:p>
          <a:p>
            <a:r>
              <a:rPr lang="en-US" dirty="0" smtClean="0">
                <a:solidFill>
                  <a:schemeClr val="tx1"/>
                </a:solidFill>
              </a:rPr>
              <a:t>Changing payment and benefit paradigms </a:t>
            </a:r>
          </a:p>
          <a:p>
            <a:r>
              <a:rPr lang="en-US" dirty="0" smtClean="0">
                <a:solidFill>
                  <a:schemeClr val="tx1"/>
                </a:solidFill>
              </a:rPr>
              <a:t>Putting your foot down – when and how to discipline staff </a:t>
            </a:r>
            <a:endParaRPr lang="en-US" dirty="0">
              <a:solidFill>
                <a:schemeClr val="tx1"/>
              </a:solidFill>
            </a:endParaRPr>
          </a:p>
        </p:txBody>
      </p:sp>
    </p:spTree>
    <p:extLst>
      <p:ext uri="{BB962C8B-B14F-4D97-AF65-F5344CB8AC3E}">
        <p14:creationId xmlns:p14="http://schemas.microsoft.com/office/powerpoint/2010/main" val="587754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914400"/>
          </a:xfrm>
        </p:spPr>
        <p:txBody>
          <a:bodyPr>
            <a:normAutofit/>
          </a:bodyPr>
          <a:lstStyle/>
          <a:p>
            <a:r>
              <a:rPr lang="en-US" sz="3200" dirty="0" smtClean="0">
                <a:solidFill>
                  <a:schemeClr val="bg1"/>
                </a:solidFill>
              </a:rPr>
              <a:t>Certified Public Management Program</a:t>
            </a:r>
            <a:endParaRPr lang="en-US" sz="3200" dirty="0">
              <a:solidFill>
                <a:schemeClr val="bg1"/>
              </a:solidFill>
            </a:endParaRPr>
          </a:p>
        </p:txBody>
      </p:sp>
      <p:sp>
        <p:nvSpPr>
          <p:cNvPr id="5" name="Content Placeholder 4"/>
          <p:cNvSpPr>
            <a:spLocks noGrp="1"/>
          </p:cNvSpPr>
          <p:nvPr>
            <p:ph sz="quarter" idx="13"/>
          </p:nvPr>
        </p:nvSpPr>
        <p:spPr>
          <a:xfrm>
            <a:off x="457200" y="1524000"/>
            <a:ext cx="4038600" cy="4724400"/>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txBody>
          <a:bodyPr>
            <a:normAutofit/>
          </a:bodyPr>
          <a:lstStyle/>
          <a:p>
            <a:r>
              <a:rPr lang="en-US" dirty="0" smtClean="0">
                <a:solidFill>
                  <a:schemeClr val="tx1"/>
                </a:solidFill>
              </a:rPr>
              <a:t>300 hours of structured training in:</a:t>
            </a:r>
          </a:p>
          <a:p>
            <a:pPr lvl="1">
              <a:buClr>
                <a:schemeClr val="tx1"/>
              </a:buClr>
            </a:pPr>
            <a:r>
              <a:rPr lang="en-US" sz="1800" dirty="0">
                <a:solidFill>
                  <a:schemeClr val="tx1"/>
                </a:solidFill>
              </a:rPr>
              <a:t>Personal and Organizational </a:t>
            </a:r>
            <a:r>
              <a:rPr lang="en-US" sz="1800" dirty="0" smtClean="0">
                <a:solidFill>
                  <a:schemeClr val="tx1"/>
                </a:solidFill>
              </a:rPr>
              <a:t>Integrity</a:t>
            </a:r>
          </a:p>
          <a:p>
            <a:pPr lvl="1">
              <a:buClr>
                <a:schemeClr val="tx1"/>
              </a:buClr>
            </a:pPr>
            <a:r>
              <a:rPr lang="en-US" sz="1800" dirty="0">
                <a:solidFill>
                  <a:schemeClr val="tx1"/>
                </a:solidFill>
              </a:rPr>
              <a:t>Managing </a:t>
            </a:r>
            <a:r>
              <a:rPr lang="en-US" sz="1800" dirty="0" smtClean="0">
                <a:solidFill>
                  <a:schemeClr val="tx1"/>
                </a:solidFill>
              </a:rPr>
              <a:t>Work</a:t>
            </a:r>
          </a:p>
          <a:p>
            <a:pPr lvl="1">
              <a:buClr>
                <a:schemeClr val="tx1"/>
              </a:buClr>
            </a:pPr>
            <a:r>
              <a:rPr lang="en-US" sz="1800" dirty="0">
                <a:solidFill>
                  <a:schemeClr val="tx1"/>
                </a:solidFill>
              </a:rPr>
              <a:t>Leading </a:t>
            </a:r>
            <a:r>
              <a:rPr lang="en-US" sz="1800" dirty="0" smtClean="0">
                <a:solidFill>
                  <a:schemeClr val="tx1"/>
                </a:solidFill>
              </a:rPr>
              <a:t>People</a:t>
            </a:r>
          </a:p>
          <a:p>
            <a:pPr lvl="1">
              <a:buClr>
                <a:schemeClr val="tx1"/>
              </a:buClr>
            </a:pPr>
            <a:r>
              <a:rPr lang="en-US" sz="1800" dirty="0">
                <a:solidFill>
                  <a:schemeClr val="tx1"/>
                </a:solidFill>
              </a:rPr>
              <a:t>Developing Self</a:t>
            </a:r>
          </a:p>
          <a:p>
            <a:pPr lvl="1">
              <a:buClr>
                <a:schemeClr val="tx1"/>
              </a:buClr>
            </a:pPr>
            <a:r>
              <a:rPr lang="en-US" sz="1800" dirty="0">
                <a:solidFill>
                  <a:schemeClr val="tx1"/>
                </a:solidFill>
              </a:rPr>
              <a:t>Systemic </a:t>
            </a:r>
            <a:r>
              <a:rPr lang="en-US" sz="1800" dirty="0" smtClean="0">
                <a:solidFill>
                  <a:schemeClr val="tx1"/>
                </a:solidFill>
              </a:rPr>
              <a:t>Integration</a:t>
            </a:r>
          </a:p>
          <a:p>
            <a:pPr lvl="1">
              <a:buClr>
                <a:schemeClr val="tx1"/>
              </a:buClr>
            </a:pPr>
            <a:r>
              <a:rPr lang="en-US" sz="1800" dirty="0">
                <a:solidFill>
                  <a:schemeClr val="tx1"/>
                </a:solidFill>
              </a:rPr>
              <a:t>Public Service </a:t>
            </a:r>
            <a:r>
              <a:rPr lang="en-US" sz="1800" dirty="0" smtClean="0">
                <a:solidFill>
                  <a:schemeClr val="tx1"/>
                </a:solidFill>
              </a:rPr>
              <a:t>Focus</a:t>
            </a:r>
          </a:p>
          <a:p>
            <a:pPr lvl="1">
              <a:buClr>
                <a:schemeClr val="tx1"/>
              </a:buClr>
            </a:pPr>
            <a:r>
              <a:rPr lang="en-US" sz="1800" dirty="0">
                <a:solidFill>
                  <a:schemeClr val="tx1"/>
                </a:solidFill>
              </a:rPr>
              <a:t>Change </a:t>
            </a:r>
            <a:r>
              <a:rPr lang="en-US" sz="1800" dirty="0" smtClean="0">
                <a:solidFill>
                  <a:schemeClr val="tx1"/>
                </a:solidFill>
              </a:rPr>
              <a:t>Leadership</a:t>
            </a:r>
          </a:p>
          <a:p>
            <a:pPr lvl="1">
              <a:buClr>
                <a:schemeClr val="tx1"/>
              </a:buClr>
            </a:pPr>
            <a:r>
              <a:rPr lang="en-US" sz="1800" b="1" i="1" dirty="0" smtClean="0">
                <a:solidFill>
                  <a:schemeClr val="tx1"/>
                </a:solidFill>
              </a:rPr>
              <a:t>Capstone Project </a:t>
            </a:r>
            <a:r>
              <a:rPr lang="en-US" sz="1800" dirty="0" smtClean="0">
                <a:solidFill>
                  <a:schemeClr val="tx1"/>
                </a:solidFill>
              </a:rPr>
              <a:t>– demonstration of application of principles learned to a real job situation. </a:t>
            </a:r>
            <a:endParaRPr lang="en-US" sz="1800" dirty="0">
              <a:solidFill>
                <a:schemeClr val="tx1"/>
              </a:solidFill>
            </a:endParaRPr>
          </a:p>
        </p:txBody>
      </p:sp>
      <p:sp>
        <p:nvSpPr>
          <p:cNvPr id="6" name="Content Placeholder 5"/>
          <p:cNvSpPr>
            <a:spLocks noGrp="1"/>
          </p:cNvSpPr>
          <p:nvPr>
            <p:ph sz="quarter" idx="14"/>
          </p:nvPr>
        </p:nvSpPr>
        <p:spPr>
          <a:xfrm>
            <a:off x="4648200" y="5257800"/>
            <a:ext cx="4191000" cy="990600"/>
          </a:xfr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100000" t="100000"/>
            </a:path>
            <a:tileRect r="-100000" b="-100000"/>
          </a:gradFill>
        </p:spPr>
        <p:txBody>
          <a:bodyPr>
            <a:normAutofit fontScale="92500"/>
          </a:bodyPr>
          <a:lstStyle/>
          <a:p>
            <a:r>
              <a:rPr lang="en-US" sz="1800" dirty="0" smtClean="0">
                <a:solidFill>
                  <a:schemeClr val="tx1"/>
                </a:solidFill>
              </a:rPr>
              <a:t>Examples of Capstone Projects:</a:t>
            </a:r>
          </a:p>
          <a:p>
            <a:pPr marL="0" indent="0">
              <a:buNone/>
            </a:pPr>
            <a:r>
              <a:rPr lang="en-US" sz="1800" dirty="0">
                <a:solidFill>
                  <a:schemeClr val="tx1"/>
                </a:solidFill>
                <a:hlinkClick r:id="rId2"/>
              </a:rPr>
              <a:t>https://cpmacademy.org/awards/askew-award</a:t>
            </a:r>
            <a:r>
              <a:rPr lang="en-US" sz="1800" dirty="0" smtClean="0">
                <a:solidFill>
                  <a:schemeClr val="tx1"/>
                </a:solidFill>
                <a:hlinkClick r:id="rId2"/>
              </a:rPr>
              <a:t>/</a:t>
            </a:r>
            <a:endParaRPr lang="en-US" sz="1800" dirty="0" smtClean="0">
              <a:solidFill>
                <a:schemeClr val="tx1"/>
              </a:solidFill>
            </a:endParaRPr>
          </a:p>
          <a:p>
            <a:endParaRPr lang="en-US" dirty="0"/>
          </a:p>
        </p:txBody>
      </p:sp>
    </p:spTree>
    <p:extLst>
      <p:ext uri="{BB962C8B-B14F-4D97-AF65-F5344CB8AC3E}">
        <p14:creationId xmlns:p14="http://schemas.microsoft.com/office/powerpoint/2010/main" val="2926162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0"/>
            <a:ext cx="8229600" cy="914400"/>
          </a:xfrm>
        </p:spPr>
        <p:txBody>
          <a:bodyPr>
            <a:normAutofit/>
          </a:bodyPr>
          <a:lstStyle/>
          <a:p>
            <a:r>
              <a:rPr lang="en-US" sz="3200" dirty="0" smtClean="0">
                <a:solidFill>
                  <a:schemeClr val="bg1"/>
                </a:solidFill>
              </a:rPr>
              <a:t>Benefits of the CPM Program</a:t>
            </a:r>
            <a:endParaRPr lang="en-US" sz="3200" dirty="0">
              <a:solidFill>
                <a:schemeClr val="bg1"/>
              </a:solidFill>
            </a:endParaRPr>
          </a:p>
        </p:txBody>
      </p:sp>
      <p:sp>
        <p:nvSpPr>
          <p:cNvPr id="6" name="Content Placeholder 5"/>
          <p:cNvSpPr>
            <a:spLocks noGrp="1"/>
          </p:cNvSpPr>
          <p:nvPr>
            <p:ph idx="1"/>
          </p:nvPr>
        </p:nvSpPr>
        <p:spPr>
          <a:xfrm>
            <a:off x="457200" y="1676400"/>
            <a:ext cx="8229600" cy="4724400"/>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p:spPr>
        <p:txBody>
          <a:bodyPr>
            <a:normAutofit lnSpcReduction="10000"/>
          </a:bodyPr>
          <a:lstStyle/>
          <a:p>
            <a:r>
              <a:rPr lang="en-US" dirty="0">
                <a:solidFill>
                  <a:schemeClr val="tx1"/>
                </a:solidFill>
              </a:rPr>
              <a:t>Enhance your personal leadership strengths for both your work life and personal life.</a:t>
            </a:r>
          </a:p>
          <a:p>
            <a:r>
              <a:rPr lang="en-US" dirty="0">
                <a:solidFill>
                  <a:schemeClr val="tx1"/>
                </a:solidFill>
              </a:rPr>
              <a:t>Broaden your intergovernmental networks and communication.</a:t>
            </a:r>
          </a:p>
          <a:p>
            <a:r>
              <a:rPr lang="en-US" dirty="0">
                <a:solidFill>
                  <a:schemeClr val="tx1"/>
                </a:solidFill>
              </a:rPr>
              <a:t>Increase your personal awareness and effectiveness.</a:t>
            </a:r>
          </a:p>
          <a:p>
            <a:r>
              <a:rPr lang="en-US" dirty="0">
                <a:solidFill>
                  <a:schemeClr val="tx1"/>
                </a:solidFill>
              </a:rPr>
              <a:t>Evaluate and implement innovative solutions.</a:t>
            </a:r>
          </a:p>
          <a:p>
            <a:r>
              <a:rPr lang="en-US" dirty="0">
                <a:solidFill>
                  <a:schemeClr val="tx1"/>
                </a:solidFill>
              </a:rPr>
              <a:t>Become a leader in promotion of quality in public services.</a:t>
            </a:r>
          </a:p>
          <a:p>
            <a:r>
              <a:rPr lang="en-US" dirty="0">
                <a:solidFill>
                  <a:schemeClr val="tx1"/>
                </a:solidFill>
              </a:rPr>
              <a:t>Take advantage of competency based learning that you can take back to work with you the next day and apply.</a:t>
            </a:r>
          </a:p>
          <a:p>
            <a:r>
              <a:rPr lang="en-US" dirty="0">
                <a:solidFill>
                  <a:schemeClr val="tx1"/>
                </a:solidFill>
              </a:rPr>
              <a:t>In some states, participants can earn undergraduate and graduate credit upon completion of the program.</a:t>
            </a:r>
          </a:p>
          <a:p>
            <a:r>
              <a:rPr lang="en-US" dirty="0">
                <a:solidFill>
                  <a:schemeClr val="tx1"/>
                </a:solidFill>
              </a:rPr>
              <a:t>Successful graduates are eligible for membership in the American Academy of Certified Public Managers®.</a:t>
            </a:r>
          </a:p>
          <a:p>
            <a:endParaRPr lang="en-US" dirty="0"/>
          </a:p>
        </p:txBody>
      </p:sp>
    </p:spTree>
    <p:extLst>
      <p:ext uri="{BB962C8B-B14F-4D97-AF65-F5344CB8AC3E}">
        <p14:creationId xmlns:p14="http://schemas.microsoft.com/office/powerpoint/2010/main" val="47984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cro">
  <a:themeElements>
    <a:clrScheme name="Macro">
      <a:dk1>
        <a:sysClr val="windowText" lastClr="000000"/>
      </a:dk1>
      <a:lt1>
        <a:sysClr val="window" lastClr="FFFFFF"/>
      </a:lt1>
      <a:dk2>
        <a:srgbClr val="3F3F4D"/>
      </a:dk2>
      <a:lt2>
        <a:srgbClr val="DDDDDD"/>
      </a:lt2>
      <a:accent1>
        <a:srgbClr val="A51009"/>
      </a:accent1>
      <a:accent2>
        <a:srgbClr val="DE7014"/>
      </a:accent2>
      <a:accent3>
        <a:srgbClr val="704836"/>
      </a:accent3>
      <a:accent4>
        <a:srgbClr val="F2B431"/>
      </a:accent4>
      <a:accent5>
        <a:srgbClr val="7F221D"/>
      </a:accent5>
      <a:accent6>
        <a:srgbClr val="CDAC77"/>
      </a:accent6>
      <a:hlink>
        <a:srgbClr val="F5B123"/>
      </a:hlink>
      <a:folHlink>
        <a:srgbClr val="E19B0B"/>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TM01859866[[fn=Macro]]</Template>
  <TotalTime>109</TotalTime>
  <Words>681</Words>
  <Application>Microsoft Office PowerPoint</Application>
  <PresentationFormat>On-screen Show (4:3)</PresentationFormat>
  <Paragraphs>79</Paragraphs>
  <Slides>10</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10</vt:i4>
      </vt:variant>
    </vt:vector>
  </HeadingPairs>
  <TitlesOfParts>
    <vt:vector size="16" baseType="lpstr">
      <vt:lpstr>Arial</vt:lpstr>
      <vt:lpstr>Calibri</vt:lpstr>
      <vt:lpstr>Wingdings</vt:lpstr>
      <vt:lpstr>Macro</vt:lpstr>
      <vt:lpstr>Office Theme</vt:lpstr>
      <vt:lpstr>1_Office Theme</vt:lpstr>
      <vt:lpstr>Leadership in Public Administration</vt:lpstr>
      <vt:lpstr>General Reminders</vt:lpstr>
      <vt:lpstr>PowerPoint Presentation</vt:lpstr>
      <vt:lpstr>Challenges for New State Dental Program Leaders</vt:lpstr>
      <vt:lpstr>Preparation for Public Service Leadership</vt:lpstr>
      <vt:lpstr>Being Knowledgeable about Dental Services Isn’t Enough! </vt:lpstr>
      <vt:lpstr>New Paradigms in State Government</vt:lpstr>
      <vt:lpstr>Certified Public Management Program</vt:lpstr>
      <vt:lpstr>Benefits of the CPM Program</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in Public Administration</dc:title>
  <dc:creator>Russell, Bob</dc:creator>
  <cp:lastModifiedBy>Christine Wood</cp:lastModifiedBy>
  <cp:revision>22</cp:revision>
  <dcterms:created xsi:type="dcterms:W3CDTF">2006-08-16T00:00:00Z</dcterms:created>
  <dcterms:modified xsi:type="dcterms:W3CDTF">2017-08-23T19:06:55Z</dcterms:modified>
</cp:coreProperties>
</file>