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344" r:id="rId2"/>
    <p:sldId id="321" r:id="rId3"/>
    <p:sldId id="323" r:id="rId4"/>
    <p:sldId id="333" r:id="rId5"/>
    <p:sldId id="322" r:id="rId6"/>
    <p:sldId id="334" r:id="rId7"/>
    <p:sldId id="345" r:id="rId8"/>
    <p:sldId id="349" r:id="rId9"/>
    <p:sldId id="346" r:id="rId10"/>
    <p:sldId id="328" r:id="rId11"/>
    <p:sldId id="330" r:id="rId12"/>
    <p:sldId id="331" r:id="rId13"/>
    <p:sldId id="325" r:id="rId14"/>
    <p:sldId id="324" r:id="rId15"/>
    <p:sldId id="347" r:id="rId16"/>
    <p:sldId id="326" r:id="rId17"/>
    <p:sldId id="352" r:id="rId18"/>
    <p:sldId id="34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55" autoAdjust="0"/>
    <p:restoredTop sz="86385" autoAdjust="0"/>
  </p:normalViewPr>
  <p:slideViewPr>
    <p:cSldViewPr snapToGrid="0">
      <p:cViewPr varScale="1">
        <p:scale>
          <a:sx n="94" d="100"/>
          <a:sy n="94" d="100"/>
        </p:scale>
        <p:origin x="420" y="90"/>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30T22:06:20.09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30T22:06:38.84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661 128,'305'-1,"483"5,-9 55,-500-16,261 28,-259-72,-118-3,-18 7,165-7,-77-31,-11 1,237 5,-284 17,65 0,-75 0,-19 0,-120 10,0-1,0-2,29-8,31-6,80 0,318 4,-354 16,1367 1,-1129 18,-139-3,-69-10,580 43,608 29,-1222-80,-1 5,196 33,-224-22,158 5,100-21,-136-1,-76 3,162-3,75-32,217-6,1270 42,-2166-14,37 1,-854 10,-95-1,1119-2,-148-25,173 21,0 2,-82 4,69 2,37 0,-612-12,4-42,581 47,45 5,0-1,-1 0,1-2,-37-13,47 14,0 0,0 0,-1 1,-16 0,962 2,129 4,-714 32,-153-10,928 38,7-62,-515-4,1645 3,-2213-3,-1-2,1-2,57-16,12-2,-30 10,135-8,-114 20,652-16,-659 17,161-25,-115 12,1 5,170 13,-98 0,1782-3,256 0,-2153 6,0 4,129 29,-80-11,-105-21,0-1,-1 2,0 2,70 26,-110-35,0 1,0 0,1 1,-1-1,-1 1,1-1,0 1,-1 0,1 0,-1 1,0-1,0 1,0 0,-1-1,1 1,-1 0,0 1,0-1,0 0,-1 1,1-1,-1 1,1 7,-2 5,1 0,-2 1,-1-1,0 0,-5 19,-4 38,8 226,3-295,-1 0,1 0,-1 0,0-1,-1 1,1 0,-1-1,1 1,-1-1,-1 1,1-1,-1 0,1 0,-1 0,-1 0,1-1,0 1,-1-1,1 0,-1 0,0 0,0 0,-1-1,1 0,0 0,-1 0,1 0,-6 1,-13 2,-1 0,0-1,0-2,-40 0,-17 2,-120 25,21-2,-273 8,-1398-37,1206-11,-53 0,-3424 15,2192-3,1494-23,63 1,-382 18,-647-30,1040-2,242 23,-340 0,244 14,-1439-102,1179 41,257 30,-605-45,-4-1,719 65,47 6,-90-20,-18-30,-12 22,-253-15,368 43,-148-10,-156-17,-313 11,526 23,-237-3,-845 6,1157-1,0 5,0 3,-138 37,95-22,-1-5,-148 5,162-17,-721 34,719-45,0 0,-199 20,298-15,1 0,-1 1,1 1,0 1,0 0,-18 10,28-13,0 0,-1 0,1 0,1 1,-1 0,0 0,1 0,0 0,0 1,0 0,0 0,1 0,0 0,0 0,0 1,1-1,-1 1,-1 11,3-14,1-1,0 1,0-1,0 1,0-1,1 1,-1-1,1 1,0-1,-1 1,1-1,0 1,1-1,-1 0,0 0,0 1,1-1,0 0,-1 0,1-1,0 1,0 0,0 0,0-1,0 1,0-1,0 0,1 0,-1 0,1 0,-1 0,0 0,1 0,-1-1,6 1,10 2,0-1,0-1,37-2,-35 1,2201-8,-1284 10,747-2,-1557-6,191-34,-91 8,94 8,25-4,307-15,7 43,-285 2,1080 60,863 147,-2150-202,-44-5,137 14,558 25,-236-34,659 32,-1033-20,518 21,2353-44,-1740 6,-741 11,9-1,15-15,887 6,-990 42,-301-20,-180-18,-1 2,0 1,-1 2,71 32,-2-1,695 182,-364-116,-363-93,2-3,145 4,-42-4,-150-10,59 10,-88-13,-1 0,1 0,0 0,0 0,-1 0,1 0,0 1,0-1,-1 0,1 0,0 0,0 0,0 1,-1-1,1 0,0 0,0 1,0-1,0 0,-1 0,1 1,0-1,0 0,0 1,0-1,0 0,0 0,0 1,0-1,0 0,0 1,0-1,0 0,0 0,0 1,0-1,0 0,0 1,0-1,0 0,1 0,-1 1,0-1,0 0,0 0,0 1,1-1,-1 0,0 0,0 0,1 1,-1-1,0 0,0 0,1 0,-1 0,0 0,0 1,1-1,-1 0,0 0,0 0,1 0,-1 0,1 0,-28 12,-46 10,-1-4,-136 16,147-25,-660 40,-95 37,341-23,-1423 80,242-122,95-102,1342 66,-1088-98,900 65,-227-20,-780 47,920 25,-2575-4,2113-51,478 15,-628-1,-1 35,-424-9,132 3,-120-4,1397 7,0-5,1-6,-194-50,64 11,72 19,-1383-318,1441 322,76 17,-1 3,-1 1,-78-5,-260 17,141 2,223-3,-4-1,-1 1,1 2,0 0,-39 10,60-11,1 1,0-1,0 1,0 0,0 0,0 1,0-1,0 1,1 0,-1 1,1-1,0 1,0 0,0 0,1 0,0 0,-1 0,1 1,1 0,-1 0,1-1,-1 1,2 1,-1-1,0 0,1 0,0 1,0 9,0-11,1 1,0-1,0 0,1 1,0-1,-1 1,1-1,1 1,-1-1,1 0,0 0,-1 0,2 0,-1 0,0 0,1-1,0 1,0-1,0 1,0-1,1 0,-1 0,1-1,-1 1,1-1,0 0,0 0,6 2,11 4,1-2,-1 0,1-2,36 4,-24-4,447 107,-179-33,-215-60,133 11,401-23,95 8,16 62,-716-74,-1-1,0 1,0 0,24 7,-39-9,1 0,-1 0,0 0,1 0,-1 0,0 0,1 0,-1 0,0 1,0-1,1 0,-1 0,0 0,1 0,-1 0,0 1,0-1,1 0,-1 0,0 1,0-1,0 0,1 0,-1 1,0-1,0 0,0 1,0-1,0 0,1 0,-1 1,0-1,0 0,0 1,0-1,0 0,0 1,0-1,0 0,0 1,0-1,0 0,0 1,-1-1,1 0,0 1,0-1,0 0,0 0,0 1,-1-1,1 0,0 0,0 1,-1-1,1 0,0 0,0 1,-1-1,1 0,0 0,0 0,-1 0,1 0,0 1,-1-1,1 0,-1 0,-27 12,-65 18,-2-5,-167 24,-208-8,453-40,-554 63,-216 8,737-69,0 3,1 2,-82 24,24-5,-51 6,-262 64,304-68,56-16,1 3,0 2,-79 37,135-54,1 0,-1 0,1 0,-1 1,1-1,0 1,-1 0,1-1,0 1,0 0,0 0,0 1,1-1,-1 0,0 0,1 1,0-1,0 1,-1 0,1-1,1 1,-1 0,0-1,1 1,-1 0,1 4,1-3,0-1,0 1,1-1,-1 1,1-1,0 0,0 0,0 0,0 0,0 0,1 0,-1 0,1-1,0 1,0-1,0 0,0 0,0 0,6 2,12 6,1 0,0-2,1-1,-1-1,1 0,1-2,35 2,178-6,-134-3,715-61,-776 57,45-14,9-2,-25 14,1 3,123 7,-80 1,672-9,0-46,-621 27,57-4,132-7,-208 17,182-1,-277 21,1213 20,-1188-18,274 21,175 17,-314-30,386 43,372-5,1855-48,-779 0,-1661-11,-46 0,2226 7,-1412 6,-1144-2,14 1,0 0,1-2,-1-1,0 0,0-2,0-1,-1 0,26-11,38-29,100-71,-32 18,228-132,-380 229,1 0,-1-1,0 1,1-1,-1 1,0-1,0 0,0 0,-1 0,1 0,0 0,-1 0,1-1,-1 1,0-1,0 1,0-1,0 1,0-1,0 1,0-5,-1 3,-1 0,1-1,-1 1,1 0,-1-1,0 1,-1 0,1 0,-1 0,0 0,0 0,-3-4,-5-7,-2 0,0 1,0 0,-1 1,-18-14,15 16,0-1,-1 2,-1 0,0 1,0 1,-1 1,0 0,-28-5,-24-1,-72-5,102 14,-1988-79,2008 84,26-1,31 1,498 1,980 21,-1053-1,211 7,150-28,-417-4,1300-47,-1369 49,-164 3,211 18,-176-5,274 26,343 7,-569-35,-101-2,-981-8,393 22,346-15,0 4,-160 48,158-36,-1-3,-148 16,-186-8,277-23,-1690 21,1283-31,518 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11-30T22:06:44.96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1,'112'4,"111"20,-97-8,223 31,192 18,235 0,-190 22,-369-48,-129-28,1-4,100-5,-22-1,72 18,-33 0,702-11,-687-18,219-5,-406 14,-1-2,53-12,24-3,565 3,-481 18,-120-1,81-3,-137-4,-17-4,-31-11,-52-14,-1 3,-1 4,-2 3,-117-16,42 20,-250 3,92 18,-637-9,365-4,-116-5,-173-37,1123 55,-84-3,1219 3,-1257-1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574CBF-7EC5-4D3C-B116-60C81B4768E8}" type="datetimeFigureOut">
              <a:rPr lang="en-US" smtClean="0"/>
              <a:t>12/7/2021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B6B61-1126-4F7F-A7D1-F12BC521EDD4}" type="slidenum">
              <a:rPr lang="en-US" smtClean="0"/>
              <a:t>‹#›</a:t>
            </a:fld>
            <a:endParaRPr lang="en-US" dirty="0"/>
          </a:p>
        </p:txBody>
      </p:sp>
    </p:spTree>
    <p:extLst>
      <p:ext uri="{BB962C8B-B14F-4D97-AF65-F5344CB8AC3E}">
        <p14:creationId xmlns:p14="http://schemas.microsoft.com/office/powerpoint/2010/main" val="1954269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EB6B61-1126-4F7F-A7D1-F12BC521EDD4}" type="slidenum">
              <a:rPr lang="en-US" smtClean="0"/>
              <a:t>1</a:t>
            </a:fld>
            <a:endParaRPr lang="en-US" dirty="0"/>
          </a:p>
        </p:txBody>
      </p:sp>
    </p:spTree>
    <p:extLst>
      <p:ext uri="{BB962C8B-B14F-4D97-AF65-F5344CB8AC3E}">
        <p14:creationId xmlns:p14="http://schemas.microsoft.com/office/powerpoint/2010/main" val="322759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0248" y="4459526"/>
            <a:ext cx="5681980" cy="4224814"/>
          </a:xfrm>
          <a:prstGeom prst="rect">
            <a:avLst/>
          </a:prstGeom>
        </p:spPr>
        <p:txBody>
          <a:bodyPr lIns="94225" tIns="47112" rIns="94225" bIns="47112">
            <a:normAutofit/>
          </a:bodyPr>
          <a:lstStyle/>
          <a:p>
            <a:endParaRPr lang="en-US" sz="2100" dirty="0"/>
          </a:p>
        </p:txBody>
      </p:sp>
      <p:sp>
        <p:nvSpPr>
          <p:cNvPr id="4" name="Slide Number Placeholder 3"/>
          <p:cNvSpPr>
            <a:spLocks noGrp="1"/>
          </p:cNvSpPr>
          <p:nvPr>
            <p:ph type="sldNum" sz="quarter" idx="10"/>
          </p:nvPr>
        </p:nvSpPr>
        <p:spPr/>
        <p:txBody>
          <a:bodyPr/>
          <a:lstStyle/>
          <a:p>
            <a:fld id="{BFA0EE0E-0ABE-4319-B3D4-C10C721CFE1A}" type="slidenum">
              <a:rPr lang="en-US" smtClean="0"/>
              <a:pPr/>
              <a:t>2</a:t>
            </a:fld>
            <a:endParaRPr lang="en-US"/>
          </a:p>
        </p:txBody>
      </p:sp>
    </p:spTree>
    <p:extLst>
      <p:ext uri="{BB962C8B-B14F-4D97-AF65-F5344CB8AC3E}">
        <p14:creationId xmlns:p14="http://schemas.microsoft.com/office/powerpoint/2010/main" val="1194636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EB6B61-1126-4F7F-A7D1-F12BC521EDD4}" type="slidenum">
              <a:rPr lang="en-US" smtClean="0"/>
              <a:t>4</a:t>
            </a:fld>
            <a:endParaRPr lang="en-US"/>
          </a:p>
        </p:txBody>
      </p:sp>
    </p:spTree>
    <p:extLst>
      <p:ext uri="{BB962C8B-B14F-4D97-AF65-F5344CB8AC3E}">
        <p14:creationId xmlns:p14="http://schemas.microsoft.com/office/powerpoint/2010/main" val="1702413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EB6B61-1126-4F7F-A7D1-F12BC521EDD4}" type="slidenum">
              <a:rPr lang="en-US" smtClean="0"/>
              <a:t>16</a:t>
            </a:fld>
            <a:endParaRPr lang="en-US"/>
          </a:p>
        </p:txBody>
      </p:sp>
    </p:spTree>
    <p:extLst>
      <p:ext uri="{BB962C8B-B14F-4D97-AF65-F5344CB8AC3E}">
        <p14:creationId xmlns:p14="http://schemas.microsoft.com/office/powerpoint/2010/main" val="3268765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9EB6B61-1126-4F7F-A7D1-F12BC521EDD4}" type="slidenum">
              <a:rPr lang="en-US" smtClean="0"/>
              <a:t>17</a:t>
            </a:fld>
            <a:endParaRPr lang="en-US"/>
          </a:p>
        </p:txBody>
      </p:sp>
    </p:spTree>
    <p:extLst>
      <p:ext uri="{BB962C8B-B14F-4D97-AF65-F5344CB8AC3E}">
        <p14:creationId xmlns:p14="http://schemas.microsoft.com/office/powerpoint/2010/main" val="3981635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21" name="Content Placeholder 7">
            <a:extLst>
              <a:ext uri="{FF2B5EF4-FFF2-40B4-BE49-F238E27FC236}">
                <a16:creationId xmlns:a16="http://schemas.microsoft.com/office/drawing/2014/main" id="{ADB98279-6020-4D40-9DB6-C3DFC24D6F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9967" y="5477562"/>
            <a:ext cx="1745757" cy="1097333"/>
          </a:xfrm>
          <a:prstGeom prst="rect">
            <a:avLst/>
          </a:prstGeom>
        </p:spPr>
      </p:pic>
    </p:spTree>
    <p:extLst>
      <p:ext uri="{BB962C8B-B14F-4D97-AF65-F5344CB8AC3E}">
        <p14:creationId xmlns:p14="http://schemas.microsoft.com/office/powerpoint/2010/main" val="1320635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0" y="4063313"/>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88756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2" y="4089974"/>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19961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2806073"/>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3" y="4414917"/>
            <a:ext cx="10018710" cy="758446"/>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661484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2" y="3581398"/>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470398"/>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494057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184189"/>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66571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06314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48006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484312" y="685800"/>
            <a:ext cx="8019742" cy="4800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84528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4953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6" y="1876166"/>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6" y="407451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414706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7000"/>
            <a:ext cx="4895055" cy="289354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289354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20705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233441"/>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233441"/>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2753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111715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800"/>
            <a:ext cx="6240990" cy="4866504"/>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53100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20895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337449"/>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484311" y="5003041"/>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69148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1" y="2667000"/>
            <a:ext cx="10018713" cy="2868828"/>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Content Placeholder 7">
            <a:extLst>
              <a:ext uri="{FF2B5EF4-FFF2-40B4-BE49-F238E27FC236}">
                <a16:creationId xmlns:a16="http://schemas.microsoft.com/office/drawing/2014/main" id="{ADB98279-6020-4D40-9DB6-C3DFC24D6FA7}"/>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761230" y="5597489"/>
            <a:ext cx="1745757" cy="1097333"/>
          </a:xfrm>
          <a:prstGeom prst="rect">
            <a:avLst/>
          </a:prstGeom>
        </p:spPr>
      </p:pic>
    </p:spTree>
    <p:extLst>
      <p:ext uri="{BB962C8B-B14F-4D97-AF65-F5344CB8AC3E}">
        <p14:creationId xmlns:p14="http://schemas.microsoft.com/office/powerpoint/2010/main" val="34117384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100.png"/><Relationship Id="rId2" Type="http://schemas.openxmlformats.org/officeDocument/2006/relationships/customXml" Target="../ink/ink1.xml"/><Relationship Id="rId1" Type="http://schemas.openxmlformats.org/officeDocument/2006/relationships/slideLayout" Target="../slideLayouts/slideLayout2.xml"/><Relationship Id="rId6" Type="http://schemas.openxmlformats.org/officeDocument/2006/relationships/customXml" Target="../ink/ink3.xml"/><Relationship Id="rId5" Type="http://schemas.openxmlformats.org/officeDocument/2006/relationships/image" Target="../media/image90.png"/><Relationship Id="rId4" Type="http://schemas.openxmlformats.org/officeDocument/2006/relationships/customXml" Target="../ink/ink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hyperlink" Target="https://www.textcrunch.sg/" TargetMode="External"/><Relationship Id="rId3" Type="http://schemas.openxmlformats.org/officeDocument/2006/relationships/hyperlink" Target="https://www.elegantthemes.com/blog/marketing/how-not-to-bury-the-lede-in-your-online-content" TargetMode="External"/><Relationship Id="rId7" Type="http://schemas.openxmlformats.org/officeDocument/2006/relationships/hyperlink" Target="https://www.textcrunch.sg/copywriting-5-rules-for-keeping-it-simple/"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slideplayer.com/slide/4955305/" TargetMode="External"/><Relationship Id="rId5" Type="http://schemas.openxmlformats.org/officeDocument/2006/relationships/hyperlink" Target="https://www.tempestamedia.com/2020/10/01/the-value-of-a-lede-oriented-to-your-target-audience/" TargetMode="External"/><Relationship Id="rId4" Type="http://schemas.openxmlformats.org/officeDocument/2006/relationships/hyperlink" Target="https://www.wyzowl.com/human-attention-span/#:~:text=According%20to%20research%2C%20our%20attention,or%20object%20for%209%20second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5B0706E-5B04-4EBA-939D-F76AC2392D8C}"/>
              </a:ext>
            </a:extLst>
          </p:cNvPr>
          <p:cNvSpPr>
            <a:spLocks noGrp="1"/>
          </p:cNvSpPr>
          <p:nvPr>
            <p:ph type="subTitle" idx="1"/>
          </p:nvPr>
        </p:nvSpPr>
        <p:spPr>
          <a:xfrm>
            <a:off x="4535697" y="3088641"/>
            <a:ext cx="6987645" cy="1239520"/>
          </a:xfrm>
        </p:spPr>
        <p:txBody>
          <a:bodyPr>
            <a:normAutofit/>
          </a:bodyPr>
          <a:lstStyle/>
          <a:p>
            <a:pPr algn="l"/>
            <a:r>
              <a:rPr lang="en-US" sz="7200" i="1" dirty="0">
                <a:solidFill>
                  <a:schemeClr val="tx1">
                    <a:lumMod val="65000"/>
                    <a:lumOff val="35000"/>
                  </a:schemeClr>
                </a:solidFill>
              </a:rPr>
              <a:t>Spotlight</a:t>
            </a:r>
          </a:p>
        </p:txBody>
      </p:sp>
      <p:pic>
        <p:nvPicPr>
          <p:cNvPr id="4" name="Picture 2" descr="Theatre Spotlight Clip Art">
            <a:extLst>
              <a:ext uri="{FF2B5EF4-FFF2-40B4-BE49-F238E27FC236}">
                <a16:creationId xmlns:a16="http://schemas.microsoft.com/office/drawing/2014/main" id="{A2BB49A6-C630-41EB-8146-3A10971960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9434" y="-254001"/>
            <a:ext cx="4739766" cy="4346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035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DBAF2-2091-4E67-9152-8A346BE64A86}"/>
              </a:ext>
            </a:extLst>
          </p:cNvPr>
          <p:cNvSpPr>
            <a:spLocks noGrp="1"/>
          </p:cNvSpPr>
          <p:nvPr>
            <p:ph type="title"/>
          </p:nvPr>
        </p:nvSpPr>
        <p:spPr/>
        <p:txBody>
          <a:bodyPr/>
          <a:lstStyle/>
          <a:p>
            <a:r>
              <a:rPr lang="en-US" sz="2800" b="1" i="0" dirty="0">
                <a:effectLst/>
                <a:latin typeface="Calibri" panose="020F0502020204030204" pitchFamily="34" charset="0"/>
                <a:ea typeface="Calibri" panose="020F0502020204030204" pitchFamily="34" charset="0"/>
                <a:cs typeface="Times New Roman" panose="02020603050405020304" pitchFamily="18" charset="0"/>
              </a:rPr>
              <a:t>Maryland launches dental health campaign for Latinas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ACFCD9E-539A-4525-9942-9B1F04C58DA8}"/>
              </a:ext>
            </a:extLst>
          </p:cNvPr>
          <p:cNvSpPr>
            <a:spLocks noGrp="1"/>
          </p:cNvSpPr>
          <p:nvPr>
            <p:ph idx="1"/>
          </p:nvPr>
        </p:nvSpPr>
        <p:spPr>
          <a:xfrm>
            <a:off x="1484311" y="1521069"/>
            <a:ext cx="10018713" cy="4014759"/>
          </a:xfrm>
        </p:spPr>
        <p:txBody>
          <a:bodyPr>
            <a:normAutofit fontScale="70000" lnSpcReduction="20000"/>
          </a:bodyPr>
          <a:lstStyle/>
          <a:p>
            <a:pPr marL="0" marR="0" indent="0">
              <a:lnSpc>
                <a:spcPct val="107000"/>
              </a:lnSpc>
              <a:spcBef>
                <a:spcPts val="0"/>
              </a:spcBef>
              <a:spcAft>
                <a:spcPts val="800"/>
              </a:spcAft>
              <a:buNone/>
            </a:pPr>
            <a:r>
              <a:rPr lang="en-US" sz="2400" i="1" dirty="0">
                <a:effectLst/>
                <a:latin typeface="Calibri" panose="020F0502020204030204" pitchFamily="34" charset="0"/>
                <a:ea typeface="Calibri" panose="020F0502020204030204" pitchFamily="34" charset="0"/>
                <a:cs typeface="Times New Roman" panose="02020603050405020304" pitchFamily="18" charset="0"/>
              </a:rPr>
              <a:t>BALTIMORE, MD (September 30, 2014) – </a:t>
            </a:r>
            <a:r>
              <a:rPr lang="en-US" sz="2400" i="0" dirty="0">
                <a:effectLst/>
                <a:latin typeface="Calibri" panose="020F0502020204030204" pitchFamily="34" charset="0"/>
                <a:ea typeface="Calibri" panose="020F0502020204030204" pitchFamily="34" charset="0"/>
                <a:cs typeface="Times New Roman" panose="02020603050405020304" pitchFamily="18" charset="0"/>
              </a:rPr>
              <a:t>W</a:t>
            </a:r>
            <a:r>
              <a:rPr lang="en-US" sz="2400" dirty="0">
                <a:effectLst/>
                <a:latin typeface="Calibri" panose="020F0502020204030204" pitchFamily="34" charset="0"/>
                <a:ea typeface="Calibri" panose="020F0502020204030204" pitchFamily="34" charset="0"/>
                <a:cs typeface="Times New Roman" panose="02020603050405020304" pitchFamily="18" charset="0"/>
              </a:rPr>
              <a:t>hile doctor visits are top of mind for pregnant women, visits to the dentist are often neglected. A recent study finds that more than half (56%) of U.S. women did not visit a dentist during pregnancy. Moreover, 40 percent of pregnant women have some form of gum disease</a:t>
            </a:r>
            <a:r>
              <a:rPr lang="en-US" sz="2400" dirty="0">
                <a:effectLst/>
                <a:latin typeface="Calibri" panose="020F0502020204030204" pitchFamily="34" charset="0"/>
                <a:ea typeface="Calibri" panose="020F0502020204030204" pitchFamily="34" charset="0"/>
                <a:cs typeface="Arial" panose="020B0604020202020204" pitchFamily="34" charset="0"/>
              </a:rPr>
              <a:t> which has been linked to diabetes and heart disease. </a:t>
            </a:r>
            <a:r>
              <a:rPr lang="en-US" sz="2400" dirty="0">
                <a:effectLst/>
                <a:latin typeface="Calibri" panose="020F0502020204030204" pitchFamily="34" charset="0"/>
                <a:ea typeface="Calibri" panose="020F0502020204030204" pitchFamily="34" charset="0"/>
                <a:cs typeface="Times New Roman" panose="02020603050405020304" pitchFamily="18" charset="0"/>
              </a:rPr>
              <a:t>While </a:t>
            </a:r>
            <a:r>
              <a:rPr lang="en-US" sz="2400" dirty="0">
                <a:effectLst/>
                <a:latin typeface="Calibri" panose="020F0502020204030204" pitchFamily="34" charset="0"/>
                <a:ea typeface="Calibri" panose="020F0502020204030204" pitchFamily="34" charset="0"/>
                <a:cs typeface="Arial" panose="020B0604020202020204" pitchFamily="34" charset="0"/>
              </a:rPr>
              <a:t>experts agree that it's safe for pregnant women to receive dental care, a recent survey revealed that only 42% of women know that receiving dental care during pregnancy is safe.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2400" i="1" dirty="0">
                <a:effectLst/>
                <a:latin typeface="Calibri" panose="020F0502020204030204" pitchFamily="34" charset="0"/>
                <a:ea typeface="Calibri" panose="020F0502020204030204" pitchFamily="34" charset="0"/>
                <a:cs typeface="Times New Roman" panose="02020603050405020304" pitchFamily="18" charset="0"/>
              </a:rPr>
              <a:t>L</a:t>
            </a:r>
            <a:r>
              <a:rPr lang="en-US" sz="2400" i="0" dirty="0">
                <a:effectLst/>
                <a:latin typeface="Calibri" panose="020F0502020204030204" pitchFamily="34" charset="0"/>
                <a:ea typeface="Calibri" panose="020F0502020204030204" pitchFamily="34" charset="0"/>
                <a:cs typeface="Times New Roman" panose="02020603050405020304" pitchFamily="18" charset="0"/>
              </a:rPr>
              <a:t>ow income and minority women, primarily Hispanic, are disproportionately affected by poor oral health. When compared with other ethnicities in Maryland, Hispanic women rank lowest when asked if they knew that it was important to care for their mouth during pregnancy.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2400" i="0" dirty="0">
                <a:effectLst/>
                <a:latin typeface="Calibri" panose="020F0502020204030204" pitchFamily="34" charset="0"/>
                <a:ea typeface="Calibri" panose="020F0502020204030204" pitchFamily="34" charset="0"/>
                <a:cs typeface="Times New Roman" panose="02020603050405020304" pitchFamily="18" charset="0"/>
              </a:rPr>
              <a:t>In an effort to improve upon these disproportionate findings, the Maryland Office of Oral Health, (OOH) is conducting a social marketing campaign to educate Latinas about the importance of oral health during pregnancy. The campaign will communicate that it is important and safe to visit a dentist during pregnancy and that dental care for pregnant women in Maryland is covered by Medicaid.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96847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DBAF2-2091-4E67-9152-8A346BE64A86}"/>
              </a:ext>
            </a:extLst>
          </p:cNvPr>
          <p:cNvSpPr>
            <a:spLocks noGrp="1"/>
          </p:cNvSpPr>
          <p:nvPr>
            <p:ph type="title"/>
          </p:nvPr>
        </p:nvSpPr>
        <p:spPr/>
        <p:txBody>
          <a:bodyPr/>
          <a:lstStyle/>
          <a:p>
            <a:r>
              <a:rPr lang="en-US" sz="2800" b="1" i="0" dirty="0">
                <a:effectLst/>
                <a:latin typeface="Calibri" panose="020F0502020204030204" pitchFamily="34" charset="0"/>
                <a:ea typeface="Calibri" panose="020F0502020204030204" pitchFamily="34" charset="0"/>
                <a:cs typeface="Times New Roman" panose="02020603050405020304" pitchFamily="18" charset="0"/>
              </a:rPr>
              <a:t>Maryland launches dental health campaign for Latinas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ACFCD9E-539A-4525-9942-9B1F04C58DA8}"/>
              </a:ext>
            </a:extLst>
          </p:cNvPr>
          <p:cNvSpPr>
            <a:spLocks noGrp="1"/>
          </p:cNvSpPr>
          <p:nvPr>
            <p:ph idx="1"/>
          </p:nvPr>
        </p:nvSpPr>
        <p:spPr>
          <a:xfrm>
            <a:off x="1484311" y="1521069"/>
            <a:ext cx="10018713" cy="4014759"/>
          </a:xfrm>
        </p:spPr>
        <p:txBody>
          <a:bodyPr>
            <a:normAutofit fontScale="70000" lnSpcReduction="20000"/>
          </a:bodyPr>
          <a:lstStyle/>
          <a:p>
            <a:pPr marL="0" marR="0" indent="0">
              <a:lnSpc>
                <a:spcPct val="107000"/>
              </a:lnSpc>
              <a:spcBef>
                <a:spcPts val="0"/>
              </a:spcBef>
              <a:spcAft>
                <a:spcPts val="800"/>
              </a:spcAft>
              <a:buNone/>
            </a:pPr>
            <a:r>
              <a:rPr lang="en-US" sz="2400" i="1" dirty="0">
                <a:effectLst/>
                <a:latin typeface="Calibri" panose="020F0502020204030204" pitchFamily="34" charset="0"/>
                <a:ea typeface="Calibri" panose="020F0502020204030204" pitchFamily="34" charset="0"/>
                <a:cs typeface="Times New Roman" panose="02020603050405020304" pitchFamily="18" charset="0"/>
              </a:rPr>
              <a:t>BALTIMORE, MD (September 30, 2014) – </a:t>
            </a:r>
            <a:r>
              <a:rPr lang="en-US" sz="2400" i="0" dirty="0">
                <a:effectLst/>
                <a:latin typeface="Calibri" panose="020F0502020204030204" pitchFamily="34" charset="0"/>
                <a:ea typeface="Calibri" panose="020F0502020204030204" pitchFamily="34" charset="0"/>
                <a:cs typeface="Times New Roman" panose="02020603050405020304" pitchFamily="18" charset="0"/>
              </a:rPr>
              <a:t>W</a:t>
            </a:r>
            <a:r>
              <a:rPr lang="en-US" sz="2400" dirty="0">
                <a:effectLst/>
                <a:latin typeface="Calibri" panose="020F0502020204030204" pitchFamily="34" charset="0"/>
                <a:ea typeface="Calibri" panose="020F0502020204030204" pitchFamily="34" charset="0"/>
                <a:cs typeface="Times New Roman" panose="02020603050405020304" pitchFamily="18" charset="0"/>
              </a:rPr>
              <a:t>hile doctor visits are top of mind for pregnant women, visits to the dentist are often neglected. A recent study finds that more than half (56%) of U.S. women did not visit a dentist during pregnancy. Moreover, 40 percent of pregnant women have some form of gum disease</a:t>
            </a:r>
            <a:r>
              <a:rPr lang="en-US" sz="2400" dirty="0">
                <a:effectLst/>
                <a:latin typeface="Calibri" panose="020F0502020204030204" pitchFamily="34" charset="0"/>
                <a:ea typeface="Calibri" panose="020F0502020204030204" pitchFamily="34" charset="0"/>
                <a:cs typeface="Arial" panose="020B0604020202020204" pitchFamily="34" charset="0"/>
              </a:rPr>
              <a:t> which has been linked to diabetes and heart disease. </a:t>
            </a:r>
            <a:r>
              <a:rPr lang="en-US" sz="2400" dirty="0">
                <a:effectLst/>
                <a:latin typeface="Calibri" panose="020F0502020204030204" pitchFamily="34" charset="0"/>
                <a:ea typeface="Calibri" panose="020F0502020204030204" pitchFamily="34" charset="0"/>
                <a:cs typeface="Times New Roman" panose="02020603050405020304" pitchFamily="18" charset="0"/>
              </a:rPr>
              <a:t>While </a:t>
            </a:r>
            <a:r>
              <a:rPr lang="en-US" sz="2400" dirty="0">
                <a:effectLst/>
                <a:latin typeface="Calibri" panose="020F0502020204030204" pitchFamily="34" charset="0"/>
                <a:ea typeface="Calibri" panose="020F0502020204030204" pitchFamily="34" charset="0"/>
                <a:cs typeface="Arial" panose="020B0604020202020204" pitchFamily="34" charset="0"/>
              </a:rPr>
              <a:t>experts agree that it's safe for pregnant women to receive dental care, a recent survey revealed that only 42% of women know that receiving dental care during pregnancy is safe.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2400" i="1" dirty="0">
                <a:effectLst/>
                <a:latin typeface="Calibri" panose="020F0502020204030204" pitchFamily="34" charset="0"/>
                <a:ea typeface="Calibri" panose="020F0502020204030204" pitchFamily="34" charset="0"/>
                <a:cs typeface="Times New Roman" panose="02020603050405020304" pitchFamily="18" charset="0"/>
              </a:rPr>
              <a:t>L</a:t>
            </a:r>
            <a:r>
              <a:rPr lang="en-US" sz="2400" i="0" dirty="0">
                <a:effectLst/>
                <a:latin typeface="Calibri" panose="020F0502020204030204" pitchFamily="34" charset="0"/>
                <a:ea typeface="Calibri" panose="020F0502020204030204" pitchFamily="34" charset="0"/>
                <a:cs typeface="Times New Roman" panose="02020603050405020304" pitchFamily="18" charset="0"/>
              </a:rPr>
              <a:t>ow income and minority women, primarily Hispanic, are disproportionately affected by poor oral health. When compared with other ethnicities in Maryland, Hispanic women rank lowest when asked if they knew that it was important to care for their mouth during pregnancy.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Bef>
                <a:spcPts val="0"/>
              </a:spcBef>
              <a:spcAft>
                <a:spcPts val="1000"/>
              </a:spcAft>
              <a:buNone/>
            </a:pPr>
            <a:r>
              <a:rPr lang="en-US" sz="2400" i="0" dirty="0">
                <a:effectLst/>
                <a:latin typeface="Calibri" panose="020F0502020204030204" pitchFamily="34" charset="0"/>
                <a:ea typeface="Calibri" panose="020F0502020204030204" pitchFamily="34" charset="0"/>
                <a:cs typeface="Times New Roman" panose="02020603050405020304" pitchFamily="18" charset="0"/>
              </a:rPr>
              <a:t>In an effort to improve upon these disproportionate findings, the Maryland Office of Oral Health, (OOH) is conducting a social marketing campaign to educate Latinas about the importance of oral health during pregnancy. The campaign will communicate that it is important and safe to visit a dentist during pregnancy and that dental care for pregnant women in Maryland is covered by Medicaid.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mc:AlternateContent xmlns:mc="http://schemas.openxmlformats.org/markup-compatibility/2006" xmlns:p14="http://schemas.microsoft.com/office/powerpoint/2010/main">
        <mc:Choice Requires="p14">
          <p:contentPart p14:bwMode="auto" r:id="rId2">
            <p14:nvContentPartPr>
              <p14:cNvPr id="4" name="Ink 3">
                <a:extLst>
                  <a:ext uri="{FF2B5EF4-FFF2-40B4-BE49-F238E27FC236}">
                    <a16:creationId xmlns:a16="http://schemas.microsoft.com/office/drawing/2014/main" id="{8563F4ED-9670-442C-BAE4-1365AE136D29}"/>
                  </a:ext>
                </a:extLst>
              </p14:cNvPr>
              <p14:cNvContentPartPr/>
              <p14:nvPr/>
            </p14:nvContentPartPr>
            <p14:xfrm>
              <a:off x="1617577" y="4035226"/>
              <a:ext cx="360" cy="360"/>
            </p14:xfrm>
          </p:contentPart>
        </mc:Choice>
        <mc:Fallback xmlns="">
          <p:pic>
            <p:nvPicPr>
              <p:cNvPr id="4" name="Ink 3">
                <a:extLst>
                  <a:ext uri="{FF2B5EF4-FFF2-40B4-BE49-F238E27FC236}">
                    <a16:creationId xmlns:a16="http://schemas.microsoft.com/office/drawing/2014/main" id="{8563F4ED-9670-442C-BAE4-1365AE136D29}"/>
                  </a:ext>
                </a:extLst>
              </p:cNvPr>
              <p:cNvPicPr/>
              <p:nvPr/>
            </p:nvPicPr>
            <p:blipFill>
              <a:blip r:embed="rId3"/>
              <a:stretch>
                <a:fillRect/>
              </a:stretch>
            </p:blipFill>
            <p:spPr>
              <a:xfrm>
                <a:off x="1563937" y="3927586"/>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B4066210-00EC-4312-BC47-6E257145E3F3}"/>
                  </a:ext>
                </a:extLst>
              </p14:cNvPr>
              <p14:cNvContentPartPr/>
              <p14:nvPr/>
            </p14:nvContentPartPr>
            <p14:xfrm>
              <a:off x="1379977" y="3989506"/>
              <a:ext cx="9909360" cy="822240"/>
            </p14:xfrm>
          </p:contentPart>
        </mc:Choice>
        <mc:Fallback xmlns="">
          <p:pic>
            <p:nvPicPr>
              <p:cNvPr id="5" name="Ink 4">
                <a:extLst>
                  <a:ext uri="{FF2B5EF4-FFF2-40B4-BE49-F238E27FC236}">
                    <a16:creationId xmlns:a16="http://schemas.microsoft.com/office/drawing/2014/main" id="{B4066210-00EC-4312-BC47-6E257145E3F3}"/>
                  </a:ext>
                </a:extLst>
              </p:cNvPr>
              <p:cNvPicPr/>
              <p:nvPr/>
            </p:nvPicPr>
            <p:blipFill>
              <a:blip r:embed="rId5"/>
              <a:stretch>
                <a:fillRect/>
              </a:stretch>
            </p:blipFill>
            <p:spPr>
              <a:xfrm>
                <a:off x="1325977" y="3881506"/>
                <a:ext cx="10017000" cy="1037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A796E402-8535-4D67-912A-0E2F45AF242E}"/>
                  </a:ext>
                </a:extLst>
              </p14:cNvPr>
              <p14:cNvContentPartPr/>
              <p14:nvPr/>
            </p14:nvContentPartPr>
            <p14:xfrm>
              <a:off x="2716657" y="4352026"/>
              <a:ext cx="2468520" cy="149760"/>
            </p14:xfrm>
          </p:contentPart>
        </mc:Choice>
        <mc:Fallback xmlns="">
          <p:pic>
            <p:nvPicPr>
              <p:cNvPr id="6" name="Ink 5">
                <a:extLst>
                  <a:ext uri="{FF2B5EF4-FFF2-40B4-BE49-F238E27FC236}">
                    <a16:creationId xmlns:a16="http://schemas.microsoft.com/office/drawing/2014/main" id="{A796E402-8535-4D67-912A-0E2F45AF242E}"/>
                  </a:ext>
                </a:extLst>
              </p:cNvPr>
              <p:cNvPicPr/>
              <p:nvPr/>
            </p:nvPicPr>
            <p:blipFill>
              <a:blip r:embed="rId7"/>
              <a:stretch>
                <a:fillRect/>
              </a:stretch>
            </p:blipFill>
            <p:spPr>
              <a:xfrm>
                <a:off x="2662657" y="4244386"/>
                <a:ext cx="2576160" cy="365400"/>
              </a:xfrm>
              <a:prstGeom prst="rect">
                <a:avLst/>
              </a:prstGeom>
            </p:spPr>
          </p:pic>
        </mc:Fallback>
      </mc:AlternateContent>
    </p:spTree>
    <p:extLst>
      <p:ext uri="{BB962C8B-B14F-4D97-AF65-F5344CB8AC3E}">
        <p14:creationId xmlns:p14="http://schemas.microsoft.com/office/powerpoint/2010/main" val="973176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DBAF2-2091-4E67-9152-8A346BE64A86}"/>
              </a:ext>
            </a:extLst>
          </p:cNvPr>
          <p:cNvSpPr>
            <a:spLocks noGrp="1"/>
          </p:cNvSpPr>
          <p:nvPr>
            <p:ph type="title"/>
          </p:nvPr>
        </p:nvSpPr>
        <p:spPr>
          <a:xfrm>
            <a:off x="1484311" y="703384"/>
            <a:ext cx="10018713" cy="1617785"/>
          </a:xfrm>
        </p:spPr>
        <p:txBody>
          <a:bodyPr/>
          <a:lstStyle/>
          <a:p>
            <a:r>
              <a:rPr lang="en-US" sz="2800" b="1" i="0" dirty="0">
                <a:effectLst/>
                <a:latin typeface="Calibri" panose="020F0502020204030204" pitchFamily="34" charset="0"/>
                <a:ea typeface="Calibri" panose="020F0502020204030204" pitchFamily="34" charset="0"/>
                <a:cs typeface="Times New Roman" panose="02020603050405020304" pitchFamily="18" charset="0"/>
              </a:rPr>
              <a:t>Maryland launches dental health campaign for Latinas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BACFCD9E-539A-4525-9942-9B1F04C58DA8}"/>
              </a:ext>
            </a:extLst>
          </p:cNvPr>
          <p:cNvSpPr>
            <a:spLocks noGrp="1"/>
          </p:cNvSpPr>
          <p:nvPr>
            <p:ph idx="1"/>
          </p:nvPr>
        </p:nvSpPr>
        <p:spPr>
          <a:xfrm>
            <a:off x="1484311" y="1512277"/>
            <a:ext cx="10018713" cy="3596054"/>
          </a:xfrm>
        </p:spPr>
        <p:txBody>
          <a:bodyPr>
            <a:normAutofit fontScale="77500" lnSpcReduction="20000"/>
          </a:bodyPr>
          <a:lstStyle/>
          <a:p>
            <a:pPr marL="0" indent="0">
              <a:lnSpc>
                <a:spcPct val="107000"/>
              </a:lnSpc>
              <a:spcBef>
                <a:spcPts val="0"/>
              </a:spcBef>
              <a:spcAft>
                <a:spcPts val="800"/>
              </a:spcAft>
              <a:buNone/>
            </a:pPr>
            <a:r>
              <a:rPr lang="en-US" sz="2400" i="1" dirty="0">
                <a:effectLst/>
                <a:latin typeface="Calibri" panose="020F0502020204030204" pitchFamily="34" charset="0"/>
                <a:ea typeface="Calibri" panose="020F0502020204030204" pitchFamily="34" charset="0"/>
                <a:cs typeface="Times New Roman" panose="02020603050405020304" pitchFamily="18" charset="0"/>
              </a:rPr>
              <a:t>BALTIMORE, MD (September 30, 2014) – </a:t>
            </a:r>
            <a:r>
              <a:rPr lang="en-US" sz="2400" dirty="0">
                <a:effectLst/>
                <a:latin typeface="Calibri" panose="020F0502020204030204" pitchFamily="34" charset="0"/>
                <a:ea typeface="Calibri" panose="020F0502020204030204" pitchFamily="34" charset="0"/>
                <a:cs typeface="Times New Roman" panose="02020603050405020304" pitchFamily="18" charset="0"/>
              </a:rPr>
              <a:t>Today,</a:t>
            </a:r>
            <a:r>
              <a:rPr lang="en-US" sz="2400" i="1" dirty="0">
                <a:effectLst/>
                <a:latin typeface="Calibri" panose="020F0502020204030204" pitchFamily="34" charset="0"/>
                <a:ea typeface="Calibri" panose="020F0502020204030204" pitchFamily="34" charset="0"/>
                <a:cs typeface="Times New Roman" panose="02020603050405020304" pitchFamily="18" charset="0"/>
              </a:rPr>
              <a:t> </a:t>
            </a:r>
            <a:r>
              <a:rPr lang="en-US" sz="2400" i="0" dirty="0">
                <a:effectLst/>
                <a:latin typeface="Calibri" panose="020F0502020204030204" pitchFamily="34" charset="0"/>
                <a:ea typeface="Calibri" panose="020F0502020204030204" pitchFamily="34" charset="0"/>
                <a:cs typeface="Times New Roman" panose="02020603050405020304" pitchFamily="18" charset="0"/>
              </a:rPr>
              <a:t>the Maryland Office of Oral Health, (OOH) announced that it is conducting a social marketing campaign to educate Latinas about the importance of oral health during pregnancy. The campaign will communicate that it is important and safe to visit a dentist during pregnancy and that dental care for pregnant women in Maryland is covered by Medicaid.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en-US" sz="2400" i="0" dirty="0">
                <a:effectLst/>
                <a:latin typeface="Calibri" panose="020F0502020204030204" pitchFamily="34" charset="0"/>
                <a:ea typeface="Calibri" panose="020F0502020204030204" pitchFamily="34" charset="0"/>
                <a:cs typeface="Times New Roman" panose="02020603050405020304" pitchFamily="18" charset="0"/>
              </a:rPr>
              <a:t>W</a:t>
            </a:r>
            <a:r>
              <a:rPr lang="en-US" sz="2400" dirty="0">
                <a:effectLst/>
                <a:latin typeface="Calibri" panose="020F0502020204030204" pitchFamily="34" charset="0"/>
                <a:ea typeface="Calibri" panose="020F0502020204030204" pitchFamily="34" charset="0"/>
                <a:cs typeface="Times New Roman" panose="02020603050405020304" pitchFamily="18" charset="0"/>
              </a:rPr>
              <a:t>hile doctor visits are top of mind for pregnant women, visits to the dentist are often neglected. A recent study finds that more than half (56%) of U.S. women did not visit a dentist during pregnancy. Moreover, l</a:t>
            </a:r>
            <a:r>
              <a:rPr lang="en-US" sz="2400" i="0" dirty="0">
                <a:effectLst/>
                <a:latin typeface="Calibri" panose="020F0502020204030204" pitchFamily="34" charset="0"/>
                <a:ea typeface="Calibri" panose="020F0502020204030204" pitchFamily="34" charset="0"/>
                <a:cs typeface="Times New Roman" panose="02020603050405020304" pitchFamily="18" charset="0"/>
              </a:rPr>
              <a:t>ow income and minority women, primarily Hispanic, are disproportionately affected by poor oral health. When compared with other ethnicities in Maryland, Hispanic women rank lowest when asked if they knew that it was important to care for their mouth during pregnancy.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While </a:t>
            </a:r>
            <a:r>
              <a:rPr lang="en-US" sz="2400" dirty="0">
                <a:effectLst/>
                <a:latin typeface="Calibri" panose="020F0502020204030204" pitchFamily="34" charset="0"/>
                <a:ea typeface="Calibri" panose="020F0502020204030204" pitchFamily="34" charset="0"/>
                <a:cs typeface="Arial" panose="020B0604020202020204" pitchFamily="34" charset="0"/>
              </a:rPr>
              <a:t>experts agree that it's safe for pregnant women to receive dental care, a recent survey revealed that only 42% of women know that receiving dental care during pregnancy is safe.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77363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1132-142D-4230-862F-B4C035D9AA76}"/>
              </a:ext>
            </a:extLst>
          </p:cNvPr>
          <p:cNvSpPr>
            <a:spLocks noGrp="1"/>
          </p:cNvSpPr>
          <p:nvPr>
            <p:ph type="title"/>
          </p:nvPr>
        </p:nvSpPr>
        <p:spPr/>
        <p:txBody>
          <a:bodyPr/>
          <a:lstStyle/>
          <a:p>
            <a:r>
              <a:rPr lang="en-US" dirty="0"/>
              <a:t>Example 2: Burying the Lede</a:t>
            </a:r>
          </a:p>
        </p:txBody>
      </p:sp>
      <p:grpSp>
        <p:nvGrpSpPr>
          <p:cNvPr id="12" name="Group 11">
            <a:extLst>
              <a:ext uri="{FF2B5EF4-FFF2-40B4-BE49-F238E27FC236}">
                <a16:creationId xmlns:a16="http://schemas.microsoft.com/office/drawing/2014/main" id="{A8259756-F4BB-435B-9AE7-04A7D26100E4}"/>
              </a:ext>
            </a:extLst>
          </p:cNvPr>
          <p:cNvGrpSpPr/>
          <p:nvPr/>
        </p:nvGrpSpPr>
        <p:grpSpPr>
          <a:xfrm>
            <a:off x="3273739" y="2341529"/>
            <a:ext cx="5803639" cy="3060895"/>
            <a:chOff x="3329723" y="2696093"/>
            <a:chExt cx="5803639" cy="3060895"/>
          </a:xfrm>
        </p:grpSpPr>
        <p:sp>
          <p:nvSpPr>
            <p:cNvPr id="5" name="Rectangle 4">
              <a:extLst>
                <a:ext uri="{FF2B5EF4-FFF2-40B4-BE49-F238E27FC236}">
                  <a16:creationId xmlns:a16="http://schemas.microsoft.com/office/drawing/2014/main" id="{F900B39D-DB68-4C86-A345-C25A30FFC783}"/>
                </a:ext>
              </a:extLst>
            </p:cNvPr>
            <p:cNvSpPr/>
            <p:nvPr/>
          </p:nvSpPr>
          <p:spPr>
            <a:xfrm>
              <a:off x="3329723" y="2696093"/>
              <a:ext cx="5803639" cy="30608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6B17E1C-73BC-4BA1-9D7B-EAE0D5E1281B}"/>
                </a:ext>
              </a:extLst>
            </p:cNvPr>
            <p:cNvSpPr txBox="1"/>
            <p:nvPr/>
          </p:nvSpPr>
          <p:spPr>
            <a:xfrm>
              <a:off x="3493008" y="3721608"/>
              <a:ext cx="5477070" cy="1923604"/>
            </a:xfrm>
            <a:prstGeom prst="rect">
              <a:avLst/>
            </a:prstGeom>
            <a:noFill/>
          </p:spPr>
          <p:txBody>
            <a:bodyPr wrap="square">
              <a:spAutoFit/>
            </a:bodyPr>
            <a:lstStyle/>
            <a:p>
              <a:r>
                <a:rPr lang="en-US" sz="1700" dirty="0"/>
                <a:t>Today, federal Medicaid officials released the July 2021 monthly report on state Medicaid and Children’s Health Insurance (CHIP) enrollment data. </a:t>
              </a:r>
              <a:r>
                <a:rPr lang="en-US" sz="600" dirty="0"/>
                <a:t> </a:t>
              </a:r>
              <a:r>
                <a:rPr lang="en-US" sz="1700" dirty="0"/>
                <a:t>These data reflect a range of indicators related to application, eligibility and enrollment processes.  The new July 2021 report shows Medicaid and CHIP enrollment trends from August 2020 to July 2021.</a:t>
              </a:r>
            </a:p>
          </p:txBody>
        </p:sp>
        <p:pic>
          <p:nvPicPr>
            <p:cNvPr id="9" name="Picture 8">
              <a:extLst>
                <a:ext uri="{FF2B5EF4-FFF2-40B4-BE49-F238E27FC236}">
                  <a16:creationId xmlns:a16="http://schemas.microsoft.com/office/drawing/2014/main" id="{E91B5AF0-34EB-49F8-BBF0-2AA068F82CF4}"/>
                </a:ext>
              </a:extLst>
            </p:cNvPr>
            <p:cNvPicPr>
              <a:picLocks noChangeAspect="1"/>
            </p:cNvPicPr>
            <p:nvPr/>
          </p:nvPicPr>
          <p:blipFill rotWithShape="1">
            <a:blip r:embed="rId2">
              <a:extLst>
                <a:ext uri="{28A0092B-C50C-407E-A947-70E740481C1C}">
                  <a14:useLocalDpi xmlns:a14="http://schemas.microsoft.com/office/drawing/2010/main" val="0"/>
                </a:ext>
              </a:extLst>
            </a:blip>
            <a:srcRect l="5797" t="5156" b="7159"/>
            <a:stretch/>
          </p:blipFill>
          <p:spPr>
            <a:xfrm>
              <a:off x="3550687" y="2823444"/>
              <a:ext cx="937337" cy="872491"/>
            </a:xfrm>
            <a:prstGeom prst="rect">
              <a:avLst/>
            </a:prstGeom>
          </p:spPr>
        </p:pic>
        <p:sp>
          <p:nvSpPr>
            <p:cNvPr id="11" name="TextBox 10">
              <a:extLst>
                <a:ext uri="{FF2B5EF4-FFF2-40B4-BE49-F238E27FC236}">
                  <a16:creationId xmlns:a16="http://schemas.microsoft.com/office/drawing/2014/main" id="{20626FF0-5253-4249-AE63-EFD2CB8AB366}"/>
                </a:ext>
              </a:extLst>
            </p:cNvPr>
            <p:cNvSpPr txBox="1"/>
            <p:nvPr/>
          </p:nvSpPr>
          <p:spPr>
            <a:xfrm>
              <a:off x="4488024" y="2982944"/>
              <a:ext cx="4466892" cy="738664"/>
            </a:xfrm>
            <a:prstGeom prst="rect">
              <a:avLst/>
            </a:prstGeom>
            <a:noFill/>
          </p:spPr>
          <p:txBody>
            <a:bodyPr wrap="square">
              <a:spAutoFit/>
            </a:bodyPr>
            <a:lstStyle/>
            <a:p>
              <a:r>
                <a:rPr lang="en-US" sz="4200" spc="-110" dirty="0">
                  <a:solidFill>
                    <a:schemeClr val="tx1">
                      <a:lumMod val="65000"/>
                      <a:lumOff val="35000"/>
                    </a:schemeClr>
                  </a:solidFill>
                  <a:latin typeface="Aharoni" panose="02010803020104030203" pitchFamily="2" charset="-79"/>
                  <a:cs typeface="Aharoni" panose="02010803020104030203" pitchFamily="2" charset="-79"/>
                </a:rPr>
                <a:t>Coverage Counts</a:t>
              </a:r>
            </a:p>
          </p:txBody>
        </p:sp>
      </p:grpSp>
    </p:spTree>
    <p:extLst>
      <p:ext uri="{BB962C8B-B14F-4D97-AF65-F5344CB8AC3E}">
        <p14:creationId xmlns:p14="http://schemas.microsoft.com/office/powerpoint/2010/main" val="2105541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1132-142D-4230-862F-B4C035D9AA76}"/>
              </a:ext>
            </a:extLst>
          </p:cNvPr>
          <p:cNvSpPr>
            <a:spLocks noGrp="1"/>
          </p:cNvSpPr>
          <p:nvPr>
            <p:ph type="title"/>
          </p:nvPr>
        </p:nvSpPr>
        <p:spPr/>
        <p:txBody>
          <a:bodyPr/>
          <a:lstStyle/>
          <a:p>
            <a:r>
              <a:rPr lang="en-US" dirty="0"/>
              <a:t>Example 2: Burying the Lede</a:t>
            </a:r>
          </a:p>
        </p:txBody>
      </p:sp>
      <p:grpSp>
        <p:nvGrpSpPr>
          <p:cNvPr id="14" name="Group 13">
            <a:extLst>
              <a:ext uri="{FF2B5EF4-FFF2-40B4-BE49-F238E27FC236}">
                <a16:creationId xmlns:a16="http://schemas.microsoft.com/office/drawing/2014/main" id="{D96BEDF1-30E9-4140-B68C-469255A98E8B}"/>
              </a:ext>
            </a:extLst>
          </p:cNvPr>
          <p:cNvGrpSpPr/>
          <p:nvPr/>
        </p:nvGrpSpPr>
        <p:grpSpPr>
          <a:xfrm>
            <a:off x="3273739" y="2341530"/>
            <a:ext cx="5963567" cy="2827630"/>
            <a:chOff x="3273739" y="2341530"/>
            <a:chExt cx="5803639" cy="2827630"/>
          </a:xfrm>
        </p:grpSpPr>
        <p:grpSp>
          <p:nvGrpSpPr>
            <p:cNvPr id="12" name="Group 11">
              <a:extLst>
                <a:ext uri="{FF2B5EF4-FFF2-40B4-BE49-F238E27FC236}">
                  <a16:creationId xmlns:a16="http://schemas.microsoft.com/office/drawing/2014/main" id="{A8259756-F4BB-435B-9AE7-04A7D26100E4}"/>
                </a:ext>
              </a:extLst>
            </p:cNvPr>
            <p:cNvGrpSpPr/>
            <p:nvPr/>
          </p:nvGrpSpPr>
          <p:grpSpPr>
            <a:xfrm>
              <a:off x="3273739" y="2341530"/>
              <a:ext cx="5803639" cy="2827630"/>
              <a:chOff x="3329723" y="2696094"/>
              <a:chExt cx="5803639" cy="2827630"/>
            </a:xfrm>
          </p:grpSpPr>
          <p:sp>
            <p:nvSpPr>
              <p:cNvPr id="5" name="Rectangle 4">
                <a:extLst>
                  <a:ext uri="{FF2B5EF4-FFF2-40B4-BE49-F238E27FC236}">
                    <a16:creationId xmlns:a16="http://schemas.microsoft.com/office/drawing/2014/main" id="{F900B39D-DB68-4C86-A345-C25A30FFC783}"/>
                  </a:ext>
                </a:extLst>
              </p:cNvPr>
              <p:cNvSpPr/>
              <p:nvPr/>
            </p:nvSpPr>
            <p:spPr>
              <a:xfrm>
                <a:off x="3329723" y="2696094"/>
                <a:ext cx="5803639" cy="282763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6B17E1C-73BC-4BA1-9D7B-EAE0D5E1281B}"/>
                  </a:ext>
                </a:extLst>
              </p:cNvPr>
              <p:cNvSpPr txBox="1"/>
              <p:nvPr/>
            </p:nvSpPr>
            <p:spPr>
              <a:xfrm>
                <a:off x="3493008" y="3721608"/>
                <a:ext cx="5549550" cy="1661993"/>
              </a:xfrm>
              <a:prstGeom prst="rect">
                <a:avLst/>
              </a:prstGeom>
              <a:noFill/>
            </p:spPr>
            <p:txBody>
              <a:bodyPr wrap="square">
                <a:spAutoFit/>
              </a:bodyPr>
              <a:lstStyle/>
              <a:p>
                <a:r>
                  <a:rPr lang="en-US" sz="1700" dirty="0"/>
                  <a:t>Today, new federal Medicaid report shows that enrollment in state Medicaid and Children’s Health Insurance (CHIP) programs rose by 17% over the past 14 months. Over this period, more than 12 million Americans enrolled —</a:t>
                </a:r>
              </a:p>
              <a:p>
                <a:r>
                  <a:rPr lang="en-US" sz="1700" dirty="0"/>
                  <a:t>a trend that officials attribute mostly to the impact of the COVID-19 pandemic.</a:t>
                </a:r>
              </a:p>
            </p:txBody>
          </p:sp>
          <p:pic>
            <p:nvPicPr>
              <p:cNvPr id="9" name="Picture 8">
                <a:extLst>
                  <a:ext uri="{FF2B5EF4-FFF2-40B4-BE49-F238E27FC236}">
                    <a16:creationId xmlns:a16="http://schemas.microsoft.com/office/drawing/2014/main" id="{E91B5AF0-34EB-49F8-BBF0-2AA068F82CF4}"/>
                  </a:ext>
                </a:extLst>
              </p:cNvPr>
              <p:cNvPicPr>
                <a:picLocks noChangeAspect="1"/>
              </p:cNvPicPr>
              <p:nvPr/>
            </p:nvPicPr>
            <p:blipFill rotWithShape="1">
              <a:blip r:embed="rId2">
                <a:extLst>
                  <a:ext uri="{28A0092B-C50C-407E-A947-70E740481C1C}">
                    <a14:useLocalDpi xmlns:a14="http://schemas.microsoft.com/office/drawing/2010/main" val="0"/>
                  </a:ext>
                </a:extLst>
              </a:blip>
              <a:srcRect l="5797" t="5156" b="7159"/>
              <a:stretch/>
            </p:blipFill>
            <p:spPr>
              <a:xfrm>
                <a:off x="3550687" y="2823444"/>
                <a:ext cx="937337" cy="872491"/>
              </a:xfrm>
              <a:prstGeom prst="rect">
                <a:avLst/>
              </a:prstGeom>
            </p:spPr>
          </p:pic>
          <p:sp>
            <p:nvSpPr>
              <p:cNvPr id="11" name="TextBox 10">
                <a:extLst>
                  <a:ext uri="{FF2B5EF4-FFF2-40B4-BE49-F238E27FC236}">
                    <a16:creationId xmlns:a16="http://schemas.microsoft.com/office/drawing/2014/main" id="{20626FF0-5253-4249-AE63-EFD2CB8AB366}"/>
                  </a:ext>
                </a:extLst>
              </p:cNvPr>
              <p:cNvSpPr txBox="1"/>
              <p:nvPr/>
            </p:nvSpPr>
            <p:spPr>
              <a:xfrm>
                <a:off x="4488024" y="2982944"/>
                <a:ext cx="4466892" cy="738664"/>
              </a:xfrm>
              <a:prstGeom prst="rect">
                <a:avLst/>
              </a:prstGeom>
              <a:noFill/>
            </p:spPr>
            <p:txBody>
              <a:bodyPr wrap="square">
                <a:spAutoFit/>
              </a:bodyPr>
              <a:lstStyle/>
              <a:p>
                <a:r>
                  <a:rPr lang="en-US" sz="4200" spc="-110" dirty="0">
                    <a:solidFill>
                      <a:schemeClr val="tx1">
                        <a:lumMod val="65000"/>
                        <a:lumOff val="35000"/>
                      </a:schemeClr>
                    </a:solidFill>
                    <a:latin typeface="Aharoni" panose="02010803020104030203" pitchFamily="2" charset="-79"/>
                    <a:cs typeface="Aharoni" panose="02010803020104030203" pitchFamily="2" charset="-79"/>
                  </a:rPr>
                  <a:t>Coverage Counts</a:t>
                </a:r>
              </a:p>
            </p:txBody>
          </p:sp>
        </p:grpSp>
        <p:cxnSp>
          <p:nvCxnSpPr>
            <p:cNvPr id="8" name="Straight Connector 7">
              <a:extLst>
                <a:ext uri="{FF2B5EF4-FFF2-40B4-BE49-F238E27FC236}">
                  <a16:creationId xmlns:a16="http://schemas.microsoft.com/office/drawing/2014/main" id="{D979FA17-A56F-4F68-823A-78452A1F02A4}"/>
                </a:ext>
              </a:extLst>
            </p:cNvPr>
            <p:cNvCxnSpPr>
              <a:cxnSpLocks/>
            </p:cNvCxnSpPr>
            <p:nvPr/>
          </p:nvCxnSpPr>
          <p:spPr>
            <a:xfrm>
              <a:off x="4465994" y="4160520"/>
              <a:ext cx="3512657" cy="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62967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72"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73"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74"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75"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76"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77"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79" name="Rectangle 78">
            <a:extLst>
              <a:ext uri="{FF2B5EF4-FFF2-40B4-BE49-F238E27FC236}">
                <a16:creationId xmlns:a16="http://schemas.microsoft.com/office/drawing/2014/main" id="{E58348C3-6249-4952-AA86-C63DB35EA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Group 80">
            <a:extLst>
              <a:ext uri="{FF2B5EF4-FFF2-40B4-BE49-F238E27FC236}">
                <a16:creationId xmlns:a16="http://schemas.microsoft.com/office/drawing/2014/main" id="{DE6174AD-DBB0-43E6-98C2-738DB3A152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59100" y="-4763"/>
            <a:ext cx="5014912" cy="6862763"/>
            <a:chOff x="2928938" y="-4763"/>
            <a:chExt cx="5014912" cy="6862763"/>
          </a:xfrm>
        </p:grpSpPr>
        <p:sp>
          <p:nvSpPr>
            <p:cNvPr id="82" name="Freeform 6">
              <a:extLst>
                <a:ext uri="{FF2B5EF4-FFF2-40B4-BE49-F238E27FC236}">
                  <a16:creationId xmlns:a16="http://schemas.microsoft.com/office/drawing/2014/main" id="{50A59800-3661-4778-9D8A-F816C85C4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83" name="Freeform 7">
              <a:extLst>
                <a:ext uri="{FF2B5EF4-FFF2-40B4-BE49-F238E27FC236}">
                  <a16:creationId xmlns:a16="http://schemas.microsoft.com/office/drawing/2014/main" id="{7A810977-C816-4698-B7E7-0E6BDED79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84" name="Freeform 9">
              <a:extLst>
                <a:ext uri="{FF2B5EF4-FFF2-40B4-BE49-F238E27FC236}">
                  <a16:creationId xmlns:a16="http://schemas.microsoft.com/office/drawing/2014/main" id="{181E4B1B-2437-4A14-8927-817FC7AED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85" name="Freeform 10">
              <a:extLst>
                <a:ext uri="{FF2B5EF4-FFF2-40B4-BE49-F238E27FC236}">
                  <a16:creationId xmlns:a16="http://schemas.microsoft.com/office/drawing/2014/main" id="{3F98AD26-9FF7-44EA-B876-9C857F8ED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86" name="Freeform 11">
              <a:extLst>
                <a:ext uri="{FF2B5EF4-FFF2-40B4-BE49-F238E27FC236}">
                  <a16:creationId xmlns:a16="http://schemas.microsoft.com/office/drawing/2014/main" id="{32EBB12A-A9CE-446F-9462-15DAC0D0F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87" name="Freeform 12">
              <a:extLst>
                <a:ext uri="{FF2B5EF4-FFF2-40B4-BE49-F238E27FC236}">
                  <a16:creationId xmlns:a16="http://schemas.microsoft.com/office/drawing/2014/main" id="{85925599-F99B-48E5-A384-76136C081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507ACA60-D91C-4B7A-9D35-82923C43B040}"/>
              </a:ext>
            </a:extLst>
          </p:cNvPr>
          <p:cNvSpPr>
            <a:spLocks noGrp="1"/>
          </p:cNvSpPr>
          <p:nvPr>
            <p:ph type="title"/>
          </p:nvPr>
        </p:nvSpPr>
        <p:spPr>
          <a:xfrm>
            <a:off x="5448299" y="1380068"/>
            <a:ext cx="6054723" cy="2616199"/>
          </a:xfrm>
        </p:spPr>
        <p:txBody>
          <a:bodyPr vert="horz" lIns="91440" tIns="45720" rIns="91440" bIns="45720" rtlCol="0" anchor="b">
            <a:normAutofit/>
          </a:bodyPr>
          <a:lstStyle/>
          <a:p>
            <a:pPr algn="r"/>
            <a:r>
              <a:rPr lang="en-US" sz="6000" dirty="0"/>
              <a:t>Why do we bury the </a:t>
            </a:r>
            <a:r>
              <a:rPr lang="en-US" sz="6000" dirty="0" err="1"/>
              <a:t>lede</a:t>
            </a:r>
            <a:r>
              <a:rPr lang="en-US" sz="6000" dirty="0"/>
              <a:t>?</a:t>
            </a:r>
          </a:p>
        </p:txBody>
      </p:sp>
      <p:pic>
        <p:nvPicPr>
          <p:cNvPr id="1026" name="Picture 2" descr="Did pirates really bury their treasure? - HISTORY">
            <a:extLst>
              <a:ext uri="{FF2B5EF4-FFF2-40B4-BE49-F238E27FC236}">
                <a16:creationId xmlns:a16="http://schemas.microsoft.com/office/drawing/2014/main" id="{FF462DDD-0013-4E09-B9C0-B2796047D4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436" t="4506" r="25926" b="2"/>
          <a:stretch/>
        </p:blipFill>
        <p:spPr bwMode="auto">
          <a:xfrm>
            <a:off x="20" y="10"/>
            <a:ext cx="5448280" cy="6857990"/>
          </a:xfrm>
          <a:custGeom>
            <a:avLst/>
            <a:gdLst/>
            <a:ahLst/>
            <a:cxnLst/>
            <a:rect l="l" t="t" r="r" b="b"/>
            <a:pathLst>
              <a:path w="5448300" h="6858000">
                <a:moveTo>
                  <a:pt x="0" y="0"/>
                </a:moveTo>
                <a:lnTo>
                  <a:pt x="3513666" y="0"/>
                </a:lnTo>
                <a:lnTo>
                  <a:pt x="2861733" y="2548466"/>
                </a:lnTo>
                <a:lnTo>
                  <a:pt x="5448300" y="6853767"/>
                </a:lnTo>
                <a:lnTo>
                  <a:pt x="0" y="6858000"/>
                </a:lnTo>
                <a:lnTo>
                  <a:pt x="0" y="0"/>
                </a:lnTo>
                <a:close/>
              </a:path>
            </a:pathLst>
          </a:custGeom>
          <a:noFill/>
          <a:ln w="38100">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234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25" name="Group 7">
            <a:extLst>
              <a:ext uri="{FF2B5EF4-FFF2-40B4-BE49-F238E27FC236}">
                <a16:creationId xmlns:a16="http://schemas.microsoft.com/office/drawing/2014/main" id="{C616B3DC-C165-433D-9187-62DCC0E31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9"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0"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1"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2"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3"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4"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27" name="Rectangle 15">
            <a:extLst>
              <a:ext uri="{FF2B5EF4-FFF2-40B4-BE49-F238E27FC236}">
                <a16:creationId xmlns:a16="http://schemas.microsoft.com/office/drawing/2014/main" id="{A6073935-E043-4801-AF06-06093A91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59D939-47E4-446A-BA15-2F2BA1A9095F}"/>
              </a:ext>
            </a:extLst>
          </p:cNvPr>
          <p:cNvSpPr>
            <a:spLocks noGrp="1"/>
          </p:cNvSpPr>
          <p:nvPr>
            <p:ph type="title"/>
          </p:nvPr>
        </p:nvSpPr>
        <p:spPr>
          <a:xfrm>
            <a:off x="8041742" y="648930"/>
            <a:ext cx="3461281" cy="3347337"/>
          </a:xfrm>
        </p:spPr>
        <p:txBody>
          <a:bodyPr vert="horz" lIns="91440" tIns="45720" rIns="91440" bIns="45720" rtlCol="0" anchor="b">
            <a:normAutofit/>
          </a:bodyPr>
          <a:lstStyle/>
          <a:p>
            <a:pPr algn="r"/>
            <a:r>
              <a:rPr lang="en-US" sz="4800"/>
              <a:t>Inverted Pyramid</a:t>
            </a:r>
          </a:p>
        </p:txBody>
      </p:sp>
      <p:grpSp>
        <p:nvGrpSpPr>
          <p:cNvPr id="18" name="Group 17">
            <a:extLst>
              <a:ext uri="{FF2B5EF4-FFF2-40B4-BE49-F238E27FC236}">
                <a16:creationId xmlns:a16="http://schemas.microsoft.com/office/drawing/2014/main" id="{8AC26FF4-D6F9-4A94-A837-D051A101ED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6714" y="-4763"/>
            <a:ext cx="5014912" cy="6862763"/>
            <a:chOff x="2928938" y="-4763"/>
            <a:chExt cx="5014912" cy="6862763"/>
          </a:xfrm>
        </p:grpSpPr>
        <p:sp>
          <p:nvSpPr>
            <p:cNvPr id="19" name="Freeform 6">
              <a:extLst>
                <a:ext uri="{FF2B5EF4-FFF2-40B4-BE49-F238E27FC236}">
                  <a16:creationId xmlns:a16="http://schemas.microsoft.com/office/drawing/2014/main" id="{EFFE501B-F9EC-4229-99D6-F39E38A71B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0" name="Freeform 7">
              <a:extLst>
                <a:ext uri="{FF2B5EF4-FFF2-40B4-BE49-F238E27FC236}">
                  <a16:creationId xmlns:a16="http://schemas.microsoft.com/office/drawing/2014/main" id="{B064C6A0-3DE4-4F4A-B650-78A628163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1" name="Freeform 25">
              <a:extLst>
                <a:ext uri="{FF2B5EF4-FFF2-40B4-BE49-F238E27FC236}">
                  <a16:creationId xmlns:a16="http://schemas.microsoft.com/office/drawing/2014/main" id="{43CD3E83-3D0D-40EE-B1A2-9C989EBF2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2" name="Freeform 26">
              <a:extLst>
                <a:ext uri="{FF2B5EF4-FFF2-40B4-BE49-F238E27FC236}">
                  <a16:creationId xmlns:a16="http://schemas.microsoft.com/office/drawing/2014/main" id="{71553909-760D-4B98-96A4-F9F48339AF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3" name="Freeform 27">
              <a:extLst>
                <a:ext uri="{FF2B5EF4-FFF2-40B4-BE49-F238E27FC236}">
                  <a16:creationId xmlns:a16="http://schemas.microsoft.com/office/drawing/2014/main" id="{1F006A6C-F843-49BC-AC84-89BD2AF58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4" name="Freeform 28">
              <a:extLst>
                <a:ext uri="{FF2B5EF4-FFF2-40B4-BE49-F238E27FC236}">
                  <a16:creationId xmlns:a16="http://schemas.microsoft.com/office/drawing/2014/main" id="{62AEE6F3-16F4-4944-8459-4D5EEA341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6" name="Rounded Rectangle 16">
            <a:extLst>
              <a:ext uri="{FF2B5EF4-FFF2-40B4-BE49-F238E27FC236}">
                <a16:creationId xmlns:a16="http://schemas.microsoft.com/office/drawing/2014/main" id="{8D6B9972-4A81-4223-9901-0E559A1D5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693" y="648931"/>
            <a:ext cx="685443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8" descr="Inverted pyramid (journalism) - Wikipedia">
            <a:extLst>
              <a:ext uri="{FF2B5EF4-FFF2-40B4-BE49-F238E27FC236}">
                <a16:creationId xmlns:a16="http://schemas.microsoft.com/office/drawing/2014/main" id="{3C5B79C1-8D94-4068-BA2F-55A9EC9BCFF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412248" y="1011765"/>
            <a:ext cx="5333382" cy="4546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0503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5B0706E-5B04-4EBA-939D-F76AC2392D8C}"/>
              </a:ext>
            </a:extLst>
          </p:cNvPr>
          <p:cNvSpPr>
            <a:spLocks noGrp="1"/>
          </p:cNvSpPr>
          <p:nvPr>
            <p:ph type="subTitle" idx="1"/>
          </p:nvPr>
        </p:nvSpPr>
        <p:spPr>
          <a:xfrm>
            <a:off x="4535697" y="3088640"/>
            <a:ext cx="6987645" cy="1950719"/>
          </a:xfrm>
        </p:spPr>
        <p:txBody>
          <a:bodyPr>
            <a:normAutofit/>
          </a:bodyPr>
          <a:lstStyle/>
          <a:p>
            <a:pPr algn="l"/>
            <a:endParaRPr lang="en-US" sz="7200" i="1" dirty="0">
              <a:solidFill>
                <a:schemeClr val="tx1">
                  <a:lumMod val="65000"/>
                  <a:lumOff val="35000"/>
                </a:schemeClr>
              </a:solidFill>
            </a:endParaRPr>
          </a:p>
        </p:txBody>
      </p:sp>
      <p:pic>
        <p:nvPicPr>
          <p:cNvPr id="4" name="Picture 2" descr="Theatre Spotlight Clip Art">
            <a:extLst>
              <a:ext uri="{FF2B5EF4-FFF2-40B4-BE49-F238E27FC236}">
                <a16:creationId xmlns:a16="http://schemas.microsoft.com/office/drawing/2014/main" id="{A2BB49A6-C630-41EB-8146-3A10971960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9434" y="-254001"/>
            <a:ext cx="4739766" cy="43469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ommonly encountered compression problems solved - Daylong">
            <a:extLst>
              <a:ext uri="{FF2B5EF4-FFF2-40B4-BE49-F238E27FC236}">
                <a16:creationId xmlns:a16="http://schemas.microsoft.com/office/drawing/2014/main" id="{128BDFF9-750C-479C-8A6A-5F136BB090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3434" y="2239636"/>
            <a:ext cx="2643716" cy="2378728"/>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7">
            <a:extLst>
              <a:ext uri="{FF2B5EF4-FFF2-40B4-BE49-F238E27FC236}">
                <a16:creationId xmlns:a16="http://schemas.microsoft.com/office/drawing/2014/main" id="{E5941118-941A-4269-B2ED-726D84135AB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57265" y="5475608"/>
            <a:ext cx="1745757" cy="1097333"/>
          </a:xfrm>
          <a:prstGeom prst="rect">
            <a:avLst/>
          </a:prstGeom>
        </p:spPr>
      </p:pic>
    </p:spTree>
    <p:extLst>
      <p:ext uri="{BB962C8B-B14F-4D97-AF65-F5344CB8AC3E}">
        <p14:creationId xmlns:p14="http://schemas.microsoft.com/office/powerpoint/2010/main" val="2672475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3BF673-8C68-4092-BF1B-53C57EFEC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sp useBgFill="1">
        <p:nvSpPr>
          <p:cNvPr id="10" name="Freeform: Shape 9">
            <a:extLst>
              <a:ext uri="{FF2B5EF4-FFF2-40B4-BE49-F238E27FC236}">
                <a16:creationId xmlns:a16="http://schemas.microsoft.com/office/drawing/2014/main" id="{B1BDB70B-F0E6-4867-818F-C582494FB6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7083" y="0"/>
            <a:ext cx="11134917" cy="6858000"/>
          </a:xfrm>
          <a:custGeom>
            <a:avLst/>
            <a:gdLst>
              <a:gd name="connsiteX0" fmla="*/ 7627977 w 11134917"/>
              <a:gd name="connsiteY0" fmla="*/ 0 h 6858000"/>
              <a:gd name="connsiteX1" fmla="*/ 8129873 w 11134917"/>
              <a:gd name="connsiteY1" fmla="*/ 0 h 6858000"/>
              <a:gd name="connsiteX2" fmla="*/ 11134917 w 11134917"/>
              <a:gd name="connsiteY2" fmla="*/ 0 h 6858000"/>
              <a:gd name="connsiteX3" fmla="*/ 11134917 w 11134917"/>
              <a:gd name="connsiteY3" fmla="*/ 6858000 h 6858000"/>
              <a:gd name="connsiteX4" fmla="*/ 8129873 w 11134917"/>
              <a:gd name="connsiteY4" fmla="*/ 6858000 h 6858000"/>
              <a:gd name="connsiteX5" fmla="*/ 7627977 w 11134917"/>
              <a:gd name="connsiteY5" fmla="*/ 6858000 h 6858000"/>
              <a:gd name="connsiteX6" fmla="*/ 7627977 w 11134917"/>
              <a:gd name="connsiteY6" fmla="*/ 6857419 h 6858000"/>
              <a:gd name="connsiteX7" fmla="*/ 1921931 w 11134917"/>
              <a:gd name="connsiteY7" fmla="*/ 6850814 h 6858000"/>
              <a:gd name="connsiteX8" fmla="*/ 0 w 11134917"/>
              <a:gd name="connsiteY8" fmla="*/ 5325357 h 6858000"/>
              <a:gd name="connsiteX9" fmla="*/ 838199 w 11134917"/>
              <a:gd name="connsiteY9" fmla="*/ 7331 h 6858000"/>
              <a:gd name="connsiteX10" fmla="*/ 7627977 w 11134917"/>
              <a:gd name="connsiteY10" fmla="*/ 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34917" h="6858000">
                <a:moveTo>
                  <a:pt x="7627977" y="0"/>
                </a:moveTo>
                <a:lnTo>
                  <a:pt x="8129873" y="0"/>
                </a:lnTo>
                <a:lnTo>
                  <a:pt x="11134917" y="0"/>
                </a:lnTo>
                <a:lnTo>
                  <a:pt x="11134917" y="6858000"/>
                </a:lnTo>
                <a:lnTo>
                  <a:pt x="8129873" y="6858000"/>
                </a:lnTo>
                <a:lnTo>
                  <a:pt x="7627977" y="6858000"/>
                </a:lnTo>
                <a:lnTo>
                  <a:pt x="7627977" y="6857419"/>
                </a:lnTo>
                <a:lnTo>
                  <a:pt x="1921931" y="6850814"/>
                </a:lnTo>
                <a:lnTo>
                  <a:pt x="0" y="5325357"/>
                </a:lnTo>
                <a:lnTo>
                  <a:pt x="838199" y="7331"/>
                </a:lnTo>
                <a:lnTo>
                  <a:pt x="7627977" y="505"/>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1E52C707-F508-47B5-8864-8CC3EE0F0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025" y="0"/>
            <a:ext cx="2436813" cy="6858001"/>
            <a:chOff x="1320800" y="0"/>
            <a:chExt cx="2436813" cy="6858001"/>
          </a:xfrm>
        </p:grpSpPr>
        <p:sp>
          <p:nvSpPr>
            <p:cNvPr id="13" name="Freeform 6">
              <a:extLst>
                <a:ext uri="{FF2B5EF4-FFF2-40B4-BE49-F238E27FC236}">
                  <a16:creationId xmlns:a16="http://schemas.microsoft.com/office/drawing/2014/main" id="{066B5DD9-1C9B-4957-AF7C-8E11C7E88B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8DF9D480-2CEE-4037-8C1B-6380686300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5" name="Freeform 8">
              <a:extLst>
                <a:ext uri="{FF2B5EF4-FFF2-40B4-BE49-F238E27FC236}">
                  <a16:creationId xmlns:a16="http://schemas.microsoft.com/office/drawing/2014/main" id="{EBF6F7B8-E51D-495D-B944-B8E2E84C57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6" name="Freeform 9">
              <a:extLst>
                <a:ext uri="{FF2B5EF4-FFF2-40B4-BE49-F238E27FC236}">
                  <a16:creationId xmlns:a16="http://schemas.microsoft.com/office/drawing/2014/main" id="{F43BB0F7-F9F4-4CFA-9277-2B671DC70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D51F18A6-D926-4462-B110-63097184FB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ED77B4F5-55D8-444A-9EFF-CAAA8CD69F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69975824-E5C7-4D9E-A30F-6BD32090982E}"/>
              </a:ext>
            </a:extLst>
          </p:cNvPr>
          <p:cNvSpPr>
            <a:spLocks noGrp="1"/>
          </p:cNvSpPr>
          <p:nvPr>
            <p:ph type="title"/>
          </p:nvPr>
        </p:nvSpPr>
        <p:spPr>
          <a:xfrm>
            <a:off x="1836013" y="1072609"/>
            <a:ext cx="3041557" cy="4522647"/>
          </a:xfrm>
          <a:effectLst/>
        </p:spPr>
        <p:txBody>
          <a:bodyPr anchor="ctr">
            <a:normAutofit/>
          </a:bodyPr>
          <a:lstStyle/>
          <a:p>
            <a:pPr algn="l"/>
            <a:r>
              <a:rPr lang="en-US" sz="3200" dirty="0">
                <a:solidFill>
                  <a:schemeClr val="tx2"/>
                </a:solidFill>
              </a:rPr>
              <a:t>References</a:t>
            </a:r>
          </a:p>
        </p:txBody>
      </p:sp>
      <p:sp>
        <p:nvSpPr>
          <p:cNvPr id="3" name="Content Placeholder 2">
            <a:extLst>
              <a:ext uri="{FF2B5EF4-FFF2-40B4-BE49-F238E27FC236}">
                <a16:creationId xmlns:a16="http://schemas.microsoft.com/office/drawing/2014/main" id="{6322882C-3145-44E6-A65F-8B988C4A3DFB}"/>
              </a:ext>
            </a:extLst>
          </p:cNvPr>
          <p:cNvSpPr>
            <a:spLocks noGrp="1"/>
          </p:cNvSpPr>
          <p:nvPr>
            <p:ph idx="1"/>
          </p:nvPr>
        </p:nvSpPr>
        <p:spPr>
          <a:xfrm>
            <a:off x="5149032" y="1072609"/>
            <a:ext cx="6383207" cy="5216431"/>
          </a:xfrm>
        </p:spPr>
        <p:txBody>
          <a:bodyPr anchor="ctr">
            <a:normAutofit fontScale="92500" lnSpcReduction="10000"/>
          </a:bodyPr>
          <a:lstStyle/>
          <a:p>
            <a:pPr marL="0" marR="0" indent="0" fontAlgn="base">
              <a:lnSpc>
                <a:spcPct val="90000"/>
              </a:lnSpc>
              <a:spcBef>
                <a:spcPts val="0"/>
              </a:spcBef>
              <a:buNone/>
            </a:pPr>
            <a:r>
              <a:rPr lang="en-US" sz="2000" u="sng" dirty="0">
                <a:effectLst/>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https://www.elegantthemes.com/blog/marketing/how-not-to-bury-the-lede-in-your-online-content</a:t>
            </a:r>
            <a:endParaRPr lang="en-US" sz="2000" u="sng" dirty="0">
              <a:effectLst/>
              <a:latin typeface="Calibri" panose="020F0502020204030204" pitchFamily="34" charset="0"/>
              <a:ea typeface="Times New Roman" panose="02020603050405020304" pitchFamily="18" charset="0"/>
            </a:endParaRPr>
          </a:p>
          <a:p>
            <a:pPr marL="0" marR="0" indent="0" fontAlgn="base">
              <a:lnSpc>
                <a:spcPct val="90000"/>
              </a:lnSpc>
              <a:spcBef>
                <a:spcPts val="0"/>
              </a:spcBef>
              <a:buNone/>
            </a:pPr>
            <a:endParaRPr lang="en-US" sz="2000" dirty="0">
              <a:effectLst/>
              <a:latin typeface="Times New Roman" panose="02020603050405020304" pitchFamily="18" charset="0"/>
              <a:ea typeface="Times New Roman" panose="02020603050405020304" pitchFamily="18" charset="0"/>
            </a:endParaRPr>
          </a:p>
          <a:p>
            <a:pPr marL="0" marR="0" indent="0" fontAlgn="base">
              <a:lnSpc>
                <a:spcPct val="90000"/>
              </a:lnSpc>
              <a:spcBef>
                <a:spcPts val="0"/>
              </a:spcBef>
              <a:buNone/>
            </a:pPr>
            <a:r>
              <a:rPr lang="en-US" sz="2000" u="sng" dirty="0">
                <a:effectLst/>
                <a:latin typeface="Calibri" panose="020F0502020204030204" pitchFamily="34" charset="0"/>
                <a:ea typeface="Times New Roman" panose="02020603050405020304" pitchFamily="18" charset="0"/>
                <a:hlinkClick r:id="rId4">
                  <a:extLst>
                    <a:ext uri="{A12FA001-AC4F-418D-AE19-62706E023703}">
                      <ahyp:hlinkClr xmlns:ahyp="http://schemas.microsoft.com/office/drawing/2018/hyperlinkcolor" val="tx"/>
                    </a:ext>
                  </a:extLst>
                </a:hlinkClick>
              </a:rPr>
              <a:t>https://www.wyzowl.com/human-attention-span/#:~:text=According%20to%20research%2C%20our%20attention,or%20object%20for%209%20seconds</a:t>
            </a:r>
            <a:endParaRPr lang="en-US" sz="2000" u="sng" dirty="0">
              <a:effectLst/>
              <a:latin typeface="Calibri" panose="020F0502020204030204" pitchFamily="34" charset="0"/>
              <a:ea typeface="Times New Roman" panose="02020603050405020304" pitchFamily="18" charset="0"/>
            </a:endParaRPr>
          </a:p>
          <a:p>
            <a:pPr marL="0" marR="0" indent="0" fontAlgn="base">
              <a:lnSpc>
                <a:spcPct val="90000"/>
              </a:lnSpc>
              <a:spcBef>
                <a:spcPts val="0"/>
              </a:spcBef>
              <a:buNone/>
            </a:pPr>
            <a:endParaRPr lang="en-US" sz="2000" dirty="0">
              <a:effectLst/>
              <a:latin typeface="Times New Roman" panose="02020603050405020304" pitchFamily="18" charset="0"/>
              <a:ea typeface="Times New Roman" panose="02020603050405020304" pitchFamily="18" charset="0"/>
            </a:endParaRPr>
          </a:p>
          <a:p>
            <a:pPr marL="0" marR="0" indent="0">
              <a:lnSpc>
                <a:spcPct val="90000"/>
              </a:lnSpc>
              <a:spcBef>
                <a:spcPts val="0"/>
              </a:spcBef>
              <a:spcAft>
                <a:spcPts val="1800"/>
              </a:spcAft>
              <a:buNone/>
            </a:pPr>
            <a:r>
              <a:rPr lang="en-US" sz="2000" u="sng" dirty="0">
                <a:effectLst/>
                <a:latin typeface="Calibri" panose="020F0502020204030204" pitchFamily="34" charset="0"/>
                <a:ea typeface="Times New Roman" panose="02020603050405020304" pitchFamily="18" charset="0"/>
                <a:cs typeface="Calibri" panose="020F0502020204030204" pitchFamily="34" charset="0"/>
                <a:hlinkClick r:id="rId5">
                  <a:extLst>
                    <a:ext uri="{A12FA001-AC4F-418D-AE19-62706E023703}">
                      <ahyp:hlinkClr xmlns:ahyp="http://schemas.microsoft.com/office/drawing/2018/hyperlinkcolor" val="tx"/>
                    </a:ext>
                  </a:extLst>
                </a:hlinkClick>
              </a:rPr>
              <a:t>https://www.tempestamedia.com/2020/10/01/the-value-of-a-lede-oriented-to-your-target-audience/</a:t>
            </a:r>
            <a:endParaRPr lang="en-US" sz="2000" u="sng" dirty="0">
              <a:effectLst/>
              <a:latin typeface="Calibri" panose="020F0502020204030204" pitchFamily="34" charset="0"/>
              <a:ea typeface="Times New Roman" panose="02020603050405020304" pitchFamily="18" charset="0"/>
              <a:cs typeface="Calibri" panose="020F0502020204030204" pitchFamily="34" charset="0"/>
            </a:endParaRPr>
          </a:p>
          <a:p>
            <a:pPr marL="0" marR="0" indent="0">
              <a:lnSpc>
                <a:spcPct val="90000"/>
              </a:lnSpc>
              <a:spcBef>
                <a:spcPts val="0"/>
              </a:spcBef>
              <a:spcAft>
                <a:spcPts val="1800"/>
              </a:spcAft>
              <a:buNone/>
            </a:pPr>
            <a:r>
              <a:rPr lang="en-US" sz="2000" u="sng" kern="0" spc="35" dirty="0">
                <a:effectLst/>
                <a:latin typeface="inherit"/>
                <a:ea typeface="Times New Roman" panose="02020603050405020304" pitchFamily="18" charset="0"/>
                <a:cs typeface="Helvetica" panose="020B0604020202020204" pitchFamily="34" charset="0"/>
                <a:hlinkClick r:id="rId3">
                  <a:extLst>
                    <a:ext uri="{A12FA001-AC4F-418D-AE19-62706E023703}">
                      <ahyp:hlinkClr xmlns:ahyp="http://schemas.microsoft.com/office/drawing/2018/hyperlinkcolor" val="tx"/>
                    </a:ext>
                  </a:extLst>
                </a:hlinkClick>
              </a:rPr>
              <a:t>https://www.elegantthemes.com/blog/marketing/how-not-to-bury-the-lede-in-your-online-content</a:t>
            </a:r>
            <a:endParaRPr lang="en-US" sz="2000" kern="0" dirty="0">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indent="0" fontAlgn="base">
              <a:lnSpc>
                <a:spcPct val="90000"/>
              </a:lnSpc>
              <a:spcBef>
                <a:spcPts val="0"/>
              </a:spcBef>
              <a:buNone/>
            </a:pPr>
            <a:r>
              <a:rPr lang="en-US" sz="2000" b="0" u="sng" spc="35" dirty="0">
                <a:effectLst/>
                <a:latin typeface="inherit"/>
                <a:ea typeface="Times New Roman" panose="02020603050405020304" pitchFamily="18" charset="0"/>
                <a:cs typeface="Helvetica" panose="020B0604020202020204" pitchFamily="34" charset="0"/>
                <a:hlinkClick r:id="rId6">
                  <a:extLst>
                    <a:ext uri="{A12FA001-AC4F-418D-AE19-62706E023703}">
                      <ahyp:hlinkClr xmlns:ahyp="http://schemas.microsoft.com/office/drawing/2018/hyperlinkcolor" val="tx"/>
                    </a:ext>
                  </a:extLst>
                </a:hlinkClick>
              </a:rPr>
              <a:t>https://slideplayer.com/slide/4955305/</a:t>
            </a:r>
            <a:endParaRPr lang="en-US" sz="2000" b="0" u="sng" spc="35" dirty="0">
              <a:effectLst/>
              <a:latin typeface="inherit"/>
              <a:ea typeface="Times New Roman" panose="02020603050405020304" pitchFamily="18" charset="0"/>
              <a:cs typeface="Helvetica" panose="020B0604020202020204" pitchFamily="34" charset="0"/>
            </a:endParaRPr>
          </a:p>
          <a:p>
            <a:pPr marL="0" marR="0" indent="0" fontAlgn="base">
              <a:lnSpc>
                <a:spcPct val="90000"/>
              </a:lnSpc>
              <a:spcBef>
                <a:spcPts val="0"/>
              </a:spcBef>
              <a:buNone/>
            </a:pPr>
            <a:endParaRPr lang="en-US" sz="2000" b="1" dirty="0">
              <a:effectLst/>
              <a:latin typeface="Times New Roman" panose="02020603050405020304" pitchFamily="18" charset="0"/>
              <a:ea typeface="Times New Roman" panose="02020603050405020304" pitchFamily="18" charset="0"/>
            </a:endParaRPr>
          </a:p>
          <a:p>
            <a:pPr marL="0" marR="0" indent="0" fontAlgn="base">
              <a:lnSpc>
                <a:spcPct val="90000"/>
              </a:lnSpc>
              <a:spcBef>
                <a:spcPts val="0"/>
              </a:spcBef>
              <a:buNone/>
            </a:pPr>
            <a:r>
              <a:rPr lang="en-US" sz="2000" b="0" u="sng" spc="35" dirty="0">
                <a:effectLst/>
                <a:latin typeface="inherit"/>
                <a:ea typeface="Times New Roman" panose="02020603050405020304" pitchFamily="18" charset="0"/>
                <a:cs typeface="Helvetica" panose="020B0604020202020204" pitchFamily="34" charset="0"/>
                <a:hlinkClick r:id="rId7">
                  <a:extLst>
                    <a:ext uri="{A12FA001-AC4F-418D-AE19-62706E023703}">
                      <ahyp:hlinkClr xmlns:ahyp="http://schemas.microsoft.com/office/drawing/2018/hyperlinkcolor" val="tx"/>
                    </a:ext>
                  </a:extLst>
                </a:hlinkClick>
              </a:rPr>
              <a:t>https://www.textcrunch.sg/copywriting-5-rules-for-keeping-it-simple/</a:t>
            </a:r>
            <a:endParaRPr lang="en-US" sz="2000" b="0" u="sng" spc="35" dirty="0">
              <a:effectLst/>
              <a:latin typeface="inherit"/>
              <a:ea typeface="Times New Roman" panose="02020603050405020304" pitchFamily="18" charset="0"/>
              <a:cs typeface="Helvetica" panose="020B0604020202020204" pitchFamily="34" charset="0"/>
            </a:endParaRPr>
          </a:p>
          <a:p>
            <a:pPr marL="0" marR="0" indent="0" fontAlgn="base">
              <a:lnSpc>
                <a:spcPct val="90000"/>
              </a:lnSpc>
              <a:spcBef>
                <a:spcPts val="0"/>
              </a:spcBef>
              <a:buNone/>
            </a:pPr>
            <a:endParaRPr lang="en-US" sz="2000" b="1" dirty="0">
              <a:effectLst/>
              <a:latin typeface="Times New Roman" panose="02020603050405020304" pitchFamily="18" charset="0"/>
              <a:ea typeface="Times New Roman" panose="02020603050405020304" pitchFamily="18" charset="0"/>
            </a:endParaRPr>
          </a:p>
          <a:p>
            <a:pPr marL="0" marR="0" indent="0" fontAlgn="base">
              <a:lnSpc>
                <a:spcPct val="90000"/>
              </a:lnSpc>
              <a:spcBef>
                <a:spcPts val="0"/>
              </a:spcBef>
              <a:buNone/>
            </a:pPr>
            <a:r>
              <a:rPr lang="en-US" sz="2000" b="0" u="sng" spc="35" dirty="0">
                <a:effectLst/>
                <a:latin typeface="inherit"/>
                <a:ea typeface="Times New Roman" panose="02020603050405020304" pitchFamily="18" charset="0"/>
                <a:cs typeface="Helvetica" panose="020B0604020202020204" pitchFamily="34" charset="0"/>
                <a:hlinkClick r:id="rId8">
                  <a:extLst>
                    <a:ext uri="{A12FA001-AC4F-418D-AE19-62706E023703}">
                      <ahyp:hlinkClr xmlns:ahyp="http://schemas.microsoft.com/office/drawing/2018/hyperlinkcolor" val="tx"/>
                    </a:ext>
                  </a:extLst>
                </a:hlinkClick>
              </a:rPr>
              <a:t>https://www.textcrunch.sg/</a:t>
            </a:r>
            <a:endParaRPr lang="en-US" sz="2000" b="1" dirty="0">
              <a:effectLst/>
              <a:latin typeface="Times New Roman" panose="02020603050405020304" pitchFamily="18" charset="0"/>
              <a:ea typeface="Times New Roman" panose="02020603050405020304" pitchFamily="18" charset="0"/>
            </a:endParaRPr>
          </a:p>
          <a:p>
            <a:pPr marL="0" marR="0">
              <a:lnSpc>
                <a:spcPct val="90000"/>
              </a:lnSpc>
              <a:spcBef>
                <a:spcPts val="0"/>
              </a:spcBef>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90000"/>
              </a:lnSpc>
            </a:pPr>
            <a:endParaRPr lang="en-US" sz="2000" dirty="0"/>
          </a:p>
        </p:txBody>
      </p:sp>
    </p:spTree>
    <p:extLst>
      <p:ext uri="{BB962C8B-B14F-4D97-AF65-F5344CB8AC3E}">
        <p14:creationId xmlns:p14="http://schemas.microsoft.com/office/powerpoint/2010/main" val="2922641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pic>
        <p:nvPicPr>
          <p:cNvPr id="1026" name="Picture 2" descr="Photo Credit: Shutterstock">
            <a:extLst>
              <a:ext uri="{FF2B5EF4-FFF2-40B4-BE49-F238E27FC236}">
                <a16:creationId xmlns:a16="http://schemas.microsoft.com/office/drawing/2014/main" id="{8B8405E5-CFB0-4F6D-A4C0-FA2F3CAB0F4F}"/>
              </a:ext>
            </a:extLst>
          </p:cNvPr>
          <p:cNvPicPr>
            <a:picLocks noChangeAspect="1" noChangeArrowheads="1"/>
          </p:cNvPicPr>
          <p:nvPr/>
        </p:nvPicPr>
        <p:blipFill rotWithShape="1">
          <a:blip r:embed="rId4">
            <a:duotone>
              <a:schemeClr val="bg2">
                <a:shade val="45000"/>
                <a:satMod val="135000"/>
              </a:schemeClr>
              <a:prstClr val="white"/>
            </a:duotone>
            <a:alphaModFix amt="35000"/>
            <a:extLst>
              <a:ext uri="{28A0092B-C50C-407E-A947-70E740481C1C}">
                <a14:useLocalDpi xmlns:a14="http://schemas.microsoft.com/office/drawing/2010/main" val="0"/>
              </a:ext>
            </a:extLst>
          </a:blip>
          <a:srcRect t="7865" b="7865"/>
          <a:stretch/>
        </p:blipFill>
        <p:spPr bwMode="auto">
          <a:xfrm>
            <a:off x="20" y="0"/>
            <a:ext cx="12191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CA1425FF-B671-43E2-8BDA-FAAB55557589}"/>
              </a:ext>
            </a:extLst>
          </p:cNvPr>
          <p:cNvSpPr>
            <a:spLocks noGrp="1"/>
          </p:cNvSpPr>
          <p:nvPr>
            <p:ph type="ctrTitle"/>
          </p:nvPr>
        </p:nvSpPr>
        <p:spPr>
          <a:xfrm>
            <a:off x="2928401" y="1203157"/>
            <a:ext cx="8574622" cy="3253339"/>
          </a:xfrm>
        </p:spPr>
        <p:txBody>
          <a:bodyPr vert="horz" lIns="91440" tIns="45720" rIns="91440" bIns="45720" rtlCol="0" anchor="b">
            <a:normAutofit fontScale="90000"/>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solidFill>
                  <a:schemeClr val="tx1">
                    <a:lumMod val="75000"/>
                    <a:lumOff val="25000"/>
                  </a:schemeClr>
                </a:solidFill>
              </a:rPr>
              <a:t>Don’t Bury the </a:t>
            </a:r>
            <a:r>
              <a:rPr lang="en-US" dirty="0" err="1">
                <a:solidFill>
                  <a:schemeClr val="tx1">
                    <a:lumMod val="75000"/>
                    <a:lumOff val="25000"/>
                  </a:schemeClr>
                </a:solidFill>
              </a:rPr>
              <a:t>Lede</a:t>
            </a:r>
            <a:endParaRPr lang="en-US" dirty="0">
              <a:solidFill>
                <a:schemeClr val="tx1">
                  <a:lumMod val="75000"/>
                  <a:lumOff val="25000"/>
                </a:schemeClr>
              </a:solidFill>
            </a:endParaRPr>
          </a:p>
        </p:txBody>
      </p:sp>
      <p:sp>
        <p:nvSpPr>
          <p:cNvPr id="3" name="Subtitle 2">
            <a:extLst>
              <a:ext uri="{FF2B5EF4-FFF2-40B4-BE49-F238E27FC236}">
                <a16:creationId xmlns:a16="http://schemas.microsoft.com/office/drawing/2014/main" id="{CE53B3D3-54FA-46EB-9806-7AD4CE3372EE}"/>
              </a:ext>
            </a:extLst>
          </p:cNvPr>
          <p:cNvSpPr>
            <a:spLocks noGrp="1"/>
          </p:cNvSpPr>
          <p:nvPr>
            <p:ph type="subTitle" idx="1"/>
          </p:nvPr>
        </p:nvSpPr>
        <p:spPr>
          <a:xfrm>
            <a:off x="4515377" y="3984859"/>
            <a:ext cx="6987645" cy="1068404"/>
          </a:xfrm>
        </p:spPr>
        <p:txBody>
          <a:bodyPr vert="horz" lIns="91440" tIns="45720" rIns="91440" bIns="45720" rtlCol="0" anchor="t">
            <a:normAutofit fontScale="92500" lnSpcReduction="20000"/>
          </a:bodyPr>
          <a:lstStyle/>
          <a:p>
            <a:endParaRPr lang="en-US" dirty="0"/>
          </a:p>
          <a:p>
            <a:endParaRPr lang="en-US" dirty="0"/>
          </a:p>
          <a:p>
            <a:r>
              <a:rPr lang="en-US" dirty="0">
                <a:solidFill>
                  <a:schemeClr val="tx1">
                    <a:lumMod val="75000"/>
                    <a:lumOff val="25000"/>
                  </a:schemeClr>
                </a:solidFill>
              </a:rPr>
              <a:t>Matt Jacob and John Wel</a:t>
            </a:r>
            <a:r>
              <a:rPr lang="en-US" dirty="0">
                <a:solidFill>
                  <a:schemeClr val="tx1">
                    <a:lumMod val="65000"/>
                    <a:lumOff val="35000"/>
                  </a:schemeClr>
                </a:solidFill>
              </a:rPr>
              <a:t>by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700"/>
                                        <p:tgtEl>
                                          <p:spTgt spid="3">
                                            <p:txEl>
                                              <p:pRg st="2" end="2"/>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7CD2F605-77BD-4D9C-BC95-97EB75D69D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76" name="Freeform 6">
              <a:extLst>
                <a:ext uri="{FF2B5EF4-FFF2-40B4-BE49-F238E27FC236}">
                  <a16:creationId xmlns:a16="http://schemas.microsoft.com/office/drawing/2014/main" id="{40259AB5-8B5C-4CD4-AE10-7A177BB73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77" name="Freeform 7">
              <a:extLst>
                <a:ext uri="{FF2B5EF4-FFF2-40B4-BE49-F238E27FC236}">
                  <a16:creationId xmlns:a16="http://schemas.microsoft.com/office/drawing/2014/main" id="{DB110D97-363A-40D5-98E8-D367DFCFB2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78" name="Freeform 9">
              <a:extLst>
                <a:ext uri="{FF2B5EF4-FFF2-40B4-BE49-F238E27FC236}">
                  <a16:creationId xmlns:a16="http://schemas.microsoft.com/office/drawing/2014/main" id="{30DC9DB4-96D0-47E9-A6E5-1590DED84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79" name="Freeform 10">
              <a:extLst>
                <a:ext uri="{FF2B5EF4-FFF2-40B4-BE49-F238E27FC236}">
                  <a16:creationId xmlns:a16="http://schemas.microsoft.com/office/drawing/2014/main" id="{8CA317D7-424B-4887-BEDF-18EF7915C5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80" name="Freeform 11">
              <a:extLst>
                <a:ext uri="{FF2B5EF4-FFF2-40B4-BE49-F238E27FC236}">
                  <a16:creationId xmlns:a16="http://schemas.microsoft.com/office/drawing/2014/main" id="{ACF40F67-B16B-4E7F-A595-0EF370063D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81" name="Freeform 12">
              <a:extLst>
                <a:ext uri="{FF2B5EF4-FFF2-40B4-BE49-F238E27FC236}">
                  <a16:creationId xmlns:a16="http://schemas.microsoft.com/office/drawing/2014/main" id="{EB2264F1-4BB6-4403-A681-A463AA730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83" name="Rectangle 82">
            <a:extLst>
              <a:ext uri="{FF2B5EF4-FFF2-40B4-BE49-F238E27FC236}">
                <a16:creationId xmlns:a16="http://schemas.microsoft.com/office/drawing/2014/main" id="{F9DFC70C-0B30-4D8A-ACCE-E112906E63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8">
            <a:extLst>
              <a:ext uri="{FF2B5EF4-FFF2-40B4-BE49-F238E27FC236}">
                <a16:creationId xmlns:a16="http://schemas.microsoft.com/office/drawing/2014/main" id="{C5078CE6-CE6B-4EB4-BE80-35B2D5EAB7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933" y="-16933"/>
            <a:ext cx="7340600" cy="6883400"/>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600" h="6883400">
                <a:moveTo>
                  <a:pt x="5427133" y="8466"/>
                </a:moveTo>
                <a:lnTo>
                  <a:pt x="4783666" y="2573866"/>
                </a:lnTo>
                <a:lnTo>
                  <a:pt x="7340600" y="6874933"/>
                </a:lnTo>
                <a:lnTo>
                  <a:pt x="0" y="6883400"/>
                </a:lnTo>
                <a:lnTo>
                  <a:pt x="8466" y="0"/>
                </a:lnTo>
                <a:lnTo>
                  <a:pt x="5427133" y="8466"/>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857A30C-C4AB-4A1D-8E20-439D115D2EEB}"/>
              </a:ext>
            </a:extLst>
          </p:cNvPr>
          <p:cNvSpPr>
            <a:spLocks noGrp="1"/>
          </p:cNvSpPr>
          <p:nvPr>
            <p:ph type="title"/>
          </p:nvPr>
        </p:nvSpPr>
        <p:spPr>
          <a:xfrm rot="674759">
            <a:off x="946043" y="860768"/>
            <a:ext cx="3900857" cy="2684085"/>
          </a:xfrm>
          <a:effectLst/>
        </p:spPr>
        <p:txBody>
          <a:bodyPr vert="horz" lIns="91440" tIns="45720" rIns="91440" bIns="45720" rtlCol="0" anchor="b">
            <a:normAutofit/>
          </a:bodyPr>
          <a:lstStyle/>
          <a:p>
            <a:pPr algn="l"/>
            <a:r>
              <a:rPr lang="en-US" sz="7200" dirty="0">
                <a:solidFill>
                  <a:schemeClr val="bg1"/>
                </a:solidFill>
              </a:rPr>
              <a:t>Lead </a:t>
            </a:r>
            <a:br>
              <a:rPr lang="en-US" sz="7200" dirty="0">
                <a:solidFill>
                  <a:schemeClr val="bg1"/>
                </a:solidFill>
              </a:rPr>
            </a:br>
            <a:r>
              <a:rPr lang="en-US" sz="7200" dirty="0">
                <a:solidFill>
                  <a:schemeClr val="bg1"/>
                </a:solidFill>
              </a:rPr>
              <a:t>vs. </a:t>
            </a:r>
            <a:r>
              <a:rPr lang="en-US" sz="7200" dirty="0" err="1">
                <a:solidFill>
                  <a:schemeClr val="bg1"/>
                </a:solidFill>
              </a:rPr>
              <a:t>Lede</a:t>
            </a:r>
            <a:endParaRPr lang="en-US" sz="7200" dirty="0">
              <a:solidFill>
                <a:schemeClr val="bg1"/>
              </a:solidFill>
            </a:endParaRPr>
          </a:p>
        </p:txBody>
      </p:sp>
      <p:grpSp>
        <p:nvGrpSpPr>
          <p:cNvPr id="87" name="Group 86">
            <a:extLst>
              <a:ext uri="{FF2B5EF4-FFF2-40B4-BE49-F238E27FC236}">
                <a16:creationId xmlns:a16="http://schemas.microsoft.com/office/drawing/2014/main" id="{1FE3F97D-27C5-498C-A189-D1D4ADE014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64100" y="-4763"/>
            <a:ext cx="5014912" cy="6862763"/>
            <a:chOff x="2928938" y="-4763"/>
            <a:chExt cx="5014912" cy="6862763"/>
          </a:xfrm>
        </p:grpSpPr>
        <p:sp>
          <p:nvSpPr>
            <p:cNvPr id="88" name="Freeform 6">
              <a:extLst>
                <a:ext uri="{FF2B5EF4-FFF2-40B4-BE49-F238E27FC236}">
                  <a16:creationId xmlns:a16="http://schemas.microsoft.com/office/drawing/2014/main" id="{E16A77AE-FC02-41D6-84BA-87C5D2842B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89" name="Freeform 7">
              <a:extLst>
                <a:ext uri="{FF2B5EF4-FFF2-40B4-BE49-F238E27FC236}">
                  <a16:creationId xmlns:a16="http://schemas.microsoft.com/office/drawing/2014/main" id="{5AC60704-A008-45AB-86B8-68AE06B21C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90" name="Freeform 12">
              <a:extLst>
                <a:ext uri="{FF2B5EF4-FFF2-40B4-BE49-F238E27FC236}">
                  <a16:creationId xmlns:a16="http://schemas.microsoft.com/office/drawing/2014/main" id="{6D4F05EC-AD9F-40D6-8289-ED80321427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91" name="Freeform 13">
              <a:extLst>
                <a:ext uri="{FF2B5EF4-FFF2-40B4-BE49-F238E27FC236}">
                  <a16:creationId xmlns:a16="http://schemas.microsoft.com/office/drawing/2014/main" id="{E1AEBD23-D7CE-46D8-B8F4-0016B2F63C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92" name="Freeform 14">
              <a:extLst>
                <a:ext uri="{FF2B5EF4-FFF2-40B4-BE49-F238E27FC236}">
                  <a16:creationId xmlns:a16="http://schemas.microsoft.com/office/drawing/2014/main" id="{5E461B2A-6F25-4FD3-B8A8-8358718FB7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93" name="Freeform 15">
              <a:extLst>
                <a:ext uri="{FF2B5EF4-FFF2-40B4-BE49-F238E27FC236}">
                  <a16:creationId xmlns:a16="http://schemas.microsoft.com/office/drawing/2014/main" id="{DC9F5BDD-A982-4275-A718-21F673A3CE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pic>
        <p:nvPicPr>
          <p:cNvPr id="1030" name="Picture 6" descr="Why the First and Most Important Person You Need to Lead Is Yourself -  Lolly Daskal | Leadership">
            <a:extLst>
              <a:ext uri="{FF2B5EF4-FFF2-40B4-BE49-F238E27FC236}">
                <a16:creationId xmlns:a16="http://schemas.microsoft.com/office/drawing/2014/main" id="{97950E86-78E2-4480-A601-F1C57EBD6DCF}"/>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16618" r="-2" b="-2"/>
          <a:stretch/>
        </p:blipFill>
        <p:spPr bwMode="auto">
          <a:xfrm>
            <a:off x="5761084" y="10"/>
            <a:ext cx="6430917" cy="4338304"/>
          </a:xfrm>
          <a:custGeom>
            <a:avLst/>
            <a:gdLst/>
            <a:ahLst/>
            <a:cxnLst/>
            <a:rect l="l" t="t" r="r" b="b"/>
            <a:pathLst>
              <a:path w="6430917" h="4338314">
                <a:moveTo>
                  <a:pt x="712614" y="0"/>
                </a:moveTo>
                <a:lnTo>
                  <a:pt x="6430917" y="0"/>
                </a:lnTo>
                <a:lnTo>
                  <a:pt x="6430917" y="4338314"/>
                </a:lnTo>
                <a:lnTo>
                  <a:pt x="0" y="2800083"/>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Bury the Lede or Bury the Lead: Which is Right? | Merriam-Webster">
            <a:extLst>
              <a:ext uri="{FF2B5EF4-FFF2-40B4-BE49-F238E27FC236}">
                <a16:creationId xmlns:a16="http://schemas.microsoft.com/office/drawing/2014/main" id="{6462E93F-2656-4763-931C-9779B3C09852}"/>
              </a:ext>
            </a:extLst>
          </p:cNvPr>
          <p:cNvPicPr>
            <a:picLocks noGrp="1" noChangeAspect="1" noChangeArrowheads="1"/>
          </p:cNvPicPr>
          <p:nvPr>
            <p:ph sz="half" idx="2"/>
          </p:nvPr>
        </p:nvPicPr>
        <p:blipFill rotWithShape="1">
          <a:blip r:embed="rId4">
            <a:extLst>
              <a:ext uri="{28A0092B-C50C-407E-A947-70E740481C1C}">
                <a14:useLocalDpi xmlns:a14="http://schemas.microsoft.com/office/drawing/2010/main" val="0"/>
              </a:ext>
            </a:extLst>
          </a:blip>
          <a:srcRect r="-1" b="15953"/>
          <a:stretch/>
        </p:blipFill>
        <p:spPr bwMode="auto">
          <a:xfrm>
            <a:off x="5750346" y="2797516"/>
            <a:ext cx="6441654" cy="4060485"/>
          </a:xfrm>
          <a:custGeom>
            <a:avLst/>
            <a:gdLst/>
            <a:ahLst/>
            <a:cxnLst/>
            <a:rect l="l" t="t" r="r" b="b"/>
            <a:pathLst>
              <a:path w="6441654" h="4060485">
                <a:moveTo>
                  <a:pt x="0" y="0"/>
                </a:moveTo>
                <a:lnTo>
                  <a:pt x="6441654" y="1540800"/>
                </a:lnTo>
                <a:lnTo>
                  <a:pt x="6441654" y="4060485"/>
                </a:lnTo>
                <a:lnTo>
                  <a:pt x="4297229" y="4060485"/>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566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BB988-AD33-4F58-A720-5AF195355A19}"/>
              </a:ext>
            </a:extLst>
          </p:cNvPr>
          <p:cNvSpPr>
            <a:spLocks noGrp="1"/>
          </p:cNvSpPr>
          <p:nvPr>
            <p:ph type="title"/>
          </p:nvPr>
        </p:nvSpPr>
        <p:spPr>
          <a:xfrm>
            <a:off x="803164" y="2659809"/>
            <a:ext cx="10018713" cy="637868"/>
          </a:xfrm>
        </p:spPr>
        <p:txBody>
          <a:bodyPr>
            <a:normAutofit fontScale="90000"/>
          </a:bodyPr>
          <a:lstStyle/>
          <a:p>
            <a:pPr algn="l"/>
            <a:r>
              <a:rPr lang="en-US" dirty="0"/>
              <a:t>        </a:t>
            </a:r>
            <a:br>
              <a:rPr lang="en-US" dirty="0"/>
            </a:br>
            <a:br>
              <a:rPr lang="en-US" dirty="0"/>
            </a:br>
            <a:r>
              <a:rPr lang="en-US" dirty="0"/>
              <a:t>                </a:t>
            </a:r>
            <a:br>
              <a:rPr lang="en-US" dirty="0"/>
            </a:br>
            <a:r>
              <a:rPr lang="en-US" dirty="0"/>
              <a:t>                 </a:t>
            </a:r>
            <a:r>
              <a:rPr lang="en-US" sz="6000" dirty="0">
                <a:solidFill>
                  <a:schemeClr val="tx1">
                    <a:lumMod val="75000"/>
                    <a:lumOff val="25000"/>
                  </a:schemeClr>
                </a:solidFill>
              </a:rPr>
              <a:t>Get to the point! </a:t>
            </a:r>
          </a:p>
        </p:txBody>
      </p:sp>
      <p:pic>
        <p:nvPicPr>
          <p:cNvPr id="6" name="Picture 12" descr="vertical, Tools And Utensils, write, pencils, tools, point, tool, writing,  museum, pencil icon">
            <a:extLst>
              <a:ext uri="{FF2B5EF4-FFF2-40B4-BE49-F238E27FC236}">
                <a16:creationId xmlns:a16="http://schemas.microsoft.com/office/drawing/2014/main" id="{84E40F74-898B-4558-B87B-2BC38E7CE4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1851">
            <a:off x="8415285" y="-1070642"/>
            <a:ext cx="2711364" cy="53599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4008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92" name="Group 191">
            <a:extLst>
              <a:ext uri="{FF2B5EF4-FFF2-40B4-BE49-F238E27FC236}">
                <a16:creationId xmlns:a16="http://schemas.microsoft.com/office/drawing/2014/main" id="{C616B3DC-C165-433D-9187-62DCC0E317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93" name="Freeform 6">
              <a:extLst>
                <a:ext uri="{FF2B5EF4-FFF2-40B4-BE49-F238E27FC236}">
                  <a16:creationId xmlns:a16="http://schemas.microsoft.com/office/drawing/2014/main" id="{97E1BF84-9824-4B0E-98DF-F0F7181DD0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94" name="Freeform 7">
              <a:extLst>
                <a:ext uri="{FF2B5EF4-FFF2-40B4-BE49-F238E27FC236}">
                  <a16:creationId xmlns:a16="http://schemas.microsoft.com/office/drawing/2014/main" id="{A85FA340-7392-4303-9707-A12F45A46F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95" name="Freeform 9">
              <a:extLst>
                <a:ext uri="{FF2B5EF4-FFF2-40B4-BE49-F238E27FC236}">
                  <a16:creationId xmlns:a16="http://schemas.microsoft.com/office/drawing/2014/main" id="{758A9051-2BD9-4868-8B84-344752FA2F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96" name="Freeform 10">
              <a:extLst>
                <a:ext uri="{FF2B5EF4-FFF2-40B4-BE49-F238E27FC236}">
                  <a16:creationId xmlns:a16="http://schemas.microsoft.com/office/drawing/2014/main" id="{58264C49-3539-4CBD-8F11-1106C8B878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97" name="Freeform 11">
              <a:extLst>
                <a:ext uri="{FF2B5EF4-FFF2-40B4-BE49-F238E27FC236}">
                  <a16:creationId xmlns:a16="http://schemas.microsoft.com/office/drawing/2014/main" id="{DE862133-5C7E-4B32-9786-0B33BC51A7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98" name="Freeform 12">
              <a:extLst>
                <a:ext uri="{FF2B5EF4-FFF2-40B4-BE49-F238E27FC236}">
                  <a16:creationId xmlns:a16="http://schemas.microsoft.com/office/drawing/2014/main" id="{90925F6C-DF03-4707-9176-6049F049B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useBgFill="1">
        <p:nvSpPr>
          <p:cNvPr id="199" name="Rectangle 198">
            <a:extLst>
              <a:ext uri="{FF2B5EF4-FFF2-40B4-BE49-F238E27FC236}">
                <a16:creationId xmlns:a16="http://schemas.microsoft.com/office/drawing/2014/main" id="{A6073935-E043-4801-AF06-06093A914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697B37-26A6-4055-B064-7AC8838A206F}"/>
              </a:ext>
            </a:extLst>
          </p:cNvPr>
          <p:cNvSpPr>
            <a:spLocks noGrp="1"/>
          </p:cNvSpPr>
          <p:nvPr>
            <p:ph type="title"/>
          </p:nvPr>
        </p:nvSpPr>
        <p:spPr>
          <a:xfrm>
            <a:off x="8041742" y="648931"/>
            <a:ext cx="3493565" cy="2931668"/>
          </a:xfrm>
        </p:spPr>
        <p:txBody>
          <a:bodyPr vert="horz" lIns="91440" tIns="45720" rIns="91440" bIns="45720" rtlCol="0" anchor="b">
            <a:normAutofit fontScale="90000"/>
          </a:bodyPr>
          <a:lstStyle/>
          <a:p>
            <a:pPr algn="r"/>
            <a:r>
              <a:rPr lang="en-US" sz="4800" dirty="0">
                <a:solidFill>
                  <a:schemeClr val="tx1">
                    <a:lumMod val="75000"/>
                    <a:lumOff val="25000"/>
                  </a:schemeClr>
                </a:solidFill>
              </a:rPr>
              <a:t>Our Attention Span is Dwindling </a:t>
            </a:r>
          </a:p>
        </p:txBody>
      </p:sp>
      <p:grpSp>
        <p:nvGrpSpPr>
          <p:cNvPr id="200" name="Group 199">
            <a:extLst>
              <a:ext uri="{FF2B5EF4-FFF2-40B4-BE49-F238E27FC236}">
                <a16:creationId xmlns:a16="http://schemas.microsoft.com/office/drawing/2014/main" id="{8AC26FF4-D6F9-4A94-A837-D051A101EDD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6714" y="-4763"/>
            <a:ext cx="5014912" cy="6862763"/>
            <a:chOff x="2928938" y="-4763"/>
            <a:chExt cx="5014912" cy="6862763"/>
          </a:xfrm>
        </p:grpSpPr>
        <p:sp>
          <p:nvSpPr>
            <p:cNvPr id="201" name="Freeform 6">
              <a:extLst>
                <a:ext uri="{FF2B5EF4-FFF2-40B4-BE49-F238E27FC236}">
                  <a16:creationId xmlns:a16="http://schemas.microsoft.com/office/drawing/2014/main" id="{EFFE501B-F9EC-4229-99D6-F39E38A71B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02" name="Freeform 7">
              <a:extLst>
                <a:ext uri="{FF2B5EF4-FFF2-40B4-BE49-F238E27FC236}">
                  <a16:creationId xmlns:a16="http://schemas.microsoft.com/office/drawing/2014/main" id="{B064C6A0-3DE4-4F4A-B650-78A628163E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03" name="Freeform 25">
              <a:extLst>
                <a:ext uri="{FF2B5EF4-FFF2-40B4-BE49-F238E27FC236}">
                  <a16:creationId xmlns:a16="http://schemas.microsoft.com/office/drawing/2014/main" id="{43CD3E83-3D0D-40EE-B1A2-9C989EBF28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04" name="Freeform 26">
              <a:extLst>
                <a:ext uri="{FF2B5EF4-FFF2-40B4-BE49-F238E27FC236}">
                  <a16:creationId xmlns:a16="http://schemas.microsoft.com/office/drawing/2014/main" id="{71553909-760D-4B98-96A4-F9F48339AF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05" name="Freeform 27">
              <a:extLst>
                <a:ext uri="{FF2B5EF4-FFF2-40B4-BE49-F238E27FC236}">
                  <a16:creationId xmlns:a16="http://schemas.microsoft.com/office/drawing/2014/main" id="{1F006A6C-F843-49BC-AC84-89BD2AF58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06" name="Freeform 28">
              <a:extLst>
                <a:ext uri="{FF2B5EF4-FFF2-40B4-BE49-F238E27FC236}">
                  <a16:creationId xmlns:a16="http://schemas.microsoft.com/office/drawing/2014/main" id="{62AEE6F3-16F4-4944-8459-4D5EEA341D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07" name="Rounded Rectangle 16">
            <a:extLst>
              <a:ext uri="{FF2B5EF4-FFF2-40B4-BE49-F238E27FC236}">
                <a16:creationId xmlns:a16="http://schemas.microsoft.com/office/drawing/2014/main" id="{8D6B9972-4A81-4223-9901-0E559A1D5E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6693" y="648931"/>
            <a:ext cx="6854433"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ow declining attention spans impact your social media">
            <a:extLst>
              <a:ext uri="{FF2B5EF4-FFF2-40B4-BE49-F238E27FC236}">
                <a16:creationId xmlns:a16="http://schemas.microsoft.com/office/drawing/2014/main" id="{2210270D-9A00-445D-86E4-E7D482E7760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77550" y="1757685"/>
            <a:ext cx="6202778" cy="3054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6910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39" name="Group 138">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40"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41"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42"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43"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44"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45"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pic>
        <p:nvPicPr>
          <p:cNvPr id="3074" name="Picture 2" descr="Heart drawing png, Love doodle svg | svg, png, eps, dxf, pdf - ClipInk">
            <a:extLst>
              <a:ext uri="{FF2B5EF4-FFF2-40B4-BE49-F238E27FC236}">
                <a16:creationId xmlns:a16="http://schemas.microsoft.com/office/drawing/2014/main" id="{AF4BEDAF-71F4-47B8-932A-3AD4884F7153}"/>
              </a:ext>
            </a:extLst>
          </p:cNvPr>
          <p:cNvPicPr>
            <a:picLocks noChangeAspect="1" noChangeArrowheads="1"/>
          </p:cNvPicPr>
          <p:nvPr/>
        </p:nvPicPr>
        <p:blipFill rotWithShape="1">
          <a:blip r:embed="rId3">
            <a:duotone>
              <a:schemeClr val="bg2">
                <a:shade val="45000"/>
                <a:satMod val="135000"/>
              </a:schemeClr>
              <a:prstClr val="white"/>
            </a:duotone>
            <a:alphaModFix amt="35000"/>
            <a:extLst>
              <a:ext uri="{28A0092B-C50C-407E-A947-70E740481C1C}">
                <a14:useLocalDpi xmlns:a14="http://schemas.microsoft.com/office/drawing/2010/main" val="0"/>
              </a:ext>
            </a:extLst>
          </a:blip>
          <a:srcRect t="22103" r="3" b="7493"/>
          <a:stretch/>
        </p:blipFill>
        <p:spPr bwMode="auto">
          <a:xfrm>
            <a:off x="20" y="-4763"/>
            <a:ext cx="12191980"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147" name="Group 146">
            <a:extLst>
              <a:ext uri="{FF2B5EF4-FFF2-40B4-BE49-F238E27FC236}">
                <a16:creationId xmlns:a16="http://schemas.microsoft.com/office/drawing/2014/main" id="{503816F2-40D5-4C23-AF57-063E392361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48" name="Freeform 6">
              <a:extLst>
                <a:ext uri="{FF2B5EF4-FFF2-40B4-BE49-F238E27FC236}">
                  <a16:creationId xmlns:a16="http://schemas.microsoft.com/office/drawing/2014/main" id="{DBF222D0-66E9-48F8-B249-75AF858DF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149" name="Freeform 7">
              <a:extLst>
                <a:ext uri="{FF2B5EF4-FFF2-40B4-BE49-F238E27FC236}">
                  <a16:creationId xmlns:a16="http://schemas.microsoft.com/office/drawing/2014/main" id="{5312FABD-B1AF-4E20-A8BF-0A6F0C42C8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150" name="Freeform 9">
              <a:extLst>
                <a:ext uri="{FF2B5EF4-FFF2-40B4-BE49-F238E27FC236}">
                  <a16:creationId xmlns:a16="http://schemas.microsoft.com/office/drawing/2014/main" id="{E6E2E6E5-F3C0-4B1A-8CEF-1F057A2804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151" name="Freeform 10">
              <a:extLst>
                <a:ext uri="{FF2B5EF4-FFF2-40B4-BE49-F238E27FC236}">
                  <a16:creationId xmlns:a16="http://schemas.microsoft.com/office/drawing/2014/main" id="{850A45DB-9259-4551-88A8-0D3D3E4FD4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52" name="Freeform 11">
              <a:extLst>
                <a:ext uri="{FF2B5EF4-FFF2-40B4-BE49-F238E27FC236}">
                  <a16:creationId xmlns:a16="http://schemas.microsoft.com/office/drawing/2014/main" id="{615A3848-AC67-4C67-A516-2823179F07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53" name="Freeform 12">
              <a:extLst>
                <a:ext uri="{FF2B5EF4-FFF2-40B4-BE49-F238E27FC236}">
                  <a16:creationId xmlns:a16="http://schemas.microsoft.com/office/drawing/2014/main" id="{13BA5F40-CE6A-44DD-BBCE-EA36A12F3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a:extLst>
              <a:ext uri="{FF2B5EF4-FFF2-40B4-BE49-F238E27FC236}">
                <a16:creationId xmlns:a16="http://schemas.microsoft.com/office/drawing/2014/main" id="{14C0C02B-B302-4E6B-8D68-47F8A5AEB45F}"/>
              </a:ext>
            </a:extLst>
          </p:cNvPr>
          <p:cNvSpPr>
            <a:spLocks noGrp="1"/>
          </p:cNvSpPr>
          <p:nvPr>
            <p:ph type="title"/>
          </p:nvPr>
        </p:nvSpPr>
        <p:spPr>
          <a:xfrm>
            <a:off x="3482501" y="1380068"/>
            <a:ext cx="8020521" cy="2929285"/>
          </a:xfrm>
        </p:spPr>
        <p:txBody>
          <a:bodyPr vert="horz" lIns="91440" tIns="45720" rIns="91440" bIns="45720" rtlCol="0" anchor="b">
            <a:normAutofit/>
          </a:bodyPr>
          <a:lstStyle/>
          <a:p>
            <a:pPr algn="l"/>
            <a:r>
              <a:rPr lang="en-US" sz="6000">
                <a:solidFill>
                  <a:schemeClr val="tx1">
                    <a:lumMod val="75000"/>
                    <a:lumOff val="25000"/>
                  </a:schemeClr>
                </a:solidFill>
              </a:rPr>
              <a:t>The lede is the heart </a:t>
            </a:r>
            <a:br>
              <a:rPr lang="en-US" sz="6000">
                <a:solidFill>
                  <a:schemeClr val="tx1">
                    <a:lumMod val="75000"/>
                    <a:lumOff val="25000"/>
                  </a:schemeClr>
                </a:solidFill>
              </a:rPr>
            </a:br>
            <a:r>
              <a:rPr lang="en-US" sz="6000">
                <a:solidFill>
                  <a:schemeClr val="tx1">
                    <a:lumMod val="75000"/>
                    <a:lumOff val="25000"/>
                  </a:schemeClr>
                </a:solidFill>
              </a:rPr>
              <a:t>of the story</a:t>
            </a:r>
            <a:endParaRPr lang="en-US" sz="5400" dirty="0">
              <a:solidFill>
                <a:schemeClr val="tx1">
                  <a:lumMod val="75000"/>
                  <a:lumOff val="25000"/>
                </a:schemeClr>
              </a:solidFill>
            </a:endParaRPr>
          </a:p>
        </p:txBody>
      </p:sp>
    </p:spTree>
    <p:extLst>
      <p:ext uri="{BB962C8B-B14F-4D97-AF65-F5344CB8AC3E}">
        <p14:creationId xmlns:p14="http://schemas.microsoft.com/office/powerpoint/2010/main" val="1826014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1132-142D-4230-862F-B4C035D9AA76}"/>
              </a:ext>
            </a:extLst>
          </p:cNvPr>
          <p:cNvSpPr>
            <a:spLocks noGrp="1"/>
          </p:cNvSpPr>
          <p:nvPr>
            <p:ph type="title"/>
          </p:nvPr>
        </p:nvSpPr>
        <p:spPr/>
        <p:txBody>
          <a:bodyPr/>
          <a:lstStyle/>
          <a:p>
            <a:r>
              <a:rPr lang="en-US" dirty="0"/>
              <a:t>A good lede covers the key points</a:t>
            </a:r>
          </a:p>
        </p:txBody>
      </p:sp>
      <p:pic>
        <p:nvPicPr>
          <p:cNvPr id="4" name="Picture 3">
            <a:extLst>
              <a:ext uri="{FF2B5EF4-FFF2-40B4-BE49-F238E27FC236}">
                <a16:creationId xmlns:a16="http://schemas.microsoft.com/office/drawing/2014/main" id="{53B4E08C-3535-4FC9-AF29-FB051AD5B203}"/>
              </a:ext>
            </a:extLst>
          </p:cNvPr>
          <p:cNvPicPr>
            <a:picLocks noChangeAspect="1"/>
          </p:cNvPicPr>
          <p:nvPr/>
        </p:nvPicPr>
        <p:blipFill rotWithShape="1">
          <a:blip r:embed="rId2">
            <a:extLst>
              <a:ext uri="{28A0092B-C50C-407E-A947-70E740481C1C}">
                <a14:useLocalDpi xmlns:a14="http://schemas.microsoft.com/office/drawing/2010/main" val="0"/>
              </a:ext>
            </a:extLst>
          </a:blip>
          <a:srcRect t="4973" b="4940"/>
          <a:stretch/>
        </p:blipFill>
        <p:spPr>
          <a:xfrm>
            <a:off x="2127379" y="2204458"/>
            <a:ext cx="8826760" cy="1987932"/>
          </a:xfrm>
          <a:prstGeom prst="rect">
            <a:avLst/>
          </a:prstGeom>
        </p:spPr>
      </p:pic>
    </p:spTree>
    <p:extLst>
      <p:ext uri="{BB962C8B-B14F-4D97-AF65-F5344CB8AC3E}">
        <p14:creationId xmlns:p14="http://schemas.microsoft.com/office/powerpoint/2010/main" val="4288182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D8B82-05A1-4289-96F6-AAD512BF2698}"/>
              </a:ext>
            </a:extLst>
          </p:cNvPr>
          <p:cNvSpPr>
            <a:spLocks noGrp="1"/>
          </p:cNvSpPr>
          <p:nvPr>
            <p:ph type="title"/>
          </p:nvPr>
        </p:nvSpPr>
        <p:spPr>
          <a:xfrm>
            <a:off x="1706880" y="1081548"/>
            <a:ext cx="3423920" cy="1504335"/>
          </a:xfrm>
        </p:spPr>
        <p:txBody>
          <a:bodyPr>
            <a:normAutofit/>
          </a:bodyPr>
          <a:lstStyle/>
          <a:p>
            <a:r>
              <a:rPr lang="en-US" sz="2800" dirty="0"/>
              <a:t>A good </a:t>
            </a:r>
            <a:r>
              <a:rPr lang="en-US" sz="2800" dirty="0" err="1"/>
              <a:t>lede</a:t>
            </a:r>
            <a:r>
              <a:rPr lang="en-US" sz="2800" dirty="0"/>
              <a:t> is easy to understand </a:t>
            </a:r>
          </a:p>
        </p:txBody>
      </p:sp>
      <p:sp>
        <p:nvSpPr>
          <p:cNvPr id="3" name="Content Placeholder 2">
            <a:extLst>
              <a:ext uri="{FF2B5EF4-FFF2-40B4-BE49-F238E27FC236}">
                <a16:creationId xmlns:a16="http://schemas.microsoft.com/office/drawing/2014/main" id="{2E8F0D0C-B976-483E-BF04-E64983083A24}"/>
              </a:ext>
            </a:extLst>
          </p:cNvPr>
          <p:cNvSpPr>
            <a:spLocks noGrp="1"/>
          </p:cNvSpPr>
          <p:nvPr>
            <p:ph idx="1"/>
          </p:nvPr>
        </p:nvSpPr>
        <p:spPr>
          <a:xfrm>
            <a:off x="1706879" y="2514599"/>
            <a:ext cx="3423920" cy="3124201"/>
          </a:xfrm>
        </p:spPr>
        <p:txBody>
          <a:bodyPr anchor="t">
            <a:normAutofit/>
          </a:bodyPr>
          <a:lstStyle/>
          <a:p>
            <a:pPr lvl="1"/>
            <a:r>
              <a:rPr lang="en-US" sz="1800" dirty="0"/>
              <a:t>Short</a:t>
            </a:r>
          </a:p>
          <a:p>
            <a:pPr lvl="1"/>
            <a:r>
              <a:rPr lang="en-US" sz="1800" dirty="0"/>
              <a:t>Simple </a:t>
            </a:r>
          </a:p>
          <a:p>
            <a:pPr lvl="1"/>
            <a:r>
              <a:rPr lang="en-US" sz="1800" dirty="0">
                <a:solidFill>
                  <a:srgbClr val="000000"/>
                </a:solidFill>
                <a:ea typeface="Times New Roman" panose="02020603050405020304" pitchFamily="18" charset="0"/>
                <a:cs typeface="Calibri" panose="020F0502020204030204" pitchFamily="34" charset="0"/>
              </a:rPr>
              <a:t>Direct</a:t>
            </a:r>
            <a:r>
              <a:rPr lang="en-US" sz="1800" dirty="0">
                <a:solidFill>
                  <a:srgbClr val="000000"/>
                </a:solidFill>
                <a:effectLst/>
                <a:ea typeface="Calibri" panose="020F0502020204030204" pitchFamily="34" charset="0"/>
                <a:cs typeface="Calibri" panose="020F0502020204030204" pitchFamily="34" charset="0"/>
              </a:rPr>
              <a:t> </a:t>
            </a:r>
          </a:p>
          <a:p>
            <a:pPr lvl="1"/>
            <a:r>
              <a:rPr lang="en-US" sz="1800" dirty="0">
                <a:solidFill>
                  <a:srgbClr val="000000"/>
                </a:solidFill>
                <a:effectLst/>
                <a:ea typeface="Times New Roman" panose="02020603050405020304" pitchFamily="18" charset="0"/>
                <a:cs typeface="Calibri" panose="020F0502020204030204" pitchFamily="34" charset="0"/>
              </a:rPr>
              <a:t>Clear </a:t>
            </a:r>
          </a:p>
          <a:p>
            <a:endParaRPr lang="en-US" sz="1800" dirty="0">
              <a:solidFill>
                <a:srgbClr val="000000"/>
              </a:solidFill>
              <a:cs typeface="Calibri" panose="020F0502020204030204" pitchFamily="34" charset="0"/>
            </a:endParaRPr>
          </a:p>
          <a:p>
            <a:endParaRPr lang="en-US" sz="1600" dirty="0">
              <a:solidFill>
                <a:srgbClr val="000000"/>
              </a:solidFill>
              <a:cs typeface="Calibri" panose="020F0502020204030204" pitchFamily="34" charset="0"/>
            </a:endParaRPr>
          </a:p>
          <a:p>
            <a:endParaRPr lang="en-US" sz="1600" dirty="0"/>
          </a:p>
          <a:p>
            <a:endParaRPr lang="en-US" sz="1600" dirty="0"/>
          </a:p>
        </p:txBody>
      </p:sp>
      <p:pic>
        <p:nvPicPr>
          <p:cNvPr id="1026" name="Picture 2" descr="Keep It Simple, Stupid: Applying The KISS Principle To Reports, Marketing  And Beyond">
            <a:extLst>
              <a:ext uri="{FF2B5EF4-FFF2-40B4-BE49-F238E27FC236}">
                <a16:creationId xmlns:a16="http://schemas.microsoft.com/office/drawing/2014/main" id="{CFFA5ADF-C379-4C66-9C1B-1797E6BB218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262032" y="1117101"/>
            <a:ext cx="6259407" cy="4178153"/>
          </a:xfrm>
          <a:prstGeom prst="roundRect">
            <a:avLst>
              <a:gd name="adj" fmla="val 4380"/>
            </a:avLst>
          </a:prstGeom>
          <a:no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2680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81132-142D-4230-862F-B4C035D9AA76}"/>
              </a:ext>
            </a:extLst>
          </p:cNvPr>
          <p:cNvSpPr>
            <a:spLocks noGrp="1"/>
          </p:cNvSpPr>
          <p:nvPr>
            <p:ph type="title"/>
          </p:nvPr>
        </p:nvSpPr>
        <p:spPr>
          <a:xfrm>
            <a:off x="2006082" y="657808"/>
            <a:ext cx="9375644" cy="1752599"/>
          </a:xfrm>
        </p:spPr>
        <p:txBody>
          <a:bodyPr/>
          <a:lstStyle/>
          <a:p>
            <a:r>
              <a:rPr lang="en-US" dirty="0"/>
              <a:t>A good lede should reach and be aligned with the target audience</a:t>
            </a:r>
          </a:p>
        </p:txBody>
      </p:sp>
      <p:sp>
        <p:nvSpPr>
          <p:cNvPr id="15" name="Title 1">
            <a:extLst>
              <a:ext uri="{FF2B5EF4-FFF2-40B4-BE49-F238E27FC236}">
                <a16:creationId xmlns:a16="http://schemas.microsoft.com/office/drawing/2014/main" id="{24317C77-813D-4FED-B92A-54C73FB73E3A}"/>
              </a:ext>
            </a:extLst>
          </p:cNvPr>
          <p:cNvSpPr txBox="1">
            <a:spLocks/>
          </p:cNvSpPr>
          <p:nvPr/>
        </p:nvSpPr>
        <p:spPr>
          <a:xfrm>
            <a:off x="2366056" y="1865376"/>
            <a:ext cx="6208778" cy="4327850"/>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lgn="l">
              <a:buFont typeface="Wingdings" panose="05000000000000000000" pitchFamily="2" charset="2"/>
              <a:buChar char="§"/>
            </a:pPr>
            <a:r>
              <a:rPr lang="en-US" sz="2400" dirty="0"/>
              <a:t>Who is the target audience(s) for your content? </a:t>
            </a:r>
            <a:r>
              <a:rPr lang="en-US" sz="2300" i="1" dirty="0"/>
              <a:t>(Age? Gender? Parental status? Geographic area? etc.)</a:t>
            </a:r>
          </a:p>
          <a:p>
            <a:pPr marL="571500" indent="-571500" algn="l">
              <a:spcAft>
                <a:spcPts val="600"/>
              </a:spcAft>
              <a:buFont typeface="Wingdings" panose="05000000000000000000" pitchFamily="2" charset="2"/>
              <a:buChar char="§"/>
            </a:pPr>
            <a:endParaRPr lang="en-US" sz="600" dirty="0"/>
          </a:p>
          <a:p>
            <a:pPr marL="571500" indent="-571500" algn="l">
              <a:lnSpc>
                <a:spcPct val="110000"/>
              </a:lnSpc>
              <a:spcAft>
                <a:spcPts val="1200"/>
              </a:spcAft>
              <a:buFont typeface="Wingdings" panose="05000000000000000000" pitchFamily="2" charset="2"/>
              <a:buChar char="§"/>
            </a:pPr>
            <a:r>
              <a:rPr lang="en-US" sz="2400" dirty="0"/>
              <a:t>What about this news or event is likely to interest them?</a:t>
            </a:r>
          </a:p>
          <a:p>
            <a:pPr marL="571500" indent="-571500" algn="l">
              <a:buFont typeface="Wingdings" panose="05000000000000000000" pitchFamily="2" charset="2"/>
              <a:buChar char="§"/>
            </a:pPr>
            <a:r>
              <a:rPr lang="en-US" sz="2400" dirty="0"/>
              <a:t>How much do they already know about this topic?</a:t>
            </a:r>
          </a:p>
        </p:txBody>
      </p:sp>
      <p:pic>
        <p:nvPicPr>
          <p:cNvPr id="19" name="Picture 18">
            <a:extLst>
              <a:ext uri="{FF2B5EF4-FFF2-40B4-BE49-F238E27FC236}">
                <a16:creationId xmlns:a16="http://schemas.microsoft.com/office/drawing/2014/main" id="{79541E2E-B0BF-43D8-9D34-3389835F79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1808" y="2135088"/>
            <a:ext cx="2789918" cy="2789918"/>
          </a:xfrm>
          <a:prstGeom prst="rect">
            <a:avLst/>
          </a:prstGeom>
        </p:spPr>
      </p:pic>
    </p:spTree>
    <p:extLst>
      <p:ext uri="{BB962C8B-B14F-4D97-AF65-F5344CB8AC3E}">
        <p14:creationId xmlns:p14="http://schemas.microsoft.com/office/powerpoint/2010/main" val="28102117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1362</TotalTime>
  <Words>1040</Words>
  <Application>Microsoft Office PowerPoint</Application>
  <PresentationFormat>Widescreen</PresentationFormat>
  <Paragraphs>60</Paragraphs>
  <Slides>18</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Aharoni</vt:lpstr>
      <vt:lpstr>Arial</vt:lpstr>
      <vt:lpstr>Calibri</vt:lpstr>
      <vt:lpstr>Calibri Light</vt:lpstr>
      <vt:lpstr>inherit</vt:lpstr>
      <vt:lpstr>Times New Roman</vt:lpstr>
      <vt:lpstr>Wingdings</vt:lpstr>
      <vt:lpstr>Parallax</vt:lpstr>
      <vt:lpstr>PowerPoint Presentation</vt:lpstr>
      <vt:lpstr>         Don’t Bury the Lede</vt:lpstr>
      <vt:lpstr>Lead  vs. Lede</vt:lpstr>
      <vt:lpstr>                                            Get to the point! </vt:lpstr>
      <vt:lpstr>Our Attention Span is Dwindling </vt:lpstr>
      <vt:lpstr>The lede is the heart  of the story</vt:lpstr>
      <vt:lpstr>A good lede covers the key points</vt:lpstr>
      <vt:lpstr>A good lede is easy to understand </vt:lpstr>
      <vt:lpstr>A good lede should reach and be aligned with the target audience</vt:lpstr>
      <vt:lpstr>Maryland launches dental health campaign for Latinas  </vt:lpstr>
      <vt:lpstr>Maryland launches dental health campaign for Latinas  </vt:lpstr>
      <vt:lpstr>Maryland launches dental health campaign for Latinas  </vt:lpstr>
      <vt:lpstr>Example 2: Burying the Lede</vt:lpstr>
      <vt:lpstr>Example 2: Burying the Lede</vt:lpstr>
      <vt:lpstr>Why do we bury the lede?</vt:lpstr>
      <vt:lpstr>Inverted Pyramid</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judith feinstein</dc:creator>
  <cp:lastModifiedBy>John Welby</cp:lastModifiedBy>
  <cp:revision>86</cp:revision>
  <dcterms:created xsi:type="dcterms:W3CDTF">2019-03-19T19:40:52Z</dcterms:created>
  <dcterms:modified xsi:type="dcterms:W3CDTF">2021-12-07T21:37:59Z</dcterms:modified>
</cp:coreProperties>
</file>