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81" r:id="rId2"/>
    <p:sldId id="341" r:id="rId3"/>
    <p:sldId id="343" r:id="rId4"/>
    <p:sldId id="366" r:id="rId5"/>
    <p:sldId id="367" r:id="rId6"/>
    <p:sldId id="368" r:id="rId7"/>
    <p:sldId id="354" r:id="rId8"/>
    <p:sldId id="370" r:id="rId9"/>
    <p:sldId id="333" r:id="rId10"/>
    <p:sldId id="335" r:id="rId11"/>
    <p:sldId id="336" r:id="rId12"/>
    <p:sldId id="338" r:id="rId13"/>
    <p:sldId id="295" r:id="rId14"/>
    <p:sldId id="372" r:id="rId15"/>
    <p:sldId id="358" r:id="rId16"/>
    <p:sldId id="3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33CC"/>
    <a:srgbClr val="B907D7"/>
    <a:srgbClr val="16F6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411" autoAdjust="0"/>
  </p:normalViewPr>
  <p:slideViewPr>
    <p:cSldViewPr>
      <p:cViewPr varScale="1">
        <p:scale>
          <a:sx n="80" d="100"/>
          <a:sy n="80" d="100"/>
        </p:scale>
        <p:origin x="121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EB56C1-5578-4798-84E1-9FFBDE58E89E}" type="doc">
      <dgm:prSet loTypeId="urn:microsoft.com/office/officeart/2005/8/layout/vList3" loCatId="list" qsTypeId="urn:microsoft.com/office/officeart/2005/8/quickstyle/simple1" qsCatId="simple" csTypeId="urn:microsoft.com/office/officeart/2005/8/colors/accent1_2" csCatId="accent1"/>
      <dgm:spPr/>
      <dgm:t>
        <a:bodyPr/>
        <a:lstStyle/>
        <a:p>
          <a:endParaRPr lang="en-US"/>
        </a:p>
      </dgm:t>
    </dgm:pt>
    <dgm:pt modelId="{3F9E8224-EB29-4B4D-A893-4DAC26277164}">
      <dgm:prSet/>
      <dgm:spPr/>
      <dgm:t>
        <a:bodyPr/>
        <a:lstStyle/>
        <a:p>
          <a:pPr rtl="0"/>
          <a:r>
            <a:rPr lang="en-US" dirty="0"/>
            <a:t>PBDA CHALLENGES </a:t>
          </a:r>
        </a:p>
      </dgm:t>
    </dgm:pt>
    <dgm:pt modelId="{982341B6-6970-466A-B157-FE6C978A2CCC}" type="parTrans" cxnId="{F54C50BA-F9CF-4C46-A6CB-0D1F4A7CB491}">
      <dgm:prSet/>
      <dgm:spPr/>
      <dgm:t>
        <a:bodyPr/>
        <a:lstStyle/>
        <a:p>
          <a:endParaRPr lang="en-US"/>
        </a:p>
      </dgm:t>
    </dgm:pt>
    <dgm:pt modelId="{81D8B35F-5641-48CD-9420-8EB93B2D9C56}" type="sibTrans" cxnId="{F54C50BA-F9CF-4C46-A6CB-0D1F4A7CB491}">
      <dgm:prSet/>
      <dgm:spPr/>
      <dgm:t>
        <a:bodyPr/>
        <a:lstStyle/>
        <a:p>
          <a:endParaRPr lang="en-US"/>
        </a:p>
      </dgm:t>
    </dgm:pt>
    <dgm:pt modelId="{0203C157-1184-4A23-97E2-1111C5CE88A9}" type="pres">
      <dgm:prSet presAssocID="{AAEB56C1-5578-4798-84E1-9FFBDE58E89E}" presName="linearFlow" presStyleCnt="0">
        <dgm:presLayoutVars>
          <dgm:dir/>
          <dgm:resizeHandles val="exact"/>
        </dgm:presLayoutVars>
      </dgm:prSet>
      <dgm:spPr/>
    </dgm:pt>
    <dgm:pt modelId="{DFCFD236-CBD5-418D-AA11-76C4E0605041}" type="pres">
      <dgm:prSet presAssocID="{3F9E8224-EB29-4B4D-A893-4DAC26277164}" presName="composite" presStyleCnt="0"/>
      <dgm:spPr/>
    </dgm:pt>
    <dgm:pt modelId="{336C353E-B4D2-4E3D-8229-173DC70037D2}" type="pres">
      <dgm:prSet presAssocID="{3F9E8224-EB29-4B4D-A893-4DAC26277164}" presName="imgShp" presStyleLbl="fgImgPlace1" presStyleIdx="0" presStyleCnt="1"/>
      <dgm:spPr/>
    </dgm:pt>
    <dgm:pt modelId="{FFECB98F-5D48-4EAE-B376-8848C5721392}" type="pres">
      <dgm:prSet presAssocID="{3F9E8224-EB29-4B4D-A893-4DAC26277164}" presName="txShp" presStyleLbl="node1" presStyleIdx="0" presStyleCnt="1">
        <dgm:presLayoutVars>
          <dgm:bulletEnabled val="1"/>
        </dgm:presLayoutVars>
      </dgm:prSet>
      <dgm:spPr/>
    </dgm:pt>
  </dgm:ptLst>
  <dgm:cxnLst>
    <dgm:cxn modelId="{83F20237-C4A3-4A0E-AA57-ED1B7C65E7D7}" type="presOf" srcId="{3F9E8224-EB29-4B4D-A893-4DAC26277164}" destId="{FFECB98F-5D48-4EAE-B376-8848C5721392}" srcOrd="0" destOrd="0" presId="urn:microsoft.com/office/officeart/2005/8/layout/vList3"/>
    <dgm:cxn modelId="{F54C50BA-F9CF-4C46-A6CB-0D1F4A7CB491}" srcId="{AAEB56C1-5578-4798-84E1-9FFBDE58E89E}" destId="{3F9E8224-EB29-4B4D-A893-4DAC26277164}" srcOrd="0" destOrd="0" parTransId="{982341B6-6970-466A-B157-FE6C978A2CCC}" sibTransId="{81D8B35F-5641-48CD-9420-8EB93B2D9C56}"/>
    <dgm:cxn modelId="{5C5E5DD4-F88F-4755-B051-3145AD5873E1}" type="presOf" srcId="{AAEB56C1-5578-4798-84E1-9FFBDE58E89E}" destId="{0203C157-1184-4A23-97E2-1111C5CE88A9}" srcOrd="0" destOrd="0" presId="urn:microsoft.com/office/officeart/2005/8/layout/vList3"/>
    <dgm:cxn modelId="{8E408E8D-689F-4929-A4DA-66CFF7035BEA}" type="presParOf" srcId="{0203C157-1184-4A23-97E2-1111C5CE88A9}" destId="{DFCFD236-CBD5-418D-AA11-76C4E0605041}" srcOrd="0" destOrd="0" presId="urn:microsoft.com/office/officeart/2005/8/layout/vList3"/>
    <dgm:cxn modelId="{42F5F99D-D0E8-4C29-BD32-BE1F415504F8}" type="presParOf" srcId="{DFCFD236-CBD5-418D-AA11-76C4E0605041}" destId="{336C353E-B4D2-4E3D-8229-173DC70037D2}" srcOrd="0" destOrd="0" presId="urn:microsoft.com/office/officeart/2005/8/layout/vList3"/>
    <dgm:cxn modelId="{BA8FDE42-52D5-4D9E-A339-3726A3E124F2}" type="presParOf" srcId="{DFCFD236-CBD5-418D-AA11-76C4E0605041}" destId="{FFECB98F-5D48-4EAE-B376-8848C572139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CB98F-5D48-4EAE-B376-8848C5721392}">
      <dsp:nvSpPr>
        <dsp:cNvPr id="0" name=""/>
        <dsp:cNvSpPr/>
      </dsp:nvSpPr>
      <dsp:spPr>
        <a:xfrm rot="10800000">
          <a:off x="1664207" y="0"/>
          <a:ext cx="5472684" cy="11430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031" tIns="144780" rIns="270256" bIns="144780" numCol="1" spcCol="1270" anchor="ctr" anchorCtr="0">
          <a:noAutofit/>
        </a:bodyPr>
        <a:lstStyle/>
        <a:p>
          <a:pPr marL="0" lvl="0" indent="0" algn="ctr" defTabSz="1689100" rtl="0">
            <a:lnSpc>
              <a:spcPct val="90000"/>
            </a:lnSpc>
            <a:spcBef>
              <a:spcPct val="0"/>
            </a:spcBef>
            <a:spcAft>
              <a:spcPct val="35000"/>
            </a:spcAft>
            <a:buNone/>
          </a:pPr>
          <a:r>
            <a:rPr lang="en-US" sz="3800" kern="1200" dirty="0"/>
            <a:t>PBDA CHALLENGES </a:t>
          </a:r>
        </a:p>
      </dsp:txBody>
      <dsp:txXfrm rot="10800000">
        <a:off x="1949957" y="0"/>
        <a:ext cx="5186934" cy="1143000"/>
      </dsp:txXfrm>
    </dsp:sp>
    <dsp:sp modelId="{336C353E-B4D2-4E3D-8229-173DC70037D2}">
      <dsp:nvSpPr>
        <dsp:cNvPr id="0" name=""/>
        <dsp:cNvSpPr/>
      </dsp:nvSpPr>
      <dsp:spPr>
        <a:xfrm>
          <a:off x="1092707" y="0"/>
          <a:ext cx="1143000" cy="114300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DA2468-4BF6-4800-A1B4-1F9FAD0BB2BE}" type="datetimeFigureOut">
              <a:rPr lang="en-US" smtClean="0"/>
              <a:pPr/>
              <a:t>4/8/2019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2A0702-DF49-4825-89C0-65842A2272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2A0702-DF49-4825-89C0-65842A2272E9}" type="slidenum">
              <a:rPr lang="en-US" smtClean="0"/>
              <a:pPr/>
              <a:t>1</a:t>
            </a:fld>
            <a:endParaRPr lang="en-US"/>
          </a:p>
        </p:txBody>
      </p:sp>
    </p:spTree>
    <p:extLst>
      <p:ext uri="{BB962C8B-B14F-4D97-AF65-F5344CB8AC3E}">
        <p14:creationId xmlns:p14="http://schemas.microsoft.com/office/powerpoint/2010/main" val="3609835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2A0702-DF49-4825-89C0-65842A2272E9}" type="slidenum">
              <a:rPr lang="en-US" smtClean="0"/>
              <a:pPr/>
              <a:t>10</a:t>
            </a:fld>
            <a:endParaRPr lang="en-US"/>
          </a:p>
        </p:txBody>
      </p:sp>
    </p:spTree>
    <p:extLst>
      <p:ext uri="{BB962C8B-B14F-4D97-AF65-F5344CB8AC3E}">
        <p14:creationId xmlns:p14="http://schemas.microsoft.com/office/powerpoint/2010/main" val="1034277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2A0702-DF49-4825-89C0-65842A2272E9}" type="slidenum">
              <a:rPr lang="en-US" smtClean="0"/>
              <a:pPr/>
              <a:t>11</a:t>
            </a:fld>
            <a:endParaRPr lang="en-US"/>
          </a:p>
        </p:txBody>
      </p:sp>
    </p:spTree>
    <p:extLst>
      <p:ext uri="{BB962C8B-B14F-4D97-AF65-F5344CB8AC3E}">
        <p14:creationId xmlns:p14="http://schemas.microsoft.com/office/powerpoint/2010/main" val="390017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2A0702-DF49-4825-89C0-65842A2272E9}" type="slidenum">
              <a:rPr lang="en-US" smtClean="0"/>
              <a:pPr/>
              <a:t>12</a:t>
            </a:fld>
            <a:endParaRPr lang="en-US"/>
          </a:p>
        </p:txBody>
      </p:sp>
    </p:spTree>
    <p:extLst>
      <p:ext uri="{BB962C8B-B14F-4D97-AF65-F5344CB8AC3E}">
        <p14:creationId xmlns:p14="http://schemas.microsoft.com/office/powerpoint/2010/main" val="3241210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2A0702-DF49-4825-89C0-65842A2272E9}" type="slidenum">
              <a:rPr lang="en-US" smtClean="0"/>
              <a:pPr/>
              <a:t>13</a:t>
            </a:fld>
            <a:endParaRPr lang="en-US"/>
          </a:p>
        </p:txBody>
      </p:sp>
    </p:spTree>
    <p:extLst>
      <p:ext uri="{BB962C8B-B14F-4D97-AF65-F5344CB8AC3E}">
        <p14:creationId xmlns:p14="http://schemas.microsoft.com/office/powerpoint/2010/main" val="2949818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2A0702-DF49-4825-89C0-65842A2272E9}" type="slidenum">
              <a:rPr lang="en-US" smtClean="0"/>
              <a:pPr/>
              <a:t>14</a:t>
            </a:fld>
            <a:endParaRPr lang="en-US"/>
          </a:p>
        </p:txBody>
      </p:sp>
    </p:spTree>
    <p:extLst>
      <p:ext uri="{BB962C8B-B14F-4D97-AF65-F5344CB8AC3E}">
        <p14:creationId xmlns:p14="http://schemas.microsoft.com/office/powerpoint/2010/main" val="2218933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2A0702-DF49-4825-89C0-65842A2272E9}" type="slidenum">
              <a:rPr lang="en-US" smtClean="0"/>
              <a:pPr/>
              <a:t>15</a:t>
            </a:fld>
            <a:endParaRPr lang="en-US"/>
          </a:p>
        </p:txBody>
      </p:sp>
    </p:spTree>
    <p:extLst>
      <p:ext uri="{BB962C8B-B14F-4D97-AF65-F5344CB8AC3E}">
        <p14:creationId xmlns:p14="http://schemas.microsoft.com/office/powerpoint/2010/main" val="1123326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2A0702-DF49-4825-89C0-65842A2272E9}" type="slidenum">
              <a:rPr lang="en-US" smtClean="0"/>
              <a:pPr/>
              <a:t>16</a:t>
            </a:fld>
            <a:endParaRPr lang="en-US"/>
          </a:p>
        </p:txBody>
      </p:sp>
    </p:spTree>
    <p:extLst>
      <p:ext uri="{BB962C8B-B14F-4D97-AF65-F5344CB8AC3E}">
        <p14:creationId xmlns:p14="http://schemas.microsoft.com/office/powerpoint/2010/main" val="924404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2A0702-DF49-4825-89C0-65842A2272E9}" type="slidenum">
              <a:rPr lang="en-US" smtClean="0"/>
              <a:pPr/>
              <a:t>2</a:t>
            </a:fld>
            <a:endParaRPr lang="en-US"/>
          </a:p>
        </p:txBody>
      </p:sp>
    </p:spTree>
    <p:extLst>
      <p:ext uri="{BB962C8B-B14F-4D97-AF65-F5344CB8AC3E}">
        <p14:creationId xmlns:p14="http://schemas.microsoft.com/office/powerpoint/2010/main" val="18330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6E4BC6-47B0-439A-A99B-18A3D85523AC}" type="slidenum">
              <a:rPr lang="en-US"/>
              <a:pPr/>
              <a:t>3</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dirty="0"/>
          </a:p>
          <a:p>
            <a:endParaRPr lang="en-US" dirty="0"/>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pPr eaLnBrk="1" hangingPunct="1"/>
            <a:fld id="{A6AD0057-29CB-4379-988D-C6929A63DA5F}" type="slidenum">
              <a:rPr lang="en-US" altLang="en-US">
                <a:latin typeface="Times New Roman" pitchFamily="18" charset="0"/>
              </a:rPr>
              <a:pPr eaLnBrk="1" hangingPunct="1"/>
              <a:t>4</a:t>
            </a:fld>
            <a:endParaRPr lang="en-US" altLang="en-US">
              <a:latin typeface="Times New Roman"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r>
              <a:rPr lang="en-US" altLang="en-US" dirty="0"/>
              <a:t>Students are not entering health careers programs because they are not prepared. The few that do get scholarships to Fiji or other places often fail the basic sciences. We need to work on a multilevel solution: elementary and high schools and local community colleges to develop study skills, and math and science skills.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2A0702-DF49-4825-89C0-65842A2272E9}" type="slidenum">
              <a:rPr lang="en-US" smtClean="0"/>
              <a:pPr/>
              <a:t>5</a:t>
            </a:fld>
            <a:endParaRPr lang="en-US"/>
          </a:p>
        </p:txBody>
      </p:sp>
    </p:spTree>
    <p:extLst>
      <p:ext uri="{BB962C8B-B14F-4D97-AF65-F5344CB8AC3E}">
        <p14:creationId xmlns:p14="http://schemas.microsoft.com/office/powerpoint/2010/main" val="2745209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2A0702-DF49-4825-89C0-65842A2272E9}" type="slidenum">
              <a:rPr lang="en-US" smtClean="0"/>
              <a:pPr/>
              <a:t>6</a:t>
            </a:fld>
            <a:endParaRPr lang="en-US"/>
          </a:p>
        </p:txBody>
      </p:sp>
    </p:spTree>
    <p:extLst>
      <p:ext uri="{BB962C8B-B14F-4D97-AF65-F5344CB8AC3E}">
        <p14:creationId xmlns:p14="http://schemas.microsoft.com/office/powerpoint/2010/main" val="624612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2A0702-DF49-4825-89C0-65842A2272E9}" type="slidenum">
              <a:rPr lang="en-US" smtClean="0"/>
              <a:pPr/>
              <a:t>7</a:t>
            </a:fld>
            <a:endParaRPr lang="en-US"/>
          </a:p>
        </p:txBody>
      </p:sp>
    </p:spTree>
    <p:extLst>
      <p:ext uri="{BB962C8B-B14F-4D97-AF65-F5344CB8AC3E}">
        <p14:creationId xmlns:p14="http://schemas.microsoft.com/office/powerpoint/2010/main" val="1892892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2A0702-DF49-4825-89C0-65842A2272E9}" type="slidenum">
              <a:rPr lang="en-US" smtClean="0"/>
              <a:pPr/>
              <a:t>8</a:t>
            </a:fld>
            <a:endParaRPr lang="en-US"/>
          </a:p>
        </p:txBody>
      </p:sp>
    </p:spTree>
    <p:extLst>
      <p:ext uri="{BB962C8B-B14F-4D97-AF65-F5344CB8AC3E}">
        <p14:creationId xmlns:p14="http://schemas.microsoft.com/office/powerpoint/2010/main" val="658757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EDDA Training</a:t>
            </a:r>
            <a:r>
              <a:rPr lang="en-US" baseline="0" dirty="0"/>
              <a:t> in FSM.</a:t>
            </a:r>
            <a:endParaRPr lang="en-US" dirty="0"/>
          </a:p>
        </p:txBody>
      </p:sp>
      <p:sp>
        <p:nvSpPr>
          <p:cNvPr id="4" name="Slide Number Placeholder 3"/>
          <p:cNvSpPr>
            <a:spLocks noGrp="1"/>
          </p:cNvSpPr>
          <p:nvPr>
            <p:ph type="sldNum" sz="quarter" idx="10"/>
          </p:nvPr>
        </p:nvSpPr>
        <p:spPr/>
        <p:txBody>
          <a:bodyPr/>
          <a:lstStyle/>
          <a:p>
            <a:fld id="{D02A0702-DF49-4825-89C0-65842A2272E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11C8BD1-78F8-4D97-B256-1BF35A8B6517}" type="datetimeFigureOut">
              <a:rPr lang="en-US" smtClean="0"/>
              <a:pPr/>
              <a:t>4/8/2019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CAB7944-E285-4DD0-A2C1-B550E8741F9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11C8BD1-78F8-4D97-B256-1BF35A8B6517}" type="datetimeFigureOut">
              <a:rPr lang="en-US" smtClean="0"/>
              <a:pPr/>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B7944-E285-4DD0-A2C1-B550E8741F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11C8BD1-78F8-4D97-B256-1BF35A8B6517}" type="datetimeFigureOut">
              <a:rPr lang="en-US" smtClean="0"/>
              <a:pPr/>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B7944-E285-4DD0-A2C1-B550E8741F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11C8BD1-78F8-4D97-B256-1BF35A8B6517}" type="datetimeFigureOut">
              <a:rPr lang="en-US" smtClean="0"/>
              <a:pPr/>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B7944-E285-4DD0-A2C1-B550E8741F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11C8BD1-78F8-4D97-B256-1BF35A8B6517}" type="datetimeFigureOut">
              <a:rPr lang="en-US" smtClean="0"/>
              <a:pPr/>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B7944-E285-4DD0-A2C1-B550E8741F9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11C8BD1-78F8-4D97-B256-1BF35A8B6517}" type="datetimeFigureOut">
              <a:rPr lang="en-US" smtClean="0"/>
              <a:pPr/>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AB7944-E285-4DD0-A2C1-B550E8741F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11C8BD1-78F8-4D97-B256-1BF35A8B6517}" type="datetimeFigureOut">
              <a:rPr lang="en-US" smtClean="0"/>
              <a:pPr/>
              <a:t>4/8/2019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AB7944-E285-4DD0-A2C1-B550E8741F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11C8BD1-78F8-4D97-B256-1BF35A8B6517}" type="datetimeFigureOut">
              <a:rPr lang="en-US" smtClean="0"/>
              <a:pPr/>
              <a:t>4/8/2019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AB7944-E285-4DD0-A2C1-B550E8741F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8BD1-78F8-4D97-B256-1BF35A8B6517}" type="datetimeFigureOut">
              <a:rPr lang="en-US" smtClean="0"/>
              <a:pPr/>
              <a:t>4/8/2019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AB7944-E285-4DD0-A2C1-B550E8741F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11C8BD1-78F8-4D97-B256-1BF35A8B6517}" type="datetimeFigureOut">
              <a:rPr lang="en-US" smtClean="0"/>
              <a:pPr/>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AB7944-E285-4DD0-A2C1-B550E8741F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11C8BD1-78F8-4D97-B256-1BF35A8B6517}" type="datetimeFigureOut">
              <a:rPr lang="en-US" smtClean="0"/>
              <a:pPr/>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CAB7944-E285-4DD0-A2C1-B550E8741F9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11C8BD1-78F8-4D97-B256-1BF35A8B6517}" type="datetimeFigureOut">
              <a:rPr lang="en-US" smtClean="0"/>
              <a:pPr/>
              <a:t>4/8/2019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CAB7944-E285-4DD0-A2C1-B550E8741F9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3000" contrast="-34000"/>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0"/>
            <a:ext cx="8001000" cy="6172200"/>
          </a:xfrm>
          <a:prstGeom prst="rect">
            <a:avLst/>
          </a:prstGeom>
        </p:spPr>
      </p:pic>
      <p:sp>
        <p:nvSpPr>
          <p:cNvPr id="3" name="TextBox 2"/>
          <p:cNvSpPr txBox="1"/>
          <p:nvPr/>
        </p:nvSpPr>
        <p:spPr>
          <a:xfrm>
            <a:off x="762000" y="4876800"/>
            <a:ext cx="7772400" cy="1569660"/>
          </a:xfrm>
          <a:prstGeom prst="rect">
            <a:avLst/>
          </a:prstGeom>
          <a:noFill/>
        </p:spPr>
        <p:txBody>
          <a:bodyPr wrap="square" rtlCol="0">
            <a:spAutoFit/>
          </a:bodyPr>
          <a:lstStyle/>
          <a:p>
            <a:pPr algn="ctr"/>
            <a:r>
              <a:rPr lang="en-US" sz="2400" dirty="0">
                <a:solidFill>
                  <a:schemeClr val="bg1"/>
                </a:solidFill>
              </a:rPr>
              <a:t>Louisa Santos, BDS</a:t>
            </a:r>
          </a:p>
          <a:p>
            <a:pPr algn="ctr"/>
            <a:r>
              <a:rPr lang="en-US" sz="2400" dirty="0">
                <a:solidFill>
                  <a:schemeClr val="bg1"/>
                </a:solidFill>
              </a:rPr>
              <a:t>National Oral Health Conference, Memphis, Tennessee</a:t>
            </a:r>
          </a:p>
          <a:p>
            <a:pPr algn="ctr"/>
            <a:r>
              <a:rPr lang="en-US" sz="2400" dirty="0">
                <a:solidFill>
                  <a:schemeClr val="bg1"/>
                </a:solidFill>
              </a:rPr>
              <a:t>April 15, 2019</a:t>
            </a:r>
          </a:p>
          <a:p>
            <a:pPr algn="ctr"/>
            <a:r>
              <a:rPr lang="en-US" sz="2400" dirty="0">
                <a:solidFill>
                  <a:schemeClr val="bg1"/>
                </a:solidFill>
              </a:rPr>
              <a:t>reikomega15@yahoo.com</a:t>
            </a:r>
          </a:p>
        </p:txBody>
      </p:sp>
    </p:spTree>
    <p:extLst>
      <p:ext uri="{BB962C8B-B14F-4D97-AF65-F5344CB8AC3E}">
        <p14:creationId xmlns:p14="http://schemas.microsoft.com/office/powerpoint/2010/main" val="719892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3" cstate="print"/>
          <a:srcRect/>
          <a:stretch>
            <a:fillRect/>
          </a:stretch>
        </p:blipFill>
        <p:spPr bwMode="auto">
          <a:xfrm>
            <a:off x="152400" y="228600"/>
            <a:ext cx="8763000" cy="6324600"/>
          </a:xfrm>
          <a:prstGeom prst="rect">
            <a:avLst/>
          </a:prstGeom>
          <a:ln w="28575" cap="sq" cmpd="thickThin">
            <a:solidFill>
              <a:srgbClr val="000000"/>
            </a:solidFill>
            <a:prstDash val="solid"/>
            <a:miter lim="800000"/>
          </a:ln>
          <a:effectLst>
            <a:innerShdw blurRad="76200">
              <a:srgbClr val="000000"/>
            </a:inn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3" cstate="print"/>
          <a:srcRect/>
          <a:stretch>
            <a:fillRect/>
          </a:stretch>
        </p:blipFill>
        <p:spPr bwMode="auto">
          <a:xfrm>
            <a:off x="152400" y="304800"/>
            <a:ext cx="8686800" cy="6324600"/>
          </a:xfrm>
          <a:prstGeom prst="roundRect">
            <a:avLst>
              <a:gd name="adj" fmla="val 4167"/>
            </a:avLst>
          </a:prstGeom>
          <a:solidFill>
            <a:srgbClr val="FFFFFF"/>
          </a:solidFill>
          <a:ln w="76200" cap="sq">
            <a:solidFill>
              <a:schemeClr val="accent4">
                <a:lumMod val="60000"/>
                <a:lumOff val="4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prst="artDeco"/>
            <a:contourClr>
              <a:srgbClr val="C0C0C0"/>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3" cstate="print"/>
          <a:srcRect/>
          <a:stretch>
            <a:fillRect/>
          </a:stretch>
        </p:blipFill>
        <p:spPr bwMode="auto">
          <a:xfrm>
            <a:off x="381000" y="304800"/>
            <a:ext cx="8382000" cy="6172200"/>
          </a:xfrm>
          <a:prstGeom prst="rect">
            <a:avLst/>
          </a:prstGeom>
          <a:noFill/>
          <a:ln w="19050">
            <a:solidFill>
              <a:srgbClr val="00B0F0"/>
            </a:solidFill>
            <a:miter lim="800000"/>
            <a:headEnd/>
            <a:tailEnd/>
          </a:ln>
          <a:effectLst/>
          <a:scene3d>
            <a:camera prst="orthographicFront"/>
            <a:lightRig rig="threePt" dir="t"/>
          </a:scene3d>
          <a:sp3d>
            <a:bevelT/>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solidFill>
            <a:schemeClr val="bg2"/>
          </a:solidFill>
        </p:spPr>
        <p:txBody>
          <a:bodyPr/>
          <a:lstStyle/>
          <a:p>
            <a:r>
              <a:rPr lang="en-US" dirty="0">
                <a:solidFill>
                  <a:srgbClr val="0070C0"/>
                </a:solidFill>
              </a:rPr>
              <a:t>1. NO FUNDING</a:t>
            </a:r>
          </a:p>
          <a:p>
            <a:r>
              <a:rPr lang="en-US" dirty="0">
                <a:solidFill>
                  <a:srgbClr val="0070C0"/>
                </a:solidFill>
              </a:rPr>
              <a:t>2.ORAL HEALTH WORKFORCE (DECREASING)</a:t>
            </a:r>
          </a:p>
          <a:p>
            <a:r>
              <a:rPr lang="en-US" dirty="0">
                <a:solidFill>
                  <a:srgbClr val="0070C0"/>
                </a:solidFill>
              </a:rPr>
              <a:t>3. LACK OF CONTINUING EDUCATION</a:t>
            </a:r>
          </a:p>
          <a:p>
            <a:r>
              <a:rPr lang="en-US" dirty="0">
                <a:solidFill>
                  <a:srgbClr val="0070C0"/>
                </a:solidFill>
              </a:rPr>
              <a:t>4. CLOSE COLLABORATION WITH OTHER HEALTH PROGRAMS.</a:t>
            </a:r>
          </a:p>
          <a:p>
            <a:r>
              <a:rPr lang="en-US" dirty="0">
                <a:solidFill>
                  <a:srgbClr val="0070C0"/>
                </a:solidFill>
              </a:rPr>
              <a:t>5. LACK OF GOOD COMMUNICATIONS WITH MEMBERS OF ASSOCIATION.</a:t>
            </a:r>
          </a:p>
          <a:p>
            <a:endParaRPr lang="en-US" dirty="0"/>
          </a:p>
          <a:p>
            <a:endParaRPr lang="en-US" dirty="0"/>
          </a:p>
          <a:p>
            <a:endParaRPr lang="en-US" dirty="0"/>
          </a:p>
          <a:p>
            <a:endParaRPr 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sp>
        <p:nvSpPr>
          <p:cNvPr id="3" name="Content Placeholder 2"/>
          <p:cNvSpPr>
            <a:spLocks noGrp="1"/>
          </p:cNvSpPr>
          <p:nvPr>
            <p:ph idx="1"/>
          </p:nvPr>
        </p:nvSpPr>
        <p:spPr/>
        <p:txBody>
          <a:bodyPr>
            <a:normAutofit/>
          </a:bodyPr>
          <a:lstStyle/>
          <a:p>
            <a:pPr marL="457200" indent="-457200">
              <a:buNone/>
            </a:pPr>
            <a:endParaRPr lang="en-US" sz="2000" dirty="0"/>
          </a:p>
          <a:p>
            <a:pPr marL="457200" indent="-457200" algn="just">
              <a:lnSpc>
                <a:spcPct val="200000"/>
              </a:lnSpc>
              <a:buAutoNum type="arabicPeriod"/>
            </a:pPr>
            <a:r>
              <a:rPr lang="en-US" sz="2400" dirty="0"/>
              <a:t>ORAL HEALTH AS #1 PRIORITY  in Health</a:t>
            </a:r>
          </a:p>
          <a:p>
            <a:pPr marL="457200" indent="-457200" algn="just">
              <a:lnSpc>
                <a:spcPct val="200000"/>
              </a:lnSpc>
              <a:buAutoNum type="arabicPeriod"/>
            </a:pPr>
            <a:r>
              <a:rPr lang="en-US" sz="2400" dirty="0"/>
              <a:t>FUNDING TO HIRE AND TRAIN AND SEND TO FNU</a:t>
            </a:r>
          </a:p>
          <a:p>
            <a:pPr marL="457200" indent="-457200" algn="just">
              <a:lnSpc>
                <a:spcPct val="200000"/>
              </a:lnSpc>
              <a:buAutoNum type="arabicPeriod"/>
            </a:pPr>
            <a:r>
              <a:rPr lang="en-US" sz="2400" dirty="0"/>
              <a:t>IMPROVE SALARY </a:t>
            </a:r>
          </a:p>
          <a:p>
            <a:pPr marL="457200" indent="-457200" algn="just">
              <a:lnSpc>
                <a:spcPct val="200000"/>
              </a:lnSpc>
              <a:buAutoNum type="arabicPeriod"/>
            </a:pPr>
            <a:r>
              <a:rPr lang="en-US" sz="2400" dirty="0"/>
              <a:t>SUPPORT PBDA’s ANNUAL MEETING AND GROW AS A VITAL ORAL HEALTH FOCUSED ORGANIZATION</a:t>
            </a:r>
            <a:endParaRPr lang="en-US" sz="2000" dirty="0"/>
          </a:p>
          <a:p>
            <a:pPr marL="457200" indent="-457200">
              <a:buNone/>
            </a:pPr>
            <a:endParaRPr lang="en-US" sz="2000" dirty="0"/>
          </a:p>
          <a:p>
            <a:pPr marL="457200" indent="-457200">
              <a:buAutoNum type="arabicPeriod"/>
            </a:pPr>
            <a:endParaRPr lang="en-US" sz="2000" dirty="0"/>
          </a:p>
          <a:p>
            <a:pPr marL="457200" indent="-457200">
              <a:buAutoNum type="arabicPeriod"/>
            </a:pPr>
            <a:endParaRPr lang="en-US" sz="2000" dirty="0"/>
          </a:p>
          <a:p>
            <a:pPr marL="457200" indent="-457200">
              <a:buAutoNum type="arabicPeriod"/>
            </a:pPr>
            <a:endParaRPr lang="en-US" sz="2000" dirty="0"/>
          </a:p>
          <a:p>
            <a:pPr marL="457200" indent="-457200">
              <a:buAutoNum type="arabicPeriod"/>
            </a:pPr>
            <a:endParaRPr lang="en-US" sz="2000" dirty="0"/>
          </a:p>
          <a:p>
            <a:pPr marL="457200" indent="-457200">
              <a:buAutoNum type="arabicPeriod"/>
            </a:pPr>
            <a:endParaRPr lang="en-US" sz="2000" dirty="0"/>
          </a:p>
          <a:p>
            <a:pPr marL="457200" indent="-457200">
              <a:buAutoNum type="arabicPeriod"/>
            </a:pPr>
            <a:endParaRPr lang="en-US" sz="2000" dirty="0"/>
          </a:p>
          <a:p>
            <a:pPr marL="457200" indent="-457200">
              <a:buAutoNum type="arabicPeriod"/>
            </a:pPr>
            <a:endParaRPr lang="en-US" sz="2000" dirty="0"/>
          </a:p>
          <a:p>
            <a:pPr marL="457200" indent="-457200">
              <a:buAutoNum type="arabicPeriod"/>
            </a:pPr>
            <a:endParaRPr lang="en-US" sz="2000" dirty="0"/>
          </a:p>
          <a:p>
            <a:pPr marL="457200" indent="-457200">
              <a:buAutoNum type="arabicPeriod"/>
            </a:pP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phfs1\homedir$\louisa.santos\Desktop\New folder (3)\20190115_134008.jpg"/>
          <p:cNvPicPr>
            <a:picLocks noChangeAspect="1" noChangeArrowheads="1"/>
          </p:cNvPicPr>
          <p:nvPr/>
        </p:nvPicPr>
        <p:blipFill>
          <a:blip r:embed="rId3" cstate="print"/>
          <a:srcRect/>
          <a:stretch>
            <a:fillRect/>
          </a:stretch>
        </p:blipFill>
        <p:spPr bwMode="auto">
          <a:xfrm>
            <a:off x="381000" y="838200"/>
            <a:ext cx="8305800" cy="56388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l="-9000" r="-9000"/>
          </a:stretch>
        </a:blipFill>
        <a:effectLst/>
      </p:bgPr>
    </p:bg>
    <p:spTree>
      <p:nvGrpSpPr>
        <p:cNvPr id="1" name=""/>
        <p:cNvGrpSpPr/>
        <p:nvPr/>
      </p:nvGrpSpPr>
      <p:grpSpPr>
        <a:xfrm>
          <a:off x="0" y="0"/>
          <a:ext cx="0" cy="0"/>
          <a:chOff x="0" y="0"/>
          <a:chExt cx="0" cy="0"/>
        </a:xfrm>
      </p:grpSpPr>
      <p:sp>
        <p:nvSpPr>
          <p:cNvPr id="3" name="TextBox 2"/>
          <p:cNvSpPr txBox="1"/>
          <p:nvPr/>
        </p:nvSpPr>
        <p:spPr>
          <a:xfrm>
            <a:off x="2209800" y="685800"/>
            <a:ext cx="49530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800" dirty="0">
                <a:solidFill>
                  <a:srgbClr val="FF0000"/>
                </a:solidFill>
                <a:latin typeface="Comic Sans MS" pitchFamily="66" charset="0"/>
              </a:rPr>
              <a:t>THANK YOU VERY MUCH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59000" b="-5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normAutofit/>
          </a:bodyPr>
          <a:lstStyle/>
          <a:p>
            <a:pPr algn="ctr"/>
            <a:r>
              <a:rPr lang="en-US" dirty="0">
                <a:solidFill>
                  <a:srgbClr val="FFFF00"/>
                </a:solidFill>
              </a:rPr>
              <a:t>ORAL HEALTH</a:t>
            </a:r>
          </a:p>
        </p:txBody>
      </p:sp>
      <p:sp>
        <p:nvSpPr>
          <p:cNvPr id="3" name="Content Placeholder 2"/>
          <p:cNvSpPr>
            <a:spLocks noGrp="1"/>
          </p:cNvSpPr>
          <p:nvPr>
            <p:ph idx="1"/>
          </p:nvPr>
        </p:nvSpPr>
        <p:spPr/>
        <p:txBody>
          <a:bodyPr/>
          <a:lstStyle/>
          <a:p>
            <a:pPr algn="ctr">
              <a:buNone/>
            </a:pPr>
            <a:r>
              <a:rPr lang="en-US" sz="5400" dirty="0">
                <a:solidFill>
                  <a:srgbClr val="FF0000"/>
                </a:solidFill>
              </a:rPr>
              <a:t>A WINDOW TO OUR OVERALL HEALTH</a:t>
            </a:r>
          </a:p>
          <a:p>
            <a:pPr algn="ctr">
              <a:buNone/>
            </a:pPr>
            <a:r>
              <a:rPr lang="en-US" sz="5400" dirty="0">
                <a:solidFill>
                  <a:srgbClr val="FFFF00"/>
                </a:solidFill>
              </a:rPr>
              <a:t>“YOUR HEALTH BEGINS WITH YOU AND ENDS WITH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59000" b="-59000"/>
          </a:stretch>
        </a:blipFill>
        <a:effectLst/>
      </p:bgPr>
    </p:bg>
    <p:spTree>
      <p:nvGrpSpPr>
        <p:cNvPr id="1" name=""/>
        <p:cNvGrpSpPr/>
        <p:nvPr/>
      </p:nvGrpSpPr>
      <p:grpSpPr>
        <a:xfrm>
          <a:off x="0" y="0"/>
          <a:ext cx="0" cy="0"/>
          <a:chOff x="0" y="0"/>
          <a:chExt cx="0" cy="0"/>
        </a:xfrm>
      </p:grpSpPr>
      <p:sp>
        <p:nvSpPr>
          <p:cNvPr id="6151" name="Rectangle 7"/>
          <p:cNvSpPr>
            <a:spLocks noGrp="1" noChangeArrowheads="1"/>
          </p:cNvSpPr>
          <p:nvPr>
            <p:ph type="title"/>
          </p:nvPr>
        </p:nvSpPr>
        <p:spPr>
          <a:xfrm>
            <a:off x="381000" y="304800"/>
            <a:ext cx="8229600" cy="914400"/>
          </a:xfrm>
        </p:spPr>
        <p:txBody>
          <a:bodyPr/>
          <a:lstStyle/>
          <a:p>
            <a:pPr algn="ctr">
              <a:lnSpc>
                <a:spcPct val="75000"/>
              </a:lnSpc>
            </a:pPr>
            <a:r>
              <a:rPr lang="en-US" sz="4000" b="1" dirty="0">
                <a:solidFill>
                  <a:srgbClr val="FF0000"/>
                </a:solidFill>
              </a:rPr>
              <a:t>PBDA Objectives</a:t>
            </a:r>
          </a:p>
        </p:txBody>
      </p:sp>
      <p:sp>
        <p:nvSpPr>
          <p:cNvPr id="5" name="TextBox 4"/>
          <p:cNvSpPr txBox="1"/>
          <p:nvPr/>
        </p:nvSpPr>
        <p:spPr>
          <a:xfrm>
            <a:off x="381000" y="1828800"/>
            <a:ext cx="8382000" cy="3582519"/>
          </a:xfrm>
          <a:prstGeom prst="rect">
            <a:avLst/>
          </a:prstGeom>
          <a:noFill/>
        </p:spPr>
        <p:txBody>
          <a:bodyPr wrap="square" rtlCol="0">
            <a:spAutoFit/>
          </a:bodyPr>
          <a:lstStyle/>
          <a:p>
            <a:pPr>
              <a:lnSpc>
                <a:spcPct val="90000"/>
              </a:lnSpc>
              <a:buFont typeface="Wingdings" pitchFamily="2" charset="2"/>
              <a:buChar char="§"/>
            </a:pPr>
            <a:r>
              <a:rPr lang="en-US" sz="2800" dirty="0">
                <a:solidFill>
                  <a:srgbClr val="FFFF00"/>
                </a:solidFill>
                <a:cs typeface="Times New Roman" charset="0"/>
              </a:rPr>
              <a:t>To promote and support continuing education and human resource development in oral health </a:t>
            </a:r>
          </a:p>
          <a:p>
            <a:pPr>
              <a:lnSpc>
                <a:spcPct val="90000"/>
              </a:lnSpc>
              <a:buFont typeface="Wingdings" pitchFamily="2" charset="2"/>
              <a:buChar char="§"/>
            </a:pPr>
            <a:r>
              <a:rPr lang="en-US" sz="2800" dirty="0">
                <a:solidFill>
                  <a:srgbClr val="FFFF00"/>
                </a:solidFill>
                <a:cs typeface="Times New Roman" charset="0"/>
              </a:rPr>
              <a:t>To promote and support oral and related health initiatives in the region  </a:t>
            </a:r>
          </a:p>
          <a:p>
            <a:pPr>
              <a:lnSpc>
                <a:spcPct val="90000"/>
              </a:lnSpc>
              <a:buFont typeface="Wingdings" pitchFamily="2" charset="2"/>
              <a:buChar char="§"/>
            </a:pPr>
            <a:r>
              <a:rPr lang="en-US" sz="2800" dirty="0">
                <a:solidFill>
                  <a:srgbClr val="FFFF00"/>
                </a:solidFill>
                <a:cs typeface="Times New Roman" charset="0"/>
              </a:rPr>
              <a:t>Strengthen capacity and infrastructure of dental programs in the Pacific</a:t>
            </a:r>
          </a:p>
          <a:p>
            <a:pPr>
              <a:lnSpc>
                <a:spcPct val="90000"/>
              </a:lnSpc>
              <a:buFont typeface="Wingdings" pitchFamily="2" charset="2"/>
              <a:buChar char="§"/>
            </a:pPr>
            <a:r>
              <a:rPr lang="en-US" sz="2800" dirty="0">
                <a:solidFill>
                  <a:srgbClr val="FFFF00"/>
                </a:solidFill>
                <a:cs typeface="Times New Roman" charset="0"/>
              </a:rPr>
              <a:t>Encourage exchange of information between dental and health care professionals, individuals, groups and supporting organizations in the region and Pacific</a:t>
            </a:r>
            <a:r>
              <a:rPr lang="en-US" dirty="0">
                <a:solidFill>
                  <a:srgbClr val="C00000"/>
                </a:solidFill>
                <a:cs typeface="Times New Roman" charset="0"/>
              </a:rPr>
              <a:t>.</a:t>
            </a:r>
          </a:p>
        </p:txBody>
      </p:sp>
      <p:sp>
        <p:nvSpPr>
          <p:cNvPr id="6" name="Content Placeholder 5"/>
          <p:cNvSpPr>
            <a:spLocks noGrp="1"/>
          </p:cNvSpPr>
          <p:nvPr>
            <p:ph idx="1"/>
          </p:nvPr>
        </p:nvSpPr>
        <p:spPr>
          <a:xfrm>
            <a:off x="457200" y="1447800"/>
            <a:ext cx="8229600" cy="4876800"/>
          </a:xfrm>
        </p:spPr>
        <p:txBody>
          <a:bodyPr/>
          <a:lstStyle/>
          <a:p>
            <a:pPr>
              <a:buNone/>
            </a:pPr>
            <a:endParaRPr lang="en-US" dirty="0"/>
          </a:p>
        </p:txBody>
      </p:sp>
    </p:spTree>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28600" y="152400"/>
            <a:ext cx="8763000" cy="5570538"/>
          </a:xfrm>
          <a:prstGeom prst="rect">
            <a:avLst/>
          </a:prstGeom>
          <a:noFill/>
          <a:ln w="9525">
            <a:noFill/>
            <a:miter lim="800000"/>
            <a:headEnd/>
            <a:tailEnd/>
          </a:ln>
        </p:spPr>
        <p:txBody>
          <a:bodyPr>
            <a:spAutoFit/>
          </a:bodyPr>
          <a:lstStyle/>
          <a:p>
            <a:pPr marL="457200" indent="-457200" eaLnBrk="1" hangingPunct="1">
              <a:spcBef>
                <a:spcPct val="50000"/>
              </a:spcBef>
            </a:pPr>
            <a:r>
              <a:rPr lang="en-US" altLang="en-US" sz="2000" b="1" dirty="0">
                <a:solidFill>
                  <a:srgbClr val="000000"/>
                </a:solidFill>
                <a:latin typeface="Times New Roman" pitchFamily="18" charset="0"/>
              </a:rPr>
              <a:t> </a:t>
            </a:r>
            <a:r>
              <a:rPr lang="en-US" altLang="en-US" sz="3200" b="1" dirty="0">
                <a:solidFill>
                  <a:srgbClr val="000000"/>
                </a:solidFill>
                <a:latin typeface="Arial" charset="0"/>
              </a:rPr>
              <a:t>Human Resources for Health Challenges </a:t>
            </a:r>
          </a:p>
          <a:p>
            <a:pPr marL="457200" indent="-457200" eaLnBrk="1" hangingPunct="1">
              <a:spcBef>
                <a:spcPct val="50000"/>
              </a:spcBef>
            </a:pPr>
            <a:r>
              <a:rPr lang="en-US" altLang="en-US" sz="2400" b="1" dirty="0">
                <a:solidFill>
                  <a:srgbClr val="000000"/>
                </a:solidFill>
                <a:latin typeface="Arial" charset="0"/>
              </a:rPr>
              <a:t>1. Absolute shortages of trained health                                    oral health professionals</a:t>
            </a:r>
          </a:p>
          <a:p>
            <a:pPr marL="457200" indent="-457200" eaLnBrk="1" hangingPunct="1">
              <a:spcBef>
                <a:spcPct val="50000"/>
              </a:spcBef>
            </a:pPr>
            <a:r>
              <a:rPr lang="en-US" altLang="en-US" sz="2400" b="1" dirty="0">
                <a:solidFill>
                  <a:srgbClr val="000000"/>
                </a:solidFill>
                <a:latin typeface="Arial" charset="0"/>
              </a:rPr>
              <a:t>2. Many of the current health                                                  workforce are under-trained</a:t>
            </a:r>
          </a:p>
          <a:p>
            <a:pPr marL="457200" indent="-457200" eaLnBrk="1" hangingPunct="1">
              <a:spcBef>
                <a:spcPct val="50000"/>
              </a:spcBef>
            </a:pPr>
            <a:r>
              <a:rPr lang="en-US" altLang="en-US" sz="2400" b="1" dirty="0">
                <a:solidFill>
                  <a:srgbClr val="000000"/>
                </a:solidFill>
                <a:latin typeface="Arial" charset="0"/>
              </a:rPr>
              <a:t>3. The educational systems                                             charged  with educating                                            students to qualify for                                                  science-based health                                               careers programs share                                                                                      the same problems as                                                                                                                                                                      problems as the health                                                                       sector</a:t>
            </a:r>
          </a:p>
        </p:txBody>
      </p:sp>
      <p:pic>
        <p:nvPicPr>
          <p:cNvPr id="13315" name="Picture 4"/>
          <p:cNvPicPr>
            <a:picLocks noChangeAspect="1" noChangeArrowheads="1"/>
          </p:cNvPicPr>
          <p:nvPr/>
        </p:nvPicPr>
        <p:blipFill>
          <a:blip r:embed="rId3" cstate="print"/>
          <a:srcRect/>
          <a:stretch>
            <a:fillRect/>
          </a:stretch>
        </p:blipFill>
        <p:spPr bwMode="auto">
          <a:xfrm>
            <a:off x="5029200" y="914400"/>
            <a:ext cx="3509963" cy="528796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751637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228600" y="381000"/>
            <a:ext cx="8686800" cy="6124754"/>
          </a:xfrm>
          <a:prstGeom prst="rect">
            <a:avLst/>
          </a:prstGeom>
          <a:noFill/>
          <a:ln w="9525">
            <a:noFill/>
            <a:miter lim="800000"/>
            <a:headEnd/>
            <a:tailEnd/>
          </a:ln>
        </p:spPr>
        <p:txBody>
          <a:bodyPr>
            <a:spAutoFit/>
          </a:bodyPr>
          <a:lstStyle/>
          <a:p>
            <a:r>
              <a:rPr lang="en-US" altLang="en-US" sz="2800" b="1" dirty="0">
                <a:solidFill>
                  <a:srgbClr val="FF0000"/>
                </a:solidFill>
                <a:latin typeface="Calibri" pitchFamily="34" charset="0"/>
              </a:rPr>
              <a:t>Dental Assistant Training in American Samoa – A Model for the Region</a:t>
            </a:r>
            <a:endParaRPr lang="en-US" altLang="en-US" sz="2400" dirty="0">
              <a:solidFill>
                <a:srgbClr val="FF0000"/>
              </a:solidFill>
              <a:latin typeface="Calibri" pitchFamily="34" charset="0"/>
            </a:endParaRPr>
          </a:p>
          <a:p>
            <a:r>
              <a:rPr lang="en-US" altLang="en-US" sz="2400" dirty="0">
                <a:solidFill>
                  <a:srgbClr val="0070C0"/>
                </a:solidFill>
              </a:rPr>
              <a:t>http://courses.polhncourses.org/course/category.php?id=39</a:t>
            </a:r>
          </a:p>
          <a:p>
            <a:r>
              <a:rPr lang="en-US" altLang="en-US" sz="2400" dirty="0"/>
              <a:t>Through this pilot program, POLHN is sponsoring 13 dental assistants in American Samoa to take Penn Foster Career School's Dental Assistant Diploma. While the Diploma can be delivered entirely online, through POLHN the dental assistants will also undergo in-country, face-to-face skills validation. The dental assistants will be actively supported through their studies by their supervisors and the POLHN Secretariat. The aim of the pilot is to assess the curriculum's appropriateness and relevance to Pacific contexts. The pilot is also part of POLHN's transition from focusing on online learning to a blended learning approach. </a:t>
            </a:r>
            <a:br>
              <a:rPr lang="en-US" altLang="en-US" sz="2400" dirty="0"/>
            </a:br>
            <a:br>
              <a:rPr lang="en-US" altLang="en-US" sz="2400" dirty="0"/>
            </a:br>
            <a:r>
              <a:rPr lang="en-US" altLang="en-US" sz="2400" dirty="0"/>
              <a:t>This pilot commenced in May 2013 and is due to conclude in April 2014.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PBDA SUCCES STORY AND ACHIEVEMENTS</a:t>
            </a:r>
          </a:p>
        </p:txBody>
      </p:sp>
      <p:sp>
        <p:nvSpPr>
          <p:cNvPr id="3" name="Content Placeholder 2"/>
          <p:cNvSpPr>
            <a:spLocks noGrp="1"/>
          </p:cNvSpPr>
          <p:nvPr>
            <p:ph idx="1"/>
          </p:nvPr>
        </p:nvSpPr>
        <p:spPr/>
        <p:txBody>
          <a:bodyPr>
            <a:normAutofit/>
          </a:bodyPr>
          <a:lstStyle/>
          <a:p>
            <a:pPr marL="457200" lvl="1" indent="0">
              <a:buNone/>
            </a:pPr>
            <a:endParaRPr lang="en-US" dirty="0"/>
          </a:p>
          <a:p>
            <a:pPr lvl="1">
              <a:buFont typeface="Wingdings" charset="2"/>
              <a:buChar char="Ø"/>
            </a:pPr>
            <a:r>
              <a:rPr lang="en-US" dirty="0"/>
              <a:t>Oral Health continuing Education on Dentalcare.com</a:t>
            </a:r>
          </a:p>
          <a:p>
            <a:pPr lvl="1">
              <a:buFont typeface="Wingdings" charset="2"/>
              <a:buChar char="Ø"/>
            </a:pPr>
            <a:r>
              <a:rPr lang="en-US" dirty="0"/>
              <a:t>Penn Foster training Program (American Samoa)</a:t>
            </a:r>
          </a:p>
          <a:p>
            <a:pPr lvl="1">
              <a:buFont typeface="Wingdings" charset="2"/>
              <a:buChar char="Ø"/>
            </a:pPr>
            <a:r>
              <a:rPr lang="en-US" dirty="0"/>
              <a:t>Dental Hygienist Training Program (Palau) </a:t>
            </a:r>
          </a:p>
          <a:p>
            <a:pPr lvl="1">
              <a:buFont typeface="Wingdings" charset="2"/>
              <a:buChar char="Ø"/>
            </a:pPr>
            <a:r>
              <a:rPr lang="en-US" dirty="0"/>
              <a:t>PBDA </a:t>
            </a:r>
            <a:r>
              <a:rPr lang="mr-IN" dirty="0"/>
              <a:t>–</a:t>
            </a:r>
            <a:r>
              <a:rPr lang="en-US" dirty="0"/>
              <a:t> member of the Medical Society</a:t>
            </a:r>
          </a:p>
          <a:p>
            <a:pPr lvl="1">
              <a:buFont typeface="Wingdings" charset="2"/>
              <a:buChar char="Ø"/>
            </a:pPr>
            <a:r>
              <a:rPr lang="en-US" dirty="0"/>
              <a:t>EDDA TRAINING IN FSM (YAP AND POHNPEI)</a:t>
            </a:r>
          </a:p>
          <a:p>
            <a:pPr lvl="1">
              <a:buFont typeface="Wingdings" charset="2"/>
              <a:buChar char="Ø"/>
            </a:pPr>
            <a:endParaRPr lang="en-US" dirty="0"/>
          </a:p>
          <a:p>
            <a:pPr lvl="1">
              <a:buFont typeface="Wingdings" charset="2"/>
              <a:buChar char="Ø"/>
            </a:pPr>
            <a:endParaRPr lang="en-US" dirty="0"/>
          </a:p>
          <a:p>
            <a:pPr lvl="1">
              <a:buFont typeface="Wingdings" charset="2"/>
              <a:buChar char="Ø"/>
            </a:pPr>
            <a:endParaRPr lang="en-US" dirty="0"/>
          </a:p>
          <a:p>
            <a:pPr lvl="1">
              <a:buFont typeface="Wingdings" charset="2"/>
              <a:buChar char="Ø"/>
            </a:pPr>
            <a:endParaRPr lang="en-US" dirty="0"/>
          </a:p>
          <a:p>
            <a:pPr marL="457200" lvl="1" indent="0">
              <a:buNone/>
            </a:pPr>
            <a:endParaRPr lang="en-US" dirty="0"/>
          </a:p>
        </p:txBody>
      </p:sp>
    </p:spTree>
    <p:extLst>
      <p:ext uri="{BB962C8B-B14F-4D97-AF65-F5344CB8AC3E}">
        <p14:creationId xmlns:p14="http://schemas.microsoft.com/office/powerpoint/2010/main" val="2004082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3" cstate="print"/>
          <a:srcRect/>
          <a:stretch>
            <a:fillRect/>
          </a:stretch>
        </p:blipFill>
        <p:spPr bwMode="auto">
          <a:xfrm>
            <a:off x="990600" y="609600"/>
            <a:ext cx="7543800" cy="55626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3" cstate="print"/>
          <a:srcRect/>
          <a:stretch>
            <a:fillRect/>
          </a:stretch>
        </p:blipFill>
        <p:spPr bwMode="auto">
          <a:xfrm>
            <a:off x="304800" y="533400"/>
            <a:ext cx="8458200" cy="594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2155</TotalTime>
  <Words>449</Words>
  <Application>Microsoft Office PowerPoint</Application>
  <PresentationFormat>On-screen Show (4:3)</PresentationFormat>
  <Paragraphs>71</Paragraphs>
  <Slides>16</Slides>
  <Notes>16</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Comic Sans MS</vt:lpstr>
      <vt:lpstr>Constantia</vt:lpstr>
      <vt:lpstr>Times New Roman</vt:lpstr>
      <vt:lpstr>Wingdings</vt:lpstr>
      <vt:lpstr>Wingdings 2</vt:lpstr>
      <vt:lpstr>Flow</vt:lpstr>
      <vt:lpstr>PowerPoint Presentation</vt:lpstr>
      <vt:lpstr>ORAL HEALTH</vt:lpstr>
      <vt:lpstr>PBDA Objectives</vt:lpstr>
      <vt:lpstr>PowerPoint Presentation</vt:lpstr>
      <vt:lpstr>PowerPoint Presentation</vt:lpstr>
      <vt:lpstr>PowerPoint Presentation</vt:lpstr>
      <vt:lpstr>PBDA SUCCES STORY AND ACHIEVEMENTS</vt:lpstr>
      <vt:lpstr>PowerPoint Presentation</vt:lpstr>
      <vt:lpstr>PowerPoint Presentation</vt:lpstr>
      <vt:lpstr>PowerPoint Presentation</vt:lpstr>
      <vt:lpstr>PowerPoint Presentation</vt:lpstr>
      <vt:lpstr>PowerPoint Presentation</vt:lpstr>
      <vt:lpstr>PowerPoint Presentation</vt:lpstr>
      <vt:lpstr>RECOMMENDATIONS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louisa.santos</dc:creator>
  <cp:lastModifiedBy>bev.isman@comcast.net</cp:lastModifiedBy>
  <cp:revision>103</cp:revision>
  <dcterms:created xsi:type="dcterms:W3CDTF">2018-08-14T01:26:56Z</dcterms:created>
  <dcterms:modified xsi:type="dcterms:W3CDTF">2019-04-08T23:11:22Z</dcterms:modified>
</cp:coreProperties>
</file>