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  <p:sldMasterId id="2147483690" r:id="rId2"/>
    <p:sldMasterId id="2147483703" r:id="rId3"/>
    <p:sldMasterId id="2147483709" r:id="rId4"/>
    <p:sldMasterId id="2147483714" r:id="rId5"/>
  </p:sldMasterIdLst>
  <p:notesMasterIdLst>
    <p:notesMasterId r:id="rId48"/>
  </p:notesMasterIdLst>
  <p:handoutMasterIdLst>
    <p:handoutMasterId r:id="rId49"/>
  </p:handoutMasterIdLst>
  <p:sldIdLst>
    <p:sldId id="477" r:id="rId6"/>
    <p:sldId id="516" r:id="rId7"/>
    <p:sldId id="532" r:id="rId8"/>
    <p:sldId id="519" r:id="rId9"/>
    <p:sldId id="520" r:id="rId10"/>
    <p:sldId id="521" r:id="rId11"/>
    <p:sldId id="537" r:id="rId12"/>
    <p:sldId id="530" r:id="rId13"/>
    <p:sldId id="528" r:id="rId14"/>
    <p:sldId id="518" r:id="rId15"/>
    <p:sldId id="539" r:id="rId16"/>
    <p:sldId id="507" r:id="rId17"/>
    <p:sldId id="540" r:id="rId18"/>
    <p:sldId id="526" r:id="rId19"/>
    <p:sldId id="536" r:id="rId20"/>
    <p:sldId id="513" r:id="rId21"/>
    <p:sldId id="261" r:id="rId22"/>
    <p:sldId id="277" r:id="rId23"/>
    <p:sldId id="269" r:id="rId24"/>
    <p:sldId id="272" r:id="rId25"/>
    <p:sldId id="273" r:id="rId26"/>
    <p:sldId id="278" r:id="rId27"/>
    <p:sldId id="275" r:id="rId28"/>
    <p:sldId id="274" r:id="rId29"/>
    <p:sldId id="279" r:id="rId30"/>
    <p:sldId id="263" r:id="rId31"/>
    <p:sldId id="294" r:id="rId32"/>
    <p:sldId id="1291" r:id="rId33"/>
    <p:sldId id="297" r:id="rId34"/>
    <p:sldId id="1300" r:id="rId35"/>
    <p:sldId id="1268" r:id="rId36"/>
    <p:sldId id="1295" r:id="rId37"/>
    <p:sldId id="1283" r:id="rId38"/>
    <p:sldId id="1296" r:id="rId39"/>
    <p:sldId id="1298" r:id="rId40"/>
    <p:sldId id="1261" r:id="rId41"/>
    <p:sldId id="1302" r:id="rId42"/>
    <p:sldId id="1293" r:id="rId43"/>
    <p:sldId id="1303" r:id="rId44"/>
    <p:sldId id="1276" r:id="rId45"/>
    <p:sldId id="1285" r:id="rId46"/>
    <p:sldId id="1304" r:id="rId4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8E2C64-21EB-4FF3-9AE2-594F8CF30A58}">
          <p14:sldIdLst>
            <p14:sldId id="477"/>
            <p14:sldId id="516"/>
            <p14:sldId id="532"/>
            <p14:sldId id="519"/>
            <p14:sldId id="520"/>
            <p14:sldId id="521"/>
            <p14:sldId id="537"/>
            <p14:sldId id="530"/>
            <p14:sldId id="528"/>
            <p14:sldId id="518"/>
            <p14:sldId id="539"/>
            <p14:sldId id="507"/>
            <p14:sldId id="540"/>
            <p14:sldId id="526"/>
            <p14:sldId id="536"/>
            <p14:sldId id="513"/>
            <p14:sldId id="261"/>
            <p14:sldId id="277"/>
            <p14:sldId id="269"/>
            <p14:sldId id="272"/>
            <p14:sldId id="273"/>
            <p14:sldId id="278"/>
            <p14:sldId id="275"/>
            <p14:sldId id="274"/>
            <p14:sldId id="279"/>
            <p14:sldId id="263"/>
            <p14:sldId id="294"/>
            <p14:sldId id="1291"/>
            <p14:sldId id="297"/>
            <p14:sldId id="1300"/>
            <p14:sldId id="1268"/>
            <p14:sldId id="1295"/>
            <p14:sldId id="1283"/>
            <p14:sldId id="1296"/>
            <p14:sldId id="1298"/>
            <p14:sldId id="1261"/>
            <p14:sldId id="1302"/>
            <p14:sldId id="1293"/>
            <p14:sldId id="1303"/>
            <p14:sldId id="1276"/>
            <p14:sldId id="1285"/>
            <p14:sldId id="1304"/>
          </p14:sldIdLst>
        </p14:section>
        <p14:section name="Untitled Section" id="{557FEAF2-E52F-4E7D-99D4-EA40F4051A3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8" name="Auth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823" autoAdjust="0"/>
    <p:restoredTop sz="77907" autoAdjust="0"/>
  </p:normalViewPr>
  <p:slideViewPr>
    <p:cSldViewPr>
      <p:cViewPr varScale="1">
        <p:scale>
          <a:sx n="96" d="100"/>
          <a:sy n="96" d="100"/>
        </p:scale>
        <p:origin x="196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25" d="100"/>
          <a:sy n="125" d="100"/>
        </p:scale>
        <p:origin x="1800" y="-109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heecisilon00.file.cdphintra.ca.gov\homedir\LWalton1\Lynn\Dental\Social%20Determinants%20of%20Health\MIHA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560238793680199E-2"/>
          <c:y val="4.0560615423809628E-2"/>
          <c:w val="0.91429597035664656"/>
          <c:h val="0.75682590394613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1-C84A-405B-BFD9-455455D6DA03}"/>
              </c:ext>
            </c:extLst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3-C84A-405B-BFD9-455455D6DA03}"/>
              </c:ext>
            </c:extLst>
          </c:dPt>
          <c:dLbls>
            <c:dLbl>
              <c:idx val="0"/>
              <c:layout>
                <c:manualLayout>
                  <c:x val="3.2679738562091504E-3"/>
                  <c:y val="2.8645833333333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E39-4B66-8787-1B627ED29ECB}"/>
                </c:ext>
              </c:extLst>
            </c:dLbl>
            <c:dLbl>
              <c:idx val="1"/>
              <c:layout>
                <c:manualLayout>
                  <c:x val="1.6339869281045151E-3"/>
                  <c:y val="1.8229166666666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4A-405B-BFD9-455455D6DA03}"/>
                </c:ext>
              </c:extLst>
            </c:dLbl>
            <c:dLbl>
              <c:idx val="2"/>
              <c:layout>
                <c:manualLayout>
                  <c:x val="0"/>
                  <c:y val="2.0833333333333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39-4B66-8787-1B627ED29ECB}"/>
                </c:ext>
              </c:extLst>
            </c:dLbl>
            <c:dLbl>
              <c:idx val="3"/>
              <c:layout>
                <c:manualLayout>
                  <c:x val="-3.2679738562091504E-3"/>
                  <c:y val="-2.60416666666666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4A-405B-BFD9-455455D6DA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 CA Kindergarten </c:v>
                </c:pt>
                <c:pt idx="1">
                  <c:v>COHP 2028  Target </c:v>
                </c:pt>
                <c:pt idx="2">
                  <c:v>CA 3rd Grade</c:v>
                </c:pt>
                <c:pt idx="3">
                  <c:v>COHP 2028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53.6</c:v>
                </c:pt>
                <c:pt idx="1">
                  <c:v>42.5</c:v>
                </c:pt>
                <c:pt idx="2">
                  <c:v>70.900000000000006</c:v>
                </c:pt>
                <c:pt idx="3">
                  <c:v>56.5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4A-405B-BFD9-455455D6DA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308736"/>
        <c:axId val="192310272"/>
      </c:barChart>
      <c:catAx>
        <c:axId val="19230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92310272"/>
        <c:crosses val="autoZero"/>
        <c:auto val="1"/>
        <c:lblAlgn val="ctr"/>
        <c:lblOffset val="100"/>
        <c:noMultiLvlLbl val="0"/>
      </c:catAx>
      <c:valAx>
        <c:axId val="192310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923087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Sheet1!$A$57</c:f>
              <c:strCache>
                <c:ptCount val="1"/>
                <c:pt idx="0">
                  <c:v>Total</c:v>
                </c:pt>
              </c:strCache>
            </c:strRef>
          </c:tx>
          <c:spPr>
            <a:pattFill prst="pct30">
              <a:fgClr>
                <a:schemeClr val="bg2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Sheet1!$B$56:$F$56</c:f>
              <c:strCache>
                <c:ptCount val="5"/>
                <c:pt idx="0">
                  <c:v>CA</c:v>
                </c:pt>
                <c:pt idx="1">
                  <c:v>Asian/PI</c:v>
                </c:pt>
                <c:pt idx="2">
                  <c:v>Black</c:v>
                </c:pt>
                <c:pt idx="3">
                  <c:v>Latina</c:v>
                </c:pt>
                <c:pt idx="4">
                  <c:v>White</c:v>
                </c:pt>
              </c:strCache>
            </c:strRef>
          </c:cat>
          <c:val>
            <c:numRef>
              <c:f>Sheet1!$B$57:$F$57</c:f>
              <c:numCache>
                <c:formatCode>General</c:formatCode>
                <c:ptCount val="5"/>
                <c:pt idx="0">
                  <c:v>44.2</c:v>
                </c:pt>
                <c:pt idx="1">
                  <c:v>44.7</c:v>
                </c:pt>
                <c:pt idx="2">
                  <c:v>34.6</c:v>
                </c:pt>
                <c:pt idx="3">
                  <c:v>36.6</c:v>
                </c:pt>
                <c:pt idx="4">
                  <c:v>52.8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D3-47D5-AFFE-CBE40D49A36A}"/>
            </c:ext>
          </c:extLst>
        </c:ser>
        <c:ser>
          <c:idx val="1"/>
          <c:order val="1"/>
          <c:tx>
            <c:strRef>
              <c:f>Sheet1!$A$58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Sheet1!$B$56:$F$56</c:f>
              <c:strCache>
                <c:ptCount val="5"/>
                <c:pt idx="0">
                  <c:v>CA</c:v>
                </c:pt>
                <c:pt idx="1">
                  <c:v>Asian/PI</c:v>
                </c:pt>
                <c:pt idx="2">
                  <c:v>Black</c:v>
                </c:pt>
                <c:pt idx="3">
                  <c:v>Latina</c:v>
                </c:pt>
                <c:pt idx="4">
                  <c:v>White</c:v>
                </c:pt>
              </c:strCache>
            </c:strRef>
          </c:cat>
          <c:val>
            <c:numRef>
              <c:f>Sheet1!$B$58:$F$58</c:f>
              <c:numCache>
                <c:formatCode>General</c:formatCode>
                <c:ptCount val="5"/>
                <c:pt idx="0">
                  <c:v>54.8</c:v>
                </c:pt>
                <c:pt idx="1">
                  <c:v>49.4</c:v>
                </c:pt>
                <c:pt idx="2">
                  <c:v>41.8</c:v>
                </c:pt>
                <c:pt idx="3">
                  <c:v>39.6</c:v>
                </c:pt>
                <c:pt idx="4">
                  <c:v>64.8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D3-47D5-AFFE-CBE40D49A36A}"/>
            </c:ext>
          </c:extLst>
        </c:ser>
        <c:ser>
          <c:idx val="2"/>
          <c:order val="2"/>
          <c:tx>
            <c:strRef>
              <c:f>Sheet1!$A$59</c:f>
              <c:strCache>
                <c:ptCount val="1"/>
                <c:pt idx="0">
                  <c:v>Medi-Cal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Sheet1!$B$56:$F$56</c:f>
              <c:strCache>
                <c:ptCount val="5"/>
                <c:pt idx="0">
                  <c:v>CA</c:v>
                </c:pt>
                <c:pt idx="1">
                  <c:v>Asian/PI</c:v>
                </c:pt>
                <c:pt idx="2">
                  <c:v>Black</c:v>
                </c:pt>
                <c:pt idx="3">
                  <c:v>Latina</c:v>
                </c:pt>
                <c:pt idx="4">
                  <c:v>White</c:v>
                </c:pt>
              </c:strCache>
            </c:strRef>
          </c:cat>
          <c:val>
            <c:numRef>
              <c:f>Sheet1!$B$59:$F$59</c:f>
              <c:numCache>
                <c:formatCode>General</c:formatCode>
                <c:ptCount val="5"/>
                <c:pt idx="0">
                  <c:v>34.9</c:v>
                </c:pt>
                <c:pt idx="1">
                  <c:v>29.8</c:v>
                </c:pt>
                <c:pt idx="2">
                  <c:v>31.3</c:v>
                </c:pt>
                <c:pt idx="3">
                  <c:v>35.5</c:v>
                </c:pt>
                <c:pt idx="4">
                  <c:v>32.6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D3-47D5-AFFE-CBE40D49A3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9793424"/>
        <c:axId val="479791784"/>
      </c:barChart>
      <c:catAx>
        <c:axId val="47979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791784"/>
        <c:crosses val="autoZero"/>
        <c:auto val="1"/>
        <c:lblAlgn val="ctr"/>
        <c:lblOffset val="100"/>
        <c:noMultiLvlLbl val="0"/>
      </c:catAx>
      <c:valAx>
        <c:axId val="479791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dental visits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979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242A7-446F-4AC0-9F9F-D19D88833B2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B45ECB-9830-4727-94BE-A34C053B5A48}">
      <dgm:prSet phldrT="[Text]"/>
      <dgm:spPr/>
      <dgm:t>
        <a:bodyPr/>
        <a:lstStyle/>
        <a:p>
          <a:r>
            <a:rPr lang="en-US" dirty="0"/>
            <a:t>Health Promotion</a:t>
          </a:r>
        </a:p>
      </dgm:t>
    </dgm:pt>
    <dgm:pt modelId="{4E6139E3-C233-4CDE-9EF1-B64B12847A16}" type="parTrans" cxnId="{D07580C3-7707-46F1-B6DD-F124F1E2E66E}">
      <dgm:prSet/>
      <dgm:spPr/>
      <dgm:t>
        <a:bodyPr/>
        <a:lstStyle/>
        <a:p>
          <a:endParaRPr lang="en-US"/>
        </a:p>
      </dgm:t>
    </dgm:pt>
    <dgm:pt modelId="{D2F603CB-DA2B-4A88-879F-032334E9C41C}" type="sibTrans" cxnId="{D07580C3-7707-46F1-B6DD-F124F1E2E66E}">
      <dgm:prSet/>
      <dgm:spPr/>
      <dgm:t>
        <a:bodyPr/>
        <a:lstStyle/>
        <a:p>
          <a:endParaRPr lang="en-US"/>
        </a:p>
      </dgm:t>
    </dgm:pt>
    <dgm:pt modelId="{0CDC358A-8F52-4B2E-B689-16FBDFA1D64F}">
      <dgm:prSet phldrT="[Text]" custT="1"/>
      <dgm:spPr/>
      <dgm:t>
        <a:bodyPr/>
        <a:lstStyle/>
        <a:p>
          <a:r>
            <a:rPr lang="en-US" sz="2000" dirty="0">
              <a:solidFill>
                <a:schemeClr val="tx1"/>
              </a:solidFill>
            </a:rPr>
            <a:t>Rethink you Drink Campaign</a:t>
          </a:r>
        </a:p>
      </dgm:t>
    </dgm:pt>
    <dgm:pt modelId="{F5C264E0-9AA3-4578-82AB-1EE6883ECC1E}" type="parTrans" cxnId="{0A58BD77-F062-4315-B9C0-9BD17B11A701}">
      <dgm:prSet/>
      <dgm:spPr/>
      <dgm:t>
        <a:bodyPr/>
        <a:lstStyle/>
        <a:p>
          <a:endParaRPr lang="en-US"/>
        </a:p>
      </dgm:t>
    </dgm:pt>
    <dgm:pt modelId="{9B3EBCE8-4113-4F0F-A98A-908FC41249F4}" type="sibTrans" cxnId="{0A58BD77-F062-4315-B9C0-9BD17B11A701}">
      <dgm:prSet/>
      <dgm:spPr/>
      <dgm:t>
        <a:bodyPr/>
        <a:lstStyle/>
        <a:p>
          <a:endParaRPr lang="en-US"/>
        </a:p>
      </dgm:t>
    </dgm:pt>
    <dgm:pt modelId="{E9D79A19-9021-455C-A0DC-2E82786856A3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Ex; Funding and technical assistance by health departments</a:t>
          </a:r>
        </a:p>
      </dgm:t>
    </dgm:pt>
    <dgm:pt modelId="{267E78D3-FACB-4750-896D-7EE290725A3F}" type="parTrans" cxnId="{FA2E1EE5-5C7D-4AFC-8EA1-9884C6E399F5}">
      <dgm:prSet/>
      <dgm:spPr/>
      <dgm:t>
        <a:bodyPr/>
        <a:lstStyle/>
        <a:p>
          <a:endParaRPr lang="en-US"/>
        </a:p>
      </dgm:t>
    </dgm:pt>
    <dgm:pt modelId="{58507CBD-F8C0-4E1F-AD77-8B4DB7E41BB8}" type="sibTrans" cxnId="{FA2E1EE5-5C7D-4AFC-8EA1-9884C6E399F5}">
      <dgm:prSet/>
      <dgm:spPr/>
      <dgm:t>
        <a:bodyPr/>
        <a:lstStyle/>
        <a:p>
          <a:endParaRPr lang="en-US"/>
        </a:p>
      </dgm:t>
    </dgm:pt>
    <dgm:pt modelId="{D7C3CC2D-8703-4111-BF48-72B8975C3685}">
      <dgm:prSet phldrT="[Text]"/>
      <dgm:spPr/>
      <dgm:t>
        <a:bodyPr/>
        <a:lstStyle/>
        <a:p>
          <a:r>
            <a:rPr lang="en-US" dirty="0"/>
            <a:t>Community Development</a:t>
          </a:r>
        </a:p>
      </dgm:t>
    </dgm:pt>
    <dgm:pt modelId="{E2D42283-DCA1-40E2-8BC4-0DE31C095CF7}" type="parTrans" cxnId="{345D396B-0977-497F-834B-D680A22DDFA8}">
      <dgm:prSet/>
      <dgm:spPr/>
      <dgm:t>
        <a:bodyPr/>
        <a:lstStyle/>
        <a:p>
          <a:endParaRPr lang="en-US"/>
        </a:p>
      </dgm:t>
    </dgm:pt>
    <dgm:pt modelId="{E322D9D1-9AD9-404C-B63E-4A644A250EB3}" type="sibTrans" cxnId="{345D396B-0977-497F-834B-D680A22DDFA8}">
      <dgm:prSet/>
      <dgm:spPr/>
      <dgm:t>
        <a:bodyPr/>
        <a:lstStyle/>
        <a:p>
          <a:endParaRPr lang="en-US"/>
        </a:p>
      </dgm:t>
    </dgm:pt>
    <dgm:pt modelId="{0E2ECC57-590E-412F-BF72-7AF041E569A1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Capacity Building/ address cultural/language barriers</a:t>
          </a:r>
        </a:p>
      </dgm:t>
    </dgm:pt>
    <dgm:pt modelId="{B382D721-1494-4464-BE8E-2D6872BF7CF8}" type="parTrans" cxnId="{BCBA6A5D-965F-40DD-8978-46B1A61F867B}">
      <dgm:prSet/>
      <dgm:spPr/>
      <dgm:t>
        <a:bodyPr/>
        <a:lstStyle/>
        <a:p>
          <a:endParaRPr lang="en-US"/>
        </a:p>
      </dgm:t>
    </dgm:pt>
    <dgm:pt modelId="{CB8C86C4-DD5D-43B1-8413-5A77CD385B35}" type="sibTrans" cxnId="{BCBA6A5D-965F-40DD-8978-46B1A61F867B}">
      <dgm:prSet/>
      <dgm:spPr/>
      <dgm:t>
        <a:bodyPr/>
        <a:lstStyle/>
        <a:p>
          <a:endParaRPr lang="en-US"/>
        </a:p>
      </dgm:t>
    </dgm:pt>
    <dgm:pt modelId="{EA459A04-4B5D-40EF-95A0-DCB0F1E58575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Ex: community health worker training by community based organizations</a:t>
          </a:r>
        </a:p>
      </dgm:t>
    </dgm:pt>
    <dgm:pt modelId="{4AA04E9B-555D-4D7D-940E-594796FF3CF3}" type="parTrans" cxnId="{24D58629-E71D-461E-888A-0C1CEE66AFC3}">
      <dgm:prSet/>
      <dgm:spPr/>
      <dgm:t>
        <a:bodyPr/>
        <a:lstStyle/>
        <a:p>
          <a:endParaRPr lang="en-US"/>
        </a:p>
      </dgm:t>
    </dgm:pt>
    <dgm:pt modelId="{A565B7AD-D646-4A20-83B5-B24F628E97AB}" type="sibTrans" cxnId="{24D58629-E71D-461E-888A-0C1CEE66AFC3}">
      <dgm:prSet/>
      <dgm:spPr/>
      <dgm:t>
        <a:bodyPr/>
        <a:lstStyle/>
        <a:p>
          <a:endParaRPr lang="en-US"/>
        </a:p>
      </dgm:t>
    </dgm:pt>
    <dgm:pt modelId="{7A3C2612-1CB0-414D-AB48-11CAB6D63DE6}">
      <dgm:prSet phldrT="[Text]"/>
      <dgm:spPr/>
      <dgm:t>
        <a:bodyPr/>
        <a:lstStyle/>
        <a:p>
          <a:r>
            <a:rPr lang="en-US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Consciousness raising</a:t>
          </a:r>
          <a:endParaRPr lang="en-US" dirty="0"/>
        </a:p>
      </dgm:t>
    </dgm:pt>
    <dgm:pt modelId="{F4CDE93B-6282-405E-9E9E-C5CD3E2DB51D}" type="parTrans" cxnId="{9D1142B8-D058-4A12-8F75-1292C91F5C5B}">
      <dgm:prSet/>
      <dgm:spPr/>
      <dgm:t>
        <a:bodyPr/>
        <a:lstStyle/>
        <a:p>
          <a:endParaRPr lang="en-US"/>
        </a:p>
      </dgm:t>
    </dgm:pt>
    <dgm:pt modelId="{A71CDF51-CD26-4FC2-967C-884023AFBA84}" type="sibTrans" cxnId="{9D1142B8-D058-4A12-8F75-1292C91F5C5B}">
      <dgm:prSet/>
      <dgm:spPr/>
      <dgm:t>
        <a:bodyPr/>
        <a:lstStyle/>
        <a:p>
          <a:endParaRPr lang="en-US"/>
        </a:p>
      </dgm:t>
    </dgm:pt>
    <dgm:pt modelId="{D37CF4B7-A465-4024-915F-A64859413A62}">
      <dgm:prSet phldrT="[Text]"/>
      <dgm:spPr/>
      <dgm:t>
        <a:bodyPr/>
        <a:lstStyle/>
        <a:p>
          <a:r>
            <a:rPr lang="en-US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Health Literacy/ </a:t>
          </a:r>
        </a:p>
        <a:p>
          <a:r>
            <a:rPr lang="en-US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Community </a:t>
          </a:r>
        </a:p>
        <a:p>
          <a:r>
            <a:rPr lang="en-US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engagement</a:t>
          </a:r>
          <a:endParaRPr lang="en-US" dirty="0">
            <a:solidFill>
              <a:schemeClr val="tx1"/>
            </a:solidFill>
          </a:endParaRPr>
        </a:p>
      </dgm:t>
    </dgm:pt>
    <dgm:pt modelId="{82DF8097-F5B4-40B7-B3BA-0D528C8B40DF}" type="parTrans" cxnId="{8115C1C7-9851-4601-9829-2128AA5A56C8}">
      <dgm:prSet/>
      <dgm:spPr/>
      <dgm:t>
        <a:bodyPr/>
        <a:lstStyle/>
        <a:p>
          <a:endParaRPr lang="en-US"/>
        </a:p>
      </dgm:t>
    </dgm:pt>
    <dgm:pt modelId="{2CF575A1-4ED5-448D-9CCD-6050A6C09694}" type="sibTrans" cxnId="{8115C1C7-9851-4601-9829-2128AA5A56C8}">
      <dgm:prSet/>
      <dgm:spPr/>
      <dgm:t>
        <a:bodyPr/>
        <a:lstStyle/>
        <a:p>
          <a:endParaRPr lang="en-US"/>
        </a:p>
      </dgm:t>
    </dgm:pt>
    <dgm:pt modelId="{16EFF857-1B94-4FD2-B5FB-79B4A71EAAC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Ex: CE courses on SDOH by provider organizations, institutions</a:t>
          </a:r>
        </a:p>
      </dgm:t>
    </dgm:pt>
    <dgm:pt modelId="{FB214958-7D6A-4631-8C26-FACB01A35ACB}" type="parTrans" cxnId="{94FF4388-EE42-4F32-87F9-ADCF25B153E1}">
      <dgm:prSet/>
      <dgm:spPr/>
      <dgm:t>
        <a:bodyPr/>
        <a:lstStyle/>
        <a:p>
          <a:endParaRPr lang="en-US"/>
        </a:p>
      </dgm:t>
    </dgm:pt>
    <dgm:pt modelId="{8A0B3B16-29C3-4EC7-A3A3-9224CDA3BB99}" type="sibTrans" cxnId="{94FF4388-EE42-4F32-87F9-ADCF25B153E1}">
      <dgm:prSet/>
      <dgm:spPr/>
      <dgm:t>
        <a:bodyPr/>
        <a:lstStyle/>
        <a:p>
          <a:endParaRPr lang="en-US"/>
        </a:p>
      </dgm:t>
    </dgm:pt>
    <dgm:pt modelId="{60AC5C97-CBF5-4553-8772-50E506A3C2D4}" type="pres">
      <dgm:prSet presAssocID="{D74242A7-446F-4AC0-9F9F-D19D88833B26}" presName="theList" presStyleCnt="0">
        <dgm:presLayoutVars>
          <dgm:dir/>
          <dgm:animLvl val="lvl"/>
          <dgm:resizeHandles val="exact"/>
        </dgm:presLayoutVars>
      </dgm:prSet>
      <dgm:spPr/>
    </dgm:pt>
    <dgm:pt modelId="{F551BC23-3C15-4F5D-992C-32663332E665}" type="pres">
      <dgm:prSet presAssocID="{8FB45ECB-9830-4727-94BE-A34C053B5A48}" presName="compNode" presStyleCnt="0"/>
      <dgm:spPr/>
    </dgm:pt>
    <dgm:pt modelId="{885140AC-3E16-4295-9A2E-30570340864C}" type="pres">
      <dgm:prSet presAssocID="{8FB45ECB-9830-4727-94BE-A34C053B5A48}" presName="aNode" presStyleLbl="bgShp" presStyleIdx="0" presStyleCnt="3" custScaleX="89049"/>
      <dgm:spPr/>
    </dgm:pt>
    <dgm:pt modelId="{7BDCD044-4F6B-49C1-B319-F4067E86FEE1}" type="pres">
      <dgm:prSet presAssocID="{8FB45ECB-9830-4727-94BE-A34C053B5A48}" presName="textNode" presStyleLbl="bgShp" presStyleIdx="0" presStyleCnt="3"/>
      <dgm:spPr/>
    </dgm:pt>
    <dgm:pt modelId="{E66B6AE6-AFF6-4114-AEB9-DCFDB69BFEDA}" type="pres">
      <dgm:prSet presAssocID="{8FB45ECB-9830-4727-94BE-A34C053B5A48}" presName="compChildNode" presStyleCnt="0"/>
      <dgm:spPr/>
    </dgm:pt>
    <dgm:pt modelId="{4C38F331-871B-4DE4-8FA1-D1B133CF327E}" type="pres">
      <dgm:prSet presAssocID="{8FB45ECB-9830-4727-94BE-A34C053B5A48}" presName="theInnerList" presStyleCnt="0"/>
      <dgm:spPr/>
    </dgm:pt>
    <dgm:pt modelId="{7BEBCEA2-523E-409E-B5E9-23BC5B88A763}" type="pres">
      <dgm:prSet presAssocID="{0CDC358A-8F52-4B2E-B689-16FBDFA1D64F}" presName="childNode" presStyleLbl="node1" presStyleIdx="0" presStyleCnt="6">
        <dgm:presLayoutVars>
          <dgm:bulletEnabled val="1"/>
        </dgm:presLayoutVars>
      </dgm:prSet>
      <dgm:spPr/>
    </dgm:pt>
    <dgm:pt modelId="{B2B87B69-2CAF-4C46-9E83-5E65F11A97FC}" type="pres">
      <dgm:prSet presAssocID="{0CDC358A-8F52-4B2E-B689-16FBDFA1D64F}" presName="aSpace2" presStyleCnt="0"/>
      <dgm:spPr/>
    </dgm:pt>
    <dgm:pt modelId="{D5F3C242-491E-47F6-A581-8D71ECFCA561}" type="pres">
      <dgm:prSet presAssocID="{E9D79A19-9021-455C-A0DC-2E82786856A3}" presName="childNode" presStyleLbl="node1" presStyleIdx="1" presStyleCnt="6">
        <dgm:presLayoutVars>
          <dgm:bulletEnabled val="1"/>
        </dgm:presLayoutVars>
      </dgm:prSet>
      <dgm:spPr/>
    </dgm:pt>
    <dgm:pt modelId="{51F29EC5-F218-43A3-B11A-3F7B1BFF14F9}" type="pres">
      <dgm:prSet presAssocID="{8FB45ECB-9830-4727-94BE-A34C053B5A48}" presName="aSpace" presStyleCnt="0"/>
      <dgm:spPr/>
    </dgm:pt>
    <dgm:pt modelId="{5E8726AC-7E99-45FB-AA52-6C1D2ECCD59C}" type="pres">
      <dgm:prSet presAssocID="{D7C3CC2D-8703-4111-BF48-72B8975C3685}" presName="compNode" presStyleCnt="0"/>
      <dgm:spPr/>
    </dgm:pt>
    <dgm:pt modelId="{5530819C-0FF5-4318-B446-7E5B2CBEC1D2}" type="pres">
      <dgm:prSet presAssocID="{D7C3CC2D-8703-4111-BF48-72B8975C3685}" presName="aNode" presStyleLbl="bgShp" presStyleIdx="1" presStyleCnt="3"/>
      <dgm:spPr/>
    </dgm:pt>
    <dgm:pt modelId="{1DCDE8F5-E4CC-4141-B8DE-9E4B8CC2F44E}" type="pres">
      <dgm:prSet presAssocID="{D7C3CC2D-8703-4111-BF48-72B8975C3685}" presName="textNode" presStyleLbl="bgShp" presStyleIdx="1" presStyleCnt="3"/>
      <dgm:spPr/>
    </dgm:pt>
    <dgm:pt modelId="{9CE743D3-E059-4249-9A9A-F5F57A00A164}" type="pres">
      <dgm:prSet presAssocID="{D7C3CC2D-8703-4111-BF48-72B8975C3685}" presName="compChildNode" presStyleCnt="0"/>
      <dgm:spPr/>
    </dgm:pt>
    <dgm:pt modelId="{A4AE3CE7-9C12-49ED-8611-18656ED90230}" type="pres">
      <dgm:prSet presAssocID="{D7C3CC2D-8703-4111-BF48-72B8975C3685}" presName="theInnerList" presStyleCnt="0"/>
      <dgm:spPr/>
    </dgm:pt>
    <dgm:pt modelId="{27D584BD-0609-4840-ABFF-32C2B16488D1}" type="pres">
      <dgm:prSet presAssocID="{0E2ECC57-590E-412F-BF72-7AF041E569A1}" presName="childNode" presStyleLbl="node1" presStyleIdx="2" presStyleCnt="6">
        <dgm:presLayoutVars>
          <dgm:bulletEnabled val="1"/>
        </dgm:presLayoutVars>
      </dgm:prSet>
      <dgm:spPr/>
    </dgm:pt>
    <dgm:pt modelId="{663C3AC2-88CC-4707-9C0E-D76C8950514F}" type="pres">
      <dgm:prSet presAssocID="{0E2ECC57-590E-412F-BF72-7AF041E569A1}" presName="aSpace2" presStyleCnt="0"/>
      <dgm:spPr/>
    </dgm:pt>
    <dgm:pt modelId="{580D9983-081B-4843-A5B0-BBE8D8891EE3}" type="pres">
      <dgm:prSet presAssocID="{EA459A04-4B5D-40EF-95A0-DCB0F1E58575}" presName="childNode" presStyleLbl="node1" presStyleIdx="3" presStyleCnt="6">
        <dgm:presLayoutVars>
          <dgm:bulletEnabled val="1"/>
        </dgm:presLayoutVars>
      </dgm:prSet>
      <dgm:spPr/>
    </dgm:pt>
    <dgm:pt modelId="{11D6BA64-52BE-4B27-94DF-7FD77F38C515}" type="pres">
      <dgm:prSet presAssocID="{D7C3CC2D-8703-4111-BF48-72B8975C3685}" presName="aSpace" presStyleCnt="0"/>
      <dgm:spPr/>
    </dgm:pt>
    <dgm:pt modelId="{9B41A762-9B87-460C-90D5-79D5927FA701}" type="pres">
      <dgm:prSet presAssocID="{7A3C2612-1CB0-414D-AB48-11CAB6D63DE6}" presName="compNode" presStyleCnt="0"/>
      <dgm:spPr/>
    </dgm:pt>
    <dgm:pt modelId="{2CE2EA71-4B3B-48E0-948F-8AAD79EBEA1C}" type="pres">
      <dgm:prSet presAssocID="{7A3C2612-1CB0-414D-AB48-11CAB6D63DE6}" presName="aNode" presStyleLbl="bgShp" presStyleIdx="2" presStyleCnt="3"/>
      <dgm:spPr/>
    </dgm:pt>
    <dgm:pt modelId="{EF237FDD-8AF4-4F43-9FA1-4C49B1FC4428}" type="pres">
      <dgm:prSet presAssocID="{7A3C2612-1CB0-414D-AB48-11CAB6D63DE6}" presName="textNode" presStyleLbl="bgShp" presStyleIdx="2" presStyleCnt="3"/>
      <dgm:spPr/>
    </dgm:pt>
    <dgm:pt modelId="{1D57BEC5-D0AA-49D8-BBFD-5DFC387E684B}" type="pres">
      <dgm:prSet presAssocID="{7A3C2612-1CB0-414D-AB48-11CAB6D63DE6}" presName="compChildNode" presStyleCnt="0"/>
      <dgm:spPr/>
    </dgm:pt>
    <dgm:pt modelId="{B34AF639-2B88-40B3-8D97-085D399AB22D}" type="pres">
      <dgm:prSet presAssocID="{7A3C2612-1CB0-414D-AB48-11CAB6D63DE6}" presName="theInnerList" presStyleCnt="0"/>
      <dgm:spPr/>
    </dgm:pt>
    <dgm:pt modelId="{7F64B2B7-A3FF-42A2-BA0B-768F8262ED0C}" type="pres">
      <dgm:prSet presAssocID="{D37CF4B7-A465-4024-915F-A64859413A62}" presName="childNode" presStyleLbl="node1" presStyleIdx="4" presStyleCnt="6">
        <dgm:presLayoutVars>
          <dgm:bulletEnabled val="1"/>
        </dgm:presLayoutVars>
      </dgm:prSet>
      <dgm:spPr/>
    </dgm:pt>
    <dgm:pt modelId="{89663516-AD41-4B55-A5B1-FA4948DF1656}" type="pres">
      <dgm:prSet presAssocID="{D37CF4B7-A465-4024-915F-A64859413A62}" presName="aSpace2" presStyleCnt="0"/>
      <dgm:spPr/>
    </dgm:pt>
    <dgm:pt modelId="{2820C1DB-F4C5-423B-8FBD-BD77004FD06E}" type="pres">
      <dgm:prSet presAssocID="{16EFF857-1B94-4FD2-B5FB-79B4A71EAAC4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584B8F0E-73FD-4118-A9FE-33C3653B083C}" type="presOf" srcId="{E9D79A19-9021-455C-A0DC-2E82786856A3}" destId="{D5F3C242-491E-47F6-A581-8D71ECFCA561}" srcOrd="0" destOrd="0" presId="urn:microsoft.com/office/officeart/2005/8/layout/lProcess2"/>
    <dgm:cxn modelId="{5D94711F-AD97-4237-B3E4-B3AB62C0D8CC}" type="presOf" srcId="{D37CF4B7-A465-4024-915F-A64859413A62}" destId="{7F64B2B7-A3FF-42A2-BA0B-768F8262ED0C}" srcOrd="0" destOrd="0" presId="urn:microsoft.com/office/officeart/2005/8/layout/lProcess2"/>
    <dgm:cxn modelId="{8DD1D626-CFD5-47F4-8219-A5D9B2C3C192}" type="presOf" srcId="{0CDC358A-8F52-4B2E-B689-16FBDFA1D64F}" destId="{7BEBCEA2-523E-409E-B5E9-23BC5B88A763}" srcOrd="0" destOrd="0" presId="urn:microsoft.com/office/officeart/2005/8/layout/lProcess2"/>
    <dgm:cxn modelId="{24D58629-E71D-461E-888A-0C1CEE66AFC3}" srcId="{D7C3CC2D-8703-4111-BF48-72B8975C3685}" destId="{EA459A04-4B5D-40EF-95A0-DCB0F1E58575}" srcOrd="1" destOrd="0" parTransId="{4AA04E9B-555D-4D7D-940E-594796FF3CF3}" sibTransId="{A565B7AD-D646-4A20-83B5-B24F628E97AB}"/>
    <dgm:cxn modelId="{BCBA6A5D-965F-40DD-8978-46B1A61F867B}" srcId="{D7C3CC2D-8703-4111-BF48-72B8975C3685}" destId="{0E2ECC57-590E-412F-BF72-7AF041E569A1}" srcOrd="0" destOrd="0" parTransId="{B382D721-1494-4464-BE8E-2D6872BF7CF8}" sibTransId="{CB8C86C4-DD5D-43B1-8413-5A77CD385B35}"/>
    <dgm:cxn modelId="{00343043-7D38-412E-90C6-433405C7281A}" type="presOf" srcId="{D7C3CC2D-8703-4111-BF48-72B8975C3685}" destId="{5530819C-0FF5-4318-B446-7E5B2CBEC1D2}" srcOrd="0" destOrd="0" presId="urn:microsoft.com/office/officeart/2005/8/layout/lProcess2"/>
    <dgm:cxn modelId="{345D396B-0977-497F-834B-D680A22DDFA8}" srcId="{D74242A7-446F-4AC0-9F9F-D19D88833B26}" destId="{D7C3CC2D-8703-4111-BF48-72B8975C3685}" srcOrd="1" destOrd="0" parTransId="{E2D42283-DCA1-40E2-8BC4-0DE31C095CF7}" sibTransId="{E322D9D1-9AD9-404C-B63E-4A644A250EB3}"/>
    <dgm:cxn modelId="{BA2FD16F-0B73-4C23-ADC2-E6C6C59A55E2}" type="presOf" srcId="{7A3C2612-1CB0-414D-AB48-11CAB6D63DE6}" destId="{EF237FDD-8AF4-4F43-9FA1-4C49B1FC4428}" srcOrd="1" destOrd="0" presId="urn:microsoft.com/office/officeart/2005/8/layout/lProcess2"/>
    <dgm:cxn modelId="{B3B4C954-C179-4036-ACDF-1FAA7ECC370D}" type="presOf" srcId="{16EFF857-1B94-4FD2-B5FB-79B4A71EAAC4}" destId="{2820C1DB-F4C5-423B-8FBD-BD77004FD06E}" srcOrd="0" destOrd="0" presId="urn:microsoft.com/office/officeart/2005/8/layout/lProcess2"/>
    <dgm:cxn modelId="{0A58BD77-F062-4315-B9C0-9BD17B11A701}" srcId="{8FB45ECB-9830-4727-94BE-A34C053B5A48}" destId="{0CDC358A-8F52-4B2E-B689-16FBDFA1D64F}" srcOrd="0" destOrd="0" parTransId="{F5C264E0-9AA3-4578-82AB-1EE6883ECC1E}" sibTransId="{9B3EBCE8-4113-4F0F-A98A-908FC41249F4}"/>
    <dgm:cxn modelId="{ACF57779-8942-4BA5-9D82-F8A1F1552286}" type="presOf" srcId="{7A3C2612-1CB0-414D-AB48-11CAB6D63DE6}" destId="{2CE2EA71-4B3B-48E0-948F-8AAD79EBEA1C}" srcOrd="0" destOrd="0" presId="urn:microsoft.com/office/officeart/2005/8/layout/lProcess2"/>
    <dgm:cxn modelId="{94FF4388-EE42-4F32-87F9-ADCF25B153E1}" srcId="{7A3C2612-1CB0-414D-AB48-11CAB6D63DE6}" destId="{16EFF857-1B94-4FD2-B5FB-79B4A71EAAC4}" srcOrd="1" destOrd="0" parTransId="{FB214958-7D6A-4631-8C26-FACB01A35ACB}" sibTransId="{8A0B3B16-29C3-4EC7-A3A3-9224CDA3BB99}"/>
    <dgm:cxn modelId="{91C4549C-2917-48DB-8F3C-9BA275C76BEA}" type="presOf" srcId="{0E2ECC57-590E-412F-BF72-7AF041E569A1}" destId="{27D584BD-0609-4840-ABFF-32C2B16488D1}" srcOrd="0" destOrd="0" presId="urn:microsoft.com/office/officeart/2005/8/layout/lProcess2"/>
    <dgm:cxn modelId="{01D297A2-CA7F-4AB9-9B15-D756A527FD27}" type="presOf" srcId="{EA459A04-4B5D-40EF-95A0-DCB0F1E58575}" destId="{580D9983-081B-4843-A5B0-BBE8D8891EE3}" srcOrd="0" destOrd="0" presId="urn:microsoft.com/office/officeart/2005/8/layout/lProcess2"/>
    <dgm:cxn modelId="{7A222FA4-A2FC-4844-8368-344ED34697B4}" type="presOf" srcId="{8FB45ECB-9830-4727-94BE-A34C053B5A48}" destId="{885140AC-3E16-4295-9A2E-30570340864C}" srcOrd="0" destOrd="0" presId="urn:microsoft.com/office/officeart/2005/8/layout/lProcess2"/>
    <dgm:cxn modelId="{6120D4AC-36BE-47F0-8AE4-7D4D8FC47A68}" type="presOf" srcId="{D7C3CC2D-8703-4111-BF48-72B8975C3685}" destId="{1DCDE8F5-E4CC-4141-B8DE-9E4B8CC2F44E}" srcOrd="1" destOrd="0" presId="urn:microsoft.com/office/officeart/2005/8/layout/lProcess2"/>
    <dgm:cxn modelId="{108107B1-6A15-4BBB-911A-115764293253}" type="presOf" srcId="{8FB45ECB-9830-4727-94BE-A34C053B5A48}" destId="{7BDCD044-4F6B-49C1-B319-F4067E86FEE1}" srcOrd="1" destOrd="0" presId="urn:microsoft.com/office/officeart/2005/8/layout/lProcess2"/>
    <dgm:cxn modelId="{9D1142B8-D058-4A12-8F75-1292C91F5C5B}" srcId="{D74242A7-446F-4AC0-9F9F-D19D88833B26}" destId="{7A3C2612-1CB0-414D-AB48-11CAB6D63DE6}" srcOrd="2" destOrd="0" parTransId="{F4CDE93B-6282-405E-9E9E-C5CD3E2DB51D}" sibTransId="{A71CDF51-CD26-4FC2-967C-884023AFBA84}"/>
    <dgm:cxn modelId="{D07580C3-7707-46F1-B6DD-F124F1E2E66E}" srcId="{D74242A7-446F-4AC0-9F9F-D19D88833B26}" destId="{8FB45ECB-9830-4727-94BE-A34C053B5A48}" srcOrd="0" destOrd="0" parTransId="{4E6139E3-C233-4CDE-9EF1-B64B12847A16}" sibTransId="{D2F603CB-DA2B-4A88-879F-032334E9C41C}"/>
    <dgm:cxn modelId="{8115C1C7-9851-4601-9829-2128AA5A56C8}" srcId="{7A3C2612-1CB0-414D-AB48-11CAB6D63DE6}" destId="{D37CF4B7-A465-4024-915F-A64859413A62}" srcOrd="0" destOrd="0" parTransId="{82DF8097-F5B4-40B7-B3BA-0D528C8B40DF}" sibTransId="{2CF575A1-4ED5-448D-9CCD-6050A6C09694}"/>
    <dgm:cxn modelId="{FA2E1EE5-5C7D-4AFC-8EA1-9884C6E399F5}" srcId="{8FB45ECB-9830-4727-94BE-A34C053B5A48}" destId="{E9D79A19-9021-455C-A0DC-2E82786856A3}" srcOrd="1" destOrd="0" parTransId="{267E78D3-FACB-4750-896D-7EE290725A3F}" sibTransId="{58507CBD-F8C0-4E1F-AD77-8B4DB7E41BB8}"/>
    <dgm:cxn modelId="{ECB632F5-5E68-4D78-87AD-17E57A5493A4}" type="presOf" srcId="{D74242A7-446F-4AC0-9F9F-D19D88833B26}" destId="{60AC5C97-CBF5-4553-8772-50E506A3C2D4}" srcOrd="0" destOrd="0" presId="urn:microsoft.com/office/officeart/2005/8/layout/lProcess2"/>
    <dgm:cxn modelId="{8BB59E5F-099B-4D71-BCA9-41981751AFF2}" type="presParOf" srcId="{60AC5C97-CBF5-4553-8772-50E506A3C2D4}" destId="{F551BC23-3C15-4F5D-992C-32663332E665}" srcOrd="0" destOrd="0" presId="urn:microsoft.com/office/officeart/2005/8/layout/lProcess2"/>
    <dgm:cxn modelId="{1736CECA-736D-454D-B7E7-741946A4C861}" type="presParOf" srcId="{F551BC23-3C15-4F5D-992C-32663332E665}" destId="{885140AC-3E16-4295-9A2E-30570340864C}" srcOrd="0" destOrd="0" presId="urn:microsoft.com/office/officeart/2005/8/layout/lProcess2"/>
    <dgm:cxn modelId="{C50ECF11-280A-4BE1-A2CB-3E8C4C55A3CE}" type="presParOf" srcId="{F551BC23-3C15-4F5D-992C-32663332E665}" destId="{7BDCD044-4F6B-49C1-B319-F4067E86FEE1}" srcOrd="1" destOrd="0" presId="urn:microsoft.com/office/officeart/2005/8/layout/lProcess2"/>
    <dgm:cxn modelId="{1EFE398D-4527-4C4E-A591-11142465221F}" type="presParOf" srcId="{F551BC23-3C15-4F5D-992C-32663332E665}" destId="{E66B6AE6-AFF6-4114-AEB9-DCFDB69BFEDA}" srcOrd="2" destOrd="0" presId="urn:microsoft.com/office/officeart/2005/8/layout/lProcess2"/>
    <dgm:cxn modelId="{B65D636F-255A-4751-A1B1-93B0575A50C7}" type="presParOf" srcId="{E66B6AE6-AFF6-4114-AEB9-DCFDB69BFEDA}" destId="{4C38F331-871B-4DE4-8FA1-D1B133CF327E}" srcOrd="0" destOrd="0" presId="urn:microsoft.com/office/officeart/2005/8/layout/lProcess2"/>
    <dgm:cxn modelId="{4AC5D245-B94F-4DEA-92DC-0B8E1F44A1D2}" type="presParOf" srcId="{4C38F331-871B-4DE4-8FA1-D1B133CF327E}" destId="{7BEBCEA2-523E-409E-B5E9-23BC5B88A763}" srcOrd="0" destOrd="0" presId="urn:microsoft.com/office/officeart/2005/8/layout/lProcess2"/>
    <dgm:cxn modelId="{978EEE7B-D106-4E57-8E66-136D4D22C729}" type="presParOf" srcId="{4C38F331-871B-4DE4-8FA1-D1B133CF327E}" destId="{B2B87B69-2CAF-4C46-9E83-5E65F11A97FC}" srcOrd="1" destOrd="0" presId="urn:microsoft.com/office/officeart/2005/8/layout/lProcess2"/>
    <dgm:cxn modelId="{106C5BA1-3CE4-43F0-BB93-AE98B603C421}" type="presParOf" srcId="{4C38F331-871B-4DE4-8FA1-D1B133CF327E}" destId="{D5F3C242-491E-47F6-A581-8D71ECFCA561}" srcOrd="2" destOrd="0" presId="urn:microsoft.com/office/officeart/2005/8/layout/lProcess2"/>
    <dgm:cxn modelId="{8A2C09FB-A05B-4A5B-9685-8C4B65217544}" type="presParOf" srcId="{60AC5C97-CBF5-4553-8772-50E506A3C2D4}" destId="{51F29EC5-F218-43A3-B11A-3F7B1BFF14F9}" srcOrd="1" destOrd="0" presId="urn:microsoft.com/office/officeart/2005/8/layout/lProcess2"/>
    <dgm:cxn modelId="{0F3835A5-F001-4C93-88EB-7491B1F71F53}" type="presParOf" srcId="{60AC5C97-CBF5-4553-8772-50E506A3C2D4}" destId="{5E8726AC-7E99-45FB-AA52-6C1D2ECCD59C}" srcOrd="2" destOrd="0" presId="urn:microsoft.com/office/officeart/2005/8/layout/lProcess2"/>
    <dgm:cxn modelId="{DF056AC6-1D5C-44D9-841D-5D8FC876FD7D}" type="presParOf" srcId="{5E8726AC-7E99-45FB-AA52-6C1D2ECCD59C}" destId="{5530819C-0FF5-4318-B446-7E5B2CBEC1D2}" srcOrd="0" destOrd="0" presId="urn:microsoft.com/office/officeart/2005/8/layout/lProcess2"/>
    <dgm:cxn modelId="{5B698E9C-8820-4C60-B770-0B1D5055792B}" type="presParOf" srcId="{5E8726AC-7E99-45FB-AA52-6C1D2ECCD59C}" destId="{1DCDE8F5-E4CC-4141-B8DE-9E4B8CC2F44E}" srcOrd="1" destOrd="0" presId="urn:microsoft.com/office/officeart/2005/8/layout/lProcess2"/>
    <dgm:cxn modelId="{52384B04-1603-4CF7-8454-769884DB77B0}" type="presParOf" srcId="{5E8726AC-7E99-45FB-AA52-6C1D2ECCD59C}" destId="{9CE743D3-E059-4249-9A9A-F5F57A00A164}" srcOrd="2" destOrd="0" presId="urn:microsoft.com/office/officeart/2005/8/layout/lProcess2"/>
    <dgm:cxn modelId="{DD4AC656-8013-4190-BC39-CF9CB9DAD9D0}" type="presParOf" srcId="{9CE743D3-E059-4249-9A9A-F5F57A00A164}" destId="{A4AE3CE7-9C12-49ED-8611-18656ED90230}" srcOrd="0" destOrd="0" presId="urn:microsoft.com/office/officeart/2005/8/layout/lProcess2"/>
    <dgm:cxn modelId="{81054A61-ADFF-4091-8AFA-5FF76C7C3F87}" type="presParOf" srcId="{A4AE3CE7-9C12-49ED-8611-18656ED90230}" destId="{27D584BD-0609-4840-ABFF-32C2B16488D1}" srcOrd="0" destOrd="0" presId="urn:microsoft.com/office/officeart/2005/8/layout/lProcess2"/>
    <dgm:cxn modelId="{99A1819E-DA9D-4D65-87D9-E7888FEBF98A}" type="presParOf" srcId="{A4AE3CE7-9C12-49ED-8611-18656ED90230}" destId="{663C3AC2-88CC-4707-9C0E-D76C8950514F}" srcOrd="1" destOrd="0" presId="urn:microsoft.com/office/officeart/2005/8/layout/lProcess2"/>
    <dgm:cxn modelId="{29D24C1F-7F04-412D-9874-E082008B575A}" type="presParOf" srcId="{A4AE3CE7-9C12-49ED-8611-18656ED90230}" destId="{580D9983-081B-4843-A5B0-BBE8D8891EE3}" srcOrd="2" destOrd="0" presId="urn:microsoft.com/office/officeart/2005/8/layout/lProcess2"/>
    <dgm:cxn modelId="{D2438684-E949-434A-A5DB-EF5C3BD8EEDC}" type="presParOf" srcId="{60AC5C97-CBF5-4553-8772-50E506A3C2D4}" destId="{11D6BA64-52BE-4B27-94DF-7FD77F38C515}" srcOrd="3" destOrd="0" presId="urn:microsoft.com/office/officeart/2005/8/layout/lProcess2"/>
    <dgm:cxn modelId="{3701A786-DC8F-4C45-9588-D81C9FADDE17}" type="presParOf" srcId="{60AC5C97-CBF5-4553-8772-50E506A3C2D4}" destId="{9B41A762-9B87-460C-90D5-79D5927FA701}" srcOrd="4" destOrd="0" presId="urn:microsoft.com/office/officeart/2005/8/layout/lProcess2"/>
    <dgm:cxn modelId="{A46EB3AA-8B37-457E-8297-5BB771B1223B}" type="presParOf" srcId="{9B41A762-9B87-460C-90D5-79D5927FA701}" destId="{2CE2EA71-4B3B-48E0-948F-8AAD79EBEA1C}" srcOrd="0" destOrd="0" presId="urn:microsoft.com/office/officeart/2005/8/layout/lProcess2"/>
    <dgm:cxn modelId="{737E9B76-E6E0-4B95-8427-B365AD737367}" type="presParOf" srcId="{9B41A762-9B87-460C-90D5-79D5927FA701}" destId="{EF237FDD-8AF4-4F43-9FA1-4C49B1FC4428}" srcOrd="1" destOrd="0" presId="urn:microsoft.com/office/officeart/2005/8/layout/lProcess2"/>
    <dgm:cxn modelId="{3A2B417D-30ED-4250-AF3E-F55300C49C3A}" type="presParOf" srcId="{9B41A762-9B87-460C-90D5-79D5927FA701}" destId="{1D57BEC5-D0AA-49D8-BBFD-5DFC387E684B}" srcOrd="2" destOrd="0" presId="urn:microsoft.com/office/officeart/2005/8/layout/lProcess2"/>
    <dgm:cxn modelId="{CB5E40FA-DF4C-4DCF-81F8-74B9AC35F96F}" type="presParOf" srcId="{1D57BEC5-D0AA-49D8-BBFD-5DFC387E684B}" destId="{B34AF639-2B88-40B3-8D97-085D399AB22D}" srcOrd="0" destOrd="0" presId="urn:microsoft.com/office/officeart/2005/8/layout/lProcess2"/>
    <dgm:cxn modelId="{E87FA06B-9B37-43DF-96BA-1656CAB439C8}" type="presParOf" srcId="{B34AF639-2B88-40B3-8D97-085D399AB22D}" destId="{7F64B2B7-A3FF-42A2-BA0B-768F8262ED0C}" srcOrd="0" destOrd="0" presId="urn:microsoft.com/office/officeart/2005/8/layout/lProcess2"/>
    <dgm:cxn modelId="{4FF62CF6-9F90-49A7-B237-40D48D2EEE9A}" type="presParOf" srcId="{B34AF639-2B88-40B3-8D97-085D399AB22D}" destId="{89663516-AD41-4B55-A5B1-FA4948DF1656}" srcOrd="1" destOrd="0" presId="urn:microsoft.com/office/officeart/2005/8/layout/lProcess2"/>
    <dgm:cxn modelId="{BB231107-9610-4A4C-B23C-8D0E4B85B205}" type="presParOf" srcId="{B34AF639-2B88-40B3-8D97-085D399AB22D}" destId="{2820C1DB-F4C5-423B-8FBD-BD77004FD06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140AC-3E16-4295-9A2E-30570340864C}">
      <dsp:nvSpPr>
        <dsp:cNvPr id="0" name=""/>
        <dsp:cNvSpPr/>
      </dsp:nvSpPr>
      <dsp:spPr>
        <a:xfrm>
          <a:off x="3280" y="0"/>
          <a:ext cx="2246540" cy="4292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Health Promotion</a:t>
          </a:r>
        </a:p>
      </dsp:txBody>
      <dsp:txXfrm>
        <a:off x="3280" y="0"/>
        <a:ext cx="2246540" cy="1287780"/>
      </dsp:txXfrm>
    </dsp:sp>
    <dsp:sp modelId="{7BEBCEA2-523E-409E-B5E9-23BC5B88A763}">
      <dsp:nvSpPr>
        <dsp:cNvPr id="0" name=""/>
        <dsp:cNvSpPr/>
      </dsp:nvSpPr>
      <dsp:spPr>
        <a:xfrm>
          <a:off x="117425" y="1289037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Rethink you Drink Campaign</a:t>
          </a:r>
        </a:p>
      </dsp:txBody>
      <dsp:txXfrm>
        <a:off x="155333" y="1326945"/>
        <a:ext cx="1942434" cy="1218461"/>
      </dsp:txXfrm>
    </dsp:sp>
    <dsp:sp modelId="{D5F3C242-491E-47F6-A581-8D71ECFCA561}">
      <dsp:nvSpPr>
        <dsp:cNvPr id="0" name=""/>
        <dsp:cNvSpPr/>
      </dsp:nvSpPr>
      <dsp:spPr>
        <a:xfrm>
          <a:off x="117425" y="2782434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Ex; Funding and technical assistance by health departments</a:t>
          </a:r>
        </a:p>
      </dsp:txBody>
      <dsp:txXfrm>
        <a:off x="155333" y="2820342"/>
        <a:ext cx="1942434" cy="1218461"/>
      </dsp:txXfrm>
    </dsp:sp>
    <dsp:sp modelId="{5530819C-0FF5-4318-B446-7E5B2CBEC1D2}">
      <dsp:nvSpPr>
        <dsp:cNvPr id="0" name=""/>
        <dsp:cNvSpPr/>
      </dsp:nvSpPr>
      <dsp:spPr>
        <a:xfrm>
          <a:off x="2439031" y="0"/>
          <a:ext cx="2522813" cy="4292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Community Development</a:t>
          </a:r>
        </a:p>
      </dsp:txBody>
      <dsp:txXfrm>
        <a:off x="2439031" y="0"/>
        <a:ext cx="2522813" cy="1287780"/>
      </dsp:txXfrm>
    </dsp:sp>
    <dsp:sp modelId="{27D584BD-0609-4840-ABFF-32C2B16488D1}">
      <dsp:nvSpPr>
        <dsp:cNvPr id="0" name=""/>
        <dsp:cNvSpPr/>
      </dsp:nvSpPr>
      <dsp:spPr>
        <a:xfrm>
          <a:off x="2691312" y="1289037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Capacity Building/ address cultural/language barriers</a:t>
          </a:r>
        </a:p>
      </dsp:txBody>
      <dsp:txXfrm>
        <a:off x="2729220" y="1326945"/>
        <a:ext cx="1942434" cy="1218461"/>
      </dsp:txXfrm>
    </dsp:sp>
    <dsp:sp modelId="{580D9983-081B-4843-A5B0-BBE8D8891EE3}">
      <dsp:nvSpPr>
        <dsp:cNvPr id="0" name=""/>
        <dsp:cNvSpPr/>
      </dsp:nvSpPr>
      <dsp:spPr>
        <a:xfrm>
          <a:off x="2691312" y="2782434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Ex: community health worker training by community based organizations</a:t>
          </a:r>
        </a:p>
      </dsp:txBody>
      <dsp:txXfrm>
        <a:off x="2729220" y="2820342"/>
        <a:ext cx="1942434" cy="1218461"/>
      </dsp:txXfrm>
    </dsp:sp>
    <dsp:sp modelId="{2CE2EA71-4B3B-48E0-948F-8AAD79EBEA1C}">
      <dsp:nvSpPr>
        <dsp:cNvPr id="0" name=""/>
        <dsp:cNvSpPr/>
      </dsp:nvSpPr>
      <dsp:spPr>
        <a:xfrm>
          <a:off x="5151056" y="0"/>
          <a:ext cx="2522813" cy="42926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rPr>
            <a:t>Consciousness raising</a:t>
          </a:r>
          <a:endParaRPr lang="en-US" sz="2600" kern="1200" dirty="0"/>
        </a:p>
      </dsp:txBody>
      <dsp:txXfrm>
        <a:off x="5151056" y="0"/>
        <a:ext cx="2522813" cy="1287780"/>
      </dsp:txXfrm>
    </dsp:sp>
    <dsp:sp modelId="{7F64B2B7-A3FF-42A2-BA0B-768F8262ED0C}">
      <dsp:nvSpPr>
        <dsp:cNvPr id="0" name=""/>
        <dsp:cNvSpPr/>
      </dsp:nvSpPr>
      <dsp:spPr>
        <a:xfrm>
          <a:off x="5403337" y="1289037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Health Literacy/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Community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strike="noStrike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engagement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441245" y="1326945"/>
        <a:ext cx="1942434" cy="1218461"/>
      </dsp:txXfrm>
    </dsp:sp>
    <dsp:sp modelId="{2820C1DB-F4C5-423B-8FBD-BD77004FD06E}">
      <dsp:nvSpPr>
        <dsp:cNvPr id="0" name=""/>
        <dsp:cNvSpPr/>
      </dsp:nvSpPr>
      <dsp:spPr>
        <a:xfrm>
          <a:off x="5403337" y="2782434"/>
          <a:ext cx="2018250" cy="12942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</a:rPr>
            <a:t>Ex: CE courses on SDOH by provider organizations, institutions</a:t>
          </a:r>
        </a:p>
      </dsp:txBody>
      <dsp:txXfrm>
        <a:off x="5441245" y="2820342"/>
        <a:ext cx="1942434" cy="12184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E9C54-32BC-4391-BFE7-3CCA9464439A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49C68-E96B-4D6E-872B-34023E520B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663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79BA48E-126B-4DDF-8322-31BC0D92533A}" type="datetimeFigureOut">
              <a:rPr lang="en-US" smtClean="0"/>
              <a:t>10/10/2020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A2477263-58C5-4EB5-8011-91AD65E87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360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2560" y="8831580"/>
            <a:ext cx="3037840" cy="464820"/>
          </a:xfrm>
        </p:spPr>
        <p:txBody>
          <a:bodyPr/>
          <a:lstStyle/>
          <a:p>
            <a:fld id="{A2477263-58C5-4EB5-8011-91AD65E872E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2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80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15790"/>
            <a:ext cx="5608320" cy="4575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56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6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15790"/>
            <a:ext cx="5608320" cy="4575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76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15790"/>
            <a:ext cx="5608320" cy="4575810"/>
          </a:xfrm>
        </p:spPr>
        <p:txBody>
          <a:bodyPr/>
          <a:lstStyle/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375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Capacity</a:t>
            </a:r>
          </a:p>
          <a:p>
            <a:r>
              <a:rPr lang="en-US" dirty="0"/>
              <a:t>Dental society</a:t>
            </a:r>
          </a:p>
          <a:p>
            <a:r>
              <a:rPr lang="en-US" dirty="0"/>
              <a:t>Dental hygiene society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B60785-9338-114B-891F-4D52A71C2C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926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657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778B2-A1AE-42DB-A0B6-79BE368A4A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148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Source: </a:t>
            </a:r>
            <a:r>
              <a:rPr lang="en-US" sz="1200" kern="0" dirty="0" err="1">
                <a:solidFill>
                  <a:srgbClr val="7D828D"/>
                </a:solidFill>
                <a:sym typeface="Trebuchet MS"/>
              </a:rPr>
              <a:t>Kidsdata.org</a:t>
            </a: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 (Lucile Packard Foundation for Children's Health)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38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Source: </a:t>
            </a:r>
            <a:r>
              <a:rPr lang="en-US" sz="1200" kern="0" dirty="0" err="1">
                <a:solidFill>
                  <a:srgbClr val="7D828D"/>
                </a:solidFill>
                <a:sym typeface="Trebuchet MS"/>
              </a:rPr>
              <a:t>Kidsdata.org</a:t>
            </a: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 (Lucile Packard Foundation for Children's Health)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rgbClr val="7D828D"/>
              </a:solidFill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TCP advisory committee role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7D828D"/>
                </a:solidFill>
                <a:sym typeface="Trebuchet MS"/>
              </a:rPr>
              <a:t>Immigrant Justice workgroup of OPEN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531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4415790"/>
            <a:ext cx="5608320" cy="45758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6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“Pediatrics adverse childhood experiences and related life events screener (PEARLS) and health in a safety-net practice.” Dr. Nadine Burke Harris, et. Al. Child Abuse &amp; Neglect 108 (2020) 104685 Available online 5 September 20200145-2134/© 2020.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91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71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FEAA2F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87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FEAA2F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888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FEAA2F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2321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*Define VDH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778B2-A1AE-42DB-A0B6-79BE368A4A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430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Clr>
                <a:srgbClr val="FEAA2F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288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778B2-A1AE-42DB-A0B6-79BE368A4A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258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D778B2-A1AE-42DB-A0B6-79BE368A4A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040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73859" lvl="1" indent="-357166" defTabSz="547654">
              <a:lnSpc>
                <a:spcPct val="120000"/>
              </a:lnSpc>
              <a:spcBef>
                <a:spcPts val="937"/>
              </a:spcBef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Come back to the environment aspect of SDOH: not only about mitigating transportation barriers, providing food,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etc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 but about recognizing that children and families don’t lead single-issue lives, their health concerns don’t exist in a vacuum. Addressing the SDOH means ensuring our children grow up in communities that are safe and welcoming for all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272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5032" lvl="1" indent="0">
              <a:buNone/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Proxima Nova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03E0BD-E8C0-F04C-9FBF-4A29312E22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457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5689b3ec1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5689b3ec1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07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C937-0DD4-4976-AEDF-D4B741EAEA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82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30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4C937-0DD4-4976-AEDF-D4B741EAEA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6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044D98-F53C-4179-844A-41AD5BE0DE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31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77263-58C5-4EB5-8011-91AD65E872E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1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087DC1-ADD5-406E-BC9C-76F2C5D8F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6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47BE-7C27-493D-886D-C8B00B6DA81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6C7-0793-4521-8DFA-25E65EFA8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8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41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13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0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495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1835" y="2130425"/>
            <a:ext cx="7772400" cy="1470025"/>
          </a:xfrm>
        </p:spPr>
        <p:txBody>
          <a:bodyPr/>
          <a:lstStyle>
            <a:lvl1pPr algn="ctr">
              <a:lnSpc>
                <a:spcPct val="90000"/>
              </a:lnSpc>
              <a:defRPr sz="4200" cap="all" spc="100">
                <a:latin typeface="+mj-lt"/>
                <a:cs typeface="Avenir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7635" y="3840845"/>
            <a:ext cx="6400800" cy="127544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b="0" i="1" cap="none" spc="80">
                <a:solidFill>
                  <a:schemeClr val="bg1"/>
                </a:solidFill>
                <a:latin typeface="+mn-lt"/>
                <a:cs typeface="Avenir Medium Obliq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84246" y="6528699"/>
            <a:ext cx="2133600" cy="365125"/>
          </a:xfrm>
        </p:spPr>
        <p:txBody>
          <a:bodyPr/>
          <a:lstStyle/>
          <a:p>
            <a:fld id="{4304D4E9-583C-416E-84F4-66E049916C97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9472" y="6528699"/>
            <a:ext cx="2133600" cy="365125"/>
          </a:xfrm>
        </p:spPr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340285" y="3627663"/>
            <a:ext cx="46355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09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63D0B-ECB3-4B87-89B6-87951120C630}" type="datetime1">
              <a:rPr lang="en-US" smtClean="0"/>
              <a:t>10/10/2020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defRPr sz="2400" cap="all">
                <a:solidFill>
                  <a:schemeClr val="accent3"/>
                </a:solidFill>
              </a:defRPr>
            </a:lvl1pPr>
            <a:lvl2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5750" indent="-285750"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571500" indent="-227013">
              <a:buFont typeface="Wingdings" panose="05000000000000000000" pitchFamily="2" charset="2"/>
              <a:buChar char="§"/>
              <a:defRPr/>
            </a:lvl2pPr>
            <a:lvl3pPr marL="915988" indent="-227013">
              <a:buFont typeface="Wingdings" panose="05000000000000000000" pitchFamily="2" charset="2"/>
              <a:buChar char="§"/>
              <a:defRPr/>
            </a:lvl3pPr>
            <a:lvl4pPr marL="1260475" indent="-234950">
              <a:buFont typeface="Wingdings" panose="05000000000000000000" pitchFamily="2" charset="2"/>
              <a:buChar char="§"/>
              <a:defRPr/>
            </a:lvl4pPr>
            <a:lvl5pPr marL="1597025" indent="-227013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883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 marL="285750" indent="-285750"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 marL="285750" indent="-285750">
              <a:buClr>
                <a:schemeClr val="tx1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  <a:defRPr sz="1600" b="0" i="0"/>
            </a:lvl1pPr>
            <a:lvl2pPr>
              <a:defRPr sz="1600" b="0" i="0"/>
            </a:lvl2pPr>
            <a:lvl3pPr>
              <a:defRPr sz="1600" b="0" i="0"/>
            </a:lvl3pPr>
            <a:lvl4pPr>
              <a:defRPr sz="1600" b="0" i="0"/>
            </a:lvl4pPr>
            <a:lvl5pPr>
              <a:defRPr sz="1600" b="0" i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ECCA0-E725-4426-BC13-CF6209F60B37}" type="datetime1">
              <a:rPr lang="en-US" smtClean="0"/>
              <a:t>10/10/2020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20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1794D-110E-401E-915B-486B6B07E1F7}" type="datetime1">
              <a:rPr lang="en-US" smtClean="0"/>
              <a:t>10/10/2020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0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1505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E035F-BCE2-436E-8787-DE149FE3CBBE}" type="datetime1">
              <a:rPr lang="en-US" smtClean="0"/>
              <a:t>10/10/2020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0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CB645-97BF-410E-B771-487E9108E26D}" type="datetime1">
              <a:rPr lang="en-US" smtClean="0"/>
              <a:t>10/10/2020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3056" y="1369786"/>
            <a:ext cx="7993741" cy="589641"/>
          </a:xfrm>
        </p:spPr>
        <p:txBody>
          <a:bodyPr>
            <a:noAutofit/>
          </a:bodyPr>
          <a:lstStyle>
            <a:lvl1pPr>
              <a:buFontTx/>
              <a:buNone/>
              <a:defRPr sz="2400" cap="all">
                <a:solidFill>
                  <a:schemeClr val="accent2"/>
                </a:solidFill>
                <a:latin typeface="+mn-lt"/>
              </a:defRPr>
            </a:lvl1pPr>
            <a:lvl2pPr marL="344487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2pPr>
            <a:lvl3pPr marL="68897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3pPr>
            <a:lvl4pPr marL="1025525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4pPr>
            <a:lvl5pPr marL="1370013" indent="0">
              <a:buFontTx/>
              <a:buNone/>
              <a:defRPr sz="2400">
                <a:solidFill>
                  <a:schemeClr val="accent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48325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bIns="91440" anchor="b"/>
          <a:lstStyle>
            <a:lvl1pPr marL="0" indent="0">
              <a:lnSpc>
                <a:spcPct val="100000"/>
              </a:lnSpc>
              <a:buNone/>
              <a:defRPr sz="1600" b="0" i="0" cap="all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1600" b="0" i="0" baseline="0">
                <a:latin typeface="+mn-lt"/>
              </a:defRPr>
            </a:lvl1pPr>
            <a:lvl2pPr>
              <a:defRPr sz="1600" b="0" i="0" baseline="0">
                <a:latin typeface="+mn-lt"/>
              </a:defRPr>
            </a:lvl2pPr>
            <a:lvl3pPr>
              <a:defRPr sz="1600" b="0" i="0" baseline="0">
                <a:latin typeface="+mn-lt"/>
              </a:defRPr>
            </a:lvl3pPr>
            <a:lvl4pPr>
              <a:defRPr sz="1600" b="0" i="0" baseline="0">
                <a:latin typeface="+mn-lt"/>
              </a:defRPr>
            </a:lvl4pPr>
            <a:lvl5pPr>
              <a:defRPr sz="1600" b="0" i="0" baseline="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62B29-E10D-4269-898C-93B55986687B}" type="datetime1">
              <a:rPr lang="en-US" smtClean="0"/>
              <a:t>10/10/2020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13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4DB9-A984-4073-A55A-1D67296D4DBE}" type="datetime1">
              <a:rPr lang="en-US" smtClean="0"/>
              <a:t>10/10/2020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05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FD57-86AF-4CFC-9F19-B5D4332BBC10}" type="datetime1">
              <a:rPr lang="en-US" smtClean="0"/>
              <a:t>10/10/2020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A6597-D7DA-DC49-90B6-6291F05CD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0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A0D0F-D6DE-9343-81B6-476B10677C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F324B-50CD-1840-B61F-D9F0F8B10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C97E7-A22C-1D4D-B4C4-30217C1B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084BB-FA6F-344D-A1FA-46356F45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88E36-B755-2D4E-BC38-03C4B3E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434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B2C10-8E9B-9B43-96D9-847907661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0044-9447-FB40-82F2-D6F167E68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EE127-A623-AB4D-AEAB-53A785AF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49488-A389-7340-9E32-8ABE47E89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00C66-4E86-7741-A94B-725E5E97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68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988C-A792-5347-A7EF-829220280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C9A6C-28C6-DD4B-9D89-4DB3513F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137F1-25B5-4A4A-9961-FE3B5458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03B87-CF1A-9348-9A3C-A4761B84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4FF1C-C919-3043-9144-A3C1A0A4F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FC088-72E1-3044-B72A-C05A2994C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32778-3413-B542-ACA8-F2B85E1FD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1D176-2D0C-4443-9DD9-769D6153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C7195-47BC-4043-9FF9-0AC9DD2E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36C64-4398-BD4F-A66B-E0FC9D98C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0862B-90FA-944A-BB8E-2BF3D6E5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91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22C81-B7FF-384A-A3E6-209F2CE43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F5E46-F64E-6C45-BFD2-A1B8B4789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51443-BCA7-F444-80CE-B6DE520B0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D75FD8-CA3F-7447-8440-6E1F8890F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01415-35B8-B845-80A7-3B2B7BD37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0F221-744B-3A4E-85AE-B4A78D8E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A6D3C-2B31-7746-B6F6-0FB7AAA8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0E8AF2-DC93-A44E-AA4A-7D297DDA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5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CD12-35E4-4316-89E6-06D270A0FAD5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13AE-9264-49E3-9D67-5FFE545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81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1E197-41EF-9C47-899D-4213A514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168F2-2F7B-A843-AE8D-27687B563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AE1DF8-CC6F-8B4E-994D-18DCAE91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67ABD-1FB1-7045-8A9E-E60E0D9A1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549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FE861B-3F1E-DE46-980F-208D4B69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95BAD3-3B4C-5D47-AB30-6401B3E30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927EF-FE1F-C146-BBC8-69F909A5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40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B3F8-3C6E-074B-8D0C-58493C809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796AB-7E7F-654A-832B-F7D7CA58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E0DF5-075F-7A44-A72F-3E0D4F0335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D575CF-E136-C340-9E18-7570FE5E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C64D4-F766-1B43-8E9D-B7CD1E094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6D02EA-93DE-0948-8BD9-8353E3909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44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2BAF9-DEEC-9E43-9B56-7398482D1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C1062A-DD72-4A41-BBAD-728DE5B3A1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4B6EF-67EF-734C-9C4D-F3791E2E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A4B97-25BD-6C44-B6B6-2F4A484D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225E1-3A06-A04B-BAAA-98066078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EC9C7-2FBB-2441-B882-C266E01B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66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A6441-8879-7443-83BB-92FD9EF7B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3E2A2A-88C8-AA40-BEC0-27D0B095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45DBD-0DEA-5D41-B14C-0394B1EB3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64528-7A9F-7146-92E9-595A034FE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E19A7-CB66-CE4B-A648-1DE625855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42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E587D-6F0E-3B48-9CFC-DBB71B8E9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456466-E1BA-124E-9275-F79D50BA2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50C5A-ACDE-1343-BD0A-820BB9643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C5BDA-8640-7643-BD45-2CA6B765F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7D9AE-3C6E-884C-9823-51D9F534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87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019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75">
                <a:solidFill>
                  <a:srgbClr val="7D828D"/>
                </a:solidFill>
              </a:rPr>
              <a:t>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275">
                <a:solidFill>
                  <a:srgbClr val="7D828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275">
                <a:solidFill>
                  <a:srgbClr val="7D828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275">
                <a:solidFill>
                  <a:srgbClr val="7D828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275">
                <a:solidFill>
                  <a:srgbClr val="7D828D"/>
                </a:solidFill>
              </a:rPr>
              <a:t>Fifth level</a:t>
            </a:r>
            <a:endParaRPr sz="1275" dirty="0">
              <a:solidFill>
                <a:srgbClr val="7D828D"/>
              </a:solidFill>
            </a:endParaRPr>
          </a:p>
        </p:txBody>
      </p:sp>
      <p:sp>
        <p:nvSpPr>
          <p:cNvPr id="3" name="Title Placeholder 6"/>
          <p:cNvSpPr>
            <a:spLocks noGrp="1"/>
          </p:cNvSpPr>
          <p:nvPr>
            <p:ph type="title"/>
          </p:nvPr>
        </p:nvSpPr>
        <p:spPr bwMode="auto">
          <a:xfrm>
            <a:off x="714375" y="179711"/>
            <a:ext cx="7715250" cy="86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4291" tIns="32146" rIns="64291" bIns="321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 Bold" charset="0"/>
              </a:rPr>
              <a:t>Click to edit Master title style</a:t>
            </a:r>
            <a:endParaRPr lang="en-US" dirty="0">
              <a:sym typeface="Trebuchet MS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8380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7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B47BE-7C27-493D-886D-C8B00B6DA812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256C7-0793-4521-8DFA-25E65EFA8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8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1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7CD12-35E4-4316-89E6-06D270A0FAD5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913AE-9264-49E3-9D67-5FFE545ED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55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82C47EB-4F2A-4F2C-91E8-54198BDEE90B}" type="datetimeFigureOut">
              <a:rPr lang="en-US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10/10/2020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2F9537D-1311-4775-83B5-FD43A2049BF7}" type="slidenum">
              <a:rPr lang="en-US" smtClean="0">
                <a:solidFill>
                  <a:srgbClr val="000000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21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1828801"/>
            <a:ext cx="77724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3236" name="Rectangle 15"/>
          <p:cNvSpPr txBox="1">
            <a:spLocks noGrp="1" noChangeArrowheads="1"/>
          </p:cNvSpPr>
          <p:nvPr userDrawn="1"/>
        </p:nvSpPr>
        <p:spPr bwMode="auto">
          <a:xfrm>
            <a:off x="4724400" y="6340483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 eaLnBrk="0" hangingPunct="0">
              <a:defRPr/>
            </a:pPr>
            <a:r>
              <a:rPr lang="en-US" sz="1000" b="1" i="1" dirty="0">
                <a:solidFill>
                  <a:srgbClr val="0070C0"/>
                </a:solidFill>
              </a:rPr>
              <a:t>Center for Healthy Communities</a:t>
            </a:r>
          </a:p>
          <a:p>
            <a:pPr algn="r" eaLnBrk="0" hangingPunct="0">
              <a:defRPr/>
            </a:pPr>
            <a:r>
              <a:rPr lang="en-US" sz="1000" b="1" i="1" dirty="0">
                <a:solidFill>
                  <a:srgbClr val="0070C0"/>
                </a:solidFill>
              </a:rPr>
              <a:t>Office of Oral Health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24400" y="6340483"/>
            <a:ext cx="4114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4"/>
          <p:cNvCxnSpPr>
            <a:cxnSpLocks noChangeShapeType="1"/>
          </p:cNvCxnSpPr>
          <p:nvPr userDrawn="1"/>
        </p:nvCxnSpPr>
        <p:spPr bwMode="auto">
          <a:xfrm>
            <a:off x="0" y="1524000"/>
            <a:ext cx="7772400" cy="1588"/>
          </a:xfrm>
          <a:prstGeom prst="straightConnector1">
            <a:avLst/>
          </a:prstGeom>
          <a:noFill/>
          <a:ln w="38100" algn="ctr">
            <a:solidFill>
              <a:srgbClr val="F29B1A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31" name="Straight Arrow Connector 5"/>
          <p:cNvCxnSpPr>
            <a:cxnSpLocks noChangeShapeType="1"/>
          </p:cNvCxnSpPr>
          <p:nvPr userDrawn="1"/>
        </p:nvCxnSpPr>
        <p:spPr bwMode="auto">
          <a:xfrm rot="5400000">
            <a:off x="-2554287" y="2781304"/>
            <a:ext cx="5564188" cy="1587"/>
          </a:xfrm>
          <a:prstGeom prst="straightConnector1">
            <a:avLst/>
          </a:prstGeom>
          <a:noFill/>
          <a:ln w="38100" algn="ctr">
            <a:solidFill>
              <a:srgbClr val="479133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32" name="Straight Arrow Connector 6"/>
          <p:cNvCxnSpPr>
            <a:cxnSpLocks noChangeShapeType="1"/>
          </p:cNvCxnSpPr>
          <p:nvPr userDrawn="1"/>
        </p:nvCxnSpPr>
        <p:spPr bwMode="auto">
          <a:xfrm rot="5400000">
            <a:off x="-2135187" y="2590804"/>
            <a:ext cx="5183188" cy="1587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033" name="Picture 7" descr="Logo-CDPH #1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77" y="5594350"/>
            <a:ext cx="1419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563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ED578-E29F-44BD-88AC-C0ECA0EE4F50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93EE3-8830-4ED8-9052-A97F5CF03CB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5"/>
          <p:cNvSpPr txBox="1">
            <a:spLocks noGrp="1" noChangeArrowheads="1"/>
          </p:cNvSpPr>
          <p:nvPr userDrawn="1"/>
        </p:nvSpPr>
        <p:spPr bwMode="auto">
          <a:xfrm>
            <a:off x="4724400" y="6340483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r" eaLnBrk="0" hangingPunct="0">
              <a:defRPr/>
            </a:pPr>
            <a:r>
              <a:rPr lang="en-US" sz="1000" b="1" i="1" dirty="0">
                <a:solidFill>
                  <a:srgbClr val="0070C0"/>
                </a:solidFill>
              </a:rPr>
              <a:t>Center for Healthy Communities</a:t>
            </a:r>
          </a:p>
          <a:p>
            <a:pPr algn="r" eaLnBrk="0" hangingPunct="0">
              <a:defRPr/>
            </a:pPr>
            <a:r>
              <a:rPr lang="en-US" sz="1000" b="1" i="1" dirty="0">
                <a:solidFill>
                  <a:srgbClr val="0070C0"/>
                </a:solidFill>
              </a:rPr>
              <a:t>Office of Oral Health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724400" y="6340483"/>
            <a:ext cx="41148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4"/>
          <p:cNvCxnSpPr>
            <a:cxnSpLocks noChangeShapeType="1"/>
          </p:cNvCxnSpPr>
          <p:nvPr userDrawn="1"/>
        </p:nvCxnSpPr>
        <p:spPr bwMode="auto">
          <a:xfrm>
            <a:off x="0" y="1524000"/>
            <a:ext cx="7772400" cy="1588"/>
          </a:xfrm>
          <a:prstGeom prst="straightConnector1">
            <a:avLst/>
          </a:prstGeom>
          <a:noFill/>
          <a:ln w="38100" algn="ctr">
            <a:solidFill>
              <a:srgbClr val="F29B1A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" name="Straight Arrow Connector 5"/>
          <p:cNvCxnSpPr>
            <a:cxnSpLocks noChangeShapeType="1"/>
          </p:cNvCxnSpPr>
          <p:nvPr userDrawn="1"/>
        </p:nvCxnSpPr>
        <p:spPr bwMode="auto">
          <a:xfrm rot="5400000">
            <a:off x="-2554287" y="2781304"/>
            <a:ext cx="5564188" cy="1587"/>
          </a:xfrm>
          <a:prstGeom prst="straightConnector1">
            <a:avLst/>
          </a:prstGeom>
          <a:noFill/>
          <a:ln w="38100" algn="ctr">
            <a:solidFill>
              <a:srgbClr val="479133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1" name="Straight Arrow Connector 6"/>
          <p:cNvCxnSpPr>
            <a:cxnSpLocks noChangeShapeType="1"/>
          </p:cNvCxnSpPr>
          <p:nvPr userDrawn="1"/>
        </p:nvCxnSpPr>
        <p:spPr bwMode="auto">
          <a:xfrm rot="5400000">
            <a:off x="-2135187" y="2590804"/>
            <a:ext cx="5183188" cy="1587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12" name="Picture 7" descr="Logo-CDPH #1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77" y="5594350"/>
            <a:ext cx="1419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51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7" y="269002"/>
            <a:ext cx="5326743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FC0913C3-9223-4251-BE53-B24EB1C09249}" type="datetime1">
              <a:rPr lang="en-US" smtClean="0"/>
              <a:t>10/10/2020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07540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0" indent="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bg1"/>
        </a:buClr>
        <a:buSzPct val="25000"/>
        <a:buFontTx/>
        <a:buBlip>
          <a:blip r:embed="rId8"/>
        </a:buBlip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56" y="169221"/>
            <a:ext cx="5715000" cy="7413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56" y="1959427"/>
            <a:ext cx="7993743" cy="431800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57" y="6356350"/>
            <a:ext cx="21336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l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E2CB16B9-181A-49B1-BEAF-ABEB67576A72}" type="datetime1">
              <a:rPr lang="en-US" smtClean="0"/>
              <a:t>10/10/2020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38142" y="6356350"/>
            <a:ext cx="1048655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 baseline="0">
                <a:solidFill>
                  <a:schemeClr val="tx1">
                    <a:lumMod val="60000"/>
                    <a:lumOff val="40000"/>
                  </a:schemeClr>
                </a:solidFill>
                <a:latin typeface="Avenir Light"/>
              </a:defRPr>
            </a:lvl1pPr>
          </a:lstStyle>
          <a:p>
            <a:fld id="{CFBA6597-D7DA-DC49-90B6-6291F05CD5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hf sldNum="0" hd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400" kern="1200" cap="all">
          <a:solidFill>
            <a:schemeClr val="bg1"/>
          </a:solidFill>
          <a:latin typeface="+mj-lt"/>
          <a:ea typeface="+mj-ea"/>
          <a:cs typeface="Avenir Medium"/>
        </a:defRPr>
      </a:lvl1pPr>
    </p:titleStyle>
    <p:bodyStyle>
      <a:lvl1pPr marL="285750" indent="-2857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tx1">
            <a:lumMod val="75000"/>
          </a:schemeClr>
        </a:buClr>
        <a:buSzPct val="100000"/>
        <a:buFont typeface="Wingdings" panose="05000000000000000000" pitchFamily="2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1pPr>
      <a:lvl2pPr marL="571500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1"/>
        </a:buClr>
        <a:buFont typeface="Wingdings" charset="2"/>
        <a:buChar char="§"/>
        <a:tabLst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2pPr>
      <a:lvl3pPr marL="915988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3pPr>
      <a:lvl4pPr marL="1260475" indent="-234950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4pPr>
      <a:lvl5pPr marL="1597025" indent="-227013" algn="l" defTabSz="457200" rtl="0" eaLnBrk="1" latinLnBrk="0" hangingPunct="1">
        <a:lnSpc>
          <a:spcPct val="150000"/>
        </a:lnSpc>
        <a:spcBef>
          <a:spcPts val="0"/>
        </a:spcBef>
        <a:spcAft>
          <a:spcPts val="1000"/>
        </a:spcAft>
        <a:buClr>
          <a:schemeClr val="accent4"/>
        </a:buClr>
        <a:buFont typeface="Wingdings" charset="2"/>
        <a:buChar char="§"/>
        <a:defRPr sz="1600" kern="1200" cap="none" baseline="0">
          <a:solidFill>
            <a:schemeClr val="tx1"/>
          </a:solidFill>
          <a:latin typeface="Avenir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000E1A-1FB0-A346-8DAC-CF57D18E4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F3A56-AB01-B347-9C15-F3AB378A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2604B-B2B7-FD4C-B163-7E7A97FDE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583BF-1A06-EF44-9174-095FA6EFD1AF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119D8-8839-E848-8305-15C55B62D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A939F-4FBD-C249-ABE4-49EDBD1E9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92D9-600C-4A40-AA55-58506D8598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47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barhii.org/barhii-framewor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chcs.org/media/SDOH-OH-TA-Brief_012517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chcs.org/media/SDOH-OH-TA-Brief_012517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debeaumont.org/wp-content/uploads/2019/04/social-determinants-and-social-needs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ynn.Walton-Haynes@cdph.ca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acklegacynowsd.com/" TargetMode="Externa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cfhs.org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hnci.org/national-frameworks/10-eph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urbandisplacement.org/sites/default/files/images/alamedafinal9_18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 Department of Public Health</a:t>
            </a:r>
            <a:b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Oral Health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85800" y="1954513"/>
            <a:ext cx="8382000" cy="1931687"/>
            <a:chOff x="624945" y="2183113"/>
            <a:chExt cx="8287294" cy="1931687"/>
          </a:xfrm>
        </p:grpSpPr>
        <p:sp>
          <p:nvSpPr>
            <p:cNvPr id="4" name="Rectangle 3"/>
            <p:cNvSpPr/>
            <p:nvPr/>
          </p:nvSpPr>
          <p:spPr bwMode="auto">
            <a:xfrm>
              <a:off x="624945" y="2183113"/>
              <a:ext cx="8136616" cy="193168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09777" y="2286000"/>
              <a:ext cx="6102462" cy="156966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Addressing the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Social Determinants of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Oral Health</a:t>
              </a:r>
              <a:endParaRPr lang="en-US" sz="3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90500" y="3989087"/>
            <a:ext cx="9220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Lynn Walton-Haynes, DDS, MPH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Association of State and Territorial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/>
              <a:t>Dental Directors Meeting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14, 2020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2749526" cy="171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5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Bay Area Regional Health Inequities Initiative (BARHII) Framework</a:t>
            </a:r>
            <a:endParaRPr lang="en-US" sz="2700" b="1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3" y="1752600"/>
            <a:ext cx="8514907" cy="4038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3200400" y="4343400"/>
            <a:ext cx="2743200" cy="7620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343400" y="3733800"/>
            <a:ext cx="1447800" cy="5334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429000" y="3124200"/>
            <a:ext cx="1143000" cy="6096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5943600"/>
            <a:ext cx="503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>
                <a:hlinkClick r:id="rId4"/>
              </a:rPr>
              <a:t>https://www.barhii.org/barhii-framework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3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Steps to Developing a Plan to Address Social Determinants of Oral Health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078" y="1647826"/>
            <a:ext cx="3713560" cy="413861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90689"/>
            <a:ext cx="3887391" cy="4176711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social determinants of oral health in a community</a:t>
            </a:r>
          </a:p>
          <a:p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and mobilize community resources</a:t>
            </a:r>
          </a:p>
          <a:p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approaches to take action</a:t>
            </a:r>
          </a:p>
          <a:p>
            <a:endParaRPr lang="en-US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 implementation and impact</a:t>
            </a: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5638800"/>
            <a:ext cx="1299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CHCS Technical Assistance Brief, Jan 2017, </a:t>
            </a:r>
          </a:p>
          <a:p>
            <a:r>
              <a:rPr lang="en-US" sz="1600" dirty="0">
                <a:hlinkClick r:id="rId4"/>
              </a:rPr>
              <a:t>http://www.chcs.org/media/SDOH-OH-TA-Brief_012517.pdf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299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305800" cy="609600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Indicators Potentially Related to Oral Health</a:t>
            </a:r>
            <a:endParaRPr lang="en-US" sz="3200" dirty="0"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371600"/>
            <a:ext cx="7277625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6053137"/>
            <a:ext cx="586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CHCS Technical Assistance Brief, Jan 2017,</a:t>
            </a:r>
          </a:p>
          <a:p>
            <a:r>
              <a:rPr lang="en-US" sz="1400" dirty="0"/>
              <a:t> </a:t>
            </a:r>
            <a:r>
              <a:rPr lang="en-US" sz="1400" dirty="0">
                <a:hlinkClick r:id="rId4"/>
              </a:rPr>
              <a:t>http://www.chcs.org/media/SDOH-OH-TA-Brief_012517.pdf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57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Approaches to Take Action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22529505"/>
              </p:ext>
            </p:extLst>
          </p:nvPr>
        </p:nvGraphicFramePr>
        <p:xfrm>
          <a:off x="838200" y="1905000"/>
          <a:ext cx="7677150" cy="42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439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California Priorities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8800"/>
            <a:ext cx="851535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Assessment</a:t>
            </a:r>
          </a:p>
          <a:p>
            <a:endParaRPr lang="en-US" sz="3200" dirty="0"/>
          </a:p>
          <a:p>
            <a:r>
              <a:rPr lang="en-US" sz="3200" dirty="0"/>
              <a:t>Community Engagement</a:t>
            </a:r>
          </a:p>
          <a:p>
            <a:endParaRPr lang="en-US" sz="3200" dirty="0"/>
          </a:p>
          <a:p>
            <a:r>
              <a:rPr lang="en-US" sz="3200" dirty="0"/>
              <a:t>Oral Health Literacy/Cultural Competency for Providers</a:t>
            </a:r>
          </a:p>
          <a:p>
            <a:endParaRPr lang="en-US" sz="3200" dirty="0"/>
          </a:p>
          <a:p>
            <a:r>
              <a:rPr lang="en-US" sz="3200" dirty="0"/>
              <a:t>Partnerships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40024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"/>
            <a:ext cx="7620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5715000"/>
            <a:ext cx="11310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Graphic created by: de Beaumont Foundation and Trust for America’s Health</a:t>
            </a:r>
          </a:p>
          <a:p>
            <a:r>
              <a:rPr lang="en-US" sz="1400" dirty="0">
                <a:hlinkClick r:id="rId4"/>
              </a:rPr>
              <a:t>https://www.debeaumont.org/wp-content/uploads/2019/04/social-determinants-and-social-needs.pdf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216483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6248400" cy="6096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2800" dirty="0"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19200"/>
            <a:ext cx="83058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8187" lvl="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</a:pPr>
            <a:endParaRPr lang="en-US" sz="20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80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Lynn Walton-Haynes, DDS, MPH</a:t>
            </a:r>
          </a:p>
          <a:p>
            <a:pPr marL="0" indent="0" algn="ctr">
              <a:buNone/>
            </a:pPr>
            <a:r>
              <a:rPr lang="en-US" sz="2800" dirty="0"/>
              <a:t>Dental Program Consultant</a:t>
            </a:r>
          </a:p>
          <a:p>
            <a:pPr marL="0" indent="0" algn="ctr">
              <a:buNone/>
            </a:pPr>
            <a:r>
              <a:rPr lang="en-US" sz="2800" dirty="0"/>
              <a:t>Office of Oral Health</a:t>
            </a:r>
          </a:p>
          <a:p>
            <a:pPr marL="0" indent="0" algn="ctr">
              <a:buNone/>
            </a:pPr>
            <a:r>
              <a:rPr lang="en-US" sz="2800" dirty="0"/>
              <a:t>California Department of Public Health</a:t>
            </a:r>
          </a:p>
          <a:p>
            <a:pPr algn="ctr"/>
            <a:r>
              <a:rPr lang="en-US" sz="2800" dirty="0">
                <a:hlinkClick r:id="rId3"/>
              </a:rPr>
              <a:t>Lynn.Walton-Haynes@cdph.ca.gov</a:t>
            </a: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(916) 445-5474</a:t>
            </a:r>
          </a:p>
          <a:p>
            <a:pPr marL="1031875" indent="-293688" defTabSz="373063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en-US" dirty="0"/>
          </a:p>
          <a:p>
            <a:pPr marL="1031875" indent="-293688" defTabSz="373063" fontAlgn="auto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en-US" dirty="0"/>
          </a:p>
          <a:p>
            <a:pPr marL="738187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</a:pPr>
            <a:endParaRPr lang="en-US" dirty="0"/>
          </a:p>
          <a:p>
            <a:pPr marL="1031875" indent="-293688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1875" indent="-293688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31875" lvl="0" indent="-293688" defTabSz="373063" fontAlgn="auto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  <a:buFont typeface="Wingdings 2"/>
              <a:buChar char=""/>
            </a:pPr>
            <a:endParaRPr lang="en-US" sz="20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26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71835" y="554639"/>
            <a:ext cx="7772400" cy="3045812"/>
          </a:xfrm>
        </p:spPr>
        <p:txBody>
          <a:bodyPr/>
          <a:lstStyle/>
          <a:p>
            <a:r>
              <a:rPr lang="en-US" b="1" dirty="0"/>
              <a:t>Addressing Social Determinants of </a:t>
            </a:r>
            <a:br>
              <a:rPr lang="en-US" b="1" dirty="0"/>
            </a:br>
            <a:r>
              <a:rPr lang="en-US" b="1" dirty="0"/>
              <a:t>Oral Health </a:t>
            </a:r>
            <a:br>
              <a:rPr lang="en-US" b="1" dirty="0"/>
            </a:br>
            <a:r>
              <a:rPr lang="en-US" b="1" dirty="0"/>
              <a:t>in San Diego County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Nancy Starr, R.D.H., M.P.H.</a:t>
            </a:r>
          </a:p>
          <a:p>
            <a:r>
              <a:rPr lang="en-US" dirty="0"/>
              <a:t>Association of State and Territorial </a:t>
            </a:r>
          </a:p>
          <a:p>
            <a:r>
              <a:rPr lang="en-US" dirty="0"/>
              <a:t>Dental Directors Meeting</a:t>
            </a:r>
          </a:p>
          <a:p>
            <a:r>
              <a:rPr lang="en-US" dirty="0"/>
              <a:t>October 14, 2020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001" y="5513299"/>
            <a:ext cx="2193234" cy="72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4F750-E55C-4622-A25D-E6F49C2A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160" y="5373007"/>
            <a:ext cx="1078638" cy="103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37CA72-DBA4-4F73-BDF9-E4673BB57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1604" y="1282792"/>
            <a:ext cx="4412396" cy="32590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46348-8798-4434-88E5-E063E529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San Diego County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F660F-8B12-4D6C-B0D7-DE2EB9B20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190" y="1088737"/>
            <a:ext cx="8229593" cy="589641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Population 3,338,330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25000-A405-49A7-8CBC-920CD10C3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699643"/>
            <a:ext cx="8229596" cy="5092774"/>
          </a:xfrm>
        </p:spPr>
        <p:txBody>
          <a:bodyPr>
            <a:normAutofit fontScale="70000" lnSpcReduction="20000"/>
          </a:bodyPr>
          <a:lstStyle/>
          <a:p>
            <a:pPr>
              <a:buClrTx/>
            </a:pPr>
            <a:r>
              <a:rPr lang="en-US" sz="2300" dirty="0">
                <a:solidFill>
                  <a:srgbClr val="000000"/>
                </a:solidFill>
              </a:rPr>
              <a:t>5</a:t>
            </a:r>
            <a:r>
              <a:rPr lang="en-US" sz="2300" baseline="30000" dirty="0">
                <a:solidFill>
                  <a:srgbClr val="000000"/>
                </a:solidFill>
              </a:rPr>
              <a:t>th</a:t>
            </a:r>
            <a:r>
              <a:rPr lang="en-US" sz="2300" dirty="0">
                <a:solidFill>
                  <a:srgbClr val="000000"/>
                </a:solidFill>
              </a:rPr>
              <a:t> largest county in the US</a:t>
            </a:r>
          </a:p>
          <a:p>
            <a:pPr>
              <a:buClrTx/>
            </a:pPr>
            <a:r>
              <a:rPr lang="en-US" sz="2300" dirty="0">
                <a:solidFill>
                  <a:srgbClr val="000000"/>
                </a:solidFill>
              </a:rPr>
              <a:t>Busiest land border in the world (San Ysidro)</a:t>
            </a:r>
          </a:p>
          <a:p>
            <a:pPr>
              <a:buClrTx/>
            </a:pPr>
            <a:r>
              <a:rPr lang="en-US" sz="2300" dirty="0">
                <a:solidFill>
                  <a:srgbClr val="000000"/>
                </a:solidFill>
              </a:rPr>
              <a:t>Race and Ethnicity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45% Non-Hispanic White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34% Hispanic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5% Non-Hispanic Black</a:t>
            </a:r>
          </a:p>
          <a:p>
            <a:pPr>
              <a:buClrTx/>
            </a:pPr>
            <a:r>
              <a:rPr lang="en-US" sz="2300" dirty="0">
                <a:solidFill>
                  <a:srgbClr val="000000"/>
                </a:solidFill>
              </a:rPr>
              <a:t>Living below poverty level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7.8% Non-Hispanic White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12.9% Hispanic</a:t>
            </a:r>
          </a:p>
          <a:p>
            <a:pPr lvl="2">
              <a:buClrTx/>
            </a:pPr>
            <a:r>
              <a:rPr lang="en-US" sz="2300" dirty="0">
                <a:solidFill>
                  <a:srgbClr val="000000"/>
                </a:solidFill>
              </a:rPr>
              <a:t>18.6% Black (Hispanic and Non-Hispanic)</a:t>
            </a:r>
          </a:p>
          <a:p>
            <a:pPr>
              <a:buClrTx/>
            </a:pPr>
            <a:r>
              <a:rPr lang="en-US" sz="2300" dirty="0">
                <a:solidFill>
                  <a:srgbClr val="000000"/>
                </a:solidFill>
              </a:rPr>
              <a:t>42 school districts – over 1,000 schools</a:t>
            </a: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0914DB-5391-4B02-8586-F6B0DD3F5760}"/>
              </a:ext>
            </a:extLst>
          </p:cNvPr>
          <p:cNvSpPr txBox="1"/>
          <p:nvPr/>
        </p:nvSpPr>
        <p:spPr>
          <a:xfrm>
            <a:off x="3964746" y="4541796"/>
            <a:ext cx="5050465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 Census Bureau 2019 estimations: www.census.gov</a:t>
            </a:r>
          </a:p>
        </p:txBody>
      </p:sp>
    </p:spTree>
    <p:extLst>
      <p:ext uri="{BB962C8B-B14F-4D97-AF65-F5344CB8AC3E}">
        <p14:creationId xmlns:p14="http://schemas.microsoft.com/office/powerpoint/2010/main" val="278782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96678-4FA7-4869-982A-B9C17E7C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the Past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1395E-67A9-40A3-B7B8-B6B4CFB0F7D7}"/>
              </a:ext>
            </a:extLst>
          </p:cNvPr>
          <p:cNvSpPr txBox="1"/>
          <p:nvPr/>
        </p:nvSpPr>
        <p:spPr>
          <a:xfrm>
            <a:off x="693057" y="1510301"/>
            <a:ext cx="7774668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Narrow Capacity and Partnership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Oral Health Forum every 5 years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Diego County Oral Health Coalition established 1994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Engagement (Individual-focused)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Grant-funded programs and health fairs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Education and cross-threading messages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events (dental sealant and fluoride varnish clinics)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Fluoride rinse and education in schools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Focused on children 0-5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 Community Conditions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Emergency safety net for children 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community dental clinics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fluoridation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95AF3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A person holding a baby&#10;&#10;Description automatically generated">
            <a:extLst>
              <a:ext uri="{FF2B5EF4-FFF2-40B4-BE49-F238E27FC236}">
                <a16:creationId xmlns:a16="http://schemas.microsoft.com/office/drawing/2014/main" id="{67586B4B-DCDC-4F04-815E-AE1A742F6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1" y="4371975"/>
            <a:ext cx="3478540" cy="232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71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305800" cy="914400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Panel Learning Objectives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04800" y="1219200"/>
            <a:ext cx="990600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8187" lvl="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</a:pPr>
            <a:endParaRPr lang="en-US" sz="25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1081087" indent="-34290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 three upstream social determinants (SD) of oral health</a:t>
            </a:r>
          </a:p>
          <a:p>
            <a:pPr marL="738187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081087" indent="-34290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3 strategies for addressing SD</a:t>
            </a:r>
          </a:p>
          <a:p>
            <a:pPr marL="1081087" indent="-34290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1087" indent="-34290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SD of oral health in CA communities</a:t>
            </a:r>
          </a:p>
          <a:p>
            <a:pPr marL="1081087" indent="-342900" defTabSz="373063" fontAlgn="auto">
              <a:spcBef>
                <a:spcPts val="0"/>
              </a:spcBef>
              <a:spcAft>
                <a:spcPts val="1200"/>
              </a:spcAft>
              <a:buClr>
                <a:srgbClr val="D16349"/>
              </a:buClr>
              <a:buSzPct val="85000"/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8187" lvl="0" defTabSz="373063" fontAlgn="auto">
              <a:spcBef>
                <a:spcPts val="0"/>
              </a:spcBef>
              <a:spcAft>
                <a:spcPts val="0"/>
              </a:spcAft>
              <a:buClr>
                <a:srgbClr val="D16349"/>
              </a:buClr>
              <a:buSzPct val="85000"/>
            </a:pPr>
            <a:endParaRPr lang="en-US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317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95ADA-09DD-4600-A9D9-2FFFB335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269002"/>
            <a:ext cx="5619750" cy="741362"/>
          </a:xfrm>
        </p:spPr>
        <p:txBody>
          <a:bodyPr/>
          <a:lstStyle/>
          <a:p>
            <a:r>
              <a:rPr lang="en-US" sz="3200" b="1" dirty="0"/>
              <a:t>the Present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A0ED2-6662-4201-BA6F-95823DC7A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447800"/>
            <a:ext cx="8286749" cy="5238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Broadened Capacity and Partnership</a:t>
            </a:r>
          </a:p>
          <a:p>
            <a:pPr marL="800100" lvl="1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Chief Dental Officer hired in July 2017 and expanded State funding (Proposition 56)</a:t>
            </a:r>
          </a:p>
          <a:p>
            <a:pPr marL="742950" lvl="1" indent="-28575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 assessments and community oral health improvement plan in alignment with State funding</a:t>
            </a:r>
          </a:p>
          <a:p>
            <a:pPr marL="742950" lvl="1" indent="-28575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Oral Health Forum every two years</a:t>
            </a:r>
          </a:p>
          <a:p>
            <a:pPr marL="742950" lvl="1" indent="-285750">
              <a:lnSpc>
                <a:spcPct val="100000"/>
              </a:lnSpc>
              <a:buClr>
                <a:srgbClr val="000000"/>
              </a:buClr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Diego County Oral Health Coalition </a:t>
            </a:r>
          </a:p>
          <a:p>
            <a:pPr marL="1144588" lvl="2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Action-oriented – focus on prevention</a:t>
            </a:r>
          </a:p>
          <a:p>
            <a:pPr marL="1144588" lvl="2" indent="-342900">
              <a:lnSpc>
                <a:spcPct val="100000"/>
              </a:lnSpc>
              <a:buClr>
                <a:srgbClr val="000000"/>
              </a:buClr>
            </a:pPr>
            <a:r>
              <a:rPr lang="en-US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of nontraditional partners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58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1E207-8B2C-4E40-B232-528F8B09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1" y="269002"/>
            <a:ext cx="5581650" cy="741362"/>
          </a:xfrm>
        </p:spPr>
        <p:txBody>
          <a:bodyPr/>
          <a:lstStyle/>
          <a:p>
            <a:r>
              <a:rPr lang="en-US" sz="3200" b="1" dirty="0"/>
              <a:t>the Present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E2B8A-D53B-40FA-BB54-A6A70EC8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2" y="1343025"/>
            <a:ext cx="8248648" cy="52459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</a:rPr>
              <a:t>Engagement (Community-focused)</a:t>
            </a:r>
          </a:p>
          <a:p>
            <a:pPr lvl="1">
              <a:lnSpc>
                <a:spcPct val="120000"/>
              </a:lnSpc>
              <a:buClrTx/>
            </a:pPr>
            <a:r>
              <a:rPr lang="en-US" sz="2200" dirty="0">
                <a:solidFill>
                  <a:srgbClr val="000000"/>
                </a:solidFill>
              </a:rPr>
              <a:t>Oral health trainings for home visiting programs </a:t>
            </a: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Tx/>
            </a:pPr>
            <a:r>
              <a:rPr lang="en-US" sz="2200" dirty="0">
                <a:solidFill>
                  <a:srgbClr val="000000"/>
                </a:solidFill>
              </a:rPr>
              <a:t>Schools</a:t>
            </a:r>
          </a:p>
          <a:p>
            <a:pPr lvl="3">
              <a:lnSpc>
                <a:spcPct val="120000"/>
              </a:lnSpc>
              <a:buClrTx/>
            </a:pPr>
            <a:r>
              <a:rPr lang="en-US" sz="2200" dirty="0">
                <a:solidFill>
                  <a:srgbClr val="000000"/>
                </a:solidFill>
              </a:rPr>
              <a:t>Strengthen wellness policies for oral health</a:t>
            </a:r>
          </a:p>
          <a:p>
            <a:pPr lvl="3">
              <a:lnSpc>
                <a:spcPct val="120000"/>
              </a:lnSpc>
              <a:buClrTx/>
            </a:pPr>
            <a:r>
              <a:rPr lang="en-US" sz="2200" dirty="0">
                <a:solidFill>
                  <a:srgbClr val="000000"/>
                </a:solidFill>
              </a:rPr>
              <a:t>Train nurses to improve Kindergarten Oral Health Assessment (KOHA) reporting</a:t>
            </a:r>
          </a:p>
          <a:p>
            <a:pPr marL="1025525" lvl="3" indent="0">
              <a:lnSpc>
                <a:spcPct val="120000"/>
              </a:lnSpc>
              <a:buClrTx/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Tx/>
            </a:pPr>
            <a:r>
              <a:rPr lang="en-US" sz="2200" dirty="0">
                <a:solidFill>
                  <a:srgbClr val="000000"/>
                </a:solidFill>
              </a:rPr>
              <a:t>Refugee train-the-trainer model </a:t>
            </a: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1025525" lvl="3" indent="0">
              <a:lnSpc>
                <a:spcPct val="120000"/>
              </a:lnSpc>
              <a:buClrTx/>
              <a:buNone/>
            </a:pPr>
            <a:endParaRPr lang="en-US" sz="2200" dirty="0">
              <a:solidFill>
                <a:srgbClr val="000000"/>
              </a:solidFill>
            </a:endParaRPr>
          </a:p>
          <a:p>
            <a:pPr lvl="1">
              <a:lnSpc>
                <a:spcPct val="120000"/>
              </a:lnSpc>
              <a:buClrTx/>
            </a:pPr>
            <a:endParaRPr lang="en-US" sz="2200" dirty="0">
              <a:solidFill>
                <a:srgbClr val="000000"/>
              </a:solidFill>
            </a:endParaRP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6800" dirty="0">
              <a:solidFill>
                <a:srgbClr val="000000"/>
              </a:solidFill>
            </a:endParaRPr>
          </a:p>
          <a:p>
            <a:endParaRPr lang="en-US" sz="6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7" name="Picture 6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17621C2-5814-4D30-9F57-924C0BAC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683" y="4567411"/>
            <a:ext cx="3228549" cy="215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95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C262-A8E9-43E8-801E-13CF9026E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/>
              <a:t>the present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95723-C5DE-48E8-B69F-49E4EADDB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080267"/>
            <a:ext cx="4541604" cy="4591050"/>
          </a:xfrm>
        </p:spPr>
        <p:txBody>
          <a:bodyPr>
            <a:normAutofit fontScale="55000" lnSpcReduction="20000"/>
          </a:bodyPr>
          <a:lstStyle/>
          <a:p>
            <a:pPr lvl="2">
              <a:lnSpc>
                <a:spcPct val="120000"/>
              </a:lnSpc>
              <a:buClrTx/>
            </a:pPr>
            <a:r>
              <a:rPr lang="en-US" sz="3600" dirty="0">
                <a:solidFill>
                  <a:srgbClr val="000000"/>
                </a:solidFill>
              </a:rPr>
              <a:t>Train pediatric providers to apply fluoride varnish                                          </a:t>
            </a: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3600" dirty="0">
              <a:solidFill>
                <a:srgbClr val="000000"/>
              </a:solidFill>
            </a:endParaRPr>
          </a:p>
          <a:p>
            <a:pPr lvl="2">
              <a:lnSpc>
                <a:spcPct val="120000"/>
              </a:lnSpc>
              <a:buClrTx/>
            </a:pPr>
            <a:r>
              <a:rPr lang="en-US" sz="3600" dirty="0">
                <a:solidFill>
                  <a:srgbClr val="000000"/>
                </a:solidFill>
              </a:rPr>
              <a:t>Encourage general dentists to see children by first tooth eruption/age one</a:t>
            </a:r>
          </a:p>
          <a:p>
            <a:pPr marL="344487" lvl="1" indent="0">
              <a:lnSpc>
                <a:spcPct val="120000"/>
              </a:lnSpc>
              <a:buClrTx/>
              <a:buNone/>
            </a:pPr>
            <a:endParaRPr lang="en-US" sz="3600" dirty="0">
              <a:solidFill>
                <a:srgbClr val="000000"/>
              </a:solidFill>
            </a:endParaRPr>
          </a:p>
          <a:p>
            <a:pPr lvl="2">
              <a:lnSpc>
                <a:spcPct val="120000"/>
              </a:lnSpc>
              <a:buClrTx/>
            </a:pPr>
            <a:r>
              <a:rPr lang="en-US" sz="3600" dirty="0">
                <a:solidFill>
                  <a:srgbClr val="000000"/>
                </a:solidFill>
              </a:rPr>
              <a:t>Educate staff on oral health literacy including:</a:t>
            </a:r>
          </a:p>
          <a:p>
            <a:pPr lvl="3">
              <a:lnSpc>
                <a:spcPct val="120000"/>
              </a:lnSpc>
              <a:buClrTx/>
            </a:pPr>
            <a:r>
              <a:rPr lang="en-US" sz="3600" dirty="0">
                <a:solidFill>
                  <a:srgbClr val="000000"/>
                </a:solidFill>
              </a:rPr>
              <a:t>Cross-threading messages</a:t>
            </a:r>
          </a:p>
          <a:p>
            <a:pPr lvl="3">
              <a:lnSpc>
                <a:spcPct val="120000"/>
              </a:lnSpc>
              <a:buClrTx/>
            </a:pPr>
            <a:r>
              <a:rPr lang="en-US" sz="3600" dirty="0">
                <a:solidFill>
                  <a:srgbClr val="000000"/>
                </a:solidFill>
              </a:rPr>
              <a:t>Addressing racism</a:t>
            </a:r>
          </a:p>
          <a:p>
            <a:endParaRPr lang="en-US" dirty="0"/>
          </a:p>
        </p:txBody>
      </p:sp>
      <p:pic>
        <p:nvPicPr>
          <p:cNvPr id="6" name="Picture 5" descr="A picture containing person, indoor, food, teeth&#10;&#10;Description automatically generated">
            <a:extLst>
              <a:ext uri="{FF2B5EF4-FFF2-40B4-BE49-F238E27FC236}">
                <a16:creationId xmlns:a16="http://schemas.microsoft.com/office/drawing/2014/main" id="{50D47D39-012E-4896-90D1-A6226589F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694" y="2806535"/>
            <a:ext cx="3334215" cy="2372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74FC5-B8F1-429E-86C3-293972ACA09D}"/>
              </a:ext>
            </a:extLst>
          </p:cNvPr>
          <p:cNvSpPr txBox="1"/>
          <p:nvPr/>
        </p:nvSpPr>
        <p:spPr>
          <a:xfrm>
            <a:off x="188118" y="1491465"/>
            <a:ext cx="6098381" cy="494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7" marR="0" lvl="1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Engagement (Community-focused)</a:t>
            </a:r>
          </a:p>
        </p:txBody>
      </p:sp>
    </p:spTree>
    <p:extLst>
      <p:ext uri="{BB962C8B-B14F-4D97-AF65-F5344CB8AC3E}">
        <p14:creationId xmlns:p14="http://schemas.microsoft.com/office/powerpoint/2010/main" val="1990740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B325B-BD4E-4F47-88C2-602E7E13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69002"/>
            <a:ext cx="5638800" cy="741362"/>
          </a:xfrm>
        </p:spPr>
        <p:txBody>
          <a:bodyPr/>
          <a:lstStyle/>
          <a:p>
            <a:r>
              <a:rPr lang="en-US" sz="3200" b="1" dirty="0"/>
              <a:t>the Present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1193E-B31F-4867-ABBC-4CC5C61E7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81125"/>
            <a:ext cx="8229599" cy="53340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000000"/>
                </a:solidFill>
              </a:rPr>
              <a:t>Improve Community Conditions</a:t>
            </a:r>
          </a:p>
          <a:p>
            <a:pPr lvl="1">
              <a:buClrTx/>
            </a:pPr>
            <a:r>
              <a:rPr lang="en-US" sz="3600" dirty="0">
                <a:solidFill>
                  <a:srgbClr val="000000"/>
                </a:solidFill>
              </a:rPr>
              <a:t>Sustain water fluoridation</a:t>
            </a:r>
          </a:p>
          <a:p>
            <a:pPr marL="344487" lvl="1" indent="0">
              <a:buClrTx/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pPr lvl="1">
              <a:buClrTx/>
            </a:pPr>
            <a:r>
              <a:rPr lang="en-US" sz="3600" dirty="0">
                <a:solidFill>
                  <a:srgbClr val="000000"/>
                </a:solidFill>
              </a:rPr>
              <a:t>Create policies promoting prevention in nontraditional settings</a:t>
            </a:r>
          </a:p>
          <a:p>
            <a:pPr lvl="3">
              <a:buClrTx/>
            </a:pPr>
            <a:r>
              <a:rPr lang="en-US" sz="3600" dirty="0">
                <a:solidFill>
                  <a:srgbClr val="000000"/>
                </a:solidFill>
              </a:rPr>
              <a:t>Schools</a:t>
            </a:r>
          </a:p>
          <a:p>
            <a:pPr lvl="3">
              <a:buClrTx/>
            </a:pPr>
            <a:r>
              <a:rPr lang="en-US" sz="3600" dirty="0">
                <a:solidFill>
                  <a:srgbClr val="000000"/>
                </a:solidFill>
              </a:rPr>
              <a:t>Medical facilities</a:t>
            </a:r>
          </a:p>
          <a:p>
            <a:pPr marL="1025525" lvl="3" indent="0">
              <a:buClrTx/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pPr marL="1025525" lvl="3" indent="0">
              <a:buClrTx/>
              <a:buNone/>
            </a:pPr>
            <a:endParaRPr lang="en-US" sz="2100" dirty="0">
              <a:solidFill>
                <a:srgbClr val="000000"/>
              </a:solidFill>
            </a:endParaRPr>
          </a:p>
          <a:p>
            <a:pPr lvl="1">
              <a:buClrTx/>
            </a:pPr>
            <a:r>
              <a:rPr lang="en-US" sz="3600" dirty="0">
                <a:solidFill>
                  <a:srgbClr val="000000"/>
                </a:solidFill>
              </a:rPr>
              <a:t>Expand services</a:t>
            </a:r>
          </a:p>
          <a:p>
            <a:pPr lvl="2">
              <a:buClrTx/>
            </a:pPr>
            <a:r>
              <a:rPr lang="en-US" sz="3600" dirty="0">
                <a:solidFill>
                  <a:srgbClr val="000000"/>
                </a:solidFill>
              </a:rPr>
              <a:t>Medi-Cal Dental Program</a:t>
            </a:r>
          </a:p>
          <a:p>
            <a:pPr lvl="2">
              <a:buClrTx/>
            </a:pPr>
            <a:r>
              <a:rPr lang="en-US" sz="3600" dirty="0">
                <a:solidFill>
                  <a:srgbClr val="000000"/>
                </a:solidFill>
              </a:rPr>
              <a:t>Increase the number of community dental clinics</a:t>
            </a:r>
          </a:p>
          <a:p>
            <a:pPr lvl="2">
              <a:buClrTx/>
            </a:pPr>
            <a:r>
              <a:rPr lang="en-US" sz="3600" dirty="0">
                <a:solidFill>
                  <a:srgbClr val="000000"/>
                </a:solidFill>
              </a:rPr>
              <a:t>Annual event for children – free dental sealants and fluoride varnish</a:t>
            </a:r>
          </a:p>
        </p:txBody>
      </p:sp>
      <p:pic>
        <p:nvPicPr>
          <p:cNvPr id="8" name="Picture 7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6D372226-7E08-493D-8510-120DB13EC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656" y="3088272"/>
            <a:ext cx="3361940" cy="2578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417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A401-D144-4CC1-8396-4DE888F8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269002"/>
            <a:ext cx="5514975" cy="741362"/>
          </a:xfrm>
        </p:spPr>
        <p:txBody>
          <a:bodyPr/>
          <a:lstStyle/>
          <a:p>
            <a:r>
              <a:rPr lang="en-US" sz="3200" b="1" dirty="0"/>
              <a:t>the future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09AFC-B6BB-45BC-9D33-E4DE0625A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6" y="1346200"/>
            <a:ext cx="8334374" cy="52427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Sustainability </a:t>
            </a:r>
            <a:r>
              <a:rPr lang="en-US" sz="2000" dirty="0">
                <a:solidFill>
                  <a:srgbClr val="000000"/>
                </a:solidFill>
              </a:rPr>
              <a:t>– Continue building capacity, strengthening partnerships, community engagement, and improving community conditions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Policy 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Expanded oral health policy in schools and school-based programs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Prevention</a:t>
            </a:r>
            <a:r>
              <a:rPr lang="en-US" sz="2000" dirty="0">
                <a:solidFill>
                  <a:srgbClr val="000000"/>
                </a:solidFill>
              </a:rPr>
              <a:t> - Continued prevention efforts in the community (outside the dental office)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Data</a:t>
            </a:r>
            <a:r>
              <a:rPr lang="en-US" sz="2000" dirty="0">
                <a:solidFill>
                  <a:srgbClr val="000000"/>
                </a:solidFill>
              </a:rPr>
              <a:t> - Improved data with a focus on racial equity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000000"/>
                </a:solidFill>
              </a:rPr>
              <a:t>Equity</a:t>
            </a:r>
            <a:r>
              <a:rPr lang="en-US" sz="2000" dirty="0">
                <a:solidFill>
                  <a:srgbClr val="000000"/>
                </a:solidFill>
              </a:rPr>
              <a:t> - Continued cross-threaded messages focusing on equity</a:t>
            </a:r>
          </a:p>
          <a:p>
            <a:pPr lvl="2">
              <a:lnSpc>
                <a:spcPct val="100000"/>
              </a:lnSpc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</a:rPr>
              <a:t>Media campaign to address implicit bias among providers</a:t>
            </a:r>
          </a:p>
          <a:p>
            <a:pPr lvl="2">
              <a:lnSpc>
                <a:spcPct val="100000"/>
              </a:lnSpc>
              <a:buClr>
                <a:srgbClr val="000000"/>
              </a:buClr>
            </a:pPr>
            <a:r>
              <a:rPr lang="en-US" sz="2000" dirty="0">
                <a:solidFill>
                  <a:srgbClr val="000000"/>
                </a:solidFill>
                <a:hlinkClick r:id="rId2"/>
              </a:rPr>
              <a:t>www.blacklegacynowsd.com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136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417A-E3B9-4862-B34B-A52B5D26D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3" y="269002"/>
            <a:ext cx="5326743" cy="741362"/>
          </a:xfrm>
        </p:spPr>
        <p:txBody>
          <a:bodyPr/>
          <a:lstStyle/>
          <a:p>
            <a:r>
              <a:rPr lang="en-US" dirty="0"/>
              <a:t>BlackLegacynowsd.com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4F817-515E-47D8-9481-1EFF1A2C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059"/>
            <a:ext cx="9144000" cy="460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7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56" y="179550"/>
            <a:ext cx="5791200" cy="741362"/>
          </a:xfrm>
        </p:spPr>
        <p:txBody>
          <a:bodyPr/>
          <a:lstStyle/>
          <a:p>
            <a:r>
              <a:rPr lang="en-US" sz="3200" b="1" cap="none" dirty="0"/>
              <a:t>CONTACT INFORMATION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2360" y="6017722"/>
            <a:ext cx="52919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May 17, 2016, the County of San Diego Health and Human Services Agency Division</a:t>
            </a:r>
          </a:p>
          <a:p>
            <a:pPr marL="0" marR="0" lvl="1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Public Health Services received accreditation from the Public Health Accreditation Board.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400" y="5750624"/>
            <a:ext cx="255473" cy="9551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8737" y="5635513"/>
            <a:ext cx="197883" cy="21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056" y="6499541"/>
            <a:ext cx="197883" cy="21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1F3BB9-3EFB-457B-B1F4-30827D45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34" y="5680491"/>
            <a:ext cx="3253946" cy="917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6B25D-DAC5-4C90-B0F2-01B9EF076204}"/>
              </a:ext>
            </a:extLst>
          </p:cNvPr>
          <p:cNvSpPr txBox="1"/>
          <p:nvPr/>
        </p:nvSpPr>
        <p:spPr>
          <a:xfrm>
            <a:off x="622873" y="1477814"/>
            <a:ext cx="803535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Oral Health Programs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Family Health and Preventive Services Unit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Public Health Services – Maternal, Child, and Family Health Services Branch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County of San Diego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619-692-8858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Light"/>
              <a:ea typeface="+mn-ea"/>
              <a:cs typeface="Avenir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Nancy Starr, RDH, MPH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Health Planning and Program Specialist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Office: 619-692-8657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</a:rPr>
              <a:t>Cell: 619-780-1281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Light"/>
              <a:ea typeface="+mn-ea"/>
              <a:cs typeface="Avenir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Light"/>
                <a:ea typeface="+mn-ea"/>
                <a:cs typeface="Avenir Light"/>
                <a:hlinkClick r:id="rId3"/>
              </a:rPr>
              <a:t>www.mcfhs.org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Light"/>
              <a:ea typeface="+mn-ea"/>
              <a:cs typeface="Avenir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Light"/>
              <a:ea typeface="+mn-ea"/>
              <a:cs typeface="Avenir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Light"/>
              <a:ea typeface="+mn-ea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907214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7F640-BD10-E64D-AA07-EE156A086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19" y="1448269"/>
            <a:ext cx="8583216" cy="17907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Addressing the Social Determinants of Oral Health: Local Strategies for a National 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F7DBA-522C-6443-A401-18DD8ABC104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 bwMode="auto">
          <a:xfrm>
            <a:off x="5977720" y="4542145"/>
            <a:ext cx="2467088" cy="11901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9FFF2AE-CEAB-C84F-AD0A-259CA40873D8}"/>
              </a:ext>
            </a:extLst>
          </p:cNvPr>
          <p:cNvSpPr txBox="1">
            <a:spLocks/>
          </p:cNvSpPr>
          <p:nvPr/>
        </p:nvSpPr>
        <p:spPr>
          <a:xfrm>
            <a:off x="813467" y="3480285"/>
            <a:ext cx="7517067" cy="56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None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342900" indent="-257175" defTabSz="685800" fontAlgn="auto">
              <a:buClr>
                <a:srgbClr val="44546A"/>
              </a:buClr>
            </a:pPr>
            <a:r>
              <a:rPr lang="en-US" sz="21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Stephanie Thornton, MPP</a:t>
            </a:r>
          </a:p>
          <a:p>
            <a:pPr marL="342900" indent="-257175" defTabSz="685800" fontAlgn="auto">
              <a:buClr>
                <a:srgbClr val="44546A"/>
              </a:buClr>
            </a:pPr>
            <a:r>
              <a:rPr lang="en-US" sz="2100" b="1" dirty="0">
                <a:solidFill>
                  <a:srgbClr val="445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14, 2020</a:t>
            </a:r>
          </a:p>
        </p:txBody>
      </p:sp>
    </p:spTree>
    <p:extLst>
      <p:ext uri="{BB962C8B-B14F-4D97-AF65-F5344CB8AC3E}">
        <p14:creationId xmlns:p14="http://schemas.microsoft.com/office/powerpoint/2010/main" val="20863416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9570" y="1446350"/>
            <a:ext cx="7185023" cy="572700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The Children’s Partnership</a:t>
            </a:r>
          </a:p>
        </p:txBody>
      </p:sp>
      <p:pic>
        <p:nvPicPr>
          <p:cNvPr id="8" name="Picture 7" descr="iStock_000014846470Large.jpg">
            <a:extLst>
              <a:ext uri="{FF2B5EF4-FFF2-40B4-BE49-F238E27FC236}">
                <a16:creationId xmlns:a16="http://schemas.microsoft.com/office/drawing/2014/main" id="{7761B2DE-7C4D-784F-9E92-E05911263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" t="6145" b="33861"/>
          <a:stretch/>
        </p:blipFill>
        <p:spPr>
          <a:xfrm>
            <a:off x="1886544" y="2117022"/>
            <a:ext cx="4931073" cy="2065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024252-3E15-A04A-B6AD-9FBAB391727C}"/>
              </a:ext>
            </a:extLst>
          </p:cNvPr>
          <p:cNvSpPr txBox="1"/>
          <p:nvPr/>
        </p:nvSpPr>
        <p:spPr>
          <a:xfrm>
            <a:off x="629166" y="4455566"/>
            <a:ext cx="7445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599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ea typeface="Proxima Nova" charset="0"/>
                <a:cs typeface="Arial" panose="020B0604020202020204" pitchFamily="34" charset="0"/>
              </a:rPr>
              <a:t>The Children’s Partnership (TCP) is a California-based children’s advocacy organization committed to improving the lives of marginalized children where they live, learn, and play with breakthrough solutions at the intersection of research, policy, and community engagement</a:t>
            </a:r>
          </a:p>
        </p:txBody>
      </p:sp>
    </p:spTree>
    <p:extLst>
      <p:ext uri="{BB962C8B-B14F-4D97-AF65-F5344CB8AC3E}">
        <p14:creationId xmlns:p14="http://schemas.microsoft.com/office/powerpoint/2010/main" val="3731693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0EAD-FD52-AB4F-A186-CC9CF093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California’s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2DB41-EEBF-EA42-A77C-FFC23DB4E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3" y="2125266"/>
            <a:ext cx="2252317" cy="2764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D77622-F509-114A-94BB-4C595793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614" y="2234013"/>
            <a:ext cx="2603438" cy="2546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DD7111-6AFD-F640-A226-D9C84344A1C8}"/>
              </a:ext>
            </a:extLst>
          </p:cNvPr>
          <p:cNvSpPr txBox="1"/>
          <p:nvPr/>
        </p:nvSpPr>
        <p:spPr>
          <a:xfrm>
            <a:off x="1844862" y="2238705"/>
            <a:ext cx="3852752" cy="2759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7582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million kids in CA </a:t>
            </a:r>
          </a:p>
          <a:p>
            <a:pPr marL="1037582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half—close to 5 million—enrolled in </a:t>
            </a: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</a:t>
            </a: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-Cal</a:t>
            </a:r>
          </a:p>
          <a:p>
            <a:pPr marL="1037582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</a:t>
            </a: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-Cal enrolled children, more than 75% are Black or Latinx</a:t>
            </a:r>
          </a:p>
        </p:txBody>
      </p:sp>
    </p:spTree>
    <p:extLst>
      <p:ext uri="{BB962C8B-B14F-4D97-AF65-F5344CB8AC3E}">
        <p14:creationId xmlns:p14="http://schemas.microsoft.com/office/powerpoint/2010/main" val="963318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349"/>
            <a:ext cx="78867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8593"/>
            <a:ext cx="8267700" cy="59864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0" y="6155057"/>
            <a:ext cx="441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https://phnci.org/national-frameworks/10-ephs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32895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10EAD-FD52-AB4F-A186-CC9CF093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Social Determinants of Oral Health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B22E48-2510-C74F-98B3-8DDF80B6CA18}"/>
              </a:ext>
            </a:extLst>
          </p:cNvPr>
          <p:cNvSpPr/>
          <p:nvPr/>
        </p:nvSpPr>
        <p:spPr>
          <a:xfrm>
            <a:off x="628650" y="1992756"/>
            <a:ext cx="78867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D1941"/>
                </a:solidFill>
                <a:latin typeface="Arial Rounded MT Bold" panose="020F0704030504030204" pitchFamily="34" charset="77"/>
              </a:rPr>
              <a:t>“Create social, physical, and economic environments that promote attaining the full potential for health and well-being for all.”  – Healthy People 2030</a:t>
            </a:r>
            <a:endParaRPr lang="en-US" sz="2100" dirty="0">
              <a:solidFill>
                <a:prstClr val="black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62007-6FE6-8B43-B957-8D3214A34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600" y="3347114"/>
            <a:ext cx="1693967" cy="2142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976FAB-360D-9646-8A72-3A2AFA5E4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361" y="3347114"/>
            <a:ext cx="1663908" cy="214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084E69-7AD6-2649-8690-9009CD4E3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90" y="3347114"/>
            <a:ext cx="1683348" cy="2145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1E2A53-9928-8447-AD24-83E1A9A1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332" y="3347114"/>
            <a:ext cx="1692473" cy="21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9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0846C-3C2B-2044-B921-7F98B6AA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Adverse Childhood Experiences (ACEs)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356E5B-3ACD-1740-9053-47CBE869D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1" y="1929687"/>
            <a:ext cx="8067918" cy="3576475"/>
          </a:xfrm>
        </p:spPr>
        <p:txBody>
          <a:bodyPr>
            <a:noAutofit/>
          </a:bodyPr>
          <a:lstStyle/>
          <a:p>
            <a:pPr marL="580394" lvl="1" indent="-267875" defTabSz="410741">
              <a:lnSpc>
                <a:spcPct val="120000"/>
              </a:lnSpc>
              <a:spcBef>
                <a:spcPts val="703"/>
              </a:spcBef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Dr. Nadine Burke-Harris appointed as CA’s first surgeon general in 2019 to lead a statewide response to toxic stress and the lifelong impact of ACEs</a:t>
            </a:r>
            <a:endParaRPr lang="en-US" sz="1950" b="1" dirty="0"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  <a:p>
            <a:pPr marL="580394" lvl="1" indent="-267875" defTabSz="410741">
              <a:lnSpc>
                <a:spcPct val="120000"/>
              </a:lnSpc>
              <a:spcBef>
                <a:spcPts val="703"/>
              </a:spcBef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Research-backed impacts: physical health (obesity, recurring infections, respiratory concerns), mental and behavioral health, academic performance, and others  </a:t>
            </a:r>
          </a:p>
          <a:p>
            <a:pPr marL="580394" lvl="1" indent="-267875" defTabSz="410741">
              <a:lnSpc>
                <a:spcPct val="120000"/>
              </a:lnSpc>
              <a:spcBef>
                <a:spcPts val="703"/>
              </a:spcBef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b="1" dirty="0">
                <a:latin typeface="Arial" panose="020B0604020202020204" pitchFamily="34" charset="0"/>
                <a:cs typeface="Arial" panose="020B0604020202020204" pitchFamily="34" charset="0"/>
                <a:sym typeface="Trebuchet MS"/>
              </a:rPr>
              <a:t>How does California’s growing emphasis on recognizing ACEs impact children’s wellbeing and how we respond? </a:t>
            </a:r>
          </a:p>
          <a:p>
            <a:pPr marL="312520" lvl="1" indent="0" defTabSz="410741">
              <a:lnSpc>
                <a:spcPct val="120000"/>
              </a:lnSpc>
              <a:spcBef>
                <a:spcPts val="703"/>
              </a:spcBef>
              <a:buClr>
                <a:srgbClr val="FEAA2F"/>
              </a:buClr>
              <a:buSzPct val="150000"/>
              <a:buNone/>
            </a:pPr>
            <a:endParaRPr lang="en-US" sz="1950" dirty="0">
              <a:latin typeface="Arial" panose="020B0604020202020204" pitchFamily="34" charset="0"/>
              <a:cs typeface="Arial" panose="020B0604020202020204" pitchFamily="34" charset="0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91004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0846C-3C2B-2044-B921-7F98B6AA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Racial Inequities in Oral Health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85" y="3396256"/>
            <a:ext cx="3116720" cy="2215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70" y="2054591"/>
            <a:ext cx="5010150" cy="1162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2" y="2054591"/>
            <a:ext cx="2359458" cy="288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60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AE8A-A265-5B4B-86B8-375D0F97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09" y="2796833"/>
            <a:ext cx="88323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5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Supporting Community-Based Approaches:</a:t>
            </a:r>
            <a:br>
              <a:rPr lang="en-US" sz="3150" dirty="0">
                <a:solidFill>
                  <a:schemeClr val="accent1"/>
                </a:solidFill>
                <a:latin typeface="Arial Rounded MT Bold" panose="020F0704030504030204" pitchFamily="34" charset="77"/>
              </a:rPr>
            </a:br>
            <a:r>
              <a:rPr lang="en-US" sz="315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California Strategies </a:t>
            </a:r>
          </a:p>
        </p:txBody>
      </p:sp>
    </p:spTree>
    <p:extLst>
      <p:ext uri="{BB962C8B-B14F-4D97-AF65-F5344CB8AC3E}">
        <p14:creationId xmlns:p14="http://schemas.microsoft.com/office/powerpoint/2010/main" val="738265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AE8A-A265-5B4B-86B8-375D0F97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2275"/>
            <a:ext cx="88323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 The Role of Community Health Workers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566760-0BD2-924B-A914-93C95BB83487}"/>
              </a:ext>
            </a:extLst>
          </p:cNvPr>
          <p:cNvSpPr/>
          <p:nvPr/>
        </p:nvSpPr>
        <p:spPr>
          <a:xfrm>
            <a:off x="311700" y="1971416"/>
            <a:ext cx="8571554" cy="3659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working in the community, who come from within the community and are closest to the people and to the issues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health focus areas: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Connecting families to dental and vision care, asthma, obesity prevention, mental health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determinants of health focus areas: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 navigation, food assistance, special education needs, distance learning support, warm hand-offs to legal experts on immigration, housing, </a:t>
            </a: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9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29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AE8A-A265-5B4B-86B8-375D0F97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2275"/>
            <a:ext cx="88323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 Early Childhood Oral Health Assessment (ECOHA)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566760-0BD2-924B-A914-93C95BB83487}"/>
              </a:ext>
            </a:extLst>
          </p:cNvPr>
          <p:cNvSpPr/>
          <p:nvPr/>
        </p:nvSpPr>
        <p:spPr>
          <a:xfrm>
            <a:off x="311700" y="2325032"/>
            <a:ext cx="8571554" cy="2759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ECOHA mobile application is administered by CHWs to families to address the oral health needs of children ages 0-5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CHWs meet families at health fairs, libraries, WIC sites, elementary schools, churches, and clinics 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completing the survey, CHWs are then able to provide tailored educational resources to families, and help them connect to a dental home</a:t>
            </a:r>
          </a:p>
        </p:txBody>
      </p:sp>
    </p:spTree>
    <p:extLst>
      <p:ext uri="{BB962C8B-B14F-4D97-AF65-F5344CB8AC3E}">
        <p14:creationId xmlns:p14="http://schemas.microsoft.com/office/powerpoint/2010/main" val="1783034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8D60C4-563F-5B43-BDCD-856D381F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73623"/>
            <a:ext cx="4924425" cy="390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8C0F32-7CF1-1A40-90A4-4D93F819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The Virtual Dental Home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99186E-E1EA-FB47-8FD9-CB8B648C3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146" y="2929540"/>
            <a:ext cx="4450154" cy="252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9A5178-155C-B24D-9BF2-4434E82A3FEB}"/>
              </a:ext>
            </a:extLst>
          </p:cNvPr>
          <p:cNvSpPr txBox="1"/>
          <p:nvPr/>
        </p:nvSpPr>
        <p:spPr>
          <a:xfrm>
            <a:off x="0" y="2078832"/>
            <a:ext cx="8283179" cy="341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telehealth-connected teams at schools 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social determinants of health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 work schedule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Medi-cal</a:t>
            </a: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provider deserts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Fear and chilling effect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endParaRPr lang="en-US" sz="22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CBAFC2-E74E-8146-AFF2-1B28AB5C9067}"/>
              </a:ext>
            </a:extLst>
          </p:cNvPr>
          <p:cNvSpPr/>
          <p:nvPr/>
        </p:nvSpPr>
        <p:spPr>
          <a:xfrm>
            <a:off x="5932901" y="5551274"/>
            <a:ext cx="296267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California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</a:rPr>
              <a:t>Northstate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</a:rPr>
              <a:t> University College of Dental Medicine</a:t>
            </a:r>
          </a:p>
        </p:txBody>
      </p:sp>
    </p:spTree>
    <p:extLst>
      <p:ext uri="{BB962C8B-B14F-4D97-AF65-F5344CB8AC3E}">
        <p14:creationId xmlns:p14="http://schemas.microsoft.com/office/powerpoint/2010/main" val="258103589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6AE8A-A265-5B4B-86B8-375D0F97E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75" y="3006059"/>
            <a:ext cx="8832300" cy="572700"/>
          </a:xfrm>
        </p:spPr>
        <p:txBody>
          <a:bodyPr>
            <a:normAutofit/>
          </a:bodyPr>
          <a:lstStyle/>
          <a:p>
            <a:pPr algn="ctr"/>
            <a:r>
              <a:rPr lang="en-US" sz="315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Policy and Administrative Advocacy</a:t>
            </a:r>
          </a:p>
        </p:txBody>
      </p:sp>
    </p:spTree>
    <p:extLst>
      <p:ext uri="{BB962C8B-B14F-4D97-AF65-F5344CB8AC3E}">
        <p14:creationId xmlns:p14="http://schemas.microsoft.com/office/powerpoint/2010/main" val="1817661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8D60C4-563F-5B43-BDCD-856D381F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73623"/>
            <a:ext cx="4924425" cy="390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8C0F32-7CF1-1A40-90A4-4D93F819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Legislation: Establishing a Patient at Community Sites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F8192-11F1-E34C-9943-BFA9493B1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01" y="2078830"/>
            <a:ext cx="4092422" cy="3616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07BAF3-137F-794F-A5B8-14E2AAC41266}"/>
              </a:ext>
            </a:extLst>
          </p:cNvPr>
          <p:cNvSpPr/>
          <p:nvPr/>
        </p:nvSpPr>
        <p:spPr>
          <a:xfrm>
            <a:off x="4114801" y="2245262"/>
            <a:ext cx="4575572" cy="3479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Inability to “establish new patients” outside of FQHCs a key barrier to implementing the VDH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Sponsored by coalition of advocates in CA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Vetoed by Governor Newsom in September, but with intention of evaluating telehealth programs under COVID-19</a:t>
            </a:r>
          </a:p>
        </p:txBody>
      </p:sp>
    </p:spTree>
    <p:extLst>
      <p:ext uri="{BB962C8B-B14F-4D97-AF65-F5344CB8AC3E}">
        <p14:creationId xmlns:p14="http://schemas.microsoft.com/office/powerpoint/2010/main" val="224398034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8D60C4-563F-5B43-BDCD-856D381FA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373623"/>
            <a:ext cx="4924425" cy="3905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48C0F32-7CF1-1A40-90A4-4D93F819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Sustaining and Leveraging Local Pilot Projects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7F8C0D-FB81-3E49-B01F-0CCD4CC2ADD0}"/>
              </a:ext>
            </a:extLst>
          </p:cNvPr>
          <p:cNvSpPr txBox="1"/>
          <p:nvPr/>
        </p:nvSpPr>
        <p:spPr>
          <a:xfrm>
            <a:off x="311700" y="2251711"/>
            <a:ext cx="8066490" cy="2938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California’s Dental Transformation Initiative 2015-2020 funded 13 Local Dental Pilot Projects (LDPPs) to end December 2020</a:t>
            </a:r>
          </a:p>
          <a:p>
            <a:pPr marL="580394" lvl="1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 and best practices from pilot projects: 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CHWs in bringing dental care to children where they are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care coordination</a:t>
            </a:r>
          </a:p>
          <a:p>
            <a:pPr marL="923294" lvl="2" indent="-267875" defTabSz="410741" fontAlgn="auto">
              <a:lnSpc>
                <a:spcPct val="120000"/>
              </a:lnSpc>
              <a:spcBef>
                <a:spcPts val="703"/>
              </a:spcBef>
              <a:spcAft>
                <a:spcPts val="0"/>
              </a:spcAft>
              <a:buClr>
                <a:srgbClr val="FEAA2F"/>
              </a:buClr>
              <a:buSzPct val="150000"/>
              <a:buFont typeface="Wingdings" pitchFamily="2" charset="2"/>
              <a:buChar char="§"/>
            </a:pPr>
            <a:r>
              <a:rPr lang="en-US" sz="19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Equipping caregivers/parents to be oral health champions</a:t>
            </a:r>
          </a:p>
        </p:txBody>
      </p:sp>
    </p:spTree>
    <p:extLst>
      <p:ext uri="{BB962C8B-B14F-4D97-AF65-F5344CB8AC3E}">
        <p14:creationId xmlns:p14="http://schemas.microsoft.com/office/powerpoint/2010/main" val="29098376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Status of Oral Health in California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29" y="2171701"/>
            <a:ext cx="2214563" cy="2893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7343" y="2171701"/>
            <a:ext cx="4299858" cy="21698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Oral diseases are highly prevalent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Disparities are persistent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Effective preventive measures are underutilized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0826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833B6C-FD73-0D49-9637-FF7E9C24AA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21867"/>
            <a:ext cx="3949968" cy="7916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AC614-A02A-C64D-B79D-E58EA910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Safe and Welcoming Communities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9C28BA-83E8-574D-A861-7010A854A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0" y="2078651"/>
            <a:ext cx="1963618" cy="212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14F19-73E7-B24C-A150-891A53EEF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078651"/>
            <a:ext cx="1671569" cy="21395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CFD5B4-CBAD-5543-905E-8F56C42595BF}"/>
              </a:ext>
            </a:extLst>
          </p:cNvPr>
          <p:cNvSpPr txBox="1"/>
          <p:nvPr/>
        </p:nvSpPr>
        <p:spPr>
          <a:xfrm>
            <a:off x="311700" y="2209949"/>
            <a:ext cx="3791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D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“Create social, physical, and economic </a:t>
            </a:r>
            <a:r>
              <a:rPr lang="en-US" sz="2100" b="1" dirty="0">
                <a:solidFill>
                  <a:srgbClr val="0D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r>
              <a:rPr lang="en-US" sz="2100" dirty="0">
                <a:solidFill>
                  <a:srgbClr val="0D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promote attaining the full potential for health and well-being for all.”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D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Healthy People 2030</a:t>
            </a:r>
            <a:endParaRPr lang="en-US" sz="2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86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6223D-3268-A54C-9D35-E76E82FB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Resources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D412DFD-E08B-4349-9CDE-DD7712432F06}"/>
              </a:ext>
            </a:extLst>
          </p:cNvPr>
          <p:cNvSpPr txBox="1">
            <a:spLocks/>
          </p:cNvSpPr>
          <p:nvPr/>
        </p:nvSpPr>
        <p:spPr>
          <a:xfrm>
            <a:off x="682419" y="2552051"/>
            <a:ext cx="7779163" cy="2818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marL="267881" indent="-267881" defTabSz="410751">
              <a:lnSpc>
                <a:spcPct val="120000"/>
              </a:lnSpc>
              <a:spcBef>
                <a:spcPts val="703"/>
              </a:spcBef>
              <a:buClr>
                <a:schemeClr val="accent1"/>
              </a:buClr>
              <a:buSzPct val="150000"/>
              <a:buFont typeface="Wingdings" charset="2"/>
              <a:buChar char="§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1pPr>
            <a:lvl2pPr marL="580409" indent="-267881" defTabSz="410751">
              <a:lnSpc>
                <a:spcPct val="120000"/>
              </a:lnSpc>
              <a:spcBef>
                <a:spcPts val="703"/>
              </a:spcBef>
              <a:buClr>
                <a:schemeClr val="accent1"/>
              </a:buClr>
              <a:buSzPct val="150000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2pPr>
            <a:lvl3pPr marL="892937" indent="-267881" defTabSz="410751">
              <a:lnSpc>
                <a:spcPct val="120000"/>
              </a:lnSpc>
              <a:spcBef>
                <a:spcPts val="703"/>
              </a:spcBef>
              <a:buClr>
                <a:schemeClr val="accent1"/>
              </a:buClr>
              <a:buSzPct val="100000"/>
              <a:buFont typeface="Courier New"/>
              <a:buChar char="o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3pPr>
            <a:lvl4pPr marL="1205465" indent="-267881" defTabSz="410751">
              <a:lnSpc>
                <a:spcPct val="120000"/>
              </a:lnSpc>
              <a:spcBef>
                <a:spcPts val="703"/>
              </a:spcBef>
              <a:buClr>
                <a:schemeClr val="accent1"/>
              </a:buClr>
              <a:buSzPct val="100000"/>
              <a:buFont typeface="Wingdings" charset="2"/>
              <a:buChar char="§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4pPr>
            <a:lvl5pPr marL="1517993" indent="-267881" defTabSz="410751">
              <a:lnSpc>
                <a:spcPct val="120000"/>
              </a:lnSpc>
              <a:spcBef>
                <a:spcPts val="703"/>
              </a:spcBef>
              <a:buClr>
                <a:schemeClr val="accent1"/>
              </a:buClr>
              <a:buSzPct val="150000"/>
              <a:buFont typeface="Arial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5pPr>
            <a:lvl6pPr marL="267881" indent="-267881" defTabSz="410751">
              <a:lnSpc>
                <a:spcPct val="120000"/>
              </a:lnSpc>
              <a:spcBef>
                <a:spcPts val="703"/>
              </a:spcBef>
              <a:buClr>
                <a:srgbClr val="9489C7"/>
              </a:buClr>
              <a:buSzPct val="150000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6pPr>
            <a:lvl7pPr marL="267881" indent="-267881" defTabSz="410751">
              <a:lnSpc>
                <a:spcPct val="120000"/>
              </a:lnSpc>
              <a:spcBef>
                <a:spcPts val="703"/>
              </a:spcBef>
              <a:buClr>
                <a:srgbClr val="9489C7"/>
              </a:buClr>
              <a:buSzPct val="150000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7pPr>
            <a:lvl8pPr marL="267881" indent="-267881" defTabSz="410751">
              <a:lnSpc>
                <a:spcPct val="120000"/>
              </a:lnSpc>
              <a:spcBef>
                <a:spcPts val="703"/>
              </a:spcBef>
              <a:buClr>
                <a:srgbClr val="9489C7"/>
              </a:buClr>
              <a:buSzPct val="150000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8pPr>
            <a:lvl9pPr marL="267881" indent="-267881" defTabSz="410751">
              <a:lnSpc>
                <a:spcPct val="120000"/>
              </a:lnSpc>
              <a:spcBef>
                <a:spcPts val="703"/>
              </a:spcBef>
              <a:buClr>
                <a:srgbClr val="9489C7"/>
              </a:buClr>
              <a:buSzPct val="150000"/>
              <a:buChar char="•"/>
              <a:defRPr sz="1700">
                <a:solidFill>
                  <a:srgbClr val="7D828D"/>
                </a:solidFill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pPr marL="435307" lvl="1" indent="-200911" defTabSz="308063" fontAlgn="auto">
              <a:spcBef>
                <a:spcPts val="527"/>
              </a:spcBef>
              <a:spcAft>
                <a:spcPts val="0"/>
              </a:spcAft>
              <a:buClr>
                <a:srgbClr val="FEAA2F"/>
              </a:buClr>
              <a:buFont typeface="Wingdings" pitchFamily="2" charset="2"/>
              <a:buChar char="§"/>
            </a:pPr>
            <a:endParaRPr lang="en-US" sz="1800" dirty="0">
              <a:solidFill>
                <a:prstClr val="black"/>
              </a:solidFill>
              <a:latin typeface="Arial" panose="020B0604020202020204" pitchFamily="34" charset="0"/>
              <a:ea typeface="Proxima Nova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3AE14-B905-B24D-9188-FBEF2FEE1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56" y="2407407"/>
            <a:ext cx="3150326" cy="2086027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9CC519-5B8A-1542-82E7-9507541F5D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18" y="2174980"/>
            <a:ext cx="1313279" cy="2851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7799A2-5EEC-3B4D-A28A-33516EFC1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591" y="2033245"/>
            <a:ext cx="1396391" cy="3135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9EF06-4507-8040-9416-B3337328DF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95" y="1946623"/>
            <a:ext cx="2415728" cy="3126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12008-6320-C54B-AB86-5F507800C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068" y="2674621"/>
            <a:ext cx="2505258" cy="269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25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>
            <a:spLocks noGrp="1"/>
          </p:cNvSpPr>
          <p:nvPr>
            <p:ph type="title"/>
          </p:nvPr>
        </p:nvSpPr>
        <p:spPr>
          <a:xfrm>
            <a:off x="311700" y="13022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en" sz="3000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THANK YOU!</a:t>
            </a:r>
            <a:endParaRPr sz="3000" dirty="0">
              <a:solidFill>
                <a:schemeClr val="accent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D12E8-F6C3-3448-8BD6-944EDD3CFCA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/>
          <a:stretch/>
        </p:blipFill>
        <p:spPr bwMode="auto">
          <a:xfrm>
            <a:off x="2686778" y="2057254"/>
            <a:ext cx="3770441" cy="189612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4;p32">
            <a:extLst>
              <a:ext uri="{FF2B5EF4-FFF2-40B4-BE49-F238E27FC236}">
                <a16:creationId xmlns:a16="http://schemas.microsoft.com/office/drawing/2014/main" id="{86760C0A-DD88-5940-96C3-08AEBB0C4847}"/>
              </a:ext>
            </a:extLst>
          </p:cNvPr>
          <p:cNvSpPr txBox="1"/>
          <p:nvPr/>
        </p:nvSpPr>
        <p:spPr>
          <a:xfrm>
            <a:off x="1392380" y="4224143"/>
            <a:ext cx="6359236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44546A"/>
                </a:solidFill>
                <a:latin typeface="Proxima Nova"/>
                <a:ea typeface="Proxima Nova"/>
                <a:cs typeface="Proxima Nova"/>
                <a:sym typeface="Proxima Nova"/>
              </a:rPr>
              <a:t>Stephanie Thornton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44546A"/>
                </a:solidFill>
                <a:latin typeface="Proxima Nova"/>
                <a:ea typeface="Proxima Nova"/>
                <a:cs typeface="Proxima Nova"/>
                <a:sym typeface="Proxima Nova"/>
              </a:rPr>
              <a:t>Email: </a:t>
            </a:r>
            <a:r>
              <a:rPr lang="en" sz="2400" dirty="0" err="1">
                <a:solidFill>
                  <a:srgbClr val="44546A"/>
                </a:solidFill>
                <a:latin typeface="Proxima Nova"/>
                <a:ea typeface="Proxima Nova"/>
                <a:cs typeface="Proxima Nova"/>
                <a:sym typeface="Proxima Nova"/>
              </a:rPr>
              <a:t>sthornton@childrenspartnership.org</a:t>
            </a:r>
            <a:endParaRPr dirty="0">
              <a:solidFill>
                <a:prstClr val="black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2602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California Oral Health Plan 2018 -2028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26468"/>
            <a:ext cx="2743200" cy="3564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00550" y="2226469"/>
            <a:ext cx="3128963" cy="3263504"/>
          </a:xfrm>
        </p:spPr>
        <p:txBody>
          <a:bodyPr>
            <a:noAutofit/>
          </a:bodyPr>
          <a:lstStyle/>
          <a:p>
            <a:pPr marL="296465" indent="0" defTabSz="279797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>
                <a:srgbClr val="D16349"/>
              </a:buClr>
              <a:buSzPct val="85000"/>
              <a:buNone/>
            </a:pPr>
            <a:r>
              <a:rPr lang="en-US" sz="165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 1</a:t>
            </a:r>
            <a:r>
              <a:rPr lang="en-US" sz="1650" dirty="0">
                <a:solidFill>
                  <a:prstClr val="black"/>
                </a:solidFill>
                <a:cs typeface="Arial" panose="020B0604020202020204" pitchFamily="34" charset="0"/>
              </a:rPr>
              <a:t>:  </a:t>
            </a:r>
          </a:p>
          <a:p>
            <a:pPr marL="296465" indent="0" defTabSz="279797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Clr>
                <a:srgbClr val="D16349"/>
              </a:buClr>
              <a:buSzPct val="85000"/>
              <a:buNone/>
            </a:pP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the oral health of Californians by </a:t>
            </a:r>
            <a:r>
              <a:rPr lang="en-US" sz="165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addressing determinants of health </a:t>
            </a:r>
            <a:r>
              <a:rPr lang="en-US" sz="16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promote healthy habits and population-based prevention interventions to attain health status in communities.</a:t>
            </a:r>
            <a:endParaRPr lang="en-US" sz="16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54649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848600" cy="1295400"/>
          </a:xfrm>
        </p:spPr>
        <p:txBody>
          <a:bodyPr/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Tooth Decay in Children</a:t>
            </a:r>
            <a:br>
              <a:rPr lang="en-US" dirty="0"/>
            </a:br>
            <a:r>
              <a:rPr lang="en-US" sz="2100" dirty="0"/>
              <a:t>The California Smile Survey, 2006 </a:t>
            </a:r>
            <a:br>
              <a:rPr lang="en-US" sz="2100" dirty="0"/>
            </a:br>
            <a:r>
              <a:rPr lang="en-US" sz="2100" dirty="0"/>
              <a:t>and COHP 2028 Target 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828800" y="2228850"/>
          <a:ext cx="58293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rrow: Down 4">
            <a:extLst>
              <a:ext uri="{FF2B5EF4-FFF2-40B4-BE49-F238E27FC236}">
                <a16:creationId xmlns:a16="http://schemas.microsoft.com/office/drawing/2014/main" id="{00963698-7D3F-4C86-8D6B-969D5751F2FB}"/>
              </a:ext>
            </a:extLst>
          </p:cNvPr>
          <p:cNvSpPr/>
          <p:nvPr/>
        </p:nvSpPr>
        <p:spPr bwMode="auto">
          <a:xfrm rot="17549145">
            <a:off x="3164426" y="2339580"/>
            <a:ext cx="490818" cy="111610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0104FD0-8D3A-4EA4-8F85-F2162837C9BD}"/>
              </a:ext>
            </a:extLst>
          </p:cNvPr>
          <p:cNvSpPr/>
          <p:nvPr/>
        </p:nvSpPr>
        <p:spPr bwMode="auto">
          <a:xfrm rot="17549145">
            <a:off x="6021926" y="1899398"/>
            <a:ext cx="490818" cy="1116106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17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8100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Receipt of dental visit during pregnancy among California women with a recent live birth, </a:t>
            </a:r>
            <a:br>
              <a:rPr lang="en-US" b="1" dirty="0"/>
            </a:br>
            <a:r>
              <a:rPr lang="en-US" b="1" dirty="0"/>
              <a:t>by race/ethnicity and insurance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850307"/>
              </p:ext>
            </p:extLst>
          </p:nvPr>
        </p:nvGraphicFramePr>
        <p:xfrm>
          <a:off x="381000" y="1905000"/>
          <a:ext cx="84582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838200" y="5703329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Source: Maternal and Infant Health Assessment (MIHA) Survey, 2016-2017</a:t>
            </a:r>
          </a:p>
        </p:txBody>
      </p:sp>
    </p:spTree>
    <p:extLst>
      <p:ext uri="{BB962C8B-B14F-4D97-AF65-F5344CB8AC3E}">
        <p14:creationId xmlns:p14="http://schemas.microsoft.com/office/powerpoint/2010/main" val="3443459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105400" y="1754493"/>
            <a:ext cx="3549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86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teeth lost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among adults ages ≥ 65 years 2016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8200" y="5436162"/>
            <a:ext cx="8222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 Source: Centers for Disease Control (CDC), 500 Cities Project; CDC BRFSS 2016, US Census Bureau 2010, ACS 2012-2016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1"/>
            <a:ext cx="8229600" cy="147478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Place Matters: Dental Indicators</a:t>
            </a:r>
            <a:b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Oakland, Alameda County by Census 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CAAC3-3257-403F-95D4-A70B94B9A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97" t="8902" r="16832"/>
          <a:stretch/>
        </p:blipFill>
        <p:spPr>
          <a:xfrm>
            <a:off x="5417820" y="2354545"/>
            <a:ext cx="2708910" cy="3097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BD16CA-2AC4-4D72-815E-E0E7587F0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66" t="2386" r="16866" b="2250"/>
          <a:stretch/>
        </p:blipFill>
        <p:spPr>
          <a:xfrm>
            <a:off x="1688498" y="2383325"/>
            <a:ext cx="2708910" cy="30259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40F8E0-5427-4976-B515-5411CE0F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72" y="3902968"/>
            <a:ext cx="854111" cy="1423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27FF5-3D1B-43F9-AB29-824A22DDF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630" y="3902968"/>
            <a:ext cx="974381" cy="14058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80173" y="1754493"/>
            <a:ext cx="319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E86C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Visits to dentist or dental clinic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among adults ages ≥ 18 years 2016</a:t>
            </a:r>
          </a:p>
        </p:txBody>
      </p:sp>
    </p:spTree>
    <p:extLst>
      <p:ext uri="{BB962C8B-B14F-4D97-AF65-F5344CB8AC3E}">
        <p14:creationId xmlns:p14="http://schemas.microsoft.com/office/powerpoint/2010/main" val="48413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Place Matters</a:t>
            </a:r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Alameda County by Census Tract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76400"/>
            <a:ext cx="4082441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5410200"/>
            <a:ext cx="912720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200" dirty="0"/>
              <a:t>Source:</a:t>
            </a:r>
            <a:r>
              <a:rPr lang="en-US" dirty="0"/>
              <a:t> “</a:t>
            </a:r>
            <a:r>
              <a:rPr lang="en-US" sz="1100" dirty="0"/>
              <a:t>Rising Housing Costs and Re-Segregation in Alameda County”,</a:t>
            </a:r>
            <a:r>
              <a:rPr lang="en-US" sz="1100" b="1" dirty="0"/>
              <a:t> </a:t>
            </a:r>
            <a:r>
              <a:rPr lang="en-US" sz="1100" dirty="0"/>
              <a:t>UC Berkeley’s Urban Displacement Project and the </a:t>
            </a:r>
          </a:p>
          <a:p>
            <a:r>
              <a:rPr lang="en-US" sz="1100" dirty="0"/>
              <a:t>California Housing Partnership, </a:t>
            </a:r>
            <a:r>
              <a:rPr lang="en-US" sz="1100" dirty="0">
                <a:hlinkClick r:id="rId4"/>
              </a:rPr>
              <a:t>https://www.urbandisplacement.org/sites/default/files/images/alamedafinal9_18.pdf</a:t>
            </a:r>
            <a:endParaRPr lang="en-US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9680110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WSD 2013 Blue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LWSD 2013 Blue 2">
  <a:themeElements>
    <a:clrScheme name="LWSD_blue">
      <a:dk1>
        <a:srgbClr val="808080"/>
      </a:dk1>
      <a:lt1>
        <a:sysClr val="window" lastClr="FFFFFF"/>
      </a:lt1>
      <a:dk2>
        <a:srgbClr val="95AF39"/>
      </a:dk2>
      <a:lt2>
        <a:srgbClr val="FFFFFF"/>
      </a:lt2>
      <a:accent1>
        <a:srgbClr val="2FB4BC"/>
      </a:accent1>
      <a:accent2>
        <a:srgbClr val="F79527"/>
      </a:accent2>
      <a:accent3>
        <a:srgbClr val="95AF39"/>
      </a:accent3>
      <a:accent4>
        <a:srgbClr val="FDBA16"/>
      </a:accent4>
      <a:accent5>
        <a:srgbClr val="779042"/>
      </a:accent5>
      <a:accent6>
        <a:srgbClr val="F47F26"/>
      </a:accent6>
      <a:hlink>
        <a:srgbClr val="00A9C5"/>
      </a:hlink>
      <a:folHlink>
        <a:srgbClr val="C7DC6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2"/>
            </a:solidFill>
            <a:latin typeface="Avenir Light"/>
            <a:cs typeface="Avenir Light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HIP_07.17.19_external" id="{DEFC1140-61A2-8340-B42E-204CD316ACB7}" vid="{3D44EEC4-CF40-1C40-8BC3-6B2C18A90F3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1789</Words>
  <Application>Microsoft Office PowerPoint</Application>
  <PresentationFormat>On-screen Show (4:3)</PresentationFormat>
  <Paragraphs>296</Paragraphs>
  <Slides>42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</vt:lpstr>
      <vt:lpstr>Arial Narrow</vt:lpstr>
      <vt:lpstr>Arial Rounded MT Bold</vt:lpstr>
      <vt:lpstr>Avenir Light</vt:lpstr>
      <vt:lpstr>Calibri</vt:lpstr>
      <vt:lpstr>Calibri Light</vt:lpstr>
      <vt:lpstr>Proxima Nova</vt:lpstr>
      <vt:lpstr>Tahoma</vt:lpstr>
      <vt:lpstr>Wingdings</vt:lpstr>
      <vt:lpstr>Wingdings 2</vt:lpstr>
      <vt:lpstr>2_Office Theme</vt:lpstr>
      <vt:lpstr>Office Theme</vt:lpstr>
      <vt:lpstr>LWSD 2013 Blue</vt:lpstr>
      <vt:lpstr>LWSD 2013 Blue 2</vt:lpstr>
      <vt:lpstr>1_Office Theme</vt:lpstr>
      <vt:lpstr>California Department of Public Health Office of Oral Health</vt:lpstr>
      <vt:lpstr> Panel Learning Objectives</vt:lpstr>
      <vt:lpstr>PowerPoint Presentation</vt:lpstr>
      <vt:lpstr>Status of Oral Health in California</vt:lpstr>
      <vt:lpstr>California Oral Health Plan 2018 -2028</vt:lpstr>
      <vt:lpstr>Tooth Decay in Children The California Smile Survey, 2006  and COHP 2028 Target  </vt:lpstr>
      <vt:lpstr>Receipt of dental visit during pregnancy among California women with a recent live birth,  by race/ethnicity and insurance  </vt:lpstr>
      <vt:lpstr>Place Matters: Dental Indicators Oakland, Alameda County by Census Tract</vt:lpstr>
      <vt:lpstr>Place Matters Alameda County by Census Tract</vt:lpstr>
      <vt:lpstr>Bay Area Regional Health Inequities Initiative (BARHII) Framework</vt:lpstr>
      <vt:lpstr>Steps to Developing a Plan to Address Social Determinants of Oral Health</vt:lpstr>
      <vt:lpstr>Indicators Potentially Related to Oral Health</vt:lpstr>
      <vt:lpstr>Approaches to Take Action</vt:lpstr>
      <vt:lpstr>California Priorities </vt:lpstr>
      <vt:lpstr>PowerPoint Presentation</vt:lpstr>
      <vt:lpstr> Contact Information  </vt:lpstr>
      <vt:lpstr>Addressing Social Determinants of  Oral Health  in San Diego County</vt:lpstr>
      <vt:lpstr>San Diego County</vt:lpstr>
      <vt:lpstr>the Past</vt:lpstr>
      <vt:lpstr>the Present</vt:lpstr>
      <vt:lpstr>the Present</vt:lpstr>
      <vt:lpstr>the present</vt:lpstr>
      <vt:lpstr>the Present</vt:lpstr>
      <vt:lpstr>the future</vt:lpstr>
      <vt:lpstr>BlackLegacynowsd.com</vt:lpstr>
      <vt:lpstr>CONTACT INFORMATION</vt:lpstr>
      <vt:lpstr>Addressing the Social Determinants of Oral Health: Local Strategies for a National Discussion</vt:lpstr>
      <vt:lpstr>The Children’s Partnership</vt:lpstr>
      <vt:lpstr>California’s Children</vt:lpstr>
      <vt:lpstr>Social Determinants of Oral Health</vt:lpstr>
      <vt:lpstr>Adverse Childhood Experiences (ACEs)</vt:lpstr>
      <vt:lpstr>Racial Inequities in Oral Health</vt:lpstr>
      <vt:lpstr>Supporting Community-Based Approaches: California Strategies </vt:lpstr>
      <vt:lpstr> The Role of Community Health Workers</vt:lpstr>
      <vt:lpstr> Early Childhood Oral Health Assessment (ECOHA)</vt:lpstr>
      <vt:lpstr>The Virtual Dental Home</vt:lpstr>
      <vt:lpstr>Policy and Administrative Advocacy</vt:lpstr>
      <vt:lpstr>Legislation: Establishing a Patient at Community Sites </vt:lpstr>
      <vt:lpstr>Sustaining and Leveraging Local Pilot Projects</vt:lpstr>
      <vt:lpstr>Safe and Welcoming Communities</vt:lpstr>
      <vt:lpstr>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2020-03-05T20:11:59Z</dcterms:created>
  <dcterms:modified xsi:type="dcterms:W3CDTF">2020-10-10T17:49:10Z</dcterms:modified>
  <cp:contentStatus/>
</cp:coreProperties>
</file>