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4"/>
  </p:notesMasterIdLst>
  <p:sldIdLst>
    <p:sldId id="310" r:id="rId3"/>
    <p:sldId id="311" r:id="rId4"/>
    <p:sldId id="312" r:id="rId5"/>
    <p:sldId id="313" r:id="rId6"/>
    <p:sldId id="286" r:id="rId7"/>
    <p:sldId id="267" r:id="rId8"/>
    <p:sldId id="284" r:id="rId9"/>
    <p:sldId id="285" r:id="rId10"/>
    <p:sldId id="291" r:id="rId11"/>
    <p:sldId id="316" r:id="rId12"/>
    <p:sldId id="303" r:id="rId13"/>
    <p:sldId id="292" r:id="rId14"/>
    <p:sldId id="293" r:id="rId15"/>
    <p:sldId id="318" r:id="rId16"/>
    <p:sldId id="294" r:id="rId17"/>
    <p:sldId id="297" r:id="rId18"/>
    <p:sldId id="295" r:id="rId19"/>
    <p:sldId id="296" r:id="rId20"/>
    <p:sldId id="298" r:id="rId21"/>
    <p:sldId id="299" r:id="rId22"/>
    <p:sldId id="301" r:id="rId23"/>
    <p:sldId id="302" r:id="rId24"/>
    <p:sldId id="304" r:id="rId25"/>
    <p:sldId id="306" r:id="rId26"/>
    <p:sldId id="307" r:id="rId27"/>
    <p:sldId id="308" r:id="rId28"/>
    <p:sldId id="317" r:id="rId29"/>
    <p:sldId id="309" r:id="rId30"/>
    <p:sldId id="319" r:id="rId31"/>
    <p:sldId id="266" r:id="rId32"/>
    <p:sldId id="31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D74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86032" autoAdjust="0"/>
  </p:normalViewPr>
  <p:slideViewPr>
    <p:cSldViewPr>
      <p:cViewPr varScale="1">
        <p:scale>
          <a:sx n="72" d="100"/>
          <a:sy n="72" d="100"/>
        </p:scale>
        <p:origin x="-1651" y="-82"/>
      </p:cViewPr>
      <p:guideLst>
        <p:guide orient="horz" pos="2160"/>
        <p:guide pos="2880"/>
      </p:guideLst>
    </p:cSldViewPr>
  </p:slideViewPr>
  <p:outlineViewPr>
    <p:cViewPr>
      <p:scale>
        <a:sx n="33" d="100"/>
        <a:sy n="33" d="100"/>
      </p:scale>
      <p:origin x="42" y="78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64D1D5-4573-4028-9A7C-E249DFD7ED39}" type="datetimeFigureOut">
              <a:rPr lang="en-US" smtClean="0"/>
              <a:pPr/>
              <a:t>6/26/2017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39CA-78DC-4F14-8601-CCEBA5314D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r>
              <a:rPr lang="en-US" dirty="0">
                <a:latin typeface="Arial" pitchFamily="34" charset="0"/>
              </a:rPr>
              <a:t>Thank you so much for having me today. I’m the Director of Programs at AMCHP, but my background and training are in epidemiology, data, assessment and evaluation. My passion is to ensure that we make data driven decisions in our work, and in that spirit, I’m here today to talk about one of the ways we’ve been working to make data for decision-making more accessible – making better infographics.</a:t>
            </a:r>
          </a:p>
        </p:txBody>
      </p:sp>
      <p:sp>
        <p:nvSpPr>
          <p:cNvPr id="52228" name="Slide Number Placeholder 3"/>
          <p:cNvSpPr>
            <a:spLocks noGrp="1"/>
          </p:cNvSpPr>
          <p:nvPr>
            <p:ph type="sldNum" sz="quarter" idx="5"/>
          </p:nvPr>
        </p:nvSpPr>
        <p:spPr bwMode="auto">
          <a:noFill/>
          <a:ln>
            <a:miter lim="800000"/>
            <a:headEnd/>
            <a:tailEnd/>
          </a:ln>
        </p:spPr>
        <p:txBody>
          <a:bodyPr/>
          <a:lstStyle/>
          <a:p>
            <a:fld id="{B383E475-E263-452A-92EE-39EF927E8D8D}" type="slidenum">
              <a:rPr lang="en-US" smtClean="0">
                <a:ea typeface="ヒラギノ角ゴ Pro W3"/>
                <a:cs typeface="ヒラギノ角ゴ Pro W3"/>
              </a:rPr>
              <a:pPr/>
              <a:t>5</a:t>
            </a:fld>
            <a:endParaRPr lang="en-US">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72EF4E65-0277-4C70-AFB6-BC1D0D13C5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a:extLst>
              <a:ext uri="{FF2B5EF4-FFF2-40B4-BE49-F238E27FC236}">
                <a16:creationId xmlns="" xmlns:a16="http://schemas.microsoft.com/office/drawing/2014/main" id="{BDEFEF14-6A61-495D-972C-97A9FF98D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a:bodyPr>
          <a:lstStyle/>
          <a:p>
            <a:r>
              <a:rPr lang="en-US" sz="1200" b="0" i="0" u="none" strike="noStrike" kern="1200" baseline="0" dirty="0">
                <a:solidFill>
                  <a:schemeClr val="tx1"/>
                </a:solidFill>
                <a:latin typeface="+mn-lt"/>
                <a:ea typeface="+mn-ea"/>
                <a:cs typeface="+mn-cs"/>
              </a:rPr>
              <a:t>On the side of things we will avoid:</a:t>
            </a:r>
          </a:p>
          <a:p>
            <a:r>
              <a:rPr lang="en-US" altLang="en-US" sz="1200" b="0" i="0" u="none" strike="noStrike" kern="1200" baseline="0" dirty="0">
                <a:solidFill>
                  <a:schemeClr val="tx1"/>
                </a:solidFill>
                <a:latin typeface="+mn-lt"/>
                <a:ea typeface="+mn-ea"/>
                <a:cs typeface="+mn-cs"/>
              </a:rPr>
              <a:t>Pie charts, because of their potential for distortion (epi)</a:t>
            </a:r>
          </a:p>
          <a:p>
            <a:r>
              <a:rPr lang="en-US" altLang="en-US" sz="1200" b="0" i="0" u="none" strike="noStrike" kern="1200" baseline="0" dirty="0">
                <a:solidFill>
                  <a:schemeClr val="tx1"/>
                </a:solidFill>
                <a:latin typeface="+mn-lt"/>
                <a:ea typeface="+mn-ea"/>
                <a:cs typeface="+mn-cs"/>
              </a:rPr>
              <a:t>Imagery in charts (not always appropriate (epi)</a:t>
            </a:r>
          </a:p>
          <a:p>
            <a:r>
              <a:rPr lang="en-US" altLang="en-US" sz="1200" b="0" i="0" u="none" strike="noStrike" kern="1200" baseline="0" dirty="0">
                <a:solidFill>
                  <a:schemeClr val="tx1"/>
                </a:solidFill>
                <a:latin typeface="+mn-lt"/>
                <a:ea typeface="+mn-ea"/>
                <a:cs typeface="+mn-cs"/>
              </a:rPr>
              <a:t>Too much information in one infographic</a:t>
            </a:r>
          </a:p>
          <a:p>
            <a:r>
              <a:rPr lang="en-US" altLang="en-US" sz="1200" b="0" i="0" u="none" strike="noStrike" kern="1200" baseline="0" dirty="0">
                <a:solidFill>
                  <a:schemeClr val="tx1"/>
                </a:solidFill>
                <a:latin typeface="+mn-lt"/>
                <a:ea typeface="+mn-ea"/>
                <a:cs typeface="+mn-cs"/>
              </a:rPr>
              <a:t>Too small (print and visuals)</a:t>
            </a:r>
          </a:p>
          <a:p>
            <a:r>
              <a:rPr lang="en-US" altLang="en-US" sz="1200" b="0" i="0" u="none" strike="noStrike" kern="1200" baseline="0" dirty="0">
                <a:solidFill>
                  <a:schemeClr val="tx1"/>
                </a:solidFill>
                <a:latin typeface="+mn-lt"/>
                <a:ea typeface="+mn-ea"/>
                <a:cs typeface="+mn-cs"/>
              </a:rPr>
              <a:t>Too many fonts</a:t>
            </a:r>
          </a:p>
          <a:p>
            <a:r>
              <a:rPr lang="en-US" altLang="en-US" sz="1200" b="0" i="0" u="none" strike="noStrike" kern="1200" baseline="0" dirty="0">
                <a:solidFill>
                  <a:schemeClr val="tx1"/>
                </a:solidFill>
                <a:latin typeface="+mn-lt"/>
                <a:ea typeface="+mn-ea"/>
                <a:cs typeface="+mn-cs"/>
              </a:rPr>
              <a:t>Unlabeled / incorrectly labeled axis (epi)</a:t>
            </a:r>
          </a:p>
          <a:p>
            <a:r>
              <a:rPr lang="en-US" altLang="en-US" sz="1200" b="0" i="0" u="none" strike="noStrike" kern="1200" baseline="0" dirty="0">
                <a:solidFill>
                  <a:schemeClr val="tx1"/>
                </a:solidFill>
                <a:latin typeface="+mn-lt"/>
                <a:ea typeface="+mn-ea"/>
                <a:cs typeface="+mn-cs"/>
              </a:rPr>
              <a:t>Background images that are too busy</a:t>
            </a:r>
          </a:p>
          <a:p>
            <a:r>
              <a:rPr lang="en-US" altLang="en-US" sz="1200" b="0" i="0" u="none" strike="noStrike" kern="1200" baseline="0" dirty="0">
                <a:solidFill>
                  <a:schemeClr val="tx1"/>
                </a:solidFill>
                <a:latin typeface="+mn-lt"/>
                <a:ea typeface="+mn-ea"/>
                <a:cs typeface="+mn-cs"/>
              </a:rPr>
              <a:t>Images that might be divisive – we use flat icon to avoid having to choose representations of people by race/ethnicity; we are careful about gender stereotypes</a:t>
            </a:r>
          </a:p>
          <a:p>
            <a:r>
              <a:rPr lang="en-US" altLang="en-US" sz="1200" b="0" i="0" u="none" strike="noStrike" kern="1200" baseline="0" dirty="0">
                <a:solidFill>
                  <a:schemeClr val="tx1"/>
                </a:solidFill>
                <a:latin typeface="+mn-lt"/>
                <a:ea typeface="+mn-ea"/>
                <a:cs typeface="+mn-cs"/>
              </a:rPr>
              <a:t>Using people as “vessels” to show percent because they are not accurate (epi)</a:t>
            </a:r>
            <a:endParaRPr lang="en-US" altLang="en-US" dirty="0">
              <a:ea typeface="ＭＳ Ｐゴシック" panose="020B0600070205080204" pitchFamily="34" charset="-128"/>
            </a:endParaRPr>
          </a:p>
        </p:txBody>
      </p:sp>
      <p:sp>
        <p:nvSpPr>
          <p:cNvPr id="15364" name="Slide Number Placeholder 3">
            <a:extLst>
              <a:ext uri="{FF2B5EF4-FFF2-40B4-BE49-F238E27FC236}">
                <a16:creationId xmlns="" xmlns:a16="http://schemas.microsoft.com/office/drawing/2014/main" id="{72B47686-BA9E-474C-ADD7-F411297C377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D60816-AFE1-4841-ABFA-F1477A6D1D7F}" type="slidenum">
              <a:rPr lang="en-US" altLang="en-US" smtClean="0">
                <a:latin typeface="Arial" panose="020B0604020202020204" pitchFamily="34" charset="0"/>
                <a:ea typeface="ヒラギノ角ゴ Pro W3" pitchFamily="-65" charset="-128"/>
              </a:rPr>
              <a:pPr>
                <a:spcBef>
                  <a:spcPct val="0"/>
                </a:spcBef>
              </a:pPr>
              <a:t>14</a:t>
            </a:fld>
            <a:endParaRPr lang="en-US" altLang="en-US">
              <a:latin typeface="Arial" panose="020B0604020202020204" pitchFamily="34" charset="0"/>
              <a:ea typeface="ヒラギノ角ゴ Pro W3" pitchFamily="-65" charset="-128"/>
            </a:endParaRPr>
          </a:p>
        </p:txBody>
      </p:sp>
    </p:spTree>
    <p:extLst>
      <p:ext uri="{BB962C8B-B14F-4D97-AF65-F5344CB8AC3E}">
        <p14:creationId xmlns="" xmlns:p14="http://schemas.microsoft.com/office/powerpoint/2010/main" val="57033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things we wanted to avoid. Although the left side was actually from an article on how to improve your infographics, the epidemiologists in the room voted this down. Because pie charts can distort the visual representation of the data, we opt to avoid them if at all possible. We also did not like the gratuitous use of the coffee imagery – you might disagree, but one of our guiding principles is to keep charts simple, and our group felt the additional imagery did not contribute to the user’s understanding of the information.</a:t>
            </a:r>
          </a:p>
          <a:p>
            <a:r>
              <a:rPr lang="en-US" dirty="0"/>
              <a:t>On the right is another item we wanted to avoid – filling people as “vessels” to illustrate </a:t>
            </a:r>
            <a:r>
              <a:rPr lang="en-US" dirty="0" err="1"/>
              <a:t>percents</a:t>
            </a:r>
            <a:r>
              <a:rPr lang="en-US" dirty="0"/>
              <a:t>. Now this visual is from a friend’s publication, and I think it did what they wanted it to, but again, in a room with epis and data people, the ability to make this an accurate representation of the percentages shown was almost impossible. Is a head really 20% of the body? </a:t>
            </a:r>
          </a:p>
        </p:txBody>
      </p:sp>
      <p:sp>
        <p:nvSpPr>
          <p:cNvPr id="4" name="Slide Number Placeholder 3"/>
          <p:cNvSpPr>
            <a:spLocks noGrp="1"/>
          </p:cNvSpPr>
          <p:nvPr>
            <p:ph type="sldNum" sz="quarter" idx="10"/>
          </p:nvPr>
        </p:nvSpPr>
        <p:spPr/>
        <p:txBody>
          <a:bodyPr/>
          <a:lstStyle/>
          <a:p>
            <a:fld id="{4BAF39CA-78DC-4F14-8601-CCEBA5314D42}" type="slidenum">
              <a:rPr lang="en-US" smtClean="0"/>
              <a:pPr/>
              <a:t>15</a:t>
            </a:fld>
            <a:endParaRPr lang="en-US"/>
          </a:p>
        </p:txBody>
      </p:sp>
    </p:spTree>
    <p:extLst>
      <p:ext uri="{BB962C8B-B14F-4D97-AF65-F5344CB8AC3E}">
        <p14:creationId xmlns="" xmlns:p14="http://schemas.microsoft.com/office/powerpoint/2010/main" val="197543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share with you a series of iterations in the development of one our first infographics with our dos and don’ts. This infographic is sharing the results of an action learning collaborative around moving data from maternal mortality review to action. I’ve broken these into two pieces because the format doesn’t necessarily translate to slides. </a:t>
            </a:r>
          </a:p>
          <a:p>
            <a:r>
              <a:rPr lang="en-US" dirty="0"/>
              <a:t>Iteration 1 – we started with a map – does it add value? There were 6 participating states – it’s not easy to see, and the 31 refers to new committee members added over the life of the project.</a:t>
            </a:r>
          </a:p>
          <a:p>
            <a:r>
              <a:rPr lang="en-US" dirty="0"/>
              <a:t>We had a thermometer to show accumulated products. Does it work? We ended up dropping it because as an image, it was not directly related to the topic. The visual was numerically accurate and the things on the graph were all the same units, but we still didn’t like it.</a:t>
            </a:r>
          </a:p>
        </p:txBody>
      </p:sp>
      <p:sp>
        <p:nvSpPr>
          <p:cNvPr id="4" name="Slide Number Placeholder 3"/>
          <p:cNvSpPr>
            <a:spLocks noGrp="1"/>
          </p:cNvSpPr>
          <p:nvPr>
            <p:ph type="sldNum" sz="quarter" idx="10"/>
          </p:nvPr>
        </p:nvSpPr>
        <p:spPr/>
        <p:txBody>
          <a:bodyPr/>
          <a:lstStyle/>
          <a:p>
            <a:fld id="{4BAF39CA-78DC-4F14-8601-CCEBA5314D42}" type="slidenum">
              <a:rPr lang="en-US" smtClean="0"/>
              <a:pPr/>
              <a:t>16</a:t>
            </a:fld>
            <a:endParaRPr lang="en-US"/>
          </a:p>
        </p:txBody>
      </p:sp>
    </p:spTree>
    <p:extLst>
      <p:ext uri="{BB962C8B-B14F-4D97-AF65-F5344CB8AC3E}">
        <p14:creationId xmlns="" xmlns:p14="http://schemas.microsoft.com/office/powerpoint/2010/main" val="338533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Iteration 2 -  Simplified the tagline</a:t>
            </a:r>
          </a:p>
          <a:p>
            <a:r>
              <a:rPr lang="en-US" dirty="0"/>
              <a:t>Added a headline about what ALCs do</a:t>
            </a:r>
          </a:p>
          <a:p>
            <a:r>
              <a:rPr lang="en-US" dirty="0"/>
              <a:t>Lost the map, instead used images that describe and relate to the numbers</a:t>
            </a:r>
          </a:p>
          <a:p>
            <a:r>
              <a:rPr lang="en-US" dirty="0"/>
              <a:t>Emphasized numbers by increasing the font size of them</a:t>
            </a:r>
          </a:p>
          <a:p>
            <a:r>
              <a:rPr lang="en-US" dirty="0"/>
              <a:t>We took the items from the thermometer and pulled them out with large numbers and images that related to the topic</a:t>
            </a:r>
          </a:p>
          <a:p>
            <a:r>
              <a:rPr lang="en-US" dirty="0"/>
              <a:t>We shifted the language in the headline at the bottom from “move data to action” to “Accelerate progress by advancing knowledge”. Why did we choose that language? Who was the audience? We decided that the primary audience for this type of infographic was not necessarily our members so much as our funders.</a:t>
            </a:r>
          </a:p>
        </p:txBody>
      </p:sp>
      <p:sp>
        <p:nvSpPr>
          <p:cNvPr id="4" name="Slide Number Placeholder 3"/>
          <p:cNvSpPr>
            <a:spLocks noGrp="1"/>
          </p:cNvSpPr>
          <p:nvPr>
            <p:ph type="sldNum" sz="quarter" idx="10"/>
          </p:nvPr>
        </p:nvSpPr>
        <p:spPr/>
        <p:txBody>
          <a:bodyPr/>
          <a:lstStyle/>
          <a:p>
            <a:fld id="{4BAF39CA-78DC-4F14-8601-CCEBA5314D42}" type="slidenum">
              <a:rPr lang="en-US" smtClean="0"/>
              <a:pPr/>
              <a:t>17</a:t>
            </a:fld>
            <a:endParaRPr lang="en-US"/>
          </a:p>
        </p:txBody>
      </p:sp>
    </p:spTree>
    <p:extLst>
      <p:ext uri="{BB962C8B-B14F-4D97-AF65-F5344CB8AC3E}">
        <p14:creationId xmlns="" xmlns:p14="http://schemas.microsoft.com/office/powerpoint/2010/main" val="50961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Iteration 3 – What’s the major difference here? With this iteration, we focused on getting more white space, moved the training of health workers to the center.</a:t>
            </a:r>
          </a:p>
        </p:txBody>
      </p:sp>
      <p:sp>
        <p:nvSpPr>
          <p:cNvPr id="4" name="Slide Number Placeholder 3"/>
          <p:cNvSpPr>
            <a:spLocks noGrp="1"/>
          </p:cNvSpPr>
          <p:nvPr>
            <p:ph type="sldNum" sz="quarter" idx="10"/>
          </p:nvPr>
        </p:nvSpPr>
        <p:spPr/>
        <p:txBody>
          <a:bodyPr/>
          <a:lstStyle/>
          <a:p>
            <a:fld id="{4BAF39CA-78DC-4F14-8601-CCEBA5314D42}" type="slidenum">
              <a:rPr lang="en-US" smtClean="0"/>
              <a:pPr/>
              <a:t>18</a:t>
            </a:fld>
            <a:endParaRPr lang="en-US"/>
          </a:p>
        </p:txBody>
      </p:sp>
    </p:spTree>
    <p:extLst>
      <p:ext uri="{BB962C8B-B14F-4D97-AF65-F5344CB8AC3E}">
        <p14:creationId xmlns="" xmlns:p14="http://schemas.microsoft.com/office/powerpoint/2010/main" val="77320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Iteration 4 –The Final Version</a:t>
            </a:r>
          </a:p>
          <a:p>
            <a:r>
              <a:rPr lang="en-US" dirty="0"/>
              <a:t>Format was even wider – more white space</a:t>
            </a:r>
          </a:p>
          <a:p>
            <a:r>
              <a:rPr lang="en-US" dirty="0"/>
              <a:t>Used people to show quantity without breaking our rule of filling people in. </a:t>
            </a:r>
          </a:p>
          <a:p>
            <a:r>
              <a:rPr lang="en-US" dirty="0"/>
              <a:t>Spreading out also allowed us to use a larger font throughout</a:t>
            </a:r>
          </a:p>
          <a:p>
            <a:r>
              <a:rPr lang="en-US" dirty="0"/>
              <a:t>Removed details that were not essential, allowed us to use less text, makes it feel cleaner</a:t>
            </a:r>
          </a:p>
          <a:p>
            <a:endParaRPr lang="en-US" dirty="0"/>
          </a:p>
          <a:p>
            <a:endParaRPr lang="en-US" dirty="0"/>
          </a:p>
        </p:txBody>
      </p:sp>
      <p:sp>
        <p:nvSpPr>
          <p:cNvPr id="4" name="Slide Number Placeholder 3"/>
          <p:cNvSpPr>
            <a:spLocks noGrp="1"/>
          </p:cNvSpPr>
          <p:nvPr>
            <p:ph type="sldNum" sz="quarter" idx="10"/>
          </p:nvPr>
        </p:nvSpPr>
        <p:spPr/>
        <p:txBody>
          <a:bodyPr/>
          <a:lstStyle/>
          <a:p>
            <a:fld id="{4BAF39CA-78DC-4F14-8601-CCEBA5314D42}" type="slidenum">
              <a:rPr lang="en-US" smtClean="0"/>
              <a:pPr/>
              <a:t>19</a:t>
            </a:fld>
            <a:endParaRPr lang="en-US"/>
          </a:p>
        </p:txBody>
      </p:sp>
    </p:spTree>
    <p:extLst>
      <p:ext uri="{BB962C8B-B14F-4D97-AF65-F5344CB8AC3E}">
        <p14:creationId xmlns="" xmlns:p14="http://schemas.microsoft.com/office/powerpoint/2010/main" val="311072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then, we’ve experimented with a number of different styles. This example shows how we are trying to take information from our member assessment and summarize qualitative data from open-ended questions in an infographic. These are notoriously difficult to share in a cogent way; it always seems like a good idea to ask the members what the top emerging issues, challenges, and opportunities are, but when you have more than 400 answers to these questions, it’s hard to know what to do.</a:t>
            </a:r>
          </a:p>
          <a:p>
            <a:r>
              <a:rPr lang="en-US" dirty="0"/>
              <a:t>Emerging Issues: Here we took some of the key topics and summarized them in a word cloud – the relative size of the text indicates the relative frequency of the topic. This is one of the ways we can show a lot of themes and how some of them came up more than others. This is superimposed on a map to convey the message that this information comes from our members across the country.</a:t>
            </a:r>
          </a:p>
          <a:p>
            <a:r>
              <a:rPr lang="en-US" dirty="0"/>
              <a:t>We used word bubbles to convey that these are the words of our members.</a:t>
            </a:r>
          </a:p>
          <a:p>
            <a:r>
              <a:rPr lang="en-US" dirty="0"/>
              <a:t>We then tied the issues we heard to our strategic plan to provide a visual reminder that we are well-positioned to take on these issues and challenges because they align with specific objectives from goal areas in our strategic plan.</a:t>
            </a:r>
          </a:p>
        </p:txBody>
      </p:sp>
      <p:sp>
        <p:nvSpPr>
          <p:cNvPr id="4" name="Slide Number Placeholder 3"/>
          <p:cNvSpPr>
            <a:spLocks noGrp="1"/>
          </p:cNvSpPr>
          <p:nvPr>
            <p:ph type="sldNum" sz="quarter" idx="10"/>
          </p:nvPr>
        </p:nvSpPr>
        <p:spPr/>
        <p:txBody>
          <a:bodyPr/>
          <a:lstStyle/>
          <a:p>
            <a:fld id="{4BAF39CA-78DC-4F14-8601-CCEBA5314D42}" type="slidenum">
              <a:rPr lang="en-US" smtClean="0"/>
              <a:pPr/>
              <a:t>20</a:t>
            </a:fld>
            <a:endParaRPr lang="en-US"/>
          </a:p>
        </p:txBody>
      </p:sp>
    </p:spTree>
    <p:extLst>
      <p:ext uri="{BB962C8B-B14F-4D97-AF65-F5344CB8AC3E}">
        <p14:creationId xmlns="" xmlns:p14="http://schemas.microsoft.com/office/powerpoint/2010/main" val="149838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infographic accompanied a journal article on the postpartum visit – so this is our first peer-reviewed, published infographic. And it does not contain a single number. This information is the accumulation of information from journal articles, focus groups, and the solutions were proposed by a working group to address the challenges in the word bubbles.</a:t>
            </a:r>
          </a:p>
          <a:p>
            <a:r>
              <a:rPr lang="en-US" dirty="0"/>
              <a:t>We took a lot of care to choose images that resonated with the words, that showed mothers, infants, and the practical issues facing mothers when deciding to forgo needed care.</a:t>
            </a:r>
          </a:p>
          <a:p>
            <a:r>
              <a:rPr lang="en-US" dirty="0"/>
              <a:t>Originally we envisioned this infographic as a roadmap or pathway, but in the end, three simple bands with words from moms in the word bubbles and solutions from the working groups in yellow.</a:t>
            </a:r>
          </a:p>
        </p:txBody>
      </p:sp>
      <p:sp>
        <p:nvSpPr>
          <p:cNvPr id="4" name="Slide Number Placeholder 3"/>
          <p:cNvSpPr>
            <a:spLocks noGrp="1"/>
          </p:cNvSpPr>
          <p:nvPr>
            <p:ph type="sldNum" sz="quarter" idx="10"/>
          </p:nvPr>
        </p:nvSpPr>
        <p:spPr/>
        <p:txBody>
          <a:bodyPr/>
          <a:lstStyle/>
          <a:p>
            <a:fld id="{4BAF39CA-78DC-4F14-8601-CCEBA5314D42}" type="slidenum">
              <a:rPr lang="en-US" smtClean="0"/>
              <a:pPr/>
              <a:t>21</a:t>
            </a:fld>
            <a:endParaRPr lang="en-US"/>
          </a:p>
        </p:txBody>
      </p:sp>
    </p:spTree>
    <p:extLst>
      <p:ext uri="{BB962C8B-B14F-4D97-AF65-F5344CB8AC3E}">
        <p14:creationId xmlns="" xmlns:p14="http://schemas.microsoft.com/office/powerpoint/2010/main" val="242290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to experiment with the concept of social math. </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Social math</a:t>
            </a:r>
            <a:r>
              <a:rPr lang="en-US" sz="1200" b="0" i="0" kern="1200" dirty="0">
                <a:solidFill>
                  <a:schemeClr val="tx1"/>
                </a:solidFill>
                <a:effectLst/>
                <a:latin typeface="+mn-lt"/>
                <a:ea typeface="+mn-ea"/>
                <a:cs typeface="+mn-cs"/>
              </a:rPr>
              <a:t>" is the practice of translating statistics and other data so that they become interesting to the journalist, meaningful to the audience, and helpful in advancing public policy. Mar 30, 2015 Berkeley Media Studies Group.</a:t>
            </a:r>
          </a:p>
          <a:p>
            <a:r>
              <a:rPr lang="en-US" sz="1200" b="0" i="0" kern="1200" dirty="0">
                <a:solidFill>
                  <a:schemeClr val="tx1"/>
                </a:solidFill>
                <a:effectLst/>
                <a:latin typeface="+mn-lt"/>
                <a:ea typeface="+mn-ea"/>
                <a:cs typeface="+mn-cs"/>
              </a:rPr>
              <a:t>In this infographic, we use the concept of school buses to help bring home how many people will die in adulthood from smoking related illnesses – Most people understand roughly how big a school bus is, but it’s hard to fathom what 6 million people looks like. So in this case, social math takes the number 6 million and breaks it down to say – you would need more than 83 thousand school buses to hold all of the people who will die of cancer.</a:t>
            </a:r>
            <a:endParaRPr lang="en-US" dirty="0"/>
          </a:p>
        </p:txBody>
      </p:sp>
      <p:sp>
        <p:nvSpPr>
          <p:cNvPr id="4" name="Slide Number Placeholder 3"/>
          <p:cNvSpPr>
            <a:spLocks noGrp="1"/>
          </p:cNvSpPr>
          <p:nvPr>
            <p:ph type="sldNum" sz="quarter" idx="10"/>
          </p:nvPr>
        </p:nvSpPr>
        <p:spPr/>
        <p:txBody>
          <a:bodyPr/>
          <a:lstStyle/>
          <a:p>
            <a:fld id="{4BAF39CA-78DC-4F14-8601-CCEBA5314D42}" type="slidenum">
              <a:rPr lang="en-US" smtClean="0"/>
              <a:pPr/>
              <a:t>22</a:t>
            </a:fld>
            <a:endParaRPr lang="en-US"/>
          </a:p>
        </p:txBody>
      </p:sp>
    </p:spTree>
    <p:extLst>
      <p:ext uri="{BB962C8B-B14F-4D97-AF65-F5344CB8AC3E}">
        <p14:creationId xmlns="" xmlns:p14="http://schemas.microsoft.com/office/powerpoint/2010/main" val="69009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we now? Here’s a recent example of our Pulse Data and Trends AMCHP Infographic – this one highlights findings from our AMCHP Annual Conference Evaluation. We included our core evaluation questions and the bar chart on the right colors correspond with each of the key elements.</a:t>
            </a:r>
          </a:p>
          <a:p>
            <a:r>
              <a:rPr lang="en-US" dirty="0"/>
              <a:t>Again we use a good amount of real estate here to convey the findings from an open-ended question on what participants learned that they will apply. Why spend the space on this? Well, two reasons really – 1) people took the time to write these answers out, and by featuring them in our association newsletter, it is a way to give them their data back, and 2) we want people to know what attendees derived as benefits from the conference – being able to apply something from the conference back to their work is a key way we demonstrate the value of gatherings such as our conference.</a:t>
            </a:r>
          </a:p>
        </p:txBody>
      </p:sp>
      <p:sp>
        <p:nvSpPr>
          <p:cNvPr id="4" name="Slide Number Placeholder 3"/>
          <p:cNvSpPr>
            <a:spLocks noGrp="1"/>
          </p:cNvSpPr>
          <p:nvPr>
            <p:ph type="sldNum" sz="quarter" idx="10"/>
          </p:nvPr>
        </p:nvSpPr>
        <p:spPr/>
        <p:txBody>
          <a:bodyPr/>
          <a:lstStyle/>
          <a:p>
            <a:fld id="{4BAF39CA-78DC-4F14-8601-CCEBA5314D42}" type="slidenum">
              <a:rPr lang="en-US" smtClean="0"/>
              <a:pPr/>
              <a:t>23</a:t>
            </a:fld>
            <a:endParaRPr lang="en-US"/>
          </a:p>
        </p:txBody>
      </p:sp>
    </p:spTree>
    <p:extLst>
      <p:ext uri="{BB962C8B-B14F-4D97-AF65-F5344CB8AC3E}">
        <p14:creationId xmlns="" xmlns:p14="http://schemas.microsoft.com/office/powerpoint/2010/main" val="299029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700" dirty="0">
                <a:latin typeface="Calibri" charset="0"/>
                <a:ea typeface="MS PGothic" charset="0"/>
              </a:rPr>
              <a:t>Before I jump into the nitty gritty, I wanted to tell you a little bit about AMCHP. (READ)</a:t>
            </a:r>
          </a:p>
          <a:p>
            <a:pPr>
              <a:lnSpc>
                <a:spcPct val="80000"/>
              </a:lnSpc>
            </a:pPr>
            <a:r>
              <a:rPr lang="en-US" sz="700" dirty="0">
                <a:latin typeface="Calibri" charset="0"/>
                <a:ea typeface="MS PGothic" charset="0"/>
              </a:rPr>
              <a:t>More practically speaking, we are a non-profit, membership association, and our core membership comes from MCH programs in state health departments.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8747" indent="-287979" eaLnBrk="0" hangingPunct="0">
              <a:defRPr sz="2400">
                <a:solidFill>
                  <a:schemeClr val="tx1"/>
                </a:solidFill>
                <a:latin typeface="Arial" charset="0"/>
                <a:ea typeface="ヒラギノ角ゴ Pro W3" charset="0"/>
                <a:cs typeface="ヒラギノ角ゴ Pro W3" charset="0"/>
              </a:defRPr>
            </a:lvl2pPr>
            <a:lvl3pPr marL="1151918" indent="-230384" eaLnBrk="0" hangingPunct="0">
              <a:defRPr sz="2400">
                <a:solidFill>
                  <a:schemeClr val="tx1"/>
                </a:solidFill>
                <a:latin typeface="Arial" charset="0"/>
                <a:ea typeface="ヒラギノ角ゴ Pro W3" charset="0"/>
                <a:cs typeface="ヒラギノ角ゴ Pro W3" charset="0"/>
              </a:defRPr>
            </a:lvl3pPr>
            <a:lvl4pPr marL="1612687" indent="-230384" eaLnBrk="0" hangingPunct="0">
              <a:defRPr sz="2400">
                <a:solidFill>
                  <a:schemeClr val="tx1"/>
                </a:solidFill>
                <a:latin typeface="Arial" charset="0"/>
                <a:ea typeface="ヒラギノ角ゴ Pro W3" charset="0"/>
                <a:cs typeface="ヒラギノ角ゴ Pro W3" charset="0"/>
              </a:defRPr>
            </a:lvl4pPr>
            <a:lvl5pPr marL="2073454" indent="-230384" eaLnBrk="0" hangingPunct="0">
              <a:defRPr sz="2400">
                <a:solidFill>
                  <a:schemeClr val="tx1"/>
                </a:solidFill>
                <a:latin typeface="Arial" charset="0"/>
                <a:ea typeface="ヒラギノ角ゴ Pro W3" charset="0"/>
                <a:cs typeface="ヒラギノ角ゴ Pro W3" charset="0"/>
              </a:defRPr>
            </a:lvl5pPr>
            <a:lvl6pPr marL="2534222" indent="-23038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94989" indent="-23038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55757" indent="-23038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16523" indent="-23038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9FAD615-A469-2946-8281-E218132CFACB}" type="slidenum">
              <a:rPr lang="en-US" sz="1200"/>
              <a:pPr eaLnBrk="1" hangingPunct="1"/>
              <a:t>6</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z="800" baseline="0" dirty="0">
                <a:cs typeface="+mn-cs"/>
              </a:rPr>
              <a:t>With all the work we’ve done, we still struggle with a few things. Maps – meaningful ones are hard to generate on an infographic, where space is a hot commodity.</a:t>
            </a:r>
          </a:p>
          <a:p>
            <a:r>
              <a:rPr lang="en-US" sz="800" baseline="0" dirty="0">
                <a:cs typeface="+mn-cs"/>
              </a:rPr>
              <a:t>TMI – since the content is driven by program and epi people rather than design people, we tend to want to put everything in that we think is important. </a:t>
            </a:r>
          </a:p>
          <a:p>
            <a:r>
              <a:rPr lang="en-US" sz="800" baseline="0" dirty="0">
                <a:cs typeface="+mn-cs"/>
              </a:rPr>
              <a:t>Design and communications pros know that the audience can only absorb so many pieces of information – 3 to 5 at most.</a:t>
            </a:r>
          </a:p>
          <a:p>
            <a:r>
              <a:rPr lang="en-US" sz="800" baseline="0" dirty="0">
                <a:cs typeface="+mn-cs"/>
              </a:rPr>
              <a:t>We still struggle with design aesthetics – color palettes, professional look/feel, “getting it right”</a:t>
            </a: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24</a:t>
            </a:fld>
            <a:endParaRPr lang="en-US">
              <a:ea typeface="ヒラギノ角ゴ Pro W3"/>
              <a:cs typeface="ヒラギノ角ゴ Pro W3"/>
            </a:endParaRPr>
          </a:p>
        </p:txBody>
      </p:sp>
    </p:spTree>
    <p:extLst>
      <p:ext uri="{BB962C8B-B14F-4D97-AF65-F5344CB8AC3E}">
        <p14:creationId xmlns="" xmlns:p14="http://schemas.microsoft.com/office/powerpoint/2010/main" val="68075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z="800" baseline="0" dirty="0">
                <a:cs typeface="+mn-cs"/>
              </a:rPr>
              <a:t>Because we’ve had so many data people looking at these, we feel good about accurate data visualizations. We feel like we are still pushing the boundaries of what “traditional” epi techniques.</a:t>
            </a:r>
          </a:p>
          <a:p>
            <a:r>
              <a:rPr lang="en-US" sz="800" baseline="0" dirty="0">
                <a:cs typeface="+mn-cs"/>
              </a:rPr>
              <a:t>We feel that we are giving proper credit for information – data sources, info sources, etc.</a:t>
            </a: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25</a:t>
            </a:fld>
            <a:endParaRPr lang="en-US">
              <a:ea typeface="ヒラギノ角ゴ Pro W3"/>
              <a:cs typeface="ヒラギノ角ゴ Pro W3"/>
            </a:endParaRPr>
          </a:p>
        </p:txBody>
      </p:sp>
    </p:spTree>
    <p:extLst>
      <p:ext uri="{BB962C8B-B14F-4D97-AF65-F5344CB8AC3E}">
        <p14:creationId xmlns="" xmlns:p14="http://schemas.microsoft.com/office/powerpoint/2010/main" val="2606810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z="800" baseline="0" dirty="0">
              <a:cs typeface="+mn-cs"/>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26</a:t>
            </a:fld>
            <a:endParaRPr lang="en-US">
              <a:ea typeface="ヒラギノ角ゴ Pro W3"/>
              <a:cs typeface="ヒラギノ角ゴ Pro W3"/>
            </a:endParaRPr>
          </a:p>
        </p:txBody>
      </p:sp>
    </p:spTree>
    <p:extLst>
      <p:ext uri="{BB962C8B-B14F-4D97-AF65-F5344CB8AC3E}">
        <p14:creationId xmlns="" xmlns:p14="http://schemas.microsoft.com/office/powerpoint/2010/main" val="315920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z="800" baseline="0" dirty="0">
              <a:cs typeface="+mn-cs"/>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27</a:t>
            </a:fld>
            <a:endParaRPr lang="en-US">
              <a:ea typeface="ヒラギノ角ゴ Pro W3"/>
              <a:cs typeface="ヒラギノ角ゴ Pro W3"/>
            </a:endParaRPr>
          </a:p>
        </p:txBody>
      </p:sp>
    </p:spTree>
    <p:extLst>
      <p:ext uri="{BB962C8B-B14F-4D97-AF65-F5344CB8AC3E}">
        <p14:creationId xmlns="" xmlns:p14="http://schemas.microsoft.com/office/powerpoint/2010/main" val="2661697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z="800" baseline="0" dirty="0">
              <a:cs typeface="+mn-cs"/>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28</a:t>
            </a:fld>
            <a:endParaRPr lang="en-US">
              <a:ea typeface="ヒラギノ角ゴ Pro W3"/>
              <a:cs typeface="ヒラギノ角ゴ Pro W3"/>
            </a:endParaRPr>
          </a:p>
        </p:txBody>
      </p:sp>
    </p:spTree>
    <p:extLst>
      <p:ext uri="{BB962C8B-B14F-4D97-AF65-F5344CB8AC3E}">
        <p14:creationId xmlns="" xmlns:p14="http://schemas.microsoft.com/office/powerpoint/2010/main" val="2583931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z="800" baseline="0" dirty="0">
                <a:cs typeface="+mn-cs"/>
              </a:rPr>
              <a:t>Collaboration between data people and design people is crucial to better quality infographics</a:t>
            </a:r>
          </a:p>
          <a:p>
            <a:r>
              <a:rPr lang="en-US" sz="800" baseline="0" dirty="0">
                <a:cs typeface="+mn-cs"/>
              </a:rPr>
              <a:t>We started making these without a lot of experience or guidance, and when we tried to hire experts, we had a hard time finding ones we could afford. So we built internal capacity with what we had, and used the expertise of each group member to come to some agreements on design principles, so that when it came time to critique, it was easier – it’s not a personal attack, it’s a critique based on our shared vision.</a:t>
            </a:r>
          </a:p>
          <a:p>
            <a:r>
              <a:rPr lang="en-US" sz="800" baseline="0" dirty="0">
                <a:cs typeface="+mn-cs"/>
              </a:rPr>
              <a:t>Peer review is tough – it’s hard to try something new, and even harder to give it to your colleagues and have them rip it apart. However, we feel it has made our work better quality. It’s important to remember that even the best first pass can still be improved.</a:t>
            </a: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29</a:t>
            </a:fld>
            <a:endParaRPr lang="en-US">
              <a:ea typeface="ヒラギノ角ゴ Pro W3"/>
              <a:cs typeface="ヒラギノ角ゴ Pro W3"/>
            </a:endParaRPr>
          </a:p>
        </p:txBody>
      </p:sp>
    </p:spTree>
    <p:extLst>
      <p:ext uri="{BB962C8B-B14F-4D97-AF65-F5344CB8AC3E}">
        <p14:creationId xmlns="" xmlns:p14="http://schemas.microsoft.com/office/powerpoint/2010/main" val="2562172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E7E75B1-BBBC-4A29-9CE6-ADDBED6BE10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C00000"/>
                </a:solidFill>
                <a:latin typeface="+mn-lt"/>
                <a:ea typeface="ヒラギノ角ゴ Pro W3"/>
                <a:cs typeface="ヒラギノ角ゴ Pro W3"/>
              </a:rPr>
              <a:t>As an organization, AMCHP is driven by our vision, mission, and strategic plan. I share these with you to underscore the importance of high quality information for decision-making - to realize our vision, to carry out our mission, and to accomplish our goals, we need the best possible information for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C00000"/>
                </a:solidFill>
                <a:latin typeface="+mn-lt"/>
                <a:ea typeface="ヒラギノ角ゴ Pro W3"/>
                <a:cs typeface="ヒラギノ角ゴ Pro W3"/>
              </a:rPr>
              <a:t>Vision: </a:t>
            </a:r>
            <a:r>
              <a:rPr lang="en-US" sz="1200" kern="1200" dirty="0">
                <a:solidFill>
                  <a:schemeClr val="tx1"/>
                </a:solidFill>
                <a:latin typeface="+mn-lt"/>
                <a:ea typeface="ヒラギノ角ゴ Pro W3"/>
                <a:cs typeface="ヒラギノ角ゴ Pro W3"/>
              </a:rPr>
              <a:t>AMCHP envisions a nation that values and invests in the health and wellbeing of all women, children, families and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mn-lt"/>
                <a:ea typeface="+mn-ea"/>
                <a:cs typeface="Arial"/>
              </a:rPr>
              <a:t>Mission:  </a:t>
            </a:r>
            <a:r>
              <a:rPr kumimoji="0" lang="en-US" sz="1200" b="0" i="0" u="none" strike="noStrike" kern="1200" cap="none" spc="0" normalizeH="0" baseline="0" noProof="0" dirty="0">
                <a:ln>
                  <a:noFill/>
                </a:ln>
                <a:solidFill>
                  <a:schemeClr val="tx1"/>
                </a:solidFill>
                <a:effectLst/>
                <a:uLnTx/>
                <a:uFillTx/>
                <a:latin typeface="+mn-lt"/>
                <a:ea typeface="+mn-ea"/>
                <a:cs typeface="Arial"/>
              </a:rPr>
              <a:t>to protect and</a:t>
            </a:r>
            <a:r>
              <a:rPr lang="en-US" sz="1200" kern="1200" dirty="0">
                <a:solidFill>
                  <a:schemeClr val="tx1"/>
                </a:solidFill>
                <a:latin typeface="+mn-lt"/>
                <a:ea typeface="+mn-ea"/>
                <a:cs typeface="Arial"/>
              </a:rPr>
              <a:t> </a:t>
            </a:r>
            <a:r>
              <a:rPr kumimoji="0" lang="en-US" sz="1200" b="0" i="0" u="none" strike="noStrike" kern="1200" cap="none" spc="0" normalizeH="0" baseline="0" noProof="0" dirty="0">
                <a:ln>
                  <a:noFill/>
                </a:ln>
                <a:solidFill>
                  <a:schemeClr val="tx1"/>
                </a:solidFill>
                <a:effectLst/>
                <a:uLnTx/>
                <a:uFillTx/>
                <a:latin typeface="+mn-lt"/>
                <a:ea typeface="+mn-ea"/>
                <a:cs typeface="Arial"/>
              </a:rPr>
              <a:t>promote the optimal health of women,</a:t>
            </a:r>
            <a:r>
              <a:rPr kumimoji="0" lang="en-US" sz="1200" b="0" i="0" u="none" strike="noStrike" kern="1200" cap="none" spc="0" normalizeH="0" noProof="0" dirty="0">
                <a:ln>
                  <a:noFill/>
                </a:ln>
                <a:solidFill>
                  <a:schemeClr val="tx1"/>
                </a:solidFill>
                <a:effectLst/>
                <a:uLnTx/>
                <a:uFillTx/>
                <a:latin typeface="+mn-lt"/>
                <a:ea typeface="+mn-ea"/>
                <a:cs typeface="Arial"/>
              </a:rPr>
              <a:t> children, and families.</a:t>
            </a:r>
            <a:endParaRPr kumimoji="0" lang="en-US" sz="1200" b="0" i="0" u="none" strike="noStrike" kern="1200" cap="none" spc="0" normalizeH="0" baseline="0" noProof="0" dirty="0">
              <a:ln>
                <a:noFill/>
              </a:ln>
              <a:solidFill>
                <a:schemeClr val="tx1"/>
              </a:solidFill>
              <a:effectLst/>
              <a:uLnTx/>
              <a:uFillTx/>
              <a:latin typeface="+mn-lt"/>
              <a:ea typeface="+mn-ea"/>
              <a:cs typeface="Arial"/>
            </a:endParaRPr>
          </a:p>
          <a:p>
            <a:pPr>
              <a:defRPr/>
            </a:pPr>
            <a:r>
              <a:rPr lang="en-US" dirty="0">
                <a:cs typeface="+mn-cs"/>
              </a:rPr>
              <a:t>AMCHP has a new</a:t>
            </a:r>
            <a:r>
              <a:rPr lang="en-US" baseline="0" dirty="0">
                <a:cs typeface="+mn-cs"/>
              </a:rPr>
              <a:t> 2016-2018 </a:t>
            </a:r>
            <a:r>
              <a:rPr lang="en-US" dirty="0">
                <a:cs typeface="+mn-cs"/>
              </a:rPr>
              <a:t>strategic</a:t>
            </a:r>
            <a:r>
              <a:rPr lang="en-US" baseline="0" dirty="0">
                <a:cs typeface="+mn-cs"/>
              </a:rPr>
              <a:t> plan centered around 4 goals:</a:t>
            </a:r>
          </a:p>
          <a:p>
            <a:pPr>
              <a:defRPr/>
            </a:pPr>
            <a:r>
              <a:rPr lang="en-US" b="1" baseline="0" dirty="0">
                <a:cs typeface="+mn-cs"/>
              </a:rPr>
              <a:t>Goal 1: AMCHP will increase the capacity of states/territories to use evidence to drive policy and program design to improve MCH outcomes and health equity</a:t>
            </a:r>
          </a:p>
          <a:p>
            <a:pPr>
              <a:defRPr/>
            </a:pPr>
            <a:r>
              <a:rPr lang="en-US" baseline="0" dirty="0">
                <a:cs typeface="+mn-cs"/>
              </a:rPr>
              <a:t>Goal 2: AMCHP will contribute to the development of a flexible, skilled workforce</a:t>
            </a:r>
          </a:p>
          <a:p>
            <a:pPr>
              <a:defRPr/>
            </a:pPr>
            <a:r>
              <a:rPr lang="en-US" baseline="0" dirty="0">
                <a:cs typeface="+mn-cs"/>
              </a:rPr>
              <a:t>Goal 3: AMCHP will increase the investment in maternal and child health programs</a:t>
            </a:r>
          </a:p>
          <a:p>
            <a:pPr>
              <a:defRPr/>
            </a:pPr>
            <a:r>
              <a:rPr lang="en-US" baseline="0" dirty="0">
                <a:cs typeface="+mn-cs"/>
              </a:rPr>
              <a:t>Goal 4: AMCHP will influence the alignment of resources at the federal and state levels to improve and increase support for maternal and child health</a:t>
            </a:r>
            <a:endParaRPr lang="en-US" dirty="0">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8772" indent="-287989" eaLnBrk="0" hangingPunct="0">
              <a:defRPr sz="2400">
                <a:solidFill>
                  <a:schemeClr val="tx1"/>
                </a:solidFill>
                <a:latin typeface="Arial" charset="0"/>
                <a:ea typeface="ヒラギノ角ゴ Pro W3" charset="0"/>
                <a:cs typeface="ヒラギノ角ゴ Pro W3" charset="0"/>
              </a:defRPr>
            </a:lvl2pPr>
            <a:lvl3pPr marL="1151957" indent="-230391" eaLnBrk="0" hangingPunct="0">
              <a:defRPr sz="2400">
                <a:solidFill>
                  <a:schemeClr val="tx1"/>
                </a:solidFill>
                <a:latin typeface="Arial" charset="0"/>
                <a:ea typeface="ヒラギノ角ゴ Pro W3" charset="0"/>
                <a:cs typeface="ヒラギノ角ゴ Pro W3" charset="0"/>
              </a:defRPr>
            </a:lvl3pPr>
            <a:lvl4pPr marL="1612741" indent="-230391" eaLnBrk="0" hangingPunct="0">
              <a:defRPr sz="2400">
                <a:solidFill>
                  <a:schemeClr val="tx1"/>
                </a:solidFill>
                <a:latin typeface="Arial" charset="0"/>
                <a:ea typeface="ヒラギノ角ゴ Pro W3" charset="0"/>
                <a:cs typeface="ヒラギノ角ゴ Pro W3" charset="0"/>
              </a:defRPr>
            </a:lvl4pPr>
            <a:lvl5pPr marL="2073524" indent="-230391" eaLnBrk="0" hangingPunct="0">
              <a:defRPr sz="2400">
                <a:solidFill>
                  <a:schemeClr val="tx1"/>
                </a:solidFill>
                <a:latin typeface="Arial" charset="0"/>
                <a:ea typeface="ヒラギノ角ゴ Pro W3" charset="0"/>
                <a:cs typeface="ヒラギノ角ゴ Pro W3" charset="0"/>
              </a:defRPr>
            </a:lvl5pPr>
            <a:lvl6pPr marL="2534308"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95091"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55874"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16656"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ED2907B-4678-8248-88D4-FAC9A4CE6371}" type="slidenum">
              <a:rPr lang="en-US" sz="1200"/>
              <a:pPr eaLnBrk="1" hangingPunct="1"/>
              <a:t>7</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Char char="•"/>
            </a:pPr>
            <a:endParaRPr lang="en-US" sz="700" dirty="0">
              <a:latin typeface="Calibri" charset="0"/>
              <a:ea typeface="MS PGothic"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8772" indent="-287989" eaLnBrk="0" hangingPunct="0">
              <a:defRPr sz="2400">
                <a:solidFill>
                  <a:schemeClr val="tx1"/>
                </a:solidFill>
                <a:latin typeface="Arial" charset="0"/>
                <a:ea typeface="ヒラギノ角ゴ Pro W3" charset="0"/>
                <a:cs typeface="ヒラギノ角ゴ Pro W3" charset="0"/>
              </a:defRPr>
            </a:lvl2pPr>
            <a:lvl3pPr marL="1151957" indent="-230391" eaLnBrk="0" hangingPunct="0">
              <a:defRPr sz="2400">
                <a:solidFill>
                  <a:schemeClr val="tx1"/>
                </a:solidFill>
                <a:latin typeface="Arial" charset="0"/>
                <a:ea typeface="ヒラギノ角ゴ Pro W3" charset="0"/>
                <a:cs typeface="ヒラギノ角ゴ Pro W3" charset="0"/>
              </a:defRPr>
            </a:lvl3pPr>
            <a:lvl4pPr marL="1612741" indent="-230391" eaLnBrk="0" hangingPunct="0">
              <a:defRPr sz="2400">
                <a:solidFill>
                  <a:schemeClr val="tx1"/>
                </a:solidFill>
                <a:latin typeface="Arial" charset="0"/>
                <a:ea typeface="ヒラギノ角ゴ Pro W3" charset="0"/>
                <a:cs typeface="ヒラギノ角ゴ Pro W3" charset="0"/>
              </a:defRPr>
            </a:lvl4pPr>
            <a:lvl5pPr marL="2073524" indent="-230391" eaLnBrk="0" hangingPunct="0">
              <a:defRPr sz="2400">
                <a:solidFill>
                  <a:schemeClr val="tx1"/>
                </a:solidFill>
                <a:latin typeface="Arial" charset="0"/>
                <a:ea typeface="ヒラギノ角ゴ Pro W3" charset="0"/>
                <a:cs typeface="ヒラギノ角ゴ Pro W3" charset="0"/>
              </a:defRPr>
            </a:lvl5pPr>
            <a:lvl6pPr marL="2534308"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95091"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55874"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16656" indent="-230391"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8C1259D-30A6-6B45-B7C7-9A373792110D}" type="slidenum">
              <a:rPr lang="en-US" sz="1200"/>
              <a:pPr eaLnBrk="1" hangingPunct="1"/>
              <a:t>8</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z="800" baseline="0" dirty="0">
              <a:cs typeface="+mn-cs"/>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9</a:t>
            </a:fld>
            <a:endParaRPr lang="en-US">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Infographics are everywhere you look – sometimes it seems like everyone is making them. Part of this is because they are so shareable on social media, and they allow the creator to share many pieces of information at once. </a:t>
            </a:r>
          </a:p>
          <a:p>
            <a:r>
              <a:rPr lang="en-US" sz="1200" b="0" i="0" u="none" strike="noStrike" kern="1200" baseline="0" dirty="0">
                <a:solidFill>
                  <a:schemeClr val="tx1"/>
                </a:solidFill>
                <a:latin typeface="+mn-lt"/>
                <a:ea typeface="+mn-ea"/>
                <a:cs typeface="+mn-cs"/>
              </a:rPr>
              <a:t>They usually use pictures rather than words or traditional data visualizations (tables / graphs) to convey information</a:t>
            </a:r>
          </a:p>
          <a:p>
            <a:r>
              <a:rPr lang="en-US" sz="1200" b="0" i="0" u="none" strike="noStrike" kern="1200" baseline="0" dirty="0">
                <a:solidFill>
                  <a:schemeClr val="tx1"/>
                </a:solidFill>
                <a:latin typeface="+mn-lt"/>
                <a:ea typeface="+mn-ea"/>
                <a:cs typeface="+mn-cs"/>
              </a:rPr>
              <a:t>They are visually appealing, and therefore incredibly shareable – when’s the last time you heard of a 100 page report going viral?</a:t>
            </a:r>
          </a:p>
          <a:p>
            <a:r>
              <a:rPr lang="en-US" sz="1200" b="0" i="0" u="none" strike="noStrike" kern="1200" baseline="0" dirty="0">
                <a:solidFill>
                  <a:schemeClr val="tx1"/>
                </a:solidFill>
                <a:latin typeface="+mn-lt"/>
                <a:ea typeface="+mn-ea"/>
                <a:cs typeface="+mn-cs"/>
              </a:rPr>
              <a:t>They are a snapshot of information that is often drawn from a number of different sources. The really good ones tell a story as you read through them.</a:t>
            </a:r>
            <a:endParaRPr lang="en-US" sz="800" baseline="0" dirty="0">
              <a:cs typeface="+mn-cs"/>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10</a:t>
            </a:fld>
            <a:endParaRPr lang="en-US">
              <a:ea typeface="ヒラギノ角ゴ Pro W3"/>
              <a:cs typeface="ヒラギノ角ゴ Pro W3"/>
            </a:endParaRPr>
          </a:p>
        </p:txBody>
      </p:sp>
    </p:spTree>
    <p:extLst>
      <p:ext uri="{BB962C8B-B14F-4D97-AF65-F5344CB8AC3E}">
        <p14:creationId xmlns="" xmlns:p14="http://schemas.microsoft.com/office/powerpoint/2010/main" val="381284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our typical Data and Trends feature – pulling some data from a national survey, at least one bar graph. This one is slightly fancier since we included some thought bubbles.</a:t>
            </a:r>
          </a:p>
          <a:p>
            <a:r>
              <a:rPr lang="en-US" dirty="0"/>
              <a:t>So there’s nothing wrong with this – we have a topic (child health), and we shared some data, pulling out some important points, put more than one piece of data out there, used graphs and words.</a:t>
            </a:r>
          </a:p>
          <a:p>
            <a:r>
              <a:rPr lang="en-US" dirty="0"/>
              <a:t>But, by current standards, it’s really not an infographic.</a:t>
            </a:r>
          </a:p>
        </p:txBody>
      </p:sp>
      <p:sp>
        <p:nvSpPr>
          <p:cNvPr id="4" name="Slide Number Placeholder 3"/>
          <p:cNvSpPr>
            <a:spLocks noGrp="1"/>
          </p:cNvSpPr>
          <p:nvPr>
            <p:ph type="sldNum" sz="quarter" idx="10"/>
          </p:nvPr>
        </p:nvSpPr>
        <p:spPr/>
        <p:txBody>
          <a:bodyPr/>
          <a:lstStyle/>
          <a:p>
            <a:fld id="{4BAF39CA-78DC-4F14-8601-CCEBA5314D42}" type="slidenum">
              <a:rPr lang="en-US" smtClean="0"/>
              <a:pPr/>
              <a:t>11</a:t>
            </a:fld>
            <a:endParaRPr lang="en-US"/>
          </a:p>
        </p:txBody>
      </p:sp>
    </p:spTree>
    <p:extLst>
      <p:ext uri="{BB962C8B-B14F-4D97-AF65-F5344CB8AC3E}">
        <p14:creationId xmlns="" xmlns:p14="http://schemas.microsoft.com/office/powerpoint/2010/main" val="200998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Many infographics are not as effective as they could be. Although we know a good one when we see one, it’s sometimes hard to put your finger on what’s not right. When we reviewed infographics we felt missed the mark it was usually because of some key things that were happening with content and presentation of data and the design elements (READ).</a:t>
            </a:r>
          </a:p>
          <a:p>
            <a:r>
              <a:rPr lang="en-US" sz="1200" b="0" i="0" u="none" strike="noStrike" kern="1200" baseline="0" dirty="0">
                <a:solidFill>
                  <a:schemeClr val="tx1"/>
                </a:solidFill>
                <a:latin typeface="+mn-lt"/>
                <a:ea typeface="+mn-ea"/>
                <a:cs typeface="+mn-cs"/>
              </a:rPr>
              <a:t>At AMCHP we committed to making infographics to effectively communicate with our members and partners. To ensure that our infographics are effective,</a:t>
            </a:r>
          </a:p>
          <a:p>
            <a:r>
              <a:rPr lang="en-US" sz="1200" b="0" i="0" u="none" strike="noStrike" kern="1200" baseline="0" dirty="0">
                <a:solidFill>
                  <a:schemeClr val="tx1"/>
                </a:solidFill>
                <a:latin typeface="+mn-lt"/>
                <a:ea typeface="+mn-ea"/>
                <a:cs typeface="+mn-cs"/>
              </a:rPr>
              <a:t>we set out to identify characteristics of successful infographics, characteristics that should be avoided, and a process to critique and improve the infographics we create. We are coming from a perspective of doing these ourselves – we don’t have much graphic design support but we have a strong interest in moving data out;</a:t>
            </a:r>
          </a:p>
          <a:p>
            <a:r>
              <a:rPr lang="en-US" sz="1200" b="0" i="0" u="none" strike="noStrike" kern="1200" baseline="0" dirty="0">
                <a:solidFill>
                  <a:schemeClr val="tx1"/>
                </a:solidFill>
                <a:latin typeface="+mn-lt"/>
                <a:ea typeface="+mn-ea"/>
                <a:cs typeface="+mn-cs"/>
              </a:rPr>
              <a:t>We are still at the beginning of this journey, so what I’m sharing are things that are a part of our ongoing discussion, not necessarily universal truths</a:t>
            </a:r>
            <a:endParaRPr lang="en-US" sz="800" baseline="0" dirty="0">
              <a:cs typeface="+mn-cs"/>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2825258-C97B-44DC-B761-D80B5558586A}" type="slidenum">
              <a:rPr lang="en-US" smtClean="0">
                <a:ea typeface="ヒラギノ角ゴ Pro W3"/>
                <a:cs typeface="ヒラギノ角ゴ Pro W3"/>
              </a:rPr>
              <a:pPr/>
              <a:t>12</a:t>
            </a:fld>
            <a:endParaRPr lang="en-US">
              <a:ea typeface="ヒラギノ角ゴ Pro W3"/>
              <a:cs typeface="ヒラギノ角ゴ Pro W3"/>
            </a:endParaRPr>
          </a:p>
        </p:txBody>
      </p:sp>
    </p:spTree>
    <p:extLst>
      <p:ext uri="{BB962C8B-B14F-4D97-AF65-F5344CB8AC3E}">
        <p14:creationId xmlns="" xmlns:p14="http://schemas.microsoft.com/office/powerpoint/2010/main" val="340907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72EF4E65-0277-4C70-AFB6-BC1D0D13C5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a:extLst>
              <a:ext uri="{FF2B5EF4-FFF2-40B4-BE49-F238E27FC236}">
                <a16:creationId xmlns="" xmlns:a16="http://schemas.microsoft.com/office/drawing/2014/main" id="{BDEFEF14-6A61-495D-972C-97A9FF98D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r>
              <a:rPr lang="en-US" sz="1200" b="0" i="0" u="none" strike="noStrike" kern="1200" baseline="0" dirty="0">
                <a:solidFill>
                  <a:schemeClr val="tx1"/>
                </a:solidFill>
                <a:latin typeface="+mn-lt"/>
                <a:ea typeface="+mn-ea"/>
                <a:cs typeface="+mn-cs"/>
              </a:rPr>
              <a:t>We pulled resources from six websites with infographics best practices, design tips, and data visualization resources. We also collected numerous examples of infographics from public health and other sectors to examine their characteristics. A small group of epidemiologists, program staff, and graphic designers evaluated the tips and examples; we generated lists of characteristics and practices to avoid and design elements and data visualization to embrace when creating AMCHP infographics. </a:t>
            </a:r>
          </a:p>
          <a:p>
            <a:r>
              <a:rPr lang="en-US" altLang="en-US" sz="1200" b="0" i="0" u="none" strike="noStrike" kern="1200" baseline="0" dirty="0">
                <a:solidFill>
                  <a:schemeClr val="tx1"/>
                </a:solidFill>
                <a:latin typeface="+mn-lt"/>
                <a:ea typeface="+mn-ea"/>
                <a:cs typeface="+mn-cs"/>
              </a:rPr>
              <a:t>The left side of this table is our list of things we loved from everything we reviewed, and the right side is things we wanted to avoid because we felt it violated either content or design principles.</a:t>
            </a:r>
          </a:p>
          <a:p>
            <a:r>
              <a:rPr lang="en-US" altLang="en-US" sz="1200" b="0" i="0" u="none" strike="noStrike" kern="1200" baseline="0" dirty="0">
                <a:solidFill>
                  <a:schemeClr val="tx1"/>
                </a:solidFill>
                <a:latin typeface="+mn-lt"/>
                <a:ea typeface="+mn-ea"/>
                <a:cs typeface="+mn-cs"/>
              </a:rPr>
              <a:t>Put what’s newsworthy at the top – Use headlines to tell people what to pay attention to</a:t>
            </a:r>
          </a:p>
          <a:p>
            <a:r>
              <a:rPr lang="en-US" altLang="en-US" sz="1200" b="0" i="0" u="none" strike="noStrike" kern="1200" baseline="0" dirty="0">
                <a:solidFill>
                  <a:schemeClr val="tx1"/>
                </a:solidFill>
                <a:latin typeface="+mn-lt"/>
                <a:ea typeface="+mn-ea"/>
                <a:cs typeface="+mn-cs"/>
              </a:rPr>
              <a:t>Rank our data (what’s most important) – because you will have to eliminate stuff (epi)</a:t>
            </a:r>
          </a:p>
          <a:p>
            <a:r>
              <a:rPr lang="en-US" altLang="en-US" sz="1200" b="0" i="0" u="none" strike="noStrike" kern="1200" baseline="0" dirty="0">
                <a:solidFill>
                  <a:schemeClr val="tx1"/>
                </a:solidFill>
                <a:latin typeface="+mn-lt"/>
                <a:ea typeface="+mn-ea"/>
                <a:cs typeface="+mn-cs"/>
              </a:rPr>
              <a:t>Include white space</a:t>
            </a:r>
          </a:p>
          <a:p>
            <a:r>
              <a:rPr lang="en-US" altLang="en-US" sz="1200" b="0" i="0" u="none" strike="noStrike" kern="1200" baseline="0" dirty="0">
                <a:solidFill>
                  <a:schemeClr val="tx1"/>
                </a:solidFill>
                <a:latin typeface="+mn-lt"/>
                <a:ea typeface="+mn-ea"/>
                <a:cs typeface="+mn-cs"/>
              </a:rPr>
              <a:t>Dress up our charts</a:t>
            </a:r>
          </a:p>
          <a:p>
            <a:r>
              <a:rPr lang="en-US" altLang="en-US" sz="1200" b="0" i="0" u="none" strike="noStrike" kern="1200" baseline="0" dirty="0">
                <a:solidFill>
                  <a:schemeClr val="tx1"/>
                </a:solidFill>
                <a:latin typeface="+mn-lt"/>
                <a:ea typeface="+mn-ea"/>
                <a:cs typeface="+mn-cs"/>
              </a:rPr>
              <a:t>Using meaningful visuals (epi)</a:t>
            </a:r>
          </a:p>
          <a:p>
            <a:r>
              <a:rPr lang="en-US" altLang="en-US" sz="1200" b="0" i="0" u="none" strike="noStrike" kern="1200" baseline="0" dirty="0">
                <a:solidFill>
                  <a:schemeClr val="tx1"/>
                </a:solidFill>
                <a:latin typeface="+mn-lt"/>
                <a:ea typeface="+mn-ea"/>
                <a:cs typeface="+mn-cs"/>
              </a:rPr>
              <a:t>Keep visuals numerically accurate (epi)</a:t>
            </a:r>
          </a:p>
          <a:p>
            <a:r>
              <a:rPr lang="en-US" altLang="en-US" sz="1200" b="0" i="0" u="none" strike="noStrike" kern="1200" baseline="0" dirty="0">
                <a:solidFill>
                  <a:schemeClr val="tx1"/>
                </a:solidFill>
                <a:latin typeface="+mn-lt"/>
                <a:ea typeface="+mn-ea"/>
                <a:cs typeface="+mn-cs"/>
              </a:rPr>
              <a:t>Keep charts simple – no more than 1-2 series, easy interpretation (should be obvious to a lay person) (epi)</a:t>
            </a:r>
          </a:p>
          <a:p>
            <a:r>
              <a:rPr lang="en-US" altLang="en-US" dirty="0">
                <a:ea typeface="ＭＳ Ｐゴシック" panose="020B0600070205080204" pitchFamily="34" charset="-128"/>
              </a:rPr>
              <a:t>Tell a story</a:t>
            </a:r>
          </a:p>
          <a:p>
            <a:r>
              <a:rPr lang="en-US" altLang="en-US" dirty="0">
                <a:ea typeface="ＭＳ Ｐゴシック" panose="020B0600070205080204" pitchFamily="34" charset="-128"/>
              </a:rPr>
              <a:t>Use complimentary color schemes (Find good palettes)</a:t>
            </a:r>
          </a:p>
          <a:p>
            <a:r>
              <a:rPr lang="en-US" altLang="en-US" dirty="0">
                <a:ea typeface="ＭＳ Ｐゴシック" panose="020B0600070205080204" pitchFamily="34" charset="-128"/>
              </a:rPr>
              <a:t>Use images that we have purchased (avoid copyright infringement)</a:t>
            </a:r>
          </a:p>
          <a:p>
            <a:r>
              <a:rPr lang="en-US" altLang="en-US" dirty="0">
                <a:ea typeface="ＭＳ Ｐゴシック" panose="020B0600070205080204" pitchFamily="34" charset="-128"/>
              </a:rPr>
              <a:t>Include citations for data and images in some way (epi)</a:t>
            </a:r>
          </a:p>
          <a:p>
            <a:r>
              <a:rPr lang="en-US" altLang="en-US" dirty="0">
                <a:ea typeface="ＭＳ Ｐゴシック" panose="020B0600070205080204" pitchFamily="34" charset="-128"/>
              </a:rPr>
              <a:t>Use PDF as the final output</a:t>
            </a:r>
          </a:p>
          <a:p>
            <a:r>
              <a:rPr lang="en-US" altLang="en-US" dirty="0">
                <a:ea typeface="ＭＳ Ｐゴシック" panose="020B0600070205080204" pitchFamily="34" charset="-128"/>
              </a:rPr>
              <a:t>Come up with a catchy title</a:t>
            </a:r>
          </a:p>
        </p:txBody>
      </p:sp>
      <p:sp>
        <p:nvSpPr>
          <p:cNvPr id="15364" name="Slide Number Placeholder 3">
            <a:extLst>
              <a:ext uri="{FF2B5EF4-FFF2-40B4-BE49-F238E27FC236}">
                <a16:creationId xmlns="" xmlns:a16="http://schemas.microsoft.com/office/drawing/2014/main" id="{72B47686-BA9E-474C-ADD7-F411297C377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D60816-AFE1-4841-ABFA-F1477A6D1D7F}" type="slidenum">
              <a:rPr lang="en-US" altLang="en-US" smtClean="0">
                <a:latin typeface="Arial" panose="020B0604020202020204" pitchFamily="34" charset="0"/>
                <a:ea typeface="ヒラギノ角ゴ Pro W3" pitchFamily="-65" charset="-128"/>
              </a:rPr>
              <a:pPr>
                <a:spcBef>
                  <a:spcPct val="0"/>
                </a:spcBef>
              </a:pPr>
              <a:t>13</a:t>
            </a:fld>
            <a:endParaRPr lang="en-US" altLang="en-US">
              <a:latin typeface="Arial" panose="020B0604020202020204" pitchFamily="34" charset="0"/>
              <a:ea typeface="ヒラギノ角ゴ Pro W3" pitchFamily="-65" charset="-128"/>
            </a:endParaRPr>
          </a:p>
        </p:txBody>
      </p:sp>
    </p:spTree>
    <p:extLst>
      <p:ext uri="{BB962C8B-B14F-4D97-AF65-F5344CB8AC3E}">
        <p14:creationId xmlns="" xmlns:p14="http://schemas.microsoft.com/office/powerpoint/2010/main" val="261664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F949F-81EA-49EB-A54A-5B724AFD106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F949F-81EA-49EB-A54A-5B724AFD106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F949F-81EA-49EB-A54A-5B724AFD106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MCHP">
    <p:spTree>
      <p:nvGrpSpPr>
        <p:cNvPr id="1" name=""/>
        <p:cNvGrpSpPr/>
        <p:nvPr/>
      </p:nvGrpSpPr>
      <p:grpSpPr>
        <a:xfrm>
          <a:off x="0" y="0"/>
          <a:ext cx="0" cy="0"/>
          <a:chOff x="0" y="0"/>
          <a:chExt cx="0" cy="0"/>
        </a:xfrm>
      </p:grpSpPr>
      <p:sp>
        <p:nvSpPr>
          <p:cNvPr id="5" name="Rectangle 4"/>
          <p:cNvSpPr/>
          <p:nvPr userDrawn="1"/>
        </p:nvSpPr>
        <p:spPr>
          <a:xfrm>
            <a:off x="1588" y="-4763"/>
            <a:ext cx="136525" cy="1066801"/>
          </a:xfrm>
          <a:prstGeom prst="rect">
            <a:avLst/>
          </a:prstGeom>
          <a:solidFill>
            <a:srgbClr val="5D74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ヒラギノ角ゴ Pro W3" pitchFamily="-65" charset="-128"/>
            </a:endParaRPr>
          </a:p>
        </p:txBody>
      </p:sp>
      <p:sp>
        <p:nvSpPr>
          <p:cNvPr id="6" name="Rectangle 5"/>
          <p:cNvSpPr/>
          <p:nvPr userDrawn="1"/>
        </p:nvSpPr>
        <p:spPr>
          <a:xfrm>
            <a:off x="0" y="1112838"/>
            <a:ext cx="136525" cy="5749925"/>
          </a:xfrm>
          <a:prstGeom prst="rect">
            <a:avLst/>
          </a:prstGeom>
          <a:solidFill>
            <a:srgbClr val="5D74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ヒラギノ角ゴ Pro W3" pitchFamily="-65" charset="-128"/>
            </a:endParaRPr>
          </a:p>
        </p:txBody>
      </p:sp>
      <p:pic>
        <p:nvPicPr>
          <p:cNvPr id="7" name="Picture 3" descr="AMCHP_Blackletters.eps"/>
          <p:cNvPicPr>
            <a:picLocks noChangeAspect="1"/>
          </p:cNvPicPr>
          <p:nvPr userDrawn="1"/>
        </p:nvPicPr>
        <p:blipFill>
          <a:blip r:embed="rId2" cstate="print"/>
          <a:srcRect/>
          <a:stretch>
            <a:fillRect/>
          </a:stretch>
        </p:blipFill>
        <p:spPr bwMode="auto">
          <a:xfrm>
            <a:off x="685800" y="6396038"/>
            <a:ext cx="990600" cy="207962"/>
          </a:xfrm>
          <a:prstGeom prst="rect">
            <a:avLst/>
          </a:prstGeom>
          <a:noFill/>
          <a:ln w="9525">
            <a:noFill/>
            <a:miter lim="800000"/>
            <a:headEnd/>
            <a:tailEnd/>
          </a:ln>
        </p:spPr>
      </p:pic>
      <p:sp>
        <p:nvSpPr>
          <p:cNvPr id="2" name="Title 1"/>
          <p:cNvSpPr>
            <a:spLocks noGrp="1"/>
          </p:cNvSpPr>
          <p:nvPr>
            <p:ph type="ctrTitle"/>
          </p:nvPr>
        </p:nvSpPr>
        <p:spPr>
          <a:xfrm>
            <a:off x="685800" y="228600"/>
            <a:ext cx="7772400" cy="931094"/>
          </a:xfrm>
          <a:prstGeom prst="rect">
            <a:avLst/>
          </a:prstGeom>
        </p:spPr>
        <p:txBody>
          <a:bodyPr anchor="b">
            <a:normAutofit/>
          </a:bodyPr>
          <a:lstStyle>
            <a:lvl1pPr algn="l">
              <a:defRPr sz="2800" b="0" i="0">
                <a:latin typeface="Adobe Garamond Pro"/>
                <a:cs typeface="Adobe Garamond Pro"/>
              </a:defRPr>
            </a:lvl1pPr>
          </a:lstStyle>
          <a:p>
            <a:r>
              <a:rPr lang="en-US" dirty="0"/>
              <a:t>Click to edit Master title style</a:t>
            </a:r>
          </a:p>
        </p:txBody>
      </p:sp>
      <p:sp>
        <p:nvSpPr>
          <p:cNvPr id="3" name="Subtitle 2"/>
          <p:cNvSpPr>
            <a:spLocks noGrp="1"/>
          </p:cNvSpPr>
          <p:nvPr>
            <p:ph type="subTitle" idx="1"/>
          </p:nvPr>
        </p:nvSpPr>
        <p:spPr>
          <a:xfrm>
            <a:off x="685800" y="1530008"/>
            <a:ext cx="4813818" cy="374992"/>
          </a:xfrm>
          <a:prstGeom prst="rect">
            <a:avLst/>
          </a:prstGeom>
        </p:spPr>
        <p:txBody>
          <a:bodyPr>
            <a:noAutofit/>
          </a:bodyPr>
          <a:lstStyle>
            <a:lvl1pPr marL="0" indent="0" algn="l">
              <a:buNone/>
              <a:defRPr sz="2000">
                <a:solidFill>
                  <a:srgbClr val="5D743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3"/>
          </p:nvPr>
        </p:nvSpPr>
        <p:spPr>
          <a:xfrm>
            <a:off x="685800" y="2057400"/>
            <a:ext cx="7772400" cy="1117600"/>
          </a:xfrm>
          <a:prstGeom prst="rect">
            <a:avLst/>
          </a:prstGeom>
        </p:spPr>
        <p:txBody>
          <a:bodyPr>
            <a:noAutofit/>
          </a:bodyPr>
          <a:lstStyle>
            <a:lvl1pPr>
              <a:lnSpc>
                <a:spcPct val="130000"/>
              </a:lnSpc>
              <a:buFont typeface="Arial"/>
              <a:buNone/>
              <a:defRPr sz="1800">
                <a:solidFill>
                  <a:schemeClr val="tx1">
                    <a:lumMod val="75000"/>
                    <a:lumOff val="25000"/>
                  </a:schemeClr>
                </a:solidFill>
                <a:latin typeface="Arial"/>
                <a:cs typeface="Arial"/>
              </a:defRPr>
            </a:lvl1pPr>
            <a:lvl2pPr marL="112713" indent="-112713">
              <a:lnSpc>
                <a:spcPct val="130000"/>
              </a:lnSpc>
              <a:buFont typeface="Arial"/>
              <a:buChar char="•"/>
              <a:defRPr sz="1600">
                <a:solidFill>
                  <a:schemeClr val="tx1">
                    <a:lumMod val="75000"/>
                    <a:lumOff val="25000"/>
                  </a:schemeClr>
                </a:solidFill>
                <a:latin typeface="Arial"/>
                <a:cs typeface="Arial"/>
              </a:defRPr>
            </a:lvl2pPr>
            <a:lvl3pPr marL="339725" indent="-112713">
              <a:lnSpc>
                <a:spcPct val="130000"/>
              </a:lnSpc>
              <a:buFont typeface="Arial"/>
              <a:buChar char="•"/>
              <a:defRPr sz="1600">
                <a:solidFill>
                  <a:schemeClr val="tx1">
                    <a:lumMod val="75000"/>
                    <a:lumOff val="25000"/>
                  </a:schemeClr>
                </a:solidFill>
                <a:latin typeface="Arial"/>
                <a:cs typeface="Arial"/>
              </a:defRPr>
            </a:lvl3pPr>
            <a:lvl4pPr marL="565150" indent="-112713">
              <a:lnSpc>
                <a:spcPct val="130000"/>
              </a:lnSpc>
              <a:buFont typeface="Arial"/>
              <a:buChar char="•"/>
              <a:defRPr sz="1600">
                <a:solidFill>
                  <a:schemeClr val="tx1">
                    <a:lumMod val="75000"/>
                    <a:lumOff val="25000"/>
                  </a:schemeClr>
                </a:solidFill>
                <a:latin typeface="Arial"/>
                <a:cs typeface="Arial"/>
              </a:defRPr>
            </a:lvl4pPr>
            <a:lvl5pPr marL="804863" indent="-112713">
              <a:lnSpc>
                <a:spcPct val="130000"/>
              </a:lnSpc>
              <a:buFont typeface="Arial"/>
              <a:buChar char="•"/>
              <a:defRPr sz="16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4"/>
          </p:nvPr>
        </p:nvSpPr>
        <p:spPr>
          <a:xfrm>
            <a:off x="6248400" y="6356350"/>
            <a:ext cx="609600" cy="365125"/>
          </a:xfrm>
        </p:spPr>
        <p:txBody>
          <a:bodyPr wrap="square" numCol="1" anchor="t" anchorCtr="0" compatLnSpc="1">
            <a:prstTxWarp prst="textNoShape">
              <a:avLst/>
            </a:prstTxWarp>
          </a:bodyPr>
          <a:lstStyle>
            <a:lvl1pPr>
              <a:defRPr sz="800" b="1">
                <a:solidFill>
                  <a:srgbClr val="A6A6A6"/>
                </a:solidFill>
                <a:cs typeface="Arial" charset="0"/>
              </a:defRPr>
            </a:lvl1pPr>
          </a:lstStyle>
          <a:p>
            <a:pPr>
              <a:defRPr/>
            </a:pPr>
            <a:fld id="{0D0EAD5B-14DE-4679-9550-0C7297F03B11}" type="datetime1">
              <a:rPr lang="en-US" smtClean="0"/>
              <a:pPr>
                <a:defRPr/>
              </a:pPr>
              <a:t>6/26/2017</a:t>
            </a:fld>
            <a:endParaRPr lang="en-US" dirty="0"/>
          </a:p>
        </p:txBody>
      </p:sp>
      <p:sp>
        <p:nvSpPr>
          <p:cNvPr id="9" name="Footer Placeholder 4"/>
          <p:cNvSpPr>
            <a:spLocks noGrp="1"/>
          </p:cNvSpPr>
          <p:nvPr>
            <p:ph type="ftr" sz="quarter" idx="15"/>
          </p:nvPr>
        </p:nvSpPr>
        <p:spPr>
          <a:xfrm>
            <a:off x="6858000" y="6356350"/>
            <a:ext cx="1536700" cy="365125"/>
          </a:xfrm>
        </p:spPr>
        <p:txBody>
          <a:bodyPr wrap="square" numCol="1" anchor="t" anchorCtr="0" compatLnSpc="1">
            <a:prstTxWarp prst="textNoShape">
              <a:avLst/>
            </a:prstTxWarp>
          </a:bodyPr>
          <a:lstStyle>
            <a:lvl1pPr algn="r">
              <a:defRPr sz="800">
                <a:solidFill>
                  <a:srgbClr val="A6A6A6"/>
                </a:solidFill>
                <a:cs typeface="Arial" charset="0"/>
              </a:defRPr>
            </a:lvl1pPr>
          </a:lstStyle>
          <a:p>
            <a:pPr>
              <a:defRPr/>
            </a:pPr>
            <a:endParaRPr lang="en-US" dirty="0"/>
          </a:p>
        </p:txBody>
      </p:sp>
      <p:sp>
        <p:nvSpPr>
          <p:cNvPr id="10" name="Slide Number Placeholder 5"/>
          <p:cNvSpPr>
            <a:spLocks noGrp="1"/>
          </p:cNvSpPr>
          <p:nvPr>
            <p:ph type="sldNum" sz="quarter" idx="16"/>
          </p:nvPr>
        </p:nvSpPr>
        <p:spPr>
          <a:xfrm>
            <a:off x="8458200" y="6356350"/>
            <a:ext cx="457200" cy="365125"/>
          </a:xfrm>
        </p:spPr>
        <p:txBody>
          <a:bodyPr wrap="square" numCol="1" anchor="t" anchorCtr="0" compatLnSpc="1">
            <a:prstTxWarp prst="textNoShape">
              <a:avLst/>
            </a:prstTxWarp>
          </a:bodyPr>
          <a:lstStyle>
            <a:lvl1pPr>
              <a:defRPr>
                <a:solidFill>
                  <a:srgbClr val="A6A6A6"/>
                </a:solidFill>
                <a:cs typeface="Arial" charset="0"/>
              </a:defRPr>
            </a:lvl1pPr>
          </a:lstStyle>
          <a:p>
            <a:pPr>
              <a:defRPr/>
            </a:pPr>
            <a:fld id="{8AA9E8D3-30B9-4103-94CA-7B5BA3B0EB03}"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MCHP">
    <p:spTree>
      <p:nvGrpSpPr>
        <p:cNvPr id="1" name=""/>
        <p:cNvGrpSpPr/>
        <p:nvPr/>
      </p:nvGrpSpPr>
      <p:grpSpPr>
        <a:xfrm>
          <a:off x="0" y="0"/>
          <a:ext cx="0" cy="0"/>
          <a:chOff x="0" y="0"/>
          <a:chExt cx="0" cy="0"/>
        </a:xfrm>
      </p:grpSpPr>
      <p:sp>
        <p:nvSpPr>
          <p:cNvPr id="5" name="Rectangle 4"/>
          <p:cNvSpPr/>
          <p:nvPr userDrawn="1"/>
        </p:nvSpPr>
        <p:spPr>
          <a:xfrm>
            <a:off x="1588" y="-4763"/>
            <a:ext cx="136525" cy="1066801"/>
          </a:xfrm>
          <a:prstGeom prst="rect">
            <a:avLst/>
          </a:prstGeom>
          <a:solidFill>
            <a:srgbClr val="5D74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ヒラギノ角ゴ Pro W3" pitchFamily="-65" charset="-128"/>
            </a:endParaRPr>
          </a:p>
        </p:txBody>
      </p:sp>
      <p:sp>
        <p:nvSpPr>
          <p:cNvPr id="6" name="Rectangle 5"/>
          <p:cNvSpPr/>
          <p:nvPr userDrawn="1"/>
        </p:nvSpPr>
        <p:spPr>
          <a:xfrm>
            <a:off x="0" y="1112838"/>
            <a:ext cx="136525" cy="5749925"/>
          </a:xfrm>
          <a:prstGeom prst="rect">
            <a:avLst/>
          </a:prstGeom>
          <a:solidFill>
            <a:srgbClr val="5D74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ヒラギノ角ゴ Pro W3" pitchFamily="-65" charset="-128"/>
            </a:endParaRPr>
          </a:p>
        </p:txBody>
      </p:sp>
      <p:pic>
        <p:nvPicPr>
          <p:cNvPr id="7" name="Picture 3" descr="AMCHP_Blackletters.eps"/>
          <p:cNvPicPr>
            <a:picLocks noChangeAspect="1"/>
          </p:cNvPicPr>
          <p:nvPr userDrawn="1"/>
        </p:nvPicPr>
        <p:blipFill>
          <a:blip r:embed="rId2" cstate="print"/>
          <a:srcRect/>
          <a:stretch>
            <a:fillRect/>
          </a:stretch>
        </p:blipFill>
        <p:spPr bwMode="auto">
          <a:xfrm>
            <a:off x="685800" y="6396038"/>
            <a:ext cx="990600" cy="207962"/>
          </a:xfrm>
          <a:prstGeom prst="rect">
            <a:avLst/>
          </a:prstGeom>
          <a:noFill/>
          <a:ln w="9525">
            <a:noFill/>
            <a:miter lim="800000"/>
            <a:headEnd/>
            <a:tailEnd/>
          </a:ln>
        </p:spPr>
      </p:pic>
      <p:sp>
        <p:nvSpPr>
          <p:cNvPr id="2" name="Title 1"/>
          <p:cNvSpPr>
            <a:spLocks noGrp="1"/>
          </p:cNvSpPr>
          <p:nvPr>
            <p:ph type="ctrTitle"/>
          </p:nvPr>
        </p:nvSpPr>
        <p:spPr>
          <a:xfrm>
            <a:off x="685800" y="228600"/>
            <a:ext cx="7772400" cy="931094"/>
          </a:xfrm>
          <a:prstGeom prst="rect">
            <a:avLst/>
          </a:prstGeom>
        </p:spPr>
        <p:txBody>
          <a:bodyPr anchor="b">
            <a:normAutofit/>
          </a:bodyPr>
          <a:lstStyle>
            <a:lvl1pPr algn="l">
              <a:defRPr sz="2800" b="0" i="0">
                <a:latin typeface="Adobe Garamond Pro"/>
                <a:cs typeface="Adobe Garamond Pro"/>
              </a:defRPr>
            </a:lvl1pPr>
          </a:lstStyle>
          <a:p>
            <a:r>
              <a:rPr lang="en-US" dirty="0"/>
              <a:t>Click to edit Master title style</a:t>
            </a:r>
          </a:p>
        </p:txBody>
      </p:sp>
      <p:sp>
        <p:nvSpPr>
          <p:cNvPr id="19" name="Text Placeholder 18"/>
          <p:cNvSpPr>
            <a:spLocks noGrp="1"/>
          </p:cNvSpPr>
          <p:nvPr>
            <p:ph type="body" sz="quarter" idx="13"/>
          </p:nvPr>
        </p:nvSpPr>
        <p:spPr>
          <a:xfrm>
            <a:off x="685800" y="1447800"/>
            <a:ext cx="7772400" cy="4648200"/>
          </a:xfrm>
          <a:prstGeom prst="rect">
            <a:avLst/>
          </a:prstGeom>
        </p:spPr>
        <p:txBody>
          <a:bodyPr>
            <a:noAutofit/>
          </a:bodyPr>
          <a:lstStyle>
            <a:lvl1pPr>
              <a:lnSpc>
                <a:spcPct val="130000"/>
              </a:lnSpc>
              <a:buFont typeface="Arial"/>
              <a:buNone/>
              <a:defRPr sz="1800">
                <a:solidFill>
                  <a:schemeClr val="tx1">
                    <a:lumMod val="75000"/>
                    <a:lumOff val="25000"/>
                  </a:schemeClr>
                </a:solidFill>
                <a:latin typeface="Arial"/>
                <a:cs typeface="Arial"/>
              </a:defRPr>
            </a:lvl1pPr>
            <a:lvl2pPr marL="112713" indent="-112713">
              <a:lnSpc>
                <a:spcPct val="130000"/>
              </a:lnSpc>
              <a:buFont typeface="Arial"/>
              <a:buChar char="•"/>
              <a:defRPr sz="1600">
                <a:solidFill>
                  <a:schemeClr val="tx1">
                    <a:lumMod val="75000"/>
                    <a:lumOff val="25000"/>
                  </a:schemeClr>
                </a:solidFill>
                <a:latin typeface="Arial"/>
                <a:cs typeface="Arial"/>
              </a:defRPr>
            </a:lvl2pPr>
            <a:lvl3pPr marL="339725" indent="-112713">
              <a:lnSpc>
                <a:spcPct val="130000"/>
              </a:lnSpc>
              <a:buFont typeface="Arial"/>
              <a:buChar char="•"/>
              <a:defRPr sz="1600">
                <a:solidFill>
                  <a:schemeClr val="tx1">
                    <a:lumMod val="75000"/>
                    <a:lumOff val="25000"/>
                  </a:schemeClr>
                </a:solidFill>
                <a:latin typeface="Arial"/>
                <a:cs typeface="Arial"/>
              </a:defRPr>
            </a:lvl3pPr>
            <a:lvl4pPr marL="565150" indent="-112713">
              <a:lnSpc>
                <a:spcPct val="130000"/>
              </a:lnSpc>
              <a:buFont typeface="Arial"/>
              <a:buChar char="•"/>
              <a:defRPr sz="1600">
                <a:solidFill>
                  <a:schemeClr val="tx1">
                    <a:lumMod val="75000"/>
                    <a:lumOff val="25000"/>
                  </a:schemeClr>
                </a:solidFill>
                <a:latin typeface="Arial"/>
                <a:cs typeface="Arial"/>
              </a:defRPr>
            </a:lvl4pPr>
            <a:lvl5pPr marL="804863" indent="-112713">
              <a:lnSpc>
                <a:spcPct val="130000"/>
              </a:lnSpc>
              <a:buFont typeface="Arial"/>
              <a:buChar char="•"/>
              <a:defRPr sz="16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4"/>
          </p:nvPr>
        </p:nvSpPr>
        <p:spPr>
          <a:xfrm>
            <a:off x="6248400" y="6356350"/>
            <a:ext cx="609600" cy="365125"/>
          </a:xfrm>
        </p:spPr>
        <p:txBody>
          <a:bodyPr wrap="square" numCol="1" anchor="t" anchorCtr="0" compatLnSpc="1">
            <a:prstTxWarp prst="textNoShape">
              <a:avLst/>
            </a:prstTxWarp>
          </a:bodyPr>
          <a:lstStyle>
            <a:lvl1pPr>
              <a:defRPr sz="800" b="1">
                <a:solidFill>
                  <a:srgbClr val="A6A6A6"/>
                </a:solidFill>
                <a:cs typeface="Arial" charset="0"/>
              </a:defRPr>
            </a:lvl1pPr>
          </a:lstStyle>
          <a:p>
            <a:pPr>
              <a:defRPr/>
            </a:pPr>
            <a:fld id="{0D0EAD5B-14DE-4679-9550-0C7297F03B11}" type="datetime1">
              <a:rPr lang="en-US" smtClean="0"/>
              <a:pPr>
                <a:defRPr/>
              </a:pPr>
              <a:t>6/26/2017</a:t>
            </a:fld>
            <a:endParaRPr lang="en-US" dirty="0"/>
          </a:p>
        </p:txBody>
      </p:sp>
      <p:sp>
        <p:nvSpPr>
          <p:cNvPr id="9" name="Footer Placeholder 4"/>
          <p:cNvSpPr>
            <a:spLocks noGrp="1"/>
          </p:cNvSpPr>
          <p:nvPr>
            <p:ph type="ftr" sz="quarter" idx="15"/>
          </p:nvPr>
        </p:nvSpPr>
        <p:spPr>
          <a:xfrm>
            <a:off x="6858000" y="6356350"/>
            <a:ext cx="1536700" cy="365125"/>
          </a:xfrm>
        </p:spPr>
        <p:txBody>
          <a:bodyPr wrap="square" numCol="1" anchor="t" anchorCtr="0" compatLnSpc="1">
            <a:prstTxWarp prst="textNoShape">
              <a:avLst/>
            </a:prstTxWarp>
          </a:bodyPr>
          <a:lstStyle>
            <a:lvl1pPr algn="r">
              <a:defRPr sz="800">
                <a:solidFill>
                  <a:srgbClr val="A6A6A6"/>
                </a:solidFill>
                <a:cs typeface="Arial" charset="0"/>
              </a:defRPr>
            </a:lvl1pPr>
          </a:lstStyle>
          <a:p>
            <a:pPr>
              <a:defRPr/>
            </a:pPr>
            <a:endParaRPr lang="en-US" dirty="0"/>
          </a:p>
        </p:txBody>
      </p:sp>
      <p:sp>
        <p:nvSpPr>
          <p:cNvPr id="10" name="Slide Number Placeholder 5"/>
          <p:cNvSpPr>
            <a:spLocks noGrp="1"/>
          </p:cNvSpPr>
          <p:nvPr>
            <p:ph type="sldNum" sz="quarter" idx="16"/>
          </p:nvPr>
        </p:nvSpPr>
        <p:spPr>
          <a:xfrm>
            <a:off x="8458200" y="6356350"/>
            <a:ext cx="457200" cy="365125"/>
          </a:xfrm>
        </p:spPr>
        <p:txBody>
          <a:bodyPr wrap="square" numCol="1" anchor="t" anchorCtr="0" compatLnSpc="1">
            <a:prstTxWarp prst="textNoShape">
              <a:avLst/>
            </a:prstTxWarp>
          </a:bodyPr>
          <a:lstStyle>
            <a:lvl1pPr>
              <a:defRPr>
                <a:solidFill>
                  <a:srgbClr val="A6A6A6"/>
                </a:solidFill>
                <a:cs typeface="Arial" charset="0"/>
              </a:defRPr>
            </a:lvl1pPr>
          </a:lstStyle>
          <a:p>
            <a:pPr>
              <a:defRPr/>
            </a:pPr>
            <a:fld id="{8AA9E8D3-30B9-4103-94CA-7B5BA3B0EB03}"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Rectangle 2"/>
          <p:cNvSpPr/>
          <p:nvPr userDrawn="1"/>
        </p:nvSpPr>
        <p:spPr>
          <a:xfrm flipV="1">
            <a:off x="0" y="0"/>
            <a:ext cx="9144000" cy="5715000"/>
          </a:xfrm>
          <a:prstGeom prst="rect">
            <a:avLst/>
          </a:prstGeom>
          <a:solidFill>
            <a:srgbClr val="2928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ヒラギノ角ゴ Pro W3" pitchFamily="-65" charset="-128"/>
            </a:endParaRPr>
          </a:p>
        </p:txBody>
      </p:sp>
      <p:sp>
        <p:nvSpPr>
          <p:cNvPr id="4" name="Rectangle 3"/>
          <p:cNvSpPr/>
          <p:nvPr userDrawn="1"/>
        </p:nvSpPr>
        <p:spPr>
          <a:xfrm flipV="1">
            <a:off x="0" y="5803900"/>
            <a:ext cx="9156700" cy="1066800"/>
          </a:xfrm>
          <a:prstGeom prst="rect">
            <a:avLst/>
          </a:prstGeom>
          <a:solidFill>
            <a:srgbClr val="7E05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ヒラギノ角ゴ Pro W3" pitchFamily="-65" charset="-128"/>
            </a:endParaRPr>
          </a:p>
        </p:txBody>
      </p:sp>
      <p:pic>
        <p:nvPicPr>
          <p:cNvPr id="5" name="Picture 3" descr="peeps_large.eps"/>
          <p:cNvPicPr>
            <a:picLocks noChangeAspect="1"/>
          </p:cNvPicPr>
          <p:nvPr userDrawn="1"/>
        </p:nvPicPr>
        <p:blipFill>
          <a:blip r:embed="rId2" cstate="print">
            <a:lum bright="-100000" contrast="-100000"/>
          </a:blip>
          <a:srcRect/>
          <a:stretch>
            <a:fillRect/>
          </a:stretch>
        </p:blipFill>
        <p:spPr bwMode="auto">
          <a:xfrm>
            <a:off x="5246688" y="2667000"/>
            <a:ext cx="3759200" cy="2900363"/>
          </a:xfrm>
          <a:prstGeom prst="rect">
            <a:avLst/>
          </a:prstGeom>
          <a:noFill/>
          <a:ln w="9525">
            <a:noFill/>
            <a:miter lim="800000"/>
            <a:headEnd/>
            <a:tailEnd/>
          </a:ln>
        </p:spPr>
      </p:pic>
      <p:pic>
        <p:nvPicPr>
          <p:cNvPr id="6" name="Picture 4" descr="AMCHP_2c.eps"/>
          <p:cNvPicPr>
            <a:picLocks noChangeAspect="1"/>
          </p:cNvPicPr>
          <p:nvPr userDrawn="1"/>
        </p:nvPicPr>
        <p:blipFill>
          <a:blip r:embed="rId3" cstate="print"/>
          <a:srcRect/>
          <a:stretch>
            <a:fillRect/>
          </a:stretch>
        </p:blipFill>
        <p:spPr bwMode="auto">
          <a:xfrm>
            <a:off x="5630863" y="914400"/>
            <a:ext cx="2863850" cy="762000"/>
          </a:xfrm>
          <a:prstGeom prst="rect">
            <a:avLst/>
          </a:prstGeom>
          <a:noFill/>
          <a:ln w="9525">
            <a:noFill/>
            <a:miter lim="800000"/>
            <a:headEnd/>
            <a:tailEnd/>
          </a:ln>
        </p:spPr>
      </p:pic>
      <p:sp>
        <p:nvSpPr>
          <p:cNvPr id="2" name="Title 1"/>
          <p:cNvSpPr>
            <a:spLocks noGrp="1"/>
          </p:cNvSpPr>
          <p:nvPr>
            <p:ph type="title"/>
          </p:nvPr>
        </p:nvSpPr>
        <p:spPr>
          <a:xfrm>
            <a:off x="692070" y="3810000"/>
            <a:ext cx="8229600" cy="1143000"/>
          </a:xfrm>
          <a:prstGeom prst="rect">
            <a:avLst/>
          </a:prstGeom>
        </p:spPr>
        <p:txBody>
          <a:bodyPr anchor="b"/>
          <a:lstStyle>
            <a:lvl1pPr algn="l">
              <a:defRPr sz="5300" b="0" i="0">
                <a:solidFill>
                  <a:schemeClr val="tx1">
                    <a:lumMod val="85000"/>
                    <a:lumOff val="15000"/>
                  </a:schemeClr>
                </a:solidFill>
                <a:latin typeface="Adobe Garamond Pro"/>
                <a:cs typeface="Adobe Garamond Pro"/>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D85E62A-8856-4301-9BF6-7C89CADF28B6}"/>
              </a:ext>
            </a:extLst>
          </p:cNvPr>
          <p:cNvSpPr/>
          <p:nvPr userDrawn="1"/>
        </p:nvSpPr>
        <p:spPr>
          <a:xfrm>
            <a:off x="1588" y="-4763"/>
            <a:ext cx="136525" cy="1066801"/>
          </a:xfrm>
          <a:prstGeom prst="rect">
            <a:avLst/>
          </a:prstGeom>
          <a:solidFill>
            <a:srgbClr val="25334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ヒラギノ角ゴ Pro W3" pitchFamily="-65" charset="-128"/>
            </a:endParaRPr>
          </a:p>
        </p:txBody>
      </p:sp>
      <p:sp>
        <p:nvSpPr>
          <p:cNvPr id="6" name="Rectangle 5">
            <a:extLst>
              <a:ext uri="{FF2B5EF4-FFF2-40B4-BE49-F238E27FC236}">
                <a16:creationId xmlns="" xmlns:a16="http://schemas.microsoft.com/office/drawing/2014/main" id="{9346BDF1-549B-4EC7-A1C7-FF5FEC71D104}"/>
              </a:ext>
            </a:extLst>
          </p:cNvPr>
          <p:cNvSpPr/>
          <p:nvPr userDrawn="1"/>
        </p:nvSpPr>
        <p:spPr>
          <a:xfrm>
            <a:off x="0" y="1112838"/>
            <a:ext cx="136525" cy="5749925"/>
          </a:xfrm>
          <a:prstGeom prst="rect">
            <a:avLst/>
          </a:prstGeom>
          <a:solidFill>
            <a:srgbClr val="25334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ヒラギノ角ゴ Pro W3" pitchFamily="-65" charset="-128"/>
            </a:endParaRPr>
          </a:p>
        </p:txBody>
      </p:sp>
      <p:pic>
        <p:nvPicPr>
          <p:cNvPr id="9" name="Picture 3" descr="AMCHP_Blackletters.eps">
            <a:extLst>
              <a:ext uri="{FF2B5EF4-FFF2-40B4-BE49-F238E27FC236}">
                <a16:creationId xmlns="" xmlns:a16="http://schemas.microsoft.com/office/drawing/2014/main" id="{CAE4D142-6F57-4CC2-8705-835FAF3D7F3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6396038"/>
            <a:ext cx="990600" cy="20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28600"/>
            <a:ext cx="7772400" cy="931094"/>
          </a:xfrm>
          <a:prstGeom prst="rect">
            <a:avLst/>
          </a:prstGeom>
        </p:spPr>
        <p:txBody>
          <a:bodyPr anchor="b">
            <a:normAutofit/>
          </a:bodyPr>
          <a:lstStyle>
            <a:lvl1pPr algn="l">
              <a:defRPr sz="2800" b="0" i="0">
                <a:latin typeface="Adobe Garamond Pro"/>
                <a:cs typeface="Adobe Garamond Pro"/>
              </a:defRPr>
            </a:lvl1pPr>
          </a:lstStyle>
          <a:p>
            <a:r>
              <a:rPr lang="en-US" dirty="0"/>
              <a:t>Click to edit Master title style</a:t>
            </a:r>
          </a:p>
        </p:txBody>
      </p:sp>
      <p:sp>
        <p:nvSpPr>
          <p:cNvPr id="8" name="Subtitle 2"/>
          <p:cNvSpPr>
            <a:spLocks noGrp="1"/>
          </p:cNvSpPr>
          <p:nvPr>
            <p:ph type="subTitle" idx="1"/>
          </p:nvPr>
        </p:nvSpPr>
        <p:spPr>
          <a:xfrm>
            <a:off x="685800" y="1530008"/>
            <a:ext cx="4813818" cy="374992"/>
          </a:xfrm>
          <a:prstGeom prst="rect">
            <a:avLst/>
          </a:prstGeom>
        </p:spPr>
        <p:txBody>
          <a:bodyPr anchor="t">
            <a:noAutofit/>
          </a:bodyPr>
          <a:lstStyle>
            <a:lvl1pPr marL="0" indent="0" algn="l">
              <a:buNone/>
              <a:defRPr sz="2000">
                <a:solidFill>
                  <a:srgbClr val="25334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8"/>
          <p:cNvSpPr>
            <a:spLocks noGrp="1"/>
          </p:cNvSpPr>
          <p:nvPr>
            <p:ph type="body" sz="quarter" idx="13"/>
          </p:nvPr>
        </p:nvSpPr>
        <p:spPr>
          <a:xfrm>
            <a:off x="685800" y="2057400"/>
            <a:ext cx="7772400" cy="1117600"/>
          </a:xfrm>
          <a:prstGeom prst="rect">
            <a:avLst/>
          </a:prstGeom>
        </p:spPr>
        <p:txBody>
          <a:bodyPr>
            <a:noAutofit/>
          </a:bodyPr>
          <a:lstStyle>
            <a:lvl1pPr>
              <a:lnSpc>
                <a:spcPct val="130000"/>
              </a:lnSpc>
              <a:buFont typeface="Arial"/>
              <a:buNone/>
              <a:defRPr sz="1800">
                <a:solidFill>
                  <a:schemeClr val="tx1">
                    <a:lumMod val="75000"/>
                    <a:lumOff val="25000"/>
                  </a:schemeClr>
                </a:solidFill>
                <a:latin typeface="Arial"/>
                <a:cs typeface="Arial"/>
              </a:defRPr>
            </a:lvl1pPr>
            <a:lvl2pPr marL="112713" indent="-112713">
              <a:lnSpc>
                <a:spcPct val="130000"/>
              </a:lnSpc>
              <a:buFont typeface="Arial"/>
              <a:buChar char="•"/>
              <a:defRPr sz="1600">
                <a:solidFill>
                  <a:schemeClr val="tx1">
                    <a:lumMod val="75000"/>
                    <a:lumOff val="25000"/>
                  </a:schemeClr>
                </a:solidFill>
                <a:latin typeface="Arial"/>
                <a:cs typeface="Arial"/>
              </a:defRPr>
            </a:lvl2pPr>
            <a:lvl3pPr marL="339725" indent="-112713">
              <a:lnSpc>
                <a:spcPct val="130000"/>
              </a:lnSpc>
              <a:buFont typeface="Arial"/>
              <a:buChar char="•"/>
              <a:defRPr sz="1600">
                <a:solidFill>
                  <a:schemeClr val="tx1">
                    <a:lumMod val="75000"/>
                    <a:lumOff val="25000"/>
                  </a:schemeClr>
                </a:solidFill>
                <a:latin typeface="Arial"/>
                <a:cs typeface="Arial"/>
              </a:defRPr>
            </a:lvl3pPr>
            <a:lvl4pPr marL="565150" indent="-112713">
              <a:lnSpc>
                <a:spcPct val="130000"/>
              </a:lnSpc>
              <a:buFont typeface="Arial"/>
              <a:buChar char="•"/>
              <a:defRPr sz="1600">
                <a:solidFill>
                  <a:schemeClr val="tx1">
                    <a:lumMod val="75000"/>
                    <a:lumOff val="25000"/>
                  </a:schemeClr>
                </a:solidFill>
                <a:latin typeface="Arial"/>
                <a:cs typeface="Arial"/>
              </a:defRPr>
            </a:lvl4pPr>
            <a:lvl5pPr marL="804863" indent="-112713">
              <a:lnSpc>
                <a:spcPct val="130000"/>
              </a:lnSpc>
              <a:buFont typeface="Arial"/>
              <a:buChar char="•"/>
              <a:defRPr sz="16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 xmlns:a16="http://schemas.microsoft.com/office/drawing/2014/main" id="{60604BE5-C320-4CD0-98CE-C14C175E52AC}"/>
              </a:ext>
            </a:extLst>
          </p:cNvPr>
          <p:cNvSpPr>
            <a:spLocks noGrp="1"/>
          </p:cNvSpPr>
          <p:nvPr>
            <p:ph type="dt" sz="half" idx="14"/>
          </p:nvPr>
        </p:nvSpPr>
        <p:spPr>
          <a:xfrm>
            <a:off x="62484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800" b="1">
                <a:solidFill>
                  <a:srgbClr val="A6A6A6"/>
                </a:solidFill>
                <a:latin typeface="Arial" charset="0"/>
                <a:cs typeface="Arial" charset="0"/>
              </a:defRPr>
            </a:lvl1pPr>
          </a:lstStyle>
          <a:p>
            <a:pPr>
              <a:defRPr/>
            </a:pPr>
            <a:fld id="{9684341D-D210-4D9B-B7F3-49339B9B4031}" type="datetime1">
              <a:rPr lang="en-US"/>
              <a:pPr>
                <a:defRPr/>
              </a:pPr>
              <a:t>6/26/2017</a:t>
            </a:fld>
            <a:endParaRPr lang="en-US"/>
          </a:p>
        </p:txBody>
      </p:sp>
      <p:sp>
        <p:nvSpPr>
          <p:cNvPr id="11" name="Footer Placeholder 4">
            <a:extLst>
              <a:ext uri="{FF2B5EF4-FFF2-40B4-BE49-F238E27FC236}">
                <a16:creationId xmlns="" xmlns:a16="http://schemas.microsoft.com/office/drawing/2014/main" id="{9DA10976-DE10-4FCB-9AD6-C465A1FF759D}"/>
              </a:ext>
            </a:extLst>
          </p:cNvPr>
          <p:cNvSpPr>
            <a:spLocks noGrp="1"/>
          </p:cNvSpPr>
          <p:nvPr>
            <p:ph type="ftr" sz="quarter" idx="15"/>
          </p:nvPr>
        </p:nvSpPr>
        <p:spPr>
          <a:xfrm>
            <a:off x="6858000" y="6356350"/>
            <a:ext cx="15367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800">
                <a:solidFill>
                  <a:srgbClr val="A6A6A6"/>
                </a:solidFill>
                <a:latin typeface="Arial" charset="0"/>
                <a:cs typeface="Arial" charset="0"/>
              </a:defRPr>
            </a:lvl1pPr>
          </a:lstStyle>
          <a:p>
            <a:pPr>
              <a:defRPr/>
            </a:pPr>
            <a:endParaRPr lang="en-US"/>
          </a:p>
        </p:txBody>
      </p:sp>
      <p:sp>
        <p:nvSpPr>
          <p:cNvPr id="12" name="Slide Number Placeholder 5">
            <a:extLst>
              <a:ext uri="{FF2B5EF4-FFF2-40B4-BE49-F238E27FC236}">
                <a16:creationId xmlns="" xmlns:a16="http://schemas.microsoft.com/office/drawing/2014/main" id="{296654B5-65C9-46BE-935A-36BD9CE2A0AB}"/>
              </a:ext>
            </a:extLst>
          </p:cNvPr>
          <p:cNvSpPr>
            <a:spLocks noGrp="1"/>
          </p:cNvSpPr>
          <p:nvPr>
            <p:ph type="sldNum" sz="quarter" idx="16"/>
          </p:nvPr>
        </p:nvSpPr>
        <p:spPr>
          <a:xfrm>
            <a:off x="8458200" y="6356350"/>
            <a:ext cx="457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A6A6A6"/>
                </a:solidFill>
                <a:cs typeface="Arial" panose="020B0604020202020204" pitchFamily="34" charset="0"/>
              </a:defRPr>
            </a:lvl1pPr>
          </a:lstStyle>
          <a:p>
            <a:pPr>
              <a:defRPr/>
            </a:pPr>
            <a:fld id="{E1930F30-EC5F-45E6-99F0-BAA58A479B08}" type="slidenum">
              <a:rPr lang="en-US" altLang="en-US"/>
              <a:pPr>
                <a:defRPr/>
              </a:pPr>
              <a:t>‹#›</a:t>
            </a:fld>
            <a:endParaRPr lang="en-US" altLang="en-US"/>
          </a:p>
        </p:txBody>
      </p:sp>
    </p:spTree>
    <p:extLst>
      <p:ext uri="{BB962C8B-B14F-4D97-AF65-F5344CB8AC3E}">
        <p14:creationId xmlns="" xmlns:p14="http://schemas.microsoft.com/office/powerpoint/2010/main" val="247313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D21D778-B565-4D7E-94D7-64010A445B68}" type="datetimeFigureOut">
              <a:rPr lang="en-US" smtClean="0"/>
              <a:pPr/>
              <a:t>6/26/2017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D21D778-B565-4D7E-94D7-64010A445B68}"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6/26/2017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F949F-81EA-49EB-A54A-5B724AFD106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6/26/2017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D21D778-B565-4D7E-94D7-64010A445B68}" type="datetimeFigureOut">
              <a:rPr lang="en-US" smtClean="0"/>
              <a:pPr/>
              <a:t>6/26/2017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6/26/2017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6/26/2017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6/26/2017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F949F-81EA-49EB-A54A-5B724AFD106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F949F-81EA-49EB-A54A-5B724AFD106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F949F-81EA-49EB-A54A-5B724AFD1061}" type="datetimeFigureOut">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F949F-81EA-49EB-A54A-5B724AFD1061}" type="datetimeFigureOut">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F949F-81EA-49EB-A54A-5B724AFD1061}" type="datetimeFigureOut">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F949F-81EA-49EB-A54A-5B724AFD106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F949F-81EA-49EB-A54A-5B724AFD106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8677-67CC-426D-B3F9-18707DDD46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F949F-81EA-49EB-A54A-5B724AFD1061}" type="datetimeFigureOut">
              <a:rPr lang="en-US" smtClean="0"/>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48677-67CC-426D-B3F9-18707DDD46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1"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6/26/2017</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piktochart.com/"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www.flaticon.com/" TargetMode="External"/><Relationship Id="rId4" Type="http://schemas.openxmlformats.org/officeDocument/2006/relationships/hyperlink" Target="https://www.visme.c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piktochart.com/how-to-make-charts-in-infographics-look-good/"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www.smashingmagazine.com/2011/10/14/the-dos-and-donts-of-infographic-design/" TargetMode="External"/><Relationship Id="rId5" Type="http://schemas.openxmlformats.org/officeDocument/2006/relationships/hyperlink" Target="https://blog.kissmetrics.com/12-infographic-tips/" TargetMode="External"/><Relationship Id="rId4" Type="http://schemas.openxmlformats.org/officeDocument/2006/relationships/hyperlink" Target="http://www.dotdash.ie/10-tips-for-designing-better-infographic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mailto:cstampfel@amchp.or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idx="1"/>
          </p:nvPr>
        </p:nvSpPr>
        <p:spPr/>
        <p:txBody>
          <a:bodyPr>
            <a:normAutofit/>
          </a:bodyPr>
          <a:lstStyle/>
          <a:p>
            <a:r>
              <a:rPr lang="en-US" sz="2000" cap="none" dirty="0">
                <a:solidFill>
                  <a:schemeClr val="tx1"/>
                </a:solidFill>
                <a:latin typeface="Calibri" pitchFamily="34" charset="0"/>
                <a:cs typeface="Calibri" pitchFamily="34" charset="0"/>
              </a:rPr>
              <a:t>Presenting by the ASTDD Data Committee</a:t>
            </a:r>
          </a:p>
        </p:txBody>
      </p:sp>
      <p:sp>
        <p:nvSpPr>
          <p:cNvPr id="3" name="Title 2"/>
          <p:cNvSpPr>
            <a:spLocks noGrp="1"/>
          </p:cNvSpPr>
          <p:nvPr>
            <p:ph type="title"/>
          </p:nvPr>
        </p:nvSpPr>
        <p:spPr>
          <a:xfrm>
            <a:off x="762000" y="304800"/>
            <a:ext cx="7772400" cy="1524000"/>
          </a:xfrm>
        </p:spPr>
        <p:txBody>
          <a:bodyPr>
            <a:normAutofit fontScale="90000"/>
          </a:bodyPr>
          <a:lstStyle/>
          <a:p>
            <a:r>
              <a:rPr lang="en-US" sz="4400" b="1" i="1" dirty="0">
                <a:solidFill>
                  <a:schemeClr val="tx1"/>
                </a:solidFill>
              </a:rPr>
              <a:t>Turning Data Into Action</a:t>
            </a:r>
            <a:r>
              <a:rPr lang="en-US" sz="4400" b="1" dirty="0">
                <a:solidFill>
                  <a:schemeClr val="tx1"/>
                </a:solidFill>
              </a:rPr>
              <a:t/>
            </a:r>
            <a:br>
              <a:rPr lang="en-US" sz="4400" b="1" dirty="0">
                <a:solidFill>
                  <a:schemeClr val="tx1"/>
                </a:solidFill>
              </a:rPr>
            </a:br>
            <a:r>
              <a:rPr lang="en-US" sz="4400" b="1" dirty="0">
                <a:solidFill>
                  <a:schemeClr val="tx1"/>
                </a:solidFill>
              </a:rPr>
              <a:t>A Webinar Series for SOHPs</a:t>
            </a:r>
            <a:endParaRPr lang="en-GB" dirty="0">
              <a:solidFill>
                <a:schemeClr val="tx1"/>
              </a:solidFill>
            </a:endParaRPr>
          </a:p>
        </p:txBody>
      </p:sp>
      <p:pic>
        <p:nvPicPr>
          <p:cNvPr id="65538" name="Picture 2" descr="https://s3.amazonaws.com/sitesusa/wp-content/uploads/sites/212/2016/01/600-x-183-Data-Knowledge-Action-icons.jpg"/>
          <p:cNvPicPr>
            <a:picLocks noChangeAspect="1" noChangeArrowheads="1"/>
          </p:cNvPicPr>
          <p:nvPr/>
        </p:nvPicPr>
        <p:blipFill>
          <a:blip r:embed="rId2" cstate="print"/>
          <a:srcRect/>
          <a:stretch>
            <a:fillRect/>
          </a:stretch>
        </p:blipFill>
        <p:spPr bwMode="auto">
          <a:xfrm>
            <a:off x="2009775" y="3324225"/>
            <a:ext cx="5124450" cy="1562958"/>
          </a:xfrm>
          <a:prstGeom prst="rect">
            <a:avLst/>
          </a:prstGeom>
          <a:noFill/>
        </p:spPr>
      </p:pic>
      <p:pic>
        <p:nvPicPr>
          <p:cNvPr id="5" name="Picture 4" descr="ASTDD Logo.jpg"/>
          <p:cNvPicPr>
            <a:picLocks noChangeAspect="1"/>
          </p:cNvPicPr>
          <p:nvPr/>
        </p:nvPicPr>
        <p:blipFill>
          <a:blip r:embed="rId3" cstate="print"/>
          <a:stretch>
            <a:fillRect/>
          </a:stretch>
        </p:blipFill>
        <p:spPr>
          <a:xfrm>
            <a:off x="3875532" y="5362576"/>
            <a:ext cx="1392936" cy="87587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371600"/>
            <a:ext cx="8458200" cy="5105400"/>
          </a:xfrm>
        </p:spPr>
        <p:txBody>
          <a:bodyPr>
            <a:normAutofit/>
          </a:bodyPr>
          <a:lstStyle/>
          <a:p>
            <a:pPr marL="347472" indent="-347472" defTabSz="914400" eaLnBrk="1" fontAlgn="auto" hangingPunct="1">
              <a:lnSpc>
                <a:spcPct val="120000"/>
              </a:lnSpc>
              <a:spcBef>
                <a:spcPts val="0"/>
              </a:spcBef>
              <a:spcAft>
                <a:spcPts val="0"/>
              </a:spcAft>
              <a:buSzPct val="100000"/>
              <a:buFont typeface="Arial" pitchFamily="34" charset="0"/>
              <a:buChar char="•"/>
              <a:defRPr/>
            </a:pPr>
            <a:r>
              <a:rPr lang="en-US" altLang="en-US" sz="2800" b="1" dirty="0">
                <a:solidFill>
                  <a:prstClr val="black">
                    <a:lumMod val="95000"/>
                  </a:prstClr>
                </a:solidFill>
                <a:latin typeface="+mn-lt"/>
                <a:ea typeface="ヒラギノ角ゴ Pro W3" pitchFamily="1" charset="-128"/>
                <a:cs typeface="Arial" pitchFamily="34" charset="0"/>
              </a:rPr>
              <a:t>Pictures rather than words</a:t>
            </a:r>
          </a:p>
          <a:p>
            <a:pPr marL="347472" indent="-347472" defTabSz="914400" eaLnBrk="1" fontAlgn="auto" hangingPunct="1">
              <a:lnSpc>
                <a:spcPct val="120000"/>
              </a:lnSpc>
              <a:spcBef>
                <a:spcPts val="0"/>
              </a:spcBef>
              <a:spcAft>
                <a:spcPts val="0"/>
              </a:spcAft>
              <a:buSzPct val="100000"/>
              <a:buFont typeface="Arial" pitchFamily="34" charset="0"/>
              <a:buChar char="•"/>
              <a:defRPr/>
            </a:pPr>
            <a:r>
              <a:rPr lang="en-US" altLang="en-US" sz="2800" b="1" dirty="0">
                <a:solidFill>
                  <a:prstClr val="black">
                    <a:lumMod val="95000"/>
                  </a:prstClr>
                </a:solidFill>
                <a:latin typeface="+mn-lt"/>
                <a:ea typeface="ヒラギノ角ゴ Pro W3" pitchFamily="1" charset="-128"/>
                <a:cs typeface="Arial" pitchFamily="34" charset="0"/>
              </a:rPr>
              <a:t>Shareable</a:t>
            </a:r>
          </a:p>
          <a:p>
            <a:pPr marL="347472" indent="-347472" defTabSz="914400" eaLnBrk="1" fontAlgn="auto" hangingPunct="1">
              <a:lnSpc>
                <a:spcPct val="120000"/>
              </a:lnSpc>
              <a:spcBef>
                <a:spcPts val="0"/>
              </a:spcBef>
              <a:spcAft>
                <a:spcPts val="0"/>
              </a:spcAft>
              <a:buSzPct val="100000"/>
              <a:buFont typeface="Arial" pitchFamily="34" charset="0"/>
              <a:buChar char="•"/>
              <a:defRPr/>
            </a:pPr>
            <a:r>
              <a:rPr lang="en-US" altLang="en-US" sz="2800" b="1" dirty="0">
                <a:solidFill>
                  <a:prstClr val="black">
                    <a:lumMod val="95000"/>
                  </a:prstClr>
                </a:solidFill>
                <a:latin typeface="+mn-lt"/>
                <a:ea typeface="ヒラギノ角ゴ Pro W3" pitchFamily="1" charset="-128"/>
                <a:cs typeface="Arial" pitchFamily="34" charset="0"/>
              </a:rPr>
              <a:t>Bring together a lot of information</a:t>
            </a:r>
          </a:p>
          <a:p>
            <a:pPr marL="347472" indent="-347472" defTabSz="914400" eaLnBrk="1" fontAlgn="auto" hangingPunct="1">
              <a:lnSpc>
                <a:spcPct val="120000"/>
              </a:lnSpc>
              <a:spcBef>
                <a:spcPts val="0"/>
              </a:spcBef>
              <a:spcAft>
                <a:spcPts val="0"/>
              </a:spcAft>
              <a:buSzPct val="100000"/>
              <a:buFont typeface="Arial" pitchFamily="34" charset="0"/>
              <a:buChar char="•"/>
              <a:defRPr/>
            </a:pPr>
            <a:endParaRPr lang="en-US" altLang="en-US" sz="2800" dirty="0">
              <a:solidFill>
                <a:prstClr val="black">
                  <a:lumMod val="95000"/>
                </a:prstClr>
              </a:solidFill>
              <a:latin typeface="+mn-lt"/>
              <a:ea typeface="ヒラギノ角ゴ Pro W3" pitchFamily="1" charset="-128"/>
              <a:cs typeface="Arial" pitchFamily="34" charset="0"/>
            </a:endParaRP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2800"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Why Infographics?</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10</a:t>
            </a:fld>
            <a:endParaRPr lang="en-US">
              <a:ea typeface="ヒラギノ角ゴ Pro W3"/>
            </a:endParaRPr>
          </a:p>
        </p:txBody>
      </p:sp>
    </p:spTree>
    <p:extLst>
      <p:ext uri="{BB962C8B-B14F-4D97-AF65-F5344CB8AC3E}">
        <p14:creationId xmlns="" xmlns:p14="http://schemas.microsoft.com/office/powerpoint/2010/main" val="251976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9533F640-9548-4ABE-96C9-D7750BBDD0C3}"/>
              </a:ext>
            </a:extLst>
          </p:cNvPr>
          <p:cNvSpPr>
            <a:spLocks noGrp="1"/>
          </p:cNvSpPr>
          <p:nvPr>
            <p:ph type="ctrTitle"/>
          </p:nvPr>
        </p:nvSpPr>
        <p:spPr>
          <a:xfrm>
            <a:off x="381000" y="2667000"/>
            <a:ext cx="2819400" cy="1524000"/>
          </a:xfrm>
        </p:spPr>
        <p:txBody>
          <a:bodyPr>
            <a:normAutofit fontScale="90000"/>
          </a:bodyPr>
          <a:lstStyle/>
          <a:p>
            <a:pPr algn="ctr">
              <a:defRPr/>
            </a:pPr>
            <a:r>
              <a:rPr lang="en-US" sz="4000" b="1" dirty="0">
                <a:solidFill>
                  <a:schemeClr val="tx2">
                    <a:lumMod val="50000"/>
                  </a:schemeClr>
                </a:solidFill>
                <a:latin typeface="+mn-lt"/>
              </a:rPr>
              <a:t>Where we came from – </a:t>
            </a:r>
            <a:br>
              <a:rPr lang="en-US" sz="4000" b="1" dirty="0">
                <a:solidFill>
                  <a:schemeClr val="tx2">
                    <a:lumMod val="50000"/>
                  </a:schemeClr>
                </a:solidFill>
                <a:latin typeface="+mn-lt"/>
              </a:rPr>
            </a:br>
            <a:r>
              <a:rPr lang="en-US" sz="4000" b="1" dirty="0">
                <a:solidFill>
                  <a:schemeClr val="tx2">
                    <a:lumMod val="50000"/>
                  </a:schemeClr>
                </a:solidFill>
                <a:latin typeface="+mn-lt"/>
              </a:rPr>
              <a:t>AMCHP </a:t>
            </a:r>
            <a:r>
              <a:rPr lang="en-US" sz="4000" b="1" i="1" dirty="0">
                <a:solidFill>
                  <a:schemeClr val="tx2">
                    <a:lumMod val="50000"/>
                  </a:schemeClr>
                </a:solidFill>
                <a:latin typeface="+mn-lt"/>
              </a:rPr>
              <a:t>Pulse</a:t>
            </a:r>
            <a:r>
              <a:rPr lang="en-US" sz="4000" b="1" dirty="0">
                <a:solidFill>
                  <a:schemeClr val="tx2">
                    <a:lumMod val="50000"/>
                  </a:schemeClr>
                </a:solidFill>
                <a:latin typeface="+mn-lt"/>
              </a:rPr>
              <a:t/>
            </a:r>
            <a:br>
              <a:rPr lang="en-US" sz="4000" b="1" dirty="0">
                <a:solidFill>
                  <a:schemeClr val="tx2">
                    <a:lumMod val="50000"/>
                  </a:schemeClr>
                </a:solidFill>
                <a:latin typeface="+mn-lt"/>
              </a:rPr>
            </a:br>
            <a:r>
              <a:rPr lang="en-US" sz="4000" b="1" dirty="0">
                <a:solidFill>
                  <a:schemeClr val="tx2">
                    <a:lumMod val="50000"/>
                  </a:schemeClr>
                </a:solidFill>
                <a:latin typeface="+mn-lt"/>
              </a:rPr>
              <a:t>Data and Trends </a:t>
            </a:r>
          </a:p>
        </p:txBody>
      </p:sp>
      <p:pic>
        <p:nvPicPr>
          <p:cNvPr id="2" name="Picture 1">
            <a:extLst>
              <a:ext uri="{FF2B5EF4-FFF2-40B4-BE49-F238E27FC236}">
                <a16:creationId xmlns="" xmlns:a16="http://schemas.microsoft.com/office/drawing/2014/main" id="{7A092E97-A0FB-4D04-8A3E-6ED855E070BC}"/>
              </a:ext>
            </a:extLst>
          </p:cNvPr>
          <p:cNvPicPr>
            <a:picLocks noChangeAspect="1"/>
          </p:cNvPicPr>
          <p:nvPr/>
        </p:nvPicPr>
        <p:blipFill>
          <a:blip r:embed="rId3" cstate="print"/>
          <a:stretch>
            <a:fillRect/>
          </a:stretch>
        </p:blipFill>
        <p:spPr>
          <a:xfrm>
            <a:off x="3974370" y="0"/>
            <a:ext cx="5169630" cy="6858000"/>
          </a:xfrm>
          <a:prstGeom prst="rect">
            <a:avLst/>
          </a:prstGeom>
        </p:spPr>
      </p:pic>
    </p:spTree>
    <p:extLst>
      <p:ext uri="{BB962C8B-B14F-4D97-AF65-F5344CB8AC3E}">
        <p14:creationId xmlns="" xmlns:p14="http://schemas.microsoft.com/office/powerpoint/2010/main" val="399020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371600"/>
            <a:ext cx="8458200" cy="5105400"/>
          </a:xfrm>
        </p:spPr>
        <p:txBody>
          <a:bodyPr>
            <a:normAutofit/>
          </a:bodyPr>
          <a:lstStyle/>
          <a:p>
            <a:pPr marL="0" indent="0" defTabSz="914400" eaLnBrk="1" fontAlgn="auto" hangingPunct="1">
              <a:lnSpc>
                <a:spcPct val="100000"/>
              </a:lnSpc>
              <a:spcBef>
                <a:spcPts val="700"/>
              </a:spcBef>
              <a:spcAft>
                <a:spcPts val="0"/>
              </a:spcAft>
              <a:buSzPct val="100000"/>
              <a:defRPr/>
            </a:pPr>
            <a:r>
              <a:rPr lang="en-US" altLang="en-US" sz="2800" b="1" dirty="0">
                <a:solidFill>
                  <a:prstClr val="black">
                    <a:lumMod val="95000"/>
                  </a:prstClr>
                </a:solidFill>
                <a:latin typeface="+mn-lt"/>
                <a:ea typeface="ヒラギノ角ゴ Pro W3" pitchFamily="1" charset="-128"/>
                <a:cs typeface="Arial" pitchFamily="34" charset="0"/>
              </a:rPr>
              <a:t>Some infographics miss the mark, but why?</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2800" b="1" dirty="0">
                <a:solidFill>
                  <a:prstClr val="black">
                    <a:lumMod val="95000"/>
                  </a:prstClr>
                </a:solidFill>
                <a:latin typeface="+mn-lt"/>
                <a:ea typeface="ヒラギノ角ゴ Pro W3" pitchFamily="1" charset="-128"/>
                <a:cs typeface="Arial" pitchFamily="34" charset="0"/>
              </a:rPr>
              <a:t>Too much information</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2800" b="1" dirty="0">
                <a:solidFill>
                  <a:prstClr val="black">
                    <a:lumMod val="95000"/>
                  </a:prstClr>
                </a:solidFill>
                <a:latin typeface="+mn-lt"/>
                <a:ea typeface="ヒラギノ角ゴ Pro W3" pitchFamily="1" charset="-128"/>
                <a:cs typeface="Arial" pitchFamily="34" charset="0"/>
              </a:rPr>
              <a:t>Visualizations that not appropriate for the data</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2800" b="1" dirty="0">
                <a:solidFill>
                  <a:prstClr val="black">
                    <a:lumMod val="95000"/>
                  </a:prstClr>
                </a:solidFill>
                <a:latin typeface="+mn-lt"/>
                <a:ea typeface="ヒラギノ角ゴ Pro W3" pitchFamily="1" charset="-128"/>
                <a:cs typeface="Arial" pitchFamily="34" charset="0"/>
              </a:rPr>
              <a:t>Clashing colors, fonts, hard to read</a:t>
            </a: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2800"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Why BETTER Infographics?</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12</a:t>
            </a:fld>
            <a:endParaRPr lang="en-US">
              <a:ea typeface="ヒラギノ角ゴ Pro W3"/>
            </a:endParaRPr>
          </a:p>
        </p:txBody>
      </p:sp>
    </p:spTree>
    <p:extLst>
      <p:ext uri="{BB962C8B-B14F-4D97-AF65-F5344CB8AC3E}">
        <p14:creationId xmlns="" xmlns:p14="http://schemas.microsoft.com/office/powerpoint/2010/main" val="333848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2E3E57C-3078-4811-B80C-F5D34A7D9593}"/>
              </a:ext>
            </a:extLst>
          </p:cNvPr>
          <p:cNvGraphicFramePr>
            <a:graphicFrameLocks noGrp="1"/>
          </p:cNvGraphicFramePr>
          <p:nvPr>
            <p:extLst>
              <p:ext uri="{D42A27DB-BD31-4B8C-83A1-F6EECF244321}">
                <p14:modId xmlns="" xmlns:p14="http://schemas.microsoft.com/office/powerpoint/2010/main" val="4140738827"/>
              </p:ext>
            </p:extLst>
          </p:nvPr>
        </p:nvGraphicFramePr>
        <p:xfrm>
          <a:off x="533400" y="152400"/>
          <a:ext cx="8305800" cy="6127758"/>
        </p:xfrm>
        <a:graphic>
          <a:graphicData uri="http://schemas.openxmlformats.org/drawingml/2006/table">
            <a:tbl>
              <a:tblPr firstRow="1" firstCol="1" bandRow="1">
                <a:tableStyleId>{ED083AE6-46FA-4A59-8FB0-9F97EB10719F}</a:tableStyleId>
              </a:tblPr>
              <a:tblGrid>
                <a:gridCol w="4047970">
                  <a:extLst>
                    <a:ext uri="{9D8B030D-6E8A-4147-A177-3AD203B41FA5}">
                      <a16:colId xmlns="" xmlns:a16="http://schemas.microsoft.com/office/drawing/2014/main" val="20000"/>
                    </a:ext>
                  </a:extLst>
                </a:gridCol>
                <a:gridCol w="4257830">
                  <a:extLst>
                    <a:ext uri="{9D8B030D-6E8A-4147-A177-3AD203B41FA5}">
                      <a16:colId xmlns="" xmlns:a16="http://schemas.microsoft.com/office/drawing/2014/main" val="20001"/>
                    </a:ext>
                  </a:extLst>
                </a:gridCol>
              </a:tblGrid>
              <a:tr h="380993">
                <a:tc>
                  <a:txBody>
                    <a:bodyPr/>
                    <a:lstStyle/>
                    <a:p>
                      <a:pPr marL="0" marR="0">
                        <a:lnSpc>
                          <a:spcPct val="115000"/>
                        </a:lnSpc>
                        <a:spcBef>
                          <a:spcPts val="0"/>
                        </a:spcBef>
                        <a:spcAft>
                          <a:spcPts val="0"/>
                        </a:spcAft>
                      </a:pPr>
                      <a:r>
                        <a:rPr lang="en-US" sz="1800" dirty="0">
                          <a:effectLst/>
                        </a:rPr>
                        <a:t>LOVED IT (We will try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0"/>
                  </a:ext>
                </a:extLst>
              </a:tr>
              <a:tr h="435856">
                <a:tc>
                  <a:txBody>
                    <a:bodyPr/>
                    <a:lstStyle/>
                    <a:p>
                      <a:pPr marL="0" marR="0">
                        <a:lnSpc>
                          <a:spcPct val="115000"/>
                        </a:lnSpc>
                        <a:spcBef>
                          <a:spcPts val="0"/>
                        </a:spcBef>
                        <a:spcAft>
                          <a:spcPts val="0"/>
                        </a:spcAft>
                      </a:pPr>
                      <a:r>
                        <a:rPr lang="en-US" sz="1800" b="0" dirty="0">
                          <a:effectLst/>
                        </a:rPr>
                        <a:t>Put what’s newsworthy at the top</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1"/>
                  </a:ext>
                </a:extLst>
              </a:tr>
              <a:tr h="372881">
                <a:tc>
                  <a:txBody>
                    <a:bodyPr/>
                    <a:lstStyle/>
                    <a:p>
                      <a:pPr marL="0" marR="0">
                        <a:lnSpc>
                          <a:spcPct val="115000"/>
                        </a:lnSpc>
                        <a:spcBef>
                          <a:spcPts val="0"/>
                        </a:spcBef>
                        <a:spcAft>
                          <a:spcPts val="0"/>
                        </a:spcAft>
                      </a:pPr>
                      <a:r>
                        <a:rPr lang="en-US" sz="1800" b="0" dirty="0">
                          <a:effectLst/>
                        </a:rPr>
                        <a:t>Rank our data (what’s most important)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2"/>
                  </a:ext>
                </a:extLst>
              </a:tr>
              <a:tr h="372881">
                <a:tc>
                  <a:txBody>
                    <a:bodyPr/>
                    <a:lstStyle/>
                    <a:p>
                      <a:pPr marL="0" marR="0">
                        <a:lnSpc>
                          <a:spcPct val="115000"/>
                        </a:lnSpc>
                        <a:spcBef>
                          <a:spcPts val="0"/>
                        </a:spcBef>
                        <a:spcAft>
                          <a:spcPts val="0"/>
                        </a:spcAft>
                      </a:pPr>
                      <a:r>
                        <a:rPr lang="en-US" sz="1800" b="0" dirty="0">
                          <a:effectLst/>
                        </a:rPr>
                        <a:t>Include white space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3"/>
                  </a:ext>
                </a:extLst>
              </a:tr>
              <a:tr h="372881">
                <a:tc>
                  <a:txBody>
                    <a:bodyPr/>
                    <a:lstStyle/>
                    <a:p>
                      <a:pPr marL="0" marR="0">
                        <a:lnSpc>
                          <a:spcPct val="115000"/>
                        </a:lnSpc>
                        <a:spcBef>
                          <a:spcPts val="0"/>
                        </a:spcBef>
                        <a:spcAft>
                          <a:spcPts val="0"/>
                        </a:spcAft>
                      </a:pPr>
                      <a:r>
                        <a:rPr lang="en-US" sz="1800" b="0" dirty="0">
                          <a:effectLst/>
                        </a:rPr>
                        <a:t>Dress up our charts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4"/>
                  </a:ext>
                </a:extLst>
              </a:tr>
              <a:tr h="372881">
                <a:tc>
                  <a:txBody>
                    <a:bodyPr/>
                    <a:lstStyle/>
                    <a:p>
                      <a:pPr marL="0" marR="0">
                        <a:lnSpc>
                          <a:spcPct val="115000"/>
                        </a:lnSpc>
                        <a:spcBef>
                          <a:spcPts val="0"/>
                        </a:spcBef>
                        <a:spcAft>
                          <a:spcPts val="0"/>
                        </a:spcAft>
                      </a:pPr>
                      <a:r>
                        <a:rPr lang="en-US" sz="1800" b="0" dirty="0">
                          <a:effectLst/>
                        </a:rPr>
                        <a:t>Use meaningful visuals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5"/>
                  </a:ext>
                </a:extLst>
              </a:tr>
              <a:tr h="372881">
                <a:tc>
                  <a:txBody>
                    <a:bodyPr/>
                    <a:lstStyle/>
                    <a:p>
                      <a:pPr marL="0" marR="0">
                        <a:lnSpc>
                          <a:spcPct val="115000"/>
                        </a:lnSpc>
                        <a:spcBef>
                          <a:spcPts val="0"/>
                        </a:spcBef>
                        <a:spcAft>
                          <a:spcPts val="0"/>
                        </a:spcAft>
                      </a:pPr>
                      <a:r>
                        <a:rPr lang="en-US" sz="1800" b="0" dirty="0">
                          <a:effectLst/>
                        </a:rPr>
                        <a:t>Keep visuals numerically accurate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6"/>
                  </a:ext>
                </a:extLst>
              </a:tr>
              <a:tr h="372881">
                <a:tc>
                  <a:txBody>
                    <a:bodyPr/>
                    <a:lstStyle/>
                    <a:p>
                      <a:pPr marL="0" marR="0">
                        <a:lnSpc>
                          <a:spcPct val="115000"/>
                        </a:lnSpc>
                        <a:spcBef>
                          <a:spcPts val="0"/>
                        </a:spcBef>
                        <a:spcAft>
                          <a:spcPts val="0"/>
                        </a:spcAft>
                      </a:pPr>
                      <a:r>
                        <a:rPr lang="en-US" sz="1800" b="0" dirty="0">
                          <a:effectLst/>
                        </a:rPr>
                        <a:t>Keep charts simple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7"/>
                  </a:ext>
                </a:extLst>
              </a:tr>
              <a:tr h="372881">
                <a:tc>
                  <a:txBody>
                    <a:bodyPr/>
                    <a:lstStyle/>
                    <a:p>
                      <a:pPr marL="0" marR="0">
                        <a:lnSpc>
                          <a:spcPct val="115000"/>
                        </a:lnSpc>
                        <a:spcBef>
                          <a:spcPts val="0"/>
                        </a:spcBef>
                        <a:spcAft>
                          <a:spcPts val="0"/>
                        </a:spcAft>
                      </a:pPr>
                      <a:r>
                        <a:rPr lang="en-US" sz="1800" b="0" dirty="0">
                          <a:effectLst/>
                        </a:rPr>
                        <a:t>Tell a story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8"/>
                  </a:ext>
                </a:extLst>
              </a:tr>
              <a:tr h="693108">
                <a:tc>
                  <a:txBody>
                    <a:bodyPr/>
                    <a:lstStyle/>
                    <a:p>
                      <a:pPr marL="0" marR="0">
                        <a:lnSpc>
                          <a:spcPct val="115000"/>
                        </a:lnSpc>
                        <a:spcBef>
                          <a:spcPts val="0"/>
                        </a:spcBef>
                        <a:spcAft>
                          <a:spcPts val="0"/>
                        </a:spcAft>
                      </a:pPr>
                      <a:r>
                        <a:rPr lang="en-US" sz="1800" b="0" dirty="0">
                          <a:effectLst/>
                        </a:rPr>
                        <a:t>Use complimentary color schemes (find good palettes)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9"/>
                  </a:ext>
                </a:extLst>
              </a:tr>
              <a:tr h="630934">
                <a:tc>
                  <a:txBody>
                    <a:bodyPr/>
                    <a:lstStyle/>
                    <a:p>
                      <a:pPr marL="0" marR="0">
                        <a:lnSpc>
                          <a:spcPct val="115000"/>
                        </a:lnSpc>
                        <a:spcBef>
                          <a:spcPts val="0"/>
                        </a:spcBef>
                        <a:spcAft>
                          <a:spcPts val="0"/>
                        </a:spcAft>
                      </a:pPr>
                      <a:r>
                        <a:rPr lang="en-US" sz="1800" b="0" dirty="0">
                          <a:effectLst/>
                        </a:rPr>
                        <a:t>Use images that we have purchased (avoid copyright infringement)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0"/>
                  </a:ext>
                </a:extLst>
              </a:tr>
              <a:tr h="630934">
                <a:tc>
                  <a:txBody>
                    <a:bodyPr/>
                    <a:lstStyle/>
                    <a:p>
                      <a:pPr marL="0" marR="0">
                        <a:lnSpc>
                          <a:spcPct val="115000"/>
                        </a:lnSpc>
                        <a:spcBef>
                          <a:spcPts val="0"/>
                        </a:spcBef>
                        <a:spcAft>
                          <a:spcPts val="0"/>
                        </a:spcAft>
                      </a:pPr>
                      <a:r>
                        <a:rPr lang="en-US" sz="1800" b="0" dirty="0">
                          <a:effectLst/>
                        </a:rPr>
                        <a:t>Include citations</a:t>
                      </a:r>
                      <a:r>
                        <a:rPr lang="en-US" sz="1800" b="0" baseline="0" dirty="0">
                          <a:effectLst/>
                        </a:rPr>
                        <a:t> for data and images </a:t>
                      </a:r>
                      <a:r>
                        <a:rPr lang="en-US" sz="1800" b="0" dirty="0">
                          <a:effectLst/>
                        </a:rPr>
                        <a:t>in some way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1"/>
                  </a:ext>
                </a:extLst>
              </a:tr>
              <a:tr h="372881">
                <a:tc>
                  <a:txBody>
                    <a:bodyPr/>
                    <a:lstStyle/>
                    <a:p>
                      <a:pPr marL="0" marR="0">
                        <a:lnSpc>
                          <a:spcPct val="115000"/>
                        </a:lnSpc>
                        <a:spcBef>
                          <a:spcPts val="0"/>
                        </a:spcBef>
                        <a:spcAft>
                          <a:spcPts val="0"/>
                        </a:spcAft>
                      </a:pPr>
                      <a:r>
                        <a:rPr lang="en-US" sz="1800" b="0" dirty="0">
                          <a:effectLst/>
                        </a:rPr>
                        <a:t>Use PDF as the final output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2"/>
                  </a:ext>
                </a:extLst>
              </a:tr>
              <a:tr h="372881">
                <a:tc>
                  <a:txBody>
                    <a:bodyPr/>
                    <a:lstStyle/>
                    <a:p>
                      <a:pPr marL="0" marR="0">
                        <a:lnSpc>
                          <a:spcPct val="115000"/>
                        </a:lnSpc>
                        <a:spcBef>
                          <a:spcPts val="0"/>
                        </a:spcBef>
                        <a:spcAft>
                          <a:spcPts val="0"/>
                        </a:spcAft>
                      </a:pPr>
                      <a:r>
                        <a:rPr lang="en-US" sz="1800" b="0" dirty="0">
                          <a:effectLst/>
                        </a:rPr>
                        <a:t>Come</a:t>
                      </a:r>
                      <a:r>
                        <a:rPr lang="en-US" sz="1800" b="0" baseline="0" dirty="0">
                          <a:effectLst/>
                        </a:rPr>
                        <a:t> up with a c</a:t>
                      </a:r>
                      <a:r>
                        <a:rPr lang="en-US" sz="1800" b="0" dirty="0">
                          <a:effectLst/>
                        </a:rPr>
                        <a:t>atchy title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10239712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2E3E57C-3078-4811-B80C-F5D34A7D9593}"/>
              </a:ext>
            </a:extLst>
          </p:cNvPr>
          <p:cNvGraphicFramePr>
            <a:graphicFrameLocks noGrp="1"/>
          </p:cNvGraphicFramePr>
          <p:nvPr/>
        </p:nvGraphicFramePr>
        <p:xfrm>
          <a:off x="533400" y="152400"/>
          <a:ext cx="8305800" cy="6127758"/>
        </p:xfrm>
        <a:graphic>
          <a:graphicData uri="http://schemas.openxmlformats.org/drawingml/2006/table">
            <a:tbl>
              <a:tblPr firstRow="1" firstCol="1" bandRow="1">
                <a:tableStyleId>{ED083AE6-46FA-4A59-8FB0-9F97EB10719F}</a:tableStyleId>
              </a:tblPr>
              <a:tblGrid>
                <a:gridCol w="4047970">
                  <a:extLst>
                    <a:ext uri="{9D8B030D-6E8A-4147-A177-3AD203B41FA5}">
                      <a16:colId xmlns="" xmlns:a16="http://schemas.microsoft.com/office/drawing/2014/main" val="20000"/>
                    </a:ext>
                  </a:extLst>
                </a:gridCol>
                <a:gridCol w="4257830">
                  <a:extLst>
                    <a:ext uri="{9D8B030D-6E8A-4147-A177-3AD203B41FA5}">
                      <a16:colId xmlns="" xmlns:a16="http://schemas.microsoft.com/office/drawing/2014/main" val="20001"/>
                    </a:ext>
                  </a:extLst>
                </a:gridCol>
              </a:tblGrid>
              <a:tr h="380993">
                <a:tc>
                  <a:txBody>
                    <a:bodyPr/>
                    <a:lstStyle/>
                    <a:p>
                      <a:pPr marL="0" marR="0">
                        <a:lnSpc>
                          <a:spcPct val="115000"/>
                        </a:lnSpc>
                        <a:spcBef>
                          <a:spcPts val="0"/>
                        </a:spcBef>
                        <a:spcAft>
                          <a:spcPts val="0"/>
                        </a:spcAft>
                      </a:pPr>
                      <a:r>
                        <a:rPr lang="en-US" sz="1800" dirty="0">
                          <a:effectLst/>
                        </a:rPr>
                        <a:t>LOVED IT (We will try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HATED IT (We will</a:t>
                      </a:r>
                      <a:r>
                        <a:rPr lang="en-US" sz="1800" baseline="0" dirty="0">
                          <a:effectLst/>
                        </a:rPr>
                        <a:t> avoid…</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0"/>
                  </a:ext>
                </a:extLst>
              </a:tr>
              <a:tr h="435856">
                <a:tc>
                  <a:txBody>
                    <a:bodyPr/>
                    <a:lstStyle/>
                    <a:p>
                      <a:pPr marL="0" marR="0">
                        <a:lnSpc>
                          <a:spcPct val="115000"/>
                        </a:lnSpc>
                        <a:spcBef>
                          <a:spcPts val="0"/>
                        </a:spcBef>
                        <a:spcAft>
                          <a:spcPts val="0"/>
                        </a:spcAft>
                      </a:pPr>
                      <a:r>
                        <a:rPr lang="en-US" sz="1800" b="0" dirty="0">
                          <a:effectLst/>
                        </a:rPr>
                        <a:t>Put what’s newsworthy at the top</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Pie charts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1"/>
                  </a:ext>
                </a:extLst>
              </a:tr>
              <a:tr h="372881">
                <a:tc>
                  <a:txBody>
                    <a:bodyPr/>
                    <a:lstStyle/>
                    <a:p>
                      <a:pPr marL="0" marR="0">
                        <a:lnSpc>
                          <a:spcPct val="115000"/>
                        </a:lnSpc>
                        <a:spcBef>
                          <a:spcPts val="0"/>
                        </a:spcBef>
                        <a:spcAft>
                          <a:spcPts val="0"/>
                        </a:spcAft>
                      </a:pPr>
                      <a:r>
                        <a:rPr lang="en-US" sz="1800" b="0" dirty="0">
                          <a:effectLst/>
                        </a:rPr>
                        <a:t>Rank our data (what’s most important)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Imagery in charts (not always appropriate)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2"/>
                  </a:ext>
                </a:extLst>
              </a:tr>
              <a:tr h="372881">
                <a:tc>
                  <a:txBody>
                    <a:bodyPr/>
                    <a:lstStyle/>
                    <a:p>
                      <a:pPr marL="0" marR="0">
                        <a:lnSpc>
                          <a:spcPct val="115000"/>
                        </a:lnSpc>
                        <a:spcBef>
                          <a:spcPts val="0"/>
                        </a:spcBef>
                        <a:spcAft>
                          <a:spcPts val="0"/>
                        </a:spcAft>
                      </a:pPr>
                      <a:r>
                        <a:rPr lang="en-US" sz="1800" b="0" dirty="0">
                          <a:effectLst/>
                        </a:rPr>
                        <a:t>Include white space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Too much information in one infographic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3"/>
                  </a:ext>
                </a:extLst>
              </a:tr>
              <a:tr h="372881">
                <a:tc>
                  <a:txBody>
                    <a:bodyPr/>
                    <a:lstStyle/>
                    <a:p>
                      <a:pPr marL="0" marR="0">
                        <a:lnSpc>
                          <a:spcPct val="115000"/>
                        </a:lnSpc>
                        <a:spcBef>
                          <a:spcPts val="0"/>
                        </a:spcBef>
                        <a:spcAft>
                          <a:spcPts val="0"/>
                        </a:spcAft>
                      </a:pPr>
                      <a:r>
                        <a:rPr lang="en-US" sz="1800" b="0" dirty="0">
                          <a:effectLst/>
                        </a:rPr>
                        <a:t>Dress up our charts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Too small (print and visuals)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4"/>
                  </a:ext>
                </a:extLst>
              </a:tr>
              <a:tr h="372881">
                <a:tc>
                  <a:txBody>
                    <a:bodyPr/>
                    <a:lstStyle/>
                    <a:p>
                      <a:pPr marL="0" marR="0">
                        <a:lnSpc>
                          <a:spcPct val="115000"/>
                        </a:lnSpc>
                        <a:spcBef>
                          <a:spcPts val="0"/>
                        </a:spcBef>
                        <a:spcAft>
                          <a:spcPts val="0"/>
                        </a:spcAft>
                      </a:pPr>
                      <a:r>
                        <a:rPr lang="en-US" sz="1800" b="0" dirty="0">
                          <a:effectLst/>
                        </a:rPr>
                        <a:t>Use meaningful visuals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a:effectLst/>
                        </a:rPr>
                        <a:t>Too many fonts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5"/>
                  </a:ext>
                </a:extLst>
              </a:tr>
              <a:tr h="372881">
                <a:tc>
                  <a:txBody>
                    <a:bodyPr/>
                    <a:lstStyle/>
                    <a:p>
                      <a:pPr marL="0" marR="0">
                        <a:lnSpc>
                          <a:spcPct val="115000"/>
                        </a:lnSpc>
                        <a:spcBef>
                          <a:spcPts val="0"/>
                        </a:spcBef>
                        <a:spcAft>
                          <a:spcPts val="0"/>
                        </a:spcAft>
                      </a:pPr>
                      <a:r>
                        <a:rPr lang="en-US" sz="1800" b="0" dirty="0">
                          <a:effectLst/>
                        </a:rPr>
                        <a:t>Keep visuals numerically accurate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Unlabeled / incorrectly labeled axis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6"/>
                  </a:ext>
                </a:extLst>
              </a:tr>
              <a:tr h="372881">
                <a:tc>
                  <a:txBody>
                    <a:bodyPr/>
                    <a:lstStyle/>
                    <a:p>
                      <a:pPr marL="0" marR="0">
                        <a:lnSpc>
                          <a:spcPct val="115000"/>
                        </a:lnSpc>
                        <a:spcBef>
                          <a:spcPts val="0"/>
                        </a:spcBef>
                        <a:spcAft>
                          <a:spcPts val="0"/>
                        </a:spcAft>
                      </a:pPr>
                      <a:r>
                        <a:rPr lang="en-US" sz="1800" b="0" dirty="0">
                          <a:effectLst/>
                        </a:rPr>
                        <a:t>Keep charts simple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Background images that are too busy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7"/>
                  </a:ext>
                </a:extLst>
              </a:tr>
              <a:tr h="372881">
                <a:tc>
                  <a:txBody>
                    <a:bodyPr/>
                    <a:lstStyle/>
                    <a:p>
                      <a:pPr marL="0" marR="0">
                        <a:lnSpc>
                          <a:spcPct val="115000"/>
                        </a:lnSpc>
                        <a:spcBef>
                          <a:spcPts val="0"/>
                        </a:spcBef>
                        <a:spcAft>
                          <a:spcPts val="0"/>
                        </a:spcAft>
                      </a:pPr>
                      <a:r>
                        <a:rPr lang="en-US" sz="1800" b="0" dirty="0">
                          <a:effectLst/>
                        </a:rPr>
                        <a:t>Tell a story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latin typeface="+mn-lt"/>
                          <a:ea typeface="+mn-ea"/>
                          <a:cs typeface="+mn-cs"/>
                        </a:rPr>
                        <a:t>Images</a:t>
                      </a:r>
                      <a:r>
                        <a:rPr lang="en-US" sz="1800" baseline="0" dirty="0">
                          <a:effectLst/>
                          <a:latin typeface="+mn-lt"/>
                          <a:ea typeface="+mn-ea"/>
                          <a:cs typeface="+mn-cs"/>
                        </a:rPr>
                        <a:t> that might be divisive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8"/>
                  </a:ext>
                </a:extLst>
              </a:tr>
              <a:tr h="693108">
                <a:tc>
                  <a:txBody>
                    <a:bodyPr/>
                    <a:lstStyle/>
                    <a:p>
                      <a:pPr marL="0" marR="0">
                        <a:lnSpc>
                          <a:spcPct val="115000"/>
                        </a:lnSpc>
                        <a:spcBef>
                          <a:spcPts val="0"/>
                        </a:spcBef>
                        <a:spcAft>
                          <a:spcPts val="0"/>
                        </a:spcAft>
                      </a:pPr>
                      <a:r>
                        <a:rPr lang="en-US" sz="1800" b="0" dirty="0">
                          <a:effectLst/>
                        </a:rPr>
                        <a:t>Use complimentary color schemes (find good palettes)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latin typeface="+mn-lt"/>
                          <a:ea typeface="+mn-ea"/>
                          <a:cs typeface="+mn-cs"/>
                        </a:rPr>
                        <a:t>Using</a:t>
                      </a:r>
                      <a:r>
                        <a:rPr lang="en-US" sz="1800" baseline="0" dirty="0">
                          <a:effectLst/>
                          <a:latin typeface="+mn-lt"/>
                          <a:ea typeface="+mn-ea"/>
                          <a:cs typeface="+mn-cs"/>
                        </a:rPr>
                        <a:t> people as “vessels” to show percent because they are not accurate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09"/>
                  </a:ext>
                </a:extLst>
              </a:tr>
              <a:tr h="630934">
                <a:tc>
                  <a:txBody>
                    <a:bodyPr/>
                    <a:lstStyle/>
                    <a:p>
                      <a:pPr marL="0" marR="0">
                        <a:lnSpc>
                          <a:spcPct val="115000"/>
                        </a:lnSpc>
                        <a:spcBef>
                          <a:spcPts val="0"/>
                        </a:spcBef>
                        <a:spcAft>
                          <a:spcPts val="0"/>
                        </a:spcAft>
                      </a:pPr>
                      <a:r>
                        <a:rPr lang="en-US" sz="1800" b="0" dirty="0">
                          <a:effectLst/>
                        </a:rPr>
                        <a:t>Use images that we have purchased (avoid copyright infringement)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0"/>
                  </a:ext>
                </a:extLst>
              </a:tr>
              <a:tr h="630934">
                <a:tc>
                  <a:txBody>
                    <a:bodyPr/>
                    <a:lstStyle/>
                    <a:p>
                      <a:pPr marL="0" marR="0">
                        <a:lnSpc>
                          <a:spcPct val="115000"/>
                        </a:lnSpc>
                        <a:spcBef>
                          <a:spcPts val="0"/>
                        </a:spcBef>
                        <a:spcAft>
                          <a:spcPts val="0"/>
                        </a:spcAft>
                      </a:pPr>
                      <a:r>
                        <a:rPr lang="en-US" sz="1800" b="0" dirty="0">
                          <a:effectLst/>
                        </a:rPr>
                        <a:t>Include citations</a:t>
                      </a:r>
                      <a:r>
                        <a:rPr lang="en-US" sz="1800" b="0" baseline="0" dirty="0">
                          <a:effectLst/>
                        </a:rPr>
                        <a:t> for data and images </a:t>
                      </a:r>
                      <a:r>
                        <a:rPr lang="en-US" sz="1800" b="0" dirty="0">
                          <a:effectLst/>
                        </a:rPr>
                        <a:t>in some way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1"/>
                  </a:ext>
                </a:extLst>
              </a:tr>
              <a:tr h="372881">
                <a:tc>
                  <a:txBody>
                    <a:bodyPr/>
                    <a:lstStyle/>
                    <a:p>
                      <a:pPr marL="0" marR="0">
                        <a:lnSpc>
                          <a:spcPct val="115000"/>
                        </a:lnSpc>
                        <a:spcBef>
                          <a:spcPts val="0"/>
                        </a:spcBef>
                        <a:spcAft>
                          <a:spcPts val="0"/>
                        </a:spcAft>
                      </a:pPr>
                      <a:r>
                        <a:rPr lang="en-US" sz="1800" b="0" dirty="0">
                          <a:effectLst/>
                        </a:rPr>
                        <a:t>Use PDF as the final output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2"/>
                  </a:ext>
                </a:extLst>
              </a:tr>
              <a:tr h="372881">
                <a:tc>
                  <a:txBody>
                    <a:bodyPr/>
                    <a:lstStyle/>
                    <a:p>
                      <a:pPr marL="0" marR="0">
                        <a:lnSpc>
                          <a:spcPct val="115000"/>
                        </a:lnSpc>
                        <a:spcBef>
                          <a:spcPts val="0"/>
                        </a:spcBef>
                        <a:spcAft>
                          <a:spcPts val="0"/>
                        </a:spcAft>
                      </a:pPr>
                      <a:r>
                        <a:rPr lang="en-US" sz="1800" b="0" dirty="0">
                          <a:effectLst/>
                        </a:rPr>
                        <a:t>Come</a:t>
                      </a:r>
                      <a:r>
                        <a:rPr lang="en-US" sz="1800" b="0" baseline="0" dirty="0">
                          <a:effectLst/>
                        </a:rPr>
                        <a:t> up with a c</a:t>
                      </a:r>
                      <a:r>
                        <a:rPr lang="en-US" sz="1800" b="0" dirty="0">
                          <a:effectLst/>
                        </a:rPr>
                        <a:t>atchy title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4982666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piktochart.com/wp-content/uploads/2015/01/Making_Good_Looking_Charts-pie_3.png">
            <a:extLst>
              <a:ext uri="{FF2B5EF4-FFF2-40B4-BE49-F238E27FC236}">
                <a16:creationId xmlns="" xmlns:a16="http://schemas.microsoft.com/office/drawing/2014/main" id="{C2C46B0A-5F9F-4AF0-AA10-769D14FEB214}"/>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62100"/>
            <a:ext cx="4572000"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5">
            <a:extLst>
              <a:ext uri="{FF2B5EF4-FFF2-40B4-BE49-F238E27FC236}">
                <a16:creationId xmlns="" xmlns:a16="http://schemas.microsoft.com/office/drawing/2014/main" id="{48EA785E-2863-4AE4-8A82-D69EB0A49290}"/>
              </a:ext>
            </a:extLst>
          </p:cNvPr>
          <p:cNvSpPr>
            <a:spLocks noGrp="1"/>
          </p:cNvSpPr>
          <p:nvPr>
            <p:ph type="ctrTitle"/>
          </p:nvPr>
        </p:nvSpPr>
        <p:spPr bwMode="auto">
          <a:xfrm>
            <a:off x="685800" y="228600"/>
            <a:ext cx="7772400" cy="9318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b="1" dirty="0">
                <a:solidFill>
                  <a:schemeClr val="tx2">
                    <a:lumMod val="50000"/>
                  </a:schemeClr>
                </a:solidFill>
                <a:latin typeface="+mn-lt"/>
                <a:cs typeface="Adobe Garamond Pro" charset="0"/>
              </a:rPr>
              <a:t>We will avoid…</a:t>
            </a:r>
          </a:p>
        </p:txBody>
      </p:sp>
      <p:pic>
        <p:nvPicPr>
          <p:cNvPr id="16388" name="Picture 8">
            <a:extLst>
              <a:ext uri="{FF2B5EF4-FFF2-40B4-BE49-F238E27FC236}">
                <a16:creationId xmlns="" xmlns:a16="http://schemas.microsoft.com/office/drawing/2014/main" id="{9D61117E-E622-4CEC-B5EA-80D33BC2C71F}"/>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5538" y="838200"/>
            <a:ext cx="4195762" cy="533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1438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882AA39-656F-48F2-9247-CD58D6468A55}"/>
              </a:ext>
            </a:extLst>
          </p:cNvPr>
          <p:cNvPicPr>
            <a:picLocks noChangeAspect="1"/>
          </p:cNvPicPr>
          <p:nvPr/>
        </p:nvPicPr>
        <p:blipFill rotWithShape="1">
          <a:blip r:embed="rId3" cstate="print"/>
          <a:srcRect r="1188" b="52222"/>
          <a:stretch/>
        </p:blipFill>
        <p:spPr>
          <a:xfrm>
            <a:off x="228600" y="973667"/>
            <a:ext cx="3918097" cy="5105400"/>
          </a:xfrm>
          <a:prstGeom prst="rect">
            <a:avLst/>
          </a:prstGeom>
        </p:spPr>
      </p:pic>
      <p:pic>
        <p:nvPicPr>
          <p:cNvPr id="3" name="Picture 2">
            <a:extLst>
              <a:ext uri="{FF2B5EF4-FFF2-40B4-BE49-F238E27FC236}">
                <a16:creationId xmlns="" xmlns:a16="http://schemas.microsoft.com/office/drawing/2014/main" id="{EC9155F2-A14D-4C1B-A1AE-D88DC06706A5}"/>
              </a:ext>
            </a:extLst>
          </p:cNvPr>
          <p:cNvPicPr>
            <a:picLocks noChangeAspect="1"/>
          </p:cNvPicPr>
          <p:nvPr/>
        </p:nvPicPr>
        <p:blipFill rotWithShape="1">
          <a:blip r:embed="rId3" cstate="print"/>
          <a:srcRect t="45556"/>
          <a:stretch/>
        </p:blipFill>
        <p:spPr>
          <a:xfrm>
            <a:off x="5181600" y="1066799"/>
            <a:ext cx="3580158" cy="5252801"/>
          </a:xfrm>
          <a:prstGeom prst="rect">
            <a:avLst/>
          </a:prstGeom>
        </p:spPr>
      </p:pic>
      <p:sp>
        <p:nvSpPr>
          <p:cNvPr id="5" name="Title 1">
            <a:extLst>
              <a:ext uri="{FF2B5EF4-FFF2-40B4-BE49-F238E27FC236}">
                <a16:creationId xmlns="" xmlns:a16="http://schemas.microsoft.com/office/drawing/2014/main" id="{01DDE960-67B3-4173-A611-82482E82B033}"/>
              </a:ext>
            </a:extLst>
          </p:cNvPr>
          <p:cNvSpPr txBox="1">
            <a:spLocks/>
          </p:cNvSpPr>
          <p:nvPr/>
        </p:nvSpPr>
        <p:spPr>
          <a:xfrm>
            <a:off x="-152400" y="134937"/>
            <a:ext cx="9144000" cy="931862"/>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defRPr sz="2800" b="0" i="0" kern="1200">
                <a:solidFill>
                  <a:schemeClr val="tx1"/>
                </a:solidFill>
                <a:latin typeface="Adobe Garamond Pro"/>
                <a:ea typeface="+mj-ea"/>
                <a:cs typeface="Adobe Garamond Pro"/>
              </a:defRPr>
            </a:lvl1pPr>
          </a:lstStyle>
          <a:p>
            <a:pPr algn="ctr">
              <a:defRPr/>
            </a:pPr>
            <a:r>
              <a:rPr lang="en-US" sz="4000" b="1" dirty="0">
                <a:solidFill>
                  <a:schemeClr val="tx2">
                    <a:lumMod val="50000"/>
                  </a:schemeClr>
                </a:solidFill>
                <a:latin typeface="+mn-lt"/>
              </a:rPr>
              <a:t>How Do We Make Them Better?</a:t>
            </a:r>
            <a:br>
              <a:rPr lang="en-US" sz="4000" b="1" dirty="0">
                <a:solidFill>
                  <a:schemeClr val="tx2">
                    <a:lumMod val="50000"/>
                  </a:schemeClr>
                </a:solidFill>
                <a:latin typeface="+mn-lt"/>
              </a:rPr>
            </a:br>
            <a:r>
              <a:rPr lang="en-US" sz="4000" b="1" dirty="0">
                <a:solidFill>
                  <a:schemeClr val="tx2">
                    <a:lumMod val="50000"/>
                  </a:schemeClr>
                </a:solidFill>
                <a:latin typeface="+mn-lt"/>
              </a:rPr>
              <a:t>Iteration #1</a:t>
            </a:r>
          </a:p>
        </p:txBody>
      </p:sp>
    </p:spTree>
    <p:extLst>
      <p:ext uri="{BB962C8B-B14F-4D97-AF65-F5344CB8AC3E}">
        <p14:creationId xmlns="" xmlns:p14="http://schemas.microsoft.com/office/powerpoint/2010/main" val="3327398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981D168A-1C94-40A6-8C3E-CEB39435D983}"/>
              </a:ext>
            </a:extLst>
          </p:cNvPr>
          <p:cNvSpPr>
            <a:spLocks noGrp="1"/>
          </p:cNvSpPr>
          <p:nvPr>
            <p:ph type="ctrTitle"/>
          </p:nvPr>
        </p:nvSpPr>
        <p:spPr>
          <a:xfrm>
            <a:off x="0" y="0"/>
            <a:ext cx="9144000" cy="647838"/>
          </a:xfrm>
        </p:spPr>
        <p:txBody>
          <a:bodyPr>
            <a:normAutofit fontScale="90000"/>
          </a:bodyPr>
          <a:lstStyle/>
          <a:p>
            <a:pPr algn="ctr">
              <a:defRPr/>
            </a:pPr>
            <a:r>
              <a:rPr lang="en-US" sz="4000" b="1" dirty="0">
                <a:solidFill>
                  <a:schemeClr val="tx2">
                    <a:lumMod val="50000"/>
                  </a:schemeClr>
                </a:solidFill>
                <a:latin typeface="+mn-lt"/>
              </a:rPr>
              <a:t>Iteration #2</a:t>
            </a:r>
          </a:p>
        </p:txBody>
      </p:sp>
      <p:pic>
        <p:nvPicPr>
          <p:cNvPr id="8" name="Picture 7">
            <a:extLst>
              <a:ext uri="{FF2B5EF4-FFF2-40B4-BE49-F238E27FC236}">
                <a16:creationId xmlns="" xmlns:a16="http://schemas.microsoft.com/office/drawing/2014/main" id="{28582491-4045-4E83-8995-618F3F710D57}"/>
              </a:ext>
            </a:extLst>
          </p:cNvPr>
          <p:cNvPicPr>
            <a:picLocks noChangeAspect="1"/>
          </p:cNvPicPr>
          <p:nvPr/>
        </p:nvPicPr>
        <p:blipFill rotWithShape="1">
          <a:blip r:embed="rId3" cstate="print"/>
          <a:srcRect l="5405" r="5405" b="42222"/>
          <a:stretch/>
        </p:blipFill>
        <p:spPr>
          <a:xfrm>
            <a:off x="533400" y="647838"/>
            <a:ext cx="2667000" cy="6084259"/>
          </a:xfrm>
          <a:prstGeom prst="rect">
            <a:avLst/>
          </a:prstGeom>
        </p:spPr>
      </p:pic>
      <p:pic>
        <p:nvPicPr>
          <p:cNvPr id="9" name="Picture 8">
            <a:extLst>
              <a:ext uri="{FF2B5EF4-FFF2-40B4-BE49-F238E27FC236}">
                <a16:creationId xmlns="" xmlns:a16="http://schemas.microsoft.com/office/drawing/2014/main" id="{E51327DB-251F-46C1-A244-5CDD7093EE31}"/>
              </a:ext>
            </a:extLst>
          </p:cNvPr>
          <p:cNvPicPr>
            <a:picLocks noChangeAspect="1"/>
          </p:cNvPicPr>
          <p:nvPr/>
        </p:nvPicPr>
        <p:blipFill rotWithShape="1">
          <a:blip r:embed="rId3" cstate="print"/>
          <a:srcRect l="2661" t="52972" r="4207" b="392"/>
          <a:stretch/>
        </p:blipFill>
        <p:spPr>
          <a:xfrm>
            <a:off x="5486400" y="762000"/>
            <a:ext cx="3404219" cy="6003143"/>
          </a:xfrm>
          <a:prstGeom prst="rect">
            <a:avLst/>
          </a:prstGeom>
        </p:spPr>
      </p:pic>
    </p:spTree>
    <p:extLst>
      <p:ext uri="{BB962C8B-B14F-4D97-AF65-F5344CB8AC3E}">
        <p14:creationId xmlns="" xmlns:p14="http://schemas.microsoft.com/office/powerpoint/2010/main" val="394521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DC9C028-1547-4557-B416-D105ADF2B227}"/>
              </a:ext>
            </a:extLst>
          </p:cNvPr>
          <p:cNvPicPr>
            <a:picLocks noChangeAspect="1"/>
          </p:cNvPicPr>
          <p:nvPr/>
        </p:nvPicPr>
        <p:blipFill rotWithShape="1">
          <a:blip r:embed="rId3" cstate="print"/>
          <a:srcRect l="4996" r="2747" b="51111"/>
          <a:stretch/>
        </p:blipFill>
        <p:spPr>
          <a:xfrm>
            <a:off x="381000" y="1529926"/>
            <a:ext cx="4025957" cy="4320540"/>
          </a:xfrm>
          <a:prstGeom prst="rect">
            <a:avLst/>
          </a:prstGeom>
        </p:spPr>
      </p:pic>
      <p:pic>
        <p:nvPicPr>
          <p:cNvPr id="6" name="Picture 5">
            <a:extLst>
              <a:ext uri="{FF2B5EF4-FFF2-40B4-BE49-F238E27FC236}">
                <a16:creationId xmlns="" xmlns:a16="http://schemas.microsoft.com/office/drawing/2014/main" id="{119A91B0-AE1D-431D-8040-05AA12156FEE}"/>
              </a:ext>
            </a:extLst>
          </p:cNvPr>
          <p:cNvPicPr>
            <a:picLocks noChangeAspect="1"/>
          </p:cNvPicPr>
          <p:nvPr/>
        </p:nvPicPr>
        <p:blipFill rotWithShape="1">
          <a:blip r:embed="rId3" cstate="print"/>
          <a:srcRect l="4996" t="48889" r="2747" b="1000"/>
          <a:stretch/>
        </p:blipFill>
        <p:spPr>
          <a:xfrm>
            <a:off x="4648199" y="1290318"/>
            <a:ext cx="4114801" cy="4526281"/>
          </a:xfrm>
          <a:prstGeom prst="rect">
            <a:avLst/>
          </a:prstGeom>
        </p:spPr>
      </p:pic>
      <p:sp>
        <p:nvSpPr>
          <p:cNvPr id="7" name="Title 1">
            <a:extLst>
              <a:ext uri="{FF2B5EF4-FFF2-40B4-BE49-F238E27FC236}">
                <a16:creationId xmlns="" xmlns:a16="http://schemas.microsoft.com/office/drawing/2014/main" id="{981D168A-1C94-40A6-8C3E-CEB39435D983}"/>
              </a:ext>
            </a:extLst>
          </p:cNvPr>
          <p:cNvSpPr>
            <a:spLocks noGrp="1"/>
          </p:cNvSpPr>
          <p:nvPr>
            <p:ph type="ctrTitle"/>
          </p:nvPr>
        </p:nvSpPr>
        <p:spPr>
          <a:xfrm>
            <a:off x="0" y="287338"/>
            <a:ext cx="9144000" cy="931862"/>
          </a:xfrm>
        </p:spPr>
        <p:txBody>
          <a:bodyPr>
            <a:normAutofit/>
          </a:bodyPr>
          <a:lstStyle/>
          <a:p>
            <a:pPr algn="ctr">
              <a:defRPr/>
            </a:pPr>
            <a:r>
              <a:rPr lang="en-US" sz="4000" b="1" dirty="0">
                <a:solidFill>
                  <a:schemeClr val="tx2">
                    <a:lumMod val="50000"/>
                  </a:schemeClr>
                </a:solidFill>
                <a:latin typeface="+mn-lt"/>
              </a:rPr>
              <a:t>Iteration #3</a:t>
            </a:r>
          </a:p>
        </p:txBody>
      </p:sp>
    </p:spTree>
    <p:extLst>
      <p:ext uri="{BB962C8B-B14F-4D97-AF65-F5344CB8AC3E}">
        <p14:creationId xmlns="" xmlns:p14="http://schemas.microsoft.com/office/powerpoint/2010/main" val="129933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981D168A-1C94-40A6-8C3E-CEB39435D983}"/>
              </a:ext>
            </a:extLst>
          </p:cNvPr>
          <p:cNvSpPr>
            <a:spLocks noGrp="1"/>
          </p:cNvSpPr>
          <p:nvPr>
            <p:ph type="ctrTitle"/>
          </p:nvPr>
        </p:nvSpPr>
        <p:spPr>
          <a:xfrm>
            <a:off x="533400" y="152400"/>
            <a:ext cx="3276600" cy="4419600"/>
          </a:xfrm>
        </p:spPr>
        <p:txBody>
          <a:bodyPr>
            <a:normAutofit/>
          </a:bodyPr>
          <a:lstStyle/>
          <a:p>
            <a:pPr algn="ctr">
              <a:defRPr/>
            </a:pPr>
            <a:r>
              <a:rPr lang="en-US" sz="4000" b="1" dirty="0">
                <a:solidFill>
                  <a:schemeClr val="tx2">
                    <a:lumMod val="50000"/>
                  </a:schemeClr>
                </a:solidFill>
                <a:latin typeface="+mn-lt"/>
              </a:rPr>
              <a:t>Iteration #4</a:t>
            </a:r>
            <a:br>
              <a:rPr lang="en-US" sz="4000" b="1" dirty="0">
                <a:solidFill>
                  <a:schemeClr val="tx2">
                    <a:lumMod val="50000"/>
                  </a:schemeClr>
                </a:solidFill>
                <a:latin typeface="+mn-lt"/>
              </a:rPr>
            </a:br>
            <a:r>
              <a:rPr lang="en-US" sz="4000" b="1" dirty="0">
                <a:solidFill>
                  <a:schemeClr val="tx2">
                    <a:lumMod val="50000"/>
                  </a:schemeClr>
                </a:solidFill>
                <a:latin typeface="+mn-lt"/>
              </a:rPr>
              <a:t>The Final Version</a:t>
            </a:r>
            <a:br>
              <a:rPr lang="en-US" sz="4000" b="1" dirty="0">
                <a:solidFill>
                  <a:schemeClr val="tx2">
                    <a:lumMod val="50000"/>
                  </a:schemeClr>
                </a:solidFill>
                <a:latin typeface="+mn-lt"/>
              </a:rPr>
            </a:br>
            <a:endParaRPr lang="en-US" sz="4000" b="1" dirty="0">
              <a:solidFill>
                <a:schemeClr val="tx2">
                  <a:lumMod val="50000"/>
                </a:schemeClr>
              </a:solidFill>
              <a:latin typeface="+mn-lt"/>
            </a:endParaRPr>
          </a:p>
        </p:txBody>
      </p:sp>
      <p:pic>
        <p:nvPicPr>
          <p:cNvPr id="6" name="Picture 5">
            <a:extLst>
              <a:ext uri="{FF2B5EF4-FFF2-40B4-BE49-F238E27FC236}">
                <a16:creationId xmlns="" xmlns:a16="http://schemas.microsoft.com/office/drawing/2014/main" id="{1E2F55D4-6517-4DDB-A37C-BA2EBB7295E5}"/>
              </a:ext>
            </a:extLst>
          </p:cNvPr>
          <p:cNvPicPr>
            <a:picLocks noChangeAspect="1"/>
          </p:cNvPicPr>
          <p:nvPr/>
        </p:nvPicPr>
        <p:blipFill>
          <a:blip r:embed="rId3" cstate="print"/>
          <a:stretch>
            <a:fillRect/>
          </a:stretch>
        </p:blipFill>
        <p:spPr>
          <a:xfrm>
            <a:off x="4343400" y="0"/>
            <a:ext cx="4085433" cy="6858000"/>
          </a:xfrm>
          <a:prstGeom prst="rect">
            <a:avLst/>
          </a:prstGeom>
        </p:spPr>
      </p:pic>
    </p:spTree>
    <p:extLst>
      <p:ext uri="{BB962C8B-B14F-4D97-AF65-F5344CB8AC3E}">
        <p14:creationId xmlns="" xmlns:p14="http://schemas.microsoft.com/office/powerpoint/2010/main" val="327624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7-Part Series</a:t>
            </a:r>
            <a:endParaRPr lang="en-GB"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881024579"/>
              </p:ext>
            </p:extLst>
          </p:nvPr>
        </p:nvGraphicFramePr>
        <p:xfrm>
          <a:off x="301625" y="1527175"/>
          <a:ext cx="8504238" cy="4206240"/>
        </p:xfrm>
        <a:graphic>
          <a:graphicData uri="http://schemas.openxmlformats.org/drawingml/2006/table">
            <a:tbl>
              <a:tblPr firstRow="1" bandRow="1">
                <a:tableStyleId>{5C22544A-7EE6-4342-B048-85BDC9FD1C3A}</a:tableStyleId>
              </a:tblPr>
              <a:tblGrid>
                <a:gridCol w="1069975">
                  <a:extLst>
                    <a:ext uri="{9D8B030D-6E8A-4147-A177-3AD203B41FA5}">
                      <a16:colId xmlns="" xmlns:a16="http://schemas.microsoft.com/office/drawing/2014/main" val="20000"/>
                    </a:ext>
                  </a:extLst>
                </a:gridCol>
                <a:gridCol w="4724400">
                  <a:extLst>
                    <a:ext uri="{9D8B030D-6E8A-4147-A177-3AD203B41FA5}">
                      <a16:colId xmlns="" xmlns:a16="http://schemas.microsoft.com/office/drawing/2014/main" val="20001"/>
                    </a:ext>
                  </a:extLst>
                </a:gridCol>
                <a:gridCol w="2709863">
                  <a:extLst>
                    <a:ext uri="{9D8B030D-6E8A-4147-A177-3AD203B41FA5}">
                      <a16:colId xmlns="" xmlns:a16="http://schemas.microsoft.com/office/drawing/2014/main" val="20002"/>
                    </a:ext>
                  </a:extLst>
                </a:gridCol>
              </a:tblGrid>
              <a:tr h="370840">
                <a:tc>
                  <a:txBody>
                    <a:bodyPr/>
                    <a:lstStyle/>
                    <a:p>
                      <a:r>
                        <a:rPr lang="en-US" sz="1600" i="0" dirty="0">
                          <a:latin typeface="Calibri" pitchFamily="34" charset="0"/>
                          <a:cs typeface="Calibri" pitchFamily="34" charset="0"/>
                        </a:rPr>
                        <a:t>Date</a:t>
                      </a:r>
                      <a:endParaRPr lang="en-GB" sz="1600" i="0" dirty="0">
                        <a:latin typeface="Calibri" pitchFamily="34" charset="0"/>
                        <a:cs typeface="Calibri" pitchFamily="34" charset="0"/>
                      </a:endParaRPr>
                    </a:p>
                  </a:txBody>
                  <a:tcPr anchor="ctr"/>
                </a:tc>
                <a:tc>
                  <a:txBody>
                    <a:bodyPr/>
                    <a:lstStyle/>
                    <a:p>
                      <a:r>
                        <a:rPr lang="en-US" sz="1600" i="0" dirty="0">
                          <a:latin typeface="Calibri" pitchFamily="34" charset="0"/>
                          <a:cs typeface="Calibri" pitchFamily="34" charset="0"/>
                        </a:rPr>
                        <a:t>Topic</a:t>
                      </a:r>
                      <a:endParaRPr lang="en-GB" sz="1600" i="0" dirty="0">
                        <a:latin typeface="Calibri" pitchFamily="34" charset="0"/>
                        <a:cs typeface="Calibri" pitchFamily="34" charset="0"/>
                      </a:endParaRPr>
                    </a:p>
                  </a:txBody>
                  <a:tcPr/>
                </a:tc>
                <a:tc>
                  <a:txBody>
                    <a:bodyPr/>
                    <a:lstStyle/>
                    <a:p>
                      <a:r>
                        <a:rPr lang="en-US" sz="1600" i="0" dirty="0">
                          <a:latin typeface="Calibri" pitchFamily="34" charset="0"/>
                          <a:cs typeface="Calibri" pitchFamily="34" charset="0"/>
                        </a:rPr>
                        <a:t>Presenter</a:t>
                      </a:r>
                      <a:endParaRPr lang="en-GB" sz="1600" i="0" dirty="0">
                        <a:latin typeface="Calibri" pitchFamily="34" charset="0"/>
                        <a:cs typeface="Calibri" pitchFamily="34" charset="0"/>
                      </a:endParaRPr>
                    </a:p>
                  </a:txBody>
                  <a:tcPr/>
                </a:tc>
                <a:extLst>
                  <a:ext uri="{0D108BD9-81ED-4DB2-BD59-A6C34878D82A}">
                    <a16:rowId xmlns="" xmlns:a16="http://schemas.microsoft.com/office/drawing/2014/main" val="10000"/>
                  </a:ext>
                </a:extLst>
              </a:tr>
              <a:tr h="370840">
                <a:tc>
                  <a:txBody>
                    <a:bodyPr/>
                    <a:lstStyle/>
                    <a:p>
                      <a:r>
                        <a:rPr lang="en-US" sz="1600" i="0" dirty="0">
                          <a:latin typeface="Calibri" pitchFamily="34" charset="0"/>
                          <a:cs typeface="Calibri" pitchFamily="34" charset="0"/>
                        </a:rPr>
                        <a:t>May</a:t>
                      </a:r>
                      <a:r>
                        <a:rPr lang="en-US" sz="1600" i="0" baseline="0" dirty="0">
                          <a:latin typeface="Calibri" pitchFamily="34" charset="0"/>
                          <a:cs typeface="Calibri" pitchFamily="34" charset="0"/>
                        </a:rPr>
                        <a:t> 18</a:t>
                      </a:r>
                      <a:endParaRPr lang="en-GB" sz="1600" i="0" dirty="0">
                        <a:latin typeface="Calibri" pitchFamily="34" charset="0"/>
                        <a:cs typeface="Calibri" pitchFamily="34" charset="0"/>
                      </a:endParaRPr>
                    </a:p>
                  </a:txBody>
                  <a:tcPr anchor="ctr"/>
                </a:tc>
                <a:tc>
                  <a:txBody>
                    <a:bodyPr/>
                    <a:lstStyle/>
                    <a:p>
                      <a:r>
                        <a:rPr kumimoji="0" lang="en-GB" sz="1600" i="0" kern="1200" dirty="0">
                          <a:solidFill>
                            <a:schemeClr val="dk1"/>
                          </a:solidFill>
                          <a:latin typeface="Calibri" pitchFamily="34" charset="0"/>
                          <a:ea typeface="+mn-ea"/>
                          <a:cs typeface="Calibri" pitchFamily="34" charset="0"/>
                        </a:rPr>
                        <a:t>Turning data into </a:t>
                      </a:r>
                      <a:r>
                        <a:rPr kumimoji="0" lang="en-GB" sz="1600" i="0" kern="1200" dirty="0" smtClean="0">
                          <a:solidFill>
                            <a:schemeClr val="dk1"/>
                          </a:solidFill>
                          <a:latin typeface="Calibri" pitchFamily="34" charset="0"/>
                          <a:ea typeface="+mn-ea"/>
                          <a:cs typeface="Calibri" pitchFamily="34" charset="0"/>
                        </a:rPr>
                        <a:t>action</a:t>
                      </a:r>
                      <a:endParaRPr lang="en-GB" sz="1600" i="0" dirty="0">
                        <a:latin typeface="Calibri" pitchFamily="34" charset="0"/>
                        <a:cs typeface="Calibri" pitchFamily="34" charset="0"/>
                      </a:endParaRPr>
                    </a:p>
                  </a:txBody>
                  <a:tcPr anchor="ctr"/>
                </a:tc>
                <a:tc>
                  <a:txBody>
                    <a:bodyPr/>
                    <a:lstStyle/>
                    <a:p>
                      <a:r>
                        <a:rPr lang="en-US" sz="1600" i="0" dirty="0">
                          <a:latin typeface="Calibri" pitchFamily="34" charset="0"/>
                          <a:cs typeface="Calibri" pitchFamily="34" charset="0"/>
                        </a:rPr>
                        <a:t>Kathy Phipps, ASTDD</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Calibri" pitchFamily="34" charset="0"/>
                          <a:cs typeface="Calibri" pitchFamily="34" charset="0"/>
                        </a:rPr>
                        <a:t>June 1</a:t>
                      </a:r>
                      <a:endParaRPr lang="en-GB" sz="1600" b="0" i="0" dirty="0">
                        <a:solidFill>
                          <a:schemeClr val="tx1"/>
                        </a:solidFill>
                        <a:latin typeface="Calibri" pitchFamily="34" charset="0"/>
                        <a:cs typeface="Calibri" pitchFamily="34" charset="0"/>
                      </a:endParaRPr>
                    </a:p>
                  </a:txBody>
                  <a:tcPr anchor="ctr"/>
                </a:tc>
                <a:tc>
                  <a:txBody>
                    <a:bodyPr/>
                    <a:lstStyle/>
                    <a:p>
                      <a:r>
                        <a:rPr kumimoji="0" lang="en-GB" sz="1600" b="0" i="0" kern="1200" dirty="0">
                          <a:solidFill>
                            <a:schemeClr val="tx1"/>
                          </a:solidFill>
                          <a:latin typeface="Calibri" pitchFamily="34" charset="0"/>
                          <a:ea typeface="+mn-ea"/>
                          <a:cs typeface="Calibri" pitchFamily="34" charset="0"/>
                        </a:rPr>
                        <a:t>Developing and using state oral health data reports</a:t>
                      </a:r>
                      <a:endParaRPr lang="en-GB" sz="1600" b="0" i="0" dirty="0">
                        <a:solidFill>
                          <a:schemeClr val="tx1"/>
                        </a:solidFill>
                        <a:latin typeface="Calibri" pitchFamily="34" charset="0"/>
                        <a:cs typeface="Calibri" pitchFamily="34" charset="0"/>
                      </a:endParaRPr>
                    </a:p>
                  </a:txBody>
                  <a:tcPr anchor="ctr"/>
                </a:tc>
                <a:tc>
                  <a:txBody>
                    <a:bodyPr/>
                    <a:lstStyle/>
                    <a:p>
                      <a:r>
                        <a:rPr lang="en-US" sz="1600" b="0" i="0" dirty="0">
                          <a:solidFill>
                            <a:schemeClr val="tx1"/>
                          </a:solidFill>
                          <a:latin typeface="Calibri" pitchFamily="34" charset="0"/>
                          <a:cs typeface="Calibri" pitchFamily="34" charset="0"/>
                        </a:rPr>
                        <a:t>Hawaii &amp; Vermont</a:t>
                      </a:r>
                      <a:endParaRPr lang="en-GB" sz="1600" b="0" i="0" dirty="0">
                        <a:solidFill>
                          <a:schemeClr val="tx1"/>
                        </a:solidFill>
                        <a:latin typeface="Calibri" pitchFamily="34" charset="0"/>
                        <a:cs typeface="Calibri" pitchFamily="34" charset="0"/>
                      </a:endParaRPr>
                    </a:p>
                  </a:txBody>
                  <a:tcPr anchor="ctr"/>
                </a:tc>
                <a:extLst>
                  <a:ext uri="{0D108BD9-81ED-4DB2-BD59-A6C34878D82A}">
                    <a16:rowId xmlns="" xmlns:a16="http://schemas.microsoft.com/office/drawing/2014/main" val="10002"/>
                  </a:ext>
                </a:extLst>
              </a:tr>
              <a:tr h="370840">
                <a:tc>
                  <a:txBody>
                    <a:bodyPr/>
                    <a:lstStyle/>
                    <a:p>
                      <a:r>
                        <a:rPr lang="en-US" sz="1600" b="0" i="0" dirty="0">
                          <a:solidFill>
                            <a:schemeClr val="tx1"/>
                          </a:solidFill>
                          <a:latin typeface="Calibri" pitchFamily="34" charset="0"/>
                          <a:cs typeface="Calibri" pitchFamily="34" charset="0"/>
                        </a:rPr>
                        <a:t>June 15</a:t>
                      </a:r>
                      <a:endParaRPr lang="en-GB" sz="1600" b="0" i="0" dirty="0">
                        <a:solidFill>
                          <a:schemeClr val="tx1"/>
                        </a:solidFill>
                        <a:latin typeface="Calibri" pitchFamily="34" charset="0"/>
                        <a:cs typeface="Calibri" pitchFamily="34" charset="0"/>
                      </a:endParaRPr>
                    </a:p>
                  </a:txBody>
                  <a:tcPr anchor="ctr"/>
                </a:tc>
                <a:tc>
                  <a:txBody>
                    <a:bodyPr/>
                    <a:lstStyle/>
                    <a:p>
                      <a:r>
                        <a:rPr lang="en-US" sz="1600" b="0" i="0" dirty="0">
                          <a:solidFill>
                            <a:schemeClr val="tx1"/>
                          </a:solidFill>
                          <a:latin typeface="Calibri" pitchFamily="34" charset="0"/>
                          <a:cs typeface="Calibri" pitchFamily="34" charset="0"/>
                        </a:rPr>
                        <a:t>Using the CDC Open Data Platform to visualize oral health data</a:t>
                      </a:r>
                      <a:endParaRPr lang="en-GB" sz="1600" b="0" i="0" dirty="0">
                        <a:solidFill>
                          <a:schemeClr val="tx1"/>
                        </a:solidFill>
                        <a:latin typeface="Calibri" pitchFamily="34" charset="0"/>
                        <a:cs typeface="Calibri" pitchFamily="34" charset="0"/>
                      </a:endParaRPr>
                    </a:p>
                  </a:txBody>
                  <a:tcPr anchor="ctr"/>
                </a:tc>
                <a:tc>
                  <a:txBody>
                    <a:bodyPr/>
                    <a:lstStyle/>
                    <a:p>
                      <a:r>
                        <a:rPr lang="en-US" sz="1600" b="0" i="0" dirty="0">
                          <a:solidFill>
                            <a:schemeClr val="tx1"/>
                          </a:solidFill>
                          <a:latin typeface="Calibri" pitchFamily="34" charset="0"/>
                          <a:cs typeface="Calibri" pitchFamily="34" charset="0"/>
                        </a:rPr>
                        <a:t>Valerie Robison, CDC</a:t>
                      </a:r>
                      <a:endParaRPr lang="en-GB" sz="1600" b="0" i="0" dirty="0">
                        <a:solidFill>
                          <a:schemeClr val="tx1"/>
                        </a:solidFill>
                        <a:latin typeface="Calibri" pitchFamily="34" charset="0"/>
                        <a:cs typeface="Calibri" pitchFamily="34" charset="0"/>
                      </a:endParaRPr>
                    </a:p>
                  </a:txBody>
                  <a:tcPr anchor="ctr"/>
                </a:tc>
                <a:extLst>
                  <a:ext uri="{0D108BD9-81ED-4DB2-BD59-A6C34878D82A}">
                    <a16:rowId xmlns="" xmlns:a16="http://schemas.microsoft.com/office/drawing/2014/main" val="10003"/>
                  </a:ext>
                </a:extLst>
              </a:tr>
              <a:tr h="370840">
                <a:tc>
                  <a:txBody>
                    <a:bodyPr/>
                    <a:lstStyle/>
                    <a:p>
                      <a:r>
                        <a:rPr lang="en-US" sz="1600" b="1" i="1" dirty="0">
                          <a:solidFill>
                            <a:schemeClr val="tx1"/>
                          </a:solidFill>
                          <a:latin typeface="Calibri" pitchFamily="34" charset="0"/>
                          <a:cs typeface="Calibri" pitchFamily="34" charset="0"/>
                        </a:rPr>
                        <a:t>June 29</a:t>
                      </a:r>
                      <a:endParaRPr lang="en-GB" sz="1600" b="1" i="1" dirty="0">
                        <a:solidFill>
                          <a:schemeClr val="tx1"/>
                        </a:solidFill>
                        <a:latin typeface="Calibri" pitchFamily="34" charset="0"/>
                        <a:cs typeface="Calibri" pitchFamily="34" charset="0"/>
                      </a:endParaRPr>
                    </a:p>
                  </a:txBody>
                  <a:tcPr anchor="ctr"/>
                </a:tc>
                <a:tc>
                  <a:txBody>
                    <a:bodyPr/>
                    <a:lstStyle/>
                    <a:p>
                      <a:r>
                        <a:rPr kumimoji="0" lang="en-GB" sz="1600" b="1" i="1" kern="1200" dirty="0">
                          <a:solidFill>
                            <a:schemeClr val="tx1"/>
                          </a:solidFill>
                          <a:latin typeface="Calibri" pitchFamily="34" charset="0"/>
                          <a:ea typeface="+mn-ea"/>
                          <a:cs typeface="Calibri" pitchFamily="34" charset="0"/>
                        </a:rPr>
                        <a:t>Data to Action: Making Better </a:t>
                      </a:r>
                      <a:r>
                        <a:rPr kumimoji="0" lang="en-GB" sz="1600" b="1" i="1" kern="1200" dirty="0" err="1">
                          <a:solidFill>
                            <a:schemeClr val="tx1"/>
                          </a:solidFill>
                          <a:latin typeface="Calibri" pitchFamily="34" charset="0"/>
                          <a:ea typeface="+mn-ea"/>
                          <a:cs typeface="Calibri" pitchFamily="34" charset="0"/>
                        </a:rPr>
                        <a:t>Infographics</a:t>
                      </a:r>
                      <a:endParaRPr lang="en-GB" sz="1600" b="1" i="1" dirty="0">
                        <a:solidFill>
                          <a:schemeClr val="tx1"/>
                        </a:solidFill>
                        <a:latin typeface="Calibri" pitchFamily="34" charset="0"/>
                        <a:cs typeface="Calibri" pitchFamily="34" charset="0"/>
                      </a:endParaRPr>
                    </a:p>
                  </a:txBody>
                  <a:tcPr anchor="ctr"/>
                </a:tc>
                <a:tc>
                  <a:txBody>
                    <a:bodyPr/>
                    <a:lstStyle/>
                    <a:p>
                      <a:r>
                        <a:rPr kumimoji="0" lang="en-GB" sz="1600" b="1" i="1" kern="1200" dirty="0">
                          <a:solidFill>
                            <a:schemeClr val="tx1"/>
                          </a:solidFill>
                          <a:latin typeface="Calibri" pitchFamily="34" charset="0"/>
                          <a:ea typeface="+mn-ea"/>
                          <a:cs typeface="Calibri" pitchFamily="34" charset="0"/>
                        </a:rPr>
                        <a:t>Carole </a:t>
                      </a:r>
                      <a:r>
                        <a:rPr kumimoji="0" lang="en-GB" sz="1600" b="1" i="1" kern="1200" dirty="0" err="1">
                          <a:solidFill>
                            <a:schemeClr val="tx1"/>
                          </a:solidFill>
                          <a:latin typeface="Calibri" pitchFamily="34" charset="0"/>
                          <a:ea typeface="+mn-ea"/>
                          <a:cs typeface="Calibri" pitchFamily="34" charset="0"/>
                        </a:rPr>
                        <a:t>Stampfel</a:t>
                      </a:r>
                      <a:r>
                        <a:rPr kumimoji="0" lang="en-GB" sz="1600" b="1" i="1" kern="1200" dirty="0">
                          <a:solidFill>
                            <a:schemeClr val="tx1"/>
                          </a:solidFill>
                          <a:latin typeface="Calibri" pitchFamily="34" charset="0"/>
                          <a:ea typeface="+mn-ea"/>
                          <a:cs typeface="Calibri" pitchFamily="34" charset="0"/>
                        </a:rPr>
                        <a:t>, AMCHP</a:t>
                      </a:r>
                      <a:endParaRPr lang="en-GB" sz="1600" b="1" i="1" dirty="0">
                        <a:solidFill>
                          <a:schemeClr val="tx1"/>
                        </a:solidFill>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70840">
                <a:tc>
                  <a:txBody>
                    <a:bodyPr/>
                    <a:lstStyle/>
                    <a:p>
                      <a:r>
                        <a:rPr lang="en-US" sz="1600" b="1" i="0" dirty="0">
                          <a:solidFill>
                            <a:srgbClr val="FF0000"/>
                          </a:solidFill>
                          <a:latin typeface="Calibri" pitchFamily="34" charset="0"/>
                          <a:cs typeface="Calibri" pitchFamily="34" charset="0"/>
                        </a:rPr>
                        <a:t>July 13</a:t>
                      </a:r>
                      <a:endParaRPr lang="en-GB" sz="1600" b="1" i="0" dirty="0">
                        <a:solidFill>
                          <a:srgbClr val="FF0000"/>
                        </a:solidFill>
                        <a:latin typeface="Calibri" pitchFamily="34" charset="0"/>
                        <a:cs typeface="Calibri" pitchFamily="34" charset="0"/>
                      </a:endParaRPr>
                    </a:p>
                  </a:txBody>
                  <a:tcPr anchor="ctr"/>
                </a:tc>
                <a:tc>
                  <a:txBody>
                    <a:bodyPr/>
                    <a:lstStyle/>
                    <a:p>
                      <a:r>
                        <a:rPr lang="en-US" sz="1600" b="1" i="0" dirty="0" smtClean="0">
                          <a:solidFill>
                            <a:srgbClr val="FF0000"/>
                          </a:solidFill>
                          <a:latin typeface="Calibri" pitchFamily="34" charset="0"/>
                          <a:cs typeface="Calibri" pitchFamily="34" charset="0"/>
                        </a:rPr>
                        <a:t>CANCELLED - RESCHEDULED FOR AUGUST 3</a:t>
                      </a:r>
                      <a:endParaRPr lang="en-GB" sz="1600" b="1" i="0" dirty="0">
                        <a:solidFill>
                          <a:srgbClr val="FF0000"/>
                        </a:solidFill>
                        <a:latin typeface="Calibri" pitchFamily="34" charset="0"/>
                        <a:cs typeface="Calibri" pitchFamily="34" charset="0"/>
                      </a:endParaRPr>
                    </a:p>
                  </a:txBody>
                  <a:tcPr anchor="ctr"/>
                </a:tc>
                <a:tc>
                  <a:txBody>
                    <a:bodyPr/>
                    <a:lstStyle/>
                    <a:p>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5"/>
                  </a:ext>
                </a:extLst>
              </a:tr>
              <a:tr h="370840">
                <a:tc>
                  <a:txBody>
                    <a:bodyPr/>
                    <a:lstStyle/>
                    <a:p>
                      <a:r>
                        <a:rPr lang="en-US" sz="1600" i="0" dirty="0">
                          <a:latin typeface="Calibri" pitchFamily="34" charset="0"/>
                          <a:cs typeface="Calibri" pitchFamily="34" charset="0"/>
                        </a:rPr>
                        <a:t>July 27</a:t>
                      </a:r>
                      <a:endParaRPr lang="en-GB" sz="1600" i="0" dirty="0">
                        <a:latin typeface="Calibri" pitchFamily="34" charset="0"/>
                        <a:cs typeface="Calibri" pitchFamily="34" charset="0"/>
                      </a:endParaRPr>
                    </a:p>
                  </a:txBody>
                  <a:tcPr anchor="ctr"/>
                </a:tc>
                <a:tc>
                  <a:txBody>
                    <a:bodyPr/>
                    <a:lstStyle/>
                    <a:p>
                      <a:r>
                        <a:rPr kumimoji="0" lang="en-GB" sz="1600" i="0" kern="1200" dirty="0">
                          <a:solidFill>
                            <a:schemeClr val="dk1"/>
                          </a:solidFill>
                          <a:latin typeface="Calibri" pitchFamily="34" charset="0"/>
                          <a:ea typeface="+mn-ea"/>
                          <a:cs typeface="Calibri" pitchFamily="34" charset="0"/>
                        </a:rPr>
                        <a:t>Web-based oral health data systems – state examples</a:t>
                      </a:r>
                      <a:endParaRPr lang="en-GB" sz="1600" i="0" dirty="0">
                        <a:latin typeface="Calibri" pitchFamily="34" charset="0"/>
                        <a:cs typeface="Calibri" pitchFamily="34" charset="0"/>
                      </a:endParaRPr>
                    </a:p>
                  </a:txBody>
                  <a:tcPr anchor="ctr"/>
                </a:tc>
                <a:tc>
                  <a:txBody>
                    <a:bodyPr/>
                    <a:lstStyle/>
                    <a:p>
                      <a:r>
                        <a:rPr lang="en-US" sz="1600" i="0" dirty="0">
                          <a:latin typeface="Calibri" pitchFamily="34" charset="0"/>
                          <a:cs typeface="Calibri" pitchFamily="34" charset="0"/>
                        </a:rPr>
                        <a:t>Colorado, Minnesota, Wisconsin</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6"/>
                  </a:ext>
                </a:extLst>
              </a:tr>
              <a:tr h="370840">
                <a:tc>
                  <a:txBody>
                    <a:bodyPr/>
                    <a:lstStyle/>
                    <a:p>
                      <a:r>
                        <a:rPr lang="en-US" sz="1600" b="1" i="0" dirty="0" smtClean="0">
                          <a:latin typeface="Calibri" pitchFamily="34" charset="0"/>
                          <a:cs typeface="Calibri" pitchFamily="34" charset="0"/>
                        </a:rPr>
                        <a:t>August 3</a:t>
                      </a:r>
                      <a:endParaRPr lang="en-GB" sz="1600" b="1" i="0" dirty="0">
                        <a:latin typeface="Calibri" pitchFamily="34" charset="0"/>
                        <a:cs typeface="Calibri" pitchFamily="34" charset="0"/>
                      </a:endParaRPr>
                    </a:p>
                  </a:txBody>
                  <a:tcPr anchor="ctr"/>
                </a:tc>
                <a:tc>
                  <a:txBody>
                    <a:bodyPr/>
                    <a:lstStyle/>
                    <a:p>
                      <a:r>
                        <a:rPr kumimoji="0" lang="en-GB" sz="1600" b="1" i="0" kern="1200" dirty="0">
                          <a:solidFill>
                            <a:schemeClr val="dk1"/>
                          </a:solidFill>
                          <a:latin typeface="Calibri" pitchFamily="34" charset="0"/>
                          <a:ea typeface="+mn-ea"/>
                          <a:cs typeface="Calibri" pitchFamily="34" charset="0"/>
                        </a:rPr>
                        <a:t>Oral health </a:t>
                      </a:r>
                      <a:r>
                        <a:rPr kumimoji="0" lang="en-GB" sz="1600" b="1" i="0" kern="1200" dirty="0" err="1">
                          <a:solidFill>
                            <a:schemeClr val="dk1"/>
                          </a:solidFill>
                          <a:latin typeface="Calibri" pitchFamily="34" charset="0"/>
                          <a:ea typeface="+mn-ea"/>
                          <a:cs typeface="Calibri" pitchFamily="34" charset="0"/>
                        </a:rPr>
                        <a:t>infographics</a:t>
                      </a:r>
                      <a:r>
                        <a:rPr kumimoji="0" lang="en-GB" sz="1600" b="1" i="0" kern="1200" dirty="0">
                          <a:solidFill>
                            <a:schemeClr val="dk1"/>
                          </a:solidFill>
                          <a:latin typeface="Calibri" pitchFamily="34" charset="0"/>
                          <a:ea typeface="+mn-ea"/>
                          <a:cs typeface="Calibri" pitchFamily="34" charset="0"/>
                        </a:rPr>
                        <a:t> – state examples</a:t>
                      </a:r>
                      <a:endParaRPr lang="en-GB" sz="1600" b="1" i="0" dirty="0">
                        <a:latin typeface="Calibri" pitchFamily="34" charset="0"/>
                        <a:cs typeface="Calibri" pitchFamily="34" charset="0"/>
                      </a:endParaRPr>
                    </a:p>
                  </a:txBody>
                  <a:tcPr anchor="ctr"/>
                </a:tc>
                <a:tc>
                  <a:txBody>
                    <a:bodyPr/>
                    <a:lstStyle/>
                    <a:p>
                      <a:r>
                        <a:rPr lang="en-US" sz="1600" b="1" i="0" dirty="0">
                          <a:latin typeface="Calibri" pitchFamily="34" charset="0"/>
                          <a:cs typeface="Calibri" pitchFamily="34" charset="0"/>
                        </a:rPr>
                        <a:t>Arizona</a:t>
                      </a:r>
                      <a:r>
                        <a:rPr lang="en-US" sz="1600" b="1" i="0" baseline="0" dirty="0">
                          <a:latin typeface="Calibri" pitchFamily="34" charset="0"/>
                          <a:cs typeface="Calibri" pitchFamily="34" charset="0"/>
                        </a:rPr>
                        <a:t> &amp; New Hampshire</a:t>
                      </a:r>
                      <a:endParaRPr lang="en-GB" sz="1600" b="1" i="0" dirty="0">
                        <a:latin typeface="Calibri" pitchFamily="34" charset="0"/>
                        <a:cs typeface="Calibri" pitchFamily="34" charset="0"/>
                      </a:endParaRPr>
                    </a:p>
                  </a:txBody>
                  <a:tcPr anchor="ctr"/>
                </a:tc>
              </a:tr>
              <a:tr h="370840">
                <a:tc>
                  <a:txBody>
                    <a:bodyPr/>
                    <a:lstStyle/>
                    <a:p>
                      <a:r>
                        <a:rPr lang="en-US" sz="1600" i="0" dirty="0">
                          <a:latin typeface="Calibri" pitchFamily="34" charset="0"/>
                          <a:cs typeface="Calibri" pitchFamily="34" charset="0"/>
                        </a:rPr>
                        <a:t>August 10</a:t>
                      </a:r>
                      <a:endParaRPr lang="en-GB" sz="1600" i="0" dirty="0">
                        <a:latin typeface="Calibri" pitchFamily="34" charset="0"/>
                        <a:cs typeface="Calibri" pitchFamily="34" charset="0"/>
                      </a:endParaRPr>
                    </a:p>
                  </a:txBody>
                  <a:tcPr anchor="ctr"/>
                </a:tc>
                <a:tc>
                  <a:txBody>
                    <a:bodyPr/>
                    <a:lstStyle/>
                    <a:p>
                      <a:r>
                        <a:rPr kumimoji="0" lang="en-GB" sz="1600" i="0" kern="1200" dirty="0">
                          <a:solidFill>
                            <a:schemeClr val="dk1"/>
                          </a:solidFill>
                          <a:latin typeface="Calibri" pitchFamily="34" charset="0"/>
                          <a:ea typeface="+mn-ea"/>
                          <a:cs typeface="Calibri" pitchFamily="34" charset="0"/>
                        </a:rPr>
                        <a:t>Using coalitions and partners to spread the message</a:t>
                      </a:r>
                      <a:endParaRPr lang="en-GB" sz="1600" i="0" dirty="0">
                        <a:latin typeface="Calibri" pitchFamily="34" charset="0"/>
                        <a:cs typeface="Calibri" pitchFamily="34" charset="0"/>
                      </a:endParaRPr>
                    </a:p>
                  </a:txBody>
                  <a:tcPr anchor="ctr"/>
                </a:tc>
                <a:tc>
                  <a:txBody>
                    <a:bodyPr/>
                    <a:lstStyle/>
                    <a:p>
                      <a:r>
                        <a:rPr kumimoji="0" lang="en-GB" sz="1600" b="0" i="0" u="none" strike="noStrike" cap="none" normalizeH="0" baseline="0" dirty="0">
                          <a:ln>
                            <a:noFill/>
                          </a:ln>
                          <a:solidFill>
                            <a:schemeClr val="tx1"/>
                          </a:solidFill>
                          <a:effectLst/>
                          <a:latin typeface="Calibri" pitchFamily="34" charset="0"/>
                          <a:ea typeface="Calibri" pitchFamily="34" charset="0"/>
                          <a:cs typeface="Calibri" pitchFamily="34" charset="0"/>
                        </a:rPr>
                        <a:t>Children’s Health Alliance of Wisconsin, </a:t>
                      </a:r>
                      <a:r>
                        <a:rPr lang="en-US" sz="1600" i="0" dirty="0">
                          <a:latin typeface="Calibri" pitchFamily="34" charset="0"/>
                          <a:cs typeface="Calibri" pitchFamily="34" charset="0"/>
                        </a:rPr>
                        <a:t>Washington Dental Service Foundation</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7"/>
                  </a:ext>
                </a:extLst>
              </a:tr>
            </a:tbl>
          </a:graphicData>
        </a:graphic>
      </p:graphicFrame>
      <p:sp>
        <p:nvSpPr>
          <p:cNvPr id="6" name="TextBox 5"/>
          <p:cNvSpPr txBox="1"/>
          <p:nvPr/>
        </p:nvSpPr>
        <p:spPr>
          <a:xfrm>
            <a:off x="994163" y="5960667"/>
            <a:ext cx="7155677" cy="461665"/>
          </a:xfrm>
          <a:prstGeom prst="rect">
            <a:avLst/>
          </a:prstGeom>
          <a:noFill/>
        </p:spPr>
        <p:txBody>
          <a:bodyPr wrap="none" rtlCol="0">
            <a:spAutoFit/>
          </a:bodyPr>
          <a:lstStyle/>
          <a:p>
            <a:pPr algn="ctr"/>
            <a:r>
              <a:rPr lang="en-US" sz="2400" b="1" dirty="0">
                <a:latin typeface="Calibri" pitchFamily="34" charset="0"/>
                <a:cs typeface="Calibri" pitchFamily="34" charset="0"/>
              </a:rPr>
              <a:t>All webinars are Thursday from 3:00-4:00 Eastern Time</a:t>
            </a:r>
            <a:endParaRPr lang="en-GB" sz="2400" b="1" dirty="0">
              <a:latin typeface="Calibri" pitchFamily="34" charset="0"/>
              <a:cs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DB1904B0-8883-4B6B-BF8D-0386E18AE92B}"/>
              </a:ext>
            </a:extLst>
          </p:cNvPr>
          <p:cNvPicPr>
            <a:picLocks noChangeAspect="1"/>
          </p:cNvPicPr>
          <p:nvPr/>
        </p:nvPicPr>
        <p:blipFill>
          <a:blip r:embed="rId3" cstate="print"/>
          <a:stretch>
            <a:fillRect/>
          </a:stretch>
        </p:blipFill>
        <p:spPr>
          <a:xfrm>
            <a:off x="4114800" y="266700"/>
            <a:ext cx="5059510" cy="6565900"/>
          </a:xfrm>
          <a:prstGeom prst="rect">
            <a:avLst/>
          </a:prstGeom>
        </p:spPr>
      </p:pic>
      <p:pic>
        <p:nvPicPr>
          <p:cNvPr id="11" name="Picture 10">
            <a:extLst>
              <a:ext uri="{FF2B5EF4-FFF2-40B4-BE49-F238E27FC236}">
                <a16:creationId xmlns="" xmlns:a16="http://schemas.microsoft.com/office/drawing/2014/main" id="{D5BA3C7E-2812-468A-A494-BD39C281FA16}"/>
              </a:ext>
            </a:extLst>
          </p:cNvPr>
          <p:cNvPicPr>
            <a:picLocks noChangeAspect="1"/>
          </p:cNvPicPr>
          <p:nvPr/>
        </p:nvPicPr>
        <p:blipFill>
          <a:blip r:embed="rId4" cstate="print"/>
          <a:stretch>
            <a:fillRect/>
          </a:stretch>
        </p:blipFill>
        <p:spPr>
          <a:xfrm>
            <a:off x="228600" y="241300"/>
            <a:ext cx="3886200" cy="6591300"/>
          </a:xfrm>
          <a:prstGeom prst="rect">
            <a:avLst/>
          </a:prstGeom>
        </p:spPr>
      </p:pic>
    </p:spTree>
    <p:extLst>
      <p:ext uri="{BB962C8B-B14F-4D97-AF65-F5344CB8AC3E}">
        <p14:creationId xmlns="" xmlns:p14="http://schemas.microsoft.com/office/powerpoint/2010/main" val="346938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3788642-0B16-4CF3-B7F6-EC4ADBFCA905}"/>
              </a:ext>
            </a:extLst>
          </p:cNvPr>
          <p:cNvPicPr>
            <a:picLocks noChangeAspect="1"/>
          </p:cNvPicPr>
          <p:nvPr/>
        </p:nvPicPr>
        <p:blipFill rotWithShape="1">
          <a:blip r:embed="rId3" cstate="print"/>
          <a:srcRect t="1084" b="6735"/>
          <a:stretch/>
        </p:blipFill>
        <p:spPr>
          <a:xfrm>
            <a:off x="3826933" y="57103"/>
            <a:ext cx="3810000" cy="6724697"/>
          </a:xfrm>
          <a:prstGeom prst="rect">
            <a:avLst/>
          </a:prstGeom>
        </p:spPr>
      </p:pic>
      <p:sp>
        <p:nvSpPr>
          <p:cNvPr id="6" name="Title 1">
            <a:extLst>
              <a:ext uri="{FF2B5EF4-FFF2-40B4-BE49-F238E27FC236}">
                <a16:creationId xmlns="" xmlns:a16="http://schemas.microsoft.com/office/drawing/2014/main" id="{5F00185E-299D-4DE6-B110-8FC0D537987A}"/>
              </a:ext>
            </a:extLst>
          </p:cNvPr>
          <p:cNvSpPr>
            <a:spLocks noGrp="1"/>
          </p:cNvSpPr>
          <p:nvPr>
            <p:ph type="ctrTitle"/>
          </p:nvPr>
        </p:nvSpPr>
        <p:spPr>
          <a:xfrm>
            <a:off x="533400" y="2438400"/>
            <a:ext cx="3276600" cy="990600"/>
          </a:xfrm>
        </p:spPr>
        <p:txBody>
          <a:bodyPr>
            <a:normAutofit fontScale="90000"/>
          </a:bodyPr>
          <a:lstStyle/>
          <a:p>
            <a:pPr algn="ctr">
              <a:defRPr/>
            </a:pPr>
            <a:r>
              <a:rPr lang="en-US" sz="4000" b="1" dirty="0">
                <a:solidFill>
                  <a:schemeClr val="tx2">
                    <a:lumMod val="50000"/>
                  </a:schemeClr>
                </a:solidFill>
                <a:latin typeface="+mn-lt"/>
              </a:rPr>
              <a:t>What if you don’t use numbers at all?</a:t>
            </a:r>
          </a:p>
        </p:txBody>
      </p:sp>
    </p:spTree>
    <p:extLst>
      <p:ext uri="{BB962C8B-B14F-4D97-AF65-F5344CB8AC3E}">
        <p14:creationId xmlns="" xmlns:p14="http://schemas.microsoft.com/office/powerpoint/2010/main" val="56272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6680CB2-959B-4990-9533-A8DE6426C93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14800" y="0"/>
            <a:ext cx="3737330" cy="6858000"/>
          </a:xfrm>
          <a:prstGeom prst="rect">
            <a:avLst/>
          </a:prstGeom>
        </p:spPr>
      </p:pic>
      <p:sp>
        <p:nvSpPr>
          <p:cNvPr id="7" name="Title 1">
            <a:extLst>
              <a:ext uri="{FF2B5EF4-FFF2-40B4-BE49-F238E27FC236}">
                <a16:creationId xmlns="" xmlns:a16="http://schemas.microsoft.com/office/drawing/2014/main" id="{9533F640-9548-4ABE-96C9-D7750BBDD0C3}"/>
              </a:ext>
            </a:extLst>
          </p:cNvPr>
          <p:cNvSpPr>
            <a:spLocks noGrp="1"/>
          </p:cNvSpPr>
          <p:nvPr>
            <p:ph type="ctrTitle"/>
          </p:nvPr>
        </p:nvSpPr>
        <p:spPr>
          <a:xfrm>
            <a:off x="228600" y="1219200"/>
            <a:ext cx="3581400" cy="2667000"/>
          </a:xfrm>
        </p:spPr>
        <p:txBody>
          <a:bodyPr>
            <a:normAutofit/>
          </a:bodyPr>
          <a:lstStyle/>
          <a:p>
            <a:pPr algn="ctr">
              <a:defRPr/>
            </a:pPr>
            <a:r>
              <a:rPr lang="en-US" sz="4000" b="1" dirty="0">
                <a:solidFill>
                  <a:schemeClr val="tx2">
                    <a:lumMod val="50000"/>
                  </a:schemeClr>
                </a:solidFill>
                <a:latin typeface="+mn-lt"/>
              </a:rPr>
              <a:t>Experimenting with Social Math</a:t>
            </a:r>
          </a:p>
        </p:txBody>
      </p:sp>
    </p:spTree>
    <p:extLst>
      <p:ext uri="{BB962C8B-B14F-4D97-AF65-F5344CB8AC3E}">
        <p14:creationId xmlns="" xmlns:p14="http://schemas.microsoft.com/office/powerpoint/2010/main" val="119690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phic v02.png">
            <a:extLst>
              <a:ext uri="{FF2B5EF4-FFF2-40B4-BE49-F238E27FC236}">
                <a16:creationId xmlns="" xmlns:a16="http://schemas.microsoft.com/office/drawing/2014/main" id="{6D31FBEC-EBCA-447A-8AF2-AF80782B29C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38600" y="0"/>
            <a:ext cx="444817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a:extLst>
              <a:ext uri="{FF2B5EF4-FFF2-40B4-BE49-F238E27FC236}">
                <a16:creationId xmlns="" xmlns:a16="http://schemas.microsoft.com/office/drawing/2014/main" id="{9E085A45-684F-4713-B4C9-584C6F2469B1}"/>
              </a:ext>
            </a:extLst>
          </p:cNvPr>
          <p:cNvSpPr>
            <a:spLocks noGrp="1"/>
          </p:cNvSpPr>
          <p:nvPr>
            <p:ph type="ctrTitle"/>
          </p:nvPr>
        </p:nvSpPr>
        <p:spPr>
          <a:xfrm>
            <a:off x="381000" y="2667000"/>
            <a:ext cx="2819400" cy="1524000"/>
          </a:xfrm>
        </p:spPr>
        <p:txBody>
          <a:bodyPr>
            <a:normAutofit fontScale="90000"/>
          </a:bodyPr>
          <a:lstStyle/>
          <a:p>
            <a:pPr algn="ctr">
              <a:defRPr/>
            </a:pPr>
            <a:r>
              <a:rPr lang="en-US" sz="4000" b="1" dirty="0">
                <a:solidFill>
                  <a:schemeClr val="tx2">
                    <a:lumMod val="50000"/>
                  </a:schemeClr>
                </a:solidFill>
                <a:latin typeface="+mn-lt"/>
              </a:rPr>
              <a:t>Where we are now:</a:t>
            </a:r>
            <a:br>
              <a:rPr lang="en-US" sz="4000" b="1" dirty="0">
                <a:solidFill>
                  <a:schemeClr val="tx2">
                    <a:lumMod val="50000"/>
                  </a:schemeClr>
                </a:solidFill>
                <a:latin typeface="+mn-lt"/>
              </a:rPr>
            </a:br>
            <a:r>
              <a:rPr lang="en-US" sz="4000" b="1" dirty="0">
                <a:solidFill>
                  <a:schemeClr val="tx2">
                    <a:lumMod val="50000"/>
                  </a:schemeClr>
                </a:solidFill>
                <a:latin typeface="+mn-lt"/>
              </a:rPr>
              <a:t>AMCHP </a:t>
            </a:r>
            <a:r>
              <a:rPr lang="en-US" sz="4000" b="1" i="1" dirty="0">
                <a:solidFill>
                  <a:schemeClr val="tx2">
                    <a:lumMod val="50000"/>
                  </a:schemeClr>
                </a:solidFill>
                <a:latin typeface="+mn-lt"/>
              </a:rPr>
              <a:t>Pulse</a:t>
            </a:r>
            <a:r>
              <a:rPr lang="en-US" sz="4000" b="1" dirty="0">
                <a:solidFill>
                  <a:schemeClr val="tx2">
                    <a:lumMod val="50000"/>
                  </a:schemeClr>
                </a:solidFill>
                <a:latin typeface="+mn-lt"/>
              </a:rPr>
              <a:t/>
            </a:r>
            <a:br>
              <a:rPr lang="en-US" sz="4000" b="1" dirty="0">
                <a:solidFill>
                  <a:schemeClr val="tx2">
                    <a:lumMod val="50000"/>
                  </a:schemeClr>
                </a:solidFill>
                <a:latin typeface="+mn-lt"/>
              </a:rPr>
            </a:br>
            <a:r>
              <a:rPr lang="en-US" sz="4000" b="1" dirty="0">
                <a:solidFill>
                  <a:schemeClr val="tx2">
                    <a:lumMod val="50000"/>
                  </a:schemeClr>
                </a:solidFill>
                <a:latin typeface="+mn-lt"/>
              </a:rPr>
              <a:t>Data and Trends </a:t>
            </a:r>
          </a:p>
        </p:txBody>
      </p:sp>
    </p:spTree>
    <p:extLst>
      <p:ext uri="{BB962C8B-B14F-4D97-AF65-F5344CB8AC3E}">
        <p14:creationId xmlns="" xmlns:p14="http://schemas.microsoft.com/office/powerpoint/2010/main" val="179241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371600"/>
            <a:ext cx="8458200" cy="5105400"/>
          </a:xfrm>
        </p:spPr>
        <p:txBody>
          <a:bodyPr>
            <a:normAutofit/>
          </a:bodyPr>
          <a:lstStyle/>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Maps</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Too much information in one infographic</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Design aesthetics</a:t>
            </a: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We Still Struggle With…</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24</a:t>
            </a:fld>
            <a:endParaRPr lang="en-US">
              <a:ea typeface="ヒラギノ角ゴ Pro W3"/>
            </a:endParaRPr>
          </a:p>
        </p:txBody>
      </p:sp>
    </p:spTree>
    <p:extLst>
      <p:ext uri="{BB962C8B-B14F-4D97-AF65-F5344CB8AC3E}">
        <p14:creationId xmlns="" xmlns:p14="http://schemas.microsoft.com/office/powerpoint/2010/main" val="271226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371600"/>
            <a:ext cx="8458200" cy="5105400"/>
          </a:xfrm>
        </p:spPr>
        <p:txBody>
          <a:bodyPr>
            <a:normAutofit/>
          </a:bodyPr>
          <a:lstStyle/>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Accurate data visualizations</a:t>
            </a:r>
          </a:p>
          <a:p>
            <a:pPr marL="347472" indent="-347472">
              <a:lnSpc>
                <a:spcPct val="100000"/>
              </a:lnSpc>
              <a:spcBef>
                <a:spcPts val="700"/>
              </a:spcBef>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Pushing the epi/data boundaries</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Appropriate citations</a:t>
            </a: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We Feel Good About…</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25</a:t>
            </a:fld>
            <a:endParaRPr lang="en-US">
              <a:ea typeface="ヒラギノ角ゴ Pro W3"/>
            </a:endParaRPr>
          </a:p>
        </p:txBody>
      </p:sp>
    </p:spTree>
    <p:extLst>
      <p:ext uri="{BB962C8B-B14F-4D97-AF65-F5344CB8AC3E}">
        <p14:creationId xmlns="" xmlns:p14="http://schemas.microsoft.com/office/powerpoint/2010/main" val="2815113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371600"/>
            <a:ext cx="8458200" cy="5105400"/>
          </a:xfrm>
        </p:spPr>
        <p:txBody>
          <a:bodyPr>
            <a:normAutofit/>
          </a:bodyPr>
          <a:lstStyle/>
          <a:p>
            <a:pPr marL="0" indent="0" defTabSz="914400" eaLnBrk="1" fontAlgn="auto" hangingPunct="1">
              <a:lnSpc>
                <a:spcPct val="100000"/>
              </a:lnSpc>
              <a:spcBef>
                <a:spcPts val="700"/>
              </a:spcBef>
              <a:spcAft>
                <a:spcPts val="0"/>
              </a:spcAft>
              <a:buSzPct val="100000"/>
              <a:defRPr/>
            </a:pPr>
            <a:r>
              <a:rPr lang="en-US" altLang="en-US" sz="3200" b="1" dirty="0">
                <a:solidFill>
                  <a:prstClr val="black">
                    <a:lumMod val="95000"/>
                  </a:prstClr>
                </a:solidFill>
                <a:latin typeface="+mn-lt"/>
                <a:ea typeface="ヒラギノ角ゴ Pro W3" pitchFamily="1" charset="-128"/>
                <a:cs typeface="Arial" pitchFamily="34" charset="0"/>
              </a:rPr>
              <a:t>For making infographics:</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err="1">
                <a:solidFill>
                  <a:prstClr val="black">
                    <a:lumMod val="95000"/>
                  </a:prstClr>
                </a:solidFill>
                <a:latin typeface="+mn-lt"/>
                <a:ea typeface="ヒラギノ角ゴ Pro W3" pitchFamily="1" charset="-128"/>
                <a:cs typeface="Arial" pitchFamily="34" charset="0"/>
              </a:rPr>
              <a:t>Piktochart</a:t>
            </a:r>
            <a:endParaRPr lang="en-US" altLang="en-US" sz="3200" b="1" dirty="0">
              <a:solidFill>
                <a:prstClr val="black">
                  <a:lumMod val="95000"/>
                </a:prstClr>
              </a:solidFill>
              <a:latin typeface="+mn-lt"/>
              <a:ea typeface="ヒラギノ角ゴ Pro W3" pitchFamily="1" charset="-128"/>
              <a:cs typeface="Arial" pitchFamily="34" charset="0"/>
            </a:endParaRPr>
          </a:p>
          <a:p>
            <a:pPr marL="809435" lvl="4" indent="-347472">
              <a:lnSpc>
                <a:spcPct val="100000"/>
              </a:lnSpc>
              <a:spcBef>
                <a:spcPts val="700"/>
              </a:spcBef>
              <a:buSzPct val="100000"/>
              <a:buFont typeface="Arial" pitchFamily="34" charset="0"/>
              <a:buChar char="•"/>
              <a:defRPr/>
            </a:pPr>
            <a:r>
              <a:rPr lang="en-US" altLang="en-US" sz="3000" b="1" dirty="0">
                <a:solidFill>
                  <a:prstClr val="black">
                    <a:lumMod val="95000"/>
                  </a:prstClr>
                </a:solidFill>
                <a:latin typeface="+mn-lt"/>
                <a:ea typeface="ヒラギノ角ゴ Pro W3" pitchFamily="1" charset="-128"/>
                <a:cs typeface="Arial" pitchFamily="34" charset="0"/>
                <a:hlinkClick r:id="rId3"/>
              </a:rPr>
              <a:t>https://piktochart.com/</a:t>
            </a:r>
            <a:r>
              <a:rPr lang="en-US" altLang="en-US" sz="3000" b="1" dirty="0">
                <a:solidFill>
                  <a:prstClr val="black">
                    <a:lumMod val="95000"/>
                  </a:prstClr>
                </a:solidFill>
                <a:latin typeface="+mn-lt"/>
                <a:ea typeface="ヒラギノ角ゴ Pro W3" pitchFamily="1" charset="-128"/>
                <a:cs typeface="Arial" pitchFamily="34" charset="0"/>
              </a:rPr>
              <a:t> </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err="1">
                <a:solidFill>
                  <a:prstClr val="black">
                    <a:lumMod val="95000"/>
                  </a:prstClr>
                </a:solidFill>
                <a:latin typeface="+mn-lt"/>
                <a:ea typeface="ヒラギノ角ゴ Pro W3" pitchFamily="1" charset="-128"/>
                <a:cs typeface="Arial" pitchFamily="34" charset="0"/>
              </a:rPr>
              <a:t>Visme</a:t>
            </a:r>
            <a:endParaRPr lang="en-US" altLang="en-US" sz="3200" b="1" dirty="0">
              <a:solidFill>
                <a:prstClr val="black">
                  <a:lumMod val="95000"/>
                </a:prstClr>
              </a:solidFill>
              <a:latin typeface="+mn-lt"/>
              <a:ea typeface="ヒラギノ角ゴ Pro W3" pitchFamily="1" charset="-128"/>
              <a:cs typeface="Arial" pitchFamily="34" charset="0"/>
            </a:endParaRPr>
          </a:p>
          <a:p>
            <a:pPr marL="809435" lvl="4" indent="-347472">
              <a:lnSpc>
                <a:spcPct val="100000"/>
              </a:lnSpc>
              <a:spcBef>
                <a:spcPts val="700"/>
              </a:spcBef>
              <a:buSzPct val="100000"/>
              <a:buFont typeface="Arial" pitchFamily="34" charset="0"/>
              <a:buChar char="•"/>
              <a:defRPr/>
            </a:pPr>
            <a:r>
              <a:rPr lang="en-US" altLang="en-US" sz="3000" b="1" dirty="0">
                <a:solidFill>
                  <a:prstClr val="black">
                    <a:lumMod val="95000"/>
                  </a:prstClr>
                </a:solidFill>
                <a:latin typeface="+mn-lt"/>
                <a:ea typeface="ヒラギノ角ゴ Pro W3" pitchFamily="1" charset="-128"/>
                <a:cs typeface="Arial" pitchFamily="34" charset="0"/>
                <a:hlinkClick r:id="rId4"/>
              </a:rPr>
              <a:t>https://www.visme.co/</a:t>
            </a:r>
            <a:r>
              <a:rPr lang="en-US" altLang="en-US" sz="3000" b="1" dirty="0">
                <a:solidFill>
                  <a:prstClr val="black">
                    <a:lumMod val="95000"/>
                  </a:prstClr>
                </a:solidFill>
                <a:latin typeface="+mn-lt"/>
                <a:ea typeface="ヒラギノ角ゴ Pro W3" pitchFamily="1" charset="-128"/>
                <a:cs typeface="Arial" pitchFamily="34" charset="0"/>
              </a:rPr>
              <a:t> </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Flat Icon</a:t>
            </a:r>
          </a:p>
          <a:p>
            <a:pPr marL="809435" lvl="4" indent="-347472">
              <a:lnSpc>
                <a:spcPct val="100000"/>
              </a:lnSpc>
              <a:spcBef>
                <a:spcPts val="700"/>
              </a:spcBef>
              <a:buSzPct val="100000"/>
              <a:buFont typeface="Arial" pitchFamily="34" charset="0"/>
              <a:buChar char="•"/>
              <a:defRPr/>
            </a:pPr>
            <a:r>
              <a:rPr lang="en-US" altLang="en-US" sz="3000" b="1" dirty="0">
                <a:solidFill>
                  <a:prstClr val="black">
                    <a:lumMod val="95000"/>
                  </a:prstClr>
                </a:solidFill>
                <a:latin typeface="+mn-lt"/>
                <a:ea typeface="ヒラギノ角ゴ Pro W3" pitchFamily="1" charset="-128"/>
                <a:cs typeface="Arial" pitchFamily="34" charset="0"/>
                <a:hlinkClick r:id="rId5"/>
              </a:rPr>
              <a:t>http://www.flaticon.com/</a:t>
            </a:r>
            <a:r>
              <a:rPr lang="en-US" altLang="en-US" sz="3000" b="1" dirty="0">
                <a:solidFill>
                  <a:prstClr val="black">
                    <a:lumMod val="95000"/>
                  </a:prstClr>
                </a:solidFill>
                <a:latin typeface="+mn-lt"/>
                <a:ea typeface="ヒラギノ角ゴ Pro W3" pitchFamily="1" charset="-128"/>
                <a:cs typeface="Arial" pitchFamily="34" charset="0"/>
              </a:rPr>
              <a:t> </a:t>
            </a: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Our Favorite Resources</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26</a:t>
            </a:fld>
            <a:endParaRPr lang="en-US">
              <a:ea typeface="ヒラギノ角ゴ Pro W3"/>
            </a:endParaRPr>
          </a:p>
        </p:txBody>
      </p:sp>
    </p:spTree>
    <p:extLst>
      <p:ext uri="{BB962C8B-B14F-4D97-AF65-F5344CB8AC3E}">
        <p14:creationId xmlns="" xmlns:p14="http://schemas.microsoft.com/office/powerpoint/2010/main" val="1937755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219200"/>
            <a:ext cx="8458200" cy="5105400"/>
          </a:xfrm>
        </p:spPr>
        <p:txBody>
          <a:bodyPr>
            <a:normAutofit/>
          </a:bodyPr>
          <a:lstStyle/>
          <a:p>
            <a:pPr marL="0" indent="0" defTabSz="914400" eaLnBrk="1" fontAlgn="auto" hangingPunct="1">
              <a:lnSpc>
                <a:spcPct val="100000"/>
              </a:lnSpc>
              <a:spcBef>
                <a:spcPts val="700"/>
              </a:spcBef>
              <a:spcAft>
                <a:spcPts val="0"/>
              </a:spcAft>
              <a:buSzPct val="100000"/>
              <a:defRPr/>
            </a:pPr>
            <a:r>
              <a:rPr lang="en-US" altLang="en-US" sz="3200" b="1" dirty="0">
                <a:solidFill>
                  <a:prstClr val="black">
                    <a:lumMod val="95000"/>
                  </a:prstClr>
                </a:solidFill>
                <a:latin typeface="+mn-lt"/>
                <a:ea typeface="ヒラギノ角ゴ Pro W3" pitchFamily="1" charset="-128"/>
                <a:cs typeface="Arial" pitchFamily="34" charset="0"/>
              </a:rPr>
              <a:t>For making infographics better:</a:t>
            </a:r>
          </a:p>
          <a:p>
            <a:r>
              <a:rPr lang="en-US" b="1" dirty="0"/>
              <a:t>Making charts look cool: </a:t>
            </a:r>
            <a:r>
              <a:rPr lang="en-US" b="1" u="sng" dirty="0">
                <a:hlinkClick r:id="rId3"/>
              </a:rPr>
              <a:t>http://piktochart.com/how-to-make-charts-in-infographics-look-good/</a:t>
            </a:r>
            <a:endParaRPr lang="en-US" b="1" dirty="0"/>
          </a:p>
          <a:p>
            <a:r>
              <a:rPr lang="en-US" b="1" dirty="0"/>
              <a:t> </a:t>
            </a:r>
          </a:p>
          <a:p>
            <a:r>
              <a:rPr lang="en-US" b="1" dirty="0"/>
              <a:t>Ten tips for designing better infographics: </a:t>
            </a:r>
            <a:r>
              <a:rPr lang="en-US" b="1" u="sng" dirty="0">
                <a:hlinkClick r:id="rId4"/>
              </a:rPr>
              <a:t>http://www.dotdash.ie/10-tips-for-designing-better-infographics</a:t>
            </a:r>
            <a:r>
              <a:rPr lang="en-US" b="1" dirty="0"/>
              <a:t> </a:t>
            </a:r>
          </a:p>
          <a:p>
            <a:r>
              <a:rPr lang="en-US" b="1" dirty="0"/>
              <a:t> </a:t>
            </a:r>
          </a:p>
          <a:p>
            <a:r>
              <a:rPr lang="en-US" b="1" dirty="0"/>
              <a:t>12 infographic tips: </a:t>
            </a:r>
            <a:r>
              <a:rPr lang="en-US" b="1" u="sng" dirty="0">
                <a:hlinkClick r:id="rId5"/>
              </a:rPr>
              <a:t>https://blog.kissmetrics.com/12-infographic-tips/</a:t>
            </a:r>
            <a:r>
              <a:rPr lang="en-US" b="1" dirty="0"/>
              <a:t> </a:t>
            </a:r>
          </a:p>
          <a:p>
            <a:r>
              <a:rPr lang="en-US" b="1" dirty="0"/>
              <a:t> </a:t>
            </a:r>
          </a:p>
          <a:p>
            <a:r>
              <a:rPr lang="en-US" b="1" dirty="0"/>
              <a:t>Do’s and Don’ts of infographic design: </a:t>
            </a:r>
            <a:r>
              <a:rPr lang="en-US" b="1" u="sng" dirty="0">
                <a:hlinkClick r:id="rId6"/>
              </a:rPr>
              <a:t>http://www.smashingmagazine.com/2011/10/14/the-dos-and-donts-of-infographic-design/</a:t>
            </a:r>
            <a:r>
              <a:rPr lang="en-US" b="1" dirty="0"/>
              <a:t> </a:t>
            </a:r>
            <a:endParaRPr lang="en-US" altLang="en-US" sz="3200" b="1" dirty="0">
              <a:solidFill>
                <a:prstClr val="black">
                  <a:lumMod val="95000"/>
                </a:prstClr>
              </a:solidFill>
              <a:latin typeface="+mn-lt"/>
              <a:ea typeface="ヒラギノ角ゴ Pro W3" pitchFamily="1" charset="-128"/>
              <a:cs typeface="Arial" pitchFamily="34" charset="0"/>
            </a:endParaRP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Our Favorite Resources</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27</a:t>
            </a:fld>
            <a:endParaRPr lang="en-US">
              <a:ea typeface="ヒラギノ角ゴ Pro W3"/>
            </a:endParaRPr>
          </a:p>
        </p:txBody>
      </p:sp>
    </p:spTree>
    <p:extLst>
      <p:ext uri="{BB962C8B-B14F-4D97-AF65-F5344CB8AC3E}">
        <p14:creationId xmlns="" xmlns:p14="http://schemas.microsoft.com/office/powerpoint/2010/main" val="225618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295400"/>
            <a:ext cx="8458200" cy="5105400"/>
          </a:xfrm>
        </p:spPr>
        <p:txBody>
          <a:bodyPr>
            <a:normAutofit lnSpcReduction="10000"/>
          </a:bodyPr>
          <a:lstStyle/>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Decide what’s on your DO / DON’T list</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Do you have access to a graphic designer?</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Reach out to your PIO</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If you have to do it yourself, get familiar with the programs</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Who is your audience?</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How many products do you need?</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Consider how you will resolve tension between accuracy and style</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Try it out!</a:t>
            </a: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normAutofit/>
          </a:bodyPr>
          <a:lstStyle/>
          <a:p>
            <a:pPr algn="ctr">
              <a:defRPr/>
            </a:pPr>
            <a:r>
              <a:rPr lang="en-US" sz="4000" b="1" dirty="0">
                <a:solidFill>
                  <a:srgbClr val="5D7439"/>
                </a:solidFill>
                <a:latin typeface="+mn-lt"/>
              </a:rPr>
              <a:t>Is there a “How-To Guide”?</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28</a:t>
            </a:fld>
            <a:endParaRPr lang="en-US">
              <a:ea typeface="ヒラギノ角ゴ Pro W3"/>
            </a:endParaRPr>
          </a:p>
        </p:txBody>
      </p:sp>
    </p:spTree>
    <p:extLst>
      <p:ext uri="{BB962C8B-B14F-4D97-AF65-F5344CB8AC3E}">
        <p14:creationId xmlns="" xmlns:p14="http://schemas.microsoft.com/office/powerpoint/2010/main" val="2836670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371600"/>
            <a:ext cx="8458200" cy="5105400"/>
          </a:xfrm>
        </p:spPr>
        <p:txBody>
          <a:bodyPr>
            <a:normAutofit/>
          </a:bodyPr>
          <a:lstStyle/>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Collaboration is essential	</a:t>
            </a:r>
          </a:p>
          <a:p>
            <a:pPr marL="347472" indent="-347472">
              <a:lnSpc>
                <a:spcPct val="100000"/>
              </a:lnSpc>
              <a:spcBef>
                <a:spcPts val="700"/>
              </a:spcBef>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Agreement on design principles is a good starting point</a:t>
            </a:r>
          </a:p>
          <a:p>
            <a:pPr marL="347472" indent="-347472" defTabSz="914400" eaLnBrk="1" fontAlgn="auto" hangingPunct="1">
              <a:lnSpc>
                <a:spcPct val="100000"/>
              </a:lnSpc>
              <a:spcBef>
                <a:spcPts val="700"/>
              </a:spcBef>
              <a:spcAft>
                <a:spcPts val="0"/>
              </a:spcAft>
              <a:buSzPct val="100000"/>
              <a:buFont typeface="Arial" pitchFamily="34" charset="0"/>
              <a:buChar char="•"/>
              <a:defRPr/>
            </a:pPr>
            <a:r>
              <a:rPr lang="en-US" altLang="en-US" sz="3200" b="1" dirty="0">
                <a:solidFill>
                  <a:prstClr val="black">
                    <a:lumMod val="95000"/>
                  </a:prstClr>
                </a:solidFill>
                <a:latin typeface="+mn-lt"/>
                <a:ea typeface="ヒラギノ角ゴ Pro W3" pitchFamily="1" charset="-128"/>
                <a:cs typeface="Arial" pitchFamily="34" charset="0"/>
              </a:rPr>
              <a:t>Nobody gets it right the first time</a:t>
            </a: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a:p>
            <a:pPr marL="347472" indent="-347472" defTabSz="914400" eaLnBrk="1" fontAlgn="auto" hangingPunct="1">
              <a:lnSpc>
                <a:spcPct val="100000"/>
              </a:lnSpc>
              <a:spcBef>
                <a:spcPts val="700"/>
              </a:spcBef>
              <a:spcAft>
                <a:spcPts val="0"/>
              </a:spcAft>
              <a:buSzPct val="100000"/>
              <a:buFont typeface="Arial" pitchFamily="34" charset="0"/>
              <a:buChar char="•"/>
              <a:defRPr/>
            </a:pPr>
            <a:endParaRPr lang="en-US" altLang="en-US" sz="3200" b="1"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Lessons Learned</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29</a:t>
            </a:fld>
            <a:endParaRPr lang="en-US">
              <a:ea typeface="ヒラギノ角ゴ Pro W3"/>
            </a:endParaRPr>
          </a:p>
        </p:txBody>
      </p:sp>
    </p:spTree>
    <p:extLst>
      <p:ext uri="{BB962C8B-B14F-4D97-AF65-F5344CB8AC3E}">
        <p14:creationId xmlns="" xmlns:p14="http://schemas.microsoft.com/office/powerpoint/2010/main" val="247423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Reminders</a:t>
            </a:r>
          </a:p>
        </p:txBody>
      </p:sp>
      <p:sp>
        <p:nvSpPr>
          <p:cNvPr id="3" name="Content Placeholder 2"/>
          <p:cNvSpPr>
            <a:spLocks noGrp="1"/>
          </p:cNvSpPr>
          <p:nvPr>
            <p:ph sz="quarter" idx="1"/>
          </p:nvPr>
        </p:nvSpPr>
        <p:spPr/>
        <p:txBody>
          <a:bodyPr>
            <a:noAutofit/>
          </a:bodyPr>
          <a:lstStyle/>
          <a:p>
            <a:r>
              <a:rPr lang="en-US" sz="2600" dirty="0"/>
              <a:t>This webinar will be recorded &amp; archived (www.astdd.org)</a:t>
            </a:r>
          </a:p>
          <a:p>
            <a:r>
              <a:rPr lang="en-US" sz="2600" dirty="0"/>
              <a:t>Please hold questions until the end</a:t>
            </a:r>
          </a:p>
          <a:p>
            <a:pPr lvl="1"/>
            <a:r>
              <a:rPr lang="en-US" sz="2100" dirty="0"/>
              <a:t>If you have questions, please make a note of them</a:t>
            </a:r>
          </a:p>
          <a:p>
            <a:pPr lvl="1"/>
            <a:r>
              <a:rPr lang="en-US" sz="2100" dirty="0"/>
              <a:t>If you want to ask a question at the end, click on the Set Status icon</a:t>
            </a:r>
          </a:p>
          <a:p>
            <a:pPr lvl="2"/>
            <a:r>
              <a:rPr lang="en-US" sz="1900" dirty="0"/>
              <a:t>The little man with his arm raised on either the upper left or the top of your screen. Click on “raise hand”</a:t>
            </a:r>
          </a:p>
          <a:p>
            <a:pPr lvl="1"/>
            <a:r>
              <a:rPr lang="en-US" sz="2100" dirty="0"/>
              <a:t>We will then call on you to ask your question</a:t>
            </a:r>
          </a:p>
          <a:p>
            <a:r>
              <a:rPr lang="en-US" sz="2600" dirty="0"/>
              <a:t>Please respond to the polling questions</a:t>
            </a:r>
          </a:p>
          <a:p>
            <a:endParaRPr lang="en-US" sz="2600" dirty="0"/>
          </a:p>
        </p:txBody>
      </p:sp>
    </p:spTree>
    <p:extLst>
      <p:ext uri="{BB962C8B-B14F-4D97-AF65-F5344CB8AC3E}">
        <p14:creationId xmlns="" xmlns:p14="http://schemas.microsoft.com/office/powerpoint/2010/main" val="15894231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28600"/>
            <a:ext cx="7772400" cy="931863"/>
          </a:xfrm>
        </p:spPr>
        <p:txBody>
          <a:bodyPr>
            <a:normAutofit/>
          </a:bodyPr>
          <a:lstStyle/>
          <a:p>
            <a:pPr algn="ctr"/>
            <a:r>
              <a:rPr lang="en-US" sz="4400" b="1" dirty="0">
                <a:solidFill>
                  <a:srgbClr val="5D7439"/>
                </a:solidFill>
                <a:latin typeface="+mn-lt"/>
                <a:ea typeface="Adobe Garamond Pro"/>
              </a:rPr>
              <a:t>Thank you!</a:t>
            </a:r>
          </a:p>
        </p:txBody>
      </p:sp>
      <p:sp>
        <p:nvSpPr>
          <p:cNvPr id="6" name="Text Placeholder 4"/>
          <p:cNvSpPr>
            <a:spLocks noGrp="1"/>
          </p:cNvSpPr>
          <p:nvPr>
            <p:ph type="body" sz="quarter" idx="13"/>
          </p:nvPr>
        </p:nvSpPr>
        <p:spPr>
          <a:xfrm>
            <a:off x="685800" y="1981200"/>
            <a:ext cx="8153400" cy="4343400"/>
          </a:xfrm>
        </p:spPr>
        <p:txBody>
          <a:bodyPr rtlCol="0"/>
          <a:lstStyle/>
          <a:p>
            <a:pPr marL="457200" indent="-457200">
              <a:lnSpc>
                <a:spcPct val="100000"/>
              </a:lnSpc>
              <a:spcBef>
                <a:spcPts val="0"/>
              </a:spcBef>
              <a:spcAft>
                <a:spcPts val="1200"/>
              </a:spcAft>
            </a:pPr>
            <a:endParaRPr lang="en-US" sz="2400" b="1" dirty="0">
              <a:latin typeface="+mn-lt"/>
            </a:endParaRPr>
          </a:p>
          <a:p>
            <a:pPr marL="457200" indent="-457200" algn="ctr">
              <a:lnSpc>
                <a:spcPct val="100000"/>
              </a:lnSpc>
              <a:spcBef>
                <a:spcPts val="0"/>
              </a:spcBef>
              <a:spcAft>
                <a:spcPts val="1200"/>
              </a:spcAft>
            </a:pPr>
            <a:r>
              <a:rPr lang="en-US" sz="2800" b="1" dirty="0">
                <a:latin typeface="+mn-lt"/>
              </a:rPr>
              <a:t>Caroline Stampfel</a:t>
            </a:r>
          </a:p>
          <a:p>
            <a:pPr marL="457200" indent="-457200" algn="ctr">
              <a:lnSpc>
                <a:spcPct val="100000"/>
              </a:lnSpc>
              <a:spcBef>
                <a:spcPts val="0"/>
              </a:spcBef>
              <a:spcAft>
                <a:spcPts val="1200"/>
              </a:spcAft>
            </a:pPr>
            <a:r>
              <a:rPr lang="en-US" sz="2800" b="1" dirty="0">
                <a:latin typeface="+mn-lt"/>
              </a:rPr>
              <a:t>Director of Programs</a:t>
            </a:r>
          </a:p>
          <a:p>
            <a:pPr marL="457200" indent="-457200" algn="ctr">
              <a:lnSpc>
                <a:spcPct val="100000"/>
              </a:lnSpc>
              <a:spcBef>
                <a:spcPts val="0"/>
              </a:spcBef>
              <a:spcAft>
                <a:spcPts val="1200"/>
              </a:spcAft>
            </a:pPr>
            <a:r>
              <a:rPr lang="en-US" sz="2800" b="1" dirty="0">
                <a:latin typeface="+mn-lt"/>
                <a:hlinkClick r:id="rId3"/>
              </a:rPr>
              <a:t>cstampfel@amchp.org</a:t>
            </a:r>
            <a:r>
              <a:rPr lang="en-US" sz="2800" b="1" dirty="0">
                <a:latin typeface="+mn-lt"/>
              </a:rPr>
              <a:t> </a:t>
            </a:r>
          </a:p>
          <a:p>
            <a:pPr marL="457200" indent="-457200">
              <a:lnSpc>
                <a:spcPct val="100000"/>
              </a:lnSpc>
              <a:spcBef>
                <a:spcPts val="0"/>
              </a:spcBef>
              <a:spcAft>
                <a:spcPts val="1200"/>
              </a:spcAft>
            </a:pPr>
            <a:endParaRPr lang="en-US" sz="900" b="1" dirty="0">
              <a:latin typeface="+mn-lt"/>
            </a:endParaRPr>
          </a:p>
        </p:txBody>
      </p:sp>
      <p:sp>
        <p:nvSpPr>
          <p:cNvPr id="4" name="Slide Number Placeholder 3"/>
          <p:cNvSpPr>
            <a:spLocks noGrp="1"/>
          </p:cNvSpPr>
          <p:nvPr>
            <p:ph type="sldNum" sz="quarter" idx="16"/>
          </p:nvPr>
        </p:nvSpPr>
        <p:spPr/>
        <p:txBody>
          <a:bodyPr/>
          <a:lstStyle/>
          <a:p>
            <a:pPr>
              <a:defRPr/>
            </a:pPr>
            <a:fld id="{8AA9E8D3-30B9-4103-94CA-7B5BA3B0EB03}" type="slidenum">
              <a:rPr lang="en-US" smtClean="0"/>
              <a:pPr>
                <a:defRPr/>
              </a:pPr>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thy\AppData\Local\Microsoft\Windows\INetCache\IE\LCIRQT7W\raising_hand[1].png"/>
          <p:cNvPicPr>
            <a:picLocks noChangeAspect="1" noChangeArrowheads="1"/>
          </p:cNvPicPr>
          <p:nvPr/>
        </p:nvPicPr>
        <p:blipFill>
          <a:blip r:embed="rId2" cstate="print"/>
          <a:srcRect/>
          <a:stretch>
            <a:fillRect/>
          </a:stretch>
        </p:blipFill>
        <p:spPr bwMode="auto">
          <a:xfrm>
            <a:off x="5999395" y="180975"/>
            <a:ext cx="677630" cy="1076236"/>
          </a:xfrm>
          <a:prstGeom prst="rect">
            <a:avLst/>
          </a:prstGeom>
          <a:noFill/>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a:t>
            </a:r>
          </a:p>
        </p:txBody>
      </p:sp>
      <p:sp>
        <p:nvSpPr>
          <p:cNvPr id="3" name="Content Placeholder 2"/>
          <p:cNvSpPr>
            <a:spLocks noGrp="1"/>
          </p:cNvSpPr>
          <p:nvPr>
            <p:ph sz="quarter" idx="1"/>
          </p:nvPr>
        </p:nvSpPr>
        <p:spPr/>
        <p:txBody>
          <a:bodyPr>
            <a:normAutofit/>
          </a:bodyPr>
          <a:lstStyle/>
          <a:p>
            <a:pPr marL="0" indent="0">
              <a:buNone/>
            </a:pPr>
            <a:r>
              <a:rPr lang="en-US" dirty="0">
                <a:latin typeface="Arial" panose="020B0604020202020204" pitchFamily="34" charset="0"/>
                <a:cs typeface="Arial" panose="020B0604020202020204" pitchFamily="34" charset="0"/>
              </a:rPr>
              <a:t>If you have a question, please click on the </a:t>
            </a:r>
            <a:r>
              <a:rPr lang="en-US" b="1" i="1" dirty="0">
                <a:latin typeface="Arial" panose="020B0604020202020204" pitchFamily="34" charset="0"/>
                <a:cs typeface="Arial" panose="020B0604020202020204" pitchFamily="34" charset="0"/>
              </a:rPr>
              <a:t>little man with his arm raised</a:t>
            </a:r>
            <a:r>
              <a:rPr lang="en-US" dirty="0">
                <a:latin typeface="Arial" panose="020B0604020202020204" pitchFamily="34" charset="0"/>
                <a:cs typeface="Arial" panose="020B0604020202020204" pitchFamily="34" charset="0"/>
              </a:rPr>
              <a:t> icon on either the upper left or the top of your screen. Click on “raise hand.”  We will then call on you to ask your question over the phone.</a:t>
            </a:r>
          </a:p>
          <a:p>
            <a:endParaRPr lang="en-US" dirty="0"/>
          </a:p>
        </p:txBody>
      </p:sp>
      <p:pic>
        <p:nvPicPr>
          <p:cNvPr id="1030" name="Picture 6" descr="https://pma.ecnz.ac.nz/pluginfile.php/29048/mod_book/chapter/237/in-meeting-13.jpg"/>
          <p:cNvPicPr>
            <a:picLocks noChangeAspect="1" noChangeArrowheads="1"/>
          </p:cNvPicPr>
          <p:nvPr/>
        </p:nvPicPr>
        <p:blipFill>
          <a:blip r:embed="rId3" cstate="print"/>
          <a:srcRect l="51780" r="24577" b="16505"/>
          <a:stretch>
            <a:fillRect/>
          </a:stretch>
        </p:blipFill>
        <p:spPr bwMode="auto">
          <a:xfrm>
            <a:off x="3929063" y="3641598"/>
            <a:ext cx="1285875" cy="245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8852159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Acknowledgements</a:t>
            </a:r>
            <a:endParaRPr lang="en-GB" dirty="0"/>
          </a:p>
        </p:txBody>
      </p:sp>
      <p:sp>
        <p:nvSpPr>
          <p:cNvPr id="3" name="Content Placeholder 2"/>
          <p:cNvSpPr>
            <a:spLocks noGrp="1"/>
          </p:cNvSpPr>
          <p:nvPr>
            <p:ph sz="quarter" idx="1"/>
          </p:nvPr>
        </p:nvSpPr>
        <p:spPr/>
        <p:txBody>
          <a:bodyPr/>
          <a:lstStyle/>
          <a:p>
            <a:pPr marL="0" indent="0">
              <a:buNone/>
            </a:pPr>
            <a:r>
              <a:rPr lang="en-US" sz="2800" dirty="0"/>
              <a:t>This presentation was supported by Cooperative Agreement NU58DP004919-05-00 from CDC, Division of Oral Health. </a:t>
            </a:r>
            <a:r>
              <a:rPr lang="en-US" sz="2800" dirty="0">
                <a:ea typeface="Calibri"/>
              </a:rPr>
              <a:t>Its contents are solely the responsibility of the authors and do not necessarily represent the official views of CDC.</a:t>
            </a:r>
            <a:endParaRPr lang="en-US" sz="2800" dirty="0"/>
          </a:p>
          <a:p>
            <a:endParaRPr lang="en-US" dirty="0"/>
          </a:p>
        </p:txBody>
      </p:sp>
      <p:pic>
        <p:nvPicPr>
          <p:cNvPr id="4" name="Picture 11" descr="2BSLGTH"/>
          <p:cNvPicPr>
            <a:picLocks noChangeAspect="1" noChangeArrowheads="1"/>
          </p:cNvPicPr>
          <p:nvPr/>
        </p:nvPicPr>
        <p:blipFill>
          <a:blip r:embed="rId2" cstate="print">
            <a:lum bright="-12000" contrast="12000"/>
          </a:blip>
          <a:srcRect/>
          <a:stretch>
            <a:fillRect/>
          </a:stretch>
        </p:blipFill>
        <p:spPr bwMode="auto">
          <a:xfrm>
            <a:off x="3733800" y="4183062"/>
            <a:ext cx="1676400" cy="108267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6"/>
          <p:cNvSpPr>
            <a:spLocks noGrp="1"/>
          </p:cNvSpPr>
          <p:nvPr>
            <p:ph type="title"/>
          </p:nvPr>
        </p:nvSpPr>
        <p:spPr>
          <a:xfrm>
            <a:off x="304800" y="1981200"/>
            <a:ext cx="8229600" cy="1905000"/>
          </a:xfrm>
        </p:spPr>
        <p:txBody>
          <a:bodyPr>
            <a:normAutofit fontScale="90000"/>
          </a:bodyPr>
          <a:lstStyle/>
          <a:p>
            <a:pPr>
              <a:defRPr/>
            </a:pPr>
            <a:r>
              <a:rPr lang="en-US" sz="4000" b="1" dirty="0">
                <a:solidFill>
                  <a:srgbClr val="7B0728"/>
                </a:solidFill>
                <a:latin typeface="+mn-lt"/>
                <a:ea typeface="Adobe Garamond Pro"/>
              </a:rPr>
              <a:t>Data to Action: Making Better Infographics</a:t>
            </a:r>
            <a:r>
              <a:rPr lang="en-US" sz="4800" b="1" dirty="0">
                <a:solidFill>
                  <a:srgbClr val="7B0728"/>
                </a:solidFill>
                <a:latin typeface="+mn-lt"/>
                <a:ea typeface="Adobe Garamond Pro"/>
              </a:rPr>
              <a:t/>
            </a:r>
            <a:br>
              <a:rPr lang="en-US" sz="4800" b="1" dirty="0">
                <a:solidFill>
                  <a:srgbClr val="7B0728"/>
                </a:solidFill>
                <a:latin typeface="+mn-lt"/>
                <a:ea typeface="Adobe Garamond Pro"/>
              </a:rPr>
            </a:br>
            <a:endParaRPr lang="en-US" sz="4800" dirty="0">
              <a:solidFill>
                <a:srgbClr val="7B0728"/>
              </a:solidFill>
              <a:latin typeface="+mn-lt"/>
              <a:ea typeface="Adobe Garamond Pro"/>
            </a:endParaRPr>
          </a:p>
        </p:txBody>
      </p:sp>
      <p:sp>
        <p:nvSpPr>
          <p:cNvPr id="25603" name="Title 36"/>
          <p:cNvSpPr txBox="1">
            <a:spLocks/>
          </p:cNvSpPr>
          <p:nvPr/>
        </p:nvSpPr>
        <p:spPr bwMode="auto">
          <a:xfrm>
            <a:off x="228600" y="4152900"/>
            <a:ext cx="5486400" cy="838200"/>
          </a:xfrm>
          <a:prstGeom prst="rect">
            <a:avLst/>
          </a:prstGeom>
          <a:noFill/>
          <a:ln w="9525">
            <a:noFill/>
            <a:miter lim="800000"/>
            <a:headEnd/>
            <a:tailEnd/>
          </a:ln>
        </p:spPr>
        <p:txBody>
          <a:bodyPr anchor="b"/>
          <a:lstStyle/>
          <a:p>
            <a:r>
              <a:rPr lang="en-US" sz="2400" b="1" dirty="0">
                <a:latin typeface="+mn-lt"/>
              </a:rPr>
              <a:t>ASTDD Webinar</a:t>
            </a:r>
            <a:endParaRPr lang="en-US" sz="2400" b="1" dirty="0"/>
          </a:p>
          <a:p>
            <a:r>
              <a:rPr lang="en-US" sz="2400" b="1" dirty="0">
                <a:latin typeface="+mn-lt"/>
              </a:rPr>
              <a:t>June 29, 2017</a:t>
            </a:r>
          </a:p>
        </p:txBody>
      </p:sp>
      <p:sp>
        <p:nvSpPr>
          <p:cNvPr id="25604" name="TextBox 3"/>
          <p:cNvSpPr txBox="1">
            <a:spLocks noChangeArrowheads="1"/>
          </p:cNvSpPr>
          <p:nvPr/>
        </p:nvSpPr>
        <p:spPr bwMode="auto">
          <a:xfrm>
            <a:off x="228600" y="5983288"/>
            <a:ext cx="2809552" cy="646331"/>
          </a:xfrm>
          <a:prstGeom prst="rect">
            <a:avLst/>
          </a:prstGeom>
          <a:noFill/>
          <a:ln w="9525">
            <a:noFill/>
            <a:miter lim="800000"/>
            <a:headEnd/>
            <a:tailEnd/>
          </a:ln>
        </p:spPr>
        <p:txBody>
          <a:bodyPr wrap="none">
            <a:spAutoFit/>
          </a:bodyPr>
          <a:lstStyle/>
          <a:p>
            <a:r>
              <a:rPr lang="en-US" b="1" dirty="0">
                <a:solidFill>
                  <a:schemeClr val="bg1"/>
                </a:solidFill>
              </a:rPr>
              <a:t>Caroline Stampfel, MPH</a:t>
            </a:r>
          </a:p>
          <a:p>
            <a:r>
              <a:rPr lang="en-US" b="1" dirty="0">
                <a:solidFill>
                  <a:schemeClr val="bg1"/>
                </a:solidFill>
              </a:rPr>
              <a:t>Direct of Programs, AMCHP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pPr algn="ctr">
              <a:defRPr/>
            </a:pPr>
            <a:r>
              <a:rPr lang="en-US" sz="4000" b="1" dirty="0">
                <a:solidFill>
                  <a:srgbClr val="5D7439"/>
                </a:solidFill>
                <a:latin typeface="+mn-lt"/>
              </a:rPr>
              <a:t>Who is AMCHP?</a:t>
            </a:r>
          </a:p>
        </p:txBody>
      </p:sp>
      <p:sp>
        <p:nvSpPr>
          <p:cNvPr id="5" name="Text Placeholder 4"/>
          <p:cNvSpPr>
            <a:spLocks noGrp="1"/>
          </p:cNvSpPr>
          <p:nvPr>
            <p:ph type="body" sz="quarter" idx="13"/>
          </p:nvPr>
        </p:nvSpPr>
        <p:spPr>
          <a:xfrm>
            <a:off x="381000" y="1371600"/>
            <a:ext cx="8305800" cy="1117600"/>
          </a:xfrm>
        </p:spPr>
        <p:txBody>
          <a:bodyPr/>
          <a:lstStyle/>
          <a:p>
            <a:pPr indent="0">
              <a:lnSpc>
                <a:spcPct val="150000"/>
              </a:lnSpc>
              <a:defRPr/>
            </a:pPr>
            <a:r>
              <a:rPr lang="en-US" sz="3000" dirty="0">
                <a:solidFill>
                  <a:schemeClr val="tx1"/>
                </a:solidFill>
                <a:latin typeface="Calibri" pitchFamily="34" charset="0"/>
                <a:cs typeface="Arial" pitchFamily="34" charset="0"/>
              </a:rPr>
              <a:t>AMCHP is a national resource, partner and advocate for state public health leaders and others working to improve the health of women, children, youth and families, including those with special health care needs.</a:t>
            </a:r>
          </a:p>
          <a:p>
            <a:pPr marL="0" indent="0">
              <a:defRPr/>
            </a:pPr>
            <a:endParaRPr lang="en-US" sz="2400" dirty="0">
              <a:solidFill>
                <a:schemeClr val="tx1"/>
              </a:solidFill>
              <a:latin typeface="+mn-lt"/>
            </a:endParaRPr>
          </a:p>
        </p:txBody>
      </p:sp>
      <p:sp>
        <p:nvSpPr>
          <p:cNvPr id="35843" name="Slide Number Placeholder 3"/>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6EDF8D0-E4C7-AB40-984B-9C8225295716}" type="slidenum">
              <a:rPr lang="en-US" sz="1800">
                <a:solidFill>
                  <a:srgbClr val="A6A6A6"/>
                </a:solidFill>
                <a:cs typeface="Arial" charset="0"/>
              </a:rPr>
              <a:pPr eaLnBrk="1" hangingPunct="1"/>
              <a:t>6</a:t>
            </a:fld>
            <a:endParaRPr lang="en-US" sz="1800">
              <a:solidFill>
                <a:srgbClr val="A6A6A6"/>
              </a:solidFill>
              <a:cs typeface="Arial" charset="0"/>
            </a:endParaRPr>
          </a:p>
        </p:txBody>
      </p:sp>
    </p:spTree>
    <p:extLst>
      <p:ext uri="{BB962C8B-B14F-4D97-AF65-F5344CB8AC3E}">
        <p14:creationId xmlns="" xmlns:p14="http://schemas.microsoft.com/office/powerpoint/2010/main" val="25290908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3"/>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273E333-3501-DD4F-8C00-CAAE3320D5AD}" type="slidenum">
              <a:rPr lang="en-US" sz="1800">
                <a:solidFill>
                  <a:srgbClr val="A6A6A6"/>
                </a:solidFill>
                <a:cs typeface="Arial" charset="0"/>
              </a:rPr>
              <a:pPr eaLnBrk="1" hangingPunct="1"/>
              <a:t>7</a:t>
            </a:fld>
            <a:endParaRPr lang="en-US" sz="1800">
              <a:solidFill>
                <a:srgbClr val="A6A6A6"/>
              </a:solidFill>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228600" y="457200"/>
            <a:ext cx="8839200" cy="5603329"/>
          </a:xfrm>
          <a:prstGeom prst="rect">
            <a:avLst/>
          </a:prstGeom>
          <a:noFill/>
          <a:ln w="9525">
            <a:noFill/>
            <a:miter lim="800000"/>
            <a:headEnd/>
            <a:tailEnd/>
          </a:ln>
        </p:spPr>
      </p:pic>
    </p:spTree>
    <p:extLst>
      <p:ext uri="{BB962C8B-B14F-4D97-AF65-F5344CB8AC3E}">
        <p14:creationId xmlns="" xmlns:p14="http://schemas.microsoft.com/office/powerpoint/2010/main" val="30879056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What Will I Talk About Today?</a:t>
            </a:r>
          </a:p>
        </p:txBody>
      </p:sp>
      <p:sp>
        <p:nvSpPr>
          <p:cNvPr id="39938" name="Slide Number Placeholder 3"/>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B255AE3-CCAE-D24F-A50E-AD15E31ECBFC}" type="slidenum">
              <a:rPr lang="en-US" sz="1800">
                <a:solidFill>
                  <a:srgbClr val="A6A6A6"/>
                </a:solidFill>
                <a:cs typeface="Arial" charset="0"/>
              </a:rPr>
              <a:pPr eaLnBrk="1" hangingPunct="1"/>
              <a:t>8</a:t>
            </a:fld>
            <a:endParaRPr lang="en-US" sz="1800">
              <a:solidFill>
                <a:srgbClr val="A6A6A6"/>
              </a:solidFill>
              <a:cs typeface="Arial" charset="0"/>
            </a:endParaRPr>
          </a:p>
        </p:txBody>
      </p:sp>
      <p:sp>
        <p:nvSpPr>
          <p:cNvPr id="8" name="Rectangle 7"/>
          <p:cNvSpPr/>
          <p:nvPr/>
        </p:nvSpPr>
        <p:spPr>
          <a:xfrm>
            <a:off x="457200" y="1553015"/>
            <a:ext cx="8458200" cy="3447098"/>
          </a:xfrm>
          <a:prstGeom prst="rect">
            <a:avLst/>
          </a:prstGeom>
        </p:spPr>
        <p:txBody>
          <a:bodyPr numCol="1">
            <a:spAutoFit/>
          </a:bodyPr>
          <a:lstStyle/>
          <a:p>
            <a:pPr marL="347472" indent="-347472">
              <a:buFont typeface="Arial" pitchFamily="34" charset="0"/>
              <a:buChar char="•"/>
              <a:defRPr/>
            </a:pPr>
            <a:r>
              <a:rPr lang="en-US" sz="3200" b="1" dirty="0">
                <a:latin typeface="+mj-lt"/>
                <a:ea typeface="ヒラギノ角ゴ Pro W3"/>
                <a:cs typeface="ヒラギノ角ゴ Pro W3"/>
              </a:rPr>
              <a:t>Why people use infographics</a:t>
            </a:r>
          </a:p>
          <a:p>
            <a:pPr marL="347472" indent="-347472">
              <a:buFont typeface="Arial" pitchFamily="34" charset="0"/>
              <a:buChar char="•"/>
              <a:defRPr/>
            </a:pPr>
            <a:r>
              <a:rPr lang="en-US" sz="3200" b="1" dirty="0">
                <a:latin typeface="+mj-lt"/>
                <a:ea typeface="ヒラギノ角ゴ Pro W3"/>
                <a:cs typeface="ヒラギノ角ゴ Pro W3"/>
              </a:rPr>
              <a:t>Some of the ways infographics can go wrong</a:t>
            </a:r>
          </a:p>
          <a:p>
            <a:pPr marL="347472" indent="-347472">
              <a:buFont typeface="Arial" pitchFamily="34" charset="0"/>
              <a:buChar char="•"/>
              <a:defRPr/>
            </a:pPr>
            <a:r>
              <a:rPr lang="en-US" sz="3200" b="1" dirty="0">
                <a:latin typeface="+mj-lt"/>
                <a:ea typeface="ヒラギノ角ゴ Pro W3"/>
                <a:cs typeface="ヒラギノ角ゴ Pro W3"/>
              </a:rPr>
              <a:t>Some of the ways we are trying to make better infographics</a:t>
            </a:r>
          </a:p>
          <a:p>
            <a:pPr marL="347472" indent="-347472">
              <a:buFont typeface="Arial" pitchFamily="34" charset="0"/>
              <a:buChar char="•"/>
              <a:defRPr/>
            </a:pPr>
            <a:r>
              <a:rPr lang="en-US" sz="3200" b="1" dirty="0">
                <a:latin typeface="+mj-lt"/>
                <a:ea typeface="ヒラギノ角ゴ Pro W3"/>
                <a:cs typeface="ヒラギノ角ゴ Pro W3" pitchFamily="-65" charset="-128"/>
              </a:rPr>
              <a:t>Iterations of infographics we’ve made</a:t>
            </a:r>
          </a:p>
          <a:p>
            <a:pPr marL="347472" indent="-347472">
              <a:buFont typeface="Arial" pitchFamily="34" charset="0"/>
              <a:buChar char="•"/>
              <a:defRPr/>
            </a:pPr>
            <a:r>
              <a:rPr lang="en-US" sz="3200" b="1" dirty="0">
                <a:latin typeface="+mj-lt"/>
                <a:ea typeface="ヒラギノ角ゴ Pro W3"/>
                <a:cs typeface="ヒラギノ角ゴ Pro W3" pitchFamily="-65" charset="-128"/>
              </a:rPr>
              <a:t>Lessons learned</a:t>
            </a:r>
            <a:endParaRPr lang="en-US" sz="3200" b="1" dirty="0">
              <a:latin typeface="+mj-lt"/>
              <a:ea typeface="ヒラギノ角ゴ Pro W3" pitchFamily="-65" charset="-128"/>
              <a:cs typeface="ヒラギノ角ゴ Pro W3" pitchFamily="-65" charset="-128"/>
            </a:endParaRPr>
          </a:p>
          <a:p>
            <a:pPr marL="347472" indent="-347472">
              <a:buFont typeface="Arial" pitchFamily="34" charset="0"/>
              <a:buChar char="•"/>
              <a:defRPr/>
            </a:pPr>
            <a:endParaRPr lang="en-US" sz="2600" dirty="0">
              <a:latin typeface="+mj-lt"/>
              <a:ea typeface="ヒラギノ角ゴ Pro W3"/>
              <a:cs typeface="ヒラギノ角ゴ Pro W3"/>
            </a:endParaRPr>
          </a:p>
        </p:txBody>
      </p:sp>
      <p:sp>
        <p:nvSpPr>
          <p:cNvPr id="10" name="Content Placeholder 5"/>
          <p:cNvSpPr txBox="1">
            <a:spLocks/>
          </p:cNvSpPr>
          <p:nvPr/>
        </p:nvSpPr>
        <p:spPr>
          <a:xfrm>
            <a:off x="4648200" y="1600200"/>
            <a:ext cx="4038600" cy="4525963"/>
          </a:xfrm>
          <a:prstGeom prst="rect">
            <a:avLst/>
          </a:prstGeom>
        </p:spPr>
        <p:txBody>
          <a:bodyPr>
            <a:normAutofit/>
          </a:bodyPr>
          <a:lstStyle/>
          <a:p>
            <a:pPr marL="342900" indent="-342900" eaLnBrk="0" hangingPunct="0">
              <a:spcBef>
                <a:spcPct val="20000"/>
              </a:spcBef>
              <a:buFont typeface="Arial" pitchFamily="34" charset="0"/>
              <a:buChar char="•"/>
              <a:defRPr/>
            </a:pPr>
            <a:endParaRPr lang="en-US" sz="3200" dirty="0">
              <a:latin typeface="+mn-lt"/>
              <a:ea typeface="ヒラギノ角ゴ Pro W3" pitchFamily="-65" charset="-128"/>
              <a:cs typeface="ヒラギノ角ゴ Pro W3" pitchFamily="-65" charset="-128"/>
            </a:endParaRPr>
          </a:p>
        </p:txBody>
      </p:sp>
    </p:spTree>
    <p:extLst>
      <p:ext uri="{BB962C8B-B14F-4D97-AF65-F5344CB8AC3E}">
        <p14:creationId xmlns="" xmlns:p14="http://schemas.microsoft.com/office/powerpoint/2010/main" val="42014384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371600"/>
            <a:ext cx="8458200" cy="5105400"/>
          </a:xfrm>
        </p:spPr>
        <p:txBody>
          <a:bodyPr>
            <a:normAutofit fontScale="62500" lnSpcReduction="20000"/>
          </a:bodyPr>
          <a:lstStyle/>
          <a:p>
            <a:pPr marL="347472" indent="-347472" defTabSz="914400" eaLnBrk="1" fontAlgn="auto" hangingPunct="1">
              <a:lnSpc>
                <a:spcPct val="120000"/>
              </a:lnSpc>
              <a:spcBef>
                <a:spcPts val="0"/>
              </a:spcBef>
              <a:spcAft>
                <a:spcPts val="0"/>
              </a:spcAft>
              <a:buSzPct val="100000"/>
              <a:buFont typeface="Arial" pitchFamily="34" charset="0"/>
              <a:buChar char="•"/>
              <a:defRPr/>
            </a:pPr>
            <a:r>
              <a:rPr lang="en-US" altLang="en-US" sz="4500" b="1" dirty="0">
                <a:solidFill>
                  <a:prstClr val="black">
                    <a:lumMod val="95000"/>
                  </a:prstClr>
                </a:solidFill>
                <a:latin typeface="+mn-lt"/>
                <a:ea typeface="ヒラギノ角ゴ Pro W3" pitchFamily="1" charset="-128"/>
                <a:cs typeface="Arial" pitchFamily="34" charset="0"/>
              </a:rPr>
              <a:t>Graphic visual representation of information, data or other collections of knowledge</a:t>
            </a:r>
            <a:r>
              <a:rPr lang="en-US" altLang="en-US" sz="4500" b="1" baseline="30000" dirty="0">
                <a:solidFill>
                  <a:prstClr val="black">
                    <a:lumMod val="95000"/>
                  </a:prstClr>
                </a:solidFill>
                <a:latin typeface="+mn-lt"/>
                <a:ea typeface="ヒラギノ角ゴ Pro W3" pitchFamily="1" charset="-128"/>
                <a:cs typeface="Arial" pitchFamily="34" charset="0"/>
              </a:rPr>
              <a:t>1</a:t>
            </a:r>
          </a:p>
          <a:p>
            <a:pPr marL="347472" indent="-347472">
              <a:lnSpc>
                <a:spcPct val="120000"/>
              </a:lnSpc>
              <a:spcBef>
                <a:spcPts val="0"/>
              </a:spcBef>
              <a:buSzPct val="100000"/>
              <a:buFont typeface="Arial" pitchFamily="34" charset="0"/>
              <a:buChar char="•"/>
              <a:defRPr/>
            </a:pPr>
            <a:r>
              <a:rPr lang="en-US" altLang="en-US" sz="4500" b="1" dirty="0">
                <a:solidFill>
                  <a:prstClr val="black">
                    <a:lumMod val="95000"/>
                  </a:prstClr>
                </a:solidFill>
                <a:latin typeface="+mn-lt"/>
                <a:ea typeface="ヒラギノ角ゴ Pro W3" pitchFamily="1" charset="-128"/>
                <a:cs typeface="Arial" pitchFamily="34" charset="0"/>
              </a:rPr>
              <a:t>A chart, diagram, or illustration that uses graphic elements to present information in a visually striking way</a:t>
            </a:r>
            <a:r>
              <a:rPr lang="en-US" altLang="en-US" sz="4500" b="1" baseline="30000" dirty="0">
                <a:solidFill>
                  <a:prstClr val="black">
                    <a:lumMod val="95000"/>
                  </a:prstClr>
                </a:solidFill>
                <a:latin typeface="+mn-lt"/>
                <a:ea typeface="ヒラギノ角ゴ Pro W3" pitchFamily="1" charset="-128"/>
                <a:cs typeface="Arial" pitchFamily="34" charset="0"/>
              </a:rPr>
              <a:t>2</a:t>
            </a:r>
          </a:p>
          <a:p>
            <a:pPr marL="347472" indent="-347472">
              <a:lnSpc>
                <a:spcPct val="120000"/>
              </a:lnSpc>
              <a:spcBef>
                <a:spcPts val="0"/>
              </a:spcBef>
              <a:buSzPct val="100000"/>
              <a:buFont typeface="Arial" pitchFamily="34" charset="0"/>
              <a:buChar char="•"/>
              <a:defRPr/>
            </a:pPr>
            <a:r>
              <a:rPr lang="en-US" altLang="en-US" sz="4500" b="1" dirty="0">
                <a:solidFill>
                  <a:prstClr val="black">
                    <a:lumMod val="95000"/>
                  </a:prstClr>
                </a:solidFill>
                <a:latin typeface="+mn-lt"/>
                <a:ea typeface="ヒラギノ角ゴ Pro W3" pitchFamily="1" charset="-128"/>
                <a:cs typeface="Arial" pitchFamily="34" charset="0"/>
              </a:rPr>
              <a:t>Data visualizations that present complex information quickly and clearly. Think of maps, signs, and charts used by statisticians or computer scientists: Wherever you have deep data presented in visual shorthand, you’ve got an infographic.</a:t>
            </a:r>
            <a:r>
              <a:rPr lang="en-US" altLang="en-US" sz="4500" b="1" baseline="30000" dirty="0">
                <a:solidFill>
                  <a:prstClr val="black">
                    <a:lumMod val="95000"/>
                  </a:prstClr>
                </a:solidFill>
                <a:latin typeface="+mn-lt"/>
                <a:ea typeface="ヒラギノ角ゴ Pro W3" pitchFamily="1" charset="-128"/>
                <a:cs typeface="Arial" pitchFamily="34" charset="0"/>
              </a:rPr>
              <a:t>3</a:t>
            </a:r>
          </a:p>
          <a:p>
            <a:pPr marL="0" indent="0" defTabSz="914400" eaLnBrk="1" fontAlgn="auto" hangingPunct="1">
              <a:lnSpc>
                <a:spcPct val="100000"/>
              </a:lnSpc>
              <a:spcBef>
                <a:spcPts val="700"/>
              </a:spcBef>
              <a:spcAft>
                <a:spcPts val="0"/>
              </a:spcAft>
              <a:buSzPct val="100000"/>
              <a:defRPr/>
            </a:pPr>
            <a:endParaRPr lang="en-US" altLang="en-US" sz="2800" dirty="0">
              <a:solidFill>
                <a:prstClr val="black">
                  <a:lumMod val="95000"/>
                </a:prstClr>
              </a:solidFill>
              <a:latin typeface="+mn-lt"/>
              <a:ea typeface="ヒラギノ角ゴ Pro W3" pitchFamily="1" charset="-128"/>
              <a:cs typeface="Arial" pitchFamily="34" charset="0"/>
            </a:endParaRPr>
          </a:p>
        </p:txBody>
      </p:sp>
      <p:sp>
        <p:nvSpPr>
          <p:cNvPr id="6" name="Title 1"/>
          <p:cNvSpPr>
            <a:spLocks noGrp="1"/>
          </p:cNvSpPr>
          <p:nvPr>
            <p:ph type="ctrTitle"/>
          </p:nvPr>
        </p:nvSpPr>
        <p:spPr>
          <a:xfrm>
            <a:off x="0" y="287338"/>
            <a:ext cx="9144000" cy="931862"/>
          </a:xfrm>
        </p:spPr>
        <p:txBody>
          <a:bodyPr/>
          <a:lstStyle/>
          <a:p>
            <a:pPr algn="ctr">
              <a:defRPr/>
            </a:pPr>
            <a:r>
              <a:rPr lang="en-US" sz="4000" b="1" dirty="0">
                <a:solidFill>
                  <a:srgbClr val="5D7439"/>
                </a:solidFill>
                <a:latin typeface="+mn-lt"/>
              </a:rPr>
              <a:t>What is an Infographic?</a:t>
            </a:r>
            <a:endParaRPr lang="en-US" sz="4000" b="1" dirty="0">
              <a:solidFill>
                <a:schemeClr val="accent2">
                  <a:lumMod val="75000"/>
                </a:schemeClr>
              </a:solidFill>
              <a:latin typeface="+mn-lt"/>
            </a:endParaRPr>
          </a:p>
        </p:txBody>
      </p:sp>
      <p:sp>
        <p:nvSpPr>
          <p:cNvPr id="32772" name="Slide Number Placeholder 3"/>
          <p:cNvSpPr>
            <a:spLocks noGrp="1"/>
          </p:cNvSpPr>
          <p:nvPr>
            <p:ph type="sldNum" sz="quarter" idx="16"/>
          </p:nvPr>
        </p:nvSpPr>
        <p:spPr bwMode="auto">
          <a:noFill/>
          <a:ln>
            <a:miter lim="800000"/>
            <a:headEnd/>
            <a:tailEnd/>
          </a:ln>
        </p:spPr>
        <p:txBody>
          <a:bodyPr/>
          <a:lstStyle/>
          <a:p>
            <a:fld id="{8C70167A-686E-4E0C-9F4A-4742A513830B}" type="slidenum">
              <a:rPr lang="en-US" smtClean="0">
                <a:ea typeface="ヒラギノ角ゴ Pro W3"/>
              </a:rPr>
              <a:pPr/>
              <a:t>9</a:t>
            </a:fld>
            <a:endParaRPr lang="en-US">
              <a:ea typeface="ヒラギノ角ゴ Pro W3"/>
            </a:endParaRPr>
          </a:p>
        </p:txBody>
      </p:sp>
      <p:sp>
        <p:nvSpPr>
          <p:cNvPr id="2" name="TextBox 1">
            <a:extLst>
              <a:ext uri="{FF2B5EF4-FFF2-40B4-BE49-F238E27FC236}">
                <a16:creationId xmlns="" xmlns:a16="http://schemas.microsoft.com/office/drawing/2014/main" id="{CE00D075-D8F0-4C22-9AE1-A1E946AED35F}"/>
              </a:ext>
            </a:extLst>
          </p:cNvPr>
          <p:cNvSpPr txBox="1"/>
          <p:nvPr/>
        </p:nvSpPr>
        <p:spPr>
          <a:xfrm>
            <a:off x="2057400" y="5787400"/>
            <a:ext cx="5562600" cy="918200"/>
          </a:xfrm>
          <a:prstGeom prst="rect">
            <a:avLst/>
          </a:prstGeom>
          <a:noFill/>
        </p:spPr>
        <p:txBody>
          <a:bodyPr wrap="square" rtlCol="0">
            <a:spAutoFit/>
          </a:bodyPr>
          <a:lstStyle/>
          <a:p>
            <a:pPr>
              <a:spcBef>
                <a:spcPts val="700"/>
              </a:spcBef>
              <a:buSzPct val="100000"/>
              <a:defRPr/>
            </a:pPr>
            <a:r>
              <a:rPr lang="en-US" altLang="en-US" sz="1400" baseline="30000" dirty="0">
                <a:solidFill>
                  <a:prstClr val="black">
                    <a:lumMod val="95000"/>
                  </a:prstClr>
                </a:solidFill>
                <a:ea typeface="ヒラギノ角ゴ Pro W3" pitchFamily="1" charset="-128"/>
                <a:cs typeface="Arial" pitchFamily="34" charset="0"/>
              </a:rPr>
              <a:t>1</a:t>
            </a:r>
            <a:r>
              <a:rPr lang="en-US" altLang="en-US" sz="1400" dirty="0">
                <a:solidFill>
                  <a:prstClr val="black">
                    <a:lumMod val="95000"/>
                  </a:prstClr>
                </a:solidFill>
                <a:ea typeface="ヒラギノ角ゴ Pro W3" pitchFamily="1" charset="-128"/>
                <a:cs typeface="Arial" pitchFamily="34" charset="0"/>
              </a:rPr>
              <a:t>https://en.wikipedia.org/wiki/Infographic</a:t>
            </a:r>
          </a:p>
          <a:p>
            <a:pPr>
              <a:spcBef>
                <a:spcPts val="700"/>
              </a:spcBef>
              <a:buSzPct val="100000"/>
              <a:defRPr/>
            </a:pPr>
            <a:r>
              <a:rPr lang="en-US" altLang="en-US" sz="1400" baseline="30000" dirty="0">
                <a:solidFill>
                  <a:prstClr val="black">
                    <a:lumMod val="95000"/>
                  </a:prstClr>
                </a:solidFill>
                <a:ea typeface="ヒラギノ角ゴ Pro W3" pitchFamily="1" charset="-128"/>
                <a:cs typeface="Arial" pitchFamily="34" charset="0"/>
              </a:rPr>
              <a:t>2</a:t>
            </a:r>
            <a:r>
              <a:rPr lang="en-US" altLang="en-US" sz="1400" dirty="0">
                <a:solidFill>
                  <a:prstClr val="black">
                    <a:lumMod val="95000"/>
                  </a:prstClr>
                </a:solidFill>
                <a:ea typeface="ヒラギノ角ゴ Pro W3" pitchFamily="1" charset="-128"/>
                <a:cs typeface="Arial" pitchFamily="34" charset="0"/>
              </a:rPr>
              <a:t>https://www.merriam-webster.com/dictionary/infographic</a:t>
            </a:r>
          </a:p>
          <a:p>
            <a:pPr>
              <a:spcBef>
                <a:spcPts val="700"/>
              </a:spcBef>
              <a:buSzPct val="100000"/>
              <a:defRPr/>
            </a:pPr>
            <a:r>
              <a:rPr lang="en-US" altLang="en-US" sz="1400" baseline="30000" dirty="0">
                <a:solidFill>
                  <a:prstClr val="black">
                    <a:lumMod val="95000"/>
                  </a:prstClr>
                </a:solidFill>
                <a:ea typeface="ヒラギノ角ゴ Pro W3" pitchFamily="1" charset="-128"/>
                <a:cs typeface="Arial" pitchFamily="34" charset="0"/>
              </a:rPr>
              <a:t>3</a:t>
            </a:r>
            <a:r>
              <a:rPr lang="en-US" altLang="en-US" sz="1400" dirty="0">
                <a:solidFill>
                  <a:prstClr val="black">
                    <a:lumMod val="95000"/>
                  </a:prstClr>
                </a:solidFill>
                <a:ea typeface="ヒラギノ角ゴ Pro W3" pitchFamily="1" charset="-128"/>
                <a:cs typeface="Arial" pitchFamily="34" charset="0"/>
              </a:rPr>
              <a:t>https://visual.ly/m/what-is-an-infographic/</a:t>
            </a: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3574</Words>
  <Application>Microsoft Office PowerPoint</Application>
  <PresentationFormat>On-screen Show (4:3)</PresentationFormat>
  <Paragraphs>292</Paragraphs>
  <Slides>31</Slides>
  <Notes>26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Civic</vt:lpstr>
      <vt:lpstr>Turning Data Into Action A Webinar Series for SOHPs</vt:lpstr>
      <vt:lpstr>7-Part Series</vt:lpstr>
      <vt:lpstr>General Reminders</vt:lpstr>
      <vt:lpstr>Acknowledgements</vt:lpstr>
      <vt:lpstr>Data to Action: Making Better Infographics </vt:lpstr>
      <vt:lpstr>Who is AMCHP?</vt:lpstr>
      <vt:lpstr>Slide 7</vt:lpstr>
      <vt:lpstr>What Will I Talk About Today?</vt:lpstr>
      <vt:lpstr>What is an Infographic?</vt:lpstr>
      <vt:lpstr>Why Infographics?</vt:lpstr>
      <vt:lpstr>Where we came from –  AMCHP Pulse Data and Trends </vt:lpstr>
      <vt:lpstr>Why BETTER Infographics?</vt:lpstr>
      <vt:lpstr>Slide 13</vt:lpstr>
      <vt:lpstr>Slide 14</vt:lpstr>
      <vt:lpstr>We will avoid…</vt:lpstr>
      <vt:lpstr>Slide 16</vt:lpstr>
      <vt:lpstr>Iteration #2</vt:lpstr>
      <vt:lpstr>Iteration #3</vt:lpstr>
      <vt:lpstr>Iteration #4 The Final Version </vt:lpstr>
      <vt:lpstr>Slide 20</vt:lpstr>
      <vt:lpstr>What if you don’t use numbers at all?</vt:lpstr>
      <vt:lpstr>Experimenting with Social Math</vt:lpstr>
      <vt:lpstr>Where we are now: AMCHP Pulse Data and Trends </vt:lpstr>
      <vt:lpstr>We Still Struggle With…</vt:lpstr>
      <vt:lpstr>We Feel Good About…</vt:lpstr>
      <vt:lpstr>Our Favorite Resources</vt:lpstr>
      <vt:lpstr>Our Favorite Resources</vt:lpstr>
      <vt:lpstr>Is there a “How-To Guide”?</vt:lpstr>
      <vt:lpstr>Lessons Learned</vt:lpstr>
      <vt:lpstr>Thank you!</vt:lpstr>
      <vt:lpstr>Questions?</vt:lpstr>
    </vt:vector>
  </TitlesOfParts>
  <Company>AMCHP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metrics project</dc:title>
  <dc:creator>cstampfel</dc:creator>
  <cp:lastModifiedBy>Kathy</cp:lastModifiedBy>
  <cp:revision>137</cp:revision>
  <dcterms:created xsi:type="dcterms:W3CDTF">2014-01-22T02:22:24Z</dcterms:created>
  <dcterms:modified xsi:type="dcterms:W3CDTF">2017-06-27T00:19:20Z</dcterms:modified>
</cp:coreProperties>
</file>