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ink/ink1.xml" ContentType="application/inkml+xml"/>
  <Override PartName="/ppt/comments/comment2.xml" ContentType="application/vnd.openxmlformats-officedocument.presentationml.comments+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6.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7.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8.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 id="2147483690" r:id="rId2"/>
    <p:sldMasterId id="2147483702" r:id="rId3"/>
  </p:sldMasterIdLst>
  <p:notesMasterIdLst>
    <p:notesMasterId r:id="rId48"/>
  </p:notesMasterIdLst>
  <p:handoutMasterIdLst>
    <p:handoutMasterId r:id="rId49"/>
  </p:handoutMasterIdLst>
  <p:sldIdLst>
    <p:sldId id="383" r:id="rId4"/>
    <p:sldId id="384" r:id="rId5"/>
    <p:sldId id="385" r:id="rId6"/>
    <p:sldId id="386" r:id="rId7"/>
    <p:sldId id="256" r:id="rId8"/>
    <p:sldId id="279" r:id="rId9"/>
    <p:sldId id="370" r:id="rId10"/>
    <p:sldId id="371" r:id="rId11"/>
    <p:sldId id="269" r:id="rId12"/>
    <p:sldId id="377" r:id="rId13"/>
    <p:sldId id="378" r:id="rId14"/>
    <p:sldId id="376" r:id="rId15"/>
    <p:sldId id="273" r:id="rId16"/>
    <p:sldId id="389" r:id="rId17"/>
    <p:sldId id="275" r:id="rId18"/>
    <p:sldId id="312" r:id="rId19"/>
    <p:sldId id="315" r:id="rId20"/>
    <p:sldId id="367" r:id="rId21"/>
    <p:sldId id="390" r:id="rId22"/>
    <p:sldId id="344" r:id="rId23"/>
    <p:sldId id="340" r:id="rId24"/>
    <p:sldId id="324" r:id="rId25"/>
    <p:sldId id="369" r:id="rId26"/>
    <p:sldId id="286" r:id="rId27"/>
    <p:sldId id="287" r:id="rId28"/>
    <p:sldId id="360" r:id="rId29"/>
    <p:sldId id="381" r:id="rId30"/>
    <p:sldId id="338" r:id="rId31"/>
    <p:sldId id="345" r:id="rId32"/>
    <p:sldId id="363" r:id="rId33"/>
    <p:sldId id="380" r:id="rId34"/>
    <p:sldId id="302" r:id="rId35"/>
    <p:sldId id="372" r:id="rId36"/>
    <p:sldId id="304" r:id="rId37"/>
    <p:sldId id="362" r:id="rId38"/>
    <p:sldId id="355" r:id="rId39"/>
    <p:sldId id="306" r:id="rId40"/>
    <p:sldId id="346" r:id="rId41"/>
    <p:sldId id="374" r:id="rId42"/>
    <p:sldId id="264" r:id="rId43"/>
    <p:sldId id="382" r:id="rId44"/>
    <p:sldId id="263" r:id="rId45"/>
    <p:sldId id="388" r:id="rId46"/>
    <p:sldId id="387"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Wingdings 2" panose="05020102010507070707" pitchFamily="18" charset="2"/>
      <p:regular r:id="rId54"/>
    </p:embeddedFont>
    <p:embeddedFont>
      <p:font typeface="Georgia" panose="02040502050405020303" pitchFamily="18" charset="0"/>
      <p:regular r:id="rId55"/>
      <p:bold r:id="rId56"/>
      <p:italic r:id="rId57"/>
      <p:boldItalic r:id="rId58"/>
    </p:embeddedFont>
    <p:embeddedFont>
      <p:font typeface="Myriad Web Pro" panose="020B0604020202020204" charset="0"/>
      <p:regular r:id="rId59"/>
      <p:bold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ir, Nicole (CDC/ONDIEH/NCCDPHP)" initials="BN(" lastIdx="8" clrIdx="0">
    <p:extLst>
      <p:ext uri="{19B8F6BF-5375-455C-9EA6-DF929625EA0E}">
        <p15:presenceInfo xmlns:p15="http://schemas.microsoft.com/office/powerpoint/2012/main" userId="S-1-5-21-1207783550-2075000910-922709458-202276" providerId="AD"/>
      </p:ext>
    </p:extLst>
  </p:cmAuthor>
  <p:cmAuthor id="2" name="Robison, Valerie (CDC/ONDIEH/NCCDPHP)" initials="RV(" lastIdx="8" clrIdx="1">
    <p:extLst>
      <p:ext uri="{19B8F6BF-5375-455C-9EA6-DF929625EA0E}">
        <p15:presenceInfo xmlns:p15="http://schemas.microsoft.com/office/powerpoint/2012/main" userId="S-1-5-21-1207783550-2075000910-922709458-176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6" autoAdjust="0"/>
    <p:restoredTop sz="90173" autoAdjust="0"/>
  </p:normalViewPr>
  <p:slideViewPr>
    <p:cSldViewPr snapToGrid="0">
      <p:cViewPr varScale="1">
        <p:scale>
          <a:sx n="61" d="100"/>
          <a:sy n="61" d="100"/>
        </p:scale>
        <p:origin x="396" y="52"/>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sorterViewPr>
    <p:cViewPr>
      <p:scale>
        <a:sx n="100" d="100"/>
        <a:sy n="100" d="100"/>
      </p:scale>
      <p:origin x="0" y="-4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13T17:39:50.624" idx="1">
    <p:pos x="10" y="10"/>
    <p:text>the image on this slide may look blurry when its blown up on a large screen. Also, some of boxes have errors (e.g., extra space between "every" and 2"). Recommend you recreate it</p:text>
    <p:extLst>
      <p:ext uri="{C676402C-5697-4E1C-873F-D02D1690AC5C}">
        <p15:threadingInfo xmlns:p15="http://schemas.microsoft.com/office/powerpoint/2012/main" timeZoneBias="240"/>
      </p:ext>
    </p:extLst>
  </p:cm>
  <p:cm authorId="2" dt="2017-06-14T09:28:04.779" idx="1">
    <p:pos x="10" y="106"/>
    <p:text>Thank you for the comment.   This is a slide that I snipped from an ASTDD publication (the one cited in the previous slide).   I am unable to recreate it.  When I give this presentation again, I will try to improve this slide.</p:text>
    <p:extLst>
      <p:ext uri="{C676402C-5697-4E1C-873F-D02D1690AC5C}">
        <p15:threadingInfo xmlns:p15="http://schemas.microsoft.com/office/powerpoint/2012/main" timeZoneBias="24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13T17:43:33.526" idx="2">
    <p:pos x="10" y="10"/>
    <p:text>am curious to know the talking point that goes with this slide. On its face, it looks odd to highlight a link to the page it appears you are already on</p:text>
    <p:extLst>
      <p:ext uri="{C676402C-5697-4E1C-873F-D02D1690AC5C}">
        <p15:threadingInfo xmlns:p15="http://schemas.microsoft.com/office/powerpoint/2012/main" timeZoneBias="240"/>
      </p:ext>
    </p:extLst>
  </p:cm>
  <p:cm authorId="2" dt="2017-06-14T09:32:04.460" idx="2">
    <p:pos x="10" y="106"/>
    <p:text>I am informing the audience of the page they will see when they enter Oral Health Data from the Chirnic Disease Platform.  They will need to click on the yellow area to enter the Home Page for Oral Health Data.</p:text>
    <p:extLst>
      <p:ext uri="{C676402C-5697-4E1C-873F-D02D1690AC5C}">
        <p15:threadingInfo xmlns:p15="http://schemas.microsoft.com/office/powerpoint/2012/main" timeZoneBias="24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6-13T17:53:26.614" idx="4">
    <p:pos x="10" y="10"/>
    <p:text>I made a lot of cleaning up edits to this slide when I saw it the first time (slide 12). I copied the clean version here to keep the same edits, but I want to understand why this slide is here again, exactly the same. If your purpose is to return to this landing page as a "home base" and show them another feature, the call out boxes should be tailored based on what you are focusing on each time.</p:text>
    <p:extLst>
      <p:ext uri="{C676402C-5697-4E1C-873F-D02D1690AC5C}">
        <p15:threadingInfo xmlns:p15="http://schemas.microsoft.com/office/powerpoint/2012/main" timeZoneBias="240"/>
      </p:ext>
    </p:extLst>
  </p:cm>
  <p:cm authorId="2" dt="2017-06-14T09:33:14.362" idx="3">
    <p:pos x="10" y="106"/>
    <p:text>Thank you, I was unable to change the box so that the text fit into it.   I would like to know how to do that, next time I can spend some time with you.</p:text>
    <p:extLst>
      <p:ext uri="{C676402C-5697-4E1C-873F-D02D1690AC5C}">
        <p15:threadingInfo xmlns:p15="http://schemas.microsoft.com/office/powerpoint/2012/main" timeZoneBias="240">
          <p15:parentCm authorId="1"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6-13T18:27:46.999" idx="5">
    <p:pos x="5605" y="155"/>
    <p:text>i've scaled this down to fit a bit better, but it's still too much for one slide. Is there a point where we can cut off the screen capture, acknowledging that what you are showing is just a sample?</p:text>
    <p:extLst>
      <p:ext uri="{C676402C-5697-4E1C-873F-D02D1690AC5C}">
        <p15:threadingInfo xmlns:p15="http://schemas.microsoft.com/office/powerpoint/2012/main" timeZoneBias="240"/>
      </p:ext>
    </p:extLst>
  </p:cm>
  <p:cm authorId="2" dt="2017-06-14T09:36:58.882" idx="4">
    <p:pos x="5605" y="251"/>
    <p:text>I would like to show all 13 indicators from the Synopsis, not a sample, and I want to show them what the drop down will look like with all indicators- They can select 8 at one time.   I know it is bit busy.</p:text>
    <p:extLst>
      <p:ext uri="{C676402C-5697-4E1C-873F-D02D1690AC5C}">
        <p15:threadingInfo xmlns:p15="http://schemas.microsoft.com/office/powerpoint/2012/main" timeZoneBias="240">
          <p15:parentCm authorId="1" idx="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6-13T17:53:26.614" idx="4">
    <p:pos x="10" y="10"/>
    <p:text>please refer to the note above (slide 16). I copied the clean-up edits here, but the call out boxes need to be tailored to whatever point you are making at this time</p:text>
    <p:extLst>
      <p:ext uri="{C676402C-5697-4E1C-873F-D02D1690AC5C}">
        <p15:threadingInfo xmlns:p15="http://schemas.microsoft.com/office/powerpoint/2012/main" timeZoneBias="240"/>
      </p:ext>
    </p:extLst>
  </p:cm>
  <p:cm authorId="2" dt="2017-06-14T09:37:35.430" idx="5">
    <p:pos x="10" y="106"/>
    <p:text>Thank you for cleaning up this slide.   I understand what you are saying about call out boxes.</p:text>
    <p:extLst>
      <p:ext uri="{C676402C-5697-4E1C-873F-D02D1690AC5C}">
        <p15:threadingInfo xmlns:p15="http://schemas.microsoft.com/office/powerpoint/2012/main" timeZoneBias="240">
          <p15:parentCm authorId="1" idx="4"/>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6-13T18:46:22.196" idx="7">
    <p:pos x="10" y="10"/>
    <p:text>do you want an arrow on this page like you have on slide 9?</p:text>
    <p:extLst>
      <p:ext uri="{C676402C-5697-4E1C-873F-D02D1690AC5C}">
        <p15:threadingInfo xmlns:p15="http://schemas.microsoft.com/office/powerpoint/2012/main" timeZoneBias="240"/>
      </p:ext>
    </p:extLst>
  </p:cm>
  <p:cm authorId="2" dt="2017-06-14T09:45:07.929" idx="8">
    <p:pos x="10" y="202"/>
    <p:text>Thank you  for pointing this out. I do not want an arrow.</p:text>
    <p:extLst>
      <p:ext uri="{C676402C-5697-4E1C-873F-D02D1690AC5C}">
        <p15:threadingInfo xmlns:p15="http://schemas.microsoft.com/office/powerpoint/2012/main" timeZoneBias="240">
          <p15:parentCm authorId="1" idx="7"/>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6-13T18:38:30.878" idx="6">
    <p:pos x="10" y="10"/>
    <p:text>is this going to be populated with data?</p:text>
    <p:extLst>
      <p:ext uri="{C676402C-5697-4E1C-873F-D02D1690AC5C}">
        <p15:threadingInfo xmlns:p15="http://schemas.microsoft.com/office/powerpoint/2012/main" timeZoneBias="240"/>
      </p:ext>
    </p:extLst>
  </p:cm>
  <p:cm authorId="2" dt="2017-06-14T09:39:07.749" idx="6">
    <p:pos x="10" y="106"/>
    <p:text>There will be no data.    I want to show that you can compare a state with US figures on all 9 Chronic Disease Indicators.</p:text>
    <p:extLst>
      <p:ext uri="{C676402C-5697-4E1C-873F-D02D1690AC5C}">
        <p15:threadingInfo xmlns:p15="http://schemas.microsoft.com/office/powerpoint/2012/main" timeZoneBias="240">
          <p15:parentCm authorId="1" idx="6"/>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6-13T18:52:59.146" idx="8">
    <p:pos x="10" y="10"/>
    <p:text>do you really need this slide? Can we put the photo above the contact info on your last slide?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261CE3B-1327-400B-9108-1BA32A6575CB}" type="datetimeFigureOut">
              <a:rPr lang="en-US" smtClean="0"/>
              <a:pPr/>
              <a:t>6/14/2017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2CBA3C-24D2-4C59-8F97-67C9882C6991}" type="slidenum">
              <a:rPr lang="en-US" smtClean="0"/>
              <a:pPr/>
              <a:t>‹#›</a:t>
            </a:fld>
            <a:endParaRPr lang="en-US"/>
          </a:p>
        </p:txBody>
      </p:sp>
    </p:spTree>
    <p:extLst>
      <p:ext uri="{BB962C8B-B14F-4D97-AF65-F5344CB8AC3E}">
        <p14:creationId xmlns:p14="http://schemas.microsoft.com/office/powerpoint/2010/main" val="30166780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960" units="cm"/>
          <inkml:channel name="Y" type="integer" max="1050" units="cm"/>
          <inkml:channel name="T" type="integer" max="2.14748E9" units="dev"/>
        </inkml:traceFormat>
        <inkml:channelProperties>
          <inkml:channelProperty channel="X" name="resolution" value="49.91568" units="1/cm"/>
          <inkml:channelProperty channel="Y" name="resolution" value="28.37838" units="1/cm"/>
          <inkml:channelProperty channel="T" name="resolution" value="1" units="1/dev"/>
        </inkml:channelProperties>
      </inkml:inkSource>
      <inkml:timestamp xml:id="ts0" timeString="2017-06-08T23:21:01.60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2310 0 0,'0'0'281,"-33"0"-250,-2 0-15,35 0-1,0 0 313,-33 0-328,-35 0 0,33 0 16,2 0-1,-2 0-15,-33 0 16,68 0-1,-33 0-15,-2 0 16,2 0 124,-2 0-108,-33 0-32,35 0 0,-2 0 15,35 0 1,-33 0-16,-2 0 31,2 0 63,-2 0-94,2 0 15,-2 0 1,-33 0-1,68 0-15,-33 0 16,-1 0-16,0 0 156,-34 0-140,34 0-16,0 0 0,0 0 15,34 0 1,-67 0-16,32 0 15,2 0-15,-2 0 16,2 0-16,-2 0 16,2 0-16,33 0 31,-35 0-16,2 0 17,-2 0 155,-33 0-172,35 0-15,-35 0 16,68 0 0,-68 0-16,33 0 15,2 0 1,-2 0-16,2 0 561,-2 0-561,2 0 16,33 0-16,-35 0 577,2 0-234,-2 0-109,2 0 47,-2 0-265,2 0 405,-1 0-405,34 0 108,-34 0-124,0 0 219,0 0-204</inkml:trace>
</inkml:ink>
</file>

<file path=ppt/ink/ink2.xml><?xml version="1.0" encoding="utf-8"?>
<inkml:ink xmlns:inkml="http://www.w3.org/2003/InkML">
  <inkml:definitions>
    <inkml:context xml:id="ctx0">
      <inkml:inkSource xml:id="inkSrc0">
        <inkml:traceFormat>
          <inkml:channel name="X" type="integer" max="2960" units="cm"/>
          <inkml:channel name="Y" type="integer" max="1050" units="cm"/>
          <inkml:channel name="T" type="integer" max="2.14748E9" units="dev"/>
        </inkml:traceFormat>
        <inkml:channelProperties>
          <inkml:channelProperty channel="X" name="resolution" value="49.91568" units="1/cm"/>
          <inkml:channelProperty channel="Y" name="resolution" value="28.37838" units="1/cm"/>
          <inkml:channelProperty channel="T" name="resolution" value="1" units="1/dev"/>
        </inkml:channelProperties>
      </inkml:inkSource>
      <inkml:timestamp xml:id="ts0" timeString="2017-06-08T23:24:38.7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4734 114 0,'0'0'125,"-39"0"-125,1 0 0,-1 0 16,1 0-1,-1 0-15,-38 0 0,39 0 16,-1 0 0,1 0-16,-39 0 15,0 0-15,38 0 16,-38 0-16,39 0 15,-1 0-15,39 0 0,-38 0 16,-1 0 0,1 0-16,-39 0 15,38 0-15,1 0 16,-1 0-16,39 0 15,-38 0 1,-39 0-16,38 0 0,1 0 16,0 0-1,-39 0-15,38 0 0,39 0 16,-38-38-16,-39 38 15,38 0 1,1 0-16,-1 0 0,1 0 16,38 0-1,-39 0-15,1 0 0,-1 0 16,-38 0-1,39 0-15,-39 0 16,38 0-16,1 0 0,-39 0 16,0 0-1,38 0-15,-38 0 0,39 0 16,-1 0-1,1 0-15,-1 0 32,39 0-1,-38 0-31,0 0 15,-1 0-15,1 0 16,-39 0-16,38 0 16,-38 0-1,77 0 1,-38 0-16,-1 0 15,1 0 1,-1 0-16,1 0 16,-1 0-1,1 0-15,38 0 16,-39 0-16,1 0 0,-1 0 15,1 0 1,-1 0-16,1 0 0,-1 0 16,39 0-1,-77 0 1,39 0-1,-78 0-15,39 0 16,39 0-16,-1 0 0,1 0 16,0 0-1,38 0-15,-39 0 16,1 0-1,-1 0 1,1 0 0,-1 0-16,1 0 15,-1 0 1,39 0-16,-38 0 0,-1 0 15,1 0-15,-39 0 16,38 0 15,1 0-15,38 0-1,-39 0 1,1 0-16,-1 0 16,1 0-16,-1 0 15,1 0-15,-1 0 16,1 0-16,-1 0 15,1 0 1,38 0 686,38 0-530,-38 0-126,39 0-30,-1 0 46,1 0-46,-1 0 0</inkml:trace>
</inkml:ink>
</file>

<file path=ppt/ink/ink3.xml><?xml version="1.0" encoding="utf-8"?>
<inkml:ink xmlns:inkml="http://www.w3.org/2003/InkML">
  <inkml:definitions>
    <inkml:context xml:id="ctx0">
      <inkml:inkSource xml:id="inkSrc0">
        <inkml:traceFormat>
          <inkml:channel name="X" type="integer" max="2960" units="cm"/>
          <inkml:channel name="Y" type="integer" max="1050" units="cm"/>
          <inkml:channel name="T" type="integer" max="2.14748E9" units="dev"/>
        </inkml:traceFormat>
        <inkml:channelProperties>
          <inkml:channelProperty channel="X" name="resolution" value="49.91568" units="1/cm"/>
          <inkml:channelProperty channel="Y" name="resolution" value="28.37838" units="1/cm"/>
          <inkml:channelProperty channel="T" name="resolution" value="1" units="1/dev"/>
        </inkml:channelProperties>
      </inkml:inkSource>
      <inkml:timestamp xml:id="ts0" timeString="2017-06-08T23:24:58.49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2502 1 0,'-39'0'687,"1"0"-173,-1 0-514,1 0 32,-1 0-17,1 0 1,-1 0-1,39 0 17,-38 0-17,-1 0 1,1 0 15,-39 0-31,38 0 0,1 0 31,38 0-15,-39 0 155,-37 0-171,-1 0 16,38 38-16,1-38 16,-1 0-16,1 0 15,-1 0 1,39 0-16,-38 0 15,-1 0 1,1 0 0,-1 0 15,1 0-31,-1 0 0,1 0 31,38 0-31,-39 0 31,1 0 0,-1 0 313,1 0-329,-39 0 1,38 0-16,1 0 0,38 0 15,-39 0 1,1 0-16,-1 0 16,1 0 280,-39 39-296,38-39 16,-38 0-1,77 0-15,-38 0 0,0 38 16,-1-38-16,1 0 15,-1 0 17,-38 0 326,-38 39-342,38-39-16,38 0 0,-38 0 16,39 0-1,38 0-15,-39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86493" tIns="43247" rIns="86493" bIns="43247" rtlCol="0"/>
          <a:lstStyle>
            <a:lvl1pPr algn="l">
              <a:defRPr sz="1100"/>
            </a:lvl1pPr>
          </a:lstStyle>
          <a:p>
            <a:endParaRPr lang="en-US"/>
          </a:p>
        </p:txBody>
      </p:sp>
      <p:sp>
        <p:nvSpPr>
          <p:cNvPr id="3" name="Date Placeholder 2"/>
          <p:cNvSpPr>
            <a:spLocks noGrp="1"/>
          </p:cNvSpPr>
          <p:nvPr>
            <p:ph type="dt" idx="1"/>
          </p:nvPr>
        </p:nvSpPr>
        <p:spPr>
          <a:xfrm>
            <a:off x="3884415" y="1"/>
            <a:ext cx="2972098" cy="456595"/>
          </a:xfrm>
          <a:prstGeom prst="rect">
            <a:avLst/>
          </a:prstGeom>
        </p:spPr>
        <p:txBody>
          <a:bodyPr vert="horz" lIns="86493" tIns="43247" rIns="86493" bIns="43247" rtlCol="0"/>
          <a:lstStyle>
            <a:lvl1pPr algn="r">
              <a:defRPr sz="1100"/>
            </a:lvl1pPr>
          </a:lstStyle>
          <a:p>
            <a:fld id="{89D8F3C2-1545-407C-9696-9FBD8A87D061}" type="datetimeFigureOut">
              <a:rPr lang="en-US" smtClean="0"/>
              <a:pPr/>
              <a:t>6/14/2017</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6493" tIns="43247" rIns="86493" bIns="43247" rtlCol="0" anchor="ctr"/>
          <a:lstStyle/>
          <a:p>
            <a:endParaRPr lang="en-US"/>
          </a:p>
        </p:txBody>
      </p:sp>
      <p:sp>
        <p:nvSpPr>
          <p:cNvPr id="5" name="Notes Placeholder 4"/>
          <p:cNvSpPr>
            <a:spLocks noGrp="1"/>
          </p:cNvSpPr>
          <p:nvPr>
            <p:ph type="body" sz="quarter" idx="3"/>
          </p:nvPr>
        </p:nvSpPr>
        <p:spPr>
          <a:xfrm>
            <a:off x="686099" y="4343705"/>
            <a:ext cx="5485805" cy="4113892"/>
          </a:xfrm>
          <a:prstGeom prst="rect">
            <a:avLst/>
          </a:prstGeom>
        </p:spPr>
        <p:txBody>
          <a:bodyPr vert="horz" lIns="86493" tIns="43247" rIns="86493" bIns="432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895"/>
            <a:ext cx="2972098" cy="456595"/>
          </a:xfrm>
          <a:prstGeom prst="rect">
            <a:avLst/>
          </a:prstGeom>
        </p:spPr>
        <p:txBody>
          <a:bodyPr vert="horz" lIns="86493" tIns="43247" rIns="86493" bIns="43247" rtlCol="0" anchor="b"/>
          <a:lstStyle>
            <a:lvl1pPr algn="l">
              <a:defRPr sz="1100"/>
            </a:lvl1pPr>
          </a:lstStyle>
          <a:p>
            <a:endParaRPr lang="en-US"/>
          </a:p>
        </p:txBody>
      </p:sp>
      <p:sp>
        <p:nvSpPr>
          <p:cNvPr id="7" name="Slide Number Placeholder 6"/>
          <p:cNvSpPr>
            <a:spLocks noGrp="1"/>
          </p:cNvSpPr>
          <p:nvPr>
            <p:ph type="sldNum" sz="quarter" idx="5"/>
          </p:nvPr>
        </p:nvSpPr>
        <p:spPr>
          <a:xfrm>
            <a:off x="3884415" y="8685895"/>
            <a:ext cx="2972098" cy="456595"/>
          </a:xfrm>
          <a:prstGeom prst="rect">
            <a:avLst/>
          </a:prstGeom>
        </p:spPr>
        <p:txBody>
          <a:bodyPr vert="horz" lIns="86493" tIns="43247" rIns="86493" bIns="43247" rtlCol="0" anchor="b"/>
          <a:lstStyle>
            <a:lvl1pPr algn="r">
              <a:defRPr sz="11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424912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16</a:t>
            </a:fld>
            <a:endParaRPr lang="en-US"/>
          </a:p>
        </p:txBody>
      </p:sp>
    </p:spTree>
    <p:extLst>
      <p:ext uri="{BB962C8B-B14F-4D97-AF65-F5344CB8AC3E}">
        <p14:creationId xmlns:p14="http://schemas.microsoft.com/office/powerpoint/2010/main" val="313796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17</a:t>
            </a:fld>
            <a:endParaRPr lang="en-US"/>
          </a:p>
        </p:txBody>
      </p:sp>
    </p:spTree>
    <p:extLst>
      <p:ext uri="{BB962C8B-B14F-4D97-AF65-F5344CB8AC3E}">
        <p14:creationId xmlns:p14="http://schemas.microsoft.com/office/powerpoint/2010/main" val="413295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59414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19</a:t>
            </a:fld>
            <a:endParaRPr lang="en-US"/>
          </a:p>
        </p:txBody>
      </p:sp>
    </p:spTree>
    <p:extLst>
      <p:ext uri="{BB962C8B-B14F-4D97-AF65-F5344CB8AC3E}">
        <p14:creationId xmlns:p14="http://schemas.microsoft.com/office/powerpoint/2010/main" val="197900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20</a:t>
            </a:fld>
            <a:endParaRPr lang="en-US"/>
          </a:p>
        </p:txBody>
      </p:sp>
    </p:spTree>
    <p:extLst>
      <p:ext uri="{BB962C8B-B14F-4D97-AF65-F5344CB8AC3E}">
        <p14:creationId xmlns:p14="http://schemas.microsoft.com/office/powerpoint/2010/main" val="399379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21</a:t>
            </a:fld>
            <a:endParaRPr lang="en-US"/>
          </a:p>
        </p:txBody>
      </p:sp>
    </p:spTree>
    <p:extLst>
      <p:ext uri="{BB962C8B-B14F-4D97-AF65-F5344CB8AC3E}">
        <p14:creationId xmlns:p14="http://schemas.microsoft.com/office/powerpoint/2010/main" val="2536072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396992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a:p>
        </p:txBody>
      </p:sp>
    </p:spTree>
    <p:extLst>
      <p:ext uri="{BB962C8B-B14F-4D97-AF65-F5344CB8AC3E}">
        <p14:creationId xmlns:p14="http://schemas.microsoft.com/office/powerpoint/2010/main" val="2158235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356717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a:p>
        </p:txBody>
      </p:sp>
    </p:spTree>
    <p:extLst>
      <p:ext uri="{BB962C8B-B14F-4D97-AF65-F5344CB8AC3E}">
        <p14:creationId xmlns:p14="http://schemas.microsoft.com/office/powerpoint/2010/main" val="324853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372219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a:p>
        </p:txBody>
      </p:sp>
    </p:spTree>
    <p:extLst>
      <p:ext uri="{BB962C8B-B14F-4D97-AF65-F5344CB8AC3E}">
        <p14:creationId xmlns:p14="http://schemas.microsoft.com/office/powerpoint/2010/main" val="93599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2286419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a:p>
        </p:txBody>
      </p:sp>
    </p:spTree>
    <p:extLst>
      <p:ext uri="{BB962C8B-B14F-4D97-AF65-F5344CB8AC3E}">
        <p14:creationId xmlns:p14="http://schemas.microsoft.com/office/powerpoint/2010/main" val="872305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a:p>
        </p:txBody>
      </p:sp>
    </p:spTree>
    <p:extLst>
      <p:ext uri="{BB962C8B-B14F-4D97-AF65-F5344CB8AC3E}">
        <p14:creationId xmlns:p14="http://schemas.microsoft.com/office/powerpoint/2010/main" val="200271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a:p>
        </p:txBody>
      </p:sp>
    </p:spTree>
    <p:extLst>
      <p:ext uri="{BB962C8B-B14F-4D97-AF65-F5344CB8AC3E}">
        <p14:creationId xmlns:p14="http://schemas.microsoft.com/office/powerpoint/2010/main" val="323138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a:p>
        </p:txBody>
      </p:sp>
    </p:spTree>
    <p:extLst>
      <p:ext uri="{BB962C8B-B14F-4D97-AF65-F5344CB8AC3E}">
        <p14:creationId xmlns:p14="http://schemas.microsoft.com/office/powerpoint/2010/main" val="153502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a:p>
        </p:txBody>
      </p:sp>
    </p:spTree>
    <p:extLst>
      <p:ext uri="{BB962C8B-B14F-4D97-AF65-F5344CB8AC3E}">
        <p14:creationId xmlns:p14="http://schemas.microsoft.com/office/powerpoint/2010/main" val="1407726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a:p>
        </p:txBody>
      </p:sp>
    </p:spTree>
    <p:extLst>
      <p:ext uri="{BB962C8B-B14F-4D97-AF65-F5344CB8AC3E}">
        <p14:creationId xmlns:p14="http://schemas.microsoft.com/office/powerpoint/2010/main" val="2101851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a:p>
        </p:txBody>
      </p:sp>
    </p:spTree>
    <p:extLst>
      <p:ext uri="{BB962C8B-B14F-4D97-AF65-F5344CB8AC3E}">
        <p14:creationId xmlns:p14="http://schemas.microsoft.com/office/powerpoint/2010/main" val="1587126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a:p>
        </p:txBody>
      </p:sp>
    </p:spTree>
    <p:extLst>
      <p:ext uri="{BB962C8B-B14F-4D97-AF65-F5344CB8AC3E}">
        <p14:creationId xmlns:p14="http://schemas.microsoft.com/office/powerpoint/2010/main" val="385919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3800064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a:p>
        </p:txBody>
      </p:sp>
    </p:spTree>
    <p:extLst>
      <p:ext uri="{BB962C8B-B14F-4D97-AF65-F5344CB8AC3E}">
        <p14:creationId xmlns:p14="http://schemas.microsoft.com/office/powerpoint/2010/main" val="1127212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37</a:t>
            </a:fld>
            <a:endParaRPr lang="en-US"/>
          </a:p>
        </p:txBody>
      </p:sp>
    </p:spTree>
    <p:extLst>
      <p:ext uri="{BB962C8B-B14F-4D97-AF65-F5344CB8AC3E}">
        <p14:creationId xmlns:p14="http://schemas.microsoft.com/office/powerpoint/2010/main" val="173416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a:p>
        </p:txBody>
      </p:sp>
    </p:spTree>
    <p:extLst>
      <p:ext uri="{BB962C8B-B14F-4D97-AF65-F5344CB8AC3E}">
        <p14:creationId xmlns:p14="http://schemas.microsoft.com/office/powerpoint/2010/main" val="1782368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39</a:t>
            </a:fld>
            <a:endParaRPr lang="en-US"/>
          </a:p>
        </p:txBody>
      </p:sp>
    </p:spTree>
    <p:extLst>
      <p:ext uri="{BB962C8B-B14F-4D97-AF65-F5344CB8AC3E}">
        <p14:creationId xmlns:p14="http://schemas.microsoft.com/office/powerpoint/2010/main" val="3009913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a:p>
        </p:txBody>
      </p:sp>
    </p:spTree>
    <p:extLst>
      <p:ext uri="{BB962C8B-B14F-4D97-AF65-F5344CB8AC3E}">
        <p14:creationId xmlns:p14="http://schemas.microsoft.com/office/powerpoint/2010/main" val="2435879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42</a:t>
            </a:fld>
            <a:endParaRPr lang="en-US"/>
          </a:p>
        </p:txBody>
      </p:sp>
    </p:spTree>
    <p:extLst>
      <p:ext uri="{BB962C8B-B14F-4D97-AF65-F5344CB8AC3E}">
        <p14:creationId xmlns:p14="http://schemas.microsoft.com/office/powerpoint/2010/main" val="3464561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2D9222-2DCD-4671-8310-1FF6796E0D23}" type="slidenum">
              <a:rPr lang="en-US" smtClean="0"/>
              <a:pPr/>
              <a:t>43</a:t>
            </a:fld>
            <a:endParaRPr lang="en-US"/>
          </a:p>
        </p:txBody>
      </p:sp>
    </p:spTree>
    <p:extLst>
      <p:ext uri="{BB962C8B-B14F-4D97-AF65-F5344CB8AC3E}">
        <p14:creationId xmlns:p14="http://schemas.microsoft.com/office/powerpoint/2010/main" val="184428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349688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182627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12</a:t>
            </a:fld>
            <a:endParaRPr lang="en-US"/>
          </a:p>
        </p:txBody>
      </p:sp>
    </p:spTree>
    <p:extLst>
      <p:ext uri="{BB962C8B-B14F-4D97-AF65-F5344CB8AC3E}">
        <p14:creationId xmlns:p14="http://schemas.microsoft.com/office/powerpoint/2010/main" val="123692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a:t>
            </a:r>
          </a:p>
          <a:p>
            <a:pPr eaLnBrk="1" hangingPunct="1">
              <a:spcBef>
                <a:spcPct val="0"/>
              </a:spcBef>
            </a:pPr>
            <a:r>
              <a:rPr lang="en-US" baseline="0" dirty="0" smtClean="0"/>
              <a:t> </a:t>
            </a:r>
            <a:endParaRPr lang="en-US" dirty="0" smtClean="0"/>
          </a:p>
        </p:txBody>
      </p:sp>
      <p:sp>
        <p:nvSpPr>
          <p:cNvPr id="37892" name="Slide Number Placeholder 3"/>
          <p:cNvSpPr txBox="1">
            <a:spLocks noGrp="1"/>
          </p:cNvSpPr>
          <p:nvPr/>
        </p:nvSpPr>
        <p:spPr bwMode="auto">
          <a:xfrm>
            <a:off x="3722195" y="8409215"/>
            <a:ext cx="2848570" cy="442989"/>
          </a:xfrm>
          <a:prstGeom prst="rect">
            <a:avLst/>
          </a:prstGeom>
          <a:noFill/>
          <a:ln w="9525">
            <a:noFill/>
            <a:miter lim="800000"/>
            <a:headEnd/>
            <a:tailEnd/>
          </a:ln>
        </p:spPr>
        <p:txBody>
          <a:bodyPr lIns="86484" tIns="43241" rIns="86484" bIns="43241" anchor="b"/>
          <a:lstStyle/>
          <a:p>
            <a:pPr algn="r"/>
            <a:fld id="{540A5A1F-41B8-4836-8F71-4E843D0162F1}" type="slidenum">
              <a:rPr lang="en-US" sz="1100">
                <a:solidFill>
                  <a:prstClr val="black"/>
                </a:solidFill>
              </a:rPr>
              <a:pPr algn="r"/>
              <a:t>13</a:t>
            </a:fld>
            <a:endParaRPr lang="en-US" sz="1100" dirty="0">
              <a:solidFill>
                <a:prstClr val="black"/>
              </a:solidFill>
            </a:endParaRPr>
          </a:p>
        </p:txBody>
      </p:sp>
    </p:spTree>
    <p:extLst>
      <p:ext uri="{BB962C8B-B14F-4D97-AF65-F5344CB8AC3E}">
        <p14:creationId xmlns:p14="http://schemas.microsoft.com/office/powerpoint/2010/main" val="411936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14</a:t>
            </a:fld>
            <a:endParaRPr lang="en-US"/>
          </a:p>
        </p:txBody>
      </p:sp>
    </p:spTree>
    <p:extLst>
      <p:ext uri="{BB962C8B-B14F-4D97-AF65-F5344CB8AC3E}">
        <p14:creationId xmlns:p14="http://schemas.microsoft.com/office/powerpoint/2010/main" val="197569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CC44E80-7848-461D-9926-F8F6E9CB3346}" type="slidenum">
              <a:rPr lang="en-US" smtClean="0"/>
              <a:pPr/>
              <a:t>15</a:t>
            </a:fld>
            <a:endParaRPr lang="en-US"/>
          </a:p>
        </p:txBody>
      </p:sp>
    </p:spTree>
    <p:extLst>
      <p:ext uri="{BB962C8B-B14F-4D97-AF65-F5344CB8AC3E}">
        <p14:creationId xmlns:p14="http://schemas.microsoft.com/office/powerpoint/2010/main" val="419867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6/14/2017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786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solidFill>
                <a:srgbClr val="0039A6"/>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pPr>
              <a:defRPr/>
            </a:pPr>
            <a:endParaRPr lang="en-US" dirty="0">
              <a:solidFill>
                <a:srgbClr val="0039A6"/>
              </a:solidFill>
            </a:endParaRPr>
          </a:p>
        </p:txBody>
      </p:sp>
      <p:sp>
        <p:nvSpPr>
          <p:cNvPr id="7" name="Slide Number Placeholder 6"/>
          <p:cNvSpPr>
            <a:spLocks noGrp="1"/>
          </p:cNvSpPr>
          <p:nvPr>
            <p:ph type="sldNum" sz="quarter" idx="12"/>
          </p:nvPr>
        </p:nvSpPr>
        <p:spPr>
          <a:xfrm>
            <a:off x="8598877" y="0"/>
            <a:ext cx="533400" cy="381000"/>
          </a:xfrm>
          <a:prstGeom prst="rect">
            <a:avLst/>
          </a:prstGeom>
        </p:spPr>
        <p:txBody>
          <a:bodyPr/>
          <a:lstStyle/>
          <a:p>
            <a:pPr>
              <a:defRPr/>
            </a:pPr>
            <a:fld id="{414714B2-5A49-4858-A2DC-44DBA608D6EC}" type="slidenum">
              <a:rPr lang="en-US" smtClean="0">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629439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7BAD8-F1EB-4F8F-B0F7-8D46646D1F87}"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27BAD8-F1EB-4F8F-B0F7-8D46646D1F87}"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F327BAD8-F1EB-4F8F-B0F7-8D46646D1F87}"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27BAD8-F1EB-4F8F-B0F7-8D46646D1F87}"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630F2CC-9D9B-4E32-9E47-F1152611706F}" type="datetimeFigureOut">
              <a:rPr lang="en-GB" smtClean="0"/>
              <a:pPr/>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7BAD8-F1EB-4F8F-B0F7-8D46646D1F87}"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327BAD8-F1EB-4F8F-B0F7-8D46646D1F87}"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F327BAD8-F1EB-4F8F-B0F7-8D46646D1F87}"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327BAD8-F1EB-4F8F-B0F7-8D46646D1F8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27BAD8-F1EB-4F8F-B0F7-8D46646D1F87}"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327BAD8-F1EB-4F8F-B0F7-8D46646D1F87}"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630F2CC-9D9B-4E32-9E47-F1152611706F}" type="datetimeFigureOut">
              <a:rPr lang="en-GB" smtClean="0"/>
              <a:pPr/>
              <a:t>14/06/2017</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7BAD8-F1EB-4F8F-B0F7-8D46646D1F8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327BAD8-F1EB-4F8F-B0F7-8D46646D1F87}"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30F2CC-9D9B-4E32-9E47-F1152611706F}" type="datetimeFigureOut">
              <a:rPr lang="en-GB" smtClean="0"/>
              <a:pPr/>
              <a:t>14/06/2017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8" r:id="rId10"/>
    <p:sldLayoutId id="214748368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0F2CC-9D9B-4E32-9E47-F1152611706F}" type="datetimeFigureOut">
              <a:rPr lang="en-GB" smtClean="0"/>
              <a:pPr/>
              <a:t>14/06/2017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7BAD8-F1EB-4F8F-B0F7-8D46646D1F8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6/14/2017</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1" latinLnBrk="0" hangingPunct="1">
        <a:spcBef>
          <a:spcPct val="0"/>
        </a:spcBef>
        <a:buNone/>
        <a:defRPr kumimoji="0" sz="3300" b="1"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Calibri"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Calibri" pitchFamily="34" charset="0"/>
          <a:ea typeface="+mn-ea"/>
          <a:cs typeface="Calibri"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Calibri"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Calibri" pitchFamily="34" charset="0"/>
          <a:ea typeface="+mn-ea"/>
          <a:cs typeface="Calibri"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NULL"/><Relationship Id="rId5" Type="http://schemas.openxmlformats.org/officeDocument/2006/relationships/customXml" Target="../ink/ink3.xm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comments" Target="../comments/commen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comments" Target="../comments/commen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comments" Target="../comments/comment6.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comments" Target="../comments/comment7.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comments" Target="../comments/comment8.xml"/></Relationships>
</file>

<file path=ppt/slides/_rels/slide41.xml.rels><?xml version="1.0" encoding="UTF-8" standalone="yes"?>
<Relationships xmlns="http://schemas.openxmlformats.org/package/2006/relationships"><Relationship Id="rId2" Type="http://schemas.openxmlformats.org/officeDocument/2006/relationships/hyperlink" Target="http://www.astdd.org/data-collection-assessment-and-surveillance-committee/"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10.gif"/></Relationships>
</file>

<file path=ppt/slides/_rels/slide43.xml.rels><?xml version="1.0" encoding="UTF-8" standalone="yes"?>
<Relationships xmlns="http://schemas.openxmlformats.org/package/2006/relationships"><Relationship Id="rId3" Type="http://schemas.openxmlformats.org/officeDocument/2006/relationships/hyperlink" Target="mailto:vcr6@cdc.gov"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sz="2000" cap="none" dirty="0" smtClean="0">
                <a:solidFill>
                  <a:schemeClr val="tx1"/>
                </a:solidFill>
                <a:latin typeface="Calibri" pitchFamily="34" charset="0"/>
                <a:cs typeface="Calibri" pitchFamily="34" charset="0"/>
              </a:rPr>
              <a:t>Presenting by the ASTDD Data Committee</a:t>
            </a:r>
          </a:p>
        </p:txBody>
      </p:sp>
      <p:sp>
        <p:nvSpPr>
          <p:cNvPr id="3" name="Title 2"/>
          <p:cNvSpPr>
            <a:spLocks noGrp="1"/>
          </p:cNvSpPr>
          <p:nvPr>
            <p:ph type="ctrTitle"/>
          </p:nvPr>
        </p:nvSpPr>
        <p:spPr/>
        <p:txBody>
          <a:bodyPr>
            <a:normAutofit fontScale="90000"/>
          </a:bodyPr>
          <a:lstStyle/>
          <a:p>
            <a:r>
              <a:rPr lang="en-US" sz="4400" b="1" i="1" dirty="0" smtClean="0">
                <a:solidFill>
                  <a:schemeClr val="tx1"/>
                </a:solidFill>
              </a:rPr>
              <a:t>Turning Data Into Action</a:t>
            </a:r>
            <a:r>
              <a:rPr lang="en-US" sz="4400" b="1" dirty="0" smtClean="0">
                <a:solidFill>
                  <a:schemeClr val="tx1"/>
                </a:solidFill>
              </a:rPr>
              <a:t/>
            </a:r>
            <a:br>
              <a:rPr lang="en-US" sz="4400" b="1" dirty="0" smtClean="0">
                <a:solidFill>
                  <a:schemeClr val="tx1"/>
                </a:solidFill>
              </a:rPr>
            </a:br>
            <a:r>
              <a:rPr lang="en-US" sz="4400" b="1" dirty="0" smtClean="0">
                <a:solidFill>
                  <a:schemeClr val="tx1"/>
                </a:solidFill>
              </a:rPr>
              <a:t>A Webinar Series for SOHPs</a:t>
            </a:r>
            <a:endParaRPr lang="en-GB" dirty="0">
              <a:solidFill>
                <a:schemeClr val="tx1"/>
              </a:solidFill>
            </a:endParaRPr>
          </a:p>
        </p:txBody>
      </p:sp>
      <p:pic>
        <p:nvPicPr>
          <p:cNvPr id="65538" name="Picture 2" descr="https://s3.amazonaws.com/sitesusa/wp-content/uploads/sites/212/2016/01/600-x-183-Data-Knowledge-Action-icons.jpg"/>
          <p:cNvPicPr>
            <a:picLocks noChangeAspect="1" noChangeArrowheads="1"/>
          </p:cNvPicPr>
          <p:nvPr/>
        </p:nvPicPr>
        <p:blipFill>
          <a:blip r:embed="rId2" cstate="print"/>
          <a:srcRect/>
          <a:stretch>
            <a:fillRect/>
          </a:stretch>
        </p:blipFill>
        <p:spPr bwMode="auto">
          <a:xfrm>
            <a:off x="2009775" y="3324225"/>
            <a:ext cx="5124450" cy="1562958"/>
          </a:xfrm>
          <a:prstGeom prst="rect">
            <a:avLst/>
          </a:prstGeom>
          <a:noFill/>
        </p:spPr>
      </p:pic>
      <p:pic>
        <p:nvPicPr>
          <p:cNvPr id="5" name="Picture 4" descr="ASTDD Logo.jpg"/>
          <p:cNvPicPr>
            <a:picLocks noChangeAspect="1"/>
          </p:cNvPicPr>
          <p:nvPr/>
        </p:nvPicPr>
        <p:blipFill>
          <a:blip r:embed="rId3" cstate="print"/>
          <a:stretch>
            <a:fillRect/>
          </a:stretch>
        </p:blipFill>
        <p:spPr>
          <a:xfrm>
            <a:off x="3875532" y="5362576"/>
            <a:ext cx="1392936" cy="87587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903854" y="457199"/>
            <a:ext cx="7336292" cy="572192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887844" y="5472502"/>
              <a:ext cx="831960" cy="360"/>
            </p14:xfrm>
          </p:contentPart>
        </mc:Choice>
        <mc:Fallback xmlns="">
          <p:pic>
            <p:nvPicPr>
              <p:cNvPr id="6" name="Ink 5"/>
              <p:cNvPicPr/>
              <p:nvPr/>
            </p:nvPicPr>
            <p:blipFill>
              <a:blip r:embed="rId4"/>
              <a:stretch>
                <a:fillRect/>
              </a:stretch>
            </p:blipFill>
            <p:spPr>
              <a:xfrm>
                <a:off x="5815844" y="5328502"/>
                <a:ext cx="975960" cy="288360"/>
              </a:xfrm>
              <a:prstGeom prst="rect">
                <a:avLst/>
              </a:prstGeom>
            </p:spPr>
          </p:pic>
        </mc:Fallback>
      </mc:AlternateContent>
    </p:spTree>
    <p:extLst>
      <p:ext uri="{BB962C8B-B14F-4D97-AF65-F5344CB8AC3E}">
        <p14:creationId xmlns:p14="http://schemas.microsoft.com/office/powerpoint/2010/main" val="153677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198"/>
          </a:xfrm>
        </p:spPr>
        <p:txBody>
          <a:bodyPr/>
          <a:lstStyle/>
          <a:p>
            <a:r>
              <a:rPr lang="en-US" dirty="0"/>
              <a:t>https://www.cdc.gov/oralhealth/index.html</a:t>
            </a:r>
          </a:p>
        </p:txBody>
      </p:sp>
      <p:pic>
        <p:nvPicPr>
          <p:cNvPr id="5" name="Content Placeholder 4"/>
          <p:cNvPicPr>
            <a:picLocks noGrp="1" noChangeAspect="1"/>
          </p:cNvPicPr>
          <p:nvPr>
            <p:ph idx="1"/>
          </p:nvPr>
        </p:nvPicPr>
        <p:blipFill>
          <a:blip r:embed="rId2" cstate="print"/>
          <a:stretch>
            <a:fillRect/>
          </a:stretch>
        </p:blipFill>
        <p:spPr>
          <a:xfrm>
            <a:off x="665019" y="997526"/>
            <a:ext cx="7730836" cy="502227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286044" y="1746142"/>
              <a:ext cx="1704600" cy="44280"/>
            </p14:xfrm>
          </p:contentPart>
        </mc:Choice>
        <mc:Fallback xmlns="">
          <p:pic>
            <p:nvPicPr>
              <p:cNvPr id="6" name="Ink 5"/>
              <p:cNvPicPr/>
              <p:nvPr/>
            </p:nvPicPr>
            <p:blipFill>
              <a:blip r:embed="rId4" cstate="print"/>
              <a:stretch>
                <a:fillRect/>
              </a:stretch>
            </p:blipFill>
            <p:spPr>
              <a:xfrm>
                <a:off x="2214044" y="1602142"/>
                <a:ext cx="18486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2410604" y="3200182"/>
              <a:ext cx="901080" cy="57960"/>
            </p14:xfrm>
          </p:contentPart>
        </mc:Choice>
        <mc:Fallback xmlns="">
          <p:pic>
            <p:nvPicPr>
              <p:cNvPr id="8" name="Ink 7"/>
              <p:cNvPicPr/>
              <p:nvPr/>
            </p:nvPicPr>
            <p:blipFill>
              <a:blip r:embed="rId6" cstate="print"/>
              <a:stretch>
                <a:fillRect/>
              </a:stretch>
            </p:blipFill>
            <p:spPr>
              <a:xfrm>
                <a:off x="2338604" y="3056182"/>
                <a:ext cx="1045080" cy="345960"/>
              </a:xfrm>
              <a:prstGeom prst="rect">
                <a:avLst/>
              </a:prstGeom>
            </p:spPr>
          </p:pic>
        </mc:Fallback>
      </mc:AlternateContent>
    </p:spTree>
    <p:extLst>
      <p:ext uri="{BB962C8B-B14F-4D97-AF65-F5344CB8AC3E}">
        <p14:creationId xmlns:p14="http://schemas.microsoft.com/office/powerpoint/2010/main" val="2115872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Autofit/>
          </a:bodyPr>
          <a:lstStyle/>
          <a:p>
            <a:pPr algn="l"/>
            <a:r>
              <a:rPr lang="en-US" sz="3600" b="1" dirty="0" smtClean="0">
                <a:solidFill>
                  <a:schemeClr val="accent3">
                    <a:lumMod val="75000"/>
                  </a:schemeClr>
                </a:solidFill>
              </a:rPr>
              <a:t>  </a:t>
            </a:r>
            <a:r>
              <a:rPr lang="en-US" sz="2800" b="1" dirty="0" smtClean="0">
                <a:latin typeface="Calibri" panose="020F0502020204030204" pitchFamily="34" charset="0"/>
              </a:rPr>
              <a:t>cdc.gov/</a:t>
            </a:r>
            <a:r>
              <a:rPr lang="en-US" sz="2800" b="1" dirty="0" err="1" smtClean="0">
                <a:latin typeface="Calibri" panose="020F0502020204030204" pitchFamily="34" charset="0"/>
              </a:rPr>
              <a:t>oralhealthdata</a:t>
            </a:r>
            <a:r>
              <a:rPr lang="en-US" sz="2800" b="1" dirty="0" smtClean="0">
                <a:latin typeface="Calibri" panose="020F0502020204030204" pitchFamily="34" charset="0"/>
              </a:rPr>
              <a:t> </a:t>
            </a:r>
            <a:br>
              <a:rPr lang="en-US" sz="2800" b="1" dirty="0" smtClean="0">
                <a:latin typeface="Calibri" panose="020F0502020204030204" pitchFamily="34" charset="0"/>
              </a:rPr>
            </a:br>
            <a:r>
              <a:rPr lang="en-US" sz="2800" b="1" dirty="0" smtClean="0">
                <a:latin typeface="Calibri" panose="020F0502020204030204" pitchFamily="34" charset="0"/>
              </a:rPr>
              <a:t>          Home Page</a:t>
            </a:r>
            <a:br>
              <a:rPr lang="en-US" sz="2800" b="1" dirty="0" smtClean="0">
                <a:latin typeface="Calibri" panose="020F0502020204030204" pitchFamily="34" charset="0"/>
              </a:rPr>
            </a:br>
            <a:endParaRPr lang="en-US" sz="24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8072" y="1623645"/>
            <a:ext cx="8572461" cy="4590295"/>
          </a:xfrm>
          <a:prstGeom prst="rect">
            <a:avLst/>
          </a:prstGeom>
          <a:noFill/>
          <a:ln>
            <a:noFill/>
          </a:ln>
          <a:effectLst>
            <a:glow rad="635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2700454" y="2002630"/>
            <a:ext cx="2505343" cy="419100"/>
          </a:xfrm>
          <a:prstGeom prst="wedgeRectCallout">
            <a:avLst>
              <a:gd name="adj1" fmla="val -52820"/>
              <a:gd name="adj2" fmla="val 24288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 data by state</a:t>
            </a:r>
            <a:endParaRPr lang="en-US" dirty="0">
              <a:solidFill>
                <a:schemeClr val="tx1"/>
              </a:solidFill>
            </a:endParaRPr>
          </a:p>
        </p:txBody>
      </p:sp>
      <p:sp>
        <p:nvSpPr>
          <p:cNvPr id="7" name="Rectangular Callout 6"/>
          <p:cNvSpPr/>
          <p:nvPr/>
        </p:nvSpPr>
        <p:spPr>
          <a:xfrm>
            <a:off x="7162800" y="1905000"/>
            <a:ext cx="1481719" cy="614361"/>
          </a:xfrm>
          <a:prstGeom prst="wedgeRectCallout">
            <a:avLst>
              <a:gd name="adj1" fmla="val -126835"/>
              <a:gd name="adj2" fmla="val 415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 by topic</a:t>
            </a:r>
            <a:endParaRPr lang="en-US" dirty="0">
              <a:solidFill>
                <a:schemeClr val="tx1"/>
              </a:solidFill>
            </a:endParaRPr>
          </a:p>
        </p:txBody>
      </p:sp>
      <p:sp>
        <p:nvSpPr>
          <p:cNvPr id="8" name="Rectangular Callout 7"/>
          <p:cNvSpPr/>
          <p:nvPr/>
        </p:nvSpPr>
        <p:spPr>
          <a:xfrm>
            <a:off x="7315200" y="5342247"/>
            <a:ext cx="1481719" cy="766761"/>
          </a:xfrm>
          <a:prstGeom prst="wedgeRectCallout">
            <a:avLst>
              <a:gd name="adj1" fmla="val -136223"/>
              <a:gd name="adj2" fmla="val -415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 directly with data</a:t>
            </a:r>
            <a:endParaRPr lang="en-US" dirty="0">
              <a:solidFill>
                <a:schemeClr val="tx1"/>
              </a:solidFill>
            </a:endParaRPr>
          </a:p>
        </p:txBody>
      </p:sp>
      <p:sp>
        <p:nvSpPr>
          <p:cNvPr id="9" name="Rectangular Callout 8"/>
          <p:cNvSpPr/>
          <p:nvPr/>
        </p:nvSpPr>
        <p:spPr>
          <a:xfrm>
            <a:off x="7315200" y="2867622"/>
            <a:ext cx="1634119" cy="1143000"/>
          </a:xfrm>
          <a:prstGeom prst="wedgeRectCallout">
            <a:avLst>
              <a:gd name="adj1" fmla="val -125025"/>
              <a:gd name="adj2" fmla="val 226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Access background and help pages</a:t>
            </a:r>
            <a:endParaRPr lang="en-US" dirty="0">
              <a:solidFill>
                <a:schemeClr val="tx1"/>
              </a:solidFill>
            </a:endParaRPr>
          </a:p>
        </p:txBody>
      </p:sp>
      <p:pic>
        <p:nvPicPr>
          <p:cNvPr id="5" name="Picture 4"/>
          <p:cNvPicPr>
            <a:picLocks noChangeAspect="1"/>
          </p:cNvPicPr>
          <p:nvPr/>
        </p:nvPicPr>
        <p:blipFill>
          <a:blip r:embed="rId4" cstate="print"/>
          <a:stretch>
            <a:fillRect/>
          </a:stretch>
        </p:blipFill>
        <p:spPr>
          <a:xfrm>
            <a:off x="6021932" y="274638"/>
            <a:ext cx="2172716" cy="1282101"/>
          </a:xfrm>
          <a:prstGeom prst="rect">
            <a:avLst/>
          </a:prstGeom>
        </p:spPr>
      </p:pic>
    </p:spTree>
    <p:extLst>
      <p:ext uri="{BB962C8B-B14F-4D97-AF65-F5344CB8AC3E}">
        <p14:creationId xmlns:p14="http://schemas.microsoft.com/office/powerpoint/2010/main" val="501308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74124"/>
            <a:ext cx="8229600" cy="1079324"/>
          </a:xfrm>
        </p:spPr>
        <p:txBody>
          <a:bodyPr/>
          <a:lstStyle/>
          <a:p>
            <a:r>
              <a:rPr lang="en-US" sz="2800" b="1" dirty="0" smtClean="0">
                <a:latin typeface="Calibri" panose="020F0502020204030204" pitchFamily="34" charset="0"/>
              </a:rPr>
              <a:t>Oral Health </a:t>
            </a:r>
            <a:r>
              <a:rPr lang="en-US" sz="2800" b="1" smtClean="0">
                <a:latin typeface="Calibri" panose="020F0502020204030204" pitchFamily="34" charset="0"/>
              </a:rPr>
              <a:t>Data – Data </a:t>
            </a:r>
            <a:r>
              <a:rPr lang="en-US" sz="2800" b="1" dirty="0" smtClean="0">
                <a:latin typeface="Calibri" panose="020F0502020204030204" pitchFamily="34" charset="0"/>
              </a:rPr>
              <a:t>sets</a:t>
            </a:r>
          </a:p>
        </p:txBody>
      </p:sp>
      <p:sp>
        <p:nvSpPr>
          <p:cNvPr id="3" name="Content Placeholder 2"/>
          <p:cNvSpPr>
            <a:spLocks noGrp="1"/>
          </p:cNvSpPr>
          <p:nvPr>
            <p:ph idx="1"/>
          </p:nvPr>
        </p:nvSpPr>
        <p:spPr>
          <a:xfrm>
            <a:off x="302435" y="1104699"/>
            <a:ext cx="5334000" cy="5257800"/>
          </a:xfrm>
        </p:spPr>
        <p:txBody>
          <a:bodyPr>
            <a:noAutofit/>
          </a:bodyPr>
          <a:lstStyle/>
          <a:p>
            <a:pPr marL="342900" lvl="1" indent="-342900">
              <a:lnSpc>
                <a:spcPct val="90000"/>
              </a:lnSpc>
              <a:buClr>
                <a:srgbClr val="5A6378">
                  <a:lumMod val="75000"/>
                </a:srgbClr>
              </a:buClr>
              <a:buSzPct val="110000"/>
              <a:buFont typeface="Wingdings" panose="05000000000000000000" pitchFamily="2" charset="2"/>
              <a:buChar char="ü"/>
              <a:defRPr/>
            </a:pPr>
            <a:r>
              <a:rPr lang="en-US" sz="2400" dirty="0" smtClean="0">
                <a:solidFill>
                  <a:prstClr val="black"/>
                </a:solidFill>
                <a:latin typeface="Calibri" panose="020F0502020204030204" pitchFamily="34" charset="0"/>
              </a:rPr>
              <a:t>Caries experience (3</a:t>
            </a:r>
            <a:r>
              <a:rPr lang="en-US" sz="2400" baseline="30000" dirty="0" smtClean="0">
                <a:solidFill>
                  <a:prstClr val="black"/>
                </a:solidFill>
                <a:latin typeface="Calibri" panose="020F0502020204030204" pitchFamily="34" charset="0"/>
              </a:rPr>
              <a:t>rd</a:t>
            </a:r>
            <a:r>
              <a:rPr lang="en-US" sz="2400" dirty="0" smtClean="0">
                <a:solidFill>
                  <a:prstClr val="black"/>
                </a:solidFill>
                <a:latin typeface="Calibri" panose="020F0502020204030204" pitchFamily="34" charset="0"/>
              </a:rPr>
              <a:t> graders) </a:t>
            </a:r>
          </a:p>
          <a:p>
            <a:pPr marL="342900" lvl="1" indent="-342900">
              <a:lnSpc>
                <a:spcPct val="90000"/>
              </a:lnSpc>
              <a:buClr>
                <a:srgbClr val="5A6378">
                  <a:lumMod val="75000"/>
                </a:srgbClr>
              </a:buClr>
              <a:buSzPct val="110000"/>
              <a:buFont typeface="Wingdings" panose="05000000000000000000" pitchFamily="2" charset="2"/>
              <a:buChar char="ü"/>
              <a:defRPr/>
            </a:pPr>
            <a:r>
              <a:rPr lang="en-US" sz="2400" dirty="0" smtClean="0">
                <a:solidFill>
                  <a:prstClr val="black"/>
                </a:solidFill>
                <a:latin typeface="Calibri" panose="020F0502020204030204" pitchFamily="34" charset="0"/>
              </a:rPr>
              <a:t>Untreated </a:t>
            </a:r>
            <a:r>
              <a:rPr lang="en-US" sz="2400" dirty="0">
                <a:solidFill>
                  <a:prstClr val="black"/>
                </a:solidFill>
                <a:latin typeface="Calibri" panose="020F0502020204030204" pitchFamily="34" charset="0"/>
              </a:rPr>
              <a:t>tooth </a:t>
            </a:r>
            <a:r>
              <a:rPr lang="en-US" sz="2400" dirty="0" smtClean="0">
                <a:solidFill>
                  <a:prstClr val="black"/>
                </a:solidFill>
                <a:latin typeface="Calibri" panose="020F0502020204030204" pitchFamily="34" charset="0"/>
              </a:rPr>
              <a:t>decay (3</a:t>
            </a:r>
            <a:r>
              <a:rPr lang="en-US" sz="2400" baseline="30000" dirty="0" smtClean="0">
                <a:solidFill>
                  <a:prstClr val="black"/>
                </a:solidFill>
                <a:latin typeface="Calibri" panose="020F0502020204030204" pitchFamily="34" charset="0"/>
              </a:rPr>
              <a:t>rd</a:t>
            </a:r>
            <a:r>
              <a:rPr lang="en-US" sz="2400" dirty="0" smtClean="0">
                <a:solidFill>
                  <a:prstClr val="black"/>
                </a:solidFill>
                <a:latin typeface="Calibri" panose="020F0502020204030204" pitchFamily="34" charset="0"/>
              </a:rPr>
              <a:t> graders)</a:t>
            </a:r>
            <a:endParaRPr lang="en-US" sz="2400" dirty="0">
              <a:solidFill>
                <a:prstClr val="black"/>
              </a:solidFill>
              <a:latin typeface="Calibri" panose="020F0502020204030204" pitchFamily="34" charset="0"/>
            </a:endParaRPr>
          </a:p>
          <a:p>
            <a:pPr marL="342900" lvl="1" indent="-342900">
              <a:lnSpc>
                <a:spcPct val="90000"/>
              </a:lnSpc>
              <a:buClr>
                <a:srgbClr val="5A6378">
                  <a:lumMod val="75000"/>
                </a:srgbClr>
              </a:buClr>
              <a:buSzPct val="110000"/>
              <a:buFont typeface="Wingdings" panose="05000000000000000000" pitchFamily="2" charset="2"/>
              <a:buChar char="ü"/>
              <a:defRPr/>
            </a:pPr>
            <a:r>
              <a:rPr lang="en-US" sz="2400" dirty="0">
                <a:solidFill>
                  <a:prstClr val="black"/>
                </a:solidFill>
                <a:latin typeface="Calibri" panose="020F0502020204030204" pitchFamily="34" charset="0"/>
              </a:rPr>
              <a:t>Dental sealants </a:t>
            </a:r>
            <a:r>
              <a:rPr lang="en-US" sz="2400" dirty="0" smtClean="0">
                <a:solidFill>
                  <a:prstClr val="black"/>
                </a:solidFill>
                <a:latin typeface="Calibri" panose="020F0502020204030204" pitchFamily="34" charset="0"/>
              </a:rPr>
              <a:t>(3</a:t>
            </a:r>
            <a:r>
              <a:rPr lang="en-US" sz="2400" baseline="30000" dirty="0" smtClean="0">
                <a:solidFill>
                  <a:prstClr val="black"/>
                </a:solidFill>
                <a:latin typeface="Calibri" panose="020F0502020204030204" pitchFamily="34" charset="0"/>
              </a:rPr>
              <a:t>rd</a:t>
            </a:r>
            <a:r>
              <a:rPr lang="en-US" sz="2400" dirty="0" smtClean="0">
                <a:solidFill>
                  <a:prstClr val="black"/>
                </a:solidFill>
                <a:latin typeface="Calibri" panose="020F0502020204030204" pitchFamily="34" charset="0"/>
              </a:rPr>
              <a:t> graders)</a:t>
            </a:r>
          </a:p>
          <a:p>
            <a:pPr marL="342900" lvl="1" indent="-342900">
              <a:lnSpc>
                <a:spcPct val="90000"/>
              </a:lnSpc>
              <a:spcBef>
                <a:spcPts val="1800"/>
              </a:spcBef>
              <a:buClr>
                <a:srgbClr val="5A6378">
                  <a:lumMod val="75000"/>
                </a:srgbClr>
              </a:buClr>
              <a:buSzPct val="110000"/>
              <a:buFont typeface="Wingdings" panose="05000000000000000000" pitchFamily="2" charset="2"/>
              <a:buChar char="ü"/>
              <a:defRPr/>
            </a:pPr>
            <a:r>
              <a:rPr lang="en-US" sz="2400" dirty="0" smtClean="0">
                <a:solidFill>
                  <a:prstClr val="black"/>
                </a:solidFill>
                <a:latin typeface="Calibri" panose="020F0502020204030204" pitchFamily="34" charset="0"/>
              </a:rPr>
              <a:t>Water </a:t>
            </a:r>
            <a:r>
              <a:rPr lang="en-US" sz="2400" dirty="0">
                <a:solidFill>
                  <a:prstClr val="black"/>
                </a:solidFill>
                <a:latin typeface="Calibri" panose="020F0502020204030204" pitchFamily="34" charset="0"/>
              </a:rPr>
              <a:t>fluoridation status</a:t>
            </a:r>
          </a:p>
          <a:p>
            <a:pPr marL="285750" lvl="1">
              <a:lnSpc>
                <a:spcPct val="90000"/>
              </a:lnSpc>
              <a:spcBef>
                <a:spcPts val="1800"/>
              </a:spcBef>
              <a:buClr>
                <a:srgbClr val="5A6378">
                  <a:lumMod val="75000"/>
                </a:srgbClr>
              </a:buClr>
              <a:buSzPct val="110000"/>
              <a:buFont typeface="Wingdings" panose="05000000000000000000" pitchFamily="2" charset="2"/>
              <a:buChar char="ü"/>
              <a:defRPr/>
            </a:pPr>
            <a:r>
              <a:rPr lang="en-US" sz="2400" dirty="0" smtClean="0">
                <a:solidFill>
                  <a:prstClr val="black"/>
                </a:solidFill>
                <a:latin typeface="Calibri" panose="020F0502020204030204" pitchFamily="34" charset="0"/>
              </a:rPr>
              <a:t>Dental </a:t>
            </a:r>
            <a:r>
              <a:rPr lang="en-US" sz="2400" dirty="0">
                <a:solidFill>
                  <a:prstClr val="black"/>
                </a:solidFill>
                <a:latin typeface="Calibri" panose="020F0502020204030204" pitchFamily="34" charset="0"/>
              </a:rPr>
              <a:t>visit (adults)</a:t>
            </a:r>
          </a:p>
          <a:p>
            <a:pPr marL="285750" lvl="1">
              <a:lnSpc>
                <a:spcPct val="90000"/>
              </a:lnSpc>
              <a:buClr>
                <a:srgbClr val="5A6378">
                  <a:lumMod val="75000"/>
                </a:srgbClr>
              </a:buClr>
              <a:buSzPct val="110000"/>
              <a:buFont typeface="Wingdings" panose="05000000000000000000" pitchFamily="2" charset="2"/>
              <a:buChar char="ü"/>
              <a:defRPr/>
            </a:pPr>
            <a:r>
              <a:rPr lang="en-US" sz="2400" dirty="0">
                <a:solidFill>
                  <a:prstClr val="black"/>
                </a:solidFill>
                <a:latin typeface="Calibri" panose="020F0502020204030204" pitchFamily="34" charset="0"/>
              </a:rPr>
              <a:t>Teeth cleaning (adults)</a:t>
            </a:r>
          </a:p>
          <a:p>
            <a:pPr marL="285750" lvl="1">
              <a:lnSpc>
                <a:spcPct val="90000"/>
              </a:lnSpc>
              <a:buClr>
                <a:srgbClr val="5A6378">
                  <a:lumMod val="75000"/>
                </a:srgbClr>
              </a:buClr>
              <a:buSzPct val="110000"/>
              <a:buFont typeface="Wingdings" panose="05000000000000000000" pitchFamily="2" charset="2"/>
              <a:buChar char="ü"/>
              <a:defRPr/>
            </a:pPr>
            <a:r>
              <a:rPr lang="en-US" sz="2400" dirty="0">
                <a:solidFill>
                  <a:prstClr val="black"/>
                </a:solidFill>
                <a:latin typeface="Calibri" panose="020F0502020204030204" pitchFamily="34" charset="0"/>
              </a:rPr>
              <a:t>Complete tooth loss (older adults</a:t>
            </a:r>
            <a:r>
              <a:rPr lang="en-US" sz="2400" dirty="0" smtClean="0">
                <a:solidFill>
                  <a:prstClr val="black"/>
                </a:solidFill>
                <a:latin typeface="Calibri" panose="020F0502020204030204" pitchFamily="34" charset="0"/>
              </a:rPr>
              <a:t>)</a:t>
            </a:r>
          </a:p>
          <a:p>
            <a:pPr marL="285750" lvl="1">
              <a:lnSpc>
                <a:spcPct val="90000"/>
              </a:lnSpc>
              <a:buClr>
                <a:srgbClr val="5A6378">
                  <a:lumMod val="75000"/>
                </a:srgbClr>
              </a:buClr>
              <a:buSzPct val="110000"/>
              <a:buFont typeface="Wingdings" panose="05000000000000000000" pitchFamily="2" charset="2"/>
              <a:buChar char="ü"/>
              <a:defRPr/>
            </a:pPr>
            <a:r>
              <a:rPr lang="en-US" sz="2400" dirty="0">
                <a:solidFill>
                  <a:prstClr val="black"/>
                </a:solidFill>
                <a:latin typeface="Calibri" panose="020F0502020204030204" pitchFamily="34" charset="0"/>
              </a:rPr>
              <a:t>Loss of 6 or more teeth (older adults</a:t>
            </a:r>
            <a:r>
              <a:rPr lang="en-US" sz="2400" dirty="0" smtClean="0">
                <a:solidFill>
                  <a:prstClr val="black"/>
                </a:solidFill>
                <a:latin typeface="Calibri" panose="020F0502020204030204" pitchFamily="34" charset="0"/>
              </a:rPr>
              <a:t>)</a:t>
            </a:r>
          </a:p>
          <a:p>
            <a:pPr marL="231775" lvl="1" indent="-231775">
              <a:lnSpc>
                <a:spcPct val="90000"/>
              </a:lnSpc>
              <a:buClr>
                <a:srgbClr val="5A6378">
                  <a:lumMod val="75000"/>
                </a:srgbClr>
              </a:buClr>
              <a:buSzPct val="110000"/>
              <a:buFont typeface="Wingdings" pitchFamily="2" charset="2"/>
              <a:buChar char="§"/>
              <a:defRPr/>
            </a:pPr>
            <a:endParaRPr lang="en-US" sz="2400" dirty="0">
              <a:solidFill>
                <a:prstClr val="black"/>
              </a:solidFill>
              <a:latin typeface="Calibri" panose="020F0502020204030204" pitchFamily="34" charset="0"/>
            </a:endParaRPr>
          </a:p>
          <a:p>
            <a:pPr marL="231775" lvl="1" indent="-231775">
              <a:lnSpc>
                <a:spcPct val="90000"/>
              </a:lnSpc>
              <a:buClr>
                <a:srgbClr val="5A6378">
                  <a:lumMod val="75000"/>
                </a:srgbClr>
              </a:buClr>
              <a:buSzPct val="110000"/>
              <a:buFont typeface="Wingdings" pitchFamily="2" charset="2"/>
              <a:buChar char="§"/>
              <a:defRPr/>
            </a:pPr>
            <a:endParaRPr lang="en-US" sz="2400" dirty="0">
              <a:solidFill>
                <a:prstClr val="black"/>
              </a:solidFill>
              <a:latin typeface="Calibri" panose="020F0502020204030204" pitchFamily="34" charset="0"/>
            </a:endParaRPr>
          </a:p>
          <a:p>
            <a:pPr marL="0" lvl="1" indent="0">
              <a:lnSpc>
                <a:spcPct val="90000"/>
              </a:lnSpc>
              <a:buClr>
                <a:srgbClr val="5A6378">
                  <a:lumMod val="75000"/>
                </a:srgbClr>
              </a:buClr>
              <a:buSzPct val="110000"/>
              <a:buNone/>
              <a:defRPr/>
            </a:pPr>
            <a:r>
              <a:rPr lang="en-US" sz="2400" dirty="0" smtClean="0">
                <a:solidFill>
                  <a:prstClr val="black"/>
                </a:solidFill>
                <a:latin typeface="Calibri" panose="020F0502020204030204" pitchFamily="34" charset="0"/>
              </a:rPr>
              <a:t>                 Synopses  13 indicators</a:t>
            </a:r>
            <a:endParaRPr lang="en-US" sz="2400" dirty="0">
              <a:solidFill>
                <a:prstClr val="black"/>
              </a:solidFill>
              <a:latin typeface="Calibri" panose="020F0502020204030204" pitchFamily="34" charset="0"/>
            </a:endParaRPr>
          </a:p>
          <a:p>
            <a:pPr marL="231775" lvl="1" indent="-231775">
              <a:lnSpc>
                <a:spcPct val="90000"/>
              </a:lnSpc>
              <a:buClr>
                <a:srgbClr val="5A6378">
                  <a:lumMod val="75000"/>
                </a:srgbClr>
              </a:buClr>
              <a:buSzPct val="110000"/>
              <a:buFont typeface="Wingdings" pitchFamily="2" charset="2"/>
              <a:buChar char="§"/>
              <a:defRPr/>
            </a:pPr>
            <a:endParaRPr lang="en-US" sz="2400" dirty="0" smtClean="0">
              <a:solidFill>
                <a:prstClr val="black"/>
              </a:solidFill>
              <a:latin typeface="Calibri" panose="020F0502020204030204" pitchFamily="34" charset="0"/>
            </a:endParaRPr>
          </a:p>
          <a:p>
            <a:pPr marL="231775" lvl="1" indent="-231775" eaLnBrk="1" hangingPunct="1">
              <a:lnSpc>
                <a:spcPct val="90000"/>
              </a:lnSpc>
              <a:buClr>
                <a:schemeClr val="tx2">
                  <a:lumMod val="75000"/>
                </a:schemeClr>
              </a:buClr>
              <a:buSzPct val="110000"/>
              <a:buFont typeface="Wingdings" pitchFamily="2" charset="2"/>
              <a:buChar char="§"/>
              <a:defRPr/>
            </a:pPr>
            <a:endParaRPr lang="en-US" sz="2400" dirty="0" smtClean="0">
              <a:latin typeface="Calibri" panose="020F0502020204030204" pitchFamily="34" charset="0"/>
            </a:endParaRPr>
          </a:p>
        </p:txBody>
      </p:sp>
      <p:sp>
        <p:nvSpPr>
          <p:cNvPr id="11269" name="TextBox 7"/>
          <p:cNvSpPr txBox="1">
            <a:spLocks noChangeArrowheads="1"/>
          </p:cNvSpPr>
          <p:nvPr/>
        </p:nvSpPr>
        <p:spPr bwMode="auto">
          <a:xfrm>
            <a:off x="4876800" y="4326550"/>
            <a:ext cx="184150" cy="369888"/>
          </a:xfrm>
          <a:prstGeom prst="rect">
            <a:avLst/>
          </a:prstGeom>
          <a:noFill/>
          <a:ln w="9525">
            <a:noFill/>
            <a:miter lim="800000"/>
            <a:headEnd/>
            <a:tailEnd/>
          </a:ln>
        </p:spPr>
        <p:txBody>
          <a:bodyPr wrap="none">
            <a:spAutoFit/>
          </a:bodyPr>
          <a:lstStyle/>
          <a:p>
            <a:endParaRPr lang="en-US">
              <a:solidFill>
                <a:prstClr val="black"/>
              </a:solidFill>
              <a:latin typeface="Calibri" pitchFamily="34" charset="0"/>
            </a:endParaRPr>
          </a:p>
        </p:txBody>
      </p:sp>
      <p:sp>
        <p:nvSpPr>
          <p:cNvPr id="5" name="TextBox 4"/>
          <p:cNvSpPr txBox="1">
            <a:spLocks noChangeArrowheads="1"/>
          </p:cNvSpPr>
          <p:nvPr/>
        </p:nvSpPr>
        <p:spPr bwMode="auto">
          <a:xfrm>
            <a:off x="5930153" y="1175891"/>
            <a:ext cx="2438400" cy="1077218"/>
          </a:xfrm>
          <a:prstGeom prst="rect">
            <a:avLst/>
          </a:prstGeom>
          <a:solidFill>
            <a:schemeClr val="tx2"/>
          </a:solidFill>
          <a:ln w="9525">
            <a:solidFill>
              <a:srgbClr val="E7EBF5"/>
            </a:solidFill>
            <a:miter lim="800000"/>
            <a:headEnd/>
            <a:tailEnd/>
          </a:ln>
        </p:spPr>
        <p:txBody>
          <a:bodyPr wrap="square">
            <a:spAutoFit/>
          </a:bodyPr>
          <a:lstStyle/>
          <a:p>
            <a:r>
              <a:rPr lang="en-US" sz="1600" dirty="0">
                <a:solidFill>
                  <a:prstClr val="white"/>
                </a:solidFill>
                <a:latin typeface="Calibri" pitchFamily="34" charset="0"/>
              </a:rPr>
              <a:t>State Oral Health </a:t>
            </a:r>
            <a:r>
              <a:rPr lang="en-US" sz="1600" dirty="0" smtClean="0">
                <a:solidFill>
                  <a:prstClr val="white"/>
                </a:solidFill>
                <a:latin typeface="Calibri" pitchFamily="34" charset="0"/>
              </a:rPr>
              <a:t>Survey, </a:t>
            </a:r>
            <a:r>
              <a:rPr lang="en-US" sz="1600" dirty="0">
                <a:solidFill>
                  <a:prstClr val="white"/>
                </a:solidFill>
                <a:latin typeface="Calibri" pitchFamily="34" charset="0"/>
              </a:rPr>
              <a:t>3rd grade</a:t>
            </a:r>
          </a:p>
          <a:p>
            <a:r>
              <a:rPr lang="en-US" sz="1600" dirty="0" smtClean="0">
                <a:solidFill>
                  <a:prstClr val="white"/>
                </a:solidFill>
                <a:latin typeface="Calibri" pitchFamily="34" charset="0"/>
              </a:rPr>
              <a:t> (Basic Screening Survey protocol)</a:t>
            </a:r>
            <a:endParaRPr lang="en-US" sz="1600" dirty="0">
              <a:solidFill>
                <a:prstClr val="white"/>
              </a:solidFill>
              <a:latin typeface="Calibri" pitchFamily="34" charset="0"/>
            </a:endParaRPr>
          </a:p>
        </p:txBody>
      </p:sp>
      <p:sp>
        <p:nvSpPr>
          <p:cNvPr id="6" name="TextBox 5"/>
          <p:cNvSpPr txBox="1">
            <a:spLocks noChangeArrowheads="1"/>
          </p:cNvSpPr>
          <p:nvPr/>
        </p:nvSpPr>
        <p:spPr bwMode="auto">
          <a:xfrm>
            <a:off x="5931272" y="2433191"/>
            <a:ext cx="2438400" cy="584775"/>
          </a:xfrm>
          <a:prstGeom prst="rect">
            <a:avLst/>
          </a:prstGeom>
          <a:solidFill>
            <a:schemeClr val="tx2"/>
          </a:solidFill>
          <a:ln w="9525">
            <a:solidFill>
              <a:srgbClr val="E7EBF5"/>
            </a:solidFill>
            <a:miter lim="800000"/>
            <a:headEnd/>
            <a:tailEnd/>
          </a:ln>
        </p:spPr>
        <p:txBody>
          <a:bodyPr wrap="square">
            <a:spAutoFit/>
          </a:bodyPr>
          <a:lstStyle/>
          <a:p>
            <a:r>
              <a:rPr lang="en-US" sz="1600" dirty="0">
                <a:solidFill>
                  <a:prstClr val="white"/>
                </a:solidFill>
                <a:latin typeface="Calibri" pitchFamily="34" charset="0"/>
              </a:rPr>
              <a:t>Water Fluoridation Reporting System (WFRS)</a:t>
            </a:r>
          </a:p>
        </p:txBody>
      </p:sp>
      <p:sp>
        <p:nvSpPr>
          <p:cNvPr id="7" name="TextBox 6"/>
          <p:cNvSpPr txBox="1">
            <a:spLocks noChangeArrowheads="1"/>
          </p:cNvSpPr>
          <p:nvPr/>
        </p:nvSpPr>
        <p:spPr bwMode="auto">
          <a:xfrm>
            <a:off x="5935754" y="3402347"/>
            <a:ext cx="2438400" cy="830997"/>
          </a:xfrm>
          <a:prstGeom prst="rect">
            <a:avLst/>
          </a:prstGeom>
          <a:solidFill>
            <a:schemeClr val="tx2"/>
          </a:solidFill>
          <a:ln w="9525">
            <a:solidFill>
              <a:srgbClr val="E7EBF5"/>
            </a:solidFill>
            <a:miter lim="800000"/>
            <a:headEnd/>
            <a:tailEnd/>
          </a:ln>
        </p:spPr>
        <p:txBody>
          <a:bodyPr wrap="square">
            <a:spAutoFit/>
          </a:bodyPr>
          <a:lstStyle/>
          <a:p>
            <a:r>
              <a:rPr lang="en-US" sz="1600" dirty="0">
                <a:solidFill>
                  <a:prstClr val="white"/>
                </a:solidFill>
                <a:latin typeface="Calibri" pitchFamily="34" charset="0"/>
              </a:rPr>
              <a:t>Behavioral Risk Factor Surveillance System (BRFSS)</a:t>
            </a:r>
          </a:p>
        </p:txBody>
      </p:sp>
      <p:sp>
        <p:nvSpPr>
          <p:cNvPr id="2" name="Right Brace 1"/>
          <p:cNvSpPr/>
          <p:nvPr/>
        </p:nvSpPr>
        <p:spPr>
          <a:xfrm>
            <a:off x="5447645" y="1211986"/>
            <a:ext cx="282388" cy="99059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5527861" y="3124200"/>
            <a:ext cx="304800" cy="138729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a:off x="4495800" y="2680754"/>
            <a:ext cx="126066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61210" y="5660732"/>
            <a:ext cx="1268943" cy="152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Plus 13"/>
          <p:cNvSpPr/>
          <p:nvPr/>
        </p:nvSpPr>
        <p:spPr>
          <a:xfrm>
            <a:off x="838200" y="5397192"/>
            <a:ext cx="54864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FF"/>
              </a:solidFill>
            </a:endParaRPr>
          </a:p>
        </p:txBody>
      </p:sp>
      <p:sp>
        <p:nvSpPr>
          <p:cNvPr id="18" name="Rectangle 17"/>
          <p:cNvSpPr/>
          <p:nvPr/>
        </p:nvSpPr>
        <p:spPr>
          <a:xfrm>
            <a:off x="6155267" y="5019608"/>
            <a:ext cx="2120153" cy="1076816"/>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dirty="0" smtClean="0">
                <a:solidFill>
                  <a:schemeClr val="bg1"/>
                </a:solidFill>
              </a:rPr>
              <a:t>ASTDD Synopses  </a:t>
            </a:r>
            <a:endParaRPr lang="en-US" dirty="0">
              <a:solidFill>
                <a:schemeClr val="bg1"/>
              </a:solidFill>
            </a:endParaRPr>
          </a:p>
        </p:txBody>
      </p:sp>
    </p:spTree>
    <p:extLst>
      <p:ext uri="{BB962C8B-B14F-4D97-AF65-F5344CB8AC3E}">
        <p14:creationId xmlns:p14="http://schemas.microsoft.com/office/powerpoint/2010/main" val="19401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Autofit/>
          </a:bodyPr>
          <a:lstStyle/>
          <a:p>
            <a:pPr algn="l"/>
            <a:r>
              <a:rPr lang="en-US" sz="3600" b="1" dirty="0" smtClean="0">
                <a:solidFill>
                  <a:schemeClr val="accent3">
                    <a:lumMod val="75000"/>
                  </a:schemeClr>
                </a:solidFill>
              </a:rPr>
              <a:t>  </a:t>
            </a:r>
            <a:r>
              <a:rPr lang="en-US" sz="2800" b="1" dirty="0" smtClean="0">
                <a:latin typeface="Calibri" panose="020F0502020204030204" pitchFamily="34" charset="0"/>
              </a:rPr>
              <a:t>cdc.gov/</a:t>
            </a:r>
            <a:r>
              <a:rPr lang="en-US" sz="2800" b="1" dirty="0" err="1" smtClean="0">
                <a:latin typeface="Calibri" panose="020F0502020204030204" pitchFamily="34" charset="0"/>
              </a:rPr>
              <a:t>oralhealthdata</a:t>
            </a:r>
            <a:r>
              <a:rPr lang="en-US" sz="2800" b="1" dirty="0" smtClean="0">
                <a:latin typeface="Calibri" panose="020F0502020204030204" pitchFamily="34" charset="0"/>
              </a:rPr>
              <a:t> </a:t>
            </a:r>
            <a:br>
              <a:rPr lang="en-US" sz="2800" b="1" dirty="0" smtClean="0">
                <a:latin typeface="Calibri" panose="020F0502020204030204" pitchFamily="34" charset="0"/>
              </a:rPr>
            </a:br>
            <a:r>
              <a:rPr lang="en-US" sz="2800" b="1" dirty="0" smtClean="0">
                <a:latin typeface="Calibri" panose="020F0502020204030204" pitchFamily="34" charset="0"/>
              </a:rPr>
              <a:t>          Home Page</a:t>
            </a:r>
            <a:br>
              <a:rPr lang="en-US" sz="2800" b="1" dirty="0" smtClean="0">
                <a:latin typeface="Calibri" panose="020F0502020204030204" pitchFamily="34" charset="0"/>
              </a:rPr>
            </a:br>
            <a:endParaRPr lang="en-US" sz="24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8072" y="1623645"/>
            <a:ext cx="8572461" cy="4590295"/>
          </a:xfrm>
          <a:prstGeom prst="rect">
            <a:avLst/>
          </a:prstGeom>
          <a:noFill/>
          <a:ln>
            <a:noFill/>
          </a:ln>
          <a:effectLst>
            <a:glow rad="635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2700454" y="2002630"/>
            <a:ext cx="2505343" cy="419100"/>
          </a:xfrm>
          <a:prstGeom prst="wedgeRectCallout">
            <a:avLst>
              <a:gd name="adj1" fmla="val -52820"/>
              <a:gd name="adj2" fmla="val 24288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 data by state</a:t>
            </a:r>
            <a:endParaRPr lang="en-US" dirty="0">
              <a:solidFill>
                <a:schemeClr val="tx1"/>
              </a:solidFill>
            </a:endParaRPr>
          </a:p>
        </p:txBody>
      </p:sp>
      <p:sp>
        <p:nvSpPr>
          <p:cNvPr id="7" name="Rectangular Callout 6"/>
          <p:cNvSpPr/>
          <p:nvPr/>
        </p:nvSpPr>
        <p:spPr>
          <a:xfrm>
            <a:off x="7162800" y="1905000"/>
            <a:ext cx="1481719" cy="614361"/>
          </a:xfrm>
          <a:prstGeom prst="wedgeRectCallout">
            <a:avLst>
              <a:gd name="adj1" fmla="val -126835"/>
              <a:gd name="adj2" fmla="val 415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 by topic</a:t>
            </a:r>
            <a:endParaRPr lang="en-US" dirty="0">
              <a:solidFill>
                <a:schemeClr val="tx1"/>
              </a:solidFill>
            </a:endParaRPr>
          </a:p>
        </p:txBody>
      </p:sp>
      <p:sp>
        <p:nvSpPr>
          <p:cNvPr id="8" name="Rectangular Callout 7"/>
          <p:cNvSpPr/>
          <p:nvPr/>
        </p:nvSpPr>
        <p:spPr>
          <a:xfrm>
            <a:off x="7315200" y="5342247"/>
            <a:ext cx="1481719" cy="766761"/>
          </a:xfrm>
          <a:prstGeom prst="wedgeRectCallout">
            <a:avLst>
              <a:gd name="adj1" fmla="val -136223"/>
              <a:gd name="adj2" fmla="val -415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 directly with data</a:t>
            </a:r>
            <a:endParaRPr lang="en-US" dirty="0">
              <a:solidFill>
                <a:schemeClr val="tx1"/>
              </a:solidFill>
            </a:endParaRPr>
          </a:p>
        </p:txBody>
      </p:sp>
      <p:sp>
        <p:nvSpPr>
          <p:cNvPr id="9" name="Rectangular Callout 8"/>
          <p:cNvSpPr/>
          <p:nvPr/>
        </p:nvSpPr>
        <p:spPr>
          <a:xfrm>
            <a:off x="7315200" y="2867622"/>
            <a:ext cx="1634119" cy="1143000"/>
          </a:xfrm>
          <a:prstGeom prst="wedgeRectCallout">
            <a:avLst>
              <a:gd name="adj1" fmla="val -125025"/>
              <a:gd name="adj2" fmla="val 226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Access background and help pages</a:t>
            </a:r>
            <a:endParaRPr lang="en-US" dirty="0">
              <a:solidFill>
                <a:schemeClr val="tx1"/>
              </a:solidFill>
            </a:endParaRPr>
          </a:p>
        </p:txBody>
      </p:sp>
      <p:pic>
        <p:nvPicPr>
          <p:cNvPr id="5" name="Picture 4"/>
          <p:cNvPicPr>
            <a:picLocks noChangeAspect="1"/>
          </p:cNvPicPr>
          <p:nvPr/>
        </p:nvPicPr>
        <p:blipFill>
          <a:blip r:embed="rId4" cstate="print"/>
          <a:stretch>
            <a:fillRect/>
          </a:stretch>
        </p:blipFill>
        <p:spPr>
          <a:xfrm>
            <a:off x="6021932" y="274638"/>
            <a:ext cx="2172716" cy="1282101"/>
          </a:xfrm>
          <a:prstGeom prst="rect">
            <a:avLst/>
          </a:prstGeom>
        </p:spPr>
      </p:pic>
    </p:spTree>
    <p:extLst>
      <p:ext uri="{BB962C8B-B14F-4D97-AF65-F5344CB8AC3E}">
        <p14:creationId xmlns:p14="http://schemas.microsoft.com/office/powerpoint/2010/main" val="16760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smtClean="0">
              <a:solidFill>
                <a:schemeClr val="accent3">
                  <a:lumMod val="75000"/>
                </a:schemeClr>
              </a:solidFill>
            </a:endParaRPr>
          </a:p>
          <a:p>
            <a:pPr algn="l"/>
            <a:r>
              <a:rPr lang="en-US" sz="3600" b="1" dirty="0">
                <a:solidFill>
                  <a:schemeClr val="accent3">
                    <a:lumMod val="75000"/>
                  </a:schemeClr>
                </a:solidFill>
              </a:rPr>
              <a:t> </a:t>
            </a:r>
            <a:r>
              <a:rPr lang="en-US" sz="3600" b="1" dirty="0" smtClean="0">
                <a:solidFill>
                  <a:schemeClr val="accent3">
                    <a:lumMod val="75000"/>
                  </a:schemeClr>
                </a:solidFill>
              </a:rPr>
              <a:t>        </a:t>
            </a:r>
            <a:r>
              <a:rPr lang="en-US" sz="3600" b="1" dirty="0" smtClean="0"/>
              <a:t>cdc.gov/</a:t>
            </a:r>
            <a:r>
              <a:rPr lang="en-US" sz="3600" b="1" dirty="0" err="1" smtClean="0"/>
              <a:t>oralhealthdata</a:t>
            </a:r>
            <a:r>
              <a:rPr lang="en-US" sz="3600" b="1" dirty="0" smtClean="0">
                <a:solidFill>
                  <a:schemeClr val="accent3">
                    <a:lumMod val="50000"/>
                  </a:schemeClr>
                </a:solidFill>
              </a:rPr>
              <a:t> </a:t>
            </a:r>
            <a:br>
              <a:rPr lang="en-US" sz="3600" b="1" dirty="0" smtClean="0">
                <a:solidFill>
                  <a:schemeClr val="accent3">
                    <a:lumMod val="50000"/>
                  </a:schemeClr>
                </a:solidFill>
              </a:rPr>
            </a:br>
            <a:r>
              <a:rPr lang="en-US" sz="2400" dirty="0" smtClean="0"/>
              <a:t/>
            </a:r>
            <a:br>
              <a:rPr lang="en-US" sz="2400" dirty="0" smtClean="0"/>
            </a:br>
            <a:endParaRPr lang="en-US" sz="24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060" y="990600"/>
            <a:ext cx="5711480" cy="5419007"/>
          </a:xfrm>
          <a:prstGeom prst="rect">
            <a:avLst/>
          </a:prstGeom>
          <a:noFill/>
          <a:ln>
            <a:noFill/>
          </a:ln>
          <a:effectLst>
            <a:glow rad="63500">
              <a:schemeClr val="accent1">
                <a:satMod val="175000"/>
                <a:alpha val="40000"/>
              </a:schemeClr>
            </a:glow>
            <a:outerShdw blurRad="63500" dist="38100" dir="600000" sx="102000" sy="102000" algn="ctr" rotWithShape="0">
              <a:schemeClr val="tx2">
                <a:lumMod val="50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5624423" y="5181599"/>
            <a:ext cx="2605177" cy="762001"/>
          </a:xfrm>
          <a:prstGeom prst="wedgeRectCallout">
            <a:avLst>
              <a:gd name="adj1" fmla="val -3846"/>
              <a:gd name="adj2" fmla="val -12190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View indicators</a:t>
            </a:r>
          </a:p>
          <a:p>
            <a:pPr algn="ctr"/>
            <a:r>
              <a:rPr lang="en-US" sz="2400" dirty="0" smtClean="0">
                <a:solidFill>
                  <a:schemeClr val="tx1"/>
                </a:solidFill>
              </a:rPr>
              <a:t> for one state</a:t>
            </a:r>
            <a:endParaRPr lang="en-US" sz="2400" dirty="0">
              <a:solidFill>
                <a:schemeClr val="tx1"/>
              </a:solidFill>
            </a:endParaRPr>
          </a:p>
        </p:txBody>
      </p:sp>
      <p:pic>
        <p:nvPicPr>
          <p:cNvPr id="8" name="Picture 7"/>
          <p:cNvPicPr>
            <a:picLocks noChangeAspect="1"/>
          </p:cNvPicPr>
          <p:nvPr/>
        </p:nvPicPr>
        <p:blipFill rotWithShape="1">
          <a:blip r:embed="rId4" cstate="print"/>
          <a:srcRect l="58759" t="62543" r="18613" b="6795"/>
          <a:stretch/>
        </p:blipFill>
        <p:spPr>
          <a:xfrm>
            <a:off x="5029200" y="1942912"/>
            <a:ext cx="3651199" cy="2591175"/>
          </a:xfrm>
          <a:prstGeom prst="rect">
            <a:avLst/>
          </a:prstGeom>
        </p:spPr>
      </p:pic>
      <p:pic>
        <p:nvPicPr>
          <p:cNvPr id="6" name="Content Placeholder 4"/>
          <p:cNvPicPr>
            <a:picLocks noGrp="1" noChangeAspect="1"/>
          </p:cNvPicPr>
          <p:nvPr>
            <p:ph idx="1"/>
          </p:nvPr>
        </p:nvPicPr>
        <p:blipFill>
          <a:blip r:embed="rId5" cstate="print"/>
          <a:stretch>
            <a:fillRect/>
          </a:stretch>
        </p:blipFill>
        <p:spPr>
          <a:xfrm>
            <a:off x="450799" y="440634"/>
            <a:ext cx="8229600" cy="6119192"/>
          </a:xfrm>
          <a:prstGeom prst="rect">
            <a:avLst/>
          </a:prstGeom>
        </p:spPr>
      </p:pic>
    </p:spTree>
    <p:extLst>
      <p:ext uri="{BB962C8B-B14F-4D97-AF65-F5344CB8AC3E}">
        <p14:creationId xmlns:p14="http://schemas.microsoft.com/office/powerpoint/2010/main" val="82626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smtClean="0">
              <a:solidFill>
                <a:schemeClr val="accent3">
                  <a:lumMod val="75000"/>
                </a:schemeClr>
              </a:solidFill>
            </a:endParaRPr>
          </a:p>
          <a:p>
            <a:pPr algn="l"/>
            <a:r>
              <a:rPr lang="en-US" sz="3600" b="1" dirty="0">
                <a:solidFill>
                  <a:schemeClr val="accent3">
                    <a:lumMod val="75000"/>
                  </a:schemeClr>
                </a:solidFill>
              </a:rPr>
              <a:t> </a:t>
            </a:r>
            <a:r>
              <a:rPr lang="en-US" sz="3600" b="1" dirty="0" smtClean="0">
                <a:solidFill>
                  <a:schemeClr val="accent3">
                    <a:lumMod val="75000"/>
                  </a:schemeClr>
                </a:solidFill>
              </a:rPr>
              <a:t>       </a:t>
            </a:r>
            <a:r>
              <a:rPr lang="en-US" sz="3600" b="1" dirty="0" smtClean="0"/>
              <a:t>cdc.gov/</a:t>
            </a:r>
            <a:r>
              <a:rPr lang="en-US" sz="3600" b="1" dirty="0" err="1" smtClean="0"/>
              <a:t>oralhealthdata</a:t>
            </a:r>
            <a:r>
              <a:rPr lang="en-US" sz="3600" b="1" dirty="0" smtClean="0">
                <a:solidFill>
                  <a:schemeClr val="accent3">
                    <a:lumMod val="50000"/>
                  </a:schemeClr>
                </a:solidFill>
              </a:rPr>
              <a:t> </a:t>
            </a:r>
            <a:br>
              <a:rPr lang="en-US" sz="3600" b="1" dirty="0" smtClean="0">
                <a:solidFill>
                  <a:schemeClr val="accent3">
                    <a:lumMod val="50000"/>
                  </a:schemeClr>
                </a:solidFill>
              </a:rPr>
            </a:br>
            <a:r>
              <a:rPr lang="en-US" sz="2400" dirty="0" smtClean="0"/>
              <a:t/>
            </a:r>
            <a:br>
              <a:rPr lang="en-US" sz="2400" dirty="0" smtClean="0"/>
            </a:br>
            <a:endParaRPr lang="en-US" sz="2400" dirty="0"/>
          </a:p>
        </p:txBody>
      </p:sp>
      <p:pic>
        <p:nvPicPr>
          <p:cNvPr id="2" name="Picture 1"/>
          <p:cNvPicPr>
            <a:picLocks noChangeAspect="1"/>
          </p:cNvPicPr>
          <p:nvPr/>
        </p:nvPicPr>
        <p:blipFill>
          <a:blip r:embed="rId3" cstate="print"/>
          <a:stretch>
            <a:fillRect/>
          </a:stretch>
        </p:blipFill>
        <p:spPr>
          <a:xfrm>
            <a:off x="238025" y="163551"/>
            <a:ext cx="8664366" cy="6460273"/>
          </a:xfrm>
          <a:prstGeom prst="rect">
            <a:avLst/>
          </a:prstGeom>
        </p:spPr>
      </p:pic>
      <p:pic>
        <p:nvPicPr>
          <p:cNvPr id="3" name="Picture 2"/>
          <p:cNvPicPr>
            <a:picLocks noChangeAspect="1"/>
          </p:cNvPicPr>
          <p:nvPr/>
        </p:nvPicPr>
        <p:blipFill>
          <a:blip r:embed="rId4" cstate="print"/>
          <a:stretch>
            <a:fillRect/>
          </a:stretch>
        </p:blipFill>
        <p:spPr>
          <a:xfrm>
            <a:off x="685800" y="471487"/>
            <a:ext cx="1247775" cy="504825"/>
          </a:xfrm>
          <a:prstGeom prst="rect">
            <a:avLst/>
          </a:prstGeom>
        </p:spPr>
      </p:pic>
    </p:spTree>
    <p:extLst>
      <p:ext uri="{BB962C8B-B14F-4D97-AF65-F5344CB8AC3E}">
        <p14:creationId xmlns:p14="http://schemas.microsoft.com/office/powerpoint/2010/main" val="322656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73143" y="245327"/>
            <a:ext cx="8625530" cy="7691854"/>
          </a:xfrm>
          <a:prstGeom prst="rect">
            <a:avLst/>
          </a:prstGeom>
        </p:spPr>
      </p:pic>
    </p:spTree>
    <p:extLst>
      <p:ext uri="{BB962C8B-B14F-4D97-AF65-F5344CB8AC3E}">
        <p14:creationId xmlns:p14="http://schemas.microsoft.com/office/powerpoint/2010/main" val="419686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0925"/>
            <a:ext cx="7886700" cy="851337"/>
          </a:xfrm>
        </p:spPr>
        <p:txBody>
          <a:bodyPr>
            <a:noAutofit/>
          </a:bodyPr>
          <a:lstStyle/>
          <a:p>
            <a:r>
              <a:rPr lang="en-US" sz="2800" b="1" dirty="0" smtClean="0">
                <a:latin typeface="Calibri" panose="020F0502020204030204" pitchFamily="34" charset="0"/>
              </a:rPr>
              <a:t>Future: County-level </a:t>
            </a:r>
            <a:r>
              <a:rPr lang="en-US" sz="2800" b="1" dirty="0">
                <a:latin typeface="Calibri" panose="020F0502020204030204" pitchFamily="34" charset="0"/>
              </a:rPr>
              <a:t>W</a:t>
            </a:r>
            <a:r>
              <a:rPr lang="en-US" sz="2800" b="1" dirty="0" smtClean="0">
                <a:latin typeface="Calibri" panose="020F0502020204030204" pitchFamily="34" charset="0"/>
              </a:rPr>
              <a:t>ater </a:t>
            </a:r>
            <a:r>
              <a:rPr lang="en-US" sz="2800" b="1" dirty="0">
                <a:latin typeface="Calibri" panose="020F0502020204030204" pitchFamily="34" charset="0"/>
              </a:rPr>
              <a:t>F</a:t>
            </a:r>
            <a:r>
              <a:rPr lang="en-US" sz="2800" b="1" dirty="0" smtClean="0">
                <a:latin typeface="Calibri" panose="020F0502020204030204" pitchFamily="34" charset="0"/>
              </a:rPr>
              <a:t>luoridation   </a:t>
            </a:r>
            <a:endParaRPr lang="en-US" sz="2800" b="1" dirty="0">
              <a:latin typeface="Calibri" panose="020F0502020204030204" pitchFamily="34" charset="0"/>
            </a:endParaRPr>
          </a:p>
        </p:txBody>
      </p:sp>
      <p:pic>
        <p:nvPicPr>
          <p:cNvPr id="13" name="Content Placeholder 12"/>
          <p:cNvPicPr>
            <a:picLocks noGrp="1" noChangeAspect="1"/>
          </p:cNvPicPr>
          <p:nvPr>
            <p:ph idx="1"/>
          </p:nvPr>
        </p:nvPicPr>
        <p:blipFill>
          <a:blip r:embed="rId3" cstate="print"/>
          <a:stretch>
            <a:fillRect/>
          </a:stretch>
        </p:blipFill>
        <p:spPr>
          <a:xfrm>
            <a:off x="935422" y="1649795"/>
            <a:ext cx="7367750" cy="4133071"/>
          </a:xfrm>
          <a:prstGeom prst="rect">
            <a:avLst/>
          </a:prstGeom>
        </p:spPr>
      </p:pic>
      <p:cxnSp>
        <p:nvCxnSpPr>
          <p:cNvPr id="10" name="Straight Arrow Connector 9"/>
          <p:cNvCxnSpPr>
            <a:stCxn id="13" idx="0"/>
          </p:cNvCxnSpPr>
          <p:nvPr/>
        </p:nvCxnSpPr>
        <p:spPr>
          <a:xfrm>
            <a:off x="4619297" y="1649795"/>
            <a:ext cx="577411" cy="6000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62200" y="4019552"/>
            <a:ext cx="1657350" cy="17633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38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229600" cy="1143000"/>
          </a:xfrm>
        </p:spPr>
        <p:txBody>
          <a:bodyPr>
            <a:noAutofit/>
          </a:bodyPr>
          <a:lstStyle/>
          <a:p>
            <a:pPr algn="l"/>
            <a:r>
              <a:rPr lang="en-US" sz="3600" b="1" dirty="0" smtClean="0">
                <a:solidFill>
                  <a:schemeClr val="accent3">
                    <a:lumMod val="75000"/>
                  </a:schemeClr>
                </a:solidFill>
              </a:rPr>
              <a:t>  </a:t>
            </a:r>
            <a:r>
              <a:rPr lang="en-US" sz="2800" b="1" dirty="0" smtClean="0">
                <a:latin typeface="Calibri" panose="020F0502020204030204" pitchFamily="34" charset="0"/>
              </a:rPr>
              <a:t>cdc.gov/</a:t>
            </a:r>
            <a:r>
              <a:rPr lang="en-US" sz="2800" b="1" dirty="0" err="1" smtClean="0">
                <a:latin typeface="Calibri" panose="020F0502020204030204" pitchFamily="34" charset="0"/>
              </a:rPr>
              <a:t>oralhealthdata</a:t>
            </a:r>
            <a:r>
              <a:rPr lang="en-US" sz="2800" b="1" dirty="0" smtClean="0">
                <a:latin typeface="Calibri" panose="020F0502020204030204" pitchFamily="34" charset="0"/>
              </a:rPr>
              <a:t> </a:t>
            </a:r>
            <a:br>
              <a:rPr lang="en-US" sz="2800" b="1" dirty="0" smtClean="0">
                <a:latin typeface="Calibri" panose="020F0502020204030204" pitchFamily="34" charset="0"/>
              </a:rPr>
            </a:br>
            <a:r>
              <a:rPr lang="en-US" sz="2800" b="1" dirty="0" smtClean="0">
                <a:latin typeface="Calibri" panose="020F0502020204030204" pitchFamily="34" charset="0"/>
              </a:rPr>
              <a:t>          Home Page</a:t>
            </a:r>
            <a:br>
              <a:rPr lang="en-US" sz="2800" b="1" dirty="0" smtClean="0">
                <a:latin typeface="Calibri" panose="020F0502020204030204" pitchFamily="34" charset="0"/>
              </a:rPr>
            </a:br>
            <a:endParaRPr lang="en-US" sz="24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8072" y="1623645"/>
            <a:ext cx="8572461" cy="4590295"/>
          </a:xfrm>
          <a:prstGeom prst="rect">
            <a:avLst/>
          </a:prstGeom>
          <a:noFill/>
          <a:ln>
            <a:noFill/>
          </a:ln>
          <a:effectLst>
            <a:glow rad="635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2700454" y="2002630"/>
            <a:ext cx="2505343" cy="419100"/>
          </a:xfrm>
          <a:prstGeom prst="wedgeRectCallout">
            <a:avLst>
              <a:gd name="adj1" fmla="val -52820"/>
              <a:gd name="adj2" fmla="val 24288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 data by state</a:t>
            </a:r>
            <a:endParaRPr lang="en-US" dirty="0">
              <a:solidFill>
                <a:schemeClr val="tx1"/>
              </a:solidFill>
            </a:endParaRPr>
          </a:p>
        </p:txBody>
      </p:sp>
      <p:sp>
        <p:nvSpPr>
          <p:cNvPr id="7" name="Rectangular Callout 6"/>
          <p:cNvSpPr/>
          <p:nvPr/>
        </p:nvSpPr>
        <p:spPr>
          <a:xfrm>
            <a:off x="7162800" y="1905000"/>
            <a:ext cx="1481719" cy="614361"/>
          </a:xfrm>
          <a:prstGeom prst="wedgeRectCallout">
            <a:avLst>
              <a:gd name="adj1" fmla="val -126835"/>
              <a:gd name="adj2" fmla="val 415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View by topic</a:t>
            </a:r>
            <a:endParaRPr lang="en-US" dirty="0">
              <a:solidFill>
                <a:schemeClr val="tx1"/>
              </a:solidFill>
            </a:endParaRPr>
          </a:p>
        </p:txBody>
      </p:sp>
      <p:sp>
        <p:nvSpPr>
          <p:cNvPr id="8" name="Rectangular Callout 7"/>
          <p:cNvSpPr/>
          <p:nvPr/>
        </p:nvSpPr>
        <p:spPr>
          <a:xfrm>
            <a:off x="7315200" y="5342247"/>
            <a:ext cx="1481719" cy="766761"/>
          </a:xfrm>
          <a:prstGeom prst="wedgeRectCallout">
            <a:avLst>
              <a:gd name="adj1" fmla="val -136223"/>
              <a:gd name="adj2" fmla="val -415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 directly with data</a:t>
            </a:r>
            <a:endParaRPr lang="en-US" dirty="0">
              <a:solidFill>
                <a:schemeClr val="tx1"/>
              </a:solidFill>
            </a:endParaRPr>
          </a:p>
        </p:txBody>
      </p:sp>
      <p:sp>
        <p:nvSpPr>
          <p:cNvPr id="9" name="Rectangular Callout 8"/>
          <p:cNvSpPr/>
          <p:nvPr/>
        </p:nvSpPr>
        <p:spPr>
          <a:xfrm>
            <a:off x="7315200" y="2867622"/>
            <a:ext cx="1634119" cy="1143000"/>
          </a:xfrm>
          <a:prstGeom prst="wedgeRectCallout">
            <a:avLst>
              <a:gd name="adj1" fmla="val -125025"/>
              <a:gd name="adj2" fmla="val 226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Access background and help pages</a:t>
            </a:r>
            <a:endParaRPr lang="en-US" dirty="0">
              <a:solidFill>
                <a:schemeClr val="tx1"/>
              </a:solidFill>
            </a:endParaRPr>
          </a:p>
        </p:txBody>
      </p:sp>
      <p:pic>
        <p:nvPicPr>
          <p:cNvPr id="5" name="Picture 4"/>
          <p:cNvPicPr>
            <a:picLocks noChangeAspect="1"/>
          </p:cNvPicPr>
          <p:nvPr/>
        </p:nvPicPr>
        <p:blipFill>
          <a:blip r:embed="rId4" cstate="print"/>
          <a:stretch>
            <a:fillRect/>
          </a:stretch>
        </p:blipFill>
        <p:spPr>
          <a:xfrm>
            <a:off x="6021932" y="274638"/>
            <a:ext cx="2172716" cy="1282101"/>
          </a:xfrm>
          <a:prstGeom prst="rect">
            <a:avLst/>
          </a:prstGeom>
        </p:spPr>
      </p:pic>
    </p:spTree>
    <p:extLst>
      <p:ext uri="{BB962C8B-B14F-4D97-AF65-F5344CB8AC3E}">
        <p14:creationId xmlns:p14="http://schemas.microsoft.com/office/powerpoint/2010/main" val="204058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7-Part Series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81024579"/>
              </p:ext>
            </p:extLst>
          </p:nvPr>
        </p:nvGraphicFramePr>
        <p:xfrm>
          <a:off x="301625" y="1527175"/>
          <a:ext cx="8504238" cy="4043680"/>
        </p:xfrm>
        <a:graphic>
          <a:graphicData uri="http://schemas.openxmlformats.org/drawingml/2006/table">
            <a:tbl>
              <a:tblPr firstRow="1" bandRow="1">
                <a:tableStyleId>{5C22544A-7EE6-4342-B048-85BDC9FD1C3A}</a:tableStyleId>
              </a:tblPr>
              <a:tblGrid>
                <a:gridCol w="1069975">
                  <a:extLst>
                    <a:ext uri="{9D8B030D-6E8A-4147-A177-3AD203B41FA5}">
                      <a16:colId xmlns="" xmlns:a16="http://schemas.microsoft.com/office/drawing/2014/main" val="20000"/>
                    </a:ext>
                  </a:extLst>
                </a:gridCol>
                <a:gridCol w="4724400">
                  <a:extLst>
                    <a:ext uri="{9D8B030D-6E8A-4147-A177-3AD203B41FA5}">
                      <a16:colId xmlns="" xmlns:a16="http://schemas.microsoft.com/office/drawing/2014/main" val="20001"/>
                    </a:ext>
                  </a:extLst>
                </a:gridCol>
                <a:gridCol w="2709863">
                  <a:extLst>
                    <a:ext uri="{9D8B030D-6E8A-4147-A177-3AD203B41FA5}">
                      <a16:colId xmlns="" xmlns:a16="http://schemas.microsoft.com/office/drawing/2014/main" val="20002"/>
                    </a:ext>
                  </a:extLst>
                </a:gridCol>
              </a:tblGrid>
              <a:tr h="370840">
                <a:tc>
                  <a:txBody>
                    <a:bodyPr/>
                    <a:lstStyle/>
                    <a:p>
                      <a:r>
                        <a:rPr lang="en-US" sz="1600" i="0" dirty="0" smtClean="0">
                          <a:latin typeface="Calibri" pitchFamily="34" charset="0"/>
                          <a:cs typeface="Calibri" pitchFamily="34" charset="0"/>
                        </a:rPr>
                        <a:t>Date</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Topic</a:t>
                      </a:r>
                      <a:endParaRPr lang="en-GB" sz="1600" i="0" dirty="0">
                        <a:latin typeface="Calibri" pitchFamily="34" charset="0"/>
                        <a:cs typeface="Calibri" pitchFamily="34" charset="0"/>
                      </a:endParaRPr>
                    </a:p>
                  </a:txBody>
                  <a:tcPr/>
                </a:tc>
                <a:tc>
                  <a:txBody>
                    <a:bodyPr/>
                    <a:lstStyle/>
                    <a:p>
                      <a:r>
                        <a:rPr lang="en-US" sz="1600" i="0" dirty="0" smtClean="0">
                          <a:latin typeface="Calibri" pitchFamily="34" charset="0"/>
                          <a:cs typeface="Calibri" pitchFamily="34" charset="0"/>
                        </a:rPr>
                        <a:t>Presenter</a:t>
                      </a:r>
                      <a:endParaRPr lang="en-GB" sz="1600" i="0" dirty="0">
                        <a:latin typeface="Calibri" pitchFamily="34" charset="0"/>
                        <a:cs typeface="Calibri" pitchFamily="34" charset="0"/>
                      </a:endParaRPr>
                    </a:p>
                  </a:txBody>
                  <a:tcPr/>
                </a:tc>
                <a:extLst>
                  <a:ext uri="{0D108BD9-81ED-4DB2-BD59-A6C34878D82A}">
                    <a16:rowId xmlns="" xmlns:a16="http://schemas.microsoft.com/office/drawing/2014/main" val="10000"/>
                  </a:ext>
                </a:extLst>
              </a:tr>
              <a:tr h="370840">
                <a:tc>
                  <a:txBody>
                    <a:bodyPr/>
                    <a:lstStyle/>
                    <a:p>
                      <a:r>
                        <a:rPr lang="en-US" sz="1600" i="0" dirty="0" smtClean="0">
                          <a:latin typeface="Calibri" pitchFamily="34" charset="0"/>
                          <a:cs typeface="Calibri" pitchFamily="34" charset="0"/>
                        </a:rPr>
                        <a:t>May</a:t>
                      </a:r>
                      <a:r>
                        <a:rPr lang="en-US" sz="1600" i="0" baseline="0" dirty="0" smtClean="0">
                          <a:latin typeface="Calibri" pitchFamily="34" charset="0"/>
                          <a:cs typeface="Calibri" pitchFamily="34" charset="0"/>
                        </a:rPr>
                        <a:t> 18</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Turning data into action: the importance of data dissemination</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Kathy Phipps, ASTDD</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Calibri" pitchFamily="34" charset="0"/>
                          <a:cs typeface="Calibri" pitchFamily="34" charset="0"/>
                        </a:rPr>
                        <a:t>June 1</a:t>
                      </a:r>
                      <a:endParaRPr lang="en-GB" sz="1600" b="0" i="0" dirty="0" smtClean="0">
                        <a:solidFill>
                          <a:schemeClr val="tx1"/>
                        </a:solidFill>
                        <a:latin typeface="Calibri" pitchFamily="34" charset="0"/>
                        <a:cs typeface="Calibri" pitchFamily="34" charset="0"/>
                      </a:endParaRPr>
                    </a:p>
                  </a:txBody>
                  <a:tcPr anchor="ctr"/>
                </a:tc>
                <a:tc>
                  <a:txBody>
                    <a:bodyPr/>
                    <a:lstStyle/>
                    <a:p>
                      <a:r>
                        <a:rPr kumimoji="0" lang="en-GB" sz="1600" b="0" i="0" kern="1200" dirty="0" smtClean="0">
                          <a:solidFill>
                            <a:schemeClr val="tx1"/>
                          </a:solidFill>
                          <a:latin typeface="Calibri" pitchFamily="34" charset="0"/>
                          <a:ea typeface="+mn-ea"/>
                          <a:cs typeface="Calibri" pitchFamily="34" charset="0"/>
                        </a:rPr>
                        <a:t>Developing and using state oral health data reports</a:t>
                      </a:r>
                      <a:endParaRPr lang="en-GB" sz="1600" b="0" i="0" dirty="0">
                        <a:solidFill>
                          <a:schemeClr val="tx1"/>
                        </a:solidFill>
                        <a:latin typeface="Calibri" pitchFamily="34" charset="0"/>
                        <a:cs typeface="Calibri" pitchFamily="34" charset="0"/>
                      </a:endParaRPr>
                    </a:p>
                  </a:txBody>
                  <a:tcPr anchor="ctr"/>
                </a:tc>
                <a:tc>
                  <a:txBody>
                    <a:bodyPr/>
                    <a:lstStyle/>
                    <a:p>
                      <a:r>
                        <a:rPr lang="en-US" sz="1600" b="0" i="0" dirty="0" smtClean="0">
                          <a:solidFill>
                            <a:schemeClr val="tx1"/>
                          </a:solidFill>
                          <a:latin typeface="Calibri" pitchFamily="34" charset="0"/>
                          <a:cs typeface="Calibri" pitchFamily="34" charset="0"/>
                        </a:rPr>
                        <a:t>Hawaii &amp; Vermont</a:t>
                      </a:r>
                      <a:endParaRPr lang="en-GB" sz="1600" b="0" i="0" dirty="0">
                        <a:solidFill>
                          <a:schemeClr val="tx1"/>
                        </a:solidFill>
                        <a:latin typeface="Calibri" pitchFamily="34" charset="0"/>
                        <a:cs typeface="Calibri" pitchFamily="34" charset="0"/>
                      </a:endParaRPr>
                    </a:p>
                  </a:txBody>
                  <a:tcPr anchor="ctr"/>
                </a:tc>
                <a:extLst>
                  <a:ext uri="{0D108BD9-81ED-4DB2-BD59-A6C34878D82A}">
                    <a16:rowId xmlns="" xmlns:a16="http://schemas.microsoft.com/office/drawing/2014/main" val="10002"/>
                  </a:ext>
                </a:extLst>
              </a:tr>
              <a:tr h="370840">
                <a:tc>
                  <a:txBody>
                    <a:bodyPr/>
                    <a:lstStyle/>
                    <a:p>
                      <a:r>
                        <a:rPr lang="en-US" sz="1600" b="1" i="1" dirty="0" smtClean="0">
                          <a:solidFill>
                            <a:srgbClr val="FF0000"/>
                          </a:solidFill>
                          <a:latin typeface="Calibri" pitchFamily="34" charset="0"/>
                          <a:cs typeface="Calibri" pitchFamily="34" charset="0"/>
                        </a:rPr>
                        <a:t>June 15</a:t>
                      </a:r>
                      <a:endParaRPr lang="en-GB" sz="1600" b="1" i="1" dirty="0">
                        <a:solidFill>
                          <a:srgbClr val="FF0000"/>
                        </a:solidFill>
                        <a:latin typeface="Calibri" pitchFamily="34" charset="0"/>
                        <a:cs typeface="Calibri" pitchFamily="34" charset="0"/>
                      </a:endParaRPr>
                    </a:p>
                  </a:txBody>
                  <a:tcPr anchor="ctr"/>
                </a:tc>
                <a:tc>
                  <a:txBody>
                    <a:bodyPr/>
                    <a:lstStyle/>
                    <a:p>
                      <a:r>
                        <a:rPr lang="en-US" sz="1600" b="1" i="1" dirty="0" smtClean="0">
                          <a:solidFill>
                            <a:srgbClr val="FF0000"/>
                          </a:solidFill>
                          <a:latin typeface="Calibri" pitchFamily="34" charset="0"/>
                          <a:cs typeface="Calibri" pitchFamily="34" charset="0"/>
                        </a:rPr>
                        <a:t>Using the CDC Open Data Platform to visualize oral health data</a:t>
                      </a:r>
                      <a:endParaRPr lang="en-GB" sz="1600" b="1" i="1" dirty="0">
                        <a:solidFill>
                          <a:srgbClr val="FF0000"/>
                        </a:solidFill>
                        <a:latin typeface="Calibri" pitchFamily="34" charset="0"/>
                        <a:cs typeface="Calibri" pitchFamily="34" charset="0"/>
                      </a:endParaRPr>
                    </a:p>
                  </a:txBody>
                  <a:tcPr anchor="ctr"/>
                </a:tc>
                <a:tc>
                  <a:txBody>
                    <a:bodyPr/>
                    <a:lstStyle/>
                    <a:p>
                      <a:r>
                        <a:rPr lang="en-US" sz="1600" b="1" i="1" dirty="0" smtClean="0">
                          <a:solidFill>
                            <a:srgbClr val="FF0000"/>
                          </a:solidFill>
                          <a:latin typeface="Calibri" pitchFamily="34" charset="0"/>
                          <a:cs typeface="Calibri" pitchFamily="34" charset="0"/>
                        </a:rPr>
                        <a:t>Valerie Robison, CDC</a:t>
                      </a:r>
                      <a:endParaRPr lang="en-GB" sz="1600" b="1" i="1" dirty="0">
                        <a:solidFill>
                          <a:srgbClr val="FF0000"/>
                        </a:solidFill>
                        <a:latin typeface="Calibri" pitchFamily="34" charset="0"/>
                        <a:cs typeface="Calibri" pitchFamily="34" charset="0"/>
                      </a:endParaRPr>
                    </a:p>
                  </a:txBody>
                  <a:tcPr anchor="ctr"/>
                </a:tc>
                <a:extLst>
                  <a:ext uri="{0D108BD9-81ED-4DB2-BD59-A6C34878D82A}">
                    <a16:rowId xmlns="" xmlns:a16="http://schemas.microsoft.com/office/drawing/2014/main" val="10003"/>
                  </a:ext>
                </a:extLst>
              </a:tr>
              <a:tr h="370840">
                <a:tc>
                  <a:txBody>
                    <a:bodyPr/>
                    <a:lstStyle/>
                    <a:p>
                      <a:r>
                        <a:rPr lang="en-US" sz="1600" i="0" dirty="0" smtClean="0">
                          <a:latin typeface="Calibri" pitchFamily="34" charset="0"/>
                          <a:cs typeface="Calibri" pitchFamily="34" charset="0"/>
                        </a:rPr>
                        <a:t>June 29</a:t>
                      </a:r>
                      <a:endParaRPr lang="en-GB" sz="1600" i="0" dirty="0">
                        <a:latin typeface="Calibri" pitchFamily="34" charset="0"/>
                        <a:cs typeface="Calibri" pitchFamily="34" charset="0"/>
                      </a:endParaRPr>
                    </a:p>
                  </a:txBody>
                  <a:tcPr anchor="ctr"/>
                </a:tc>
                <a:tc>
                  <a:txBody>
                    <a:bodyPr/>
                    <a:lstStyle/>
                    <a:p>
                      <a:r>
                        <a:rPr kumimoji="0" lang="en-GB" sz="1600" kern="1200" dirty="0" smtClean="0">
                          <a:solidFill>
                            <a:schemeClr val="dk1"/>
                          </a:solidFill>
                          <a:latin typeface="Calibri" pitchFamily="34" charset="0"/>
                          <a:ea typeface="+mn-ea"/>
                          <a:cs typeface="Calibri" pitchFamily="34" charset="0"/>
                        </a:rPr>
                        <a:t>Data to Action: Making Better </a:t>
                      </a:r>
                      <a:r>
                        <a:rPr kumimoji="0" lang="en-GB" sz="1600" kern="1200" dirty="0" err="1" smtClean="0">
                          <a:solidFill>
                            <a:schemeClr val="dk1"/>
                          </a:solidFill>
                          <a:latin typeface="Calibri" pitchFamily="34" charset="0"/>
                          <a:ea typeface="+mn-ea"/>
                          <a:cs typeface="Calibri" pitchFamily="34" charset="0"/>
                        </a:rPr>
                        <a:t>Infographics</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Carole </a:t>
                      </a:r>
                      <a:r>
                        <a:rPr kumimoji="0" lang="en-GB" sz="1600" i="0" kern="1200" dirty="0" err="1" smtClean="0">
                          <a:solidFill>
                            <a:schemeClr val="dk1"/>
                          </a:solidFill>
                          <a:latin typeface="Calibri" pitchFamily="34" charset="0"/>
                          <a:ea typeface="+mn-ea"/>
                          <a:cs typeface="Calibri" pitchFamily="34" charset="0"/>
                        </a:rPr>
                        <a:t>Stampfel</a:t>
                      </a:r>
                      <a:r>
                        <a:rPr kumimoji="0" lang="en-GB" sz="1600" i="0" kern="1200" dirty="0" smtClean="0">
                          <a:solidFill>
                            <a:schemeClr val="dk1"/>
                          </a:solidFill>
                          <a:latin typeface="Calibri" pitchFamily="34" charset="0"/>
                          <a:ea typeface="+mn-ea"/>
                          <a:cs typeface="Calibri" pitchFamily="34" charset="0"/>
                        </a:rPr>
                        <a:t>, AMCHP</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370840">
                <a:tc>
                  <a:txBody>
                    <a:bodyPr/>
                    <a:lstStyle/>
                    <a:p>
                      <a:r>
                        <a:rPr lang="en-US" sz="1600" i="0" dirty="0" smtClean="0">
                          <a:latin typeface="Calibri" pitchFamily="34" charset="0"/>
                          <a:cs typeface="Calibri" pitchFamily="34" charset="0"/>
                        </a:rPr>
                        <a:t>July 13</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Oral health </a:t>
                      </a:r>
                      <a:r>
                        <a:rPr kumimoji="0" lang="en-GB" sz="1600" i="0" kern="1200" dirty="0" err="1" smtClean="0">
                          <a:solidFill>
                            <a:schemeClr val="dk1"/>
                          </a:solidFill>
                          <a:latin typeface="Calibri" pitchFamily="34" charset="0"/>
                          <a:ea typeface="+mn-ea"/>
                          <a:cs typeface="Calibri" pitchFamily="34" charset="0"/>
                        </a:rPr>
                        <a:t>infographics</a:t>
                      </a:r>
                      <a:r>
                        <a:rPr kumimoji="0" lang="en-GB" sz="1600" i="0" kern="1200" dirty="0" smtClean="0">
                          <a:solidFill>
                            <a:schemeClr val="dk1"/>
                          </a:solidFill>
                          <a:latin typeface="Calibri" pitchFamily="34" charset="0"/>
                          <a:ea typeface="+mn-ea"/>
                          <a:cs typeface="Calibri" pitchFamily="34" charset="0"/>
                        </a:rPr>
                        <a:t> – state examples</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Arizona</a:t>
                      </a:r>
                      <a:r>
                        <a:rPr lang="en-US" sz="1600" i="0" baseline="0" dirty="0" smtClean="0">
                          <a:latin typeface="Calibri" pitchFamily="34" charset="0"/>
                          <a:cs typeface="Calibri" pitchFamily="34" charset="0"/>
                        </a:rPr>
                        <a:t> &amp; New Hampshire</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5"/>
                  </a:ext>
                </a:extLst>
              </a:tr>
              <a:tr h="370840">
                <a:tc>
                  <a:txBody>
                    <a:bodyPr/>
                    <a:lstStyle/>
                    <a:p>
                      <a:r>
                        <a:rPr lang="en-US" sz="1600" i="0" dirty="0" smtClean="0">
                          <a:latin typeface="Calibri" pitchFamily="34" charset="0"/>
                          <a:cs typeface="Calibri" pitchFamily="34" charset="0"/>
                        </a:rPr>
                        <a:t>July 27</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Web-based oral health data systems – state examples</a:t>
                      </a:r>
                      <a:endParaRPr lang="en-GB" sz="1600" i="0" dirty="0">
                        <a:latin typeface="Calibri" pitchFamily="34" charset="0"/>
                        <a:cs typeface="Calibri" pitchFamily="34" charset="0"/>
                      </a:endParaRPr>
                    </a:p>
                  </a:txBody>
                  <a:tcPr anchor="ctr"/>
                </a:tc>
                <a:tc>
                  <a:txBody>
                    <a:bodyPr/>
                    <a:lstStyle/>
                    <a:p>
                      <a:r>
                        <a:rPr lang="en-US" sz="1600" i="0" dirty="0" smtClean="0">
                          <a:latin typeface="Calibri" pitchFamily="34" charset="0"/>
                          <a:cs typeface="Calibri" pitchFamily="34" charset="0"/>
                        </a:rPr>
                        <a:t>Colorado, Minnesota, Wisconsin</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6"/>
                  </a:ext>
                </a:extLst>
              </a:tr>
              <a:tr h="370840">
                <a:tc>
                  <a:txBody>
                    <a:bodyPr/>
                    <a:lstStyle/>
                    <a:p>
                      <a:r>
                        <a:rPr lang="en-US" sz="1600" i="0" dirty="0" smtClean="0">
                          <a:latin typeface="Calibri" pitchFamily="34" charset="0"/>
                          <a:cs typeface="Calibri" pitchFamily="34" charset="0"/>
                        </a:rPr>
                        <a:t>August 10</a:t>
                      </a:r>
                      <a:endParaRPr lang="en-GB" sz="1600" i="0" dirty="0">
                        <a:latin typeface="Calibri" pitchFamily="34" charset="0"/>
                        <a:cs typeface="Calibri" pitchFamily="34" charset="0"/>
                      </a:endParaRPr>
                    </a:p>
                  </a:txBody>
                  <a:tcPr anchor="ctr"/>
                </a:tc>
                <a:tc>
                  <a:txBody>
                    <a:bodyPr/>
                    <a:lstStyle/>
                    <a:p>
                      <a:r>
                        <a:rPr kumimoji="0" lang="en-GB" sz="1600" i="0" kern="1200" dirty="0" smtClean="0">
                          <a:solidFill>
                            <a:schemeClr val="dk1"/>
                          </a:solidFill>
                          <a:latin typeface="Calibri" pitchFamily="34" charset="0"/>
                          <a:ea typeface="+mn-ea"/>
                          <a:cs typeface="Calibri" pitchFamily="34" charset="0"/>
                        </a:rPr>
                        <a:t>Using coalitions and partners to spread the message</a:t>
                      </a:r>
                      <a:endParaRPr lang="en-GB" sz="1600" i="0" dirty="0">
                        <a:latin typeface="Calibri" pitchFamily="34" charset="0"/>
                        <a:cs typeface="Calibri" pitchFamily="34" charset="0"/>
                      </a:endParaRPr>
                    </a:p>
                  </a:txBody>
                  <a:tcPr anchor="ctr"/>
                </a:tc>
                <a:tc>
                  <a:txBody>
                    <a:bodyPr/>
                    <a:lstStyle/>
                    <a:p>
                      <a:r>
                        <a:rPr kumimoji="0" lang="en-GB"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Children’s Health Alliance of Wisconsin, </a:t>
                      </a:r>
                      <a:r>
                        <a:rPr lang="en-US" sz="1600" i="0" dirty="0" smtClean="0">
                          <a:latin typeface="Calibri" pitchFamily="34" charset="0"/>
                          <a:cs typeface="Calibri" pitchFamily="34" charset="0"/>
                        </a:rPr>
                        <a:t>Washington Dental Service Foundation</a:t>
                      </a:r>
                      <a:endParaRPr lang="en-GB" sz="1600" i="0" dirty="0">
                        <a:latin typeface="Calibri" pitchFamily="34" charset="0"/>
                        <a:cs typeface="Calibri" pitchFamily="34" charset="0"/>
                      </a:endParaRPr>
                    </a:p>
                  </a:txBody>
                  <a:tcPr anchor="ctr"/>
                </a:tc>
                <a:extLst>
                  <a:ext uri="{0D108BD9-81ED-4DB2-BD59-A6C34878D82A}">
                    <a16:rowId xmlns="" xmlns:a16="http://schemas.microsoft.com/office/drawing/2014/main" val="10007"/>
                  </a:ext>
                </a:extLst>
              </a:tr>
            </a:tbl>
          </a:graphicData>
        </a:graphic>
      </p:graphicFrame>
      <p:sp>
        <p:nvSpPr>
          <p:cNvPr id="6" name="TextBox 5"/>
          <p:cNvSpPr txBox="1"/>
          <p:nvPr/>
        </p:nvSpPr>
        <p:spPr>
          <a:xfrm>
            <a:off x="994163" y="5705475"/>
            <a:ext cx="7155677" cy="461665"/>
          </a:xfrm>
          <a:prstGeom prst="rect">
            <a:avLst/>
          </a:prstGeom>
          <a:noFill/>
        </p:spPr>
        <p:txBody>
          <a:bodyPr wrap="none" rtlCol="0">
            <a:spAutoFit/>
          </a:bodyPr>
          <a:lstStyle/>
          <a:p>
            <a:pPr algn="ctr"/>
            <a:r>
              <a:rPr lang="en-US" sz="2400" b="1" dirty="0" smtClean="0">
                <a:latin typeface="Calibri" pitchFamily="34" charset="0"/>
                <a:cs typeface="Calibri" pitchFamily="34" charset="0"/>
              </a:rPr>
              <a:t>All webinars are Thursday from 3:00-4:00 Eastern Time</a:t>
            </a:r>
            <a:endParaRPr lang="en-GB" sz="2400" b="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print"/>
          <a:srcRect l="15545" t="34789" r="59840" b="41265"/>
          <a:stretch/>
        </p:blipFill>
        <p:spPr bwMode="auto">
          <a:xfrm>
            <a:off x="304800" y="1715145"/>
            <a:ext cx="4495800" cy="1224944"/>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cstate="print"/>
          <a:stretch>
            <a:fillRect/>
          </a:stretch>
        </p:blipFill>
        <p:spPr>
          <a:xfrm>
            <a:off x="1096164" y="2197012"/>
            <a:ext cx="7543800" cy="3774849"/>
          </a:xfrm>
          <a:prstGeom prst="rect">
            <a:avLst/>
          </a:prstGeom>
        </p:spPr>
      </p:pic>
      <p:sp>
        <p:nvSpPr>
          <p:cNvPr id="4" name="Title 1"/>
          <p:cNvSpPr txBox="1">
            <a:spLocks/>
          </p:cNvSpPr>
          <p:nvPr/>
        </p:nvSpPr>
        <p:spPr>
          <a:xfrm>
            <a:off x="457200"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 </a:t>
            </a:r>
            <a:r>
              <a:rPr lang="en-US" sz="2800" b="1" dirty="0">
                <a:latin typeface="Calibri" panose="020F0502020204030204" pitchFamily="34" charset="0"/>
              </a:rPr>
              <a:t>Interact with </a:t>
            </a:r>
            <a:r>
              <a:rPr lang="en-US" sz="2800" b="1" dirty="0" smtClean="0">
                <a:latin typeface="Calibri" panose="020F0502020204030204" pitchFamily="34" charset="0"/>
              </a:rPr>
              <a:t>Views</a:t>
            </a:r>
            <a:endParaRPr lang="en-US" sz="2800" b="1" dirty="0">
              <a:latin typeface="Calibri" panose="020F0502020204030204" pitchFamily="34" charset="0"/>
            </a:endParaRPr>
          </a:p>
        </p:txBody>
      </p:sp>
      <p:sp>
        <p:nvSpPr>
          <p:cNvPr id="9" name="Rectangular Callout 8"/>
          <p:cNvSpPr/>
          <p:nvPr/>
        </p:nvSpPr>
        <p:spPr>
          <a:xfrm>
            <a:off x="3200400" y="1427071"/>
            <a:ext cx="4572000" cy="618349"/>
          </a:xfrm>
          <a:prstGeom prst="wedgeRectCallout">
            <a:avLst>
              <a:gd name="adj1" fmla="val -68133"/>
              <a:gd name="adj2" fmla="val 53329"/>
            </a:avLst>
          </a:prstGeom>
          <a:solidFill>
            <a:srgbClr val="FFC000"/>
          </a:solidFill>
          <a:ln>
            <a:noFill/>
          </a:ln>
          <a:effectLst>
            <a:outerShdw blurRad="63500" dist="38100" sx="102000" sy="102000" algn="ctr"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Click to interact with a data view</a:t>
            </a:r>
            <a:endParaRPr lang="en-US" sz="2400" dirty="0">
              <a:solidFill>
                <a:schemeClr val="tx1"/>
              </a:solidFill>
              <a:latin typeface="Calibri" panose="020F0502020204030204" pitchFamily="34" charset="0"/>
            </a:endParaRPr>
          </a:p>
        </p:txBody>
      </p:sp>
      <p:sp>
        <p:nvSpPr>
          <p:cNvPr id="11" name="Rectangular Callout 10"/>
          <p:cNvSpPr/>
          <p:nvPr/>
        </p:nvSpPr>
        <p:spPr>
          <a:xfrm>
            <a:off x="1828799" y="5486400"/>
            <a:ext cx="5486401" cy="728778"/>
          </a:xfrm>
          <a:prstGeom prst="wedgeRectCallout">
            <a:avLst>
              <a:gd name="adj1" fmla="val -2296"/>
              <a:gd name="adj2" fmla="val -115142"/>
            </a:avLst>
          </a:prstGeom>
          <a:solidFill>
            <a:srgbClr val="FFC000"/>
          </a:solidFill>
          <a:ln>
            <a:noFill/>
          </a:ln>
          <a:effectLst>
            <a:outerShdw blurRad="63500" dist="38100" sx="102000" sy="102000" algn="ctr"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To </a:t>
            </a:r>
            <a:r>
              <a:rPr lang="en-US" sz="2400" b="1" dirty="0" smtClean="0">
                <a:solidFill>
                  <a:schemeClr val="tx1"/>
                </a:solidFill>
                <a:latin typeface="Calibri" panose="020F0502020204030204" pitchFamily="34" charset="0"/>
              </a:rPr>
              <a:t>filter</a:t>
            </a:r>
            <a:r>
              <a:rPr lang="en-US" sz="2400" dirty="0" smtClean="0">
                <a:solidFill>
                  <a:schemeClr val="tx1"/>
                </a:solidFill>
                <a:latin typeface="Calibri" panose="020F0502020204030204" pitchFamily="34" charset="0"/>
              </a:rPr>
              <a:t>, </a:t>
            </a:r>
            <a:r>
              <a:rPr lang="en-US" sz="2400" b="1" dirty="0" smtClean="0">
                <a:solidFill>
                  <a:schemeClr val="tx1"/>
                </a:solidFill>
                <a:latin typeface="Calibri" panose="020F0502020204030204" pitchFamily="34" charset="0"/>
              </a:rPr>
              <a:t>graph</a:t>
            </a:r>
            <a:r>
              <a:rPr lang="en-US" sz="2400" dirty="0" smtClean="0">
                <a:solidFill>
                  <a:schemeClr val="tx1"/>
                </a:solidFill>
                <a:latin typeface="Calibri" panose="020F0502020204030204" pitchFamily="34" charset="0"/>
              </a:rPr>
              <a:t>, </a:t>
            </a:r>
            <a:r>
              <a:rPr lang="en-US" sz="2400" b="1" dirty="0" smtClean="0">
                <a:solidFill>
                  <a:schemeClr val="tx1"/>
                </a:solidFill>
                <a:latin typeface="Calibri" panose="020F0502020204030204" pitchFamily="34" charset="0"/>
              </a:rPr>
              <a:t>map</a:t>
            </a:r>
            <a:r>
              <a:rPr lang="en-US" sz="2400" dirty="0" smtClean="0">
                <a:solidFill>
                  <a:schemeClr val="tx1"/>
                </a:solidFill>
                <a:latin typeface="Calibri" panose="020F0502020204030204" pitchFamily="34" charset="0"/>
              </a:rPr>
              <a:t> or </a:t>
            </a:r>
            <a:r>
              <a:rPr lang="en-US" sz="2400" b="1" dirty="0" smtClean="0">
                <a:solidFill>
                  <a:schemeClr val="tx1"/>
                </a:solidFill>
                <a:latin typeface="Calibri" panose="020F0502020204030204" pitchFamily="34" charset="0"/>
              </a:rPr>
              <a:t>export</a:t>
            </a:r>
            <a:r>
              <a:rPr lang="en-US" sz="2400" dirty="0" smtClean="0">
                <a:solidFill>
                  <a:schemeClr val="tx1"/>
                </a:solidFill>
                <a:latin typeface="Calibri" panose="020F0502020204030204" pitchFamily="34" charset="0"/>
              </a:rPr>
              <a:t> data sets</a:t>
            </a:r>
            <a:endParaRPr lang="en-US" sz="2400" dirty="0">
              <a:solidFill>
                <a:schemeClr val="tx1"/>
              </a:solidFill>
              <a:latin typeface="Calibri" panose="020F0502020204030204" pitchFamily="34" charset="0"/>
            </a:endParaRPr>
          </a:p>
        </p:txBody>
      </p:sp>
      <p:sp>
        <p:nvSpPr>
          <p:cNvPr id="12" name="Rounded Rectangle 11"/>
          <p:cNvSpPr/>
          <p:nvPr/>
        </p:nvSpPr>
        <p:spPr>
          <a:xfrm>
            <a:off x="5791200" y="3536604"/>
            <a:ext cx="2895600" cy="197196"/>
          </a:xfrm>
          <a:prstGeom prst="roundRect">
            <a:avLst/>
          </a:prstGeom>
          <a:noFill/>
          <a:ln w="44450">
            <a:solidFill>
              <a:srgbClr val="002060"/>
            </a:solidFill>
          </a:ln>
          <a:effectLst>
            <a:outerShdw blurRad="63500" dist="38100" sx="102000" sy="102000" algn="ctr" rotWithShape="0">
              <a:schemeClr val="tx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6553200" y="3813634"/>
            <a:ext cx="381000" cy="334237"/>
          </a:xfrm>
          <a:prstGeom prst="straightConnector1">
            <a:avLst/>
          </a:prstGeom>
          <a:ln w="44450">
            <a:solidFill>
              <a:srgbClr val="002060"/>
            </a:solidFill>
            <a:tailEnd type="arrow"/>
          </a:ln>
          <a:effectLst>
            <a:outerShdw blurRad="63500" dist="38100" sx="102000" sy="102000" algn="ctr"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2000" y="1920945"/>
            <a:ext cx="1600200" cy="196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stretch>
            <a:fillRect/>
          </a:stretch>
        </p:blipFill>
        <p:spPr>
          <a:xfrm>
            <a:off x="934387" y="4152832"/>
            <a:ext cx="7993641" cy="538519"/>
          </a:xfrm>
          <a:prstGeom prst="rect">
            <a:avLst/>
          </a:prstGeom>
          <a:ln w="38100">
            <a:solidFill>
              <a:srgbClr val="002060"/>
            </a:solidFill>
          </a:ln>
        </p:spPr>
      </p:pic>
    </p:spTree>
    <p:extLst>
      <p:ext uri="{BB962C8B-B14F-4D97-AF65-F5344CB8AC3E}">
        <p14:creationId xmlns:p14="http://schemas.microsoft.com/office/powerpoint/2010/main" val="1322366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cstate="print"/>
          <a:srcRect l="56891" t="31175" b="6476"/>
          <a:stretch/>
        </p:blipFill>
        <p:spPr bwMode="auto">
          <a:xfrm>
            <a:off x="301083" y="1260089"/>
            <a:ext cx="8668215" cy="5421352"/>
          </a:xfrm>
          <a:prstGeom prst="rect">
            <a:avLst/>
          </a:prstGeom>
          <a:ln>
            <a:noFill/>
          </a:ln>
          <a:extLst>
            <a:ext uri="{53640926-AAD7-44D8-BBD7-CCE9431645EC}">
              <a14:shadowObscured xmlns:a14="http://schemas.microsoft.com/office/drawing/2010/main"/>
            </a:ext>
          </a:extLst>
        </p:spPr>
      </p:pic>
      <p:sp>
        <p:nvSpPr>
          <p:cNvPr id="9" name="Content Placeholder 5"/>
          <p:cNvSpPr>
            <a:spLocks noGrp="1"/>
          </p:cNvSpPr>
          <p:nvPr>
            <p:ph sz="half" idx="1"/>
          </p:nvPr>
        </p:nvSpPr>
        <p:spPr>
          <a:xfrm>
            <a:off x="317808" y="3040563"/>
            <a:ext cx="6248400" cy="3612591"/>
          </a:xfrm>
          <a:solidFill>
            <a:srgbClr val="254061">
              <a:alpha val="81000"/>
            </a:srgbClr>
          </a:solidFill>
          <a:effectLst>
            <a:outerShdw blurRad="63500" dist="38100" sx="102000" sy="102000" algn="ctr" rotWithShape="0">
              <a:srgbClr val="254061">
                <a:alpha val="40000"/>
              </a:srgbClr>
            </a:outerShdw>
          </a:effectLst>
        </p:spPr>
        <p:txBody>
          <a:bodyPr>
            <a:normAutofit/>
          </a:bodyPr>
          <a:lstStyle/>
          <a:p>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Charts</a:t>
            </a:r>
          </a:p>
          <a:p>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Many options to customize display</a:t>
            </a:r>
          </a:p>
          <a:p>
            <a:pPr lvl="1"/>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Color</a:t>
            </a:r>
          </a:p>
          <a:p>
            <a:pPr lvl="1"/>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Error bars</a:t>
            </a:r>
          </a:p>
          <a:p>
            <a:pPr lvl="1"/>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Labels (axes, data points, etc.)</a:t>
            </a:r>
          </a:p>
          <a:p>
            <a:pPr lvl="1"/>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Annotations</a:t>
            </a:r>
          </a:p>
          <a:p>
            <a:pPr lvl="1"/>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Legend (content and placement)</a:t>
            </a:r>
          </a:p>
          <a:p>
            <a:pPr lvl="1"/>
            <a:r>
              <a:rPr lang="en-US" dirty="0" err="1"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Flyout</a:t>
            </a:r>
            <a:r>
              <a:rPr lang="en-US" dirty="0" smtClean="0">
                <a:solidFill>
                  <a:schemeClr val="accent5">
                    <a:lumMod val="60000"/>
                    <a:lumOff val="40000"/>
                  </a:schemeClr>
                </a:solidFill>
                <a:effectLst>
                  <a:outerShdw blurRad="63500" sx="102000" sy="102000" algn="ctr" rotWithShape="0">
                    <a:srgbClr val="254061">
                      <a:alpha val="40000"/>
                    </a:srgbClr>
                  </a:outerShdw>
                </a:effectLst>
                <a:latin typeface="Calibri" panose="020F0502020204030204" pitchFamily="34" charset="0"/>
              </a:rPr>
              <a:t> (details on mouse hover/click)</a:t>
            </a:r>
          </a:p>
          <a:p>
            <a:endParaRPr lang="en-US" dirty="0">
              <a:solidFill>
                <a:schemeClr val="accent5">
                  <a:lumMod val="60000"/>
                  <a:lumOff val="40000"/>
                </a:schemeClr>
              </a:solidFill>
              <a:latin typeface="Calibri" panose="020F0502020204030204" pitchFamily="34" charset="0"/>
            </a:endParaRPr>
          </a:p>
        </p:txBody>
      </p:sp>
      <p:sp>
        <p:nvSpPr>
          <p:cNvPr id="8" name="Title 1"/>
          <p:cNvSpPr txBox="1">
            <a:spLocks/>
          </p:cNvSpPr>
          <p:nvPr/>
        </p:nvSpPr>
        <p:spPr>
          <a:xfrm>
            <a:off x="457200" y="152400"/>
            <a:ext cx="8229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3">
                    <a:lumMod val="60000"/>
                    <a:lumOff val="40000"/>
                  </a:schemeClr>
                </a:solidFill>
                <a:latin typeface="+mj-lt"/>
                <a:ea typeface="+mj-ea"/>
                <a:cs typeface="+mj-cs"/>
              </a:defRPr>
            </a:lvl1pPr>
          </a:lstStyle>
          <a:p>
            <a:r>
              <a:rPr lang="en-US" sz="2800" b="1" dirty="0" smtClean="0">
                <a:solidFill>
                  <a:schemeClr val="tx1"/>
                </a:solidFill>
                <a:latin typeface="Calibri" panose="020F0502020204030204" pitchFamily="34" charset="0"/>
              </a:rPr>
              <a:t>Visualize Data</a:t>
            </a:r>
            <a:endParaRPr lang="en-US" sz="2800" b="1" dirty="0">
              <a:solidFill>
                <a:schemeClr val="tx1"/>
              </a:solidFill>
              <a:latin typeface="Calibri" panose="020F0502020204030204" pitchFamily="34" charset="0"/>
            </a:endParaRPr>
          </a:p>
        </p:txBody>
      </p:sp>
      <p:sp>
        <p:nvSpPr>
          <p:cNvPr id="7" name="Bent Arrow 6"/>
          <p:cNvSpPr/>
          <p:nvPr/>
        </p:nvSpPr>
        <p:spPr>
          <a:xfrm rot="5400000">
            <a:off x="6437433" y="496766"/>
            <a:ext cx="1028702" cy="1254370"/>
          </a:xfrm>
          <a:prstGeom prst="bentArrow">
            <a:avLst>
              <a:gd name="adj1" fmla="val 16815"/>
              <a:gd name="adj2" fmla="val 25000"/>
              <a:gd name="adj3" fmla="val 25000"/>
              <a:gd name="adj4" fmla="val 43750"/>
            </a:avLst>
          </a:prstGeom>
          <a:solidFill>
            <a:srgbClr val="339966"/>
          </a:solidFill>
          <a:ln>
            <a:solidFill>
              <a:srgbClr val="254061"/>
            </a:solidFill>
          </a:ln>
          <a:effectLst>
            <a:outerShdw blurRad="63500" dist="38100" sx="102000" sy="102000" algn="ctr" rotWithShape="0">
              <a:srgbClr val="25406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858000" y="1638302"/>
            <a:ext cx="6858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15100" y="2120596"/>
            <a:ext cx="2476500" cy="4571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3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1782904" y="427383"/>
            <a:ext cx="5580993" cy="5592417"/>
          </a:xfrm>
          <a:prstGeom prst="rect">
            <a:avLst/>
          </a:prstGeom>
        </p:spPr>
      </p:pic>
    </p:spTree>
    <p:extLst>
      <p:ext uri="{BB962C8B-B14F-4D97-AF65-F5344CB8AC3E}">
        <p14:creationId xmlns:p14="http://schemas.microsoft.com/office/powerpoint/2010/main" val="146650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68" y="542057"/>
            <a:ext cx="7815531" cy="424101"/>
          </a:xfrm>
        </p:spPr>
        <p:txBody>
          <a:bodyPr/>
          <a:lstStyle/>
          <a:p>
            <a:r>
              <a:rPr lang="en-US" dirty="0"/>
              <a:t>Open Data Platform   https://chronicdata.cdc.gov</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8716" y="1814693"/>
            <a:ext cx="6726567" cy="370577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69" y="966158"/>
            <a:ext cx="7064014" cy="831192"/>
          </a:xfrm>
          <a:prstGeom prst="rect">
            <a:avLst/>
          </a:prstGeom>
        </p:spPr>
      </p:pic>
      <p:sp>
        <p:nvSpPr>
          <p:cNvPr id="7" name="Rectangle 6"/>
          <p:cNvSpPr/>
          <p:nvPr/>
        </p:nvSpPr>
        <p:spPr>
          <a:xfrm flipV="1">
            <a:off x="3342262" y="4151586"/>
            <a:ext cx="94594" cy="84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4434753" y="4151586"/>
            <a:ext cx="84641" cy="84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42262" y="419362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44365" y="4151587"/>
            <a:ext cx="83525" cy="8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44365" y="5297214"/>
            <a:ext cx="83525" cy="11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51834" y="5297214"/>
            <a:ext cx="84083" cy="115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682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823"/>
          </a:xfrm>
        </p:spPr>
        <p:txBody>
          <a:bodyPr/>
          <a:lstStyle/>
          <a:p>
            <a:r>
              <a:rPr lang="en-US" dirty="0" smtClean="0"/>
              <a:t>500 Cities Data</a:t>
            </a:r>
            <a:endParaRPr lang="en-US" dirty="0"/>
          </a:p>
        </p:txBody>
      </p:sp>
      <p:pic>
        <p:nvPicPr>
          <p:cNvPr id="5" name="Content Placeholder 4"/>
          <p:cNvPicPr>
            <a:picLocks noGrp="1" noChangeAspect="1"/>
          </p:cNvPicPr>
          <p:nvPr>
            <p:ph idx="1"/>
          </p:nvPr>
        </p:nvPicPr>
        <p:blipFill>
          <a:blip r:embed="rId3" cstate="print"/>
          <a:stretch>
            <a:fillRect/>
          </a:stretch>
        </p:blipFill>
        <p:spPr>
          <a:xfrm>
            <a:off x="1555531" y="904461"/>
            <a:ext cx="6011917" cy="4949686"/>
          </a:xfrm>
          <a:prstGeom prst="rect">
            <a:avLst/>
          </a:prstGeom>
        </p:spPr>
      </p:pic>
    </p:spTree>
    <p:extLst>
      <p:ext uri="{BB962C8B-B14F-4D97-AF65-F5344CB8AC3E}">
        <p14:creationId xmlns:p14="http://schemas.microsoft.com/office/powerpoint/2010/main" val="330192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1397876" y="577516"/>
            <a:ext cx="6611007" cy="5213684"/>
          </a:xfrm>
          <a:prstGeom prst="rect">
            <a:avLst/>
          </a:prstGeom>
        </p:spPr>
      </p:pic>
    </p:spTree>
    <p:extLst>
      <p:ext uri="{BB962C8B-B14F-4D97-AF65-F5344CB8AC3E}">
        <p14:creationId xmlns:p14="http://schemas.microsoft.com/office/powerpoint/2010/main" val="114095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609601" y="685800"/>
            <a:ext cx="7987862" cy="5714999"/>
          </a:xfrm>
          <a:prstGeom prst="rect">
            <a:avLst/>
          </a:prstGeom>
        </p:spPr>
      </p:pic>
    </p:spTree>
    <p:extLst>
      <p:ext uri="{BB962C8B-B14F-4D97-AF65-F5344CB8AC3E}">
        <p14:creationId xmlns:p14="http://schemas.microsoft.com/office/powerpoint/2010/main" val="65224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stretch>
            <a:fillRect/>
          </a:stretch>
        </p:blipFill>
        <p:spPr>
          <a:xfrm>
            <a:off x="1839954" y="1798370"/>
            <a:ext cx="5470348" cy="4017837"/>
          </a:xfrm>
          <a:prstGeom prst="rect">
            <a:avLst/>
          </a:prstGeom>
        </p:spPr>
      </p:pic>
      <p:pic>
        <p:nvPicPr>
          <p:cNvPr id="5" name="Picture 4"/>
          <p:cNvPicPr>
            <a:picLocks noChangeAspect="1"/>
          </p:cNvPicPr>
          <p:nvPr/>
        </p:nvPicPr>
        <p:blipFill>
          <a:blip r:embed="rId4" cstate="print"/>
          <a:stretch>
            <a:fillRect/>
          </a:stretch>
        </p:blipFill>
        <p:spPr>
          <a:xfrm>
            <a:off x="540300" y="313129"/>
            <a:ext cx="8068440" cy="1850208"/>
          </a:xfrm>
          <a:prstGeom prst="rect">
            <a:avLst/>
          </a:prstGeom>
        </p:spPr>
      </p:pic>
    </p:spTree>
    <p:extLst>
      <p:ext uri="{BB962C8B-B14F-4D97-AF65-F5344CB8AC3E}">
        <p14:creationId xmlns:p14="http://schemas.microsoft.com/office/powerpoint/2010/main" val="192480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597808" y="1888435"/>
            <a:ext cx="7956332" cy="4131365"/>
          </a:xfrm>
          <a:prstGeom prst="rect">
            <a:avLst/>
          </a:prstGeom>
        </p:spPr>
      </p:pic>
      <p:sp>
        <p:nvSpPr>
          <p:cNvPr id="4" name="Text Placeholder 3"/>
          <p:cNvSpPr>
            <a:spLocks noGrp="1"/>
          </p:cNvSpPr>
          <p:nvPr>
            <p:ph type="body" sz="quarter" idx="11"/>
          </p:nvPr>
        </p:nvSpPr>
        <p:spPr/>
        <p:txBody>
          <a:bodyPr/>
          <a:lstStyle/>
          <a:p>
            <a:r>
              <a:rPr lang="en-US" dirty="0" smtClean="0"/>
              <a:t> </a:t>
            </a:r>
            <a:r>
              <a:rPr lang="en-US" sz="1800" dirty="0" smtClean="0"/>
              <a:t>Dental Visits by Census Tract           Atlanta, Georgia   2014</a:t>
            </a:r>
            <a:endParaRPr lang="en-US" sz="1800" dirty="0"/>
          </a:p>
        </p:txBody>
      </p:sp>
      <p:pic>
        <p:nvPicPr>
          <p:cNvPr id="7" name="Picture 6"/>
          <p:cNvPicPr>
            <a:picLocks noChangeAspect="1"/>
          </p:cNvPicPr>
          <p:nvPr/>
        </p:nvPicPr>
        <p:blipFill>
          <a:blip r:embed="rId4" cstate="print"/>
          <a:stretch>
            <a:fillRect/>
          </a:stretch>
        </p:blipFill>
        <p:spPr>
          <a:xfrm>
            <a:off x="457200" y="357808"/>
            <a:ext cx="4452730" cy="1411357"/>
          </a:xfrm>
          <a:prstGeom prst="rect">
            <a:avLst/>
          </a:prstGeom>
        </p:spPr>
      </p:pic>
    </p:spTree>
    <p:extLst>
      <p:ext uri="{BB962C8B-B14F-4D97-AF65-F5344CB8AC3E}">
        <p14:creationId xmlns:p14="http://schemas.microsoft.com/office/powerpoint/2010/main" val="3839490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98" y="-254751"/>
            <a:ext cx="8229600" cy="1143000"/>
          </a:xfrm>
        </p:spPr>
        <p:txBody>
          <a:bodyPr/>
          <a:lstStyle/>
          <a:p>
            <a:r>
              <a:rPr lang="en-US" dirty="0" smtClean="0"/>
              <a:t>BRFSS</a:t>
            </a:r>
            <a:endParaRPr lang="en-US" dirty="0"/>
          </a:p>
        </p:txBody>
      </p:sp>
      <p:pic>
        <p:nvPicPr>
          <p:cNvPr id="5" name="Content Placeholder 4"/>
          <p:cNvPicPr>
            <a:picLocks noGrp="1" noChangeAspect="1"/>
          </p:cNvPicPr>
          <p:nvPr>
            <p:ph idx="1"/>
          </p:nvPr>
        </p:nvPicPr>
        <p:blipFill>
          <a:blip r:embed="rId3" cstate="print"/>
          <a:stretch>
            <a:fillRect/>
          </a:stretch>
        </p:blipFill>
        <p:spPr>
          <a:xfrm>
            <a:off x="1362680" y="888249"/>
            <a:ext cx="6420051" cy="5131551"/>
          </a:xfrm>
          <a:prstGeom prst="rect">
            <a:avLst/>
          </a:prstGeom>
          <a:solidFill>
            <a:schemeClr val="bg1"/>
          </a:solidFill>
          <a:ln>
            <a:solidFill>
              <a:schemeClr val="bg1"/>
            </a:solidFill>
          </a:ln>
        </p:spPr>
      </p:pic>
      <p:sp>
        <p:nvSpPr>
          <p:cNvPr id="7" name="Rectangle 6"/>
          <p:cNvSpPr/>
          <p:nvPr/>
        </p:nvSpPr>
        <p:spPr>
          <a:xfrm>
            <a:off x="1365730" y="5755908"/>
            <a:ext cx="2030930" cy="356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02644" y="5178392"/>
            <a:ext cx="625642" cy="577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60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Reminders</a:t>
            </a:r>
            <a:endParaRPr lang="en-US" dirty="0"/>
          </a:p>
        </p:txBody>
      </p:sp>
      <p:sp>
        <p:nvSpPr>
          <p:cNvPr id="3" name="Content Placeholder 2"/>
          <p:cNvSpPr>
            <a:spLocks noGrp="1"/>
          </p:cNvSpPr>
          <p:nvPr>
            <p:ph sz="quarter" idx="1"/>
          </p:nvPr>
        </p:nvSpPr>
        <p:spPr/>
        <p:txBody>
          <a:bodyPr>
            <a:noAutofit/>
          </a:bodyPr>
          <a:lstStyle/>
          <a:p>
            <a:r>
              <a:rPr lang="en-US" sz="2600" dirty="0" smtClean="0"/>
              <a:t>This webinar will be recorded &amp; archived (www.astdd.org)</a:t>
            </a:r>
          </a:p>
          <a:p>
            <a:r>
              <a:rPr lang="en-US" sz="2600" dirty="0" smtClean="0"/>
              <a:t>Please hold questions until the end</a:t>
            </a:r>
          </a:p>
          <a:p>
            <a:pPr lvl="1"/>
            <a:r>
              <a:rPr lang="en-US" sz="2100" dirty="0" smtClean="0"/>
              <a:t>If you have questions, please make a note of them</a:t>
            </a:r>
          </a:p>
          <a:p>
            <a:pPr lvl="1"/>
            <a:r>
              <a:rPr lang="en-US" sz="2100" dirty="0" smtClean="0"/>
              <a:t>If you want to ask a question at the end, click on the Set Status icon</a:t>
            </a:r>
          </a:p>
          <a:p>
            <a:pPr lvl="2"/>
            <a:r>
              <a:rPr lang="en-US" sz="1900" dirty="0" smtClean="0"/>
              <a:t>The little man with his arm raised on either the upper left or the top of your screen. Click on “raise hand”</a:t>
            </a:r>
          </a:p>
          <a:p>
            <a:pPr lvl="1"/>
            <a:r>
              <a:rPr lang="en-US" sz="2100" dirty="0" smtClean="0"/>
              <a:t>We will then call on you to ask your question</a:t>
            </a:r>
          </a:p>
          <a:p>
            <a:r>
              <a:rPr lang="en-US" sz="2600" dirty="0" smtClean="0"/>
              <a:t>Please respond to the polling questions</a:t>
            </a:r>
          </a:p>
          <a:p>
            <a:endParaRPr lang="en-US" sz="2600" dirty="0"/>
          </a:p>
        </p:txBody>
      </p:sp>
    </p:spTree>
    <p:extLst>
      <p:ext uri="{BB962C8B-B14F-4D97-AF65-F5344CB8AC3E}">
        <p14:creationId xmlns:p14="http://schemas.microsoft.com/office/powerpoint/2010/main" val="15894231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414"/>
            <a:ext cx="8229600" cy="430924"/>
          </a:xfrm>
        </p:spPr>
        <p:txBody>
          <a:bodyPr/>
          <a:lstStyle/>
          <a:p>
            <a:r>
              <a:rPr lang="en-US" dirty="0" smtClean="0"/>
              <a:t>BRFSS    MMSA</a:t>
            </a:r>
            <a:endParaRPr lang="en-US" dirty="0"/>
          </a:p>
        </p:txBody>
      </p:sp>
      <p:pic>
        <p:nvPicPr>
          <p:cNvPr id="5" name="Content Placeholder 4"/>
          <p:cNvPicPr>
            <a:picLocks noGrp="1" noChangeAspect="1"/>
          </p:cNvPicPr>
          <p:nvPr>
            <p:ph idx="1"/>
          </p:nvPr>
        </p:nvPicPr>
        <p:blipFill>
          <a:blip r:embed="rId3" cstate="print"/>
          <a:stretch>
            <a:fillRect/>
          </a:stretch>
        </p:blipFill>
        <p:spPr>
          <a:xfrm>
            <a:off x="1851110" y="1189748"/>
            <a:ext cx="5480584" cy="4634581"/>
          </a:xfrm>
          <a:prstGeom prst="rect">
            <a:avLst/>
          </a:prstGeom>
        </p:spPr>
      </p:pic>
    </p:spTree>
    <p:extLst>
      <p:ext uri="{BB962C8B-B14F-4D97-AF65-F5344CB8AC3E}">
        <p14:creationId xmlns:p14="http://schemas.microsoft.com/office/powerpoint/2010/main" val="339656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457200" y="924338"/>
            <a:ext cx="8229600" cy="1818861"/>
          </a:xfrm>
          <a:prstGeom prst="rect">
            <a:avLst/>
          </a:prstGeom>
        </p:spPr>
      </p:pic>
      <p:sp>
        <p:nvSpPr>
          <p:cNvPr id="2" name="Title 1"/>
          <p:cNvSpPr>
            <a:spLocks noGrp="1"/>
          </p:cNvSpPr>
          <p:nvPr>
            <p:ph type="title"/>
          </p:nvPr>
        </p:nvSpPr>
        <p:spPr>
          <a:xfrm>
            <a:off x="378372" y="-379880"/>
            <a:ext cx="8308428" cy="1304218"/>
          </a:xfrm>
        </p:spPr>
        <p:txBody>
          <a:bodyPr/>
          <a:lstStyle/>
          <a:p>
            <a:r>
              <a:rPr lang="en-US" dirty="0" smtClean="0"/>
              <a:t>BRFSS  WEAT    Cross Tabulations </a:t>
            </a:r>
            <a:endParaRPr lang="en-US" dirty="0"/>
          </a:p>
        </p:txBody>
      </p:sp>
      <p:pic>
        <p:nvPicPr>
          <p:cNvPr id="3" name="Content Placeholder 2"/>
          <p:cNvPicPr>
            <a:picLocks noGrp="1" noChangeAspect="1"/>
          </p:cNvPicPr>
          <p:nvPr>
            <p:ph idx="1"/>
          </p:nvPr>
        </p:nvPicPr>
        <p:blipFill>
          <a:blip r:embed="rId4" cstate="print"/>
          <a:stretch>
            <a:fillRect/>
          </a:stretch>
        </p:blipFill>
        <p:spPr>
          <a:xfrm>
            <a:off x="942975" y="3082131"/>
            <a:ext cx="7258050" cy="2495550"/>
          </a:xfrm>
          <a:prstGeom prst="rect">
            <a:avLst/>
          </a:prstGeom>
        </p:spPr>
      </p:pic>
    </p:spTree>
    <p:extLst>
      <p:ext uri="{BB962C8B-B14F-4D97-AF65-F5344CB8AC3E}">
        <p14:creationId xmlns:p14="http://schemas.microsoft.com/office/powerpoint/2010/main" val="1903428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905"/>
            <a:ext cx="8229600" cy="1082795"/>
          </a:xfrm>
        </p:spPr>
        <p:txBody>
          <a:bodyPr/>
          <a:lstStyle/>
          <a:p>
            <a:r>
              <a:rPr lang="en-US" dirty="0" smtClean="0"/>
              <a:t>Chronic Disease Indicators</a:t>
            </a:r>
            <a:endParaRPr lang="en-US" dirty="0"/>
          </a:p>
        </p:txBody>
      </p:sp>
      <p:pic>
        <p:nvPicPr>
          <p:cNvPr id="5" name="Content Placeholder 4"/>
          <p:cNvPicPr>
            <a:picLocks noGrp="1" noChangeAspect="1"/>
          </p:cNvPicPr>
          <p:nvPr>
            <p:ph idx="1"/>
          </p:nvPr>
        </p:nvPicPr>
        <p:blipFill>
          <a:blip r:embed="rId3" cstate="print"/>
          <a:stretch>
            <a:fillRect/>
          </a:stretch>
        </p:blipFill>
        <p:spPr>
          <a:xfrm>
            <a:off x="948757" y="1282148"/>
            <a:ext cx="7263286" cy="4518577"/>
          </a:xfrm>
          <a:prstGeom prst="rect">
            <a:avLst/>
          </a:prstGeom>
        </p:spPr>
      </p:pic>
    </p:spTree>
    <p:extLst>
      <p:ext uri="{BB962C8B-B14F-4D97-AF65-F5344CB8AC3E}">
        <p14:creationId xmlns:p14="http://schemas.microsoft.com/office/powerpoint/2010/main" val="381435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307610" y="308090"/>
            <a:ext cx="8529027" cy="1621071"/>
          </a:xfrm>
          <a:prstGeom prst="rect">
            <a:avLst/>
          </a:prstGeom>
        </p:spPr>
      </p:pic>
      <p:pic>
        <p:nvPicPr>
          <p:cNvPr id="5" name="Content Placeholder 4"/>
          <p:cNvPicPr>
            <a:picLocks noGrp="1" noChangeAspect="1"/>
          </p:cNvPicPr>
          <p:nvPr>
            <p:ph idx="1"/>
          </p:nvPr>
        </p:nvPicPr>
        <p:blipFill>
          <a:blip r:embed="rId4" cstate="print"/>
          <a:stretch>
            <a:fillRect/>
          </a:stretch>
        </p:blipFill>
        <p:spPr>
          <a:xfrm>
            <a:off x="2300464" y="1949143"/>
            <a:ext cx="4543071" cy="4438649"/>
          </a:xfrm>
          <a:prstGeom prst="rect">
            <a:avLst/>
          </a:prstGeom>
        </p:spPr>
      </p:pic>
    </p:spTree>
    <p:extLst>
      <p:ext uri="{BB962C8B-B14F-4D97-AF65-F5344CB8AC3E}">
        <p14:creationId xmlns:p14="http://schemas.microsoft.com/office/powerpoint/2010/main" val="162062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1199461" y="404261"/>
            <a:ext cx="6754058" cy="5615539"/>
          </a:xfrm>
          <a:prstGeom prst="rect">
            <a:avLst/>
          </a:prstGeom>
        </p:spPr>
      </p:pic>
    </p:spTree>
    <p:extLst>
      <p:ext uri="{BB962C8B-B14F-4D97-AF65-F5344CB8AC3E}">
        <p14:creationId xmlns:p14="http://schemas.microsoft.com/office/powerpoint/2010/main" val="339790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12788" y="345819"/>
            <a:ext cx="8538612" cy="3334078"/>
          </a:xfrm>
          <a:prstGeom prst="rect">
            <a:avLst/>
          </a:prstGeom>
        </p:spPr>
      </p:pic>
      <p:pic>
        <p:nvPicPr>
          <p:cNvPr id="6" name="Content Placeholder 5"/>
          <p:cNvPicPr>
            <a:picLocks noGrp="1" noChangeAspect="1"/>
          </p:cNvPicPr>
          <p:nvPr>
            <p:ph idx="1"/>
          </p:nvPr>
        </p:nvPicPr>
        <p:blipFill>
          <a:blip r:embed="rId4"/>
          <a:stretch>
            <a:fillRect/>
          </a:stretch>
        </p:blipFill>
        <p:spPr>
          <a:xfrm>
            <a:off x="457201" y="3747636"/>
            <a:ext cx="5155324" cy="2695902"/>
          </a:xfrm>
          <a:prstGeom prst="rect">
            <a:avLst/>
          </a:prstGeom>
        </p:spPr>
      </p:pic>
    </p:spTree>
    <p:extLst>
      <p:ext uri="{BB962C8B-B14F-4D97-AF65-F5344CB8AC3E}">
        <p14:creationId xmlns:p14="http://schemas.microsoft.com/office/powerpoint/2010/main" val="18814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333374" y="340484"/>
            <a:ext cx="8477250" cy="1285875"/>
          </a:xfrm>
          <a:prstGeom prst="rect">
            <a:avLst/>
          </a:prstGeom>
        </p:spPr>
      </p:pic>
      <p:pic>
        <p:nvPicPr>
          <p:cNvPr id="6" name="Content Placeholder 4"/>
          <p:cNvPicPr>
            <a:picLocks noChangeAspect="1"/>
          </p:cNvPicPr>
          <p:nvPr/>
        </p:nvPicPr>
        <p:blipFill>
          <a:blip r:embed="rId4" cstate="print"/>
          <a:stretch>
            <a:fillRect/>
          </a:stretch>
        </p:blipFill>
        <p:spPr>
          <a:xfrm>
            <a:off x="1480216" y="1851100"/>
            <a:ext cx="6185765" cy="3992137"/>
          </a:xfrm>
          <a:prstGeom prst="rect">
            <a:avLst/>
          </a:prstGeom>
        </p:spPr>
      </p:pic>
    </p:spTree>
    <p:extLst>
      <p:ext uri="{BB962C8B-B14F-4D97-AF65-F5344CB8AC3E}">
        <p14:creationId xmlns:p14="http://schemas.microsoft.com/office/powerpoint/2010/main" val="350021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815008" y="851337"/>
            <a:ext cx="7362825" cy="1061543"/>
          </a:xfrm>
          <a:prstGeom prst="rect">
            <a:avLst/>
          </a:prstGeom>
        </p:spPr>
      </p:pic>
      <p:sp>
        <p:nvSpPr>
          <p:cNvPr id="2" name="Title 1"/>
          <p:cNvSpPr>
            <a:spLocks noGrp="1"/>
          </p:cNvSpPr>
          <p:nvPr>
            <p:ph type="title"/>
          </p:nvPr>
        </p:nvSpPr>
        <p:spPr>
          <a:xfrm>
            <a:off x="457200" y="357352"/>
            <a:ext cx="8229600" cy="493983"/>
          </a:xfrm>
        </p:spPr>
        <p:txBody>
          <a:bodyPr/>
          <a:lstStyle/>
          <a:p>
            <a:r>
              <a:rPr lang="en-US" dirty="0"/>
              <a:t>https://www.statecancerprofiles.cancer.gov</a:t>
            </a:r>
          </a:p>
        </p:txBody>
      </p:sp>
      <p:pic>
        <p:nvPicPr>
          <p:cNvPr id="5" name="Content Placeholder 4"/>
          <p:cNvPicPr>
            <a:picLocks noGrp="1" noChangeAspect="1"/>
          </p:cNvPicPr>
          <p:nvPr>
            <p:ph idx="1"/>
          </p:nvPr>
        </p:nvPicPr>
        <p:blipFill>
          <a:blip r:embed="rId4" cstate="print"/>
          <a:stretch>
            <a:fillRect/>
          </a:stretch>
        </p:blipFill>
        <p:spPr>
          <a:xfrm>
            <a:off x="1345323" y="1912882"/>
            <a:ext cx="6544251" cy="4106917"/>
          </a:xfrm>
          <a:prstGeom prst="rect">
            <a:avLst/>
          </a:prstGeom>
        </p:spPr>
      </p:pic>
    </p:spTree>
    <p:extLst>
      <p:ext uri="{BB962C8B-B14F-4D97-AF65-F5344CB8AC3E}">
        <p14:creationId xmlns:p14="http://schemas.microsoft.com/office/powerpoint/2010/main" val="396997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1366838" y="1184275"/>
            <a:ext cx="5486400" cy="4114800"/>
          </a:xfrm>
        </p:spPr>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cstate="print"/>
          <a:stretch>
            <a:fillRect/>
          </a:stretch>
        </p:blipFill>
        <p:spPr>
          <a:xfrm>
            <a:off x="366712" y="357809"/>
            <a:ext cx="8410575" cy="5963477"/>
          </a:xfrm>
          <a:prstGeom prst="rect">
            <a:avLst/>
          </a:prstGeom>
        </p:spPr>
      </p:pic>
    </p:spTree>
    <p:extLst>
      <p:ext uri="{BB962C8B-B14F-4D97-AF65-F5344CB8AC3E}">
        <p14:creationId xmlns:p14="http://schemas.microsoft.com/office/powerpoint/2010/main" val="1220068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OBJECTIVES</a:t>
            </a:r>
            <a:r>
              <a:rPr lang="en-US" dirty="0" smtClean="0"/>
              <a:t/>
            </a:r>
            <a:br>
              <a:rPr lang="en-US" dirty="0" smtClean="0"/>
            </a:b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pPr>
            <a:r>
              <a:rPr lang="en-US" sz="2800" dirty="0" smtClean="0">
                <a:solidFill>
                  <a:schemeClr val="bg2">
                    <a:lumMod val="50000"/>
                  </a:schemeClr>
                </a:solidFill>
              </a:rPr>
              <a:t>Open Data Platform</a:t>
            </a:r>
          </a:p>
          <a:p>
            <a:endParaRPr lang="en-US" sz="2800" dirty="0">
              <a:solidFill>
                <a:schemeClr val="bg2">
                  <a:lumMod val="50000"/>
                </a:schemeClr>
              </a:solidFill>
            </a:endParaRPr>
          </a:p>
          <a:p>
            <a:pPr>
              <a:buFont typeface="Wingdings" panose="05000000000000000000" pitchFamily="2" charset="2"/>
              <a:buChar char="q"/>
            </a:pPr>
            <a:r>
              <a:rPr lang="en-US" sz="2800" dirty="0" smtClean="0">
                <a:solidFill>
                  <a:schemeClr val="bg2">
                    <a:lumMod val="50000"/>
                  </a:schemeClr>
                </a:solidFill>
              </a:rPr>
              <a:t>Core Surveillance Indicators  </a:t>
            </a:r>
          </a:p>
          <a:p>
            <a:endParaRPr lang="en-US" sz="2800" dirty="0" smtClean="0">
              <a:solidFill>
                <a:schemeClr val="bg2">
                  <a:lumMod val="50000"/>
                </a:schemeClr>
              </a:solidFill>
            </a:endParaRPr>
          </a:p>
          <a:p>
            <a:pPr>
              <a:buFont typeface="Wingdings" panose="05000000000000000000" pitchFamily="2" charset="2"/>
              <a:buChar char="q"/>
            </a:pPr>
            <a:r>
              <a:rPr lang="en-US" sz="2800" dirty="0" smtClean="0">
                <a:solidFill>
                  <a:schemeClr val="bg2">
                    <a:lumMod val="50000"/>
                  </a:schemeClr>
                </a:solidFill>
              </a:rPr>
              <a:t> Visualizations </a:t>
            </a:r>
          </a:p>
          <a:p>
            <a:endParaRPr lang="en-US" sz="2800" dirty="0" smtClean="0">
              <a:solidFill>
                <a:schemeClr val="bg2">
                  <a:lumMod val="50000"/>
                </a:schemeClr>
              </a:solidFill>
            </a:endParaRPr>
          </a:p>
        </p:txBody>
      </p:sp>
    </p:spTree>
    <p:extLst>
      <p:ext uri="{BB962C8B-B14F-4D97-AF65-F5344CB8AC3E}">
        <p14:creationId xmlns:p14="http://schemas.microsoft.com/office/powerpoint/2010/main" val="55812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Acknowledgements</a:t>
            </a:r>
            <a:endParaRPr lang="en-GB" dirty="0"/>
          </a:p>
        </p:txBody>
      </p:sp>
      <p:sp>
        <p:nvSpPr>
          <p:cNvPr id="3" name="Content Placeholder 2"/>
          <p:cNvSpPr>
            <a:spLocks noGrp="1"/>
          </p:cNvSpPr>
          <p:nvPr>
            <p:ph sz="quarter" idx="1"/>
          </p:nvPr>
        </p:nvSpPr>
        <p:spPr/>
        <p:txBody>
          <a:bodyPr/>
          <a:lstStyle/>
          <a:p>
            <a:pPr marL="0" indent="0">
              <a:buNone/>
            </a:pPr>
            <a:r>
              <a:rPr lang="en-US" sz="2800" dirty="0" smtClean="0"/>
              <a:t>This presentation was supported by Cooperative Agreement NU58DP004919-05-00 from CDC, Division of Oral Health. </a:t>
            </a:r>
            <a:r>
              <a:rPr lang="en-US" sz="2800" dirty="0" smtClean="0">
                <a:ea typeface="Calibri"/>
              </a:rPr>
              <a:t>Its contents are solely the responsibility of the authors and do not necessarily represent the official views of CDC.</a:t>
            </a:r>
            <a:endParaRPr lang="en-US" sz="2800" dirty="0" smtClean="0"/>
          </a:p>
          <a:p>
            <a:endParaRPr lang="en-US" dirty="0"/>
          </a:p>
        </p:txBody>
      </p:sp>
      <p:pic>
        <p:nvPicPr>
          <p:cNvPr id="4" name="Picture 11" descr="2BSLGTH"/>
          <p:cNvPicPr>
            <a:picLocks noChangeAspect="1" noChangeArrowheads="1"/>
          </p:cNvPicPr>
          <p:nvPr/>
        </p:nvPicPr>
        <p:blipFill>
          <a:blip r:embed="rId2" cstate="print">
            <a:lum bright="-12000" contrast="12000"/>
          </a:blip>
          <a:srcRect/>
          <a:stretch>
            <a:fillRect/>
          </a:stretch>
        </p:blipFill>
        <p:spPr bwMode="auto">
          <a:xfrm>
            <a:off x="3733800" y="4183062"/>
            <a:ext cx="1676400"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hoto of Centers for Disease Control and Prevention headquarters in Atlanta"/>
          <p:cNvPicPr>
            <a:picLocks noGrp="1" noChangeAspect="1"/>
          </p:cNvPicPr>
          <p:nvPr>
            <p:ph type="pic" idx="1"/>
          </p:nvPr>
        </p:nvPicPr>
        <p:blipFill>
          <a:blip r:embed="rId3" cstate="print"/>
          <a:srcRect l="5238" r="5238"/>
          <a:stretch>
            <a:fillRect/>
          </a:stretch>
        </p:blipFill>
        <p:spPr/>
      </p:pic>
    </p:spTree>
    <p:extLst>
      <p:ext uri="{BB962C8B-B14F-4D97-AF65-F5344CB8AC3E}">
        <p14:creationId xmlns:p14="http://schemas.microsoft.com/office/powerpoint/2010/main" val="2423144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417"/>
          </a:xfrm>
        </p:spPr>
        <p:txBody>
          <a:bodyPr/>
          <a:lstStyle/>
          <a:p>
            <a:r>
              <a:rPr lang="en-US" dirty="0" smtClean="0"/>
              <a:t>RESOURCES </a:t>
            </a:r>
            <a:endParaRPr lang="en-US" dirty="0"/>
          </a:p>
        </p:txBody>
      </p:sp>
      <p:sp>
        <p:nvSpPr>
          <p:cNvPr id="3" name="Content Placeholder 2"/>
          <p:cNvSpPr>
            <a:spLocks noGrp="1"/>
          </p:cNvSpPr>
          <p:nvPr>
            <p:ph idx="1"/>
          </p:nvPr>
        </p:nvSpPr>
        <p:spPr/>
        <p:txBody>
          <a:bodyPr/>
          <a:lstStyle/>
          <a:p>
            <a:pPr marL="0" indent="0">
              <a:buNone/>
            </a:pPr>
            <a:r>
              <a:rPr lang="en-US" sz="2800" dirty="0" smtClean="0"/>
              <a:t> </a:t>
            </a:r>
            <a:r>
              <a:rPr lang="en-US" sz="2800" u="sng" dirty="0">
                <a:solidFill>
                  <a:srgbClr val="0563C1"/>
                </a:solidFill>
                <a:ea typeface="Calibri" panose="020F0502020204030204" pitchFamily="34" charset="0"/>
                <a:cs typeface="Times New Roman" panose="02020603050405020304" pitchFamily="18" charset="0"/>
                <a:hlinkClick r:id="rId2"/>
              </a:rPr>
              <a:t>http://</a:t>
            </a:r>
            <a:r>
              <a:rPr lang="en-US" sz="2800" u="sng" dirty="0" smtClean="0">
                <a:solidFill>
                  <a:srgbClr val="0563C1"/>
                </a:solidFill>
                <a:ea typeface="Calibri" panose="020F0502020204030204" pitchFamily="34" charset="0"/>
                <a:cs typeface="Times New Roman" panose="02020603050405020304" pitchFamily="18" charset="0"/>
                <a:hlinkClick r:id="rId2"/>
              </a:rPr>
              <a:t>www.astdd.org/data-collection-assessment-and-surveillance-committee</a:t>
            </a:r>
            <a:endParaRPr lang="en-US" dirty="0">
              <a:solidFill>
                <a:srgbClr val="0070C0"/>
              </a:solidFill>
            </a:endParaRPr>
          </a:p>
          <a:p>
            <a:endParaRPr lang="en-US" dirty="0"/>
          </a:p>
        </p:txBody>
      </p:sp>
      <p:sp>
        <p:nvSpPr>
          <p:cNvPr id="4" name="Text Placeholder 3"/>
          <p:cNvSpPr>
            <a:spLocks noGrp="1"/>
          </p:cNvSpPr>
          <p:nvPr>
            <p:ph type="body" sz="quarter" idx="11"/>
          </p:nvPr>
        </p:nvSpPr>
        <p:spPr/>
        <p:txBody>
          <a:bodyPr/>
          <a:lstStyle/>
          <a:p>
            <a:endParaRPr lang="en-US"/>
          </a:p>
        </p:txBody>
      </p:sp>
      <p:sp>
        <p:nvSpPr>
          <p:cNvPr id="6" name="Rectangle 5"/>
          <p:cNvSpPr/>
          <p:nvPr/>
        </p:nvSpPr>
        <p:spPr>
          <a:xfrm>
            <a:off x="2102069" y="2967335"/>
            <a:ext cx="4593021" cy="923330"/>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Data </a:t>
            </a:r>
            <a:r>
              <a:rPr lang="en-US" dirty="0">
                <a:latin typeface="Calibri" panose="020F0502020204030204" pitchFamily="34" charset="0"/>
                <a:ea typeface="Calibri" panose="020F0502020204030204" pitchFamily="34" charset="0"/>
                <a:cs typeface="Times New Roman" panose="02020603050405020304" pitchFamily="18" charset="0"/>
              </a:rPr>
              <a:t>Collection, Assessment and Surveillance </a:t>
            </a:r>
            <a:r>
              <a:rPr lang="en-US" dirty="0" smtClean="0">
                <a:latin typeface="Calibri" panose="020F0502020204030204" pitchFamily="34" charset="0"/>
                <a:ea typeface="Calibri" panose="020F0502020204030204" pitchFamily="34" charset="0"/>
                <a:cs typeface="Times New Roman" panose="02020603050405020304" pitchFamily="18" charset="0"/>
              </a:rPr>
              <a:t>Committee </a:t>
            </a:r>
            <a:r>
              <a:rPr lang="en-US" dirty="0">
                <a:latin typeface="Calibri" panose="020F0502020204030204" pitchFamily="34" charset="0"/>
                <a:ea typeface="Calibri" panose="020F0502020204030204" pitchFamily="34" charset="0"/>
                <a:cs typeface="Times New Roman" panose="02020603050405020304" pitchFamily="18" charset="0"/>
              </a:rPr>
              <a:t>section which has links to all of the webcasts and other documents. </a:t>
            </a:r>
          </a:p>
        </p:txBody>
      </p:sp>
    </p:spTree>
    <p:extLst>
      <p:ext uri="{BB962C8B-B14F-4D97-AF65-F5344CB8AC3E}">
        <p14:creationId xmlns:p14="http://schemas.microsoft.com/office/powerpoint/2010/main" val="21765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www.cdc.gov | Contact CDC at: 1-800-CDC-INFO or www.cdc.gov/info</a:t>
            </a: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report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4"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7019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National Center for </a:t>
            </a:r>
            <a:r>
              <a:rPr lang="en-US" dirty="0" smtClean="0"/>
              <a:t>Chronic Disease Prevention and Health Promotion</a:t>
            </a:r>
            <a:endParaRPr lang="en-US" dirty="0"/>
          </a:p>
        </p:txBody>
      </p:sp>
      <p:sp>
        <p:nvSpPr>
          <p:cNvPr id="7"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Oral Health </a:t>
            </a:r>
            <a:endParaRPr lang="en-US" dirty="0">
              <a:solidFill>
                <a:srgbClr val="333333"/>
              </a:solidFill>
            </a:endParaRPr>
          </a:p>
        </p:txBody>
      </p:sp>
    </p:spTree>
    <p:extLst>
      <p:ext uri="{BB962C8B-B14F-4D97-AF65-F5344CB8AC3E}">
        <p14:creationId xmlns:p14="http://schemas.microsoft.com/office/powerpoint/2010/main" val="422950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Presenter Contact </a:t>
            </a:r>
            <a:r>
              <a:rPr lang="en-US" dirty="0"/>
              <a:t>Info</a:t>
            </a:r>
          </a:p>
        </p:txBody>
      </p:sp>
      <p:sp>
        <p:nvSpPr>
          <p:cNvPr id="3" name="Content Placeholder 2"/>
          <p:cNvSpPr>
            <a:spLocks noGrp="1"/>
          </p:cNvSpPr>
          <p:nvPr>
            <p:ph sz="quarter" idx="1"/>
          </p:nvPr>
        </p:nvSpPr>
        <p:spPr/>
        <p:txBody>
          <a:bodyPr>
            <a:noAutofit/>
          </a:bodyPr>
          <a:lstStyle/>
          <a:p>
            <a:pPr algn="ctr">
              <a:buNone/>
            </a:pPr>
            <a:endParaRPr lang="en-US" sz="2400" b="1" dirty="0" smtClean="0"/>
          </a:p>
          <a:p>
            <a:pPr algn="ctr">
              <a:buNone/>
            </a:pPr>
            <a:r>
              <a:rPr lang="en-US" sz="2400" b="1" dirty="0" smtClean="0"/>
              <a:t>Valerie Robison, DDS, MPH, PhD</a:t>
            </a:r>
          </a:p>
          <a:p>
            <a:pPr algn="ctr">
              <a:buNone/>
            </a:pPr>
            <a:r>
              <a:rPr lang="en-US" sz="2400" b="1" dirty="0" smtClean="0"/>
              <a:t>Division of Oral Health</a:t>
            </a:r>
          </a:p>
          <a:p>
            <a:pPr algn="ctr">
              <a:buNone/>
            </a:pPr>
            <a:r>
              <a:rPr lang="en-US" sz="2400" b="1" dirty="0" smtClean="0"/>
              <a:t>Centers for Disease Control and Prevention</a:t>
            </a:r>
          </a:p>
          <a:p>
            <a:pPr algn="ctr">
              <a:buNone/>
            </a:pPr>
            <a:r>
              <a:rPr lang="en-US" sz="2400" b="1" dirty="0" smtClean="0">
                <a:hlinkClick r:id="rId3"/>
              </a:rPr>
              <a:t>vcr6@cdc.gov</a:t>
            </a:r>
            <a:endParaRPr lang="en-US" sz="2400" b="1" dirty="0" smtClean="0"/>
          </a:p>
          <a:p>
            <a:pPr algn="ctr">
              <a:buNone/>
            </a:pPr>
            <a:endParaRPr lang="en-US" sz="2400" dirty="0">
              <a:solidFill>
                <a:schemeClr val="bg2">
                  <a:lumMod val="50000"/>
                </a:schemeClr>
              </a:solidFill>
            </a:endParaRPr>
          </a:p>
        </p:txBody>
      </p:sp>
    </p:spTree>
    <p:extLst>
      <p:ext uri="{BB962C8B-B14F-4D97-AF65-F5344CB8AC3E}">
        <p14:creationId xmlns:p14="http://schemas.microsoft.com/office/powerpoint/2010/main" val="125736933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thy\AppData\Local\Microsoft\Windows\INetCache\IE\LCIRQT7W\raising_hand[1].png"/>
          <p:cNvPicPr>
            <a:picLocks noChangeAspect="1" noChangeArrowheads="1"/>
          </p:cNvPicPr>
          <p:nvPr/>
        </p:nvPicPr>
        <p:blipFill>
          <a:blip r:embed="rId2" cstate="print"/>
          <a:srcRect/>
          <a:stretch>
            <a:fillRect/>
          </a:stretch>
        </p:blipFill>
        <p:spPr bwMode="auto">
          <a:xfrm>
            <a:off x="5999395" y="180975"/>
            <a:ext cx="677630" cy="1076236"/>
          </a:xfrm>
          <a:prstGeom prst="rect">
            <a:avLst/>
          </a:prstGeom>
          <a:noFill/>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If you have a question, </a:t>
            </a:r>
            <a:r>
              <a:rPr lang="en-US" dirty="0">
                <a:latin typeface="Arial" panose="020B0604020202020204" pitchFamily="34" charset="0"/>
                <a:cs typeface="Arial" panose="020B0604020202020204" pitchFamily="34" charset="0"/>
              </a:rPr>
              <a:t>please click on the </a:t>
            </a:r>
            <a:r>
              <a:rPr lang="en-US" b="1" i="1" dirty="0" smtClean="0">
                <a:latin typeface="Arial" panose="020B0604020202020204" pitchFamily="34" charset="0"/>
                <a:cs typeface="Arial" panose="020B0604020202020204" pitchFamily="34" charset="0"/>
              </a:rPr>
              <a:t>little </a:t>
            </a:r>
            <a:r>
              <a:rPr lang="en-US" b="1" i="1" dirty="0">
                <a:latin typeface="Arial" panose="020B0604020202020204" pitchFamily="34" charset="0"/>
                <a:cs typeface="Arial" panose="020B0604020202020204" pitchFamily="34" charset="0"/>
              </a:rPr>
              <a:t>man with his arm raised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icon on </a:t>
            </a:r>
            <a:r>
              <a:rPr lang="en-US" dirty="0">
                <a:latin typeface="Arial" panose="020B0604020202020204" pitchFamily="34" charset="0"/>
                <a:cs typeface="Arial" panose="020B0604020202020204" pitchFamily="34" charset="0"/>
              </a:rPr>
              <a:t>either the upper left or the top of your screen. Click on “raise hand.”  We will then call on you to ask your question over the </a:t>
            </a:r>
            <a:r>
              <a:rPr lang="en-US" dirty="0" smtClean="0">
                <a:latin typeface="Arial" panose="020B0604020202020204" pitchFamily="34" charset="0"/>
                <a:cs typeface="Arial" panose="020B0604020202020204" pitchFamily="34" charset="0"/>
              </a:rPr>
              <a:t>phone.</a:t>
            </a:r>
            <a:endParaRPr lang="en-US" dirty="0">
              <a:latin typeface="Arial" panose="020B0604020202020204" pitchFamily="34" charset="0"/>
              <a:cs typeface="Arial" panose="020B0604020202020204" pitchFamily="34" charset="0"/>
            </a:endParaRPr>
          </a:p>
          <a:p>
            <a:endParaRPr lang="en-US" dirty="0"/>
          </a:p>
        </p:txBody>
      </p:sp>
      <p:pic>
        <p:nvPicPr>
          <p:cNvPr id="1030" name="Picture 6" descr="https://pma.ecnz.ac.nz/pluginfile.php/29048/mod_book/chapter/237/in-meeting-13.jpg"/>
          <p:cNvPicPr>
            <a:picLocks noChangeAspect="1" noChangeArrowheads="1"/>
          </p:cNvPicPr>
          <p:nvPr/>
        </p:nvPicPr>
        <p:blipFill>
          <a:blip r:embed="rId3" cstate="print"/>
          <a:srcRect l="51780" r="24577" b="16505"/>
          <a:stretch>
            <a:fillRect/>
          </a:stretch>
        </p:blipFill>
        <p:spPr bwMode="auto">
          <a:xfrm>
            <a:off x="3929063" y="3641598"/>
            <a:ext cx="1285875"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52159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4000" dirty="0"/>
              <a:t>Using the CDC </a:t>
            </a:r>
            <a:r>
              <a:rPr lang="en-US" sz="4000" dirty="0" smtClean="0"/>
              <a:t>Open Data Platform </a:t>
            </a:r>
            <a:r>
              <a:rPr lang="en-US" sz="4000" dirty="0"/>
              <a:t>to </a:t>
            </a:r>
            <a:r>
              <a:rPr lang="en-US" sz="4000" dirty="0" smtClean="0"/>
              <a:t>visualize </a:t>
            </a:r>
            <a:r>
              <a:rPr lang="en-US" sz="4000" dirty="0"/>
              <a:t>oral health </a:t>
            </a:r>
            <a:r>
              <a:rPr lang="en-US" sz="4000" dirty="0" smtClean="0"/>
              <a:t>data</a:t>
            </a:r>
            <a:r>
              <a:rPr lang="en-US" sz="4000" dirty="0"/>
              <a:t/>
            </a:r>
            <a:br>
              <a:rPr lang="en-US" sz="4000" dirty="0"/>
            </a:br>
            <a:r>
              <a:rPr lang="en-US" sz="4000" dirty="0" smtClean="0">
                <a:latin typeface="Calibri" pitchFamily="34" charset="0"/>
              </a:rPr>
              <a:t> </a:t>
            </a:r>
            <a:endParaRPr lang="en-US" sz="4000" dirty="0">
              <a:latin typeface="Calibri" pitchFamily="34" charset="0"/>
            </a:endParaRPr>
          </a:p>
        </p:txBody>
      </p:sp>
      <p:sp>
        <p:nvSpPr>
          <p:cNvPr id="2" name="Subtitle 1"/>
          <p:cNvSpPr>
            <a:spLocks noGrp="1"/>
          </p:cNvSpPr>
          <p:nvPr>
            <p:ph type="subTitle" idx="1"/>
          </p:nvPr>
        </p:nvSpPr>
        <p:spPr/>
        <p:txBody>
          <a:bodyPr/>
          <a:lstStyle/>
          <a:p>
            <a:r>
              <a:rPr lang="en-US" b="0" dirty="0">
                <a:solidFill>
                  <a:schemeClr val="bg2">
                    <a:lumMod val="50000"/>
                  </a:schemeClr>
                </a:solidFill>
              </a:rPr>
              <a:t>Valerie Robison DDS MPH PhD</a:t>
            </a:r>
          </a:p>
          <a:p>
            <a:r>
              <a:rPr lang="en-US" dirty="0" smtClean="0">
                <a:latin typeface="Calibri" pitchFamily="34" charset="0"/>
              </a:rPr>
              <a:t> </a:t>
            </a:r>
            <a:endParaRPr lang="en-US" dirty="0">
              <a:latin typeface="Calibri" pitchFamily="34" charset="0"/>
            </a:endParaRPr>
          </a:p>
        </p:txBody>
      </p:sp>
      <p:sp>
        <p:nvSpPr>
          <p:cNvPr id="3" name="Text Placeholder 2"/>
          <p:cNvSpPr>
            <a:spLocks noGrp="1"/>
          </p:cNvSpPr>
          <p:nvPr>
            <p:ph type="body" sz="quarter" idx="10"/>
          </p:nvPr>
        </p:nvSpPr>
        <p:spPr>
          <a:xfrm>
            <a:off x="974691" y="4267200"/>
            <a:ext cx="7234812" cy="1295400"/>
          </a:xfrm>
        </p:spPr>
        <p:txBody>
          <a:bodyPr/>
          <a:lstStyle/>
          <a:p>
            <a:r>
              <a:rPr lang="en-US" dirty="0" smtClean="0">
                <a:latin typeface="Calibri" pitchFamily="34" charset="0"/>
              </a:rPr>
              <a:t>Dental Officer, Division of Oral Health</a:t>
            </a:r>
          </a:p>
          <a:p>
            <a:r>
              <a:rPr lang="en-US" dirty="0" smtClean="0">
                <a:latin typeface="Calibri" pitchFamily="34" charset="0"/>
              </a:rPr>
              <a:t>National Center for Chronic Disease Prevention and Health Promotion </a:t>
            </a:r>
          </a:p>
          <a:p>
            <a:r>
              <a:rPr lang="en-US" dirty="0" smtClean="0">
                <a:latin typeface="Calibri" pitchFamily="34" charset="0"/>
              </a:rPr>
              <a:t>Centers for Disease Control and Prevention  </a:t>
            </a:r>
          </a:p>
          <a:p>
            <a:endParaRPr lang="en-US" dirty="0">
              <a:latin typeface="Calibri" pitchFamily="34" charset="0"/>
            </a:endParaRPr>
          </a:p>
          <a:p>
            <a:r>
              <a:rPr lang="en-US" dirty="0" smtClean="0">
                <a:latin typeface="Calibri" pitchFamily="34" charset="0"/>
              </a:rPr>
              <a:t>Turning Data into Action: Webinar Series for SOHPs </a:t>
            </a:r>
          </a:p>
          <a:p>
            <a:r>
              <a:rPr lang="en-US" dirty="0" smtClean="0">
                <a:latin typeface="Calibri" pitchFamily="34" charset="0"/>
              </a:rPr>
              <a:t>June 15, 2017</a:t>
            </a:r>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8" name="Text Placeholder 5"/>
          <p:cNvSpPr txBox="1">
            <a:spLocks/>
          </p:cNvSpPr>
          <p:nvPr/>
        </p:nvSpPr>
        <p:spPr>
          <a:xfrm>
            <a:off x="2143125" y="627019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National Center for </a:t>
            </a:r>
            <a:r>
              <a:rPr lang="en-US" dirty="0" smtClean="0"/>
              <a:t>Chronic Disease Prevention and Health Promotion</a:t>
            </a:r>
            <a:endParaRPr lang="en-US" dirty="0"/>
          </a:p>
        </p:txBody>
      </p:sp>
      <p:sp>
        <p:nvSpPr>
          <p:cNvPr id="11"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Oral Heath </a:t>
            </a:r>
            <a:endParaRPr lang="en-US" dirty="0">
              <a:solidFill>
                <a:srgbClr val="333333"/>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OBJECTIVES</a:t>
            </a:r>
            <a:r>
              <a:rPr lang="en-US" dirty="0" smtClean="0"/>
              <a:t/>
            </a:r>
            <a:br>
              <a:rPr lang="en-US" dirty="0" smtClean="0"/>
            </a:br>
            <a:endParaRPr lang="en-US" dirty="0"/>
          </a:p>
        </p:txBody>
      </p:sp>
      <p:sp>
        <p:nvSpPr>
          <p:cNvPr id="5" name="Content Placeholder 4"/>
          <p:cNvSpPr>
            <a:spLocks noGrp="1"/>
          </p:cNvSpPr>
          <p:nvPr>
            <p:ph idx="1"/>
          </p:nvPr>
        </p:nvSpPr>
        <p:spPr>
          <a:xfrm>
            <a:off x="457200" y="1621221"/>
            <a:ext cx="8229600" cy="4191000"/>
          </a:xfrm>
        </p:spPr>
        <p:txBody>
          <a:bodyPr/>
          <a:lstStyle/>
          <a:p>
            <a:pPr>
              <a:buFont typeface="Wingdings" panose="05000000000000000000" pitchFamily="2" charset="2"/>
              <a:buChar char="q"/>
            </a:pPr>
            <a:r>
              <a:rPr lang="en-US" sz="2800" dirty="0" smtClean="0">
                <a:solidFill>
                  <a:schemeClr val="bg2">
                    <a:lumMod val="50000"/>
                  </a:schemeClr>
                </a:solidFill>
              </a:rPr>
              <a:t>Open Data Platform</a:t>
            </a:r>
          </a:p>
          <a:p>
            <a:endParaRPr lang="en-US" sz="2800" dirty="0">
              <a:solidFill>
                <a:schemeClr val="bg2">
                  <a:lumMod val="50000"/>
                </a:schemeClr>
              </a:solidFill>
            </a:endParaRPr>
          </a:p>
          <a:p>
            <a:pPr>
              <a:buFont typeface="Wingdings" panose="05000000000000000000" pitchFamily="2" charset="2"/>
              <a:buChar char="q"/>
            </a:pPr>
            <a:r>
              <a:rPr lang="en-US" sz="2800" dirty="0" smtClean="0">
                <a:solidFill>
                  <a:schemeClr val="bg2">
                    <a:lumMod val="50000"/>
                  </a:schemeClr>
                </a:solidFill>
              </a:rPr>
              <a:t>Core Surveillance Indicators  </a:t>
            </a:r>
          </a:p>
          <a:p>
            <a:endParaRPr lang="en-US" sz="2800" dirty="0" smtClean="0">
              <a:solidFill>
                <a:schemeClr val="bg2">
                  <a:lumMod val="50000"/>
                </a:schemeClr>
              </a:solidFill>
            </a:endParaRPr>
          </a:p>
          <a:p>
            <a:pPr>
              <a:buFont typeface="Wingdings" panose="05000000000000000000" pitchFamily="2" charset="2"/>
              <a:buChar char="q"/>
            </a:pPr>
            <a:r>
              <a:rPr lang="en-US" sz="2800" dirty="0" smtClean="0">
                <a:solidFill>
                  <a:schemeClr val="bg2">
                    <a:lumMod val="50000"/>
                  </a:schemeClr>
                </a:solidFill>
              </a:rPr>
              <a:t> Visualizations </a:t>
            </a:r>
          </a:p>
          <a:p>
            <a:endParaRPr lang="en-US" sz="2800" dirty="0" smtClean="0">
              <a:solidFill>
                <a:schemeClr val="bg2">
                  <a:lumMod val="50000"/>
                </a:schemeClr>
              </a:solidFill>
            </a:endParaRPr>
          </a:p>
        </p:txBody>
      </p:sp>
    </p:spTree>
    <p:extLst>
      <p:ext uri="{BB962C8B-B14F-4D97-AF65-F5344CB8AC3E}">
        <p14:creationId xmlns:p14="http://schemas.microsoft.com/office/powerpoint/2010/main" val="45999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256" y="457200"/>
            <a:ext cx="7921488" cy="3081130"/>
          </a:xfrm>
        </p:spPr>
      </p:pic>
      <p:sp>
        <p:nvSpPr>
          <p:cNvPr id="4" name="Text Placeholder 3"/>
          <p:cNvSpPr>
            <a:spLocks noGrp="1"/>
          </p:cNvSpPr>
          <p:nvPr>
            <p:ph type="body" sz="quarter" idx="11"/>
          </p:nvPr>
        </p:nvSpPr>
        <p:spPr>
          <a:xfrm>
            <a:off x="452169" y="6019800"/>
            <a:ext cx="8241343" cy="381000"/>
          </a:xfrm>
        </p:spPr>
        <p:txBody>
          <a:bodyPr/>
          <a:lstStyle/>
          <a:p>
            <a:r>
              <a:rPr lang="en-US" sz="1500" dirty="0"/>
              <a:t>http://www.astdd.org/docs/state-based-oral-health-surveillance-systems-cste-whitepaper-oct-2013.pdf</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113" y="3720892"/>
            <a:ext cx="6390861" cy="2073621"/>
          </a:xfrm>
          <a:prstGeom prst="rect">
            <a:avLst/>
          </a:prstGeom>
        </p:spPr>
      </p:pic>
    </p:spTree>
    <p:extLst>
      <p:ext uri="{BB962C8B-B14F-4D97-AF65-F5344CB8AC3E}">
        <p14:creationId xmlns:p14="http://schemas.microsoft.com/office/powerpoint/2010/main" val="185625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576251" y="294734"/>
            <a:ext cx="8020877" cy="5685182"/>
          </a:xfrm>
          <a:prstGeom prst="rect">
            <a:avLst/>
          </a:prstGeom>
        </p:spPr>
      </p:pic>
      <p:sp>
        <p:nvSpPr>
          <p:cNvPr id="4" name="Text Placeholder 3"/>
          <p:cNvSpPr>
            <a:spLocks noGrp="1"/>
          </p:cNvSpPr>
          <p:nvPr>
            <p:ph type="body" sz="quarter" idx="11"/>
          </p:nvPr>
        </p:nvSpPr>
        <p:spPr>
          <a:xfrm>
            <a:off x="441746" y="6092687"/>
            <a:ext cx="8280226" cy="381000"/>
          </a:xfrm>
        </p:spPr>
        <p:txBody>
          <a:bodyPr/>
          <a:lstStyle/>
          <a:p>
            <a:r>
              <a:rPr lang="en-US" sz="1500" dirty="0" smtClean="0"/>
              <a:t>http://www/astdd/prg/docs/state-based-oral-health-surveillance-systems-cste-whitepaper-oct-2013.pdf</a:t>
            </a:r>
            <a:endParaRPr lang="en-US" sz="1500" dirty="0"/>
          </a:p>
        </p:txBody>
      </p:sp>
    </p:spTree>
    <p:extLst>
      <p:ext uri="{BB962C8B-B14F-4D97-AF65-F5344CB8AC3E}">
        <p14:creationId xmlns:p14="http://schemas.microsoft.com/office/powerpoint/2010/main" val="85006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68" y="542057"/>
            <a:ext cx="7815531" cy="424101"/>
          </a:xfrm>
        </p:spPr>
        <p:txBody>
          <a:bodyPr/>
          <a:lstStyle/>
          <a:p>
            <a:r>
              <a:rPr lang="en-US" dirty="0"/>
              <a:t>Open Data Platform   https://chronicdata.cdc.gov</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8716" y="1837427"/>
            <a:ext cx="6726567" cy="370577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69" y="966158"/>
            <a:ext cx="7064014" cy="831192"/>
          </a:xfrm>
          <a:prstGeom prst="rect">
            <a:avLst/>
          </a:prstGeom>
        </p:spPr>
      </p:pic>
      <p:sp>
        <p:nvSpPr>
          <p:cNvPr id="31" name="Up Arrow 30"/>
          <p:cNvSpPr/>
          <p:nvPr/>
        </p:nvSpPr>
        <p:spPr>
          <a:xfrm>
            <a:off x="3812875" y="5231892"/>
            <a:ext cx="484632" cy="55643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27705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1660</TotalTime>
  <Words>817</Words>
  <Application>Microsoft Office PowerPoint</Application>
  <PresentationFormat>On-screen Show (4:3)</PresentationFormat>
  <Paragraphs>184</Paragraphs>
  <Slides>44</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Wingdings</vt:lpstr>
      <vt:lpstr>Arial</vt:lpstr>
      <vt:lpstr>Courier New</vt:lpstr>
      <vt:lpstr>Calibri</vt:lpstr>
      <vt:lpstr>Wingdings 2</vt:lpstr>
      <vt:lpstr>Georgia</vt:lpstr>
      <vt:lpstr>Myriad Web Pro</vt:lpstr>
      <vt:lpstr>Times New Roman</vt:lpstr>
      <vt:lpstr>CDC_OD_PPT_light([1]</vt:lpstr>
      <vt:lpstr>Custom Design</vt:lpstr>
      <vt:lpstr>Civic</vt:lpstr>
      <vt:lpstr>Turning Data Into Action A Webinar Series for SOHPs</vt:lpstr>
      <vt:lpstr>7-Part Series</vt:lpstr>
      <vt:lpstr>General Reminders</vt:lpstr>
      <vt:lpstr>Acknowledgements</vt:lpstr>
      <vt:lpstr>Using the CDC Open Data Platform to visualize oral health data  </vt:lpstr>
      <vt:lpstr>OBJECTIVES </vt:lpstr>
      <vt:lpstr>PowerPoint Presentation</vt:lpstr>
      <vt:lpstr>PowerPoint Presentation</vt:lpstr>
      <vt:lpstr>Open Data Platform   https://chronicdata.cdc.gov</vt:lpstr>
      <vt:lpstr>PowerPoint Presentation</vt:lpstr>
      <vt:lpstr>https://www.cdc.gov/oralhealth/index.html</vt:lpstr>
      <vt:lpstr>  cdc.gov/oralhealthdata            Home Page </vt:lpstr>
      <vt:lpstr>Oral Health Data – Data sets</vt:lpstr>
      <vt:lpstr>  cdc.gov/oralhealthdata            Home Page </vt:lpstr>
      <vt:lpstr>PowerPoint Presentation</vt:lpstr>
      <vt:lpstr>PowerPoint Presentation</vt:lpstr>
      <vt:lpstr>PowerPoint Presentation</vt:lpstr>
      <vt:lpstr>Future: County-level Water Fluoridation   </vt:lpstr>
      <vt:lpstr>  cdc.gov/oralhealthdata            Home Page </vt:lpstr>
      <vt:lpstr>PowerPoint Presentation</vt:lpstr>
      <vt:lpstr>PowerPoint Presentation</vt:lpstr>
      <vt:lpstr>PowerPoint Presentation</vt:lpstr>
      <vt:lpstr>Open Data Platform   https://chronicdata.cdc.gov</vt:lpstr>
      <vt:lpstr>500 Cities Data</vt:lpstr>
      <vt:lpstr>PowerPoint Presentation</vt:lpstr>
      <vt:lpstr>PowerPoint Presentation</vt:lpstr>
      <vt:lpstr>PowerPoint Presentation</vt:lpstr>
      <vt:lpstr>PowerPoint Presentation</vt:lpstr>
      <vt:lpstr>BRFSS</vt:lpstr>
      <vt:lpstr>BRFSS    MMSA</vt:lpstr>
      <vt:lpstr>BRFSS  WEAT    Cross Tabulations </vt:lpstr>
      <vt:lpstr>Chronic Disease Indicators</vt:lpstr>
      <vt:lpstr>PowerPoint Presentation</vt:lpstr>
      <vt:lpstr>PowerPoint Presentation</vt:lpstr>
      <vt:lpstr>PowerPoint Presentation</vt:lpstr>
      <vt:lpstr>PowerPoint Presentation</vt:lpstr>
      <vt:lpstr>https://www.statecancerprofiles.cancer.gov</vt:lpstr>
      <vt:lpstr>PowerPoint Presentation</vt:lpstr>
      <vt:lpstr>OBJECTIVES </vt:lpstr>
      <vt:lpstr>PowerPoint Presentation</vt:lpstr>
      <vt:lpstr>RESOURCES </vt:lpstr>
      <vt:lpstr>PowerPoint Presentation</vt:lpstr>
      <vt:lpstr>Presenter Contact Info</vt:lpstr>
      <vt:lpstr>Questions?</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Robison, Valerie (CDC/ONDIEH/NCCDPHP)</cp:lastModifiedBy>
  <cp:revision>194</cp:revision>
  <cp:lastPrinted>2017-06-07T04:47:15Z</cp:lastPrinted>
  <dcterms:created xsi:type="dcterms:W3CDTF">2011-03-17T17:43:16Z</dcterms:created>
  <dcterms:modified xsi:type="dcterms:W3CDTF">2017-06-14T14:00:41Z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