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52" r:id="rId1"/>
    <p:sldMasterId id="2147483673" r:id="rId2"/>
    <p:sldMasterId id="2147483688" r:id="rId3"/>
  </p:sldMasterIdLst>
  <p:notesMasterIdLst>
    <p:notesMasterId r:id="rId41"/>
  </p:notesMasterIdLst>
  <p:handoutMasterIdLst>
    <p:handoutMasterId r:id="rId42"/>
  </p:handoutMasterIdLst>
  <p:sldIdLst>
    <p:sldId id="256" r:id="rId4"/>
    <p:sldId id="409" r:id="rId5"/>
    <p:sldId id="433" r:id="rId6"/>
    <p:sldId id="382" r:id="rId7"/>
    <p:sldId id="279" r:id="rId8"/>
    <p:sldId id="344" r:id="rId9"/>
    <p:sldId id="397" r:id="rId10"/>
    <p:sldId id="349" r:id="rId11"/>
    <p:sldId id="405" r:id="rId12"/>
    <p:sldId id="353" r:id="rId13"/>
    <p:sldId id="355" r:id="rId14"/>
    <p:sldId id="408" r:id="rId15"/>
    <p:sldId id="393" r:id="rId16"/>
    <p:sldId id="411" r:id="rId17"/>
    <p:sldId id="414" r:id="rId18"/>
    <p:sldId id="360" r:id="rId19"/>
    <p:sldId id="418" r:id="rId20"/>
    <p:sldId id="361" r:id="rId21"/>
    <p:sldId id="363" r:id="rId22"/>
    <p:sldId id="365" r:id="rId23"/>
    <p:sldId id="366" r:id="rId24"/>
    <p:sldId id="415" r:id="rId25"/>
    <p:sldId id="421" r:id="rId26"/>
    <p:sldId id="564" r:id="rId27"/>
    <p:sldId id="432" r:id="rId28"/>
    <p:sldId id="569" r:id="rId29"/>
    <p:sldId id="534" r:id="rId30"/>
    <p:sldId id="532" r:id="rId31"/>
    <p:sldId id="563" r:id="rId32"/>
    <p:sldId id="537" r:id="rId33"/>
    <p:sldId id="562" r:id="rId34"/>
    <p:sldId id="536" r:id="rId35"/>
    <p:sldId id="538" r:id="rId36"/>
    <p:sldId id="541" r:id="rId37"/>
    <p:sldId id="429" r:id="rId38"/>
    <p:sldId id="425" r:id="rId39"/>
    <p:sldId id="377" r:id="rId40"/>
  </p:sldIdLst>
  <p:sldSz cx="9144000" cy="6858000" type="screen4x3"/>
  <p:notesSz cx="7010400" cy="9296400"/>
  <p:embeddedFontLst>
    <p:embeddedFont>
      <p:font typeface="Calibri" panose="020F0502020204030204" pitchFamily="34" charset="0"/>
      <p:regular r:id="rId43"/>
      <p:bold r:id="rId44"/>
      <p:italic r:id="rId45"/>
      <p:boldItalic r:id="rId46"/>
    </p:embeddedFont>
    <p:embeddedFont>
      <p:font typeface="Myriad Web Pro" panose="020B0503030403090204" charset="0"/>
      <p:regular r:id="rId47"/>
      <p:bold r:id="rId48"/>
      <p:italic r:id="rId4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4"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99"/>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1" autoAdjust="0"/>
    <p:restoredTop sz="34587" autoAdjust="0"/>
  </p:normalViewPr>
  <p:slideViewPr>
    <p:cSldViewPr>
      <p:cViewPr varScale="1">
        <p:scale>
          <a:sx n="39" d="100"/>
          <a:sy n="39" d="100"/>
        </p:scale>
        <p:origin x="328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2-16T13:44:32.857" idx="54">
    <p:pos x="10" y="10"/>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F227DB-159D-4783-ADB7-719EDCB13908}"/>
              </a:ext>
            </a:extLst>
          </p:cNvPr>
          <p:cNvSpPr>
            <a:spLocks noGrp="1"/>
          </p:cNvSpPr>
          <p:nvPr>
            <p:ph type="hdr" sz="quarter"/>
          </p:nvPr>
        </p:nvSpPr>
        <p:spPr>
          <a:xfrm>
            <a:off x="0" y="0"/>
            <a:ext cx="3038475" cy="465138"/>
          </a:xfrm>
          <a:prstGeom prst="rect">
            <a:avLst/>
          </a:prstGeom>
        </p:spPr>
        <p:txBody>
          <a:bodyPr vert="horz" lIns="91427" tIns="45713" rIns="91427" bIns="45713" rtlCol="0"/>
          <a:lstStyle>
            <a:lvl1pPr algn="l" eaLnBrk="1" hangingPunct="1">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0EFAEEEC-C3AC-421F-9E54-47EDE88479B9}"/>
              </a:ext>
            </a:extLst>
          </p:cNvPr>
          <p:cNvSpPr>
            <a:spLocks noGrp="1"/>
          </p:cNvSpPr>
          <p:nvPr>
            <p:ph type="dt" sz="quarter" idx="1"/>
          </p:nvPr>
        </p:nvSpPr>
        <p:spPr>
          <a:xfrm>
            <a:off x="3970338" y="0"/>
            <a:ext cx="3038475" cy="465138"/>
          </a:xfrm>
          <a:prstGeom prst="rect">
            <a:avLst/>
          </a:prstGeom>
        </p:spPr>
        <p:txBody>
          <a:bodyPr vert="horz" lIns="91427" tIns="45713" rIns="91427" bIns="45713" rtlCol="0"/>
          <a:lstStyle>
            <a:lvl1pPr algn="r" eaLnBrk="1" hangingPunct="1">
              <a:defRPr sz="1200">
                <a:latin typeface="Arial" charset="0"/>
                <a:cs typeface="+mn-cs"/>
              </a:defRPr>
            </a:lvl1pPr>
          </a:lstStyle>
          <a:p>
            <a:pPr>
              <a:defRPr/>
            </a:pPr>
            <a:fld id="{419C01F4-09DC-47A0-B5FF-CA2086A7A5DE}" type="datetimeFigureOut">
              <a:rPr lang="en-US"/>
              <a:pPr>
                <a:defRPr/>
              </a:pPr>
              <a:t>3/6/2020</a:t>
            </a:fld>
            <a:endParaRPr lang="en-US"/>
          </a:p>
        </p:txBody>
      </p:sp>
      <p:sp>
        <p:nvSpPr>
          <p:cNvPr id="4" name="Footer Placeholder 3">
            <a:extLst>
              <a:ext uri="{FF2B5EF4-FFF2-40B4-BE49-F238E27FC236}">
                <a16:creationId xmlns:a16="http://schemas.microsoft.com/office/drawing/2014/main" id="{AEDB3E81-EBAD-4599-88DB-C04F5B2AD629}"/>
              </a:ext>
            </a:extLst>
          </p:cNvPr>
          <p:cNvSpPr>
            <a:spLocks noGrp="1"/>
          </p:cNvSpPr>
          <p:nvPr>
            <p:ph type="ftr" sz="quarter" idx="2"/>
          </p:nvPr>
        </p:nvSpPr>
        <p:spPr>
          <a:xfrm>
            <a:off x="0" y="8829675"/>
            <a:ext cx="3038475" cy="465138"/>
          </a:xfrm>
          <a:prstGeom prst="rect">
            <a:avLst/>
          </a:prstGeom>
        </p:spPr>
        <p:txBody>
          <a:bodyPr vert="horz" lIns="91427" tIns="45713" rIns="91427" bIns="45713" rtlCol="0" anchor="b"/>
          <a:lstStyle>
            <a:lvl1pPr algn="l" eaLnBrk="1" hangingPunct="1">
              <a:defRPr sz="1200">
                <a:latin typeface="Arial"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D6AACE08-5F3C-4F64-842B-229B73D68DF1}"/>
              </a:ext>
            </a:extLst>
          </p:cNvPr>
          <p:cNvSpPr>
            <a:spLocks noGrp="1"/>
          </p:cNvSpPr>
          <p:nvPr>
            <p:ph type="sldNum" sz="quarter" idx="3"/>
          </p:nvPr>
        </p:nvSpPr>
        <p:spPr>
          <a:xfrm>
            <a:off x="3970338" y="8829675"/>
            <a:ext cx="3038475" cy="465138"/>
          </a:xfrm>
          <a:prstGeom prst="rect">
            <a:avLst/>
          </a:prstGeom>
        </p:spPr>
        <p:txBody>
          <a:bodyPr vert="horz" wrap="square" lIns="91427" tIns="45713" rIns="91427" bIns="45713" numCol="1" anchor="b" anchorCtr="0" compatLnSpc="1">
            <a:prstTxWarp prst="textNoShape">
              <a:avLst/>
            </a:prstTxWarp>
          </a:bodyPr>
          <a:lstStyle>
            <a:lvl1pPr algn="r" eaLnBrk="1" hangingPunct="1">
              <a:defRPr sz="1200"/>
            </a:lvl1pPr>
          </a:lstStyle>
          <a:p>
            <a:pPr>
              <a:defRPr/>
            </a:pPr>
            <a:fld id="{98AE2973-9707-4887-8E7F-32A95DB92E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CB99AA-B0B0-486C-B297-0F5DE3DAAE17}"/>
              </a:ext>
            </a:extLst>
          </p:cNvPr>
          <p:cNvSpPr>
            <a:spLocks noGrp="1"/>
          </p:cNvSpPr>
          <p:nvPr>
            <p:ph type="hdr" sz="quarter"/>
          </p:nvPr>
        </p:nvSpPr>
        <p:spPr>
          <a:xfrm>
            <a:off x="0" y="0"/>
            <a:ext cx="3038475" cy="463550"/>
          </a:xfrm>
          <a:prstGeom prst="rect">
            <a:avLst/>
          </a:prstGeom>
        </p:spPr>
        <p:txBody>
          <a:bodyPr vert="horz" lIns="88126" tIns="44064" rIns="88126" bIns="44064"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4E040A1C-D4C0-4027-A6EA-683C90903E6D}"/>
              </a:ext>
            </a:extLst>
          </p:cNvPr>
          <p:cNvSpPr>
            <a:spLocks noGrp="1"/>
          </p:cNvSpPr>
          <p:nvPr>
            <p:ph type="dt" idx="1"/>
          </p:nvPr>
        </p:nvSpPr>
        <p:spPr>
          <a:xfrm>
            <a:off x="3970338" y="0"/>
            <a:ext cx="3038475" cy="463550"/>
          </a:xfrm>
          <a:prstGeom prst="rect">
            <a:avLst/>
          </a:prstGeom>
        </p:spPr>
        <p:txBody>
          <a:bodyPr vert="horz" lIns="88126" tIns="44064" rIns="88126" bIns="44064" rtlCol="0"/>
          <a:lstStyle>
            <a:lvl1pPr algn="r" eaLnBrk="1" fontAlgn="auto" hangingPunct="1">
              <a:spcBef>
                <a:spcPts val="0"/>
              </a:spcBef>
              <a:spcAft>
                <a:spcPts val="0"/>
              </a:spcAft>
              <a:defRPr sz="1200">
                <a:latin typeface="+mn-lt"/>
                <a:cs typeface="+mn-cs"/>
              </a:defRPr>
            </a:lvl1pPr>
          </a:lstStyle>
          <a:p>
            <a:pPr>
              <a:defRPr/>
            </a:pPr>
            <a:fld id="{3BEB4941-EC8C-4B81-9CF7-EC77846C1E90}" type="datetimeFigureOut">
              <a:rPr lang="en-US"/>
              <a:pPr>
                <a:defRPr/>
              </a:pPr>
              <a:t>3/6/2020</a:t>
            </a:fld>
            <a:endParaRPr lang="en-US"/>
          </a:p>
        </p:txBody>
      </p:sp>
      <p:sp>
        <p:nvSpPr>
          <p:cNvPr id="4" name="Slide Image Placeholder 3">
            <a:extLst>
              <a:ext uri="{FF2B5EF4-FFF2-40B4-BE49-F238E27FC236}">
                <a16:creationId xmlns:a16="http://schemas.microsoft.com/office/drawing/2014/main" id="{B45144F9-52AF-45C7-90BE-14685596A6C7}"/>
              </a:ext>
            </a:extLst>
          </p:cNvPr>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26" tIns="44064" rIns="88126" bIns="44064" rtlCol="0" anchor="ctr"/>
          <a:lstStyle/>
          <a:p>
            <a:pPr lvl="0"/>
            <a:endParaRPr lang="en-US" noProof="0"/>
          </a:p>
        </p:txBody>
      </p:sp>
      <p:sp>
        <p:nvSpPr>
          <p:cNvPr id="5" name="Notes Placeholder 4">
            <a:extLst>
              <a:ext uri="{FF2B5EF4-FFF2-40B4-BE49-F238E27FC236}">
                <a16:creationId xmlns:a16="http://schemas.microsoft.com/office/drawing/2014/main" id="{BF59955E-EBD3-4ABF-876E-F24D80C7937E}"/>
              </a:ext>
            </a:extLst>
          </p:cNvPr>
          <p:cNvSpPr>
            <a:spLocks noGrp="1"/>
          </p:cNvSpPr>
          <p:nvPr>
            <p:ph type="body" sz="quarter" idx="3"/>
          </p:nvPr>
        </p:nvSpPr>
        <p:spPr>
          <a:xfrm>
            <a:off x="701675" y="4416425"/>
            <a:ext cx="5607050" cy="4181475"/>
          </a:xfrm>
          <a:prstGeom prst="rect">
            <a:avLst/>
          </a:prstGeom>
        </p:spPr>
        <p:txBody>
          <a:bodyPr vert="horz" lIns="88126" tIns="44064" rIns="88126" bIns="440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2ADA019-E1CF-4991-AFF2-062EF5C5A3CA}"/>
              </a:ext>
            </a:extLst>
          </p:cNvPr>
          <p:cNvSpPr>
            <a:spLocks noGrp="1"/>
          </p:cNvSpPr>
          <p:nvPr>
            <p:ph type="ftr" sz="quarter" idx="4"/>
          </p:nvPr>
        </p:nvSpPr>
        <p:spPr>
          <a:xfrm>
            <a:off x="0" y="8831263"/>
            <a:ext cx="3038475" cy="463550"/>
          </a:xfrm>
          <a:prstGeom prst="rect">
            <a:avLst/>
          </a:prstGeom>
        </p:spPr>
        <p:txBody>
          <a:bodyPr vert="horz" lIns="88126" tIns="44064" rIns="88126" bIns="44064"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73C0E973-EC42-4BF4-8A06-B73012752604}"/>
              </a:ext>
            </a:extLst>
          </p:cNvPr>
          <p:cNvSpPr>
            <a:spLocks noGrp="1"/>
          </p:cNvSpPr>
          <p:nvPr>
            <p:ph type="sldNum" sz="quarter" idx="5"/>
          </p:nvPr>
        </p:nvSpPr>
        <p:spPr>
          <a:xfrm>
            <a:off x="3970338" y="8831263"/>
            <a:ext cx="3038475" cy="463550"/>
          </a:xfrm>
          <a:prstGeom prst="rect">
            <a:avLst/>
          </a:prstGeom>
        </p:spPr>
        <p:txBody>
          <a:bodyPr vert="horz" wrap="square" lIns="88126" tIns="44064" rIns="88126" bIns="44064"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11226D7-E26B-4F5F-A494-458895618E0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onlinelibrary.wiley.com/action/doSearch?ContribAuthorStored=Antomarchi,+Constance" TargetMode="External"/><Relationship Id="rId3" Type="http://schemas.openxmlformats.org/officeDocument/2006/relationships/hyperlink" Target="https://onlinelibrary.wiley.com/doi/10.1111/j.1600-0528.2006.00319.x" TargetMode="External"/><Relationship Id="rId7" Type="http://schemas.openxmlformats.org/officeDocument/2006/relationships/hyperlink" Target="https://onlinelibrary.wiley.com/action/doSearch?ContribAuthorStored=Velly,+Ana+Miriam"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onlinelibrary.wiley.com/action/doSearch?ContribAuthorStored=Tardieu,+Corinne" TargetMode="External"/><Relationship Id="rId5" Type="http://schemas.openxmlformats.org/officeDocument/2006/relationships/hyperlink" Target="https://onlinelibrary.wiley.com/action/doSearch?ContribAuthorStored=Lupi-P%C3%A9gurier,+Laurence" TargetMode="External"/><Relationship Id="rId10" Type="http://schemas.openxmlformats.org/officeDocument/2006/relationships/hyperlink" Target="https://onlinelibrary.wiley.com/toc/16000528/2006/34/5" TargetMode="External"/><Relationship Id="rId4" Type="http://schemas.openxmlformats.org/officeDocument/2006/relationships/hyperlink" Target="https://onlinelibrary.wiley.com/action/doSearch?ContribAuthorStored=Muller-Bolla,+Mich%C3%A8le" TargetMode="External"/><Relationship Id="rId9" Type="http://schemas.openxmlformats.org/officeDocument/2006/relationships/hyperlink" Target="https://onlinelibrary.wiley.com/journal/16000528"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onlinelibrary.wiley.com/action/doSearch?ContribAuthorStored=Muller-Bolla,+Mich%C3%A8le" TargetMode="External"/><Relationship Id="rId13" Type="http://schemas.openxmlformats.org/officeDocument/2006/relationships/hyperlink" Target="https://onlinelibrary.wiley.com/journal/16000528" TargetMode="External"/><Relationship Id="rId3" Type="http://schemas.openxmlformats.org/officeDocument/2006/relationships/hyperlink" Target="https://onlinelibrary.wiley.com/action/doSearch?ContribAuthorStored=Gillcrist,+James+A" TargetMode="External"/><Relationship Id="rId7" Type="http://schemas.openxmlformats.org/officeDocument/2006/relationships/hyperlink" Target="https://onlinelibrary.wiley.com/doi/10.1111/j.1600-0528.2006.00319.x" TargetMode="External"/><Relationship Id="rId12" Type="http://schemas.openxmlformats.org/officeDocument/2006/relationships/hyperlink" Target="https://onlinelibrary.wiley.com/action/doSearch?ContribAuthorStored=Antomarchi,+Constance"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onlinelibrary.wiley.com/action/doSearch?ContribAuthorStored=Wade,+George" TargetMode="External"/><Relationship Id="rId11" Type="http://schemas.openxmlformats.org/officeDocument/2006/relationships/hyperlink" Target="https://onlinelibrary.wiley.com/action/doSearch?ContribAuthorStored=Velly,+Ana+Miriam" TargetMode="External"/><Relationship Id="rId5" Type="http://schemas.openxmlformats.org/officeDocument/2006/relationships/hyperlink" Target="https://onlinelibrary.wiley.com/action/doSearch?ContribAuthorStored=Plumlee,+George+N" TargetMode="External"/><Relationship Id="rId10" Type="http://schemas.openxmlformats.org/officeDocument/2006/relationships/hyperlink" Target="https://onlinelibrary.wiley.com/action/doSearch?ContribAuthorStored=Tardieu,+Corinne" TargetMode="External"/><Relationship Id="rId4" Type="http://schemas.openxmlformats.org/officeDocument/2006/relationships/hyperlink" Target="https://onlinelibrary.wiley.com/action/doSearch?ContribAuthorStored=Vaughan,+Michelle+P" TargetMode="External"/><Relationship Id="rId9" Type="http://schemas.openxmlformats.org/officeDocument/2006/relationships/hyperlink" Target="https://onlinelibrary.wiley.com/action/doSearch?ContribAuthorStored=Lupi-P%C3%A9gurier,+Laurence" TargetMode="External"/><Relationship Id="rId14" Type="http://schemas.openxmlformats.org/officeDocument/2006/relationships/hyperlink" Target="https://onlinelibrary.wiley.com/toc/16000528/2006/34/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ncbi.nlm.nih.gov/pubmed/?term=CDC%20Dental%20Sealant%20Systematic%20Review%20Work%20Group%5bCorporate%20Author%5d" TargetMode="External"/><Relationship Id="rId13" Type="http://schemas.openxmlformats.org/officeDocument/2006/relationships/hyperlink" Target="https://www.ncbi.nlm.nih.gov/pubmed/?term=Rozier%20RG%5bAuthor%5d&amp;cauthor=true&amp;cauthor_uid=18218845" TargetMode="External"/><Relationship Id="rId3" Type="http://schemas.openxmlformats.org/officeDocument/2006/relationships/hyperlink" Target="https://www.ncbi.nlm.nih.gov/pubmed/?term=Griffin%20SO%5bAuthor%5d&amp;cauthor=true&amp;cauthor_uid=18218845" TargetMode="External"/><Relationship Id="rId7" Type="http://schemas.openxmlformats.org/officeDocument/2006/relationships/hyperlink" Target="https://www.ncbi.nlm.nih.gov/pubmed/?term=Gooch%20BF%5bAuthor%5d&amp;cauthor=true&amp;cauthor_uid=18218845" TargetMode="External"/><Relationship Id="rId12" Type="http://schemas.openxmlformats.org/officeDocument/2006/relationships/hyperlink" Target="https://www.ncbi.nlm.nih.gov/pubmed/?term=Meyer%20DM%5bAuthor%5d&amp;cauthor=true&amp;cauthor_uid=18218845" TargetMode="External"/><Relationship Id="rId2" Type="http://schemas.openxmlformats.org/officeDocument/2006/relationships/slide" Target="../slides/slide8.xml"/><Relationship Id="rId16" Type="http://schemas.openxmlformats.org/officeDocument/2006/relationships/hyperlink" Target="https://www.researchgate.net/journal/0022-0345_Journal_of_Dental_Research" TargetMode="External"/><Relationship Id="rId1" Type="http://schemas.openxmlformats.org/officeDocument/2006/relationships/notesMaster" Target="../notesMasters/notesMaster1.xml"/><Relationship Id="rId6" Type="http://schemas.openxmlformats.org/officeDocument/2006/relationships/hyperlink" Target="https://www.ncbi.nlm.nih.gov/pubmed/?term=Vidakovic%20B%5bAuthor%5d&amp;cauthor=true&amp;cauthor_uid=18218845" TargetMode="External"/><Relationship Id="rId11" Type="http://schemas.openxmlformats.org/officeDocument/2006/relationships/hyperlink" Target="https://www.ncbi.nlm.nih.gov/pubmed/?term=Fontana%20MR%5bAuthor%5d&amp;cauthor=true&amp;cauthor_uid=18218845" TargetMode="External"/><Relationship Id="rId5" Type="http://schemas.openxmlformats.org/officeDocument/2006/relationships/hyperlink" Target="https://www.ncbi.nlm.nih.gov/pubmed/?term=Kohn%20W%5bAuthor%5d&amp;cauthor=true&amp;cauthor_uid=18218845" TargetMode="External"/><Relationship Id="rId15" Type="http://schemas.openxmlformats.org/officeDocument/2006/relationships/hyperlink" Target="https://www.ncbi.nlm.nih.gov/pubmed/?term=Zero%20DT%5bAuthor%5d&amp;cauthor=true&amp;cauthor_uid=18218845" TargetMode="External"/><Relationship Id="rId10" Type="http://schemas.openxmlformats.org/officeDocument/2006/relationships/hyperlink" Target="https://www.ncbi.nlm.nih.gov/pubmed/?term=Clarkson%20J%5bAuthor%5d&amp;cauthor=true&amp;cauthor_uid=18218845" TargetMode="External"/><Relationship Id="rId4" Type="http://schemas.openxmlformats.org/officeDocument/2006/relationships/hyperlink" Target="https://www.ncbi.nlm.nih.gov/pubmed/?term=Oong%20E%5bAuthor%5d&amp;cauthor=true&amp;cauthor_uid=18218845" TargetMode="External"/><Relationship Id="rId9" Type="http://schemas.openxmlformats.org/officeDocument/2006/relationships/hyperlink" Target="https://www.ncbi.nlm.nih.gov/pubmed/?term=Bader%20J%5bAuthor%5d&amp;cauthor=true&amp;cauthor_uid=18218845" TargetMode="External"/><Relationship Id="rId14" Type="http://schemas.openxmlformats.org/officeDocument/2006/relationships/hyperlink" Target="https://www.ncbi.nlm.nih.gov/pubmed/?term=Weintraub%20JA%5bAuthor%5d&amp;cauthor=true&amp;cauthor_uid=18218845"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F91BC1E-9F2F-4EA1-A97E-7E61B4EA4F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3A8F029-65E2-4ED1-A6F8-9D8B691B83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fontAlgn="base"/>
            <a:r>
              <a:rPr lang="en-US" sz="1200" b="1" i="0" kern="1200" dirty="0">
                <a:solidFill>
                  <a:schemeClr val="tx1"/>
                </a:solidFill>
                <a:effectLst/>
                <a:latin typeface="+mn-lt"/>
                <a:ea typeface="+mn-ea"/>
                <a:cs typeface="+mn-cs"/>
              </a:rPr>
              <a:t>How to use this PowerPoint Presentation?</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This PowerPoint presentation is designed to train and/or assist dental providers with standardizing the process of selecting teeth for sealant placement.</a:t>
            </a:r>
          </a:p>
          <a:p>
            <a:pPr fontAlgn="base"/>
            <a:r>
              <a:rPr lang="en-US" sz="1200" b="0" i="0" kern="1200" dirty="0">
                <a:solidFill>
                  <a:schemeClr val="tx1"/>
                </a:solidFill>
                <a:effectLst/>
                <a:latin typeface="+mn-lt"/>
                <a:ea typeface="+mn-ea"/>
                <a:cs typeface="+mn-cs"/>
              </a:rPr>
              <a:t> </a:t>
            </a:r>
          </a:p>
          <a:p>
            <a:pPr fontAlgn="base"/>
            <a:r>
              <a:rPr lang="en-US" sz="1200" b="1" i="0" kern="1200" dirty="0">
                <a:solidFill>
                  <a:schemeClr val="tx1"/>
                </a:solidFill>
                <a:effectLst/>
                <a:latin typeface="+mn-lt"/>
                <a:ea typeface="+mn-ea"/>
                <a:cs typeface="+mn-cs"/>
              </a:rPr>
              <a:t>Difference between “Standardization” vs “Calibration” training</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t>
            </a:r>
            <a:r>
              <a:rPr lang="en-US" sz="1200" b="1" i="0" kern="1200" dirty="0">
                <a:solidFill>
                  <a:schemeClr val="tx1"/>
                </a:solidFill>
                <a:effectLst/>
                <a:latin typeface="+mn-lt"/>
                <a:ea typeface="+mn-ea"/>
                <a:cs typeface="+mn-cs"/>
              </a:rPr>
              <a:t>Standardization</a:t>
            </a:r>
            <a:r>
              <a:rPr lang="en-US" sz="1200" b="0" i="0" kern="1200" dirty="0">
                <a:solidFill>
                  <a:schemeClr val="tx1"/>
                </a:solidFill>
                <a:effectLst/>
                <a:latin typeface="+mn-lt"/>
                <a:ea typeface="+mn-ea"/>
                <a:cs typeface="+mn-cs"/>
              </a:rPr>
              <a:t>” training includes didactic presentation to assist with tooth selection criteria using clinical photographs for dental providers who place sealants.  The PowerPoint training is meant to be used for information dissemination and to show clinical examples of sound, cavitated, and non-cavitated lesions on tooth surfaces. A pretest/ post test evaluation may also be used to assess the impact of the training on knowledge of tooth selection for sealant placement.</a:t>
            </a:r>
          </a:p>
          <a:p>
            <a:pPr fontAlgn="base"/>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“Calibration</a:t>
            </a:r>
            <a:r>
              <a:rPr lang="en-US" sz="1200" b="0" i="0" kern="1200" dirty="0">
                <a:solidFill>
                  <a:schemeClr val="tx1"/>
                </a:solidFill>
                <a:effectLst/>
                <a:latin typeface="+mn-lt"/>
                <a:ea typeface="+mn-ea"/>
                <a:cs typeface="+mn-cs"/>
              </a:rPr>
              <a:t>” training includes didactic presentation </a:t>
            </a:r>
            <a:r>
              <a:rPr lang="en-US" sz="1200" b="1" i="0" kern="1200" dirty="0">
                <a:solidFill>
                  <a:schemeClr val="tx1"/>
                </a:solidFill>
                <a:effectLst/>
                <a:latin typeface="+mn-lt"/>
                <a:ea typeface="+mn-ea"/>
                <a:cs typeface="+mn-cs"/>
              </a:rPr>
              <a:t>and</a:t>
            </a:r>
            <a:r>
              <a:rPr lang="en-US" sz="1200" b="0" i="0" kern="1200" dirty="0">
                <a:solidFill>
                  <a:schemeClr val="tx1"/>
                </a:solidFill>
                <a:effectLst/>
                <a:latin typeface="+mn-lt"/>
                <a:ea typeface="+mn-ea"/>
                <a:cs typeface="+mn-cs"/>
              </a:rPr>
              <a:t> clinical calibration of screeners/sealant providers. (Didactic component must precede clinical component.)  During the "hands on" calibration session, providers will individually conduct an in-mouth screening/exam on a human subject (child) and record clinical findings for each tooth. The purpose of the clinical training is to determine status of tooth surface (sound, cavitated, or non-cavitated) and build consensus on whether it is appropriate to place dental sealants. The goal of dental provider calibration is to obtain excellent inter-examiner reliability.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NOTES</a:t>
            </a:r>
            <a:r>
              <a:rPr lang="en-US" sz="1200" b="0" i="0" kern="1200" dirty="0">
                <a:solidFill>
                  <a:schemeClr val="tx1"/>
                </a:solidFill>
                <a:effectLst/>
                <a:latin typeface="+mn-lt"/>
                <a:ea typeface="+mn-ea"/>
                <a:cs typeface="+mn-cs"/>
              </a:rPr>
              <a:t> within this PowerPoint presentation are solely for the purpose of additional information or references for the presenter and are not intended to be read verbally as part of the didactic presentation.</a:t>
            </a:r>
          </a:p>
          <a:p>
            <a:pPr eaLnBrk="1" hangingPunct="1"/>
            <a:endParaRPr lang="en-US" altLang="en-US" dirty="0"/>
          </a:p>
          <a:p>
            <a:pPr eaLnBrk="1" hangingPunct="1"/>
            <a:endParaRPr lang="en-US" altLang="en-US" dirty="0"/>
          </a:p>
          <a:p>
            <a:pPr eaLnBrk="1" hangingPunct="1"/>
            <a:endParaRPr lang="en-US" altLang="en-US" dirty="0"/>
          </a:p>
        </p:txBody>
      </p:sp>
      <p:sp>
        <p:nvSpPr>
          <p:cNvPr id="18436" name="Slide Number Placeholder 3">
            <a:extLst>
              <a:ext uri="{FF2B5EF4-FFF2-40B4-BE49-F238E27FC236}">
                <a16:creationId xmlns:a16="http://schemas.microsoft.com/office/drawing/2014/main" id="{09B96AC5-22C8-4372-A82E-35D331011B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4BD53C-D87F-40C7-91F0-1AFFE5BB6AD0}"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EF43C0A7-56BA-4B7F-82F3-988EF7473DBC}"/>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1946DA8-1C0B-4C96-8CD6-6D7006BC8C6B}"/>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CCD8414E-FFA3-48C3-94F0-41A8CC9053AC}" type="slidenum">
              <a:rPr lang="en-US" altLang="en-US" sz="1300"/>
              <a:pPr algn="r" eaLnBrk="1" hangingPunct="1"/>
              <a:t>10</a:t>
            </a:fld>
            <a:endParaRPr lang="en-US" altLang="en-US" sz="1300"/>
          </a:p>
        </p:txBody>
      </p:sp>
      <p:sp>
        <p:nvSpPr>
          <p:cNvPr id="33795" name="Rectangle 2">
            <a:extLst>
              <a:ext uri="{FF2B5EF4-FFF2-40B4-BE49-F238E27FC236}">
                <a16:creationId xmlns:a16="http://schemas.microsoft.com/office/drawing/2014/main" id="{F6C6E5BF-2D5C-4FA0-90BB-109F87AB667A}"/>
              </a:ext>
            </a:extLst>
          </p:cNvPr>
          <p:cNvSpPr>
            <a:spLocks noGrp="1" noRot="1" noChangeAspect="1" noChangeArrowheads="1" noTextEdit="1"/>
          </p:cNvSpPr>
          <p:nvPr>
            <p:ph type="sldImg"/>
          </p:nvPr>
        </p:nvSpPr>
        <p:spPr bwMode="auto">
          <a:xfrm>
            <a:off x="1181100" y="619125"/>
            <a:ext cx="4648200" cy="3486150"/>
          </a:xfrm>
          <a:solidFill>
            <a:srgbClr val="FFFFFF"/>
          </a:solidFill>
          <a:ln>
            <a:solidFill>
              <a:srgbClr val="000000"/>
            </a:solidFill>
            <a:miter lim="800000"/>
            <a:headEnd/>
            <a:tailEnd/>
          </a:ln>
        </p:spPr>
      </p:sp>
      <p:sp>
        <p:nvSpPr>
          <p:cNvPr id="33796" name="Rectangle 3">
            <a:extLst>
              <a:ext uri="{FF2B5EF4-FFF2-40B4-BE49-F238E27FC236}">
                <a16:creationId xmlns:a16="http://schemas.microsoft.com/office/drawing/2014/main" id="{782CAC64-5DF1-40C0-8721-45709420F6FD}"/>
              </a:ext>
            </a:extLst>
          </p:cNvPr>
          <p:cNvSpPr>
            <a:spLocks noGrp="1" noChangeArrowheads="1"/>
          </p:cNvSpPr>
          <p:nvPr>
            <p:ph type="body" idx="1"/>
          </p:nvPr>
        </p:nvSpPr>
        <p:spPr bwMode="auto">
          <a:xfrm>
            <a:off x="700088" y="4416425"/>
            <a:ext cx="5610225" cy="4183063"/>
          </a:xfrm>
          <a:solidFill>
            <a:srgbClr val="FFFFFF"/>
          </a:solidFill>
          <a:ln>
            <a:solidFill>
              <a:srgbClr val="000000"/>
            </a:solidFill>
            <a:miter lim="800000"/>
            <a:headEnd/>
            <a:tailEnd/>
          </a:ln>
        </p:spPr>
        <p:txBody>
          <a:bodyPr wrap="square" numCol="1" anchor="t" anchorCtr="0" compatLnSpc="1">
            <a:prstTxWarp prst="textNoShape">
              <a:avLst/>
            </a:prstTxWarp>
            <a:normAutofit/>
          </a:bodyPr>
          <a:lstStyle/>
          <a:p>
            <a:endParaRPr lang="en-US" sz="1200" b="1" i="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Article Reference</a:t>
            </a:r>
          </a:p>
          <a:p>
            <a:r>
              <a:rPr lang="en-US" sz="1200" b="0" i="1" kern="1200" dirty="0">
                <a:solidFill>
                  <a:schemeClr val="tx1"/>
                </a:solidFill>
                <a:effectLst/>
                <a:latin typeface="+mn-lt"/>
                <a:ea typeface="+mn-ea"/>
                <a:cs typeface="+mn-cs"/>
              </a:rPr>
              <a:t>The Effect of Dental Sealants on Bacteria Levels in Caries Lesions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Oong</a:t>
            </a:r>
            <a:r>
              <a:rPr lang="en-US" sz="1200" b="0" i="0" kern="1200" dirty="0">
                <a:solidFill>
                  <a:schemeClr val="tx1"/>
                </a:solidFill>
                <a:effectLst/>
                <a:latin typeface="+mn-lt"/>
                <a:ea typeface="+mn-ea"/>
                <a:cs typeface="+mn-cs"/>
              </a:rPr>
              <a:t>, Ella M. et al. The Journal of the American Dental Association, Volume 139, Issue 3, 271 – 278.</a:t>
            </a:r>
          </a:p>
          <a:p>
            <a:r>
              <a:rPr lang="en-US" sz="1200" b="0" i="0" kern="1200" dirty="0">
                <a:solidFill>
                  <a:schemeClr val="tx1"/>
                </a:solidFill>
                <a:effectLst/>
                <a:latin typeface="+mn-lt"/>
                <a:ea typeface="+mn-ea"/>
                <a:cs typeface="+mn-cs"/>
              </a:rPr>
              <a:t>http://jada.ada.org, March 2008</a:t>
            </a:r>
          </a:p>
          <a:p>
            <a:endParaRPr lang="en-US" sz="1200" b="0" i="0" kern="1200" dirty="0">
              <a:solidFill>
                <a:schemeClr val="tx1"/>
              </a:solidFill>
              <a:effectLst/>
              <a:latin typeface="+mn-lt"/>
              <a:ea typeface="+mn-ea"/>
              <a:cs typeface="+mn-cs"/>
            </a:endParaRPr>
          </a:p>
        </p:txBody>
      </p:sp>
      <p:sp>
        <p:nvSpPr>
          <p:cNvPr id="2" name="Footer Placeholder 1">
            <a:extLst>
              <a:ext uri="{FF2B5EF4-FFF2-40B4-BE49-F238E27FC236}">
                <a16:creationId xmlns:a16="http://schemas.microsoft.com/office/drawing/2014/main" id="{3B7C976E-72BF-4FD0-905B-BFD2791D3030}"/>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A58BD32C-F52C-4A28-91F8-EC9ECAD3E8BC}"/>
              </a:ext>
            </a:extLst>
          </p:cNvPr>
          <p:cNvSpPr>
            <a:spLocks noGrp="1"/>
          </p:cNvSpPr>
          <p:nvPr>
            <p:ph type="sldNum" sz="quarter" idx="5"/>
          </p:nvPr>
        </p:nvSpPr>
        <p:spPr/>
        <p:txBody>
          <a:bodyPr/>
          <a:lstStyle/>
          <a:p>
            <a:pPr>
              <a:defRPr/>
            </a:pPr>
            <a:fld id="{311226D7-E26B-4F5F-A494-458895618E05}" type="slidenum">
              <a:rPr lang="en-US" altLang="en-US" smtClean="0"/>
              <a:pPr>
                <a:defRPr/>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30188" indent="-230188" eaLnBrk="1" hangingPunct="1"/>
            <a:r>
              <a:rPr lang="en-US" b="1" dirty="0"/>
              <a:t>Abstract</a:t>
            </a:r>
          </a:p>
          <a:p>
            <a:pPr marL="230188" indent="-230188" eaLnBrk="1" hangingPunct="1"/>
            <a:r>
              <a:rPr lang="en-US" b="1" dirty="0"/>
              <a:t>Background</a:t>
            </a:r>
            <a:r>
              <a:rPr lang="en-US" dirty="0"/>
              <a:t>: Concern about inadvertently sealing over caries often prevents dentists from providing dental sealants. The objective of the authors’ review was to</a:t>
            </a:r>
          </a:p>
          <a:p>
            <a:pPr marL="230188" indent="-230188" eaLnBrk="1" hangingPunct="1"/>
            <a:r>
              <a:rPr lang="en-US" dirty="0"/>
              <a:t>examine the effects of sealants on bacteria levels within caries lesions under dental sealants. </a:t>
            </a:r>
          </a:p>
          <a:p>
            <a:pPr marL="230188" indent="-230188" eaLnBrk="1" hangingPunct="1"/>
            <a:endParaRPr lang="en-US" dirty="0"/>
          </a:p>
          <a:p>
            <a:pPr marL="230188" indent="-230188" eaLnBrk="1" hangingPunct="1"/>
            <a:r>
              <a:rPr lang="en-US" b="1" dirty="0"/>
              <a:t>Methods: </a:t>
            </a:r>
            <a:r>
              <a:rPr lang="en-US" dirty="0"/>
              <a:t>The authors searched electronic databases for comparative studies examining bacteria levels in sealed permanent teeth. To measure the effect of sealants on</a:t>
            </a:r>
          </a:p>
          <a:p>
            <a:pPr marL="230188" indent="-230188" eaLnBrk="1" hangingPunct="1"/>
            <a:r>
              <a:rPr lang="en-US" dirty="0"/>
              <a:t>Bacteria levels, they used the log10 reduction in mean total viable bacteria counts (VBC) between sealed and not-sealed caries and the percentage reduction in the</a:t>
            </a:r>
          </a:p>
          <a:p>
            <a:pPr marL="230188" indent="-230188" eaLnBrk="1" hangingPunct="1"/>
            <a:r>
              <a:rPr lang="en-US" dirty="0"/>
              <a:t>proportion of samples with viable bacteria.</a:t>
            </a:r>
          </a:p>
          <a:p>
            <a:pPr marL="230188" indent="-230188" eaLnBrk="1" hangingPunct="1"/>
            <a:endParaRPr lang="en-US" dirty="0"/>
          </a:p>
          <a:p>
            <a:pPr marL="230188" indent="-230188" eaLnBrk="1" hangingPunct="1"/>
            <a:r>
              <a:rPr lang="en-US" b="1" dirty="0"/>
              <a:t>Results</a:t>
            </a:r>
            <a:r>
              <a:rPr lang="en-US" dirty="0"/>
              <a:t>: Six studies—three randomized controlled trials, two controlled trials and one before-and-after study—were included in the analysis. Although studies varied</a:t>
            </a:r>
          </a:p>
          <a:p>
            <a:pPr marL="230188" indent="-230188" eaLnBrk="1" hangingPunct="1"/>
            <a:r>
              <a:rPr lang="en-US" dirty="0"/>
              <a:t>considerably, there were no findings of significant increases in bacteria under sealants. Sealing caries was associated with a 100-fold reduction in mean total VBC (four</a:t>
            </a:r>
          </a:p>
          <a:p>
            <a:pPr marL="230188" indent="-230188" eaLnBrk="1" hangingPunct="1"/>
            <a:r>
              <a:rPr lang="en-US" dirty="0"/>
              <a:t>studies, 138 samples). Sealants reduced the probability of viable bacteria by about 50.0 percent (four studies, 117 samples). </a:t>
            </a:r>
          </a:p>
          <a:p>
            <a:pPr marL="230188" indent="-230188" eaLnBrk="1" hangingPunct="1"/>
            <a:endParaRPr lang="en-US" dirty="0"/>
          </a:p>
          <a:p>
            <a:pPr marL="230188" indent="-230188" eaLnBrk="1" hangingPunct="1"/>
            <a:r>
              <a:rPr lang="en-US" b="1" dirty="0"/>
              <a:t>Conclusions: </a:t>
            </a:r>
            <a:r>
              <a:rPr lang="en-US" dirty="0"/>
              <a:t>The authors found that sealants reduced bacteria in carious lesions, but that in some studies, low levels of bacteria persisted. These findings do not support</a:t>
            </a:r>
          </a:p>
          <a:p>
            <a:pPr marL="230188" indent="-230188" eaLnBrk="1" hangingPunct="1"/>
            <a:r>
              <a:rPr lang="en-US" dirty="0"/>
              <a:t>Reported concerns about poorer outcomes associated with inadvertently sealing caries. Clinical Implications. Practitioners should not be reluctant to provide sealants</a:t>
            </a:r>
          </a:p>
          <a:p>
            <a:pPr marL="230188" indent="-230188" eaLnBrk="1" hangingPunct="1"/>
            <a:r>
              <a:rPr lang="en-US" dirty="0"/>
              <a:t>— an intervention proven to be highly effective in preventing caries—because of concerns about inadvertently sealing over caries. </a:t>
            </a:r>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11</a:t>
            </a:fld>
            <a:endParaRPr lang="en-US" altLang="en-US"/>
          </a:p>
        </p:txBody>
      </p:sp>
      <p:sp>
        <p:nvSpPr>
          <p:cNvPr id="5" name="Footer Placeholder 4">
            <a:extLst>
              <a:ext uri="{FF2B5EF4-FFF2-40B4-BE49-F238E27FC236}">
                <a16:creationId xmlns:a16="http://schemas.microsoft.com/office/drawing/2014/main" id="{FB3FE9DA-6226-44FF-85A1-A28EE5AA0886}"/>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605955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i="1" dirty="0"/>
              <a:t>Article Reference</a:t>
            </a:r>
            <a:endParaRPr lang="en-US" alt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i="1" dirty="0"/>
              <a:t>Evidence-based clinical practice guideline for the use of pit-and-fissure sealants A report of the American Dental Association and the American Academy of Pediatric Dentistry.</a:t>
            </a:r>
          </a:p>
          <a:p>
            <a:r>
              <a:rPr lang="en-US" sz="1200" b="0" i="0" kern="1200" dirty="0">
                <a:solidFill>
                  <a:schemeClr val="tx1"/>
                </a:solidFill>
                <a:effectLst/>
                <a:latin typeface="+mn-lt"/>
                <a:ea typeface="+mn-ea"/>
                <a:cs typeface="+mn-cs"/>
              </a:rPr>
              <a:t>John T. Wright, DDS, MS;  James J. </a:t>
            </a:r>
            <a:r>
              <a:rPr lang="en-US" sz="1200" b="0" i="0" kern="1200" dirty="0" err="1">
                <a:solidFill>
                  <a:schemeClr val="tx1"/>
                </a:solidFill>
                <a:effectLst/>
                <a:latin typeface="+mn-lt"/>
                <a:ea typeface="+mn-ea"/>
                <a:cs typeface="+mn-cs"/>
              </a:rPr>
              <a:t>Crall</a:t>
            </a:r>
            <a:r>
              <a:rPr lang="en-US" sz="1200" b="0" i="0" kern="1200" dirty="0">
                <a:solidFill>
                  <a:schemeClr val="tx1"/>
                </a:solidFill>
                <a:effectLst/>
                <a:latin typeface="+mn-lt"/>
                <a:ea typeface="+mn-ea"/>
                <a:cs typeface="+mn-cs"/>
              </a:rPr>
              <a:t>, DDS, MS, ScD;  Margherita Fontana, DDS, PhD;  E. Jane Gillette, DDS;  Brian B. </a:t>
            </a:r>
            <a:r>
              <a:rPr lang="en-US" sz="1200" b="0" i="0" kern="1200" dirty="0" err="1">
                <a:solidFill>
                  <a:schemeClr val="tx1"/>
                </a:solidFill>
                <a:effectLst/>
                <a:latin typeface="+mn-lt"/>
                <a:ea typeface="+mn-ea"/>
                <a:cs typeface="+mn-cs"/>
              </a:rPr>
              <a:t>Nový</a:t>
            </a:r>
            <a:r>
              <a:rPr lang="en-US" sz="1200" b="0" i="0" kern="1200" dirty="0">
                <a:solidFill>
                  <a:schemeClr val="tx1"/>
                </a:solidFill>
                <a:effectLst/>
                <a:latin typeface="+mn-lt"/>
                <a:ea typeface="+mn-ea"/>
                <a:cs typeface="+mn-cs"/>
              </a:rPr>
              <a:t>, DDS;  Vineet Dhar, BDS, MDS, PhD;  Kevin </a:t>
            </a:r>
            <a:r>
              <a:rPr lang="en-US" sz="1200" b="0" i="0" kern="1200" dirty="0" err="1">
                <a:solidFill>
                  <a:schemeClr val="tx1"/>
                </a:solidFill>
                <a:effectLst/>
                <a:latin typeface="+mn-lt"/>
                <a:ea typeface="+mn-ea"/>
                <a:cs typeface="+mn-cs"/>
              </a:rPr>
              <a:t>Donly</a:t>
            </a:r>
            <a:r>
              <a:rPr lang="en-US" sz="1200" b="0" i="0" kern="1200" dirty="0">
                <a:solidFill>
                  <a:schemeClr val="tx1"/>
                </a:solidFill>
                <a:effectLst/>
                <a:latin typeface="+mn-lt"/>
                <a:ea typeface="+mn-ea"/>
                <a:cs typeface="+mn-cs"/>
              </a:rPr>
              <a:t>, DDS, MS; , Edmond R. Hewlett, DDS;  Rocio B. </a:t>
            </a:r>
            <a:r>
              <a:rPr lang="en-US" sz="1200" b="0" i="0" kern="1200" dirty="0" err="1">
                <a:solidFill>
                  <a:schemeClr val="tx1"/>
                </a:solidFill>
                <a:effectLst/>
                <a:latin typeface="+mn-lt"/>
                <a:ea typeface="+mn-ea"/>
                <a:cs typeface="+mn-cs"/>
              </a:rPr>
              <a:t>Quinonez</a:t>
            </a:r>
            <a:r>
              <a:rPr lang="en-US" sz="1200" b="0" i="0" kern="1200" dirty="0">
                <a:solidFill>
                  <a:schemeClr val="tx1"/>
                </a:solidFill>
                <a:effectLst/>
                <a:latin typeface="+mn-lt"/>
                <a:ea typeface="+mn-ea"/>
                <a:cs typeface="+mn-cs"/>
              </a:rPr>
              <a:t>, DMD, MS, MPH;  Jeffrey Chaffin, DDS, MPH, MBA, MHA;  Matt Crespin, MPH, RDH; , Timothy </a:t>
            </a:r>
            <a:r>
              <a:rPr lang="en-US" sz="1200" b="0" i="0" kern="1200" dirty="0" err="1">
                <a:solidFill>
                  <a:schemeClr val="tx1"/>
                </a:solidFill>
                <a:effectLst/>
                <a:latin typeface="+mn-lt"/>
                <a:ea typeface="+mn-ea"/>
                <a:cs typeface="+mn-cs"/>
              </a:rPr>
              <a:t>Lafolla</a:t>
            </a:r>
            <a:r>
              <a:rPr lang="en-US" sz="1200" b="0" i="0" kern="1200" dirty="0">
                <a:solidFill>
                  <a:schemeClr val="tx1"/>
                </a:solidFill>
                <a:effectLst/>
                <a:latin typeface="+mn-lt"/>
                <a:ea typeface="+mn-ea"/>
                <a:cs typeface="+mn-cs"/>
              </a:rPr>
              <a:t>, DMD, MPH: Mark D. Siegal, DDS, MPH;  Malavika P. </a:t>
            </a:r>
            <a:r>
              <a:rPr lang="en-US" sz="1200" b="0" i="0" kern="1200" dirty="0" err="1">
                <a:solidFill>
                  <a:schemeClr val="tx1"/>
                </a:solidFill>
                <a:effectLst/>
                <a:latin typeface="+mn-lt"/>
                <a:ea typeface="+mn-ea"/>
                <a:cs typeface="+mn-cs"/>
              </a:rPr>
              <a:t>Tampi</a:t>
            </a:r>
            <a:r>
              <a:rPr lang="en-US" sz="1200" b="0" i="0" kern="1200" dirty="0">
                <a:solidFill>
                  <a:schemeClr val="tx1"/>
                </a:solidFill>
                <a:effectLst/>
                <a:latin typeface="+mn-lt"/>
                <a:ea typeface="+mn-ea"/>
                <a:cs typeface="+mn-cs"/>
              </a:rPr>
              <a:t>, MPH</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Laurel Graham, MLS; Cameron </a:t>
            </a:r>
            <a:r>
              <a:rPr lang="en-US" sz="1200" b="0" i="0" kern="1200" dirty="0" err="1">
                <a:solidFill>
                  <a:schemeClr val="tx1"/>
                </a:solidFill>
                <a:effectLst/>
                <a:latin typeface="+mn-lt"/>
                <a:ea typeface="+mn-ea"/>
                <a:cs typeface="+mn-cs"/>
              </a:rPr>
              <a:t>Estrich</a:t>
            </a:r>
            <a:r>
              <a:rPr lang="en-US" sz="1200" b="0" i="0" kern="1200" dirty="0">
                <a:solidFill>
                  <a:schemeClr val="tx1"/>
                </a:solidFill>
                <a:effectLst/>
                <a:latin typeface="+mn-lt"/>
                <a:ea typeface="+mn-ea"/>
                <a:cs typeface="+mn-cs"/>
              </a:rPr>
              <a:t>, MPH; Alonso Carrasco-Labra, DDS, MSc, PhD(c). </a:t>
            </a:r>
            <a:r>
              <a:rPr lang="en-US" altLang="en-US" b="0" dirty="0"/>
              <a:t>Journal of the American Dental Association , 2016:147(8):672-682.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Abstract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Background: </a:t>
            </a:r>
            <a:r>
              <a:rPr lang="en-US" dirty="0"/>
              <a:t>This article presents evidence-based clinical recommendations for the use of pit-and-fissure sealants on the occlusal surfaces of primary and permanent molars in children and adolescents. A guideline panel convened by the American Dental Association (ADA) Council on Scientific Affairs and the American Academy of Pediatric Dentistry conducted a systematic review and formulated recommendations to address clinical questions in relation to the efficacy, retention, and potential side effects of sealants to prevent dental caries; their efficacy compared with fluoride varnishes; and a head-to-head comparison of the different types of sealant material used to prevent caries on pits and fissures of occlusal surfaces.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Types of Studies Reviewed: </a:t>
            </a:r>
            <a:r>
              <a:rPr lang="en-US" dirty="0"/>
              <a:t>This is an update of the ADA 2008 recommendations on the use of pit-and-fissure sealants on the occlusal surfaces of primary and permanent molars. The authors conducted a systematic search in MEDLINE, </a:t>
            </a:r>
            <a:r>
              <a:rPr lang="en-US" dirty="0" err="1"/>
              <a:t>Embase</a:t>
            </a:r>
            <a:r>
              <a:rPr lang="en-US" dirty="0"/>
              <a:t>, Cochrane Central Register of Controlled Trials, and other sources to identify randomized controlled trials reporting on the effect of sealants (available on the US market) when applied to the occlusal surfaces of primary and permanent molars. The authors used the Grading of Recommendations Assessment, Development, and Evaluation approach to assess the quality of the evidence and to move from the evidence to the decisions.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Results: </a:t>
            </a:r>
            <a:r>
              <a:rPr lang="en-US" dirty="0"/>
              <a:t>The guideline panel formulated 3 main recommendations. They concluded that sealants are effective in preventing and arresting pit-and-fissure occlusal carious lesions of primary and permanent molars in children and adolescents compared with the nonuse of sealants or use of fluoride varnishes. They also concluded that sealants could minimize the progression of non-cavitated occlusal carious lesions (also referred to as initial lesions) that receive a sealant. Finally, based on the available limited evidence, the panel was unable to provide specific recommendations on the relative merits of 1 type of sealant material over the others.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Conclusions and Practical Implications</a:t>
            </a:r>
            <a:r>
              <a:rPr lang="en-US" dirty="0"/>
              <a:t>: These recommendations are designed to inform practitioners during the clinical decision-making process in relation to the prevention of occlusal carious lesions in children and adolescents. Clinicians are encouraged to discuss the information in this guideline with patients or the parents of patients. The authors recommend that clinicians reorient their efforts toward increasing the use of sealants on the occlusal surfaces of primary and permanent molars in children and adolescents. </a:t>
            </a:r>
            <a:endParaRPr lang="en-US" alt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i="1" dirty="0"/>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12</a:t>
            </a:fld>
            <a:endParaRPr lang="en-US" altLang="en-US"/>
          </a:p>
        </p:txBody>
      </p:sp>
      <p:sp>
        <p:nvSpPr>
          <p:cNvPr id="5" name="Footer Placeholder 4">
            <a:extLst>
              <a:ext uri="{FF2B5EF4-FFF2-40B4-BE49-F238E27FC236}">
                <a16:creationId xmlns:a16="http://schemas.microsoft.com/office/drawing/2014/main" id="{37C84EA7-964B-424A-829E-2D820900981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366620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B5DB8F7B-F395-44E1-8550-CE27E9EEBC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4B6744-F4FB-418E-9E59-E55591763BD1}"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
        <p:nvSpPr>
          <p:cNvPr id="38915" name="Rectangle 2">
            <a:extLst>
              <a:ext uri="{FF2B5EF4-FFF2-40B4-BE49-F238E27FC236}">
                <a16:creationId xmlns:a16="http://schemas.microsoft.com/office/drawing/2014/main" id="{94E0FC0F-E622-4377-81B6-179701DA6F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614169D2-1395-4ACF-834D-153CBE369096}"/>
              </a:ext>
            </a:extLst>
          </p:cNvPr>
          <p:cNvSpPr>
            <a:spLocks noGrp="1" noChangeArrowheads="1"/>
          </p:cNvSpPr>
          <p:nvPr>
            <p:ph type="body" idx="1"/>
          </p:nvPr>
        </p:nvSpPr>
        <p:spPr bwMode="auto">
          <a:xfrm>
            <a:off x="700088" y="4416425"/>
            <a:ext cx="56102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sz="1200" b="1" i="0" u="sng" kern="1200" dirty="0">
                <a:solidFill>
                  <a:schemeClr val="tx1"/>
                </a:solidFill>
                <a:effectLst/>
                <a:latin typeface="+mn-lt"/>
                <a:ea typeface="+mn-ea"/>
                <a:cs typeface="+mn-cs"/>
              </a:rPr>
              <a:t>Article Reference</a:t>
            </a:r>
          </a:p>
          <a:p>
            <a:r>
              <a:rPr lang="en-US" sz="1200" b="0" i="1" kern="1200" dirty="0">
                <a:solidFill>
                  <a:schemeClr val="tx1"/>
                </a:solidFill>
                <a:effectLst/>
                <a:latin typeface="+mn-lt"/>
                <a:ea typeface="+mn-ea"/>
                <a:cs typeface="+mn-cs"/>
              </a:rPr>
              <a:t>Preventing Dental Caries Through School-Based Sealant Programs. </a:t>
            </a:r>
            <a:r>
              <a:rPr lang="en-US" sz="1200" b="0" i="0" kern="1200" dirty="0">
                <a:solidFill>
                  <a:schemeClr val="tx1"/>
                </a:solidFill>
                <a:effectLst/>
                <a:latin typeface="+mn-lt"/>
                <a:ea typeface="+mn-ea"/>
                <a:cs typeface="+mn-cs"/>
              </a:rPr>
              <a:t>Gooch, Barbara F. et al. The Journal of the American Dental Association, Volume 140, Issue 11, 1356 – 1365.</a:t>
            </a:r>
          </a:p>
          <a:p>
            <a:pPr eaLnBrk="1" hangingPunct="1"/>
            <a:endParaRPr lang="en-US" dirty="0"/>
          </a:p>
          <a:p>
            <a:pPr eaLnBrk="1" hangingPunct="1"/>
            <a:r>
              <a:rPr lang="en-US" b="1" dirty="0"/>
              <a:t>Abstract</a:t>
            </a:r>
          </a:p>
          <a:p>
            <a:pPr eaLnBrk="1" hangingPunct="1"/>
            <a:r>
              <a:rPr lang="en-US" b="1" dirty="0"/>
              <a:t>Background:</a:t>
            </a:r>
            <a:r>
              <a:rPr lang="en-US" dirty="0"/>
              <a:t> School-based sealant programs (SBSPs) increase sealant use and reduce caries. Programs target schools that serve children from low-income families and focus on sealing newly erupted permanent molars. In 2004 and 2005, the Centers for Disease Control and Prevention (CDC), Atlanta, sponsored meetings of an expert work group to update recommendations for sealant use in SBSPs on the basis of available evidence regarding the effectiveness of sealants on sound and carious pit and fissure surfaces, caries assessment and selected sealant placement techniques, and the risk of caries’ developing in sealed teeth among children who might be lost to follow-up. The work group also identified topics for which additional evidence review was needed. </a:t>
            </a:r>
          </a:p>
          <a:p>
            <a:pPr eaLnBrk="1" hangingPunct="1"/>
            <a:endParaRPr lang="en-US" dirty="0"/>
          </a:p>
          <a:p>
            <a:pPr eaLnBrk="1" hangingPunct="1"/>
            <a:r>
              <a:rPr lang="en-US" b="1" i="1" dirty="0"/>
              <a:t>Types of Studies Reviewed</a:t>
            </a:r>
            <a:r>
              <a:rPr lang="en-US" dirty="0"/>
              <a:t>: The work group used systematic reviews when available. Since 2005, staff members at CDC and subject matter experts conducted several independent analyses of topics for which no reviews existed. These reviews include a systematic review of the effectiveness of sealants in managing caries. </a:t>
            </a:r>
          </a:p>
          <a:p>
            <a:pPr eaLnBrk="1" hangingPunct="1"/>
            <a:endParaRPr lang="en-US" dirty="0"/>
          </a:p>
          <a:p>
            <a:pPr eaLnBrk="1" hangingPunct="1"/>
            <a:r>
              <a:rPr lang="en-US" b="1" dirty="0"/>
              <a:t>Results: </a:t>
            </a:r>
            <a:r>
              <a:rPr lang="en-US" dirty="0"/>
              <a:t>The evidence supports recommendations to seal sound surfaces and non-cavitated lesions, to use visual assessment to detect surface cavitation, to use a toothbrush or handpiece prophylaxis to clean tooth surfaces, and to provide sealants to children even if follow-up cannot be ensured. </a:t>
            </a:r>
          </a:p>
          <a:p>
            <a:pPr eaLnBrk="1" hangingPunct="1"/>
            <a:endParaRPr lang="en-US" dirty="0"/>
          </a:p>
          <a:p>
            <a:pPr eaLnBrk="1" hangingPunct="1"/>
            <a:r>
              <a:rPr lang="en-US" b="1" dirty="0"/>
              <a:t>Clinical Implications</a:t>
            </a:r>
            <a:r>
              <a:rPr lang="en-US" dirty="0"/>
              <a:t>: These recommendations are consistent with the current state of the science and provide appropriate guidance for sealant use in school-based sealant programs (SBSP).  </a:t>
            </a:r>
            <a:endParaRPr lang="en-US" altLang="en-US" dirty="0"/>
          </a:p>
        </p:txBody>
      </p:sp>
      <p:sp>
        <p:nvSpPr>
          <p:cNvPr id="2" name="Footer Placeholder 1">
            <a:extLst>
              <a:ext uri="{FF2B5EF4-FFF2-40B4-BE49-F238E27FC236}">
                <a16:creationId xmlns:a16="http://schemas.microsoft.com/office/drawing/2014/main" id="{EF28AB50-79CA-4724-B494-6A5AEEE40965}"/>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Article Reference</a:t>
            </a:r>
          </a:p>
          <a:p>
            <a:r>
              <a:rPr lang="en-US" i="1" dirty="0"/>
              <a:t>Exploring four-handed delivery and retention of resin-based sealants. </a:t>
            </a:r>
            <a:r>
              <a:rPr lang="en-US" dirty="0"/>
              <a:t>Susan O. Griffin, PhD; Kari Jones, PhD; Shellie </a:t>
            </a:r>
            <a:r>
              <a:rPr lang="en-US" dirty="0" err="1"/>
              <a:t>Kolavic</a:t>
            </a:r>
            <a:r>
              <a:rPr lang="en-US" dirty="0"/>
              <a:t> Gray, DMD, MPH; Dolores M. </a:t>
            </a:r>
            <a:r>
              <a:rPr lang="en-US" dirty="0" err="1"/>
              <a:t>Malvitz</a:t>
            </a:r>
            <a:r>
              <a:rPr lang="en-US" dirty="0"/>
              <a:t>, DrPH; Barbara F. Gooch, DMD, MPH </a:t>
            </a:r>
          </a:p>
          <a:p>
            <a:r>
              <a:rPr lang="en-US" dirty="0"/>
              <a:t>JADA 2008;139(3):281-289.</a:t>
            </a:r>
          </a:p>
          <a:p>
            <a:endParaRPr lang="en-US" dirty="0"/>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14</a:t>
            </a:fld>
            <a:endParaRPr lang="en-US" altLang="en-US"/>
          </a:p>
        </p:txBody>
      </p:sp>
      <p:sp>
        <p:nvSpPr>
          <p:cNvPr id="5" name="Footer Placeholder 4">
            <a:extLst>
              <a:ext uri="{FF2B5EF4-FFF2-40B4-BE49-F238E27FC236}">
                <a16:creationId xmlns:a16="http://schemas.microsoft.com/office/drawing/2014/main" id="{675D19F5-84F2-4614-84D4-25F6F4EF9F8C}"/>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3434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a:p>
            <a:r>
              <a:rPr lang="en-US" b="1" dirty="0"/>
              <a:t>Abstract</a:t>
            </a:r>
          </a:p>
          <a:p>
            <a:r>
              <a:rPr lang="en-US" b="1" dirty="0"/>
              <a:t>Background</a:t>
            </a:r>
            <a:r>
              <a:rPr lang="en-US" dirty="0"/>
              <a:t>: To date, no trials have been published that examine whether four-handed delivery of dental sealants increases their retention and effectiveness. In the absence of comparative studies, the authors used available data to explore the likelihood that four-handed delivery increased sealant retention. </a:t>
            </a:r>
          </a:p>
          <a:p>
            <a:endParaRPr lang="en-US" dirty="0"/>
          </a:p>
          <a:p>
            <a:r>
              <a:rPr lang="en-US" b="1" dirty="0"/>
              <a:t>Methods: </a:t>
            </a:r>
            <a:r>
              <a:rPr lang="en-US" dirty="0"/>
              <a:t>The authors examined data regarding the retention of </a:t>
            </a:r>
            <a:r>
              <a:rPr lang="en-US" dirty="0" err="1"/>
              <a:t>autopolymerized</a:t>
            </a:r>
            <a:r>
              <a:rPr lang="en-US" dirty="0"/>
              <a:t> resin-based sealants from studies included in systematic reviews of sealant effectiveness. The explanatory variable of primary interest was the presence of a second operator. To examine the unique contribution of four-handed delivery to sealant retention, the authors used linear regression models.</a:t>
            </a:r>
          </a:p>
          <a:p>
            <a:endParaRPr lang="en-US" b="1" dirty="0"/>
          </a:p>
          <a:p>
            <a:r>
              <a:rPr lang="en-US" b="1" dirty="0"/>
              <a:t>Results: </a:t>
            </a:r>
            <a:r>
              <a:rPr lang="en-US" dirty="0"/>
              <a:t>Eleven of the 36 studies from systematic reviews met explicit criteria and were included in this analysis. The high level of heterogeneity among studies suggested that multivariate analysis was the correct approach. According to the regression model, the presence of a second operator increased retention by 9 percentage points. </a:t>
            </a:r>
          </a:p>
          <a:p>
            <a:endParaRPr lang="en-US" dirty="0"/>
          </a:p>
          <a:p>
            <a:r>
              <a:rPr lang="en-US" b="1" dirty="0"/>
              <a:t>Conclusions</a:t>
            </a:r>
            <a:r>
              <a:rPr lang="en-US" dirty="0"/>
              <a:t>: For this group of studies, four-handed delivery of auto-polymerized sealants was associated with increased sealant retention. Clinical Implications. Using four-handed delivery to place resin based sealants may increase retention. </a:t>
            </a:r>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15</a:t>
            </a:fld>
            <a:endParaRPr lang="en-US" altLang="en-US"/>
          </a:p>
        </p:txBody>
      </p:sp>
      <p:sp>
        <p:nvSpPr>
          <p:cNvPr id="5" name="Footer Placeholder 4">
            <a:extLst>
              <a:ext uri="{FF2B5EF4-FFF2-40B4-BE49-F238E27FC236}">
                <a16:creationId xmlns:a16="http://schemas.microsoft.com/office/drawing/2014/main" id="{C9240D21-2B2E-489C-A0B0-F7ACE97DC42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08177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F3B14F8-3B6D-495A-BEEC-F717868B694B}"/>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E777B8A-1226-44E3-B6EC-FBCD18D8A168}" type="slidenum">
              <a:rPr lang="en-US" altLang="en-US" sz="1300"/>
              <a:pPr algn="r" eaLnBrk="1" hangingPunct="1"/>
              <a:t>16</a:t>
            </a:fld>
            <a:endParaRPr lang="en-US" altLang="en-US" sz="1300"/>
          </a:p>
        </p:txBody>
      </p:sp>
      <p:sp>
        <p:nvSpPr>
          <p:cNvPr id="44035" name="Rectangle 2">
            <a:extLst>
              <a:ext uri="{FF2B5EF4-FFF2-40B4-BE49-F238E27FC236}">
                <a16:creationId xmlns:a16="http://schemas.microsoft.com/office/drawing/2014/main" id="{D44A8541-E711-4ED6-8685-7C6427F044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3D47C38B-BF6E-4838-8C03-5E187E94C6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1200" b="1" i="0" kern="1200" dirty="0">
                <a:solidFill>
                  <a:schemeClr val="tx1"/>
                </a:solidFill>
                <a:effectLst/>
                <a:latin typeface="+mn-lt"/>
                <a:ea typeface="+mn-ea"/>
                <a:cs typeface="+mn-cs"/>
              </a:rPr>
              <a:t>Article Reference </a:t>
            </a:r>
          </a:p>
          <a:p>
            <a:r>
              <a:rPr lang="en-US" sz="1200" b="0" i="1" kern="1200" dirty="0">
                <a:solidFill>
                  <a:schemeClr val="tx1"/>
                </a:solidFill>
                <a:effectLst/>
                <a:latin typeface="+mn-lt"/>
                <a:ea typeface="+mn-ea"/>
                <a:cs typeface="+mn-cs"/>
              </a:rPr>
              <a:t>Evidence-Based Clinical Recommendations for the Use of Pit-and-Fissure Sealants. </a:t>
            </a:r>
            <a:r>
              <a:rPr lang="en-US" sz="1200" b="0" i="0" kern="1200" dirty="0">
                <a:solidFill>
                  <a:schemeClr val="tx1"/>
                </a:solidFill>
                <a:effectLst/>
                <a:latin typeface="+mn-lt"/>
                <a:ea typeface="+mn-ea"/>
                <a:cs typeface="+mn-cs"/>
              </a:rPr>
              <a:t>Beauchamp, Jean et al. The Journal of the American Dental Association, Volume 139, Issue 3, 257 – 268</a:t>
            </a:r>
          </a:p>
          <a:p>
            <a:endParaRPr lang="en-US" sz="1200" b="0" i="0" kern="1200" dirty="0">
              <a:solidFill>
                <a:schemeClr val="tx1"/>
              </a:solidFill>
              <a:effectLst/>
              <a:latin typeface="+mn-lt"/>
              <a:ea typeface="+mn-ea"/>
              <a:cs typeface="+mn-cs"/>
            </a:endParaRPr>
          </a:p>
          <a:p>
            <a:r>
              <a:rPr lang="en-US" b="1" dirty="0"/>
              <a:t>Abstract</a:t>
            </a:r>
          </a:p>
          <a:p>
            <a:r>
              <a:rPr lang="en-US" b="1" dirty="0"/>
              <a:t>Background</a:t>
            </a:r>
            <a:r>
              <a:rPr lang="en-US" dirty="0"/>
              <a:t>: This article presents evidence-based clinical recommendations for use of pit-and-fissure sealants developed by an expert panel convened by the American Dental Association Council on Scientific Affairs. The panel addressed the following clinical questions: Under what circumstances should sealants be placed to prevent caries? Does placing sealants over early (non-cavitated) lesions prevent progression of the lesion? Are there conditions that favor the placement of resin-based versus. glass ionomer cement sealants in terms of retention or caries prevention? Are there any techniques that could improve sealants’ retention and effectiveness in caries prevention?</a:t>
            </a:r>
          </a:p>
          <a:p>
            <a:endParaRPr lang="en-US" dirty="0"/>
          </a:p>
          <a:p>
            <a:r>
              <a:rPr lang="en-US" b="1" dirty="0"/>
              <a:t>Types of Studies Reviewed:  </a:t>
            </a:r>
            <a:r>
              <a:rPr lang="en-US" dirty="0"/>
              <a:t>Staff of the ADA Division of Science conducted a MEDLINE search to identify systematic reviews and clinical studies published after the identified systematic reviews. At the panel’s request, the ADA Division of Science staff conducted additional searches for clinical studies related to specific topics. The Centers for Disease Control and Prevention also provided unpublished systematic reviews that since have been accepted for publication. </a:t>
            </a:r>
          </a:p>
          <a:p>
            <a:endParaRPr lang="en-US" dirty="0"/>
          </a:p>
          <a:p>
            <a:r>
              <a:rPr lang="en-US" b="1" dirty="0"/>
              <a:t>Results: </a:t>
            </a:r>
            <a:r>
              <a:rPr lang="en-US" dirty="0"/>
              <a:t>The expert panel developed clinical recommendations for each clinical question. The panel concluded that sealants are effective in caries prevention and that sealants can prevent the progression of early non-cavitated carious lesions. </a:t>
            </a:r>
          </a:p>
          <a:p>
            <a:endParaRPr lang="en-US" dirty="0"/>
          </a:p>
          <a:p>
            <a:r>
              <a:rPr lang="en-US" b="1" dirty="0"/>
              <a:t>Clinical Implications: </a:t>
            </a:r>
            <a:r>
              <a:rPr lang="en-US" dirty="0"/>
              <a:t>These recommendations are presented as a resource to be considered in the clinical decision-making process. As part of the evidence-based approach to care, these clinical recommendations should be integrated with the practitioner’s professional judgment and the patient’s needs and preferences. The evidence indicates that sealants can be used effectively to prevent the initiation and progression of dental caries. </a:t>
            </a:r>
          </a:p>
          <a:p>
            <a:endParaRPr lang="en-US" dirty="0"/>
          </a:p>
          <a:p>
            <a:r>
              <a:rPr lang="en-US" sz="1200" b="0" i="0" kern="1200" dirty="0">
                <a:solidFill>
                  <a:schemeClr val="tx1"/>
                </a:solidFill>
                <a:effectLst/>
                <a:latin typeface="+mn-lt"/>
                <a:ea typeface="+mn-ea"/>
                <a:cs typeface="+mn-cs"/>
              </a:rPr>
              <a:t>**********************************************************************************************************************************************************************************************************************</a:t>
            </a:r>
          </a:p>
          <a:p>
            <a:pPr marL="230188" indent="-230188" eaLnBrk="1" hangingPunct="1"/>
            <a:r>
              <a:rPr lang="en-US" altLang="en-US" b="1" dirty="0"/>
              <a:t>Article Reference – Community Dentistry and Oral Epidemiology (CDOE)</a:t>
            </a:r>
          </a:p>
          <a:p>
            <a:endParaRPr lang="en-US" sz="1200" b="1" i="0" u="none" strike="noStrike" kern="1200" dirty="0">
              <a:solidFill>
                <a:srgbClr val="FF0000"/>
              </a:solidFill>
              <a:effectLst/>
              <a:latin typeface="+mn-lt"/>
              <a:ea typeface="+mn-ea"/>
              <a:cs typeface="+mn-cs"/>
              <a:hlinkClick r:id="rId3">
                <a:extLst>
                  <a:ext uri="{A12FA001-AC4F-418D-AE19-62706E023703}">
                    <ahyp:hlinkClr xmlns:ahyp="http://schemas.microsoft.com/office/drawing/2018/hyperlinkcolor" val="tx"/>
                  </a:ext>
                </a:extLst>
              </a:hlinkClick>
            </a:endParaRPr>
          </a:p>
          <a:p>
            <a:r>
              <a:rPr lang="en-US" sz="1200" b="1" i="1" u="sng" strike="noStrike" kern="1200" dirty="0">
                <a:solidFill>
                  <a:schemeClr val="tx1"/>
                </a:solidFill>
                <a:effectLst/>
                <a:highlight>
                  <a:srgbClr val="FFFF00"/>
                </a:highlight>
                <a:latin typeface="+mn-lt"/>
                <a:ea typeface="+mn-ea"/>
                <a:cs typeface="+mn-cs"/>
                <a:hlinkClick r:id="rId3">
                  <a:extLst>
                    <a:ext uri="{A12FA001-AC4F-418D-AE19-62706E023703}">
                      <ahyp:hlinkClr xmlns:ahyp="http://schemas.microsoft.com/office/drawing/2018/hyperlinkcolor" val="tx"/>
                    </a:ext>
                  </a:extLst>
                </a:hlinkClick>
              </a:rPr>
              <a:t>Ret</a:t>
            </a:r>
            <a:r>
              <a:rPr lang="en-US" sz="1200" b="1" i="1" u="sng" strike="noStrike" kern="1200" dirty="0">
                <a:solidFill>
                  <a:srgbClr val="C00000"/>
                </a:solidFill>
                <a:effectLst/>
                <a:highlight>
                  <a:srgbClr val="FFFF00"/>
                </a:highlight>
                <a:latin typeface="+mn-lt"/>
                <a:ea typeface="+mn-ea"/>
                <a:cs typeface="+mn-cs"/>
                <a:hlinkClick r:id="rId3">
                  <a:extLst>
                    <a:ext uri="{A12FA001-AC4F-418D-AE19-62706E023703}">
                      <ahyp:hlinkClr xmlns:ahyp="http://schemas.microsoft.com/office/drawing/2018/hyperlinkcolor" val="tx"/>
                    </a:ext>
                  </a:extLst>
                </a:hlinkClick>
              </a:rPr>
              <a:t>ention of resin‐based pit and fissure sealants: a systematic review</a:t>
            </a:r>
            <a:r>
              <a:rPr lang="en-US" sz="1200" b="1" i="0" u="none" strike="noStrike"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4">
                  <a:extLst>
                    <a:ext uri="{A12FA001-AC4F-418D-AE19-62706E023703}">
                      <ahyp:hlinkClr xmlns:ahyp="http://schemas.microsoft.com/office/drawing/2018/hyperlinkcolor" val="tx"/>
                    </a:ext>
                  </a:extLst>
                </a:hlinkClick>
              </a:rPr>
              <a:t>Michèle Muller‐</a:t>
            </a:r>
            <a:r>
              <a:rPr lang="en-US" sz="1200" b="0" i="0" u="none" strike="noStrike" kern="1200" dirty="0" err="1">
                <a:solidFill>
                  <a:srgbClr val="C00000"/>
                </a:solidFill>
                <a:effectLst/>
                <a:latin typeface="+mn-lt"/>
                <a:ea typeface="+mn-ea"/>
                <a:cs typeface="+mn-cs"/>
                <a:hlinkClick r:id="rId4">
                  <a:extLst>
                    <a:ext uri="{A12FA001-AC4F-418D-AE19-62706E023703}">
                      <ahyp:hlinkClr xmlns:ahyp="http://schemas.microsoft.com/office/drawing/2018/hyperlinkcolor" val="tx"/>
                    </a:ext>
                  </a:extLst>
                </a:hlinkClick>
              </a:rPr>
              <a:t>Bolla</a:t>
            </a:r>
            <a:r>
              <a:rPr lang="en-US" sz="1200" b="0" i="0" u="none" strike="noStrike" kern="1200" dirty="0">
                <a:solidFill>
                  <a:srgbClr val="C00000"/>
                </a:solidFill>
                <a:effectLst/>
                <a:latin typeface="+mn-lt"/>
                <a:ea typeface="+mn-ea"/>
                <a:cs typeface="+mn-cs"/>
              </a:rPr>
              <a:t>; </a:t>
            </a:r>
            <a:r>
              <a:rPr lang="en-US" sz="1200" b="0" i="0"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5">
                  <a:extLst>
                    <a:ext uri="{A12FA001-AC4F-418D-AE19-62706E023703}">
                      <ahyp:hlinkClr xmlns:ahyp="http://schemas.microsoft.com/office/drawing/2018/hyperlinkcolor" val="tx"/>
                    </a:ext>
                  </a:extLst>
                </a:hlinkClick>
              </a:rPr>
              <a:t>Laurence </a:t>
            </a:r>
            <a:r>
              <a:rPr lang="en-US" sz="1200" b="0" i="0" u="none" strike="noStrike" kern="1200" dirty="0" err="1">
                <a:solidFill>
                  <a:srgbClr val="C00000"/>
                </a:solidFill>
                <a:effectLst/>
                <a:latin typeface="+mn-lt"/>
                <a:ea typeface="+mn-ea"/>
                <a:cs typeface="+mn-cs"/>
                <a:hlinkClick r:id="rId5">
                  <a:extLst>
                    <a:ext uri="{A12FA001-AC4F-418D-AE19-62706E023703}">
                      <ahyp:hlinkClr xmlns:ahyp="http://schemas.microsoft.com/office/drawing/2018/hyperlinkcolor" val="tx"/>
                    </a:ext>
                  </a:extLst>
                </a:hlinkClick>
              </a:rPr>
              <a:t>Lupi‐Pégurier</a:t>
            </a:r>
            <a:r>
              <a:rPr lang="en-US" sz="1200" b="0" i="0" u="none" strike="noStrike" kern="1200" dirty="0">
                <a:solidFill>
                  <a:srgbClr val="C00000"/>
                </a:solidFill>
                <a:effectLst/>
                <a:latin typeface="+mn-lt"/>
                <a:ea typeface="+mn-ea"/>
                <a:cs typeface="+mn-cs"/>
              </a:rPr>
              <a:t>;</a:t>
            </a:r>
            <a:r>
              <a:rPr lang="en-US" sz="1200" b="0" i="0"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6">
                  <a:extLst>
                    <a:ext uri="{A12FA001-AC4F-418D-AE19-62706E023703}">
                      <ahyp:hlinkClr xmlns:ahyp="http://schemas.microsoft.com/office/drawing/2018/hyperlinkcolor" val="tx"/>
                    </a:ext>
                  </a:extLst>
                </a:hlinkClick>
              </a:rPr>
              <a:t>Corinne Tardieu</a:t>
            </a:r>
            <a:r>
              <a:rPr lang="en-US" sz="1200" b="0" i="0" u="none" strike="noStrike" kern="1200" dirty="0">
                <a:solidFill>
                  <a:srgbClr val="C00000"/>
                </a:solidFill>
                <a:effectLst/>
                <a:latin typeface="+mn-lt"/>
                <a:ea typeface="+mn-ea"/>
                <a:cs typeface="+mn-cs"/>
              </a:rPr>
              <a:t>; </a:t>
            </a:r>
            <a:r>
              <a:rPr lang="en-US" sz="1200" b="0" i="0"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7">
                  <a:extLst>
                    <a:ext uri="{A12FA001-AC4F-418D-AE19-62706E023703}">
                      <ahyp:hlinkClr xmlns:ahyp="http://schemas.microsoft.com/office/drawing/2018/hyperlinkcolor" val="tx"/>
                    </a:ext>
                  </a:extLst>
                </a:hlinkClick>
              </a:rPr>
              <a:t>Ana Miriam </a:t>
            </a:r>
            <a:r>
              <a:rPr lang="en-US" sz="1200" b="0" i="0" u="none" strike="noStrike" kern="1200" dirty="0" err="1">
                <a:solidFill>
                  <a:srgbClr val="C00000"/>
                </a:solidFill>
                <a:effectLst/>
                <a:latin typeface="+mn-lt"/>
                <a:ea typeface="+mn-ea"/>
                <a:cs typeface="+mn-cs"/>
                <a:hlinkClick r:id="rId7">
                  <a:extLst>
                    <a:ext uri="{A12FA001-AC4F-418D-AE19-62706E023703}">
                      <ahyp:hlinkClr xmlns:ahyp="http://schemas.microsoft.com/office/drawing/2018/hyperlinkcolor" val="tx"/>
                    </a:ext>
                  </a:extLst>
                </a:hlinkClick>
              </a:rPr>
              <a:t>Velly</a:t>
            </a:r>
            <a:r>
              <a:rPr lang="en-US" sz="1200" b="0" i="0" u="none" strike="noStrike" kern="1200" dirty="0">
                <a:solidFill>
                  <a:srgbClr val="C00000"/>
                </a:solidFill>
                <a:effectLst/>
                <a:latin typeface="+mn-lt"/>
                <a:ea typeface="+mn-ea"/>
                <a:cs typeface="+mn-cs"/>
              </a:rPr>
              <a:t>; </a:t>
            </a:r>
            <a:r>
              <a:rPr lang="en-US" sz="1200" b="0" i="0"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8">
                  <a:extLst>
                    <a:ext uri="{A12FA001-AC4F-418D-AE19-62706E023703}">
                      <ahyp:hlinkClr xmlns:ahyp="http://schemas.microsoft.com/office/drawing/2018/hyperlinkcolor" val="tx"/>
                    </a:ext>
                  </a:extLst>
                </a:hlinkClick>
              </a:rPr>
              <a:t>Constance </a:t>
            </a:r>
            <a:r>
              <a:rPr lang="en-US" sz="1200" b="0" i="0" u="none" strike="noStrike" kern="1200" dirty="0" err="1">
                <a:solidFill>
                  <a:srgbClr val="C00000"/>
                </a:solidFill>
                <a:effectLst/>
                <a:latin typeface="+mn-lt"/>
                <a:ea typeface="+mn-ea"/>
                <a:cs typeface="+mn-cs"/>
                <a:hlinkClick r:id="rId8">
                  <a:extLst>
                    <a:ext uri="{A12FA001-AC4F-418D-AE19-62706E023703}">
                      <ahyp:hlinkClr xmlns:ahyp="http://schemas.microsoft.com/office/drawing/2018/hyperlinkcolor" val="tx"/>
                    </a:ext>
                  </a:extLst>
                </a:hlinkClick>
              </a:rPr>
              <a:t>Antomarchi</a:t>
            </a:r>
            <a:r>
              <a:rPr lang="en-US" sz="1200" b="0" i="0" u="none" strike="noStrike"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9">
                  <a:extLst>
                    <a:ext uri="{A12FA001-AC4F-418D-AE19-62706E023703}">
                      <ahyp:hlinkClr xmlns:ahyp="http://schemas.microsoft.com/office/drawing/2018/hyperlinkcolor" val="tx"/>
                    </a:ext>
                  </a:extLst>
                </a:hlinkClick>
              </a:rPr>
              <a:t>Community Dentistry and Oral Epidemiology</a:t>
            </a:r>
            <a:r>
              <a:rPr lang="en-US" sz="1200" b="0" i="0" u="none" strike="noStrike" kern="1200" dirty="0">
                <a:solidFill>
                  <a:srgbClr val="C00000"/>
                </a:solidFill>
                <a:effectLst/>
                <a:latin typeface="+mn-lt"/>
                <a:ea typeface="+mn-ea"/>
                <a:cs typeface="+mn-cs"/>
              </a:rPr>
              <a:t>, </a:t>
            </a:r>
            <a:r>
              <a:rPr lang="en-US" sz="1200" b="0" i="0" u="none" strike="noStrike" kern="1200" dirty="0">
                <a:solidFill>
                  <a:srgbClr val="C00000"/>
                </a:solidFill>
                <a:effectLst/>
                <a:latin typeface="+mn-lt"/>
                <a:ea typeface="+mn-ea"/>
                <a:cs typeface="+mn-cs"/>
                <a:hlinkClick r:id="rId10">
                  <a:extLst>
                    <a:ext uri="{A12FA001-AC4F-418D-AE19-62706E023703}">
                      <ahyp:hlinkClr xmlns:ahyp="http://schemas.microsoft.com/office/drawing/2018/hyperlinkcolor" val="tx"/>
                    </a:ext>
                  </a:extLst>
                </a:hlinkClick>
              </a:rPr>
              <a:t>Volume 34, Issue 5</a:t>
            </a:r>
            <a:r>
              <a:rPr lang="en-US" sz="1200" b="0" i="0" u="none" strike="noStrike" kern="1200" dirty="0">
                <a:solidFill>
                  <a:srgbClr val="C00000"/>
                </a:solidFill>
                <a:effectLst/>
                <a:latin typeface="+mn-lt"/>
                <a:ea typeface="+mn-ea"/>
                <a:cs typeface="+mn-cs"/>
              </a:rPr>
              <a:t> </a:t>
            </a:r>
            <a:r>
              <a:rPr lang="en-US" sz="1200" b="0" i="0" kern="1200" dirty="0">
                <a:solidFill>
                  <a:srgbClr val="C00000"/>
                </a:solidFill>
                <a:effectLst/>
                <a:latin typeface="+mn-lt"/>
                <a:ea typeface="+mn-ea"/>
                <a:cs typeface="+mn-cs"/>
              </a:rPr>
              <a:t>First published: 01 September 2006.</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Abstract</a:t>
            </a:r>
          </a:p>
          <a:p>
            <a:r>
              <a:rPr lang="en-US" sz="1200" b="0" i="0" kern="1200" dirty="0">
                <a:solidFill>
                  <a:schemeClr val="tx1"/>
                </a:solidFill>
                <a:effectLst/>
                <a:latin typeface="+mn-lt"/>
                <a:ea typeface="+mn-ea"/>
                <a:cs typeface="+mn-cs"/>
              </a:rPr>
              <a:t>The aim of the present study was to perform a systematic review on the retention of resin‐based sealants (RBSs) according to the material used and the clinical procedure. An electronic search in MEDLINE, EMBASE, Cochrane library and SCOPUS was completed by a hand search in conference proceedings. One hundred and twenty‐four studies were identified, 31 of which were included. The retention rate of auto‐polymerized and light‐cured RBSs did not differ significantly. Light‐cured RBSs had a significantly higher retention rate than fluoride‐containing light‐cured RBSs at 48 months .  Concerning the clinical procedure, the scarcity of well‐conducted studies made judgement difficult, except for the isolation stage. If using a rubber dam did not affect retention of auto‐polymerized RBSs, it did for fluoride‐containing light‐cured RBSs.</a:t>
            </a:r>
          </a:p>
          <a:p>
            <a:pPr marL="230188" indent="-230188" eaLnBrk="1" hangingPunct="1"/>
            <a:endParaRPr lang="en-US" altLang="en-US" dirty="0"/>
          </a:p>
          <a:p>
            <a:pPr marL="230188" indent="-230188" eaLnBrk="1" hangingPunct="1"/>
            <a:endParaRPr lang="en-US" altLang="en-US" dirty="0"/>
          </a:p>
        </p:txBody>
      </p:sp>
      <p:sp>
        <p:nvSpPr>
          <p:cNvPr id="2" name="Footer Placeholder 1">
            <a:extLst>
              <a:ext uri="{FF2B5EF4-FFF2-40B4-BE49-F238E27FC236}">
                <a16:creationId xmlns:a16="http://schemas.microsoft.com/office/drawing/2014/main" id="{64A0271F-F5D4-4972-833E-7C2C1EC8DC96}"/>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596C0D3F-47D4-484F-8A01-4D7AE11831C8}"/>
              </a:ext>
            </a:extLst>
          </p:cNvPr>
          <p:cNvSpPr>
            <a:spLocks noGrp="1"/>
          </p:cNvSpPr>
          <p:nvPr>
            <p:ph type="sldNum" sz="quarter" idx="5"/>
          </p:nvPr>
        </p:nvSpPr>
        <p:spPr/>
        <p:txBody>
          <a:bodyPr/>
          <a:lstStyle/>
          <a:p>
            <a:pPr>
              <a:defRPr/>
            </a:pPr>
            <a:fld id="{311226D7-E26B-4F5F-A494-458895618E05}" type="slidenum">
              <a:rPr lang="en-US" altLang="en-US" smtClean="0"/>
              <a:pPr>
                <a:defRPr/>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i="1" kern="1200" dirty="0">
                <a:solidFill>
                  <a:schemeClr val="tx1"/>
                </a:solidFill>
                <a:effectLst/>
                <a:latin typeface="+mn-lt"/>
                <a:ea typeface="+mn-ea"/>
                <a:cs typeface="+mn-cs"/>
              </a:rPr>
              <a:t>Article reference</a:t>
            </a:r>
          </a:p>
          <a:p>
            <a:r>
              <a:rPr lang="en-US" sz="1200" b="0" i="1" kern="1200" dirty="0">
                <a:solidFill>
                  <a:schemeClr val="tx1"/>
                </a:solidFill>
                <a:effectLst/>
                <a:latin typeface="+mn-lt"/>
                <a:ea typeface="+mn-ea"/>
                <a:cs typeface="+mn-cs"/>
              </a:rPr>
              <a:t>Evidence-Based Clinical Recommendations for the Use of Pit-and-Fissure Sealants. </a:t>
            </a:r>
            <a:r>
              <a:rPr lang="en-US" sz="1200" b="0" i="0" kern="1200" dirty="0">
                <a:solidFill>
                  <a:schemeClr val="tx1"/>
                </a:solidFill>
                <a:effectLst/>
                <a:latin typeface="+mn-lt"/>
                <a:ea typeface="+mn-ea"/>
                <a:cs typeface="+mn-cs"/>
              </a:rPr>
              <a:t>Beauchamp, Jean et al. The Journal of the American Dental Association, Volume 139, Issue 3, 257 – 268.</a:t>
            </a:r>
          </a:p>
          <a:p>
            <a:endParaRPr lang="en-US" sz="1200" b="0" i="0" kern="1200" dirty="0">
              <a:solidFill>
                <a:schemeClr val="tx1"/>
              </a:solidFill>
              <a:effectLst/>
              <a:latin typeface="+mn-lt"/>
              <a:ea typeface="+mn-ea"/>
              <a:cs typeface="+mn-cs"/>
            </a:endParaRPr>
          </a:p>
          <a:p>
            <a:r>
              <a:rPr lang="en-US" b="1" dirty="0"/>
              <a:t>Abstract</a:t>
            </a:r>
          </a:p>
          <a:p>
            <a:r>
              <a:rPr lang="en-US" b="1" dirty="0"/>
              <a:t>Background</a:t>
            </a:r>
            <a:r>
              <a:rPr lang="en-US" dirty="0"/>
              <a:t>: This article presents evidence-based clinical recommendations for use of pit-and-fissure sealants developed by an expert panel convened by the American Dental Association Council on Scientific Affairs. The panel addressed the following clinical questions: Under what circumstances should sealants be placed to prevent caries? Does placing sealants over early (non-cavitated) lesions prevent progression of the lesion? Are there conditions that favor the placement of resin-based versus. glass ionomer cement sealants in terms of retention or caries prevention? Are there any techniques that could improve sealants’ retention and effectiveness in caries prevention?</a:t>
            </a:r>
          </a:p>
          <a:p>
            <a:endParaRPr lang="en-US" dirty="0"/>
          </a:p>
          <a:p>
            <a:r>
              <a:rPr lang="en-US" b="1" dirty="0"/>
              <a:t>Types of Studies Reviewed:  </a:t>
            </a:r>
            <a:r>
              <a:rPr lang="en-US" dirty="0"/>
              <a:t>Staff of the ADA Division of Science conducted a MEDLINE search to identify systematic reviews and clinical studies published after the identified systematic reviews. At the panel’s request, the ADA Division of Science staff conducted additional searches for clinical studies related to specific topics. The Centers for Disease Control and Prevention also provided unpublished systematic reviews that since have been accepted for publication. </a:t>
            </a:r>
          </a:p>
          <a:p>
            <a:endParaRPr lang="en-US" dirty="0"/>
          </a:p>
          <a:p>
            <a:r>
              <a:rPr lang="en-US" b="1" dirty="0"/>
              <a:t>Results: </a:t>
            </a:r>
            <a:r>
              <a:rPr lang="en-US" dirty="0"/>
              <a:t>The expert panel developed clinical recommendations for each clinical question. The panel concluded that sealants are effective in caries prevention and that sealants can prevent the progression of early non-cavitated carious lesions. </a:t>
            </a:r>
          </a:p>
          <a:p>
            <a:endParaRPr lang="en-US" dirty="0"/>
          </a:p>
          <a:p>
            <a:r>
              <a:rPr lang="en-US" b="1" dirty="0"/>
              <a:t>Clinical Implications: </a:t>
            </a:r>
            <a:r>
              <a:rPr lang="en-US" dirty="0"/>
              <a:t>These recommendations are presented as a resource to be considered in the clinical decision-making process. As part of the evidence-based approach to care, these clinical recommendations should be integrated with the practitioner’s professional judgment and the patient’s needs and preferences. The evidence indicates that sealants can be used effectively to prevent the initiation and progression of dental caries. </a:t>
            </a:r>
          </a:p>
          <a:p>
            <a:endParaRPr lang="en-US" dirty="0"/>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17</a:t>
            </a:fld>
            <a:endParaRPr lang="en-US" altLang="en-US"/>
          </a:p>
        </p:txBody>
      </p:sp>
      <p:sp>
        <p:nvSpPr>
          <p:cNvPr id="5" name="Footer Placeholder 4">
            <a:extLst>
              <a:ext uri="{FF2B5EF4-FFF2-40B4-BE49-F238E27FC236}">
                <a16:creationId xmlns:a16="http://schemas.microsoft.com/office/drawing/2014/main" id="{C4BCB668-2A84-4AEB-A30A-82D6B0E6F7E0}"/>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9917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B7B5FE0-A0DF-4BF5-9860-06B84308144E}"/>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1749875-3F6A-4591-AB0F-F41DEA8500C5}" type="slidenum">
              <a:rPr lang="en-US" altLang="en-US" sz="1300"/>
              <a:pPr algn="r" eaLnBrk="1" hangingPunct="1"/>
              <a:t>18</a:t>
            </a:fld>
            <a:endParaRPr lang="en-US" altLang="en-US" sz="1300"/>
          </a:p>
        </p:txBody>
      </p:sp>
      <p:sp>
        <p:nvSpPr>
          <p:cNvPr id="48131" name="Rectangle 2">
            <a:extLst>
              <a:ext uri="{FF2B5EF4-FFF2-40B4-BE49-F238E27FC236}">
                <a16:creationId xmlns:a16="http://schemas.microsoft.com/office/drawing/2014/main" id="{14C6A624-0D6F-43CC-9AAA-8004792D1D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a:extLst>
              <a:ext uri="{FF2B5EF4-FFF2-40B4-BE49-F238E27FC236}">
                <a16:creationId xmlns:a16="http://schemas.microsoft.com/office/drawing/2014/main" id="{5778EF20-36C6-40A3-ADFB-916FF952FC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i="1" kern="1200" dirty="0">
                <a:solidFill>
                  <a:schemeClr val="tx1"/>
                </a:solidFill>
                <a:effectLst/>
                <a:latin typeface="+mn-lt"/>
                <a:ea typeface="+mn-ea"/>
                <a:cs typeface="+mn-cs"/>
              </a:rPr>
              <a:t>Article References</a:t>
            </a:r>
          </a:p>
          <a:p>
            <a:r>
              <a:rPr lang="en-US" sz="1200" b="1" i="1" kern="1200" dirty="0">
                <a:solidFill>
                  <a:schemeClr val="tx1"/>
                </a:solidFill>
                <a:effectLst/>
                <a:latin typeface="+mn-lt"/>
                <a:ea typeface="+mn-ea"/>
                <a:cs typeface="+mn-cs"/>
              </a:rPr>
              <a:t>Clinical Sealant Retention Following Two Different Tooth‐cleaning Techniques</a:t>
            </a:r>
          </a:p>
          <a:p>
            <a:r>
              <a:rPr lang="en-US" sz="1200" b="0" i="0" u="none" strike="noStrike" kern="1200" dirty="0">
                <a:solidFill>
                  <a:srgbClr val="FF0000"/>
                </a:solidFill>
                <a:effectLst/>
                <a:latin typeface="+mn-lt"/>
                <a:ea typeface="+mn-ea"/>
                <a:cs typeface="+mn-cs"/>
                <a:hlinkClick r:id="rId3">
                  <a:extLst>
                    <a:ext uri="{A12FA001-AC4F-418D-AE19-62706E023703}">
                      <ahyp:hlinkClr xmlns:ahyp="http://schemas.microsoft.com/office/drawing/2018/hyperlinkcolor" val="tx"/>
                    </a:ext>
                  </a:extLst>
                </a:hlinkClick>
              </a:rPr>
              <a:t>James A. </a:t>
            </a:r>
            <a:r>
              <a:rPr lang="en-US" sz="1200" b="0" i="0" u="none" strike="noStrike" kern="1200" dirty="0" err="1">
                <a:solidFill>
                  <a:srgbClr val="FF0000"/>
                </a:solidFill>
                <a:effectLst/>
                <a:latin typeface="+mn-lt"/>
                <a:ea typeface="+mn-ea"/>
                <a:cs typeface="+mn-cs"/>
                <a:hlinkClick r:id="rId3">
                  <a:extLst>
                    <a:ext uri="{A12FA001-AC4F-418D-AE19-62706E023703}">
                      <ahyp:hlinkClr xmlns:ahyp="http://schemas.microsoft.com/office/drawing/2018/hyperlinkcolor" val="tx"/>
                    </a:ext>
                  </a:extLst>
                </a:hlinkClick>
              </a:rPr>
              <a:t>Gillcrist</a:t>
            </a:r>
            <a:r>
              <a:rPr lang="en-US" sz="1200" b="0" i="0" u="none" strike="noStrike" kern="1200" dirty="0">
                <a:solidFill>
                  <a:srgbClr val="FF0000"/>
                </a:solidFill>
                <a:effectLst/>
                <a:latin typeface="+mn-lt"/>
                <a:ea typeface="+mn-ea"/>
                <a:cs typeface="+mn-cs"/>
                <a:hlinkClick r:id="rId3">
                  <a:extLst>
                    <a:ext uri="{A12FA001-AC4F-418D-AE19-62706E023703}">
                      <ahyp:hlinkClr xmlns:ahyp="http://schemas.microsoft.com/office/drawing/2018/hyperlinkcolor" val="tx"/>
                    </a:ext>
                  </a:extLst>
                </a:hlinkClick>
              </a:rPr>
              <a:t> DDS, MPH</a:t>
            </a:r>
            <a:r>
              <a:rPr lang="en-US" sz="1200" b="0" i="0" u="none" strike="noStrike" kern="1200" dirty="0">
                <a:solidFill>
                  <a:srgbClr val="FF0000"/>
                </a:solidFill>
                <a:effectLst/>
                <a:latin typeface="+mn-lt"/>
                <a:ea typeface="+mn-ea"/>
                <a:cs typeface="+mn-cs"/>
              </a:rPr>
              <a:t>; </a:t>
            </a:r>
            <a:r>
              <a:rPr lang="en-US" sz="1200" b="0" i="0" kern="1200" dirty="0">
                <a:solidFill>
                  <a:srgbClr val="FF0000"/>
                </a:solidFill>
                <a:effectLst/>
                <a:latin typeface="+mn-lt"/>
                <a:ea typeface="+mn-ea"/>
                <a:cs typeface="+mn-cs"/>
              </a:rPr>
              <a:t> </a:t>
            </a:r>
            <a:r>
              <a:rPr lang="en-US" sz="1200" b="0" i="0" u="none" strike="noStrike" kern="1200" dirty="0">
                <a:solidFill>
                  <a:srgbClr val="FF0000"/>
                </a:solidFill>
                <a:effectLst/>
                <a:latin typeface="+mn-lt"/>
                <a:ea typeface="+mn-ea"/>
                <a:cs typeface="+mn-cs"/>
                <a:hlinkClick r:id="rId4">
                  <a:extLst>
                    <a:ext uri="{A12FA001-AC4F-418D-AE19-62706E023703}">
                      <ahyp:hlinkClr xmlns:ahyp="http://schemas.microsoft.com/office/drawing/2018/hyperlinkcolor" val="tx"/>
                    </a:ext>
                  </a:extLst>
                </a:hlinkClick>
              </a:rPr>
              <a:t>Michelle P. Vaughan DDS</a:t>
            </a:r>
            <a:r>
              <a:rPr lang="en-US" sz="1200" b="0" i="0" kern="1200" dirty="0">
                <a:solidFill>
                  <a:srgbClr val="FF0000"/>
                </a:solidFill>
                <a:effectLst/>
                <a:latin typeface="+mn-lt"/>
                <a:ea typeface="+mn-ea"/>
                <a:cs typeface="+mn-cs"/>
              </a:rPr>
              <a:t> ;  </a:t>
            </a:r>
            <a:r>
              <a:rPr lang="en-US" sz="1200" b="0" i="0" u="none" strike="noStrike" kern="1200" dirty="0">
                <a:solidFill>
                  <a:srgbClr val="FF0000"/>
                </a:solidFill>
                <a:effectLst/>
                <a:latin typeface="+mn-lt"/>
                <a:ea typeface="+mn-ea"/>
                <a:cs typeface="+mn-cs"/>
                <a:hlinkClick r:id="rId5">
                  <a:extLst>
                    <a:ext uri="{A12FA001-AC4F-418D-AE19-62706E023703}">
                      <ahyp:hlinkClr xmlns:ahyp="http://schemas.microsoft.com/office/drawing/2018/hyperlinkcolor" val="tx"/>
                    </a:ext>
                  </a:extLst>
                </a:hlinkClick>
              </a:rPr>
              <a:t>George N. </a:t>
            </a:r>
            <a:r>
              <a:rPr lang="en-US" sz="1200" b="0" i="0" u="none" strike="noStrike" kern="1200" dirty="0" err="1">
                <a:solidFill>
                  <a:srgbClr val="FF0000"/>
                </a:solidFill>
                <a:effectLst/>
                <a:latin typeface="+mn-lt"/>
                <a:ea typeface="+mn-ea"/>
                <a:cs typeface="+mn-cs"/>
                <a:hlinkClick r:id="rId5">
                  <a:extLst>
                    <a:ext uri="{A12FA001-AC4F-418D-AE19-62706E023703}">
                      <ahyp:hlinkClr xmlns:ahyp="http://schemas.microsoft.com/office/drawing/2018/hyperlinkcolor" val="tx"/>
                    </a:ext>
                  </a:extLst>
                </a:hlinkClick>
              </a:rPr>
              <a:t>Plumlee</a:t>
            </a:r>
            <a:r>
              <a:rPr lang="en-US" sz="1200" b="0" i="0" u="none" strike="noStrike" kern="1200" dirty="0">
                <a:solidFill>
                  <a:srgbClr val="FF0000"/>
                </a:solidFill>
                <a:effectLst/>
                <a:latin typeface="+mn-lt"/>
                <a:ea typeface="+mn-ea"/>
                <a:cs typeface="+mn-cs"/>
                <a:hlinkClick r:id="rId5">
                  <a:extLst>
                    <a:ext uri="{A12FA001-AC4F-418D-AE19-62706E023703}">
                      <ahyp:hlinkClr xmlns:ahyp="http://schemas.microsoft.com/office/drawing/2018/hyperlinkcolor" val="tx"/>
                    </a:ext>
                  </a:extLst>
                </a:hlinkClick>
              </a:rPr>
              <a:t> Jr. MS, MBA</a:t>
            </a:r>
            <a:r>
              <a:rPr lang="en-US" sz="1200" b="0" i="0" kern="1200" dirty="0">
                <a:solidFill>
                  <a:srgbClr val="FF0000"/>
                </a:solidFill>
                <a:effectLst/>
                <a:latin typeface="+mn-lt"/>
                <a:ea typeface="+mn-ea"/>
                <a:cs typeface="+mn-cs"/>
              </a:rPr>
              <a:t> ;  </a:t>
            </a:r>
            <a:r>
              <a:rPr lang="en-US" sz="1200" b="0" i="0" u="none" strike="noStrike" kern="1200" dirty="0">
                <a:solidFill>
                  <a:srgbClr val="FF0000"/>
                </a:solidFill>
                <a:effectLst/>
                <a:latin typeface="+mn-lt"/>
                <a:ea typeface="+mn-ea"/>
                <a:cs typeface="+mn-cs"/>
                <a:hlinkClick r:id="rId6">
                  <a:extLst>
                    <a:ext uri="{A12FA001-AC4F-418D-AE19-62706E023703}">
                      <ahyp:hlinkClr xmlns:ahyp="http://schemas.microsoft.com/office/drawing/2018/hyperlinkcolor" val="tx"/>
                    </a:ext>
                  </a:extLst>
                </a:hlinkClick>
              </a:rPr>
              <a:t>George Wade MA</a:t>
            </a:r>
            <a:endParaRPr lang="en-US" sz="1200" b="0" i="0" kern="1200" dirty="0">
              <a:solidFill>
                <a:srgbClr val="FF0000"/>
              </a:solidFill>
              <a:effectLst/>
              <a:latin typeface="+mn-lt"/>
              <a:ea typeface="+mn-ea"/>
              <a:cs typeface="+mn-cs"/>
            </a:endParaRPr>
          </a:p>
          <a:p>
            <a:pPr marL="230188" marR="0" lvl="0" indent="-230188" algn="l" defTabSz="914400" rtl="0" eaLnBrk="1" fontAlgn="base" latinLnBrk="0" hangingPunct="1">
              <a:lnSpc>
                <a:spcPct val="100000"/>
              </a:lnSpc>
              <a:spcBef>
                <a:spcPct val="30000"/>
              </a:spcBef>
              <a:spcAft>
                <a:spcPct val="0"/>
              </a:spcAft>
              <a:buClrTx/>
              <a:buSzTx/>
              <a:buFontTx/>
              <a:buNone/>
              <a:tabLst/>
              <a:defRPr/>
            </a:pPr>
            <a:r>
              <a:rPr lang="en-US" altLang="en-US" dirty="0">
                <a:solidFill>
                  <a:srgbClr val="FF0000"/>
                </a:solidFill>
              </a:rPr>
              <a:t>Journal of Public Health Dentistry, Volume 58, Issue 3, September 1998, Pages 254-256. </a:t>
            </a:r>
            <a:r>
              <a:rPr lang="en-US" sz="1200" b="0" i="0" kern="1200" dirty="0">
                <a:solidFill>
                  <a:srgbClr val="FF0000"/>
                </a:solidFill>
                <a:effectLst/>
                <a:latin typeface="+mn-lt"/>
                <a:ea typeface="+mn-ea"/>
                <a:cs typeface="+mn-cs"/>
              </a:rPr>
              <a:t>Wiley Online Library.</a:t>
            </a:r>
          </a:p>
          <a:p>
            <a:pPr marL="230188" indent="-230188" eaLnBrk="1" hangingPunct="1"/>
            <a:endParaRPr lang="en-US" altLang="en-US" dirty="0"/>
          </a:p>
          <a:p>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A comparison of the effects of toothbrushing and handpiece prophylaxis on retention of sealants</a:t>
            </a:r>
          </a:p>
          <a:p>
            <a:r>
              <a:rPr lang="en-US" sz="1200" b="0" i="0" kern="1200" dirty="0">
                <a:solidFill>
                  <a:schemeClr val="tx1"/>
                </a:solidFill>
                <a:effectLst/>
                <a:latin typeface="+mn-lt"/>
                <a:ea typeface="+mn-ea"/>
                <a:cs typeface="+mn-cs"/>
              </a:rPr>
              <a:t>Gray, Shellie </a:t>
            </a:r>
            <a:r>
              <a:rPr lang="en-US" sz="1200" b="0" i="0" kern="1200" dirty="0" err="1">
                <a:solidFill>
                  <a:schemeClr val="tx1"/>
                </a:solidFill>
                <a:effectLst/>
                <a:latin typeface="+mn-lt"/>
                <a:ea typeface="+mn-ea"/>
                <a:cs typeface="+mn-cs"/>
              </a:rPr>
              <a:t>Kolavic</a:t>
            </a:r>
            <a:r>
              <a:rPr lang="en-US" sz="1200" b="0" i="0" kern="1200" dirty="0">
                <a:solidFill>
                  <a:schemeClr val="tx1"/>
                </a:solidFill>
                <a:effectLst/>
                <a:latin typeface="+mn-lt"/>
                <a:ea typeface="+mn-ea"/>
                <a:cs typeface="+mn-cs"/>
              </a:rPr>
              <a:t> et al. The Journal of the American Dental Association, Volume 140, Issue 1, 38 – 46, 2009.</a:t>
            </a:r>
          </a:p>
          <a:p>
            <a:pPr marL="230188" indent="-230188" eaLnBrk="1" hangingPunct="1"/>
            <a:endParaRPr lang="en-US" altLang="en-US" dirty="0"/>
          </a:p>
          <a:p>
            <a:pPr marL="230188" indent="-230188" eaLnBrk="1" hangingPunct="1"/>
            <a:endParaRPr lang="en-US" altLang="en-US" dirty="0"/>
          </a:p>
          <a:p>
            <a:r>
              <a:rPr lang="en-US" sz="1200" b="1" i="1" u="none" strike="noStrike" kern="1200" dirty="0">
                <a:solidFill>
                  <a:schemeClr val="tx1"/>
                </a:solidFill>
                <a:effectLst/>
                <a:highlight>
                  <a:srgbClr val="FFFF00"/>
                </a:highlight>
                <a:latin typeface="+mn-lt"/>
                <a:ea typeface="+mn-ea"/>
                <a:cs typeface="+mn-cs"/>
                <a:hlinkClick r:id="rId7">
                  <a:extLst>
                    <a:ext uri="{A12FA001-AC4F-418D-AE19-62706E023703}">
                      <ahyp:hlinkClr xmlns:ahyp="http://schemas.microsoft.com/office/drawing/2018/hyperlinkcolor" val="tx"/>
                    </a:ext>
                  </a:extLst>
                </a:hlinkClick>
              </a:rPr>
              <a:t>Retention of resin‐based pit and fissure sealants: a systematic review</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Michèle Muller‐</a:t>
            </a:r>
            <a:r>
              <a:rPr lang="en-US" sz="1200" b="0" i="0" u="none" strike="noStrike" kern="1200" dirty="0" err="1">
                <a:solidFill>
                  <a:schemeClr val="tx1"/>
                </a:solidFill>
                <a:effectLst/>
                <a:latin typeface="+mn-lt"/>
                <a:ea typeface="+mn-ea"/>
                <a:cs typeface="+mn-cs"/>
                <a:hlinkClick r:id="rId8">
                  <a:extLst>
                    <a:ext uri="{A12FA001-AC4F-418D-AE19-62706E023703}">
                      <ahyp:hlinkClr xmlns:ahyp="http://schemas.microsoft.com/office/drawing/2018/hyperlinkcolor" val="tx"/>
                    </a:ext>
                  </a:extLst>
                </a:hlinkClick>
              </a:rPr>
              <a:t>Bolla</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a:extLst>
                    <a:ext uri="{A12FA001-AC4F-418D-AE19-62706E023703}">
                      <ahyp:hlinkClr xmlns:ahyp="http://schemas.microsoft.com/office/drawing/2018/hyperlinkcolor" val="tx"/>
                    </a:ext>
                  </a:extLst>
                </a:hlinkClick>
              </a:rPr>
              <a:t>Laurence </a:t>
            </a:r>
            <a:r>
              <a:rPr lang="en-US" sz="1200" b="0" i="0" u="none" strike="noStrike" kern="1200" dirty="0" err="1">
                <a:solidFill>
                  <a:schemeClr val="tx1"/>
                </a:solidFill>
                <a:effectLst/>
                <a:latin typeface="+mn-lt"/>
                <a:ea typeface="+mn-ea"/>
                <a:cs typeface="+mn-cs"/>
                <a:hlinkClick r:id="rId9">
                  <a:extLst>
                    <a:ext uri="{A12FA001-AC4F-418D-AE19-62706E023703}">
                      <ahyp:hlinkClr xmlns:ahyp="http://schemas.microsoft.com/office/drawing/2018/hyperlinkcolor" val="tx"/>
                    </a:ext>
                  </a:extLst>
                </a:hlinkClick>
              </a:rPr>
              <a:t>Lupi‐Pégurier</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a:extLst>
                    <a:ext uri="{A12FA001-AC4F-418D-AE19-62706E023703}">
                      <ahyp:hlinkClr xmlns:ahyp="http://schemas.microsoft.com/office/drawing/2018/hyperlinkcolor" val="tx"/>
                    </a:ext>
                  </a:extLst>
                </a:hlinkClick>
              </a:rPr>
              <a:t>Corinne Tardieu</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1">
                  <a:extLst>
                    <a:ext uri="{A12FA001-AC4F-418D-AE19-62706E023703}">
                      <ahyp:hlinkClr xmlns:ahyp="http://schemas.microsoft.com/office/drawing/2018/hyperlinkcolor" val="tx"/>
                    </a:ext>
                  </a:extLst>
                </a:hlinkClick>
              </a:rPr>
              <a:t>Ana Miriam </a:t>
            </a:r>
            <a:r>
              <a:rPr lang="en-US" sz="1200" b="0" i="0" u="none" strike="noStrike" kern="1200" dirty="0" err="1">
                <a:solidFill>
                  <a:schemeClr val="tx1"/>
                </a:solidFill>
                <a:effectLst/>
                <a:latin typeface="+mn-lt"/>
                <a:ea typeface="+mn-ea"/>
                <a:cs typeface="+mn-cs"/>
                <a:hlinkClick r:id="rId11">
                  <a:extLst>
                    <a:ext uri="{A12FA001-AC4F-418D-AE19-62706E023703}">
                      <ahyp:hlinkClr xmlns:ahyp="http://schemas.microsoft.com/office/drawing/2018/hyperlinkcolor" val="tx"/>
                    </a:ext>
                  </a:extLst>
                </a:hlinkClick>
              </a:rPr>
              <a:t>Velly</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Constance </a:t>
            </a:r>
            <a:r>
              <a:rPr lang="en-US" sz="1200" b="0" i="0" u="none" strike="noStrike" kern="1200" dirty="0" err="1">
                <a:solidFill>
                  <a:schemeClr val="tx1"/>
                </a:solidFill>
                <a:effectLst/>
                <a:latin typeface="+mn-lt"/>
                <a:ea typeface="+mn-ea"/>
                <a:cs typeface="+mn-cs"/>
                <a:hlinkClick r:id="rId12">
                  <a:extLst>
                    <a:ext uri="{A12FA001-AC4F-418D-AE19-62706E023703}">
                      <ahyp:hlinkClr xmlns:ahyp="http://schemas.microsoft.com/office/drawing/2018/hyperlinkcolor" val="tx"/>
                    </a:ext>
                  </a:extLst>
                </a:hlinkClick>
              </a:rPr>
              <a:t>Antomarchi</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a:extLst>
                    <a:ext uri="{A12FA001-AC4F-418D-AE19-62706E023703}">
                      <ahyp:hlinkClr xmlns:ahyp="http://schemas.microsoft.com/office/drawing/2018/hyperlinkcolor" val="tx"/>
                    </a:ext>
                  </a:extLst>
                </a:hlinkClick>
              </a:rPr>
              <a:t>Community Dentistry and Oral Epidemiology</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4">
                  <a:extLst>
                    <a:ext uri="{A12FA001-AC4F-418D-AE19-62706E023703}">
                      <ahyp:hlinkClr xmlns:ahyp="http://schemas.microsoft.com/office/drawing/2018/hyperlinkcolor" val="tx"/>
                    </a:ext>
                  </a:extLst>
                </a:hlinkClick>
              </a:rPr>
              <a:t>Volume 34, Issue 5</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First published: 01 September 2006.</a:t>
            </a:r>
          </a:p>
          <a:p>
            <a:pPr marL="230188" indent="-230188" eaLnBrk="1" hangingPunct="1"/>
            <a:endParaRPr lang="en-US" altLang="en-US" dirty="0"/>
          </a:p>
          <a:p>
            <a:pPr marL="230188" indent="-230188" eaLnBrk="1" hangingPunct="1"/>
            <a:endParaRPr lang="en-US" altLang="en-US" dirty="0"/>
          </a:p>
          <a:p>
            <a:pPr marL="230188" indent="-230188" eaLnBrk="1" hangingPunct="1"/>
            <a:endParaRPr lang="en-US" altLang="en-US" dirty="0"/>
          </a:p>
          <a:p>
            <a:pPr marL="230188" indent="-230188" eaLnBrk="1" hangingPunct="1"/>
            <a:endParaRPr lang="en-US" altLang="en-US" dirty="0"/>
          </a:p>
          <a:p>
            <a:pPr marL="230188" indent="-230188" eaLnBrk="1" hangingPunct="1"/>
            <a:endParaRPr lang="en-US" altLang="en-US" dirty="0"/>
          </a:p>
          <a:p>
            <a:pPr marL="230188" indent="-230188" eaLnBrk="1" hangingPunct="1"/>
            <a:endParaRPr lang="en-US" altLang="en-US" dirty="0"/>
          </a:p>
          <a:p>
            <a:pPr marL="230188" indent="-230188" eaLnBrk="1" hangingPunct="1"/>
            <a:endParaRPr lang="en-US" altLang="en-US" dirty="0"/>
          </a:p>
          <a:p>
            <a:pPr marL="230188" indent="-230188" eaLnBrk="1" hangingPunct="1"/>
            <a:endParaRPr lang="en-US" altLang="en-US" dirty="0"/>
          </a:p>
        </p:txBody>
      </p:sp>
      <p:sp>
        <p:nvSpPr>
          <p:cNvPr id="2" name="Footer Placeholder 1">
            <a:extLst>
              <a:ext uri="{FF2B5EF4-FFF2-40B4-BE49-F238E27FC236}">
                <a16:creationId xmlns:a16="http://schemas.microsoft.com/office/drawing/2014/main" id="{2764C5E1-1DA0-4900-9168-6D919BA08A5D}"/>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F99AF125-3906-4435-AC8C-C62BFFA2C74C}"/>
              </a:ext>
            </a:extLst>
          </p:cNvPr>
          <p:cNvSpPr>
            <a:spLocks noGrp="1"/>
          </p:cNvSpPr>
          <p:nvPr>
            <p:ph type="sldNum" sz="quarter" idx="5"/>
          </p:nvPr>
        </p:nvSpPr>
        <p:spPr/>
        <p:txBody>
          <a:bodyPr/>
          <a:lstStyle/>
          <a:p>
            <a:pPr>
              <a:defRPr/>
            </a:pPr>
            <a:fld id="{311226D7-E26B-4F5F-A494-458895618E05}" type="slidenum">
              <a:rPr lang="en-US" altLang="en-US" smtClean="0"/>
              <a:pPr>
                <a:defRPr/>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D0A96AB-EB31-44A0-A661-CE92CA187EE6}"/>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9FBF6EA-6B2D-4A20-928C-9ED3AAC7D84E}" type="slidenum">
              <a:rPr lang="en-US" altLang="en-US" sz="1300"/>
              <a:pPr algn="r" eaLnBrk="1" hangingPunct="1"/>
              <a:t>19</a:t>
            </a:fld>
            <a:endParaRPr lang="en-US" altLang="en-US" sz="1300"/>
          </a:p>
        </p:txBody>
      </p:sp>
      <p:sp>
        <p:nvSpPr>
          <p:cNvPr id="50179" name="Rectangle 2">
            <a:extLst>
              <a:ext uri="{FF2B5EF4-FFF2-40B4-BE49-F238E27FC236}">
                <a16:creationId xmlns:a16="http://schemas.microsoft.com/office/drawing/2014/main" id="{7E202937-6217-4FF5-820C-628E71092C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a:extLst>
              <a:ext uri="{FF2B5EF4-FFF2-40B4-BE49-F238E27FC236}">
                <a16:creationId xmlns:a16="http://schemas.microsoft.com/office/drawing/2014/main" id="{1B3BD780-A6E8-4D5F-91D3-577E9A4FC6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sz="1200" b="1" i="0" kern="1200" dirty="0">
                <a:solidFill>
                  <a:schemeClr val="tx1"/>
                </a:solidFill>
                <a:effectLst/>
                <a:latin typeface="+mn-lt"/>
                <a:ea typeface="+mn-ea"/>
                <a:cs typeface="+mn-cs"/>
              </a:rPr>
              <a:t>Abstract </a:t>
            </a:r>
          </a:p>
          <a:p>
            <a:r>
              <a:rPr lang="en-US" sz="1200" b="1" i="0" kern="1200" dirty="0">
                <a:solidFill>
                  <a:schemeClr val="tx1"/>
                </a:solidFill>
                <a:effectLst/>
                <a:latin typeface="+mn-lt"/>
                <a:ea typeface="+mn-ea"/>
                <a:cs typeface="+mn-cs"/>
              </a:rPr>
              <a:t>Background: </a:t>
            </a:r>
            <a:r>
              <a:rPr lang="en-US" sz="1200" b="0" i="0" kern="1200" dirty="0">
                <a:solidFill>
                  <a:schemeClr val="tx1"/>
                </a:solidFill>
                <a:effectLst/>
                <a:latin typeface="+mn-lt"/>
                <a:ea typeface="+mn-ea"/>
                <a:cs typeface="+mn-cs"/>
              </a:rPr>
              <a:t>Tooth surface cleaning before acid etching is considered to be an important step in the retention of resin-based pit-and-fissure sealants.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Methods</a:t>
            </a:r>
            <a:r>
              <a:rPr lang="en-US" sz="1200" b="0" i="0" kern="1200" dirty="0">
                <a:solidFill>
                  <a:schemeClr val="tx1"/>
                </a:solidFill>
                <a:effectLst/>
                <a:latin typeface="+mn-lt"/>
                <a:ea typeface="+mn-ea"/>
                <a:cs typeface="+mn-cs"/>
              </a:rPr>
              <a:t>: The authors reviewed and summarized instructions for cleaning tooth surfaces from five manufacturers of 10 unfilled resin-based sealants marketed in the United States. The authors also searched electronic databases for studies that directly compared the effects of different surface-cleaning methods on sealant retention and for systematic reviews of the effectiveness of sealants. They explored the association between surface-cleaning methods and sealant retention in the studies included in the systematic reviews. They calculated the summary weighted retention rates for studies that used either a handpiece or toothbrush prophylaxis.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All of the sealant manufacturers' instructions for use (IFU) recommended cleaning the tooth before acid etching. None of the IFU directly stated that a handpiece was required to perform the cleaning, but five IFU implied the use of handpiece prophylaxis. None of the IFU recommended surface-altering procedures in caries-free teeth. Direct evidence from two clinical trials showed no difference in complete sealant retention between surfaces cleaned mechanically with pumice or prophylaxis paste and those cleaned with air-water syringe or dry toothbrushing. Indirect evidence from 10 studies found that weighted summary retention by year after sealant placement in studies that used toothbrush prophylaxis was greater than or equivalent to values for studies that used handpiece prophylaxis.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Levels of sealant retention after surface cleaning with toothbrush prophylaxis were at least as high as those associated with hand-piece prophylaxis.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Clinical Implications: </a:t>
            </a:r>
            <a:r>
              <a:rPr lang="en-US" sz="1200" b="0" i="0" kern="1200" dirty="0">
                <a:solidFill>
                  <a:schemeClr val="tx1"/>
                </a:solidFill>
                <a:effectLst/>
                <a:latin typeface="+mn-lt"/>
                <a:ea typeface="+mn-ea"/>
                <a:cs typeface="+mn-cs"/>
              </a:rPr>
              <a:t>This finding may translate into lower resource costs for sealant placement.</a:t>
            </a:r>
          </a:p>
          <a:p>
            <a:pPr eaLnBrk="1" hangingPunct="1"/>
            <a:endParaRPr lang="en-US" altLang="en-US" dirty="0"/>
          </a:p>
        </p:txBody>
      </p:sp>
      <p:sp>
        <p:nvSpPr>
          <p:cNvPr id="2" name="Footer Placeholder 1">
            <a:extLst>
              <a:ext uri="{FF2B5EF4-FFF2-40B4-BE49-F238E27FC236}">
                <a16:creationId xmlns:a16="http://schemas.microsoft.com/office/drawing/2014/main" id="{B949C025-6D94-44CA-8610-D3F4B5697350}"/>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0ACD66C5-E3D6-4B5C-A667-6476FEA0C992}"/>
              </a:ext>
            </a:extLst>
          </p:cNvPr>
          <p:cNvSpPr>
            <a:spLocks noGrp="1"/>
          </p:cNvSpPr>
          <p:nvPr>
            <p:ph type="sldNum" sz="quarter" idx="5"/>
          </p:nvPr>
        </p:nvSpPr>
        <p:spPr/>
        <p:txBody>
          <a:bodyPr/>
          <a:lstStyle/>
          <a:p>
            <a:pPr>
              <a:defRPr/>
            </a:pPr>
            <a:fld id="{311226D7-E26B-4F5F-A494-458895618E05}" type="slidenum">
              <a:rPr lang="en-US" altLang="en-US" smtClean="0"/>
              <a:pPr>
                <a:defRPr/>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B69411F-B2F0-4F06-887B-07E41E7EB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2D9E97-D4A0-40BA-8EC2-AA6B9F8E88B1}" type="slidenum">
              <a:rPr lang="en-US" altLang="en-US" smtClean="0">
                <a:solidFill>
                  <a:srgbClr val="000000"/>
                </a:solidFill>
                <a:latin typeface="Calibri" panose="020F0502020204030204" pitchFamily="34" charset="0"/>
              </a:rPr>
              <a:pPr/>
              <a:t>2</a:t>
            </a:fld>
            <a:endParaRPr lang="en-US" altLang="en-US">
              <a:solidFill>
                <a:srgbClr val="000000"/>
              </a:solidFill>
              <a:latin typeface="Calibri" panose="020F0502020204030204" pitchFamily="34" charset="0"/>
            </a:endParaRPr>
          </a:p>
        </p:txBody>
      </p:sp>
      <p:sp>
        <p:nvSpPr>
          <p:cNvPr id="20483" name="Rectangle 2">
            <a:extLst>
              <a:ext uri="{FF2B5EF4-FFF2-40B4-BE49-F238E27FC236}">
                <a16:creationId xmlns:a16="http://schemas.microsoft.com/office/drawing/2014/main" id="{3F5E15BA-FFF2-4FD9-BE2D-F5CECBE349C4}"/>
              </a:ext>
            </a:extLst>
          </p:cNvPr>
          <p:cNvSpPr>
            <a:spLocks noGrp="1" noRot="1" noChangeAspect="1" noChangeArrowheads="1" noTextEdit="1"/>
          </p:cNvSpPr>
          <p:nvPr>
            <p:ph type="sldImg"/>
          </p:nvPr>
        </p:nvSpPr>
        <p:spPr bwMode="auto">
          <a:xfrm>
            <a:off x="1181100" y="850900"/>
            <a:ext cx="4651375" cy="3487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3E996E21-B114-4124-B47E-2AF968C541A8}"/>
              </a:ext>
            </a:extLst>
          </p:cNvPr>
          <p:cNvSpPr>
            <a:spLocks noGrp="1" noChangeArrowheads="1"/>
          </p:cNvSpPr>
          <p:nvPr>
            <p:ph type="body" idx="1"/>
          </p:nvPr>
        </p:nvSpPr>
        <p:spPr bwMode="auto">
          <a:xfrm>
            <a:off x="700088" y="4570413"/>
            <a:ext cx="561022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42" tIns="47071" rIns="94142" bIns="47071" numCol="1" anchor="t" anchorCtr="0" compatLnSpc="1">
            <a:prstTxWarp prst="textNoShape">
              <a:avLst/>
            </a:prstTxWarp>
          </a:bodyPr>
          <a:lstStyle/>
          <a:p>
            <a:r>
              <a:rPr lang="en-US" sz="1200" b="0" i="0" u="none" strike="noStrike" kern="1200" baseline="0" dirty="0">
                <a:solidFill>
                  <a:schemeClr val="tx1"/>
                </a:solidFill>
                <a:latin typeface="+mn-lt"/>
                <a:ea typeface="+mn-ea"/>
                <a:cs typeface="+mn-cs"/>
              </a:rPr>
              <a:t>Presentation will review evidence-based guidance for sealant use:</a:t>
            </a:r>
          </a:p>
          <a:p>
            <a:r>
              <a:rPr lang="en-US" sz="1200" b="0" i="0" u="none" strike="noStrike" kern="1200" baseline="0" dirty="0">
                <a:solidFill>
                  <a:schemeClr val="tx1"/>
                </a:solidFill>
                <a:latin typeface="+mn-lt"/>
                <a:ea typeface="+mn-ea"/>
                <a:cs typeface="+mn-cs"/>
              </a:rPr>
              <a:t>- Key questions </a:t>
            </a:r>
          </a:p>
          <a:p>
            <a:r>
              <a:rPr lang="en-US" sz="1200" b="0" i="0" u="none" strike="noStrike" kern="1200" baseline="0" dirty="0">
                <a:solidFill>
                  <a:schemeClr val="tx1"/>
                </a:solidFill>
                <a:latin typeface="+mn-lt"/>
                <a:ea typeface="+mn-ea"/>
                <a:cs typeface="+mn-cs"/>
              </a:rPr>
              <a:t> - Findings </a:t>
            </a:r>
          </a:p>
          <a:p>
            <a:r>
              <a:rPr lang="en-US" sz="1200" b="0" i="0" u="none" strike="noStrike" kern="1200" baseline="0" dirty="0">
                <a:solidFill>
                  <a:schemeClr val="tx1"/>
                </a:solidFill>
                <a:latin typeface="+mn-lt"/>
                <a:ea typeface="+mn-ea"/>
                <a:cs typeface="+mn-cs"/>
              </a:rPr>
              <a:t> - Current recommendations </a:t>
            </a:r>
          </a:p>
          <a:p>
            <a:pPr eaLnBrk="1" hangingPunct="1"/>
            <a:endParaRPr lang="en-US" altLang="en-US" dirty="0"/>
          </a:p>
        </p:txBody>
      </p:sp>
      <p:sp>
        <p:nvSpPr>
          <p:cNvPr id="2" name="Footer Placeholder 1">
            <a:extLst>
              <a:ext uri="{FF2B5EF4-FFF2-40B4-BE49-F238E27FC236}">
                <a16:creationId xmlns:a16="http://schemas.microsoft.com/office/drawing/2014/main" id="{8D9CDF31-6CFE-4DC6-99F5-EDDA3DD93DD1}"/>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AC042497-A359-49BE-8508-13660632CFB4}"/>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1072E4CC-FAAA-4051-90D2-8FFA3187DD4D}" type="slidenum">
              <a:rPr lang="en-US" altLang="en-US" sz="1300"/>
              <a:pPr algn="r" eaLnBrk="1" hangingPunct="1"/>
              <a:t>20</a:t>
            </a:fld>
            <a:endParaRPr lang="en-US" altLang="en-US" sz="1300"/>
          </a:p>
        </p:txBody>
      </p:sp>
      <p:sp>
        <p:nvSpPr>
          <p:cNvPr id="54275" name="Rectangle 2">
            <a:extLst>
              <a:ext uri="{FF2B5EF4-FFF2-40B4-BE49-F238E27FC236}">
                <a16:creationId xmlns:a16="http://schemas.microsoft.com/office/drawing/2014/main" id="{0F34D6C7-1F29-461A-B2A3-68090E810F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a:extLst>
              <a:ext uri="{FF2B5EF4-FFF2-40B4-BE49-F238E27FC236}">
                <a16:creationId xmlns:a16="http://schemas.microsoft.com/office/drawing/2014/main" id="{2A99707F-6D61-433D-ACDC-6DAE2AECA4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i="1" kern="1200" dirty="0">
                <a:solidFill>
                  <a:schemeClr val="tx1"/>
                </a:solidFill>
                <a:effectLst/>
                <a:latin typeface="+mn-lt"/>
                <a:ea typeface="+mn-ea"/>
                <a:cs typeface="+mn-cs"/>
              </a:rPr>
              <a:t>Article Reference</a:t>
            </a:r>
          </a:p>
          <a:p>
            <a:r>
              <a:rPr lang="en-US" sz="1200" b="0" i="1" kern="1200" dirty="0">
                <a:solidFill>
                  <a:schemeClr val="tx1"/>
                </a:solidFill>
                <a:effectLst/>
                <a:latin typeface="+mn-lt"/>
                <a:ea typeface="+mn-ea"/>
                <a:cs typeface="+mn-cs"/>
              </a:rPr>
              <a:t>Caries Risk in Formerly Sealed Teeth. </a:t>
            </a:r>
            <a:r>
              <a:rPr lang="en-US" sz="1200" b="0" i="0" u="none" strike="noStrike" kern="1200" dirty="0">
                <a:solidFill>
                  <a:schemeClr val="tx1"/>
                </a:solidFill>
                <a:effectLst/>
                <a:latin typeface="+mn-lt"/>
                <a:ea typeface="+mn-ea"/>
                <a:cs typeface="+mn-cs"/>
              </a:rPr>
              <a:t>Susan O. Griffin PhD</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Shellie </a:t>
            </a:r>
            <a:r>
              <a:rPr lang="en-US" sz="1200" b="0" i="0" u="none" strike="noStrike" kern="1200" dirty="0" err="1">
                <a:solidFill>
                  <a:schemeClr val="tx1"/>
                </a:solidFill>
                <a:effectLst/>
                <a:latin typeface="+mn-lt"/>
                <a:ea typeface="+mn-ea"/>
                <a:cs typeface="+mn-cs"/>
              </a:rPr>
              <a:t>Kolavic</a:t>
            </a:r>
            <a:r>
              <a:rPr lang="en-US" sz="1200" b="0" i="0" u="none" strike="noStrike" kern="1200" dirty="0">
                <a:solidFill>
                  <a:schemeClr val="tx1"/>
                </a:solidFill>
                <a:effectLst/>
                <a:latin typeface="+mn-lt"/>
                <a:ea typeface="+mn-ea"/>
                <a:cs typeface="+mn-cs"/>
              </a:rPr>
              <a:t> Gray DMD;  Dolores </a:t>
            </a:r>
            <a:r>
              <a:rPr lang="en-US" sz="1200" b="0" i="0" u="none" strike="noStrike" kern="1200" dirty="0" err="1">
                <a:solidFill>
                  <a:schemeClr val="tx1"/>
                </a:solidFill>
                <a:effectLst/>
                <a:latin typeface="+mn-lt"/>
                <a:ea typeface="+mn-ea"/>
                <a:cs typeface="+mn-cs"/>
              </a:rPr>
              <a:t>M.Malvitz</a:t>
            </a:r>
            <a:r>
              <a:rPr lang="en-US" sz="1200" b="0" i="0" u="none" strike="noStrike" kern="1200" dirty="0">
                <a:solidFill>
                  <a:schemeClr val="tx1"/>
                </a:solidFill>
                <a:effectLst/>
                <a:latin typeface="+mn-lt"/>
                <a:ea typeface="+mn-ea"/>
                <a:cs typeface="+mn-cs"/>
              </a:rPr>
              <a:t> DrPH</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Barbara </a:t>
            </a:r>
            <a:r>
              <a:rPr lang="en-US" sz="1200" b="0" i="0" u="none" strike="noStrike" kern="1200" dirty="0" err="1">
                <a:solidFill>
                  <a:schemeClr val="tx1"/>
                </a:solidFill>
                <a:effectLst/>
                <a:latin typeface="+mn-lt"/>
                <a:ea typeface="+mn-ea"/>
                <a:cs typeface="+mn-cs"/>
              </a:rPr>
              <a:t>F.Gooch</a:t>
            </a:r>
            <a:r>
              <a:rPr lang="en-US" sz="1200" b="0" i="0" u="none" strike="noStrike" kern="1200" dirty="0">
                <a:solidFill>
                  <a:schemeClr val="tx1"/>
                </a:solidFill>
                <a:effectLst/>
                <a:latin typeface="+mn-lt"/>
                <a:ea typeface="+mn-ea"/>
                <a:cs typeface="+mn-cs"/>
              </a:rPr>
              <a:t> DMD, MPH</a:t>
            </a:r>
            <a:r>
              <a:rPr lang="en-US" sz="1200" b="0" i="0" u="none" strike="noStrike"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Journal of the American Dental Association , Volume 140, Issue 4,  April 2009, pages 415-423.</a:t>
            </a:r>
            <a:endParaRPr lang="en-US" sz="1200" b="0" i="0" kern="1200" dirty="0">
              <a:solidFill>
                <a:schemeClr val="tx1"/>
              </a:solidFill>
              <a:effectLst/>
              <a:latin typeface="+mn-lt"/>
              <a:ea typeface="+mn-ea"/>
              <a:cs typeface="+mn-cs"/>
            </a:endParaRPr>
          </a:p>
          <a:p>
            <a:pPr marL="230188" indent="-230188" eaLnBrk="1" hangingPunct="1"/>
            <a:endParaRPr lang="en-US" altLang="en-US" dirty="0"/>
          </a:p>
        </p:txBody>
      </p:sp>
      <p:sp>
        <p:nvSpPr>
          <p:cNvPr id="2" name="Footer Placeholder 1">
            <a:extLst>
              <a:ext uri="{FF2B5EF4-FFF2-40B4-BE49-F238E27FC236}">
                <a16:creationId xmlns:a16="http://schemas.microsoft.com/office/drawing/2014/main" id="{7BE60914-F504-4EF2-BB61-871E0F68C296}"/>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CE6A7F0F-2EDC-4A36-B225-22607F99D0EC}"/>
              </a:ext>
            </a:extLst>
          </p:cNvPr>
          <p:cNvSpPr>
            <a:spLocks noGrp="1"/>
          </p:cNvSpPr>
          <p:nvPr>
            <p:ph type="sldNum" sz="quarter" idx="5"/>
          </p:nvPr>
        </p:nvSpPr>
        <p:spPr/>
        <p:txBody>
          <a:bodyPr/>
          <a:lstStyle/>
          <a:p>
            <a:pPr>
              <a:defRPr/>
            </a:pPr>
            <a:fld id="{311226D7-E26B-4F5F-A494-458895618E05}" type="slidenum">
              <a:rPr lang="en-US" altLang="en-US" smtClean="0"/>
              <a:pPr>
                <a:defRPr/>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0" kern="1200" dirty="0">
                <a:solidFill>
                  <a:schemeClr val="tx1"/>
                </a:solidFill>
                <a:effectLst/>
                <a:latin typeface="+mn-lt"/>
                <a:ea typeface="+mn-ea"/>
                <a:cs typeface="+mn-cs"/>
              </a:rPr>
              <a:t>Abstract</a:t>
            </a:r>
          </a:p>
          <a:p>
            <a:r>
              <a:rPr lang="en-US" sz="1200" b="1" i="0" kern="1200" dirty="0">
                <a:solidFill>
                  <a:schemeClr val="tx1"/>
                </a:solidFill>
                <a:effectLst/>
                <a:latin typeface="+mn-lt"/>
                <a:ea typeface="+mn-ea"/>
                <a:cs typeface="+mn-cs"/>
              </a:rPr>
              <a:t>Background: </a:t>
            </a:r>
            <a:r>
              <a:rPr lang="en-US" sz="1200" b="0" i="0" kern="1200" dirty="0">
                <a:solidFill>
                  <a:schemeClr val="tx1"/>
                </a:solidFill>
                <a:effectLst/>
                <a:latin typeface="+mn-lt"/>
                <a:ea typeface="+mn-ea"/>
                <a:cs typeface="+mn-cs"/>
              </a:rPr>
              <a:t>The authors examined the risk of caries development in teeth with partially or fully lost sealant (formerly sealed [FS] teeth) relative to the risk in teeth that never have received sealants (never-sealed [NS] teeth).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Methods: </a:t>
            </a:r>
            <a:r>
              <a:rPr lang="en-US" sz="1200" b="0" i="0" kern="1200" dirty="0">
                <a:solidFill>
                  <a:schemeClr val="tx1"/>
                </a:solidFill>
                <a:effectLst/>
                <a:latin typeface="+mn-lt"/>
                <a:ea typeface="+mn-ea"/>
                <a:cs typeface="+mn-cs"/>
              </a:rPr>
              <a:t>The authors searched the population of studies used in five reviews of sealant effectiveness as established in split-mouth design studies involving resin-based sealants with no reapplication of lost sealant. They required included studies to contain sufficient data to estimate the risk of caries in FS teeth relative to that in NS teeth  and its 95 percent confidence interval (CI). To estimate the mean RR by year since sealant placement, they used a weighted bivariate model and tested for heterogeneity using the quantity I</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The weighted mean RR was 0.998 (95 percent CI, 0.817–1.220) one year after placement (four studies, 345 tooth pairs) and 0.936 (95 percent CI, 0.896–0.978) at four years (five studies, 1,423 tooth pairs).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Teeth with fully or partially lost sealant were not at a higher risk of developing caries than were teeth that had never been sealed.</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Clinical Implications: </a:t>
            </a:r>
            <a:r>
              <a:rPr lang="en-US" sz="1200" b="0" i="0" kern="1200" dirty="0">
                <a:solidFill>
                  <a:schemeClr val="tx1"/>
                </a:solidFill>
                <a:effectLst/>
                <a:latin typeface="+mn-lt"/>
                <a:ea typeface="+mn-ea"/>
                <a:cs typeface="+mn-cs"/>
              </a:rPr>
              <a:t>Inability to provide a retention-check examination to all children participating in school sealant programs because of loss to follow-up should not disqualify a child from receiving sealants.</a:t>
            </a:r>
          </a:p>
          <a:p>
            <a:endParaRPr lang="en-US" dirty="0"/>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21</a:t>
            </a:fld>
            <a:endParaRPr lang="en-US" altLang="en-US"/>
          </a:p>
        </p:txBody>
      </p:sp>
      <p:sp>
        <p:nvSpPr>
          <p:cNvPr id="5" name="Footer Placeholder 4">
            <a:extLst>
              <a:ext uri="{FF2B5EF4-FFF2-40B4-BE49-F238E27FC236}">
                <a16:creationId xmlns:a16="http://schemas.microsoft.com/office/drawing/2014/main" id="{B267FC98-4864-4CCB-BB95-67DF2260BFF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11189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00F2756-052C-486B-9392-DA284E7EAB1D}"/>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154FEB4-F618-42C6-9481-B5C9D1825B73}" type="slidenum">
              <a:rPr lang="en-US" altLang="en-US" sz="1300"/>
              <a:pPr algn="r" eaLnBrk="1" hangingPunct="1"/>
              <a:t>22</a:t>
            </a:fld>
            <a:endParaRPr lang="en-US" altLang="en-US" sz="1300"/>
          </a:p>
        </p:txBody>
      </p:sp>
      <p:sp>
        <p:nvSpPr>
          <p:cNvPr id="60419" name="Rectangle 2">
            <a:extLst>
              <a:ext uri="{FF2B5EF4-FFF2-40B4-BE49-F238E27FC236}">
                <a16:creationId xmlns:a16="http://schemas.microsoft.com/office/drawing/2014/main" id="{1E19974A-C4FE-49A0-9BF5-5892D24CBD0C}"/>
              </a:ext>
            </a:extLst>
          </p:cNvPr>
          <p:cNvSpPr>
            <a:spLocks noGrp="1" noRot="1" noChangeAspect="1" noChangeArrowheads="1" noTextEdit="1"/>
          </p:cNvSpPr>
          <p:nvPr>
            <p:ph type="sldImg"/>
          </p:nvPr>
        </p:nvSpPr>
        <p:spPr bwMode="auto">
          <a:xfrm>
            <a:off x="1181100" y="619125"/>
            <a:ext cx="4648200" cy="3486150"/>
          </a:xfrm>
          <a:solidFill>
            <a:srgbClr val="FFFFFF"/>
          </a:solidFill>
          <a:ln>
            <a:solidFill>
              <a:srgbClr val="000000"/>
            </a:solidFill>
            <a:miter lim="800000"/>
            <a:headEnd/>
            <a:tailEnd/>
          </a:ln>
        </p:spPr>
      </p:sp>
      <p:sp>
        <p:nvSpPr>
          <p:cNvPr id="60420" name="Rectangle 3">
            <a:extLst>
              <a:ext uri="{FF2B5EF4-FFF2-40B4-BE49-F238E27FC236}">
                <a16:creationId xmlns:a16="http://schemas.microsoft.com/office/drawing/2014/main" id="{2EFE751C-F7AC-44AE-8F03-827CF8347362}"/>
              </a:ext>
            </a:extLst>
          </p:cNvPr>
          <p:cNvSpPr>
            <a:spLocks noGrp="1" noChangeArrowheads="1"/>
          </p:cNvSpPr>
          <p:nvPr>
            <p:ph type="body" idx="1"/>
          </p:nvPr>
        </p:nvSpPr>
        <p:spPr bwMode="auto">
          <a:xfrm>
            <a:off x="700088" y="4416425"/>
            <a:ext cx="5610225" cy="4183063"/>
          </a:xfrm>
          <a:solidFill>
            <a:srgbClr val="FFFFFF"/>
          </a:solidFill>
          <a:ln>
            <a:solidFill>
              <a:srgbClr val="000000"/>
            </a:solidFill>
            <a:miter lim="800000"/>
            <a:headEnd/>
            <a:tailEnd/>
          </a:ln>
        </p:spPr>
        <p:txBody>
          <a:bodyPr wrap="square" numCol="1" anchor="t" anchorCtr="0" compatLnSpc="1">
            <a:prstTxWarp prst="textNoShape">
              <a:avLst/>
            </a:prstTxWarp>
            <a:normAutofit fontScale="85000" lnSpcReduction="20000"/>
          </a:bodyPr>
          <a:lstStyle/>
          <a:p>
            <a:r>
              <a:rPr lang="en-US" sz="1200" b="1" i="0" kern="1200" dirty="0">
                <a:solidFill>
                  <a:schemeClr val="tx1"/>
                </a:solidFill>
                <a:effectLst/>
                <a:latin typeface="+mn-lt"/>
                <a:ea typeface="+mn-ea"/>
                <a:cs typeface="+mn-cs"/>
              </a:rPr>
              <a:t>Article Reference</a:t>
            </a:r>
          </a:p>
          <a:p>
            <a:r>
              <a:rPr lang="en-US" sz="1200" b="0" i="1" kern="1200" dirty="0">
                <a:solidFill>
                  <a:schemeClr val="tx1"/>
                </a:solidFill>
                <a:effectLst/>
                <a:latin typeface="+mn-lt"/>
                <a:ea typeface="+mn-ea"/>
                <a:cs typeface="+mn-cs"/>
              </a:rPr>
              <a:t>Techniques for assessing tooth surfaces in school-based sealant programs</a:t>
            </a:r>
            <a:r>
              <a:rPr lang="en-US" sz="1200" b="0" i="0" kern="1200" dirty="0">
                <a:solidFill>
                  <a:schemeClr val="tx1"/>
                </a:solidFill>
                <a:effectLst/>
                <a:latin typeface="+mn-lt"/>
                <a:ea typeface="+mn-ea"/>
                <a:cs typeface="+mn-cs"/>
              </a:rPr>
              <a:t>.  Margherita Fontana, DDS, PhD</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Domenick</a:t>
            </a:r>
            <a:r>
              <a:rPr lang="en-US" sz="1200" b="0" i="0" kern="1200" dirty="0">
                <a:solidFill>
                  <a:schemeClr val="tx1"/>
                </a:solidFill>
                <a:effectLst/>
                <a:latin typeface="+mn-lt"/>
                <a:ea typeface="+mn-ea"/>
                <a:cs typeface="+mn-cs"/>
              </a:rPr>
              <a:t> T. Zero, DDS, MS</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Eugenio D. </a:t>
            </a:r>
            <a:r>
              <a:rPr lang="en-US" sz="1200" b="0" i="0" kern="1200" dirty="0" err="1">
                <a:solidFill>
                  <a:schemeClr val="tx1"/>
                </a:solidFill>
                <a:effectLst/>
                <a:latin typeface="+mn-lt"/>
                <a:ea typeface="+mn-ea"/>
                <a:cs typeface="+mn-cs"/>
              </a:rPr>
              <a:t>Beltrán</a:t>
            </a:r>
            <a:r>
              <a:rPr lang="en-US" sz="1200" b="0" i="0" kern="1200" dirty="0">
                <a:solidFill>
                  <a:schemeClr val="tx1"/>
                </a:solidFill>
                <a:effectLst/>
                <a:latin typeface="+mn-lt"/>
                <a:ea typeface="+mn-ea"/>
                <a:cs typeface="+mn-cs"/>
              </a:rPr>
              <a:t>-Aguilar, DMD, MPH, MS, DrPH</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Shellie </a:t>
            </a:r>
            <a:r>
              <a:rPr lang="en-US" sz="1200" b="0" i="0" kern="1200" dirty="0" err="1">
                <a:solidFill>
                  <a:schemeClr val="tx1"/>
                </a:solidFill>
                <a:effectLst/>
                <a:latin typeface="+mn-lt"/>
                <a:ea typeface="+mn-ea"/>
                <a:cs typeface="+mn-cs"/>
              </a:rPr>
              <a:t>Kolavic</a:t>
            </a:r>
            <a:r>
              <a:rPr lang="en-US" sz="1200" b="0" i="0" kern="1200" dirty="0">
                <a:solidFill>
                  <a:schemeClr val="tx1"/>
                </a:solidFill>
                <a:effectLst/>
                <a:latin typeface="+mn-lt"/>
                <a:ea typeface="+mn-ea"/>
                <a:cs typeface="+mn-cs"/>
              </a:rPr>
              <a:t> Gray, DMD, MPH.  Journal of the American Dental Association, July 2010, Volume 141, Issue 7, Pages 854-860.</a:t>
            </a:r>
          </a:p>
          <a:p>
            <a:r>
              <a:rPr lang="en-US" sz="1200" b="0" i="0" kern="1200" dirty="0">
                <a:solidFill>
                  <a:schemeClr val="tx1"/>
                </a:solidFill>
                <a:effectLst/>
                <a:latin typeface="+mn-lt"/>
                <a:ea typeface="+mn-ea"/>
                <a:cs typeface="+mn-cs"/>
              </a:rPr>
              <a:t> </a:t>
            </a:r>
            <a:br>
              <a:rPr lang="en-US" dirty="0"/>
            </a:br>
            <a:r>
              <a:rPr lang="en-US" b="1" dirty="0"/>
              <a:t>Abstract</a:t>
            </a:r>
          </a:p>
          <a:p>
            <a:r>
              <a:rPr lang="en-US" sz="1200" b="1" i="0" kern="1200" dirty="0">
                <a:solidFill>
                  <a:schemeClr val="tx1"/>
                </a:solidFill>
                <a:effectLst/>
                <a:latin typeface="+mn-lt"/>
                <a:ea typeface="+mn-ea"/>
                <a:cs typeface="+mn-cs"/>
              </a:rPr>
              <a:t>Background</a:t>
            </a:r>
            <a:r>
              <a:rPr lang="en-US" sz="1200" b="0" i="0" kern="1200" dirty="0">
                <a:solidFill>
                  <a:schemeClr val="tx1"/>
                </a:solidFill>
                <a:effectLst/>
                <a:latin typeface="+mn-lt"/>
                <a:ea typeface="+mn-ea"/>
                <a:cs typeface="+mn-cs"/>
              </a:rPr>
              <a:t>: The authors reviewed the evidence supporting current guidelines for the detection of cavitated carious lesions. Currently, cavitation is the point at which sealants are not placed in school-based programs.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Types of Studies Reviewed</a:t>
            </a:r>
            <a:r>
              <a:rPr lang="en-US" sz="1200" b="0" i="0" kern="1200" dirty="0">
                <a:solidFill>
                  <a:schemeClr val="tx1"/>
                </a:solidFill>
                <a:effectLst/>
                <a:latin typeface="+mn-lt"/>
                <a:ea typeface="+mn-ea"/>
                <a:cs typeface="+mn-cs"/>
              </a:rPr>
              <a:t>:  The authors did not perform a formal systematic review. However, they examined existing systematic reviews of caries detection and diagnosis, including those presented at the 2001 National Institutes of Health Consensus Conference on Management of Caries, published evidence related to the International Caries Detection and Assessment System criteria and other peer-reviewed publications. Where the authors found ambiguity or uncertainty in the evidence, they consulted with fellow members of an expert work group.</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Visual examination is appropriate and adequate for caries assessment before placing sealants. The clinician should not use an explorer under force. Radiographs are not indicated solely for the placement of sealants, and the use of magnification and caries detection devices is not necessary to determine cavitation.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Clinical Implications: </a:t>
            </a:r>
            <a:r>
              <a:rPr lang="en-US" sz="1200" b="0" i="0" kern="1200" dirty="0">
                <a:solidFill>
                  <a:schemeClr val="tx1"/>
                </a:solidFill>
                <a:effectLst/>
                <a:latin typeface="+mn-lt"/>
                <a:ea typeface="+mn-ea"/>
                <a:cs typeface="+mn-cs"/>
              </a:rPr>
              <a:t>This report focuses on tooth assessment, in particular the detection of carious lesion cavitation in school-based sealant programs. These recommendations must be balanced with the dentist's expertise, available treatment options, the patient's preferences and access to care.</a:t>
            </a:r>
          </a:p>
          <a:p>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altLang="en-US" dirty="0"/>
          </a:p>
        </p:txBody>
      </p:sp>
      <p:sp>
        <p:nvSpPr>
          <p:cNvPr id="2" name="Footer Placeholder 1">
            <a:extLst>
              <a:ext uri="{FF2B5EF4-FFF2-40B4-BE49-F238E27FC236}">
                <a16:creationId xmlns:a16="http://schemas.microsoft.com/office/drawing/2014/main" id="{003455DE-122A-4CC2-B1B5-E706D21AFA23}"/>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AE2CDC9A-CBA2-408A-98EF-CEBBA2161495}"/>
              </a:ext>
            </a:extLst>
          </p:cNvPr>
          <p:cNvSpPr>
            <a:spLocks noGrp="1"/>
          </p:cNvSpPr>
          <p:nvPr>
            <p:ph type="sldNum" sz="quarter" idx="5"/>
          </p:nvPr>
        </p:nvSpPr>
        <p:spPr/>
        <p:txBody>
          <a:bodyPr/>
          <a:lstStyle/>
          <a:p>
            <a:pPr>
              <a:defRPr/>
            </a:pPr>
            <a:fld id="{311226D7-E26B-4F5F-A494-458895618E05}" type="slidenum">
              <a:rPr lang="en-US" altLang="en-US" smtClean="0"/>
              <a:pPr>
                <a:defRPr/>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3E9552A3-FD73-4D96-B57A-1060C55585C7}"/>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A8C3327-09B3-4EDA-909F-FA210106B2F8}" type="slidenum">
              <a:rPr lang="en-US" altLang="en-US" sz="1200"/>
              <a:pPr algn="r" eaLnBrk="1" hangingPunct="1"/>
              <a:t>23</a:t>
            </a:fld>
            <a:endParaRPr lang="en-US" altLang="en-US" sz="1200"/>
          </a:p>
        </p:txBody>
      </p:sp>
      <p:sp>
        <p:nvSpPr>
          <p:cNvPr id="62467" name="Rectangle 2">
            <a:extLst>
              <a:ext uri="{FF2B5EF4-FFF2-40B4-BE49-F238E27FC236}">
                <a16:creationId xmlns:a16="http://schemas.microsoft.com/office/drawing/2014/main" id="{D79599C2-9628-4C78-B9DB-341EE7E11E42}"/>
              </a:ext>
            </a:extLst>
          </p:cNvPr>
          <p:cNvSpPr>
            <a:spLocks noGrp="1" noRot="1" noChangeAspect="1" noChangeArrowheads="1" noTextEdit="1"/>
          </p:cNvSpPr>
          <p:nvPr>
            <p:ph type="sldImg"/>
          </p:nvPr>
        </p:nvSpPr>
        <p:spPr bwMode="auto">
          <a:xfrm>
            <a:off x="1182688"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D903C682-9FE0-4F6B-9D0B-C6DF75881B4F}"/>
              </a:ext>
            </a:extLst>
          </p:cNvPr>
          <p:cNvSpPr>
            <a:spLocks noGrp="1" noChangeArrowheads="1"/>
          </p:cNvSpPr>
          <p:nvPr>
            <p:ph type="body" idx="1"/>
          </p:nvPr>
        </p:nvSpPr>
        <p:spPr bwMode="auto">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Do not probe with sharp explorer.</a:t>
            </a:r>
          </a:p>
          <a:p>
            <a:pPr eaLnBrk="1" hangingPunct="1"/>
            <a:endParaRPr lang="en-US" altLang="en-US" dirty="0"/>
          </a:p>
          <a:p>
            <a:pPr eaLnBrk="1" hangingPunct="1"/>
            <a:r>
              <a:rPr lang="en-US" sz="1200" b="0" i="0" kern="1200" dirty="0">
                <a:solidFill>
                  <a:schemeClr val="tx1"/>
                </a:solidFill>
                <a:effectLst/>
                <a:latin typeface="+mn-lt"/>
                <a:ea typeface="+mn-ea"/>
                <a:cs typeface="+mn-cs"/>
              </a:rPr>
              <a:t>The use of explorers is not necessary for the detection of early lesions, and forceful use of a sharp explorer can damage tooth surfaces.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clinician should use recent radiographs, if available, in the decision-making process but should not obtain radiographs for the sole purpose of placing sealants. There are many technologies that detect caries. Recent reviews suggest that these devices should be used only as adjunctive devices to assist in caries diagnosis. These devices should serve primarily as a support tool for making preventive treatment plan decisions in conjunction with caries risk assessment, and sole reliance on these devices to detect caries may result in premature restorative intervention.</a:t>
            </a:r>
            <a:endParaRPr lang="en-US" altLang="en-US" dirty="0"/>
          </a:p>
        </p:txBody>
      </p:sp>
      <p:sp>
        <p:nvSpPr>
          <p:cNvPr id="2" name="Footer Placeholder 1">
            <a:extLst>
              <a:ext uri="{FF2B5EF4-FFF2-40B4-BE49-F238E27FC236}">
                <a16:creationId xmlns:a16="http://schemas.microsoft.com/office/drawing/2014/main" id="{7CDBEE7D-F487-4410-98A8-0309F69E37A9}"/>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7D54CBE3-8FE1-43F1-AC30-1FF288F7A2C0}"/>
              </a:ext>
            </a:extLst>
          </p:cNvPr>
          <p:cNvSpPr>
            <a:spLocks noGrp="1"/>
          </p:cNvSpPr>
          <p:nvPr>
            <p:ph type="sldNum" sz="quarter" idx="5"/>
          </p:nvPr>
        </p:nvSpPr>
        <p:spPr/>
        <p:txBody>
          <a:bodyPr/>
          <a:lstStyle/>
          <a:p>
            <a:pPr>
              <a:defRPr/>
            </a:pPr>
            <a:fld id="{311226D7-E26B-4F5F-A494-458895618E05}" type="slidenum">
              <a:rPr lang="en-US" altLang="en-US" smtClean="0"/>
              <a:pPr>
                <a:defRPr/>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ED5EE7E-F3DB-4CAE-8B97-AF65CA9ADE8A}"/>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C02C44A-D224-423D-AA1C-764F7319972F}" type="slidenum">
              <a:rPr lang="en-US" altLang="en-US" sz="1200"/>
              <a:pPr algn="r" eaLnBrk="1" hangingPunct="1"/>
              <a:t>25</a:t>
            </a:fld>
            <a:endParaRPr lang="en-US" altLang="en-US" sz="1200"/>
          </a:p>
        </p:txBody>
      </p:sp>
      <p:sp>
        <p:nvSpPr>
          <p:cNvPr id="66563" name="Rectangle 2">
            <a:extLst>
              <a:ext uri="{FF2B5EF4-FFF2-40B4-BE49-F238E27FC236}">
                <a16:creationId xmlns:a16="http://schemas.microsoft.com/office/drawing/2014/main" id="{969860DE-C4CA-4D9F-B916-1DBB546CCB77}"/>
              </a:ext>
            </a:extLst>
          </p:cNvPr>
          <p:cNvSpPr>
            <a:spLocks noGrp="1" noRot="1" noChangeAspect="1" noChangeArrowheads="1" noTextEdit="1"/>
          </p:cNvSpPr>
          <p:nvPr>
            <p:ph type="sldImg"/>
          </p:nvPr>
        </p:nvSpPr>
        <p:spPr bwMode="auto">
          <a:xfrm>
            <a:off x="1189038" y="704850"/>
            <a:ext cx="4630737"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1862D456-74B9-4FAF-85F4-6D6E2AEC42F4}"/>
              </a:ext>
            </a:extLst>
          </p:cNvPr>
          <p:cNvSpPr>
            <a:spLocks noGrp="1" noChangeArrowheads="1"/>
          </p:cNvSpPr>
          <p:nvPr>
            <p:ph type="body" idx="1"/>
          </p:nvPr>
        </p:nvSpPr>
        <p:spPr bwMode="auto">
          <a:xfrm>
            <a:off x="933450" y="4416425"/>
            <a:ext cx="5141913"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Footer Placeholder 1">
            <a:extLst>
              <a:ext uri="{FF2B5EF4-FFF2-40B4-BE49-F238E27FC236}">
                <a16:creationId xmlns:a16="http://schemas.microsoft.com/office/drawing/2014/main" id="{7568CEF2-0D20-4023-A9B2-2B5EFC057DCE}"/>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35337FB0-0078-45C2-850E-0E8E094BF355}"/>
              </a:ext>
            </a:extLst>
          </p:cNvPr>
          <p:cNvSpPr>
            <a:spLocks noGrp="1"/>
          </p:cNvSpPr>
          <p:nvPr>
            <p:ph type="sldNum" sz="quarter" idx="5"/>
          </p:nvPr>
        </p:nvSpPr>
        <p:spPr/>
        <p:txBody>
          <a:bodyPr/>
          <a:lstStyle/>
          <a:p>
            <a:pPr>
              <a:defRPr/>
            </a:pPr>
            <a:fld id="{311226D7-E26B-4F5F-A494-458895618E05}" type="slidenum">
              <a:rPr lang="en-US" altLang="en-US" smtClean="0"/>
              <a:pPr>
                <a:defRPr/>
              </a:pPr>
              <a:t>25</a:t>
            </a:fld>
            <a:endParaRPr lang="en-US" altLang="en-US"/>
          </a:p>
        </p:txBody>
      </p:sp>
    </p:spTree>
    <p:extLst>
      <p:ext uri="{BB962C8B-B14F-4D97-AF65-F5344CB8AC3E}">
        <p14:creationId xmlns:p14="http://schemas.microsoft.com/office/powerpoint/2010/main" val="3219131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D5A0DEFB-7DF6-427F-BB8F-5F314FE3416E}"/>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5E7B64B4-42B1-420F-86C1-6ACACEEE32A3}"/>
              </a:ext>
            </a:extLst>
          </p:cNvPr>
          <p:cNvSpPr>
            <a:spLocks noGrp="1"/>
          </p:cNvSpPr>
          <p:nvPr>
            <p:ph type="sldNum" sz="quarter" idx="5"/>
          </p:nvPr>
        </p:nvSpPr>
        <p:spPr/>
        <p:txBody>
          <a:bodyPr/>
          <a:lstStyle/>
          <a:p>
            <a:pPr>
              <a:defRPr/>
            </a:pPr>
            <a:fld id="{311226D7-E26B-4F5F-A494-458895618E05}" type="slidenum">
              <a:rPr lang="en-US" altLang="en-US" smtClean="0"/>
              <a:pPr>
                <a:defRPr/>
              </a:pPr>
              <a:t>26</a:t>
            </a:fld>
            <a:endParaRPr lang="en-US" altLang="en-US"/>
          </a:p>
        </p:txBody>
      </p:sp>
    </p:spTree>
    <p:extLst>
      <p:ext uri="{BB962C8B-B14F-4D97-AF65-F5344CB8AC3E}">
        <p14:creationId xmlns:p14="http://schemas.microsoft.com/office/powerpoint/2010/main" val="3357496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Non-cavitated carious lesion” refers to pits and fissures in fully erupted teeth that may display discoloration not due to extrinsic staining, developmental opacities or fluorosis. The discoloration may be confined to the size of a pit or fissure or may extend to the cusp inclines surrounding a pit or fissure. The tooth surface should have no evidence of a shadow indicating dentinal caries, and, if radiographs are available, they should be evaluated to determine that neither the occlusal nor proximal surfaces have signs of dentinal caries.</a:t>
            </a:r>
            <a:endParaRPr lang="en-GB" dirty="0"/>
          </a:p>
        </p:txBody>
      </p:sp>
      <p:sp>
        <p:nvSpPr>
          <p:cNvPr id="4" name="Footer Placeholder 3">
            <a:extLst>
              <a:ext uri="{FF2B5EF4-FFF2-40B4-BE49-F238E27FC236}">
                <a16:creationId xmlns:a16="http://schemas.microsoft.com/office/drawing/2014/main" id="{6438240E-5F93-42EA-B017-40E025513129}"/>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17D333AE-6357-491C-8BD7-BB618A2227A8}"/>
              </a:ext>
            </a:extLst>
          </p:cNvPr>
          <p:cNvSpPr>
            <a:spLocks noGrp="1"/>
          </p:cNvSpPr>
          <p:nvPr>
            <p:ph type="sldNum" sz="quarter" idx="5"/>
          </p:nvPr>
        </p:nvSpPr>
        <p:spPr/>
        <p:txBody>
          <a:bodyPr/>
          <a:lstStyle/>
          <a:p>
            <a:pPr>
              <a:defRPr/>
            </a:pPr>
            <a:fld id="{311226D7-E26B-4F5F-A494-458895618E05}" type="slidenum">
              <a:rPr lang="en-US" altLang="en-US" smtClean="0"/>
              <a:pPr>
                <a:defRPr/>
              </a:pPr>
              <a:t>27</a:t>
            </a:fld>
            <a:endParaRPr lang="en-US" altLang="en-US"/>
          </a:p>
        </p:txBody>
      </p:sp>
    </p:spTree>
    <p:extLst>
      <p:ext uri="{BB962C8B-B14F-4D97-AF65-F5344CB8AC3E}">
        <p14:creationId xmlns:p14="http://schemas.microsoft.com/office/powerpoint/2010/main" val="3097058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CF89154D-12EF-4682-A784-4CCFAACD1F03}"/>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79240769-1A50-43FB-9DD9-7BD9B6CA71FB}"/>
              </a:ext>
            </a:extLst>
          </p:cNvPr>
          <p:cNvSpPr>
            <a:spLocks noGrp="1"/>
          </p:cNvSpPr>
          <p:nvPr>
            <p:ph type="sldNum" sz="quarter" idx="5"/>
          </p:nvPr>
        </p:nvSpPr>
        <p:spPr/>
        <p:txBody>
          <a:bodyPr/>
          <a:lstStyle/>
          <a:p>
            <a:pPr>
              <a:defRPr/>
            </a:pPr>
            <a:fld id="{311226D7-E26B-4F5F-A494-458895618E05}" type="slidenum">
              <a:rPr lang="en-US" altLang="en-US" smtClean="0"/>
              <a:pPr>
                <a:defRPr/>
              </a:pPr>
              <a:t>28</a:t>
            </a:fld>
            <a:endParaRPr lang="en-US" altLang="en-US"/>
          </a:p>
        </p:txBody>
      </p:sp>
    </p:spTree>
    <p:extLst>
      <p:ext uri="{BB962C8B-B14F-4D97-AF65-F5344CB8AC3E}">
        <p14:creationId xmlns:p14="http://schemas.microsoft.com/office/powerpoint/2010/main" val="3283275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36731970-EFDC-488B-B64E-15C869A95636}"/>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A21B92EE-29A6-4597-87B5-1610E8A1E38F}"/>
              </a:ext>
            </a:extLst>
          </p:cNvPr>
          <p:cNvSpPr>
            <a:spLocks noGrp="1"/>
          </p:cNvSpPr>
          <p:nvPr>
            <p:ph type="sldNum" sz="quarter" idx="5"/>
          </p:nvPr>
        </p:nvSpPr>
        <p:spPr/>
        <p:txBody>
          <a:bodyPr/>
          <a:lstStyle/>
          <a:p>
            <a:pPr>
              <a:defRPr/>
            </a:pPr>
            <a:fld id="{311226D7-E26B-4F5F-A494-458895618E05}" type="slidenum">
              <a:rPr lang="en-US" altLang="en-US" smtClean="0"/>
              <a:pPr>
                <a:defRPr/>
              </a:pPr>
              <a:t>29</a:t>
            </a:fld>
            <a:endParaRPr lang="en-US" altLang="en-US"/>
          </a:p>
        </p:txBody>
      </p:sp>
    </p:spTree>
    <p:extLst>
      <p:ext uri="{BB962C8B-B14F-4D97-AF65-F5344CB8AC3E}">
        <p14:creationId xmlns:p14="http://schemas.microsoft.com/office/powerpoint/2010/main" val="2812020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1C633DFF-AE73-47F0-9AA9-87BAD29E997D}"/>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74D4332C-36B8-47AF-914E-96AA52A64A7F}"/>
              </a:ext>
            </a:extLst>
          </p:cNvPr>
          <p:cNvSpPr>
            <a:spLocks noGrp="1"/>
          </p:cNvSpPr>
          <p:nvPr>
            <p:ph type="sldNum" sz="quarter" idx="5"/>
          </p:nvPr>
        </p:nvSpPr>
        <p:spPr/>
        <p:txBody>
          <a:bodyPr/>
          <a:lstStyle/>
          <a:p>
            <a:pPr>
              <a:defRPr/>
            </a:pPr>
            <a:fld id="{311226D7-E26B-4F5F-A494-458895618E05}" type="slidenum">
              <a:rPr lang="en-US" altLang="en-US" smtClean="0"/>
              <a:pPr>
                <a:defRPr/>
              </a:pPr>
              <a:t>30</a:t>
            </a:fld>
            <a:endParaRPr lang="en-US" altLang="en-US"/>
          </a:p>
        </p:txBody>
      </p:sp>
    </p:spTree>
    <p:extLst>
      <p:ext uri="{BB962C8B-B14F-4D97-AF65-F5344CB8AC3E}">
        <p14:creationId xmlns:p14="http://schemas.microsoft.com/office/powerpoint/2010/main" val="3333295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AB69411F-B2F0-4F06-887B-07E41E7EBB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2D9E97-D4A0-40BA-8EC2-AA6B9F8E88B1}" type="slidenum">
              <a:rPr lang="en-US" altLang="en-US" smtClean="0">
                <a:solidFill>
                  <a:srgbClr val="000000"/>
                </a:solidFill>
                <a:latin typeface="Calibri" panose="020F0502020204030204" pitchFamily="34" charset="0"/>
              </a:rPr>
              <a:pPr/>
              <a:t>3</a:t>
            </a:fld>
            <a:endParaRPr lang="en-US" altLang="en-US">
              <a:solidFill>
                <a:srgbClr val="000000"/>
              </a:solidFill>
              <a:latin typeface="Calibri" panose="020F0502020204030204" pitchFamily="34" charset="0"/>
            </a:endParaRPr>
          </a:p>
        </p:txBody>
      </p:sp>
      <p:sp>
        <p:nvSpPr>
          <p:cNvPr id="20483" name="Rectangle 2">
            <a:extLst>
              <a:ext uri="{FF2B5EF4-FFF2-40B4-BE49-F238E27FC236}">
                <a16:creationId xmlns:a16="http://schemas.microsoft.com/office/drawing/2014/main" id="{3F5E15BA-FFF2-4FD9-BE2D-F5CECBE349C4}"/>
              </a:ext>
            </a:extLst>
          </p:cNvPr>
          <p:cNvSpPr>
            <a:spLocks noGrp="1" noRot="1" noChangeAspect="1" noChangeArrowheads="1" noTextEdit="1"/>
          </p:cNvSpPr>
          <p:nvPr>
            <p:ph type="sldImg"/>
          </p:nvPr>
        </p:nvSpPr>
        <p:spPr bwMode="auto">
          <a:xfrm>
            <a:off x="1181100" y="850900"/>
            <a:ext cx="4651375" cy="3487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3E996E21-B114-4124-B47E-2AF968C541A8}"/>
              </a:ext>
            </a:extLst>
          </p:cNvPr>
          <p:cNvSpPr>
            <a:spLocks noGrp="1" noChangeArrowheads="1"/>
          </p:cNvSpPr>
          <p:nvPr>
            <p:ph type="body" idx="1"/>
          </p:nvPr>
        </p:nvSpPr>
        <p:spPr bwMode="auto">
          <a:xfrm>
            <a:off x="700088" y="4570413"/>
            <a:ext cx="561022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142" tIns="47071" rIns="94142" bIns="47071" numCol="1" anchor="t" anchorCtr="0" compatLnSpc="1">
            <a:prstTxWarp prst="textNoShape">
              <a:avLst/>
            </a:prstTxWarp>
            <a:normAutofit/>
          </a:bodyPr>
          <a:lstStyle/>
          <a:p>
            <a:pPr marL="228600" marR="0" indent="-228600" algn="l" defTabSz="914400" rtl="0" eaLnBrk="0" fontAlgn="base" latinLnBrk="0" hangingPunct="0">
              <a:lnSpc>
                <a:spcPct val="100000"/>
              </a:lnSpc>
              <a:spcBef>
                <a:spcPct val="30000"/>
              </a:spcBef>
              <a:spcAft>
                <a:spcPct val="0"/>
              </a:spcAft>
              <a:buClrTx/>
              <a:buSzTx/>
              <a:buFontTx/>
              <a:buAutoNum type="arabicPeriod" startAt="3"/>
              <a:tabLst/>
              <a:defRPr/>
            </a:pPr>
            <a:endParaRPr lang="en-US" sz="1200" dirty="0">
              <a:solidFill>
                <a:schemeClr val="bg1"/>
              </a:solidFill>
            </a:endParaRPr>
          </a:p>
        </p:txBody>
      </p:sp>
      <p:sp>
        <p:nvSpPr>
          <p:cNvPr id="2" name="Footer Placeholder 1">
            <a:extLst>
              <a:ext uri="{FF2B5EF4-FFF2-40B4-BE49-F238E27FC236}">
                <a16:creationId xmlns:a16="http://schemas.microsoft.com/office/drawing/2014/main" id="{85E2F8DE-D935-491C-B4FF-3D34F5658CE1}"/>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166849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A617C8E2-4ABA-4FFA-B609-554C638704CD}"/>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E8C7A440-C1FF-4B8C-973F-8154E655381B}"/>
              </a:ext>
            </a:extLst>
          </p:cNvPr>
          <p:cNvSpPr>
            <a:spLocks noGrp="1"/>
          </p:cNvSpPr>
          <p:nvPr>
            <p:ph type="sldNum" sz="quarter" idx="5"/>
          </p:nvPr>
        </p:nvSpPr>
        <p:spPr/>
        <p:txBody>
          <a:bodyPr/>
          <a:lstStyle/>
          <a:p>
            <a:pPr>
              <a:defRPr/>
            </a:pPr>
            <a:fld id="{311226D7-E26B-4F5F-A494-458895618E05}" type="slidenum">
              <a:rPr lang="en-US" altLang="en-US" smtClean="0"/>
              <a:pPr>
                <a:defRPr/>
              </a:pPr>
              <a:t>31</a:t>
            </a:fld>
            <a:endParaRPr lang="en-US" altLang="en-US"/>
          </a:p>
        </p:txBody>
      </p:sp>
    </p:spTree>
    <p:extLst>
      <p:ext uri="{BB962C8B-B14F-4D97-AF65-F5344CB8AC3E}">
        <p14:creationId xmlns:p14="http://schemas.microsoft.com/office/powerpoint/2010/main" val="281817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5409D23B-2CA8-45A7-A3CD-8E1B4ACC98D0}"/>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129BF318-7BC7-40C2-82FE-E440A49839ED}"/>
              </a:ext>
            </a:extLst>
          </p:cNvPr>
          <p:cNvSpPr>
            <a:spLocks noGrp="1"/>
          </p:cNvSpPr>
          <p:nvPr>
            <p:ph type="sldNum" sz="quarter" idx="5"/>
          </p:nvPr>
        </p:nvSpPr>
        <p:spPr/>
        <p:txBody>
          <a:bodyPr/>
          <a:lstStyle/>
          <a:p>
            <a:pPr>
              <a:defRPr/>
            </a:pPr>
            <a:fld id="{311226D7-E26B-4F5F-A494-458895618E05}" type="slidenum">
              <a:rPr lang="en-US" altLang="en-US" smtClean="0"/>
              <a:pPr>
                <a:defRPr/>
              </a:pPr>
              <a:t>32</a:t>
            </a:fld>
            <a:endParaRPr lang="en-US" altLang="en-US"/>
          </a:p>
        </p:txBody>
      </p:sp>
    </p:spTree>
    <p:extLst>
      <p:ext uri="{BB962C8B-B14F-4D97-AF65-F5344CB8AC3E}">
        <p14:creationId xmlns:p14="http://schemas.microsoft.com/office/powerpoint/2010/main" val="1466835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20617771-D4A0-4354-AEF5-9275454E2D15}"/>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F7B3C7F4-EEA5-4C40-A743-A2DDA14A5C59}"/>
              </a:ext>
            </a:extLst>
          </p:cNvPr>
          <p:cNvSpPr>
            <a:spLocks noGrp="1"/>
          </p:cNvSpPr>
          <p:nvPr>
            <p:ph type="sldNum" sz="quarter" idx="5"/>
          </p:nvPr>
        </p:nvSpPr>
        <p:spPr/>
        <p:txBody>
          <a:bodyPr/>
          <a:lstStyle/>
          <a:p>
            <a:pPr>
              <a:defRPr/>
            </a:pPr>
            <a:fld id="{311226D7-E26B-4F5F-A494-458895618E05}" type="slidenum">
              <a:rPr lang="en-US" altLang="en-US" smtClean="0"/>
              <a:pPr>
                <a:defRPr/>
              </a:pPr>
              <a:t>33</a:t>
            </a:fld>
            <a:endParaRPr lang="en-US" altLang="en-US"/>
          </a:p>
        </p:txBody>
      </p:sp>
    </p:spTree>
    <p:extLst>
      <p:ext uri="{BB962C8B-B14F-4D97-AF65-F5344CB8AC3E}">
        <p14:creationId xmlns:p14="http://schemas.microsoft.com/office/powerpoint/2010/main" val="3955870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Footer Placeholder 3">
            <a:extLst>
              <a:ext uri="{FF2B5EF4-FFF2-40B4-BE49-F238E27FC236}">
                <a16:creationId xmlns:a16="http://schemas.microsoft.com/office/drawing/2014/main" id="{71CF6A14-EF83-4C4D-A008-B49441F2305C}"/>
              </a:ext>
            </a:extLst>
          </p:cNvPr>
          <p:cNvSpPr>
            <a:spLocks noGrp="1"/>
          </p:cNvSpPr>
          <p:nvPr>
            <p:ph type="ftr" sz="quarter" idx="4"/>
          </p:nvPr>
        </p:nvSpPr>
        <p:spPr/>
        <p:txBody>
          <a:bodyPr/>
          <a:lstStyle/>
          <a:p>
            <a:pPr>
              <a:defRPr/>
            </a:pPr>
            <a:endParaRPr lang="en-US"/>
          </a:p>
        </p:txBody>
      </p:sp>
      <p:sp>
        <p:nvSpPr>
          <p:cNvPr id="5" name="Slide Number Placeholder 4">
            <a:extLst>
              <a:ext uri="{FF2B5EF4-FFF2-40B4-BE49-F238E27FC236}">
                <a16:creationId xmlns:a16="http://schemas.microsoft.com/office/drawing/2014/main" id="{BCBAEB33-059C-401F-A76E-AF14F004DE32}"/>
              </a:ext>
            </a:extLst>
          </p:cNvPr>
          <p:cNvSpPr>
            <a:spLocks noGrp="1"/>
          </p:cNvSpPr>
          <p:nvPr>
            <p:ph type="sldNum" sz="quarter" idx="5"/>
          </p:nvPr>
        </p:nvSpPr>
        <p:spPr/>
        <p:txBody>
          <a:bodyPr/>
          <a:lstStyle/>
          <a:p>
            <a:pPr>
              <a:defRPr/>
            </a:pPr>
            <a:fld id="{311226D7-E26B-4F5F-A494-458895618E05}" type="slidenum">
              <a:rPr lang="en-US" altLang="en-US" smtClean="0"/>
              <a:pPr>
                <a:defRPr/>
              </a:pPr>
              <a:t>34</a:t>
            </a:fld>
            <a:endParaRPr lang="en-US" altLang="en-US"/>
          </a:p>
        </p:txBody>
      </p:sp>
    </p:spTree>
    <p:extLst>
      <p:ext uri="{BB962C8B-B14F-4D97-AF65-F5344CB8AC3E}">
        <p14:creationId xmlns:p14="http://schemas.microsoft.com/office/powerpoint/2010/main" val="1837583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3FF9DE0-E613-4444-BBB2-09611F957926}"/>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6B984F8-DD96-4DF5-BAEB-6D9CA6F3B3EF}" type="slidenum">
              <a:rPr lang="en-US" altLang="en-US" sz="1200"/>
              <a:pPr algn="r" eaLnBrk="1" hangingPunct="1"/>
              <a:t>35</a:t>
            </a:fld>
            <a:endParaRPr lang="en-US" altLang="en-US" sz="1200"/>
          </a:p>
        </p:txBody>
      </p:sp>
      <p:sp>
        <p:nvSpPr>
          <p:cNvPr id="72707" name="Rectangle 2">
            <a:extLst>
              <a:ext uri="{FF2B5EF4-FFF2-40B4-BE49-F238E27FC236}">
                <a16:creationId xmlns:a16="http://schemas.microsoft.com/office/drawing/2014/main" id="{3054FC46-1F16-4086-A0B6-F71025C371F0}"/>
              </a:ext>
            </a:extLst>
          </p:cNvPr>
          <p:cNvSpPr>
            <a:spLocks noGrp="1" noRot="1" noChangeAspect="1" noChangeArrowheads="1" noTextEdit="1"/>
          </p:cNvSpPr>
          <p:nvPr>
            <p:ph type="sldImg"/>
          </p:nvPr>
        </p:nvSpPr>
        <p:spPr bwMode="auto">
          <a:xfrm>
            <a:off x="1189038" y="704850"/>
            <a:ext cx="4630737" cy="347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CAF674C2-8158-4B88-BE8F-0074B8F5ADC7}"/>
              </a:ext>
            </a:extLst>
          </p:cNvPr>
          <p:cNvSpPr>
            <a:spLocks noGrp="1" noChangeArrowheads="1"/>
          </p:cNvSpPr>
          <p:nvPr>
            <p:ph type="body" idx="1"/>
          </p:nvPr>
        </p:nvSpPr>
        <p:spPr bwMode="auto">
          <a:xfrm>
            <a:off x="933450" y="4416425"/>
            <a:ext cx="5141913"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a:p>
            <a:pPr eaLnBrk="1" hangingPunct="1"/>
            <a:r>
              <a:rPr lang="en-US" altLang="en-US" dirty="0"/>
              <a:t>Radiographs are unnecessary to detect the presence of cavitation on pit and fissure surfaces.</a:t>
            </a:r>
          </a:p>
        </p:txBody>
      </p:sp>
      <p:sp>
        <p:nvSpPr>
          <p:cNvPr id="2" name="Footer Placeholder 1">
            <a:extLst>
              <a:ext uri="{FF2B5EF4-FFF2-40B4-BE49-F238E27FC236}">
                <a16:creationId xmlns:a16="http://schemas.microsoft.com/office/drawing/2014/main" id="{AB5CDB57-F8AA-4138-92F6-41560DA2610C}"/>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8F83DED4-73FF-4354-8D79-0D0D70B74879}"/>
              </a:ext>
            </a:extLst>
          </p:cNvPr>
          <p:cNvSpPr>
            <a:spLocks noGrp="1"/>
          </p:cNvSpPr>
          <p:nvPr>
            <p:ph type="sldNum" sz="quarter" idx="5"/>
          </p:nvPr>
        </p:nvSpPr>
        <p:spPr/>
        <p:txBody>
          <a:bodyPr/>
          <a:lstStyle/>
          <a:p>
            <a:pPr>
              <a:defRPr/>
            </a:pPr>
            <a:fld id="{311226D7-E26B-4F5F-A494-458895618E05}" type="slidenum">
              <a:rPr lang="en-US" altLang="en-US" smtClean="0"/>
              <a:pPr>
                <a:defRPr/>
              </a:pPr>
              <a:t>35</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D3721676-B431-40DD-A069-4363B2FC8C0B}"/>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cs typeface="Arial" panose="020B0604020202020204" pitchFamily="34" charset="0"/>
              </a:defRPr>
            </a:lvl1pPr>
            <a:lvl2pPr marL="742950" indent="-285750" defTabSz="931863">
              <a:defRPr>
                <a:solidFill>
                  <a:schemeClr val="tx1"/>
                </a:solidFill>
                <a:latin typeface="Arial" panose="020B0604020202020204" pitchFamily="34" charset="0"/>
                <a:cs typeface="Arial" panose="020B0604020202020204" pitchFamily="34" charset="0"/>
              </a:defRPr>
            </a:lvl2pPr>
            <a:lvl3pPr marL="1143000" indent="-228600" defTabSz="931863">
              <a:defRPr>
                <a:solidFill>
                  <a:schemeClr val="tx1"/>
                </a:solidFill>
                <a:latin typeface="Arial" panose="020B0604020202020204" pitchFamily="34" charset="0"/>
                <a:cs typeface="Arial" panose="020B0604020202020204" pitchFamily="34" charset="0"/>
              </a:defRPr>
            </a:lvl3pPr>
            <a:lvl4pPr marL="1600200" indent="-228600" defTabSz="931863">
              <a:defRPr>
                <a:solidFill>
                  <a:schemeClr val="tx1"/>
                </a:solidFill>
                <a:latin typeface="Arial" panose="020B0604020202020204" pitchFamily="34" charset="0"/>
                <a:cs typeface="Arial" panose="020B0604020202020204" pitchFamily="34" charset="0"/>
              </a:defRPr>
            </a:lvl4pPr>
            <a:lvl5pPr marL="2057400" indent="-228600" defTabSz="931863">
              <a:defRPr>
                <a:solidFill>
                  <a:schemeClr val="tx1"/>
                </a:solidFill>
                <a:latin typeface="Arial" panose="020B060402020202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B2F01E6D-0D89-42CC-9915-CE233D2FF8A8}" type="slidenum">
              <a:rPr lang="en-US" altLang="en-US" sz="1200"/>
              <a:pPr algn="r" eaLnBrk="1" hangingPunct="1"/>
              <a:t>36</a:t>
            </a:fld>
            <a:endParaRPr lang="en-US" altLang="en-US" sz="1200"/>
          </a:p>
        </p:txBody>
      </p:sp>
      <p:sp>
        <p:nvSpPr>
          <p:cNvPr id="74755" name="Rectangle 2">
            <a:extLst>
              <a:ext uri="{FF2B5EF4-FFF2-40B4-BE49-F238E27FC236}">
                <a16:creationId xmlns:a16="http://schemas.microsoft.com/office/drawing/2014/main" id="{ACCE07A6-FD4A-409A-8F19-7B8CB84AB1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9C4C19AF-5C7A-407F-8A25-923846CC10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2" name="Footer Placeholder 1">
            <a:extLst>
              <a:ext uri="{FF2B5EF4-FFF2-40B4-BE49-F238E27FC236}">
                <a16:creationId xmlns:a16="http://schemas.microsoft.com/office/drawing/2014/main" id="{3F887992-190C-4E7E-93E3-954B67051E30}"/>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0D56542A-2C77-489A-83A1-4DAC95FC5D98}"/>
              </a:ext>
            </a:extLst>
          </p:cNvPr>
          <p:cNvSpPr>
            <a:spLocks noGrp="1"/>
          </p:cNvSpPr>
          <p:nvPr>
            <p:ph type="sldNum" sz="quarter" idx="5"/>
          </p:nvPr>
        </p:nvSpPr>
        <p:spPr/>
        <p:txBody>
          <a:bodyPr/>
          <a:lstStyle/>
          <a:p>
            <a:pPr>
              <a:defRPr/>
            </a:pPr>
            <a:fld id="{311226D7-E26B-4F5F-A494-458895618E05}" type="slidenum">
              <a:rPr lang="en-US" altLang="en-US" smtClean="0"/>
              <a:pPr>
                <a:defRPr/>
              </a:pPr>
              <a:t>36</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9064992-8DA4-44B5-9D1F-3B2A22E7EA1C}"/>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0591D323-3DD1-4D10-8714-C0CE931F79F1}" type="slidenum">
              <a:rPr lang="en-US" altLang="en-US" sz="1300"/>
              <a:pPr algn="r" eaLnBrk="1" hangingPunct="1"/>
              <a:t>37</a:t>
            </a:fld>
            <a:endParaRPr lang="en-US" altLang="en-US" sz="1300"/>
          </a:p>
        </p:txBody>
      </p:sp>
      <p:sp>
        <p:nvSpPr>
          <p:cNvPr id="76803" name="Rectangle 2">
            <a:extLst>
              <a:ext uri="{FF2B5EF4-FFF2-40B4-BE49-F238E27FC236}">
                <a16:creationId xmlns:a16="http://schemas.microsoft.com/office/drawing/2014/main" id="{1CC90CEE-AF00-43C9-B8C9-77994C61CB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EFDA3123-D8DF-4FAD-B909-91FA6B279A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188" indent="-230188" eaLnBrk="1" hangingPunct="1">
              <a:buFontTx/>
              <a:buChar char="•"/>
            </a:pPr>
            <a:endParaRPr lang="en-US" altLang="en-US" dirty="0"/>
          </a:p>
        </p:txBody>
      </p:sp>
      <p:sp>
        <p:nvSpPr>
          <p:cNvPr id="2" name="Footer Placeholder 1">
            <a:extLst>
              <a:ext uri="{FF2B5EF4-FFF2-40B4-BE49-F238E27FC236}">
                <a16:creationId xmlns:a16="http://schemas.microsoft.com/office/drawing/2014/main" id="{9131F8B2-BB3C-4831-88F8-1AB80EBC07A3}"/>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0A8EBBB3-AC3B-4B0B-9A6F-4913F1349751}"/>
              </a:ext>
            </a:extLst>
          </p:cNvPr>
          <p:cNvSpPr>
            <a:spLocks noGrp="1"/>
          </p:cNvSpPr>
          <p:nvPr>
            <p:ph type="sldNum" sz="quarter" idx="5"/>
          </p:nvPr>
        </p:nvSpPr>
        <p:spPr/>
        <p:txBody>
          <a:bodyPr/>
          <a:lstStyle/>
          <a:p>
            <a:pPr>
              <a:defRPr/>
            </a:pPr>
            <a:fld id="{311226D7-E26B-4F5F-A494-458895618E05}" type="slidenum">
              <a:rPr lang="en-US" altLang="en-US" smtClean="0"/>
              <a:pPr>
                <a:defRPr/>
              </a:pPr>
              <a:t>37</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8B9D999-F94E-4B3A-9412-C52B15FDA2A7}"/>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8837AFA2-B310-4E6D-8B55-BD331BB43AC0}" type="slidenum">
              <a:rPr lang="en-US" altLang="en-US" sz="1300"/>
              <a:pPr algn="r" eaLnBrk="1" hangingPunct="1"/>
              <a:t>4</a:t>
            </a:fld>
            <a:endParaRPr lang="en-US" altLang="en-US" sz="1300"/>
          </a:p>
        </p:txBody>
      </p:sp>
      <p:sp>
        <p:nvSpPr>
          <p:cNvPr id="22531" name="Rectangle 2">
            <a:extLst>
              <a:ext uri="{FF2B5EF4-FFF2-40B4-BE49-F238E27FC236}">
                <a16:creationId xmlns:a16="http://schemas.microsoft.com/office/drawing/2014/main" id="{4C2CC913-35C4-464A-AD8B-80B1BFC1B8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242FE68D-8C56-4B8E-A6FF-0FB45D76B2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Why is Evidence important?</a:t>
            </a:r>
          </a:p>
          <a:p>
            <a:pPr eaLnBrk="1" hangingPunct="1"/>
            <a:r>
              <a:rPr lang="en-US" altLang="en-US" dirty="0"/>
              <a:t> It is important that public health and </a:t>
            </a:r>
            <a:r>
              <a:rPr lang="en-US" altLang="en-US" dirty="0" err="1"/>
              <a:t>publically</a:t>
            </a:r>
            <a:r>
              <a:rPr lang="en-US" altLang="en-US" dirty="0"/>
              <a:t>-funded programs use evidence-based practices that have shown to be effective and efficient.</a:t>
            </a:r>
          </a:p>
          <a:p>
            <a:pPr eaLnBrk="1" hangingPunct="1"/>
            <a:endParaRPr lang="en-US" altLang="en-US" dirty="0"/>
          </a:p>
          <a:p>
            <a:pPr eaLnBrk="1" hangingPunct="1"/>
            <a:r>
              <a:rPr lang="en-US" altLang="en-US" dirty="0"/>
              <a:t>Evidence-based research uses available scientific information to help with decision-making.</a:t>
            </a:r>
          </a:p>
        </p:txBody>
      </p:sp>
      <p:sp>
        <p:nvSpPr>
          <p:cNvPr id="2" name="Footer Placeholder 1">
            <a:extLst>
              <a:ext uri="{FF2B5EF4-FFF2-40B4-BE49-F238E27FC236}">
                <a16:creationId xmlns:a16="http://schemas.microsoft.com/office/drawing/2014/main" id="{DAD1B9BA-73C3-48C5-BDF9-7360536081A5}"/>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A4B8FF57-07EC-4836-8247-E837B670B830}"/>
              </a:ext>
            </a:extLst>
          </p:cNvPr>
          <p:cNvSpPr>
            <a:spLocks noGrp="1"/>
          </p:cNvSpPr>
          <p:nvPr>
            <p:ph type="sldNum" sz="quarter" idx="5"/>
          </p:nvPr>
        </p:nvSpPr>
        <p:spPr/>
        <p:txBody>
          <a:bodyPr/>
          <a:lstStyle/>
          <a:p>
            <a:pPr>
              <a:defRPr/>
            </a:pPr>
            <a:fld id="{311226D7-E26B-4F5F-A494-458895618E05}" type="slidenum">
              <a:rPr lang="en-US" altLang="en-US" smtClean="0"/>
              <a:pPr>
                <a:defRPr/>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0F5BA95-F765-49B0-BB65-CFDB29E51C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92A62FD-9EFA-460C-B416-D6B7CC068E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n-US" altLang="en-US" b="1" dirty="0"/>
              <a:t>Article Reference</a:t>
            </a:r>
          </a:p>
          <a:p>
            <a:pPr eaLnBrk="1" hangingPunct="1">
              <a:spcBef>
                <a:spcPct val="0"/>
              </a:spcBef>
            </a:pPr>
            <a:r>
              <a:rPr lang="en-US" altLang="en-US" b="1" dirty="0"/>
              <a:t>Journal of the American Dental Association (JADA) 2016:147(8):672-682</a:t>
            </a:r>
            <a:r>
              <a:rPr lang="en-US" altLang="en-US" dirty="0"/>
              <a:t>. </a:t>
            </a:r>
            <a:r>
              <a:rPr lang="en-US" altLang="en-US" i="1" dirty="0"/>
              <a:t>Evidence-based clinical practice guideline for the use of pit-and-fissure sealants A report of the American Dental Association and the American Academy of Pediatric Dentistry. John T. Wright, DDS, MS; James J. </a:t>
            </a:r>
            <a:r>
              <a:rPr lang="en-US" altLang="en-US" i="1" dirty="0" err="1"/>
              <a:t>Crall</a:t>
            </a:r>
            <a:r>
              <a:rPr lang="en-US" altLang="en-US" i="1" dirty="0"/>
              <a:t>, DDS, MS, ScD; Margherita Fontana, DDS, PhD; E. Jane Gillette, DDS; Brian B. </a:t>
            </a:r>
            <a:r>
              <a:rPr lang="en-US" altLang="en-US" i="1" dirty="0" err="1"/>
              <a:t>Nový</a:t>
            </a:r>
            <a:r>
              <a:rPr lang="en-US" altLang="en-US" i="1" dirty="0"/>
              <a:t>, DDS; Vineet Dhar, BDS, MDS, PhD; Kevin </a:t>
            </a:r>
            <a:r>
              <a:rPr lang="en-US" altLang="en-US" i="1" dirty="0" err="1"/>
              <a:t>Donly</a:t>
            </a:r>
            <a:r>
              <a:rPr lang="en-US" altLang="en-US" i="1" dirty="0"/>
              <a:t>, DDS, MS; Edmond R. Hewlett, DDS; Rocio B. </a:t>
            </a:r>
            <a:r>
              <a:rPr lang="en-US" altLang="en-US" i="1" dirty="0" err="1"/>
              <a:t>Quinonez</a:t>
            </a:r>
            <a:r>
              <a:rPr lang="en-US" altLang="en-US" i="1" dirty="0"/>
              <a:t>, DMD, MS, MPH; Jeffrey Chaffin, DDS, MPH, MBA, MHA; Matt Crespin, MPH, RDH; Timothy </a:t>
            </a:r>
            <a:r>
              <a:rPr lang="en-US" altLang="en-US" i="1" dirty="0" err="1"/>
              <a:t>Iafolla</a:t>
            </a:r>
            <a:r>
              <a:rPr lang="en-US" altLang="en-US" i="1" dirty="0"/>
              <a:t>, DMD,MPH; Mark D. Siegal, DDS, MPH; Malavika P. </a:t>
            </a:r>
            <a:r>
              <a:rPr lang="en-US" altLang="en-US" i="1" dirty="0" err="1"/>
              <a:t>Tampi</a:t>
            </a:r>
            <a:r>
              <a:rPr lang="en-US" altLang="en-US" i="1" dirty="0"/>
              <a:t>, MPH; Laurel Graham, MLS; Cameron </a:t>
            </a:r>
            <a:r>
              <a:rPr lang="en-US" altLang="en-US" i="1" dirty="0" err="1"/>
              <a:t>Estrich</a:t>
            </a:r>
            <a:r>
              <a:rPr lang="en-US" altLang="en-US" i="1" dirty="0"/>
              <a:t>, MPH; Alonso Carrasco-Labra, DDS, MSc, PhD(c)</a:t>
            </a:r>
          </a:p>
          <a:p>
            <a:pPr eaLnBrk="1" hangingPunct="1">
              <a:spcBef>
                <a:spcPct val="0"/>
              </a:spcBef>
            </a:pPr>
            <a:endParaRPr lang="en-US" altLang="en-US" i="1" dirty="0"/>
          </a:p>
          <a:p>
            <a:pPr eaLnBrk="1" hangingPunct="1">
              <a:spcBef>
                <a:spcPct val="0"/>
              </a:spcBef>
            </a:pPr>
            <a:r>
              <a:rPr lang="en-US" altLang="en-US" b="1" dirty="0"/>
              <a:t>Abstract</a:t>
            </a:r>
          </a:p>
          <a:p>
            <a:pPr eaLnBrk="1" hangingPunct="1">
              <a:spcBef>
                <a:spcPct val="0"/>
              </a:spcBef>
            </a:pPr>
            <a:r>
              <a:rPr lang="en-US" altLang="en-US" b="1" dirty="0"/>
              <a:t>Background:</a:t>
            </a:r>
            <a:r>
              <a:rPr lang="en-US" altLang="en-US" dirty="0"/>
              <a:t> This article presents evidence-based clinical recommendations for the use of pit-and-fissure sealants on the occlusal surfaces of primary and permanent molars in children and adolescents. A guideline panel convened by the American Dental Association (ADA) Council on Scientific Affairs and the American Academy of Pediatric. Dentistry conducted a systematic review and formulated recommendations to address clinical questions in relation to the efficacy, retention, and potential side effects of sealants to prevent dental caries; their efficacy compared with fluoride varnishes; and a head-to-head comparison of the different types of sealant material used to prevent caries on pits and fissures of occlusal surfaces.</a:t>
            </a:r>
          </a:p>
          <a:p>
            <a:pPr eaLnBrk="1" hangingPunct="1">
              <a:spcBef>
                <a:spcPct val="0"/>
              </a:spcBef>
            </a:pPr>
            <a:endParaRPr lang="en-US" altLang="en-US" dirty="0"/>
          </a:p>
          <a:p>
            <a:pPr eaLnBrk="1" hangingPunct="1">
              <a:spcBef>
                <a:spcPct val="0"/>
              </a:spcBef>
            </a:pPr>
            <a:r>
              <a:rPr lang="en-US" altLang="en-US" b="1" dirty="0"/>
              <a:t>Types of Studies Reviewed. </a:t>
            </a:r>
            <a:r>
              <a:rPr lang="en-US" altLang="en-US" dirty="0"/>
              <a:t>This is an update of the ADA 2008 recommendations on the use of pit-and-fissure sealants on the occlusal surfaces of primary and permanent molars. The authors conducted a systematic search in MEDLINE, </a:t>
            </a:r>
            <a:r>
              <a:rPr lang="en-US" altLang="en-US" dirty="0" err="1"/>
              <a:t>Embase</a:t>
            </a:r>
            <a:r>
              <a:rPr lang="en-US" altLang="en-US" dirty="0"/>
              <a:t>, Cochrane Central Register of Controlled Trials, and other sources to identify randomized controlled trials reporting on the effect of sealants (available on the US market) when applied to the occlusal surfaces of primary and permanent molars. The authors used the Grading of Recommendations Assessment, Development, and Evaluation approach to assess the quality of the evidence and to move from the evidence to the decisions.</a:t>
            </a:r>
          </a:p>
          <a:p>
            <a:pPr eaLnBrk="1" hangingPunct="1">
              <a:spcBef>
                <a:spcPct val="0"/>
              </a:spcBef>
            </a:pPr>
            <a:endParaRPr lang="en-US" altLang="en-US" dirty="0"/>
          </a:p>
          <a:p>
            <a:pPr eaLnBrk="1" hangingPunct="1">
              <a:spcBef>
                <a:spcPct val="0"/>
              </a:spcBef>
            </a:pPr>
            <a:r>
              <a:rPr lang="en-US" altLang="en-US" b="1" dirty="0"/>
              <a:t>Results. </a:t>
            </a:r>
            <a:r>
              <a:rPr lang="en-US" altLang="en-US" dirty="0"/>
              <a:t>The guideline panel formulated 3 main recommendations. They concluded that sealants are effective in preventing and arresting pit-and-fissure occlusal carious lesions of primary and permanent molars in children and adolescents compared with the nonuse of sealants or use of fluoride varnishes. They also concluded that sealants could minimize the progression of non-cavitated occlusal carious lesions (also referred to as initial lesions) that receive a sealant. Finally, based on the available limited evidence, the panel was unable to provide specific recommendations on the relative merits of 1 type of sealant material over the others.</a:t>
            </a:r>
          </a:p>
          <a:p>
            <a:pPr eaLnBrk="1" hangingPunct="1">
              <a:spcBef>
                <a:spcPct val="0"/>
              </a:spcBef>
            </a:pPr>
            <a:endParaRPr lang="en-US" altLang="en-US" dirty="0"/>
          </a:p>
          <a:p>
            <a:pPr eaLnBrk="1" hangingPunct="1">
              <a:spcBef>
                <a:spcPct val="0"/>
              </a:spcBef>
            </a:pPr>
            <a:r>
              <a:rPr lang="en-US" altLang="en-US" b="1" dirty="0"/>
              <a:t>Conclusions and Practical Implications</a:t>
            </a:r>
            <a:r>
              <a:rPr lang="en-US" altLang="en-US" dirty="0"/>
              <a:t>. These recommendations are designed to inform practitioners during the clinical decision-making process in relation to the prevention of occlusal carious lesions in children and adolescents. Clinicians are encouraged to discuss the information in this guideline with patients or the parents of patients. The authors recommend that clinicians reorient their efforts toward increasing the use of sealants on the occlusal surfaces of primary and permanent molars in children and adolescents.</a:t>
            </a:r>
          </a:p>
        </p:txBody>
      </p:sp>
      <p:sp>
        <p:nvSpPr>
          <p:cNvPr id="24580" name="Slide Number Placeholder 3">
            <a:extLst>
              <a:ext uri="{FF2B5EF4-FFF2-40B4-BE49-F238E27FC236}">
                <a16:creationId xmlns:a16="http://schemas.microsoft.com/office/drawing/2014/main" id="{127B6AAC-368A-4AD7-BBCE-5574A35623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B517C8-F556-4C9E-951C-06A58F946671}"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
        <p:nvSpPr>
          <p:cNvPr id="2" name="Footer Placeholder 1">
            <a:extLst>
              <a:ext uri="{FF2B5EF4-FFF2-40B4-BE49-F238E27FC236}">
                <a16:creationId xmlns:a16="http://schemas.microsoft.com/office/drawing/2014/main" id="{FD42EB2F-52D2-449D-B2CD-55DB45DBB377}"/>
              </a:ext>
            </a:extLst>
          </p:cNvPr>
          <p:cNvSpPr>
            <a:spLocks noGrp="1"/>
          </p:cNvSpPr>
          <p:nvPr>
            <p:ph type="ftr" sz="quarter" idx="4"/>
          </p:nvPr>
        </p:nvSpPr>
        <p:spPr/>
        <p:txBody>
          <a:bodyP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A479C6E-AF89-44D3-8859-20393E2DFA4A}"/>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046CAAA-A359-4C3D-8734-4C2211B348C1}" type="slidenum">
              <a:rPr lang="en-US" altLang="en-US" sz="1300"/>
              <a:pPr algn="r" eaLnBrk="1" hangingPunct="1"/>
              <a:t>6</a:t>
            </a:fld>
            <a:endParaRPr lang="en-US" altLang="en-US" sz="1300"/>
          </a:p>
        </p:txBody>
      </p:sp>
      <p:sp>
        <p:nvSpPr>
          <p:cNvPr id="26627" name="Rectangle 2">
            <a:extLst>
              <a:ext uri="{FF2B5EF4-FFF2-40B4-BE49-F238E27FC236}">
                <a16:creationId xmlns:a16="http://schemas.microsoft.com/office/drawing/2014/main" id="{3D75F313-5C42-4188-A558-3B2EAC20F5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6EFC19A5-89ED-4DCD-83D6-741187CB63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1200" b="1" i="0" u="none" strike="noStrike" kern="1200" baseline="0" dirty="0">
                <a:solidFill>
                  <a:schemeClr val="tx1"/>
                </a:solidFill>
                <a:latin typeface="+mn-lt"/>
                <a:ea typeface="+mn-ea"/>
                <a:cs typeface="+mn-cs"/>
              </a:rPr>
              <a:t>Article References</a:t>
            </a:r>
          </a:p>
          <a:p>
            <a:r>
              <a:rPr lang="en-US" altLang="en-US" b="1" dirty="0"/>
              <a:t>Cochrane Library. 2017.  </a:t>
            </a:r>
            <a:r>
              <a:rPr lang="en-US" sz="1200" b="1" i="1" kern="1200" dirty="0">
                <a:solidFill>
                  <a:schemeClr val="tx1"/>
                </a:solidFill>
                <a:effectLst/>
                <a:latin typeface="+mn-lt"/>
                <a:ea typeface="+mn-ea"/>
                <a:cs typeface="+mn-cs"/>
              </a:rPr>
              <a:t>Pit and fissure sealants for preventing dental decay in permanent teeth. </a:t>
            </a:r>
            <a:r>
              <a:rPr lang="en-US" dirty="0" err="1"/>
              <a:t>Anneli</a:t>
            </a:r>
            <a:r>
              <a:rPr lang="en-US" dirty="0"/>
              <a:t> </a:t>
            </a:r>
            <a:r>
              <a:rPr lang="en-US" dirty="0" err="1"/>
              <a:t>Ahovuo-Saloranta</a:t>
            </a:r>
            <a:r>
              <a:rPr lang="en-US" dirty="0"/>
              <a:t>, Helena </a:t>
            </a:r>
            <a:r>
              <a:rPr lang="en-US" dirty="0" err="1"/>
              <a:t>Forss</a:t>
            </a:r>
            <a:r>
              <a:rPr lang="en-US" dirty="0"/>
              <a:t> , Tanya Walsh, Anne </a:t>
            </a:r>
            <a:r>
              <a:rPr lang="en-US" dirty="0" err="1"/>
              <a:t>Nordblad</a:t>
            </a:r>
            <a:r>
              <a:rPr lang="en-US" dirty="0"/>
              <a:t>,  </a:t>
            </a:r>
            <a:r>
              <a:rPr lang="en-US" dirty="0" err="1"/>
              <a:t>Marjukka</a:t>
            </a:r>
            <a:r>
              <a:rPr lang="en-US" dirty="0"/>
              <a:t> </a:t>
            </a:r>
            <a:r>
              <a:rPr lang="en-US" dirty="0" err="1"/>
              <a:t>Mäkelä</a:t>
            </a:r>
            <a:r>
              <a:rPr lang="en-US" dirty="0"/>
              <a:t>, Helen V Worthington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Version published: 31 July 2017.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i="0" kern="1200" dirty="0">
              <a:solidFill>
                <a:schemeClr val="tx1"/>
              </a:solidFill>
              <a:effectLst/>
              <a:latin typeface="+mn-lt"/>
              <a:ea typeface="+mn-ea"/>
              <a:cs typeface="+mn-cs"/>
            </a:endParaRPr>
          </a:p>
          <a:p>
            <a:pPr eaLnBrk="1" hangingPunct="1">
              <a:spcBef>
                <a:spcPct val="0"/>
              </a:spcBef>
            </a:pPr>
            <a:r>
              <a:rPr lang="en-US" b="1" dirty="0"/>
              <a:t>Study characteristics: </a:t>
            </a:r>
            <a:r>
              <a:rPr lang="en-US" dirty="0"/>
              <a:t>We included 38 studies that involved 7924 young people (aged 5 to 16 years) among whom a variety of dental sealants was used to prevent tooth decay. Young people in the studies represented the general population. The review includes studies available from a search of the literature up to 3 August 2016. We assessed all studies as being at high risk of bias because the dental professionals who are measuring the outcomes can see whether or not sealant has been used. </a:t>
            </a:r>
          </a:p>
          <a:p>
            <a:pPr eaLnBrk="1" hangingPunct="1">
              <a:spcBef>
                <a:spcPct val="0"/>
              </a:spcBef>
            </a:pPr>
            <a:endParaRPr lang="en-US" dirty="0"/>
          </a:p>
          <a:p>
            <a:pPr eaLnBrk="1" hangingPunct="1">
              <a:spcBef>
                <a:spcPct val="0"/>
              </a:spcBef>
            </a:pPr>
            <a:r>
              <a:rPr lang="en-US" b="1" i="1" dirty="0"/>
              <a:t>Key results: </a:t>
            </a:r>
            <a:r>
              <a:rPr lang="en-US" dirty="0"/>
              <a:t>Fifteen studies compared resin-based sealants to no sealants and found that children who had sealant applied to their back teeth were less likely to have tooth decay in their back teeth than children with no sealant. We were able to combine data from seven of these studies (including two published since 2010), which involved children who were aged from 5 to 10 years when the sealants were applied. This showed that if 40% of back teeth develop decay over 24 months, using sealant reduces this to 6%. Similar benefits for resin-based sealants were shown up to four years. The effect appeared to persist when measured up to nine years, but there was less evidence. Results were inconclusive when glass ionomer-based sealant was compared with no sealant and when one type of sealant material was compared with another. Four studies assessed possible problems from using sealants; none were reported. </a:t>
            </a:r>
          </a:p>
          <a:p>
            <a:pPr eaLnBrk="1" hangingPunct="1">
              <a:spcBef>
                <a:spcPct val="0"/>
              </a:spcBef>
            </a:pPr>
            <a:endParaRPr lang="en-US" dirty="0"/>
          </a:p>
          <a:p>
            <a:pPr eaLnBrk="1" hangingPunct="1">
              <a:spcBef>
                <a:spcPct val="0"/>
              </a:spcBef>
            </a:pPr>
            <a:r>
              <a:rPr lang="en-US" b="1" dirty="0"/>
              <a:t>Quality of the evidence</a:t>
            </a:r>
            <a:r>
              <a:rPr lang="en-US" dirty="0"/>
              <a:t>: We found moderate-quality evidence that resin-based sealant is more effective than no sealant for preventing tooth decay, reducing it by between 11% and 51% more than in children without sealant (measured two years after application). 'Moderate quality' means we are reasonably certain of this finding, although it is possible that future research could change it. Most of the studies included in this analysis were carried out in the 1970s. We are not able to draw conclusions about the other comparisons included in our review as the available evidence is very low quality. More studies with long follow-up times are needed.</a:t>
            </a:r>
            <a:endParaRPr lang="en-US" altLang="en-US" b="1" dirty="0"/>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a:r>
          </a:p>
          <a:p>
            <a:r>
              <a:rPr lang="en-US" sz="1200" b="1" i="1" u="none" strike="noStrike" kern="1200" baseline="0" dirty="0">
                <a:solidFill>
                  <a:schemeClr val="tx1"/>
                </a:solidFill>
                <a:latin typeface="+mn-lt"/>
                <a:ea typeface="+mn-ea"/>
                <a:cs typeface="+mn-cs"/>
              </a:rPr>
              <a:t>JADA, 2016:147(8</a:t>
            </a:r>
            <a:r>
              <a:rPr lang="en-US" sz="1200" b="1" i="0" u="none" strike="noStrike" kern="1200" baseline="0" dirty="0">
                <a:solidFill>
                  <a:schemeClr val="tx1"/>
                </a:solidFill>
                <a:latin typeface="+mn-lt"/>
                <a:ea typeface="+mn-ea"/>
                <a:cs typeface="+mn-cs"/>
              </a:rPr>
              <a:t>):631-645</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Sealants for preventing and arresting pit-and-fissure occlusal caries in primary and permanent molars. A systematic review of randomized controlled trials—a report of the American Dental Association and the American Academy of Pediatric Dentistry. </a:t>
            </a:r>
            <a:r>
              <a:rPr lang="en-US" sz="1200" b="0" i="0" u="none" strike="noStrike" kern="1200" baseline="0" dirty="0">
                <a:solidFill>
                  <a:schemeClr val="tx1"/>
                </a:solidFill>
                <a:latin typeface="+mn-lt"/>
                <a:ea typeface="+mn-ea"/>
                <a:cs typeface="+mn-cs"/>
              </a:rPr>
              <a:t>John T. Wright, DDS, MS; Malavika P. </a:t>
            </a:r>
            <a:r>
              <a:rPr lang="en-US" sz="1200" b="0" i="0" u="none" strike="noStrike" kern="1200" baseline="0" dirty="0" err="1">
                <a:solidFill>
                  <a:schemeClr val="tx1"/>
                </a:solidFill>
                <a:latin typeface="+mn-lt"/>
                <a:ea typeface="+mn-ea"/>
                <a:cs typeface="+mn-cs"/>
              </a:rPr>
              <a:t>Tampi</a:t>
            </a:r>
            <a:r>
              <a:rPr lang="en-US" sz="1200" b="0" i="0" u="none" strike="noStrike" kern="1200" baseline="0" dirty="0">
                <a:solidFill>
                  <a:schemeClr val="tx1"/>
                </a:solidFill>
                <a:latin typeface="+mn-lt"/>
                <a:ea typeface="+mn-ea"/>
                <a:cs typeface="+mn-cs"/>
              </a:rPr>
              <a:t>, MPH; Laurel Graham, MLS;  Cameron </a:t>
            </a:r>
            <a:r>
              <a:rPr lang="en-US" sz="1200" b="0" i="0" u="none" strike="noStrike" kern="1200" baseline="0" dirty="0" err="1">
                <a:solidFill>
                  <a:schemeClr val="tx1"/>
                </a:solidFill>
                <a:latin typeface="+mn-lt"/>
                <a:ea typeface="+mn-ea"/>
                <a:cs typeface="+mn-cs"/>
              </a:rPr>
              <a:t>Estrich</a:t>
            </a:r>
            <a:r>
              <a:rPr lang="en-US" sz="1200" b="0" i="0" u="none" strike="noStrike" kern="1200" baseline="0" dirty="0">
                <a:solidFill>
                  <a:schemeClr val="tx1"/>
                </a:solidFill>
                <a:latin typeface="+mn-lt"/>
                <a:ea typeface="+mn-ea"/>
                <a:cs typeface="+mn-cs"/>
              </a:rPr>
              <a:t>, MPH; James J. </a:t>
            </a:r>
            <a:r>
              <a:rPr lang="en-US" sz="1200" b="0" i="0" u="none" strike="noStrike" kern="1200" baseline="0" dirty="0" err="1">
                <a:solidFill>
                  <a:schemeClr val="tx1"/>
                </a:solidFill>
                <a:latin typeface="+mn-lt"/>
                <a:ea typeface="+mn-ea"/>
                <a:cs typeface="+mn-cs"/>
              </a:rPr>
              <a:t>Crall</a:t>
            </a:r>
            <a:r>
              <a:rPr lang="en-US" sz="1200" b="0" i="0" u="none" strike="noStrike" kern="1200" baseline="0" dirty="0">
                <a:solidFill>
                  <a:schemeClr val="tx1"/>
                </a:solidFill>
                <a:latin typeface="+mn-lt"/>
                <a:ea typeface="+mn-ea"/>
                <a:cs typeface="+mn-cs"/>
              </a:rPr>
              <a:t>, DDS, MS, ScD; Margherita Fontana, DDS, PhD; E. Jane Gillette, </a:t>
            </a:r>
            <a:r>
              <a:rPr lang="nl-NL" sz="1200" b="0" i="0" u="none" strike="noStrike" kern="1200" baseline="0" dirty="0">
                <a:solidFill>
                  <a:schemeClr val="tx1"/>
                </a:solidFill>
                <a:latin typeface="+mn-lt"/>
                <a:ea typeface="+mn-ea"/>
                <a:cs typeface="+mn-cs"/>
              </a:rPr>
              <a:t>DDS; Brian B. Nový, DDS; Vineet </a:t>
            </a:r>
            <a:r>
              <a:rPr lang="en-US" sz="1200" b="0" i="0" u="none" strike="noStrike" kern="1200" baseline="0" dirty="0">
                <a:solidFill>
                  <a:schemeClr val="tx1"/>
                </a:solidFill>
                <a:latin typeface="+mn-lt"/>
                <a:ea typeface="+mn-ea"/>
                <a:cs typeface="+mn-cs"/>
              </a:rPr>
              <a:t>Dhar, BDS, MDS, PhD; Kevin </a:t>
            </a:r>
            <a:r>
              <a:rPr lang="en-US" sz="1200" b="0" i="0" u="none" strike="noStrike" kern="1200" baseline="0" dirty="0" err="1">
                <a:solidFill>
                  <a:schemeClr val="tx1"/>
                </a:solidFill>
                <a:latin typeface="+mn-lt"/>
                <a:ea typeface="+mn-ea"/>
                <a:cs typeface="+mn-cs"/>
              </a:rPr>
              <a:t>Donly</a:t>
            </a:r>
            <a:r>
              <a:rPr lang="en-US" sz="1200" b="0" i="0" u="none" strike="noStrike" kern="1200" baseline="0" dirty="0">
                <a:solidFill>
                  <a:schemeClr val="tx1"/>
                </a:solidFill>
                <a:latin typeface="+mn-lt"/>
                <a:ea typeface="+mn-ea"/>
                <a:cs typeface="+mn-cs"/>
              </a:rPr>
              <a:t>, DDS, MS; Edmond R. Hewlett, DDS; Rocio B. </a:t>
            </a:r>
            <a:r>
              <a:rPr lang="en-US" sz="1200" b="0" i="0" u="none" strike="noStrike" kern="1200" baseline="0" dirty="0" err="1">
                <a:solidFill>
                  <a:schemeClr val="tx1"/>
                </a:solidFill>
                <a:latin typeface="+mn-lt"/>
                <a:ea typeface="+mn-ea"/>
                <a:cs typeface="+mn-cs"/>
              </a:rPr>
              <a:t>Quinonez</a:t>
            </a:r>
            <a:r>
              <a:rPr lang="en-US" sz="1200" b="0" i="0" u="none" strike="noStrike" kern="1200" baseline="0" dirty="0">
                <a:solidFill>
                  <a:schemeClr val="tx1"/>
                </a:solidFill>
                <a:latin typeface="+mn-lt"/>
                <a:ea typeface="+mn-ea"/>
                <a:cs typeface="+mn-cs"/>
              </a:rPr>
              <a:t>, DMD, MS, MPH; Jeffrey Chaffin, DDS, MPH, MBA, </a:t>
            </a:r>
            <a:r>
              <a:rPr lang="it-IT" sz="1200" b="0" i="0" u="none" strike="noStrike" kern="1200" baseline="0" dirty="0">
                <a:solidFill>
                  <a:schemeClr val="tx1"/>
                </a:solidFill>
                <a:latin typeface="+mn-lt"/>
                <a:ea typeface="+mn-ea"/>
                <a:cs typeface="+mn-cs"/>
              </a:rPr>
              <a:t>MHA; Matt Crespin, MPH, RDH; </a:t>
            </a:r>
            <a:r>
              <a:rPr lang="en-US" sz="1200" b="0" i="0" u="none" strike="noStrike" kern="1200" baseline="0" dirty="0">
                <a:solidFill>
                  <a:schemeClr val="tx1"/>
                </a:solidFill>
                <a:latin typeface="+mn-lt"/>
                <a:ea typeface="+mn-ea"/>
                <a:cs typeface="+mn-cs"/>
              </a:rPr>
              <a:t>Timothy </a:t>
            </a:r>
            <a:r>
              <a:rPr lang="en-US" sz="1200" b="0" i="0" u="none" strike="noStrike" kern="1200" baseline="0" dirty="0" err="1">
                <a:solidFill>
                  <a:schemeClr val="tx1"/>
                </a:solidFill>
                <a:latin typeface="+mn-lt"/>
                <a:ea typeface="+mn-ea"/>
                <a:cs typeface="+mn-cs"/>
              </a:rPr>
              <a:t>Lafolla</a:t>
            </a:r>
            <a:r>
              <a:rPr lang="en-US" sz="1200" b="0" i="0" u="none" strike="noStrike" kern="1200" baseline="0" dirty="0">
                <a:solidFill>
                  <a:schemeClr val="tx1"/>
                </a:solidFill>
                <a:latin typeface="+mn-lt"/>
                <a:ea typeface="+mn-ea"/>
                <a:cs typeface="+mn-cs"/>
              </a:rPr>
              <a:t>, DMD, MPH; Mark D. Siegal, DDS, MPH; Alonso Carrasco- </a:t>
            </a:r>
            <a:r>
              <a:rPr lang="es-ES" sz="1200" b="0" i="0" u="none" strike="noStrike" kern="1200" baseline="0" dirty="0">
                <a:solidFill>
                  <a:schemeClr val="tx1"/>
                </a:solidFill>
                <a:latin typeface="+mn-lt"/>
                <a:ea typeface="+mn-ea"/>
                <a:cs typeface="+mn-cs"/>
              </a:rPr>
              <a:t>Labra, DDS, </a:t>
            </a:r>
            <a:r>
              <a:rPr lang="es-ES" sz="1200" b="0" i="0" u="none" strike="noStrike" kern="1200" baseline="0" dirty="0" err="1">
                <a:solidFill>
                  <a:schemeClr val="tx1"/>
                </a:solidFill>
                <a:latin typeface="+mn-lt"/>
                <a:ea typeface="+mn-ea"/>
                <a:cs typeface="+mn-cs"/>
              </a:rPr>
              <a:t>MSc</a:t>
            </a:r>
            <a:r>
              <a:rPr lang="es-ES" sz="1200" b="0" i="0" u="none" strike="noStrike" kern="1200" baseline="0" dirty="0">
                <a:solidFill>
                  <a:schemeClr val="tx1"/>
                </a:solidFill>
                <a:latin typeface="+mn-lt"/>
                <a:ea typeface="+mn-ea"/>
                <a:cs typeface="+mn-cs"/>
              </a:rPr>
              <a:t>, PhD(c), </a:t>
            </a:r>
            <a:r>
              <a:rPr lang="es-ES" sz="1200" b="0" i="0" u="none" strike="noStrike" kern="1200" baseline="0" dirty="0" err="1">
                <a:solidFill>
                  <a:schemeClr val="tx1"/>
                </a:solidFill>
                <a:latin typeface="+mn-lt"/>
                <a:ea typeface="+mn-ea"/>
                <a:cs typeface="+mn-cs"/>
              </a:rPr>
              <a:t>Journal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of</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American Dental </a:t>
            </a:r>
            <a:r>
              <a:rPr lang="es-ES" sz="1200" b="0" i="0" u="none" strike="noStrike" kern="1200" baseline="0" dirty="0" err="1">
                <a:solidFill>
                  <a:schemeClr val="tx1"/>
                </a:solidFill>
                <a:latin typeface="+mn-lt"/>
                <a:ea typeface="+mn-ea"/>
                <a:cs typeface="+mn-cs"/>
              </a:rPr>
              <a:t>Association</a:t>
            </a:r>
            <a:r>
              <a:rPr lang="es-ES" sz="1200" b="0" i="0" u="none" strike="noStrike" kern="1200" baseline="0" dirty="0">
                <a:solidFill>
                  <a:schemeClr val="tx1"/>
                </a:solidFill>
                <a:latin typeface="+mn-lt"/>
                <a:ea typeface="+mn-ea"/>
                <a:cs typeface="+mn-cs"/>
              </a:rPr>
              <a:t>.</a:t>
            </a:r>
          </a:p>
          <a:p>
            <a:endParaRPr lang="es-ES" alt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Abstract</a:t>
            </a:r>
          </a:p>
          <a:p>
            <a:r>
              <a:rPr lang="en-US" sz="1200" b="1" i="0" u="none" strike="noStrike" kern="1200" baseline="0" dirty="0">
                <a:solidFill>
                  <a:schemeClr val="tx1"/>
                </a:solidFill>
                <a:latin typeface="+mn-lt"/>
                <a:ea typeface="+mn-ea"/>
                <a:cs typeface="+mn-cs"/>
              </a:rPr>
              <a:t>Type of Studies Reviewed</a:t>
            </a:r>
            <a:r>
              <a:rPr lang="en-US" sz="1200" b="0" i="0" u="none" strike="noStrike" kern="1200" baseline="0" dirty="0">
                <a:solidFill>
                  <a:schemeClr val="tx1"/>
                </a:solidFill>
                <a:latin typeface="+mn-lt"/>
                <a:ea typeface="+mn-ea"/>
                <a:cs typeface="+mn-cs"/>
              </a:rPr>
              <a:t>: The authors included parallel and split-mouth randomized controlled trials that included at least 2 years of follow-up, which they identified using MEDLINE (via PubMed), </a:t>
            </a:r>
            <a:r>
              <a:rPr lang="en-US" sz="1200" b="0" i="0" u="none" strike="noStrike" kern="1200" baseline="0" dirty="0" err="1">
                <a:solidFill>
                  <a:schemeClr val="tx1"/>
                </a:solidFill>
                <a:latin typeface="+mn-lt"/>
                <a:ea typeface="+mn-ea"/>
                <a:cs typeface="+mn-cs"/>
              </a:rPr>
              <a:t>Embase</a:t>
            </a:r>
            <a:r>
              <a:rPr lang="en-US" sz="1200" b="0" i="0" u="none" strike="noStrike" kern="1200" baseline="0" dirty="0">
                <a:solidFill>
                  <a:schemeClr val="tx1"/>
                </a:solidFill>
                <a:latin typeface="+mn-lt"/>
                <a:ea typeface="+mn-ea"/>
                <a:cs typeface="+mn-cs"/>
              </a:rPr>
              <a:t>, LILACS, the Cochrane Central Register of Controlled Trials, and registers of ongoing trials. Pairs of reviewers independently conducted the selection of studies, data extraction, risk of bias assessments, and quality of the evidence assessments by using the Grading of Recommendations Assessment, Development and Evaluation approach.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Results: </a:t>
            </a:r>
            <a:r>
              <a:rPr lang="en-US" sz="1200" b="0" i="0" u="none" strike="noStrike" kern="1200" baseline="0" dirty="0">
                <a:solidFill>
                  <a:schemeClr val="tx1"/>
                </a:solidFill>
                <a:latin typeface="+mn-lt"/>
                <a:ea typeface="+mn-ea"/>
                <a:cs typeface="+mn-cs"/>
              </a:rPr>
              <a:t>Of 2,869 records screened, the authors determined that 24 articles (representing 23 studies) proved eligible. Moderate-quality evidence suggested that participants who received sealants had a reduced risk of developing carious lesions in occlusal surfaces of permanent molars compared with those who did not receive sealants after 7 or more years of follow-up. When the authors compared studies whose investigators had compared sealants with fluoride varnishes, they found that sealants reduced the incidence of carious lesions after 7 or more years of follow-up ; however, this finding was supported by low-quality evidence. On the basis of the evidence, the authors could not provide a hierarchy of effectiveness among the studies whose investigators had conducted head-to-head comparisons. The investigators of 2 trials provided information about adverse events, but they did not report any adverse events.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Conclusions and Practical Implications:  </a:t>
            </a:r>
            <a:r>
              <a:rPr lang="en-US" sz="1200" b="0" i="0" u="none" strike="noStrike" kern="1200" baseline="0" dirty="0">
                <a:solidFill>
                  <a:schemeClr val="tx1"/>
                </a:solidFill>
                <a:latin typeface="+mn-lt"/>
                <a:ea typeface="+mn-ea"/>
                <a:cs typeface="+mn-cs"/>
              </a:rPr>
              <a:t>Available evidence suggests that sealants are effective and safe to prevent or arrest the progression of non-cavitated carious lesions compared with a control without sealants or fluoride varnishes. Further research is needed to provide information about the relative merits of the different types of sealant materials. </a:t>
            </a:r>
            <a:endParaRPr lang="en-US" altLang="en-US" i="1" dirty="0"/>
          </a:p>
        </p:txBody>
      </p:sp>
      <p:sp>
        <p:nvSpPr>
          <p:cNvPr id="2" name="Footer Placeholder 1">
            <a:extLst>
              <a:ext uri="{FF2B5EF4-FFF2-40B4-BE49-F238E27FC236}">
                <a16:creationId xmlns:a16="http://schemas.microsoft.com/office/drawing/2014/main" id="{02FDB324-05A6-4BAA-A475-779F5CF619D3}"/>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45C6C15A-B445-4362-88A0-DB79DF963796}"/>
              </a:ext>
            </a:extLst>
          </p:cNvPr>
          <p:cNvSpPr>
            <a:spLocks noGrp="1"/>
          </p:cNvSpPr>
          <p:nvPr>
            <p:ph type="sldNum" sz="quarter" idx="5"/>
          </p:nvPr>
        </p:nvSpPr>
        <p:spPr/>
        <p:txBody>
          <a:bodyPr/>
          <a:lstStyle/>
          <a:p>
            <a:pPr>
              <a:defRPr/>
            </a:pPr>
            <a:fld id="{311226D7-E26B-4F5F-A494-458895618E05}"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AD5C674-D6D3-4EFF-BEFE-59D8F4BD6935}"/>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903024F4-9276-40A9-9B2F-24816C7E77BA}" type="slidenum">
              <a:rPr lang="en-US" altLang="en-US" sz="1300"/>
              <a:pPr algn="r" eaLnBrk="1" hangingPunct="1"/>
              <a:t>7</a:t>
            </a:fld>
            <a:endParaRPr lang="en-US" altLang="en-US" sz="1300"/>
          </a:p>
        </p:txBody>
      </p:sp>
      <p:sp>
        <p:nvSpPr>
          <p:cNvPr id="28675" name="Rectangle 2">
            <a:extLst>
              <a:ext uri="{FF2B5EF4-FFF2-40B4-BE49-F238E27FC236}">
                <a16:creationId xmlns:a16="http://schemas.microsoft.com/office/drawing/2014/main" id="{B441D440-7C43-4A69-8A67-0B5889880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6369FFD5-5936-4F17-894F-554B7A4D20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188" indent="-230188" eaLnBrk="1" hangingPunct="1"/>
            <a:endParaRPr lang="en-US" altLang="en-US" dirty="0"/>
          </a:p>
        </p:txBody>
      </p:sp>
      <p:sp>
        <p:nvSpPr>
          <p:cNvPr id="2" name="Footer Placeholder 1">
            <a:extLst>
              <a:ext uri="{FF2B5EF4-FFF2-40B4-BE49-F238E27FC236}">
                <a16:creationId xmlns:a16="http://schemas.microsoft.com/office/drawing/2014/main" id="{1BC401F4-7D70-4758-B2A7-06DA02CDF9F6}"/>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7CE61DE5-41BF-42AD-9C33-3DB1B8843E2D}"/>
              </a:ext>
            </a:extLst>
          </p:cNvPr>
          <p:cNvSpPr>
            <a:spLocks noGrp="1"/>
          </p:cNvSpPr>
          <p:nvPr>
            <p:ph type="sldNum" sz="quarter" idx="5"/>
          </p:nvPr>
        </p:nvSpPr>
        <p:spPr/>
        <p:txBody>
          <a:bodyPr/>
          <a:lstStyle/>
          <a:p>
            <a:pPr>
              <a:defRPr/>
            </a:pPr>
            <a:fld id="{311226D7-E26B-4F5F-A494-458895618E05}" type="slidenum">
              <a:rPr lang="en-US" altLang="en-US" smtClean="0"/>
              <a:pPr>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0200D4D-54EF-4825-82A1-195085E81DEC}"/>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95" tIns="46947" rIns="93895" bIns="46947" anchor="b"/>
          <a:lstStyle>
            <a:lvl1pPr defTabSz="938213">
              <a:defRPr>
                <a:solidFill>
                  <a:schemeClr val="tx1"/>
                </a:solidFill>
                <a:latin typeface="Arial" panose="020B0604020202020204" pitchFamily="34" charset="0"/>
                <a:cs typeface="Arial" panose="020B0604020202020204" pitchFamily="34" charset="0"/>
              </a:defRPr>
            </a:lvl1pPr>
            <a:lvl2pPr marL="742950" indent="-285750" defTabSz="938213">
              <a:defRPr>
                <a:solidFill>
                  <a:schemeClr val="tx1"/>
                </a:solidFill>
                <a:latin typeface="Arial" panose="020B0604020202020204" pitchFamily="34" charset="0"/>
                <a:cs typeface="Arial" panose="020B0604020202020204" pitchFamily="34" charset="0"/>
              </a:defRPr>
            </a:lvl2pPr>
            <a:lvl3pPr marL="1143000" indent="-228600" defTabSz="938213">
              <a:defRPr>
                <a:solidFill>
                  <a:schemeClr val="tx1"/>
                </a:solidFill>
                <a:latin typeface="Arial" panose="020B0604020202020204" pitchFamily="34" charset="0"/>
                <a:cs typeface="Arial" panose="020B0604020202020204" pitchFamily="34" charset="0"/>
              </a:defRPr>
            </a:lvl3pPr>
            <a:lvl4pPr marL="1600200" indent="-228600" defTabSz="938213">
              <a:defRPr>
                <a:solidFill>
                  <a:schemeClr val="tx1"/>
                </a:solidFill>
                <a:latin typeface="Arial" panose="020B0604020202020204" pitchFamily="34" charset="0"/>
                <a:cs typeface="Arial" panose="020B0604020202020204" pitchFamily="34" charset="0"/>
              </a:defRPr>
            </a:lvl4pPr>
            <a:lvl5pPr marL="2057400" indent="-228600" defTabSz="938213">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AF5DC5A9-8018-42E5-B6A6-28549DCC08CD}" type="slidenum">
              <a:rPr lang="en-US" altLang="en-US" sz="1300"/>
              <a:pPr algn="r" eaLnBrk="1" hangingPunct="1"/>
              <a:t>8</a:t>
            </a:fld>
            <a:endParaRPr lang="en-US" altLang="en-US" sz="1300"/>
          </a:p>
        </p:txBody>
      </p:sp>
      <p:sp>
        <p:nvSpPr>
          <p:cNvPr id="30723" name="Rectangle 2">
            <a:extLst>
              <a:ext uri="{FF2B5EF4-FFF2-40B4-BE49-F238E27FC236}">
                <a16:creationId xmlns:a16="http://schemas.microsoft.com/office/drawing/2014/main" id="{39E52694-5CA6-44ED-823F-EE6B4E6B6824}"/>
              </a:ext>
            </a:extLst>
          </p:cNvPr>
          <p:cNvSpPr>
            <a:spLocks noGrp="1" noRot="1" noChangeAspect="1" noChangeArrowheads="1" noTextEdit="1"/>
          </p:cNvSpPr>
          <p:nvPr>
            <p:ph type="sldImg"/>
          </p:nvPr>
        </p:nvSpPr>
        <p:spPr bwMode="auto">
          <a:xfrm>
            <a:off x="1181100" y="696913"/>
            <a:ext cx="4648200" cy="3486150"/>
          </a:xfrm>
          <a:solidFill>
            <a:srgbClr val="FFFFFF"/>
          </a:solidFill>
          <a:ln>
            <a:solidFill>
              <a:srgbClr val="000000"/>
            </a:solidFill>
            <a:miter lim="800000"/>
            <a:headEnd/>
            <a:tailEnd/>
          </a:ln>
        </p:spPr>
      </p:sp>
      <p:sp>
        <p:nvSpPr>
          <p:cNvPr id="30724" name="Rectangle 3">
            <a:extLst>
              <a:ext uri="{FF2B5EF4-FFF2-40B4-BE49-F238E27FC236}">
                <a16:creationId xmlns:a16="http://schemas.microsoft.com/office/drawing/2014/main" id="{D5DD2402-C1C4-4131-A393-0774B9D2F274}"/>
              </a:ext>
            </a:extLst>
          </p:cNvPr>
          <p:cNvSpPr>
            <a:spLocks noGrp="1" noChangeArrowheads="1"/>
          </p:cNvSpPr>
          <p:nvPr>
            <p:ph type="body" idx="1"/>
          </p:nvPr>
        </p:nvSpPr>
        <p:spPr bwMode="auto">
          <a:xfrm>
            <a:off x="700088" y="4416425"/>
            <a:ext cx="5610225" cy="4183063"/>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z="1200" b="1" i="0" kern="1200" dirty="0">
                <a:solidFill>
                  <a:schemeClr val="tx1"/>
                </a:solidFill>
                <a:effectLst/>
                <a:latin typeface="+mn-lt"/>
                <a:ea typeface="+mn-ea"/>
                <a:cs typeface="+mn-cs"/>
              </a:rPr>
              <a:t>Article Reference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The effectiveness of sealants in managing caries lesions</a:t>
            </a:r>
            <a:r>
              <a:rPr lang="en-US" sz="1200" b="1"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Griffin SO</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4"/>
              </a:rPr>
              <a:t>Oong</a:t>
            </a:r>
            <a:r>
              <a:rPr lang="en-US" sz="1200" b="0" i="0" u="sng" kern="1200" dirty="0">
                <a:solidFill>
                  <a:schemeClr val="tx1"/>
                </a:solidFill>
                <a:effectLst/>
                <a:latin typeface="+mn-lt"/>
                <a:ea typeface="+mn-ea"/>
                <a:cs typeface="+mn-cs"/>
                <a:hlinkClick r:id="rId4"/>
              </a:rPr>
              <a:t> E</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Kohn W</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6"/>
              </a:rPr>
              <a:t>Vidakovic</a:t>
            </a:r>
            <a:r>
              <a:rPr lang="en-US" sz="1200" b="0" i="0" u="sng" kern="1200" dirty="0">
                <a:solidFill>
                  <a:schemeClr val="tx1"/>
                </a:solidFill>
                <a:effectLst/>
                <a:latin typeface="+mn-lt"/>
                <a:ea typeface="+mn-ea"/>
                <a:cs typeface="+mn-cs"/>
                <a:hlinkClick r:id="rId6"/>
              </a:rPr>
              <a:t> B</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7"/>
              </a:rPr>
              <a:t>Gooch BF</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8"/>
              </a:rPr>
              <a:t>CDC Dental Sealant Systematic Review Work Group</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9"/>
              </a:rPr>
              <a:t>Bader J</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0"/>
              </a:rPr>
              <a:t>Clarkson J</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1"/>
              </a:rPr>
              <a:t>Fontana MR</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2"/>
              </a:rPr>
              <a:t>Meyer DM</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3"/>
              </a:rPr>
              <a:t>Rozier RG</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4"/>
              </a:rPr>
              <a:t>Weintraub JA</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5"/>
              </a:rPr>
              <a:t>Zero DT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6"/>
              </a:rPr>
              <a:t>Journal of Dental Research</a:t>
            </a:r>
            <a:r>
              <a:rPr lang="en-US" sz="1200" b="0" i="0" kern="1200" dirty="0">
                <a:solidFill>
                  <a:schemeClr val="tx1"/>
                </a:solidFill>
                <a:effectLst/>
                <a:latin typeface="+mn-lt"/>
                <a:ea typeface="+mn-ea"/>
                <a:cs typeface="+mn-cs"/>
              </a:rPr>
              <a:t> 87(2):169-74 · March 2008 </a:t>
            </a:r>
          </a:p>
          <a:p>
            <a:endParaRPr lang="en-US" sz="1200" b="0" i="0" kern="1200" dirty="0">
              <a:solidFill>
                <a:schemeClr val="tx1"/>
              </a:solidFill>
              <a:effectLst/>
              <a:latin typeface="+mn-lt"/>
              <a:ea typeface="+mn-ea"/>
              <a:cs typeface="+mn-cs"/>
            </a:endParaRPr>
          </a:p>
          <a:p>
            <a:pPr marL="230188" indent="-230188" eaLnBrk="1" hangingPunct="1"/>
            <a:endParaRPr lang="en-US" altLang="en-US" dirty="0"/>
          </a:p>
        </p:txBody>
      </p:sp>
      <p:sp>
        <p:nvSpPr>
          <p:cNvPr id="2" name="Footer Placeholder 1">
            <a:extLst>
              <a:ext uri="{FF2B5EF4-FFF2-40B4-BE49-F238E27FC236}">
                <a16:creationId xmlns:a16="http://schemas.microsoft.com/office/drawing/2014/main" id="{CAE67E8F-D226-4C9A-8D01-D3D46DAAC242}"/>
              </a:ext>
            </a:extLst>
          </p:cNvPr>
          <p:cNvSpPr>
            <a:spLocks noGrp="1"/>
          </p:cNvSpPr>
          <p:nvPr>
            <p:ph type="ftr" sz="quarter" idx="4"/>
          </p:nvPr>
        </p:nvSpPr>
        <p:spPr/>
        <p:txBody>
          <a:bodyPr/>
          <a:lstStyle/>
          <a:p>
            <a:pPr>
              <a:defRPr/>
            </a:pPr>
            <a:endParaRPr lang="en-US"/>
          </a:p>
        </p:txBody>
      </p:sp>
      <p:sp>
        <p:nvSpPr>
          <p:cNvPr id="3" name="Slide Number Placeholder 2">
            <a:extLst>
              <a:ext uri="{FF2B5EF4-FFF2-40B4-BE49-F238E27FC236}">
                <a16:creationId xmlns:a16="http://schemas.microsoft.com/office/drawing/2014/main" id="{89DA3F6A-D56B-45FA-B4A1-9A36EE156D3E}"/>
              </a:ext>
            </a:extLst>
          </p:cNvPr>
          <p:cNvSpPr>
            <a:spLocks noGrp="1"/>
          </p:cNvSpPr>
          <p:nvPr>
            <p:ph type="sldNum" sz="quarter" idx="5"/>
          </p:nvPr>
        </p:nvSpPr>
        <p:spPr/>
        <p:txBody>
          <a:bodyPr/>
          <a:lstStyle/>
          <a:p>
            <a:pPr>
              <a:defRPr/>
            </a:pPr>
            <a:fld id="{311226D7-E26B-4F5F-A494-458895618E05}" type="slidenum">
              <a:rPr lang="en-US" altLang="en-US" smtClean="0"/>
              <a:pPr>
                <a:defRPr/>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a:solidFill>
                  <a:schemeClr val="tx1"/>
                </a:solidFill>
                <a:effectLst/>
                <a:latin typeface="+mn-lt"/>
                <a:ea typeface="+mn-ea"/>
                <a:cs typeface="+mn-cs"/>
              </a:rPr>
              <a:t>Abstract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barrier to providing sealants is concern about inadvertently sealing over caries. This meta-analysis examined the effectiveness of sealants in preventing caries progression. We searched electronic databases for comparative studies examining caries progression in sealed permanent teeth. We used a random-effects model to estimate percentage reduction in the probability of caries progression in sealed vs. unsealed carious teeth. Six studies, including 4 randomized-controlled trials (RCT) judged to be of fair quality, were included in the analysis (384 persons, 840 teeth, and 1090 surfaces). The median annual percentage of non-cavitated lesions progressing was 2.6% for sealed and 12.6% for unsealed carious teeth. The summary prevented fraction for RCT was 71.3% (95% CI: 52.8%-82.5, no heterogeneity) up to 5 years after placement. Despite variation among studies in design and conduct, sensitivity analysis found the effect to be consistent in size and direction. Sealing non-cavitated caries in permanent teeth is effective in reducing caries progression.</a:t>
            </a:r>
            <a:endParaRPr lang="en-US" dirty="0"/>
          </a:p>
        </p:txBody>
      </p:sp>
      <p:sp>
        <p:nvSpPr>
          <p:cNvPr id="4" name="Slide Number Placeholder 3"/>
          <p:cNvSpPr>
            <a:spLocks noGrp="1"/>
          </p:cNvSpPr>
          <p:nvPr>
            <p:ph type="sldNum" sz="quarter" idx="5"/>
          </p:nvPr>
        </p:nvSpPr>
        <p:spPr/>
        <p:txBody>
          <a:bodyPr/>
          <a:lstStyle/>
          <a:p>
            <a:pPr>
              <a:defRPr/>
            </a:pPr>
            <a:fld id="{311226D7-E26B-4F5F-A494-458895618E05}" type="slidenum">
              <a:rPr lang="en-US" altLang="en-US" smtClean="0"/>
              <a:pPr>
                <a:defRPr/>
              </a:pPr>
              <a:t>9</a:t>
            </a:fld>
            <a:endParaRPr lang="en-US" altLang="en-US"/>
          </a:p>
        </p:txBody>
      </p:sp>
      <p:sp>
        <p:nvSpPr>
          <p:cNvPr id="5" name="Footer Placeholder 4">
            <a:extLst>
              <a:ext uri="{FF2B5EF4-FFF2-40B4-BE49-F238E27FC236}">
                <a16:creationId xmlns:a16="http://schemas.microsoft.com/office/drawing/2014/main" id="{906BD09D-981D-4A63-9369-C2EF56FBFAF8}"/>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46981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a:t>Click to edit Master title style</a:t>
            </a:r>
          </a:p>
        </p:txBody>
      </p:sp>
      <p:sp>
        <p:nvSpPr>
          <p:cNvPr id="8"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
        <p:nvSpPr>
          <p:cNvPr id="10"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55226386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07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424C2B2-B250-4F8D-AC1A-7E6628E894CD}"/>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3947621A-8C36-489F-84A2-8EBFA6F7DC29}"/>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9A8401EE-F0F4-4F11-9A96-6096CCBE43B8}"/>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1" hangingPunct="1">
                  <a:defRPr/>
                </a:pPr>
                <a:endParaRPr lang="en-US">
                  <a:latin typeface="Arial" charset="0"/>
                  <a:cs typeface="+mn-cs"/>
                </a:endParaRPr>
              </a:p>
            </p:txBody>
          </p:sp>
          <p:sp>
            <p:nvSpPr>
              <p:cNvPr id="9" name="Freeform 5">
                <a:extLst>
                  <a:ext uri="{FF2B5EF4-FFF2-40B4-BE49-F238E27FC236}">
                    <a16:creationId xmlns:a16="http://schemas.microsoft.com/office/drawing/2014/main" id="{70E8A4EC-647F-4FF8-8A10-1E57D7C2999A}"/>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1" hangingPunct="1">
                  <a:defRPr/>
                </a:pPr>
                <a:endParaRPr lang="en-US">
                  <a:latin typeface="Arial" charset="0"/>
                  <a:cs typeface="+mn-cs"/>
                </a:endParaRPr>
              </a:p>
            </p:txBody>
          </p:sp>
          <p:sp>
            <p:nvSpPr>
              <p:cNvPr id="10" name="Freeform 6">
                <a:extLst>
                  <a:ext uri="{FF2B5EF4-FFF2-40B4-BE49-F238E27FC236}">
                    <a16:creationId xmlns:a16="http://schemas.microsoft.com/office/drawing/2014/main" id="{455C9134-6EAC-493E-B619-11719AA6CE60}"/>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1" hangingPunct="1">
                  <a:defRPr/>
                </a:pPr>
                <a:endParaRPr lang="en-US">
                  <a:latin typeface="Arial" charset="0"/>
                  <a:cs typeface="+mn-cs"/>
                </a:endParaRPr>
              </a:p>
            </p:txBody>
          </p:sp>
          <p:sp>
            <p:nvSpPr>
              <p:cNvPr id="11" name="Freeform 7">
                <a:extLst>
                  <a:ext uri="{FF2B5EF4-FFF2-40B4-BE49-F238E27FC236}">
                    <a16:creationId xmlns:a16="http://schemas.microsoft.com/office/drawing/2014/main" id="{413179AF-705C-48FA-9060-38FAC443A35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a:extLst>
                  <a:ext uri="{FF2B5EF4-FFF2-40B4-BE49-F238E27FC236}">
                    <a16:creationId xmlns:a16="http://schemas.microsoft.com/office/drawing/2014/main" id="{76062557-0E21-4580-B26D-7439A36517B0}"/>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1" hangingPunct="1">
                  <a:defRPr/>
                </a:pPr>
                <a:endParaRPr lang="en-US">
                  <a:latin typeface="Arial" charset="0"/>
                  <a:cs typeface="+mn-cs"/>
                </a:endParaRPr>
              </a:p>
            </p:txBody>
          </p:sp>
        </p:grpSp>
        <p:sp>
          <p:nvSpPr>
            <p:cNvPr id="6" name="Freeform 9">
              <a:extLst>
                <a:ext uri="{FF2B5EF4-FFF2-40B4-BE49-F238E27FC236}">
                  <a16:creationId xmlns:a16="http://schemas.microsoft.com/office/drawing/2014/main" id="{E0815C67-E0E0-499A-B4F8-CA68DEA87090}"/>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a:latin typeface="Arial" charset="0"/>
                <a:cs typeface="+mn-cs"/>
              </a:endParaRPr>
            </a:p>
          </p:txBody>
        </p:sp>
        <p:sp>
          <p:nvSpPr>
            <p:cNvPr id="7" name="Freeform 10">
              <a:extLst>
                <a:ext uri="{FF2B5EF4-FFF2-40B4-BE49-F238E27FC236}">
                  <a16:creationId xmlns:a16="http://schemas.microsoft.com/office/drawing/2014/main" id="{64B320D5-FE49-4265-BAFB-8E8FA9998FE1}"/>
                </a:ext>
              </a:extLst>
            </p:cNvPr>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0891" name="Rectangle 11"/>
          <p:cNvSpPr>
            <a:spLocks noGrp="1" noChangeArrowheads="1"/>
          </p:cNvSpPr>
          <p:nvPr>
            <p:ph type="ctrTitle" sz="quarter"/>
          </p:nvPr>
        </p:nvSpPr>
        <p:spPr>
          <a:xfrm>
            <a:off x="685800" y="1736725"/>
            <a:ext cx="7772400" cy="1920875"/>
          </a:xfrm>
          <a:prstGeom prst="rect">
            <a:avLst/>
          </a:prstGeom>
        </p:spPr>
        <p:txBody>
          <a:bodyPr/>
          <a:lstStyle>
            <a:lvl1pPr>
              <a:defRPr sz="3500"/>
            </a:lvl1pPr>
          </a:lstStyle>
          <a:p>
            <a:r>
              <a:rPr lang="en-US"/>
              <a:t>Click to edit Master title style</a:t>
            </a:r>
          </a:p>
        </p:txBody>
      </p:sp>
      <p:sp>
        <p:nvSpPr>
          <p:cNvPr id="250892" name="Rectangle 12"/>
          <p:cNvSpPr>
            <a:spLocks noGrp="1" noChangeArrowheads="1"/>
          </p:cNvSpPr>
          <p:nvPr>
            <p:ph type="subTitle" sz="quarter" idx="1"/>
          </p:nvPr>
        </p:nvSpPr>
        <p:spPr>
          <a:xfrm>
            <a:off x="1371600" y="3886200"/>
            <a:ext cx="6400800" cy="1752600"/>
          </a:xfrm>
          <a:prstGeom prst="rect">
            <a:avLst/>
          </a:prstGeom>
        </p:spPr>
        <p:txBody>
          <a:bodyPr/>
          <a:lstStyle>
            <a:lvl1pPr marL="0" indent="0" algn="ctr">
              <a:buFont typeface="Wingdings" pitchFamily="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887C81AB-1C06-4769-AF27-94C41A6A3FAF}"/>
              </a:ext>
            </a:extLst>
          </p:cNvPr>
          <p:cNvSpPr>
            <a:spLocks noGrp="1" noChangeArrowheads="1"/>
          </p:cNvSpPr>
          <p:nvPr>
            <p:ph type="dt" sz="quarter" idx="10"/>
          </p:nvPr>
        </p:nvSpPr>
        <p:spPr>
          <a:xfrm>
            <a:off x="457200" y="6248400"/>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14" name="Rectangle 14">
            <a:extLst>
              <a:ext uri="{FF2B5EF4-FFF2-40B4-BE49-F238E27FC236}">
                <a16:creationId xmlns:a16="http://schemas.microsoft.com/office/drawing/2014/main" id="{10B14BF0-A99C-43B7-AF20-9050B3CCEB45}"/>
              </a:ext>
            </a:extLst>
          </p:cNvPr>
          <p:cNvSpPr>
            <a:spLocks noGrp="1" noChangeArrowheads="1"/>
          </p:cNvSpPr>
          <p:nvPr>
            <p:ph type="ftr" sz="quarter" idx="11"/>
          </p:nvPr>
        </p:nvSpPr>
        <p:spPr>
          <a:xfrm>
            <a:off x="3124200" y="6251575"/>
            <a:ext cx="2895600" cy="476250"/>
          </a:xfrm>
          <a:prstGeom prst="rect">
            <a:avLst/>
          </a:prstGeom>
        </p:spPr>
        <p:txBody>
          <a:bodyPr/>
          <a:lstStyle>
            <a:lvl1pPr eaLnBrk="1" hangingPunct="1">
              <a:defRPr>
                <a:latin typeface="Arial" charset="0"/>
                <a:cs typeface="+mn-cs"/>
              </a:defRPr>
            </a:lvl1pPr>
          </a:lstStyle>
          <a:p>
            <a:pPr>
              <a:defRPr/>
            </a:pPr>
            <a:endParaRPr lang="en-US"/>
          </a:p>
        </p:txBody>
      </p:sp>
      <p:sp>
        <p:nvSpPr>
          <p:cNvPr id="15" name="Rectangle 15">
            <a:extLst>
              <a:ext uri="{FF2B5EF4-FFF2-40B4-BE49-F238E27FC236}">
                <a16:creationId xmlns:a16="http://schemas.microsoft.com/office/drawing/2014/main" id="{3D7050BD-AE1E-4443-99CA-AB29ED19DC3B}"/>
              </a:ext>
            </a:extLst>
          </p:cNvPr>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30BE621-1C37-4BE4-A9AC-CEA04CE68E9F}" type="slidenum">
              <a:rPr lang="en-US" altLang="en-US"/>
              <a:pPr>
                <a:defRPr/>
              </a:pPr>
              <a:t>‹#›</a:t>
            </a:fld>
            <a:endParaRPr lang="en-US" altLang="en-US"/>
          </a:p>
        </p:txBody>
      </p:sp>
    </p:spTree>
    <p:extLst>
      <p:ext uri="{BB962C8B-B14F-4D97-AF65-F5344CB8AC3E}">
        <p14:creationId xmlns:p14="http://schemas.microsoft.com/office/powerpoint/2010/main" val="178038478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E92DC66-BE4F-43DB-BF9A-8EF4A90797B8}"/>
              </a:ext>
            </a:extLst>
          </p:cNvPr>
          <p:cNvSpPr>
            <a:spLocks noGrp="1" noChangeArrowheads="1"/>
          </p:cNvSpPr>
          <p:nvPr>
            <p:ph type="dt" sz="half" idx="10"/>
          </p:nvPr>
        </p:nvSpPr>
        <p:spPr>
          <a:xfrm>
            <a:off x="457200" y="6251575"/>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5" name="Rectangle 3">
            <a:extLst>
              <a:ext uri="{FF2B5EF4-FFF2-40B4-BE49-F238E27FC236}">
                <a16:creationId xmlns:a16="http://schemas.microsoft.com/office/drawing/2014/main" id="{F106CEEC-903F-4EF3-AE00-18527CDAD632}"/>
              </a:ext>
            </a:extLst>
          </p:cNvPr>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AFCB779-58BB-4DD1-89A7-593F52BA9C78}" type="slidenum">
              <a:rPr lang="en-US" altLang="en-US"/>
              <a:pPr>
                <a:defRPr/>
              </a:pPr>
              <a:t>‹#›</a:t>
            </a:fld>
            <a:endParaRPr lang="en-US" altLang="en-US"/>
          </a:p>
        </p:txBody>
      </p:sp>
      <p:sp>
        <p:nvSpPr>
          <p:cNvPr id="6" name="Rectangle 14">
            <a:extLst>
              <a:ext uri="{FF2B5EF4-FFF2-40B4-BE49-F238E27FC236}">
                <a16:creationId xmlns:a16="http://schemas.microsoft.com/office/drawing/2014/main" id="{D698B5F8-BF9D-4431-8979-0D592FCBD996}"/>
              </a:ext>
            </a:extLst>
          </p:cNvPr>
          <p:cNvSpPr>
            <a:spLocks noGrp="1" noChangeArrowheads="1"/>
          </p:cNvSpPr>
          <p:nvPr>
            <p:ph type="ftr" sz="quarter" idx="12"/>
          </p:nvPr>
        </p:nvSpPr>
        <p:spPr>
          <a:xfrm>
            <a:off x="3124200" y="6248400"/>
            <a:ext cx="2895600" cy="476250"/>
          </a:xfrm>
          <a:prstGeom prst="rect">
            <a:avLst/>
          </a:prstGeom>
        </p:spPr>
        <p:txBody>
          <a:bodyPr/>
          <a:lstStyle>
            <a:lvl1pPr eaLnBrk="1" hangingPunct="1">
              <a:defRPr>
                <a:latin typeface="Arial" charset="0"/>
                <a:cs typeface="+mn-cs"/>
              </a:defRPr>
            </a:lvl1pPr>
          </a:lstStyle>
          <a:p>
            <a:pPr>
              <a:defRPr/>
            </a:pPr>
            <a:endParaRPr lang="en-US"/>
          </a:p>
        </p:txBody>
      </p:sp>
    </p:spTree>
    <p:extLst>
      <p:ext uri="{BB962C8B-B14F-4D97-AF65-F5344CB8AC3E}">
        <p14:creationId xmlns:p14="http://schemas.microsoft.com/office/powerpoint/2010/main" val="317373134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a:prstGeom prst="rect">
            <a:avLst/>
          </a:prstGeom>
        </p:spPr>
        <p:txBody>
          <a:bodyPr/>
          <a:lstStyle/>
          <a:p>
            <a:pPr lvl="0"/>
            <a:endParaRPr lang="en-US" noProof="0"/>
          </a:p>
        </p:txBody>
      </p:sp>
      <p:sp>
        <p:nvSpPr>
          <p:cNvPr id="5" name="Date Placeholder 4">
            <a:extLst>
              <a:ext uri="{FF2B5EF4-FFF2-40B4-BE49-F238E27FC236}">
                <a16:creationId xmlns:a16="http://schemas.microsoft.com/office/drawing/2014/main" id="{08F91300-EA17-4DAC-A454-564620BB4D74}"/>
              </a:ext>
            </a:extLst>
          </p:cNvPr>
          <p:cNvSpPr>
            <a:spLocks noGrp="1"/>
          </p:cNvSpPr>
          <p:nvPr>
            <p:ph type="dt" sz="half" idx="10"/>
          </p:nvPr>
        </p:nvSpPr>
        <p:spPr>
          <a:xfrm>
            <a:off x="457200" y="6243638"/>
            <a:ext cx="2133600" cy="457200"/>
          </a:xfrm>
          <a:prstGeom prst="rect">
            <a:avLst/>
          </a:prstGeom>
        </p:spPr>
        <p:txBody>
          <a:bodyPr/>
          <a:lstStyle>
            <a:lvl1pPr eaLnBrk="1" hangingPunct="1">
              <a:defRPr>
                <a:latin typeface="Arial" charset="0"/>
                <a:cs typeface="+mn-cs"/>
              </a:defRPr>
            </a:lvl1pPr>
          </a:lstStyle>
          <a:p>
            <a:pPr>
              <a:defRPr/>
            </a:pPr>
            <a:endParaRPr lang="en-US"/>
          </a:p>
        </p:txBody>
      </p:sp>
      <p:sp>
        <p:nvSpPr>
          <p:cNvPr id="6" name="Footer Placeholder 5">
            <a:extLst>
              <a:ext uri="{FF2B5EF4-FFF2-40B4-BE49-F238E27FC236}">
                <a16:creationId xmlns:a16="http://schemas.microsoft.com/office/drawing/2014/main" id="{5D67C807-B378-43D8-A87E-69223065675E}"/>
              </a:ext>
            </a:extLst>
          </p:cNvPr>
          <p:cNvSpPr>
            <a:spLocks noGrp="1"/>
          </p:cNvSpPr>
          <p:nvPr>
            <p:ph type="ftr" sz="quarter" idx="11"/>
          </p:nvPr>
        </p:nvSpPr>
        <p:spPr>
          <a:xfrm>
            <a:off x="3124200" y="6248400"/>
            <a:ext cx="2895600" cy="457200"/>
          </a:xfrm>
          <a:prstGeom prst="rect">
            <a:avLst/>
          </a:prstGeom>
        </p:spPr>
        <p:txBody>
          <a:bodyPr/>
          <a:lstStyle>
            <a:lvl1pPr eaLnBrk="1" hangingPunct="1">
              <a:defRPr>
                <a:latin typeface="Arial" charset="0"/>
                <a:cs typeface="+mn-cs"/>
              </a:defRPr>
            </a:lvl1pPr>
          </a:lstStyle>
          <a:p>
            <a:pPr>
              <a:defRPr/>
            </a:pPr>
            <a:endParaRPr lang="en-US"/>
          </a:p>
        </p:txBody>
      </p:sp>
      <p:sp>
        <p:nvSpPr>
          <p:cNvPr id="7" name="Slide Number Placeholder 6">
            <a:extLst>
              <a:ext uri="{FF2B5EF4-FFF2-40B4-BE49-F238E27FC236}">
                <a16:creationId xmlns:a16="http://schemas.microsoft.com/office/drawing/2014/main" id="{D6DE5D62-0D8E-4626-BEFF-CB36F6739C02}"/>
              </a:ext>
            </a:extLst>
          </p:cNvPr>
          <p:cNvSpPr>
            <a:spLocks noGrp="1"/>
          </p:cNvSpPr>
          <p:nvPr>
            <p:ph type="sldNum" sz="quarter" idx="12"/>
          </p:nvPr>
        </p:nvSpPr>
        <p:spPr>
          <a:xfrm>
            <a:off x="6553200" y="6243638"/>
            <a:ext cx="21336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21450DD-C816-4C59-BBAD-8F43F7FF8E66}" type="slidenum">
              <a:rPr lang="en-US" altLang="en-US"/>
              <a:pPr>
                <a:defRPr/>
              </a:pPr>
              <a:t>‹#›</a:t>
            </a:fld>
            <a:endParaRPr lang="en-US" altLang="en-US"/>
          </a:p>
        </p:txBody>
      </p:sp>
    </p:spTree>
    <p:extLst>
      <p:ext uri="{BB962C8B-B14F-4D97-AF65-F5344CB8AC3E}">
        <p14:creationId xmlns:p14="http://schemas.microsoft.com/office/powerpoint/2010/main" val="18492222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9B61BD-4A9B-4ADF-B712-9871E54D4541}"/>
              </a:ext>
            </a:extLst>
          </p:cNvPr>
          <p:cNvSpPr>
            <a:spLocks noGrp="1" noChangeArrowheads="1"/>
          </p:cNvSpPr>
          <p:nvPr>
            <p:ph type="dt" sz="half" idx="10"/>
          </p:nvPr>
        </p:nvSpPr>
        <p:spPr>
          <a:xfrm>
            <a:off x="457200" y="6251575"/>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4" name="Slide Number Placeholder 3">
            <a:extLst>
              <a:ext uri="{FF2B5EF4-FFF2-40B4-BE49-F238E27FC236}">
                <a16:creationId xmlns:a16="http://schemas.microsoft.com/office/drawing/2014/main" id="{9B6C8476-571B-4FD5-B56E-186BEC2F8C59}"/>
              </a:ext>
            </a:extLst>
          </p:cNvPr>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888A6DF-7048-40F2-84B9-33186CE9E830}" type="slidenum">
              <a:rPr lang="en-US" altLang="en-US"/>
              <a:pPr>
                <a:defRPr/>
              </a:pPr>
              <a:t>‹#›</a:t>
            </a:fld>
            <a:endParaRPr lang="en-US" altLang="en-US"/>
          </a:p>
        </p:txBody>
      </p:sp>
      <p:sp>
        <p:nvSpPr>
          <p:cNvPr id="5" name="Rectangle 14">
            <a:extLst>
              <a:ext uri="{FF2B5EF4-FFF2-40B4-BE49-F238E27FC236}">
                <a16:creationId xmlns:a16="http://schemas.microsoft.com/office/drawing/2014/main" id="{C3B8A90D-6375-4D25-AC5A-A50953E53224}"/>
              </a:ext>
            </a:extLst>
          </p:cNvPr>
          <p:cNvSpPr>
            <a:spLocks noGrp="1" noChangeArrowheads="1"/>
          </p:cNvSpPr>
          <p:nvPr>
            <p:ph type="ftr" sz="quarter" idx="12"/>
          </p:nvPr>
        </p:nvSpPr>
        <p:spPr>
          <a:xfrm>
            <a:off x="3124200" y="6248400"/>
            <a:ext cx="2895600" cy="476250"/>
          </a:xfrm>
          <a:prstGeom prst="rect">
            <a:avLst/>
          </a:prstGeom>
        </p:spPr>
        <p:txBody>
          <a:bodyPr/>
          <a:lstStyle>
            <a:lvl1pPr eaLnBrk="1" hangingPunct="1">
              <a:defRPr>
                <a:latin typeface="Arial" charset="0"/>
                <a:cs typeface="+mn-cs"/>
              </a:defRPr>
            </a:lvl1pPr>
          </a:lstStyle>
          <a:p>
            <a:pPr>
              <a:defRPr/>
            </a:pPr>
            <a:endParaRPr lang="en-US"/>
          </a:p>
        </p:txBody>
      </p:sp>
    </p:spTree>
    <p:extLst>
      <p:ext uri="{BB962C8B-B14F-4D97-AF65-F5344CB8AC3E}">
        <p14:creationId xmlns:p14="http://schemas.microsoft.com/office/powerpoint/2010/main" val="20301248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a:p>
        </p:txBody>
      </p:sp>
      <p:sp>
        <p:nvSpPr>
          <p:cNvPr id="4" name="Rectangle 2">
            <a:extLst>
              <a:ext uri="{FF2B5EF4-FFF2-40B4-BE49-F238E27FC236}">
                <a16:creationId xmlns:a16="http://schemas.microsoft.com/office/drawing/2014/main" id="{3B8B9857-1B38-4B93-9CA5-628C196E8D4A}"/>
              </a:ext>
            </a:extLst>
          </p:cNvPr>
          <p:cNvSpPr>
            <a:spLocks noGrp="1" noChangeArrowheads="1"/>
          </p:cNvSpPr>
          <p:nvPr>
            <p:ph type="dt" sz="half" idx="10"/>
          </p:nvPr>
        </p:nvSpPr>
        <p:spPr>
          <a:xfrm>
            <a:off x="457200" y="6251575"/>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5" name="Rectangle 3">
            <a:extLst>
              <a:ext uri="{FF2B5EF4-FFF2-40B4-BE49-F238E27FC236}">
                <a16:creationId xmlns:a16="http://schemas.microsoft.com/office/drawing/2014/main" id="{DFCC3E4C-9EA8-4B09-8067-A7EBCCF661A3}"/>
              </a:ext>
            </a:extLst>
          </p:cNvPr>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47DE6D86-6ACC-43B8-BBAD-A6E36DAFF58B}" type="slidenum">
              <a:rPr lang="en-US" altLang="en-US"/>
              <a:pPr>
                <a:defRPr/>
              </a:pPr>
              <a:t>‹#›</a:t>
            </a:fld>
            <a:endParaRPr lang="en-US" altLang="en-US"/>
          </a:p>
        </p:txBody>
      </p:sp>
      <p:sp>
        <p:nvSpPr>
          <p:cNvPr id="6" name="Rectangle 14">
            <a:extLst>
              <a:ext uri="{FF2B5EF4-FFF2-40B4-BE49-F238E27FC236}">
                <a16:creationId xmlns:a16="http://schemas.microsoft.com/office/drawing/2014/main" id="{89304A55-64C4-4797-BAE4-CE0BEE9D34DC}"/>
              </a:ext>
            </a:extLst>
          </p:cNvPr>
          <p:cNvSpPr>
            <a:spLocks noGrp="1" noChangeArrowheads="1"/>
          </p:cNvSpPr>
          <p:nvPr>
            <p:ph type="ftr" sz="quarter" idx="12"/>
          </p:nvPr>
        </p:nvSpPr>
        <p:spPr>
          <a:xfrm>
            <a:off x="3124200" y="6248400"/>
            <a:ext cx="2895600" cy="476250"/>
          </a:xfrm>
          <a:prstGeom prst="rect">
            <a:avLst/>
          </a:prstGeom>
        </p:spPr>
        <p:txBody>
          <a:bodyPr/>
          <a:lstStyle>
            <a:lvl1pPr eaLnBrk="1" hangingPunct="1">
              <a:defRPr>
                <a:latin typeface="Arial" charset="0"/>
                <a:cs typeface="+mn-cs"/>
              </a:defRPr>
            </a:lvl1pPr>
          </a:lstStyle>
          <a:p>
            <a:pPr>
              <a:defRPr/>
            </a:pPr>
            <a:endParaRPr lang="en-US"/>
          </a:p>
        </p:txBody>
      </p:sp>
    </p:spTree>
    <p:extLst>
      <p:ext uri="{BB962C8B-B14F-4D97-AF65-F5344CB8AC3E}">
        <p14:creationId xmlns:p14="http://schemas.microsoft.com/office/powerpoint/2010/main" val="24600151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Click to edit Master title style</a:t>
            </a:r>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17232593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1085209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321924191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Click to edit Master title style</a:t>
            </a:r>
          </a:p>
        </p:txBody>
      </p:sp>
    </p:spTree>
    <p:extLst>
      <p:ext uri="{BB962C8B-B14F-4D97-AF65-F5344CB8AC3E}">
        <p14:creationId xmlns:p14="http://schemas.microsoft.com/office/powerpoint/2010/main" val="1044767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9661157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5926504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5653932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1"/>
            <a:r>
              <a:rPr lang="en-US" dirty="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43381093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998576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F074967-573A-467F-B06E-DDED3E5366D4}"/>
              </a:ext>
            </a:extLst>
          </p:cNvPr>
          <p:cNvSpPr>
            <a:spLocks noChangeArrowheads="1"/>
          </p:cNvSpPr>
          <p:nvPr/>
        </p:nvSpPr>
        <p:spPr bwMode="auto">
          <a:xfrm>
            <a:off x="1371600" y="4343400"/>
            <a:ext cx="6400800" cy="2921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300" b="1">
                <a:solidFill>
                  <a:schemeClr val="tx2"/>
                </a:solidFill>
              </a:rPr>
              <a:t>For more information please contact Centers for Disease Control and Prevention</a:t>
            </a:r>
          </a:p>
        </p:txBody>
      </p:sp>
      <p:sp>
        <p:nvSpPr>
          <p:cNvPr id="6" name="Rectangle 10">
            <a:extLst>
              <a:ext uri="{FF2B5EF4-FFF2-40B4-BE49-F238E27FC236}">
                <a16:creationId xmlns:a16="http://schemas.microsoft.com/office/drawing/2014/main" id="{B39B9CB5-3877-4A71-BC52-FCB4CC5AC5EF}"/>
              </a:ext>
            </a:extLst>
          </p:cNvPr>
          <p:cNvSpPr>
            <a:spLocks noChangeArrowheads="1"/>
          </p:cNvSpPr>
          <p:nvPr/>
        </p:nvSpPr>
        <p:spPr bwMode="auto">
          <a:xfrm>
            <a:off x="1371600" y="4705350"/>
            <a:ext cx="5943600" cy="6477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a:solidFill>
                  <a:schemeClr val="tx2"/>
                </a:solidFill>
              </a:rPr>
              <a:t>1600 Clifton Road NE, Atlanta, GA 30333</a:t>
            </a:r>
          </a:p>
          <a:p>
            <a:pPr eaLnBrk="1" hangingPunct="1">
              <a:defRPr/>
            </a:pPr>
            <a:r>
              <a:rPr lang="en-US" altLang="en-US" sz="1200">
                <a:solidFill>
                  <a:schemeClr val="tx2"/>
                </a:solidFill>
              </a:rPr>
              <a:t>Telephone, 1-800-CDC-INFO (232-4636)/TTY: 1-888-232-6348</a:t>
            </a:r>
          </a:p>
          <a:p>
            <a:pPr eaLnBrk="1" hangingPunct="1">
              <a:defRPr/>
            </a:pPr>
            <a:r>
              <a:rPr lang="en-US" altLang="en-US" sz="1200">
                <a:solidFill>
                  <a:schemeClr val="tx2"/>
                </a:solidFill>
              </a:rPr>
              <a:t>E-mail: cdcinfo@cdc.gov 	Web: www.cdc.gov</a:t>
            </a:r>
          </a:p>
        </p:txBody>
      </p:sp>
      <p:sp>
        <p:nvSpPr>
          <p:cNvPr id="7" name="Rectangle 6">
            <a:extLst>
              <a:ext uri="{FF2B5EF4-FFF2-40B4-BE49-F238E27FC236}">
                <a16:creationId xmlns:a16="http://schemas.microsoft.com/office/drawing/2014/main" id="{8FE2B819-5FD2-43D8-9411-D3D2DCA8B6DD}"/>
              </a:ext>
            </a:extLst>
          </p:cNvPr>
          <p:cNvSpPr>
            <a:spLocks noChangeArrowheads="1"/>
          </p:cNvSpPr>
          <p:nvPr/>
        </p:nvSpPr>
        <p:spPr bwMode="auto">
          <a:xfrm>
            <a:off x="1371600" y="5421313"/>
            <a:ext cx="5943600" cy="369887"/>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900">
                <a:solidFill>
                  <a:schemeClr val="tx2"/>
                </a:solidFill>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329309179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994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50891" name="Rectangle 11"/>
          <p:cNvSpPr>
            <a:spLocks noGrp="1" noChangeArrowheads="1"/>
          </p:cNvSpPr>
          <p:nvPr>
            <p:ph type="ctrTitle" sz="quarter"/>
          </p:nvPr>
        </p:nvSpPr>
        <p:spPr>
          <a:xfrm>
            <a:off x="685800" y="1736725"/>
            <a:ext cx="7772400" cy="1920875"/>
          </a:xfrm>
          <a:prstGeom prst="rect">
            <a:avLst/>
          </a:prstGeom>
        </p:spPr>
        <p:txBody>
          <a:bodyPr/>
          <a:lstStyle>
            <a:lvl1pPr>
              <a:defRPr sz="3500"/>
            </a:lvl1pPr>
          </a:lstStyle>
          <a:p>
            <a:r>
              <a:rPr lang="en-US"/>
              <a:t>Click to edit Master title style</a:t>
            </a:r>
          </a:p>
        </p:txBody>
      </p:sp>
      <p:sp>
        <p:nvSpPr>
          <p:cNvPr id="250892" name="Rectangle 12"/>
          <p:cNvSpPr>
            <a:spLocks noGrp="1" noChangeArrowheads="1"/>
          </p:cNvSpPr>
          <p:nvPr>
            <p:ph type="subTitle" sz="quarter" idx="1"/>
          </p:nvPr>
        </p:nvSpPr>
        <p:spPr>
          <a:xfrm>
            <a:off x="1371600" y="3886200"/>
            <a:ext cx="6400800" cy="1752600"/>
          </a:xfrm>
          <a:prstGeom prst="rect">
            <a:avLst/>
          </a:prstGeom>
        </p:spPr>
        <p:txBody>
          <a:bodyPr/>
          <a:lstStyle>
            <a:lvl1pPr marL="0" indent="0" algn="ctr">
              <a:buFont typeface="Wingdings" pitchFamily="2" charset="2"/>
              <a:buNone/>
              <a:defRPr/>
            </a:lvl1pPr>
          </a:lstStyle>
          <a:p>
            <a:r>
              <a:rPr lang="en-US"/>
              <a:t>Click to edit Master subtitle style</a:t>
            </a:r>
          </a:p>
        </p:txBody>
      </p:sp>
      <p:sp>
        <p:nvSpPr>
          <p:cNvPr id="4" name="Rectangle 13">
            <a:extLst>
              <a:ext uri="{FF2B5EF4-FFF2-40B4-BE49-F238E27FC236}">
                <a16:creationId xmlns:a16="http://schemas.microsoft.com/office/drawing/2014/main" id="{5BDC885F-3E5A-4312-B099-1F596531655E}"/>
              </a:ext>
            </a:extLst>
          </p:cNvPr>
          <p:cNvSpPr>
            <a:spLocks noGrp="1" noChangeArrowheads="1"/>
          </p:cNvSpPr>
          <p:nvPr>
            <p:ph type="dt" sz="quarter" idx="10"/>
          </p:nvPr>
        </p:nvSpPr>
        <p:spPr>
          <a:xfrm>
            <a:off x="457200" y="6248400"/>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5" name="Rectangle 14">
            <a:extLst>
              <a:ext uri="{FF2B5EF4-FFF2-40B4-BE49-F238E27FC236}">
                <a16:creationId xmlns:a16="http://schemas.microsoft.com/office/drawing/2014/main" id="{1DEF721D-5F44-4803-A282-4B9FDA658016}"/>
              </a:ext>
            </a:extLst>
          </p:cNvPr>
          <p:cNvSpPr>
            <a:spLocks noGrp="1" noChangeArrowheads="1"/>
          </p:cNvSpPr>
          <p:nvPr>
            <p:ph type="ftr" sz="quarter" idx="11"/>
          </p:nvPr>
        </p:nvSpPr>
        <p:spPr>
          <a:xfrm>
            <a:off x="3124200" y="6251575"/>
            <a:ext cx="2895600" cy="476250"/>
          </a:xfrm>
          <a:prstGeom prst="rect">
            <a:avLst/>
          </a:prstGeom>
        </p:spPr>
        <p:txBody>
          <a:bodyPr/>
          <a:lstStyle>
            <a:lvl1pPr eaLnBrk="1" hangingPunct="1">
              <a:defRPr>
                <a:latin typeface="Arial" charset="0"/>
                <a:cs typeface="+mn-cs"/>
              </a:defRPr>
            </a:lvl1pPr>
          </a:lstStyle>
          <a:p>
            <a:pPr>
              <a:defRPr/>
            </a:pPr>
            <a:endParaRPr lang="en-US"/>
          </a:p>
        </p:txBody>
      </p:sp>
      <p:sp>
        <p:nvSpPr>
          <p:cNvPr id="6" name="Rectangle 15">
            <a:extLst>
              <a:ext uri="{FF2B5EF4-FFF2-40B4-BE49-F238E27FC236}">
                <a16:creationId xmlns:a16="http://schemas.microsoft.com/office/drawing/2014/main" id="{3C989698-8249-4FD5-8C53-D37EDCCBC908}"/>
              </a:ext>
            </a:extLst>
          </p:cNvPr>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0634441-40E4-4888-BCA6-9D65510708C3}" type="slidenum">
              <a:rPr lang="en-US" altLang="en-US"/>
              <a:pPr>
                <a:defRPr/>
              </a:pPr>
              <a:t>‹#›</a:t>
            </a:fld>
            <a:endParaRPr lang="en-US" altLang="en-US"/>
          </a:p>
        </p:txBody>
      </p:sp>
    </p:spTree>
    <p:extLst>
      <p:ext uri="{BB962C8B-B14F-4D97-AF65-F5344CB8AC3E}">
        <p14:creationId xmlns:p14="http://schemas.microsoft.com/office/powerpoint/2010/main" val="15952942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8C1A49E-2EA5-41B8-B2C3-84019FD675F6}"/>
              </a:ext>
            </a:extLst>
          </p:cNvPr>
          <p:cNvSpPr>
            <a:spLocks noGrp="1" noChangeArrowheads="1"/>
          </p:cNvSpPr>
          <p:nvPr>
            <p:ph type="dt" sz="half" idx="10"/>
          </p:nvPr>
        </p:nvSpPr>
        <p:spPr>
          <a:xfrm>
            <a:off x="457200" y="6251575"/>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5" name="Rectangle 3">
            <a:extLst>
              <a:ext uri="{FF2B5EF4-FFF2-40B4-BE49-F238E27FC236}">
                <a16:creationId xmlns:a16="http://schemas.microsoft.com/office/drawing/2014/main" id="{EA7E2796-4DCC-4B55-993E-80D99F9BCEC5}"/>
              </a:ext>
            </a:extLst>
          </p:cNvPr>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57FB61B-AC73-437B-8EFE-9A75DA8A29BE}" type="slidenum">
              <a:rPr lang="en-US" altLang="en-US"/>
              <a:pPr>
                <a:defRPr/>
              </a:pPr>
              <a:t>‹#›</a:t>
            </a:fld>
            <a:endParaRPr lang="en-US" altLang="en-US"/>
          </a:p>
        </p:txBody>
      </p:sp>
      <p:sp>
        <p:nvSpPr>
          <p:cNvPr id="6" name="Rectangle 14">
            <a:extLst>
              <a:ext uri="{FF2B5EF4-FFF2-40B4-BE49-F238E27FC236}">
                <a16:creationId xmlns:a16="http://schemas.microsoft.com/office/drawing/2014/main" id="{D70E9492-6104-42AB-A1A0-92609D93B4D3}"/>
              </a:ext>
            </a:extLst>
          </p:cNvPr>
          <p:cNvSpPr>
            <a:spLocks noGrp="1" noChangeArrowheads="1"/>
          </p:cNvSpPr>
          <p:nvPr>
            <p:ph type="ftr" sz="quarter" idx="12"/>
          </p:nvPr>
        </p:nvSpPr>
        <p:spPr>
          <a:xfrm>
            <a:off x="3124200" y="6248400"/>
            <a:ext cx="2895600" cy="476250"/>
          </a:xfrm>
          <a:prstGeom prst="rect">
            <a:avLst/>
          </a:prstGeom>
        </p:spPr>
        <p:txBody>
          <a:bodyPr/>
          <a:lstStyle>
            <a:lvl1pPr eaLnBrk="1" hangingPunct="1">
              <a:defRPr>
                <a:latin typeface="Arial" charset="0"/>
                <a:cs typeface="+mn-cs"/>
              </a:defRPr>
            </a:lvl1pPr>
          </a:lstStyle>
          <a:p>
            <a:pPr>
              <a:defRPr/>
            </a:pPr>
            <a:endParaRPr lang="en-US"/>
          </a:p>
        </p:txBody>
      </p:sp>
    </p:spTree>
    <p:extLst>
      <p:ext uri="{BB962C8B-B14F-4D97-AF65-F5344CB8AC3E}">
        <p14:creationId xmlns:p14="http://schemas.microsoft.com/office/powerpoint/2010/main" val="29908875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5C7D5D3-7F22-4A7D-BA35-704C97630790}"/>
              </a:ext>
            </a:extLst>
          </p:cNvPr>
          <p:cNvSpPr>
            <a:spLocks noGrp="1" noChangeArrowheads="1"/>
          </p:cNvSpPr>
          <p:nvPr>
            <p:ph type="dt" sz="half" idx="10"/>
          </p:nvPr>
        </p:nvSpPr>
        <p:spPr>
          <a:xfrm>
            <a:off x="457200" y="6251575"/>
            <a:ext cx="2133600" cy="476250"/>
          </a:xfrm>
          <a:prstGeom prst="rect">
            <a:avLst/>
          </a:prstGeom>
        </p:spPr>
        <p:txBody>
          <a:bodyPr/>
          <a:lstStyle>
            <a:lvl1pPr eaLnBrk="1" hangingPunct="1">
              <a:defRPr>
                <a:latin typeface="Arial" charset="0"/>
                <a:cs typeface="+mn-cs"/>
              </a:defRPr>
            </a:lvl1pPr>
          </a:lstStyle>
          <a:p>
            <a:pPr>
              <a:defRPr/>
            </a:pPr>
            <a:endParaRPr lang="en-US"/>
          </a:p>
        </p:txBody>
      </p:sp>
      <p:sp>
        <p:nvSpPr>
          <p:cNvPr id="4" name="Slide Number Placeholder 3">
            <a:extLst>
              <a:ext uri="{FF2B5EF4-FFF2-40B4-BE49-F238E27FC236}">
                <a16:creationId xmlns:a16="http://schemas.microsoft.com/office/drawing/2014/main" id="{2C591DE5-4751-4499-B01E-9A1D337C14D2}"/>
              </a:ext>
            </a:extLst>
          </p:cNvPr>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CB010F1-0951-44C9-B838-472DEAD9A48B}" type="slidenum">
              <a:rPr lang="en-US" altLang="en-US"/>
              <a:pPr>
                <a:defRPr/>
              </a:pPr>
              <a:t>‹#›</a:t>
            </a:fld>
            <a:endParaRPr lang="en-US" altLang="en-US"/>
          </a:p>
        </p:txBody>
      </p:sp>
      <p:sp>
        <p:nvSpPr>
          <p:cNvPr id="5" name="Rectangle 14">
            <a:extLst>
              <a:ext uri="{FF2B5EF4-FFF2-40B4-BE49-F238E27FC236}">
                <a16:creationId xmlns:a16="http://schemas.microsoft.com/office/drawing/2014/main" id="{13D0AA7A-7FCC-4BD8-9921-07154D7668F5}"/>
              </a:ext>
            </a:extLst>
          </p:cNvPr>
          <p:cNvSpPr>
            <a:spLocks noGrp="1" noChangeArrowheads="1"/>
          </p:cNvSpPr>
          <p:nvPr>
            <p:ph type="ftr" sz="quarter" idx="12"/>
          </p:nvPr>
        </p:nvSpPr>
        <p:spPr>
          <a:xfrm>
            <a:off x="3124200" y="6248400"/>
            <a:ext cx="2895600" cy="476250"/>
          </a:xfrm>
          <a:prstGeom prst="rect">
            <a:avLst/>
          </a:prstGeom>
        </p:spPr>
        <p:txBody>
          <a:bodyPr/>
          <a:lstStyle>
            <a:lvl1pPr eaLnBrk="1" hangingPunct="1">
              <a:defRPr>
                <a:latin typeface="Arial" charset="0"/>
                <a:cs typeface="+mn-cs"/>
              </a:defRPr>
            </a:lvl1pPr>
          </a:lstStyle>
          <a:p>
            <a:pPr>
              <a:defRPr/>
            </a:pPr>
            <a:endParaRPr lang="en-US"/>
          </a:p>
        </p:txBody>
      </p:sp>
    </p:spTree>
    <p:extLst>
      <p:ext uri="{BB962C8B-B14F-4D97-AF65-F5344CB8AC3E}">
        <p14:creationId xmlns:p14="http://schemas.microsoft.com/office/powerpoint/2010/main" val="415449791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2600" y="3498850"/>
            <a:ext cx="8166100" cy="2559050"/>
          </a:xfrm>
        </p:spPr>
        <p:txBody>
          <a:bodyPr>
            <a:normAutofit/>
          </a:bodyPr>
          <a:lstStyle>
            <a:lvl1pPr marL="0" indent="0" algn="ctr">
              <a:buNone/>
              <a:defRPr sz="200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itle 1"/>
          <p:cNvSpPr>
            <a:spLocks noGrp="1"/>
          </p:cNvSpPr>
          <p:nvPr>
            <p:ph type="ctrTitle"/>
          </p:nvPr>
        </p:nvSpPr>
        <p:spPr>
          <a:xfrm>
            <a:off x="482600" y="1651000"/>
            <a:ext cx="8166100" cy="1847850"/>
          </a:xfrm>
        </p:spPr>
        <p:txBody>
          <a:bodyPr anchor="t"/>
          <a:lstStyle>
            <a:lvl1pPr>
              <a:defRPr sz="3200" b="0">
                <a:solidFill>
                  <a:srgbClr val="000000"/>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A9568BD-A55A-4BEF-8520-632636A39683}"/>
              </a:ext>
            </a:extLst>
          </p:cNvPr>
          <p:cNvSpPr>
            <a:spLocks noGrp="1"/>
          </p:cNvSpPr>
          <p:nvPr>
            <p:ph type="sldNum" sz="quarter" idx="10"/>
          </p:nvPr>
        </p:nvSpPr>
        <p:spPr/>
        <p:txBody>
          <a:bodyPr/>
          <a:lstStyle>
            <a:lvl1pPr>
              <a:defRPr/>
            </a:lvl1pPr>
          </a:lstStyle>
          <a:p>
            <a:pPr>
              <a:defRPr/>
            </a:pPr>
            <a:fld id="{F892A6CD-9571-4AA8-A7BA-7402916B1C8F}" type="slidenum">
              <a:rPr lang="en-US" altLang="en-US"/>
              <a:pPr>
                <a:defRPr/>
              </a:pPr>
              <a:t>‹#›</a:t>
            </a:fld>
            <a:endParaRPr lang="en-US" altLang="en-US"/>
          </a:p>
        </p:txBody>
      </p:sp>
    </p:spTree>
    <p:extLst>
      <p:ext uri="{BB962C8B-B14F-4D97-AF65-F5344CB8AC3E}">
        <p14:creationId xmlns:p14="http://schemas.microsoft.com/office/powerpoint/2010/main" val="131504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55890157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200">
                <a:solidFill>
                  <a:srgbClr val="000000"/>
                </a:solidFill>
              </a:defRPr>
            </a:lvl1pPr>
            <a:lvl2pPr>
              <a:defRPr sz="1800">
                <a:solidFill>
                  <a:srgbClr val="000000"/>
                </a:solidFill>
              </a:defRPr>
            </a:lvl2pPr>
            <a:lvl3pPr>
              <a:defRPr sz="1600">
                <a:solidFill>
                  <a:srgbClr val="000000"/>
                </a:solidFill>
              </a:defRPr>
            </a:lvl3pPr>
            <a:lvl4pPr>
              <a:defRPr sz="1400">
                <a:solidFill>
                  <a:srgbClr val="000000"/>
                </a:solidFill>
              </a:defRPr>
            </a:lvl4pPr>
            <a:lvl5pPr>
              <a:defRPr sz="12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654FD5F4-993B-4F4C-AC1A-1C5450AF9D70}"/>
              </a:ext>
            </a:extLst>
          </p:cNvPr>
          <p:cNvSpPr>
            <a:spLocks noGrp="1"/>
          </p:cNvSpPr>
          <p:nvPr>
            <p:ph type="sldNum" sz="quarter" idx="10"/>
          </p:nvPr>
        </p:nvSpPr>
        <p:spPr/>
        <p:txBody>
          <a:bodyPr/>
          <a:lstStyle>
            <a:lvl1pPr>
              <a:defRPr/>
            </a:lvl1pPr>
          </a:lstStyle>
          <a:p>
            <a:pPr>
              <a:defRPr/>
            </a:pPr>
            <a:fld id="{4A917D63-733C-4CFF-AD91-6259BBDA4D61}" type="slidenum">
              <a:rPr lang="en-US" altLang="en-US"/>
              <a:pPr>
                <a:defRPr/>
              </a:pPr>
              <a:t>‹#›</a:t>
            </a:fld>
            <a:endParaRPr lang="en-US" altLang="en-US"/>
          </a:p>
        </p:txBody>
      </p:sp>
    </p:spTree>
    <p:extLst>
      <p:ext uri="{BB962C8B-B14F-4D97-AF65-F5344CB8AC3E}">
        <p14:creationId xmlns:p14="http://schemas.microsoft.com/office/powerpoint/2010/main" val="2289741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Title 1"/>
          <p:cNvSpPr>
            <a:spLocks noGrp="1"/>
          </p:cNvSpPr>
          <p:nvPr>
            <p:ph type="ctrTitle"/>
          </p:nvPr>
        </p:nvSpPr>
        <p:spPr>
          <a:xfrm>
            <a:off x="533400" y="2743200"/>
            <a:ext cx="8001000" cy="2743200"/>
          </a:xfrm>
        </p:spPr>
        <p:txBody>
          <a:bodyPr anchor="t"/>
          <a:lstStyle>
            <a:lvl1pPr>
              <a:defRPr sz="3200">
                <a:solidFill>
                  <a:srgbClr val="000000"/>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A25452E3-B073-4C55-B5F5-63833006231A}"/>
              </a:ext>
            </a:extLst>
          </p:cNvPr>
          <p:cNvSpPr>
            <a:spLocks noGrp="1"/>
          </p:cNvSpPr>
          <p:nvPr>
            <p:ph type="sldNum" sz="quarter" idx="10"/>
          </p:nvPr>
        </p:nvSpPr>
        <p:spPr/>
        <p:txBody>
          <a:bodyPr/>
          <a:lstStyle>
            <a:lvl1pPr>
              <a:defRPr/>
            </a:lvl1pPr>
          </a:lstStyle>
          <a:p>
            <a:pPr>
              <a:defRPr/>
            </a:pPr>
            <a:fld id="{5D464920-A540-4051-AB19-DCAE2F7CA0CF}" type="slidenum">
              <a:rPr lang="en-US" altLang="en-US"/>
              <a:pPr>
                <a:defRPr/>
              </a:pPr>
              <a:t>‹#›</a:t>
            </a:fld>
            <a:endParaRPr lang="en-US" altLang="en-US"/>
          </a:p>
        </p:txBody>
      </p:sp>
    </p:spTree>
    <p:extLst>
      <p:ext uri="{BB962C8B-B14F-4D97-AF65-F5344CB8AC3E}">
        <p14:creationId xmlns:p14="http://schemas.microsoft.com/office/powerpoint/2010/main" val="62197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237F1F-7836-422A-B38B-A57C2DBB643E}"/>
              </a:ext>
            </a:extLst>
          </p:cNvPr>
          <p:cNvSpPr txBox="1">
            <a:spLocks/>
          </p:cNvSpPr>
          <p:nvPr/>
        </p:nvSpPr>
        <p:spPr>
          <a:xfrm>
            <a:off x="457200" y="5486400"/>
            <a:ext cx="8255000" cy="225425"/>
          </a:xfrm>
          <a:prstGeom prst="rect">
            <a:avLst/>
          </a:prstGeom>
        </p:spPr>
        <p:txBody>
          <a:bodyPr anchor="b">
            <a:normAutofit fontScale="47500" lnSpcReduction="20000"/>
          </a:bodyPr>
          <a:lstStyle>
            <a:lvl1pPr algn="l">
              <a:defRPr sz="2000" b="1"/>
            </a:lvl1pPr>
          </a:lstStyle>
          <a:p>
            <a:pPr defTabSz="457200" eaLnBrk="1" fontAlgn="auto" hangingPunct="1">
              <a:spcAft>
                <a:spcPts val="0"/>
              </a:spcAft>
              <a:defRPr/>
            </a:pPr>
            <a:r>
              <a:rPr lang="en-US" dirty="0">
                <a:solidFill>
                  <a:schemeClr val="bg1"/>
                </a:solidFill>
                <a:latin typeface="Arial"/>
                <a:ea typeface="+mj-ea"/>
                <a:cs typeface="Arial"/>
              </a:rPr>
              <a:t>Click to edit Master title style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7" name="Picture Placeholder 2"/>
          <p:cNvSpPr>
            <a:spLocks noGrp="1"/>
          </p:cNvSpPr>
          <p:nvPr>
            <p:ph type="pic" idx="1"/>
          </p:nvPr>
        </p:nvSpPr>
        <p:spPr>
          <a:xfrm>
            <a:off x="787400" y="1295399"/>
            <a:ext cx="7607300" cy="40386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8" name="Text Placeholder 3"/>
          <p:cNvSpPr>
            <a:spLocks noGrp="1"/>
          </p:cNvSpPr>
          <p:nvPr>
            <p:ph type="body" sz="half" idx="2"/>
          </p:nvPr>
        </p:nvSpPr>
        <p:spPr>
          <a:xfrm>
            <a:off x="787400" y="5712316"/>
            <a:ext cx="7607300" cy="5487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a:extLst>
              <a:ext uri="{FF2B5EF4-FFF2-40B4-BE49-F238E27FC236}">
                <a16:creationId xmlns:a16="http://schemas.microsoft.com/office/drawing/2014/main" id="{5C17C321-C3F6-4653-AF31-0C8470CBFE23}"/>
              </a:ext>
            </a:extLst>
          </p:cNvPr>
          <p:cNvSpPr>
            <a:spLocks noGrp="1"/>
          </p:cNvSpPr>
          <p:nvPr>
            <p:ph type="sldNum" sz="quarter" idx="10"/>
          </p:nvPr>
        </p:nvSpPr>
        <p:spPr/>
        <p:txBody>
          <a:bodyPr/>
          <a:lstStyle>
            <a:lvl1pPr>
              <a:defRPr/>
            </a:lvl1pPr>
          </a:lstStyle>
          <a:p>
            <a:pPr>
              <a:defRPr/>
            </a:pPr>
            <a:fld id="{25FCE976-57C6-47ED-A05C-58634B78FA99}" type="slidenum">
              <a:rPr lang="en-US" altLang="en-US"/>
              <a:pPr>
                <a:defRPr/>
              </a:pPr>
              <a:t>‹#›</a:t>
            </a:fld>
            <a:endParaRPr lang="en-US" altLang="en-US"/>
          </a:p>
        </p:txBody>
      </p:sp>
    </p:spTree>
    <p:extLst>
      <p:ext uri="{BB962C8B-B14F-4D97-AF65-F5344CB8AC3E}">
        <p14:creationId xmlns:p14="http://schemas.microsoft.com/office/powerpoint/2010/main" val="3217195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6867A571-5AFA-48E8-AA2A-227EA9AE7ED5}"/>
              </a:ext>
            </a:extLst>
          </p:cNvPr>
          <p:cNvSpPr>
            <a:spLocks noGrp="1"/>
          </p:cNvSpPr>
          <p:nvPr>
            <p:ph type="sldNum" sz="quarter" idx="10"/>
          </p:nvPr>
        </p:nvSpPr>
        <p:spPr/>
        <p:txBody>
          <a:bodyPr/>
          <a:lstStyle>
            <a:lvl1pPr>
              <a:defRPr/>
            </a:lvl1pPr>
          </a:lstStyle>
          <a:p>
            <a:pPr>
              <a:defRPr/>
            </a:pPr>
            <a:fld id="{1C1475F1-4DCC-454A-9531-529137C3BA31}" type="slidenum">
              <a:rPr lang="en-US" altLang="en-US"/>
              <a:pPr>
                <a:defRPr/>
              </a:pPr>
              <a:t>‹#›</a:t>
            </a:fld>
            <a:endParaRPr lang="en-US" altLang="en-US"/>
          </a:p>
        </p:txBody>
      </p:sp>
    </p:spTree>
    <p:extLst>
      <p:ext uri="{BB962C8B-B14F-4D97-AF65-F5344CB8AC3E}">
        <p14:creationId xmlns:p14="http://schemas.microsoft.com/office/powerpoint/2010/main" val="3959112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FB502A-E18E-4CA6-88F0-456DC1BC08BF}"/>
              </a:ext>
            </a:extLst>
          </p:cNvPr>
          <p:cNvSpPr>
            <a:spLocks noGrp="1"/>
          </p:cNvSpPr>
          <p:nvPr>
            <p:ph type="sldNum" sz="quarter" idx="10"/>
          </p:nvPr>
        </p:nvSpPr>
        <p:spPr/>
        <p:txBody>
          <a:bodyPr/>
          <a:lstStyle>
            <a:lvl1pPr>
              <a:defRPr/>
            </a:lvl1pPr>
          </a:lstStyle>
          <a:p>
            <a:pPr>
              <a:defRPr/>
            </a:pPr>
            <a:fld id="{D5230956-BA80-4760-936C-619C0D06B8D4}" type="slidenum">
              <a:rPr lang="en-US" altLang="en-US"/>
              <a:pPr>
                <a:defRPr/>
              </a:pPr>
              <a:t>‹#›</a:t>
            </a:fld>
            <a:endParaRPr lang="en-US" altLang="en-US"/>
          </a:p>
        </p:txBody>
      </p:sp>
    </p:spTree>
    <p:extLst>
      <p:ext uri="{BB962C8B-B14F-4D97-AF65-F5344CB8AC3E}">
        <p14:creationId xmlns:p14="http://schemas.microsoft.com/office/powerpoint/2010/main" val="3227015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a:t>Click to edit Master title style</a:t>
            </a:r>
          </a:p>
        </p:txBody>
      </p:sp>
      <p:sp>
        <p:nvSpPr>
          <p:cNvPr id="8"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
        <p:nvSpPr>
          <p:cNvPr id="10"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210490931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47934593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a:t>Click to edit Master title style</a:t>
            </a:r>
          </a:p>
        </p:txBody>
      </p:sp>
    </p:spTree>
    <p:extLst>
      <p:ext uri="{BB962C8B-B14F-4D97-AF65-F5344CB8AC3E}">
        <p14:creationId xmlns:p14="http://schemas.microsoft.com/office/powerpoint/2010/main" val="5148627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1905000" y="5791200"/>
            <a:ext cx="67818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5156028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143877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defRPr>
            </a:lvl1pPr>
          </a:lstStyle>
          <a:p>
            <a:r>
              <a:rPr lang="en-US" dirty="0"/>
              <a:t>Click to edit Master title style</a:t>
            </a:r>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a:p>
            <a:pPr lvl="1"/>
            <a:r>
              <a:rPr lang="en-US" dirty="0"/>
              <a:t>Second level</a:t>
            </a:r>
          </a:p>
        </p:txBody>
      </p:sp>
      <p:sp>
        <p:nvSpPr>
          <p:cNvPr id="7"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7551738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5807801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4CDE557D-3DB2-42DA-973D-602CCFB30BB6}"/>
              </a:ext>
            </a:extLst>
          </p:cNvPr>
          <p:cNvSpPr>
            <a:spLocks noChangeArrowheads="1"/>
          </p:cNvSpPr>
          <p:nvPr userDrawn="1"/>
        </p:nvSpPr>
        <p:spPr bwMode="auto">
          <a:xfrm>
            <a:off x="1371600" y="4343400"/>
            <a:ext cx="6400800" cy="2921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300" b="1">
                <a:latin typeface="Myriad Web Pro" charset="0"/>
              </a:rPr>
              <a:t>For more information please contact Centers for Disease Control and Prevention</a:t>
            </a:r>
          </a:p>
        </p:txBody>
      </p:sp>
      <p:sp>
        <p:nvSpPr>
          <p:cNvPr id="7" name="Rectangle 9">
            <a:extLst>
              <a:ext uri="{FF2B5EF4-FFF2-40B4-BE49-F238E27FC236}">
                <a16:creationId xmlns:a16="http://schemas.microsoft.com/office/drawing/2014/main" id="{120C4695-C550-47FE-8630-9E636C0B0550}"/>
              </a:ext>
            </a:extLst>
          </p:cNvPr>
          <p:cNvSpPr>
            <a:spLocks noChangeArrowheads="1"/>
          </p:cNvSpPr>
          <p:nvPr userDrawn="1"/>
        </p:nvSpPr>
        <p:spPr bwMode="auto">
          <a:xfrm>
            <a:off x="1371600" y="4705350"/>
            <a:ext cx="5943600" cy="6477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200">
                <a:latin typeface="Myriad Web Pro" charset="0"/>
              </a:rPr>
              <a:t>1600 Clifton Road NE, Atlanta, GA 30333</a:t>
            </a:r>
          </a:p>
          <a:p>
            <a:pPr eaLnBrk="1" hangingPunct="1">
              <a:defRPr/>
            </a:pPr>
            <a:r>
              <a:rPr lang="en-US" altLang="en-US" sz="1200">
                <a:latin typeface="Myriad Web Pro" charset="0"/>
              </a:rPr>
              <a:t>Telephone, 1-800-CDC-INFO (232-4636)/TTY: 1-888-232-6348</a:t>
            </a:r>
          </a:p>
          <a:p>
            <a:pPr eaLnBrk="1" hangingPunct="1">
              <a:defRPr/>
            </a:pPr>
            <a:r>
              <a:rPr lang="en-US" altLang="en-US" sz="1200">
                <a:latin typeface="Myriad Web Pro" charset="0"/>
              </a:rPr>
              <a:t>E-mail: cdcinfo@cdc.gov 	Web: www.cdc.gov</a:t>
            </a:r>
          </a:p>
        </p:txBody>
      </p:sp>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5"/>
          <p:cNvSpPr>
            <a:spLocks noGrp="1"/>
          </p:cNvSpPr>
          <p:nvPr>
            <p:ph type="body" sz="quarter" idx="11"/>
          </p:nvPr>
        </p:nvSpPr>
        <p:spPr>
          <a:xfrm>
            <a:off x="2286000" y="6281928"/>
            <a:ext cx="5105400" cy="18288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
        <p:nvSpPr>
          <p:cNvPr id="12" name="Text Placeholder 6"/>
          <p:cNvSpPr>
            <a:spLocks noGrp="1"/>
          </p:cNvSpPr>
          <p:nvPr>
            <p:ph type="body" sz="quarter" idx="12"/>
          </p:nvPr>
        </p:nvSpPr>
        <p:spPr>
          <a:xfrm>
            <a:off x="2286000" y="6473952"/>
            <a:ext cx="5105400" cy="228600"/>
          </a:xfrm>
          <a:prstGeom prst="rect">
            <a:avLst/>
          </a:prstGeom>
        </p:spPr>
        <p:txBody>
          <a:bodyPr/>
          <a:lstStyle>
            <a:lvl1pPr>
              <a:buNone/>
              <a:defRPr sz="1000" baseline="0">
                <a:solidFill>
                  <a:schemeClr val="accent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59429154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9.jpeg"/><Relationship Id="rId4" Type="http://schemas.openxmlformats.org/officeDocument/2006/relationships/slideLayout" Target="../slideLayouts/slideLayout3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17" r:id="rId1"/>
    <p:sldLayoutId id="2147484002" r:id="rId2"/>
    <p:sldLayoutId id="2147484018" r:id="rId3"/>
    <p:sldLayoutId id="2147484019" r:id="rId4"/>
    <p:sldLayoutId id="2147484020" r:id="rId5"/>
    <p:sldLayoutId id="2147484003" r:id="rId6"/>
    <p:sldLayoutId id="2147484004" r:id="rId7"/>
    <p:sldLayoutId id="2147484005" r:id="rId8"/>
    <p:sldLayoutId id="2147484021" r:id="rId9"/>
    <p:sldLayoutId id="2147484006" r:id="rId10"/>
    <p:sldLayoutId id="2147484022" r:id="rId11"/>
    <p:sldLayoutId id="2147484023" r:id="rId12"/>
    <p:sldLayoutId id="2147484024" r:id="rId13"/>
    <p:sldLayoutId id="2147484025" r:id="rId14"/>
    <p:sldLayoutId id="2147484026" r:id="rId15"/>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27" r:id="rId1"/>
    <p:sldLayoutId id="2147484007" r:id="rId2"/>
    <p:sldLayoutId id="2147484028" r:id="rId3"/>
    <p:sldLayoutId id="2147484029" r:id="rId4"/>
    <p:sldLayoutId id="2147484030" r:id="rId5"/>
    <p:sldLayoutId id="2147484008" r:id="rId6"/>
    <p:sldLayoutId id="2147484009" r:id="rId7"/>
    <p:sldLayoutId id="2147484010" r:id="rId8"/>
    <p:sldLayoutId id="2147484031" r:id="rId9"/>
    <p:sldLayoutId id="2147484011" r:id="rId10"/>
    <p:sldLayoutId id="2147484032" r:id="rId11"/>
    <p:sldLayoutId id="2147484033" r:id="rId12"/>
    <p:sldLayoutId id="2147484034" r:id="rId13"/>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swirl1.jpg">
            <a:extLst>
              <a:ext uri="{FF2B5EF4-FFF2-40B4-BE49-F238E27FC236}">
                <a16:creationId xmlns:a16="http://schemas.microsoft.com/office/drawing/2014/main" id="{F885063B-3271-4016-9965-90792532D8C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6516688"/>
            <a:ext cx="9144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a:extLst>
              <a:ext uri="{FF2B5EF4-FFF2-40B4-BE49-F238E27FC236}">
                <a16:creationId xmlns:a16="http://schemas.microsoft.com/office/drawing/2014/main" id="{1D3BA328-62DD-46F8-BA92-317547DDA1D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5E8A201C-BD35-478C-AC76-651AFFB8A203}"/>
              </a:ext>
            </a:extLst>
          </p:cNvPr>
          <p:cNvSpPr>
            <a:spLocks noGrp="1"/>
          </p:cNvSpPr>
          <p:nvPr>
            <p:ph type="sldNum" sz="quarter" idx="4"/>
          </p:nvPr>
        </p:nvSpPr>
        <p:spPr>
          <a:xfrm>
            <a:off x="457200" y="6516688"/>
            <a:ext cx="927100" cy="341312"/>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898989"/>
                </a:solidFill>
              </a:defRPr>
            </a:lvl1pPr>
          </a:lstStyle>
          <a:p>
            <a:pPr>
              <a:defRPr/>
            </a:pPr>
            <a:fld id="{B32D7981-EA5D-43F2-9E17-240427AB9359}" type="slidenum">
              <a:rPr lang="en-US" altLang="en-US"/>
              <a:pPr>
                <a:defRPr/>
              </a:pPr>
              <a:t>‹#›</a:t>
            </a:fld>
            <a:endParaRPr lang="en-US" altLang="en-US"/>
          </a:p>
        </p:txBody>
      </p:sp>
      <p:sp>
        <p:nvSpPr>
          <p:cNvPr id="1029" name="TextBox 7">
            <a:extLst>
              <a:ext uri="{FF2B5EF4-FFF2-40B4-BE49-F238E27FC236}">
                <a16:creationId xmlns:a16="http://schemas.microsoft.com/office/drawing/2014/main" id="{29E84A95-5983-42EB-AA2F-8C4682F37F7E}"/>
              </a:ext>
            </a:extLst>
          </p:cNvPr>
          <p:cNvSpPr txBox="1">
            <a:spLocks noChangeArrowheads="1"/>
          </p:cNvSpPr>
          <p:nvPr/>
        </p:nvSpPr>
        <p:spPr bwMode="auto">
          <a:xfrm>
            <a:off x="0" y="990600"/>
            <a:ext cx="9144000" cy="76200"/>
          </a:xfrm>
          <a:prstGeom prst="rect">
            <a:avLst/>
          </a:prstGeom>
          <a:solidFill>
            <a:srgbClr val="009999"/>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030" name="Title Placeholder 1">
            <a:extLst>
              <a:ext uri="{FF2B5EF4-FFF2-40B4-BE49-F238E27FC236}">
                <a16:creationId xmlns:a16="http://schemas.microsoft.com/office/drawing/2014/main" id="{43BAE033-9293-467D-89AB-D36E1C0C6FD7}"/>
              </a:ext>
            </a:extLst>
          </p:cNvPr>
          <p:cNvSpPr>
            <a:spLocks noGrp="1"/>
          </p:cNvSpPr>
          <p:nvPr>
            <p:ph type="title"/>
          </p:nvPr>
        </p:nvSpPr>
        <p:spPr bwMode="auto">
          <a:xfrm>
            <a:off x="0" y="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35" r:id="rId4"/>
    <p:sldLayoutId id="2147484015" r:id="rId5"/>
    <p:sldLayoutId id="2147484016" r:id="rId6"/>
    <p:sldLayoutId id="2147484036" r:id="rId7"/>
    <p:sldLayoutId id="2147484037" r:id="rId8"/>
  </p:sldLayoutIdLst>
  <p:transition>
    <p:fade/>
  </p:transition>
  <p:hf hdr="0" ftr="0" dt="0"/>
  <p:txStyles>
    <p:titleStyle>
      <a:lvl1pPr algn="ctr" defTabSz="457200" rtl="0" eaLnBrk="0" fontAlgn="base" hangingPunct="0">
        <a:spcBef>
          <a:spcPct val="0"/>
        </a:spcBef>
        <a:spcAft>
          <a:spcPct val="0"/>
        </a:spcAft>
        <a:defRPr sz="2800" kern="1200">
          <a:solidFill>
            <a:srgbClr val="000000"/>
          </a:solidFill>
          <a:latin typeface="Arial"/>
          <a:ea typeface="+mj-ea"/>
          <a:cs typeface="Arial"/>
        </a:defRPr>
      </a:lvl1pPr>
      <a:lvl2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5pPr>
      <a:lvl6pPr marL="4572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6pPr>
      <a:lvl7pPr marL="9144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7pPr>
      <a:lvl8pPr marL="13716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8pPr>
      <a:lvl9pPr marL="18288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000000"/>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0000"/>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21.jpeg"/><Relationship Id="rId4" Type="http://schemas.openxmlformats.org/officeDocument/2006/relationships/hyperlink" Target="http://jada.ada.org/"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3.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0.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0.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ubtitle 1">
            <a:extLst>
              <a:ext uri="{FF2B5EF4-FFF2-40B4-BE49-F238E27FC236}">
                <a16:creationId xmlns:a16="http://schemas.microsoft.com/office/drawing/2014/main" id="{94AF52B7-BD8E-4368-9A4E-50D9932B1CBE}"/>
              </a:ext>
            </a:extLst>
          </p:cNvPr>
          <p:cNvSpPr>
            <a:spLocks noGrp="1"/>
          </p:cNvSpPr>
          <p:nvPr>
            <p:ph type="subTitle" idx="1"/>
          </p:nvPr>
        </p:nvSpPr>
        <p:spPr>
          <a:xfrm>
            <a:off x="558800" y="5207000"/>
            <a:ext cx="8089900" cy="965200"/>
          </a:xfrm>
        </p:spPr>
        <p:txBody>
          <a:bodyPr>
            <a:normAutofit/>
          </a:bodyPr>
          <a:lstStyle/>
          <a:p>
            <a:pPr eaLnBrk="1" hangingPunct="1">
              <a:defRPr/>
            </a:pPr>
            <a:r>
              <a:rPr lang="en-US" sz="1600" dirty="0">
                <a:latin typeface="Arial" pitchFamily="34" charset="0"/>
                <a:cs typeface="Arial" pitchFamily="34" charset="0"/>
              </a:rPr>
              <a:t>This presentation was supported by Cooperative Agreement </a:t>
            </a:r>
            <a:r>
              <a:rPr lang="en-US" sz="1600" dirty="0"/>
              <a:t>NU58DP006573-02-01</a:t>
            </a:r>
          </a:p>
          <a:p>
            <a:pPr eaLnBrk="1" hangingPunct="1">
              <a:defRPr/>
            </a:pPr>
            <a:r>
              <a:rPr lang="en-US" altLang="en-US" sz="1600" dirty="0">
                <a:latin typeface="Arial" panose="020B0604020202020204" pitchFamily="34" charset="0"/>
                <a:cs typeface="Arial" panose="020B0604020202020204" pitchFamily="34" charset="0"/>
              </a:rPr>
              <a:t>February 20, 2020</a:t>
            </a:r>
            <a:endParaRPr lang="en-US" altLang="en-US" sz="2400" dirty="0">
              <a:latin typeface="Arial" panose="020B0604020202020204" pitchFamily="34" charset="0"/>
              <a:cs typeface="Arial" panose="020B0604020202020204" pitchFamily="34" charset="0"/>
            </a:endParaRPr>
          </a:p>
        </p:txBody>
      </p:sp>
      <p:sp>
        <p:nvSpPr>
          <p:cNvPr id="12291" name="Title 3">
            <a:extLst>
              <a:ext uri="{FF2B5EF4-FFF2-40B4-BE49-F238E27FC236}">
                <a16:creationId xmlns:a16="http://schemas.microsoft.com/office/drawing/2014/main" id="{369F8534-3E91-4B61-A816-84102F1CB58C}"/>
              </a:ext>
            </a:extLst>
          </p:cNvPr>
          <p:cNvSpPr>
            <a:spLocks noGrp="1"/>
          </p:cNvSpPr>
          <p:nvPr>
            <p:ph type="ctrTitle"/>
          </p:nvPr>
        </p:nvSpPr>
        <p:spPr>
          <a:ln>
            <a:miter lim="800000"/>
            <a:headEnd/>
            <a:tailEnd/>
          </a:ln>
        </p:spPr>
        <p:txBody>
          <a:bodyPr rtlCol="0">
            <a:normAutofit fontScale="90000"/>
          </a:bodyPr>
          <a:lstStyle/>
          <a:p>
            <a:pPr eaLnBrk="1" fontAlgn="auto" hangingPunct="1">
              <a:spcAft>
                <a:spcPts val="0"/>
              </a:spcAft>
              <a:defRPr/>
            </a:pPr>
            <a:r>
              <a:rPr lang="en-US" sz="3600" b="1" dirty="0"/>
              <a:t>Dental Sealants</a:t>
            </a:r>
            <a:br>
              <a:rPr lang="en-US" dirty="0"/>
            </a:br>
            <a:r>
              <a:rPr lang="en-US" b="1" dirty="0">
                <a:solidFill>
                  <a:schemeClr val="accent1">
                    <a:lumMod val="75000"/>
                  </a:schemeClr>
                </a:solidFill>
              </a:rPr>
              <a:t>Evidence-Based Guidance</a:t>
            </a:r>
            <a:br>
              <a:rPr lang="en-US" b="1" dirty="0">
                <a:solidFill>
                  <a:schemeClr val="accent1">
                    <a:lumMod val="75000"/>
                  </a:schemeClr>
                </a:solidFill>
              </a:rPr>
            </a:br>
            <a:r>
              <a:rPr lang="en-US" b="1" dirty="0">
                <a:solidFill>
                  <a:schemeClr val="accent1">
                    <a:lumMod val="75000"/>
                  </a:schemeClr>
                </a:solidFill>
              </a:rPr>
              <a:t>Standardization Training</a:t>
            </a:r>
            <a:br>
              <a:rPr lang="en-US" b="1" dirty="0">
                <a:solidFill>
                  <a:schemeClr val="accent1">
                    <a:lumMod val="75000"/>
                  </a:schemeClr>
                </a:solidFill>
              </a:rPr>
            </a:br>
            <a:endParaRPr lang="en-US" b="1" dirty="0">
              <a:solidFill>
                <a:schemeClr val="accent1">
                  <a:lumMod val="75000"/>
                </a:schemeClr>
              </a:solidFill>
            </a:endParaRPr>
          </a:p>
        </p:txBody>
      </p:sp>
      <p:pic>
        <p:nvPicPr>
          <p:cNvPr id="17412" name="Picture 2" descr="image001 (2)">
            <a:extLst>
              <a:ext uri="{FF2B5EF4-FFF2-40B4-BE49-F238E27FC236}">
                <a16:creationId xmlns:a16="http://schemas.microsoft.com/office/drawing/2014/main" id="{545E7391-C152-40F3-9D41-FD87463407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3336560"/>
            <a:ext cx="1828799" cy="161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1EB42595-9A26-487E-903C-D068C9AE9FEE}"/>
              </a:ext>
            </a:extLst>
          </p:cNvPr>
          <p:cNvSpPr>
            <a:spLocks noGrp="1" noChangeArrowheads="1"/>
          </p:cNvSpPr>
          <p:nvPr>
            <p:ph type="title" idx="4294967295"/>
          </p:nvPr>
        </p:nvSpPr>
        <p:spPr>
          <a:xfrm>
            <a:off x="-6350" y="152400"/>
            <a:ext cx="8229600" cy="1143000"/>
          </a:xfrm>
        </p:spPr>
        <p:txBody>
          <a:bodyPr rtlCol="0">
            <a:normAutofit/>
          </a:bodyPr>
          <a:lstStyle/>
          <a:p>
            <a:pPr eaLnBrk="1" fontAlgn="auto" hangingPunct="1">
              <a:spcAft>
                <a:spcPts val="0"/>
              </a:spcAft>
              <a:defRPr/>
            </a:pPr>
            <a:r>
              <a:rPr lang="en-US" sz="4000" dirty="0"/>
              <a:t> </a:t>
            </a:r>
            <a:r>
              <a:rPr lang="en-US" sz="3600" b="1" dirty="0"/>
              <a:t>Questions and Findings</a:t>
            </a:r>
            <a:br>
              <a:rPr lang="en-US" sz="3200" b="1" dirty="0"/>
            </a:br>
            <a:r>
              <a:rPr lang="en-US" sz="2200" dirty="0"/>
              <a:t> </a:t>
            </a:r>
          </a:p>
        </p:txBody>
      </p:sp>
      <p:sp>
        <p:nvSpPr>
          <p:cNvPr id="32771" name="Rectangle 3">
            <a:extLst>
              <a:ext uri="{FF2B5EF4-FFF2-40B4-BE49-F238E27FC236}">
                <a16:creationId xmlns:a16="http://schemas.microsoft.com/office/drawing/2014/main" id="{3FDBF3DA-C8C9-4AE6-A675-0892EEFC08E8}"/>
              </a:ext>
            </a:extLst>
          </p:cNvPr>
          <p:cNvSpPr>
            <a:spLocks noGrp="1"/>
          </p:cNvSpPr>
          <p:nvPr>
            <p:ph type="body" idx="4294967295"/>
          </p:nvPr>
        </p:nvSpPr>
        <p:spPr>
          <a:xfrm>
            <a:off x="533400" y="1752600"/>
            <a:ext cx="8610600" cy="4530725"/>
          </a:xfrm>
        </p:spPr>
        <p:txBody>
          <a:bodyPr/>
          <a:lstStyle/>
          <a:p>
            <a:pPr eaLnBrk="1" hangingPunct="1">
              <a:buFont typeface="Wingdings" panose="05000000000000000000" pitchFamily="2" charset="2"/>
              <a:buNone/>
            </a:pPr>
            <a:r>
              <a:rPr lang="en-US" altLang="en-US" b="1" dirty="0">
                <a:latin typeface="Arial" panose="020B0604020202020204" pitchFamily="34" charset="0"/>
                <a:cs typeface="Arial" panose="020B0604020202020204" pitchFamily="34" charset="0"/>
              </a:rPr>
              <a:t>3. What is the effectiveness of sealants in reducing bacteria levels in caries lesions?</a:t>
            </a:r>
          </a:p>
          <a:p>
            <a:pPr eaLnBrk="1" hangingPunct="1">
              <a:buFont typeface="Wingdings" panose="05000000000000000000" pitchFamily="2" charset="2"/>
              <a:buNone/>
            </a:pPr>
            <a:endParaRPr lang="en-US" altLang="en-US" sz="1600" b="1"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2800" b="1" i="1" dirty="0">
                <a:solidFill>
                  <a:schemeClr val="tx1"/>
                </a:solidFill>
                <a:latin typeface="Arial" panose="020B0604020202020204" pitchFamily="34" charset="0"/>
                <a:cs typeface="Arial" panose="020B0604020202020204" pitchFamily="34" charset="0"/>
              </a:rPr>
              <a:t>	</a:t>
            </a:r>
            <a:r>
              <a:rPr lang="en-US" altLang="en-US" sz="2400" b="1" i="1" dirty="0">
                <a:solidFill>
                  <a:schemeClr val="tx2"/>
                </a:solidFill>
                <a:latin typeface="Arial" panose="020B0604020202020204" pitchFamily="34" charset="0"/>
                <a:cs typeface="Arial" panose="020B0604020202020204" pitchFamily="34" charset="0"/>
              </a:rPr>
              <a:t>A systematic review found </a:t>
            </a:r>
          </a:p>
          <a:p>
            <a:pPr eaLnBrk="1" hangingPunct="1">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	that sealants are effective in lowering </a:t>
            </a:r>
          </a:p>
          <a:p>
            <a:pPr eaLnBrk="1" hangingPunct="1">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	bacteria levels. </a:t>
            </a:r>
          </a:p>
        </p:txBody>
      </p:sp>
      <p:sp>
        <p:nvSpPr>
          <p:cNvPr id="32772" name="Text Box 7">
            <a:extLst>
              <a:ext uri="{FF2B5EF4-FFF2-40B4-BE49-F238E27FC236}">
                <a16:creationId xmlns:a16="http://schemas.microsoft.com/office/drawing/2014/main" id="{245026CE-E8FD-4FD6-90C4-AD0F77839AE4}"/>
              </a:ext>
            </a:extLst>
          </p:cNvPr>
          <p:cNvSpPr txBox="1">
            <a:spLocks noChangeArrowheads="1"/>
          </p:cNvSpPr>
          <p:nvPr/>
        </p:nvSpPr>
        <p:spPr bwMode="auto">
          <a:xfrm>
            <a:off x="4876800" y="6290846"/>
            <a:ext cx="419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en-US" altLang="en-US" sz="1600" dirty="0" err="1">
                <a:solidFill>
                  <a:schemeClr val="tx1"/>
                </a:solidFill>
              </a:rPr>
              <a:t>Oong</a:t>
            </a:r>
            <a:r>
              <a:rPr lang="en-US" altLang="en-US" sz="1600" dirty="0">
                <a:solidFill>
                  <a:schemeClr val="tx1"/>
                </a:solidFill>
              </a:rPr>
              <a:t> E, JADA (2008)</a:t>
            </a:r>
          </a:p>
        </p:txBody>
      </p:sp>
      <p:sp>
        <p:nvSpPr>
          <p:cNvPr id="2" name="Slide Number Placeholder 1">
            <a:extLst>
              <a:ext uri="{FF2B5EF4-FFF2-40B4-BE49-F238E27FC236}">
                <a16:creationId xmlns:a16="http://schemas.microsoft.com/office/drawing/2014/main" id="{DC991E9A-5B88-481C-A503-84C1AAD2DE4E}"/>
              </a:ext>
            </a:extLst>
          </p:cNvPr>
          <p:cNvSpPr>
            <a:spLocks noGrp="1"/>
          </p:cNvSpPr>
          <p:nvPr>
            <p:ph type="sldNum" sz="quarter" idx="10"/>
          </p:nvPr>
        </p:nvSpPr>
        <p:spPr/>
        <p:txBody>
          <a:bodyPr/>
          <a:lstStyle/>
          <a:p>
            <a:pPr>
              <a:defRPr/>
            </a:pPr>
            <a:fld id="{D5230956-BA80-4760-936C-619C0D06B8D4}" type="slidenum">
              <a:rPr lang="en-US" altLang="en-US" smtClean="0"/>
              <a:pPr>
                <a:defRPr/>
              </a:pPr>
              <a:t>10</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Text Box 2">
            <a:extLst>
              <a:ext uri="{FF2B5EF4-FFF2-40B4-BE49-F238E27FC236}">
                <a16:creationId xmlns:a16="http://schemas.microsoft.com/office/drawing/2014/main" id="{44A8F426-8A6B-4BAC-A06D-BFD49D603753}"/>
              </a:ext>
            </a:extLst>
          </p:cNvPr>
          <p:cNvSpPr txBox="1">
            <a:spLocks noChangeArrowheads="1"/>
          </p:cNvSpPr>
          <p:nvPr/>
        </p:nvSpPr>
        <p:spPr bwMode="auto">
          <a:xfrm>
            <a:off x="457200" y="990600"/>
            <a:ext cx="7848600" cy="892175"/>
          </a:xfrm>
          <a:prstGeom prst="rect">
            <a:avLst/>
          </a:prstGeom>
          <a:noFill/>
          <a:ln w="9525">
            <a:noFill/>
            <a:miter lim="800000"/>
            <a:headEnd/>
            <a:tailEnd/>
          </a:ln>
          <a:effectLst/>
        </p:spPr>
        <p:txBody>
          <a:bodyPr>
            <a:spAutoFit/>
          </a:bodyPr>
          <a:lstStyle/>
          <a:p>
            <a:pPr eaLnBrk="1" hangingPunct="1">
              <a:spcBef>
                <a:spcPct val="50000"/>
              </a:spcBef>
              <a:defRPr/>
            </a:pPr>
            <a:r>
              <a:rPr lang="en-US" sz="2400" b="1" i="1" dirty="0">
                <a:solidFill>
                  <a:schemeClr val="accent2">
                    <a:lumMod val="75000"/>
                  </a:schemeClr>
                </a:solidFill>
                <a:latin typeface="Arial" charset="0"/>
                <a:cs typeface="+mn-cs"/>
              </a:rPr>
              <a:t>Sealants lowered bacteria levels by at least 100-fold.</a:t>
            </a:r>
          </a:p>
          <a:p>
            <a:pPr eaLnBrk="1" hangingPunct="1">
              <a:defRPr/>
            </a:pPr>
            <a:endParaRPr lang="en-US" sz="2800" dirty="0">
              <a:effectLst>
                <a:outerShdw blurRad="38100" dist="38100" dir="2700000" algn="tl">
                  <a:srgbClr val="000000"/>
                </a:outerShdw>
              </a:effectLst>
              <a:latin typeface="Arial" charset="0"/>
              <a:cs typeface="+mn-cs"/>
            </a:endParaRPr>
          </a:p>
        </p:txBody>
      </p:sp>
      <p:pic>
        <p:nvPicPr>
          <p:cNvPr id="34819" name="Picture 3">
            <a:extLst>
              <a:ext uri="{FF2B5EF4-FFF2-40B4-BE49-F238E27FC236}">
                <a16:creationId xmlns:a16="http://schemas.microsoft.com/office/drawing/2014/main" id="{241AE6F2-3CFB-4115-B0D9-63F44C9F0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1600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a:extLst>
              <a:ext uri="{FF2B5EF4-FFF2-40B4-BE49-F238E27FC236}">
                <a16:creationId xmlns:a16="http://schemas.microsoft.com/office/drawing/2014/main" id="{762251CC-4C21-4631-89DC-25DA24F8D1D9}"/>
              </a:ext>
            </a:extLst>
          </p:cNvPr>
          <p:cNvSpPr>
            <a:spLocks noGrp="1"/>
          </p:cNvSpPr>
          <p:nvPr>
            <p:ph type="title" idx="4294967295"/>
          </p:nvPr>
        </p:nvSpPr>
        <p:spPr/>
        <p:txBody>
          <a:bodyPr/>
          <a:lstStyle/>
          <a:p>
            <a:pPr eaLnBrk="1" hangingPunct="1"/>
            <a:r>
              <a:rPr lang="en-US" altLang="en-US" sz="3600" b="1" dirty="0">
                <a:latin typeface="Arial" panose="020B0604020202020204" pitchFamily="34" charset="0"/>
                <a:cs typeface="Arial" panose="020B0604020202020204" pitchFamily="34" charset="0"/>
              </a:rPr>
              <a:t>JADA 2008; 139(3):271-278</a:t>
            </a:r>
          </a:p>
        </p:txBody>
      </p:sp>
      <p:sp>
        <p:nvSpPr>
          <p:cNvPr id="2" name="Slide Number Placeholder 1">
            <a:extLst>
              <a:ext uri="{FF2B5EF4-FFF2-40B4-BE49-F238E27FC236}">
                <a16:creationId xmlns:a16="http://schemas.microsoft.com/office/drawing/2014/main" id="{0D4F6B15-0257-4062-9DF0-93463BB7C2BB}"/>
              </a:ext>
            </a:extLst>
          </p:cNvPr>
          <p:cNvSpPr>
            <a:spLocks noGrp="1"/>
          </p:cNvSpPr>
          <p:nvPr>
            <p:ph type="sldNum" sz="quarter" idx="10"/>
          </p:nvPr>
        </p:nvSpPr>
        <p:spPr/>
        <p:txBody>
          <a:bodyPr/>
          <a:lstStyle/>
          <a:p>
            <a:pPr>
              <a:defRPr/>
            </a:pPr>
            <a:fld id="{D5230956-BA80-4760-936C-619C0D06B8D4}" type="slidenum">
              <a:rPr lang="en-US" altLang="en-US" smtClean="0"/>
              <a:pPr>
                <a:defRPr/>
              </a:pPr>
              <a:t>11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a:extLst>
              <a:ext uri="{FF2B5EF4-FFF2-40B4-BE49-F238E27FC236}">
                <a16:creationId xmlns:a16="http://schemas.microsoft.com/office/drawing/2014/main" id="{014D1582-D938-430D-9D1B-A566F6E20AB5}"/>
              </a:ext>
            </a:extLst>
          </p:cNvPr>
          <p:cNvSpPr>
            <a:spLocks noGrp="1"/>
          </p:cNvSpPr>
          <p:nvPr>
            <p:ph type="title"/>
          </p:nvPr>
        </p:nvSpPr>
        <p:spPr>
          <a:xfrm>
            <a:off x="457200" y="-228600"/>
            <a:ext cx="8229600" cy="1143000"/>
          </a:xfrm>
        </p:spPr>
        <p:txBody>
          <a:bodyPr/>
          <a:lstStyle/>
          <a:p>
            <a:pPr eaLnBrk="1" hangingPunct="1"/>
            <a:r>
              <a:rPr lang="en-US" altLang="en-US" sz="3600" dirty="0">
                <a:latin typeface="Arial" panose="020B0604020202020204" pitchFamily="34" charset="0"/>
                <a:cs typeface="Arial" panose="020B0604020202020204" pitchFamily="34" charset="0"/>
              </a:rPr>
              <a:t>ADA Clinical Recommendations</a:t>
            </a:r>
          </a:p>
        </p:txBody>
      </p:sp>
      <p:sp>
        <p:nvSpPr>
          <p:cNvPr id="20482" name="Content Placeholder 4">
            <a:extLst>
              <a:ext uri="{FF2B5EF4-FFF2-40B4-BE49-F238E27FC236}">
                <a16:creationId xmlns:a16="http://schemas.microsoft.com/office/drawing/2014/main" id="{5024EF1E-D848-4C9C-A2E9-84C5710095AE}"/>
              </a:ext>
            </a:extLst>
          </p:cNvPr>
          <p:cNvSpPr>
            <a:spLocks noGrp="1"/>
          </p:cNvSpPr>
          <p:nvPr>
            <p:ph idx="1"/>
          </p:nvPr>
        </p:nvSpPr>
        <p:spPr>
          <a:xfrm>
            <a:off x="457200" y="1219200"/>
            <a:ext cx="8229600" cy="4648200"/>
          </a:xfrm>
          <a:ln>
            <a:miter lim="800000"/>
            <a:headEnd/>
            <a:tailEnd/>
          </a:ln>
        </p:spPr>
        <p:txBody>
          <a:bodyPr rtlCol="0">
            <a:normAutofit/>
          </a:bodyPr>
          <a:lstStyle/>
          <a:p>
            <a:pPr marL="0" indent="0" eaLnBrk="1" fontAlgn="auto" hangingPunct="1">
              <a:spcAft>
                <a:spcPts val="0"/>
              </a:spcAft>
              <a:buFont typeface="Wingdings" pitchFamily="2" charset="2"/>
              <a:buNone/>
              <a:defRPr/>
            </a:pPr>
            <a:endParaRPr lang="en-US" dirty="0">
              <a:solidFill>
                <a:schemeClr val="accent1">
                  <a:lumMod val="75000"/>
                </a:schemeClr>
              </a:solidFill>
            </a:endParaRPr>
          </a:p>
          <a:p>
            <a:pPr eaLnBrk="1" fontAlgn="auto" hangingPunct="1">
              <a:spcAft>
                <a:spcPts val="0"/>
              </a:spcAft>
              <a:defRPr/>
            </a:pPr>
            <a:r>
              <a:rPr lang="en-US" dirty="0">
                <a:solidFill>
                  <a:schemeClr val="accent1">
                    <a:lumMod val="75000"/>
                  </a:schemeClr>
                </a:solidFill>
              </a:rPr>
              <a:t>Sealants can be placed in pits and fissures of children’s primary teeth when it is determined that the tooth or patient is at risk of developing caries</a:t>
            </a:r>
          </a:p>
          <a:p>
            <a:pPr lvl="1" eaLnBrk="1" fontAlgn="auto" hangingPunct="1">
              <a:spcAft>
                <a:spcPts val="0"/>
              </a:spcAft>
              <a:defRPr/>
            </a:pPr>
            <a:endParaRPr lang="en-US" dirty="0">
              <a:solidFill>
                <a:schemeClr val="accent1">
                  <a:lumMod val="75000"/>
                </a:schemeClr>
              </a:solidFill>
            </a:endParaRPr>
          </a:p>
          <a:p>
            <a:pPr lvl="1" eaLnBrk="1" fontAlgn="auto" hangingPunct="1">
              <a:spcAft>
                <a:spcPts val="0"/>
              </a:spcAft>
              <a:defRPr/>
            </a:pPr>
            <a:endParaRPr lang="en-US" dirty="0">
              <a:solidFill>
                <a:schemeClr val="accent1">
                  <a:lumMod val="75000"/>
                </a:schemeClr>
              </a:solidFill>
            </a:endParaRPr>
          </a:p>
          <a:p>
            <a:pPr marL="0" indent="0" eaLnBrk="1" fontAlgn="auto" hangingPunct="1">
              <a:spcAft>
                <a:spcPts val="0"/>
              </a:spcAft>
              <a:buFont typeface="Wingdings" pitchFamily="2" charset="2"/>
              <a:buNone/>
              <a:defRPr/>
            </a:pPr>
            <a:endParaRPr lang="en-US" dirty="0">
              <a:solidFill>
                <a:schemeClr val="accent1">
                  <a:lumMod val="75000"/>
                </a:schemeClr>
              </a:solidFill>
            </a:endParaRPr>
          </a:p>
          <a:p>
            <a:pPr eaLnBrk="1" fontAlgn="auto" hangingPunct="1">
              <a:spcAft>
                <a:spcPts val="0"/>
              </a:spcAft>
              <a:defRPr/>
            </a:pPr>
            <a:endParaRPr lang="en-US" dirty="0"/>
          </a:p>
        </p:txBody>
      </p:sp>
      <p:sp>
        <p:nvSpPr>
          <p:cNvPr id="35844" name="Text Box 4">
            <a:extLst>
              <a:ext uri="{FF2B5EF4-FFF2-40B4-BE49-F238E27FC236}">
                <a16:creationId xmlns:a16="http://schemas.microsoft.com/office/drawing/2014/main" id="{F5511953-9539-4EDE-A15E-618F4B48C6CA}"/>
              </a:ext>
            </a:extLst>
          </p:cNvPr>
          <p:cNvSpPr txBox="1">
            <a:spLocks noChangeArrowheads="1"/>
          </p:cNvSpPr>
          <p:nvPr/>
        </p:nvSpPr>
        <p:spPr bwMode="auto">
          <a:xfrm>
            <a:off x="4343400" y="6290846"/>
            <a:ext cx="464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i="1" dirty="0">
                <a:solidFill>
                  <a:schemeClr val="tx1"/>
                </a:solidFill>
              </a:rPr>
              <a:t>Wright JT, JADA (2016)</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190AFB5-0F33-4481-8339-78F73E40AD1C}"/>
              </a:ext>
            </a:extLst>
          </p:cNvPr>
          <p:cNvSpPr>
            <a:spLocks noGrp="1"/>
          </p:cNvSpPr>
          <p:nvPr>
            <p:ph type="title"/>
          </p:nvPr>
        </p:nvSpPr>
        <p:spPr>
          <a:xfrm>
            <a:off x="457200" y="0"/>
            <a:ext cx="8229600" cy="1143000"/>
          </a:xfrm>
        </p:spPr>
        <p:txBody>
          <a:bodyPr/>
          <a:lstStyle/>
          <a:p>
            <a:pPr eaLnBrk="1" hangingPunct="1"/>
            <a:r>
              <a:rPr lang="en-US" altLang="en-US" b="1" dirty="0">
                <a:latin typeface="Arial" panose="020B0604020202020204" pitchFamily="34" charset="0"/>
                <a:cs typeface="Arial" panose="020B0604020202020204" pitchFamily="34" charset="0"/>
              </a:rPr>
              <a:t>Guidance for School-Based </a:t>
            </a:r>
            <a:br>
              <a:rPr lang="en-US" altLang="en-US" b="1" dirty="0">
                <a:latin typeface="Arial" panose="020B0604020202020204" pitchFamily="34" charset="0"/>
                <a:cs typeface="Arial" panose="020B0604020202020204" pitchFamily="34" charset="0"/>
              </a:rPr>
            </a:br>
            <a:r>
              <a:rPr lang="en-US" altLang="en-US" b="1" dirty="0">
                <a:latin typeface="Arial" panose="020B0604020202020204" pitchFamily="34" charset="0"/>
                <a:cs typeface="Arial" panose="020B0604020202020204" pitchFamily="34" charset="0"/>
              </a:rPr>
              <a:t>Sealant Programs</a:t>
            </a:r>
          </a:p>
        </p:txBody>
      </p:sp>
      <p:sp>
        <p:nvSpPr>
          <p:cNvPr id="184323" name="Rectangle 3">
            <a:extLst>
              <a:ext uri="{FF2B5EF4-FFF2-40B4-BE49-F238E27FC236}">
                <a16:creationId xmlns:a16="http://schemas.microsoft.com/office/drawing/2014/main" id="{7EEB60AA-8A66-46AF-9240-7BDADD9F9D17}"/>
              </a:ext>
            </a:extLst>
          </p:cNvPr>
          <p:cNvSpPr>
            <a:spLocks noGrp="1" noChangeArrowheads="1"/>
          </p:cNvSpPr>
          <p:nvPr>
            <p:ph idx="1"/>
          </p:nvPr>
        </p:nvSpPr>
        <p:spPr>
          <a:xfrm>
            <a:off x="533400" y="1676400"/>
            <a:ext cx="5797550" cy="4859338"/>
          </a:xfrm>
        </p:spPr>
        <p:txBody>
          <a:bodyPr rtlCol="0">
            <a:normAutofit/>
          </a:bodyPr>
          <a:lstStyle/>
          <a:p>
            <a:pPr eaLnBrk="1" fontAlgn="auto" hangingPunct="1">
              <a:spcAft>
                <a:spcPts val="0"/>
              </a:spcAft>
              <a:buFont typeface="Arial"/>
              <a:buChar char="•"/>
              <a:defRPr/>
            </a:pPr>
            <a:r>
              <a:rPr lang="en-US" sz="2800" b="1" dirty="0">
                <a:solidFill>
                  <a:schemeClr val="accent1">
                    <a:lumMod val="75000"/>
                  </a:schemeClr>
                </a:solidFill>
              </a:rPr>
              <a:t>Seal sound pit and fissure surfaces</a:t>
            </a:r>
          </a:p>
          <a:p>
            <a:pPr eaLnBrk="1" fontAlgn="auto" hangingPunct="1">
              <a:spcAft>
                <a:spcPts val="0"/>
              </a:spcAft>
              <a:buFont typeface="Arial"/>
              <a:buChar char="•"/>
              <a:defRPr/>
            </a:pPr>
            <a:endParaRPr lang="en-US" sz="2800" b="1" dirty="0">
              <a:solidFill>
                <a:schemeClr val="accent1">
                  <a:lumMod val="75000"/>
                </a:schemeClr>
              </a:solidFill>
            </a:endParaRPr>
          </a:p>
          <a:p>
            <a:pPr eaLnBrk="1" fontAlgn="auto" hangingPunct="1">
              <a:spcAft>
                <a:spcPts val="0"/>
              </a:spcAft>
              <a:buFont typeface="Arial"/>
              <a:buChar char="•"/>
              <a:defRPr/>
            </a:pPr>
            <a:r>
              <a:rPr lang="en-US" sz="2800" b="1" dirty="0">
                <a:solidFill>
                  <a:schemeClr val="accent1">
                    <a:lumMod val="75000"/>
                  </a:schemeClr>
                </a:solidFill>
              </a:rPr>
              <a:t>Seal non-</a:t>
            </a:r>
            <a:r>
              <a:rPr lang="en-US" sz="2800" b="1" dirty="0" err="1">
                <a:solidFill>
                  <a:schemeClr val="accent1">
                    <a:lumMod val="75000"/>
                  </a:schemeClr>
                </a:solidFill>
              </a:rPr>
              <a:t>cavitated</a:t>
            </a:r>
            <a:r>
              <a:rPr lang="en-US" sz="2800" b="1" dirty="0">
                <a:solidFill>
                  <a:schemeClr val="accent1">
                    <a:lumMod val="75000"/>
                  </a:schemeClr>
                </a:solidFill>
              </a:rPr>
              <a:t> pit-and-fissure surfaces </a:t>
            </a:r>
          </a:p>
          <a:p>
            <a:pPr lvl="1" eaLnBrk="1" fontAlgn="auto" hangingPunct="1">
              <a:spcAft>
                <a:spcPts val="0"/>
              </a:spcAft>
              <a:buFontTx/>
              <a:buNone/>
              <a:defRPr/>
            </a:pPr>
            <a:endParaRPr lang="en-US" dirty="0">
              <a:solidFill>
                <a:schemeClr val="accent1">
                  <a:lumMod val="75000"/>
                </a:schemeClr>
              </a:solidFill>
            </a:endParaRPr>
          </a:p>
          <a:p>
            <a:pPr eaLnBrk="1" fontAlgn="auto" hangingPunct="1">
              <a:spcAft>
                <a:spcPts val="0"/>
              </a:spcAft>
              <a:buFont typeface="Arial"/>
              <a:buChar char="•"/>
              <a:defRPr/>
            </a:pPr>
            <a:endParaRPr lang="en-US" b="1" dirty="0">
              <a:solidFill>
                <a:schemeClr val="accent1">
                  <a:lumMod val="75000"/>
                </a:schemeClr>
              </a:solidFill>
            </a:endParaRPr>
          </a:p>
        </p:txBody>
      </p:sp>
      <p:pic>
        <p:nvPicPr>
          <p:cNvPr id="37892" name="Picture 6" descr="sealed molar 2.png">
            <a:extLst>
              <a:ext uri="{FF2B5EF4-FFF2-40B4-BE49-F238E27FC236}">
                <a16:creationId xmlns:a16="http://schemas.microsoft.com/office/drawing/2014/main" id="{E0D39D65-C5FD-4977-ADC9-36F41F3F62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618957">
            <a:off x="6197600" y="1984375"/>
            <a:ext cx="317341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4">
            <a:extLst>
              <a:ext uri="{FF2B5EF4-FFF2-40B4-BE49-F238E27FC236}">
                <a16:creationId xmlns:a16="http://schemas.microsoft.com/office/drawing/2014/main" id="{40514187-B28C-4D95-878A-97BBE33397E8}"/>
              </a:ext>
            </a:extLst>
          </p:cNvPr>
          <p:cNvSpPr txBox="1">
            <a:spLocks noChangeArrowheads="1"/>
          </p:cNvSpPr>
          <p:nvPr/>
        </p:nvSpPr>
        <p:spPr bwMode="auto">
          <a:xfrm>
            <a:off x="4419600" y="6290846"/>
            <a:ext cx="464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i="1" dirty="0">
                <a:solidFill>
                  <a:schemeClr val="tx1"/>
                </a:solidFill>
              </a:rPr>
              <a:t>Gooch et al, JADA (2009)</a:t>
            </a:r>
          </a:p>
        </p:txBody>
      </p:sp>
      <p:sp>
        <p:nvSpPr>
          <p:cNvPr id="2" name="Slide Number Placeholder 1">
            <a:extLst>
              <a:ext uri="{FF2B5EF4-FFF2-40B4-BE49-F238E27FC236}">
                <a16:creationId xmlns:a16="http://schemas.microsoft.com/office/drawing/2014/main" id="{FDEE5420-AC1A-4B2E-9D65-A3E29144B45A}"/>
              </a:ext>
            </a:extLst>
          </p:cNvPr>
          <p:cNvSpPr>
            <a:spLocks noGrp="1"/>
          </p:cNvSpPr>
          <p:nvPr>
            <p:ph type="sldNum" sz="quarter" idx="10"/>
          </p:nvPr>
        </p:nvSpPr>
        <p:spPr/>
        <p:txBody>
          <a:bodyPr/>
          <a:lstStyle/>
          <a:p>
            <a:pPr>
              <a:defRPr/>
            </a:pPr>
            <a:fld id="{4A917D63-733C-4CFF-AD91-6259BBDA4D61}" type="slidenum">
              <a:rPr lang="en-US" altLang="en-US" smtClean="0"/>
              <a:pPr>
                <a:defRPr/>
              </a:pPr>
              <a:t>13</a:t>
            </a:fld>
            <a:endParaRPr lang="en-US" altLang="en-US"/>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C641-7600-4236-8C9C-40DB72D5AF9C}"/>
              </a:ext>
            </a:extLst>
          </p:cNvPr>
          <p:cNvSpPr>
            <a:spLocks noGrp="1"/>
          </p:cNvSpPr>
          <p:nvPr>
            <p:ph type="title"/>
          </p:nvPr>
        </p:nvSpPr>
        <p:spPr/>
        <p:txBody>
          <a:bodyPr rtlCol="0">
            <a:normAutofit/>
          </a:bodyPr>
          <a:lstStyle/>
          <a:p>
            <a:pPr eaLnBrk="1" fontAlgn="auto" hangingPunct="1">
              <a:spcAft>
                <a:spcPts val="0"/>
              </a:spcAft>
              <a:defRPr/>
            </a:pPr>
            <a:r>
              <a:rPr lang="en-US" sz="3600" b="1" dirty="0"/>
              <a:t>Questions and Findings</a:t>
            </a:r>
            <a:endParaRPr lang="en-US" sz="3600" dirty="0"/>
          </a:p>
        </p:txBody>
      </p:sp>
      <p:sp>
        <p:nvSpPr>
          <p:cNvPr id="39939" name="Content Placeholder 2">
            <a:extLst>
              <a:ext uri="{FF2B5EF4-FFF2-40B4-BE49-F238E27FC236}">
                <a16:creationId xmlns:a16="http://schemas.microsoft.com/office/drawing/2014/main" id="{7D087EAD-DA6F-4DB0-BBFB-4AD3C6DA5E63}"/>
              </a:ext>
            </a:extLst>
          </p:cNvPr>
          <p:cNvSpPr>
            <a:spLocks noGrp="1"/>
          </p:cNvSpPr>
          <p:nvPr>
            <p:ph idx="1"/>
          </p:nvPr>
        </p:nvSpPr>
        <p:spPr/>
        <p:txBody>
          <a:bodyPr/>
          <a:lstStyle/>
          <a:p>
            <a:pPr eaLnBrk="1" hangingPunct="1">
              <a:buFont typeface="Wingdings" panose="05000000000000000000" pitchFamily="2" charset="2"/>
              <a:buNone/>
            </a:pPr>
            <a:r>
              <a:rPr lang="en-US" altLang="en-US" sz="3200" b="1" dirty="0">
                <a:latin typeface="Arial" panose="020B0604020202020204" pitchFamily="34" charset="0"/>
                <a:cs typeface="Arial" panose="020B0604020202020204" pitchFamily="34" charset="0"/>
              </a:rPr>
              <a:t>4. Does four-handed technique improve sealant retention?</a:t>
            </a:r>
          </a:p>
          <a:p>
            <a:pPr eaLnBrk="1" hangingPunct="1">
              <a:buFont typeface="Wingdings" panose="05000000000000000000" pitchFamily="2" charset="2"/>
              <a:buNone/>
            </a:pPr>
            <a:endParaRPr lang="en-US" altLang="en-US" sz="1200" b="1" dirty="0">
              <a:latin typeface="Arial" panose="020B0604020202020204" pitchFamily="34" charset="0"/>
              <a:cs typeface="Arial" panose="020B0604020202020204" pitchFamily="34" charset="0"/>
            </a:endParaRPr>
          </a:p>
          <a:p>
            <a:pPr eaLnBrk="1" hangingPunct="1">
              <a:spcBef>
                <a:spcPct val="0"/>
              </a:spcBef>
              <a:buFont typeface="Wingdings" panose="05000000000000000000" pitchFamily="2" charset="2"/>
              <a:buNone/>
            </a:pPr>
            <a:r>
              <a:rPr lang="en-US" altLang="en-US" sz="2400" b="1" i="1" dirty="0">
                <a:solidFill>
                  <a:schemeClr val="tx1"/>
                </a:solidFill>
                <a:latin typeface="Arial" panose="020B0604020202020204" pitchFamily="34" charset="0"/>
                <a:cs typeface="Arial" panose="020B0604020202020204" pitchFamily="34" charset="0"/>
              </a:rPr>
              <a:t>	</a:t>
            </a:r>
            <a:r>
              <a:rPr lang="en-US" sz="3000" b="1" i="1" dirty="0">
                <a:solidFill>
                  <a:srgbClr val="006699"/>
                </a:solidFill>
              </a:rPr>
              <a:t>Using four-handed delivery to place resin based sealants may increase retention</a:t>
            </a:r>
            <a:r>
              <a:rPr lang="en-US" altLang="en-US" sz="3000" b="1" i="1" dirty="0">
                <a:solidFill>
                  <a:srgbClr val="006699"/>
                </a:solidFill>
                <a:latin typeface="Arial" panose="020B0604020202020204" pitchFamily="34" charset="0"/>
                <a:cs typeface="Arial" panose="020B0604020202020204" pitchFamily="34" charset="0"/>
              </a:rPr>
              <a:t> </a:t>
            </a:r>
          </a:p>
          <a:p>
            <a:pPr eaLnBrk="1" hangingPunct="1">
              <a:spcBef>
                <a:spcPct val="0"/>
              </a:spcBef>
              <a:buFont typeface="Wingdings" panose="05000000000000000000" pitchFamily="2" charset="2"/>
              <a:buNone/>
            </a:pPr>
            <a:r>
              <a:rPr lang="en-US" altLang="en-US" sz="3000" b="1" i="1" dirty="0">
                <a:solidFill>
                  <a:srgbClr val="0070C0"/>
                </a:solidFill>
                <a:latin typeface="Arial" panose="020B0604020202020204" pitchFamily="34" charset="0"/>
                <a:cs typeface="Arial" panose="020B0604020202020204" pitchFamily="34" charset="0"/>
              </a:rPr>
              <a:t>	</a:t>
            </a:r>
          </a:p>
          <a:p>
            <a:pPr eaLnBrk="1" hangingPunct="1"/>
            <a:endParaRPr lang="en-US" altLang="en-US"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893E079-191D-42C3-A27F-18AE5F98FF04}"/>
              </a:ext>
            </a:extLst>
          </p:cNvPr>
          <p:cNvSpPr/>
          <p:nvPr/>
        </p:nvSpPr>
        <p:spPr>
          <a:xfrm>
            <a:off x="6415201" y="6336268"/>
            <a:ext cx="2804999" cy="369332"/>
          </a:xfrm>
          <a:prstGeom prst="rect">
            <a:avLst/>
          </a:prstGeom>
        </p:spPr>
        <p:txBody>
          <a:bodyPr wrap="none">
            <a:spAutoFit/>
          </a:bodyPr>
          <a:lstStyle/>
          <a:p>
            <a:pPr algn="r" eaLnBrk="1" hangingPunct="1"/>
            <a:r>
              <a:rPr lang="en-US" altLang="en-US" i="1" dirty="0"/>
              <a:t>Gooch et al, JADA (2009)</a:t>
            </a:r>
          </a:p>
        </p:txBody>
      </p:sp>
      <p:sp>
        <p:nvSpPr>
          <p:cNvPr id="4" name="Slide Number Placeholder 3">
            <a:extLst>
              <a:ext uri="{FF2B5EF4-FFF2-40B4-BE49-F238E27FC236}">
                <a16:creationId xmlns:a16="http://schemas.microsoft.com/office/drawing/2014/main" id="{4EF52644-9C68-411B-BD92-28CDAC844AC8}"/>
              </a:ext>
            </a:extLst>
          </p:cNvPr>
          <p:cNvSpPr>
            <a:spLocks noGrp="1"/>
          </p:cNvSpPr>
          <p:nvPr>
            <p:ph type="sldNum" sz="quarter" idx="10"/>
          </p:nvPr>
        </p:nvSpPr>
        <p:spPr/>
        <p:txBody>
          <a:bodyPr/>
          <a:lstStyle/>
          <a:p>
            <a:pPr>
              <a:defRPr/>
            </a:pPr>
            <a:fld id="{4A917D63-733C-4CFF-AD91-6259BBDA4D61}" type="slidenum">
              <a:rPr lang="en-US" altLang="en-US" smtClean="0"/>
              <a:pPr>
                <a:defRPr/>
              </a:pPr>
              <a:t>14</a:t>
            </a:fld>
            <a:endParaRPr lang="en-US" altLang="en-US"/>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ABE0A05-BE99-477B-AA42-8498AC99AD73}"/>
              </a:ext>
            </a:extLst>
          </p:cNvPr>
          <p:cNvSpPr>
            <a:spLocks noGrp="1"/>
          </p:cNvSpPr>
          <p:nvPr>
            <p:ph type="title"/>
          </p:nvPr>
        </p:nvSpPr>
        <p:spPr/>
        <p:txBody>
          <a:bodyPr/>
          <a:lstStyle/>
          <a:p>
            <a:pPr eaLnBrk="1" hangingPunct="1"/>
            <a:br>
              <a:rPr lang="en-US" altLang="en-US" sz="3200" b="1" dirty="0">
                <a:solidFill>
                  <a:schemeClr val="tx1"/>
                </a:solidFill>
                <a:latin typeface="Arial" panose="020B0604020202020204" pitchFamily="34" charset="0"/>
                <a:cs typeface="Arial" panose="020B0604020202020204" pitchFamily="34" charset="0"/>
              </a:rPr>
            </a:br>
            <a:r>
              <a:rPr lang="en-US" altLang="en-US" sz="3600" b="1" dirty="0">
                <a:solidFill>
                  <a:schemeClr val="tx1"/>
                </a:solidFill>
                <a:latin typeface="Arial" panose="020B0604020202020204" pitchFamily="34" charset="0"/>
                <a:cs typeface="Arial" panose="020B0604020202020204" pitchFamily="34" charset="0"/>
              </a:rPr>
              <a:t>JADA 2008; 139(3): 281-289</a:t>
            </a:r>
            <a:br>
              <a:rPr lang="en-US" altLang="en-US" b="1" dirty="0">
                <a:solidFill>
                  <a:schemeClr val="tx1"/>
                </a:solidFill>
                <a:latin typeface="Arial" panose="020B0604020202020204" pitchFamily="34" charset="0"/>
                <a:cs typeface="Arial" panose="020B0604020202020204" pitchFamily="34" charset="0"/>
              </a:rPr>
            </a:br>
            <a:endParaRPr lang="en-US" altLang="en-US"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36A9EFD-CF34-47C3-B551-4DD771015C6B}"/>
              </a:ext>
            </a:extLst>
          </p:cNvPr>
          <p:cNvSpPr/>
          <p:nvPr/>
        </p:nvSpPr>
        <p:spPr>
          <a:xfrm>
            <a:off x="2286000" y="2921000"/>
            <a:ext cx="4572000" cy="1016000"/>
          </a:xfrm>
          <a:prstGeom prst="rect">
            <a:avLst/>
          </a:prstGeom>
        </p:spPr>
        <p:txBody>
          <a:bodyPr>
            <a:spAutoFit/>
          </a:bodyPr>
          <a:lstStyle/>
          <a:p>
            <a:pPr eaLnBrk="1" hangingPunct="1">
              <a:spcBef>
                <a:spcPct val="50000"/>
              </a:spcBef>
              <a:defRPr/>
            </a:pPr>
            <a:r>
              <a:rPr lang="en-US" b="1" dirty="0">
                <a:latin typeface="Arial" charset="0"/>
                <a:cs typeface="+mn-cs"/>
              </a:rPr>
              <a:t>Four-handed delivery is associated with higher sealant retention. </a:t>
            </a:r>
            <a:endParaRPr lang="en-US" b="1" dirty="0">
              <a:solidFill>
                <a:srgbClr val="FFFF00"/>
              </a:solidFill>
              <a:latin typeface="Arial" charset="0"/>
              <a:cs typeface="+mn-cs"/>
            </a:endParaRPr>
          </a:p>
          <a:p>
            <a:pPr eaLnBrk="1" hangingPunct="1">
              <a:spcBef>
                <a:spcPct val="50000"/>
              </a:spcBef>
              <a:defRPr/>
            </a:pPr>
            <a:endParaRPr lang="en-US" sz="1600" dirty="0">
              <a:solidFill>
                <a:srgbClr val="FFFF00"/>
              </a:solidFill>
              <a:effectLst>
                <a:outerShdw blurRad="38100" dist="38100" dir="2700000" algn="tl">
                  <a:srgbClr val="000000"/>
                </a:outerShdw>
              </a:effectLst>
              <a:latin typeface="Arial" charset="0"/>
              <a:cs typeface="+mn-cs"/>
            </a:endParaRPr>
          </a:p>
        </p:txBody>
      </p:sp>
      <p:sp>
        <p:nvSpPr>
          <p:cNvPr id="41988" name="TextBox 5">
            <a:extLst>
              <a:ext uri="{FF2B5EF4-FFF2-40B4-BE49-F238E27FC236}">
                <a16:creationId xmlns:a16="http://schemas.microsoft.com/office/drawing/2014/main" id="{36EC2EE6-4635-43CB-9F36-C2007E9CCD31}"/>
              </a:ext>
            </a:extLst>
          </p:cNvPr>
          <p:cNvSpPr txBox="1">
            <a:spLocks noChangeArrowheads="1"/>
          </p:cNvSpPr>
          <p:nvPr/>
        </p:nvSpPr>
        <p:spPr bwMode="auto">
          <a:xfrm>
            <a:off x="304800" y="1143000"/>
            <a:ext cx="8267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chemeClr val="tx2"/>
                </a:solidFill>
              </a:rPr>
              <a:t>Four-handed delivery is associated with higher sealant retention </a:t>
            </a:r>
            <a:endParaRPr lang="en-US" altLang="en-US" sz="2400" dirty="0">
              <a:solidFill>
                <a:schemeClr val="tx2"/>
              </a:solidFill>
            </a:endParaRPr>
          </a:p>
        </p:txBody>
      </p:sp>
      <p:pic>
        <p:nvPicPr>
          <p:cNvPr id="41989" name="Picture 2">
            <a:extLst>
              <a:ext uri="{FF2B5EF4-FFF2-40B4-BE49-F238E27FC236}">
                <a16:creationId xmlns:a16="http://schemas.microsoft.com/office/drawing/2014/main" id="{7D017EA6-C107-44DF-99FA-6EBB2379E6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86000"/>
            <a:ext cx="9144000" cy="3733800"/>
          </a:xfrm>
        </p:spPr>
      </p:pic>
      <p:sp>
        <p:nvSpPr>
          <p:cNvPr id="2" name="Slide Number Placeholder 1">
            <a:extLst>
              <a:ext uri="{FF2B5EF4-FFF2-40B4-BE49-F238E27FC236}">
                <a16:creationId xmlns:a16="http://schemas.microsoft.com/office/drawing/2014/main" id="{493386AE-5C46-40D4-BE5F-678F7BDC7784}"/>
              </a:ext>
            </a:extLst>
          </p:cNvPr>
          <p:cNvSpPr>
            <a:spLocks noGrp="1"/>
          </p:cNvSpPr>
          <p:nvPr>
            <p:ph type="sldNum" sz="quarter" idx="10"/>
          </p:nvPr>
        </p:nvSpPr>
        <p:spPr/>
        <p:txBody>
          <a:bodyPr/>
          <a:lstStyle/>
          <a:p>
            <a:pPr>
              <a:defRPr/>
            </a:pPr>
            <a:fld id="{4A917D63-733C-4CFF-AD91-6259BBDA4D61}" type="slidenum">
              <a:rPr lang="en-US" altLang="en-US" smtClean="0"/>
              <a:pPr>
                <a:defRPr/>
              </a:pPr>
              <a:t>15</a:t>
            </a:fld>
            <a:endParaRPr lang="en-US" altLang="en-US"/>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29FF886C-81DE-4253-BE64-CF0AD69AEFD6}"/>
              </a:ext>
            </a:extLst>
          </p:cNvPr>
          <p:cNvSpPr>
            <a:spLocks noGrp="1" noChangeArrowheads="1"/>
          </p:cNvSpPr>
          <p:nvPr>
            <p:ph type="title" idx="4294967295"/>
          </p:nvPr>
        </p:nvSpPr>
        <p:spPr>
          <a:xfrm>
            <a:off x="0" y="228600"/>
            <a:ext cx="8229600" cy="1143000"/>
          </a:xfrm>
        </p:spPr>
        <p:txBody>
          <a:bodyPr rtlCol="0">
            <a:normAutofit fontScale="90000"/>
          </a:bodyPr>
          <a:lstStyle/>
          <a:p>
            <a:pPr eaLnBrk="1" fontAlgn="auto" hangingPunct="1">
              <a:spcAft>
                <a:spcPts val="0"/>
              </a:spcAft>
              <a:defRPr/>
            </a:pPr>
            <a:r>
              <a:rPr lang="en-US" sz="4000" dirty="0"/>
              <a:t> </a:t>
            </a:r>
            <a:r>
              <a:rPr lang="en-US" sz="4000" b="1" dirty="0"/>
              <a:t>Questions and Findings</a:t>
            </a:r>
            <a:br>
              <a:rPr lang="en-US" sz="3100" b="1" dirty="0"/>
            </a:br>
            <a:r>
              <a:rPr lang="en-US" sz="4000" dirty="0"/>
              <a:t> </a:t>
            </a:r>
            <a:endParaRPr lang="en-US" sz="2200" dirty="0"/>
          </a:p>
        </p:txBody>
      </p:sp>
      <p:sp>
        <p:nvSpPr>
          <p:cNvPr id="458755" name="Rectangle 3">
            <a:extLst>
              <a:ext uri="{FF2B5EF4-FFF2-40B4-BE49-F238E27FC236}">
                <a16:creationId xmlns:a16="http://schemas.microsoft.com/office/drawing/2014/main" id="{336A077E-A73C-444C-A36A-C647E7D9DA0F}"/>
              </a:ext>
            </a:extLst>
          </p:cNvPr>
          <p:cNvSpPr>
            <a:spLocks noGrp="1" noChangeArrowheads="1"/>
          </p:cNvSpPr>
          <p:nvPr>
            <p:ph type="body" idx="4294967295"/>
          </p:nvPr>
        </p:nvSpPr>
        <p:spPr>
          <a:xfrm>
            <a:off x="457200" y="1752600"/>
            <a:ext cx="8686800" cy="4530725"/>
          </a:xfrm>
        </p:spPr>
        <p:txBody>
          <a:bodyPr rtlCol="0">
            <a:normAutofit/>
          </a:bodyPr>
          <a:lstStyle/>
          <a:p>
            <a:pPr eaLnBrk="1" fontAlgn="auto" hangingPunct="1">
              <a:spcAft>
                <a:spcPts val="0"/>
              </a:spcAft>
              <a:buFont typeface="Wingdings" pitchFamily="2" charset="2"/>
              <a:buNone/>
              <a:defRPr/>
            </a:pPr>
            <a:r>
              <a:rPr lang="en-US" b="1" dirty="0"/>
              <a:t>5. Does the addition of mechanical preparation with a bur improve sealant retention? </a:t>
            </a:r>
          </a:p>
          <a:p>
            <a:pPr eaLnBrk="1" fontAlgn="auto" hangingPunct="1">
              <a:spcAft>
                <a:spcPts val="0"/>
              </a:spcAft>
              <a:buFont typeface="Wingdings" pitchFamily="2" charset="2"/>
              <a:buNone/>
              <a:defRPr/>
            </a:pPr>
            <a:endParaRPr lang="en-US" sz="1600" b="1" dirty="0"/>
          </a:p>
          <a:p>
            <a:pPr eaLnBrk="1" fontAlgn="auto" hangingPunct="1">
              <a:spcBef>
                <a:spcPts val="0"/>
              </a:spcBef>
              <a:spcAft>
                <a:spcPts val="0"/>
              </a:spcAft>
              <a:buFont typeface="Wingdings" pitchFamily="2" charset="2"/>
              <a:buNone/>
              <a:defRPr/>
            </a:pPr>
            <a:r>
              <a:rPr lang="en-US" sz="3000" b="1" i="1" dirty="0">
                <a:solidFill>
                  <a:schemeClr val="tx1"/>
                </a:solidFill>
              </a:rPr>
              <a:t>	</a:t>
            </a:r>
            <a:r>
              <a:rPr lang="en-US" sz="3000" b="1" i="1" dirty="0">
                <a:solidFill>
                  <a:schemeClr val="accent1">
                    <a:lumMod val="75000"/>
                  </a:schemeClr>
                </a:solidFill>
              </a:rPr>
              <a:t>Limited evidence cannot determine effect  (systematic review &amp; clinical studies)</a:t>
            </a:r>
          </a:p>
        </p:txBody>
      </p:sp>
      <p:sp>
        <p:nvSpPr>
          <p:cNvPr id="43012" name="Text Box 4">
            <a:extLst>
              <a:ext uri="{FF2B5EF4-FFF2-40B4-BE49-F238E27FC236}">
                <a16:creationId xmlns:a16="http://schemas.microsoft.com/office/drawing/2014/main" id="{A2F62540-FD73-4A3C-B933-16AF192CF40E}"/>
              </a:ext>
            </a:extLst>
          </p:cNvPr>
          <p:cNvSpPr txBox="1">
            <a:spLocks noChangeArrowheads="1"/>
          </p:cNvSpPr>
          <p:nvPr/>
        </p:nvSpPr>
        <p:spPr bwMode="auto">
          <a:xfrm>
            <a:off x="1447800" y="6214646"/>
            <a:ext cx="762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en-US" altLang="en-US" sz="1600" dirty="0">
                <a:solidFill>
                  <a:schemeClr val="tx1"/>
                </a:solidFill>
              </a:rPr>
              <a:t>Beauchamp J, JADA 2008; Muller-</a:t>
            </a:r>
            <a:r>
              <a:rPr lang="en-US" altLang="en-US" sz="1600" dirty="0" err="1">
                <a:solidFill>
                  <a:schemeClr val="tx1"/>
                </a:solidFill>
              </a:rPr>
              <a:t>Bolla</a:t>
            </a:r>
            <a:r>
              <a:rPr lang="en-US" altLang="en-US" sz="1600" dirty="0">
                <a:solidFill>
                  <a:schemeClr val="tx1"/>
                </a:solidFill>
              </a:rPr>
              <a:t> M, CDOE (2006)</a:t>
            </a:r>
          </a:p>
        </p:txBody>
      </p:sp>
      <p:sp>
        <p:nvSpPr>
          <p:cNvPr id="2" name="Slide Number Placeholder 1">
            <a:extLst>
              <a:ext uri="{FF2B5EF4-FFF2-40B4-BE49-F238E27FC236}">
                <a16:creationId xmlns:a16="http://schemas.microsoft.com/office/drawing/2014/main" id="{7A37E6F1-6F57-4D3B-A7D5-6A57AAB168D5}"/>
              </a:ext>
            </a:extLst>
          </p:cNvPr>
          <p:cNvSpPr>
            <a:spLocks noGrp="1"/>
          </p:cNvSpPr>
          <p:nvPr>
            <p:ph type="sldNum" sz="quarter" idx="10"/>
          </p:nvPr>
        </p:nvSpPr>
        <p:spPr/>
        <p:txBody>
          <a:bodyPr/>
          <a:lstStyle/>
          <a:p>
            <a:pPr>
              <a:defRPr/>
            </a:pPr>
            <a:fld id="{D5230956-BA80-4760-936C-619C0D06B8D4}" type="slidenum">
              <a:rPr lang="en-US" altLang="en-US" smtClean="0"/>
              <a:pPr>
                <a:defRPr/>
              </a:pPr>
              <a:t>16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4358D668-10A4-4878-97C5-637BC87C1F09}"/>
              </a:ext>
            </a:extLst>
          </p:cNvPr>
          <p:cNvSpPr>
            <a:spLocks noGrp="1"/>
          </p:cNvSpPr>
          <p:nvPr>
            <p:ph type="title"/>
          </p:nvPr>
        </p:nvSpPr>
        <p:spPr/>
        <p:txBody>
          <a:bodyPr/>
          <a:lstStyle/>
          <a:p>
            <a:pPr eaLnBrk="1" hangingPunct="1"/>
            <a:r>
              <a:rPr lang="en-US" altLang="en-US" sz="3600" b="1" dirty="0">
                <a:latin typeface="Arial" panose="020B0604020202020204" pitchFamily="34" charset="0"/>
                <a:cs typeface="Arial" panose="020B0604020202020204" pitchFamily="34" charset="0"/>
              </a:rPr>
              <a:t>Questions and Findings</a:t>
            </a:r>
            <a:endParaRPr lang="en-US" altLang="en-US" sz="3600" dirty="0">
              <a:latin typeface="Arial" panose="020B0604020202020204" pitchFamily="34" charset="0"/>
              <a:cs typeface="Arial" panose="020B0604020202020204" pitchFamily="34" charset="0"/>
            </a:endParaRPr>
          </a:p>
        </p:txBody>
      </p:sp>
      <p:sp>
        <p:nvSpPr>
          <p:cNvPr id="45059" name="Content Placeholder 2">
            <a:extLst>
              <a:ext uri="{FF2B5EF4-FFF2-40B4-BE49-F238E27FC236}">
                <a16:creationId xmlns:a16="http://schemas.microsoft.com/office/drawing/2014/main" id="{9905DAA2-C9B2-40AB-AFE2-C47AC46313E1}"/>
              </a:ext>
            </a:extLst>
          </p:cNvPr>
          <p:cNvSpPr>
            <a:spLocks noGrp="1"/>
          </p:cNvSpPr>
          <p:nvPr>
            <p:ph idx="1"/>
          </p:nvPr>
        </p:nvSpPr>
        <p:spPr>
          <a:xfrm>
            <a:off x="533400" y="1643063"/>
            <a:ext cx="8229600" cy="4525962"/>
          </a:xfrm>
        </p:spPr>
        <p:txBody>
          <a:bodyPr/>
          <a:lstStyle/>
          <a:p>
            <a:pPr marL="0" indent="0" eaLnBrk="1" hangingPunct="1">
              <a:buFont typeface="Arial" panose="020B0604020202020204" pitchFamily="34" charset="0"/>
              <a:buNone/>
            </a:pPr>
            <a:r>
              <a:rPr lang="en-US" altLang="en-US" sz="3200" b="1" dirty="0">
                <a:latin typeface="Arial" panose="020B0604020202020204" pitchFamily="34" charset="0"/>
                <a:cs typeface="Arial" panose="020B0604020202020204" pitchFamily="34" charset="0"/>
              </a:rPr>
              <a:t>6. Does the use of bonding agent increases retention?</a:t>
            </a:r>
          </a:p>
          <a:p>
            <a:pPr marL="0" indent="0" eaLnBrk="1" hangingPunct="1">
              <a:buFont typeface="Arial" panose="020B0604020202020204" pitchFamily="34" charset="0"/>
              <a:buNone/>
            </a:pPr>
            <a:endParaRPr lang="en-US" altLang="en-US" sz="3200" b="1" dirty="0">
              <a:latin typeface="Arial" panose="020B0604020202020204" pitchFamily="34" charset="0"/>
              <a:cs typeface="Arial" panose="020B0604020202020204" pitchFamily="34" charset="0"/>
            </a:endParaRPr>
          </a:p>
          <a:p>
            <a:pPr marL="400050" lvl="1" indent="0" eaLnBrk="1" hangingPunct="1">
              <a:buFont typeface="Arial" panose="020B0604020202020204" pitchFamily="34" charset="0"/>
              <a:buNone/>
            </a:pPr>
            <a:r>
              <a:rPr lang="en-US" altLang="en-US" sz="2600" b="1" i="1" dirty="0">
                <a:solidFill>
                  <a:schemeClr val="tx2"/>
                </a:solidFill>
                <a:latin typeface="Arial" panose="020B0604020202020204" pitchFamily="34" charset="0"/>
                <a:cs typeface="Arial" panose="020B0604020202020204" pitchFamily="34" charset="0"/>
              </a:rPr>
              <a:t>ADA recommended use of a compatible one-bottle bonding agent (which contains both an adhesive and a primer) between the previously acid-etched enamel surface and the sealant material when, </a:t>
            </a:r>
            <a:r>
              <a:rPr lang="en-US" altLang="en-US" sz="2600" b="1" i="1" u="sng" dirty="0">
                <a:solidFill>
                  <a:schemeClr val="tx2"/>
                </a:solidFill>
                <a:latin typeface="Arial" panose="020B0604020202020204" pitchFamily="34" charset="0"/>
                <a:cs typeface="Arial" panose="020B0604020202020204" pitchFamily="34" charset="0"/>
              </a:rPr>
              <a:t>in the opinion of the dental professional</a:t>
            </a:r>
            <a:r>
              <a:rPr lang="en-US" altLang="en-US" sz="2600" b="1" i="1" dirty="0">
                <a:solidFill>
                  <a:schemeClr val="tx2"/>
                </a:solidFill>
                <a:latin typeface="Arial" panose="020B0604020202020204" pitchFamily="34" charset="0"/>
                <a:cs typeface="Arial" panose="020B0604020202020204" pitchFamily="34" charset="0"/>
              </a:rPr>
              <a:t>, the bonding agent would enhance sealant retention in the clinical situation.</a:t>
            </a:r>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p:txBody>
      </p:sp>
      <p:sp>
        <p:nvSpPr>
          <p:cNvPr id="45060" name="TextBox 5">
            <a:extLst>
              <a:ext uri="{FF2B5EF4-FFF2-40B4-BE49-F238E27FC236}">
                <a16:creationId xmlns:a16="http://schemas.microsoft.com/office/drawing/2014/main" id="{FEEF17B2-3FC5-4535-B91F-F671E59622C7}"/>
              </a:ext>
            </a:extLst>
          </p:cNvPr>
          <p:cNvSpPr txBox="1">
            <a:spLocks noChangeArrowheads="1"/>
          </p:cNvSpPr>
          <p:nvPr/>
        </p:nvSpPr>
        <p:spPr bwMode="auto">
          <a:xfrm>
            <a:off x="5638800" y="6290846"/>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i="1" dirty="0">
                <a:solidFill>
                  <a:schemeClr val="tx1"/>
                </a:solidFill>
              </a:rPr>
              <a:t>Beauchamp et al, JADA (2008)</a:t>
            </a:r>
          </a:p>
        </p:txBody>
      </p:sp>
      <p:sp>
        <p:nvSpPr>
          <p:cNvPr id="2" name="Slide Number Placeholder 1">
            <a:extLst>
              <a:ext uri="{FF2B5EF4-FFF2-40B4-BE49-F238E27FC236}">
                <a16:creationId xmlns:a16="http://schemas.microsoft.com/office/drawing/2014/main" id="{E39CBCAF-B608-411F-9ED3-849CB1B84014}"/>
              </a:ext>
            </a:extLst>
          </p:cNvPr>
          <p:cNvSpPr>
            <a:spLocks noGrp="1"/>
          </p:cNvSpPr>
          <p:nvPr>
            <p:ph type="sldNum" sz="quarter" idx="10"/>
          </p:nvPr>
        </p:nvSpPr>
        <p:spPr/>
        <p:txBody>
          <a:bodyPr/>
          <a:lstStyle/>
          <a:p>
            <a:pPr>
              <a:defRPr/>
            </a:pPr>
            <a:fld id="{4A917D63-733C-4CFF-AD91-6259BBDA4D61}" type="slidenum">
              <a:rPr lang="en-US" altLang="en-US" smtClean="0"/>
              <a:pPr>
                <a:defRPr/>
              </a:pPr>
              <a:t>17</a:t>
            </a:fld>
            <a:endParaRPr lang="en-US" altLang="en-US"/>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4">
            <a:extLst>
              <a:ext uri="{FF2B5EF4-FFF2-40B4-BE49-F238E27FC236}">
                <a16:creationId xmlns:a16="http://schemas.microsoft.com/office/drawing/2014/main" id="{E863FBB0-78B6-4804-BB78-5A4A1DA64CEC}"/>
              </a:ext>
            </a:extLst>
          </p:cNvPr>
          <p:cNvSpPr txBox="1">
            <a:spLocks noChangeArrowheads="1"/>
          </p:cNvSpPr>
          <p:nvPr/>
        </p:nvSpPr>
        <p:spPr bwMode="auto">
          <a:xfrm>
            <a:off x="990600" y="5921375"/>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en-US" altLang="en-US" sz="1600" dirty="0" err="1">
                <a:solidFill>
                  <a:schemeClr val="tx1"/>
                </a:solidFill>
              </a:rPr>
              <a:t>Gillcrist</a:t>
            </a:r>
            <a:r>
              <a:rPr lang="en-US" altLang="en-US" sz="1600" dirty="0">
                <a:solidFill>
                  <a:schemeClr val="tx1"/>
                </a:solidFill>
              </a:rPr>
              <a:t> JA, JPHD (1998); Griffin SO, JADA (2008); </a:t>
            </a:r>
          </a:p>
          <a:p>
            <a:pPr algn="r" eaLnBrk="1" hangingPunct="1">
              <a:spcBef>
                <a:spcPct val="50000"/>
              </a:spcBef>
              <a:buFontTx/>
              <a:buNone/>
            </a:pPr>
            <a:r>
              <a:rPr lang="en-US" altLang="en-US" sz="1600" dirty="0">
                <a:solidFill>
                  <a:schemeClr val="tx1"/>
                </a:solidFill>
              </a:rPr>
              <a:t>Gray, JADA (2009); Muller-</a:t>
            </a:r>
            <a:r>
              <a:rPr lang="en-US" altLang="en-US" sz="1600" dirty="0" err="1">
                <a:solidFill>
                  <a:schemeClr val="tx1"/>
                </a:solidFill>
              </a:rPr>
              <a:t>Bolla</a:t>
            </a:r>
            <a:r>
              <a:rPr lang="en-US" altLang="en-US" sz="1600" dirty="0">
                <a:solidFill>
                  <a:schemeClr val="tx1"/>
                </a:solidFill>
              </a:rPr>
              <a:t> M, CDOE (2006)</a:t>
            </a:r>
          </a:p>
        </p:txBody>
      </p:sp>
      <p:sp>
        <p:nvSpPr>
          <p:cNvPr id="47107" name="Rectangle 3">
            <a:extLst>
              <a:ext uri="{FF2B5EF4-FFF2-40B4-BE49-F238E27FC236}">
                <a16:creationId xmlns:a16="http://schemas.microsoft.com/office/drawing/2014/main" id="{BA6CC8AE-DF7C-4128-BBAB-3220B6F1ACB8}"/>
              </a:ext>
            </a:extLst>
          </p:cNvPr>
          <p:cNvSpPr>
            <a:spLocks noGrp="1"/>
          </p:cNvSpPr>
          <p:nvPr>
            <p:ph type="body" idx="4294967295"/>
          </p:nvPr>
        </p:nvSpPr>
        <p:spPr>
          <a:xfrm>
            <a:off x="457200" y="1535113"/>
            <a:ext cx="8153400" cy="4530725"/>
          </a:xfrm>
        </p:spPr>
        <p:txBody>
          <a:bodyPr/>
          <a:lstStyle/>
          <a:p>
            <a:pPr eaLnBrk="1" hangingPunct="1">
              <a:buFont typeface="Wingdings" panose="05000000000000000000" pitchFamily="2" charset="2"/>
              <a:buNone/>
            </a:pPr>
            <a:r>
              <a:rPr lang="en-US" altLang="en-US" sz="3600" b="1" dirty="0">
                <a:latin typeface="Arial" panose="020B0604020202020204" pitchFamily="34" charset="0"/>
                <a:cs typeface="Arial" panose="020B0604020202020204" pitchFamily="34" charset="0"/>
              </a:rPr>
              <a:t>  7. </a:t>
            </a:r>
            <a:r>
              <a:rPr lang="en-US" altLang="en-US" b="1" dirty="0">
                <a:latin typeface="Arial" panose="020B0604020202020204" pitchFamily="34" charset="0"/>
                <a:cs typeface="Arial" panose="020B0604020202020204" pitchFamily="34" charset="0"/>
              </a:rPr>
              <a:t>Does surface cleaning by toothbrush or dental handpiece prophylaxis result  in similar retention rates?</a:t>
            </a:r>
          </a:p>
          <a:p>
            <a:pPr eaLnBrk="1" hangingPunct="1">
              <a:buFont typeface="Wingdings" panose="05000000000000000000" pitchFamily="2" charset="2"/>
              <a:buNone/>
            </a:pPr>
            <a:endParaRPr lang="en-US" altLang="en-US" sz="1600" b="1"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3000" b="1" i="1" dirty="0">
                <a:solidFill>
                  <a:schemeClr val="tx1"/>
                </a:solidFill>
                <a:latin typeface="Arial" panose="020B0604020202020204" pitchFamily="34" charset="0"/>
                <a:cs typeface="Arial" panose="020B0604020202020204" pitchFamily="34" charset="0"/>
              </a:rPr>
              <a:t>	</a:t>
            </a:r>
            <a:r>
              <a:rPr lang="en-US" altLang="en-US" sz="3000" b="1" i="1" dirty="0">
                <a:solidFill>
                  <a:schemeClr val="tx2"/>
                </a:solidFill>
                <a:latin typeface="Arial" panose="020B0604020202020204" pitchFamily="34" charset="0"/>
                <a:cs typeface="Arial" panose="020B0604020202020204" pitchFamily="34" charset="0"/>
              </a:rPr>
              <a:t>Limited evidence cannot determine effect. (systematic review). One clinical  study suggests no difference.</a:t>
            </a:r>
          </a:p>
        </p:txBody>
      </p:sp>
      <p:sp>
        <p:nvSpPr>
          <p:cNvPr id="452610" name="Rectangle 2">
            <a:extLst>
              <a:ext uri="{FF2B5EF4-FFF2-40B4-BE49-F238E27FC236}">
                <a16:creationId xmlns:a16="http://schemas.microsoft.com/office/drawing/2014/main" id="{5D59A502-CEF5-4F1E-9A9F-6E5EEFC8512E}"/>
              </a:ext>
            </a:extLst>
          </p:cNvPr>
          <p:cNvSpPr>
            <a:spLocks noGrp="1" noChangeArrowheads="1"/>
          </p:cNvSpPr>
          <p:nvPr>
            <p:ph type="title" idx="4294967295"/>
          </p:nvPr>
        </p:nvSpPr>
        <p:spPr>
          <a:xfrm>
            <a:off x="304800" y="152400"/>
            <a:ext cx="8229600" cy="1143000"/>
          </a:xfrm>
        </p:spPr>
        <p:txBody>
          <a:bodyPr rtlCol="0">
            <a:normAutofit fontScale="90000"/>
          </a:bodyPr>
          <a:lstStyle/>
          <a:p>
            <a:pPr eaLnBrk="1" fontAlgn="auto" hangingPunct="1">
              <a:spcAft>
                <a:spcPts val="0"/>
              </a:spcAft>
              <a:defRPr/>
            </a:pPr>
            <a:r>
              <a:rPr lang="en-US" sz="4000" dirty="0"/>
              <a:t> </a:t>
            </a:r>
            <a:r>
              <a:rPr lang="en-US" sz="4000" b="1" dirty="0"/>
              <a:t>Questions and Findings</a:t>
            </a:r>
            <a:br>
              <a:rPr lang="en-US" sz="3100" dirty="0"/>
            </a:br>
            <a:r>
              <a:rPr lang="en-US" sz="4000" dirty="0"/>
              <a:t> </a:t>
            </a:r>
            <a:endParaRPr lang="en-US" sz="2200" dirty="0"/>
          </a:p>
        </p:txBody>
      </p:sp>
      <p:sp>
        <p:nvSpPr>
          <p:cNvPr id="2" name="Slide Number Placeholder 1">
            <a:extLst>
              <a:ext uri="{FF2B5EF4-FFF2-40B4-BE49-F238E27FC236}">
                <a16:creationId xmlns:a16="http://schemas.microsoft.com/office/drawing/2014/main" id="{A0E43142-43D6-4AEC-AC31-C8A6BCE6CB1E}"/>
              </a:ext>
            </a:extLst>
          </p:cNvPr>
          <p:cNvSpPr>
            <a:spLocks noGrp="1"/>
          </p:cNvSpPr>
          <p:nvPr>
            <p:ph type="sldNum" sz="quarter" idx="10"/>
          </p:nvPr>
        </p:nvSpPr>
        <p:spPr/>
        <p:txBody>
          <a:bodyPr/>
          <a:lstStyle/>
          <a:p>
            <a:pPr>
              <a:defRPr/>
            </a:pPr>
            <a:fld id="{D5230956-BA80-4760-936C-619C0D06B8D4}" type="slidenum">
              <a:rPr lang="en-US" altLang="en-US" smtClean="0"/>
              <a:pPr>
                <a:defRPr/>
              </a:pPr>
              <a:t>18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20E3EA8B-6E62-4279-8CDD-81030F1D9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7848600" cy="492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
            <a:extLst>
              <a:ext uri="{FF2B5EF4-FFF2-40B4-BE49-F238E27FC236}">
                <a16:creationId xmlns:a16="http://schemas.microsoft.com/office/drawing/2014/main" id="{C651B485-9718-4056-A985-ACD9F1F1CAD4}"/>
              </a:ext>
            </a:extLst>
          </p:cNvPr>
          <p:cNvSpPr>
            <a:spLocks noChangeArrowheads="1"/>
          </p:cNvSpPr>
          <p:nvPr/>
        </p:nvSpPr>
        <p:spPr bwMode="auto">
          <a:xfrm>
            <a:off x="6172200" y="6278563"/>
            <a:ext cx="2855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solidFill>
                  <a:srgbClr val="002060"/>
                </a:solidFill>
              </a:rPr>
              <a:t>JADA 2009; 140(1);38-46</a:t>
            </a:r>
          </a:p>
        </p:txBody>
      </p:sp>
      <p:sp>
        <p:nvSpPr>
          <p:cNvPr id="49156" name="Title 2">
            <a:extLst>
              <a:ext uri="{FF2B5EF4-FFF2-40B4-BE49-F238E27FC236}">
                <a16:creationId xmlns:a16="http://schemas.microsoft.com/office/drawing/2014/main" id="{F06CA6D1-946C-4CE9-AEA9-7F3522CD96D5}"/>
              </a:ext>
            </a:extLst>
          </p:cNvPr>
          <p:cNvSpPr>
            <a:spLocks noGrp="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Toothbrushing was associated with similar, if not higher sealant retention than handpiece cleaning</a:t>
            </a:r>
          </a:p>
        </p:txBody>
      </p:sp>
      <p:sp>
        <p:nvSpPr>
          <p:cNvPr id="2" name="Slide Number Placeholder 1">
            <a:extLst>
              <a:ext uri="{FF2B5EF4-FFF2-40B4-BE49-F238E27FC236}">
                <a16:creationId xmlns:a16="http://schemas.microsoft.com/office/drawing/2014/main" id="{90922A54-7612-4582-8330-DA20ABBD29FE}"/>
              </a:ext>
            </a:extLst>
          </p:cNvPr>
          <p:cNvSpPr>
            <a:spLocks noGrp="1"/>
          </p:cNvSpPr>
          <p:nvPr>
            <p:ph type="sldNum" sz="quarter" idx="10"/>
          </p:nvPr>
        </p:nvSpPr>
        <p:spPr/>
        <p:txBody>
          <a:bodyPr/>
          <a:lstStyle/>
          <a:p>
            <a:pPr>
              <a:defRPr/>
            </a:pPr>
            <a:fld id="{D5230956-BA80-4760-936C-619C0D06B8D4}" type="slidenum">
              <a:rPr lang="en-US" altLang="en-US" smtClean="0"/>
              <a:pPr>
                <a:defRPr/>
              </a:pPr>
              <a:t>19</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12CCC06-1071-4948-A4A5-155E07EDE62A}"/>
              </a:ext>
            </a:extLst>
          </p:cNvPr>
          <p:cNvSpPr>
            <a:spLocks noGrp="1"/>
          </p:cNvSpPr>
          <p:nvPr>
            <p:ph type="title"/>
          </p:nvPr>
        </p:nvSpPr>
        <p:spPr>
          <a:xfrm>
            <a:off x="457200" y="-152400"/>
            <a:ext cx="8229600" cy="1143000"/>
          </a:xfrm>
        </p:spPr>
        <p:txBody>
          <a:bodyPr/>
          <a:lstStyle/>
          <a:p>
            <a:pPr eaLnBrk="1" hangingPunct="1"/>
            <a:r>
              <a:rPr lang="en-US" altLang="en-US" sz="3600" dirty="0">
                <a:latin typeface="Arial" panose="020B0604020202020204" pitchFamily="34" charset="0"/>
                <a:cs typeface="Arial" panose="020B0604020202020204" pitchFamily="34" charset="0"/>
              </a:rPr>
              <a:t>Presentation Overview</a:t>
            </a:r>
          </a:p>
        </p:txBody>
      </p:sp>
      <p:sp>
        <p:nvSpPr>
          <p:cNvPr id="147459" name="Rectangle 3">
            <a:extLst>
              <a:ext uri="{FF2B5EF4-FFF2-40B4-BE49-F238E27FC236}">
                <a16:creationId xmlns:a16="http://schemas.microsoft.com/office/drawing/2014/main" id="{690332E3-A606-4DC1-8052-E33CAEA3E93F}"/>
              </a:ext>
            </a:extLst>
          </p:cNvPr>
          <p:cNvSpPr>
            <a:spLocks noGrp="1" noChangeArrowheads="1"/>
          </p:cNvSpPr>
          <p:nvPr>
            <p:ph idx="1"/>
          </p:nvPr>
        </p:nvSpPr>
        <p:spPr>
          <a:xfrm>
            <a:off x="457200" y="1371600"/>
            <a:ext cx="8229600" cy="5105400"/>
          </a:xfrm>
        </p:spPr>
        <p:txBody>
          <a:bodyPr rtlCol="0">
            <a:normAutofit fontScale="47500" lnSpcReduction="20000"/>
          </a:bodyPr>
          <a:lstStyle/>
          <a:p>
            <a:pPr marL="0" indent="0" eaLnBrk="1" fontAlgn="auto" hangingPunct="1">
              <a:spcAft>
                <a:spcPts val="0"/>
              </a:spcAft>
              <a:buFont typeface="Wingdings" pitchFamily="2" charset="2"/>
              <a:buNone/>
              <a:defRPr/>
            </a:pPr>
            <a:endParaRPr lang="en-US" dirty="0">
              <a:solidFill>
                <a:schemeClr val="tx2">
                  <a:lumMod val="50000"/>
                </a:schemeClr>
              </a:solidFill>
            </a:endParaRPr>
          </a:p>
          <a:p>
            <a:pPr eaLnBrk="1" fontAlgn="auto" hangingPunct="1">
              <a:spcAft>
                <a:spcPts val="0"/>
              </a:spcAft>
              <a:defRPr/>
            </a:pPr>
            <a:r>
              <a:rPr lang="en-US" sz="4300" dirty="0">
                <a:solidFill>
                  <a:schemeClr val="tx2">
                    <a:lumMod val="50000"/>
                  </a:schemeClr>
                </a:solidFill>
              </a:rPr>
              <a:t>Review evidence-based guidance for sealant use</a:t>
            </a:r>
          </a:p>
          <a:p>
            <a:pPr marL="0" indent="0" eaLnBrk="1" fontAlgn="auto" hangingPunct="1">
              <a:spcAft>
                <a:spcPts val="0"/>
              </a:spcAft>
              <a:buFont typeface="Wingdings" pitchFamily="2" charset="2"/>
              <a:buNone/>
              <a:defRPr/>
            </a:pPr>
            <a:endParaRPr lang="en-US" sz="4300" dirty="0">
              <a:solidFill>
                <a:schemeClr val="tx2">
                  <a:lumMod val="50000"/>
                </a:schemeClr>
              </a:solidFill>
            </a:endParaRPr>
          </a:p>
          <a:p>
            <a:pPr lvl="1" eaLnBrk="1" fontAlgn="auto" hangingPunct="1">
              <a:spcAft>
                <a:spcPts val="0"/>
              </a:spcAft>
              <a:defRPr/>
            </a:pPr>
            <a:r>
              <a:rPr lang="en-US" sz="4300" dirty="0">
                <a:solidFill>
                  <a:schemeClr val="tx2">
                    <a:lumMod val="50000"/>
                  </a:schemeClr>
                </a:solidFill>
              </a:rPr>
              <a:t>Key questions</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1. What is the effectiveness of sealants in preventing caries </a:t>
            </a:r>
            <a:r>
              <a:rPr lang="en-US" altLang="en-US" sz="4300" u="sng" dirty="0">
                <a:solidFill>
                  <a:schemeClr val="tx1"/>
                </a:solidFill>
                <a:latin typeface="Arial" panose="020B0604020202020204" pitchFamily="34" charset="0"/>
                <a:cs typeface="Arial" panose="020B0604020202020204" pitchFamily="34" charset="0"/>
              </a:rPr>
              <a:t>initiation</a:t>
            </a:r>
            <a:r>
              <a:rPr lang="en-US" altLang="en-US" sz="4300" dirty="0">
                <a:solidFill>
                  <a:schemeClr val="tx1"/>
                </a:solidFill>
                <a:latin typeface="Arial" panose="020B0604020202020204" pitchFamily="34" charset="0"/>
                <a:cs typeface="Arial" panose="020B0604020202020204" pitchFamily="34" charset="0"/>
              </a:rPr>
              <a:t>? </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2. What is the effectiveness of sealants in preventing caries </a:t>
            </a:r>
            <a:r>
              <a:rPr lang="en-US" altLang="en-US" sz="4300" u="sng" dirty="0">
                <a:solidFill>
                  <a:schemeClr val="tx1"/>
                </a:solidFill>
                <a:latin typeface="Arial" panose="020B0604020202020204" pitchFamily="34" charset="0"/>
                <a:cs typeface="Arial" panose="020B0604020202020204" pitchFamily="34" charset="0"/>
              </a:rPr>
              <a:t>progression</a:t>
            </a:r>
            <a:r>
              <a:rPr lang="en-US" altLang="en-US" sz="4300" dirty="0">
                <a:solidFill>
                  <a:schemeClr val="tx1"/>
                </a:solidFill>
                <a:latin typeface="Arial" panose="020B0604020202020204" pitchFamily="34" charset="0"/>
                <a:cs typeface="Arial" panose="020B0604020202020204" pitchFamily="34" charset="0"/>
              </a:rPr>
              <a:t>? </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3. What is the effectiveness of sealants in reducing bacteria levels in caries lesions?</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4. Does four-handed technique improve sealant retention?</a:t>
            </a:r>
          </a:p>
          <a:p>
            <a:pPr marL="914400" lvl="2" indent="0" eaLnBrk="1" fontAlgn="auto" hangingPunct="1">
              <a:spcAft>
                <a:spcPts val="0"/>
              </a:spcAft>
              <a:buFont typeface="Arial" pitchFamily="34" charset="0"/>
              <a:buNone/>
              <a:defRPr/>
            </a:pPr>
            <a:r>
              <a:rPr lang="en-US" sz="4300" dirty="0">
                <a:solidFill>
                  <a:schemeClr val="tx1"/>
                </a:solidFill>
              </a:rPr>
              <a:t>5. Does the addition of mechanical preparation with a bur improve sealant retention?</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6. Does the use of bonding agent increases retention?</a:t>
            </a:r>
          </a:p>
          <a:p>
            <a:pPr marL="914400" lvl="2" indent="0" eaLnBrk="1" fontAlgn="auto" hangingPunct="1">
              <a:spcAft>
                <a:spcPts val="0"/>
              </a:spcAft>
              <a:buFont typeface="Arial" pitchFamily="34" charset="0"/>
              <a:buNone/>
              <a:defRPr/>
            </a:pPr>
            <a:endParaRPr lang="en-US" sz="4300" b="1" dirty="0"/>
          </a:p>
          <a:p>
            <a:pPr lvl="1" eaLnBrk="1" fontAlgn="auto" hangingPunct="1">
              <a:spcAft>
                <a:spcPts val="0"/>
              </a:spcAft>
              <a:defRPr/>
            </a:pPr>
            <a:endParaRPr lang="en-US" sz="4300" dirty="0"/>
          </a:p>
          <a:p>
            <a:pPr lvl="1" eaLnBrk="1" fontAlgn="auto" hangingPunct="1">
              <a:spcAft>
                <a:spcPts val="0"/>
              </a:spcAft>
              <a:defRPr/>
            </a:pPr>
            <a:endParaRPr lang="en-US" dirty="0"/>
          </a:p>
          <a:p>
            <a:pPr eaLnBrk="1" fontAlgn="auto" hangingPunct="1">
              <a:spcAft>
                <a:spcPts val="0"/>
              </a:spcAft>
              <a:buFont typeface="Wingdings" pitchFamily="2" charset="2"/>
              <a:buNone/>
              <a:defRPr/>
            </a:pPr>
            <a:endParaRPr lang="en-US" dirty="0">
              <a:solidFill>
                <a:schemeClr val="tx1"/>
              </a:solidFill>
            </a:endParaRPr>
          </a:p>
          <a:p>
            <a:pPr eaLnBrk="1" fontAlgn="auto" hangingPunct="1">
              <a:spcAft>
                <a:spcPts val="0"/>
              </a:spcAft>
              <a:buSzTx/>
              <a:buFontTx/>
              <a:buChar char="•"/>
              <a:defRPr/>
            </a:pPr>
            <a:endParaRPr lang="en-US" sz="2800" dirty="0"/>
          </a:p>
          <a:p>
            <a:pPr eaLnBrk="1" fontAlgn="auto" hangingPunct="1">
              <a:spcAft>
                <a:spcPts val="0"/>
              </a:spcAft>
              <a:buFont typeface="Wingdings" pitchFamily="2" charset="2"/>
              <a:buNone/>
              <a:defRPr/>
            </a:pPr>
            <a:endParaRPr lang="en-US"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a:extLst>
              <a:ext uri="{FF2B5EF4-FFF2-40B4-BE49-F238E27FC236}">
                <a16:creationId xmlns:a16="http://schemas.microsoft.com/office/drawing/2014/main" id="{77D380D8-91A6-4F38-A4FC-E344649396AF}"/>
              </a:ext>
            </a:extLst>
          </p:cNvPr>
          <p:cNvSpPr>
            <a:spLocks noGrp="1" noChangeArrowheads="1"/>
          </p:cNvSpPr>
          <p:nvPr>
            <p:ph type="title" idx="4294967295"/>
          </p:nvPr>
        </p:nvSpPr>
        <p:spPr>
          <a:xfrm>
            <a:off x="0" y="228600"/>
            <a:ext cx="9144000" cy="1143000"/>
          </a:xfrm>
        </p:spPr>
        <p:txBody>
          <a:bodyPr rtlCol="0">
            <a:normAutofit/>
          </a:bodyPr>
          <a:lstStyle/>
          <a:p>
            <a:pPr eaLnBrk="1" fontAlgn="auto" hangingPunct="1">
              <a:spcAft>
                <a:spcPts val="0"/>
              </a:spcAft>
              <a:defRPr/>
            </a:pPr>
            <a:r>
              <a:rPr lang="en-US" sz="4000" dirty="0"/>
              <a:t> </a:t>
            </a:r>
            <a:r>
              <a:rPr lang="en-US" sz="3600" b="1" dirty="0"/>
              <a:t>Questions and Findings</a:t>
            </a:r>
            <a:br>
              <a:rPr lang="en-US" sz="4000" dirty="0"/>
            </a:br>
            <a:endParaRPr lang="en-US" sz="2200" dirty="0"/>
          </a:p>
        </p:txBody>
      </p:sp>
      <p:sp>
        <p:nvSpPr>
          <p:cNvPr id="53251" name="Rectangle 3">
            <a:extLst>
              <a:ext uri="{FF2B5EF4-FFF2-40B4-BE49-F238E27FC236}">
                <a16:creationId xmlns:a16="http://schemas.microsoft.com/office/drawing/2014/main" id="{5BCFE832-6093-4E21-A65D-3904F5A8F6FA}"/>
              </a:ext>
            </a:extLst>
          </p:cNvPr>
          <p:cNvSpPr>
            <a:spLocks noGrp="1"/>
          </p:cNvSpPr>
          <p:nvPr>
            <p:ph type="body" idx="4294967295"/>
          </p:nvPr>
        </p:nvSpPr>
        <p:spPr>
          <a:xfrm>
            <a:off x="228600" y="1906588"/>
            <a:ext cx="8534400" cy="4525962"/>
          </a:xfrm>
        </p:spPr>
        <p:txBody>
          <a:bodyPr/>
          <a:lstStyle/>
          <a:p>
            <a:pPr eaLnBrk="1" hangingPunct="1">
              <a:lnSpc>
                <a:spcPct val="90000"/>
              </a:lnSpc>
              <a:buFont typeface="Wingdings" panose="05000000000000000000" pitchFamily="2" charset="2"/>
              <a:buNone/>
            </a:pPr>
            <a:r>
              <a:rPr lang="en-US" altLang="en-US" b="1" dirty="0">
                <a:latin typeface="Arial" panose="020B0604020202020204" pitchFamily="34" charset="0"/>
                <a:cs typeface="Arial" panose="020B0604020202020204" pitchFamily="34" charset="0"/>
              </a:rPr>
              <a:t>8. Are teeth that lose sealants at higher risk of tooth decay than teeth that were never sealed?</a:t>
            </a:r>
          </a:p>
          <a:p>
            <a:pPr eaLnBrk="1" hangingPunct="1">
              <a:lnSpc>
                <a:spcPct val="90000"/>
              </a:lnSpc>
              <a:buFont typeface="Wingdings" panose="05000000000000000000" pitchFamily="2" charset="2"/>
              <a:buNone/>
            </a:pPr>
            <a:endParaRPr lang="en-US" altLang="en-US" sz="2800" b="1"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r>
              <a:rPr lang="en-US" altLang="en-US" sz="3000" b="1" dirty="0">
                <a:solidFill>
                  <a:schemeClr val="tx1"/>
                </a:solidFill>
                <a:latin typeface="Arial" panose="020B0604020202020204" pitchFamily="34" charset="0"/>
                <a:cs typeface="Arial" panose="020B0604020202020204" pitchFamily="34" charset="0"/>
              </a:rPr>
              <a:t>		</a:t>
            </a:r>
            <a:endParaRPr lang="en-US" altLang="en-US" sz="3000" b="1" i="1" dirty="0">
              <a:solidFill>
                <a:schemeClr val="tx1"/>
              </a:solidFill>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r>
              <a:rPr lang="en-US" altLang="en-US" sz="3000" b="1" i="1" dirty="0">
                <a:latin typeface="Arial" panose="020B0604020202020204" pitchFamily="34" charset="0"/>
                <a:cs typeface="Arial" panose="020B0604020202020204" pitchFamily="34" charset="0"/>
              </a:rPr>
              <a:t>	</a:t>
            </a:r>
            <a:r>
              <a:rPr lang="en-US" altLang="en-US" sz="3000" i="1" dirty="0">
                <a:solidFill>
                  <a:schemeClr val="tx2"/>
                </a:solidFill>
                <a:latin typeface="Arial" panose="020B0604020202020204" pitchFamily="34" charset="0"/>
                <a:cs typeface="Arial" panose="020B0604020202020204" pitchFamily="34" charset="0"/>
              </a:rPr>
              <a:t>A meta-analysis indicates that caries risk is similar.  </a:t>
            </a:r>
          </a:p>
        </p:txBody>
      </p:sp>
      <p:sp>
        <p:nvSpPr>
          <p:cNvPr id="53252" name="TextBox 1">
            <a:extLst>
              <a:ext uri="{FF2B5EF4-FFF2-40B4-BE49-F238E27FC236}">
                <a16:creationId xmlns:a16="http://schemas.microsoft.com/office/drawing/2014/main" id="{5E2AC863-6E5D-4C28-ADA8-504825F94D22}"/>
              </a:ext>
            </a:extLst>
          </p:cNvPr>
          <p:cNvSpPr txBox="1">
            <a:spLocks noChangeArrowheads="1"/>
          </p:cNvSpPr>
          <p:nvPr/>
        </p:nvSpPr>
        <p:spPr bwMode="auto">
          <a:xfrm>
            <a:off x="6705600" y="6248400"/>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solidFill>
                  <a:schemeClr val="tx1"/>
                </a:solidFill>
              </a:rPr>
              <a:t>Griffin et al, JADA (2009) </a:t>
            </a:r>
          </a:p>
        </p:txBody>
      </p:sp>
      <p:sp>
        <p:nvSpPr>
          <p:cNvPr id="2" name="Slide Number Placeholder 1">
            <a:extLst>
              <a:ext uri="{FF2B5EF4-FFF2-40B4-BE49-F238E27FC236}">
                <a16:creationId xmlns:a16="http://schemas.microsoft.com/office/drawing/2014/main" id="{9ABAC183-BBD1-4390-8399-88A3AFBED968}"/>
              </a:ext>
            </a:extLst>
          </p:cNvPr>
          <p:cNvSpPr>
            <a:spLocks noGrp="1"/>
          </p:cNvSpPr>
          <p:nvPr>
            <p:ph type="sldNum" sz="quarter" idx="10"/>
          </p:nvPr>
        </p:nvSpPr>
        <p:spPr/>
        <p:txBody>
          <a:bodyPr/>
          <a:lstStyle/>
          <a:p>
            <a:pPr>
              <a:defRPr/>
            </a:pPr>
            <a:fld id="{D5230956-BA80-4760-936C-619C0D06B8D4}" type="slidenum">
              <a:rPr lang="en-US" altLang="en-US" smtClean="0"/>
              <a:pPr>
                <a:defRPr/>
              </a:pPr>
              <a:t>20</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aries risk in formerly sealed teeth&#10;&#10;Article by Griffin, Gray et al.">
            <a:extLst>
              <a:ext uri="{FF2B5EF4-FFF2-40B4-BE49-F238E27FC236}">
                <a16:creationId xmlns:a16="http://schemas.microsoft.com/office/drawing/2014/main" id="{8CBDB759-1810-4C2D-AF97-76CCD4C7E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33" r="5086"/>
          <a:stretch>
            <a:fillRect/>
          </a:stretch>
        </p:blipFill>
        <p:spPr bwMode="auto">
          <a:xfrm>
            <a:off x="646113" y="1066800"/>
            <a:ext cx="752316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The Journal of the American Dental Association">
            <a:hlinkClick r:id="rId4"/>
            <a:extLst>
              <a:ext uri="{FF2B5EF4-FFF2-40B4-BE49-F238E27FC236}">
                <a16:creationId xmlns:a16="http://schemas.microsoft.com/office/drawing/2014/main" id="{8D5A7604-BCE2-45EC-94FA-E1D8BC104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685800"/>
            <a:ext cx="18827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itle 1">
            <a:extLst>
              <a:ext uri="{FF2B5EF4-FFF2-40B4-BE49-F238E27FC236}">
                <a16:creationId xmlns:a16="http://schemas.microsoft.com/office/drawing/2014/main" id="{8FB38A07-3757-42D4-BAB1-9C7E72599A9B}"/>
              </a:ext>
            </a:extLst>
          </p:cNvPr>
          <p:cNvSpPr>
            <a:spLocks noGrp="1"/>
          </p:cNvSpPr>
          <p:nvPr>
            <p:ph type="title" idx="4294967295"/>
          </p:nvPr>
        </p:nvSpPr>
        <p:spPr/>
        <p:txBody>
          <a:bodyPr/>
          <a:lstStyle/>
          <a:p>
            <a:pPr eaLnBrk="1" hangingPunct="1"/>
            <a:r>
              <a:rPr lang="en-US" altLang="en-US" b="1" dirty="0">
                <a:latin typeface="Arial" panose="020B0604020202020204" pitchFamily="34" charset="0"/>
                <a:cs typeface="Arial" panose="020B0604020202020204" pitchFamily="34" charset="0"/>
              </a:rPr>
              <a:t>Caries Risk: Formerly vs. Never-Sealed Teeth</a:t>
            </a:r>
          </a:p>
        </p:txBody>
      </p:sp>
      <p:sp>
        <p:nvSpPr>
          <p:cNvPr id="2" name="Slide Number Placeholder 1">
            <a:extLst>
              <a:ext uri="{FF2B5EF4-FFF2-40B4-BE49-F238E27FC236}">
                <a16:creationId xmlns:a16="http://schemas.microsoft.com/office/drawing/2014/main" id="{9008FDC4-DA28-453F-A537-3BDDE7A5B880}"/>
              </a:ext>
            </a:extLst>
          </p:cNvPr>
          <p:cNvSpPr>
            <a:spLocks noGrp="1"/>
          </p:cNvSpPr>
          <p:nvPr>
            <p:ph type="sldNum" sz="quarter" idx="10"/>
          </p:nvPr>
        </p:nvSpPr>
        <p:spPr/>
        <p:txBody>
          <a:bodyPr/>
          <a:lstStyle/>
          <a:p>
            <a:pPr>
              <a:defRPr/>
            </a:pPr>
            <a:fld id="{D5230956-BA80-4760-936C-619C0D06B8D4}" type="slidenum">
              <a:rPr lang="en-US" altLang="en-US" smtClean="0"/>
              <a:pPr>
                <a:defRPr/>
              </a:pPr>
              <a:t>21</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a:extLst>
              <a:ext uri="{FF2B5EF4-FFF2-40B4-BE49-F238E27FC236}">
                <a16:creationId xmlns:a16="http://schemas.microsoft.com/office/drawing/2014/main" id="{2E4280BB-F521-4214-83FA-7F09BED0836F}"/>
              </a:ext>
            </a:extLst>
          </p:cNvPr>
          <p:cNvSpPr>
            <a:spLocks noGrp="1" noChangeArrowheads="1"/>
          </p:cNvSpPr>
          <p:nvPr>
            <p:ph type="title" idx="4294967295"/>
          </p:nvPr>
        </p:nvSpPr>
        <p:spPr>
          <a:xfrm>
            <a:off x="15875" y="-76200"/>
            <a:ext cx="8229600" cy="1143000"/>
          </a:xfrm>
        </p:spPr>
        <p:txBody>
          <a:bodyPr rtlCol="0">
            <a:normAutofit/>
          </a:bodyPr>
          <a:lstStyle/>
          <a:p>
            <a:pPr eaLnBrk="1" fontAlgn="auto" hangingPunct="1">
              <a:spcAft>
                <a:spcPts val="0"/>
              </a:spcAft>
              <a:defRPr/>
            </a:pPr>
            <a:r>
              <a:rPr lang="en-US" sz="4000" dirty="0"/>
              <a:t> </a:t>
            </a:r>
            <a:r>
              <a:rPr lang="en-US" sz="3600" b="1" dirty="0"/>
              <a:t>Questions and Findings</a:t>
            </a:r>
            <a:endParaRPr lang="en-US" sz="3600" dirty="0"/>
          </a:p>
        </p:txBody>
      </p:sp>
      <p:sp>
        <p:nvSpPr>
          <p:cNvPr id="59395" name="Rectangle 3">
            <a:extLst>
              <a:ext uri="{FF2B5EF4-FFF2-40B4-BE49-F238E27FC236}">
                <a16:creationId xmlns:a16="http://schemas.microsoft.com/office/drawing/2014/main" id="{F8F6EB0D-080F-4046-9592-115AF4F58517}"/>
              </a:ext>
            </a:extLst>
          </p:cNvPr>
          <p:cNvSpPr>
            <a:spLocks noGrp="1"/>
          </p:cNvSpPr>
          <p:nvPr>
            <p:ph type="body" idx="4294967295"/>
          </p:nvPr>
        </p:nvSpPr>
        <p:spPr>
          <a:xfrm>
            <a:off x="533400" y="1752600"/>
            <a:ext cx="8610600" cy="4530725"/>
          </a:xfrm>
        </p:spPr>
        <p:txBody>
          <a:bodyPr/>
          <a:lstStyle/>
          <a:p>
            <a:pPr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9. Which caries assessment methods should be used in school programs to differentiate pit-and-fissure surfaces that are sound or non-cavitated from those that are cavitated?</a:t>
            </a:r>
          </a:p>
          <a:p>
            <a:pPr eaLnBrk="1" hangingPunct="1">
              <a:buFont typeface="Wingdings" panose="05000000000000000000" pitchFamily="2" charset="2"/>
              <a:buNone/>
            </a:pPr>
            <a:endParaRPr lang="en-US" altLang="en-US" sz="1600" b="1" dirty="0">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n-US" altLang="en-US" sz="2800" b="1" i="1" dirty="0">
                <a:solidFill>
                  <a:schemeClr val="tx1"/>
                </a:solidFill>
                <a:latin typeface="Arial" panose="020B0604020202020204" pitchFamily="34" charset="0"/>
                <a:cs typeface="Arial" panose="020B0604020202020204" pitchFamily="34" charset="0"/>
              </a:rPr>
              <a:t>	</a:t>
            </a:r>
            <a:r>
              <a:rPr lang="en-US" altLang="en-US" sz="2800" b="1" i="1" dirty="0">
                <a:solidFill>
                  <a:schemeClr val="tx2"/>
                </a:solidFill>
                <a:latin typeface="Arial" panose="020B0604020202020204" pitchFamily="34" charset="0"/>
                <a:cs typeface="Arial" panose="020B0604020202020204" pitchFamily="34" charset="0"/>
              </a:rPr>
              <a:t>Visual assessment is appropriate  to detect surface cavitation</a:t>
            </a:r>
          </a:p>
          <a:p>
            <a:pPr eaLnBrk="1" hangingPunct="1">
              <a:buFont typeface="Wingdings" panose="05000000000000000000" pitchFamily="2" charset="2"/>
              <a:buNone/>
            </a:pPr>
            <a:endParaRPr lang="en-US" altLang="en-US" sz="2400" b="1" i="1" dirty="0">
              <a:solidFill>
                <a:schemeClr val="tx2"/>
              </a:solidFill>
              <a:latin typeface="Arial" panose="020B0604020202020204" pitchFamily="34" charset="0"/>
              <a:cs typeface="Arial" panose="020B0604020202020204" pitchFamily="34" charset="0"/>
            </a:endParaRPr>
          </a:p>
        </p:txBody>
      </p:sp>
      <p:sp>
        <p:nvSpPr>
          <p:cNvPr id="5" name="TextBox 1">
            <a:extLst>
              <a:ext uri="{FF2B5EF4-FFF2-40B4-BE49-F238E27FC236}">
                <a16:creationId xmlns:a16="http://schemas.microsoft.com/office/drawing/2014/main" id="{4E816582-6E0A-4C8B-84D6-35A43C34C483}"/>
              </a:ext>
            </a:extLst>
          </p:cNvPr>
          <p:cNvSpPr txBox="1">
            <a:spLocks noChangeArrowheads="1"/>
          </p:cNvSpPr>
          <p:nvPr/>
        </p:nvSpPr>
        <p:spPr bwMode="auto">
          <a:xfrm>
            <a:off x="6705600" y="6248400"/>
            <a:ext cx="3352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dirty="0">
                <a:solidFill>
                  <a:schemeClr val="tx1"/>
                </a:solidFill>
              </a:rPr>
              <a:t>Fontana M, JADA (2010) </a:t>
            </a:r>
          </a:p>
        </p:txBody>
      </p:sp>
      <p:sp>
        <p:nvSpPr>
          <p:cNvPr id="2" name="Slide Number Placeholder 1">
            <a:extLst>
              <a:ext uri="{FF2B5EF4-FFF2-40B4-BE49-F238E27FC236}">
                <a16:creationId xmlns:a16="http://schemas.microsoft.com/office/drawing/2014/main" id="{87E81AAB-4F4E-4652-B05C-5627A3396F3C}"/>
              </a:ext>
            </a:extLst>
          </p:cNvPr>
          <p:cNvSpPr>
            <a:spLocks noGrp="1"/>
          </p:cNvSpPr>
          <p:nvPr>
            <p:ph type="sldNum" sz="quarter" idx="10"/>
          </p:nvPr>
        </p:nvSpPr>
        <p:spPr/>
        <p:txBody>
          <a:bodyPr/>
          <a:lstStyle/>
          <a:p>
            <a:pPr>
              <a:defRPr/>
            </a:pPr>
            <a:fld id="{D5230956-BA80-4760-936C-619C0D06B8D4}" type="slidenum">
              <a:rPr lang="en-US" altLang="en-US" smtClean="0"/>
              <a:pPr>
                <a:defRPr/>
              </a:pPr>
              <a:t>22</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B4D84BA-5C2A-40D9-BAF5-4D265F322147}"/>
              </a:ext>
            </a:extLst>
          </p:cNvPr>
          <p:cNvSpPr>
            <a:spLocks noGrp="1"/>
          </p:cNvSpPr>
          <p:nvPr>
            <p:ph type="title" idx="4294967295"/>
          </p:nvPr>
        </p:nvSpPr>
        <p:spPr>
          <a:xfrm>
            <a:off x="304800" y="-152400"/>
            <a:ext cx="8458200" cy="1219200"/>
          </a:xfrm>
        </p:spPr>
        <p:txBody>
          <a:bodyPr/>
          <a:lstStyle/>
          <a:p>
            <a:pPr eaLnBrk="1" hangingPunct="1"/>
            <a:r>
              <a:rPr lang="en-US" altLang="en-US" sz="3200" b="1" dirty="0">
                <a:latin typeface="Arial" panose="020B0604020202020204" pitchFamily="34" charset="0"/>
                <a:cs typeface="Arial" panose="020B0604020202020204" pitchFamily="34" charset="0"/>
              </a:rPr>
              <a:t>Do not Probe with a Sharp Explorer</a:t>
            </a:r>
          </a:p>
        </p:txBody>
      </p:sp>
      <p:sp>
        <p:nvSpPr>
          <p:cNvPr id="61443" name="Rectangle 3">
            <a:extLst>
              <a:ext uri="{FF2B5EF4-FFF2-40B4-BE49-F238E27FC236}">
                <a16:creationId xmlns:a16="http://schemas.microsoft.com/office/drawing/2014/main" id="{3099E162-BF19-40B0-BE45-86964CC0871B}"/>
              </a:ext>
            </a:extLst>
          </p:cNvPr>
          <p:cNvSpPr>
            <a:spLocks noChangeArrowheads="1"/>
          </p:cNvSpPr>
          <p:nvPr/>
        </p:nvSpPr>
        <p:spPr bwMode="auto">
          <a:xfrm>
            <a:off x="6248400" y="6324600"/>
            <a:ext cx="2819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en-US" sz="1600" dirty="0">
                <a:solidFill>
                  <a:schemeClr val="tx1"/>
                </a:solidFill>
              </a:rPr>
              <a:t>Fontana, JADA 2010</a:t>
            </a:r>
          </a:p>
        </p:txBody>
      </p:sp>
      <p:sp>
        <p:nvSpPr>
          <p:cNvPr id="68612" name="Text Box 4">
            <a:extLst>
              <a:ext uri="{FF2B5EF4-FFF2-40B4-BE49-F238E27FC236}">
                <a16:creationId xmlns:a16="http://schemas.microsoft.com/office/drawing/2014/main" id="{6664921D-96F1-438A-9D06-59081873BD93}"/>
              </a:ext>
            </a:extLst>
          </p:cNvPr>
          <p:cNvSpPr txBox="1">
            <a:spLocks noChangeArrowheads="1"/>
          </p:cNvSpPr>
          <p:nvPr/>
        </p:nvSpPr>
        <p:spPr bwMode="auto">
          <a:xfrm>
            <a:off x="411163" y="1163638"/>
            <a:ext cx="8305800" cy="1384300"/>
          </a:xfrm>
          <a:prstGeom prst="rect">
            <a:avLst/>
          </a:prstGeom>
          <a:noFill/>
          <a:ln w="25400">
            <a:solidFill>
              <a:schemeClr val="tx2"/>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800" b="1" dirty="0">
                <a:latin typeface="Times New Roman" pitchFamily="18" charset="0"/>
                <a:cs typeface="+mn-cs"/>
              </a:rPr>
              <a:t>Non-</a:t>
            </a:r>
            <a:r>
              <a:rPr lang="en-US" altLang="en-US" sz="2800" b="1" dirty="0" err="1">
                <a:latin typeface="Times New Roman" pitchFamily="18" charset="0"/>
                <a:cs typeface="+mn-cs"/>
              </a:rPr>
              <a:t>cavitated</a:t>
            </a:r>
            <a:r>
              <a:rPr lang="en-US" altLang="en-US" sz="2800" b="1" dirty="0">
                <a:latin typeface="Times New Roman" pitchFamily="18" charset="0"/>
                <a:cs typeface="+mn-cs"/>
              </a:rPr>
              <a:t> lesions can become </a:t>
            </a:r>
            <a:r>
              <a:rPr lang="en-US" altLang="en-US" sz="2800" b="1" dirty="0" err="1">
                <a:latin typeface="Times New Roman" pitchFamily="18" charset="0"/>
                <a:cs typeface="+mn-cs"/>
              </a:rPr>
              <a:t>cavitated</a:t>
            </a:r>
            <a:r>
              <a:rPr lang="en-US" altLang="en-US" sz="2800" b="1" dirty="0">
                <a:latin typeface="Times New Roman" pitchFamily="18" charset="0"/>
                <a:cs typeface="+mn-cs"/>
              </a:rPr>
              <a:t> </a:t>
            </a:r>
          </a:p>
          <a:p>
            <a:pPr algn="ctr" eaLnBrk="1" hangingPunct="1">
              <a:defRPr/>
            </a:pPr>
            <a:r>
              <a:rPr lang="en-US" altLang="en-US" sz="2800" b="1" dirty="0">
                <a:solidFill>
                  <a:schemeClr val="accent2">
                    <a:lumMod val="75000"/>
                  </a:schemeClr>
                </a:solidFill>
                <a:latin typeface="Times New Roman" pitchFamily="18" charset="0"/>
                <a:cs typeface="+mn-cs"/>
              </a:rPr>
              <a:t>simply through pressure from the explorer during the typical examination.  </a:t>
            </a:r>
          </a:p>
        </p:txBody>
      </p:sp>
      <p:sp>
        <p:nvSpPr>
          <p:cNvPr id="61445" name="Text Box 6">
            <a:extLst>
              <a:ext uri="{FF2B5EF4-FFF2-40B4-BE49-F238E27FC236}">
                <a16:creationId xmlns:a16="http://schemas.microsoft.com/office/drawing/2014/main" id="{C69AD26C-F528-4AD0-8D3E-573E3AD27CCA}"/>
              </a:ext>
            </a:extLst>
          </p:cNvPr>
          <p:cNvSpPr txBox="1">
            <a:spLocks noChangeArrowheads="1"/>
          </p:cNvSpPr>
          <p:nvPr/>
        </p:nvSpPr>
        <p:spPr bwMode="auto">
          <a:xfrm>
            <a:off x="381000" y="6392863"/>
            <a:ext cx="434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solidFill>
                <a:schemeClr val="tx1"/>
              </a:solidFill>
            </a:endParaRPr>
          </a:p>
        </p:txBody>
      </p:sp>
      <p:sp>
        <p:nvSpPr>
          <p:cNvPr id="61446" name="Text Box 7">
            <a:extLst>
              <a:ext uri="{FF2B5EF4-FFF2-40B4-BE49-F238E27FC236}">
                <a16:creationId xmlns:a16="http://schemas.microsoft.com/office/drawing/2014/main" id="{45011959-F8F2-40B5-A43C-19A7705BD681}"/>
              </a:ext>
            </a:extLst>
          </p:cNvPr>
          <p:cNvSpPr txBox="1">
            <a:spLocks noChangeArrowheads="1"/>
          </p:cNvSpPr>
          <p:nvPr/>
        </p:nvSpPr>
        <p:spPr bwMode="auto">
          <a:xfrm>
            <a:off x="381000" y="6324600"/>
            <a:ext cx="541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600" dirty="0">
                <a:solidFill>
                  <a:schemeClr val="tx1"/>
                </a:solidFill>
              </a:rPr>
              <a:t>Based on slide of M Fontana, DDS, PhD</a:t>
            </a:r>
          </a:p>
        </p:txBody>
      </p:sp>
      <p:pic>
        <p:nvPicPr>
          <p:cNvPr id="61447" name="Picture 7" descr="Explorer damage from Ekstrand K Caries Res 1987 (from M Fontana).jpg">
            <a:extLst>
              <a:ext uri="{FF2B5EF4-FFF2-40B4-BE49-F238E27FC236}">
                <a16:creationId xmlns:a16="http://schemas.microsoft.com/office/drawing/2014/main" id="{10744319-F62D-40D2-940E-DE0FA772A2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57658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744B4F0A-49A5-499F-A7CB-71680BA70147}"/>
              </a:ext>
            </a:extLst>
          </p:cNvPr>
          <p:cNvSpPr>
            <a:spLocks noGrp="1"/>
          </p:cNvSpPr>
          <p:nvPr>
            <p:ph type="sldNum" sz="quarter" idx="10"/>
          </p:nvPr>
        </p:nvSpPr>
        <p:spPr/>
        <p:txBody>
          <a:bodyPr/>
          <a:lstStyle/>
          <a:p>
            <a:pPr>
              <a:defRPr/>
            </a:pPr>
            <a:fld id="{D5230956-BA80-4760-936C-619C0D06B8D4}" type="slidenum">
              <a:rPr lang="en-US" altLang="en-US" smtClean="0"/>
              <a:pPr>
                <a:defRPr/>
              </a:pPr>
              <a:t>23</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11939-D2DE-4550-8220-C82E98602E15}"/>
              </a:ext>
            </a:extLst>
          </p:cNvPr>
          <p:cNvSpPr txBox="1"/>
          <p:nvPr/>
        </p:nvSpPr>
        <p:spPr>
          <a:xfrm>
            <a:off x="609601" y="1676400"/>
            <a:ext cx="8153399" cy="3108543"/>
          </a:xfrm>
          <a:prstGeom prst="rect">
            <a:avLst/>
          </a:prstGeom>
          <a:noFill/>
        </p:spPr>
        <p:txBody>
          <a:bodyPr wrap="square" rtlCol="0">
            <a:spAutoFit/>
          </a:bodyPr>
          <a:lstStyle/>
          <a:p>
            <a:r>
              <a:rPr lang="en-US" sz="2800" dirty="0"/>
              <a:t>The following are clinical photos of permanent molars at different stages of lesion development, from sound to cavitated lesions.  Each photo includes in the title the status (sound, non-cavitated, and cavitated), and the treatment indicated. Also, photos include a clinical description of the lesion(s).</a:t>
            </a:r>
          </a:p>
        </p:txBody>
      </p:sp>
      <p:sp>
        <p:nvSpPr>
          <p:cNvPr id="3" name="Rectangle 2">
            <a:extLst>
              <a:ext uri="{FF2B5EF4-FFF2-40B4-BE49-F238E27FC236}">
                <a16:creationId xmlns:a16="http://schemas.microsoft.com/office/drawing/2014/main" id="{83D5D7CC-1B6E-468B-9979-0ED4E1B434DC}"/>
              </a:ext>
            </a:extLst>
          </p:cNvPr>
          <p:cNvSpPr txBox="1">
            <a:spLocks/>
          </p:cNvSpPr>
          <p:nvPr/>
        </p:nvSpPr>
        <p:spPr bwMode="auto">
          <a:xfrm>
            <a:off x="304800" y="1524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2800" kern="1200">
                <a:solidFill>
                  <a:srgbClr val="000000"/>
                </a:solidFill>
                <a:latin typeface="Arial"/>
                <a:ea typeface="+mj-ea"/>
                <a:cs typeface="Arial"/>
              </a:defRPr>
            </a:lvl1pPr>
            <a:lvl2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5pPr>
            <a:lvl6pPr marL="4572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6pPr>
            <a:lvl7pPr marL="9144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7pPr>
            <a:lvl8pPr marL="13716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8pPr>
            <a:lvl9pPr marL="18288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9pPr>
          </a:lstStyle>
          <a:p>
            <a:pPr eaLnBrk="1" hangingPunct="1"/>
            <a:r>
              <a:rPr lang="en-US" altLang="en-US" sz="3200" b="1" dirty="0">
                <a:latin typeface="Arial" panose="020B0604020202020204" pitchFamily="34" charset="0"/>
                <a:cs typeface="Arial" panose="020B0604020202020204" pitchFamily="34" charset="0"/>
              </a:rPr>
              <a:t>Clinical Examples</a:t>
            </a:r>
          </a:p>
        </p:txBody>
      </p:sp>
      <p:sp>
        <p:nvSpPr>
          <p:cNvPr id="4" name="Slide Number Placeholder 3">
            <a:extLst>
              <a:ext uri="{FF2B5EF4-FFF2-40B4-BE49-F238E27FC236}">
                <a16:creationId xmlns:a16="http://schemas.microsoft.com/office/drawing/2014/main" id="{11B2E62B-F89A-4646-BC70-6906E8497B53}"/>
              </a:ext>
            </a:extLst>
          </p:cNvPr>
          <p:cNvSpPr>
            <a:spLocks noGrp="1"/>
          </p:cNvSpPr>
          <p:nvPr>
            <p:ph type="sldNum" sz="quarter" idx="10"/>
          </p:nvPr>
        </p:nvSpPr>
        <p:spPr/>
        <p:txBody>
          <a:bodyPr/>
          <a:lstStyle/>
          <a:p>
            <a:pPr>
              <a:defRPr/>
            </a:pPr>
            <a:fld id="{D5230956-BA80-4760-936C-619C0D06B8D4}" type="slidenum">
              <a:rPr lang="en-US" altLang="en-US" smtClean="0"/>
              <a:pPr>
                <a:defRPr/>
              </a:pPr>
              <a:t>24</a:t>
            </a:fld>
            <a:endParaRPr lang="en-US" altLang="en-US"/>
          </a:p>
        </p:txBody>
      </p:sp>
    </p:spTree>
    <p:extLst>
      <p:ext uri="{BB962C8B-B14F-4D97-AF65-F5344CB8AC3E}">
        <p14:creationId xmlns:p14="http://schemas.microsoft.com/office/powerpoint/2010/main" val="1158129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3808DB4-0C03-478E-91A1-3A5987688780}"/>
              </a:ext>
            </a:extLst>
          </p:cNvPr>
          <p:cNvSpPr>
            <a:spLocks noChangeArrowheads="1"/>
          </p:cNvSpPr>
          <p:nvPr/>
        </p:nvSpPr>
        <p:spPr bwMode="auto">
          <a:xfrm>
            <a:off x="0" y="203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5539" name="Rectangle 3">
            <a:extLst>
              <a:ext uri="{FF2B5EF4-FFF2-40B4-BE49-F238E27FC236}">
                <a16:creationId xmlns:a16="http://schemas.microsoft.com/office/drawing/2014/main" id="{1A13F6FE-792C-4008-9A84-2051952C5179}"/>
              </a:ext>
            </a:extLst>
          </p:cNvPr>
          <p:cNvSpPr>
            <a:spLocks noChangeArrowheads="1"/>
          </p:cNvSpPr>
          <p:nvPr/>
        </p:nvSpPr>
        <p:spPr bwMode="auto">
          <a:xfrm>
            <a:off x="0"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5540" name="Rectangle 4">
            <a:extLst>
              <a:ext uri="{FF2B5EF4-FFF2-40B4-BE49-F238E27FC236}">
                <a16:creationId xmlns:a16="http://schemas.microsoft.com/office/drawing/2014/main" id="{CB0EA9DE-E495-4A86-81C4-76224106C655}"/>
              </a:ext>
            </a:extLst>
          </p:cNvPr>
          <p:cNvSpPr>
            <a:spLocks noChangeArrowheads="1"/>
          </p:cNvSpPr>
          <p:nvPr/>
        </p:nvSpPr>
        <p:spPr bwMode="auto">
          <a:xfrm>
            <a:off x="0" y="2157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5541" name="Rectangle 5">
            <a:extLst>
              <a:ext uri="{FF2B5EF4-FFF2-40B4-BE49-F238E27FC236}">
                <a16:creationId xmlns:a16="http://schemas.microsoft.com/office/drawing/2014/main" id="{6F23D304-9FD3-42C9-B67F-D5064D18FC61}"/>
              </a:ext>
            </a:extLst>
          </p:cNvPr>
          <p:cNvSpPr>
            <a:spLocks noGrp="1"/>
          </p:cNvSpPr>
          <p:nvPr>
            <p:ph type="title" idx="4294967295"/>
          </p:nvPr>
        </p:nvSpPr>
        <p:spPr>
          <a:xfrm>
            <a:off x="1447800" y="0"/>
            <a:ext cx="6248400" cy="1219200"/>
          </a:xfrm>
        </p:spPr>
        <p:txBody>
          <a:bodyPr lIns="92075" tIns="46038" rIns="92075" bIns="46038"/>
          <a:lstStyle/>
          <a:p>
            <a:pPr eaLnBrk="1" hangingPunct="1"/>
            <a:r>
              <a:rPr lang="en-US" altLang="en-US" sz="3200" b="1" dirty="0">
                <a:latin typeface="Arial" panose="020B0604020202020204" pitchFamily="34" charset="0"/>
                <a:cs typeface="Arial" panose="020B0604020202020204" pitchFamily="34" charset="0"/>
              </a:rPr>
              <a:t> Sound Surfaces - Seal</a:t>
            </a:r>
          </a:p>
        </p:txBody>
      </p:sp>
      <p:sp>
        <p:nvSpPr>
          <p:cNvPr id="65542" name="Rectangle 7">
            <a:extLst>
              <a:ext uri="{FF2B5EF4-FFF2-40B4-BE49-F238E27FC236}">
                <a16:creationId xmlns:a16="http://schemas.microsoft.com/office/drawing/2014/main" id="{78571934-B3BD-4591-8D16-FB8E69A25ABA}"/>
              </a:ext>
            </a:extLst>
          </p:cNvPr>
          <p:cNvSpPr>
            <a:spLocks noChangeArrowheads="1"/>
          </p:cNvSpPr>
          <p:nvPr/>
        </p:nvSpPr>
        <p:spPr bwMode="auto">
          <a:xfrm>
            <a:off x="152400" y="1681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65543" name="Rectangle 8">
            <a:extLst>
              <a:ext uri="{FF2B5EF4-FFF2-40B4-BE49-F238E27FC236}">
                <a16:creationId xmlns:a16="http://schemas.microsoft.com/office/drawing/2014/main" id="{C457AAF2-5151-4E02-B08C-54BAC0D38287}"/>
              </a:ext>
            </a:extLst>
          </p:cNvPr>
          <p:cNvSpPr>
            <a:spLocks noChangeArrowheads="1"/>
          </p:cNvSpPr>
          <p:nvPr/>
        </p:nvSpPr>
        <p:spPr bwMode="auto">
          <a:xfrm>
            <a:off x="304800" y="1833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pic>
        <p:nvPicPr>
          <p:cNvPr id="12" name="Picture 1">
            <a:extLst>
              <a:ext uri="{FF2B5EF4-FFF2-40B4-BE49-F238E27FC236}">
                <a16:creationId xmlns:a16="http://schemas.microsoft.com/office/drawing/2014/main" id="{990F3903-2D76-425A-9981-90471AA55DE5}"/>
              </a:ext>
            </a:extLst>
          </p:cNvPr>
          <p:cNvPicPr>
            <a:picLocks noChangeArrowheads="1"/>
          </p:cNvPicPr>
          <p:nvPr/>
        </p:nvPicPr>
        <p:blipFill>
          <a:blip r:embed="rId3">
            <a:extLst>
              <a:ext uri="{28A0092B-C50C-407E-A947-70E740481C1C}">
                <a14:useLocalDpi xmlns:a14="http://schemas.microsoft.com/office/drawing/2010/main" val="0"/>
              </a:ext>
            </a:extLst>
          </a:blip>
          <a:srcRect l="11151" t="4402" r="15466" b="11311"/>
          <a:stretch>
            <a:fillRect/>
          </a:stretch>
        </p:blipFill>
        <p:spPr bwMode="auto">
          <a:xfrm>
            <a:off x="645375" y="1738307"/>
            <a:ext cx="29337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 name="Picture 2">
            <a:extLst>
              <a:ext uri="{FF2B5EF4-FFF2-40B4-BE49-F238E27FC236}">
                <a16:creationId xmlns:a16="http://schemas.microsoft.com/office/drawing/2014/main" id="{3E95DD2C-F87F-42EB-BF3F-6ADCF34BD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633135"/>
            <a:ext cx="4412400" cy="3153441"/>
          </a:xfrm>
          <a:prstGeom prst="rect">
            <a:avLst/>
          </a:prstGeom>
        </p:spPr>
      </p:pic>
      <p:sp>
        <p:nvSpPr>
          <p:cNvPr id="4" name="TextBox 3">
            <a:extLst>
              <a:ext uri="{FF2B5EF4-FFF2-40B4-BE49-F238E27FC236}">
                <a16:creationId xmlns:a16="http://schemas.microsoft.com/office/drawing/2014/main" id="{ECCAFBB9-887D-4B1E-A480-7B7863410941}"/>
              </a:ext>
            </a:extLst>
          </p:cNvPr>
          <p:cNvSpPr txBox="1"/>
          <p:nvPr/>
        </p:nvSpPr>
        <p:spPr>
          <a:xfrm>
            <a:off x="573263" y="5243513"/>
            <a:ext cx="7823680" cy="369332"/>
          </a:xfrm>
          <a:prstGeom prst="rect">
            <a:avLst/>
          </a:prstGeom>
          <a:noFill/>
        </p:spPr>
        <p:txBody>
          <a:bodyPr wrap="none" rtlCol="0">
            <a:spAutoFit/>
          </a:bodyPr>
          <a:lstStyle/>
          <a:p>
            <a:r>
              <a:rPr lang="en-US" dirty="0"/>
              <a:t>Two molars that show no changes in color in the enamel’s pits and fissures.</a:t>
            </a:r>
          </a:p>
        </p:txBody>
      </p:sp>
      <p:pic>
        <p:nvPicPr>
          <p:cNvPr id="11" name="Picture 2" descr="D:\ks 123.tif">
            <a:extLst>
              <a:ext uri="{FF2B5EF4-FFF2-40B4-BE49-F238E27FC236}">
                <a16:creationId xmlns:a16="http://schemas.microsoft.com/office/drawing/2014/main" id="{DF8F5044-9F49-42D7-BD99-A5D1ECCD6525}"/>
              </a:ext>
            </a:extLst>
          </p:cNvPr>
          <p:cNvPicPr>
            <a:picLocks noChangeAspect="1" noChangeArrowheads="1"/>
          </p:cNvPicPr>
          <p:nvPr/>
        </p:nvPicPr>
        <p:blipFill>
          <a:blip r:embed="rId5" cstate="print">
            <a:lum bright="-18000"/>
            <a:extLst>
              <a:ext uri="{28A0092B-C50C-407E-A947-70E740481C1C}">
                <a14:useLocalDpi xmlns:a14="http://schemas.microsoft.com/office/drawing/2010/main" val="0"/>
              </a:ext>
            </a:extLst>
          </a:blip>
          <a:srcRect/>
          <a:stretch>
            <a:fillRect/>
          </a:stretch>
        </p:blipFill>
        <p:spPr bwMode="auto">
          <a:xfrm>
            <a:off x="3895837" y="1666874"/>
            <a:ext cx="4808922" cy="318293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C7801F1-2913-4490-9E42-C3F91FDCCA75}"/>
              </a:ext>
            </a:extLst>
          </p:cNvPr>
          <p:cNvSpPr>
            <a:spLocks noGrp="1"/>
          </p:cNvSpPr>
          <p:nvPr>
            <p:ph type="sldNum" sz="quarter" idx="10"/>
          </p:nvPr>
        </p:nvSpPr>
        <p:spPr/>
        <p:txBody>
          <a:bodyPr/>
          <a:lstStyle/>
          <a:p>
            <a:pPr>
              <a:defRPr/>
            </a:pPr>
            <a:fld id="{D5230956-BA80-4760-936C-619C0D06B8D4}" type="slidenum">
              <a:rPr lang="en-US" altLang="en-US" smtClean="0"/>
              <a:pPr>
                <a:defRPr/>
              </a:pPr>
              <a:t>25</a:t>
            </a:fld>
            <a:endParaRPr lang="en-US" altLang="en-US"/>
          </a:p>
        </p:txBody>
      </p:sp>
    </p:spTree>
    <p:extLst>
      <p:ext uri="{BB962C8B-B14F-4D97-AF65-F5344CB8AC3E}">
        <p14:creationId xmlns:p14="http://schemas.microsoft.com/office/powerpoint/2010/main" val="44706981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defRPr/>
            </a:pPr>
            <a:r>
              <a:rPr lang="en-US" altLang="en-US" sz="3200" b="1" dirty="0">
                <a:latin typeface="Arial" panose="020B0604020202020204" pitchFamily="34" charset="0"/>
                <a:cs typeface="Arial" panose="020B0604020202020204" pitchFamily="34" charset="0"/>
              </a:rPr>
              <a:t>Sound Surfaces - Seal</a:t>
            </a:r>
            <a:endParaRPr lang="da-DK" sz="3200" dirty="0"/>
          </a:p>
        </p:txBody>
      </p:sp>
      <p:pic>
        <p:nvPicPr>
          <p:cNvPr id="139267" name="Picture 4" descr="D:\Teeth Michihgan\Tooth # 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574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6" descr="D:\Teeth Michihgan\Tooth # 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0574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Text Box 8"/>
          <p:cNvSpPr txBox="1">
            <a:spLocks noChangeArrowheads="1"/>
          </p:cNvSpPr>
          <p:nvPr/>
        </p:nvSpPr>
        <p:spPr bwMode="auto">
          <a:xfrm>
            <a:off x="3946525" y="6289675"/>
            <a:ext cx="18912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lgn="l" defTabSz="914400" rtl="0" fontAlgn="base">
              <a:spcBef>
                <a:spcPct val="0"/>
              </a:spcBef>
              <a:spcAft>
                <a:spcPct val="0"/>
              </a:spcAft>
              <a:defRPr/>
            </a:pPr>
            <a:r>
              <a:rPr lang="en-GB" sz="1800" kern="1200" dirty="0">
                <a:solidFill>
                  <a:schemeClr val="bg1"/>
                </a:solidFill>
                <a:latin typeface="Arial" charset="0"/>
                <a:ea typeface="ヒラギノ角ゴ ProN W3" charset="0"/>
                <a:cs typeface="ヒラギノ角ゴ ProN W3"/>
                <a:sym typeface="Arial" charset="0"/>
              </a:rPr>
              <a:t>Magnification 5X</a:t>
            </a:r>
          </a:p>
        </p:txBody>
      </p:sp>
      <p:sp>
        <p:nvSpPr>
          <p:cNvPr id="2" name="Slide Number Placeholder 1">
            <a:extLst>
              <a:ext uri="{FF2B5EF4-FFF2-40B4-BE49-F238E27FC236}">
                <a16:creationId xmlns:a16="http://schemas.microsoft.com/office/drawing/2014/main" id="{728B93F9-D5CA-4BD7-8659-8BDE17E80947}"/>
              </a:ext>
            </a:extLst>
          </p:cNvPr>
          <p:cNvSpPr>
            <a:spLocks noGrp="1"/>
          </p:cNvSpPr>
          <p:nvPr>
            <p:ph type="sldNum" sz="quarter" idx="10"/>
          </p:nvPr>
        </p:nvSpPr>
        <p:spPr/>
        <p:txBody>
          <a:bodyPr/>
          <a:lstStyle/>
          <a:p>
            <a:pPr>
              <a:defRPr/>
            </a:pPr>
            <a:fld id="{1C1475F1-4DCC-454A-9531-529137C3BA31}" type="slidenum">
              <a:rPr lang="en-US" altLang="en-US" smtClean="0"/>
              <a:pPr>
                <a:defRPr/>
              </a:pPr>
              <a:t>26</a:t>
            </a:fld>
            <a:endParaRPr lang="en-US" altLang="en-US"/>
          </a:p>
        </p:txBody>
      </p:sp>
    </p:spTree>
    <p:extLst>
      <p:ext uri="{BB962C8B-B14F-4D97-AF65-F5344CB8AC3E}">
        <p14:creationId xmlns:p14="http://schemas.microsoft.com/office/powerpoint/2010/main" val="4233477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 y="1638300"/>
            <a:ext cx="9144000" cy="990600"/>
          </a:xfrm>
        </p:spPr>
        <p:txBody>
          <a:bodyPr/>
          <a:lstStyle/>
          <a:p>
            <a:pPr eaLnBrk="1" hangingPunct="1">
              <a:defRPr/>
            </a:pPr>
            <a:r>
              <a:rPr lang="da-DK" sz="3200" dirty="0"/>
              <a:t> White opacity or brown discoloration confined </a:t>
            </a:r>
            <a:br>
              <a:rPr lang="da-DK" sz="3200" dirty="0"/>
            </a:br>
            <a:r>
              <a:rPr lang="da-DK" sz="3200" dirty="0"/>
              <a:t>to fissure and in isolation</a:t>
            </a:r>
          </a:p>
        </p:txBody>
      </p:sp>
      <p:pic>
        <p:nvPicPr>
          <p:cNvPr id="142338" name="Picture 4" descr="D:\Teeth Michihgan\Tooth # 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10000"/>
            <a:ext cx="39624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5" descr="D:\Teeth Michihgan\Tooth # 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37846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Line 16"/>
          <p:cNvSpPr>
            <a:spLocks noChangeShapeType="1"/>
          </p:cNvSpPr>
          <p:nvPr/>
        </p:nvSpPr>
        <p:spPr bwMode="auto">
          <a:xfrm flipV="1">
            <a:off x="2590800" y="5181600"/>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l" defTabSz="914400" rtl="0" fontAlgn="base">
              <a:spcBef>
                <a:spcPct val="0"/>
              </a:spcBef>
              <a:spcAft>
                <a:spcPct val="0"/>
              </a:spcAft>
              <a:defRPr/>
            </a:pPr>
            <a:endParaRPr lang="en-US" sz="1800" kern="1200">
              <a:solidFill>
                <a:srgbClr val="000000"/>
              </a:solidFill>
              <a:latin typeface="Arial" charset="0"/>
              <a:ea typeface="ヒラギノ角ゴ ProN W3" charset="0"/>
              <a:cs typeface="ヒラギノ角ゴ ProN W3" charset="0"/>
              <a:sym typeface="Arial" charset="0"/>
            </a:endParaRPr>
          </a:p>
        </p:txBody>
      </p:sp>
      <p:sp>
        <p:nvSpPr>
          <p:cNvPr id="4113" name="Line 17"/>
          <p:cNvSpPr>
            <a:spLocks noChangeShapeType="1"/>
          </p:cNvSpPr>
          <p:nvPr/>
        </p:nvSpPr>
        <p:spPr bwMode="auto">
          <a:xfrm flipH="1" flipV="1">
            <a:off x="2362200" y="5029200"/>
            <a:ext cx="228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l" defTabSz="914400" rtl="0" fontAlgn="base">
              <a:spcBef>
                <a:spcPct val="0"/>
              </a:spcBef>
              <a:spcAft>
                <a:spcPct val="0"/>
              </a:spcAft>
              <a:defRPr/>
            </a:pPr>
            <a:endParaRPr lang="en-US" sz="1800" kern="1200">
              <a:solidFill>
                <a:srgbClr val="000000"/>
              </a:solidFill>
              <a:latin typeface="Arial" charset="0"/>
              <a:ea typeface="ヒラギノ角ゴ ProN W3" charset="0"/>
              <a:cs typeface="ヒラギノ角ゴ ProN W3" charset="0"/>
              <a:sym typeface="Arial" charset="0"/>
            </a:endParaRPr>
          </a:p>
        </p:txBody>
      </p:sp>
      <p:sp>
        <p:nvSpPr>
          <p:cNvPr id="4114" name="Line 18"/>
          <p:cNvSpPr>
            <a:spLocks noChangeShapeType="1"/>
          </p:cNvSpPr>
          <p:nvPr/>
        </p:nvSpPr>
        <p:spPr bwMode="auto">
          <a:xfrm flipV="1">
            <a:off x="6477000" y="5029200"/>
            <a:ext cx="762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l" defTabSz="914400" rtl="0" fontAlgn="base">
              <a:spcBef>
                <a:spcPct val="0"/>
              </a:spcBef>
              <a:spcAft>
                <a:spcPct val="0"/>
              </a:spcAft>
              <a:defRPr/>
            </a:pPr>
            <a:endParaRPr lang="en-US" sz="1800" kern="1200">
              <a:solidFill>
                <a:srgbClr val="000000"/>
              </a:solidFill>
              <a:latin typeface="Arial" charset="0"/>
              <a:ea typeface="ヒラギノ角ゴ ProN W3" charset="0"/>
              <a:cs typeface="ヒラギノ角ゴ ProN W3" charset="0"/>
              <a:sym typeface="Arial" charset="0"/>
            </a:endParaRPr>
          </a:p>
        </p:txBody>
      </p:sp>
      <p:sp>
        <p:nvSpPr>
          <p:cNvPr id="12" name="Rectangle 2">
            <a:extLst>
              <a:ext uri="{FF2B5EF4-FFF2-40B4-BE49-F238E27FC236}">
                <a16:creationId xmlns:a16="http://schemas.microsoft.com/office/drawing/2014/main" id="{460A3866-5AB8-42E6-BC3F-3C8AC5693F7B}"/>
              </a:ext>
            </a:extLst>
          </p:cNvPr>
          <p:cNvSpPr txBox="1">
            <a:spLocks noChangeArrowheads="1"/>
          </p:cNvSpPr>
          <p:nvPr/>
        </p:nvSpPr>
        <p:spPr bwMode="auto">
          <a:xfrm>
            <a:off x="76200" y="762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2800" kern="1200">
                <a:solidFill>
                  <a:srgbClr val="000000"/>
                </a:solidFill>
                <a:latin typeface="Arial"/>
                <a:ea typeface="+mj-ea"/>
                <a:cs typeface="Arial"/>
              </a:defRPr>
            </a:lvl1pPr>
            <a:lvl2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defRPr sz="2800">
                <a:solidFill>
                  <a:srgbClr val="000000"/>
                </a:solidFill>
                <a:latin typeface="Arial" panose="020B0604020202020204" pitchFamily="34" charset="0"/>
                <a:cs typeface="Arial" panose="020B0604020202020204" pitchFamily="34" charset="0"/>
              </a:defRPr>
            </a:lvl5pPr>
            <a:lvl6pPr marL="4572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6pPr>
            <a:lvl7pPr marL="9144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7pPr>
            <a:lvl8pPr marL="13716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8pPr>
            <a:lvl9pPr marL="1828800" algn="ctr" defTabSz="457200" rtl="0" fontAlgn="base">
              <a:spcBef>
                <a:spcPct val="0"/>
              </a:spcBef>
              <a:spcAft>
                <a:spcPct val="0"/>
              </a:spcAft>
              <a:defRPr sz="2800">
                <a:solidFill>
                  <a:srgbClr val="000000"/>
                </a:solidFill>
                <a:latin typeface="Arial" panose="020B0604020202020204" pitchFamily="34" charset="0"/>
                <a:cs typeface="Arial" panose="020B0604020202020204" pitchFamily="34" charset="0"/>
              </a:defRPr>
            </a:lvl9pPr>
          </a:lstStyle>
          <a:p>
            <a:pPr eaLnBrk="1" hangingPunct="1">
              <a:defRPr/>
            </a:pPr>
            <a:r>
              <a:rPr lang="da-DK" sz="3200" b="1" dirty="0"/>
              <a:t>Non-Cavitated Lesions </a:t>
            </a:r>
            <a:r>
              <a:rPr lang="en-US" altLang="en-US" sz="3200" b="1" dirty="0">
                <a:latin typeface="Arial" panose="020B0604020202020204" pitchFamily="34" charset="0"/>
                <a:cs typeface="Arial" panose="020B0604020202020204" pitchFamily="34" charset="0"/>
              </a:rPr>
              <a:t>- Seal</a:t>
            </a:r>
            <a:endParaRPr lang="da-DK" sz="3200" b="1" dirty="0"/>
          </a:p>
        </p:txBody>
      </p:sp>
      <p:sp>
        <p:nvSpPr>
          <p:cNvPr id="2" name="Slide Number Placeholder 1">
            <a:extLst>
              <a:ext uri="{FF2B5EF4-FFF2-40B4-BE49-F238E27FC236}">
                <a16:creationId xmlns:a16="http://schemas.microsoft.com/office/drawing/2014/main" id="{9BB85723-8130-4202-A543-B62B1A5FA264}"/>
              </a:ext>
            </a:extLst>
          </p:cNvPr>
          <p:cNvSpPr>
            <a:spLocks noGrp="1"/>
          </p:cNvSpPr>
          <p:nvPr>
            <p:ph type="sldNum" sz="quarter" idx="10"/>
          </p:nvPr>
        </p:nvSpPr>
        <p:spPr/>
        <p:txBody>
          <a:bodyPr/>
          <a:lstStyle/>
          <a:p>
            <a:pPr>
              <a:defRPr/>
            </a:pPr>
            <a:fld id="{1C1475F1-4DCC-454A-9531-529137C3BA31}" type="slidenum">
              <a:rPr lang="en-US" altLang="en-US" smtClean="0"/>
              <a:pPr>
                <a:defRPr/>
              </a:pPr>
              <a:t>27</a:t>
            </a:fld>
            <a:endParaRPr lang="en-US" altLang="en-US"/>
          </a:p>
        </p:txBody>
      </p:sp>
    </p:spTree>
    <p:extLst>
      <p:ext uri="{BB962C8B-B14F-4D97-AF65-F5344CB8AC3E}">
        <p14:creationId xmlns:p14="http://schemas.microsoft.com/office/powerpoint/2010/main" val="4291448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da-DK" sz="3200" b="1" dirty="0"/>
              <a:t>Non-Cavitated Lesions </a:t>
            </a:r>
            <a:r>
              <a:rPr lang="en-US" altLang="en-US" sz="3200" b="1" dirty="0">
                <a:latin typeface="Arial" panose="020B0604020202020204" pitchFamily="34" charset="0"/>
                <a:cs typeface="Arial" panose="020B0604020202020204" pitchFamily="34" charset="0"/>
              </a:rPr>
              <a:t>- Seal</a:t>
            </a:r>
            <a:endParaRPr lang="da-DK" sz="3200" b="1" dirty="0"/>
          </a:p>
        </p:txBody>
      </p:sp>
      <p:pic>
        <p:nvPicPr>
          <p:cNvPr id="140291" name="Picture 4" descr="D:\Teeth Michihgan\Tooth # 51.JPG"/>
          <p:cNvPicPr>
            <a:picLocks noChangeAspect="1" noChangeArrowheads="1"/>
          </p:cNvPicPr>
          <p:nvPr/>
        </p:nvPicPr>
        <p:blipFill>
          <a:blip r:embed="rId3" cstate="print">
            <a:extLst>
              <a:ext uri="{28A0092B-C50C-407E-A947-70E740481C1C}">
                <a14:useLocalDpi xmlns:a14="http://schemas.microsoft.com/office/drawing/2010/main" val="0"/>
              </a:ext>
            </a:extLst>
          </a:blip>
          <a:srcRect l="8333" r="14999"/>
          <a:stretch>
            <a:fillRect/>
          </a:stretch>
        </p:blipFill>
        <p:spPr bwMode="auto">
          <a:xfrm>
            <a:off x="685800" y="2286000"/>
            <a:ext cx="350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6" descr="D:\Teeth Michihgan\Tooth # 70.JPG"/>
          <p:cNvPicPr>
            <a:picLocks noChangeAspect="1" noChangeArrowheads="1"/>
          </p:cNvPicPr>
          <p:nvPr/>
        </p:nvPicPr>
        <p:blipFill>
          <a:blip r:embed="rId4" cstate="print">
            <a:extLst>
              <a:ext uri="{28A0092B-C50C-407E-A947-70E740481C1C}">
                <a14:useLocalDpi xmlns:a14="http://schemas.microsoft.com/office/drawing/2010/main" val="0"/>
              </a:ext>
            </a:extLst>
          </a:blip>
          <a:srcRect l="12070" r="8621"/>
          <a:stretch>
            <a:fillRect/>
          </a:stretch>
        </p:blipFill>
        <p:spPr bwMode="auto">
          <a:xfrm>
            <a:off x="4800600" y="2286000"/>
            <a:ext cx="35052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6145AA-4E8E-4B0C-9D2D-10D51CDEC104}"/>
              </a:ext>
            </a:extLst>
          </p:cNvPr>
          <p:cNvSpPr txBox="1"/>
          <p:nvPr/>
        </p:nvSpPr>
        <p:spPr>
          <a:xfrm>
            <a:off x="420863" y="5606393"/>
            <a:ext cx="7961137" cy="646331"/>
          </a:xfrm>
          <a:prstGeom prst="rect">
            <a:avLst/>
          </a:prstGeom>
          <a:noFill/>
        </p:spPr>
        <p:txBody>
          <a:bodyPr wrap="square" rtlCol="0">
            <a:spAutoFit/>
          </a:bodyPr>
          <a:lstStyle/>
          <a:p>
            <a:r>
              <a:rPr lang="en-US" dirty="0"/>
              <a:t>The pits of the occlusal surfaces show change in color following the anatomy of the fissure. </a:t>
            </a:r>
          </a:p>
        </p:txBody>
      </p:sp>
      <p:sp>
        <p:nvSpPr>
          <p:cNvPr id="2" name="Slide Number Placeholder 1">
            <a:extLst>
              <a:ext uri="{FF2B5EF4-FFF2-40B4-BE49-F238E27FC236}">
                <a16:creationId xmlns:a16="http://schemas.microsoft.com/office/drawing/2014/main" id="{091492DC-CB6C-4EF8-B554-D702B3D1D437}"/>
              </a:ext>
            </a:extLst>
          </p:cNvPr>
          <p:cNvSpPr>
            <a:spLocks noGrp="1"/>
          </p:cNvSpPr>
          <p:nvPr>
            <p:ph type="sldNum" sz="quarter" idx="10"/>
          </p:nvPr>
        </p:nvSpPr>
        <p:spPr/>
        <p:txBody>
          <a:bodyPr/>
          <a:lstStyle/>
          <a:p>
            <a:pPr>
              <a:defRPr/>
            </a:pPr>
            <a:fld id="{1C1475F1-4DCC-454A-9531-529137C3BA31}" type="slidenum">
              <a:rPr lang="en-US" altLang="en-US" smtClean="0"/>
              <a:pPr>
                <a:defRPr/>
              </a:pPr>
              <a:t>28</a:t>
            </a:fld>
            <a:endParaRPr lang="en-US" altLang="en-US"/>
          </a:p>
        </p:txBody>
      </p:sp>
    </p:spTree>
    <p:extLst>
      <p:ext uri="{BB962C8B-B14F-4D97-AF65-F5344CB8AC3E}">
        <p14:creationId xmlns:p14="http://schemas.microsoft.com/office/powerpoint/2010/main" val="2271658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ks 121.tif"/>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038600" y="1910164"/>
            <a:ext cx="4422775" cy="29638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9" name="Group 26">
            <a:extLst>
              <a:ext uri="{FF2B5EF4-FFF2-40B4-BE49-F238E27FC236}">
                <a16:creationId xmlns:a16="http://schemas.microsoft.com/office/drawing/2014/main" id="{CCB5F05B-15DC-46C4-AF22-CB1A33BA2334}"/>
              </a:ext>
            </a:extLst>
          </p:cNvPr>
          <p:cNvGrpSpPr>
            <a:grpSpLocks/>
          </p:cNvGrpSpPr>
          <p:nvPr/>
        </p:nvGrpSpPr>
        <p:grpSpPr bwMode="auto">
          <a:xfrm>
            <a:off x="682625" y="1911250"/>
            <a:ext cx="2717800" cy="3111500"/>
            <a:chOff x="-1344" y="-189"/>
            <a:chExt cx="1712" cy="1960"/>
          </a:xfrm>
        </p:grpSpPr>
        <p:pic>
          <p:nvPicPr>
            <p:cNvPr id="10" name="Picture 24">
              <a:extLst>
                <a:ext uri="{FF2B5EF4-FFF2-40B4-BE49-F238E27FC236}">
                  <a16:creationId xmlns:a16="http://schemas.microsoft.com/office/drawing/2014/main" id="{66DE5653-049B-4605-BE76-CB2C40C044C5}"/>
                </a:ext>
              </a:extLst>
            </p:cNvPr>
            <p:cNvPicPr>
              <a:picLocks noChangeArrowheads="1"/>
            </p:cNvPicPr>
            <p:nvPr/>
          </p:nvPicPr>
          <p:blipFill>
            <a:blip r:embed="rId4">
              <a:extLst>
                <a:ext uri="{28A0092B-C50C-407E-A947-70E740481C1C}">
                  <a14:useLocalDpi xmlns:a14="http://schemas.microsoft.com/office/drawing/2010/main" val="0"/>
                </a:ext>
              </a:extLst>
            </a:blip>
            <a:srcRect l="17805" t="7901" r="5241" b="2698"/>
            <a:stretch>
              <a:fillRect/>
            </a:stretch>
          </p:blipFill>
          <p:spPr bwMode="auto">
            <a:xfrm>
              <a:off x="-1344" y="-189"/>
              <a:ext cx="1712" cy="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 name="Oval 25">
              <a:extLst>
                <a:ext uri="{FF2B5EF4-FFF2-40B4-BE49-F238E27FC236}">
                  <a16:creationId xmlns:a16="http://schemas.microsoft.com/office/drawing/2014/main" id="{B87801FD-9916-4797-A9EB-3E1465E9CC9F}"/>
                </a:ext>
              </a:extLst>
            </p:cNvPr>
            <p:cNvSpPr>
              <a:spLocks/>
            </p:cNvSpPr>
            <p:nvPr/>
          </p:nvSpPr>
          <p:spPr bwMode="auto">
            <a:xfrm>
              <a:off x="-708" y="387"/>
              <a:ext cx="402" cy="342"/>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l" defTabSz="914400" rtl="0" fontAlgn="base">
                <a:spcBef>
                  <a:spcPct val="0"/>
                </a:spcBef>
                <a:spcAft>
                  <a:spcPct val="0"/>
                </a:spcAft>
              </a:pPr>
              <a:endParaRPr lang="es-CO" sz="1800" kern="1200">
                <a:solidFill>
                  <a:srgbClr val="000000"/>
                </a:solidFill>
                <a:latin typeface="Arial" charset="0"/>
                <a:ea typeface="ヒラギノ角ゴ ProN W3" charset="0"/>
                <a:cs typeface="ヒラギノ角ゴ ProN W3" charset="0"/>
                <a:sym typeface="Arial" charset="0"/>
              </a:endParaRPr>
            </a:p>
          </p:txBody>
        </p:sp>
      </p:grpSp>
      <p:sp>
        <p:nvSpPr>
          <p:cNvPr id="12" name="Rectangle 30">
            <a:extLst>
              <a:ext uri="{FF2B5EF4-FFF2-40B4-BE49-F238E27FC236}">
                <a16:creationId xmlns:a16="http://schemas.microsoft.com/office/drawing/2014/main" id="{E25585E2-8234-46A4-B1F3-92887FA0C9EF}"/>
              </a:ext>
            </a:extLst>
          </p:cNvPr>
          <p:cNvSpPr>
            <a:spLocks/>
          </p:cNvSpPr>
          <p:nvPr/>
        </p:nvSpPr>
        <p:spPr bwMode="auto">
          <a:xfrm>
            <a:off x="520700" y="27791"/>
            <a:ext cx="8102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3200" b="1" kern="1200" dirty="0">
                <a:solidFill>
                  <a:srgbClr val="000000"/>
                </a:solidFill>
                <a:latin typeface="Arial" charset="0"/>
                <a:ea typeface="MS PGothic" charset="0"/>
                <a:cs typeface="MS PGothic" charset="0"/>
                <a:sym typeface="Arial" charset="0"/>
              </a:rPr>
              <a:t>Non-Cavitated Lesions </a:t>
            </a:r>
            <a:r>
              <a:rPr lang="en-US" altLang="en-US" sz="3200" b="1" dirty="0"/>
              <a:t>- Seal</a:t>
            </a:r>
            <a:endParaRPr lang="en-US" sz="3200" b="1" kern="1200" dirty="0">
              <a:solidFill>
                <a:srgbClr val="000000"/>
              </a:solidFill>
              <a:latin typeface="Arial" charset="0"/>
              <a:ea typeface="MS PGothic" charset="0"/>
              <a:cs typeface="MS PGothic" charset="0"/>
              <a:sym typeface="Arial" charset="0"/>
            </a:endParaRPr>
          </a:p>
        </p:txBody>
      </p:sp>
      <p:sp>
        <p:nvSpPr>
          <p:cNvPr id="8" name="TextBox 7">
            <a:extLst>
              <a:ext uri="{FF2B5EF4-FFF2-40B4-BE49-F238E27FC236}">
                <a16:creationId xmlns:a16="http://schemas.microsoft.com/office/drawing/2014/main" id="{CD13DE14-A593-466D-AEC5-F2BB04A6A066}"/>
              </a:ext>
            </a:extLst>
          </p:cNvPr>
          <p:cNvSpPr txBox="1"/>
          <p:nvPr/>
        </p:nvSpPr>
        <p:spPr>
          <a:xfrm>
            <a:off x="662163" y="5292507"/>
            <a:ext cx="7961137" cy="646331"/>
          </a:xfrm>
          <a:prstGeom prst="rect">
            <a:avLst/>
          </a:prstGeom>
          <a:noFill/>
        </p:spPr>
        <p:txBody>
          <a:bodyPr wrap="square" rtlCol="0">
            <a:spAutoFit/>
          </a:bodyPr>
          <a:lstStyle/>
          <a:p>
            <a:r>
              <a:rPr lang="en-US" dirty="0"/>
              <a:t>These two extracted molars show the same type of non-cavitated lesions in the central fossa</a:t>
            </a:r>
          </a:p>
        </p:txBody>
      </p:sp>
      <p:sp>
        <p:nvSpPr>
          <p:cNvPr id="13" name="Oval 25">
            <a:extLst>
              <a:ext uri="{FF2B5EF4-FFF2-40B4-BE49-F238E27FC236}">
                <a16:creationId xmlns:a16="http://schemas.microsoft.com/office/drawing/2014/main" id="{02357A04-3963-44A7-80CE-466BC1D44F23}"/>
              </a:ext>
            </a:extLst>
          </p:cNvPr>
          <p:cNvSpPr>
            <a:spLocks/>
          </p:cNvSpPr>
          <p:nvPr/>
        </p:nvSpPr>
        <p:spPr bwMode="auto">
          <a:xfrm>
            <a:off x="6324599" y="3362618"/>
            <a:ext cx="784225" cy="752182"/>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l" defTabSz="914400" rtl="0" fontAlgn="base">
              <a:spcBef>
                <a:spcPct val="0"/>
              </a:spcBef>
              <a:spcAft>
                <a:spcPct val="0"/>
              </a:spcAft>
            </a:pPr>
            <a:endParaRPr lang="es-CO" sz="1800" kern="1200">
              <a:solidFill>
                <a:srgbClr val="000000"/>
              </a:solidFill>
              <a:latin typeface="Arial" charset="0"/>
              <a:ea typeface="ヒラギノ角ゴ ProN W3" charset="0"/>
              <a:cs typeface="ヒラギノ角ゴ ProN W3" charset="0"/>
              <a:sym typeface="Arial" charset="0"/>
            </a:endParaRPr>
          </a:p>
        </p:txBody>
      </p:sp>
      <p:sp>
        <p:nvSpPr>
          <p:cNvPr id="2" name="Slide Number Placeholder 1">
            <a:extLst>
              <a:ext uri="{FF2B5EF4-FFF2-40B4-BE49-F238E27FC236}">
                <a16:creationId xmlns:a16="http://schemas.microsoft.com/office/drawing/2014/main" id="{53B04A77-4F13-49BA-9380-665CC289FFD9}"/>
              </a:ext>
            </a:extLst>
          </p:cNvPr>
          <p:cNvSpPr>
            <a:spLocks noGrp="1"/>
          </p:cNvSpPr>
          <p:nvPr>
            <p:ph type="sldNum" sz="quarter" idx="10"/>
          </p:nvPr>
        </p:nvSpPr>
        <p:spPr/>
        <p:txBody>
          <a:bodyPr/>
          <a:lstStyle/>
          <a:p>
            <a:pPr>
              <a:defRPr/>
            </a:pPr>
            <a:fld id="{D5230956-BA80-4760-936C-619C0D06B8D4}" type="slidenum">
              <a:rPr lang="en-US" altLang="en-US" smtClean="0"/>
              <a:pPr>
                <a:defRPr/>
              </a:pPr>
              <a:t>29</a:t>
            </a:fld>
            <a:endParaRPr lang="en-US" altLang="en-US"/>
          </a:p>
        </p:txBody>
      </p:sp>
    </p:spTree>
    <p:extLst>
      <p:ext uri="{BB962C8B-B14F-4D97-AF65-F5344CB8AC3E}">
        <p14:creationId xmlns:p14="http://schemas.microsoft.com/office/powerpoint/2010/main" val="4104534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12CCC06-1071-4948-A4A5-155E07EDE62A}"/>
              </a:ext>
            </a:extLst>
          </p:cNvPr>
          <p:cNvSpPr>
            <a:spLocks noGrp="1"/>
          </p:cNvSpPr>
          <p:nvPr>
            <p:ph type="title"/>
          </p:nvPr>
        </p:nvSpPr>
        <p:spPr>
          <a:xfrm>
            <a:off x="457200" y="-152400"/>
            <a:ext cx="8229600" cy="1143000"/>
          </a:xfrm>
        </p:spPr>
        <p:txBody>
          <a:bodyPr/>
          <a:lstStyle/>
          <a:p>
            <a:pPr eaLnBrk="1" hangingPunct="1"/>
            <a:r>
              <a:rPr lang="en-US" altLang="en-US" sz="3600">
                <a:latin typeface="Arial" panose="020B0604020202020204" pitchFamily="34" charset="0"/>
                <a:cs typeface="Arial" panose="020B0604020202020204" pitchFamily="34" charset="0"/>
              </a:rPr>
              <a:t>Presentation Overview</a:t>
            </a:r>
          </a:p>
        </p:txBody>
      </p:sp>
      <p:sp>
        <p:nvSpPr>
          <p:cNvPr id="147459" name="Rectangle 3">
            <a:extLst>
              <a:ext uri="{FF2B5EF4-FFF2-40B4-BE49-F238E27FC236}">
                <a16:creationId xmlns:a16="http://schemas.microsoft.com/office/drawing/2014/main" id="{690332E3-A606-4DC1-8052-E33CAEA3E93F}"/>
              </a:ext>
            </a:extLst>
          </p:cNvPr>
          <p:cNvSpPr>
            <a:spLocks noGrp="1" noChangeArrowheads="1"/>
          </p:cNvSpPr>
          <p:nvPr>
            <p:ph idx="1"/>
          </p:nvPr>
        </p:nvSpPr>
        <p:spPr>
          <a:xfrm>
            <a:off x="457200" y="1371600"/>
            <a:ext cx="8229600" cy="5105400"/>
          </a:xfrm>
        </p:spPr>
        <p:txBody>
          <a:bodyPr rtlCol="0">
            <a:normAutofit fontScale="47500" lnSpcReduction="20000"/>
          </a:bodyPr>
          <a:lstStyle/>
          <a:p>
            <a:pPr marL="0" indent="0" eaLnBrk="1" fontAlgn="auto" hangingPunct="1">
              <a:spcAft>
                <a:spcPts val="0"/>
              </a:spcAft>
              <a:buFont typeface="Wingdings" pitchFamily="2" charset="2"/>
              <a:buNone/>
              <a:defRPr/>
            </a:pPr>
            <a:endParaRPr lang="en-US" dirty="0">
              <a:solidFill>
                <a:schemeClr val="tx2">
                  <a:lumMod val="50000"/>
                </a:schemeClr>
              </a:solidFill>
            </a:endParaRPr>
          </a:p>
          <a:p>
            <a:pPr eaLnBrk="1" fontAlgn="auto" hangingPunct="1">
              <a:spcAft>
                <a:spcPts val="0"/>
              </a:spcAft>
              <a:defRPr/>
            </a:pPr>
            <a:r>
              <a:rPr lang="en-US" sz="4300" dirty="0">
                <a:solidFill>
                  <a:schemeClr val="tx2">
                    <a:lumMod val="50000"/>
                  </a:schemeClr>
                </a:solidFill>
              </a:rPr>
              <a:t>Review evidence-based guidance for sealant use</a:t>
            </a:r>
          </a:p>
          <a:p>
            <a:pPr marL="0" indent="0" eaLnBrk="1" fontAlgn="auto" hangingPunct="1">
              <a:spcAft>
                <a:spcPts val="0"/>
              </a:spcAft>
              <a:buFont typeface="Wingdings" pitchFamily="2" charset="2"/>
              <a:buNone/>
              <a:defRPr/>
            </a:pPr>
            <a:endParaRPr lang="en-US" sz="4300" dirty="0">
              <a:solidFill>
                <a:schemeClr val="tx2">
                  <a:lumMod val="50000"/>
                </a:schemeClr>
              </a:solidFill>
            </a:endParaRPr>
          </a:p>
          <a:p>
            <a:pPr lvl="1" eaLnBrk="1" fontAlgn="auto" hangingPunct="1">
              <a:spcAft>
                <a:spcPts val="0"/>
              </a:spcAft>
              <a:defRPr/>
            </a:pPr>
            <a:r>
              <a:rPr lang="en-US" sz="4300" dirty="0">
                <a:solidFill>
                  <a:schemeClr val="tx2">
                    <a:lumMod val="50000"/>
                  </a:schemeClr>
                </a:solidFill>
              </a:rPr>
              <a:t>Key questions </a:t>
            </a:r>
            <a:endParaRPr lang="en-US" sz="4300" strike="sngStrike" dirty="0">
              <a:solidFill>
                <a:schemeClr val="tx1"/>
              </a:solidFill>
            </a:endParaRP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7.  Does surface cleaning by toothbrush or dental handpiece result  in similar retention rates?</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8.  Are teeth that lose sealants at higher risk of tooth decay than teeth that were never sealed?</a:t>
            </a:r>
          </a:p>
          <a:p>
            <a:pPr marL="914400" lvl="2" indent="0" eaLnBrk="1" fontAlgn="auto" hangingPunct="1">
              <a:spcAft>
                <a:spcPts val="0"/>
              </a:spcAft>
              <a:buFont typeface="Arial" pitchFamily="34" charset="0"/>
              <a:buNone/>
              <a:defRPr/>
            </a:pPr>
            <a:r>
              <a:rPr lang="en-US" altLang="en-US" sz="4300" dirty="0">
                <a:solidFill>
                  <a:schemeClr val="tx1"/>
                </a:solidFill>
                <a:latin typeface="Arial" panose="020B0604020202020204" pitchFamily="34" charset="0"/>
                <a:cs typeface="Arial" panose="020B0604020202020204" pitchFamily="34" charset="0"/>
              </a:rPr>
              <a:t>9.  Which caries assessment methods should be used in school programs to differentiate pit-and-fissure surfaces that are sound or non-cavitated from those that are cavitated?</a:t>
            </a:r>
          </a:p>
          <a:p>
            <a:pPr marL="914400" lvl="2" indent="0" eaLnBrk="1" fontAlgn="auto" hangingPunct="1">
              <a:spcAft>
                <a:spcPts val="0"/>
              </a:spcAft>
              <a:buFont typeface="Arial" pitchFamily="34" charset="0"/>
              <a:buNone/>
              <a:defRPr/>
            </a:pPr>
            <a:endParaRPr lang="en-US" sz="4300" b="1" dirty="0"/>
          </a:p>
          <a:p>
            <a:pPr lvl="1" eaLnBrk="1" fontAlgn="auto" hangingPunct="1">
              <a:spcAft>
                <a:spcPts val="0"/>
              </a:spcAft>
              <a:defRPr/>
            </a:pPr>
            <a:r>
              <a:rPr lang="en-US" sz="4300" dirty="0">
                <a:solidFill>
                  <a:schemeClr val="tx2">
                    <a:lumMod val="50000"/>
                  </a:schemeClr>
                </a:solidFill>
              </a:rPr>
              <a:t>Findings</a:t>
            </a:r>
          </a:p>
          <a:p>
            <a:pPr lvl="1" eaLnBrk="1" fontAlgn="auto" hangingPunct="1">
              <a:spcAft>
                <a:spcPts val="0"/>
              </a:spcAft>
              <a:defRPr/>
            </a:pPr>
            <a:endParaRPr lang="en-US" sz="4300" dirty="0">
              <a:solidFill>
                <a:schemeClr val="tx2">
                  <a:lumMod val="50000"/>
                </a:schemeClr>
              </a:solidFill>
            </a:endParaRPr>
          </a:p>
          <a:p>
            <a:pPr lvl="1" eaLnBrk="1" fontAlgn="auto" hangingPunct="1">
              <a:spcAft>
                <a:spcPts val="0"/>
              </a:spcAft>
              <a:defRPr/>
            </a:pPr>
            <a:r>
              <a:rPr lang="en-US" sz="4300" dirty="0">
                <a:solidFill>
                  <a:schemeClr val="tx2">
                    <a:lumMod val="50000"/>
                  </a:schemeClr>
                </a:solidFill>
              </a:rPr>
              <a:t>Current recommendations</a:t>
            </a:r>
          </a:p>
          <a:p>
            <a:pPr lvl="1" eaLnBrk="1" fontAlgn="auto" hangingPunct="1">
              <a:spcAft>
                <a:spcPts val="0"/>
              </a:spcAft>
              <a:defRPr/>
            </a:pPr>
            <a:endParaRPr lang="en-US" sz="4300" dirty="0"/>
          </a:p>
          <a:p>
            <a:pPr lvl="1" eaLnBrk="1" fontAlgn="auto" hangingPunct="1">
              <a:spcAft>
                <a:spcPts val="0"/>
              </a:spcAft>
              <a:defRPr/>
            </a:pPr>
            <a:endParaRPr lang="en-US" dirty="0"/>
          </a:p>
          <a:p>
            <a:pPr eaLnBrk="1" fontAlgn="auto" hangingPunct="1">
              <a:spcAft>
                <a:spcPts val="0"/>
              </a:spcAft>
              <a:buFont typeface="Wingdings" pitchFamily="2" charset="2"/>
              <a:buNone/>
              <a:defRPr/>
            </a:pPr>
            <a:endParaRPr lang="en-US" dirty="0">
              <a:solidFill>
                <a:schemeClr val="tx1"/>
              </a:solidFill>
            </a:endParaRPr>
          </a:p>
          <a:p>
            <a:pPr eaLnBrk="1" fontAlgn="auto" hangingPunct="1">
              <a:spcAft>
                <a:spcPts val="0"/>
              </a:spcAft>
              <a:buSzTx/>
              <a:buFontTx/>
              <a:buChar char="•"/>
              <a:defRPr/>
            </a:pPr>
            <a:endParaRPr lang="en-US" sz="2800" dirty="0"/>
          </a:p>
          <a:p>
            <a:pPr eaLnBrk="1" fontAlgn="auto" hangingPunct="1">
              <a:spcAft>
                <a:spcPts val="0"/>
              </a:spcAft>
              <a:buFont typeface="Wingdings" pitchFamily="2" charset="2"/>
              <a:buNone/>
              <a:defRPr/>
            </a:pPr>
            <a:endParaRPr lang="en-US" dirty="0"/>
          </a:p>
        </p:txBody>
      </p:sp>
    </p:spTree>
    <p:extLst>
      <p:ext uri="{BB962C8B-B14F-4D97-AF65-F5344CB8AC3E}">
        <p14:creationId xmlns:p14="http://schemas.microsoft.com/office/powerpoint/2010/main" val="334398439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12700"/>
            <a:ext cx="9144000" cy="990600"/>
          </a:xfrm>
        </p:spPr>
        <p:txBody>
          <a:bodyPr/>
          <a:lstStyle/>
          <a:p>
            <a:pPr eaLnBrk="1" hangingPunct="1">
              <a:defRPr/>
            </a:pPr>
            <a:r>
              <a:rPr lang="en-US" sz="3200" b="1" dirty="0">
                <a:latin typeface="Arial" charset="0"/>
                <a:ea typeface="MS PGothic" charset="0"/>
                <a:cs typeface="MS PGothic" charset="0"/>
                <a:sym typeface="Arial" charset="0"/>
              </a:rPr>
              <a:t>Non-Cavitated Lesions </a:t>
            </a:r>
            <a:r>
              <a:rPr lang="en-US" altLang="en-US" sz="3200" b="1" dirty="0">
                <a:latin typeface="Arial" panose="020B0604020202020204" pitchFamily="34" charset="0"/>
                <a:cs typeface="Arial" panose="020B0604020202020204" pitchFamily="34" charset="0"/>
              </a:rPr>
              <a:t>- Seal</a:t>
            </a:r>
            <a:r>
              <a:rPr lang="en-US" sz="3200" b="1" dirty="0">
                <a:latin typeface="Arial" charset="0"/>
                <a:ea typeface="MS PGothic" charset="0"/>
                <a:cs typeface="MS PGothic" charset="0"/>
                <a:sym typeface="Arial" charset="0"/>
              </a:rPr>
              <a:t> </a:t>
            </a:r>
            <a:endParaRPr lang="da-DK" sz="3200" b="1" dirty="0"/>
          </a:p>
        </p:txBody>
      </p:sp>
      <p:pic>
        <p:nvPicPr>
          <p:cNvPr id="145413" name="Picture 11" descr="D:\Teeth Michihgan\Tooth # 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30400"/>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12" descr="D:\Teeth Michihgan\Tooth # 3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698" y="1921206"/>
            <a:ext cx="37338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D864146-BA74-43C0-9324-D642679ED42D}"/>
              </a:ext>
            </a:extLst>
          </p:cNvPr>
          <p:cNvSpPr txBox="1"/>
          <p:nvPr/>
        </p:nvSpPr>
        <p:spPr>
          <a:xfrm>
            <a:off x="569129" y="4724400"/>
            <a:ext cx="7961137" cy="646331"/>
          </a:xfrm>
          <a:prstGeom prst="rect">
            <a:avLst/>
          </a:prstGeom>
          <a:noFill/>
        </p:spPr>
        <p:txBody>
          <a:bodyPr wrap="square" rtlCol="0">
            <a:spAutoFit/>
          </a:bodyPr>
          <a:lstStyle/>
          <a:p>
            <a:r>
              <a:rPr lang="en-US" dirty="0"/>
              <a:t>Sometimes non-cavitated lesions show as decalcified areas around the pit and fissure which are visible after drying.   </a:t>
            </a:r>
          </a:p>
        </p:txBody>
      </p:sp>
      <p:sp>
        <p:nvSpPr>
          <p:cNvPr id="2" name="Slide Number Placeholder 1">
            <a:extLst>
              <a:ext uri="{FF2B5EF4-FFF2-40B4-BE49-F238E27FC236}">
                <a16:creationId xmlns:a16="http://schemas.microsoft.com/office/drawing/2014/main" id="{4C415264-AACF-4C3B-B6BC-2514EF5C4C6B}"/>
              </a:ext>
            </a:extLst>
          </p:cNvPr>
          <p:cNvSpPr>
            <a:spLocks noGrp="1"/>
          </p:cNvSpPr>
          <p:nvPr>
            <p:ph type="sldNum" sz="quarter" idx="10"/>
          </p:nvPr>
        </p:nvSpPr>
        <p:spPr/>
        <p:txBody>
          <a:bodyPr/>
          <a:lstStyle/>
          <a:p>
            <a:pPr>
              <a:defRPr/>
            </a:pPr>
            <a:fld id="{1C1475F1-4DCC-454A-9531-529137C3BA31}" type="slidenum">
              <a:rPr lang="en-US" altLang="en-US" smtClean="0"/>
              <a:pPr>
                <a:defRPr/>
              </a:pPr>
              <a:t>30</a:t>
            </a:fld>
            <a:endParaRPr lang="en-US" altLang="en-US"/>
          </a:p>
        </p:txBody>
      </p:sp>
    </p:spTree>
    <p:extLst>
      <p:ext uri="{BB962C8B-B14F-4D97-AF65-F5344CB8AC3E}">
        <p14:creationId xmlns:p14="http://schemas.microsoft.com/office/powerpoint/2010/main" val="1944271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D:\ks 119.tif"/>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1981200" y="1844675"/>
            <a:ext cx="4368800" cy="2879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2231" name="Line 7"/>
          <p:cNvSpPr>
            <a:spLocks noChangeShapeType="1"/>
          </p:cNvSpPr>
          <p:nvPr/>
        </p:nvSpPr>
        <p:spPr bwMode="auto">
          <a:xfrm flipH="1">
            <a:off x="4315933" y="2705100"/>
            <a:ext cx="3124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l" defTabSz="914400" rtl="0" fontAlgn="base">
              <a:spcBef>
                <a:spcPct val="0"/>
              </a:spcBef>
              <a:spcAft>
                <a:spcPct val="0"/>
              </a:spcAft>
            </a:pPr>
            <a:endParaRPr lang="en-US" sz="1800" kern="1200">
              <a:solidFill>
                <a:srgbClr val="000000"/>
              </a:solidFill>
              <a:latin typeface="Arial" charset="0"/>
              <a:ea typeface="ヒラギノ角ゴ ProN W3" charset="0"/>
              <a:cs typeface="ヒラギノ角ゴ ProN W3" charset="0"/>
              <a:sym typeface="Arial" charset="0"/>
            </a:endParaRPr>
          </a:p>
        </p:txBody>
      </p:sp>
      <p:sp>
        <p:nvSpPr>
          <p:cNvPr id="2" name="Rectangle 1">
            <a:extLst>
              <a:ext uri="{FF2B5EF4-FFF2-40B4-BE49-F238E27FC236}">
                <a16:creationId xmlns:a16="http://schemas.microsoft.com/office/drawing/2014/main" id="{796AA9FC-8F2B-45C9-BA15-DF2C41C420CB}"/>
              </a:ext>
            </a:extLst>
          </p:cNvPr>
          <p:cNvSpPr/>
          <p:nvPr/>
        </p:nvSpPr>
        <p:spPr>
          <a:xfrm>
            <a:off x="590349" y="333087"/>
            <a:ext cx="7543800" cy="584775"/>
          </a:xfrm>
          <a:prstGeom prst="rect">
            <a:avLst/>
          </a:prstGeom>
        </p:spPr>
        <p:txBody>
          <a:bodyPr wrap="square">
            <a:spAutoFit/>
          </a:bodyPr>
          <a:lstStyle/>
          <a:p>
            <a:pPr marL="39688" algn="ctr"/>
            <a:r>
              <a:rPr lang="en-US" sz="3200" b="1" dirty="0">
                <a:solidFill>
                  <a:srgbClr val="000000"/>
                </a:solidFill>
                <a:latin typeface="Arial" charset="0"/>
                <a:ea typeface="MS PGothic" charset="0"/>
                <a:cs typeface="MS PGothic" charset="0"/>
                <a:sym typeface="Arial" charset="0"/>
              </a:rPr>
              <a:t>Non-Cavitated Lesions </a:t>
            </a:r>
            <a:r>
              <a:rPr lang="en-US" altLang="en-US" sz="3200" b="1" dirty="0"/>
              <a:t>- Seal</a:t>
            </a:r>
            <a:endParaRPr lang="en-US" sz="3200" b="1" dirty="0">
              <a:solidFill>
                <a:srgbClr val="000000"/>
              </a:solidFill>
              <a:latin typeface="Arial" charset="0"/>
              <a:ea typeface="MS PGothic" charset="0"/>
              <a:cs typeface="MS PGothic" charset="0"/>
              <a:sym typeface="Arial" charset="0"/>
            </a:endParaRPr>
          </a:p>
        </p:txBody>
      </p:sp>
      <p:sp>
        <p:nvSpPr>
          <p:cNvPr id="5" name="TextBox 4">
            <a:extLst>
              <a:ext uri="{FF2B5EF4-FFF2-40B4-BE49-F238E27FC236}">
                <a16:creationId xmlns:a16="http://schemas.microsoft.com/office/drawing/2014/main" id="{45E00AF3-94DD-4CCC-910E-EED280438DFB}"/>
              </a:ext>
            </a:extLst>
          </p:cNvPr>
          <p:cNvSpPr txBox="1"/>
          <p:nvPr/>
        </p:nvSpPr>
        <p:spPr>
          <a:xfrm>
            <a:off x="591431" y="5039409"/>
            <a:ext cx="7961137" cy="369332"/>
          </a:xfrm>
          <a:prstGeom prst="rect">
            <a:avLst/>
          </a:prstGeom>
          <a:noFill/>
        </p:spPr>
        <p:txBody>
          <a:bodyPr wrap="square" rtlCol="0">
            <a:spAutoFit/>
          </a:bodyPr>
          <a:lstStyle/>
          <a:p>
            <a:r>
              <a:rPr lang="en-US" dirty="0"/>
              <a:t>Decalcified areas around the pit and fissure which are visible after drying.   </a:t>
            </a:r>
          </a:p>
        </p:txBody>
      </p:sp>
      <p:sp>
        <p:nvSpPr>
          <p:cNvPr id="3" name="Slide Number Placeholder 2">
            <a:extLst>
              <a:ext uri="{FF2B5EF4-FFF2-40B4-BE49-F238E27FC236}">
                <a16:creationId xmlns:a16="http://schemas.microsoft.com/office/drawing/2014/main" id="{C1E26F9B-172A-4D99-ACF4-DF5C7D568BA0}"/>
              </a:ext>
            </a:extLst>
          </p:cNvPr>
          <p:cNvSpPr>
            <a:spLocks noGrp="1"/>
          </p:cNvSpPr>
          <p:nvPr>
            <p:ph type="sldNum" sz="quarter" idx="10"/>
          </p:nvPr>
        </p:nvSpPr>
        <p:spPr/>
        <p:txBody>
          <a:bodyPr/>
          <a:lstStyle/>
          <a:p>
            <a:pPr>
              <a:defRPr/>
            </a:pPr>
            <a:fld id="{D5230956-BA80-4760-936C-619C0D06B8D4}" type="slidenum">
              <a:rPr lang="en-US" altLang="en-US" smtClean="0"/>
              <a:pPr>
                <a:defRPr/>
              </a:pPr>
              <a:t>31</a:t>
            </a:fld>
            <a:endParaRPr lang="en-US" altLang="en-US"/>
          </a:p>
        </p:txBody>
      </p:sp>
    </p:spTree>
    <p:extLst>
      <p:ext uri="{BB962C8B-B14F-4D97-AF65-F5344CB8AC3E}">
        <p14:creationId xmlns:p14="http://schemas.microsoft.com/office/powerpoint/2010/main" val="3145846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8" name="Group 29"/>
          <p:cNvGrpSpPr>
            <a:grpSpLocks/>
          </p:cNvGrpSpPr>
          <p:nvPr/>
        </p:nvGrpSpPr>
        <p:grpSpPr bwMode="auto">
          <a:xfrm>
            <a:off x="285183" y="1524000"/>
            <a:ext cx="4201983" cy="3644900"/>
            <a:chOff x="0" y="0"/>
            <a:chExt cx="2128" cy="1968"/>
          </a:xfrm>
        </p:grpSpPr>
        <p:pic>
          <p:nvPicPr>
            <p:cNvPr id="144393" name="Picture 27"/>
            <p:cNvPicPr>
              <a:picLocks noChangeArrowheads="1"/>
            </p:cNvPicPr>
            <p:nvPr/>
          </p:nvPicPr>
          <p:blipFill>
            <a:blip r:embed="rId3">
              <a:extLst>
                <a:ext uri="{28A0092B-C50C-407E-A947-70E740481C1C}">
                  <a14:useLocalDpi xmlns:a14="http://schemas.microsoft.com/office/drawing/2010/main" val="0"/>
                </a:ext>
              </a:extLst>
            </a:blip>
            <a:srcRect l="4973" t="9976" r="3413" b="4106"/>
            <a:stretch>
              <a:fillRect/>
            </a:stretch>
          </p:blipFill>
          <p:spPr bwMode="auto">
            <a:xfrm>
              <a:off x="0" y="0"/>
              <a:ext cx="212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4394" name="Oval 28"/>
            <p:cNvSpPr>
              <a:spLocks/>
            </p:cNvSpPr>
            <p:nvPr/>
          </p:nvSpPr>
          <p:spPr bwMode="auto">
            <a:xfrm>
              <a:off x="365" y="686"/>
              <a:ext cx="397" cy="387"/>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l" defTabSz="914400" rtl="0" fontAlgn="base">
                <a:spcBef>
                  <a:spcPct val="0"/>
                </a:spcBef>
                <a:spcAft>
                  <a:spcPct val="0"/>
                </a:spcAft>
              </a:pPr>
              <a:endParaRPr lang="es-CO" sz="1800" kern="1200">
                <a:solidFill>
                  <a:srgbClr val="000000"/>
                </a:solidFill>
                <a:latin typeface="Arial" charset="0"/>
                <a:ea typeface="ヒラギノ角ゴ ProN W3" charset="0"/>
                <a:cs typeface="ヒラギノ角ゴ ProN W3" charset="0"/>
                <a:sym typeface="Arial" charset="0"/>
              </a:endParaRPr>
            </a:p>
          </p:txBody>
        </p:sp>
      </p:grpSp>
      <p:sp>
        <p:nvSpPr>
          <p:cNvPr id="144390" name="Rectangle 33"/>
          <p:cNvSpPr>
            <a:spLocks/>
          </p:cNvSpPr>
          <p:nvPr/>
        </p:nvSpPr>
        <p:spPr bwMode="auto">
          <a:xfrm>
            <a:off x="546100" y="-87313"/>
            <a:ext cx="8102600" cy="11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3600" b="1" dirty="0">
                <a:solidFill>
                  <a:srgbClr val="000000"/>
                </a:solidFill>
                <a:latin typeface="Arial" charset="0"/>
                <a:ea typeface="MS PGothic" charset="0"/>
                <a:cs typeface="MS PGothic" charset="0"/>
                <a:sym typeface="Arial" charset="0"/>
              </a:rPr>
              <a:t>Non-Cavitated Lesions </a:t>
            </a:r>
            <a:r>
              <a:rPr lang="en-US" altLang="en-US" sz="3600" b="1" dirty="0"/>
              <a:t>- Seal</a:t>
            </a:r>
            <a:endParaRPr lang="en-US" sz="3600" b="1" dirty="0">
              <a:solidFill>
                <a:srgbClr val="000000"/>
              </a:solidFill>
              <a:latin typeface="Arial" charset="0"/>
              <a:ea typeface="MS PGothic" charset="0"/>
              <a:cs typeface="MS PGothic" charset="0"/>
              <a:sym typeface="Arial" charset="0"/>
            </a:endParaRPr>
          </a:p>
        </p:txBody>
      </p:sp>
      <p:pic>
        <p:nvPicPr>
          <p:cNvPr id="7" name="Picture 11">
            <a:extLst>
              <a:ext uri="{FF2B5EF4-FFF2-40B4-BE49-F238E27FC236}">
                <a16:creationId xmlns:a16="http://schemas.microsoft.com/office/drawing/2014/main" id="{A92C7972-EACA-412A-B5DE-5E87BDA23546}"/>
              </a:ext>
            </a:extLst>
          </p:cNvPr>
          <p:cNvPicPr>
            <a:picLocks noChangeArrowheads="1"/>
          </p:cNvPicPr>
          <p:nvPr/>
        </p:nvPicPr>
        <p:blipFill>
          <a:blip r:embed="rId4">
            <a:extLst>
              <a:ext uri="{28A0092B-C50C-407E-A947-70E740481C1C}">
                <a14:useLocalDpi xmlns:a14="http://schemas.microsoft.com/office/drawing/2010/main" val="0"/>
              </a:ext>
            </a:extLst>
          </a:blip>
          <a:srcRect l="27124" t="26491" r="28929" b="19577"/>
          <a:stretch>
            <a:fillRect/>
          </a:stretch>
        </p:blipFill>
        <p:spPr bwMode="auto">
          <a:xfrm>
            <a:off x="4898004" y="1536700"/>
            <a:ext cx="3960813"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TextBox 7">
            <a:extLst>
              <a:ext uri="{FF2B5EF4-FFF2-40B4-BE49-F238E27FC236}">
                <a16:creationId xmlns:a16="http://schemas.microsoft.com/office/drawing/2014/main" id="{0FFB263A-2DD3-4496-AABB-811FEC39D471}"/>
              </a:ext>
            </a:extLst>
          </p:cNvPr>
          <p:cNvSpPr txBox="1"/>
          <p:nvPr/>
        </p:nvSpPr>
        <p:spPr>
          <a:xfrm>
            <a:off x="546100" y="5461343"/>
            <a:ext cx="7961137" cy="923330"/>
          </a:xfrm>
          <a:prstGeom prst="rect">
            <a:avLst/>
          </a:prstGeom>
          <a:noFill/>
        </p:spPr>
        <p:txBody>
          <a:bodyPr wrap="square" rtlCol="0">
            <a:spAutoFit/>
          </a:bodyPr>
          <a:lstStyle/>
          <a:p>
            <a:r>
              <a:rPr lang="en-US" dirty="0"/>
              <a:t>The molar on the left has non-cavitated lesions all over its pits and fissures. The molar on the right has non-cavitated lesions restricted to the central and distal fossa.  </a:t>
            </a:r>
          </a:p>
        </p:txBody>
      </p:sp>
      <p:sp>
        <p:nvSpPr>
          <p:cNvPr id="2" name="Slide Number Placeholder 1">
            <a:extLst>
              <a:ext uri="{FF2B5EF4-FFF2-40B4-BE49-F238E27FC236}">
                <a16:creationId xmlns:a16="http://schemas.microsoft.com/office/drawing/2014/main" id="{811DA170-788B-482E-8FFF-3EF26A275B9B}"/>
              </a:ext>
            </a:extLst>
          </p:cNvPr>
          <p:cNvSpPr>
            <a:spLocks noGrp="1"/>
          </p:cNvSpPr>
          <p:nvPr>
            <p:ph type="sldNum" sz="quarter" idx="10"/>
          </p:nvPr>
        </p:nvSpPr>
        <p:spPr/>
        <p:txBody>
          <a:bodyPr/>
          <a:lstStyle/>
          <a:p>
            <a:pPr>
              <a:defRPr/>
            </a:pPr>
            <a:fld id="{4A917D63-733C-4CFF-AD91-6259BBDA4D61}" type="slidenum">
              <a:rPr lang="en-US" altLang="en-US" smtClean="0"/>
              <a:pPr>
                <a:defRPr/>
              </a:pPr>
              <a:t>32</a:t>
            </a:fld>
            <a:endParaRPr lang="en-US" altLang="en-US"/>
          </a:p>
        </p:txBody>
      </p:sp>
    </p:spTree>
    <p:extLst>
      <p:ext uri="{BB962C8B-B14F-4D97-AF65-F5344CB8AC3E}">
        <p14:creationId xmlns:p14="http://schemas.microsoft.com/office/powerpoint/2010/main" val="6027139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11" descr="D:\Teeth Michihgan\Tooth # 53.JPG"/>
          <p:cNvPicPr>
            <a:picLocks noChangeAspect="1" noChangeArrowheads="1"/>
          </p:cNvPicPr>
          <p:nvPr/>
        </p:nvPicPr>
        <p:blipFill>
          <a:blip r:embed="rId3" cstate="print">
            <a:extLst>
              <a:ext uri="{28A0092B-C50C-407E-A947-70E740481C1C}">
                <a14:useLocalDpi xmlns:a14="http://schemas.microsoft.com/office/drawing/2010/main" val="0"/>
              </a:ext>
            </a:extLst>
          </a:blip>
          <a:srcRect l="21739" t="8696" r="13043" b="13043"/>
          <a:stretch>
            <a:fillRect/>
          </a:stretch>
        </p:blipFill>
        <p:spPr bwMode="auto">
          <a:xfrm>
            <a:off x="720279" y="1752600"/>
            <a:ext cx="3429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12" descr="D:\Teeth Michihgan\Tooth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479" y="1828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07980AB-13AB-4999-87E7-BC1B423BC2F3}"/>
              </a:ext>
            </a:extLst>
          </p:cNvPr>
          <p:cNvSpPr/>
          <p:nvPr/>
        </p:nvSpPr>
        <p:spPr>
          <a:xfrm>
            <a:off x="-1859" y="0"/>
            <a:ext cx="8799338" cy="1077218"/>
          </a:xfrm>
          <a:prstGeom prst="rect">
            <a:avLst/>
          </a:prstGeom>
        </p:spPr>
        <p:txBody>
          <a:bodyPr wrap="square">
            <a:spAutoFit/>
          </a:bodyPr>
          <a:lstStyle/>
          <a:p>
            <a:pPr algn="ctr"/>
            <a:r>
              <a:rPr lang="en-US" altLang="en-US" sz="3200" b="1" dirty="0"/>
              <a:t>Cavitated Lesions – Don’t Seal – </a:t>
            </a:r>
          </a:p>
          <a:p>
            <a:pPr algn="ctr"/>
            <a:r>
              <a:rPr lang="en-US" altLang="en-US" sz="3200" b="1" dirty="0"/>
              <a:t>Refer for Treatment </a:t>
            </a:r>
            <a:endParaRPr lang="en-US" sz="3200" dirty="0"/>
          </a:p>
        </p:txBody>
      </p:sp>
      <p:sp>
        <p:nvSpPr>
          <p:cNvPr id="8" name="TextBox 7">
            <a:extLst>
              <a:ext uri="{FF2B5EF4-FFF2-40B4-BE49-F238E27FC236}">
                <a16:creationId xmlns:a16="http://schemas.microsoft.com/office/drawing/2014/main" id="{A2ED3C32-0EE4-4849-A37D-A35CC822F610}"/>
              </a:ext>
            </a:extLst>
          </p:cNvPr>
          <p:cNvSpPr txBox="1"/>
          <p:nvPr/>
        </p:nvSpPr>
        <p:spPr>
          <a:xfrm>
            <a:off x="546314" y="4879939"/>
            <a:ext cx="7961137" cy="923330"/>
          </a:xfrm>
          <a:prstGeom prst="rect">
            <a:avLst/>
          </a:prstGeom>
          <a:noFill/>
        </p:spPr>
        <p:txBody>
          <a:bodyPr wrap="square" rtlCol="0">
            <a:spAutoFit/>
          </a:bodyPr>
          <a:lstStyle/>
          <a:p>
            <a:r>
              <a:rPr lang="en-US" dirty="0"/>
              <a:t>These two molars have cavitated lesions extending beyond the usual limits of the pit or fissure.  These lesions, usually have underlying dentinal lesions which may be visible at examination.</a:t>
            </a:r>
          </a:p>
        </p:txBody>
      </p:sp>
      <p:sp>
        <p:nvSpPr>
          <p:cNvPr id="2" name="Slide Number Placeholder 1">
            <a:extLst>
              <a:ext uri="{FF2B5EF4-FFF2-40B4-BE49-F238E27FC236}">
                <a16:creationId xmlns:a16="http://schemas.microsoft.com/office/drawing/2014/main" id="{30D43C89-0FFC-4DE0-B7FE-533A28A9FDCF}"/>
              </a:ext>
            </a:extLst>
          </p:cNvPr>
          <p:cNvSpPr>
            <a:spLocks noGrp="1"/>
          </p:cNvSpPr>
          <p:nvPr>
            <p:ph type="sldNum" sz="quarter" idx="10"/>
          </p:nvPr>
        </p:nvSpPr>
        <p:spPr/>
        <p:txBody>
          <a:bodyPr/>
          <a:lstStyle/>
          <a:p>
            <a:pPr>
              <a:defRPr/>
            </a:pPr>
            <a:fld id="{1C1475F1-4DCC-454A-9531-529137C3BA31}" type="slidenum">
              <a:rPr lang="en-US" altLang="en-US" smtClean="0"/>
              <a:pPr>
                <a:defRPr/>
              </a:pPr>
              <a:t>33</a:t>
            </a:fld>
            <a:endParaRPr lang="en-US" altLang="en-US"/>
          </a:p>
        </p:txBody>
      </p:sp>
    </p:spTree>
    <p:extLst>
      <p:ext uri="{BB962C8B-B14F-4D97-AF65-F5344CB8AC3E}">
        <p14:creationId xmlns:p14="http://schemas.microsoft.com/office/powerpoint/2010/main" val="2170974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8" name="Group 29"/>
          <p:cNvGrpSpPr>
            <a:grpSpLocks/>
          </p:cNvGrpSpPr>
          <p:nvPr/>
        </p:nvGrpSpPr>
        <p:grpSpPr bwMode="auto">
          <a:xfrm>
            <a:off x="5161896" y="2164024"/>
            <a:ext cx="2667000" cy="2438400"/>
            <a:chOff x="0" y="0"/>
            <a:chExt cx="1679" cy="1536"/>
          </a:xfrm>
        </p:grpSpPr>
        <p:pic>
          <p:nvPicPr>
            <p:cNvPr id="149516" name="Picture 27"/>
            <p:cNvPicPr>
              <a:picLocks noChangeArrowheads="1"/>
            </p:cNvPicPr>
            <p:nvPr/>
          </p:nvPicPr>
          <p:blipFill>
            <a:blip r:embed="rId3">
              <a:extLst>
                <a:ext uri="{28A0092B-C50C-407E-A947-70E740481C1C}">
                  <a14:useLocalDpi xmlns:a14="http://schemas.microsoft.com/office/drawing/2010/main" val="0"/>
                </a:ext>
              </a:extLst>
            </a:blip>
            <a:srcRect l="4076" t="5399" r="5412" b="2614"/>
            <a:stretch>
              <a:fillRect/>
            </a:stretch>
          </p:blipFill>
          <p:spPr bwMode="auto">
            <a:xfrm>
              <a:off x="0" y="0"/>
              <a:ext cx="1679"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9517" name="Oval 28"/>
            <p:cNvSpPr>
              <a:spLocks/>
            </p:cNvSpPr>
            <p:nvPr/>
          </p:nvSpPr>
          <p:spPr bwMode="auto">
            <a:xfrm>
              <a:off x="794" y="398"/>
              <a:ext cx="326" cy="327"/>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l" defTabSz="914400" rtl="0" fontAlgn="base">
                <a:spcBef>
                  <a:spcPct val="0"/>
                </a:spcBef>
                <a:spcAft>
                  <a:spcPct val="0"/>
                </a:spcAft>
              </a:pPr>
              <a:endParaRPr lang="es-CO" sz="1800" kern="1200">
                <a:solidFill>
                  <a:srgbClr val="000000"/>
                </a:solidFill>
                <a:latin typeface="Arial" charset="0"/>
                <a:ea typeface="ヒラギノ角ゴ ProN W3" charset="0"/>
                <a:cs typeface="ヒラギノ角ゴ ProN W3" charset="0"/>
                <a:sym typeface="Arial" charset="0"/>
              </a:endParaRPr>
            </a:p>
          </p:txBody>
        </p:sp>
      </p:grpSp>
      <p:grpSp>
        <p:nvGrpSpPr>
          <p:cNvPr id="149510" name="Group 35"/>
          <p:cNvGrpSpPr>
            <a:grpSpLocks/>
          </p:cNvGrpSpPr>
          <p:nvPr/>
        </p:nvGrpSpPr>
        <p:grpSpPr bwMode="auto">
          <a:xfrm>
            <a:off x="1269333" y="2203450"/>
            <a:ext cx="2578100" cy="2451100"/>
            <a:chOff x="0" y="0"/>
            <a:chExt cx="1624" cy="1544"/>
          </a:xfrm>
        </p:grpSpPr>
        <p:pic>
          <p:nvPicPr>
            <p:cNvPr id="149512" name="Picture 3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 y="0"/>
              <a:ext cx="1605"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9513" name="Oval 34"/>
            <p:cNvSpPr>
              <a:spLocks/>
            </p:cNvSpPr>
            <p:nvPr/>
          </p:nvSpPr>
          <p:spPr bwMode="auto">
            <a:xfrm>
              <a:off x="727" y="340"/>
              <a:ext cx="317" cy="309"/>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l" defTabSz="914400" rtl="0" fontAlgn="base">
                <a:spcBef>
                  <a:spcPct val="0"/>
                </a:spcBef>
                <a:spcAft>
                  <a:spcPct val="0"/>
                </a:spcAft>
              </a:pPr>
              <a:endParaRPr lang="es-CO" sz="1800" kern="1200">
                <a:solidFill>
                  <a:srgbClr val="000000"/>
                </a:solidFill>
                <a:latin typeface="Arial" charset="0"/>
                <a:ea typeface="ヒラギノ角ゴ ProN W3" charset="0"/>
                <a:cs typeface="ヒラギノ角ゴ ProN W3" charset="0"/>
                <a:sym typeface="Arial" charset="0"/>
              </a:endParaRPr>
            </a:p>
          </p:txBody>
        </p:sp>
      </p:grpSp>
      <p:sp>
        <p:nvSpPr>
          <p:cNvPr id="10" name="Rectangle 9">
            <a:extLst>
              <a:ext uri="{FF2B5EF4-FFF2-40B4-BE49-F238E27FC236}">
                <a16:creationId xmlns:a16="http://schemas.microsoft.com/office/drawing/2014/main" id="{45EFDF27-F877-4844-B3C5-0A09ADB3FD22}"/>
              </a:ext>
            </a:extLst>
          </p:cNvPr>
          <p:cNvSpPr/>
          <p:nvPr/>
        </p:nvSpPr>
        <p:spPr>
          <a:xfrm>
            <a:off x="-1859" y="0"/>
            <a:ext cx="8799338" cy="1015663"/>
          </a:xfrm>
          <a:prstGeom prst="rect">
            <a:avLst/>
          </a:prstGeom>
        </p:spPr>
        <p:txBody>
          <a:bodyPr wrap="square">
            <a:spAutoFit/>
          </a:bodyPr>
          <a:lstStyle/>
          <a:p>
            <a:pPr algn="ctr"/>
            <a:r>
              <a:rPr lang="en-US" altLang="en-US" sz="3000" b="1" dirty="0"/>
              <a:t>Cavitated Lesions – Don’t Seal – </a:t>
            </a:r>
          </a:p>
          <a:p>
            <a:pPr algn="ctr"/>
            <a:r>
              <a:rPr lang="en-US" altLang="en-US" sz="3000" b="1" dirty="0"/>
              <a:t>Refer for Treatment </a:t>
            </a:r>
            <a:endParaRPr lang="en-US" sz="3000" dirty="0"/>
          </a:p>
        </p:txBody>
      </p:sp>
      <p:sp>
        <p:nvSpPr>
          <p:cNvPr id="11" name="TextBox 10">
            <a:extLst>
              <a:ext uri="{FF2B5EF4-FFF2-40B4-BE49-F238E27FC236}">
                <a16:creationId xmlns:a16="http://schemas.microsoft.com/office/drawing/2014/main" id="{C4A0353F-0A2C-43BA-A3C1-A4167148F4FE}"/>
              </a:ext>
            </a:extLst>
          </p:cNvPr>
          <p:cNvSpPr txBox="1"/>
          <p:nvPr/>
        </p:nvSpPr>
        <p:spPr>
          <a:xfrm>
            <a:off x="546314" y="4879939"/>
            <a:ext cx="7961137" cy="646331"/>
          </a:xfrm>
          <a:prstGeom prst="rect">
            <a:avLst/>
          </a:prstGeom>
          <a:noFill/>
        </p:spPr>
        <p:txBody>
          <a:bodyPr wrap="square" rtlCol="0">
            <a:spAutoFit/>
          </a:bodyPr>
          <a:lstStyle/>
          <a:p>
            <a:r>
              <a:rPr lang="en-US" dirty="0"/>
              <a:t>These two molars have cavitated lesions extending beyond the usual limits of the pit or fissure.</a:t>
            </a:r>
          </a:p>
        </p:txBody>
      </p:sp>
      <p:sp>
        <p:nvSpPr>
          <p:cNvPr id="2" name="Slide Number Placeholder 1">
            <a:extLst>
              <a:ext uri="{FF2B5EF4-FFF2-40B4-BE49-F238E27FC236}">
                <a16:creationId xmlns:a16="http://schemas.microsoft.com/office/drawing/2014/main" id="{189F8EDF-3A9B-4298-A2B3-3A321BC83D22}"/>
              </a:ext>
            </a:extLst>
          </p:cNvPr>
          <p:cNvSpPr>
            <a:spLocks noGrp="1"/>
          </p:cNvSpPr>
          <p:nvPr>
            <p:ph type="sldNum" sz="quarter" idx="10"/>
          </p:nvPr>
        </p:nvSpPr>
        <p:spPr/>
        <p:txBody>
          <a:bodyPr/>
          <a:lstStyle/>
          <a:p>
            <a:pPr>
              <a:defRPr/>
            </a:pPr>
            <a:fld id="{4A917D63-733C-4CFF-AD91-6259BBDA4D61}" type="slidenum">
              <a:rPr lang="en-US" altLang="en-US" smtClean="0"/>
              <a:pPr>
                <a:defRPr/>
              </a:pPr>
              <a:t>34</a:t>
            </a:fld>
            <a:endParaRPr lang="en-US" altLang="en-US"/>
          </a:p>
        </p:txBody>
      </p:sp>
    </p:spTree>
    <p:extLst>
      <p:ext uri="{BB962C8B-B14F-4D97-AF65-F5344CB8AC3E}">
        <p14:creationId xmlns:p14="http://schemas.microsoft.com/office/powerpoint/2010/main" val="102052673"/>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2ECE52F-A45A-4530-BA6C-EB1EFDFC0338}"/>
              </a:ext>
            </a:extLst>
          </p:cNvPr>
          <p:cNvSpPr>
            <a:spLocks noChangeArrowheads="1"/>
          </p:cNvSpPr>
          <p:nvPr/>
        </p:nvSpPr>
        <p:spPr bwMode="auto">
          <a:xfrm>
            <a:off x="0" y="2036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71683" name="Rectangle 3">
            <a:extLst>
              <a:ext uri="{FF2B5EF4-FFF2-40B4-BE49-F238E27FC236}">
                <a16:creationId xmlns:a16="http://schemas.microsoft.com/office/drawing/2014/main" id="{D2D73D77-A473-43CA-BB1E-4F6F5E02B35B}"/>
              </a:ext>
            </a:extLst>
          </p:cNvPr>
          <p:cNvSpPr>
            <a:spLocks noChangeArrowheads="1"/>
          </p:cNvSpPr>
          <p:nvPr/>
        </p:nvSpPr>
        <p:spPr bwMode="auto">
          <a:xfrm>
            <a:off x="0" y="1528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71684" name="Rectangle 4">
            <a:extLst>
              <a:ext uri="{FF2B5EF4-FFF2-40B4-BE49-F238E27FC236}">
                <a16:creationId xmlns:a16="http://schemas.microsoft.com/office/drawing/2014/main" id="{1C80AB98-0189-465B-86EC-5D6583ED86D6}"/>
              </a:ext>
            </a:extLst>
          </p:cNvPr>
          <p:cNvSpPr>
            <a:spLocks noChangeArrowheads="1"/>
          </p:cNvSpPr>
          <p:nvPr/>
        </p:nvSpPr>
        <p:spPr bwMode="auto">
          <a:xfrm>
            <a:off x="0" y="2157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71685" name="Rectangle 5">
            <a:extLst>
              <a:ext uri="{FF2B5EF4-FFF2-40B4-BE49-F238E27FC236}">
                <a16:creationId xmlns:a16="http://schemas.microsoft.com/office/drawing/2014/main" id="{45FB9D6D-7F66-4ED2-92C8-C94428A84B41}"/>
              </a:ext>
            </a:extLst>
          </p:cNvPr>
          <p:cNvSpPr>
            <a:spLocks noGrp="1"/>
          </p:cNvSpPr>
          <p:nvPr>
            <p:ph type="title" idx="4294967295"/>
          </p:nvPr>
        </p:nvSpPr>
        <p:spPr>
          <a:xfrm>
            <a:off x="1447800" y="0"/>
            <a:ext cx="6248400" cy="1219200"/>
          </a:xfrm>
        </p:spPr>
        <p:txBody>
          <a:bodyPr lIns="92075" tIns="46038" rIns="92075" bIns="46038"/>
          <a:lstStyle/>
          <a:p>
            <a:pPr eaLnBrk="1" hangingPunct="1"/>
            <a:r>
              <a:rPr lang="en-US" altLang="en-US" sz="3200" b="1" dirty="0">
                <a:latin typeface="Arial" panose="020B0604020202020204" pitchFamily="34" charset="0"/>
                <a:cs typeface="Arial" panose="020B0604020202020204" pitchFamily="34" charset="0"/>
              </a:rPr>
              <a:t> Radiographs</a:t>
            </a:r>
          </a:p>
        </p:txBody>
      </p:sp>
      <p:sp>
        <p:nvSpPr>
          <p:cNvPr id="565254" name="Text Box 6">
            <a:extLst>
              <a:ext uri="{FF2B5EF4-FFF2-40B4-BE49-F238E27FC236}">
                <a16:creationId xmlns:a16="http://schemas.microsoft.com/office/drawing/2014/main" id="{7AC8DC6A-7DBB-43C3-8FED-505073C8F837}"/>
              </a:ext>
            </a:extLst>
          </p:cNvPr>
          <p:cNvSpPr txBox="1">
            <a:spLocks noChangeArrowheads="1"/>
          </p:cNvSpPr>
          <p:nvPr/>
        </p:nvSpPr>
        <p:spPr bwMode="auto">
          <a:xfrm>
            <a:off x="0" y="1119188"/>
            <a:ext cx="8915400" cy="5232400"/>
          </a:xfrm>
          <a:prstGeom prst="rect">
            <a:avLst/>
          </a:prstGeom>
          <a:noFill/>
          <a:ln w="12700">
            <a:noFill/>
            <a:miter lim="800000"/>
            <a:headEnd type="none" w="sm" len="sm"/>
            <a:tailEnd type="none" w="sm" len="sm"/>
          </a:ln>
        </p:spPr>
        <p:txBody>
          <a:bodyPr>
            <a:spAutoFit/>
          </a:bodyPr>
          <a:lstStyle/>
          <a:p>
            <a:pPr marL="742950" lvl="1" indent="-285750" eaLnBrk="1" hangingPunct="1">
              <a:spcBef>
                <a:spcPct val="20000"/>
              </a:spcBef>
              <a:buClr>
                <a:schemeClr val="accent2"/>
              </a:buClr>
              <a:buSzPct val="70000"/>
              <a:buFont typeface="Wingdings" pitchFamily="2" charset="2"/>
              <a:buChar char="n"/>
              <a:defRPr/>
            </a:pPr>
            <a:r>
              <a:rPr lang="en-US" sz="2800" dirty="0">
                <a:latin typeface="+mn-lt"/>
                <a:cs typeface="+mn-cs"/>
              </a:rPr>
              <a:t>Improvement in accuracy resulting from addition of radiographs to visual assessment to detect cavitation on pit-and-fissure surfaces cannot be determined  </a:t>
            </a:r>
            <a:r>
              <a:rPr lang="en-US" sz="2400" dirty="0">
                <a:latin typeface="+mn-lt"/>
                <a:cs typeface="+mn-cs"/>
              </a:rPr>
              <a:t>(2001 NIH review)</a:t>
            </a:r>
          </a:p>
          <a:p>
            <a:pPr marL="742950" lvl="1" indent="-285750" eaLnBrk="1" hangingPunct="1">
              <a:spcBef>
                <a:spcPct val="20000"/>
              </a:spcBef>
              <a:buClr>
                <a:schemeClr val="accent2"/>
              </a:buClr>
              <a:buSzPct val="70000"/>
              <a:defRPr/>
            </a:pPr>
            <a:endParaRPr lang="en-US" sz="1200" dirty="0">
              <a:latin typeface="+mn-lt"/>
              <a:cs typeface="+mn-cs"/>
            </a:endParaRPr>
          </a:p>
          <a:p>
            <a:pPr marL="742950" lvl="1" indent="-285750" eaLnBrk="1" hangingPunct="1">
              <a:spcBef>
                <a:spcPct val="20000"/>
              </a:spcBef>
              <a:buClr>
                <a:schemeClr val="accent2"/>
              </a:buClr>
              <a:buSzPct val="70000"/>
              <a:buFont typeface="Wingdings" pitchFamily="2" charset="2"/>
              <a:buChar char="n"/>
              <a:defRPr/>
            </a:pPr>
            <a:r>
              <a:rPr lang="en-US" sz="2800" dirty="0">
                <a:latin typeface="+mn-lt"/>
                <a:cs typeface="+mn-cs"/>
              </a:rPr>
              <a:t>Low likelihood of caries in newly erupted molars in 2nd and 3rd grade children</a:t>
            </a:r>
          </a:p>
          <a:p>
            <a:pPr marL="742950" lvl="1" indent="-285750" eaLnBrk="1" hangingPunct="1">
              <a:spcBef>
                <a:spcPct val="20000"/>
              </a:spcBef>
              <a:buClr>
                <a:schemeClr val="accent2"/>
              </a:buClr>
              <a:buSzPct val="70000"/>
              <a:defRPr/>
            </a:pPr>
            <a:endParaRPr lang="en-US" sz="1200" dirty="0">
              <a:latin typeface="+mn-lt"/>
              <a:cs typeface="+mn-cs"/>
            </a:endParaRPr>
          </a:p>
          <a:p>
            <a:pPr marL="742950" lvl="1" indent="-285750" eaLnBrk="1" hangingPunct="1">
              <a:spcBef>
                <a:spcPct val="20000"/>
              </a:spcBef>
              <a:buClr>
                <a:schemeClr val="accent2"/>
              </a:buClr>
              <a:buSzPct val="70000"/>
              <a:buFont typeface="Wingdings" pitchFamily="2" charset="2"/>
              <a:buChar char="n"/>
              <a:defRPr/>
            </a:pPr>
            <a:r>
              <a:rPr lang="en-US" sz="2800" dirty="0">
                <a:latin typeface="+mn-lt"/>
                <a:cs typeface="+mn-cs"/>
              </a:rPr>
              <a:t>Children in need of treatment referred to clinical settings where range of diagnostic and treatment services are available</a:t>
            </a:r>
          </a:p>
          <a:p>
            <a:pPr eaLnBrk="1" hangingPunct="1">
              <a:spcBef>
                <a:spcPct val="50000"/>
              </a:spcBef>
              <a:buClr>
                <a:schemeClr val="hlink"/>
              </a:buClr>
              <a:buFont typeface="Wingdings" pitchFamily="2" charset="2"/>
              <a:buNone/>
              <a:defRPr/>
            </a:pPr>
            <a:endParaRPr lang="en-US" sz="2800" dirty="0">
              <a:latin typeface="Times New Roman" pitchFamily="18" charset="0"/>
              <a:cs typeface="+mn-cs"/>
            </a:endParaRPr>
          </a:p>
        </p:txBody>
      </p:sp>
      <p:sp>
        <p:nvSpPr>
          <p:cNvPr id="71687" name="Rectangle 7">
            <a:extLst>
              <a:ext uri="{FF2B5EF4-FFF2-40B4-BE49-F238E27FC236}">
                <a16:creationId xmlns:a16="http://schemas.microsoft.com/office/drawing/2014/main" id="{495EA28B-D605-4EE4-8F43-7CA661D2FA79}"/>
              </a:ext>
            </a:extLst>
          </p:cNvPr>
          <p:cNvSpPr>
            <a:spLocks noChangeArrowheads="1"/>
          </p:cNvSpPr>
          <p:nvPr/>
        </p:nvSpPr>
        <p:spPr bwMode="auto">
          <a:xfrm>
            <a:off x="152400" y="1681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71688" name="Rectangle 8">
            <a:extLst>
              <a:ext uri="{FF2B5EF4-FFF2-40B4-BE49-F238E27FC236}">
                <a16:creationId xmlns:a16="http://schemas.microsoft.com/office/drawing/2014/main" id="{7C53A954-1C81-43D2-96B6-753216E53340}"/>
              </a:ext>
            </a:extLst>
          </p:cNvPr>
          <p:cNvSpPr>
            <a:spLocks noChangeArrowheads="1"/>
          </p:cNvSpPr>
          <p:nvPr/>
        </p:nvSpPr>
        <p:spPr bwMode="auto">
          <a:xfrm>
            <a:off x="304800" y="1833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chemeClr val="tx1"/>
              </a:solidFill>
            </a:endParaRPr>
          </a:p>
        </p:txBody>
      </p:sp>
      <p:sp>
        <p:nvSpPr>
          <p:cNvPr id="71689" name="Text Box 9">
            <a:extLst>
              <a:ext uri="{FF2B5EF4-FFF2-40B4-BE49-F238E27FC236}">
                <a16:creationId xmlns:a16="http://schemas.microsoft.com/office/drawing/2014/main" id="{832CBF62-7546-489D-A87C-42E3003CA9C0}"/>
              </a:ext>
            </a:extLst>
          </p:cNvPr>
          <p:cNvSpPr txBox="1">
            <a:spLocks noChangeArrowheads="1"/>
          </p:cNvSpPr>
          <p:nvPr/>
        </p:nvSpPr>
        <p:spPr bwMode="auto">
          <a:xfrm>
            <a:off x="4876800" y="5943603"/>
            <a:ext cx="35052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dirty="0">
                <a:solidFill>
                  <a:schemeClr val="tx1"/>
                </a:solidFill>
              </a:rPr>
              <a:t>Based on slide of M Fontana, DDS, PhD</a:t>
            </a:r>
          </a:p>
          <a:p>
            <a:pPr eaLnBrk="1" hangingPunct="1">
              <a:spcBef>
                <a:spcPct val="50000"/>
              </a:spcBef>
              <a:buFontTx/>
              <a:buNone/>
            </a:pPr>
            <a:endParaRPr lang="en-US" altLang="en-US" sz="1800" dirty="0">
              <a:solidFill>
                <a:schemeClr val="tx1"/>
              </a:solidFill>
            </a:endParaRPr>
          </a:p>
        </p:txBody>
      </p:sp>
      <p:sp>
        <p:nvSpPr>
          <p:cNvPr id="2" name="Slide Number Placeholder 1">
            <a:extLst>
              <a:ext uri="{FF2B5EF4-FFF2-40B4-BE49-F238E27FC236}">
                <a16:creationId xmlns:a16="http://schemas.microsoft.com/office/drawing/2014/main" id="{EAB56713-3D66-488A-9F56-1F9EE874836F}"/>
              </a:ext>
            </a:extLst>
          </p:cNvPr>
          <p:cNvSpPr>
            <a:spLocks noGrp="1"/>
          </p:cNvSpPr>
          <p:nvPr>
            <p:ph type="sldNum" sz="quarter" idx="10"/>
          </p:nvPr>
        </p:nvSpPr>
        <p:spPr/>
        <p:txBody>
          <a:bodyPr/>
          <a:lstStyle/>
          <a:p>
            <a:pPr>
              <a:defRPr/>
            </a:pPr>
            <a:fld id="{D5230956-BA80-4760-936C-619C0D06B8D4}" type="slidenum">
              <a:rPr lang="en-US" altLang="en-US" smtClean="0"/>
              <a:pPr>
                <a:defRPr/>
              </a:pPr>
              <a:t>35</a:t>
            </a:fld>
            <a:endParaRPr lang="en-US" altLang="en-US"/>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2A269B07-C457-43F6-86BA-A15B897937F2}"/>
              </a:ext>
            </a:extLst>
          </p:cNvPr>
          <p:cNvSpPr>
            <a:spLocks noGrp="1"/>
          </p:cNvSpPr>
          <p:nvPr>
            <p:ph type="title" idx="4294967295"/>
          </p:nvPr>
        </p:nvSpPr>
        <p:spPr/>
        <p:txBody>
          <a:bodyPr/>
          <a:lstStyle/>
          <a:p>
            <a:pPr eaLnBrk="1" hangingPunct="1"/>
            <a:r>
              <a:rPr lang="en-US" altLang="en-US" sz="3200" b="1" dirty="0">
                <a:latin typeface="Arial" panose="020B0604020202020204" pitchFamily="34" charset="0"/>
                <a:cs typeface="Arial" panose="020B0604020202020204" pitchFamily="34" charset="0"/>
              </a:rPr>
              <a:t> Recommendations</a:t>
            </a:r>
          </a:p>
        </p:txBody>
      </p:sp>
      <p:sp>
        <p:nvSpPr>
          <p:cNvPr id="471043" name="Rectangle 3">
            <a:extLst>
              <a:ext uri="{FF2B5EF4-FFF2-40B4-BE49-F238E27FC236}">
                <a16:creationId xmlns:a16="http://schemas.microsoft.com/office/drawing/2014/main" id="{129C17C1-E491-42BE-83E3-32AC1E46253D}"/>
              </a:ext>
            </a:extLst>
          </p:cNvPr>
          <p:cNvSpPr>
            <a:spLocks noGrp="1" noChangeArrowheads="1"/>
          </p:cNvSpPr>
          <p:nvPr>
            <p:ph type="body" idx="4294967295"/>
          </p:nvPr>
        </p:nvSpPr>
        <p:spPr/>
        <p:txBody>
          <a:bodyPr rtlCol="0">
            <a:normAutofit/>
          </a:bodyPr>
          <a:lstStyle/>
          <a:p>
            <a:pPr eaLnBrk="1" fontAlgn="auto" hangingPunct="1">
              <a:spcAft>
                <a:spcPts val="0"/>
              </a:spcAft>
              <a:buFont typeface="Arial"/>
              <a:buChar char="•"/>
              <a:defRPr/>
            </a:pPr>
            <a:r>
              <a:rPr lang="en-US" b="1" dirty="0">
                <a:solidFill>
                  <a:schemeClr val="accent1"/>
                </a:solidFill>
              </a:rPr>
              <a:t>Differentiate cavitated and non-cavitated lesions</a:t>
            </a:r>
          </a:p>
          <a:p>
            <a:pPr eaLnBrk="1" fontAlgn="auto" hangingPunct="1">
              <a:spcAft>
                <a:spcPts val="0"/>
              </a:spcAft>
              <a:buFont typeface="Wingdings" pitchFamily="2" charset="2"/>
              <a:buNone/>
              <a:defRPr/>
            </a:pPr>
            <a:endParaRPr lang="en-US" sz="1200" b="1" dirty="0">
              <a:solidFill>
                <a:schemeClr val="accent1"/>
              </a:solidFill>
            </a:endParaRPr>
          </a:p>
          <a:p>
            <a:pPr lvl="1" eaLnBrk="1" fontAlgn="auto" hangingPunct="1">
              <a:spcAft>
                <a:spcPts val="0"/>
              </a:spcAft>
              <a:defRPr/>
            </a:pPr>
            <a:r>
              <a:rPr lang="en-US" sz="3000" dirty="0">
                <a:solidFill>
                  <a:schemeClr val="accent1"/>
                </a:solidFill>
              </a:rPr>
              <a:t>Visual assessment is appropriate.</a:t>
            </a:r>
          </a:p>
          <a:p>
            <a:pPr lvl="1" eaLnBrk="1" fontAlgn="auto" hangingPunct="1">
              <a:spcAft>
                <a:spcPts val="0"/>
              </a:spcAft>
              <a:defRPr/>
            </a:pPr>
            <a:r>
              <a:rPr lang="en-US" dirty="0">
                <a:solidFill>
                  <a:schemeClr val="accent1"/>
                </a:solidFill>
              </a:rPr>
              <a:t>An explorer may be used to confirm cavitation, do not use a sharp explorer under force.</a:t>
            </a:r>
          </a:p>
          <a:p>
            <a:pPr eaLnBrk="1" fontAlgn="auto" hangingPunct="1">
              <a:spcAft>
                <a:spcPts val="0"/>
              </a:spcAft>
              <a:buFont typeface="Arial"/>
              <a:buChar char="•"/>
              <a:defRPr/>
            </a:pPr>
            <a:endParaRPr lang="en-US" b="1" dirty="0"/>
          </a:p>
        </p:txBody>
      </p:sp>
      <p:sp>
        <p:nvSpPr>
          <p:cNvPr id="2" name="Slide Number Placeholder 1">
            <a:extLst>
              <a:ext uri="{FF2B5EF4-FFF2-40B4-BE49-F238E27FC236}">
                <a16:creationId xmlns:a16="http://schemas.microsoft.com/office/drawing/2014/main" id="{32192D6D-C0E1-4A95-AF69-35ECDAE8BF89}"/>
              </a:ext>
            </a:extLst>
          </p:cNvPr>
          <p:cNvSpPr>
            <a:spLocks noGrp="1"/>
          </p:cNvSpPr>
          <p:nvPr>
            <p:ph type="sldNum" sz="quarter" idx="10"/>
          </p:nvPr>
        </p:nvSpPr>
        <p:spPr/>
        <p:txBody>
          <a:bodyPr/>
          <a:lstStyle/>
          <a:p>
            <a:pPr>
              <a:defRPr/>
            </a:pPr>
            <a:fld id="{D5230956-BA80-4760-936C-619C0D06B8D4}" type="slidenum">
              <a:rPr lang="en-US" altLang="en-US" smtClean="0"/>
              <a:pPr>
                <a:defRPr/>
              </a:pPr>
              <a:t>36</a:t>
            </a:fld>
            <a:endParaRPr lang="en-US" altLang="en-US"/>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2BB9678-A0C6-4020-AA15-D7E75600DA51}"/>
              </a:ext>
            </a:extLst>
          </p:cNvPr>
          <p:cNvSpPr>
            <a:spLocks noGrp="1"/>
          </p:cNvSpPr>
          <p:nvPr>
            <p:ph type="title" idx="4294967295"/>
          </p:nvPr>
        </p:nvSpPr>
        <p:spPr>
          <a:xfrm>
            <a:off x="0" y="76200"/>
            <a:ext cx="8229600" cy="1143000"/>
          </a:xfrm>
        </p:spPr>
        <p:txBody>
          <a:bodyPr/>
          <a:lstStyle/>
          <a:p>
            <a:pPr eaLnBrk="1" hangingPunct="1"/>
            <a:r>
              <a:rPr lang="en-US" altLang="en-US" sz="3200" b="1" dirty="0">
                <a:latin typeface="Arial" panose="020B0604020202020204" pitchFamily="34" charset="0"/>
                <a:cs typeface="Arial" panose="020B0604020202020204" pitchFamily="34" charset="0"/>
              </a:rPr>
              <a:t>Key Messages</a:t>
            </a:r>
          </a:p>
        </p:txBody>
      </p:sp>
      <p:sp>
        <p:nvSpPr>
          <p:cNvPr id="548867" name="Rectangle 3">
            <a:extLst>
              <a:ext uri="{FF2B5EF4-FFF2-40B4-BE49-F238E27FC236}">
                <a16:creationId xmlns:a16="http://schemas.microsoft.com/office/drawing/2014/main" id="{B76DDA66-8C32-4FD0-BD62-C42EDD361FC4}"/>
              </a:ext>
            </a:extLst>
          </p:cNvPr>
          <p:cNvSpPr>
            <a:spLocks noGrp="1" noChangeArrowheads="1"/>
          </p:cNvSpPr>
          <p:nvPr>
            <p:ph type="body" idx="4294967295"/>
          </p:nvPr>
        </p:nvSpPr>
        <p:spPr>
          <a:xfrm>
            <a:off x="533400" y="1600200"/>
            <a:ext cx="7315200" cy="4530725"/>
          </a:xfrm>
        </p:spPr>
        <p:txBody>
          <a:bodyPr rtlCol="0">
            <a:normAutofit/>
          </a:bodyPr>
          <a:lstStyle/>
          <a:p>
            <a:pPr eaLnBrk="1" fontAlgn="auto" hangingPunct="1">
              <a:lnSpc>
                <a:spcPct val="90000"/>
              </a:lnSpc>
              <a:spcAft>
                <a:spcPts val="0"/>
              </a:spcAft>
              <a:buFont typeface="Arial"/>
              <a:buChar char="•"/>
              <a:defRPr/>
            </a:pPr>
            <a:r>
              <a:rPr lang="en-US" sz="2400" b="1" dirty="0">
                <a:solidFill>
                  <a:schemeClr val="accent1">
                    <a:lumMod val="75000"/>
                  </a:schemeClr>
                </a:solidFill>
              </a:rPr>
              <a:t>Evidence supports effectiveness of sealant use in clinical care and school sealant programs.</a:t>
            </a:r>
          </a:p>
          <a:p>
            <a:pPr eaLnBrk="1" fontAlgn="auto" hangingPunct="1">
              <a:lnSpc>
                <a:spcPct val="90000"/>
              </a:lnSpc>
              <a:spcAft>
                <a:spcPts val="0"/>
              </a:spcAft>
              <a:buFont typeface="Arial"/>
              <a:buChar char="•"/>
              <a:defRPr/>
            </a:pPr>
            <a:endParaRPr lang="en-US" sz="2400" b="1" dirty="0">
              <a:solidFill>
                <a:schemeClr val="accent1">
                  <a:lumMod val="75000"/>
                </a:schemeClr>
              </a:solidFill>
            </a:endParaRPr>
          </a:p>
          <a:p>
            <a:pPr eaLnBrk="1" fontAlgn="auto" hangingPunct="1">
              <a:lnSpc>
                <a:spcPct val="90000"/>
              </a:lnSpc>
              <a:spcAft>
                <a:spcPts val="0"/>
              </a:spcAft>
              <a:buFont typeface="Arial"/>
              <a:buChar char="•"/>
              <a:defRPr/>
            </a:pPr>
            <a:r>
              <a:rPr lang="en-US" sz="2400" b="1" dirty="0">
                <a:solidFill>
                  <a:schemeClr val="accent1">
                    <a:lumMod val="75000"/>
                  </a:schemeClr>
                </a:solidFill>
              </a:rPr>
              <a:t>Caries risk assessment recommended prior to placing sealants on sound surfaces in clinical settings.</a:t>
            </a:r>
          </a:p>
        </p:txBody>
      </p:sp>
      <p:sp>
        <p:nvSpPr>
          <p:cNvPr id="2" name="Slide Number Placeholder 1">
            <a:extLst>
              <a:ext uri="{FF2B5EF4-FFF2-40B4-BE49-F238E27FC236}">
                <a16:creationId xmlns:a16="http://schemas.microsoft.com/office/drawing/2014/main" id="{F138F580-0B2D-464E-A7F0-2522CCABFA2F}"/>
              </a:ext>
            </a:extLst>
          </p:cNvPr>
          <p:cNvSpPr>
            <a:spLocks noGrp="1"/>
          </p:cNvSpPr>
          <p:nvPr>
            <p:ph type="sldNum" sz="quarter" idx="10"/>
          </p:nvPr>
        </p:nvSpPr>
        <p:spPr/>
        <p:txBody>
          <a:bodyPr/>
          <a:lstStyle/>
          <a:p>
            <a:pPr>
              <a:defRPr/>
            </a:pPr>
            <a:fld id="{D5230956-BA80-4760-936C-619C0D06B8D4}" type="slidenum">
              <a:rPr lang="en-US" altLang="en-US" smtClean="0"/>
              <a:pPr>
                <a:defRPr/>
              </a:pPr>
              <a:t>37</a:t>
            </a:fld>
            <a:endParaRPr lang="en-US" alt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a:extLst>
              <a:ext uri="{FF2B5EF4-FFF2-40B4-BE49-F238E27FC236}">
                <a16:creationId xmlns:a16="http://schemas.microsoft.com/office/drawing/2014/main" id="{A44017B8-EFD5-4B7F-B755-E9FA9D8366A7}"/>
              </a:ext>
            </a:extLst>
          </p:cNvPr>
          <p:cNvSpPr txBox="1">
            <a:spLocks noChangeArrowheads="1"/>
          </p:cNvSpPr>
          <p:nvPr/>
        </p:nvSpPr>
        <p:spPr bwMode="auto">
          <a:xfrm>
            <a:off x="5791200" y="6290846"/>
            <a:ext cx="464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i="1" dirty="0">
                <a:solidFill>
                  <a:schemeClr val="tx1"/>
                </a:solidFill>
              </a:rPr>
              <a:t>Based on Sackett et al., BMJ 1996</a:t>
            </a:r>
          </a:p>
        </p:txBody>
      </p:sp>
      <p:sp>
        <p:nvSpPr>
          <p:cNvPr id="2" name="Content Placeholder 1">
            <a:extLst>
              <a:ext uri="{FF2B5EF4-FFF2-40B4-BE49-F238E27FC236}">
                <a16:creationId xmlns:a16="http://schemas.microsoft.com/office/drawing/2014/main" id="{A452CC29-D1A1-4655-AD05-FA48BD94A4FE}"/>
              </a:ext>
            </a:extLst>
          </p:cNvPr>
          <p:cNvSpPr>
            <a:spLocks noGrp="1"/>
          </p:cNvSpPr>
          <p:nvPr>
            <p:ph idx="1"/>
          </p:nvPr>
        </p:nvSpPr>
        <p:spPr>
          <a:xfrm>
            <a:off x="457200" y="1600200"/>
            <a:ext cx="8229600" cy="4191000"/>
          </a:xfrm>
        </p:spPr>
        <p:txBody>
          <a:bodyPr rtlCol="0">
            <a:normAutofit/>
          </a:bodyPr>
          <a:lstStyle/>
          <a:p>
            <a:pPr eaLnBrk="1" fontAlgn="auto" hangingPunct="1">
              <a:spcBef>
                <a:spcPct val="50000"/>
              </a:spcBef>
              <a:spcAft>
                <a:spcPts val="0"/>
              </a:spcAft>
              <a:buFont typeface="Arial" panose="020B0604020202020204" pitchFamily="34" charset="0"/>
              <a:buChar char="•"/>
              <a:defRPr/>
            </a:pPr>
            <a:r>
              <a:rPr lang="en-US" sz="2800" dirty="0">
                <a:solidFill>
                  <a:schemeClr val="tx2">
                    <a:lumMod val="75000"/>
                  </a:schemeClr>
                </a:solidFill>
              </a:rPr>
              <a:t>Constant or shrinking resources require that public health programs and publicly-funded healthcare delivery programs focus on effective and efficient practices</a:t>
            </a:r>
          </a:p>
          <a:p>
            <a:pPr eaLnBrk="1" fontAlgn="auto" hangingPunct="1">
              <a:spcBef>
                <a:spcPct val="50000"/>
              </a:spcBef>
              <a:spcAft>
                <a:spcPts val="0"/>
              </a:spcAft>
              <a:buFont typeface="Arial" panose="020B0604020202020204" pitchFamily="34" charset="0"/>
              <a:buChar char="•"/>
              <a:defRPr/>
            </a:pPr>
            <a:endParaRPr lang="en-US" sz="2800" dirty="0">
              <a:solidFill>
                <a:schemeClr val="tx2">
                  <a:lumMod val="75000"/>
                </a:schemeClr>
              </a:solidFill>
            </a:endParaRPr>
          </a:p>
          <a:p>
            <a:pPr eaLnBrk="1" fontAlgn="auto" hangingPunct="1">
              <a:spcBef>
                <a:spcPct val="50000"/>
              </a:spcBef>
              <a:spcAft>
                <a:spcPts val="0"/>
              </a:spcAft>
              <a:buFont typeface="Arial" panose="020B0604020202020204" pitchFamily="34" charset="0"/>
              <a:buChar char="•"/>
              <a:defRPr/>
            </a:pPr>
            <a:r>
              <a:rPr lang="en-US" sz="2800" dirty="0">
                <a:solidFill>
                  <a:schemeClr val="tx2">
                    <a:lumMod val="75000"/>
                  </a:schemeClr>
                </a:solidFill>
              </a:rPr>
              <a:t>“Evidence-based” approaches incorporate the best available scientific information into decision-making*</a:t>
            </a:r>
          </a:p>
          <a:p>
            <a:pPr eaLnBrk="1" fontAlgn="auto" hangingPunct="1">
              <a:spcAft>
                <a:spcPts val="0"/>
              </a:spcAft>
              <a:defRPr/>
            </a:pPr>
            <a:endParaRPr lang="en-US" dirty="0"/>
          </a:p>
        </p:txBody>
      </p:sp>
      <p:sp>
        <p:nvSpPr>
          <p:cNvPr id="21508" name="Rectangle 2">
            <a:extLst>
              <a:ext uri="{FF2B5EF4-FFF2-40B4-BE49-F238E27FC236}">
                <a16:creationId xmlns:a16="http://schemas.microsoft.com/office/drawing/2014/main" id="{0AB4693F-D14C-403E-9286-BD85AE33305A}"/>
              </a:ext>
            </a:extLst>
          </p:cNvPr>
          <p:cNvSpPr>
            <a:spLocks noGrp="1"/>
          </p:cNvSpPr>
          <p:nvPr>
            <p:ph type="title"/>
          </p:nvPr>
        </p:nvSpPr>
        <p:spPr>
          <a:xfrm>
            <a:off x="381000" y="-228600"/>
            <a:ext cx="8229600" cy="1143000"/>
          </a:xfrm>
        </p:spPr>
        <p:txBody>
          <a:bodyPr/>
          <a:lstStyle/>
          <a:p>
            <a:pPr eaLnBrk="1" hangingPunct="1"/>
            <a:r>
              <a:rPr lang="en-US" altLang="en-US" sz="3600">
                <a:latin typeface="Arial" panose="020B0604020202020204" pitchFamily="34" charset="0"/>
                <a:cs typeface="Arial" panose="020B0604020202020204" pitchFamily="34" charset="0"/>
              </a:rPr>
              <a:t>Why Evidence?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DA10E973-7368-4C76-B7BF-FDDCE47CC6B4}"/>
              </a:ext>
            </a:extLst>
          </p:cNvPr>
          <p:cNvSpPr>
            <a:spLocks noGrp="1"/>
          </p:cNvSpPr>
          <p:nvPr>
            <p:ph type="title"/>
          </p:nvPr>
        </p:nvSpPr>
        <p:spPr>
          <a:xfrm>
            <a:off x="457200" y="-228600"/>
            <a:ext cx="8229600" cy="1143000"/>
          </a:xfrm>
        </p:spPr>
        <p:txBody>
          <a:bodyPr/>
          <a:lstStyle/>
          <a:p>
            <a:pPr eaLnBrk="1" hangingPunct="1"/>
            <a:r>
              <a:rPr lang="en-US" altLang="en-US" sz="3600" dirty="0">
                <a:latin typeface="Arial" panose="020B0604020202020204" pitchFamily="34" charset="0"/>
                <a:cs typeface="Arial" panose="020B0604020202020204" pitchFamily="34" charset="0"/>
              </a:rPr>
              <a:t>ASTDD Sealant Guidance</a:t>
            </a:r>
          </a:p>
        </p:txBody>
      </p:sp>
      <p:graphicFrame>
        <p:nvGraphicFramePr>
          <p:cNvPr id="5" name="Content Placeholder 4">
            <a:extLst>
              <a:ext uri="{FF2B5EF4-FFF2-40B4-BE49-F238E27FC236}">
                <a16:creationId xmlns:a16="http://schemas.microsoft.com/office/drawing/2014/main" id="{171C6917-F832-463F-8052-F99A5B4E56CE}"/>
              </a:ext>
            </a:extLst>
          </p:cNvPr>
          <p:cNvGraphicFramePr>
            <a:graphicFrameLocks noGrp="1"/>
          </p:cNvGraphicFramePr>
          <p:nvPr>
            <p:ph idx="1"/>
            <p:extLst>
              <p:ext uri="{D42A27DB-BD31-4B8C-83A1-F6EECF244321}">
                <p14:modId xmlns:p14="http://schemas.microsoft.com/office/powerpoint/2010/main" val="3999788056"/>
              </p:ext>
            </p:extLst>
          </p:nvPr>
        </p:nvGraphicFramePr>
        <p:xfrm>
          <a:off x="152400" y="1076325"/>
          <a:ext cx="8763000" cy="1719618"/>
        </p:xfrm>
        <a:graphic>
          <a:graphicData uri="http://schemas.openxmlformats.org/drawingml/2006/table">
            <a:tbl>
              <a:tblPr firstRow="1" bandRow="1">
                <a:tableStyleId>{5C22544A-7EE6-4342-B048-85BDC9FD1C3A}</a:tableStyleId>
              </a:tblPr>
              <a:tblGrid>
                <a:gridCol w="4381500">
                  <a:extLst>
                    <a:ext uri="{9D8B030D-6E8A-4147-A177-3AD203B41FA5}">
                      <a16:colId xmlns:a16="http://schemas.microsoft.com/office/drawing/2014/main" val="20000"/>
                    </a:ext>
                  </a:extLst>
                </a:gridCol>
                <a:gridCol w="4381500">
                  <a:extLst>
                    <a:ext uri="{9D8B030D-6E8A-4147-A177-3AD203B41FA5}">
                      <a16:colId xmlns:a16="http://schemas.microsoft.com/office/drawing/2014/main" val="20001"/>
                    </a:ext>
                  </a:extLst>
                </a:gridCol>
              </a:tblGrid>
              <a:tr h="477672">
                <a:tc>
                  <a:txBody>
                    <a:bodyPr/>
                    <a:lstStyle/>
                    <a:p>
                      <a:pPr algn="ctr"/>
                      <a:r>
                        <a:rPr lang="en-US" sz="2400" b="1" dirty="0">
                          <a:solidFill>
                            <a:srgbClr val="002060"/>
                          </a:solidFill>
                        </a:rPr>
                        <a:t>Clinical settings</a:t>
                      </a:r>
                    </a:p>
                  </a:txBody>
                  <a:tcPr>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rPr>
                        <a:t>School-based program</a:t>
                      </a:r>
                      <a:r>
                        <a:rPr lang="en-US" sz="2400" b="1" baseline="0" dirty="0">
                          <a:solidFill>
                            <a:srgbClr val="002060"/>
                          </a:solidFill>
                        </a:rPr>
                        <a:t>s</a:t>
                      </a:r>
                      <a:endParaRPr lang="en-US" sz="2400" b="1" dirty="0">
                        <a:solidFill>
                          <a:srgbClr val="002060"/>
                        </a:solidFill>
                      </a:endParaRPr>
                    </a:p>
                  </a:txBody>
                  <a:tcPr>
                    <a:solidFill>
                      <a:schemeClr val="accent5">
                        <a:lumMod val="40000"/>
                        <a:lumOff val="60000"/>
                      </a:schemeClr>
                    </a:solidFill>
                  </a:tcPr>
                </a:tc>
                <a:extLst>
                  <a:ext uri="{0D108BD9-81ED-4DB2-BD59-A6C34878D82A}">
                    <a16:rowId xmlns:a16="http://schemas.microsoft.com/office/drawing/2014/main" val="10000"/>
                  </a:ext>
                </a:extLst>
              </a:tr>
              <a:tr h="413982">
                <a:tc>
                  <a:txBody>
                    <a:bodyPr/>
                    <a:lstStyle/>
                    <a:p>
                      <a:pPr algn="ctr"/>
                      <a:r>
                        <a:rPr lang="en-US" sz="2000" b="1" dirty="0">
                          <a:solidFill>
                            <a:srgbClr val="002060"/>
                          </a:solidFill>
                        </a:rPr>
                        <a:t>Published 2008 and 2016</a:t>
                      </a:r>
                      <a:r>
                        <a:rPr lang="en-US" sz="2000" b="1" baseline="0" dirty="0">
                          <a:solidFill>
                            <a:srgbClr val="002060"/>
                          </a:solidFill>
                        </a:rPr>
                        <a:t> </a:t>
                      </a:r>
                      <a:r>
                        <a:rPr lang="en-US" sz="2000" b="1" dirty="0">
                          <a:solidFill>
                            <a:srgbClr val="002060"/>
                          </a:solidFill>
                        </a:rPr>
                        <a:t>- JADA</a:t>
                      </a:r>
                    </a:p>
                  </a:txBody>
                  <a:tcPr/>
                </a:tc>
                <a:tc>
                  <a:txBody>
                    <a:bodyPr/>
                    <a:lstStyle/>
                    <a:p>
                      <a:pPr algn="ctr"/>
                      <a:r>
                        <a:rPr lang="en-US" sz="2000" b="1" dirty="0">
                          <a:solidFill>
                            <a:srgbClr val="002060"/>
                          </a:solidFill>
                        </a:rPr>
                        <a:t>Published 2009 </a:t>
                      </a:r>
                      <a:r>
                        <a:rPr lang="en-US" sz="2000" b="1" baseline="0" dirty="0">
                          <a:solidFill>
                            <a:srgbClr val="002060"/>
                          </a:solidFill>
                        </a:rPr>
                        <a:t>- </a:t>
                      </a:r>
                      <a:r>
                        <a:rPr lang="en-US" sz="2000" b="1" dirty="0">
                          <a:solidFill>
                            <a:srgbClr val="002060"/>
                          </a:solidFill>
                        </a:rPr>
                        <a:t>JADA</a:t>
                      </a:r>
                    </a:p>
                  </a:txBody>
                  <a:tcPr/>
                </a:tc>
                <a:extLst>
                  <a:ext uri="{0D108BD9-81ED-4DB2-BD59-A6C34878D82A}">
                    <a16:rowId xmlns:a16="http://schemas.microsoft.com/office/drawing/2014/main" val="10001"/>
                  </a:ext>
                </a:extLst>
              </a:tr>
              <a:tr h="413982">
                <a:tc>
                  <a:txBody>
                    <a:bodyPr/>
                    <a:lstStyle/>
                    <a:p>
                      <a:pPr algn="ctr"/>
                      <a:r>
                        <a:rPr lang="en-US" sz="2000" b="1" dirty="0">
                          <a:solidFill>
                            <a:srgbClr val="002060"/>
                          </a:solidFill>
                        </a:rPr>
                        <a:t>Expert panel</a:t>
                      </a:r>
                    </a:p>
                  </a:txBody>
                  <a:tcPr/>
                </a:tc>
                <a:tc>
                  <a:txBody>
                    <a:bodyPr/>
                    <a:lstStyle/>
                    <a:p>
                      <a:pPr algn="ctr"/>
                      <a:r>
                        <a:rPr lang="en-US" sz="2000" b="1" dirty="0">
                          <a:solidFill>
                            <a:srgbClr val="002060"/>
                          </a:solidFill>
                        </a:rPr>
                        <a:t>Expert panel</a:t>
                      </a:r>
                    </a:p>
                  </a:txBody>
                  <a:tcPr/>
                </a:tc>
                <a:extLst>
                  <a:ext uri="{0D108BD9-81ED-4DB2-BD59-A6C34878D82A}">
                    <a16:rowId xmlns:a16="http://schemas.microsoft.com/office/drawing/2014/main" val="10003"/>
                  </a:ext>
                </a:extLst>
              </a:tr>
              <a:tr h="413982">
                <a:tc>
                  <a:txBody>
                    <a:bodyPr/>
                    <a:lstStyle/>
                    <a:p>
                      <a:pPr algn="ctr"/>
                      <a:r>
                        <a:rPr lang="en-US" sz="2000" b="1" dirty="0">
                          <a:solidFill>
                            <a:srgbClr val="002060"/>
                          </a:solidFill>
                        </a:rPr>
                        <a:t>ADA</a:t>
                      </a:r>
                    </a:p>
                  </a:txBody>
                  <a:tcPr/>
                </a:tc>
                <a:tc>
                  <a:txBody>
                    <a:bodyPr/>
                    <a:lstStyle/>
                    <a:p>
                      <a:pPr algn="ctr"/>
                      <a:r>
                        <a:rPr lang="en-US" sz="2000" b="1" dirty="0">
                          <a:solidFill>
                            <a:srgbClr val="002060"/>
                          </a:solidFill>
                        </a:rPr>
                        <a:t>CDC-</a:t>
                      </a:r>
                      <a:r>
                        <a:rPr lang="en-US" sz="2000" b="1" baseline="0" dirty="0">
                          <a:solidFill>
                            <a:srgbClr val="002060"/>
                          </a:solidFill>
                        </a:rPr>
                        <a:t>Supported</a:t>
                      </a:r>
                      <a:endParaRPr lang="en-US" sz="2000" b="1" dirty="0">
                        <a:solidFill>
                          <a:srgbClr val="002060"/>
                        </a:solidFill>
                      </a:endParaRPr>
                    </a:p>
                  </a:txBody>
                  <a:tcPr/>
                </a:tc>
                <a:extLst>
                  <a:ext uri="{0D108BD9-81ED-4DB2-BD59-A6C34878D82A}">
                    <a16:rowId xmlns:a16="http://schemas.microsoft.com/office/drawing/2014/main" val="10004"/>
                  </a:ext>
                </a:extLst>
              </a:tr>
            </a:tbl>
          </a:graphicData>
        </a:graphic>
      </p:graphicFrame>
      <p:pic>
        <p:nvPicPr>
          <p:cNvPr id="23575" name="Picture 5" descr="JADA Novemebr 2009 002.jpg">
            <a:extLst>
              <a:ext uri="{FF2B5EF4-FFF2-40B4-BE49-F238E27FC236}">
                <a16:creationId xmlns:a16="http://schemas.microsoft.com/office/drawing/2014/main" id="{80CBA766-CC41-4499-8FA7-A1141669AF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9358" y="3104949"/>
            <a:ext cx="2325095" cy="316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1">
            <a:extLst>
              <a:ext uri="{FF2B5EF4-FFF2-40B4-BE49-F238E27FC236}">
                <a16:creationId xmlns:a16="http://schemas.microsoft.com/office/drawing/2014/main" id="{DAA3B06C-B2CE-4AC1-8A2A-E705304B06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721" y="2982745"/>
            <a:ext cx="2422922" cy="328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439D9F60-3CCB-4997-8467-5C1C9BE103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278" y="3047999"/>
            <a:ext cx="2366962" cy="3219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70CD3B90-F74E-4094-BB7C-507FAA4DF3B8}"/>
              </a:ext>
            </a:extLst>
          </p:cNvPr>
          <p:cNvSpPr>
            <a:spLocks noGrp="1" noChangeArrowheads="1"/>
          </p:cNvSpPr>
          <p:nvPr>
            <p:ph type="title" idx="4294967295"/>
          </p:nvPr>
        </p:nvSpPr>
        <p:spPr>
          <a:xfrm>
            <a:off x="533400" y="228600"/>
            <a:ext cx="8229600" cy="1139825"/>
          </a:xfrm>
        </p:spPr>
        <p:txBody>
          <a:bodyPr rtlCol="0">
            <a:normAutofit/>
          </a:bodyPr>
          <a:lstStyle/>
          <a:p>
            <a:pPr eaLnBrk="1" fontAlgn="auto" hangingPunct="1">
              <a:spcAft>
                <a:spcPts val="0"/>
              </a:spcAft>
              <a:defRPr/>
            </a:pPr>
            <a:r>
              <a:rPr lang="en-US" sz="4000" dirty="0"/>
              <a:t> </a:t>
            </a:r>
            <a:r>
              <a:rPr lang="en-US" sz="3600" b="1" dirty="0"/>
              <a:t>Questions and Findings</a:t>
            </a:r>
            <a:br>
              <a:rPr lang="en-US" sz="3100" b="1" dirty="0"/>
            </a:br>
            <a:endParaRPr lang="en-US" sz="2200" dirty="0"/>
          </a:p>
        </p:txBody>
      </p:sp>
      <p:sp>
        <p:nvSpPr>
          <p:cNvPr id="25603" name="Rectangle 3">
            <a:extLst>
              <a:ext uri="{FF2B5EF4-FFF2-40B4-BE49-F238E27FC236}">
                <a16:creationId xmlns:a16="http://schemas.microsoft.com/office/drawing/2014/main" id="{28F8B342-0E52-47A3-A0E7-C5D0806B73AB}"/>
              </a:ext>
            </a:extLst>
          </p:cNvPr>
          <p:cNvSpPr>
            <a:spLocks noGrp="1"/>
          </p:cNvSpPr>
          <p:nvPr>
            <p:ph type="body" idx="4294967295"/>
          </p:nvPr>
        </p:nvSpPr>
        <p:spPr>
          <a:xfrm>
            <a:off x="457200" y="1828800"/>
            <a:ext cx="8229600" cy="4530725"/>
          </a:xfrm>
        </p:spPr>
        <p:txBody>
          <a:bodyPr/>
          <a:lstStyle/>
          <a:p>
            <a:pPr eaLnBrk="1" hangingPunct="1">
              <a:buFont typeface="Wingdings" panose="05000000000000000000" pitchFamily="2" charset="2"/>
              <a:buNone/>
            </a:pPr>
            <a:r>
              <a:rPr lang="en-US" altLang="en-US" b="1" dirty="0">
                <a:solidFill>
                  <a:schemeClr val="tx1"/>
                </a:solidFill>
                <a:latin typeface="Arial" panose="020B0604020202020204" pitchFamily="34" charset="0"/>
                <a:cs typeface="Arial" panose="020B0604020202020204" pitchFamily="34" charset="0"/>
              </a:rPr>
              <a:t>1. What is the effectiveness of sealants in preventing caries </a:t>
            </a:r>
            <a:r>
              <a:rPr lang="en-US" altLang="en-US" b="1" u="sng" dirty="0">
                <a:solidFill>
                  <a:schemeClr val="tx1"/>
                </a:solidFill>
                <a:latin typeface="Arial" panose="020B0604020202020204" pitchFamily="34" charset="0"/>
                <a:cs typeface="Arial" panose="020B0604020202020204" pitchFamily="34" charset="0"/>
              </a:rPr>
              <a:t>initiation</a:t>
            </a:r>
            <a:r>
              <a:rPr lang="en-US" altLang="en-US" b="1" dirty="0">
                <a:solidFill>
                  <a:schemeClr val="tx1"/>
                </a:solidFill>
                <a:latin typeface="Arial" panose="020B0604020202020204" pitchFamily="34" charset="0"/>
                <a:cs typeface="Arial" panose="020B0604020202020204" pitchFamily="34" charset="0"/>
              </a:rPr>
              <a:t>? </a:t>
            </a:r>
          </a:p>
          <a:p>
            <a:pPr eaLnBrk="1" hangingPunct="1">
              <a:buFont typeface="Wingdings" panose="05000000000000000000" pitchFamily="2" charset="2"/>
              <a:buNone/>
            </a:pPr>
            <a:endParaRPr lang="en-US" altLang="en-US" sz="1600" b="1"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en-US" altLang="en-US" sz="3000" b="1" i="1" dirty="0">
                <a:solidFill>
                  <a:schemeClr val="tx1"/>
                </a:solidFill>
                <a:latin typeface="Arial" panose="020B0604020202020204" pitchFamily="34" charset="0"/>
                <a:cs typeface="Arial" panose="020B0604020202020204" pitchFamily="34" charset="0"/>
              </a:rPr>
              <a:t> 	</a:t>
            </a:r>
          </a:p>
          <a:p>
            <a:pPr eaLnBrk="1" hangingPunct="1">
              <a:buFont typeface="Wingdings" panose="05000000000000000000" pitchFamily="2" charset="2"/>
              <a:buNone/>
            </a:pPr>
            <a:r>
              <a:rPr lang="en-US" altLang="en-US" sz="3000" b="1" i="1" dirty="0">
                <a:solidFill>
                  <a:schemeClr val="tx2"/>
                </a:solidFill>
                <a:latin typeface="Arial" panose="020B0604020202020204" pitchFamily="34" charset="0"/>
                <a:cs typeface="Arial" panose="020B0604020202020204" pitchFamily="34" charset="0"/>
              </a:rPr>
              <a:t>   Systematic reviews confirm effectiveness </a:t>
            </a:r>
          </a:p>
          <a:p>
            <a:pPr eaLnBrk="1" hangingPunct="1">
              <a:buFont typeface="Wingdings" panose="05000000000000000000" pitchFamily="2" charset="2"/>
              <a:buNone/>
            </a:pPr>
            <a:endParaRPr lang="en-US" altLang="en-US" b="1" dirty="0">
              <a:latin typeface="Arial" panose="020B0604020202020204" pitchFamily="34" charset="0"/>
              <a:cs typeface="Arial" panose="020B0604020202020204" pitchFamily="34" charset="0"/>
            </a:endParaRPr>
          </a:p>
        </p:txBody>
      </p:sp>
      <p:sp>
        <p:nvSpPr>
          <p:cNvPr id="25604" name="Text Box 5">
            <a:extLst>
              <a:ext uri="{FF2B5EF4-FFF2-40B4-BE49-F238E27FC236}">
                <a16:creationId xmlns:a16="http://schemas.microsoft.com/office/drawing/2014/main" id="{44D2D58D-35BE-4827-BC47-06768E930AD2}"/>
              </a:ext>
            </a:extLst>
          </p:cNvPr>
          <p:cNvSpPr txBox="1">
            <a:spLocks noChangeArrowheads="1"/>
          </p:cNvSpPr>
          <p:nvPr/>
        </p:nvSpPr>
        <p:spPr bwMode="auto">
          <a:xfrm>
            <a:off x="762000" y="6324600"/>
            <a:ext cx="838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0"/>
              </a:spcBef>
              <a:buNone/>
            </a:pPr>
            <a:r>
              <a:rPr lang="en-US" altLang="en-US" sz="1600" dirty="0" err="1">
                <a:solidFill>
                  <a:schemeClr val="tx1"/>
                </a:solidFill>
              </a:rPr>
              <a:t>Ahovuo-Saloranta</a:t>
            </a:r>
            <a:r>
              <a:rPr lang="en-US" altLang="en-US" sz="1600" dirty="0">
                <a:solidFill>
                  <a:schemeClr val="tx1"/>
                </a:solidFill>
              </a:rPr>
              <a:t> A, Cochrane (2017);</a:t>
            </a:r>
            <a:r>
              <a:rPr lang="en-US" sz="1600" dirty="0">
                <a:solidFill>
                  <a:srgbClr val="FF0000"/>
                </a:solidFill>
              </a:rPr>
              <a:t> </a:t>
            </a:r>
          </a:p>
          <a:p>
            <a:pPr algn="r" eaLnBrk="1" hangingPunct="1">
              <a:spcBef>
                <a:spcPct val="0"/>
              </a:spcBef>
              <a:buNone/>
            </a:pPr>
            <a:r>
              <a:rPr lang="en-US" sz="1600" dirty="0">
                <a:solidFill>
                  <a:schemeClr val="tx1"/>
                </a:solidFill>
              </a:rPr>
              <a:t>Wright JT, JADA (2016)</a:t>
            </a:r>
            <a:r>
              <a:rPr lang="en-US" altLang="en-US" sz="1600" b="1" i="1" dirty="0">
                <a:solidFill>
                  <a:schemeClr val="tx1"/>
                </a:solidFill>
              </a:rPr>
              <a:t> </a:t>
            </a:r>
          </a:p>
          <a:p>
            <a:pPr algn="r" eaLnBrk="1" hangingPunct="1">
              <a:spcBef>
                <a:spcPct val="0"/>
              </a:spcBef>
              <a:buFontTx/>
              <a:buNone/>
            </a:pPr>
            <a:r>
              <a:rPr lang="en-US" altLang="en-US" sz="1600" dirty="0">
                <a:solidFill>
                  <a:schemeClr val="tx1"/>
                </a:solidFill>
              </a:rPr>
              <a:t> </a:t>
            </a:r>
          </a:p>
        </p:txBody>
      </p:sp>
      <p:sp>
        <p:nvSpPr>
          <p:cNvPr id="2" name="Slide Number Placeholder 1">
            <a:extLst>
              <a:ext uri="{FF2B5EF4-FFF2-40B4-BE49-F238E27FC236}">
                <a16:creationId xmlns:a16="http://schemas.microsoft.com/office/drawing/2014/main" id="{0746DC32-911E-41C4-8907-6500F3391A0E}"/>
              </a:ext>
            </a:extLst>
          </p:cNvPr>
          <p:cNvSpPr>
            <a:spLocks noGrp="1"/>
          </p:cNvSpPr>
          <p:nvPr>
            <p:ph type="sldNum" sz="quarter" idx="10"/>
          </p:nvPr>
        </p:nvSpPr>
        <p:spPr/>
        <p:txBody>
          <a:bodyPr/>
          <a:lstStyle/>
          <a:p>
            <a:pPr>
              <a:defRPr/>
            </a:pPr>
            <a:fld id="{D5230956-BA80-4760-936C-619C0D06B8D4}" type="slidenum">
              <a:rPr lang="en-US" altLang="en-US" smtClean="0"/>
              <a:pPr>
                <a:defRPr/>
              </a:pPr>
              <a:t>6</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7E1E1CE4-6975-477B-8B58-50F73AA387C5}"/>
              </a:ext>
            </a:extLst>
          </p:cNvPr>
          <p:cNvSpPr>
            <a:spLocks noGrp="1" noChangeArrowheads="1"/>
          </p:cNvSpPr>
          <p:nvPr>
            <p:ph type="title" idx="4294967295"/>
          </p:nvPr>
        </p:nvSpPr>
        <p:spPr>
          <a:xfrm>
            <a:off x="609600" y="536575"/>
            <a:ext cx="8229600" cy="1139825"/>
          </a:xfrm>
        </p:spPr>
        <p:txBody>
          <a:bodyPr rtlCol="0">
            <a:normAutofit fontScale="90000"/>
          </a:bodyPr>
          <a:lstStyle/>
          <a:p>
            <a:pPr eaLnBrk="1" fontAlgn="auto" hangingPunct="1">
              <a:spcAft>
                <a:spcPts val="0"/>
              </a:spcAft>
              <a:defRPr/>
            </a:pPr>
            <a:r>
              <a:rPr lang="en-US" sz="4000" dirty="0"/>
              <a:t> </a:t>
            </a:r>
            <a:r>
              <a:rPr lang="en-US" sz="4000" b="1" dirty="0"/>
              <a:t>Findings of Systematic Reviews</a:t>
            </a:r>
            <a:br>
              <a:rPr lang="en-US" sz="4000" b="1" dirty="0"/>
            </a:br>
            <a:br>
              <a:rPr lang="en-US" sz="4000" b="1" dirty="0"/>
            </a:br>
            <a:endParaRPr lang="en-US" sz="3200" b="1" dirty="0"/>
          </a:p>
        </p:txBody>
      </p:sp>
      <p:sp>
        <p:nvSpPr>
          <p:cNvPr id="267267" name="Rectangle 3">
            <a:extLst>
              <a:ext uri="{FF2B5EF4-FFF2-40B4-BE49-F238E27FC236}">
                <a16:creationId xmlns:a16="http://schemas.microsoft.com/office/drawing/2014/main" id="{7E3EADEB-B19C-4B38-802C-87B2AFF52BD6}"/>
              </a:ext>
            </a:extLst>
          </p:cNvPr>
          <p:cNvSpPr>
            <a:spLocks noGrp="1" noChangeArrowheads="1"/>
          </p:cNvSpPr>
          <p:nvPr>
            <p:ph type="body" idx="4294967295"/>
          </p:nvPr>
        </p:nvSpPr>
        <p:spPr>
          <a:xfrm>
            <a:off x="533400" y="1752600"/>
            <a:ext cx="8229600" cy="4530725"/>
          </a:xfrm>
        </p:spPr>
        <p:txBody>
          <a:bodyPr rtlCol="0">
            <a:normAutofit/>
          </a:bodyPr>
          <a:lstStyle/>
          <a:p>
            <a:pPr eaLnBrk="1" fontAlgn="auto" hangingPunct="1">
              <a:spcAft>
                <a:spcPts val="0"/>
              </a:spcAft>
              <a:buFont typeface="Wingdings" pitchFamily="2" charset="2"/>
              <a:buNone/>
              <a:defRPr/>
            </a:pPr>
            <a:r>
              <a:rPr lang="en-US" b="1" dirty="0">
                <a:solidFill>
                  <a:schemeClr val="tx2"/>
                </a:solidFill>
              </a:rPr>
              <a:t>Strong evidence for sealant effectiveness for prevention of caries initiation on “sound” surfaces</a:t>
            </a:r>
          </a:p>
          <a:p>
            <a:pPr eaLnBrk="1" fontAlgn="auto" hangingPunct="1">
              <a:spcAft>
                <a:spcPts val="0"/>
              </a:spcAft>
              <a:buFont typeface="Wingdings" pitchFamily="2" charset="2"/>
              <a:buNone/>
              <a:defRPr/>
            </a:pPr>
            <a:endParaRPr lang="en-US" b="1" dirty="0">
              <a:solidFill>
                <a:schemeClr val="tx2"/>
              </a:solidFill>
            </a:endParaRPr>
          </a:p>
          <a:p>
            <a:pPr lvl="1" eaLnBrk="1" fontAlgn="auto" hangingPunct="1">
              <a:spcAft>
                <a:spcPts val="0"/>
              </a:spcAft>
              <a:defRPr/>
            </a:pPr>
            <a:r>
              <a:rPr lang="en-US" sz="3000" dirty="0"/>
              <a:t>Effect of large magnitude</a:t>
            </a:r>
          </a:p>
          <a:p>
            <a:pPr marL="457200" lvl="1" indent="0" eaLnBrk="1" fontAlgn="auto" hangingPunct="1">
              <a:spcAft>
                <a:spcPts val="0"/>
              </a:spcAft>
              <a:buFont typeface="Arial" panose="020B0604020202020204" pitchFamily="34" charset="0"/>
              <a:buNone/>
              <a:defRPr/>
            </a:pPr>
            <a:endParaRPr lang="en-US" sz="3000" dirty="0"/>
          </a:p>
          <a:p>
            <a:pPr lvl="1" eaLnBrk="1" fontAlgn="auto" hangingPunct="1">
              <a:spcAft>
                <a:spcPts val="0"/>
              </a:spcAft>
              <a:defRPr/>
            </a:pPr>
            <a:r>
              <a:rPr lang="en-US" sz="3000" dirty="0"/>
              <a:t>Positive effect across included studies</a:t>
            </a:r>
          </a:p>
          <a:p>
            <a:pPr eaLnBrk="1" fontAlgn="auto" hangingPunct="1">
              <a:spcAft>
                <a:spcPts val="0"/>
              </a:spcAft>
              <a:buFont typeface="Wingdings" pitchFamily="2" charset="2"/>
              <a:buNone/>
              <a:defRPr/>
            </a:pPr>
            <a:endParaRPr lang="en-US" b="1" dirty="0"/>
          </a:p>
        </p:txBody>
      </p:sp>
      <p:sp>
        <p:nvSpPr>
          <p:cNvPr id="2" name="Slide Number Placeholder 1">
            <a:extLst>
              <a:ext uri="{FF2B5EF4-FFF2-40B4-BE49-F238E27FC236}">
                <a16:creationId xmlns:a16="http://schemas.microsoft.com/office/drawing/2014/main" id="{7EBDC52C-3D87-493D-B3CB-26B2E0DB465A}"/>
              </a:ext>
            </a:extLst>
          </p:cNvPr>
          <p:cNvSpPr>
            <a:spLocks noGrp="1"/>
          </p:cNvSpPr>
          <p:nvPr>
            <p:ph type="sldNum" sz="quarter" idx="10"/>
          </p:nvPr>
        </p:nvSpPr>
        <p:spPr/>
        <p:txBody>
          <a:bodyPr/>
          <a:lstStyle/>
          <a:p>
            <a:pPr>
              <a:defRPr/>
            </a:pPr>
            <a:fld id="{D5230956-BA80-4760-936C-619C0D06B8D4}" type="slidenum">
              <a:rPr lang="en-US" altLang="en-US" smtClean="0"/>
              <a:pPr>
                <a:defRPr/>
              </a:pPr>
              <a:t>7</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E7874C10-4642-4E6D-85F7-3413510FA203}"/>
              </a:ext>
            </a:extLst>
          </p:cNvPr>
          <p:cNvSpPr>
            <a:spLocks noGrp="1"/>
          </p:cNvSpPr>
          <p:nvPr>
            <p:ph type="body" idx="4294967295"/>
          </p:nvPr>
        </p:nvSpPr>
        <p:spPr>
          <a:xfrm>
            <a:off x="457200" y="1925638"/>
            <a:ext cx="8385175" cy="4530725"/>
          </a:xfrm>
        </p:spPr>
        <p:txBody>
          <a:bodyPr/>
          <a:lstStyle/>
          <a:p>
            <a:pPr eaLnBrk="1" hangingPunct="1">
              <a:buFont typeface="Wingdings" panose="05000000000000000000" pitchFamily="2" charset="2"/>
              <a:buNone/>
            </a:pPr>
            <a:r>
              <a:rPr lang="en-US" altLang="en-US" b="1" dirty="0">
                <a:latin typeface="Arial" panose="020B0604020202020204" pitchFamily="34" charset="0"/>
                <a:cs typeface="Arial" panose="020B0604020202020204" pitchFamily="34" charset="0"/>
              </a:rPr>
              <a:t>2. What is the effectiveness of sealants in preventing caries </a:t>
            </a:r>
            <a:r>
              <a:rPr lang="en-US" altLang="en-US" b="1" u="sng" dirty="0">
                <a:latin typeface="Arial" panose="020B0604020202020204" pitchFamily="34" charset="0"/>
                <a:cs typeface="Arial" panose="020B0604020202020204" pitchFamily="34" charset="0"/>
              </a:rPr>
              <a:t>progression</a:t>
            </a:r>
            <a:r>
              <a:rPr lang="en-US" altLang="en-US" b="1" dirty="0">
                <a:latin typeface="Arial" panose="020B0604020202020204" pitchFamily="34" charset="0"/>
                <a:cs typeface="Arial" panose="020B0604020202020204" pitchFamily="34" charset="0"/>
              </a:rPr>
              <a:t>? </a:t>
            </a:r>
          </a:p>
          <a:p>
            <a:pPr eaLnBrk="1" hangingPunct="1">
              <a:buFont typeface="Wingdings" panose="05000000000000000000" pitchFamily="2" charset="2"/>
              <a:buNone/>
            </a:pPr>
            <a:endParaRPr lang="en-US" altLang="en-US" sz="1600" b="1" i="1" dirty="0">
              <a:latin typeface="Arial" panose="020B0604020202020204" pitchFamily="34" charset="0"/>
              <a:cs typeface="Arial" panose="020B0604020202020204" pitchFamily="34" charset="0"/>
            </a:endParaRPr>
          </a:p>
          <a:p>
            <a:pPr eaLnBrk="1" hangingPunct="1">
              <a:spcBef>
                <a:spcPct val="0"/>
              </a:spcBef>
              <a:buFont typeface="Wingdings" panose="05000000000000000000" pitchFamily="2" charset="2"/>
              <a:buNone/>
            </a:pPr>
            <a:endParaRPr lang="en-US" altLang="en-US" sz="3000" i="1" dirty="0">
              <a:solidFill>
                <a:schemeClr val="bg2"/>
              </a:solidFill>
              <a:latin typeface="Arial" panose="020B0604020202020204" pitchFamily="34" charset="0"/>
              <a:cs typeface="Arial" panose="020B0604020202020204" pitchFamily="34" charset="0"/>
            </a:endParaRPr>
          </a:p>
          <a:p>
            <a:pPr eaLnBrk="1" hangingPunct="1">
              <a:spcBef>
                <a:spcPct val="0"/>
              </a:spcBef>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2008 systematic review found </a:t>
            </a:r>
          </a:p>
          <a:p>
            <a:pPr eaLnBrk="1" hangingPunct="1">
              <a:spcBef>
                <a:spcPct val="0"/>
              </a:spcBef>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that sealants are effective in </a:t>
            </a:r>
          </a:p>
          <a:p>
            <a:pPr eaLnBrk="1" hangingPunct="1">
              <a:spcBef>
                <a:spcPct val="0"/>
              </a:spcBef>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reducing the percent of non-</a:t>
            </a:r>
          </a:p>
          <a:p>
            <a:pPr eaLnBrk="1" hangingPunct="1">
              <a:spcBef>
                <a:spcPct val="0"/>
              </a:spcBef>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cavitated carious lesions that </a:t>
            </a:r>
          </a:p>
          <a:p>
            <a:pPr eaLnBrk="1" hangingPunct="1">
              <a:spcBef>
                <a:spcPct val="0"/>
              </a:spcBef>
              <a:buFont typeface="Wingdings" panose="05000000000000000000" pitchFamily="2" charset="2"/>
              <a:buNone/>
            </a:pPr>
            <a:r>
              <a:rPr lang="en-US" altLang="en-US" sz="2400" b="1" i="1" dirty="0">
                <a:solidFill>
                  <a:schemeClr val="tx2"/>
                </a:solidFill>
                <a:latin typeface="Arial" panose="020B0604020202020204" pitchFamily="34" charset="0"/>
                <a:cs typeface="Arial" panose="020B0604020202020204" pitchFamily="34" charset="0"/>
              </a:rPr>
              <a:t>progress to cavitation </a:t>
            </a:r>
          </a:p>
        </p:txBody>
      </p:sp>
      <p:sp>
        <p:nvSpPr>
          <p:cNvPr id="388105" name="Rectangle 9">
            <a:extLst>
              <a:ext uri="{FF2B5EF4-FFF2-40B4-BE49-F238E27FC236}">
                <a16:creationId xmlns:a16="http://schemas.microsoft.com/office/drawing/2014/main" id="{6574819B-D2A9-4EC0-B009-83F4A5426E2B}"/>
              </a:ext>
            </a:extLst>
          </p:cNvPr>
          <p:cNvSpPr>
            <a:spLocks noGrp="1" noChangeArrowheads="1"/>
          </p:cNvSpPr>
          <p:nvPr>
            <p:ph type="title" idx="4294967295"/>
          </p:nvPr>
        </p:nvSpPr>
        <p:spPr>
          <a:xfrm>
            <a:off x="436563" y="228600"/>
            <a:ext cx="8229600" cy="1139825"/>
          </a:xfrm>
        </p:spPr>
        <p:txBody>
          <a:bodyPr rtlCol="0">
            <a:normAutofit fontScale="90000"/>
          </a:bodyPr>
          <a:lstStyle/>
          <a:p>
            <a:pPr eaLnBrk="1" fontAlgn="auto" hangingPunct="1">
              <a:spcAft>
                <a:spcPts val="0"/>
              </a:spcAft>
              <a:defRPr/>
            </a:pPr>
            <a:r>
              <a:rPr lang="en-US" dirty="0"/>
              <a:t> </a:t>
            </a:r>
            <a:br>
              <a:rPr lang="en-US" dirty="0"/>
            </a:br>
            <a:r>
              <a:rPr lang="en-US" sz="4000" b="1" dirty="0"/>
              <a:t>Questions and Findings</a:t>
            </a:r>
            <a:br>
              <a:rPr lang="en-US" sz="4000" b="1" dirty="0"/>
            </a:br>
            <a:br>
              <a:rPr lang="en-US" sz="3100" dirty="0"/>
            </a:br>
            <a:endParaRPr lang="en-US" sz="3100" dirty="0"/>
          </a:p>
        </p:txBody>
      </p:sp>
      <p:sp>
        <p:nvSpPr>
          <p:cNvPr id="29700" name="Text Box 5">
            <a:extLst>
              <a:ext uri="{FF2B5EF4-FFF2-40B4-BE49-F238E27FC236}">
                <a16:creationId xmlns:a16="http://schemas.microsoft.com/office/drawing/2014/main" id="{E7108A2E-C595-476E-8C7B-1268FBED8BFB}"/>
              </a:ext>
            </a:extLst>
          </p:cNvPr>
          <p:cNvSpPr txBox="1">
            <a:spLocks noChangeArrowheads="1"/>
          </p:cNvSpPr>
          <p:nvPr/>
        </p:nvSpPr>
        <p:spPr bwMode="auto">
          <a:xfrm>
            <a:off x="4419600" y="6290846"/>
            <a:ext cx="464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0000"/>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rgbClr val="000000"/>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rgbClr val="000000"/>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0000"/>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en-US" altLang="en-US" sz="1600" dirty="0">
                <a:solidFill>
                  <a:schemeClr val="tx1"/>
                </a:solidFill>
              </a:rPr>
              <a:t>Griffin SO, J Dent Res (2008)</a:t>
            </a:r>
          </a:p>
        </p:txBody>
      </p:sp>
      <p:pic>
        <p:nvPicPr>
          <p:cNvPr id="29701" name="Picture 2">
            <a:extLst>
              <a:ext uri="{FF2B5EF4-FFF2-40B4-BE49-F238E27FC236}">
                <a16:creationId xmlns:a16="http://schemas.microsoft.com/office/drawing/2014/main" id="{51278F09-2879-4EEA-A1E4-F029FB670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939348"/>
            <a:ext cx="3355975"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25AF6B3-6BA1-4577-A769-C9989F21594E}"/>
              </a:ext>
            </a:extLst>
          </p:cNvPr>
          <p:cNvSpPr>
            <a:spLocks noGrp="1"/>
          </p:cNvSpPr>
          <p:nvPr>
            <p:ph type="sldNum" sz="quarter" idx="10"/>
          </p:nvPr>
        </p:nvSpPr>
        <p:spPr/>
        <p:txBody>
          <a:bodyPr/>
          <a:lstStyle/>
          <a:p>
            <a:pPr>
              <a:defRPr/>
            </a:pPr>
            <a:fld id="{D5230956-BA80-4760-936C-619C0D06B8D4}" type="slidenum">
              <a:rPr lang="en-US" altLang="en-US" smtClean="0"/>
              <a:pPr>
                <a:defRPr/>
              </a:pPr>
              <a:t>8</a:t>
            </a:fld>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58EB913C-5D3F-4485-8C90-2CABF3449BDB}"/>
              </a:ext>
            </a:extLst>
          </p:cNvPr>
          <p:cNvSpPr>
            <a:spLocks noGrp="1"/>
          </p:cNvSpPr>
          <p:nvPr>
            <p:ph type="title"/>
          </p:nvPr>
        </p:nvSpPr>
        <p:spPr>
          <a:xfrm>
            <a:off x="457200" y="-228600"/>
            <a:ext cx="8229600" cy="1143000"/>
          </a:xfrm>
        </p:spPr>
        <p:txBody>
          <a:bodyPr/>
          <a:lstStyle/>
          <a:p>
            <a:pPr eaLnBrk="1" hangingPunct="1">
              <a:spcBef>
                <a:spcPct val="50000"/>
              </a:spcBef>
            </a:pPr>
            <a:r>
              <a:rPr lang="en-US" altLang="en-US" dirty="0">
                <a:solidFill>
                  <a:srgbClr val="040404"/>
                </a:solidFill>
                <a:latin typeface="Arial" panose="020B0604020202020204" pitchFamily="34" charset="0"/>
                <a:cs typeface="Arial" panose="020B0604020202020204" pitchFamily="34" charset="0"/>
              </a:rPr>
              <a:t>Journal of Dental Research 2008 87(2): 169-174</a:t>
            </a:r>
          </a:p>
        </p:txBody>
      </p:sp>
      <p:sp>
        <p:nvSpPr>
          <p:cNvPr id="20482" name="Content Placeholder 4">
            <a:extLst>
              <a:ext uri="{FF2B5EF4-FFF2-40B4-BE49-F238E27FC236}">
                <a16:creationId xmlns:a16="http://schemas.microsoft.com/office/drawing/2014/main" id="{E061A59A-17B0-4FAF-BF2C-FD2A72DA6909}"/>
              </a:ext>
            </a:extLst>
          </p:cNvPr>
          <p:cNvSpPr>
            <a:spLocks noGrp="1"/>
          </p:cNvSpPr>
          <p:nvPr>
            <p:ph idx="1"/>
          </p:nvPr>
        </p:nvSpPr>
        <p:spPr>
          <a:xfrm>
            <a:off x="457200" y="1143000"/>
            <a:ext cx="8229600" cy="4953000"/>
          </a:xfrm>
          <a:ln>
            <a:miter lim="800000"/>
            <a:headEnd/>
            <a:tailEnd/>
          </a:ln>
        </p:spPr>
        <p:txBody>
          <a:bodyPr rtlCol="0">
            <a:normAutofit/>
          </a:bodyPr>
          <a:lstStyle/>
          <a:p>
            <a:pPr marL="0" indent="0" eaLnBrk="1" fontAlgn="auto" hangingPunct="1">
              <a:spcBef>
                <a:spcPct val="50000"/>
              </a:spcBef>
              <a:spcAft>
                <a:spcPts val="0"/>
              </a:spcAft>
              <a:buFont typeface="Wingdings" pitchFamily="2" charset="2"/>
              <a:buNone/>
              <a:defRPr/>
            </a:pPr>
            <a:r>
              <a:rPr lang="en-US" dirty="0">
                <a:solidFill>
                  <a:schemeClr val="tx2"/>
                </a:solidFill>
              </a:rPr>
              <a:t>Sealants </a:t>
            </a:r>
            <a:r>
              <a:rPr lang="en-US" sz="2800" dirty="0">
                <a:solidFill>
                  <a:schemeClr val="tx2"/>
                </a:solidFill>
              </a:rPr>
              <a:t>reduced</a:t>
            </a:r>
            <a:r>
              <a:rPr lang="en-US" dirty="0">
                <a:solidFill>
                  <a:schemeClr val="tx2"/>
                </a:solidFill>
              </a:rPr>
              <a:t> the percentage of non-</a:t>
            </a:r>
            <a:r>
              <a:rPr lang="en-US" dirty="0" err="1">
                <a:solidFill>
                  <a:schemeClr val="tx2"/>
                </a:solidFill>
              </a:rPr>
              <a:t>cavitated</a:t>
            </a:r>
            <a:r>
              <a:rPr lang="en-US" dirty="0">
                <a:solidFill>
                  <a:schemeClr val="tx2"/>
                </a:solidFill>
              </a:rPr>
              <a:t> caries lesions that progressed by 71%.</a:t>
            </a:r>
          </a:p>
          <a:p>
            <a:pPr marL="0" indent="0" eaLnBrk="1" fontAlgn="auto" hangingPunct="1">
              <a:spcAft>
                <a:spcPts val="0"/>
              </a:spcAft>
              <a:buFont typeface="Wingdings" pitchFamily="2" charset="2"/>
              <a:buNone/>
              <a:defRPr/>
            </a:pPr>
            <a:endParaRPr lang="en-US" dirty="0">
              <a:solidFill>
                <a:schemeClr val="accent1">
                  <a:lumMod val="75000"/>
                </a:schemeClr>
              </a:solidFill>
            </a:endParaRPr>
          </a:p>
          <a:p>
            <a:pPr marL="0" indent="0" eaLnBrk="1" fontAlgn="auto" hangingPunct="1">
              <a:spcAft>
                <a:spcPts val="0"/>
              </a:spcAft>
              <a:buFont typeface="Wingdings" pitchFamily="2" charset="2"/>
              <a:buNone/>
              <a:defRPr/>
            </a:pPr>
            <a:endParaRPr lang="en-US" dirty="0">
              <a:solidFill>
                <a:schemeClr val="accent1">
                  <a:lumMod val="75000"/>
                </a:schemeClr>
              </a:solidFill>
            </a:endParaRPr>
          </a:p>
          <a:p>
            <a:pPr eaLnBrk="1" fontAlgn="auto" hangingPunct="1">
              <a:spcAft>
                <a:spcPts val="0"/>
              </a:spcAft>
              <a:defRPr/>
            </a:pPr>
            <a:endParaRPr lang="en-US" dirty="0"/>
          </a:p>
        </p:txBody>
      </p:sp>
      <p:pic>
        <p:nvPicPr>
          <p:cNvPr id="31748" name="Picture 3">
            <a:extLst>
              <a:ext uri="{FF2B5EF4-FFF2-40B4-BE49-F238E27FC236}">
                <a16:creationId xmlns:a16="http://schemas.microsoft.com/office/drawing/2014/main" id="{DCAC467E-08F0-45B6-8560-B314E21C4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76112"/>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theme/theme1.xml><?xml version="1.0" encoding="utf-8"?>
<a:theme xmlns:a="http://schemas.openxmlformats.org/drawingml/2006/main" name="NCCDPHP_PPT_light([1]">
  <a:themeElements>
    <a:clrScheme name="NCCDPHP Light PPT Colors">
      <a:dk1>
        <a:srgbClr val="0039A6"/>
      </a:dk1>
      <a:lt1>
        <a:srgbClr val="FFFFFF"/>
      </a:lt1>
      <a:dk2>
        <a:srgbClr val="3077FF"/>
      </a:dk2>
      <a:lt2>
        <a:srgbClr val="4B4B4B"/>
      </a:lt2>
      <a:accent1>
        <a:srgbClr val="878800"/>
      </a:accent1>
      <a:accent2>
        <a:srgbClr val="DF7A00"/>
      </a:accent2>
      <a:accent3>
        <a:srgbClr val="6E273D"/>
      </a:accent3>
      <a:accent4>
        <a:srgbClr val="64A0C8"/>
      </a:accent4>
      <a:accent5>
        <a:srgbClr val="69923A"/>
      </a:accent5>
      <a:accent6>
        <a:srgbClr val="7F7F7F"/>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CDPHP_ppt_darktheme[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MS Template">
  <a:themeElements>
    <a:clrScheme name="Custom 63">
      <a:dk1>
        <a:srgbClr val="000000"/>
      </a:dk1>
      <a:lt1>
        <a:sysClr val="window" lastClr="FFFFFF"/>
      </a:lt1>
      <a:dk2>
        <a:srgbClr val="006699"/>
      </a:dk2>
      <a:lt2>
        <a:srgbClr val="EEECE1"/>
      </a:lt2>
      <a:accent1>
        <a:srgbClr val="006699"/>
      </a:accent1>
      <a:accent2>
        <a:srgbClr val="33CCCC"/>
      </a:accent2>
      <a:accent3>
        <a:srgbClr val="99FFCC"/>
      </a:accent3>
      <a:accent4>
        <a:srgbClr val="FFFF99"/>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NCCDPHP_PPT_light([1]</Template>
  <TotalTime>0</TotalTime>
  <Words>5166</Words>
  <Application>Microsoft Office PowerPoint</Application>
  <PresentationFormat>On-screen Show (4:3)</PresentationFormat>
  <Paragraphs>453</Paragraphs>
  <Slides>37</Slides>
  <Notes>36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Wingdings</vt:lpstr>
      <vt:lpstr>Courier New</vt:lpstr>
      <vt:lpstr>Times New Roman</vt:lpstr>
      <vt:lpstr>Myriad Web Pro</vt:lpstr>
      <vt:lpstr>Arial</vt:lpstr>
      <vt:lpstr>Calibri</vt:lpstr>
      <vt:lpstr>NCCDPHP_PPT_light([1]</vt:lpstr>
      <vt:lpstr>NCCDPHP_ppt_darktheme[1]</vt:lpstr>
      <vt:lpstr>CMS Template</vt:lpstr>
      <vt:lpstr>Dental Sealants Evidence-Based Guidance Standardization Training </vt:lpstr>
      <vt:lpstr>Presentation Overview</vt:lpstr>
      <vt:lpstr>Presentation Overview</vt:lpstr>
      <vt:lpstr>Why Evidence?</vt:lpstr>
      <vt:lpstr>ASTDD Sealant Guidance</vt:lpstr>
      <vt:lpstr> Questions and Findings </vt:lpstr>
      <vt:lpstr> Findings of Systematic Reviews  </vt:lpstr>
      <vt:lpstr>  Questions and Findings  </vt:lpstr>
      <vt:lpstr>Journal of Dental Research 2008 87(2): 169-174</vt:lpstr>
      <vt:lpstr> Questions and Findings  </vt:lpstr>
      <vt:lpstr>JADA 2008; 139(3):271-278</vt:lpstr>
      <vt:lpstr>ADA Clinical Recommendations</vt:lpstr>
      <vt:lpstr>Guidance for School-Based  Sealant Programs</vt:lpstr>
      <vt:lpstr>Questions and Findings</vt:lpstr>
      <vt:lpstr> JADA 2008; 139(3): 281-289 </vt:lpstr>
      <vt:lpstr> Questions and Findings  </vt:lpstr>
      <vt:lpstr>Questions and Findings</vt:lpstr>
      <vt:lpstr> Questions and Findings  </vt:lpstr>
      <vt:lpstr>Toothbrushing was associated with similar, if not higher sealant retention than handpiece cleaning</vt:lpstr>
      <vt:lpstr> Questions and Findings </vt:lpstr>
      <vt:lpstr>Caries Risk: Formerly vs. Never-Sealed Teeth</vt:lpstr>
      <vt:lpstr> Questions and Findings</vt:lpstr>
      <vt:lpstr>Do not Probe with a Sharp Explorer</vt:lpstr>
      <vt:lpstr>PowerPoint Presentation</vt:lpstr>
      <vt:lpstr> Sound Surfaces - Seal</vt:lpstr>
      <vt:lpstr>Sound Surfaces - Seal</vt:lpstr>
      <vt:lpstr> White opacity or brown discoloration confined  to fissure and in isolation</vt:lpstr>
      <vt:lpstr>Non-Cavitated Lesions - Seal</vt:lpstr>
      <vt:lpstr>PowerPoint Presentation</vt:lpstr>
      <vt:lpstr>Non-Cavitated Lesions - Seal </vt:lpstr>
      <vt:lpstr>PowerPoint Presentation</vt:lpstr>
      <vt:lpstr>PowerPoint Presentation</vt:lpstr>
      <vt:lpstr>PowerPoint Presentation</vt:lpstr>
      <vt:lpstr>PowerPoint Presentation</vt:lpstr>
      <vt:lpstr> Radiographs</vt:lpstr>
      <vt:lpstr> Recommendations</vt:lpstr>
      <vt:lpstr>Key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Sealants Evidence Based Recommendations</dc:title>
  <dc:subject>Dental Sealants</dc:subject>
  <dc:creator/>
  <cp:keywords>Dental Sealants; Recommendations</cp:keywords>
  <cp:lastModifiedBy/>
  <cp:revision>1</cp:revision>
  <dcterms:created xsi:type="dcterms:W3CDTF">2013-09-06T20:22:11Z</dcterms:created>
  <dcterms:modified xsi:type="dcterms:W3CDTF">2020-03-06T23:48:38Z</dcterms:modified>
</cp:coreProperties>
</file>