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404" r:id="rId5"/>
    <p:sldId id="495" r:id="rId6"/>
    <p:sldId id="496" r:id="rId7"/>
    <p:sldId id="406" r:id="rId8"/>
    <p:sldId id="520" r:id="rId9"/>
    <p:sldId id="407" r:id="rId10"/>
    <p:sldId id="420" r:id="rId11"/>
    <p:sldId id="408" r:id="rId12"/>
    <p:sldId id="522" r:id="rId13"/>
    <p:sldId id="409" r:id="rId14"/>
    <p:sldId id="521" r:id="rId15"/>
    <p:sldId id="422" r:id="rId16"/>
    <p:sldId id="410" r:id="rId17"/>
    <p:sldId id="413" r:id="rId18"/>
    <p:sldId id="414" r:id="rId19"/>
    <p:sldId id="424" r:id="rId20"/>
    <p:sldId id="412" r:id="rId21"/>
    <p:sldId id="411" r:id="rId22"/>
    <p:sldId id="530" r:id="rId23"/>
    <p:sldId id="421" r:id="rId24"/>
    <p:sldId id="415" r:id="rId25"/>
    <p:sldId id="416" r:id="rId26"/>
    <p:sldId id="425" r:id="rId27"/>
    <p:sldId id="523" r:id="rId28"/>
    <p:sldId id="533" r:id="rId29"/>
    <p:sldId id="417" r:id="rId30"/>
    <p:sldId id="525" r:id="rId31"/>
    <p:sldId id="524" r:id="rId32"/>
    <p:sldId id="531" r:id="rId33"/>
    <p:sldId id="418" r:id="rId34"/>
    <p:sldId id="528" r:id="rId35"/>
    <p:sldId id="532" r:id="rId36"/>
    <p:sldId id="423" r:id="rId37"/>
    <p:sldId id="519" r:id="rId38"/>
  </p:sldIdLst>
  <p:sldSz cx="9144000" cy="6858000" type="screen4x3"/>
  <p:notesSz cx="905192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th Lowe" initials="" lastIdx="2" clrIdx="0"/>
  <p:cmAuthor id="1" name="Ruth Barzel" initials="RB" lastIdx="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24B9B"/>
    <a:srgbClr val="AB71BA"/>
    <a:srgbClr val="CC66FF"/>
    <a:srgbClr val="CB4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24" autoAdjust="0"/>
    <p:restoredTop sz="65062" autoAdjust="0"/>
  </p:normalViewPr>
  <p:slideViewPr>
    <p:cSldViewPr snapToGrid="0">
      <p:cViewPr>
        <p:scale>
          <a:sx n="51" d="100"/>
          <a:sy n="51" d="100"/>
        </p:scale>
        <p:origin x="-1734" y="-72"/>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2501" cy="35385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27329" y="0"/>
            <a:ext cx="3922501" cy="353854"/>
          </a:xfrm>
          <a:prstGeom prst="rect">
            <a:avLst/>
          </a:prstGeom>
        </p:spPr>
        <p:txBody>
          <a:bodyPr vert="horz" lIns="91440" tIns="45720" rIns="91440" bIns="45720" rtlCol="0"/>
          <a:lstStyle>
            <a:lvl1pPr algn="r">
              <a:defRPr sz="1200"/>
            </a:lvl1pPr>
          </a:lstStyle>
          <a:p>
            <a:fld id="{C759957F-CA7C-344B-ADE3-38C51BA58B7B}" type="datetimeFigureOut">
              <a:rPr lang="en-US" smtClean="0"/>
              <a:t>11/10/2018</a:t>
            </a:fld>
            <a:endParaRPr lang="en-US"/>
          </a:p>
        </p:txBody>
      </p:sp>
      <p:sp>
        <p:nvSpPr>
          <p:cNvPr id="4" name="Footer Placeholder 3"/>
          <p:cNvSpPr>
            <a:spLocks noGrp="1"/>
          </p:cNvSpPr>
          <p:nvPr>
            <p:ph type="ftr" sz="quarter" idx="2"/>
          </p:nvPr>
        </p:nvSpPr>
        <p:spPr>
          <a:xfrm>
            <a:off x="0" y="6721993"/>
            <a:ext cx="3922501" cy="35385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27329" y="6721993"/>
            <a:ext cx="3922501" cy="353854"/>
          </a:xfrm>
          <a:prstGeom prst="rect">
            <a:avLst/>
          </a:prstGeom>
        </p:spPr>
        <p:txBody>
          <a:bodyPr vert="horz" lIns="91440" tIns="45720" rIns="91440" bIns="45720" rtlCol="0" anchor="b"/>
          <a:lstStyle>
            <a:lvl1pPr algn="r">
              <a:defRPr sz="1200"/>
            </a:lvl1pPr>
          </a:lstStyle>
          <a:p>
            <a:fld id="{4CB2114A-B1A3-2440-A5F7-CBB77D4BCEB3}" type="slidenum">
              <a:rPr lang="en-US" smtClean="0"/>
              <a:t>‹#›</a:t>
            </a:fld>
            <a:endParaRPr lang="en-US"/>
          </a:p>
        </p:txBody>
      </p:sp>
    </p:spTree>
    <p:extLst>
      <p:ext uri="{BB962C8B-B14F-4D97-AF65-F5344CB8AC3E}">
        <p14:creationId xmlns:p14="http://schemas.microsoft.com/office/powerpoint/2010/main" val="422259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22501" cy="35508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27329" y="0"/>
            <a:ext cx="3922501" cy="355083"/>
          </a:xfrm>
          <a:prstGeom prst="rect">
            <a:avLst/>
          </a:prstGeom>
        </p:spPr>
        <p:txBody>
          <a:bodyPr vert="horz" lIns="91440" tIns="45720" rIns="91440" bIns="45720" rtlCol="0"/>
          <a:lstStyle>
            <a:lvl1pPr algn="r">
              <a:defRPr sz="1200"/>
            </a:lvl1pPr>
          </a:lstStyle>
          <a:p>
            <a:fld id="{85DBE55D-C7B6-4D5C-8DC9-A68C88776120}" type="datetimeFigureOut">
              <a:rPr lang="en-US" smtClean="0"/>
              <a:t>11/10/2018</a:t>
            </a:fld>
            <a:endParaRPr lang="en-US"/>
          </a:p>
        </p:txBody>
      </p:sp>
      <p:sp>
        <p:nvSpPr>
          <p:cNvPr id="4" name="Slide Image Placeholder 3"/>
          <p:cNvSpPr>
            <a:spLocks noGrp="1" noRot="1" noChangeAspect="1"/>
          </p:cNvSpPr>
          <p:nvPr>
            <p:ph type="sldImg" idx="2"/>
          </p:nvPr>
        </p:nvSpPr>
        <p:spPr>
          <a:xfrm>
            <a:off x="2933700" y="884238"/>
            <a:ext cx="3184525" cy="23891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05193" y="3405842"/>
            <a:ext cx="7241540" cy="278659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993"/>
            <a:ext cx="3922501" cy="35508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27329" y="6721993"/>
            <a:ext cx="3922501" cy="355082"/>
          </a:xfrm>
          <a:prstGeom prst="rect">
            <a:avLst/>
          </a:prstGeom>
        </p:spPr>
        <p:txBody>
          <a:bodyPr vert="horz" lIns="91440" tIns="45720" rIns="91440" bIns="45720" rtlCol="0" anchor="b"/>
          <a:lstStyle>
            <a:lvl1pPr algn="r">
              <a:defRPr sz="1200"/>
            </a:lvl1pPr>
          </a:lstStyle>
          <a:p>
            <a:fld id="{48ECF410-53E4-4DA2-89AA-D914CD35A003}" type="slidenum">
              <a:rPr lang="en-US" smtClean="0"/>
              <a:t>‹#›</a:t>
            </a:fld>
            <a:endParaRPr lang="en-US"/>
          </a:p>
        </p:txBody>
      </p:sp>
    </p:spTree>
    <p:extLst>
      <p:ext uri="{BB962C8B-B14F-4D97-AF65-F5344CB8AC3E}">
        <p14:creationId xmlns:p14="http://schemas.microsoft.com/office/powerpoint/2010/main" val="3645006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33700" y="884238"/>
            <a:ext cx="3184525" cy="2389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ECF410-53E4-4DA2-89AA-D914CD35A003}" type="slidenum">
              <a:rPr lang="en-US" smtClean="0"/>
              <a:t>1</a:t>
            </a:fld>
            <a:endParaRPr lang="en-US"/>
          </a:p>
        </p:txBody>
      </p:sp>
    </p:spTree>
    <p:extLst>
      <p:ext uri="{BB962C8B-B14F-4D97-AF65-F5344CB8AC3E}">
        <p14:creationId xmlns:p14="http://schemas.microsoft.com/office/powerpoint/2010/main" val="2207939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FA090-0431-4293-B617-B77C9082F291}" type="slidenum">
              <a:rPr lang="en-US" smtClean="0"/>
              <a:pPr/>
              <a:t>13</a:t>
            </a:fld>
            <a:endParaRPr lang="en-US" dirty="0"/>
          </a:p>
        </p:txBody>
      </p:sp>
    </p:spTree>
    <p:extLst>
      <p:ext uri="{BB962C8B-B14F-4D97-AF65-F5344CB8AC3E}">
        <p14:creationId xmlns:p14="http://schemas.microsoft.com/office/powerpoint/2010/main" val="1585052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FA090-0431-4293-B617-B77C9082F291}" type="slidenum">
              <a:rPr lang="en-US" smtClean="0"/>
              <a:pPr/>
              <a:t>14</a:t>
            </a:fld>
            <a:endParaRPr lang="en-US" dirty="0"/>
          </a:p>
        </p:txBody>
      </p:sp>
    </p:spTree>
    <p:extLst>
      <p:ext uri="{BB962C8B-B14F-4D97-AF65-F5344CB8AC3E}">
        <p14:creationId xmlns:p14="http://schemas.microsoft.com/office/powerpoint/2010/main" val="3202334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FA090-0431-4293-B617-B77C9082F291}" type="slidenum">
              <a:rPr lang="en-US" smtClean="0"/>
              <a:pPr/>
              <a:t>15</a:t>
            </a:fld>
            <a:endParaRPr lang="en-US" dirty="0"/>
          </a:p>
        </p:txBody>
      </p:sp>
    </p:spTree>
    <p:extLst>
      <p:ext uri="{BB962C8B-B14F-4D97-AF65-F5344CB8AC3E}">
        <p14:creationId xmlns:p14="http://schemas.microsoft.com/office/powerpoint/2010/main" val="2849249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r>
              <a:rPr lang="en-US" dirty="0"/>
              <a:t>You</a:t>
            </a:r>
            <a:r>
              <a:rPr lang="en-US" baseline="0" dirty="0"/>
              <a:t> can go through the forms with the audience and talk through what’s on the form and how it can help them collect data for their PIR reports.</a:t>
            </a:r>
            <a:endParaRPr lang="en-US" dirty="0"/>
          </a:p>
        </p:txBody>
      </p:sp>
      <p:sp>
        <p:nvSpPr>
          <p:cNvPr id="4" name="Slide Number Placeholder 3"/>
          <p:cNvSpPr>
            <a:spLocks noGrp="1"/>
          </p:cNvSpPr>
          <p:nvPr>
            <p:ph type="sldNum" sz="quarter" idx="10"/>
          </p:nvPr>
        </p:nvSpPr>
        <p:spPr/>
        <p:txBody>
          <a:bodyPr/>
          <a:lstStyle/>
          <a:p>
            <a:fld id="{26931ABD-0424-4A39-8C27-11918CED66E4}" type="slidenum">
              <a:rPr lang="en-US" smtClean="0"/>
              <a:t>17</a:t>
            </a:fld>
            <a:endParaRPr lang="en-US" dirty="0"/>
          </a:p>
        </p:txBody>
      </p:sp>
    </p:spTree>
    <p:extLst>
      <p:ext uri="{BB962C8B-B14F-4D97-AF65-F5344CB8AC3E}">
        <p14:creationId xmlns:p14="http://schemas.microsoft.com/office/powerpoint/2010/main" val="344321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Collaborator National Resource Center for Health and Safety in Child Care developed a series of skill building modules that provide interactive, realistic scenarios to build and enhance consultation skills for child care health consultants. One addresses oral health. However, all 6 are valuable resources to anyone working with the Head Start and child care community. I would highly recommend reviewing all 6 modules</a:t>
            </a:r>
          </a:p>
        </p:txBody>
      </p:sp>
      <p:sp>
        <p:nvSpPr>
          <p:cNvPr id="4" name="Slide Number Placeholder 3"/>
          <p:cNvSpPr>
            <a:spLocks noGrp="1"/>
          </p:cNvSpPr>
          <p:nvPr>
            <p:ph type="sldNum" sz="quarter" idx="10"/>
          </p:nvPr>
        </p:nvSpPr>
        <p:spPr/>
        <p:txBody>
          <a:bodyPr/>
          <a:lstStyle/>
          <a:p>
            <a:fld id="{26931ABD-0424-4A39-8C27-11918CED66E4}" type="slidenum">
              <a:rPr lang="en-US" smtClean="0"/>
              <a:t>18</a:t>
            </a:fld>
            <a:endParaRPr lang="en-US" dirty="0"/>
          </a:p>
        </p:txBody>
      </p:sp>
    </p:spTree>
    <p:extLst>
      <p:ext uri="{BB962C8B-B14F-4D97-AF65-F5344CB8AC3E}">
        <p14:creationId xmlns:p14="http://schemas.microsoft.com/office/powerpoint/2010/main" val="537572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email DHLs</a:t>
            </a:r>
            <a:r>
              <a:rPr lang="en-US" baseline="0" dirty="0"/>
              <a:t> for stories and pictures to visually demonstrate sample activities</a:t>
            </a:r>
            <a:endParaRPr lang="en-US" dirty="0"/>
          </a:p>
        </p:txBody>
      </p:sp>
      <p:sp>
        <p:nvSpPr>
          <p:cNvPr id="4" name="Slide Number Placeholder 3"/>
          <p:cNvSpPr>
            <a:spLocks noGrp="1"/>
          </p:cNvSpPr>
          <p:nvPr>
            <p:ph type="sldNum" sz="quarter" idx="10"/>
          </p:nvPr>
        </p:nvSpPr>
        <p:spPr/>
        <p:txBody>
          <a:bodyPr/>
          <a:lstStyle/>
          <a:p>
            <a:fld id="{5D2D8EEF-31B8-8848-A373-674C94CAFC80}" type="slidenum">
              <a:rPr lang="en-US" smtClean="0"/>
              <a:t>19</a:t>
            </a:fld>
            <a:endParaRPr lang="en-US"/>
          </a:p>
        </p:txBody>
      </p:sp>
    </p:spTree>
    <p:extLst>
      <p:ext uri="{BB962C8B-B14F-4D97-AF65-F5344CB8AC3E}">
        <p14:creationId xmlns:p14="http://schemas.microsoft.com/office/powerpoint/2010/main" val="2058176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931ABD-0424-4A39-8C27-11918CED66E4}" type="slidenum">
              <a:rPr lang="en-US" smtClean="0"/>
              <a:t>21</a:t>
            </a:fld>
            <a:endParaRPr lang="en-US" dirty="0"/>
          </a:p>
        </p:txBody>
      </p:sp>
    </p:spTree>
    <p:extLst>
      <p:ext uri="{BB962C8B-B14F-4D97-AF65-F5344CB8AC3E}">
        <p14:creationId xmlns:p14="http://schemas.microsoft.com/office/powerpoint/2010/main" val="2244532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FA090-0431-4293-B617-B77C9082F291}" type="slidenum">
              <a:rPr lang="en-US" smtClean="0"/>
              <a:pPr/>
              <a:t>22</a:t>
            </a:fld>
            <a:endParaRPr lang="en-US" dirty="0"/>
          </a:p>
        </p:txBody>
      </p:sp>
    </p:spTree>
    <p:extLst>
      <p:ext uri="{BB962C8B-B14F-4D97-AF65-F5344CB8AC3E}">
        <p14:creationId xmlns:p14="http://schemas.microsoft.com/office/powerpoint/2010/main" val="2849249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CF410-53E4-4DA2-89AA-D914CD35A003}" type="slidenum">
              <a:rPr lang="en-US" smtClean="0"/>
              <a:t>25</a:t>
            </a:fld>
            <a:endParaRPr lang="en-US"/>
          </a:p>
        </p:txBody>
      </p:sp>
    </p:spTree>
    <p:extLst>
      <p:ext uri="{BB962C8B-B14F-4D97-AF65-F5344CB8AC3E}">
        <p14:creationId xmlns:p14="http://schemas.microsoft.com/office/powerpoint/2010/main" val="36743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Webinar: https://</a:t>
            </a:r>
            <a:r>
              <a:rPr lang="en-US" dirty="0" err="1"/>
              <a:t>eclkc.ohs.acf.hhs.gov</a:t>
            </a:r>
            <a:r>
              <a:rPr lang="en-US" dirty="0"/>
              <a:t>/video/healthy-smiles-oral-health-webinar-</a:t>
            </a:r>
            <a:r>
              <a:rPr lang="en-US" dirty="0" err="1"/>
              <a:t>spanish</a:t>
            </a:r>
            <a:r>
              <a:rPr lang="en-US" dirty="0"/>
              <a:t>-speaking-parents</a:t>
            </a:r>
          </a:p>
          <a:p>
            <a:endParaRPr lang="en-US" dirty="0"/>
          </a:p>
          <a:p>
            <a:r>
              <a:rPr lang="en-US" dirty="0"/>
              <a:t>Link to Resources</a:t>
            </a:r>
            <a:r>
              <a:rPr lang="en-US" baseline="0" dirty="0"/>
              <a:t> in Spanish https://</a:t>
            </a:r>
            <a:r>
              <a:rPr lang="en-US" baseline="0" dirty="0" err="1"/>
              <a:t>eclkc.ohs.acf.hhs.gov</a:t>
            </a:r>
            <a:r>
              <a:rPr lang="en-US" baseline="0" dirty="0"/>
              <a:t>/oral-health/fact-sheet/oral-health-resources-</a:t>
            </a:r>
            <a:r>
              <a:rPr lang="en-US" baseline="0" dirty="0" err="1"/>
              <a:t>spanish</a:t>
            </a:r>
            <a:r>
              <a:rPr lang="en-US" baseline="0" dirty="0"/>
              <a:t>-speaking-families</a:t>
            </a:r>
            <a:endParaRPr lang="en-US" dirty="0"/>
          </a:p>
        </p:txBody>
      </p:sp>
      <p:sp>
        <p:nvSpPr>
          <p:cNvPr id="4" name="Slide Number Placeholder 3"/>
          <p:cNvSpPr>
            <a:spLocks noGrp="1"/>
          </p:cNvSpPr>
          <p:nvPr>
            <p:ph type="sldNum" sz="quarter" idx="10"/>
          </p:nvPr>
        </p:nvSpPr>
        <p:spPr/>
        <p:txBody>
          <a:bodyPr/>
          <a:lstStyle/>
          <a:p>
            <a:fld id="{26931ABD-0424-4A39-8C27-11918CED66E4}" type="slidenum">
              <a:rPr lang="en-US" smtClean="0"/>
              <a:t>26</a:t>
            </a:fld>
            <a:endParaRPr lang="en-US" dirty="0"/>
          </a:p>
        </p:txBody>
      </p:sp>
    </p:spTree>
    <p:extLst>
      <p:ext uri="{BB962C8B-B14F-4D97-AF65-F5344CB8AC3E}">
        <p14:creationId xmlns:p14="http://schemas.microsoft.com/office/powerpoint/2010/main" val="1289136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8ECF410-53E4-4DA2-89AA-D914CD35A003}"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7353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easy-to-read brochure produced by NIDCR  is for parents of infants or toddlers. It explains why baby teeth are important, gives tips on how to prevent early childhood tooth decay, and promotes the age 1 dental visit.</a:t>
            </a:r>
            <a:endParaRPr lang="en-US" dirty="0"/>
          </a:p>
        </p:txBody>
      </p:sp>
      <p:sp>
        <p:nvSpPr>
          <p:cNvPr id="4" name="Slide Number Placeholder 3"/>
          <p:cNvSpPr>
            <a:spLocks noGrp="1"/>
          </p:cNvSpPr>
          <p:nvPr>
            <p:ph type="sldNum" sz="quarter" idx="10"/>
          </p:nvPr>
        </p:nvSpPr>
        <p:spPr/>
        <p:txBody>
          <a:bodyPr/>
          <a:lstStyle/>
          <a:p>
            <a:fld id="{26931ABD-0424-4A39-8C27-11918CED66E4}" type="slidenum">
              <a:rPr lang="en-US" smtClean="0"/>
              <a:t>27</a:t>
            </a:fld>
            <a:endParaRPr lang="en-US" dirty="0"/>
          </a:p>
        </p:txBody>
      </p:sp>
    </p:spTree>
    <p:extLst>
      <p:ext uri="{BB962C8B-B14F-4D97-AF65-F5344CB8AC3E}">
        <p14:creationId xmlns:p14="http://schemas.microsoft.com/office/powerpoint/2010/main" val="2414365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Healthy Teeth, Healthy Me is an initiative of Sesame Workshop, the nonprofit educational organization behind Sesame Street, in partnership with Sam’s Club and MetLife Foundation, It’s a bilingual (English/Spanish), multimedia outreach initiative designed to leverage the power of well-known Sesame Street characters to motivate children 2 to 5 years of age, their parents, and their caregivers to care for children’s oral health…early.</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The project objectives include</a:t>
            </a:r>
          </a:p>
          <a:p>
            <a:r>
              <a:rPr lang="en-US" sz="1200" b="0" i="0" kern="1200" dirty="0">
                <a:solidFill>
                  <a:schemeClr val="tx1"/>
                </a:solidFill>
                <a:effectLst/>
                <a:latin typeface="+mn-lt"/>
                <a:ea typeface="+mn-ea"/>
                <a:cs typeface="+mn-cs"/>
              </a:rPr>
              <a:t>Empowering children to make healthy choices that will have a positive impact on their oral health.</a:t>
            </a:r>
          </a:p>
          <a:p>
            <a:r>
              <a:rPr lang="en-US" sz="1200" b="0" i="0" kern="1200" dirty="0">
                <a:solidFill>
                  <a:schemeClr val="tx1"/>
                </a:solidFill>
                <a:effectLst/>
                <a:latin typeface="+mn-lt"/>
                <a:ea typeface="+mn-ea"/>
                <a:cs typeface="+mn-cs"/>
              </a:rPr>
              <a:t>Educating adults about the benefits of young children’s preventive oral care and recommended strategies to establish a foundation for healthy habits early in life.</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Project components</a:t>
            </a:r>
          </a:p>
          <a:p>
            <a:pPr fontAlgn="base"/>
            <a:r>
              <a:rPr lang="en-US" sz="1200" b="0" i="0" kern="1200" dirty="0">
                <a:solidFill>
                  <a:schemeClr val="tx1"/>
                </a:solidFill>
                <a:effectLst/>
                <a:latin typeface="+mn-lt"/>
                <a:ea typeface="+mn-ea"/>
                <a:cs typeface="+mn-cs"/>
              </a:rPr>
              <a:t>The bilingual (English and Spanish) Outreach Kit will include:</a:t>
            </a:r>
          </a:p>
          <a:p>
            <a:r>
              <a:rPr lang="en-US" sz="1200" b="0" i="0" kern="1200" dirty="0">
                <a:solidFill>
                  <a:schemeClr val="tx1"/>
                </a:solidFill>
                <a:effectLst/>
                <a:latin typeface="+mn-lt"/>
                <a:ea typeface="+mn-ea"/>
                <a:cs typeface="+mn-cs"/>
              </a:rPr>
              <a:t>An original Sesame Street DVD featuring songs by Elmo and Abby.</a:t>
            </a:r>
          </a:p>
          <a:p>
            <a:r>
              <a:rPr lang="en-US" sz="1200" b="0" i="0" kern="1200" dirty="0">
                <a:solidFill>
                  <a:schemeClr val="tx1"/>
                </a:solidFill>
                <a:effectLst/>
                <a:latin typeface="+mn-lt"/>
                <a:ea typeface="+mn-ea"/>
                <a:cs typeface="+mn-cs"/>
              </a:rPr>
              <a:t>A Guide for Families providing useful information and tools to use with children to reinforce important routines that keep teeth healthy and clean.</a:t>
            </a:r>
          </a:p>
          <a:p>
            <a:r>
              <a:rPr lang="en-US" sz="1200" b="0" i="0" kern="1200" dirty="0">
                <a:solidFill>
                  <a:schemeClr val="tx1"/>
                </a:solidFill>
                <a:effectLst/>
                <a:latin typeface="+mn-lt"/>
                <a:ea typeface="+mn-ea"/>
                <a:cs typeface="+mn-cs"/>
              </a:rPr>
              <a:t>An online Brushing Teeth game engaging children in brushing all their teeth.</a:t>
            </a:r>
          </a:p>
          <a:p>
            <a:r>
              <a:rPr lang="en-US" sz="1200" b="0" i="0" kern="1200" dirty="0">
                <a:solidFill>
                  <a:schemeClr val="tx1"/>
                </a:solidFill>
                <a:effectLst/>
                <a:latin typeface="+mn-lt"/>
                <a:ea typeface="+mn-ea"/>
                <a:cs typeface="+mn-cs"/>
              </a:rPr>
              <a:t>A digital Guide for Providers supporting health practitioners as they create partnerships with families.</a:t>
            </a:r>
          </a:p>
          <a:p>
            <a:endParaRPr lang="en-US" dirty="0"/>
          </a:p>
        </p:txBody>
      </p:sp>
      <p:sp>
        <p:nvSpPr>
          <p:cNvPr id="4" name="Slide Number Placeholder 3"/>
          <p:cNvSpPr>
            <a:spLocks noGrp="1"/>
          </p:cNvSpPr>
          <p:nvPr>
            <p:ph type="sldNum" sz="quarter" idx="10"/>
          </p:nvPr>
        </p:nvSpPr>
        <p:spPr/>
        <p:txBody>
          <a:bodyPr/>
          <a:lstStyle/>
          <a:p>
            <a:fld id="{26931ABD-0424-4A39-8C27-11918CED66E4}" type="slidenum">
              <a:rPr lang="en-US" smtClean="0"/>
              <a:t>28</a:t>
            </a:fld>
            <a:endParaRPr lang="en-US" dirty="0"/>
          </a:p>
        </p:txBody>
      </p:sp>
    </p:spTree>
    <p:extLst>
      <p:ext uri="{BB962C8B-B14F-4D97-AF65-F5344CB8AC3E}">
        <p14:creationId xmlns:p14="http://schemas.microsoft.com/office/powerpoint/2010/main" val="3353614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email DHLs</a:t>
            </a:r>
            <a:r>
              <a:rPr lang="en-US" baseline="0" dirty="0"/>
              <a:t> for stories and pictures to visually demonstrate sample activities</a:t>
            </a:r>
            <a:endParaRPr lang="en-US" dirty="0"/>
          </a:p>
          <a:p>
            <a:endParaRPr lang="en-US" dirty="0"/>
          </a:p>
        </p:txBody>
      </p:sp>
      <p:sp>
        <p:nvSpPr>
          <p:cNvPr id="4" name="Slide Number Placeholder 3"/>
          <p:cNvSpPr>
            <a:spLocks noGrp="1"/>
          </p:cNvSpPr>
          <p:nvPr>
            <p:ph type="sldNum" sz="quarter" idx="10"/>
          </p:nvPr>
        </p:nvSpPr>
        <p:spPr/>
        <p:txBody>
          <a:bodyPr/>
          <a:lstStyle/>
          <a:p>
            <a:fld id="{5D2D8EEF-31B8-8848-A373-674C94CAFC80}" type="slidenum">
              <a:rPr lang="en-US" smtClean="0"/>
              <a:t>29</a:t>
            </a:fld>
            <a:endParaRPr lang="en-US"/>
          </a:p>
        </p:txBody>
      </p:sp>
    </p:spTree>
    <p:extLst>
      <p:ext uri="{BB962C8B-B14F-4D97-AF65-F5344CB8AC3E}">
        <p14:creationId xmlns:p14="http://schemas.microsoft.com/office/powerpoint/2010/main" val="3858001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CF410-53E4-4DA2-89AA-D914CD35A003}" type="slidenum">
              <a:rPr lang="en-US" smtClean="0"/>
              <a:t>31</a:t>
            </a:fld>
            <a:endParaRPr lang="en-US"/>
          </a:p>
        </p:txBody>
      </p:sp>
    </p:spTree>
    <p:extLst>
      <p:ext uri="{BB962C8B-B14F-4D97-AF65-F5344CB8AC3E}">
        <p14:creationId xmlns:p14="http://schemas.microsoft.com/office/powerpoint/2010/main" val="3457761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CF410-53E4-4DA2-89AA-D914CD35A003}" type="slidenum">
              <a:rPr lang="en-US" smtClean="0"/>
              <a:t>32</a:t>
            </a:fld>
            <a:endParaRPr lang="en-US"/>
          </a:p>
        </p:txBody>
      </p:sp>
    </p:spTree>
    <p:extLst>
      <p:ext uri="{BB962C8B-B14F-4D97-AF65-F5344CB8AC3E}">
        <p14:creationId xmlns:p14="http://schemas.microsoft.com/office/powerpoint/2010/main" val="3457761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ECF410-53E4-4DA2-89AA-D914CD35A003}" type="slidenum">
              <a:rPr lang="en-US" smtClean="0"/>
              <a:t>33</a:t>
            </a:fld>
            <a:endParaRPr lang="en-US"/>
          </a:p>
        </p:txBody>
      </p:sp>
    </p:spTree>
    <p:extLst>
      <p:ext uri="{BB962C8B-B14F-4D97-AF65-F5344CB8AC3E}">
        <p14:creationId xmlns:p14="http://schemas.microsoft.com/office/powerpoint/2010/main" val="1777515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11570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FA090-0431-4293-B617-B77C9082F291}" type="slidenum">
              <a:rPr lang="en-US" smtClean="0"/>
              <a:pPr/>
              <a:t>4</a:t>
            </a:fld>
            <a:endParaRPr lang="en-US" dirty="0"/>
          </a:p>
        </p:txBody>
      </p:sp>
    </p:spTree>
    <p:extLst>
      <p:ext uri="{BB962C8B-B14F-4D97-AF65-F5344CB8AC3E}">
        <p14:creationId xmlns:p14="http://schemas.microsoft.com/office/powerpoint/2010/main" val="320233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ECF410-53E4-4DA2-89AA-D914CD35A003}" type="slidenum">
              <a:rPr lang="en-US" smtClean="0"/>
              <a:t>5</a:t>
            </a:fld>
            <a:endParaRPr lang="en-US"/>
          </a:p>
        </p:txBody>
      </p:sp>
    </p:spTree>
    <p:extLst>
      <p:ext uri="{BB962C8B-B14F-4D97-AF65-F5344CB8AC3E}">
        <p14:creationId xmlns:p14="http://schemas.microsoft.com/office/powerpoint/2010/main" val="2325495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Health Assessment,</a:t>
            </a:r>
            <a:r>
              <a:rPr lang="en-US" baseline="0" dirty="0"/>
              <a:t> Follow-up, and Treatment — materials and information to </a:t>
            </a:r>
            <a:endParaRPr lang="en-US" dirty="0"/>
          </a:p>
        </p:txBody>
      </p:sp>
      <p:sp>
        <p:nvSpPr>
          <p:cNvPr id="4" name="Slide Number Placeholder 3"/>
          <p:cNvSpPr>
            <a:spLocks noGrp="1"/>
          </p:cNvSpPr>
          <p:nvPr>
            <p:ph type="sldNum" sz="quarter" idx="10"/>
          </p:nvPr>
        </p:nvSpPr>
        <p:spPr/>
        <p:txBody>
          <a:bodyPr/>
          <a:lstStyle/>
          <a:p>
            <a:fld id="{564FA090-0431-4293-B617-B77C9082F291}" type="slidenum">
              <a:rPr lang="en-US" smtClean="0"/>
              <a:pPr/>
              <a:t>6</a:t>
            </a:fld>
            <a:endParaRPr lang="en-US" dirty="0"/>
          </a:p>
        </p:txBody>
      </p:sp>
    </p:spTree>
    <p:extLst>
      <p:ext uri="{BB962C8B-B14F-4D97-AF65-F5344CB8AC3E}">
        <p14:creationId xmlns:p14="http://schemas.microsoft.com/office/powerpoint/2010/main" val="3202334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noFill/>
          <a:ln>
            <a:solidFill>
              <a:srgbClr val="000000"/>
            </a:solidFill>
            <a:miter lim="800000"/>
            <a:headEnd/>
            <a:tailEnd/>
          </a:ln>
        </p:spPr>
      </p:sp>
      <p:sp>
        <p:nvSpPr>
          <p:cNvPr id="81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8195" name="Slide Number Placeholder 3"/>
          <p:cNvSpPr>
            <a:spLocks noGrp="1"/>
          </p:cNvSpPr>
          <p:nvPr>
            <p:ph type="sldNum" sz="quarter" idx="5"/>
          </p:nvPr>
        </p:nvSpPr>
        <p:spPr bwMode="auto">
          <a:noFill/>
          <a:ln>
            <a:miter lim="800000"/>
            <a:headEnd/>
            <a:tailEnd/>
          </a:ln>
        </p:spPr>
        <p:txBody>
          <a:bodyPr/>
          <a:lstStyle/>
          <a:p>
            <a:fld id="{21361EE8-E4C0-48E2-A2B2-536AB993E3C3}" type="slidenum">
              <a:rPr lang="en-US"/>
              <a:pPr/>
              <a:t>8</a:t>
            </a:fld>
            <a:endParaRPr lang="en-US" dirty="0"/>
          </a:p>
        </p:txBody>
      </p:sp>
    </p:spTree>
    <p:extLst>
      <p:ext uri="{BB962C8B-B14F-4D97-AF65-F5344CB8AC3E}">
        <p14:creationId xmlns:p14="http://schemas.microsoft.com/office/powerpoint/2010/main" val="3097957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noFill/>
          <a:ln>
            <a:solidFill>
              <a:srgbClr val="000000"/>
            </a:solidFill>
            <a:miter lim="800000"/>
            <a:headEnd/>
            <a:tailEnd/>
          </a:ln>
        </p:spPr>
      </p:sp>
      <p:sp>
        <p:nvSpPr>
          <p:cNvPr id="81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8195" name="Slide Number Placeholder 3"/>
          <p:cNvSpPr>
            <a:spLocks noGrp="1"/>
          </p:cNvSpPr>
          <p:nvPr>
            <p:ph type="sldNum" sz="quarter" idx="5"/>
          </p:nvPr>
        </p:nvSpPr>
        <p:spPr bwMode="auto">
          <a:noFill/>
          <a:ln>
            <a:miter lim="800000"/>
            <a:headEnd/>
            <a:tailEnd/>
          </a:ln>
        </p:spPr>
        <p:txBody>
          <a:bodyPr/>
          <a:lstStyle/>
          <a:p>
            <a:fld id="{21361EE8-E4C0-48E2-A2B2-536AB993E3C3}" type="slidenum">
              <a:rPr lang="en-US"/>
              <a:pPr/>
              <a:t>9</a:t>
            </a:fld>
            <a:endParaRPr lang="en-US" dirty="0"/>
          </a:p>
        </p:txBody>
      </p:sp>
    </p:spTree>
    <p:extLst>
      <p:ext uri="{BB962C8B-B14F-4D97-AF65-F5344CB8AC3E}">
        <p14:creationId xmlns:p14="http://schemas.microsoft.com/office/powerpoint/2010/main" val="131282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FA090-0431-4293-B617-B77C9082F291}" type="slidenum">
              <a:rPr lang="en-US" smtClean="0"/>
              <a:pPr/>
              <a:t>10</a:t>
            </a:fld>
            <a:endParaRPr lang="en-US" dirty="0"/>
          </a:p>
        </p:txBody>
      </p:sp>
    </p:spTree>
    <p:extLst>
      <p:ext uri="{BB962C8B-B14F-4D97-AF65-F5344CB8AC3E}">
        <p14:creationId xmlns:p14="http://schemas.microsoft.com/office/powerpoint/2010/main" val="158505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ECF410-53E4-4DA2-89AA-D914CD35A003}" type="slidenum">
              <a:rPr lang="en-US" smtClean="0"/>
              <a:t>12</a:t>
            </a:fld>
            <a:endParaRPr lang="en-US"/>
          </a:p>
        </p:txBody>
      </p:sp>
    </p:spTree>
    <p:extLst>
      <p:ext uri="{BB962C8B-B14F-4D97-AF65-F5344CB8AC3E}">
        <p14:creationId xmlns:p14="http://schemas.microsoft.com/office/powerpoint/2010/main" val="1952230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2" name="Rectangle 5"/>
          <p:cNvSpPr>
            <a:spLocks noChangeArrowheads="1"/>
          </p:cNvSpPr>
          <p:nvPr userDrawn="1"/>
        </p:nvSpPr>
        <p:spPr bwMode="auto">
          <a:xfrm>
            <a:off x="6334018" y="6541073"/>
            <a:ext cx="27285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0" fontAlgn="base" latinLnBrk="0" hangingPunct="0">
              <a:lnSpc>
                <a:spcPct val="100000"/>
              </a:lnSpc>
              <a:spcBef>
                <a:spcPct val="0"/>
              </a:spcBef>
              <a:spcAft>
                <a:spcPct val="0"/>
              </a:spcAft>
              <a:buClrTx/>
              <a:buSzTx/>
              <a:buFontTx/>
              <a:buNone/>
              <a:tabLst/>
              <a:defRPr/>
            </a:pPr>
            <a:r>
              <a:rPr kumimoji="0" lang="en-US" sz="1350" b="1" i="1" u="none" strike="noStrike" kern="0" cap="none" spc="0" normalizeH="0" baseline="0" noProof="0" dirty="0">
                <a:ln>
                  <a:noFill/>
                </a:ln>
                <a:solidFill>
                  <a:srgbClr val="CA3922"/>
                </a:solidFill>
                <a:effectLst/>
                <a:uLnTx/>
                <a:uFillTx/>
                <a:latin typeface="Calibri Bold Italic" panose="020F07020304040A0204" pitchFamily="34" charset="0"/>
              </a:rPr>
              <a:t>School readiness begins with health!</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23" name="Rectangle 22"/>
          <p:cNvSpPr/>
          <p:nvPr userDrawn="1"/>
        </p:nvSpPr>
        <p:spPr>
          <a:xfrm flipV="1">
            <a:off x="0" y="6463604"/>
            <a:ext cx="9144000" cy="45719"/>
          </a:xfrm>
          <a:prstGeom prst="rect">
            <a:avLst/>
          </a:prstGeom>
          <a:solidFill>
            <a:srgbClr val="CB44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xmlns="" id="{B1784356-6295-49D4-BAEC-DDFFEE9710D0}"/>
              </a:ext>
            </a:extLst>
          </p:cNvPr>
          <p:cNvSpPr>
            <a:spLocks noGrp="1"/>
          </p:cNvSpPr>
          <p:nvPr>
            <p:ph type="title"/>
          </p:nvPr>
        </p:nvSpPr>
        <p:spPr>
          <a:xfrm>
            <a:off x="1972688" y="365126"/>
            <a:ext cx="5198624" cy="1325563"/>
          </a:xfrm>
          <a:prstGeom prst="rect">
            <a:avLst/>
          </a:prstGeom>
        </p:spPr>
        <p:txBody>
          <a:bodyPr/>
          <a:lstStyle/>
          <a:p>
            <a:r>
              <a:rPr lang="en-US"/>
              <a:t>Click to edit Master title style</a:t>
            </a:r>
          </a:p>
        </p:txBody>
      </p:sp>
      <p:sp>
        <p:nvSpPr>
          <p:cNvPr id="9" name="Content Placeholder 2">
            <a:extLst>
              <a:ext uri="{FF2B5EF4-FFF2-40B4-BE49-F238E27FC236}">
                <a16:creationId xmlns:a16="http://schemas.microsoft.com/office/drawing/2014/main" xmlns="" id="{049CB429-246C-444E-AF50-A67E2A025182}"/>
              </a:ext>
            </a:extLst>
          </p:cNvPr>
          <p:cNvSpPr>
            <a:spLocks noGrp="1"/>
          </p:cNvSpPr>
          <p:nvPr>
            <p:ph idx="1"/>
          </p:nvPr>
        </p:nvSpPr>
        <p:spPr>
          <a:xfrm>
            <a:off x="1972688" y="1825626"/>
            <a:ext cx="5198624"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xmlns="" id="{49F370D2-0862-44B6-8858-BF86FD60F1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11" name="Rectangle 10">
            <a:extLst>
              <a:ext uri="{FF2B5EF4-FFF2-40B4-BE49-F238E27FC236}">
                <a16:creationId xmlns:a16="http://schemas.microsoft.com/office/drawing/2014/main" xmlns="" id="{73B61D38-89F2-4F77-9AD5-B66242A85E03}"/>
              </a:ext>
            </a:extLst>
          </p:cNvPr>
          <p:cNvSpPr/>
          <p:nvPr userDrawn="1"/>
        </p:nvSpPr>
        <p:spPr>
          <a:xfrm>
            <a:off x="-8412" y="581892"/>
            <a:ext cx="9169346" cy="883227"/>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DB38A9D7-8EE9-45D0-A1CC-BF42BFAE460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2615" y="800386"/>
            <a:ext cx="2902118" cy="493396"/>
          </a:xfrm>
          <a:prstGeom prst="rect">
            <a:avLst/>
          </a:prstGeom>
        </p:spPr>
      </p:pic>
      <p:sp>
        <p:nvSpPr>
          <p:cNvPr id="13" name="Rectangle 12">
            <a:extLst>
              <a:ext uri="{FF2B5EF4-FFF2-40B4-BE49-F238E27FC236}">
                <a16:creationId xmlns:a16="http://schemas.microsoft.com/office/drawing/2014/main" xmlns="" id="{C6746232-3D1C-4D57-852B-DE74951BDD5A}"/>
              </a:ext>
            </a:extLst>
          </p:cNvPr>
          <p:cNvSpPr/>
          <p:nvPr userDrawn="1"/>
        </p:nvSpPr>
        <p:spPr>
          <a:xfrm>
            <a:off x="55" y="2"/>
            <a:ext cx="6027390" cy="290945"/>
          </a:xfrm>
          <a:prstGeom prst="rect">
            <a:avLst/>
          </a:prstGeom>
          <a:solidFill>
            <a:srgbClr val="CB4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436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solidFill>
                  <a:schemeClr val="accent1">
                    <a:lumMod val="7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193EB93-9653-477B-A87F-0AC0D6E4DDD7}" type="datetimeFigureOut">
              <a:rPr lang="en-US" smtClean="0"/>
              <a:t>11/10/2018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A0BF6-0D88-4B96-AEAD-3016EB11DDD8}" type="slidenum">
              <a:rPr lang="en-US" smtClean="0"/>
              <a:t>‹#›</a:t>
            </a:fld>
            <a:endParaRPr lang="en-US"/>
          </a:p>
        </p:txBody>
      </p:sp>
    </p:spTree>
    <p:extLst>
      <p:ext uri="{BB962C8B-B14F-4D97-AF65-F5344CB8AC3E}">
        <p14:creationId xmlns:p14="http://schemas.microsoft.com/office/powerpoint/2010/main" val="3011782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1D8BD707-D9CF-40AE-B4C6-C98DA3205C09}" type="datetimeFigureOut">
              <a:rPr lang="en-US" smtClean="0"/>
              <a:t>11/10/2018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3030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b="1">
                <a:solidFill>
                  <a:schemeClr val="accent1">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8" name="Rectangle 5"/>
          <p:cNvSpPr>
            <a:spLocks noChangeArrowheads="1"/>
          </p:cNvSpPr>
          <p:nvPr userDrawn="1"/>
        </p:nvSpPr>
        <p:spPr bwMode="auto">
          <a:xfrm>
            <a:off x="6334018" y="6541073"/>
            <a:ext cx="27285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0" fontAlgn="base" latinLnBrk="0" hangingPunct="0">
              <a:lnSpc>
                <a:spcPct val="100000"/>
              </a:lnSpc>
              <a:spcBef>
                <a:spcPct val="0"/>
              </a:spcBef>
              <a:spcAft>
                <a:spcPct val="0"/>
              </a:spcAft>
              <a:buClrTx/>
              <a:buSzTx/>
              <a:buFontTx/>
              <a:buNone/>
              <a:tabLst/>
              <a:defRPr/>
            </a:pPr>
            <a:r>
              <a:rPr kumimoji="0" lang="en-US" sz="1350" b="1" i="1" u="none" strike="noStrike" kern="0" cap="none" spc="0" normalizeH="0" baseline="0" noProof="0" dirty="0">
                <a:ln>
                  <a:noFill/>
                </a:ln>
                <a:solidFill>
                  <a:srgbClr val="CA3922"/>
                </a:solidFill>
                <a:effectLst/>
                <a:uLnTx/>
                <a:uFillTx/>
                <a:latin typeface="Calibri Bold Italic" panose="020F07020304040A0204" pitchFamily="34" charset="0"/>
              </a:rPr>
              <a:t>School readiness begins with health!</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9" name="Rectangle 8"/>
          <p:cNvSpPr/>
          <p:nvPr userDrawn="1"/>
        </p:nvSpPr>
        <p:spPr>
          <a:xfrm flipV="1">
            <a:off x="0" y="6463604"/>
            <a:ext cx="9144000" cy="45719"/>
          </a:xfrm>
          <a:prstGeom prst="rect">
            <a:avLst/>
          </a:prstGeom>
          <a:solidFill>
            <a:srgbClr val="CB44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Rectangle 5"/>
          <p:cNvSpPr>
            <a:spLocks noChangeArrowheads="1"/>
          </p:cNvSpPr>
          <p:nvPr userDrawn="1"/>
        </p:nvSpPr>
        <p:spPr bwMode="auto">
          <a:xfrm>
            <a:off x="6334018" y="6541073"/>
            <a:ext cx="272850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0" fontAlgn="base" latinLnBrk="0" hangingPunct="0">
              <a:lnSpc>
                <a:spcPct val="100000"/>
              </a:lnSpc>
              <a:spcBef>
                <a:spcPct val="0"/>
              </a:spcBef>
              <a:spcAft>
                <a:spcPct val="0"/>
              </a:spcAft>
              <a:buClrTx/>
              <a:buSzTx/>
              <a:buFontTx/>
              <a:buNone/>
              <a:tabLst/>
              <a:defRPr/>
            </a:pPr>
            <a:r>
              <a:rPr kumimoji="0" lang="en-US" sz="1350" b="1" i="1" u="none" strike="noStrike" kern="0" cap="none" spc="0" normalizeH="0" baseline="0" noProof="0" dirty="0">
                <a:ln>
                  <a:noFill/>
                </a:ln>
                <a:solidFill>
                  <a:srgbClr val="CA3922"/>
                </a:solidFill>
                <a:effectLst/>
                <a:uLnTx/>
                <a:uFillTx/>
                <a:latin typeface="Calibri Bold Italic" panose="020F07020304040A0204" pitchFamily="34" charset="0"/>
              </a:rPr>
              <a:t>School readiness begins with health!</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ndParaRPr>
          </a:p>
        </p:txBody>
      </p:sp>
      <p:sp>
        <p:nvSpPr>
          <p:cNvPr id="10" name="Rectangle 9"/>
          <p:cNvSpPr/>
          <p:nvPr userDrawn="1"/>
        </p:nvSpPr>
        <p:spPr>
          <a:xfrm flipV="1">
            <a:off x="0" y="6463604"/>
            <a:ext cx="9144000" cy="45719"/>
          </a:xfrm>
          <a:prstGeom prst="rect">
            <a:avLst/>
          </a:prstGeom>
          <a:solidFill>
            <a:srgbClr val="CB44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itle 1">
            <a:extLst>
              <a:ext uri="{FF2B5EF4-FFF2-40B4-BE49-F238E27FC236}">
                <a16:creationId xmlns:a16="http://schemas.microsoft.com/office/drawing/2014/main" xmlns="" id="{B1784356-6295-49D4-BAEC-DDFFEE9710D0}"/>
              </a:ext>
            </a:extLst>
          </p:cNvPr>
          <p:cNvSpPr txBox="1">
            <a:spLocks/>
          </p:cNvSpPr>
          <p:nvPr userDrawn="1"/>
        </p:nvSpPr>
        <p:spPr>
          <a:xfrm>
            <a:off x="1972688" y="365126"/>
            <a:ext cx="5198624"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accent1">
                    <a:lumMod val="75000"/>
                  </a:schemeClr>
                </a:solidFill>
                <a:latin typeface="+mj-lt"/>
                <a:ea typeface="+mj-ea"/>
                <a:cs typeface="+mj-cs"/>
              </a:defRPr>
            </a:lvl1pPr>
          </a:lstStyle>
          <a:p>
            <a:r>
              <a:rPr lang="en-US"/>
              <a:t>Click to edit Master title style</a:t>
            </a:r>
          </a:p>
        </p:txBody>
      </p:sp>
      <p:sp>
        <p:nvSpPr>
          <p:cNvPr id="13" name="Content Placeholder 2">
            <a:extLst>
              <a:ext uri="{FF2B5EF4-FFF2-40B4-BE49-F238E27FC236}">
                <a16:creationId xmlns:a16="http://schemas.microsoft.com/office/drawing/2014/main" xmlns="" id="{049CB429-246C-444E-AF50-A67E2A025182}"/>
              </a:ext>
            </a:extLst>
          </p:cNvPr>
          <p:cNvSpPr>
            <a:spLocks noGrp="1"/>
          </p:cNvSpPr>
          <p:nvPr>
            <p:ph idx="10"/>
          </p:nvPr>
        </p:nvSpPr>
        <p:spPr>
          <a:xfrm>
            <a:off x="1972688" y="1825626"/>
            <a:ext cx="5198624"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xmlns="" id="{49F370D2-0862-44B6-8858-BF86FD60F10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15" name="Rectangle 14">
            <a:extLst>
              <a:ext uri="{FF2B5EF4-FFF2-40B4-BE49-F238E27FC236}">
                <a16:creationId xmlns:a16="http://schemas.microsoft.com/office/drawing/2014/main" xmlns="" id="{73B61D38-89F2-4F77-9AD5-B66242A85E03}"/>
              </a:ext>
            </a:extLst>
          </p:cNvPr>
          <p:cNvSpPr/>
          <p:nvPr userDrawn="1"/>
        </p:nvSpPr>
        <p:spPr>
          <a:xfrm>
            <a:off x="-8412" y="581892"/>
            <a:ext cx="9169346" cy="883227"/>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DB38A9D7-8EE9-45D0-A1CC-BF42BFAE460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2615" y="800386"/>
            <a:ext cx="2902118" cy="493396"/>
          </a:xfrm>
          <a:prstGeom prst="rect">
            <a:avLst/>
          </a:prstGeom>
        </p:spPr>
      </p:pic>
      <p:sp>
        <p:nvSpPr>
          <p:cNvPr id="17" name="Rectangle 16">
            <a:extLst>
              <a:ext uri="{FF2B5EF4-FFF2-40B4-BE49-F238E27FC236}">
                <a16:creationId xmlns:a16="http://schemas.microsoft.com/office/drawing/2014/main" xmlns="" id="{C6746232-3D1C-4D57-852B-DE74951BDD5A}"/>
              </a:ext>
            </a:extLst>
          </p:cNvPr>
          <p:cNvSpPr/>
          <p:nvPr userDrawn="1"/>
        </p:nvSpPr>
        <p:spPr>
          <a:xfrm>
            <a:off x="55" y="2"/>
            <a:ext cx="6027390" cy="290945"/>
          </a:xfrm>
          <a:prstGeom prst="rect">
            <a:avLst/>
          </a:prstGeom>
          <a:solidFill>
            <a:srgbClr val="CB44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73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8A0BF6-0D88-4B96-AEAD-3016EB11DDD8}" type="slidenum">
              <a:rPr lang="en-US" smtClean="0"/>
              <a:t>‹#›</a:t>
            </a:fld>
            <a:endParaRPr lang="en-US"/>
          </a:p>
        </p:txBody>
      </p:sp>
    </p:spTree>
    <p:extLst>
      <p:ext uri="{BB962C8B-B14F-4D97-AF65-F5344CB8AC3E}">
        <p14:creationId xmlns:p14="http://schemas.microsoft.com/office/powerpoint/2010/main" val="264393330"/>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855133"/>
            <a:ext cx="7886700" cy="835556"/>
          </a:xfrm>
        </p:spPr>
        <p:txBody>
          <a:bodyPr/>
          <a:lstStyle>
            <a:lvl1pPr>
              <a:defRPr>
                <a:solidFill>
                  <a:schemeClr val="accent1">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8A0BF6-0D88-4B96-AEAD-3016EB11DDD8}" type="slidenum">
              <a:rPr lang="en-US" smtClean="0"/>
              <a:t>‹#›</a:t>
            </a:fld>
            <a:endParaRPr lang="en-US"/>
          </a:p>
        </p:txBody>
      </p:sp>
    </p:spTree>
    <p:extLst>
      <p:ext uri="{BB962C8B-B14F-4D97-AF65-F5344CB8AC3E}">
        <p14:creationId xmlns:p14="http://schemas.microsoft.com/office/powerpoint/2010/main" val="5396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E193EB93-9653-477B-A87F-0AC0D6E4DDD7}" type="datetimeFigureOut">
              <a:rPr lang="en-US" smtClean="0"/>
              <a:t>11/10/2018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8A0BF6-0D88-4B96-AEAD-3016EB11DDD8}" type="slidenum">
              <a:rPr lang="en-US" smtClean="0"/>
              <a:t>‹#›</a:t>
            </a:fld>
            <a:endParaRPr lang="en-US"/>
          </a:p>
        </p:txBody>
      </p:sp>
    </p:spTree>
    <p:extLst>
      <p:ext uri="{BB962C8B-B14F-4D97-AF65-F5344CB8AC3E}">
        <p14:creationId xmlns:p14="http://schemas.microsoft.com/office/powerpoint/2010/main" val="3315567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A0BF6-0D88-4B96-AEAD-3016EB11DDD8}" type="slidenum">
              <a:rPr lang="en-US" smtClean="0"/>
              <a:t>‹#›</a:t>
            </a:fld>
            <a:endParaRPr lang="en-US"/>
          </a:p>
        </p:txBody>
      </p:sp>
    </p:spTree>
    <p:extLst>
      <p:ext uri="{BB962C8B-B14F-4D97-AF65-F5344CB8AC3E}">
        <p14:creationId xmlns:p14="http://schemas.microsoft.com/office/powerpoint/2010/main" val="173645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2800" b="1">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normAutofit/>
          </a:bodyPr>
          <a:lstStyle>
            <a:lvl1pPr>
              <a:defRPr sz="2800"/>
            </a:lvl1pPr>
            <a:lvl2pPr>
              <a:defRPr sz="2400"/>
            </a:lvl2pPr>
            <a:lvl3pPr>
              <a:defRPr sz="2000"/>
            </a:lvl3pPr>
            <a:lvl4pPr>
              <a:defRPr sz="1600"/>
            </a:lvl4pPr>
            <a:lvl5pPr>
              <a:defRPr sz="16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193EB93-9653-477B-A87F-0AC0D6E4DDD7}" type="datetimeFigureOut">
              <a:rPr lang="en-US" smtClean="0"/>
              <a:t>11/10/2018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A0BF6-0D88-4B96-AEAD-3016EB11DDD8}" type="slidenum">
              <a:rPr lang="en-US" smtClean="0"/>
              <a:t>‹#›</a:t>
            </a:fld>
            <a:endParaRPr lang="en-US"/>
          </a:p>
        </p:txBody>
      </p:sp>
    </p:spTree>
    <p:extLst>
      <p:ext uri="{BB962C8B-B14F-4D97-AF65-F5344CB8AC3E}">
        <p14:creationId xmlns:p14="http://schemas.microsoft.com/office/powerpoint/2010/main" val="35049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2800">
                <a:solidFill>
                  <a:schemeClr val="accent1">
                    <a:lumMod val="75000"/>
                  </a:schemeClr>
                </a:solidFill>
              </a:defRPr>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193EB93-9653-477B-A87F-0AC0D6E4DDD7}" type="datetimeFigureOut">
              <a:rPr lang="en-US" smtClean="0"/>
              <a:t>11/10/2018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A0BF6-0D88-4B96-AEAD-3016EB11DDD8}" type="slidenum">
              <a:rPr lang="en-US" smtClean="0"/>
              <a:t>‹#›</a:t>
            </a:fld>
            <a:endParaRPr lang="en-US"/>
          </a:p>
        </p:txBody>
      </p:sp>
    </p:spTree>
    <p:extLst>
      <p:ext uri="{BB962C8B-B14F-4D97-AF65-F5344CB8AC3E}">
        <p14:creationId xmlns:p14="http://schemas.microsoft.com/office/powerpoint/2010/main" val="44630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193EB93-9653-477B-A87F-0AC0D6E4DDD7}" type="datetimeFigureOut">
              <a:rPr lang="en-US" smtClean="0"/>
              <a:t>11/10/2018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A0BF6-0D88-4B96-AEAD-3016EB11DDD8}" type="slidenum">
              <a:rPr lang="en-US" smtClean="0"/>
              <a:t>‹#›</a:t>
            </a:fld>
            <a:endParaRPr lang="en-US"/>
          </a:p>
        </p:txBody>
      </p:sp>
    </p:spTree>
    <p:extLst>
      <p:ext uri="{BB962C8B-B14F-4D97-AF65-F5344CB8AC3E}">
        <p14:creationId xmlns:p14="http://schemas.microsoft.com/office/powerpoint/2010/main" val="332922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864680"/>
            <a:ext cx="7886700" cy="9217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84909"/>
            <a:ext cx="7886700" cy="42195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8A0BF6-0D88-4B96-AEAD-3016EB11DDD8}" type="slidenum">
              <a:rPr lang="en-US" smtClean="0"/>
              <a:t>‹#›</a:t>
            </a:fld>
            <a:endParaRPr lang="en-US"/>
          </a:p>
        </p:txBody>
      </p:sp>
      <p:pic>
        <p:nvPicPr>
          <p:cNvPr id="10" name="Picture 9">
            <a:extLst>
              <a:ext uri="{FF2B5EF4-FFF2-40B4-BE49-F238E27FC236}">
                <a16:creationId xmlns:a16="http://schemas.microsoft.com/office/drawing/2014/main" xmlns="" id="{2160F983-3174-44DA-89F0-AF5136112157}"/>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 y="0"/>
            <a:ext cx="9144001" cy="848587"/>
          </a:xfrm>
          <a:prstGeom prst="rect">
            <a:avLst/>
          </a:prstGeom>
        </p:spPr>
      </p:pic>
      <p:pic>
        <p:nvPicPr>
          <p:cNvPr id="11" name="Picture 10">
            <a:extLst>
              <a:ext uri="{FF2B5EF4-FFF2-40B4-BE49-F238E27FC236}">
                <a16:creationId xmlns:a16="http://schemas.microsoft.com/office/drawing/2014/main" xmlns="" id="{8FD13D1B-283A-49AD-8A28-6626E1E4974B}"/>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6943928" y="6230356"/>
            <a:ext cx="1901536" cy="533454"/>
          </a:xfrm>
          <a:prstGeom prst="rect">
            <a:avLst/>
          </a:prstGeom>
        </p:spPr>
      </p:pic>
    </p:spTree>
    <p:extLst>
      <p:ext uri="{BB962C8B-B14F-4D97-AF65-F5344CB8AC3E}">
        <p14:creationId xmlns:p14="http://schemas.microsoft.com/office/powerpoint/2010/main" val="331140579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702" r:id="rId11"/>
  </p:sldLayoutIdLst>
  <p:txStyles>
    <p:titleStyle>
      <a:lvl1pPr algn="l" defTabSz="685800" rtl="0" eaLnBrk="1" latinLnBrk="0" hangingPunct="1">
        <a:lnSpc>
          <a:spcPct val="90000"/>
        </a:lnSpc>
        <a:spcBef>
          <a:spcPct val="0"/>
        </a:spcBef>
        <a:buNone/>
        <a:defRPr sz="3300" b="1" kern="1200">
          <a:solidFill>
            <a:schemeClr val="accent1">
              <a:lumMod val="75000"/>
            </a:schemeClr>
          </a:solidFill>
          <a:latin typeface="+mj-lt"/>
          <a:ea typeface="+mj-ea"/>
          <a:cs typeface="+mj-cs"/>
        </a:defRPr>
      </a:lvl1pPr>
    </p:titleStyle>
    <p:bodyStyle>
      <a:lvl1pPr marL="228600" indent="-228600" algn="l" defTabSz="685800" rtl="0" eaLnBrk="1" latinLnBrk="0" hangingPunct="1">
        <a:lnSpc>
          <a:spcPct val="90000"/>
        </a:lnSpc>
        <a:spcBef>
          <a:spcPts val="750"/>
        </a:spcBef>
        <a:buClr>
          <a:srgbClr val="CB440A"/>
        </a:buClr>
        <a:buFont typeface="Arial" panose="020B0604020202020204" pitchFamily="34" charset="0"/>
        <a:buChar char="•"/>
        <a:defRPr sz="2800" kern="1200">
          <a:solidFill>
            <a:schemeClr val="tx1"/>
          </a:solidFill>
          <a:latin typeface="+mn-lt"/>
          <a:ea typeface="+mn-ea"/>
          <a:cs typeface="+mn-cs"/>
        </a:defRPr>
      </a:lvl1pPr>
      <a:lvl2pPr marL="576263" indent="-233363" algn="l" defTabSz="685800" rtl="0" eaLnBrk="1" latinLnBrk="0" hangingPunct="1">
        <a:lnSpc>
          <a:spcPct val="90000"/>
        </a:lnSpc>
        <a:spcBef>
          <a:spcPts val="375"/>
        </a:spcBef>
        <a:buClr>
          <a:srgbClr val="CB440A"/>
        </a:buClr>
        <a:buFont typeface="Arial" panose="020B0604020202020204" pitchFamily="34" charset="0"/>
        <a:buChar char="•"/>
        <a:defRPr sz="24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CB440A"/>
        </a:buClr>
        <a:buFont typeface="Arial" panose="020B0604020202020204" pitchFamily="34" charset="0"/>
        <a:buChar char="•"/>
        <a:defRPr sz="1800" kern="1200">
          <a:solidFill>
            <a:schemeClr val="tx1"/>
          </a:solidFill>
          <a:latin typeface="+mn-lt"/>
          <a:ea typeface="+mn-ea"/>
          <a:cs typeface="+mn-cs"/>
        </a:defRPr>
      </a:lvl3pPr>
      <a:lvl4pPr marL="1262063" indent="-233363" algn="l" defTabSz="685800" rtl="0" eaLnBrk="1" latinLnBrk="0" hangingPunct="1">
        <a:lnSpc>
          <a:spcPct val="90000"/>
        </a:lnSpc>
        <a:spcBef>
          <a:spcPts val="375"/>
        </a:spcBef>
        <a:buClr>
          <a:srgbClr val="CB440A"/>
        </a:buClr>
        <a:buFont typeface="Arial" panose="020B0604020202020204" pitchFamily="34" charset="0"/>
        <a:buChar char="•"/>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375"/>
        </a:spcBef>
        <a:buClr>
          <a:srgbClr val="CB440A"/>
        </a:buClr>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hyperlink" Target="https://eclkc.ohs.acf.hhs.gov/health" TargetMode="External"/><Relationship Id="rId3" Type="http://schemas.openxmlformats.org/officeDocument/2006/relationships/hyperlink" Target="http://michellelandrum@yahoo.com" TargetMode="External"/><Relationship Id="rId7" Type="http://schemas.openxmlformats.org/officeDocument/2006/relationships/hyperlink" Target="mailto:health@ecetta.info"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46.jpeg"/><Relationship Id="rId5" Type="http://schemas.openxmlformats.org/officeDocument/2006/relationships/hyperlink" Target="mailto:eal38@Georgetown.edu" TargetMode="External"/><Relationship Id="rId10" Type="http://schemas.openxmlformats.org/officeDocument/2006/relationships/image" Target="../media/image47.jpeg"/><Relationship Id="rId4" Type="http://schemas.openxmlformats.org/officeDocument/2006/relationships/image" Target="../media/image45.jpeg"/><Relationship Id="rId9" Type="http://schemas.openxmlformats.org/officeDocument/2006/relationships/hyperlink" Target="mailto:sharpsg@marshall.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1020" y="4727553"/>
            <a:ext cx="4900135" cy="19606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buNone/>
              <a:defRPr sz="3200" b="1">
                <a:solidFill>
                  <a:srgbClr val="31859C"/>
                </a:solidFill>
                <a:ea typeface="MS PGothic" pitchFamily="34" charset="-128"/>
                <a:cs typeface="Palatino Linotype"/>
              </a:defRPr>
            </a:lvl1pPr>
          </a:lstStyle>
          <a:p>
            <a:pPr algn="l"/>
            <a:r>
              <a:rPr lang="en-US" sz="2000" dirty="0">
                <a:solidFill>
                  <a:srgbClr val="FFFFFF"/>
                </a:solidFill>
              </a:rPr>
              <a:t>Presented by:</a:t>
            </a:r>
          </a:p>
          <a:p>
            <a:pPr algn="l"/>
            <a:r>
              <a:rPr lang="en-US" sz="2000" b="0" dirty="0">
                <a:solidFill>
                  <a:srgbClr val="FFFFFF"/>
                </a:solidFill>
              </a:rPr>
              <a:t>Michelle Landrum, R.D.H., M.Ed. </a:t>
            </a:r>
          </a:p>
          <a:p>
            <a:pPr algn="l"/>
            <a:r>
              <a:rPr lang="en-US" sz="2000" b="0" dirty="0">
                <a:solidFill>
                  <a:srgbClr val="FFFFFF"/>
                </a:solidFill>
              </a:rPr>
              <a:t>Beth Lowe, B.S.D.H., M.P.H.</a:t>
            </a:r>
          </a:p>
          <a:p>
            <a:pPr algn="l"/>
            <a:r>
              <a:rPr lang="en-US" sz="2000" b="0" dirty="0">
                <a:solidFill>
                  <a:srgbClr val="FFFFFF"/>
                </a:solidFill>
              </a:rPr>
              <a:t>Gina Sharps, R.D.H., M.P.H.</a:t>
            </a:r>
            <a:endParaRPr lang="en-US" sz="2000" b="0" dirty="0">
              <a:solidFill>
                <a:srgbClr val="FFFFFF"/>
              </a:solidFill>
              <a:cs typeface="Calibri (body)"/>
            </a:endParaRPr>
          </a:p>
          <a:p>
            <a:pPr algn="l">
              <a:spcBef>
                <a:spcPts val="0"/>
              </a:spcBef>
            </a:pPr>
            <a:endParaRPr lang="en-US" sz="800" b="0" dirty="0">
              <a:solidFill>
                <a:srgbClr val="FFFFFF"/>
              </a:solidFill>
              <a:cs typeface="Calibri (body)"/>
            </a:endParaRPr>
          </a:p>
          <a:p>
            <a:pPr algn="l">
              <a:spcBef>
                <a:spcPts val="0"/>
              </a:spcBef>
            </a:pPr>
            <a:r>
              <a:rPr lang="en-US" sz="2000" b="0" dirty="0">
                <a:solidFill>
                  <a:srgbClr val="FFFFFF"/>
                </a:solidFill>
                <a:cs typeface="Calibri (body)"/>
              </a:rPr>
              <a:t>November 9, 2018</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4960" y="3983931"/>
            <a:ext cx="4017315" cy="2668216"/>
          </a:xfrm>
          <a:prstGeom prst="roundRect">
            <a:avLst>
              <a:gd name="adj" fmla="val 8594"/>
            </a:avLst>
          </a:prstGeom>
          <a:solidFill>
            <a:srgbClr val="FFFFFF">
              <a:shade val="85000"/>
            </a:srgbClr>
          </a:solidFill>
          <a:ln>
            <a:solidFill>
              <a:srgbClr val="A6A6A6"/>
            </a:solidFill>
          </a:ln>
          <a:effectLst/>
        </p:spPr>
      </p:pic>
      <p:sp>
        <p:nvSpPr>
          <p:cNvPr id="8" name="TextBox 7"/>
          <p:cNvSpPr txBox="1"/>
          <p:nvPr/>
        </p:nvSpPr>
        <p:spPr>
          <a:xfrm>
            <a:off x="659520" y="1841932"/>
            <a:ext cx="7824960" cy="1924181"/>
          </a:xfrm>
          <a:prstGeom prst="rect">
            <a:avLst/>
          </a:prstGeom>
          <a:noFill/>
        </p:spPr>
        <p:txBody>
          <a:bodyPr wrap="square" rtlCol="0">
            <a:spAutoFit/>
          </a:bodyPr>
          <a:lstStyle/>
          <a:p>
            <a:pPr algn="ctr"/>
            <a:r>
              <a:rPr lang="en-US" sz="3800" b="1" dirty="0">
                <a:solidFill>
                  <a:schemeClr val="bg1"/>
                </a:solidFill>
              </a:rPr>
              <a:t>Using Oral Health Resources on ECLKC to Support DHL Collaboration</a:t>
            </a:r>
          </a:p>
          <a:p>
            <a:pPr algn="ctr">
              <a:lnSpc>
                <a:spcPct val="150000"/>
              </a:lnSpc>
            </a:pPr>
            <a:r>
              <a:rPr lang="en-US" sz="3200" b="1" dirty="0">
                <a:solidFill>
                  <a:schemeClr val="bg1"/>
                </a:solidFill>
              </a:rPr>
              <a:t>DHL Webinar</a:t>
            </a:r>
          </a:p>
        </p:txBody>
      </p:sp>
    </p:spTree>
    <p:extLst>
      <p:ext uri="{BB962C8B-B14F-4D97-AF65-F5344CB8AC3E}">
        <p14:creationId xmlns:p14="http://schemas.microsoft.com/office/powerpoint/2010/main" val="3447894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i="1" dirty="0">
                <a:solidFill>
                  <a:srgbClr val="1460AB"/>
                </a:solidFill>
                <a:latin typeface="Calibri"/>
                <a:cs typeface="Calibri"/>
              </a:rPr>
              <a:t>Brush Up on Oral Health </a:t>
            </a:r>
            <a:r>
              <a:rPr lang="en-US" dirty="0">
                <a:solidFill>
                  <a:srgbClr val="1460AB"/>
                </a:solidFill>
                <a:latin typeface="Calibri"/>
                <a:cs typeface="Calibri"/>
              </a:rPr>
              <a:t>Tip Sheets</a:t>
            </a:r>
          </a:p>
        </p:txBody>
      </p:sp>
      <p:sp>
        <p:nvSpPr>
          <p:cNvPr id="4" name="Content Placeholder 3"/>
          <p:cNvSpPr>
            <a:spLocks noGrp="1"/>
          </p:cNvSpPr>
          <p:nvPr>
            <p:ph idx="4294967295"/>
          </p:nvPr>
        </p:nvSpPr>
        <p:spPr>
          <a:xfrm>
            <a:off x="2305538" y="1822938"/>
            <a:ext cx="6363190" cy="4239109"/>
          </a:xfrm>
          <a:prstGeom prst="rect">
            <a:avLst/>
          </a:prstGeom>
        </p:spPr>
        <p:txBody>
          <a:bodyPr wrap="square">
            <a:spAutoFit/>
          </a:bodyPr>
          <a:lstStyle/>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Current and past issues available on ECLKC</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Topics addressed include</a:t>
            </a:r>
          </a:p>
          <a:p>
            <a:pPr marL="685800" lvl="1" indent="-338138">
              <a:lnSpc>
                <a:spcPct val="100000"/>
              </a:lnSpc>
              <a:spcBef>
                <a:spcPct val="0"/>
              </a:spcBef>
              <a:buClr>
                <a:schemeClr val="accent2">
                  <a:lumMod val="75000"/>
                </a:schemeClr>
              </a:buClr>
              <a:buFont typeface="Arial"/>
              <a:buChar char="•"/>
            </a:pPr>
            <a:r>
              <a:rPr lang="en-US" dirty="0"/>
              <a:t>Oral health promotion</a:t>
            </a:r>
          </a:p>
          <a:p>
            <a:pPr marL="685800" lvl="1" indent="-338138">
              <a:lnSpc>
                <a:spcPct val="100000"/>
              </a:lnSpc>
              <a:spcBef>
                <a:spcPct val="0"/>
              </a:spcBef>
              <a:buClr>
                <a:schemeClr val="accent2">
                  <a:lumMod val="75000"/>
                </a:schemeClr>
              </a:buClr>
              <a:buFont typeface="Arial"/>
              <a:buChar char="•"/>
            </a:pPr>
            <a:r>
              <a:rPr lang="en-US" dirty="0"/>
              <a:t>Pregnant women’s and infants’ oral health</a:t>
            </a:r>
          </a:p>
          <a:p>
            <a:pPr marL="685800" lvl="1" indent="-338138">
              <a:lnSpc>
                <a:spcPct val="100000"/>
              </a:lnSpc>
              <a:spcBef>
                <a:spcPct val="0"/>
              </a:spcBef>
              <a:buClr>
                <a:schemeClr val="accent2">
                  <a:lumMod val="75000"/>
                </a:schemeClr>
              </a:buClr>
              <a:buFont typeface="Arial"/>
              <a:buChar char="•"/>
            </a:pPr>
            <a:r>
              <a:rPr lang="en-US" dirty="0"/>
              <a:t>Children’s oral health</a:t>
            </a:r>
          </a:p>
          <a:p>
            <a:pPr marL="685800" lvl="1" indent="-338138">
              <a:lnSpc>
                <a:spcPct val="100000"/>
              </a:lnSpc>
              <a:spcBef>
                <a:spcPct val="0"/>
              </a:spcBef>
              <a:buClr>
                <a:schemeClr val="accent2">
                  <a:lumMod val="75000"/>
                </a:schemeClr>
              </a:buClr>
              <a:buFont typeface="Arial"/>
              <a:buChar char="•"/>
            </a:pPr>
            <a:r>
              <a:rPr lang="en-US" dirty="0"/>
              <a:t>Children with disabilities and oral oral health</a:t>
            </a:r>
          </a:p>
          <a:p>
            <a:pPr marL="685800" lvl="1" indent="-338138">
              <a:lnSpc>
                <a:spcPct val="100000"/>
              </a:lnSpc>
              <a:spcBef>
                <a:spcPct val="0"/>
              </a:spcBef>
              <a:buClr>
                <a:schemeClr val="accent2">
                  <a:lumMod val="75000"/>
                </a:schemeClr>
              </a:buClr>
              <a:buFont typeface="Arial"/>
              <a:buChar char="•"/>
            </a:pPr>
            <a:r>
              <a:rPr lang="en-US" dirty="0"/>
              <a:t>Fluoride toothpaste, </a:t>
            </a:r>
            <a:r>
              <a:rPr lang="en-US" dirty="0" err="1"/>
              <a:t>toothbrushing</a:t>
            </a:r>
            <a:r>
              <a:rPr lang="en-US" dirty="0"/>
              <a:t>, fluoride supplements, and fluoridated water</a:t>
            </a:r>
          </a:p>
          <a:p>
            <a:pPr marL="685800" lvl="1" indent="-338138">
              <a:lnSpc>
                <a:spcPct val="100000"/>
              </a:lnSpc>
              <a:spcBef>
                <a:spcPct val="0"/>
              </a:spcBef>
              <a:buClr>
                <a:schemeClr val="accent2">
                  <a:lumMod val="75000"/>
                </a:schemeClr>
              </a:buClr>
              <a:buFont typeface="Arial"/>
              <a:buChar char="•"/>
            </a:pPr>
            <a:r>
              <a:rPr lang="en-US" dirty="0"/>
              <a:t>Oral health care and dental visits</a:t>
            </a:r>
          </a:p>
          <a:p>
            <a:pPr marL="685800" lvl="1" indent="-338138">
              <a:lnSpc>
                <a:spcPct val="100000"/>
              </a:lnSpc>
              <a:spcBef>
                <a:spcPct val="0"/>
              </a:spcBef>
              <a:buClr>
                <a:schemeClr val="accent2">
                  <a:lumMod val="75000"/>
                </a:schemeClr>
              </a:buClr>
              <a:buFont typeface="Arial"/>
              <a:buChar char="•"/>
            </a:pPr>
            <a:r>
              <a:rPr lang="en-US" dirty="0"/>
              <a:t>Health literacy language and culture</a:t>
            </a:r>
          </a:p>
        </p:txBody>
      </p:sp>
      <p:pic>
        <p:nvPicPr>
          <p:cNvPr id="8" name="Picture 7" descr="buoh-2018-01.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714" y="2051537"/>
            <a:ext cx="1865923" cy="2414724"/>
          </a:xfrm>
          <a:prstGeom prst="rect">
            <a:avLst/>
          </a:prstGeom>
          <a:solidFill>
            <a:schemeClr val="bg1"/>
          </a:solidFill>
          <a:ln>
            <a:solidFill>
              <a:srgbClr val="124B9B"/>
            </a:solidFill>
          </a:ln>
        </p:spPr>
      </p:pic>
      <p:pic>
        <p:nvPicPr>
          <p:cNvPr id="7" name="Picture 6" descr="buoh-2016-07.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57851">
            <a:off x="586154" y="3809999"/>
            <a:ext cx="1865923" cy="2414724"/>
          </a:xfrm>
          <a:prstGeom prst="rect">
            <a:avLst/>
          </a:prstGeom>
          <a:solidFill>
            <a:schemeClr val="bg1"/>
          </a:solidFill>
          <a:ln>
            <a:solidFill>
              <a:srgbClr val="124B9B"/>
            </a:solidFill>
          </a:ln>
        </p:spPr>
      </p:pic>
    </p:spTree>
    <p:extLst>
      <p:ext uri="{BB962C8B-B14F-4D97-AF65-F5344CB8AC3E}">
        <p14:creationId xmlns:p14="http://schemas.microsoft.com/office/powerpoint/2010/main" val="3859631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A71BC0-45A0-BD4C-B350-5EED81A0DE52}"/>
              </a:ext>
            </a:extLst>
          </p:cNvPr>
          <p:cNvSpPr>
            <a:spLocks noGrp="1"/>
          </p:cNvSpPr>
          <p:nvPr>
            <p:ph type="title"/>
          </p:nvPr>
        </p:nvSpPr>
        <p:spPr>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eaLnBrk="0" hangingPunct="0"/>
            <a:r>
              <a:rPr lang="en-US" dirty="0">
                <a:solidFill>
                  <a:srgbClr val="1460AB"/>
                </a:solidFill>
                <a:latin typeface="Calibri"/>
                <a:cs typeface="Calibri"/>
              </a:rPr>
              <a:t>Disseminating</a:t>
            </a:r>
            <a:r>
              <a:rPr lang="en-US" i="1" dirty="0">
                <a:solidFill>
                  <a:srgbClr val="1460AB"/>
                </a:solidFill>
                <a:latin typeface="Calibri"/>
                <a:cs typeface="Calibri"/>
              </a:rPr>
              <a:t> Brush Up on Oral Health</a:t>
            </a:r>
          </a:p>
        </p:txBody>
      </p:sp>
      <p:sp>
        <p:nvSpPr>
          <p:cNvPr id="3" name="Content Placeholder 2">
            <a:extLst>
              <a:ext uri="{FF2B5EF4-FFF2-40B4-BE49-F238E27FC236}">
                <a16:creationId xmlns:a16="http://schemas.microsoft.com/office/drawing/2014/main" xmlns="" id="{CE0AACD1-D1F5-4047-97BF-8FAE28D238B7}"/>
              </a:ext>
            </a:extLst>
          </p:cNvPr>
          <p:cNvSpPr txBox="1">
            <a:spLocks/>
          </p:cNvSpPr>
          <p:nvPr/>
        </p:nvSpPr>
        <p:spPr bwMode="auto">
          <a:xfrm>
            <a:off x="628649" y="1896744"/>
            <a:ext cx="7526609"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defTabSz="457200" eaLnBrk="0" hangingPunct="0">
              <a:spcBef>
                <a:spcPct val="20000"/>
              </a:spcBef>
              <a:buFont typeface="Arial" pitchFamily="34" charset="0"/>
              <a:buNone/>
              <a:defRPr sz="2800" b="1">
                <a:latin typeface="+mn-lt"/>
                <a:ea typeface="ＭＳ Ｐゴシック" charset="0"/>
              </a:defRPr>
            </a:lvl1pPr>
            <a:lvl2pPr marL="742950" indent="-285750" defTabSz="457200" eaLnBrk="0" hangingPunct="0">
              <a:spcBef>
                <a:spcPct val="20000"/>
              </a:spcBef>
              <a:buFont typeface="Arial" pitchFamily="34" charset="0"/>
              <a:buChar char="–"/>
              <a:defRPr>
                <a:latin typeface="Century Gothic"/>
                <a:cs typeface="Century Gothic"/>
              </a:defRPr>
            </a:lvl2pPr>
            <a:lvl3pPr marL="1143000" indent="-228600" defTabSz="457200" eaLnBrk="0" hangingPunct="0">
              <a:spcBef>
                <a:spcPct val="20000"/>
              </a:spcBef>
              <a:buFont typeface="Arial" pitchFamily="34" charset="0"/>
              <a:buChar char="•"/>
              <a:defRPr sz="2200">
                <a:latin typeface="Century Gothic"/>
                <a:cs typeface="Century Gothic"/>
              </a:defRPr>
            </a:lvl3pPr>
            <a:lvl4pPr marL="1600200" indent="-228600" defTabSz="457200" eaLnBrk="0" hangingPunct="0">
              <a:spcBef>
                <a:spcPct val="20000"/>
              </a:spcBef>
              <a:buFont typeface="Arial" pitchFamily="34" charset="0"/>
              <a:buChar char="–"/>
              <a:defRPr sz="2000">
                <a:latin typeface="Century Gothic"/>
                <a:cs typeface="Century Gothic"/>
              </a:defRPr>
            </a:lvl4pPr>
            <a:lvl5pPr marL="2057400" indent="-228600" defTabSz="457200" eaLnBrk="0" hangingPunct="0">
              <a:spcBef>
                <a:spcPct val="20000"/>
              </a:spcBef>
              <a:buFont typeface="Arial" pitchFamily="34" charset="0"/>
              <a:buChar char="»"/>
              <a:defRPr sz="2000">
                <a:latin typeface="Century Gothic"/>
                <a:cs typeface="Century Gothic"/>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342900" indent="-342900" eaLnBrk="1" hangingPunct="1">
              <a:spcBef>
                <a:spcPts val="0"/>
              </a:spcBef>
              <a:spcAft>
                <a:spcPts val="400"/>
              </a:spcAft>
              <a:buClr>
                <a:schemeClr val="accent2">
                  <a:lumMod val="75000"/>
                </a:schemeClr>
              </a:buClr>
              <a:buFont typeface="Arial"/>
              <a:buChar char="•"/>
            </a:pPr>
            <a:r>
              <a:rPr lang="en-US" sz="2600" b="0" dirty="0">
                <a:solidFill>
                  <a:srgbClr val="000000"/>
                </a:solidFill>
                <a:ea typeface="+mn-ea"/>
                <a:cs typeface="Calibri" pitchFamily="34" charset="0"/>
              </a:rPr>
              <a:t>Sign up for e-mail updates on oral health (https://</a:t>
            </a:r>
            <a:r>
              <a:rPr lang="en-US" sz="2600" b="0" dirty="0" err="1">
                <a:solidFill>
                  <a:srgbClr val="000000"/>
                </a:solidFill>
                <a:ea typeface="+mn-ea"/>
                <a:cs typeface="Calibri" pitchFamily="34" charset="0"/>
              </a:rPr>
              <a:t>eclkc.ohs.acf.hhs.gov</a:t>
            </a:r>
            <a:r>
              <a:rPr lang="en-US" sz="2600" b="0" dirty="0">
                <a:solidFill>
                  <a:srgbClr val="000000"/>
                </a:solidFill>
                <a:ea typeface="+mn-ea"/>
                <a:cs typeface="Calibri" pitchFamily="34" charset="0"/>
              </a:rPr>
              <a:t>/subscribe)</a:t>
            </a:r>
          </a:p>
          <a:p>
            <a:pPr marL="342900" indent="-342900" eaLnBrk="1" hangingPunct="1">
              <a:spcBef>
                <a:spcPts val="0"/>
              </a:spcBef>
              <a:spcAft>
                <a:spcPts val="400"/>
              </a:spcAft>
              <a:buClr>
                <a:schemeClr val="accent2">
                  <a:lumMod val="75000"/>
                </a:schemeClr>
              </a:buClr>
              <a:buFont typeface="Arial"/>
              <a:buChar char="•"/>
            </a:pPr>
            <a:r>
              <a:rPr lang="en-US" sz="2600" b="0" dirty="0">
                <a:solidFill>
                  <a:srgbClr val="000000"/>
                </a:solidFill>
                <a:ea typeface="+mn-ea"/>
                <a:cs typeface="Calibri" pitchFamily="34" charset="0"/>
              </a:rPr>
              <a:t>Upon receiving e-blast check ECLKC to see if tip sheet pdf is posted</a:t>
            </a:r>
          </a:p>
          <a:p>
            <a:pPr marL="342900" lvl="2" indent="-342900" eaLnBrk="1" hangingPunct="1">
              <a:spcBef>
                <a:spcPts val="0"/>
              </a:spcBef>
              <a:spcAft>
                <a:spcPts val="400"/>
              </a:spcAft>
              <a:buClr>
                <a:schemeClr val="accent2">
                  <a:lumMod val="75000"/>
                </a:schemeClr>
              </a:buClr>
              <a:buFont typeface="Arial"/>
              <a:buChar char="•"/>
            </a:pPr>
            <a:r>
              <a:rPr lang="en-US" sz="2600" dirty="0">
                <a:solidFill>
                  <a:srgbClr val="000000"/>
                </a:solidFill>
                <a:latin typeface="+mn-lt"/>
                <a:cs typeface="Calibri" pitchFamily="34" charset="0"/>
              </a:rPr>
              <a:t>Send e-mail to contacts with link to pdf</a:t>
            </a:r>
          </a:p>
          <a:p>
            <a:pPr marL="342900" lvl="2" indent="-342900" eaLnBrk="1" hangingPunct="1">
              <a:spcBef>
                <a:spcPts val="0"/>
              </a:spcBef>
              <a:spcAft>
                <a:spcPts val="400"/>
              </a:spcAft>
              <a:buClr>
                <a:schemeClr val="accent2">
                  <a:lumMod val="75000"/>
                </a:schemeClr>
              </a:buClr>
              <a:buFont typeface="Arial"/>
              <a:buChar char="•"/>
            </a:pPr>
            <a:r>
              <a:rPr lang="en-US" sz="2600" dirty="0">
                <a:solidFill>
                  <a:srgbClr val="000000"/>
                </a:solidFill>
                <a:latin typeface="+mn-lt"/>
                <a:cs typeface="Calibri" pitchFamily="34" charset="0"/>
              </a:rPr>
              <a:t>Do not send pdf to contacts</a:t>
            </a:r>
          </a:p>
          <a:p>
            <a:pPr marL="0" lvl="2" indent="0" eaLnBrk="1" hangingPunct="1">
              <a:spcBef>
                <a:spcPts val="1200"/>
              </a:spcBef>
              <a:spcAft>
                <a:spcPts val="400"/>
              </a:spcAft>
              <a:buClr>
                <a:schemeClr val="accent2">
                  <a:lumMod val="75000"/>
                </a:schemeClr>
              </a:buClr>
              <a:buNone/>
            </a:pPr>
            <a:r>
              <a:rPr lang="en-US" sz="2600" b="1" dirty="0">
                <a:solidFill>
                  <a:srgbClr val="000000"/>
                </a:solidFill>
                <a:latin typeface="+mn-lt"/>
                <a:cs typeface="Calibri" pitchFamily="34" charset="0"/>
              </a:rPr>
              <a:t>Even better</a:t>
            </a:r>
            <a:r>
              <a:rPr lang="en-US" sz="2600" dirty="0">
                <a:solidFill>
                  <a:srgbClr val="000000"/>
                </a:solidFill>
                <a:latin typeface="+mn-lt"/>
                <a:cs typeface="Calibri" pitchFamily="34" charset="0"/>
              </a:rPr>
              <a:t>…Encourage contacts to subscribe for e-mail updates on oral health</a:t>
            </a:r>
          </a:p>
        </p:txBody>
      </p:sp>
    </p:spTree>
    <p:extLst>
      <p:ext uri="{BB962C8B-B14F-4D97-AF65-F5344CB8AC3E}">
        <p14:creationId xmlns:p14="http://schemas.microsoft.com/office/powerpoint/2010/main" val="57862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i="1" dirty="0">
                <a:solidFill>
                  <a:srgbClr val="1460AB"/>
                </a:solidFill>
                <a:latin typeface="Calibri"/>
                <a:cs typeface="Calibri"/>
              </a:rPr>
              <a:t>I Like My Teeth </a:t>
            </a:r>
            <a:r>
              <a:rPr lang="en-US" dirty="0">
                <a:solidFill>
                  <a:srgbClr val="1460AB"/>
                </a:solidFill>
                <a:latin typeface="Calibri"/>
                <a:cs typeface="Calibri"/>
              </a:rPr>
              <a:t>Posters</a:t>
            </a:r>
          </a:p>
        </p:txBody>
      </p:sp>
      <p:sp>
        <p:nvSpPr>
          <p:cNvPr id="4" name="TextBox 3"/>
          <p:cNvSpPr txBox="1"/>
          <p:nvPr/>
        </p:nvSpPr>
        <p:spPr>
          <a:xfrm>
            <a:off x="406843" y="1871063"/>
            <a:ext cx="4893303" cy="4308872"/>
          </a:xfrm>
          <a:prstGeom prst="rect">
            <a:avLst/>
          </a:prstGeom>
          <a:noFill/>
        </p:spPr>
        <p:txBody>
          <a:bodyPr wrap="square" rtlCol="0">
            <a:spAutoFit/>
          </a:bodyPr>
          <a:lstStyle/>
          <a:p>
            <a:pPr marL="282575" indent="-282575">
              <a:buClr>
                <a:srgbClr val="CB440A"/>
              </a:buClr>
              <a:buFont typeface="Arial"/>
              <a:buChar char="•"/>
            </a:pPr>
            <a:r>
              <a:rPr lang="en-US" sz="2600" dirty="0"/>
              <a:t>Posters in English and Spanish</a:t>
            </a:r>
          </a:p>
          <a:p>
            <a:pPr marL="282575" indent="-282575">
              <a:buClr>
                <a:srgbClr val="CB440A"/>
              </a:buClr>
              <a:buFont typeface="Arial"/>
              <a:buChar char="•"/>
            </a:pPr>
            <a:r>
              <a:rPr lang="en-US" sz="2600" dirty="0"/>
              <a:t>Teaching aid for use in Head Start classrooms and at parent events</a:t>
            </a:r>
          </a:p>
          <a:p>
            <a:pPr marL="282575" indent="-282575">
              <a:buClr>
                <a:srgbClr val="CB440A"/>
              </a:buClr>
              <a:buFont typeface="Arial"/>
              <a:buChar char="•"/>
            </a:pPr>
            <a:r>
              <a:rPr lang="en-US" sz="2600" dirty="0"/>
              <a:t>Offers positive messages about </a:t>
            </a:r>
          </a:p>
          <a:p>
            <a:pPr marL="576263" lvl="1" indent="-293688">
              <a:buClr>
                <a:srgbClr val="CB440A"/>
              </a:buClr>
              <a:buFont typeface="Arial"/>
              <a:buChar char="•"/>
            </a:pPr>
            <a:r>
              <a:rPr lang="en-US" sz="2400" dirty="0"/>
              <a:t>Drinking water with fluoride</a:t>
            </a:r>
          </a:p>
          <a:p>
            <a:pPr marL="576263" lvl="1" indent="-293688">
              <a:buClr>
                <a:srgbClr val="CB440A"/>
              </a:buClr>
              <a:buFont typeface="Arial"/>
              <a:buChar char="•"/>
            </a:pPr>
            <a:r>
              <a:rPr lang="en-US" sz="2400" dirty="0"/>
              <a:t>Brushing with fluoride toothpaste</a:t>
            </a:r>
          </a:p>
          <a:p>
            <a:pPr marL="576263" lvl="1" indent="-293688">
              <a:buClr>
                <a:srgbClr val="CB440A"/>
              </a:buClr>
              <a:buFont typeface="Arial"/>
              <a:buChar char="•"/>
            </a:pPr>
            <a:r>
              <a:rPr lang="en-US" sz="2400" dirty="0"/>
              <a:t>Maintaining children’s oral health</a:t>
            </a:r>
          </a:p>
          <a:p>
            <a:pPr marL="119063" indent="-293688">
              <a:buClr>
                <a:srgbClr val="CB440A"/>
              </a:buClr>
              <a:buFont typeface="Arial"/>
              <a:buChar char="•"/>
            </a:pPr>
            <a:r>
              <a:rPr lang="en-US" sz="2400" dirty="0"/>
              <a:t>Electronic copies</a:t>
            </a:r>
          </a:p>
        </p:txBody>
      </p:sp>
      <p:grpSp>
        <p:nvGrpSpPr>
          <p:cNvPr id="8" name="Group 7"/>
          <p:cNvGrpSpPr/>
          <p:nvPr/>
        </p:nvGrpSpPr>
        <p:grpSpPr>
          <a:xfrm>
            <a:off x="5257536" y="2012748"/>
            <a:ext cx="3319849" cy="3995332"/>
            <a:chOff x="5257536" y="1490109"/>
            <a:chExt cx="3617937" cy="4520329"/>
          </a:xfrm>
        </p:grpSpPr>
        <p:pic>
          <p:nvPicPr>
            <p:cNvPr id="5" name="Picture 4" descr="drinking-fluoride.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48789" y="1490109"/>
              <a:ext cx="2152657" cy="2870209"/>
            </a:xfrm>
            <a:prstGeom prst="rect">
              <a:avLst/>
            </a:prstGeom>
            <a:solidFill>
              <a:schemeClr val="bg1"/>
            </a:solidFill>
            <a:ln>
              <a:solidFill>
                <a:srgbClr val="124B9B"/>
              </a:solidFill>
            </a:ln>
          </p:spPr>
        </p:pic>
        <p:pic>
          <p:nvPicPr>
            <p:cNvPr id="6" name="Picture 5" descr="teaching-esp.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7536" y="2510183"/>
              <a:ext cx="2152657" cy="2870209"/>
            </a:xfrm>
            <a:prstGeom prst="rect">
              <a:avLst/>
            </a:prstGeom>
            <a:solidFill>
              <a:schemeClr val="bg1"/>
            </a:solidFill>
            <a:ln>
              <a:solidFill>
                <a:srgbClr val="124B9B"/>
              </a:solidFill>
            </a:ln>
          </p:spPr>
        </p:pic>
        <p:pic>
          <p:nvPicPr>
            <p:cNvPr id="7" name="Picture 6" descr="strengthen-body.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463738">
              <a:off x="6722816" y="3140229"/>
              <a:ext cx="2152657" cy="2870209"/>
            </a:xfrm>
            <a:prstGeom prst="rect">
              <a:avLst/>
            </a:prstGeom>
            <a:solidFill>
              <a:schemeClr val="bg1"/>
            </a:solidFill>
            <a:ln>
              <a:solidFill>
                <a:srgbClr val="124B9B"/>
              </a:solidFill>
            </a:ln>
          </p:spPr>
        </p:pic>
      </p:grpSp>
    </p:spTree>
    <p:extLst>
      <p:ext uri="{BB962C8B-B14F-4D97-AF65-F5344CB8AC3E}">
        <p14:creationId xmlns:p14="http://schemas.microsoft.com/office/powerpoint/2010/main" val="331919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52601"/>
            <a:ext cx="7886700" cy="92178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algn="ctr"/>
            <a:r>
              <a:rPr lang="en-US" i="1" dirty="0">
                <a:solidFill>
                  <a:srgbClr val="1460AB"/>
                </a:solidFill>
                <a:latin typeface="+mn-lt"/>
              </a:rPr>
              <a:t>Be an Oral Health Champion</a:t>
            </a:r>
            <a:br>
              <a:rPr lang="en-US" i="1" dirty="0">
                <a:solidFill>
                  <a:srgbClr val="1460AB"/>
                </a:solidFill>
                <a:latin typeface="+mn-lt"/>
              </a:rPr>
            </a:br>
            <a:r>
              <a:rPr lang="en-US" dirty="0">
                <a:solidFill>
                  <a:srgbClr val="1460AB"/>
                </a:solidFill>
                <a:latin typeface="+mn-lt"/>
              </a:rPr>
              <a:t>Booklet and Poster</a:t>
            </a:r>
          </a:p>
        </p:txBody>
      </p:sp>
      <p:sp>
        <p:nvSpPr>
          <p:cNvPr id="4" name="Content Placeholder 3"/>
          <p:cNvSpPr>
            <a:spLocks noGrp="1"/>
          </p:cNvSpPr>
          <p:nvPr>
            <p:ph idx="4294967295"/>
          </p:nvPr>
        </p:nvSpPr>
        <p:spPr>
          <a:xfrm>
            <a:off x="4527550" y="1967521"/>
            <a:ext cx="3962400" cy="2944396"/>
          </a:xfrm>
          <a:prstGeom prst="rect">
            <a:avLst/>
          </a:prstGeom>
        </p:spPr>
        <p:txBody>
          <a:bodyPr wrap="square">
            <a:spAutoFit/>
          </a:bodyPr>
          <a:lstStyle/>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Promote awareness of problems children with poor oral health may experience</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Ideas for promoting oral health and preventing oral disease in children</a:t>
            </a:r>
          </a:p>
        </p:txBody>
      </p:sp>
      <p:pic>
        <p:nvPicPr>
          <p:cNvPr id="9" name="Picture 4" descr="Screen shot 2011-10-31 at 9.32.5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1935771"/>
            <a:ext cx="2175816" cy="3352800"/>
          </a:xfrm>
          <a:prstGeom prst="rect">
            <a:avLst/>
          </a:prstGeom>
          <a:solidFill>
            <a:srgbClr val="FFFFFF">
              <a:shade val="85000"/>
            </a:srgbClr>
          </a:solidFill>
          <a:ln>
            <a:solidFill>
              <a:srgbClr val="4F81BD"/>
            </a:solidFill>
          </a:ln>
          <a:effectLst/>
          <a:extLst/>
        </p:spPr>
      </p:pic>
      <p:pic>
        <p:nvPicPr>
          <p:cNvPr id="10" name="Picture 2"/>
          <p:cNvPicPr>
            <a:picLocks noChangeAspect="1" noChangeArrowheads="1"/>
          </p:cNvPicPr>
          <p:nvPr/>
        </p:nvPicPr>
        <p:blipFill>
          <a:blip r:embed="rId4"/>
          <a:srcRect/>
          <a:stretch>
            <a:fillRect/>
          </a:stretch>
        </p:blipFill>
        <p:spPr bwMode="auto">
          <a:xfrm>
            <a:off x="2133600" y="3154971"/>
            <a:ext cx="2244451" cy="2971800"/>
          </a:xfrm>
          <a:prstGeom prst="rect">
            <a:avLst/>
          </a:prstGeom>
          <a:solidFill>
            <a:srgbClr val="FFFFFF">
              <a:shade val="85000"/>
            </a:srgbClr>
          </a:solidFill>
          <a:ln>
            <a:solidFill>
              <a:srgbClr val="4F81BD"/>
            </a:solidFill>
          </a:ln>
          <a:effectLst/>
        </p:spPr>
      </p:pic>
    </p:spTree>
    <p:extLst>
      <p:ext uri="{BB962C8B-B14F-4D97-AF65-F5344CB8AC3E}">
        <p14:creationId xmlns:p14="http://schemas.microsoft.com/office/powerpoint/2010/main" val="1658090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32150" y="2269881"/>
            <a:ext cx="5470768" cy="4914900"/>
          </a:xfrm>
        </p:spPr>
        <p:txBody>
          <a:bodyPr>
            <a:normAutofit/>
          </a:bodyPr>
          <a:lstStyle/>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Tip sheet for dentists, dental hygienists, and medical providers</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Overview of Head Start program</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Oral health status and access to services</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Ways health professionals can provide oral health services to Head Start participants</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Electronic copies</a:t>
            </a:r>
          </a:p>
          <a:p>
            <a:endParaRPr lang="en-US" sz="2700" dirty="0">
              <a:latin typeface="+mn-lt"/>
            </a:endParaRPr>
          </a:p>
        </p:txBody>
      </p:sp>
      <p:sp>
        <p:nvSpPr>
          <p:cNvPr id="4" name="Title 1"/>
          <p:cNvSpPr txBox="1">
            <a:spLocks/>
          </p:cNvSpPr>
          <p:nvPr/>
        </p:nvSpPr>
        <p:spPr bwMode="auto">
          <a:xfrm>
            <a:off x="437661" y="1044323"/>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eaLnBrk="0" hangingPunct="0">
              <a:defRPr sz="3200" b="1" i="1">
                <a:solidFill>
                  <a:srgbClr val="31859C"/>
                </a:solidFill>
                <a:latin typeface="+mn-lt"/>
                <a:cs typeface="Palatino Linotype"/>
              </a:defRPr>
            </a:lvl1pPr>
            <a:lvl2pPr algn="ctr" defTabSz="457200" eaLnBrk="0" hangingPunct="0">
              <a:defRPr sz="4400">
                <a:latin typeface="Palatino Linotype" charset="0"/>
              </a:defRPr>
            </a:lvl2pPr>
            <a:lvl3pPr algn="ctr" defTabSz="457200" eaLnBrk="0" hangingPunct="0">
              <a:defRPr sz="4400">
                <a:latin typeface="Palatino Linotype" charset="0"/>
              </a:defRPr>
            </a:lvl3pPr>
            <a:lvl4pPr algn="ctr" defTabSz="457200" eaLnBrk="0" hangingPunct="0">
              <a:defRPr sz="4400">
                <a:latin typeface="Palatino Linotype" charset="0"/>
              </a:defRPr>
            </a:lvl4pPr>
            <a:lvl5pPr algn="ctr" defTabSz="457200" eaLnBrk="0" hangingPunct="0">
              <a:defRPr sz="4400">
                <a:latin typeface="Palatino Linotype" charset="0"/>
              </a:defRPr>
            </a:lvl5pPr>
            <a:lvl6pPr marL="457200" algn="ctr" defTabSz="457200" fontAlgn="base">
              <a:spcBef>
                <a:spcPct val="0"/>
              </a:spcBef>
              <a:spcAft>
                <a:spcPct val="0"/>
              </a:spcAft>
              <a:defRPr sz="4400">
                <a:latin typeface="Palatino Linotype" charset="0"/>
                <a:ea typeface="ＭＳ Ｐゴシック" charset="0"/>
              </a:defRPr>
            </a:lvl6pPr>
            <a:lvl7pPr marL="914400" algn="ctr" defTabSz="457200" fontAlgn="base">
              <a:spcBef>
                <a:spcPct val="0"/>
              </a:spcBef>
              <a:spcAft>
                <a:spcPct val="0"/>
              </a:spcAft>
              <a:defRPr sz="4400">
                <a:latin typeface="Palatino Linotype" charset="0"/>
                <a:ea typeface="ＭＳ Ｐゴシック" charset="0"/>
              </a:defRPr>
            </a:lvl7pPr>
            <a:lvl8pPr marL="1371600" algn="ctr" defTabSz="457200" fontAlgn="base">
              <a:spcBef>
                <a:spcPct val="0"/>
              </a:spcBef>
              <a:spcAft>
                <a:spcPct val="0"/>
              </a:spcAft>
              <a:defRPr sz="4400">
                <a:latin typeface="Palatino Linotype" charset="0"/>
                <a:ea typeface="ＭＳ Ｐゴシック" charset="0"/>
              </a:defRPr>
            </a:lvl8pPr>
            <a:lvl9pPr marL="1828800" algn="ctr" defTabSz="457200" fontAlgn="base">
              <a:spcBef>
                <a:spcPct val="0"/>
              </a:spcBef>
              <a:spcAft>
                <a:spcPct val="0"/>
              </a:spcAft>
              <a:defRPr sz="4400">
                <a:latin typeface="Palatino Linotype" charset="0"/>
                <a:ea typeface="ＭＳ Ｐゴシック" charset="0"/>
              </a:defRPr>
            </a:lvl9pPr>
          </a:lstStyle>
          <a:p>
            <a:r>
              <a:rPr lang="en-US" sz="3600" dirty="0">
                <a:solidFill>
                  <a:srgbClr val="1460AB"/>
                </a:solidFill>
              </a:rPr>
              <a:t>What You Should Know and</a:t>
            </a:r>
          </a:p>
          <a:p>
            <a:r>
              <a:rPr lang="en-US" sz="3600" dirty="0">
                <a:solidFill>
                  <a:srgbClr val="1460AB"/>
                </a:solidFill>
              </a:rPr>
              <a:t>How You Can Help </a:t>
            </a:r>
            <a:r>
              <a:rPr lang="en-US" sz="3600" i="0" dirty="0">
                <a:solidFill>
                  <a:srgbClr val="1460AB"/>
                </a:solidFill>
              </a:rPr>
              <a:t>Tip Sheet Series</a:t>
            </a:r>
          </a:p>
        </p:txBody>
      </p:sp>
      <p:pic>
        <p:nvPicPr>
          <p:cNvPr id="13" name="Picture 6" descr="Screen shot 2011-10-31 at 9.38.17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658266">
            <a:off x="6763579" y="2554125"/>
            <a:ext cx="1962620" cy="2525875"/>
          </a:xfrm>
          <a:prstGeom prst="rect">
            <a:avLst/>
          </a:prstGeom>
          <a:solidFill>
            <a:srgbClr val="FFFFFF">
              <a:shade val="85000"/>
            </a:srgbClr>
          </a:solidFill>
          <a:ln>
            <a:solidFill>
              <a:srgbClr val="4F81BD"/>
            </a:solidFill>
          </a:ln>
          <a:effectLst/>
          <a:extLst/>
        </p:spPr>
      </p:pic>
      <p:pic>
        <p:nvPicPr>
          <p:cNvPr id="16" name="Picture 4" descr="Screen shot 2011-10-31 at 9.37.43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30716" y="2337784"/>
            <a:ext cx="1966962" cy="2532888"/>
          </a:xfrm>
          <a:prstGeom prst="rect">
            <a:avLst/>
          </a:prstGeom>
          <a:solidFill>
            <a:srgbClr val="FFFFFF">
              <a:shade val="85000"/>
            </a:srgbClr>
          </a:solidFill>
          <a:ln>
            <a:solidFill>
              <a:srgbClr val="4F81BD"/>
            </a:solidFill>
          </a:ln>
          <a:effectLst/>
          <a:extLst/>
        </p:spPr>
      </p:pic>
      <p:pic>
        <p:nvPicPr>
          <p:cNvPr id="17" name="Picture 7" descr="Screen shot 2011-10-31 at 9.38.43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821484" y="3713295"/>
            <a:ext cx="1956908" cy="2532888"/>
          </a:xfrm>
          <a:prstGeom prst="rect">
            <a:avLst/>
          </a:prstGeom>
          <a:solidFill>
            <a:srgbClr val="FFFFFF">
              <a:shade val="85000"/>
            </a:srgbClr>
          </a:solidFill>
          <a:ln>
            <a:solidFill>
              <a:srgbClr val="4F81BD"/>
            </a:solidFill>
          </a:ln>
          <a:effectLst/>
          <a:extLst/>
        </p:spPr>
      </p:pic>
    </p:spTree>
    <p:extLst>
      <p:ext uri="{BB962C8B-B14F-4D97-AF65-F5344CB8AC3E}">
        <p14:creationId xmlns:p14="http://schemas.microsoft.com/office/powerpoint/2010/main" val="3388593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83105"/>
            <a:ext cx="7886700" cy="1325563"/>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dirty="0">
                <a:solidFill>
                  <a:srgbClr val="1460AB"/>
                </a:solidFill>
                <a:latin typeface="+mn-lt"/>
              </a:rPr>
              <a:t>Tip Sheet</a:t>
            </a:r>
          </a:p>
        </p:txBody>
      </p:sp>
      <p:sp>
        <p:nvSpPr>
          <p:cNvPr id="3" name="Content Placeholder 2"/>
          <p:cNvSpPr>
            <a:spLocks noGrp="1"/>
          </p:cNvSpPr>
          <p:nvPr>
            <p:ph idx="4294967295"/>
          </p:nvPr>
        </p:nvSpPr>
        <p:spPr>
          <a:xfrm>
            <a:off x="414072" y="1832701"/>
            <a:ext cx="4800600" cy="3962400"/>
          </a:xfrm>
        </p:spPr>
        <p:txBody>
          <a:bodyPr>
            <a:noAutofit/>
          </a:bodyPr>
          <a:lstStyle/>
          <a:p>
            <a:pPr marL="342900" lvl="1" indent="-342900" defTabSz="457200">
              <a:lnSpc>
                <a:spcPct val="100000"/>
              </a:lnSpc>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Tip sheet for Head Start health managers </a:t>
            </a:r>
          </a:p>
          <a:p>
            <a:pPr marL="342900" lvl="1" indent="-342900" defTabSz="457200">
              <a:lnSpc>
                <a:spcPct val="100000"/>
              </a:lnSpc>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Part of a series that includes active play, health literacy, healthy breathing, eating, mental health, oral health, safety, and injury prevention</a:t>
            </a:r>
          </a:p>
          <a:p>
            <a:pPr marL="342900" lvl="1" indent="-342900" defTabSz="457200">
              <a:lnSpc>
                <a:spcPct val="100000"/>
              </a:lnSpc>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Provides 10 things health managers should know about oral health that can be shared with families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1052" y="1832701"/>
            <a:ext cx="3214343" cy="4159739"/>
          </a:xfrm>
          <a:prstGeom prst="rect">
            <a:avLst/>
          </a:prstGeom>
          <a:solidFill>
            <a:schemeClr val="bg1"/>
          </a:solidFill>
          <a:ln w="12700" cmpd="sng">
            <a:solidFill>
              <a:srgbClr val="124B9B"/>
            </a:solidFill>
          </a:ln>
          <a:effectLst/>
        </p:spPr>
      </p:pic>
    </p:spTree>
    <p:extLst>
      <p:ext uri="{BB962C8B-B14F-4D97-AF65-F5344CB8AC3E}">
        <p14:creationId xmlns:p14="http://schemas.microsoft.com/office/powerpoint/2010/main" val="55605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rtlCol="0" anchor="ctr" anchorCtr="0" compatLnSpc="1">
            <a:prstTxWarp prst="textNoShape">
              <a:avLst/>
            </a:prstTxWarp>
            <a:normAutofit fontScale="90000"/>
          </a:bodyPr>
          <a:lstStyle/>
          <a:p>
            <a:pPr algn="ctr"/>
            <a:r>
              <a:rPr lang="en-US" dirty="0">
                <a:solidFill>
                  <a:srgbClr val="1460AB"/>
                </a:solidFill>
                <a:latin typeface="Calibri" charset="0"/>
                <a:ea typeface="ＭＳ Ｐゴシック" charset="0"/>
                <a:cs typeface="ＭＳ Ｐゴシック" charset="0"/>
              </a:rPr>
              <a:t>Choose and Use: Head Start </a:t>
            </a:r>
            <a:br>
              <a:rPr lang="en-US" dirty="0">
                <a:solidFill>
                  <a:srgbClr val="1460AB"/>
                </a:solidFill>
                <a:latin typeface="Calibri" charset="0"/>
                <a:ea typeface="ＭＳ Ｐゴシック" charset="0"/>
                <a:cs typeface="ＭＳ Ｐゴシック" charset="0"/>
              </a:rPr>
            </a:br>
            <a:r>
              <a:rPr lang="en-US" dirty="0">
                <a:solidFill>
                  <a:srgbClr val="1460AB"/>
                </a:solidFill>
                <a:latin typeface="Calibri" charset="0"/>
                <a:ea typeface="ＭＳ Ｐゴシック" charset="0"/>
                <a:cs typeface="ＭＳ Ｐゴシック" charset="0"/>
              </a:rPr>
              <a:t>Oral Health Curricula</a:t>
            </a:r>
          </a:p>
        </p:txBody>
      </p:sp>
      <p:pic>
        <p:nvPicPr>
          <p:cNvPr id="3" name="Picture 2" descr="Screen Shot 2018-03-13 at 11.05.16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0680" y="1864388"/>
            <a:ext cx="4941295" cy="4428668"/>
          </a:xfrm>
          <a:prstGeom prst="rect">
            <a:avLst/>
          </a:prstGeom>
          <a:solidFill>
            <a:srgbClr val="FFFFFF">
              <a:shade val="85000"/>
            </a:srgbClr>
          </a:solidFill>
          <a:ln w="12700" cmpd="sng">
            <a:solidFill>
              <a:srgbClr val="124B9B"/>
            </a:solidFill>
          </a:ln>
          <a:effectLst/>
        </p:spPr>
      </p:pic>
      <p:sp>
        <p:nvSpPr>
          <p:cNvPr id="4" name="TextBox 3"/>
          <p:cNvSpPr txBox="1"/>
          <p:nvPr/>
        </p:nvSpPr>
        <p:spPr>
          <a:xfrm>
            <a:off x="5801710" y="1948555"/>
            <a:ext cx="3018281" cy="4247317"/>
          </a:xfrm>
          <a:prstGeom prst="rect">
            <a:avLst/>
          </a:prstGeom>
          <a:noFill/>
        </p:spPr>
        <p:txBody>
          <a:bodyPr wrap="square" rtlCol="0">
            <a:spAutoFit/>
          </a:bodyPr>
          <a:lstStyle/>
          <a:p>
            <a:pPr marL="285750" indent="-285750">
              <a:buClr>
                <a:srgbClr val="CB440A"/>
              </a:buClr>
              <a:buFont typeface="Arial"/>
              <a:buChar char="•"/>
            </a:pPr>
            <a:r>
              <a:rPr lang="en-US" dirty="0"/>
              <a:t>Oral health-related curricula appropriate for Head Start</a:t>
            </a:r>
          </a:p>
          <a:p>
            <a:pPr marL="285750" indent="-285750">
              <a:buClr>
                <a:srgbClr val="CB440A"/>
              </a:buClr>
              <a:buFont typeface="Arial"/>
              <a:buChar char="•"/>
            </a:pPr>
            <a:r>
              <a:rPr lang="en-US" dirty="0"/>
              <a:t>Search criteria</a:t>
            </a:r>
          </a:p>
          <a:p>
            <a:pPr marL="574675" lvl="1" indent="-287338">
              <a:buClr>
                <a:srgbClr val="CB440A"/>
              </a:buClr>
              <a:buFont typeface="Arial"/>
              <a:buChar char="•"/>
            </a:pPr>
            <a:r>
              <a:rPr lang="en-US" dirty="0"/>
              <a:t>User</a:t>
            </a:r>
          </a:p>
          <a:p>
            <a:pPr marL="574675" lvl="1" indent="-287338">
              <a:buClr>
                <a:srgbClr val="CB440A"/>
              </a:buClr>
              <a:buFont typeface="Arial"/>
              <a:buChar char="•"/>
            </a:pPr>
            <a:r>
              <a:rPr lang="en-US" dirty="0"/>
              <a:t>Intended audience</a:t>
            </a:r>
          </a:p>
          <a:p>
            <a:pPr marL="574675" lvl="1" indent="-287338">
              <a:buClr>
                <a:srgbClr val="CB440A"/>
              </a:buClr>
              <a:buFont typeface="Arial"/>
              <a:buChar char="•"/>
            </a:pPr>
            <a:r>
              <a:rPr lang="en-US" dirty="0"/>
              <a:t>Topics addressed</a:t>
            </a:r>
          </a:p>
          <a:p>
            <a:pPr marL="574675" lvl="1" indent="-287338">
              <a:buClr>
                <a:srgbClr val="CB440A"/>
              </a:buClr>
              <a:buFont typeface="Arial"/>
              <a:buChar char="•"/>
            </a:pPr>
            <a:r>
              <a:rPr lang="en-US" dirty="0"/>
              <a:t>Availability</a:t>
            </a:r>
          </a:p>
          <a:p>
            <a:pPr marL="287338" indent="-174625">
              <a:buClr>
                <a:srgbClr val="CB440A"/>
              </a:buClr>
              <a:buFont typeface="Arial"/>
              <a:buChar char="•"/>
            </a:pPr>
            <a:r>
              <a:rPr lang="en-US" dirty="0"/>
              <a:t>Available in a </a:t>
            </a:r>
            <a:r>
              <a:rPr lang="en-US" dirty="0" err="1"/>
              <a:t>pdf</a:t>
            </a:r>
            <a:r>
              <a:rPr lang="en-US" dirty="0"/>
              <a:t> file or sortable Excel file</a:t>
            </a:r>
          </a:p>
          <a:p>
            <a:pPr marL="287338" indent="-174625">
              <a:buClr>
                <a:srgbClr val="CB440A"/>
              </a:buClr>
              <a:buFont typeface="Arial"/>
              <a:buChar char="•"/>
            </a:pPr>
            <a:r>
              <a:rPr lang="en-US" dirty="0"/>
              <a:t>Can access through ECLKC—direct link is </a:t>
            </a:r>
            <a:r>
              <a:rPr lang="en-US" dirty="0" err="1"/>
              <a:t>www.mchoralhealth.org</a:t>
            </a:r>
            <a:r>
              <a:rPr lang="en-US" dirty="0"/>
              <a:t>/</a:t>
            </a:r>
            <a:r>
              <a:rPr lang="en-US" dirty="0" err="1"/>
              <a:t>headstart</a:t>
            </a:r>
            <a:r>
              <a:rPr lang="en-US" dirty="0"/>
              <a:t>/curricula/</a:t>
            </a:r>
          </a:p>
          <a:p>
            <a:pPr>
              <a:buClr>
                <a:srgbClr val="CB440A"/>
              </a:buClr>
            </a:pPr>
            <a:endParaRPr lang="en-US" dirty="0"/>
          </a:p>
        </p:txBody>
      </p:sp>
    </p:spTree>
    <p:extLst>
      <p:ext uri="{BB962C8B-B14F-4D97-AF65-F5344CB8AC3E}">
        <p14:creationId xmlns:p14="http://schemas.microsoft.com/office/powerpoint/2010/main" val="3062262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dirty="0">
                <a:solidFill>
                  <a:srgbClr val="1460AB"/>
                </a:solidFill>
                <a:latin typeface="Calibri" charset="0"/>
                <a:ea typeface="ＭＳ Ｐゴシック" charset="0"/>
                <a:cs typeface="ＭＳ Ｐゴシック" charset="0"/>
              </a:rPr>
              <a:t>Head Start Oral Health Forms</a:t>
            </a:r>
          </a:p>
        </p:txBody>
      </p:sp>
      <p:sp>
        <p:nvSpPr>
          <p:cNvPr id="3" name="Content Placeholder 2"/>
          <p:cNvSpPr>
            <a:spLocks noGrp="1"/>
          </p:cNvSpPr>
          <p:nvPr>
            <p:ph idx="4294967295"/>
          </p:nvPr>
        </p:nvSpPr>
        <p:spPr>
          <a:xfrm>
            <a:off x="3810000" y="1651000"/>
            <a:ext cx="5118100" cy="5143500"/>
          </a:xfrm>
        </p:spPr>
        <p:txBody>
          <a:bodyPr>
            <a:normAutofit fontScale="92500" lnSpcReduction="10000"/>
          </a:bodyPr>
          <a:lstStyle/>
          <a:p>
            <a:pPr marL="342900" indent="-342900" defTabSz="457200">
              <a:lnSpc>
                <a:spcPct val="100000"/>
              </a:lnSpc>
              <a:spcBef>
                <a:spcPts val="0"/>
              </a:spcBef>
              <a:spcAft>
                <a:spcPts val="400"/>
              </a:spcAft>
              <a:buClr>
                <a:schemeClr val="accent2">
                  <a:lumMod val="75000"/>
                </a:schemeClr>
              </a:buClr>
              <a:buFont typeface="Arial"/>
              <a:buChar char="•"/>
            </a:pPr>
            <a:r>
              <a:rPr lang="en-US" dirty="0">
                <a:solidFill>
                  <a:srgbClr val="000000"/>
                </a:solidFill>
                <a:cs typeface="Calibri" pitchFamily="34" charset="0"/>
              </a:rPr>
              <a:t>One combined form (pregnant women and children), a form for pregnant women, and a form for children</a:t>
            </a:r>
          </a:p>
          <a:p>
            <a:pPr marL="342900" indent="-342900" defTabSz="457200">
              <a:lnSpc>
                <a:spcPct val="100000"/>
              </a:lnSpc>
              <a:spcBef>
                <a:spcPts val="0"/>
              </a:spcBef>
              <a:spcAft>
                <a:spcPts val="400"/>
              </a:spcAft>
              <a:buClr>
                <a:schemeClr val="accent2">
                  <a:lumMod val="75000"/>
                </a:schemeClr>
              </a:buClr>
              <a:buFont typeface="Arial"/>
              <a:buChar char="•"/>
            </a:pPr>
            <a:r>
              <a:rPr lang="en-US" dirty="0">
                <a:solidFill>
                  <a:srgbClr val="000000"/>
                </a:solidFill>
                <a:cs typeface="Calibri" pitchFamily="34" charset="0"/>
              </a:rPr>
              <a:t>Forms collect information on:</a:t>
            </a:r>
          </a:p>
          <a:p>
            <a:pPr marL="685800" lvl="1" indent="-338138">
              <a:lnSpc>
                <a:spcPct val="110000"/>
              </a:lnSpc>
              <a:spcBef>
                <a:spcPct val="0"/>
              </a:spcBef>
              <a:buClr>
                <a:schemeClr val="accent2">
                  <a:lumMod val="75000"/>
                </a:schemeClr>
              </a:buClr>
              <a:buFont typeface="Arial"/>
              <a:buChar char="•"/>
            </a:pPr>
            <a:r>
              <a:rPr lang="en-US" sz="2600" dirty="0"/>
              <a:t>Dental home status</a:t>
            </a:r>
          </a:p>
          <a:p>
            <a:pPr marL="685800" lvl="1" indent="-338138">
              <a:lnSpc>
                <a:spcPct val="110000"/>
              </a:lnSpc>
              <a:spcBef>
                <a:spcPct val="0"/>
              </a:spcBef>
              <a:buClr>
                <a:schemeClr val="accent2">
                  <a:lumMod val="75000"/>
                </a:schemeClr>
              </a:buClr>
              <a:buFont typeface="Arial"/>
              <a:buChar char="•"/>
            </a:pPr>
            <a:r>
              <a:rPr lang="en-US" sz="2600" dirty="0"/>
              <a:t>Current oral health status</a:t>
            </a:r>
          </a:p>
          <a:p>
            <a:pPr marL="685800" lvl="1" indent="-338138">
              <a:lnSpc>
                <a:spcPct val="110000"/>
              </a:lnSpc>
              <a:spcBef>
                <a:spcPct val="0"/>
              </a:spcBef>
              <a:buClr>
                <a:schemeClr val="accent2">
                  <a:lumMod val="75000"/>
                </a:schemeClr>
              </a:buClr>
              <a:buFont typeface="Arial"/>
              <a:buChar char="•"/>
            </a:pPr>
            <a:r>
              <a:rPr lang="en-US" sz="2600" dirty="0"/>
              <a:t>Oral health care services delivered during visit</a:t>
            </a:r>
          </a:p>
          <a:p>
            <a:pPr marL="685800" lvl="1" indent="-338138">
              <a:lnSpc>
                <a:spcPct val="110000"/>
              </a:lnSpc>
              <a:spcBef>
                <a:spcPct val="0"/>
              </a:spcBef>
              <a:buClr>
                <a:schemeClr val="accent2">
                  <a:lumMod val="75000"/>
                </a:schemeClr>
              </a:buClr>
              <a:buFont typeface="Arial"/>
              <a:buChar char="•"/>
            </a:pPr>
            <a:r>
              <a:rPr lang="en-US" sz="2600" dirty="0"/>
              <a:t>Whether all treatment is complete</a:t>
            </a:r>
          </a:p>
          <a:p>
            <a:pPr marL="685800" lvl="1" indent="-338138">
              <a:lnSpc>
                <a:spcPct val="110000"/>
              </a:lnSpc>
              <a:spcBef>
                <a:spcPct val="0"/>
              </a:spcBef>
              <a:buClr>
                <a:schemeClr val="accent2">
                  <a:lumMod val="75000"/>
                </a:schemeClr>
              </a:buClr>
              <a:buFont typeface="Arial"/>
              <a:buChar char="•"/>
            </a:pPr>
            <a:r>
              <a:rPr lang="en-US" sz="2600" dirty="0"/>
              <a:t>If future appointments are needed</a:t>
            </a:r>
          </a:p>
        </p:txBody>
      </p:sp>
      <p:pic>
        <p:nvPicPr>
          <p:cNvPr id="7" name="Picture 6" descr="Screen shot 2014-04-04 at 1.10.06 PM.png"/>
          <p:cNvPicPr>
            <a:picLocks noChangeAspect="1"/>
          </p:cNvPicPr>
          <p:nvPr/>
        </p:nvPicPr>
        <p:blipFill rotWithShape="1">
          <a:blip r:embed="rId3" cstate="print">
            <a:extLst>
              <a:ext uri="{28A0092B-C50C-407E-A947-70E740481C1C}">
                <a14:useLocalDpi xmlns:a14="http://schemas.microsoft.com/office/drawing/2010/main"/>
              </a:ext>
            </a:extLst>
          </a:blip>
          <a:srcRect r="1852"/>
          <a:stretch/>
        </p:blipFill>
        <p:spPr>
          <a:xfrm>
            <a:off x="355600" y="1898650"/>
            <a:ext cx="2243667" cy="2956414"/>
          </a:xfrm>
          <a:prstGeom prst="rect">
            <a:avLst/>
          </a:prstGeom>
          <a:ln w="12700" cmpd="sng">
            <a:solidFill>
              <a:srgbClr val="124B9B"/>
            </a:solidFill>
          </a:ln>
        </p:spPr>
      </p:pic>
      <p:pic>
        <p:nvPicPr>
          <p:cNvPr id="8" name="Picture 7" descr="Screen shot 2014-04-04 at 1.11.16 PM.png"/>
          <p:cNvPicPr>
            <a:picLocks noChangeAspect="1"/>
          </p:cNvPicPr>
          <p:nvPr/>
        </p:nvPicPr>
        <p:blipFill rotWithShape="1">
          <a:blip r:embed="rId4" cstate="print">
            <a:extLst>
              <a:ext uri="{28A0092B-C50C-407E-A947-70E740481C1C}">
                <a14:useLocalDpi xmlns:a14="http://schemas.microsoft.com/office/drawing/2010/main"/>
              </a:ext>
            </a:extLst>
          </a:blip>
          <a:srcRect t="1322" r="1907"/>
          <a:stretch/>
        </p:blipFill>
        <p:spPr>
          <a:xfrm>
            <a:off x="1422400" y="2660650"/>
            <a:ext cx="2271634" cy="2962656"/>
          </a:xfrm>
          <a:prstGeom prst="rect">
            <a:avLst/>
          </a:prstGeom>
          <a:ln w="12700" cmpd="sng">
            <a:solidFill>
              <a:srgbClr val="124B9B"/>
            </a:solidFill>
          </a:ln>
        </p:spPr>
      </p:pic>
    </p:spTree>
    <p:extLst>
      <p:ext uri="{BB962C8B-B14F-4D97-AF65-F5344CB8AC3E}">
        <p14:creationId xmlns:p14="http://schemas.microsoft.com/office/powerpoint/2010/main" val="1458399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962408"/>
            <a:ext cx="7886700" cy="921788"/>
          </a:xfrm>
          <a:noFill/>
          <a:ln>
            <a:noFill/>
          </a:ln>
        </p:spPr>
        <p:txBody>
          <a:bodyPr>
            <a:normAutofit fontScale="90000"/>
          </a:bodyPr>
          <a:lstStyle/>
          <a:p>
            <a:pPr algn="ctr"/>
            <a:r>
              <a:rPr lang="en-US" i="1" dirty="0">
                <a:solidFill>
                  <a:srgbClr val="1460AB"/>
                </a:solidFill>
                <a:latin typeface="Calibri" charset="0"/>
                <a:ea typeface="ＭＳ Ｐゴシック" charset="0"/>
                <a:cs typeface="ＭＳ Ｐゴシック" charset="0"/>
              </a:rPr>
              <a:t>Applying Consultation Skills </a:t>
            </a:r>
            <a:br>
              <a:rPr lang="en-US" i="1" dirty="0">
                <a:solidFill>
                  <a:srgbClr val="1460AB"/>
                </a:solidFill>
                <a:latin typeface="Calibri" charset="0"/>
                <a:ea typeface="ＭＳ Ｐゴシック" charset="0"/>
                <a:cs typeface="ＭＳ Ｐゴシック" charset="0"/>
              </a:rPr>
            </a:br>
            <a:r>
              <a:rPr lang="en-US" i="1" dirty="0">
                <a:solidFill>
                  <a:srgbClr val="1460AB"/>
                </a:solidFill>
                <a:latin typeface="Calibri" charset="0"/>
                <a:ea typeface="ＭＳ Ｐゴシック" charset="0"/>
                <a:cs typeface="ＭＳ Ｐゴシック" charset="0"/>
              </a:rPr>
              <a:t>to Oral Health Promotion</a:t>
            </a:r>
          </a:p>
        </p:txBody>
      </p:sp>
      <p:sp>
        <p:nvSpPr>
          <p:cNvPr id="3" name="Content Placeholder 2"/>
          <p:cNvSpPr>
            <a:spLocks noGrp="1"/>
          </p:cNvSpPr>
          <p:nvPr>
            <p:ph idx="4294967295"/>
          </p:nvPr>
        </p:nvSpPr>
        <p:spPr>
          <a:xfrm>
            <a:off x="369849" y="2029546"/>
            <a:ext cx="8404301" cy="564971"/>
          </a:xfrm>
        </p:spPr>
        <p:txBody>
          <a:bodyPr>
            <a:normAutofit/>
          </a:bodyPr>
          <a:lstStyle/>
          <a:p>
            <a:pPr marL="0" lvl="1" indent="0" defTabSz="457200">
              <a:spcBef>
                <a:spcPts val="0"/>
              </a:spcBef>
              <a:spcAft>
                <a:spcPts val="400"/>
              </a:spcAft>
              <a:buClr>
                <a:schemeClr val="accent2">
                  <a:lumMod val="75000"/>
                </a:schemeClr>
              </a:buClr>
              <a:buNone/>
            </a:pPr>
            <a:r>
              <a:rPr lang="en-US" sz="2600" dirty="0">
                <a:solidFill>
                  <a:srgbClr val="000000"/>
                </a:solidFill>
                <a:cs typeface="Calibri" pitchFamily="34" charset="0"/>
              </a:rPr>
              <a:t>Part of Child Care Health Consultation: Skill Building Modules</a:t>
            </a:r>
          </a:p>
        </p:txBody>
      </p:sp>
      <p:pic>
        <p:nvPicPr>
          <p:cNvPr id="5" name="Picture 4">
            <a:extLst>
              <a:ext uri="{FF2B5EF4-FFF2-40B4-BE49-F238E27FC236}">
                <a16:creationId xmlns:a16="http://schemas.microsoft.com/office/drawing/2014/main" xmlns="" id="{BE938EC7-0E0A-8042-85B1-1640E63A0D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2321" y="2770689"/>
            <a:ext cx="3687337" cy="2497873"/>
          </a:xfrm>
          <a:prstGeom prst="rect">
            <a:avLst/>
          </a:prstGeom>
        </p:spPr>
      </p:pic>
      <p:sp>
        <p:nvSpPr>
          <p:cNvPr id="6" name="Rectangle 5">
            <a:extLst>
              <a:ext uri="{FF2B5EF4-FFF2-40B4-BE49-F238E27FC236}">
                <a16:creationId xmlns:a16="http://schemas.microsoft.com/office/drawing/2014/main" xmlns="" id="{0B0FACE7-4192-BB47-8309-6F3EAA0A35F9}"/>
              </a:ext>
            </a:extLst>
          </p:cNvPr>
          <p:cNvSpPr/>
          <p:nvPr/>
        </p:nvSpPr>
        <p:spPr>
          <a:xfrm>
            <a:off x="4352692" y="2497872"/>
            <a:ext cx="4572000" cy="3785652"/>
          </a:xfrm>
          <a:prstGeom prst="rect">
            <a:avLst/>
          </a:prstGeom>
        </p:spPr>
        <p:txBody>
          <a:bodyPr>
            <a:spAutoFit/>
          </a:bodyPr>
          <a:lstStyle/>
          <a:p>
            <a:pPr marL="285750" indent="-285750">
              <a:buClr>
                <a:srgbClr val="CB440A"/>
              </a:buClr>
              <a:buFont typeface="Arial" panose="020B0604020202020204" pitchFamily="34" charset="0"/>
              <a:buChar char="•"/>
            </a:pPr>
            <a:r>
              <a:rPr lang="en-US" sz="2400" dirty="0">
                <a:solidFill>
                  <a:srgbClr val="333333"/>
                </a:solidFill>
                <a:latin typeface="Lato"/>
              </a:rPr>
              <a:t>Creating collaborative relationships with programs</a:t>
            </a:r>
          </a:p>
          <a:p>
            <a:pPr marL="285750" indent="-285750">
              <a:buClr>
                <a:srgbClr val="CB440A"/>
              </a:buClr>
              <a:buFont typeface="Arial" panose="020B0604020202020204" pitchFamily="34" charset="0"/>
              <a:buChar char="•"/>
            </a:pPr>
            <a:r>
              <a:rPr lang="en-US" sz="2400" dirty="0">
                <a:solidFill>
                  <a:srgbClr val="333333"/>
                </a:solidFill>
                <a:latin typeface="Lato"/>
              </a:rPr>
              <a:t>Using cultural competence to solve problems</a:t>
            </a:r>
          </a:p>
          <a:p>
            <a:pPr marL="285750" indent="-285750">
              <a:buClr>
                <a:srgbClr val="CB440A"/>
              </a:buClr>
              <a:buFont typeface="Arial" panose="020B0604020202020204" pitchFamily="34" charset="0"/>
              <a:buChar char="•"/>
            </a:pPr>
            <a:r>
              <a:rPr lang="en-US" sz="2400" dirty="0">
                <a:solidFill>
                  <a:srgbClr val="333333"/>
                </a:solidFill>
                <a:latin typeface="Lato"/>
              </a:rPr>
              <a:t>Applying consultation skills to oral health promotion</a:t>
            </a:r>
          </a:p>
          <a:p>
            <a:pPr marL="285750" indent="-285750">
              <a:buClr>
                <a:srgbClr val="CB440A"/>
              </a:buClr>
              <a:buFont typeface="Arial" panose="020B0604020202020204" pitchFamily="34" charset="0"/>
              <a:buChar char="•"/>
            </a:pPr>
            <a:r>
              <a:rPr lang="en-US" sz="2400" dirty="0">
                <a:solidFill>
                  <a:srgbClr val="333333"/>
                </a:solidFill>
                <a:latin typeface="Lato"/>
              </a:rPr>
              <a:t>Identifying and resolving concerns</a:t>
            </a:r>
          </a:p>
          <a:p>
            <a:pPr marL="285750" indent="-285750">
              <a:buClr>
                <a:srgbClr val="CB440A"/>
              </a:buClr>
              <a:buFont typeface="Arial" panose="020B0604020202020204" pitchFamily="34" charset="0"/>
              <a:buChar char="•"/>
            </a:pPr>
            <a:r>
              <a:rPr lang="en-US" sz="2400" dirty="0">
                <a:solidFill>
                  <a:srgbClr val="333333"/>
                </a:solidFill>
                <a:latin typeface="Lato"/>
              </a:rPr>
              <a:t>Improving communication skills</a:t>
            </a:r>
          </a:p>
          <a:p>
            <a:pPr marL="285750" indent="-285750">
              <a:buClr>
                <a:srgbClr val="CB440A"/>
              </a:buClr>
              <a:buFont typeface="Arial" panose="020B0604020202020204" pitchFamily="34" charset="0"/>
              <a:buChar char="•"/>
            </a:pPr>
            <a:r>
              <a:rPr lang="en-US" sz="2400" dirty="0">
                <a:solidFill>
                  <a:srgbClr val="333333"/>
                </a:solidFill>
                <a:latin typeface="Lato"/>
              </a:rPr>
              <a:t>Building trust with programs</a:t>
            </a:r>
            <a:endParaRPr lang="en-US" sz="2400" b="0" i="0" dirty="0">
              <a:solidFill>
                <a:srgbClr val="333333"/>
              </a:solidFill>
              <a:effectLst/>
              <a:latin typeface="Lato"/>
            </a:endParaRPr>
          </a:p>
        </p:txBody>
      </p:sp>
      <p:sp>
        <p:nvSpPr>
          <p:cNvPr id="7" name="Rectangle 6">
            <a:extLst>
              <a:ext uri="{FF2B5EF4-FFF2-40B4-BE49-F238E27FC236}">
                <a16:creationId xmlns:a16="http://schemas.microsoft.com/office/drawing/2014/main" xmlns="" id="{B80A1117-2BDB-5141-BE51-3E80B5C56263}"/>
              </a:ext>
            </a:extLst>
          </p:cNvPr>
          <p:cNvSpPr/>
          <p:nvPr/>
        </p:nvSpPr>
        <p:spPr>
          <a:xfrm>
            <a:off x="545480" y="5268562"/>
            <a:ext cx="3501019" cy="1077218"/>
          </a:xfrm>
          <a:prstGeom prst="rect">
            <a:avLst/>
          </a:prstGeom>
        </p:spPr>
        <p:txBody>
          <a:bodyPr wrap="square">
            <a:spAutoFit/>
          </a:bodyPr>
          <a:lstStyle/>
          <a:p>
            <a:r>
              <a:rPr lang="en-US" sz="1600" dirty="0"/>
              <a:t>https://</a:t>
            </a:r>
            <a:r>
              <a:rPr lang="en-US" sz="1600" dirty="0" err="1"/>
              <a:t>eclkc.ohs.acf.hhs.gov</a:t>
            </a:r>
            <a:r>
              <a:rPr lang="en-US" sz="1600" dirty="0"/>
              <a:t>/health-services-management/article/child-care-health-consultation-skill-building-modules</a:t>
            </a:r>
          </a:p>
        </p:txBody>
      </p:sp>
    </p:spTree>
    <p:extLst>
      <p:ext uri="{BB962C8B-B14F-4D97-AF65-F5344CB8AC3E}">
        <p14:creationId xmlns:p14="http://schemas.microsoft.com/office/powerpoint/2010/main" val="3506879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13" y="780619"/>
            <a:ext cx="8874974" cy="1143000"/>
          </a:xfrm>
          <a:noFill/>
          <a:ln>
            <a:noFill/>
          </a:ln>
        </p:spPr>
        <p:txBody>
          <a:bodyPr vert="horz" lIns="91440" tIns="45720" rIns="91440" bIns="45720" rtlCol="0" anchor="ctr">
            <a:normAutofit/>
          </a:bodyPr>
          <a:lstStyle/>
          <a:p>
            <a:pPr algn="ctr"/>
            <a:r>
              <a:rPr lang="en-US" dirty="0">
                <a:solidFill>
                  <a:srgbClr val="1460AB"/>
                </a:solidFill>
                <a:latin typeface="Calibri" charset="0"/>
                <a:ea typeface="ＭＳ Ｐゴシック" charset="0"/>
              </a:rPr>
              <a:t>Using Resources to Collaborate with Staff</a:t>
            </a:r>
            <a:endParaRPr lang="en-US" dirty="0">
              <a:solidFill>
                <a:srgbClr val="1460AB"/>
              </a:solidFill>
              <a:latin typeface="Calibri" charset="0"/>
            </a:endParaRPr>
          </a:p>
        </p:txBody>
      </p:sp>
      <p:sp>
        <p:nvSpPr>
          <p:cNvPr id="4" name="Content Placeholder 3"/>
          <p:cNvSpPr>
            <a:spLocks noGrp="1"/>
          </p:cNvSpPr>
          <p:nvPr>
            <p:ph idx="1"/>
          </p:nvPr>
        </p:nvSpPr>
        <p:spPr>
          <a:xfrm>
            <a:off x="3298004" y="1923619"/>
            <a:ext cx="5589142" cy="4520629"/>
          </a:xfrm>
        </p:spPr>
        <p:txBody>
          <a:bodyPr>
            <a:normAutofit fontScale="62500" lnSpcReduction="20000"/>
          </a:bodyPr>
          <a:lstStyle/>
          <a:p>
            <a:pPr marL="342900" indent="-342900" defTabSz="457200">
              <a:lnSpc>
                <a:spcPct val="110000"/>
              </a:lnSpc>
              <a:spcBef>
                <a:spcPts val="625"/>
              </a:spcBef>
              <a:buClr>
                <a:schemeClr val="accent2">
                  <a:lumMod val="75000"/>
                </a:schemeClr>
              </a:buClr>
              <a:buFont typeface="Arial" charset="0"/>
              <a:buChar char="•"/>
            </a:pPr>
            <a:r>
              <a:rPr lang="en-US" sz="4200" dirty="0">
                <a:ea typeface="ＭＳ Ｐゴシック" charset="0"/>
                <a:cs typeface="Century Gothic" charset="0"/>
              </a:rPr>
              <a:t>Introduce and promote resources at health services advisory committee meetings</a:t>
            </a:r>
          </a:p>
          <a:p>
            <a:pPr marL="342900" indent="-342900" defTabSz="457200">
              <a:lnSpc>
                <a:spcPct val="110000"/>
              </a:lnSpc>
              <a:spcBef>
                <a:spcPts val="625"/>
              </a:spcBef>
              <a:buClr>
                <a:schemeClr val="accent2">
                  <a:lumMod val="75000"/>
                </a:schemeClr>
              </a:buClr>
              <a:buFont typeface="Arial" charset="0"/>
              <a:buChar char="•"/>
            </a:pPr>
            <a:r>
              <a:rPr lang="en-US" sz="4200" dirty="0">
                <a:ea typeface="ＭＳ Ｐゴシック" charset="0"/>
                <a:cs typeface="Century Gothic" charset="0"/>
              </a:rPr>
              <a:t>Offer 1-on-1 education to health specialists</a:t>
            </a:r>
          </a:p>
          <a:p>
            <a:pPr marL="342900" indent="-342900" defTabSz="457200">
              <a:lnSpc>
                <a:spcPct val="110000"/>
              </a:lnSpc>
              <a:spcBef>
                <a:spcPts val="625"/>
              </a:spcBef>
              <a:buClr>
                <a:schemeClr val="accent2">
                  <a:lumMod val="75000"/>
                </a:schemeClr>
              </a:buClr>
              <a:buFont typeface="Arial" charset="0"/>
              <a:buChar char="•"/>
            </a:pPr>
            <a:r>
              <a:rPr lang="en-US" sz="4200" dirty="0">
                <a:ea typeface="ＭＳ Ｐゴシック" charset="0"/>
                <a:cs typeface="Century Gothic" charset="0"/>
              </a:rPr>
              <a:t>Exhibit at annual state conferences</a:t>
            </a:r>
          </a:p>
          <a:p>
            <a:pPr marL="342900" indent="-342900" defTabSz="457200">
              <a:lnSpc>
                <a:spcPct val="110000"/>
              </a:lnSpc>
              <a:spcBef>
                <a:spcPts val="625"/>
              </a:spcBef>
              <a:buClr>
                <a:schemeClr val="accent2">
                  <a:lumMod val="75000"/>
                </a:schemeClr>
              </a:buClr>
              <a:buFont typeface="Arial" charset="0"/>
              <a:buChar char="•"/>
            </a:pPr>
            <a:r>
              <a:rPr lang="en-US" sz="4200" dirty="0">
                <a:ea typeface="ＭＳ Ｐゴシック" charset="0"/>
                <a:cs typeface="Century Gothic" charset="0"/>
              </a:rPr>
              <a:t>Present at health managers meetings</a:t>
            </a:r>
          </a:p>
          <a:p>
            <a:pPr marL="342900" indent="-342900" defTabSz="457200">
              <a:lnSpc>
                <a:spcPct val="110000"/>
              </a:lnSpc>
              <a:spcBef>
                <a:spcPts val="625"/>
              </a:spcBef>
              <a:buClr>
                <a:schemeClr val="accent2">
                  <a:lumMod val="75000"/>
                </a:schemeClr>
              </a:buClr>
              <a:buFont typeface="Arial" charset="0"/>
              <a:buChar char="•"/>
            </a:pPr>
            <a:r>
              <a:rPr lang="en-US" sz="4200" dirty="0">
                <a:ea typeface="ＭＳ Ｐゴシック" charset="0"/>
                <a:cs typeface="Century Gothic" charset="0"/>
              </a:rPr>
              <a:t>Provide in-service and training programs to staff</a:t>
            </a:r>
          </a:p>
          <a:p>
            <a:pPr marL="690563" lvl="1" indent="-342900" defTabSz="457200">
              <a:lnSpc>
                <a:spcPct val="110000"/>
              </a:lnSpc>
              <a:spcBef>
                <a:spcPts val="625"/>
              </a:spcBef>
              <a:buClr>
                <a:schemeClr val="accent2">
                  <a:lumMod val="75000"/>
                </a:schemeClr>
              </a:buClr>
              <a:buFont typeface="Arial" charset="0"/>
              <a:buChar char="•"/>
            </a:pPr>
            <a:r>
              <a:rPr lang="en-US" sz="3800" dirty="0">
                <a:ea typeface="ＭＳ Ｐゴシック" charset="0"/>
                <a:cs typeface="Century Gothic" charset="0"/>
              </a:rPr>
              <a:t>How to include oral health in prenatal and perinatal home visits</a:t>
            </a:r>
          </a:p>
        </p:txBody>
      </p:sp>
      <p:pic>
        <p:nvPicPr>
          <p:cNvPr id="7" name="Picture 6">
            <a:extLst>
              <a:ext uri="{FF2B5EF4-FFF2-40B4-BE49-F238E27FC236}">
                <a16:creationId xmlns:a16="http://schemas.microsoft.com/office/drawing/2014/main" xmlns="" id="{8966FFFC-E214-C94B-9709-43FD272298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9681" y="2159924"/>
            <a:ext cx="2531743" cy="3799004"/>
          </a:xfrm>
          <a:prstGeom prst="roundRect">
            <a:avLst>
              <a:gd name="adj" fmla="val 8594"/>
            </a:avLst>
          </a:prstGeom>
          <a:solidFill>
            <a:srgbClr val="FFFFFF">
              <a:shade val="85000"/>
            </a:srgbClr>
          </a:solidFill>
          <a:ln>
            <a:solidFill>
              <a:srgbClr val="A6A6A6"/>
            </a:solidFill>
          </a:ln>
          <a:effectLst/>
        </p:spPr>
      </p:pic>
    </p:spTree>
    <p:extLst>
      <p:ext uri="{BB962C8B-B14F-4D97-AF65-F5344CB8AC3E}">
        <p14:creationId xmlns:p14="http://schemas.microsoft.com/office/powerpoint/2010/main" val="52682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B09AF0D-326E-1042-9D13-A3BF6EABF0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72390"/>
            <a:ext cx="9144000" cy="6664037"/>
          </a:xfrm>
          <a:prstGeom prst="rect">
            <a:avLst/>
          </a:prstGeom>
        </p:spPr>
      </p:pic>
      <p:sp>
        <p:nvSpPr>
          <p:cNvPr id="5" name="Content Placeholder 4"/>
          <p:cNvSpPr>
            <a:spLocks noGrp="1"/>
          </p:cNvSpPr>
          <p:nvPr>
            <p:ph idx="1"/>
          </p:nvPr>
        </p:nvSpPr>
        <p:spPr>
          <a:xfrm>
            <a:off x="326181" y="1436686"/>
            <a:ext cx="5409602" cy="4746627"/>
          </a:xfrm>
        </p:spPr>
        <p:txBody>
          <a:bodyPr>
            <a:normAutofit lnSpcReduction="10000"/>
          </a:bodyPr>
          <a:lstStyle/>
          <a:p>
            <a:pPr>
              <a:lnSpc>
                <a:spcPct val="100000"/>
              </a:lnSpc>
            </a:pPr>
            <a:r>
              <a:rPr lang="en-US" dirty="0">
                <a:solidFill>
                  <a:srgbClr val="FFFFFF"/>
                </a:solidFill>
              </a:rPr>
              <a:t>This webinar will be recorded and archived on the ASTDD DHL webpage.</a:t>
            </a:r>
          </a:p>
          <a:p>
            <a:pPr>
              <a:lnSpc>
                <a:spcPct val="100000"/>
              </a:lnSpc>
            </a:pPr>
            <a:r>
              <a:rPr lang="en-US" dirty="0">
                <a:solidFill>
                  <a:srgbClr val="FFFFFF"/>
                </a:solidFill>
              </a:rPr>
              <a:t>Questions will be addressed after the speakers are finished. Please click on the icon at the top of your screen that looks like a person with their hand in the air. The moderator will recognize and “un-mute” you so you can ask your question.</a:t>
            </a:r>
          </a:p>
          <a:p>
            <a:endParaRPr lang="en-US" sz="2600" dirty="0">
              <a:solidFill>
                <a:srgbClr val="FFFFFF"/>
              </a:solidFill>
            </a:endParaRPr>
          </a:p>
        </p:txBody>
      </p:sp>
      <p:sp>
        <p:nvSpPr>
          <p:cNvPr id="2" name="Slide Number Placeholder 1"/>
          <p:cNvSpPr>
            <a:spLocks noGrp="1"/>
          </p:cNvSpPr>
          <p:nvPr>
            <p:ph type="sldNum" sz="quarter" idx="12"/>
          </p:nvPr>
        </p:nvSpPr>
        <p:spPr/>
        <p:txBody>
          <a:bodyPr/>
          <a:lstStyle/>
          <a:p>
            <a:fld id="{029D702F-8140-4B8D-846D-22FAC7A71FC2}"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2048530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bwMode="auto">
          <a:xfrm>
            <a:off x="628650" y="4308231"/>
            <a:ext cx="7886700" cy="1288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defTabSz="457200" eaLnBrk="0" hangingPunct="0">
              <a:defRPr sz="3200" b="1" i="1">
                <a:solidFill>
                  <a:srgbClr val="31859C"/>
                </a:solidFill>
                <a:latin typeface="+mn-lt"/>
                <a:cs typeface="Palatino Linotype"/>
              </a:defRPr>
            </a:lvl1pPr>
            <a:lvl2pPr algn="ctr" defTabSz="457200" eaLnBrk="0" hangingPunct="0">
              <a:defRPr sz="4400">
                <a:latin typeface="Palatino Linotype" charset="0"/>
              </a:defRPr>
            </a:lvl2pPr>
            <a:lvl3pPr algn="ctr" defTabSz="457200" eaLnBrk="0" hangingPunct="0">
              <a:defRPr sz="4400">
                <a:latin typeface="Palatino Linotype" charset="0"/>
              </a:defRPr>
            </a:lvl3pPr>
            <a:lvl4pPr algn="ctr" defTabSz="457200" eaLnBrk="0" hangingPunct="0">
              <a:defRPr sz="4400">
                <a:latin typeface="Palatino Linotype" charset="0"/>
              </a:defRPr>
            </a:lvl4pPr>
            <a:lvl5pPr algn="ctr" defTabSz="457200" eaLnBrk="0" hangingPunct="0">
              <a:defRPr sz="4400">
                <a:latin typeface="Palatino Linotype" charset="0"/>
              </a:defRPr>
            </a:lvl5pPr>
            <a:lvl6pPr marL="457200" algn="ctr" defTabSz="457200" fontAlgn="base">
              <a:spcBef>
                <a:spcPct val="0"/>
              </a:spcBef>
              <a:spcAft>
                <a:spcPct val="0"/>
              </a:spcAft>
              <a:defRPr sz="4400">
                <a:latin typeface="Palatino Linotype" charset="0"/>
                <a:ea typeface="ＭＳ Ｐゴシック" charset="0"/>
              </a:defRPr>
            </a:lvl6pPr>
            <a:lvl7pPr marL="914400" algn="ctr" defTabSz="457200" fontAlgn="base">
              <a:spcBef>
                <a:spcPct val="0"/>
              </a:spcBef>
              <a:spcAft>
                <a:spcPct val="0"/>
              </a:spcAft>
              <a:defRPr sz="4400">
                <a:latin typeface="Palatino Linotype" charset="0"/>
                <a:ea typeface="ＭＳ Ｐゴシック" charset="0"/>
              </a:defRPr>
            </a:lvl7pPr>
            <a:lvl8pPr marL="1371600" algn="ctr" defTabSz="457200" fontAlgn="base">
              <a:spcBef>
                <a:spcPct val="0"/>
              </a:spcBef>
              <a:spcAft>
                <a:spcPct val="0"/>
              </a:spcAft>
              <a:defRPr sz="4400">
                <a:latin typeface="Palatino Linotype" charset="0"/>
                <a:ea typeface="ＭＳ Ｐゴシック" charset="0"/>
              </a:defRPr>
            </a:lvl8pPr>
            <a:lvl9pPr marL="1828800" algn="ctr" defTabSz="457200" fontAlgn="base">
              <a:spcBef>
                <a:spcPct val="0"/>
              </a:spcBef>
              <a:spcAft>
                <a:spcPct val="0"/>
              </a:spcAft>
              <a:defRPr sz="4400">
                <a:latin typeface="Palatino Linotype" charset="0"/>
                <a:ea typeface="ＭＳ Ｐゴシック" charset="0"/>
              </a:defRPr>
            </a:lvl9pPr>
          </a:lstStyle>
          <a:p>
            <a:pPr algn="l"/>
            <a:r>
              <a:rPr lang="en-US" sz="4000" i="0" dirty="0">
                <a:solidFill>
                  <a:srgbClr val="1460AB"/>
                </a:solidFill>
              </a:rPr>
              <a:t>Oral Health Materials for </a:t>
            </a:r>
            <a:br>
              <a:rPr lang="en-US" sz="4000" i="0" dirty="0">
                <a:solidFill>
                  <a:srgbClr val="1460AB"/>
                </a:solidFill>
              </a:rPr>
            </a:br>
            <a:r>
              <a:rPr lang="en-US" sz="4000" i="0" dirty="0">
                <a:solidFill>
                  <a:srgbClr val="1460AB"/>
                </a:solidFill>
              </a:rPr>
              <a:t>Head Start Families</a:t>
            </a:r>
          </a:p>
        </p:txBody>
      </p:sp>
    </p:spTree>
    <p:extLst>
      <p:ext uri="{BB962C8B-B14F-4D97-AF65-F5344CB8AC3E}">
        <p14:creationId xmlns:p14="http://schemas.microsoft.com/office/powerpoint/2010/main" val="3332632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893987"/>
            <a:ext cx="7886700" cy="92178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algn="ctr"/>
            <a:r>
              <a:rPr lang="en-US" i="1" dirty="0">
                <a:solidFill>
                  <a:srgbClr val="1460AB"/>
                </a:solidFill>
                <a:latin typeface="Calibri" charset="0"/>
                <a:ea typeface="ＭＳ Ｐゴシック" charset="0"/>
                <a:cs typeface="ＭＳ Ｐゴシック" charset="0"/>
              </a:rPr>
              <a:t>Healthy Habits for Happy Smiles</a:t>
            </a:r>
            <a:r>
              <a:rPr lang="en-US" dirty="0">
                <a:solidFill>
                  <a:srgbClr val="1460AB"/>
                </a:solidFill>
                <a:latin typeface="Calibri" charset="0"/>
                <a:ea typeface="ＭＳ Ｐゴシック" charset="0"/>
                <a:cs typeface="ＭＳ Ｐゴシック" charset="0"/>
              </a:rPr>
              <a:t/>
            </a:r>
            <a:br>
              <a:rPr lang="en-US" dirty="0">
                <a:solidFill>
                  <a:srgbClr val="1460AB"/>
                </a:solidFill>
                <a:latin typeface="Calibri" charset="0"/>
                <a:ea typeface="ＭＳ Ｐゴシック" charset="0"/>
                <a:cs typeface="ＭＳ Ｐゴシック" charset="0"/>
              </a:rPr>
            </a:br>
            <a:r>
              <a:rPr lang="en-US" dirty="0">
                <a:solidFill>
                  <a:srgbClr val="1460AB"/>
                </a:solidFill>
                <a:latin typeface="Calibri" charset="0"/>
                <a:ea typeface="ＭＳ Ｐゴシック" charset="0"/>
                <a:cs typeface="ＭＳ Ｐゴシック" charset="0"/>
              </a:rPr>
              <a:t>Handout Series</a:t>
            </a:r>
          </a:p>
        </p:txBody>
      </p:sp>
      <p:sp>
        <p:nvSpPr>
          <p:cNvPr id="3" name="Content Placeholder 2"/>
          <p:cNvSpPr>
            <a:spLocks noGrp="1"/>
          </p:cNvSpPr>
          <p:nvPr>
            <p:ph idx="4294967295"/>
          </p:nvPr>
        </p:nvSpPr>
        <p:spPr>
          <a:xfrm>
            <a:off x="412933" y="1878358"/>
            <a:ext cx="4461906" cy="5187950"/>
          </a:xfrm>
        </p:spPr>
        <p:txBody>
          <a:bodyPr>
            <a:normAutofit/>
          </a:bodyPr>
          <a:lstStyle/>
          <a:p>
            <a:pPr marL="342900" lvl="1" indent="-342900" defTabSz="457200">
              <a:spcBef>
                <a:spcPts val="0"/>
              </a:spcBef>
              <a:spcAft>
                <a:spcPts val="400"/>
              </a:spcAft>
              <a:buClr>
                <a:schemeClr val="accent2">
                  <a:lumMod val="75000"/>
                </a:schemeClr>
              </a:buClr>
              <a:buFont typeface="Arial"/>
              <a:buChar char="•"/>
            </a:pPr>
            <a:r>
              <a:rPr lang="en-US" sz="2500" dirty="0">
                <a:solidFill>
                  <a:srgbClr val="000000"/>
                </a:solidFill>
                <a:cs typeface="Calibri" pitchFamily="34" charset="0"/>
              </a:rPr>
              <a:t>Handouts for parents in English and Spanish</a:t>
            </a:r>
          </a:p>
          <a:p>
            <a:pPr marL="342900" lvl="1" indent="-342900" defTabSz="457200">
              <a:spcBef>
                <a:spcPts val="0"/>
              </a:spcBef>
              <a:spcAft>
                <a:spcPts val="400"/>
              </a:spcAft>
              <a:buClr>
                <a:schemeClr val="accent2">
                  <a:lumMod val="75000"/>
                </a:schemeClr>
              </a:buClr>
              <a:buFont typeface="Arial"/>
              <a:buChar char="•"/>
            </a:pPr>
            <a:r>
              <a:rPr lang="en-US" sz="2500" dirty="0">
                <a:solidFill>
                  <a:srgbClr val="000000"/>
                </a:solidFill>
                <a:cs typeface="Calibri" pitchFamily="34" charset="0"/>
              </a:rPr>
              <a:t>Electronic copies</a:t>
            </a:r>
          </a:p>
        </p:txBody>
      </p:sp>
      <p:sp>
        <p:nvSpPr>
          <p:cNvPr id="2" name="Rectangle 1"/>
          <p:cNvSpPr/>
          <p:nvPr/>
        </p:nvSpPr>
        <p:spPr>
          <a:xfrm>
            <a:off x="4816225" y="1878358"/>
            <a:ext cx="4024929" cy="4546244"/>
          </a:xfrm>
          <a:prstGeom prst="rect">
            <a:avLst/>
          </a:prstGeom>
        </p:spPr>
        <p:txBody>
          <a:bodyPr wrap="square">
            <a:spAutoFit/>
          </a:bodyPr>
          <a:lstStyle/>
          <a:p>
            <a:pPr marL="0" lvl="1" defTabSz="457200">
              <a:lnSpc>
                <a:spcPct val="90000"/>
              </a:lnSpc>
              <a:spcBef>
                <a:spcPts val="0"/>
              </a:spcBef>
              <a:spcAft>
                <a:spcPts val="400"/>
              </a:spcAft>
              <a:buClr>
                <a:schemeClr val="accent2">
                  <a:lumMod val="75000"/>
                </a:schemeClr>
              </a:buClr>
            </a:pPr>
            <a:r>
              <a:rPr lang="en-US" sz="2500" dirty="0">
                <a:solidFill>
                  <a:srgbClr val="000000"/>
                </a:solidFill>
                <a:cs typeface="Calibri" pitchFamily="34" charset="0"/>
              </a:rPr>
              <a:t>Topics addressed:</a:t>
            </a:r>
          </a:p>
          <a:p>
            <a:pPr marL="285750" lvl="1" indent="-285750">
              <a:spcBef>
                <a:spcPct val="0"/>
              </a:spcBef>
              <a:buClr>
                <a:schemeClr val="accent2">
                  <a:lumMod val="75000"/>
                </a:schemeClr>
              </a:buClr>
              <a:buFont typeface="Arial"/>
              <a:buChar char="•"/>
            </a:pPr>
            <a:r>
              <a:rPr lang="en-US" sz="2350" dirty="0"/>
              <a:t>Dental Visits</a:t>
            </a:r>
          </a:p>
          <a:p>
            <a:pPr marL="285750" lvl="1" indent="-285750">
              <a:spcBef>
                <a:spcPct val="0"/>
              </a:spcBef>
              <a:buClr>
                <a:schemeClr val="accent2">
                  <a:lumMod val="75000"/>
                </a:schemeClr>
              </a:buClr>
              <a:buFont typeface="Arial"/>
              <a:buChar char="•"/>
            </a:pPr>
            <a:r>
              <a:rPr lang="en-US" sz="2350" dirty="0"/>
              <a:t>Fluorides</a:t>
            </a:r>
          </a:p>
          <a:p>
            <a:pPr marL="285750" lvl="1" indent="-285750">
              <a:spcBef>
                <a:spcPct val="0"/>
              </a:spcBef>
              <a:buClr>
                <a:schemeClr val="accent2">
                  <a:lumMod val="75000"/>
                </a:schemeClr>
              </a:buClr>
              <a:buFont typeface="Arial"/>
              <a:buChar char="•"/>
            </a:pPr>
            <a:r>
              <a:rPr lang="en-US" sz="2350" dirty="0"/>
              <a:t>Healthy drinks</a:t>
            </a:r>
          </a:p>
          <a:p>
            <a:pPr marL="285750" lvl="1" indent="-285750">
              <a:spcBef>
                <a:spcPct val="0"/>
              </a:spcBef>
              <a:buClr>
                <a:schemeClr val="accent2">
                  <a:lumMod val="75000"/>
                </a:schemeClr>
              </a:buClr>
              <a:buFont typeface="Arial"/>
              <a:buChar char="•"/>
            </a:pPr>
            <a:r>
              <a:rPr lang="en-US" sz="2350" dirty="0"/>
              <a:t>Healthy snacks</a:t>
            </a:r>
          </a:p>
          <a:p>
            <a:pPr marL="285750" lvl="1" indent="-285750">
              <a:lnSpc>
                <a:spcPct val="90000"/>
              </a:lnSpc>
              <a:spcBef>
                <a:spcPct val="0"/>
              </a:spcBef>
              <a:buClr>
                <a:schemeClr val="accent2">
                  <a:lumMod val="75000"/>
                </a:schemeClr>
              </a:buClr>
              <a:buFont typeface="Arial"/>
              <a:buChar char="•"/>
            </a:pPr>
            <a:r>
              <a:rPr lang="en-US" sz="2350" dirty="0"/>
              <a:t>Infant oral health</a:t>
            </a:r>
          </a:p>
          <a:p>
            <a:pPr marL="285750" lvl="1" indent="-285750">
              <a:lnSpc>
                <a:spcPct val="90000"/>
              </a:lnSpc>
              <a:spcBef>
                <a:spcPct val="0"/>
              </a:spcBef>
              <a:buClr>
                <a:schemeClr val="accent2">
                  <a:lumMod val="75000"/>
                </a:schemeClr>
              </a:buClr>
              <a:buFont typeface="Arial"/>
              <a:buChar char="•"/>
            </a:pPr>
            <a:r>
              <a:rPr lang="en-US" sz="2350" dirty="0"/>
              <a:t>Oral injuries and first aid</a:t>
            </a:r>
          </a:p>
          <a:p>
            <a:pPr marL="285750" lvl="1" indent="-285750">
              <a:lnSpc>
                <a:spcPct val="90000"/>
              </a:lnSpc>
              <a:spcBef>
                <a:spcPct val="0"/>
              </a:spcBef>
              <a:buClr>
                <a:schemeClr val="accent2">
                  <a:lumMod val="75000"/>
                </a:schemeClr>
              </a:buClr>
              <a:buFont typeface="Arial"/>
              <a:buChar char="•"/>
            </a:pPr>
            <a:r>
              <a:rPr lang="en-US" sz="2350" dirty="0"/>
              <a:t>Pregnancy and oral health</a:t>
            </a:r>
          </a:p>
          <a:p>
            <a:pPr marL="285750" lvl="1" indent="-285750">
              <a:lnSpc>
                <a:spcPct val="90000"/>
              </a:lnSpc>
              <a:spcBef>
                <a:spcPct val="0"/>
              </a:spcBef>
              <a:buClr>
                <a:schemeClr val="accent2">
                  <a:lumMod val="75000"/>
                </a:schemeClr>
              </a:buClr>
              <a:buFont typeface="Arial"/>
              <a:buChar char="•"/>
            </a:pPr>
            <a:r>
              <a:rPr lang="en-US" sz="2350" dirty="0"/>
              <a:t>Primary Teeth</a:t>
            </a:r>
          </a:p>
          <a:p>
            <a:pPr marL="285750" lvl="1" indent="-285750">
              <a:lnSpc>
                <a:spcPct val="90000"/>
              </a:lnSpc>
              <a:spcBef>
                <a:spcPct val="0"/>
              </a:spcBef>
              <a:buClr>
                <a:schemeClr val="accent2">
                  <a:lumMod val="75000"/>
                </a:schemeClr>
              </a:buClr>
              <a:buFont typeface="Arial"/>
              <a:buChar char="•"/>
            </a:pPr>
            <a:r>
              <a:rPr lang="en-US" sz="2350" dirty="0"/>
              <a:t>Teething pain</a:t>
            </a:r>
          </a:p>
          <a:p>
            <a:pPr marL="285750" lvl="1" indent="-285750">
              <a:lnSpc>
                <a:spcPct val="90000"/>
              </a:lnSpc>
              <a:spcBef>
                <a:spcPct val="0"/>
              </a:spcBef>
              <a:buClr>
                <a:schemeClr val="accent2">
                  <a:lumMod val="75000"/>
                </a:schemeClr>
              </a:buClr>
              <a:buFont typeface="Arial"/>
              <a:buChar char="•"/>
            </a:pPr>
            <a:r>
              <a:rPr lang="en-US" sz="2350" dirty="0" err="1"/>
              <a:t>Toothbrushing</a:t>
            </a:r>
            <a:endParaRPr lang="en-US" sz="2350" dirty="0"/>
          </a:p>
          <a:p>
            <a:pPr marL="285750" lvl="1" indent="-285750">
              <a:lnSpc>
                <a:spcPct val="90000"/>
              </a:lnSpc>
              <a:spcBef>
                <a:spcPct val="0"/>
              </a:spcBef>
              <a:buClr>
                <a:schemeClr val="accent2">
                  <a:lumMod val="75000"/>
                </a:schemeClr>
              </a:buClr>
              <a:buFont typeface="Arial"/>
              <a:buChar char="•"/>
            </a:pPr>
            <a:r>
              <a:rPr lang="en-US" sz="2350" dirty="0" err="1"/>
              <a:t>Toothbrushing</a:t>
            </a:r>
            <a:r>
              <a:rPr lang="en-US" sz="2350" dirty="0"/>
              <a:t> tips for a child with a disability</a:t>
            </a:r>
            <a:endParaRPr lang="en-US" sz="2350" dirty="0">
              <a:solidFill>
                <a:srgbClr val="000000"/>
              </a:solidFill>
              <a:cs typeface="Calibri" pitchFamily="34" charset="0"/>
            </a:endParaRPr>
          </a:p>
        </p:txBody>
      </p:sp>
      <p:pic>
        <p:nvPicPr>
          <p:cNvPr id="5" name="Picture 4" descr="understanding-why-baby-teeth-important.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1317" y="3175000"/>
            <a:ext cx="2045765" cy="2647461"/>
          </a:xfrm>
          <a:prstGeom prst="rect">
            <a:avLst/>
          </a:prstGeom>
          <a:solidFill>
            <a:schemeClr val="bg1"/>
          </a:solidFill>
          <a:ln w="12700" cmpd="sng">
            <a:solidFill>
              <a:srgbClr val="124B9B"/>
            </a:solidFill>
          </a:ln>
        </p:spPr>
      </p:pic>
      <p:pic>
        <p:nvPicPr>
          <p:cNvPr id="10" name="Picture 9" descr="encourage-child-drink-water.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91243" y="3800231"/>
            <a:ext cx="2049087" cy="2651760"/>
          </a:xfrm>
          <a:prstGeom prst="rect">
            <a:avLst/>
          </a:prstGeom>
          <a:solidFill>
            <a:schemeClr val="bg1"/>
          </a:solidFill>
          <a:ln>
            <a:solidFill>
              <a:srgbClr val="124B9B"/>
            </a:solidFill>
          </a:ln>
        </p:spPr>
      </p:pic>
    </p:spTree>
    <p:extLst>
      <p:ext uri="{BB962C8B-B14F-4D97-AF65-F5344CB8AC3E}">
        <p14:creationId xmlns:p14="http://schemas.microsoft.com/office/powerpoint/2010/main" val="2641768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343" y="758338"/>
            <a:ext cx="7886700" cy="1325563"/>
          </a:xfr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dirty="0">
                <a:solidFill>
                  <a:srgbClr val="1460AB"/>
                </a:solidFill>
                <a:latin typeface="+mn-lt"/>
              </a:rPr>
              <a:t>Brochures</a:t>
            </a:r>
          </a:p>
        </p:txBody>
      </p:sp>
      <p:sp>
        <p:nvSpPr>
          <p:cNvPr id="3" name="Content Placeholder 2"/>
          <p:cNvSpPr>
            <a:spLocks noGrp="1"/>
          </p:cNvSpPr>
          <p:nvPr>
            <p:ph idx="4294967295"/>
          </p:nvPr>
        </p:nvSpPr>
        <p:spPr>
          <a:xfrm>
            <a:off x="590061" y="1794118"/>
            <a:ext cx="4343401" cy="4737100"/>
          </a:xfrm>
        </p:spPr>
        <p:txBody>
          <a:bodyPr>
            <a:normAutofit/>
          </a:bodyPr>
          <a:lstStyle/>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Brochures for pregnant women and parents</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Content includes brushing, eating healthy foods, and regular dental check-ups and treatment </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Written at 4th–6th grade reading level</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In English and Spanish</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Electronic copies</a:t>
            </a:r>
          </a:p>
        </p:txBody>
      </p:sp>
      <p:pic>
        <p:nvPicPr>
          <p:cNvPr id="4" name="Picture 3" descr="Screen shot 2013-02-12 at 3.33.59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00000">
            <a:off x="5206029" y="2538046"/>
            <a:ext cx="1382154" cy="3033711"/>
          </a:xfrm>
          <a:prstGeom prst="rect">
            <a:avLst/>
          </a:prstGeom>
          <a:solidFill>
            <a:srgbClr val="FFFFFF">
              <a:shade val="85000"/>
            </a:srgbClr>
          </a:solidFill>
          <a:ln>
            <a:solidFill>
              <a:schemeClr val="bg1">
                <a:lumMod val="65000"/>
              </a:schemeClr>
            </a:solidFill>
          </a:ln>
          <a:effectLst/>
        </p:spPr>
      </p:pic>
      <p:pic>
        <p:nvPicPr>
          <p:cNvPr id="5" name="Picture 4" descr="Screen shot 2013-02-12 at 3.33.36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2518" y="2448991"/>
            <a:ext cx="1375636" cy="3033452"/>
          </a:xfrm>
          <a:prstGeom prst="rect">
            <a:avLst/>
          </a:prstGeom>
          <a:solidFill>
            <a:srgbClr val="FFFFFF">
              <a:shade val="85000"/>
            </a:srgbClr>
          </a:solidFill>
          <a:ln>
            <a:solidFill>
              <a:schemeClr val="bg1">
                <a:lumMod val="65000"/>
              </a:schemeClr>
            </a:solidFill>
          </a:ln>
          <a:effectLst/>
        </p:spPr>
      </p:pic>
      <p:pic>
        <p:nvPicPr>
          <p:cNvPr id="7" name="Picture 6" descr="Screen shot 2013-02-14 at 12.14.04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900000">
            <a:off x="7394321" y="2528275"/>
            <a:ext cx="1334501" cy="3033711"/>
          </a:xfrm>
          <a:prstGeom prst="rect">
            <a:avLst/>
          </a:prstGeom>
          <a:solidFill>
            <a:srgbClr val="FFFFFF">
              <a:shade val="85000"/>
            </a:srgbClr>
          </a:solidFill>
          <a:ln>
            <a:solidFill>
              <a:schemeClr val="bg1">
                <a:lumMod val="65000"/>
              </a:schemeClr>
            </a:solidFill>
          </a:ln>
          <a:effectLst/>
        </p:spPr>
      </p:pic>
    </p:spTree>
    <p:extLst>
      <p:ext uri="{BB962C8B-B14F-4D97-AF65-F5344CB8AC3E}">
        <p14:creationId xmlns:p14="http://schemas.microsoft.com/office/powerpoint/2010/main" val="1620735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dirty="0">
                <a:solidFill>
                  <a:srgbClr val="1460AB"/>
                </a:solidFill>
                <a:latin typeface="+mn-lt"/>
              </a:rPr>
              <a:t>Tip Sheet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421" y="1933083"/>
            <a:ext cx="3012116" cy="3898033"/>
          </a:xfrm>
          <a:prstGeom prst="rect">
            <a:avLst/>
          </a:prstGeom>
          <a:solidFill>
            <a:schemeClr val="bg1"/>
          </a:solidFill>
          <a:ln w="12700" cmpd="sng">
            <a:solidFill>
              <a:srgbClr val="124B9B"/>
            </a:solidFill>
          </a:ln>
          <a:effectLst/>
        </p:spPr>
      </p:pic>
      <p:sp>
        <p:nvSpPr>
          <p:cNvPr id="4" name="TextBox 3"/>
          <p:cNvSpPr txBox="1"/>
          <p:nvPr/>
        </p:nvSpPr>
        <p:spPr>
          <a:xfrm>
            <a:off x="546357" y="1832544"/>
            <a:ext cx="4201238" cy="2092881"/>
          </a:xfrm>
          <a:prstGeom prst="rect">
            <a:avLst/>
          </a:prstGeom>
          <a:noFill/>
        </p:spPr>
        <p:txBody>
          <a:bodyPr wrap="square" rtlCol="0">
            <a:spAutoFit/>
          </a:bodyPr>
          <a:lstStyle/>
          <a:p>
            <a:pPr marL="285750" indent="-285750">
              <a:buClr>
                <a:srgbClr val="CB440A"/>
              </a:buClr>
              <a:buFont typeface="Arial"/>
              <a:buChar char="•"/>
            </a:pPr>
            <a:r>
              <a:rPr lang="en-US" sz="2600" dirty="0"/>
              <a:t>Offers tips to help families promote good oral health for their children</a:t>
            </a:r>
          </a:p>
          <a:p>
            <a:pPr marL="285750" indent="-285750">
              <a:buClr>
                <a:srgbClr val="CB440A"/>
              </a:buClr>
              <a:buFont typeface="Arial"/>
              <a:buChar char="•"/>
            </a:pPr>
            <a:r>
              <a:rPr lang="en-US" sz="2600" dirty="0"/>
              <a:t>Available in multiple languages</a:t>
            </a:r>
          </a:p>
        </p:txBody>
      </p:sp>
      <p:sp>
        <p:nvSpPr>
          <p:cNvPr id="5" name="Rectangle 4"/>
          <p:cNvSpPr/>
          <p:nvPr/>
        </p:nvSpPr>
        <p:spPr>
          <a:xfrm>
            <a:off x="546357" y="3893686"/>
            <a:ext cx="2280563" cy="1938992"/>
          </a:xfrm>
          <a:prstGeom prst="rect">
            <a:avLst/>
          </a:prstGeom>
        </p:spPr>
        <p:txBody>
          <a:bodyPr wrap="square">
            <a:spAutoFit/>
          </a:bodyPr>
          <a:lstStyle/>
          <a:p>
            <a:pPr marL="574675" lvl="1" indent="-287338">
              <a:buClr>
                <a:srgbClr val="CB440A"/>
              </a:buClr>
              <a:buFont typeface="Arial"/>
              <a:buChar char="•"/>
            </a:pPr>
            <a:r>
              <a:rPr lang="en-US" sz="2400" dirty="0"/>
              <a:t>English	</a:t>
            </a:r>
          </a:p>
          <a:p>
            <a:pPr marL="574675" lvl="1" indent="-287338">
              <a:buClr>
                <a:srgbClr val="CB440A"/>
              </a:buClr>
              <a:buFont typeface="Arial"/>
              <a:buChar char="•"/>
            </a:pPr>
            <a:r>
              <a:rPr lang="en-US" sz="2400" dirty="0"/>
              <a:t>Spanish	</a:t>
            </a:r>
          </a:p>
          <a:p>
            <a:pPr marL="574675" lvl="1" indent="-287338">
              <a:buClr>
                <a:srgbClr val="CB440A"/>
              </a:buClr>
              <a:buFont typeface="Arial"/>
              <a:buChar char="•"/>
            </a:pPr>
            <a:r>
              <a:rPr lang="en-US" sz="2400" dirty="0"/>
              <a:t>Amharic</a:t>
            </a:r>
          </a:p>
          <a:p>
            <a:pPr marL="574675" lvl="1" indent="-287338">
              <a:buClr>
                <a:srgbClr val="CB440A"/>
              </a:buClr>
              <a:buFont typeface="Arial"/>
              <a:buChar char="•"/>
            </a:pPr>
            <a:r>
              <a:rPr lang="en-US" sz="2400" dirty="0"/>
              <a:t>Arabic	</a:t>
            </a:r>
          </a:p>
          <a:p>
            <a:pPr marL="574675" lvl="1" indent="-287338">
              <a:buClr>
                <a:srgbClr val="CB440A"/>
              </a:buClr>
              <a:buFont typeface="Arial"/>
              <a:buChar char="•"/>
            </a:pPr>
            <a:r>
              <a:rPr lang="en-US" sz="2400" dirty="0"/>
              <a:t>Burmese</a:t>
            </a:r>
          </a:p>
        </p:txBody>
      </p:sp>
      <p:sp>
        <p:nvSpPr>
          <p:cNvPr id="6" name="Rectangle 5"/>
          <p:cNvSpPr/>
          <p:nvPr/>
        </p:nvSpPr>
        <p:spPr>
          <a:xfrm>
            <a:off x="2407775" y="3893686"/>
            <a:ext cx="2324055" cy="1569660"/>
          </a:xfrm>
          <a:prstGeom prst="rect">
            <a:avLst/>
          </a:prstGeom>
        </p:spPr>
        <p:txBody>
          <a:bodyPr wrap="square">
            <a:spAutoFit/>
          </a:bodyPr>
          <a:lstStyle/>
          <a:p>
            <a:pPr marL="574675" lvl="1" indent="-287338">
              <a:buClr>
                <a:srgbClr val="CB440A"/>
              </a:buClr>
              <a:buFont typeface="Arial"/>
              <a:buChar char="•"/>
            </a:pPr>
            <a:r>
              <a:rPr lang="en-US" sz="2400" dirty="0"/>
              <a:t>Chinese	</a:t>
            </a:r>
          </a:p>
          <a:p>
            <a:pPr marL="574675" lvl="1" indent="-287338">
              <a:buClr>
                <a:srgbClr val="CB440A"/>
              </a:buClr>
              <a:buFont typeface="Arial"/>
              <a:buChar char="•"/>
            </a:pPr>
            <a:r>
              <a:rPr lang="en-US" sz="2400" dirty="0"/>
              <a:t>Hmong</a:t>
            </a:r>
          </a:p>
          <a:p>
            <a:pPr marL="574675" lvl="1" indent="-287338">
              <a:buClr>
                <a:srgbClr val="CB440A"/>
              </a:buClr>
              <a:buFont typeface="Arial"/>
              <a:buChar char="•"/>
            </a:pPr>
            <a:r>
              <a:rPr lang="en-US" sz="2400" dirty="0"/>
              <a:t>Somali	</a:t>
            </a:r>
          </a:p>
          <a:p>
            <a:pPr marL="574675" lvl="1" indent="-287338">
              <a:buClr>
                <a:srgbClr val="CB440A"/>
              </a:buClr>
              <a:buFont typeface="Arial"/>
              <a:buChar char="•"/>
            </a:pPr>
            <a:r>
              <a:rPr lang="en-US" sz="2400" dirty="0"/>
              <a:t>Vietnamese</a:t>
            </a:r>
          </a:p>
        </p:txBody>
      </p:sp>
    </p:spTree>
    <p:extLst>
      <p:ext uri="{BB962C8B-B14F-4D97-AF65-F5344CB8AC3E}">
        <p14:creationId xmlns:p14="http://schemas.microsoft.com/office/powerpoint/2010/main" val="1611441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3D3A01-AE2E-114D-BF06-EDE491796CDD}"/>
              </a:ext>
            </a:extLst>
          </p:cNvPr>
          <p:cNvSpPr>
            <a:spLocks noGrp="1"/>
          </p:cNvSpPr>
          <p:nvPr>
            <p:ph type="title"/>
          </p:nvPr>
        </p:nvSpPr>
        <p:spPr>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i="1" dirty="0">
                <a:solidFill>
                  <a:srgbClr val="1460AB"/>
                </a:solidFill>
                <a:latin typeface="+mn-lt"/>
              </a:rPr>
              <a:t>Cook’s Corner: Recipes for Healthy Snacks</a:t>
            </a:r>
          </a:p>
        </p:txBody>
      </p:sp>
      <p:pic>
        <p:nvPicPr>
          <p:cNvPr id="4" name="Picture 3">
            <a:extLst>
              <a:ext uri="{FF2B5EF4-FFF2-40B4-BE49-F238E27FC236}">
                <a16:creationId xmlns:a16="http://schemas.microsoft.com/office/drawing/2014/main" xmlns="" id="{38D239BF-4AAD-1E4A-B2E8-88E57676D92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7991" y="1843669"/>
            <a:ext cx="3608634" cy="4646342"/>
          </a:xfrm>
          <a:prstGeom prst="rect">
            <a:avLst/>
          </a:prstGeom>
          <a:ln>
            <a:solidFill>
              <a:schemeClr val="accent1"/>
            </a:solidFill>
          </a:ln>
        </p:spPr>
      </p:pic>
      <p:sp>
        <p:nvSpPr>
          <p:cNvPr id="5" name="TextBox 4">
            <a:extLst>
              <a:ext uri="{FF2B5EF4-FFF2-40B4-BE49-F238E27FC236}">
                <a16:creationId xmlns:a16="http://schemas.microsoft.com/office/drawing/2014/main" xmlns="" id="{D926F4C8-5BCF-BA4D-83D5-029420DA88CA}"/>
              </a:ext>
            </a:extLst>
          </p:cNvPr>
          <p:cNvSpPr txBox="1"/>
          <p:nvPr/>
        </p:nvSpPr>
        <p:spPr>
          <a:xfrm>
            <a:off x="4572000" y="1843669"/>
            <a:ext cx="4201238" cy="3693319"/>
          </a:xfrm>
          <a:prstGeom prst="rect">
            <a:avLst/>
          </a:prstGeom>
          <a:noFill/>
        </p:spPr>
        <p:txBody>
          <a:bodyPr wrap="square" rtlCol="0">
            <a:spAutoFit/>
          </a:bodyPr>
          <a:lstStyle/>
          <a:p>
            <a:pPr marL="285750" indent="-285750">
              <a:buClr>
                <a:srgbClr val="CB440A"/>
              </a:buClr>
              <a:buFont typeface="Arial"/>
              <a:buChar char="•"/>
            </a:pPr>
            <a:r>
              <a:rPr lang="en-US" sz="2600" dirty="0"/>
              <a:t>2</a:t>
            </a:r>
            <a:r>
              <a:rPr lang="en-US" sz="2600" baseline="30000" dirty="0"/>
              <a:t>nd</a:t>
            </a:r>
            <a:r>
              <a:rPr lang="en-US" sz="2600" dirty="0"/>
              <a:t> edition</a:t>
            </a:r>
          </a:p>
          <a:p>
            <a:pPr marL="285750" indent="-285750">
              <a:buClr>
                <a:srgbClr val="CB440A"/>
              </a:buClr>
              <a:buFont typeface="Arial"/>
              <a:buChar char="•"/>
            </a:pPr>
            <a:r>
              <a:rPr lang="en-US" sz="2600" dirty="0"/>
              <a:t>Compiled from Brush Up on Oral Health tip sheets published between 2012 and 2017</a:t>
            </a:r>
          </a:p>
          <a:p>
            <a:pPr marL="285750" indent="-285750">
              <a:buClr>
                <a:srgbClr val="CB440A"/>
              </a:buClr>
              <a:buFont typeface="Arial"/>
              <a:buChar char="•"/>
            </a:pPr>
            <a:r>
              <a:rPr lang="en-US" sz="2600" dirty="0"/>
              <a:t>Available in Spanish</a:t>
            </a:r>
          </a:p>
          <a:p>
            <a:pPr marL="285750" indent="-285750">
              <a:buClr>
                <a:srgbClr val="CB440A"/>
              </a:buClr>
              <a:buFont typeface="Arial"/>
              <a:buChar char="•"/>
            </a:pPr>
            <a:r>
              <a:rPr lang="en-US" sz="2600" dirty="0"/>
              <a:t>Recipes are low in fat, high in fiber, and do not include added sugar</a:t>
            </a:r>
          </a:p>
        </p:txBody>
      </p:sp>
    </p:spTree>
    <p:extLst>
      <p:ext uri="{BB962C8B-B14F-4D97-AF65-F5344CB8AC3E}">
        <p14:creationId xmlns:p14="http://schemas.microsoft.com/office/powerpoint/2010/main" val="2124364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F4E3358-6F4D-6441-8A6A-CB01DEBCB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36" y="2078980"/>
            <a:ext cx="3183937" cy="4120390"/>
          </a:xfrm>
          <a:prstGeom prst="rect">
            <a:avLst/>
          </a:prstGeom>
          <a:solidFill>
            <a:schemeClr val="bg1"/>
          </a:solidFill>
          <a:ln>
            <a:solidFill>
              <a:schemeClr val="accent1"/>
            </a:solidFill>
          </a:ln>
        </p:spPr>
      </p:pic>
      <p:sp>
        <p:nvSpPr>
          <p:cNvPr id="5" name="Title 1">
            <a:extLst>
              <a:ext uri="{FF2B5EF4-FFF2-40B4-BE49-F238E27FC236}">
                <a16:creationId xmlns:a16="http://schemas.microsoft.com/office/drawing/2014/main" xmlns="" id="{C22C8D12-F186-C64E-8A47-CC16E7B651E7}"/>
              </a:ext>
            </a:extLst>
          </p:cNvPr>
          <p:cNvSpPr>
            <a:spLocks noGrp="1"/>
          </p:cNvSpPr>
          <p:nvPr>
            <p:ph type="title"/>
          </p:nvPr>
        </p:nvSpPr>
        <p:spPr>
          <a:xfrm>
            <a:off x="628650" y="967420"/>
            <a:ext cx="7886700" cy="921788"/>
          </a:xfrm>
          <a:noFill/>
          <a:ln w="9525">
            <a:noFill/>
            <a:miter lim="800000"/>
            <a:headEnd/>
            <a:tailEnd/>
          </a:ln>
        </p:spPr>
        <p:txBody>
          <a:bodyPr vert="horz" wrap="square" lIns="91440" tIns="45720" rIns="91440" bIns="45720" numCol="1" rtlCol="0" anchor="ctr" anchorCtr="0" compatLnSpc="1">
            <a:prstTxWarp prst="textNoShape">
              <a:avLst/>
            </a:prstTxWarp>
            <a:normAutofit fontScale="90000"/>
          </a:bodyPr>
          <a:lstStyle/>
          <a:p>
            <a:pPr algn="ctr"/>
            <a:r>
              <a:rPr lang="en-US" i="1" dirty="0">
                <a:solidFill>
                  <a:srgbClr val="1460AB"/>
                </a:solidFill>
                <a:latin typeface="+mn-lt"/>
              </a:rPr>
              <a:t>Questions to Ask When </a:t>
            </a:r>
            <a:br>
              <a:rPr lang="en-US" i="1" dirty="0">
                <a:solidFill>
                  <a:srgbClr val="1460AB"/>
                </a:solidFill>
                <a:latin typeface="+mn-lt"/>
              </a:rPr>
            </a:br>
            <a:r>
              <a:rPr lang="en-US" i="1" dirty="0">
                <a:solidFill>
                  <a:srgbClr val="1460AB"/>
                </a:solidFill>
                <a:latin typeface="+mn-lt"/>
              </a:rPr>
              <a:t>Looking for a Dental Office</a:t>
            </a:r>
          </a:p>
        </p:txBody>
      </p:sp>
      <p:sp>
        <p:nvSpPr>
          <p:cNvPr id="6" name="Content Placeholder 2">
            <a:extLst>
              <a:ext uri="{FF2B5EF4-FFF2-40B4-BE49-F238E27FC236}">
                <a16:creationId xmlns:a16="http://schemas.microsoft.com/office/drawing/2014/main" xmlns="" id="{32EFFF0F-D1DC-4D41-9749-7BB14E916EFE}"/>
              </a:ext>
            </a:extLst>
          </p:cNvPr>
          <p:cNvSpPr txBox="1">
            <a:spLocks/>
          </p:cNvSpPr>
          <p:nvPr/>
        </p:nvSpPr>
        <p:spPr>
          <a:xfrm>
            <a:off x="4340128" y="1979053"/>
            <a:ext cx="4343401" cy="4737100"/>
          </a:xfrm>
          <a:prstGeom prst="rect">
            <a:avLst/>
          </a:prstGeom>
        </p:spPr>
        <p:txBody>
          <a:bodyPr vert="horz" lIns="91440" tIns="45720" rIns="91440" bIns="45720" rtlCol="0">
            <a:normAutofit/>
          </a:bodyPr>
          <a:lstStyle>
            <a:lvl1pPr marL="228600" indent="-228600" algn="l" defTabSz="685800" rtl="0" eaLnBrk="1" latinLnBrk="0" hangingPunct="1">
              <a:lnSpc>
                <a:spcPct val="90000"/>
              </a:lnSpc>
              <a:spcBef>
                <a:spcPts val="750"/>
              </a:spcBef>
              <a:buClr>
                <a:srgbClr val="CB440A"/>
              </a:buClr>
              <a:buFont typeface="Arial" panose="020B0604020202020204" pitchFamily="34" charset="0"/>
              <a:buChar char="•"/>
              <a:defRPr sz="2800" kern="1200">
                <a:solidFill>
                  <a:schemeClr val="tx1"/>
                </a:solidFill>
                <a:latin typeface="+mn-lt"/>
                <a:ea typeface="+mn-ea"/>
                <a:cs typeface="+mn-cs"/>
              </a:defRPr>
            </a:lvl1pPr>
            <a:lvl2pPr marL="576263" indent="-233363" algn="l" defTabSz="685800" rtl="0" eaLnBrk="1" latinLnBrk="0" hangingPunct="1">
              <a:lnSpc>
                <a:spcPct val="90000"/>
              </a:lnSpc>
              <a:spcBef>
                <a:spcPts val="375"/>
              </a:spcBef>
              <a:buClr>
                <a:srgbClr val="CB440A"/>
              </a:buClr>
              <a:buFont typeface="Arial" panose="020B0604020202020204" pitchFamily="34" charset="0"/>
              <a:buChar char="•"/>
              <a:defRPr sz="24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CB440A"/>
              </a:buClr>
              <a:buFont typeface="Arial" panose="020B0604020202020204" pitchFamily="34" charset="0"/>
              <a:buChar char="•"/>
              <a:defRPr sz="1800" kern="1200">
                <a:solidFill>
                  <a:schemeClr val="tx1"/>
                </a:solidFill>
                <a:latin typeface="+mn-lt"/>
                <a:ea typeface="+mn-ea"/>
                <a:cs typeface="+mn-cs"/>
              </a:defRPr>
            </a:lvl3pPr>
            <a:lvl4pPr marL="1262063" indent="-233363" algn="l" defTabSz="685800" rtl="0" eaLnBrk="1" latinLnBrk="0" hangingPunct="1">
              <a:lnSpc>
                <a:spcPct val="90000"/>
              </a:lnSpc>
              <a:spcBef>
                <a:spcPts val="375"/>
              </a:spcBef>
              <a:buClr>
                <a:srgbClr val="CB440A"/>
              </a:buClr>
              <a:buFont typeface="Arial" panose="020B0604020202020204" pitchFamily="34" charset="0"/>
              <a:buChar char="•"/>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375"/>
              </a:spcBef>
              <a:buClr>
                <a:srgbClr val="CB440A"/>
              </a:buClr>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Handout for parents</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Lists questions to ask when looking for a dental office</a:t>
            </a:r>
          </a:p>
          <a:p>
            <a:pPr marL="342900" lvl="1" indent="-342900" defTabSz="457200">
              <a:lnSpc>
                <a:spcPct val="100000"/>
              </a:lnSpc>
              <a:spcBef>
                <a:spcPts val="0"/>
              </a:spcBef>
              <a:spcAft>
                <a:spcPts val="400"/>
              </a:spcAft>
              <a:buClr>
                <a:schemeClr val="accent2">
                  <a:lumMod val="75000"/>
                </a:schemeClr>
              </a:buClr>
              <a:buSzPct val="100000"/>
              <a:buFont typeface="Arial"/>
              <a:buChar char="•"/>
            </a:pPr>
            <a:r>
              <a:rPr lang="en-US" sz="2600" dirty="0">
                <a:solidFill>
                  <a:srgbClr val="000000"/>
                </a:solidFill>
                <a:cs typeface="Calibri" pitchFamily="34" charset="0"/>
              </a:rPr>
              <a:t>Questions cover</a:t>
            </a:r>
          </a:p>
          <a:p>
            <a:pPr marL="681037" lvl="2" indent="-342900" defTabSz="457200">
              <a:lnSpc>
                <a:spcPct val="100000"/>
              </a:lnSpc>
              <a:spcBef>
                <a:spcPts val="0"/>
              </a:spcBef>
              <a:spcAft>
                <a:spcPts val="400"/>
              </a:spcAft>
              <a:buClr>
                <a:schemeClr val="accent2">
                  <a:lumMod val="75000"/>
                </a:schemeClr>
              </a:buClr>
              <a:buSzPct val="100000"/>
              <a:buFont typeface="Arial"/>
              <a:buChar char="•"/>
            </a:pPr>
            <a:r>
              <a:rPr lang="en-US" sz="2400" dirty="0">
                <a:solidFill>
                  <a:srgbClr val="000000"/>
                </a:solidFill>
                <a:cs typeface="Calibri" pitchFamily="34" charset="0"/>
              </a:rPr>
              <a:t>Type of insurance accepted</a:t>
            </a:r>
          </a:p>
          <a:p>
            <a:pPr marL="681037" lvl="2" indent="-342900" defTabSz="457200">
              <a:lnSpc>
                <a:spcPct val="100000"/>
              </a:lnSpc>
              <a:spcBef>
                <a:spcPts val="0"/>
              </a:spcBef>
              <a:spcAft>
                <a:spcPts val="400"/>
              </a:spcAft>
              <a:buClr>
                <a:schemeClr val="accent2">
                  <a:lumMod val="75000"/>
                </a:schemeClr>
              </a:buClr>
              <a:buSzPct val="100000"/>
              <a:buFont typeface="Arial"/>
              <a:buChar char="•"/>
            </a:pPr>
            <a:r>
              <a:rPr lang="en-US" sz="2400" dirty="0">
                <a:solidFill>
                  <a:srgbClr val="000000"/>
                </a:solidFill>
                <a:cs typeface="Calibri" pitchFamily="34" charset="0"/>
              </a:rPr>
              <a:t>Specialized training of dentist and staff</a:t>
            </a:r>
          </a:p>
          <a:p>
            <a:pPr marL="681037" lvl="2" indent="-342900" defTabSz="457200">
              <a:lnSpc>
                <a:spcPct val="100000"/>
              </a:lnSpc>
              <a:spcBef>
                <a:spcPts val="0"/>
              </a:spcBef>
              <a:spcAft>
                <a:spcPts val="400"/>
              </a:spcAft>
              <a:buClr>
                <a:schemeClr val="accent2">
                  <a:lumMod val="75000"/>
                </a:schemeClr>
              </a:buClr>
              <a:buSzPct val="100000"/>
              <a:buFont typeface="Arial"/>
              <a:buChar char="•"/>
            </a:pPr>
            <a:r>
              <a:rPr lang="en-US" sz="2400" dirty="0">
                <a:solidFill>
                  <a:srgbClr val="000000"/>
                </a:solidFill>
                <a:cs typeface="Calibri" pitchFamily="34" charset="0"/>
              </a:rPr>
              <a:t>Office location and nearby public transportation</a:t>
            </a:r>
          </a:p>
          <a:p>
            <a:pPr marL="681037" lvl="2" indent="-342900" defTabSz="457200">
              <a:lnSpc>
                <a:spcPct val="100000"/>
              </a:lnSpc>
              <a:spcBef>
                <a:spcPts val="0"/>
              </a:spcBef>
              <a:spcAft>
                <a:spcPts val="400"/>
              </a:spcAft>
              <a:buClr>
                <a:schemeClr val="accent2">
                  <a:lumMod val="75000"/>
                </a:schemeClr>
              </a:buClr>
              <a:buSzPct val="100000"/>
              <a:buFont typeface="Arial"/>
              <a:buChar char="•"/>
            </a:pPr>
            <a:r>
              <a:rPr lang="en-US" sz="2400" dirty="0">
                <a:solidFill>
                  <a:srgbClr val="000000"/>
                </a:solidFill>
                <a:cs typeface="Calibri" pitchFamily="34" charset="0"/>
              </a:rPr>
              <a:t>Many other topics</a:t>
            </a:r>
          </a:p>
        </p:txBody>
      </p:sp>
    </p:spTree>
    <p:extLst>
      <p:ext uri="{BB962C8B-B14F-4D97-AF65-F5344CB8AC3E}">
        <p14:creationId xmlns:p14="http://schemas.microsoft.com/office/powerpoint/2010/main" val="716208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446"/>
            <a:ext cx="7886700" cy="921788"/>
          </a:xfrm>
        </p:spPr>
        <p:txBody>
          <a:bodyPr>
            <a:normAutofit fontScale="90000"/>
          </a:bodyPr>
          <a:lstStyle/>
          <a:p>
            <a:pPr marL="0" indent="0" algn="ctr"/>
            <a:r>
              <a:rPr lang="en-US" i="1" dirty="0">
                <a:solidFill>
                  <a:srgbClr val="1460AB"/>
                </a:solidFill>
                <a:latin typeface="Calibri"/>
                <a:cs typeface="Calibri"/>
              </a:rPr>
              <a:t>Healthy Smiles: Oral Health Webinar for Spanish-Speaking Parents</a:t>
            </a:r>
          </a:p>
        </p:txBody>
      </p:sp>
      <p:sp>
        <p:nvSpPr>
          <p:cNvPr id="3" name="Content Placeholder 2"/>
          <p:cNvSpPr>
            <a:spLocks noGrp="1"/>
          </p:cNvSpPr>
          <p:nvPr>
            <p:ph idx="4294967295"/>
          </p:nvPr>
        </p:nvSpPr>
        <p:spPr>
          <a:xfrm>
            <a:off x="520700" y="2067166"/>
            <a:ext cx="6216650" cy="3962400"/>
          </a:xfrm>
        </p:spPr>
        <p:txBody>
          <a:bodyPr/>
          <a:lstStyle/>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Archived webinar for Spanish-speaking pregnant women and parents</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Provides key oral health messages</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Webinar questions and answers</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Pre- and post-tests</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Evaluation form for participation certificate</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Resources in Spanish </a:t>
            </a:r>
          </a:p>
        </p:txBody>
      </p:sp>
      <p:pic>
        <p:nvPicPr>
          <p:cNvPr id="5" name="Picture 4"/>
          <p:cNvPicPr>
            <a:picLocks noChangeAspect="1"/>
          </p:cNvPicPr>
          <p:nvPr/>
        </p:nvPicPr>
        <p:blipFill>
          <a:blip r:embed="rId3"/>
          <a:stretch>
            <a:fillRect/>
          </a:stretch>
        </p:blipFill>
        <p:spPr>
          <a:xfrm>
            <a:off x="6394450" y="2219566"/>
            <a:ext cx="2120900" cy="3011678"/>
          </a:xfrm>
          <a:prstGeom prst="roundRect">
            <a:avLst>
              <a:gd name="adj" fmla="val 8594"/>
            </a:avLst>
          </a:prstGeom>
          <a:solidFill>
            <a:srgbClr val="FFFFFF">
              <a:shade val="85000"/>
            </a:srgbClr>
          </a:solidFill>
          <a:ln>
            <a:solidFill>
              <a:srgbClr val="A6A6A6"/>
            </a:solidFill>
          </a:ln>
          <a:effectLst/>
        </p:spPr>
      </p:pic>
    </p:spTree>
    <p:extLst>
      <p:ext uri="{BB962C8B-B14F-4D97-AF65-F5344CB8AC3E}">
        <p14:creationId xmlns:p14="http://schemas.microsoft.com/office/powerpoint/2010/main" val="1713568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446"/>
            <a:ext cx="7886700" cy="921788"/>
          </a:xfrm>
        </p:spPr>
        <p:txBody>
          <a:bodyPr>
            <a:normAutofit/>
          </a:bodyPr>
          <a:lstStyle/>
          <a:p>
            <a:pPr marL="0" indent="0" algn="ctr"/>
            <a:r>
              <a:rPr lang="en-US" i="1" dirty="0">
                <a:solidFill>
                  <a:srgbClr val="1460AB"/>
                </a:solidFill>
                <a:latin typeface="Calibri"/>
                <a:cs typeface="Calibri"/>
              </a:rPr>
              <a:t>A Healthy Mouth for Your Baby</a:t>
            </a:r>
          </a:p>
        </p:txBody>
      </p:sp>
      <p:sp>
        <p:nvSpPr>
          <p:cNvPr id="3" name="Content Placeholder 2"/>
          <p:cNvSpPr>
            <a:spLocks noGrp="1"/>
          </p:cNvSpPr>
          <p:nvPr>
            <p:ph idx="4294967295"/>
          </p:nvPr>
        </p:nvSpPr>
        <p:spPr>
          <a:xfrm>
            <a:off x="520700" y="2067166"/>
            <a:ext cx="5300237" cy="4430278"/>
          </a:xfrm>
        </p:spPr>
        <p:txBody>
          <a:bodyPr>
            <a:normAutofit/>
          </a:bodyPr>
          <a:lstStyle/>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National Institute for Dental and Craniofacial Research </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Addresses </a:t>
            </a:r>
          </a:p>
          <a:p>
            <a:pPr marL="681037" lvl="2" indent="-342900" defTabSz="457200">
              <a:spcBef>
                <a:spcPts val="0"/>
              </a:spcBef>
              <a:spcAft>
                <a:spcPts val="400"/>
              </a:spcAft>
              <a:buClr>
                <a:schemeClr val="accent2">
                  <a:lumMod val="75000"/>
                </a:schemeClr>
              </a:buClr>
              <a:buFont typeface="Arial"/>
              <a:buChar char="•"/>
            </a:pPr>
            <a:r>
              <a:rPr lang="en-US" sz="2400" dirty="0">
                <a:solidFill>
                  <a:srgbClr val="000000"/>
                </a:solidFill>
                <a:cs typeface="Calibri" pitchFamily="34" charset="0"/>
              </a:rPr>
              <a:t>Importance of primary teeth</a:t>
            </a:r>
          </a:p>
          <a:p>
            <a:pPr marL="681037" lvl="2" indent="-342900" defTabSz="457200">
              <a:spcBef>
                <a:spcPts val="0"/>
              </a:spcBef>
              <a:spcAft>
                <a:spcPts val="400"/>
              </a:spcAft>
              <a:buClr>
                <a:schemeClr val="accent2">
                  <a:lumMod val="75000"/>
                </a:schemeClr>
              </a:buClr>
              <a:buFont typeface="Arial"/>
              <a:buChar char="•"/>
            </a:pPr>
            <a:r>
              <a:rPr lang="en-US" sz="2400" dirty="0">
                <a:solidFill>
                  <a:srgbClr val="000000"/>
                </a:solidFill>
                <a:cs typeface="Calibri" pitchFamily="34" charset="0"/>
              </a:rPr>
              <a:t>Early childhood caries prevention</a:t>
            </a:r>
          </a:p>
          <a:p>
            <a:pPr marL="681037" lvl="2" indent="-342900" defTabSz="457200">
              <a:spcBef>
                <a:spcPts val="0"/>
              </a:spcBef>
              <a:spcAft>
                <a:spcPts val="400"/>
              </a:spcAft>
              <a:buClr>
                <a:schemeClr val="accent2">
                  <a:lumMod val="75000"/>
                </a:schemeClr>
              </a:buClr>
              <a:buFont typeface="Arial"/>
              <a:buChar char="•"/>
            </a:pPr>
            <a:r>
              <a:rPr lang="en-US" sz="2400" dirty="0">
                <a:solidFill>
                  <a:srgbClr val="000000"/>
                </a:solidFill>
                <a:cs typeface="Calibri" pitchFamily="34" charset="0"/>
              </a:rPr>
              <a:t>Age 1 dental visits</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Available in Spanish</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American Indian and Alaska Native version</a:t>
            </a:r>
          </a:p>
        </p:txBody>
      </p:sp>
      <p:pic>
        <p:nvPicPr>
          <p:cNvPr id="6" name="Picture 5">
            <a:extLst>
              <a:ext uri="{FF2B5EF4-FFF2-40B4-BE49-F238E27FC236}">
                <a16:creationId xmlns:a16="http://schemas.microsoft.com/office/drawing/2014/main" xmlns="" id="{FA54547F-2F49-1E4E-9234-E2A9F76C1F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51082">
            <a:off x="5717771" y="2162205"/>
            <a:ext cx="1618481" cy="2427722"/>
          </a:xfrm>
          <a:prstGeom prst="rect">
            <a:avLst/>
          </a:prstGeom>
        </p:spPr>
      </p:pic>
      <p:pic>
        <p:nvPicPr>
          <p:cNvPr id="10" name="Picture 9">
            <a:extLst>
              <a:ext uri="{FF2B5EF4-FFF2-40B4-BE49-F238E27FC236}">
                <a16:creationId xmlns:a16="http://schemas.microsoft.com/office/drawing/2014/main" xmlns="" id="{56F719BA-C393-BE40-9B0C-D78C52397D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75397">
            <a:off x="7233086" y="2071375"/>
            <a:ext cx="1618481" cy="2427722"/>
          </a:xfrm>
          <a:prstGeom prst="rect">
            <a:avLst/>
          </a:prstGeom>
        </p:spPr>
      </p:pic>
      <p:pic>
        <p:nvPicPr>
          <p:cNvPr id="8" name="Picture 7">
            <a:extLst>
              <a:ext uri="{FF2B5EF4-FFF2-40B4-BE49-F238E27FC236}">
                <a16:creationId xmlns:a16="http://schemas.microsoft.com/office/drawing/2014/main" xmlns="" id="{4A71D8BE-4721-A249-B9F8-8033F4EE12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51014" y="3785416"/>
            <a:ext cx="1618481" cy="2427722"/>
          </a:xfrm>
          <a:prstGeom prst="rect">
            <a:avLst/>
          </a:prstGeom>
        </p:spPr>
      </p:pic>
    </p:spTree>
    <p:extLst>
      <p:ext uri="{BB962C8B-B14F-4D97-AF65-F5344CB8AC3E}">
        <p14:creationId xmlns:p14="http://schemas.microsoft.com/office/powerpoint/2010/main" val="91416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446"/>
            <a:ext cx="7886700" cy="921788"/>
          </a:xfrm>
        </p:spPr>
        <p:txBody>
          <a:bodyPr>
            <a:normAutofit/>
          </a:bodyPr>
          <a:lstStyle/>
          <a:p>
            <a:pPr marL="0" indent="0" algn="ctr"/>
            <a:r>
              <a:rPr lang="en-US" i="1" dirty="0">
                <a:solidFill>
                  <a:srgbClr val="1460AB"/>
                </a:solidFill>
                <a:latin typeface="Calibri"/>
                <a:cs typeface="Calibri"/>
              </a:rPr>
              <a:t>Healthy Teeth, Healthy Me</a:t>
            </a:r>
          </a:p>
        </p:txBody>
      </p:sp>
      <p:sp>
        <p:nvSpPr>
          <p:cNvPr id="3" name="Content Placeholder 2"/>
          <p:cNvSpPr>
            <a:spLocks noGrp="1"/>
          </p:cNvSpPr>
          <p:nvPr>
            <p:ph idx="4294967295"/>
          </p:nvPr>
        </p:nvSpPr>
        <p:spPr>
          <a:xfrm>
            <a:off x="520700" y="2067166"/>
            <a:ext cx="5300237" cy="4430278"/>
          </a:xfrm>
        </p:spPr>
        <p:txBody>
          <a:bodyPr>
            <a:normAutofit/>
          </a:bodyPr>
          <a:lstStyle/>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Sesame Workshop oral health initiative</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Bilingual, multimedia</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Targets children ages 2 to 5, parents, and caregivers</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Empowers children to make healthy choices</a:t>
            </a:r>
          </a:p>
          <a:p>
            <a:pPr marL="342900" lvl="1" indent="-342900" defTabSz="457200">
              <a:spcBef>
                <a:spcPts val="0"/>
              </a:spcBef>
              <a:spcAft>
                <a:spcPts val="400"/>
              </a:spcAft>
              <a:buClr>
                <a:schemeClr val="accent2">
                  <a:lumMod val="75000"/>
                </a:schemeClr>
              </a:buClr>
              <a:buFont typeface="Arial"/>
              <a:buChar char="•"/>
            </a:pPr>
            <a:r>
              <a:rPr lang="en-US" sz="2600" dirty="0">
                <a:solidFill>
                  <a:srgbClr val="000000"/>
                </a:solidFill>
                <a:cs typeface="Calibri" pitchFamily="34" charset="0"/>
              </a:rPr>
              <a:t>Educates parents about benefits of preventive oral health care an establishment of healthy habits early in life   </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93209" y="2600800"/>
            <a:ext cx="2867469" cy="2558498"/>
          </a:xfrm>
          <a:prstGeom prst="roundRect">
            <a:avLst>
              <a:gd name="adj" fmla="val 8594"/>
            </a:avLst>
          </a:prstGeom>
          <a:solidFill>
            <a:srgbClr val="FFFFFF">
              <a:shade val="85000"/>
            </a:srgbClr>
          </a:solidFill>
          <a:ln>
            <a:solidFill>
              <a:srgbClr val="A6A6A6"/>
            </a:solidFill>
          </a:ln>
          <a:effectLst/>
        </p:spPr>
      </p:pic>
    </p:spTree>
    <p:extLst>
      <p:ext uri="{BB962C8B-B14F-4D97-AF65-F5344CB8AC3E}">
        <p14:creationId xmlns:p14="http://schemas.microsoft.com/office/powerpoint/2010/main" val="2490914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13" y="780619"/>
            <a:ext cx="8874974" cy="1143000"/>
          </a:xfrm>
          <a:noFill/>
          <a:ln>
            <a:noFill/>
          </a:ln>
        </p:spPr>
        <p:txBody>
          <a:bodyPr vert="horz" lIns="91440" tIns="45720" rIns="91440" bIns="45720" rtlCol="0" anchor="ctr">
            <a:normAutofit/>
          </a:bodyPr>
          <a:lstStyle/>
          <a:p>
            <a:pPr algn="ctr"/>
            <a:r>
              <a:rPr lang="en-US" dirty="0">
                <a:solidFill>
                  <a:srgbClr val="1460AB"/>
                </a:solidFill>
                <a:latin typeface="Calibri"/>
                <a:cs typeface="Calibri"/>
              </a:rPr>
              <a:t>Using Resources to Collaborate with Parents</a:t>
            </a:r>
            <a:endParaRPr lang="en-US" dirty="0">
              <a:solidFill>
                <a:srgbClr val="1460AB"/>
              </a:solidFill>
              <a:latin typeface="Calibri" charset="0"/>
            </a:endParaRPr>
          </a:p>
        </p:txBody>
      </p:sp>
      <p:sp>
        <p:nvSpPr>
          <p:cNvPr id="4" name="Content Placeholder 3"/>
          <p:cNvSpPr>
            <a:spLocks noGrp="1"/>
          </p:cNvSpPr>
          <p:nvPr>
            <p:ph idx="1"/>
          </p:nvPr>
        </p:nvSpPr>
        <p:spPr>
          <a:xfrm>
            <a:off x="3503129" y="1923619"/>
            <a:ext cx="5506358" cy="4384574"/>
          </a:xfrm>
        </p:spPr>
        <p:txBody>
          <a:bodyPr vert="horz" lIns="91440" tIns="45720" rIns="91440" bIns="45720" rtlCol="0">
            <a:normAutofit fontScale="70000" lnSpcReduction="20000"/>
          </a:bodyPr>
          <a:lstStyle/>
          <a:p>
            <a:pPr marL="342900" indent="-342900" defTabSz="457200">
              <a:lnSpc>
                <a:spcPct val="110000"/>
              </a:lnSpc>
              <a:spcBef>
                <a:spcPts val="625"/>
              </a:spcBef>
              <a:buClr>
                <a:schemeClr val="accent2">
                  <a:lumMod val="75000"/>
                </a:schemeClr>
              </a:buClr>
              <a:buFont typeface="Arial" charset="0"/>
            </a:pPr>
            <a:r>
              <a:rPr lang="en-US" sz="4200" dirty="0">
                <a:ea typeface="ＭＳ Ｐゴシック" charset="0"/>
              </a:rPr>
              <a:t>Participate in parent training events</a:t>
            </a:r>
          </a:p>
          <a:p>
            <a:pPr marL="342900" indent="-342900" defTabSz="457200">
              <a:lnSpc>
                <a:spcPct val="110000"/>
              </a:lnSpc>
              <a:spcBef>
                <a:spcPts val="625"/>
              </a:spcBef>
              <a:buClr>
                <a:schemeClr val="accent2">
                  <a:lumMod val="75000"/>
                </a:schemeClr>
              </a:buClr>
              <a:buFont typeface="Arial" charset="0"/>
            </a:pPr>
            <a:r>
              <a:rPr lang="en-US" sz="4200" dirty="0">
                <a:ea typeface="ＭＳ Ｐゴシック" charset="0"/>
              </a:rPr>
              <a:t>Host oral health baby showers</a:t>
            </a:r>
          </a:p>
          <a:p>
            <a:pPr marL="342900" indent="-342900" defTabSz="457200">
              <a:lnSpc>
                <a:spcPct val="110000"/>
              </a:lnSpc>
              <a:spcBef>
                <a:spcPts val="625"/>
              </a:spcBef>
              <a:buClr>
                <a:schemeClr val="accent2">
                  <a:lumMod val="75000"/>
                </a:schemeClr>
              </a:buClr>
              <a:buFont typeface="Arial" charset="0"/>
            </a:pPr>
            <a:r>
              <a:rPr lang="en-US" sz="4200" dirty="0">
                <a:ea typeface="ＭＳ Ｐゴシック" charset="0"/>
              </a:rPr>
              <a:t>Arrange “ask a dentist/dental hygienist” events for parents</a:t>
            </a:r>
          </a:p>
          <a:p>
            <a:pPr marL="342900" indent="-342900" defTabSz="457200">
              <a:lnSpc>
                <a:spcPct val="110000"/>
              </a:lnSpc>
              <a:spcBef>
                <a:spcPts val="625"/>
              </a:spcBef>
              <a:buClr>
                <a:schemeClr val="accent2">
                  <a:lumMod val="75000"/>
                </a:schemeClr>
              </a:buClr>
              <a:buFont typeface="Arial" charset="0"/>
            </a:pPr>
            <a:r>
              <a:rPr lang="en-US" sz="4200" dirty="0">
                <a:ea typeface="ＭＳ Ｐゴシック" charset="0"/>
              </a:rPr>
              <a:t>Participate in </a:t>
            </a:r>
            <a:r>
              <a:rPr lang="en-US" sz="4200" i="1" dirty="0">
                <a:ea typeface="ＭＳ Ｐゴシック" charset="0"/>
              </a:rPr>
              <a:t>Give Kids a Smile Day</a:t>
            </a:r>
          </a:p>
          <a:p>
            <a:pPr marL="342900" indent="-342900" defTabSz="457200">
              <a:lnSpc>
                <a:spcPct val="110000"/>
              </a:lnSpc>
              <a:spcBef>
                <a:spcPts val="625"/>
              </a:spcBef>
              <a:buClr>
                <a:schemeClr val="accent2">
                  <a:lumMod val="75000"/>
                </a:schemeClr>
              </a:buClr>
              <a:buFont typeface="Arial" charset="0"/>
            </a:pPr>
            <a:r>
              <a:rPr lang="en-US" sz="4200" dirty="0">
                <a:ea typeface="ＭＳ Ｐゴシック" charset="0"/>
              </a:rPr>
              <a:t>Engage in migrant community outreach days</a:t>
            </a:r>
          </a:p>
        </p:txBody>
      </p:sp>
      <p:pic>
        <p:nvPicPr>
          <p:cNvPr id="5" name="Picture 4">
            <a:extLst>
              <a:ext uri="{FF2B5EF4-FFF2-40B4-BE49-F238E27FC236}">
                <a16:creationId xmlns:a16="http://schemas.microsoft.com/office/drawing/2014/main" xmlns="" id="{A9987829-6EDF-AD43-B050-5DBF5C41C3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203" y="2065106"/>
            <a:ext cx="2803012" cy="3601092"/>
          </a:xfrm>
          <a:prstGeom prst="roundRect">
            <a:avLst>
              <a:gd name="adj" fmla="val 8594"/>
            </a:avLst>
          </a:prstGeom>
          <a:solidFill>
            <a:srgbClr val="FFFFFF">
              <a:shade val="85000"/>
            </a:srgbClr>
          </a:solidFill>
          <a:ln>
            <a:solidFill>
              <a:srgbClr val="A6A6A6"/>
            </a:solidFill>
          </a:ln>
          <a:effectLst/>
        </p:spPr>
      </p:pic>
      <p:sp>
        <p:nvSpPr>
          <p:cNvPr id="6" name="TextBox 5">
            <a:extLst>
              <a:ext uri="{FF2B5EF4-FFF2-40B4-BE49-F238E27FC236}">
                <a16:creationId xmlns:a16="http://schemas.microsoft.com/office/drawing/2014/main" xmlns="" id="{EA92E3A6-F017-474F-8E23-72B3205C0E7D}"/>
              </a:ext>
            </a:extLst>
          </p:cNvPr>
          <p:cNvSpPr txBox="1"/>
          <p:nvPr/>
        </p:nvSpPr>
        <p:spPr>
          <a:xfrm>
            <a:off x="513708" y="5732980"/>
            <a:ext cx="2794571" cy="461665"/>
          </a:xfrm>
          <a:prstGeom prst="rect">
            <a:avLst/>
          </a:prstGeom>
          <a:noFill/>
        </p:spPr>
        <p:txBody>
          <a:bodyPr wrap="square" rtlCol="0">
            <a:spAutoFit/>
          </a:bodyPr>
          <a:lstStyle/>
          <a:p>
            <a:r>
              <a:rPr lang="en-US" sz="1200" b="1" dirty="0"/>
              <a:t>Source: </a:t>
            </a:r>
            <a:r>
              <a:rPr lang="en-US" sz="1200" dirty="0"/>
              <a:t>Bread for the World | Flickr | CC BY-NC-ND 2.0</a:t>
            </a:r>
          </a:p>
        </p:txBody>
      </p:sp>
    </p:spTree>
    <p:extLst>
      <p:ext uri="{BB962C8B-B14F-4D97-AF65-F5344CB8AC3E}">
        <p14:creationId xmlns:p14="http://schemas.microsoft.com/office/powerpoint/2010/main" val="145735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C3A878E-154F-FC44-9181-A13B53326873}"/>
              </a:ext>
            </a:extLst>
          </p:cNvPr>
          <p:cNvSpPr>
            <a:spLocks noGrp="1"/>
          </p:cNvSpPr>
          <p:nvPr>
            <p:ph idx="1"/>
          </p:nvPr>
        </p:nvSpPr>
        <p:spPr/>
        <p:txBody>
          <a:bodyPr/>
          <a:lstStyle/>
          <a:p>
            <a:r>
              <a:rPr lang="en-US" dirty="0"/>
              <a:t>Access oral health resources posted on ECLKC</a:t>
            </a:r>
          </a:p>
          <a:p>
            <a:r>
              <a:rPr lang="en-US" dirty="0"/>
              <a:t>Recognize how resources produced by NCECHW and others can be used to promote key oral health messages to ECE programs</a:t>
            </a:r>
          </a:p>
          <a:p>
            <a:r>
              <a:rPr lang="en-US" dirty="0"/>
              <a:t>Use oral health resources on ECLKC to support DHL collaboration and stakeholders</a:t>
            </a:r>
          </a:p>
          <a:p>
            <a:r>
              <a:rPr lang="en-US" dirty="0"/>
              <a:t>Recognize current NCECHW activities that support year-4 strategies</a:t>
            </a:r>
          </a:p>
        </p:txBody>
      </p:sp>
      <p:sp>
        <p:nvSpPr>
          <p:cNvPr id="4" name="Title 3">
            <a:extLst>
              <a:ext uri="{FF2B5EF4-FFF2-40B4-BE49-F238E27FC236}">
                <a16:creationId xmlns:a16="http://schemas.microsoft.com/office/drawing/2014/main" xmlns="" id="{DDC14430-8019-D64B-87C9-2DA76F805A78}"/>
              </a:ext>
            </a:extLst>
          </p:cNvPr>
          <p:cNvSpPr>
            <a:spLocks noGrp="1"/>
          </p:cNvSpPr>
          <p:nvPr>
            <p:ph type="title"/>
          </p:nvPr>
        </p:nvSpPr>
        <p:spPr>
          <a:xfrm>
            <a:off x="628650" y="908225"/>
            <a:ext cx="7886700" cy="921788"/>
          </a:xfrm>
        </p:spPr>
        <p:txBody>
          <a:bodyPr>
            <a:normAutofit/>
          </a:bodyPr>
          <a:lstStyle/>
          <a:p>
            <a:pPr algn="ctr"/>
            <a:r>
              <a:rPr lang="en-US" sz="3600" dirty="0">
                <a:solidFill>
                  <a:srgbClr val="0070C0"/>
                </a:solidFill>
                <a:latin typeface="Calibri"/>
                <a:ea typeface="MS PGothic" pitchFamily="34" charset="-128"/>
              </a:rPr>
              <a:t>Objectives</a:t>
            </a:r>
            <a:endParaRPr lang="en-US" sz="3600" dirty="0">
              <a:latin typeface="Calibri (body)"/>
            </a:endParaRPr>
          </a:p>
        </p:txBody>
      </p:sp>
    </p:spTree>
    <p:extLst>
      <p:ext uri="{BB962C8B-B14F-4D97-AF65-F5344CB8AC3E}">
        <p14:creationId xmlns:p14="http://schemas.microsoft.com/office/powerpoint/2010/main" val="365421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219270" y="2219025"/>
            <a:ext cx="3183063" cy="921788"/>
          </a:xfrm>
        </p:spPr>
        <p:txBody>
          <a:bodyPr>
            <a:normAutofit/>
          </a:bodyPr>
          <a:lstStyle/>
          <a:p>
            <a:pPr marL="0" indent="0" algn="ctr"/>
            <a:r>
              <a:rPr lang="en-US" dirty="0">
                <a:solidFill>
                  <a:srgbClr val="1460AB"/>
                </a:solidFill>
                <a:latin typeface="Calibri"/>
                <a:cs typeface="Calibri"/>
              </a:rPr>
              <a:t>Let’s Take A Tour</a:t>
            </a:r>
          </a:p>
        </p:txBody>
      </p:sp>
      <p:pic>
        <p:nvPicPr>
          <p:cNvPr id="5" name="Picture 4">
            <a:extLst>
              <a:ext uri="{FF2B5EF4-FFF2-40B4-BE49-F238E27FC236}">
                <a16:creationId xmlns:a16="http://schemas.microsoft.com/office/drawing/2014/main" xmlns="" id="{D3CD47CA-9912-A044-B54B-2385703530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237" y="1155066"/>
            <a:ext cx="4101897" cy="5110849"/>
          </a:xfrm>
          <a:prstGeom prst="rect">
            <a:avLst/>
          </a:prstGeom>
          <a:ln>
            <a:solidFill>
              <a:schemeClr val="accent1"/>
            </a:solidFill>
          </a:ln>
        </p:spPr>
      </p:pic>
    </p:spTree>
    <p:extLst>
      <p:ext uri="{BB962C8B-B14F-4D97-AF65-F5344CB8AC3E}">
        <p14:creationId xmlns:p14="http://schemas.microsoft.com/office/powerpoint/2010/main" val="995628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8EF74-8DBA-7D40-AFC3-9AD87425EEE1}"/>
              </a:ext>
            </a:extLst>
          </p:cNvPr>
          <p:cNvSpPr>
            <a:spLocks noGrp="1"/>
          </p:cNvSpPr>
          <p:nvPr>
            <p:ph type="title"/>
          </p:nvPr>
        </p:nvSpPr>
        <p:spPr/>
        <p:txBody>
          <a:bodyPr vert="horz" lIns="91440" tIns="45720" rIns="91440" bIns="45720" rtlCol="0" anchor="ctr">
            <a:normAutofit/>
          </a:bodyPr>
          <a:lstStyle/>
          <a:p>
            <a:pPr algn="ctr"/>
            <a:r>
              <a:rPr lang="en-US" dirty="0">
                <a:solidFill>
                  <a:srgbClr val="1460AB"/>
                </a:solidFill>
                <a:latin typeface="Calibri"/>
                <a:cs typeface="Calibri"/>
              </a:rPr>
              <a:t>Year 4 Priorities for DHL Project</a:t>
            </a:r>
          </a:p>
        </p:txBody>
      </p:sp>
      <p:sp>
        <p:nvSpPr>
          <p:cNvPr id="3" name="Content Placeholder 2">
            <a:extLst>
              <a:ext uri="{FF2B5EF4-FFF2-40B4-BE49-F238E27FC236}">
                <a16:creationId xmlns:a16="http://schemas.microsoft.com/office/drawing/2014/main" xmlns="" id="{8DD4C275-1605-314A-9A70-D9FF3BF75F57}"/>
              </a:ext>
            </a:extLst>
          </p:cNvPr>
          <p:cNvSpPr>
            <a:spLocks noGrp="1"/>
          </p:cNvSpPr>
          <p:nvPr>
            <p:ph sz="half" idx="1"/>
          </p:nvPr>
        </p:nvSpPr>
        <p:spPr>
          <a:xfrm>
            <a:off x="628650" y="1825625"/>
            <a:ext cx="7886700" cy="4438697"/>
          </a:xfrm>
        </p:spPr>
        <p:txBody>
          <a:bodyPr>
            <a:normAutofit/>
          </a:bodyPr>
          <a:lstStyle/>
          <a:p>
            <a:r>
              <a:rPr lang="en-US" dirty="0"/>
              <a:t>Enhance DHLs’ capacity through training and technical assistance</a:t>
            </a:r>
          </a:p>
          <a:p>
            <a:pPr lvl="1"/>
            <a:r>
              <a:rPr lang="en-US" dirty="0"/>
              <a:t>e.g., develop an implementation guide that defines “oral exam” vs. “oral health screening” and how to access state’s dental periodicity schedule</a:t>
            </a:r>
          </a:p>
          <a:p>
            <a:r>
              <a:rPr lang="en-US" dirty="0"/>
              <a:t>Build or enhance DHL relationships at the state level through collaboration with key stakeholders</a:t>
            </a:r>
          </a:p>
          <a:p>
            <a:pPr lvl="1"/>
            <a:r>
              <a:rPr lang="en-US" dirty="0"/>
              <a:t>e.g., provide DHLs with a letter of introduction to key stakeholders</a:t>
            </a:r>
          </a:p>
          <a:p>
            <a:pPr lvl="1"/>
            <a:r>
              <a:rPr lang="en-US" dirty="0"/>
              <a:t>host a webinar on utilizing ECKLC oral health resource to increase DHL collaboration with stakeholders</a:t>
            </a:r>
          </a:p>
        </p:txBody>
      </p:sp>
    </p:spTree>
    <p:extLst>
      <p:ext uri="{BB962C8B-B14F-4D97-AF65-F5344CB8AC3E}">
        <p14:creationId xmlns:p14="http://schemas.microsoft.com/office/powerpoint/2010/main" val="3084730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8EF74-8DBA-7D40-AFC3-9AD87425EEE1}"/>
              </a:ext>
            </a:extLst>
          </p:cNvPr>
          <p:cNvSpPr>
            <a:spLocks noGrp="1"/>
          </p:cNvSpPr>
          <p:nvPr>
            <p:ph type="title"/>
          </p:nvPr>
        </p:nvSpPr>
        <p:spPr/>
        <p:txBody>
          <a:bodyPr vert="horz" lIns="91440" tIns="45720" rIns="91440" bIns="45720" rtlCol="0" anchor="ctr">
            <a:normAutofit/>
          </a:bodyPr>
          <a:lstStyle/>
          <a:p>
            <a:pPr algn="ctr"/>
            <a:r>
              <a:rPr lang="en-US" dirty="0">
                <a:solidFill>
                  <a:srgbClr val="1460AB"/>
                </a:solidFill>
                <a:latin typeface="Calibri"/>
                <a:cs typeface="Calibri"/>
              </a:rPr>
              <a:t>Year 4 Priorities for DHL Project</a:t>
            </a:r>
          </a:p>
        </p:txBody>
      </p:sp>
      <p:sp>
        <p:nvSpPr>
          <p:cNvPr id="3" name="Content Placeholder 2">
            <a:extLst>
              <a:ext uri="{FF2B5EF4-FFF2-40B4-BE49-F238E27FC236}">
                <a16:creationId xmlns:a16="http://schemas.microsoft.com/office/drawing/2014/main" xmlns="" id="{8DD4C275-1605-314A-9A70-D9FF3BF75F57}"/>
              </a:ext>
            </a:extLst>
          </p:cNvPr>
          <p:cNvSpPr>
            <a:spLocks noGrp="1"/>
          </p:cNvSpPr>
          <p:nvPr>
            <p:ph sz="half" idx="1"/>
          </p:nvPr>
        </p:nvSpPr>
        <p:spPr>
          <a:xfrm>
            <a:off x="371796" y="1806046"/>
            <a:ext cx="4724186" cy="4438697"/>
          </a:xfrm>
        </p:spPr>
        <p:txBody>
          <a:bodyPr>
            <a:normAutofit/>
          </a:bodyPr>
          <a:lstStyle/>
          <a:p>
            <a:r>
              <a:rPr lang="en-US" dirty="0"/>
              <a:t>Improve DHL recruitment and engagement by promoting the DHL project within ADHA </a:t>
            </a:r>
          </a:p>
          <a:p>
            <a:pPr lvl="1"/>
            <a:r>
              <a:rPr lang="en-US" dirty="0"/>
              <a:t>e.g., publish a follow-up article in Access highlighting DHLS</a:t>
            </a:r>
          </a:p>
          <a:p>
            <a:pPr lvl="1"/>
            <a:r>
              <a:rPr lang="en-US" dirty="0"/>
              <a:t>host a DHL webinar on strategies to recruit ADHA members to assist state DHLs</a:t>
            </a:r>
          </a:p>
          <a:p>
            <a:pPr marL="0" indent="-4763">
              <a:buNone/>
            </a:pPr>
            <a:endParaRPr lang="en-US" dirty="0"/>
          </a:p>
          <a:p>
            <a:pPr lvl="1"/>
            <a:endParaRPr lang="en-US" dirty="0"/>
          </a:p>
        </p:txBody>
      </p:sp>
      <p:pic>
        <p:nvPicPr>
          <p:cNvPr id="5" name="Picture 4">
            <a:extLst>
              <a:ext uri="{FF2B5EF4-FFF2-40B4-BE49-F238E27FC236}">
                <a16:creationId xmlns:a16="http://schemas.microsoft.com/office/drawing/2014/main" xmlns="" id="{92403A11-973F-2942-9521-8F23D890BA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7453" y="1786468"/>
            <a:ext cx="3157897" cy="4307406"/>
          </a:xfrm>
          <a:prstGeom prst="rect">
            <a:avLst/>
          </a:prstGeom>
          <a:ln>
            <a:solidFill>
              <a:schemeClr val="accent1"/>
            </a:solidFill>
          </a:ln>
        </p:spPr>
      </p:pic>
    </p:spTree>
    <p:extLst>
      <p:ext uri="{BB962C8B-B14F-4D97-AF65-F5344CB8AC3E}">
        <p14:creationId xmlns:p14="http://schemas.microsoft.com/office/powerpoint/2010/main" val="3618775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41614"/>
            <a:ext cx="9144000" cy="6460066"/>
          </a:xfrm>
          <a:prstGeom prst="rect">
            <a:avLst/>
          </a:prstGeom>
        </p:spPr>
      </p:pic>
      <p:sp>
        <p:nvSpPr>
          <p:cNvPr id="3" name="Title 1"/>
          <p:cNvSpPr>
            <a:spLocks noGrp="1"/>
          </p:cNvSpPr>
          <p:nvPr>
            <p:ph type="title"/>
          </p:nvPr>
        </p:nvSpPr>
        <p:spPr>
          <a:xfrm>
            <a:off x="6369627" y="1443704"/>
            <a:ext cx="2774373" cy="921788"/>
          </a:xfrm>
        </p:spPr>
        <p:txBody>
          <a:bodyPr>
            <a:normAutofit/>
          </a:bodyPr>
          <a:lstStyle/>
          <a:p>
            <a:pPr marL="0" indent="0" algn="ctr"/>
            <a:r>
              <a:rPr lang="en-US" sz="3800" dirty="0">
                <a:solidFill>
                  <a:srgbClr val="1460AB"/>
                </a:solidFill>
                <a:latin typeface="Calibri"/>
                <a:cs typeface="Calibri"/>
              </a:rPr>
              <a:t>Questions?</a:t>
            </a:r>
          </a:p>
        </p:txBody>
      </p:sp>
    </p:spTree>
    <p:extLst>
      <p:ext uri="{BB962C8B-B14F-4D97-AF65-F5344CB8AC3E}">
        <p14:creationId xmlns:p14="http://schemas.microsoft.com/office/powerpoint/2010/main" val="3237408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30071" y="879025"/>
            <a:ext cx="5533159" cy="793215"/>
          </a:xfrm>
          <a:prstGeom prst="rect">
            <a:avLst/>
          </a:prstGeom>
        </p:spPr>
        <p:txBody>
          <a:bodyPr vert="horz" wrap="square" lIns="0" tIns="282624" rIns="0" bIns="0" rtlCol="0">
            <a:spAutoFit/>
          </a:bodyPr>
          <a:lstStyle/>
          <a:p>
            <a:pPr marL="11113" algn="ctr">
              <a:lnSpc>
                <a:spcPct val="100000"/>
              </a:lnSpc>
            </a:pPr>
            <a:r>
              <a:rPr dirty="0">
                <a:latin typeface="+mn-lt"/>
              </a:rPr>
              <a:t>Conta</a:t>
            </a:r>
            <a:r>
              <a:rPr spc="5" dirty="0">
                <a:latin typeface="+mn-lt"/>
              </a:rPr>
              <a:t>c</a:t>
            </a:r>
            <a:r>
              <a:rPr dirty="0">
                <a:latin typeface="+mn-lt"/>
              </a:rPr>
              <a:t>t Info</a:t>
            </a:r>
            <a:r>
              <a:rPr spc="-5" dirty="0">
                <a:latin typeface="+mn-lt"/>
              </a:rPr>
              <a:t>r</a:t>
            </a:r>
            <a:r>
              <a:rPr dirty="0">
                <a:latin typeface="+mn-lt"/>
              </a:rPr>
              <a:t>mat</a:t>
            </a:r>
            <a:r>
              <a:rPr spc="5" dirty="0">
                <a:latin typeface="+mn-lt"/>
              </a:rPr>
              <a:t>i</a:t>
            </a:r>
            <a:r>
              <a:rPr dirty="0">
                <a:latin typeface="+mn-lt"/>
              </a:rPr>
              <a:t>on</a:t>
            </a:r>
          </a:p>
        </p:txBody>
      </p:sp>
      <p:grpSp>
        <p:nvGrpSpPr>
          <p:cNvPr id="6" name="Group 5">
            <a:extLst>
              <a:ext uri="{FF2B5EF4-FFF2-40B4-BE49-F238E27FC236}">
                <a16:creationId xmlns:a16="http://schemas.microsoft.com/office/drawing/2014/main" xmlns="" id="{74D53BE1-B132-074A-855B-438E8A5EC6E1}"/>
              </a:ext>
            </a:extLst>
          </p:cNvPr>
          <p:cNvGrpSpPr/>
          <p:nvPr/>
        </p:nvGrpSpPr>
        <p:grpSpPr>
          <a:xfrm>
            <a:off x="0" y="2057064"/>
            <a:ext cx="3311611" cy="2620327"/>
            <a:chOff x="1137195" y="2063250"/>
            <a:chExt cx="3311611" cy="2620327"/>
          </a:xfrm>
        </p:grpSpPr>
        <p:sp>
          <p:nvSpPr>
            <p:cNvPr id="3" name="object 3"/>
            <p:cNvSpPr txBox="1"/>
            <p:nvPr/>
          </p:nvSpPr>
          <p:spPr>
            <a:xfrm>
              <a:off x="1137195" y="4052635"/>
              <a:ext cx="3311611" cy="630942"/>
            </a:xfrm>
            <a:prstGeom prst="rect">
              <a:avLst/>
            </a:prstGeom>
            <a:noFill/>
          </p:spPr>
          <p:txBody>
            <a:bodyPr wrap="square" rtlCol="0">
              <a:spAutoFit/>
            </a:bodyPr>
            <a:lstStyle>
              <a:defPPr>
                <a:defRPr lang="en-US"/>
              </a:defPPr>
              <a:lvl1pPr algn="ctr">
                <a:defRPr sz="1600"/>
              </a:lvl1pPr>
            </a:lstStyle>
            <a:p>
              <a:r>
                <a:rPr sz="1750" dirty="0"/>
                <a:t>Michelle Landrum, R</a:t>
              </a:r>
              <a:r>
                <a:rPr lang="en-US" sz="1750" dirty="0"/>
                <a:t>.</a:t>
              </a:r>
              <a:r>
                <a:rPr sz="1750" dirty="0"/>
                <a:t>D</a:t>
              </a:r>
              <a:r>
                <a:rPr lang="en-US" sz="1750" dirty="0"/>
                <a:t>.</a:t>
              </a:r>
              <a:r>
                <a:rPr sz="1750" dirty="0"/>
                <a:t>H</a:t>
              </a:r>
              <a:r>
                <a:rPr lang="en-US" sz="1750" dirty="0"/>
                <a:t>.</a:t>
              </a:r>
              <a:r>
                <a:rPr sz="1750" dirty="0"/>
                <a:t>, M</a:t>
              </a:r>
              <a:r>
                <a:rPr lang="en-US" sz="1750" dirty="0"/>
                <a:t>.</a:t>
              </a:r>
              <a:r>
                <a:rPr sz="1750" dirty="0"/>
                <a:t>Ed</a:t>
              </a:r>
              <a:r>
                <a:rPr lang="en-US" sz="1750" dirty="0"/>
                <a:t>.</a:t>
              </a:r>
              <a:r>
                <a:rPr sz="1750" dirty="0"/>
                <a:t> </a:t>
              </a:r>
              <a:r>
                <a:rPr lang="en-US" sz="1750" dirty="0">
                  <a:hlinkClick r:id="rId3"/>
                </a:rPr>
                <a:t>michellelandrum@yahoo.com</a:t>
              </a:r>
              <a:endParaRPr sz="1750" dirty="0"/>
            </a:p>
          </p:txBody>
        </p:sp>
        <p:pic>
          <p:nvPicPr>
            <p:cNvPr id="12" name="Picture 11">
              <a:extLst>
                <a:ext uri="{FF2B5EF4-FFF2-40B4-BE49-F238E27FC236}">
                  <a16:creationId xmlns:a16="http://schemas.microsoft.com/office/drawing/2014/main" xmlns="" id="{B63B8240-A35A-8E49-98BB-A85F6CF7942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97161" y="2063250"/>
              <a:ext cx="1991678" cy="1866900"/>
            </a:xfrm>
            <a:prstGeom prst="rect">
              <a:avLst/>
            </a:prstGeom>
            <a:ln>
              <a:noFill/>
            </a:ln>
            <a:effectLst>
              <a:outerShdw blurRad="190500" algn="tl" rotWithShape="0">
                <a:srgbClr val="000000">
                  <a:alpha val="70000"/>
                </a:srgbClr>
              </a:outerShdw>
            </a:effectLst>
          </p:spPr>
        </p:pic>
      </p:grpSp>
      <p:grpSp>
        <p:nvGrpSpPr>
          <p:cNvPr id="9" name="Group 8">
            <a:extLst>
              <a:ext uri="{FF2B5EF4-FFF2-40B4-BE49-F238E27FC236}">
                <a16:creationId xmlns:a16="http://schemas.microsoft.com/office/drawing/2014/main" xmlns="" id="{544808C4-B664-8C45-AD02-29B6FEBCEE0A}"/>
              </a:ext>
            </a:extLst>
          </p:cNvPr>
          <p:cNvGrpSpPr/>
          <p:nvPr/>
        </p:nvGrpSpPr>
        <p:grpSpPr>
          <a:xfrm>
            <a:off x="2950662" y="2057064"/>
            <a:ext cx="3311611" cy="2620327"/>
            <a:chOff x="4695195" y="2063250"/>
            <a:chExt cx="3311611" cy="2620327"/>
          </a:xfrm>
        </p:grpSpPr>
        <p:sp>
          <p:nvSpPr>
            <p:cNvPr id="5" name="object 3">
              <a:extLst>
                <a:ext uri="{FF2B5EF4-FFF2-40B4-BE49-F238E27FC236}">
                  <a16:creationId xmlns:a16="http://schemas.microsoft.com/office/drawing/2014/main" xmlns="" id="{497CF8E2-4923-E94A-B07B-348BF05A7CC3}"/>
                </a:ext>
              </a:extLst>
            </p:cNvPr>
            <p:cNvSpPr txBox="1"/>
            <p:nvPr/>
          </p:nvSpPr>
          <p:spPr>
            <a:xfrm>
              <a:off x="4695195" y="4052635"/>
              <a:ext cx="3311611" cy="630942"/>
            </a:xfrm>
            <a:prstGeom prst="rect">
              <a:avLst/>
            </a:prstGeom>
            <a:noFill/>
          </p:spPr>
          <p:txBody>
            <a:bodyPr wrap="square" rtlCol="0">
              <a:spAutoFit/>
            </a:bodyPr>
            <a:lstStyle>
              <a:defPPr>
                <a:defRPr lang="en-US"/>
              </a:defPPr>
              <a:lvl1pPr algn="ctr">
                <a:defRPr sz="1600"/>
              </a:lvl1pPr>
            </a:lstStyle>
            <a:p>
              <a:r>
                <a:rPr lang="en-US" sz="1750" dirty="0"/>
                <a:t>Beth Lowe, B.S.D.H., M.P.H.</a:t>
              </a:r>
            </a:p>
            <a:p>
              <a:r>
                <a:rPr lang="en-US" sz="1750" dirty="0">
                  <a:hlinkClick r:id="rId5"/>
                </a:rPr>
                <a:t>eal38@Georgetown.edu</a:t>
              </a:r>
              <a:r>
                <a:rPr lang="en-US" sz="1750" dirty="0"/>
                <a:t> </a:t>
              </a:r>
              <a:endParaRPr sz="1750" dirty="0"/>
            </a:p>
          </p:txBody>
        </p:sp>
        <p:pic>
          <p:nvPicPr>
            <p:cNvPr id="7" name="Picture 6">
              <a:extLst>
                <a:ext uri="{FF2B5EF4-FFF2-40B4-BE49-F238E27FC236}">
                  <a16:creationId xmlns:a16="http://schemas.microsoft.com/office/drawing/2014/main" xmlns="" id="{7F6C6677-5CFB-424F-9138-709C2B8F6FA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53800" y="2063250"/>
              <a:ext cx="1994400" cy="1866900"/>
            </a:xfrm>
            <a:prstGeom prst="rect">
              <a:avLst/>
            </a:prstGeom>
            <a:ln>
              <a:noFill/>
            </a:ln>
            <a:effectLst>
              <a:outerShdw blurRad="190500" algn="tl" rotWithShape="0">
                <a:srgbClr val="000000">
                  <a:alpha val="70000"/>
                </a:srgbClr>
              </a:outerShdw>
            </a:effectLst>
          </p:spPr>
        </p:pic>
      </p:grpSp>
      <p:sp>
        <p:nvSpPr>
          <p:cNvPr id="8" name="Rectangle 7">
            <a:extLst>
              <a:ext uri="{FF2B5EF4-FFF2-40B4-BE49-F238E27FC236}">
                <a16:creationId xmlns:a16="http://schemas.microsoft.com/office/drawing/2014/main" xmlns="" id="{C5363577-5A24-B144-97A1-82ADD1025B6D}"/>
              </a:ext>
            </a:extLst>
          </p:cNvPr>
          <p:cNvSpPr/>
          <p:nvPr/>
        </p:nvSpPr>
        <p:spPr>
          <a:xfrm>
            <a:off x="297543" y="5049844"/>
            <a:ext cx="8548914" cy="1200329"/>
          </a:xfrm>
          <a:prstGeom prst="rect">
            <a:avLst/>
          </a:prstGeom>
        </p:spPr>
        <p:txBody>
          <a:bodyPr wrap="square">
            <a:spAutoFit/>
          </a:bodyPr>
          <a:lstStyle/>
          <a:p>
            <a:pPr algn="ctr"/>
            <a:r>
              <a:rPr lang="en-US" b="1" dirty="0"/>
              <a:t>National Center on Early Childhood Health and Wellness</a:t>
            </a:r>
          </a:p>
          <a:p>
            <a:pPr algn="ctr"/>
            <a:r>
              <a:rPr lang="en-US" dirty="0"/>
              <a:t>Phone: (866) 763-6481</a:t>
            </a:r>
          </a:p>
          <a:p>
            <a:pPr algn="ctr"/>
            <a:r>
              <a:rPr lang="en-US" dirty="0"/>
              <a:t>E-mail: </a:t>
            </a:r>
            <a:r>
              <a:rPr lang="en-US" dirty="0">
                <a:hlinkClick r:id="rId7"/>
              </a:rPr>
              <a:t>health@ecetta.info</a:t>
            </a:r>
            <a:r>
              <a:rPr lang="en-US" dirty="0"/>
              <a:t> </a:t>
            </a:r>
          </a:p>
          <a:p>
            <a:pPr algn="ctr"/>
            <a:r>
              <a:rPr lang="en-US" dirty="0"/>
              <a:t>Website: </a:t>
            </a:r>
            <a:r>
              <a:rPr lang="en-US" dirty="0">
                <a:hlinkClick r:id="rId8"/>
              </a:rPr>
              <a:t>https://eclkc.ohs.acf.hhs.gov/health</a:t>
            </a:r>
            <a:r>
              <a:rPr lang="en-US" dirty="0"/>
              <a:t> </a:t>
            </a:r>
          </a:p>
        </p:txBody>
      </p:sp>
      <p:sp>
        <p:nvSpPr>
          <p:cNvPr id="13" name="object 3">
            <a:extLst>
              <a:ext uri="{FF2B5EF4-FFF2-40B4-BE49-F238E27FC236}">
                <a16:creationId xmlns:a16="http://schemas.microsoft.com/office/drawing/2014/main" xmlns="" id="{190CEC4B-91D2-4244-BCFD-D4F9DEFF7A1B}"/>
              </a:ext>
            </a:extLst>
          </p:cNvPr>
          <p:cNvSpPr txBox="1"/>
          <p:nvPr/>
        </p:nvSpPr>
        <p:spPr>
          <a:xfrm>
            <a:off x="5901324" y="4046449"/>
            <a:ext cx="3311611" cy="630942"/>
          </a:xfrm>
          <a:prstGeom prst="rect">
            <a:avLst/>
          </a:prstGeom>
          <a:noFill/>
        </p:spPr>
        <p:txBody>
          <a:bodyPr wrap="square" rtlCol="0">
            <a:spAutoFit/>
          </a:bodyPr>
          <a:lstStyle>
            <a:defPPr>
              <a:defRPr lang="en-US"/>
            </a:defPPr>
            <a:lvl1pPr algn="ctr">
              <a:defRPr sz="1600"/>
            </a:lvl1pPr>
          </a:lstStyle>
          <a:p>
            <a:r>
              <a:rPr lang="en-US" sz="1750" dirty="0"/>
              <a:t>Gina Sharps, R.D.H., M.P.H.</a:t>
            </a:r>
          </a:p>
          <a:p>
            <a:r>
              <a:rPr lang="en-US" sz="1750" dirty="0">
                <a:hlinkClick r:id="rId9"/>
              </a:rPr>
              <a:t>sharpsg@marshall.edu</a:t>
            </a:r>
            <a:r>
              <a:rPr lang="en-US" sz="1750" dirty="0"/>
              <a:t> </a:t>
            </a:r>
            <a:endParaRPr sz="1750" dirty="0"/>
          </a:p>
        </p:txBody>
      </p:sp>
      <p:pic>
        <p:nvPicPr>
          <p:cNvPr id="17" name="Picture 16">
            <a:extLst>
              <a:ext uri="{FF2B5EF4-FFF2-40B4-BE49-F238E27FC236}">
                <a16:creationId xmlns:a16="http://schemas.microsoft.com/office/drawing/2014/main" xmlns="" id="{AC380D7D-99ED-564F-907D-9E7515875CA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559998" y="2066830"/>
            <a:ext cx="1994262" cy="18645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3426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E555282-DC8A-7C45-87E2-C0C8E1515920}"/>
              </a:ext>
            </a:extLst>
          </p:cNvPr>
          <p:cNvSpPr/>
          <p:nvPr/>
        </p:nvSpPr>
        <p:spPr>
          <a:xfrm>
            <a:off x="5817326" y="6096000"/>
            <a:ext cx="3098074" cy="71788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471616" y="1845235"/>
            <a:ext cx="8200769" cy="598273"/>
          </a:xfrm>
        </p:spPr>
        <p:txBody>
          <a:bodyPr>
            <a:normAutofit/>
          </a:bodyPr>
          <a:lstStyle/>
          <a:p>
            <a:pPr marL="0" indent="0" defTabSz="457200">
              <a:lnSpc>
                <a:spcPct val="100000"/>
              </a:lnSpc>
              <a:spcBef>
                <a:spcPts val="0"/>
              </a:spcBef>
              <a:buClr>
                <a:schemeClr val="accent2">
                  <a:lumMod val="75000"/>
                </a:schemeClr>
              </a:buClr>
              <a:buNone/>
            </a:pPr>
            <a:r>
              <a:rPr lang="en-US" sz="2600" dirty="0">
                <a:solidFill>
                  <a:srgbClr val="000000"/>
                </a:solidFill>
                <a:cs typeface="Calibri" pitchFamily="34" charset="0"/>
              </a:rPr>
              <a:t>Search Tip — </a:t>
            </a:r>
            <a:r>
              <a:rPr lang="en-US" dirty="0">
                <a:solidFill>
                  <a:srgbClr val="000000"/>
                </a:solidFill>
                <a:cs typeface="Calibri" pitchFamily="34" charset="0"/>
              </a:rPr>
              <a:t>Search online for “ECLKC oral health”</a:t>
            </a:r>
          </a:p>
        </p:txBody>
      </p:sp>
      <p:sp>
        <p:nvSpPr>
          <p:cNvPr id="4" name="Title 1"/>
          <p:cNvSpPr txBox="1">
            <a:spLocks/>
          </p:cNvSpPr>
          <p:nvPr/>
        </p:nvSpPr>
        <p:spPr bwMode="auto">
          <a:xfrm>
            <a:off x="228600" y="930718"/>
            <a:ext cx="8686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eaLnBrk="0" hangingPunct="0">
              <a:defRPr sz="3200" b="1" i="1">
                <a:solidFill>
                  <a:srgbClr val="31859C"/>
                </a:solidFill>
                <a:latin typeface="+mn-lt"/>
                <a:cs typeface="Palatino Linotype"/>
              </a:defRPr>
            </a:lvl1pPr>
            <a:lvl2pPr algn="ctr" defTabSz="457200" eaLnBrk="0" hangingPunct="0">
              <a:defRPr sz="4400">
                <a:latin typeface="Palatino Linotype" charset="0"/>
              </a:defRPr>
            </a:lvl2pPr>
            <a:lvl3pPr algn="ctr" defTabSz="457200" eaLnBrk="0" hangingPunct="0">
              <a:defRPr sz="4400">
                <a:latin typeface="Palatino Linotype" charset="0"/>
              </a:defRPr>
            </a:lvl3pPr>
            <a:lvl4pPr algn="ctr" defTabSz="457200" eaLnBrk="0" hangingPunct="0">
              <a:defRPr sz="4400">
                <a:latin typeface="Palatino Linotype" charset="0"/>
              </a:defRPr>
            </a:lvl4pPr>
            <a:lvl5pPr algn="ctr" defTabSz="457200" eaLnBrk="0" hangingPunct="0">
              <a:defRPr sz="4400">
                <a:latin typeface="Palatino Linotype" charset="0"/>
              </a:defRPr>
            </a:lvl5pPr>
            <a:lvl6pPr marL="457200" algn="ctr" defTabSz="457200" fontAlgn="base">
              <a:spcBef>
                <a:spcPct val="0"/>
              </a:spcBef>
              <a:spcAft>
                <a:spcPct val="0"/>
              </a:spcAft>
              <a:defRPr sz="4400">
                <a:latin typeface="Palatino Linotype" charset="0"/>
                <a:ea typeface="ＭＳ Ｐゴシック" charset="0"/>
              </a:defRPr>
            </a:lvl6pPr>
            <a:lvl7pPr marL="914400" algn="ctr" defTabSz="457200" fontAlgn="base">
              <a:spcBef>
                <a:spcPct val="0"/>
              </a:spcBef>
              <a:spcAft>
                <a:spcPct val="0"/>
              </a:spcAft>
              <a:defRPr sz="4400">
                <a:latin typeface="Palatino Linotype" charset="0"/>
                <a:ea typeface="ＭＳ Ｐゴシック" charset="0"/>
              </a:defRPr>
            </a:lvl7pPr>
            <a:lvl8pPr marL="1371600" algn="ctr" defTabSz="457200" fontAlgn="base">
              <a:spcBef>
                <a:spcPct val="0"/>
              </a:spcBef>
              <a:spcAft>
                <a:spcPct val="0"/>
              </a:spcAft>
              <a:defRPr sz="4400">
                <a:latin typeface="Palatino Linotype" charset="0"/>
                <a:ea typeface="ＭＳ Ｐゴシック" charset="0"/>
              </a:defRPr>
            </a:lvl8pPr>
            <a:lvl9pPr marL="1828800" algn="ctr" defTabSz="457200" fontAlgn="base">
              <a:spcBef>
                <a:spcPct val="0"/>
              </a:spcBef>
              <a:spcAft>
                <a:spcPct val="0"/>
              </a:spcAft>
              <a:defRPr sz="4400">
                <a:latin typeface="Palatino Linotype" charset="0"/>
                <a:ea typeface="ＭＳ Ｐゴシック" charset="0"/>
              </a:defRPr>
            </a:lvl9pPr>
          </a:lstStyle>
          <a:p>
            <a:r>
              <a:rPr lang="en-US" sz="3400" i="0" dirty="0">
                <a:solidFill>
                  <a:srgbClr val="1460AB"/>
                </a:solidFill>
                <a:latin typeface="Calibri"/>
                <a:cs typeface="Calibri"/>
              </a:rPr>
              <a:t>ECLKC Oral Health Pages</a:t>
            </a:r>
          </a:p>
        </p:txBody>
      </p:sp>
      <p:pic>
        <p:nvPicPr>
          <p:cNvPr id="2" name="Picture 1" descr="Screen Shot 2018-03-08 at 11.28.28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6617" y="2480084"/>
            <a:ext cx="6670766" cy="4263844"/>
          </a:xfrm>
          <a:prstGeom prst="rect">
            <a:avLst/>
          </a:prstGeom>
          <a:ln>
            <a:solidFill>
              <a:srgbClr val="124B9B"/>
            </a:solidFill>
          </a:ln>
        </p:spPr>
      </p:pic>
    </p:spTree>
    <p:extLst>
      <p:ext uri="{BB962C8B-B14F-4D97-AF65-F5344CB8AC3E}">
        <p14:creationId xmlns:p14="http://schemas.microsoft.com/office/powerpoint/2010/main" val="244706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08AF19-0031-494D-99B5-58BFB9D817AE}"/>
              </a:ext>
            </a:extLst>
          </p:cNvPr>
          <p:cNvSpPr>
            <a:spLocks noGrp="1"/>
          </p:cNvSpPr>
          <p:nvPr>
            <p:ph type="title"/>
          </p:nvPr>
        </p:nvSpPr>
        <p:spPr>
          <a:xfrm>
            <a:off x="628650" y="1169480"/>
            <a:ext cx="7886700" cy="92178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algn="ctr" defTabSz="457200" eaLnBrk="0" hangingPunct="0"/>
            <a:r>
              <a:rPr lang="en-US" sz="3400" dirty="0">
                <a:solidFill>
                  <a:srgbClr val="1460AB"/>
                </a:solidFill>
                <a:latin typeface="Calibri"/>
                <a:ea typeface="+mn-ea"/>
                <a:cs typeface="Calibri"/>
              </a:rPr>
              <a:t>ECLKC Oral Health Pages</a:t>
            </a:r>
            <a:br>
              <a:rPr lang="en-US" sz="3400" dirty="0">
                <a:solidFill>
                  <a:srgbClr val="1460AB"/>
                </a:solidFill>
                <a:latin typeface="Calibri"/>
                <a:ea typeface="+mn-ea"/>
                <a:cs typeface="Calibri"/>
              </a:rPr>
            </a:br>
            <a:r>
              <a:rPr lang="en-US" sz="3400" dirty="0">
                <a:solidFill>
                  <a:srgbClr val="1460AB"/>
                </a:solidFill>
                <a:latin typeface="Calibri"/>
                <a:ea typeface="+mn-ea"/>
                <a:cs typeface="Calibri"/>
              </a:rPr>
              <a:t>Featured Resources</a:t>
            </a:r>
          </a:p>
        </p:txBody>
      </p:sp>
      <p:sp>
        <p:nvSpPr>
          <p:cNvPr id="3" name="Content Placeholder 2">
            <a:extLst>
              <a:ext uri="{FF2B5EF4-FFF2-40B4-BE49-F238E27FC236}">
                <a16:creationId xmlns:a16="http://schemas.microsoft.com/office/drawing/2014/main" xmlns="" id="{FD5BD229-085C-7744-A63F-823B9ABCB3C9}"/>
              </a:ext>
            </a:extLst>
          </p:cNvPr>
          <p:cNvSpPr txBox="1">
            <a:spLocks/>
          </p:cNvSpPr>
          <p:nvPr/>
        </p:nvSpPr>
        <p:spPr>
          <a:xfrm>
            <a:off x="3932663" y="2245699"/>
            <a:ext cx="4795025" cy="4219558"/>
          </a:xfrm>
          <a:prstGeom prst="rect">
            <a:avLst/>
          </a:prstGeom>
        </p:spPr>
        <p:txBody>
          <a:bodyPr/>
          <a:lstStyle>
            <a:lvl1pPr marL="228600" indent="-228600" algn="l" defTabSz="685800" rtl="0" eaLnBrk="1" latinLnBrk="0" hangingPunct="1">
              <a:lnSpc>
                <a:spcPct val="90000"/>
              </a:lnSpc>
              <a:spcBef>
                <a:spcPts val="750"/>
              </a:spcBef>
              <a:buClr>
                <a:srgbClr val="CB440A"/>
              </a:buClr>
              <a:buFont typeface="Arial" panose="020B0604020202020204" pitchFamily="34" charset="0"/>
              <a:buChar char="•"/>
              <a:defRPr sz="2800" kern="1200">
                <a:solidFill>
                  <a:schemeClr val="tx1"/>
                </a:solidFill>
                <a:latin typeface="+mn-lt"/>
                <a:ea typeface="+mn-ea"/>
                <a:cs typeface="+mn-cs"/>
              </a:defRPr>
            </a:lvl1pPr>
            <a:lvl2pPr marL="576263" indent="-233363" algn="l" defTabSz="685800" rtl="0" eaLnBrk="1" latinLnBrk="0" hangingPunct="1">
              <a:lnSpc>
                <a:spcPct val="90000"/>
              </a:lnSpc>
              <a:spcBef>
                <a:spcPts val="375"/>
              </a:spcBef>
              <a:buClr>
                <a:srgbClr val="CB440A"/>
              </a:buClr>
              <a:buFont typeface="Arial" panose="020B0604020202020204" pitchFamily="34" charset="0"/>
              <a:buChar char="•"/>
              <a:defRPr sz="24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CB440A"/>
              </a:buClr>
              <a:buFont typeface="Arial" panose="020B0604020202020204" pitchFamily="34" charset="0"/>
              <a:buChar char="•"/>
              <a:defRPr sz="1800" kern="1200">
                <a:solidFill>
                  <a:schemeClr val="tx1"/>
                </a:solidFill>
                <a:latin typeface="+mn-lt"/>
                <a:ea typeface="+mn-ea"/>
                <a:cs typeface="+mn-cs"/>
              </a:defRPr>
            </a:lvl3pPr>
            <a:lvl4pPr marL="1262063" indent="-233363" algn="l" defTabSz="685800" rtl="0" eaLnBrk="1" latinLnBrk="0" hangingPunct="1">
              <a:lnSpc>
                <a:spcPct val="90000"/>
              </a:lnSpc>
              <a:spcBef>
                <a:spcPts val="375"/>
              </a:spcBef>
              <a:buClr>
                <a:srgbClr val="CB440A"/>
              </a:buClr>
              <a:buFont typeface="Arial" panose="020B0604020202020204" pitchFamily="34" charset="0"/>
              <a:buChar char="•"/>
              <a:defRPr sz="1600" kern="1200">
                <a:solidFill>
                  <a:schemeClr val="tx1"/>
                </a:solidFill>
                <a:latin typeface="+mn-lt"/>
                <a:ea typeface="+mn-ea"/>
                <a:cs typeface="+mn-cs"/>
              </a:defRPr>
            </a:lvl4pPr>
            <a:lvl5pPr marL="1600200" indent="-228600" algn="l" defTabSz="685800" rtl="0" eaLnBrk="1" latinLnBrk="0" hangingPunct="1">
              <a:lnSpc>
                <a:spcPct val="90000"/>
              </a:lnSpc>
              <a:spcBef>
                <a:spcPts val="375"/>
              </a:spcBef>
              <a:buClr>
                <a:srgbClr val="CB440A"/>
              </a:buClr>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00" i="1" dirty="0"/>
              <a:t>Steps for Toothbrushing at the Table </a:t>
            </a:r>
            <a:r>
              <a:rPr lang="en-US" sz="2600" dirty="0"/>
              <a:t>(video)</a:t>
            </a:r>
          </a:p>
          <a:p>
            <a:r>
              <a:rPr lang="en-US" sz="2600" i="1" dirty="0"/>
              <a:t>Brush Up on Oral Health </a:t>
            </a:r>
            <a:r>
              <a:rPr lang="en-US" sz="2600" dirty="0"/>
              <a:t>(tip sheets)</a:t>
            </a:r>
          </a:p>
          <a:p>
            <a:r>
              <a:rPr lang="en-US" sz="2600" i="1" dirty="0"/>
              <a:t>Healthy Habits for Happy Smiles </a:t>
            </a:r>
            <a:r>
              <a:rPr lang="en-US" sz="2600" dirty="0"/>
              <a:t>(handouts)</a:t>
            </a:r>
          </a:p>
          <a:p>
            <a:r>
              <a:rPr lang="en-US" sz="2600" dirty="0"/>
              <a:t>Oral Health Forms</a:t>
            </a:r>
          </a:p>
          <a:p>
            <a:r>
              <a:rPr lang="en-US" sz="2600" i="1" dirty="0"/>
              <a:t>Oral Health: Tips for Families</a:t>
            </a:r>
          </a:p>
          <a:p>
            <a:r>
              <a:rPr lang="en-US" sz="2600" i="1" dirty="0"/>
              <a:t>Oral Health: Tips for Health Managers</a:t>
            </a:r>
          </a:p>
          <a:p>
            <a:pPr marL="0" indent="0">
              <a:buNone/>
            </a:pPr>
            <a:endParaRPr lang="en-US" sz="2600" i="1" dirty="0"/>
          </a:p>
        </p:txBody>
      </p:sp>
      <p:pic>
        <p:nvPicPr>
          <p:cNvPr id="5" name="Picture 4">
            <a:extLst>
              <a:ext uri="{FF2B5EF4-FFF2-40B4-BE49-F238E27FC236}">
                <a16:creationId xmlns:a16="http://schemas.microsoft.com/office/drawing/2014/main" xmlns="" id="{BD865ECF-F2AF-7147-A2F5-2C81919A08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9343" y="2542331"/>
            <a:ext cx="3400333" cy="3643455"/>
          </a:xfrm>
          <a:prstGeom prst="rect">
            <a:avLst/>
          </a:prstGeom>
          <a:ln>
            <a:solidFill>
              <a:schemeClr val="accent1"/>
            </a:solidFill>
          </a:ln>
        </p:spPr>
      </p:pic>
    </p:spTree>
    <p:extLst>
      <p:ext uri="{BB962C8B-B14F-4D97-AF65-F5344CB8AC3E}">
        <p14:creationId xmlns:p14="http://schemas.microsoft.com/office/powerpoint/2010/main" val="236621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6" y="2553889"/>
            <a:ext cx="7945824" cy="895408"/>
          </a:xfrm>
        </p:spPr>
        <p:txBody>
          <a:bodyPr>
            <a:normAutofit/>
          </a:bodyPr>
          <a:lstStyle/>
          <a:p>
            <a:pPr marL="0" lvl="1" indent="0">
              <a:lnSpc>
                <a:spcPct val="100000"/>
              </a:lnSpc>
              <a:buNone/>
            </a:pPr>
            <a:r>
              <a:rPr lang="en-US" sz="2800" b="1" dirty="0"/>
              <a:t>Five secondary pages:</a:t>
            </a:r>
          </a:p>
        </p:txBody>
      </p:sp>
      <p:sp>
        <p:nvSpPr>
          <p:cNvPr id="4" name="Title 1"/>
          <p:cNvSpPr txBox="1">
            <a:spLocks/>
          </p:cNvSpPr>
          <p:nvPr/>
        </p:nvSpPr>
        <p:spPr bwMode="auto">
          <a:xfrm>
            <a:off x="221385" y="1070628"/>
            <a:ext cx="8636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eaLnBrk="0" hangingPunct="0">
              <a:defRPr sz="3200" b="1" i="1">
                <a:solidFill>
                  <a:srgbClr val="31859C"/>
                </a:solidFill>
                <a:latin typeface="+mn-lt"/>
                <a:cs typeface="Palatino Linotype"/>
              </a:defRPr>
            </a:lvl1pPr>
            <a:lvl2pPr algn="ctr" defTabSz="457200" eaLnBrk="0" hangingPunct="0">
              <a:defRPr sz="4400">
                <a:latin typeface="Palatino Linotype" charset="0"/>
              </a:defRPr>
            </a:lvl2pPr>
            <a:lvl3pPr algn="ctr" defTabSz="457200" eaLnBrk="0" hangingPunct="0">
              <a:defRPr sz="4400">
                <a:latin typeface="Palatino Linotype" charset="0"/>
              </a:defRPr>
            </a:lvl3pPr>
            <a:lvl4pPr algn="ctr" defTabSz="457200" eaLnBrk="0" hangingPunct="0">
              <a:defRPr sz="4400">
                <a:latin typeface="Palatino Linotype" charset="0"/>
              </a:defRPr>
            </a:lvl4pPr>
            <a:lvl5pPr algn="ctr" defTabSz="457200" eaLnBrk="0" hangingPunct="0">
              <a:defRPr sz="4400">
                <a:latin typeface="Palatino Linotype" charset="0"/>
              </a:defRPr>
            </a:lvl5pPr>
            <a:lvl6pPr marL="457200" algn="ctr" defTabSz="457200" fontAlgn="base">
              <a:spcBef>
                <a:spcPct val="0"/>
              </a:spcBef>
              <a:spcAft>
                <a:spcPct val="0"/>
              </a:spcAft>
              <a:defRPr sz="4400">
                <a:latin typeface="Palatino Linotype" charset="0"/>
                <a:ea typeface="ＭＳ Ｐゴシック" charset="0"/>
              </a:defRPr>
            </a:lvl6pPr>
            <a:lvl7pPr marL="914400" algn="ctr" defTabSz="457200" fontAlgn="base">
              <a:spcBef>
                <a:spcPct val="0"/>
              </a:spcBef>
              <a:spcAft>
                <a:spcPct val="0"/>
              </a:spcAft>
              <a:defRPr sz="4400">
                <a:latin typeface="Palatino Linotype" charset="0"/>
                <a:ea typeface="ＭＳ Ｐゴシック" charset="0"/>
              </a:defRPr>
            </a:lvl7pPr>
            <a:lvl8pPr marL="1371600" algn="ctr" defTabSz="457200" fontAlgn="base">
              <a:spcBef>
                <a:spcPct val="0"/>
              </a:spcBef>
              <a:spcAft>
                <a:spcPct val="0"/>
              </a:spcAft>
              <a:defRPr sz="4400">
                <a:latin typeface="Palatino Linotype" charset="0"/>
                <a:ea typeface="ＭＳ Ｐゴシック" charset="0"/>
              </a:defRPr>
            </a:lvl8pPr>
            <a:lvl9pPr marL="1828800" algn="ctr" defTabSz="457200" fontAlgn="base">
              <a:spcBef>
                <a:spcPct val="0"/>
              </a:spcBef>
              <a:spcAft>
                <a:spcPct val="0"/>
              </a:spcAft>
              <a:defRPr sz="4400">
                <a:latin typeface="Palatino Linotype" charset="0"/>
                <a:ea typeface="ＭＳ Ｐゴシック" charset="0"/>
              </a:defRPr>
            </a:lvl9pPr>
          </a:lstStyle>
          <a:p>
            <a:r>
              <a:rPr lang="en-US" sz="3400" i="0" dirty="0">
                <a:solidFill>
                  <a:srgbClr val="1460AB"/>
                </a:solidFill>
              </a:rPr>
              <a:t>ECLKC Oral Health Pages</a:t>
            </a:r>
          </a:p>
        </p:txBody>
      </p:sp>
      <p:pic>
        <p:nvPicPr>
          <p:cNvPr id="2" name="Picture 1" descr="Screen Shot 2018-03-08 at 11.42.51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3023846"/>
            <a:ext cx="9144000" cy="1659102"/>
          </a:xfrm>
          <a:prstGeom prst="rect">
            <a:avLst/>
          </a:prstGeom>
        </p:spPr>
      </p:pic>
    </p:spTree>
    <p:extLst>
      <p:ext uri="{BB962C8B-B14F-4D97-AF65-F5344CB8AC3E}">
        <p14:creationId xmlns:p14="http://schemas.microsoft.com/office/powerpoint/2010/main" val="97586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bwMode="auto">
          <a:xfrm>
            <a:off x="628650" y="4308231"/>
            <a:ext cx="7886700" cy="1288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defTabSz="457200" eaLnBrk="0" hangingPunct="0">
              <a:defRPr sz="3200" b="1" i="1">
                <a:solidFill>
                  <a:srgbClr val="31859C"/>
                </a:solidFill>
                <a:latin typeface="+mn-lt"/>
                <a:cs typeface="Palatino Linotype"/>
              </a:defRPr>
            </a:lvl1pPr>
            <a:lvl2pPr algn="ctr" defTabSz="457200" eaLnBrk="0" hangingPunct="0">
              <a:defRPr sz="4400">
                <a:latin typeface="Palatino Linotype" charset="0"/>
              </a:defRPr>
            </a:lvl2pPr>
            <a:lvl3pPr algn="ctr" defTabSz="457200" eaLnBrk="0" hangingPunct="0">
              <a:defRPr sz="4400">
                <a:latin typeface="Palatino Linotype" charset="0"/>
              </a:defRPr>
            </a:lvl3pPr>
            <a:lvl4pPr algn="ctr" defTabSz="457200" eaLnBrk="0" hangingPunct="0">
              <a:defRPr sz="4400">
                <a:latin typeface="Palatino Linotype" charset="0"/>
              </a:defRPr>
            </a:lvl4pPr>
            <a:lvl5pPr algn="ctr" defTabSz="457200" eaLnBrk="0" hangingPunct="0">
              <a:defRPr sz="4400">
                <a:latin typeface="Palatino Linotype" charset="0"/>
              </a:defRPr>
            </a:lvl5pPr>
            <a:lvl6pPr marL="457200" algn="ctr" defTabSz="457200" fontAlgn="base">
              <a:spcBef>
                <a:spcPct val="0"/>
              </a:spcBef>
              <a:spcAft>
                <a:spcPct val="0"/>
              </a:spcAft>
              <a:defRPr sz="4400">
                <a:latin typeface="Palatino Linotype" charset="0"/>
                <a:ea typeface="ＭＳ Ｐゴシック" charset="0"/>
              </a:defRPr>
            </a:lvl6pPr>
            <a:lvl7pPr marL="914400" algn="ctr" defTabSz="457200" fontAlgn="base">
              <a:spcBef>
                <a:spcPct val="0"/>
              </a:spcBef>
              <a:spcAft>
                <a:spcPct val="0"/>
              </a:spcAft>
              <a:defRPr sz="4400">
                <a:latin typeface="Palatino Linotype" charset="0"/>
                <a:ea typeface="ＭＳ Ｐゴシック" charset="0"/>
              </a:defRPr>
            </a:lvl7pPr>
            <a:lvl8pPr marL="1371600" algn="ctr" defTabSz="457200" fontAlgn="base">
              <a:spcBef>
                <a:spcPct val="0"/>
              </a:spcBef>
              <a:spcAft>
                <a:spcPct val="0"/>
              </a:spcAft>
              <a:defRPr sz="4400">
                <a:latin typeface="Palatino Linotype" charset="0"/>
                <a:ea typeface="ＭＳ Ｐゴシック" charset="0"/>
              </a:defRPr>
            </a:lvl8pPr>
            <a:lvl9pPr marL="1828800" algn="ctr" defTabSz="457200" fontAlgn="base">
              <a:spcBef>
                <a:spcPct val="0"/>
              </a:spcBef>
              <a:spcAft>
                <a:spcPct val="0"/>
              </a:spcAft>
              <a:defRPr sz="4400">
                <a:latin typeface="Palatino Linotype" charset="0"/>
                <a:ea typeface="ＭＳ Ｐゴシック" charset="0"/>
              </a:defRPr>
            </a:lvl9pPr>
          </a:lstStyle>
          <a:p>
            <a:pPr algn="l"/>
            <a:r>
              <a:rPr lang="en-US" sz="4000" i="0" dirty="0">
                <a:solidFill>
                  <a:srgbClr val="1460AB"/>
                </a:solidFill>
              </a:rPr>
              <a:t>Oral Health Materials for </a:t>
            </a:r>
            <a:br>
              <a:rPr lang="en-US" sz="4000" i="0" dirty="0">
                <a:solidFill>
                  <a:srgbClr val="1460AB"/>
                </a:solidFill>
              </a:rPr>
            </a:br>
            <a:r>
              <a:rPr lang="en-US" sz="4000" i="0" dirty="0">
                <a:solidFill>
                  <a:srgbClr val="1460AB"/>
                </a:solidFill>
              </a:rPr>
              <a:t>Head Start Staff</a:t>
            </a:r>
          </a:p>
        </p:txBody>
      </p:sp>
    </p:spTree>
    <p:extLst>
      <p:ext uri="{BB962C8B-B14F-4D97-AF65-F5344CB8AC3E}">
        <p14:creationId xmlns:p14="http://schemas.microsoft.com/office/powerpoint/2010/main" val="350431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628650" y="1030753"/>
            <a:ext cx="7886700" cy="921788"/>
          </a:xfrm>
          <a:no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a:r>
              <a:rPr lang="en-US" i="1" dirty="0">
                <a:solidFill>
                  <a:srgbClr val="1460AB"/>
                </a:solidFill>
                <a:latin typeface="+mn-lt"/>
                <a:cs typeface="Calibri"/>
              </a:rPr>
              <a:t>Steps for Brushing at the Table </a:t>
            </a:r>
            <a:r>
              <a:rPr lang="en-US" dirty="0">
                <a:solidFill>
                  <a:srgbClr val="1460AB"/>
                </a:solidFill>
                <a:latin typeface="+mn-lt"/>
                <a:cs typeface="Calibri"/>
              </a:rPr>
              <a:t>Video</a:t>
            </a:r>
            <a:endParaRPr lang="en-US" sz="4000" dirty="0">
              <a:solidFill>
                <a:srgbClr val="558ED5"/>
              </a:solidFill>
              <a:latin typeface="+mn-lt"/>
              <a:ea typeface="ＭＳ Ｐゴシック" charset="0"/>
              <a:cs typeface="ＭＳ Ｐゴシック" charset="0"/>
            </a:endParaRPr>
          </a:p>
        </p:txBody>
      </p:sp>
      <p:sp>
        <p:nvSpPr>
          <p:cNvPr id="7172" name="Content Placeholder 2"/>
          <p:cNvSpPr txBox="1">
            <a:spLocks/>
          </p:cNvSpPr>
          <p:nvPr/>
        </p:nvSpPr>
        <p:spPr bwMode="auto">
          <a:xfrm>
            <a:off x="379141" y="1926481"/>
            <a:ext cx="8307659" cy="17831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defTabSz="457200" eaLnBrk="0" hangingPunct="0">
              <a:spcBef>
                <a:spcPct val="20000"/>
              </a:spcBef>
              <a:buFont typeface="Arial" pitchFamily="34" charset="0"/>
              <a:buNone/>
              <a:defRPr sz="2800" b="1">
                <a:latin typeface="+mn-lt"/>
                <a:ea typeface="ＭＳ Ｐゴシック" charset="0"/>
              </a:defRPr>
            </a:lvl1pPr>
            <a:lvl2pPr marL="742950" indent="-285750" defTabSz="457200" eaLnBrk="0" hangingPunct="0">
              <a:spcBef>
                <a:spcPct val="20000"/>
              </a:spcBef>
              <a:buFont typeface="Arial" pitchFamily="34" charset="0"/>
              <a:buChar char="–"/>
              <a:defRPr>
                <a:latin typeface="Century Gothic"/>
                <a:cs typeface="Century Gothic"/>
              </a:defRPr>
            </a:lvl2pPr>
            <a:lvl3pPr marL="1143000" indent="-228600" defTabSz="457200" eaLnBrk="0" hangingPunct="0">
              <a:spcBef>
                <a:spcPct val="20000"/>
              </a:spcBef>
              <a:buFont typeface="Arial" pitchFamily="34" charset="0"/>
              <a:buChar char="•"/>
              <a:defRPr sz="2200">
                <a:latin typeface="Century Gothic"/>
                <a:cs typeface="Century Gothic"/>
              </a:defRPr>
            </a:lvl3pPr>
            <a:lvl4pPr marL="1600200" indent="-228600" defTabSz="457200" eaLnBrk="0" hangingPunct="0">
              <a:spcBef>
                <a:spcPct val="20000"/>
              </a:spcBef>
              <a:buFont typeface="Arial" pitchFamily="34" charset="0"/>
              <a:buChar char="–"/>
              <a:defRPr sz="2000">
                <a:latin typeface="Century Gothic"/>
                <a:cs typeface="Century Gothic"/>
              </a:defRPr>
            </a:lvl4pPr>
            <a:lvl5pPr marL="2057400" indent="-228600" defTabSz="457200" eaLnBrk="0" hangingPunct="0">
              <a:spcBef>
                <a:spcPct val="20000"/>
              </a:spcBef>
              <a:buFont typeface="Arial" pitchFamily="34" charset="0"/>
              <a:buChar char="»"/>
              <a:defRPr sz="2000">
                <a:latin typeface="Century Gothic"/>
                <a:cs typeface="Century Gothic"/>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342900" indent="-342900" eaLnBrk="1" hangingPunct="1">
              <a:spcBef>
                <a:spcPts val="0"/>
              </a:spcBef>
              <a:spcAft>
                <a:spcPts val="400"/>
              </a:spcAft>
              <a:buClr>
                <a:schemeClr val="accent2">
                  <a:lumMod val="75000"/>
                </a:schemeClr>
              </a:buClr>
              <a:buFont typeface="Arial"/>
              <a:buChar char="•"/>
            </a:pPr>
            <a:r>
              <a:rPr lang="en-US" sz="2600" b="0" dirty="0">
                <a:solidFill>
                  <a:srgbClr val="000000"/>
                </a:solidFill>
                <a:ea typeface="+mn-ea"/>
                <a:cs typeface="Calibri" pitchFamily="34" charset="0"/>
              </a:rPr>
              <a:t>Video for Head Start staff</a:t>
            </a:r>
          </a:p>
          <a:p>
            <a:pPr marL="342900" indent="-342900" eaLnBrk="1" hangingPunct="1">
              <a:spcBef>
                <a:spcPts val="0"/>
              </a:spcBef>
              <a:spcAft>
                <a:spcPts val="400"/>
              </a:spcAft>
              <a:buClr>
                <a:schemeClr val="accent2">
                  <a:lumMod val="75000"/>
                </a:schemeClr>
              </a:buClr>
              <a:buFont typeface="Arial"/>
              <a:buChar char="•"/>
            </a:pPr>
            <a:r>
              <a:rPr lang="en-US" sz="2600" b="0" dirty="0">
                <a:solidFill>
                  <a:srgbClr val="000000"/>
                </a:solidFill>
                <a:ea typeface="+mn-ea"/>
                <a:cs typeface="Calibri" pitchFamily="34" charset="0"/>
              </a:rPr>
              <a:t>Provides information and a demonstration on how to implement a daily toothbrushing program in Head Start and child care programs</a:t>
            </a:r>
          </a:p>
        </p:txBody>
      </p:sp>
      <p:pic>
        <p:nvPicPr>
          <p:cNvPr id="3" name="Picture 2">
            <a:extLst>
              <a:ext uri="{FF2B5EF4-FFF2-40B4-BE49-F238E27FC236}">
                <a16:creationId xmlns:a16="http://schemas.microsoft.com/office/drawing/2014/main" xmlns="" id="{235A72D0-39E9-6944-8E01-329E7CE40C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0869" y="3788874"/>
            <a:ext cx="4542263" cy="2734871"/>
          </a:xfrm>
          <a:prstGeom prst="rect">
            <a:avLst/>
          </a:prstGeom>
        </p:spPr>
      </p:pic>
    </p:spTree>
    <p:extLst>
      <p:ext uri="{BB962C8B-B14F-4D97-AF65-F5344CB8AC3E}">
        <p14:creationId xmlns:p14="http://schemas.microsoft.com/office/powerpoint/2010/main" val="2718532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628650" y="1030753"/>
            <a:ext cx="7886700" cy="921788"/>
          </a:xfrm>
          <a:no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a:r>
              <a:rPr lang="en-US" i="1" dirty="0">
                <a:solidFill>
                  <a:srgbClr val="1460AB"/>
                </a:solidFill>
                <a:latin typeface="+mn-lt"/>
                <a:cs typeface="Calibri"/>
              </a:rPr>
              <a:t>Brush Up on Oral Health </a:t>
            </a:r>
            <a:r>
              <a:rPr lang="en-US" dirty="0">
                <a:solidFill>
                  <a:srgbClr val="1460AB"/>
                </a:solidFill>
                <a:latin typeface="+mn-lt"/>
                <a:cs typeface="Calibri"/>
              </a:rPr>
              <a:t>Tip Sheet</a:t>
            </a:r>
            <a:endParaRPr lang="en-US" sz="4000" dirty="0">
              <a:solidFill>
                <a:srgbClr val="558ED5"/>
              </a:solidFill>
              <a:latin typeface="+mn-lt"/>
              <a:ea typeface="ＭＳ Ｐゴシック" charset="0"/>
              <a:cs typeface="ＭＳ Ｐゴシック" charset="0"/>
            </a:endParaRPr>
          </a:p>
        </p:txBody>
      </p:sp>
      <p:sp>
        <p:nvSpPr>
          <p:cNvPr id="7172" name="Content Placeholder 2"/>
          <p:cNvSpPr txBox="1">
            <a:spLocks/>
          </p:cNvSpPr>
          <p:nvPr/>
        </p:nvSpPr>
        <p:spPr bwMode="auto">
          <a:xfrm>
            <a:off x="3733800" y="1926481"/>
            <a:ext cx="4953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defTabSz="457200" eaLnBrk="0" hangingPunct="0">
              <a:spcBef>
                <a:spcPct val="20000"/>
              </a:spcBef>
              <a:buFont typeface="Arial" pitchFamily="34" charset="0"/>
              <a:buNone/>
              <a:defRPr sz="2800" b="1">
                <a:latin typeface="+mn-lt"/>
                <a:ea typeface="ＭＳ Ｐゴシック" charset="0"/>
              </a:defRPr>
            </a:lvl1pPr>
            <a:lvl2pPr marL="742950" indent="-285750" defTabSz="457200" eaLnBrk="0" hangingPunct="0">
              <a:spcBef>
                <a:spcPct val="20000"/>
              </a:spcBef>
              <a:buFont typeface="Arial" pitchFamily="34" charset="0"/>
              <a:buChar char="–"/>
              <a:defRPr>
                <a:latin typeface="Century Gothic"/>
                <a:cs typeface="Century Gothic"/>
              </a:defRPr>
            </a:lvl2pPr>
            <a:lvl3pPr marL="1143000" indent="-228600" defTabSz="457200" eaLnBrk="0" hangingPunct="0">
              <a:spcBef>
                <a:spcPct val="20000"/>
              </a:spcBef>
              <a:buFont typeface="Arial" pitchFamily="34" charset="0"/>
              <a:buChar char="•"/>
              <a:defRPr sz="2200">
                <a:latin typeface="Century Gothic"/>
                <a:cs typeface="Century Gothic"/>
              </a:defRPr>
            </a:lvl3pPr>
            <a:lvl4pPr marL="1600200" indent="-228600" defTabSz="457200" eaLnBrk="0" hangingPunct="0">
              <a:spcBef>
                <a:spcPct val="20000"/>
              </a:spcBef>
              <a:buFont typeface="Arial" pitchFamily="34" charset="0"/>
              <a:buChar char="–"/>
              <a:defRPr sz="2000">
                <a:latin typeface="Century Gothic"/>
                <a:cs typeface="Century Gothic"/>
              </a:defRPr>
            </a:lvl4pPr>
            <a:lvl5pPr marL="2057400" indent="-228600" defTabSz="457200" eaLnBrk="0" hangingPunct="0">
              <a:spcBef>
                <a:spcPct val="20000"/>
              </a:spcBef>
              <a:buFont typeface="Arial" pitchFamily="34" charset="0"/>
              <a:buChar char="»"/>
              <a:defRPr sz="2000">
                <a:latin typeface="Century Gothic"/>
                <a:cs typeface="Century Gothic"/>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pPr marL="342900" indent="-342900" eaLnBrk="1" hangingPunct="1">
              <a:spcBef>
                <a:spcPts val="0"/>
              </a:spcBef>
              <a:spcAft>
                <a:spcPts val="400"/>
              </a:spcAft>
              <a:buClr>
                <a:schemeClr val="accent2">
                  <a:lumMod val="75000"/>
                </a:schemeClr>
              </a:buClr>
              <a:buFont typeface="Arial"/>
              <a:buChar char="•"/>
            </a:pPr>
            <a:r>
              <a:rPr lang="en-US" sz="2600" b="0" dirty="0">
                <a:solidFill>
                  <a:srgbClr val="000000"/>
                </a:solidFill>
                <a:ea typeface="+mn-ea"/>
                <a:cs typeface="Calibri" pitchFamily="34" charset="0"/>
              </a:rPr>
              <a:t>Monthly tip sheet for Head Start staff and health and social service professionals</a:t>
            </a:r>
          </a:p>
          <a:p>
            <a:pPr marL="342900" indent="-342900" eaLnBrk="1" hangingPunct="1">
              <a:spcBef>
                <a:spcPts val="0"/>
              </a:spcBef>
              <a:spcAft>
                <a:spcPts val="400"/>
              </a:spcAft>
              <a:buClr>
                <a:schemeClr val="accent2">
                  <a:lumMod val="75000"/>
                </a:schemeClr>
              </a:buClr>
              <a:buFont typeface="Arial"/>
              <a:buChar char="•"/>
            </a:pPr>
            <a:r>
              <a:rPr lang="en-US" sz="2600" b="0" dirty="0">
                <a:solidFill>
                  <a:srgbClr val="000000"/>
                </a:solidFill>
                <a:ea typeface="+mn-ea"/>
                <a:cs typeface="Calibri" pitchFamily="34" charset="0"/>
              </a:rPr>
              <a:t>Provides information on current practice, practical tips for staff to share with parents for promoting oral health, and recipes for healthy snacks</a:t>
            </a:r>
          </a:p>
          <a:p>
            <a:pPr marL="342900" lvl="2" indent="-342900" eaLnBrk="1" hangingPunct="1">
              <a:spcBef>
                <a:spcPts val="0"/>
              </a:spcBef>
              <a:spcAft>
                <a:spcPts val="400"/>
              </a:spcAft>
              <a:buClr>
                <a:schemeClr val="accent2">
                  <a:lumMod val="75000"/>
                </a:schemeClr>
              </a:buClr>
              <a:buFont typeface="Arial"/>
              <a:buChar char="•"/>
            </a:pPr>
            <a:r>
              <a:rPr lang="en-US" sz="2600" dirty="0">
                <a:solidFill>
                  <a:srgbClr val="000000"/>
                </a:solidFill>
                <a:latin typeface="+mn-lt"/>
                <a:cs typeface="Calibri" pitchFamily="34" charset="0"/>
              </a:rPr>
              <a:t>Subscribe at https://</a:t>
            </a:r>
            <a:r>
              <a:rPr lang="en-US" sz="2600" dirty="0" err="1">
                <a:solidFill>
                  <a:srgbClr val="000000"/>
                </a:solidFill>
                <a:latin typeface="+mn-lt"/>
                <a:cs typeface="Calibri" pitchFamily="34" charset="0"/>
              </a:rPr>
              <a:t>eclkc.ohs.acf.hhs.gov</a:t>
            </a:r>
            <a:r>
              <a:rPr lang="en-US" sz="2600" dirty="0">
                <a:solidFill>
                  <a:srgbClr val="000000"/>
                </a:solidFill>
                <a:latin typeface="+mn-lt"/>
                <a:cs typeface="Calibri" pitchFamily="34" charset="0"/>
              </a:rPr>
              <a:t>/subscribe</a:t>
            </a:r>
          </a:p>
        </p:txBody>
      </p:sp>
      <p:pic>
        <p:nvPicPr>
          <p:cNvPr id="3" name="Picture 2">
            <a:extLst>
              <a:ext uri="{FF2B5EF4-FFF2-40B4-BE49-F238E27FC236}">
                <a16:creationId xmlns:a16="http://schemas.microsoft.com/office/drawing/2014/main" xmlns="" id="{D2D66100-8086-8549-88FB-B132199A81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353" y="2208046"/>
            <a:ext cx="3157748" cy="3887953"/>
          </a:xfrm>
          <a:prstGeom prst="rect">
            <a:avLst/>
          </a:prstGeom>
          <a:solidFill>
            <a:schemeClr val="bg1"/>
          </a:solidFill>
          <a:ln w="12700" cmpd="sng">
            <a:solidFill>
              <a:srgbClr val="124B9B"/>
            </a:solidFill>
          </a:ln>
          <a:effectLst/>
        </p:spPr>
      </p:pic>
    </p:spTree>
    <p:extLst>
      <p:ext uri="{BB962C8B-B14F-4D97-AF65-F5344CB8AC3E}">
        <p14:creationId xmlns:p14="http://schemas.microsoft.com/office/powerpoint/2010/main" val="2139016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D015C169788B42BB3E7B6D26D944C0" ma:contentTypeVersion="3" ma:contentTypeDescription="Create a new document." ma:contentTypeScope="" ma:versionID="ff2e0296fa053d50a064d23227c246a2">
  <xsd:schema xmlns:xsd="http://www.w3.org/2001/XMLSchema" xmlns:xs="http://www.w3.org/2001/XMLSchema" xmlns:p="http://schemas.microsoft.com/office/2006/metadata/properties" xmlns:ns1="http://schemas.microsoft.com/sharepoint/v3" xmlns:ns3="40121c03-783f-4112-b449-6e8b352f0c97" targetNamespace="http://schemas.microsoft.com/office/2006/metadata/properties" ma:root="true" ma:fieldsID="e0fb37b5d7b9111d0690da43c1b2cf32" ns1:_="" ns3:_="">
    <xsd:import namespace="http://schemas.microsoft.com/sharepoint/v3"/>
    <xsd:import namespace="40121c03-783f-4112-b449-6e8b352f0c97"/>
    <xsd:element name="properties">
      <xsd:complexType>
        <xsd:sequence>
          <xsd:element name="documentManagement">
            <xsd:complexType>
              <xsd:all>
                <xsd:element ref="ns3:SharedWithUsers" minOccurs="0"/>
                <xsd:element ref="ns1:IMAddres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121c03-783f-4112-b449-6e8b352f0c9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MAddress xmlns="http://schemas.microsoft.com/sharepoint/v3" xsi:nil="true"/>
  </documentManagement>
</p:properties>
</file>

<file path=customXml/itemProps1.xml><?xml version="1.0" encoding="utf-8"?>
<ds:datastoreItem xmlns:ds="http://schemas.openxmlformats.org/officeDocument/2006/customXml" ds:itemID="{E4BCA0C8-59B5-40DF-BEC6-E288836446B6}">
  <ds:schemaRefs>
    <ds:schemaRef ds:uri="http://schemas.microsoft.com/sharepoint/v3/contenttype/forms"/>
  </ds:schemaRefs>
</ds:datastoreItem>
</file>

<file path=customXml/itemProps2.xml><?xml version="1.0" encoding="utf-8"?>
<ds:datastoreItem xmlns:ds="http://schemas.openxmlformats.org/officeDocument/2006/customXml" ds:itemID="{0ECCF0A7-5682-4A30-A726-453952F44E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0121c03-783f-4112-b449-6e8b352f0c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FAAAAC-317B-4895-AB27-20E5BA4F0AC1}">
  <ds:schemaRefs>
    <ds:schemaRef ds:uri="http://purl.org/dc/terms/"/>
    <ds:schemaRef ds:uri="40121c03-783f-4112-b449-6e8b352f0c97"/>
    <ds:schemaRef ds:uri="http://schemas.openxmlformats.org/package/2006/metadata/core-properties"/>
    <ds:schemaRef ds:uri="http://purl.org/dc/dcmitype/"/>
    <ds:schemaRef ds:uri="http://www.w3.org/XML/1998/namespace"/>
    <ds:schemaRef ds:uri="http://purl.org/dc/elements/1.1/"/>
    <ds:schemaRef ds:uri="http://schemas.microsoft.com/office/2006/documentManagement/types"/>
    <ds:schemaRef ds:uri="http://schemas.microsoft.com/sharepoint/v3"/>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8488</TotalTime>
  <Words>1731</Words>
  <Application>Microsoft Office PowerPoint</Application>
  <PresentationFormat>On-screen Show (4:3)</PresentationFormat>
  <Paragraphs>251</Paragraphs>
  <Slides>34</Slides>
  <Notes>26</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Objectives</vt:lpstr>
      <vt:lpstr>PowerPoint Presentation</vt:lpstr>
      <vt:lpstr>ECLKC Oral Health Pages Featured Resources</vt:lpstr>
      <vt:lpstr>PowerPoint Presentation</vt:lpstr>
      <vt:lpstr>Oral Health Materials for  Head Start Staff</vt:lpstr>
      <vt:lpstr>Steps for Brushing at the Table Video</vt:lpstr>
      <vt:lpstr>Brush Up on Oral Health Tip Sheet</vt:lpstr>
      <vt:lpstr>Brush Up on Oral Health Tip Sheets</vt:lpstr>
      <vt:lpstr>Disseminating Brush Up on Oral Health</vt:lpstr>
      <vt:lpstr>I Like My Teeth Posters</vt:lpstr>
      <vt:lpstr>Be an Oral Health Champion Booklet and Poster</vt:lpstr>
      <vt:lpstr>PowerPoint Presentation</vt:lpstr>
      <vt:lpstr>Tip Sheet</vt:lpstr>
      <vt:lpstr>Choose and Use: Head Start  Oral Health Curricula</vt:lpstr>
      <vt:lpstr>Head Start Oral Health Forms</vt:lpstr>
      <vt:lpstr>Applying Consultation Skills  to Oral Health Promotion</vt:lpstr>
      <vt:lpstr>Using Resources to Collaborate with Staff</vt:lpstr>
      <vt:lpstr>Oral Health Materials for  Head Start Families</vt:lpstr>
      <vt:lpstr>Healthy Habits for Happy Smiles Handout Series</vt:lpstr>
      <vt:lpstr>Brochures</vt:lpstr>
      <vt:lpstr>Tip Sheet</vt:lpstr>
      <vt:lpstr>Cook’s Corner: Recipes for Healthy Snacks</vt:lpstr>
      <vt:lpstr>Questions to Ask When  Looking for a Dental Office</vt:lpstr>
      <vt:lpstr>Healthy Smiles: Oral Health Webinar for Spanish-Speaking Parents</vt:lpstr>
      <vt:lpstr>A Healthy Mouth for Your Baby</vt:lpstr>
      <vt:lpstr>Healthy Teeth, Healthy Me</vt:lpstr>
      <vt:lpstr>Using Resources to Collaborate with Parents</vt:lpstr>
      <vt:lpstr>Let’s Take A Tour</vt:lpstr>
      <vt:lpstr>Year 4 Priorities for DHL Project</vt:lpstr>
      <vt:lpstr>Year 4 Priorities for DHL Project</vt:lpstr>
      <vt:lpstr>Questions?</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April</dc:creator>
  <cp:lastModifiedBy>Michelle Landrum</cp:lastModifiedBy>
  <cp:revision>174</cp:revision>
  <cp:lastPrinted>2018-10-19T17:03:25Z</cp:lastPrinted>
  <dcterms:created xsi:type="dcterms:W3CDTF">2016-02-22T20:09:49Z</dcterms:created>
  <dcterms:modified xsi:type="dcterms:W3CDTF">2018-11-10T20:07:20Z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0x0101002FD015C169788B42BB3E7B6D26D944C0</vt:lpwstr>
  </property>
</Properties>
</file>