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4" r:id="rId5"/>
    <p:sldMasterId id="2147483672" r:id="rId6"/>
    <p:sldMasterId id="2147483697" r:id="rId7"/>
  </p:sldMasterIdLst>
  <p:notesMasterIdLst>
    <p:notesMasterId r:id="rId45"/>
  </p:notesMasterIdLst>
  <p:handoutMasterIdLst>
    <p:handoutMasterId r:id="rId46"/>
  </p:handoutMasterIdLst>
  <p:sldIdLst>
    <p:sldId id="256" r:id="rId8"/>
    <p:sldId id="283" r:id="rId9"/>
    <p:sldId id="295" r:id="rId10"/>
    <p:sldId id="299" r:id="rId11"/>
    <p:sldId id="290" r:id="rId12"/>
    <p:sldId id="284" r:id="rId13"/>
    <p:sldId id="285" r:id="rId14"/>
    <p:sldId id="286" r:id="rId15"/>
    <p:sldId id="287" r:id="rId16"/>
    <p:sldId id="289" r:id="rId17"/>
    <p:sldId id="292" r:id="rId18"/>
    <p:sldId id="294" r:id="rId19"/>
    <p:sldId id="298" r:id="rId20"/>
    <p:sldId id="296" r:id="rId21"/>
    <p:sldId id="313" r:id="rId22"/>
    <p:sldId id="314" r:id="rId23"/>
    <p:sldId id="315" r:id="rId24"/>
    <p:sldId id="317" r:id="rId25"/>
    <p:sldId id="318" r:id="rId26"/>
    <p:sldId id="319" r:id="rId27"/>
    <p:sldId id="320" r:id="rId28"/>
    <p:sldId id="321" r:id="rId29"/>
    <p:sldId id="322" r:id="rId30"/>
    <p:sldId id="300" r:id="rId31"/>
    <p:sldId id="301" r:id="rId32"/>
    <p:sldId id="302" r:id="rId33"/>
    <p:sldId id="303" r:id="rId34"/>
    <p:sldId id="304" r:id="rId35"/>
    <p:sldId id="306" r:id="rId36"/>
    <p:sldId id="312" r:id="rId37"/>
    <p:sldId id="305" r:id="rId38"/>
    <p:sldId id="309" r:id="rId39"/>
    <p:sldId id="310" r:id="rId40"/>
    <p:sldId id="311" r:id="rId41"/>
    <p:sldId id="308" r:id="rId42"/>
    <p:sldId id="307" r:id="rId43"/>
    <p:sldId id="316"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1AA"/>
    <a:srgbClr val="CC430A"/>
    <a:srgbClr val="E4102E"/>
    <a:srgbClr val="D178B2"/>
    <a:srgbClr val="0F7E95"/>
    <a:srgbClr val="DDE6EA"/>
    <a:srgbClr val="7F004F"/>
    <a:srgbClr val="02A748"/>
    <a:srgbClr val="1A5D66"/>
    <a:srgbClr val="F67B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6" autoAdjust="0"/>
    <p:restoredTop sz="89096" autoAdjust="0"/>
  </p:normalViewPr>
  <p:slideViewPr>
    <p:cSldViewPr snapToGrid="0" snapToObjects="1">
      <p:cViewPr>
        <p:scale>
          <a:sx n="63" d="100"/>
          <a:sy n="63" d="100"/>
        </p:scale>
        <p:origin x="-634" y="-2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113AAB-ADA9-024C-A959-A8D7C94D9A4B}"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en-US"/>
        </a:p>
      </dgm:t>
    </dgm:pt>
    <dgm:pt modelId="{F6BB1445-386A-BB47-BE03-58D3A6AEC25A}">
      <dgm:prSet phldrT="[Text]" custT="1"/>
      <dgm:spPr>
        <a:solidFill>
          <a:schemeClr val="accent4"/>
        </a:solidFill>
      </dgm:spPr>
      <dgm:t>
        <a:bodyPr/>
        <a:lstStyle/>
        <a:p>
          <a:r>
            <a:rPr lang="en-US" sz="2200" dirty="0" smtClean="0"/>
            <a:t>Association for State and Territorial Dental Directors</a:t>
          </a:r>
          <a:endParaRPr lang="en-US" sz="2200" dirty="0"/>
        </a:p>
      </dgm:t>
    </dgm:pt>
    <dgm:pt modelId="{040B544E-BF24-9846-88B0-C17D4AAC712C}" type="parTrans" cxnId="{50C16449-6DB5-484D-9109-2DFCC1A5EE28}">
      <dgm:prSet/>
      <dgm:spPr/>
      <dgm:t>
        <a:bodyPr/>
        <a:lstStyle/>
        <a:p>
          <a:endParaRPr lang="en-US"/>
        </a:p>
      </dgm:t>
    </dgm:pt>
    <dgm:pt modelId="{78EA7C47-BC3A-2E43-8E1F-B9587147DCA5}" type="sibTrans" cxnId="{50C16449-6DB5-484D-9109-2DFCC1A5EE28}">
      <dgm:prSet/>
      <dgm:spPr/>
      <dgm:t>
        <a:bodyPr/>
        <a:lstStyle/>
        <a:p>
          <a:endParaRPr lang="en-US"/>
        </a:p>
      </dgm:t>
    </dgm:pt>
    <dgm:pt modelId="{CA8EB3C5-CD99-4E40-BCEC-516ACEE33EAA}">
      <dgm:prSet phldrT="[Text]" custT="1"/>
      <dgm:spPr/>
      <dgm:t>
        <a:bodyPr/>
        <a:lstStyle/>
        <a:p>
          <a:r>
            <a:rPr lang="en-US" sz="2200" dirty="0" smtClean="0"/>
            <a:t>Dental Hygienist Liaisons</a:t>
          </a:r>
          <a:endParaRPr lang="en-US" sz="2200" dirty="0"/>
        </a:p>
      </dgm:t>
    </dgm:pt>
    <dgm:pt modelId="{65B01F5E-5C1D-234B-A14E-86828AB637B8}" type="parTrans" cxnId="{51A16807-D0D8-D24D-828B-839A97AEFAA0}">
      <dgm:prSet/>
      <dgm:spPr/>
      <dgm:t>
        <a:bodyPr/>
        <a:lstStyle/>
        <a:p>
          <a:endParaRPr lang="en-US"/>
        </a:p>
      </dgm:t>
    </dgm:pt>
    <dgm:pt modelId="{E83003C9-461A-CD42-A24E-45784715BBF8}" type="sibTrans" cxnId="{51A16807-D0D8-D24D-828B-839A97AEFAA0}">
      <dgm:prSet/>
      <dgm:spPr/>
      <dgm:t>
        <a:bodyPr/>
        <a:lstStyle/>
        <a:p>
          <a:endParaRPr lang="en-US"/>
        </a:p>
      </dgm:t>
    </dgm:pt>
    <dgm:pt modelId="{1504F242-903E-BC4D-B9CC-3A8F87E9867C}">
      <dgm:prSet phldrT="[Text]"/>
      <dgm:spPr>
        <a:solidFill>
          <a:srgbClr val="008000"/>
        </a:solidFill>
      </dgm:spPr>
      <dgm:t>
        <a:bodyPr/>
        <a:lstStyle/>
        <a:p>
          <a:r>
            <a:rPr lang="en-US" dirty="0" smtClean="0"/>
            <a:t>National Maternal and Child Oral Health Resource Center</a:t>
          </a:r>
          <a:endParaRPr lang="en-US" dirty="0"/>
        </a:p>
      </dgm:t>
    </dgm:pt>
    <dgm:pt modelId="{A94BC346-F69E-8646-ADDB-1B92A6F88351}" type="sibTrans" cxnId="{8420ED1C-2618-BC46-8586-7DCD9D115838}">
      <dgm:prSet/>
      <dgm:spPr/>
      <dgm:t>
        <a:bodyPr/>
        <a:lstStyle/>
        <a:p>
          <a:endParaRPr lang="en-US"/>
        </a:p>
      </dgm:t>
    </dgm:pt>
    <dgm:pt modelId="{A1670246-852C-CB4D-9AF8-B8B30B027E93}" type="parTrans" cxnId="{8420ED1C-2618-BC46-8586-7DCD9D115838}">
      <dgm:prSet/>
      <dgm:spPr/>
      <dgm:t>
        <a:bodyPr/>
        <a:lstStyle/>
        <a:p>
          <a:endParaRPr lang="en-US"/>
        </a:p>
      </dgm:t>
    </dgm:pt>
    <dgm:pt modelId="{8189D3C8-4CDD-7740-8287-50E2F272D463}" type="pres">
      <dgm:prSet presAssocID="{04113AAB-ADA9-024C-A959-A8D7C94D9A4B}" presName="Name0" presStyleCnt="0">
        <dgm:presLayoutVars>
          <dgm:chMax val="1"/>
          <dgm:chPref val="1"/>
          <dgm:dir/>
          <dgm:animOne val="branch"/>
          <dgm:animLvl val="lvl"/>
        </dgm:presLayoutVars>
      </dgm:prSet>
      <dgm:spPr/>
      <dgm:t>
        <a:bodyPr/>
        <a:lstStyle/>
        <a:p>
          <a:endParaRPr lang="en-US"/>
        </a:p>
      </dgm:t>
    </dgm:pt>
    <dgm:pt modelId="{273C10F1-338F-854C-B521-7CF6F9F12252}" type="pres">
      <dgm:prSet presAssocID="{F6BB1445-386A-BB47-BE03-58D3A6AEC25A}" presName="singleCycle" presStyleCnt="0"/>
      <dgm:spPr/>
    </dgm:pt>
    <dgm:pt modelId="{3B2FBC92-A0DB-7549-B346-11B930AA5822}" type="pres">
      <dgm:prSet presAssocID="{F6BB1445-386A-BB47-BE03-58D3A6AEC25A}" presName="singleCenter" presStyleLbl="node1" presStyleIdx="0" presStyleCnt="3" custScaleX="454673" custScaleY="66977" custLinFactNeighborY="13297">
        <dgm:presLayoutVars>
          <dgm:chMax val="7"/>
          <dgm:chPref val="7"/>
        </dgm:presLayoutVars>
      </dgm:prSet>
      <dgm:spPr/>
      <dgm:t>
        <a:bodyPr/>
        <a:lstStyle/>
        <a:p>
          <a:endParaRPr lang="en-US"/>
        </a:p>
      </dgm:t>
    </dgm:pt>
    <dgm:pt modelId="{BFD9F139-8CFF-F74D-903A-F0C44DB1A5AF}" type="pres">
      <dgm:prSet presAssocID="{A1670246-852C-CB4D-9AF8-B8B30B027E93}" presName="Name56" presStyleLbl="parChTrans1D2" presStyleIdx="0" presStyleCnt="2"/>
      <dgm:spPr/>
      <dgm:t>
        <a:bodyPr/>
        <a:lstStyle/>
        <a:p>
          <a:endParaRPr lang="en-US"/>
        </a:p>
      </dgm:t>
    </dgm:pt>
    <dgm:pt modelId="{45EE6EB5-EA6F-A342-946D-5F77C8E1BACC}" type="pres">
      <dgm:prSet presAssocID="{1504F242-903E-BC4D-B9CC-3A8F87E9867C}" presName="text0" presStyleLbl="node1" presStyleIdx="1" presStyleCnt="3" custScaleX="753819" custRadScaleRad="50968">
        <dgm:presLayoutVars>
          <dgm:bulletEnabled val="1"/>
        </dgm:presLayoutVars>
      </dgm:prSet>
      <dgm:spPr/>
      <dgm:t>
        <a:bodyPr/>
        <a:lstStyle/>
        <a:p>
          <a:endParaRPr lang="en-US"/>
        </a:p>
      </dgm:t>
    </dgm:pt>
    <dgm:pt modelId="{D3AAC2CA-6F10-854F-B7A2-DBDE059A99E2}" type="pres">
      <dgm:prSet presAssocID="{65B01F5E-5C1D-234B-A14E-86828AB637B8}" presName="Name56" presStyleLbl="parChTrans1D2" presStyleIdx="1" presStyleCnt="2"/>
      <dgm:spPr/>
      <dgm:t>
        <a:bodyPr/>
        <a:lstStyle/>
        <a:p>
          <a:endParaRPr lang="en-US"/>
        </a:p>
      </dgm:t>
    </dgm:pt>
    <dgm:pt modelId="{DB5C2B76-2BD1-B84D-817C-8B0883EA9FD5}" type="pres">
      <dgm:prSet presAssocID="{CA8EB3C5-CD99-4E40-BCEC-516ACEE33EAA}" presName="text0" presStyleLbl="node1" presStyleIdx="2" presStyleCnt="3" custScaleX="635935">
        <dgm:presLayoutVars>
          <dgm:bulletEnabled val="1"/>
        </dgm:presLayoutVars>
      </dgm:prSet>
      <dgm:spPr/>
      <dgm:t>
        <a:bodyPr/>
        <a:lstStyle/>
        <a:p>
          <a:endParaRPr lang="en-US"/>
        </a:p>
      </dgm:t>
    </dgm:pt>
  </dgm:ptLst>
  <dgm:cxnLst>
    <dgm:cxn modelId="{8420ED1C-2618-BC46-8586-7DCD9D115838}" srcId="{F6BB1445-386A-BB47-BE03-58D3A6AEC25A}" destId="{1504F242-903E-BC4D-B9CC-3A8F87E9867C}" srcOrd="0" destOrd="0" parTransId="{A1670246-852C-CB4D-9AF8-B8B30B027E93}" sibTransId="{A94BC346-F69E-8646-ADDB-1B92A6F88351}"/>
    <dgm:cxn modelId="{3819CFFB-8513-D343-AC3D-D5D77AEDB535}" type="presOf" srcId="{CA8EB3C5-CD99-4E40-BCEC-516ACEE33EAA}" destId="{DB5C2B76-2BD1-B84D-817C-8B0883EA9FD5}" srcOrd="0" destOrd="0" presId="urn:microsoft.com/office/officeart/2008/layout/RadialCluster"/>
    <dgm:cxn modelId="{50C16449-6DB5-484D-9109-2DFCC1A5EE28}" srcId="{04113AAB-ADA9-024C-A959-A8D7C94D9A4B}" destId="{F6BB1445-386A-BB47-BE03-58D3A6AEC25A}" srcOrd="0" destOrd="0" parTransId="{040B544E-BF24-9846-88B0-C17D4AAC712C}" sibTransId="{78EA7C47-BC3A-2E43-8E1F-B9587147DCA5}"/>
    <dgm:cxn modelId="{634FE4D1-86B0-3B4D-BB47-032F0C88F52D}" type="presOf" srcId="{1504F242-903E-BC4D-B9CC-3A8F87E9867C}" destId="{45EE6EB5-EA6F-A342-946D-5F77C8E1BACC}" srcOrd="0" destOrd="0" presId="urn:microsoft.com/office/officeart/2008/layout/RadialCluster"/>
    <dgm:cxn modelId="{51A16807-D0D8-D24D-828B-839A97AEFAA0}" srcId="{F6BB1445-386A-BB47-BE03-58D3A6AEC25A}" destId="{CA8EB3C5-CD99-4E40-BCEC-516ACEE33EAA}" srcOrd="1" destOrd="0" parTransId="{65B01F5E-5C1D-234B-A14E-86828AB637B8}" sibTransId="{E83003C9-461A-CD42-A24E-45784715BBF8}"/>
    <dgm:cxn modelId="{1A9E7B8D-3698-9642-A3F5-966092F811C0}" type="presOf" srcId="{A1670246-852C-CB4D-9AF8-B8B30B027E93}" destId="{BFD9F139-8CFF-F74D-903A-F0C44DB1A5AF}" srcOrd="0" destOrd="0" presId="urn:microsoft.com/office/officeart/2008/layout/RadialCluster"/>
    <dgm:cxn modelId="{90AD55B7-3728-294E-B59F-0728547840AD}" type="presOf" srcId="{F6BB1445-386A-BB47-BE03-58D3A6AEC25A}" destId="{3B2FBC92-A0DB-7549-B346-11B930AA5822}" srcOrd="0" destOrd="0" presId="urn:microsoft.com/office/officeart/2008/layout/RadialCluster"/>
    <dgm:cxn modelId="{57E51AF6-8D5E-E14B-9F53-9A91DD82666B}" type="presOf" srcId="{04113AAB-ADA9-024C-A959-A8D7C94D9A4B}" destId="{8189D3C8-4CDD-7740-8287-50E2F272D463}" srcOrd="0" destOrd="0" presId="urn:microsoft.com/office/officeart/2008/layout/RadialCluster"/>
    <dgm:cxn modelId="{896A3D65-769D-2A41-9C4E-4EC6776F1D6A}" type="presOf" srcId="{65B01F5E-5C1D-234B-A14E-86828AB637B8}" destId="{D3AAC2CA-6F10-854F-B7A2-DBDE059A99E2}" srcOrd="0" destOrd="0" presId="urn:microsoft.com/office/officeart/2008/layout/RadialCluster"/>
    <dgm:cxn modelId="{5A042057-BA31-474F-86B7-86FD9FFE2C4C}" type="presParOf" srcId="{8189D3C8-4CDD-7740-8287-50E2F272D463}" destId="{273C10F1-338F-854C-B521-7CF6F9F12252}" srcOrd="0" destOrd="0" presId="urn:microsoft.com/office/officeart/2008/layout/RadialCluster"/>
    <dgm:cxn modelId="{6773F53B-5374-2244-923D-B385AB5FE7EE}" type="presParOf" srcId="{273C10F1-338F-854C-B521-7CF6F9F12252}" destId="{3B2FBC92-A0DB-7549-B346-11B930AA5822}" srcOrd="0" destOrd="0" presId="urn:microsoft.com/office/officeart/2008/layout/RadialCluster"/>
    <dgm:cxn modelId="{8A2FD528-8E72-1940-AF50-4449EAF9756F}" type="presParOf" srcId="{273C10F1-338F-854C-B521-7CF6F9F12252}" destId="{BFD9F139-8CFF-F74D-903A-F0C44DB1A5AF}" srcOrd="1" destOrd="0" presId="urn:microsoft.com/office/officeart/2008/layout/RadialCluster"/>
    <dgm:cxn modelId="{2969DD2E-3FE7-0343-B64E-45927E292A59}" type="presParOf" srcId="{273C10F1-338F-854C-B521-7CF6F9F12252}" destId="{45EE6EB5-EA6F-A342-946D-5F77C8E1BACC}" srcOrd="2" destOrd="0" presId="urn:microsoft.com/office/officeart/2008/layout/RadialCluster"/>
    <dgm:cxn modelId="{3E66E0E8-3FD4-2248-9B43-72E911F6BABE}" type="presParOf" srcId="{273C10F1-338F-854C-B521-7CF6F9F12252}" destId="{D3AAC2CA-6F10-854F-B7A2-DBDE059A99E2}" srcOrd="3" destOrd="0" presId="urn:microsoft.com/office/officeart/2008/layout/RadialCluster"/>
    <dgm:cxn modelId="{76437E57-29FF-CB4A-8498-F2A50D77136D}" type="presParOf" srcId="{273C10F1-338F-854C-B521-7CF6F9F12252}" destId="{DB5C2B76-2BD1-B84D-817C-8B0883EA9FD5}" srcOrd="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FBC92-A0DB-7549-B346-11B930AA5822}">
      <dsp:nvSpPr>
        <dsp:cNvPr id="0" name=""/>
        <dsp:cNvSpPr/>
      </dsp:nvSpPr>
      <dsp:spPr>
        <a:xfrm>
          <a:off x="1046623" y="2025679"/>
          <a:ext cx="5463253" cy="804781"/>
        </a:xfrm>
        <a:prstGeom prst="roundRect">
          <a:avLst/>
        </a:prstGeom>
        <a:solidFill>
          <a:schemeClr val="accent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US" sz="2200" kern="1200" dirty="0" smtClean="0"/>
            <a:t>Association for State and Territorial Dental Directors</a:t>
          </a:r>
          <a:endParaRPr lang="en-US" sz="2200" kern="1200" dirty="0"/>
        </a:p>
      </dsp:txBody>
      <dsp:txXfrm>
        <a:off x="1085909" y="2064965"/>
        <a:ext cx="5384681" cy="726209"/>
      </dsp:txXfrm>
    </dsp:sp>
    <dsp:sp modelId="{BFD9F139-8CFF-F74D-903A-F0C44DB1A5AF}">
      <dsp:nvSpPr>
        <dsp:cNvPr id="0" name=""/>
        <dsp:cNvSpPr/>
      </dsp:nvSpPr>
      <dsp:spPr>
        <a:xfrm rot="16200000">
          <a:off x="3560307" y="1807737"/>
          <a:ext cx="435884" cy="0"/>
        </a:xfrm>
        <a:custGeom>
          <a:avLst/>
          <a:gdLst/>
          <a:ahLst/>
          <a:cxnLst/>
          <a:rect l="0" t="0" r="0" b="0"/>
          <a:pathLst>
            <a:path>
              <a:moveTo>
                <a:pt x="0" y="0"/>
              </a:moveTo>
              <a:lnTo>
                <a:pt x="435884"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5EE6EB5-EA6F-A342-946D-5F77C8E1BACC}">
      <dsp:nvSpPr>
        <dsp:cNvPr id="0" name=""/>
        <dsp:cNvSpPr/>
      </dsp:nvSpPr>
      <dsp:spPr>
        <a:xfrm>
          <a:off x="743911" y="784737"/>
          <a:ext cx="6068677" cy="805057"/>
        </a:xfrm>
        <a:prstGeom prst="roundRect">
          <a:avLst/>
        </a:prstGeom>
        <a:solidFill>
          <a:srgbClr val="008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US" sz="2200" kern="1200" dirty="0" smtClean="0"/>
            <a:t>National Maternal and Child Oral Health Resource Center</a:t>
          </a:r>
          <a:endParaRPr lang="en-US" sz="2200" kern="1200" dirty="0"/>
        </a:p>
      </dsp:txBody>
      <dsp:txXfrm>
        <a:off x="783211" y="824037"/>
        <a:ext cx="5990077" cy="726457"/>
      </dsp:txXfrm>
    </dsp:sp>
    <dsp:sp modelId="{D3AAC2CA-6F10-854F-B7A2-DBDE059A99E2}">
      <dsp:nvSpPr>
        <dsp:cNvPr id="0" name=""/>
        <dsp:cNvSpPr/>
      </dsp:nvSpPr>
      <dsp:spPr>
        <a:xfrm rot="5400000">
          <a:off x="3593550" y="3015160"/>
          <a:ext cx="369398" cy="0"/>
        </a:xfrm>
        <a:custGeom>
          <a:avLst/>
          <a:gdLst/>
          <a:ahLst/>
          <a:cxnLst/>
          <a:rect l="0" t="0" r="0" b="0"/>
          <a:pathLst>
            <a:path>
              <a:moveTo>
                <a:pt x="0" y="0"/>
              </a:moveTo>
              <a:lnTo>
                <a:pt x="369398"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B5C2B76-2BD1-B84D-817C-8B0883EA9FD5}">
      <dsp:nvSpPr>
        <dsp:cNvPr id="0" name=""/>
        <dsp:cNvSpPr/>
      </dsp:nvSpPr>
      <dsp:spPr>
        <a:xfrm>
          <a:off x="1218428" y="3199860"/>
          <a:ext cx="5119643" cy="80505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US" sz="2200" kern="1200" dirty="0" smtClean="0"/>
            <a:t>Dental Hygienist Liaisons</a:t>
          </a:r>
          <a:endParaRPr lang="en-US" sz="2200" kern="1200" dirty="0"/>
        </a:p>
      </dsp:txBody>
      <dsp:txXfrm>
        <a:off x="1257728" y="3239160"/>
        <a:ext cx="5041043" cy="726457"/>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C61289-8D53-4656-BD72-2902F676553C}" type="datetimeFigureOut">
              <a:rPr lang="en-US" smtClean="0"/>
              <a:t>11/30/2015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27DA01-2453-428A-B4C2-A124683039D5}" type="slidenum">
              <a:rPr lang="en-US" smtClean="0"/>
              <a:t>‹#›</a:t>
            </a:fld>
            <a:endParaRPr lang="en-US"/>
          </a:p>
        </p:txBody>
      </p:sp>
    </p:spTree>
    <p:extLst>
      <p:ext uri="{BB962C8B-B14F-4D97-AF65-F5344CB8AC3E}">
        <p14:creationId xmlns:p14="http://schemas.microsoft.com/office/powerpoint/2010/main" val="618180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A99CC7-5220-4C1B-9A01-69EB195E62AA}" type="datetimeFigureOut">
              <a:rPr lang="en-US" smtClean="0"/>
              <a:t>11/30/2015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931ABD-0424-4A39-8C27-11918CED66E4}" type="slidenum">
              <a:rPr lang="en-US" smtClean="0"/>
              <a:t>‹#›</a:t>
            </a:fld>
            <a:endParaRPr lang="en-US"/>
          </a:p>
        </p:txBody>
      </p:sp>
    </p:spTree>
    <p:extLst>
      <p:ext uri="{BB962C8B-B14F-4D97-AF65-F5344CB8AC3E}">
        <p14:creationId xmlns:p14="http://schemas.microsoft.com/office/powerpoint/2010/main" val="4294636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31ABD-0424-4A39-8C27-11918CED66E4}" type="slidenum">
              <a:rPr lang="en-US" smtClean="0"/>
              <a:t>1</a:t>
            </a:fld>
            <a:endParaRPr lang="en-US"/>
          </a:p>
        </p:txBody>
      </p:sp>
    </p:spTree>
    <p:extLst>
      <p:ext uri="{BB962C8B-B14F-4D97-AF65-F5344CB8AC3E}">
        <p14:creationId xmlns:p14="http://schemas.microsoft.com/office/powerpoint/2010/main" val="451252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FA090-0431-4293-B617-B77C9082F291}" type="slidenum">
              <a:rPr lang="en-US" smtClean="0"/>
              <a:pPr/>
              <a:t>23</a:t>
            </a:fld>
            <a:endParaRPr lang="en-US" dirty="0"/>
          </a:p>
        </p:txBody>
      </p:sp>
    </p:spTree>
    <p:extLst>
      <p:ext uri="{BB962C8B-B14F-4D97-AF65-F5344CB8AC3E}">
        <p14:creationId xmlns:p14="http://schemas.microsoft.com/office/powerpoint/2010/main" val="3202334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31ABD-0424-4A39-8C27-11918CED66E4}" type="slidenum">
              <a:rPr lang="en-US" smtClean="0"/>
              <a:t>31</a:t>
            </a:fld>
            <a:endParaRPr lang="en-US"/>
          </a:p>
        </p:txBody>
      </p:sp>
    </p:spTree>
    <p:extLst>
      <p:ext uri="{BB962C8B-B14F-4D97-AF65-F5344CB8AC3E}">
        <p14:creationId xmlns:p14="http://schemas.microsoft.com/office/powerpoint/2010/main" val="1885212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31ABD-0424-4A39-8C27-11918CED66E4}" type="slidenum">
              <a:rPr lang="en-US" smtClean="0"/>
              <a:t>35</a:t>
            </a:fld>
            <a:endParaRPr lang="en-US"/>
          </a:p>
        </p:txBody>
      </p:sp>
    </p:spTree>
    <p:extLst>
      <p:ext uri="{BB962C8B-B14F-4D97-AF65-F5344CB8AC3E}">
        <p14:creationId xmlns:p14="http://schemas.microsoft.com/office/powerpoint/2010/main" val="1885212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318016-7C07-6540-AA39-80674007AFD2}" type="slidenum">
              <a:rPr lang="en-US" smtClean="0"/>
              <a:t>37</a:t>
            </a:fld>
            <a:endParaRPr lang="en-US"/>
          </a:p>
        </p:txBody>
      </p:sp>
    </p:spTree>
    <p:extLst>
      <p:ext uri="{BB962C8B-B14F-4D97-AF65-F5344CB8AC3E}">
        <p14:creationId xmlns:p14="http://schemas.microsoft.com/office/powerpoint/2010/main" val="2482181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oral health team is composed of staff at the National Maternal and Child Oral Health Resource Center (OHRC), which is a federally funded project to support health professionals working in state and communities addressing public oral health issues. The resource center will be working in partnership with the Association of State and Territorial Dental Directors (ASTDD). ASTDD represents directors and staff of oral health programs within state departments of health. ASTDD will coordinate the dental hygienist liaison (DHL) project, which I’ll share more information about in a few minutes</a:t>
            </a:r>
            <a:r>
              <a:rPr lang="en-US" sz="1400" dirty="0" smtClean="0"/>
              <a:t>.</a:t>
            </a:r>
            <a:endParaRPr lang="en-US" sz="1400" dirty="0"/>
          </a:p>
        </p:txBody>
      </p:sp>
      <p:sp>
        <p:nvSpPr>
          <p:cNvPr id="4" name="Slide Number Placeholder 3"/>
          <p:cNvSpPr>
            <a:spLocks noGrp="1"/>
          </p:cNvSpPr>
          <p:nvPr>
            <p:ph type="sldNum" sz="quarter" idx="10"/>
          </p:nvPr>
        </p:nvSpPr>
        <p:spPr/>
        <p:txBody>
          <a:bodyPr/>
          <a:lstStyle/>
          <a:p>
            <a:fld id="{7F318016-7C07-6540-AA39-80674007AFD2}" type="slidenum">
              <a:rPr lang="en-US" smtClean="0"/>
              <a:t>15</a:t>
            </a:fld>
            <a:endParaRPr lang="en-US"/>
          </a:p>
        </p:txBody>
      </p:sp>
    </p:spTree>
    <p:extLst>
      <p:ext uri="{BB962C8B-B14F-4D97-AF65-F5344CB8AC3E}">
        <p14:creationId xmlns:p14="http://schemas.microsoft.com/office/powerpoint/2010/main" val="4126489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On the slide, you’ll see the project staff of OHRC, including me; Ruth </a:t>
            </a:r>
            <a:r>
              <a:rPr lang="en-US" sz="1400" dirty="0" err="1"/>
              <a:t>Barzel</a:t>
            </a:r>
            <a:r>
              <a:rPr lang="en-US" sz="1400" dirty="0"/>
              <a:t>, writer/editor; Sarah </a:t>
            </a:r>
            <a:r>
              <a:rPr lang="en-US" sz="1400" dirty="0" err="1"/>
              <a:t>Kolo</a:t>
            </a:r>
            <a:r>
              <a:rPr lang="en-US" sz="1400" dirty="0"/>
              <a:t>, health communications specialist; and Beth Lowe, health education specialist</a:t>
            </a:r>
            <a:r>
              <a:rPr lang="en-US" sz="1400" dirty="0" smtClean="0"/>
              <a:t>.</a:t>
            </a:r>
            <a:endParaRPr lang="en-US" sz="1400" dirty="0"/>
          </a:p>
        </p:txBody>
      </p:sp>
      <p:sp>
        <p:nvSpPr>
          <p:cNvPr id="4" name="Slide Number Placeholder 3"/>
          <p:cNvSpPr>
            <a:spLocks noGrp="1"/>
          </p:cNvSpPr>
          <p:nvPr>
            <p:ph type="sldNum" sz="quarter" idx="10"/>
          </p:nvPr>
        </p:nvSpPr>
        <p:spPr/>
        <p:txBody>
          <a:bodyPr/>
          <a:lstStyle/>
          <a:p>
            <a:fld id="{7F318016-7C07-6540-AA39-80674007AFD2}" type="slidenum">
              <a:rPr lang="en-US" smtClean="0"/>
              <a:t>16</a:t>
            </a:fld>
            <a:endParaRPr lang="en-US"/>
          </a:p>
        </p:txBody>
      </p:sp>
    </p:spTree>
    <p:extLst>
      <p:ext uri="{BB962C8B-B14F-4D97-AF65-F5344CB8AC3E}">
        <p14:creationId xmlns:p14="http://schemas.microsoft.com/office/powerpoint/2010/main" val="3980834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399"/>
            <a:ext cx="5486400" cy="4679327"/>
          </a:xfrm>
        </p:spPr>
        <p:txBody>
          <a:bodyPr/>
          <a:lstStyle/>
          <a:p>
            <a:r>
              <a:rPr lang="en-US" sz="1400" dirty="0"/>
              <a:t>Resource center staff will be highly involved in developing and disseminating oral-health-educational materials for Head Start and child care staff as well as for pregnant women and parents of young children. We will continue to produce monthly issues of the </a:t>
            </a:r>
            <a:r>
              <a:rPr lang="en-US" sz="1400" i="1" dirty="0"/>
              <a:t>Brush Up on Oral Health</a:t>
            </a:r>
            <a:r>
              <a:rPr lang="en-US" sz="1400" dirty="0"/>
              <a:t> </a:t>
            </a:r>
            <a:r>
              <a:rPr lang="en-US" sz="1400" dirty="0" smtClean="0"/>
              <a:t>newsletter. </a:t>
            </a:r>
            <a:r>
              <a:rPr lang="en-US" sz="1400" dirty="0"/>
              <a:t>The newsletter is designed for staff and provides information on current practice, practical tips to share with pregnant women and parents for promoting good oral health, and a simple, fun recipe for a healthy snack that children can make with staff in the classroom or at home with their parents. We will also continue to produce the </a:t>
            </a:r>
            <a:r>
              <a:rPr lang="en-US" sz="1400" i="1" dirty="0"/>
              <a:t>Healthy Habits for Happy Smiles</a:t>
            </a:r>
            <a:r>
              <a:rPr lang="en-US" sz="1400" dirty="0"/>
              <a:t> consumer handout series. The handouts are written in simple language to make the information easy to understand and put into practice and are available in English and Spanish</a:t>
            </a:r>
            <a:r>
              <a:rPr lang="en-US" sz="1400" dirty="0" smtClean="0"/>
              <a:t>.</a:t>
            </a:r>
          </a:p>
          <a:p>
            <a:endParaRPr lang="en-US" sz="1400" dirty="0"/>
          </a:p>
          <a:p>
            <a:r>
              <a:rPr lang="en-US" sz="1400" dirty="0"/>
              <a:t>The oral health team has several core messages, such as the importance and safety of oral health for women throughout pregnancy and the importance of brushing children’s teeth with fluoride toothpaste twice a day—one of the best ways to prevent tooth decay. These and other core messages for promoting good oral health will be woven throughout our educational materials, presentations, trainings, and technical assistance</a:t>
            </a:r>
            <a:r>
              <a:rPr lang="en-US" sz="1400" dirty="0" smtClean="0"/>
              <a:t>.</a:t>
            </a:r>
            <a:endParaRPr lang="en-US" sz="1400" dirty="0"/>
          </a:p>
        </p:txBody>
      </p:sp>
      <p:sp>
        <p:nvSpPr>
          <p:cNvPr id="4" name="Slide Number Placeholder 3"/>
          <p:cNvSpPr>
            <a:spLocks noGrp="1"/>
          </p:cNvSpPr>
          <p:nvPr>
            <p:ph type="sldNum" sz="quarter" idx="10"/>
          </p:nvPr>
        </p:nvSpPr>
        <p:spPr/>
        <p:txBody>
          <a:bodyPr/>
          <a:lstStyle/>
          <a:p>
            <a:fld id="{7F318016-7C07-6540-AA39-80674007AFD2}" type="slidenum">
              <a:rPr lang="en-US" smtClean="0"/>
              <a:t>17</a:t>
            </a:fld>
            <a:endParaRPr lang="en-US"/>
          </a:p>
        </p:txBody>
      </p:sp>
    </p:spTree>
    <p:extLst>
      <p:ext uri="{BB962C8B-B14F-4D97-AF65-F5344CB8AC3E}">
        <p14:creationId xmlns:p14="http://schemas.microsoft.com/office/powerpoint/2010/main" val="3806777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p:cNvSpPr>
          <p:nvPr>
            <p:ph type="sldImg"/>
          </p:nvPr>
        </p:nvSpPr>
        <p:spPr bwMode="auto">
          <a:noFill/>
          <a:ln>
            <a:solidFill>
              <a:srgbClr val="000000"/>
            </a:solidFill>
            <a:miter lim="800000"/>
            <a:headEnd/>
            <a:tailEnd/>
          </a:ln>
        </p:spPr>
      </p:sp>
      <p:sp>
        <p:nvSpPr>
          <p:cNvPr id="819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a:t>
            </a:r>
            <a:r>
              <a:rPr lang="en-US" i="1" dirty="0" smtClean="0"/>
              <a:t> Brush </a:t>
            </a:r>
            <a:r>
              <a:rPr lang="en-US" i="1" dirty="0"/>
              <a:t>Up on Oral Health</a:t>
            </a:r>
            <a:r>
              <a:rPr lang="en-US" dirty="0"/>
              <a:t> </a:t>
            </a:r>
            <a:r>
              <a:rPr lang="en-US" dirty="0" smtClean="0"/>
              <a:t>monthly newsletter is </a:t>
            </a:r>
            <a:r>
              <a:rPr lang="en-US" dirty="0"/>
              <a:t>a valuable source of information on current practice, to provide practical tips for staff to share with parents for promoting good oral health, and to offer a simple, fun recipe for a healthy snack that children can make with Head Start </a:t>
            </a:r>
            <a:r>
              <a:rPr lang="en-US" dirty="0" smtClean="0"/>
              <a:t>and child care staff </a:t>
            </a:r>
            <a:r>
              <a:rPr lang="en-US" dirty="0"/>
              <a:t>or at home with their </a:t>
            </a:r>
            <a:r>
              <a:rPr lang="en-US" dirty="0" smtClean="0"/>
              <a:t>parents. </a:t>
            </a:r>
            <a:endParaRPr lang="en-US" dirty="0"/>
          </a:p>
          <a:p>
            <a:endParaRPr lang="en-US" dirty="0" smtClean="0"/>
          </a:p>
        </p:txBody>
      </p:sp>
      <p:sp>
        <p:nvSpPr>
          <p:cNvPr id="8195" name="Slide Number Placeholder 3"/>
          <p:cNvSpPr>
            <a:spLocks noGrp="1"/>
          </p:cNvSpPr>
          <p:nvPr>
            <p:ph type="sldNum" sz="quarter" idx="5"/>
          </p:nvPr>
        </p:nvSpPr>
        <p:spPr bwMode="auto">
          <a:noFill/>
          <a:ln>
            <a:miter lim="800000"/>
            <a:headEnd/>
            <a:tailEnd/>
          </a:ln>
        </p:spPr>
        <p:txBody>
          <a:bodyPr/>
          <a:lstStyle/>
          <a:p>
            <a:fld id="{21361EE8-E4C0-48E2-A2B2-536AB993E3C3}" type="slidenum">
              <a:rPr lang="en-US"/>
              <a:pPr/>
              <a:t>18</a:t>
            </a:fld>
            <a:endParaRPr lang="en-US" dirty="0"/>
          </a:p>
        </p:txBody>
      </p:sp>
    </p:spTree>
    <p:extLst>
      <p:ext uri="{BB962C8B-B14F-4D97-AF65-F5344CB8AC3E}">
        <p14:creationId xmlns:p14="http://schemas.microsoft.com/office/powerpoint/2010/main" val="3097957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r>
              <a:rPr lang="en-US" dirty="0" smtClean="0"/>
              <a:t>urrent </a:t>
            </a:r>
            <a:r>
              <a:rPr lang="en-US" dirty="0"/>
              <a:t>issue and all past issues of the newsletter are posted on ECLKC and are available as a ready reference on oral health issues</a:t>
            </a:r>
            <a:r>
              <a:rPr lang="en-US" dirty="0" smtClean="0"/>
              <a:t>.</a:t>
            </a:r>
            <a:r>
              <a:rPr lang="en-US" dirty="0"/>
              <a:t> </a:t>
            </a:r>
            <a:r>
              <a:rPr lang="en-US" dirty="0" smtClean="0"/>
              <a:t>Topics include finding </a:t>
            </a:r>
            <a:r>
              <a:rPr lang="en-US" dirty="0"/>
              <a:t>a dental clinic for </a:t>
            </a:r>
            <a:r>
              <a:rPr lang="en-US" dirty="0" smtClean="0"/>
              <a:t>children; </a:t>
            </a:r>
            <a:r>
              <a:rPr lang="en-US" dirty="0"/>
              <a:t>promoting healthy bedtime habits, including brushing the child’s teeth; helping parents choose healthy behaviors to improve their child’s oral health, treating common oral injuries, </a:t>
            </a:r>
            <a:r>
              <a:rPr lang="en-US" dirty="0" err="1" smtClean="0"/>
              <a:t>toothbrushing</a:t>
            </a:r>
            <a:r>
              <a:rPr lang="en-US" dirty="0" smtClean="0"/>
              <a:t>.</a:t>
            </a:r>
          </a:p>
          <a:p>
            <a:endParaRPr lang="en-US" dirty="0"/>
          </a:p>
          <a:p>
            <a:r>
              <a:rPr lang="en-US" dirty="0"/>
              <a:t>We also encourage readers to pull information from a newsletter issue to insert into their own newsletter or handout for families</a:t>
            </a:r>
          </a:p>
        </p:txBody>
      </p:sp>
      <p:sp>
        <p:nvSpPr>
          <p:cNvPr id="4" name="Slide Number Placeholder 3"/>
          <p:cNvSpPr>
            <a:spLocks noGrp="1"/>
          </p:cNvSpPr>
          <p:nvPr>
            <p:ph type="sldNum" sz="quarter" idx="10"/>
          </p:nvPr>
        </p:nvSpPr>
        <p:spPr/>
        <p:txBody>
          <a:bodyPr/>
          <a:lstStyle/>
          <a:p>
            <a:fld id="{564FA090-0431-4293-B617-B77C9082F291}" type="slidenum">
              <a:rPr lang="en-US" smtClean="0"/>
              <a:pPr/>
              <a:t>19</a:t>
            </a:fld>
            <a:endParaRPr lang="en-US" dirty="0"/>
          </a:p>
        </p:txBody>
      </p:sp>
    </p:spTree>
    <p:extLst>
      <p:ext uri="{BB962C8B-B14F-4D97-AF65-F5344CB8AC3E}">
        <p14:creationId xmlns:p14="http://schemas.microsoft.com/office/powerpoint/2010/main" val="1585052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great resource for Head Start staff </a:t>
            </a:r>
            <a:r>
              <a:rPr lang="en-US" dirty="0" smtClean="0"/>
              <a:t>and</a:t>
            </a:r>
            <a:r>
              <a:rPr lang="en-US" baseline="0" dirty="0" smtClean="0"/>
              <a:t> child care </a:t>
            </a:r>
            <a:r>
              <a:rPr lang="en-US" dirty="0" smtClean="0"/>
              <a:t>is </a:t>
            </a:r>
            <a:r>
              <a:rPr lang="en-US" dirty="0"/>
              <a:t>the </a:t>
            </a:r>
            <a:r>
              <a:rPr lang="en-US" i="1" dirty="0"/>
              <a:t>Health Services Newsletter</a:t>
            </a:r>
            <a:r>
              <a:rPr lang="en-US" dirty="0"/>
              <a:t>. The newsletter addresses current topical issues and provides information about best practice and tips for engaging families. The February 2014 issue provides information about the importance of establishing a dental home for pregnant women and for children. In this issue, you’ll find information about what is a dental home, ideas for what program staff can do to support the establishment of dental homes, and tips for working with oral health providers. Other newsletter issues have addressed the role that sugar plays in tooth decay and the importance of family-style meals</a:t>
            </a:r>
            <a:r>
              <a:rPr lang="en-US" dirty="0" smtClean="0"/>
              <a:t>.</a:t>
            </a:r>
            <a:endParaRPr lang="en-US" dirty="0"/>
          </a:p>
        </p:txBody>
      </p:sp>
      <p:sp>
        <p:nvSpPr>
          <p:cNvPr id="4" name="Slide Number Placeholder 3"/>
          <p:cNvSpPr>
            <a:spLocks noGrp="1"/>
          </p:cNvSpPr>
          <p:nvPr>
            <p:ph type="sldNum" sz="quarter" idx="10"/>
          </p:nvPr>
        </p:nvSpPr>
        <p:spPr/>
        <p:txBody>
          <a:bodyPr/>
          <a:lstStyle/>
          <a:p>
            <a:fld id="{26931ABD-0424-4A39-8C27-11918CED66E4}" type="slidenum">
              <a:rPr lang="en-US" smtClean="0"/>
              <a:t>20</a:t>
            </a:fld>
            <a:endParaRPr lang="en-US" dirty="0"/>
          </a:p>
        </p:txBody>
      </p:sp>
    </p:spTree>
    <p:extLst>
      <p:ext uri="{BB962C8B-B14F-4D97-AF65-F5344CB8AC3E}">
        <p14:creationId xmlns:p14="http://schemas.microsoft.com/office/powerpoint/2010/main" val="537572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series of topical tips sheets provides simple and key messages for Head Start health managers and for families. One of the important topics addressed is oral health. The tip sheets provide information that we want health managers to know (for example, tooth decay is preventable, parents should brush their baby’s teeth, and oral health care is safe during pregnancy), tips for promoting good oral health, and a list of key resources</a:t>
            </a:r>
            <a:r>
              <a:rPr lang="en-US" dirty="0" smtClean="0"/>
              <a:t>.</a:t>
            </a:r>
            <a:endParaRPr lang="en-US" dirty="0"/>
          </a:p>
        </p:txBody>
      </p:sp>
      <p:sp>
        <p:nvSpPr>
          <p:cNvPr id="4" name="Slide Number Placeholder 3"/>
          <p:cNvSpPr>
            <a:spLocks noGrp="1"/>
          </p:cNvSpPr>
          <p:nvPr>
            <p:ph type="sldNum" sz="quarter" idx="10"/>
          </p:nvPr>
        </p:nvSpPr>
        <p:spPr/>
        <p:txBody>
          <a:bodyPr/>
          <a:lstStyle/>
          <a:p>
            <a:fld id="{564FA090-0431-4293-B617-B77C9082F291}" type="slidenum">
              <a:rPr lang="en-US" smtClean="0"/>
              <a:pPr/>
              <a:t>21</a:t>
            </a:fld>
            <a:endParaRPr lang="en-US" dirty="0"/>
          </a:p>
        </p:txBody>
      </p:sp>
    </p:spTree>
    <p:extLst>
      <p:ext uri="{BB962C8B-B14F-4D97-AF65-F5344CB8AC3E}">
        <p14:creationId xmlns:p14="http://schemas.microsoft.com/office/powerpoint/2010/main" val="2849249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Healthy Habits for Happy Smiles is series </a:t>
            </a:r>
            <a:r>
              <a:rPr lang="en-US" dirty="0"/>
              <a:t>of </a:t>
            </a:r>
            <a:r>
              <a:rPr lang="en-US" dirty="0" smtClean="0"/>
              <a:t>colorful </a:t>
            </a:r>
            <a:r>
              <a:rPr lang="en-US" dirty="0"/>
              <a:t>handouts filled with basic tips to help parents keep their children’s teeth and mouths healthy. The handouts are written in simple language to make the information easy to understand and put into practice</a:t>
            </a:r>
            <a:r>
              <a:rPr lang="en-US" dirty="0" smtClean="0"/>
              <a:t>. </a:t>
            </a:r>
            <a:r>
              <a:rPr lang="en-US" dirty="0"/>
              <a:t>The handouts are available in English and Spanish</a:t>
            </a:r>
            <a:r>
              <a:rPr lang="en-US" dirty="0" smtClean="0"/>
              <a:t>.</a:t>
            </a:r>
            <a:endParaRPr lang="en-US" dirty="0"/>
          </a:p>
          <a:p>
            <a:r>
              <a:rPr lang="en-US" dirty="0"/>
              <a:t> </a:t>
            </a:r>
          </a:p>
          <a:p>
            <a:r>
              <a:rPr lang="en-US" dirty="0"/>
              <a:t>Handout topics include </a:t>
            </a:r>
            <a:r>
              <a:rPr lang="en-US" dirty="0" smtClean="0"/>
              <a:t>taking </a:t>
            </a:r>
            <a:r>
              <a:rPr lang="en-US" dirty="0"/>
              <a:t>care of oral health during </a:t>
            </a:r>
            <a:r>
              <a:rPr lang="en-US" dirty="0" smtClean="0"/>
              <a:t>pregnancy, </a:t>
            </a:r>
            <a:r>
              <a:rPr lang="en-US" dirty="0"/>
              <a:t>helping your baby with teething pain, </a:t>
            </a:r>
            <a:r>
              <a:rPr lang="en-US" dirty="0" smtClean="0"/>
              <a:t>taking </a:t>
            </a:r>
            <a:r>
              <a:rPr lang="en-US" dirty="0"/>
              <a:t>care of a baby’s oral </a:t>
            </a:r>
            <a:r>
              <a:rPr lang="en-US" dirty="0" smtClean="0"/>
              <a:t>health, giving </a:t>
            </a:r>
            <a:r>
              <a:rPr lang="en-US" dirty="0"/>
              <a:t>your child </a:t>
            </a:r>
            <a:r>
              <a:rPr lang="en-US"/>
              <a:t>healthy </a:t>
            </a:r>
            <a:r>
              <a:rPr lang="en-US" smtClean="0"/>
              <a:t>snacks, </a:t>
            </a:r>
            <a:r>
              <a:rPr lang="en-US" dirty="0"/>
              <a:t>choosing healthy drinks</a:t>
            </a:r>
            <a:r>
              <a:rPr lang="en-US"/>
              <a:t>, </a:t>
            </a:r>
            <a:r>
              <a:rPr lang="en-US" smtClean="0"/>
              <a:t>brushing </a:t>
            </a:r>
            <a:r>
              <a:rPr lang="en-US" dirty="0"/>
              <a:t>your child’s teeth, getting fluoride, </a:t>
            </a:r>
            <a:r>
              <a:rPr lang="en-US" dirty="0" err="1" smtClean="0"/>
              <a:t>toothbrushing</a:t>
            </a:r>
            <a:r>
              <a:rPr lang="en-US" dirty="0" smtClean="0"/>
              <a:t> </a:t>
            </a:r>
            <a:r>
              <a:rPr lang="en-US" dirty="0"/>
              <a:t>tips and positions for a child with a </a:t>
            </a:r>
            <a:r>
              <a:rPr lang="en-US" dirty="0" smtClean="0"/>
              <a:t>disability, preventing </a:t>
            </a:r>
            <a:r>
              <a:rPr lang="en-US" dirty="0"/>
              <a:t>oral injuries, </a:t>
            </a:r>
            <a:r>
              <a:rPr lang="en-US" dirty="0" smtClean="0"/>
              <a:t>giving </a:t>
            </a:r>
            <a:r>
              <a:rPr lang="en-US" dirty="0"/>
              <a:t>first aid for common oral </a:t>
            </a:r>
            <a:r>
              <a:rPr lang="en-US" dirty="0" smtClean="0"/>
              <a:t>injuries, </a:t>
            </a:r>
            <a:r>
              <a:rPr lang="en-US" dirty="0"/>
              <a:t>finding a dental clinic, </a:t>
            </a:r>
            <a:r>
              <a:rPr lang="en-US" dirty="0" smtClean="0"/>
              <a:t>and visiting </a:t>
            </a:r>
            <a:r>
              <a:rPr lang="en-US" dirty="0"/>
              <a:t>the dental </a:t>
            </a:r>
            <a:r>
              <a:rPr lang="en-US" dirty="0" smtClean="0"/>
              <a:t>clinic.</a:t>
            </a:r>
          </a:p>
        </p:txBody>
      </p:sp>
      <p:sp>
        <p:nvSpPr>
          <p:cNvPr id="4" name="Slide Number Placeholder 3"/>
          <p:cNvSpPr>
            <a:spLocks noGrp="1"/>
          </p:cNvSpPr>
          <p:nvPr>
            <p:ph type="sldNum" sz="quarter" idx="10"/>
          </p:nvPr>
        </p:nvSpPr>
        <p:spPr/>
        <p:txBody>
          <a:bodyPr/>
          <a:lstStyle/>
          <a:p>
            <a:fld id="{26931ABD-0424-4A39-8C27-11918CED66E4}" type="slidenum">
              <a:rPr lang="en-US" smtClean="0"/>
              <a:t>22</a:t>
            </a:fld>
            <a:endParaRPr lang="en-US" dirty="0"/>
          </a:p>
        </p:txBody>
      </p:sp>
    </p:spTree>
    <p:extLst>
      <p:ext uri="{BB962C8B-B14F-4D97-AF65-F5344CB8AC3E}">
        <p14:creationId xmlns:p14="http://schemas.microsoft.com/office/powerpoint/2010/main" val="2244532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67261" y="6356350"/>
            <a:ext cx="2133600" cy="365125"/>
          </a:xfrm>
          <a:prstGeom prst="rect">
            <a:avLst/>
          </a:prstGeom>
        </p:spPr>
        <p:txBody>
          <a:bodyPr/>
          <a:lstStyle>
            <a:lvl1pPr algn="r">
              <a:defRPr/>
            </a:lvl1pPr>
          </a:lstStyle>
          <a:p>
            <a:fld id="{D535F59B-EE15-5648-A453-5A4306F07A7D}" type="slidenum">
              <a:rPr lang="en-US" smtClean="0"/>
              <a:pPr/>
              <a:t>‹#›</a:t>
            </a:fld>
            <a:endParaRPr lang="en-US"/>
          </a:p>
        </p:txBody>
      </p:sp>
    </p:spTree>
    <p:extLst>
      <p:ext uri="{BB962C8B-B14F-4D97-AF65-F5344CB8AC3E}">
        <p14:creationId xmlns:p14="http://schemas.microsoft.com/office/powerpoint/2010/main" val="2693084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D8B0C7-146F-8745-9006-41FBDB330B54}" type="datetimeFigureOut">
              <a:rPr lang="en-US" smtClean="0"/>
              <a:t>11/30/2015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535F59B-EE15-5648-A453-5A4306F07A7D}" type="slidenum">
              <a:rPr lang="en-US" smtClean="0"/>
              <a:t>‹#›</a:t>
            </a:fld>
            <a:endParaRPr lang="en-US"/>
          </a:p>
        </p:txBody>
      </p:sp>
    </p:spTree>
    <p:extLst>
      <p:ext uri="{BB962C8B-B14F-4D97-AF65-F5344CB8AC3E}">
        <p14:creationId xmlns:p14="http://schemas.microsoft.com/office/powerpoint/2010/main" val="1802834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D8B0C7-146F-8745-9006-41FBDB330B54}" type="datetimeFigureOut">
              <a:rPr lang="en-US" smtClean="0"/>
              <a:t>11/30/2015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535F59B-EE15-5648-A453-5A4306F07A7D}" type="slidenum">
              <a:rPr lang="en-US" smtClean="0"/>
              <a:t>‹#›</a:t>
            </a:fld>
            <a:endParaRPr lang="en-US"/>
          </a:p>
        </p:txBody>
      </p:sp>
    </p:spTree>
    <p:extLst>
      <p:ext uri="{BB962C8B-B14F-4D97-AF65-F5344CB8AC3E}">
        <p14:creationId xmlns:p14="http://schemas.microsoft.com/office/powerpoint/2010/main" val="2072455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67261" y="6356350"/>
            <a:ext cx="2133600" cy="365125"/>
          </a:xfrm>
          <a:prstGeom prst="rect">
            <a:avLst/>
          </a:prstGeom>
        </p:spPr>
        <p:txBody>
          <a:bodyPr/>
          <a:lstStyle>
            <a:lvl1pPr algn="r">
              <a:defRPr/>
            </a:lvl1pPr>
          </a:lstStyle>
          <a:p>
            <a:fld id="{D535F59B-EE15-5648-A453-5A4306F07A7D}" type="slidenum">
              <a:rPr lang="en-US" smtClean="0"/>
              <a:pPr/>
              <a:t>‹#›</a:t>
            </a:fld>
            <a:endParaRPr lang="en-US"/>
          </a:p>
        </p:txBody>
      </p:sp>
    </p:spTree>
    <p:extLst>
      <p:ext uri="{BB962C8B-B14F-4D97-AF65-F5344CB8AC3E}">
        <p14:creationId xmlns:p14="http://schemas.microsoft.com/office/powerpoint/2010/main" val="1589379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1">
                <a:solidFill>
                  <a:srgbClr val="1460AB"/>
                </a:solidFill>
              </a:defRPr>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67261" y="6356350"/>
            <a:ext cx="2133600" cy="365125"/>
          </a:xfrm>
          <a:prstGeom prst="rect">
            <a:avLst/>
          </a:prstGeom>
        </p:spPr>
        <p:txBody>
          <a:bodyPr/>
          <a:lstStyle>
            <a:lvl1pPr algn="r">
              <a:defRPr/>
            </a:lvl1pPr>
          </a:lstStyle>
          <a:p>
            <a:fld id="{D535F59B-EE15-5648-A453-5A4306F07A7D}" type="slidenum">
              <a:rPr lang="en-US" smtClean="0"/>
              <a:pPr/>
              <a:t>‹#›</a:t>
            </a:fld>
            <a:endParaRPr lang="en-US"/>
          </a:p>
        </p:txBody>
      </p:sp>
    </p:spTree>
    <p:extLst>
      <p:ext uri="{BB962C8B-B14F-4D97-AF65-F5344CB8AC3E}">
        <p14:creationId xmlns:p14="http://schemas.microsoft.com/office/powerpoint/2010/main" val="1880885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1460AB"/>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767261" y="6356350"/>
            <a:ext cx="2133600" cy="365125"/>
          </a:xfrm>
          <a:prstGeom prst="rect">
            <a:avLst/>
          </a:prstGeom>
        </p:spPr>
        <p:txBody>
          <a:bodyPr/>
          <a:lstStyle>
            <a:lvl1pPr algn="r">
              <a:defRPr/>
            </a:lvl1pPr>
          </a:lstStyle>
          <a:p>
            <a:fld id="{D535F59B-EE15-5648-A453-5A4306F07A7D}" type="slidenum">
              <a:rPr lang="en-US" smtClean="0"/>
              <a:pPr/>
              <a:t>‹#›</a:t>
            </a:fld>
            <a:endParaRPr lang="en-US"/>
          </a:p>
        </p:txBody>
      </p:sp>
    </p:spTree>
    <p:extLst>
      <p:ext uri="{BB962C8B-B14F-4D97-AF65-F5344CB8AC3E}">
        <p14:creationId xmlns:p14="http://schemas.microsoft.com/office/powerpoint/2010/main" val="699733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1460AB"/>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rgbClr val="1460AB"/>
                </a:solidFill>
              </a:defRPr>
            </a:lvl1pPr>
            <a:lvl2pPr>
              <a:defRPr sz="2400">
                <a:solidFill>
                  <a:srgbClr val="1460AB"/>
                </a:solidFill>
              </a:defRPr>
            </a:lvl2pPr>
            <a:lvl3pPr>
              <a:defRPr sz="2000">
                <a:solidFill>
                  <a:srgbClr val="1460AB"/>
                </a:solidFill>
              </a:defRPr>
            </a:lvl3pPr>
            <a:lvl4pPr>
              <a:defRPr sz="1800">
                <a:solidFill>
                  <a:srgbClr val="1460AB"/>
                </a:solidFill>
              </a:defRPr>
            </a:lvl4pPr>
            <a:lvl5pPr>
              <a:defRPr sz="1800">
                <a:solidFill>
                  <a:srgbClr val="1460AB"/>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rgbClr val="1460AB"/>
                </a:solidFill>
              </a:defRPr>
            </a:lvl1pPr>
            <a:lvl2pPr>
              <a:defRPr sz="2400">
                <a:solidFill>
                  <a:srgbClr val="1460AB"/>
                </a:solidFill>
              </a:defRPr>
            </a:lvl2pPr>
            <a:lvl3pPr>
              <a:defRPr sz="2000">
                <a:solidFill>
                  <a:srgbClr val="1460AB"/>
                </a:solidFill>
              </a:defRPr>
            </a:lvl3pPr>
            <a:lvl4pPr>
              <a:defRPr sz="1800">
                <a:solidFill>
                  <a:srgbClr val="1460AB"/>
                </a:solidFill>
              </a:defRPr>
            </a:lvl4pPr>
            <a:lvl5pPr>
              <a:defRPr sz="1800">
                <a:solidFill>
                  <a:srgbClr val="1460AB"/>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2"/>
          </p:nvPr>
        </p:nvSpPr>
        <p:spPr>
          <a:xfrm>
            <a:off x="6767261" y="6356350"/>
            <a:ext cx="2133600" cy="365125"/>
          </a:xfrm>
          <a:prstGeom prst="rect">
            <a:avLst/>
          </a:prstGeom>
        </p:spPr>
        <p:txBody>
          <a:bodyPr/>
          <a:lstStyle>
            <a:lvl1pPr algn="r">
              <a:defRPr/>
            </a:lvl1pPr>
          </a:lstStyle>
          <a:p>
            <a:fld id="{D535F59B-EE15-5648-A453-5A4306F07A7D}" type="slidenum">
              <a:rPr lang="en-US" smtClean="0"/>
              <a:pPr/>
              <a:t>‹#›</a:t>
            </a:fld>
            <a:endParaRPr lang="en-US"/>
          </a:p>
        </p:txBody>
      </p:sp>
    </p:spTree>
    <p:extLst>
      <p:ext uri="{BB962C8B-B14F-4D97-AF65-F5344CB8AC3E}">
        <p14:creationId xmlns:p14="http://schemas.microsoft.com/office/powerpoint/2010/main" val="3568575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1">
                <a:solidFill>
                  <a:srgbClr val="1460AB"/>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rgbClr val="1460A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rgbClr val="1460AB"/>
                </a:solidFill>
              </a:defRPr>
            </a:lvl1pPr>
            <a:lvl2pPr>
              <a:defRPr sz="2000">
                <a:solidFill>
                  <a:srgbClr val="1460AB"/>
                </a:solidFill>
              </a:defRPr>
            </a:lvl2pPr>
            <a:lvl3pPr>
              <a:defRPr sz="1800">
                <a:solidFill>
                  <a:srgbClr val="1460AB"/>
                </a:solidFill>
              </a:defRPr>
            </a:lvl3pPr>
            <a:lvl4pPr>
              <a:defRPr sz="1600">
                <a:solidFill>
                  <a:srgbClr val="1460AB"/>
                </a:solidFill>
              </a:defRPr>
            </a:lvl4pPr>
            <a:lvl5pPr>
              <a:defRPr sz="1600">
                <a:solidFill>
                  <a:srgbClr val="1460AB"/>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rgbClr val="1460A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rgbClr val="1460AB"/>
                </a:solidFill>
              </a:defRPr>
            </a:lvl1pPr>
            <a:lvl2pPr>
              <a:defRPr sz="2000">
                <a:solidFill>
                  <a:srgbClr val="1460AB"/>
                </a:solidFill>
              </a:defRPr>
            </a:lvl2pPr>
            <a:lvl3pPr>
              <a:defRPr sz="1800">
                <a:solidFill>
                  <a:srgbClr val="1460AB"/>
                </a:solidFill>
              </a:defRPr>
            </a:lvl3pPr>
            <a:lvl4pPr>
              <a:defRPr sz="1600">
                <a:solidFill>
                  <a:srgbClr val="1460AB"/>
                </a:solidFill>
              </a:defRPr>
            </a:lvl4pPr>
            <a:lvl5pPr>
              <a:defRPr sz="1600">
                <a:solidFill>
                  <a:srgbClr val="1460AB"/>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12"/>
          </p:nvPr>
        </p:nvSpPr>
        <p:spPr>
          <a:xfrm>
            <a:off x="6767261" y="6356350"/>
            <a:ext cx="2133600" cy="365125"/>
          </a:xfrm>
          <a:prstGeom prst="rect">
            <a:avLst/>
          </a:prstGeom>
        </p:spPr>
        <p:txBody>
          <a:bodyPr/>
          <a:lstStyle>
            <a:lvl1pPr algn="r">
              <a:defRPr/>
            </a:lvl1pPr>
          </a:lstStyle>
          <a:p>
            <a:fld id="{D535F59B-EE15-5648-A453-5A4306F07A7D}" type="slidenum">
              <a:rPr lang="en-US" smtClean="0"/>
              <a:pPr/>
              <a:t>‹#›</a:t>
            </a:fld>
            <a:endParaRPr lang="en-US"/>
          </a:p>
        </p:txBody>
      </p:sp>
    </p:spTree>
    <p:extLst>
      <p:ext uri="{BB962C8B-B14F-4D97-AF65-F5344CB8AC3E}">
        <p14:creationId xmlns:p14="http://schemas.microsoft.com/office/powerpoint/2010/main" val="1862914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60134"/>
            <a:ext cx="8229600" cy="1143000"/>
          </a:xfrm>
          <a:prstGeom prst="rect">
            <a:avLst/>
          </a:prstGeom>
        </p:spPr>
        <p:txBody>
          <a:bodyPr/>
          <a:lstStyle>
            <a:lvl1pPr>
              <a:defRPr>
                <a:solidFill>
                  <a:srgbClr val="1460AB"/>
                </a:solidFil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6553200" y="4929457"/>
            <a:ext cx="2133600" cy="365125"/>
          </a:xfrm>
          <a:prstGeom prst="rect">
            <a:avLst/>
          </a:prstGeom>
        </p:spPr>
        <p:txBody>
          <a:bodyPr/>
          <a:lstStyle/>
          <a:p>
            <a:fld id="{D535F59B-EE15-5648-A453-5A4306F07A7D}" type="slidenum">
              <a:rPr lang="en-US" smtClean="0"/>
              <a:t>‹#›</a:t>
            </a:fld>
            <a:endParaRPr lang="en-US"/>
          </a:p>
        </p:txBody>
      </p:sp>
    </p:spTree>
    <p:extLst>
      <p:ext uri="{BB962C8B-B14F-4D97-AF65-F5344CB8AC3E}">
        <p14:creationId xmlns:p14="http://schemas.microsoft.com/office/powerpoint/2010/main" val="824578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2D8B0C7-146F-8745-9006-41FBDB330B54}" type="datetimeFigureOut">
              <a:rPr lang="en-US" smtClean="0"/>
              <a:t>11/30/2015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535F59B-EE15-5648-A453-5A4306F07A7D}" type="slidenum">
              <a:rPr lang="en-US" smtClean="0"/>
              <a:t>‹#›</a:t>
            </a:fld>
            <a:endParaRPr lang="en-US"/>
          </a:p>
        </p:txBody>
      </p:sp>
    </p:spTree>
    <p:extLst>
      <p:ext uri="{BB962C8B-B14F-4D97-AF65-F5344CB8AC3E}">
        <p14:creationId xmlns:p14="http://schemas.microsoft.com/office/powerpoint/2010/main" val="2950975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rgbClr val="1460AB"/>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rgbClr val="1460AB"/>
                </a:solidFill>
              </a:defRPr>
            </a:lvl1pPr>
            <a:lvl2pPr>
              <a:defRPr sz="2800">
                <a:solidFill>
                  <a:srgbClr val="1460AB"/>
                </a:solidFill>
              </a:defRPr>
            </a:lvl2pPr>
            <a:lvl3pPr>
              <a:defRPr sz="2400">
                <a:solidFill>
                  <a:srgbClr val="1460AB"/>
                </a:solidFill>
              </a:defRPr>
            </a:lvl3pPr>
            <a:lvl4pPr>
              <a:defRPr sz="2000">
                <a:solidFill>
                  <a:srgbClr val="1460AB"/>
                </a:solidFill>
              </a:defRPr>
            </a:lvl4pPr>
            <a:lvl5pPr>
              <a:defRPr sz="2000">
                <a:solidFill>
                  <a:srgbClr val="1460AB"/>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2D8B0C7-146F-8745-9006-41FBDB330B54}" type="datetimeFigureOut">
              <a:rPr lang="en-US" smtClean="0"/>
              <a:t>11/30/2015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535F59B-EE15-5648-A453-5A4306F07A7D}" type="slidenum">
              <a:rPr lang="en-US" smtClean="0"/>
              <a:t>‹#›</a:t>
            </a:fld>
            <a:endParaRPr lang="en-US"/>
          </a:p>
        </p:txBody>
      </p:sp>
    </p:spTree>
    <p:extLst>
      <p:ext uri="{BB962C8B-B14F-4D97-AF65-F5344CB8AC3E}">
        <p14:creationId xmlns:p14="http://schemas.microsoft.com/office/powerpoint/2010/main" val="2002944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1460AB"/>
                </a:solidFill>
              </a:defRPr>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67261" y="6356350"/>
            <a:ext cx="2133600" cy="365125"/>
          </a:xfrm>
          <a:prstGeom prst="rect">
            <a:avLst/>
          </a:prstGeom>
        </p:spPr>
        <p:txBody>
          <a:bodyPr/>
          <a:lstStyle>
            <a:lvl1pPr algn="r">
              <a:defRPr/>
            </a:lvl1pPr>
          </a:lstStyle>
          <a:p>
            <a:fld id="{D535F59B-EE15-5648-A453-5A4306F07A7D}" type="slidenum">
              <a:rPr lang="en-US" smtClean="0"/>
              <a:pPr/>
              <a:t>‹#›</a:t>
            </a:fld>
            <a:endParaRPr lang="en-US"/>
          </a:p>
        </p:txBody>
      </p:sp>
    </p:spTree>
    <p:extLst>
      <p:ext uri="{BB962C8B-B14F-4D97-AF65-F5344CB8AC3E}">
        <p14:creationId xmlns:p14="http://schemas.microsoft.com/office/powerpoint/2010/main" val="3758486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2D8B0C7-146F-8745-9006-41FBDB330B54}" type="datetimeFigureOut">
              <a:rPr lang="en-US" smtClean="0"/>
              <a:t>11/30/2015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535F59B-EE15-5648-A453-5A4306F07A7D}" type="slidenum">
              <a:rPr lang="en-US" smtClean="0"/>
              <a:t>‹#›</a:t>
            </a:fld>
            <a:endParaRPr lang="en-US"/>
          </a:p>
        </p:txBody>
      </p:sp>
    </p:spTree>
    <p:extLst>
      <p:ext uri="{BB962C8B-B14F-4D97-AF65-F5344CB8AC3E}">
        <p14:creationId xmlns:p14="http://schemas.microsoft.com/office/powerpoint/2010/main" val="4178454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D8B0C7-146F-8745-9006-41FBDB330B54}" type="datetimeFigureOut">
              <a:rPr lang="en-US" smtClean="0"/>
              <a:t>11/30/2015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535F59B-EE15-5648-A453-5A4306F07A7D}" type="slidenum">
              <a:rPr lang="en-US" smtClean="0"/>
              <a:t>‹#›</a:t>
            </a:fld>
            <a:endParaRPr lang="en-US"/>
          </a:p>
        </p:txBody>
      </p:sp>
    </p:spTree>
    <p:extLst>
      <p:ext uri="{BB962C8B-B14F-4D97-AF65-F5344CB8AC3E}">
        <p14:creationId xmlns:p14="http://schemas.microsoft.com/office/powerpoint/2010/main" val="3997846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D8B0C7-146F-8745-9006-41FBDB330B54}" type="datetimeFigureOut">
              <a:rPr lang="en-US" smtClean="0"/>
              <a:t>11/30/2015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535F59B-EE15-5648-A453-5A4306F07A7D}" type="slidenum">
              <a:rPr lang="en-US" smtClean="0"/>
              <a:t>‹#›</a:t>
            </a:fld>
            <a:endParaRPr lang="en-US"/>
          </a:p>
        </p:txBody>
      </p:sp>
    </p:spTree>
    <p:extLst>
      <p:ext uri="{BB962C8B-B14F-4D97-AF65-F5344CB8AC3E}">
        <p14:creationId xmlns:p14="http://schemas.microsoft.com/office/powerpoint/2010/main" val="16307312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67261" y="6356350"/>
            <a:ext cx="2133600" cy="365125"/>
          </a:xfrm>
          <a:prstGeom prst="rect">
            <a:avLst/>
          </a:prstGeom>
        </p:spPr>
        <p:txBody>
          <a:bodyPr/>
          <a:lstStyle>
            <a:lvl1pPr algn="r">
              <a:defRPr/>
            </a:lvl1pPr>
          </a:lstStyle>
          <a:p>
            <a:fld id="{D535F59B-EE15-5648-A453-5A4306F07A7D}" type="slidenum">
              <a:rPr lang="en-US" smtClean="0"/>
              <a:pPr/>
              <a:t>‹#›</a:t>
            </a:fld>
            <a:endParaRPr lang="en-US"/>
          </a:p>
        </p:txBody>
      </p:sp>
    </p:spTree>
    <p:extLst>
      <p:ext uri="{BB962C8B-B14F-4D97-AF65-F5344CB8AC3E}">
        <p14:creationId xmlns:p14="http://schemas.microsoft.com/office/powerpoint/2010/main" val="24890091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7" name="Slide Number Placeholder 5"/>
          <p:cNvSpPr>
            <a:spLocks noGrp="1"/>
          </p:cNvSpPr>
          <p:nvPr>
            <p:ph type="sldNum" sz="quarter" idx="12"/>
          </p:nvPr>
        </p:nvSpPr>
        <p:spPr>
          <a:xfrm>
            <a:off x="6767261" y="6356350"/>
            <a:ext cx="2133600" cy="365125"/>
          </a:xfrm>
          <a:prstGeom prst="rect">
            <a:avLst/>
          </a:prstGeom>
        </p:spPr>
        <p:txBody>
          <a:bodyPr/>
          <a:lstStyle>
            <a:lvl1pPr algn="r">
              <a:defRPr/>
            </a:lvl1pPr>
          </a:lstStyle>
          <a:p>
            <a:fld id="{D535F59B-EE15-5648-A453-5A4306F07A7D}" type="slidenum">
              <a:rPr lang="en-US" smtClean="0"/>
              <a:pPr/>
              <a:t>‹#›</a:t>
            </a:fld>
            <a:endParaRPr lang="en-US"/>
          </a:p>
        </p:txBody>
      </p:sp>
    </p:spTree>
    <p:extLst>
      <p:ext uri="{BB962C8B-B14F-4D97-AF65-F5344CB8AC3E}">
        <p14:creationId xmlns:p14="http://schemas.microsoft.com/office/powerpoint/2010/main" val="1992092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767261" y="6356350"/>
            <a:ext cx="2133600" cy="365125"/>
          </a:xfrm>
          <a:prstGeom prst="rect">
            <a:avLst/>
          </a:prstGeom>
        </p:spPr>
        <p:txBody>
          <a:bodyPr/>
          <a:lstStyle>
            <a:lvl1pPr algn="r">
              <a:defRPr/>
            </a:lvl1pPr>
          </a:lstStyle>
          <a:p>
            <a:fld id="{D535F59B-EE15-5648-A453-5A4306F07A7D}" type="slidenum">
              <a:rPr lang="en-US" smtClean="0"/>
              <a:pPr/>
              <a:t>‹#›</a:t>
            </a:fld>
            <a:endParaRPr lang="en-US"/>
          </a:p>
        </p:txBody>
      </p:sp>
    </p:spTree>
    <p:extLst>
      <p:ext uri="{BB962C8B-B14F-4D97-AF65-F5344CB8AC3E}">
        <p14:creationId xmlns:p14="http://schemas.microsoft.com/office/powerpoint/2010/main" val="39726084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2"/>
          </p:nvPr>
        </p:nvSpPr>
        <p:spPr>
          <a:xfrm>
            <a:off x="6767261" y="6356350"/>
            <a:ext cx="2133600" cy="365125"/>
          </a:xfrm>
          <a:prstGeom prst="rect">
            <a:avLst/>
          </a:prstGeom>
        </p:spPr>
        <p:txBody>
          <a:bodyPr/>
          <a:lstStyle>
            <a:lvl1pPr algn="r">
              <a:defRPr/>
            </a:lvl1pPr>
          </a:lstStyle>
          <a:p>
            <a:fld id="{D535F59B-EE15-5648-A453-5A4306F07A7D}" type="slidenum">
              <a:rPr lang="en-US" smtClean="0"/>
              <a:pPr/>
              <a:t>‹#›</a:t>
            </a:fld>
            <a:endParaRPr lang="en-US"/>
          </a:p>
        </p:txBody>
      </p:sp>
    </p:spTree>
    <p:extLst>
      <p:ext uri="{BB962C8B-B14F-4D97-AF65-F5344CB8AC3E}">
        <p14:creationId xmlns:p14="http://schemas.microsoft.com/office/powerpoint/2010/main" val="449289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2"/>
          </p:nvPr>
        </p:nvSpPr>
        <p:spPr>
          <a:xfrm>
            <a:off x="6767261" y="6356350"/>
            <a:ext cx="2133600" cy="365125"/>
          </a:xfrm>
          <a:prstGeom prst="rect">
            <a:avLst/>
          </a:prstGeom>
        </p:spPr>
        <p:txBody>
          <a:bodyPr/>
          <a:lstStyle>
            <a:lvl1pPr algn="r">
              <a:defRPr/>
            </a:lvl1pPr>
          </a:lstStyle>
          <a:p>
            <a:fld id="{D535F59B-EE15-5648-A453-5A4306F07A7D}" type="slidenum">
              <a:rPr lang="en-US" smtClean="0"/>
              <a:pPr/>
              <a:t>‹#›</a:t>
            </a:fld>
            <a:endParaRPr lang="en-US"/>
          </a:p>
        </p:txBody>
      </p:sp>
    </p:spTree>
    <p:extLst>
      <p:ext uri="{BB962C8B-B14F-4D97-AF65-F5344CB8AC3E}">
        <p14:creationId xmlns:p14="http://schemas.microsoft.com/office/powerpoint/2010/main" val="328775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60134"/>
            <a:ext cx="8229600" cy="1143000"/>
          </a:xfrm>
          <a:prstGeom prst="rect">
            <a:avLst/>
          </a:prstGeo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6553200" y="4929457"/>
            <a:ext cx="2133600" cy="365125"/>
          </a:xfrm>
          <a:prstGeom prst="rect">
            <a:avLst/>
          </a:prstGeom>
        </p:spPr>
        <p:txBody>
          <a:bodyPr/>
          <a:lstStyle/>
          <a:p>
            <a:fld id="{D535F59B-EE15-5648-A453-5A4306F07A7D}" type="slidenum">
              <a:rPr lang="en-US" smtClean="0"/>
              <a:t>‹#›</a:t>
            </a:fld>
            <a:endParaRPr lang="en-US"/>
          </a:p>
        </p:txBody>
      </p:sp>
    </p:spTree>
    <p:extLst>
      <p:ext uri="{BB962C8B-B14F-4D97-AF65-F5344CB8AC3E}">
        <p14:creationId xmlns:p14="http://schemas.microsoft.com/office/powerpoint/2010/main" val="20285691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2D8B0C7-146F-8745-9006-41FBDB330B54}" type="datetimeFigureOut">
              <a:rPr lang="en-US" smtClean="0"/>
              <a:t>11/30/2015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535F59B-EE15-5648-A453-5A4306F07A7D}" type="slidenum">
              <a:rPr lang="en-US" smtClean="0"/>
              <a:t>‹#›</a:t>
            </a:fld>
            <a:endParaRPr lang="en-US"/>
          </a:p>
        </p:txBody>
      </p:sp>
    </p:spTree>
    <p:extLst>
      <p:ext uri="{BB962C8B-B14F-4D97-AF65-F5344CB8AC3E}">
        <p14:creationId xmlns:p14="http://schemas.microsoft.com/office/powerpoint/2010/main" val="2281756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767261" y="6356350"/>
            <a:ext cx="2133600" cy="365125"/>
          </a:xfrm>
          <a:prstGeom prst="rect">
            <a:avLst/>
          </a:prstGeom>
        </p:spPr>
        <p:txBody>
          <a:bodyPr/>
          <a:lstStyle>
            <a:lvl1pPr algn="r">
              <a:defRPr/>
            </a:lvl1pPr>
          </a:lstStyle>
          <a:p>
            <a:fld id="{D535F59B-EE15-5648-A453-5A4306F07A7D}" type="slidenum">
              <a:rPr lang="en-US" smtClean="0"/>
              <a:pPr/>
              <a:t>‹#›</a:t>
            </a:fld>
            <a:endParaRPr lang="en-US"/>
          </a:p>
        </p:txBody>
      </p:sp>
    </p:spTree>
    <p:extLst>
      <p:ext uri="{BB962C8B-B14F-4D97-AF65-F5344CB8AC3E}">
        <p14:creationId xmlns:p14="http://schemas.microsoft.com/office/powerpoint/2010/main" val="802967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2D8B0C7-146F-8745-9006-41FBDB330B54}" type="datetimeFigureOut">
              <a:rPr lang="en-US" smtClean="0"/>
              <a:t>11/30/2015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535F59B-EE15-5648-A453-5A4306F07A7D}" type="slidenum">
              <a:rPr lang="en-US" smtClean="0"/>
              <a:t>‹#›</a:t>
            </a:fld>
            <a:endParaRPr lang="en-US"/>
          </a:p>
        </p:txBody>
      </p:sp>
    </p:spTree>
    <p:extLst>
      <p:ext uri="{BB962C8B-B14F-4D97-AF65-F5344CB8AC3E}">
        <p14:creationId xmlns:p14="http://schemas.microsoft.com/office/powerpoint/2010/main" val="36250773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2D8B0C7-146F-8745-9006-41FBDB330B54}" type="datetimeFigureOut">
              <a:rPr lang="en-US" smtClean="0"/>
              <a:t>11/30/2015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535F59B-EE15-5648-A453-5A4306F07A7D}" type="slidenum">
              <a:rPr lang="en-US" smtClean="0"/>
              <a:t>‹#›</a:t>
            </a:fld>
            <a:endParaRPr lang="en-US"/>
          </a:p>
        </p:txBody>
      </p:sp>
    </p:spTree>
    <p:extLst>
      <p:ext uri="{BB962C8B-B14F-4D97-AF65-F5344CB8AC3E}">
        <p14:creationId xmlns:p14="http://schemas.microsoft.com/office/powerpoint/2010/main" val="2426002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D8B0C7-146F-8745-9006-41FBDB330B54}" type="datetimeFigureOut">
              <a:rPr lang="en-US" smtClean="0"/>
              <a:t>11/30/2015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535F59B-EE15-5648-A453-5A4306F07A7D}" type="slidenum">
              <a:rPr lang="en-US" smtClean="0"/>
              <a:t>‹#›</a:t>
            </a:fld>
            <a:endParaRPr lang="en-US"/>
          </a:p>
        </p:txBody>
      </p:sp>
    </p:spTree>
    <p:extLst>
      <p:ext uri="{BB962C8B-B14F-4D97-AF65-F5344CB8AC3E}">
        <p14:creationId xmlns:p14="http://schemas.microsoft.com/office/powerpoint/2010/main" val="11919841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D8B0C7-146F-8745-9006-41FBDB330B54}" type="datetimeFigureOut">
              <a:rPr lang="en-US" smtClean="0"/>
              <a:t>11/30/2015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535F59B-EE15-5648-A453-5A4306F07A7D}" type="slidenum">
              <a:rPr lang="en-US" smtClean="0"/>
              <a:t>‹#›</a:t>
            </a:fld>
            <a:endParaRPr lang="en-US"/>
          </a:p>
        </p:txBody>
      </p:sp>
    </p:spTree>
    <p:extLst>
      <p:ext uri="{BB962C8B-B14F-4D97-AF65-F5344CB8AC3E}">
        <p14:creationId xmlns:p14="http://schemas.microsoft.com/office/powerpoint/2010/main" val="35910726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3D81FA-0BDD-48B5-9C8F-4A513C79D594}"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7C8F6-D69D-4B71-A0DF-FD65A2180157}" type="slidenum">
              <a:rPr lang="en-US" smtClean="0"/>
              <a:t>‹#›</a:t>
            </a:fld>
            <a:endParaRPr lang="en-US"/>
          </a:p>
        </p:txBody>
      </p:sp>
    </p:spTree>
    <p:extLst>
      <p:ext uri="{BB962C8B-B14F-4D97-AF65-F5344CB8AC3E}">
        <p14:creationId xmlns:p14="http://schemas.microsoft.com/office/powerpoint/2010/main" val="20947068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3D81FA-0BDD-48B5-9C8F-4A513C79D594}"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7C8F6-D69D-4B71-A0DF-FD65A2180157}" type="slidenum">
              <a:rPr lang="en-US" smtClean="0"/>
              <a:t>‹#›</a:t>
            </a:fld>
            <a:endParaRPr lang="en-US"/>
          </a:p>
        </p:txBody>
      </p:sp>
    </p:spTree>
    <p:extLst>
      <p:ext uri="{BB962C8B-B14F-4D97-AF65-F5344CB8AC3E}">
        <p14:creationId xmlns:p14="http://schemas.microsoft.com/office/powerpoint/2010/main" val="3842111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3D81FA-0BDD-48B5-9C8F-4A513C79D594}"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5F59B-EE15-5648-A453-5A4306F07A7D}" type="slidenum">
              <a:rPr lang="en-US" smtClean="0"/>
              <a:pPr/>
              <a:t>‹#›</a:t>
            </a:fld>
            <a:endParaRPr lang="en-US"/>
          </a:p>
        </p:txBody>
      </p:sp>
    </p:spTree>
    <p:extLst>
      <p:ext uri="{BB962C8B-B14F-4D97-AF65-F5344CB8AC3E}">
        <p14:creationId xmlns:p14="http://schemas.microsoft.com/office/powerpoint/2010/main" val="715867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3D81FA-0BDD-48B5-9C8F-4A513C79D594}" type="datetimeFigureOut">
              <a:rPr lang="en-US" smtClean="0"/>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35F59B-EE15-5648-A453-5A4306F07A7D}" type="slidenum">
              <a:rPr lang="en-US" smtClean="0"/>
              <a:pPr/>
              <a:t>‹#›</a:t>
            </a:fld>
            <a:endParaRPr lang="en-US"/>
          </a:p>
        </p:txBody>
      </p:sp>
    </p:spTree>
    <p:extLst>
      <p:ext uri="{BB962C8B-B14F-4D97-AF65-F5344CB8AC3E}">
        <p14:creationId xmlns:p14="http://schemas.microsoft.com/office/powerpoint/2010/main" val="37258686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3D81FA-0BDD-48B5-9C8F-4A513C79D594}" type="datetimeFigureOut">
              <a:rPr lang="en-US" smtClean="0"/>
              <a:t>11/30/2015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35F59B-EE15-5648-A453-5A4306F07A7D}" type="slidenum">
              <a:rPr lang="en-US" smtClean="0"/>
              <a:pPr/>
              <a:t>‹#›</a:t>
            </a:fld>
            <a:endParaRPr lang="en-US"/>
          </a:p>
        </p:txBody>
      </p:sp>
    </p:spTree>
    <p:extLst>
      <p:ext uri="{BB962C8B-B14F-4D97-AF65-F5344CB8AC3E}">
        <p14:creationId xmlns:p14="http://schemas.microsoft.com/office/powerpoint/2010/main" val="235995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3D81FA-0BDD-48B5-9C8F-4A513C79D594}" type="datetimeFigureOut">
              <a:rPr lang="en-US" smtClean="0"/>
              <a:t>11/30/2015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35F59B-EE15-5648-A453-5A4306F07A7D}" type="slidenum">
              <a:rPr lang="en-US" smtClean="0"/>
              <a:t>‹#›</a:t>
            </a:fld>
            <a:endParaRPr lang="en-US"/>
          </a:p>
        </p:txBody>
      </p:sp>
    </p:spTree>
    <p:extLst>
      <p:ext uri="{BB962C8B-B14F-4D97-AF65-F5344CB8AC3E}">
        <p14:creationId xmlns:p14="http://schemas.microsoft.com/office/powerpoint/2010/main" val="1030799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1">
                <a:solidFill>
                  <a:srgbClr val="1460AB"/>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rgbClr val="1460AB"/>
                </a:solidFill>
              </a:defRPr>
            </a:lvl1pPr>
            <a:lvl2pPr>
              <a:defRPr sz="2400">
                <a:solidFill>
                  <a:srgbClr val="1460AB"/>
                </a:solidFill>
              </a:defRPr>
            </a:lvl2pPr>
            <a:lvl3pPr>
              <a:defRPr sz="2000">
                <a:solidFill>
                  <a:srgbClr val="1460AB"/>
                </a:solidFill>
              </a:defRPr>
            </a:lvl3pPr>
            <a:lvl4pPr>
              <a:defRPr sz="1800">
                <a:solidFill>
                  <a:srgbClr val="1460AB"/>
                </a:solidFill>
              </a:defRPr>
            </a:lvl4pPr>
            <a:lvl5pPr>
              <a:defRPr sz="1800">
                <a:solidFill>
                  <a:srgbClr val="1460AB"/>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rgbClr val="1460AB"/>
                </a:solidFill>
              </a:defRPr>
            </a:lvl1pPr>
            <a:lvl2pPr>
              <a:defRPr sz="2400">
                <a:solidFill>
                  <a:srgbClr val="1460AB"/>
                </a:solidFill>
              </a:defRPr>
            </a:lvl2pPr>
            <a:lvl3pPr>
              <a:defRPr sz="2000">
                <a:solidFill>
                  <a:srgbClr val="1460AB"/>
                </a:solidFill>
              </a:defRPr>
            </a:lvl3pPr>
            <a:lvl4pPr>
              <a:defRPr sz="1800">
                <a:solidFill>
                  <a:srgbClr val="1460AB"/>
                </a:solidFill>
              </a:defRPr>
            </a:lvl4pPr>
            <a:lvl5pPr>
              <a:defRPr sz="1800">
                <a:solidFill>
                  <a:srgbClr val="1460AB"/>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2"/>
          </p:nvPr>
        </p:nvSpPr>
        <p:spPr>
          <a:xfrm>
            <a:off x="6767261" y="6356350"/>
            <a:ext cx="2133600" cy="365125"/>
          </a:xfrm>
          <a:prstGeom prst="rect">
            <a:avLst/>
          </a:prstGeom>
        </p:spPr>
        <p:txBody>
          <a:bodyPr/>
          <a:lstStyle>
            <a:lvl1pPr algn="r">
              <a:defRPr/>
            </a:lvl1pPr>
          </a:lstStyle>
          <a:p>
            <a:fld id="{D535F59B-EE15-5648-A453-5A4306F07A7D}" type="slidenum">
              <a:rPr lang="en-US" smtClean="0"/>
              <a:pPr/>
              <a:t>‹#›</a:t>
            </a:fld>
            <a:endParaRPr lang="en-US"/>
          </a:p>
        </p:txBody>
      </p:sp>
    </p:spTree>
    <p:extLst>
      <p:ext uri="{BB962C8B-B14F-4D97-AF65-F5344CB8AC3E}">
        <p14:creationId xmlns:p14="http://schemas.microsoft.com/office/powerpoint/2010/main" val="9923616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3D81FA-0BDD-48B5-9C8F-4A513C79D594}" type="datetimeFigureOut">
              <a:rPr lang="en-US" smtClean="0"/>
              <a:t>11/30/2015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35F59B-EE15-5648-A453-5A4306F07A7D}" type="slidenum">
              <a:rPr lang="en-US" smtClean="0"/>
              <a:t>‹#›</a:t>
            </a:fld>
            <a:endParaRPr lang="en-US"/>
          </a:p>
        </p:txBody>
      </p:sp>
    </p:spTree>
    <p:extLst>
      <p:ext uri="{BB962C8B-B14F-4D97-AF65-F5344CB8AC3E}">
        <p14:creationId xmlns:p14="http://schemas.microsoft.com/office/powerpoint/2010/main" val="33898704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3D81FA-0BDD-48B5-9C8F-4A513C79D594}" type="datetimeFigureOut">
              <a:rPr lang="en-US" smtClean="0"/>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35F59B-EE15-5648-A453-5A4306F07A7D}" type="slidenum">
              <a:rPr lang="en-US" smtClean="0"/>
              <a:t>‹#›</a:t>
            </a:fld>
            <a:endParaRPr lang="en-US"/>
          </a:p>
        </p:txBody>
      </p:sp>
    </p:spTree>
    <p:extLst>
      <p:ext uri="{BB962C8B-B14F-4D97-AF65-F5344CB8AC3E}">
        <p14:creationId xmlns:p14="http://schemas.microsoft.com/office/powerpoint/2010/main" val="33944080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3D81FA-0BDD-48B5-9C8F-4A513C79D594}" type="datetimeFigureOut">
              <a:rPr lang="en-US" smtClean="0"/>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35F59B-EE15-5648-A453-5A4306F07A7D}" type="slidenum">
              <a:rPr lang="en-US" smtClean="0"/>
              <a:pPr/>
              <a:t>‹#›</a:t>
            </a:fld>
            <a:endParaRPr lang="en-US"/>
          </a:p>
        </p:txBody>
      </p:sp>
    </p:spTree>
    <p:extLst>
      <p:ext uri="{BB962C8B-B14F-4D97-AF65-F5344CB8AC3E}">
        <p14:creationId xmlns:p14="http://schemas.microsoft.com/office/powerpoint/2010/main" val="42571480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3D81FA-0BDD-48B5-9C8F-4A513C79D594}"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5F59B-EE15-5648-A453-5A4306F07A7D}" type="slidenum">
              <a:rPr lang="en-US" smtClean="0"/>
              <a:pPr/>
              <a:t>‹#›</a:t>
            </a:fld>
            <a:endParaRPr lang="en-US"/>
          </a:p>
        </p:txBody>
      </p:sp>
    </p:spTree>
    <p:extLst>
      <p:ext uri="{BB962C8B-B14F-4D97-AF65-F5344CB8AC3E}">
        <p14:creationId xmlns:p14="http://schemas.microsoft.com/office/powerpoint/2010/main" val="41908976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3D81FA-0BDD-48B5-9C8F-4A513C79D594}"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7C8F6-D69D-4B71-A0DF-FD65A2180157}" type="slidenum">
              <a:rPr lang="en-US" smtClean="0"/>
              <a:t>‹#›</a:t>
            </a:fld>
            <a:endParaRPr lang="en-US"/>
          </a:p>
        </p:txBody>
      </p:sp>
    </p:spTree>
    <p:extLst>
      <p:ext uri="{BB962C8B-B14F-4D97-AF65-F5344CB8AC3E}">
        <p14:creationId xmlns:p14="http://schemas.microsoft.com/office/powerpoint/2010/main" val="19274122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13" name="Group 12"/>
          <p:cNvGrpSpPr/>
          <p:nvPr userDrawn="1"/>
        </p:nvGrpSpPr>
        <p:grpSpPr>
          <a:xfrm>
            <a:off x="-122480" y="6464595"/>
            <a:ext cx="9342682" cy="393405"/>
            <a:chOff x="-193727" y="5205685"/>
            <a:chExt cx="9342682" cy="393405"/>
          </a:xfrm>
        </p:grpSpPr>
        <p:sp>
          <p:nvSpPr>
            <p:cNvPr id="14" name="Rectangle 13"/>
            <p:cNvSpPr/>
            <p:nvPr/>
          </p:nvSpPr>
          <p:spPr>
            <a:xfrm>
              <a:off x="2898298" y="5205685"/>
              <a:ext cx="1097280" cy="393405"/>
            </a:xfrm>
            <a:prstGeom prst="rect">
              <a:avLst/>
            </a:prstGeom>
            <a:solidFill>
              <a:srgbClr val="1A5D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959648" y="5205685"/>
              <a:ext cx="1097280" cy="393405"/>
            </a:xfrm>
            <a:prstGeom prst="rect">
              <a:avLst/>
            </a:prstGeom>
            <a:solidFill>
              <a:srgbClr val="7F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36948" y="5205685"/>
              <a:ext cx="1097280" cy="393405"/>
            </a:xfrm>
            <a:prstGeom prst="rect">
              <a:avLst/>
            </a:prstGeom>
            <a:solidFill>
              <a:srgbClr val="016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990323" y="5205685"/>
              <a:ext cx="1097280" cy="393405"/>
            </a:xfrm>
            <a:prstGeom prst="rect">
              <a:avLst/>
            </a:prstGeom>
            <a:solidFill>
              <a:srgbClr val="0F7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51675" y="5205685"/>
              <a:ext cx="1097280" cy="393405"/>
            </a:xfrm>
            <a:prstGeom prst="rect">
              <a:avLst/>
            </a:prstGeom>
            <a:solidFill>
              <a:srgbClr val="D17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867623" y="5205685"/>
              <a:ext cx="1097280" cy="393405"/>
            </a:xfrm>
            <a:prstGeom prst="rect">
              <a:avLst/>
            </a:prstGeom>
            <a:solidFill>
              <a:srgbClr val="F67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93727" y="5205685"/>
              <a:ext cx="1097280" cy="393405"/>
            </a:xfrm>
            <a:prstGeom prst="rect">
              <a:avLst/>
            </a:prstGeom>
            <a:solidFill>
              <a:srgbClr val="E4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928973" y="5205685"/>
              <a:ext cx="1097280" cy="393405"/>
            </a:xfrm>
            <a:prstGeom prst="rect">
              <a:avLst/>
            </a:prstGeom>
            <a:solidFill>
              <a:srgbClr val="02A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020998" y="5205685"/>
              <a:ext cx="1097280" cy="393405"/>
            </a:xfrm>
            <a:prstGeom prst="rect">
              <a:avLst/>
            </a:prstGeom>
            <a:solidFill>
              <a:srgbClr val="CC43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10215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7" name="Slide Number Placeholder 5"/>
          <p:cNvSpPr>
            <a:spLocks noGrp="1"/>
          </p:cNvSpPr>
          <p:nvPr>
            <p:ph type="sldNum" sz="quarter" idx="12"/>
          </p:nvPr>
        </p:nvSpPr>
        <p:spPr>
          <a:xfrm>
            <a:off x="6767261" y="6356350"/>
            <a:ext cx="2133600" cy="365125"/>
          </a:xfrm>
          <a:prstGeom prst="rect">
            <a:avLst/>
          </a:prstGeom>
        </p:spPr>
        <p:txBody>
          <a:bodyPr/>
          <a:lstStyle>
            <a:lvl1pPr algn="r">
              <a:defRPr/>
            </a:lvl1pPr>
          </a:lstStyle>
          <a:p>
            <a:fld id="{D535F59B-EE15-5648-A453-5A4306F07A7D}" type="slidenum">
              <a:rPr lang="en-US" smtClean="0"/>
              <a:pPr/>
              <a:t>‹#›</a:t>
            </a:fld>
            <a:endParaRPr lang="en-US"/>
          </a:p>
        </p:txBody>
      </p:sp>
    </p:spTree>
    <p:extLst>
      <p:ext uri="{BB962C8B-B14F-4D97-AF65-F5344CB8AC3E}">
        <p14:creationId xmlns:p14="http://schemas.microsoft.com/office/powerpoint/2010/main" val="3738191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2"/>
          </p:nvPr>
        </p:nvSpPr>
        <p:spPr>
          <a:xfrm>
            <a:off x="6767261" y="6356350"/>
            <a:ext cx="2133600" cy="365125"/>
          </a:xfrm>
          <a:prstGeom prst="rect">
            <a:avLst/>
          </a:prstGeom>
        </p:spPr>
        <p:txBody>
          <a:bodyPr/>
          <a:lstStyle>
            <a:lvl1pPr algn="r">
              <a:defRPr/>
            </a:lvl1pPr>
          </a:lstStyle>
          <a:p>
            <a:fld id="{D535F59B-EE15-5648-A453-5A4306F07A7D}" type="slidenum">
              <a:rPr lang="en-US" smtClean="0"/>
              <a:pPr/>
              <a:t>‹#›</a:t>
            </a:fld>
            <a:endParaRPr lang="en-US"/>
          </a:p>
        </p:txBody>
      </p:sp>
    </p:spTree>
    <p:extLst>
      <p:ext uri="{BB962C8B-B14F-4D97-AF65-F5344CB8AC3E}">
        <p14:creationId xmlns:p14="http://schemas.microsoft.com/office/powerpoint/2010/main" val="812252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60134"/>
            <a:ext cx="8229600" cy="1143000"/>
          </a:xfrm>
          <a:prstGeom prst="rect">
            <a:avLst/>
          </a:prstGeo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6553200" y="4929457"/>
            <a:ext cx="2133600" cy="365125"/>
          </a:xfrm>
          <a:prstGeom prst="rect">
            <a:avLst/>
          </a:prstGeom>
        </p:spPr>
        <p:txBody>
          <a:bodyPr/>
          <a:lstStyle/>
          <a:p>
            <a:fld id="{D535F59B-EE15-5648-A453-5A4306F07A7D}" type="slidenum">
              <a:rPr lang="en-US" smtClean="0"/>
              <a:t>‹#›</a:t>
            </a:fld>
            <a:endParaRPr lang="en-US"/>
          </a:p>
        </p:txBody>
      </p:sp>
    </p:spTree>
    <p:extLst>
      <p:ext uri="{BB962C8B-B14F-4D97-AF65-F5344CB8AC3E}">
        <p14:creationId xmlns:p14="http://schemas.microsoft.com/office/powerpoint/2010/main" val="1092200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2D8B0C7-146F-8745-9006-41FBDB330B54}" type="datetimeFigureOut">
              <a:rPr lang="en-US" smtClean="0"/>
              <a:t>11/30/2015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535F59B-EE15-5648-A453-5A4306F07A7D}" type="slidenum">
              <a:rPr lang="en-US" smtClean="0"/>
              <a:t>‹#›</a:t>
            </a:fld>
            <a:endParaRPr lang="en-US"/>
          </a:p>
        </p:txBody>
      </p:sp>
    </p:spTree>
    <p:extLst>
      <p:ext uri="{BB962C8B-B14F-4D97-AF65-F5344CB8AC3E}">
        <p14:creationId xmlns:p14="http://schemas.microsoft.com/office/powerpoint/2010/main" val="1074683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2D8B0C7-146F-8745-9006-41FBDB330B54}" type="datetimeFigureOut">
              <a:rPr lang="en-US" smtClean="0"/>
              <a:t>11/30/2015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535F59B-EE15-5648-A453-5A4306F07A7D}" type="slidenum">
              <a:rPr lang="en-US" smtClean="0"/>
              <a:t>‹#›</a:t>
            </a:fld>
            <a:endParaRPr lang="en-US"/>
          </a:p>
        </p:txBody>
      </p:sp>
    </p:spTree>
    <p:extLst>
      <p:ext uri="{BB962C8B-B14F-4D97-AF65-F5344CB8AC3E}">
        <p14:creationId xmlns:p14="http://schemas.microsoft.com/office/powerpoint/2010/main" val="272940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2D8B0C7-146F-8745-9006-41FBDB330B54}" type="datetimeFigureOut">
              <a:rPr lang="en-US" smtClean="0"/>
              <a:t>11/30/2015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535F59B-EE15-5648-A453-5A4306F07A7D}" type="slidenum">
              <a:rPr lang="en-US" smtClean="0"/>
              <a:t>‹#›</a:t>
            </a:fld>
            <a:endParaRPr lang="en-US"/>
          </a:p>
        </p:txBody>
      </p:sp>
    </p:spTree>
    <p:extLst>
      <p:ext uri="{BB962C8B-B14F-4D97-AF65-F5344CB8AC3E}">
        <p14:creationId xmlns:p14="http://schemas.microsoft.com/office/powerpoint/2010/main" val="910441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6667994"/>
            <a:ext cx="9144000" cy="209177"/>
          </a:xfrm>
          <a:prstGeom prst="rect">
            <a:avLst/>
          </a:prstGeom>
          <a:solidFill>
            <a:srgbClr val="EE7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p:cNvSpPr>
            <a:spLocks noGrp="1"/>
          </p:cNvSpPr>
          <p:nvPr>
            <p:ph type="sldNum" sz="quarter" idx="4"/>
          </p:nvPr>
        </p:nvSpPr>
        <p:spPr>
          <a:xfrm>
            <a:off x="7010400" y="6191496"/>
            <a:ext cx="2133600" cy="365125"/>
          </a:xfrm>
          <a:prstGeom prst="rect">
            <a:avLst/>
          </a:prstGeom>
        </p:spPr>
        <p:txBody>
          <a:bodyPr/>
          <a:lstStyle>
            <a:lvl1pPr algn="r">
              <a:defRPr/>
            </a:lvl1pPr>
          </a:lstStyle>
          <a:p>
            <a:fld id="{D535F59B-EE15-5648-A453-5A4306F07A7D}" type="slidenum">
              <a:rPr lang="en-US" smtClean="0"/>
              <a:pPr/>
              <a:t>‹#›</a:t>
            </a:fld>
            <a:endParaRPr lang="en-US"/>
          </a:p>
        </p:txBody>
      </p:sp>
      <p:grpSp>
        <p:nvGrpSpPr>
          <p:cNvPr id="8" name="Group 7"/>
          <p:cNvGrpSpPr/>
          <p:nvPr userDrawn="1"/>
        </p:nvGrpSpPr>
        <p:grpSpPr>
          <a:xfrm>
            <a:off x="-43544" y="6571570"/>
            <a:ext cx="9326880" cy="319088"/>
            <a:chOff x="-43544" y="6538912"/>
            <a:chExt cx="9326880" cy="319088"/>
          </a:xfrm>
        </p:grpSpPr>
        <p:sp>
          <p:nvSpPr>
            <p:cNvPr id="9" name="Rectangle 8"/>
            <p:cNvSpPr/>
            <p:nvPr userDrawn="1"/>
          </p:nvSpPr>
          <p:spPr>
            <a:xfrm>
              <a:off x="1510936" y="6538912"/>
              <a:ext cx="1554480" cy="319088"/>
            </a:xfrm>
            <a:prstGeom prst="rect">
              <a:avLst/>
            </a:prstGeom>
            <a:solidFill>
              <a:srgbClr val="146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3544" y="6538912"/>
              <a:ext cx="1554480" cy="319088"/>
            </a:xfrm>
            <a:prstGeom prst="rect">
              <a:avLst/>
            </a:prstGeom>
            <a:solidFill>
              <a:srgbClr val="E4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28856" y="6538912"/>
              <a:ext cx="1554480" cy="319088"/>
            </a:xfrm>
            <a:prstGeom prst="rect">
              <a:avLst/>
            </a:prstGeom>
            <a:solidFill>
              <a:srgbClr val="F47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3065416" y="6538912"/>
              <a:ext cx="1554480" cy="319088"/>
            </a:xfrm>
            <a:prstGeom prst="rect">
              <a:avLst/>
            </a:prstGeom>
            <a:solidFill>
              <a:srgbClr val="C59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6174376" y="6538912"/>
              <a:ext cx="1554480" cy="319088"/>
            </a:xfrm>
            <a:prstGeom prst="rect">
              <a:avLst/>
            </a:prstGeom>
            <a:solidFill>
              <a:srgbClr val="00A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4619896" y="6538912"/>
              <a:ext cx="1554480" cy="319088"/>
            </a:xfrm>
            <a:prstGeom prst="rect">
              <a:avLst/>
            </a:prstGeom>
            <a:solidFill>
              <a:srgbClr val="810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54644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1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63827" y="5763361"/>
            <a:ext cx="2809467" cy="930287"/>
          </a:xfrm>
          <a:prstGeom prst="rect">
            <a:avLst/>
          </a:prstGeom>
        </p:spPr>
      </p:pic>
    </p:spTree>
    <p:extLst>
      <p:ext uri="{BB962C8B-B14F-4D97-AF65-F5344CB8AC3E}">
        <p14:creationId xmlns:p14="http://schemas.microsoft.com/office/powerpoint/2010/main" val="13242266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79132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D3D81FA-0BDD-48B5-9C8F-4A513C79D594}" type="datetimeFigureOut">
              <a:rPr lang="en-US" smtClean="0"/>
              <a:t>11/30/2015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0A7C8F6-D69D-4B71-A0DF-FD65A2180157}" type="slidenum">
              <a:rPr lang="en-US" smtClean="0"/>
              <a:t>‹#›</a:t>
            </a:fld>
            <a:endParaRPr lang="en-US"/>
          </a:p>
        </p:txBody>
      </p:sp>
    </p:spTree>
    <p:extLst>
      <p:ext uri="{BB962C8B-B14F-4D97-AF65-F5344CB8AC3E}">
        <p14:creationId xmlns:p14="http://schemas.microsoft.com/office/powerpoint/2010/main" val="31185506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650"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5.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5.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5.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5.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5.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4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3" Type="http://schemas.openxmlformats.org/officeDocument/2006/relationships/hyperlink" Target="http://www.astdd.org/head-start-state-dental-hygienist-liaisons-information" TargetMode="External"/><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98915" y="4484452"/>
            <a:ext cx="3948545" cy="207965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endParaRPr lang="en-US" sz="2400" dirty="0" smtClean="0"/>
          </a:p>
        </p:txBody>
      </p:sp>
      <p:grpSp>
        <p:nvGrpSpPr>
          <p:cNvPr id="6" name="Group 5"/>
          <p:cNvGrpSpPr/>
          <p:nvPr/>
        </p:nvGrpSpPr>
        <p:grpSpPr>
          <a:xfrm>
            <a:off x="328964" y="1380042"/>
            <a:ext cx="8486073" cy="4042768"/>
            <a:chOff x="0" y="1380042"/>
            <a:chExt cx="8486073" cy="4042768"/>
          </a:xfrm>
        </p:grpSpPr>
        <p:sp>
          <p:nvSpPr>
            <p:cNvPr id="4" name="Title 1"/>
            <p:cNvSpPr txBox="1">
              <a:spLocks/>
            </p:cNvSpPr>
            <p:nvPr/>
          </p:nvSpPr>
          <p:spPr>
            <a:xfrm>
              <a:off x="0" y="2647869"/>
              <a:ext cx="4147460" cy="2762836"/>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1460AB"/>
                  </a:solidFill>
                  <a:latin typeface="+mn-lt"/>
                </a:rPr>
                <a:t>National Center on</a:t>
              </a:r>
            </a:p>
            <a:p>
              <a:r>
                <a:rPr lang="en-US" sz="3200" b="1" dirty="0" smtClean="0">
                  <a:solidFill>
                    <a:srgbClr val="1460AB"/>
                  </a:solidFill>
                  <a:latin typeface="+mn-lt"/>
                </a:rPr>
                <a:t>Early Childhood</a:t>
              </a:r>
            </a:p>
            <a:p>
              <a:r>
                <a:rPr lang="en-US" sz="3200" b="1" dirty="0" smtClean="0">
                  <a:solidFill>
                    <a:srgbClr val="1460AB"/>
                  </a:solidFill>
                  <a:latin typeface="+mn-lt"/>
                </a:rPr>
                <a:t>Health and Wellness</a:t>
              </a:r>
              <a:endParaRPr lang="en-US" sz="3200" b="1" dirty="0">
                <a:solidFill>
                  <a:srgbClr val="1460AB"/>
                </a:solidFill>
                <a:latin typeface="+mn-lt"/>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147461" y="1380042"/>
              <a:ext cx="4338612" cy="4042768"/>
            </a:xfrm>
            <a:prstGeom prst="roundRect">
              <a:avLst>
                <a:gd name="adj" fmla="val 8594"/>
              </a:avLst>
            </a:prstGeom>
            <a:solidFill>
              <a:srgbClr val="FFFFFF">
                <a:shade val="85000"/>
              </a:srgbClr>
            </a:solidFill>
            <a:ln w="28575" cmpd="sng">
              <a:solidFill>
                <a:srgbClr val="E4102E"/>
              </a:solidFill>
            </a:ln>
            <a:effectLst/>
          </p:spPr>
        </p:pic>
      </p:grpSp>
      <p:pic>
        <p:nvPicPr>
          <p:cNvPr id="2" name="Picture 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116418" y="480305"/>
            <a:ext cx="1410659" cy="1287780"/>
          </a:xfrm>
          <a:prstGeom prst="rect">
            <a:avLst/>
          </a:prstGeom>
        </p:spPr>
      </p:pic>
    </p:spTree>
    <p:extLst>
      <p:ext uri="{BB962C8B-B14F-4D97-AF65-F5344CB8AC3E}">
        <p14:creationId xmlns:p14="http://schemas.microsoft.com/office/powerpoint/2010/main" val="1788883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29854"/>
            <a:ext cx="82296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smtClean="0">
                <a:solidFill>
                  <a:srgbClr val="0161AA"/>
                </a:solidFill>
                <a:latin typeface="+mn-lt"/>
              </a:rPr>
              <a:t>Desired Outcomes (continued)</a:t>
            </a:r>
            <a:endParaRPr lang="en-US" sz="3600" b="1" dirty="0">
              <a:solidFill>
                <a:srgbClr val="0161AA"/>
              </a:solidFill>
              <a:latin typeface="+mn-lt"/>
            </a:endParaRPr>
          </a:p>
        </p:txBody>
      </p:sp>
      <p:sp>
        <p:nvSpPr>
          <p:cNvPr id="3" name="Content Placeholder 3"/>
          <p:cNvSpPr txBox="1">
            <a:spLocks/>
          </p:cNvSpPr>
          <p:nvPr/>
        </p:nvSpPr>
        <p:spPr>
          <a:xfrm>
            <a:off x="4052172" y="1173747"/>
            <a:ext cx="4590582" cy="4932022"/>
          </a:xfrm>
          <a:prstGeom prst="rect">
            <a:avLst/>
          </a:prstGeom>
        </p:spPr>
        <p:txBody>
          <a:bodyPr vert="horz" lIns="91440" tIns="45720" rIns="91440" bIns="45720" rtlCol="0">
            <a:normAutofit fontScale="92500" lnSpcReduction="10000"/>
          </a:bodyPr>
          <a:lstStyle>
            <a:defPPr>
              <a:defRPr lang="en-US"/>
            </a:defPPr>
            <a:lvl1pPr marL="344488" indent="-344488" defTabSz="685800">
              <a:lnSpc>
                <a:spcPct val="90000"/>
              </a:lnSpc>
              <a:spcBef>
                <a:spcPts val="750"/>
              </a:spcBef>
              <a:buFont typeface="Arial" panose="020B0604020202020204" pitchFamily="34" charset="0"/>
              <a:buChar char="•"/>
              <a:defRPr sz="2600">
                <a:solidFill>
                  <a:srgbClr val="0161AA"/>
                </a:solidFill>
              </a:defRPr>
            </a:lvl1pPr>
            <a:lvl2pPr marL="514350" lvl="1" indent="-171450" defTabSz="685800">
              <a:lnSpc>
                <a:spcPct val="90000"/>
              </a:lnSpc>
              <a:spcBef>
                <a:spcPts val="375"/>
              </a:spcBef>
              <a:buFont typeface="Arial" panose="020B0604020202020204" pitchFamily="34" charset="0"/>
              <a:buChar char="•"/>
              <a:defRPr sz="2400"/>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t>Increased use of specific practices to </a:t>
            </a:r>
            <a:r>
              <a:rPr lang="en-US" dirty="0" smtClean="0"/>
              <a:t>support </a:t>
            </a:r>
            <a:endParaRPr lang="en-US" dirty="0"/>
          </a:p>
          <a:p>
            <a:pPr marL="573088" lvl="1" indent="-230188"/>
            <a:r>
              <a:rPr lang="en-US" dirty="0"/>
              <a:t>Family and community engagement in supporting children’s health</a:t>
            </a:r>
          </a:p>
          <a:p>
            <a:pPr marL="573088" lvl="1" indent="-230188"/>
            <a:r>
              <a:rPr lang="en-US" dirty="0"/>
              <a:t>Children’s health and safety in early childhood education settings</a:t>
            </a:r>
          </a:p>
          <a:p>
            <a:pPr marL="573088" lvl="1" indent="-230188"/>
            <a:r>
              <a:rPr lang="en-US" dirty="0"/>
              <a:t>ECE staff and family wellness</a:t>
            </a:r>
          </a:p>
          <a:p>
            <a:r>
              <a:rPr lang="en-US" dirty="0"/>
              <a:t>Changes in state systems and policies to </a:t>
            </a:r>
            <a:r>
              <a:rPr lang="en-US" dirty="0" smtClean="0"/>
              <a:t>support</a:t>
            </a:r>
            <a:endParaRPr lang="en-US" dirty="0"/>
          </a:p>
          <a:p>
            <a:pPr marL="573088" lvl="1" indent="-230188"/>
            <a:r>
              <a:rPr lang="en-US" dirty="0"/>
              <a:t>Caring for Our Children (CFOC) Basics</a:t>
            </a:r>
          </a:p>
          <a:p>
            <a:pPr marL="573088" lvl="1" indent="-230188"/>
            <a:r>
              <a:rPr lang="en-US" dirty="0"/>
              <a:t>Health and safety recommended best practices</a:t>
            </a:r>
          </a:p>
          <a:p>
            <a:endParaRPr lang="en-US" dirty="0"/>
          </a:p>
          <a:p>
            <a:endParaRPr lang="en-US" dirty="0"/>
          </a:p>
        </p:txBody>
      </p:sp>
      <p:pic>
        <p:nvPicPr>
          <p:cNvPr id="4" name="Picture 3" descr="Screen Shot 2015-11-30 at 4.36.36 PM.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7200" y="1262193"/>
            <a:ext cx="3420856" cy="4428644"/>
          </a:xfrm>
          <a:prstGeom prst="rect">
            <a:avLst/>
          </a:prstGeom>
          <a:ln w="28575" cmpd="sng">
            <a:solidFill>
              <a:srgbClr val="F67B22"/>
            </a:solidFill>
          </a:ln>
        </p:spPr>
      </p:pic>
    </p:spTree>
    <p:extLst>
      <p:ext uri="{BB962C8B-B14F-4D97-AF65-F5344CB8AC3E}">
        <p14:creationId xmlns:p14="http://schemas.microsoft.com/office/powerpoint/2010/main" val="2925626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222846" y="1073755"/>
            <a:ext cx="4811039" cy="5444739"/>
          </a:xfrm>
        </p:spPr>
        <p:txBody>
          <a:bodyPr>
            <a:normAutofit fontScale="92500" lnSpcReduction="20000"/>
          </a:bodyPr>
          <a:lstStyle/>
          <a:p>
            <a:r>
              <a:rPr lang="en-US" sz="2800" dirty="0">
                <a:solidFill>
                  <a:srgbClr val="0161AA"/>
                </a:solidFill>
              </a:rPr>
              <a:t>Early childhood education staff</a:t>
            </a:r>
          </a:p>
          <a:p>
            <a:pPr lvl="1">
              <a:spcBef>
                <a:spcPts val="326"/>
              </a:spcBef>
            </a:pPr>
            <a:r>
              <a:rPr lang="en-US" sz="2600" dirty="0">
                <a:solidFill>
                  <a:srgbClr val="0161AA"/>
                </a:solidFill>
              </a:rPr>
              <a:t>Head Start/Early Head Start direct service staff and managers</a:t>
            </a:r>
          </a:p>
          <a:p>
            <a:pPr lvl="1">
              <a:spcBef>
                <a:spcPts val="226"/>
              </a:spcBef>
            </a:pPr>
            <a:r>
              <a:rPr lang="en-US" sz="2600" dirty="0">
                <a:solidFill>
                  <a:srgbClr val="0161AA"/>
                </a:solidFill>
              </a:rPr>
              <a:t>Child care providers</a:t>
            </a:r>
          </a:p>
          <a:p>
            <a:pPr lvl="1">
              <a:spcBef>
                <a:spcPts val="226"/>
              </a:spcBef>
            </a:pPr>
            <a:r>
              <a:rPr lang="en-US" sz="2600" dirty="0">
                <a:solidFill>
                  <a:srgbClr val="0161AA"/>
                </a:solidFill>
              </a:rPr>
              <a:t>Home visitors</a:t>
            </a:r>
          </a:p>
          <a:p>
            <a:pPr lvl="1">
              <a:spcBef>
                <a:spcPts val="226"/>
              </a:spcBef>
            </a:pPr>
            <a:r>
              <a:rPr lang="en-US" sz="2600" dirty="0">
                <a:solidFill>
                  <a:srgbClr val="0161AA"/>
                </a:solidFill>
              </a:rPr>
              <a:t>Family child care providers</a:t>
            </a:r>
          </a:p>
          <a:p>
            <a:r>
              <a:rPr lang="en-US" sz="2800" dirty="0">
                <a:solidFill>
                  <a:srgbClr val="0161AA"/>
                </a:solidFill>
              </a:rPr>
              <a:t>OHS Regional T/TA providers</a:t>
            </a:r>
          </a:p>
          <a:p>
            <a:pPr lvl="1">
              <a:spcBef>
                <a:spcPts val="326"/>
              </a:spcBef>
            </a:pPr>
            <a:r>
              <a:rPr lang="en-US" sz="2600" dirty="0">
                <a:solidFill>
                  <a:srgbClr val="0161AA"/>
                </a:solidFill>
              </a:rPr>
              <a:t>EC specialists</a:t>
            </a:r>
          </a:p>
          <a:p>
            <a:pPr lvl="1">
              <a:spcBef>
                <a:spcPts val="226"/>
              </a:spcBef>
            </a:pPr>
            <a:r>
              <a:rPr lang="en-US" sz="2600" dirty="0">
                <a:solidFill>
                  <a:srgbClr val="0161AA"/>
                </a:solidFill>
              </a:rPr>
              <a:t>Health specialists</a:t>
            </a:r>
          </a:p>
          <a:p>
            <a:pPr lvl="1">
              <a:spcBef>
                <a:spcPts val="226"/>
              </a:spcBef>
            </a:pPr>
            <a:r>
              <a:rPr lang="en-US" sz="2600" dirty="0">
                <a:solidFill>
                  <a:srgbClr val="0161AA"/>
                </a:solidFill>
              </a:rPr>
              <a:t>Systems specialists</a:t>
            </a:r>
          </a:p>
          <a:p>
            <a:pPr lvl="1">
              <a:spcBef>
                <a:spcPts val="226"/>
              </a:spcBef>
            </a:pPr>
            <a:r>
              <a:rPr lang="en-US" sz="2600" dirty="0">
                <a:solidFill>
                  <a:srgbClr val="0161AA"/>
                </a:solidFill>
              </a:rPr>
              <a:t>Grantee </a:t>
            </a:r>
            <a:r>
              <a:rPr lang="en-US" sz="2600" dirty="0" smtClean="0">
                <a:solidFill>
                  <a:srgbClr val="0161AA"/>
                </a:solidFill>
              </a:rPr>
              <a:t>specialists</a:t>
            </a:r>
          </a:p>
          <a:p>
            <a:pPr marL="342900" lvl="1" indent="-342900">
              <a:buFont typeface="Arial"/>
              <a:buChar char="•"/>
            </a:pPr>
            <a:r>
              <a:rPr lang="en-US" sz="2800" dirty="0">
                <a:solidFill>
                  <a:srgbClr val="0161AA"/>
                </a:solidFill>
              </a:rPr>
              <a:t>Child care health consultants</a:t>
            </a:r>
          </a:p>
          <a:p>
            <a:pPr marL="342900" lvl="1" indent="-342900">
              <a:buFont typeface="Arial"/>
              <a:buChar char="•"/>
            </a:pPr>
            <a:r>
              <a:rPr lang="en-US" sz="2800" dirty="0">
                <a:solidFill>
                  <a:srgbClr val="0161AA"/>
                </a:solidFill>
              </a:rPr>
              <a:t>CCR&amp;R staff</a:t>
            </a:r>
          </a:p>
          <a:p>
            <a:r>
              <a:rPr lang="en-US" sz="2800" dirty="0">
                <a:solidFill>
                  <a:srgbClr val="0161AA"/>
                </a:solidFill>
              </a:rPr>
              <a:t>Child care T/TA provider</a:t>
            </a:r>
          </a:p>
          <a:p>
            <a:pPr lvl="1">
              <a:spcBef>
                <a:spcPts val="426"/>
              </a:spcBef>
            </a:pPr>
            <a:endParaRPr lang="en-US" sz="2600" dirty="0" smtClean="0">
              <a:solidFill>
                <a:srgbClr val="0161AA"/>
              </a:solidFill>
            </a:endParaRPr>
          </a:p>
        </p:txBody>
      </p:sp>
      <p:sp>
        <p:nvSpPr>
          <p:cNvPr id="10" name="Title 2"/>
          <p:cNvSpPr txBox="1">
            <a:spLocks/>
          </p:cNvSpPr>
          <p:nvPr/>
        </p:nvSpPr>
        <p:spPr>
          <a:xfrm>
            <a:off x="457200" y="14555"/>
            <a:ext cx="82296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smtClean="0">
                <a:solidFill>
                  <a:srgbClr val="0161AA"/>
                </a:solidFill>
                <a:latin typeface="+mn-lt"/>
              </a:rPr>
              <a:t>Primary Audiences</a:t>
            </a:r>
            <a:endParaRPr lang="en-US" sz="3600" b="1" dirty="0">
              <a:solidFill>
                <a:srgbClr val="0161AA"/>
              </a:solidFill>
              <a:latin typeface="+mn-lt"/>
            </a:endParaRPr>
          </a:p>
        </p:txBody>
      </p:sp>
      <p:pic>
        <p:nvPicPr>
          <p:cNvPr id="12" name="Picture 11" descr="SENECA NATION 160.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89068" y="1371273"/>
            <a:ext cx="3626401" cy="4471881"/>
          </a:xfrm>
          <a:prstGeom prst="roundRect">
            <a:avLst>
              <a:gd name="adj" fmla="val 8594"/>
            </a:avLst>
          </a:prstGeom>
          <a:solidFill>
            <a:srgbClr val="FFFFFF">
              <a:shade val="85000"/>
            </a:srgbClr>
          </a:solidFill>
          <a:ln w="28575" cmpd="sng">
            <a:solidFill>
              <a:srgbClr val="0161AA"/>
            </a:solidFill>
          </a:ln>
          <a:effectLst/>
        </p:spPr>
      </p:pic>
    </p:spTree>
    <p:extLst>
      <p:ext uri="{BB962C8B-B14F-4D97-AF65-F5344CB8AC3E}">
        <p14:creationId xmlns:p14="http://schemas.microsoft.com/office/powerpoint/2010/main" val="3342035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14555"/>
            <a:ext cx="82296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smtClean="0">
                <a:solidFill>
                  <a:srgbClr val="0161AA"/>
                </a:solidFill>
                <a:latin typeface="+mn-lt"/>
              </a:rPr>
              <a:t>Primary Audiences (continued)</a:t>
            </a:r>
            <a:endParaRPr lang="en-US" sz="3600" b="1" dirty="0">
              <a:solidFill>
                <a:srgbClr val="0161AA"/>
              </a:solidFill>
              <a:latin typeface="+mn-lt"/>
            </a:endParaRPr>
          </a:p>
        </p:txBody>
      </p:sp>
      <p:sp>
        <p:nvSpPr>
          <p:cNvPr id="4" name="Content Placeholder 3"/>
          <p:cNvSpPr txBox="1">
            <a:spLocks/>
          </p:cNvSpPr>
          <p:nvPr/>
        </p:nvSpPr>
        <p:spPr>
          <a:xfrm>
            <a:off x="774659" y="1339622"/>
            <a:ext cx="4268536" cy="5010038"/>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7013" indent="-227013"/>
            <a:r>
              <a:rPr lang="en-US" sz="2600" dirty="0" smtClean="0">
                <a:solidFill>
                  <a:srgbClr val="0161AA"/>
                </a:solidFill>
              </a:rPr>
              <a:t>State </a:t>
            </a:r>
            <a:r>
              <a:rPr lang="en-US" sz="2600" dirty="0">
                <a:solidFill>
                  <a:srgbClr val="0161AA"/>
                </a:solidFill>
              </a:rPr>
              <a:t>r</a:t>
            </a:r>
            <a:r>
              <a:rPr lang="en-US" sz="2600" dirty="0" smtClean="0">
                <a:solidFill>
                  <a:srgbClr val="0161AA"/>
                </a:solidFill>
              </a:rPr>
              <a:t>egulatory and licensing </a:t>
            </a:r>
            <a:r>
              <a:rPr lang="en-US" sz="2600" dirty="0">
                <a:solidFill>
                  <a:srgbClr val="0161AA"/>
                </a:solidFill>
              </a:rPr>
              <a:t>a</a:t>
            </a:r>
            <a:r>
              <a:rPr lang="en-US" sz="2600" dirty="0" smtClean="0">
                <a:solidFill>
                  <a:srgbClr val="0161AA"/>
                </a:solidFill>
              </a:rPr>
              <a:t>gencies</a:t>
            </a:r>
          </a:p>
          <a:p>
            <a:pPr marL="227013" indent="-227013"/>
            <a:r>
              <a:rPr lang="en-US" sz="2400" dirty="0" smtClean="0">
                <a:solidFill>
                  <a:srgbClr val="0161AA"/>
                </a:solidFill>
              </a:rPr>
              <a:t>Federal staff</a:t>
            </a:r>
          </a:p>
          <a:p>
            <a:pPr lvl="1"/>
            <a:r>
              <a:rPr lang="en-US" sz="2400" dirty="0" smtClean="0">
                <a:solidFill>
                  <a:srgbClr val="0161AA"/>
                </a:solidFill>
              </a:rPr>
              <a:t>OHS</a:t>
            </a:r>
          </a:p>
          <a:p>
            <a:pPr lvl="1"/>
            <a:r>
              <a:rPr lang="en-US" sz="2400" dirty="0" smtClean="0">
                <a:solidFill>
                  <a:srgbClr val="0161AA"/>
                </a:solidFill>
              </a:rPr>
              <a:t>OCC</a:t>
            </a:r>
          </a:p>
          <a:p>
            <a:pPr lvl="1"/>
            <a:r>
              <a:rPr lang="en-US" sz="2400" dirty="0" smtClean="0">
                <a:solidFill>
                  <a:srgbClr val="0161AA"/>
                </a:solidFill>
              </a:rPr>
              <a:t>MCHB</a:t>
            </a:r>
          </a:p>
          <a:p>
            <a:pPr marL="227013" indent="-227013"/>
            <a:r>
              <a:rPr lang="en-US" sz="2400" dirty="0" smtClean="0">
                <a:solidFill>
                  <a:srgbClr val="0161AA"/>
                </a:solidFill>
              </a:rPr>
              <a:t>Pediatric medical </a:t>
            </a:r>
            <a:r>
              <a:rPr lang="en-US" sz="2400" dirty="0">
                <a:solidFill>
                  <a:srgbClr val="0161AA"/>
                </a:solidFill>
              </a:rPr>
              <a:t>p</a:t>
            </a:r>
            <a:r>
              <a:rPr lang="en-US" sz="2400" dirty="0" smtClean="0">
                <a:solidFill>
                  <a:srgbClr val="0161AA"/>
                </a:solidFill>
              </a:rPr>
              <a:t>roviders</a:t>
            </a:r>
          </a:p>
          <a:p>
            <a:pPr lvl="1"/>
            <a:r>
              <a:rPr lang="en-US" sz="2400" dirty="0" smtClean="0">
                <a:solidFill>
                  <a:srgbClr val="0161AA"/>
                </a:solidFill>
              </a:rPr>
              <a:t>Pediatricians</a:t>
            </a:r>
          </a:p>
          <a:p>
            <a:pPr lvl="1"/>
            <a:r>
              <a:rPr lang="en-US" sz="2400" dirty="0" smtClean="0">
                <a:solidFill>
                  <a:srgbClr val="0161AA"/>
                </a:solidFill>
              </a:rPr>
              <a:t>Family physicians</a:t>
            </a:r>
          </a:p>
          <a:p>
            <a:pPr lvl="1"/>
            <a:r>
              <a:rPr lang="en-US" sz="2400" dirty="0" smtClean="0">
                <a:solidFill>
                  <a:srgbClr val="0161AA"/>
                </a:solidFill>
              </a:rPr>
              <a:t>Nurse practitioners</a:t>
            </a:r>
          </a:p>
          <a:p>
            <a:pPr lvl="1"/>
            <a:r>
              <a:rPr lang="en-US" sz="2400" dirty="0" smtClean="0">
                <a:solidFill>
                  <a:srgbClr val="0161AA"/>
                </a:solidFill>
              </a:rPr>
              <a:t>Dentists</a:t>
            </a:r>
          </a:p>
          <a:p>
            <a:pPr lvl="1"/>
            <a:r>
              <a:rPr lang="en-US" sz="2400" dirty="0" smtClean="0">
                <a:solidFill>
                  <a:srgbClr val="0161AA"/>
                </a:solidFill>
              </a:rPr>
              <a:t>Dental hygienists</a:t>
            </a:r>
          </a:p>
          <a:p>
            <a:pPr lvl="1"/>
            <a:r>
              <a:rPr lang="en-US" sz="2400" dirty="0" smtClean="0">
                <a:solidFill>
                  <a:srgbClr val="0161AA"/>
                </a:solidFill>
              </a:rPr>
              <a:t>Mental health professionals</a:t>
            </a:r>
          </a:p>
          <a:p>
            <a:pPr marL="0" indent="0" algn="ctr">
              <a:buFont typeface="Arial" panose="020B0604020202020204" pitchFamily="34" charset="0"/>
              <a:buNone/>
            </a:pPr>
            <a:endParaRPr lang="en-US" sz="2800" dirty="0" smtClean="0">
              <a:solidFill>
                <a:srgbClr val="0161AA"/>
              </a:solidFill>
            </a:endParaRPr>
          </a:p>
          <a:p>
            <a:endParaRPr lang="en-US" sz="2800" dirty="0">
              <a:solidFill>
                <a:srgbClr val="0161AA"/>
              </a:solidFill>
            </a:endParaRPr>
          </a:p>
        </p:txBody>
      </p:sp>
      <p:pic>
        <p:nvPicPr>
          <p:cNvPr id="8" name="Picture 7" descr="QCAP QUINCY 141.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338149">
            <a:off x="5175331" y="1339622"/>
            <a:ext cx="3274038" cy="2665191"/>
          </a:xfrm>
          <a:prstGeom prst="roundRect">
            <a:avLst>
              <a:gd name="adj" fmla="val 8594"/>
            </a:avLst>
          </a:prstGeom>
          <a:solidFill>
            <a:srgbClr val="FFFFFF">
              <a:shade val="85000"/>
            </a:srgbClr>
          </a:solidFill>
          <a:ln w="28575" cmpd="sng">
            <a:solidFill>
              <a:srgbClr val="1A5D66"/>
            </a:solidFill>
          </a:ln>
          <a:effectLst/>
        </p:spPr>
      </p:pic>
      <p:grpSp>
        <p:nvGrpSpPr>
          <p:cNvPr id="7" name="Group 6"/>
          <p:cNvGrpSpPr/>
          <p:nvPr/>
        </p:nvGrpSpPr>
        <p:grpSpPr>
          <a:xfrm>
            <a:off x="6203055" y="3755675"/>
            <a:ext cx="2381204" cy="2488725"/>
            <a:chOff x="5188368" y="1803062"/>
            <a:chExt cx="3363579" cy="3964398"/>
          </a:xfrm>
        </p:grpSpPr>
        <p:pic>
          <p:nvPicPr>
            <p:cNvPr id="3" name="Picture 2" descr="5534718004_bdb8534e20_o.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88368" y="1803062"/>
              <a:ext cx="3363579" cy="3621206"/>
            </a:xfrm>
            <a:prstGeom prst="roundRect">
              <a:avLst>
                <a:gd name="adj" fmla="val 8594"/>
              </a:avLst>
            </a:prstGeom>
            <a:solidFill>
              <a:srgbClr val="FFFFFF">
                <a:shade val="85000"/>
              </a:srgbClr>
            </a:solidFill>
            <a:ln w="28575" cmpd="sng">
              <a:solidFill>
                <a:srgbClr val="7F004F"/>
              </a:solidFill>
            </a:ln>
            <a:effectLst/>
          </p:spPr>
        </p:pic>
        <p:sp>
          <p:nvSpPr>
            <p:cNvPr id="6" name="Rectangle 5"/>
            <p:cNvSpPr/>
            <p:nvPr/>
          </p:nvSpPr>
          <p:spPr>
            <a:xfrm>
              <a:off x="5245954" y="5424270"/>
              <a:ext cx="3238924" cy="343190"/>
            </a:xfrm>
            <a:prstGeom prst="rect">
              <a:avLst/>
            </a:prstGeom>
          </p:spPr>
          <p:txBody>
            <a:bodyPr wrap="square">
              <a:spAutoFit/>
            </a:bodyPr>
            <a:lstStyle/>
            <a:p>
              <a:pPr algn="ctr"/>
              <a:r>
                <a:rPr lang="en-US" sz="800" b="1" dirty="0" smtClean="0"/>
                <a:t>Photo Source: </a:t>
              </a:r>
              <a:r>
                <a:rPr lang="en-US" sz="800" dirty="0" smtClean="0"/>
                <a:t>Sharib4rd | Flickr | CC BY 2.0</a:t>
              </a:r>
              <a:endParaRPr lang="en-US" sz="800" dirty="0"/>
            </a:p>
          </p:txBody>
        </p:sp>
      </p:grpSp>
    </p:spTree>
    <p:extLst>
      <p:ext uri="{BB962C8B-B14F-4D97-AF65-F5344CB8AC3E}">
        <p14:creationId xmlns:p14="http://schemas.microsoft.com/office/powerpoint/2010/main" val="3578988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14555"/>
            <a:ext cx="82296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smtClean="0">
                <a:solidFill>
                  <a:srgbClr val="0161AA"/>
                </a:solidFill>
                <a:latin typeface="+mn-lt"/>
              </a:rPr>
              <a:t>Health Specialists</a:t>
            </a:r>
            <a:endParaRPr lang="en-US" sz="3600" b="1" dirty="0">
              <a:solidFill>
                <a:srgbClr val="0161AA"/>
              </a:solidFill>
              <a:latin typeface="+mn-lt"/>
            </a:endParaRPr>
          </a:p>
        </p:txBody>
      </p:sp>
      <p:sp>
        <p:nvSpPr>
          <p:cNvPr id="3" name="Content Placeholder 3"/>
          <p:cNvSpPr txBox="1">
            <a:spLocks/>
          </p:cNvSpPr>
          <p:nvPr/>
        </p:nvSpPr>
        <p:spPr>
          <a:xfrm>
            <a:off x="542260" y="1157554"/>
            <a:ext cx="8144540" cy="490582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600" b="1" dirty="0" smtClean="0">
                <a:solidFill>
                  <a:srgbClr val="0161AA"/>
                </a:solidFill>
              </a:rPr>
              <a:t>Role</a:t>
            </a:r>
          </a:p>
          <a:p>
            <a:pPr marL="227013" lvl="1" indent="-227013">
              <a:lnSpc>
                <a:spcPts val="2640"/>
              </a:lnSpc>
            </a:pPr>
            <a:r>
              <a:rPr lang="en-US" sz="2400" dirty="0">
                <a:solidFill>
                  <a:srgbClr val="0161AA"/>
                </a:solidFill>
              </a:rPr>
              <a:t>Serve as a resource to other T/TA specialists on comprehensive health services, environmental health and safety, and engaging families in health issues.</a:t>
            </a:r>
          </a:p>
          <a:p>
            <a:pPr marL="227013" lvl="1" indent="-227013">
              <a:lnSpc>
                <a:spcPts val="2640"/>
              </a:lnSpc>
            </a:pPr>
            <a:r>
              <a:rPr lang="en-US" sz="2400" dirty="0">
                <a:solidFill>
                  <a:srgbClr val="0161AA"/>
                </a:solidFill>
              </a:rPr>
              <a:t>Serve as point of dissemination for health data and resources</a:t>
            </a:r>
          </a:p>
          <a:p>
            <a:pPr marL="227013" lvl="1" indent="-227013">
              <a:lnSpc>
                <a:spcPts val="2640"/>
              </a:lnSpc>
            </a:pPr>
            <a:r>
              <a:rPr lang="en-US" sz="2400" dirty="0">
                <a:solidFill>
                  <a:srgbClr val="0161AA"/>
                </a:solidFill>
              </a:rPr>
              <a:t>Aggregate/analyze state and regional health data to identify emerging trends and patterns.</a:t>
            </a:r>
          </a:p>
          <a:p>
            <a:pPr marL="227013" lvl="1" indent="-227013">
              <a:lnSpc>
                <a:spcPts val="2640"/>
              </a:lnSpc>
            </a:pPr>
            <a:r>
              <a:rPr lang="en-US" sz="2400" dirty="0">
                <a:solidFill>
                  <a:srgbClr val="0161AA"/>
                </a:solidFill>
              </a:rPr>
              <a:t>Provide training on health topics</a:t>
            </a:r>
          </a:p>
          <a:p>
            <a:pPr marL="0" indent="0">
              <a:buNone/>
            </a:pPr>
            <a:r>
              <a:rPr lang="en-US" sz="2600" b="1" dirty="0" smtClean="0">
                <a:solidFill>
                  <a:srgbClr val="0161AA"/>
                </a:solidFill>
              </a:rPr>
              <a:t>Experience</a:t>
            </a:r>
          </a:p>
          <a:p>
            <a:pPr marL="227013" lvl="1" indent="-227013">
              <a:lnSpc>
                <a:spcPts val="2640"/>
              </a:lnSpc>
            </a:pPr>
            <a:r>
              <a:rPr lang="en-US" sz="2400" dirty="0">
                <a:solidFill>
                  <a:srgbClr val="0161AA"/>
                </a:solidFill>
              </a:rPr>
              <a:t>Minimum of BA in public health, mental health, health education, maternal and child health, or health administration</a:t>
            </a:r>
          </a:p>
          <a:p>
            <a:pPr marL="227013" lvl="1" indent="-227013">
              <a:lnSpc>
                <a:spcPts val="2640"/>
              </a:lnSpc>
            </a:pPr>
            <a:r>
              <a:rPr lang="en-US" sz="2400" dirty="0">
                <a:solidFill>
                  <a:srgbClr val="0161AA"/>
                </a:solidFill>
              </a:rPr>
              <a:t>Minimum 5 years in health services in HS/EHS </a:t>
            </a:r>
            <a:r>
              <a:rPr lang="en-US" sz="2400" dirty="0" smtClean="0">
                <a:solidFill>
                  <a:srgbClr val="0161AA"/>
                </a:solidFill>
              </a:rPr>
              <a:t>programs</a:t>
            </a:r>
            <a:endParaRPr lang="en-US" sz="2200" dirty="0" smtClean="0">
              <a:solidFill>
                <a:srgbClr val="0161AA"/>
              </a:solidFill>
            </a:endParaRPr>
          </a:p>
          <a:p>
            <a:pPr lvl="1"/>
            <a:endParaRPr lang="en-US" sz="2500" dirty="0" smtClean="0">
              <a:solidFill>
                <a:srgbClr val="0161AA"/>
              </a:solidFill>
            </a:endParaRPr>
          </a:p>
          <a:p>
            <a:pPr marL="0" indent="0" algn="ctr">
              <a:buFont typeface="Arial" panose="020B0604020202020204" pitchFamily="34" charset="0"/>
              <a:buNone/>
            </a:pPr>
            <a:endParaRPr lang="en-US" sz="2800" dirty="0" smtClean="0">
              <a:solidFill>
                <a:srgbClr val="0161AA"/>
              </a:solidFill>
            </a:endParaRPr>
          </a:p>
          <a:p>
            <a:endParaRPr lang="en-US" sz="2800" dirty="0">
              <a:solidFill>
                <a:srgbClr val="0161AA"/>
              </a:solidFill>
            </a:endParaRPr>
          </a:p>
        </p:txBody>
      </p:sp>
    </p:spTree>
    <p:extLst>
      <p:ext uri="{BB962C8B-B14F-4D97-AF65-F5344CB8AC3E}">
        <p14:creationId xmlns:p14="http://schemas.microsoft.com/office/powerpoint/2010/main" val="2162916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a:ext>
            </a:extLst>
          </a:blip>
          <a:stretch>
            <a:fillRect/>
          </a:stretch>
        </p:blipFill>
        <p:spPr>
          <a:xfrm>
            <a:off x="420636" y="978196"/>
            <a:ext cx="8723364" cy="4551222"/>
          </a:xfrm>
          <a:prstGeom prst="rect">
            <a:avLst/>
          </a:prstGeom>
        </p:spPr>
      </p:pic>
      <p:sp>
        <p:nvSpPr>
          <p:cNvPr id="3" name="Text Box 2"/>
          <p:cNvSpPr txBox="1">
            <a:spLocks noChangeArrowheads="1"/>
          </p:cNvSpPr>
          <p:nvPr/>
        </p:nvSpPr>
        <p:spPr bwMode="auto">
          <a:xfrm>
            <a:off x="1671135" y="5723448"/>
            <a:ext cx="6222365" cy="58166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Region XI </a:t>
            </a:r>
            <a:r>
              <a:rPr lang="en-US" sz="1200" dirty="0">
                <a:latin typeface="Arial" panose="020B0604020202020204" pitchFamily="34" charset="0"/>
                <a:ea typeface="Calibri" panose="020F0502020204030204" pitchFamily="34" charset="0"/>
                <a:cs typeface="Times New Roman" panose="02020603050405020304" pitchFamily="18" charset="0"/>
              </a:rPr>
              <a:t>—</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American </a:t>
            </a:r>
            <a:r>
              <a:rPr lang="en-US" sz="1200" dirty="0">
                <a:effectLst/>
                <a:latin typeface="Arial" panose="020B0604020202020204" pitchFamily="34" charset="0"/>
                <a:ea typeface="Calibri" panose="020F0502020204030204" pitchFamily="34" charset="0"/>
                <a:cs typeface="Times New Roman" panose="02020603050405020304" pitchFamily="18" charset="0"/>
              </a:rPr>
              <a:t>Indian and Alaska Native (AIAN) Head Start Programs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Region </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XII—Migrant </a:t>
            </a:r>
            <a:r>
              <a:rPr lang="en-US" sz="1200" dirty="0">
                <a:effectLst/>
                <a:latin typeface="Arial" panose="020B0604020202020204" pitchFamily="34" charset="0"/>
                <a:ea typeface="Calibri" panose="020F0502020204030204" pitchFamily="34" charset="0"/>
                <a:cs typeface="Times New Roman" panose="02020603050405020304" pitchFamily="18" charset="0"/>
              </a:rPr>
              <a:t>and Seasonal Head Start Programs (MSHS)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2"/>
          <p:cNvSpPr txBox="1">
            <a:spLocks/>
          </p:cNvSpPr>
          <p:nvPr/>
        </p:nvSpPr>
        <p:spPr>
          <a:xfrm>
            <a:off x="457200" y="22056"/>
            <a:ext cx="82296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smtClean="0">
                <a:solidFill>
                  <a:srgbClr val="0161AA"/>
                </a:solidFill>
                <a:latin typeface="+mn-lt"/>
              </a:rPr>
              <a:t>ACF Regions</a:t>
            </a:r>
            <a:endParaRPr lang="en-US" sz="3600" b="1" dirty="0">
              <a:solidFill>
                <a:srgbClr val="0161AA"/>
              </a:solidFill>
              <a:latin typeface="+mn-lt"/>
            </a:endParaRPr>
          </a:p>
        </p:txBody>
      </p:sp>
    </p:spTree>
    <p:extLst>
      <p:ext uri="{BB962C8B-B14F-4D97-AF65-F5344CB8AC3E}">
        <p14:creationId xmlns:p14="http://schemas.microsoft.com/office/powerpoint/2010/main" val="3559565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229750013"/>
              </p:ext>
            </p:extLst>
          </p:nvPr>
        </p:nvGraphicFramePr>
        <p:xfrm>
          <a:off x="883654" y="1341677"/>
          <a:ext cx="7556500" cy="4005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idx="4294967295"/>
          </p:nvPr>
        </p:nvSpPr>
        <p:spPr>
          <a:xfrm>
            <a:off x="596739" y="381731"/>
            <a:ext cx="8229600" cy="1143000"/>
          </a:xfrm>
        </p:spPr>
        <p:txBody>
          <a:bodyPr vert="horz" lIns="91440" tIns="45720" rIns="91440" bIns="45720" rtlCol="0" anchor="t" anchorCtr="0">
            <a:noAutofit/>
          </a:bodyPr>
          <a:lstStyle/>
          <a:p>
            <a:r>
              <a:rPr lang="en-US" sz="3600" b="1" dirty="0">
                <a:solidFill>
                  <a:srgbClr val="0161AA"/>
                </a:solidFill>
                <a:latin typeface="+mn-lt"/>
              </a:rPr>
              <a:t>National Center for Early Childhood Health and Wellness Oral </a:t>
            </a:r>
            <a:r>
              <a:rPr lang="en-US" sz="3600" b="1">
                <a:solidFill>
                  <a:srgbClr val="0161AA"/>
                </a:solidFill>
                <a:latin typeface="+mn-lt"/>
              </a:rPr>
              <a:t>Health </a:t>
            </a:r>
            <a:r>
              <a:rPr lang="en-US" sz="3600" b="1" smtClean="0">
                <a:solidFill>
                  <a:srgbClr val="0161AA"/>
                </a:solidFill>
                <a:latin typeface="+mn-lt"/>
              </a:rPr>
              <a:t>Team</a:t>
            </a:r>
            <a:endParaRPr lang="en-US" sz="3600" b="1" dirty="0">
              <a:solidFill>
                <a:srgbClr val="0161AA"/>
              </a:solidFill>
              <a:latin typeface="+mn-lt"/>
            </a:endParaRPr>
          </a:p>
        </p:txBody>
      </p:sp>
    </p:spTree>
    <p:extLst>
      <p:ext uri="{BB962C8B-B14F-4D97-AF65-F5344CB8AC3E}">
        <p14:creationId xmlns:p14="http://schemas.microsoft.com/office/powerpoint/2010/main" val="1235711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3244" y="365125"/>
            <a:ext cx="7886700" cy="1325563"/>
          </a:xfrm>
        </p:spPr>
        <p:txBody>
          <a:bodyPr vert="horz" lIns="91440" tIns="45720" rIns="91440" bIns="45720" rtlCol="0" anchor="t" anchorCtr="0">
            <a:noAutofit/>
          </a:bodyPr>
          <a:lstStyle/>
          <a:p>
            <a:r>
              <a:rPr lang="en-US" sz="3600" b="1" dirty="0" smtClean="0">
                <a:solidFill>
                  <a:srgbClr val="0161AA"/>
                </a:solidFill>
                <a:latin typeface="+mn-lt"/>
              </a:rPr>
              <a:t>National Maternal and Child Oral Health Resource Center: Who Are We</a:t>
            </a:r>
            <a:endParaRPr lang="en-US" sz="3600" b="1" dirty="0">
              <a:solidFill>
                <a:srgbClr val="0161AA"/>
              </a:solidFill>
              <a:latin typeface="+mn-lt"/>
            </a:endParaRPr>
          </a:p>
        </p:txBody>
      </p:sp>
      <p:grpSp>
        <p:nvGrpSpPr>
          <p:cNvPr id="17" name="Group 16"/>
          <p:cNvGrpSpPr/>
          <p:nvPr/>
        </p:nvGrpSpPr>
        <p:grpSpPr>
          <a:xfrm>
            <a:off x="329320" y="2055594"/>
            <a:ext cx="8485361" cy="3781410"/>
            <a:chOff x="309389" y="2525418"/>
            <a:chExt cx="8485361" cy="3781410"/>
          </a:xfrm>
        </p:grpSpPr>
        <p:grpSp>
          <p:nvGrpSpPr>
            <p:cNvPr id="8" name="Group 7"/>
            <p:cNvGrpSpPr/>
            <p:nvPr/>
          </p:nvGrpSpPr>
          <p:grpSpPr>
            <a:xfrm>
              <a:off x="309389" y="2525418"/>
              <a:ext cx="1816333" cy="3290068"/>
              <a:chOff x="406291" y="2377818"/>
              <a:chExt cx="1816333" cy="3290068"/>
            </a:xfrm>
          </p:grpSpPr>
          <p:pic>
            <p:nvPicPr>
              <p:cNvPr id="4" name="Picture 3" descr="katrina-holt.jpg"/>
              <p:cNvPicPr>
                <a:picLocks/>
              </p:cNvPicPr>
              <p:nvPr/>
            </p:nvPicPr>
            <p:blipFill rotWithShape="1">
              <a:blip r:embed="rId3" cstate="print">
                <a:extLst>
                  <a:ext uri="{28A0092B-C50C-407E-A947-70E740481C1C}">
                    <a14:useLocalDpi xmlns:a14="http://schemas.microsoft.com/office/drawing/2010/main"/>
                  </a:ext>
                </a:extLst>
              </a:blip>
              <a:srcRect/>
              <a:stretch/>
            </p:blipFill>
            <p:spPr>
              <a:xfrm>
                <a:off x="406291" y="2377818"/>
                <a:ext cx="1816333" cy="2705292"/>
              </a:xfrm>
              <a:prstGeom prst="roundRect">
                <a:avLst>
                  <a:gd name="adj" fmla="val 8594"/>
                </a:avLst>
              </a:prstGeom>
              <a:solidFill>
                <a:srgbClr val="FFFFFF">
                  <a:shade val="85000"/>
                </a:srgbClr>
              </a:solidFill>
              <a:ln w="28575" cmpd="sng">
                <a:solidFill>
                  <a:schemeClr val="accent2"/>
                </a:solidFill>
              </a:ln>
              <a:effectLst/>
            </p:spPr>
          </p:pic>
          <p:sp>
            <p:nvSpPr>
              <p:cNvPr id="12" name="TextBox 11"/>
              <p:cNvSpPr txBox="1"/>
              <p:nvPr/>
            </p:nvSpPr>
            <p:spPr>
              <a:xfrm>
                <a:off x="406291" y="5083110"/>
                <a:ext cx="1816333" cy="584776"/>
              </a:xfrm>
              <a:prstGeom prst="rect">
                <a:avLst/>
              </a:prstGeom>
              <a:noFill/>
            </p:spPr>
            <p:txBody>
              <a:bodyPr wrap="square" rtlCol="0">
                <a:spAutoFit/>
              </a:bodyPr>
              <a:lstStyle/>
              <a:p>
                <a:pPr algn="ctr"/>
                <a:r>
                  <a:rPr lang="en-US" sz="1600" dirty="0" smtClean="0"/>
                  <a:t>Katrina Holt</a:t>
                </a:r>
              </a:p>
              <a:p>
                <a:pPr algn="ctr"/>
                <a:r>
                  <a:rPr lang="en-US" sz="1600" dirty="0" smtClean="0"/>
                  <a:t>Director</a:t>
                </a:r>
                <a:endParaRPr lang="en-US" sz="1600" dirty="0"/>
              </a:p>
            </p:txBody>
          </p:sp>
        </p:grpSp>
        <p:grpSp>
          <p:nvGrpSpPr>
            <p:cNvPr id="5" name="Group 4"/>
            <p:cNvGrpSpPr/>
            <p:nvPr/>
          </p:nvGrpSpPr>
          <p:grpSpPr>
            <a:xfrm>
              <a:off x="6870700" y="2525418"/>
              <a:ext cx="1924050" cy="3510922"/>
              <a:chOff x="6967602" y="2367576"/>
              <a:chExt cx="1924050" cy="3510922"/>
            </a:xfrm>
          </p:grpSpPr>
          <p:pic>
            <p:nvPicPr>
              <p:cNvPr id="10" name="Picture 9" descr="1911223_10201970879253515_670932165_o.pdf"/>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021951" y="2367576"/>
                <a:ext cx="1815352" cy="2666092"/>
              </a:xfrm>
              <a:prstGeom prst="roundRect">
                <a:avLst>
                  <a:gd name="adj" fmla="val 8594"/>
                </a:avLst>
              </a:prstGeom>
              <a:solidFill>
                <a:srgbClr val="FFFFFF">
                  <a:shade val="85000"/>
                </a:srgbClr>
              </a:solidFill>
              <a:ln w="28575" cmpd="sng">
                <a:solidFill>
                  <a:schemeClr val="accent2"/>
                </a:solidFill>
              </a:ln>
              <a:effectLst/>
            </p:spPr>
          </p:pic>
          <p:sp>
            <p:nvSpPr>
              <p:cNvPr id="13" name="TextBox 12"/>
              <p:cNvSpPr txBox="1"/>
              <p:nvPr/>
            </p:nvSpPr>
            <p:spPr>
              <a:xfrm>
                <a:off x="6967602" y="5047501"/>
                <a:ext cx="1924050" cy="830997"/>
              </a:xfrm>
              <a:prstGeom prst="rect">
                <a:avLst/>
              </a:prstGeom>
              <a:noFill/>
            </p:spPr>
            <p:txBody>
              <a:bodyPr wrap="square" rtlCol="0">
                <a:spAutoFit/>
              </a:bodyPr>
              <a:lstStyle/>
              <a:p>
                <a:pPr algn="ctr"/>
                <a:r>
                  <a:rPr lang="en-US" sz="1600" dirty="0" smtClean="0"/>
                  <a:t>Beth Lowe</a:t>
                </a:r>
              </a:p>
              <a:p>
                <a:pPr algn="ctr"/>
                <a:r>
                  <a:rPr lang="en-US" sz="1600" dirty="0" smtClean="0"/>
                  <a:t>Health Education Specialist</a:t>
                </a:r>
                <a:endParaRPr lang="en-US" sz="1600" dirty="0"/>
              </a:p>
            </p:txBody>
          </p:sp>
        </p:grpSp>
        <p:grpSp>
          <p:nvGrpSpPr>
            <p:cNvPr id="3" name="Group 2"/>
            <p:cNvGrpSpPr/>
            <p:nvPr/>
          </p:nvGrpSpPr>
          <p:grpSpPr>
            <a:xfrm>
              <a:off x="4615079" y="2525418"/>
              <a:ext cx="1924931" cy="3781410"/>
              <a:chOff x="4644817" y="2367576"/>
              <a:chExt cx="1924931" cy="3781410"/>
            </a:xfrm>
          </p:grpSpPr>
          <p:sp>
            <p:nvSpPr>
              <p:cNvPr id="14" name="TextBox 13"/>
              <p:cNvSpPr txBox="1"/>
              <p:nvPr/>
            </p:nvSpPr>
            <p:spPr>
              <a:xfrm>
                <a:off x="4644817" y="5071768"/>
                <a:ext cx="1924931" cy="1077218"/>
              </a:xfrm>
              <a:prstGeom prst="rect">
                <a:avLst/>
              </a:prstGeom>
              <a:noFill/>
            </p:spPr>
            <p:txBody>
              <a:bodyPr wrap="square" rtlCol="0">
                <a:spAutoFit/>
              </a:bodyPr>
              <a:lstStyle/>
              <a:p>
                <a:pPr algn="ctr"/>
                <a:r>
                  <a:rPr lang="en-US" sz="1600" dirty="0" smtClean="0"/>
                  <a:t>Sarah </a:t>
                </a:r>
                <a:r>
                  <a:rPr lang="en-US" sz="1600" dirty="0" err="1" smtClean="0"/>
                  <a:t>Kolo</a:t>
                </a:r>
                <a:endParaRPr lang="en-US" sz="1600" dirty="0" smtClean="0"/>
              </a:p>
              <a:p>
                <a:pPr algn="ctr"/>
                <a:r>
                  <a:rPr lang="en-US" sz="1600" dirty="0" smtClean="0"/>
                  <a:t>Health Communications Specialist</a:t>
                </a:r>
                <a:endParaRPr lang="en-US" sz="1600" dirty="0"/>
              </a:p>
            </p:txBody>
          </p:sp>
          <p:pic>
            <p:nvPicPr>
              <p:cNvPr id="21" name="Picture 20" descr="Sarah.pdf"/>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675600" y="2367576"/>
                <a:ext cx="1863364" cy="2683546"/>
              </a:xfrm>
              <a:prstGeom prst="roundRect">
                <a:avLst>
                  <a:gd name="adj" fmla="val 8594"/>
                </a:avLst>
              </a:prstGeom>
              <a:solidFill>
                <a:srgbClr val="FFFFFF">
                  <a:shade val="85000"/>
                </a:srgbClr>
              </a:solidFill>
              <a:ln w="28575" cmpd="sng">
                <a:solidFill>
                  <a:schemeClr val="accent2"/>
                </a:solidFill>
              </a:ln>
              <a:effectLst/>
            </p:spPr>
          </p:pic>
        </p:grpSp>
        <p:grpSp>
          <p:nvGrpSpPr>
            <p:cNvPr id="15" name="Group 14"/>
            <p:cNvGrpSpPr/>
            <p:nvPr/>
          </p:nvGrpSpPr>
          <p:grpSpPr>
            <a:xfrm>
              <a:off x="2456412" y="2525418"/>
              <a:ext cx="1827977" cy="3299911"/>
              <a:chOff x="2569556" y="2347618"/>
              <a:chExt cx="1785754" cy="3299911"/>
            </a:xfrm>
          </p:grpSpPr>
          <p:sp>
            <p:nvSpPr>
              <p:cNvPr id="11" name="TextBox 10"/>
              <p:cNvSpPr txBox="1"/>
              <p:nvPr/>
            </p:nvSpPr>
            <p:spPr>
              <a:xfrm>
                <a:off x="2569556" y="5062753"/>
                <a:ext cx="1785754" cy="584776"/>
              </a:xfrm>
              <a:prstGeom prst="rect">
                <a:avLst/>
              </a:prstGeom>
              <a:noFill/>
            </p:spPr>
            <p:txBody>
              <a:bodyPr wrap="square" rtlCol="0">
                <a:spAutoFit/>
              </a:bodyPr>
              <a:lstStyle/>
              <a:p>
                <a:pPr algn="ctr"/>
                <a:r>
                  <a:rPr lang="en-US" sz="1600" dirty="0" smtClean="0"/>
                  <a:t>Ruth Barzel</a:t>
                </a:r>
              </a:p>
              <a:p>
                <a:pPr algn="ctr"/>
                <a:r>
                  <a:rPr lang="en-US" sz="1600" dirty="0" smtClean="0"/>
                  <a:t>Writer/Editor</a:t>
                </a:r>
                <a:endParaRPr lang="en-US" sz="1600" dirty="0"/>
              </a:p>
            </p:txBody>
          </p:sp>
          <p:pic>
            <p:nvPicPr>
              <p:cNvPr id="9" name="Picture 8" descr="2014-09-23 11.31.45.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569556" y="2347618"/>
                <a:ext cx="1785754" cy="2686050"/>
              </a:xfrm>
              <a:prstGeom prst="roundRect">
                <a:avLst>
                  <a:gd name="adj" fmla="val 8594"/>
                </a:avLst>
              </a:prstGeom>
              <a:solidFill>
                <a:srgbClr val="FFFFFF">
                  <a:shade val="85000"/>
                </a:srgbClr>
              </a:solidFill>
              <a:ln w="28575" cmpd="sng">
                <a:solidFill>
                  <a:schemeClr val="accent2"/>
                </a:solidFill>
              </a:ln>
              <a:effectLst/>
            </p:spPr>
          </p:pic>
        </p:grpSp>
      </p:grpSp>
    </p:spTree>
    <p:extLst>
      <p:ext uri="{BB962C8B-B14F-4D97-AF65-F5344CB8AC3E}">
        <p14:creationId xmlns:p14="http://schemas.microsoft.com/office/powerpoint/2010/main" val="68672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idx="4294967295"/>
          </p:nvPr>
        </p:nvSpPr>
        <p:spPr>
          <a:xfrm>
            <a:off x="2239963" y="1598725"/>
            <a:ext cx="6904037" cy="4648200"/>
          </a:xfrm>
          <a:prstGeom prst="rect">
            <a:avLst/>
          </a:prstGeom>
        </p:spPr>
        <p:txBody>
          <a:bodyPr vert="horz" lIns="91440" tIns="45720" rIns="91440" bIns="45720" rtlCol="0">
            <a:noAutofit/>
          </a:bodyPr>
          <a:lstStyle/>
          <a:p>
            <a:pPr>
              <a:spcBef>
                <a:spcPts val="200"/>
              </a:spcBef>
              <a:buFont typeface="Arial"/>
              <a:buChar char="•"/>
            </a:pPr>
            <a:r>
              <a:rPr lang="en-US" sz="2600" dirty="0" smtClean="0"/>
              <a:t>Develop and disseminate materials</a:t>
            </a:r>
            <a:endParaRPr lang="en-US" sz="2600" dirty="0"/>
          </a:p>
          <a:p>
            <a:pPr marL="571500" lvl="1" indent="-285750">
              <a:buFont typeface="Arial"/>
              <a:buChar char="•"/>
            </a:pPr>
            <a:r>
              <a:rPr lang="en-US" sz="2400" dirty="0" smtClean="0"/>
              <a:t>Brush Up on Oral Health newsletter</a:t>
            </a:r>
          </a:p>
          <a:p>
            <a:pPr marL="571500" lvl="1" indent="-285750">
              <a:buFont typeface="Arial"/>
              <a:buChar char="•"/>
            </a:pPr>
            <a:r>
              <a:rPr lang="en-US" sz="2400" dirty="0" smtClean="0"/>
              <a:t>Head Start Health Services newsletter</a:t>
            </a:r>
          </a:p>
          <a:p>
            <a:pPr marL="571500" lvl="1" indent="-285750">
              <a:buFont typeface="Arial"/>
              <a:buChar char="•"/>
            </a:pPr>
            <a:r>
              <a:rPr lang="en-US" sz="2400" dirty="0" smtClean="0"/>
              <a:t>Handouts for staff, pregnant women, and parents</a:t>
            </a:r>
          </a:p>
          <a:p>
            <a:pPr>
              <a:spcBef>
                <a:spcPts val="1500"/>
              </a:spcBef>
              <a:buFont typeface="Arial"/>
              <a:buChar char="•"/>
            </a:pPr>
            <a:r>
              <a:rPr lang="en-US" sz="2600" dirty="0" smtClean="0"/>
              <a:t>Develop, coordinate, and conduct educational presentations and trainings</a:t>
            </a:r>
          </a:p>
          <a:p>
            <a:pPr>
              <a:spcBef>
                <a:spcPts val="1500"/>
              </a:spcBef>
              <a:buFont typeface="Arial"/>
              <a:buChar char="•"/>
            </a:pPr>
            <a:r>
              <a:rPr lang="en-US" sz="2600" dirty="0" smtClean="0"/>
              <a:t>Provide information and technical assistance</a:t>
            </a:r>
          </a:p>
          <a:p>
            <a:pPr>
              <a:spcBef>
                <a:spcPts val="1500"/>
              </a:spcBef>
              <a:buFont typeface="Arial"/>
              <a:buChar char="•"/>
            </a:pPr>
            <a:r>
              <a:rPr lang="en-US" sz="2600" dirty="0" smtClean="0"/>
              <a:t>Review </a:t>
            </a:r>
            <a:r>
              <a:rPr lang="en-US" sz="2600" dirty="0"/>
              <a:t>oral health content produced by </a:t>
            </a:r>
            <a:r>
              <a:rPr lang="en-US" sz="2600" dirty="0" smtClean="0"/>
              <a:t>NCECHW partners </a:t>
            </a:r>
            <a:r>
              <a:rPr lang="en-US" sz="2600" dirty="0"/>
              <a:t>and other national </a:t>
            </a:r>
            <a:r>
              <a:rPr lang="en-US" sz="2600" dirty="0" smtClean="0"/>
              <a:t>centers</a:t>
            </a:r>
            <a:endParaRPr lang="en-US" sz="2600" dirty="0"/>
          </a:p>
        </p:txBody>
      </p:sp>
      <p:sp>
        <p:nvSpPr>
          <p:cNvPr id="2" name="Title 1"/>
          <p:cNvSpPr>
            <a:spLocks noGrp="1"/>
          </p:cNvSpPr>
          <p:nvPr>
            <p:ph type="title" idx="4294967295"/>
          </p:nvPr>
        </p:nvSpPr>
        <p:spPr>
          <a:xfrm>
            <a:off x="489632" y="274638"/>
            <a:ext cx="8229600" cy="1143000"/>
          </a:xfrm>
        </p:spPr>
        <p:txBody>
          <a:bodyPr>
            <a:noAutofit/>
          </a:bodyPr>
          <a:lstStyle/>
          <a:p>
            <a:r>
              <a:rPr lang="en-US" sz="3600" b="1" dirty="0" smtClean="0">
                <a:solidFill>
                  <a:srgbClr val="0161AA"/>
                </a:solidFill>
                <a:latin typeface="+mn-lt"/>
              </a:rPr>
              <a:t>National Maternal and Child Oral Health Resource Center: What Do We Do</a:t>
            </a:r>
            <a:endParaRPr lang="en-US" sz="3600" b="1" dirty="0">
              <a:solidFill>
                <a:srgbClr val="0161AA"/>
              </a:solidFill>
              <a:latin typeface="+mn-lt"/>
            </a:endParaRPr>
          </a:p>
        </p:txBody>
      </p:sp>
      <p:grpSp>
        <p:nvGrpSpPr>
          <p:cNvPr id="3" name="Group 2"/>
          <p:cNvGrpSpPr/>
          <p:nvPr/>
        </p:nvGrpSpPr>
        <p:grpSpPr>
          <a:xfrm>
            <a:off x="211828" y="1867503"/>
            <a:ext cx="1852710" cy="4253173"/>
            <a:chOff x="211828" y="1918890"/>
            <a:chExt cx="1852710" cy="4253173"/>
          </a:xfrm>
        </p:grpSpPr>
        <p:grpSp>
          <p:nvGrpSpPr>
            <p:cNvPr id="21" name="Group 20"/>
            <p:cNvGrpSpPr/>
            <p:nvPr/>
          </p:nvGrpSpPr>
          <p:grpSpPr>
            <a:xfrm>
              <a:off x="211828" y="1918890"/>
              <a:ext cx="1573731" cy="1869541"/>
              <a:chOff x="1558866" y="1485152"/>
              <a:chExt cx="1455233" cy="1766047"/>
            </a:xfrm>
          </p:grpSpPr>
          <p:sp>
            <p:nvSpPr>
              <p:cNvPr id="18" name="Rectangle 17"/>
              <p:cNvSpPr/>
              <p:nvPr/>
            </p:nvSpPr>
            <p:spPr>
              <a:xfrm>
                <a:off x="1558866" y="1485152"/>
                <a:ext cx="1455233" cy="1766047"/>
              </a:xfrm>
              <a:prstGeom prst="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Screen Shot 2015-11-18 at 10.50.46 AM.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1619132" y="1568822"/>
                <a:ext cx="1334700" cy="1598706"/>
              </a:xfrm>
              <a:prstGeom prst="rect">
                <a:avLst/>
              </a:prstGeom>
              <a:ln>
                <a:noFill/>
              </a:ln>
            </p:spPr>
          </p:pic>
        </p:grpSp>
        <p:grpSp>
          <p:nvGrpSpPr>
            <p:cNvPr id="22" name="Group 21"/>
            <p:cNvGrpSpPr/>
            <p:nvPr/>
          </p:nvGrpSpPr>
          <p:grpSpPr>
            <a:xfrm rot="21063617">
              <a:off x="396870" y="2851171"/>
              <a:ext cx="1643593" cy="1874520"/>
              <a:chOff x="103633" y="3298289"/>
              <a:chExt cx="1455233" cy="1773936"/>
            </a:xfrm>
          </p:grpSpPr>
          <p:sp>
            <p:nvSpPr>
              <p:cNvPr id="19" name="Rectangle 18"/>
              <p:cNvSpPr/>
              <p:nvPr/>
            </p:nvSpPr>
            <p:spPr>
              <a:xfrm>
                <a:off x="103633" y="3298289"/>
                <a:ext cx="1455233" cy="1773936"/>
              </a:xfrm>
              <a:prstGeom prst="rect">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Screen Shot 2015-11-18 at 10.54.41 AM.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21865" y="3385157"/>
                <a:ext cx="1218768" cy="1600200"/>
              </a:xfrm>
              <a:prstGeom prst="rect">
                <a:avLst/>
              </a:prstGeom>
              <a:ln>
                <a:noFill/>
              </a:ln>
            </p:spPr>
          </p:pic>
        </p:grpSp>
        <p:grpSp>
          <p:nvGrpSpPr>
            <p:cNvPr id="23" name="Group 22"/>
            <p:cNvGrpSpPr/>
            <p:nvPr/>
          </p:nvGrpSpPr>
          <p:grpSpPr>
            <a:xfrm rot="550337">
              <a:off x="420945" y="4234187"/>
              <a:ext cx="1643593" cy="1937876"/>
              <a:chOff x="-1734634" y="5084064"/>
              <a:chExt cx="1455233" cy="1773936"/>
            </a:xfrm>
          </p:grpSpPr>
          <p:sp>
            <p:nvSpPr>
              <p:cNvPr id="20" name="Rectangle 19"/>
              <p:cNvSpPr/>
              <p:nvPr/>
            </p:nvSpPr>
            <p:spPr>
              <a:xfrm>
                <a:off x="-1734634" y="5084064"/>
                <a:ext cx="1455233" cy="1773936"/>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Screen Shot 2015-11-18 at 10.53.00 AM.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637703" y="5170932"/>
                <a:ext cx="1261371" cy="1600200"/>
              </a:xfrm>
              <a:prstGeom prst="rect">
                <a:avLst/>
              </a:prstGeom>
              <a:ln>
                <a:noFill/>
              </a:ln>
            </p:spPr>
          </p:pic>
        </p:grpSp>
      </p:grpSp>
    </p:spTree>
    <p:extLst>
      <p:ext uri="{BB962C8B-B14F-4D97-AF65-F5344CB8AC3E}">
        <p14:creationId xmlns:p14="http://schemas.microsoft.com/office/powerpoint/2010/main" val="2042880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idx="4294967295"/>
          </p:nvPr>
        </p:nvSpPr>
        <p:spPr>
          <a:xfrm>
            <a:off x="501273" y="373063"/>
            <a:ext cx="8229600" cy="914400"/>
          </a:xfrm>
          <a:no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p>
            <a:pPr algn="ctr"/>
            <a:r>
              <a:rPr lang="en-US" b="1" i="1" dirty="0" smtClean="0">
                <a:solidFill>
                  <a:srgbClr val="1460AB"/>
                </a:solidFill>
                <a:latin typeface="+mn-lt"/>
                <a:cs typeface="Calibri"/>
              </a:rPr>
              <a:t/>
            </a:r>
            <a:br>
              <a:rPr lang="en-US" b="1" i="1" dirty="0" smtClean="0">
                <a:solidFill>
                  <a:srgbClr val="1460AB"/>
                </a:solidFill>
                <a:latin typeface="+mn-lt"/>
                <a:cs typeface="Calibri"/>
              </a:rPr>
            </a:br>
            <a:r>
              <a:rPr lang="en-US" sz="4000" b="1" i="1" dirty="0" smtClean="0">
                <a:solidFill>
                  <a:srgbClr val="1460AB"/>
                </a:solidFill>
                <a:latin typeface="+mn-lt"/>
                <a:cs typeface="Calibri"/>
              </a:rPr>
              <a:t>Brush </a:t>
            </a:r>
            <a:r>
              <a:rPr lang="en-US" sz="4000" b="1" i="1" dirty="0">
                <a:solidFill>
                  <a:srgbClr val="1460AB"/>
                </a:solidFill>
                <a:latin typeface="+mn-lt"/>
                <a:cs typeface="Calibri"/>
              </a:rPr>
              <a:t>Up on Oral Health </a:t>
            </a:r>
            <a:r>
              <a:rPr lang="en-US" sz="4000" b="1" dirty="0">
                <a:solidFill>
                  <a:srgbClr val="1460AB"/>
                </a:solidFill>
                <a:latin typeface="+mn-lt"/>
                <a:cs typeface="Calibri"/>
              </a:rPr>
              <a:t>Newsletter</a:t>
            </a:r>
            <a:r>
              <a:rPr lang="en-US" sz="4000" i="1" dirty="0" smtClean="0">
                <a:solidFill>
                  <a:srgbClr val="558ED5"/>
                </a:solidFill>
                <a:latin typeface="Calibri" charset="0"/>
                <a:ea typeface="ＭＳ Ｐゴシック" charset="0"/>
                <a:cs typeface="ＭＳ Ｐゴシック" charset="0"/>
              </a:rPr>
              <a:t/>
            </a:r>
            <a:br>
              <a:rPr lang="en-US" sz="4000" i="1" dirty="0" smtClean="0">
                <a:solidFill>
                  <a:srgbClr val="558ED5"/>
                </a:solidFill>
                <a:latin typeface="Calibri" charset="0"/>
                <a:ea typeface="ＭＳ Ｐゴシック" charset="0"/>
                <a:cs typeface="ＭＳ Ｐゴシック" charset="0"/>
              </a:rPr>
            </a:br>
            <a:endParaRPr lang="en-US" sz="4000" dirty="0">
              <a:solidFill>
                <a:srgbClr val="558ED5"/>
              </a:solidFill>
              <a:latin typeface="Calibri" charset="0"/>
              <a:ea typeface="ＭＳ Ｐゴシック" charset="0"/>
              <a:cs typeface="ＭＳ Ｐゴシック" charset="0"/>
            </a:endParaRPr>
          </a:p>
        </p:txBody>
      </p:sp>
      <p:sp>
        <p:nvSpPr>
          <p:cNvPr id="7172" name="Content Placeholder 2"/>
          <p:cNvSpPr txBox="1">
            <a:spLocks/>
          </p:cNvSpPr>
          <p:nvPr/>
        </p:nvSpPr>
        <p:spPr bwMode="auto">
          <a:xfrm>
            <a:off x="3581400" y="1286932"/>
            <a:ext cx="5105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defTabSz="457200" eaLnBrk="0" hangingPunct="0">
              <a:spcBef>
                <a:spcPct val="20000"/>
              </a:spcBef>
              <a:buFont typeface="Arial" pitchFamily="34" charset="0"/>
              <a:buNone/>
              <a:defRPr sz="2800" b="1">
                <a:latin typeface="+mn-lt"/>
                <a:ea typeface="ＭＳ Ｐゴシック" charset="0"/>
              </a:defRPr>
            </a:lvl1pPr>
            <a:lvl2pPr marL="742950" indent="-285750" defTabSz="457200" eaLnBrk="0" hangingPunct="0">
              <a:spcBef>
                <a:spcPct val="20000"/>
              </a:spcBef>
              <a:buFont typeface="Arial" pitchFamily="34" charset="0"/>
              <a:buChar char="–"/>
              <a:defRPr>
                <a:latin typeface="Century Gothic"/>
                <a:cs typeface="Century Gothic"/>
              </a:defRPr>
            </a:lvl2pPr>
            <a:lvl3pPr marL="1143000" indent="-228600" defTabSz="457200" eaLnBrk="0" hangingPunct="0">
              <a:spcBef>
                <a:spcPct val="20000"/>
              </a:spcBef>
              <a:buFont typeface="Arial" pitchFamily="34" charset="0"/>
              <a:buChar char="•"/>
              <a:defRPr sz="2200">
                <a:latin typeface="Century Gothic"/>
                <a:cs typeface="Century Gothic"/>
              </a:defRPr>
            </a:lvl3pPr>
            <a:lvl4pPr marL="1600200" indent="-228600" defTabSz="457200" eaLnBrk="0" hangingPunct="0">
              <a:spcBef>
                <a:spcPct val="20000"/>
              </a:spcBef>
              <a:buFont typeface="Arial" pitchFamily="34" charset="0"/>
              <a:buChar char="–"/>
              <a:defRPr sz="2000">
                <a:latin typeface="Century Gothic"/>
                <a:cs typeface="Century Gothic"/>
              </a:defRPr>
            </a:lvl4pPr>
            <a:lvl5pPr marL="2057400" indent="-228600" defTabSz="457200" eaLnBrk="0" hangingPunct="0">
              <a:spcBef>
                <a:spcPct val="20000"/>
              </a:spcBef>
              <a:buFont typeface="Arial" pitchFamily="34" charset="0"/>
              <a:buChar char="»"/>
              <a:defRPr sz="2000">
                <a:latin typeface="Century Gothic"/>
                <a:cs typeface="Century Gothic"/>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pPr marL="347663" indent="-347663">
              <a:spcBef>
                <a:spcPts val="300"/>
              </a:spcBef>
              <a:buFont typeface="Arial"/>
              <a:buChar char="•"/>
            </a:pPr>
            <a:r>
              <a:rPr lang="en-US" sz="2600" b="0" dirty="0" smtClean="0"/>
              <a:t>Monthly newsletter for Head Start and child care staff</a:t>
            </a:r>
          </a:p>
          <a:p>
            <a:pPr marL="347663" indent="-347663">
              <a:spcBef>
                <a:spcPts val="300"/>
              </a:spcBef>
              <a:buFont typeface="Arial"/>
              <a:buChar char="•"/>
            </a:pPr>
            <a:r>
              <a:rPr lang="en-US" sz="2600" b="0" dirty="0" smtClean="0"/>
              <a:t>Provides information on current practice, practical tips for staff to share with parents for promoting oral health, and recipes for healthy snacks</a:t>
            </a:r>
          </a:p>
          <a:p>
            <a:pPr marL="347663" lvl="2" indent="-347663">
              <a:spcBef>
                <a:spcPts val="300"/>
              </a:spcBef>
              <a:buFont typeface="Arial"/>
              <a:buChar char="•"/>
            </a:pPr>
            <a:r>
              <a:rPr lang="en-US" sz="2600" dirty="0">
                <a:latin typeface="+mn-lt"/>
                <a:ea typeface="ＭＳ Ｐゴシック" charset="0"/>
                <a:cs typeface="Calibri"/>
              </a:rPr>
              <a:t>Subscribe at https://</a:t>
            </a:r>
            <a:r>
              <a:rPr lang="en-US" sz="2600" dirty="0" err="1">
                <a:latin typeface="+mn-lt"/>
                <a:ea typeface="ＭＳ Ｐゴシック" charset="0"/>
                <a:cs typeface="Calibri"/>
              </a:rPr>
              <a:t>eclkc.ohs.acf.hhs.gov</a:t>
            </a:r>
            <a:r>
              <a:rPr lang="en-US" sz="2600" dirty="0">
                <a:latin typeface="+mn-lt"/>
                <a:ea typeface="ＭＳ Ｐゴシック" charset="0"/>
                <a:cs typeface="Calibri"/>
              </a:rPr>
              <a:t>/ECLKC/</a:t>
            </a:r>
            <a:r>
              <a:rPr lang="en-US" sz="2600" dirty="0" err="1">
                <a:latin typeface="+mn-lt"/>
                <a:ea typeface="ＭＳ Ｐゴシック" charset="0"/>
                <a:cs typeface="Calibri"/>
              </a:rPr>
              <a:t>customerservice</a:t>
            </a:r>
            <a:r>
              <a:rPr lang="en-US" sz="2600" dirty="0">
                <a:latin typeface="+mn-lt"/>
                <a:ea typeface="ＭＳ Ｐゴシック" charset="0"/>
                <a:cs typeface="Calibri"/>
              </a:rPr>
              <a:t>/</a:t>
            </a:r>
            <a:r>
              <a:rPr lang="en-US" sz="2600" dirty="0" err="1" smtClean="0">
                <a:latin typeface="+mn-lt"/>
                <a:ea typeface="ＭＳ Ｐゴシック" charset="0"/>
                <a:cs typeface="Calibri"/>
              </a:rPr>
              <a:t>CMAlerts</a:t>
            </a:r>
            <a:endParaRPr lang="en-US" sz="2600" dirty="0">
              <a:latin typeface="+mn-lt"/>
              <a:ea typeface="ＭＳ Ｐゴシック" charset="0"/>
              <a:cs typeface="Calibri"/>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8735" y="1646303"/>
            <a:ext cx="3142665" cy="4057379"/>
          </a:xfrm>
          <a:prstGeom prst="rect">
            <a:avLst/>
          </a:prstGeom>
          <a:ln w="19050" cmpd="sng">
            <a:solidFill>
              <a:srgbClr val="3366FF"/>
            </a:solidFill>
          </a:ln>
          <a:effectLst/>
        </p:spPr>
      </p:pic>
    </p:spTree>
    <p:extLst>
      <p:ext uri="{BB962C8B-B14F-4D97-AF65-F5344CB8AC3E}">
        <p14:creationId xmlns:p14="http://schemas.microsoft.com/office/powerpoint/2010/main" val="33882997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0234" y="368300"/>
            <a:ext cx="8229600" cy="914400"/>
          </a:xfrm>
          <a:noFill/>
          <a:ln w="9525">
            <a:noFill/>
            <a:miter lim="800000"/>
            <a:headEnd/>
            <a:tailEnd/>
          </a:ln>
        </p:spPr>
        <p:txBody>
          <a:bodyPr vert="horz" wrap="square" lIns="91440" tIns="45720" rIns="91440" bIns="45720" numCol="1" anchor="ctr" anchorCtr="0" compatLnSpc="1">
            <a:prstTxWarp prst="textNoShape">
              <a:avLst/>
            </a:prstTxWarp>
            <a:normAutofit/>
          </a:bodyPr>
          <a:lstStyle/>
          <a:p>
            <a:pPr algn="ctr" eaLnBrk="0" hangingPunct="0"/>
            <a:r>
              <a:rPr lang="en-US" sz="3600" b="1" i="1" dirty="0">
                <a:solidFill>
                  <a:srgbClr val="0161AA"/>
                </a:solidFill>
                <a:latin typeface="+mn-lt"/>
                <a:cs typeface="Calibri"/>
              </a:rPr>
              <a:t>Brush Up on Oral Health </a:t>
            </a:r>
            <a:r>
              <a:rPr lang="en-US" sz="3600" b="1" dirty="0" smtClean="0">
                <a:solidFill>
                  <a:srgbClr val="0161AA"/>
                </a:solidFill>
                <a:latin typeface="+mn-lt"/>
                <a:cs typeface="Calibri"/>
              </a:rPr>
              <a:t>Newsletter</a:t>
            </a:r>
            <a:endParaRPr lang="en-US" sz="3600" b="1" dirty="0">
              <a:solidFill>
                <a:srgbClr val="0161AA"/>
              </a:solidFill>
              <a:latin typeface="+mn-lt"/>
              <a:cs typeface="Calibri"/>
            </a:endParaRPr>
          </a:p>
        </p:txBody>
      </p:sp>
      <p:sp>
        <p:nvSpPr>
          <p:cNvPr id="4" name="Content Placeholder 3"/>
          <p:cNvSpPr>
            <a:spLocks noGrp="1"/>
          </p:cNvSpPr>
          <p:nvPr>
            <p:ph idx="4294967295"/>
          </p:nvPr>
        </p:nvSpPr>
        <p:spPr>
          <a:xfrm>
            <a:off x="4021138" y="1287463"/>
            <a:ext cx="5122862" cy="4402230"/>
          </a:xfrm>
          <a:prstGeom prst="rect">
            <a:avLst/>
          </a:prstGeom>
        </p:spPr>
        <p:txBody>
          <a:bodyPr wrap="square">
            <a:spAutoFit/>
          </a:bodyPr>
          <a:lstStyle/>
          <a:p>
            <a:pPr marL="342900" lvl="1" indent="-342900">
              <a:spcBef>
                <a:spcPts val="550"/>
              </a:spcBef>
              <a:buFont typeface="Arial"/>
              <a:buChar char="•"/>
            </a:pPr>
            <a:r>
              <a:rPr lang="en-US" sz="2600" dirty="0" smtClean="0">
                <a:solidFill>
                  <a:schemeClr val="tx1">
                    <a:lumMod val="95000"/>
                    <a:lumOff val="5000"/>
                  </a:schemeClr>
                </a:solidFill>
              </a:rPr>
              <a:t>Current and past issues </a:t>
            </a:r>
            <a:r>
              <a:rPr lang="en-US" sz="2600" dirty="0">
                <a:solidFill>
                  <a:schemeClr val="tx1">
                    <a:lumMod val="95000"/>
                    <a:lumOff val="5000"/>
                  </a:schemeClr>
                </a:solidFill>
              </a:rPr>
              <a:t>available </a:t>
            </a:r>
            <a:r>
              <a:rPr lang="en-US" sz="2600" dirty="0" smtClean="0">
                <a:solidFill>
                  <a:schemeClr val="tx1">
                    <a:lumMod val="95000"/>
                    <a:lumOff val="5000"/>
                  </a:schemeClr>
                </a:solidFill>
              </a:rPr>
              <a:t>on ECLKC</a:t>
            </a:r>
          </a:p>
          <a:p>
            <a:pPr marL="342900" lvl="1" indent="-342900">
              <a:spcBef>
                <a:spcPts val="550"/>
              </a:spcBef>
              <a:buFont typeface="Arial"/>
              <a:buChar char="•"/>
            </a:pPr>
            <a:r>
              <a:rPr lang="en-US" sz="2600" dirty="0" smtClean="0"/>
              <a:t>Topics addressed include</a:t>
            </a:r>
          </a:p>
          <a:p>
            <a:pPr marL="685800" lvl="1" indent="-342900">
              <a:spcBef>
                <a:spcPts val="550"/>
              </a:spcBef>
              <a:buFont typeface="Arial"/>
              <a:buChar char="•"/>
            </a:pPr>
            <a:r>
              <a:rPr lang="en-US" sz="2400" dirty="0" smtClean="0"/>
              <a:t>Smoking and oral health</a:t>
            </a:r>
          </a:p>
          <a:p>
            <a:pPr marL="685800" lvl="1" indent="-342900">
              <a:spcBef>
                <a:spcPts val="550"/>
              </a:spcBef>
              <a:buFont typeface="Arial"/>
              <a:buChar char="•"/>
            </a:pPr>
            <a:r>
              <a:rPr lang="en-US" sz="2400" dirty="0" smtClean="0"/>
              <a:t>Dental clinic care for children with disabilities</a:t>
            </a:r>
            <a:endParaRPr lang="en-US" sz="2400" dirty="0"/>
          </a:p>
          <a:p>
            <a:pPr marL="685800" lvl="1" indent="-342900">
              <a:spcBef>
                <a:spcPts val="550"/>
              </a:spcBef>
              <a:buFont typeface="Arial"/>
              <a:buChar char="•"/>
            </a:pPr>
            <a:r>
              <a:rPr lang="en-US" sz="2400" dirty="0" smtClean="0"/>
              <a:t>Healthy bedtime habits</a:t>
            </a:r>
            <a:endParaRPr lang="en-US" sz="2400" dirty="0"/>
          </a:p>
          <a:p>
            <a:pPr marL="685800" lvl="1" indent="-342900">
              <a:spcBef>
                <a:spcPts val="550"/>
              </a:spcBef>
              <a:buFont typeface="Arial"/>
              <a:buChar char="•"/>
            </a:pPr>
            <a:r>
              <a:rPr lang="en-US" sz="2400" dirty="0" smtClean="0"/>
              <a:t>Choosing healthy behaviors</a:t>
            </a:r>
          </a:p>
          <a:p>
            <a:pPr marL="685800" lvl="1" indent="-342900">
              <a:spcBef>
                <a:spcPts val="550"/>
              </a:spcBef>
              <a:buFont typeface="Arial"/>
              <a:buChar char="•"/>
            </a:pPr>
            <a:r>
              <a:rPr lang="en-US" sz="2400" dirty="0" smtClean="0"/>
              <a:t>Oral injuries</a:t>
            </a:r>
            <a:endParaRPr lang="en-US" sz="2400" dirty="0"/>
          </a:p>
          <a:p>
            <a:pPr marL="685800" lvl="1" indent="-342900">
              <a:spcBef>
                <a:spcPts val="550"/>
              </a:spcBef>
              <a:buFont typeface="Arial"/>
              <a:buChar char="•"/>
            </a:pPr>
            <a:r>
              <a:rPr lang="en-US" sz="2400" dirty="0" err="1" smtClean="0"/>
              <a:t>Toothbrushing</a:t>
            </a:r>
            <a:endParaRPr lang="en-US" sz="2400" dirty="0"/>
          </a:p>
          <a:p>
            <a:pPr marL="685800" lvl="1" indent="-342900">
              <a:spcBef>
                <a:spcPts val="550"/>
              </a:spcBef>
              <a:buFont typeface="Arial"/>
              <a:buChar char="•"/>
            </a:pPr>
            <a:r>
              <a:rPr lang="en-US" sz="2400" dirty="0" smtClean="0"/>
              <a:t>Medicaid and CHIP</a:t>
            </a:r>
          </a:p>
        </p:txBody>
      </p:sp>
      <p:grpSp>
        <p:nvGrpSpPr>
          <p:cNvPr id="6" name="Group 5"/>
          <p:cNvGrpSpPr/>
          <p:nvPr/>
        </p:nvGrpSpPr>
        <p:grpSpPr>
          <a:xfrm>
            <a:off x="524934" y="1468143"/>
            <a:ext cx="3402444" cy="4546801"/>
            <a:chOff x="482599" y="1168400"/>
            <a:chExt cx="2891479" cy="4211986"/>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599" y="1168400"/>
              <a:ext cx="2201333" cy="2846736"/>
            </a:xfrm>
            <a:prstGeom prst="rect">
              <a:avLst/>
            </a:prstGeom>
            <a:ln w="19050" cmpd="sng">
              <a:solidFill>
                <a:srgbClr val="3366FF"/>
              </a:solidFill>
            </a:ln>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63795" y="2649886"/>
              <a:ext cx="2110283" cy="2730500"/>
            </a:xfrm>
            <a:prstGeom prst="rect">
              <a:avLst/>
            </a:prstGeom>
            <a:ln w="19050" cmpd="sng">
              <a:solidFill>
                <a:srgbClr val="FF6600"/>
              </a:solidFill>
            </a:ln>
          </p:spPr>
        </p:pic>
      </p:grpSp>
    </p:spTree>
    <p:extLst>
      <p:ext uri="{BB962C8B-B14F-4D97-AF65-F5344CB8AC3E}">
        <p14:creationId xmlns:p14="http://schemas.microsoft.com/office/powerpoint/2010/main" val="3555251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1810"/>
            <a:ext cx="8229600" cy="1143000"/>
          </a:xfrm>
        </p:spPr>
        <p:txBody>
          <a:bodyPr>
            <a:normAutofit/>
          </a:bodyPr>
          <a:lstStyle/>
          <a:p>
            <a:pPr algn="ctr"/>
            <a:r>
              <a:rPr lang="en-US" sz="3600" b="1" dirty="0" smtClean="0">
                <a:solidFill>
                  <a:srgbClr val="0161AA"/>
                </a:solidFill>
                <a:latin typeface="+mn-lt"/>
              </a:rPr>
              <a:t>General Reminders</a:t>
            </a:r>
            <a:endParaRPr lang="en-US" sz="3600" b="1" dirty="0">
              <a:solidFill>
                <a:srgbClr val="0161AA"/>
              </a:solidFill>
              <a:latin typeface="+mn-lt"/>
            </a:endParaRPr>
          </a:p>
        </p:txBody>
      </p:sp>
      <p:sp>
        <p:nvSpPr>
          <p:cNvPr id="4" name="Content Placeholder 3"/>
          <p:cNvSpPr>
            <a:spLocks noGrp="1"/>
          </p:cNvSpPr>
          <p:nvPr>
            <p:ph sz="half" idx="4294967295"/>
          </p:nvPr>
        </p:nvSpPr>
        <p:spPr>
          <a:xfrm>
            <a:off x="643269" y="1141190"/>
            <a:ext cx="7857461" cy="2762790"/>
          </a:xfrm>
        </p:spPr>
        <p:txBody>
          <a:bodyPr vert="horz" lIns="91440" tIns="45720" rIns="91440" bIns="45720" rtlCol="0">
            <a:normAutofit/>
          </a:bodyPr>
          <a:lstStyle/>
          <a:p>
            <a:pPr marL="344488" indent="-344488"/>
            <a:r>
              <a:rPr lang="en-US" sz="2600" dirty="0">
                <a:solidFill>
                  <a:srgbClr val="0161AA"/>
                </a:solidFill>
              </a:rPr>
              <a:t>This webinar will be recorded and archived on the ASTDD website</a:t>
            </a:r>
          </a:p>
          <a:p>
            <a:pPr marL="344488" indent="-344488"/>
            <a:r>
              <a:rPr lang="en-US" sz="2600" dirty="0">
                <a:solidFill>
                  <a:srgbClr val="0161AA"/>
                </a:solidFill>
              </a:rPr>
              <a:t>Questions will be addressed after the speakers are finished. Please type your question into the “</a:t>
            </a:r>
            <a:r>
              <a:rPr lang="en-US" sz="2600" dirty="0" err="1">
                <a:solidFill>
                  <a:srgbClr val="0161AA"/>
                </a:solidFill>
              </a:rPr>
              <a:t>chatbox</a:t>
            </a:r>
            <a:r>
              <a:rPr lang="en-US" sz="2600" dirty="0">
                <a:solidFill>
                  <a:srgbClr val="0161AA"/>
                </a:solidFill>
              </a:rPr>
              <a:t>” that will appear at the end of the webinar, and click on the bubble to the right of where you type your question to send it to the </a:t>
            </a:r>
            <a:r>
              <a:rPr lang="en-US" sz="2600" dirty="0" smtClean="0">
                <a:solidFill>
                  <a:srgbClr val="0161AA"/>
                </a:solidFill>
              </a:rPr>
              <a:t>moderator.</a:t>
            </a:r>
            <a:endParaRPr lang="en-US" sz="2600" dirty="0">
              <a:solidFill>
                <a:srgbClr val="0161AA"/>
              </a:solidFill>
            </a:endParaRPr>
          </a:p>
        </p:txBody>
      </p:sp>
      <p:pic>
        <p:nvPicPr>
          <p:cNvPr id="2" name="Picture 1" descr="GUM SPRINGS 2014 general (17).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286001" y="3992072"/>
            <a:ext cx="4571998" cy="2254825"/>
          </a:xfrm>
          <a:prstGeom prst="roundRect">
            <a:avLst>
              <a:gd name="adj" fmla="val 8594"/>
            </a:avLst>
          </a:prstGeom>
          <a:solidFill>
            <a:srgbClr val="FFFFFF">
              <a:shade val="85000"/>
            </a:srgbClr>
          </a:solidFill>
          <a:ln w="28575" cmpd="sng">
            <a:solidFill>
              <a:srgbClr val="E4102E"/>
            </a:solidFill>
          </a:ln>
          <a:effectLst/>
        </p:spPr>
      </p:pic>
    </p:spTree>
    <p:extLst>
      <p:ext uri="{BB962C8B-B14F-4D97-AF65-F5344CB8AC3E}">
        <p14:creationId xmlns:p14="http://schemas.microsoft.com/office/powerpoint/2010/main" val="121811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12734" y="1473200"/>
            <a:ext cx="4872038" cy="4749800"/>
          </a:xfrm>
        </p:spPr>
        <p:txBody>
          <a:bodyPr>
            <a:normAutofit/>
          </a:bodyPr>
          <a:lstStyle/>
          <a:p>
            <a:pPr marL="0" indent="0">
              <a:buNone/>
            </a:pPr>
            <a:r>
              <a:rPr lang="en-US" sz="2600" dirty="0" smtClean="0"/>
              <a:t>Monthly newsletter for Head Start and child care staff</a:t>
            </a:r>
          </a:p>
          <a:p>
            <a:pPr marL="347663" indent="-347663">
              <a:lnSpc>
                <a:spcPts val="2920"/>
              </a:lnSpc>
            </a:pPr>
            <a:r>
              <a:rPr lang="en-US" sz="2400" dirty="0"/>
              <a:t>Importance of helping children and pregnant women establish a dental home, February </a:t>
            </a:r>
            <a:r>
              <a:rPr lang="en-US" sz="2400" dirty="0" smtClean="0"/>
              <a:t>2014</a:t>
            </a:r>
          </a:p>
          <a:p>
            <a:pPr marL="347663" indent="-347663">
              <a:lnSpc>
                <a:spcPts val="2920"/>
              </a:lnSpc>
            </a:pPr>
            <a:r>
              <a:rPr lang="en-US" sz="2400" dirty="0"/>
              <a:t>The role of drinks with sugar in children’s oral health, February </a:t>
            </a:r>
            <a:r>
              <a:rPr lang="en-US" sz="2400" dirty="0" smtClean="0"/>
              <a:t>2015</a:t>
            </a:r>
          </a:p>
          <a:p>
            <a:pPr marL="347663" indent="-347663">
              <a:lnSpc>
                <a:spcPts val="2920"/>
              </a:lnSpc>
            </a:pPr>
            <a:r>
              <a:rPr lang="en-US" sz="2400" dirty="0" smtClean="0"/>
              <a:t>Importance of family-style meals, March 2015</a:t>
            </a:r>
          </a:p>
        </p:txBody>
      </p:sp>
      <p:sp>
        <p:nvSpPr>
          <p:cNvPr id="4" name="Title 1"/>
          <p:cNvSpPr>
            <a:spLocks noGrp="1"/>
          </p:cNvSpPr>
          <p:nvPr>
            <p:ph type="title" idx="4294967295"/>
          </p:nvPr>
        </p:nvSpPr>
        <p:spPr>
          <a:xfrm>
            <a:off x="581438" y="342900"/>
            <a:ext cx="8229600" cy="914400"/>
          </a:xfrm>
          <a:noFill/>
          <a:ln>
            <a:noFill/>
          </a:ln>
        </p:spPr>
        <p:txBody>
          <a:bodyPr>
            <a:normAutofit/>
          </a:bodyPr>
          <a:lstStyle/>
          <a:p>
            <a:pPr algn="ctr"/>
            <a:r>
              <a:rPr lang="en-US" sz="3600" b="1" i="1" dirty="0" smtClean="0">
                <a:solidFill>
                  <a:srgbClr val="0161AA"/>
                </a:solidFill>
                <a:latin typeface="+mn-lt"/>
                <a:ea typeface="ＭＳ Ｐゴシック" charset="0"/>
                <a:cs typeface="ＭＳ Ｐゴシック" charset="0"/>
              </a:rPr>
              <a:t>Health Services Newsletter</a:t>
            </a:r>
            <a:endParaRPr lang="en-US" sz="3600" b="1" i="1" dirty="0">
              <a:solidFill>
                <a:srgbClr val="0161AA"/>
              </a:solidFill>
              <a:latin typeface="+mn-lt"/>
              <a:ea typeface="ＭＳ Ｐゴシック" charset="0"/>
              <a:cs typeface="ＭＳ Ｐゴシック" charset="0"/>
            </a:endParaRPr>
          </a:p>
        </p:txBody>
      </p:sp>
      <p:grpSp>
        <p:nvGrpSpPr>
          <p:cNvPr id="2" name="Group 1"/>
          <p:cNvGrpSpPr/>
          <p:nvPr/>
        </p:nvGrpSpPr>
        <p:grpSpPr>
          <a:xfrm>
            <a:off x="5384772" y="1418167"/>
            <a:ext cx="3281333" cy="4287677"/>
            <a:chOff x="5690824" y="1358900"/>
            <a:chExt cx="3017907" cy="4024927"/>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4877" y="1358900"/>
              <a:ext cx="1713854" cy="2219650"/>
            </a:xfrm>
            <a:prstGeom prst="rect">
              <a:avLst/>
            </a:prstGeom>
            <a:ln w="19050" cmpd="sng">
              <a:solidFill>
                <a:srgbClr val="3366FF"/>
              </a:solidFill>
            </a:ln>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98649" y="2166500"/>
              <a:ext cx="1836584" cy="2380520"/>
            </a:xfrm>
            <a:prstGeom prst="rect">
              <a:avLst/>
            </a:prstGeom>
            <a:ln w="19050" cmpd="sng">
              <a:solidFill>
                <a:srgbClr val="FF0000"/>
              </a:solidFill>
            </a:ln>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90824" y="3008927"/>
              <a:ext cx="1837669" cy="2374900"/>
            </a:xfrm>
            <a:prstGeom prst="rect">
              <a:avLst/>
            </a:prstGeom>
            <a:ln w="19050" cmpd="sng">
              <a:solidFill>
                <a:srgbClr val="008000"/>
              </a:solidFill>
            </a:ln>
          </p:spPr>
        </p:pic>
      </p:grpSp>
    </p:spTree>
    <p:extLst>
      <p:ext uri="{BB962C8B-B14F-4D97-AF65-F5344CB8AC3E}">
        <p14:creationId xmlns:p14="http://schemas.microsoft.com/office/powerpoint/2010/main" val="2350537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9632" y="355600"/>
            <a:ext cx="8229600" cy="914400"/>
          </a:xfrm>
          <a:noFill/>
          <a:ln w="9525">
            <a:noFill/>
            <a:miter lim="800000"/>
            <a:headEnd/>
            <a:tailEnd/>
          </a:ln>
        </p:spPr>
        <p:txBody>
          <a:bodyPr vert="horz" wrap="square" lIns="91440" tIns="45720" rIns="91440" bIns="45720" numCol="1" anchor="ctr" anchorCtr="0" compatLnSpc="1">
            <a:prstTxWarp prst="textNoShape">
              <a:avLst/>
            </a:prstTxWarp>
            <a:normAutofit/>
          </a:bodyPr>
          <a:lstStyle/>
          <a:p>
            <a:pPr algn="ctr"/>
            <a:r>
              <a:rPr lang="en-US" sz="3600" b="1" dirty="0" smtClean="0">
                <a:solidFill>
                  <a:srgbClr val="0161AA"/>
                </a:solidFill>
                <a:latin typeface="+mn-lt"/>
              </a:rPr>
              <a:t>Tip Sheets</a:t>
            </a:r>
            <a:endParaRPr lang="en-US" sz="3600" b="1" dirty="0">
              <a:solidFill>
                <a:srgbClr val="0161AA"/>
              </a:solidFill>
              <a:latin typeface="+mn-lt"/>
            </a:endParaRPr>
          </a:p>
        </p:txBody>
      </p:sp>
      <p:sp>
        <p:nvSpPr>
          <p:cNvPr id="3" name="Content Placeholder 2"/>
          <p:cNvSpPr>
            <a:spLocks noGrp="1"/>
          </p:cNvSpPr>
          <p:nvPr>
            <p:ph idx="4294967295"/>
          </p:nvPr>
        </p:nvSpPr>
        <p:spPr>
          <a:xfrm>
            <a:off x="612040" y="1447800"/>
            <a:ext cx="4800600" cy="3962400"/>
          </a:xfrm>
        </p:spPr>
        <p:txBody>
          <a:bodyPr>
            <a:normAutofit/>
          </a:bodyPr>
          <a:lstStyle/>
          <a:p>
            <a:r>
              <a:rPr lang="en-US" sz="2600" dirty="0" smtClean="0">
                <a:solidFill>
                  <a:srgbClr val="000000"/>
                </a:solidFill>
              </a:rPr>
              <a:t>Tip sheet for Head Start health managers and tip sheet for families</a:t>
            </a:r>
          </a:p>
          <a:p>
            <a:r>
              <a:rPr lang="en-US" sz="2600" dirty="0" smtClean="0">
                <a:solidFill>
                  <a:srgbClr val="000000"/>
                </a:solidFill>
              </a:rPr>
              <a:t>Tips for promoting good oral health and things parents can do to help their child</a:t>
            </a:r>
          </a:p>
        </p:txBody>
      </p:sp>
      <p:pic>
        <p:nvPicPr>
          <p:cNvPr id="6" name="Picture 5" descr="Screen shot 2013-02-14 at 11.50.52 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5999" y="1190986"/>
            <a:ext cx="2493151" cy="3200400"/>
          </a:xfrm>
          <a:prstGeom prst="rect">
            <a:avLst/>
          </a:prstGeom>
          <a:solidFill>
            <a:srgbClr val="FFFFFF">
              <a:shade val="85000"/>
            </a:srgbClr>
          </a:solidFill>
          <a:ln w="19050" cmpd="sng">
            <a:solidFill>
              <a:srgbClr val="3366FF"/>
            </a:solidFill>
          </a:ln>
          <a:effectLst/>
        </p:spPr>
      </p:pic>
      <p:pic>
        <p:nvPicPr>
          <p:cNvPr id="8" name="Picture 7" descr="Screen shot 2013-02-14 at 11.51.41 A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250277">
            <a:off x="5710144" y="2802100"/>
            <a:ext cx="2360920" cy="3025863"/>
          </a:xfrm>
          <a:prstGeom prst="rect">
            <a:avLst/>
          </a:prstGeom>
          <a:solidFill>
            <a:srgbClr val="FFFFFF">
              <a:shade val="85000"/>
            </a:srgbClr>
          </a:solidFill>
          <a:ln>
            <a:solidFill>
              <a:srgbClr val="3366FF"/>
            </a:solidFill>
          </a:ln>
          <a:effectLst/>
        </p:spPr>
      </p:pic>
    </p:spTree>
    <p:extLst>
      <p:ext uri="{BB962C8B-B14F-4D97-AF65-F5344CB8AC3E}">
        <p14:creationId xmlns:p14="http://schemas.microsoft.com/office/powerpoint/2010/main" val="3899776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144487" y="1506538"/>
            <a:ext cx="4800600" cy="4564062"/>
          </a:xfrm>
        </p:spPr>
        <p:txBody>
          <a:bodyPr>
            <a:normAutofit/>
          </a:bodyPr>
          <a:lstStyle/>
          <a:p>
            <a:r>
              <a:rPr lang="en-US" sz="2600" dirty="0" smtClean="0"/>
              <a:t>Handouts for parents</a:t>
            </a:r>
          </a:p>
          <a:p>
            <a:r>
              <a:rPr lang="en-US" sz="2600" dirty="0" smtClean="0"/>
              <a:t>Oral Health topics </a:t>
            </a:r>
            <a:r>
              <a:rPr lang="en-US" sz="2600" dirty="0"/>
              <a:t>addressed:</a:t>
            </a:r>
          </a:p>
          <a:p>
            <a:pPr marL="685800" lvl="1" indent="-338138">
              <a:spcBef>
                <a:spcPct val="0"/>
              </a:spcBef>
              <a:buFont typeface="Arial"/>
              <a:buChar char="•"/>
            </a:pPr>
            <a:r>
              <a:rPr lang="en-US" sz="2400" dirty="0"/>
              <a:t>Dental </a:t>
            </a:r>
            <a:r>
              <a:rPr lang="en-US" sz="2400" dirty="0" smtClean="0"/>
              <a:t>visits</a:t>
            </a:r>
          </a:p>
          <a:p>
            <a:pPr marL="685800" lvl="1" indent="-338138">
              <a:spcBef>
                <a:spcPct val="0"/>
              </a:spcBef>
              <a:buFont typeface="Arial"/>
              <a:buChar char="•"/>
            </a:pPr>
            <a:r>
              <a:rPr lang="en-US" sz="2400" dirty="0"/>
              <a:t>Children with special </a:t>
            </a:r>
            <a:r>
              <a:rPr lang="en-US" sz="2400" dirty="0" smtClean="0"/>
              <a:t>needs</a:t>
            </a:r>
          </a:p>
          <a:p>
            <a:pPr marL="685800" lvl="1" indent="-338138">
              <a:spcBef>
                <a:spcPct val="0"/>
              </a:spcBef>
              <a:buFont typeface="Arial"/>
              <a:buChar char="•"/>
            </a:pPr>
            <a:r>
              <a:rPr lang="en-US" sz="2400" dirty="0" smtClean="0"/>
              <a:t>Fluoride</a:t>
            </a:r>
            <a:endParaRPr lang="en-US" sz="2400" dirty="0"/>
          </a:p>
          <a:p>
            <a:pPr marL="685800" lvl="1" indent="-338138">
              <a:spcBef>
                <a:spcPct val="0"/>
              </a:spcBef>
              <a:buFont typeface="Arial"/>
              <a:buChar char="•"/>
            </a:pPr>
            <a:r>
              <a:rPr lang="en-US" sz="2400" dirty="0" smtClean="0"/>
              <a:t>Healthy </a:t>
            </a:r>
            <a:r>
              <a:rPr lang="en-US" sz="2400" dirty="0"/>
              <a:t>drinks</a:t>
            </a:r>
          </a:p>
          <a:p>
            <a:pPr marL="685800" lvl="1" indent="-338138">
              <a:spcBef>
                <a:spcPct val="0"/>
              </a:spcBef>
              <a:buFont typeface="Arial"/>
              <a:buChar char="•"/>
            </a:pPr>
            <a:r>
              <a:rPr lang="en-US" sz="2400" dirty="0" smtClean="0"/>
              <a:t>Oral Injuries</a:t>
            </a:r>
          </a:p>
          <a:p>
            <a:pPr marL="685800" lvl="1" indent="-338138">
              <a:spcBef>
                <a:spcPct val="0"/>
              </a:spcBef>
              <a:buFont typeface="Arial"/>
              <a:buChar char="•"/>
            </a:pPr>
            <a:r>
              <a:rPr lang="en-US" sz="2400" dirty="0" smtClean="0"/>
              <a:t>Pregnancy</a:t>
            </a:r>
            <a:endParaRPr lang="en-US" sz="2400" dirty="0"/>
          </a:p>
          <a:p>
            <a:pPr marL="685800" lvl="1" indent="-338138">
              <a:spcBef>
                <a:spcPct val="0"/>
              </a:spcBef>
              <a:buFont typeface="Arial"/>
              <a:buChar char="•"/>
            </a:pPr>
            <a:r>
              <a:rPr lang="en-US" sz="2400" dirty="0"/>
              <a:t>Teething </a:t>
            </a:r>
            <a:endParaRPr lang="en-US" sz="2400" dirty="0" smtClean="0"/>
          </a:p>
          <a:p>
            <a:pPr marL="685800" lvl="1" indent="-338138">
              <a:spcBef>
                <a:spcPct val="0"/>
              </a:spcBef>
              <a:buFont typeface="Arial"/>
              <a:buChar char="•"/>
            </a:pPr>
            <a:r>
              <a:rPr lang="en-US" sz="2400" dirty="0" err="1" smtClean="0"/>
              <a:t>Toothbrushing</a:t>
            </a:r>
            <a:endParaRPr lang="en-US" sz="2400" dirty="0"/>
          </a:p>
          <a:p>
            <a:r>
              <a:rPr lang="en-US" sz="2600" dirty="0" smtClean="0"/>
              <a:t>In English and Spanish</a:t>
            </a:r>
          </a:p>
        </p:txBody>
      </p:sp>
      <p:sp>
        <p:nvSpPr>
          <p:cNvPr id="4" name="Title 3"/>
          <p:cNvSpPr>
            <a:spLocks noGrp="1"/>
          </p:cNvSpPr>
          <p:nvPr>
            <p:ph type="title" idx="4294967295"/>
          </p:nvPr>
        </p:nvSpPr>
        <p:spPr>
          <a:xfrm>
            <a:off x="596739" y="355600"/>
            <a:ext cx="8229600" cy="914400"/>
          </a:xfrm>
          <a:noFill/>
          <a:ln w="9525">
            <a:noFill/>
            <a:miter lim="800000"/>
            <a:headEnd/>
            <a:tailEnd/>
          </a:ln>
        </p:spPr>
        <p:txBody>
          <a:bodyPr vert="horz" wrap="square" lIns="91440" tIns="45720" rIns="91440" bIns="45720" numCol="1" anchor="ctr" anchorCtr="0" compatLnSpc="1">
            <a:prstTxWarp prst="textNoShape">
              <a:avLst/>
            </a:prstTxWarp>
            <a:noAutofit/>
          </a:bodyPr>
          <a:lstStyle/>
          <a:p>
            <a:pPr algn="ctr"/>
            <a:r>
              <a:rPr lang="en-US" sz="3600" b="1" i="1" dirty="0" smtClean="0">
                <a:solidFill>
                  <a:srgbClr val="0161AA"/>
                </a:solidFill>
                <a:latin typeface="+mn-lt"/>
                <a:ea typeface="ＭＳ Ｐゴシック" charset="0"/>
                <a:cs typeface="ＭＳ Ｐゴシック" charset="0"/>
              </a:rPr>
              <a:t>Healthy Habits for Happy Smiles</a:t>
            </a:r>
            <a:r>
              <a:rPr lang="en-US" sz="3600" b="1" dirty="0" smtClean="0">
                <a:solidFill>
                  <a:srgbClr val="0161AA"/>
                </a:solidFill>
                <a:latin typeface="+mn-lt"/>
                <a:ea typeface="ＭＳ Ｐゴシック" charset="0"/>
                <a:cs typeface="ＭＳ Ｐゴシック" charset="0"/>
              </a:rPr>
              <a:t/>
            </a:r>
            <a:br>
              <a:rPr lang="en-US" sz="3600" b="1" dirty="0" smtClean="0">
                <a:solidFill>
                  <a:srgbClr val="0161AA"/>
                </a:solidFill>
                <a:latin typeface="+mn-lt"/>
                <a:ea typeface="ＭＳ Ｐゴシック" charset="0"/>
                <a:cs typeface="ＭＳ Ｐゴシック" charset="0"/>
              </a:rPr>
            </a:br>
            <a:r>
              <a:rPr lang="en-US" sz="3600" b="1" dirty="0" smtClean="0">
                <a:solidFill>
                  <a:srgbClr val="0161AA"/>
                </a:solidFill>
                <a:latin typeface="+mn-lt"/>
                <a:ea typeface="ＭＳ Ｐゴシック" charset="0"/>
                <a:cs typeface="ＭＳ Ｐゴシック" charset="0"/>
              </a:rPr>
              <a:t>Handout Series</a:t>
            </a:r>
            <a:endParaRPr lang="en-US" sz="3600" b="1" dirty="0">
              <a:solidFill>
                <a:srgbClr val="0161AA"/>
              </a:solidFill>
              <a:latin typeface="+mn-lt"/>
              <a:ea typeface="ＭＳ Ｐゴシック" charset="0"/>
              <a:cs typeface="ＭＳ Ｐゴシック" charset="0"/>
            </a:endParaRPr>
          </a:p>
        </p:txBody>
      </p:sp>
      <p:grpSp>
        <p:nvGrpSpPr>
          <p:cNvPr id="2" name="Group 1"/>
          <p:cNvGrpSpPr/>
          <p:nvPr/>
        </p:nvGrpSpPr>
        <p:grpSpPr>
          <a:xfrm>
            <a:off x="455631" y="1519875"/>
            <a:ext cx="3381600" cy="4309425"/>
            <a:chOff x="455631" y="1519875"/>
            <a:chExt cx="3381600" cy="4309425"/>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96738">
              <a:off x="2064147" y="1697577"/>
              <a:ext cx="1773084" cy="2298213"/>
            </a:xfrm>
            <a:prstGeom prst="rect">
              <a:avLst/>
            </a:prstGeom>
            <a:ln w="19050" cmpd="sng">
              <a:solidFill>
                <a:srgbClr val="008000"/>
              </a:solidFill>
            </a:ln>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5631" y="1519875"/>
              <a:ext cx="1707609" cy="2213935"/>
            </a:xfrm>
            <a:prstGeom prst="rect">
              <a:avLst/>
            </a:prstGeom>
            <a:ln w="19050" cmpd="sng">
              <a:solidFill>
                <a:srgbClr val="FF0000"/>
              </a:solidFill>
            </a:ln>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158615">
              <a:off x="486490" y="3341095"/>
              <a:ext cx="1710620" cy="2223806"/>
            </a:xfrm>
            <a:prstGeom prst="rect">
              <a:avLst/>
            </a:prstGeom>
            <a:ln w="19050" cmpd="sng">
              <a:solidFill>
                <a:srgbClr val="3366FF"/>
              </a:solidFill>
            </a:ln>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96414" y="3606800"/>
              <a:ext cx="1712222" cy="2222500"/>
            </a:xfrm>
            <a:prstGeom prst="rect">
              <a:avLst/>
            </a:prstGeom>
            <a:ln w="19050" cmpd="sng">
              <a:solidFill>
                <a:srgbClr val="FF6600"/>
              </a:solidFill>
            </a:ln>
          </p:spPr>
        </p:pic>
      </p:grpSp>
    </p:spTree>
    <p:extLst>
      <p:ext uri="{BB962C8B-B14F-4D97-AF65-F5344CB8AC3E}">
        <p14:creationId xmlns:p14="http://schemas.microsoft.com/office/powerpoint/2010/main" val="32878435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759200" y="1531938"/>
            <a:ext cx="5118100" cy="4422775"/>
          </a:xfrm>
        </p:spPr>
        <p:txBody>
          <a:bodyPr>
            <a:noAutofit/>
          </a:bodyPr>
          <a:lstStyle/>
          <a:p>
            <a:pPr marL="0" lvl="0" indent="0">
              <a:buNone/>
            </a:pPr>
            <a:r>
              <a:rPr lang="en-US" sz="2600" b="1" dirty="0" smtClean="0"/>
              <a:t>Search Tip</a:t>
            </a:r>
          </a:p>
          <a:p>
            <a:pPr marL="342900" lvl="1" indent="-342900">
              <a:buFont typeface="Arial"/>
              <a:buChar char="•"/>
            </a:pPr>
            <a:r>
              <a:rPr lang="en-US" sz="2400" dirty="0"/>
              <a:t>Search online for “ECLKC oral health”</a:t>
            </a:r>
          </a:p>
          <a:p>
            <a:pPr marL="0" lvl="0" indent="0">
              <a:buNone/>
            </a:pPr>
            <a:r>
              <a:rPr lang="en-US" sz="2600" b="1" dirty="0" smtClean="0"/>
              <a:t>Featured Resources</a:t>
            </a:r>
          </a:p>
          <a:p>
            <a:pPr marL="342900" lvl="1" indent="-342900">
              <a:buFont typeface="Arial"/>
              <a:buChar char="•"/>
            </a:pPr>
            <a:r>
              <a:rPr lang="en-US" sz="2400" i="1" dirty="0"/>
              <a:t>Brush Up on Oral Health </a:t>
            </a:r>
            <a:r>
              <a:rPr lang="en-US" sz="2400" dirty="0"/>
              <a:t>newsletter</a:t>
            </a:r>
          </a:p>
          <a:p>
            <a:pPr marL="342900" lvl="1" indent="-342900">
              <a:buFont typeface="Arial"/>
              <a:buChar char="•"/>
            </a:pPr>
            <a:r>
              <a:rPr lang="en-US" sz="2400" i="1" dirty="0"/>
              <a:t>Healthy Habits for Happy Smiles </a:t>
            </a:r>
            <a:r>
              <a:rPr lang="en-US" sz="2400" dirty="0"/>
              <a:t>handouts</a:t>
            </a:r>
          </a:p>
          <a:p>
            <a:pPr marL="0" lvl="1" indent="0">
              <a:buNone/>
            </a:pPr>
            <a:r>
              <a:rPr lang="en-US" sz="2600" b="1" dirty="0"/>
              <a:t>Three </a:t>
            </a:r>
            <a:r>
              <a:rPr lang="en-US" sz="2600" b="1" dirty="0" smtClean="0"/>
              <a:t>Secondary Pages</a:t>
            </a:r>
            <a:endParaRPr lang="en-US" sz="2600" b="1" dirty="0"/>
          </a:p>
          <a:p>
            <a:pPr marL="342900" lvl="1" indent="-342900">
              <a:buFont typeface="Arial"/>
              <a:buChar char="•"/>
            </a:pPr>
            <a:r>
              <a:rPr lang="en-US" sz="2400" dirty="0"/>
              <a:t>Oral Health Assessment, Follow-up, and Treatment</a:t>
            </a:r>
          </a:p>
          <a:p>
            <a:pPr marL="342900" lvl="1" indent="-342900">
              <a:buFont typeface="Arial"/>
              <a:buChar char="•"/>
            </a:pPr>
            <a:r>
              <a:rPr lang="en-US" sz="2400" dirty="0"/>
              <a:t>Oral Health Education Activities</a:t>
            </a:r>
          </a:p>
          <a:p>
            <a:pPr marL="342900" lvl="1" indent="-342900">
              <a:buFont typeface="Arial"/>
              <a:buChar char="•"/>
            </a:pPr>
            <a:r>
              <a:rPr lang="en-US" sz="2400" dirty="0"/>
              <a:t>Oral Health Policies and </a:t>
            </a:r>
            <a:r>
              <a:rPr lang="en-US" sz="2400" dirty="0" smtClean="0"/>
              <a:t>Procedures</a:t>
            </a:r>
            <a:endParaRPr lang="en-US" sz="2400" dirty="0"/>
          </a:p>
        </p:txBody>
      </p:sp>
      <p:sp>
        <p:nvSpPr>
          <p:cNvPr id="4" name="Title 1"/>
          <p:cNvSpPr txBox="1">
            <a:spLocks/>
          </p:cNvSpPr>
          <p:nvPr/>
        </p:nvSpPr>
        <p:spPr bwMode="auto">
          <a:xfrm>
            <a:off x="190500" y="254000"/>
            <a:ext cx="8686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eaLnBrk="0" hangingPunct="0">
              <a:defRPr sz="3200" b="1" i="1">
                <a:solidFill>
                  <a:srgbClr val="31859C"/>
                </a:solidFill>
                <a:latin typeface="+mn-lt"/>
                <a:cs typeface="Palatino Linotype"/>
              </a:defRPr>
            </a:lvl1pPr>
            <a:lvl2pPr algn="ctr" defTabSz="457200" eaLnBrk="0" hangingPunct="0">
              <a:defRPr sz="4400">
                <a:latin typeface="Palatino Linotype" charset="0"/>
              </a:defRPr>
            </a:lvl2pPr>
            <a:lvl3pPr algn="ctr" defTabSz="457200" eaLnBrk="0" hangingPunct="0">
              <a:defRPr sz="4400">
                <a:latin typeface="Palatino Linotype" charset="0"/>
              </a:defRPr>
            </a:lvl3pPr>
            <a:lvl4pPr algn="ctr" defTabSz="457200" eaLnBrk="0" hangingPunct="0">
              <a:defRPr sz="4400">
                <a:latin typeface="Palatino Linotype" charset="0"/>
              </a:defRPr>
            </a:lvl4pPr>
            <a:lvl5pPr algn="ctr" defTabSz="457200" eaLnBrk="0" hangingPunct="0">
              <a:defRPr sz="4400">
                <a:latin typeface="Palatino Linotype" charset="0"/>
              </a:defRPr>
            </a:lvl5pPr>
            <a:lvl6pPr marL="457200" algn="ctr" defTabSz="457200" fontAlgn="base">
              <a:spcBef>
                <a:spcPct val="0"/>
              </a:spcBef>
              <a:spcAft>
                <a:spcPct val="0"/>
              </a:spcAft>
              <a:defRPr sz="4400">
                <a:latin typeface="Palatino Linotype" charset="0"/>
                <a:ea typeface="ＭＳ Ｐゴシック" charset="0"/>
              </a:defRPr>
            </a:lvl6pPr>
            <a:lvl7pPr marL="914400" algn="ctr" defTabSz="457200" fontAlgn="base">
              <a:spcBef>
                <a:spcPct val="0"/>
              </a:spcBef>
              <a:spcAft>
                <a:spcPct val="0"/>
              </a:spcAft>
              <a:defRPr sz="4400">
                <a:latin typeface="Palatino Linotype" charset="0"/>
                <a:ea typeface="ＭＳ Ｐゴシック" charset="0"/>
              </a:defRPr>
            </a:lvl7pPr>
            <a:lvl8pPr marL="1371600" algn="ctr" defTabSz="457200" fontAlgn="base">
              <a:spcBef>
                <a:spcPct val="0"/>
              </a:spcBef>
              <a:spcAft>
                <a:spcPct val="0"/>
              </a:spcAft>
              <a:defRPr sz="4400">
                <a:latin typeface="Palatino Linotype" charset="0"/>
                <a:ea typeface="ＭＳ Ｐゴシック" charset="0"/>
              </a:defRPr>
            </a:lvl8pPr>
            <a:lvl9pPr marL="1828800" algn="ctr" defTabSz="457200" fontAlgn="base">
              <a:spcBef>
                <a:spcPct val="0"/>
              </a:spcBef>
              <a:spcAft>
                <a:spcPct val="0"/>
              </a:spcAft>
              <a:defRPr sz="4400">
                <a:latin typeface="Palatino Linotype" charset="0"/>
                <a:ea typeface="ＭＳ Ｐゴシック" charset="0"/>
              </a:defRPr>
            </a:lvl9pPr>
          </a:lstStyle>
          <a:p>
            <a:r>
              <a:rPr lang="en-US" sz="3600" i="0" dirty="0" smtClean="0">
                <a:solidFill>
                  <a:srgbClr val="1460AB"/>
                </a:solidFill>
                <a:latin typeface="Calibri"/>
                <a:cs typeface="Calibri"/>
              </a:rPr>
              <a:t>Early Childhood Learning and Knowledge Center Oral Health Pages</a:t>
            </a:r>
            <a:endParaRPr lang="en-US" sz="3600" i="0" dirty="0">
              <a:solidFill>
                <a:srgbClr val="1460AB"/>
              </a:solidFill>
              <a:latin typeface="Calibri"/>
              <a:cs typeface="Calibri"/>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0786" y="2050984"/>
            <a:ext cx="3181454" cy="2247900"/>
          </a:xfrm>
          <a:prstGeom prst="rect">
            <a:avLst/>
          </a:prstGeom>
          <a:ln>
            <a:solidFill>
              <a:srgbClr val="F67B22"/>
            </a:solidFill>
          </a:ln>
        </p:spPr>
      </p:pic>
    </p:spTree>
    <p:extLst>
      <p:ext uri="{BB962C8B-B14F-4D97-AF65-F5344CB8AC3E}">
        <p14:creationId xmlns:p14="http://schemas.microsoft.com/office/powerpoint/2010/main" val="41586582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1177" y="1698486"/>
            <a:ext cx="7987004" cy="1938992"/>
          </a:xfrm>
          <a:prstGeom prst="rect">
            <a:avLst/>
          </a:prstGeom>
          <a:noFill/>
        </p:spPr>
        <p:txBody>
          <a:bodyPr wrap="square" rtlCol="0">
            <a:spAutoFit/>
          </a:bodyPr>
          <a:lstStyle/>
          <a:p>
            <a:pPr algn="ctr"/>
            <a:r>
              <a:rPr lang="en-US" sz="4000" b="1" dirty="0" smtClean="0">
                <a:solidFill>
                  <a:srgbClr val="0161AA"/>
                </a:solidFill>
              </a:rPr>
              <a:t>The Role of State </a:t>
            </a:r>
            <a:r>
              <a:rPr lang="en-US" sz="4000" b="1" dirty="0">
                <a:solidFill>
                  <a:srgbClr val="0161AA"/>
                </a:solidFill>
              </a:rPr>
              <a:t>Dental Hygienist </a:t>
            </a:r>
            <a:r>
              <a:rPr lang="en-US" sz="4000" b="1" dirty="0" smtClean="0">
                <a:solidFill>
                  <a:srgbClr val="0161AA"/>
                </a:solidFill>
              </a:rPr>
              <a:t>Liaisons (DHLs) and</a:t>
            </a:r>
          </a:p>
          <a:p>
            <a:pPr algn="ctr"/>
            <a:r>
              <a:rPr lang="en-US" sz="4000" b="1" dirty="0" smtClean="0">
                <a:solidFill>
                  <a:srgbClr val="0161AA"/>
                </a:solidFill>
              </a:rPr>
              <a:t>Regional DHL Coordinators</a:t>
            </a:r>
            <a:endParaRPr lang="en-US" sz="4000" b="1" dirty="0">
              <a:solidFill>
                <a:srgbClr val="0161AA"/>
              </a:solidFill>
            </a:endParaRPr>
          </a:p>
        </p:txBody>
      </p:sp>
      <p:sp>
        <p:nvSpPr>
          <p:cNvPr id="3" name="TextBox 2"/>
          <p:cNvSpPr txBox="1"/>
          <p:nvPr/>
        </p:nvSpPr>
        <p:spPr>
          <a:xfrm>
            <a:off x="1250302" y="4358583"/>
            <a:ext cx="6484776" cy="369332"/>
          </a:xfrm>
          <a:prstGeom prst="rect">
            <a:avLst/>
          </a:prstGeom>
          <a:noFill/>
        </p:spPr>
        <p:txBody>
          <a:bodyPr wrap="square" rtlCol="0">
            <a:spAutoFit/>
          </a:bodyPr>
          <a:lstStyle/>
          <a:p>
            <a:pPr algn="ctr"/>
            <a:r>
              <a:rPr lang="en-US" dirty="0" smtClean="0">
                <a:solidFill>
                  <a:srgbClr val="0161AA"/>
                </a:solidFill>
              </a:rPr>
              <a:t>Presented by: Michelle Landrum, R.D.H., M.Ed.</a:t>
            </a:r>
            <a:endParaRPr lang="en-US" dirty="0">
              <a:solidFill>
                <a:srgbClr val="0161AA"/>
              </a:solidFill>
            </a:endParaRPr>
          </a:p>
        </p:txBody>
      </p:sp>
    </p:spTree>
    <p:extLst>
      <p:ext uri="{BB962C8B-B14F-4D97-AF65-F5344CB8AC3E}">
        <p14:creationId xmlns:p14="http://schemas.microsoft.com/office/powerpoint/2010/main" val="964666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45153"/>
            <a:ext cx="82296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smtClean="0">
                <a:solidFill>
                  <a:srgbClr val="0161AA"/>
                </a:solidFill>
                <a:latin typeface="+mn-lt"/>
              </a:rPr>
              <a:t>Role of State DHLs</a:t>
            </a:r>
            <a:endParaRPr lang="en-US" sz="3600" b="1" dirty="0">
              <a:solidFill>
                <a:srgbClr val="0161AA"/>
              </a:solidFill>
              <a:latin typeface="+mn-lt"/>
            </a:endParaRPr>
          </a:p>
        </p:txBody>
      </p:sp>
      <p:sp>
        <p:nvSpPr>
          <p:cNvPr id="3" name="Content Placeholder 3"/>
          <p:cNvSpPr txBox="1">
            <a:spLocks/>
          </p:cNvSpPr>
          <p:nvPr/>
        </p:nvSpPr>
        <p:spPr>
          <a:xfrm>
            <a:off x="542260" y="1188153"/>
            <a:ext cx="8144540" cy="473861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7013" lvl="1" indent="-227013">
              <a:spcBef>
                <a:spcPts val="675"/>
              </a:spcBef>
            </a:pPr>
            <a:r>
              <a:rPr lang="en-US" sz="2400" dirty="0" smtClean="0">
                <a:solidFill>
                  <a:srgbClr val="0161AA"/>
                </a:solidFill>
              </a:rPr>
              <a:t>Serve </a:t>
            </a:r>
            <a:r>
              <a:rPr lang="en-US" sz="2400" dirty="0">
                <a:solidFill>
                  <a:srgbClr val="0161AA"/>
                </a:solidFill>
              </a:rPr>
              <a:t>as </a:t>
            </a:r>
            <a:r>
              <a:rPr lang="en-US" sz="2400" dirty="0">
                <a:solidFill>
                  <a:srgbClr val="E4102E"/>
                </a:solidFill>
              </a:rPr>
              <a:t>communication links </a:t>
            </a:r>
            <a:r>
              <a:rPr lang="en-US" sz="2400" dirty="0">
                <a:solidFill>
                  <a:srgbClr val="0161AA"/>
                </a:solidFill>
              </a:rPr>
              <a:t>between NCECHW and Head Start agencies and state, territory, and tribal child care agencies on topics related to improving the oral health of pregnant women and children enrolled in Head Start </a:t>
            </a:r>
            <a:r>
              <a:rPr lang="en-US" sz="2400" dirty="0" smtClean="0">
                <a:solidFill>
                  <a:srgbClr val="0161AA"/>
                </a:solidFill>
              </a:rPr>
              <a:t>and child care</a:t>
            </a:r>
            <a:endParaRPr lang="en-US" sz="2400" dirty="0">
              <a:solidFill>
                <a:srgbClr val="0161AA"/>
              </a:solidFill>
            </a:endParaRPr>
          </a:p>
          <a:p>
            <a:pPr marL="227013" lvl="1" indent="-227013">
              <a:spcBef>
                <a:spcPts val="675"/>
              </a:spcBef>
            </a:pPr>
            <a:r>
              <a:rPr lang="en-US" sz="2400" dirty="0" smtClean="0">
                <a:solidFill>
                  <a:srgbClr val="E4102E"/>
                </a:solidFill>
              </a:rPr>
              <a:t>Collaborate</a:t>
            </a:r>
            <a:r>
              <a:rPr lang="en-US" sz="2400" dirty="0" smtClean="0">
                <a:solidFill>
                  <a:srgbClr val="0161AA"/>
                </a:solidFill>
              </a:rPr>
              <a:t> </a:t>
            </a:r>
            <a:r>
              <a:rPr lang="en-US" sz="2400" dirty="0">
                <a:solidFill>
                  <a:srgbClr val="0161AA"/>
                </a:solidFill>
              </a:rPr>
              <a:t>with state organizations (e.g., oral health programs, Head Start state collaboration office, child care agencies</a:t>
            </a:r>
            <a:r>
              <a:rPr lang="en-US" sz="2400" dirty="0" smtClean="0">
                <a:solidFill>
                  <a:srgbClr val="0161AA"/>
                </a:solidFill>
              </a:rPr>
              <a:t>)</a:t>
            </a:r>
            <a:endParaRPr lang="en-US" sz="2400" dirty="0">
              <a:solidFill>
                <a:srgbClr val="0161AA"/>
              </a:solidFill>
            </a:endParaRPr>
          </a:p>
          <a:p>
            <a:pPr marL="227013" lvl="1" indent="-227013">
              <a:spcBef>
                <a:spcPts val="675"/>
              </a:spcBef>
            </a:pPr>
            <a:r>
              <a:rPr lang="en-US" sz="2400" dirty="0" smtClean="0">
                <a:solidFill>
                  <a:srgbClr val="E4102E"/>
                </a:solidFill>
              </a:rPr>
              <a:t>Promote </a:t>
            </a:r>
            <a:r>
              <a:rPr lang="en-US" sz="2400" dirty="0">
                <a:solidFill>
                  <a:srgbClr val="E4102E"/>
                </a:solidFill>
              </a:rPr>
              <a:t>evidence-informed information and materials </a:t>
            </a:r>
            <a:r>
              <a:rPr lang="en-US" sz="2400" dirty="0">
                <a:solidFill>
                  <a:srgbClr val="0161AA"/>
                </a:solidFill>
              </a:rPr>
              <a:t>to Head Start agencies and state, territory, and tribal child care agencies, and offer strategies for accessing oral health care for pregnant women and children enrolled in Head Start and for children enrolled in child </a:t>
            </a:r>
            <a:r>
              <a:rPr lang="en-US" sz="2400" dirty="0" smtClean="0">
                <a:solidFill>
                  <a:srgbClr val="0161AA"/>
                </a:solidFill>
              </a:rPr>
              <a:t>care</a:t>
            </a:r>
            <a:endParaRPr lang="en-US" sz="2200" dirty="0" smtClean="0">
              <a:solidFill>
                <a:srgbClr val="0161AA"/>
              </a:solidFill>
            </a:endParaRPr>
          </a:p>
          <a:p>
            <a:pPr lvl="1"/>
            <a:endParaRPr lang="en-US" sz="2200" dirty="0" smtClean="0">
              <a:solidFill>
                <a:srgbClr val="0161AA"/>
              </a:solidFill>
            </a:endParaRPr>
          </a:p>
          <a:p>
            <a:pPr lvl="1"/>
            <a:endParaRPr lang="en-US" sz="2500" dirty="0" smtClean="0">
              <a:solidFill>
                <a:srgbClr val="0161AA"/>
              </a:solidFill>
            </a:endParaRPr>
          </a:p>
          <a:p>
            <a:pPr marL="0" indent="0" algn="ctr">
              <a:buFont typeface="Arial" panose="020B0604020202020204" pitchFamily="34" charset="0"/>
              <a:buNone/>
            </a:pPr>
            <a:endParaRPr lang="en-US" sz="2800" dirty="0" smtClean="0">
              <a:solidFill>
                <a:srgbClr val="0161AA"/>
              </a:solidFill>
            </a:endParaRPr>
          </a:p>
          <a:p>
            <a:endParaRPr lang="en-US" sz="2800" dirty="0">
              <a:solidFill>
                <a:srgbClr val="0161AA"/>
              </a:solidFill>
            </a:endParaRPr>
          </a:p>
        </p:txBody>
      </p:sp>
    </p:spTree>
    <p:extLst>
      <p:ext uri="{BB962C8B-B14F-4D97-AF65-F5344CB8AC3E}">
        <p14:creationId xmlns:p14="http://schemas.microsoft.com/office/powerpoint/2010/main" val="1820550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45153"/>
            <a:ext cx="82296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smtClean="0">
                <a:solidFill>
                  <a:srgbClr val="0161AA"/>
                </a:solidFill>
                <a:latin typeface="+mn-lt"/>
              </a:rPr>
              <a:t>Role of State DHLs</a:t>
            </a:r>
            <a:endParaRPr lang="en-US" sz="3600" b="1" dirty="0">
              <a:solidFill>
                <a:srgbClr val="0161AA"/>
              </a:solidFill>
              <a:latin typeface="+mn-lt"/>
            </a:endParaRPr>
          </a:p>
        </p:txBody>
      </p:sp>
      <p:sp>
        <p:nvSpPr>
          <p:cNvPr id="3" name="Content Placeholder 3"/>
          <p:cNvSpPr txBox="1">
            <a:spLocks/>
          </p:cNvSpPr>
          <p:nvPr/>
        </p:nvSpPr>
        <p:spPr>
          <a:xfrm>
            <a:off x="223414" y="1188153"/>
            <a:ext cx="5491954" cy="3561246"/>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7013" lvl="1" indent="-227013">
              <a:spcBef>
                <a:spcPts val="875"/>
              </a:spcBef>
            </a:pPr>
            <a:r>
              <a:rPr lang="en-US" sz="2400" dirty="0" smtClean="0">
                <a:solidFill>
                  <a:srgbClr val="E4102E"/>
                </a:solidFill>
              </a:rPr>
              <a:t>Present</a:t>
            </a:r>
            <a:r>
              <a:rPr lang="en-US" sz="2400" dirty="0" smtClean="0">
                <a:solidFill>
                  <a:srgbClr val="0161AA"/>
                </a:solidFill>
              </a:rPr>
              <a:t> </a:t>
            </a:r>
            <a:r>
              <a:rPr lang="en-US" sz="2400" dirty="0">
                <a:solidFill>
                  <a:srgbClr val="0161AA"/>
                </a:solidFill>
              </a:rPr>
              <a:t>at state Head </a:t>
            </a:r>
            <a:r>
              <a:rPr lang="en-US" sz="2400" dirty="0" smtClean="0">
                <a:solidFill>
                  <a:srgbClr val="0161AA"/>
                </a:solidFill>
              </a:rPr>
              <a:t>Start–related </a:t>
            </a:r>
            <a:r>
              <a:rPr lang="en-US" sz="2400" dirty="0">
                <a:solidFill>
                  <a:srgbClr val="0161AA"/>
                </a:solidFill>
              </a:rPr>
              <a:t>and child-care-related meetings, as requested by </a:t>
            </a:r>
            <a:r>
              <a:rPr lang="en-US" sz="2400" dirty="0" smtClean="0">
                <a:solidFill>
                  <a:srgbClr val="0161AA"/>
                </a:solidFill>
              </a:rPr>
              <a:t>NCECHW</a:t>
            </a:r>
            <a:endParaRPr lang="en-US" sz="2400" dirty="0">
              <a:solidFill>
                <a:srgbClr val="0161AA"/>
              </a:solidFill>
            </a:endParaRPr>
          </a:p>
          <a:p>
            <a:pPr marL="227013" lvl="1" indent="-227013">
              <a:spcBef>
                <a:spcPts val="875"/>
              </a:spcBef>
            </a:pPr>
            <a:r>
              <a:rPr lang="en-US" sz="2400" dirty="0" smtClean="0">
                <a:solidFill>
                  <a:srgbClr val="E4102E"/>
                </a:solidFill>
              </a:rPr>
              <a:t>Attend</a:t>
            </a:r>
            <a:r>
              <a:rPr lang="en-US" sz="2400" dirty="0" smtClean="0">
                <a:solidFill>
                  <a:srgbClr val="0161AA"/>
                </a:solidFill>
              </a:rPr>
              <a:t> </a:t>
            </a:r>
            <a:r>
              <a:rPr lang="en-US" sz="2400" dirty="0">
                <a:solidFill>
                  <a:srgbClr val="0161AA"/>
                </a:solidFill>
              </a:rPr>
              <a:t>state and/or local Head </a:t>
            </a:r>
            <a:r>
              <a:rPr lang="en-US" sz="2400" dirty="0" smtClean="0">
                <a:solidFill>
                  <a:srgbClr val="0161AA"/>
                </a:solidFill>
              </a:rPr>
              <a:t>Start–related </a:t>
            </a:r>
            <a:r>
              <a:rPr lang="en-US" sz="2400" dirty="0">
                <a:solidFill>
                  <a:srgbClr val="0161AA"/>
                </a:solidFill>
              </a:rPr>
              <a:t>and child-care-related </a:t>
            </a:r>
            <a:r>
              <a:rPr lang="en-US" sz="2400" dirty="0" smtClean="0">
                <a:solidFill>
                  <a:srgbClr val="E4102E"/>
                </a:solidFill>
              </a:rPr>
              <a:t>meetings</a:t>
            </a:r>
            <a:endParaRPr lang="en-US" sz="2400" dirty="0">
              <a:solidFill>
                <a:srgbClr val="0161AA"/>
              </a:solidFill>
            </a:endParaRPr>
          </a:p>
          <a:p>
            <a:pPr marL="227013" lvl="1" indent="-227013">
              <a:lnSpc>
                <a:spcPts val="2600"/>
              </a:lnSpc>
              <a:spcBef>
                <a:spcPts val="875"/>
              </a:spcBef>
            </a:pPr>
            <a:r>
              <a:rPr lang="en-US" sz="2400" dirty="0" smtClean="0">
                <a:solidFill>
                  <a:srgbClr val="E4102E"/>
                </a:solidFill>
              </a:rPr>
              <a:t>Share </a:t>
            </a:r>
            <a:r>
              <a:rPr lang="en-US" sz="2400" dirty="0">
                <a:solidFill>
                  <a:srgbClr val="E4102E"/>
                </a:solidFill>
              </a:rPr>
              <a:t>information about NCECHW-produced </a:t>
            </a:r>
            <a:r>
              <a:rPr lang="en-US" sz="2400" dirty="0" smtClean="0">
                <a:solidFill>
                  <a:srgbClr val="E4102E"/>
                </a:solidFill>
              </a:rPr>
              <a:t>resources</a:t>
            </a:r>
            <a:r>
              <a:rPr lang="en-US" sz="2400" dirty="0" smtClean="0">
                <a:solidFill>
                  <a:srgbClr val="0161AA"/>
                </a:solidFill>
              </a:rPr>
              <a:t> </a:t>
            </a:r>
            <a:r>
              <a:rPr lang="en-US" sz="2400" dirty="0">
                <a:solidFill>
                  <a:srgbClr val="0161AA"/>
                </a:solidFill>
              </a:rPr>
              <a:t>and other OHS-approved resources with Head Start agencies and state, territory, and tribal child care </a:t>
            </a:r>
            <a:r>
              <a:rPr lang="en-US" sz="2400" dirty="0" smtClean="0">
                <a:solidFill>
                  <a:srgbClr val="0161AA"/>
                </a:solidFill>
              </a:rPr>
              <a:t>agencies</a:t>
            </a:r>
            <a:endParaRPr lang="en-US" sz="2400" dirty="0">
              <a:solidFill>
                <a:srgbClr val="0161AA"/>
              </a:solidFill>
            </a:endParaRPr>
          </a:p>
        </p:txBody>
      </p:sp>
      <p:pic>
        <p:nvPicPr>
          <p:cNvPr id="5" name="Picture 4" descr="SENECA NATION 150.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730488" y="1290725"/>
            <a:ext cx="3190098" cy="3172587"/>
          </a:xfrm>
          <a:prstGeom prst="roundRect">
            <a:avLst>
              <a:gd name="adj" fmla="val 8594"/>
            </a:avLst>
          </a:prstGeom>
          <a:solidFill>
            <a:srgbClr val="FFFFFF">
              <a:shade val="85000"/>
            </a:srgbClr>
          </a:solidFill>
          <a:ln w="28575" cmpd="sng">
            <a:solidFill>
              <a:srgbClr val="1A5D66"/>
            </a:solidFill>
          </a:ln>
          <a:effectLst/>
        </p:spPr>
      </p:pic>
      <p:sp>
        <p:nvSpPr>
          <p:cNvPr id="7" name="TextBox 6"/>
          <p:cNvSpPr txBox="1"/>
          <p:nvPr/>
        </p:nvSpPr>
        <p:spPr>
          <a:xfrm>
            <a:off x="223414" y="4624607"/>
            <a:ext cx="8522777" cy="1544226"/>
          </a:xfrm>
          <a:prstGeom prst="rect">
            <a:avLst/>
          </a:prstGeom>
          <a:noFill/>
        </p:spPr>
        <p:txBody>
          <a:bodyPr wrap="square" rtlCol="0">
            <a:spAutoFit/>
          </a:bodyPr>
          <a:lstStyle/>
          <a:p>
            <a:pPr marL="227013" lvl="1" indent="-227013">
              <a:lnSpc>
                <a:spcPts val="2600"/>
              </a:lnSpc>
              <a:spcBef>
                <a:spcPts val="875"/>
              </a:spcBef>
              <a:buFont typeface="Arial"/>
              <a:buChar char="•"/>
            </a:pPr>
            <a:r>
              <a:rPr lang="en-US" sz="2400" dirty="0">
                <a:solidFill>
                  <a:srgbClr val="0161AA"/>
                </a:solidFill>
              </a:rPr>
              <a:t>Prepare </a:t>
            </a:r>
            <a:r>
              <a:rPr lang="en-US" sz="2400" dirty="0">
                <a:solidFill>
                  <a:srgbClr val="E4102E"/>
                </a:solidFill>
              </a:rPr>
              <a:t>quarterly reports </a:t>
            </a:r>
            <a:r>
              <a:rPr lang="en-US" sz="2400" dirty="0">
                <a:solidFill>
                  <a:srgbClr val="0161AA"/>
                </a:solidFill>
              </a:rPr>
              <a:t>on Head Start and child care oral health activities occurring in the state</a:t>
            </a:r>
          </a:p>
          <a:p>
            <a:pPr marL="227013" lvl="1" indent="-227013">
              <a:lnSpc>
                <a:spcPts val="2600"/>
              </a:lnSpc>
              <a:spcBef>
                <a:spcPts val="875"/>
              </a:spcBef>
              <a:buFont typeface="Arial"/>
              <a:buChar char="•"/>
            </a:pPr>
            <a:r>
              <a:rPr lang="en-US" sz="2400" dirty="0">
                <a:solidFill>
                  <a:srgbClr val="0161AA"/>
                </a:solidFill>
              </a:rPr>
              <a:t>DHLs will receive </a:t>
            </a:r>
            <a:r>
              <a:rPr lang="en-US" sz="2400" dirty="0">
                <a:solidFill>
                  <a:srgbClr val="E4102E"/>
                </a:solidFill>
              </a:rPr>
              <a:t>$750 in annual stipends </a:t>
            </a:r>
            <a:r>
              <a:rPr lang="en-US" sz="2400" dirty="0">
                <a:solidFill>
                  <a:srgbClr val="0161AA"/>
                </a:solidFill>
              </a:rPr>
              <a:t>based on completion of specific criteria</a:t>
            </a:r>
            <a:endParaRPr lang="en-US" sz="2500" dirty="0">
              <a:solidFill>
                <a:srgbClr val="0161AA"/>
              </a:solidFill>
            </a:endParaRPr>
          </a:p>
        </p:txBody>
      </p:sp>
    </p:spTree>
    <p:extLst>
      <p:ext uri="{BB962C8B-B14F-4D97-AF65-F5344CB8AC3E}">
        <p14:creationId xmlns:p14="http://schemas.microsoft.com/office/powerpoint/2010/main" val="1438768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29854"/>
            <a:ext cx="82296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smtClean="0">
                <a:solidFill>
                  <a:srgbClr val="0161AA"/>
                </a:solidFill>
                <a:latin typeface="+mn-lt"/>
              </a:rPr>
              <a:t>Role of Regional DHL Coordinators</a:t>
            </a:r>
            <a:endParaRPr lang="en-US" sz="3600" b="1" dirty="0">
              <a:solidFill>
                <a:srgbClr val="0161AA"/>
              </a:solidFill>
              <a:latin typeface="+mn-lt"/>
            </a:endParaRPr>
          </a:p>
        </p:txBody>
      </p:sp>
      <p:sp>
        <p:nvSpPr>
          <p:cNvPr id="3" name="Content Placeholder 3"/>
          <p:cNvSpPr txBox="1">
            <a:spLocks/>
          </p:cNvSpPr>
          <p:nvPr/>
        </p:nvSpPr>
        <p:spPr>
          <a:xfrm>
            <a:off x="542261" y="1268963"/>
            <a:ext cx="4934046" cy="515049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4488" lvl="1" indent="-344488">
              <a:spcBef>
                <a:spcPts val="675"/>
              </a:spcBef>
              <a:buNone/>
            </a:pPr>
            <a:r>
              <a:rPr lang="en-US" sz="2400" dirty="0" smtClean="0">
                <a:solidFill>
                  <a:srgbClr val="0161AA"/>
                </a:solidFill>
              </a:rPr>
              <a:t>•</a:t>
            </a:r>
            <a:r>
              <a:rPr lang="en-US" sz="2400" dirty="0">
                <a:solidFill>
                  <a:srgbClr val="0161AA"/>
                </a:solidFill>
              </a:rPr>
              <a:t>	</a:t>
            </a:r>
            <a:r>
              <a:rPr lang="en-US" sz="2400" dirty="0" smtClean="0">
                <a:solidFill>
                  <a:srgbClr val="E4102E"/>
                </a:solidFill>
              </a:rPr>
              <a:t>Perform DHL duties </a:t>
            </a:r>
            <a:r>
              <a:rPr lang="en-US" sz="2400" dirty="0" smtClean="0">
                <a:solidFill>
                  <a:srgbClr val="0161AA"/>
                </a:solidFill>
              </a:rPr>
              <a:t>in their state</a:t>
            </a:r>
          </a:p>
          <a:p>
            <a:pPr marL="344488" lvl="1" indent="-344488">
              <a:spcBef>
                <a:spcPts val="675"/>
              </a:spcBef>
              <a:buNone/>
            </a:pPr>
            <a:r>
              <a:rPr lang="en-US" sz="2400" dirty="0">
                <a:solidFill>
                  <a:srgbClr val="0161AA"/>
                </a:solidFill>
              </a:rPr>
              <a:t>•	</a:t>
            </a:r>
            <a:r>
              <a:rPr lang="en-US" sz="2400" dirty="0" smtClean="0">
                <a:solidFill>
                  <a:srgbClr val="E4102E"/>
                </a:solidFill>
              </a:rPr>
              <a:t>Support </a:t>
            </a:r>
            <a:r>
              <a:rPr lang="en-US" sz="2400" dirty="0">
                <a:solidFill>
                  <a:srgbClr val="E4102E"/>
                </a:solidFill>
              </a:rPr>
              <a:t>DHLs </a:t>
            </a:r>
            <a:r>
              <a:rPr lang="en-US" sz="2400" dirty="0">
                <a:solidFill>
                  <a:srgbClr val="0161AA"/>
                </a:solidFill>
              </a:rPr>
              <a:t>in assigned </a:t>
            </a:r>
            <a:r>
              <a:rPr lang="en-US" sz="2400" dirty="0" smtClean="0">
                <a:solidFill>
                  <a:srgbClr val="0161AA"/>
                </a:solidFill>
              </a:rPr>
              <a:t>regions</a:t>
            </a:r>
            <a:endParaRPr lang="en-US" sz="2400" dirty="0">
              <a:solidFill>
                <a:srgbClr val="0161AA"/>
              </a:solidFill>
            </a:endParaRPr>
          </a:p>
          <a:p>
            <a:pPr marL="344488" lvl="1" indent="-344488">
              <a:spcBef>
                <a:spcPts val="675"/>
              </a:spcBef>
              <a:buNone/>
            </a:pPr>
            <a:r>
              <a:rPr lang="en-US" sz="2400" dirty="0">
                <a:solidFill>
                  <a:srgbClr val="0161AA"/>
                </a:solidFill>
              </a:rPr>
              <a:t>•	</a:t>
            </a:r>
            <a:r>
              <a:rPr lang="en-US" sz="2400" dirty="0">
                <a:solidFill>
                  <a:srgbClr val="E4102E"/>
                </a:solidFill>
              </a:rPr>
              <a:t>Facilitate sharing of NCECHW-produced resources </a:t>
            </a:r>
            <a:r>
              <a:rPr lang="en-US" sz="2400" dirty="0">
                <a:solidFill>
                  <a:srgbClr val="0161AA"/>
                </a:solidFill>
              </a:rPr>
              <a:t>and other OHS-approved resources with DHLs in assigned </a:t>
            </a:r>
            <a:r>
              <a:rPr lang="en-US" sz="2400" dirty="0" smtClean="0">
                <a:solidFill>
                  <a:srgbClr val="0161AA"/>
                </a:solidFill>
              </a:rPr>
              <a:t>regions</a:t>
            </a:r>
            <a:endParaRPr lang="en-US" sz="2400" dirty="0">
              <a:solidFill>
                <a:srgbClr val="0161AA"/>
              </a:solidFill>
            </a:endParaRPr>
          </a:p>
          <a:p>
            <a:pPr marL="344488" lvl="1" indent="-344488">
              <a:spcBef>
                <a:spcPts val="675"/>
              </a:spcBef>
              <a:buNone/>
            </a:pPr>
            <a:r>
              <a:rPr lang="en-US" sz="2400" dirty="0" smtClean="0">
                <a:solidFill>
                  <a:srgbClr val="0161AA"/>
                </a:solidFill>
              </a:rPr>
              <a:t> •</a:t>
            </a:r>
            <a:r>
              <a:rPr lang="en-US" sz="2400" dirty="0">
                <a:solidFill>
                  <a:srgbClr val="0161AA"/>
                </a:solidFill>
              </a:rPr>
              <a:t>	</a:t>
            </a:r>
            <a:r>
              <a:rPr lang="en-US" sz="2400" dirty="0">
                <a:solidFill>
                  <a:srgbClr val="E4102E"/>
                </a:solidFill>
              </a:rPr>
              <a:t>Maintain an updated list of DHLs </a:t>
            </a:r>
            <a:r>
              <a:rPr lang="en-US" sz="2400" dirty="0">
                <a:solidFill>
                  <a:srgbClr val="0161AA"/>
                </a:solidFill>
              </a:rPr>
              <a:t>in assigned regions, and recruit new DHLs as needed in the </a:t>
            </a:r>
            <a:r>
              <a:rPr lang="en-US" sz="2400" dirty="0" smtClean="0">
                <a:solidFill>
                  <a:srgbClr val="0161AA"/>
                </a:solidFill>
              </a:rPr>
              <a:t>region</a:t>
            </a:r>
            <a:endParaRPr lang="en-US" sz="2400" dirty="0">
              <a:solidFill>
                <a:srgbClr val="0161AA"/>
              </a:solidFill>
            </a:endParaRPr>
          </a:p>
          <a:p>
            <a:pPr marL="344488" lvl="1" indent="-344488">
              <a:spcBef>
                <a:spcPts val="675"/>
              </a:spcBef>
              <a:buNone/>
            </a:pPr>
            <a:r>
              <a:rPr lang="en-US" sz="2400" dirty="0">
                <a:solidFill>
                  <a:srgbClr val="0161AA"/>
                </a:solidFill>
              </a:rPr>
              <a:t>•	</a:t>
            </a:r>
            <a:r>
              <a:rPr lang="en-US" sz="2400" dirty="0">
                <a:solidFill>
                  <a:srgbClr val="E4102E"/>
                </a:solidFill>
              </a:rPr>
              <a:t>Collaborate</a:t>
            </a:r>
            <a:r>
              <a:rPr lang="en-US" sz="2400" dirty="0">
                <a:solidFill>
                  <a:srgbClr val="0161AA"/>
                </a:solidFill>
              </a:rPr>
              <a:t> with the regional Head Start health specialist on oral-health-related </a:t>
            </a:r>
            <a:r>
              <a:rPr lang="en-US" sz="2400" dirty="0" smtClean="0">
                <a:solidFill>
                  <a:srgbClr val="0161AA"/>
                </a:solidFill>
              </a:rPr>
              <a:t>issues</a:t>
            </a:r>
            <a:endParaRPr lang="en-US" sz="2400" dirty="0">
              <a:solidFill>
                <a:srgbClr val="0161AA"/>
              </a:solidFill>
            </a:endParaRPr>
          </a:p>
        </p:txBody>
      </p:sp>
      <p:pic>
        <p:nvPicPr>
          <p:cNvPr id="4" name="Picture 3" descr="GUM SPRINGS 2014 general (36).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629935" y="1681008"/>
            <a:ext cx="3056865" cy="3369522"/>
          </a:xfrm>
          <a:prstGeom prst="roundRect">
            <a:avLst>
              <a:gd name="adj" fmla="val 8594"/>
            </a:avLst>
          </a:prstGeom>
          <a:solidFill>
            <a:srgbClr val="FFFFFF">
              <a:shade val="85000"/>
            </a:srgbClr>
          </a:solidFill>
          <a:ln w="28575" cmpd="sng">
            <a:solidFill>
              <a:srgbClr val="0161AA"/>
            </a:solidFill>
          </a:ln>
          <a:effectLst/>
        </p:spPr>
      </p:pic>
    </p:spTree>
    <p:extLst>
      <p:ext uri="{BB962C8B-B14F-4D97-AF65-F5344CB8AC3E}">
        <p14:creationId xmlns:p14="http://schemas.microsoft.com/office/powerpoint/2010/main" val="4101518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45153"/>
            <a:ext cx="82296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smtClean="0">
                <a:solidFill>
                  <a:srgbClr val="0161AA"/>
                </a:solidFill>
                <a:latin typeface="+mn-lt"/>
              </a:rPr>
              <a:t>Role of Regional DHL Coordinators</a:t>
            </a:r>
            <a:endParaRPr lang="en-US" sz="3600" b="1" dirty="0">
              <a:solidFill>
                <a:srgbClr val="0161AA"/>
              </a:solidFill>
              <a:latin typeface="+mn-lt"/>
            </a:endParaRPr>
          </a:p>
        </p:txBody>
      </p:sp>
      <p:grpSp>
        <p:nvGrpSpPr>
          <p:cNvPr id="7" name="Group 6"/>
          <p:cNvGrpSpPr/>
          <p:nvPr/>
        </p:nvGrpSpPr>
        <p:grpSpPr>
          <a:xfrm>
            <a:off x="265305" y="1107468"/>
            <a:ext cx="8613391" cy="5150498"/>
            <a:chOff x="73409" y="1107468"/>
            <a:chExt cx="8613391" cy="5150498"/>
          </a:xfrm>
        </p:grpSpPr>
        <p:sp>
          <p:nvSpPr>
            <p:cNvPr id="3" name="Content Placeholder 3"/>
            <p:cNvSpPr txBox="1">
              <a:spLocks/>
            </p:cNvSpPr>
            <p:nvPr/>
          </p:nvSpPr>
          <p:spPr>
            <a:xfrm>
              <a:off x="3332766" y="1107468"/>
              <a:ext cx="5354034" cy="515049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663" indent="-347663">
                <a:lnSpc>
                  <a:spcPts val="2580"/>
                </a:lnSpc>
                <a:spcBef>
                  <a:spcPts val="650"/>
                </a:spcBef>
                <a:buNone/>
              </a:pPr>
              <a:r>
                <a:rPr lang="en-US" sz="2400" dirty="0" smtClean="0">
                  <a:solidFill>
                    <a:srgbClr val="0161AA"/>
                  </a:solidFill>
                </a:rPr>
                <a:t>•</a:t>
              </a:r>
              <a:r>
                <a:rPr lang="en-US" sz="2400" dirty="0">
                  <a:solidFill>
                    <a:srgbClr val="0161AA"/>
                  </a:solidFill>
                </a:rPr>
                <a:t>	</a:t>
              </a:r>
              <a:r>
                <a:rPr lang="en-US" sz="2400" dirty="0">
                  <a:solidFill>
                    <a:srgbClr val="E4102E"/>
                  </a:solidFill>
                </a:rPr>
                <a:t>Present</a:t>
              </a:r>
              <a:r>
                <a:rPr lang="en-US" sz="2400" dirty="0">
                  <a:solidFill>
                    <a:srgbClr val="0161AA"/>
                  </a:solidFill>
                </a:rPr>
                <a:t> at national and/or regional meetings, as requested by </a:t>
              </a:r>
              <a:r>
                <a:rPr lang="en-US" sz="2400" dirty="0" smtClean="0">
                  <a:solidFill>
                    <a:srgbClr val="0161AA"/>
                  </a:solidFill>
                </a:rPr>
                <a:t>NCECHW</a:t>
              </a:r>
              <a:endParaRPr lang="en-US" sz="2400" dirty="0">
                <a:solidFill>
                  <a:srgbClr val="0161AA"/>
                </a:solidFill>
              </a:endParaRPr>
            </a:p>
            <a:p>
              <a:pPr marL="347663" indent="-347663">
                <a:lnSpc>
                  <a:spcPts val="2580"/>
                </a:lnSpc>
                <a:spcBef>
                  <a:spcPts val="650"/>
                </a:spcBef>
                <a:buNone/>
              </a:pPr>
              <a:r>
                <a:rPr lang="en-US" sz="2400" dirty="0">
                  <a:solidFill>
                    <a:srgbClr val="0161AA"/>
                  </a:solidFill>
                </a:rPr>
                <a:t>•	Participate in </a:t>
              </a:r>
              <a:r>
                <a:rPr lang="en-US" sz="2400" dirty="0">
                  <a:solidFill>
                    <a:srgbClr val="E4102E"/>
                  </a:solidFill>
                </a:rPr>
                <a:t>evaluation activities</a:t>
              </a:r>
              <a:r>
                <a:rPr lang="en-US" sz="2400" dirty="0">
                  <a:solidFill>
                    <a:srgbClr val="0161AA"/>
                  </a:solidFill>
                </a:rPr>
                <a:t>, including reviewing Head Start performance information reports and basic screening surveys for states in assigned </a:t>
              </a:r>
              <a:r>
                <a:rPr lang="en-US" sz="2400" dirty="0" smtClean="0">
                  <a:solidFill>
                    <a:srgbClr val="0161AA"/>
                  </a:solidFill>
                </a:rPr>
                <a:t>regions</a:t>
              </a:r>
              <a:endParaRPr lang="en-US" sz="2400" dirty="0">
                <a:solidFill>
                  <a:srgbClr val="0161AA"/>
                </a:solidFill>
              </a:endParaRPr>
            </a:p>
            <a:p>
              <a:pPr marL="347663" indent="-347663">
                <a:lnSpc>
                  <a:spcPts val="2580"/>
                </a:lnSpc>
                <a:spcBef>
                  <a:spcPts val="650"/>
                </a:spcBef>
                <a:buNone/>
              </a:pPr>
              <a:r>
                <a:rPr lang="en-US" sz="2400" dirty="0">
                  <a:solidFill>
                    <a:srgbClr val="0161AA"/>
                  </a:solidFill>
                </a:rPr>
                <a:t>•	</a:t>
              </a:r>
              <a:r>
                <a:rPr lang="en-US" sz="2400" dirty="0" smtClean="0">
                  <a:solidFill>
                    <a:srgbClr val="0161AA"/>
                  </a:solidFill>
                </a:rPr>
                <a:t>Review </a:t>
              </a:r>
              <a:r>
                <a:rPr lang="en-US" sz="2400" dirty="0">
                  <a:solidFill>
                    <a:srgbClr val="0161AA"/>
                  </a:solidFill>
                </a:rPr>
                <a:t>DHL quarterly reports on Head Start and child care oral health activities occurring in their states from DHLs, and </a:t>
              </a:r>
              <a:r>
                <a:rPr lang="en-US" sz="2400" dirty="0">
                  <a:solidFill>
                    <a:srgbClr val="E4102E"/>
                  </a:solidFill>
                </a:rPr>
                <a:t>prepare regional reports summarizing </a:t>
              </a:r>
              <a:r>
                <a:rPr lang="en-US" sz="2400" dirty="0" smtClean="0">
                  <a:solidFill>
                    <a:srgbClr val="E4102E"/>
                  </a:solidFill>
                </a:rPr>
                <a:t>activities</a:t>
              </a:r>
              <a:endParaRPr lang="en-US" sz="2400" dirty="0">
                <a:solidFill>
                  <a:srgbClr val="0161AA"/>
                </a:solidFill>
              </a:endParaRPr>
            </a:p>
          </p:txBody>
        </p:sp>
        <p:pic>
          <p:nvPicPr>
            <p:cNvPr id="6" name="Picture 5" descr="SENECA NATION 046.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3409" y="1956850"/>
              <a:ext cx="3262954" cy="3451734"/>
            </a:xfrm>
            <a:prstGeom prst="roundRect">
              <a:avLst>
                <a:gd name="adj" fmla="val 8594"/>
              </a:avLst>
            </a:prstGeom>
            <a:solidFill>
              <a:srgbClr val="FFFFFF">
                <a:shade val="85000"/>
              </a:srgbClr>
            </a:solidFill>
            <a:ln w="28575" cmpd="sng">
              <a:solidFill>
                <a:srgbClr val="E4102E"/>
              </a:solidFill>
            </a:ln>
            <a:effectLst/>
          </p:spPr>
        </p:pic>
      </p:grpSp>
    </p:spTree>
    <p:extLst>
      <p:ext uri="{BB962C8B-B14F-4D97-AF65-F5344CB8AC3E}">
        <p14:creationId xmlns:p14="http://schemas.microsoft.com/office/powerpoint/2010/main" val="3146625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30448298"/>
              </p:ext>
            </p:extLst>
          </p:nvPr>
        </p:nvGraphicFramePr>
        <p:xfrm>
          <a:off x="102637" y="793102"/>
          <a:ext cx="8920065" cy="5900420"/>
        </p:xfrm>
        <a:graphic>
          <a:graphicData uri="http://schemas.openxmlformats.org/drawingml/2006/table">
            <a:tbl>
              <a:tblPr firstRow="1" bandRow="1">
                <a:tableStyleId>{5C22544A-7EE6-4342-B048-85BDC9FD1C3A}</a:tableStyleId>
              </a:tblPr>
              <a:tblGrid>
                <a:gridCol w="1274295"/>
                <a:gridCol w="1274295"/>
                <a:gridCol w="1274295"/>
                <a:gridCol w="1274295"/>
                <a:gridCol w="1005040"/>
                <a:gridCol w="1343608"/>
                <a:gridCol w="1474237"/>
              </a:tblGrid>
              <a:tr h="370840">
                <a:tc>
                  <a:txBody>
                    <a:bodyPr/>
                    <a:lstStyle/>
                    <a:p>
                      <a:pPr algn="ctr"/>
                      <a:r>
                        <a:rPr lang="en-US" dirty="0" smtClean="0"/>
                        <a:t>Gina Sharps (WV)</a:t>
                      </a:r>
                    </a:p>
                    <a:p>
                      <a:pPr algn="ctr"/>
                      <a:r>
                        <a:rPr lang="en-US" dirty="0" smtClean="0"/>
                        <a:t>Region III</a:t>
                      </a:r>
                      <a:endParaRPr lang="en-US" dirty="0"/>
                    </a:p>
                  </a:txBody>
                  <a:tcPr/>
                </a:tc>
                <a:tc>
                  <a:txBody>
                    <a:bodyPr/>
                    <a:lstStyle/>
                    <a:p>
                      <a:pPr algn="ctr"/>
                      <a:r>
                        <a:rPr lang="en-US" dirty="0" smtClean="0"/>
                        <a:t>Diane Flanagan</a:t>
                      </a:r>
                    </a:p>
                    <a:p>
                      <a:pPr algn="ctr"/>
                      <a:r>
                        <a:rPr lang="en-US" dirty="0" smtClean="0"/>
                        <a:t>(WI)</a:t>
                      </a:r>
                    </a:p>
                    <a:p>
                      <a:pPr algn="ctr"/>
                      <a:r>
                        <a:rPr lang="en-US" dirty="0" smtClean="0"/>
                        <a:t>Region V</a:t>
                      </a:r>
                      <a:endParaRPr lang="en-US" dirty="0"/>
                    </a:p>
                  </a:txBody>
                  <a:tcPr/>
                </a:tc>
                <a:tc>
                  <a:txBody>
                    <a:bodyPr/>
                    <a:lstStyle/>
                    <a:p>
                      <a:pPr algn="ctr"/>
                      <a:r>
                        <a:rPr lang="en-US" dirty="0" smtClean="0"/>
                        <a:t>Beth Stewart</a:t>
                      </a:r>
                    </a:p>
                    <a:p>
                      <a:pPr algn="ctr"/>
                      <a:r>
                        <a:rPr lang="en-US" dirty="0" smtClean="0"/>
                        <a:t>(TX)</a:t>
                      </a:r>
                    </a:p>
                    <a:p>
                      <a:pPr algn="ctr"/>
                      <a:r>
                        <a:rPr lang="en-US" dirty="0" smtClean="0"/>
                        <a:t>Region</a:t>
                      </a:r>
                      <a:r>
                        <a:rPr lang="en-US" baseline="0" dirty="0" smtClean="0"/>
                        <a:t> 6</a:t>
                      </a:r>
                      <a:endParaRPr lang="en-US" dirty="0" smtClean="0"/>
                    </a:p>
                  </a:txBody>
                  <a:tcPr/>
                </a:tc>
                <a:tc>
                  <a:txBody>
                    <a:bodyPr/>
                    <a:lstStyle/>
                    <a:p>
                      <a:pPr algn="ctr"/>
                      <a:r>
                        <a:rPr lang="en-US" dirty="0" smtClean="0"/>
                        <a:t>Kathy Hunt</a:t>
                      </a:r>
                    </a:p>
                    <a:p>
                      <a:pPr algn="ctr"/>
                      <a:r>
                        <a:rPr lang="en-US" dirty="0" smtClean="0"/>
                        <a:t>(KS)</a:t>
                      </a:r>
                    </a:p>
                    <a:p>
                      <a:pPr algn="ctr"/>
                      <a:r>
                        <a:rPr lang="en-US" dirty="0" smtClean="0"/>
                        <a:t>Region 7</a:t>
                      </a:r>
                      <a:endParaRPr lang="en-US" dirty="0"/>
                    </a:p>
                  </a:txBody>
                  <a:tcPr/>
                </a:tc>
                <a:tc>
                  <a:txBody>
                    <a:bodyPr/>
                    <a:lstStyle/>
                    <a:p>
                      <a:pPr algn="ctr"/>
                      <a:r>
                        <a:rPr lang="en-US" dirty="0" smtClean="0"/>
                        <a:t>Julie Stage</a:t>
                      </a:r>
                    </a:p>
                    <a:p>
                      <a:pPr algn="ctr"/>
                      <a:r>
                        <a:rPr lang="en-US" dirty="0" smtClean="0"/>
                        <a:t>(NV)</a:t>
                      </a:r>
                    </a:p>
                    <a:p>
                      <a:pPr algn="ctr"/>
                      <a:r>
                        <a:rPr lang="en-US" dirty="0" smtClean="0"/>
                        <a:t>Region 9</a:t>
                      </a:r>
                      <a:endParaRPr lang="en-US" dirty="0"/>
                    </a:p>
                  </a:txBody>
                  <a:tcPr/>
                </a:tc>
                <a:tc>
                  <a:txBody>
                    <a:bodyPr/>
                    <a:lstStyle/>
                    <a:p>
                      <a:pPr algn="ctr"/>
                      <a:r>
                        <a:rPr lang="en-US" dirty="0" smtClean="0"/>
                        <a:t>Karen Yoder</a:t>
                      </a:r>
                    </a:p>
                    <a:p>
                      <a:pPr algn="ctr"/>
                      <a:r>
                        <a:rPr lang="en-US" dirty="0" smtClean="0"/>
                        <a:t>DHL Project</a:t>
                      </a:r>
                      <a:r>
                        <a:rPr lang="en-US" baseline="0" dirty="0" smtClean="0"/>
                        <a:t> Lead</a:t>
                      </a:r>
                      <a:endParaRPr lang="en-US" dirty="0"/>
                    </a:p>
                  </a:txBody>
                  <a:tcPr/>
                </a:tc>
                <a:tc>
                  <a:txBody>
                    <a:bodyPr/>
                    <a:lstStyle/>
                    <a:p>
                      <a:pPr algn="ctr"/>
                      <a:r>
                        <a:rPr lang="en-US" dirty="0" smtClean="0"/>
                        <a:t>Michelle Landrum</a:t>
                      </a:r>
                    </a:p>
                    <a:p>
                      <a:pPr algn="ctr"/>
                      <a:r>
                        <a:rPr lang="en-US" dirty="0" smtClean="0"/>
                        <a:t>DHL</a:t>
                      </a:r>
                      <a:r>
                        <a:rPr lang="en-US" baseline="0" dirty="0" smtClean="0"/>
                        <a:t> </a:t>
                      </a:r>
                      <a:r>
                        <a:rPr lang="en-US" dirty="0" smtClean="0"/>
                        <a:t>Project      Co-Lead</a:t>
                      </a:r>
                      <a:endParaRPr lang="en-US" dirty="0"/>
                    </a:p>
                  </a:txBody>
                  <a:tcPr/>
                </a:tc>
              </a:tr>
              <a:tr h="370840">
                <a:tc>
                  <a:txBody>
                    <a:bodyPr/>
                    <a:lstStyle/>
                    <a:p>
                      <a:r>
                        <a:rPr lang="en-US" b="1" dirty="0" smtClean="0">
                          <a:solidFill>
                            <a:srgbClr val="0161AA"/>
                          </a:solidFill>
                        </a:rPr>
                        <a:t>Delaware</a:t>
                      </a:r>
                      <a:endParaRPr lang="en-US" b="1" dirty="0">
                        <a:solidFill>
                          <a:srgbClr val="0161AA"/>
                        </a:solidFill>
                      </a:endParaRPr>
                    </a:p>
                  </a:txBody>
                  <a:tcPr/>
                </a:tc>
                <a:tc>
                  <a:txBody>
                    <a:bodyPr/>
                    <a:lstStyle/>
                    <a:p>
                      <a:r>
                        <a:rPr lang="en-US" b="1" dirty="0" smtClean="0">
                          <a:solidFill>
                            <a:srgbClr val="0161AA"/>
                          </a:solidFill>
                        </a:rPr>
                        <a:t>Illinois</a:t>
                      </a:r>
                      <a:endParaRPr lang="en-US" b="1" dirty="0">
                        <a:solidFill>
                          <a:srgbClr val="0161AA"/>
                        </a:solidFill>
                      </a:endParaRPr>
                    </a:p>
                  </a:txBody>
                  <a:tcPr/>
                </a:tc>
                <a:tc>
                  <a:txBody>
                    <a:bodyPr/>
                    <a:lstStyle/>
                    <a:p>
                      <a:r>
                        <a:rPr lang="en-US" b="1" dirty="0" smtClean="0">
                          <a:solidFill>
                            <a:srgbClr val="0161AA"/>
                          </a:solidFill>
                        </a:rPr>
                        <a:t>Arkansas</a:t>
                      </a:r>
                      <a:endParaRPr lang="en-US" b="1" dirty="0">
                        <a:solidFill>
                          <a:srgbClr val="0161AA"/>
                        </a:solidFill>
                      </a:endParaRPr>
                    </a:p>
                  </a:txBody>
                  <a:tcPr/>
                </a:tc>
                <a:tc>
                  <a:txBody>
                    <a:bodyPr/>
                    <a:lstStyle/>
                    <a:p>
                      <a:r>
                        <a:rPr lang="en-US" b="1" dirty="0" smtClean="0">
                          <a:solidFill>
                            <a:srgbClr val="0161AA"/>
                          </a:solidFill>
                        </a:rPr>
                        <a:t>Iowa</a:t>
                      </a:r>
                      <a:endParaRPr lang="en-US" b="1" dirty="0">
                        <a:solidFill>
                          <a:srgbClr val="0161AA"/>
                        </a:solidFill>
                      </a:endParaRPr>
                    </a:p>
                  </a:txBody>
                  <a:tcPr/>
                </a:tc>
                <a:tc>
                  <a:txBody>
                    <a:bodyPr/>
                    <a:lstStyle/>
                    <a:p>
                      <a:r>
                        <a:rPr lang="en-US" b="1" dirty="0" smtClean="0">
                          <a:solidFill>
                            <a:srgbClr val="0161AA"/>
                          </a:solidFill>
                        </a:rPr>
                        <a:t>Arizona</a:t>
                      </a:r>
                      <a:endParaRPr lang="en-US" b="1" dirty="0">
                        <a:solidFill>
                          <a:srgbClr val="0161AA"/>
                        </a:solidFill>
                      </a:endParaRPr>
                    </a:p>
                  </a:txBody>
                  <a:tcPr/>
                </a:tc>
                <a:tc>
                  <a:txBody>
                    <a:bodyPr/>
                    <a:lstStyle/>
                    <a:p>
                      <a:r>
                        <a:rPr lang="en-US" b="1" dirty="0" smtClean="0">
                          <a:solidFill>
                            <a:srgbClr val="0161AA"/>
                          </a:solidFill>
                        </a:rPr>
                        <a:t>Alabama</a:t>
                      </a:r>
                      <a:endParaRPr lang="en-US" b="1" dirty="0">
                        <a:solidFill>
                          <a:srgbClr val="0161AA"/>
                        </a:solidFill>
                      </a:endParaRPr>
                    </a:p>
                  </a:txBody>
                  <a:tcPr/>
                </a:tc>
                <a:tc>
                  <a:txBody>
                    <a:bodyPr/>
                    <a:lstStyle/>
                    <a:p>
                      <a:r>
                        <a:rPr lang="en-US" b="1" dirty="0" smtClean="0">
                          <a:solidFill>
                            <a:srgbClr val="0161AA"/>
                          </a:solidFill>
                        </a:rPr>
                        <a:t>New</a:t>
                      </a:r>
                      <a:r>
                        <a:rPr lang="en-US" b="1" baseline="0" dirty="0" smtClean="0">
                          <a:solidFill>
                            <a:srgbClr val="0161AA"/>
                          </a:solidFill>
                        </a:rPr>
                        <a:t> Hampshire</a:t>
                      </a:r>
                      <a:endParaRPr lang="en-US" b="1" dirty="0">
                        <a:solidFill>
                          <a:srgbClr val="0161AA"/>
                        </a:solidFill>
                      </a:endParaRPr>
                    </a:p>
                  </a:txBody>
                  <a:tcPr/>
                </a:tc>
              </a:tr>
              <a:tr h="370840">
                <a:tc>
                  <a:txBody>
                    <a:bodyPr/>
                    <a:lstStyle/>
                    <a:p>
                      <a:r>
                        <a:rPr lang="en-US" b="1" dirty="0" smtClean="0">
                          <a:solidFill>
                            <a:srgbClr val="0161AA"/>
                          </a:solidFill>
                        </a:rPr>
                        <a:t>D.</a:t>
                      </a:r>
                      <a:r>
                        <a:rPr lang="en-US" b="1" baseline="0" dirty="0" smtClean="0">
                          <a:solidFill>
                            <a:srgbClr val="0161AA"/>
                          </a:solidFill>
                        </a:rPr>
                        <a:t> C. </a:t>
                      </a:r>
                      <a:endParaRPr lang="en-US" b="1" dirty="0">
                        <a:solidFill>
                          <a:srgbClr val="0161AA"/>
                        </a:solidFill>
                      </a:endParaRPr>
                    </a:p>
                  </a:txBody>
                  <a:tcPr/>
                </a:tc>
                <a:tc>
                  <a:txBody>
                    <a:bodyPr/>
                    <a:lstStyle/>
                    <a:p>
                      <a:r>
                        <a:rPr lang="en-US" b="1" dirty="0" smtClean="0">
                          <a:solidFill>
                            <a:srgbClr val="0161AA"/>
                          </a:solidFill>
                        </a:rPr>
                        <a:t>Indiana</a:t>
                      </a:r>
                      <a:endParaRPr lang="en-US" b="1" dirty="0">
                        <a:solidFill>
                          <a:srgbClr val="0161AA"/>
                        </a:solidFill>
                      </a:endParaRPr>
                    </a:p>
                  </a:txBody>
                  <a:tcPr/>
                </a:tc>
                <a:tc>
                  <a:txBody>
                    <a:bodyPr/>
                    <a:lstStyle/>
                    <a:p>
                      <a:r>
                        <a:rPr lang="en-US" b="1" dirty="0" smtClean="0">
                          <a:solidFill>
                            <a:srgbClr val="0161AA"/>
                          </a:solidFill>
                        </a:rPr>
                        <a:t>Louisiana</a:t>
                      </a:r>
                      <a:endParaRPr lang="en-US" b="1" dirty="0">
                        <a:solidFill>
                          <a:srgbClr val="0161AA"/>
                        </a:solidFill>
                      </a:endParaRPr>
                    </a:p>
                  </a:txBody>
                  <a:tcPr/>
                </a:tc>
                <a:tc>
                  <a:txBody>
                    <a:bodyPr/>
                    <a:lstStyle/>
                    <a:p>
                      <a:r>
                        <a:rPr lang="en-US" b="1" dirty="0" smtClean="0">
                          <a:solidFill>
                            <a:srgbClr val="0161AA"/>
                          </a:solidFill>
                        </a:rPr>
                        <a:t>Missouri</a:t>
                      </a:r>
                      <a:endParaRPr lang="en-US" b="1" dirty="0">
                        <a:solidFill>
                          <a:srgbClr val="0161AA"/>
                        </a:solidFill>
                      </a:endParaRPr>
                    </a:p>
                  </a:txBody>
                  <a:tcPr/>
                </a:tc>
                <a:tc>
                  <a:txBody>
                    <a:bodyPr/>
                    <a:lstStyle/>
                    <a:p>
                      <a:r>
                        <a:rPr lang="en-US" b="1" dirty="0" smtClean="0">
                          <a:solidFill>
                            <a:srgbClr val="0161AA"/>
                          </a:solidFill>
                        </a:rPr>
                        <a:t>California</a:t>
                      </a:r>
                      <a:endParaRPr lang="en-US" b="1" dirty="0">
                        <a:solidFill>
                          <a:srgbClr val="0161AA"/>
                        </a:solidFill>
                      </a:endParaRPr>
                    </a:p>
                  </a:txBody>
                  <a:tcPr/>
                </a:tc>
                <a:tc>
                  <a:txBody>
                    <a:bodyPr/>
                    <a:lstStyle/>
                    <a:p>
                      <a:r>
                        <a:rPr lang="en-US" b="1" dirty="0" smtClean="0">
                          <a:solidFill>
                            <a:srgbClr val="0161AA"/>
                          </a:solidFill>
                        </a:rPr>
                        <a:t>Alaska</a:t>
                      </a:r>
                      <a:endParaRPr lang="en-US" b="1" dirty="0">
                        <a:solidFill>
                          <a:srgbClr val="0161AA"/>
                        </a:solidFill>
                      </a:endParaRPr>
                    </a:p>
                  </a:txBody>
                  <a:tcPr/>
                </a:tc>
                <a:tc>
                  <a:txBody>
                    <a:bodyPr/>
                    <a:lstStyle/>
                    <a:p>
                      <a:r>
                        <a:rPr lang="en-US" b="1" dirty="0" smtClean="0">
                          <a:solidFill>
                            <a:srgbClr val="0161AA"/>
                          </a:solidFill>
                        </a:rPr>
                        <a:t>New</a:t>
                      </a:r>
                      <a:r>
                        <a:rPr lang="en-US" b="1" baseline="0" dirty="0" smtClean="0">
                          <a:solidFill>
                            <a:srgbClr val="0161AA"/>
                          </a:solidFill>
                        </a:rPr>
                        <a:t> Jersey</a:t>
                      </a:r>
                      <a:endParaRPr lang="en-US" b="1" dirty="0">
                        <a:solidFill>
                          <a:srgbClr val="0161AA"/>
                        </a:solidFill>
                      </a:endParaRPr>
                    </a:p>
                  </a:txBody>
                  <a:tcPr/>
                </a:tc>
              </a:tr>
              <a:tr h="370840">
                <a:tc>
                  <a:txBody>
                    <a:bodyPr/>
                    <a:lstStyle/>
                    <a:p>
                      <a:r>
                        <a:rPr lang="en-US" b="1" dirty="0" smtClean="0">
                          <a:solidFill>
                            <a:srgbClr val="0161AA"/>
                          </a:solidFill>
                        </a:rPr>
                        <a:t>Maryland</a:t>
                      </a:r>
                      <a:endParaRPr lang="en-US" b="1" dirty="0">
                        <a:solidFill>
                          <a:srgbClr val="0161AA"/>
                        </a:solidFill>
                      </a:endParaRPr>
                    </a:p>
                  </a:txBody>
                  <a:tcPr/>
                </a:tc>
                <a:tc>
                  <a:txBody>
                    <a:bodyPr/>
                    <a:lstStyle/>
                    <a:p>
                      <a:r>
                        <a:rPr lang="en-US" b="1" dirty="0" smtClean="0">
                          <a:solidFill>
                            <a:srgbClr val="0161AA"/>
                          </a:solidFill>
                        </a:rPr>
                        <a:t>Michigan</a:t>
                      </a:r>
                      <a:endParaRPr lang="en-US" b="1" dirty="0">
                        <a:solidFill>
                          <a:srgbClr val="0161AA"/>
                        </a:solidFill>
                      </a:endParaRPr>
                    </a:p>
                  </a:txBody>
                  <a:tcPr/>
                </a:tc>
                <a:tc>
                  <a:txBody>
                    <a:bodyPr/>
                    <a:lstStyle/>
                    <a:p>
                      <a:r>
                        <a:rPr lang="en-US" b="1" dirty="0" smtClean="0">
                          <a:solidFill>
                            <a:srgbClr val="0161AA"/>
                          </a:solidFill>
                        </a:rPr>
                        <a:t>New Mexico</a:t>
                      </a:r>
                      <a:endParaRPr lang="en-US" b="1" dirty="0">
                        <a:solidFill>
                          <a:srgbClr val="0161AA"/>
                        </a:solidFill>
                      </a:endParaRPr>
                    </a:p>
                  </a:txBody>
                  <a:tcPr/>
                </a:tc>
                <a:tc>
                  <a:txBody>
                    <a:bodyPr/>
                    <a:lstStyle/>
                    <a:p>
                      <a:r>
                        <a:rPr lang="en-US" b="1" dirty="0" smtClean="0">
                          <a:solidFill>
                            <a:srgbClr val="0161AA"/>
                          </a:solidFill>
                        </a:rPr>
                        <a:t>Nebraska</a:t>
                      </a:r>
                      <a:endParaRPr lang="en-US" b="1" dirty="0">
                        <a:solidFill>
                          <a:srgbClr val="0161AA"/>
                        </a:solidFill>
                      </a:endParaRPr>
                    </a:p>
                  </a:txBody>
                  <a:tcPr/>
                </a:tc>
                <a:tc>
                  <a:txBody>
                    <a:bodyPr/>
                    <a:lstStyle/>
                    <a:p>
                      <a:r>
                        <a:rPr lang="en-US" b="1" dirty="0" smtClean="0">
                          <a:solidFill>
                            <a:srgbClr val="0161AA"/>
                          </a:solidFill>
                        </a:rPr>
                        <a:t>Hawaii</a:t>
                      </a:r>
                      <a:endParaRPr lang="en-US" b="1" dirty="0">
                        <a:solidFill>
                          <a:srgbClr val="0161AA"/>
                        </a:solidFill>
                      </a:endParaRPr>
                    </a:p>
                  </a:txBody>
                  <a:tcPr/>
                </a:tc>
                <a:tc>
                  <a:txBody>
                    <a:bodyPr/>
                    <a:lstStyle/>
                    <a:p>
                      <a:r>
                        <a:rPr lang="en-US" b="1" dirty="0" smtClean="0">
                          <a:solidFill>
                            <a:srgbClr val="0161AA"/>
                          </a:solidFill>
                        </a:rPr>
                        <a:t>Colorado</a:t>
                      </a:r>
                      <a:endParaRPr lang="en-US" b="1" dirty="0">
                        <a:solidFill>
                          <a:srgbClr val="0161AA"/>
                        </a:solidFill>
                      </a:endParaRPr>
                    </a:p>
                  </a:txBody>
                  <a:tcPr/>
                </a:tc>
                <a:tc>
                  <a:txBody>
                    <a:bodyPr/>
                    <a:lstStyle/>
                    <a:p>
                      <a:r>
                        <a:rPr lang="en-US" b="1" dirty="0" smtClean="0">
                          <a:solidFill>
                            <a:srgbClr val="0161AA"/>
                          </a:solidFill>
                        </a:rPr>
                        <a:t>New York</a:t>
                      </a:r>
                      <a:endParaRPr lang="en-US" b="1" dirty="0">
                        <a:solidFill>
                          <a:srgbClr val="0161AA"/>
                        </a:solidFill>
                      </a:endParaRPr>
                    </a:p>
                  </a:txBody>
                  <a:tcPr/>
                </a:tc>
              </a:tr>
              <a:tr h="370840">
                <a:tc>
                  <a:txBody>
                    <a:bodyPr/>
                    <a:lstStyle/>
                    <a:p>
                      <a:r>
                        <a:rPr lang="en-US" b="1" dirty="0" smtClean="0">
                          <a:solidFill>
                            <a:srgbClr val="0161AA"/>
                          </a:solidFill>
                        </a:rPr>
                        <a:t>Pennsylvania</a:t>
                      </a:r>
                      <a:endParaRPr lang="en-US" b="1" dirty="0">
                        <a:solidFill>
                          <a:srgbClr val="0161AA"/>
                        </a:solidFill>
                      </a:endParaRPr>
                    </a:p>
                  </a:txBody>
                  <a:tcPr/>
                </a:tc>
                <a:tc>
                  <a:txBody>
                    <a:bodyPr/>
                    <a:lstStyle/>
                    <a:p>
                      <a:r>
                        <a:rPr lang="en-US" b="1" dirty="0" smtClean="0">
                          <a:solidFill>
                            <a:srgbClr val="0161AA"/>
                          </a:solidFill>
                        </a:rPr>
                        <a:t>Minnesota</a:t>
                      </a:r>
                      <a:endParaRPr lang="en-US" b="1" dirty="0">
                        <a:solidFill>
                          <a:srgbClr val="0161AA"/>
                        </a:solidFill>
                      </a:endParaRPr>
                    </a:p>
                  </a:txBody>
                  <a:tcPr/>
                </a:tc>
                <a:tc>
                  <a:txBody>
                    <a:bodyPr/>
                    <a:lstStyle/>
                    <a:p>
                      <a:r>
                        <a:rPr lang="en-US" b="1" dirty="0" smtClean="0">
                          <a:solidFill>
                            <a:srgbClr val="0161AA"/>
                          </a:solidFill>
                        </a:rPr>
                        <a:t>Oklahoma</a:t>
                      </a:r>
                      <a:endParaRPr lang="en-US" b="1" dirty="0">
                        <a:solidFill>
                          <a:srgbClr val="0161AA"/>
                        </a:solidFill>
                      </a:endParaRPr>
                    </a:p>
                  </a:txBody>
                  <a:tcPr/>
                </a:tc>
                <a:tc>
                  <a:txBody>
                    <a:bodyPr/>
                    <a:lstStyle/>
                    <a:p>
                      <a:endParaRPr lang="en-US" b="1">
                        <a:solidFill>
                          <a:srgbClr val="0161AA"/>
                        </a:solidFill>
                      </a:endParaRPr>
                    </a:p>
                  </a:txBody>
                  <a:tcPr/>
                </a:tc>
                <a:tc>
                  <a:txBody>
                    <a:bodyPr/>
                    <a:lstStyle/>
                    <a:p>
                      <a:endParaRPr lang="en-US" b="1">
                        <a:solidFill>
                          <a:srgbClr val="0161AA"/>
                        </a:solidFill>
                      </a:endParaRPr>
                    </a:p>
                  </a:txBody>
                  <a:tcPr/>
                </a:tc>
                <a:tc>
                  <a:txBody>
                    <a:bodyPr/>
                    <a:lstStyle/>
                    <a:p>
                      <a:r>
                        <a:rPr lang="en-US" b="1" dirty="0" smtClean="0">
                          <a:solidFill>
                            <a:srgbClr val="0161AA"/>
                          </a:solidFill>
                        </a:rPr>
                        <a:t>Connecticut</a:t>
                      </a:r>
                      <a:endParaRPr lang="en-US" b="1" dirty="0">
                        <a:solidFill>
                          <a:srgbClr val="0161AA"/>
                        </a:solidFill>
                      </a:endParaRPr>
                    </a:p>
                  </a:txBody>
                  <a:tcPr/>
                </a:tc>
                <a:tc>
                  <a:txBody>
                    <a:bodyPr/>
                    <a:lstStyle/>
                    <a:p>
                      <a:r>
                        <a:rPr lang="en-US" b="1" dirty="0" smtClean="0">
                          <a:solidFill>
                            <a:srgbClr val="0161AA"/>
                          </a:solidFill>
                        </a:rPr>
                        <a:t>North Carolina</a:t>
                      </a:r>
                      <a:endParaRPr lang="en-US" b="1" dirty="0">
                        <a:solidFill>
                          <a:srgbClr val="0161AA"/>
                        </a:solidFill>
                      </a:endParaRPr>
                    </a:p>
                  </a:txBody>
                  <a:tcPr/>
                </a:tc>
              </a:tr>
              <a:tr h="370840">
                <a:tc>
                  <a:txBody>
                    <a:bodyPr/>
                    <a:lstStyle/>
                    <a:p>
                      <a:r>
                        <a:rPr lang="en-US" b="1" dirty="0" smtClean="0">
                          <a:solidFill>
                            <a:srgbClr val="0161AA"/>
                          </a:solidFill>
                        </a:rPr>
                        <a:t>Virginia</a:t>
                      </a:r>
                      <a:endParaRPr lang="en-US" b="1" dirty="0">
                        <a:solidFill>
                          <a:srgbClr val="0161AA"/>
                        </a:solidFill>
                      </a:endParaRPr>
                    </a:p>
                  </a:txBody>
                  <a:tcPr/>
                </a:tc>
                <a:tc>
                  <a:txBody>
                    <a:bodyPr/>
                    <a:lstStyle/>
                    <a:p>
                      <a:r>
                        <a:rPr lang="en-US" b="1" dirty="0" smtClean="0">
                          <a:solidFill>
                            <a:srgbClr val="0161AA"/>
                          </a:solidFill>
                        </a:rPr>
                        <a:t>Ohio</a:t>
                      </a:r>
                      <a:endParaRPr lang="en-US" b="1" dirty="0">
                        <a:solidFill>
                          <a:srgbClr val="0161AA"/>
                        </a:solidFill>
                      </a:endParaRPr>
                    </a:p>
                  </a:txBody>
                  <a:tcPr/>
                </a:tc>
                <a:tc>
                  <a:txBody>
                    <a:bodyPr/>
                    <a:lstStyle/>
                    <a:p>
                      <a:endParaRPr lang="en-US" b="1">
                        <a:solidFill>
                          <a:srgbClr val="0161AA"/>
                        </a:solidFill>
                      </a:endParaRPr>
                    </a:p>
                  </a:txBody>
                  <a:tcPr/>
                </a:tc>
                <a:tc>
                  <a:txBody>
                    <a:bodyPr/>
                    <a:lstStyle/>
                    <a:p>
                      <a:endParaRPr lang="en-US" b="1">
                        <a:solidFill>
                          <a:srgbClr val="0161AA"/>
                        </a:solidFill>
                      </a:endParaRPr>
                    </a:p>
                  </a:txBody>
                  <a:tcPr/>
                </a:tc>
                <a:tc>
                  <a:txBody>
                    <a:bodyPr/>
                    <a:lstStyle/>
                    <a:p>
                      <a:endParaRPr lang="en-US" b="1">
                        <a:solidFill>
                          <a:srgbClr val="0161AA"/>
                        </a:solidFill>
                      </a:endParaRPr>
                    </a:p>
                  </a:txBody>
                  <a:tcPr/>
                </a:tc>
                <a:tc>
                  <a:txBody>
                    <a:bodyPr/>
                    <a:lstStyle/>
                    <a:p>
                      <a:r>
                        <a:rPr lang="en-US" b="1" dirty="0" smtClean="0">
                          <a:solidFill>
                            <a:srgbClr val="0161AA"/>
                          </a:solidFill>
                        </a:rPr>
                        <a:t>Florida</a:t>
                      </a:r>
                      <a:endParaRPr lang="en-US" b="1" dirty="0">
                        <a:solidFill>
                          <a:srgbClr val="0161AA"/>
                        </a:solidFill>
                      </a:endParaRPr>
                    </a:p>
                  </a:txBody>
                  <a:tcPr/>
                </a:tc>
                <a:tc>
                  <a:txBody>
                    <a:bodyPr/>
                    <a:lstStyle/>
                    <a:p>
                      <a:r>
                        <a:rPr lang="en-US" b="1" dirty="0" smtClean="0">
                          <a:solidFill>
                            <a:srgbClr val="0161AA"/>
                          </a:solidFill>
                        </a:rPr>
                        <a:t>North Dakota</a:t>
                      </a:r>
                      <a:endParaRPr lang="en-US" b="1" dirty="0">
                        <a:solidFill>
                          <a:srgbClr val="0161AA"/>
                        </a:solidFill>
                      </a:endParaRPr>
                    </a:p>
                  </a:txBody>
                  <a:tcPr/>
                </a:tc>
              </a:tr>
              <a:tr h="370840">
                <a:tc>
                  <a:txBody>
                    <a:bodyPr/>
                    <a:lstStyle/>
                    <a:p>
                      <a:endParaRPr lang="en-US" b="1">
                        <a:solidFill>
                          <a:srgbClr val="0161AA"/>
                        </a:solidFill>
                      </a:endParaRPr>
                    </a:p>
                  </a:txBody>
                  <a:tcPr/>
                </a:tc>
                <a:tc>
                  <a:txBody>
                    <a:bodyPr/>
                    <a:lstStyle/>
                    <a:p>
                      <a:endParaRPr lang="en-US" b="1">
                        <a:solidFill>
                          <a:srgbClr val="0161AA"/>
                        </a:solidFill>
                      </a:endParaRPr>
                    </a:p>
                  </a:txBody>
                  <a:tcPr/>
                </a:tc>
                <a:tc>
                  <a:txBody>
                    <a:bodyPr/>
                    <a:lstStyle/>
                    <a:p>
                      <a:endParaRPr lang="en-US" b="1" dirty="0">
                        <a:solidFill>
                          <a:srgbClr val="0161AA"/>
                        </a:solidFill>
                      </a:endParaRPr>
                    </a:p>
                  </a:txBody>
                  <a:tcPr/>
                </a:tc>
                <a:tc>
                  <a:txBody>
                    <a:bodyPr/>
                    <a:lstStyle/>
                    <a:p>
                      <a:endParaRPr lang="en-US" b="1">
                        <a:solidFill>
                          <a:srgbClr val="0161AA"/>
                        </a:solidFill>
                      </a:endParaRPr>
                    </a:p>
                  </a:txBody>
                  <a:tcPr/>
                </a:tc>
                <a:tc>
                  <a:txBody>
                    <a:bodyPr/>
                    <a:lstStyle/>
                    <a:p>
                      <a:endParaRPr lang="en-US" b="1">
                        <a:solidFill>
                          <a:srgbClr val="0161AA"/>
                        </a:solidFill>
                      </a:endParaRPr>
                    </a:p>
                  </a:txBody>
                  <a:tcPr/>
                </a:tc>
                <a:tc>
                  <a:txBody>
                    <a:bodyPr/>
                    <a:lstStyle/>
                    <a:p>
                      <a:r>
                        <a:rPr lang="en-US" b="1" dirty="0" smtClean="0">
                          <a:solidFill>
                            <a:srgbClr val="0161AA"/>
                          </a:solidFill>
                        </a:rPr>
                        <a:t>Georgia</a:t>
                      </a:r>
                      <a:endParaRPr lang="en-US" b="1" dirty="0">
                        <a:solidFill>
                          <a:srgbClr val="0161AA"/>
                        </a:solidFill>
                      </a:endParaRPr>
                    </a:p>
                  </a:txBody>
                  <a:tcPr/>
                </a:tc>
                <a:tc>
                  <a:txBody>
                    <a:bodyPr/>
                    <a:lstStyle/>
                    <a:p>
                      <a:r>
                        <a:rPr lang="en-US" b="1" dirty="0" smtClean="0">
                          <a:solidFill>
                            <a:srgbClr val="0161AA"/>
                          </a:solidFill>
                        </a:rPr>
                        <a:t>Oregon</a:t>
                      </a:r>
                      <a:endParaRPr lang="en-US" b="1" dirty="0">
                        <a:solidFill>
                          <a:srgbClr val="0161AA"/>
                        </a:solidFill>
                      </a:endParaRPr>
                    </a:p>
                  </a:txBody>
                  <a:tcPr/>
                </a:tc>
              </a:tr>
              <a:tr h="370840">
                <a:tc>
                  <a:txBody>
                    <a:bodyPr/>
                    <a:lstStyle/>
                    <a:p>
                      <a:endParaRPr lang="en-US" b="1">
                        <a:solidFill>
                          <a:srgbClr val="0161AA"/>
                        </a:solidFill>
                      </a:endParaRPr>
                    </a:p>
                  </a:txBody>
                  <a:tcPr/>
                </a:tc>
                <a:tc>
                  <a:txBody>
                    <a:bodyPr/>
                    <a:lstStyle/>
                    <a:p>
                      <a:endParaRPr lang="en-US" b="1">
                        <a:solidFill>
                          <a:srgbClr val="0161AA"/>
                        </a:solidFill>
                      </a:endParaRPr>
                    </a:p>
                  </a:txBody>
                  <a:tcPr/>
                </a:tc>
                <a:tc>
                  <a:txBody>
                    <a:bodyPr/>
                    <a:lstStyle/>
                    <a:p>
                      <a:endParaRPr lang="en-US" b="1">
                        <a:solidFill>
                          <a:srgbClr val="0161AA"/>
                        </a:solidFill>
                      </a:endParaRPr>
                    </a:p>
                  </a:txBody>
                  <a:tcPr/>
                </a:tc>
                <a:tc>
                  <a:txBody>
                    <a:bodyPr/>
                    <a:lstStyle/>
                    <a:p>
                      <a:endParaRPr lang="en-US" b="1">
                        <a:solidFill>
                          <a:srgbClr val="0161AA"/>
                        </a:solidFill>
                      </a:endParaRPr>
                    </a:p>
                  </a:txBody>
                  <a:tcPr/>
                </a:tc>
                <a:tc>
                  <a:txBody>
                    <a:bodyPr/>
                    <a:lstStyle/>
                    <a:p>
                      <a:endParaRPr lang="en-US" b="1">
                        <a:solidFill>
                          <a:srgbClr val="0161AA"/>
                        </a:solidFill>
                      </a:endParaRPr>
                    </a:p>
                  </a:txBody>
                  <a:tcPr/>
                </a:tc>
                <a:tc>
                  <a:txBody>
                    <a:bodyPr/>
                    <a:lstStyle/>
                    <a:p>
                      <a:r>
                        <a:rPr lang="en-US" b="1" dirty="0" smtClean="0">
                          <a:solidFill>
                            <a:srgbClr val="0161AA"/>
                          </a:solidFill>
                        </a:rPr>
                        <a:t>Idaho</a:t>
                      </a:r>
                      <a:endParaRPr lang="en-US" b="1" dirty="0">
                        <a:solidFill>
                          <a:srgbClr val="0161AA"/>
                        </a:solidFill>
                      </a:endParaRPr>
                    </a:p>
                  </a:txBody>
                  <a:tcPr/>
                </a:tc>
                <a:tc>
                  <a:txBody>
                    <a:bodyPr/>
                    <a:lstStyle/>
                    <a:p>
                      <a:r>
                        <a:rPr lang="en-US" b="1" dirty="0" smtClean="0">
                          <a:solidFill>
                            <a:srgbClr val="0161AA"/>
                          </a:solidFill>
                        </a:rPr>
                        <a:t>Rhode Island</a:t>
                      </a:r>
                    </a:p>
                  </a:txBody>
                  <a:tcPr/>
                </a:tc>
              </a:tr>
              <a:tr h="370840">
                <a:tc>
                  <a:txBody>
                    <a:bodyPr/>
                    <a:lstStyle/>
                    <a:p>
                      <a:endParaRPr lang="en-US" b="1">
                        <a:solidFill>
                          <a:srgbClr val="0161AA"/>
                        </a:solidFill>
                      </a:endParaRPr>
                    </a:p>
                  </a:txBody>
                  <a:tcPr/>
                </a:tc>
                <a:tc>
                  <a:txBody>
                    <a:bodyPr/>
                    <a:lstStyle/>
                    <a:p>
                      <a:endParaRPr lang="en-US" b="1" dirty="0">
                        <a:solidFill>
                          <a:srgbClr val="0161AA"/>
                        </a:solidFill>
                      </a:endParaRPr>
                    </a:p>
                  </a:txBody>
                  <a:tcPr/>
                </a:tc>
                <a:tc>
                  <a:txBody>
                    <a:bodyPr/>
                    <a:lstStyle/>
                    <a:p>
                      <a:endParaRPr lang="en-US" b="1">
                        <a:solidFill>
                          <a:srgbClr val="0161AA"/>
                        </a:solidFill>
                      </a:endParaRPr>
                    </a:p>
                  </a:txBody>
                  <a:tcPr/>
                </a:tc>
                <a:tc>
                  <a:txBody>
                    <a:bodyPr/>
                    <a:lstStyle/>
                    <a:p>
                      <a:endParaRPr lang="en-US" b="1">
                        <a:solidFill>
                          <a:srgbClr val="0161AA"/>
                        </a:solidFill>
                      </a:endParaRPr>
                    </a:p>
                  </a:txBody>
                  <a:tcPr/>
                </a:tc>
                <a:tc>
                  <a:txBody>
                    <a:bodyPr/>
                    <a:lstStyle/>
                    <a:p>
                      <a:endParaRPr lang="en-US" b="1">
                        <a:solidFill>
                          <a:srgbClr val="0161AA"/>
                        </a:solidFill>
                      </a:endParaRPr>
                    </a:p>
                  </a:txBody>
                  <a:tcPr/>
                </a:tc>
                <a:tc>
                  <a:txBody>
                    <a:bodyPr/>
                    <a:lstStyle/>
                    <a:p>
                      <a:r>
                        <a:rPr lang="en-US" b="1" dirty="0" smtClean="0">
                          <a:solidFill>
                            <a:srgbClr val="0161AA"/>
                          </a:solidFill>
                        </a:rPr>
                        <a:t>Kentucky</a:t>
                      </a:r>
                      <a:endParaRPr lang="en-US" b="1" dirty="0">
                        <a:solidFill>
                          <a:srgbClr val="0161AA"/>
                        </a:solidFill>
                      </a:endParaRPr>
                    </a:p>
                  </a:txBody>
                  <a:tcPr/>
                </a:tc>
                <a:tc>
                  <a:txBody>
                    <a:bodyPr/>
                    <a:lstStyle/>
                    <a:p>
                      <a:r>
                        <a:rPr lang="en-US" b="1" dirty="0" smtClean="0">
                          <a:solidFill>
                            <a:srgbClr val="0161AA"/>
                          </a:solidFill>
                        </a:rPr>
                        <a:t>South</a:t>
                      </a:r>
                      <a:r>
                        <a:rPr lang="en-US" b="1" baseline="0" dirty="0" smtClean="0">
                          <a:solidFill>
                            <a:srgbClr val="0161AA"/>
                          </a:solidFill>
                        </a:rPr>
                        <a:t> Carolina</a:t>
                      </a:r>
                      <a:endParaRPr lang="en-US" b="1" dirty="0">
                        <a:solidFill>
                          <a:srgbClr val="0161AA"/>
                        </a:solidFill>
                      </a:endParaRPr>
                    </a:p>
                  </a:txBody>
                  <a:tcPr/>
                </a:tc>
              </a:tr>
              <a:tr h="370840">
                <a:tc>
                  <a:txBody>
                    <a:bodyPr/>
                    <a:lstStyle/>
                    <a:p>
                      <a:endParaRPr lang="en-US" b="1">
                        <a:solidFill>
                          <a:srgbClr val="0161AA"/>
                        </a:solidFill>
                      </a:endParaRPr>
                    </a:p>
                  </a:txBody>
                  <a:tcPr/>
                </a:tc>
                <a:tc>
                  <a:txBody>
                    <a:bodyPr/>
                    <a:lstStyle/>
                    <a:p>
                      <a:endParaRPr lang="en-US" b="1">
                        <a:solidFill>
                          <a:srgbClr val="0161AA"/>
                        </a:solidFill>
                      </a:endParaRPr>
                    </a:p>
                  </a:txBody>
                  <a:tcPr/>
                </a:tc>
                <a:tc>
                  <a:txBody>
                    <a:bodyPr/>
                    <a:lstStyle/>
                    <a:p>
                      <a:endParaRPr lang="en-US" b="1">
                        <a:solidFill>
                          <a:srgbClr val="0161AA"/>
                        </a:solidFill>
                      </a:endParaRPr>
                    </a:p>
                  </a:txBody>
                  <a:tcPr/>
                </a:tc>
                <a:tc>
                  <a:txBody>
                    <a:bodyPr/>
                    <a:lstStyle/>
                    <a:p>
                      <a:endParaRPr lang="en-US" b="1">
                        <a:solidFill>
                          <a:srgbClr val="0161AA"/>
                        </a:solidFill>
                      </a:endParaRPr>
                    </a:p>
                  </a:txBody>
                  <a:tcPr/>
                </a:tc>
                <a:tc>
                  <a:txBody>
                    <a:bodyPr/>
                    <a:lstStyle/>
                    <a:p>
                      <a:endParaRPr lang="en-US" b="1">
                        <a:solidFill>
                          <a:srgbClr val="0161AA"/>
                        </a:solidFill>
                      </a:endParaRPr>
                    </a:p>
                  </a:txBody>
                  <a:tcPr/>
                </a:tc>
                <a:tc>
                  <a:txBody>
                    <a:bodyPr/>
                    <a:lstStyle/>
                    <a:p>
                      <a:r>
                        <a:rPr lang="en-US" b="1" dirty="0" smtClean="0">
                          <a:solidFill>
                            <a:srgbClr val="0161AA"/>
                          </a:solidFill>
                        </a:rPr>
                        <a:t>Massachusetts</a:t>
                      </a:r>
                      <a:endParaRPr lang="en-US" b="1" dirty="0">
                        <a:solidFill>
                          <a:srgbClr val="0161AA"/>
                        </a:solidFill>
                      </a:endParaRPr>
                    </a:p>
                  </a:txBody>
                  <a:tcPr/>
                </a:tc>
                <a:tc>
                  <a:txBody>
                    <a:bodyPr/>
                    <a:lstStyle/>
                    <a:p>
                      <a:r>
                        <a:rPr lang="en-US" b="1" dirty="0" smtClean="0">
                          <a:solidFill>
                            <a:srgbClr val="0161AA"/>
                          </a:solidFill>
                        </a:rPr>
                        <a:t>South Dakota</a:t>
                      </a:r>
                      <a:endParaRPr lang="en-US" b="1" dirty="0">
                        <a:solidFill>
                          <a:srgbClr val="0161AA"/>
                        </a:solidFill>
                      </a:endParaRPr>
                    </a:p>
                  </a:txBody>
                  <a:tcPr/>
                </a:tc>
              </a:tr>
              <a:tr h="370840">
                <a:tc>
                  <a:txBody>
                    <a:bodyPr/>
                    <a:lstStyle/>
                    <a:p>
                      <a:endParaRPr lang="en-US" b="1">
                        <a:solidFill>
                          <a:srgbClr val="0161AA"/>
                        </a:solidFill>
                      </a:endParaRPr>
                    </a:p>
                  </a:txBody>
                  <a:tcPr/>
                </a:tc>
                <a:tc>
                  <a:txBody>
                    <a:bodyPr/>
                    <a:lstStyle/>
                    <a:p>
                      <a:endParaRPr lang="en-US" b="1">
                        <a:solidFill>
                          <a:srgbClr val="0161AA"/>
                        </a:solidFill>
                      </a:endParaRPr>
                    </a:p>
                  </a:txBody>
                  <a:tcPr/>
                </a:tc>
                <a:tc>
                  <a:txBody>
                    <a:bodyPr/>
                    <a:lstStyle/>
                    <a:p>
                      <a:endParaRPr lang="en-US" b="1">
                        <a:solidFill>
                          <a:srgbClr val="0161AA"/>
                        </a:solidFill>
                      </a:endParaRPr>
                    </a:p>
                  </a:txBody>
                  <a:tcPr/>
                </a:tc>
                <a:tc>
                  <a:txBody>
                    <a:bodyPr/>
                    <a:lstStyle/>
                    <a:p>
                      <a:endParaRPr lang="en-US" b="1">
                        <a:solidFill>
                          <a:srgbClr val="0161AA"/>
                        </a:solidFill>
                      </a:endParaRPr>
                    </a:p>
                  </a:txBody>
                  <a:tcPr/>
                </a:tc>
                <a:tc>
                  <a:txBody>
                    <a:bodyPr/>
                    <a:lstStyle/>
                    <a:p>
                      <a:endParaRPr lang="en-US" b="1">
                        <a:solidFill>
                          <a:srgbClr val="0161AA"/>
                        </a:solidFill>
                      </a:endParaRPr>
                    </a:p>
                  </a:txBody>
                  <a:tcPr/>
                </a:tc>
                <a:tc>
                  <a:txBody>
                    <a:bodyPr/>
                    <a:lstStyle/>
                    <a:p>
                      <a:r>
                        <a:rPr lang="en-US" b="1" dirty="0" smtClean="0">
                          <a:solidFill>
                            <a:srgbClr val="0161AA"/>
                          </a:solidFill>
                        </a:rPr>
                        <a:t>Mississippi</a:t>
                      </a:r>
                      <a:endParaRPr lang="en-US" b="1" dirty="0">
                        <a:solidFill>
                          <a:srgbClr val="0161AA"/>
                        </a:solidFill>
                      </a:endParaRPr>
                    </a:p>
                  </a:txBody>
                  <a:tcPr/>
                </a:tc>
                <a:tc>
                  <a:txBody>
                    <a:bodyPr/>
                    <a:lstStyle/>
                    <a:p>
                      <a:r>
                        <a:rPr lang="en-US" b="1" dirty="0" smtClean="0">
                          <a:solidFill>
                            <a:srgbClr val="0161AA"/>
                          </a:solidFill>
                        </a:rPr>
                        <a:t>Tennessee</a:t>
                      </a:r>
                      <a:endParaRPr lang="en-US" b="1" dirty="0">
                        <a:solidFill>
                          <a:srgbClr val="0161AA"/>
                        </a:solidFill>
                      </a:endParaRPr>
                    </a:p>
                  </a:txBody>
                  <a:tcPr/>
                </a:tc>
              </a:tr>
              <a:tr h="370840">
                <a:tc>
                  <a:txBody>
                    <a:bodyPr/>
                    <a:lstStyle/>
                    <a:p>
                      <a:endParaRPr lang="en-US" b="1">
                        <a:solidFill>
                          <a:srgbClr val="0161AA"/>
                        </a:solidFill>
                      </a:endParaRPr>
                    </a:p>
                  </a:txBody>
                  <a:tcPr/>
                </a:tc>
                <a:tc>
                  <a:txBody>
                    <a:bodyPr/>
                    <a:lstStyle/>
                    <a:p>
                      <a:endParaRPr lang="en-US" b="1">
                        <a:solidFill>
                          <a:srgbClr val="0161AA"/>
                        </a:solidFill>
                      </a:endParaRPr>
                    </a:p>
                  </a:txBody>
                  <a:tcPr/>
                </a:tc>
                <a:tc>
                  <a:txBody>
                    <a:bodyPr/>
                    <a:lstStyle/>
                    <a:p>
                      <a:endParaRPr lang="en-US" b="1">
                        <a:solidFill>
                          <a:srgbClr val="0161AA"/>
                        </a:solidFill>
                      </a:endParaRPr>
                    </a:p>
                  </a:txBody>
                  <a:tcPr/>
                </a:tc>
                <a:tc>
                  <a:txBody>
                    <a:bodyPr/>
                    <a:lstStyle/>
                    <a:p>
                      <a:endParaRPr lang="en-US" b="1">
                        <a:solidFill>
                          <a:srgbClr val="0161AA"/>
                        </a:solidFill>
                      </a:endParaRPr>
                    </a:p>
                  </a:txBody>
                  <a:tcPr/>
                </a:tc>
                <a:tc>
                  <a:txBody>
                    <a:bodyPr/>
                    <a:lstStyle/>
                    <a:p>
                      <a:endParaRPr lang="en-US" b="1">
                        <a:solidFill>
                          <a:srgbClr val="0161AA"/>
                        </a:solidFill>
                      </a:endParaRPr>
                    </a:p>
                  </a:txBody>
                  <a:tcPr/>
                </a:tc>
                <a:tc>
                  <a:txBody>
                    <a:bodyPr/>
                    <a:lstStyle/>
                    <a:p>
                      <a:r>
                        <a:rPr lang="en-US" b="1" dirty="0" smtClean="0">
                          <a:solidFill>
                            <a:srgbClr val="0161AA"/>
                          </a:solidFill>
                        </a:rPr>
                        <a:t>Montana</a:t>
                      </a:r>
                      <a:endParaRPr lang="en-US" b="1" dirty="0">
                        <a:solidFill>
                          <a:srgbClr val="0161AA"/>
                        </a:solidFill>
                      </a:endParaRPr>
                    </a:p>
                  </a:txBody>
                  <a:tcPr/>
                </a:tc>
                <a:tc>
                  <a:txBody>
                    <a:bodyPr/>
                    <a:lstStyle/>
                    <a:p>
                      <a:r>
                        <a:rPr lang="en-US" b="1" dirty="0" smtClean="0">
                          <a:solidFill>
                            <a:srgbClr val="0161AA"/>
                          </a:solidFill>
                        </a:rPr>
                        <a:t>Utah</a:t>
                      </a:r>
                      <a:endParaRPr lang="en-US" b="1" dirty="0">
                        <a:solidFill>
                          <a:srgbClr val="0161AA"/>
                        </a:solidFill>
                      </a:endParaRPr>
                    </a:p>
                  </a:txBody>
                  <a:tcPr/>
                </a:tc>
              </a:tr>
              <a:tr h="370840">
                <a:tc>
                  <a:txBody>
                    <a:bodyPr/>
                    <a:lstStyle/>
                    <a:p>
                      <a:endParaRPr lang="en-US" b="1">
                        <a:solidFill>
                          <a:srgbClr val="0161AA"/>
                        </a:solidFill>
                      </a:endParaRPr>
                    </a:p>
                  </a:txBody>
                  <a:tcPr/>
                </a:tc>
                <a:tc>
                  <a:txBody>
                    <a:bodyPr/>
                    <a:lstStyle/>
                    <a:p>
                      <a:endParaRPr lang="en-US" b="1">
                        <a:solidFill>
                          <a:srgbClr val="0161AA"/>
                        </a:solidFill>
                      </a:endParaRPr>
                    </a:p>
                  </a:txBody>
                  <a:tcPr/>
                </a:tc>
                <a:tc>
                  <a:txBody>
                    <a:bodyPr/>
                    <a:lstStyle/>
                    <a:p>
                      <a:endParaRPr lang="en-US" b="1" dirty="0">
                        <a:solidFill>
                          <a:srgbClr val="0161AA"/>
                        </a:solidFill>
                      </a:endParaRPr>
                    </a:p>
                  </a:txBody>
                  <a:tcPr/>
                </a:tc>
                <a:tc>
                  <a:txBody>
                    <a:bodyPr/>
                    <a:lstStyle/>
                    <a:p>
                      <a:endParaRPr lang="en-US" b="1">
                        <a:solidFill>
                          <a:srgbClr val="0161AA"/>
                        </a:solidFill>
                      </a:endParaRPr>
                    </a:p>
                  </a:txBody>
                  <a:tcPr/>
                </a:tc>
                <a:tc>
                  <a:txBody>
                    <a:bodyPr/>
                    <a:lstStyle/>
                    <a:p>
                      <a:endParaRPr lang="en-US" b="1">
                        <a:solidFill>
                          <a:srgbClr val="0161AA"/>
                        </a:solidFill>
                      </a:endParaRPr>
                    </a:p>
                  </a:txBody>
                  <a:tcPr/>
                </a:tc>
                <a:tc>
                  <a:txBody>
                    <a:bodyPr/>
                    <a:lstStyle/>
                    <a:p>
                      <a:endParaRPr lang="en-US" b="1">
                        <a:solidFill>
                          <a:srgbClr val="0161AA"/>
                        </a:solidFill>
                      </a:endParaRPr>
                    </a:p>
                  </a:txBody>
                  <a:tcPr/>
                </a:tc>
                <a:tc>
                  <a:txBody>
                    <a:bodyPr/>
                    <a:lstStyle/>
                    <a:p>
                      <a:r>
                        <a:rPr lang="en-US" b="1" dirty="0" smtClean="0">
                          <a:solidFill>
                            <a:srgbClr val="0161AA"/>
                          </a:solidFill>
                        </a:rPr>
                        <a:t>Vermont</a:t>
                      </a:r>
                      <a:endParaRPr lang="en-US" b="1" dirty="0">
                        <a:solidFill>
                          <a:srgbClr val="0161AA"/>
                        </a:solidFill>
                      </a:endParaRPr>
                    </a:p>
                  </a:txBody>
                  <a:tcPr/>
                </a:tc>
              </a:tr>
              <a:tr h="370840">
                <a:tc>
                  <a:txBody>
                    <a:bodyPr/>
                    <a:lstStyle/>
                    <a:p>
                      <a:endParaRPr lang="en-US" b="1">
                        <a:solidFill>
                          <a:srgbClr val="0161AA"/>
                        </a:solidFill>
                      </a:endParaRPr>
                    </a:p>
                  </a:txBody>
                  <a:tcPr/>
                </a:tc>
                <a:tc>
                  <a:txBody>
                    <a:bodyPr/>
                    <a:lstStyle/>
                    <a:p>
                      <a:endParaRPr lang="en-US" b="1">
                        <a:solidFill>
                          <a:srgbClr val="0161AA"/>
                        </a:solidFill>
                      </a:endParaRPr>
                    </a:p>
                  </a:txBody>
                  <a:tcPr/>
                </a:tc>
                <a:tc>
                  <a:txBody>
                    <a:bodyPr/>
                    <a:lstStyle/>
                    <a:p>
                      <a:endParaRPr lang="en-US" b="1" dirty="0">
                        <a:solidFill>
                          <a:srgbClr val="0161AA"/>
                        </a:solidFill>
                      </a:endParaRPr>
                    </a:p>
                  </a:txBody>
                  <a:tcPr/>
                </a:tc>
                <a:tc>
                  <a:txBody>
                    <a:bodyPr/>
                    <a:lstStyle/>
                    <a:p>
                      <a:endParaRPr lang="en-US" b="1">
                        <a:solidFill>
                          <a:srgbClr val="0161AA"/>
                        </a:solidFill>
                      </a:endParaRPr>
                    </a:p>
                  </a:txBody>
                  <a:tcPr/>
                </a:tc>
                <a:tc>
                  <a:txBody>
                    <a:bodyPr/>
                    <a:lstStyle/>
                    <a:p>
                      <a:endParaRPr lang="en-US" b="1">
                        <a:solidFill>
                          <a:srgbClr val="0161AA"/>
                        </a:solidFill>
                      </a:endParaRPr>
                    </a:p>
                  </a:txBody>
                  <a:tcPr/>
                </a:tc>
                <a:tc>
                  <a:txBody>
                    <a:bodyPr/>
                    <a:lstStyle/>
                    <a:p>
                      <a:endParaRPr lang="en-US" b="1">
                        <a:solidFill>
                          <a:srgbClr val="0161AA"/>
                        </a:solidFill>
                      </a:endParaRPr>
                    </a:p>
                  </a:txBody>
                  <a:tcPr/>
                </a:tc>
                <a:tc>
                  <a:txBody>
                    <a:bodyPr/>
                    <a:lstStyle/>
                    <a:p>
                      <a:r>
                        <a:rPr lang="en-US" b="1" dirty="0" smtClean="0">
                          <a:solidFill>
                            <a:srgbClr val="0161AA"/>
                          </a:solidFill>
                        </a:rPr>
                        <a:t>Washington</a:t>
                      </a:r>
                      <a:endParaRPr lang="en-US" b="1" dirty="0">
                        <a:solidFill>
                          <a:srgbClr val="0161AA"/>
                        </a:solidFill>
                      </a:endParaRPr>
                    </a:p>
                  </a:txBody>
                  <a:tcPr/>
                </a:tc>
              </a:tr>
              <a:tr h="370840">
                <a:tc>
                  <a:txBody>
                    <a:bodyPr/>
                    <a:lstStyle/>
                    <a:p>
                      <a:endParaRPr lang="en-US" b="1">
                        <a:solidFill>
                          <a:srgbClr val="0161AA"/>
                        </a:solidFill>
                      </a:endParaRPr>
                    </a:p>
                  </a:txBody>
                  <a:tcPr/>
                </a:tc>
                <a:tc>
                  <a:txBody>
                    <a:bodyPr/>
                    <a:lstStyle/>
                    <a:p>
                      <a:endParaRPr lang="en-US" b="1">
                        <a:solidFill>
                          <a:srgbClr val="0161AA"/>
                        </a:solidFill>
                      </a:endParaRPr>
                    </a:p>
                  </a:txBody>
                  <a:tcPr/>
                </a:tc>
                <a:tc>
                  <a:txBody>
                    <a:bodyPr/>
                    <a:lstStyle/>
                    <a:p>
                      <a:endParaRPr lang="en-US" b="1" dirty="0">
                        <a:solidFill>
                          <a:srgbClr val="0161AA"/>
                        </a:solidFill>
                      </a:endParaRPr>
                    </a:p>
                  </a:txBody>
                  <a:tcPr/>
                </a:tc>
                <a:tc>
                  <a:txBody>
                    <a:bodyPr/>
                    <a:lstStyle/>
                    <a:p>
                      <a:endParaRPr lang="en-US" b="1">
                        <a:solidFill>
                          <a:srgbClr val="0161AA"/>
                        </a:solidFill>
                      </a:endParaRPr>
                    </a:p>
                  </a:txBody>
                  <a:tcPr/>
                </a:tc>
                <a:tc>
                  <a:txBody>
                    <a:bodyPr/>
                    <a:lstStyle/>
                    <a:p>
                      <a:endParaRPr lang="en-US" b="1">
                        <a:solidFill>
                          <a:srgbClr val="0161AA"/>
                        </a:solidFill>
                      </a:endParaRPr>
                    </a:p>
                  </a:txBody>
                  <a:tcPr/>
                </a:tc>
                <a:tc>
                  <a:txBody>
                    <a:bodyPr/>
                    <a:lstStyle/>
                    <a:p>
                      <a:endParaRPr lang="en-US" b="1">
                        <a:solidFill>
                          <a:srgbClr val="0161AA"/>
                        </a:solidFill>
                      </a:endParaRPr>
                    </a:p>
                  </a:txBody>
                  <a:tcPr/>
                </a:tc>
                <a:tc>
                  <a:txBody>
                    <a:bodyPr/>
                    <a:lstStyle/>
                    <a:p>
                      <a:r>
                        <a:rPr lang="en-US" b="1" dirty="0" smtClean="0">
                          <a:solidFill>
                            <a:srgbClr val="0161AA"/>
                          </a:solidFill>
                        </a:rPr>
                        <a:t>Wyoming</a:t>
                      </a:r>
                      <a:endParaRPr lang="en-US" b="1" dirty="0">
                        <a:solidFill>
                          <a:srgbClr val="0161AA"/>
                        </a:solidFill>
                      </a:endParaRPr>
                    </a:p>
                  </a:txBody>
                  <a:tcPr/>
                </a:tc>
              </a:tr>
            </a:tbl>
          </a:graphicData>
        </a:graphic>
      </p:graphicFrame>
      <p:sp>
        <p:nvSpPr>
          <p:cNvPr id="3" name="TextBox 2"/>
          <p:cNvSpPr txBox="1"/>
          <p:nvPr/>
        </p:nvSpPr>
        <p:spPr>
          <a:xfrm>
            <a:off x="457200" y="111967"/>
            <a:ext cx="8313576" cy="523220"/>
          </a:xfrm>
          <a:prstGeom prst="rect">
            <a:avLst/>
          </a:prstGeom>
          <a:noFill/>
        </p:spPr>
        <p:txBody>
          <a:bodyPr wrap="square" rtlCol="0">
            <a:spAutoFit/>
          </a:bodyPr>
          <a:lstStyle/>
          <a:p>
            <a:pPr algn="ctr"/>
            <a:r>
              <a:rPr lang="en-US" sz="2800" b="1" dirty="0" smtClean="0">
                <a:solidFill>
                  <a:srgbClr val="0161AA"/>
                </a:solidFill>
              </a:rPr>
              <a:t>Regional DHLs or Point of Contact</a:t>
            </a:r>
            <a:endParaRPr lang="en-US" sz="2800" b="1" dirty="0">
              <a:solidFill>
                <a:srgbClr val="0161AA"/>
              </a:solidFill>
            </a:endParaRPr>
          </a:p>
        </p:txBody>
      </p:sp>
    </p:spTree>
    <p:extLst>
      <p:ext uri="{BB962C8B-B14F-4D97-AF65-F5344CB8AC3E}">
        <p14:creationId xmlns:p14="http://schemas.microsoft.com/office/powerpoint/2010/main" val="3292766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250" y="0"/>
            <a:ext cx="8953500" cy="6457950"/>
          </a:xfrm>
          <a:prstGeom prst="rect">
            <a:avLst/>
          </a:prstGeom>
        </p:spPr>
      </p:pic>
    </p:spTree>
    <p:extLst>
      <p:ext uri="{BB962C8B-B14F-4D97-AF65-F5344CB8AC3E}">
        <p14:creationId xmlns:p14="http://schemas.microsoft.com/office/powerpoint/2010/main" val="20138388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1177" y="2090057"/>
            <a:ext cx="7987004" cy="1323439"/>
          </a:xfrm>
          <a:prstGeom prst="rect">
            <a:avLst/>
          </a:prstGeom>
          <a:noFill/>
        </p:spPr>
        <p:txBody>
          <a:bodyPr wrap="square" rtlCol="0">
            <a:spAutoFit/>
          </a:bodyPr>
          <a:lstStyle/>
          <a:p>
            <a:pPr algn="ctr"/>
            <a:r>
              <a:rPr lang="en-US" sz="4000" b="1" dirty="0" smtClean="0">
                <a:solidFill>
                  <a:srgbClr val="0161AA"/>
                </a:solidFill>
              </a:rPr>
              <a:t>DHL Quarterly Report and </a:t>
            </a:r>
          </a:p>
          <a:p>
            <a:pPr algn="ctr"/>
            <a:r>
              <a:rPr lang="en-US" sz="4000" b="1" dirty="0" smtClean="0">
                <a:solidFill>
                  <a:srgbClr val="0161AA"/>
                </a:solidFill>
              </a:rPr>
              <a:t>Stipend Request</a:t>
            </a:r>
            <a:endParaRPr lang="en-US" sz="4000" b="1" dirty="0">
              <a:solidFill>
                <a:srgbClr val="0161AA"/>
              </a:solidFill>
            </a:endParaRPr>
          </a:p>
        </p:txBody>
      </p:sp>
      <p:sp>
        <p:nvSpPr>
          <p:cNvPr id="3" name="TextBox 2"/>
          <p:cNvSpPr txBox="1"/>
          <p:nvPr/>
        </p:nvSpPr>
        <p:spPr>
          <a:xfrm>
            <a:off x="1250302" y="3638939"/>
            <a:ext cx="6484776" cy="369332"/>
          </a:xfrm>
          <a:prstGeom prst="rect">
            <a:avLst/>
          </a:prstGeom>
          <a:noFill/>
        </p:spPr>
        <p:txBody>
          <a:bodyPr wrap="square" rtlCol="0">
            <a:spAutoFit/>
          </a:bodyPr>
          <a:lstStyle/>
          <a:p>
            <a:pPr algn="ctr"/>
            <a:r>
              <a:rPr lang="en-US" dirty="0" smtClean="0">
                <a:solidFill>
                  <a:srgbClr val="0161AA"/>
                </a:solidFill>
              </a:rPr>
              <a:t>Presented by: Michelle Landrum, R.D.H., M.Ed.</a:t>
            </a:r>
            <a:endParaRPr lang="en-US" dirty="0">
              <a:solidFill>
                <a:srgbClr val="0161AA"/>
              </a:solidFill>
            </a:endParaRPr>
          </a:p>
        </p:txBody>
      </p:sp>
    </p:spTree>
    <p:extLst>
      <p:ext uri="{BB962C8B-B14F-4D97-AF65-F5344CB8AC3E}">
        <p14:creationId xmlns:p14="http://schemas.microsoft.com/office/powerpoint/2010/main" val="1270933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14893"/>
            <a:ext cx="8229600" cy="68641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smtClean="0">
                <a:solidFill>
                  <a:srgbClr val="0161AA"/>
                </a:solidFill>
                <a:latin typeface="+mn-lt"/>
              </a:rPr>
              <a:t>DHL Quarterly Report</a:t>
            </a:r>
            <a:endParaRPr lang="en-US" sz="3600" b="1" dirty="0">
              <a:solidFill>
                <a:srgbClr val="0161AA"/>
              </a:solidFill>
              <a:latin typeface="+mn-lt"/>
            </a:endParaRPr>
          </a:p>
        </p:txBody>
      </p:sp>
      <p:sp>
        <p:nvSpPr>
          <p:cNvPr id="3" name="Content Placeholder 3"/>
          <p:cNvSpPr txBox="1">
            <a:spLocks/>
          </p:cNvSpPr>
          <p:nvPr/>
        </p:nvSpPr>
        <p:spPr>
          <a:xfrm>
            <a:off x="542260" y="1268963"/>
            <a:ext cx="8144540" cy="515049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0">
              <a:buNone/>
            </a:pPr>
            <a:endParaRPr lang="en-US" sz="2500" dirty="0" smtClean="0">
              <a:solidFill>
                <a:srgbClr val="0161AA"/>
              </a:solidFill>
            </a:endParaRPr>
          </a:p>
          <a:p>
            <a:pPr marL="0" indent="0" algn="ctr">
              <a:buFont typeface="Arial" panose="020B0604020202020204" pitchFamily="34" charset="0"/>
              <a:buNone/>
            </a:pPr>
            <a:endParaRPr lang="en-US" sz="2800" dirty="0" smtClean="0">
              <a:solidFill>
                <a:srgbClr val="0161AA"/>
              </a:solidFill>
            </a:endParaRPr>
          </a:p>
          <a:p>
            <a:endParaRPr lang="en-US" sz="2800" dirty="0">
              <a:solidFill>
                <a:srgbClr val="0161AA"/>
              </a:solidFill>
            </a:endParaRPr>
          </a:p>
        </p:txBody>
      </p:sp>
      <p:sp>
        <p:nvSpPr>
          <p:cNvPr id="6" name="Content Placeholder 3"/>
          <p:cNvSpPr txBox="1">
            <a:spLocks/>
          </p:cNvSpPr>
          <p:nvPr/>
        </p:nvSpPr>
        <p:spPr>
          <a:xfrm>
            <a:off x="381000" y="923523"/>
            <a:ext cx="8382000" cy="5337792"/>
          </a:xfrm>
          <a:prstGeom prst="rect">
            <a:avLst/>
          </a:prstGeom>
        </p:spPr>
        <p:txBody>
          <a:bodyPr vert="horz" lIns="91440" tIns="45720" rIns="91440" bIns="45720" rtlCol="0">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spcAft>
                <a:spcPts val="1200"/>
              </a:spcAft>
            </a:pPr>
            <a:r>
              <a:rPr lang="en-US" sz="2600" dirty="0" smtClean="0">
                <a:solidFill>
                  <a:srgbClr val="0161AA"/>
                </a:solidFill>
              </a:rPr>
              <a:t>Now online and easier to complete!</a:t>
            </a:r>
          </a:p>
          <a:p>
            <a:pPr marL="285750" indent="-285750">
              <a:spcAft>
                <a:spcPts val="1200"/>
              </a:spcAft>
            </a:pPr>
            <a:r>
              <a:rPr lang="en-US" sz="2600" dirty="0" smtClean="0">
                <a:solidFill>
                  <a:srgbClr val="0161AA"/>
                </a:solidFill>
              </a:rPr>
              <a:t>Link (will also be posted on DHL webpage) </a:t>
            </a:r>
            <a:r>
              <a:rPr lang="en-US" sz="2600" dirty="0">
                <a:solidFill>
                  <a:srgbClr val="0161AA"/>
                </a:solidFill>
              </a:rPr>
              <a:t>https://</a:t>
            </a:r>
            <a:r>
              <a:rPr lang="en-US" sz="2600" dirty="0" smtClean="0">
                <a:solidFill>
                  <a:srgbClr val="0161AA"/>
                </a:solidFill>
              </a:rPr>
              <a:t>www.surveymonkey.com/r/DHLQuarterlyReport </a:t>
            </a:r>
          </a:p>
          <a:p>
            <a:pPr marL="285750" indent="-285750">
              <a:spcAft>
                <a:spcPts val="1200"/>
              </a:spcAft>
            </a:pPr>
            <a:r>
              <a:rPr lang="en-US" sz="2600" dirty="0" smtClean="0">
                <a:solidFill>
                  <a:srgbClr val="0161AA"/>
                </a:solidFill>
              </a:rPr>
              <a:t>A new blank form will open each time you go to the link, so </a:t>
            </a:r>
            <a:r>
              <a:rPr lang="en-US" sz="2600" dirty="0" smtClean="0">
                <a:solidFill>
                  <a:srgbClr val="CC430A"/>
                </a:solidFill>
              </a:rPr>
              <a:t>please complete your report in one sitting </a:t>
            </a:r>
          </a:p>
          <a:p>
            <a:pPr marL="285750" indent="-285750">
              <a:spcAft>
                <a:spcPts val="1200"/>
              </a:spcAft>
            </a:pPr>
            <a:r>
              <a:rPr lang="en-US" sz="2600" dirty="0" smtClean="0">
                <a:solidFill>
                  <a:srgbClr val="0161AA"/>
                </a:solidFill>
              </a:rPr>
              <a:t>Your report will be sent to your regional DHL coordinator or point of contact</a:t>
            </a:r>
          </a:p>
          <a:p>
            <a:pPr marL="285750" indent="-285750">
              <a:spcAft>
                <a:spcPts val="600"/>
              </a:spcAft>
            </a:pPr>
            <a:r>
              <a:rPr lang="en-US" sz="2600" dirty="0" smtClean="0">
                <a:solidFill>
                  <a:srgbClr val="0161AA"/>
                </a:solidFill>
              </a:rPr>
              <a:t>Due dates</a:t>
            </a:r>
          </a:p>
          <a:p>
            <a:pPr marL="631825" lvl="1" indent="-288925"/>
            <a:r>
              <a:rPr lang="en-US" sz="2600" dirty="0" smtClean="0">
                <a:solidFill>
                  <a:srgbClr val="0161AA"/>
                </a:solidFill>
              </a:rPr>
              <a:t>January 7, 2016 (activities from October to December, 2015)</a:t>
            </a:r>
          </a:p>
          <a:p>
            <a:pPr marL="631825" lvl="1" indent="-288925"/>
            <a:r>
              <a:rPr lang="en-US" sz="2600" dirty="0" smtClean="0">
                <a:solidFill>
                  <a:srgbClr val="0161AA"/>
                </a:solidFill>
              </a:rPr>
              <a:t>April 7, 2016 (activities from January to March, 2016)</a:t>
            </a:r>
          </a:p>
          <a:p>
            <a:pPr marL="631825" lvl="1" indent="-288925"/>
            <a:r>
              <a:rPr lang="en-US" sz="2600" dirty="0" smtClean="0">
                <a:solidFill>
                  <a:srgbClr val="0161AA"/>
                </a:solidFill>
              </a:rPr>
              <a:t>July 7, 2016 (activities from April to June, 2016)</a:t>
            </a:r>
          </a:p>
          <a:p>
            <a:pPr marL="631825" lvl="1" indent="-288925"/>
            <a:r>
              <a:rPr lang="en-US" sz="2600" dirty="0" smtClean="0">
                <a:solidFill>
                  <a:srgbClr val="0161AA"/>
                </a:solidFill>
              </a:rPr>
              <a:t>October 7, 2106 (activities from July to September, 2016)</a:t>
            </a:r>
          </a:p>
          <a:p>
            <a:pPr lvl="1">
              <a:spcAft>
                <a:spcPts val="1200"/>
              </a:spcAft>
            </a:pPr>
            <a:endParaRPr lang="en-US" sz="2500" dirty="0" smtClean="0">
              <a:solidFill>
                <a:srgbClr val="0161AA"/>
              </a:solidFill>
            </a:endParaRPr>
          </a:p>
          <a:p>
            <a:endParaRPr lang="en-US" sz="2800" dirty="0">
              <a:solidFill>
                <a:srgbClr val="0161AA"/>
              </a:solidFill>
            </a:endParaRPr>
          </a:p>
        </p:txBody>
      </p:sp>
    </p:spTree>
    <p:extLst>
      <p:ext uri="{BB962C8B-B14F-4D97-AF65-F5344CB8AC3E}">
        <p14:creationId xmlns:p14="http://schemas.microsoft.com/office/powerpoint/2010/main" val="9795880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27200" y="240030"/>
            <a:ext cx="5669280" cy="6377940"/>
          </a:xfrm>
          <a:prstGeom prst="rect">
            <a:avLst/>
          </a:prstGeom>
          <a:ln w="15875">
            <a:solidFill>
              <a:schemeClr val="tx1"/>
            </a:solidFill>
          </a:ln>
        </p:spPr>
      </p:pic>
    </p:spTree>
    <p:extLst>
      <p:ext uri="{BB962C8B-B14F-4D97-AF65-F5344CB8AC3E}">
        <p14:creationId xmlns:p14="http://schemas.microsoft.com/office/powerpoint/2010/main" val="1831636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09470" y="104140"/>
            <a:ext cx="6957060" cy="6652260"/>
          </a:xfrm>
          <a:prstGeom prst="rect">
            <a:avLst/>
          </a:prstGeom>
          <a:ln w="19050">
            <a:solidFill>
              <a:schemeClr val="tx1"/>
            </a:solidFill>
          </a:ln>
        </p:spPr>
      </p:pic>
      <p:sp>
        <p:nvSpPr>
          <p:cNvPr id="4" name="TextBox 3"/>
          <p:cNvSpPr txBox="1"/>
          <p:nvPr/>
        </p:nvSpPr>
        <p:spPr>
          <a:xfrm>
            <a:off x="335280" y="284477"/>
            <a:ext cx="1442720" cy="1200329"/>
          </a:xfrm>
          <a:prstGeom prst="rect">
            <a:avLst/>
          </a:prstGeom>
          <a:noFill/>
          <a:ln w="15875">
            <a:solidFill>
              <a:srgbClr val="0161AA"/>
            </a:solidFill>
          </a:ln>
        </p:spPr>
        <p:txBody>
          <a:bodyPr wrap="square" rtlCol="0">
            <a:spAutoFit/>
          </a:bodyPr>
          <a:lstStyle/>
          <a:p>
            <a:pPr algn="r"/>
            <a:r>
              <a:rPr lang="en-US" sz="1200" b="1" dirty="0" smtClean="0">
                <a:solidFill>
                  <a:srgbClr val="0161AA"/>
                </a:solidFill>
              </a:rPr>
              <a:t>Once you have completed at least    1 activity in 2 of these categories, submit your stipend request</a:t>
            </a:r>
            <a:endParaRPr lang="en-US" sz="1200" b="1" dirty="0">
              <a:solidFill>
                <a:srgbClr val="0161AA"/>
              </a:solidFill>
            </a:endParaRPr>
          </a:p>
        </p:txBody>
      </p:sp>
      <p:cxnSp>
        <p:nvCxnSpPr>
          <p:cNvPr id="7" name="Straight Arrow Connector 6"/>
          <p:cNvCxnSpPr/>
          <p:nvPr/>
        </p:nvCxnSpPr>
        <p:spPr>
          <a:xfrm>
            <a:off x="1788160" y="884641"/>
            <a:ext cx="467360" cy="0"/>
          </a:xfrm>
          <a:prstGeom prst="straightConnector1">
            <a:avLst/>
          </a:prstGeom>
          <a:ln w="19050">
            <a:solidFill>
              <a:srgbClr val="0161AA"/>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97078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3120" y="203711"/>
            <a:ext cx="7355840" cy="6559296"/>
          </a:xfrm>
          <a:prstGeom prst="rect">
            <a:avLst/>
          </a:prstGeom>
          <a:ln w="19050">
            <a:solidFill>
              <a:srgbClr val="0161AA"/>
            </a:solidFill>
          </a:ln>
        </p:spPr>
      </p:pic>
    </p:spTree>
    <p:extLst>
      <p:ext uri="{BB962C8B-B14F-4D97-AF65-F5344CB8AC3E}">
        <p14:creationId xmlns:p14="http://schemas.microsoft.com/office/powerpoint/2010/main" val="2691125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106687"/>
            <a:ext cx="8229600" cy="68641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smtClean="0">
                <a:solidFill>
                  <a:srgbClr val="0161AA"/>
                </a:solidFill>
                <a:latin typeface="+mn-lt"/>
              </a:rPr>
              <a:t>DHL Stipend</a:t>
            </a:r>
            <a:endParaRPr lang="en-US" sz="3600" b="1" dirty="0">
              <a:solidFill>
                <a:srgbClr val="0161AA"/>
              </a:solidFill>
              <a:latin typeface="+mn-lt"/>
            </a:endParaRPr>
          </a:p>
        </p:txBody>
      </p:sp>
      <p:sp>
        <p:nvSpPr>
          <p:cNvPr id="3" name="Content Placeholder 3"/>
          <p:cNvSpPr txBox="1">
            <a:spLocks/>
          </p:cNvSpPr>
          <p:nvPr/>
        </p:nvSpPr>
        <p:spPr>
          <a:xfrm>
            <a:off x="542260" y="1268963"/>
            <a:ext cx="8144540" cy="515049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0">
              <a:buNone/>
            </a:pPr>
            <a:endParaRPr lang="en-US" sz="2500" dirty="0" smtClean="0">
              <a:solidFill>
                <a:srgbClr val="0161AA"/>
              </a:solidFill>
            </a:endParaRPr>
          </a:p>
          <a:p>
            <a:pPr marL="0" indent="0" algn="ctr">
              <a:buFont typeface="Arial" panose="020B0604020202020204" pitchFamily="34" charset="0"/>
              <a:buNone/>
            </a:pPr>
            <a:endParaRPr lang="en-US" sz="2800" dirty="0" smtClean="0">
              <a:solidFill>
                <a:srgbClr val="0161AA"/>
              </a:solidFill>
            </a:endParaRPr>
          </a:p>
          <a:p>
            <a:endParaRPr lang="en-US" sz="2800" dirty="0">
              <a:solidFill>
                <a:srgbClr val="0161AA"/>
              </a:solidFill>
            </a:endParaRPr>
          </a:p>
        </p:txBody>
      </p:sp>
      <p:sp>
        <p:nvSpPr>
          <p:cNvPr id="6" name="Content Placeholder 3"/>
          <p:cNvSpPr txBox="1">
            <a:spLocks/>
          </p:cNvSpPr>
          <p:nvPr/>
        </p:nvSpPr>
        <p:spPr>
          <a:xfrm>
            <a:off x="304800" y="923523"/>
            <a:ext cx="8696960" cy="5550928"/>
          </a:xfrm>
          <a:prstGeom prst="rect">
            <a:avLst/>
          </a:prstGeom>
        </p:spPr>
        <p:txBody>
          <a:bodyPr vert="horz" lIns="91440" tIns="45720" rIns="91440" bIns="45720" rtlCol="0">
            <a:normAutofit fontScale="850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lnSpc>
                <a:spcPct val="100000"/>
              </a:lnSpc>
              <a:spcAft>
                <a:spcPts val="600"/>
              </a:spcAft>
            </a:pPr>
            <a:r>
              <a:rPr lang="en-US" sz="2900" dirty="0">
                <a:solidFill>
                  <a:srgbClr val="0161AA"/>
                </a:solidFill>
              </a:rPr>
              <a:t>$750 annual stipend available </a:t>
            </a:r>
          </a:p>
          <a:p>
            <a:pPr marL="285750" indent="-285750">
              <a:lnSpc>
                <a:spcPct val="100000"/>
              </a:lnSpc>
              <a:spcAft>
                <a:spcPts val="600"/>
              </a:spcAft>
            </a:pPr>
            <a:r>
              <a:rPr lang="en-US" sz="2900" dirty="0" smtClean="0">
                <a:solidFill>
                  <a:srgbClr val="0161AA"/>
                </a:solidFill>
              </a:rPr>
              <a:t>Assist </a:t>
            </a:r>
            <a:r>
              <a:rPr lang="en-US" sz="2900" dirty="0">
                <a:solidFill>
                  <a:srgbClr val="0161AA"/>
                </a:solidFill>
              </a:rPr>
              <a:t>with DHL related activities, such as:</a:t>
            </a:r>
          </a:p>
          <a:p>
            <a:pPr marL="682625" lvl="1" indent="-339725">
              <a:lnSpc>
                <a:spcPts val="2300"/>
              </a:lnSpc>
            </a:pPr>
            <a:r>
              <a:rPr lang="en-US" sz="2600" dirty="0">
                <a:solidFill>
                  <a:srgbClr val="0161AA"/>
                </a:solidFill>
              </a:rPr>
              <a:t>L</a:t>
            </a:r>
            <a:r>
              <a:rPr lang="en-US" sz="2600" dirty="0" smtClean="0">
                <a:solidFill>
                  <a:srgbClr val="0161AA"/>
                </a:solidFill>
              </a:rPr>
              <a:t>ocal </a:t>
            </a:r>
            <a:r>
              <a:rPr lang="en-US" sz="2600" dirty="0">
                <a:solidFill>
                  <a:srgbClr val="0161AA"/>
                </a:solidFill>
              </a:rPr>
              <a:t>travel or supplies to serve </a:t>
            </a:r>
            <a:r>
              <a:rPr lang="en-US" sz="2600" dirty="0" smtClean="0">
                <a:solidFill>
                  <a:srgbClr val="0161AA"/>
                </a:solidFill>
              </a:rPr>
              <a:t>programs</a:t>
            </a:r>
            <a:endParaRPr lang="en-US" sz="2600" dirty="0">
              <a:solidFill>
                <a:srgbClr val="0161AA"/>
              </a:solidFill>
            </a:endParaRPr>
          </a:p>
          <a:p>
            <a:pPr marL="682625" lvl="1" indent="-339725">
              <a:lnSpc>
                <a:spcPts val="2300"/>
              </a:lnSpc>
            </a:pPr>
            <a:r>
              <a:rPr lang="en-US" sz="2600" dirty="0">
                <a:solidFill>
                  <a:srgbClr val="0161AA"/>
                </a:solidFill>
              </a:rPr>
              <a:t>E</a:t>
            </a:r>
            <a:r>
              <a:rPr lang="en-US" sz="2600" dirty="0" smtClean="0">
                <a:solidFill>
                  <a:srgbClr val="0161AA"/>
                </a:solidFill>
              </a:rPr>
              <a:t>ducational </a:t>
            </a:r>
            <a:r>
              <a:rPr lang="en-US" sz="2600" dirty="0">
                <a:solidFill>
                  <a:srgbClr val="0161AA"/>
                </a:solidFill>
              </a:rPr>
              <a:t>resources for </a:t>
            </a:r>
            <a:r>
              <a:rPr lang="en-US" sz="2600" dirty="0" smtClean="0">
                <a:solidFill>
                  <a:srgbClr val="0161AA"/>
                </a:solidFill>
              </a:rPr>
              <a:t>programs</a:t>
            </a:r>
            <a:endParaRPr lang="en-US" sz="2600" dirty="0">
              <a:solidFill>
                <a:srgbClr val="0161AA"/>
              </a:solidFill>
            </a:endParaRPr>
          </a:p>
          <a:p>
            <a:pPr marL="682625" lvl="1" indent="-339725">
              <a:lnSpc>
                <a:spcPts val="2300"/>
              </a:lnSpc>
              <a:spcAft>
                <a:spcPts val="1200"/>
              </a:spcAft>
            </a:pPr>
            <a:r>
              <a:rPr lang="en-US" sz="2600" dirty="0">
                <a:solidFill>
                  <a:srgbClr val="0161AA"/>
                </a:solidFill>
              </a:rPr>
              <a:t>S</a:t>
            </a:r>
            <a:r>
              <a:rPr lang="en-US" sz="2600" dirty="0" smtClean="0">
                <a:solidFill>
                  <a:srgbClr val="0161AA"/>
                </a:solidFill>
              </a:rPr>
              <a:t>upplement </a:t>
            </a:r>
            <a:r>
              <a:rPr lang="en-US" sz="2600" dirty="0">
                <a:solidFill>
                  <a:srgbClr val="0161AA"/>
                </a:solidFill>
              </a:rPr>
              <a:t>travel expenses to a professional meeting (e.g., ADHA </a:t>
            </a:r>
            <a:r>
              <a:rPr lang="en-US" sz="2600" dirty="0" smtClean="0">
                <a:solidFill>
                  <a:srgbClr val="0161AA"/>
                </a:solidFill>
              </a:rPr>
              <a:t>session, NOHC)</a:t>
            </a:r>
            <a:endParaRPr lang="en-US" sz="2600" dirty="0">
              <a:solidFill>
                <a:srgbClr val="0161AA"/>
              </a:solidFill>
            </a:endParaRPr>
          </a:p>
          <a:p>
            <a:pPr marL="285750" indent="-285750">
              <a:lnSpc>
                <a:spcPct val="100000"/>
              </a:lnSpc>
              <a:spcAft>
                <a:spcPts val="600"/>
              </a:spcAft>
            </a:pPr>
            <a:r>
              <a:rPr lang="en-US" sz="2900" dirty="0" smtClean="0">
                <a:solidFill>
                  <a:srgbClr val="0161AA"/>
                </a:solidFill>
              </a:rPr>
              <a:t>Submit </a:t>
            </a:r>
            <a:r>
              <a:rPr lang="en-US" sz="2900" dirty="0" smtClean="0">
                <a:solidFill>
                  <a:srgbClr val="0161AA"/>
                </a:solidFill>
              </a:rPr>
              <a:t>when at </a:t>
            </a:r>
            <a:r>
              <a:rPr lang="en-US" sz="2900" dirty="0">
                <a:solidFill>
                  <a:srgbClr val="0161AA"/>
                </a:solidFill>
              </a:rPr>
              <a:t>least one activity </a:t>
            </a:r>
            <a:r>
              <a:rPr lang="en-US" sz="2900" dirty="0" smtClean="0">
                <a:solidFill>
                  <a:srgbClr val="0161AA"/>
                </a:solidFill>
              </a:rPr>
              <a:t>is completed under </a:t>
            </a:r>
            <a:r>
              <a:rPr lang="en-US" sz="2900" dirty="0">
                <a:solidFill>
                  <a:srgbClr val="0161AA"/>
                </a:solidFill>
              </a:rPr>
              <a:t>two different categories listed on the quarterly </a:t>
            </a:r>
            <a:r>
              <a:rPr lang="en-US" sz="2900" dirty="0" smtClean="0">
                <a:solidFill>
                  <a:srgbClr val="0161AA"/>
                </a:solidFill>
              </a:rPr>
              <a:t>report</a:t>
            </a:r>
            <a:endParaRPr lang="en-US" sz="2900" dirty="0">
              <a:solidFill>
                <a:srgbClr val="0161AA"/>
              </a:solidFill>
            </a:endParaRPr>
          </a:p>
          <a:p>
            <a:pPr marL="682625" lvl="1" indent="-339725">
              <a:lnSpc>
                <a:spcPts val="2300"/>
              </a:lnSpc>
              <a:spcAft>
                <a:spcPts val="1200"/>
              </a:spcAft>
            </a:pPr>
            <a:r>
              <a:rPr lang="en-US" sz="2600" dirty="0">
                <a:solidFill>
                  <a:srgbClr val="0161AA"/>
                </a:solidFill>
              </a:rPr>
              <a:t>E-mail completed form to Bev </a:t>
            </a:r>
            <a:r>
              <a:rPr lang="en-US" sz="2600" dirty="0" err="1">
                <a:solidFill>
                  <a:srgbClr val="0161AA"/>
                </a:solidFill>
              </a:rPr>
              <a:t>Isman</a:t>
            </a:r>
            <a:r>
              <a:rPr lang="en-US" sz="2600" dirty="0">
                <a:solidFill>
                  <a:srgbClr val="0161AA"/>
                </a:solidFill>
              </a:rPr>
              <a:t> at bev.isman@</a:t>
            </a:r>
            <a:r>
              <a:rPr lang="en-US" sz="2600" dirty="0" smtClean="0">
                <a:solidFill>
                  <a:srgbClr val="0161AA"/>
                </a:solidFill>
              </a:rPr>
              <a:t>comcast.net</a:t>
            </a:r>
          </a:p>
          <a:p>
            <a:pPr marL="339725" indent="-339725">
              <a:lnSpc>
                <a:spcPts val="2400"/>
              </a:lnSpc>
              <a:spcAft>
                <a:spcPts val="1200"/>
              </a:spcAft>
            </a:pPr>
            <a:r>
              <a:rPr lang="en-US" sz="2900" dirty="0" smtClean="0">
                <a:solidFill>
                  <a:srgbClr val="0161AA"/>
                </a:solidFill>
              </a:rPr>
              <a:t>Stipend </a:t>
            </a:r>
            <a:r>
              <a:rPr lang="en-US" sz="2900" dirty="0">
                <a:solidFill>
                  <a:srgbClr val="0161AA"/>
                </a:solidFill>
              </a:rPr>
              <a:t>request form will be e-mailed to DHLs and </a:t>
            </a:r>
            <a:r>
              <a:rPr lang="en-US" sz="2900" dirty="0" smtClean="0">
                <a:solidFill>
                  <a:srgbClr val="0161AA"/>
                </a:solidFill>
              </a:rPr>
              <a:t>is available </a:t>
            </a:r>
            <a:r>
              <a:rPr lang="en-US" sz="2900" dirty="0">
                <a:solidFill>
                  <a:srgbClr val="0161AA"/>
                </a:solidFill>
              </a:rPr>
              <a:t>on </a:t>
            </a:r>
            <a:r>
              <a:rPr lang="en-US" sz="2900" dirty="0" smtClean="0">
                <a:solidFill>
                  <a:srgbClr val="0161AA"/>
                </a:solidFill>
              </a:rPr>
              <a:t>ASTDD’s </a:t>
            </a:r>
            <a:r>
              <a:rPr lang="en-US" sz="2900" dirty="0">
                <a:solidFill>
                  <a:srgbClr val="0161AA"/>
                </a:solidFill>
              </a:rPr>
              <a:t>DHL </a:t>
            </a:r>
            <a:r>
              <a:rPr lang="en-US" sz="2900" dirty="0" smtClean="0">
                <a:solidFill>
                  <a:srgbClr val="0161AA"/>
                </a:solidFill>
              </a:rPr>
              <a:t>webpage at </a:t>
            </a:r>
            <a:r>
              <a:rPr lang="en-US" sz="2900" dirty="0" smtClean="0">
                <a:solidFill>
                  <a:srgbClr val="0161AA"/>
                </a:solidFill>
                <a:hlinkClick r:id="rId3"/>
              </a:rPr>
              <a:t>http</a:t>
            </a:r>
            <a:r>
              <a:rPr lang="en-US" sz="2900" dirty="0">
                <a:solidFill>
                  <a:srgbClr val="0161AA"/>
                </a:solidFill>
                <a:hlinkClick r:id="rId3"/>
              </a:rPr>
              <a:t>://www.astdd.org/head-start-state-dental-hygienist-liaisons-information</a:t>
            </a:r>
            <a:r>
              <a:rPr lang="en-US" sz="2900" dirty="0">
                <a:solidFill>
                  <a:srgbClr val="0161AA"/>
                </a:solidFill>
              </a:rPr>
              <a:t> </a:t>
            </a:r>
            <a:endParaRPr lang="en-US" sz="2500" dirty="0" smtClean="0">
              <a:solidFill>
                <a:srgbClr val="0161AA"/>
              </a:solidFill>
            </a:endParaRPr>
          </a:p>
          <a:p>
            <a:pPr marL="0" indent="0" algn="ctr">
              <a:buFont typeface="Arial" panose="020B0604020202020204" pitchFamily="34" charset="0"/>
              <a:buNone/>
            </a:pPr>
            <a:endParaRPr lang="en-US" sz="2800" dirty="0" smtClean="0">
              <a:solidFill>
                <a:srgbClr val="0161AA"/>
              </a:solidFill>
            </a:endParaRPr>
          </a:p>
          <a:p>
            <a:endParaRPr lang="en-US" sz="2800" dirty="0">
              <a:solidFill>
                <a:srgbClr val="0161AA"/>
              </a:solidFill>
            </a:endParaRPr>
          </a:p>
        </p:txBody>
      </p:sp>
    </p:spTree>
    <p:extLst>
      <p:ext uri="{BB962C8B-B14F-4D97-AF65-F5344CB8AC3E}">
        <p14:creationId xmlns:p14="http://schemas.microsoft.com/office/powerpoint/2010/main" val="2471271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60506" y="758298"/>
            <a:ext cx="5697214" cy="5924404"/>
          </a:xfrm>
          <a:prstGeom prst="rect">
            <a:avLst/>
          </a:prstGeom>
          <a:ln w="19050">
            <a:solidFill>
              <a:schemeClr val="tx1"/>
            </a:solidFill>
          </a:ln>
        </p:spPr>
      </p:pic>
      <p:sp>
        <p:nvSpPr>
          <p:cNvPr id="3" name="TextBox 2"/>
          <p:cNvSpPr txBox="1"/>
          <p:nvPr/>
        </p:nvSpPr>
        <p:spPr>
          <a:xfrm>
            <a:off x="457200" y="111967"/>
            <a:ext cx="8313576" cy="646331"/>
          </a:xfrm>
          <a:prstGeom prst="rect">
            <a:avLst/>
          </a:prstGeom>
          <a:noFill/>
        </p:spPr>
        <p:txBody>
          <a:bodyPr wrap="square" rtlCol="0">
            <a:spAutoFit/>
          </a:bodyPr>
          <a:lstStyle/>
          <a:p>
            <a:pPr algn="ctr"/>
            <a:r>
              <a:rPr lang="en-US" sz="3600" b="1" dirty="0" smtClean="0">
                <a:solidFill>
                  <a:srgbClr val="0161AA"/>
                </a:solidFill>
              </a:rPr>
              <a:t>Stipend Request Form</a:t>
            </a:r>
            <a:endParaRPr lang="en-US" sz="3600" b="1" dirty="0">
              <a:solidFill>
                <a:srgbClr val="0161AA"/>
              </a:solidFill>
            </a:endParaRPr>
          </a:p>
        </p:txBody>
      </p:sp>
    </p:spTree>
    <p:extLst>
      <p:ext uri="{BB962C8B-B14F-4D97-AF65-F5344CB8AC3E}">
        <p14:creationId xmlns:p14="http://schemas.microsoft.com/office/powerpoint/2010/main" val="2086246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10953" y="28547"/>
            <a:ext cx="7886700" cy="1325563"/>
          </a:xfrm>
        </p:spPr>
        <p:txBody>
          <a:bodyPr/>
          <a:lstStyle/>
          <a:p>
            <a:pPr algn="ctr"/>
            <a:r>
              <a:rPr lang="en-US" b="1" dirty="0" smtClean="0">
                <a:solidFill>
                  <a:srgbClr val="0161AA"/>
                </a:solidFill>
                <a:latin typeface="+mn-lt"/>
              </a:rPr>
              <a:t>Questions?</a:t>
            </a:r>
            <a:endParaRPr lang="en-US" b="1" dirty="0">
              <a:solidFill>
                <a:srgbClr val="0161AA"/>
              </a:solidFill>
              <a:latin typeface="+mn-lt"/>
            </a:endParaRPr>
          </a:p>
        </p:txBody>
      </p:sp>
      <p:pic>
        <p:nvPicPr>
          <p:cNvPr id="4" name="Picture 3" descr="ThinkstockPhotos-144232216.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151905" y="1469848"/>
            <a:ext cx="3345705" cy="4430242"/>
          </a:xfrm>
          <a:prstGeom prst="rect">
            <a:avLst/>
          </a:prstGeom>
        </p:spPr>
      </p:pic>
    </p:spTree>
    <p:extLst>
      <p:ext uri="{BB962C8B-B14F-4D97-AF65-F5344CB8AC3E}">
        <p14:creationId xmlns:p14="http://schemas.microsoft.com/office/powerpoint/2010/main" val="244088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1810"/>
            <a:ext cx="8229600" cy="1143000"/>
          </a:xfrm>
        </p:spPr>
        <p:txBody>
          <a:bodyPr>
            <a:normAutofit/>
          </a:bodyPr>
          <a:lstStyle/>
          <a:p>
            <a:pPr algn="ctr"/>
            <a:r>
              <a:rPr lang="en-US" sz="3600" b="1" dirty="0" smtClean="0">
                <a:solidFill>
                  <a:srgbClr val="0161AA"/>
                </a:solidFill>
                <a:latin typeface="+mn-lt"/>
              </a:rPr>
              <a:t>NCECHW—Our Team</a:t>
            </a:r>
            <a:endParaRPr lang="en-US" sz="3600" b="1" dirty="0">
              <a:solidFill>
                <a:srgbClr val="0161AA"/>
              </a:solidFill>
              <a:latin typeface="+mn-lt"/>
            </a:endParaRPr>
          </a:p>
        </p:txBody>
      </p:sp>
      <p:sp>
        <p:nvSpPr>
          <p:cNvPr id="4" name="Content Placeholder 3"/>
          <p:cNvSpPr>
            <a:spLocks noGrp="1"/>
          </p:cNvSpPr>
          <p:nvPr>
            <p:ph sz="half" idx="4294967295"/>
          </p:nvPr>
        </p:nvSpPr>
        <p:spPr>
          <a:xfrm>
            <a:off x="643269" y="1153165"/>
            <a:ext cx="7857461" cy="4935621"/>
          </a:xfrm>
        </p:spPr>
        <p:txBody>
          <a:bodyPr vert="horz" lIns="91440" tIns="45720" rIns="91440" bIns="45720" rtlCol="0">
            <a:normAutofit fontScale="92500"/>
          </a:bodyPr>
          <a:lstStyle/>
          <a:p>
            <a:pPr marL="344488" indent="-344488"/>
            <a:r>
              <a:rPr lang="en-US" sz="2600" dirty="0">
                <a:solidFill>
                  <a:srgbClr val="0161AA"/>
                </a:solidFill>
              </a:rPr>
              <a:t>American Academy of Pediatrics</a:t>
            </a:r>
          </a:p>
          <a:p>
            <a:pPr marL="344488" indent="-344488"/>
            <a:r>
              <a:rPr lang="en-US" sz="2600" dirty="0">
                <a:solidFill>
                  <a:srgbClr val="0161AA"/>
                </a:solidFill>
              </a:rPr>
              <a:t>University of California, Los Angeles Health Care Institute</a:t>
            </a:r>
          </a:p>
          <a:p>
            <a:pPr marL="344488" indent="-344488"/>
            <a:r>
              <a:rPr lang="en-US" sz="2600" dirty="0">
                <a:solidFill>
                  <a:srgbClr val="0161AA"/>
                </a:solidFill>
              </a:rPr>
              <a:t>Georgetown University’s National Maternal and Child Oral Health Resource Center</a:t>
            </a:r>
          </a:p>
          <a:p>
            <a:pPr marL="344488" indent="-344488"/>
            <a:r>
              <a:rPr lang="en-US" sz="2600" dirty="0">
                <a:solidFill>
                  <a:srgbClr val="0161AA"/>
                </a:solidFill>
              </a:rPr>
              <a:t>Georgetown University’s Center for Child and Human Development</a:t>
            </a:r>
          </a:p>
          <a:p>
            <a:pPr marL="344488" indent="-344488"/>
            <a:r>
              <a:rPr lang="en-US" sz="2600" dirty="0">
                <a:solidFill>
                  <a:srgbClr val="0161AA"/>
                </a:solidFill>
              </a:rPr>
              <a:t>Education Development Center</a:t>
            </a:r>
          </a:p>
          <a:p>
            <a:pPr marL="344488" indent="-344488"/>
            <a:r>
              <a:rPr lang="en-US" sz="2600" dirty="0">
                <a:solidFill>
                  <a:srgbClr val="0161AA"/>
                </a:solidFill>
              </a:rPr>
              <a:t>Child Care Aware of America</a:t>
            </a:r>
          </a:p>
          <a:p>
            <a:pPr marL="344488" indent="-344488"/>
            <a:r>
              <a:rPr lang="en-US" sz="2600" dirty="0">
                <a:solidFill>
                  <a:srgbClr val="0161AA"/>
                </a:solidFill>
              </a:rPr>
              <a:t>Nemours </a:t>
            </a:r>
          </a:p>
          <a:p>
            <a:pPr marL="344488" indent="-344488"/>
            <a:r>
              <a:rPr lang="en-US" sz="2600" dirty="0">
                <a:solidFill>
                  <a:srgbClr val="0161AA"/>
                </a:solidFill>
              </a:rPr>
              <a:t>University of Colorado, Denver, National Resource Center for Health and Safety in Child Care and Early Education</a:t>
            </a:r>
          </a:p>
          <a:p>
            <a:pPr marL="344488" indent="-344488"/>
            <a:r>
              <a:rPr lang="en-US" sz="2600" dirty="0">
                <a:solidFill>
                  <a:srgbClr val="0161AA"/>
                </a:solidFill>
              </a:rPr>
              <a:t>Zero to Three</a:t>
            </a:r>
          </a:p>
          <a:p>
            <a:pPr marL="344488" indent="-344488"/>
            <a:endParaRPr lang="en-US" sz="2600" dirty="0">
              <a:solidFill>
                <a:srgbClr val="0161AA"/>
              </a:solidFill>
            </a:endParaRPr>
          </a:p>
          <a:p>
            <a:pPr marL="344488" indent="-344488"/>
            <a:endParaRPr lang="en-US" sz="2600" dirty="0">
              <a:solidFill>
                <a:srgbClr val="0161AA"/>
              </a:solidFill>
            </a:endParaRPr>
          </a:p>
        </p:txBody>
      </p:sp>
    </p:spTree>
    <p:extLst>
      <p:ext uri="{BB962C8B-B14F-4D97-AF65-F5344CB8AC3E}">
        <p14:creationId xmlns:p14="http://schemas.microsoft.com/office/powerpoint/2010/main" val="2597713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1810"/>
            <a:ext cx="82296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smtClean="0">
                <a:solidFill>
                  <a:srgbClr val="0161AA"/>
                </a:solidFill>
                <a:latin typeface="+mn-lt"/>
              </a:rPr>
              <a:t>NCECHW Vision</a:t>
            </a:r>
            <a:endParaRPr lang="en-US" sz="3600" b="1" dirty="0">
              <a:solidFill>
                <a:srgbClr val="0161AA"/>
              </a:solidFill>
              <a:latin typeface="+mn-lt"/>
            </a:endParaRPr>
          </a:p>
        </p:txBody>
      </p:sp>
      <p:sp>
        <p:nvSpPr>
          <p:cNvPr id="3" name="Content Placeholder 3"/>
          <p:cNvSpPr txBox="1">
            <a:spLocks/>
          </p:cNvSpPr>
          <p:nvPr/>
        </p:nvSpPr>
        <p:spPr>
          <a:xfrm>
            <a:off x="4214976" y="1370597"/>
            <a:ext cx="4471824" cy="37657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600" dirty="0" smtClean="0">
                <a:solidFill>
                  <a:srgbClr val="0161AA"/>
                </a:solidFill>
              </a:rPr>
              <a:t>Provide </a:t>
            </a:r>
            <a:r>
              <a:rPr lang="en-US" sz="2600" dirty="0">
                <a:solidFill>
                  <a:srgbClr val="0161AA"/>
                </a:solidFill>
              </a:rPr>
              <a:t>resources, professional development, and guidance to promote health, safety, and wellness of children </a:t>
            </a:r>
            <a:r>
              <a:rPr lang="en-US" sz="2600" dirty="0" smtClean="0">
                <a:solidFill>
                  <a:srgbClr val="0161AA"/>
                </a:solidFill>
              </a:rPr>
              <a:t>from birth </a:t>
            </a:r>
            <a:r>
              <a:rPr lang="en-US" sz="2600" dirty="0">
                <a:solidFill>
                  <a:srgbClr val="0161AA"/>
                </a:solidFill>
              </a:rPr>
              <a:t>to </a:t>
            </a:r>
            <a:r>
              <a:rPr lang="en-US" sz="2600" dirty="0" smtClean="0">
                <a:solidFill>
                  <a:srgbClr val="0161AA"/>
                </a:solidFill>
              </a:rPr>
              <a:t>age 5 for </a:t>
            </a:r>
            <a:r>
              <a:rPr lang="en-US" sz="2600" dirty="0">
                <a:solidFill>
                  <a:srgbClr val="0161AA"/>
                </a:solidFill>
              </a:rPr>
              <a:t>families, early childhood education professionals, and health </a:t>
            </a:r>
            <a:r>
              <a:rPr lang="en-US" sz="2600" dirty="0" smtClean="0">
                <a:solidFill>
                  <a:srgbClr val="0161AA"/>
                </a:solidFill>
              </a:rPr>
              <a:t>providers</a:t>
            </a:r>
            <a:endParaRPr lang="en-US" sz="2600" dirty="0">
              <a:solidFill>
                <a:srgbClr val="0161AA"/>
              </a:solidFill>
            </a:endParaRPr>
          </a:p>
        </p:txBody>
      </p:sp>
      <p:pic>
        <p:nvPicPr>
          <p:cNvPr id="4" name="Picture 3" descr="GUM SPRINGS 2014 general (30).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96408" y="1370597"/>
            <a:ext cx="3579029" cy="3861180"/>
          </a:xfrm>
          <a:prstGeom prst="roundRect">
            <a:avLst>
              <a:gd name="adj" fmla="val 8594"/>
            </a:avLst>
          </a:prstGeom>
          <a:solidFill>
            <a:srgbClr val="FFFFFF">
              <a:shade val="85000"/>
            </a:srgbClr>
          </a:solidFill>
          <a:ln w="28575" cmpd="sng">
            <a:solidFill>
              <a:srgbClr val="1A5D66"/>
            </a:solidFill>
          </a:ln>
          <a:effectLst/>
        </p:spPr>
      </p:pic>
    </p:spTree>
    <p:extLst>
      <p:ext uri="{BB962C8B-B14F-4D97-AF65-F5344CB8AC3E}">
        <p14:creationId xmlns:p14="http://schemas.microsoft.com/office/powerpoint/2010/main" val="953565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29854"/>
            <a:ext cx="8229600" cy="1143000"/>
          </a:xfrm>
        </p:spPr>
        <p:txBody>
          <a:bodyPr>
            <a:normAutofit/>
          </a:bodyPr>
          <a:lstStyle/>
          <a:p>
            <a:pPr algn="ctr"/>
            <a:r>
              <a:rPr lang="en-US" sz="3600" b="1" dirty="0" smtClean="0">
                <a:solidFill>
                  <a:srgbClr val="0161AA"/>
                </a:solidFill>
                <a:latin typeface="+mn-lt"/>
              </a:rPr>
              <a:t>ACF Health and Wellness Goals</a:t>
            </a:r>
            <a:endParaRPr lang="en-US" sz="3600" b="1" dirty="0">
              <a:solidFill>
                <a:srgbClr val="0161AA"/>
              </a:solidFill>
              <a:latin typeface="+mn-lt"/>
            </a:endParaRPr>
          </a:p>
        </p:txBody>
      </p:sp>
      <p:sp>
        <p:nvSpPr>
          <p:cNvPr id="4" name="Content Placeholder 3"/>
          <p:cNvSpPr>
            <a:spLocks noGrp="1"/>
          </p:cNvSpPr>
          <p:nvPr>
            <p:ph sz="half" idx="4294967295"/>
          </p:nvPr>
        </p:nvSpPr>
        <p:spPr>
          <a:xfrm>
            <a:off x="616688" y="1228057"/>
            <a:ext cx="8261498" cy="4525963"/>
          </a:xfrm>
        </p:spPr>
        <p:txBody>
          <a:bodyPr>
            <a:normAutofit/>
          </a:bodyPr>
          <a:lstStyle/>
          <a:p>
            <a:pPr marL="344488" indent="-344488"/>
            <a:r>
              <a:rPr lang="en-US" sz="2600" dirty="0" smtClean="0">
                <a:solidFill>
                  <a:srgbClr val="0161AA"/>
                </a:solidFill>
              </a:rPr>
              <a:t>Improve </a:t>
            </a:r>
            <a:r>
              <a:rPr lang="en-US" sz="2600" dirty="0">
                <a:solidFill>
                  <a:srgbClr val="0161AA"/>
                </a:solidFill>
              </a:rPr>
              <a:t>the health and safety of ECE </a:t>
            </a:r>
            <a:r>
              <a:rPr lang="en-US" sz="2600" dirty="0" smtClean="0">
                <a:solidFill>
                  <a:srgbClr val="0161AA"/>
                </a:solidFill>
              </a:rPr>
              <a:t>settings</a:t>
            </a:r>
            <a:endParaRPr lang="en-US" sz="2600" dirty="0">
              <a:solidFill>
                <a:srgbClr val="0161AA"/>
              </a:solidFill>
            </a:endParaRPr>
          </a:p>
          <a:p>
            <a:pPr marL="344488" indent="-344488"/>
            <a:r>
              <a:rPr lang="en-US" sz="2600" dirty="0" smtClean="0">
                <a:solidFill>
                  <a:srgbClr val="0161AA"/>
                </a:solidFill>
              </a:rPr>
              <a:t>Promote </a:t>
            </a:r>
            <a:r>
              <a:rPr lang="en-US" sz="2600" dirty="0">
                <a:solidFill>
                  <a:srgbClr val="0161AA"/>
                </a:solidFill>
              </a:rPr>
              <a:t>positive child health outcomes for children participating in ECE </a:t>
            </a:r>
            <a:r>
              <a:rPr lang="en-US" sz="2600" dirty="0" smtClean="0">
                <a:solidFill>
                  <a:srgbClr val="0161AA"/>
                </a:solidFill>
              </a:rPr>
              <a:t>programs</a:t>
            </a:r>
            <a:endParaRPr lang="en-US" sz="2600" dirty="0">
              <a:solidFill>
                <a:srgbClr val="0161AA"/>
              </a:solidFill>
            </a:endParaRPr>
          </a:p>
          <a:p>
            <a:pPr marL="344488" indent="-344488"/>
            <a:r>
              <a:rPr lang="en-US" sz="2600" dirty="0" smtClean="0">
                <a:solidFill>
                  <a:srgbClr val="0161AA"/>
                </a:solidFill>
              </a:rPr>
              <a:t>Increase </a:t>
            </a:r>
            <a:r>
              <a:rPr lang="en-US" sz="2600" dirty="0">
                <a:solidFill>
                  <a:srgbClr val="0161AA"/>
                </a:solidFill>
              </a:rPr>
              <a:t>preventive services related to health </a:t>
            </a:r>
            <a:r>
              <a:rPr lang="en-US" sz="2600" dirty="0" smtClean="0">
                <a:solidFill>
                  <a:srgbClr val="0161AA"/>
                </a:solidFill>
              </a:rPr>
              <a:t>outcomes. </a:t>
            </a:r>
            <a:endParaRPr lang="en-US" sz="2600" dirty="0">
              <a:solidFill>
                <a:srgbClr val="0161AA"/>
              </a:solidFill>
            </a:endParaRPr>
          </a:p>
          <a:p>
            <a:pPr marL="344488" indent="-344488"/>
            <a:r>
              <a:rPr lang="en-US" sz="2600" dirty="0" smtClean="0">
                <a:solidFill>
                  <a:srgbClr val="0161AA"/>
                </a:solidFill>
              </a:rPr>
              <a:t>Promote </a:t>
            </a:r>
            <a:r>
              <a:rPr lang="en-US" sz="2600" dirty="0">
                <a:solidFill>
                  <a:srgbClr val="0161AA"/>
                </a:solidFill>
              </a:rPr>
              <a:t>access to continuous, accessible health services for children and </a:t>
            </a:r>
            <a:r>
              <a:rPr lang="en-US" sz="2600" dirty="0" smtClean="0">
                <a:solidFill>
                  <a:srgbClr val="0161AA"/>
                </a:solidFill>
              </a:rPr>
              <a:t>families</a:t>
            </a:r>
            <a:endParaRPr lang="en-US" sz="2600" dirty="0">
              <a:solidFill>
                <a:srgbClr val="0161AA"/>
              </a:solidFill>
            </a:endParaRPr>
          </a:p>
          <a:p>
            <a:pPr marL="344488" indent="-344488"/>
            <a:r>
              <a:rPr lang="en-US" sz="2600" dirty="0" smtClean="0">
                <a:solidFill>
                  <a:srgbClr val="0161AA"/>
                </a:solidFill>
              </a:rPr>
              <a:t>Promote </a:t>
            </a:r>
            <a:r>
              <a:rPr lang="en-US" sz="2600" dirty="0">
                <a:solidFill>
                  <a:srgbClr val="0161AA"/>
                </a:solidFill>
              </a:rPr>
              <a:t>mental wellness and resiliency for staff, children, pregnant women, and </a:t>
            </a:r>
            <a:r>
              <a:rPr lang="en-US" sz="2600" dirty="0" smtClean="0">
                <a:solidFill>
                  <a:srgbClr val="0161AA"/>
                </a:solidFill>
              </a:rPr>
              <a:t>families</a:t>
            </a:r>
            <a:endParaRPr lang="en-US" sz="2600" dirty="0">
              <a:solidFill>
                <a:srgbClr val="0161AA"/>
              </a:solidFill>
            </a:endParaRPr>
          </a:p>
          <a:p>
            <a:pPr marL="344488" indent="-344488"/>
            <a:r>
              <a:rPr lang="en-US" sz="2600" dirty="0" smtClean="0">
                <a:solidFill>
                  <a:srgbClr val="0161AA"/>
                </a:solidFill>
              </a:rPr>
              <a:t>Strengthen </a:t>
            </a:r>
            <a:r>
              <a:rPr lang="en-US" sz="2600" dirty="0">
                <a:solidFill>
                  <a:srgbClr val="0161AA"/>
                </a:solidFill>
              </a:rPr>
              <a:t>networks and coordination of ECE programs and child health </a:t>
            </a:r>
            <a:r>
              <a:rPr lang="en-US" sz="2600" dirty="0" smtClean="0">
                <a:solidFill>
                  <a:srgbClr val="0161AA"/>
                </a:solidFill>
              </a:rPr>
              <a:t>professionals</a:t>
            </a:r>
            <a:endParaRPr lang="en-US" sz="2600" dirty="0">
              <a:solidFill>
                <a:srgbClr val="0161AA"/>
              </a:solidFill>
            </a:endParaRPr>
          </a:p>
        </p:txBody>
      </p:sp>
    </p:spTree>
    <p:extLst>
      <p:ext uri="{BB962C8B-B14F-4D97-AF65-F5344CB8AC3E}">
        <p14:creationId xmlns:p14="http://schemas.microsoft.com/office/powerpoint/2010/main" val="714593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29854"/>
            <a:ext cx="8229600" cy="1143000"/>
          </a:xfrm>
        </p:spPr>
        <p:txBody>
          <a:bodyPr>
            <a:normAutofit/>
          </a:bodyPr>
          <a:lstStyle/>
          <a:p>
            <a:pPr algn="ctr"/>
            <a:r>
              <a:rPr lang="en-US" sz="3600" b="1" dirty="0" smtClean="0">
                <a:solidFill>
                  <a:srgbClr val="0161AA"/>
                </a:solidFill>
                <a:latin typeface="+mn-lt"/>
              </a:rPr>
              <a:t>Approaches</a:t>
            </a:r>
            <a:endParaRPr lang="en-US" sz="3600" b="1" dirty="0">
              <a:solidFill>
                <a:srgbClr val="0161AA"/>
              </a:solidFill>
              <a:latin typeface="+mn-lt"/>
            </a:endParaRPr>
          </a:p>
        </p:txBody>
      </p:sp>
      <p:sp>
        <p:nvSpPr>
          <p:cNvPr id="4" name="Content Placeholder 3"/>
          <p:cNvSpPr>
            <a:spLocks noGrp="1"/>
          </p:cNvSpPr>
          <p:nvPr>
            <p:ph sz="half" idx="4294967295"/>
          </p:nvPr>
        </p:nvSpPr>
        <p:spPr>
          <a:xfrm>
            <a:off x="606056" y="1334387"/>
            <a:ext cx="7974417" cy="4525963"/>
          </a:xfrm>
        </p:spPr>
        <p:txBody>
          <a:bodyPr>
            <a:normAutofit/>
          </a:bodyPr>
          <a:lstStyle/>
          <a:p>
            <a:pPr marL="227013" indent="-227013">
              <a:lnSpc>
                <a:spcPct val="100000"/>
              </a:lnSpc>
              <a:spcBef>
                <a:spcPts val="0"/>
              </a:spcBef>
              <a:spcAft>
                <a:spcPts val="1200"/>
              </a:spcAft>
            </a:pPr>
            <a:r>
              <a:rPr lang="en-US" sz="2600" dirty="0" smtClean="0">
                <a:solidFill>
                  <a:srgbClr val="0161AA"/>
                </a:solidFill>
              </a:rPr>
              <a:t>Provide </a:t>
            </a:r>
            <a:r>
              <a:rPr lang="en-US" sz="2600" dirty="0">
                <a:solidFill>
                  <a:srgbClr val="0161AA"/>
                </a:solidFill>
              </a:rPr>
              <a:t>research-informed and/or evidence-based resources to the ECE community and </a:t>
            </a:r>
            <a:r>
              <a:rPr lang="en-US" sz="2600" dirty="0" smtClean="0">
                <a:solidFill>
                  <a:srgbClr val="0161AA"/>
                </a:solidFill>
              </a:rPr>
              <a:t>families</a:t>
            </a:r>
            <a:endParaRPr lang="en-US" sz="2600" dirty="0">
              <a:solidFill>
                <a:srgbClr val="0161AA"/>
              </a:solidFill>
            </a:endParaRPr>
          </a:p>
          <a:p>
            <a:pPr marL="227013" indent="-227013">
              <a:lnSpc>
                <a:spcPct val="100000"/>
              </a:lnSpc>
              <a:spcBef>
                <a:spcPts val="0"/>
              </a:spcBef>
              <a:spcAft>
                <a:spcPts val="1200"/>
              </a:spcAft>
            </a:pPr>
            <a:r>
              <a:rPr lang="en-US" sz="2600" dirty="0" smtClean="0">
                <a:solidFill>
                  <a:srgbClr val="0161AA"/>
                </a:solidFill>
              </a:rPr>
              <a:t>Provide </a:t>
            </a:r>
            <a:r>
              <a:rPr lang="en-US" sz="2600" dirty="0">
                <a:solidFill>
                  <a:srgbClr val="0161AA"/>
                </a:solidFill>
              </a:rPr>
              <a:t>a continuum of T/TA strategies for professional </a:t>
            </a:r>
            <a:r>
              <a:rPr lang="en-US" sz="2600" dirty="0" smtClean="0">
                <a:solidFill>
                  <a:srgbClr val="0161AA"/>
                </a:solidFill>
              </a:rPr>
              <a:t>development</a:t>
            </a:r>
            <a:endParaRPr lang="en-US" sz="2600" dirty="0">
              <a:solidFill>
                <a:srgbClr val="0161AA"/>
              </a:solidFill>
            </a:endParaRPr>
          </a:p>
          <a:p>
            <a:pPr marL="227013" indent="-227013">
              <a:lnSpc>
                <a:spcPct val="100000"/>
              </a:lnSpc>
              <a:spcBef>
                <a:spcPts val="0"/>
              </a:spcBef>
              <a:spcAft>
                <a:spcPts val="1200"/>
              </a:spcAft>
            </a:pPr>
            <a:r>
              <a:rPr lang="en-US" sz="2600" dirty="0" smtClean="0">
                <a:solidFill>
                  <a:srgbClr val="0161AA"/>
                </a:solidFill>
              </a:rPr>
              <a:t>Promote </a:t>
            </a:r>
            <a:r>
              <a:rPr lang="en-US" sz="2600" dirty="0">
                <a:solidFill>
                  <a:srgbClr val="0161AA"/>
                </a:solidFill>
              </a:rPr>
              <a:t>systems of coordination and collaboration in concert with other </a:t>
            </a:r>
            <a:r>
              <a:rPr lang="en-US" sz="2600" dirty="0" smtClean="0">
                <a:solidFill>
                  <a:srgbClr val="0161AA"/>
                </a:solidFill>
              </a:rPr>
              <a:t>national </a:t>
            </a:r>
            <a:r>
              <a:rPr lang="en-US" sz="2600" dirty="0">
                <a:solidFill>
                  <a:srgbClr val="0161AA"/>
                </a:solidFill>
              </a:rPr>
              <a:t>c</a:t>
            </a:r>
            <a:r>
              <a:rPr lang="en-US" sz="2600" dirty="0" smtClean="0">
                <a:solidFill>
                  <a:srgbClr val="0161AA"/>
                </a:solidFill>
              </a:rPr>
              <a:t>enters</a:t>
            </a:r>
            <a:r>
              <a:rPr lang="en-US" sz="2600" dirty="0">
                <a:solidFill>
                  <a:srgbClr val="0161AA"/>
                </a:solidFill>
              </a:rPr>
              <a:t>, regional and state T/TA specialists, and other national initiatives to develop and integrate </a:t>
            </a:r>
            <a:r>
              <a:rPr lang="en-US" sz="2600" dirty="0" smtClean="0">
                <a:solidFill>
                  <a:srgbClr val="0161AA"/>
                </a:solidFill>
              </a:rPr>
              <a:t>content</a:t>
            </a:r>
            <a:endParaRPr lang="en-US" sz="2600" dirty="0">
              <a:solidFill>
                <a:srgbClr val="0161AA"/>
              </a:solidFill>
            </a:endParaRPr>
          </a:p>
          <a:p>
            <a:endParaRPr lang="en-US" sz="2800" dirty="0">
              <a:solidFill>
                <a:srgbClr val="0161AA"/>
              </a:solidFill>
            </a:endParaRPr>
          </a:p>
        </p:txBody>
      </p:sp>
    </p:spTree>
    <p:extLst>
      <p:ext uri="{BB962C8B-B14F-4D97-AF65-F5344CB8AC3E}">
        <p14:creationId xmlns:p14="http://schemas.microsoft.com/office/powerpoint/2010/main" val="3418606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288960"/>
            <a:ext cx="8229600" cy="1143000"/>
          </a:xfrm>
        </p:spPr>
        <p:txBody>
          <a:bodyPr>
            <a:normAutofit/>
          </a:bodyPr>
          <a:lstStyle/>
          <a:p>
            <a:pPr algn="ctr"/>
            <a:r>
              <a:rPr lang="en-US" sz="3600" b="1" dirty="0" smtClean="0">
                <a:solidFill>
                  <a:srgbClr val="0161AA"/>
                </a:solidFill>
                <a:latin typeface="+mn-lt"/>
              </a:rPr>
              <a:t>Dissemination Methods</a:t>
            </a:r>
            <a:endParaRPr lang="en-US" sz="3600" b="1" dirty="0">
              <a:solidFill>
                <a:srgbClr val="0161AA"/>
              </a:solidFill>
              <a:latin typeface="+mn-lt"/>
            </a:endParaRPr>
          </a:p>
        </p:txBody>
      </p:sp>
      <p:sp>
        <p:nvSpPr>
          <p:cNvPr id="4" name="Content Placeholder 3"/>
          <p:cNvSpPr>
            <a:spLocks noGrp="1"/>
          </p:cNvSpPr>
          <p:nvPr>
            <p:ph sz="half" idx="4294967295"/>
          </p:nvPr>
        </p:nvSpPr>
        <p:spPr>
          <a:xfrm>
            <a:off x="457200" y="1733012"/>
            <a:ext cx="4424494" cy="4020917"/>
          </a:xfrm>
        </p:spPr>
        <p:txBody>
          <a:bodyPr>
            <a:normAutofit/>
          </a:bodyPr>
          <a:lstStyle/>
          <a:p>
            <a:pPr marL="344488" indent="-344488"/>
            <a:r>
              <a:rPr lang="en-US" sz="2600" dirty="0">
                <a:solidFill>
                  <a:srgbClr val="0161AA"/>
                </a:solidFill>
              </a:rPr>
              <a:t>Print and online resources</a:t>
            </a:r>
          </a:p>
          <a:p>
            <a:pPr marL="344488" indent="-344488"/>
            <a:r>
              <a:rPr lang="en-US" sz="2600" dirty="0">
                <a:solidFill>
                  <a:srgbClr val="0161AA"/>
                </a:solidFill>
              </a:rPr>
              <a:t>Workshops</a:t>
            </a:r>
          </a:p>
          <a:p>
            <a:pPr marL="344488" indent="-344488"/>
            <a:r>
              <a:rPr lang="en-US" sz="2600" dirty="0">
                <a:solidFill>
                  <a:srgbClr val="0161AA"/>
                </a:solidFill>
              </a:rPr>
              <a:t>Webinars</a:t>
            </a:r>
          </a:p>
          <a:p>
            <a:pPr marL="344488" indent="-344488"/>
            <a:r>
              <a:rPr lang="en-US" sz="2600" dirty="0">
                <a:solidFill>
                  <a:srgbClr val="0161AA"/>
                </a:solidFill>
              </a:rPr>
              <a:t>Health institutes</a:t>
            </a:r>
          </a:p>
          <a:p>
            <a:pPr marL="344488" indent="-344488"/>
            <a:r>
              <a:rPr lang="en-US" sz="2600" dirty="0">
                <a:solidFill>
                  <a:srgbClr val="0161AA"/>
                </a:solidFill>
              </a:rPr>
              <a:t>Learning collaborates</a:t>
            </a:r>
          </a:p>
        </p:txBody>
      </p:sp>
      <p:pic>
        <p:nvPicPr>
          <p:cNvPr id="5" name="Content Placeholder 16" descr="Unknown-1.jpe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977126" y="1733011"/>
            <a:ext cx="3384151" cy="3126497"/>
          </a:xfrm>
          <a:prstGeom prst="roundRect">
            <a:avLst>
              <a:gd name="adj" fmla="val 8594"/>
            </a:avLst>
          </a:prstGeom>
          <a:solidFill>
            <a:srgbClr val="FFFFFF">
              <a:shade val="85000"/>
            </a:srgbClr>
          </a:solidFill>
          <a:ln w="28575" cmpd="sng">
            <a:solidFill>
              <a:srgbClr val="7F004F"/>
            </a:solidFill>
          </a:ln>
          <a:effectLst/>
        </p:spPr>
      </p:pic>
    </p:spTree>
    <p:extLst>
      <p:ext uri="{BB962C8B-B14F-4D97-AF65-F5344CB8AC3E}">
        <p14:creationId xmlns:p14="http://schemas.microsoft.com/office/powerpoint/2010/main" val="3815477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29854"/>
            <a:ext cx="82296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smtClean="0">
                <a:solidFill>
                  <a:srgbClr val="0161AA"/>
                </a:solidFill>
                <a:latin typeface="+mn-lt"/>
              </a:rPr>
              <a:t>Desired Outcomes</a:t>
            </a:r>
            <a:endParaRPr lang="en-US" sz="3600" b="1" dirty="0">
              <a:solidFill>
                <a:srgbClr val="0161AA"/>
              </a:solidFill>
              <a:latin typeface="+mn-lt"/>
            </a:endParaRPr>
          </a:p>
        </p:txBody>
      </p:sp>
      <p:sp>
        <p:nvSpPr>
          <p:cNvPr id="3" name="Content Placeholder 3"/>
          <p:cNvSpPr txBox="1">
            <a:spLocks/>
          </p:cNvSpPr>
          <p:nvPr/>
        </p:nvSpPr>
        <p:spPr>
          <a:xfrm>
            <a:off x="669852" y="1172854"/>
            <a:ext cx="5180840" cy="4851275"/>
          </a:xfrm>
          <a:prstGeom prst="rect">
            <a:avLst/>
          </a:prstGeom>
        </p:spPr>
        <p:txBody>
          <a:bodyPr vert="horz" lIns="91440" tIns="45720" rIns="91440" bIns="45720" rtlCol="0">
            <a:normAutofit/>
          </a:bodyPr>
          <a:lstStyle>
            <a:lvl1pPr marL="344488" indent="-344488" defTabSz="685800">
              <a:lnSpc>
                <a:spcPct val="90000"/>
              </a:lnSpc>
              <a:spcBef>
                <a:spcPts val="750"/>
              </a:spcBef>
              <a:buFont typeface="Arial" panose="020B0604020202020204" pitchFamily="34" charset="0"/>
              <a:buChar char="•"/>
              <a:defRPr sz="2600">
                <a:solidFill>
                  <a:srgbClr val="0161AA"/>
                </a:solidFill>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t>Increased awareness of </a:t>
            </a:r>
          </a:p>
          <a:p>
            <a:pPr marL="573088" lvl="1" indent="-230188"/>
            <a:r>
              <a:rPr lang="en-US" sz="2400" dirty="0"/>
              <a:t>Regulations and requirements to support health and safety of children in care settings</a:t>
            </a:r>
          </a:p>
          <a:p>
            <a:pPr marL="573088" lvl="1" indent="-230188"/>
            <a:r>
              <a:rPr lang="en-US" sz="2400" dirty="0"/>
              <a:t>Resources to support health, wellness, and safety in early childhood</a:t>
            </a:r>
          </a:p>
          <a:p>
            <a:r>
              <a:rPr lang="en-US" dirty="0"/>
              <a:t>Increased knowledge of</a:t>
            </a:r>
          </a:p>
          <a:p>
            <a:pPr marL="573088" lvl="1" indent="-230188"/>
            <a:r>
              <a:rPr lang="en-US" sz="2400" dirty="0"/>
              <a:t>Prevention strategies</a:t>
            </a:r>
          </a:p>
          <a:p>
            <a:pPr marL="573088" lvl="1" indent="-230188"/>
            <a:r>
              <a:rPr lang="en-US" sz="2400" dirty="0"/>
              <a:t>Family- and community-engagement strategies</a:t>
            </a:r>
          </a:p>
          <a:p>
            <a:pPr marL="573088" lvl="1" indent="-230188"/>
            <a:r>
              <a:rPr lang="en-US" sz="2400" dirty="0"/>
              <a:t>Health and wellness </a:t>
            </a:r>
            <a:r>
              <a:rPr lang="en-US" sz="2400" dirty="0" smtClean="0"/>
              <a:t>practices</a:t>
            </a:r>
            <a:endParaRPr lang="en-US" sz="2400" dirty="0"/>
          </a:p>
        </p:txBody>
      </p:sp>
      <p:pic>
        <p:nvPicPr>
          <p:cNvPr id="4" name="Picture 3" descr="QCAP QUINCY 148.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659828" y="1402064"/>
            <a:ext cx="3114649" cy="4133467"/>
          </a:xfrm>
          <a:prstGeom prst="roundRect">
            <a:avLst>
              <a:gd name="adj" fmla="val 8594"/>
            </a:avLst>
          </a:prstGeom>
          <a:solidFill>
            <a:srgbClr val="FFFFFF">
              <a:shade val="85000"/>
            </a:srgbClr>
          </a:solidFill>
          <a:ln w="28575" cmpd="sng">
            <a:solidFill>
              <a:srgbClr val="D178B2"/>
            </a:solidFill>
          </a:ln>
          <a:effectLst/>
        </p:spPr>
      </p:pic>
    </p:spTree>
    <p:extLst>
      <p:ext uri="{BB962C8B-B14F-4D97-AF65-F5344CB8AC3E}">
        <p14:creationId xmlns:p14="http://schemas.microsoft.com/office/powerpoint/2010/main" val="592915787"/>
      </p:ext>
    </p:extLst>
  </p:cSld>
  <p:clrMapOvr>
    <a:masterClrMapping/>
  </p:clrMapOvr>
</p:sld>
</file>

<file path=ppt/theme/theme1.xml><?xml version="1.0" encoding="utf-8"?>
<a:theme xmlns:a="http://schemas.openxmlformats.org/drawingml/2006/main" name="1_Office Theme">
  <a:themeElements>
    <a:clrScheme name="NCH Template">
      <a:dk1>
        <a:srgbClr val="1460AB"/>
      </a:dk1>
      <a:lt1>
        <a:sysClr val="window" lastClr="FFFFFF"/>
      </a:lt1>
      <a:dk2>
        <a:srgbClr val="1460AB"/>
      </a:dk2>
      <a:lt2>
        <a:srgbClr val="EEECE1"/>
      </a:lt2>
      <a:accent1>
        <a:srgbClr val="1460AB"/>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Custom 1">
      <a:dk1>
        <a:srgbClr val="1460AB"/>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Custom 2">
      <a:dk1>
        <a:srgbClr val="1460AB"/>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82D16CD07F9046AED8DDA67A007884" ma:contentTypeVersion="0" ma:contentTypeDescription="Create a new document." ma:contentTypeScope="" ma:versionID="281f22d55a03c2e05e4011de0cbf7ac6">
  <xsd:schema xmlns:xsd="http://www.w3.org/2001/XMLSchema" xmlns:xs="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25E50C-305F-4EEE-A461-31B9AD244B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62C6A8E-5E4F-44FD-9232-96AD12D53404}">
  <ds:schemaRefs>
    <ds:schemaRef ds:uri="http://schemas.openxmlformats.org/package/2006/metadata/core-properties"/>
    <ds:schemaRef ds:uri="http://purl.org/dc/elements/1.1/"/>
    <ds:schemaRef ds:uri="http://schemas.microsoft.com/office/2006/metadata/properties"/>
    <ds:schemaRef ds:uri="http://purl.org/dc/terms/"/>
    <ds:schemaRef ds:uri="http://schemas.microsoft.com/office/infopath/2007/PartnerControls"/>
    <ds:schemaRef ds:uri="http://purl.org/dc/dcmitype/"/>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5B8FFFF5-6C8C-44C2-87B0-EB01BE9DCE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2872</TotalTime>
  <Words>2225</Words>
  <Application>Microsoft Office PowerPoint</Application>
  <PresentationFormat>On-screen Show (4:3)</PresentationFormat>
  <Paragraphs>300</Paragraphs>
  <Slides>37</Slides>
  <Notes>13</Notes>
  <HiddenSlides>0</HiddenSlides>
  <MMClips>0</MMClips>
  <ScaleCrop>false</ScaleCrop>
  <HeadingPairs>
    <vt:vector size="4" baseType="variant">
      <vt:variant>
        <vt:lpstr>Theme</vt:lpstr>
      </vt:variant>
      <vt:variant>
        <vt:i4>4</vt:i4>
      </vt:variant>
      <vt:variant>
        <vt:lpstr>Slide Titles</vt:lpstr>
      </vt:variant>
      <vt:variant>
        <vt:i4>37</vt:i4>
      </vt:variant>
    </vt:vector>
  </HeadingPairs>
  <TitlesOfParts>
    <vt:vector size="41" baseType="lpstr">
      <vt:lpstr>1_Office Theme</vt:lpstr>
      <vt:lpstr>3_Office Theme</vt:lpstr>
      <vt:lpstr>2_Office Theme</vt:lpstr>
      <vt:lpstr>Office Theme</vt:lpstr>
      <vt:lpstr>PowerPoint Presentation</vt:lpstr>
      <vt:lpstr>General Reminders</vt:lpstr>
      <vt:lpstr>PowerPoint Presentation</vt:lpstr>
      <vt:lpstr>NCECHW—Our Team</vt:lpstr>
      <vt:lpstr>PowerPoint Presentation</vt:lpstr>
      <vt:lpstr>ACF Health and Wellness Goals</vt:lpstr>
      <vt:lpstr>Approaches</vt:lpstr>
      <vt:lpstr>Dissemination Methods</vt:lpstr>
      <vt:lpstr>PowerPoint Presentation</vt:lpstr>
      <vt:lpstr>PowerPoint Presentation</vt:lpstr>
      <vt:lpstr>PowerPoint Presentation</vt:lpstr>
      <vt:lpstr>PowerPoint Presentation</vt:lpstr>
      <vt:lpstr>PowerPoint Presentation</vt:lpstr>
      <vt:lpstr>PowerPoint Presentation</vt:lpstr>
      <vt:lpstr>National Center for Early Childhood Health and Wellness Oral Health Team</vt:lpstr>
      <vt:lpstr>National Maternal and Child Oral Health Resource Center: Who Are We</vt:lpstr>
      <vt:lpstr>National Maternal and Child Oral Health Resource Center: What Do We Do</vt:lpstr>
      <vt:lpstr> Brush Up on Oral Health Newsletter </vt:lpstr>
      <vt:lpstr>Brush Up on Oral Health Newsletter</vt:lpstr>
      <vt:lpstr>Health Services Newsletter</vt:lpstr>
      <vt:lpstr>Tip Sheets</vt:lpstr>
      <vt:lpstr>Healthy Habits for Happy Smiles Handout Series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Hoag</dc:creator>
  <cp:lastModifiedBy>Michelle Landrum</cp:lastModifiedBy>
  <cp:revision>190</cp:revision>
  <cp:lastPrinted>2013-03-04T23:27:54Z</cp:lastPrinted>
  <dcterms:created xsi:type="dcterms:W3CDTF">2012-10-18T18:57:43Z</dcterms:created>
  <dcterms:modified xsi:type="dcterms:W3CDTF">2015-11-30T23:47:35Z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0x0101008182D16CD07F9046AED8DDA67A007884</vt:lpwstr>
  </property>
</Properties>
</file>