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32"/>
  </p:notesMasterIdLst>
  <p:sldIdLst>
    <p:sldId id="256" r:id="rId5"/>
    <p:sldId id="373" r:id="rId6"/>
    <p:sldId id="345" r:id="rId7"/>
    <p:sldId id="348" r:id="rId8"/>
    <p:sldId id="350" r:id="rId9"/>
    <p:sldId id="351" r:id="rId10"/>
    <p:sldId id="349" r:id="rId11"/>
    <p:sldId id="366" r:id="rId12"/>
    <p:sldId id="372" r:id="rId13"/>
    <p:sldId id="352" r:id="rId14"/>
    <p:sldId id="353" r:id="rId15"/>
    <p:sldId id="354" r:id="rId16"/>
    <p:sldId id="357" r:id="rId17"/>
    <p:sldId id="356" r:id="rId18"/>
    <p:sldId id="358" r:id="rId19"/>
    <p:sldId id="360" r:id="rId20"/>
    <p:sldId id="359" r:id="rId21"/>
    <p:sldId id="361" r:id="rId22"/>
    <p:sldId id="362" r:id="rId23"/>
    <p:sldId id="365" r:id="rId24"/>
    <p:sldId id="364" r:id="rId25"/>
    <p:sldId id="363" r:id="rId26"/>
    <p:sldId id="369" r:id="rId27"/>
    <p:sldId id="370" r:id="rId28"/>
    <p:sldId id="371" r:id="rId29"/>
    <p:sldId id="344" r:id="rId30"/>
    <p:sldId id="37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1468"/>
    <a:srgbClr val="CB44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0199" autoAdjust="0"/>
  </p:normalViewPr>
  <p:slideViewPr>
    <p:cSldViewPr snapToGrid="0">
      <p:cViewPr>
        <p:scale>
          <a:sx n="80" d="100"/>
          <a:sy n="80" d="100"/>
        </p:scale>
        <p:origin x="-804" y="-72"/>
      </p:cViewPr>
      <p:guideLst>
        <p:guide orient="horz" pos="2160"/>
        <p:guide pos="2880"/>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DBE55D-C7B6-4D5C-8DC9-A68C88776120}" type="datetimeFigureOut">
              <a:rPr lang="en-US" smtClean="0"/>
              <a:t>2/14/2017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ECF410-53E4-4DA2-89AA-D914CD35A003}" type="slidenum">
              <a:rPr lang="en-US" smtClean="0"/>
              <a:t>‹#›</a:t>
            </a:fld>
            <a:endParaRPr lang="en-US"/>
          </a:p>
        </p:txBody>
      </p:sp>
    </p:spTree>
    <p:extLst>
      <p:ext uri="{BB962C8B-B14F-4D97-AF65-F5344CB8AC3E}">
        <p14:creationId xmlns:p14="http://schemas.microsoft.com/office/powerpoint/2010/main" val="3645006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ECF410-53E4-4DA2-89AA-D914CD35A003}" type="slidenum">
              <a:rPr lang="en-US" smtClean="0"/>
              <a:t>1</a:t>
            </a:fld>
            <a:endParaRPr lang="en-US"/>
          </a:p>
        </p:txBody>
      </p:sp>
    </p:spTree>
    <p:extLst>
      <p:ext uri="{BB962C8B-B14F-4D97-AF65-F5344CB8AC3E}">
        <p14:creationId xmlns:p14="http://schemas.microsoft.com/office/powerpoint/2010/main" val="2207939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48ECF410-53E4-4DA2-89AA-D914CD35A003}" type="slidenum">
              <a:rPr lang="en-US" smtClean="0"/>
              <a:t>10</a:t>
            </a:fld>
            <a:endParaRPr lang="en-US"/>
          </a:p>
        </p:txBody>
      </p:sp>
    </p:spTree>
    <p:extLst>
      <p:ext uri="{BB962C8B-B14F-4D97-AF65-F5344CB8AC3E}">
        <p14:creationId xmlns:p14="http://schemas.microsoft.com/office/powerpoint/2010/main" val="432324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ECF410-53E4-4DA2-89AA-D914CD35A003}" type="slidenum">
              <a:rPr lang="en-US" smtClean="0"/>
              <a:t>11</a:t>
            </a:fld>
            <a:endParaRPr lang="en-US"/>
          </a:p>
        </p:txBody>
      </p:sp>
    </p:spTree>
    <p:extLst>
      <p:ext uri="{BB962C8B-B14F-4D97-AF65-F5344CB8AC3E}">
        <p14:creationId xmlns:p14="http://schemas.microsoft.com/office/powerpoint/2010/main" val="770419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ECF410-53E4-4DA2-89AA-D914CD35A003}" type="slidenum">
              <a:rPr lang="en-US" smtClean="0"/>
              <a:t>12</a:t>
            </a:fld>
            <a:endParaRPr lang="en-US"/>
          </a:p>
        </p:txBody>
      </p:sp>
    </p:spTree>
    <p:extLst>
      <p:ext uri="{BB962C8B-B14F-4D97-AF65-F5344CB8AC3E}">
        <p14:creationId xmlns:p14="http://schemas.microsoft.com/office/powerpoint/2010/main" val="1219663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ECF410-53E4-4DA2-89AA-D914CD35A003}" type="slidenum">
              <a:rPr lang="en-US" smtClean="0"/>
              <a:t>13</a:t>
            </a:fld>
            <a:endParaRPr lang="en-US"/>
          </a:p>
        </p:txBody>
      </p:sp>
    </p:spTree>
    <p:extLst>
      <p:ext uri="{BB962C8B-B14F-4D97-AF65-F5344CB8AC3E}">
        <p14:creationId xmlns:p14="http://schemas.microsoft.com/office/powerpoint/2010/main" val="1678330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8ECF410-53E4-4DA2-89AA-D914CD35A003}" type="slidenum">
              <a:rPr lang="en-US" smtClean="0"/>
              <a:t>14</a:t>
            </a:fld>
            <a:endParaRPr lang="en-US"/>
          </a:p>
        </p:txBody>
      </p:sp>
    </p:spTree>
    <p:extLst>
      <p:ext uri="{BB962C8B-B14F-4D97-AF65-F5344CB8AC3E}">
        <p14:creationId xmlns:p14="http://schemas.microsoft.com/office/powerpoint/2010/main" val="2060537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smtClean="0"/>
          </a:p>
        </p:txBody>
      </p:sp>
      <p:sp>
        <p:nvSpPr>
          <p:cNvPr id="4" name="Slide Number Placeholder 3"/>
          <p:cNvSpPr>
            <a:spLocks noGrp="1"/>
          </p:cNvSpPr>
          <p:nvPr>
            <p:ph type="sldNum" sz="quarter" idx="10"/>
          </p:nvPr>
        </p:nvSpPr>
        <p:spPr/>
        <p:txBody>
          <a:bodyPr/>
          <a:lstStyle/>
          <a:p>
            <a:fld id="{48ECF410-53E4-4DA2-89AA-D914CD35A003}" type="slidenum">
              <a:rPr lang="en-US" smtClean="0"/>
              <a:t>15</a:t>
            </a:fld>
            <a:endParaRPr lang="en-US"/>
          </a:p>
        </p:txBody>
      </p:sp>
    </p:spTree>
    <p:extLst>
      <p:ext uri="{BB962C8B-B14F-4D97-AF65-F5344CB8AC3E}">
        <p14:creationId xmlns:p14="http://schemas.microsoft.com/office/powerpoint/2010/main" val="1431528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48ECF410-53E4-4DA2-89AA-D914CD35A003}" type="slidenum">
              <a:rPr lang="en-US" smtClean="0"/>
              <a:t>16</a:t>
            </a:fld>
            <a:endParaRPr lang="en-US"/>
          </a:p>
        </p:txBody>
      </p:sp>
    </p:spTree>
    <p:extLst>
      <p:ext uri="{BB962C8B-B14F-4D97-AF65-F5344CB8AC3E}">
        <p14:creationId xmlns:p14="http://schemas.microsoft.com/office/powerpoint/2010/main" val="1522146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smtClean="0"/>
          </a:p>
          <a:p>
            <a:endParaRPr lang="en-US" i="0" dirty="0">
              <a:solidFill>
                <a:srgbClr val="FFFF00"/>
              </a:solidFill>
            </a:endParaRPr>
          </a:p>
        </p:txBody>
      </p:sp>
      <p:sp>
        <p:nvSpPr>
          <p:cNvPr id="4" name="Slide Number Placeholder 3"/>
          <p:cNvSpPr>
            <a:spLocks noGrp="1"/>
          </p:cNvSpPr>
          <p:nvPr>
            <p:ph type="sldNum" sz="quarter" idx="10"/>
          </p:nvPr>
        </p:nvSpPr>
        <p:spPr/>
        <p:txBody>
          <a:bodyPr/>
          <a:lstStyle/>
          <a:p>
            <a:fld id="{48ECF410-53E4-4DA2-89AA-D914CD35A003}" type="slidenum">
              <a:rPr lang="en-US" smtClean="0"/>
              <a:t>17</a:t>
            </a:fld>
            <a:endParaRPr lang="en-US"/>
          </a:p>
        </p:txBody>
      </p:sp>
    </p:spTree>
    <p:extLst>
      <p:ext uri="{BB962C8B-B14F-4D97-AF65-F5344CB8AC3E}">
        <p14:creationId xmlns:p14="http://schemas.microsoft.com/office/powerpoint/2010/main" val="2855541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smtClean="0"/>
          </a:p>
          <a:p>
            <a:endParaRPr lang="en-US" i="0" dirty="0" smtClean="0"/>
          </a:p>
          <a:p>
            <a:endParaRPr lang="en-US" i="0" dirty="0">
              <a:solidFill>
                <a:srgbClr val="FFFF00"/>
              </a:solidFill>
            </a:endParaRPr>
          </a:p>
        </p:txBody>
      </p:sp>
      <p:sp>
        <p:nvSpPr>
          <p:cNvPr id="4" name="Slide Number Placeholder 3"/>
          <p:cNvSpPr>
            <a:spLocks noGrp="1"/>
          </p:cNvSpPr>
          <p:nvPr>
            <p:ph type="sldNum" sz="quarter" idx="10"/>
          </p:nvPr>
        </p:nvSpPr>
        <p:spPr/>
        <p:txBody>
          <a:bodyPr/>
          <a:lstStyle/>
          <a:p>
            <a:fld id="{48ECF410-53E4-4DA2-89AA-D914CD35A003}" type="slidenum">
              <a:rPr lang="en-US" smtClean="0"/>
              <a:t>18</a:t>
            </a:fld>
            <a:endParaRPr lang="en-US"/>
          </a:p>
        </p:txBody>
      </p:sp>
    </p:spTree>
    <p:extLst>
      <p:ext uri="{BB962C8B-B14F-4D97-AF65-F5344CB8AC3E}">
        <p14:creationId xmlns:p14="http://schemas.microsoft.com/office/powerpoint/2010/main" val="3351517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ECF410-53E4-4DA2-89AA-D914CD35A003}" type="slidenum">
              <a:rPr lang="en-US" smtClean="0"/>
              <a:t>19</a:t>
            </a:fld>
            <a:endParaRPr lang="en-US"/>
          </a:p>
        </p:txBody>
      </p:sp>
    </p:spTree>
    <p:extLst>
      <p:ext uri="{BB962C8B-B14F-4D97-AF65-F5344CB8AC3E}">
        <p14:creationId xmlns:p14="http://schemas.microsoft.com/office/powerpoint/2010/main" val="3730845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ECF410-53E4-4DA2-89AA-D914CD35A003}" type="slidenum">
              <a:rPr lang="en-US" smtClean="0"/>
              <a:pPr/>
              <a:t>2</a:t>
            </a:fld>
            <a:endParaRPr lang="en-US"/>
          </a:p>
        </p:txBody>
      </p:sp>
    </p:spTree>
    <p:extLst>
      <p:ext uri="{BB962C8B-B14F-4D97-AF65-F5344CB8AC3E}">
        <p14:creationId xmlns:p14="http://schemas.microsoft.com/office/powerpoint/2010/main" val="4211392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8ECF410-53E4-4DA2-89AA-D914CD35A003}" type="slidenum">
              <a:rPr lang="en-US" smtClean="0"/>
              <a:t>20</a:t>
            </a:fld>
            <a:endParaRPr lang="en-US"/>
          </a:p>
        </p:txBody>
      </p:sp>
    </p:spTree>
    <p:extLst>
      <p:ext uri="{BB962C8B-B14F-4D97-AF65-F5344CB8AC3E}">
        <p14:creationId xmlns:p14="http://schemas.microsoft.com/office/powerpoint/2010/main" val="2841730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ECF410-53E4-4DA2-89AA-D914CD35A003}" type="slidenum">
              <a:rPr lang="en-US" smtClean="0"/>
              <a:t>21</a:t>
            </a:fld>
            <a:endParaRPr lang="en-US"/>
          </a:p>
        </p:txBody>
      </p:sp>
    </p:spTree>
    <p:extLst>
      <p:ext uri="{BB962C8B-B14F-4D97-AF65-F5344CB8AC3E}">
        <p14:creationId xmlns:p14="http://schemas.microsoft.com/office/powerpoint/2010/main" val="1924614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8ECF410-53E4-4DA2-89AA-D914CD35A003}" type="slidenum">
              <a:rPr lang="en-US" smtClean="0"/>
              <a:t>22</a:t>
            </a:fld>
            <a:endParaRPr lang="en-US"/>
          </a:p>
        </p:txBody>
      </p:sp>
    </p:spTree>
    <p:extLst>
      <p:ext uri="{BB962C8B-B14F-4D97-AF65-F5344CB8AC3E}">
        <p14:creationId xmlns:p14="http://schemas.microsoft.com/office/powerpoint/2010/main" val="915959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ECF410-53E4-4DA2-89AA-D914CD35A003}" type="slidenum">
              <a:rPr lang="en-US" smtClean="0"/>
              <a:t>23</a:t>
            </a:fld>
            <a:endParaRPr lang="en-US"/>
          </a:p>
        </p:txBody>
      </p:sp>
    </p:spTree>
    <p:extLst>
      <p:ext uri="{BB962C8B-B14F-4D97-AF65-F5344CB8AC3E}">
        <p14:creationId xmlns:p14="http://schemas.microsoft.com/office/powerpoint/2010/main" val="1548154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8ECF410-53E4-4DA2-89AA-D914CD35A003}" type="slidenum">
              <a:rPr lang="en-US" smtClean="0"/>
              <a:t>24</a:t>
            </a:fld>
            <a:endParaRPr lang="en-US"/>
          </a:p>
        </p:txBody>
      </p:sp>
    </p:spTree>
    <p:extLst>
      <p:ext uri="{BB962C8B-B14F-4D97-AF65-F5344CB8AC3E}">
        <p14:creationId xmlns:p14="http://schemas.microsoft.com/office/powerpoint/2010/main" val="2520157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8ECF410-53E4-4DA2-89AA-D914CD35A003}" type="slidenum">
              <a:rPr lang="en-US" smtClean="0"/>
              <a:t>25</a:t>
            </a:fld>
            <a:endParaRPr lang="en-US"/>
          </a:p>
        </p:txBody>
      </p:sp>
    </p:spTree>
    <p:extLst>
      <p:ext uri="{BB962C8B-B14F-4D97-AF65-F5344CB8AC3E}">
        <p14:creationId xmlns:p14="http://schemas.microsoft.com/office/powerpoint/2010/main" val="2520157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8ECF410-53E4-4DA2-89AA-D914CD35A003}" type="slidenum">
              <a:rPr lang="en-US" smtClean="0"/>
              <a:t>26</a:t>
            </a:fld>
            <a:endParaRPr lang="en-US"/>
          </a:p>
        </p:txBody>
      </p:sp>
    </p:spTree>
    <p:extLst>
      <p:ext uri="{BB962C8B-B14F-4D97-AF65-F5344CB8AC3E}">
        <p14:creationId xmlns:p14="http://schemas.microsoft.com/office/powerpoint/2010/main" val="704368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ECF410-53E4-4DA2-89AA-D914CD35A003}" type="slidenum">
              <a:rPr lang="en-US" smtClean="0"/>
              <a:pPr/>
              <a:t>27</a:t>
            </a:fld>
            <a:endParaRPr lang="en-US"/>
          </a:p>
        </p:txBody>
      </p:sp>
    </p:spTree>
    <p:extLst>
      <p:ext uri="{BB962C8B-B14F-4D97-AF65-F5344CB8AC3E}">
        <p14:creationId xmlns:p14="http://schemas.microsoft.com/office/powerpoint/2010/main" val="3828850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ECF410-53E4-4DA2-89AA-D914CD35A003}" type="slidenum">
              <a:rPr lang="en-US" smtClean="0"/>
              <a:t>3</a:t>
            </a:fld>
            <a:endParaRPr lang="en-US"/>
          </a:p>
        </p:txBody>
      </p:sp>
    </p:spTree>
    <p:extLst>
      <p:ext uri="{BB962C8B-B14F-4D97-AF65-F5344CB8AC3E}">
        <p14:creationId xmlns:p14="http://schemas.microsoft.com/office/powerpoint/2010/main" val="3773741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ECF410-53E4-4DA2-89AA-D914CD35A003}" type="slidenum">
              <a:rPr lang="en-US" smtClean="0"/>
              <a:t>4</a:t>
            </a:fld>
            <a:endParaRPr lang="en-US"/>
          </a:p>
        </p:txBody>
      </p:sp>
    </p:spTree>
    <p:extLst>
      <p:ext uri="{BB962C8B-B14F-4D97-AF65-F5344CB8AC3E}">
        <p14:creationId xmlns:p14="http://schemas.microsoft.com/office/powerpoint/2010/main" val="1635842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8ECF410-53E4-4DA2-89AA-D914CD35A003}" type="slidenum">
              <a:rPr lang="en-US" smtClean="0"/>
              <a:t>5</a:t>
            </a:fld>
            <a:endParaRPr lang="en-US"/>
          </a:p>
        </p:txBody>
      </p:sp>
    </p:spTree>
    <p:extLst>
      <p:ext uri="{BB962C8B-B14F-4D97-AF65-F5344CB8AC3E}">
        <p14:creationId xmlns:p14="http://schemas.microsoft.com/office/powerpoint/2010/main" val="3313088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ECF410-53E4-4DA2-89AA-D914CD35A003}" type="slidenum">
              <a:rPr lang="en-US" smtClean="0"/>
              <a:t>6</a:t>
            </a:fld>
            <a:endParaRPr lang="en-US"/>
          </a:p>
        </p:txBody>
      </p:sp>
    </p:spTree>
    <p:extLst>
      <p:ext uri="{BB962C8B-B14F-4D97-AF65-F5344CB8AC3E}">
        <p14:creationId xmlns:p14="http://schemas.microsoft.com/office/powerpoint/2010/main" val="1616174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8ECF410-53E4-4DA2-89AA-D914CD35A003}" type="slidenum">
              <a:rPr lang="en-US" smtClean="0"/>
              <a:t>7</a:t>
            </a:fld>
            <a:endParaRPr lang="en-US"/>
          </a:p>
        </p:txBody>
      </p:sp>
    </p:spTree>
    <p:extLst>
      <p:ext uri="{BB962C8B-B14F-4D97-AF65-F5344CB8AC3E}">
        <p14:creationId xmlns:p14="http://schemas.microsoft.com/office/powerpoint/2010/main" val="2561922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8ECF410-53E4-4DA2-89AA-D914CD35A003}" type="slidenum">
              <a:rPr lang="en-US" smtClean="0"/>
              <a:t>8</a:t>
            </a:fld>
            <a:endParaRPr lang="en-US"/>
          </a:p>
        </p:txBody>
      </p:sp>
    </p:spTree>
    <p:extLst>
      <p:ext uri="{BB962C8B-B14F-4D97-AF65-F5344CB8AC3E}">
        <p14:creationId xmlns:p14="http://schemas.microsoft.com/office/powerpoint/2010/main" val="169211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8ECF410-53E4-4DA2-89AA-D914CD35A003}" type="slidenum">
              <a:rPr lang="en-US" smtClean="0"/>
              <a:t>9</a:t>
            </a:fld>
            <a:endParaRPr lang="en-US"/>
          </a:p>
        </p:txBody>
      </p:sp>
    </p:spTree>
    <p:extLst>
      <p:ext uri="{BB962C8B-B14F-4D97-AF65-F5344CB8AC3E}">
        <p14:creationId xmlns:p14="http://schemas.microsoft.com/office/powerpoint/2010/main" val="141218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b="1">
                <a:solidFill>
                  <a:schemeClr val="accent1">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14" name="Rectangle 13"/>
          <p:cNvSpPr/>
          <p:nvPr/>
        </p:nvSpPr>
        <p:spPr>
          <a:xfrm>
            <a:off x="0" y="-42106"/>
            <a:ext cx="9144000" cy="495265"/>
          </a:xfrm>
          <a:prstGeom prst="rect">
            <a:avLst/>
          </a:prstGeom>
          <a:solidFill>
            <a:srgbClr val="CB44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4" name="Picture 3" descr="NCECHW_Logo.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463551"/>
            <a:ext cx="4019550" cy="1076797"/>
          </a:xfrm>
          <a:prstGeom prst="rect">
            <a:avLst/>
          </a:prstGeom>
        </p:spPr>
      </p:pic>
      <p:sp>
        <p:nvSpPr>
          <p:cNvPr id="22" name="Rectangle 5"/>
          <p:cNvSpPr>
            <a:spLocks noChangeArrowheads="1"/>
          </p:cNvSpPr>
          <p:nvPr userDrawn="1"/>
        </p:nvSpPr>
        <p:spPr bwMode="auto">
          <a:xfrm>
            <a:off x="6334018" y="6541073"/>
            <a:ext cx="272850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sz="1350" b="1" i="1" u="none" strike="noStrike" kern="0" cap="none" spc="0" normalizeH="0" baseline="0" noProof="0" dirty="0" smtClean="0">
                <a:ln>
                  <a:noFill/>
                </a:ln>
                <a:solidFill>
                  <a:srgbClr val="CA3922"/>
                </a:solidFill>
                <a:effectLst/>
                <a:uLnTx/>
                <a:uFillTx/>
                <a:latin typeface="Calibri Bold Italic" panose="020F07020304040A0204" pitchFamily="34" charset="0"/>
              </a:rPr>
              <a:t>School readiness begins with health!</a:t>
            </a:r>
            <a:endParaRPr kumimoji="0" 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23" name="Rectangle 22"/>
          <p:cNvSpPr/>
          <p:nvPr userDrawn="1"/>
        </p:nvSpPr>
        <p:spPr>
          <a:xfrm flipV="1">
            <a:off x="0" y="6463604"/>
            <a:ext cx="9144000" cy="45719"/>
          </a:xfrm>
          <a:prstGeom prst="rect">
            <a:avLst/>
          </a:prstGeom>
          <a:solidFill>
            <a:srgbClr val="CB44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334365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a:solidFill>
                  <a:schemeClr val="accent1">
                    <a:lumMod val="75000"/>
                  </a:schemeClr>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193EB93-9653-477B-A87F-0AC0D6E4DDD7}"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A0BF6-0D88-4B96-AEAD-3016EB11DDD8}" type="slidenum">
              <a:rPr lang="en-US" smtClean="0"/>
              <a:t>‹#›</a:t>
            </a:fld>
            <a:endParaRPr lang="en-US"/>
          </a:p>
        </p:txBody>
      </p:sp>
    </p:spTree>
    <p:extLst>
      <p:ext uri="{BB962C8B-B14F-4D97-AF65-F5344CB8AC3E}">
        <p14:creationId xmlns:p14="http://schemas.microsoft.com/office/powerpoint/2010/main" val="301178239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xfrm>
            <a:off x="6767513" y="6356352"/>
            <a:ext cx="2133600" cy="365125"/>
          </a:xfrm>
        </p:spPr>
        <p:txBody>
          <a:bodyPr/>
          <a:lstStyle>
            <a:lvl1pPr algn="r">
              <a:defRPr/>
            </a:lvl1pPr>
          </a:lstStyle>
          <a:p>
            <a:pPr>
              <a:defRPr/>
            </a:pPr>
            <a:fld id="{3A33A511-8962-4882-96AD-879B0FD9118C}" type="slidenum">
              <a:rPr lang="en-US"/>
              <a:pPr>
                <a:defRPr/>
              </a:pPr>
              <a:t>‹#›</a:t>
            </a:fld>
            <a:endParaRPr lang="en-US" dirty="0"/>
          </a:p>
        </p:txBody>
      </p:sp>
    </p:spTree>
    <p:extLst>
      <p:ext uri="{BB962C8B-B14F-4D97-AF65-F5344CB8AC3E}">
        <p14:creationId xmlns:p14="http://schemas.microsoft.com/office/powerpoint/2010/main" val="814773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F25484C6-E6F9-491B-BE11-98DC0746721F}" type="datetimeFigureOut">
              <a:rPr lang="en-US" smtClean="0"/>
              <a:pPr/>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D702F-8140-4B8D-846D-22FAC7A71FC2}" type="slidenum">
              <a:rPr lang="en-US" smtClean="0"/>
              <a:pPr/>
              <a:t>‹#›</a:t>
            </a:fld>
            <a:endParaRPr lang="en-US"/>
          </a:p>
        </p:txBody>
      </p:sp>
    </p:spTree>
    <p:extLst>
      <p:ext uri="{BB962C8B-B14F-4D97-AF65-F5344CB8AC3E}">
        <p14:creationId xmlns:p14="http://schemas.microsoft.com/office/powerpoint/2010/main" val="2749762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7"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fld id="{D535F59B-EE15-5648-A453-5A4306F07A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1850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b="1">
                <a:solidFill>
                  <a:schemeClr val="accent1">
                    <a:lumMod val="7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8" name="Rectangle 5"/>
          <p:cNvSpPr>
            <a:spLocks noChangeArrowheads="1"/>
          </p:cNvSpPr>
          <p:nvPr userDrawn="1"/>
        </p:nvSpPr>
        <p:spPr bwMode="auto">
          <a:xfrm>
            <a:off x="6334018" y="6541073"/>
            <a:ext cx="272850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sz="1350" b="1" i="1" u="none" strike="noStrike" kern="0" cap="none" spc="0" normalizeH="0" baseline="0" noProof="0" dirty="0" smtClean="0">
                <a:ln>
                  <a:noFill/>
                </a:ln>
                <a:solidFill>
                  <a:srgbClr val="CA3922"/>
                </a:solidFill>
                <a:effectLst/>
                <a:uLnTx/>
                <a:uFillTx/>
                <a:latin typeface="Calibri Bold Italic" panose="020F07020304040A0204" pitchFamily="34" charset="0"/>
              </a:rPr>
              <a:t>School readiness begins with health!</a:t>
            </a:r>
            <a:endParaRPr kumimoji="0" 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9" name="Rectangle 8"/>
          <p:cNvSpPr/>
          <p:nvPr userDrawn="1"/>
        </p:nvSpPr>
        <p:spPr>
          <a:xfrm flipV="1">
            <a:off x="0" y="6463604"/>
            <a:ext cx="9144000" cy="45719"/>
          </a:xfrm>
          <a:prstGeom prst="rect">
            <a:avLst/>
          </a:prstGeom>
          <a:solidFill>
            <a:srgbClr val="CB44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1" name="Picture 10" descr="NCECHW_Logo.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4019550" cy="1076797"/>
          </a:xfrm>
          <a:prstGeom prst="rect">
            <a:avLst/>
          </a:prstGeom>
        </p:spPr>
      </p:pic>
    </p:spTree>
    <p:extLst>
      <p:ext uri="{BB962C8B-B14F-4D97-AF65-F5344CB8AC3E}">
        <p14:creationId xmlns:p14="http://schemas.microsoft.com/office/powerpoint/2010/main" val="39617354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8A0BF6-0D88-4B96-AEAD-3016EB11DDD8}" type="slidenum">
              <a:rPr lang="en-US" smtClean="0"/>
              <a:t>‹#›</a:t>
            </a:fld>
            <a:endParaRPr lang="en-US"/>
          </a:p>
        </p:txBody>
      </p:sp>
    </p:spTree>
    <p:extLst>
      <p:ext uri="{BB962C8B-B14F-4D97-AF65-F5344CB8AC3E}">
        <p14:creationId xmlns:p14="http://schemas.microsoft.com/office/powerpoint/2010/main" val="264393330"/>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solidFill>
                  <a:schemeClr val="accent1">
                    <a:lumMod val="7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8A0BF6-0D88-4B96-AEAD-3016EB11DDD8}" type="slidenum">
              <a:rPr lang="en-US" smtClean="0"/>
              <a:t>‹#›</a:t>
            </a:fld>
            <a:endParaRPr lang="en-US"/>
          </a:p>
        </p:txBody>
      </p:sp>
    </p:spTree>
    <p:extLst>
      <p:ext uri="{BB962C8B-B14F-4D97-AF65-F5344CB8AC3E}">
        <p14:creationId xmlns:p14="http://schemas.microsoft.com/office/powerpoint/2010/main" val="539603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E193EB93-9653-477B-A87F-0AC0D6E4DDD7}" type="datetimeFigureOut">
              <a:rPr lang="en-US" smtClean="0"/>
              <a:t>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8A0BF6-0D88-4B96-AEAD-3016EB11DDD8}" type="slidenum">
              <a:rPr lang="en-US" smtClean="0"/>
              <a:t>‹#›</a:t>
            </a:fld>
            <a:endParaRPr lang="en-US"/>
          </a:p>
        </p:txBody>
      </p:sp>
    </p:spTree>
    <p:extLst>
      <p:ext uri="{BB962C8B-B14F-4D97-AF65-F5344CB8AC3E}">
        <p14:creationId xmlns:p14="http://schemas.microsoft.com/office/powerpoint/2010/main" val="33155677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8A0BF6-0D88-4B96-AEAD-3016EB11DDD8}" type="slidenum">
              <a:rPr lang="en-US" smtClean="0"/>
              <a:t>‹#›</a:t>
            </a:fld>
            <a:endParaRPr lang="en-US"/>
          </a:p>
        </p:txBody>
      </p:sp>
    </p:spTree>
    <p:extLst>
      <p:ext uri="{BB962C8B-B14F-4D97-AF65-F5344CB8AC3E}">
        <p14:creationId xmlns:p14="http://schemas.microsoft.com/office/powerpoint/2010/main" val="17364567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2800" b="1">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normAutofit/>
          </a:bodyPr>
          <a:lstStyle>
            <a:lvl1pPr>
              <a:defRPr sz="2800"/>
            </a:lvl1pPr>
            <a:lvl2pPr>
              <a:defRPr sz="2400"/>
            </a:lvl2pPr>
            <a:lvl3pPr>
              <a:defRPr sz="2000"/>
            </a:lvl3pPr>
            <a:lvl4pPr>
              <a:defRPr sz="1600"/>
            </a:lvl4pPr>
            <a:lvl5pPr>
              <a:defRPr sz="16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193EB93-9653-477B-A87F-0AC0D6E4DDD7}"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A0BF6-0D88-4B96-AEAD-3016EB11DDD8}" type="slidenum">
              <a:rPr lang="en-US" smtClean="0"/>
              <a:t>‹#›</a:t>
            </a:fld>
            <a:endParaRPr lang="en-US"/>
          </a:p>
        </p:txBody>
      </p:sp>
    </p:spTree>
    <p:extLst>
      <p:ext uri="{BB962C8B-B14F-4D97-AF65-F5344CB8AC3E}">
        <p14:creationId xmlns:p14="http://schemas.microsoft.com/office/powerpoint/2010/main" val="3504975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2800">
                <a:solidFill>
                  <a:schemeClr val="accent1">
                    <a:lumMod val="7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193EB93-9653-477B-A87F-0AC0D6E4DDD7}"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A0BF6-0D88-4B96-AEAD-3016EB11DDD8}" type="slidenum">
              <a:rPr lang="en-US" smtClean="0"/>
              <a:t>‹#›</a:t>
            </a:fld>
            <a:endParaRPr lang="en-US"/>
          </a:p>
        </p:txBody>
      </p:sp>
    </p:spTree>
    <p:extLst>
      <p:ext uri="{BB962C8B-B14F-4D97-AF65-F5344CB8AC3E}">
        <p14:creationId xmlns:p14="http://schemas.microsoft.com/office/powerpoint/2010/main" val="4463093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193EB93-9653-477B-A87F-0AC0D6E4DDD7}"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A0BF6-0D88-4B96-AEAD-3016EB11DDD8}" type="slidenum">
              <a:rPr lang="en-US" smtClean="0"/>
              <a:t>‹#›</a:t>
            </a:fld>
            <a:endParaRPr lang="en-US"/>
          </a:p>
        </p:txBody>
      </p:sp>
    </p:spTree>
    <p:extLst>
      <p:ext uri="{BB962C8B-B14F-4D97-AF65-F5344CB8AC3E}">
        <p14:creationId xmlns:p14="http://schemas.microsoft.com/office/powerpoint/2010/main" val="33292279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B8A0BF6-0D88-4B96-AEAD-3016EB11DDD8}" type="slidenum">
              <a:rPr lang="en-US" smtClean="0"/>
              <a:t>‹#›</a:t>
            </a:fld>
            <a:endParaRPr lang="en-US"/>
          </a:p>
        </p:txBody>
      </p:sp>
      <p:sp>
        <p:nvSpPr>
          <p:cNvPr id="8" name="Rectangle 7"/>
          <p:cNvSpPr/>
          <p:nvPr userDrawn="1"/>
        </p:nvSpPr>
        <p:spPr>
          <a:xfrm>
            <a:off x="0" y="0"/>
            <a:ext cx="9144000" cy="246580"/>
          </a:xfrm>
          <a:prstGeom prst="rect">
            <a:avLst/>
          </a:prstGeom>
          <a:solidFill>
            <a:srgbClr val="CB4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NCECHW_Logo.jpg"/>
          <p:cNvPicPr>
            <a:picLocks noChangeAspect="1"/>
          </p:cNvPicPr>
          <p:nvPr userDrawn="1"/>
        </p:nvPicPr>
        <p:blipFill rotWithShape="1">
          <a:blip r:embed="rId15" cstate="print">
            <a:extLst>
              <a:ext uri="{28A0092B-C50C-407E-A947-70E740481C1C}">
                <a14:useLocalDpi xmlns:a14="http://schemas.microsoft.com/office/drawing/2010/main"/>
              </a:ext>
            </a:extLst>
          </a:blip>
          <a:srcRect/>
          <a:stretch/>
        </p:blipFill>
        <p:spPr>
          <a:xfrm>
            <a:off x="38100" y="6129824"/>
            <a:ext cx="2457450" cy="658326"/>
          </a:xfrm>
          <a:prstGeom prst="rect">
            <a:avLst/>
          </a:prstGeom>
        </p:spPr>
      </p:pic>
    </p:spTree>
    <p:extLst>
      <p:ext uri="{BB962C8B-B14F-4D97-AF65-F5344CB8AC3E}">
        <p14:creationId xmlns:p14="http://schemas.microsoft.com/office/powerpoint/2010/main" val="331140579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94" r:id="rId11"/>
    <p:sldLayoutId id="2147483695" r:id="rId12"/>
    <p:sldLayoutId id="2147483696" r:id="rId13"/>
  </p:sldLayoutIdLst>
  <p:timing>
    <p:tnLst>
      <p:par>
        <p:cTn id="1" dur="indefinite" restart="never" nodeType="tmRoot"/>
      </p:par>
    </p:tnLst>
  </p:timing>
  <p:txStyles>
    <p:titleStyle>
      <a:lvl1pPr algn="ctr" defTabSz="685800" rtl="0" eaLnBrk="1" latinLnBrk="0" hangingPunct="1">
        <a:lnSpc>
          <a:spcPct val="90000"/>
        </a:lnSpc>
        <a:spcBef>
          <a:spcPct val="0"/>
        </a:spcBef>
        <a:buNone/>
        <a:defRPr sz="3300" b="1" i="0" kern="1200">
          <a:solidFill>
            <a:schemeClr val="accent1">
              <a:lumMod val="75000"/>
            </a:schemeClr>
          </a:solidFill>
          <a:latin typeface="Calibri"/>
          <a:ea typeface="+mj-ea"/>
          <a:cs typeface="Calibri"/>
        </a:defRPr>
      </a:lvl1pPr>
    </p:titleStyle>
    <p:bodyStyle>
      <a:lvl1pPr marL="231775" indent="-231775" algn="l" defTabSz="685800" rtl="0" eaLnBrk="1" latinLnBrk="0" hangingPunct="1">
        <a:lnSpc>
          <a:spcPct val="90000"/>
        </a:lnSpc>
        <a:spcBef>
          <a:spcPts val="750"/>
        </a:spcBef>
        <a:buClr>
          <a:srgbClr val="CB440A"/>
        </a:buClr>
        <a:buFont typeface="Arial" panose="020B0604020202020204" pitchFamily="34" charset="0"/>
        <a:buChar char="•"/>
        <a:defRPr sz="2800" kern="1200">
          <a:solidFill>
            <a:schemeClr val="tx1"/>
          </a:solidFill>
          <a:latin typeface="+mn-lt"/>
          <a:ea typeface="+mn-ea"/>
          <a:cs typeface="+mn-cs"/>
        </a:defRPr>
      </a:lvl1pPr>
      <a:lvl2pPr marL="457200" indent="-225425" algn="l" defTabSz="685800" rtl="0" eaLnBrk="1" latinLnBrk="0" hangingPunct="1">
        <a:lnSpc>
          <a:spcPct val="90000"/>
        </a:lnSpc>
        <a:spcBef>
          <a:spcPts val="375"/>
        </a:spcBef>
        <a:buClr>
          <a:srgbClr val="CB440A"/>
        </a:buClr>
        <a:buFont typeface="Arial" panose="020B0604020202020204" pitchFamily="34" charset="0"/>
        <a:buChar char="•"/>
        <a:defRPr sz="2400" kern="1200">
          <a:solidFill>
            <a:schemeClr val="tx1"/>
          </a:solidFill>
          <a:latin typeface="+mn-lt"/>
          <a:ea typeface="+mn-ea"/>
          <a:cs typeface="+mn-cs"/>
        </a:defRPr>
      </a:lvl2pPr>
      <a:lvl3pPr marL="742950" indent="-231775" algn="l" defTabSz="685800" rtl="0" eaLnBrk="1" latinLnBrk="0" hangingPunct="1">
        <a:lnSpc>
          <a:spcPct val="90000"/>
        </a:lnSpc>
        <a:spcBef>
          <a:spcPts val="375"/>
        </a:spcBef>
        <a:buClr>
          <a:srgbClr val="CB440A"/>
        </a:buClr>
        <a:buFont typeface="Arial" panose="020B0604020202020204" pitchFamily="34" charset="0"/>
        <a:buChar char="•"/>
        <a:defRPr sz="1800" kern="1200">
          <a:solidFill>
            <a:schemeClr val="tx1"/>
          </a:solidFill>
          <a:latin typeface="+mn-lt"/>
          <a:ea typeface="+mn-ea"/>
          <a:cs typeface="+mn-cs"/>
        </a:defRPr>
      </a:lvl3pPr>
      <a:lvl4pPr marL="968375" indent="-225425" algn="l" defTabSz="685800" rtl="0" eaLnBrk="1" latinLnBrk="0" hangingPunct="1">
        <a:lnSpc>
          <a:spcPct val="90000"/>
        </a:lnSpc>
        <a:spcBef>
          <a:spcPts val="375"/>
        </a:spcBef>
        <a:buClr>
          <a:srgbClr val="CB440A"/>
        </a:buClr>
        <a:buFont typeface="Arial" panose="020B0604020202020204" pitchFamily="34" charset="0"/>
        <a:buChar char="•"/>
        <a:defRPr sz="1600" kern="1200">
          <a:solidFill>
            <a:schemeClr val="tx1"/>
          </a:solidFill>
          <a:latin typeface="+mn-lt"/>
          <a:ea typeface="+mn-ea"/>
          <a:cs typeface="+mn-cs"/>
        </a:defRPr>
      </a:lvl4pPr>
      <a:lvl5pPr marL="1200150" indent="-231775" algn="l" defTabSz="685800" rtl="0" eaLnBrk="1" latinLnBrk="0" hangingPunct="1">
        <a:lnSpc>
          <a:spcPct val="90000"/>
        </a:lnSpc>
        <a:spcBef>
          <a:spcPts val="375"/>
        </a:spcBef>
        <a:buClr>
          <a:srgbClr val="CB440A"/>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cfoc.nrckids.org/StandardView/3.1.5.1"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cfoc.nrckids.org/StandardView/3.1.5.2"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cfoc.nrckids.or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cfoc.nrckids.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cfoc.nrckids.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cfoc.nrckids.org/StandardView/1.6.0.1"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cfoc.nrckids.org/StandardView/1.6.0.1"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insurekidsnow.gov/state/find-a-dentist/index.html"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3.jpg"/><Relationship Id="rId5" Type="http://schemas.openxmlformats.org/officeDocument/2006/relationships/hyperlink" Target="http://www.astdd.org/state-programs/" TargetMode="External"/><Relationship Id="rId4" Type="http://schemas.openxmlformats.org/officeDocument/2006/relationships/hyperlink" Target="https://findahealthcenter.hrsa.gov/"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health@ecetta.info" TargetMode="External"/><Relationship Id="rId7" Type="http://schemas.openxmlformats.org/officeDocument/2006/relationships/hyperlink" Target="http://cfoc.nrckids.org/" TargetMode="External"/><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hyperlink" Target="http://nrckids.org/" TargetMode="External"/><Relationship Id="rId5" Type="http://schemas.openxmlformats.org/officeDocument/2006/relationships/hyperlink" Target="mailto:linda.satkowiak@ucdenver.edu" TargetMode="External"/><Relationship Id="rId4" Type="http://schemas.openxmlformats.org/officeDocument/2006/relationships/hyperlink" Target="http://eclkc.ohs.acf.hhs.gov/hslc/tta-system/health/center"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acf.hhs.gov/sites/default/files/ecd/ehs_ccp_brochure.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acf.hhs.gov/ecd/early-learning/ehs-cc-partnership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cfoc.nrckids.org/StandardView/1.6.0.1"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35958"/>
            <a:ext cx="6858000" cy="1890172"/>
          </a:xfrm>
        </p:spPr>
        <p:txBody>
          <a:bodyPr>
            <a:noAutofit/>
          </a:bodyPr>
          <a:lstStyle/>
          <a:p>
            <a:r>
              <a:rPr lang="en-US" sz="3600" dirty="0" smtClean="0">
                <a:solidFill>
                  <a:srgbClr val="1460AB"/>
                </a:solidFill>
              </a:rPr>
              <a:t/>
            </a:r>
            <a:br>
              <a:rPr lang="en-US" sz="3600" dirty="0" smtClean="0">
                <a:solidFill>
                  <a:srgbClr val="1460AB"/>
                </a:solidFill>
              </a:rPr>
            </a:br>
            <a:r>
              <a:rPr lang="en-US" sz="3600" dirty="0" smtClean="0">
                <a:solidFill>
                  <a:srgbClr val="1460AB"/>
                </a:solidFill>
              </a:rPr>
              <a:t/>
            </a:r>
            <a:br>
              <a:rPr lang="en-US" sz="3600" dirty="0" smtClean="0">
                <a:solidFill>
                  <a:srgbClr val="1460AB"/>
                </a:solidFill>
              </a:rPr>
            </a:br>
            <a:r>
              <a:rPr lang="en-US" sz="3600" dirty="0" smtClean="0">
                <a:solidFill>
                  <a:srgbClr val="1460AB"/>
                </a:solidFill>
              </a:rPr>
              <a:t>Partnering  with Child Care to Improve Oral Health for Children in Early Care and Education Programs</a:t>
            </a:r>
            <a:endParaRPr lang="en-US" sz="3600" dirty="0">
              <a:solidFill>
                <a:srgbClr val="1460AB"/>
              </a:solidFill>
            </a:endParaRPr>
          </a:p>
        </p:txBody>
      </p:sp>
      <p:sp>
        <p:nvSpPr>
          <p:cNvPr id="3" name="Subtitle 2"/>
          <p:cNvSpPr>
            <a:spLocks noGrp="1"/>
          </p:cNvSpPr>
          <p:nvPr>
            <p:ph type="subTitle" idx="1"/>
          </p:nvPr>
        </p:nvSpPr>
        <p:spPr>
          <a:xfrm>
            <a:off x="1143000" y="4486440"/>
            <a:ext cx="6858000" cy="1241822"/>
          </a:xfrm>
        </p:spPr>
        <p:txBody>
          <a:bodyPr>
            <a:noAutofit/>
          </a:bodyPr>
          <a:lstStyle/>
          <a:p>
            <a:pPr>
              <a:defRPr/>
            </a:pPr>
            <a:r>
              <a:rPr lang="en-US" sz="2400" b="1" dirty="0" smtClean="0">
                <a:solidFill>
                  <a:schemeClr val="accent1">
                    <a:lumMod val="75000"/>
                  </a:schemeClr>
                </a:solidFill>
              </a:rPr>
              <a:t>DHL Webinar</a:t>
            </a:r>
          </a:p>
          <a:p>
            <a:pPr>
              <a:defRPr/>
            </a:pPr>
            <a:r>
              <a:rPr lang="en-US" sz="2400" b="1" dirty="0" smtClean="0">
                <a:solidFill>
                  <a:schemeClr val="accent1">
                    <a:lumMod val="75000"/>
                  </a:schemeClr>
                </a:solidFill>
              </a:rPr>
              <a:t>Presented by: Linda Satkowiak, ND, RN</a:t>
            </a:r>
          </a:p>
          <a:p>
            <a:pPr>
              <a:defRPr/>
            </a:pPr>
            <a:r>
              <a:rPr lang="en-US" sz="2400" b="1" dirty="0" smtClean="0">
                <a:solidFill>
                  <a:schemeClr val="accent1">
                    <a:lumMod val="75000"/>
                  </a:schemeClr>
                </a:solidFill>
              </a:rPr>
              <a:t>Moderated by: Michelle Landrum, RDH, MEd</a:t>
            </a:r>
          </a:p>
          <a:p>
            <a:pPr>
              <a:defRPr/>
            </a:pPr>
            <a:r>
              <a:rPr lang="en-US" sz="2400" b="1" dirty="0" smtClean="0">
                <a:solidFill>
                  <a:schemeClr val="accent1">
                    <a:lumMod val="75000"/>
                  </a:schemeClr>
                </a:solidFill>
              </a:rPr>
              <a:t>February 17, 2017</a:t>
            </a:r>
            <a:endParaRPr lang="en-US" sz="2400" b="1" dirty="0">
              <a:solidFill>
                <a:schemeClr val="accent1">
                  <a:lumMod val="75000"/>
                </a:schemeClr>
              </a:solidFill>
            </a:endParaRPr>
          </a:p>
        </p:txBody>
      </p:sp>
    </p:spTree>
    <p:extLst>
      <p:ext uri="{BB962C8B-B14F-4D97-AF65-F5344CB8AC3E}">
        <p14:creationId xmlns:p14="http://schemas.microsoft.com/office/powerpoint/2010/main" val="3447894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558" y="202324"/>
            <a:ext cx="8384884" cy="2077449"/>
          </a:xfrm>
        </p:spPr>
        <p:txBody>
          <a:bodyPr>
            <a:normAutofit/>
          </a:bodyPr>
          <a:lstStyle/>
          <a:p>
            <a:pPr algn="ctr">
              <a:spcAft>
                <a:spcPts val="600"/>
              </a:spcAft>
              <a:defRPr/>
            </a:pPr>
            <a:r>
              <a:rPr lang="en-US" sz="3600" i="1" dirty="0"/>
              <a:t>Caring for Our </a:t>
            </a:r>
            <a:r>
              <a:rPr lang="en-US" sz="3600" i="1" dirty="0" smtClean="0"/>
              <a:t>Children, </a:t>
            </a:r>
            <a:r>
              <a:rPr lang="en-US" sz="3600" dirty="0" smtClean="0"/>
              <a:t>3</a:t>
            </a:r>
            <a:r>
              <a:rPr lang="en-US" sz="3600" baseline="30000" dirty="0" smtClean="0"/>
              <a:t>rd</a:t>
            </a:r>
            <a:r>
              <a:rPr lang="en-US" sz="3600" dirty="0" smtClean="0"/>
              <a:t> Edition</a:t>
            </a:r>
            <a:r>
              <a:rPr lang="en-US" sz="3600" dirty="0"/>
              <a:t/>
            </a:r>
            <a:br>
              <a:rPr lang="en-US" sz="3600" dirty="0"/>
            </a:br>
            <a:r>
              <a:rPr lang="en-US" sz="3200" dirty="0"/>
              <a:t>National Health and Safety Performance Standards for Early Care and Education Programs</a:t>
            </a:r>
          </a:p>
        </p:txBody>
      </p:sp>
      <p:sp>
        <p:nvSpPr>
          <p:cNvPr id="3" name="Content Placeholder 2"/>
          <p:cNvSpPr>
            <a:spLocks noGrp="1"/>
          </p:cNvSpPr>
          <p:nvPr>
            <p:ph sz="half" idx="1"/>
          </p:nvPr>
        </p:nvSpPr>
        <p:spPr>
          <a:xfrm>
            <a:off x="657083" y="2244306"/>
            <a:ext cx="4555873" cy="3992092"/>
          </a:xfrm>
        </p:spPr>
        <p:txBody>
          <a:bodyPr>
            <a:normAutofit/>
          </a:bodyPr>
          <a:lstStyle/>
          <a:p>
            <a:pPr lvl="1" indent="-457200">
              <a:spcBef>
                <a:spcPts val="1200"/>
              </a:spcBef>
              <a:defRPr/>
            </a:pPr>
            <a:r>
              <a:rPr lang="en-US" sz="2800" dirty="0"/>
              <a:t>3</a:t>
            </a:r>
            <a:r>
              <a:rPr lang="en-US" sz="2800" baseline="30000" dirty="0"/>
              <a:t>rd</a:t>
            </a:r>
            <a:r>
              <a:rPr lang="en-US" sz="2800" dirty="0"/>
              <a:t> edition </a:t>
            </a:r>
            <a:r>
              <a:rPr lang="en-US" sz="2800" dirty="0" smtClean="0"/>
              <a:t>revision </a:t>
            </a:r>
            <a:r>
              <a:rPr lang="en-US" sz="2800" dirty="0"/>
              <a:t>completed and published in June 2011</a:t>
            </a:r>
          </a:p>
          <a:p>
            <a:pPr lvl="1" indent="-457200">
              <a:spcBef>
                <a:spcPts val="1200"/>
              </a:spcBef>
              <a:buFont typeface="Arial" charset="0"/>
              <a:buChar char="•"/>
              <a:defRPr/>
            </a:pPr>
            <a:r>
              <a:rPr lang="en-US" sz="2800" dirty="0" smtClean="0"/>
              <a:t>10 </a:t>
            </a:r>
            <a:r>
              <a:rPr lang="en-US" sz="2800" dirty="0"/>
              <a:t>Technical Panels - </a:t>
            </a:r>
            <a:r>
              <a:rPr lang="en-US" sz="2800" dirty="0" smtClean="0"/>
              <a:t>86 </a:t>
            </a:r>
            <a:r>
              <a:rPr lang="en-US" sz="2800" dirty="0"/>
              <a:t>panel members </a:t>
            </a:r>
            <a:r>
              <a:rPr lang="en-US" sz="2800" dirty="0" smtClean="0"/>
              <a:t> </a:t>
            </a:r>
          </a:p>
          <a:p>
            <a:pPr lvl="1" indent="-457200">
              <a:spcBef>
                <a:spcPts val="1200"/>
              </a:spcBef>
              <a:buFont typeface="Arial" charset="0"/>
              <a:buChar char="•"/>
              <a:defRPr/>
            </a:pPr>
            <a:r>
              <a:rPr lang="en-US" sz="2800" dirty="0" smtClean="0"/>
              <a:t>184 stakeholders </a:t>
            </a:r>
          </a:p>
          <a:p>
            <a:pPr lvl="1" indent="-457200">
              <a:spcBef>
                <a:spcPts val="1200"/>
              </a:spcBef>
              <a:buFont typeface="Arial" charset="0"/>
              <a:buChar char="•"/>
              <a:defRPr/>
            </a:pPr>
            <a:r>
              <a:rPr lang="en-US" sz="2800" dirty="0" smtClean="0"/>
              <a:t>686 Standards and 39 Appendices</a:t>
            </a:r>
            <a:endParaRPr lang="en-US" sz="2800" dirty="0"/>
          </a:p>
          <a:p>
            <a:endParaRPr lang="en-US" dirty="0"/>
          </a:p>
        </p:txBody>
      </p:sp>
      <p:pic>
        <p:nvPicPr>
          <p:cNvPr id="5" name="Picture 6"/>
          <p:cNvPicPr>
            <a:picLocks noGrp="1" noChangeAspect="1" noChangeArrowheads="1"/>
          </p:cNvPicPr>
          <p:nvPr>
            <p:ph sz="half" idx="2"/>
          </p:nvPr>
        </p:nvPicPr>
        <p:blipFill>
          <a:blip r:embed="rId3" cstate="print">
            <a:extLst>
              <a:ext uri="{28A0092B-C50C-407E-A947-70E740481C1C}">
                <a14:useLocalDpi xmlns:a14="http://schemas.microsoft.com/office/drawing/2010/main"/>
              </a:ext>
            </a:extLst>
          </a:blip>
          <a:srcRect/>
          <a:stretch>
            <a:fillRect/>
          </a:stretch>
        </p:blipFill>
        <p:spPr bwMode="auto">
          <a:xfrm>
            <a:off x="5478345" y="2213433"/>
            <a:ext cx="2858112" cy="397520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41212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3600" i="1" dirty="0"/>
              <a:t>Caring for Our Children (CFOC)</a:t>
            </a:r>
            <a:r>
              <a:rPr lang="en-US" altLang="en-US" sz="3600" dirty="0"/>
              <a:t> 3</a:t>
            </a:r>
            <a:r>
              <a:rPr lang="en-US" altLang="en-US" sz="3600" baseline="30000" dirty="0"/>
              <a:t>rd</a:t>
            </a:r>
            <a:r>
              <a:rPr lang="en-US" altLang="en-US" sz="3600" dirty="0"/>
              <a:t> Ed.</a:t>
            </a:r>
            <a:endParaRPr lang="en-US" dirty="0"/>
          </a:p>
        </p:txBody>
      </p:sp>
      <p:sp>
        <p:nvSpPr>
          <p:cNvPr id="3" name="Content Placeholder 2"/>
          <p:cNvSpPr>
            <a:spLocks noGrp="1"/>
          </p:cNvSpPr>
          <p:nvPr>
            <p:ph sz="half" idx="1"/>
          </p:nvPr>
        </p:nvSpPr>
        <p:spPr>
          <a:xfrm>
            <a:off x="618453" y="1662257"/>
            <a:ext cx="4177464" cy="4486274"/>
          </a:xfrm>
        </p:spPr>
        <p:txBody>
          <a:bodyPr>
            <a:normAutofit fontScale="92500"/>
          </a:bodyPr>
          <a:lstStyle/>
          <a:p>
            <a:pPr marL="0" indent="0">
              <a:lnSpc>
                <a:spcPct val="100000"/>
              </a:lnSpc>
              <a:spcBef>
                <a:spcPts val="2400"/>
              </a:spcBef>
              <a:buNone/>
            </a:pPr>
            <a:r>
              <a:rPr lang="en-US" altLang="en-US" sz="3200" b="1" i="1" dirty="0" smtClean="0"/>
              <a:t>CFOC3</a:t>
            </a:r>
            <a:r>
              <a:rPr lang="en-US" altLang="en-US" sz="3200" b="1" dirty="0" smtClean="0"/>
              <a:t> is:</a:t>
            </a:r>
          </a:p>
          <a:p>
            <a:pPr marL="341313" lvl="1" indent="-341313">
              <a:lnSpc>
                <a:spcPct val="100000"/>
              </a:lnSpc>
              <a:spcBef>
                <a:spcPts val="1000"/>
              </a:spcBef>
            </a:pPr>
            <a:r>
              <a:rPr lang="en-US" altLang="en-US" sz="2800" dirty="0"/>
              <a:t>Definitive source on best practice in health and safety in early care and education settings</a:t>
            </a:r>
          </a:p>
          <a:p>
            <a:pPr marL="341313" lvl="1" indent="-341313">
              <a:lnSpc>
                <a:spcPct val="100000"/>
              </a:lnSpc>
              <a:spcBef>
                <a:spcPts val="1000"/>
              </a:spcBef>
            </a:pPr>
            <a:r>
              <a:rPr lang="en-US" altLang="en-US" sz="2800" dirty="0"/>
              <a:t>Evidence-based</a:t>
            </a:r>
          </a:p>
          <a:p>
            <a:pPr marL="341313" lvl="1" indent="-341313">
              <a:lnSpc>
                <a:spcPct val="100000"/>
              </a:lnSpc>
              <a:spcBef>
                <a:spcPts val="1000"/>
              </a:spcBef>
            </a:pPr>
            <a:r>
              <a:rPr lang="en-US" altLang="en-US" sz="2800" dirty="0"/>
              <a:t>Expert consensus </a:t>
            </a:r>
          </a:p>
          <a:p>
            <a:pPr marL="341313" lvl="1" indent="-341313">
              <a:lnSpc>
                <a:spcPct val="100000"/>
              </a:lnSpc>
              <a:spcBef>
                <a:spcPts val="1000"/>
              </a:spcBef>
            </a:pPr>
            <a:r>
              <a:rPr lang="en-US" altLang="en-US" sz="2800" dirty="0"/>
              <a:t>Model for health &amp; safety </a:t>
            </a:r>
            <a:r>
              <a:rPr lang="en-US" altLang="en-US" sz="2800" dirty="0" smtClean="0"/>
              <a:t>practices and policies</a:t>
            </a:r>
            <a:endParaRPr lang="en-US" altLang="en-US" sz="2800" dirty="0"/>
          </a:p>
          <a:p>
            <a:pPr>
              <a:lnSpc>
                <a:spcPct val="100000"/>
              </a:lnSpc>
            </a:pPr>
            <a:endParaRPr lang="en-US" dirty="0"/>
          </a:p>
        </p:txBody>
      </p:sp>
      <p:sp>
        <p:nvSpPr>
          <p:cNvPr id="4" name="Content Placeholder 3"/>
          <p:cNvSpPr>
            <a:spLocks noGrp="1"/>
          </p:cNvSpPr>
          <p:nvPr>
            <p:ph sz="half" idx="2"/>
          </p:nvPr>
        </p:nvSpPr>
        <p:spPr>
          <a:xfrm>
            <a:off x="4885059" y="1662257"/>
            <a:ext cx="3886200" cy="4486273"/>
          </a:xfrm>
        </p:spPr>
        <p:txBody>
          <a:bodyPr vert="horz" lIns="91440" tIns="45720" rIns="91440" bIns="45720" rtlCol="0">
            <a:normAutofit fontScale="92500"/>
          </a:bodyPr>
          <a:lstStyle/>
          <a:p>
            <a:pPr marL="0" indent="0">
              <a:lnSpc>
                <a:spcPct val="100000"/>
              </a:lnSpc>
              <a:spcBef>
                <a:spcPts val="2400"/>
              </a:spcBef>
              <a:buNone/>
            </a:pPr>
            <a:r>
              <a:rPr lang="en-US" sz="3200" b="1" i="1" dirty="0" smtClean="0"/>
              <a:t>CFOC3</a:t>
            </a:r>
            <a:r>
              <a:rPr lang="en-US" sz="3200" b="1" dirty="0" smtClean="0"/>
              <a:t> </a:t>
            </a:r>
            <a:r>
              <a:rPr lang="en-US" sz="3200" b="1" dirty="0"/>
              <a:t>is not:</a:t>
            </a:r>
          </a:p>
          <a:p>
            <a:pPr marL="341313" lvl="1" indent="-341313">
              <a:lnSpc>
                <a:spcPct val="100000"/>
              </a:lnSpc>
              <a:spcBef>
                <a:spcPts val="1000"/>
              </a:spcBef>
            </a:pPr>
            <a:r>
              <a:rPr lang="en-US" sz="2800" dirty="0"/>
              <a:t>Regulations that must be followed by all ECE programs</a:t>
            </a:r>
          </a:p>
          <a:p>
            <a:pPr marL="341313" lvl="1" indent="-341313">
              <a:lnSpc>
                <a:spcPct val="100000"/>
              </a:lnSpc>
              <a:spcBef>
                <a:spcPts val="1000"/>
              </a:spcBef>
            </a:pPr>
            <a:r>
              <a:rPr lang="en-US" sz="2800" dirty="0"/>
              <a:t>A substitute for the HS and EHS Program Performance </a:t>
            </a:r>
            <a:r>
              <a:rPr lang="en-US" sz="2800" dirty="0" smtClean="0"/>
              <a:t>Standards</a:t>
            </a:r>
            <a:endParaRPr lang="en-US" sz="3200" dirty="0"/>
          </a:p>
          <a:p>
            <a:pPr marL="0" indent="0">
              <a:lnSpc>
                <a:spcPct val="100000"/>
              </a:lnSpc>
              <a:spcBef>
                <a:spcPts val="2400"/>
              </a:spcBef>
              <a:buNone/>
            </a:pPr>
            <a:endParaRPr lang="en-US" sz="3200" dirty="0"/>
          </a:p>
        </p:txBody>
      </p:sp>
    </p:spTree>
    <p:extLst>
      <p:ext uri="{BB962C8B-B14F-4D97-AF65-F5344CB8AC3E}">
        <p14:creationId xmlns:p14="http://schemas.microsoft.com/office/powerpoint/2010/main" val="125112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6784" y="365126"/>
            <a:ext cx="8630433" cy="1325563"/>
          </a:xfrm>
        </p:spPr>
        <p:txBody>
          <a:bodyPr>
            <a:normAutofit/>
          </a:bodyPr>
          <a:lstStyle/>
          <a:p>
            <a:pPr algn="ctr"/>
            <a:r>
              <a:rPr lang="en-US" sz="3600" dirty="0" smtClean="0"/>
              <a:t>Tooth Brushing in Head Start</a:t>
            </a:r>
            <a:endParaRPr lang="en-US" sz="3600" dirty="0"/>
          </a:p>
        </p:txBody>
      </p:sp>
      <p:sp>
        <p:nvSpPr>
          <p:cNvPr id="2" name="Rectangle 1"/>
          <p:cNvSpPr/>
          <p:nvPr/>
        </p:nvSpPr>
        <p:spPr>
          <a:xfrm>
            <a:off x="1080061" y="1984485"/>
            <a:ext cx="6964922" cy="3354765"/>
          </a:xfrm>
          <a:prstGeom prst="rect">
            <a:avLst/>
          </a:prstGeom>
        </p:spPr>
        <p:txBody>
          <a:bodyPr wrap="square">
            <a:spAutoFit/>
          </a:bodyPr>
          <a:lstStyle/>
          <a:p>
            <a:r>
              <a:rPr lang="en-US" sz="2800" b="1" dirty="0" smtClean="0">
                <a:solidFill>
                  <a:srgbClr val="000000"/>
                </a:solidFill>
              </a:rPr>
              <a:t>Head Start Program Performance Standards</a:t>
            </a:r>
          </a:p>
          <a:p>
            <a:endParaRPr lang="en-US" sz="1600" b="1" dirty="0">
              <a:solidFill>
                <a:srgbClr val="000000"/>
              </a:solidFill>
            </a:endParaRPr>
          </a:p>
          <a:p>
            <a:r>
              <a:rPr lang="en-US" sz="2800" b="1" dirty="0" smtClean="0">
                <a:solidFill>
                  <a:srgbClr val="000000"/>
                </a:solidFill>
              </a:rPr>
              <a:t>1302.43 </a:t>
            </a:r>
            <a:r>
              <a:rPr lang="en-US" sz="2800" b="1" dirty="0">
                <a:solidFill>
                  <a:srgbClr val="000000"/>
                </a:solidFill>
              </a:rPr>
              <a:t>Oral </a:t>
            </a:r>
            <a:r>
              <a:rPr lang="en-US" sz="2800" b="1" dirty="0" smtClean="0">
                <a:solidFill>
                  <a:srgbClr val="000000"/>
                </a:solidFill>
              </a:rPr>
              <a:t>Health Practices</a:t>
            </a:r>
            <a:endParaRPr lang="en-US" sz="2800" b="1" dirty="0">
              <a:solidFill>
                <a:srgbClr val="000000"/>
              </a:solidFill>
            </a:endParaRPr>
          </a:p>
          <a:p>
            <a:r>
              <a:rPr lang="en-US" sz="2800" dirty="0" smtClean="0">
                <a:solidFill>
                  <a:srgbClr val="000000"/>
                </a:solidFill>
              </a:rPr>
              <a:t>“A </a:t>
            </a:r>
            <a:r>
              <a:rPr lang="en-US" sz="2800" dirty="0">
                <a:solidFill>
                  <a:srgbClr val="000000"/>
                </a:solidFill>
              </a:rPr>
              <a:t>program must promote effective oral health hygiene by ensuring all children with teeth are assisted by appropriate staff, or volunteers, if available, in brushing their teeth with toothpaste containing fluoride once daily</a:t>
            </a:r>
            <a:r>
              <a:rPr lang="en-US" sz="2800" dirty="0" smtClean="0">
                <a:solidFill>
                  <a:srgbClr val="000000"/>
                </a:solidFill>
              </a:rPr>
              <a:t>.”</a:t>
            </a:r>
            <a:endParaRPr lang="en-US" sz="2800" dirty="0">
              <a:solidFill>
                <a:srgbClr val="000000"/>
              </a:solidFill>
              <a:effectLst/>
            </a:endParaRPr>
          </a:p>
        </p:txBody>
      </p:sp>
    </p:spTree>
    <p:extLst>
      <p:ext uri="{BB962C8B-B14F-4D97-AF65-F5344CB8AC3E}">
        <p14:creationId xmlns:p14="http://schemas.microsoft.com/office/powerpoint/2010/main" val="3815154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6784" y="365126"/>
            <a:ext cx="8630433" cy="1325563"/>
          </a:xfrm>
        </p:spPr>
        <p:txBody>
          <a:bodyPr>
            <a:normAutofit/>
          </a:bodyPr>
          <a:lstStyle/>
          <a:p>
            <a:pPr algn="ctr"/>
            <a:r>
              <a:rPr lang="en-US" sz="3600" dirty="0" smtClean="0"/>
              <a:t>Tooth Brushing in </a:t>
            </a:r>
            <a:r>
              <a:rPr lang="en-US" sz="3600" i="1" dirty="0" smtClean="0"/>
              <a:t>CFOC3</a:t>
            </a:r>
            <a:endParaRPr lang="en-US" sz="3600" i="1" dirty="0"/>
          </a:p>
        </p:txBody>
      </p:sp>
      <p:sp>
        <p:nvSpPr>
          <p:cNvPr id="2" name="Rectangle 1"/>
          <p:cNvSpPr/>
          <p:nvPr/>
        </p:nvSpPr>
        <p:spPr>
          <a:xfrm>
            <a:off x="395840" y="1651999"/>
            <a:ext cx="8352320" cy="3785652"/>
          </a:xfrm>
          <a:prstGeom prst="rect">
            <a:avLst/>
          </a:prstGeom>
        </p:spPr>
        <p:txBody>
          <a:bodyPr wrap="square">
            <a:spAutoFit/>
          </a:bodyPr>
          <a:lstStyle/>
          <a:p>
            <a:r>
              <a:rPr lang="en-US" sz="2800" b="1" i="1" dirty="0">
                <a:solidFill>
                  <a:srgbClr val="000000"/>
                </a:solidFill>
              </a:rPr>
              <a:t>CFOC3 </a:t>
            </a:r>
            <a:r>
              <a:rPr lang="en-US" sz="2800" b="1" dirty="0">
                <a:solidFill>
                  <a:srgbClr val="000000"/>
                </a:solidFill>
              </a:rPr>
              <a:t>Standard</a:t>
            </a:r>
            <a:r>
              <a:rPr lang="en-US" sz="2800" b="1" i="1" dirty="0">
                <a:solidFill>
                  <a:srgbClr val="000000"/>
                </a:solidFill>
              </a:rPr>
              <a:t> </a:t>
            </a:r>
            <a:r>
              <a:rPr lang="en-US" sz="2800" b="1" dirty="0" smtClean="0">
                <a:solidFill>
                  <a:srgbClr val="333333"/>
                </a:solidFill>
                <a:hlinkClick r:id="rId3"/>
              </a:rPr>
              <a:t>3.1.5.1 Routine Oral Hygiene Activities</a:t>
            </a:r>
            <a:endParaRPr lang="en-US" sz="2800" b="1" dirty="0" smtClean="0">
              <a:solidFill>
                <a:srgbClr val="333333"/>
              </a:solidFill>
            </a:endParaRPr>
          </a:p>
          <a:p>
            <a:endParaRPr lang="en-US" sz="1600" b="1" dirty="0" smtClean="0">
              <a:solidFill>
                <a:srgbClr val="333333"/>
              </a:solidFill>
            </a:endParaRPr>
          </a:p>
          <a:p>
            <a:r>
              <a:rPr lang="en-US" sz="2800" dirty="0"/>
              <a:t>Caregivers/teachers should promote the habit of regular tooth brushing. All children with teeth should brush or have their teeth brushed with a soft toothbrush of age-appropriate size at least once during the hours the child is in child care. Children under three years of age should have only a small smear (grain of rice) of fluoride toothpaste on the brush when </a:t>
            </a:r>
            <a:r>
              <a:rPr lang="en-US" sz="2800" dirty="0" smtClean="0"/>
              <a:t>brushing…</a:t>
            </a:r>
            <a:endParaRPr lang="en-US" sz="2800" b="1" dirty="0" smtClean="0">
              <a:solidFill>
                <a:srgbClr val="333333"/>
              </a:solidFill>
            </a:endParaRPr>
          </a:p>
        </p:txBody>
      </p:sp>
    </p:spTree>
    <p:extLst>
      <p:ext uri="{BB962C8B-B14F-4D97-AF65-F5344CB8AC3E}">
        <p14:creationId xmlns:p14="http://schemas.microsoft.com/office/powerpoint/2010/main" val="2934101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6784" y="365126"/>
            <a:ext cx="8630433" cy="1325563"/>
          </a:xfrm>
        </p:spPr>
        <p:txBody>
          <a:bodyPr>
            <a:normAutofit/>
          </a:bodyPr>
          <a:lstStyle/>
          <a:p>
            <a:pPr algn="ctr"/>
            <a:r>
              <a:rPr lang="en-US" sz="3600" dirty="0" smtClean="0"/>
              <a:t>Tooth Brushing in </a:t>
            </a:r>
            <a:r>
              <a:rPr lang="en-US" sz="3600" i="1" dirty="0" smtClean="0"/>
              <a:t>CFOC3</a:t>
            </a:r>
            <a:endParaRPr lang="en-US" sz="3600" i="1" dirty="0"/>
          </a:p>
        </p:txBody>
      </p:sp>
      <p:sp>
        <p:nvSpPr>
          <p:cNvPr id="5" name="Content Placeholder 4"/>
          <p:cNvSpPr>
            <a:spLocks noGrp="1"/>
          </p:cNvSpPr>
          <p:nvPr>
            <p:ph sz="half" idx="1"/>
          </p:nvPr>
        </p:nvSpPr>
        <p:spPr>
          <a:xfrm>
            <a:off x="628649" y="1825625"/>
            <a:ext cx="7894461" cy="4351338"/>
          </a:xfrm>
        </p:spPr>
        <p:txBody>
          <a:bodyPr>
            <a:normAutofit/>
          </a:bodyPr>
          <a:lstStyle/>
          <a:p>
            <a:pPr marL="0" indent="0">
              <a:buNone/>
            </a:pPr>
            <a:r>
              <a:rPr lang="en-US" dirty="0" smtClean="0"/>
              <a:t>     </a:t>
            </a:r>
            <a:endParaRPr lang="en-US" dirty="0"/>
          </a:p>
        </p:txBody>
      </p:sp>
      <p:sp>
        <p:nvSpPr>
          <p:cNvPr id="2" name="Rectangle 1"/>
          <p:cNvSpPr/>
          <p:nvPr/>
        </p:nvSpPr>
        <p:spPr>
          <a:xfrm>
            <a:off x="387700" y="1377863"/>
            <a:ext cx="8368600" cy="4647426"/>
          </a:xfrm>
          <a:prstGeom prst="rect">
            <a:avLst/>
          </a:prstGeom>
        </p:spPr>
        <p:txBody>
          <a:bodyPr wrap="square">
            <a:spAutoFit/>
          </a:bodyPr>
          <a:lstStyle/>
          <a:p>
            <a:r>
              <a:rPr lang="en-US" sz="2800" b="1" i="1" dirty="0" smtClean="0">
                <a:solidFill>
                  <a:srgbClr val="000000"/>
                </a:solidFill>
              </a:rPr>
              <a:t>CFOC3 </a:t>
            </a:r>
            <a:r>
              <a:rPr lang="en-US" sz="2800" b="1" dirty="0" smtClean="0">
                <a:solidFill>
                  <a:srgbClr val="000000"/>
                </a:solidFill>
              </a:rPr>
              <a:t>Standard</a:t>
            </a:r>
            <a:r>
              <a:rPr lang="en-US" sz="2800" b="1" i="1" dirty="0">
                <a:solidFill>
                  <a:srgbClr val="000000"/>
                </a:solidFill>
              </a:rPr>
              <a:t> </a:t>
            </a:r>
            <a:r>
              <a:rPr lang="en-US" sz="2800" b="1" dirty="0" smtClean="0">
                <a:solidFill>
                  <a:srgbClr val="333333"/>
                </a:solidFill>
                <a:hlinkClick r:id="rId3"/>
              </a:rPr>
              <a:t>3.1.5.2 Toothbrushes and Toothpaste</a:t>
            </a:r>
            <a:endParaRPr lang="en-US" sz="2800" b="1" dirty="0" smtClean="0">
              <a:solidFill>
                <a:srgbClr val="333333"/>
              </a:solidFill>
            </a:endParaRPr>
          </a:p>
          <a:p>
            <a:endParaRPr lang="en-US" sz="1600" b="1" dirty="0" smtClean="0">
              <a:solidFill>
                <a:srgbClr val="333333"/>
              </a:solidFill>
            </a:endParaRPr>
          </a:p>
          <a:p>
            <a:r>
              <a:rPr lang="en-US" sz="2800" dirty="0"/>
              <a:t>In facilities where tooth brushing is an activity, each child should have a personally labeled, soft toothbrush of age-appropriate size. No sharing or borrowing of toothbrushes should be allowed. After use, toothbrushes should be stored on a clean surface with the bristle end of the toothbrush up to air dry in such a way that the toothbrushes cannot contact or drip on each other and the bristles are not in contact with any </a:t>
            </a:r>
            <a:r>
              <a:rPr lang="en-US" sz="2800" dirty="0" smtClean="0"/>
              <a:t>surface…</a:t>
            </a:r>
            <a:endParaRPr lang="en-US" sz="2800" b="1" dirty="0" smtClean="0">
              <a:solidFill>
                <a:srgbClr val="333333"/>
              </a:solidFill>
            </a:endParaRPr>
          </a:p>
        </p:txBody>
      </p:sp>
    </p:spTree>
    <p:extLst>
      <p:ext uri="{BB962C8B-B14F-4D97-AF65-F5344CB8AC3E}">
        <p14:creationId xmlns:p14="http://schemas.microsoft.com/office/powerpoint/2010/main" val="3910184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4827" y="1726755"/>
            <a:ext cx="5579677" cy="4216539"/>
          </a:xfrm>
          <a:prstGeom prst="rect">
            <a:avLst/>
          </a:prstGeom>
        </p:spPr>
        <p:txBody>
          <a:bodyPr wrap="square">
            <a:spAutoFit/>
          </a:bodyPr>
          <a:lstStyle/>
          <a:p>
            <a:r>
              <a:rPr lang="en-US" sz="2800" dirty="0"/>
              <a:t>Applicable Standards From</a:t>
            </a:r>
            <a:r>
              <a:rPr lang="en-US" sz="2800" dirty="0" smtClean="0"/>
              <a:t>:</a:t>
            </a:r>
          </a:p>
          <a:p>
            <a:endParaRPr lang="en-US" sz="1600" dirty="0"/>
          </a:p>
          <a:p>
            <a:r>
              <a:rPr lang="en-US" sz="2800" b="1" i="1" dirty="0"/>
              <a:t>Caring for Our Children:</a:t>
            </a:r>
            <a:br>
              <a:rPr lang="en-US" sz="2800" b="1" i="1" dirty="0"/>
            </a:br>
            <a:r>
              <a:rPr lang="en-US" sz="2800" b="1" i="1" dirty="0"/>
              <a:t>National Health and Safety Performance </a:t>
            </a:r>
            <a:r>
              <a:rPr lang="en-US" sz="2800" b="1" i="1" dirty="0" smtClean="0"/>
              <a:t>Standards:</a:t>
            </a:r>
            <a:r>
              <a:rPr lang="en-US" sz="2800" b="1" i="1" dirty="0"/>
              <a:t> </a:t>
            </a:r>
            <a:r>
              <a:rPr lang="en-US" sz="2800" b="1" i="1" dirty="0" smtClean="0"/>
              <a:t>Guidelines </a:t>
            </a:r>
            <a:r>
              <a:rPr lang="en-US" sz="2800" b="1" i="1" dirty="0"/>
              <a:t>for Early Care and Education Programs, </a:t>
            </a:r>
            <a:r>
              <a:rPr lang="en-US" sz="2800" b="1" dirty="0"/>
              <a:t>Third Edition</a:t>
            </a:r>
            <a:r>
              <a:rPr lang="en-US" sz="2800" b="1" dirty="0" smtClean="0"/>
              <a:t>.  </a:t>
            </a:r>
            <a:endParaRPr lang="en-US" sz="2800" b="1" dirty="0"/>
          </a:p>
          <a:p>
            <a:endParaRPr lang="en-US" sz="2800" b="1" dirty="0" smtClean="0">
              <a:solidFill>
                <a:srgbClr val="333333"/>
              </a:solidFill>
            </a:endParaRPr>
          </a:p>
          <a:p>
            <a:r>
              <a:rPr lang="en-US" sz="2800" b="1" dirty="0" smtClean="0">
                <a:solidFill>
                  <a:srgbClr val="000000"/>
                </a:solidFill>
              </a:rPr>
              <a:t>37 Standards and 1 Appendix</a:t>
            </a:r>
          </a:p>
          <a:p>
            <a:pPr marL="457200" indent="-457200">
              <a:buFont typeface="Arial" panose="020B0604020202020204" pitchFamily="34" charset="0"/>
              <a:buChar char="•"/>
            </a:pPr>
            <a:endParaRPr lang="en-US" sz="2800" b="1" dirty="0" smtClean="0">
              <a:solidFill>
                <a:srgbClr val="333333"/>
              </a:solidFill>
            </a:endParaRPr>
          </a:p>
        </p:txBody>
      </p:sp>
      <p:pic>
        <p:nvPicPr>
          <p:cNvPr id="3074" name="Picture 2" descr="girlSmil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81961" y="2249853"/>
            <a:ext cx="2641932" cy="352819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p:cNvSpPr txBox="1">
            <a:spLocks/>
          </p:cNvSpPr>
          <p:nvPr/>
        </p:nvSpPr>
        <p:spPr>
          <a:xfrm>
            <a:off x="628650" y="415086"/>
            <a:ext cx="7886700" cy="1071279"/>
          </a:xfrm>
          <a:prstGeom prst="rect">
            <a:avLst/>
          </a:prstGeom>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3300" b="1" i="0" kern="1200">
                <a:solidFill>
                  <a:schemeClr val="accent1">
                    <a:lumMod val="75000"/>
                  </a:schemeClr>
                </a:solidFill>
                <a:latin typeface="Calibri"/>
                <a:ea typeface="+mj-ea"/>
                <a:cs typeface="Calibri"/>
              </a:defRPr>
            </a:lvl1pPr>
          </a:lstStyle>
          <a:p>
            <a:r>
              <a:rPr lang="en-US" sz="3600" dirty="0" smtClean="0"/>
              <a:t>Oral Health in Child Care </a:t>
            </a:r>
          </a:p>
          <a:p>
            <a:r>
              <a:rPr lang="en-US" sz="3600" dirty="0" smtClean="0"/>
              <a:t>and Early Education</a:t>
            </a:r>
            <a:endParaRPr lang="en-US" sz="3600" dirty="0"/>
          </a:p>
        </p:txBody>
      </p:sp>
    </p:spTree>
    <p:extLst>
      <p:ext uri="{BB962C8B-B14F-4D97-AF65-F5344CB8AC3E}">
        <p14:creationId xmlns:p14="http://schemas.microsoft.com/office/powerpoint/2010/main" val="3197165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2733" y="365126"/>
            <a:ext cx="8630433" cy="887477"/>
          </a:xfrm>
        </p:spPr>
        <p:txBody>
          <a:bodyPr>
            <a:normAutofit/>
          </a:bodyPr>
          <a:lstStyle/>
          <a:p>
            <a:pPr algn="ctr"/>
            <a:r>
              <a:rPr lang="en-US" sz="3600" dirty="0" smtClean="0"/>
              <a:t>The Best Way to Access </a:t>
            </a:r>
            <a:r>
              <a:rPr lang="en-US" sz="3600" i="1" dirty="0" smtClean="0"/>
              <a:t>CFOC3</a:t>
            </a:r>
            <a:r>
              <a:rPr lang="en-US" sz="3600" dirty="0" smtClean="0"/>
              <a:t> </a:t>
            </a:r>
            <a:endParaRPr lang="en-US" sz="3600" dirty="0"/>
          </a:p>
        </p:txBody>
      </p:sp>
      <p:sp>
        <p:nvSpPr>
          <p:cNvPr id="2" name="Rectangle 1"/>
          <p:cNvSpPr/>
          <p:nvPr/>
        </p:nvSpPr>
        <p:spPr>
          <a:xfrm>
            <a:off x="192487" y="1489821"/>
            <a:ext cx="7665929" cy="954107"/>
          </a:xfrm>
          <a:prstGeom prst="rect">
            <a:avLst/>
          </a:prstGeom>
        </p:spPr>
        <p:txBody>
          <a:bodyPr wrap="square">
            <a:spAutoFit/>
          </a:bodyPr>
          <a:lstStyle/>
          <a:p>
            <a:endParaRPr lang="en-US" sz="2800" b="1" dirty="0" smtClean="0">
              <a:solidFill>
                <a:srgbClr val="333333"/>
              </a:solidFill>
            </a:endParaRPr>
          </a:p>
          <a:p>
            <a:pPr marL="457200" indent="-457200">
              <a:buFont typeface="Arial" panose="020B0604020202020204" pitchFamily="34" charset="0"/>
              <a:buChar char="•"/>
            </a:pPr>
            <a:endParaRPr lang="en-US" sz="2800" b="1" dirty="0" smtClean="0">
              <a:solidFill>
                <a:srgbClr val="333333"/>
              </a:solidFill>
            </a:endParaRPr>
          </a:p>
        </p:txBody>
      </p:sp>
      <p:sp>
        <p:nvSpPr>
          <p:cNvPr id="3" name="TextBox 2"/>
          <p:cNvSpPr txBox="1"/>
          <p:nvPr/>
        </p:nvSpPr>
        <p:spPr>
          <a:xfrm>
            <a:off x="939453" y="1152395"/>
            <a:ext cx="7302674" cy="1077218"/>
          </a:xfrm>
          <a:prstGeom prst="rect">
            <a:avLst/>
          </a:prstGeom>
          <a:noFill/>
        </p:spPr>
        <p:txBody>
          <a:bodyPr wrap="square" rtlCol="0">
            <a:spAutoFit/>
          </a:bodyPr>
          <a:lstStyle/>
          <a:p>
            <a:pPr algn="ctr"/>
            <a:r>
              <a:rPr lang="en-US" altLang="en-US" sz="3200" b="1" dirty="0">
                <a:solidFill>
                  <a:srgbClr val="000000"/>
                </a:solidFill>
                <a:ea typeface="ＭＳ Ｐゴシック" panose="020B0600070205080204" pitchFamily="34" charset="-128"/>
              </a:rPr>
              <a:t>The </a:t>
            </a:r>
            <a:r>
              <a:rPr lang="en-US" altLang="en-US" sz="3200" b="1" dirty="0" smtClean="0">
                <a:solidFill>
                  <a:srgbClr val="000000"/>
                </a:solidFill>
                <a:ea typeface="ＭＳ Ｐゴシック" panose="020B0600070205080204" pitchFamily="34" charset="-128"/>
              </a:rPr>
              <a:t>NRC Home Page: </a:t>
            </a:r>
            <a:r>
              <a:rPr lang="en-US" altLang="en-US" sz="3200" b="1" dirty="0">
                <a:solidFill>
                  <a:schemeClr val="tx2"/>
                </a:solidFill>
                <a:ea typeface="ＭＳ Ｐゴシック" panose="020B0600070205080204" pitchFamily="34" charset="-128"/>
                <a:hlinkClick r:id="rId3"/>
              </a:rPr>
              <a:t>http://nrckids.org</a:t>
            </a:r>
            <a:endParaRPr lang="en-US" altLang="en-US" sz="3200" b="1" dirty="0">
              <a:solidFill>
                <a:schemeClr val="tx2"/>
              </a:solidFill>
              <a:ea typeface="ＭＳ Ｐゴシック" panose="020B0600070205080204" pitchFamily="34" charset="-128"/>
            </a:endParaRPr>
          </a:p>
          <a:p>
            <a:pPr algn="ctr"/>
            <a:endParaRPr lang="en-US" altLang="en-US" sz="3200" b="1" dirty="0">
              <a:solidFill>
                <a:srgbClr val="000000"/>
              </a:solidFill>
              <a:ea typeface="ＭＳ Ｐゴシック" panose="020B0600070205080204" pitchFamily="34" charset="-128"/>
            </a:endParaRPr>
          </a:p>
        </p:txBody>
      </p:sp>
      <p:pic>
        <p:nvPicPr>
          <p:cNvPr id="12" name="Content Placeholder 11"/>
          <p:cNvPicPr>
            <a:picLocks noGrp="1" noChangeAspect="1"/>
          </p:cNvPicPr>
          <p:nvPr>
            <p:ph sz="half" idx="1"/>
          </p:nvPr>
        </p:nvPicPr>
        <p:blipFill>
          <a:blip r:embed="rId4"/>
          <a:stretch>
            <a:fillRect/>
          </a:stretch>
        </p:blipFill>
        <p:spPr>
          <a:xfrm>
            <a:off x="103799" y="1906378"/>
            <a:ext cx="8936402" cy="4312593"/>
          </a:xfrm>
          <a:prstGeom prst="rect">
            <a:avLst/>
          </a:prstGeom>
        </p:spPr>
      </p:pic>
      <p:grpSp>
        <p:nvGrpSpPr>
          <p:cNvPr id="8" name="Group 7"/>
          <p:cNvGrpSpPr/>
          <p:nvPr/>
        </p:nvGrpSpPr>
        <p:grpSpPr>
          <a:xfrm>
            <a:off x="608794" y="5407461"/>
            <a:ext cx="1686697" cy="646331"/>
            <a:chOff x="608794" y="5407461"/>
            <a:chExt cx="1686697" cy="646331"/>
          </a:xfrm>
        </p:grpSpPr>
        <p:sp>
          <p:nvSpPr>
            <p:cNvPr id="14" name="TextBox 13"/>
            <p:cNvSpPr txBox="1"/>
            <p:nvPr/>
          </p:nvSpPr>
          <p:spPr>
            <a:xfrm>
              <a:off x="608794" y="5407461"/>
              <a:ext cx="1360740" cy="646331"/>
            </a:xfrm>
            <a:prstGeom prst="rect">
              <a:avLst/>
            </a:prstGeom>
            <a:noFill/>
          </p:spPr>
          <p:txBody>
            <a:bodyPr wrap="square" rtlCol="0">
              <a:spAutoFit/>
            </a:bodyPr>
            <a:lstStyle/>
            <a:p>
              <a:r>
                <a:rPr lang="en-US" dirty="0" smtClean="0"/>
                <a:t>Oral Health      Collection</a:t>
              </a:r>
              <a:endParaRPr lang="en-US" dirty="0"/>
            </a:p>
          </p:txBody>
        </p:sp>
        <p:sp>
          <p:nvSpPr>
            <p:cNvPr id="15" name="Right Arrow 14"/>
            <p:cNvSpPr/>
            <p:nvPr/>
          </p:nvSpPr>
          <p:spPr>
            <a:xfrm>
              <a:off x="1848142" y="5488310"/>
              <a:ext cx="44734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598136" y="2232595"/>
            <a:ext cx="1697355" cy="646331"/>
            <a:chOff x="598136" y="2232595"/>
            <a:chExt cx="1697355" cy="646331"/>
          </a:xfrm>
        </p:grpSpPr>
        <p:sp>
          <p:nvSpPr>
            <p:cNvPr id="16" name="TextBox 15"/>
            <p:cNvSpPr txBox="1"/>
            <p:nvPr/>
          </p:nvSpPr>
          <p:spPr>
            <a:xfrm>
              <a:off x="598136" y="2232595"/>
              <a:ext cx="1371399" cy="646331"/>
            </a:xfrm>
            <a:prstGeom prst="rect">
              <a:avLst/>
            </a:prstGeom>
            <a:noFill/>
          </p:spPr>
          <p:txBody>
            <a:bodyPr wrap="square" rtlCol="0">
              <a:spAutoFit/>
            </a:bodyPr>
            <a:lstStyle/>
            <a:p>
              <a:r>
                <a:rPr lang="en-US" dirty="0" smtClean="0"/>
                <a:t>Searchable Database</a:t>
              </a:r>
              <a:endParaRPr lang="en-US" dirty="0"/>
            </a:p>
          </p:txBody>
        </p:sp>
        <p:sp>
          <p:nvSpPr>
            <p:cNvPr id="17" name="Right Arrow 16"/>
            <p:cNvSpPr/>
            <p:nvPr/>
          </p:nvSpPr>
          <p:spPr>
            <a:xfrm>
              <a:off x="1848142" y="2313444"/>
              <a:ext cx="44734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27892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2733" y="365126"/>
            <a:ext cx="8630433" cy="887477"/>
          </a:xfrm>
        </p:spPr>
        <p:txBody>
          <a:bodyPr>
            <a:normAutofit/>
          </a:bodyPr>
          <a:lstStyle/>
          <a:p>
            <a:pPr algn="ctr"/>
            <a:r>
              <a:rPr lang="en-US" sz="3600" i="1" dirty="0" smtClean="0"/>
              <a:t>The Best Way to Access CFOC3 </a:t>
            </a:r>
            <a:endParaRPr lang="en-US" sz="3600" i="1" dirty="0"/>
          </a:p>
        </p:txBody>
      </p:sp>
      <p:sp>
        <p:nvSpPr>
          <p:cNvPr id="2" name="Rectangle 1"/>
          <p:cNvSpPr/>
          <p:nvPr/>
        </p:nvSpPr>
        <p:spPr>
          <a:xfrm>
            <a:off x="192487" y="1489821"/>
            <a:ext cx="7665929" cy="954107"/>
          </a:xfrm>
          <a:prstGeom prst="rect">
            <a:avLst/>
          </a:prstGeom>
        </p:spPr>
        <p:txBody>
          <a:bodyPr wrap="square">
            <a:spAutoFit/>
          </a:bodyPr>
          <a:lstStyle/>
          <a:p>
            <a:endParaRPr lang="en-US" sz="2800" b="1" dirty="0" smtClean="0">
              <a:solidFill>
                <a:srgbClr val="333333"/>
              </a:solidFill>
            </a:endParaRPr>
          </a:p>
          <a:p>
            <a:pPr marL="457200" indent="-457200">
              <a:buFont typeface="Arial" panose="020B0604020202020204" pitchFamily="34" charset="0"/>
              <a:buChar char="•"/>
            </a:pPr>
            <a:endParaRPr lang="en-US" sz="2800" b="1" dirty="0" smtClean="0">
              <a:solidFill>
                <a:srgbClr val="333333"/>
              </a:solidFill>
            </a:endParaRPr>
          </a:p>
        </p:txBody>
      </p:sp>
      <p:pic>
        <p:nvPicPr>
          <p:cNvPr id="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a:ext>
            </a:extLst>
          </a:blip>
          <a:srcRect b="3757"/>
          <a:stretch>
            <a:fillRect/>
          </a:stretch>
        </p:blipFill>
        <p:spPr bwMode="auto">
          <a:xfrm>
            <a:off x="860290" y="1966873"/>
            <a:ext cx="7738341" cy="418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93064" y="1152395"/>
            <a:ext cx="8466290" cy="1077218"/>
          </a:xfrm>
          <a:prstGeom prst="rect">
            <a:avLst/>
          </a:prstGeom>
          <a:noFill/>
        </p:spPr>
        <p:txBody>
          <a:bodyPr wrap="square" rtlCol="0">
            <a:spAutoFit/>
          </a:bodyPr>
          <a:lstStyle/>
          <a:p>
            <a:pPr algn="ctr"/>
            <a:r>
              <a:rPr lang="en-US" altLang="en-US" sz="3200" b="1" dirty="0">
                <a:solidFill>
                  <a:srgbClr val="000000"/>
                </a:solidFill>
                <a:ea typeface="ＭＳ Ｐゴシック" panose="020B0600070205080204" pitchFamily="34" charset="-128"/>
              </a:rPr>
              <a:t>The </a:t>
            </a:r>
            <a:r>
              <a:rPr lang="en-US" altLang="en-US" sz="3200" b="1" dirty="0" smtClean="0">
                <a:solidFill>
                  <a:srgbClr val="000000"/>
                </a:solidFill>
                <a:ea typeface="ＭＳ Ｐゴシック" panose="020B0600070205080204" pitchFamily="34" charset="-128"/>
              </a:rPr>
              <a:t>CFOC Database: </a:t>
            </a:r>
            <a:r>
              <a:rPr lang="en-US" altLang="en-US" sz="3200" b="1" dirty="0">
                <a:solidFill>
                  <a:schemeClr val="tx2"/>
                </a:solidFill>
                <a:ea typeface="ＭＳ Ｐゴシック" panose="020B0600070205080204" pitchFamily="34" charset="-128"/>
                <a:hlinkClick r:id="rId4"/>
              </a:rPr>
              <a:t>http:/</a:t>
            </a:r>
            <a:r>
              <a:rPr lang="en-US" altLang="en-US" sz="3200" b="1" dirty="0" smtClean="0">
                <a:solidFill>
                  <a:schemeClr val="tx2"/>
                </a:solidFill>
                <a:ea typeface="ＭＳ Ｐゴシック" panose="020B0600070205080204" pitchFamily="34" charset="-128"/>
                <a:hlinkClick r:id="rId4"/>
              </a:rPr>
              <a:t>/cfoc.nrckids.org</a:t>
            </a:r>
            <a:endParaRPr lang="en-US" altLang="en-US" sz="3200" b="1" dirty="0">
              <a:solidFill>
                <a:schemeClr val="tx2"/>
              </a:solidFill>
              <a:ea typeface="ＭＳ Ｐゴシック" panose="020B0600070205080204" pitchFamily="34" charset="-128"/>
            </a:endParaRPr>
          </a:p>
          <a:p>
            <a:pPr algn="ctr"/>
            <a:endParaRPr lang="en-US" altLang="en-US" sz="3200" b="1" dirty="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5367422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2733" y="365126"/>
            <a:ext cx="8630433" cy="887477"/>
          </a:xfrm>
        </p:spPr>
        <p:txBody>
          <a:bodyPr>
            <a:normAutofit/>
          </a:bodyPr>
          <a:lstStyle/>
          <a:p>
            <a:pPr algn="ctr"/>
            <a:r>
              <a:rPr lang="en-US" sz="3600" i="1" dirty="0" smtClean="0"/>
              <a:t>The Best Way to Access CFOC3 </a:t>
            </a:r>
            <a:endParaRPr lang="en-US" sz="3600" i="1" dirty="0"/>
          </a:p>
        </p:txBody>
      </p:sp>
      <p:sp>
        <p:nvSpPr>
          <p:cNvPr id="2" name="Rectangle 1"/>
          <p:cNvSpPr/>
          <p:nvPr/>
        </p:nvSpPr>
        <p:spPr>
          <a:xfrm>
            <a:off x="192487" y="1489821"/>
            <a:ext cx="7665929" cy="954107"/>
          </a:xfrm>
          <a:prstGeom prst="rect">
            <a:avLst/>
          </a:prstGeom>
        </p:spPr>
        <p:txBody>
          <a:bodyPr wrap="square">
            <a:spAutoFit/>
          </a:bodyPr>
          <a:lstStyle/>
          <a:p>
            <a:endParaRPr lang="en-US" sz="2800" b="1" dirty="0" smtClean="0">
              <a:solidFill>
                <a:srgbClr val="333333"/>
              </a:solidFill>
            </a:endParaRPr>
          </a:p>
          <a:p>
            <a:pPr marL="457200" indent="-457200">
              <a:buFont typeface="Arial" panose="020B0604020202020204" pitchFamily="34" charset="0"/>
              <a:buChar char="•"/>
            </a:pPr>
            <a:endParaRPr lang="en-US" sz="2800" b="1" dirty="0" smtClean="0">
              <a:solidFill>
                <a:srgbClr val="333333"/>
              </a:solidFill>
            </a:endParaRPr>
          </a:p>
        </p:txBody>
      </p:sp>
      <p:pic>
        <p:nvPicPr>
          <p:cNvPr id="8" name="Content Placeholder 7"/>
          <p:cNvPicPr>
            <a:picLocks noGrp="1" noChangeAspect="1"/>
          </p:cNvPicPr>
          <p:nvPr>
            <p:ph sz="half" idx="1"/>
          </p:nvPr>
        </p:nvPicPr>
        <p:blipFill>
          <a:blip r:embed="rId3"/>
          <a:stretch>
            <a:fillRect/>
          </a:stretch>
        </p:blipFill>
        <p:spPr>
          <a:xfrm>
            <a:off x="443381" y="1921054"/>
            <a:ext cx="8265316" cy="4216551"/>
          </a:xfrm>
          <a:prstGeom prst="rect">
            <a:avLst/>
          </a:prstGeom>
        </p:spPr>
      </p:pic>
      <p:sp>
        <p:nvSpPr>
          <p:cNvPr id="10" name="Left Arrow 9"/>
          <p:cNvSpPr/>
          <p:nvPr/>
        </p:nvSpPr>
        <p:spPr>
          <a:xfrm>
            <a:off x="5496448" y="3233558"/>
            <a:ext cx="50241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6905641" y="3543300"/>
            <a:ext cx="429710" cy="48463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76782" y="1152395"/>
            <a:ext cx="8466290" cy="1077218"/>
          </a:xfrm>
          <a:prstGeom prst="rect">
            <a:avLst/>
          </a:prstGeom>
          <a:noFill/>
        </p:spPr>
        <p:txBody>
          <a:bodyPr wrap="square" rtlCol="0">
            <a:spAutoFit/>
          </a:bodyPr>
          <a:lstStyle/>
          <a:p>
            <a:pPr algn="ctr"/>
            <a:r>
              <a:rPr lang="en-US" altLang="en-US" sz="3200" b="1" dirty="0">
                <a:solidFill>
                  <a:srgbClr val="000000"/>
                </a:solidFill>
                <a:ea typeface="ＭＳ Ｐゴシック" panose="020B0600070205080204" pitchFamily="34" charset="-128"/>
              </a:rPr>
              <a:t>The </a:t>
            </a:r>
            <a:r>
              <a:rPr lang="en-US" altLang="en-US" sz="3200" b="1" dirty="0" smtClean="0">
                <a:solidFill>
                  <a:srgbClr val="000000"/>
                </a:solidFill>
                <a:ea typeface="ＭＳ Ｐゴシック" panose="020B0600070205080204" pitchFamily="34" charset="-128"/>
              </a:rPr>
              <a:t>CFOC Database: </a:t>
            </a:r>
            <a:r>
              <a:rPr lang="en-US" altLang="en-US" sz="3200" b="1" dirty="0">
                <a:solidFill>
                  <a:schemeClr val="tx2"/>
                </a:solidFill>
                <a:ea typeface="ＭＳ Ｐゴシック" panose="020B0600070205080204" pitchFamily="34" charset="-128"/>
                <a:hlinkClick r:id="rId4"/>
              </a:rPr>
              <a:t>http:/</a:t>
            </a:r>
            <a:r>
              <a:rPr lang="en-US" altLang="en-US" sz="3200" b="1" dirty="0" smtClean="0">
                <a:solidFill>
                  <a:schemeClr val="tx2"/>
                </a:solidFill>
                <a:ea typeface="ＭＳ Ｐゴシック" panose="020B0600070205080204" pitchFamily="34" charset="-128"/>
                <a:hlinkClick r:id="rId4"/>
              </a:rPr>
              <a:t>/cfoc.nrckids.org</a:t>
            </a:r>
            <a:endParaRPr lang="en-US" altLang="en-US" sz="3200" b="1" dirty="0">
              <a:solidFill>
                <a:schemeClr val="tx2"/>
              </a:solidFill>
              <a:ea typeface="ＭＳ Ｐゴシック" panose="020B0600070205080204" pitchFamily="34" charset="-128"/>
            </a:endParaRPr>
          </a:p>
          <a:p>
            <a:pPr algn="ctr"/>
            <a:endParaRPr lang="en-US" altLang="en-US" sz="3200" b="1" dirty="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1748831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6784" y="365126"/>
            <a:ext cx="8630433" cy="1325563"/>
          </a:xfrm>
        </p:spPr>
        <p:txBody>
          <a:bodyPr>
            <a:normAutofit/>
          </a:bodyPr>
          <a:lstStyle/>
          <a:p>
            <a:pPr algn="ctr"/>
            <a:r>
              <a:rPr lang="en-US" sz="3600" dirty="0" smtClean="0"/>
              <a:t>So What? How Does This Help a DHL?</a:t>
            </a:r>
            <a:endParaRPr lang="en-US" sz="3600" dirty="0"/>
          </a:p>
        </p:txBody>
      </p:sp>
      <p:sp>
        <p:nvSpPr>
          <p:cNvPr id="5" name="Content Placeholder 4"/>
          <p:cNvSpPr>
            <a:spLocks noGrp="1"/>
          </p:cNvSpPr>
          <p:nvPr>
            <p:ph sz="half" idx="1"/>
          </p:nvPr>
        </p:nvSpPr>
        <p:spPr>
          <a:xfrm>
            <a:off x="628649" y="1825625"/>
            <a:ext cx="7894461" cy="4351338"/>
          </a:xfrm>
        </p:spPr>
        <p:txBody>
          <a:bodyPr>
            <a:normAutofit/>
          </a:bodyPr>
          <a:lstStyle/>
          <a:p>
            <a:pPr marL="0" indent="0">
              <a:buNone/>
            </a:pPr>
            <a:r>
              <a:rPr lang="en-US" smtClean="0"/>
              <a:t>     </a:t>
            </a:r>
            <a:endParaRPr lang="en-US" dirty="0"/>
          </a:p>
        </p:txBody>
      </p:sp>
      <p:sp>
        <p:nvSpPr>
          <p:cNvPr id="2" name="Rectangle 1"/>
          <p:cNvSpPr/>
          <p:nvPr/>
        </p:nvSpPr>
        <p:spPr>
          <a:xfrm>
            <a:off x="3592202" y="1633750"/>
            <a:ext cx="5021282" cy="4401205"/>
          </a:xfrm>
          <a:prstGeom prst="rect">
            <a:avLst/>
          </a:prstGeom>
        </p:spPr>
        <p:txBody>
          <a:bodyPr wrap="square">
            <a:spAutoFit/>
          </a:bodyPr>
          <a:lstStyle/>
          <a:p>
            <a:r>
              <a:rPr lang="en-US" sz="2800" i="1" dirty="0" smtClean="0"/>
              <a:t>CFOC3 </a:t>
            </a:r>
            <a:r>
              <a:rPr lang="en-US" sz="2800" dirty="0" smtClean="0"/>
              <a:t>standards can help you guide the Head Start and EHS communities to better understand how and why to integrate oral health hygiene into their programs, and</a:t>
            </a:r>
          </a:p>
          <a:p>
            <a:endParaRPr lang="en-US" sz="2800" dirty="0"/>
          </a:p>
          <a:p>
            <a:r>
              <a:rPr lang="en-US" sz="2800" dirty="0" smtClean="0"/>
              <a:t>Provide support to ECE programs that are part of the EHS-CC Partnership. </a:t>
            </a:r>
          </a:p>
        </p:txBody>
      </p:sp>
      <p:pic>
        <p:nvPicPr>
          <p:cNvPr id="3" name="Picture 2" descr="SENECA NATION 09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6515" y="2122911"/>
            <a:ext cx="2862387" cy="3529427"/>
          </a:xfrm>
          <a:prstGeom prst="rect">
            <a:avLst/>
          </a:prstGeom>
          <a:ln>
            <a:noFill/>
          </a:ln>
          <a:effectLst>
            <a:softEdge rad="112500"/>
          </a:effectLst>
        </p:spPr>
      </p:pic>
    </p:spTree>
    <p:extLst>
      <p:ext uri="{BB962C8B-B14F-4D97-AF65-F5344CB8AC3E}">
        <p14:creationId xmlns:p14="http://schemas.microsoft.com/office/powerpoint/2010/main" val="513948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63522"/>
            <a:ext cx="7886700" cy="1325563"/>
          </a:xfrm>
        </p:spPr>
        <p:txBody>
          <a:bodyPr/>
          <a:lstStyle/>
          <a:p>
            <a:r>
              <a:rPr lang="en-US" dirty="0" smtClean="0"/>
              <a:t>General Reminders</a:t>
            </a:r>
            <a:endParaRPr lang="en-US" dirty="0"/>
          </a:p>
        </p:txBody>
      </p:sp>
      <p:sp>
        <p:nvSpPr>
          <p:cNvPr id="5" name="Content Placeholder 4"/>
          <p:cNvSpPr>
            <a:spLocks noGrp="1"/>
          </p:cNvSpPr>
          <p:nvPr>
            <p:ph idx="1"/>
          </p:nvPr>
        </p:nvSpPr>
        <p:spPr>
          <a:xfrm>
            <a:off x="566737" y="1444624"/>
            <a:ext cx="7991475" cy="2724150"/>
          </a:xfrm>
        </p:spPr>
        <p:txBody>
          <a:bodyPr>
            <a:normAutofit/>
          </a:bodyPr>
          <a:lstStyle/>
          <a:p>
            <a:r>
              <a:rPr lang="en-US" sz="2600" dirty="0"/>
              <a:t>This webinar will be recorded and archived on the ASTDD website</a:t>
            </a:r>
          </a:p>
          <a:p>
            <a:r>
              <a:rPr lang="en-US" sz="2400" dirty="0" smtClean="0"/>
              <a:t>Questions will be addressed after the speakers are finished. Please click on the icon at the top of your screen that looks like a person with their hand in the air. The moderator will recognize and “un-mute” you so you can ask your question.</a:t>
            </a:r>
          </a:p>
          <a:p>
            <a:endParaRPr lang="en-US" sz="2400" dirty="0" smtClean="0"/>
          </a:p>
        </p:txBody>
      </p:sp>
      <p:pic>
        <p:nvPicPr>
          <p:cNvPr id="8" name="Picture 7" descr="GUM SPRINGS 2014 general (17).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85999" y="4283953"/>
            <a:ext cx="4229099" cy="2085714"/>
          </a:xfrm>
          <a:prstGeom prst="roundRect">
            <a:avLst>
              <a:gd name="adj" fmla="val 8594"/>
            </a:avLst>
          </a:prstGeom>
          <a:solidFill>
            <a:srgbClr val="FFFFFF">
              <a:shade val="85000"/>
            </a:srgbClr>
          </a:solidFill>
          <a:ln w="28575" cmpd="sng">
            <a:solidFill>
              <a:srgbClr val="E4102E"/>
            </a:solidFill>
          </a:ln>
          <a:effectLst/>
        </p:spPr>
      </p:pic>
    </p:spTree>
    <p:extLst>
      <p:ext uri="{BB962C8B-B14F-4D97-AF65-F5344CB8AC3E}">
        <p14:creationId xmlns:p14="http://schemas.microsoft.com/office/powerpoint/2010/main" val="2034219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6784" y="365127"/>
            <a:ext cx="8630433" cy="855882"/>
          </a:xfrm>
        </p:spPr>
        <p:txBody>
          <a:bodyPr>
            <a:normAutofit/>
          </a:bodyPr>
          <a:lstStyle/>
          <a:p>
            <a:pPr algn="ctr"/>
            <a:r>
              <a:rPr lang="en-US" sz="3600" dirty="0" smtClean="0"/>
              <a:t>Scenario</a:t>
            </a:r>
            <a:endParaRPr lang="en-US" sz="3600" dirty="0"/>
          </a:p>
        </p:txBody>
      </p:sp>
      <p:sp>
        <p:nvSpPr>
          <p:cNvPr id="5" name="Content Placeholder 4"/>
          <p:cNvSpPr>
            <a:spLocks noGrp="1"/>
          </p:cNvSpPr>
          <p:nvPr>
            <p:ph sz="half" idx="1"/>
          </p:nvPr>
        </p:nvSpPr>
        <p:spPr>
          <a:xfrm>
            <a:off x="628649" y="1825625"/>
            <a:ext cx="7894461" cy="4351338"/>
          </a:xfrm>
        </p:spPr>
        <p:txBody>
          <a:bodyPr>
            <a:normAutofit/>
          </a:bodyPr>
          <a:lstStyle/>
          <a:p>
            <a:pPr marL="0" indent="0">
              <a:buNone/>
            </a:pPr>
            <a:r>
              <a:rPr lang="en-US" smtClean="0"/>
              <a:t>     </a:t>
            </a:r>
            <a:endParaRPr lang="en-US" dirty="0"/>
          </a:p>
        </p:txBody>
      </p:sp>
      <p:sp>
        <p:nvSpPr>
          <p:cNvPr id="2" name="Rectangle 1"/>
          <p:cNvSpPr/>
          <p:nvPr/>
        </p:nvSpPr>
        <p:spPr>
          <a:xfrm>
            <a:off x="463139" y="1316391"/>
            <a:ext cx="8160851" cy="5262979"/>
          </a:xfrm>
          <a:prstGeom prst="rect">
            <a:avLst/>
          </a:prstGeom>
        </p:spPr>
        <p:txBody>
          <a:bodyPr wrap="square">
            <a:spAutoFit/>
          </a:bodyPr>
          <a:lstStyle/>
          <a:p>
            <a:r>
              <a:rPr lang="en-US" sz="2800" dirty="0" smtClean="0"/>
              <a:t>A child care resource and referral office in an Alabama community, participating in the EHS-CC Partnership program, has a request from a child care provider and has contacted you. The provider is trying to integrate oral health hygiene into the daily routine of her large family child care home. She thinks this would be a good idea, but her assistant is reluctant to do this program.  She is interested in finding information she could share with her assistant about the importance of this activity…</a:t>
            </a:r>
          </a:p>
          <a:p>
            <a:endParaRPr lang="en-US" sz="1600" dirty="0" smtClean="0"/>
          </a:p>
          <a:p>
            <a:pPr algn="ctr"/>
            <a:r>
              <a:rPr lang="en-US" sz="2800" b="1" dirty="0" smtClean="0"/>
              <a:t>How could you help?</a:t>
            </a:r>
            <a:endParaRPr lang="en-US" sz="2800" b="1" dirty="0" smtClean="0">
              <a:solidFill>
                <a:srgbClr val="333333"/>
              </a:solidFill>
            </a:endParaRPr>
          </a:p>
        </p:txBody>
      </p:sp>
    </p:spTree>
    <p:extLst>
      <p:ext uri="{BB962C8B-B14F-4D97-AF65-F5344CB8AC3E}">
        <p14:creationId xmlns:p14="http://schemas.microsoft.com/office/powerpoint/2010/main" val="4102536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6784" y="365126"/>
            <a:ext cx="8630433" cy="1325563"/>
          </a:xfrm>
        </p:spPr>
        <p:txBody>
          <a:bodyPr>
            <a:normAutofit/>
          </a:bodyPr>
          <a:lstStyle/>
          <a:p>
            <a:pPr algn="ctr"/>
            <a:r>
              <a:rPr lang="en-US" sz="3600" dirty="0" smtClean="0"/>
              <a:t>Another Partner: the Child Care </a:t>
            </a:r>
            <a:br>
              <a:rPr lang="en-US" sz="3600" dirty="0" smtClean="0"/>
            </a:br>
            <a:r>
              <a:rPr lang="en-US" sz="3600" dirty="0" smtClean="0"/>
              <a:t>Health Consultant</a:t>
            </a:r>
            <a:endParaRPr lang="en-US" sz="3600" dirty="0"/>
          </a:p>
        </p:txBody>
      </p:sp>
      <p:sp>
        <p:nvSpPr>
          <p:cNvPr id="5" name="Content Placeholder 4"/>
          <p:cNvSpPr>
            <a:spLocks noGrp="1"/>
          </p:cNvSpPr>
          <p:nvPr>
            <p:ph sz="half" idx="1"/>
          </p:nvPr>
        </p:nvSpPr>
        <p:spPr>
          <a:xfrm>
            <a:off x="323033" y="1825625"/>
            <a:ext cx="8497933" cy="4069246"/>
          </a:xfrm>
        </p:spPr>
        <p:txBody>
          <a:bodyPr>
            <a:normAutofit fontScale="92500"/>
          </a:bodyPr>
          <a:lstStyle/>
          <a:p>
            <a:pPr marL="0" indent="0">
              <a:buNone/>
            </a:pPr>
            <a:r>
              <a:rPr lang="en-US" sz="3100" b="1" i="1" dirty="0" smtClean="0"/>
              <a:t>CFOC3</a:t>
            </a:r>
            <a:r>
              <a:rPr lang="en-US" sz="3100" b="1" dirty="0" smtClean="0"/>
              <a:t> Standard </a:t>
            </a:r>
            <a:r>
              <a:rPr lang="en-US" sz="3100" b="1" dirty="0" smtClean="0">
                <a:hlinkClick r:id="rId3"/>
              </a:rPr>
              <a:t>1.6.0.1: Child Care Health Consultants</a:t>
            </a:r>
            <a:endParaRPr lang="en-US" dirty="0"/>
          </a:p>
          <a:p>
            <a:pPr marL="0" indent="0">
              <a:lnSpc>
                <a:spcPct val="110000"/>
              </a:lnSpc>
              <a:spcBef>
                <a:spcPts val="1200"/>
              </a:spcBef>
              <a:buNone/>
            </a:pPr>
            <a:r>
              <a:rPr lang="en-US" dirty="0" smtClean="0"/>
              <a:t>A child </a:t>
            </a:r>
            <a:r>
              <a:rPr lang="en-US" dirty="0"/>
              <a:t>care health consultant (CCHC) </a:t>
            </a:r>
            <a:r>
              <a:rPr lang="en-US" dirty="0" smtClean="0"/>
              <a:t>is </a:t>
            </a:r>
            <a:r>
              <a:rPr lang="en-US" dirty="0"/>
              <a:t>a licensed health </a:t>
            </a:r>
            <a:r>
              <a:rPr lang="en-US" dirty="0" smtClean="0"/>
              <a:t>professional </a:t>
            </a:r>
            <a:r>
              <a:rPr lang="en-US" dirty="0"/>
              <a:t>with education and experience in child and community health and child care and preferably specialized training in child care health </a:t>
            </a:r>
            <a:r>
              <a:rPr lang="en-US" dirty="0" smtClean="0"/>
              <a:t>consultation (1).</a:t>
            </a:r>
            <a:endParaRPr lang="en-US" sz="1700" dirty="0" smtClean="0"/>
          </a:p>
          <a:p>
            <a:pPr marL="0" indent="0">
              <a:lnSpc>
                <a:spcPct val="110000"/>
              </a:lnSpc>
              <a:spcBef>
                <a:spcPts val="1200"/>
              </a:spcBef>
              <a:buNone/>
            </a:pPr>
            <a:r>
              <a:rPr lang="en-US" dirty="0" smtClean="0"/>
              <a:t>The </a:t>
            </a:r>
            <a:r>
              <a:rPr lang="en-US" dirty="0"/>
              <a:t>role of the CCHC is to promote the health and development of children, families, and staff and </a:t>
            </a:r>
            <a:r>
              <a:rPr lang="en-US" dirty="0" smtClean="0"/>
              <a:t>to ensure </a:t>
            </a:r>
            <a:r>
              <a:rPr lang="en-US" dirty="0"/>
              <a:t>a healthy and safe child care </a:t>
            </a:r>
            <a:r>
              <a:rPr lang="en-US" dirty="0" smtClean="0"/>
              <a:t>environment (2).</a:t>
            </a:r>
            <a:endParaRPr lang="en-US" dirty="0"/>
          </a:p>
        </p:txBody>
      </p:sp>
      <p:sp>
        <p:nvSpPr>
          <p:cNvPr id="2" name="Rectangle 1"/>
          <p:cNvSpPr/>
          <p:nvPr/>
        </p:nvSpPr>
        <p:spPr>
          <a:xfrm>
            <a:off x="2579820" y="5952032"/>
            <a:ext cx="6462289" cy="830997"/>
          </a:xfrm>
          <a:prstGeom prst="rect">
            <a:avLst/>
          </a:prstGeom>
        </p:spPr>
        <p:txBody>
          <a:bodyPr wrap="square">
            <a:spAutoFit/>
          </a:bodyPr>
          <a:lstStyle/>
          <a:p>
            <a:r>
              <a:rPr lang="en-US" sz="1200" dirty="0"/>
              <a:t>1. </a:t>
            </a:r>
            <a:r>
              <a:rPr lang="en-US" sz="1200" dirty="0" err="1"/>
              <a:t>Alkon</a:t>
            </a:r>
            <a:r>
              <a:rPr lang="en-US" sz="1200" dirty="0"/>
              <a:t>, A., J. </a:t>
            </a:r>
            <a:r>
              <a:rPr lang="en-US" sz="1200" dirty="0" err="1"/>
              <a:t>Bernzweig</a:t>
            </a:r>
            <a:r>
              <a:rPr lang="en-US" sz="1200" dirty="0"/>
              <a:t>, K. To, M. Wolff, J. F. Mackie. 2009. Child care health consultation improves health and safety policies and practices. </a:t>
            </a:r>
            <a:r>
              <a:rPr lang="en-US" sz="1200" i="1" dirty="0"/>
              <a:t>Academic Pediatrics</a:t>
            </a:r>
            <a:r>
              <a:rPr lang="en-US" sz="1200" dirty="0"/>
              <a:t> 9:366-70.</a:t>
            </a:r>
          </a:p>
          <a:p>
            <a:r>
              <a:rPr lang="en-US" sz="1200" dirty="0"/>
              <a:t>2. Crowley, A. A. 2001. Child care health consultation: An ecological model. </a:t>
            </a:r>
            <a:r>
              <a:rPr lang="en-US" sz="1200" i="1" dirty="0"/>
              <a:t>J Society Pediatric Nursing</a:t>
            </a:r>
            <a:r>
              <a:rPr lang="en-US" sz="1200" dirty="0"/>
              <a:t> 6:170-81.</a:t>
            </a:r>
          </a:p>
        </p:txBody>
      </p:sp>
    </p:spTree>
    <p:extLst>
      <p:ext uri="{BB962C8B-B14F-4D97-AF65-F5344CB8AC3E}">
        <p14:creationId xmlns:p14="http://schemas.microsoft.com/office/powerpoint/2010/main" val="807304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6783" y="365126"/>
            <a:ext cx="8630433" cy="1325563"/>
          </a:xfrm>
        </p:spPr>
        <p:txBody>
          <a:bodyPr>
            <a:normAutofit/>
          </a:bodyPr>
          <a:lstStyle/>
          <a:p>
            <a:pPr algn="ctr"/>
            <a:r>
              <a:rPr lang="en-US" sz="3600" dirty="0" smtClean="0"/>
              <a:t>Another Partner: the Child </a:t>
            </a:r>
            <a:br>
              <a:rPr lang="en-US" sz="3600" dirty="0" smtClean="0"/>
            </a:br>
            <a:r>
              <a:rPr lang="en-US" sz="3600" dirty="0" smtClean="0"/>
              <a:t>Care Health Consultant</a:t>
            </a:r>
            <a:endParaRPr lang="en-US" sz="3600" dirty="0"/>
          </a:p>
        </p:txBody>
      </p:sp>
      <p:sp>
        <p:nvSpPr>
          <p:cNvPr id="5" name="Content Placeholder 4"/>
          <p:cNvSpPr>
            <a:spLocks noGrp="1"/>
          </p:cNvSpPr>
          <p:nvPr>
            <p:ph sz="half" idx="1"/>
          </p:nvPr>
        </p:nvSpPr>
        <p:spPr>
          <a:xfrm>
            <a:off x="402007" y="1825625"/>
            <a:ext cx="8339987" cy="865924"/>
          </a:xfrm>
        </p:spPr>
        <p:txBody>
          <a:bodyPr>
            <a:normAutofit/>
          </a:bodyPr>
          <a:lstStyle/>
          <a:p>
            <a:pPr marL="0" indent="0">
              <a:buNone/>
            </a:pPr>
            <a:r>
              <a:rPr lang="en-US" b="1" i="1" dirty="0" smtClean="0"/>
              <a:t>CFOC3 </a:t>
            </a:r>
            <a:r>
              <a:rPr lang="en-US" b="1" dirty="0" smtClean="0"/>
              <a:t>Standard</a:t>
            </a:r>
            <a:r>
              <a:rPr lang="en-US" b="1" i="1" dirty="0" smtClean="0"/>
              <a:t> </a:t>
            </a:r>
            <a:r>
              <a:rPr lang="en-US" dirty="0" smtClean="0">
                <a:hlinkClick r:id="rId3"/>
              </a:rPr>
              <a:t>1.6.0.1: Child Care Health Consultants</a:t>
            </a:r>
            <a:endParaRPr lang="en-US" dirty="0" smtClean="0"/>
          </a:p>
          <a:p>
            <a:pPr marL="0" indent="0">
              <a:buNone/>
            </a:pPr>
            <a:endParaRPr lang="en-US" dirty="0" smtClean="0"/>
          </a:p>
          <a:p>
            <a:pPr marL="0" indent="0">
              <a:buNone/>
            </a:pPr>
            <a:endParaRPr lang="en-US" dirty="0"/>
          </a:p>
        </p:txBody>
      </p:sp>
      <p:sp>
        <p:nvSpPr>
          <p:cNvPr id="2" name="Rectangle 1"/>
          <p:cNvSpPr/>
          <p:nvPr/>
        </p:nvSpPr>
        <p:spPr>
          <a:xfrm>
            <a:off x="418814" y="2923610"/>
            <a:ext cx="5031096" cy="2246769"/>
          </a:xfrm>
          <a:prstGeom prst="rect">
            <a:avLst/>
          </a:prstGeom>
        </p:spPr>
        <p:txBody>
          <a:bodyPr wrap="square">
            <a:spAutoFit/>
          </a:bodyPr>
          <a:lstStyle/>
          <a:p>
            <a:r>
              <a:rPr lang="en-US" sz="2800" dirty="0"/>
              <a:t>The child care health consultant should be knowledgeable in the following areas:</a:t>
            </a:r>
          </a:p>
          <a:p>
            <a:endParaRPr lang="en-US" sz="2800" dirty="0"/>
          </a:p>
          <a:p>
            <a:pPr marL="341313">
              <a:tabLst>
                <a:tab pos="341313" algn="l"/>
              </a:tabLst>
            </a:pPr>
            <a:r>
              <a:rPr lang="en-US" sz="2800" dirty="0" smtClean="0"/>
              <a:t>m</a:t>
            </a:r>
            <a:r>
              <a:rPr lang="en-US" sz="2800" dirty="0"/>
              <a:t>. Oral Health for Children</a:t>
            </a:r>
          </a:p>
        </p:txBody>
      </p:sp>
      <p:pic>
        <p:nvPicPr>
          <p:cNvPr id="3" name="Picture 2" descr="QCAP QUINCY 105.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601559" y="2553540"/>
            <a:ext cx="2824474" cy="3568786"/>
          </a:xfrm>
          <a:prstGeom prst="rect">
            <a:avLst/>
          </a:prstGeom>
          <a:ln>
            <a:noFill/>
          </a:ln>
          <a:effectLst>
            <a:softEdge rad="112500"/>
          </a:effectLst>
        </p:spPr>
      </p:pic>
    </p:spTree>
    <p:extLst>
      <p:ext uri="{BB962C8B-B14F-4D97-AF65-F5344CB8AC3E}">
        <p14:creationId xmlns:p14="http://schemas.microsoft.com/office/powerpoint/2010/main" val="2259010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2733" y="365127"/>
            <a:ext cx="8630433" cy="1067524"/>
          </a:xfrm>
        </p:spPr>
        <p:txBody>
          <a:bodyPr>
            <a:normAutofit/>
          </a:bodyPr>
          <a:lstStyle/>
          <a:p>
            <a:pPr algn="ctr"/>
            <a:r>
              <a:rPr lang="en-US" sz="3600" i="1" dirty="0" smtClean="0"/>
              <a:t>Scenario</a:t>
            </a:r>
            <a:endParaRPr lang="en-US" sz="3600" i="1" dirty="0"/>
          </a:p>
        </p:txBody>
      </p:sp>
      <p:sp>
        <p:nvSpPr>
          <p:cNvPr id="5" name="Content Placeholder 4"/>
          <p:cNvSpPr>
            <a:spLocks noGrp="1"/>
          </p:cNvSpPr>
          <p:nvPr>
            <p:ph sz="half" idx="1"/>
          </p:nvPr>
        </p:nvSpPr>
        <p:spPr>
          <a:xfrm>
            <a:off x="628649" y="1825625"/>
            <a:ext cx="7894461" cy="4351338"/>
          </a:xfrm>
        </p:spPr>
        <p:txBody>
          <a:bodyPr>
            <a:normAutofit/>
          </a:bodyPr>
          <a:lstStyle/>
          <a:p>
            <a:pPr marL="0" indent="0">
              <a:buNone/>
            </a:pPr>
            <a:r>
              <a:rPr lang="en-US" dirty="0" smtClean="0"/>
              <a:t>     </a:t>
            </a:r>
            <a:endParaRPr lang="en-US" dirty="0"/>
          </a:p>
        </p:txBody>
      </p:sp>
      <p:sp>
        <p:nvSpPr>
          <p:cNvPr id="2" name="Rectangle 1"/>
          <p:cNvSpPr/>
          <p:nvPr/>
        </p:nvSpPr>
        <p:spPr>
          <a:xfrm>
            <a:off x="512466" y="904352"/>
            <a:ext cx="7667029" cy="4401205"/>
          </a:xfrm>
          <a:prstGeom prst="rect">
            <a:avLst/>
          </a:prstGeom>
        </p:spPr>
        <p:txBody>
          <a:bodyPr wrap="square">
            <a:spAutoFit/>
          </a:bodyPr>
          <a:lstStyle/>
          <a:p>
            <a:endParaRPr lang="en-US" sz="2800" dirty="0" smtClean="0"/>
          </a:p>
          <a:p>
            <a:r>
              <a:rPr lang="en-US" sz="2800" dirty="0" smtClean="0"/>
              <a:t>A CCHC has a child </a:t>
            </a:r>
            <a:r>
              <a:rPr lang="en-US" sz="2800" smtClean="0"/>
              <a:t>care center-based </a:t>
            </a:r>
            <a:r>
              <a:rPr lang="en-US" sz="2800" dirty="0" smtClean="0"/>
              <a:t>program interested in providing dental screenings for all children in the program.  This is not a HS or EHS program and screenings have never been done before. The CCHC reaches out to you to see how to arrange for dental screenings for the children in this center…</a:t>
            </a:r>
          </a:p>
          <a:p>
            <a:endParaRPr lang="en-US" sz="2800" dirty="0" smtClean="0"/>
          </a:p>
          <a:p>
            <a:pPr algn="ctr"/>
            <a:r>
              <a:rPr lang="en-US" sz="2800" dirty="0" smtClean="0"/>
              <a:t>How could you help?</a:t>
            </a:r>
            <a:endParaRPr lang="en-US" sz="2800" dirty="0"/>
          </a:p>
        </p:txBody>
      </p:sp>
    </p:spTree>
    <p:extLst>
      <p:ext uri="{BB962C8B-B14F-4D97-AF65-F5344CB8AC3E}">
        <p14:creationId xmlns:p14="http://schemas.microsoft.com/office/powerpoint/2010/main" val="3684178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6783" y="365127"/>
            <a:ext cx="8630433" cy="774482"/>
          </a:xfrm>
        </p:spPr>
        <p:txBody>
          <a:bodyPr>
            <a:normAutofit/>
          </a:bodyPr>
          <a:lstStyle/>
          <a:p>
            <a:pPr algn="ctr"/>
            <a:r>
              <a:rPr lang="en-US" sz="3600" dirty="0" smtClean="0"/>
              <a:t>Scenario</a:t>
            </a:r>
            <a:endParaRPr lang="en-US" sz="3600" dirty="0"/>
          </a:p>
        </p:txBody>
      </p:sp>
      <p:sp>
        <p:nvSpPr>
          <p:cNvPr id="5" name="Content Placeholder 4"/>
          <p:cNvSpPr>
            <a:spLocks noGrp="1"/>
          </p:cNvSpPr>
          <p:nvPr>
            <p:ph sz="half" idx="1"/>
          </p:nvPr>
        </p:nvSpPr>
        <p:spPr>
          <a:xfrm>
            <a:off x="628649" y="1825625"/>
            <a:ext cx="7894461" cy="4351338"/>
          </a:xfrm>
        </p:spPr>
        <p:txBody>
          <a:bodyPr>
            <a:normAutofit/>
          </a:bodyPr>
          <a:lstStyle/>
          <a:p>
            <a:pPr marL="0" indent="0">
              <a:buNone/>
            </a:pPr>
            <a:r>
              <a:rPr lang="en-US" dirty="0" smtClean="0"/>
              <a:t>     </a:t>
            </a:r>
            <a:endParaRPr lang="en-US" dirty="0"/>
          </a:p>
        </p:txBody>
      </p:sp>
      <p:sp>
        <p:nvSpPr>
          <p:cNvPr id="2" name="Rectangle 1"/>
          <p:cNvSpPr/>
          <p:nvPr/>
        </p:nvSpPr>
        <p:spPr>
          <a:xfrm>
            <a:off x="738485" y="1567752"/>
            <a:ext cx="7667029" cy="4216539"/>
          </a:xfrm>
          <a:prstGeom prst="rect">
            <a:avLst/>
          </a:prstGeom>
        </p:spPr>
        <p:txBody>
          <a:bodyPr wrap="square">
            <a:spAutoFit/>
          </a:bodyPr>
          <a:lstStyle/>
          <a:p>
            <a:r>
              <a:rPr lang="en-US" sz="2800" dirty="0" smtClean="0"/>
              <a:t>A CCHC has been asked by a parent if she is aware of any dental providers in the area that will work with young children. The parent has shared that her child may have a cavity and the center staff have seen the child exhibit signs of pain while eating.  The CCHC is not sure who in the community provides pediatric dental care and reaches out to you…</a:t>
            </a:r>
            <a:endParaRPr lang="en-US" sz="2800" dirty="0"/>
          </a:p>
          <a:p>
            <a:endParaRPr lang="en-US" sz="1600" dirty="0" smtClean="0"/>
          </a:p>
          <a:p>
            <a:pPr algn="ctr"/>
            <a:r>
              <a:rPr lang="en-US" sz="2800" b="1" dirty="0" smtClean="0"/>
              <a:t>How can you help?</a:t>
            </a:r>
            <a:endParaRPr lang="en-US" sz="2800" b="1" dirty="0"/>
          </a:p>
        </p:txBody>
      </p:sp>
    </p:spTree>
    <p:extLst>
      <p:ext uri="{BB962C8B-B14F-4D97-AF65-F5344CB8AC3E}">
        <p14:creationId xmlns:p14="http://schemas.microsoft.com/office/powerpoint/2010/main" val="2164232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6783" y="365127"/>
            <a:ext cx="8630433" cy="774482"/>
          </a:xfrm>
        </p:spPr>
        <p:txBody>
          <a:bodyPr>
            <a:normAutofit/>
          </a:bodyPr>
          <a:lstStyle/>
          <a:p>
            <a:pPr algn="ctr"/>
            <a:r>
              <a:rPr lang="en-US" sz="3600" dirty="0" smtClean="0"/>
              <a:t>Resources for Finding a Dental Provider</a:t>
            </a:r>
            <a:endParaRPr lang="en-US" sz="3600" dirty="0"/>
          </a:p>
        </p:txBody>
      </p:sp>
      <p:sp>
        <p:nvSpPr>
          <p:cNvPr id="5" name="Content Placeholder 4"/>
          <p:cNvSpPr>
            <a:spLocks noGrp="1"/>
          </p:cNvSpPr>
          <p:nvPr>
            <p:ph sz="half" idx="1"/>
          </p:nvPr>
        </p:nvSpPr>
        <p:spPr>
          <a:xfrm>
            <a:off x="707100" y="1155914"/>
            <a:ext cx="7729801" cy="5089616"/>
          </a:xfrm>
        </p:spPr>
        <p:txBody>
          <a:bodyPr>
            <a:normAutofit fontScale="92500"/>
          </a:bodyPr>
          <a:lstStyle/>
          <a:p>
            <a:pPr marL="0" indent="0">
              <a:buNone/>
            </a:pPr>
            <a:r>
              <a:rPr lang="en-US" b="1" dirty="0" smtClean="0"/>
              <a:t>InsureKidsNow.gov</a:t>
            </a:r>
          </a:p>
          <a:p>
            <a:r>
              <a:rPr lang="en-US" sz="2400" dirty="0" smtClean="0"/>
              <a:t>Medicaid and CHIP providers</a:t>
            </a:r>
          </a:p>
          <a:p>
            <a:r>
              <a:rPr lang="en-US" sz="2400" u="sng" dirty="0" smtClean="0">
                <a:hlinkClick r:id="rId3"/>
              </a:rPr>
              <a:t>https</a:t>
            </a:r>
            <a:r>
              <a:rPr lang="en-US" sz="2400" u="sng" dirty="0">
                <a:hlinkClick r:id="rId3"/>
              </a:rPr>
              <a:t>://</a:t>
            </a:r>
            <a:r>
              <a:rPr lang="en-US" sz="2400" u="sng" dirty="0" smtClean="0">
                <a:hlinkClick r:id="rId3"/>
              </a:rPr>
              <a:t>www.insurekidsnow.gov/state/find-a-dentist/index.html</a:t>
            </a:r>
            <a:endParaRPr lang="en-US" sz="2400" u="sng" dirty="0"/>
          </a:p>
          <a:p>
            <a:pPr marL="0" indent="0">
              <a:spcBef>
                <a:spcPts val="1000"/>
              </a:spcBef>
              <a:buNone/>
            </a:pPr>
            <a:r>
              <a:rPr lang="en-US" sz="2600" b="1" dirty="0"/>
              <a:t>HRSA Federally Qualified Health Centers</a:t>
            </a:r>
          </a:p>
          <a:p>
            <a:r>
              <a:rPr lang="en-US" sz="2400" dirty="0" smtClean="0"/>
              <a:t>Low-income families </a:t>
            </a:r>
          </a:p>
          <a:p>
            <a:r>
              <a:rPr lang="en-US" sz="2400" dirty="0" smtClean="0">
                <a:hlinkClick r:id="rId4"/>
              </a:rPr>
              <a:t>https</a:t>
            </a:r>
            <a:r>
              <a:rPr lang="en-US" sz="2400" dirty="0">
                <a:hlinkClick r:id="rId4"/>
              </a:rPr>
              <a:t>://findahealthcenter.hrsa.gov</a:t>
            </a:r>
            <a:r>
              <a:rPr lang="en-US" sz="2400" dirty="0" smtClean="0">
                <a:hlinkClick r:id="rId4"/>
              </a:rPr>
              <a:t>/</a:t>
            </a:r>
            <a:endParaRPr lang="en-US" sz="2400" dirty="0"/>
          </a:p>
          <a:p>
            <a:pPr marL="0" indent="0">
              <a:spcBef>
                <a:spcPts val="1000"/>
              </a:spcBef>
              <a:buNone/>
            </a:pPr>
            <a:r>
              <a:rPr lang="en-US" sz="2600" b="1" dirty="0"/>
              <a:t>State Oral Health Programs</a:t>
            </a:r>
          </a:p>
          <a:p>
            <a:r>
              <a:rPr lang="en-US" sz="2400" dirty="0">
                <a:hlinkClick r:id="rId5"/>
              </a:rPr>
              <a:t>http://www.astdd.org/state-programs/</a:t>
            </a:r>
            <a:endParaRPr lang="en-US" sz="2400" dirty="0"/>
          </a:p>
          <a:p>
            <a:pPr marL="0" indent="0">
              <a:spcBef>
                <a:spcPts val="1000"/>
              </a:spcBef>
              <a:buNone/>
            </a:pPr>
            <a:r>
              <a:rPr lang="en-US" sz="2600" b="1" dirty="0"/>
              <a:t>Other Resources</a:t>
            </a:r>
          </a:p>
          <a:p>
            <a:r>
              <a:rPr lang="en-US" sz="2400" dirty="0" smtClean="0"/>
              <a:t>Local </a:t>
            </a:r>
            <a:r>
              <a:rPr lang="en-US" sz="2400" dirty="0"/>
              <a:t>h</a:t>
            </a:r>
            <a:r>
              <a:rPr lang="en-US" sz="2400" dirty="0" smtClean="0"/>
              <a:t>ealth </a:t>
            </a:r>
            <a:r>
              <a:rPr lang="en-US" sz="2400" dirty="0"/>
              <a:t>d</a:t>
            </a:r>
            <a:r>
              <a:rPr lang="en-US" sz="2400" dirty="0" smtClean="0"/>
              <a:t>epartment</a:t>
            </a:r>
            <a:endParaRPr lang="en-US" sz="2400" dirty="0"/>
          </a:p>
          <a:p>
            <a:r>
              <a:rPr lang="en-US" sz="2400" dirty="0" smtClean="0"/>
              <a:t>Local college or university</a:t>
            </a:r>
          </a:p>
          <a:p>
            <a:r>
              <a:rPr lang="en-US" sz="2400" dirty="0" smtClean="0"/>
              <a:t>Local dental or dental hygiene component</a:t>
            </a:r>
          </a:p>
        </p:txBody>
      </p:sp>
      <p:sp>
        <p:nvSpPr>
          <p:cNvPr id="2" name="Rectangle 1"/>
          <p:cNvSpPr/>
          <p:nvPr/>
        </p:nvSpPr>
        <p:spPr>
          <a:xfrm>
            <a:off x="512466" y="1155914"/>
            <a:ext cx="7667029" cy="523220"/>
          </a:xfrm>
          <a:prstGeom prst="rect">
            <a:avLst/>
          </a:prstGeom>
        </p:spPr>
        <p:txBody>
          <a:bodyPr wrap="square">
            <a:spAutoFit/>
          </a:bodyPr>
          <a:lstStyle/>
          <a:p>
            <a:endParaRPr lang="en-US" sz="2800" dirty="0" smtClean="0"/>
          </a:p>
        </p:txBody>
      </p:sp>
      <p:pic>
        <p:nvPicPr>
          <p:cNvPr id="3" name="Picture 2" descr="gkas-2012-3_um.dentistry - Foter.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366540" y="2634685"/>
            <a:ext cx="2151239" cy="3247153"/>
          </a:xfrm>
          <a:prstGeom prst="rect">
            <a:avLst/>
          </a:prstGeom>
          <a:ln>
            <a:noFill/>
          </a:ln>
          <a:effectLst>
            <a:softEdge rad="112500"/>
          </a:effectLst>
        </p:spPr>
      </p:pic>
      <p:sp>
        <p:nvSpPr>
          <p:cNvPr id="6" name="TextBox 5"/>
          <p:cNvSpPr txBox="1"/>
          <p:nvPr/>
        </p:nvSpPr>
        <p:spPr>
          <a:xfrm>
            <a:off x="6276352" y="5942257"/>
            <a:ext cx="2331614" cy="461665"/>
          </a:xfrm>
          <a:prstGeom prst="rect">
            <a:avLst/>
          </a:prstGeom>
          <a:noFill/>
        </p:spPr>
        <p:txBody>
          <a:bodyPr wrap="square" rtlCol="0">
            <a:spAutoFit/>
          </a:bodyPr>
          <a:lstStyle/>
          <a:p>
            <a:r>
              <a:rPr lang="en-US" sz="1200" b="1" dirty="0" smtClean="0"/>
              <a:t>Photo Credit: </a:t>
            </a:r>
            <a:r>
              <a:rPr lang="en-US" sz="1200" dirty="0" smtClean="0"/>
              <a:t>University of Michigan | </a:t>
            </a:r>
            <a:r>
              <a:rPr lang="en-US" sz="1200" dirty="0" err="1" smtClean="0"/>
              <a:t>Foter</a:t>
            </a:r>
            <a:r>
              <a:rPr lang="en-US" sz="1200" dirty="0" smtClean="0"/>
              <a:t> |CC BY-NC-ND</a:t>
            </a:r>
            <a:endParaRPr lang="en-US" sz="1200" dirty="0"/>
          </a:p>
        </p:txBody>
      </p:sp>
    </p:spTree>
    <p:extLst>
      <p:ext uri="{BB962C8B-B14F-4D97-AF65-F5344CB8AC3E}">
        <p14:creationId xmlns:p14="http://schemas.microsoft.com/office/powerpoint/2010/main" val="2853788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8272"/>
            <a:ext cx="8229600" cy="857250"/>
          </a:xfrm>
        </p:spPr>
        <p:txBody>
          <a:bodyPr>
            <a:noAutofit/>
          </a:bodyPr>
          <a:lstStyle/>
          <a:p>
            <a:pPr algn="ctr"/>
            <a:r>
              <a:rPr lang="en-US" sz="3600" b="1" dirty="0">
                <a:solidFill>
                  <a:srgbClr val="0070C0"/>
                </a:solidFill>
              </a:rPr>
              <a:t>National Center on Early Childhood </a:t>
            </a:r>
            <a:r>
              <a:rPr lang="en-US" sz="3600" b="1" dirty="0" smtClean="0">
                <a:solidFill>
                  <a:srgbClr val="0070C0"/>
                </a:solidFill>
              </a:rPr>
              <a:t/>
            </a:r>
            <a:br>
              <a:rPr lang="en-US" sz="3600" b="1" dirty="0" smtClean="0">
                <a:solidFill>
                  <a:srgbClr val="0070C0"/>
                </a:solidFill>
              </a:rPr>
            </a:br>
            <a:r>
              <a:rPr lang="en-US" sz="3600" b="1" dirty="0" smtClean="0">
                <a:solidFill>
                  <a:srgbClr val="0070C0"/>
                </a:solidFill>
              </a:rPr>
              <a:t>Health </a:t>
            </a:r>
            <a:r>
              <a:rPr lang="en-US" sz="3600" b="1" dirty="0">
                <a:solidFill>
                  <a:srgbClr val="0070C0"/>
                </a:solidFill>
              </a:rPr>
              <a:t>and Wellness </a:t>
            </a:r>
            <a:r>
              <a:rPr lang="en-US" sz="3600" b="1" dirty="0" smtClean="0">
                <a:solidFill>
                  <a:srgbClr val="0070C0"/>
                </a:solidFill>
              </a:rPr>
              <a:t>and </a:t>
            </a:r>
            <a:br>
              <a:rPr lang="en-US" sz="3600" b="1" dirty="0" smtClean="0">
                <a:solidFill>
                  <a:srgbClr val="0070C0"/>
                </a:solidFill>
              </a:rPr>
            </a:br>
            <a:r>
              <a:rPr lang="en-US" sz="3600" b="1" dirty="0" smtClean="0">
                <a:solidFill>
                  <a:srgbClr val="0070C0"/>
                </a:solidFill>
              </a:rPr>
              <a:t>National Resource Center </a:t>
            </a:r>
            <a:r>
              <a:rPr lang="en-US" sz="3600" b="1" dirty="0">
                <a:solidFill>
                  <a:srgbClr val="0070C0"/>
                </a:solidFill>
              </a:rPr>
              <a:t/>
            </a:r>
            <a:br>
              <a:rPr lang="en-US" sz="3600" b="1" dirty="0">
                <a:solidFill>
                  <a:srgbClr val="0070C0"/>
                </a:solidFill>
              </a:rPr>
            </a:br>
            <a:endParaRPr lang="en-US" sz="3600" b="1" dirty="0">
              <a:solidFill>
                <a:srgbClr val="0070C0"/>
              </a:solidFill>
            </a:endParaRPr>
          </a:p>
        </p:txBody>
      </p:sp>
      <p:sp>
        <p:nvSpPr>
          <p:cNvPr id="3" name="TextBox 2"/>
          <p:cNvSpPr txBox="1"/>
          <p:nvPr/>
        </p:nvSpPr>
        <p:spPr>
          <a:xfrm>
            <a:off x="713742" y="2154192"/>
            <a:ext cx="7716516" cy="4401205"/>
          </a:xfrm>
          <a:prstGeom prst="rect">
            <a:avLst/>
          </a:prstGeom>
          <a:noFill/>
        </p:spPr>
        <p:txBody>
          <a:bodyPr wrap="square" rtlCol="0">
            <a:spAutoFit/>
          </a:bodyPr>
          <a:lstStyle/>
          <a:p>
            <a:r>
              <a:rPr lang="en-US" sz="2800" dirty="0" smtClean="0"/>
              <a:t>NCECHW Toll-Free</a:t>
            </a:r>
            <a:r>
              <a:rPr lang="en-US" sz="2800" dirty="0"/>
              <a:t>: </a:t>
            </a:r>
            <a:r>
              <a:rPr lang="en-US" sz="2800" dirty="0">
                <a:solidFill>
                  <a:schemeClr val="accent1">
                    <a:lumMod val="75000"/>
                  </a:schemeClr>
                </a:solidFill>
              </a:rPr>
              <a:t>888-227-</a:t>
            </a:r>
            <a:r>
              <a:rPr lang="en-US" sz="2800" dirty="0" smtClean="0">
                <a:solidFill>
                  <a:schemeClr val="accent1">
                    <a:lumMod val="75000"/>
                  </a:schemeClr>
                </a:solidFill>
              </a:rPr>
              <a:t>5125</a:t>
            </a:r>
            <a:endParaRPr lang="en-US" sz="2800" dirty="0"/>
          </a:p>
          <a:p>
            <a:r>
              <a:rPr lang="en-US" sz="2800" dirty="0"/>
              <a:t>Email: </a:t>
            </a:r>
            <a:r>
              <a:rPr lang="en-US" sz="2800" dirty="0">
                <a:hlinkClick r:id="rId3"/>
              </a:rPr>
              <a:t>health@ecetta.info</a:t>
            </a:r>
            <a:r>
              <a:rPr lang="en-US" sz="2800" dirty="0"/>
              <a:t> </a:t>
            </a:r>
          </a:p>
          <a:p>
            <a:endParaRPr lang="en-US" sz="1600" dirty="0"/>
          </a:p>
          <a:p>
            <a:r>
              <a:rPr lang="en-US" sz="2800" dirty="0" smtClean="0"/>
              <a:t>NCECHW Website</a:t>
            </a:r>
            <a:r>
              <a:rPr lang="en-US" sz="2800" dirty="0"/>
              <a:t>: </a:t>
            </a:r>
            <a:r>
              <a:rPr lang="en-US" sz="2800" dirty="0">
                <a:hlinkClick r:id="rId4"/>
              </a:rPr>
              <a:t>http://eclkc.ohs.acf.hhs.gov/hslc/tta-system/health/center</a:t>
            </a:r>
            <a:endParaRPr lang="en-US" sz="2800" dirty="0"/>
          </a:p>
          <a:p>
            <a:endParaRPr lang="en-US" sz="1600" dirty="0" smtClean="0"/>
          </a:p>
          <a:p>
            <a:r>
              <a:rPr lang="en-US" sz="2800" dirty="0" smtClean="0"/>
              <a:t>Linda </a:t>
            </a:r>
            <a:r>
              <a:rPr lang="en-US" sz="2800" dirty="0" err="1" smtClean="0"/>
              <a:t>Satkowiak</a:t>
            </a:r>
            <a:r>
              <a:rPr lang="en-US" sz="2800" dirty="0" smtClean="0"/>
              <a:t>: </a:t>
            </a:r>
            <a:r>
              <a:rPr lang="en-US" sz="2800" u="sng" dirty="0">
                <a:hlinkClick r:id="rId5"/>
              </a:rPr>
              <a:t>linda.satkowiak@ucdenver.edu</a:t>
            </a:r>
            <a:endParaRPr lang="en-US" sz="2800" dirty="0" smtClean="0"/>
          </a:p>
          <a:p>
            <a:r>
              <a:rPr lang="en-US" sz="2800" dirty="0" smtClean="0"/>
              <a:t>NRC Website: </a:t>
            </a:r>
            <a:r>
              <a:rPr lang="en-US" sz="2800" dirty="0" smtClean="0">
                <a:hlinkClick r:id="rId6"/>
              </a:rPr>
              <a:t>http://nrckids.org</a:t>
            </a:r>
            <a:endParaRPr lang="en-US" sz="2800" dirty="0" smtClean="0"/>
          </a:p>
          <a:p>
            <a:r>
              <a:rPr lang="en-US" sz="2800" dirty="0" smtClean="0"/>
              <a:t>CFOC3 Searchable database: </a:t>
            </a:r>
            <a:r>
              <a:rPr lang="en-US" sz="2800" dirty="0" smtClean="0">
                <a:hlinkClick r:id="rId7"/>
              </a:rPr>
              <a:t>http://cfoc.nrckids.org</a:t>
            </a:r>
            <a:endParaRPr lang="en-US" sz="2800" dirty="0" smtClean="0"/>
          </a:p>
          <a:p>
            <a:endParaRPr lang="en-US" sz="2400" dirty="0"/>
          </a:p>
        </p:txBody>
      </p:sp>
      <p:sp>
        <p:nvSpPr>
          <p:cNvPr id="4" name="Slide Number Placeholder 3"/>
          <p:cNvSpPr>
            <a:spLocks noGrp="1"/>
          </p:cNvSpPr>
          <p:nvPr>
            <p:ph type="sldNum" sz="quarter" idx="10"/>
          </p:nvPr>
        </p:nvSpPr>
        <p:spPr/>
        <p:txBody>
          <a:bodyPr/>
          <a:lstStyle/>
          <a:p>
            <a:pPr>
              <a:defRPr/>
            </a:pPr>
            <a:fld id="{3A33A511-8962-4882-96AD-879B0FD9118C}" type="slidenum">
              <a:rPr lang="en-US" smtClean="0"/>
              <a:pPr>
                <a:defRPr/>
              </a:pPr>
              <a:t>26</a:t>
            </a:fld>
            <a:endParaRPr lang="en-US" dirty="0"/>
          </a:p>
        </p:txBody>
      </p:sp>
    </p:spTree>
    <p:extLst>
      <p:ext uri="{BB962C8B-B14F-4D97-AF65-F5344CB8AC3E}">
        <p14:creationId xmlns:p14="http://schemas.microsoft.com/office/powerpoint/2010/main" val="679816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52906" y="785143"/>
            <a:ext cx="3096228" cy="1143000"/>
          </a:xfrm>
        </p:spPr>
        <p:txBody>
          <a:bodyPr>
            <a:normAutofit/>
          </a:bodyPr>
          <a:lstStyle/>
          <a:p>
            <a:pPr algn="l"/>
            <a:r>
              <a:rPr lang="en-US" sz="4000" b="1" dirty="0" smtClean="0">
                <a:solidFill>
                  <a:srgbClr val="0070C0"/>
                </a:solidFill>
              </a:rPr>
              <a:t>Questions?</a:t>
            </a:r>
            <a:endParaRPr lang="en-US" sz="4000" dirty="0"/>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2153"/>
          <a:stretch/>
        </p:blipFill>
        <p:spPr bwMode="auto">
          <a:xfrm>
            <a:off x="3727046" y="1047097"/>
            <a:ext cx="4872943" cy="49732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9823" y="1852982"/>
            <a:ext cx="3229276" cy="3851311"/>
          </a:xfrm>
          <a:prstGeom prst="rect">
            <a:avLst/>
          </a:prstGeom>
        </p:spPr>
        <p:txBody>
          <a:bodyPr wrap="square">
            <a:spAutoFit/>
          </a:bodyPr>
          <a:lstStyle/>
          <a:p>
            <a:pPr marL="228600" indent="-228600" defTabSz="685800">
              <a:lnSpc>
                <a:spcPct val="90000"/>
              </a:lnSpc>
              <a:spcBef>
                <a:spcPts val="750"/>
              </a:spcBef>
              <a:buClr>
                <a:srgbClr val="CB440A"/>
              </a:buClr>
              <a:buFont typeface="Arial"/>
              <a:buChar char="•"/>
            </a:pPr>
            <a:r>
              <a:rPr lang="en-US" sz="2400" dirty="0" smtClean="0">
                <a:latin typeface="Arial" pitchFamily="34" charset="0"/>
                <a:cs typeface="Arial" pitchFamily="34" charset="0"/>
              </a:rPr>
              <a:t>Please click on the icon at the top of your screen that looks like a person with their hand in the air. The moderator will recognize and “un-mute” you so you can ask </a:t>
            </a:r>
            <a:r>
              <a:rPr lang="en-US" sz="2400" smtClean="0">
                <a:latin typeface="Arial" pitchFamily="34" charset="0"/>
                <a:cs typeface="Arial" pitchFamily="34" charset="0"/>
              </a:rPr>
              <a:t>your question.</a:t>
            </a:r>
            <a:endParaRPr lang="en-US" sz="2400" dirty="0" smtClean="0">
              <a:latin typeface="Arial" pitchFamily="34" charset="0"/>
              <a:cs typeface="Arial" pitchFamily="34" charset="0"/>
            </a:endParaRPr>
          </a:p>
          <a:p>
            <a:pPr marL="228600" lvl="0" indent="-228600" defTabSz="685800">
              <a:lnSpc>
                <a:spcPct val="90000"/>
              </a:lnSpc>
              <a:spcBef>
                <a:spcPts val="750"/>
              </a:spcBef>
              <a:buClr>
                <a:srgbClr val="CB440A"/>
              </a:buClr>
              <a:buFont typeface="Arial"/>
              <a:buChar char="•"/>
            </a:pPr>
            <a:endParaRPr lang="en-US" sz="2400" dirty="0">
              <a:solidFill>
                <a:prstClr val="black"/>
              </a:solidFill>
            </a:endParaRPr>
          </a:p>
        </p:txBody>
      </p:sp>
    </p:spTree>
    <p:extLst>
      <p:ext uri="{BB962C8B-B14F-4D97-AF65-F5344CB8AC3E}">
        <p14:creationId xmlns:p14="http://schemas.microsoft.com/office/powerpoint/2010/main" val="3629926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60879"/>
            <a:ext cx="7886700" cy="1325563"/>
          </a:xfrm>
        </p:spPr>
        <p:txBody>
          <a:bodyPr vert="horz" lIns="91440" tIns="45720" rIns="91440" bIns="45720" rtlCol="0" anchor="ctr">
            <a:normAutofit/>
          </a:bodyPr>
          <a:lstStyle/>
          <a:p>
            <a:pPr algn="ctr"/>
            <a:r>
              <a:rPr lang="en-US" sz="3600" dirty="0">
                <a:latin typeface="Calibri"/>
                <a:cs typeface="Calibri"/>
              </a:rPr>
              <a:t>Learning Objectives</a:t>
            </a:r>
          </a:p>
        </p:txBody>
      </p:sp>
      <p:sp>
        <p:nvSpPr>
          <p:cNvPr id="5" name="Content Placeholder 4"/>
          <p:cNvSpPr>
            <a:spLocks noGrp="1"/>
          </p:cNvSpPr>
          <p:nvPr>
            <p:ph sz="half" idx="1"/>
          </p:nvPr>
        </p:nvSpPr>
        <p:spPr>
          <a:xfrm>
            <a:off x="460051" y="1461505"/>
            <a:ext cx="8223898" cy="4973573"/>
          </a:xfrm>
        </p:spPr>
        <p:txBody>
          <a:bodyPr>
            <a:normAutofit lnSpcReduction="10000"/>
          </a:bodyPr>
          <a:lstStyle/>
          <a:p>
            <a:pPr marL="341313" indent="-341313"/>
            <a:r>
              <a:rPr lang="en-US" sz="2600" dirty="0" smtClean="0"/>
              <a:t>Recognize </a:t>
            </a:r>
            <a:r>
              <a:rPr lang="en-US" sz="2600" dirty="0"/>
              <a:t>the various members of the child care landscape, including the </a:t>
            </a:r>
            <a:r>
              <a:rPr lang="en-US" sz="2600" dirty="0" smtClean="0"/>
              <a:t>National Resource Center (NRC).</a:t>
            </a:r>
            <a:endParaRPr lang="en-US" sz="2600" dirty="0"/>
          </a:p>
          <a:p>
            <a:pPr marL="341313" indent="-341313"/>
            <a:r>
              <a:rPr lang="en-US" sz="2600" dirty="0" smtClean="0"/>
              <a:t>Describe </a:t>
            </a:r>
            <a:r>
              <a:rPr lang="en-US" sz="2600" dirty="0"/>
              <a:t>the development of the </a:t>
            </a:r>
            <a:r>
              <a:rPr lang="en-US" sz="2600" i="1" dirty="0"/>
              <a:t>Caring for Our Children</a:t>
            </a:r>
            <a:r>
              <a:rPr lang="en-US" sz="2600" dirty="0"/>
              <a:t> health and safety standards and the specialized collections. </a:t>
            </a:r>
            <a:endParaRPr lang="en-US" sz="2600" dirty="0" smtClean="0"/>
          </a:p>
          <a:p>
            <a:pPr marL="341313" indent="-341313"/>
            <a:r>
              <a:rPr lang="en-US" sz="2600" dirty="0" smtClean="0"/>
              <a:t>Describe </a:t>
            </a:r>
            <a:r>
              <a:rPr lang="en-US" sz="2600" i="1" dirty="0" smtClean="0"/>
              <a:t>Caring for Our Children Basics </a:t>
            </a:r>
            <a:endParaRPr lang="en-US" sz="2600" i="1" dirty="0"/>
          </a:p>
          <a:p>
            <a:pPr marL="341313" indent="-341313"/>
            <a:r>
              <a:rPr lang="en-US" sz="2600" dirty="0" smtClean="0"/>
              <a:t>Identify how the </a:t>
            </a:r>
            <a:r>
              <a:rPr lang="en-US" sz="2600" dirty="0"/>
              <a:t>standards and specifically the Oral Health collection can support the work of the DHL.</a:t>
            </a:r>
          </a:p>
          <a:p>
            <a:pPr marL="341313" indent="-341313"/>
            <a:r>
              <a:rPr lang="en-US" sz="2600" dirty="0" smtClean="0"/>
              <a:t>Describe </a:t>
            </a:r>
            <a:r>
              <a:rPr lang="en-US" sz="2600" dirty="0"/>
              <a:t>the role of the </a:t>
            </a:r>
            <a:r>
              <a:rPr lang="en-US" sz="2600" dirty="0" smtClean="0"/>
              <a:t>Child Care Health Consultant (CCHC).</a:t>
            </a:r>
            <a:endParaRPr lang="en-US" sz="2600" dirty="0"/>
          </a:p>
          <a:p>
            <a:pPr marL="341313" indent="-341313"/>
            <a:r>
              <a:rPr lang="en-US" sz="2600" dirty="0" smtClean="0"/>
              <a:t>Specify </a:t>
            </a:r>
            <a:r>
              <a:rPr lang="en-US" sz="2600" dirty="0"/>
              <a:t>ways the DHL and CCHC can partner to improve the oral health of children </a:t>
            </a:r>
            <a:r>
              <a:rPr lang="en-US" sz="2600" dirty="0" smtClean="0"/>
              <a:t>in early childhood education (ECE).</a:t>
            </a:r>
            <a:endParaRPr lang="en-US" sz="2600" dirty="0"/>
          </a:p>
        </p:txBody>
      </p:sp>
    </p:spTree>
    <p:extLst>
      <p:ext uri="{BB962C8B-B14F-4D97-AF65-F5344CB8AC3E}">
        <p14:creationId xmlns:p14="http://schemas.microsoft.com/office/powerpoint/2010/main" val="65343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8128" y="469376"/>
            <a:ext cx="7886700" cy="1325563"/>
          </a:xfrm>
        </p:spPr>
        <p:txBody>
          <a:bodyPr vert="horz" lIns="91440" tIns="45720" rIns="91440" bIns="45720" rtlCol="0" anchor="ctr">
            <a:normAutofit/>
          </a:bodyPr>
          <a:lstStyle/>
          <a:p>
            <a:pPr algn="ctr"/>
            <a:r>
              <a:rPr lang="en-US" altLang="en-US" sz="3600" dirty="0">
                <a:latin typeface="Calibri"/>
                <a:cs typeface="Calibri"/>
              </a:rPr>
              <a:t>National Resource Center for Health and Safety in Child Care and Early </a:t>
            </a:r>
            <a:r>
              <a:rPr lang="en-US" altLang="en-US" sz="3600" dirty="0" smtClean="0">
                <a:latin typeface="Calibri"/>
                <a:cs typeface="Calibri"/>
              </a:rPr>
              <a:t>Education</a:t>
            </a:r>
            <a:endParaRPr lang="en-US" sz="3600" dirty="0">
              <a:latin typeface="Calibri"/>
              <a:cs typeface="Calibri"/>
            </a:endParaRPr>
          </a:p>
        </p:txBody>
      </p:sp>
      <p:sp>
        <p:nvSpPr>
          <p:cNvPr id="5" name="Content Placeholder 4"/>
          <p:cNvSpPr>
            <a:spLocks noGrp="1"/>
          </p:cNvSpPr>
          <p:nvPr>
            <p:ph sz="half" idx="1"/>
          </p:nvPr>
        </p:nvSpPr>
        <p:spPr>
          <a:xfrm>
            <a:off x="628649" y="2265188"/>
            <a:ext cx="7894461" cy="3237492"/>
          </a:xfrm>
        </p:spPr>
        <p:txBody>
          <a:bodyPr/>
          <a:lstStyle/>
          <a:p>
            <a:pPr>
              <a:buNone/>
              <a:defRPr/>
            </a:pPr>
            <a:r>
              <a:rPr lang="en-US" sz="3000" b="1" dirty="0" smtClean="0"/>
              <a:t>     Mission</a:t>
            </a:r>
            <a:r>
              <a:rPr lang="en-US" sz="3000" b="1" dirty="0"/>
              <a:t>:</a:t>
            </a:r>
          </a:p>
          <a:p>
            <a:pPr marL="457200" lvl="3">
              <a:spcBef>
                <a:spcPts val="1800"/>
              </a:spcBef>
              <a:buNone/>
              <a:defRPr/>
            </a:pPr>
            <a:r>
              <a:rPr lang="en-US" sz="3000" dirty="0" smtClean="0"/>
              <a:t>  To </a:t>
            </a:r>
            <a:r>
              <a:rPr lang="en-US" sz="3000" dirty="0"/>
              <a:t>improve the quality of out-of-home child care and early education programs and support the health and safety of the children they serve.</a:t>
            </a:r>
          </a:p>
          <a:p>
            <a:endParaRPr lang="en-US" dirty="0"/>
          </a:p>
        </p:txBody>
      </p:sp>
      <p:grpSp>
        <p:nvGrpSpPr>
          <p:cNvPr id="6" name="Group 5"/>
          <p:cNvGrpSpPr/>
          <p:nvPr/>
        </p:nvGrpSpPr>
        <p:grpSpPr>
          <a:xfrm>
            <a:off x="4947714" y="4631125"/>
            <a:ext cx="3364582" cy="1784996"/>
            <a:chOff x="4521200" y="3550715"/>
            <a:chExt cx="4622800" cy="2565400"/>
          </a:xfrm>
        </p:grpSpPr>
        <p:pic>
          <p:nvPicPr>
            <p:cNvPr id="2" name="Picture 1" descr="Screen Shot 2017-01-31 at 6.24.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200" y="3550715"/>
              <a:ext cx="4622800" cy="2565400"/>
            </a:xfrm>
            <a:prstGeom prst="rect">
              <a:avLst/>
            </a:prstGeom>
          </p:spPr>
        </p:pic>
        <p:sp>
          <p:nvSpPr>
            <p:cNvPr id="3" name="Rectangle 2"/>
            <p:cNvSpPr/>
            <p:nvPr/>
          </p:nvSpPr>
          <p:spPr>
            <a:xfrm>
              <a:off x="6464067" y="5458916"/>
              <a:ext cx="2606478" cy="265364"/>
            </a:xfrm>
            <a:prstGeom prst="rect">
              <a:avLst/>
            </a:prstGeom>
            <a:solidFill>
              <a:srgbClr val="0E1468"/>
            </a:solidFill>
            <a:ln>
              <a:solidFill>
                <a:srgbClr val="0E146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34234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6784" y="260879"/>
            <a:ext cx="8630433" cy="1325563"/>
          </a:xfrm>
        </p:spPr>
        <p:txBody>
          <a:bodyPr>
            <a:normAutofit/>
          </a:bodyPr>
          <a:lstStyle/>
          <a:p>
            <a:pPr algn="ctr"/>
            <a:r>
              <a:rPr lang="en-US" sz="3600" dirty="0" smtClean="0">
                <a:latin typeface="Calibri"/>
                <a:cs typeface="Calibri"/>
              </a:rPr>
              <a:t>The Early Care and Education Landscape</a:t>
            </a:r>
            <a:endParaRPr lang="en-US" sz="3600" dirty="0">
              <a:latin typeface="Calibri"/>
              <a:cs typeface="Calibri"/>
            </a:endParaRPr>
          </a:p>
        </p:txBody>
      </p:sp>
      <p:sp>
        <p:nvSpPr>
          <p:cNvPr id="5" name="Content Placeholder 4"/>
          <p:cNvSpPr>
            <a:spLocks noGrp="1"/>
          </p:cNvSpPr>
          <p:nvPr>
            <p:ph sz="half" idx="1"/>
          </p:nvPr>
        </p:nvSpPr>
        <p:spPr>
          <a:xfrm>
            <a:off x="613775" y="1387008"/>
            <a:ext cx="5584903" cy="5284999"/>
          </a:xfrm>
        </p:spPr>
        <p:txBody>
          <a:bodyPr>
            <a:normAutofit/>
          </a:bodyPr>
          <a:lstStyle/>
          <a:p>
            <a:pPr marL="0" indent="0">
              <a:buNone/>
            </a:pPr>
            <a:r>
              <a:rPr lang="en-US" sz="3000" b="1" i="1" dirty="0" smtClean="0"/>
              <a:t>Who</a:t>
            </a:r>
          </a:p>
          <a:p>
            <a:pPr marL="341313" lvl="1" indent="-341313">
              <a:spcBef>
                <a:spcPts val="750"/>
              </a:spcBef>
            </a:pPr>
            <a:r>
              <a:rPr lang="en-US" sz="2800" dirty="0"/>
              <a:t>Early Care and Education Programs</a:t>
            </a:r>
          </a:p>
          <a:p>
            <a:pPr marL="682625" lvl="2" indent="-341313"/>
            <a:r>
              <a:rPr lang="en-US" sz="2600" dirty="0" smtClean="0"/>
              <a:t>Child care </a:t>
            </a:r>
          </a:p>
          <a:p>
            <a:pPr marL="682625" lvl="2" indent="-341313"/>
            <a:r>
              <a:rPr lang="en-US" sz="2600" dirty="0" smtClean="0"/>
              <a:t>Preschool</a:t>
            </a:r>
          </a:p>
          <a:p>
            <a:pPr marL="682625" lvl="2" indent="-341313"/>
            <a:r>
              <a:rPr lang="en-US" sz="2600" dirty="0" smtClean="0"/>
              <a:t>Before and After School</a:t>
            </a:r>
          </a:p>
          <a:p>
            <a:pPr marL="682625" lvl="2" indent="-341313"/>
            <a:r>
              <a:rPr lang="en-US" sz="2600" dirty="0" smtClean="0"/>
              <a:t>Summer Day Camps</a:t>
            </a:r>
          </a:p>
          <a:p>
            <a:pPr marL="682625" lvl="2" indent="-341313"/>
            <a:r>
              <a:rPr lang="en-US" sz="2600" dirty="0" smtClean="0"/>
              <a:t>Family Child Care</a:t>
            </a:r>
          </a:p>
          <a:p>
            <a:pPr marL="682625" lvl="2" indent="-341313"/>
            <a:r>
              <a:rPr lang="en-US" sz="2600" dirty="0" smtClean="0"/>
              <a:t>Family, Friend and Neighbor Care</a:t>
            </a:r>
          </a:p>
          <a:p>
            <a:pPr marL="341313" lvl="1" indent="-341313">
              <a:spcBef>
                <a:spcPts val="750"/>
              </a:spcBef>
            </a:pPr>
            <a:r>
              <a:rPr lang="en-US" sz="2800" dirty="0"/>
              <a:t>Head Start</a:t>
            </a:r>
          </a:p>
          <a:p>
            <a:pPr marL="341313" lvl="1" indent="-341313">
              <a:spcBef>
                <a:spcPts val="750"/>
              </a:spcBef>
            </a:pPr>
            <a:r>
              <a:rPr lang="en-US" sz="2800" dirty="0"/>
              <a:t>Early Head Start</a:t>
            </a:r>
          </a:p>
        </p:txBody>
      </p:sp>
      <p:pic>
        <p:nvPicPr>
          <p:cNvPr id="2" name="Picture 1" descr="GUM SPRINGS 2014 general (14).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55547" y="2187615"/>
            <a:ext cx="2464307" cy="3692447"/>
          </a:xfrm>
          <a:prstGeom prst="rect">
            <a:avLst/>
          </a:prstGeom>
          <a:ln>
            <a:noFill/>
          </a:ln>
          <a:effectLst>
            <a:softEdge rad="112500"/>
          </a:effectLst>
        </p:spPr>
      </p:pic>
    </p:spTree>
    <p:extLst>
      <p:ext uri="{BB962C8B-B14F-4D97-AF65-F5344CB8AC3E}">
        <p14:creationId xmlns:p14="http://schemas.microsoft.com/office/powerpoint/2010/main" val="3268327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6784" y="271575"/>
            <a:ext cx="8630433" cy="1325563"/>
          </a:xfrm>
        </p:spPr>
        <p:txBody>
          <a:bodyPr vert="horz" lIns="91440" tIns="45720" rIns="91440" bIns="45720" rtlCol="0" anchor="ctr">
            <a:normAutofit/>
          </a:bodyPr>
          <a:lstStyle/>
          <a:p>
            <a:pPr algn="ctr"/>
            <a:r>
              <a:rPr lang="en-US" sz="3600" dirty="0">
                <a:latin typeface="Calibri"/>
                <a:cs typeface="Calibri"/>
              </a:rPr>
              <a:t>The Early Care and Education </a:t>
            </a:r>
            <a:r>
              <a:rPr lang="en-US" sz="3600" dirty="0" smtClean="0">
                <a:latin typeface="Calibri"/>
                <a:cs typeface="Calibri"/>
              </a:rPr>
              <a:t>Landscape</a:t>
            </a:r>
            <a:endParaRPr lang="en-US" sz="3600" dirty="0">
              <a:latin typeface="Calibri"/>
              <a:cs typeface="Calibri"/>
            </a:endParaRPr>
          </a:p>
        </p:txBody>
      </p:sp>
      <p:sp>
        <p:nvSpPr>
          <p:cNvPr id="5" name="Content Placeholder 4"/>
          <p:cNvSpPr>
            <a:spLocks noGrp="1"/>
          </p:cNvSpPr>
          <p:nvPr>
            <p:ph sz="half" idx="1"/>
          </p:nvPr>
        </p:nvSpPr>
        <p:spPr>
          <a:xfrm>
            <a:off x="489431" y="1610357"/>
            <a:ext cx="8165139" cy="4976051"/>
          </a:xfrm>
        </p:spPr>
        <p:txBody>
          <a:bodyPr>
            <a:normAutofit fontScale="92500" lnSpcReduction="10000"/>
          </a:bodyPr>
          <a:lstStyle/>
          <a:p>
            <a:pPr marL="0" indent="0">
              <a:buNone/>
            </a:pPr>
            <a:r>
              <a:rPr lang="en-US" sz="3000" b="1" dirty="0" smtClean="0"/>
              <a:t>Early Head Start-Child Care Partnerships</a:t>
            </a:r>
          </a:p>
          <a:p>
            <a:pPr marL="0" indent="0">
              <a:lnSpc>
                <a:spcPct val="110000"/>
              </a:lnSpc>
              <a:spcBef>
                <a:spcPts val="1000"/>
              </a:spcBef>
              <a:buNone/>
            </a:pPr>
            <a:r>
              <a:rPr lang="en-US" sz="3000" dirty="0" smtClean="0"/>
              <a:t>This </a:t>
            </a:r>
            <a:r>
              <a:rPr lang="en-US" sz="3000" dirty="0"/>
              <a:t>program integrates EHS comprehensive services and resources into the array of traditional child care and family care settings</a:t>
            </a:r>
            <a:r>
              <a:rPr lang="en-US" sz="3000" dirty="0" smtClean="0"/>
              <a:t>.</a:t>
            </a:r>
          </a:p>
          <a:p>
            <a:pPr>
              <a:lnSpc>
                <a:spcPct val="110000"/>
              </a:lnSpc>
              <a:spcBef>
                <a:spcPts val="1000"/>
              </a:spcBef>
            </a:pPr>
            <a:r>
              <a:rPr lang="en-US" sz="3000" dirty="0" smtClean="0"/>
              <a:t>Learn more about this partnership…</a:t>
            </a:r>
            <a:endParaRPr lang="en-US" sz="3000" dirty="0" smtClean="0">
              <a:hlinkClick r:id="rId3"/>
            </a:endParaRPr>
          </a:p>
          <a:p>
            <a:pPr marL="225425" lvl="1" indent="0">
              <a:lnSpc>
                <a:spcPct val="110000"/>
              </a:lnSpc>
              <a:spcBef>
                <a:spcPts val="0"/>
              </a:spcBef>
              <a:buNone/>
            </a:pPr>
            <a:r>
              <a:rPr lang="en-US" sz="3000" dirty="0" smtClean="0">
                <a:hlinkClick r:id="rId3"/>
              </a:rPr>
              <a:t>https</a:t>
            </a:r>
            <a:r>
              <a:rPr lang="en-US" sz="3000" dirty="0">
                <a:hlinkClick r:id="rId3"/>
              </a:rPr>
              <a:t>://</a:t>
            </a:r>
            <a:r>
              <a:rPr lang="en-US" sz="3000" dirty="0" smtClean="0">
                <a:hlinkClick r:id="rId3"/>
              </a:rPr>
              <a:t>www.acf.hhs.gov/sites/default/files/ecd/ehs_ccp_brochure.pdf</a:t>
            </a:r>
            <a:r>
              <a:rPr lang="en-US" sz="3000" dirty="0" smtClean="0"/>
              <a:t>  </a:t>
            </a:r>
          </a:p>
          <a:p>
            <a:pPr>
              <a:lnSpc>
                <a:spcPct val="110000"/>
              </a:lnSpc>
              <a:spcBef>
                <a:spcPts val="1000"/>
              </a:spcBef>
            </a:pPr>
            <a:r>
              <a:rPr lang="en-US" sz="3000" dirty="0" smtClean="0"/>
              <a:t>Is </a:t>
            </a:r>
            <a:r>
              <a:rPr lang="en-US" sz="3000" dirty="0"/>
              <a:t>your state a part of this grant?</a:t>
            </a:r>
          </a:p>
          <a:p>
            <a:pPr marL="225425" lvl="1" indent="0">
              <a:lnSpc>
                <a:spcPct val="110000"/>
              </a:lnSpc>
              <a:spcBef>
                <a:spcPts val="0"/>
              </a:spcBef>
              <a:buNone/>
            </a:pPr>
            <a:r>
              <a:rPr lang="en-US" sz="3000" dirty="0" smtClean="0">
                <a:hlinkClick r:id="rId4"/>
              </a:rPr>
              <a:t>https</a:t>
            </a:r>
            <a:r>
              <a:rPr lang="en-US" sz="3000" dirty="0">
                <a:hlinkClick r:id="rId4"/>
              </a:rPr>
              <a:t>://</a:t>
            </a:r>
            <a:r>
              <a:rPr lang="en-US" sz="3000" dirty="0" smtClean="0">
                <a:hlinkClick r:id="rId4"/>
              </a:rPr>
              <a:t>www.acf.hhs.gov/ecd/early-learning/ehs-cc-partnerships</a:t>
            </a:r>
            <a:endParaRPr lang="en-US" sz="3000" dirty="0" smtClean="0"/>
          </a:p>
          <a:p>
            <a:pPr marL="0" indent="0">
              <a:buNone/>
            </a:pPr>
            <a:endParaRPr lang="en-US" dirty="0"/>
          </a:p>
        </p:txBody>
      </p:sp>
    </p:spTree>
    <p:extLst>
      <p:ext uri="{BB962C8B-B14F-4D97-AF65-F5344CB8AC3E}">
        <p14:creationId xmlns:p14="http://schemas.microsoft.com/office/powerpoint/2010/main" val="3059049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3910" y="247412"/>
            <a:ext cx="7886700" cy="1054998"/>
          </a:xfrm>
        </p:spPr>
        <p:txBody>
          <a:bodyPr>
            <a:normAutofit fontScale="90000"/>
          </a:bodyPr>
          <a:lstStyle/>
          <a:p>
            <a:pPr algn="ctr"/>
            <a:r>
              <a:rPr lang="en-US" sz="3600" dirty="0" smtClean="0"/>
              <a:t>The Early Childhood Education Landscape</a:t>
            </a:r>
            <a:endParaRPr lang="en-US" sz="3600" dirty="0"/>
          </a:p>
        </p:txBody>
      </p:sp>
      <p:sp>
        <p:nvSpPr>
          <p:cNvPr id="5" name="Content Placeholder 4"/>
          <p:cNvSpPr>
            <a:spLocks noGrp="1"/>
          </p:cNvSpPr>
          <p:nvPr>
            <p:ph sz="half" idx="1"/>
          </p:nvPr>
        </p:nvSpPr>
        <p:spPr>
          <a:xfrm>
            <a:off x="335288" y="1255268"/>
            <a:ext cx="8473423" cy="5244392"/>
          </a:xfrm>
        </p:spPr>
        <p:txBody>
          <a:bodyPr>
            <a:normAutofit/>
          </a:bodyPr>
          <a:lstStyle/>
          <a:p>
            <a:pPr marL="3175" lvl="2" indent="0">
              <a:buNone/>
            </a:pPr>
            <a:r>
              <a:rPr lang="en-US" sz="2800" b="1" dirty="0" smtClean="0"/>
              <a:t>Who Regulates, Oversees, and Supports</a:t>
            </a:r>
            <a:endParaRPr lang="en-US" sz="2600" dirty="0" smtClean="0"/>
          </a:p>
          <a:p>
            <a:pPr marL="284163" indent="-284163"/>
            <a:r>
              <a:rPr lang="en-US" dirty="0" smtClean="0"/>
              <a:t>Regulations </a:t>
            </a:r>
          </a:p>
          <a:p>
            <a:pPr marL="568325" lvl="1" indent="-284163">
              <a:buFont typeface="Arial"/>
              <a:buChar char="•"/>
            </a:pPr>
            <a:r>
              <a:rPr lang="en-US" sz="2600" dirty="0" smtClean="0"/>
              <a:t>State Department of Human Services Child Care Licensing</a:t>
            </a:r>
          </a:p>
          <a:p>
            <a:pPr marL="568325" lvl="1" indent="-284163">
              <a:buFont typeface="Arial"/>
              <a:buChar char="•"/>
            </a:pPr>
            <a:r>
              <a:rPr lang="en-US" sz="2600" dirty="0" smtClean="0"/>
              <a:t>State Health Department (Sanitation rules)</a:t>
            </a:r>
          </a:p>
          <a:p>
            <a:pPr marL="284163" lvl="2" indent="-284163">
              <a:spcBef>
                <a:spcPts val="750"/>
              </a:spcBef>
            </a:pPr>
            <a:r>
              <a:rPr lang="en-US" sz="2800" dirty="0"/>
              <a:t>Head Start Program Performance Standards</a:t>
            </a:r>
          </a:p>
          <a:p>
            <a:pPr marL="284163" lvl="2" indent="-284163">
              <a:spcBef>
                <a:spcPts val="750"/>
              </a:spcBef>
            </a:pPr>
            <a:r>
              <a:rPr lang="en-US" sz="2800" dirty="0"/>
              <a:t>Quality Improvement Initiatives</a:t>
            </a:r>
          </a:p>
          <a:p>
            <a:pPr marL="568325" lvl="1" indent="-284163">
              <a:buFont typeface="Arial"/>
              <a:buChar char="•"/>
            </a:pPr>
            <a:r>
              <a:rPr lang="en-US" sz="2600" dirty="0"/>
              <a:t>National Association Accreditations, e.g. NAEYC, NAFCC </a:t>
            </a:r>
          </a:p>
          <a:p>
            <a:pPr marL="568325" lvl="1" indent="-284163">
              <a:buFont typeface="Arial"/>
              <a:buChar char="•"/>
            </a:pPr>
            <a:r>
              <a:rPr lang="en-US" sz="2600" dirty="0"/>
              <a:t>State Initiatives</a:t>
            </a:r>
          </a:p>
          <a:p>
            <a:pPr marL="284163" lvl="2" indent="-284163">
              <a:spcBef>
                <a:spcPts val="750"/>
              </a:spcBef>
            </a:pPr>
            <a:r>
              <a:rPr lang="en-US" sz="2800" dirty="0"/>
              <a:t>National Health and Safety </a:t>
            </a:r>
            <a:r>
              <a:rPr lang="en-US" sz="2800" dirty="0" smtClean="0"/>
              <a:t>Guidelines−</a:t>
            </a:r>
            <a:r>
              <a:rPr lang="en-US" sz="2800" i="1" dirty="0" smtClean="0"/>
              <a:t>Caring for Our Children, 3rd Edition </a:t>
            </a:r>
            <a:r>
              <a:rPr lang="en-US" sz="2800" dirty="0" smtClean="0"/>
              <a:t>and </a:t>
            </a:r>
            <a:r>
              <a:rPr lang="en-US" sz="2800" i="1" dirty="0" smtClean="0"/>
              <a:t>Caring for Our Children Basics </a:t>
            </a:r>
          </a:p>
          <a:p>
            <a:pPr marL="284163" lvl="2" indent="-284163">
              <a:spcBef>
                <a:spcPts val="750"/>
              </a:spcBef>
            </a:pPr>
            <a:r>
              <a:rPr lang="en-US" sz="2800" dirty="0" smtClean="0"/>
              <a:t>Child Care Resource and Referral</a:t>
            </a:r>
            <a:endParaRPr lang="en-US" sz="2400" dirty="0"/>
          </a:p>
          <a:p>
            <a:pPr lvl="2"/>
            <a:endParaRPr lang="en-US" sz="2400" dirty="0" smtClean="0"/>
          </a:p>
        </p:txBody>
      </p:sp>
    </p:spTree>
    <p:extLst>
      <p:ext uri="{BB962C8B-B14F-4D97-AF65-F5344CB8AC3E}">
        <p14:creationId xmlns:p14="http://schemas.microsoft.com/office/powerpoint/2010/main" val="4130579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01362"/>
            <a:ext cx="7886700" cy="1071279"/>
          </a:xfrm>
        </p:spPr>
        <p:txBody>
          <a:bodyPr>
            <a:normAutofit/>
          </a:bodyPr>
          <a:lstStyle/>
          <a:p>
            <a:pPr algn="ctr"/>
            <a:r>
              <a:rPr lang="en-US" sz="3600" dirty="0" smtClean="0"/>
              <a:t>An Example</a:t>
            </a:r>
            <a:endParaRPr lang="en-US" sz="3600" dirty="0"/>
          </a:p>
        </p:txBody>
      </p:sp>
      <p:sp>
        <p:nvSpPr>
          <p:cNvPr id="3" name="TextBox 2"/>
          <p:cNvSpPr txBox="1"/>
          <p:nvPr/>
        </p:nvSpPr>
        <p:spPr>
          <a:xfrm>
            <a:off x="628651" y="1372642"/>
            <a:ext cx="7767204" cy="4401205"/>
          </a:xfrm>
          <a:prstGeom prst="rect">
            <a:avLst/>
          </a:prstGeom>
          <a:noFill/>
        </p:spPr>
        <p:txBody>
          <a:bodyPr wrap="square" rtlCol="0">
            <a:spAutoFit/>
          </a:bodyPr>
          <a:lstStyle/>
          <a:p>
            <a:r>
              <a:rPr lang="en-US" sz="2800" i="1" dirty="0" smtClean="0"/>
              <a:t>CFOC3</a:t>
            </a:r>
            <a:r>
              <a:rPr lang="en-US" sz="2800" dirty="0" smtClean="0"/>
              <a:t> standard concerning the use of Child Care Health Consultants</a:t>
            </a:r>
          </a:p>
          <a:p>
            <a:endParaRPr lang="en-US" sz="2800" dirty="0"/>
          </a:p>
          <a:p>
            <a:r>
              <a:rPr lang="en-US" sz="2800" dirty="0" smtClean="0">
                <a:hlinkClick r:id="rId3"/>
              </a:rPr>
              <a:t>Standard 1.6.0.1 Child Care Health Consultants</a:t>
            </a:r>
            <a:endParaRPr lang="en-US" sz="2800" dirty="0" smtClean="0"/>
          </a:p>
          <a:p>
            <a:r>
              <a:rPr lang="en-US" sz="2800" dirty="0"/>
              <a:t>A facility should identify and engage/partner with a child care health consultant (CCHC) who is a licensed health professional with education and experience in child and community health and child care and preferably specialized training in child care health consultation.</a:t>
            </a:r>
          </a:p>
        </p:txBody>
      </p:sp>
    </p:spTree>
    <p:extLst>
      <p:ext uri="{BB962C8B-B14F-4D97-AF65-F5344CB8AC3E}">
        <p14:creationId xmlns:p14="http://schemas.microsoft.com/office/powerpoint/2010/main" val="1753966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01362"/>
            <a:ext cx="7886700" cy="1071279"/>
          </a:xfrm>
        </p:spPr>
        <p:txBody>
          <a:bodyPr>
            <a:normAutofit/>
          </a:bodyPr>
          <a:lstStyle/>
          <a:p>
            <a:pPr algn="ctr"/>
            <a:r>
              <a:rPr lang="en-US" sz="3600" dirty="0" smtClean="0"/>
              <a:t>An Example</a:t>
            </a:r>
            <a:endParaRPr lang="en-US" sz="3600" dirty="0"/>
          </a:p>
        </p:txBody>
      </p:sp>
      <p:sp>
        <p:nvSpPr>
          <p:cNvPr id="3" name="TextBox 2"/>
          <p:cNvSpPr txBox="1"/>
          <p:nvPr/>
        </p:nvSpPr>
        <p:spPr>
          <a:xfrm>
            <a:off x="628651" y="1372642"/>
            <a:ext cx="7767204" cy="3970318"/>
          </a:xfrm>
          <a:prstGeom prst="rect">
            <a:avLst/>
          </a:prstGeom>
          <a:noFill/>
        </p:spPr>
        <p:txBody>
          <a:bodyPr wrap="square" rtlCol="0">
            <a:spAutoFit/>
          </a:bodyPr>
          <a:lstStyle/>
          <a:p>
            <a:endParaRPr lang="en-US" sz="2800" i="1" dirty="0" smtClean="0"/>
          </a:p>
          <a:p>
            <a:r>
              <a:rPr lang="en-US" sz="2800" dirty="0" smtClean="0"/>
              <a:t>According to </a:t>
            </a:r>
            <a:r>
              <a:rPr lang="en-US" sz="2800" i="1" dirty="0" smtClean="0"/>
              <a:t>Overview </a:t>
            </a:r>
            <a:r>
              <a:rPr lang="en-US" sz="2800" i="1" dirty="0"/>
              <a:t>of State Child Care Health Consultation Activities and Registries Preliminary Report</a:t>
            </a:r>
            <a:r>
              <a:rPr lang="en-US" sz="2800" dirty="0"/>
              <a:t> – February 2017 </a:t>
            </a:r>
          </a:p>
          <a:p>
            <a:endParaRPr lang="en-US" sz="2800" dirty="0" smtClean="0"/>
          </a:p>
          <a:p>
            <a:r>
              <a:rPr lang="en-US" sz="2800" dirty="0" smtClean="0"/>
              <a:t>Only </a:t>
            </a:r>
            <a:r>
              <a:rPr lang="en-US" sz="2800" b="1" dirty="0"/>
              <a:t>twenty-six states </a:t>
            </a:r>
            <a:r>
              <a:rPr lang="en-US" sz="2800" dirty="0"/>
              <a:t>identify CCHCs in their regulation and there is considerable variation in how states utilize child care health consultants.</a:t>
            </a:r>
          </a:p>
          <a:p>
            <a:endParaRPr lang="en-US" sz="2800" dirty="0"/>
          </a:p>
        </p:txBody>
      </p:sp>
    </p:spTree>
    <p:extLst>
      <p:ext uri="{BB962C8B-B14F-4D97-AF65-F5344CB8AC3E}">
        <p14:creationId xmlns:p14="http://schemas.microsoft.com/office/powerpoint/2010/main" val="979403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D015C169788B42BB3E7B6D26D944C0" ma:contentTypeVersion="3" ma:contentTypeDescription="Create a new document." ma:contentTypeScope="" ma:versionID="ff2e0296fa053d50a064d23227c246a2">
  <xsd:schema xmlns:xsd="http://www.w3.org/2001/XMLSchema" xmlns:xs="http://www.w3.org/2001/XMLSchema" xmlns:p="http://schemas.microsoft.com/office/2006/metadata/properties" xmlns:ns1="http://schemas.microsoft.com/sharepoint/v3" xmlns:ns3="40121c03-783f-4112-b449-6e8b352f0c97" targetNamespace="http://schemas.microsoft.com/office/2006/metadata/properties" ma:root="true" ma:fieldsID="e0fb37b5d7b9111d0690da43c1b2cf32" ns1:_="" ns3:_="">
    <xsd:import namespace="http://schemas.microsoft.com/sharepoint/v3"/>
    <xsd:import namespace="40121c03-783f-4112-b449-6e8b352f0c97"/>
    <xsd:element name="properties">
      <xsd:complexType>
        <xsd:sequence>
          <xsd:element name="documentManagement">
            <xsd:complexType>
              <xsd:all>
                <xsd:element ref="ns3:SharedWithUsers" minOccurs="0"/>
                <xsd:element ref="ns1:IMAddres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ddress" ma:index="9" nillable="true" ma:displayName="IM Address" ma:internalName="IMAddres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121c03-783f-4112-b449-6e8b352f0c9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ddress xmlns="http://schemas.microsoft.com/sharepoint/v3" xsi:nil="true"/>
  </documentManagement>
</p:properties>
</file>

<file path=customXml/itemProps1.xml><?xml version="1.0" encoding="utf-8"?>
<ds:datastoreItem xmlns:ds="http://schemas.openxmlformats.org/officeDocument/2006/customXml" ds:itemID="{0ECCF0A7-5682-4A30-A726-453952F44E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0121c03-783f-4112-b449-6e8b352f0c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BCA0C8-59B5-40DF-BEC6-E288836446B6}">
  <ds:schemaRefs>
    <ds:schemaRef ds:uri="http://schemas.microsoft.com/sharepoint/v3/contenttype/forms"/>
  </ds:schemaRefs>
</ds:datastoreItem>
</file>

<file path=customXml/itemProps3.xml><?xml version="1.0" encoding="utf-8"?>
<ds:datastoreItem xmlns:ds="http://schemas.openxmlformats.org/officeDocument/2006/customXml" ds:itemID="{01FAAAAC-317B-4895-AB27-20E5BA4F0AC1}">
  <ds:schemaRefs>
    <ds:schemaRef ds:uri="40121c03-783f-4112-b449-6e8b352f0c97"/>
    <ds:schemaRef ds:uri="http://purl.org/dc/dcmitype/"/>
    <ds:schemaRef ds:uri="http://www.w3.org/XML/1998/namespace"/>
    <ds:schemaRef ds:uri="http://purl.org/dc/elements/1.1/"/>
    <ds:schemaRef ds:uri="http://schemas.microsoft.com/office/2006/documentManagement/types"/>
    <ds:schemaRef ds:uri="http://schemas.microsoft.com/office/2006/metadata/properties"/>
    <ds:schemaRef ds:uri="http://schemas.microsoft.com/sharepoint/v3"/>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3184</TotalTime>
  <Words>1456</Words>
  <Application>Microsoft Office PowerPoint</Application>
  <PresentationFormat>On-screen Show (4:3)</PresentationFormat>
  <Paragraphs>186</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  Partnering  with Child Care to Improve Oral Health for Children in Early Care and Education Programs</vt:lpstr>
      <vt:lpstr>General Reminders</vt:lpstr>
      <vt:lpstr>Learning Objectives</vt:lpstr>
      <vt:lpstr>National Resource Center for Health and Safety in Child Care and Early Education</vt:lpstr>
      <vt:lpstr>The Early Care and Education Landscape</vt:lpstr>
      <vt:lpstr>The Early Care and Education Landscape</vt:lpstr>
      <vt:lpstr>The Early Childhood Education Landscape</vt:lpstr>
      <vt:lpstr>An Example</vt:lpstr>
      <vt:lpstr>An Example</vt:lpstr>
      <vt:lpstr>Caring for Our Children, 3rd Edition National Health and Safety Performance Standards for Early Care and Education Programs</vt:lpstr>
      <vt:lpstr>Caring for Our Children (CFOC) 3rd Ed.</vt:lpstr>
      <vt:lpstr>Tooth Brushing in Head Start</vt:lpstr>
      <vt:lpstr>Tooth Brushing in CFOC3</vt:lpstr>
      <vt:lpstr>Tooth Brushing in CFOC3</vt:lpstr>
      <vt:lpstr>PowerPoint Presentation</vt:lpstr>
      <vt:lpstr>The Best Way to Access CFOC3 </vt:lpstr>
      <vt:lpstr>The Best Way to Access CFOC3 </vt:lpstr>
      <vt:lpstr>The Best Way to Access CFOC3 </vt:lpstr>
      <vt:lpstr>So What? How Does This Help a DHL?</vt:lpstr>
      <vt:lpstr>Scenario</vt:lpstr>
      <vt:lpstr>Another Partner: the Child Care  Health Consultant</vt:lpstr>
      <vt:lpstr>Another Partner: the Child  Care Health Consultant</vt:lpstr>
      <vt:lpstr>Scenario</vt:lpstr>
      <vt:lpstr>Scenario</vt:lpstr>
      <vt:lpstr>Resources for Finding a Dental Provider</vt:lpstr>
      <vt:lpstr>National Center on Early Childhood  Health and Wellness and  National Resource Center  </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April</dc:creator>
  <cp:lastModifiedBy>Michelle Landrum</cp:lastModifiedBy>
  <cp:revision>150</cp:revision>
  <dcterms:created xsi:type="dcterms:W3CDTF">2016-02-22T20:09:49Z</dcterms:created>
  <dcterms:modified xsi:type="dcterms:W3CDTF">2017-02-14T22:22:45Z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0x0101002FD015C169788B42BB3E7B6D26D944C0</vt:lpwstr>
  </property>
</Properties>
</file>