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08" r:id="rId5"/>
  </p:sldMasterIdLst>
  <p:notesMasterIdLst>
    <p:notesMasterId r:id="rId37"/>
  </p:notesMasterIdLst>
  <p:sldIdLst>
    <p:sldId id="383" r:id="rId6"/>
    <p:sldId id="389" r:id="rId7"/>
    <p:sldId id="399" r:id="rId8"/>
    <p:sldId id="396" r:id="rId9"/>
    <p:sldId id="411" r:id="rId10"/>
    <p:sldId id="412" r:id="rId11"/>
    <p:sldId id="413" r:id="rId12"/>
    <p:sldId id="414" r:id="rId13"/>
    <p:sldId id="415" r:id="rId14"/>
    <p:sldId id="416" r:id="rId15"/>
    <p:sldId id="417" r:id="rId16"/>
    <p:sldId id="418" r:id="rId17"/>
    <p:sldId id="419" r:id="rId18"/>
    <p:sldId id="420" r:id="rId19"/>
    <p:sldId id="421" r:id="rId20"/>
    <p:sldId id="438" r:id="rId21"/>
    <p:sldId id="439" r:id="rId22"/>
    <p:sldId id="440" r:id="rId23"/>
    <p:sldId id="441" r:id="rId24"/>
    <p:sldId id="426" r:id="rId25"/>
    <p:sldId id="427" r:id="rId26"/>
    <p:sldId id="428" r:id="rId27"/>
    <p:sldId id="436" r:id="rId28"/>
    <p:sldId id="430" r:id="rId29"/>
    <p:sldId id="431" r:id="rId30"/>
    <p:sldId id="432" r:id="rId31"/>
    <p:sldId id="433" r:id="rId32"/>
    <p:sldId id="437" r:id="rId33"/>
    <p:sldId id="349" r:id="rId34"/>
    <p:sldId id="382" r:id="rId35"/>
    <p:sldId id="41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B9B"/>
    <a:srgbClr val="CB44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555" autoAdjust="0"/>
  </p:normalViewPr>
  <p:slideViewPr>
    <p:cSldViewPr snapToGrid="0">
      <p:cViewPr varScale="1">
        <p:scale>
          <a:sx n="61" d="100"/>
          <a:sy n="61" d="100"/>
        </p:scale>
        <p:origin x="1464" y="60"/>
      </p:cViewPr>
      <p:guideLst>
        <p:guide orient="horz" pos="2160"/>
        <p:guide pos="2880"/>
      </p:guideLst>
    </p:cSldViewPr>
  </p:slideViewPr>
  <p:notesTextViewPr>
    <p:cViewPr>
      <p:scale>
        <a:sx n="140" d="100"/>
        <a:sy n="140" d="100"/>
      </p:scale>
      <p:origin x="0" y="0"/>
    </p:cViewPr>
  </p:notesTextViewPr>
  <p:sorterViewPr>
    <p:cViewPr>
      <p:scale>
        <a:sx n="150" d="100"/>
        <a:sy n="150" d="100"/>
      </p:scale>
      <p:origin x="0" y="7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BE55D-C7B6-4D5C-8DC9-A68C88776120}" type="datetimeFigureOut">
              <a:rPr lang="en-US" smtClean="0"/>
              <a:t>5/11/2016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ECF410-53E4-4DA2-89AA-D914CD35A003}" type="slidenum">
              <a:rPr lang="en-US" smtClean="0"/>
              <a:t>‹#›</a:t>
            </a:fld>
            <a:endParaRPr lang="en-US"/>
          </a:p>
        </p:txBody>
      </p:sp>
    </p:spTree>
    <p:extLst>
      <p:ext uri="{BB962C8B-B14F-4D97-AF65-F5344CB8AC3E}">
        <p14:creationId xmlns:p14="http://schemas.microsoft.com/office/powerpoint/2010/main" val="364500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7">
              <a:defRPr/>
            </a:pPr>
            <a:endParaRPr lang="en-US" dirty="0"/>
          </a:p>
        </p:txBody>
      </p:sp>
      <p:sp>
        <p:nvSpPr>
          <p:cNvPr id="4" name="Slide Number Placeholder 3"/>
          <p:cNvSpPr>
            <a:spLocks noGrp="1"/>
          </p:cNvSpPr>
          <p:nvPr>
            <p:ph type="sldNum" sz="quarter" idx="10"/>
          </p:nvPr>
        </p:nvSpPr>
        <p:spPr/>
        <p:txBody>
          <a:bodyPr/>
          <a:lstStyle/>
          <a:p>
            <a:fld id="{26931ABD-0424-4A39-8C27-11918CED66E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44302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Agendas are set by each network</a:t>
            </a:r>
            <a:r>
              <a:rPr lang="en-US" baseline="0" dirty="0" smtClean="0"/>
              <a:t> depending on the issues most pressing for themselves.</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12</a:t>
            </a:fld>
            <a:endParaRPr lang="en-US"/>
          </a:p>
        </p:txBody>
      </p:sp>
    </p:spTree>
    <p:extLst>
      <p:ext uri="{BB962C8B-B14F-4D97-AF65-F5344CB8AC3E}">
        <p14:creationId xmlns:p14="http://schemas.microsoft.com/office/powerpoint/2010/main" val="885879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NCECHW </a:t>
            </a:r>
            <a:r>
              <a:rPr lang="en-US" sz="1200" b="0" dirty="0" smtClean="0">
                <a:solidFill>
                  <a:srgbClr val="1460AB"/>
                </a:solidFill>
              </a:rPr>
              <a:t>supports</a:t>
            </a:r>
            <a:r>
              <a:rPr lang="en-US" sz="1200" b="0" baseline="0" dirty="0" smtClean="0">
                <a:solidFill>
                  <a:srgbClr val="1460AB"/>
                </a:solidFill>
              </a:rPr>
              <a:t> </a:t>
            </a:r>
            <a:r>
              <a:rPr lang="en-US" sz="1200" b="0" dirty="0" smtClean="0">
                <a:solidFill>
                  <a:srgbClr val="1460AB"/>
                </a:solidFill>
              </a:rPr>
              <a:t>Health Manager Networks by sending</a:t>
            </a:r>
            <a:r>
              <a:rPr lang="en-US" sz="1200" b="0" baseline="0" dirty="0" smtClean="0">
                <a:solidFill>
                  <a:srgbClr val="1460AB"/>
                </a:solidFill>
              </a:rPr>
              <a:t> a list of early childhood health and wellness resources each month, hosting conference calls for self-identified network leaders 3 or 4 times each year, and upon request by making </a:t>
            </a:r>
            <a:r>
              <a:rPr lang="en-US" b="0" dirty="0" smtClean="0"/>
              <a:t>NCECHW </a:t>
            </a:r>
            <a:r>
              <a:rPr lang="en-US" sz="1200" b="0" baseline="0" dirty="0" smtClean="0">
                <a:solidFill>
                  <a:srgbClr val="1460AB"/>
                </a:solidFill>
              </a:rPr>
              <a:t>staff and experts available for both planning and meetings. When someone expresses interest in starting a network, we may help by </a:t>
            </a:r>
            <a:r>
              <a:rPr lang="en-US" sz="1200" b="0" baseline="0" dirty="0" smtClean="0">
                <a:solidFill>
                  <a:schemeClr val="tx1"/>
                </a:solidFill>
              </a:rPr>
              <a:t>i</a:t>
            </a:r>
            <a:r>
              <a:rPr lang="en-US" dirty="0" smtClean="0"/>
              <a:t>dentifying potential participants and their contact information as well as professional</a:t>
            </a:r>
            <a:r>
              <a:rPr lang="en-US" baseline="0" dirty="0" smtClean="0"/>
              <a:t> </a:t>
            </a:r>
            <a:r>
              <a:rPr lang="en-US" dirty="0" smtClean="0"/>
              <a:t>interests. This work is closely</a:t>
            </a:r>
            <a:r>
              <a:rPr lang="en-US" baseline="0" dirty="0" smtClean="0"/>
              <a:t> coordination with both regional federal and regional T/TA staff. In the past 4 years we have created a number of tools posted on ECLKC. The most recent is a video on fostering leadership. The print materials include briefs on starting a network, what works, a directory of virtual meeting tools and a newsletter.</a:t>
            </a:r>
            <a:endParaRPr lang="en-US" dirty="0" smtClean="0"/>
          </a:p>
          <a:p>
            <a:endParaRPr lang="en-US" b="0" dirty="0"/>
          </a:p>
        </p:txBody>
      </p:sp>
      <p:sp>
        <p:nvSpPr>
          <p:cNvPr id="4" name="Slide Number Placeholder 3"/>
          <p:cNvSpPr>
            <a:spLocks noGrp="1"/>
          </p:cNvSpPr>
          <p:nvPr>
            <p:ph type="sldNum" sz="quarter" idx="10"/>
          </p:nvPr>
        </p:nvSpPr>
        <p:spPr/>
        <p:txBody>
          <a:bodyPr/>
          <a:lstStyle/>
          <a:p>
            <a:fld id="{26931ABD-0424-4A39-8C27-11918CED66E4}" type="slidenum">
              <a:rPr lang="en-US" smtClean="0"/>
              <a:t>13</a:t>
            </a:fld>
            <a:endParaRPr lang="en-US" dirty="0"/>
          </a:p>
        </p:txBody>
      </p:sp>
    </p:spTree>
    <p:extLst>
      <p:ext uri="{BB962C8B-B14F-4D97-AF65-F5344CB8AC3E}">
        <p14:creationId xmlns:p14="http://schemas.microsoft.com/office/powerpoint/2010/main" val="1404397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unofficial</a:t>
            </a:r>
            <a:r>
              <a:rPr lang="en-US" baseline="0" dirty="0" smtClean="0"/>
              <a:t> motto has been work smarter, not harder. Their jobs as health managers, nutritionists, and oral health coordinators are difficult enough.</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14</a:t>
            </a:fld>
            <a:endParaRPr lang="en-US"/>
          </a:p>
        </p:txBody>
      </p:sp>
    </p:spTree>
    <p:extLst>
      <p:ext uri="{BB962C8B-B14F-4D97-AF65-F5344CB8AC3E}">
        <p14:creationId xmlns:p14="http://schemas.microsoft.com/office/powerpoint/2010/main" val="244527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more than </a:t>
            </a:r>
            <a:r>
              <a:rPr lang="en-US" baseline="0" dirty="0" smtClean="0"/>
              <a:t>50 networks currently operating in 38 states, territories, and regions with new ones developing all the time. No one is obligated to report to NCECHW or OHS, so once in a while we discover a group that has been meeting without our knowledge. </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15</a:t>
            </a:fld>
            <a:endParaRPr lang="en-US"/>
          </a:p>
        </p:txBody>
      </p:sp>
    </p:spTree>
    <p:extLst>
      <p:ext uri="{BB962C8B-B14F-4D97-AF65-F5344CB8AC3E}">
        <p14:creationId xmlns:p14="http://schemas.microsoft.com/office/powerpoint/2010/main" val="111865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ECF410-53E4-4DA2-89AA-D914CD35A003}" type="slidenum">
              <a:rPr lang="en-US" smtClean="0"/>
              <a:t>16</a:t>
            </a:fld>
            <a:endParaRPr lang="en-US"/>
          </a:p>
        </p:txBody>
      </p:sp>
    </p:spTree>
    <p:extLst>
      <p:ext uri="{BB962C8B-B14F-4D97-AF65-F5344CB8AC3E}">
        <p14:creationId xmlns:p14="http://schemas.microsoft.com/office/powerpoint/2010/main" val="825921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networks allow members</a:t>
            </a:r>
            <a:r>
              <a:rPr lang="en-US" baseline="0" dirty="0" smtClean="0"/>
              <a:t> to share the newest resources as well as serving as a channel for NCECHW to assess both the most current needs and applicability of new products.</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17</a:t>
            </a:fld>
            <a:endParaRPr lang="en-US"/>
          </a:p>
        </p:txBody>
      </p:sp>
    </p:spTree>
    <p:extLst>
      <p:ext uri="{BB962C8B-B14F-4D97-AF65-F5344CB8AC3E}">
        <p14:creationId xmlns:p14="http://schemas.microsoft.com/office/powerpoint/2010/main" val="105762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 is not static and as I said, new networks spring up all the time. If anyone</a:t>
            </a:r>
            <a:r>
              <a:rPr lang="en-US" baseline="0" dirty="0" smtClean="0"/>
              <a:t> wants to know the name and contact information for networks in their state, contact me at this number or email address</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18</a:t>
            </a:fld>
            <a:endParaRPr lang="en-US"/>
          </a:p>
        </p:txBody>
      </p:sp>
    </p:spTree>
    <p:extLst>
      <p:ext uri="{BB962C8B-B14F-4D97-AF65-F5344CB8AC3E}">
        <p14:creationId xmlns:p14="http://schemas.microsoft.com/office/powerpoint/2010/main" val="201071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some of the most established networks have been</a:t>
            </a:r>
            <a:r>
              <a:rPr lang="en-US" baseline="0" dirty="0" smtClean="0"/>
              <a:t> able to influence state policies regarding child and family health.</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19</a:t>
            </a:fld>
            <a:endParaRPr lang="en-US"/>
          </a:p>
        </p:txBody>
      </p:sp>
    </p:spTree>
    <p:extLst>
      <p:ext uri="{BB962C8B-B14F-4D97-AF65-F5344CB8AC3E}">
        <p14:creationId xmlns:p14="http://schemas.microsoft.com/office/powerpoint/2010/main" val="143909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Before we get started. On</a:t>
            </a:r>
            <a:r>
              <a:rPr lang="en-US" baseline="0" dirty="0" smtClean="0"/>
              <a:t> behalf of the National Center on Early Childhood Health and Wellness, I want to thank you f</a:t>
            </a:r>
            <a:r>
              <a:rPr lang="en-US" sz="1200" dirty="0" smtClean="0">
                <a:solidFill>
                  <a:schemeClr val="tx1"/>
                </a:solidFill>
              </a:rPr>
              <a:t>or all you do to improve the oral health of pregnant women, infants, children, and families enrolled in Head Start.  We certainly couldn’t do what we have</a:t>
            </a:r>
            <a:r>
              <a:rPr lang="en-US" sz="1200" baseline="0" dirty="0" smtClean="0">
                <a:solidFill>
                  <a:schemeClr val="tx1"/>
                </a:solidFill>
              </a:rPr>
              <a:t> accomplished and what we will accomplish without </a:t>
            </a:r>
            <a:r>
              <a:rPr lang="en-US" sz="1200" dirty="0" smtClean="0">
                <a:solidFill>
                  <a:schemeClr val="tx1"/>
                </a:solidFill>
              </a:rPr>
              <a:t>you.  </a:t>
            </a:r>
          </a:p>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21</a:t>
            </a:fld>
            <a:endParaRPr lang="en-US"/>
          </a:p>
        </p:txBody>
      </p:sp>
    </p:spTree>
    <p:extLst>
      <p:ext uri="{BB962C8B-B14F-4D97-AF65-F5344CB8AC3E}">
        <p14:creationId xmlns:p14="http://schemas.microsoft.com/office/powerpoint/2010/main" val="3371114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23</a:t>
            </a:fld>
            <a:endParaRPr lang="en-US"/>
          </a:p>
        </p:txBody>
      </p:sp>
    </p:spTree>
    <p:extLst>
      <p:ext uri="{BB962C8B-B14F-4D97-AF65-F5344CB8AC3E}">
        <p14:creationId xmlns:p14="http://schemas.microsoft.com/office/powerpoint/2010/main" val="1078496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70378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can’t stress enough that it’s important to use</a:t>
            </a:r>
            <a:r>
              <a:rPr lang="en-US" baseline="0" dirty="0" smtClean="0"/>
              <a:t> only NCECHW-approved slides. Information in these slides contain evidence-based, evidence-informed, and best practices for addressing and preventing oral disease and injury. By using these slides, you are providing a common message and debunking many myths about oral health. </a:t>
            </a:r>
          </a:p>
          <a:p>
            <a:endParaRPr lang="en-US" baseline="0" dirty="0" smtClean="0"/>
          </a:p>
          <a:p>
            <a:r>
              <a:rPr lang="en-US" baseline="0" dirty="0" smtClean="0"/>
              <a:t>There are a number of updates that have been made to many of the slide presentations. In addition to converting the slides to the new NCECHW template, ADA’s recommendations for toothpaste amounts have been updated as have some of the references supporting data and recommendations stated in the presentations. </a:t>
            </a:r>
          </a:p>
          <a:p>
            <a:endParaRPr lang="en-US" baseline="0" dirty="0" smtClean="0"/>
          </a:p>
          <a:p>
            <a:r>
              <a:rPr lang="en-US" baseline="0" dirty="0" smtClean="0"/>
              <a:t>Given that, the presentations are non meant to be completely prescriptive.  It’s important to use them to best meet the information needs of the meeting planners and the audience. So feel free to remove, reorder, or mix the slides as you see fit.  </a:t>
            </a:r>
            <a:r>
              <a:rPr lang="en-US" dirty="0" smtClean="0"/>
              <a:t>For example, </a:t>
            </a:r>
            <a:r>
              <a:rPr lang="en-US" baseline="0" dirty="0" smtClean="0"/>
              <a:t>Oklahoma’s state Head Start Association asked for someone to speak at their annual spring meeting in early May 2016 </a:t>
            </a:r>
            <a:r>
              <a:rPr lang="en-US" dirty="0" smtClean="0"/>
              <a:t>on early</a:t>
            </a:r>
            <a:r>
              <a:rPr lang="en-US" baseline="0" dirty="0" smtClean="0"/>
              <a:t> childhood caries (or ECC) prevention and oral health during pregnancy. </a:t>
            </a:r>
          </a:p>
          <a:p>
            <a:endParaRPr lang="en-US" baseline="0" dirty="0" smtClean="0"/>
          </a:p>
          <a:p>
            <a:r>
              <a:rPr lang="en-US" baseline="0" dirty="0" smtClean="0"/>
              <a:t>Instead of providing two separate presentations, Region 6 DHL coordinator Beth Stewart and Oklahoma state DHL Karen </a:t>
            </a:r>
            <a:r>
              <a:rPr lang="en-US" baseline="0" dirty="0" err="1" smtClean="0"/>
              <a:t>Sehorn</a:t>
            </a:r>
            <a:r>
              <a:rPr lang="en-US" baseline="0" dirty="0" smtClean="0"/>
              <a:t>, used the first half of Smiles for Life to provide an overview of the caries, risk factors for ECC, and strategies for preventing ECC. They deleted the slides on oral injury prevention and first aid from Smiles for Life and replaced them with slides from the NCECHW-Approved presentation on promoting oral health during pregnancy. So by cutting and pasting slides from the two presentations, they created a third presentation using all NCECHW-approved slides.  Remember that any new slides cannot be added or used without first being reviewed and approved by the Office of Head Start and it’s NCECHW advisory committee.  </a:t>
            </a:r>
            <a:endParaRPr lang="en-US" dirty="0"/>
          </a:p>
        </p:txBody>
      </p:sp>
      <p:sp>
        <p:nvSpPr>
          <p:cNvPr id="4" name="Slide Number Placeholder 3"/>
          <p:cNvSpPr>
            <a:spLocks noGrp="1"/>
          </p:cNvSpPr>
          <p:nvPr>
            <p:ph type="sldNum" sz="quarter" idx="10"/>
          </p:nvPr>
        </p:nvSpPr>
        <p:spPr/>
        <p:txBody>
          <a:bodyPr/>
          <a:lstStyle/>
          <a:p>
            <a:fld id="{D8E0B2F4-0EF3-D84E-AFE5-9D7193616693}" type="slidenum">
              <a:rPr lang="en-US" smtClean="0"/>
              <a:t>25</a:t>
            </a:fld>
            <a:endParaRPr lang="en-US"/>
          </a:p>
        </p:txBody>
      </p:sp>
    </p:spTree>
    <p:extLst>
      <p:ext uri="{BB962C8B-B14F-4D97-AF65-F5344CB8AC3E}">
        <p14:creationId xmlns:p14="http://schemas.microsoft.com/office/powerpoint/2010/main" val="136477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Gaining access to</a:t>
            </a:r>
            <a:r>
              <a:rPr lang="en-US" baseline="0" dirty="0" smtClean="0"/>
              <a:t> the updated presentations is easy.</a:t>
            </a:r>
          </a:p>
          <a:p>
            <a:endParaRPr lang="en-US" baseline="0" dirty="0" smtClean="0"/>
          </a:p>
          <a:p>
            <a:r>
              <a:rPr lang="en-US" baseline="0" dirty="0" smtClean="0"/>
              <a:t>After today’s webinar, you’ll receive an email from me that–when you open it–will look the same or very similar to the screen shot on the slide.  This is an invitation to download one or all of the NCECHW-approved oral health presentations. </a:t>
            </a:r>
          </a:p>
          <a:p>
            <a:endParaRPr lang="en-US" baseline="0" dirty="0" smtClean="0"/>
          </a:p>
          <a:p>
            <a:r>
              <a:rPr lang="en-US" baseline="0" dirty="0" smtClean="0"/>
              <a:t>All you have to do is click on the view folder button and ……</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26</a:t>
            </a:fld>
            <a:endParaRPr lang="en-US"/>
          </a:p>
        </p:txBody>
      </p:sp>
    </p:spTree>
    <p:extLst>
      <p:ext uri="{BB962C8B-B14F-4D97-AF65-F5344CB8AC3E}">
        <p14:creationId xmlns:p14="http://schemas.microsoft.com/office/powerpoint/2010/main" val="1093811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be taken</a:t>
            </a:r>
            <a:r>
              <a:rPr lang="en-US" baseline="0" dirty="0" smtClean="0"/>
              <a:t> to a screen that looks like this.  </a:t>
            </a:r>
          </a:p>
          <a:p>
            <a:endParaRPr lang="en-US" baseline="0" dirty="0" smtClean="0"/>
          </a:p>
          <a:p>
            <a:r>
              <a:rPr lang="en-US" baseline="0" dirty="0" smtClean="0"/>
              <a:t>Here you will find the files that contain the 9 NCECHW-approved presentations. You can download one presentation at a time or multiple presentations at once. This is done by clicking the small box on the far right of each presentation. In this example I’m going to download 4 presentations at the same time. Once all of my selections are made, I click on the download button in the top left corner of the screen. And the downloading process will begin. If you want to download all of the presentations at once, click on the small box above all the others. This checks all of the files for downloading.</a:t>
            </a:r>
          </a:p>
          <a:p>
            <a:endParaRPr lang="en-US" baseline="0" dirty="0" smtClean="0"/>
          </a:p>
          <a:p>
            <a:r>
              <a:rPr lang="en-US" baseline="0" dirty="0" smtClean="0"/>
              <a:t>Some of these files are quite large so it may take a few minutes for them to download.  That’s especially true if you’re downloading multiple files at once.  </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27</a:t>
            </a:fld>
            <a:endParaRPr lang="en-US"/>
          </a:p>
        </p:txBody>
      </p:sp>
    </p:spTree>
    <p:extLst>
      <p:ext uri="{BB962C8B-B14F-4D97-AF65-F5344CB8AC3E}">
        <p14:creationId xmlns:p14="http://schemas.microsoft.com/office/powerpoint/2010/main" val="3058891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Remember that individual NCECHW-approved presentation slides can’t be changed. But you’re welcome to tailor the presentation slide deck to meet the needs of the meeting planners and intended audience. So feel free to remove (delete), reorder, or mix the slides as you see fit.  </a:t>
            </a:r>
            <a:r>
              <a:rPr lang="en-US" dirty="0" smtClean="0"/>
              <a:t>For example, </a:t>
            </a:r>
            <a:r>
              <a:rPr lang="en-US" baseline="0" dirty="0" smtClean="0"/>
              <a:t>Oklahoma’s state Head Start Association asked for a DHL to speak at its annual spring meeting in early May 2016 </a:t>
            </a:r>
            <a:r>
              <a:rPr lang="en-US" dirty="0" smtClean="0"/>
              <a:t>on early</a:t>
            </a:r>
            <a:r>
              <a:rPr lang="en-US" baseline="0" dirty="0" smtClean="0"/>
              <a:t> childhood caries (or ECC) prevention and oral health during pregnancy. </a:t>
            </a:r>
          </a:p>
          <a:p>
            <a:endParaRPr lang="en-US" baseline="0" dirty="0" smtClean="0"/>
          </a:p>
          <a:p>
            <a:r>
              <a:rPr lang="en-US" baseline="0" dirty="0" smtClean="0"/>
              <a:t>Instead of providing two separate presentations, Region 6 DHL coordinator Beth Stewart and Oklahoma state DHL Karen </a:t>
            </a:r>
            <a:r>
              <a:rPr lang="en-US" baseline="0" dirty="0" err="1" smtClean="0"/>
              <a:t>Sehorn</a:t>
            </a:r>
            <a:r>
              <a:rPr lang="en-US" baseline="0" dirty="0" smtClean="0"/>
              <a:t>, used the first half of Smiles for Life to provide an overview of dental caries, the risk factors for ECC, and strategies for preventing ECC. They deleted the slides on oral injury prevention and first aid from Smiles for Life and replaced them with slides from the NCECHW-Approved presentation on promoting oral health during pregnancy. So by cutting and pasting slides from the two presentations, they created a third presentation using all NCECHW-approved slides.  Remember that any new slides cannot be added or used without being reviewed and approved by NCECHW’s federal steering committee.  </a:t>
            </a:r>
            <a:endParaRPr lang="en-US" dirty="0" smtClean="0"/>
          </a:p>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28</a:t>
            </a:fld>
            <a:endParaRPr lang="en-US"/>
          </a:p>
        </p:txBody>
      </p:sp>
    </p:spTree>
    <p:extLst>
      <p:ext uri="{BB962C8B-B14F-4D97-AF65-F5344CB8AC3E}">
        <p14:creationId xmlns:p14="http://schemas.microsoft.com/office/powerpoint/2010/main" val="997526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64FA090-0431-4293-B617-B77C9082F291}" type="slidenum">
              <a:rPr lang="en-US" smtClean="0"/>
              <a:pPr/>
              <a:t>29</a:t>
            </a:fld>
            <a:endParaRPr lang="en-US"/>
          </a:p>
        </p:txBody>
      </p:sp>
    </p:spTree>
    <p:extLst>
      <p:ext uri="{BB962C8B-B14F-4D97-AF65-F5344CB8AC3E}">
        <p14:creationId xmlns:p14="http://schemas.microsoft.com/office/powerpoint/2010/main" val="225145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Health Manager Networks are unique communities of practice made up of Head Start and early childhood health services staff. The National Center on Early Childhood Health and Wellness provides</a:t>
            </a:r>
            <a:r>
              <a:rPr lang="en-US" sz="1200" kern="1200" baseline="0" dirty="0" smtClean="0">
                <a:solidFill>
                  <a:schemeClr val="tx1"/>
                </a:solidFill>
                <a:latin typeface="+mn-lt"/>
                <a:ea typeface="+mn-ea"/>
                <a:cs typeface="+mn-cs"/>
              </a:rPr>
              <a:t> support to states and regions creating, strengthening and sustaining networks of health services staff. </a:t>
            </a:r>
            <a:r>
              <a:rPr lang="en-US" sz="1200" kern="1200" dirty="0" smtClean="0">
                <a:solidFill>
                  <a:schemeClr val="tx1"/>
                </a:solidFill>
                <a:latin typeface="+mn-lt"/>
                <a:ea typeface="+mn-ea"/>
                <a:cs typeface="+mn-cs"/>
              </a:rPr>
              <a:t>Like</a:t>
            </a:r>
            <a:r>
              <a:rPr lang="en-US" sz="1200" kern="1200" baseline="0" dirty="0" smtClean="0">
                <a:solidFill>
                  <a:schemeClr val="tx1"/>
                </a:solidFill>
                <a:latin typeface="+mn-lt"/>
                <a:ea typeface="+mn-ea"/>
                <a:cs typeface="+mn-cs"/>
              </a:rPr>
              <a:t> the DHL model, t</a:t>
            </a:r>
            <a:r>
              <a:rPr lang="en-US" sz="1200" kern="1200" dirty="0" smtClean="0">
                <a:solidFill>
                  <a:schemeClr val="tx1"/>
                </a:solidFill>
                <a:latin typeface="+mn-lt"/>
                <a:ea typeface="+mn-ea"/>
                <a:cs typeface="+mn-cs"/>
              </a:rPr>
              <a:t>hese peer-to-peer professional support groups allow the national center</a:t>
            </a:r>
            <a:r>
              <a:rPr lang="en-US" sz="1200" kern="1200" baseline="0" dirty="0" smtClean="0">
                <a:solidFill>
                  <a:schemeClr val="tx1"/>
                </a:solidFill>
                <a:latin typeface="+mn-lt"/>
                <a:ea typeface="+mn-ea"/>
                <a:cs typeface="+mn-cs"/>
              </a:rPr>
              <a:t> reach local Head Start providers in ways we normally would not be able to do.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5</a:t>
            </a:fld>
            <a:endParaRPr lang="en-US"/>
          </a:p>
        </p:txBody>
      </p:sp>
    </p:spTree>
    <p:extLst>
      <p:ext uri="{BB962C8B-B14F-4D97-AF65-F5344CB8AC3E}">
        <p14:creationId xmlns:p14="http://schemas.microsoft.com/office/powerpoint/2010/main" val="220793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starting this work in 2012, the National Center on Health and now NCECHW has collected data on health manager network development including quotes and anecdotes. The words of Head Start staff best describe the power of this model. Quotes such as this one are threaded throughout the presentation.</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6</a:t>
            </a:fld>
            <a:endParaRPr lang="en-US"/>
          </a:p>
        </p:txBody>
      </p:sp>
    </p:spTree>
    <p:extLst>
      <p:ext uri="{BB962C8B-B14F-4D97-AF65-F5344CB8AC3E}">
        <p14:creationId xmlns:p14="http://schemas.microsoft.com/office/powerpoint/2010/main" val="127037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1460AB"/>
                </a:solidFill>
              </a:rPr>
              <a:t>Networks have many names such as clusters, affinity groups, communities of practice</a:t>
            </a:r>
            <a:r>
              <a:rPr lang="en-US" b="0" baseline="0" dirty="0" smtClean="0">
                <a:solidFill>
                  <a:srgbClr val="1460AB"/>
                </a:solidFill>
              </a:rPr>
              <a:t> </a:t>
            </a:r>
            <a:r>
              <a:rPr lang="en-US" b="0" dirty="0" smtClean="0">
                <a:solidFill>
                  <a:srgbClr val="1460AB"/>
                </a:solidFill>
              </a:rPr>
              <a:t>and quality enrichment circles. To make it</a:t>
            </a:r>
            <a:r>
              <a:rPr lang="en-US" b="0" baseline="0" dirty="0" smtClean="0">
                <a:solidFill>
                  <a:srgbClr val="1460AB"/>
                </a:solidFill>
              </a:rPr>
              <a:t> easier to discuss the model</a:t>
            </a:r>
            <a:r>
              <a:rPr lang="en-US" b="0" dirty="0" smtClean="0">
                <a:solidFill>
                  <a:srgbClr val="1460AB"/>
                </a:solidFill>
              </a:rPr>
              <a:t> we have chosen to use the word </a:t>
            </a:r>
            <a:r>
              <a:rPr lang="en-US" b="0" i="1" dirty="0" smtClean="0">
                <a:solidFill>
                  <a:srgbClr val="1460AB"/>
                </a:solidFill>
              </a:rPr>
              <a:t>network </a:t>
            </a:r>
            <a:r>
              <a:rPr lang="en-US" b="0" dirty="0" smtClean="0">
                <a:solidFill>
                  <a:srgbClr val="1460AB"/>
                </a:solidFill>
              </a:rPr>
              <a:t>to include</a:t>
            </a:r>
            <a:r>
              <a:rPr lang="en-US" b="0" baseline="0" dirty="0" smtClean="0">
                <a:solidFill>
                  <a:srgbClr val="1460AB"/>
                </a:solidFill>
              </a:rPr>
              <a:t> all groups, regardless of their chosen nomenclature. </a:t>
            </a:r>
            <a:r>
              <a:rPr lang="en-US" sz="1200" kern="1200" dirty="0" smtClean="0">
                <a:solidFill>
                  <a:schemeClr val="tx1"/>
                </a:solidFill>
                <a:effectLst/>
                <a:latin typeface="+mn-lt"/>
                <a:ea typeface="+mn-ea"/>
                <a:cs typeface="+mn-cs"/>
              </a:rPr>
              <a:t>NCECHW believes that grassroots peer-support networks driven by local needs are most likely to be valued, embraced and sustained by participants. The participants determine the network’s membership</a:t>
            </a:r>
            <a:r>
              <a:rPr lang="en-US" sz="1200" kern="1200" baseline="0" dirty="0" smtClean="0">
                <a:solidFill>
                  <a:schemeClr val="tx1"/>
                </a:solidFill>
                <a:effectLst/>
                <a:latin typeface="+mn-lt"/>
                <a:ea typeface="+mn-ea"/>
                <a:cs typeface="+mn-cs"/>
              </a:rPr>
              <a:t> and focus. </a:t>
            </a:r>
            <a:endParaRPr lang="en-US" dirty="0" smtClean="0"/>
          </a:p>
        </p:txBody>
      </p:sp>
      <p:sp>
        <p:nvSpPr>
          <p:cNvPr id="4" name="Slide Number Placeholder 3"/>
          <p:cNvSpPr>
            <a:spLocks noGrp="1"/>
          </p:cNvSpPr>
          <p:nvPr>
            <p:ph type="sldNum" sz="quarter" idx="10"/>
          </p:nvPr>
        </p:nvSpPr>
        <p:spPr/>
        <p:txBody>
          <a:bodyPr/>
          <a:lstStyle/>
          <a:p>
            <a:fld id="{26931ABD-0424-4A39-8C27-11918CED66E4}" type="slidenum">
              <a:rPr lang="en-US" smtClean="0"/>
              <a:t>7</a:t>
            </a:fld>
            <a:endParaRPr lang="en-US" dirty="0"/>
          </a:p>
        </p:txBody>
      </p:sp>
    </p:spTree>
    <p:extLst>
      <p:ext uri="{BB962C8B-B14F-4D97-AF65-F5344CB8AC3E}">
        <p14:creationId xmlns:p14="http://schemas.microsoft.com/office/powerpoint/2010/main" val="1424526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rgbClr val="1460AB"/>
                </a:solidFill>
              </a:rPr>
              <a:t>Like</a:t>
            </a:r>
            <a:r>
              <a:rPr lang="en-US" b="0" baseline="0" dirty="0" smtClean="0">
                <a:solidFill>
                  <a:srgbClr val="1460AB"/>
                </a:solidFill>
              </a:rPr>
              <a:t> other c</a:t>
            </a:r>
            <a:r>
              <a:rPr lang="en-US" b="0" dirty="0" smtClean="0">
                <a:solidFill>
                  <a:srgbClr val="1460AB"/>
                </a:solidFill>
              </a:rPr>
              <a:t>ommunities of practice Health Manager Networks:</a:t>
            </a:r>
          </a:p>
          <a:p>
            <a:pPr marL="171450" indent="-171450">
              <a:buFont typeface="Arial" charset="0"/>
              <a:buChar char="•"/>
            </a:pPr>
            <a:r>
              <a:rPr lang="en-US" dirty="0" smtClean="0"/>
              <a:t>Connect people </a:t>
            </a:r>
          </a:p>
          <a:p>
            <a:pPr marL="171450" indent="-171450">
              <a:buFont typeface="Arial" charset="0"/>
              <a:buChar char="•"/>
            </a:pPr>
            <a:r>
              <a:rPr lang="en-US" dirty="0" smtClean="0"/>
              <a:t>Provide a shared context </a:t>
            </a:r>
          </a:p>
          <a:p>
            <a:pPr marL="171450" indent="-171450">
              <a:buFont typeface="Arial" charset="0"/>
              <a:buChar char="•"/>
            </a:pPr>
            <a:r>
              <a:rPr lang="en-US" dirty="0" smtClean="0"/>
              <a:t>Enable dialogue</a:t>
            </a:r>
          </a:p>
          <a:p>
            <a:pPr marL="171450" indent="-171450">
              <a:buFont typeface="Arial" charset="0"/>
              <a:buChar char="•"/>
            </a:pPr>
            <a:r>
              <a:rPr lang="en-US" dirty="0" smtClean="0"/>
              <a:t>Stimulate learning  </a:t>
            </a:r>
          </a:p>
          <a:p>
            <a:pPr marL="171450" indent="-171450">
              <a:buFont typeface="Arial" charset="0"/>
              <a:buChar char="•"/>
            </a:pPr>
            <a:r>
              <a:rPr lang="en-US" dirty="0" smtClean="0"/>
              <a:t>Capture and diffuse existing knowledge </a:t>
            </a:r>
          </a:p>
          <a:p>
            <a:pPr marL="171450" indent="-171450">
              <a:buFont typeface="Arial" charset="0"/>
              <a:buChar char="•"/>
            </a:pPr>
            <a:r>
              <a:rPr lang="en-US" dirty="0" smtClean="0"/>
              <a:t>Introduce collaborative processes </a:t>
            </a:r>
          </a:p>
          <a:p>
            <a:pPr marL="171450" indent="-171450">
              <a:buFont typeface="Arial" charset="0"/>
              <a:buChar char="•"/>
            </a:pPr>
            <a:r>
              <a:rPr lang="en-US" dirty="0" smtClean="0"/>
              <a:t>Help people organize, and</a:t>
            </a:r>
          </a:p>
          <a:p>
            <a:pPr marL="171450" indent="-171450">
              <a:buFont typeface="Arial" charset="0"/>
              <a:buChar char="•"/>
            </a:pPr>
            <a:r>
              <a:rPr lang="en-US" dirty="0" smtClean="0"/>
              <a:t>Generate new knowledge </a:t>
            </a:r>
          </a:p>
        </p:txBody>
      </p:sp>
      <p:sp>
        <p:nvSpPr>
          <p:cNvPr id="4" name="Slide Number Placeholder 3"/>
          <p:cNvSpPr>
            <a:spLocks noGrp="1"/>
          </p:cNvSpPr>
          <p:nvPr>
            <p:ph type="sldNum" sz="quarter" idx="10"/>
          </p:nvPr>
        </p:nvSpPr>
        <p:spPr/>
        <p:txBody>
          <a:bodyPr/>
          <a:lstStyle/>
          <a:p>
            <a:fld id="{26931ABD-0424-4A39-8C27-11918CED66E4}" type="slidenum">
              <a:rPr lang="en-US" smtClean="0"/>
              <a:t>8</a:t>
            </a:fld>
            <a:endParaRPr lang="en-US" dirty="0"/>
          </a:p>
        </p:txBody>
      </p:sp>
    </p:spTree>
    <p:extLst>
      <p:ext uri="{BB962C8B-B14F-4D97-AF65-F5344CB8AC3E}">
        <p14:creationId xmlns:p14="http://schemas.microsoft.com/office/powerpoint/2010/main" val="88135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7">
              <a:defRPr/>
            </a:pPr>
            <a:r>
              <a:rPr lang="en-US" dirty="0" smtClean="0"/>
              <a:t>Member of health manager</a:t>
            </a:r>
            <a:r>
              <a:rPr lang="en-US" baseline="0" dirty="0" smtClean="0"/>
              <a:t> networks report a number of benefits to membership for themselves, their programs, and</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26931ABD-0424-4A39-8C27-11918CED66E4}" type="slidenum">
              <a:rPr lang="en-US" smtClean="0"/>
              <a:t>9</a:t>
            </a:fld>
            <a:endParaRPr lang="en-US" dirty="0"/>
          </a:p>
        </p:txBody>
      </p:sp>
    </p:spTree>
    <p:extLst>
      <p:ext uri="{BB962C8B-B14F-4D97-AF65-F5344CB8AC3E}">
        <p14:creationId xmlns:p14="http://schemas.microsoft.com/office/powerpoint/2010/main" val="844302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smtClean="0"/>
              <a:t>…t</a:t>
            </a:r>
            <a:r>
              <a:rPr lang="en-US" dirty="0" smtClean="0"/>
              <a:t>he families</a:t>
            </a:r>
            <a:r>
              <a:rPr lang="en-US" baseline="0" dirty="0" smtClean="0"/>
              <a:t> they serve</a:t>
            </a:r>
            <a:endParaRPr lang="en-US" dirty="0"/>
          </a:p>
        </p:txBody>
      </p:sp>
      <p:sp>
        <p:nvSpPr>
          <p:cNvPr id="4" name="Slide Number Placeholder 3"/>
          <p:cNvSpPr>
            <a:spLocks noGrp="1"/>
          </p:cNvSpPr>
          <p:nvPr>
            <p:ph type="sldNum" sz="quarter" idx="10"/>
          </p:nvPr>
        </p:nvSpPr>
        <p:spPr/>
        <p:txBody>
          <a:bodyPr/>
          <a:lstStyle/>
          <a:p>
            <a:fld id="{48ECF410-53E4-4DA2-89AA-D914CD35A003}" type="slidenum">
              <a:rPr lang="en-US" smtClean="0"/>
              <a:t>10</a:t>
            </a:fld>
            <a:endParaRPr lang="en-US"/>
          </a:p>
        </p:txBody>
      </p:sp>
    </p:spTree>
    <p:extLst>
      <p:ext uri="{BB962C8B-B14F-4D97-AF65-F5344CB8AC3E}">
        <p14:creationId xmlns:p14="http://schemas.microsoft.com/office/powerpoint/2010/main" val="2007696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r>
              <a:rPr lang="en-US" baseline="0" dirty="0" smtClean="0"/>
              <a:t> one person or organization is responsible for the development or maintenance of these networks. Each group is lead and/or supported various entities. The models range from networks solely led by health managers themselves to those that are supported, part of, or led by state associations, collaboration office directors, regional T/TA staff (especially the Health Specialists) and ECCS. Some networks choose to meet only face-to-face, others meet only virtually, most use a combination of meeting formats. The most common model meets once a year face to face and uses virtual meeting technology to connect quarterly. </a:t>
            </a:r>
            <a:endParaRPr lang="en-US" dirty="0"/>
          </a:p>
        </p:txBody>
      </p:sp>
      <p:sp>
        <p:nvSpPr>
          <p:cNvPr id="4" name="Slide Number Placeholder 3"/>
          <p:cNvSpPr>
            <a:spLocks noGrp="1"/>
          </p:cNvSpPr>
          <p:nvPr>
            <p:ph type="sldNum" sz="quarter" idx="10"/>
          </p:nvPr>
        </p:nvSpPr>
        <p:spPr/>
        <p:txBody>
          <a:bodyPr/>
          <a:lstStyle/>
          <a:p>
            <a:fld id="{26931ABD-0424-4A39-8C27-11918CED66E4}" type="slidenum">
              <a:rPr lang="en-US" smtClean="0"/>
              <a:t>11</a:t>
            </a:fld>
            <a:endParaRPr lang="en-US" dirty="0"/>
          </a:p>
        </p:txBody>
      </p:sp>
    </p:spTree>
    <p:extLst>
      <p:ext uri="{BB962C8B-B14F-4D97-AF65-F5344CB8AC3E}">
        <p14:creationId xmlns:p14="http://schemas.microsoft.com/office/powerpoint/2010/main" val="1038869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14" name="Rectangle 13"/>
          <p:cNvSpPr/>
          <p:nvPr/>
        </p:nvSpPr>
        <p:spPr>
          <a:xfrm>
            <a:off x="0" y="-42106"/>
            <a:ext cx="9144000" cy="495265"/>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4" name="Picture 3" descr="NCECHW_Logo.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463551"/>
            <a:ext cx="4019550" cy="1076797"/>
          </a:xfrm>
          <a:prstGeom prst="rect">
            <a:avLst/>
          </a:prstGeom>
        </p:spPr>
      </p:pic>
      <p:sp>
        <p:nvSpPr>
          <p:cNvPr id="22" name="Rectangle 5"/>
          <p:cNvSpPr>
            <a:spLocks noChangeArrowheads="1"/>
          </p:cNvSpPr>
          <p:nvPr/>
        </p:nvSpPr>
        <p:spPr bwMode="auto">
          <a:xfrm>
            <a:off x="6334018" y="6541073"/>
            <a:ext cx="272850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sz="1350" b="1" i="1" u="none" strike="noStrike" kern="0" cap="none" spc="0" normalizeH="0" baseline="0" noProof="0" dirty="0" smtClean="0">
                <a:ln>
                  <a:noFill/>
                </a:ln>
                <a:solidFill>
                  <a:srgbClr val="CA3922"/>
                </a:solidFill>
                <a:effectLst/>
                <a:uLnTx/>
                <a:uFillTx/>
                <a:latin typeface="Calibri Bold Italic" panose="020F07020304040A0204" pitchFamily="34" charset="0"/>
              </a:rPr>
              <a:t>School readiness begins with health!</a:t>
            </a: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23" name="Rectangle 22"/>
          <p:cNvSpPr/>
          <p:nvPr/>
        </p:nvSpPr>
        <p:spPr>
          <a:xfrm flipV="1">
            <a:off x="0" y="6463604"/>
            <a:ext cx="9144000" cy="45719"/>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descr="NCECHW_Logo.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3551"/>
            <a:ext cx="4019550" cy="1076797"/>
          </a:xfrm>
          <a:prstGeom prst="rect">
            <a:avLst/>
          </a:prstGeom>
        </p:spPr>
      </p:pic>
      <p:sp>
        <p:nvSpPr>
          <p:cNvPr id="9" name="Rectangle 5"/>
          <p:cNvSpPr>
            <a:spLocks noChangeArrowheads="1"/>
          </p:cNvSpPr>
          <p:nvPr userDrawn="1"/>
        </p:nvSpPr>
        <p:spPr bwMode="auto">
          <a:xfrm>
            <a:off x="6334018" y="6541073"/>
            <a:ext cx="272850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sz="1350" b="1" i="1" u="none" strike="noStrike" kern="0" cap="none" spc="0" normalizeH="0" baseline="0" noProof="0" dirty="0" smtClean="0">
                <a:ln>
                  <a:noFill/>
                </a:ln>
                <a:solidFill>
                  <a:srgbClr val="CA3922"/>
                </a:solidFill>
                <a:effectLst/>
                <a:uLnTx/>
                <a:uFillTx/>
                <a:latin typeface="Calibri Bold Italic" panose="020F07020304040A0204" pitchFamily="34" charset="0"/>
              </a:rPr>
              <a:t>School readiness begins with health!</a:t>
            </a: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 name="Rectangle 9"/>
          <p:cNvSpPr/>
          <p:nvPr userDrawn="1"/>
        </p:nvSpPr>
        <p:spPr>
          <a:xfrm flipV="1">
            <a:off x="0" y="6463604"/>
            <a:ext cx="9144000" cy="45719"/>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33436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chemeClr val="accent1">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30117823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6767513" y="6356352"/>
            <a:ext cx="2133600" cy="365125"/>
          </a:xfrm>
        </p:spPr>
        <p:txBody>
          <a:bodyPr/>
          <a:lstStyle>
            <a:lvl1pPr algn="r">
              <a:defRPr/>
            </a:lvl1pPr>
          </a:lstStyle>
          <a:p>
            <a:pPr>
              <a:defRPr/>
            </a:pPr>
            <a:fld id="{3A33A511-8962-4882-96AD-879B0FD9118C}" type="slidenum">
              <a:rPr lang="en-US" smtClean="0"/>
              <a:pPr>
                <a:defRPr/>
              </a:pPr>
              <a:t>‹#›</a:t>
            </a:fld>
            <a:endParaRPr lang="en-US" dirty="0"/>
          </a:p>
        </p:txBody>
      </p:sp>
    </p:spTree>
    <p:extLst>
      <p:ext uri="{BB962C8B-B14F-4D97-AF65-F5344CB8AC3E}">
        <p14:creationId xmlns:p14="http://schemas.microsoft.com/office/powerpoint/2010/main" val="81477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6767513" y="6356352"/>
            <a:ext cx="2133600" cy="365125"/>
          </a:xfrm>
        </p:spPr>
        <p:txBody>
          <a:bodyPr/>
          <a:lstStyle>
            <a:lvl1pPr algn="r">
              <a:defRPr/>
            </a:lvl1pPr>
          </a:lstStyle>
          <a:p>
            <a:pPr>
              <a:defRPr/>
            </a:pPr>
            <a:fld id="{3A33A511-8962-4882-96AD-879B0FD9118C}" type="slidenum">
              <a:rPr lang="en-US"/>
              <a:pPr>
                <a:defRPr/>
              </a:pPr>
              <a:t>‹#›</a:t>
            </a:fld>
            <a:endParaRPr lang="en-US" dirty="0"/>
          </a:p>
        </p:txBody>
      </p:sp>
    </p:spTree>
    <p:extLst>
      <p:ext uri="{BB962C8B-B14F-4D97-AF65-F5344CB8AC3E}">
        <p14:creationId xmlns:p14="http://schemas.microsoft.com/office/powerpoint/2010/main" val="8147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1B343F-330A-B843-BA73-6327C4425BE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F2901-2B4D-4644-AADF-38FC3B3E8BD3}" type="slidenum">
              <a:rPr lang="en-US" smtClean="0"/>
              <a:t>‹#›</a:t>
            </a:fld>
            <a:endParaRPr lang="en-US"/>
          </a:p>
        </p:txBody>
      </p:sp>
    </p:spTree>
    <p:extLst>
      <p:ext uri="{BB962C8B-B14F-4D97-AF65-F5344CB8AC3E}">
        <p14:creationId xmlns:p14="http://schemas.microsoft.com/office/powerpoint/2010/main" val="4198518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9561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b="1">
                <a:solidFill>
                  <a:schemeClr val="accent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Rectangle 5"/>
          <p:cNvSpPr>
            <a:spLocks noChangeArrowheads="1"/>
          </p:cNvSpPr>
          <p:nvPr userDrawn="1"/>
        </p:nvSpPr>
        <p:spPr bwMode="auto">
          <a:xfrm>
            <a:off x="6418780" y="6503829"/>
            <a:ext cx="263603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350" b="1" i="1" kern="0" dirty="0">
                <a:solidFill>
                  <a:srgbClr val="CA3922"/>
                </a:solidFill>
                <a:latin typeface="Calibri Bold Italic" panose="020F07020304040A0204" pitchFamily="34" charset="0"/>
              </a:rPr>
              <a:t>School readiness begins with health!</a:t>
            </a:r>
            <a:endParaRPr lang="en-US" kern="0" dirty="0">
              <a:solidFill>
                <a:prstClr val="black"/>
              </a:solidFill>
            </a:endParaRPr>
          </a:p>
        </p:txBody>
      </p:sp>
      <p:grpSp>
        <p:nvGrpSpPr>
          <p:cNvPr id="13" name="Group 12"/>
          <p:cNvGrpSpPr/>
          <p:nvPr userDrawn="1"/>
        </p:nvGrpSpPr>
        <p:grpSpPr>
          <a:xfrm>
            <a:off x="-245979" y="-42105"/>
            <a:ext cx="9889957" cy="1630274"/>
            <a:chOff x="0" y="0"/>
            <a:chExt cx="9144000" cy="1324378"/>
          </a:xfrm>
        </p:grpSpPr>
        <p:sp>
          <p:nvSpPr>
            <p:cNvPr id="14" name="Rectangle 13"/>
            <p:cNvSpPr/>
            <p:nvPr/>
          </p:nvSpPr>
          <p:spPr>
            <a:xfrm>
              <a:off x="0" y="0"/>
              <a:ext cx="9144000" cy="328083"/>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pic>
          <p:nvPicPr>
            <p:cNvPr id="15" name="Picture 14" descr="1QCAP QUINCY 152.jpg"/>
            <p:cNvPicPr>
              <a:picLocks noChangeAspect="1"/>
            </p:cNvPicPr>
            <p:nvPr/>
          </p:nvPicPr>
          <p:blipFill rotWithShape="1">
            <a:blip r:embed="rId2">
              <a:extLst>
                <a:ext uri="{28A0092B-C50C-407E-A947-70E740481C1C}">
                  <a14:useLocalDpi xmlns:a14="http://schemas.microsoft.com/office/drawing/2010/main" val="0"/>
                </a:ext>
              </a:extLst>
            </a:blip>
            <a:srcRect r="16325"/>
            <a:stretch/>
          </p:blipFill>
          <p:spPr>
            <a:xfrm>
              <a:off x="3930650" y="124884"/>
              <a:ext cx="905933" cy="721784"/>
            </a:xfrm>
            <a:prstGeom prst="rect">
              <a:avLst/>
            </a:prstGeom>
            <a:effectLst>
              <a:outerShdw blurRad="50800" dist="38100" dir="2700000" algn="tl" rotWithShape="0">
                <a:prstClr val="black">
                  <a:alpha val="40000"/>
                </a:prstClr>
              </a:outerShdw>
            </a:effectLst>
          </p:spPr>
        </p:pic>
        <p:pic>
          <p:nvPicPr>
            <p:cNvPr id="16" name="Picture 15" descr="2NCHE0273.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583" y="177799"/>
              <a:ext cx="910701" cy="1028699"/>
            </a:xfrm>
            <a:prstGeom prst="rect">
              <a:avLst/>
            </a:prstGeom>
            <a:effectLst>
              <a:outerShdw blurRad="50800" dist="38100" dir="2700000" algn="tl" rotWithShape="0">
                <a:prstClr val="black">
                  <a:alpha val="40000"/>
                </a:prstClr>
              </a:outerShdw>
            </a:effectLst>
          </p:spPr>
        </p:pic>
        <p:pic>
          <p:nvPicPr>
            <p:cNvPr id="17" name="Picture 16" descr="3TAKOMA032.jpg"/>
            <p:cNvPicPr>
              <a:picLocks noChangeAspect="1"/>
            </p:cNvPicPr>
            <p:nvPr/>
          </p:nvPicPr>
          <p:blipFill rotWithShape="1">
            <a:blip r:embed="rId4">
              <a:extLst>
                <a:ext uri="{28A0092B-C50C-407E-A947-70E740481C1C}">
                  <a14:useLocalDpi xmlns:a14="http://schemas.microsoft.com/office/drawing/2010/main" val="0"/>
                </a:ext>
              </a:extLst>
            </a:blip>
            <a:srcRect r="20840"/>
            <a:stretch/>
          </p:blipFill>
          <p:spPr>
            <a:xfrm>
              <a:off x="5743836" y="224448"/>
              <a:ext cx="754331" cy="952916"/>
            </a:xfrm>
            <a:prstGeom prst="rect">
              <a:avLst/>
            </a:prstGeom>
            <a:effectLst>
              <a:outerShdw blurRad="50800" dist="38100" dir="2700000" algn="tl" rotWithShape="0">
                <a:prstClr val="black">
                  <a:alpha val="40000"/>
                </a:prstClr>
              </a:outerShdw>
            </a:effectLst>
          </p:spPr>
        </p:pic>
        <p:pic>
          <p:nvPicPr>
            <p:cNvPr id="18" name="Picture 17" descr="4TCWILLIAMS1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8167" y="124884"/>
              <a:ext cx="798176" cy="1199494"/>
            </a:xfrm>
            <a:prstGeom prst="rect">
              <a:avLst/>
            </a:prstGeom>
            <a:effectLst>
              <a:outerShdw blurRad="50800" dist="38100" dir="2700000" algn="tl" rotWithShape="0">
                <a:prstClr val="black">
                  <a:alpha val="40000"/>
                </a:prstClr>
              </a:outerShdw>
            </a:effectLst>
          </p:spPr>
        </p:pic>
        <p:pic>
          <p:nvPicPr>
            <p:cNvPr id="19" name="Picture 18" descr="5NCH0230.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85760" y="224448"/>
              <a:ext cx="1436291" cy="955654"/>
            </a:xfrm>
            <a:prstGeom prst="rect">
              <a:avLst/>
            </a:prstGeom>
            <a:effectLst>
              <a:outerShdw blurRad="50800" dist="38100" dir="2700000" algn="tl" rotWithShape="0">
                <a:prstClr val="black">
                  <a:alpha val="40000"/>
                </a:prstClr>
              </a:outerShdw>
            </a:effectLst>
          </p:spPr>
        </p:pic>
        <p:pic>
          <p:nvPicPr>
            <p:cNvPr id="20" name="Picture 19" descr="ECHW Logo.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5083" y="359850"/>
              <a:ext cx="3354917" cy="566797"/>
            </a:xfrm>
            <a:prstGeom prst="rect">
              <a:avLst/>
            </a:prstGeom>
          </p:spPr>
        </p:pic>
      </p:grpSp>
      <p:sp>
        <p:nvSpPr>
          <p:cNvPr id="21" name="Rectangle 20"/>
          <p:cNvSpPr/>
          <p:nvPr userDrawn="1"/>
        </p:nvSpPr>
        <p:spPr>
          <a:xfrm flipV="1">
            <a:off x="1" y="6458110"/>
            <a:ext cx="9144000" cy="45719"/>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894264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b="1">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9286" y="332981"/>
            <a:ext cx="2431409" cy="82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userDrawn="1"/>
        </p:nvSpPr>
        <p:spPr bwMode="auto">
          <a:xfrm>
            <a:off x="6334018" y="6452173"/>
            <a:ext cx="272850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350" b="1" i="1" kern="0" dirty="0">
                <a:solidFill>
                  <a:srgbClr val="CA3922"/>
                </a:solidFill>
                <a:latin typeface="Calibri Bold Italic" panose="020F07020304040A0204" pitchFamily="34" charset="0"/>
              </a:rPr>
              <a:t>School readiness begins with health!</a:t>
            </a:r>
            <a:endParaRPr lang="en-US" kern="0" dirty="0">
              <a:solidFill>
                <a:prstClr val="black"/>
              </a:solidFill>
            </a:endParaRPr>
          </a:p>
        </p:txBody>
      </p:sp>
      <p:sp>
        <p:nvSpPr>
          <p:cNvPr id="9" name="Rectangle 8"/>
          <p:cNvSpPr/>
          <p:nvPr userDrawn="1"/>
        </p:nvSpPr>
        <p:spPr>
          <a:xfrm flipV="1">
            <a:off x="0" y="6406454"/>
            <a:ext cx="9144000" cy="45719"/>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655105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B8A0BF6-0D88-4B96-AEAD-3016EB11DDD8}" type="slidenum">
              <a:rPr lang="en-US" smtClean="0">
                <a:solidFill>
                  <a:prstClr val="black">
                    <a:tint val="75000"/>
                  </a:prstClr>
                </a:solidFill>
              </a:rPr>
              <a:pPr/>
              <a:t>‹#›</a:t>
            </a:fld>
            <a:endParaRPr lang="en-US">
              <a:solidFill>
                <a:prstClr val="black">
                  <a:tint val="75000"/>
                </a:prstClr>
              </a:solidFill>
            </a:endParaRPr>
          </a:p>
        </p:txBody>
      </p:sp>
      <p:pic>
        <p:nvPicPr>
          <p:cNvPr id="9"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1277" y="5897431"/>
            <a:ext cx="2360915" cy="82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26306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8A0BF6-0D88-4B96-AEAD-3016EB11DD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964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solidFill>
                  <a:prstClr val="black"/>
                </a:solidFill>
              </a:rPr>
              <a:pPr/>
              <a:t>5/11/2016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8A0BF6-0D88-4B96-AEAD-3016EB11DD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277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b="1">
                <a:solidFill>
                  <a:schemeClr val="accent1">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8" name="Rectangle 5"/>
          <p:cNvSpPr>
            <a:spLocks noChangeArrowheads="1"/>
          </p:cNvSpPr>
          <p:nvPr/>
        </p:nvSpPr>
        <p:spPr bwMode="auto">
          <a:xfrm>
            <a:off x="6334018" y="6541073"/>
            <a:ext cx="272850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sz="1350" b="1" i="1" u="none" strike="noStrike" kern="0" cap="none" spc="0" normalizeH="0" baseline="0" noProof="0" dirty="0" smtClean="0">
                <a:ln>
                  <a:noFill/>
                </a:ln>
                <a:solidFill>
                  <a:srgbClr val="CA3922"/>
                </a:solidFill>
                <a:effectLst/>
                <a:uLnTx/>
                <a:uFillTx/>
                <a:latin typeface="Calibri Bold Italic" panose="020F07020304040A0204" pitchFamily="34" charset="0"/>
              </a:rPr>
              <a:t>School readiness begins with health!</a:t>
            </a: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9" name="Rectangle 8"/>
          <p:cNvSpPr/>
          <p:nvPr/>
        </p:nvSpPr>
        <p:spPr>
          <a:xfrm flipV="1">
            <a:off x="0" y="6463604"/>
            <a:ext cx="9144000" cy="45719"/>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descr="NCECHW_Logo.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4019550" cy="1076797"/>
          </a:xfrm>
          <a:prstGeom prst="rect">
            <a:avLst/>
          </a:prstGeom>
        </p:spPr>
      </p:pic>
      <p:sp>
        <p:nvSpPr>
          <p:cNvPr id="7" name="Rectangle 5"/>
          <p:cNvSpPr>
            <a:spLocks noChangeArrowheads="1"/>
          </p:cNvSpPr>
          <p:nvPr userDrawn="1"/>
        </p:nvSpPr>
        <p:spPr bwMode="auto">
          <a:xfrm>
            <a:off x="6334018" y="6541073"/>
            <a:ext cx="272850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sz="1350" b="1" i="1" u="none" strike="noStrike" kern="0" cap="none" spc="0" normalizeH="0" baseline="0" noProof="0" dirty="0" smtClean="0">
                <a:ln>
                  <a:noFill/>
                </a:ln>
                <a:solidFill>
                  <a:srgbClr val="CA3922"/>
                </a:solidFill>
                <a:effectLst/>
                <a:uLnTx/>
                <a:uFillTx/>
                <a:latin typeface="Calibri Bold Italic" panose="020F07020304040A0204" pitchFamily="34" charset="0"/>
              </a:rPr>
              <a:t>School readiness begins with health!</a:t>
            </a: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endParaRPr>
          </a:p>
        </p:txBody>
      </p:sp>
      <p:sp>
        <p:nvSpPr>
          <p:cNvPr id="10" name="Rectangle 9"/>
          <p:cNvSpPr/>
          <p:nvPr userDrawn="1"/>
        </p:nvSpPr>
        <p:spPr>
          <a:xfrm flipV="1">
            <a:off x="0" y="6463604"/>
            <a:ext cx="9144000" cy="45719"/>
          </a:xfrm>
          <a:prstGeom prst="rect">
            <a:avLst/>
          </a:prstGeom>
          <a:solidFill>
            <a:srgbClr val="CB44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descr="NCECHW_Logo.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4019550" cy="1076797"/>
          </a:xfrm>
          <a:prstGeom prst="rect">
            <a:avLst/>
          </a:prstGeom>
        </p:spPr>
      </p:pic>
    </p:spTree>
    <p:extLst>
      <p:ext uri="{BB962C8B-B14F-4D97-AF65-F5344CB8AC3E}">
        <p14:creationId xmlns:p14="http://schemas.microsoft.com/office/powerpoint/2010/main" val="39617354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8A0BF6-0D88-4B96-AEAD-3016EB11DD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1018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b="1">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400"/>
            </a:lvl2pPr>
            <a:lvl3pPr>
              <a:defRPr sz="2000"/>
            </a:lvl3pPr>
            <a:lvl4pPr>
              <a:defRPr sz="1600"/>
            </a:lvl4pPr>
            <a:lvl5pPr>
              <a:defRPr sz="16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solidFill>
                  <a:prstClr val="black"/>
                </a:solidFill>
              </a:rPr>
              <a:pPr/>
              <a:t>5/11/2016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A0BF6-0D88-4B96-AEAD-3016EB11DD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0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solidFill>
                  <a:schemeClr val="accent1">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solidFill>
                  <a:prstClr val="black"/>
                </a:solidFill>
              </a:rPr>
              <a:pPr/>
              <a:t>5/11/2016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8A0BF6-0D88-4B96-AEAD-3016EB11DD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7268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solidFill>
                  <a:prstClr val="black"/>
                </a:solidFill>
              </a:rPr>
              <a:pPr/>
              <a:t>5/11/2016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A0BF6-0D88-4B96-AEAD-3016EB11DD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6718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solidFill>
                  <a:schemeClr val="accent1">
                    <a:lumMod val="75000"/>
                  </a:schemeClr>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solidFill>
                  <a:prstClr val="black"/>
                </a:solidFill>
              </a:rPr>
              <a:pPr/>
              <a:t>5/11/2016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8A0BF6-0D88-4B96-AEAD-3016EB11DDD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564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Slide Number Placeholder 5"/>
          <p:cNvSpPr>
            <a:spLocks noGrp="1"/>
          </p:cNvSpPr>
          <p:nvPr>
            <p:ph type="sldNum" sz="quarter" idx="12"/>
          </p:nvPr>
        </p:nvSpPr>
        <p:spPr>
          <a:xfrm>
            <a:off x="6767261" y="6356350"/>
            <a:ext cx="2133600" cy="365125"/>
          </a:xfrm>
          <a:prstGeom prst="rect">
            <a:avLst/>
          </a:prstGeom>
        </p:spPr>
        <p:txBody>
          <a:bodyPr/>
          <a:lstStyle>
            <a:lvl1pPr algn="r">
              <a:defRPr/>
            </a:lvl1pPr>
          </a:lstStyle>
          <a:p>
            <a:fld id="{D535F59B-EE15-5648-A453-5A4306F07A7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5856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61B343F-330A-B843-BA73-6327C4425BE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F2901-2B4D-4644-AADF-38FC3B3E8BD3}" type="slidenum">
              <a:rPr lang="en-US" smtClean="0"/>
              <a:t>‹#›</a:t>
            </a:fld>
            <a:endParaRPr lang="en-US"/>
          </a:p>
        </p:txBody>
      </p:sp>
    </p:spTree>
    <p:extLst>
      <p:ext uri="{BB962C8B-B14F-4D97-AF65-F5344CB8AC3E}">
        <p14:creationId xmlns:p14="http://schemas.microsoft.com/office/powerpoint/2010/main" val="4198518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2643933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chemeClr val="accent1">
                    <a:lumMod val="7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539603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33155677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17364567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b="1">
                <a:solidFill>
                  <a:schemeClr val="accent1">
                    <a:lumMod val="7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normAutofit/>
          </a:bodyPr>
          <a:lstStyle>
            <a:lvl1pPr>
              <a:defRPr sz="2800"/>
            </a:lvl1pPr>
            <a:lvl2pPr>
              <a:defRPr sz="2400"/>
            </a:lvl2pPr>
            <a:lvl3pPr>
              <a:defRPr sz="2000"/>
            </a:lvl3pPr>
            <a:lvl4pPr>
              <a:defRPr sz="1600"/>
            </a:lvl4pPr>
            <a:lvl5pPr>
              <a:defRPr sz="16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3504975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normAutofit/>
          </a:bodyPr>
          <a:lstStyle>
            <a:lvl1pPr>
              <a:defRPr sz="2800">
                <a:solidFill>
                  <a:schemeClr val="accent1">
                    <a:lumMod val="7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446309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193EB93-9653-477B-A87F-0AC0D6E4DDD7}"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8A0BF6-0D88-4B96-AEAD-3016EB11DDD8}" type="slidenum">
              <a:rPr lang="en-US" smtClean="0"/>
              <a:t>‹#›</a:t>
            </a:fld>
            <a:endParaRPr lang="en-US"/>
          </a:p>
        </p:txBody>
      </p:sp>
    </p:spTree>
    <p:extLst>
      <p:ext uri="{BB962C8B-B14F-4D97-AF65-F5344CB8AC3E}">
        <p14:creationId xmlns:p14="http://schemas.microsoft.com/office/powerpoint/2010/main" val="33292279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8A0BF6-0D88-4B96-AEAD-3016EB11DDD8}" type="slidenum">
              <a:rPr lang="en-US" smtClean="0"/>
              <a:t>‹#›</a:t>
            </a:fld>
            <a:endParaRPr lang="en-US"/>
          </a:p>
        </p:txBody>
      </p:sp>
      <p:sp>
        <p:nvSpPr>
          <p:cNvPr id="8" name="Rectangle 7"/>
          <p:cNvSpPr/>
          <p:nvPr/>
        </p:nvSpPr>
        <p:spPr>
          <a:xfrm>
            <a:off x="0" y="0"/>
            <a:ext cx="9144000" cy="246580"/>
          </a:xfrm>
          <a:prstGeom prst="rect">
            <a:avLst/>
          </a:prstGeom>
          <a:solidFill>
            <a:srgbClr val="CB4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NCECHW_Logo.jpg"/>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95250" y="6148874"/>
            <a:ext cx="2457450" cy="658326"/>
          </a:xfrm>
          <a:prstGeom prst="rect">
            <a:avLst/>
          </a:prstGeom>
        </p:spPr>
      </p:pic>
      <p:sp>
        <p:nvSpPr>
          <p:cNvPr id="10" name="Rectangle 9"/>
          <p:cNvSpPr/>
          <p:nvPr userDrawn="1"/>
        </p:nvSpPr>
        <p:spPr>
          <a:xfrm>
            <a:off x="0" y="0"/>
            <a:ext cx="9144000" cy="246580"/>
          </a:xfrm>
          <a:prstGeom prst="rect">
            <a:avLst/>
          </a:prstGeom>
          <a:solidFill>
            <a:srgbClr val="CB4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descr="NCECHW_Logo.jpg"/>
          <p:cNvPicPr>
            <a:picLocks noChangeAspect="1"/>
          </p:cNvPicPr>
          <p:nvPr userDrawn="1"/>
        </p:nvPicPr>
        <p:blipFill rotWithShape="1">
          <a:blip r:embed="rId16" cstate="print">
            <a:extLst>
              <a:ext uri="{28A0092B-C50C-407E-A947-70E740481C1C}">
                <a14:useLocalDpi xmlns:a14="http://schemas.microsoft.com/office/drawing/2010/main"/>
              </a:ext>
            </a:extLst>
          </a:blip>
          <a:srcRect/>
          <a:stretch/>
        </p:blipFill>
        <p:spPr>
          <a:xfrm>
            <a:off x="95250" y="6148874"/>
            <a:ext cx="2457450" cy="658326"/>
          </a:xfrm>
          <a:prstGeom prst="rect">
            <a:avLst/>
          </a:prstGeom>
        </p:spPr>
      </p:pic>
    </p:spTree>
    <p:extLst>
      <p:ext uri="{BB962C8B-B14F-4D97-AF65-F5344CB8AC3E}">
        <p14:creationId xmlns:p14="http://schemas.microsoft.com/office/powerpoint/2010/main" val="331140579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694" r:id="rId12"/>
    <p:sldLayoutId id="2147483707" r:id="rId13"/>
    <p:sldLayoutId id="2147483720" r:id="rId14"/>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600" b="1" i="0" kern="1200">
          <a:solidFill>
            <a:schemeClr val="accent1">
              <a:lumMod val="75000"/>
            </a:schemeClr>
          </a:solidFill>
          <a:latin typeface="Calibri"/>
          <a:ea typeface="+mj-ea"/>
          <a:cs typeface="Calibri"/>
        </a:defRPr>
      </a:lvl1pPr>
    </p:titleStyle>
    <p:bodyStyle>
      <a:lvl1pPr marL="228600" indent="-228600" algn="l" defTabSz="685800" rtl="0" eaLnBrk="1" latinLnBrk="0" hangingPunct="1">
        <a:lnSpc>
          <a:spcPct val="90000"/>
        </a:lnSpc>
        <a:spcBef>
          <a:spcPts val="750"/>
        </a:spcBef>
        <a:buClr>
          <a:srgbClr val="CB440A"/>
        </a:buClr>
        <a:buFont typeface="Arial"/>
        <a:buChar char="•"/>
        <a:defRPr sz="2800" kern="1200">
          <a:solidFill>
            <a:schemeClr val="tx1"/>
          </a:solidFill>
          <a:latin typeface="+mn-lt"/>
          <a:ea typeface="+mn-ea"/>
          <a:cs typeface="+mn-cs"/>
        </a:defRPr>
      </a:lvl1pPr>
      <a:lvl2pPr marL="457200" indent="-228600" algn="l" defTabSz="685800" rtl="0" eaLnBrk="1" latinLnBrk="0" hangingPunct="1">
        <a:lnSpc>
          <a:spcPct val="90000"/>
        </a:lnSpc>
        <a:spcBef>
          <a:spcPts val="375"/>
        </a:spcBef>
        <a:buClr>
          <a:srgbClr val="CB440A"/>
        </a:buClr>
        <a:buFont typeface="Arial"/>
        <a:buChar char="•"/>
        <a:defRPr sz="2600" kern="1200">
          <a:solidFill>
            <a:schemeClr val="tx1"/>
          </a:solidFill>
          <a:latin typeface="+mn-lt"/>
          <a:ea typeface="+mn-ea"/>
          <a:cs typeface="+mn-cs"/>
        </a:defRPr>
      </a:lvl2pPr>
      <a:lvl3pPr marL="685800" indent="-228600" algn="l" defTabSz="685800" rtl="0" eaLnBrk="1" latinLnBrk="0" hangingPunct="1">
        <a:lnSpc>
          <a:spcPct val="90000"/>
        </a:lnSpc>
        <a:spcBef>
          <a:spcPts val="375"/>
        </a:spcBef>
        <a:buClr>
          <a:srgbClr val="CB440A"/>
        </a:buClr>
        <a:buFont typeface="Arial"/>
        <a:buChar char="•"/>
        <a:defRPr sz="2400" kern="1200">
          <a:solidFill>
            <a:schemeClr val="tx1"/>
          </a:solidFill>
          <a:latin typeface="+mn-lt"/>
          <a:ea typeface="+mn-ea"/>
          <a:cs typeface="+mn-cs"/>
        </a:defRPr>
      </a:lvl3pPr>
      <a:lvl4pPr marL="914400" indent="-228600" algn="l" defTabSz="685800" rtl="0" eaLnBrk="1" latinLnBrk="0" hangingPunct="1">
        <a:lnSpc>
          <a:spcPct val="90000"/>
        </a:lnSpc>
        <a:spcBef>
          <a:spcPts val="375"/>
        </a:spcBef>
        <a:buClr>
          <a:srgbClr val="CB440A"/>
        </a:buClr>
        <a:buFont typeface="Arial"/>
        <a:buChar char="•"/>
        <a:defRPr sz="2200" kern="1200">
          <a:solidFill>
            <a:schemeClr val="tx1"/>
          </a:solidFill>
          <a:latin typeface="+mn-lt"/>
          <a:ea typeface="+mn-ea"/>
          <a:cs typeface="+mn-cs"/>
        </a:defRPr>
      </a:lvl4pPr>
      <a:lvl5pPr marL="1143000" indent="-228600" algn="l" defTabSz="685800" rtl="0" eaLnBrk="1" latinLnBrk="0" hangingPunct="1">
        <a:lnSpc>
          <a:spcPct val="90000"/>
        </a:lnSpc>
        <a:spcBef>
          <a:spcPts val="375"/>
        </a:spcBef>
        <a:buClr>
          <a:srgbClr val="CB440A"/>
        </a:buClr>
        <a:buFont typeface="Arial"/>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8A0BF6-0D88-4B96-AEAD-3016EB11DDD8}"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90051" y="5941881"/>
            <a:ext cx="2360915" cy="82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0"/>
            <a:ext cx="9144000" cy="246580"/>
          </a:xfrm>
          <a:prstGeom prst="rect">
            <a:avLst/>
          </a:prstGeom>
          <a:solidFill>
            <a:srgbClr val="CB44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15521350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Lst>
  <p:txStyles>
    <p:titleStyle>
      <a:lvl1pPr algn="l" defTabSz="685800" rtl="0" eaLnBrk="1" latinLnBrk="0" hangingPunct="1">
        <a:lnSpc>
          <a:spcPct val="90000"/>
        </a:lnSpc>
        <a:spcBef>
          <a:spcPct val="0"/>
        </a:spcBef>
        <a:buNone/>
        <a:defRPr sz="3300" b="1" kern="1200">
          <a:solidFill>
            <a:schemeClr val="accent1">
              <a:lumMod val="7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mailto:health@ecetta.info"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mailto:eal38@georgetown.edu"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bev.isman@comcast.net"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hyperlink" Target="http://www.astdd.org/head-start-state-dental-hygienist-liaisons-information"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eclkc.ohs.acf.hhs.gov/hslc/tta-system/health/center" TargetMode="External"/><Relationship Id="rId2" Type="http://schemas.openxmlformats.org/officeDocument/2006/relationships/hyperlink" Target="mailto:health@ecetta.info"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6600" y="1733549"/>
            <a:ext cx="7689850" cy="1306513"/>
          </a:xfrm>
        </p:spPr>
        <p:txBody>
          <a:bodyPr>
            <a:normAutofit/>
          </a:bodyPr>
          <a:lstStyle/>
          <a:p>
            <a:r>
              <a:rPr lang="en-US" sz="3600" dirty="0" smtClean="0"/>
              <a:t>Dental Hygienists Liaison Webinar</a:t>
            </a:r>
            <a:br>
              <a:rPr lang="en-US" sz="3600" dirty="0" smtClean="0"/>
            </a:br>
            <a:r>
              <a:rPr lang="en-US" sz="3600" dirty="0" smtClean="0"/>
              <a:t>May 20, 2016</a:t>
            </a:r>
            <a:endParaRPr lang="en-US" sz="3600" dirty="0"/>
          </a:p>
        </p:txBody>
      </p:sp>
      <p:sp>
        <p:nvSpPr>
          <p:cNvPr id="3" name="Subtitle 2"/>
          <p:cNvSpPr>
            <a:spLocks noGrp="1"/>
          </p:cNvSpPr>
          <p:nvPr>
            <p:ph type="subTitle" idx="1"/>
          </p:nvPr>
        </p:nvSpPr>
        <p:spPr>
          <a:xfrm>
            <a:off x="3895725" y="3419474"/>
            <a:ext cx="4933950" cy="1936750"/>
          </a:xfrm>
        </p:spPr>
        <p:txBody>
          <a:bodyPr>
            <a:noAutofit/>
          </a:bodyPr>
          <a:lstStyle/>
          <a:p>
            <a:pPr algn="l"/>
            <a:r>
              <a:rPr lang="en-US" sz="2000" b="1" dirty="0" smtClean="0"/>
              <a:t>Moderator: </a:t>
            </a:r>
            <a:r>
              <a:rPr lang="en-US" sz="2000" dirty="0" smtClean="0"/>
              <a:t>Michelle Landrum, RDH, MEd</a:t>
            </a:r>
          </a:p>
          <a:p>
            <a:pPr algn="l"/>
            <a:endParaRPr lang="en-US" sz="800" dirty="0" smtClean="0"/>
          </a:p>
          <a:p>
            <a:pPr algn="l"/>
            <a:r>
              <a:rPr lang="en-US" sz="2000" b="1" dirty="0" smtClean="0"/>
              <a:t>Presentations:</a:t>
            </a:r>
          </a:p>
          <a:p>
            <a:pPr algn="l"/>
            <a:r>
              <a:rPr lang="en-US" sz="2000" i="1" dirty="0" smtClean="0"/>
              <a:t>Health Manager Networks, </a:t>
            </a:r>
            <a:r>
              <a:rPr lang="en-US" sz="2000" dirty="0" smtClean="0"/>
              <a:t>Steve </a:t>
            </a:r>
            <a:r>
              <a:rPr lang="en-US" sz="2000" dirty="0"/>
              <a:t>Shuman</a:t>
            </a:r>
            <a:endParaRPr lang="en-US" sz="2000" i="1" dirty="0" smtClean="0"/>
          </a:p>
          <a:p>
            <a:pPr algn="l"/>
            <a:r>
              <a:rPr lang="en-US" sz="2000" i="1" dirty="0" smtClean="0"/>
              <a:t>Accessing NCECHW-Approved Oral Health Presentations,  </a:t>
            </a:r>
            <a:r>
              <a:rPr lang="en-US" sz="2000" dirty="0"/>
              <a:t>Beth </a:t>
            </a:r>
            <a:r>
              <a:rPr lang="en-US" sz="2000" dirty="0" smtClean="0"/>
              <a:t>Lowe, BSDH, MPH</a:t>
            </a:r>
          </a:p>
          <a:p>
            <a:pPr algn="l"/>
            <a:endParaRPr lang="en-US" sz="2000" dirty="0"/>
          </a:p>
          <a:p>
            <a:pPr algn="l"/>
            <a:endParaRPr lang="en-US" sz="20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8065" y="3228974"/>
            <a:ext cx="3233471" cy="3012985"/>
          </a:xfrm>
          <a:prstGeom prst="roundRect">
            <a:avLst>
              <a:gd name="adj" fmla="val 8594"/>
            </a:avLst>
          </a:prstGeom>
          <a:solidFill>
            <a:srgbClr val="FFFFFF">
              <a:shade val="85000"/>
            </a:srgbClr>
          </a:solidFill>
          <a:ln w="28575" cmpd="sng">
            <a:solidFill>
              <a:srgbClr val="CB440A"/>
            </a:solidFill>
          </a:ln>
          <a:effectLst/>
        </p:spPr>
      </p:pic>
    </p:spTree>
    <p:extLst>
      <p:ext uri="{BB962C8B-B14F-4D97-AF65-F5344CB8AC3E}">
        <p14:creationId xmlns:p14="http://schemas.microsoft.com/office/powerpoint/2010/main" val="2606820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942" y="1011541"/>
            <a:ext cx="4721001" cy="3785652"/>
          </a:xfrm>
          <a:prstGeom prst="rect">
            <a:avLst/>
          </a:prstGeom>
        </p:spPr>
        <p:txBody>
          <a:bodyPr wrap="square">
            <a:spAutoFit/>
          </a:bodyPr>
          <a:lstStyle/>
          <a:p>
            <a:r>
              <a:rPr lang="en-US" sz="4800" b="1" i="1" dirty="0">
                <a:solidFill>
                  <a:srgbClr val="1460AB"/>
                </a:solidFill>
              </a:rPr>
              <a:t>“We are doing this to help the children and families that we serve.</a:t>
            </a:r>
            <a:r>
              <a:rPr lang="en-US" sz="4800" b="1" i="1" dirty="0" smtClean="0">
                <a:solidFill>
                  <a:srgbClr val="1460AB"/>
                </a:solidFill>
              </a:rPr>
              <a:t>”</a:t>
            </a:r>
            <a:endParaRPr lang="en-US" sz="4800" b="1" dirty="0">
              <a:solidFill>
                <a:srgbClr val="1460AB"/>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0804" y="390739"/>
            <a:ext cx="3992254" cy="60438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76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1460AB"/>
                </a:solidFill>
                <a:latin typeface="Calibri"/>
                <a:cs typeface="Calibri"/>
              </a:rPr>
              <a:t>Current Network Models</a:t>
            </a:r>
          </a:p>
        </p:txBody>
      </p:sp>
      <p:pic>
        <p:nvPicPr>
          <p:cNvPr id="6" name="Content Placeholder 5" descr="Reg1 Health Inst 3-20-14 022.JPG"/>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l="-123" r="-79"/>
          <a:stretch/>
        </p:blipFill>
        <p:spPr>
          <a:xfrm>
            <a:off x="384859" y="1686796"/>
            <a:ext cx="4117988" cy="3685101"/>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2"/>
          </p:nvPr>
        </p:nvSpPr>
        <p:spPr>
          <a:xfrm>
            <a:off x="4772247" y="1657932"/>
            <a:ext cx="4195906" cy="3624485"/>
          </a:xfrm>
        </p:spPr>
        <p:txBody>
          <a:bodyPr/>
          <a:lstStyle/>
          <a:p>
            <a:pPr marL="285750" indent="-285750">
              <a:lnSpc>
                <a:spcPct val="80000"/>
              </a:lnSpc>
              <a:buClr>
                <a:srgbClr val="CB440A"/>
              </a:buClr>
              <a:buFont typeface="Arial" charset="0"/>
              <a:buChar char="•"/>
            </a:pPr>
            <a:r>
              <a:rPr lang="en-US" dirty="0"/>
              <a:t>Peer led</a:t>
            </a:r>
          </a:p>
          <a:p>
            <a:pPr marL="285750" indent="-285750">
              <a:lnSpc>
                <a:spcPct val="80000"/>
              </a:lnSpc>
              <a:buClr>
                <a:srgbClr val="CB440A"/>
              </a:buClr>
              <a:buFont typeface="Arial" charset="0"/>
              <a:buChar char="•"/>
            </a:pPr>
            <a:r>
              <a:rPr lang="en-US" dirty="0"/>
              <a:t>Head Start Association</a:t>
            </a:r>
          </a:p>
          <a:p>
            <a:pPr marL="285750" indent="-285750">
              <a:lnSpc>
                <a:spcPct val="80000"/>
              </a:lnSpc>
              <a:buClr>
                <a:srgbClr val="CB440A"/>
              </a:buClr>
              <a:buFont typeface="Arial" charset="0"/>
              <a:buChar char="•"/>
            </a:pPr>
            <a:r>
              <a:rPr lang="en-US" dirty="0"/>
              <a:t>Head Start State Collaboration Office</a:t>
            </a:r>
          </a:p>
          <a:p>
            <a:pPr marL="285750" indent="-285750">
              <a:lnSpc>
                <a:spcPct val="80000"/>
              </a:lnSpc>
              <a:buClr>
                <a:srgbClr val="CB440A"/>
              </a:buClr>
              <a:buFont typeface="Arial" charset="0"/>
              <a:buChar char="•"/>
            </a:pPr>
            <a:r>
              <a:rPr lang="en-US" dirty="0"/>
              <a:t>Training &amp; Technical Assistance System</a:t>
            </a:r>
          </a:p>
          <a:p>
            <a:pPr marL="285750" indent="-285750">
              <a:lnSpc>
                <a:spcPct val="80000"/>
              </a:lnSpc>
              <a:buClr>
                <a:srgbClr val="CB440A"/>
              </a:buClr>
              <a:buFont typeface="Arial" charset="0"/>
              <a:buChar char="•"/>
            </a:pPr>
            <a:r>
              <a:rPr lang="en-US" dirty="0"/>
              <a:t>Early Childhood Comprehensive </a:t>
            </a:r>
            <a:r>
              <a:rPr lang="en-US" dirty="0" smtClean="0"/>
              <a:t>Systems</a:t>
            </a:r>
            <a:endParaRPr lang="en-US" dirty="0"/>
          </a:p>
        </p:txBody>
      </p:sp>
    </p:spTree>
    <p:extLst>
      <p:ext uri="{BB962C8B-B14F-4D97-AF65-F5344CB8AC3E}">
        <p14:creationId xmlns:p14="http://schemas.microsoft.com/office/powerpoint/2010/main" val="325116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39771" y="390911"/>
            <a:ext cx="4637055" cy="6186309"/>
          </a:xfrm>
          <a:prstGeom prst="rect">
            <a:avLst/>
          </a:prstGeom>
        </p:spPr>
        <p:txBody>
          <a:bodyPr wrap="square">
            <a:spAutoFit/>
          </a:bodyPr>
          <a:lstStyle/>
          <a:p>
            <a:r>
              <a:rPr lang="en-US" sz="3600" b="1" i="1" dirty="0">
                <a:solidFill>
                  <a:srgbClr val="1460AB"/>
                </a:solidFill>
              </a:rPr>
              <a:t>“The support we get by sharing information and talking about issues at our network meetings has had a positive impact on health services delivery in our programs. We learn from each other, and it makes us stronger.</a:t>
            </a:r>
            <a:r>
              <a:rPr lang="en-US" sz="3600" b="1" i="1" dirty="0" smtClean="0">
                <a:solidFill>
                  <a:srgbClr val="1460AB"/>
                </a:solidFill>
              </a:rPr>
              <a:t>”</a:t>
            </a:r>
            <a:endParaRPr lang="en-US" sz="3600" b="1" dirty="0">
              <a:solidFill>
                <a:srgbClr val="1460AB"/>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69753" y="1547879"/>
            <a:ext cx="3920637" cy="32491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1048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600" dirty="0" smtClean="0">
                <a:solidFill>
                  <a:srgbClr val="1460AB"/>
                </a:solidFill>
                <a:latin typeface="Calibri"/>
                <a:cs typeface="Calibri"/>
              </a:rPr>
              <a:t>Support for Health Manager Networks</a:t>
            </a:r>
            <a:endParaRPr lang="en-US" sz="3600" dirty="0">
              <a:solidFill>
                <a:srgbClr val="1460AB"/>
              </a:solidFill>
              <a:latin typeface="Calibri"/>
              <a:cs typeface="Calibri"/>
            </a:endParaRPr>
          </a:p>
        </p:txBody>
      </p:sp>
      <p:sp>
        <p:nvSpPr>
          <p:cNvPr id="4" name="Content Placeholder 3"/>
          <p:cNvSpPr>
            <a:spLocks noGrp="1"/>
          </p:cNvSpPr>
          <p:nvPr>
            <p:ph sz="half" idx="1"/>
          </p:nvPr>
        </p:nvSpPr>
        <p:spPr>
          <a:xfrm>
            <a:off x="298265" y="1553163"/>
            <a:ext cx="4019366" cy="4351338"/>
          </a:xfrm>
        </p:spPr>
        <p:txBody>
          <a:bodyPr>
            <a:normAutofit fontScale="92500" lnSpcReduction="10000"/>
          </a:bodyPr>
          <a:lstStyle/>
          <a:p>
            <a:pPr marL="285750" indent="-285750">
              <a:buClr>
                <a:srgbClr val="CB440A"/>
              </a:buClr>
              <a:buFont typeface="Arial" charset="0"/>
              <a:buChar char="•"/>
            </a:pPr>
            <a:r>
              <a:rPr lang="en-US" dirty="0"/>
              <a:t>Monthly health and wellness resource lists</a:t>
            </a:r>
          </a:p>
          <a:p>
            <a:pPr marL="285750" indent="-285750">
              <a:buClr>
                <a:srgbClr val="CB440A"/>
              </a:buClr>
              <a:buFont typeface="Arial" charset="0"/>
              <a:buChar char="•"/>
            </a:pPr>
            <a:r>
              <a:rPr lang="en-US" dirty="0"/>
              <a:t>Quarterly conference calls for leaders</a:t>
            </a:r>
          </a:p>
          <a:p>
            <a:pPr marL="285750" indent="-285750">
              <a:buClr>
                <a:srgbClr val="CB440A"/>
              </a:buClr>
              <a:buFont typeface="Arial" charset="0"/>
              <a:buChar char="•"/>
            </a:pPr>
            <a:r>
              <a:rPr lang="en-US" dirty="0"/>
              <a:t>Virtual T/TA for planning and meeting</a:t>
            </a:r>
          </a:p>
          <a:p>
            <a:pPr marL="285750" indent="-285750">
              <a:buClr>
                <a:srgbClr val="CB440A"/>
              </a:buClr>
              <a:buFont typeface="Arial" charset="0"/>
              <a:buChar char="•"/>
            </a:pPr>
            <a:r>
              <a:rPr lang="en-US" dirty="0"/>
              <a:t>Identifying participants and interests</a:t>
            </a:r>
          </a:p>
          <a:p>
            <a:pPr marL="285750" indent="-285750">
              <a:buClr>
                <a:srgbClr val="CB440A"/>
              </a:buClr>
              <a:buFont typeface="Arial" charset="0"/>
              <a:buChar char="•"/>
            </a:pPr>
            <a:r>
              <a:rPr lang="en-US" dirty="0"/>
              <a:t>Coordination with regional offices</a:t>
            </a:r>
          </a:p>
          <a:p>
            <a:pPr marL="285750" indent="-285750">
              <a:buClr>
                <a:srgbClr val="CB440A"/>
              </a:buClr>
              <a:buFont typeface="Arial" charset="0"/>
              <a:buChar char="•"/>
            </a:pPr>
            <a:r>
              <a:rPr lang="en-US" dirty="0" smtClean="0"/>
              <a:t>ECLKC</a:t>
            </a:r>
            <a:endParaRPr lang="en-US" dirty="0"/>
          </a:p>
        </p:txBody>
      </p:sp>
      <p:sp>
        <p:nvSpPr>
          <p:cNvPr id="3" name="TextBox 2"/>
          <p:cNvSpPr txBox="1"/>
          <p:nvPr/>
        </p:nvSpPr>
        <p:spPr>
          <a:xfrm>
            <a:off x="4276388" y="1553163"/>
            <a:ext cx="4498387" cy="4187557"/>
          </a:xfrm>
          <a:prstGeom prst="rect">
            <a:avLst/>
          </a:prstGeom>
          <a:noFill/>
        </p:spPr>
        <p:txBody>
          <a:bodyPr wrap="square" rtlCol="0">
            <a:spAutoFit/>
          </a:bodyPr>
          <a:lstStyle/>
          <a:p>
            <a:pPr algn="ctr"/>
            <a:r>
              <a:rPr lang="en-US" sz="2600" b="1" dirty="0" smtClean="0"/>
              <a:t>Health Manager Network Tools</a:t>
            </a:r>
          </a:p>
          <a:p>
            <a:pPr marL="285750" indent="-285750" defTabSz="685800">
              <a:lnSpc>
                <a:spcPct val="80000"/>
              </a:lnSpc>
              <a:spcBef>
                <a:spcPts val="750"/>
              </a:spcBef>
              <a:buClr>
                <a:srgbClr val="CB440A"/>
              </a:buClr>
              <a:buFont typeface="Arial" charset="0"/>
              <a:buChar char="•"/>
            </a:pPr>
            <a:r>
              <a:rPr lang="en-US" sz="2600" dirty="0"/>
              <a:t>Health Manager Networks Fostering Leadership</a:t>
            </a:r>
          </a:p>
          <a:p>
            <a:pPr marL="285750" indent="-285750" defTabSz="685800">
              <a:lnSpc>
                <a:spcPct val="80000"/>
              </a:lnSpc>
              <a:spcBef>
                <a:spcPts val="750"/>
              </a:spcBef>
              <a:buClr>
                <a:srgbClr val="CB440A"/>
              </a:buClr>
              <a:buFont typeface="Arial" charset="0"/>
              <a:buChar char="•"/>
            </a:pPr>
            <a:r>
              <a:rPr lang="en-US" sz="2600" dirty="0"/>
              <a:t>Getting Started: Health Manager Networks</a:t>
            </a:r>
          </a:p>
          <a:p>
            <a:pPr marL="285750" indent="-285750" defTabSz="685800">
              <a:lnSpc>
                <a:spcPct val="80000"/>
              </a:lnSpc>
              <a:spcBef>
                <a:spcPts val="750"/>
              </a:spcBef>
              <a:buClr>
                <a:srgbClr val="CB440A"/>
              </a:buClr>
              <a:buFont typeface="Arial" charset="0"/>
              <a:buChar char="•"/>
            </a:pPr>
            <a:r>
              <a:rPr lang="en-US" sz="2600" dirty="0"/>
              <a:t>What Works: Health Manager Networks</a:t>
            </a:r>
          </a:p>
          <a:p>
            <a:pPr marL="285750" indent="-285750" defTabSz="685800">
              <a:lnSpc>
                <a:spcPct val="80000"/>
              </a:lnSpc>
              <a:spcBef>
                <a:spcPts val="750"/>
              </a:spcBef>
              <a:buClr>
                <a:srgbClr val="CB440A"/>
              </a:buClr>
              <a:buFont typeface="Arial" charset="0"/>
              <a:buChar char="•"/>
            </a:pPr>
            <a:r>
              <a:rPr lang="en-US" sz="2600" dirty="0"/>
              <a:t>Directory of Virtual Meeting Tools</a:t>
            </a:r>
          </a:p>
          <a:p>
            <a:pPr marL="285750" indent="-285750" defTabSz="685800">
              <a:lnSpc>
                <a:spcPct val="80000"/>
              </a:lnSpc>
              <a:spcBef>
                <a:spcPts val="750"/>
              </a:spcBef>
              <a:buClr>
                <a:srgbClr val="CB440A"/>
              </a:buClr>
              <a:buFont typeface="Arial" charset="0"/>
              <a:buChar char="•"/>
            </a:pPr>
            <a:r>
              <a:rPr lang="en-US" sz="2600" dirty="0"/>
              <a:t>Head Start Health Manager Networks</a:t>
            </a:r>
          </a:p>
        </p:txBody>
      </p:sp>
    </p:spTree>
    <p:extLst>
      <p:ext uri="{BB962C8B-B14F-4D97-AF65-F5344CB8AC3E}">
        <p14:creationId xmlns:p14="http://schemas.microsoft.com/office/powerpoint/2010/main" val="1936102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0285" y="921775"/>
            <a:ext cx="4663679" cy="4401205"/>
          </a:xfrm>
          <a:prstGeom prst="rect">
            <a:avLst/>
          </a:prstGeom>
        </p:spPr>
        <p:txBody>
          <a:bodyPr wrap="square">
            <a:spAutoFit/>
          </a:bodyPr>
          <a:lstStyle/>
          <a:p>
            <a:r>
              <a:rPr lang="en-US" sz="4000" b="1" i="1" dirty="0">
                <a:solidFill>
                  <a:srgbClr val="1460AB"/>
                </a:solidFill>
              </a:rPr>
              <a:t>“The impact of our network has been huge, immense! To be able to bounce ideas between people makes my job so much easier.</a:t>
            </a:r>
            <a:r>
              <a:rPr lang="en-US" sz="4000" b="1" i="1" dirty="0" smtClean="0">
                <a:solidFill>
                  <a:srgbClr val="1460AB"/>
                </a:solidFill>
              </a:rPr>
              <a:t>”</a:t>
            </a:r>
            <a:endParaRPr lang="en-US" sz="4000" b="1" dirty="0">
              <a:solidFill>
                <a:srgbClr val="1460AB"/>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9085" y="1288303"/>
            <a:ext cx="3973121" cy="3668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21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684"/>
            <a:ext cx="8229600" cy="1143000"/>
          </a:xfrm>
        </p:spPr>
        <p:txBody>
          <a:bodyPr vert="horz" lIns="91440" tIns="45720" rIns="91440" bIns="45720" rtlCol="0" anchor="ctr">
            <a:noAutofit/>
          </a:bodyPr>
          <a:lstStyle/>
          <a:p>
            <a:pPr algn="ctr"/>
            <a:r>
              <a:rPr lang="en-US" sz="3600" dirty="0">
                <a:solidFill>
                  <a:srgbClr val="1460AB"/>
                </a:solidFill>
                <a:latin typeface="Calibri"/>
                <a:cs typeface="Calibri"/>
              </a:rPr>
              <a:t>States with Networks by Region</a:t>
            </a:r>
          </a:p>
        </p:txBody>
      </p:sp>
      <p:graphicFrame>
        <p:nvGraphicFramePr>
          <p:cNvPr id="3" name="Table 2"/>
          <p:cNvGraphicFramePr>
            <a:graphicFrameLocks noGrp="1"/>
          </p:cNvGraphicFramePr>
          <p:nvPr>
            <p:extLst>
              <p:ext uri="{D42A27DB-BD31-4B8C-83A1-F6EECF244321}">
                <p14:modId xmlns:p14="http://schemas.microsoft.com/office/powerpoint/2010/main" val="1318389647"/>
              </p:ext>
            </p:extLst>
          </p:nvPr>
        </p:nvGraphicFramePr>
        <p:xfrm>
          <a:off x="1118349" y="1578959"/>
          <a:ext cx="6907302" cy="3158582"/>
        </p:xfrm>
        <a:graphic>
          <a:graphicData uri="http://schemas.openxmlformats.org/drawingml/2006/table">
            <a:tbl>
              <a:tblPr firstRow="1" bandRow="1">
                <a:tableStyleId>{08FB837D-C827-4EFA-A057-4D05807E0F7C}</a:tableStyleId>
              </a:tblPr>
              <a:tblGrid>
                <a:gridCol w="1151217"/>
                <a:gridCol w="1151217"/>
                <a:gridCol w="1151217"/>
                <a:gridCol w="1151217"/>
                <a:gridCol w="1151217"/>
                <a:gridCol w="1151217"/>
              </a:tblGrid>
              <a:tr h="451226">
                <a:tc>
                  <a:txBody>
                    <a:bodyPr/>
                    <a:lstStyle/>
                    <a:p>
                      <a:pPr algn="ctr"/>
                      <a:r>
                        <a:rPr lang="en-US" sz="2000" dirty="0" smtClean="0"/>
                        <a:t>I</a:t>
                      </a:r>
                      <a:endParaRPr lang="en-US" sz="2000" dirty="0"/>
                    </a:p>
                  </a:txBody>
                  <a:tcPr/>
                </a:tc>
                <a:tc>
                  <a:txBody>
                    <a:bodyPr/>
                    <a:lstStyle/>
                    <a:p>
                      <a:pPr algn="ctr"/>
                      <a:r>
                        <a:rPr lang="en-US" sz="2000" dirty="0" smtClean="0"/>
                        <a:t>II</a:t>
                      </a:r>
                      <a:endParaRPr lang="en-US" sz="2000" dirty="0"/>
                    </a:p>
                  </a:txBody>
                  <a:tcPr/>
                </a:tc>
                <a:tc>
                  <a:txBody>
                    <a:bodyPr/>
                    <a:lstStyle/>
                    <a:p>
                      <a:pPr algn="ctr"/>
                      <a:r>
                        <a:rPr lang="en-US" sz="2000" dirty="0" smtClean="0"/>
                        <a:t>III</a:t>
                      </a:r>
                      <a:endParaRPr lang="en-US" sz="2000" dirty="0"/>
                    </a:p>
                  </a:txBody>
                  <a:tcPr/>
                </a:tc>
                <a:tc>
                  <a:txBody>
                    <a:bodyPr/>
                    <a:lstStyle/>
                    <a:p>
                      <a:pPr algn="ctr"/>
                      <a:r>
                        <a:rPr lang="en-US" sz="2000" dirty="0" smtClean="0"/>
                        <a:t>IV</a:t>
                      </a:r>
                      <a:endParaRPr lang="en-US" sz="2000" dirty="0"/>
                    </a:p>
                  </a:txBody>
                  <a:tcPr/>
                </a:tc>
                <a:tc>
                  <a:txBody>
                    <a:bodyPr/>
                    <a:lstStyle/>
                    <a:p>
                      <a:pPr algn="ctr"/>
                      <a:r>
                        <a:rPr lang="en-US" sz="2000" dirty="0" smtClean="0"/>
                        <a:t>V</a:t>
                      </a:r>
                      <a:endParaRPr lang="en-US" sz="2000" dirty="0"/>
                    </a:p>
                  </a:txBody>
                  <a:tcPr/>
                </a:tc>
                <a:tc>
                  <a:txBody>
                    <a:bodyPr/>
                    <a:lstStyle/>
                    <a:p>
                      <a:pPr algn="ctr"/>
                      <a:r>
                        <a:rPr lang="en-US" sz="2000" dirty="0" smtClean="0"/>
                        <a:t>VI</a:t>
                      </a:r>
                      <a:endParaRPr lang="en-US" sz="2000" dirty="0"/>
                    </a:p>
                  </a:txBody>
                  <a:tcPr/>
                </a:tc>
              </a:tr>
              <a:tr h="451226">
                <a:tc>
                  <a:txBody>
                    <a:bodyPr/>
                    <a:lstStyle/>
                    <a:p>
                      <a:r>
                        <a:rPr lang="en-US" sz="2000" b="1" dirty="0" smtClean="0"/>
                        <a:t>CT</a:t>
                      </a:r>
                      <a:endParaRPr lang="en-US" sz="2000" b="1" dirty="0"/>
                    </a:p>
                  </a:txBody>
                  <a:tcPr/>
                </a:tc>
                <a:tc>
                  <a:txBody>
                    <a:bodyPr/>
                    <a:lstStyle/>
                    <a:p>
                      <a:r>
                        <a:rPr lang="en-US" sz="2000" b="1" dirty="0" smtClean="0"/>
                        <a:t>NJ* **</a:t>
                      </a:r>
                      <a:endParaRPr lang="en-US" sz="2000" b="1" dirty="0"/>
                    </a:p>
                  </a:txBody>
                  <a:tcPr/>
                </a:tc>
                <a:tc>
                  <a:txBody>
                    <a:bodyPr/>
                    <a:lstStyle/>
                    <a:p>
                      <a:r>
                        <a:rPr lang="en-US" sz="2000" b="1" dirty="0" smtClean="0"/>
                        <a:t>DC </a:t>
                      </a:r>
                      <a:endParaRPr lang="en-US" sz="2000" b="1" dirty="0"/>
                    </a:p>
                  </a:txBody>
                  <a:tcPr/>
                </a:tc>
                <a:tc>
                  <a:txBody>
                    <a:bodyPr/>
                    <a:lstStyle/>
                    <a:p>
                      <a:r>
                        <a:rPr lang="en-US" sz="2000" b="1" dirty="0" smtClean="0"/>
                        <a:t>FL**</a:t>
                      </a:r>
                      <a:endParaRPr lang="en-US" sz="2000" b="1" dirty="0"/>
                    </a:p>
                  </a:txBody>
                  <a:tcPr/>
                </a:tc>
                <a:tc>
                  <a:txBody>
                    <a:bodyPr/>
                    <a:lstStyle/>
                    <a:p>
                      <a:r>
                        <a:rPr lang="en-US" sz="2000" b="1" dirty="0" smtClean="0"/>
                        <a:t>IL**</a:t>
                      </a:r>
                      <a:endParaRPr lang="en-US" sz="2000" b="1" dirty="0"/>
                    </a:p>
                  </a:txBody>
                  <a:tcPr/>
                </a:tc>
                <a:tc>
                  <a:txBody>
                    <a:bodyPr/>
                    <a:lstStyle/>
                    <a:p>
                      <a:r>
                        <a:rPr lang="en-US" sz="2000" b="1" dirty="0" smtClean="0"/>
                        <a:t>AR*</a:t>
                      </a:r>
                      <a:endParaRPr lang="en-US" sz="2000" b="1" dirty="0"/>
                    </a:p>
                  </a:txBody>
                  <a:tcPr/>
                </a:tc>
              </a:tr>
              <a:tr h="451226">
                <a:tc>
                  <a:txBody>
                    <a:bodyPr/>
                    <a:lstStyle/>
                    <a:p>
                      <a:r>
                        <a:rPr lang="en-US" sz="2000" b="1" dirty="0" smtClean="0"/>
                        <a:t>MA</a:t>
                      </a:r>
                      <a:endParaRPr lang="en-US" sz="2000" b="1" dirty="0"/>
                    </a:p>
                  </a:txBody>
                  <a:tcPr/>
                </a:tc>
                <a:tc>
                  <a:txBody>
                    <a:bodyPr/>
                    <a:lstStyle/>
                    <a:p>
                      <a:r>
                        <a:rPr lang="en-US" sz="2000" b="1" dirty="0" smtClean="0"/>
                        <a:t>NY* **</a:t>
                      </a:r>
                      <a:endParaRPr lang="en-US" sz="2000" b="1" dirty="0"/>
                    </a:p>
                  </a:txBody>
                  <a:tcPr/>
                </a:tc>
                <a:tc>
                  <a:txBody>
                    <a:bodyPr/>
                    <a:lstStyle/>
                    <a:p>
                      <a:r>
                        <a:rPr lang="en-US" sz="2000" b="1" dirty="0" smtClean="0"/>
                        <a:t>MD*</a:t>
                      </a:r>
                      <a:endParaRPr lang="en-US" sz="2000" b="1" dirty="0"/>
                    </a:p>
                  </a:txBody>
                  <a:tcPr/>
                </a:tc>
                <a:tc>
                  <a:txBody>
                    <a:bodyPr/>
                    <a:lstStyle/>
                    <a:p>
                      <a:r>
                        <a:rPr lang="en-US" sz="2000" b="1" dirty="0" smtClean="0"/>
                        <a:t>GA</a:t>
                      </a:r>
                      <a:endParaRPr lang="en-US" sz="2000" b="1" dirty="0"/>
                    </a:p>
                  </a:txBody>
                  <a:tcPr/>
                </a:tc>
                <a:tc>
                  <a:txBody>
                    <a:bodyPr/>
                    <a:lstStyle/>
                    <a:p>
                      <a:r>
                        <a:rPr lang="en-US" sz="2000" b="1" dirty="0" smtClean="0"/>
                        <a:t>MI</a:t>
                      </a:r>
                      <a:endParaRPr lang="en-US" sz="2000" b="1" dirty="0"/>
                    </a:p>
                  </a:txBody>
                  <a:tcPr/>
                </a:tc>
                <a:tc>
                  <a:txBody>
                    <a:bodyPr/>
                    <a:lstStyle/>
                    <a:p>
                      <a:r>
                        <a:rPr lang="en-US" sz="2000" b="1" dirty="0" smtClean="0"/>
                        <a:t>OK*</a:t>
                      </a:r>
                      <a:endParaRPr lang="en-US" sz="2000" b="1" dirty="0"/>
                    </a:p>
                  </a:txBody>
                  <a:tcPr/>
                </a:tc>
              </a:tr>
              <a:tr h="451226">
                <a:tc>
                  <a:txBody>
                    <a:bodyPr/>
                    <a:lstStyle/>
                    <a:p>
                      <a:r>
                        <a:rPr lang="en-US" sz="2000" b="1" dirty="0" smtClean="0"/>
                        <a:t>ME</a:t>
                      </a:r>
                      <a:endParaRPr lang="en-US" sz="2000" b="1" dirty="0"/>
                    </a:p>
                  </a:txBody>
                  <a:tcPr/>
                </a:tc>
                <a:tc>
                  <a:txBody>
                    <a:bodyPr/>
                    <a:lstStyle/>
                    <a:p>
                      <a:r>
                        <a:rPr lang="en-US" sz="2000" b="1" dirty="0" smtClean="0"/>
                        <a:t>PR</a:t>
                      </a:r>
                      <a:endParaRPr lang="en-US" sz="2000" b="1" dirty="0"/>
                    </a:p>
                  </a:txBody>
                  <a:tcPr/>
                </a:tc>
                <a:tc>
                  <a:txBody>
                    <a:bodyPr/>
                    <a:lstStyle/>
                    <a:p>
                      <a:r>
                        <a:rPr lang="en-US" sz="2000" b="1" dirty="0" smtClean="0"/>
                        <a:t>PA</a:t>
                      </a:r>
                      <a:endParaRPr lang="en-US" sz="2000" b="1" dirty="0"/>
                    </a:p>
                  </a:txBody>
                  <a:tcPr/>
                </a:tc>
                <a:tc>
                  <a:txBody>
                    <a:bodyPr/>
                    <a:lstStyle/>
                    <a:p>
                      <a:r>
                        <a:rPr lang="en-US" sz="2000" b="1" dirty="0" smtClean="0"/>
                        <a:t>KY</a:t>
                      </a:r>
                      <a:endParaRPr lang="en-US" sz="2000" b="1" dirty="0"/>
                    </a:p>
                  </a:txBody>
                  <a:tcPr/>
                </a:tc>
                <a:tc>
                  <a:txBody>
                    <a:bodyPr/>
                    <a:lstStyle/>
                    <a:p>
                      <a:r>
                        <a:rPr lang="en-US" sz="2000" b="1" dirty="0" smtClean="0"/>
                        <a:t>MN**</a:t>
                      </a:r>
                      <a:endParaRPr lang="en-US" sz="2000" b="1" dirty="0"/>
                    </a:p>
                  </a:txBody>
                  <a:tcPr/>
                </a:tc>
                <a:tc>
                  <a:txBody>
                    <a:bodyPr/>
                    <a:lstStyle/>
                    <a:p>
                      <a:endParaRPr lang="en-US" sz="2000" b="1" dirty="0"/>
                    </a:p>
                  </a:txBody>
                  <a:tcPr/>
                </a:tc>
              </a:tr>
              <a:tr h="451226">
                <a:tc>
                  <a:txBody>
                    <a:bodyPr/>
                    <a:lstStyle/>
                    <a:p>
                      <a:r>
                        <a:rPr lang="en-US" sz="2000" b="1" dirty="0" smtClean="0"/>
                        <a:t>NH</a:t>
                      </a:r>
                      <a:endParaRPr lang="en-US" sz="2000" b="1" dirty="0"/>
                    </a:p>
                  </a:txBody>
                  <a:tcPr/>
                </a:tc>
                <a:tc>
                  <a:txBody>
                    <a:bodyPr/>
                    <a:lstStyle/>
                    <a:p>
                      <a:endParaRPr lang="en-US" sz="2000" b="1" dirty="0"/>
                    </a:p>
                  </a:txBody>
                  <a:tcPr/>
                </a:tc>
                <a:tc>
                  <a:txBody>
                    <a:bodyPr/>
                    <a:lstStyle/>
                    <a:p>
                      <a:r>
                        <a:rPr lang="en-US" sz="2000" b="1" dirty="0" smtClean="0"/>
                        <a:t>VA</a:t>
                      </a:r>
                      <a:endParaRPr lang="en-US" sz="2000" b="1" dirty="0"/>
                    </a:p>
                  </a:txBody>
                  <a:tcPr/>
                </a:tc>
                <a:tc>
                  <a:txBody>
                    <a:bodyPr/>
                    <a:lstStyle/>
                    <a:p>
                      <a:r>
                        <a:rPr lang="en-US" sz="2000" b="1" dirty="0" smtClean="0"/>
                        <a:t>NC**</a:t>
                      </a:r>
                      <a:endParaRPr lang="en-US" sz="2000" b="1" dirty="0"/>
                    </a:p>
                  </a:txBody>
                  <a:tcPr/>
                </a:tc>
                <a:tc>
                  <a:txBody>
                    <a:bodyPr/>
                    <a:lstStyle/>
                    <a:p>
                      <a:r>
                        <a:rPr lang="en-US" sz="2000" b="1" dirty="0" smtClean="0"/>
                        <a:t>OH</a:t>
                      </a:r>
                      <a:endParaRPr lang="en-US" sz="2000" b="1" dirty="0"/>
                    </a:p>
                  </a:txBody>
                  <a:tcPr/>
                </a:tc>
                <a:tc>
                  <a:txBody>
                    <a:bodyPr/>
                    <a:lstStyle/>
                    <a:p>
                      <a:endParaRPr lang="en-US" sz="2000" b="1" dirty="0"/>
                    </a:p>
                  </a:txBody>
                  <a:tcPr/>
                </a:tc>
              </a:tr>
              <a:tr h="451226">
                <a:tc>
                  <a:txBody>
                    <a:bodyPr/>
                    <a:lstStyle/>
                    <a:p>
                      <a:r>
                        <a:rPr lang="en-US" sz="2000" b="1" dirty="0" smtClean="0"/>
                        <a:t>RI</a:t>
                      </a:r>
                      <a:endParaRPr lang="en-US" sz="2000" b="1" dirty="0"/>
                    </a:p>
                  </a:txBody>
                  <a:tcPr/>
                </a:tc>
                <a:tc>
                  <a:txBody>
                    <a:bodyPr/>
                    <a:lstStyle/>
                    <a:p>
                      <a:endParaRPr lang="en-US" sz="2000" b="1" dirty="0"/>
                    </a:p>
                  </a:txBody>
                  <a:tcPr/>
                </a:tc>
                <a:tc>
                  <a:txBody>
                    <a:bodyPr/>
                    <a:lstStyle/>
                    <a:p>
                      <a:endParaRPr lang="en-US" sz="2000" b="1" dirty="0"/>
                    </a:p>
                  </a:txBody>
                  <a:tcPr/>
                </a:tc>
                <a:tc>
                  <a:txBody>
                    <a:bodyPr/>
                    <a:lstStyle/>
                    <a:p>
                      <a:r>
                        <a:rPr lang="en-US" sz="2000" b="1" dirty="0" smtClean="0"/>
                        <a:t>SC</a:t>
                      </a:r>
                      <a:endParaRPr lang="en-US" sz="2000" b="1" dirty="0"/>
                    </a:p>
                  </a:txBody>
                  <a:tcPr/>
                </a:tc>
                <a:tc>
                  <a:txBody>
                    <a:bodyPr/>
                    <a:lstStyle/>
                    <a:p>
                      <a:r>
                        <a:rPr lang="en-US" sz="2000" b="1" dirty="0" smtClean="0"/>
                        <a:t>WI</a:t>
                      </a:r>
                      <a:endParaRPr lang="en-US" sz="2000" b="1" dirty="0"/>
                    </a:p>
                  </a:txBody>
                  <a:tcPr/>
                </a:tc>
                <a:tc>
                  <a:txBody>
                    <a:bodyPr/>
                    <a:lstStyle/>
                    <a:p>
                      <a:endParaRPr lang="en-US" sz="2000" b="1" dirty="0"/>
                    </a:p>
                  </a:txBody>
                  <a:tcPr/>
                </a:tc>
              </a:tr>
              <a:tr h="451226">
                <a:tc>
                  <a:txBody>
                    <a:bodyPr/>
                    <a:lstStyle/>
                    <a:p>
                      <a:r>
                        <a:rPr lang="en-US" sz="2000" b="1" dirty="0" smtClean="0"/>
                        <a:t>VT</a:t>
                      </a:r>
                      <a:endParaRPr lang="en-US" sz="2000" b="1" dirty="0"/>
                    </a:p>
                  </a:txBody>
                  <a:tcPr/>
                </a:tc>
                <a:tc>
                  <a:txBody>
                    <a:bodyPr/>
                    <a:lstStyle/>
                    <a:p>
                      <a:endParaRPr lang="en-US" sz="2000" b="1" dirty="0"/>
                    </a:p>
                  </a:txBody>
                  <a:tcPr/>
                </a:tc>
                <a:tc>
                  <a:txBody>
                    <a:bodyPr/>
                    <a:lstStyle/>
                    <a:p>
                      <a:endParaRPr lang="en-US" sz="2000" b="1" dirty="0"/>
                    </a:p>
                  </a:txBody>
                  <a:tcPr/>
                </a:tc>
                <a:tc>
                  <a:txBody>
                    <a:bodyPr/>
                    <a:lstStyle/>
                    <a:p>
                      <a:r>
                        <a:rPr lang="en-US" sz="2000" b="1" dirty="0" smtClean="0"/>
                        <a:t>TN</a:t>
                      </a:r>
                      <a:endParaRPr lang="en-US" sz="2000" b="1" dirty="0"/>
                    </a:p>
                  </a:txBody>
                  <a:tcPr/>
                </a:tc>
                <a:tc>
                  <a:txBody>
                    <a:bodyPr/>
                    <a:lstStyle/>
                    <a:p>
                      <a:endParaRPr lang="en-US" sz="2000" b="1" dirty="0"/>
                    </a:p>
                  </a:txBody>
                  <a:tcPr/>
                </a:tc>
                <a:tc>
                  <a:txBody>
                    <a:bodyPr/>
                    <a:lstStyle/>
                    <a:p>
                      <a:endParaRPr lang="en-US" sz="2000" b="1" dirty="0"/>
                    </a:p>
                  </a:txBody>
                  <a:tcPr/>
                </a:tc>
              </a:tr>
            </a:tbl>
          </a:graphicData>
        </a:graphic>
      </p:graphicFrame>
      <p:sp>
        <p:nvSpPr>
          <p:cNvPr id="4" name="TextBox 3"/>
          <p:cNvSpPr txBox="1"/>
          <p:nvPr/>
        </p:nvSpPr>
        <p:spPr>
          <a:xfrm>
            <a:off x="3213147" y="5734645"/>
            <a:ext cx="5329591" cy="707886"/>
          </a:xfrm>
          <a:prstGeom prst="rect">
            <a:avLst/>
          </a:prstGeom>
          <a:noFill/>
        </p:spPr>
        <p:txBody>
          <a:bodyPr wrap="square" rtlCol="0">
            <a:spAutoFit/>
          </a:bodyPr>
          <a:lstStyle/>
          <a:p>
            <a:pPr algn="r"/>
            <a:r>
              <a:rPr lang="en-US" sz="2000" dirty="0" smtClean="0"/>
              <a:t>*Network in development</a:t>
            </a:r>
          </a:p>
          <a:p>
            <a:pPr algn="r"/>
            <a:r>
              <a:rPr lang="en-US" sz="2000" dirty="0" smtClean="0"/>
              <a:t>**Multiple clusters</a:t>
            </a:r>
          </a:p>
        </p:txBody>
      </p:sp>
    </p:spTree>
    <p:extLst>
      <p:ext uri="{BB962C8B-B14F-4D97-AF65-F5344CB8AC3E}">
        <p14:creationId xmlns:p14="http://schemas.microsoft.com/office/powerpoint/2010/main" val="1694807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109"/>
            <a:ext cx="8229600" cy="1143000"/>
          </a:xfrm>
        </p:spPr>
        <p:txBody>
          <a:bodyPr vert="horz" lIns="91440" tIns="45720" rIns="91440" bIns="45720" rtlCol="0" anchor="ctr">
            <a:noAutofit/>
          </a:bodyPr>
          <a:lstStyle/>
          <a:p>
            <a:pPr algn="ctr"/>
            <a:r>
              <a:rPr lang="en-US" sz="3600" dirty="0">
                <a:solidFill>
                  <a:srgbClr val="1460AB"/>
                </a:solidFill>
                <a:latin typeface="Calibri"/>
                <a:cs typeface="Calibri"/>
              </a:rPr>
              <a:t>States with Networks by Region</a:t>
            </a:r>
          </a:p>
        </p:txBody>
      </p:sp>
      <p:graphicFrame>
        <p:nvGraphicFramePr>
          <p:cNvPr id="3" name="Table 2"/>
          <p:cNvGraphicFramePr>
            <a:graphicFrameLocks noGrp="1"/>
          </p:cNvGraphicFramePr>
          <p:nvPr>
            <p:extLst>
              <p:ext uri="{D42A27DB-BD31-4B8C-83A1-F6EECF244321}">
                <p14:modId xmlns:p14="http://schemas.microsoft.com/office/powerpoint/2010/main" val="4203057770"/>
              </p:ext>
            </p:extLst>
          </p:nvPr>
        </p:nvGraphicFramePr>
        <p:xfrm>
          <a:off x="844293" y="1703081"/>
          <a:ext cx="7455414" cy="3638624"/>
        </p:xfrm>
        <a:graphic>
          <a:graphicData uri="http://schemas.openxmlformats.org/drawingml/2006/table">
            <a:tbl>
              <a:tblPr firstRow="1" bandRow="1">
                <a:tableStyleId>{08FB837D-C827-4EFA-A057-4D05807E0F7C}</a:tableStyleId>
              </a:tblPr>
              <a:tblGrid>
                <a:gridCol w="1242569"/>
                <a:gridCol w="1242569"/>
                <a:gridCol w="1242569"/>
                <a:gridCol w="1242569"/>
                <a:gridCol w="1106736"/>
                <a:gridCol w="1378402"/>
              </a:tblGrid>
              <a:tr h="408798">
                <a:tc>
                  <a:txBody>
                    <a:bodyPr/>
                    <a:lstStyle/>
                    <a:p>
                      <a:pPr algn="ctr"/>
                      <a:r>
                        <a:rPr lang="en-US" sz="2000" dirty="0" smtClean="0"/>
                        <a:t>VII</a:t>
                      </a:r>
                      <a:endParaRPr lang="en-US" sz="2000" dirty="0"/>
                    </a:p>
                  </a:txBody>
                  <a:tcPr/>
                </a:tc>
                <a:tc>
                  <a:txBody>
                    <a:bodyPr/>
                    <a:lstStyle/>
                    <a:p>
                      <a:pPr algn="ctr"/>
                      <a:r>
                        <a:rPr lang="en-US" sz="2000" dirty="0" smtClean="0"/>
                        <a:t>VIII</a:t>
                      </a:r>
                      <a:endParaRPr lang="en-US" sz="2000" dirty="0"/>
                    </a:p>
                  </a:txBody>
                  <a:tcPr/>
                </a:tc>
                <a:tc>
                  <a:txBody>
                    <a:bodyPr/>
                    <a:lstStyle/>
                    <a:p>
                      <a:pPr algn="ctr"/>
                      <a:r>
                        <a:rPr lang="en-US" sz="2000" dirty="0" smtClean="0"/>
                        <a:t>IX</a:t>
                      </a:r>
                      <a:endParaRPr lang="en-US" sz="2000" dirty="0"/>
                    </a:p>
                  </a:txBody>
                  <a:tcPr/>
                </a:tc>
                <a:tc>
                  <a:txBody>
                    <a:bodyPr/>
                    <a:lstStyle/>
                    <a:p>
                      <a:pPr algn="ctr"/>
                      <a:r>
                        <a:rPr lang="en-US" sz="2000" dirty="0" smtClean="0"/>
                        <a:t>X</a:t>
                      </a:r>
                      <a:endParaRPr lang="en-US" sz="2000" dirty="0"/>
                    </a:p>
                  </a:txBody>
                  <a:tcPr/>
                </a:tc>
                <a:tc>
                  <a:txBody>
                    <a:bodyPr/>
                    <a:lstStyle/>
                    <a:p>
                      <a:pPr algn="ctr"/>
                      <a:r>
                        <a:rPr lang="en-US" sz="2000" dirty="0" smtClean="0"/>
                        <a:t>XI</a:t>
                      </a:r>
                      <a:endParaRPr lang="en-US" sz="2000" baseline="30000" dirty="0"/>
                    </a:p>
                  </a:txBody>
                  <a:tcPr/>
                </a:tc>
                <a:tc>
                  <a:txBody>
                    <a:bodyPr/>
                    <a:lstStyle/>
                    <a:p>
                      <a:pPr algn="ctr"/>
                      <a:r>
                        <a:rPr lang="en-US" sz="2000" dirty="0" smtClean="0"/>
                        <a:t>XII</a:t>
                      </a:r>
                      <a:r>
                        <a:rPr lang="en-US" sz="2000" baseline="30000" dirty="0" smtClean="0"/>
                        <a:t>*</a:t>
                      </a:r>
                      <a:endParaRPr lang="en-US" sz="2000" dirty="0"/>
                    </a:p>
                  </a:txBody>
                  <a:tcPr/>
                </a:tc>
              </a:tr>
              <a:tr h="771674">
                <a:tc>
                  <a:txBody>
                    <a:bodyPr/>
                    <a:lstStyle/>
                    <a:p>
                      <a:r>
                        <a:rPr lang="en-US" sz="2000" b="1" dirty="0" smtClean="0"/>
                        <a:t>IA</a:t>
                      </a:r>
                      <a:endParaRPr lang="en-US" sz="2000" b="1" dirty="0"/>
                    </a:p>
                  </a:txBody>
                  <a:tcPr/>
                </a:tc>
                <a:tc>
                  <a:txBody>
                    <a:bodyPr/>
                    <a:lstStyle/>
                    <a:p>
                      <a:r>
                        <a:rPr lang="en-US" sz="2000" b="1" dirty="0" smtClean="0"/>
                        <a:t>MT</a:t>
                      </a:r>
                      <a:endParaRPr lang="en-US" sz="2000" b="1" dirty="0"/>
                    </a:p>
                  </a:txBody>
                  <a:tcPr/>
                </a:tc>
                <a:tc>
                  <a:txBody>
                    <a:bodyPr/>
                    <a:lstStyle/>
                    <a:p>
                      <a:r>
                        <a:rPr lang="en-US" sz="2000" b="1" dirty="0" smtClean="0"/>
                        <a:t>CA**</a:t>
                      </a:r>
                      <a:endParaRPr lang="en-US" sz="2000" b="1" dirty="0"/>
                    </a:p>
                  </a:txBody>
                  <a:tcPr/>
                </a:tc>
                <a:tc>
                  <a:txBody>
                    <a:bodyPr/>
                    <a:lstStyle/>
                    <a:p>
                      <a:r>
                        <a:rPr lang="en-US" sz="2000" b="1" dirty="0" smtClean="0"/>
                        <a:t>AK*</a:t>
                      </a:r>
                      <a:endParaRPr lang="en-US" sz="2000" b="1" dirty="0"/>
                    </a:p>
                  </a:txBody>
                  <a:tcPr/>
                </a:tc>
                <a:tc>
                  <a:txBody>
                    <a:bodyPr/>
                    <a:lstStyle/>
                    <a:p>
                      <a:endParaRPr lang="en-US" sz="2000" dirty="0"/>
                    </a:p>
                  </a:txBody>
                  <a:tcPr/>
                </a:tc>
                <a:tc>
                  <a:txBody>
                    <a:bodyPr/>
                    <a:lstStyle/>
                    <a:p>
                      <a:r>
                        <a:rPr lang="en-US" sz="2000" b="1" dirty="0" smtClean="0"/>
                        <a:t>Facebook</a:t>
                      </a:r>
                    </a:p>
                    <a:p>
                      <a:r>
                        <a:rPr lang="en-US" sz="2000" b="1" dirty="0" smtClean="0"/>
                        <a:t>Listserv</a:t>
                      </a:r>
                      <a:endParaRPr lang="en-US" sz="2000" b="1" dirty="0"/>
                    </a:p>
                  </a:txBody>
                  <a:tcPr/>
                </a:tc>
              </a:tr>
              <a:tr h="408798">
                <a:tc>
                  <a:txBody>
                    <a:bodyPr/>
                    <a:lstStyle/>
                    <a:p>
                      <a:r>
                        <a:rPr lang="en-US" sz="2000" b="1" dirty="0" smtClean="0"/>
                        <a:t>KS</a:t>
                      </a:r>
                      <a:endParaRPr lang="en-US" sz="2000" b="1" dirty="0"/>
                    </a:p>
                  </a:txBody>
                  <a:tcPr/>
                </a:tc>
                <a:tc>
                  <a:txBody>
                    <a:bodyPr/>
                    <a:lstStyle/>
                    <a:p>
                      <a:r>
                        <a:rPr lang="en-US" sz="2000" b="1" dirty="0" smtClean="0"/>
                        <a:t>ND</a:t>
                      </a:r>
                      <a:endParaRPr lang="en-US" sz="2000" b="1" dirty="0"/>
                    </a:p>
                  </a:txBody>
                  <a:tcPr/>
                </a:tc>
                <a:tc>
                  <a:txBody>
                    <a:bodyPr/>
                    <a:lstStyle/>
                    <a:p>
                      <a:endParaRPr lang="en-US" sz="2000" b="1" dirty="0"/>
                    </a:p>
                  </a:txBody>
                  <a:tcPr/>
                </a:tc>
                <a:tc>
                  <a:txBody>
                    <a:bodyPr/>
                    <a:lstStyle/>
                    <a:p>
                      <a:r>
                        <a:rPr lang="en-US" sz="2000" b="1" dirty="0" smtClean="0"/>
                        <a:t>ID</a:t>
                      </a:r>
                      <a:endParaRPr lang="en-US" sz="2000" b="1" dirty="0"/>
                    </a:p>
                  </a:txBody>
                  <a:tcPr/>
                </a:tc>
                <a:tc>
                  <a:txBody>
                    <a:bodyPr/>
                    <a:lstStyle/>
                    <a:p>
                      <a:endParaRPr lang="en-US" sz="2000" b="1" dirty="0"/>
                    </a:p>
                  </a:txBody>
                  <a:tcPr/>
                </a:tc>
                <a:tc>
                  <a:txBody>
                    <a:bodyPr/>
                    <a:lstStyle/>
                    <a:p>
                      <a:endParaRPr lang="en-US" sz="2000" b="1" dirty="0"/>
                    </a:p>
                  </a:txBody>
                  <a:tcPr/>
                </a:tc>
              </a:tr>
              <a:tr h="408798">
                <a:tc>
                  <a:txBody>
                    <a:bodyPr/>
                    <a:lstStyle/>
                    <a:p>
                      <a:r>
                        <a:rPr lang="en-US" sz="2000" b="1" dirty="0" smtClean="0"/>
                        <a:t>MO</a:t>
                      </a:r>
                      <a:endParaRPr lang="en-US" sz="2000" b="1" dirty="0"/>
                    </a:p>
                  </a:txBody>
                  <a:tcPr/>
                </a:tc>
                <a:tc>
                  <a:txBody>
                    <a:bodyPr/>
                    <a:lstStyle/>
                    <a:p>
                      <a:r>
                        <a:rPr lang="en-US" sz="2000" b="1" dirty="0" smtClean="0"/>
                        <a:t>SD*</a:t>
                      </a:r>
                      <a:endParaRPr lang="en-US" sz="2000" b="1" dirty="0"/>
                    </a:p>
                  </a:txBody>
                  <a:tcPr/>
                </a:tc>
                <a:tc>
                  <a:txBody>
                    <a:bodyPr/>
                    <a:lstStyle/>
                    <a:p>
                      <a:endParaRPr lang="en-US" sz="2000" b="1" dirty="0"/>
                    </a:p>
                  </a:txBody>
                  <a:tcPr/>
                </a:tc>
                <a:tc>
                  <a:txBody>
                    <a:bodyPr/>
                    <a:lstStyle/>
                    <a:p>
                      <a:r>
                        <a:rPr lang="en-US" sz="2000" b="1" dirty="0" smtClean="0"/>
                        <a:t>OR</a:t>
                      </a:r>
                      <a:endParaRPr lang="en-US" sz="2000" b="1" dirty="0"/>
                    </a:p>
                  </a:txBody>
                  <a:tcPr/>
                </a:tc>
                <a:tc>
                  <a:txBody>
                    <a:bodyPr/>
                    <a:lstStyle/>
                    <a:p>
                      <a:endParaRPr lang="en-US" sz="2000" b="1" dirty="0"/>
                    </a:p>
                  </a:txBody>
                  <a:tcPr/>
                </a:tc>
                <a:tc>
                  <a:txBody>
                    <a:bodyPr/>
                    <a:lstStyle/>
                    <a:p>
                      <a:endParaRPr lang="en-US" sz="2000" b="1" dirty="0"/>
                    </a:p>
                  </a:txBody>
                  <a:tcPr/>
                </a:tc>
              </a:tr>
              <a:tr h="408798">
                <a:tc>
                  <a:txBody>
                    <a:bodyPr/>
                    <a:lstStyle/>
                    <a:p>
                      <a:r>
                        <a:rPr lang="en-US" sz="2000" b="1" dirty="0" smtClean="0"/>
                        <a:t>NE*</a:t>
                      </a:r>
                      <a:endParaRPr lang="en-US" sz="2000" b="1" dirty="0"/>
                    </a:p>
                  </a:txBody>
                  <a:tcPr/>
                </a:tc>
                <a:tc>
                  <a:txBody>
                    <a:bodyPr/>
                    <a:lstStyle/>
                    <a:p>
                      <a:r>
                        <a:rPr lang="en-US" sz="2000" b="1" dirty="0" smtClean="0"/>
                        <a:t>WY</a:t>
                      </a:r>
                      <a:endParaRPr lang="en-US" sz="2000" b="1" dirty="0"/>
                    </a:p>
                  </a:txBody>
                  <a:tcPr/>
                </a:tc>
                <a:tc>
                  <a:txBody>
                    <a:bodyPr/>
                    <a:lstStyle/>
                    <a:p>
                      <a:endParaRPr lang="en-US" sz="2000" b="1" dirty="0"/>
                    </a:p>
                  </a:txBody>
                  <a:tcPr/>
                </a:tc>
                <a:tc>
                  <a:txBody>
                    <a:bodyPr/>
                    <a:lstStyle/>
                    <a:p>
                      <a:r>
                        <a:rPr lang="en-US" sz="2000" b="1" dirty="0" smtClean="0"/>
                        <a:t>WA</a:t>
                      </a:r>
                      <a:endParaRPr lang="en-US" sz="2000" b="1" dirty="0"/>
                    </a:p>
                  </a:txBody>
                  <a:tcPr/>
                </a:tc>
                <a:tc>
                  <a:txBody>
                    <a:bodyPr/>
                    <a:lstStyle/>
                    <a:p>
                      <a:endParaRPr lang="en-US" sz="2000" b="1" dirty="0"/>
                    </a:p>
                  </a:txBody>
                  <a:tcPr/>
                </a:tc>
                <a:tc>
                  <a:txBody>
                    <a:bodyPr/>
                    <a:lstStyle/>
                    <a:p>
                      <a:endParaRPr lang="en-US" sz="2000" b="1" dirty="0"/>
                    </a:p>
                  </a:txBody>
                  <a:tcPr/>
                </a:tc>
              </a:tr>
              <a:tr h="408798">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tr>
              <a:tr h="408798">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smtClean="0"/>
                        <a:t>Grantees  in Regions XI and XII</a:t>
                      </a:r>
                      <a:r>
                        <a:rPr lang="en-US" sz="1600" b="1" baseline="0" dirty="0" smtClean="0"/>
                        <a:t> </a:t>
                      </a:r>
                      <a:endParaRPr lang="en-US" sz="1600" b="1" dirty="0"/>
                    </a:p>
                  </a:txBody>
                  <a:tcPr/>
                </a:tc>
                <a:tc>
                  <a:txBody>
                    <a:bodyPr/>
                    <a:lstStyle/>
                    <a:p>
                      <a:r>
                        <a:rPr lang="en-US" sz="1600" b="1" dirty="0" smtClean="0"/>
                        <a:t>are invited to</a:t>
                      </a:r>
                      <a:r>
                        <a:rPr lang="en-US" sz="1600" b="1" baseline="0" dirty="0" smtClean="0"/>
                        <a:t> join state networks</a:t>
                      </a:r>
                      <a:endParaRPr lang="en-US" sz="1600" b="1" dirty="0"/>
                    </a:p>
                  </a:txBody>
                  <a:tcPr/>
                </a:tc>
              </a:tr>
            </a:tbl>
          </a:graphicData>
        </a:graphic>
      </p:graphicFrame>
      <p:sp>
        <p:nvSpPr>
          <p:cNvPr id="5" name="TextBox 4"/>
          <p:cNvSpPr txBox="1"/>
          <p:nvPr/>
        </p:nvSpPr>
        <p:spPr>
          <a:xfrm>
            <a:off x="3213147" y="5890285"/>
            <a:ext cx="5329591" cy="707886"/>
          </a:xfrm>
          <a:prstGeom prst="rect">
            <a:avLst/>
          </a:prstGeom>
          <a:noFill/>
        </p:spPr>
        <p:txBody>
          <a:bodyPr wrap="square" rtlCol="0">
            <a:spAutoFit/>
          </a:bodyPr>
          <a:lstStyle/>
          <a:p>
            <a:pPr algn="r"/>
            <a:r>
              <a:rPr lang="en-US" sz="2000" dirty="0" smtClean="0"/>
              <a:t>*Network in development</a:t>
            </a:r>
          </a:p>
          <a:p>
            <a:pPr algn="r"/>
            <a:r>
              <a:rPr lang="en-US" sz="2000" dirty="0" smtClean="0"/>
              <a:t>**Multiple clusters</a:t>
            </a:r>
          </a:p>
        </p:txBody>
      </p:sp>
    </p:spTree>
    <p:extLst>
      <p:ext uri="{BB962C8B-B14F-4D97-AF65-F5344CB8AC3E}">
        <p14:creationId xmlns:p14="http://schemas.microsoft.com/office/powerpoint/2010/main" val="14576786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78" y="1179419"/>
            <a:ext cx="3947886" cy="3046988"/>
          </a:xfrm>
          <a:prstGeom prst="rect">
            <a:avLst/>
          </a:prstGeom>
          <a:noFill/>
        </p:spPr>
        <p:txBody>
          <a:bodyPr wrap="square" rtlCol="0">
            <a:spAutoFit/>
          </a:bodyPr>
          <a:lstStyle/>
          <a:p>
            <a:r>
              <a:rPr lang="en-US" sz="4800" b="1" i="1" dirty="0" smtClean="0">
                <a:solidFill>
                  <a:srgbClr val="C00000"/>
                </a:solidFill>
              </a:rPr>
              <a:t>“It is a time to catch up on the ‘latest and greatest’”</a:t>
            </a:r>
            <a:endParaRPr lang="en-US" sz="4800" b="1" i="1" dirty="0">
              <a:solidFill>
                <a:srgbClr val="C00000"/>
              </a:solidFill>
            </a:endParaRPr>
          </a:p>
        </p:txBody>
      </p:sp>
      <p:pic>
        <p:nvPicPr>
          <p:cNvPr id="6148" name="Picture 4" descr="Orbit 6"/>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078509" y="1501983"/>
            <a:ext cx="4833252" cy="487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908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Autofit/>
          </a:bodyPr>
          <a:lstStyle/>
          <a:p>
            <a:pPr algn="ctr"/>
            <a:r>
              <a:rPr lang="en-US" sz="3600" dirty="0">
                <a:solidFill>
                  <a:srgbClr val="1460AB"/>
                </a:solidFill>
                <a:latin typeface="Calibri"/>
                <a:cs typeface="Calibri"/>
              </a:rPr>
              <a:t>Locating Network Leaders</a:t>
            </a:r>
          </a:p>
        </p:txBody>
      </p:sp>
      <p:sp>
        <p:nvSpPr>
          <p:cNvPr id="10" name="TextBox 9"/>
          <p:cNvSpPr txBox="1"/>
          <p:nvPr/>
        </p:nvSpPr>
        <p:spPr>
          <a:xfrm>
            <a:off x="4435813" y="2713368"/>
            <a:ext cx="4250987" cy="1077218"/>
          </a:xfrm>
          <a:prstGeom prst="rect">
            <a:avLst/>
          </a:prstGeom>
          <a:noFill/>
        </p:spPr>
        <p:txBody>
          <a:bodyPr wrap="square" rtlCol="0">
            <a:spAutoFit/>
          </a:bodyPr>
          <a:lstStyle/>
          <a:p>
            <a:pPr algn="ctr"/>
            <a:r>
              <a:rPr lang="en-US" sz="3200" b="1" dirty="0" smtClean="0"/>
              <a:t>888-227-5125</a:t>
            </a:r>
            <a:endParaRPr lang="en-US" sz="3200" b="1" dirty="0">
              <a:solidFill>
                <a:schemeClr val="bg1"/>
              </a:solidFill>
            </a:endParaRPr>
          </a:p>
          <a:p>
            <a:pPr algn="ctr"/>
            <a:r>
              <a:rPr lang="en-US" sz="3200" b="1" dirty="0" smtClean="0">
                <a:hlinkClick r:id="rId3"/>
              </a:rPr>
              <a:t>health@ecetta.info</a:t>
            </a:r>
            <a:r>
              <a:rPr lang="en-US" sz="3200" b="1" dirty="0" smtClean="0"/>
              <a:t> </a:t>
            </a:r>
            <a:endParaRPr lang="en-US" sz="3200" b="1" dirty="0"/>
          </a:p>
        </p:txBody>
      </p:sp>
      <p:pic>
        <p:nvPicPr>
          <p:cNvPr id="8194"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683" r="95734">
                        <a14:backgroundMark x1="14334" y1="74773" x2="14334" y2="74773"/>
                        <a14:backgroundMark x1="12628" y1="73182" x2="12628" y2="73182"/>
                        <a14:backgroundMark x1="11263" y1="74545" x2="11263" y2="74545"/>
                        <a14:backgroundMark x1="28669" y1="74545" x2="28669" y2="74545"/>
                        <a14:backgroundMark x1="60580" y1="75455" x2="60580" y2="75455"/>
                        <a14:backgroundMark x1="79693" y1="74091" x2="79693" y2="74091"/>
                      </a14:backgroundRemoval>
                    </a14:imgEffect>
                  </a14:imgLayer>
                </a14:imgProps>
              </a:ext>
              <a:ext uri="{28A0092B-C50C-407E-A947-70E740481C1C}">
                <a14:useLocalDpi xmlns:a14="http://schemas.microsoft.com/office/drawing/2010/main"/>
              </a:ext>
            </a:extLst>
          </a:blip>
          <a:srcRect/>
          <a:stretch>
            <a:fillRect/>
          </a:stretch>
        </p:blipFill>
        <p:spPr bwMode="auto">
          <a:xfrm rot="19800000">
            <a:off x="1456550" y="1696427"/>
            <a:ext cx="3499646" cy="262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4588703"/>
            <a:ext cx="9144000" cy="21967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208888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140" y="1206846"/>
            <a:ext cx="4107546" cy="3785652"/>
          </a:xfrm>
          <a:prstGeom prst="rect">
            <a:avLst/>
          </a:prstGeom>
        </p:spPr>
        <p:txBody>
          <a:bodyPr wrap="square">
            <a:spAutoFit/>
          </a:bodyPr>
          <a:lstStyle/>
          <a:p>
            <a:pPr algn="ctr"/>
            <a:r>
              <a:rPr lang="en-US" sz="4800" b="1" dirty="0" smtClean="0">
                <a:solidFill>
                  <a:srgbClr val="1460AB"/>
                </a:solidFill>
                <a:latin typeface="Baskerville Old Face" panose="02020602080505020303" pitchFamily="18" charset="0"/>
              </a:rPr>
              <a:t>“</a:t>
            </a:r>
            <a:r>
              <a:rPr lang="en-US" sz="4800" b="1" dirty="0" smtClean="0">
                <a:solidFill>
                  <a:srgbClr val="1460AB"/>
                </a:solidFill>
              </a:rPr>
              <a:t>We </a:t>
            </a:r>
            <a:r>
              <a:rPr lang="en-US" sz="4800" b="1" dirty="0">
                <a:solidFill>
                  <a:srgbClr val="1460AB"/>
                </a:solidFill>
              </a:rPr>
              <a:t>can’t do it by ourselves. There is strength in </a:t>
            </a:r>
            <a:r>
              <a:rPr lang="en-US" sz="4800" b="1" dirty="0" smtClean="0">
                <a:solidFill>
                  <a:srgbClr val="1460AB"/>
                </a:solidFill>
              </a:rPr>
              <a:t>numbers.</a:t>
            </a:r>
            <a:r>
              <a:rPr lang="en-US" sz="4800" b="1" dirty="0" smtClean="0">
                <a:solidFill>
                  <a:srgbClr val="1460AB"/>
                </a:solidFill>
                <a:latin typeface="Baskerville Old Face" panose="02020602080505020303" pitchFamily="18" charset="0"/>
              </a:rPr>
              <a:t>”</a:t>
            </a:r>
          </a:p>
        </p:txBody>
      </p:sp>
      <p:pic>
        <p:nvPicPr>
          <p:cNvPr id="5122"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l="16270" r="23923"/>
          <a:stretch/>
        </p:blipFill>
        <p:spPr bwMode="auto">
          <a:xfrm>
            <a:off x="4180115" y="346393"/>
            <a:ext cx="4804228" cy="603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7571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63522"/>
            <a:ext cx="7886700" cy="1325563"/>
          </a:xfrm>
        </p:spPr>
        <p:txBody>
          <a:bodyPr/>
          <a:lstStyle/>
          <a:p>
            <a:r>
              <a:rPr lang="en-US" dirty="0" smtClean="0"/>
              <a:t>General Reminders</a:t>
            </a:r>
            <a:endParaRPr lang="en-US" dirty="0"/>
          </a:p>
        </p:txBody>
      </p:sp>
      <p:sp>
        <p:nvSpPr>
          <p:cNvPr id="5" name="Content Placeholder 4"/>
          <p:cNvSpPr>
            <a:spLocks noGrp="1"/>
          </p:cNvSpPr>
          <p:nvPr>
            <p:ph idx="1"/>
          </p:nvPr>
        </p:nvSpPr>
        <p:spPr>
          <a:xfrm>
            <a:off x="566737" y="1444624"/>
            <a:ext cx="7991475" cy="2724150"/>
          </a:xfrm>
        </p:spPr>
        <p:txBody>
          <a:bodyPr>
            <a:normAutofit fontScale="92500"/>
          </a:bodyPr>
          <a:lstStyle/>
          <a:p>
            <a:r>
              <a:rPr lang="en-US" sz="2600" dirty="0"/>
              <a:t>This webinar will be recorded and archived on the ASTDD website</a:t>
            </a:r>
          </a:p>
          <a:p>
            <a:r>
              <a:rPr lang="en-US" sz="2600" dirty="0" smtClean="0"/>
              <a:t>Everyone except the presenters have been muted. </a:t>
            </a:r>
          </a:p>
          <a:p>
            <a:r>
              <a:rPr lang="en-US" sz="2600" dirty="0" smtClean="0"/>
              <a:t>Questions </a:t>
            </a:r>
            <a:r>
              <a:rPr lang="en-US" sz="2600" dirty="0"/>
              <a:t>will be addressed after the speakers are finished. Please </a:t>
            </a:r>
            <a:r>
              <a:rPr lang="en-US" sz="2600" dirty="0" smtClean="0"/>
              <a:t>“raise your hand” by clicking on the icon at the top of your screen that looks like a person. </a:t>
            </a:r>
            <a:r>
              <a:rPr lang="en-US" sz="2600" dirty="0" smtClean="0"/>
              <a:t>You will be recognized in turn and unmuted</a:t>
            </a:r>
            <a:r>
              <a:rPr lang="en-US" sz="2600" dirty="0" smtClean="0"/>
              <a:t> so you may ask your question.</a:t>
            </a:r>
            <a:endParaRPr lang="en-US" sz="2600" dirty="0"/>
          </a:p>
          <a:p>
            <a:endParaRPr lang="en-US" sz="2400" dirty="0" smtClean="0"/>
          </a:p>
        </p:txBody>
      </p:sp>
      <p:pic>
        <p:nvPicPr>
          <p:cNvPr id="8" name="Picture 7" descr="GUM SPRINGS 2014 general (17).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85999" y="4283953"/>
            <a:ext cx="4229099" cy="2085714"/>
          </a:xfrm>
          <a:prstGeom prst="roundRect">
            <a:avLst>
              <a:gd name="adj" fmla="val 8594"/>
            </a:avLst>
          </a:prstGeom>
          <a:solidFill>
            <a:srgbClr val="FFFFFF">
              <a:shade val="85000"/>
            </a:srgbClr>
          </a:solidFill>
          <a:ln w="28575" cmpd="sng">
            <a:solidFill>
              <a:srgbClr val="E4102E"/>
            </a:solidFill>
          </a:ln>
          <a:effectLst/>
        </p:spPr>
      </p:pic>
    </p:spTree>
    <p:extLst>
      <p:ext uri="{BB962C8B-B14F-4D97-AF65-F5344CB8AC3E}">
        <p14:creationId xmlns:p14="http://schemas.microsoft.com/office/powerpoint/2010/main" val="3678134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dirty="0" smtClean="0"/>
              <a:t>Accessing National Center on Early Childhood Health and Wellness-Approved Oral Health Presentations</a:t>
            </a:r>
            <a:endParaRPr lang="en-US" sz="3400" dirty="0"/>
          </a:p>
        </p:txBody>
      </p:sp>
      <p:sp>
        <p:nvSpPr>
          <p:cNvPr id="3" name="Subtitle 2"/>
          <p:cNvSpPr>
            <a:spLocks noGrp="1"/>
          </p:cNvSpPr>
          <p:nvPr>
            <p:ph type="subTitle" idx="1"/>
          </p:nvPr>
        </p:nvSpPr>
        <p:spPr>
          <a:xfrm>
            <a:off x="4546602" y="4355571"/>
            <a:ext cx="4250267" cy="1655762"/>
          </a:xfrm>
        </p:spPr>
        <p:txBody>
          <a:bodyPr>
            <a:normAutofit/>
          </a:bodyPr>
          <a:lstStyle/>
          <a:p>
            <a:pPr algn="r"/>
            <a:r>
              <a:rPr lang="en-US" dirty="0" smtClean="0"/>
              <a:t>Beth Lowe, B.S.D.H., M.P.H</a:t>
            </a:r>
          </a:p>
          <a:p>
            <a:pPr algn="r"/>
            <a:r>
              <a:rPr lang="en-US" dirty="0" smtClean="0"/>
              <a:t>Dental Hygienist Liaison Program Webinar</a:t>
            </a:r>
          </a:p>
          <a:p>
            <a:pPr algn="r"/>
            <a:r>
              <a:rPr lang="en-US" dirty="0" smtClean="0"/>
              <a:t>May 20, 1026</a:t>
            </a:r>
            <a:endParaRPr lang="en-US" dirty="0"/>
          </a:p>
        </p:txBody>
      </p:sp>
      <p:pic>
        <p:nvPicPr>
          <p:cNvPr id="4" name="Picture 3" descr="ThinkstockPhotos-49257047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25450" y="3727170"/>
            <a:ext cx="3949700" cy="2578502"/>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06820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779586"/>
          </a:xfrm>
        </p:spPr>
        <p:txBody>
          <a:bodyPr anchor="ctr">
            <a:normAutofit/>
          </a:bodyPr>
          <a:lstStyle/>
          <a:p>
            <a:pPr algn="ctr"/>
            <a:r>
              <a:rPr lang="en-US" sz="4000" b="1" dirty="0" smtClean="0">
                <a:solidFill>
                  <a:schemeClr val="tx1"/>
                </a:solidFill>
              </a:rPr>
              <a:t>We couldn’t do it without you!</a:t>
            </a:r>
            <a:endParaRPr lang="en-US" sz="4000" b="1" dirty="0">
              <a:solidFill>
                <a:schemeClr val="tx1"/>
              </a:solidFill>
            </a:endParaRPr>
          </a:p>
        </p:txBody>
      </p:sp>
      <p:pic>
        <p:nvPicPr>
          <p:cNvPr id="4" name="Picture 3" descr="ThinkstockPhotos-482021869.jpg"/>
          <p:cNvPicPr>
            <a:picLocks noChangeAspect="1"/>
          </p:cNvPicPr>
          <p:nvPr/>
        </p:nvPicPr>
        <p:blipFill rotWithShape="1">
          <a:blip r:embed="rId3" cstate="print">
            <a:extLst>
              <a:ext uri="{28A0092B-C50C-407E-A947-70E740481C1C}">
                <a14:useLocalDpi xmlns:a14="http://schemas.microsoft.com/office/drawing/2010/main" val="0"/>
              </a:ext>
            </a:extLst>
          </a:blip>
          <a:srcRect l="6805" t="17709" r="6528" b="28541"/>
          <a:stretch/>
        </p:blipFill>
        <p:spPr>
          <a:xfrm>
            <a:off x="609600" y="1479550"/>
            <a:ext cx="7924800" cy="3276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7251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gn="ctr"/>
            <a:r>
              <a:rPr lang="en-US" sz="3600" dirty="0">
                <a:latin typeface="Calibri"/>
                <a:cs typeface="Calibri"/>
              </a:rPr>
              <a:t>Objectives</a:t>
            </a:r>
          </a:p>
        </p:txBody>
      </p:sp>
      <p:sp>
        <p:nvSpPr>
          <p:cNvPr id="5" name="Content Placeholder 4"/>
          <p:cNvSpPr>
            <a:spLocks noGrp="1"/>
          </p:cNvSpPr>
          <p:nvPr>
            <p:ph idx="1"/>
          </p:nvPr>
        </p:nvSpPr>
        <p:spPr>
          <a:xfrm>
            <a:off x="628650" y="1590675"/>
            <a:ext cx="4864100" cy="4351338"/>
          </a:xfrm>
        </p:spPr>
        <p:txBody>
          <a:bodyPr>
            <a:normAutofit/>
          </a:bodyPr>
          <a:lstStyle/>
          <a:p>
            <a:pPr marL="347663" indent="-347663">
              <a:buClr>
                <a:srgbClr val="CB440A"/>
              </a:buClr>
            </a:pPr>
            <a:r>
              <a:rPr lang="en-US" dirty="0" smtClean="0"/>
              <a:t>Requesting permission to present</a:t>
            </a:r>
          </a:p>
          <a:p>
            <a:pPr marL="347663" indent="-347663">
              <a:buClr>
                <a:srgbClr val="CB440A"/>
              </a:buClr>
            </a:pPr>
            <a:r>
              <a:rPr lang="en-US" dirty="0"/>
              <a:t>National Center for Early Childhood Health and Wellness (NCECHW)-approved presentations</a:t>
            </a:r>
            <a:endParaRPr lang="en-US" dirty="0" smtClean="0"/>
          </a:p>
          <a:p>
            <a:pPr marL="347663" indent="-347663">
              <a:buClr>
                <a:srgbClr val="CB440A"/>
              </a:buClr>
            </a:pPr>
            <a:r>
              <a:rPr lang="en-US" dirty="0" smtClean="0"/>
              <a:t>Accessing presentation folder on Box</a:t>
            </a:r>
          </a:p>
          <a:p>
            <a:pPr marL="347663" indent="-347663">
              <a:buClr>
                <a:srgbClr val="CB440A"/>
              </a:buClr>
            </a:pPr>
            <a:r>
              <a:rPr lang="en-US" dirty="0" smtClean="0"/>
              <a:t>Adapting NCECHW-approved presentations</a:t>
            </a:r>
          </a:p>
          <a:p>
            <a:endParaRPr lang="en-US" dirty="0" smtClean="0"/>
          </a:p>
        </p:txBody>
      </p:sp>
      <p:pic>
        <p:nvPicPr>
          <p:cNvPr id="6" name="Picture 5" descr="Alien of Earth | Wikimedia Commons | CC-BY-SA-4.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7550" y="1847850"/>
            <a:ext cx="2667000" cy="2667000"/>
          </a:xfrm>
          <a:prstGeom prst="rect">
            <a:avLst/>
          </a:prstGeom>
        </p:spPr>
      </p:pic>
      <p:sp>
        <p:nvSpPr>
          <p:cNvPr id="7" name="TextBox 6"/>
          <p:cNvSpPr txBox="1"/>
          <p:nvPr/>
        </p:nvSpPr>
        <p:spPr>
          <a:xfrm>
            <a:off x="5314950" y="6559550"/>
            <a:ext cx="3740150" cy="246221"/>
          </a:xfrm>
          <a:prstGeom prst="rect">
            <a:avLst/>
          </a:prstGeom>
          <a:noFill/>
        </p:spPr>
        <p:txBody>
          <a:bodyPr wrap="square" rtlCol="0">
            <a:spAutoFit/>
          </a:bodyPr>
          <a:lstStyle/>
          <a:p>
            <a:pPr algn="r"/>
            <a:r>
              <a:rPr lang="en-US" sz="1000" b="1" dirty="0" smtClean="0"/>
              <a:t>Photo Source</a:t>
            </a:r>
            <a:r>
              <a:rPr lang="en-US" sz="1000" b="1" dirty="0"/>
              <a:t>: </a:t>
            </a:r>
            <a:r>
              <a:rPr lang="en-US" sz="1000" dirty="0"/>
              <a:t>Alien of Earth | Wikimedia Commons | CC-BY-SA-4.0</a:t>
            </a:r>
          </a:p>
        </p:txBody>
      </p:sp>
    </p:spTree>
    <p:extLst>
      <p:ext uri="{BB962C8B-B14F-4D97-AF65-F5344CB8AC3E}">
        <p14:creationId xmlns:p14="http://schemas.microsoft.com/office/powerpoint/2010/main" val="3678134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3526"/>
            <a:ext cx="7886700" cy="1325563"/>
          </a:xfrm>
        </p:spPr>
        <p:txBody>
          <a:bodyPr>
            <a:normAutofit/>
          </a:bodyPr>
          <a:lstStyle/>
          <a:p>
            <a:pPr algn="ctr"/>
            <a:r>
              <a:rPr lang="en-US" sz="3600" dirty="0">
                <a:latin typeface="Calibri"/>
                <a:cs typeface="Calibri"/>
              </a:rPr>
              <a:t>Requesting Permission to Present</a:t>
            </a:r>
          </a:p>
        </p:txBody>
      </p:sp>
      <p:pic>
        <p:nvPicPr>
          <p:cNvPr id="4" name="Picture 3" descr="ThinkstockPhotos-18628796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200" y="2197100"/>
            <a:ext cx="2044700" cy="2044700"/>
          </a:xfrm>
          <a:prstGeom prst="rect">
            <a:avLst/>
          </a:prstGeom>
        </p:spPr>
      </p:pic>
      <p:sp>
        <p:nvSpPr>
          <p:cNvPr id="5" name="TextBox 4"/>
          <p:cNvSpPr txBox="1"/>
          <p:nvPr/>
        </p:nvSpPr>
        <p:spPr>
          <a:xfrm>
            <a:off x="6210300" y="6616700"/>
            <a:ext cx="2908300" cy="230832"/>
          </a:xfrm>
          <a:prstGeom prst="rect">
            <a:avLst/>
          </a:prstGeom>
          <a:noFill/>
        </p:spPr>
        <p:txBody>
          <a:bodyPr wrap="square" rtlCol="0">
            <a:spAutoFit/>
          </a:bodyPr>
          <a:lstStyle/>
          <a:p>
            <a:pPr algn="r"/>
            <a:r>
              <a:rPr lang="en-US" sz="900" b="1" dirty="0" smtClean="0"/>
              <a:t>Photo Source: </a:t>
            </a:r>
            <a:r>
              <a:rPr lang="en-US" sz="900" dirty="0" err="1" smtClean="0"/>
              <a:t>Thinkstock</a:t>
            </a:r>
            <a:r>
              <a:rPr lang="en-US" sz="900" dirty="0" smtClean="0"/>
              <a:t> ©</a:t>
            </a:r>
            <a:endParaRPr lang="en-US" sz="900" dirty="0"/>
          </a:p>
        </p:txBody>
      </p:sp>
      <p:sp>
        <p:nvSpPr>
          <p:cNvPr id="7" name="Content Placeholder 2"/>
          <p:cNvSpPr>
            <a:spLocks noGrp="1"/>
          </p:cNvSpPr>
          <p:nvPr>
            <p:ph idx="1"/>
          </p:nvPr>
        </p:nvSpPr>
        <p:spPr>
          <a:xfrm>
            <a:off x="2286000" y="1387474"/>
            <a:ext cx="6553200" cy="5335059"/>
          </a:xfrm>
        </p:spPr>
        <p:txBody>
          <a:bodyPr>
            <a:normAutofit fontScale="92500"/>
          </a:bodyPr>
          <a:lstStyle/>
          <a:p>
            <a:pPr marL="228600" indent="-228600">
              <a:spcBef>
                <a:spcPts val="475"/>
              </a:spcBef>
              <a:buClr>
                <a:srgbClr val="CB440A"/>
              </a:buClr>
            </a:pPr>
            <a:r>
              <a:rPr lang="en-US" sz="2600" dirty="0"/>
              <a:t>Regional and national meeting requests</a:t>
            </a:r>
          </a:p>
          <a:p>
            <a:pPr lvl="1" indent="-285750">
              <a:lnSpc>
                <a:spcPct val="110000"/>
              </a:lnSpc>
              <a:spcBef>
                <a:spcPts val="0"/>
              </a:spcBef>
              <a:buClr>
                <a:srgbClr val="CB440A"/>
              </a:buClr>
            </a:pPr>
            <a:r>
              <a:rPr lang="en-US" sz="2400" dirty="0" smtClean="0"/>
              <a:t>Advanced permission </a:t>
            </a:r>
            <a:r>
              <a:rPr lang="en-US" sz="2400" b="1" u="sng" dirty="0" smtClean="0">
                <a:solidFill>
                  <a:srgbClr val="CB440A"/>
                </a:solidFill>
              </a:rPr>
              <a:t>required</a:t>
            </a:r>
          </a:p>
          <a:p>
            <a:pPr lvl="1" indent="-285750">
              <a:lnSpc>
                <a:spcPct val="110000"/>
              </a:lnSpc>
              <a:spcBef>
                <a:spcPts val="0"/>
              </a:spcBef>
              <a:buClr>
                <a:srgbClr val="CB440A"/>
              </a:buClr>
            </a:pPr>
            <a:r>
              <a:rPr lang="en-US" sz="2400" dirty="0" smtClean="0"/>
              <a:t>Abstracts must be approved by the NCECHW federal steering committee</a:t>
            </a:r>
          </a:p>
          <a:p>
            <a:pPr lvl="1" indent="-285750">
              <a:lnSpc>
                <a:spcPct val="110000"/>
              </a:lnSpc>
              <a:spcBef>
                <a:spcPts val="0"/>
              </a:spcBef>
              <a:buClr>
                <a:srgbClr val="CB440A"/>
              </a:buClr>
            </a:pPr>
            <a:r>
              <a:rPr lang="en-US" sz="2400" dirty="0" smtClean="0"/>
              <a:t>Submit requests and abstracts no later than </a:t>
            </a:r>
            <a:r>
              <a:rPr lang="en-US" sz="2400" b="1" dirty="0" smtClean="0">
                <a:solidFill>
                  <a:srgbClr val="CB440A"/>
                </a:solidFill>
              </a:rPr>
              <a:t>5 weeks </a:t>
            </a:r>
            <a:r>
              <a:rPr lang="en-US" sz="2400" dirty="0" smtClean="0"/>
              <a:t>before the meeting or abstract due date</a:t>
            </a:r>
          </a:p>
          <a:p>
            <a:pPr lvl="1" indent="-285750">
              <a:lnSpc>
                <a:spcPct val="110000"/>
              </a:lnSpc>
              <a:spcBef>
                <a:spcPts val="0"/>
              </a:spcBef>
              <a:buClr>
                <a:srgbClr val="CB440A"/>
              </a:buClr>
            </a:pPr>
            <a:r>
              <a:rPr lang="en-US" sz="2400" dirty="0" smtClean="0"/>
              <a:t>Submit approval requests for meetings to Beth Lowe at eal38@georgetown.edu</a:t>
            </a:r>
          </a:p>
          <a:p>
            <a:pPr marL="228600" indent="-228600">
              <a:spcBef>
                <a:spcPts val="475"/>
              </a:spcBef>
              <a:buClr>
                <a:srgbClr val="CB440A"/>
              </a:buClr>
            </a:pPr>
            <a:r>
              <a:rPr lang="en-US" sz="2600" dirty="0"/>
              <a:t>State and local meeting requests</a:t>
            </a:r>
          </a:p>
          <a:p>
            <a:pPr lvl="1" indent="-285750">
              <a:buClr>
                <a:srgbClr val="CB440A"/>
              </a:buClr>
            </a:pPr>
            <a:r>
              <a:rPr lang="en-US" dirty="0"/>
              <a:t>Advanced permission </a:t>
            </a:r>
            <a:r>
              <a:rPr lang="en-US" b="1" u="sng" dirty="0">
                <a:solidFill>
                  <a:srgbClr val="CB440A"/>
                </a:solidFill>
              </a:rPr>
              <a:t>not</a:t>
            </a:r>
            <a:r>
              <a:rPr lang="en-US" b="1" dirty="0">
                <a:solidFill>
                  <a:srgbClr val="CB440A"/>
                </a:solidFill>
              </a:rPr>
              <a:t> required</a:t>
            </a:r>
          </a:p>
          <a:p>
            <a:pPr marL="228600" indent="-228600">
              <a:spcBef>
                <a:spcPts val="475"/>
              </a:spcBef>
              <a:buClr>
                <a:srgbClr val="CB440A"/>
              </a:buClr>
            </a:pPr>
            <a:r>
              <a:rPr lang="en-US" sz="2600" dirty="0"/>
              <a:t>Presentation slides</a:t>
            </a:r>
          </a:p>
          <a:p>
            <a:pPr lvl="1" indent="-285750">
              <a:buClr>
                <a:srgbClr val="CB440A"/>
              </a:buClr>
            </a:pPr>
            <a:r>
              <a:rPr lang="en-US" dirty="0"/>
              <a:t>Must use NCECHW-approved slides at all meetings</a:t>
            </a:r>
          </a:p>
          <a:p>
            <a:pPr lvl="1" indent="-285750">
              <a:buClr>
                <a:srgbClr val="CB440A"/>
              </a:buClr>
            </a:pPr>
            <a:r>
              <a:rPr lang="en-US" dirty="0"/>
              <a:t>Submit new slides </a:t>
            </a:r>
            <a:r>
              <a:rPr lang="en-US" b="1" dirty="0">
                <a:solidFill>
                  <a:srgbClr val="CB440A"/>
                </a:solidFill>
              </a:rPr>
              <a:t>3 weeks</a:t>
            </a:r>
            <a:r>
              <a:rPr lang="en-US" dirty="0"/>
              <a:t> before the meeting to Beth at </a:t>
            </a:r>
            <a:r>
              <a:rPr lang="en-US" dirty="0">
                <a:hlinkClick r:id="rId4"/>
              </a:rPr>
              <a:t>eal38@georgetown.edu</a:t>
            </a:r>
            <a:r>
              <a:rPr lang="en-US" dirty="0"/>
              <a:t> </a:t>
            </a:r>
          </a:p>
        </p:txBody>
      </p:sp>
    </p:spTree>
    <p:extLst>
      <p:ext uri="{BB962C8B-B14F-4D97-AF65-F5344CB8AC3E}">
        <p14:creationId xmlns:p14="http://schemas.microsoft.com/office/powerpoint/2010/main" val="463079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sz="3600" dirty="0">
                <a:latin typeface="Calibri"/>
                <a:cs typeface="Calibri"/>
              </a:rPr>
              <a:t>NCECHW-Approved Presentations</a:t>
            </a:r>
          </a:p>
        </p:txBody>
      </p:sp>
      <p:sp>
        <p:nvSpPr>
          <p:cNvPr id="3" name="Content Placeholder 2"/>
          <p:cNvSpPr>
            <a:spLocks noGrp="1"/>
          </p:cNvSpPr>
          <p:nvPr>
            <p:ph idx="1"/>
          </p:nvPr>
        </p:nvSpPr>
        <p:spPr>
          <a:xfrm>
            <a:off x="438150" y="1498600"/>
            <a:ext cx="8229600" cy="4806949"/>
          </a:xfrm>
        </p:spPr>
        <p:txBody>
          <a:bodyPr>
            <a:normAutofit/>
          </a:bodyPr>
          <a:lstStyle/>
          <a:p>
            <a:pPr marL="0" indent="0">
              <a:buNone/>
            </a:pPr>
            <a:r>
              <a:rPr lang="en-US" b="1" dirty="0" smtClean="0"/>
              <a:t>Nine (9) presentations available that address:</a:t>
            </a:r>
          </a:p>
          <a:p>
            <a:pPr marL="457200" indent="-339725">
              <a:spcBef>
                <a:spcPts val="475"/>
              </a:spcBef>
              <a:buClr>
                <a:srgbClr val="CB440A"/>
              </a:buClr>
            </a:pPr>
            <a:r>
              <a:rPr lang="en-US" dirty="0" smtClean="0"/>
              <a:t>Effective partnerships</a:t>
            </a:r>
          </a:p>
          <a:p>
            <a:pPr marL="457200" indent="-339725">
              <a:spcBef>
                <a:spcPts val="475"/>
              </a:spcBef>
              <a:buClr>
                <a:srgbClr val="CB440A"/>
              </a:buClr>
            </a:pPr>
            <a:r>
              <a:rPr lang="en-US" dirty="0"/>
              <a:t>Empowering parents</a:t>
            </a:r>
          </a:p>
          <a:p>
            <a:pPr marL="457200" indent="-339725">
              <a:spcBef>
                <a:spcPts val="475"/>
              </a:spcBef>
              <a:buClr>
                <a:srgbClr val="CB440A"/>
              </a:buClr>
            </a:pPr>
            <a:r>
              <a:rPr lang="en-US" dirty="0" smtClean="0"/>
              <a:t>Engaging parents</a:t>
            </a:r>
          </a:p>
          <a:p>
            <a:pPr marL="457200" indent="-339725">
              <a:spcBef>
                <a:spcPts val="475"/>
              </a:spcBef>
              <a:buClr>
                <a:srgbClr val="CB440A"/>
              </a:buClr>
            </a:pPr>
            <a:r>
              <a:rPr lang="en-US" dirty="0" smtClean="0"/>
              <a:t>Head Start staff’s role in oral health</a:t>
            </a:r>
          </a:p>
          <a:p>
            <a:pPr marL="457200" indent="-339725">
              <a:spcBef>
                <a:spcPts val="475"/>
              </a:spcBef>
              <a:buClr>
                <a:srgbClr val="CB440A"/>
              </a:buClr>
            </a:pPr>
            <a:r>
              <a:rPr lang="en-US" dirty="0" smtClean="0"/>
              <a:t>Motivational interviewing strategies and techniques</a:t>
            </a:r>
          </a:p>
          <a:p>
            <a:pPr marL="457200" indent="-339725">
              <a:spcBef>
                <a:spcPts val="475"/>
              </a:spcBef>
              <a:buClr>
                <a:srgbClr val="CB440A"/>
              </a:buClr>
            </a:pPr>
            <a:r>
              <a:rPr lang="en-US" dirty="0" smtClean="0"/>
              <a:t>Oral health resources for Head Start staff</a:t>
            </a:r>
          </a:p>
          <a:p>
            <a:pPr marL="457200" indent="-339725">
              <a:spcBef>
                <a:spcPts val="475"/>
              </a:spcBef>
              <a:buClr>
                <a:srgbClr val="CB440A"/>
              </a:buClr>
            </a:pPr>
            <a:r>
              <a:rPr lang="en-US" dirty="0" smtClean="0"/>
              <a:t>Oral health messages for home visitors</a:t>
            </a:r>
          </a:p>
          <a:p>
            <a:pPr marL="457200" indent="-339725">
              <a:spcBef>
                <a:spcPts val="475"/>
              </a:spcBef>
              <a:buClr>
                <a:srgbClr val="CB440A"/>
              </a:buClr>
            </a:pPr>
            <a:r>
              <a:rPr lang="en-US" dirty="0" smtClean="0"/>
              <a:t>Promoting oral health during pregnancy</a:t>
            </a:r>
          </a:p>
          <a:p>
            <a:pPr marL="457200" indent="-339725">
              <a:spcBef>
                <a:spcPts val="475"/>
              </a:spcBef>
              <a:buClr>
                <a:srgbClr val="CB440A"/>
              </a:buClr>
            </a:pPr>
            <a:r>
              <a:rPr lang="en-US" dirty="0" smtClean="0"/>
              <a:t>Smiles for life (oral health 101)</a:t>
            </a:r>
          </a:p>
        </p:txBody>
      </p:sp>
    </p:spTree>
    <p:extLst>
      <p:ext uri="{BB962C8B-B14F-4D97-AF65-F5344CB8AC3E}">
        <p14:creationId xmlns:p14="http://schemas.microsoft.com/office/powerpoint/2010/main" val="724259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sz="3600" dirty="0">
                <a:latin typeface="Calibri"/>
                <a:cs typeface="Calibri"/>
              </a:rPr>
              <a:t>Oral Health Presentation Slides</a:t>
            </a:r>
          </a:p>
        </p:txBody>
      </p:sp>
      <p:sp>
        <p:nvSpPr>
          <p:cNvPr id="3" name="Content Placeholder 2"/>
          <p:cNvSpPr>
            <a:spLocks noGrp="1"/>
          </p:cNvSpPr>
          <p:nvPr>
            <p:ph idx="1"/>
          </p:nvPr>
        </p:nvSpPr>
        <p:spPr>
          <a:xfrm>
            <a:off x="628650" y="1622425"/>
            <a:ext cx="7886700" cy="4351338"/>
          </a:xfrm>
        </p:spPr>
        <p:txBody>
          <a:bodyPr/>
          <a:lstStyle/>
          <a:p>
            <a:pPr marL="457200" indent="-339725">
              <a:spcBef>
                <a:spcPts val="475"/>
              </a:spcBef>
              <a:buClr>
                <a:srgbClr val="CB440A"/>
              </a:buClr>
            </a:pPr>
            <a:r>
              <a:rPr lang="en-US" dirty="0"/>
              <a:t>All slides were reviewed and approved by NCECHW advisory committee, including photos</a:t>
            </a:r>
          </a:p>
          <a:p>
            <a:pPr marL="457200" indent="-339725">
              <a:spcBef>
                <a:spcPts val="475"/>
              </a:spcBef>
              <a:buClr>
                <a:srgbClr val="CB440A"/>
              </a:buClr>
            </a:pPr>
            <a:r>
              <a:rPr lang="en-US" dirty="0"/>
              <a:t>Presentation updates</a:t>
            </a:r>
          </a:p>
          <a:p>
            <a:pPr lvl="1"/>
            <a:r>
              <a:rPr lang="en-US" dirty="0" smtClean="0"/>
              <a:t>New template</a:t>
            </a:r>
          </a:p>
          <a:p>
            <a:pPr lvl="1"/>
            <a:r>
              <a:rPr lang="en-US" dirty="0" smtClean="0"/>
              <a:t>Updated recommendations for toothpaste amounts</a:t>
            </a:r>
          </a:p>
          <a:p>
            <a:pPr lvl="1"/>
            <a:r>
              <a:rPr lang="en-US" dirty="0" smtClean="0"/>
              <a:t>Updated references where relevant</a:t>
            </a:r>
          </a:p>
          <a:p>
            <a:pPr marL="228600" lvl="1" indent="0">
              <a:buNone/>
            </a:pPr>
            <a:endParaRPr lang="en-US" dirty="0" smtClean="0"/>
          </a:p>
          <a:p>
            <a:pPr marL="0" indent="0">
              <a:buNone/>
            </a:pPr>
            <a:r>
              <a:rPr lang="en-US" dirty="0" smtClean="0"/>
              <a:t>Be sure to </a:t>
            </a:r>
            <a:r>
              <a:rPr lang="en-US" b="1" dirty="0" smtClean="0">
                <a:solidFill>
                  <a:srgbClr val="CB440A"/>
                </a:solidFill>
              </a:rPr>
              <a:t>delete, throw out, </a:t>
            </a:r>
            <a:r>
              <a:rPr lang="en-US" dirty="0"/>
              <a:t>or</a:t>
            </a:r>
            <a:r>
              <a:rPr lang="en-US" b="1" dirty="0" smtClean="0">
                <a:solidFill>
                  <a:srgbClr val="CB440A"/>
                </a:solidFill>
              </a:rPr>
              <a:t> toss out</a:t>
            </a:r>
            <a:r>
              <a:rPr lang="en-US" dirty="0" smtClean="0"/>
              <a:t> all National Center on Health presentations</a:t>
            </a:r>
          </a:p>
        </p:txBody>
      </p:sp>
    </p:spTree>
    <p:extLst>
      <p:ext uri="{BB962C8B-B14F-4D97-AF65-F5344CB8AC3E}">
        <p14:creationId xmlns:p14="http://schemas.microsoft.com/office/powerpoint/2010/main" val="853894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rmAutofit/>
          </a:bodyPr>
          <a:lstStyle/>
          <a:p>
            <a:pPr algn="ctr"/>
            <a:r>
              <a:rPr lang="en-US" sz="3600" dirty="0">
                <a:latin typeface="Calibri"/>
                <a:cs typeface="Calibri"/>
              </a:rPr>
              <a:t>Accessing Presentation Folder on Box</a:t>
            </a:r>
          </a:p>
        </p:txBody>
      </p:sp>
      <p:pic>
        <p:nvPicPr>
          <p:cNvPr id="6" name="Content Placeholder 5" descr="Screen Shot 2016-05-03 at 1.05.09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53" b="5628"/>
          <a:stretch/>
        </p:blipFill>
        <p:spPr>
          <a:xfrm>
            <a:off x="628650" y="1797051"/>
            <a:ext cx="7886700" cy="4406900"/>
          </a:xfrm>
        </p:spPr>
      </p:pic>
      <p:pic>
        <p:nvPicPr>
          <p:cNvPr id="9" name="Picture 8" descr="hand-pointe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6700" y="4349750"/>
            <a:ext cx="412750" cy="412750"/>
          </a:xfrm>
          <a:prstGeom prst="rect">
            <a:avLst/>
          </a:prstGeom>
        </p:spPr>
      </p:pic>
    </p:spTree>
    <p:extLst>
      <p:ext uri="{BB962C8B-B14F-4D97-AF65-F5344CB8AC3E}">
        <p14:creationId xmlns:p14="http://schemas.microsoft.com/office/powerpoint/2010/main" val="192882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sz="3600" dirty="0">
                <a:latin typeface="Calibri"/>
                <a:cs typeface="Calibri"/>
              </a:rPr>
              <a:t>Downloading Presentations</a:t>
            </a:r>
          </a:p>
        </p:txBody>
      </p:sp>
      <p:pic>
        <p:nvPicPr>
          <p:cNvPr id="4" name="Content Placeholder 3" descr="Screen Shot 2016-05-03 at 1.06.36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t="121" b="4931"/>
          <a:stretch/>
        </p:blipFill>
        <p:spPr>
          <a:xfrm>
            <a:off x="1287496" y="1557860"/>
            <a:ext cx="6581708" cy="4419600"/>
          </a:xfrm>
        </p:spPr>
      </p:pic>
      <p:sp>
        <p:nvSpPr>
          <p:cNvPr id="5" name="Rectangle 4"/>
          <p:cNvSpPr/>
          <p:nvPr/>
        </p:nvSpPr>
        <p:spPr>
          <a:xfrm>
            <a:off x="5925513" y="2522544"/>
            <a:ext cx="220325" cy="276999"/>
          </a:xfrm>
          <a:prstGeom prst="rect">
            <a:avLst/>
          </a:prstGeom>
        </p:spPr>
        <p:txBody>
          <a:bodyPr wrap="square">
            <a:spAutoFit/>
          </a:bodyPr>
          <a:lstStyle/>
          <a:p>
            <a:r>
              <a:rPr lang="en-US" sz="1200" dirty="0">
                <a:latin typeface="Zapf Dingbats"/>
                <a:ea typeface="Zapf Dingbats"/>
                <a:cs typeface="Zapf Dingbats"/>
              </a:rPr>
              <a:t>✔</a:t>
            </a:r>
            <a:endParaRPr lang="en-US" sz="1200" dirty="0"/>
          </a:p>
        </p:txBody>
      </p:sp>
      <p:sp>
        <p:nvSpPr>
          <p:cNvPr id="6" name="Rectangle 5"/>
          <p:cNvSpPr/>
          <p:nvPr/>
        </p:nvSpPr>
        <p:spPr>
          <a:xfrm>
            <a:off x="5925513" y="2852744"/>
            <a:ext cx="220325" cy="276999"/>
          </a:xfrm>
          <a:prstGeom prst="rect">
            <a:avLst/>
          </a:prstGeom>
        </p:spPr>
        <p:txBody>
          <a:bodyPr wrap="square">
            <a:spAutoFit/>
          </a:bodyPr>
          <a:lstStyle/>
          <a:p>
            <a:r>
              <a:rPr lang="en-US" sz="1200" dirty="0">
                <a:latin typeface="Zapf Dingbats"/>
                <a:ea typeface="Zapf Dingbats"/>
                <a:cs typeface="Zapf Dingbats"/>
              </a:rPr>
              <a:t>✔</a:t>
            </a:r>
            <a:endParaRPr lang="en-US" sz="1200" dirty="0"/>
          </a:p>
        </p:txBody>
      </p:sp>
      <p:sp>
        <p:nvSpPr>
          <p:cNvPr id="7" name="Rectangle 6"/>
          <p:cNvSpPr/>
          <p:nvPr/>
        </p:nvSpPr>
        <p:spPr>
          <a:xfrm>
            <a:off x="5925513" y="3189294"/>
            <a:ext cx="220325" cy="276999"/>
          </a:xfrm>
          <a:prstGeom prst="rect">
            <a:avLst/>
          </a:prstGeom>
        </p:spPr>
        <p:txBody>
          <a:bodyPr wrap="square">
            <a:spAutoFit/>
          </a:bodyPr>
          <a:lstStyle/>
          <a:p>
            <a:r>
              <a:rPr lang="en-US" sz="1200" dirty="0">
                <a:latin typeface="Zapf Dingbats"/>
                <a:ea typeface="Zapf Dingbats"/>
                <a:cs typeface="Zapf Dingbats"/>
              </a:rPr>
              <a:t>✔</a:t>
            </a:r>
            <a:endParaRPr lang="en-US" sz="1200" dirty="0"/>
          </a:p>
        </p:txBody>
      </p:sp>
      <p:sp>
        <p:nvSpPr>
          <p:cNvPr id="10" name="Rectangle 9"/>
          <p:cNvSpPr/>
          <p:nvPr/>
        </p:nvSpPr>
        <p:spPr>
          <a:xfrm>
            <a:off x="5925513" y="4224344"/>
            <a:ext cx="220325" cy="276999"/>
          </a:xfrm>
          <a:prstGeom prst="rect">
            <a:avLst/>
          </a:prstGeom>
        </p:spPr>
        <p:txBody>
          <a:bodyPr wrap="square">
            <a:spAutoFit/>
          </a:bodyPr>
          <a:lstStyle/>
          <a:p>
            <a:r>
              <a:rPr lang="en-US" sz="1200" dirty="0">
                <a:latin typeface="Zapf Dingbats"/>
                <a:ea typeface="Zapf Dingbats"/>
                <a:cs typeface="Zapf Dingbats"/>
              </a:rPr>
              <a:t>✔</a:t>
            </a:r>
            <a:endParaRPr lang="en-US" sz="1200" dirty="0"/>
          </a:p>
        </p:txBody>
      </p:sp>
      <p:pic>
        <p:nvPicPr>
          <p:cNvPr id="12" name="Picture 11" descr="hand-pointer-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9100" y="2370659"/>
            <a:ext cx="412750" cy="412750"/>
          </a:xfrm>
          <a:prstGeom prst="rect">
            <a:avLst/>
          </a:prstGeom>
        </p:spPr>
      </p:pic>
      <p:sp>
        <p:nvSpPr>
          <p:cNvPr id="9" name="Rectangle 8"/>
          <p:cNvSpPr/>
          <p:nvPr/>
        </p:nvSpPr>
        <p:spPr>
          <a:xfrm>
            <a:off x="5925513" y="2192325"/>
            <a:ext cx="220325" cy="276999"/>
          </a:xfrm>
          <a:prstGeom prst="rect">
            <a:avLst/>
          </a:prstGeom>
        </p:spPr>
        <p:txBody>
          <a:bodyPr wrap="square">
            <a:spAutoFit/>
          </a:bodyPr>
          <a:lstStyle/>
          <a:p>
            <a:r>
              <a:rPr lang="en-US" sz="1200" dirty="0">
                <a:latin typeface="Zapf Dingbats"/>
                <a:ea typeface="Zapf Dingbats"/>
                <a:cs typeface="Zapf Dingbats"/>
              </a:rPr>
              <a:t>✔</a:t>
            </a:r>
            <a:endParaRPr lang="en-US" sz="1200" dirty="0"/>
          </a:p>
        </p:txBody>
      </p:sp>
      <p:sp>
        <p:nvSpPr>
          <p:cNvPr id="3" name="Rectangle 2"/>
          <p:cNvSpPr/>
          <p:nvPr/>
        </p:nvSpPr>
        <p:spPr>
          <a:xfrm>
            <a:off x="5899150" y="3545408"/>
            <a:ext cx="273050" cy="276999"/>
          </a:xfrm>
          <a:prstGeom prst="rect">
            <a:avLst/>
          </a:prstGeom>
        </p:spPr>
        <p:txBody>
          <a:bodyPr wrap="square">
            <a:spAutoFit/>
          </a:bodyPr>
          <a:lstStyle/>
          <a:p>
            <a:r>
              <a:rPr lang="en-US" sz="1200" dirty="0"/>
              <a:t>✔</a:t>
            </a:r>
          </a:p>
        </p:txBody>
      </p:sp>
      <p:sp>
        <p:nvSpPr>
          <p:cNvPr id="19" name="Rectangle 18"/>
          <p:cNvSpPr/>
          <p:nvPr/>
        </p:nvSpPr>
        <p:spPr>
          <a:xfrm>
            <a:off x="5899150" y="3894658"/>
            <a:ext cx="273050" cy="276999"/>
          </a:xfrm>
          <a:prstGeom prst="rect">
            <a:avLst/>
          </a:prstGeom>
        </p:spPr>
        <p:txBody>
          <a:bodyPr wrap="square">
            <a:spAutoFit/>
          </a:bodyPr>
          <a:lstStyle/>
          <a:p>
            <a:r>
              <a:rPr lang="en-US" sz="1200" dirty="0"/>
              <a:t>✔</a:t>
            </a:r>
          </a:p>
        </p:txBody>
      </p:sp>
      <p:sp>
        <p:nvSpPr>
          <p:cNvPr id="20" name="Rectangle 19"/>
          <p:cNvSpPr/>
          <p:nvPr/>
        </p:nvSpPr>
        <p:spPr>
          <a:xfrm>
            <a:off x="5899150" y="4580458"/>
            <a:ext cx="273050" cy="276999"/>
          </a:xfrm>
          <a:prstGeom prst="rect">
            <a:avLst/>
          </a:prstGeom>
        </p:spPr>
        <p:txBody>
          <a:bodyPr wrap="square">
            <a:spAutoFit/>
          </a:bodyPr>
          <a:lstStyle/>
          <a:p>
            <a:r>
              <a:rPr lang="en-US" sz="1200" dirty="0"/>
              <a:t>✔</a:t>
            </a:r>
          </a:p>
        </p:txBody>
      </p:sp>
      <p:sp>
        <p:nvSpPr>
          <p:cNvPr id="21" name="Rectangle 20"/>
          <p:cNvSpPr/>
          <p:nvPr/>
        </p:nvSpPr>
        <p:spPr>
          <a:xfrm>
            <a:off x="5899150" y="4910658"/>
            <a:ext cx="273050" cy="276999"/>
          </a:xfrm>
          <a:prstGeom prst="rect">
            <a:avLst/>
          </a:prstGeom>
        </p:spPr>
        <p:txBody>
          <a:bodyPr wrap="square">
            <a:spAutoFit/>
          </a:bodyPr>
          <a:lstStyle/>
          <a:p>
            <a:r>
              <a:rPr lang="en-US" sz="1200" dirty="0"/>
              <a:t>✔</a:t>
            </a:r>
          </a:p>
        </p:txBody>
      </p:sp>
      <p:sp>
        <p:nvSpPr>
          <p:cNvPr id="22" name="Rectangle 21"/>
          <p:cNvSpPr/>
          <p:nvPr/>
        </p:nvSpPr>
        <p:spPr>
          <a:xfrm>
            <a:off x="5899150" y="5228158"/>
            <a:ext cx="273050" cy="276999"/>
          </a:xfrm>
          <a:prstGeom prst="rect">
            <a:avLst/>
          </a:prstGeom>
        </p:spPr>
        <p:txBody>
          <a:bodyPr wrap="square">
            <a:spAutoFit/>
          </a:bodyPr>
          <a:lstStyle/>
          <a:p>
            <a:r>
              <a:rPr lang="en-US" sz="1200" dirty="0"/>
              <a:t>✔</a:t>
            </a:r>
          </a:p>
        </p:txBody>
      </p:sp>
      <p:sp>
        <p:nvSpPr>
          <p:cNvPr id="23" name="Rectangle 22"/>
          <p:cNvSpPr/>
          <p:nvPr/>
        </p:nvSpPr>
        <p:spPr>
          <a:xfrm>
            <a:off x="5899150" y="5571058"/>
            <a:ext cx="273050" cy="276999"/>
          </a:xfrm>
          <a:prstGeom prst="rect">
            <a:avLst/>
          </a:prstGeom>
        </p:spPr>
        <p:txBody>
          <a:bodyPr wrap="square">
            <a:spAutoFit/>
          </a:bodyPr>
          <a:lstStyle/>
          <a:p>
            <a:r>
              <a:rPr lang="en-US" sz="1200" dirty="0"/>
              <a:t>✔</a:t>
            </a:r>
          </a:p>
        </p:txBody>
      </p:sp>
    </p:spTree>
    <p:extLst>
      <p:ext uri="{BB962C8B-B14F-4D97-AF65-F5344CB8AC3E}">
        <p14:creationId xmlns:p14="http://schemas.microsoft.com/office/powerpoint/2010/main" val="409420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9" grpId="0"/>
      <p:bldP spid="3" grpId="0"/>
      <p:bldP spid="19" grpId="0"/>
      <p:bldP spid="20" grpId="0"/>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sz="3600" dirty="0">
                <a:latin typeface="Calibri"/>
                <a:cs typeface="Calibri"/>
              </a:rPr>
              <a:t>Adapting NCECHW-Approved Presentations</a:t>
            </a:r>
          </a:p>
        </p:txBody>
      </p:sp>
      <p:sp>
        <p:nvSpPr>
          <p:cNvPr id="3" name="Content Placeholder 2"/>
          <p:cNvSpPr>
            <a:spLocks noGrp="1"/>
          </p:cNvSpPr>
          <p:nvPr>
            <p:ph idx="1"/>
          </p:nvPr>
        </p:nvSpPr>
        <p:spPr>
          <a:xfrm>
            <a:off x="628650" y="1762125"/>
            <a:ext cx="7886700" cy="2270125"/>
          </a:xfrm>
        </p:spPr>
        <p:txBody>
          <a:bodyPr/>
          <a:lstStyle/>
          <a:p>
            <a:pPr marL="0" indent="0">
              <a:buNone/>
            </a:pPr>
            <a:r>
              <a:rPr lang="en-US" dirty="0" smtClean="0"/>
              <a:t>Remember that individual NCECHW-approved slides cannot be changed</a:t>
            </a:r>
          </a:p>
          <a:p>
            <a:pPr marL="0" indent="0">
              <a:buNone/>
            </a:pPr>
            <a:r>
              <a:rPr lang="en-US" dirty="0" smtClean="0"/>
              <a:t>But …</a:t>
            </a:r>
          </a:p>
          <a:p>
            <a:pPr marL="0" indent="0">
              <a:buNone/>
            </a:pPr>
            <a:r>
              <a:rPr lang="en-US" dirty="0" smtClean="0"/>
              <a:t>Approved </a:t>
            </a:r>
            <a:r>
              <a:rPr lang="en-US" dirty="0"/>
              <a:t>slides can be removed, reordered, or mixed to meet </a:t>
            </a:r>
            <a:r>
              <a:rPr lang="en-US" dirty="0" smtClean="0"/>
              <a:t>presentation </a:t>
            </a:r>
            <a:r>
              <a:rPr lang="en-US" dirty="0"/>
              <a:t>needs  </a:t>
            </a:r>
          </a:p>
          <a:p>
            <a:pPr marL="0" indent="0">
              <a:buNone/>
            </a:pPr>
            <a:endParaRPr lang="en-US" dirty="0"/>
          </a:p>
        </p:txBody>
      </p:sp>
      <p:grpSp>
        <p:nvGrpSpPr>
          <p:cNvPr id="15" name="Group 14"/>
          <p:cNvGrpSpPr/>
          <p:nvPr/>
        </p:nvGrpSpPr>
        <p:grpSpPr>
          <a:xfrm>
            <a:off x="1343025" y="4146452"/>
            <a:ext cx="6457950" cy="2535858"/>
            <a:chOff x="806450" y="4095652"/>
            <a:chExt cx="6457950" cy="2535858"/>
          </a:xfrm>
        </p:grpSpPr>
        <p:pic>
          <p:nvPicPr>
            <p:cNvPr id="4" name="Picture 3" descr="Screen Shot 2016-05-04 at 4.57.06 P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6450" y="4095652"/>
              <a:ext cx="1788954" cy="1338481"/>
            </a:xfrm>
            <a:prstGeom prst="roundRect">
              <a:avLst>
                <a:gd name="adj" fmla="val 8594"/>
              </a:avLst>
            </a:prstGeom>
            <a:solidFill>
              <a:srgbClr val="FFFFFF">
                <a:shade val="85000"/>
              </a:srgbClr>
            </a:solidFill>
            <a:ln>
              <a:solidFill>
                <a:srgbClr val="CB440A"/>
              </a:solidFill>
            </a:ln>
            <a:effectLst>
              <a:outerShdw blurRad="50800" dist="38100" dir="2700000" algn="tl" rotWithShape="0">
                <a:prstClr val="black">
                  <a:alpha val="40000"/>
                </a:prstClr>
              </a:outerShdw>
            </a:effectLst>
          </p:spPr>
        </p:pic>
        <p:pic>
          <p:nvPicPr>
            <p:cNvPr id="5" name="Picture 4" descr="Screen Shot 2016-05-04 at 4.57.49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73701" y="4095652"/>
              <a:ext cx="1790699" cy="1340083"/>
            </a:xfrm>
            <a:prstGeom prst="roundRect">
              <a:avLst>
                <a:gd name="adj" fmla="val 8594"/>
              </a:avLst>
            </a:prstGeom>
            <a:solidFill>
              <a:srgbClr val="FFFFFF">
                <a:shade val="85000"/>
              </a:srgbClr>
            </a:solidFill>
            <a:ln>
              <a:solidFill>
                <a:srgbClr val="CB440A"/>
              </a:solidFill>
            </a:ln>
            <a:effectLst>
              <a:outerShdw blurRad="50800" dist="38100" dir="2700000" algn="tl" rotWithShape="0">
                <a:prstClr val="black">
                  <a:alpha val="40000"/>
                </a:prstClr>
              </a:outerShdw>
            </a:effectLst>
          </p:spPr>
        </p:pic>
        <p:pic>
          <p:nvPicPr>
            <p:cNvPr id="6" name="Picture 5" descr="Screen Shot 2016-05-04 at 5.05.37 PM.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68156" y="5287342"/>
              <a:ext cx="1794970" cy="1344168"/>
            </a:xfrm>
            <a:prstGeom prst="roundRect">
              <a:avLst>
                <a:gd name="adj" fmla="val 8594"/>
              </a:avLst>
            </a:prstGeom>
            <a:solidFill>
              <a:srgbClr val="FFFFFF">
                <a:shade val="85000"/>
              </a:srgbClr>
            </a:solidFill>
            <a:ln>
              <a:solidFill>
                <a:srgbClr val="CB440A"/>
              </a:solidFill>
            </a:ln>
            <a:effectLst>
              <a:outerShdw blurRad="50800" dist="38100" dir="2700000" algn="tl" rotWithShape="0">
                <a:prstClr val="black">
                  <a:alpha val="40000"/>
                </a:prstClr>
              </a:outerShdw>
            </a:effectLst>
          </p:spPr>
        </p:pic>
        <p:sp>
          <p:nvSpPr>
            <p:cNvPr id="7" name="Rectangle 6"/>
            <p:cNvSpPr/>
            <p:nvPr/>
          </p:nvSpPr>
          <p:spPr>
            <a:xfrm>
              <a:off x="1543050" y="5727700"/>
              <a:ext cx="1136650" cy="463550"/>
            </a:xfrm>
            <a:prstGeom prst="rect">
              <a:avLst/>
            </a:prstGeom>
            <a:solidFill>
              <a:srgbClr val="CB440A"/>
            </a:solidFill>
            <a:ln>
              <a:solidFill>
                <a:srgbClr val="CB440A"/>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Section deleted</a:t>
              </a:r>
              <a:endParaRPr lang="en-US" sz="1400" dirty="0">
                <a:solidFill>
                  <a:schemeClr val="tx1"/>
                </a:solidFill>
              </a:endParaRPr>
            </a:p>
          </p:txBody>
        </p:sp>
        <p:cxnSp>
          <p:nvCxnSpPr>
            <p:cNvPr id="9" name="Straight Arrow Connector 8"/>
            <p:cNvCxnSpPr>
              <a:stCxn id="4" idx="2"/>
            </p:cNvCxnSpPr>
            <p:nvPr/>
          </p:nvCxnSpPr>
          <p:spPr>
            <a:xfrm>
              <a:off x="1700927" y="5434133"/>
              <a:ext cx="7223" cy="293567"/>
            </a:xfrm>
            <a:prstGeom prst="straightConnector1">
              <a:avLst/>
            </a:prstGeom>
            <a:ln w="28575" cmpd="sng">
              <a:solidFill>
                <a:srgbClr val="CB440A"/>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7" idx="3"/>
              <a:endCxn id="6" idx="1"/>
            </p:cNvCxnSpPr>
            <p:nvPr/>
          </p:nvCxnSpPr>
          <p:spPr>
            <a:xfrm flipV="1">
              <a:off x="2679700" y="5959426"/>
              <a:ext cx="488456" cy="49"/>
            </a:xfrm>
            <a:prstGeom prst="straightConnector1">
              <a:avLst/>
            </a:prstGeom>
            <a:ln w="28575" cmpd="sng">
              <a:solidFill>
                <a:srgbClr val="CB440A"/>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1"/>
              <a:endCxn id="4" idx="3"/>
            </p:cNvCxnSpPr>
            <p:nvPr/>
          </p:nvCxnSpPr>
          <p:spPr>
            <a:xfrm flipH="1" flipV="1">
              <a:off x="2595404" y="4764893"/>
              <a:ext cx="2878297" cy="801"/>
            </a:xfrm>
            <a:prstGeom prst="straightConnector1">
              <a:avLst/>
            </a:prstGeom>
            <a:ln w="28575" cmpd="sng">
              <a:solidFill>
                <a:srgbClr val="CB440A"/>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3405241" y="4489450"/>
              <a:ext cx="1320800" cy="482600"/>
            </a:xfrm>
            <a:prstGeom prst="rect">
              <a:avLst/>
            </a:prstGeom>
            <a:solidFill>
              <a:srgbClr val="CB440A"/>
            </a:solidFill>
            <a:ln>
              <a:solidFill>
                <a:srgbClr val="CB440A"/>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Selected Slides added</a:t>
              </a:r>
              <a:endParaRPr lang="en-US" sz="1400" dirty="0">
                <a:solidFill>
                  <a:schemeClr val="tx1"/>
                </a:solidFill>
              </a:endParaRPr>
            </a:p>
          </p:txBody>
        </p:sp>
      </p:grpSp>
    </p:spTree>
    <p:extLst>
      <p:ext uri="{BB962C8B-B14F-4D97-AF65-F5344CB8AC3E}">
        <p14:creationId xmlns:p14="http://schemas.microsoft.com/office/powerpoint/2010/main" val="4262511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301"/>
            <a:ext cx="8229600" cy="1143000"/>
          </a:xfrm>
          <a:noFill/>
          <a:ln>
            <a:noFill/>
          </a:ln>
        </p:spPr>
        <p:txBody>
          <a:bodyPr vert="horz" lIns="91440" tIns="45720" rIns="91440" bIns="45720" rtlCol="0" anchor="ctr">
            <a:normAutofit/>
          </a:bodyPr>
          <a:lstStyle/>
          <a:p>
            <a:pPr algn="ctr"/>
            <a:r>
              <a:rPr lang="en-US" sz="3600" dirty="0">
                <a:solidFill>
                  <a:srgbClr val="1460AB"/>
                </a:solidFill>
                <a:latin typeface="Calibri" charset="0"/>
              </a:rPr>
              <a:t>National Center on Early Childhood </a:t>
            </a:r>
            <a:br>
              <a:rPr lang="en-US" sz="3600" dirty="0">
                <a:solidFill>
                  <a:srgbClr val="1460AB"/>
                </a:solidFill>
                <a:latin typeface="Calibri" charset="0"/>
              </a:rPr>
            </a:br>
            <a:r>
              <a:rPr lang="en-US" sz="3600" dirty="0">
                <a:solidFill>
                  <a:srgbClr val="1460AB"/>
                </a:solidFill>
                <a:latin typeface="Calibri" charset="0"/>
              </a:rPr>
              <a:t>Health and Wellness</a:t>
            </a:r>
          </a:p>
        </p:txBody>
      </p:sp>
      <p:sp>
        <p:nvSpPr>
          <p:cNvPr id="7" name="Content Placeholder 6"/>
          <p:cNvSpPr>
            <a:spLocks noGrp="1"/>
          </p:cNvSpPr>
          <p:nvPr>
            <p:ph sz="half" idx="1"/>
          </p:nvPr>
        </p:nvSpPr>
        <p:spPr>
          <a:xfrm>
            <a:off x="685800" y="2035175"/>
            <a:ext cx="7747000" cy="3959225"/>
          </a:xfrm>
        </p:spPr>
        <p:txBody>
          <a:bodyPr>
            <a:normAutofit lnSpcReduction="10000"/>
          </a:bodyPr>
          <a:lstStyle/>
          <a:p>
            <a:pPr marL="0" indent="0">
              <a:buNone/>
            </a:pPr>
            <a:r>
              <a:rPr lang="en-US" dirty="0" smtClean="0"/>
              <a:t>Contact for questions about NCECHW oral health presentations</a:t>
            </a:r>
          </a:p>
          <a:p>
            <a:pPr marL="0" indent="0">
              <a:buNone/>
            </a:pPr>
            <a:endParaRPr lang="en-US" dirty="0" smtClean="0"/>
          </a:p>
          <a:p>
            <a:pPr marL="0" indent="0" algn="ctr">
              <a:buNone/>
            </a:pPr>
            <a:r>
              <a:rPr lang="en-US" b="1" dirty="0" smtClean="0"/>
              <a:t>Beth Lowe, B.S.D.H., M.P.H.</a:t>
            </a:r>
          </a:p>
          <a:p>
            <a:pPr marL="0" indent="0" algn="ctr">
              <a:buNone/>
            </a:pPr>
            <a:r>
              <a:rPr lang="en-US" dirty="0" smtClean="0"/>
              <a:t>Health Education Specialist</a:t>
            </a:r>
          </a:p>
          <a:p>
            <a:pPr marL="0" indent="0" algn="ctr">
              <a:buNone/>
            </a:pPr>
            <a:r>
              <a:rPr lang="en-US" dirty="0" smtClean="0"/>
              <a:t>National Center on Early Childhood Health and Wellness</a:t>
            </a:r>
          </a:p>
          <a:p>
            <a:pPr marL="0" indent="0" algn="ctr">
              <a:buNone/>
            </a:pPr>
            <a:r>
              <a:rPr lang="en-US" dirty="0"/>
              <a:t>E-mail: </a:t>
            </a:r>
            <a:r>
              <a:rPr lang="en-US" dirty="0" smtClean="0">
                <a:solidFill>
                  <a:srgbClr val="124B9B"/>
                </a:solidFill>
              </a:rPr>
              <a:t>eal38@georgetown.edu</a:t>
            </a:r>
          </a:p>
          <a:p>
            <a:pPr marL="0" indent="0" algn="ctr">
              <a:buNone/>
            </a:pPr>
            <a:r>
              <a:rPr lang="en-US" dirty="0" smtClean="0"/>
              <a:t>Phone: (202) 687-1864</a:t>
            </a:r>
            <a:endParaRPr lang="en-US" dirty="0"/>
          </a:p>
        </p:txBody>
      </p:sp>
    </p:spTree>
    <p:extLst>
      <p:ext uri="{BB962C8B-B14F-4D97-AF65-F5344CB8AC3E}">
        <p14:creationId xmlns:p14="http://schemas.microsoft.com/office/powerpoint/2010/main" val="1155551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3522"/>
            <a:ext cx="7886700" cy="1325563"/>
          </a:xfrm>
        </p:spPr>
        <p:txBody>
          <a:bodyPr vert="horz" lIns="91440" tIns="45720" rIns="91440" bIns="45720" rtlCol="0" anchor="ctr">
            <a:normAutofit/>
          </a:bodyPr>
          <a:lstStyle/>
          <a:p>
            <a:pPr algn="ctr"/>
            <a:r>
              <a:rPr lang="en-US" sz="3600" dirty="0">
                <a:latin typeface="Calibri"/>
                <a:cs typeface="Calibri"/>
              </a:rPr>
              <a:t>DHL Stipend Reminder</a:t>
            </a:r>
          </a:p>
        </p:txBody>
      </p:sp>
      <p:sp>
        <p:nvSpPr>
          <p:cNvPr id="4" name="Content Placeholder 3"/>
          <p:cNvSpPr>
            <a:spLocks noGrp="1"/>
          </p:cNvSpPr>
          <p:nvPr>
            <p:ph sz="half" idx="1"/>
          </p:nvPr>
        </p:nvSpPr>
        <p:spPr>
          <a:xfrm>
            <a:off x="581024" y="1388528"/>
            <a:ext cx="8029575" cy="5054600"/>
          </a:xfrm>
        </p:spPr>
        <p:txBody>
          <a:bodyPr>
            <a:normAutofit fontScale="92500" lnSpcReduction="10000"/>
          </a:bodyPr>
          <a:lstStyle/>
          <a:p>
            <a:pPr marL="287338" indent="-287338">
              <a:buClr>
                <a:srgbClr val="CB440A"/>
              </a:buClr>
              <a:buFont typeface="Arial"/>
              <a:buChar char="•"/>
            </a:pPr>
            <a:r>
              <a:rPr lang="en-US" dirty="0"/>
              <a:t>$750 annual stipend available </a:t>
            </a:r>
          </a:p>
          <a:p>
            <a:pPr marL="287338" indent="-287338">
              <a:buClr>
                <a:srgbClr val="CB440A"/>
              </a:buClr>
              <a:buFont typeface="Arial"/>
              <a:buChar char="•"/>
            </a:pPr>
            <a:r>
              <a:rPr lang="en-US" dirty="0"/>
              <a:t>Assist with DHL related activities, such as:</a:t>
            </a:r>
          </a:p>
          <a:p>
            <a:pPr marL="627063" lvl="1" indent="-339725">
              <a:buClr>
                <a:srgbClr val="CB440A"/>
              </a:buClr>
              <a:buFont typeface="Arial"/>
              <a:buChar char="•"/>
            </a:pPr>
            <a:r>
              <a:rPr lang="en-US" dirty="0" smtClean="0"/>
              <a:t>Local </a:t>
            </a:r>
            <a:r>
              <a:rPr lang="en-US" dirty="0"/>
              <a:t>travel or supplies to serve programs</a:t>
            </a:r>
          </a:p>
          <a:p>
            <a:pPr marL="627063" lvl="1" indent="-339725">
              <a:buClr>
                <a:srgbClr val="CB440A"/>
              </a:buClr>
              <a:buFont typeface="Arial"/>
              <a:buChar char="•"/>
            </a:pPr>
            <a:r>
              <a:rPr lang="en-US" dirty="0"/>
              <a:t>Educational resources for programs</a:t>
            </a:r>
          </a:p>
          <a:p>
            <a:pPr marL="627063" lvl="1" indent="-339725">
              <a:buClr>
                <a:srgbClr val="CB440A"/>
              </a:buClr>
              <a:buFont typeface="Arial"/>
              <a:buChar char="•"/>
            </a:pPr>
            <a:r>
              <a:rPr lang="en-US" dirty="0"/>
              <a:t>Supplement travel expenses to a professional meeting (e.g., ADHA session, NOHC</a:t>
            </a:r>
            <a:r>
              <a:rPr lang="en-US" dirty="0" smtClean="0"/>
              <a:t>)</a:t>
            </a:r>
            <a:endParaRPr lang="en-US" dirty="0"/>
          </a:p>
          <a:p>
            <a:pPr marL="287338" indent="-287338">
              <a:buClr>
                <a:srgbClr val="CB440A"/>
              </a:buClr>
              <a:buFont typeface="Arial"/>
              <a:buChar char="•"/>
            </a:pPr>
            <a:r>
              <a:rPr lang="en-US" dirty="0"/>
              <a:t>Submit when at least one activity is completed under two different categories listed on the quarterly report</a:t>
            </a:r>
          </a:p>
          <a:p>
            <a:pPr marL="627063" lvl="1" indent="-339725">
              <a:buClr>
                <a:srgbClr val="CB440A"/>
              </a:buClr>
              <a:buFont typeface="Arial"/>
              <a:buChar char="•"/>
            </a:pPr>
            <a:r>
              <a:rPr lang="en-US" dirty="0"/>
              <a:t>E-mail completed form to Bev </a:t>
            </a:r>
            <a:r>
              <a:rPr lang="en-US" dirty="0" err="1"/>
              <a:t>Isman</a:t>
            </a:r>
            <a:r>
              <a:rPr lang="en-US" dirty="0"/>
              <a:t> at </a:t>
            </a:r>
            <a:r>
              <a:rPr lang="en-US" dirty="0">
                <a:hlinkClick r:id="rId3"/>
              </a:rPr>
              <a:t>bev.isman@comcast.net</a:t>
            </a:r>
            <a:endParaRPr lang="en-US" dirty="0"/>
          </a:p>
          <a:p>
            <a:pPr marL="288925">
              <a:buClr>
                <a:srgbClr val="CB440A"/>
              </a:buClr>
            </a:pPr>
            <a:r>
              <a:rPr lang="en-US" dirty="0"/>
              <a:t>Stipend request form will be e-mailed to DHLs and is available on ASTDD’s DHL webpage at </a:t>
            </a:r>
            <a:r>
              <a:rPr lang="en-US" dirty="0">
                <a:hlinkClick r:id="rId4"/>
              </a:rPr>
              <a:t>http://www.astdd.org/head-start-state-dental-hygienist-liaisons-</a:t>
            </a:r>
            <a:r>
              <a:rPr lang="en-US" dirty="0" smtClean="0">
                <a:hlinkClick r:id="rId4"/>
              </a:rPr>
              <a:t>information</a:t>
            </a:r>
            <a:r>
              <a:rPr lang="en-US" dirty="0" smtClean="0"/>
              <a:t>  </a:t>
            </a:r>
            <a:endParaRPr lang="en-US" dirty="0"/>
          </a:p>
        </p:txBody>
      </p:sp>
    </p:spTree>
    <p:extLst>
      <p:ext uri="{BB962C8B-B14F-4D97-AF65-F5344CB8AC3E}">
        <p14:creationId xmlns:p14="http://schemas.microsoft.com/office/powerpoint/2010/main" val="3039492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7637" y="1885786"/>
            <a:ext cx="7768725" cy="3801041"/>
          </a:xfrm>
          <a:prstGeom prst="rect">
            <a:avLst/>
          </a:prstGeom>
          <a:noFill/>
        </p:spPr>
        <p:txBody>
          <a:bodyPr wrap="square" rtlCol="0">
            <a:spAutoFit/>
          </a:bodyPr>
          <a:lstStyle/>
          <a:p>
            <a:endParaRPr lang="en-US" sz="2600" dirty="0"/>
          </a:p>
          <a:p>
            <a:r>
              <a:rPr lang="en-US" sz="2600" dirty="0"/>
              <a:t>Toll-Free: </a:t>
            </a:r>
            <a:r>
              <a:rPr lang="en-US" sz="2600" dirty="0">
                <a:solidFill>
                  <a:srgbClr val="1460AB"/>
                </a:solidFill>
              </a:rPr>
              <a:t>(866) 763-6481</a:t>
            </a:r>
            <a:endParaRPr lang="en-US" sz="2600" dirty="0">
              <a:solidFill>
                <a:srgbClr val="1460AB"/>
              </a:solidFill>
              <a:ea typeface="+mj-ea"/>
              <a:cs typeface="+mj-cs"/>
            </a:endParaRPr>
          </a:p>
          <a:p>
            <a:endParaRPr lang="en-US" sz="2600" dirty="0"/>
          </a:p>
          <a:p>
            <a:r>
              <a:rPr lang="en-US" sz="2600" dirty="0"/>
              <a:t>Email: </a:t>
            </a:r>
            <a:r>
              <a:rPr lang="en-US" sz="2600" dirty="0">
                <a:solidFill>
                  <a:srgbClr val="1460AB"/>
                </a:solidFill>
                <a:ea typeface="+mj-ea"/>
                <a:cs typeface="+mj-cs"/>
                <a:hlinkClick r:id="rId2"/>
              </a:rPr>
              <a:t>health@ecetta.info</a:t>
            </a:r>
            <a:r>
              <a:rPr lang="en-US" sz="2600" dirty="0">
                <a:solidFill>
                  <a:srgbClr val="1460AB"/>
                </a:solidFill>
                <a:ea typeface="+mj-ea"/>
                <a:cs typeface="+mj-cs"/>
              </a:rPr>
              <a:t> </a:t>
            </a:r>
          </a:p>
          <a:p>
            <a:endParaRPr lang="en-US" sz="2600" dirty="0"/>
          </a:p>
          <a:p>
            <a:r>
              <a:rPr lang="en-US" sz="2600" dirty="0"/>
              <a:t>Website: </a:t>
            </a:r>
            <a:r>
              <a:rPr lang="en-US" sz="2600" dirty="0">
                <a:solidFill>
                  <a:srgbClr val="1460AB"/>
                </a:solidFill>
                <a:ea typeface="+mj-ea"/>
                <a:cs typeface="+mj-cs"/>
                <a:hlinkClick r:id="rId3"/>
              </a:rPr>
              <a:t>http://eclkc.ohs.acf.hhs.gov/hslc/tta-system/health/center</a:t>
            </a:r>
            <a:endParaRPr lang="en-US" sz="2600" dirty="0">
              <a:solidFill>
                <a:srgbClr val="1460AB"/>
              </a:solidFill>
              <a:ea typeface="+mj-ea"/>
              <a:cs typeface="+mj-cs"/>
            </a:endParaRPr>
          </a:p>
          <a:p>
            <a:endParaRPr lang="en-US" sz="2600" dirty="0"/>
          </a:p>
        </p:txBody>
      </p:sp>
      <p:sp>
        <p:nvSpPr>
          <p:cNvPr id="6" name="Title 1"/>
          <p:cNvSpPr txBox="1">
            <a:spLocks/>
          </p:cNvSpPr>
          <p:nvPr/>
        </p:nvSpPr>
        <p:spPr>
          <a:xfrm>
            <a:off x="457200" y="488301"/>
            <a:ext cx="8229600" cy="1143000"/>
          </a:xfrm>
          <a:prstGeom prst="rect">
            <a:avLst/>
          </a:prstGeom>
          <a:noFill/>
          <a:ln>
            <a:noFill/>
          </a:ln>
        </p:spPr>
        <p:txBody>
          <a:bodyPr vert="horz" lIns="91440" tIns="45720" rIns="91440" bIns="45720" rtlCol="0" anchor="ctr">
            <a:normAutofit/>
          </a:bodyPr>
          <a:lstStyle>
            <a:lvl1pPr algn="ctr" defTabSz="685800" rtl="0" eaLnBrk="1" latinLnBrk="0" hangingPunct="1">
              <a:lnSpc>
                <a:spcPct val="90000"/>
              </a:lnSpc>
              <a:spcBef>
                <a:spcPct val="0"/>
              </a:spcBef>
              <a:buNone/>
              <a:defRPr sz="3600" b="1" i="0" kern="1200">
                <a:solidFill>
                  <a:schemeClr val="accent1">
                    <a:lumMod val="75000"/>
                  </a:schemeClr>
                </a:solidFill>
                <a:latin typeface="Calibri"/>
                <a:ea typeface="+mj-ea"/>
                <a:cs typeface="Calibri"/>
              </a:defRPr>
            </a:lvl1pPr>
          </a:lstStyle>
          <a:p>
            <a:r>
              <a:rPr lang="en-US" dirty="0" smtClean="0">
                <a:solidFill>
                  <a:srgbClr val="1460AB"/>
                </a:solidFill>
                <a:latin typeface="Calibri" charset="0"/>
              </a:rPr>
              <a:t>National Center on Early Childhood </a:t>
            </a:r>
            <a:br>
              <a:rPr lang="en-US" dirty="0" smtClean="0">
                <a:solidFill>
                  <a:srgbClr val="1460AB"/>
                </a:solidFill>
                <a:latin typeface="Calibri" charset="0"/>
              </a:rPr>
            </a:br>
            <a:r>
              <a:rPr lang="en-US" dirty="0" smtClean="0">
                <a:solidFill>
                  <a:srgbClr val="1460AB"/>
                </a:solidFill>
                <a:latin typeface="Calibri" charset="0"/>
              </a:rPr>
              <a:t>Health and Wellness</a:t>
            </a:r>
            <a:endParaRPr lang="en-US" dirty="0">
              <a:solidFill>
                <a:srgbClr val="1460AB"/>
              </a:solidFill>
              <a:latin typeface="Calibri" charset="0"/>
            </a:endParaRPr>
          </a:p>
        </p:txBody>
      </p:sp>
      <p:sp>
        <p:nvSpPr>
          <p:cNvPr id="4" name="Slide Number Placeholder 3"/>
          <p:cNvSpPr>
            <a:spLocks noGrp="1"/>
          </p:cNvSpPr>
          <p:nvPr>
            <p:ph type="sldNum" sz="quarter" idx="10"/>
          </p:nvPr>
        </p:nvSpPr>
        <p:spPr/>
        <p:txBody>
          <a:bodyPr/>
          <a:lstStyle/>
          <a:p>
            <a:pPr>
              <a:defRPr/>
            </a:pPr>
            <a:fld id="{3A33A511-8962-4882-96AD-879B0FD9118C}" type="slidenum">
              <a:rPr lang="en-US" smtClean="0"/>
              <a:pPr>
                <a:defRPr/>
              </a:pPr>
              <a:t>30</a:t>
            </a:fld>
            <a:endParaRPr lang="en-US" dirty="0"/>
          </a:p>
        </p:txBody>
      </p:sp>
    </p:spTree>
    <p:extLst>
      <p:ext uri="{BB962C8B-B14F-4D97-AF65-F5344CB8AC3E}">
        <p14:creationId xmlns:p14="http://schemas.microsoft.com/office/powerpoint/2010/main" val="2334739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95155" y="2277059"/>
            <a:ext cx="3096228" cy="1143000"/>
          </a:xfrm>
        </p:spPr>
        <p:txBody>
          <a:bodyPr/>
          <a:lstStyle/>
          <a:p>
            <a:r>
              <a:rPr lang="en-US" sz="5400" b="1" dirty="0" smtClean="0">
                <a:solidFill>
                  <a:srgbClr val="0070C0"/>
                </a:solidFill>
              </a:rPr>
              <a:t>Questions</a:t>
            </a:r>
            <a:endParaRPr lang="en-US" sz="54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2153"/>
          <a:stretch/>
        </p:blipFill>
        <p:spPr bwMode="auto">
          <a:xfrm>
            <a:off x="3727046" y="517707"/>
            <a:ext cx="4872943" cy="4973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204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7901" y="1278471"/>
            <a:ext cx="4898418" cy="5093754"/>
          </a:xfrm>
          <a:prstGeom prst="rect">
            <a:avLst/>
          </a:prstGeom>
          <a:ln w="19050">
            <a:solidFill>
              <a:schemeClr val="tx1"/>
            </a:solidFill>
          </a:ln>
        </p:spPr>
      </p:pic>
      <p:sp>
        <p:nvSpPr>
          <p:cNvPr id="7" name="Title 3"/>
          <p:cNvSpPr>
            <a:spLocks noGrp="1"/>
          </p:cNvSpPr>
          <p:nvPr>
            <p:ph type="title"/>
          </p:nvPr>
        </p:nvSpPr>
        <p:spPr>
          <a:xfrm>
            <a:off x="628650" y="365127"/>
            <a:ext cx="7886700" cy="815974"/>
          </a:xfrm>
        </p:spPr>
        <p:txBody>
          <a:bodyPr vert="horz" lIns="91440" tIns="45720" rIns="91440" bIns="45720" rtlCol="0" anchor="ctr">
            <a:normAutofit/>
          </a:bodyPr>
          <a:lstStyle/>
          <a:p>
            <a:pPr algn="ctr"/>
            <a:r>
              <a:rPr lang="en-US" sz="3600" dirty="0">
                <a:latin typeface="Calibri"/>
                <a:cs typeface="Calibri"/>
              </a:rPr>
              <a:t>Stipend Request Form</a:t>
            </a:r>
          </a:p>
        </p:txBody>
      </p:sp>
    </p:spTree>
    <p:extLst>
      <p:ext uri="{BB962C8B-B14F-4D97-AF65-F5344CB8AC3E}">
        <p14:creationId xmlns:p14="http://schemas.microsoft.com/office/powerpoint/2010/main" val="234454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33650"/>
            <a:ext cx="6858000" cy="1274675"/>
          </a:xfrm>
        </p:spPr>
        <p:txBody>
          <a:bodyPr>
            <a:noAutofit/>
          </a:bodyPr>
          <a:lstStyle/>
          <a:p>
            <a:r>
              <a:rPr lang="en-US" sz="3200" dirty="0">
                <a:solidFill>
                  <a:srgbClr val="1460AB"/>
                </a:solidFill>
                <a:latin typeface="Calibri"/>
                <a:cs typeface="Calibri"/>
              </a:rPr>
              <a:t>Health Manager Networks: A System for Peer-to-Peer Support</a:t>
            </a:r>
          </a:p>
        </p:txBody>
      </p:sp>
      <p:sp>
        <p:nvSpPr>
          <p:cNvPr id="3" name="Subtitle 2"/>
          <p:cNvSpPr>
            <a:spLocks noGrp="1"/>
          </p:cNvSpPr>
          <p:nvPr>
            <p:ph type="subTitle" idx="1"/>
          </p:nvPr>
        </p:nvSpPr>
        <p:spPr>
          <a:xfrm>
            <a:off x="1143000" y="4423822"/>
            <a:ext cx="6858000" cy="1241822"/>
          </a:xfrm>
        </p:spPr>
        <p:txBody>
          <a:bodyPr>
            <a:normAutofit/>
          </a:bodyPr>
          <a:lstStyle/>
          <a:p>
            <a:pPr>
              <a:defRPr/>
            </a:pPr>
            <a:r>
              <a:rPr lang="en-US" sz="2000" b="1" dirty="0" smtClean="0"/>
              <a:t>DHL Webinar</a:t>
            </a:r>
          </a:p>
          <a:p>
            <a:pPr>
              <a:defRPr/>
            </a:pPr>
            <a:r>
              <a:rPr lang="en-US" sz="2000" b="1" dirty="0" smtClean="0"/>
              <a:t>Steve Shuman, Senior T/TA Associate</a:t>
            </a:r>
            <a:endParaRPr lang="en-US" sz="2000" b="1" dirty="0"/>
          </a:p>
          <a:p>
            <a:pPr>
              <a:defRPr/>
            </a:pPr>
            <a:r>
              <a:rPr lang="en-US" sz="2000" b="1" dirty="0" smtClean="0"/>
              <a:t>May 20, 2016</a:t>
            </a:r>
            <a:endParaRPr lang="en-US" sz="2000" b="1" dirty="0"/>
          </a:p>
        </p:txBody>
      </p:sp>
    </p:spTree>
    <p:extLst>
      <p:ext uri="{BB962C8B-B14F-4D97-AF65-F5344CB8AC3E}">
        <p14:creationId xmlns:p14="http://schemas.microsoft.com/office/powerpoint/2010/main" val="3447894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a:ext>
            </a:extLst>
          </a:blip>
          <a:srcRect/>
          <a:stretch/>
        </p:blipFill>
        <p:spPr bwMode="auto">
          <a:xfrm>
            <a:off x="4982963" y="240550"/>
            <a:ext cx="4166009" cy="6676571"/>
          </a:xfrm>
          <a:prstGeom prst="rect">
            <a:avLst/>
          </a:prstGeom>
          <a:solidFill>
            <a:schemeClr val="accent1"/>
          </a:solidFill>
          <a:ln>
            <a:noFill/>
          </a:ln>
          <a:extLst/>
        </p:spPr>
      </p:pic>
      <p:sp>
        <p:nvSpPr>
          <p:cNvPr id="3" name="Rectangle 2"/>
          <p:cNvSpPr/>
          <p:nvPr/>
        </p:nvSpPr>
        <p:spPr>
          <a:xfrm>
            <a:off x="145142" y="593294"/>
            <a:ext cx="4732942" cy="4832092"/>
          </a:xfrm>
          <a:prstGeom prst="rect">
            <a:avLst/>
          </a:prstGeom>
        </p:spPr>
        <p:txBody>
          <a:bodyPr wrap="square">
            <a:spAutoFit/>
          </a:bodyPr>
          <a:lstStyle/>
          <a:p>
            <a:r>
              <a:rPr lang="en-US" sz="2800" b="1" i="1" dirty="0"/>
              <a:t>“As health managers, we are our best resource and best support concerning all things health in Head Start and Early Head Start. Together with our community partners, we navigate the difficult water of compliance, quality, policies, and caring to improve the health of the children and families we serve.</a:t>
            </a:r>
            <a:r>
              <a:rPr lang="en-US" sz="2800" b="1" i="1" dirty="0" smtClean="0"/>
              <a:t>”</a:t>
            </a:r>
            <a:endParaRPr lang="en-US" sz="2800" b="1" dirty="0"/>
          </a:p>
        </p:txBody>
      </p:sp>
    </p:spTree>
    <p:extLst>
      <p:ext uri="{BB962C8B-B14F-4D97-AF65-F5344CB8AC3E}">
        <p14:creationId xmlns:p14="http://schemas.microsoft.com/office/powerpoint/2010/main" val="90798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217714" y="3989681"/>
            <a:ext cx="8766629" cy="2424112"/>
          </a:xfrm>
          <a:prstGeom prst="rect">
            <a:avLst/>
          </a:prstGeom>
        </p:spPr>
        <p:txBody>
          <a:bodyPr/>
          <a:lstStyle/>
          <a:p>
            <a:pPr marL="0" indent="0">
              <a:buNone/>
            </a:pPr>
            <a:r>
              <a:rPr lang="en-US" sz="2400" dirty="0" smtClean="0"/>
              <a:t>A </a:t>
            </a:r>
            <a:r>
              <a:rPr lang="en-US" sz="2400" b="1" dirty="0">
                <a:solidFill>
                  <a:srgbClr val="1460AB"/>
                </a:solidFill>
              </a:rPr>
              <a:t>health manager network </a:t>
            </a:r>
            <a:r>
              <a:rPr lang="en-US" sz="2400" dirty="0" smtClean="0"/>
              <a:t>(HMN) includes</a:t>
            </a:r>
            <a:r>
              <a:rPr lang="en-US" sz="2400" dirty="0"/>
              <a:t>, but is not limited to, a group of three or more managers and staff who work in health, nutrition, mental health, disabilities, and oral health services. The members of this group share a common interest in the work they do and a desire to do it better. They also make a commitment to interacting regularly. </a:t>
            </a:r>
          </a:p>
          <a:p>
            <a:pPr marL="0" indent="0">
              <a:buNone/>
            </a:pPr>
            <a:endParaRPr lang="en-US" sz="2700" dirty="0"/>
          </a:p>
        </p:txBody>
      </p:sp>
      <p:pic>
        <p:nvPicPr>
          <p:cNvPr id="5" name="Picture 4" descr="Reg1 Health Inst networking 4 women.JPG"/>
          <p:cNvPicPr>
            <a:picLocks noChangeAspect="1"/>
          </p:cNvPicPr>
          <p:nvPr/>
        </p:nvPicPr>
        <p:blipFill rotWithShape="1">
          <a:blip r:embed="rId3" cstate="print">
            <a:extLst>
              <a:ext uri="{28A0092B-C50C-407E-A947-70E740481C1C}">
                <a14:useLocalDpi xmlns:a14="http://schemas.microsoft.com/office/drawing/2010/main"/>
              </a:ext>
            </a:extLst>
          </a:blip>
          <a:srcRect r="-55"/>
          <a:stretch/>
        </p:blipFill>
        <p:spPr>
          <a:xfrm>
            <a:off x="733143" y="366211"/>
            <a:ext cx="7215104" cy="3539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1881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0536" y="768466"/>
            <a:ext cx="4107543" cy="5016758"/>
          </a:xfrm>
          <a:prstGeom prst="rect">
            <a:avLst/>
          </a:prstGeom>
        </p:spPr>
        <p:txBody>
          <a:bodyPr wrap="square">
            <a:spAutoFit/>
          </a:bodyPr>
          <a:lstStyle/>
          <a:p>
            <a:pPr algn="ctr"/>
            <a:r>
              <a:rPr lang="en-US" sz="4000" b="1" i="1" dirty="0">
                <a:solidFill>
                  <a:srgbClr val="C00000"/>
                </a:solidFill>
              </a:rPr>
              <a:t>“New members are thirsty for knowledge! </a:t>
            </a:r>
            <a:r>
              <a:rPr lang="en-US" sz="4000" b="1" i="1" dirty="0" smtClean="0">
                <a:solidFill>
                  <a:srgbClr val="C00000"/>
                </a:solidFill>
              </a:rPr>
              <a:t>Our </a:t>
            </a:r>
            <a:r>
              <a:rPr lang="en-US" sz="4000" b="1" i="1" dirty="0">
                <a:solidFill>
                  <a:srgbClr val="C00000"/>
                </a:solidFill>
              </a:rPr>
              <a:t>more experienced members share information and knowledge together.</a:t>
            </a:r>
            <a:r>
              <a:rPr lang="en-US" sz="4000" b="1" i="1" dirty="0" smtClean="0">
                <a:solidFill>
                  <a:srgbClr val="C00000"/>
                </a:solidFill>
              </a:rPr>
              <a:t>”</a:t>
            </a:r>
            <a:endParaRPr lang="en-US" sz="4000" b="1" dirty="0">
              <a:solidFill>
                <a:srgbClr val="C00000"/>
              </a:solidFill>
            </a:endParaRPr>
          </a:p>
        </p:txBody>
      </p:sp>
      <p:pic>
        <p:nvPicPr>
          <p:cNvPr id="4098"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45140" y="827314"/>
            <a:ext cx="4715396" cy="4606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8142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algn="ctr"/>
            <a:r>
              <a:rPr lang="en-US" sz="3600" dirty="0">
                <a:solidFill>
                  <a:srgbClr val="1460AB"/>
                </a:solidFill>
                <a:latin typeface="Calibri"/>
                <a:cs typeface="Calibri"/>
              </a:rPr>
              <a:t>Benefits</a:t>
            </a:r>
          </a:p>
        </p:txBody>
      </p:sp>
      <p:sp>
        <p:nvSpPr>
          <p:cNvPr id="4" name="Content Placeholder 3"/>
          <p:cNvSpPr>
            <a:spLocks noGrp="1"/>
          </p:cNvSpPr>
          <p:nvPr>
            <p:ph sz="half" idx="1"/>
          </p:nvPr>
        </p:nvSpPr>
        <p:spPr>
          <a:xfrm>
            <a:off x="643471" y="1617442"/>
            <a:ext cx="4588933" cy="4351338"/>
          </a:xfrm>
        </p:spPr>
        <p:txBody>
          <a:bodyPr>
            <a:normAutofit lnSpcReduction="10000"/>
          </a:bodyPr>
          <a:lstStyle/>
          <a:p>
            <a:pPr marL="287338" indent="-287338">
              <a:buClr>
                <a:srgbClr val="CB440A"/>
              </a:buClr>
              <a:buFont typeface="Arial"/>
              <a:buChar char="•"/>
            </a:pPr>
            <a:r>
              <a:rPr lang="en-US" dirty="0"/>
              <a:t>Decreased feelings of isolation</a:t>
            </a:r>
          </a:p>
          <a:p>
            <a:pPr marL="287338" indent="-287338">
              <a:buClr>
                <a:srgbClr val="CB440A"/>
              </a:buClr>
              <a:buFont typeface="Arial"/>
              <a:buChar char="•"/>
            </a:pPr>
            <a:r>
              <a:rPr lang="en-US" dirty="0"/>
              <a:t>Reduced staff turnover</a:t>
            </a:r>
          </a:p>
          <a:p>
            <a:pPr marL="287338" indent="-287338">
              <a:buClr>
                <a:srgbClr val="CB440A"/>
              </a:buClr>
              <a:buFont typeface="Arial"/>
              <a:buChar char="•"/>
            </a:pPr>
            <a:r>
              <a:rPr lang="en-US" dirty="0"/>
              <a:t>Strengthened compliance with HSPPS</a:t>
            </a:r>
          </a:p>
          <a:p>
            <a:pPr marL="287338" indent="-287338">
              <a:buClr>
                <a:srgbClr val="CB440A"/>
              </a:buClr>
              <a:buFont typeface="Arial"/>
              <a:buChar char="•"/>
            </a:pPr>
            <a:r>
              <a:rPr lang="en-US" dirty="0"/>
              <a:t>Increased awareness of resources</a:t>
            </a:r>
          </a:p>
          <a:p>
            <a:pPr marL="287338" indent="-287338">
              <a:buClr>
                <a:srgbClr val="CB440A"/>
              </a:buClr>
              <a:buFont typeface="Arial"/>
              <a:buChar char="•"/>
            </a:pPr>
            <a:r>
              <a:rPr lang="en-US" dirty="0"/>
              <a:t>Improved health of children and families during and beyond their involvement in Head Start/Early Head Start</a:t>
            </a:r>
          </a:p>
          <a:p>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5195073" y="1759711"/>
            <a:ext cx="3498084" cy="3498084"/>
          </a:xfrm>
        </p:spPr>
      </p:pic>
    </p:spTree>
    <p:extLst>
      <p:ext uri="{BB962C8B-B14F-4D97-AF65-F5344CB8AC3E}">
        <p14:creationId xmlns:p14="http://schemas.microsoft.com/office/powerpoint/2010/main" val="636743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NCECHW Slide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D015C169788B42BB3E7B6D26D944C0" ma:contentTypeVersion="3" ma:contentTypeDescription="Create a new document." ma:contentTypeScope="" ma:versionID="ff2e0296fa053d50a064d23227c246a2">
  <xsd:schema xmlns:xsd="http://www.w3.org/2001/XMLSchema" xmlns:xs="http://www.w3.org/2001/XMLSchema" xmlns:p="http://schemas.microsoft.com/office/2006/metadata/properties" xmlns:ns1="http://schemas.microsoft.com/sharepoint/v3" xmlns:ns3="40121c03-783f-4112-b449-6e8b352f0c97" targetNamespace="http://schemas.microsoft.com/office/2006/metadata/properties" ma:root="true" ma:fieldsID="e0fb37b5d7b9111d0690da43c1b2cf32" ns1:_="" ns3:_="">
    <xsd:import namespace="http://schemas.microsoft.com/sharepoint/v3"/>
    <xsd:import namespace="40121c03-783f-4112-b449-6e8b352f0c97"/>
    <xsd:element name="properties">
      <xsd:complexType>
        <xsd:sequence>
          <xsd:element name="documentManagement">
            <xsd:complexType>
              <xsd:all>
                <xsd:element ref="ns3:SharedWithUsers" minOccurs="0"/>
                <xsd:element ref="ns1:IMAddres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ddress" ma:index="9" nillable="true" ma:displayName="IM Address" ma:internalName="IMAddres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121c03-783f-4112-b449-6e8b352f0c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ddress xmlns="http://schemas.microsoft.com/sharepoint/v3" xsi:nil="true"/>
  </documentManagement>
</p:properties>
</file>

<file path=customXml/itemProps1.xml><?xml version="1.0" encoding="utf-8"?>
<ds:datastoreItem xmlns:ds="http://schemas.openxmlformats.org/officeDocument/2006/customXml" ds:itemID="{0ECCF0A7-5682-4A30-A726-453952F44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121c03-783f-4112-b449-6e8b352f0c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BCA0C8-59B5-40DF-BEC6-E288836446B6}">
  <ds:schemaRefs>
    <ds:schemaRef ds:uri="http://schemas.microsoft.com/sharepoint/v3/contenttype/forms"/>
  </ds:schemaRefs>
</ds:datastoreItem>
</file>

<file path=customXml/itemProps3.xml><?xml version="1.0" encoding="utf-8"?>
<ds:datastoreItem xmlns:ds="http://schemas.openxmlformats.org/officeDocument/2006/customXml" ds:itemID="{01FAAAAC-317B-4895-AB27-20E5BA4F0AC1}">
  <ds:schemaRefs>
    <ds:schemaRef ds:uri="http://schemas.microsoft.com/office/2006/documentManagement/types"/>
    <ds:schemaRef ds:uri="http://www.w3.org/XML/1998/namespace"/>
    <ds:schemaRef ds:uri="http://schemas.microsoft.com/office/2006/metadata/properties"/>
    <ds:schemaRef ds:uri="http://schemas.microsoft.com/sharepoint/v3"/>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40121c03-783f-4112-b449-6e8b352f0c97"/>
  </ds:schemaRefs>
</ds:datastoreItem>
</file>

<file path=docProps/app.xml><?xml version="1.0" encoding="utf-8"?>
<Properties xmlns="http://schemas.openxmlformats.org/officeDocument/2006/extended-properties" xmlns:vt="http://schemas.openxmlformats.org/officeDocument/2006/docPropsVTypes">
  <Template>NCECHW Slide Template.thmx</Template>
  <TotalTime>1232</TotalTime>
  <Words>2555</Words>
  <Application>Microsoft Office PowerPoint</Application>
  <PresentationFormat>On-screen Show (4:3)</PresentationFormat>
  <Paragraphs>266</Paragraphs>
  <Slides>31</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Baskerville Old Face</vt:lpstr>
      <vt:lpstr>Calibri</vt:lpstr>
      <vt:lpstr>Calibri Bold Italic</vt:lpstr>
      <vt:lpstr>Calibri Light</vt:lpstr>
      <vt:lpstr>Zapf Dingbats</vt:lpstr>
      <vt:lpstr>NCECHW Slide Template</vt:lpstr>
      <vt:lpstr>Office Theme</vt:lpstr>
      <vt:lpstr>Dental Hygienists Liaison Webinar May 20, 2016</vt:lpstr>
      <vt:lpstr>General Reminders</vt:lpstr>
      <vt:lpstr>DHL Stipend Reminder</vt:lpstr>
      <vt:lpstr>Stipend Request Form</vt:lpstr>
      <vt:lpstr>Health Manager Networks: A System for Peer-to-Peer Support</vt:lpstr>
      <vt:lpstr>PowerPoint Presentation</vt:lpstr>
      <vt:lpstr>PowerPoint Presentation</vt:lpstr>
      <vt:lpstr>PowerPoint Presentation</vt:lpstr>
      <vt:lpstr>Benefits</vt:lpstr>
      <vt:lpstr>PowerPoint Presentation</vt:lpstr>
      <vt:lpstr>Current Network Models</vt:lpstr>
      <vt:lpstr>PowerPoint Presentation</vt:lpstr>
      <vt:lpstr>Support for Health Manager Networks</vt:lpstr>
      <vt:lpstr>PowerPoint Presentation</vt:lpstr>
      <vt:lpstr>States with Networks by Region</vt:lpstr>
      <vt:lpstr>States with Networks by Region</vt:lpstr>
      <vt:lpstr>PowerPoint Presentation</vt:lpstr>
      <vt:lpstr>Locating Network Leaders</vt:lpstr>
      <vt:lpstr>PowerPoint Presentation</vt:lpstr>
      <vt:lpstr>Accessing National Center on Early Childhood Health and Wellness-Approved Oral Health Presentations</vt:lpstr>
      <vt:lpstr>PowerPoint Presentation</vt:lpstr>
      <vt:lpstr>Objectives</vt:lpstr>
      <vt:lpstr>Requesting Permission to Present</vt:lpstr>
      <vt:lpstr>NCECHW-Approved Presentations</vt:lpstr>
      <vt:lpstr>Oral Health Presentation Slides</vt:lpstr>
      <vt:lpstr>Accessing Presentation Folder on Box</vt:lpstr>
      <vt:lpstr>Downloading Presentations</vt:lpstr>
      <vt:lpstr>Adapting NCECHW-Approved Presentations</vt:lpstr>
      <vt:lpstr>National Center on Early Childhood  Health and Wellness</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April</dc:creator>
  <cp:lastModifiedBy>Christine Wood</cp:lastModifiedBy>
  <cp:revision>72</cp:revision>
  <dcterms:created xsi:type="dcterms:W3CDTF">2016-02-22T20:09:49Z</dcterms:created>
  <dcterms:modified xsi:type="dcterms:W3CDTF">2016-05-11T17:57:38Z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0x0101002FD015C169788B42BB3E7B6D26D944C0</vt:lpwstr>
  </property>
</Properties>
</file>