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4"/>
  </p:sldMasterIdLst>
  <p:notesMasterIdLst>
    <p:notesMasterId r:id="rId28"/>
  </p:notesMasterIdLst>
  <p:sldIdLst>
    <p:sldId id="256" r:id="rId5"/>
    <p:sldId id="403" r:id="rId6"/>
    <p:sldId id="404" r:id="rId7"/>
    <p:sldId id="384" r:id="rId8"/>
    <p:sldId id="385" r:id="rId9"/>
    <p:sldId id="386" r:id="rId10"/>
    <p:sldId id="387" r:id="rId11"/>
    <p:sldId id="388" r:id="rId12"/>
    <p:sldId id="389" r:id="rId13"/>
    <p:sldId id="390" r:id="rId14"/>
    <p:sldId id="391" r:id="rId15"/>
    <p:sldId id="392" r:id="rId16"/>
    <p:sldId id="393" r:id="rId17"/>
    <p:sldId id="394" r:id="rId18"/>
    <p:sldId id="395" r:id="rId19"/>
    <p:sldId id="396" r:id="rId20"/>
    <p:sldId id="397" r:id="rId21"/>
    <p:sldId id="406" r:id="rId22"/>
    <p:sldId id="399" r:id="rId23"/>
    <p:sldId id="400" r:id="rId24"/>
    <p:sldId id="401" r:id="rId25"/>
    <p:sldId id="382" r:id="rId26"/>
    <p:sldId id="40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CB440A"/>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62990" autoAdjust="0"/>
  </p:normalViewPr>
  <p:slideViewPr>
    <p:cSldViewPr snapToGrid="0">
      <p:cViewPr varScale="1">
        <p:scale>
          <a:sx n="54" d="100"/>
          <a:sy n="54" d="100"/>
        </p:scale>
        <p:origin x="-1166" y="-67"/>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DBE55D-C7B6-4D5C-8DC9-A68C88776120}" type="datetimeFigureOut">
              <a:rPr lang="en-US" smtClean="0"/>
              <a:pPr/>
              <a:t>6/2/2016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ECF410-53E4-4DA2-89AA-D914CD35A003}" type="slidenum">
              <a:rPr lang="en-US" smtClean="0"/>
              <a:pPr/>
              <a:t>‹#›</a:t>
            </a:fld>
            <a:endParaRPr lang="en-US"/>
          </a:p>
        </p:txBody>
      </p:sp>
    </p:spTree>
    <p:extLst>
      <p:ext uri="{BB962C8B-B14F-4D97-AF65-F5344CB8AC3E}">
        <p14:creationId xmlns="" xmlns:p14="http://schemas.microsoft.com/office/powerpoint/2010/main" val="3645006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8ECF410-53E4-4DA2-89AA-D914CD35A003}" type="slidenum">
              <a:rPr lang="en-US" smtClean="0"/>
              <a:pPr/>
              <a:t>1</a:t>
            </a:fld>
            <a:endParaRPr lang="en-US"/>
          </a:p>
        </p:txBody>
      </p:sp>
    </p:spTree>
    <p:extLst>
      <p:ext uri="{BB962C8B-B14F-4D97-AF65-F5344CB8AC3E}">
        <p14:creationId xmlns="" xmlns:p14="http://schemas.microsoft.com/office/powerpoint/2010/main" val="2207939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7AA7CAA-0BD1-4323-B0A0-34804A204786}" type="slidenum">
              <a:rPr lang="en-US" smtClean="0"/>
              <a:pPr/>
              <a:t>9</a:t>
            </a:fld>
            <a:endParaRPr lang="en-US"/>
          </a:p>
        </p:txBody>
      </p:sp>
    </p:spTree>
    <p:extLst>
      <p:ext uri="{BB962C8B-B14F-4D97-AF65-F5344CB8AC3E}">
        <p14:creationId xmlns="" xmlns:p14="http://schemas.microsoft.com/office/powerpoint/2010/main" val="1337545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CF410-53E4-4DA2-89AA-D914CD35A003}" type="slidenum">
              <a:rPr lang="en-US" smtClean="0"/>
              <a:pPr/>
              <a:t>17</a:t>
            </a:fld>
            <a:endParaRPr lang="en-US"/>
          </a:p>
        </p:txBody>
      </p:sp>
    </p:spTree>
    <p:extLst>
      <p:ext uri="{BB962C8B-B14F-4D97-AF65-F5344CB8AC3E}">
        <p14:creationId xmlns="" xmlns:p14="http://schemas.microsoft.com/office/powerpoint/2010/main" val="2749448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have captured our  last 3 years of PIR data on this slide. The green column is data from 2012,</a:t>
            </a:r>
            <a:r>
              <a:rPr lang="en-US" baseline="0" dirty="0" smtClean="0"/>
              <a:t> which is the last set of data looked at by the PIR Oral Health Project Reg told you about.  I wish I had a great success story to share with you, but you’ll see that when we compare our % to </a:t>
            </a:r>
            <a:r>
              <a:rPr lang="en-US" dirty="0" smtClean="0"/>
              <a:t>the US,</a:t>
            </a:r>
            <a:r>
              <a:rPr lang="en-US" baseline="0" dirty="0" smtClean="0"/>
              <a:t> they a</a:t>
            </a:r>
            <a:r>
              <a:rPr lang="en-US" dirty="0" smtClean="0"/>
              <a:t>re nothing to write home about. </a:t>
            </a:r>
          </a:p>
          <a:p>
            <a:endParaRPr lang="en-US" dirty="0" smtClean="0"/>
          </a:p>
          <a:p>
            <a:r>
              <a:rPr lang="en-US" dirty="0" smtClean="0"/>
              <a:t>The bad news first: the number of HS</a:t>
            </a:r>
            <a:r>
              <a:rPr lang="en-US" baseline="0" dirty="0" smtClean="0"/>
              <a:t> children receiving an exam in Kansas is consistently worse than the US average although you will see both the US and our state are trending downward, which is very disappointing.</a:t>
            </a:r>
          </a:p>
          <a:p>
            <a:endParaRPr lang="en-US" baseline="0" dirty="0" smtClean="0"/>
          </a:p>
          <a:p>
            <a:r>
              <a:rPr lang="en-US" baseline="0" dirty="0" smtClean="0"/>
              <a:t>The same is true for those children receiving treatment. In KS case, our numbers have dropped dramatically. The most obvious reason that we can point to is that our Medicaid system switched over to managed care. Although we are no longer able to access the actual number of unduplicated providers, we feel that the provider network has shrunk substantially.</a:t>
            </a:r>
          </a:p>
          <a:p>
            <a:endParaRPr lang="en-US" baseline="0" dirty="0" smtClean="0"/>
          </a:p>
          <a:p>
            <a:r>
              <a:rPr lang="en-US" baseline="0" dirty="0" smtClean="0"/>
              <a:t>The better news is that while the number of children needing treatment is still larger than the national average, we are making consistent progress on keeping our kids cavity free. The other good piece of news is that more HS children are receiving preventive services. We feel this is a because our safety net clinics are continuing to build their outreach with public health hygienists that provide preventive services on site…now if we can just get more of the dentists to come on site as well!</a:t>
            </a:r>
          </a:p>
          <a:p>
            <a:endParaRPr lang="en-US" baseline="0" dirty="0" smtClean="0"/>
          </a:p>
          <a:p>
            <a:r>
              <a:rPr lang="en-US" i="1" baseline="0" dirty="0" smtClean="0"/>
              <a:t>We did a survey of HM several years ago as part of our evaluation of the impact of the Kansas Cavity Free Kids project. One of the changes we found is that the top reason for children not receiving treatment was parents lack of follow through. At the start of KCFK the most common reason was not being able to find a dentist that accepted Medicaid. Since then our state has adopted managed care and if we repeated the survey, I’m sure we would find that  finding providers would be back on top. Both access and follow through are consistently the main reasons for incomplete care.</a:t>
            </a:r>
          </a:p>
          <a:p>
            <a:endParaRPr lang="en-US" i="1" baseline="0" dirty="0" smtClean="0"/>
          </a:p>
          <a:p>
            <a:endParaRPr lang="en-US" i="1" baseline="0" dirty="0" smtClean="0"/>
          </a:p>
          <a:p>
            <a:endParaRPr lang="en-US" dirty="0"/>
          </a:p>
        </p:txBody>
      </p:sp>
      <p:sp>
        <p:nvSpPr>
          <p:cNvPr id="4" name="Slide Number Placeholder 3"/>
          <p:cNvSpPr>
            <a:spLocks noGrp="1"/>
          </p:cNvSpPr>
          <p:nvPr>
            <p:ph type="sldNum" sz="quarter" idx="10"/>
          </p:nvPr>
        </p:nvSpPr>
        <p:spPr/>
        <p:txBody>
          <a:bodyPr/>
          <a:lstStyle/>
          <a:p>
            <a:fld id="{D1B11698-1D42-4F65-9397-37285CB58AEE}" type="slidenum">
              <a:rPr lang="en-US" smtClean="0"/>
              <a:pPr/>
              <a:t>18</a:t>
            </a:fld>
            <a:endParaRPr lang="en-US"/>
          </a:p>
        </p:txBody>
      </p:sp>
    </p:spTree>
    <p:extLst>
      <p:ext uri="{BB962C8B-B14F-4D97-AF65-F5344CB8AC3E}">
        <p14:creationId xmlns="" xmlns:p14="http://schemas.microsoft.com/office/powerpoint/2010/main" val="3434263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 interesting as it is to compare ourselves to the US averages, as a DHL</a:t>
            </a:r>
            <a:r>
              <a:rPr lang="en-US" baseline="0" dirty="0" smtClean="0"/>
              <a:t> </a:t>
            </a:r>
            <a:r>
              <a:rPr lang="en-US" dirty="0" smtClean="0"/>
              <a:t>what I found the most helpful was to look at each</a:t>
            </a:r>
            <a:r>
              <a:rPr lang="en-US" baseline="0" dirty="0" smtClean="0"/>
              <a:t> specific program across the state.</a:t>
            </a:r>
            <a:endParaRPr lang="en-US" dirty="0" smtClean="0"/>
          </a:p>
          <a:p>
            <a:endParaRPr lang="en-US" dirty="0"/>
          </a:p>
        </p:txBody>
      </p:sp>
      <p:sp>
        <p:nvSpPr>
          <p:cNvPr id="4" name="Slide Number Placeholder 3"/>
          <p:cNvSpPr>
            <a:spLocks noGrp="1"/>
          </p:cNvSpPr>
          <p:nvPr>
            <p:ph type="sldNum" sz="quarter" idx="10"/>
          </p:nvPr>
        </p:nvSpPr>
        <p:spPr/>
        <p:txBody>
          <a:bodyPr/>
          <a:lstStyle/>
          <a:p>
            <a:fld id="{D1B11698-1D42-4F65-9397-37285CB58AEE}" type="slidenum">
              <a:rPr lang="en-US" smtClean="0"/>
              <a:pPr/>
              <a:t>19</a:t>
            </a:fld>
            <a:endParaRPr lang="en-US"/>
          </a:p>
        </p:txBody>
      </p:sp>
    </p:spTree>
    <p:extLst>
      <p:ext uri="{BB962C8B-B14F-4D97-AF65-F5344CB8AC3E}">
        <p14:creationId xmlns="" xmlns:p14="http://schemas.microsoft.com/office/powerpoint/2010/main" val="532515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B11698-1D42-4F65-9397-37285CB58AEE}" type="slidenum">
              <a:rPr lang="en-US" smtClean="0"/>
              <a:pPr/>
              <a:t>20</a:t>
            </a:fld>
            <a:endParaRPr lang="en-US"/>
          </a:p>
        </p:txBody>
      </p:sp>
    </p:spTree>
    <p:extLst>
      <p:ext uri="{BB962C8B-B14F-4D97-AF65-F5344CB8AC3E}">
        <p14:creationId xmlns="" xmlns:p14="http://schemas.microsoft.com/office/powerpoint/2010/main" val="21339301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7AA7CAA-0BD1-4323-B0A0-34804A204786}" type="slidenum">
              <a:rPr lang="en-US" smtClean="0"/>
              <a:pPr/>
              <a:t>23</a:t>
            </a:fld>
            <a:endParaRPr lang="en-US"/>
          </a:p>
        </p:txBody>
      </p:sp>
    </p:spTree>
    <p:extLst>
      <p:ext uri="{BB962C8B-B14F-4D97-AF65-F5344CB8AC3E}">
        <p14:creationId xmlns="" xmlns:p14="http://schemas.microsoft.com/office/powerpoint/2010/main" val="35477489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b="1">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14" name="Rectangle 13"/>
          <p:cNvSpPr/>
          <p:nvPr/>
        </p:nvSpPr>
        <p:spPr>
          <a:xfrm>
            <a:off x="0" y="-42106"/>
            <a:ext cx="9144000" cy="495265"/>
          </a:xfrm>
          <a:prstGeom prst="rect">
            <a:avLst/>
          </a:prstGeom>
          <a:solidFill>
            <a:srgbClr val="CB44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pic>
        <p:nvPicPr>
          <p:cNvPr id="4" name="Picture 3" descr="NCECHW_Logo.jpg"/>
          <p:cNvPicPr>
            <a:picLocks noChangeAspect="1"/>
          </p:cNvPicPr>
          <p:nvPr/>
        </p:nvPicPr>
        <p:blipFill rotWithShape="1">
          <a:blip r:embed="rId2" cstate="print">
            <a:extLst>
              <a:ext uri="{28A0092B-C50C-407E-A947-70E740481C1C}">
                <a14:useLocalDpi xmlns="" xmlns:a14="http://schemas.microsoft.com/office/drawing/2010/main" val="0"/>
              </a:ext>
            </a:extLst>
          </a:blip>
          <a:srcRect t="15538" r="24306" b="18708"/>
          <a:stretch/>
        </p:blipFill>
        <p:spPr>
          <a:xfrm>
            <a:off x="0" y="463551"/>
            <a:ext cx="4019550" cy="1076797"/>
          </a:xfrm>
          <a:prstGeom prst="rect">
            <a:avLst/>
          </a:prstGeom>
        </p:spPr>
      </p:pic>
      <p:sp>
        <p:nvSpPr>
          <p:cNvPr id="22" name="Rectangle 5"/>
          <p:cNvSpPr>
            <a:spLocks noChangeArrowheads="1"/>
          </p:cNvSpPr>
          <p:nvPr/>
        </p:nvSpPr>
        <p:spPr bwMode="auto">
          <a:xfrm>
            <a:off x="6334018" y="6541073"/>
            <a:ext cx="2728502" cy="2077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0" fontAlgn="base" latinLnBrk="0" hangingPunct="0">
              <a:lnSpc>
                <a:spcPct val="100000"/>
              </a:lnSpc>
              <a:spcBef>
                <a:spcPct val="0"/>
              </a:spcBef>
              <a:spcAft>
                <a:spcPct val="0"/>
              </a:spcAft>
              <a:buClrTx/>
              <a:buSzTx/>
              <a:buFontTx/>
              <a:buNone/>
              <a:tabLst/>
              <a:defRPr/>
            </a:pPr>
            <a:r>
              <a:rPr kumimoji="0" lang="en-US" sz="1350" b="1" i="1" u="none" strike="noStrike" kern="0" cap="none" spc="0" normalizeH="0" baseline="0" noProof="0" dirty="0" smtClean="0">
                <a:ln>
                  <a:noFill/>
                </a:ln>
                <a:solidFill>
                  <a:srgbClr val="CA3922"/>
                </a:solidFill>
                <a:effectLst/>
                <a:uLnTx/>
                <a:uFillTx/>
                <a:latin typeface="Calibri Bold Italic" panose="020F07020304040A0204" pitchFamily="34" charset="0"/>
              </a:rPr>
              <a:t>School readiness begins with health!</a:t>
            </a:r>
            <a:endParaRPr kumimoji="0" lang="en-US" sz="1800" b="0" i="0" u="none" strike="noStrike" kern="0" cap="none" spc="0" normalizeH="0" baseline="0" noProof="0" dirty="0" smtClean="0">
              <a:ln>
                <a:noFill/>
              </a:ln>
              <a:solidFill>
                <a:prstClr val="black"/>
              </a:solidFill>
              <a:effectLst/>
              <a:uLnTx/>
              <a:uFillTx/>
              <a:latin typeface="Arial" panose="020B0604020202020204" pitchFamily="34" charset="0"/>
            </a:endParaRPr>
          </a:p>
        </p:txBody>
      </p:sp>
      <p:sp>
        <p:nvSpPr>
          <p:cNvPr id="23" name="Rectangle 22"/>
          <p:cNvSpPr/>
          <p:nvPr/>
        </p:nvSpPr>
        <p:spPr>
          <a:xfrm flipV="1">
            <a:off x="0" y="6463604"/>
            <a:ext cx="9144000" cy="45719"/>
          </a:xfrm>
          <a:prstGeom prst="rect">
            <a:avLst/>
          </a:prstGeom>
          <a:solidFill>
            <a:srgbClr val="CB44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pic>
        <p:nvPicPr>
          <p:cNvPr id="8" name="Picture 7" descr="NCECHW_Logo.jpg"/>
          <p:cNvPicPr>
            <a:picLocks noChangeAspect="1"/>
          </p:cNvPicPr>
          <p:nvPr userDrawn="1"/>
        </p:nvPicPr>
        <p:blipFill rotWithShape="1">
          <a:blip r:embed="rId2" cstate="print">
            <a:extLst>
              <a:ext uri="{28A0092B-C50C-407E-A947-70E740481C1C}">
                <a14:useLocalDpi xmlns="" xmlns:a14="http://schemas.microsoft.com/office/drawing/2010/main" val="0"/>
              </a:ext>
            </a:extLst>
          </a:blip>
          <a:srcRect t="15538" r="24306" b="18708"/>
          <a:stretch/>
        </p:blipFill>
        <p:spPr>
          <a:xfrm>
            <a:off x="0" y="463551"/>
            <a:ext cx="4019550" cy="1076797"/>
          </a:xfrm>
          <a:prstGeom prst="rect">
            <a:avLst/>
          </a:prstGeom>
        </p:spPr>
      </p:pic>
      <p:sp>
        <p:nvSpPr>
          <p:cNvPr id="9" name="Rectangle 5"/>
          <p:cNvSpPr>
            <a:spLocks noChangeArrowheads="1"/>
          </p:cNvSpPr>
          <p:nvPr userDrawn="1"/>
        </p:nvSpPr>
        <p:spPr bwMode="auto">
          <a:xfrm>
            <a:off x="6334018" y="6541073"/>
            <a:ext cx="2728502" cy="2077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0" fontAlgn="base" latinLnBrk="0" hangingPunct="0">
              <a:lnSpc>
                <a:spcPct val="100000"/>
              </a:lnSpc>
              <a:spcBef>
                <a:spcPct val="0"/>
              </a:spcBef>
              <a:spcAft>
                <a:spcPct val="0"/>
              </a:spcAft>
              <a:buClrTx/>
              <a:buSzTx/>
              <a:buFontTx/>
              <a:buNone/>
              <a:tabLst/>
              <a:defRPr/>
            </a:pPr>
            <a:r>
              <a:rPr kumimoji="0" lang="en-US" sz="1350" b="1" i="1" u="none" strike="noStrike" kern="0" cap="none" spc="0" normalizeH="0" baseline="0" noProof="0" dirty="0" smtClean="0">
                <a:ln>
                  <a:noFill/>
                </a:ln>
                <a:solidFill>
                  <a:srgbClr val="CA3922"/>
                </a:solidFill>
                <a:effectLst/>
                <a:uLnTx/>
                <a:uFillTx/>
                <a:latin typeface="Calibri Bold Italic" panose="020F07020304040A0204" pitchFamily="34" charset="0"/>
              </a:rPr>
              <a:t>School readiness begins with health!</a:t>
            </a:r>
            <a:endParaRPr kumimoji="0" lang="en-US" sz="1800" b="0" i="0" u="none" strike="noStrike" kern="0" cap="none" spc="0" normalizeH="0" baseline="0" noProof="0" dirty="0" smtClean="0">
              <a:ln>
                <a:noFill/>
              </a:ln>
              <a:solidFill>
                <a:prstClr val="black"/>
              </a:solidFill>
              <a:effectLst/>
              <a:uLnTx/>
              <a:uFillTx/>
              <a:latin typeface="Arial" panose="020B0604020202020204" pitchFamily="34" charset="0"/>
            </a:endParaRPr>
          </a:p>
        </p:txBody>
      </p:sp>
      <p:sp>
        <p:nvSpPr>
          <p:cNvPr id="10" name="Rectangle 9"/>
          <p:cNvSpPr/>
          <p:nvPr userDrawn="1"/>
        </p:nvSpPr>
        <p:spPr>
          <a:xfrm flipV="1">
            <a:off x="0" y="6463604"/>
            <a:ext cx="9144000" cy="45719"/>
          </a:xfrm>
          <a:prstGeom prst="rect">
            <a:avLst/>
          </a:prstGeom>
          <a:solidFill>
            <a:srgbClr val="CB44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Tree>
    <p:extLst>
      <p:ext uri="{BB962C8B-B14F-4D97-AF65-F5344CB8AC3E}">
        <p14:creationId xmlns="" xmlns:p14="http://schemas.microsoft.com/office/powerpoint/2010/main" val="223343659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lvl1pPr>
              <a:defRPr>
                <a:solidFill>
                  <a:schemeClr val="accent1">
                    <a:lumMod val="75000"/>
                  </a:schemeClr>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E193EB93-9653-477B-A87F-0AC0D6E4DDD7}" type="datetimeFigureOut">
              <a:rPr lang="en-US" smtClean="0"/>
              <a:pPr/>
              <a:t>6/2/2016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A0BF6-0D88-4B96-AEAD-3016EB11DDD8}" type="slidenum">
              <a:rPr lang="en-US" smtClean="0"/>
              <a:pPr/>
              <a:t>‹#›</a:t>
            </a:fld>
            <a:endParaRPr lang="en-US"/>
          </a:p>
        </p:txBody>
      </p:sp>
    </p:spTree>
    <p:extLst>
      <p:ext uri="{BB962C8B-B14F-4D97-AF65-F5344CB8AC3E}">
        <p14:creationId xmlns="" xmlns:p14="http://schemas.microsoft.com/office/powerpoint/2010/main" val="301178239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2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xfrm>
            <a:off x="6767513" y="6356352"/>
            <a:ext cx="2133600" cy="365125"/>
          </a:xfrm>
        </p:spPr>
        <p:txBody>
          <a:bodyPr/>
          <a:lstStyle>
            <a:lvl1pPr algn="r">
              <a:defRPr/>
            </a:lvl1pPr>
          </a:lstStyle>
          <a:p>
            <a:pPr>
              <a:defRPr/>
            </a:pPr>
            <a:fld id="{3A33A511-8962-4882-96AD-879B0FD9118C}" type="slidenum">
              <a:rPr lang="en-US" smtClean="0"/>
              <a:pPr>
                <a:defRPr/>
              </a:pPr>
              <a:t>‹#›</a:t>
            </a:fld>
            <a:endParaRPr lang="en-US" dirty="0"/>
          </a:p>
        </p:txBody>
      </p:sp>
    </p:spTree>
    <p:extLst>
      <p:ext uri="{BB962C8B-B14F-4D97-AF65-F5344CB8AC3E}">
        <p14:creationId xmlns="" xmlns:p14="http://schemas.microsoft.com/office/powerpoint/2010/main" val="8147738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xfrm>
            <a:off x="6767513" y="6356352"/>
            <a:ext cx="2133600" cy="365125"/>
          </a:xfrm>
        </p:spPr>
        <p:txBody>
          <a:bodyPr/>
          <a:lstStyle>
            <a:lvl1pPr algn="r">
              <a:defRPr/>
            </a:lvl1pPr>
          </a:lstStyle>
          <a:p>
            <a:pPr>
              <a:defRPr/>
            </a:pPr>
            <a:fld id="{3A33A511-8962-4882-96AD-879B0FD9118C}" type="slidenum">
              <a:rPr lang="en-US"/>
              <a:pPr>
                <a:defRPr/>
              </a:pPr>
              <a:t>‹#›</a:t>
            </a:fld>
            <a:endParaRPr lang="en-US" dirty="0"/>
          </a:p>
        </p:txBody>
      </p:sp>
    </p:spTree>
    <p:extLst>
      <p:ext uri="{BB962C8B-B14F-4D97-AF65-F5344CB8AC3E}">
        <p14:creationId xmlns="" xmlns:p14="http://schemas.microsoft.com/office/powerpoint/2010/main" val="8147738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25484C6-E6F9-491B-BE11-98DC0746721F}" type="datetimeFigureOut">
              <a:rPr lang="en-US" smtClean="0"/>
              <a:pPr/>
              <a:t>6/2/2016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D702F-8140-4B8D-846D-22FAC7A71FC2}"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4" name="Rectangle 2"/>
          <p:cNvSpPr>
            <a:spLocks noGrp="1"/>
          </p:cNvSpPr>
          <p:nvPr>
            <p:ph type="title" hasCustomPrompt="1"/>
          </p:nvPr>
        </p:nvSpPr>
        <p:spPr>
          <a:xfrm>
            <a:off x="457200" y="274638"/>
            <a:ext cx="8229600" cy="1143000"/>
          </a:xfrm>
          <a:prstGeom prst="rect">
            <a:avLst/>
          </a:prstGeom>
        </p:spPr>
        <p:txBody>
          <a:bodyPr/>
          <a:lstStyle/>
          <a:p>
            <a:r>
              <a:rPr lang="en-US" noProof="1"/>
              <a:t>Click to edit Master title style</a:t>
            </a:r>
            <a:endParaRPr lang="en-US" dirty="0"/>
          </a:p>
        </p:txBody>
      </p:sp>
      <p:sp>
        <p:nvSpPr>
          <p:cNvPr id="12" name="Rectangle 3"/>
          <p:cNvSpPr>
            <a:spLocks noGrp="1"/>
          </p:cNvSpPr>
          <p:nvPr>
            <p:ph type="body" idx="1"/>
          </p:nvPr>
        </p:nvSpPr>
        <p:spPr>
          <a:xfrm>
            <a:off x="457200" y="1600200"/>
            <a:ext cx="8229600" cy="4525963"/>
          </a:xfrm>
          <a:prstGeom prst="rect">
            <a:avLst/>
          </a:prstGeom>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E41B819-6633-4615-BB07-C55D005E14AD}" type="datetimeFigureOut">
              <a:rPr lang="en-US" smtClean="0"/>
              <a:pPr/>
              <a:t>6/2/2016</a:t>
            </a:fld>
            <a:endParaRPr lang="en-US" dirty="0"/>
          </a:p>
        </p:txBody>
      </p:sp>
      <p:sp>
        <p:nvSpPr>
          <p:cNvPr id="28" name="Rectangle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19" name="Rectangle 6"/>
          <p:cNvSpPr>
            <a:spLocks noGrp="1"/>
          </p:cNvSpPr>
          <p:nvPr>
            <p:ph type="sldNum" sz="quarter" idx="12"/>
          </p:nvPr>
        </p:nvSpPr>
        <p:spPr>
          <a:xfrm>
            <a:off x="6553200" y="6356350"/>
            <a:ext cx="2133600" cy="365125"/>
          </a:xfrm>
          <a:prstGeom prst="rect">
            <a:avLst/>
          </a:prstGeom>
        </p:spPr>
        <p:txBody>
          <a:bodyPr/>
          <a:lstStyle/>
          <a:p>
            <a:fld id="{50935222-B196-4F9B-9AEC-1292459A754A}" type="slidenum">
              <a:rPr lang="en-US" smtClean="0"/>
              <a:pPr/>
              <a:t>‹#›</a:t>
            </a:fld>
            <a:endParaRPr lang="en-US" dirty="0"/>
          </a:p>
        </p:txBody>
      </p:sp>
    </p:spTree>
    <p:extLst>
      <p:ext uri="{BB962C8B-B14F-4D97-AF65-F5344CB8AC3E}">
        <p14:creationId xmlns="" xmlns:p14="http://schemas.microsoft.com/office/powerpoint/2010/main" val="2712111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b="1">
                <a:solidFill>
                  <a:schemeClr val="accent1">
                    <a:lumMod val="7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lgn="l">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8" name="Rectangle 5"/>
          <p:cNvSpPr>
            <a:spLocks noChangeArrowheads="1"/>
          </p:cNvSpPr>
          <p:nvPr/>
        </p:nvSpPr>
        <p:spPr bwMode="auto">
          <a:xfrm>
            <a:off x="6334018" y="6541073"/>
            <a:ext cx="2728502" cy="2077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0" fontAlgn="base" latinLnBrk="0" hangingPunct="0">
              <a:lnSpc>
                <a:spcPct val="100000"/>
              </a:lnSpc>
              <a:spcBef>
                <a:spcPct val="0"/>
              </a:spcBef>
              <a:spcAft>
                <a:spcPct val="0"/>
              </a:spcAft>
              <a:buClrTx/>
              <a:buSzTx/>
              <a:buFontTx/>
              <a:buNone/>
              <a:tabLst/>
              <a:defRPr/>
            </a:pPr>
            <a:r>
              <a:rPr kumimoji="0" lang="en-US" sz="1350" b="1" i="1" u="none" strike="noStrike" kern="0" cap="none" spc="0" normalizeH="0" baseline="0" noProof="0" dirty="0" smtClean="0">
                <a:ln>
                  <a:noFill/>
                </a:ln>
                <a:solidFill>
                  <a:srgbClr val="CA3922"/>
                </a:solidFill>
                <a:effectLst/>
                <a:uLnTx/>
                <a:uFillTx/>
                <a:latin typeface="Calibri Bold Italic" panose="020F07020304040A0204" pitchFamily="34" charset="0"/>
              </a:rPr>
              <a:t>School readiness begins with health!</a:t>
            </a:r>
            <a:endParaRPr kumimoji="0" lang="en-US" sz="1800" b="0" i="0" u="none" strike="noStrike" kern="0" cap="none" spc="0" normalizeH="0" baseline="0" noProof="0" dirty="0" smtClean="0">
              <a:ln>
                <a:noFill/>
              </a:ln>
              <a:solidFill>
                <a:prstClr val="black"/>
              </a:solidFill>
              <a:effectLst/>
              <a:uLnTx/>
              <a:uFillTx/>
              <a:latin typeface="Arial" panose="020B0604020202020204" pitchFamily="34" charset="0"/>
            </a:endParaRPr>
          </a:p>
        </p:txBody>
      </p:sp>
      <p:sp>
        <p:nvSpPr>
          <p:cNvPr id="9" name="Rectangle 8"/>
          <p:cNvSpPr/>
          <p:nvPr/>
        </p:nvSpPr>
        <p:spPr>
          <a:xfrm flipV="1">
            <a:off x="0" y="6463604"/>
            <a:ext cx="9144000" cy="45719"/>
          </a:xfrm>
          <a:prstGeom prst="rect">
            <a:avLst/>
          </a:prstGeom>
          <a:solidFill>
            <a:srgbClr val="CB44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pic>
        <p:nvPicPr>
          <p:cNvPr id="11" name="Picture 10" descr="NCECHW_Logo.jpg"/>
          <p:cNvPicPr>
            <a:picLocks noChangeAspect="1"/>
          </p:cNvPicPr>
          <p:nvPr/>
        </p:nvPicPr>
        <p:blipFill rotWithShape="1">
          <a:blip r:embed="rId2" cstate="print">
            <a:extLst>
              <a:ext uri="{28A0092B-C50C-407E-A947-70E740481C1C}">
                <a14:useLocalDpi xmlns="" xmlns:a14="http://schemas.microsoft.com/office/drawing/2010/main" val="0"/>
              </a:ext>
            </a:extLst>
          </a:blip>
          <a:srcRect t="15538" r="24306" b="18708"/>
          <a:stretch/>
        </p:blipFill>
        <p:spPr>
          <a:xfrm>
            <a:off x="0" y="0"/>
            <a:ext cx="4019550" cy="1076797"/>
          </a:xfrm>
          <a:prstGeom prst="rect">
            <a:avLst/>
          </a:prstGeom>
        </p:spPr>
      </p:pic>
      <p:sp>
        <p:nvSpPr>
          <p:cNvPr id="7" name="Rectangle 5"/>
          <p:cNvSpPr>
            <a:spLocks noChangeArrowheads="1"/>
          </p:cNvSpPr>
          <p:nvPr userDrawn="1"/>
        </p:nvSpPr>
        <p:spPr bwMode="auto">
          <a:xfrm>
            <a:off x="6334018" y="6541073"/>
            <a:ext cx="2728502" cy="2077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0" fontAlgn="base" latinLnBrk="0" hangingPunct="0">
              <a:lnSpc>
                <a:spcPct val="100000"/>
              </a:lnSpc>
              <a:spcBef>
                <a:spcPct val="0"/>
              </a:spcBef>
              <a:spcAft>
                <a:spcPct val="0"/>
              </a:spcAft>
              <a:buClrTx/>
              <a:buSzTx/>
              <a:buFontTx/>
              <a:buNone/>
              <a:tabLst/>
              <a:defRPr/>
            </a:pPr>
            <a:r>
              <a:rPr kumimoji="0" lang="en-US" sz="1350" b="1" i="1" u="none" strike="noStrike" kern="0" cap="none" spc="0" normalizeH="0" baseline="0" noProof="0" dirty="0" smtClean="0">
                <a:ln>
                  <a:noFill/>
                </a:ln>
                <a:solidFill>
                  <a:srgbClr val="CA3922"/>
                </a:solidFill>
                <a:effectLst/>
                <a:uLnTx/>
                <a:uFillTx/>
                <a:latin typeface="Calibri Bold Italic" panose="020F07020304040A0204" pitchFamily="34" charset="0"/>
              </a:rPr>
              <a:t>School readiness begins with health!</a:t>
            </a:r>
            <a:endParaRPr kumimoji="0" lang="en-US" sz="1800" b="0" i="0" u="none" strike="noStrike" kern="0" cap="none" spc="0" normalizeH="0" baseline="0" noProof="0" dirty="0" smtClean="0">
              <a:ln>
                <a:noFill/>
              </a:ln>
              <a:solidFill>
                <a:prstClr val="black"/>
              </a:solidFill>
              <a:effectLst/>
              <a:uLnTx/>
              <a:uFillTx/>
              <a:latin typeface="Arial" panose="020B0604020202020204" pitchFamily="34" charset="0"/>
            </a:endParaRPr>
          </a:p>
        </p:txBody>
      </p:sp>
      <p:sp>
        <p:nvSpPr>
          <p:cNvPr id="10" name="Rectangle 9"/>
          <p:cNvSpPr/>
          <p:nvPr userDrawn="1"/>
        </p:nvSpPr>
        <p:spPr>
          <a:xfrm flipV="1">
            <a:off x="0" y="6463604"/>
            <a:ext cx="9144000" cy="45719"/>
          </a:xfrm>
          <a:prstGeom prst="rect">
            <a:avLst/>
          </a:prstGeom>
          <a:solidFill>
            <a:srgbClr val="CB44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pic>
        <p:nvPicPr>
          <p:cNvPr id="12" name="Picture 11" descr="NCECHW_Logo.jpg"/>
          <p:cNvPicPr>
            <a:picLocks noChangeAspect="1"/>
          </p:cNvPicPr>
          <p:nvPr userDrawn="1"/>
        </p:nvPicPr>
        <p:blipFill rotWithShape="1">
          <a:blip r:embed="rId2" cstate="print">
            <a:extLst>
              <a:ext uri="{28A0092B-C50C-407E-A947-70E740481C1C}">
                <a14:useLocalDpi xmlns="" xmlns:a14="http://schemas.microsoft.com/office/drawing/2010/main" val="0"/>
              </a:ext>
            </a:extLst>
          </a:blip>
          <a:srcRect t="15538" r="24306" b="18708"/>
          <a:stretch/>
        </p:blipFill>
        <p:spPr>
          <a:xfrm>
            <a:off x="0" y="0"/>
            <a:ext cx="4019550" cy="1076797"/>
          </a:xfrm>
          <a:prstGeom prst="rect">
            <a:avLst/>
          </a:prstGeom>
        </p:spPr>
      </p:pic>
    </p:spTree>
    <p:extLst>
      <p:ext uri="{BB962C8B-B14F-4D97-AF65-F5344CB8AC3E}">
        <p14:creationId xmlns="" xmlns:p14="http://schemas.microsoft.com/office/powerpoint/2010/main" val="39617354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8A0BF6-0D88-4B96-AEAD-3016EB11DDD8}" type="slidenum">
              <a:rPr lang="en-US" smtClean="0"/>
              <a:pPr/>
              <a:t>‹#›</a:t>
            </a:fld>
            <a:endParaRPr lang="en-US"/>
          </a:p>
        </p:txBody>
      </p:sp>
    </p:spTree>
    <p:extLst>
      <p:ext uri="{BB962C8B-B14F-4D97-AF65-F5344CB8AC3E}">
        <p14:creationId xmlns="" xmlns:p14="http://schemas.microsoft.com/office/powerpoint/2010/main" val="264393330"/>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lvl1pPr>
              <a:defRPr>
                <a:solidFill>
                  <a:schemeClr val="accent1">
                    <a:lumMod val="7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8A0BF6-0D88-4B96-AEAD-3016EB11DDD8}" type="slidenum">
              <a:rPr lang="en-US" smtClean="0"/>
              <a:pPr/>
              <a:t>‹#›</a:t>
            </a:fld>
            <a:endParaRPr lang="en-US"/>
          </a:p>
        </p:txBody>
      </p:sp>
    </p:spTree>
    <p:extLst>
      <p:ext uri="{BB962C8B-B14F-4D97-AF65-F5344CB8AC3E}">
        <p14:creationId xmlns="" xmlns:p14="http://schemas.microsoft.com/office/powerpoint/2010/main" val="5396030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E193EB93-9653-477B-A87F-0AC0D6E4DDD7}" type="datetimeFigureOut">
              <a:rPr lang="en-US" smtClean="0"/>
              <a:pPr/>
              <a:t>6/2/2016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8A0BF6-0D88-4B96-AEAD-3016EB11DDD8}" type="slidenum">
              <a:rPr lang="en-US" smtClean="0"/>
              <a:pPr/>
              <a:t>‹#›</a:t>
            </a:fld>
            <a:endParaRPr lang="en-US"/>
          </a:p>
        </p:txBody>
      </p:sp>
    </p:spTree>
    <p:extLst>
      <p:ext uri="{BB962C8B-B14F-4D97-AF65-F5344CB8AC3E}">
        <p14:creationId xmlns="" xmlns:p14="http://schemas.microsoft.com/office/powerpoint/2010/main" val="331556779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8A0BF6-0D88-4B96-AEAD-3016EB11DDD8}" type="slidenum">
              <a:rPr lang="en-US" smtClean="0"/>
              <a:pPr/>
              <a:t>‹#›</a:t>
            </a:fld>
            <a:endParaRPr lang="en-US"/>
          </a:p>
        </p:txBody>
      </p:sp>
    </p:spTree>
    <p:extLst>
      <p:ext uri="{BB962C8B-B14F-4D97-AF65-F5344CB8AC3E}">
        <p14:creationId xmlns="" xmlns:p14="http://schemas.microsoft.com/office/powerpoint/2010/main" val="173645677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normAutofit/>
          </a:bodyPr>
          <a:lstStyle>
            <a:lvl1pPr>
              <a:defRPr sz="2800" b="1">
                <a:solidFill>
                  <a:schemeClr val="accent1">
                    <a:lumMod val="7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normAutofit/>
          </a:bodyPr>
          <a:lstStyle>
            <a:lvl1pPr>
              <a:defRPr sz="2800"/>
            </a:lvl1pPr>
            <a:lvl2pPr>
              <a:defRPr sz="2400"/>
            </a:lvl2pPr>
            <a:lvl3pPr>
              <a:defRPr sz="2000"/>
            </a:lvl3pPr>
            <a:lvl4pPr>
              <a:defRPr sz="1600"/>
            </a:lvl4pPr>
            <a:lvl5pPr>
              <a:defRPr sz="16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E193EB93-9653-477B-A87F-0AC0D6E4DDD7}" type="datetimeFigureOut">
              <a:rPr lang="en-US" smtClean="0"/>
              <a:pPr/>
              <a:t>6/2/2016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A0BF6-0D88-4B96-AEAD-3016EB11DDD8}" type="slidenum">
              <a:rPr lang="en-US" smtClean="0"/>
              <a:pPr/>
              <a:t>‹#›</a:t>
            </a:fld>
            <a:endParaRPr lang="en-US"/>
          </a:p>
        </p:txBody>
      </p:sp>
    </p:spTree>
    <p:extLst>
      <p:ext uri="{BB962C8B-B14F-4D97-AF65-F5344CB8AC3E}">
        <p14:creationId xmlns="" xmlns:p14="http://schemas.microsoft.com/office/powerpoint/2010/main" val="35049754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normAutofit/>
          </a:bodyPr>
          <a:lstStyle>
            <a:lvl1pPr>
              <a:defRPr sz="2800">
                <a:solidFill>
                  <a:schemeClr val="accent1">
                    <a:lumMod val="75000"/>
                  </a:schemeClr>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E193EB93-9653-477B-A87F-0AC0D6E4DDD7}" type="datetimeFigureOut">
              <a:rPr lang="en-US" smtClean="0"/>
              <a:pPr/>
              <a:t>6/2/2016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A0BF6-0D88-4B96-AEAD-3016EB11DDD8}" type="slidenum">
              <a:rPr lang="en-US" smtClean="0"/>
              <a:pPr/>
              <a:t>‹#›</a:t>
            </a:fld>
            <a:endParaRPr lang="en-US"/>
          </a:p>
        </p:txBody>
      </p:sp>
    </p:spTree>
    <p:extLst>
      <p:ext uri="{BB962C8B-B14F-4D97-AF65-F5344CB8AC3E}">
        <p14:creationId xmlns="" xmlns:p14="http://schemas.microsoft.com/office/powerpoint/2010/main" val="446309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E193EB93-9653-477B-A87F-0AC0D6E4DDD7}" type="datetimeFigureOut">
              <a:rPr lang="en-US" smtClean="0"/>
              <a:pPr/>
              <a:t>6/2/2016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A0BF6-0D88-4B96-AEAD-3016EB11DDD8}" type="slidenum">
              <a:rPr lang="en-US" smtClean="0"/>
              <a:pPr/>
              <a:t>‹#›</a:t>
            </a:fld>
            <a:endParaRPr lang="en-US"/>
          </a:p>
        </p:txBody>
      </p:sp>
    </p:spTree>
    <p:extLst>
      <p:ext uri="{BB962C8B-B14F-4D97-AF65-F5344CB8AC3E}">
        <p14:creationId xmlns="" xmlns:p14="http://schemas.microsoft.com/office/powerpoint/2010/main" val="332922793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B8A0BF6-0D88-4B96-AEAD-3016EB11DDD8}" type="slidenum">
              <a:rPr lang="en-US" smtClean="0"/>
              <a:pPr/>
              <a:t>‹#›</a:t>
            </a:fld>
            <a:endParaRPr lang="en-US"/>
          </a:p>
        </p:txBody>
      </p:sp>
      <p:sp>
        <p:nvSpPr>
          <p:cNvPr id="8" name="Rectangle 7"/>
          <p:cNvSpPr/>
          <p:nvPr/>
        </p:nvSpPr>
        <p:spPr>
          <a:xfrm>
            <a:off x="0" y="0"/>
            <a:ext cx="9144000" cy="246580"/>
          </a:xfrm>
          <a:prstGeom prst="rect">
            <a:avLst/>
          </a:prstGeom>
          <a:solidFill>
            <a:srgbClr val="CB44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descr="NCECHW_Logo.jpg"/>
          <p:cNvPicPr>
            <a:picLocks noChangeAspect="1"/>
          </p:cNvPicPr>
          <p:nvPr/>
        </p:nvPicPr>
        <p:blipFill rotWithShape="1">
          <a:blip r:embed="rId16" cstate="print">
            <a:extLst>
              <a:ext uri="{28A0092B-C50C-407E-A947-70E740481C1C}">
                <a14:useLocalDpi xmlns="" xmlns:a14="http://schemas.microsoft.com/office/drawing/2010/main" val="0"/>
              </a:ext>
            </a:extLst>
          </a:blip>
          <a:srcRect t="15538" r="24306" b="18708"/>
          <a:stretch/>
        </p:blipFill>
        <p:spPr>
          <a:xfrm>
            <a:off x="95250" y="6148874"/>
            <a:ext cx="2457450" cy="658326"/>
          </a:xfrm>
          <a:prstGeom prst="rect">
            <a:avLst/>
          </a:prstGeom>
        </p:spPr>
      </p:pic>
      <p:sp>
        <p:nvSpPr>
          <p:cNvPr id="10" name="Rectangle 9"/>
          <p:cNvSpPr/>
          <p:nvPr userDrawn="1"/>
        </p:nvSpPr>
        <p:spPr>
          <a:xfrm>
            <a:off x="0" y="0"/>
            <a:ext cx="9144000" cy="246580"/>
          </a:xfrm>
          <a:prstGeom prst="rect">
            <a:avLst/>
          </a:prstGeom>
          <a:solidFill>
            <a:srgbClr val="CB44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1" name="Picture 10" descr="NCECHW_Logo.jpg"/>
          <p:cNvPicPr>
            <a:picLocks noChangeAspect="1"/>
          </p:cNvPicPr>
          <p:nvPr userDrawn="1"/>
        </p:nvPicPr>
        <p:blipFill rotWithShape="1">
          <a:blip r:embed="rId16" cstate="print">
            <a:extLst>
              <a:ext uri="{28A0092B-C50C-407E-A947-70E740481C1C}">
                <a14:useLocalDpi xmlns="" xmlns:a14="http://schemas.microsoft.com/office/drawing/2010/main" val="0"/>
              </a:ext>
            </a:extLst>
          </a:blip>
          <a:srcRect t="15538" r="24306" b="18708"/>
          <a:stretch/>
        </p:blipFill>
        <p:spPr>
          <a:xfrm>
            <a:off x="95250" y="6148874"/>
            <a:ext cx="2457450" cy="658326"/>
          </a:xfrm>
          <a:prstGeom prst="rect">
            <a:avLst/>
          </a:prstGeom>
        </p:spPr>
      </p:pic>
    </p:spTree>
    <p:extLst>
      <p:ext uri="{BB962C8B-B14F-4D97-AF65-F5344CB8AC3E}">
        <p14:creationId xmlns="" xmlns:p14="http://schemas.microsoft.com/office/powerpoint/2010/main" val="3311405790"/>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694" r:id="rId12"/>
    <p:sldLayoutId id="2147483707" r:id="rId13"/>
    <p:sldLayoutId id="2147483708" r:id="rId14"/>
  </p:sldLayoutIdLst>
  <p:timing>
    <p:tnLst>
      <p:par>
        <p:cTn id="1" dur="indefinite" restart="never" nodeType="tmRoot"/>
      </p:par>
    </p:tnLst>
  </p:timing>
  <p:txStyles>
    <p:titleStyle>
      <a:lvl1pPr algn="ctr" defTabSz="685800" rtl="0" eaLnBrk="1" latinLnBrk="0" hangingPunct="1">
        <a:lnSpc>
          <a:spcPct val="90000"/>
        </a:lnSpc>
        <a:spcBef>
          <a:spcPct val="0"/>
        </a:spcBef>
        <a:buNone/>
        <a:defRPr sz="3600" b="1" i="0" kern="1200">
          <a:solidFill>
            <a:schemeClr val="accent1">
              <a:lumMod val="75000"/>
            </a:schemeClr>
          </a:solidFill>
          <a:latin typeface="Calibri"/>
          <a:ea typeface="+mj-ea"/>
          <a:cs typeface="Calibri"/>
        </a:defRPr>
      </a:lvl1pPr>
    </p:titleStyle>
    <p:bodyStyle>
      <a:lvl1pPr marL="228600" indent="-228600" algn="l" defTabSz="685800" rtl="0" eaLnBrk="1" latinLnBrk="0" hangingPunct="1">
        <a:lnSpc>
          <a:spcPct val="90000"/>
        </a:lnSpc>
        <a:spcBef>
          <a:spcPts val="750"/>
        </a:spcBef>
        <a:buClr>
          <a:srgbClr val="CB440A"/>
        </a:buClr>
        <a:buFont typeface="Arial"/>
        <a:buChar char="•"/>
        <a:defRPr sz="2800" kern="1200">
          <a:solidFill>
            <a:schemeClr val="tx1"/>
          </a:solidFill>
          <a:latin typeface="+mn-lt"/>
          <a:ea typeface="+mn-ea"/>
          <a:cs typeface="+mn-cs"/>
        </a:defRPr>
      </a:lvl1pPr>
      <a:lvl2pPr marL="457200" indent="-228600" algn="l" defTabSz="685800" rtl="0" eaLnBrk="1" latinLnBrk="0" hangingPunct="1">
        <a:lnSpc>
          <a:spcPct val="90000"/>
        </a:lnSpc>
        <a:spcBef>
          <a:spcPts val="375"/>
        </a:spcBef>
        <a:buClr>
          <a:srgbClr val="CB440A"/>
        </a:buClr>
        <a:buFont typeface="Arial"/>
        <a:buChar char="•"/>
        <a:defRPr sz="2600" kern="1200">
          <a:solidFill>
            <a:schemeClr val="tx1"/>
          </a:solidFill>
          <a:latin typeface="+mn-lt"/>
          <a:ea typeface="+mn-ea"/>
          <a:cs typeface="+mn-cs"/>
        </a:defRPr>
      </a:lvl2pPr>
      <a:lvl3pPr marL="685800" indent="-228600" algn="l" defTabSz="685800" rtl="0" eaLnBrk="1" latinLnBrk="0" hangingPunct="1">
        <a:lnSpc>
          <a:spcPct val="90000"/>
        </a:lnSpc>
        <a:spcBef>
          <a:spcPts val="375"/>
        </a:spcBef>
        <a:buClr>
          <a:srgbClr val="CB440A"/>
        </a:buClr>
        <a:buFont typeface="Arial"/>
        <a:buChar char="•"/>
        <a:defRPr sz="2400" kern="1200">
          <a:solidFill>
            <a:schemeClr val="tx1"/>
          </a:solidFill>
          <a:latin typeface="+mn-lt"/>
          <a:ea typeface="+mn-ea"/>
          <a:cs typeface="+mn-cs"/>
        </a:defRPr>
      </a:lvl3pPr>
      <a:lvl4pPr marL="914400" indent="-228600" algn="l" defTabSz="685800" rtl="0" eaLnBrk="1" latinLnBrk="0" hangingPunct="1">
        <a:lnSpc>
          <a:spcPct val="90000"/>
        </a:lnSpc>
        <a:spcBef>
          <a:spcPts val="375"/>
        </a:spcBef>
        <a:buClr>
          <a:srgbClr val="CB440A"/>
        </a:buClr>
        <a:buFont typeface="Arial"/>
        <a:buChar char="•"/>
        <a:defRPr sz="2200" kern="1200">
          <a:solidFill>
            <a:schemeClr val="tx1"/>
          </a:solidFill>
          <a:latin typeface="+mn-lt"/>
          <a:ea typeface="+mn-ea"/>
          <a:cs typeface="+mn-cs"/>
        </a:defRPr>
      </a:lvl4pPr>
      <a:lvl5pPr marL="1143000" indent="-228600" algn="l" defTabSz="685800" rtl="0" eaLnBrk="1" latinLnBrk="0" hangingPunct="1">
        <a:lnSpc>
          <a:spcPct val="90000"/>
        </a:lnSpc>
        <a:spcBef>
          <a:spcPts val="375"/>
        </a:spcBef>
        <a:buClr>
          <a:srgbClr val="CB440A"/>
        </a:buClr>
        <a:buFont typeface="Arial"/>
        <a:buChar char="•"/>
        <a:defRPr sz="20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hyperlink" Target="http://eclkc.ohs.acf.hhs.gov/hslc/tta-system/health/center" TargetMode="External"/><Relationship Id="rId2" Type="http://schemas.openxmlformats.org/officeDocument/2006/relationships/hyperlink" Target="mailto:health@ecetta.info" TargetMode="Externa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3" Type="http://schemas.openxmlformats.org/officeDocument/2006/relationships/hyperlink" Target="mailto:reglouie@sbcglobal.net" TargetMode="External"/><Relationship Id="rId2" Type="http://schemas.openxmlformats.org/officeDocument/2006/relationships/notesSlide" Target="../notesSlides/notesSlide7.xml"/><Relationship Id="rId1" Type="http://schemas.openxmlformats.org/officeDocument/2006/relationships/slideLayout" Target="../slideLayouts/slideLayout14.xml"/><Relationship Id="rId6" Type="http://schemas.openxmlformats.org/officeDocument/2006/relationships/hyperlink" Target="mailto:KHunt@OralHealthKansas.org" TargetMode="External"/><Relationship Id="rId5" Type="http://schemas.openxmlformats.org/officeDocument/2006/relationships/hyperlink" Target="mailto:Anne.gibbs@state.co.us" TargetMode="External"/><Relationship Id="rId4" Type="http://schemas.openxmlformats.org/officeDocument/2006/relationships/hyperlink" Target="mailto:harrygoodman2307@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hyperlink" Target="http://eclkc.ohs.acf.hhs.gov/hslc/mr/pir"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184393" y="3988419"/>
            <a:ext cx="8615658" cy="2125720"/>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fontAlgn="auto">
              <a:spcAft>
                <a:spcPts val="0"/>
              </a:spcAft>
              <a:buFontTx/>
              <a:buNone/>
              <a:defRPr/>
            </a:pPr>
            <a:endParaRPr lang="en-US" sz="2400" dirty="0"/>
          </a:p>
        </p:txBody>
      </p:sp>
      <p:sp>
        <p:nvSpPr>
          <p:cNvPr id="7" name="Title 2"/>
          <p:cNvSpPr txBox="1">
            <a:spLocks/>
          </p:cNvSpPr>
          <p:nvPr/>
        </p:nvSpPr>
        <p:spPr>
          <a:xfrm>
            <a:off x="536294" y="1942372"/>
            <a:ext cx="7873757" cy="1690447"/>
          </a:xfrm>
          <a:prstGeom prst="rect">
            <a:avLst/>
          </a:prstGeom>
          <a:noFill/>
          <a:ln>
            <a:noFill/>
          </a:ln>
        </p:spPr>
        <p:txBody>
          <a:bodyPr/>
          <a:lst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endParaRPr lang="en-US" sz="3600" b="1" dirty="0">
              <a:solidFill>
                <a:srgbClr val="1460AB"/>
              </a:solidFill>
              <a:latin typeface="Calibri" charset="0"/>
            </a:endParaRPr>
          </a:p>
        </p:txBody>
      </p:sp>
      <p:sp>
        <p:nvSpPr>
          <p:cNvPr id="4" name="Content Placeholder 2"/>
          <p:cNvSpPr txBox="1">
            <a:spLocks/>
          </p:cNvSpPr>
          <p:nvPr/>
        </p:nvSpPr>
        <p:spPr>
          <a:xfrm>
            <a:off x="552450" y="1746250"/>
            <a:ext cx="7924800" cy="3200400"/>
          </a:xfrm>
          <a:prstGeom prst="rect">
            <a:avLst/>
          </a:prstGeom>
        </p:spPr>
        <p:txBody>
          <a:bodyPr vert="horz" lIns="91440" tIns="45720" rIns="91440" bIns="45720" rtlCol="0" anchor="ctr">
            <a:normAutofit lnSpcReduction="10000"/>
          </a:bodyPr>
          <a:lstStyle>
            <a:lvl1pPr algn="ctr" defTabSz="685800">
              <a:lnSpc>
                <a:spcPct val="90000"/>
              </a:lnSpc>
              <a:spcBef>
                <a:spcPct val="0"/>
              </a:spcBef>
              <a:buNone/>
              <a:defRPr sz="3600" b="1" i="0">
                <a:solidFill>
                  <a:srgbClr val="1460AB"/>
                </a:solidFill>
                <a:latin typeface="Calibri"/>
                <a:ea typeface="+mj-ea"/>
                <a:cs typeface="Calibri"/>
              </a:defRPr>
            </a:lvl1pPr>
          </a:lstStyle>
          <a:p>
            <a:r>
              <a:rPr lang="en-US" dirty="0"/>
              <a:t>	</a:t>
            </a:r>
          </a:p>
          <a:p>
            <a:r>
              <a:rPr lang="en-US" dirty="0"/>
              <a:t>What’s the Head Start PIR and </a:t>
            </a:r>
          </a:p>
          <a:p>
            <a:r>
              <a:rPr lang="en-US" dirty="0"/>
              <a:t>How Can the PIR Be Used for </a:t>
            </a:r>
          </a:p>
          <a:p>
            <a:r>
              <a:rPr lang="en-US" dirty="0"/>
              <a:t>Program </a:t>
            </a:r>
            <a:r>
              <a:rPr lang="en-US" dirty="0" smtClean="0"/>
              <a:t>Improvement?</a:t>
            </a:r>
          </a:p>
          <a:p>
            <a:endParaRPr lang="en-US" sz="1500" dirty="0"/>
          </a:p>
          <a:p>
            <a:pPr>
              <a:lnSpc>
                <a:spcPct val="100000"/>
              </a:lnSpc>
            </a:pPr>
            <a:r>
              <a:rPr lang="en-US" sz="2600" b="0" dirty="0"/>
              <a:t>Dental </a:t>
            </a:r>
            <a:r>
              <a:rPr lang="en-US" sz="2600" b="0" dirty="0" smtClean="0"/>
              <a:t>Hygienist Liaison</a:t>
            </a:r>
            <a:endParaRPr lang="en-US" sz="2600" b="0" dirty="0"/>
          </a:p>
          <a:p>
            <a:pPr>
              <a:lnSpc>
                <a:spcPct val="100000"/>
              </a:lnSpc>
            </a:pPr>
            <a:r>
              <a:rPr lang="en-US" sz="2600" b="0" dirty="0"/>
              <a:t>Quarterly </a:t>
            </a:r>
            <a:r>
              <a:rPr lang="en-US" sz="2600" b="0" dirty="0" smtClean="0"/>
              <a:t>Webinar</a:t>
            </a:r>
          </a:p>
          <a:p>
            <a:pPr>
              <a:lnSpc>
                <a:spcPct val="100000"/>
              </a:lnSpc>
            </a:pPr>
            <a:r>
              <a:rPr lang="en-US" sz="2600" b="0" dirty="0" smtClean="0"/>
              <a:t>June </a:t>
            </a:r>
            <a:r>
              <a:rPr lang="en-US" sz="2600" b="0" dirty="0"/>
              <a:t>3, 2016</a:t>
            </a:r>
          </a:p>
          <a:p>
            <a:endParaRPr lang="en-US" dirty="0"/>
          </a:p>
        </p:txBody>
      </p:sp>
      <p:sp>
        <p:nvSpPr>
          <p:cNvPr id="5" name="Content Placeholder 2"/>
          <p:cNvSpPr txBox="1">
            <a:spLocks/>
          </p:cNvSpPr>
          <p:nvPr/>
        </p:nvSpPr>
        <p:spPr>
          <a:xfrm>
            <a:off x="2768600" y="4851400"/>
            <a:ext cx="6191250" cy="1854200"/>
          </a:xfrm>
          <a:prstGeom prst="rect">
            <a:avLst/>
          </a:prstGeom>
        </p:spPr>
        <p:txBody>
          <a:bodyPr vert="horz" lIns="91440" tIns="45720" rIns="91440" bIns="45720" rtlCol="0">
            <a:normAutofit/>
          </a:bodyPr>
          <a:lstStyle/>
          <a:p>
            <a:pPr marL="342900" marR="0" lvl="0" indent="-342900" algn="r" defTabSz="914400" rtl="0" eaLnBrk="1" fontAlgn="auto" latinLnBrk="0" hangingPunct="1">
              <a:lnSpc>
                <a:spcPct val="100000"/>
              </a:lnSpc>
              <a:spcAft>
                <a:spcPts val="0"/>
              </a:spcAft>
              <a:buClrTx/>
              <a:buSzTx/>
              <a:buFont typeface="Arial" pitchFamily="34" charset="0"/>
              <a:buNone/>
              <a:tabLst/>
              <a:defRPr/>
            </a:pPr>
            <a:r>
              <a:rPr kumimoji="0" lang="en-US" sz="3200" b="1" i="0" u="none" strike="noStrike" kern="1200" cap="none" spc="0" normalizeH="0" baseline="0" noProof="0" dirty="0">
                <a:ln>
                  <a:noFill/>
                </a:ln>
                <a:solidFill>
                  <a:schemeClr val="tx1"/>
                </a:solidFill>
                <a:effectLst/>
                <a:uLnTx/>
                <a:uFillTx/>
                <a:latin typeface="Arial" pitchFamily="34" charset="0"/>
                <a:ea typeface="+mn-ea"/>
                <a:cs typeface="Arial" pitchFamily="34" charset="0"/>
              </a:rPr>
              <a:t>	</a:t>
            </a:r>
            <a:r>
              <a:rPr kumimoji="0" lang="en-US" sz="2200" i="0" u="none" strike="noStrike" kern="1200" cap="none" spc="0" normalizeH="0" baseline="0" noProof="0" dirty="0" err="1">
                <a:ln>
                  <a:noFill/>
                </a:ln>
                <a:solidFill>
                  <a:schemeClr val="tx2"/>
                </a:solidFill>
                <a:effectLst/>
                <a:uLnTx/>
                <a:uFillTx/>
                <a:cs typeface="Arial" pitchFamily="34" charset="0"/>
              </a:rPr>
              <a:t>Reg</a:t>
            </a:r>
            <a:r>
              <a:rPr kumimoji="0" lang="en-US" sz="2200" i="0" u="none" strike="noStrike" kern="1200" cap="none" spc="0" normalizeH="0" baseline="0" noProof="0" dirty="0">
                <a:ln>
                  <a:noFill/>
                </a:ln>
                <a:solidFill>
                  <a:schemeClr val="tx2"/>
                </a:solidFill>
                <a:effectLst/>
                <a:uLnTx/>
                <a:uFillTx/>
                <a:cs typeface="Arial" pitchFamily="34" charset="0"/>
              </a:rPr>
              <a:t> Louie, </a:t>
            </a:r>
            <a:r>
              <a:rPr kumimoji="0" lang="en-US" sz="2200" i="0" u="none" strike="noStrike" kern="1200" cap="none" spc="0" normalizeH="0" baseline="0" noProof="0" dirty="0" smtClean="0">
                <a:ln>
                  <a:noFill/>
                </a:ln>
                <a:solidFill>
                  <a:schemeClr val="tx2"/>
                </a:solidFill>
                <a:effectLst/>
                <a:uLnTx/>
                <a:uFillTx/>
                <a:cs typeface="Arial" pitchFamily="34" charset="0"/>
              </a:rPr>
              <a:t>D.D.S., M.P.H.</a:t>
            </a:r>
            <a:endParaRPr kumimoji="0" lang="en-US" sz="2200" i="0" u="none" strike="noStrike" kern="1200" cap="none" spc="0" normalizeH="0" baseline="0" noProof="0" dirty="0">
              <a:ln>
                <a:noFill/>
              </a:ln>
              <a:solidFill>
                <a:schemeClr val="tx2"/>
              </a:solidFill>
              <a:effectLst/>
              <a:uLnTx/>
              <a:uFillTx/>
              <a:cs typeface="Arial" pitchFamily="34" charset="0"/>
            </a:endParaRPr>
          </a:p>
          <a:p>
            <a:pPr marL="342900" marR="0" lvl="0" indent="-342900" algn="r" defTabSz="914400" rtl="0" eaLnBrk="1" fontAlgn="auto" latinLnBrk="0" hangingPunct="1">
              <a:lnSpc>
                <a:spcPct val="100000"/>
              </a:lnSpc>
              <a:spcAft>
                <a:spcPts val="0"/>
              </a:spcAft>
              <a:buClrTx/>
              <a:buSzTx/>
              <a:buFont typeface="Arial" pitchFamily="34" charset="0"/>
              <a:buNone/>
              <a:tabLst/>
              <a:defRPr/>
            </a:pPr>
            <a:r>
              <a:rPr lang="en-US" sz="2200" dirty="0">
                <a:solidFill>
                  <a:schemeClr val="tx2"/>
                </a:solidFill>
                <a:cs typeface="Arial" pitchFamily="34" charset="0"/>
              </a:rPr>
              <a:t>Harry Goodman, </a:t>
            </a:r>
            <a:r>
              <a:rPr lang="en-US" sz="2200" dirty="0" smtClean="0">
                <a:solidFill>
                  <a:schemeClr val="tx2"/>
                </a:solidFill>
                <a:cs typeface="Arial" pitchFamily="34" charset="0"/>
              </a:rPr>
              <a:t>D.M.D., M.P.H.</a:t>
            </a:r>
            <a:endParaRPr kumimoji="0" lang="en-US" sz="2200" i="0" u="none" strike="noStrike" kern="1200" cap="none" spc="0" normalizeH="0" baseline="0" noProof="0" dirty="0">
              <a:ln>
                <a:noFill/>
              </a:ln>
              <a:solidFill>
                <a:schemeClr val="tx2"/>
              </a:solidFill>
              <a:effectLst/>
              <a:uLnTx/>
              <a:uFillTx/>
              <a:cs typeface="Arial" pitchFamily="34" charset="0"/>
            </a:endParaRPr>
          </a:p>
          <a:p>
            <a:pPr marL="342900" lvl="0" indent="-342900" algn="r">
              <a:defRPr/>
            </a:pPr>
            <a:r>
              <a:rPr lang="en-US" sz="2200" dirty="0" smtClean="0">
                <a:solidFill>
                  <a:schemeClr val="tx2"/>
                </a:solidFill>
                <a:cs typeface="Arial" pitchFamily="34" charset="0"/>
              </a:rPr>
              <a:t>Anne Gibbs, R.D.H., B.S.</a:t>
            </a:r>
          </a:p>
          <a:p>
            <a:pPr marL="342900" lvl="0" indent="-342900" algn="r">
              <a:defRPr/>
            </a:pPr>
            <a:r>
              <a:rPr lang="en-US" sz="2200" dirty="0" smtClean="0">
                <a:solidFill>
                  <a:schemeClr val="tx2"/>
                </a:solidFill>
                <a:cs typeface="Arial" pitchFamily="34" charset="0"/>
              </a:rPr>
              <a:t>Kathy Hunt, R.D.H., ECPII </a:t>
            </a:r>
            <a:endParaRPr kumimoji="0" lang="en-US" sz="2200" i="0" u="none" strike="noStrike" kern="1200" cap="none" spc="0" normalizeH="0" baseline="0" noProof="0" dirty="0">
              <a:ln>
                <a:noFill/>
              </a:ln>
              <a:solidFill>
                <a:schemeClr val="tx2"/>
              </a:solidFill>
              <a:effectLst/>
              <a:uLnTx/>
              <a:uFillTx/>
              <a:cs typeface="Arial" pitchFamily="34" charset="0"/>
            </a:endParaRPr>
          </a:p>
          <a:p>
            <a:pPr marL="342900" marR="0" lvl="0" indent="-342900" algn="ctr" defTabSz="914400" rtl="0" eaLnBrk="1" fontAlgn="auto" latinLnBrk="0" hangingPunct="1">
              <a:lnSpc>
                <a:spcPct val="100000"/>
              </a:lnSpc>
              <a:spcAft>
                <a:spcPts val="0"/>
              </a:spcAft>
              <a:buClrTx/>
              <a:buSzTx/>
              <a:buFont typeface="Arial" pitchFamily="34" charset="0"/>
              <a:buNone/>
              <a:tabLst/>
              <a:defRPr/>
            </a:pPr>
            <a:endParaRPr kumimoji="0" lang="en-US" sz="2800" b="1" i="0" u="none" strike="noStrike" kern="1200" cap="none" spc="0" normalizeH="0" baseline="0" noProof="0" dirty="0">
              <a:ln>
                <a:noFill/>
              </a:ln>
              <a:solidFill>
                <a:schemeClr val="tx2"/>
              </a:solidFill>
              <a:effectLst/>
              <a:uLnTx/>
              <a:uFillTx/>
              <a:cs typeface="Arial" pitchFamily="34" charset="0"/>
            </a:endParaRPr>
          </a:p>
        </p:txBody>
      </p:sp>
    </p:spTree>
    <p:extLst>
      <p:ext uri="{BB962C8B-B14F-4D97-AF65-F5344CB8AC3E}">
        <p14:creationId xmlns="" xmlns:p14="http://schemas.microsoft.com/office/powerpoint/2010/main" val="34478940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dirty="0">
                <a:solidFill>
                  <a:srgbClr val="1460AB"/>
                </a:solidFill>
              </a:rPr>
              <a:t>PIR Oral Health Project </a:t>
            </a:r>
            <a:br>
              <a:rPr lang="en-US" dirty="0">
                <a:solidFill>
                  <a:srgbClr val="1460AB"/>
                </a:solidFill>
              </a:rPr>
            </a:br>
            <a:r>
              <a:rPr lang="en-US" dirty="0" smtClean="0">
                <a:solidFill>
                  <a:srgbClr val="1460AB"/>
                </a:solidFill>
              </a:rPr>
              <a:t>Purpose</a:t>
            </a:r>
            <a:r>
              <a:rPr lang="en-US" dirty="0">
                <a:solidFill>
                  <a:srgbClr val="1460AB"/>
                </a:solidFill>
              </a:rPr>
              <a:t>/Methods [1]</a:t>
            </a:r>
          </a:p>
        </p:txBody>
      </p:sp>
      <p:sp>
        <p:nvSpPr>
          <p:cNvPr id="3" name="Text Placeholder 2"/>
          <p:cNvSpPr>
            <a:spLocks noGrp="1"/>
          </p:cNvSpPr>
          <p:nvPr>
            <p:ph type="body" idx="1"/>
          </p:nvPr>
        </p:nvSpPr>
        <p:spPr>
          <a:xfrm>
            <a:off x="457200" y="1587500"/>
            <a:ext cx="8229600" cy="5334000"/>
          </a:xfrm>
        </p:spPr>
        <p:txBody>
          <a:bodyPr>
            <a:normAutofit/>
          </a:bodyPr>
          <a:lstStyle/>
          <a:p>
            <a:pPr marL="347472" indent="-347472"/>
            <a:r>
              <a:rPr lang="en-US" dirty="0"/>
              <a:t>Begin to develop a data-driven model to help NCH and HS regional offices use PIR data to monitor HS grantees’ compliance with OH-related PIR requirements and </a:t>
            </a:r>
            <a:r>
              <a:rPr lang="en-US" dirty="0" smtClean="0"/>
              <a:t>to:</a:t>
            </a:r>
            <a:endParaRPr lang="en-US" dirty="0"/>
          </a:p>
          <a:p>
            <a:pPr marL="347472" indent="-347472"/>
            <a:r>
              <a:rPr lang="en-US" dirty="0"/>
              <a:t>Inform the development of follow-up and T/TA </a:t>
            </a:r>
            <a:r>
              <a:rPr lang="en-US" dirty="0" smtClean="0"/>
              <a:t>plans</a:t>
            </a:r>
            <a:endParaRPr lang="en-US" dirty="0"/>
          </a:p>
          <a:p>
            <a:pPr marL="347472" indent="-347472"/>
            <a:r>
              <a:rPr lang="en-US" dirty="0"/>
              <a:t>Reviewed 2011 </a:t>
            </a:r>
            <a:r>
              <a:rPr lang="en-US" dirty="0" smtClean="0"/>
              <a:t>and </a:t>
            </a:r>
            <a:r>
              <a:rPr lang="en-US" dirty="0"/>
              <a:t>2012 PIR data for grantees in </a:t>
            </a:r>
            <a:r>
              <a:rPr lang="en-US" dirty="0" smtClean="0"/>
              <a:t>6 </a:t>
            </a:r>
            <a:r>
              <a:rPr lang="en-US" dirty="0"/>
              <a:t>states focusing on 3 indicators (% </a:t>
            </a:r>
            <a:r>
              <a:rPr lang="en-US" i="1" dirty="0"/>
              <a:t>examined</a:t>
            </a:r>
            <a:r>
              <a:rPr lang="en-US" dirty="0"/>
              <a:t>, % </a:t>
            </a:r>
            <a:r>
              <a:rPr lang="en-US" i="1" dirty="0"/>
              <a:t>needing </a:t>
            </a:r>
            <a:r>
              <a:rPr lang="en-US" i="1" dirty="0" err="1"/>
              <a:t>Tx</a:t>
            </a:r>
            <a:r>
              <a:rPr lang="en-US" dirty="0"/>
              <a:t>, % </a:t>
            </a:r>
            <a:r>
              <a:rPr lang="en-US" i="1" dirty="0"/>
              <a:t>receiving/received </a:t>
            </a:r>
            <a:r>
              <a:rPr lang="en-US" i="1" dirty="0" err="1"/>
              <a:t>Tx</a:t>
            </a:r>
            <a:r>
              <a:rPr lang="en-US" dirty="0" smtClean="0"/>
              <a:t>)</a:t>
            </a:r>
            <a:endParaRPr lang="en-US" dirty="0"/>
          </a:p>
          <a:p>
            <a:pPr marL="347472" indent="-347472"/>
            <a:r>
              <a:rPr lang="en-US" dirty="0"/>
              <a:t>Did not review % with “</a:t>
            </a:r>
            <a:r>
              <a:rPr lang="en-US" i="1" dirty="0"/>
              <a:t>dental </a:t>
            </a:r>
            <a:r>
              <a:rPr lang="en-US" i="1" dirty="0" smtClean="0"/>
              <a:t>home,</a:t>
            </a:r>
            <a:r>
              <a:rPr lang="en-US" dirty="0" smtClean="0"/>
              <a:t>” </a:t>
            </a:r>
            <a:r>
              <a:rPr lang="en-US" dirty="0"/>
              <a:t>% </a:t>
            </a:r>
            <a:r>
              <a:rPr lang="en-US" i="1" dirty="0"/>
              <a:t>up-to-date with state EPSDT schedule</a:t>
            </a:r>
            <a:r>
              <a:rPr lang="en-US" dirty="0"/>
              <a:t>, % </a:t>
            </a:r>
            <a:r>
              <a:rPr lang="en-US" i="1" dirty="0"/>
              <a:t>pregnant women with exam or </a:t>
            </a:r>
            <a:r>
              <a:rPr lang="en-US" i="1" dirty="0" smtClean="0"/>
              <a:t>treatment or % with preventive care</a:t>
            </a:r>
            <a:endParaRPr lang="en-US" i="1"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dirty="0">
                <a:solidFill>
                  <a:srgbClr val="1460AB"/>
                </a:solidFill>
              </a:rPr>
              <a:t>PIR Oral Health </a:t>
            </a:r>
            <a:r>
              <a:rPr lang="en-US" dirty="0" smtClean="0">
                <a:solidFill>
                  <a:srgbClr val="1460AB"/>
                </a:solidFill>
              </a:rPr>
              <a:t>Project</a:t>
            </a:r>
            <a:br>
              <a:rPr lang="en-US" dirty="0" smtClean="0">
                <a:solidFill>
                  <a:srgbClr val="1460AB"/>
                </a:solidFill>
              </a:rPr>
            </a:br>
            <a:r>
              <a:rPr lang="en-US" dirty="0" smtClean="0">
                <a:solidFill>
                  <a:srgbClr val="1460AB"/>
                </a:solidFill>
              </a:rPr>
              <a:t>Purpose</a:t>
            </a:r>
            <a:r>
              <a:rPr lang="en-US" dirty="0">
                <a:solidFill>
                  <a:srgbClr val="1460AB"/>
                </a:solidFill>
              </a:rPr>
              <a:t>/Methods [2]</a:t>
            </a:r>
          </a:p>
        </p:txBody>
      </p:sp>
      <p:sp>
        <p:nvSpPr>
          <p:cNvPr id="3" name="Text Placeholder 2"/>
          <p:cNvSpPr>
            <a:spLocks noGrp="1"/>
          </p:cNvSpPr>
          <p:nvPr>
            <p:ph type="body" idx="1"/>
          </p:nvPr>
        </p:nvSpPr>
        <p:spPr>
          <a:xfrm>
            <a:off x="457200" y="1371600"/>
            <a:ext cx="8229600" cy="5257800"/>
          </a:xfrm>
        </p:spPr>
        <p:txBody>
          <a:bodyPr>
            <a:normAutofit/>
          </a:bodyPr>
          <a:lstStyle/>
          <a:p>
            <a:r>
              <a:rPr lang="en-US" sz="2800" dirty="0" smtClean="0"/>
              <a:t>In </a:t>
            </a:r>
            <a:r>
              <a:rPr lang="en-US" sz="2800" dirty="0"/>
              <a:t>analyzing data and for prioritizing grantees:</a:t>
            </a:r>
          </a:p>
          <a:p>
            <a:pPr marL="514350" lvl="2" indent="-285750"/>
            <a:r>
              <a:rPr lang="en-US" dirty="0"/>
              <a:t>Most weight given to % </a:t>
            </a:r>
            <a:r>
              <a:rPr lang="en-US" i="1" dirty="0"/>
              <a:t>children w/ professional dental </a:t>
            </a:r>
            <a:r>
              <a:rPr lang="en-US" i="1" dirty="0" smtClean="0"/>
              <a:t>examination</a:t>
            </a:r>
            <a:endParaRPr lang="en-US" i="1" dirty="0"/>
          </a:p>
          <a:p>
            <a:pPr marL="514350" lvl="2" indent="-285750"/>
            <a:r>
              <a:rPr lang="en-US" dirty="0"/>
              <a:t>Less weight to % </a:t>
            </a:r>
            <a:r>
              <a:rPr lang="en-US" i="1" dirty="0"/>
              <a:t>received/receiving dental </a:t>
            </a:r>
            <a:r>
              <a:rPr lang="en-US" i="1" dirty="0" err="1" smtClean="0"/>
              <a:t>Tx</a:t>
            </a:r>
            <a:endParaRPr lang="en-US" i="1" dirty="0"/>
          </a:p>
          <a:p>
            <a:pPr marL="514350" lvl="2" indent="-285750"/>
            <a:r>
              <a:rPr lang="en-US" dirty="0"/>
              <a:t>Least weight to % </a:t>
            </a:r>
            <a:r>
              <a:rPr lang="en-US" i="1" dirty="0" err="1"/>
              <a:t>Dx</a:t>
            </a:r>
            <a:r>
              <a:rPr lang="en-US" i="1" dirty="0"/>
              <a:t> as needing follow-up </a:t>
            </a:r>
            <a:r>
              <a:rPr lang="en-US" i="1" dirty="0" err="1" smtClean="0"/>
              <a:t>Tx</a:t>
            </a:r>
            <a:endParaRPr lang="en-US" i="1" dirty="0"/>
          </a:p>
          <a:p>
            <a:pPr marL="514350" lvl="2" indent="-285750"/>
            <a:r>
              <a:rPr lang="en-US" dirty="0"/>
              <a:t>Other considerations, some weight given to: </a:t>
            </a:r>
          </a:p>
          <a:p>
            <a:pPr marL="800100" lvl="4" indent="-285750"/>
            <a:r>
              <a:rPr lang="en-US" sz="2200" dirty="0"/>
              <a:t>How grantee’s data compared to the statewide </a:t>
            </a:r>
            <a:r>
              <a:rPr lang="en-US" sz="2200" dirty="0" smtClean="0"/>
              <a:t>average </a:t>
            </a:r>
            <a:endParaRPr lang="en-US" sz="2200" dirty="0"/>
          </a:p>
          <a:p>
            <a:pPr marL="800100" lvl="4" indent="-285750"/>
            <a:r>
              <a:rPr lang="en-US" sz="2200" dirty="0"/>
              <a:t>How % of </a:t>
            </a:r>
            <a:r>
              <a:rPr lang="en-US" sz="2200" i="1" dirty="0"/>
              <a:t>children who received/receiving dental treatment</a:t>
            </a:r>
            <a:r>
              <a:rPr lang="en-US" sz="2200" dirty="0"/>
              <a:t> compared to the reported % of </a:t>
            </a:r>
            <a:r>
              <a:rPr lang="en-US" sz="2200" i="1" dirty="0"/>
              <a:t>children with continuous access to oral health care</a:t>
            </a:r>
            <a:r>
              <a:rPr lang="en-US" sz="2200" dirty="0"/>
              <a:t> at </a:t>
            </a:r>
            <a:r>
              <a:rPr lang="en-US" sz="2200" dirty="0" smtClean="0"/>
              <a:t>year’s </a:t>
            </a:r>
            <a:r>
              <a:rPr lang="en-US" sz="2200" dirty="0"/>
              <a:t>end </a:t>
            </a:r>
            <a:r>
              <a:rPr lang="en-US" sz="2200" dirty="0" smtClean="0"/>
              <a:t>(dental home)</a:t>
            </a:r>
            <a:endParaRPr lang="en-US" sz="2200" dirty="0"/>
          </a:p>
          <a:p>
            <a:pPr marL="800100" lvl="4" indent="-285750"/>
            <a:r>
              <a:rPr lang="en-US" sz="2200" dirty="0"/>
              <a:t>The size of </a:t>
            </a:r>
            <a:r>
              <a:rPr lang="en-US" sz="2200" dirty="0" smtClean="0"/>
              <a:t>grantee  </a:t>
            </a:r>
            <a:endParaRPr lang="en-US" sz="2200" dirty="0"/>
          </a:p>
          <a:p>
            <a:pPr>
              <a:lnSpc>
                <a:spcPct val="100000"/>
              </a:lnSpc>
              <a:spcBef>
                <a:spcPts val="250"/>
              </a:spcBef>
            </a:pPr>
            <a:r>
              <a:rPr lang="en-US" dirty="0"/>
              <a:t>Considered grantee’s trend over 2 year time frame</a:t>
            </a:r>
          </a:p>
          <a:p>
            <a:pPr>
              <a:lnSpc>
                <a:spcPct val="100000"/>
              </a:lnSpc>
              <a:spcBef>
                <a:spcPts val="250"/>
              </a:spcBef>
            </a:pPr>
            <a:r>
              <a:rPr lang="en-US" dirty="0" err="1"/>
              <a:t>ID’d</a:t>
            </a:r>
            <a:r>
              <a:rPr lang="en-US" dirty="0"/>
              <a:t> </a:t>
            </a:r>
            <a:r>
              <a:rPr lang="en-US" dirty="0" smtClean="0"/>
              <a:t>10 </a:t>
            </a:r>
            <a:r>
              <a:rPr lang="en-US" dirty="0"/>
              <a:t>lowest performing grantees in each state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dirty="0">
                <a:solidFill>
                  <a:srgbClr val="1460AB"/>
                </a:solidFill>
              </a:rPr>
              <a:t>PIR Oral Health Project – Findings</a:t>
            </a:r>
          </a:p>
        </p:txBody>
      </p:sp>
      <p:sp>
        <p:nvSpPr>
          <p:cNvPr id="3" name="Text Placeholder 2"/>
          <p:cNvSpPr>
            <a:spLocks noGrp="1"/>
          </p:cNvSpPr>
          <p:nvPr>
            <p:ph type="body" idx="1"/>
          </p:nvPr>
        </p:nvSpPr>
        <p:spPr>
          <a:xfrm>
            <a:off x="457200" y="1371600"/>
            <a:ext cx="8229600" cy="4781550"/>
          </a:xfrm>
        </p:spPr>
        <p:txBody>
          <a:bodyPr>
            <a:normAutofit/>
          </a:bodyPr>
          <a:lstStyle/>
          <a:p>
            <a:pPr marL="347472" indent="-347472">
              <a:lnSpc>
                <a:spcPts val="3060"/>
              </a:lnSpc>
            </a:pPr>
            <a:r>
              <a:rPr lang="en-US" dirty="0"/>
              <a:t>All six pilot project states had higher % than the national average for </a:t>
            </a:r>
            <a:r>
              <a:rPr lang="en-US" i="1" dirty="0"/>
              <a:t>children with completed  professional dental exam</a:t>
            </a:r>
            <a:r>
              <a:rPr lang="en-US" dirty="0"/>
              <a:t> and those </a:t>
            </a:r>
            <a:r>
              <a:rPr lang="en-US" i="1" dirty="0" err="1"/>
              <a:t>Dx</a:t>
            </a:r>
            <a:r>
              <a:rPr lang="en-US" i="1" dirty="0"/>
              <a:t> as needing </a:t>
            </a:r>
            <a:r>
              <a:rPr lang="en-US" i="1" dirty="0" err="1"/>
              <a:t>Tx</a:t>
            </a:r>
            <a:endParaRPr lang="en-US" i="1" dirty="0"/>
          </a:p>
          <a:p>
            <a:pPr marL="347472" indent="-347472">
              <a:lnSpc>
                <a:spcPts val="3060"/>
              </a:lnSpc>
            </a:pPr>
            <a:r>
              <a:rPr lang="en-US" dirty="0"/>
              <a:t>Three states had higher % percentages for </a:t>
            </a:r>
            <a:r>
              <a:rPr lang="en-US" i="1" dirty="0"/>
              <a:t>children who received/are receiving dental </a:t>
            </a:r>
            <a:r>
              <a:rPr lang="en-US" i="1" dirty="0" err="1"/>
              <a:t>Tx</a:t>
            </a:r>
            <a:endParaRPr lang="en-US" i="1" dirty="0"/>
          </a:p>
          <a:p>
            <a:pPr marL="347472" indent="-347472">
              <a:lnSpc>
                <a:spcPts val="3060"/>
              </a:lnSpc>
            </a:pPr>
            <a:r>
              <a:rPr lang="en-US" dirty="0"/>
              <a:t>Variation among states in % </a:t>
            </a:r>
            <a:r>
              <a:rPr lang="en-US" i="1" dirty="0"/>
              <a:t>children who received/are receiving dental </a:t>
            </a:r>
            <a:r>
              <a:rPr lang="en-US" i="1" dirty="0" err="1"/>
              <a:t>Tx</a:t>
            </a:r>
            <a:endParaRPr lang="en-US" i="1" dirty="0"/>
          </a:p>
          <a:p>
            <a:pPr marL="347472" indent="-347472">
              <a:lnSpc>
                <a:spcPts val="3060"/>
              </a:lnSpc>
            </a:pPr>
            <a:r>
              <a:rPr lang="en-US" dirty="0"/>
              <a:t>Variation within states, </a:t>
            </a:r>
            <a:r>
              <a:rPr lang="en-US" dirty="0" smtClean="0"/>
              <a:t>i.e</a:t>
            </a:r>
            <a:r>
              <a:rPr lang="en-US" dirty="0"/>
              <a:t>., lowest-performing grantees skewed the state average, especially for % </a:t>
            </a:r>
            <a:r>
              <a:rPr lang="en-US" i="1" dirty="0"/>
              <a:t>children with dental exams</a:t>
            </a:r>
            <a:r>
              <a:rPr lang="en-US" dirty="0"/>
              <a:t> and for those who have </a:t>
            </a:r>
            <a:r>
              <a:rPr lang="en-US" i="1" dirty="0"/>
              <a:t>received/are receiving dental </a:t>
            </a:r>
            <a:r>
              <a:rPr lang="en-US" i="1" dirty="0" err="1" smtClean="0"/>
              <a:t>Tx</a:t>
            </a:r>
            <a:endParaRPr lang="en-US"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dirty="0">
                <a:solidFill>
                  <a:srgbClr val="1460AB"/>
                </a:solidFill>
              </a:rPr>
              <a:t>PIR Oral Health Project – Other Findings</a:t>
            </a:r>
          </a:p>
        </p:txBody>
      </p:sp>
      <p:sp>
        <p:nvSpPr>
          <p:cNvPr id="3" name="Text Placeholder 2"/>
          <p:cNvSpPr>
            <a:spLocks noGrp="1"/>
          </p:cNvSpPr>
          <p:nvPr>
            <p:ph type="body" idx="1"/>
          </p:nvPr>
        </p:nvSpPr>
        <p:spPr>
          <a:xfrm>
            <a:off x="457200" y="1371600"/>
            <a:ext cx="8229600" cy="5334000"/>
          </a:xfrm>
        </p:spPr>
        <p:txBody>
          <a:bodyPr vert="horz" lIns="91440" tIns="45720" rIns="91440" bIns="45720" rtlCol="0">
            <a:normAutofit/>
          </a:bodyPr>
          <a:lstStyle/>
          <a:p>
            <a:pPr marL="347472" indent="-347472">
              <a:lnSpc>
                <a:spcPts val="3060"/>
              </a:lnSpc>
            </a:pPr>
            <a:r>
              <a:rPr lang="en-US" dirty="0"/>
              <a:t>Number of programs had significant drop-offs in 2012 from 2011 for % children with professional dental exams as well as the % of those needing </a:t>
            </a:r>
            <a:r>
              <a:rPr lang="en-US" dirty="0" err="1" smtClean="0"/>
              <a:t>Tx</a:t>
            </a:r>
            <a:endParaRPr lang="en-US" dirty="0"/>
          </a:p>
          <a:p>
            <a:pPr marL="347472" indent="-347472">
              <a:lnSpc>
                <a:spcPts val="3060"/>
              </a:lnSpc>
            </a:pPr>
            <a:r>
              <a:rPr lang="en-US" dirty="0"/>
              <a:t>Of these, some were larger grantees (300+ children) with only 1-3% of children needing dental </a:t>
            </a:r>
            <a:r>
              <a:rPr lang="en-US" dirty="0" smtClean="0"/>
              <a:t>treatment</a:t>
            </a:r>
            <a:endParaRPr lang="en-US" dirty="0"/>
          </a:p>
          <a:p>
            <a:pPr marL="347472" indent="-347472">
              <a:lnSpc>
                <a:spcPts val="3060"/>
              </a:lnSpc>
            </a:pPr>
            <a:r>
              <a:rPr lang="en-US" dirty="0" smtClean="0"/>
              <a:t>Dental home </a:t>
            </a:r>
            <a:r>
              <a:rPr lang="en-US" dirty="0"/>
              <a:t>data not reviewed/analyzed in detail because of variations in applying the definition of “continuous access to dental care”</a:t>
            </a:r>
          </a:p>
          <a:p>
            <a:pPr lvl="2" indent="-342900"/>
            <a:r>
              <a:rPr lang="en-US" dirty="0" smtClean="0"/>
              <a:t>Some </a:t>
            </a:r>
            <a:r>
              <a:rPr lang="en-US" dirty="0"/>
              <a:t>cases with identical percentages for </a:t>
            </a:r>
            <a:r>
              <a:rPr lang="en-US" dirty="0" smtClean="0"/>
              <a:t>dental home, </a:t>
            </a:r>
            <a:r>
              <a:rPr lang="en-US" dirty="0"/>
              <a:t>preventive care and “completed a professional dental exam”, yet many of these PIR reports did not have similar % for “received/or receiving dental treatment” </a:t>
            </a:r>
          </a:p>
          <a:p>
            <a:pPr marL="347472" indent="-347472">
              <a:lnSpc>
                <a:spcPts val="3060"/>
              </a:lnSpc>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dirty="0">
                <a:solidFill>
                  <a:srgbClr val="1460AB"/>
                </a:solidFill>
              </a:rPr>
              <a:t>PIR Oral Health Project </a:t>
            </a:r>
            <a:r>
              <a:rPr lang="en-US" dirty="0" smtClean="0">
                <a:solidFill>
                  <a:srgbClr val="1460AB"/>
                </a:solidFill>
              </a:rPr>
              <a:t/>
            </a:r>
            <a:br>
              <a:rPr lang="en-US" dirty="0" smtClean="0">
                <a:solidFill>
                  <a:srgbClr val="1460AB"/>
                </a:solidFill>
              </a:rPr>
            </a:br>
            <a:r>
              <a:rPr lang="en-US" dirty="0" smtClean="0">
                <a:solidFill>
                  <a:srgbClr val="1460AB"/>
                </a:solidFill>
              </a:rPr>
              <a:t>Recommendations</a:t>
            </a:r>
            <a:endParaRPr lang="en-US" dirty="0">
              <a:solidFill>
                <a:srgbClr val="1460AB"/>
              </a:solidFill>
            </a:endParaRPr>
          </a:p>
        </p:txBody>
      </p:sp>
      <p:sp>
        <p:nvSpPr>
          <p:cNvPr id="3" name="Text Placeholder 2"/>
          <p:cNvSpPr>
            <a:spLocks noGrp="1"/>
          </p:cNvSpPr>
          <p:nvPr>
            <p:ph type="body" idx="1"/>
          </p:nvPr>
        </p:nvSpPr>
        <p:spPr>
          <a:xfrm>
            <a:off x="457200" y="1479550"/>
            <a:ext cx="8229600" cy="4794250"/>
          </a:xfrm>
        </p:spPr>
        <p:txBody>
          <a:bodyPr>
            <a:normAutofit/>
          </a:bodyPr>
          <a:lstStyle/>
          <a:p>
            <a:pPr marL="347472" indent="-347472">
              <a:lnSpc>
                <a:spcPct val="90000"/>
              </a:lnSpc>
            </a:pPr>
            <a:r>
              <a:rPr lang="en-US" sz="2600" dirty="0"/>
              <a:t>Expand pilot to one state in each region and expand review/analyses to 4 years including the most </a:t>
            </a:r>
            <a:r>
              <a:rPr lang="en-US" sz="2600" dirty="0" smtClean="0"/>
              <a:t>recent</a:t>
            </a:r>
            <a:endParaRPr lang="en-US" sz="2600" dirty="0"/>
          </a:p>
          <a:p>
            <a:pPr marL="347472" indent="-347472">
              <a:lnSpc>
                <a:spcPct val="90000"/>
              </a:lnSpc>
            </a:pPr>
            <a:r>
              <a:rPr lang="en-US" sz="2600" dirty="0"/>
              <a:t>Share the analysis of grantees with the OHS, ROs and state Dental Hygienist Liaisons (DHLs). As appropriate, expand analyses, e.g., to better define the OH issues confronting the </a:t>
            </a:r>
            <a:r>
              <a:rPr lang="en-US" sz="2600" dirty="0" smtClean="0"/>
              <a:t>grantees</a:t>
            </a:r>
            <a:endParaRPr lang="en-US" sz="2600" dirty="0"/>
          </a:p>
          <a:p>
            <a:pPr marL="347472" indent="-347472">
              <a:lnSpc>
                <a:spcPct val="90000"/>
              </a:lnSpc>
            </a:pPr>
            <a:r>
              <a:rPr lang="en-US" sz="2600" dirty="0" smtClean="0"/>
              <a:t>“</a:t>
            </a:r>
            <a:r>
              <a:rPr lang="en-US" sz="2600" i="1" dirty="0" smtClean="0"/>
              <a:t>Having </a:t>
            </a:r>
            <a:r>
              <a:rPr lang="en-US" sz="2600" i="1" dirty="0"/>
              <a:t>received/receiving dental </a:t>
            </a:r>
            <a:r>
              <a:rPr lang="en-US" sz="2600" i="1" dirty="0" err="1"/>
              <a:t>Tx</a:t>
            </a:r>
            <a:r>
              <a:rPr lang="en-US" sz="2600" dirty="0"/>
              <a:t>” captures many grantee issues. When appropriate, additional elaboration, explanation or clarification of the data should be obtained and reviewed</a:t>
            </a:r>
            <a:r>
              <a:rPr lang="en-US" sz="2600" dirty="0" smtClean="0"/>
              <a:t>.</a:t>
            </a:r>
            <a:endParaRPr lang="en-US" sz="2600" dirty="0"/>
          </a:p>
          <a:p>
            <a:pPr marL="347472" indent="-347472">
              <a:lnSpc>
                <a:spcPct val="90000"/>
              </a:lnSpc>
            </a:pPr>
            <a:r>
              <a:rPr lang="en-US" sz="2600" dirty="0"/>
              <a:t>Expand to identify and disseminate information on “best practices” among best performing grantees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dirty="0">
                <a:solidFill>
                  <a:srgbClr val="1460AB"/>
                </a:solidFill>
              </a:rPr>
              <a:t>PIR Oral Health Project  </a:t>
            </a:r>
            <a:br>
              <a:rPr lang="en-US" dirty="0">
                <a:solidFill>
                  <a:srgbClr val="1460AB"/>
                </a:solidFill>
              </a:rPr>
            </a:br>
            <a:r>
              <a:rPr lang="en-US" dirty="0">
                <a:solidFill>
                  <a:srgbClr val="1460AB"/>
                </a:solidFill>
              </a:rPr>
              <a:t>State Follow-up Actions</a:t>
            </a:r>
          </a:p>
        </p:txBody>
      </p:sp>
      <p:sp>
        <p:nvSpPr>
          <p:cNvPr id="3" name="Text Placeholder 2"/>
          <p:cNvSpPr>
            <a:spLocks noGrp="1"/>
          </p:cNvSpPr>
          <p:nvPr>
            <p:ph type="body" idx="1"/>
          </p:nvPr>
        </p:nvSpPr>
        <p:spPr>
          <a:xfrm>
            <a:off x="457200" y="1549400"/>
            <a:ext cx="8229600" cy="4724400"/>
          </a:xfrm>
        </p:spPr>
        <p:txBody>
          <a:bodyPr vert="horz" lIns="91440" tIns="45720" rIns="91440" bIns="45720" rtlCol="0">
            <a:normAutofit/>
          </a:bodyPr>
          <a:lstStyle/>
          <a:p>
            <a:pPr marL="347472" indent="-347472"/>
            <a:r>
              <a:rPr lang="en-US" dirty="0"/>
              <a:t>Report submitted to OHS by NCH and accepted as revised in Spring 2014 </a:t>
            </a:r>
          </a:p>
          <a:p>
            <a:pPr marL="347472" indent="-347472"/>
            <a:r>
              <a:rPr lang="en-US" dirty="0"/>
              <a:t>Added 2013 PIR data to review and analysis of grantees in six pilot states; modified prioritizations accordingly</a:t>
            </a:r>
          </a:p>
          <a:p>
            <a:pPr marL="347472" indent="-347472"/>
            <a:r>
              <a:rPr lang="en-US" dirty="0"/>
              <a:t>Drafting specific-report revision for individual ROs with respective lowest performing grantees and offering direct follow-up conferencing with each to discuss possible “next steps”</a:t>
            </a:r>
          </a:p>
          <a:p>
            <a:pPr marL="347472" indent="-347472"/>
            <a:r>
              <a:rPr lang="en-US" dirty="0"/>
              <a:t>Models for individual state follow-up actions in Kansas and Colorado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143000"/>
          </a:xfrm>
        </p:spPr>
        <p:txBody>
          <a:bodyPr vert="horz" lIns="91440" tIns="45720" rIns="91440" bIns="45720" rtlCol="0" anchor="ctr">
            <a:normAutofit/>
          </a:bodyPr>
          <a:lstStyle/>
          <a:p>
            <a:r>
              <a:rPr lang="en-US" dirty="0">
                <a:solidFill>
                  <a:srgbClr val="1460AB"/>
                </a:solidFill>
              </a:rPr>
              <a:t>PIR Oral Health </a:t>
            </a:r>
            <a:r>
              <a:rPr lang="en-US" dirty="0" smtClean="0">
                <a:solidFill>
                  <a:srgbClr val="1460AB"/>
                </a:solidFill>
              </a:rPr>
              <a:t>Project</a:t>
            </a:r>
            <a:br>
              <a:rPr lang="en-US" dirty="0" smtClean="0">
                <a:solidFill>
                  <a:srgbClr val="1460AB"/>
                </a:solidFill>
              </a:rPr>
            </a:br>
            <a:r>
              <a:rPr lang="en-US" dirty="0" smtClean="0">
                <a:solidFill>
                  <a:srgbClr val="1460AB"/>
                </a:solidFill>
              </a:rPr>
              <a:t>State Models—Colorado</a:t>
            </a:r>
            <a:endParaRPr lang="en-US" dirty="0">
              <a:solidFill>
                <a:srgbClr val="1460AB"/>
              </a:solidFill>
            </a:endParaRPr>
          </a:p>
        </p:txBody>
      </p:sp>
      <p:sp>
        <p:nvSpPr>
          <p:cNvPr id="3" name="Text Placeholder 2"/>
          <p:cNvSpPr>
            <a:spLocks noGrp="1"/>
          </p:cNvSpPr>
          <p:nvPr>
            <p:ph type="body" idx="1"/>
          </p:nvPr>
        </p:nvSpPr>
        <p:spPr>
          <a:xfrm>
            <a:off x="457200" y="1352550"/>
            <a:ext cx="8458200" cy="5486400"/>
          </a:xfrm>
        </p:spPr>
        <p:txBody>
          <a:bodyPr vert="horz" lIns="91440" tIns="45720" rIns="91440" bIns="45720" rtlCol="0">
            <a:normAutofit/>
          </a:bodyPr>
          <a:lstStyle/>
          <a:p>
            <a:pPr marL="347472" indent="-347472">
              <a:lnSpc>
                <a:spcPts val="3060"/>
              </a:lnSpc>
            </a:pPr>
            <a:r>
              <a:rPr lang="en-US" dirty="0"/>
              <a:t>Initial contact – PIR Project; collaborative efforts to identify issues with lowest PIR performing HS programs in Colorado and possible “next steps”, e.g., worked with RO PS and T/TA </a:t>
            </a:r>
            <a:r>
              <a:rPr lang="en-US" dirty="0" smtClean="0"/>
              <a:t>staff</a:t>
            </a:r>
            <a:endParaRPr lang="en-US" dirty="0"/>
          </a:p>
          <a:p>
            <a:pPr marL="347472" indent="-347472">
              <a:lnSpc>
                <a:spcPts val="3060"/>
              </a:lnSpc>
            </a:pPr>
            <a:r>
              <a:rPr lang="en-US" dirty="0"/>
              <a:t>ID initiatives/priorities/activities into which oral health or Head Start can be integrated (HS health literacy, family </a:t>
            </a:r>
            <a:r>
              <a:rPr lang="en-US" dirty="0" smtClean="0"/>
              <a:t>and </a:t>
            </a:r>
            <a:r>
              <a:rPr lang="en-US" dirty="0"/>
              <a:t>community engagement, staff development; CF3, HS-BSS, COHP trainings</a:t>
            </a:r>
            <a:r>
              <a:rPr lang="en-US" dirty="0" smtClean="0"/>
              <a:t>)</a:t>
            </a:r>
            <a:endParaRPr lang="en-US" dirty="0"/>
          </a:p>
          <a:p>
            <a:pPr marL="347472" indent="-347472">
              <a:lnSpc>
                <a:spcPts val="3060"/>
              </a:lnSpc>
            </a:pPr>
            <a:r>
              <a:rPr lang="en-US" dirty="0"/>
              <a:t>Linkage between CO-PIOHQI and state HSA and State HS Collaboration Office and local HS/EHS </a:t>
            </a:r>
            <a:r>
              <a:rPr lang="en-US" dirty="0" smtClean="0"/>
              <a:t>programs</a:t>
            </a:r>
            <a:endParaRPr lang="en-US" dirty="0"/>
          </a:p>
          <a:p>
            <a:pPr marL="347472" indent="-347472">
              <a:lnSpc>
                <a:spcPts val="3060"/>
              </a:lnSpc>
            </a:pPr>
            <a:r>
              <a:rPr lang="en-US" dirty="0"/>
              <a:t>Ongoing meetings to share, e.g., priorities, update/evaluate/explore/expand collaborations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dirty="0">
                <a:solidFill>
                  <a:srgbClr val="1460AB"/>
                </a:solidFill>
              </a:rPr>
              <a:t>PIR Oral Health Project</a:t>
            </a:r>
            <a:br>
              <a:rPr lang="en-US" dirty="0">
                <a:solidFill>
                  <a:srgbClr val="1460AB"/>
                </a:solidFill>
              </a:rPr>
            </a:br>
            <a:r>
              <a:rPr lang="en-US" dirty="0">
                <a:solidFill>
                  <a:srgbClr val="1460AB"/>
                </a:solidFill>
              </a:rPr>
              <a:t>State Follow-up </a:t>
            </a:r>
            <a:r>
              <a:rPr lang="en-US" dirty="0" smtClean="0">
                <a:solidFill>
                  <a:srgbClr val="1460AB"/>
                </a:solidFill>
              </a:rPr>
              <a:t>Actions—Kansas</a:t>
            </a:r>
            <a:endParaRPr lang="en-US" dirty="0">
              <a:solidFill>
                <a:srgbClr val="1460AB"/>
              </a:solidFill>
            </a:endParaRPr>
          </a:p>
        </p:txBody>
      </p:sp>
      <p:sp>
        <p:nvSpPr>
          <p:cNvPr id="3" name="Text Placeholder 2"/>
          <p:cNvSpPr>
            <a:spLocks noGrp="1"/>
          </p:cNvSpPr>
          <p:nvPr>
            <p:ph type="body" idx="1"/>
          </p:nvPr>
        </p:nvSpPr>
        <p:spPr>
          <a:xfrm>
            <a:off x="457200" y="1676975"/>
            <a:ext cx="8382000" cy="4407939"/>
          </a:xfrm>
        </p:spPr>
        <p:txBody>
          <a:bodyPr>
            <a:normAutofit/>
          </a:bodyPr>
          <a:lstStyle/>
          <a:p>
            <a:pPr marL="347472" indent="-347472">
              <a:lnSpc>
                <a:spcPts val="3060"/>
              </a:lnSpc>
              <a:spcBef>
                <a:spcPts val="725"/>
              </a:spcBef>
            </a:pPr>
            <a:r>
              <a:rPr lang="en-US" i="1" dirty="0" smtClean="0"/>
              <a:t>Kansas </a:t>
            </a:r>
            <a:r>
              <a:rPr lang="en-US" i="1" dirty="0"/>
              <a:t>Cavity-Free Kids</a:t>
            </a:r>
            <a:r>
              <a:rPr lang="en-US" dirty="0"/>
              <a:t>, a statewide oral health initiative through the Kansas HSA to </a:t>
            </a:r>
            <a:r>
              <a:rPr lang="en-US" dirty="0" smtClean="0"/>
              <a:t>provides opportunities for families to increase oral health literacy</a:t>
            </a:r>
            <a:endParaRPr lang="en-US" dirty="0"/>
          </a:p>
          <a:p>
            <a:pPr marL="347472" indent="-347472">
              <a:lnSpc>
                <a:spcPts val="3060"/>
              </a:lnSpc>
              <a:spcBef>
                <a:spcPts val="725"/>
              </a:spcBef>
            </a:pPr>
            <a:r>
              <a:rPr lang="en-US" dirty="0"/>
              <a:t>DHL provides statewide </a:t>
            </a:r>
            <a:r>
              <a:rPr lang="en-US" dirty="0" smtClean="0"/>
              <a:t>leadership </a:t>
            </a:r>
            <a:r>
              <a:rPr lang="en-US" dirty="0"/>
              <a:t>and TA to state and local HS </a:t>
            </a:r>
            <a:r>
              <a:rPr lang="en-US" dirty="0" smtClean="0"/>
              <a:t>programs (</a:t>
            </a:r>
            <a:r>
              <a:rPr lang="en-US" i="1" dirty="0" smtClean="0"/>
              <a:t>Oral Health Kansas</a:t>
            </a:r>
            <a:r>
              <a:rPr lang="en-US" dirty="0" smtClean="0"/>
              <a:t>; NCECHW-DHL; Early Childhood Task Force, Perinatal coalitions)</a:t>
            </a:r>
          </a:p>
          <a:p>
            <a:pPr marL="347472" indent="-347472">
              <a:lnSpc>
                <a:spcPts val="3060"/>
              </a:lnSpc>
              <a:spcBef>
                <a:spcPts val="725"/>
              </a:spcBef>
            </a:pPr>
            <a:r>
              <a:rPr lang="en-US" dirty="0"/>
              <a:t>DHL connects with HS programs with lowest PIR scores to determine issues/challenges. Offer TA where able and report concerns to Regional </a:t>
            </a:r>
            <a:r>
              <a:rPr lang="en-US" dirty="0" smtClean="0"/>
              <a:t>Office. </a:t>
            </a:r>
            <a:endParaRPr 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81000" y="457200"/>
            <a:ext cx="8305800" cy="1098762"/>
          </a:xfrm>
          <a:prstGeom prst="rect">
            <a:avLst/>
          </a:prstGeom>
        </p:spPr>
        <p:txBody>
          <a:bodyPr vert="horz" lIns="91440" tIns="45720" rIns="91440" bIns="45720" rtlCol="0" anchor="ctr">
            <a:normAutofit/>
          </a:bodyPr>
          <a:lstStyle/>
          <a:p>
            <a:pPr algn="ctr" defTabSz="685800">
              <a:lnSpc>
                <a:spcPct val="90000"/>
              </a:lnSpc>
              <a:spcBef>
                <a:spcPct val="0"/>
              </a:spcBef>
            </a:pPr>
            <a:r>
              <a:rPr lang="en-US" sz="3600" b="1" dirty="0">
                <a:solidFill>
                  <a:srgbClr val="1460AB"/>
                </a:solidFill>
                <a:latin typeface="Calibri"/>
                <a:ea typeface="+mj-ea"/>
                <a:cs typeface="Calibri"/>
              </a:rPr>
              <a:t>Oral Health PIR Data: FY 2013-2015</a:t>
            </a:r>
          </a:p>
          <a:p>
            <a:pPr algn="ctr" defTabSz="685800">
              <a:lnSpc>
                <a:spcPct val="90000"/>
              </a:lnSpc>
              <a:spcBef>
                <a:spcPct val="0"/>
              </a:spcBef>
            </a:pPr>
            <a:r>
              <a:rPr lang="en-US" sz="3600" b="1" dirty="0">
                <a:solidFill>
                  <a:srgbClr val="1460AB"/>
                </a:solidFill>
                <a:latin typeface="Calibri"/>
                <a:ea typeface="+mj-ea"/>
                <a:cs typeface="Calibri"/>
              </a:rPr>
              <a:t>US-Kansas Comparison </a:t>
            </a:r>
          </a:p>
        </p:txBody>
      </p:sp>
      <p:graphicFrame>
        <p:nvGraphicFramePr>
          <p:cNvPr id="16" name="Table 15"/>
          <p:cNvGraphicFramePr>
            <a:graphicFrameLocks noGrp="1"/>
          </p:cNvGraphicFramePr>
          <p:nvPr>
            <p:extLst/>
          </p:nvPr>
        </p:nvGraphicFramePr>
        <p:xfrm>
          <a:off x="152403" y="1981200"/>
          <a:ext cx="8762995" cy="3811165"/>
        </p:xfrm>
        <a:graphic>
          <a:graphicData uri="http://schemas.openxmlformats.org/drawingml/2006/table">
            <a:tbl>
              <a:tblPr/>
              <a:tblGrid>
                <a:gridCol w="3124197"/>
                <a:gridCol w="817636"/>
                <a:gridCol w="803527"/>
                <a:gridCol w="803527"/>
                <a:gridCol w="803527"/>
                <a:gridCol w="803527"/>
                <a:gridCol w="803527"/>
                <a:gridCol w="803527"/>
              </a:tblGrid>
              <a:tr h="463808">
                <a:tc>
                  <a:txBody>
                    <a:bodyPr/>
                    <a:lstStyle/>
                    <a:p>
                      <a:pPr algn="l" fontAlgn="b"/>
                      <a:r>
                        <a:rPr lang="en-US" sz="16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b"/>
                      <a:r>
                        <a:rPr lang="en-US" sz="1600" b="1" i="0" u="none" strike="noStrike" dirty="0">
                          <a:solidFill>
                            <a:srgbClr val="000000"/>
                          </a:solidFill>
                          <a:effectLst/>
                          <a:latin typeface="Calibri" panose="020F0502020204030204" pitchFamily="34" charset="0"/>
                        </a:rPr>
                        <a:t>2012-KS</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US" sz="1600" b="1" i="0" u="none" strike="noStrike" dirty="0">
                          <a:solidFill>
                            <a:srgbClr val="000000"/>
                          </a:solidFill>
                          <a:effectLst/>
                          <a:latin typeface="Calibri" panose="020F0502020204030204" pitchFamily="34" charset="0"/>
                        </a:rPr>
                        <a:t>2013-US</a:t>
                      </a:r>
                    </a:p>
                  </a:txBody>
                  <a:tcPr marL="7620" marR="7620" marT="76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ctr" fontAlgn="b"/>
                      <a:r>
                        <a:rPr lang="en-US" sz="1600" b="1" i="0" u="none" strike="noStrike" dirty="0">
                          <a:solidFill>
                            <a:srgbClr val="000000"/>
                          </a:solidFill>
                          <a:effectLst/>
                          <a:latin typeface="Calibri" panose="020F0502020204030204" pitchFamily="34" charset="0"/>
                        </a:rPr>
                        <a:t>2013-KS</a:t>
                      </a:r>
                    </a:p>
                  </a:txBody>
                  <a:tcPr marL="7620" marR="7620" marT="76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CE4D6"/>
                    </a:solidFill>
                  </a:tcPr>
                </a:tc>
                <a:tc>
                  <a:txBody>
                    <a:bodyPr/>
                    <a:lstStyle/>
                    <a:p>
                      <a:pPr algn="ctr" fontAlgn="b"/>
                      <a:r>
                        <a:rPr lang="en-US" sz="1600" b="1" i="0" u="none" strike="noStrike" dirty="0">
                          <a:solidFill>
                            <a:srgbClr val="000000"/>
                          </a:solidFill>
                          <a:effectLst/>
                          <a:latin typeface="Calibri" panose="020F0502020204030204" pitchFamily="34" charset="0"/>
                        </a:rPr>
                        <a:t>2014-US</a:t>
                      </a:r>
                    </a:p>
                  </a:txBody>
                  <a:tcPr marL="7620" marR="7620" marT="76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ctr" fontAlgn="b"/>
                      <a:r>
                        <a:rPr lang="en-US" sz="1600" b="1" i="0" u="none" strike="noStrike" dirty="0">
                          <a:solidFill>
                            <a:srgbClr val="000000"/>
                          </a:solidFill>
                          <a:effectLst/>
                          <a:latin typeface="Calibri" panose="020F0502020204030204" pitchFamily="34" charset="0"/>
                        </a:rPr>
                        <a:t>2014-KS</a:t>
                      </a:r>
                    </a:p>
                  </a:txBody>
                  <a:tcPr marL="7620" marR="7620" marT="76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CE4D6"/>
                    </a:solidFill>
                  </a:tcPr>
                </a:tc>
                <a:tc>
                  <a:txBody>
                    <a:bodyPr/>
                    <a:lstStyle/>
                    <a:p>
                      <a:pPr algn="ctr" fontAlgn="b"/>
                      <a:r>
                        <a:rPr lang="en-US" sz="1600" b="1" i="0" u="none" strike="noStrike" dirty="0" smtClean="0">
                          <a:solidFill>
                            <a:srgbClr val="000000"/>
                          </a:solidFill>
                          <a:effectLst/>
                          <a:latin typeface="Calibri" panose="020F0502020204030204" pitchFamily="34" charset="0"/>
                        </a:rPr>
                        <a:t>2015-US</a:t>
                      </a:r>
                      <a:endParaRPr lang="en-US" sz="1600" b="1"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ctr" fontAlgn="b"/>
                      <a:r>
                        <a:rPr lang="en-US" sz="1600" b="1" i="0" u="none" strike="noStrike" dirty="0">
                          <a:solidFill>
                            <a:srgbClr val="000000"/>
                          </a:solidFill>
                          <a:effectLst/>
                          <a:latin typeface="Calibri" panose="020F0502020204030204" pitchFamily="34" charset="0"/>
                        </a:rPr>
                        <a:t>2015-KS</a:t>
                      </a:r>
                    </a:p>
                  </a:txBody>
                  <a:tcPr marL="7620" marR="7620" marT="7620" marB="0" anchor="b">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CE4D6"/>
                    </a:solidFill>
                  </a:tcPr>
                </a:tc>
              </a:tr>
              <a:tr h="463808">
                <a:tc>
                  <a:txBody>
                    <a:bodyPr/>
                    <a:lstStyle/>
                    <a:p>
                      <a:pPr algn="l" fontAlgn="b"/>
                      <a:r>
                        <a:rPr lang="en-US" sz="1600" b="1" i="0" u="none" strike="noStrike" dirty="0">
                          <a:solidFill>
                            <a:srgbClr val="000000"/>
                          </a:solidFill>
                          <a:effectLst/>
                          <a:latin typeface="Calibri" panose="020F0502020204030204" pitchFamily="34" charset="0"/>
                        </a:rPr>
                        <a:t>Dental Home</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en-US" sz="1600" b="0" i="0" u="none" strike="noStrike" dirty="0">
                          <a:solidFill>
                            <a:srgbClr val="000000"/>
                          </a:solidFill>
                          <a:effectLst/>
                          <a:latin typeface="Calibri" panose="020F0502020204030204" pitchFamily="34" charset="0"/>
                        </a:rPr>
                        <a:t>90.59%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US" sz="1600" b="0" i="0" u="none" strike="noStrike">
                          <a:solidFill>
                            <a:srgbClr val="000000"/>
                          </a:solidFill>
                          <a:effectLst/>
                          <a:latin typeface="Calibri" panose="020F0502020204030204" pitchFamily="34" charset="0"/>
                        </a:rPr>
                        <a:t>93.00%</a:t>
                      </a:r>
                    </a:p>
                  </a:txBody>
                  <a:tcPr marL="7620" marR="7620" marT="76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ctr" fontAlgn="b"/>
                      <a:r>
                        <a:rPr lang="en-US" sz="1600" b="0" i="0" u="none" strike="noStrike" dirty="0">
                          <a:solidFill>
                            <a:srgbClr val="000000"/>
                          </a:solidFill>
                          <a:effectLst/>
                          <a:latin typeface="Calibri" panose="020F0502020204030204" pitchFamily="34" charset="0"/>
                        </a:rPr>
                        <a:t>86.97%</a:t>
                      </a:r>
                    </a:p>
                  </a:txBody>
                  <a:tcPr marL="7620" marR="7620" marT="76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EF5F0"/>
                    </a:solidFill>
                  </a:tcPr>
                </a:tc>
                <a:tc>
                  <a:txBody>
                    <a:bodyPr/>
                    <a:lstStyle/>
                    <a:p>
                      <a:pPr algn="ctr" fontAlgn="b"/>
                      <a:r>
                        <a:rPr lang="en-US" sz="1600" b="0" i="0" u="none" strike="noStrike" dirty="0">
                          <a:solidFill>
                            <a:srgbClr val="000000"/>
                          </a:solidFill>
                          <a:effectLst/>
                          <a:latin typeface="Calibri" panose="020F0502020204030204" pitchFamily="34" charset="0"/>
                        </a:rPr>
                        <a:t>91.00%</a:t>
                      </a:r>
                    </a:p>
                  </a:txBody>
                  <a:tcPr marL="7620" marR="7620" marT="76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ctr" fontAlgn="b"/>
                      <a:r>
                        <a:rPr lang="en-US" sz="1600" b="0" i="0" u="none" strike="noStrike" dirty="0">
                          <a:solidFill>
                            <a:srgbClr val="000000"/>
                          </a:solidFill>
                          <a:effectLst/>
                          <a:latin typeface="Calibri" panose="020F0502020204030204" pitchFamily="34" charset="0"/>
                        </a:rPr>
                        <a:t>89.67%</a:t>
                      </a:r>
                    </a:p>
                  </a:txBody>
                  <a:tcPr marL="7620" marR="7620" marT="76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EF5F0"/>
                    </a:solidFill>
                  </a:tcPr>
                </a:tc>
                <a:tc>
                  <a:txBody>
                    <a:bodyPr/>
                    <a:lstStyle/>
                    <a:p>
                      <a:pPr algn="ctr" fontAlgn="b"/>
                      <a:r>
                        <a:rPr lang="en-US" sz="1600" b="0" i="0" u="none" strike="noStrike" dirty="0">
                          <a:solidFill>
                            <a:srgbClr val="000000"/>
                          </a:solidFill>
                          <a:effectLst/>
                          <a:latin typeface="Calibri" panose="020F0502020204030204" pitchFamily="34" charset="0"/>
                        </a:rPr>
                        <a:t>91.00%</a:t>
                      </a:r>
                    </a:p>
                  </a:txBody>
                  <a:tcPr marL="7620" marR="7620" marT="7620" marB="0" anchor="b">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ctr" fontAlgn="b"/>
                      <a:r>
                        <a:rPr lang="en-US" sz="1600" b="0" i="0" u="none" strike="noStrike" dirty="0">
                          <a:solidFill>
                            <a:srgbClr val="000000"/>
                          </a:solidFill>
                          <a:effectLst/>
                          <a:latin typeface="Calibri" panose="020F0502020204030204" pitchFamily="34" charset="0"/>
                        </a:rPr>
                        <a:t>87.79%</a:t>
                      </a:r>
                    </a:p>
                  </a:txBody>
                  <a:tcPr marL="7620" marR="7620" marT="7620" marB="0" anchor="b">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EF5F0"/>
                    </a:solidFill>
                  </a:tcPr>
                </a:tc>
              </a:tr>
              <a:tr h="463808">
                <a:tc>
                  <a:txBody>
                    <a:bodyPr/>
                    <a:lstStyle/>
                    <a:p>
                      <a:pPr algn="l" fontAlgn="b"/>
                      <a:r>
                        <a:rPr lang="en-US" sz="1600" b="1" i="0" u="none" strike="noStrike" dirty="0">
                          <a:solidFill>
                            <a:srgbClr val="000000"/>
                          </a:solidFill>
                          <a:effectLst/>
                          <a:latin typeface="Calibri" panose="020F0502020204030204" pitchFamily="34" charset="0"/>
                        </a:rPr>
                        <a:t>Preschool Completed Dental Exam</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b"/>
                      <a:r>
                        <a:rPr lang="en-US" sz="1600" b="0" i="0" u="none" strike="noStrike" dirty="0">
                          <a:solidFill>
                            <a:srgbClr val="000000"/>
                          </a:solidFill>
                          <a:effectLst/>
                          <a:latin typeface="Calibri" panose="020F0502020204030204" pitchFamily="34" charset="0"/>
                        </a:rPr>
                        <a:t>82.34%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US" sz="1600" b="0" i="0" u="none" strike="noStrike" dirty="0">
                          <a:solidFill>
                            <a:srgbClr val="000000"/>
                          </a:solidFill>
                          <a:effectLst/>
                          <a:latin typeface="Calibri" panose="020F0502020204030204" pitchFamily="34" charset="0"/>
                        </a:rPr>
                        <a:t>86.00%</a:t>
                      </a:r>
                    </a:p>
                  </a:txBody>
                  <a:tcPr marL="7620" marR="7620" marT="76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ctr" fontAlgn="b"/>
                      <a:r>
                        <a:rPr lang="en-US" sz="1600" b="0" i="0" u="none" strike="noStrike" dirty="0">
                          <a:solidFill>
                            <a:srgbClr val="000000"/>
                          </a:solidFill>
                          <a:effectLst/>
                          <a:latin typeface="Calibri" panose="020F0502020204030204" pitchFamily="34" charset="0"/>
                        </a:rPr>
                        <a:t>84.79%</a:t>
                      </a:r>
                    </a:p>
                  </a:txBody>
                  <a:tcPr marL="7620" marR="7620" marT="76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CE4D6"/>
                    </a:solidFill>
                  </a:tcPr>
                </a:tc>
                <a:tc>
                  <a:txBody>
                    <a:bodyPr/>
                    <a:lstStyle/>
                    <a:p>
                      <a:pPr algn="ctr" fontAlgn="b"/>
                      <a:r>
                        <a:rPr lang="en-US" sz="1600" b="0" i="0" u="none" strike="noStrike" dirty="0">
                          <a:solidFill>
                            <a:srgbClr val="000000"/>
                          </a:solidFill>
                          <a:effectLst/>
                          <a:latin typeface="Calibri" panose="020F0502020204030204" pitchFamily="34" charset="0"/>
                        </a:rPr>
                        <a:t>85.00%</a:t>
                      </a:r>
                    </a:p>
                  </a:txBody>
                  <a:tcPr marL="7620" marR="7620" marT="76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ctr" fontAlgn="b"/>
                      <a:r>
                        <a:rPr lang="en-US" sz="1600" b="0" i="0" u="none" strike="noStrike" dirty="0">
                          <a:solidFill>
                            <a:srgbClr val="000000"/>
                          </a:solidFill>
                          <a:effectLst/>
                          <a:latin typeface="Calibri" panose="020F0502020204030204" pitchFamily="34" charset="0"/>
                        </a:rPr>
                        <a:t>81.66%</a:t>
                      </a:r>
                    </a:p>
                  </a:txBody>
                  <a:tcPr marL="7620" marR="7620" marT="76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CE4D6"/>
                    </a:solidFill>
                  </a:tcPr>
                </a:tc>
                <a:tc>
                  <a:txBody>
                    <a:bodyPr/>
                    <a:lstStyle/>
                    <a:p>
                      <a:pPr algn="ctr" fontAlgn="b"/>
                      <a:r>
                        <a:rPr lang="en-US" sz="1600" b="0" i="0" u="none" strike="noStrike" dirty="0">
                          <a:solidFill>
                            <a:srgbClr val="000000"/>
                          </a:solidFill>
                          <a:effectLst/>
                          <a:latin typeface="Calibri" panose="020F0502020204030204" pitchFamily="34" charset="0"/>
                        </a:rPr>
                        <a:t>83.00%</a:t>
                      </a:r>
                    </a:p>
                  </a:txBody>
                  <a:tcPr marL="7620" marR="7620" marT="7620" marB="0" anchor="b">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ctr" fontAlgn="b"/>
                      <a:r>
                        <a:rPr lang="en-US" sz="1600" b="0" i="0" u="none" strike="noStrike" dirty="0" smtClean="0">
                          <a:solidFill>
                            <a:srgbClr val="000000"/>
                          </a:solidFill>
                          <a:effectLst/>
                          <a:latin typeface="Calibri" panose="020F0502020204030204" pitchFamily="34" charset="0"/>
                        </a:rPr>
                        <a:t>77.96%</a:t>
                      </a:r>
                      <a:endParaRPr lang="en-US" sz="1600" b="0" i="0" u="none" strike="noStrike" dirty="0">
                        <a:solidFill>
                          <a:srgbClr val="000000"/>
                        </a:solidFill>
                        <a:effectLst/>
                        <a:latin typeface="Calibri" panose="020F0502020204030204" pitchFamily="34" charset="0"/>
                      </a:endParaRPr>
                    </a:p>
                  </a:txBody>
                  <a:tcPr marL="7620" marR="7620" marT="7620" marB="0" anchor="b">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CE4D6"/>
                    </a:solidFill>
                  </a:tcPr>
                </a:tc>
              </a:tr>
              <a:tr h="513577">
                <a:tc>
                  <a:txBody>
                    <a:bodyPr/>
                    <a:lstStyle/>
                    <a:p>
                      <a:pPr algn="l" fontAlgn="b"/>
                      <a:r>
                        <a:rPr lang="en-US" sz="1600" b="1" i="0" u="none" strike="noStrike" dirty="0">
                          <a:solidFill>
                            <a:srgbClr val="000000"/>
                          </a:solidFill>
                          <a:effectLst/>
                          <a:latin typeface="Calibri" panose="020F0502020204030204" pitchFamily="34" charset="0"/>
                        </a:rPr>
                        <a:t>Preschool Needed Treatment</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en-US" sz="1600" b="0" i="0" u="none" strike="noStrike" dirty="0">
                          <a:solidFill>
                            <a:srgbClr val="000000"/>
                          </a:solidFill>
                          <a:effectLst/>
                          <a:latin typeface="Calibri" panose="020F0502020204030204" pitchFamily="34" charset="0"/>
                        </a:rPr>
                        <a:t>20.81%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US" sz="1600" b="0" i="0" u="none" strike="noStrike" dirty="0">
                          <a:solidFill>
                            <a:srgbClr val="000000"/>
                          </a:solidFill>
                          <a:effectLst/>
                          <a:latin typeface="Calibri" panose="020F0502020204030204" pitchFamily="34" charset="0"/>
                        </a:rPr>
                        <a:t>19.00%</a:t>
                      </a:r>
                    </a:p>
                  </a:txBody>
                  <a:tcPr marL="7620" marR="7620" marT="76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ctr" fontAlgn="b"/>
                      <a:r>
                        <a:rPr lang="en-US" sz="1600" b="0" i="0" u="none" strike="noStrike" dirty="0">
                          <a:solidFill>
                            <a:srgbClr val="000000"/>
                          </a:solidFill>
                          <a:effectLst/>
                          <a:latin typeface="Calibri" panose="020F0502020204030204" pitchFamily="34" charset="0"/>
                        </a:rPr>
                        <a:t>20.39%</a:t>
                      </a:r>
                    </a:p>
                  </a:txBody>
                  <a:tcPr marL="7620" marR="7620" marT="76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EF5F0"/>
                    </a:solidFill>
                  </a:tcPr>
                </a:tc>
                <a:tc>
                  <a:txBody>
                    <a:bodyPr/>
                    <a:lstStyle/>
                    <a:p>
                      <a:pPr algn="ctr" fontAlgn="b"/>
                      <a:r>
                        <a:rPr lang="en-US" sz="1600" b="0" i="0" u="none" strike="noStrike" dirty="0">
                          <a:solidFill>
                            <a:srgbClr val="000000"/>
                          </a:solidFill>
                          <a:effectLst/>
                          <a:latin typeface="Calibri" panose="020F0502020204030204" pitchFamily="34" charset="0"/>
                        </a:rPr>
                        <a:t>19.00%</a:t>
                      </a:r>
                    </a:p>
                  </a:txBody>
                  <a:tcPr marL="7620" marR="7620" marT="76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ctr" fontAlgn="b"/>
                      <a:r>
                        <a:rPr lang="en-US" sz="1600" b="0" i="0" u="none" strike="noStrike" dirty="0">
                          <a:solidFill>
                            <a:srgbClr val="000000"/>
                          </a:solidFill>
                          <a:effectLst/>
                          <a:latin typeface="Calibri" panose="020F0502020204030204" pitchFamily="34" charset="0"/>
                        </a:rPr>
                        <a:t>19.97%</a:t>
                      </a:r>
                    </a:p>
                  </a:txBody>
                  <a:tcPr marL="7620" marR="7620" marT="76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EF5F0"/>
                    </a:solidFill>
                  </a:tcPr>
                </a:tc>
                <a:tc>
                  <a:txBody>
                    <a:bodyPr/>
                    <a:lstStyle/>
                    <a:p>
                      <a:pPr algn="ctr" fontAlgn="b"/>
                      <a:r>
                        <a:rPr lang="en-US" sz="1600" b="0" i="0" u="none" strike="noStrike" dirty="0">
                          <a:solidFill>
                            <a:srgbClr val="000000"/>
                          </a:solidFill>
                          <a:effectLst/>
                          <a:latin typeface="Calibri" panose="020F0502020204030204" pitchFamily="34" charset="0"/>
                        </a:rPr>
                        <a:t>18.00%</a:t>
                      </a:r>
                    </a:p>
                  </a:txBody>
                  <a:tcPr marL="7620" marR="7620" marT="7620" marB="0" anchor="b">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ctr" fontAlgn="b"/>
                      <a:r>
                        <a:rPr lang="en-US" sz="1600" b="0" i="0" u="none" strike="noStrike" dirty="0">
                          <a:solidFill>
                            <a:srgbClr val="000000"/>
                          </a:solidFill>
                          <a:effectLst/>
                          <a:latin typeface="Calibri" panose="020F0502020204030204" pitchFamily="34" charset="0"/>
                        </a:rPr>
                        <a:t>18.22%</a:t>
                      </a:r>
                    </a:p>
                  </a:txBody>
                  <a:tcPr marL="7620" marR="7620" marT="7620" marB="0" anchor="b">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EF5F0"/>
                    </a:solidFill>
                  </a:tcPr>
                </a:tc>
              </a:tr>
              <a:tr h="463808">
                <a:tc>
                  <a:txBody>
                    <a:bodyPr/>
                    <a:lstStyle/>
                    <a:p>
                      <a:pPr algn="l" fontAlgn="b"/>
                      <a:r>
                        <a:rPr lang="en-US" sz="1600" b="1" i="0" u="none" strike="noStrike" dirty="0">
                          <a:solidFill>
                            <a:srgbClr val="000000"/>
                          </a:solidFill>
                          <a:effectLst/>
                          <a:latin typeface="Calibri" panose="020F0502020204030204" pitchFamily="34" charset="0"/>
                        </a:rPr>
                        <a:t>Preschool Received Treatment</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b"/>
                      <a:r>
                        <a:rPr lang="en-US" sz="1600" b="0" i="0" u="none" strike="noStrike" dirty="0">
                          <a:solidFill>
                            <a:srgbClr val="000000"/>
                          </a:solidFill>
                          <a:effectLst/>
                          <a:latin typeface="Calibri" panose="020F0502020204030204" pitchFamily="34" charset="0"/>
                        </a:rPr>
                        <a:t>80.17%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US" sz="1600" b="0" i="0" u="none" strike="noStrike" dirty="0">
                          <a:solidFill>
                            <a:srgbClr val="000000"/>
                          </a:solidFill>
                          <a:effectLst/>
                          <a:latin typeface="Calibri" panose="020F0502020204030204" pitchFamily="34" charset="0"/>
                        </a:rPr>
                        <a:t>80.00%</a:t>
                      </a:r>
                    </a:p>
                  </a:txBody>
                  <a:tcPr marL="7620" marR="7620" marT="76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ctr" fontAlgn="b"/>
                      <a:r>
                        <a:rPr lang="en-US" sz="1600" b="0" i="0" u="none" strike="noStrike" dirty="0">
                          <a:solidFill>
                            <a:srgbClr val="000000"/>
                          </a:solidFill>
                          <a:effectLst/>
                          <a:latin typeface="Calibri" panose="020F0502020204030204" pitchFamily="34" charset="0"/>
                        </a:rPr>
                        <a:t>71.57%</a:t>
                      </a:r>
                    </a:p>
                  </a:txBody>
                  <a:tcPr marL="7620" marR="7620" marT="76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CE4D6"/>
                    </a:solidFill>
                  </a:tcPr>
                </a:tc>
                <a:tc>
                  <a:txBody>
                    <a:bodyPr/>
                    <a:lstStyle/>
                    <a:p>
                      <a:pPr algn="ctr" fontAlgn="b"/>
                      <a:r>
                        <a:rPr lang="en-US" sz="1600" b="0" i="0" u="none" strike="noStrike" dirty="0">
                          <a:solidFill>
                            <a:srgbClr val="000000"/>
                          </a:solidFill>
                          <a:effectLst/>
                          <a:latin typeface="Calibri" panose="020F0502020204030204" pitchFamily="34" charset="0"/>
                        </a:rPr>
                        <a:t>75.00%</a:t>
                      </a:r>
                    </a:p>
                  </a:txBody>
                  <a:tcPr marL="7620" marR="7620" marT="76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ctr" fontAlgn="b"/>
                      <a:r>
                        <a:rPr lang="en-US" sz="1600" b="0" i="0" u="none" strike="noStrike" dirty="0">
                          <a:solidFill>
                            <a:srgbClr val="000000"/>
                          </a:solidFill>
                          <a:effectLst/>
                          <a:latin typeface="Calibri" panose="020F0502020204030204" pitchFamily="34" charset="0"/>
                        </a:rPr>
                        <a:t>69.28%</a:t>
                      </a:r>
                    </a:p>
                  </a:txBody>
                  <a:tcPr marL="7620" marR="7620" marT="76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CE4D6"/>
                    </a:solidFill>
                  </a:tcPr>
                </a:tc>
                <a:tc>
                  <a:txBody>
                    <a:bodyPr/>
                    <a:lstStyle/>
                    <a:p>
                      <a:pPr algn="ctr" fontAlgn="b"/>
                      <a:r>
                        <a:rPr lang="en-US" sz="1600" b="0" i="0" u="none" strike="noStrike">
                          <a:solidFill>
                            <a:srgbClr val="000000"/>
                          </a:solidFill>
                          <a:effectLst/>
                          <a:latin typeface="Calibri" panose="020F0502020204030204" pitchFamily="34" charset="0"/>
                        </a:rPr>
                        <a:t>73.00%</a:t>
                      </a:r>
                    </a:p>
                  </a:txBody>
                  <a:tcPr marL="7620" marR="7620" marT="7620" marB="0" anchor="b">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ctr" fontAlgn="b"/>
                      <a:r>
                        <a:rPr lang="en-US" sz="1600" b="0" i="0" u="none" strike="noStrike" dirty="0">
                          <a:solidFill>
                            <a:srgbClr val="000000"/>
                          </a:solidFill>
                          <a:effectLst/>
                          <a:latin typeface="Calibri" panose="020F0502020204030204" pitchFamily="34" charset="0"/>
                        </a:rPr>
                        <a:t>59.58%</a:t>
                      </a:r>
                    </a:p>
                  </a:txBody>
                  <a:tcPr marL="7620" marR="7620" marT="7620" marB="0" anchor="b">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CE4D6"/>
                    </a:solidFill>
                  </a:tcPr>
                </a:tc>
              </a:tr>
              <a:tr h="483248">
                <a:tc>
                  <a:txBody>
                    <a:bodyPr/>
                    <a:lstStyle/>
                    <a:p>
                      <a:pPr algn="l" fontAlgn="b"/>
                      <a:r>
                        <a:rPr lang="en-US" sz="1600" b="1" i="0" u="none" strike="noStrike" dirty="0">
                          <a:solidFill>
                            <a:srgbClr val="000000"/>
                          </a:solidFill>
                          <a:effectLst/>
                          <a:latin typeface="Calibri" panose="020F0502020204030204" pitchFamily="34" charset="0"/>
                        </a:rPr>
                        <a:t>Preschool Preventive Care</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en-US" sz="1600" b="0" i="0" u="none" strike="noStrike" dirty="0">
                          <a:solidFill>
                            <a:srgbClr val="000000"/>
                          </a:solidFill>
                          <a:effectLst/>
                          <a:latin typeface="Calibri" panose="020F0502020204030204" pitchFamily="34" charset="0"/>
                        </a:rPr>
                        <a:t>87.96%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US" sz="1600" b="0" i="0" u="none" strike="noStrike" dirty="0">
                          <a:solidFill>
                            <a:srgbClr val="000000"/>
                          </a:solidFill>
                          <a:effectLst/>
                          <a:latin typeface="Calibri" panose="020F0502020204030204" pitchFamily="34" charset="0"/>
                        </a:rPr>
                        <a:t>85.00%</a:t>
                      </a:r>
                    </a:p>
                  </a:txBody>
                  <a:tcPr marL="7620" marR="7620" marT="76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88.65</a:t>
                      </a:r>
                      <a:r>
                        <a:rPr lang="en-US" sz="1600" b="0" i="0" u="none" strike="noStrike" dirty="0">
                          <a:solidFill>
                            <a:srgbClr val="000000"/>
                          </a:solidFill>
                          <a:effectLst/>
                          <a:latin typeface="Calibri" panose="020F0502020204030204" pitchFamily="34" charset="0"/>
                        </a:rPr>
                        <a:t>%</a:t>
                      </a:r>
                    </a:p>
                  </a:txBody>
                  <a:tcPr marL="7620" marR="7620" marT="76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EF5F0"/>
                    </a:solidFill>
                  </a:tcPr>
                </a:tc>
                <a:tc>
                  <a:txBody>
                    <a:bodyPr/>
                    <a:lstStyle/>
                    <a:p>
                      <a:pPr algn="ctr" fontAlgn="b"/>
                      <a:r>
                        <a:rPr lang="en-US" sz="1600" b="0" i="0" u="none" strike="noStrike" dirty="0">
                          <a:solidFill>
                            <a:srgbClr val="000000"/>
                          </a:solidFill>
                          <a:effectLst/>
                          <a:latin typeface="Calibri" panose="020F0502020204030204" pitchFamily="34" charset="0"/>
                        </a:rPr>
                        <a:t>85.00%</a:t>
                      </a:r>
                    </a:p>
                  </a:txBody>
                  <a:tcPr marL="7620" marR="7620" marT="76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ctr" fontAlgn="b"/>
                      <a:r>
                        <a:rPr lang="en-US" sz="1600" b="0" i="0" u="none" strike="noStrike" dirty="0">
                          <a:solidFill>
                            <a:srgbClr val="000000"/>
                          </a:solidFill>
                          <a:effectLst/>
                          <a:latin typeface="Calibri" panose="020F0502020204030204" pitchFamily="34" charset="0"/>
                        </a:rPr>
                        <a:t>89.26%</a:t>
                      </a:r>
                    </a:p>
                  </a:txBody>
                  <a:tcPr marL="7620" marR="7620" marT="76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EF5F0"/>
                    </a:solidFill>
                  </a:tcPr>
                </a:tc>
                <a:tc>
                  <a:txBody>
                    <a:bodyPr/>
                    <a:lstStyle/>
                    <a:p>
                      <a:pPr algn="ctr" fontAlgn="b"/>
                      <a:r>
                        <a:rPr lang="en-US" sz="1600" b="0" i="0" u="none" strike="noStrike" dirty="0">
                          <a:solidFill>
                            <a:srgbClr val="000000"/>
                          </a:solidFill>
                          <a:effectLst/>
                          <a:latin typeface="Calibri" panose="020F0502020204030204" pitchFamily="34" charset="0"/>
                        </a:rPr>
                        <a:t>83.00%</a:t>
                      </a:r>
                    </a:p>
                  </a:txBody>
                  <a:tcPr marL="7620" marR="7620" marT="7620" marB="0" anchor="b">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ctr" fontAlgn="b"/>
                      <a:r>
                        <a:rPr lang="en-US" sz="1600" b="0" i="0" u="none" strike="noStrike" dirty="0">
                          <a:solidFill>
                            <a:srgbClr val="000000"/>
                          </a:solidFill>
                          <a:effectLst/>
                          <a:latin typeface="Calibri" panose="020F0502020204030204" pitchFamily="34" charset="0"/>
                        </a:rPr>
                        <a:t>90.32%</a:t>
                      </a:r>
                    </a:p>
                  </a:txBody>
                  <a:tcPr marL="7620" marR="7620" marT="7620" marB="0" anchor="b">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EF5F0"/>
                    </a:solidFill>
                  </a:tcPr>
                </a:tc>
              </a:tr>
              <a:tr h="463808">
                <a:tc>
                  <a:txBody>
                    <a:bodyPr/>
                    <a:lstStyle/>
                    <a:p>
                      <a:pPr algn="l" fontAlgn="b"/>
                      <a:r>
                        <a:rPr lang="en-US" sz="1600" b="1" i="0" u="none" strike="noStrike" dirty="0">
                          <a:solidFill>
                            <a:srgbClr val="000000"/>
                          </a:solidFill>
                          <a:effectLst/>
                          <a:latin typeface="Calibri" panose="020F0502020204030204" pitchFamily="34" charset="0"/>
                        </a:rPr>
                        <a:t>0-2 up-to-date EPSDT</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b"/>
                      <a:r>
                        <a:rPr lang="en-US" sz="1600" b="0" i="0" u="none" strike="noStrike" dirty="0">
                          <a:solidFill>
                            <a:srgbClr val="000000"/>
                          </a:solidFill>
                          <a:effectLst/>
                          <a:latin typeface="Calibri" panose="020F0502020204030204" pitchFamily="34" charset="0"/>
                        </a:rPr>
                        <a:t>84.72%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US" sz="1600" b="0" i="0" u="none" strike="noStrike" dirty="0">
                          <a:solidFill>
                            <a:srgbClr val="000000"/>
                          </a:solidFill>
                          <a:effectLst/>
                          <a:latin typeface="Calibri" panose="020F0502020204030204" pitchFamily="34" charset="0"/>
                        </a:rPr>
                        <a:t>77.00%</a:t>
                      </a:r>
                    </a:p>
                  </a:txBody>
                  <a:tcPr marL="7620" marR="7620" marT="76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ctr" fontAlgn="b"/>
                      <a:r>
                        <a:rPr lang="en-US" sz="1600" b="0" i="0" u="none" strike="noStrike" dirty="0">
                          <a:solidFill>
                            <a:srgbClr val="000000"/>
                          </a:solidFill>
                          <a:effectLst/>
                          <a:latin typeface="Calibri" panose="020F0502020204030204" pitchFamily="34" charset="0"/>
                        </a:rPr>
                        <a:t>74.12%</a:t>
                      </a:r>
                    </a:p>
                  </a:txBody>
                  <a:tcPr marL="7620" marR="7620" marT="76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CE4D6"/>
                    </a:solidFill>
                  </a:tcPr>
                </a:tc>
                <a:tc>
                  <a:txBody>
                    <a:bodyPr/>
                    <a:lstStyle/>
                    <a:p>
                      <a:pPr algn="ctr" fontAlgn="b"/>
                      <a:r>
                        <a:rPr lang="en-US" sz="1600" b="0" i="0" u="none" strike="noStrike" dirty="0">
                          <a:solidFill>
                            <a:srgbClr val="000000"/>
                          </a:solidFill>
                          <a:effectLst/>
                          <a:latin typeface="Calibri" panose="020F0502020204030204" pitchFamily="34" charset="0"/>
                        </a:rPr>
                        <a:t>78.00%</a:t>
                      </a:r>
                    </a:p>
                  </a:txBody>
                  <a:tcPr marL="7620" marR="7620" marT="76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ctr" fontAlgn="b"/>
                      <a:r>
                        <a:rPr lang="en-US" sz="1600" b="0" i="0" u="none" strike="noStrike" dirty="0">
                          <a:solidFill>
                            <a:srgbClr val="000000"/>
                          </a:solidFill>
                          <a:effectLst/>
                          <a:latin typeface="Calibri" panose="020F0502020204030204" pitchFamily="34" charset="0"/>
                        </a:rPr>
                        <a:t>75.60%</a:t>
                      </a:r>
                    </a:p>
                  </a:txBody>
                  <a:tcPr marL="7620" marR="7620" marT="76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CE4D6"/>
                    </a:solidFill>
                  </a:tcPr>
                </a:tc>
                <a:tc>
                  <a:txBody>
                    <a:bodyPr/>
                    <a:lstStyle/>
                    <a:p>
                      <a:pPr algn="ctr" fontAlgn="b"/>
                      <a:r>
                        <a:rPr lang="en-US" sz="1600" b="0" i="0" u="none" strike="noStrike" dirty="0">
                          <a:solidFill>
                            <a:srgbClr val="000000"/>
                          </a:solidFill>
                          <a:effectLst/>
                          <a:latin typeface="Calibri" panose="020F0502020204030204" pitchFamily="34" charset="0"/>
                        </a:rPr>
                        <a:t>74.00%</a:t>
                      </a:r>
                    </a:p>
                  </a:txBody>
                  <a:tcPr marL="7620" marR="7620" marT="7620" marB="0" anchor="b">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ctr" fontAlgn="b"/>
                      <a:r>
                        <a:rPr lang="en-US" sz="1600" b="0" i="0" u="none" strike="noStrike" dirty="0">
                          <a:solidFill>
                            <a:srgbClr val="000000"/>
                          </a:solidFill>
                          <a:effectLst/>
                          <a:latin typeface="Calibri" panose="020F0502020204030204" pitchFamily="34" charset="0"/>
                        </a:rPr>
                        <a:t>74.06%</a:t>
                      </a:r>
                    </a:p>
                  </a:txBody>
                  <a:tcPr marL="7620" marR="7620" marT="7620" marB="0" anchor="b">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CE4D6"/>
                    </a:solidFill>
                  </a:tcPr>
                </a:tc>
              </a:tr>
              <a:tr h="463808">
                <a:tc>
                  <a:txBody>
                    <a:bodyPr/>
                    <a:lstStyle/>
                    <a:p>
                      <a:pPr algn="l" fontAlgn="b"/>
                      <a:r>
                        <a:rPr lang="en-US" sz="1600" b="1" i="0" u="none" strike="noStrike" dirty="0">
                          <a:solidFill>
                            <a:srgbClr val="000000"/>
                          </a:solidFill>
                          <a:effectLst/>
                          <a:latin typeface="Calibri" panose="020F0502020204030204" pitchFamily="34" charset="0"/>
                        </a:rPr>
                        <a:t>Pregnant Women Completed Dental Exam</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ctr" fontAlgn="b"/>
                      <a:r>
                        <a:rPr lang="en-US" sz="1600" b="0" i="0" u="none" strike="noStrike" dirty="0">
                          <a:solidFill>
                            <a:srgbClr val="000000"/>
                          </a:solidFill>
                          <a:effectLst/>
                          <a:latin typeface="Calibri" panose="020F0502020204030204" pitchFamily="34" charset="0"/>
                        </a:rPr>
                        <a:t>41.75%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US" sz="1600" b="0" i="0" u="none" strike="noStrike" dirty="0">
                          <a:solidFill>
                            <a:srgbClr val="000000"/>
                          </a:solidFill>
                          <a:effectLst/>
                          <a:latin typeface="Calibri" panose="020F0502020204030204" pitchFamily="34" charset="0"/>
                        </a:rPr>
                        <a:t>40.00%</a:t>
                      </a:r>
                    </a:p>
                  </a:txBody>
                  <a:tcPr marL="7620" marR="7620" marT="76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42.86</a:t>
                      </a:r>
                      <a:r>
                        <a:rPr lang="en-US" sz="1600" b="0" i="0" u="none" strike="noStrike" dirty="0">
                          <a:solidFill>
                            <a:srgbClr val="000000"/>
                          </a:solidFill>
                          <a:effectLst/>
                          <a:latin typeface="Calibri" panose="020F0502020204030204" pitchFamily="34" charset="0"/>
                        </a:rPr>
                        <a:t>%</a:t>
                      </a:r>
                    </a:p>
                  </a:txBody>
                  <a:tcPr marL="7620" marR="7620" marT="76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EF5F0"/>
                    </a:solidFill>
                  </a:tcPr>
                </a:tc>
                <a:tc>
                  <a:txBody>
                    <a:bodyPr/>
                    <a:lstStyle/>
                    <a:p>
                      <a:pPr algn="ctr" fontAlgn="b"/>
                      <a:r>
                        <a:rPr lang="en-US" sz="1600" b="0" i="0" u="none" strike="noStrike" dirty="0">
                          <a:solidFill>
                            <a:srgbClr val="000000"/>
                          </a:solidFill>
                          <a:effectLst/>
                          <a:latin typeface="Calibri" panose="020F0502020204030204" pitchFamily="34" charset="0"/>
                        </a:rPr>
                        <a:t>39.00%</a:t>
                      </a:r>
                    </a:p>
                  </a:txBody>
                  <a:tcPr marL="7620" marR="7620" marT="76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ctr" fontAlgn="b"/>
                      <a:r>
                        <a:rPr lang="en-US" sz="1600" b="0" i="0" u="none" strike="noStrike" dirty="0">
                          <a:solidFill>
                            <a:srgbClr val="000000"/>
                          </a:solidFill>
                          <a:effectLst/>
                          <a:latin typeface="Calibri" panose="020F0502020204030204" pitchFamily="34" charset="0"/>
                        </a:rPr>
                        <a:t>32.30%</a:t>
                      </a:r>
                    </a:p>
                  </a:txBody>
                  <a:tcPr marL="7620" marR="7620" marT="76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EF5F0"/>
                    </a:solidFill>
                  </a:tcPr>
                </a:tc>
                <a:tc>
                  <a:txBody>
                    <a:bodyPr/>
                    <a:lstStyle/>
                    <a:p>
                      <a:pPr algn="ctr" fontAlgn="b"/>
                      <a:r>
                        <a:rPr lang="en-US" sz="1600" b="0" i="0" u="none" strike="noStrike" dirty="0">
                          <a:solidFill>
                            <a:srgbClr val="000000"/>
                          </a:solidFill>
                          <a:effectLst/>
                          <a:latin typeface="Calibri" panose="020F0502020204030204" pitchFamily="34" charset="0"/>
                        </a:rPr>
                        <a:t>36.00%</a:t>
                      </a:r>
                    </a:p>
                  </a:txBody>
                  <a:tcPr marL="7620" marR="7620" marT="7620" marB="0" anchor="b">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ctr" fontAlgn="b"/>
                      <a:r>
                        <a:rPr lang="en-US" sz="1600" b="0" i="0" u="none" strike="noStrike" dirty="0">
                          <a:solidFill>
                            <a:srgbClr val="000000"/>
                          </a:solidFill>
                          <a:effectLst/>
                          <a:latin typeface="Calibri" panose="020F0502020204030204" pitchFamily="34" charset="0"/>
                        </a:rPr>
                        <a:t>28.08%</a:t>
                      </a:r>
                    </a:p>
                  </a:txBody>
                  <a:tcPr marL="7620" marR="7620" marT="7620" marB="0" anchor="b">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EF5F0"/>
                    </a:solidFill>
                  </a:tcPr>
                </a:tc>
              </a:tr>
            </a:tbl>
          </a:graphicData>
        </a:graphic>
      </p:graphicFrame>
      <p:sp>
        <p:nvSpPr>
          <p:cNvPr id="17" name="Rectangle 16"/>
          <p:cNvSpPr/>
          <p:nvPr/>
        </p:nvSpPr>
        <p:spPr>
          <a:xfrm>
            <a:off x="7329285" y="2902054"/>
            <a:ext cx="155448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729085" y="2917112"/>
            <a:ext cx="155448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4128885" y="2917112"/>
            <a:ext cx="155448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7329285" y="3880289"/>
            <a:ext cx="155448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5729085" y="3881208"/>
            <a:ext cx="155448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4128885" y="3881208"/>
            <a:ext cx="155448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5729085" y="3396576"/>
            <a:ext cx="1554480" cy="4572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4128885" y="3396576"/>
            <a:ext cx="1554480" cy="4572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7329285" y="4364595"/>
            <a:ext cx="1554480" cy="4572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5729085" y="4365840"/>
            <a:ext cx="1554480" cy="4572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4128885" y="4365840"/>
            <a:ext cx="1554480" cy="4572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7337054" y="3399688"/>
            <a:ext cx="1554480" cy="4572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4279350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par>
                                <p:cTn id="25" presetID="1" presetClass="exit" presetSubtype="0" fill="hold" grpId="1" nodeType="withEffect">
                                  <p:stCondLst>
                                    <p:cond delay="0"/>
                                  </p:stCondLst>
                                  <p:childTnLst>
                                    <p:set>
                                      <p:cBhvr>
                                        <p:cTn id="26" dur="1" fill="hold">
                                          <p:stCondLst>
                                            <p:cond delay="0"/>
                                          </p:stCondLst>
                                        </p:cTn>
                                        <p:tgtEl>
                                          <p:spTgt spid="25"/>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24"/>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17"/>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28"/>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27"/>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34"/>
                                        </p:tgtEl>
                                        <p:attrNameLst>
                                          <p:attrName>style.visibility</p:attrName>
                                        </p:attrNameLst>
                                      </p:cBhvr>
                                      <p:to>
                                        <p:strVal val="visible"/>
                                      </p:to>
                                    </p:set>
                                  </p:childTnLst>
                                </p:cTn>
                              </p:par>
                              <p:par>
                                <p:cTn id="37" presetID="1" presetClass="exit" presetSubtype="0" fill="hold" grpId="1" nodeType="withEffect">
                                  <p:stCondLst>
                                    <p:cond delay="0"/>
                                  </p:stCondLst>
                                  <p:childTnLst>
                                    <p:set>
                                      <p:cBhvr>
                                        <p:cTn id="38" dur="1" fill="hold">
                                          <p:stCondLst>
                                            <p:cond delay="0"/>
                                          </p:stCondLst>
                                        </p:cTn>
                                        <p:tgtEl>
                                          <p:spTgt spid="26"/>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7" grpId="1" animBg="1"/>
      <p:bldP spid="24" grpId="0" animBg="1"/>
      <p:bldP spid="24" grpId="1" animBg="1"/>
      <p:bldP spid="25" grpId="0" animBg="1"/>
      <p:bldP spid="25" grpId="1" animBg="1"/>
      <p:bldP spid="26" grpId="0" animBg="1"/>
      <p:bldP spid="26" grpId="1" animBg="1"/>
      <p:bldP spid="27" grpId="0" animBg="1"/>
      <p:bldP spid="27" grpId="1" animBg="1"/>
      <p:bldP spid="28" grpId="0" animBg="1"/>
      <p:bldP spid="28" grpId="1" animBg="1"/>
      <p:bldP spid="29" grpId="0" animBg="1"/>
      <p:bldP spid="30" grpId="0" animBg="1"/>
      <p:bldP spid="31" grpId="0" animBg="1"/>
      <p:bldP spid="32" grpId="0" animBg="1"/>
      <p:bldP spid="33" grpId="0" animBg="1"/>
      <p:bldP spid="3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4282119878"/>
              </p:ext>
            </p:extLst>
          </p:nvPr>
        </p:nvGraphicFramePr>
        <p:xfrm>
          <a:off x="288925" y="1162050"/>
          <a:ext cx="8566150" cy="4017507"/>
        </p:xfrm>
        <a:graphic>
          <a:graphicData uri="http://schemas.openxmlformats.org/drawingml/2006/table">
            <a:tbl>
              <a:tblPr>
                <a:tableStyleId>{46F890A9-2807-4EBB-B81D-B2AA78EC7F39}</a:tableStyleId>
              </a:tblPr>
              <a:tblGrid>
                <a:gridCol w="2762250"/>
                <a:gridCol w="933450"/>
                <a:gridCol w="1289050"/>
                <a:gridCol w="1330325"/>
                <a:gridCol w="1076325"/>
                <a:gridCol w="1174750"/>
              </a:tblGrid>
              <a:tr h="762000">
                <a:tc>
                  <a:txBody>
                    <a:bodyPr/>
                    <a:lstStyle/>
                    <a:p>
                      <a:pPr marL="57150" indent="0" algn="ctr" fontAlgn="t">
                        <a:tabLst/>
                      </a:pPr>
                      <a:r>
                        <a:rPr lang="en-US" sz="1800" b="1" u="none" strike="noStrike" dirty="0" smtClean="0">
                          <a:effectLst/>
                        </a:rPr>
                        <a:t>Head Start </a:t>
                      </a:r>
                    </a:p>
                    <a:p>
                      <a:pPr marL="57150" indent="0" algn="ctr" fontAlgn="t">
                        <a:tabLst/>
                      </a:pPr>
                      <a:r>
                        <a:rPr lang="en-US" sz="1800" b="1" u="none" strike="noStrike" dirty="0" smtClean="0">
                          <a:effectLst/>
                        </a:rPr>
                        <a:t>Program </a:t>
                      </a:r>
                      <a:r>
                        <a:rPr lang="en-US" sz="1800" b="1" u="none" strike="noStrike" dirty="0">
                          <a:effectLst/>
                        </a:rPr>
                        <a:t>Name</a:t>
                      </a:r>
                      <a:endParaRPr lang="en-US" sz="1800" b="1"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algn="ctr" fontAlgn="t"/>
                      <a:r>
                        <a:rPr lang="en-US" sz="1800" b="1" u="none" strike="noStrike" dirty="0">
                          <a:effectLst/>
                        </a:rPr>
                        <a:t>Dental Home</a:t>
                      </a:r>
                      <a:endParaRPr lang="en-US" sz="1800" b="1"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algn="ctr" fontAlgn="t">
                        <a:spcBef>
                          <a:spcPts val="300"/>
                        </a:spcBef>
                      </a:pPr>
                      <a:endParaRPr lang="en-US" sz="800" b="1" u="none" strike="noStrike" dirty="0" smtClean="0">
                        <a:effectLst/>
                      </a:endParaRPr>
                    </a:p>
                    <a:p>
                      <a:pPr algn="ctr" fontAlgn="t">
                        <a:spcBef>
                          <a:spcPts val="300"/>
                        </a:spcBef>
                      </a:pPr>
                      <a:r>
                        <a:rPr lang="en-US" sz="1800" b="1" u="none" strike="noStrike" dirty="0" smtClean="0">
                          <a:effectLst/>
                        </a:rPr>
                        <a:t>Preschool </a:t>
                      </a:r>
                      <a:r>
                        <a:rPr lang="en-US" sz="1800" b="1" u="none" strike="noStrike" dirty="0">
                          <a:effectLst/>
                        </a:rPr>
                        <a:t>Preventive Care</a:t>
                      </a:r>
                      <a:endParaRPr lang="en-US" sz="1800" b="1"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algn="ctr" fontAlgn="t">
                        <a:spcBef>
                          <a:spcPts val="300"/>
                        </a:spcBef>
                      </a:pPr>
                      <a:endParaRPr lang="en-US" sz="800" b="1" u="none" strike="noStrike" dirty="0" smtClean="0">
                        <a:effectLst/>
                      </a:endParaRPr>
                    </a:p>
                    <a:p>
                      <a:pPr algn="ctr" fontAlgn="t">
                        <a:spcBef>
                          <a:spcPts val="300"/>
                        </a:spcBef>
                      </a:pPr>
                      <a:r>
                        <a:rPr lang="en-US" sz="1800" b="1" u="none" strike="noStrike" dirty="0" smtClean="0">
                          <a:effectLst/>
                        </a:rPr>
                        <a:t>Preschool </a:t>
                      </a:r>
                      <a:r>
                        <a:rPr lang="en-US" sz="1800" b="1" u="none" strike="noStrike" dirty="0">
                          <a:effectLst/>
                        </a:rPr>
                        <a:t>Completed Dental Exam</a:t>
                      </a:r>
                      <a:endParaRPr lang="en-US" sz="1800" b="1"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algn="ctr" fontAlgn="t">
                        <a:spcBef>
                          <a:spcPts val="300"/>
                        </a:spcBef>
                      </a:pPr>
                      <a:endParaRPr lang="en-US" sz="800" b="1" u="none" strike="noStrike" dirty="0" smtClean="0">
                        <a:effectLst/>
                      </a:endParaRPr>
                    </a:p>
                    <a:p>
                      <a:pPr algn="ctr" fontAlgn="t">
                        <a:spcBef>
                          <a:spcPts val="300"/>
                        </a:spcBef>
                      </a:pPr>
                      <a:r>
                        <a:rPr lang="en-US" sz="1800" b="1" u="none" strike="noStrike" dirty="0" smtClean="0">
                          <a:effectLst/>
                        </a:rPr>
                        <a:t>Preschool </a:t>
                      </a:r>
                      <a:r>
                        <a:rPr lang="en-US" sz="1800" b="1" u="none" strike="noStrike" dirty="0">
                          <a:effectLst/>
                        </a:rPr>
                        <a:t>Needed Treatment</a:t>
                      </a:r>
                      <a:endParaRPr lang="en-US" sz="1800" b="1"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algn="ctr" fontAlgn="t">
                        <a:spcBef>
                          <a:spcPts val="300"/>
                        </a:spcBef>
                      </a:pPr>
                      <a:endParaRPr lang="en-US" sz="800" b="1" u="none" strike="noStrike" dirty="0" smtClean="0">
                        <a:effectLst/>
                      </a:endParaRPr>
                    </a:p>
                    <a:p>
                      <a:pPr algn="ctr" fontAlgn="t">
                        <a:spcBef>
                          <a:spcPts val="300"/>
                        </a:spcBef>
                      </a:pPr>
                      <a:r>
                        <a:rPr lang="en-US" sz="1800" b="1" u="none" strike="noStrike" dirty="0" smtClean="0">
                          <a:effectLst/>
                        </a:rPr>
                        <a:t>Preschool </a:t>
                      </a:r>
                      <a:r>
                        <a:rPr lang="en-US" sz="1800" b="1" u="none" strike="noStrike" dirty="0">
                          <a:effectLst/>
                        </a:rPr>
                        <a:t>Received Treatment</a:t>
                      </a:r>
                      <a:endParaRPr lang="en-US" sz="1800" b="1"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r>
              <a:tr h="577850">
                <a:tc>
                  <a:txBody>
                    <a:bodyPr/>
                    <a:lstStyle/>
                    <a:p>
                      <a:pPr marL="57150" indent="0" algn="l" fontAlgn="t">
                        <a:lnSpc>
                          <a:spcPts val="1800"/>
                        </a:lnSpc>
                      </a:pPr>
                      <a:r>
                        <a:rPr lang="en-US" sz="1600" u="none" strike="noStrike" dirty="0" smtClean="0">
                          <a:effectLst/>
                        </a:rPr>
                        <a:t>USD </a:t>
                      </a:r>
                      <a:r>
                        <a:rPr lang="en-US" sz="1600" u="none" strike="noStrike" dirty="0">
                          <a:effectLst/>
                        </a:rPr>
                        <a:t>#489 Early Childhood Connections</a:t>
                      </a:r>
                      <a:endParaRPr lang="en-US" sz="1600" b="0" i="0" u="none" strike="noStrike" dirty="0">
                        <a:solidFill>
                          <a:srgbClr val="000000"/>
                        </a:solidFill>
                        <a:effectLst/>
                        <a:latin typeface="+mn-lt"/>
                      </a:endParaRP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tc>
                  <a:txBody>
                    <a:bodyPr/>
                    <a:lstStyle/>
                    <a:p>
                      <a:pPr algn="ctr" fontAlgn="t">
                        <a:lnSpc>
                          <a:spcPts val="1800"/>
                        </a:lnSpc>
                      </a:pPr>
                      <a:r>
                        <a:rPr lang="en-US" sz="1600" u="none" strike="noStrike" dirty="0">
                          <a:effectLst/>
                        </a:rPr>
                        <a:t>100%</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tc>
                  <a:txBody>
                    <a:bodyPr/>
                    <a:lstStyle/>
                    <a:p>
                      <a:pPr algn="ctr" fontAlgn="t">
                        <a:lnSpc>
                          <a:spcPts val="1800"/>
                        </a:lnSpc>
                      </a:pPr>
                      <a:r>
                        <a:rPr lang="en-US" sz="1600" u="none" strike="noStrike" dirty="0">
                          <a:effectLst/>
                        </a:rPr>
                        <a:t>96.3%</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tc>
                  <a:txBody>
                    <a:bodyPr/>
                    <a:lstStyle/>
                    <a:p>
                      <a:pPr algn="ctr" fontAlgn="t">
                        <a:lnSpc>
                          <a:spcPts val="1800"/>
                        </a:lnSpc>
                      </a:pPr>
                      <a:r>
                        <a:rPr lang="en-US" sz="1600" u="none" strike="noStrike" dirty="0">
                          <a:effectLst/>
                        </a:rPr>
                        <a:t>92.59%</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tc>
                  <a:txBody>
                    <a:bodyPr/>
                    <a:lstStyle/>
                    <a:p>
                      <a:pPr algn="ctr" fontAlgn="t">
                        <a:lnSpc>
                          <a:spcPts val="1800"/>
                        </a:lnSpc>
                      </a:pPr>
                      <a:r>
                        <a:rPr lang="en-US" sz="1600" u="none" strike="noStrike" dirty="0">
                          <a:effectLst/>
                        </a:rPr>
                        <a:t>34.4%</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tc>
                  <a:txBody>
                    <a:bodyPr/>
                    <a:lstStyle/>
                    <a:p>
                      <a:pPr algn="ctr" fontAlgn="t">
                        <a:lnSpc>
                          <a:spcPts val="1800"/>
                        </a:lnSpc>
                      </a:pPr>
                      <a:r>
                        <a:rPr lang="en-US" sz="1600" u="none" strike="noStrike" dirty="0">
                          <a:effectLst/>
                        </a:rPr>
                        <a:t>95.35%</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20000"/>
                        <a:lumOff val="80000"/>
                      </a:schemeClr>
                    </a:solidFill>
                  </a:tcPr>
                </a:tc>
              </a:tr>
              <a:tr h="376077">
                <a:tc>
                  <a:txBody>
                    <a:bodyPr/>
                    <a:lstStyle/>
                    <a:p>
                      <a:pPr marL="57150" indent="0" algn="l" fontAlgn="t">
                        <a:lnSpc>
                          <a:spcPts val="1800"/>
                        </a:lnSpc>
                      </a:pPr>
                      <a:r>
                        <a:rPr lang="en-US" sz="1600" u="none" strike="noStrike" dirty="0">
                          <a:effectLst/>
                        </a:rPr>
                        <a:t>Futures Unlimited, Inc.</a:t>
                      </a:r>
                      <a:endParaRPr lang="en-US" sz="1600" b="0" i="0" u="none" strike="noStrike" dirty="0">
                        <a:solidFill>
                          <a:srgbClr val="000000"/>
                        </a:solidFill>
                        <a:effectLst/>
                        <a:latin typeface="+mn-lt"/>
                      </a:endParaRP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9DC3E6"/>
                    </a:solidFill>
                  </a:tcPr>
                </a:tc>
                <a:tc>
                  <a:txBody>
                    <a:bodyPr/>
                    <a:lstStyle/>
                    <a:p>
                      <a:pPr algn="ctr" fontAlgn="t">
                        <a:lnSpc>
                          <a:spcPts val="1800"/>
                        </a:lnSpc>
                      </a:pPr>
                      <a:r>
                        <a:rPr lang="en-US" sz="1600" u="none" strike="noStrike">
                          <a:effectLst/>
                        </a:rPr>
                        <a:t>96.74%</a:t>
                      </a:r>
                      <a:endParaRPr lang="en-US" sz="1600" b="0" i="0" u="none" strike="noStrike">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9DC3E6"/>
                    </a:solidFill>
                  </a:tcPr>
                </a:tc>
                <a:tc>
                  <a:txBody>
                    <a:bodyPr/>
                    <a:lstStyle/>
                    <a:p>
                      <a:pPr algn="ctr" fontAlgn="t">
                        <a:lnSpc>
                          <a:spcPts val="1800"/>
                        </a:lnSpc>
                      </a:pPr>
                      <a:r>
                        <a:rPr lang="en-US" sz="1600" u="none" strike="noStrike" dirty="0">
                          <a:effectLst/>
                        </a:rPr>
                        <a:t>82.61%</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20000"/>
                        <a:lumOff val="80000"/>
                      </a:schemeClr>
                    </a:solidFill>
                  </a:tcPr>
                </a:tc>
                <a:tc>
                  <a:txBody>
                    <a:bodyPr/>
                    <a:lstStyle/>
                    <a:p>
                      <a:pPr algn="ctr" fontAlgn="t">
                        <a:lnSpc>
                          <a:spcPts val="1800"/>
                        </a:lnSpc>
                      </a:pPr>
                      <a:r>
                        <a:rPr lang="en-US" sz="1600" u="none" strike="noStrike" dirty="0">
                          <a:effectLst/>
                        </a:rPr>
                        <a:t>86.96%</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9DC3E6"/>
                    </a:solidFill>
                  </a:tcPr>
                </a:tc>
                <a:tc>
                  <a:txBody>
                    <a:bodyPr/>
                    <a:lstStyle/>
                    <a:p>
                      <a:pPr algn="ctr" fontAlgn="t">
                        <a:lnSpc>
                          <a:spcPts val="1800"/>
                        </a:lnSpc>
                      </a:pPr>
                      <a:r>
                        <a:rPr lang="en-US" sz="1600" u="none" strike="noStrike" dirty="0">
                          <a:effectLst/>
                        </a:rPr>
                        <a:t>5%</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9DC3E6"/>
                    </a:solidFill>
                  </a:tcPr>
                </a:tc>
                <a:tc>
                  <a:txBody>
                    <a:bodyPr/>
                    <a:lstStyle/>
                    <a:p>
                      <a:pPr algn="ctr" fontAlgn="t">
                        <a:lnSpc>
                          <a:spcPts val="1800"/>
                        </a:lnSpc>
                      </a:pPr>
                      <a:r>
                        <a:rPr lang="en-US" sz="1600" u="none" strike="noStrike" dirty="0">
                          <a:effectLst/>
                        </a:rPr>
                        <a:t>75%</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9DC3E6"/>
                    </a:solidFill>
                  </a:tcPr>
                </a:tc>
              </a:tr>
              <a:tr h="376077">
                <a:tc>
                  <a:txBody>
                    <a:bodyPr/>
                    <a:lstStyle/>
                    <a:p>
                      <a:pPr marL="57150" indent="0" algn="l" fontAlgn="t">
                        <a:lnSpc>
                          <a:spcPts val="1800"/>
                        </a:lnSpc>
                      </a:pPr>
                      <a:r>
                        <a:rPr lang="en-US" sz="1600" u="none" strike="noStrike" dirty="0">
                          <a:effectLst/>
                        </a:rPr>
                        <a:t>COMMUNITY </a:t>
                      </a:r>
                      <a:r>
                        <a:rPr lang="en-US" sz="1600" u="none" strike="noStrike" dirty="0" smtClean="0">
                          <a:effectLst/>
                        </a:rPr>
                        <a:t>ACTION, INC.</a:t>
                      </a:r>
                      <a:endParaRPr lang="en-US" sz="1600" b="0" i="0" u="none" strike="noStrike" dirty="0">
                        <a:solidFill>
                          <a:srgbClr val="000000"/>
                        </a:solidFill>
                        <a:effectLst/>
                        <a:latin typeface="+mn-lt"/>
                      </a:endParaRP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EEBF7"/>
                    </a:solidFill>
                  </a:tcPr>
                </a:tc>
                <a:tc>
                  <a:txBody>
                    <a:bodyPr/>
                    <a:lstStyle/>
                    <a:p>
                      <a:pPr algn="ctr" fontAlgn="t">
                        <a:lnSpc>
                          <a:spcPts val="1800"/>
                        </a:lnSpc>
                      </a:pPr>
                      <a:r>
                        <a:rPr lang="en-US" sz="1600" u="none" strike="noStrike" dirty="0">
                          <a:effectLst/>
                        </a:rPr>
                        <a:t>99.32%</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EEBF7"/>
                    </a:solidFill>
                  </a:tcPr>
                </a:tc>
                <a:tc>
                  <a:txBody>
                    <a:bodyPr/>
                    <a:lstStyle/>
                    <a:p>
                      <a:pPr algn="ctr" fontAlgn="t">
                        <a:lnSpc>
                          <a:spcPts val="1800"/>
                        </a:lnSpc>
                      </a:pPr>
                      <a:r>
                        <a:rPr lang="en-US" sz="1600" u="none" strike="noStrike" dirty="0">
                          <a:effectLst/>
                        </a:rPr>
                        <a:t>87.07%</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EEBF7"/>
                    </a:solidFill>
                  </a:tcPr>
                </a:tc>
                <a:tc>
                  <a:txBody>
                    <a:bodyPr/>
                    <a:lstStyle/>
                    <a:p>
                      <a:pPr algn="ctr" fontAlgn="t">
                        <a:lnSpc>
                          <a:spcPts val="1800"/>
                        </a:lnSpc>
                      </a:pPr>
                      <a:r>
                        <a:rPr lang="en-US" sz="1600" u="none" strike="noStrike" dirty="0">
                          <a:effectLst/>
                        </a:rPr>
                        <a:t>76.87%</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BE5D6"/>
                    </a:solidFill>
                  </a:tcPr>
                </a:tc>
                <a:tc>
                  <a:txBody>
                    <a:bodyPr/>
                    <a:lstStyle/>
                    <a:p>
                      <a:pPr algn="ctr" fontAlgn="t">
                        <a:lnSpc>
                          <a:spcPts val="1800"/>
                        </a:lnSpc>
                      </a:pPr>
                      <a:r>
                        <a:rPr lang="en-US" sz="1600" u="none" strike="noStrike" dirty="0">
                          <a:effectLst/>
                        </a:rPr>
                        <a:t>6.19%</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EEBF7"/>
                    </a:solidFill>
                  </a:tcPr>
                </a:tc>
                <a:tc>
                  <a:txBody>
                    <a:bodyPr/>
                    <a:lstStyle/>
                    <a:p>
                      <a:pPr algn="ctr" fontAlgn="t">
                        <a:lnSpc>
                          <a:spcPts val="1800"/>
                        </a:lnSpc>
                      </a:pPr>
                      <a:r>
                        <a:rPr lang="en-US" sz="1600" u="none" strike="noStrike" dirty="0">
                          <a:effectLst/>
                        </a:rPr>
                        <a:t>14.29%</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BE5D6"/>
                    </a:solidFill>
                  </a:tcPr>
                </a:tc>
              </a:tr>
              <a:tr h="376077">
                <a:tc>
                  <a:txBody>
                    <a:bodyPr/>
                    <a:lstStyle/>
                    <a:p>
                      <a:pPr marL="57150" indent="0" algn="l" fontAlgn="t">
                        <a:lnSpc>
                          <a:spcPts val="1800"/>
                        </a:lnSpc>
                      </a:pPr>
                      <a:r>
                        <a:rPr lang="en-US" sz="1600" u="none" strike="noStrike" dirty="0">
                          <a:effectLst/>
                        </a:rPr>
                        <a:t>Topeka Public Schools, USD 501</a:t>
                      </a:r>
                      <a:endParaRPr lang="en-US" sz="1600" b="0" i="0" u="none" strike="noStrike" dirty="0">
                        <a:solidFill>
                          <a:srgbClr val="000000"/>
                        </a:solidFill>
                        <a:effectLst/>
                        <a:latin typeface="+mn-lt"/>
                      </a:endParaRP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9DC3E6"/>
                    </a:solidFill>
                  </a:tcPr>
                </a:tc>
                <a:tc>
                  <a:txBody>
                    <a:bodyPr/>
                    <a:lstStyle/>
                    <a:p>
                      <a:pPr algn="ctr" fontAlgn="t">
                        <a:lnSpc>
                          <a:spcPts val="1800"/>
                        </a:lnSpc>
                      </a:pPr>
                      <a:r>
                        <a:rPr lang="en-US" sz="1600" u="none" strike="noStrike" dirty="0">
                          <a:effectLst/>
                        </a:rPr>
                        <a:t>81.84%</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BE5D6"/>
                    </a:solidFill>
                  </a:tcPr>
                </a:tc>
                <a:tc>
                  <a:txBody>
                    <a:bodyPr/>
                    <a:lstStyle/>
                    <a:p>
                      <a:pPr algn="ctr" fontAlgn="t">
                        <a:lnSpc>
                          <a:spcPts val="1800"/>
                        </a:lnSpc>
                      </a:pPr>
                      <a:r>
                        <a:rPr lang="en-US" sz="1600" u="none" strike="noStrike" dirty="0">
                          <a:effectLst/>
                        </a:rPr>
                        <a:t>83.33%</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9DC3E6"/>
                    </a:solidFill>
                  </a:tcPr>
                </a:tc>
                <a:tc>
                  <a:txBody>
                    <a:bodyPr/>
                    <a:lstStyle/>
                    <a:p>
                      <a:pPr algn="ctr" fontAlgn="t">
                        <a:lnSpc>
                          <a:spcPts val="1800"/>
                        </a:lnSpc>
                      </a:pPr>
                      <a:r>
                        <a:rPr lang="en-US" sz="1600" u="none" strike="noStrike">
                          <a:effectLst/>
                        </a:rPr>
                        <a:t>77.61%</a:t>
                      </a:r>
                      <a:endParaRPr lang="en-US" sz="1600" b="0" i="0" u="none" strike="noStrike">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9DC3E6"/>
                    </a:solidFill>
                  </a:tcPr>
                </a:tc>
                <a:tc>
                  <a:txBody>
                    <a:bodyPr/>
                    <a:lstStyle/>
                    <a:p>
                      <a:pPr algn="ctr" fontAlgn="t">
                        <a:lnSpc>
                          <a:spcPts val="1800"/>
                        </a:lnSpc>
                      </a:pPr>
                      <a:r>
                        <a:rPr lang="en-US" sz="1600" u="none" strike="noStrike" dirty="0">
                          <a:effectLst/>
                        </a:rPr>
                        <a:t>0%</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9DC3E6"/>
                    </a:solidFill>
                  </a:tcPr>
                </a:tc>
                <a:tc>
                  <a:txBody>
                    <a:bodyPr/>
                    <a:lstStyle/>
                    <a:p>
                      <a:pPr algn="ctr" fontAlgn="t">
                        <a:lnSpc>
                          <a:spcPts val="1800"/>
                        </a:lnSpc>
                      </a:pPr>
                      <a:r>
                        <a:rPr lang="en-US" sz="1600" u="none" strike="noStrike" dirty="0">
                          <a:effectLst/>
                        </a:rPr>
                        <a:t> </a:t>
                      </a:r>
                      <a:endParaRPr lang="en-US" sz="1600" b="0" i="0" u="none" strike="noStrike" dirty="0">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9DC3E6"/>
                    </a:solidFill>
                  </a:tcPr>
                </a:tc>
              </a:tr>
              <a:tr h="376077">
                <a:tc>
                  <a:txBody>
                    <a:bodyPr/>
                    <a:lstStyle/>
                    <a:p>
                      <a:pPr marL="57150" indent="0" algn="l" fontAlgn="t">
                        <a:lnSpc>
                          <a:spcPts val="1800"/>
                        </a:lnSpc>
                      </a:pPr>
                      <a:r>
                        <a:rPr lang="en-US" sz="1600" u="none" strike="noStrike" dirty="0">
                          <a:effectLst/>
                        </a:rPr>
                        <a:t>UNIFIED SCHOOL DISTRICT #383</a:t>
                      </a:r>
                      <a:endParaRPr lang="en-US" sz="1600" b="0" i="0" u="none" strike="noStrike" dirty="0">
                        <a:solidFill>
                          <a:srgbClr val="000000"/>
                        </a:solidFill>
                        <a:effectLst/>
                        <a:latin typeface="+mn-lt"/>
                      </a:endParaRP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EEBF7"/>
                    </a:solidFill>
                  </a:tcPr>
                </a:tc>
                <a:tc>
                  <a:txBody>
                    <a:bodyPr/>
                    <a:lstStyle/>
                    <a:p>
                      <a:pPr algn="ctr" fontAlgn="t">
                        <a:lnSpc>
                          <a:spcPts val="1800"/>
                        </a:lnSpc>
                      </a:pPr>
                      <a:r>
                        <a:rPr lang="en-US" sz="1600" u="none" strike="noStrike" dirty="0">
                          <a:effectLst/>
                        </a:rPr>
                        <a:t>93.72%</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EEBF7"/>
                    </a:solidFill>
                  </a:tcPr>
                </a:tc>
                <a:tc>
                  <a:txBody>
                    <a:bodyPr/>
                    <a:lstStyle/>
                    <a:p>
                      <a:pPr algn="ctr" fontAlgn="t">
                        <a:lnSpc>
                          <a:spcPts val="1800"/>
                        </a:lnSpc>
                      </a:pPr>
                      <a:r>
                        <a:rPr lang="en-US" sz="1600" u="none" strike="noStrike" dirty="0">
                          <a:effectLst/>
                        </a:rPr>
                        <a:t>90.58%</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EEBF7"/>
                    </a:solidFill>
                  </a:tcPr>
                </a:tc>
                <a:tc>
                  <a:txBody>
                    <a:bodyPr/>
                    <a:lstStyle/>
                    <a:p>
                      <a:pPr algn="ctr" fontAlgn="t">
                        <a:lnSpc>
                          <a:spcPts val="1800"/>
                        </a:lnSpc>
                      </a:pPr>
                      <a:r>
                        <a:rPr lang="en-US" sz="1600" u="none" strike="noStrike" dirty="0">
                          <a:effectLst/>
                        </a:rPr>
                        <a:t>85.86%</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EEBF7"/>
                    </a:solidFill>
                  </a:tcPr>
                </a:tc>
                <a:tc>
                  <a:txBody>
                    <a:bodyPr/>
                    <a:lstStyle/>
                    <a:p>
                      <a:pPr algn="ctr" fontAlgn="t">
                        <a:lnSpc>
                          <a:spcPts val="1800"/>
                        </a:lnSpc>
                      </a:pPr>
                      <a:r>
                        <a:rPr lang="en-US" sz="1600" u="none" strike="noStrike" dirty="0">
                          <a:effectLst/>
                        </a:rPr>
                        <a:t>3.66%</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2F0D9"/>
                    </a:solidFill>
                  </a:tcPr>
                </a:tc>
                <a:tc>
                  <a:txBody>
                    <a:bodyPr/>
                    <a:lstStyle/>
                    <a:p>
                      <a:pPr algn="ctr" fontAlgn="t">
                        <a:lnSpc>
                          <a:spcPts val="1800"/>
                        </a:lnSpc>
                      </a:pPr>
                      <a:r>
                        <a:rPr lang="en-US" sz="1600" u="none" strike="noStrike" dirty="0">
                          <a:effectLst/>
                        </a:rPr>
                        <a:t>83.33%</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EEBF7"/>
                    </a:solidFill>
                  </a:tcPr>
                </a:tc>
              </a:tr>
              <a:tr h="551578">
                <a:tc>
                  <a:txBody>
                    <a:bodyPr/>
                    <a:lstStyle/>
                    <a:p>
                      <a:pPr marL="57150" indent="0" algn="l" fontAlgn="t">
                        <a:lnSpc>
                          <a:spcPts val="1800"/>
                        </a:lnSpc>
                      </a:pPr>
                      <a:r>
                        <a:rPr lang="en-US" sz="1600" u="none" strike="noStrike" dirty="0">
                          <a:effectLst/>
                        </a:rPr>
                        <a:t>NORTHWEST KANSAS EDUCATIONAL SERVICE CENTER</a:t>
                      </a:r>
                      <a:endParaRPr lang="en-US" sz="1600" b="0" i="0" u="none" strike="noStrike" dirty="0">
                        <a:solidFill>
                          <a:srgbClr val="000000"/>
                        </a:solidFill>
                        <a:effectLst/>
                        <a:latin typeface="+mn-lt"/>
                      </a:endParaRP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9DC3E6"/>
                    </a:solidFill>
                  </a:tcPr>
                </a:tc>
                <a:tc>
                  <a:txBody>
                    <a:bodyPr/>
                    <a:lstStyle/>
                    <a:p>
                      <a:pPr algn="ctr" fontAlgn="t">
                        <a:lnSpc>
                          <a:spcPts val="1800"/>
                        </a:lnSpc>
                      </a:pPr>
                      <a:r>
                        <a:rPr lang="en-US" sz="1600" u="none" strike="noStrike">
                          <a:effectLst/>
                        </a:rPr>
                        <a:t>96.42%</a:t>
                      </a:r>
                      <a:endParaRPr lang="en-US" sz="1600" b="0" i="0" u="none" strike="noStrike">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9DC3E6"/>
                    </a:solidFill>
                  </a:tcPr>
                </a:tc>
                <a:tc>
                  <a:txBody>
                    <a:bodyPr/>
                    <a:lstStyle/>
                    <a:p>
                      <a:pPr algn="ctr" fontAlgn="t">
                        <a:lnSpc>
                          <a:spcPts val="1800"/>
                        </a:lnSpc>
                      </a:pPr>
                      <a:r>
                        <a:rPr lang="en-US" sz="1600" u="none" strike="noStrike">
                          <a:effectLst/>
                        </a:rPr>
                        <a:t>89.25%</a:t>
                      </a:r>
                      <a:endParaRPr lang="en-US" sz="1600" b="0" i="0" u="none" strike="noStrike">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9DC3E6"/>
                    </a:solidFill>
                  </a:tcPr>
                </a:tc>
                <a:tc>
                  <a:txBody>
                    <a:bodyPr/>
                    <a:lstStyle/>
                    <a:p>
                      <a:pPr algn="ctr" fontAlgn="t">
                        <a:lnSpc>
                          <a:spcPct val="100000"/>
                        </a:lnSpc>
                      </a:pPr>
                      <a:r>
                        <a:rPr lang="en-US" sz="1600" u="none" strike="noStrike" dirty="0">
                          <a:effectLst/>
                        </a:rPr>
                        <a:t>97.49%</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2F0D9"/>
                    </a:solidFill>
                  </a:tcPr>
                </a:tc>
                <a:tc>
                  <a:txBody>
                    <a:bodyPr/>
                    <a:lstStyle/>
                    <a:p>
                      <a:pPr algn="ctr" fontAlgn="t">
                        <a:lnSpc>
                          <a:spcPts val="1800"/>
                        </a:lnSpc>
                      </a:pPr>
                      <a:r>
                        <a:rPr lang="en-US" sz="1600" u="none" strike="noStrike" dirty="0">
                          <a:effectLst/>
                        </a:rPr>
                        <a:t>34.93%</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BE5D6"/>
                    </a:solidFill>
                  </a:tcPr>
                </a:tc>
                <a:tc>
                  <a:txBody>
                    <a:bodyPr/>
                    <a:lstStyle/>
                    <a:p>
                      <a:pPr algn="ctr" fontAlgn="t">
                        <a:lnSpc>
                          <a:spcPts val="1800"/>
                        </a:lnSpc>
                      </a:pPr>
                      <a:r>
                        <a:rPr lang="en-US" sz="1600" u="none" strike="noStrike" dirty="0">
                          <a:effectLst/>
                        </a:rPr>
                        <a:t>76.84%</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9DC3E6"/>
                    </a:solidFill>
                  </a:tcPr>
                </a:tc>
              </a:tr>
              <a:tr h="393171">
                <a:tc>
                  <a:txBody>
                    <a:bodyPr/>
                    <a:lstStyle/>
                    <a:p>
                      <a:pPr marL="57150" indent="0" algn="l" fontAlgn="t">
                        <a:lnSpc>
                          <a:spcPts val="1800"/>
                        </a:lnSpc>
                      </a:pPr>
                      <a:r>
                        <a:rPr lang="en-US" sz="1600" u="none" strike="noStrike" dirty="0">
                          <a:effectLst/>
                        </a:rPr>
                        <a:t>Clay County Child Care Center</a:t>
                      </a:r>
                      <a:endParaRPr lang="en-US" sz="1600" b="0" i="0" u="none" strike="noStrike" dirty="0">
                        <a:solidFill>
                          <a:srgbClr val="000000"/>
                        </a:solidFill>
                        <a:effectLst/>
                        <a:latin typeface="+mn-lt"/>
                      </a:endParaRP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EEBF7"/>
                    </a:solidFill>
                  </a:tcPr>
                </a:tc>
                <a:tc>
                  <a:txBody>
                    <a:bodyPr/>
                    <a:lstStyle/>
                    <a:p>
                      <a:pPr algn="ctr" fontAlgn="t">
                        <a:lnSpc>
                          <a:spcPts val="1800"/>
                        </a:lnSpc>
                      </a:pPr>
                      <a:r>
                        <a:rPr lang="en-US" sz="1600" u="none" strike="noStrike" dirty="0">
                          <a:effectLst/>
                        </a:rPr>
                        <a:t>100%</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2F0D9"/>
                    </a:solidFill>
                  </a:tcPr>
                </a:tc>
                <a:tc>
                  <a:txBody>
                    <a:bodyPr/>
                    <a:lstStyle/>
                    <a:p>
                      <a:pPr algn="ctr" fontAlgn="t">
                        <a:lnSpc>
                          <a:spcPts val="1800"/>
                        </a:lnSpc>
                      </a:pPr>
                      <a:r>
                        <a:rPr lang="en-US" sz="1600" u="none" strike="noStrike" dirty="0">
                          <a:effectLst/>
                        </a:rPr>
                        <a:t>100%</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2F0D9"/>
                    </a:solidFill>
                  </a:tcPr>
                </a:tc>
                <a:tc>
                  <a:txBody>
                    <a:bodyPr/>
                    <a:lstStyle/>
                    <a:p>
                      <a:pPr algn="ctr" fontAlgn="t">
                        <a:lnSpc>
                          <a:spcPts val="1800"/>
                        </a:lnSpc>
                      </a:pPr>
                      <a:r>
                        <a:rPr lang="en-US" sz="1600" u="none" strike="noStrike" dirty="0">
                          <a:effectLst/>
                        </a:rPr>
                        <a:t>95.04%</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EEBF7"/>
                    </a:solidFill>
                  </a:tcPr>
                </a:tc>
                <a:tc>
                  <a:txBody>
                    <a:bodyPr/>
                    <a:lstStyle/>
                    <a:p>
                      <a:pPr algn="ctr" fontAlgn="t">
                        <a:lnSpc>
                          <a:spcPts val="1800"/>
                        </a:lnSpc>
                      </a:pPr>
                      <a:r>
                        <a:rPr lang="en-US" sz="1600" u="none" strike="noStrike" dirty="0">
                          <a:effectLst/>
                        </a:rPr>
                        <a:t>21.74%</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EEBF7"/>
                    </a:solidFill>
                  </a:tcPr>
                </a:tc>
                <a:tc>
                  <a:txBody>
                    <a:bodyPr/>
                    <a:lstStyle/>
                    <a:p>
                      <a:pPr algn="ctr" fontAlgn="t">
                        <a:lnSpc>
                          <a:spcPts val="1800"/>
                        </a:lnSpc>
                      </a:pPr>
                      <a:r>
                        <a:rPr lang="en-US" sz="1600" u="none" strike="noStrike" dirty="0">
                          <a:effectLst/>
                        </a:rPr>
                        <a:t>88%</a:t>
                      </a:r>
                      <a:endParaRPr lang="en-US" sz="1600" b="0" i="0" u="none" strike="noStrike" dirty="0">
                        <a:solidFill>
                          <a:srgbClr val="000000"/>
                        </a:solidFill>
                        <a:effectLst/>
                        <a:latin typeface="+mn-lt"/>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EEBF7"/>
                    </a:solidFill>
                  </a:tcPr>
                </a:tc>
              </a:tr>
            </a:tbl>
          </a:graphicData>
        </a:graphic>
      </p:graphicFrame>
    </p:spTree>
    <p:extLst>
      <p:ext uri="{BB962C8B-B14F-4D97-AF65-F5344CB8AC3E}">
        <p14:creationId xmlns="" xmlns:p14="http://schemas.microsoft.com/office/powerpoint/2010/main" val="3163823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263522"/>
            <a:ext cx="7886700" cy="1325563"/>
          </a:xfrm>
        </p:spPr>
        <p:txBody>
          <a:bodyPr/>
          <a:lstStyle/>
          <a:p>
            <a:r>
              <a:rPr lang="en-US" dirty="0" smtClean="0"/>
              <a:t>General Reminders</a:t>
            </a:r>
            <a:endParaRPr lang="en-US" dirty="0"/>
          </a:p>
        </p:txBody>
      </p:sp>
      <p:sp>
        <p:nvSpPr>
          <p:cNvPr id="5" name="Content Placeholder 4"/>
          <p:cNvSpPr>
            <a:spLocks noGrp="1"/>
          </p:cNvSpPr>
          <p:nvPr>
            <p:ph idx="1"/>
          </p:nvPr>
        </p:nvSpPr>
        <p:spPr>
          <a:xfrm>
            <a:off x="566737" y="1444624"/>
            <a:ext cx="7991475" cy="2724150"/>
          </a:xfrm>
        </p:spPr>
        <p:txBody>
          <a:bodyPr>
            <a:normAutofit fontScale="92500" lnSpcReduction="20000"/>
          </a:bodyPr>
          <a:lstStyle/>
          <a:p>
            <a:r>
              <a:rPr lang="en-US" sz="2600" dirty="0"/>
              <a:t>This webinar will be recorded and archived on the ASTDD website</a:t>
            </a:r>
          </a:p>
          <a:p>
            <a:r>
              <a:rPr lang="en-US" sz="2600" dirty="0" smtClean="0"/>
              <a:t>Everyone except the presenters have been muted. </a:t>
            </a:r>
          </a:p>
          <a:p>
            <a:r>
              <a:rPr lang="en-US" sz="2600" dirty="0" smtClean="0"/>
              <a:t>Questions </a:t>
            </a:r>
            <a:r>
              <a:rPr lang="en-US" sz="2600" dirty="0"/>
              <a:t>will be addressed after the speakers are finished. Please </a:t>
            </a:r>
            <a:r>
              <a:rPr lang="en-US" sz="2600" dirty="0" smtClean="0"/>
              <a:t>“raise your hand” by clicking on the icon at the top of your screen that looks like a person. You will be recognized in turn and unmuted so you may ask your question.</a:t>
            </a:r>
          </a:p>
          <a:p>
            <a:r>
              <a:rPr lang="en-US" sz="2600" dirty="0" smtClean="0"/>
              <a:t>Please answer the evaluation questions at the end of the webcast.</a:t>
            </a:r>
            <a:endParaRPr lang="en-US" sz="2600" dirty="0"/>
          </a:p>
          <a:p>
            <a:endParaRPr lang="en-US" sz="2400" dirty="0" smtClean="0"/>
          </a:p>
        </p:txBody>
      </p:sp>
      <p:pic>
        <p:nvPicPr>
          <p:cNvPr id="8" name="Picture 7" descr="GUM SPRINGS 2014 general (17).jpg"/>
          <p:cNvPicPr>
            <a:picLocks noChangeAspect="1"/>
          </p:cNvPicPr>
          <p:nvPr/>
        </p:nvPicPr>
        <p:blipFill rotWithShape="1">
          <a:blip r:embed="rId2" cstate="print">
            <a:extLst>
              <a:ext uri="{28A0092B-C50C-407E-A947-70E740481C1C}">
                <a14:useLocalDpi xmlns="" xmlns:a14="http://schemas.microsoft.com/office/drawing/2010/main"/>
              </a:ext>
            </a:extLst>
          </a:blip>
          <a:srcRect/>
          <a:stretch/>
        </p:blipFill>
        <p:spPr>
          <a:xfrm>
            <a:off x="2285999" y="4283953"/>
            <a:ext cx="4229099" cy="2085714"/>
          </a:xfrm>
          <a:prstGeom prst="roundRect">
            <a:avLst>
              <a:gd name="adj" fmla="val 8594"/>
            </a:avLst>
          </a:prstGeom>
          <a:solidFill>
            <a:srgbClr val="FFFFFF">
              <a:shade val="85000"/>
            </a:srgbClr>
          </a:solidFill>
          <a:ln w="28575" cmpd="sng">
            <a:solidFill>
              <a:srgbClr val="E4102E"/>
            </a:solidFill>
          </a:ln>
          <a:effectLst/>
        </p:spPr>
      </p:pic>
    </p:spTree>
    <p:extLst>
      <p:ext uri="{BB962C8B-B14F-4D97-AF65-F5344CB8AC3E}">
        <p14:creationId xmlns="" xmlns:p14="http://schemas.microsoft.com/office/powerpoint/2010/main" val="36781341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2166936302"/>
              </p:ext>
            </p:extLst>
          </p:nvPr>
        </p:nvGraphicFramePr>
        <p:xfrm>
          <a:off x="342900" y="1047750"/>
          <a:ext cx="8458201" cy="3433292"/>
        </p:xfrm>
        <a:graphic>
          <a:graphicData uri="http://schemas.openxmlformats.org/drawingml/2006/table">
            <a:tbl>
              <a:tblPr/>
              <a:tblGrid>
                <a:gridCol w="3898900"/>
                <a:gridCol w="1257300"/>
                <a:gridCol w="1524000"/>
                <a:gridCol w="1778001"/>
              </a:tblGrid>
              <a:tr h="852958">
                <a:tc>
                  <a:txBody>
                    <a:bodyPr/>
                    <a:lstStyle/>
                    <a:p>
                      <a:pPr marL="57150" indent="0" algn="ctr" defTabSz="914400" rtl="0" eaLnBrk="1" fontAlgn="t" latinLnBrk="0" hangingPunct="1"/>
                      <a:r>
                        <a:rPr lang="en-US" sz="1800" b="1" i="0" u="none" strike="noStrike" kern="1200" dirty="0" smtClean="0">
                          <a:solidFill>
                            <a:srgbClr val="000000"/>
                          </a:solidFill>
                          <a:effectLst/>
                          <a:latin typeface="+mn-lt"/>
                          <a:ea typeface="+mn-ea"/>
                          <a:cs typeface="+mn-cs"/>
                        </a:rPr>
                        <a:t>Early Head Start </a:t>
                      </a:r>
                    </a:p>
                    <a:p>
                      <a:pPr marL="57150" indent="0" algn="ctr" defTabSz="914400" rtl="0" eaLnBrk="1" fontAlgn="t" latinLnBrk="0" hangingPunct="1"/>
                      <a:r>
                        <a:rPr lang="en-US" sz="1800" b="1" i="0" u="none" strike="noStrike" kern="1200" dirty="0" smtClean="0">
                          <a:solidFill>
                            <a:srgbClr val="000000"/>
                          </a:solidFill>
                          <a:effectLst/>
                          <a:latin typeface="+mn-lt"/>
                          <a:ea typeface="+mn-ea"/>
                          <a:cs typeface="+mn-cs"/>
                        </a:rPr>
                        <a:t>Program </a:t>
                      </a:r>
                      <a:r>
                        <a:rPr lang="en-US" sz="1800" b="1" i="0" u="none" strike="noStrike" kern="1200" dirty="0">
                          <a:solidFill>
                            <a:srgbClr val="000000"/>
                          </a:solidFill>
                          <a:effectLst/>
                          <a:latin typeface="+mn-lt"/>
                          <a:ea typeface="+mn-ea"/>
                          <a:cs typeface="+mn-cs"/>
                        </a:rPr>
                        <a:t>Name</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marL="0" algn="ctr" defTabSz="914400" rtl="0" eaLnBrk="1" fontAlgn="t" latinLnBrk="0" hangingPunct="1"/>
                      <a:r>
                        <a:rPr lang="en-US" sz="1800" b="1" i="0" u="none" strike="noStrike" kern="1200" dirty="0" smtClean="0">
                          <a:solidFill>
                            <a:srgbClr val="000000"/>
                          </a:solidFill>
                          <a:effectLst/>
                          <a:latin typeface="+mn-lt"/>
                          <a:ea typeface="+mn-ea"/>
                          <a:cs typeface="+mn-cs"/>
                        </a:rPr>
                        <a:t>Dental </a:t>
                      </a:r>
                      <a:r>
                        <a:rPr lang="en-US" sz="1800" b="1" i="0" u="none" strike="noStrike" kern="1200" dirty="0">
                          <a:solidFill>
                            <a:srgbClr val="000000"/>
                          </a:solidFill>
                          <a:effectLst/>
                          <a:latin typeface="+mn-lt"/>
                          <a:ea typeface="+mn-ea"/>
                          <a:cs typeface="+mn-cs"/>
                        </a:rPr>
                        <a:t>Home</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marL="0" algn="ctr" defTabSz="914400" rtl="0" eaLnBrk="1" fontAlgn="t" latinLnBrk="0" hangingPunct="1"/>
                      <a:endParaRPr lang="en-US" sz="800" b="1" i="0" u="none" strike="noStrike" kern="1200" dirty="0" smtClean="0">
                        <a:solidFill>
                          <a:srgbClr val="000000"/>
                        </a:solidFill>
                        <a:effectLst/>
                        <a:latin typeface="+mn-lt"/>
                        <a:ea typeface="+mn-ea"/>
                        <a:cs typeface="+mn-cs"/>
                      </a:endParaRPr>
                    </a:p>
                    <a:p>
                      <a:pPr marL="0" algn="ctr" defTabSz="914400" rtl="0" eaLnBrk="1" fontAlgn="t" latinLnBrk="0" hangingPunct="1"/>
                      <a:r>
                        <a:rPr lang="en-US" sz="1800" b="1" i="0" u="none" strike="noStrike" kern="1200" dirty="0" smtClean="0">
                          <a:solidFill>
                            <a:srgbClr val="000000"/>
                          </a:solidFill>
                          <a:effectLst/>
                          <a:latin typeface="+mn-lt"/>
                          <a:ea typeface="+mn-ea"/>
                          <a:cs typeface="+mn-cs"/>
                        </a:rPr>
                        <a:t>Ages 0 to 2</a:t>
                      </a:r>
                      <a:r>
                        <a:rPr lang="en-US" sz="1800" b="1" i="0" u="none" strike="noStrike" kern="1200" dirty="0">
                          <a:solidFill>
                            <a:srgbClr val="000000"/>
                          </a:solidFill>
                          <a:effectLst/>
                          <a:latin typeface="+mn-lt"/>
                          <a:ea typeface="+mn-ea"/>
                          <a:cs typeface="+mn-cs"/>
                        </a:rPr>
                        <a:t/>
                      </a:r>
                      <a:br>
                        <a:rPr lang="en-US" sz="1800" b="1" i="0" u="none" strike="noStrike" kern="1200" dirty="0">
                          <a:solidFill>
                            <a:srgbClr val="000000"/>
                          </a:solidFill>
                          <a:effectLst/>
                          <a:latin typeface="+mn-lt"/>
                          <a:ea typeface="+mn-ea"/>
                          <a:cs typeface="+mn-cs"/>
                        </a:rPr>
                      </a:br>
                      <a:r>
                        <a:rPr lang="en-US" sz="1800" b="1" i="0" u="none" strike="noStrike" kern="1200" dirty="0">
                          <a:solidFill>
                            <a:srgbClr val="000000"/>
                          </a:solidFill>
                          <a:effectLst/>
                          <a:latin typeface="+mn-lt"/>
                          <a:ea typeface="+mn-ea"/>
                          <a:cs typeface="+mn-cs"/>
                        </a:rPr>
                        <a:t>Up-to-Date </a:t>
                      </a:r>
                      <a:r>
                        <a:rPr lang="en-US" sz="1800" b="1" i="0" u="none" strike="noStrike" kern="1200" dirty="0" smtClean="0">
                          <a:solidFill>
                            <a:srgbClr val="000000"/>
                          </a:solidFill>
                          <a:effectLst/>
                          <a:latin typeface="+mn-lt"/>
                          <a:ea typeface="+mn-ea"/>
                          <a:cs typeface="+mn-cs"/>
                        </a:rPr>
                        <a:t>Dental EPSDT</a:t>
                      </a:r>
                      <a:endParaRPr lang="en-US" sz="1800" b="1" i="0" u="none" strike="noStrike" kern="1200" dirty="0">
                        <a:solidFill>
                          <a:srgbClr val="000000"/>
                        </a:solidFill>
                        <a:effectLst/>
                        <a:latin typeface="+mn-lt"/>
                        <a:ea typeface="+mn-ea"/>
                        <a:cs typeface="+mn-cs"/>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marL="0" algn="ctr" defTabSz="914400" rtl="0" eaLnBrk="1" fontAlgn="t" latinLnBrk="0" hangingPunct="1"/>
                      <a:endParaRPr lang="en-US" sz="800" b="1" i="0" u="none" strike="noStrike" kern="1200" dirty="0" smtClean="0">
                        <a:solidFill>
                          <a:srgbClr val="000000"/>
                        </a:solidFill>
                        <a:effectLst/>
                        <a:latin typeface="+mn-lt"/>
                        <a:ea typeface="+mn-ea"/>
                        <a:cs typeface="+mn-cs"/>
                      </a:endParaRPr>
                    </a:p>
                    <a:p>
                      <a:pPr marL="0" algn="ctr" defTabSz="914400" rtl="0" eaLnBrk="1" fontAlgn="t" latinLnBrk="0" hangingPunct="1"/>
                      <a:r>
                        <a:rPr lang="en-US" sz="1800" b="1" i="0" u="none" strike="noStrike" kern="1200" dirty="0" smtClean="0">
                          <a:solidFill>
                            <a:srgbClr val="000000"/>
                          </a:solidFill>
                          <a:effectLst/>
                          <a:latin typeface="+mn-lt"/>
                          <a:ea typeface="+mn-ea"/>
                          <a:cs typeface="+mn-cs"/>
                        </a:rPr>
                        <a:t>Pregnant </a:t>
                      </a:r>
                      <a:r>
                        <a:rPr lang="en-US" sz="1800" b="1" i="0" u="none" strike="noStrike" kern="1200" dirty="0">
                          <a:solidFill>
                            <a:srgbClr val="000000"/>
                          </a:solidFill>
                          <a:effectLst/>
                          <a:latin typeface="+mn-lt"/>
                          <a:ea typeface="+mn-ea"/>
                          <a:cs typeface="+mn-cs"/>
                        </a:rPr>
                        <a:t>Women Completed Dental Exam</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r>
              <a:tr h="397992">
                <a:tc>
                  <a:txBody>
                    <a:bodyPr/>
                    <a:lstStyle/>
                    <a:p>
                      <a:pPr marL="57150" indent="0" algn="l" fontAlgn="t"/>
                      <a:r>
                        <a:rPr lang="en-US" sz="1600" b="0" i="0" u="none" strike="noStrike" dirty="0">
                          <a:solidFill>
                            <a:srgbClr val="000000"/>
                          </a:solidFill>
                          <a:effectLst/>
                          <a:latin typeface="+mn-lt"/>
                        </a:rPr>
                        <a:t>KANSAS CHILDREN'S SERVICE LEAGUE</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tc>
                  <a:txBody>
                    <a:bodyPr/>
                    <a:lstStyle/>
                    <a:p>
                      <a:pPr algn="ctr" fontAlgn="t"/>
                      <a:r>
                        <a:rPr lang="en-US" sz="1600" b="0" i="0" u="none" strike="noStrike" dirty="0">
                          <a:solidFill>
                            <a:srgbClr val="000000"/>
                          </a:solidFill>
                          <a:effectLst/>
                          <a:latin typeface="+mn-lt"/>
                        </a:rPr>
                        <a:t>75.92%</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tc>
                  <a:txBody>
                    <a:bodyPr/>
                    <a:lstStyle/>
                    <a:p>
                      <a:pPr algn="ctr" fontAlgn="t"/>
                      <a:r>
                        <a:rPr lang="en-US" sz="1600" b="0" i="0" u="none" strike="noStrike" dirty="0">
                          <a:solidFill>
                            <a:srgbClr val="000000"/>
                          </a:solidFill>
                          <a:effectLst/>
                          <a:latin typeface="+mn-lt"/>
                        </a:rPr>
                        <a:t>47.64%</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20000"/>
                        <a:lumOff val="80000"/>
                      </a:schemeClr>
                    </a:solidFill>
                  </a:tcPr>
                </a:tc>
                <a:tc>
                  <a:txBody>
                    <a:bodyPr/>
                    <a:lstStyle/>
                    <a:p>
                      <a:pPr algn="ctr" fontAlgn="t"/>
                      <a:r>
                        <a:rPr lang="en-US" sz="1600" b="0" i="0" u="none" strike="noStrike" dirty="0">
                          <a:solidFill>
                            <a:srgbClr val="000000"/>
                          </a:solidFill>
                          <a:effectLst/>
                          <a:latin typeface="+mn-lt"/>
                        </a:rPr>
                        <a:t>33.33%</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tr>
              <a:tr h="336550">
                <a:tc>
                  <a:txBody>
                    <a:bodyPr/>
                    <a:lstStyle/>
                    <a:p>
                      <a:pPr marL="57150" indent="0" algn="l" fontAlgn="t"/>
                      <a:r>
                        <a:rPr lang="en-US" sz="1600" b="0" i="0" u="none" strike="noStrike" dirty="0">
                          <a:solidFill>
                            <a:srgbClr val="000000"/>
                          </a:solidFill>
                          <a:effectLst/>
                          <a:latin typeface="+mn-lt"/>
                        </a:rPr>
                        <a:t>Heartland Programs</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9DC3E6"/>
                    </a:solidFill>
                  </a:tcPr>
                </a:tc>
                <a:tc>
                  <a:txBody>
                    <a:bodyPr/>
                    <a:lstStyle/>
                    <a:p>
                      <a:pPr algn="ctr" fontAlgn="t"/>
                      <a:r>
                        <a:rPr lang="en-US" sz="1600" b="0" i="0" u="none" strike="noStrike">
                          <a:solidFill>
                            <a:srgbClr val="000000"/>
                          </a:solidFill>
                          <a:effectLst/>
                          <a:latin typeface="+mn-lt"/>
                        </a:rPr>
                        <a:t>52.22%</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9DC3E6"/>
                    </a:solidFill>
                  </a:tcPr>
                </a:tc>
                <a:tc>
                  <a:txBody>
                    <a:bodyPr/>
                    <a:lstStyle/>
                    <a:p>
                      <a:pPr algn="ctr" fontAlgn="t"/>
                      <a:r>
                        <a:rPr lang="en-US" sz="1600" b="0" i="0" u="none" strike="noStrike" dirty="0">
                          <a:solidFill>
                            <a:srgbClr val="000000"/>
                          </a:solidFill>
                          <a:effectLst/>
                          <a:latin typeface="+mn-lt"/>
                        </a:rPr>
                        <a:t>94.54%</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20000"/>
                        <a:lumOff val="80000"/>
                      </a:schemeClr>
                    </a:solidFill>
                  </a:tcPr>
                </a:tc>
                <a:tc>
                  <a:txBody>
                    <a:bodyPr/>
                    <a:lstStyle/>
                    <a:p>
                      <a:pPr algn="ctr" fontAlgn="t"/>
                      <a:r>
                        <a:rPr lang="en-US" sz="1600" b="0" i="0" u="none" strike="noStrike" dirty="0">
                          <a:solidFill>
                            <a:srgbClr val="000000"/>
                          </a:solidFill>
                          <a:effectLst/>
                          <a:latin typeface="+mn-lt"/>
                        </a:rPr>
                        <a:t>25.71%</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9DC3E6"/>
                    </a:solidFill>
                  </a:tcPr>
                </a:tc>
              </a:tr>
              <a:tr h="364762">
                <a:tc>
                  <a:txBody>
                    <a:bodyPr/>
                    <a:lstStyle/>
                    <a:p>
                      <a:pPr marL="57150" indent="0" algn="l" fontAlgn="t"/>
                      <a:r>
                        <a:rPr lang="en-US" sz="1600" b="0" i="0" u="none" strike="noStrike" dirty="0">
                          <a:solidFill>
                            <a:srgbClr val="000000"/>
                          </a:solidFill>
                          <a:effectLst/>
                          <a:latin typeface="+mn-lt"/>
                        </a:rPr>
                        <a:t>Futures Unlimited, Inc.</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EEBF7"/>
                    </a:solidFill>
                  </a:tcPr>
                </a:tc>
                <a:tc>
                  <a:txBody>
                    <a:bodyPr/>
                    <a:lstStyle/>
                    <a:p>
                      <a:pPr algn="ctr" fontAlgn="t"/>
                      <a:r>
                        <a:rPr lang="en-US" sz="1600" b="0" i="0" u="none" strike="noStrike" dirty="0">
                          <a:solidFill>
                            <a:srgbClr val="000000"/>
                          </a:solidFill>
                          <a:effectLst/>
                          <a:latin typeface="+mn-lt"/>
                        </a:rPr>
                        <a:t>76%</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EEBF7"/>
                    </a:solidFill>
                  </a:tcPr>
                </a:tc>
                <a:tc>
                  <a:txBody>
                    <a:bodyPr/>
                    <a:lstStyle/>
                    <a:p>
                      <a:pPr algn="ctr" fontAlgn="t"/>
                      <a:r>
                        <a:rPr lang="en-US" sz="1600" b="0" i="0" u="none" strike="noStrike" dirty="0">
                          <a:solidFill>
                            <a:srgbClr val="000000"/>
                          </a:solidFill>
                          <a:effectLst/>
                          <a:latin typeface="+mn-lt"/>
                        </a:rPr>
                        <a:t>64%</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EEBF7"/>
                    </a:solidFill>
                  </a:tcPr>
                </a:tc>
                <a:tc>
                  <a:txBody>
                    <a:bodyPr/>
                    <a:lstStyle/>
                    <a:p>
                      <a:pPr algn="ctr" fontAlgn="t"/>
                      <a:r>
                        <a:rPr lang="en-US" sz="1600" b="0" i="0" u="none" strike="noStrike" dirty="0">
                          <a:solidFill>
                            <a:srgbClr val="000000"/>
                          </a:solidFill>
                          <a:effectLst/>
                          <a:latin typeface="+mn-lt"/>
                        </a:rPr>
                        <a:t>16.67%</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BE5D6"/>
                    </a:solidFill>
                  </a:tcPr>
                </a:tc>
              </a:tr>
              <a:tr h="384538">
                <a:tc>
                  <a:txBody>
                    <a:bodyPr/>
                    <a:lstStyle/>
                    <a:p>
                      <a:pPr marL="57150" indent="0" algn="l" fontAlgn="t"/>
                      <a:r>
                        <a:rPr lang="en-US" sz="1600" b="0" i="0" u="none" strike="noStrike" dirty="0">
                          <a:solidFill>
                            <a:srgbClr val="000000"/>
                          </a:solidFill>
                          <a:effectLst/>
                          <a:latin typeface="+mn-lt"/>
                        </a:rPr>
                        <a:t>Dodge City Public Schools, USD# 443</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9DC3E6"/>
                    </a:solidFill>
                  </a:tcPr>
                </a:tc>
                <a:tc>
                  <a:txBody>
                    <a:bodyPr/>
                    <a:lstStyle/>
                    <a:p>
                      <a:pPr algn="ctr" fontAlgn="t"/>
                      <a:r>
                        <a:rPr lang="en-US" sz="1600" b="0" i="0" u="none" strike="noStrike" dirty="0">
                          <a:solidFill>
                            <a:srgbClr val="000000"/>
                          </a:solidFill>
                          <a:effectLst/>
                          <a:latin typeface="+mn-lt"/>
                        </a:rPr>
                        <a:t>44.71%</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BE5D6"/>
                    </a:solidFill>
                  </a:tcPr>
                </a:tc>
                <a:tc>
                  <a:txBody>
                    <a:bodyPr/>
                    <a:lstStyle/>
                    <a:p>
                      <a:pPr algn="ctr" fontAlgn="t"/>
                      <a:r>
                        <a:rPr lang="en-US" sz="1600" b="0" i="0" u="none" strike="noStrike">
                          <a:solidFill>
                            <a:srgbClr val="000000"/>
                          </a:solidFill>
                          <a:effectLst/>
                          <a:latin typeface="+mn-lt"/>
                        </a:rPr>
                        <a:t>68.24%</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9DC3E6"/>
                    </a:solidFill>
                  </a:tcPr>
                </a:tc>
                <a:tc>
                  <a:txBody>
                    <a:bodyPr/>
                    <a:lstStyle/>
                    <a:p>
                      <a:pPr algn="ctr" fontAlgn="t"/>
                      <a:r>
                        <a:rPr lang="en-US" sz="1600" b="0" i="0" u="none" strike="noStrike" dirty="0">
                          <a:solidFill>
                            <a:srgbClr val="000000"/>
                          </a:solidFill>
                          <a:effectLst/>
                          <a:latin typeface="+mn-lt"/>
                        </a:rPr>
                        <a:t>37.5%</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9DC3E6"/>
                    </a:solidFill>
                  </a:tcPr>
                </a:tc>
              </a:tr>
              <a:tr h="382072">
                <a:tc>
                  <a:txBody>
                    <a:bodyPr/>
                    <a:lstStyle/>
                    <a:p>
                      <a:pPr marL="57150" indent="0" algn="l" fontAlgn="t"/>
                      <a:r>
                        <a:rPr lang="en-US" sz="1600" b="0" i="0" u="none" strike="noStrike" dirty="0">
                          <a:solidFill>
                            <a:srgbClr val="000000"/>
                          </a:solidFill>
                          <a:effectLst/>
                          <a:latin typeface="+mn-lt"/>
                        </a:rPr>
                        <a:t>Growing Futures Early Education Center</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EEBF7"/>
                    </a:solidFill>
                  </a:tcPr>
                </a:tc>
                <a:tc>
                  <a:txBody>
                    <a:bodyPr/>
                    <a:lstStyle/>
                    <a:p>
                      <a:pPr algn="ctr" fontAlgn="t"/>
                      <a:r>
                        <a:rPr lang="en-US" sz="1600" b="0" i="0" u="none" strike="noStrike">
                          <a:solidFill>
                            <a:srgbClr val="000000"/>
                          </a:solidFill>
                          <a:effectLst/>
                          <a:latin typeface="+mn-lt"/>
                        </a:rPr>
                        <a:t>89.51%</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EEBF7"/>
                    </a:solidFill>
                  </a:tcPr>
                </a:tc>
                <a:tc>
                  <a:txBody>
                    <a:bodyPr/>
                    <a:lstStyle/>
                    <a:p>
                      <a:pPr algn="ctr" fontAlgn="t"/>
                      <a:r>
                        <a:rPr lang="en-US" sz="1600" b="0" i="0" u="none" strike="noStrike">
                          <a:solidFill>
                            <a:srgbClr val="000000"/>
                          </a:solidFill>
                          <a:effectLst/>
                          <a:latin typeface="+mn-lt"/>
                        </a:rPr>
                        <a:t>89.51%</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EEBF7"/>
                    </a:solidFill>
                  </a:tcPr>
                </a:tc>
                <a:tc>
                  <a:txBody>
                    <a:bodyPr/>
                    <a:lstStyle/>
                    <a:p>
                      <a:pPr algn="ctr" fontAlgn="t"/>
                      <a:r>
                        <a:rPr lang="en-US" sz="1600" b="0" i="0" u="none" strike="noStrike" dirty="0">
                          <a:solidFill>
                            <a:srgbClr val="000000"/>
                          </a:solidFill>
                          <a:effectLst/>
                          <a:latin typeface="+mn-lt"/>
                        </a:rPr>
                        <a:t>71.43%</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2F0D9"/>
                    </a:solidFill>
                  </a:tcPr>
                </a:tc>
              </a:tr>
              <a:tr h="614878">
                <a:tc>
                  <a:txBody>
                    <a:bodyPr/>
                    <a:lstStyle/>
                    <a:p>
                      <a:pPr marL="57150" indent="0" algn="l" fontAlgn="t"/>
                      <a:r>
                        <a:rPr lang="en-US" sz="1600" b="0" i="0" u="none" strike="noStrike" dirty="0">
                          <a:solidFill>
                            <a:srgbClr val="000000"/>
                          </a:solidFill>
                          <a:effectLst/>
                          <a:latin typeface="+mn-lt"/>
                        </a:rPr>
                        <a:t>NORTHWEST KANSAS EDUCATIONAL SERVICE CENTER</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9DC3E6"/>
                    </a:solidFill>
                  </a:tcPr>
                </a:tc>
                <a:tc>
                  <a:txBody>
                    <a:bodyPr/>
                    <a:lstStyle/>
                    <a:p>
                      <a:pPr algn="ctr" fontAlgn="t"/>
                      <a:r>
                        <a:rPr lang="en-US" sz="1600" b="0" i="0" u="none" strike="noStrike" dirty="0">
                          <a:solidFill>
                            <a:srgbClr val="000000"/>
                          </a:solidFill>
                          <a:effectLst/>
                          <a:latin typeface="+mn-lt"/>
                        </a:rPr>
                        <a:t>100%</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2F0D9"/>
                    </a:solidFill>
                  </a:tcPr>
                </a:tc>
                <a:tc>
                  <a:txBody>
                    <a:bodyPr/>
                    <a:lstStyle/>
                    <a:p>
                      <a:pPr algn="ctr" fontAlgn="t"/>
                      <a:r>
                        <a:rPr lang="en-US" sz="1600" b="0" i="0" u="none" strike="noStrike" dirty="0">
                          <a:solidFill>
                            <a:srgbClr val="000000"/>
                          </a:solidFill>
                          <a:effectLst/>
                          <a:latin typeface="+mn-lt"/>
                        </a:rPr>
                        <a:t>82%</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9DC3E6"/>
                    </a:solidFill>
                  </a:tcPr>
                </a:tc>
                <a:tc>
                  <a:txBody>
                    <a:bodyPr/>
                    <a:lstStyle/>
                    <a:p>
                      <a:pPr algn="ctr" fontAlgn="t"/>
                      <a:r>
                        <a:rPr lang="en-US" sz="1600" b="0" i="0" u="none" strike="noStrike" dirty="0">
                          <a:solidFill>
                            <a:srgbClr val="000000"/>
                          </a:solidFill>
                          <a:effectLst/>
                          <a:latin typeface="+mn-lt"/>
                        </a:rPr>
                        <a:t>33.33%</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9DC3E6"/>
                    </a:solidFill>
                  </a:tcPr>
                </a:tc>
              </a:tr>
            </a:tbl>
          </a:graphicData>
        </a:graphic>
      </p:graphicFrame>
    </p:spTree>
    <p:extLst>
      <p:ext uri="{BB962C8B-B14F-4D97-AF65-F5344CB8AC3E}">
        <p14:creationId xmlns="" xmlns:p14="http://schemas.microsoft.com/office/powerpoint/2010/main" val="27788392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1386"/>
            <a:ext cx="8229600" cy="1143000"/>
          </a:xfrm>
          <a:noFill/>
          <a:ln>
            <a:noFill/>
          </a:ln>
        </p:spPr>
        <p:txBody>
          <a:bodyPr vert="horz" lIns="91440" tIns="45720" rIns="91440" bIns="45720" rtlCol="0" anchor="ctr">
            <a:normAutofit/>
          </a:bodyPr>
          <a:lstStyle/>
          <a:p>
            <a:r>
              <a:rPr lang="en-US" dirty="0">
                <a:solidFill>
                  <a:srgbClr val="1460AB"/>
                </a:solidFill>
                <a:latin typeface="Calibri" charset="0"/>
              </a:rPr>
              <a:t>Current and Upcoming </a:t>
            </a:r>
            <a:r>
              <a:rPr lang="en-US" dirty="0" smtClean="0">
                <a:solidFill>
                  <a:srgbClr val="1460AB"/>
                </a:solidFill>
                <a:latin typeface="Calibri" charset="0"/>
              </a:rPr>
              <a:t/>
            </a:r>
            <a:br>
              <a:rPr lang="en-US" dirty="0" smtClean="0">
                <a:solidFill>
                  <a:srgbClr val="1460AB"/>
                </a:solidFill>
                <a:latin typeface="Calibri" charset="0"/>
              </a:rPr>
            </a:br>
            <a:r>
              <a:rPr lang="en-US" dirty="0" smtClean="0">
                <a:solidFill>
                  <a:srgbClr val="1460AB"/>
                </a:solidFill>
                <a:latin typeface="Calibri" charset="0"/>
              </a:rPr>
              <a:t>HS </a:t>
            </a:r>
            <a:r>
              <a:rPr lang="en-US" dirty="0">
                <a:solidFill>
                  <a:srgbClr val="1460AB"/>
                </a:solidFill>
                <a:latin typeface="Calibri" charset="0"/>
              </a:rPr>
              <a:t>S</a:t>
            </a:r>
            <a:r>
              <a:rPr lang="en-US" dirty="0" smtClean="0">
                <a:solidFill>
                  <a:srgbClr val="1460AB"/>
                </a:solidFill>
                <a:latin typeface="Calibri" charset="0"/>
              </a:rPr>
              <a:t>trategies </a:t>
            </a:r>
            <a:r>
              <a:rPr lang="en-US" dirty="0">
                <a:solidFill>
                  <a:srgbClr val="1460AB"/>
                </a:solidFill>
                <a:latin typeface="Calibri" charset="0"/>
              </a:rPr>
              <a:t>for Kansas</a:t>
            </a:r>
          </a:p>
        </p:txBody>
      </p:sp>
      <p:sp>
        <p:nvSpPr>
          <p:cNvPr id="3" name="Text Placeholder 2"/>
          <p:cNvSpPr>
            <a:spLocks noGrp="1"/>
          </p:cNvSpPr>
          <p:nvPr>
            <p:ph type="body" idx="1"/>
          </p:nvPr>
        </p:nvSpPr>
        <p:spPr>
          <a:xfrm>
            <a:off x="304800" y="1404386"/>
            <a:ext cx="8573193" cy="5029665"/>
          </a:xfrm>
        </p:spPr>
        <p:txBody>
          <a:bodyPr>
            <a:normAutofit fontScale="77500" lnSpcReduction="20000"/>
          </a:bodyPr>
          <a:lstStyle/>
          <a:p>
            <a:pPr>
              <a:lnSpc>
                <a:spcPct val="134000"/>
              </a:lnSpc>
              <a:spcBef>
                <a:spcPts val="0"/>
              </a:spcBef>
            </a:pPr>
            <a:r>
              <a:rPr lang="en-US" dirty="0" smtClean="0"/>
              <a:t>KHSA annual Head Start Health Manager meeting</a:t>
            </a:r>
          </a:p>
          <a:p>
            <a:pPr lvl="1">
              <a:lnSpc>
                <a:spcPct val="134000"/>
              </a:lnSpc>
              <a:spcBef>
                <a:spcPts val="0"/>
              </a:spcBef>
            </a:pPr>
            <a:r>
              <a:rPr lang="en-US" dirty="0" smtClean="0"/>
              <a:t>Annual update on dental services, educational resources, and oral health legislation</a:t>
            </a:r>
          </a:p>
          <a:p>
            <a:pPr>
              <a:lnSpc>
                <a:spcPct val="134000"/>
              </a:lnSpc>
              <a:spcBef>
                <a:spcPts val="0"/>
              </a:spcBef>
            </a:pPr>
            <a:r>
              <a:rPr lang="en-US" dirty="0" smtClean="0"/>
              <a:t>Offer support to all HS programs through monthly e-mail</a:t>
            </a:r>
          </a:p>
          <a:p>
            <a:pPr>
              <a:lnSpc>
                <a:spcPct val="134000"/>
              </a:lnSpc>
              <a:spcBef>
                <a:spcPts val="0"/>
              </a:spcBef>
            </a:pPr>
            <a:r>
              <a:rPr lang="en-US" dirty="0" smtClean="0"/>
              <a:t>Contact low performing programs to determine barriers</a:t>
            </a:r>
          </a:p>
          <a:p>
            <a:pPr>
              <a:lnSpc>
                <a:spcPct val="134000"/>
              </a:lnSpc>
              <a:spcBef>
                <a:spcPts val="0"/>
              </a:spcBef>
            </a:pPr>
            <a:r>
              <a:rPr lang="en-US" dirty="0" smtClean="0"/>
              <a:t>Contact high performing programs to capture best practices</a:t>
            </a:r>
          </a:p>
          <a:p>
            <a:pPr>
              <a:lnSpc>
                <a:spcPct val="134000"/>
              </a:lnSpc>
              <a:spcBef>
                <a:spcPts val="0"/>
              </a:spcBef>
            </a:pPr>
            <a:r>
              <a:rPr lang="en-US" dirty="0" smtClean="0"/>
              <a:t>Explore closer relationship with RO </a:t>
            </a:r>
            <a:r>
              <a:rPr lang="en-US" dirty="0"/>
              <a:t>PS and T/TA staff</a:t>
            </a:r>
            <a:endParaRPr lang="en-US" dirty="0" smtClean="0"/>
          </a:p>
          <a:p>
            <a:pPr>
              <a:lnSpc>
                <a:spcPct val="134000"/>
              </a:lnSpc>
              <a:spcBef>
                <a:spcPts val="0"/>
              </a:spcBef>
            </a:pPr>
            <a:r>
              <a:rPr lang="en-US" dirty="0" smtClean="0"/>
              <a:t>New Oral Health Kansas project (state oral health coalition)</a:t>
            </a:r>
          </a:p>
          <a:p>
            <a:pPr lvl="1">
              <a:lnSpc>
                <a:spcPct val="134000"/>
              </a:lnSpc>
              <a:spcBef>
                <a:spcPts val="0"/>
              </a:spcBef>
            </a:pPr>
            <a:r>
              <a:rPr lang="en-US" dirty="0" smtClean="0"/>
              <a:t>Working group to study barriers for pregnant women and children under age 3 receiving dental services</a:t>
            </a:r>
          </a:p>
          <a:p>
            <a:pPr lvl="2">
              <a:lnSpc>
                <a:spcPct val="134000"/>
              </a:lnSpc>
              <a:spcBef>
                <a:spcPts val="0"/>
              </a:spcBef>
            </a:pPr>
            <a:r>
              <a:rPr lang="en-US" dirty="0" smtClean="0"/>
              <a:t>Increase referrals by medical professionals for dental services</a:t>
            </a:r>
          </a:p>
          <a:p>
            <a:pPr lvl="2">
              <a:lnSpc>
                <a:spcPct val="134000"/>
              </a:lnSpc>
              <a:spcBef>
                <a:spcPts val="0"/>
              </a:spcBef>
            </a:pPr>
            <a:r>
              <a:rPr lang="en-US" dirty="0" smtClean="0"/>
              <a:t>Increase number of dentists comfortable with providing appropriate comprehensive services</a:t>
            </a:r>
            <a:endParaRPr lang="en-US" dirty="0"/>
          </a:p>
        </p:txBody>
      </p:sp>
    </p:spTree>
    <p:extLst>
      <p:ext uri="{BB962C8B-B14F-4D97-AF65-F5344CB8AC3E}">
        <p14:creationId xmlns="" xmlns:p14="http://schemas.microsoft.com/office/powerpoint/2010/main" val="39018204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7637" y="1885786"/>
            <a:ext cx="7768725" cy="3801041"/>
          </a:xfrm>
          <a:prstGeom prst="rect">
            <a:avLst/>
          </a:prstGeom>
          <a:noFill/>
        </p:spPr>
        <p:txBody>
          <a:bodyPr wrap="square" rtlCol="0">
            <a:spAutoFit/>
          </a:bodyPr>
          <a:lstStyle/>
          <a:p>
            <a:endParaRPr lang="en-US" sz="2600" dirty="0"/>
          </a:p>
          <a:p>
            <a:r>
              <a:rPr lang="en-US" sz="2600" dirty="0"/>
              <a:t>Toll-Free: </a:t>
            </a:r>
            <a:r>
              <a:rPr lang="en-US" sz="2600" dirty="0">
                <a:solidFill>
                  <a:srgbClr val="1460AB"/>
                </a:solidFill>
              </a:rPr>
              <a:t>(866) 763-6481</a:t>
            </a:r>
            <a:endParaRPr lang="en-US" sz="2600" dirty="0">
              <a:solidFill>
                <a:srgbClr val="1460AB"/>
              </a:solidFill>
              <a:ea typeface="+mj-ea"/>
              <a:cs typeface="+mj-cs"/>
            </a:endParaRPr>
          </a:p>
          <a:p>
            <a:endParaRPr lang="en-US" sz="2600" dirty="0"/>
          </a:p>
          <a:p>
            <a:r>
              <a:rPr lang="en-US" sz="2600" dirty="0"/>
              <a:t>Email: </a:t>
            </a:r>
            <a:r>
              <a:rPr lang="en-US" sz="2600" dirty="0">
                <a:solidFill>
                  <a:srgbClr val="1460AB"/>
                </a:solidFill>
                <a:ea typeface="+mj-ea"/>
                <a:cs typeface="+mj-cs"/>
                <a:hlinkClick r:id="rId2"/>
              </a:rPr>
              <a:t>health@ecetta.info</a:t>
            </a:r>
            <a:r>
              <a:rPr lang="en-US" sz="2600" dirty="0">
                <a:solidFill>
                  <a:srgbClr val="1460AB"/>
                </a:solidFill>
                <a:ea typeface="+mj-ea"/>
                <a:cs typeface="+mj-cs"/>
              </a:rPr>
              <a:t> </a:t>
            </a:r>
          </a:p>
          <a:p>
            <a:endParaRPr lang="en-US" sz="2600" dirty="0"/>
          </a:p>
          <a:p>
            <a:r>
              <a:rPr lang="en-US" sz="2600" dirty="0"/>
              <a:t>Website: </a:t>
            </a:r>
            <a:r>
              <a:rPr lang="en-US" sz="2600" dirty="0">
                <a:solidFill>
                  <a:srgbClr val="1460AB"/>
                </a:solidFill>
                <a:ea typeface="+mj-ea"/>
                <a:cs typeface="+mj-cs"/>
                <a:hlinkClick r:id="rId3"/>
              </a:rPr>
              <a:t>http://eclkc.ohs.acf.hhs.gov/hslc/tta-system/health/center</a:t>
            </a:r>
            <a:endParaRPr lang="en-US" sz="2600" dirty="0">
              <a:solidFill>
                <a:srgbClr val="1460AB"/>
              </a:solidFill>
              <a:ea typeface="+mj-ea"/>
              <a:cs typeface="+mj-cs"/>
            </a:endParaRPr>
          </a:p>
          <a:p>
            <a:endParaRPr lang="en-US" sz="2600" dirty="0"/>
          </a:p>
        </p:txBody>
      </p:sp>
      <p:sp>
        <p:nvSpPr>
          <p:cNvPr id="6" name="Title 1"/>
          <p:cNvSpPr txBox="1">
            <a:spLocks/>
          </p:cNvSpPr>
          <p:nvPr/>
        </p:nvSpPr>
        <p:spPr>
          <a:xfrm>
            <a:off x="457200" y="488301"/>
            <a:ext cx="8229600" cy="1143000"/>
          </a:xfrm>
          <a:prstGeom prst="rect">
            <a:avLst/>
          </a:prstGeom>
          <a:noFill/>
          <a:ln>
            <a:noFill/>
          </a:ln>
        </p:spPr>
        <p:txBody>
          <a:bodyPr vert="horz" lIns="91440" tIns="45720" rIns="91440" bIns="45720" rtlCol="0" anchor="ctr">
            <a:normAutofit/>
          </a:bodyPr>
          <a:lstStyle>
            <a:lvl1pPr algn="ctr" defTabSz="685800" rtl="0" eaLnBrk="1" latinLnBrk="0" hangingPunct="1">
              <a:lnSpc>
                <a:spcPct val="90000"/>
              </a:lnSpc>
              <a:spcBef>
                <a:spcPct val="0"/>
              </a:spcBef>
              <a:buNone/>
              <a:defRPr sz="3600" b="1" i="0" kern="1200">
                <a:solidFill>
                  <a:schemeClr val="accent1">
                    <a:lumMod val="75000"/>
                  </a:schemeClr>
                </a:solidFill>
                <a:latin typeface="Calibri"/>
                <a:ea typeface="+mj-ea"/>
                <a:cs typeface="Calibri"/>
              </a:defRPr>
            </a:lvl1pPr>
          </a:lstStyle>
          <a:p>
            <a:r>
              <a:rPr lang="en-US" dirty="0" smtClean="0">
                <a:solidFill>
                  <a:srgbClr val="1460AB"/>
                </a:solidFill>
                <a:latin typeface="Calibri" charset="0"/>
              </a:rPr>
              <a:t>National Center on Early Childhood </a:t>
            </a:r>
            <a:br>
              <a:rPr lang="en-US" dirty="0" smtClean="0">
                <a:solidFill>
                  <a:srgbClr val="1460AB"/>
                </a:solidFill>
                <a:latin typeface="Calibri" charset="0"/>
              </a:rPr>
            </a:br>
            <a:r>
              <a:rPr lang="en-US" dirty="0" smtClean="0">
                <a:solidFill>
                  <a:srgbClr val="1460AB"/>
                </a:solidFill>
                <a:latin typeface="Calibri" charset="0"/>
              </a:rPr>
              <a:t>Health and Wellness</a:t>
            </a:r>
            <a:endParaRPr lang="en-US" dirty="0">
              <a:solidFill>
                <a:srgbClr val="1460AB"/>
              </a:solidFill>
              <a:latin typeface="Calibri" charset="0"/>
            </a:endParaRPr>
          </a:p>
        </p:txBody>
      </p:sp>
      <p:sp>
        <p:nvSpPr>
          <p:cNvPr id="4" name="Slide Number Placeholder 3"/>
          <p:cNvSpPr>
            <a:spLocks noGrp="1"/>
          </p:cNvSpPr>
          <p:nvPr>
            <p:ph type="sldNum" sz="quarter" idx="10"/>
          </p:nvPr>
        </p:nvSpPr>
        <p:spPr/>
        <p:txBody>
          <a:bodyPr/>
          <a:lstStyle/>
          <a:p>
            <a:pPr>
              <a:defRPr/>
            </a:pPr>
            <a:fld id="{3A33A511-8962-4882-96AD-879B0FD9118C}" type="slidenum">
              <a:rPr lang="en-US" smtClean="0"/>
              <a:pPr>
                <a:defRPr/>
              </a:pPr>
              <a:t>22</a:t>
            </a:fld>
            <a:endParaRPr lang="en-US" dirty="0"/>
          </a:p>
        </p:txBody>
      </p:sp>
    </p:spTree>
    <p:extLst>
      <p:ext uri="{BB962C8B-B14F-4D97-AF65-F5344CB8AC3E}">
        <p14:creationId xmlns="" xmlns:p14="http://schemas.microsoft.com/office/powerpoint/2010/main" val="23347390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7500" y="292100"/>
            <a:ext cx="8229600" cy="1517650"/>
          </a:xfrm>
        </p:spPr>
        <p:txBody>
          <a:bodyPr vert="horz" lIns="91440" tIns="45720" rIns="91440" bIns="45720" rtlCol="0" anchor="ctr">
            <a:normAutofit lnSpcReduction="10000"/>
          </a:bodyPr>
          <a:lstStyle/>
          <a:p>
            <a:pPr algn="ctr">
              <a:spcBef>
                <a:spcPct val="0"/>
              </a:spcBef>
              <a:buNone/>
            </a:pPr>
            <a:endParaRPr lang="en-US" sz="3600" b="1" dirty="0">
              <a:solidFill>
                <a:schemeClr val="accent1">
                  <a:lumMod val="75000"/>
                </a:schemeClr>
              </a:solidFill>
              <a:latin typeface="Calibri"/>
              <a:ea typeface="+mj-ea"/>
              <a:cs typeface="Calibri"/>
            </a:endParaRPr>
          </a:p>
          <a:p>
            <a:pPr algn="ctr">
              <a:spcBef>
                <a:spcPct val="0"/>
              </a:spcBef>
              <a:buNone/>
            </a:pPr>
            <a:r>
              <a:rPr lang="en-US" sz="3600" b="1" dirty="0" smtClean="0">
                <a:solidFill>
                  <a:schemeClr val="accent1">
                    <a:lumMod val="75000"/>
                  </a:schemeClr>
                </a:solidFill>
                <a:latin typeface="Calibri"/>
                <a:ea typeface="+mj-ea"/>
                <a:cs typeface="Calibri"/>
              </a:rPr>
              <a:t>Still </a:t>
            </a:r>
            <a:r>
              <a:rPr lang="en-US" sz="3600" b="1" dirty="0">
                <a:solidFill>
                  <a:schemeClr val="accent1">
                    <a:lumMod val="75000"/>
                  </a:schemeClr>
                </a:solidFill>
                <a:latin typeface="Calibri"/>
                <a:ea typeface="+mj-ea"/>
                <a:cs typeface="Calibri"/>
              </a:rPr>
              <a:t>Have Questions</a:t>
            </a:r>
            <a:r>
              <a:rPr lang="en-US" sz="3600" b="1" dirty="0" smtClean="0">
                <a:solidFill>
                  <a:schemeClr val="accent1">
                    <a:lumMod val="75000"/>
                  </a:schemeClr>
                </a:solidFill>
                <a:latin typeface="Calibri"/>
                <a:ea typeface="+mj-ea"/>
                <a:cs typeface="Calibri"/>
              </a:rPr>
              <a:t>?</a:t>
            </a:r>
          </a:p>
          <a:p>
            <a:pPr algn="ctr">
              <a:spcBef>
                <a:spcPct val="0"/>
              </a:spcBef>
              <a:buNone/>
            </a:pPr>
            <a:r>
              <a:rPr lang="en-US" sz="3600" b="1" dirty="0" smtClean="0">
                <a:solidFill>
                  <a:schemeClr val="accent1">
                    <a:lumMod val="75000"/>
                  </a:schemeClr>
                </a:solidFill>
                <a:latin typeface="Calibri"/>
                <a:ea typeface="+mj-ea"/>
                <a:cs typeface="Calibri"/>
              </a:rPr>
              <a:t>Contact </a:t>
            </a:r>
            <a:r>
              <a:rPr lang="en-US" sz="3600" b="1" dirty="0">
                <a:solidFill>
                  <a:schemeClr val="accent1">
                    <a:lumMod val="75000"/>
                  </a:schemeClr>
                </a:solidFill>
                <a:latin typeface="Calibri"/>
                <a:ea typeface="+mj-ea"/>
                <a:cs typeface="Calibri"/>
              </a:rPr>
              <a:t>Information:</a:t>
            </a:r>
          </a:p>
          <a:p>
            <a:pPr algn="ctr">
              <a:spcBef>
                <a:spcPct val="0"/>
              </a:spcBef>
              <a:buNone/>
            </a:pPr>
            <a:endParaRPr lang="en-US" sz="3600" b="1" dirty="0">
              <a:solidFill>
                <a:schemeClr val="accent1">
                  <a:lumMod val="75000"/>
                </a:schemeClr>
              </a:solidFill>
              <a:latin typeface="Calibri"/>
              <a:ea typeface="+mj-ea"/>
              <a:cs typeface="Calibri"/>
            </a:endParaRPr>
          </a:p>
        </p:txBody>
      </p:sp>
      <p:sp>
        <p:nvSpPr>
          <p:cNvPr id="4" name="Rectangle 3"/>
          <p:cNvSpPr/>
          <p:nvPr/>
        </p:nvSpPr>
        <p:spPr>
          <a:xfrm>
            <a:off x="2146300" y="1828562"/>
            <a:ext cx="4572000" cy="3339376"/>
          </a:xfrm>
          <a:prstGeom prst="rect">
            <a:avLst/>
          </a:prstGeom>
        </p:spPr>
        <p:txBody>
          <a:bodyPr>
            <a:spAutoFit/>
          </a:bodyPr>
          <a:lstStyle/>
          <a:p>
            <a:pPr algn="ctr"/>
            <a:r>
              <a:rPr lang="en-US" sz="2400" b="1" dirty="0"/>
              <a:t>Dr. </a:t>
            </a:r>
            <a:r>
              <a:rPr lang="en-US" sz="2400" b="1" dirty="0" err="1"/>
              <a:t>Reg</a:t>
            </a:r>
            <a:r>
              <a:rPr lang="en-US" sz="2400" b="1" dirty="0"/>
              <a:t> Louie</a:t>
            </a:r>
          </a:p>
          <a:p>
            <a:pPr algn="ctr">
              <a:spcAft>
                <a:spcPts val="1000"/>
              </a:spcAft>
            </a:pPr>
            <a:r>
              <a:rPr lang="en-US" dirty="0">
                <a:solidFill>
                  <a:schemeClr val="tx2"/>
                </a:solidFill>
                <a:hlinkClick r:id="rId3"/>
              </a:rPr>
              <a:t>reglouie@sbcglobal.net</a:t>
            </a:r>
            <a:r>
              <a:rPr lang="en-US" dirty="0">
                <a:solidFill>
                  <a:schemeClr val="tx2"/>
                </a:solidFill>
              </a:rPr>
              <a:t> </a:t>
            </a:r>
          </a:p>
          <a:p>
            <a:pPr algn="ctr"/>
            <a:r>
              <a:rPr lang="en-US" sz="2400" b="1" dirty="0"/>
              <a:t>Dr. Harry Goodman</a:t>
            </a:r>
          </a:p>
          <a:p>
            <a:pPr algn="ctr">
              <a:spcAft>
                <a:spcPts val="1000"/>
              </a:spcAft>
            </a:pPr>
            <a:r>
              <a:rPr lang="en-US" dirty="0">
                <a:solidFill>
                  <a:schemeClr val="tx2"/>
                </a:solidFill>
                <a:hlinkClick r:id="rId4"/>
              </a:rPr>
              <a:t>harrygoodman2307@gmail.com</a:t>
            </a:r>
            <a:endParaRPr lang="en-US" dirty="0">
              <a:solidFill>
                <a:schemeClr val="tx2"/>
              </a:solidFill>
            </a:endParaRPr>
          </a:p>
          <a:p>
            <a:pPr algn="ctr"/>
            <a:r>
              <a:rPr lang="en-US" sz="2400" b="1" dirty="0"/>
              <a:t>Anne Gibbs, RDH, BS</a:t>
            </a:r>
          </a:p>
          <a:p>
            <a:pPr algn="ctr">
              <a:spcAft>
                <a:spcPts val="1000"/>
              </a:spcAft>
            </a:pPr>
            <a:r>
              <a:rPr lang="en-US" dirty="0">
                <a:solidFill>
                  <a:schemeClr val="tx2"/>
                </a:solidFill>
                <a:hlinkClick r:id="rId5"/>
              </a:rPr>
              <a:t>Anne.gibbs@state.co.us</a:t>
            </a:r>
            <a:r>
              <a:rPr lang="en-US" dirty="0">
                <a:solidFill>
                  <a:schemeClr val="tx2"/>
                </a:solidFill>
              </a:rPr>
              <a:t> </a:t>
            </a:r>
          </a:p>
          <a:p>
            <a:pPr algn="ctr"/>
            <a:r>
              <a:rPr lang="en-US" sz="2400" b="1" dirty="0"/>
              <a:t>Kathy Hunt, RDH, ECPII</a:t>
            </a:r>
          </a:p>
          <a:p>
            <a:pPr algn="ctr"/>
            <a:r>
              <a:rPr lang="en-US" dirty="0">
                <a:hlinkClick r:id="rId6"/>
              </a:rPr>
              <a:t>KHunt@OralHealthKansas.org</a:t>
            </a:r>
            <a:r>
              <a:rPr lang="en-US" dirty="0"/>
              <a:t> </a:t>
            </a:r>
          </a:p>
          <a:p>
            <a:pPr algn="ctr"/>
            <a:endParaRPr lang="en-US" dirty="0"/>
          </a:p>
        </p:txBody>
      </p:sp>
      <p:sp>
        <p:nvSpPr>
          <p:cNvPr id="5" name="Rectangle 4"/>
          <p:cNvSpPr/>
          <p:nvPr/>
        </p:nvSpPr>
        <p:spPr>
          <a:xfrm>
            <a:off x="3268535" y="5231884"/>
            <a:ext cx="2327530" cy="600164"/>
          </a:xfrm>
          <a:prstGeom prst="rect">
            <a:avLst/>
          </a:prstGeom>
        </p:spPr>
        <p:txBody>
          <a:bodyPr vert="horz" lIns="91440" tIns="45720" rIns="91440" bIns="45720" rtlCol="0" anchor="ctr">
            <a:normAutofit/>
          </a:bodyPr>
          <a:lstStyle/>
          <a:p>
            <a:pPr marL="228600" indent="-228600" algn="ctr" defTabSz="685800">
              <a:lnSpc>
                <a:spcPct val="90000"/>
              </a:lnSpc>
              <a:spcBef>
                <a:spcPct val="0"/>
              </a:spcBef>
              <a:buClr>
                <a:srgbClr val="CB440A"/>
              </a:buClr>
              <a:buFont typeface="Arial"/>
              <a:buNone/>
            </a:pPr>
            <a:r>
              <a:rPr lang="en-US" sz="3600" b="1" dirty="0">
                <a:solidFill>
                  <a:schemeClr val="accent1">
                    <a:lumMod val="75000"/>
                  </a:schemeClr>
                </a:solidFill>
                <a:latin typeface="Calibri"/>
                <a:ea typeface="+mj-ea"/>
                <a:cs typeface="Calibri"/>
              </a:rPr>
              <a:t>Thank you!</a:t>
            </a:r>
          </a:p>
        </p:txBody>
      </p:sp>
    </p:spTree>
    <p:extLst>
      <p:ext uri="{BB962C8B-B14F-4D97-AF65-F5344CB8AC3E}">
        <p14:creationId xmlns="" xmlns:p14="http://schemas.microsoft.com/office/powerpoint/2010/main" val="501125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sz="3300" dirty="0" smtClean="0"/>
              <a:t>Participants will:</a:t>
            </a:r>
          </a:p>
          <a:p>
            <a:pPr lvl="0"/>
            <a:r>
              <a:rPr lang="en-US" sz="3300" dirty="0" smtClean="0"/>
              <a:t>become familiar with the Head Start PIR and the oral-health-related items in the PIR, and what those data may show;</a:t>
            </a:r>
          </a:p>
          <a:p>
            <a:pPr lvl="0"/>
            <a:r>
              <a:rPr lang="en-US" sz="3300" dirty="0" smtClean="0"/>
              <a:t>learn how can PIR data be used to assess how a program compares to other local, state, and national Head Start programs;</a:t>
            </a:r>
          </a:p>
          <a:p>
            <a:pPr lvl="0"/>
            <a:r>
              <a:rPr lang="en-US" sz="3300" dirty="0" smtClean="0"/>
              <a:t>become familiar with other important issues that the PIR data do not reveal;</a:t>
            </a:r>
          </a:p>
          <a:p>
            <a:pPr lvl="0"/>
            <a:r>
              <a:rPr lang="en-US" sz="3300" dirty="0" smtClean="0"/>
              <a:t>learn how can PIR data were used to identify issues to address and to stimulate discussion about possible solutions;</a:t>
            </a:r>
          </a:p>
          <a:p>
            <a:pPr lvl="0"/>
            <a:r>
              <a:rPr lang="en-US" sz="3300" dirty="0" smtClean="0"/>
              <a:t>and, learn how two state DHLs have used PIR data and engaged community oral health partners to address “next steps” to assist in the resolution of issues identified by the PIR data.</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1460AB"/>
                </a:solidFill>
              </a:rPr>
              <a:t>What is the Head Start PIR?</a:t>
            </a:r>
            <a:endParaRPr lang="en-US" dirty="0"/>
          </a:p>
        </p:txBody>
      </p:sp>
      <p:sp>
        <p:nvSpPr>
          <p:cNvPr id="3" name="Content Placeholder 2"/>
          <p:cNvSpPr>
            <a:spLocks noGrp="1"/>
          </p:cNvSpPr>
          <p:nvPr>
            <p:ph idx="1"/>
          </p:nvPr>
        </p:nvSpPr>
        <p:spPr>
          <a:xfrm>
            <a:off x="647700" y="1546224"/>
            <a:ext cx="7886700" cy="4645025"/>
          </a:xfrm>
        </p:spPr>
        <p:txBody>
          <a:bodyPr>
            <a:normAutofit lnSpcReduction="10000"/>
          </a:bodyPr>
          <a:lstStyle/>
          <a:p>
            <a:pPr>
              <a:lnSpc>
                <a:spcPct val="110000"/>
              </a:lnSpc>
            </a:pPr>
            <a:r>
              <a:rPr lang="en-US" dirty="0"/>
              <a:t>The PIR provides comprehensive data on the services, staff, children, and families served by Early Head Start (EHS)/Head Start (HS) programs </a:t>
            </a:r>
            <a:r>
              <a:rPr lang="en-US" dirty="0" smtClean="0"/>
              <a:t>nationwide </a:t>
            </a:r>
          </a:p>
          <a:p>
            <a:pPr>
              <a:lnSpc>
                <a:spcPct val="110000"/>
              </a:lnSpc>
            </a:pPr>
            <a:r>
              <a:rPr lang="en-US" dirty="0" smtClean="0"/>
              <a:t>All </a:t>
            </a:r>
            <a:r>
              <a:rPr lang="en-US" dirty="0"/>
              <a:t>grantees and delegates are required to submit PIR reports to the HHS OHS </a:t>
            </a:r>
            <a:r>
              <a:rPr lang="en-US" dirty="0" smtClean="0"/>
              <a:t>annually</a:t>
            </a:r>
          </a:p>
          <a:p>
            <a:pPr lvl="1">
              <a:buFont typeface="Wingdings" charset="2"/>
              <a:buChar char="ü"/>
            </a:pPr>
            <a:r>
              <a:rPr lang="en-US" dirty="0" smtClean="0">
                <a:solidFill>
                  <a:schemeClr val="tx2"/>
                </a:solidFill>
              </a:rPr>
              <a:t>Self</a:t>
            </a:r>
            <a:r>
              <a:rPr lang="en-US" dirty="0">
                <a:solidFill>
                  <a:schemeClr val="tx2"/>
                </a:solidFill>
              </a:rPr>
              <a:t>-reported </a:t>
            </a:r>
            <a:r>
              <a:rPr lang="en-US" dirty="0" smtClean="0">
                <a:solidFill>
                  <a:schemeClr val="tx2"/>
                </a:solidFill>
              </a:rPr>
              <a:t>data</a:t>
            </a:r>
            <a:endParaRPr lang="en-US" sz="1600" dirty="0"/>
          </a:p>
          <a:p>
            <a:pPr>
              <a:lnSpc>
                <a:spcPct val="100000"/>
              </a:lnSpc>
            </a:pPr>
            <a:r>
              <a:rPr lang="en-US" dirty="0"/>
              <a:t>The PIR data are compiled for use at the federal, regional, state, and local levels</a:t>
            </a:r>
          </a:p>
          <a:p>
            <a:pPr lvl="1">
              <a:buFont typeface="Wingdings" pitchFamily="2" charset="2"/>
              <a:buChar char="ü"/>
            </a:pPr>
            <a:r>
              <a:rPr lang="en-US" dirty="0">
                <a:hlinkClick r:id="rId2"/>
              </a:rPr>
              <a:t>http://eclkc.ohs.acf.hhs.gov/hslc/mr/pir</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0"/>
            <a:ext cx="8229600" cy="1143000"/>
          </a:xfrm>
        </p:spPr>
        <p:txBody>
          <a:bodyPr>
            <a:normAutofit/>
          </a:bodyPr>
          <a:lstStyle/>
          <a:p>
            <a:r>
              <a:rPr lang="en-US" b="1" dirty="0">
                <a:solidFill>
                  <a:srgbClr val="1460AB"/>
                </a:solidFill>
              </a:rPr>
              <a:t>Oral Health HS PIR Requirements</a:t>
            </a:r>
            <a:endParaRPr lang="en-US" dirty="0"/>
          </a:p>
        </p:txBody>
      </p:sp>
      <p:sp>
        <p:nvSpPr>
          <p:cNvPr id="3" name="Content Placeholder 2"/>
          <p:cNvSpPr>
            <a:spLocks noGrp="1"/>
          </p:cNvSpPr>
          <p:nvPr>
            <p:ph idx="1"/>
          </p:nvPr>
        </p:nvSpPr>
        <p:spPr>
          <a:xfrm>
            <a:off x="228600" y="1314450"/>
            <a:ext cx="8686800" cy="5099050"/>
          </a:xfrm>
        </p:spPr>
        <p:txBody>
          <a:bodyPr>
            <a:normAutofit/>
          </a:bodyPr>
          <a:lstStyle/>
          <a:p>
            <a:pPr marL="342900" indent="-342900"/>
            <a:r>
              <a:rPr lang="en-US" u="sng" dirty="0"/>
              <a:t>PIR #C.17</a:t>
            </a:r>
            <a:r>
              <a:rPr lang="en-US" dirty="0"/>
              <a:t>: The number of children with continuous, accessible dental care provided by a dentist:</a:t>
            </a:r>
          </a:p>
          <a:p>
            <a:pPr marL="685800" lvl="1" indent="-342900">
              <a:buFont typeface="Wingdings" panose="05000000000000000000" pitchFamily="2" charset="2"/>
              <a:buChar char="ü"/>
            </a:pPr>
            <a:r>
              <a:rPr lang="en-US" sz="2400" dirty="0"/>
              <a:t># at enrollment</a:t>
            </a:r>
          </a:p>
          <a:p>
            <a:pPr marL="685800" lvl="1" indent="-342900">
              <a:buFont typeface="Wingdings" panose="05000000000000000000" pitchFamily="2" charset="2"/>
              <a:buChar char="ü"/>
            </a:pPr>
            <a:r>
              <a:rPr lang="en-US" sz="2400" dirty="0"/>
              <a:t># at the end of enrollment year</a:t>
            </a:r>
          </a:p>
          <a:p>
            <a:pPr marL="342900" indent="-342900">
              <a:buFont typeface="Wingdings" panose="05000000000000000000" pitchFamily="2" charset="2"/>
              <a:buChar char="v"/>
              <a:tabLst>
                <a:tab pos="800100" algn="l"/>
              </a:tabLst>
            </a:pPr>
            <a:r>
              <a:rPr lang="en-US" b="1" dirty="0" smtClean="0">
                <a:solidFill>
                  <a:srgbClr val="CB440A"/>
                </a:solidFill>
              </a:rPr>
              <a:t>Dental </a:t>
            </a:r>
            <a:r>
              <a:rPr lang="en-US" b="1" dirty="0">
                <a:solidFill>
                  <a:srgbClr val="CB440A"/>
                </a:solidFill>
              </a:rPr>
              <a:t>home </a:t>
            </a:r>
            <a:r>
              <a:rPr lang="en-US" dirty="0"/>
              <a:t>(as defined in the PIR): </a:t>
            </a:r>
          </a:p>
          <a:p>
            <a:pPr lvl="2" indent="-342900">
              <a:buFont typeface="Wingdings" panose="05000000000000000000" pitchFamily="2" charset="2"/>
              <a:buChar char="Ø"/>
              <a:tabLst>
                <a:tab pos="800100" algn="l"/>
              </a:tabLst>
            </a:pPr>
            <a:r>
              <a:rPr lang="en-US" i="1" dirty="0"/>
              <a:t>An ongoing source of continuous, accessible dental care provided by a dentist</a:t>
            </a:r>
            <a:endParaRPr lang="en-US" dirty="0"/>
          </a:p>
          <a:p>
            <a:pPr marL="342900" indent="-342900"/>
            <a:r>
              <a:rPr lang="en-US" u="sng" dirty="0"/>
              <a:t>PIR #C.18</a:t>
            </a:r>
            <a:r>
              <a:rPr lang="en-US" dirty="0"/>
              <a:t>: The number of children who received preventive care since last year’s PIR was reported:</a:t>
            </a:r>
          </a:p>
          <a:p>
            <a:pPr marL="685800" lvl="1" indent="-342900">
              <a:buFont typeface="Wingdings" panose="05000000000000000000" pitchFamily="2" charset="2"/>
              <a:buChar char="ü"/>
            </a:pPr>
            <a:r>
              <a:rPr lang="en-US" sz="2550" dirty="0"/>
              <a:t># at the end of enrollment year</a:t>
            </a:r>
          </a:p>
          <a:p>
            <a:pPr marL="342900" indent="-342900">
              <a:buFont typeface="Wingdings" panose="05000000000000000000" pitchFamily="2" charset="2"/>
              <a:buChar char="v"/>
              <a:tabLst>
                <a:tab pos="800100" algn="l"/>
              </a:tabLst>
            </a:pPr>
            <a:r>
              <a:rPr lang="en-US" b="1" dirty="0" smtClean="0">
                <a:solidFill>
                  <a:srgbClr val="CB440A"/>
                </a:solidFill>
              </a:rPr>
              <a:t>Preventive </a:t>
            </a:r>
            <a:r>
              <a:rPr lang="en-US" b="1" dirty="0">
                <a:solidFill>
                  <a:srgbClr val="CB440A"/>
                </a:solidFill>
              </a:rPr>
              <a:t>care </a:t>
            </a:r>
            <a:r>
              <a:rPr lang="en-US" dirty="0"/>
              <a:t>(as defined in the PIR): </a:t>
            </a:r>
          </a:p>
          <a:p>
            <a:pPr marL="685800" lvl="1" indent="-342900">
              <a:buFont typeface="Wingdings" panose="05000000000000000000" pitchFamily="2" charset="2"/>
              <a:buChar char="Ø"/>
            </a:pPr>
            <a:r>
              <a:rPr lang="en-US" sz="2400" i="1" dirty="0"/>
              <a:t>Includes fluoride application, cleaning, sealant application, etc</a:t>
            </a:r>
            <a:r>
              <a:rPr lang="en-US" sz="2400"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1460AB"/>
                </a:solidFill>
              </a:rPr>
              <a:t>Oral Health HS PIR Requirements (cont’d)</a:t>
            </a:r>
            <a:endParaRPr lang="en-US" sz="3600" dirty="0"/>
          </a:p>
        </p:txBody>
      </p:sp>
      <p:sp>
        <p:nvSpPr>
          <p:cNvPr id="3" name="Content Placeholder 2"/>
          <p:cNvSpPr>
            <a:spLocks noGrp="1"/>
          </p:cNvSpPr>
          <p:nvPr>
            <p:ph idx="1"/>
          </p:nvPr>
        </p:nvSpPr>
        <p:spPr>
          <a:xfrm>
            <a:off x="457200" y="1631950"/>
            <a:ext cx="8229600" cy="5257800"/>
          </a:xfrm>
        </p:spPr>
        <p:txBody>
          <a:bodyPr/>
          <a:lstStyle/>
          <a:p>
            <a:pPr marL="457200" indent="-457200"/>
            <a:r>
              <a:rPr lang="en-US" dirty="0"/>
              <a:t>PIR #C.19: The number of children…who have completed a professional dental exam since last </a:t>
            </a:r>
            <a:r>
              <a:rPr lang="en-US" sz="3000" dirty="0"/>
              <a:t>year’s PIR was reported:</a:t>
            </a:r>
          </a:p>
          <a:p>
            <a:pPr marL="800100" lvl="1" indent="-342900">
              <a:buFont typeface="Wingdings" charset="2"/>
              <a:buChar char="ü"/>
            </a:pPr>
            <a:r>
              <a:rPr lang="en-US" sz="2400" dirty="0"/>
              <a:t># at the end of enrollment year</a:t>
            </a:r>
          </a:p>
          <a:p>
            <a:pPr marL="457200" lvl="1" indent="0">
              <a:buNone/>
            </a:pPr>
            <a:endParaRPr lang="en-US" sz="1000" dirty="0"/>
          </a:p>
          <a:p>
            <a:pPr marL="457200" indent="-457200">
              <a:buFont typeface="Wingdings" panose="05000000000000000000" pitchFamily="2" charset="2"/>
              <a:buChar char="v"/>
            </a:pPr>
            <a:r>
              <a:rPr lang="en-US" b="1" dirty="0" smtClean="0">
                <a:solidFill>
                  <a:srgbClr val="CB440A"/>
                </a:solidFill>
              </a:rPr>
              <a:t>Professional </a:t>
            </a:r>
            <a:r>
              <a:rPr lang="en-US" b="1" dirty="0">
                <a:solidFill>
                  <a:srgbClr val="CB440A"/>
                </a:solidFill>
              </a:rPr>
              <a:t>dental exam </a:t>
            </a:r>
            <a:r>
              <a:rPr lang="en-US" dirty="0"/>
              <a:t>(as defined in the HS Performance Standards): </a:t>
            </a:r>
          </a:p>
          <a:p>
            <a:pPr marL="800100" lvl="1" indent="-342900">
              <a:buFont typeface="Wingdings" panose="05000000000000000000" pitchFamily="2" charset="2"/>
              <a:buChar char="Ø"/>
            </a:pPr>
            <a:r>
              <a:rPr lang="en-US" sz="2400" i="1" dirty="0"/>
              <a:t>must incorporate the requirements for a schedule of well child care utilized by the EPSDT program of the Medicaid agency of the State in which they operate</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1460AB"/>
                </a:solidFill>
              </a:rPr>
              <a:t>Oral Health HS PIR Requirements (cont’d)</a:t>
            </a:r>
            <a:endParaRPr lang="en-US" sz="3600" dirty="0"/>
          </a:p>
        </p:txBody>
      </p:sp>
      <p:sp>
        <p:nvSpPr>
          <p:cNvPr id="3" name="Content Placeholder 2"/>
          <p:cNvSpPr>
            <a:spLocks noGrp="1"/>
          </p:cNvSpPr>
          <p:nvPr>
            <p:ph idx="1"/>
          </p:nvPr>
        </p:nvSpPr>
        <p:spPr>
          <a:xfrm>
            <a:off x="450850" y="1854200"/>
            <a:ext cx="8229600" cy="4448126"/>
          </a:xfrm>
        </p:spPr>
        <p:txBody>
          <a:bodyPr>
            <a:normAutofit/>
          </a:bodyPr>
          <a:lstStyle/>
          <a:p>
            <a:pPr marL="457200" indent="-457200">
              <a:buFont typeface="Wingdings" pitchFamily="2" charset="2"/>
              <a:buChar char="§"/>
              <a:tabLst>
                <a:tab pos="628650" algn="l"/>
              </a:tabLst>
            </a:pPr>
            <a:r>
              <a:rPr lang="en-US" u="sng" dirty="0"/>
              <a:t>PIR #C.19.a.</a:t>
            </a:r>
            <a:r>
              <a:rPr lang="en-US" dirty="0"/>
              <a:t>: </a:t>
            </a:r>
            <a:endParaRPr lang="en-US" dirty="0" smtClean="0"/>
          </a:p>
          <a:p>
            <a:pPr marL="457200" indent="-457200">
              <a:buNone/>
              <a:tabLst>
                <a:tab pos="628650" algn="l"/>
              </a:tabLst>
            </a:pPr>
            <a:r>
              <a:rPr lang="en-US" dirty="0" smtClean="0"/>
              <a:t>	</a:t>
            </a:r>
            <a:r>
              <a:rPr lang="en-US" dirty="0" smtClean="0"/>
              <a:t>Of </a:t>
            </a:r>
            <a:r>
              <a:rPr lang="en-US" dirty="0"/>
              <a:t>the number of children in C.19, the number of children diagnosed as needing dental treatment since last year’s PIR was </a:t>
            </a:r>
            <a:r>
              <a:rPr lang="en-US" dirty="0" smtClean="0"/>
              <a:t>reported; and, </a:t>
            </a:r>
          </a:p>
          <a:p>
            <a:pPr marL="457200" indent="-457200">
              <a:buNone/>
              <a:tabLst>
                <a:tab pos="628650" algn="l"/>
              </a:tabLst>
            </a:pPr>
            <a:r>
              <a:rPr lang="en-US" dirty="0" smtClean="0"/>
              <a:t>	</a:t>
            </a:r>
            <a:r>
              <a:rPr lang="en-US" dirty="0" smtClean="0"/>
              <a:t>of these children the number who received or are receiving dental treatment:</a:t>
            </a:r>
            <a:endParaRPr lang="en-US" dirty="0"/>
          </a:p>
          <a:p>
            <a:pPr marL="685800" lvl="1">
              <a:buFont typeface="Wingdings" panose="05000000000000000000" pitchFamily="2" charset="2"/>
              <a:buChar char="ü"/>
            </a:pPr>
            <a:r>
              <a:rPr lang="en-US" sz="2400" dirty="0"/>
              <a:t># at the end of enrollment year</a:t>
            </a:r>
          </a:p>
          <a:p>
            <a:pPr lvl="1" indent="-457200">
              <a:buNone/>
              <a:tabLst>
                <a:tab pos="628650" algn="l"/>
              </a:tabLst>
            </a:pPr>
            <a:endParaRPr lang="en-US" sz="1000" dirty="0"/>
          </a:p>
          <a:p>
            <a:pPr>
              <a:buFont typeface="Wingdings" panose="05000000000000000000" pitchFamily="2" charset="2"/>
              <a:buChar char="v"/>
            </a:pPr>
            <a:r>
              <a:rPr lang="en-US" sz="3000" dirty="0"/>
              <a:t> </a:t>
            </a:r>
            <a:r>
              <a:rPr lang="en-US" b="1" dirty="0">
                <a:solidFill>
                  <a:srgbClr val="CB440A"/>
                </a:solidFill>
              </a:rPr>
              <a:t>Dental treatment </a:t>
            </a:r>
            <a:r>
              <a:rPr lang="en-US" dirty="0"/>
              <a:t>(as defined in the PIR): </a:t>
            </a:r>
          </a:p>
          <a:p>
            <a:pPr marL="800100" lvl="1" indent="-342900">
              <a:buFont typeface="Wingdings" panose="05000000000000000000" pitchFamily="2" charset="2"/>
              <a:buChar char="Ø"/>
            </a:pPr>
            <a:r>
              <a:rPr lang="en-US" sz="2400" i="1" dirty="0"/>
              <a:t>Includes restoration, pulp therapy, or </a:t>
            </a:r>
            <a:r>
              <a:rPr lang="en-US" sz="2400" i="1" dirty="0" smtClean="0"/>
              <a:t>extraction </a:t>
            </a:r>
          </a:p>
          <a:p>
            <a:pPr marL="800100" lvl="1" indent="-342900">
              <a:buFont typeface="Wingdings" panose="05000000000000000000" pitchFamily="2" charset="2"/>
              <a:buChar char="Ø"/>
            </a:pPr>
            <a:r>
              <a:rPr lang="en-US" sz="2400" i="1" dirty="0"/>
              <a:t>D</a:t>
            </a:r>
            <a:r>
              <a:rPr lang="en-US" sz="2400" i="1" dirty="0" smtClean="0"/>
              <a:t>oes </a:t>
            </a:r>
            <a:r>
              <a:rPr lang="en-US" sz="2400" i="1" dirty="0"/>
              <a:t>not include fluoride application or </a:t>
            </a:r>
            <a:r>
              <a:rPr lang="en-US" sz="2400" i="1" dirty="0" smtClean="0"/>
              <a:t>cleaning</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66700"/>
            <a:ext cx="8229600" cy="1143000"/>
          </a:xfrm>
        </p:spPr>
        <p:txBody>
          <a:bodyPr>
            <a:normAutofit/>
          </a:bodyPr>
          <a:lstStyle/>
          <a:p>
            <a:r>
              <a:rPr lang="en-US" sz="3600" b="1" dirty="0" smtClean="0">
                <a:solidFill>
                  <a:srgbClr val="1460AB"/>
                </a:solidFill>
              </a:rPr>
              <a:t>Oral Health </a:t>
            </a:r>
            <a:r>
              <a:rPr lang="en-US" sz="3600" b="1" u="sng" dirty="0" smtClean="0">
                <a:solidFill>
                  <a:srgbClr val="1460AB"/>
                </a:solidFill>
              </a:rPr>
              <a:t>EHS</a:t>
            </a:r>
            <a:r>
              <a:rPr lang="en-US" sz="3600" b="1" dirty="0" smtClean="0">
                <a:solidFill>
                  <a:srgbClr val="1460AB"/>
                </a:solidFill>
              </a:rPr>
              <a:t> PIR </a:t>
            </a:r>
            <a:r>
              <a:rPr lang="en-US" sz="3600" b="1" dirty="0">
                <a:solidFill>
                  <a:srgbClr val="1460AB"/>
                </a:solidFill>
              </a:rPr>
              <a:t>Requirements</a:t>
            </a:r>
            <a:endParaRPr lang="en-US" sz="3600" dirty="0"/>
          </a:p>
        </p:txBody>
      </p:sp>
      <p:sp>
        <p:nvSpPr>
          <p:cNvPr id="3" name="Content Placeholder 2"/>
          <p:cNvSpPr>
            <a:spLocks noGrp="1"/>
          </p:cNvSpPr>
          <p:nvPr>
            <p:ph idx="1"/>
          </p:nvPr>
        </p:nvSpPr>
        <p:spPr>
          <a:xfrm>
            <a:off x="495300" y="1339850"/>
            <a:ext cx="8229600" cy="4800600"/>
          </a:xfrm>
        </p:spPr>
        <p:txBody>
          <a:bodyPr/>
          <a:lstStyle/>
          <a:p>
            <a:pPr marL="0" indent="0">
              <a:buNone/>
            </a:pPr>
            <a:r>
              <a:rPr lang="en-US" b="1" dirty="0">
                <a:solidFill>
                  <a:srgbClr val="CB440A"/>
                </a:solidFill>
              </a:rPr>
              <a:t>Infant &amp; Toddlers</a:t>
            </a:r>
          </a:p>
          <a:p>
            <a:r>
              <a:rPr lang="en-US" sz="2800" u="sng" dirty="0"/>
              <a:t>PIR #C.20</a:t>
            </a:r>
            <a:r>
              <a:rPr lang="en-US" sz="2800" dirty="0"/>
              <a:t>: Number of all children who are up-to-date on a schedule of age-appropriate preventive and primary oral health care according to the relevant state’s EPSDT schedule</a:t>
            </a:r>
          </a:p>
          <a:p>
            <a:pPr lvl="1">
              <a:buFont typeface="Wingdings" panose="05000000000000000000" pitchFamily="2" charset="2"/>
              <a:buChar char="ü"/>
            </a:pPr>
            <a:r>
              <a:rPr lang="en-US" sz="2400" dirty="0"/>
              <a:t>at the end of the enrollment year</a:t>
            </a:r>
          </a:p>
          <a:p>
            <a:pPr marL="0" indent="0">
              <a:buNone/>
            </a:pPr>
            <a:r>
              <a:rPr lang="en-US" b="1" dirty="0">
                <a:solidFill>
                  <a:srgbClr val="CB440A"/>
                </a:solidFill>
              </a:rPr>
              <a:t>Pregnant Women</a:t>
            </a:r>
          </a:p>
          <a:p>
            <a:r>
              <a:rPr lang="en-US" sz="2800" u="sng" dirty="0">
                <a:solidFill>
                  <a:srgbClr val="000000"/>
                </a:solidFill>
              </a:rPr>
              <a:t>PIR #C.21</a:t>
            </a:r>
            <a:r>
              <a:rPr lang="en-US" sz="2800" dirty="0">
                <a:solidFill>
                  <a:srgbClr val="000000"/>
                </a:solidFill>
              </a:rPr>
              <a:t>: Number of all pregnant women who received a professional dental examination(s) and/or treatment since last year’s PIR was reported</a:t>
            </a:r>
          </a:p>
          <a:p>
            <a:pPr lvl="1">
              <a:buFont typeface="Wingdings" panose="05000000000000000000" pitchFamily="2" charset="2"/>
              <a:buChar char="ü"/>
            </a:pPr>
            <a:r>
              <a:rPr lang="en-US" sz="2400" dirty="0">
                <a:solidFill>
                  <a:srgbClr val="000000"/>
                </a:solidFill>
              </a:rPr>
              <a:t># of pregnant women</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24" y="501650"/>
            <a:ext cx="9150824" cy="990600"/>
          </a:xfrm>
        </p:spPr>
        <p:txBody>
          <a:bodyPr vert="horz" lIns="91440" tIns="45720" rIns="91440" bIns="45720" rtlCol="0" anchor="ctr">
            <a:normAutofit fontScale="90000"/>
          </a:bodyPr>
          <a:lstStyle/>
          <a:p>
            <a:r>
              <a:rPr lang="en-US" dirty="0">
                <a:solidFill>
                  <a:srgbClr val="1460AB"/>
                </a:solidFill>
              </a:rPr>
              <a:t>Oral Health PIR Data for </a:t>
            </a:r>
            <a:r>
              <a:rPr lang="en-US" dirty="0" smtClean="0">
                <a:solidFill>
                  <a:srgbClr val="1460AB"/>
                </a:solidFill>
              </a:rPr>
              <a:t>U.S.</a:t>
            </a:r>
            <a:br>
              <a:rPr lang="en-US" dirty="0" smtClean="0">
                <a:solidFill>
                  <a:srgbClr val="1460AB"/>
                </a:solidFill>
              </a:rPr>
            </a:br>
            <a:r>
              <a:rPr lang="en-US" dirty="0" smtClean="0">
                <a:solidFill>
                  <a:srgbClr val="1460AB"/>
                </a:solidFill>
              </a:rPr>
              <a:t>FY </a:t>
            </a:r>
            <a:r>
              <a:rPr lang="en-US" dirty="0" smtClean="0">
                <a:solidFill>
                  <a:srgbClr val="1460AB"/>
                </a:solidFill>
              </a:rPr>
              <a:t>2013-2015</a:t>
            </a:r>
            <a:endParaRPr lang="en-US" dirty="0">
              <a:solidFill>
                <a:srgbClr val="1460AB"/>
              </a:solidFill>
            </a:endParaRPr>
          </a:p>
        </p:txBody>
      </p:sp>
      <p:graphicFrame>
        <p:nvGraphicFramePr>
          <p:cNvPr id="5" name="Table 4"/>
          <p:cNvGraphicFramePr>
            <a:graphicFrameLocks noGrp="1"/>
          </p:cNvGraphicFramePr>
          <p:nvPr>
            <p:extLst>
              <p:ext uri="{D42A27DB-BD31-4B8C-83A1-F6EECF244321}">
                <p14:modId xmlns="" xmlns:p14="http://schemas.microsoft.com/office/powerpoint/2010/main" val="2002291793"/>
              </p:ext>
            </p:extLst>
          </p:nvPr>
        </p:nvGraphicFramePr>
        <p:xfrm>
          <a:off x="609600" y="1873250"/>
          <a:ext cx="7924800" cy="4040005"/>
        </p:xfrm>
        <a:graphic>
          <a:graphicData uri="http://schemas.openxmlformats.org/drawingml/2006/table">
            <a:tbl>
              <a:tblPr firstRow="1" bandRow="1">
                <a:tableStyleId>{5C22544A-7EE6-4342-B048-85BDC9FD1C3A}</a:tableStyleId>
              </a:tblPr>
              <a:tblGrid>
                <a:gridCol w="3657600">
                  <a:extLst>
                    <a:ext uri="{9D8B030D-6E8A-4147-A177-3AD203B41FA5}">
                      <a16:colId xmlns="" xmlns:a16="http://schemas.microsoft.com/office/drawing/2014/main" val="20000"/>
                    </a:ext>
                  </a:extLst>
                </a:gridCol>
                <a:gridCol w="1295400">
                  <a:extLst>
                    <a:ext uri="{9D8B030D-6E8A-4147-A177-3AD203B41FA5}">
                      <a16:colId xmlns="" xmlns:a16="http://schemas.microsoft.com/office/drawing/2014/main" val="20001"/>
                    </a:ext>
                  </a:extLst>
                </a:gridCol>
                <a:gridCol w="1524000">
                  <a:extLst>
                    <a:ext uri="{9D8B030D-6E8A-4147-A177-3AD203B41FA5}">
                      <a16:colId xmlns="" xmlns:a16="http://schemas.microsoft.com/office/drawing/2014/main" val="20002"/>
                    </a:ext>
                  </a:extLst>
                </a:gridCol>
                <a:gridCol w="1447800">
                  <a:extLst>
                    <a:ext uri="{9D8B030D-6E8A-4147-A177-3AD203B41FA5}">
                      <a16:colId xmlns="" xmlns:a16="http://schemas.microsoft.com/office/drawing/2014/main" val="20003"/>
                    </a:ext>
                  </a:extLst>
                </a:gridCol>
              </a:tblGrid>
              <a:tr h="560844">
                <a:tc>
                  <a:txBody>
                    <a:bodyPr/>
                    <a:lstStyle/>
                    <a:p>
                      <a:pPr algn="ctr"/>
                      <a:r>
                        <a:rPr lang="en-US" sz="2000" dirty="0"/>
                        <a:t>PIR Indicator </a:t>
                      </a:r>
                      <a:r>
                        <a:rPr lang="en-US" sz="2000" dirty="0" smtClean="0"/>
                        <a:t>Related </a:t>
                      </a:r>
                      <a:r>
                        <a:rPr lang="en-US" sz="2000" dirty="0"/>
                        <a:t>to </a:t>
                      </a:r>
                      <a:endParaRPr lang="en-US" sz="2000" dirty="0" smtClean="0"/>
                    </a:p>
                    <a:p>
                      <a:pPr algn="ctr"/>
                      <a:r>
                        <a:rPr lang="en-US" sz="2000" dirty="0" smtClean="0"/>
                        <a:t>Oral </a:t>
                      </a:r>
                      <a:r>
                        <a:rPr lang="en-US" sz="2000" dirty="0"/>
                        <a:t>Health</a:t>
                      </a:r>
                    </a:p>
                  </a:txBody>
                  <a:tcPr anchor="ctr"/>
                </a:tc>
                <a:tc>
                  <a:txBody>
                    <a:bodyPr/>
                    <a:lstStyle/>
                    <a:p>
                      <a:pPr algn="ctr"/>
                      <a:r>
                        <a:rPr lang="en-US" sz="2000" dirty="0" smtClean="0"/>
                        <a:t>2013</a:t>
                      </a:r>
                      <a:endParaRPr lang="en-US" sz="2000" dirty="0"/>
                    </a:p>
                  </a:txBody>
                  <a:tcPr anchor="ctr"/>
                </a:tc>
                <a:tc>
                  <a:txBody>
                    <a:bodyPr/>
                    <a:lstStyle/>
                    <a:p>
                      <a:pPr algn="ctr"/>
                      <a:r>
                        <a:rPr lang="en-US" sz="2000" dirty="0"/>
                        <a:t>2014</a:t>
                      </a:r>
                    </a:p>
                  </a:txBody>
                  <a:tcPr anchor="ctr"/>
                </a:tc>
                <a:tc>
                  <a:txBody>
                    <a:bodyPr/>
                    <a:lstStyle/>
                    <a:p>
                      <a:pPr algn="ctr"/>
                      <a:r>
                        <a:rPr lang="en-US" sz="2000" dirty="0"/>
                        <a:t>2015</a:t>
                      </a:r>
                    </a:p>
                  </a:txBody>
                  <a:tcPr anchor="ctr"/>
                </a:tc>
                <a:extLst>
                  <a:ext uri="{0D108BD9-81ED-4DB2-BD59-A6C34878D82A}">
                    <a16:rowId xmlns="" xmlns:a16="http://schemas.microsoft.com/office/drawing/2014/main" val="10000"/>
                  </a:ext>
                </a:extLst>
              </a:tr>
              <a:tr h="595765">
                <a:tc>
                  <a:txBody>
                    <a:bodyPr/>
                    <a:lstStyle/>
                    <a:p>
                      <a:r>
                        <a:rPr lang="en-US" sz="1800" dirty="0"/>
                        <a:t>% Enrollees in US with a </a:t>
                      </a:r>
                      <a:r>
                        <a:rPr lang="en-US" sz="1800" dirty="0" smtClean="0"/>
                        <a:t>dental home</a:t>
                      </a:r>
                      <a:endParaRPr lang="en-US" sz="1800" dirty="0"/>
                    </a:p>
                  </a:txBody>
                  <a:tcPr/>
                </a:tc>
                <a:tc>
                  <a:txBody>
                    <a:bodyPr/>
                    <a:lstStyle/>
                    <a:p>
                      <a:pPr algn="ctr"/>
                      <a:r>
                        <a:rPr lang="en-US" sz="1800" dirty="0"/>
                        <a:t>93%</a:t>
                      </a:r>
                    </a:p>
                  </a:txBody>
                  <a:tcPr/>
                </a:tc>
                <a:tc>
                  <a:txBody>
                    <a:bodyPr/>
                    <a:lstStyle/>
                    <a:p>
                      <a:pPr algn="ctr"/>
                      <a:r>
                        <a:rPr lang="en-US" sz="1800" dirty="0"/>
                        <a:t>91%</a:t>
                      </a:r>
                    </a:p>
                  </a:txBody>
                  <a:tcPr/>
                </a:tc>
                <a:tc>
                  <a:txBody>
                    <a:bodyPr/>
                    <a:lstStyle/>
                    <a:p>
                      <a:pPr algn="ctr"/>
                      <a:r>
                        <a:rPr lang="en-US" sz="1800" dirty="0"/>
                        <a:t>91%</a:t>
                      </a:r>
                    </a:p>
                  </a:txBody>
                  <a:tcPr/>
                </a:tc>
                <a:extLst>
                  <a:ext uri="{0D108BD9-81ED-4DB2-BD59-A6C34878D82A}">
                    <a16:rowId xmlns="" xmlns:a16="http://schemas.microsoft.com/office/drawing/2014/main" val="10001"/>
                  </a:ext>
                </a:extLst>
              </a:tr>
              <a:tr h="341630">
                <a:tc>
                  <a:txBody>
                    <a:bodyPr/>
                    <a:lstStyle/>
                    <a:p>
                      <a:r>
                        <a:rPr lang="en-US" sz="1800" dirty="0"/>
                        <a:t>% with professional dental</a:t>
                      </a:r>
                      <a:r>
                        <a:rPr lang="en-US" sz="1800" baseline="0" dirty="0"/>
                        <a:t> exam</a:t>
                      </a:r>
                      <a:endParaRPr lang="en-US" sz="1800" dirty="0"/>
                    </a:p>
                  </a:txBody>
                  <a:tcPr/>
                </a:tc>
                <a:tc>
                  <a:txBody>
                    <a:bodyPr/>
                    <a:lstStyle/>
                    <a:p>
                      <a:pPr algn="ctr"/>
                      <a:r>
                        <a:rPr lang="en-US" sz="1800" dirty="0"/>
                        <a:t>86%</a:t>
                      </a:r>
                    </a:p>
                  </a:txBody>
                  <a:tcPr/>
                </a:tc>
                <a:tc>
                  <a:txBody>
                    <a:bodyPr/>
                    <a:lstStyle/>
                    <a:p>
                      <a:pPr algn="ctr"/>
                      <a:r>
                        <a:rPr lang="en-US" sz="1800" dirty="0"/>
                        <a:t>85%</a:t>
                      </a:r>
                    </a:p>
                  </a:txBody>
                  <a:tcPr/>
                </a:tc>
                <a:tc>
                  <a:txBody>
                    <a:bodyPr/>
                    <a:lstStyle/>
                    <a:p>
                      <a:pPr algn="ctr"/>
                      <a:r>
                        <a:rPr lang="en-US" sz="1800" dirty="0"/>
                        <a:t>83%</a:t>
                      </a:r>
                    </a:p>
                  </a:txBody>
                  <a:tcPr/>
                </a:tc>
                <a:extLst>
                  <a:ext uri="{0D108BD9-81ED-4DB2-BD59-A6C34878D82A}">
                    <a16:rowId xmlns="" xmlns:a16="http://schemas.microsoft.com/office/drawing/2014/main" val="10002"/>
                  </a:ext>
                </a:extLst>
              </a:tr>
              <a:tr h="236220">
                <a:tc>
                  <a:txBody>
                    <a:bodyPr/>
                    <a:lstStyle/>
                    <a:p>
                      <a:r>
                        <a:rPr lang="en-US" sz="1800" dirty="0" smtClean="0"/>
                        <a:t>%</a:t>
                      </a:r>
                      <a:r>
                        <a:rPr lang="en-US" sz="1800" baseline="0" dirty="0" smtClean="0"/>
                        <a:t> </a:t>
                      </a:r>
                      <a:r>
                        <a:rPr lang="en-US" sz="1800" dirty="0" smtClean="0"/>
                        <a:t>diagnosed </a:t>
                      </a:r>
                      <a:r>
                        <a:rPr lang="en-US" sz="1800" dirty="0"/>
                        <a:t>as needing follow-up</a:t>
                      </a:r>
                      <a:r>
                        <a:rPr lang="en-US" sz="1800" baseline="0" dirty="0"/>
                        <a:t> </a:t>
                      </a:r>
                      <a:r>
                        <a:rPr lang="en-US" sz="1800" baseline="0" dirty="0" err="1"/>
                        <a:t>Tx</a:t>
                      </a:r>
                      <a:endParaRPr lang="en-US" sz="1800" dirty="0"/>
                    </a:p>
                  </a:txBody>
                  <a:tcPr/>
                </a:tc>
                <a:tc>
                  <a:txBody>
                    <a:bodyPr/>
                    <a:lstStyle/>
                    <a:p>
                      <a:pPr algn="ctr"/>
                      <a:r>
                        <a:rPr lang="en-US" sz="1800" dirty="0"/>
                        <a:t>19%</a:t>
                      </a:r>
                    </a:p>
                  </a:txBody>
                  <a:tcPr/>
                </a:tc>
                <a:tc>
                  <a:txBody>
                    <a:bodyPr/>
                    <a:lstStyle/>
                    <a:p>
                      <a:pPr algn="ctr"/>
                      <a:r>
                        <a:rPr lang="en-US" sz="1800" dirty="0"/>
                        <a:t>19%</a:t>
                      </a:r>
                    </a:p>
                  </a:txBody>
                  <a:tcPr/>
                </a:tc>
                <a:tc>
                  <a:txBody>
                    <a:bodyPr/>
                    <a:lstStyle/>
                    <a:p>
                      <a:pPr algn="ctr"/>
                      <a:r>
                        <a:rPr lang="en-US" sz="1800" dirty="0"/>
                        <a:t>18%</a:t>
                      </a:r>
                    </a:p>
                  </a:txBody>
                  <a:tcPr/>
                </a:tc>
                <a:extLst>
                  <a:ext uri="{0D108BD9-81ED-4DB2-BD59-A6C34878D82A}">
                    <a16:rowId xmlns="" xmlns:a16="http://schemas.microsoft.com/office/drawing/2014/main" val="10003"/>
                  </a:ext>
                </a:extLst>
              </a:tr>
              <a:tr h="181610">
                <a:tc>
                  <a:txBody>
                    <a:bodyPr/>
                    <a:lstStyle/>
                    <a:p>
                      <a:r>
                        <a:rPr lang="en-US" sz="1800" dirty="0"/>
                        <a:t>% receiving/have received needed </a:t>
                      </a:r>
                      <a:r>
                        <a:rPr lang="en-US" sz="1800" dirty="0" err="1"/>
                        <a:t>Tx</a:t>
                      </a:r>
                      <a:endParaRPr lang="en-US" sz="1800" dirty="0"/>
                    </a:p>
                  </a:txBody>
                  <a:tcPr/>
                </a:tc>
                <a:tc>
                  <a:txBody>
                    <a:bodyPr/>
                    <a:lstStyle/>
                    <a:p>
                      <a:pPr algn="ctr"/>
                      <a:r>
                        <a:rPr lang="en-US" sz="1800" dirty="0"/>
                        <a:t>80%</a:t>
                      </a:r>
                    </a:p>
                  </a:txBody>
                  <a:tcPr/>
                </a:tc>
                <a:tc>
                  <a:txBody>
                    <a:bodyPr/>
                    <a:lstStyle/>
                    <a:p>
                      <a:pPr algn="ctr"/>
                      <a:r>
                        <a:rPr lang="en-US" sz="1800" dirty="0"/>
                        <a:t>75%</a:t>
                      </a:r>
                    </a:p>
                  </a:txBody>
                  <a:tcPr/>
                </a:tc>
                <a:tc>
                  <a:txBody>
                    <a:bodyPr/>
                    <a:lstStyle/>
                    <a:p>
                      <a:pPr algn="ctr"/>
                      <a:r>
                        <a:rPr lang="en-US" sz="1800" dirty="0"/>
                        <a:t>73%</a:t>
                      </a:r>
                    </a:p>
                  </a:txBody>
                  <a:tcPr/>
                </a:tc>
                <a:extLst>
                  <a:ext uri="{0D108BD9-81ED-4DB2-BD59-A6C34878D82A}">
                    <a16:rowId xmlns="" xmlns:a16="http://schemas.microsoft.com/office/drawing/2014/main" val="10004"/>
                  </a:ext>
                </a:extLst>
              </a:tr>
              <a:tr h="254000">
                <a:tc>
                  <a:txBody>
                    <a:bodyPr/>
                    <a:lstStyle/>
                    <a:p>
                      <a:r>
                        <a:rPr lang="en-US" sz="1800" dirty="0"/>
                        <a:t>% receiving preventive care</a:t>
                      </a:r>
                    </a:p>
                  </a:txBody>
                  <a:tcPr/>
                </a:tc>
                <a:tc>
                  <a:txBody>
                    <a:bodyPr/>
                    <a:lstStyle/>
                    <a:p>
                      <a:pPr algn="ctr"/>
                      <a:r>
                        <a:rPr lang="en-US" sz="1800" dirty="0"/>
                        <a:t>85%</a:t>
                      </a:r>
                    </a:p>
                  </a:txBody>
                  <a:tcPr/>
                </a:tc>
                <a:tc>
                  <a:txBody>
                    <a:bodyPr/>
                    <a:lstStyle/>
                    <a:p>
                      <a:pPr algn="ctr"/>
                      <a:r>
                        <a:rPr lang="en-US" sz="1800" dirty="0"/>
                        <a:t>85%</a:t>
                      </a:r>
                    </a:p>
                  </a:txBody>
                  <a:tcPr/>
                </a:tc>
                <a:tc>
                  <a:txBody>
                    <a:bodyPr/>
                    <a:lstStyle/>
                    <a:p>
                      <a:pPr algn="ctr"/>
                      <a:r>
                        <a:rPr lang="en-US" sz="1800" dirty="0"/>
                        <a:t>83%</a:t>
                      </a:r>
                    </a:p>
                  </a:txBody>
                  <a:tcPr/>
                </a:tc>
                <a:extLst>
                  <a:ext uri="{0D108BD9-81ED-4DB2-BD59-A6C34878D82A}">
                    <a16:rowId xmlns="" xmlns:a16="http://schemas.microsoft.com/office/drawing/2014/main" val="10005"/>
                  </a:ext>
                </a:extLst>
              </a:tr>
              <a:tr h="595765">
                <a:tc>
                  <a:txBody>
                    <a:bodyPr/>
                    <a:lstStyle/>
                    <a:p>
                      <a:r>
                        <a:rPr lang="en-US" sz="1800" dirty="0"/>
                        <a:t>% children </a:t>
                      </a:r>
                      <a:r>
                        <a:rPr lang="en-US" sz="1800" dirty="0" smtClean="0"/>
                        <a:t>ages 0</a:t>
                      </a:r>
                      <a:r>
                        <a:rPr lang="en-US" sz="1800" dirty="0"/>
                        <a:t>-2 </a:t>
                      </a:r>
                      <a:r>
                        <a:rPr lang="en-US" sz="1800" dirty="0" smtClean="0"/>
                        <a:t>up</a:t>
                      </a:r>
                      <a:r>
                        <a:rPr lang="en-US" sz="1800" dirty="0"/>
                        <a:t>-to-date on State Dental EPSDT Schedule</a:t>
                      </a:r>
                    </a:p>
                  </a:txBody>
                  <a:tcPr/>
                </a:tc>
                <a:tc>
                  <a:txBody>
                    <a:bodyPr/>
                    <a:lstStyle/>
                    <a:p>
                      <a:pPr algn="ctr"/>
                      <a:r>
                        <a:rPr lang="en-US" sz="1800" dirty="0"/>
                        <a:t>77%</a:t>
                      </a:r>
                    </a:p>
                  </a:txBody>
                  <a:tcPr/>
                </a:tc>
                <a:tc>
                  <a:txBody>
                    <a:bodyPr/>
                    <a:lstStyle/>
                    <a:p>
                      <a:pPr algn="ctr"/>
                      <a:r>
                        <a:rPr lang="en-US" sz="1800" dirty="0"/>
                        <a:t>78%</a:t>
                      </a:r>
                    </a:p>
                  </a:txBody>
                  <a:tcPr/>
                </a:tc>
                <a:tc>
                  <a:txBody>
                    <a:bodyPr/>
                    <a:lstStyle/>
                    <a:p>
                      <a:pPr algn="ctr"/>
                      <a:r>
                        <a:rPr lang="en-US" sz="1800" dirty="0"/>
                        <a:t>74%</a:t>
                      </a:r>
                    </a:p>
                  </a:txBody>
                  <a:tcPr/>
                </a:tc>
                <a:extLst>
                  <a:ext uri="{0D108BD9-81ED-4DB2-BD59-A6C34878D82A}">
                    <a16:rowId xmlns="" xmlns:a16="http://schemas.microsoft.com/office/drawing/2014/main" val="10006"/>
                  </a:ext>
                </a:extLst>
              </a:tr>
              <a:tr h="595765">
                <a:tc>
                  <a:txBody>
                    <a:bodyPr/>
                    <a:lstStyle/>
                    <a:p>
                      <a:r>
                        <a:rPr lang="en-US" sz="1800" dirty="0"/>
                        <a:t>% pregnant women with completed dental exam</a:t>
                      </a:r>
                    </a:p>
                  </a:txBody>
                  <a:tcPr/>
                </a:tc>
                <a:tc>
                  <a:txBody>
                    <a:bodyPr/>
                    <a:lstStyle/>
                    <a:p>
                      <a:pPr algn="ctr"/>
                      <a:r>
                        <a:rPr lang="en-US" sz="1800" dirty="0"/>
                        <a:t>40%</a:t>
                      </a:r>
                    </a:p>
                  </a:txBody>
                  <a:tcPr/>
                </a:tc>
                <a:tc>
                  <a:txBody>
                    <a:bodyPr/>
                    <a:lstStyle/>
                    <a:p>
                      <a:pPr algn="ctr"/>
                      <a:r>
                        <a:rPr lang="en-US" sz="1800" dirty="0"/>
                        <a:t>39%</a:t>
                      </a:r>
                    </a:p>
                  </a:txBody>
                  <a:tcPr/>
                </a:tc>
                <a:tc>
                  <a:txBody>
                    <a:bodyPr/>
                    <a:lstStyle/>
                    <a:p>
                      <a:pPr algn="ctr"/>
                      <a:r>
                        <a:rPr lang="en-US" sz="1800" dirty="0"/>
                        <a:t>36%</a:t>
                      </a:r>
                    </a:p>
                  </a:txBody>
                  <a:tcPr/>
                </a:tc>
                <a:extLst>
                  <a:ext uri="{0D108BD9-81ED-4DB2-BD59-A6C34878D82A}">
                    <a16:rowId xmlns="" xmlns:a16="http://schemas.microsoft.com/office/drawing/2014/main" val="10007"/>
                  </a:ext>
                </a:extLst>
              </a:tr>
            </a:tbl>
          </a:graphicData>
        </a:graphic>
      </p:graphicFrame>
    </p:spTree>
    <p:extLst>
      <p:ext uri="{BB962C8B-B14F-4D97-AF65-F5344CB8AC3E}">
        <p14:creationId xmlns="" xmlns:p14="http://schemas.microsoft.com/office/powerpoint/2010/main" val="3000792470"/>
      </p:ext>
    </p:extLst>
  </p:cSld>
  <p:clrMapOvr>
    <a:masterClrMapping/>
  </p:clrMapOvr>
</p:sld>
</file>

<file path=ppt/theme/theme1.xml><?xml version="1.0" encoding="utf-8"?>
<a:theme xmlns:a="http://schemas.openxmlformats.org/drawingml/2006/main" name="NCECHW Slide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FD015C169788B42BB3E7B6D26D944C0" ma:contentTypeVersion="3" ma:contentTypeDescription="Create a new document." ma:contentTypeScope="" ma:versionID="ff2e0296fa053d50a064d23227c246a2">
  <xsd:schema xmlns:xsd="http://www.w3.org/2001/XMLSchema" xmlns:xs="http://www.w3.org/2001/XMLSchema" xmlns:p="http://schemas.microsoft.com/office/2006/metadata/properties" xmlns:ns1="http://schemas.microsoft.com/sharepoint/v3" xmlns:ns3="40121c03-783f-4112-b449-6e8b352f0c97" targetNamespace="http://schemas.microsoft.com/office/2006/metadata/properties" ma:root="true" ma:fieldsID="e0fb37b5d7b9111d0690da43c1b2cf32" ns1:_="" ns3:_="">
    <xsd:import namespace="http://schemas.microsoft.com/sharepoint/v3"/>
    <xsd:import namespace="40121c03-783f-4112-b449-6e8b352f0c97"/>
    <xsd:element name="properties">
      <xsd:complexType>
        <xsd:sequence>
          <xsd:element name="documentManagement">
            <xsd:complexType>
              <xsd:all>
                <xsd:element ref="ns3:SharedWithUsers" minOccurs="0"/>
                <xsd:element ref="ns1:IMAddress" minOccurs="0"/>
                <xsd:element ref="ns3: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IMAddress" ma:index="9" nillable="true" ma:displayName="IM Address" ma:internalName="IMAddres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0121c03-783f-4112-b449-6e8b352f0c9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0" nillable="true" ma:displayName="Sharing Hint Hash"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MAddress xmlns="http://schemas.microsoft.com/sharepoint/v3" xsi:nil="true"/>
  </documentManagement>
</p:properties>
</file>

<file path=customXml/itemProps1.xml><?xml version="1.0" encoding="utf-8"?>
<ds:datastoreItem xmlns:ds="http://schemas.openxmlformats.org/officeDocument/2006/customXml" ds:itemID="{0ECCF0A7-5682-4A30-A726-453952F44E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0121c03-783f-4112-b449-6e8b352f0c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BCA0C8-59B5-40DF-BEC6-E288836446B6}">
  <ds:schemaRefs>
    <ds:schemaRef ds:uri="http://schemas.microsoft.com/sharepoint/v3/contenttype/forms"/>
  </ds:schemaRefs>
</ds:datastoreItem>
</file>

<file path=customXml/itemProps3.xml><?xml version="1.0" encoding="utf-8"?>
<ds:datastoreItem xmlns:ds="http://schemas.openxmlformats.org/officeDocument/2006/customXml" ds:itemID="{01FAAAAC-317B-4895-AB27-20E5BA4F0AC1}">
  <ds:schemaRefs>
    <ds:schemaRef ds:uri="http://schemas.microsoft.com/sharepoint/v3"/>
    <ds:schemaRef ds:uri="http://purl.org/dc/terms/"/>
    <ds:schemaRef ds:uri="http://schemas.openxmlformats.org/package/2006/metadata/core-properties"/>
    <ds:schemaRef ds:uri="http://schemas.microsoft.com/office/2006/documentManagement/types"/>
    <ds:schemaRef ds:uri="40121c03-783f-4112-b449-6e8b352f0c97"/>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NCECHW Slide Template.thmx</Template>
  <TotalTime>1049</TotalTime>
  <Words>2306</Words>
  <Application>Microsoft Office PowerPoint</Application>
  <PresentationFormat>On-screen Show (4:3)</PresentationFormat>
  <Paragraphs>340</Paragraphs>
  <Slides>23</Slides>
  <Notes>7</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NCECHW Slide Template</vt:lpstr>
      <vt:lpstr>Slide 1</vt:lpstr>
      <vt:lpstr>General Reminders</vt:lpstr>
      <vt:lpstr>Learning Objectives</vt:lpstr>
      <vt:lpstr>What is the Head Start PIR?</vt:lpstr>
      <vt:lpstr>Oral Health HS PIR Requirements</vt:lpstr>
      <vt:lpstr>Oral Health HS PIR Requirements (cont’d)</vt:lpstr>
      <vt:lpstr>Oral Health HS PIR Requirements (cont’d)</vt:lpstr>
      <vt:lpstr>Oral Health EHS PIR Requirements</vt:lpstr>
      <vt:lpstr>Oral Health PIR Data for U.S. FY 2013-2015</vt:lpstr>
      <vt:lpstr>PIR Oral Health Project  Purpose/Methods [1]</vt:lpstr>
      <vt:lpstr>PIR Oral Health Project Purpose/Methods [2]</vt:lpstr>
      <vt:lpstr>PIR Oral Health Project – Findings</vt:lpstr>
      <vt:lpstr>PIR Oral Health Project – Other Findings</vt:lpstr>
      <vt:lpstr>PIR Oral Health Project  Recommendations</vt:lpstr>
      <vt:lpstr>PIR Oral Health Project   State Follow-up Actions</vt:lpstr>
      <vt:lpstr>PIR Oral Health Project State Models—Colorado</vt:lpstr>
      <vt:lpstr>PIR Oral Health Project State Follow-up Actions—Kansas</vt:lpstr>
      <vt:lpstr>Slide 18</vt:lpstr>
      <vt:lpstr>Slide 19</vt:lpstr>
      <vt:lpstr>Slide 20</vt:lpstr>
      <vt:lpstr>Current and Upcoming  HS Strategies for Kansas</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Williams, April</dc:creator>
  <cp:lastModifiedBy>Reggie</cp:lastModifiedBy>
  <cp:revision>55</cp:revision>
  <cp:lastPrinted>2016-05-24T14:44:49Z</cp:lastPrinted>
  <dcterms:created xsi:type="dcterms:W3CDTF">2016-02-22T20:09:49Z</dcterms:created>
  <dcterms:modified xsi:type="dcterms:W3CDTF">2016-06-02T18:54:31Z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0x0101002FD015C169788B42BB3E7B6D26D944C0</vt:lpwstr>
  </property>
</Properties>
</file>