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298" r:id="rId3"/>
    <p:sldId id="335" r:id="rId4"/>
    <p:sldId id="349" r:id="rId5"/>
    <p:sldId id="350" r:id="rId6"/>
    <p:sldId id="299" r:id="rId7"/>
    <p:sldId id="303" r:id="rId8"/>
    <p:sldId id="351" r:id="rId9"/>
    <p:sldId id="319" r:id="rId10"/>
    <p:sldId id="320" r:id="rId11"/>
    <p:sldId id="322" r:id="rId12"/>
    <p:sldId id="324" r:id="rId13"/>
    <p:sldId id="307" r:id="rId14"/>
    <p:sldId id="309" r:id="rId15"/>
    <p:sldId id="327" r:id="rId16"/>
    <p:sldId id="352" r:id="rId17"/>
    <p:sldId id="311" r:id="rId18"/>
    <p:sldId id="358" r:id="rId19"/>
    <p:sldId id="336" r:id="rId20"/>
    <p:sldId id="337" r:id="rId21"/>
    <p:sldId id="353" r:id="rId22"/>
    <p:sldId id="359" r:id="rId23"/>
    <p:sldId id="360" r:id="rId24"/>
    <p:sldId id="339" r:id="rId25"/>
    <p:sldId id="304" r:id="rId26"/>
    <p:sldId id="316" r:id="rId27"/>
    <p:sldId id="340" r:id="rId28"/>
    <p:sldId id="354" r:id="rId29"/>
    <p:sldId id="355" r:id="rId30"/>
    <p:sldId id="341" r:id="rId31"/>
    <p:sldId id="343" r:id="rId32"/>
    <p:sldId id="346" r:id="rId33"/>
    <p:sldId id="356" r:id="rId34"/>
    <p:sldId id="344" r:id="rId35"/>
    <p:sldId id="357" r:id="rId36"/>
    <p:sldId id="347" r:id="rId37"/>
    <p:sldId id="328" r:id="rId38"/>
    <p:sldId id="329" r:id="rId39"/>
    <p:sldId id="331" r:id="rId40"/>
    <p:sldId id="332" r:id="rId41"/>
    <p:sldId id="333"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iermann, Steven P." initials="SPG" lastIdx="27" clrIdx="0">
    <p:extLst>
      <p:ext uri="{19B8F6BF-5375-455C-9EA6-DF929625EA0E}">
        <p15:presenceInfo xmlns:p15="http://schemas.microsoft.com/office/powerpoint/2012/main" userId="Geiermann, Steven P." providerId="None"/>
      </p:ext>
    </p:extLst>
  </p:cmAuthor>
  <p:cmAuthor id="2" name="Chris"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C42"/>
    <a:srgbClr val="C00000"/>
    <a:srgbClr val="00B0F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00" autoAdjust="0"/>
    <p:restoredTop sz="94660"/>
  </p:normalViewPr>
  <p:slideViewPr>
    <p:cSldViewPr>
      <p:cViewPr varScale="1">
        <p:scale>
          <a:sx n="81" d="100"/>
          <a:sy n="81" d="100"/>
        </p:scale>
        <p:origin x="117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0"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Wood" userId="e852ff075d7443c8" providerId="LiveId" clId="{9765F6EF-B11A-42B3-A1EF-A1B91C3E95E4}"/>
    <pc:docChg chg="modSld">
      <pc:chgData name="Christine Wood" userId="e852ff075d7443c8" providerId="LiveId" clId="{9765F6EF-B11A-42B3-A1EF-A1B91C3E95E4}" dt="2021-08-05T15:49:22.466" v="4" actId="13926"/>
      <pc:docMkLst>
        <pc:docMk/>
      </pc:docMkLst>
      <pc:sldChg chg="modNotes">
        <pc:chgData name="Christine Wood" userId="e852ff075d7443c8" providerId="LiveId" clId="{9765F6EF-B11A-42B3-A1EF-A1B91C3E95E4}" dt="2021-08-05T15:49:22.466" v="4" actId="13926"/>
        <pc:sldMkLst>
          <pc:docMk/>
          <pc:sldMk cId="0"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7FD661F-126B-4366-86E6-01FA49FAD2F8}" type="datetimeFigureOut">
              <a:rPr lang="en-US" smtClean="0"/>
              <a:pPr/>
              <a:t>8/5/2021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3742CCE-64FC-4A42-AA60-70779EC8E4ED}" type="slidenum">
              <a:rPr lang="en-US" smtClean="0"/>
              <a:pPr/>
              <a:t>‹#›</a:t>
            </a:fld>
            <a:endParaRPr lang="en-US"/>
          </a:p>
        </p:txBody>
      </p:sp>
    </p:spTree>
    <p:extLst>
      <p:ext uri="{BB962C8B-B14F-4D97-AF65-F5344CB8AC3E}">
        <p14:creationId xmlns:p14="http://schemas.microsoft.com/office/powerpoint/2010/main" val="179996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72F5CD6-09EE-43AA-85E8-54D04E660526}" type="datetimeFigureOut">
              <a:rPr lang="en-US" smtClean="0"/>
              <a:pPr/>
              <a:t>8/5/2021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2DE5993-8335-44D3-9CEB-6E4B85EA6148}" type="slidenum">
              <a:rPr lang="en-US" smtClean="0"/>
              <a:pPr/>
              <a:t>‹#›</a:t>
            </a:fld>
            <a:endParaRPr lang="en-US"/>
          </a:p>
        </p:txBody>
      </p:sp>
    </p:spTree>
    <p:extLst>
      <p:ext uri="{BB962C8B-B14F-4D97-AF65-F5344CB8AC3E}">
        <p14:creationId xmlns:p14="http://schemas.microsoft.com/office/powerpoint/2010/main" val="343405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noha.org/resources/operations-manual/" TargetMode="External"/><Relationship Id="rId7" Type="http://schemas.openxmlformats.org/officeDocument/2006/relationships/hyperlink" Target="http://www.nnoha.org/resources/advocac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nnoha.org/resources/access-to-care/" TargetMode="External"/><Relationship Id="rId5" Type="http://schemas.openxmlformats.org/officeDocument/2006/relationships/hyperlink" Target="http://www.nnoha.org/resources/clinical-excellence/" TargetMode="External"/><Relationship Id="rId4" Type="http://schemas.openxmlformats.org/officeDocument/2006/relationships/hyperlink" Target="http://www.nnoha.org/resources/dental-program-managemen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primary target audience for this module is state health department staff who have </a:t>
            </a:r>
            <a:r>
              <a:rPr lang="en-US" dirty="0">
                <a:solidFill>
                  <a:srgbClr val="7030A0"/>
                </a:solidFill>
              </a:rPr>
              <a:t>little or </a:t>
            </a:r>
            <a:r>
              <a:rPr lang="en-US" dirty="0">
                <a:solidFill>
                  <a:schemeClr val="accent4">
                    <a:lumMod val="75000"/>
                  </a:schemeClr>
                </a:solidFill>
              </a:rPr>
              <a:t>no</a:t>
            </a:r>
            <a:r>
              <a:rPr lang="en-US" dirty="0"/>
              <a:t> dental public health background or experience and little public health experience</a:t>
            </a:r>
            <a:r>
              <a:rPr lang="en-US" baseline="0" dirty="0"/>
              <a:t> T</a:t>
            </a:r>
            <a:r>
              <a:rPr lang="en-US" dirty="0"/>
              <a:t>he hyperlinks in the slides are visible if you look at the slides in normal presentation mode but are not active if you are in the </a:t>
            </a:r>
            <a:r>
              <a:rPr lang="en-US" noProof="1"/>
              <a:t>slide notes view.</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a:t>
            </a:fld>
            <a:endParaRPr lang="en-US"/>
          </a:p>
        </p:txBody>
      </p:sp>
    </p:spTree>
    <p:extLst>
      <p:ext uri="{BB962C8B-B14F-4D97-AF65-F5344CB8AC3E}">
        <p14:creationId xmlns:p14="http://schemas.microsoft.com/office/powerpoint/2010/main" val="250016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10</a:t>
            </a:fld>
            <a:endParaRPr lang="en-US"/>
          </a:p>
        </p:txBody>
      </p:sp>
    </p:spTree>
    <p:extLst>
      <p:ext uri="{BB962C8B-B14F-4D97-AF65-F5344CB8AC3E}">
        <p14:creationId xmlns:p14="http://schemas.microsoft.com/office/powerpoint/2010/main" val="141061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11</a:t>
            </a:fld>
            <a:endParaRPr lang="en-US"/>
          </a:p>
        </p:txBody>
      </p:sp>
    </p:spTree>
    <p:extLst>
      <p:ext uri="{BB962C8B-B14F-4D97-AF65-F5344CB8AC3E}">
        <p14:creationId xmlns:p14="http://schemas.microsoft.com/office/powerpoint/2010/main" val="237727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dental public health infrastructure is one component of the larger public health infrastructure. A basic goal is to assure that oral health is recognized as an integral part of overall health. Collaboration and coordination are key to recognizing and reducing oral health disparities and identifying, leveraging and using resources to develop programs for all life stages (lifespan approach). </a:t>
            </a:r>
          </a:p>
          <a:p>
            <a:endParaRPr lang="en-US" dirty="0"/>
          </a:p>
          <a:p>
            <a:r>
              <a:rPr lang="en-US" dirty="0"/>
              <a:t> </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12</a:t>
            </a:fld>
            <a:endParaRPr lang="en-US"/>
          </a:p>
        </p:txBody>
      </p:sp>
    </p:spTree>
    <p:extLst>
      <p:ext uri="{BB962C8B-B14F-4D97-AF65-F5344CB8AC3E}">
        <p14:creationId xmlns:p14="http://schemas.microsoft.com/office/powerpoint/2010/main" val="277309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challenge for the DPH infrastructure is creating a shared vision of optimal oral health for widely diverse population groups and respecting everyone’s unique skills and perspectives in achieving this goal.</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13</a:t>
            </a:fld>
            <a:endParaRPr lang="en-US"/>
          </a:p>
        </p:txBody>
      </p:sp>
    </p:spTree>
    <p:extLst>
      <p:ext uri="{BB962C8B-B14F-4D97-AF65-F5344CB8AC3E}">
        <p14:creationId xmlns:p14="http://schemas.microsoft.com/office/powerpoint/2010/main" val="378344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Professionals with dental public health skills have several options for applying their skills, in positions as administrators, managers, evaluators, epidemiologists, public health advisors, health educators, faculty, researchers, planners, </a:t>
            </a:r>
            <a:r>
              <a:rPr lang="en-US" noProof="1"/>
              <a:t>grantwriters, </a:t>
            </a:r>
            <a:r>
              <a:rPr lang="en-US" dirty="0"/>
              <a:t>or project officers.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14</a:t>
            </a:fld>
            <a:endParaRPr lang="en-US"/>
          </a:p>
        </p:txBody>
      </p:sp>
    </p:spTree>
    <p:extLst>
      <p:ext uri="{BB962C8B-B14F-4D97-AF65-F5344CB8AC3E}">
        <p14:creationId xmlns:p14="http://schemas.microsoft.com/office/powerpoint/2010/main" val="180753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Professionals with dental public health skills also often serve on special task forces, advisory committees, grant review panels, local health boards or other groups where their special expertise is valued.</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15</a:t>
            </a:fld>
            <a:endParaRPr lang="en-US"/>
          </a:p>
        </p:txBody>
      </p:sp>
    </p:spTree>
    <p:extLst>
      <p:ext uri="{BB962C8B-B14F-4D97-AF65-F5344CB8AC3E}">
        <p14:creationId xmlns:p14="http://schemas.microsoft.com/office/powerpoint/2010/main" val="180753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some more specific examples of government agencies, national organizations, educational programs and other members of the broad dental public health infrastructure.</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16</a:t>
            </a:fld>
            <a:endParaRPr lang="en-US"/>
          </a:p>
        </p:txBody>
      </p:sp>
    </p:spTree>
    <p:extLst>
      <p:ext uri="{BB962C8B-B14F-4D97-AF65-F5344CB8AC3E}">
        <p14:creationId xmlns:p14="http://schemas.microsoft.com/office/powerpoint/2010/main" val="2464690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national organizations include a focus on oral health and specific population groups. Let’s review some more details about some key national organizations that are most known for their dental public health representation and support for DPH activities and professionals. </a:t>
            </a:r>
          </a:p>
          <a:p>
            <a:endParaRPr lang="en-US" dirty="0"/>
          </a:p>
          <a:p>
            <a:r>
              <a:rPr lang="en-US" dirty="0"/>
              <a:t>ASTDD  celebrated its 73rd year as an organization in 2021; some of its original state dental directors also were the organizers of AAPHD in 1950. ASTDD serves as the umbrella organization for state oral health programs but has broadened its membership to include many other professionals from the dental public health infrastructure. Some organizational members represent state dental societies or oral health coalitions, while others are national organizations such as  the American Dental Hygienists’ Association. Total membership was 568 at the end of 2020.</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17</a:t>
            </a:fld>
            <a:endParaRPr lang="en-US"/>
          </a:p>
        </p:txBody>
      </p:sp>
    </p:spTree>
    <p:extLst>
      <p:ext uri="{BB962C8B-B14F-4D97-AF65-F5344CB8AC3E}">
        <p14:creationId xmlns:p14="http://schemas.microsoft.com/office/powerpoint/2010/main" val="249627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2020 AAPHD had </a:t>
            </a:r>
            <a:r>
              <a:rPr lang="en-US" dirty="0"/>
              <a:t>about 578 members among the various membership categories from a broad-based constituency. There now are about 40 Student chapters.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18</a:t>
            </a:fld>
            <a:endParaRPr lang="en-US"/>
          </a:p>
        </p:txBody>
      </p:sp>
    </p:spTree>
    <p:extLst>
      <p:ext uri="{BB962C8B-B14F-4D97-AF65-F5344CB8AC3E}">
        <p14:creationId xmlns:p14="http://schemas.microsoft.com/office/powerpoint/2010/main" val="1636902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ABDPH is recognized by the American Dental Association as the certifying body for the DPH specialty. It conducts examinations of </a:t>
            </a:r>
            <a:r>
              <a:rPr lang="en-US" noProof="1"/>
              <a:t>Diplomate </a:t>
            </a:r>
            <a:r>
              <a:rPr lang="en-US" dirty="0"/>
              <a:t>candidates each April. As of the end of 2019 there were 166 active Diplomates.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19</a:t>
            </a:fld>
            <a:endParaRPr lang="en-US"/>
          </a:p>
        </p:txBody>
      </p:sp>
    </p:spTree>
    <p:extLst>
      <p:ext uri="{BB962C8B-B14F-4D97-AF65-F5344CB8AC3E}">
        <p14:creationId xmlns:p14="http://schemas.microsoft.com/office/powerpoint/2010/main" val="35572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2</a:t>
            </a:fld>
            <a:endParaRPr lang="en-US"/>
          </a:p>
        </p:txBody>
      </p:sp>
    </p:spTree>
    <p:extLst>
      <p:ext uri="{BB962C8B-B14F-4D97-AF65-F5344CB8AC3E}">
        <p14:creationId xmlns:p14="http://schemas.microsoft.com/office/powerpoint/2010/main" val="286921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20</a:t>
            </a:fld>
            <a:endParaRPr lang="en-US"/>
          </a:p>
        </p:txBody>
      </p:sp>
    </p:spTree>
    <p:extLst>
      <p:ext uri="{BB962C8B-B14F-4D97-AF65-F5344CB8AC3E}">
        <p14:creationId xmlns:p14="http://schemas.microsoft.com/office/powerpoint/2010/main" val="249627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MSDA maintains the Center for State Medicaid-CHIP Oral Health Program</a:t>
            </a:r>
            <a:br>
              <a:rPr lang="en-US" dirty="0"/>
            </a:br>
            <a:r>
              <a:rPr lang="en-US" dirty="0"/>
              <a:t>Quality, Policy, &amp; Financing along with several committees, and holds an annual symposium. </a:t>
            </a:r>
            <a:r>
              <a:rPr lang="en-US" b="0" i="0" dirty="0">
                <a:solidFill>
                  <a:srgbClr val="292B2C"/>
                </a:solidFill>
                <a:effectLst/>
                <a:latin typeface="Oxygen"/>
              </a:rPr>
              <a:t>MSDA surveys all 50 state (and DC) Medicaid and CHIP Oral Health Programs and publishes this resource of national, regional and state program information and data. The collection includes specific program characteristics, policies, administrative practices, provider networks, benefit and payment structures and other key areas of interest.</a:t>
            </a:r>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21</a:t>
            </a:fld>
            <a:endParaRPr lang="en-US"/>
          </a:p>
        </p:txBody>
      </p:sp>
    </p:spTree>
    <p:extLst>
      <p:ext uri="{BB962C8B-B14F-4D97-AF65-F5344CB8AC3E}">
        <p14:creationId xmlns:p14="http://schemas.microsoft.com/office/powerpoint/2010/main" val="163690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NNOHA is the largest group of safety-net oral health practitioners in the country with more than 3600 members. NNOHA strives to provide relevant and useful resources and information to assist members in leading efficient and effective safety-net oral health programs.  Resources fall under the categories of:</a:t>
            </a:r>
          </a:p>
          <a:p>
            <a:endParaRPr lang="en-US" dirty="0"/>
          </a:p>
          <a:p>
            <a:pPr marL="171450" indent="-171450">
              <a:buFont typeface="Arial" panose="020B0604020202020204" pitchFamily="34" charset="0"/>
              <a:buChar char="•"/>
            </a:pPr>
            <a:r>
              <a:rPr lang="en-US" b="1" dirty="0">
                <a:hlinkClick r:id="rId3" tooltip="Operations Manual"/>
              </a:rPr>
              <a:t>NNOHA Operations Manual</a:t>
            </a:r>
            <a:endParaRPr lang="en-US" b="1" dirty="0"/>
          </a:p>
          <a:p>
            <a:pPr marL="171450" indent="-171450">
              <a:buFont typeface="Arial" panose="020B0604020202020204" pitchFamily="34" charset="0"/>
              <a:buChar char="•"/>
            </a:pPr>
            <a:r>
              <a:rPr lang="en-US" b="1" dirty="0">
                <a:hlinkClick r:id="rId4" tooltip="Dental Program Management"/>
              </a:rPr>
              <a:t>Dental Program Management</a:t>
            </a:r>
            <a:endParaRPr lang="en-US" b="1" dirty="0"/>
          </a:p>
          <a:p>
            <a:pPr marL="171450" indent="-171450">
              <a:buFont typeface="Arial" panose="020B0604020202020204" pitchFamily="34" charset="0"/>
              <a:buChar char="•"/>
            </a:pPr>
            <a:r>
              <a:rPr lang="en-US" b="1" dirty="0">
                <a:hlinkClick r:id="rId5"/>
              </a:rPr>
              <a:t>Clinical Excellence</a:t>
            </a:r>
            <a:endParaRPr lang="en-US" b="1" dirty="0"/>
          </a:p>
          <a:p>
            <a:pPr marL="171450" indent="-171450">
              <a:buFont typeface="Arial" panose="020B0604020202020204" pitchFamily="34" charset="0"/>
              <a:buChar char="•"/>
            </a:pPr>
            <a:r>
              <a:rPr lang="en-US" b="1" dirty="0">
                <a:hlinkClick r:id="rId6" tooltip="Access To Care"/>
              </a:rPr>
              <a:t>Access to Care</a:t>
            </a:r>
            <a:endParaRPr lang="en-US" b="1" dirty="0"/>
          </a:p>
          <a:p>
            <a:pPr marL="171450" indent="-171450">
              <a:buFont typeface="Arial" panose="020B0604020202020204" pitchFamily="34" charset="0"/>
              <a:buChar char="•"/>
            </a:pPr>
            <a:r>
              <a:rPr lang="en-US" b="1" dirty="0">
                <a:hlinkClick r:id="rId7" tooltip="Advocacy"/>
              </a:rPr>
              <a:t>Advocacy</a:t>
            </a:r>
            <a:endParaRPr lang="en-US" b="1" dirty="0"/>
          </a:p>
          <a:p>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22</a:t>
            </a:fld>
            <a:endParaRPr lang="en-US"/>
          </a:p>
        </p:txBody>
      </p:sp>
    </p:spTree>
    <p:extLst>
      <p:ext uri="{BB962C8B-B14F-4D97-AF65-F5344CB8AC3E}">
        <p14:creationId xmlns:p14="http://schemas.microsoft.com/office/powerpoint/2010/main" val="207346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Oral Health Section is one of 32 primary sections of the very large American Public Health Association. APHA has been an organization for  nearly 150 years and represents all fields of public health. It also is the umbrella organization for state public health associations. There are 53 state and regional public health association affiliates and 25,000 total members.  APHA publishes the </a:t>
            </a:r>
            <a:r>
              <a:rPr lang="en-US" i="1" dirty="0"/>
              <a:t>American Journal of Public Health </a:t>
            </a:r>
            <a:r>
              <a:rPr lang="en-US" dirty="0"/>
              <a:t>and </a:t>
            </a:r>
            <a:r>
              <a:rPr lang="en-US" i="1" dirty="0"/>
              <a:t>The Nation’s Health</a:t>
            </a:r>
            <a:r>
              <a:rPr lang="en-US" dirty="0"/>
              <a:t> newsletter that occasionally feature oral health articles. At the end of 2019, the  Oral Health Section had 375 members including several students.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23</a:t>
            </a:fld>
            <a:endParaRPr lang="en-US"/>
          </a:p>
        </p:txBody>
      </p:sp>
    </p:spTree>
    <p:extLst>
      <p:ext uri="{BB962C8B-B14F-4D97-AF65-F5344CB8AC3E}">
        <p14:creationId xmlns:p14="http://schemas.microsoft.com/office/powerpoint/2010/main" val="207346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State and territorial oral health programs (S/TOHPS) are considered a main worksite for dental public health activities.  Many S/TOHPs address the broad range of core public health functions and essential services (See slides #26 and 27).  They also frequently serve as conveners and main collaborators with other groups.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24</a:t>
            </a:fld>
            <a:endParaRPr lang="en-US"/>
          </a:p>
        </p:txBody>
      </p:sp>
    </p:spTree>
    <p:extLst>
      <p:ext uri="{BB962C8B-B14F-4D97-AF65-F5344CB8AC3E}">
        <p14:creationId xmlns:p14="http://schemas.microsoft.com/office/powerpoint/2010/main" val="16950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34" charset="0"/>
                <a:ea typeface="ＭＳ Ｐゴシック" pitchFamily="34" charset="-128"/>
                <a:cs typeface="Arial" charset="0"/>
              </a:rPr>
              <a:t>The foundation for public health lies within the 3 core functions defined by the Institute of Medicine (IOM). Public health is guided by the Ten Essential Public Health Services that were developed in 1994 and updated in 2020. ASTDD adapted these 10 Essential Services to apply to Oral Health and updated them in 2021 to correspond to the other revisions (see next slides.)</a:t>
            </a:r>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25</a:t>
            </a:fld>
            <a:endParaRPr lang="en-US"/>
          </a:p>
        </p:txBody>
      </p:sp>
    </p:spTree>
    <p:extLst>
      <p:ext uri="{BB962C8B-B14F-4D97-AF65-F5344CB8AC3E}">
        <p14:creationId xmlns:p14="http://schemas.microsoft.com/office/powerpoint/2010/main" val="3800238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core functions and The 10 Essential Public Health Services to Promote Oral Health  describe the activities that all public health agencies should undertake and  also serve as the framework for the ASTDD Guidelines for State and Territorial Oral Health Programs (see link in the syllabus resources.) </a:t>
            </a:r>
          </a:p>
        </p:txBody>
      </p:sp>
      <p:sp>
        <p:nvSpPr>
          <p:cNvPr id="4" name="Slide Number Placeholder 3"/>
          <p:cNvSpPr>
            <a:spLocks noGrp="1"/>
          </p:cNvSpPr>
          <p:nvPr>
            <p:ph type="sldNum" sz="quarter" idx="10"/>
          </p:nvPr>
        </p:nvSpPr>
        <p:spPr/>
        <p:txBody>
          <a:bodyPr/>
          <a:lstStyle/>
          <a:p>
            <a:fld id="{32139E19-144C-4786-B1A9-26EAD312041C}" type="slidenum">
              <a:rPr lang="en-US" smtClean="0"/>
              <a:pPr/>
              <a:t>26</a:t>
            </a:fld>
            <a:endParaRPr lang="en-US"/>
          </a:p>
        </p:txBody>
      </p:sp>
    </p:spTree>
    <p:extLst>
      <p:ext uri="{BB962C8B-B14F-4D97-AF65-F5344CB8AC3E}">
        <p14:creationId xmlns:p14="http://schemas.microsoft.com/office/powerpoint/2010/main" val="2545019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139E19-144C-4786-B1A9-26EAD312041C}" type="slidenum">
              <a:rPr lang="en-US" smtClean="0"/>
              <a:pPr/>
              <a:t>27</a:t>
            </a:fld>
            <a:endParaRPr lang="en-US"/>
          </a:p>
        </p:txBody>
      </p:sp>
    </p:spTree>
    <p:extLst>
      <p:ext uri="{BB962C8B-B14F-4D97-AF65-F5344CB8AC3E}">
        <p14:creationId xmlns:p14="http://schemas.microsoft.com/office/powerpoint/2010/main" val="2545019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139E19-144C-4786-B1A9-26EAD312041C}" type="slidenum">
              <a:rPr lang="en-US" smtClean="0"/>
              <a:pPr/>
              <a:t>28</a:t>
            </a:fld>
            <a:endParaRPr lang="en-US"/>
          </a:p>
        </p:txBody>
      </p:sp>
    </p:spTree>
    <p:extLst>
      <p:ext uri="{BB962C8B-B14F-4D97-AF65-F5344CB8AC3E}">
        <p14:creationId xmlns:p14="http://schemas.microsoft.com/office/powerpoint/2010/main" val="254501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make meaningful contributions to dental public health, professionals should incorporate some key public health concepts defined on the next few slides. </a:t>
            </a:r>
          </a:p>
        </p:txBody>
      </p:sp>
      <p:sp>
        <p:nvSpPr>
          <p:cNvPr id="4" name="Slide Number Placeholder 3"/>
          <p:cNvSpPr>
            <a:spLocks noGrp="1"/>
          </p:cNvSpPr>
          <p:nvPr>
            <p:ph type="sldNum" sz="quarter" idx="10"/>
          </p:nvPr>
        </p:nvSpPr>
        <p:spPr/>
        <p:txBody>
          <a:bodyPr/>
          <a:lstStyle/>
          <a:p>
            <a:fld id="{D2DE5993-8335-44D3-9CEB-6E4B85EA6148}" type="slidenum">
              <a:rPr lang="en-US" smtClean="0"/>
              <a:pPr/>
              <a:t>29</a:t>
            </a:fld>
            <a:endParaRPr lang="en-US"/>
          </a:p>
        </p:txBody>
      </p:sp>
    </p:spTree>
    <p:extLst>
      <p:ext uri="{BB962C8B-B14F-4D97-AF65-F5344CB8AC3E}">
        <p14:creationId xmlns:p14="http://schemas.microsoft.com/office/powerpoint/2010/main" val="227441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 the accompanying syllabus and hyperlinks within the slides for additional resources to help you achieve the learning objectives.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3</a:t>
            </a:fld>
            <a:endParaRPr lang="en-US"/>
          </a:p>
        </p:txBody>
      </p:sp>
    </p:spTree>
    <p:extLst>
      <p:ext uri="{BB962C8B-B14F-4D97-AF65-F5344CB8AC3E}">
        <p14:creationId xmlns:p14="http://schemas.microsoft.com/office/powerpoint/2010/main" val="3112077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a:t>The social determinants of health don’t just apply to physical health. They apply just as much to oral health. This diagram starts with the traditional way we’ve looked at what determines oral health (actually dental disease, specifically dental caries) as the little Venn diagram at the center of this universe. The diagram expands this universe and views the social determinants impacting on oral health in the context of influences associated with the child, the family and the community.</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25679D-96B2-4CAA-B802-A599DA8669F9}" type="slidenum">
              <a:rPr lang="en-US" smtClean="0"/>
              <a:pPr/>
              <a:t>30</a:t>
            </a:fld>
            <a:endParaRPr lang="en-US"/>
          </a:p>
        </p:txBody>
      </p:sp>
    </p:spTree>
    <p:extLst>
      <p:ext uri="{BB962C8B-B14F-4D97-AF65-F5344CB8AC3E}">
        <p14:creationId xmlns:p14="http://schemas.microsoft.com/office/powerpoint/2010/main" val="1603950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highlight oral health as part of general health and to promote inter-professional collaboration, risk factors for oral disease can be viewed as part of a common framework of risk factors for other health problems. Health promotion and disease prevention programs can use a common risk factor approach to address more than one disease at a time.</a:t>
            </a:r>
          </a:p>
        </p:txBody>
      </p:sp>
      <p:sp>
        <p:nvSpPr>
          <p:cNvPr id="4" name="Slide Number Placeholder 3"/>
          <p:cNvSpPr>
            <a:spLocks noGrp="1"/>
          </p:cNvSpPr>
          <p:nvPr>
            <p:ph type="sldNum" sz="quarter" idx="10"/>
          </p:nvPr>
        </p:nvSpPr>
        <p:spPr/>
        <p:txBody>
          <a:bodyPr/>
          <a:lstStyle/>
          <a:p>
            <a:fld id="{D2DE5993-8335-44D3-9CEB-6E4B85EA6148}" type="slidenum">
              <a:rPr lang="en-US" smtClean="0"/>
              <a:pPr/>
              <a:t>31</a:t>
            </a:fld>
            <a:endParaRPr lang="en-US"/>
          </a:p>
        </p:txBody>
      </p:sp>
    </p:spTree>
    <p:extLst>
      <p:ext uri="{BB962C8B-B14F-4D97-AF65-F5344CB8AC3E}">
        <p14:creationId xmlns:p14="http://schemas.microsoft.com/office/powerpoint/2010/main" val="3340777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32</a:t>
            </a:fld>
            <a:endParaRPr lang="en-US"/>
          </a:p>
        </p:txBody>
      </p:sp>
    </p:spTree>
    <p:extLst>
      <p:ext uri="{BB962C8B-B14F-4D97-AF65-F5344CB8AC3E}">
        <p14:creationId xmlns:p14="http://schemas.microsoft.com/office/powerpoint/2010/main" val="2274414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33</a:t>
            </a:fld>
            <a:endParaRPr lang="en-US"/>
          </a:p>
        </p:txBody>
      </p:sp>
    </p:spTree>
    <p:extLst>
      <p:ext uri="{BB962C8B-B14F-4D97-AF65-F5344CB8AC3E}">
        <p14:creationId xmlns:p14="http://schemas.microsoft.com/office/powerpoint/2010/main" val="2637644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34</a:t>
            </a:fld>
            <a:endParaRPr lang="en-US"/>
          </a:p>
        </p:txBody>
      </p:sp>
    </p:spTree>
    <p:extLst>
      <p:ext uri="{BB962C8B-B14F-4D97-AF65-F5344CB8AC3E}">
        <p14:creationId xmlns:p14="http://schemas.microsoft.com/office/powerpoint/2010/main" val="2637644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US health system consists of public health, health and dental care, insurance, and other sectors. With passage of the Affordable Care Act, healthcare systems transformation is an important way to take a comprehensive look at health care and dental care and perform a critical transformation in both financing and service delivery. These changes could improve the efficiency and effectiveness of health organizations and services, as well as increasing connections and collaborations among sectors.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35</a:t>
            </a:fld>
            <a:endParaRPr lang="en-US"/>
          </a:p>
        </p:txBody>
      </p:sp>
    </p:spTree>
    <p:extLst>
      <p:ext uri="{BB962C8B-B14F-4D97-AF65-F5344CB8AC3E}">
        <p14:creationId xmlns:p14="http://schemas.microsoft.com/office/powerpoint/2010/main" val="1233370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Healthy People initiative has served as the nation’s prevention goals since 1979, with 10-year goals for 1990, 2000, 2010, 2020 and 2030. It reflects input from a diverse group of individuals and organizations.  Oral conditions is a separate focus </a:t>
            </a:r>
            <a:r>
              <a:rPr lang="en-US" noProof="1"/>
              <a:t>area</a:t>
            </a:r>
            <a:r>
              <a:rPr lang="en-US" dirty="0"/>
              <a:t>  but oral health related objectives are included in other health topics, and for 2020 and 2030 includes one of the leading health indicators. The overall goal for the HP2030 Oral Conditions chapter is to improve oral health by increasing access to oral health care, including preventive services. This seems to move away from a public health focus on population–based </a:t>
            </a:r>
            <a:r>
              <a:rPr lang="en-US" noProof="1"/>
              <a:t>primary prevention.</a:t>
            </a:r>
            <a:r>
              <a:rPr lang="en-US" b="0" i="0" noProof="1">
                <a:solidFill>
                  <a:srgbClr val="FFFFFF"/>
                </a:solidFill>
                <a:effectLst/>
                <a:latin typeface="Cooper Hewitt"/>
              </a:rPr>
              <a:t>eath by </a:t>
            </a:r>
            <a:r>
              <a:rPr lang="en-US" b="0" i="0" dirty="0">
                <a:solidFill>
                  <a:srgbClr val="FFFFFF"/>
                </a:solidFill>
                <a:effectLst/>
                <a:latin typeface="Cooper Hewitt"/>
              </a:rPr>
              <a:t>increasing access to oral health care, including</a:t>
            </a:r>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36</a:t>
            </a:fld>
            <a:endParaRPr lang="en-US"/>
          </a:p>
        </p:txBody>
      </p:sp>
    </p:spTree>
    <p:extLst>
      <p:ext uri="{BB962C8B-B14F-4D97-AF65-F5344CB8AC3E}">
        <p14:creationId xmlns:p14="http://schemas.microsoft.com/office/powerpoint/2010/main" val="2364569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Dental public health professionals have played key roles in the DPH/Oral health national accomplishments noted on the slide. </a:t>
            </a:r>
          </a:p>
        </p:txBody>
      </p:sp>
      <p:sp>
        <p:nvSpPr>
          <p:cNvPr id="4" name="Slide Number Placeholder 3"/>
          <p:cNvSpPr>
            <a:spLocks noGrp="1"/>
          </p:cNvSpPr>
          <p:nvPr>
            <p:ph type="sldNum" sz="quarter" idx="10"/>
          </p:nvPr>
        </p:nvSpPr>
        <p:spPr/>
        <p:txBody>
          <a:bodyPr/>
          <a:lstStyle/>
          <a:p>
            <a:fld id="{D2DE5993-8335-44D3-9CEB-6E4B85EA6148}" type="slidenum">
              <a:rPr lang="en-US" smtClean="0"/>
              <a:pPr/>
              <a:t>37</a:t>
            </a:fld>
            <a:endParaRPr lang="en-US"/>
          </a:p>
        </p:txBody>
      </p:sp>
    </p:spTree>
    <p:extLst>
      <p:ext uri="{BB962C8B-B14F-4D97-AF65-F5344CB8AC3E}">
        <p14:creationId xmlns:p14="http://schemas.microsoft.com/office/powerpoint/2010/main" val="1483089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Public health in general and dental public health </a:t>
            </a:r>
            <a:r>
              <a:rPr lang="en-US" noProof="1"/>
              <a:t>in particular have </a:t>
            </a:r>
            <a:r>
              <a:rPr lang="en-US" dirty="0"/>
              <a:t>continuing challenges to address to assure optimal oral health for the US population. Many people still experience oral health disparities and lack access to affordable, easily available, quality oral health care and population-based preventive services. The number of professionals with dental public health skills working in dental public health settings is very limited and often suffers from lack of leadership, retirements and competition from jobs in the private sector.</a:t>
            </a:r>
          </a:p>
          <a:p>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38</a:t>
            </a:fld>
            <a:endParaRPr lang="en-US"/>
          </a:p>
        </p:txBody>
      </p:sp>
    </p:spTree>
    <p:extLst>
      <p:ext uri="{BB962C8B-B14F-4D97-AF65-F5344CB8AC3E}">
        <p14:creationId xmlns:p14="http://schemas.microsoft.com/office/powerpoint/2010/main" val="378858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questions are the frequent focus of discussions across the nation among all sectors.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39</a:t>
            </a:fld>
            <a:endParaRPr lang="en-US"/>
          </a:p>
        </p:txBody>
      </p:sp>
    </p:spTree>
    <p:extLst>
      <p:ext uri="{BB962C8B-B14F-4D97-AF65-F5344CB8AC3E}">
        <p14:creationId xmlns:p14="http://schemas.microsoft.com/office/powerpoint/2010/main" val="191885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 the accompanying syllabus  and hyperlinks within the slides for additional resources to help you achieve the learning objectives.</a:t>
            </a:r>
          </a:p>
        </p:txBody>
      </p:sp>
      <p:sp>
        <p:nvSpPr>
          <p:cNvPr id="4" name="Slide Number Placeholder 3"/>
          <p:cNvSpPr>
            <a:spLocks noGrp="1"/>
          </p:cNvSpPr>
          <p:nvPr>
            <p:ph type="sldNum" sz="quarter" idx="10"/>
          </p:nvPr>
        </p:nvSpPr>
        <p:spPr/>
        <p:txBody>
          <a:bodyPr/>
          <a:lstStyle/>
          <a:p>
            <a:fld id="{D2DE5993-8335-44D3-9CEB-6E4B85EA6148}" type="slidenum">
              <a:rPr lang="en-US" smtClean="0"/>
              <a:pPr/>
              <a:t>4</a:t>
            </a:fld>
            <a:endParaRPr lang="en-US"/>
          </a:p>
        </p:txBody>
      </p:sp>
    </p:spTree>
    <p:extLst>
      <p:ext uri="{BB962C8B-B14F-4D97-AF65-F5344CB8AC3E}">
        <p14:creationId xmlns:p14="http://schemas.microsoft.com/office/powerpoint/2010/main" val="3112077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summarizes some of the key concepts we have learned about dental public health professionals in this module.</a:t>
            </a:r>
          </a:p>
        </p:txBody>
      </p:sp>
      <p:sp>
        <p:nvSpPr>
          <p:cNvPr id="4" name="Slide Number Placeholder 3"/>
          <p:cNvSpPr>
            <a:spLocks noGrp="1"/>
          </p:cNvSpPr>
          <p:nvPr>
            <p:ph type="sldNum" sz="quarter" idx="10"/>
          </p:nvPr>
        </p:nvSpPr>
        <p:spPr/>
        <p:txBody>
          <a:bodyPr/>
          <a:lstStyle/>
          <a:p>
            <a:fld id="{D2DE5993-8335-44D3-9CEB-6E4B85EA6148}" type="slidenum">
              <a:rPr lang="en-US" smtClean="0"/>
              <a:pPr/>
              <a:t>40</a:t>
            </a:fld>
            <a:endParaRPr lang="en-US"/>
          </a:p>
        </p:txBody>
      </p:sp>
    </p:spTree>
    <p:extLst>
      <p:ext uri="{BB962C8B-B14F-4D97-AF65-F5344CB8AC3E}">
        <p14:creationId xmlns:p14="http://schemas.microsoft.com/office/powerpoint/2010/main" val="21609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Dental Public Health is a unique dental specialty because its practitioners focus on population health rather than individual health, and thus do not generally provide direct clinical patient services as their primary job function. Competencies for the specialty involve using scientific and evidence-based approaches to create effective programs and policies to prevent oral diseases and improve oral health. The art refers to developing innovative perspectives and adapting approaches to the diverse needs and cultures of different population groups, as well as using effective communication strategies to educate policymakers, other professionals and the public about these strategies.  </a:t>
            </a:r>
          </a:p>
        </p:txBody>
      </p:sp>
      <p:sp>
        <p:nvSpPr>
          <p:cNvPr id="4" name="Slide Number Placeholder 3"/>
          <p:cNvSpPr>
            <a:spLocks noGrp="1"/>
          </p:cNvSpPr>
          <p:nvPr>
            <p:ph type="sldNum" sz="quarter" idx="10"/>
          </p:nvPr>
        </p:nvSpPr>
        <p:spPr/>
        <p:txBody>
          <a:bodyPr/>
          <a:lstStyle/>
          <a:p>
            <a:fld id="{D2DE5993-8335-44D3-9CEB-6E4B85EA6148}" type="slidenum">
              <a:rPr lang="en-US" smtClean="0"/>
              <a:pPr/>
              <a:t>5</a:t>
            </a:fld>
            <a:endParaRPr lang="en-US"/>
          </a:p>
        </p:txBody>
      </p:sp>
    </p:spTree>
    <p:extLst>
      <p:ext uri="{BB962C8B-B14F-4D97-AF65-F5344CB8AC3E}">
        <p14:creationId xmlns:p14="http://schemas.microsoft.com/office/powerpoint/2010/main" val="278985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DE5993-8335-44D3-9CEB-6E4B85EA6148}" type="slidenum">
              <a:rPr lang="en-US" smtClean="0"/>
              <a:pPr/>
              <a:t>6</a:t>
            </a:fld>
            <a:endParaRPr lang="en-US"/>
          </a:p>
        </p:txBody>
      </p:sp>
    </p:spTree>
    <p:extLst>
      <p:ext uri="{BB962C8B-B14F-4D97-AF65-F5344CB8AC3E}">
        <p14:creationId xmlns:p14="http://schemas.microsoft.com/office/powerpoint/2010/main" val="318033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skills are needed  to gather, analyze, interpret and disseminate data and research findings; conduct oral health surveillance;  influence policies and systems change; build support through partnerships; manage people and programs; evaluate professional, program and systems’ performance; practice ethical decision-making; use different forms of information technology; and  and lead strategically.   </a:t>
            </a:r>
          </a:p>
        </p:txBody>
      </p:sp>
      <p:sp>
        <p:nvSpPr>
          <p:cNvPr id="4" name="Slide Number Placeholder 3"/>
          <p:cNvSpPr>
            <a:spLocks noGrp="1"/>
          </p:cNvSpPr>
          <p:nvPr>
            <p:ph type="sldNum" sz="quarter" idx="10"/>
          </p:nvPr>
        </p:nvSpPr>
        <p:spPr/>
        <p:txBody>
          <a:bodyPr/>
          <a:lstStyle/>
          <a:p>
            <a:fld id="{D2DE5993-8335-44D3-9CEB-6E4B85EA6148}" type="slidenum">
              <a:rPr lang="en-US" smtClean="0"/>
              <a:pPr/>
              <a:t>7</a:t>
            </a:fld>
            <a:endParaRPr lang="en-US"/>
          </a:p>
        </p:txBody>
      </p:sp>
    </p:spTree>
    <p:extLst>
      <p:ext uri="{BB962C8B-B14F-4D97-AF65-F5344CB8AC3E}">
        <p14:creationId xmlns:p14="http://schemas.microsoft.com/office/powerpoint/2010/main" val="318033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few slides compare the practice of clinical dentistry to dental public health practice. Dental public health professionals graduate from accredited dental or dental hygiene programs and are licensed to practice their respective professions. Their public health credentials or skills are based on additional education, residencies/training or on the job experience. Although many dentists and dental hygienists learn knowledge about population-based approaches during their professional education and participate in public health activities during their careers, they generally do not make this a primary focus of their practices. They do, however, constitute part of the supporting dental public health infrastructure.</a:t>
            </a:r>
          </a:p>
        </p:txBody>
      </p:sp>
      <p:sp>
        <p:nvSpPr>
          <p:cNvPr id="4" name="Slide Number Placeholder 3"/>
          <p:cNvSpPr>
            <a:spLocks noGrp="1"/>
          </p:cNvSpPr>
          <p:nvPr>
            <p:ph type="sldNum" sz="quarter" idx="10"/>
          </p:nvPr>
        </p:nvSpPr>
        <p:spPr/>
        <p:txBody>
          <a:bodyPr/>
          <a:lstStyle/>
          <a:p>
            <a:fld id="{D2DE5993-8335-44D3-9CEB-6E4B85EA6148}" type="slidenum">
              <a:rPr lang="en-US" smtClean="0"/>
              <a:pPr/>
              <a:t>8</a:t>
            </a:fld>
            <a:endParaRPr lang="en-US"/>
          </a:p>
        </p:txBody>
      </p:sp>
    </p:spTree>
    <p:extLst>
      <p:ext uri="{BB962C8B-B14F-4D97-AF65-F5344CB8AC3E}">
        <p14:creationId xmlns:p14="http://schemas.microsoft.com/office/powerpoint/2010/main" val="169752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DE5993-8335-44D3-9CEB-6E4B85EA6148}" type="slidenum">
              <a:rPr lang="en-US" smtClean="0"/>
              <a:pPr/>
              <a:t>9</a:t>
            </a:fld>
            <a:endParaRPr lang="en-US"/>
          </a:p>
        </p:txBody>
      </p:sp>
    </p:spTree>
    <p:extLst>
      <p:ext uri="{BB962C8B-B14F-4D97-AF65-F5344CB8AC3E}">
        <p14:creationId xmlns:p14="http://schemas.microsoft.com/office/powerpoint/2010/main" val="230070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9CB267-D226-4234-BABD-5AA4C3322F93}"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79529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CB267-D226-4234-BABD-5AA4C3322F93}"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60670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CB267-D226-4234-BABD-5AA4C3322F93}"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4901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76400"/>
            <a:ext cx="7086600" cy="4672584"/>
          </a:xfrm>
        </p:spPr>
        <p:txBody>
          <a:bodyPr/>
          <a:lstStyle>
            <a:lvl1pPr>
              <a:defRPr sz="2400">
                <a:latin typeface="Calibri" pitchFamily="34" charset="0"/>
                <a:cs typeface="Arial" pitchFamily="34" charset="0"/>
              </a:defRPr>
            </a:lvl1pPr>
            <a:lvl2pPr>
              <a:defRPr sz="2400">
                <a:latin typeface="Calibri" pitchFamily="34" charset="0"/>
                <a:cs typeface="Arial" pitchFamily="34" charset="0"/>
              </a:defRPr>
            </a:lvl2pPr>
            <a:lvl3pPr>
              <a:defRPr sz="2400">
                <a:latin typeface="Calibri" pitchFamily="34" charset="0"/>
                <a:cs typeface="Arial" pitchFamily="34" charset="0"/>
              </a:defRPr>
            </a:lvl3pPr>
            <a:lvl4pPr>
              <a:defRPr sz="2400">
                <a:latin typeface="Calibri" pitchFamily="34" charset="0"/>
                <a:cs typeface="Arial" pitchFamily="34" charset="0"/>
              </a:defRPr>
            </a:lvl4pPr>
            <a:lvl5pPr>
              <a:defRPr sz="2400">
                <a:latin typeface="Calibri"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683F3F-99F1-4DDE-B056-53C4541B1815}"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992263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83F3F-99F1-4DDE-B056-53C4541B1815}"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35558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683F3F-99F1-4DDE-B056-53C4541B1815}"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48312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683F3F-99F1-4DDE-B056-53C4541B1815}"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8807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683F3F-99F1-4DDE-B056-53C4541B1815}" type="datetimeFigureOut">
              <a:rPr lang="en-US" smtClean="0"/>
              <a:pPr/>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76153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683F3F-99F1-4DDE-B056-53C4541B1815}" type="datetimeFigureOut">
              <a:rPr lang="en-US" smtClean="0"/>
              <a:pPr/>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98218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83F3F-99F1-4DDE-B056-53C4541B1815}" type="datetimeFigureOut">
              <a:rPr lang="en-US" smtClean="0"/>
              <a:pPr/>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22891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CB267-D226-4234-BABD-5AA4C3322F93}"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345091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83F3F-99F1-4DDE-B056-53C4541B1815}"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598863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83F3F-99F1-4DDE-B056-53C4541B1815}"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18707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83F3F-99F1-4DDE-B056-53C4541B1815}"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01983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83F3F-99F1-4DDE-B056-53C4541B1815}"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87878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CB267-D226-4234-BABD-5AA4C3322F93}" type="datetimeFigureOut">
              <a:rPr lang="en-US" smtClean="0"/>
              <a:pPr/>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20750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9CB267-D226-4234-BABD-5AA4C3322F93}"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5914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9CB267-D226-4234-BABD-5AA4C3322F93}" type="datetimeFigureOut">
              <a:rPr lang="en-US" smtClean="0"/>
              <a:pPr/>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19922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9CB267-D226-4234-BABD-5AA4C3322F93}" type="datetimeFigureOut">
              <a:rPr lang="en-US" smtClean="0"/>
              <a:pPr/>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6234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CB267-D226-4234-BABD-5AA4C3322F93}" type="datetimeFigureOut">
              <a:rPr lang="en-US" smtClean="0"/>
              <a:pPr/>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04215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CB267-D226-4234-BABD-5AA4C3322F93}"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29497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9CB267-D226-4234-BABD-5AA4C3322F93}" type="datetimeFigureOut">
              <a:rPr lang="en-US" smtClean="0"/>
              <a:pPr/>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3418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CB267-D226-4234-BABD-5AA4C3322F93}" type="datetimeFigureOut">
              <a:rPr lang="en-US" smtClean="0"/>
              <a:pPr/>
              <a:t>8/5/2021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E64BA-3357-42FD-8519-C2F63554B0B8}" type="slidenum">
              <a:rPr lang="en-US" smtClean="0"/>
              <a:pPr/>
              <a:t>‹#›</a:t>
            </a:fld>
            <a:endParaRPr lang="en-US"/>
          </a:p>
        </p:txBody>
      </p:sp>
    </p:spTree>
    <p:extLst>
      <p:ext uri="{BB962C8B-B14F-4D97-AF65-F5344CB8AC3E}">
        <p14:creationId xmlns:p14="http://schemas.microsoft.com/office/powerpoint/2010/main" val="393280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83F3F-99F1-4DDE-B056-53C4541B1815}" type="datetimeFigureOut">
              <a:rPr lang="en-US" smtClean="0"/>
              <a:pPr/>
              <a:t>8/5/2021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416F-33B7-47AC-BAB3-53C6BFCB7120}" type="slidenum">
              <a:rPr lang="en-US" smtClean="0"/>
              <a:pPr/>
              <a:t>‹#›</a:t>
            </a:fld>
            <a:endParaRPr lang="en-US"/>
          </a:p>
        </p:txBody>
      </p:sp>
    </p:spTree>
    <p:extLst>
      <p:ext uri="{BB962C8B-B14F-4D97-AF65-F5344CB8AC3E}">
        <p14:creationId xmlns:p14="http://schemas.microsoft.com/office/powerpoint/2010/main" val="46569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tdd.org/docs/hhs-overview-final-2018.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astdd.org/docs/national-organizations-orientation-06-21.ppt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std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www.aaphd.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onlinelibrary.wiley.com/journal/10.1111/(ISSN)1752-732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aphd.org/abdp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aaphd.memberclicks.net/assets/ABDPH/altman_et_al-2016-journal_of_public_health_dentistr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acdp.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www.medicaiddental.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www.nnoh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apha.org/apha-communities/member-sections/oral-healt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astdd.org/docs/reasons-why-sohps-are-still-important-1-13-2014.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hyperlink" Target="http://www.healthypeople.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hyperlink" Target="http://www.cdc.gov/tobacco/data_statistics/by_topic/index.htm" TargetMode="External"/><Relationship Id="rId3" Type="http://schemas.openxmlformats.org/officeDocument/2006/relationships/hyperlink" Target="http://www.cdc.gov/oralhealthdata/overview/nohss.html" TargetMode="External"/><Relationship Id="rId7" Type="http://schemas.openxmlformats.org/officeDocument/2006/relationships/hyperlink" Target="http://www.nidcr.nih.gov/datastatistics/finddatabytopic/dentalcaries/" TargetMode="External"/><Relationship Id="rId12"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astdd.org/fluoridation-and-fluorides-committee/" TargetMode="External"/><Relationship Id="rId11" Type="http://schemas.openxmlformats.org/officeDocument/2006/relationships/hyperlink" Target="https://www.astdd.org/emergency-preparedness-manual/" TargetMode="External"/><Relationship Id="rId5" Type="http://schemas.openxmlformats.org/officeDocument/2006/relationships/hyperlink" Target="http://www.cdc.gov/oralhealth/dental_sealant_program/index.htm" TargetMode="External"/><Relationship Id="rId10" Type="http://schemas.openxmlformats.org/officeDocument/2006/relationships/hyperlink" Target="http://www.osap.org/?page=DentPH_IpAndSafety" TargetMode="External"/><Relationship Id="rId4" Type="http://schemas.openxmlformats.org/officeDocument/2006/relationships/hyperlink" Target="http://www.cdc.gov/fluoridation/index.htm" TargetMode="External"/><Relationship Id="rId9" Type="http://schemas.openxmlformats.org/officeDocument/2006/relationships/hyperlink" Target="https://www.astdd.org/smoking-vaping-and-tobacco-u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2)"/>
          <p:cNvPicPr>
            <a:picLocks noGrp="1" noChangeAspect="1" noChangeArrowheads="1"/>
          </p:cNvPicPr>
          <p:nvPr>
            <p:ph idx="1"/>
          </p:nvPr>
        </p:nvPicPr>
        <p:blipFill>
          <a:blip r:embed="rId3" cstate="print"/>
          <a:stretch>
            <a:fillRect/>
          </a:stretch>
        </p:blipFill>
        <p:spPr bwMode="auto">
          <a:xfrm>
            <a:off x="6400800" y="5029200"/>
            <a:ext cx="1941694" cy="1228726"/>
          </a:xfrm>
          <a:prstGeom prst="rect">
            <a:avLst/>
          </a:prstGeom>
          <a:noFill/>
          <a:ln w="9525">
            <a:noFill/>
            <a:miter lim="800000"/>
            <a:headEnd/>
            <a:tailEnd/>
          </a:ln>
        </p:spPr>
      </p:pic>
      <p:sp>
        <p:nvSpPr>
          <p:cNvPr id="3" name="Content Placeholder 2"/>
          <p:cNvSpPr>
            <a:spLocks noGrp="1"/>
          </p:cNvSpPr>
          <p:nvPr>
            <p:ph type="body" sz="half" idx="4294967295"/>
          </p:nvPr>
        </p:nvSpPr>
        <p:spPr>
          <a:xfrm>
            <a:off x="533400" y="990600"/>
            <a:ext cx="7391400" cy="2971800"/>
          </a:xfrm>
        </p:spPr>
        <p:txBody>
          <a:bodyPr>
            <a:normAutofit/>
          </a:bodyPr>
          <a:lstStyle/>
          <a:p>
            <a:pPr algn="ctr">
              <a:buNone/>
            </a:pPr>
            <a:r>
              <a:rPr lang="en-US" b="1" dirty="0">
                <a:latin typeface="Arial" pitchFamily="34" charset="0"/>
                <a:cs typeface="Arial" pitchFamily="34" charset="0"/>
              </a:rPr>
              <a:t>	</a:t>
            </a:r>
          </a:p>
          <a:p>
            <a:pPr algn="ctr">
              <a:buNone/>
            </a:pPr>
            <a:r>
              <a:rPr lang="en-US" sz="3600" b="1" dirty="0">
                <a:cs typeface="Arial" pitchFamily="34" charset="0"/>
              </a:rPr>
              <a:t>ASTDD Orientation Module</a:t>
            </a:r>
          </a:p>
          <a:p>
            <a:pPr algn="ctr">
              <a:buNone/>
            </a:pPr>
            <a:r>
              <a:rPr lang="en-US" sz="3600" b="1" dirty="0">
                <a:solidFill>
                  <a:srgbClr val="7030A0"/>
                </a:solidFill>
                <a:cs typeface="Arial" pitchFamily="34" charset="0"/>
              </a:rPr>
              <a:t>Dental Public Health 101</a:t>
            </a:r>
          </a:p>
          <a:p>
            <a:pPr algn="ctr">
              <a:buNone/>
            </a:pPr>
            <a:endParaRPr lang="en-US" sz="2000" b="1" dirty="0">
              <a:solidFill>
                <a:srgbClr val="7030A0"/>
              </a:solidFill>
              <a:latin typeface="+mj-lt"/>
              <a:cs typeface="Arial" pitchFamily="34" charset="0"/>
            </a:endParaRPr>
          </a:p>
          <a:p>
            <a:pPr algn="ctr">
              <a:buNone/>
            </a:pPr>
            <a:endParaRPr lang="en-US" sz="2000" b="1" dirty="0">
              <a:solidFill>
                <a:srgbClr val="7030A0"/>
              </a:solidFill>
              <a:latin typeface="+mj-lt"/>
              <a:cs typeface="Arial" pitchFamily="34" charset="0"/>
            </a:endParaRPr>
          </a:p>
        </p:txBody>
      </p:sp>
      <p:sp>
        <p:nvSpPr>
          <p:cNvPr id="5" name="Content Placeholder 2"/>
          <p:cNvSpPr txBox="1">
            <a:spLocks/>
          </p:cNvSpPr>
          <p:nvPr/>
        </p:nvSpPr>
        <p:spPr>
          <a:xfrm>
            <a:off x="2438400" y="4419600"/>
            <a:ext cx="3581400"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7" name="TextBox 6"/>
          <p:cNvSpPr txBox="1"/>
          <p:nvPr/>
        </p:nvSpPr>
        <p:spPr>
          <a:xfrm>
            <a:off x="533400" y="5943600"/>
            <a:ext cx="1354730" cy="646331"/>
          </a:xfrm>
          <a:prstGeom prst="rect">
            <a:avLst/>
          </a:prstGeom>
          <a:noFill/>
        </p:spPr>
        <p:txBody>
          <a:bodyPr wrap="none" rtlCol="0">
            <a:spAutoFit/>
          </a:bodyPr>
          <a:lstStyle/>
          <a:p>
            <a:r>
              <a:rPr lang="en-US" b="1" dirty="0">
                <a:solidFill>
                  <a:srgbClr val="7030A0"/>
                </a:solidFill>
                <a:cs typeface="Arial" pitchFamily="34" charset="0"/>
              </a:rPr>
              <a:t>8-21 version</a:t>
            </a:r>
            <a:endParaRPr lang="en-US" dirty="0">
              <a:solidFill>
                <a:srgbClr val="7030A0"/>
              </a:solidFill>
              <a:cs typeface="Arial" pitchFamily="34" charset="0"/>
            </a:endParaRPr>
          </a:p>
          <a:p>
            <a:endParaRPr lang="en-US" dirty="0"/>
          </a:p>
        </p:txBody>
      </p:sp>
    </p:spTree>
    <p:extLst>
      <p:ext uri="{BB962C8B-B14F-4D97-AF65-F5344CB8AC3E}">
        <p14:creationId xmlns:p14="http://schemas.microsoft.com/office/powerpoint/2010/main" val="61587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Clinician and DPH Practitioner Comparison</a:t>
            </a:r>
          </a:p>
        </p:txBody>
      </p:sp>
      <p:sp>
        <p:nvSpPr>
          <p:cNvPr id="3" name="Text Placeholder 2"/>
          <p:cNvSpPr>
            <a:spLocks noGrp="1"/>
          </p:cNvSpPr>
          <p:nvPr>
            <p:ph type="body" idx="1"/>
          </p:nvPr>
        </p:nvSpPr>
        <p:spPr/>
        <p:txBody>
          <a:bodyPr/>
          <a:lstStyle/>
          <a:p>
            <a:r>
              <a:rPr lang="en-US" dirty="0">
                <a:solidFill>
                  <a:srgbClr val="7030A0"/>
                </a:solidFill>
              </a:rPr>
              <a:t>Dental Clinician</a:t>
            </a:r>
          </a:p>
        </p:txBody>
      </p:sp>
      <p:sp>
        <p:nvSpPr>
          <p:cNvPr id="4" name="Content Placeholder 3"/>
          <p:cNvSpPr>
            <a:spLocks noGrp="1"/>
          </p:cNvSpPr>
          <p:nvPr>
            <p:ph sz="half" idx="2"/>
          </p:nvPr>
        </p:nvSpPr>
        <p:spPr/>
        <p:txBody>
          <a:bodyPr/>
          <a:lstStyle/>
          <a:p>
            <a:r>
              <a:rPr lang="en-US" dirty="0"/>
              <a:t>Establishes patient diagnosis</a:t>
            </a:r>
          </a:p>
          <a:p>
            <a:endParaRPr lang="en-US" dirty="0"/>
          </a:p>
          <a:p>
            <a:r>
              <a:rPr lang="en-US" dirty="0"/>
              <a:t>Discusses findings with patient and develops treatment plan</a:t>
            </a:r>
          </a:p>
          <a:p>
            <a:endParaRPr lang="en-US" dirty="0"/>
          </a:p>
        </p:txBody>
      </p:sp>
      <p:sp>
        <p:nvSpPr>
          <p:cNvPr id="5" name="Text Placeholder 4"/>
          <p:cNvSpPr>
            <a:spLocks noGrp="1"/>
          </p:cNvSpPr>
          <p:nvPr>
            <p:ph type="body" sz="quarter" idx="3"/>
          </p:nvPr>
        </p:nvSpPr>
        <p:spPr/>
        <p:txBody>
          <a:bodyPr/>
          <a:lstStyle/>
          <a:p>
            <a:r>
              <a:rPr lang="en-US" dirty="0">
                <a:solidFill>
                  <a:srgbClr val="7030A0"/>
                </a:solidFill>
              </a:rPr>
              <a:t>DPH Practitioner</a:t>
            </a:r>
          </a:p>
        </p:txBody>
      </p:sp>
      <p:sp>
        <p:nvSpPr>
          <p:cNvPr id="6" name="Content Placeholder 5"/>
          <p:cNvSpPr>
            <a:spLocks noGrp="1"/>
          </p:cNvSpPr>
          <p:nvPr>
            <p:ph sz="quarter" idx="4"/>
          </p:nvPr>
        </p:nvSpPr>
        <p:spPr/>
        <p:txBody>
          <a:bodyPr>
            <a:normAutofit fontScale="92500" lnSpcReduction="20000"/>
          </a:bodyPr>
          <a:lstStyle/>
          <a:p>
            <a:r>
              <a:rPr lang="en-US" dirty="0"/>
              <a:t>Analyzes and interprets data from surveillance systems, surveys and other data sources</a:t>
            </a:r>
          </a:p>
          <a:p>
            <a:r>
              <a:rPr lang="en-US" dirty="0"/>
              <a:t>Engages community partners and forms community OH coalitions; develops a community OH plan to address the findings from OH surveillance; plans community-based prevention and treatment programs; develops policies to address needs</a:t>
            </a:r>
          </a:p>
          <a:p>
            <a:endParaRPr lang="en-US" dirty="0"/>
          </a:p>
        </p:txBody>
      </p:sp>
      <p:pic>
        <p:nvPicPr>
          <p:cNvPr id="7" name="Picture 6"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Clinician and DPH Practitioner Comparison</a:t>
            </a:r>
          </a:p>
        </p:txBody>
      </p:sp>
      <p:sp>
        <p:nvSpPr>
          <p:cNvPr id="3" name="Text Placeholder 2"/>
          <p:cNvSpPr>
            <a:spLocks noGrp="1"/>
          </p:cNvSpPr>
          <p:nvPr>
            <p:ph type="body" idx="1"/>
          </p:nvPr>
        </p:nvSpPr>
        <p:spPr>
          <a:xfrm>
            <a:off x="457200" y="1371600"/>
            <a:ext cx="4040188" cy="803275"/>
          </a:xfrm>
        </p:spPr>
        <p:txBody>
          <a:bodyPr/>
          <a:lstStyle/>
          <a:p>
            <a:r>
              <a:rPr lang="en-US" dirty="0">
                <a:solidFill>
                  <a:srgbClr val="7030A0"/>
                </a:solidFill>
              </a:rPr>
              <a:t>Dental Clinician</a:t>
            </a:r>
          </a:p>
        </p:txBody>
      </p:sp>
      <p:sp>
        <p:nvSpPr>
          <p:cNvPr id="4" name="Content Placeholder 3"/>
          <p:cNvSpPr>
            <a:spLocks noGrp="1"/>
          </p:cNvSpPr>
          <p:nvPr>
            <p:ph sz="half" idx="2"/>
          </p:nvPr>
        </p:nvSpPr>
        <p:spPr/>
        <p:txBody>
          <a:bodyPr>
            <a:normAutofit fontScale="85000" lnSpcReduction="20000"/>
          </a:bodyPr>
          <a:lstStyle/>
          <a:p>
            <a:r>
              <a:rPr lang="en-US" dirty="0"/>
              <a:t>Provides treatment to patient</a:t>
            </a:r>
          </a:p>
          <a:p>
            <a:endParaRPr lang="en-US" dirty="0"/>
          </a:p>
          <a:p>
            <a:endParaRPr lang="en-US" dirty="0"/>
          </a:p>
          <a:p>
            <a:pPr>
              <a:buNone/>
            </a:pPr>
            <a:endParaRPr lang="en-US" dirty="0"/>
          </a:p>
          <a:p>
            <a:pPr>
              <a:buNone/>
            </a:pPr>
            <a:endParaRPr lang="en-US" dirty="0"/>
          </a:p>
          <a:p>
            <a:pPr>
              <a:buNone/>
            </a:pPr>
            <a:endParaRPr lang="en-US" dirty="0"/>
          </a:p>
          <a:p>
            <a:pPr>
              <a:buNone/>
            </a:pPr>
            <a:endParaRPr lang="en-US" dirty="0"/>
          </a:p>
          <a:p>
            <a:r>
              <a:rPr lang="en-US" dirty="0"/>
              <a:t>Receives payment for services</a:t>
            </a:r>
          </a:p>
          <a:p>
            <a:endParaRPr lang="en-US" dirty="0"/>
          </a:p>
          <a:p>
            <a:endParaRPr lang="en-US" dirty="0"/>
          </a:p>
          <a:p>
            <a:pPr marL="0" indent="0">
              <a:buNone/>
            </a:pPr>
            <a:endParaRPr lang="en-US" dirty="0"/>
          </a:p>
          <a:p>
            <a:r>
              <a:rPr lang="en-US" dirty="0"/>
              <a:t>Schedules periodic follow-up patient visits</a:t>
            </a:r>
          </a:p>
          <a:p>
            <a:endParaRPr lang="en-US" dirty="0"/>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a:xfrm>
            <a:off x="4645025" y="1371600"/>
            <a:ext cx="4041775" cy="803275"/>
          </a:xfrm>
        </p:spPr>
        <p:txBody>
          <a:bodyPr/>
          <a:lstStyle/>
          <a:p>
            <a:r>
              <a:rPr lang="en-US" dirty="0">
                <a:solidFill>
                  <a:srgbClr val="7030A0"/>
                </a:solidFill>
              </a:rPr>
              <a:t>DPH Practitioner</a:t>
            </a:r>
          </a:p>
        </p:txBody>
      </p:sp>
      <p:sp>
        <p:nvSpPr>
          <p:cNvPr id="6" name="Content Placeholder 5"/>
          <p:cNvSpPr>
            <a:spLocks noGrp="1"/>
          </p:cNvSpPr>
          <p:nvPr>
            <p:ph sz="quarter" idx="4"/>
          </p:nvPr>
        </p:nvSpPr>
        <p:spPr/>
        <p:txBody>
          <a:bodyPr>
            <a:normAutofit fontScale="85000" lnSpcReduction="20000"/>
          </a:bodyPr>
          <a:lstStyle/>
          <a:p>
            <a:r>
              <a:rPr lang="en-US" dirty="0"/>
              <a:t>Implements evidence-based, community-based oral health programs, which requires gathering resources in an organized and rational way and preferably with broad-based community support and involvement</a:t>
            </a:r>
          </a:p>
          <a:p>
            <a:r>
              <a:rPr lang="en-US" dirty="0"/>
              <a:t>Obtains funding to operate programs, which may come from a range of sources including government, private foundations, philanthropic organizations, and commercial or private donors</a:t>
            </a:r>
          </a:p>
          <a:p>
            <a:r>
              <a:rPr lang="en-US" dirty="0"/>
              <a:t>Conducts program evaluations</a:t>
            </a:r>
          </a:p>
          <a:p>
            <a:endParaRPr lang="en-US" dirty="0"/>
          </a:p>
          <a:p>
            <a:endParaRPr lang="en-US" dirty="0"/>
          </a:p>
          <a:p>
            <a:endParaRPr lang="en-US" dirty="0"/>
          </a:p>
        </p:txBody>
      </p:sp>
      <p:pic>
        <p:nvPicPr>
          <p:cNvPr id="7" name="Picture 6"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DPH Infrastructure</a:t>
            </a:r>
          </a:p>
        </p:txBody>
      </p:sp>
      <p:sp>
        <p:nvSpPr>
          <p:cNvPr id="3" name="Content Placeholder 2"/>
          <p:cNvSpPr>
            <a:spLocks noGrp="1"/>
          </p:cNvSpPr>
          <p:nvPr>
            <p:ph idx="1"/>
          </p:nvPr>
        </p:nvSpPr>
        <p:spPr/>
        <p:txBody>
          <a:bodyPr>
            <a:normAutofit fontScale="92500" lnSpcReduction="10000"/>
          </a:bodyPr>
          <a:lstStyle/>
          <a:p>
            <a:r>
              <a:rPr lang="en-US" sz="3500" dirty="0"/>
              <a:t>A broad-based, informal, and diverse network of public and private organizations, as well as individuals, committed to improving oral health through organized community-focused policies and programs </a:t>
            </a:r>
          </a:p>
          <a:p>
            <a:pPr>
              <a:buFont typeface="Arial"/>
              <a:buChar char="•"/>
            </a:pPr>
            <a:r>
              <a:rPr lang="en-US" sz="3500" dirty="0"/>
              <a:t>Monitors the oral health status of communities</a:t>
            </a:r>
          </a:p>
          <a:p>
            <a:pPr>
              <a:buFont typeface="Arial"/>
              <a:buChar char="•"/>
            </a:pPr>
            <a:r>
              <a:rPr lang="en-US" sz="3500" dirty="0"/>
              <a:t>Oversees community-based oral disease prevention programs</a:t>
            </a:r>
          </a:p>
          <a:p>
            <a:endParaRPr lang="en-US" dirty="0"/>
          </a:p>
          <a:p>
            <a:endParaRPr lang="en-US" dirty="0"/>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DPH Infrastructure (cont)</a:t>
            </a:r>
          </a:p>
        </p:txBody>
      </p:sp>
      <p:sp>
        <p:nvSpPr>
          <p:cNvPr id="3" name="Content Placeholder 2"/>
          <p:cNvSpPr>
            <a:spLocks noGrp="1"/>
          </p:cNvSpPr>
          <p:nvPr>
            <p:ph idx="1"/>
          </p:nvPr>
        </p:nvSpPr>
        <p:spPr/>
        <p:txBody>
          <a:bodyPr>
            <a:normAutofit/>
          </a:bodyPr>
          <a:lstStyle/>
          <a:p>
            <a:r>
              <a:rPr lang="en-US" dirty="0"/>
              <a:t>Establishes policies to maintain and improve oral health and access to care</a:t>
            </a:r>
          </a:p>
          <a:p>
            <a:r>
              <a:rPr lang="en-US" dirty="0"/>
              <a:t>Involved in research in population health, epidemiology, and disease prevention and control</a:t>
            </a:r>
          </a:p>
          <a:p>
            <a:r>
              <a:rPr lang="en-US" dirty="0"/>
              <a:t>Assures the safety and effectiveness of the oral health care system for those providing and obtaining oral health care. </a:t>
            </a:r>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Public Health Worksites</a:t>
            </a:r>
          </a:p>
        </p:txBody>
      </p:sp>
      <p:sp>
        <p:nvSpPr>
          <p:cNvPr id="3" name="Content Placeholder 2"/>
          <p:cNvSpPr>
            <a:spLocks noGrp="1"/>
          </p:cNvSpPr>
          <p:nvPr>
            <p:ph idx="1"/>
          </p:nvPr>
        </p:nvSpPr>
        <p:spPr/>
        <p:txBody>
          <a:bodyPr>
            <a:normAutofit fontScale="85000" lnSpcReduction="10000"/>
          </a:bodyPr>
          <a:lstStyle/>
          <a:p>
            <a:r>
              <a:rPr lang="en-US" b="1" dirty="0">
                <a:solidFill>
                  <a:srgbClr val="7030A0"/>
                </a:solidFill>
              </a:rPr>
              <a:t>City, county, tribal, state and territorial health departments</a:t>
            </a:r>
          </a:p>
          <a:p>
            <a:r>
              <a:rPr lang="en-US" b="1" dirty="0">
                <a:solidFill>
                  <a:srgbClr val="7030A0"/>
                </a:solidFill>
              </a:rPr>
              <a:t>Federal government agencies</a:t>
            </a:r>
            <a:r>
              <a:rPr lang="en-US" dirty="0"/>
              <a:t>: Indian Health Service (IHS), Veteran’s Administration (VA), Department of Defense (DOD),  Centers for Disease Control and Prevention (CDC), National Institutes of Health (NIH), Health Resources and Services Administration (HRSA), Centers for Medicare and Medicaid Services (CMS), Administration for Children and Families (ACF), Bureau of Prisons (BOP), and the Food and Drug Administration (FDA).</a:t>
            </a:r>
          </a:p>
        </p:txBody>
      </p:sp>
      <p:pic>
        <p:nvPicPr>
          <p:cNvPr id="4" name="Picture 2" descr="image001 (2)"/>
          <p:cNvPicPr>
            <a:picLocks noChangeAspect="1" noChangeArrowheads="1"/>
          </p:cNvPicPr>
          <p:nvPr/>
        </p:nvPicPr>
        <p:blipFill>
          <a:blip r:embed="rId3"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Public Health Worksites (cont)</a:t>
            </a:r>
          </a:p>
        </p:txBody>
      </p:sp>
      <p:sp>
        <p:nvSpPr>
          <p:cNvPr id="3" name="Content Placeholder 2"/>
          <p:cNvSpPr>
            <a:spLocks noGrp="1"/>
          </p:cNvSpPr>
          <p:nvPr>
            <p:ph idx="1"/>
          </p:nvPr>
        </p:nvSpPr>
        <p:spPr/>
        <p:txBody>
          <a:bodyPr>
            <a:normAutofit fontScale="92500" lnSpcReduction="20000"/>
          </a:bodyPr>
          <a:lstStyle/>
          <a:p>
            <a:r>
              <a:rPr lang="en-US" b="1" dirty="0">
                <a:solidFill>
                  <a:srgbClr val="7030A0"/>
                </a:solidFill>
              </a:rPr>
              <a:t>Academia</a:t>
            </a:r>
            <a:r>
              <a:rPr lang="en-US" noProof="1"/>
              <a:t>: </a:t>
            </a:r>
            <a:r>
              <a:rPr lang="en-US" dirty="0"/>
              <a:t>Health professions schools, schools of public health, public policy institutes, and research centers</a:t>
            </a:r>
          </a:p>
          <a:p>
            <a:r>
              <a:rPr lang="en-US" b="1" dirty="0">
                <a:solidFill>
                  <a:srgbClr val="7030A0"/>
                </a:solidFill>
              </a:rPr>
              <a:t>Community-based settings</a:t>
            </a:r>
            <a:r>
              <a:rPr lang="en-US" noProof="1"/>
              <a:t>: Correctional facilities, long-term care facilities, school-based health programs, mobile and teledentistry programs</a:t>
            </a:r>
          </a:p>
          <a:p>
            <a:r>
              <a:rPr lang="en-US" b="1" noProof="1">
                <a:solidFill>
                  <a:srgbClr val="7030A0"/>
                </a:solidFill>
              </a:rPr>
              <a:t>Clinics</a:t>
            </a:r>
            <a:r>
              <a:rPr lang="en-US" noProof="1"/>
              <a:t>: Federally</a:t>
            </a:r>
            <a:r>
              <a:rPr lang="en-US" dirty="0"/>
              <a:t> Qualified Health Centers (FQHCs), which include migrant, homeless, public housing and Native Hawaiian sites; tribal clinics; and non-profit and/or volunteer clinics.</a:t>
            </a:r>
          </a:p>
        </p:txBody>
      </p:sp>
      <p:pic>
        <p:nvPicPr>
          <p:cNvPr id="4" name="Picture 2" descr="image001 (2)"/>
          <p:cNvPicPr>
            <a:picLocks noChangeAspect="1" noChangeArrowheads="1"/>
          </p:cNvPicPr>
          <p:nvPr/>
        </p:nvPicPr>
        <p:blipFill>
          <a:blip r:embed="rId3"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DPH Infrastructure</a:t>
            </a:r>
          </a:p>
        </p:txBody>
      </p:sp>
      <p:sp>
        <p:nvSpPr>
          <p:cNvPr id="3" name="Content Placeholder 2"/>
          <p:cNvSpPr>
            <a:spLocks noGrp="1"/>
          </p:cNvSpPr>
          <p:nvPr>
            <p:ph idx="1"/>
          </p:nvPr>
        </p:nvSpPr>
        <p:spPr>
          <a:xfrm>
            <a:off x="381000" y="1219200"/>
            <a:ext cx="8305800" cy="4906963"/>
          </a:xfrm>
        </p:spPr>
        <p:txBody>
          <a:bodyPr>
            <a:noAutofit/>
          </a:bodyPr>
          <a:lstStyle/>
          <a:p>
            <a:r>
              <a:rPr lang="en-US" sz="2200" b="1" dirty="0">
                <a:solidFill>
                  <a:srgbClr val="7030A0"/>
                </a:solidFill>
              </a:rPr>
              <a:t>Government</a:t>
            </a:r>
            <a:r>
              <a:rPr lang="en-US" sz="2200" dirty="0"/>
              <a:t>: State and local health departments, federal agencies (see </a:t>
            </a:r>
            <a:r>
              <a:rPr lang="en-US" sz="2200" u="sng" dirty="0">
                <a:hlinkClick r:id="rId3"/>
              </a:rPr>
              <a:t>The Role of Health &amp; Human Services and Its Agencies in Promoting Oral Health</a:t>
            </a:r>
            <a:r>
              <a:rPr lang="en-US" sz="2000" dirty="0"/>
              <a:t>)</a:t>
            </a:r>
          </a:p>
          <a:p>
            <a:pPr marL="342900" lvl="1" indent="-342900">
              <a:buFont typeface="Arial" pitchFamily="34" charset="0"/>
              <a:buChar char="•"/>
            </a:pPr>
            <a:r>
              <a:rPr lang="en-US" sz="2200" b="1" dirty="0">
                <a:solidFill>
                  <a:srgbClr val="7030A0"/>
                </a:solidFill>
              </a:rPr>
              <a:t>Organizations</a:t>
            </a:r>
            <a:r>
              <a:rPr lang="en-US" sz="2200" dirty="0"/>
              <a:t>: national (See the ASTDD </a:t>
            </a:r>
            <a:r>
              <a:rPr lang="en-US" sz="2200" dirty="0">
                <a:hlinkClick r:id="rId4"/>
              </a:rPr>
              <a:t>slideshow on national organizations</a:t>
            </a:r>
            <a:r>
              <a:rPr lang="en-US" sz="2200" dirty="0"/>
              <a:t>), state, local, public, private, foundations, and many others </a:t>
            </a:r>
          </a:p>
          <a:p>
            <a:r>
              <a:rPr lang="en-US" sz="2200" b="1" dirty="0">
                <a:solidFill>
                  <a:srgbClr val="7030A0"/>
                </a:solidFill>
              </a:rPr>
              <a:t>Education</a:t>
            </a:r>
            <a:r>
              <a:rPr lang="en-US" sz="2200" dirty="0"/>
              <a:t>: Dental and Dental Hygiene Schools &amp; Graduate/Residency Programs; Schools of Medicine, Nursing, and Allied Health Sciences; Schools of Public Health; Preschool, Primary and Secondary Schools</a:t>
            </a:r>
          </a:p>
          <a:p>
            <a:r>
              <a:rPr lang="en-US" sz="2200" b="1" dirty="0">
                <a:solidFill>
                  <a:srgbClr val="7030A0"/>
                </a:solidFill>
              </a:rPr>
              <a:t>Workforce</a:t>
            </a:r>
            <a:r>
              <a:rPr lang="en-US" sz="2200" dirty="0"/>
              <a:t>: Oral Health Professionals, Physicians, Physician Assistants, Nurse Practitioners, Nurses, Pharmacists, Midwives, Community Health Workers/</a:t>
            </a:r>
            <a:r>
              <a:rPr lang="en-US" sz="2200" i="1" dirty="0"/>
              <a:t>Promotoras</a:t>
            </a:r>
            <a:r>
              <a:rPr lang="en-US" sz="2200" dirty="0"/>
              <a:t>, Community Dental Health Coordinators, Water Plant Operators, Teachers, School Administrators, Parents, Caregivers and others.</a:t>
            </a:r>
          </a:p>
        </p:txBody>
      </p:sp>
      <p:pic>
        <p:nvPicPr>
          <p:cNvPr id="4" name="Picture 2" descr="image001 (2)"/>
          <p:cNvPicPr>
            <a:picLocks noChangeAspect="1" noChangeArrowheads="1"/>
          </p:cNvPicPr>
          <p:nvPr/>
        </p:nvPicPr>
        <p:blipFill>
          <a:blip r:embed="rId5"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Association of State and Territorial Dental Directors</a:t>
            </a:r>
            <a:endParaRPr lang="en-US" sz="3600" dirty="0"/>
          </a:p>
        </p:txBody>
      </p:sp>
      <p:sp>
        <p:nvSpPr>
          <p:cNvPr id="3" name="Content Placeholder 2"/>
          <p:cNvSpPr>
            <a:spLocks noGrp="1"/>
          </p:cNvSpPr>
          <p:nvPr>
            <p:ph idx="1"/>
          </p:nvPr>
        </p:nvSpPr>
        <p:spPr/>
        <p:txBody>
          <a:bodyPr>
            <a:normAutofit fontScale="85000" lnSpcReduction="20000"/>
          </a:bodyPr>
          <a:lstStyle/>
          <a:p>
            <a:r>
              <a:rPr lang="en-US" sz="2400" u="sng" dirty="0"/>
              <a:t>Mission</a:t>
            </a:r>
            <a:r>
              <a:rPr lang="en-US" sz="2400" dirty="0"/>
              <a:t>: ASTDD provides leadership </a:t>
            </a:r>
            <a:r>
              <a:rPr lang="en-US" sz="2400" noProof="1"/>
              <a:t>to:</a:t>
            </a:r>
            <a:r>
              <a:rPr lang="en-US" sz="2400" dirty="0"/>
              <a:t> promote and support a governmental oral health presence in each state and territory, increase awareness of oral health as an important and integral part of overall health, address oral health equity, promote evidence-based oral health policies and practices, and assist in the development of initiatives to prevent and control oral diseases.</a:t>
            </a:r>
          </a:p>
          <a:p>
            <a:r>
              <a:rPr lang="en-US" sz="2400" u="sng" dirty="0"/>
              <a:t>Members</a:t>
            </a:r>
            <a:r>
              <a:rPr lang="en-US" sz="2400" dirty="0"/>
              <a:t>: Primary voting members are the directors of state/territorial public health agency programs for oral health; other interested individuals or groups are associate members; ASTDD is one of 21 affiliates of the Association of State and Territorial Health Officials (ASTHO).</a:t>
            </a:r>
          </a:p>
          <a:p>
            <a:r>
              <a:rPr lang="en-US" sz="2400" u="sng" dirty="0"/>
              <a:t>Activities</a:t>
            </a:r>
            <a:r>
              <a:rPr lang="en-US" sz="2400" dirty="0"/>
              <a:t>: Co-sponsors the National Oral Health Conference; conducts a peer support program; collects data for annual State Synopses and the National Oral Health Surveillance System; technical assistance and training; provides reports, news updates, guidelines, state oral health program competences, best practice approach reports and other DPH resources. </a:t>
            </a:r>
          </a:p>
        </p:txBody>
      </p:sp>
      <p:pic>
        <p:nvPicPr>
          <p:cNvPr id="4" name="Picture 2" descr="image001 (2)"/>
          <p:cNvPicPr>
            <a:picLocks noChangeAspect="1" noChangeArrowheads="1"/>
          </p:cNvPicPr>
          <p:nvPr/>
        </p:nvPicPr>
        <p:blipFill>
          <a:blip r:embed="rId4"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American Association of Public Health Dentistry</a:t>
            </a:r>
            <a:endParaRPr lang="en-US" sz="3600" dirty="0"/>
          </a:p>
        </p:txBody>
      </p:sp>
      <p:sp>
        <p:nvSpPr>
          <p:cNvPr id="5" name="Content Placeholder 4"/>
          <p:cNvSpPr>
            <a:spLocks noGrp="1"/>
          </p:cNvSpPr>
          <p:nvPr>
            <p:ph idx="1"/>
          </p:nvPr>
        </p:nvSpPr>
        <p:spPr/>
        <p:txBody>
          <a:bodyPr>
            <a:noAutofit/>
          </a:bodyPr>
          <a:lstStyle/>
          <a:p>
            <a:r>
              <a:rPr lang="en-US" sz="2400" u="sng" dirty="0"/>
              <a:t>Mission</a:t>
            </a:r>
            <a:r>
              <a:rPr lang="en-US" sz="2400" dirty="0"/>
              <a:t>: To provide leadership in ensuring optimal oral health for individuals and communities.</a:t>
            </a:r>
          </a:p>
          <a:p>
            <a:r>
              <a:rPr lang="en-US" sz="2400" u="sng" dirty="0"/>
              <a:t>Membership</a:t>
            </a:r>
            <a:r>
              <a:rPr lang="en-US" sz="2400" dirty="0"/>
              <a:t>: All individuals concerned with improving the oral health of the public; there are several membership categories.</a:t>
            </a:r>
          </a:p>
          <a:p>
            <a:r>
              <a:rPr lang="en-US" sz="2400" u="sng" dirty="0"/>
              <a:t>Activities</a:t>
            </a:r>
            <a:r>
              <a:rPr lang="en-US" sz="2400" dirty="0"/>
              <a:t>: Sponsors the American Board of Dental Public Health; publishes the </a:t>
            </a:r>
            <a:r>
              <a:rPr lang="en-US" sz="2400" dirty="0">
                <a:hlinkClick r:id="rId4"/>
              </a:rPr>
              <a:t>Journal of Public Health Dentistry </a:t>
            </a:r>
            <a:r>
              <a:rPr lang="en-US" sz="2400" dirty="0"/>
              <a:t>and a newsletter; co-sponsors the National Oral Health Conference; supports student chapters; maintains a speakers’ bureau for curriculum modules; provides information about accredited DPH residency programs; produces white papers and policy statements; the charitable Foundation arm sponsors scholarships and small grants.</a:t>
            </a:r>
            <a:br>
              <a:rPr lang="en-US" sz="2400" dirty="0"/>
            </a:br>
            <a:r>
              <a:rPr lang="en-US" sz="2400" dirty="0"/>
              <a:t> </a:t>
            </a:r>
          </a:p>
        </p:txBody>
      </p:sp>
      <p:pic>
        <p:nvPicPr>
          <p:cNvPr id="6" name="Picture 2" descr="image001 (2)"/>
          <p:cNvPicPr>
            <a:picLocks noChangeAspect="1" noChangeArrowheads="1"/>
          </p:cNvPicPr>
          <p:nvPr/>
        </p:nvPicPr>
        <p:blipFill>
          <a:blip r:embed="rId5"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American Board of Dental Public Health</a:t>
            </a:r>
            <a:endParaRPr lang="en-US" sz="3600" dirty="0"/>
          </a:p>
        </p:txBody>
      </p:sp>
      <p:sp>
        <p:nvSpPr>
          <p:cNvPr id="3" name="Content Placeholder 2"/>
          <p:cNvSpPr>
            <a:spLocks noGrp="1"/>
          </p:cNvSpPr>
          <p:nvPr>
            <p:ph idx="1"/>
          </p:nvPr>
        </p:nvSpPr>
        <p:spPr/>
        <p:txBody>
          <a:bodyPr/>
          <a:lstStyle/>
          <a:p>
            <a:r>
              <a:rPr lang="en-US" dirty="0"/>
              <a:t>Serves as the national examining and certifying body for the DPH specialty.</a:t>
            </a:r>
          </a:p>
          <a:p>
            <a:r>
              <a:rPr lang="en-US" dirty="0"/>
              <a:t>Creates DPH standards of practice and writes </a:t>
            </a:r>
            <a:r>
              <a:rPr lang="en-US" dirty="0">
                <a:hlinkClick r:id="rId4"/>
              </a:rPr>
              <a:t>DPH Competencies </a:t>
            </a:r>
            <a:r>
              <a:rPr lang="en-US" dirty="0"/>
              <a:t>with AAPHD.</a:t>
            </a:r>
          </a:p>
          <a:p>
            <a:r>
              <a:rPr lang="en-US" dirty="0"/>
              <a:t>Grants and issues DPH certificates to those who pass the specialty boards.</a:t>
            </a:r>
          </a:p>
          <a:p>
            <a:r>
              <a:rPr lang="en-US" dirty="0"/>
              <a:t>Ensures continuing competency of diplomates.</a:t>
            </a:r>
          </a:p>
        </p:txBody>
      </p:sp>
      <p:pic>
        <p:nvPicPr>
          <p:cNvPr id="4" name="Picture 2" descr="image001 (2)"/>
          <p:cNvPicPr>
            <a:picLocks noChangeAspect="1" noChangeArrowheads="1"/>
          </p:cNvPicPr>
          <p:nvPr/>
        </p:nvPicPr>
        <p:blipFill>
          <a:blip r:embed="rId5"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normAutofit/>
          </a:bodyPr>
          <a:lstStyle/>
          <a:p>
            <a:r>
              <a:rPr lang="en-US" sz="2600" dirty="0">
                <a:cs typeface="Arial" pitchFamily="34" charset="0"/>
              </a:rPr>
              <a:t>This module was supported by Cooperative Agreement 5U58DP004919-03</a:t>
            </a:r>
            <a:r>
              <a:rPr lang="en-US" sz="2600" dirty="0"/>
              <a:t> and 5 NU58DP006573-02-00 and 03-00 </a:t>
            </a:r>
            <a:r>
              <a:rPr lang="en-US" sz="2600" dirty="0">
                <a:cs typeface="Arial" pitchFamily="34" charset="0"/>
              </a:rPr>
              <a:t>from the Centers for Disease Control and Prevention (CDC), Division of Oral Health (DOH). </a:t>
            </a:r>
            <a:r>
              <a:rPr lang="en-US" sz="2600" dirty="0">
                <a:ea typeface="Calibri"/>
                <a:cs typeface="Arial" pitchFamily="34" charset="0"/>
              </a:rPr>
              <a:t>Its contents are solely the responsibility of the authors and do not necessarily represent the official views of CDC.</a:t>
            </a:r>
          </a:p>
          <a:p>
            <a:r>
              <a:rPr lang="en-US" sz="2600" dirty="0">
                <a:cs typeface="Arial" pitchFamily="34" charset="0"/>
              </a:rPr>
              <a:t>Thanks to the American Dental Association (ADA) Council on Access, Prevention, and </a:t>
            </a:r>
            <a:r>
              <a:rPr lang="en-US" sz="2600" dirty="0" err="1">
                <a:cs typeface="Arial" pitchFamily="34" charset="0"/>
              </a:rPr>
              <a:t>Interprofessional</a:t>
            </a:r>
            <a:r>
              <a:rPr lang="en-US" sz="2600" dirty="0">
                <a:cs typeface="Arial" pitchFamily="34" charset="0"/>
              </a:rPr>
              <a:t> Collaboration (CAPIR) for permission to adapt material from their Dental Public Health (DPH) Module. </a:t>
            </a:r>
          </a:p>
          <a:p>
            <a:endParaRPr lang="en-US" dirty="0"/>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American Association for Community Dental Programs </a:t>
            </a:r>
            <a:endParaRPr lang="en-US" sz="3600" dirty="0"/>
          </a:p>
        </p:txBody>
      </p:sp>
      <p:sp>
        <p:nvSpPr>
          <p:cNvPr id="3" name="Content Placeholder 2"/>
          <p:cNvSpPr>
            <a:spLocks noGrp="1"/>
          </p:cNvSpPr>
          <p:nvPr>
            <p:ph idx="1"/>
          </p:nvPr>
        </p:nvSpPr>
        <p:spPr>
          <a:xfrm>
            <a:off x="457200" y="1905000"/>
            <a:ext cx="8229600" cy="4800600"/>
          </a:xfrm>
        </p:spPr>
        <p:txBody>
          <a:bodyPr>
            <a:noAutofit/>
          </a:bodyPr>
          <a:lstStyle/>
          <a:p>
            <a:r>
              <a:rPr lang="en-US" sz="2400" u="sng" dirty="0"/>
              <a:t>Purpose</a:t>
            </a:r>
            <a:r>
              <a:rPr lang="en-US" sz="2400" dirty="0"/>
              <a:t>:  AACDP supports the efforts of those serving the oral health needs of vulnerable populations at the community level.</a:t>
            </a:r>
          </a:p>
          <a:p>
            <a:r>
              <a:rPr lang="en-US" sz="2400" u="sng" dirty="0"/>
              <a:t>Members</a:t>
            </a:r>
            <a:r>
              <a:rPr lang="en-US" sz="2400" dirty="0"/>
              <a:t>: AACDP is a voluntary membership organization. Members include staff of city, county, and community-based health programs with an interest in oral health issues and access to care.</a:t>
            </a:r>
          </a:p>
          <a:p>
            <a:r>
              <a:rPr lang="en-US" sz="2400" u="sng" dirty="0"/>
              <a:t>Activities</a:t>
            </a:r>
            <a:r>
              <a:rPr lang="en-US" sz="2400" dirty="0"/>
              <a:t>:  Member benefits include an annual meeting and subscription to the Community Oral Health Programs (COHP) discussion list.</a:t>
            </a:r>
          </a:p>
        </p:txBody>
      </p:sp>
      <p:pic>
        <p:nvPicPr>
          <p:cNvPr id="4" name="Picture 2" descr="image001 (2)"/>
          <p:cNvPicPr>
            <a:picLocks noChangeAspect="1" noChangeArrowheads="1"/>
          </p:cNvPicPr>
          <p:nvPr/>
        </p:nvPicPr>
        <p:blipFill>
          <a:blip r:embed="rId4"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r>
              <a:rPr lang="en-US" sz="3200" dirty="0"/>
              <a:t>Key Organizations: </a:t>
            </a:r>
            <a:r>
              <a:rPr lang="en-US" sz="3200" dirty="0">
                <a:hlinkClick r:id="rId3"/>
              </a:rPr>
              <a:t>Medicaid/Medicare/CHIP Services Dental Association</a:t>
            </a:r>
            <a:endParaRPr lang="en-US" sz="3200" dirty="0"/>
          </a:p>
        </p:txBody>
      </p:sp>
      <p:sp>
        <p:nvSpPr>
          <p:cNvPr id="5" name="Content Placeholder 4"/>
          <p:cNvSpPr>
            <a:spLocks noGrp="1"/>
          </p:cNvSpPr>
          <p:nvPr>
            <p:ph idx="1"/>
          </p:nvPr>
        </p:nvSpPr>
        <p:spPr>
          <a:xfrm>
            <a:off x="457200" y="1676400"/>
            <a:ext cx="8229600" cy="4449763"/>
          </a:xfrm>
        </p:spPr>
        <p:txBody>
          <a:bodyPr>
            <a:noAutofit/>
          </a:bodyPr>
          <a:lstStyle/>
          <a:p>
            <a:r>
              <a:rPr lang="en-US" sz="2000" u="sng" dirty="0"/>
              <a:t>Mission</a:t>
            </a:r>
            <a:r>
              <a:rPr lang="en-US" sz="2000" dirty="0"/>
              <a:t>: To improve Medicaid, Medicare, and CHIP oral health programs by collaborating with key stakeholders, sharing resources, and disseminating innovative strategies</a:t>
            </a:r>
          </a:p>
          <a:p>
            <a:r>
              <a:rPr lang="en-US" sz="2000" u="sng" dirty="0"/>
              <a:t>Membership</a:t>
            </a:r>
            <a:r>
              <a:rPr lang="en-US" sz="2000" dirty="0"/>
              <a:t>: State Medicaid and CHIP oral health program directors and staff, Medicaid providers, public and private health insurers, educators, policy makers, and others</a:t>
            </a:r>
          </a:p>
          <a:p>
            <a:r>
              <a:rPr lang="en-US" sz="2000" u="sng" dirty="0"/>
              <a:t>Activities</a:t>
            </a:r>
            <a:r>
              <a:rPr lang="en-US" sz="2000" dirty="0"/>
              <a:t>: Provide leadership in developing sound Medicaid, Medicare, and CHIP oral health/dental policy; provide a support system to state and national Medicaid/CHIP dental program representatives; encourage innovation and collaboration among state and national Medicaid/CHIP dental program representatives; promote the integration of oral health and primary care in Medicaid/CHIP programs; promote an appropriate balance between the prevention and treatment of oral diseases and conditions.</a:t>
            </a:r>
          </a:p>
          <a:p>
            <a:endParaRPr lang="en-US" sz="2000" dirty="0"/>
          </a:p>
          <a:p>
            <a:pPr>
              <a:buNone/>
            </a:pPr>
            <a:br>
              <a:rPr lang="en-US" sz="2400" dirty="0"/>
            </a:br>
            <a:r>
              <a:rPr lang="en-US" sz="2400" dirty="0"/>
              <a:t> </a:t>
            </a:r>
          </a:p>
        </p:txBody>
      </p:sp>
      <p:pic>
        <p:nvPicPr>
          <p:cNvPr id="6" name="Picture 2" descr="image001 (2)"/>
          <p:cNvPicPr>
            <a:picLocks noChangeAspect="1" noChangeArrowheads="1"/>
          </p:cNvPicPr>
          <p:nvPr/>
        </p:nvPicPr>
        <p:blipFill>
          <a:blip r:embed="rId4" cstate="print"/>
          <a:stretch>
            <a:fillRect/>
          </a:stretch>
        </p:blipFill>
        <p:spPr bwMode="auto">
          <a:xfrm>
            <a:off x="7735706" y="5966816"/>
            <a:ext cx="1408294" cy="89118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National Network for Oral Health Access</a:t>
            </a:r>
            <a:endParaRPr lang="en-US" sz="3600" dirty="0"/>
          </a:p>
        </p:txBody>
      </p:sp>
      <p:sp>
        <p:nvSpPr>
          <p:cNvPr id="3" name="Content Placeholder 2"/>
          <p:cNvSpPr>
            <a:spLocks noGrp="1"/>
          </p:cNvSpPr>
          <p:nvPr>
            <p:ph idx="1"/>
          </p:nvPr>
        </p:nvSpPr>
        <p:spPr/>
        <p:txBody>
          <a:bodyPr>
            <a:normAutofit fontScale="85000" lnSpcReduction="10000"/>
          </a:bodyPr>
          <a:lstStyle/>
          <a:p>
            <a:r>
              <a:rPr lang="en-US" sz="2800" u="sng" dirty="0"/>
              <a:t>Mission</a:t>
            </a:r>
            <a:r>
              <a:rPr lang="en-US" sz="2800" dirty="0"/>
              <a:t>: To improve the oral health of underserved populations and contribute to overall health through leadership, advocacy, and support to oral health providers in safety-net systems.</a:t>
            </a:r>
          </a:p>
          <a:p>
            <a:r>
              <a:rPr lang="en-US" sz="2800" u="sng" dirty="0"/>
              <a:t>Members</a:t>
            </a:r>
            <a:r>
              <a:rPr lang="en-US" sz="2800" dirty="0"/>
              <a:t>: NNOHA is a membership organization of safety-net oral health practitioners, programs and supporters.</a:t>
            </a:r>
          </a:p>
          <a:p>
            <a:r>
              <a:rPr lang="en-US" sz="2800" u="sng" dirty="0"/>
              <a:t>Activities</a:t>
            </a:r>
            <a:r>
              <a:rPr lang="en-US" sz="2800" dirty="0"/>
              <a:t>: </a:t>
            </a:r>
            <a:r>
              <a:rPr lang="en-US" dirty="0"/>
              <a:t>NNOHA provides resources and learning opportunities ranging from the Operations Manual that outlines the best approaches to running an efficient and effective practice, to the Annual Conference which provides both training and networking opportunities for participants.</a:t>
            </a:r>
          </a:p>
        </p:txBody>
      </p:sp>
      <p:pic>
        <p:nvPicPr>
          <p:cNvPr id="4" name="Picture 2" descr="image001 (2)"/>
          <p:cNvPicPr>
            <a:picLocks noChangeAspect="1" noChangeArrowheads="1"/>
          </p:cNvPicPr>
          <p:nvPr/>
        </p:nvPicPr>
        <p:blipFill>
          <a:blip r:embed="rId4"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Organizations: </a:t>
            </a:r>
            <a:r>
              <a:rPr lang="en-US" sz="3600" dirty="0">
                <a:hlinkClick r:id="rId3"/>
              </a:rPr>
              <a:t>American Public Health Association, Oral Health Section</a:t>
            </a:r>
            <a:endParaRPr lang="en-US" sz="3600" dirty="0"/>
          </a:p>
        </p:txBody>
      </p:sp>
      <p:sp>
        <p:nvSpPr>
          <p:cNvPr id="3" name="Content Placeholder 2"/>
          <p:cNvSpPr>
            <a:spLocks noGrp="1"/>
          </p:cNvSpPr>
          <p:nvPr>
            <p:ph idx="1"/>
          </p:nvPr>
        </p:nvSpPr>
        <p:spPr/>
        <p:txBody>
          <a:bodyPr>
            <a:normAutofit fontScale="77500" lnSpcReduction="20000"/>
          </a:bodyPr>
          <a:lstStyle/>
          <a:p>
            <a:r>
              <a:rPr lang="en-US" u="sng" dirty="0"/>
              <a:t>Mission/goals</a:t>
            </a:r>
            <a:r>
              <a:rPr lang="en-US" dirty="0"/>
              <a:t>: Promote the importance of oral health; increase access to oral health preventive and treatment services; monitor and disseminate information about the oral health needs of the public</a:t>
            </a:r>
          </a:p>
          <a:p>
            <a:r>
              <a:rPr lang="en-US" u="sng" dirty="0"/>
              <a:t>Members</a:t>
            </a:r>
            <a:r>
              <a:rPr lang="en-US" dirty="0"/>
              <a:t>: Health professionals who join APHA and indicate their interest in the oral health section</a:t>
            </a:r>
          </a:p>
          <a:p>
            <a:r>
              <a:rPr lang="en-US" u="sng" dirty="0"/>
              <a:t>Activities</a:t>
            </a:r>
            <a:r>
              <a:rPr lang="en-US" dirty="0"/>
              <a:t>: Promote oral health to a full multidisciplinary audience including during the annual APHA conference; partner with other human service providers; integrate oral health with overall health; have input into environmental and health care delivery issues; disseminate research findings to the broadest possible audience; provide professional and student awards.</a:t>
            </a:r>
          </a:p>
          <a:p>
            <a:endParaRPr lang="en-US" dirty="0"/>
          </a:p>
        </p:txBody>
      </p:sp>
      <p:pic>
        <p:nvPicPr>
          <p:cNvPr id="4" name="Picture 2" descr="image001 (2)"/>
          <p:cNvPicPr>
            <a:picLocks noChangeAspect="1" noChangeArrowheads="1"/>
          </p:cNvPicPr>
          <p:nvPr/>
        </p:nvPicPr>
        <p:blipFill>
          <a:blip r:embed="rId4"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DPH Important to State and Territorial Health Departments?</a:t>
            </a:r>
          </a:p>
        </p:txBody>
      </p:sp>
      <p:sp>
        <p:nvSpPr>
          <p:cNvPr id="3" name="Content Placeholder 2"/>
          <p:cNvSpPr>
            <a:spLocks noGrp="1"/>
          </p:cNvSpPr>
          <p:nvPr>
            <p:ph idx="1"/>
          </p:nvPr>
        </p:nvSpPr>
        <p:spPr/>
        <p:txBody>
          <a:bodyPr>
            <a:normAutofit fontScale="70000" lnSpcReduction="20000"/>
          </a:bodyPr>
          <a:lstStyle/>
          <a:p>
            <a:r>
              <a:rPr lang="en-US" dirty="0"/>
              <a:t>State and territorial oral health programs report oral disease rates and improvements in the state’s population, develop and implement policies and programs to prevent or minimize diseases, and assure that laws and regulations are in place to keep the public safe and healthy.</a:t>
            </a:r>
          </a:p>
          <a:p>
            <a:r>
              <a:rPr lang="en-US" dirty="0"/>
              <a:t>In 2000 the U.S. Surgeon General reported that “the public health infrastructure for oral health is insufficient to address the needs of disadvantaged groups and integration of oral health and general health programs is lacking.”</a:t>
            </a:r>
          </a:p>
          <a:p>
            <a:r>
              <a:rPr lang="en-US" dirty="0"/>
              <a:t>ASTDD promotes a strong and effective governmental oral health presence in states and territories to assure optimal oral health for all Americans.</a:t>
            </a:r>
          </a:p>
          <a:p>
            <a:r>
              <a:rPr lang="en-US" dirty="0"/>
              <a:t>These are some reasons </a:t>
            </a:r>
            <a:r>
              <a:rPr lang="en-US" dirty="0">
                <a:hlinkClick r:id="rId3"/>
              </a:rPr>
              <a:t>why state oral health programs are important.</a:t>
            </a:r>
            <a:endParaRPr lang="en-US" dirty="0"/>
          </a:p>
          <a:p>
            <a:pPr>
              <a:buNone/>
            </a:pPr>
            <a:endParaRPr lang="en-US" dirty="0"/>
          </a:p>
        </p:txBody>
      </p:sp>
      <p:pic>
        <p:nvPicPr>
          <p:cNvPr id="4" name="Picture 2" descr="image001 (2)"/>
          <p:cNvPicPr>
            <a:picLocks noChangeAspect="1" noChangeArrowheads="1"/>
          </p:cNvPicPr>
          <p:nvPr/>
        </p:nvPicPr>
        <p:blipFill>
          <a:blip r:embed="rId4"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Core Functions</a:t>
            </a:r>
          </a:p>
        </p:txBody>
      </p:sp>
      <p:sp>
        <p:nvSpPr>
          <p:cNvPr id="3" name="Content Placeholder 2"/>
          <p:cNvSpPr>
            <a:spLocks noGrp="1"/>
          </p:cNvSpPr>
          <p:nvPr>
            <p:ph idx="1"/>
          </p:nvPr>
        </p:nvSpPr>
        <p:spPr/>
        <p:txBody>
          <a:bodyPr>
            <a:normAutofit fontScale="92500"/>
          </a:bodyPr>
          <a:lstStyle/>
          <a:p>
            <a:r>
              <a:rPr lang="en-US" b="1" dirty="0">
                <a:solidFill>
                  <a:srgbClr val="7030A0"/>
                </a:solidFill>
              </a:rPr>
              <a:t>Assessment</a:t>
            </a:r>
            <a:r>
              <a:rPr lang="en-US" dirty="0"/>
              <a:t> – Regular collection and dissemination of data on health status and community health needs utilizing epidemiologic principles and surveillance systems</a:t>
            </a:r>
          </a:p>
          <a:p>
            <a:r>
              <a:rPr lang="en-US" b="1" dirty="0">
                <a:solidFill>
                  <a:srgbClr val="7030A0"/>
                </a:solidFill>
              </a:rPr>
              <a:t>Policy Development </a:t>
            </a:r>
            <a:r>
              <a:rPr lang="en-US" dirty="0"/>
              <a:t>– Use of scientific knowledge and data in decision making affecting the public’s health and to establish goals</a:t>
            </a:r>
          </a:p>
          <a:p>
            <a:r>
              <a:rPr lang="en-US" b="1" dirty="0">
                <a:solidFill>
                  <a:srgbClr val="7030A0"/>
                </a:solidFill>
              </a:rPr>
              <a:t>Assurance</a:t>
            </a:r>
            <a:r>
              <a:rPr lang="en-US" dirty="0"/>
              <a:t> – Implementing the appropriate programs to achieve the desired goals.</a:t>
            </a:r>
          </a:p>
          <a:p>
            <a:endParaRPr lang="en-US" dirty="0"/>
          </a:p>
          <a:p>
            <a:endParaRPr lang="en-US" dirty="0"/>
          </a:p>
        </p:txBody>
      </p:sp>
      <p:pic>
        <p:nvPicPr>
          <p:cNvPr id="4" name="Picture 2" descr="image001 (2)"/>
          <p:cNvPicPr>
            <a:picLocks noChangeAspect="1" noChangeArrowheads="1"/>
          </p:cNvPicPr>
          <p:nvPr/>
        </p:nvPicPr>
        <p:blipFill>
          <a:blip r:embed="rId3" cstate="print"/>
          <a:stretch>
            <a:fillRect/>
          </a:stretch>
        </p:blipFill>
        <p:spPr bwMode="auto">
          <a:xfrm>
            <a:off x="7543800" y="5791200"/>
            <a:ext cx="1408294" cy="8911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153400" cy="5124801"/>
          </a:xfrm>
          <a:prstGeom prst="rect">
            <a:avLst/>
          </a:prstGeom>
        </p:spPr>
        <p:txBody>
          <a:bodyPr wrap="square">
            <a:spAutoFit/>
          </a:bodyPr>
          <a:lstStyle/>
          <a:p>
            <a:pPr algn="ctr">
              <a:lnSpc>
                <a:spcPct val="115000"/>
              </a:lnSpc>
              <a:spcAft>
                <a:spcPts val="750"/>
              </a:spcAft>
              <a:tabLst>
                <a:tab pos="42863" algn="l"/>
              </a:tabLst>
            </a:pPr>
            <a:r>
              <a:rPr lang="en-US" sz="2000" b="1" dirty="0">
                <a:solidFill>
                  <a:schemeClr val="tx2">
                    <a:lumMod val="50000"/>
                  </a:schemeClr>
                </a:solidFill>
                <a:latin typeface="+mj-lt"/>
                <a:ea typeface="SimSun" panose="02010600030101010101" pitchFamily="2" charset="-122"/>
                <a:cs typeface="Arial" panose="020B0604020202020204" pitchFamily="34" charset="0"/>
              </a:rPr>
              <a:t>10 Essential Public Health Services to Promote Oral Health in the U.S.</a:t>
            </a:r>
            <a:endParaRPr lang="en-US" sz="2000" dirty="0">
              <a:solidFill>
                <a:schemeClr val="tx2">
                  <a:lumMod val="50000"/>
                </a:schemeClr>
              </a:solidFill>
              <a:latin typeface="+mj-lt"/>
              <a:ea typeface="SimSun" panose="02010600030101010101" pitchFamily="2" charset="-122"/>
              <a:cs typeface="Arial" panose="020B0604020202020204" pitchFamily="34" charset="0"/>
            </a:endParaRPr>
          </a:p>
          <a:p>
            <a:pPr>
              <a:lnSpc>
                <a:spcPct val="115000"/>
              </a:lnSpc>
              <a:spcAft>
                <a:spcPts val="750"/>
              </a:spcAft>
              <a:tabLst>
                <a:tab pos="42863" algn="l"/>
              </a:tabLst>
            </a:pPr>
            <a:r>
              <a:rPr lang="en-US" sz="3600" b="1" u="sng" dirty="0">
                <a:solidFill>
                  <a:schemeClr val="accent1">
                    <a:lumMod val="75000"/>
                  </a:schemeClr>
                </a:solidFill>
                <a:ea typeface="Calibri" panose="020F0502020204030204" pitchFamily="34" charset="0"/>
                <a:cs typeface="Arial" panose="020B0604020202020204" pitchFamily="34" charset="0"/>
              </a:rPr>
              <a:t>Assessment</a:t>
            </a:r>
            <a:endParaRPr lang="en-US" sz="3600" b="1" dirty="0">
              <a:solidFill>
                <a:schemeClr val="accent1">
                  <a:lumMod val="75000"/>
                </a:schemeClr>
              </a:solidFill>
              <a:ea typeface="SimSun" panose="02010600030101010101" pitchFamily="2" charset="-122"/>
              <a:cs typeface="Arial" panose="020B0604020202020204" pitchFamily="34" charset="0"/>
            </a:endParaRPr>
          </a:p>
          <a:p>
            <a:pPr marL="287338" marR="20003" indent="-287338">
              <a:lnSpc>
                <a:spcPct val="115000"/>
              </a:lnSpc>
              <a:spcAft>
                <a:spcPts val="750"/>
              </a:spcAft>
              <a:buAutoNum type="arabicPeriod"/>
              <a:tabLst>
                <a:tab pos="42863" algn="l"/>
                <a:tab pos="3943350" algn="l"/>
              </a:tabLst>
            </a:pPr>
            <a:r>
              <a:rPr lang="en-US" sz="3200" b="1" dirty="0">
                <a:solidFill>
                  <a:schemeClr val="accent1">
                    <a:lumMod val="75000"/>
                  </a:schemeClr>
                </a:solidFill>
                <a:ea typeface="Calibri" panose="020F0502020204030204" pitchFamily="34" charset="0"/>
                <a:cs typeface="Arial" panose="020B0604020202020204" pitchFamily="34" charset="0"/>
              </a:rPr>
              <a:t> Assess and monitor </a:t>
            </a:r>
            <a:r>
              <a:rPr lang="en-US" sz="3200" dirty="0">
                <a:ea typeface="Calibri" panose="020F0502020204030204" pitchFamily="34" charset="0"/>
                <a:cs typeface="Arial" panose="020B0604020202020204" pitchFamily="34" charset="0"/>
              </a:rPr>
              <a:t>the population’s oral health status, factors that influence oral health, and community needs and assets.</a:t>
            </a:r>
          </a:p>
          <a:p>
            <a:pPr marL="339725" marR="20003" indent="-339725">
              <a:lnSpc>
                <a:spcPct val="115000"/>
              </a:lnSpc>
              <a:spcAft>
                <a:spcPts val="750"/>
              </a:spcAft>
              <a:tabLst>
                <a:tab pos="42863" algn="l"/>
                <a:tab pos="3943350" algn="l"/>
              </a:tabLst>
            </a:pPr>
            <a:r>
              <a:rPr lang="en-US" sz="3200" b="1" dirty="0">
                <a:solidFill>
                  <a:schemeClr val="accent1">
                    <a:lumMod val="75000"/>
                  </a:schemeClr>
                </a:solidFill>
                <a:ea typeface="Calibri" panose="020F0502020204030204" pitchFamily="34" charset="0"/>
                <a:cs typeface="Arial" panose="020B0604020202020204" pitchFamily="34" charset="0"/>
              </a:rPr>
              <a:t>2</a:t>
            </a:r>
            <a:r>
              <a:rPr lang="en-US" sz="3200" b="1" dirty="0">
                <a:solidFill>
                  <a:schemeClr val="tx2">
                    <a:lumMod val="75000"/>
                  </a:schemeClr>
                </a:solidFill>
                <a:ea typeface="Calibri" panose="020F0502020204030204" pitchFamily="34" charset="0"/>
                <a:cs typeface="Arial" panose="020B0604020202020204" pitchFamily="34" charset="0"/>
              </a:rPr>
              <a:t>.</a:t>
            </a:r>
            <a:r>
              <a:rPr lang="en-US" sz="3200" b="1" dirty="0">
                <a:solidFill>
                  <a:schemeClr val="tx2">
                    <a:lumMod val="50000"/>
                  </a:schemeClr>
                </a:solidFill>
                <a:ea typeface="Calibri" panose="020F0502020204030204" pitchFamily="34" charset="0"/>
                <a:cs typeface="Arial" panose="020B0604020202020204" pitchFamily="34" charset="0"/>
              </a:rPr>
              <a:t> </a:t>
            </a:r>
            <a:r>
              <a:rPr lang="en-US" sz="3200" b="1" dirty="0">
                <a:solidFill>
                  <a:schemeClr val="accent1">
                    <a:lumMod val="75000"/>
                  </a:schemeClr>
                </a:solidFill>
                <a:ea typeface="Calibri" panose="020F0502020204030204" pitchFamily="34" charset="0"/>
                <a:cs typeface="Arial" panose="020B0604020202020204" pitchFamily="34" charset="0"/>
              </a:rPr>
              <a:t>Investigate, diagnose and address</a:t>
            </a:r>
            <a:r>
              <a:rPr lang="en-US" sz="3200" dirty="0">
                <a:solidFill>
                  <a:schemeClr val="accent1">
                    <a:lumMod val="75000"/>
                  </a:schemeClr>
                </a:solidFill>
                <a:ea typeface="Calibri" panose="020F0502020204030204" pitchFamily="34" charset="0"/>
                <a:cs typeface="Arial" panose="020B0604020202020204" pitchFamily="34" charset="0"/>
              </a:rPr>
              <a:t> </a:t>
            </a:r>
            <a:r>
              <a:rPr lang="en-US" sz="3200" dirty="0">
                <a:ea typeface="Calibri" panose="020F0502020204030204" pitchFamily="34" charset="0"/>
                <a:cs typeface="Arial" panose="020B0604020202020204" pitchFamily="34" charset="0"/>
              </a:rPr>
              <a:t>oral health problems and hazards affecting the population.</a:t>
            </a:r>
            <a:endParaRPr lang="en-US" sz="3200" dirty="0">
              <a:ea typeface="SimSun" panose="02010600030101010101" pitchFamily="2" charset="-122"/>
              <a:cs typeface="Arial" panose="020B0604020202020204" pitchFamily="34" charset="0"/>
            </a:endParaRPr>
          </a:p>
          <a:p>
            <a:pPr marR="20003">
              <a:lnSpc>
                <a:spcPct val="115000"/>
              </a:lnSpc>
              <a:spcAft>
                <a:spcPts val="750"/>
              </a:spcAft>
              <a:tabLst>
                <a:tab pos="42863" algn="l"/>
                <a:tab pos="3943350" algn="l"/>
              </a:tabLst>
            </a:pPr>
            <a:endParaRPr lang="en-US" sz="1400" dirty="0">
              <a:ea typeface="SimSun" panose="02010600030101010101" pitchFamily="2" charset="-122"/>
              <a:cs typeface="Arial" panose="020B0604020202020204" pitchFamily="34" charset="0"/>
            </a:endParaRPr>
          </a:p>
        </p:txBody>
      </p:sp>
      <p:pic>
        <p:nvPicPr>
          <p:cNvPr id="3" name="Picture 2"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153400" cy="6908173"/>
          </a:xfrm>
          <a:prstGeom prst="rect">
            <a:avLst/>
          </a:prstGeom>
        </p:spPr>
        <p:txBody>
          <a:bodyPr wrap="square">
            <a:spAutoFit/>
          </a:bodyPr>
          <a:lstStyle/>
          <a:p>
            <a:pPr algn="ctr">
              <a:lnSpc>
                <a:spcPct val="115000"/>
              </a:lnSpc>
              <a:spcAft>
                <a:spcPts val="750"/>
              </a:spcAft>
              <a:tabLst>
                <a:tab pos="42863" algn="l"/>
              </a:tabLst>
            </a:pPr>
            <a:r>
              <a:rPr lang="en-US" sz="2000" b="1" dirty="0">
                <a:solidFill>
                  <a:schemeClr val="tx2">
                    <a:lumMod val="50000"/>
                  </a:schemeClr>
                </a:solidFill>
                <a:latin typeface="+mj-lt"/>
                <a:ea typeface="SimSun" panose="02010600030101010101" pitchFamily="2" charset="-122"/>
                <a:cs typeface="Arial" panose="020B0604020202020204" pitchFamily="34" charset="0"/>
              </a:rPr>
              <a:t>10 Essential Public Health Services to Promote Oral Health in the U.S. (</a:t>
            </a:r>
            <a:r>
              <a:rPr lang="en-US" sz="2000" b="1" dirty="0" err="1">
                <a:solidFill>
                  <a:schemeClr val="tx2">
                    <a:lumMod val="50000"/>
                  </a:schemeClr>
                </a:solidFill>
                <a:latin typeface="+mj-lt"/>
                <a:ea typeface="SimSun" panose="02010600030101010101" pitchFamily="2" charset="-122"/>
                <a:cs typeface="Arial" panose="020B0604020202020204" pitchFamily="34" charset="0"/>
              </a:rPr>
              <a:t>cont</a:t>
            </a:r>
            <a:r>
              <a:rPr lang="en-US" sz="2000" b="1" dirty="0">
                <a:solidFill>
                  <a:schemeClr val="tx2">
                    <a:lumMod val="50000"/>
                  </a:schemeClr>
                </a:solidFill>
                <a:latin typeface="+mj-lt"/>
                <a:ea typeface="SimSun" panose="02010600030101010101" pitchFamily="2" charset="-122"/>
                <a:cs typeface="Arial" panose="020B0604020202020204" pitchFamily="34" charset="0"/>
              </a:rPr>
              <a:t>)</a:t>
            </a:r>
            <a:endParaRPr lang="en-US" sz="2000" dirty="0">
              <a:solidFill>
                <a:schemeClr val="tx2">
                  <a:lumMod val="50000"/>
                </a:schemeClr>
              </a:solidFill>
              <a:latin typeface="+mj-lt"/>
              <a:ea typeface="SimSun" panose="02010600030101010101" pitchFamily="2" charset="-122"/>
              <a:cs typeface="Arial" panose="020B0604020202020204" pitchFamily="34" charset="0"/>
            </a:endParaRPr>
          </a:p>
          <a:p>
            <a:pPr marL="342900" marR="20003" indent="-342900">
              <a:lnSpc>
                <a:spcPct val="115000"/>
              </a:lnSpc>
              <a:spcAft>
                <a:spcPts val="750"/>
              </a:spcAft>
              <a:tabLst>
                <a:tab pos="42863" algn="l"/>
                <a:tab pos="3943350" algn="l"/>
              </a:tabLst>
            </a:pPr>
            <a:r>
              <a:rPr lang="en-US" sz="3600" b="1" u="sng" dirty="0">
                <a:solidFill>
                  <a:schemeClr val="accent4"/>
                </a:solidFill>
                <a:ea typeface="Calibri" panose="020F0502020204030204" pitchFamily="34" charset="0"/>
                <a:cs typeface="Arial" panose="020B0604020202020204" pitchFamily="34" charset="0"/>
              </a:rPr>
              <a:t>Policy Development</a:t>
            </a:r>
            <a:endParaRPr lang="en-US" sz="3600" b="1" dirty="0">
              <a:solidFill>
                <a:schemeClr val="accent4"/>
              </a:solidFill>
              <a:ea typeface="SimSun" panose="02010600030101010101" pitchFamily="2" charset="-122"/>
              <a:cs typeface="Arial" panose="020B0604020202020204" pitchFamily="34" charset="0"/>
            </a:endParaRPr>
          </a:p>
          <a:p>
            <a:pPr marL="128588" marR="20003" indent="-128588">
              <a:lnSpc>
                <a:spcPct val="115000"/>
              </a:lnSpc>
              <a:spcAft>
                <a:spcPts val="750"/>
              </a:spcAft>
              <a:tabLst>
                <a:tab pos="42863" algn="l"/>
                <a:tab pos="3943350" algn="l"/>
              </a:tabLst>
            </a:pPr>
            <a:r>
              <a:rPr lang="en-US" sz="2800" b="1" dirty="0">
                <a:solidFill>
                  <a:schemeClr val="accent4"/>
                </a:solidFill>
                <a:ea typeface="SimSun" panose="02010600030101010101" pitchFamily="2" charset="-122"/>
                <a:cs typeface="Arial" panose="020B0604020202020204" pitchFamily="34" charset="0"/>
              </a:rPr>
              <a:t>3. </a:t>
            </a:r>
            <a:r>
              <a:rPr lang="en-US" sz="2400" b="1" dirty="0">
                <a:solidFill>
                  <a:schemeClr val="accent4"/>
                </a:solidFill>
                <a:ea typeface="SimSun" panose="02010600030101010101" pitchFamily="2" charset="-122"/>
                <a:cs typeface="Arial" panose="020B0604020202020204" pitchFamily="34" charset="0"/>
              </a:rPr>
              <a:t>Communicate effectively </a:t>
            </a:r>
            <a:r>
              <a:rPr lang="en-US" sz="2400" dirty="0">
                <a:ea typeface="SimSun" panose="02010600030101010101" pitchFamily="2" charset="-122"/>
                <a:cs typeface="Arial" panose="020B0604020202020204" pitchFamily="34" charset="0"/>
              </a:rPr>
              <a:t>to inform and educate people about oral health and influencing factors and educate/empower them to achieve and maintain optimal oral health.</a:t>
            </a:r>
          </a:p>
          <a:p>
            <a:pPr marL="128588" marR="20003" indent="-128588">
              <a:lnSpc>
                <a:spcPct val="115000"/>
              </a:lnSpc>
              <a:spcAft>
                <a:spcPts val="750"/>
              </a:spcAft>
              <a:tabLst>
                <a:tab pos="42863" algn="l"/>
                <a:tab pos="3943350" algn="l"/>
              </a:tabLst>
            </a:pPr>
            <a:r>
              <a:rPr lang="en-US" sz="2400" b="1" dirty="0">
                <a:solidFill>
                  <a:schemeClr val="accent4"/>
                </a:solidFill>
                <a:ea typeface="SimSun" panose="02010600030101010101" pitchFamily="2" charset="-122"/>
                <a:cs typeface="Arial" panose="020B0604020202020204" pitchFamily="34" charset="0"/>
              </a:rPr>
              <a:t>4.</a:t>
            </a:r>
            <a:r>
              <a:rPr lang="en-US" sz="2400" dirty="0">
                <a:ea typeface="SimSun" panose="02010600030101010101" pitchFamily="2" charset="-122"/>
                <a:cs typeface="Arial" panose="020B0604020202020204" pitchFamily="34" charset="0"/>
              </a:rPr>
              <a:t> </a:t>
            </a:r>
            <a:r>
              <a:rPr lang="en-US" sz="2400" b="1" dirty="0">
                <a:solidFill>
                  <a:schemeClr val="accent4"/>
                </a:solidFill>
                <a:ea typeface="SimSun" panose="02010600030101010101" pitchFamily="2" charset="-122"/>
                <a:cs typeface="Arial" panose="020B0604020202020204" pitchFamily="34" charset="0"/>
              </a:rPr>
              <a:t>Mobilize</a:t>
            </a:r>
            <a:r>
              <a:rPr lang="en-US" sz="2400" dirty="0">
                <a:ea typeface="SimSun" panose="02010600030101010101" pitchFamily="2" charset="-122"/>
                <a:cs typeface="Arial" panose="020B0604020202020204" pitchFamily="34" charset="0"/>
              </a:rPr>
              <a:t> community partners to leverage resources and advocate for/act on oral health issues.</a:t>
            </a:r>
          </a:p>
          <a:p>
            <a:pPr marL="128588" marR="20003" indent="-128588">
              <a:lnSpc>
                <a:spcPct val="115000"/>
              </a:lnSpc>
              <a:spcAft>
                <a:spcPts val="750"/>
              </a:spcAft>
              <a:tabLst>
                <a:tab pos="42863" algn="l"/>
                <a:tab pos="3943350" algn="l"/>
              </a:tabLst>
            </a:pPr>
            <a:r>
              <a:rPr lang="en-US" sz="2400" b="1" dirty="0">
                <a:solidFill>
                  <a:schemeClr val="accent4"/>
                </a:solidFill>
                <a:ea typeface="SimSun" panose="02010600030101010101" pitchFamily="2" charset="-122"/>
                <a:cs typeface="Arial" panose="020B0604020202020204" pitchFamily="34" charset="0"/>
              </a:rPr>
              <a:t>5. Develop, champion and implement </a:t>
            </a:r>
            <a:r>
              <a:rPr lang="en-US" sz="2400" dirty="0">
                <a:ea typeface="SimSun" panose="02010600030101010101" pitchFamily="2" charset="-122"/>
                <a:cs typeface="Arial" panose="020B0604020202020204" pitchFamily="34" charset="0"/>
              </a:rPr>
              <a:t>policies, laws and systematic plans that support state and community oral health efforts.</a:t>
            </a:r>
          </a:p>
          <a:p>
            <a:pPr marL="128588" marR="20003" indent="-128588">
              <a:lnSpc>
                <a:spcPct val="115000"/>
              </a:lnSpc>
              <a:spcAft>
                <a:spcPts val="750"/>
              </a:spcAft>
              <a:tabLst>
                <a:tab pos="42863" algn="l"/>
                <a:tab pos="3943350" algn="l"/>
              </a:tabLst>
            </a:pPr>
            <a:r>
              <a:rPr lang="en-US" sz="2400" b="1" dirty="0">
                <a:solidFill>
                  <a:schemeClr val="accent4"/>
                </a:solidFill>
                <a:ea typeface="SimSun" panose="02010600030101010101" pitchFamily="2" charset="-122"/>
                <a:cs typeface="Arial" panose="020B0604020202020204" pitchFamily="34" charset="0"/>
              </a:rPr>
              <a:t>6. Review, educate about and enforce </a:t>
            </a:r>
            <a:r>
              <a:rPr lang="en-US" sz="2400" dirty="0">
                <a:ea typeface="SimSun" panose="02010600030101010101" pitchFamily="2" charset="-122"/>
                <a:cs typeface="Arial" panose="020B0604020202020204" pitchFamily="34" charset="0"/>
              </a:rPr>
              <a:t>laws and regulations that promote oral health and ensure safe oral health practices.</a:t>
            </a:r>
            <a:endParaRPr lang="en-US" sz="2400" b="1" dirty="0">
              <a:solidFill>
                <a:schemeClr val="accent4"/>
              </a:solidFill>
              <a:ea typeface="SimSun" panose="02010600030101010101" pitchFamily="2" charset="-122"/>
              <a:cs typeface="Arial" panose="020B0604020202020204" pitchFamily="34" charset="0"/>
            </a:endParaRPr>
          </a:p>
          <a:p>
            <a:pPr marL="128588" marR="20003" indent="-128588">
              <a:lnSpc>
                <a:spcPct val="115000"/>
              </a:lnSpc>
              <a:spcAft>
                <a:spcPts val="750"/>
              </a:spcAft>
              <a:tabLst>
                <a:tab pos="42863" algn="l"/>
                <a:tab pos="3943350" algn="l"/>
              </a:tabLst>
            </a:pPr>
            <a:endParaRPr lang="en-US" sz="2800" b="1" dirty="0">
              <a:solidFill>
                <a:schemeClr val="accent4"/>
              </a:solidFill>
              <a:ea typeface="SimSun" panose="02010600030101010101" pitchFamily="2" charset="-122"/>
              <a:cs typeface="Arial" panose="020B0604020202020204" pitchFamily="34" charset="0"/>
            </a:endParaRPr>
          </a:p>
        </p:txBody>
      </p:sp>
      <p:pic>
        <p:nvPicPr>
          <p:cNvPr id="3" name="Picture 2"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153400" cy="6026906"/>
          </a:xfrm>
          <a:prstGeom prst="rect">
            <a:avLst/>
          </a:prstGeom>
        </p:spPr>
        <p:txBody>
          <a:bodyPr wrap="square">
            <a:spAutoFit/>
          </a:bodyPr>
          <a:lstStyle/>
          <a:p>
            <a:pPr algn="ctr">
              <a:lnSpc>
                <a:spcPct val="115000"/>
              </a:lnSpc>
              <a:spcAft>
                <a:spcPts val="750"/>
              </a:spcAft>
              <a:tabLst>
                <a:tab pos="42863" algn="l"/>
              </a:tabLst>
            </a:pPr>
            <a:r>
              <a:rPr lang="en-US" sz="2000" b="1" dirty="0">
                <a:solidFill>
                  <a:schemeClr val="tx2">
                    <a:lumMod val="50000"/>
                  </a:schemeClr>
                </a:solidFill>
                <a:latin typeface="+mj-lt"/>
                <a:ea typeface="SimSun" panose="02010600030101010101" pitchFamily="2" charset="-122"/>
                <a:cs typeface="Arial" panose="020B0604020202020204" pitchFamily="34" charset="0"/>
              </a:rPr>
              <a:t>10 Essential Public Health Services to Promote Oral Health in the U.S. (</a:t>
            </a:r>
            <a:r>
              <a:rPr lang="en-US" sz="2000" b="1" dirty="0" err="1">
                <a:solidFill>
                  <a:schemeClr val="tx2">
                    <a:lumMod val="50000"/>
                  </a:schemeClr>
                </a:solidFill>
                <a:latin typeface="+mj-lt"/>
                <a:ea typeface="SimSun" panose="02010600030101010101" pitchFamily="2" charset="-122"/>
                <a:cs typeface="Arial" panose="020B0604020202020204" pitchFamily="34" charset="0"/>
              </a:rPr>
              <a:t>cont</a:t>
            </a:r>
            <a:r>
              <a:rPr lang="en-US" sz="2000" b="1" dirty="0">
                <a:solidFill>
                  <a:schemeClr val="tx2">
                    <a:lumMod val="50000"/>
                  </a:schemeClr>
                </a:solidFill>
                <a:latin typeface="+mj-lt"/>
                <a:ea typeface="SimSun" panose="02010600030101010101" pitchFamily="2" charset="-122"/>
                <a:cs typeface="Arial" panose="020B0604020202020204" pitchFamily="34" charset="0"/>
              </a:rPr>
              <a:t>)</a:t>
            </a:r>
            <a:endParaRPr lang="en-US" sz="2000" dirty="0">
              <a:solidFill>
                <a:schemeClr val="tx2">
                  <a:lumMod val="50000"/>
                </a:schemeClr>
              </a:solidFill>
              <a:latin typeface="+mj-lt"/>
              <a:ea typeface="SimSun" panose="02010600030101010101" pitchFamily="2" charset="-122"/>
              <a:cs typeface="Arial" panose="020B0604020202020204" pitchFamily="34" charset="0"/>
            </a:endParaRPr>
          </a:p>
          <a:p>
            <a:pPr marL="342900" marR="20003" indent="-342900">
              <a:lnSpc>
                <a:spcPct val="115000"/>
              </a:lnSpc>
              <a:spcAft>
                <a:spcPts val="750"/>
              </a:spcAft>
              <a:tabLst>
                <a:tab pos="42863" algn="l"/>
                <a:tab pos="3943350" algn="l"/>
              </a:tabLst>
            </a:pPr>
            <a:r>
              <a:rPr lang="en-US" sz="3600" b="1" u="sng" dirty="0">
                <a:solidFill>
                  <a:schemeClr val="accent5">
                    <a:lumMod val="75000"/>
                  </a:schemeClr>
                </a:solidFill>
                <a:ea typeface="Calibri" panose="020F0502020204030204" pitchFamily="34" charset="0"/>
                <a:cs typeface="Arial" panose="020B0604020202020204" pitchFamily="34" charset="0"/>
              </a:rPr>
              <a:t>Assurance</a:t>
            </a:r>
            <a:endParaRPr lang="en-US" sz="3600" b="1" dirty="0">
              <a:solidFill>
                <a:schemeClr val="accent5">
                  <a:lumMod val="75000"/>
                </a:schemeClr>
              </a:solidFill>
              <a:ea typeface="SimSun" panose="02010600030101010101" pitchFamily="2" charset="-122"/>
              <a:cs typeface="Arial" panose="020B0604020202020204" pitchFamily="34" charset="0"/>
            </a:endParaRPr>
          </a:p>
          <a:p>
            <a:pPr marL="128588" marR="20003" indent="-128588">
              <a:lnSpc>
                <a:spcPct val="115000"/>
              </a:lnSpc>
              <a:spcAft>
                <a:spcPts val="750"/>
              </a:spcAft>
              <a:tabLst>
                <a:tab pos="42863" algn="l"/>
                <a:tab pos="3943350" algn="l"/>
              </a:tabLst>
            </a:pPr>
            <a:r>
              <a:rPr lang="en-US" sz="2800" b="1" dirty="0">
                <a:solidFill>
                  <a:schemeClr val="accent5">
                    <a:lumMod val="75000"/>
                  </a:schemeClr>
                </a:solidFill>
                <a:ea typeface="Calibri" panose="020F0502020204030204" pitchFamily="34" charset="0"/>
                <a:cs typeface="Arial" panose="020B0604020202020204" pitchFamily="34" charset="0"/>
              </a:rPr>
              <a:t>7. Reduce </a:t>
            </a:r>
            <a:r>
              <a:rPr lang="en-US" sz="2800" dirty="0">
                <a:ea typeface="Calibri" panose="020F0502020204030204" pitchFamily="34" charset="0"/>
                <a:cs typeface="Arial" panose="020B0604020202020204" pitchFamily="34" charset="0"/>
              </a:rPr>
              <a:t>barriers to care and assure to and use of personal and population-based oral health services.</a:t>
            </a:r>
            <a:endParaRPr lang="en-US" sz="2800" dirty="0">
              <a:ea typeface="SimSun" panose="02010600030101010101" pitchFamily="2" charset="-122"/>
              <a:cs typeface="Arial" panose="020B0604020202020204" pitchFamily="34" charset="0"/>
            </a:endParaRPr>
          </a:p>
          <a:p>
            <a:pPr marL="115888" marR="20003" indent="-115888">
              <a:lnSpc>
                <a:spcPct val="115000"/>
              </a:lnSpc>
              <a:spcAft>
                <a:spcPts val="750"/>
              </a:spcAft>
              <a:tabLst>
                <a:tab pos="42863" algn="l"/>
                <a:tab pos="3943350" algn="l"/>
              </a:tabLst>
            </a:pPr>
            <a:r>
              <a:rPr lang="en-US" sz="2800" b="1" dirty="0">
                <a:solidFill>
                  <a:schemeClr val="accent5">
                    <a:lumMod val="75000"/>
                  </a:schemeClr>
                </a:solidFill>
                <a:ea typeface="Calibri" panose="020F0502020204030204" pitchFamily="34" charset="0"/>
                <a:cs typeface="Arial" panose="020B0604020202020204" pitchFamily="34" charset="0"/>
              </a:rPr>
              <a:t>8. Assure </a:t>
            </a:r>
            <a:r>
              <a:rPr lang="en-US" sz="2800" dirty="0">
                <a:ea typeface="Calibri" panose="020F0502020204030204" pitchFamily="34" charset="0"/>
                <a:cs typeface="Arial" panose="020B0604020202020204" pitchFamily="34" charset="0"/>
              </a:rPr>
              <a:t>an adequate, culturally competent and skilled public and private oral health workforce.</a:t>
            </a:r>
            <a:endParaRPr lang="en-US" sz="2800" dirty="0">
              <a:ea typeface="SimSun" panose="02010600030101010101" pitchFamily="2" charset="-122"/>
              <a:cs typeface="Arial" panose="020B0604020202020204" pitchFamily="34" charset="0"/>
            </a:endParaRPr>
          </a:p>
          <a:p>
            <a:pPr marL="115888" marR="20003" indent="-115888">
              <a:lnSpc>
                <a:spcPct val="115000"/>
              </a:lnSpc>
              <a:spcAft>
                <a:spcPts val="750"/>
              </a:spcAft>
              <a:tabLst>
                <a:tab pos="42863" algn="l"/>
                <a:tab pos="3943350" algn="l"/>
              </a:tabLst>
            </a:pPr>
            <a:r>
              <a:rPr lang="en-US" sz="2800" b="1" dirty="0">
                <a:solidFill>
                  <a:schemeClr val="accent5">
                    <a:lumMod val="75000"/>
                  </a:schemeClr>
                </a:solidFill>
                <a:ea typeface="Calibri" panose="020F0502020204030204" pitchFamily="34" charset="0"/>
                <a:cs typeface="Arial" panose="020B0604020202020204" pitchFamily="34" charset="0"/>
              </a:rPr>
              <a:t>9. Improve and innovate </a:t>
            </a:r>
            <a:r>
              <a:rPr lang="en-US" sz="2800" dirty="0">
                <a:ea typeface="Calibri" panose="020F0502020204030204" pitchFamily="34" charset="0"/>
                <a:cs typeface="Arial" panose="020B0604020202020204" pitchFamily="34" charset="0"/>
              </a:rPr>
              <a:t>dental public health functions through ongoing evaluation, research and continuous quality improvement.</a:t>
            </a:r>
          </a:p>
          <a:p>
            <a:pPr marL="115888" marR="20003" indent="-115888">
              <a:lnSpc>
                <a:spcPct val="115000"/>
              </a:lnSpc>
              <a:spcAft>
                <a:spcPts val="750"/>
              </a:spcAft>
              <a:tabLst>
                <a:tab pos="42863" algn="l"/>
                <a:tab pos="3943350" algn="l"/>
              </a:tabLst>
            </a:pPr>
            <a:r>
              <a:rPr lang="en-US" sz="2800" b="1" dirty="0">
                <a:solidFill>
                  <a:schemeClr val="accent5">
                    <a:lumMod val="75000"/>
                  </a:schemeClr>
                </a:solidFill>
                <a:ea typeface="SimSun" panose="02010600030101010101" pitchFamily="2" charset="-122"/>
                <a:cs typeface="Arial" panose="020B0604020202020204" pitchFamily="34" charset="0"/>
              </a:rPr>
              <a:t>10. Build and maintain </a:t>
            </a:r>
            <a:r>
              <a:rPr lang="en-US" sz="2800" dirty="0">
                <a:ea typeface="SimSun" panose="02010600030101010101" pitchFamily="2" charset="-122"/>
                <a:cs typeface="Arial" panose="020B0604020202020204" pitchFamily="34" charset="0"/>
              </a:rPr>
              <a:t>a strong organizational infrastructure for dental public health.</a:t>
            </a:r>
            <a:endParaRPr lang="en-US" sz="2800" b="1" dirty="0">
              <a:solidFill>
                <a:schemeClr val="accent5">
                  <a:lumMod val="75000"/>
                </a:schemeClr>
              </a:solidFill>
              <a:ea typeface="SimSun" panose="02010600030101010101" pitchFamily="2" charset="-122"/>
              <a:cs typeface="Arial" panose="020B0604020202020204" pitchFamily="34" charset="0"/>
            </a:endParaRPr>
          </a:p>
        </p:txBody>
      </p:sp>
      <p:pic>
        <p:nvPicPr>
          <p:cNvPr id="3" name="Picture 2"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Public Health/DPH Concepts</a:t>
            </a:r>
          </a:p>
        </p:txBody>
      </p:sp>
      <p:sp>
        <p:nvSpPr>
          <p:cNvPr id="3" name="Content Placeholder 2"/>
          <p:cNvSpPr>
            <a:spLocks noGrp="1"/>
          </p:cNvSpPr>
          <p:nvPr>
            <p:ph idx="1"/>
          </p:nvPr>
        </p:nvSpPr>
        <p:spPr/>
        <p:txBody>
          <a:bodyPr>
            <a:normAutofit fontScale="92500" lnSpcReduction="10000"/>
          </a:bodyPr>
          <a:lstStyle/>
          <a:p>
            <a:r>
              <a:rPr lang="en-US" b="1" dirty="0">
                <a:solidFill>
                  <a:srgbClr val="7030A0"/>
                </a:solidFill>
              </a:rPr>
              <a:t>Social determinants of health/oral health</a:t>
            </a:r>
            <a:r>
              <a:rPr lang="en-US" dirty="0"/>
              <a:t>: The conditions in which people are born, grow, work, live, and age, and the wider set of forces and systems shaping the conditions of daily life</a:t>
            </a:r>
          </a:p>
          <a:p>
            <a:r>
              <a:rPr lang="en-US" b="1" dirty="0">
                <a:solidFill>
                  <a:srgbClr val="7030A0"/>
                </a:solidFill>
              </a:rPr>
              <a:t>Common risk factor approach</a:t>
            </a:r>
            <a:r>
              <a:rPr lang="en-US" dirty="0"/>
              <a:t>: A method used to create cross-disciplinary health promotion programs sharing common risk factors for disease as many of the behavioral risk factors negatively impacting oral health also have a detrimental effect on overall health</a:t>
            </a:r>
          </a:p>
          <a:p>
            <a:endParaRPr lang="en-US" dirty="0"/>
          </a:p>
          <a:p>
            <a:endParaRPr lang="en-US" dirty="0"/>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602163"/>
          </a:xfrm>
        </p:spPr>
        <p:txBody>
          <a:bodyPr>
            <a:normAutofit/>
          </a:bodyPr>
          <a:lstStyle/>
          <a:p>
            <a:r>
              <a:rPr lang="en-US" sz="2800" dirty="0">
                <a:cs typeface="Arial" pitchFamily="34" charset="0"/>
              </a:rPr>
              <a:t>Define Dental Public Health and compare DPH practice to clinical dental practice, noting any areas of overlap or controversy.</a:t>
            </a:r>
          </a:p>
          <a:p>
            <a:r>
              <a:rPr lang="en-US" sz="2800" dirty="0">
                <a:cs typeface="Arial" pitchFamily="34" charset="0"/>
              </a:rPr>
              <a:t>Describe the various components and work sites of the DPH infrastructure and how they relate to each other.</a:t>
            </a:r>
          </a:p>
          <a:p>
            <a:r>
              <a:rPr lang="en-US" sz="2800" dirty="0">
                <a:cs typeface="Arial" pitchFamily="34" charset="0"/>
              </a:rPr>
              <a:t>Compare the missions, members and activities of various national organizations.</a:t>
            </a:r>
          </a:p>
          <a:p>
            <a:endParaRPr lang="en-US" dirty="0">
              <a:cs typeface="Arial" pitchFamily="34" charset="0"/>
            </a:endParaRPr>
          </a:p>
          <a:p>
            <a:endParaRPr lang="en-US" sz="3100" dirty="0">
              <a:latin typeface="Arial" pitchFamily="34" charset="0"/>
              <a:cs typeface="Arial" pitchFamily="34" charset="0"/>
            </a:endParaRPr>
          </a:p>
          <a:p>
            <a:endParaRPr lang="en-US" dirty="0">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dirty="0"/>
              <a:t>Dental Public Health (DPH) 101</a:t>
            </a:r>
            <a:br>
              <a:rPr lang="en-US" dirty="0"/>
            </a:br>
            <a:r>
              <a:rPr lang="en-US" dirty="0"/>
              <a:t>Learning Objectives</a:t>
            </a:r>
          </a:p>
        </p:txBody>
      </p:sp>
      <p:pic>
        <p:nvPicPr>
          <p:cNvPr id="6"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extLst>
      <p:ext uri="{BB962C8B-B14F-4D97-AF65-F5344CB8AC3E}">
        <p14:creationId xmlns:p14="http://schemas.microsoft.com/office/powerpoint/2010/main" val="1589423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Grp="1" noChangeAspect="1" noChangeArrowheads="1"/>
          </p:cNvPicPr>
          <p:nvPr>
            <p:ph idx="1"/>
          </p:nvPr>
        </p:nvPicPr>
        <p:blipFill>
          <a:blip r:embed="rId3" cstate="print"/>
          <a:srcRect/>
          <a:stretch>
            <a:fillRect/>
          </a:stretch>
        </p:blipFill>
        <p:spPr>
          <a:xfrm>
            <a:off x="441269" y="0"/>
            <a:ext cx="7941577" cy="6858000"/>
          </a:xfrm>
        </p:spPr>
      </p:pic>
      <p:pic>
        <p:nvPicPr>
          <p:cNvPr id="4" name="Picture 3" descr="COLOR_HIGH.jpg"/>
          <p:cNvPicPr>
            <a:picLocks noChangeAspect="1"/>
          </p:cNvPicPr>
          <p:nvPr/>
        </p:nvPicPr>
        <p:blipFill>
          <a:blip r:embed="rId4" cstate="print"/>
          <a:srcRect/>
          <a:stretch>
            <a:fillRect/>
          </a:stretch>
        </p:blipFill>
        <p:spPr bwMode="auto">
          <a:xfrm>
            <a:off x="6858000" y="5867400"/>
            <a:ext cx="1371600" cy="862054"/>
          </a:xfrm>
          <a:prstGeom prst="rect">
            <a:avLst/>
          </a:prstGeom>
          <a:noFill/>
          <a:ln w="9525">
            <a:noFill/>
            <a:miter lim="800000"/>
            <a:headEnd/>
            <a:tailEnd/>
          </a:ln>
        </p:spPr>
      </p:pic>
      <p:sp>
        <p:nvSpPr>
          <p:cNvPr id="5" name="TextBox 4"/>
          <p:cNvSpPr txBox="1"/>
          <p:nvPr/>
        </p:nvSpPr>
        <p:spPr>
          <a:xfrm>
            <a:off x="685800" y="5181600"/>
            <a:ext cx="1524000" cy="1477328"/>
          </a:xfrm>
          <a:prstGeom prst="rect">
            <a:avLst/>
          </a:prstGeom>
          <a:noFill/>
        </p:spPr>
        <p:txBody>
          <a:bodyPr wrap="square" rtlCol="0">
            <a:spAutoFit/>
          </a:bodyPr>
          <a:lstStyle/>
          <a:p>
            <a:r>
              <a:rPr lang="en-US" dirty="0"/>
              <a:t>Determinants of Oral Health, </a:t>
            </a:r>
            <a:r>
              <a:rPr lang="en-US" dirty="0">
                <a:cs typeface="Arial" charset="0"/>
              </a:rPr>
              <a:t>Fisher-Owens et al., 2007</a:t>
            </a:r>
            <a:r>
              <a:rPr lang="en-US" dirty="0"/>
              <a:t> </a:t>
            </a:r>
          </a:p>
        </p:txBody>
      </p:sp>
      <p:sp>
        <p:nvSpPr>
          <p:cNvPr id="6" name="Title 1"/>
          <p:cNvSpPr txBox="1">
            <a:spLocks/>
          </p:cNvSpPr>
          <p:nvPr/>
        </p:nvSpPr>
        <p:spPr>
          <a:xfrm>
            <a:off x="228600" y="152400"/>
            <a:ext cx="8763000" cy="5334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3100" b="0" i="0" u="none" strike="noStrike" kern="1200" cap="none" spc="0" normalizeH="0" baseline="0" noProof="0">
                <a:ln>
                  <a:noFill/>
                </a:ln>
                <a:solidFill>
                  <a:schemeClr val="tx1"/>
                </a:solidFill>
                <a:effectLst/>
                <a:uLnTx/>
                <a:uFillTx/>
                <a:latin typeface="+mj-lt"/>
                <a:ea typeface="+mj-ea"/>
                <a:cs typeface="Arial" charset="0"/>
              </a:rPr>
            </a:br>
            <a:br>
              <a:rPr kumimoji="0" lang="en-US" sz="4400" b="0" i="0" u="none" strike="noStrike" kern="1200" cap="none" spc="0" normalizeH="0" baseline="0" noProof="0">
                <a:ln>
                  <a:noFill/>
                </a:ln>
                <a:solidFill>
                  <a:schemeClr val="tx1"/>
                </a:solidFill>
                <a:effectLst/>
                <a:uLnTx/>
                <a:uFillTx/>
                <a:latin typeface="+mj-lt"/>
                <a:ea typeface="+mj-ea"/>
                <a:cs typeface="Arial" charset="0"/>
              </a:rPr>
            </a:br>
            <a:r>
              <a:rPr kumimoji="0" lang="en-US" sz="4400" b="0" i="0" u="none" strike="noStrike" kern="1200" cap="none" spc="0" normalizeH="0" baseline="0" noProof="0">
                <a:ln>
                  <a:noFill/>
                </a:ln>
                <a:solidFill>
                  <a:schemeClr val="tx1"/>
                </a:solidFill>
                <a:effectLst/>
                <a:uLnTx/>
                <a:uFillTx/>
                <a:latin typeface="+mj-lt"/>
                <a:ea typeface="+mj-ea"/>
                <a:cs typeface="Arial" charset="0"/>
              </a:rPr>
              <a:t> </a:t>
            </a:r>
            <a:br>
              <a:rPr kumimoji="0" lang="en-US" sz="4400" b="0" i="0" u="none" strike="noStrike" kern="1200" cap="none" spc="0" normalizeH="0" baseline="0" noProof="0">
                <a:ln>
                  <a:noFill/>
                </a:ln>
                <a:solidFill>
                  <a:schemeClr val="tx1"/>
                </a:solidFill>
                <a:effectLst/>
                <a:uLnTx/>
                <a:uFillTx/>
                <a:latin typeface="+mj-lt"/>
                <a:ea typeface="+mj-ea"/>
                <a:cs typeface="Arial" charset="0"/>
              </a:rPr>
            </a:br>
            <a:endParaRPr kumimoji="0" lang="en-US" sz="4400" b="0" i="0" u="none" strike="noStrike" kern="1200" cap="none" spc="0" normalizeH="0" baseline="0" noProof="0" dirty="0">
              <a:ln>
                <a:noFill/>
              </a:ln>
              <a:solidFill>
                <a:schemeClr val="tx1"/>
              </a:solidFill>
              <a:effectLst/>
              <a:uLnTx/>
              <a:uFillTx/>
              <a:latin typeface="+mj-lt"/>
              <a:ea typeface="+mj-ea"/>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Common Risk Factor Approach</a:t>
            </a:r>
            <a:br>
              <a:rPr lang="en-US" dirty="0"/>
            </a:br>
            <a:r>
              <a:rPr lang="en-US" sz="1100" dirty="0" err="1"/>
              <a:t>Sheiham</a:t>
            </a:r>
            <a:r>
              <a:rPr lang="en-US" sz="1100" dirty="0"/>
              <a:t> and Watt, 2000</a:t>
            </a:r>
            <a:endParaRPr lang="en-US" dirty="0"/>
          </a:p>
        </p:txBody>
      </p:sp>
      <p:pic>
        <p:nvPicPr>
          <p:cNvPr id="5" name="Picture Placeholder 4" descr="http://jsna.nottinghamcity.gov.uk/insight/JSNA-Images/County-JSNA-CYP-Oral-Health/02.aspx"/>
          <p:cNvPicPr>
            <a:picLocks noGrp="1"/>
          </p:cNvPicPr>
          <p:nvPr>
            <p:ph idx="1"/>
          </p:nvPr>
        </p:nvPicPr>
        <p:blipFill>
          <a:blip r:embed="rId3" cstate="print"/>
          <a:stretch>
            <a:fillRect/>
          </a:stretch>
        </p:blipFill>
        <p:spPr bwMode="auto">
          <a:xfrm>
            <a:off x="381000" y="1295400"/>
            <a:ext cx="8458200" cy="5029200"/>
          </a:xfrm>
          <a:prstGeom prst="rect">
            <a:avLst/>
          </a:prstGeom>
          <a:noFill/>
          <a:ln w="9525">
            <a:noFill/>
            <a:miter lim="800000"/>
            <a:headEnd/>
            <a:tailEnd/>
          </a:ln>
        </p:spPr>
      </p:pic>
      <p:pic>
        <p:nvPicPr>
          <p:cNvPr id="4" name="Picture 3" descr="COLOR_HIGH.jpg"/>
          <p:cNvPicPr>
            <a:picLocks noChangeAspect="1"/>
          </p:cNvPicPr>
          <p:nvPr/>
        </p:nvPicPr>
        <p:blipFill>
          <a:blip r:embed="rId4"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PH/DPH Concepts (cont)</a:t>
            </a:r>
          </a:p>
        </p:txBody>
      </p:sp>
      <p:sp>
        <p:nvSpPr>
          <p:cNvPr id="3" name="Content Placeholder 2"/>
          <p:cNvSpPr>
            <a:spLocks noGrp="1"/>
          </p:cNvSpPr>
          <p:nvPr>
            <p:ph idx="1"/>
          </p:nvPr>
        </p:nvSpPr>
        <p:spPr/>
        <p:txBody>
          <a:bodyPr>
            <a:normAutofit fontScale="85000" lnSpcReduction="10000"/>
          </a:bodyPr>
          <a:lstStyle/>
          <a:p>
            <a:r>
              <a:rPr lang="en-US" b="1" dirty="0">
                <a:solidFill>
                  <a:srgbClr val="7030A0"/>
                </a:solidFill>
              </a:rPr>
              <a:t>Health disparities</a:t>
            </a:r>
            <a:r>
              <a:rPr lang="en-US" dirty="0"/>
              <a:t>: A disproportionate burden or risk of death, disease, disability, and ill health on a particular population or group</a:t>
            </a:r>
          </a:p>
          <a:p>
            <a:r>
              <a:rPr lang="en-US" b="1" dirty="0">
                <a:solidFill>
                  <a:srgbClr val="7030A0"/>
                </a:solidFill>
              </a:rPr>
              <a:t>Health literacy</a:t>
            </a:r>
            <a:r>
              <a:rPr lang="en-US" dirty="0"/>
              <a:t>: Degree to which individuals have the capacity to obtain, process, and understand basic health information and services needed to make appropriate health decisions</a:t>
            </a:r>
          </a:p>
          <a:p>
            <a:r>
              <a:rPr lang="en-US" b="1" dirty="0">
                <a:solidFill>
                  <a:srgbClr val="7030A0"/>
                </a:solidFill>
              </a:rPr>
              <a:t>Cultural competence</a:t>
            </a:r>
            <a:r>
              <a:rPr lang="en-US" dirty="0"/>
              <a:t>: The ability of individuals and systems to relate to people with diverse values, beliefs and behaviors, including tailoring messages and care to meet their social, cultural, and linguistic needs</a:t>
            </a:r>
          </a:p>
          <a:p>
            <a:endParaRPr lang="en-US" dirty="0"/>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Key PH/DPH Concepts (cont)</a:t>
            </a:r>
          </a:p>
        </p:txBody>
      </p:sp>
      <p:sp>
        <p:nvSpPr>
          <p:cNvPr id="3" name="Content Placeholder 2"/>
          <p:cNvSpPr>
            <a:spLocks noGrp="1"/>
          </p:cNvSpPr>
          <p:nvPr>
            <p:ph idx="1"/>
          </p:nvPr>
        </p:nvSpPr>
        <p:spPr/>
        <p:txBody>
          <a:bodyPr>
            <a:normAutofit fontScale="92500" lnSpcReduction="20000"/>
          </a:bodyPr>
          <a:lstStyle/>
          <a:p>
            <a:r>
              <a:rPr lang="en-US" b="1" dirty="0">
                <a:solidFill>
                  <a:srgbClr val="7030A0"/>
                </a:solidFill>
              </a:rPr>
              <a:t>Health equity</a:t>
            </a:r>
            <a:r>
              <a:rPr lang="en-US" dirty="0"/>
              <a:t>: W</a:t>
            </a:r>
            <a:r>
              <a:rPr lang="en-US" noProof="1"/>
              <a:t>hen everyone has an opportunity to attain their full potential for health </a:t>
            </a:r>
            <a:r>
              <a:rPr lang="en-US" dirty="0"/>
              <a:t>and nobody is disadvantaged because of their social position or other social determinants of health </a:t>
            </a:r>
          </a:p>
          <a:p>
            <a:r>
              <a:rPr lang="en-US" b="1" dirty="0">
                <a:solidFill>
                  <a:srgbClr val="7030A0"/>
                </a:solidFill>
              </a:rPr>
              <a:t>Health promotion</a:t>
            </a:r>
            <a:r>
              <a:rPr lang="en-US" dirty="0"/>
              <a:t>: The process of enabling people and communities to increase their control over various determinants of health and, therefore, to improve their own health</a:t>
            </a:r>
          </a:p>
          <a:p>
            <a:endParaRPr lang="en-US" dirty="0"/>
          </a:p>
          <a:p>
            <a:pPr>
              <a:buNone/>
            </a:pPr>
            <a:r>
              <a:rPr lang="en-US" dirty="0"/>
              <a:t> </a:t>
            </a:r>
          </a:p>
          <a:p>
            <a:endParaRPr lang="en-US" dirty="0"/>
          </a:p>
          <a:p>
            <a:endParaRPr lang="en-US" dirty="0"/>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Key PH/DPH Concepts (cont)</a:t>
            </a:r>
          </a:p>
        </p:txBody>
      </p:sp>
      <p:sp>
        <p:nvSpPr>
          <p:cNvPr id="3" name="Content Placeholder 2"/>
          <p:cNvSpPr>
            <a:spLocks noGrp="1"/>
          </p:cNvSpPr>
          <p:nvPr>
            <p:ph idx="1"/>
          </p:nvPr>
        </p:nvSpPr>
        <p:spPr/>
        <p:txBody>
          <a:bodyPr>
            <a:normAutofit fontScale="92500" lnSpcReduction="10000"/>
          </a:bodyPr>
          <a:lstStyle/>
          <a:p>
            <a:r>
              <a:rPr lang="en-US" b="1" dirty="0">
                <a:solidFill>
                  <a:srgbClr val="7030A0"/>
                </a:solidFill>
              </a:rPr>
              <a:t>Community-clinical linkages</a:t>
            </a:r>
            <a:r>
              <a:rPr lang="en-US" dirty="0"/>
              <a:t>: Creating sustainable, effective linkages that connect clinical providers, community organizations, and public health agencies with a common goal of improving the health of people and the communities in which they live </a:t>
            </a:r>
          </a:p>
          <a:p>
            <a:r>
              <a:rPr lang="en-US" b="1" dirty="0">
                <a:solidFill>
                  <a:srgbClr val="7030A0"/>
                </a:solidFill>
              </a:rPr>
              <a:t>Health systems transformation</a:t>
            </a:r>
            <a:r>
              <a:rPr lang="en-US" dirty="0"/>
              <a:t>: Transforming the American health-care delivery system into one that is more patient-centered, value-based, and coordinated. </a:t>
            </a:r>
          </a:p>
          <a:p>
            <a:endParaRPr lang="en-US" dirty="0"/>
          </a:p>
          <a:p>
            <a:endParaRPr lang="en-US" dirty="0"/>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Healthcare Systems Transformation</a:t>
            </a:r>
            <a:br>
              <a:rPr lang="en-US" dirty="0"/>
            </a:br>
            <a:r>
              <a:rPr lang="en-US" sz="1000" dirty="0"/>
              <a:t>AHRQ</a:t>
            </a:r>
            <a:endParaRPr lang="en-US" dirty="0"/>
          </a:p>
        </p:txBody>
      </p:sp>
      <p:pic>
        <p:nvPicPr>
          <p:cNvPr id="4" name="Content Placeholder 3" descr="http://www.ahrq.gov/sites/default/files/wysiwyg/professionals/prevention-chronic-care/improve/system/pfhandbook/fig15.1.gif"/>
          <p:cNvPicPr>
            <a:picLocks noGrp="1"/>
          </p:cNvPicPr>
          <p:nvPr>
            <p:ph idx="1"/>
          </p:nvPr>
        </p:nvPicPr>
        <p:blipFill>
          <a:blip r:embed="rId3" cstate="print"/>
          <a:srcRect/>
          <a:stretch>
            <a:fillRect/>
          </a:stretch>
        </p:blipFill>
        <p:spPr bwMode="auto">
          <a:xfrm>
            <a:off x="457200" y="1143000"/>
            <a:ext cx="8458200" cy="5334000"/>
          </a:xfrm>
          <a:prstGeom prst="rect">
            <a:avLst/>
          </a:prstGeom>
          <a:noFill/>
          <a:ln w="9525">
            <a:noFill/>
            <a:miter lim="800000"/>
            <a:headEnd/>
            <a:tailEnd/>
          </a:ln>
        </p:spPr>
      </p:pic>
      <p:pic>
        <p:nvPicPr>
          <p:cNvPr id="5" name="Picture 4" descr="COLOR_HIGH.jpg"/>
          <p:cNvPicPr>
            <a:picLocks noChangeAspect="1"/>
          </p:cNvPicPr>
          <p:nvPr/>
        </p:nvPicPr>
        <p:blipFill>
          <a:blip r:embed="rId4"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National Prevention Agenda</a:t>
            </a:r>
          </a:p>
        </p:txBody>
      </p:sp>
      <p:sp>
        <p:nvSpPr>
          <p:cNvPr id="3" name="Content Placeholder 2"/>
          <p:cNvSpPr>
            <a:spLocks noGrp="1"/>
          </p:cNvSpPr>
          <p:nvPr>
            <p:ph idx="1"/>
          </p:nvPr>
        </p:nvSpPr>
        <p:spPr/>
        <p:txBody>
          <a:bodyPr>
            <a:normAutofit lnSpcReduction="10000"/>
          </a:bodyPr>
          <a:lstStyle/>
          <a:p>
            <a:pPr marL="457200" lvl="1" indent="0">
              <a:buNone/>
            </a:pPr>
            <a:r>
              <a:rPr lang="en-US" dirty="0"/>
              <a:t>Healthy People Initiative: National prevention agenda for four decades</a:t>
            </a:r>
          </a:p>
          <a:p>
            <a:pPr lvl="1">
              <a:buNone/>
            </a:pPr>
            <a:r>
              <a:rPr lang="en-US" dirty="0">
                <a:hlinkClick r:id="rId3"/>
              </a:rPr>
              <a:t>HP 2030</a:t>
            </a:r>
            <a:r>
              <a:rPr lang="en-US" dirty="0"/>
              <a:t>: 11 national oral conditions objectives</a:t>
            </a:r>
          </a:p>
          <a:p>
            <a:pPr lvl="2"/>
            <a:r>
              <a:rPr lang="en-US" dirty="0"/>
              <a:t>Oral health is again one of the leading health indicators: OH-08. I</a:t>
            </a:r>
            <a:r>
              <a:rPr lang="en-US" i="0" dirty="0">
                <a:effectLst/>
              </a:rPr>
              <a:t>ncrease the proportion of children, adolescents, and adults who use the oral health care system</a:t>
            </a:r>
            <a:r>
              <a:rPr lang="en-US" dirty="0"/>
              <a:t>.</a:t>
            </a:r>
          </a:p>
          <a:p>
            <a:pPr lvl="2"/>
            <a:r>
              <a:rPr lang="en-US" dirty="0"/>
              <a:t>Other oral health objectives are listed under other categories such as public health infrastructure.</a:t>
            </a:r>
          </a:p>
          <a:p>
            <a:pPr lvl="2"/>
            <a:r>
              <a:rPr lang="en-US" dirty="0"/>
              <a:t>Some states have developed their own HP 2030 state-specific oral health objectives.</a:t>
            </a:r>
          </a:p>
          <a:p>
            <a:pPr marL="914400" lvl="2" indent="0">
              <a:buNone/>
            </a:pPr>
            <a:endParaRPr lang="en-US" dirty="0"/>
          </a:p>
          <a:p>
            <a:pPr lvl="1"/>
            <a:endParaRPr lang="en-US" dirty="0"/>
          </a:p>
        </p:txBody>
      </p:sp>
      <p:pic>
        <p:nvPicPr>
          <p:cNvPr id="4" name="Picture 3" descr="COLOR_HIGH.jpg"/>
          <p:cNvPicPr>
            <a:picLocks noChangeAspect="1"/>
          </p:cNvPicPr>
          <p:nvPr/>
        </p:nvPicPr>
        <p:blipFill>
          <a:blip r:embed="rId4"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Dental Public Health/Oral Health Accomplishments</a:t>
            </a:r>
          </a:p>
        </p:txBody>
      </p:sp>
      <p:sp>
        <p:nvSpPr>
          <p:cNvPr id="3" name="Content Placeholder 2"/>
          <p:cNvSpPr>
            <a:spLocks noGrp="1"/>
          </p:cNvSpPr>
          <p:nvPr>
            <p:ph idx="1"/>
          </p:nvPr>
        </p:nvSpPr>
        <p:spPr/>
        <p:txBody>
          <a:bodyPr>
            <a:normAutofit fontScale="85000" lnSpcReduction="10000"/>
          </a:bodyPr>
          <a:lstStyle/>
          <a:p>
            <a:r>
              <a:rPr lang="en-US" dirty="0">
                <a:hlinkClick r:id="rId3"/>
              </a:rPr>
              <a:t>National Oral Health Surveillance System</a:t>
            </a:r>
            <a:endParaRPr lang="en-US" dirty="0"/>
          </a:p>
          <a:p>
            <a:r>
              <a:rPr lang="en-US" dirty="0">
                <a:hlinkClick r:id="rId4"/>
              </a:rPr>
              <a:t>Community water fluoridation</a:t>
            </a:r>
            <a:endParaRPr lang="en-US" dirty="0"/>
          </a:p>
          <a:p>
            <a:r>
              <a:rPr lang="en-US" dirty="0"/>
              <a:t>Increased use of </a:t>
            </a:r>
            <a:r>
              <a:rPr lang="en-US" dirty="0">
                <a:hlinkClick r:id="rId5"/>
              </a:rPr>
              <a:t>dental sealants </a:t>
            </a:r>
            <a:r>
              <a:rPr lang="en-US" dirty="0"/>
              <a:t>and </a:t>
            </a:r>
            <a:r>
              <a:rPr lang="en-US" dirty="0">
                <a:hlinkClick r:id="rId6"/>
              </a:rPr>
              <a:t>topical fluorides</a:t>
            </a:r>
            <a:r>
              <a:rPr lang="en-US" dirty="0"/>
              <a:t> in community-based settings</a:t>
            </a:r>
          </a:p>
          <a:p>
            <a:r>
              <a:rPr lang="en-US" dirty="0"/>
              <a:t>Reductions in </a:t>
            </a:r>
            <a:r>
              <a:rPr lang="en-US" dirty="0">
                <a:hlinkClick r:id="rId7"/>
              </a:rPr>
              <a:t>dental caries rates </a:t>
            </a:r>
            <a:r>
              <a:rPr lang="en-US" dirty="0"/>
              <a:t>in most age groups</a:t>
            </a:r>
          </a:p>
          <a:p>
            <a:r>
              <a:rPr lang="en-US" dirty="0"/>
              <a:t>Reductions in </a:t>
            </a:r>
            <a:r>
              <a:rPr lang="en-US" dirty="0">
                <a:hlinkClick r:id="rId8"/>
              </a:rPr>
              <a:t>tobacco use</a:t>
            </a:r>
            <a:r>
              <a:rPr lang="en-US" dirty="0"/>
              <a:t> and various </a:t>
            </a:r>
            <a:r>
              <a:rPr lang="en-US" dirty="0">
                <a:hlinkClick r:id="rId9"/>
              </a:rPr>
              <a:t>tobacco products</a:t>
            </a:r>
            <a:endParaRPr lang="en-US" dirty="0"/>
          </a:p>
          <a:p>
            <a:r>
              <a:rPr lang="en-US" dirty="0">
                <a:hlinkClick r:id="rId10"/>
              </a:rPr>
              <a:t>Standard infection prevention/control and patient/worker safety precautions in dentistry</a:t>
            </a:r>
            <a:endParaRPr lang="en-US" dirty="0"/>
          </a:p>
          <a:p>
            <a:r>
              <a:rPr lang="en-US" dirty="0">
                <a:hlinkClick r:id="rId11"/>
              </a:rPr>
              <a:t>Resources for emergency preparedness and response</a:t>
            </a:r>
            <a:endParaRPr lang="en-US" dirty="0"/>
          </a:p>
        </p:txBody>
      </p:sp>
      <p:pic>
        <p:nvPicPr>
          <p:cNvPr id="4" name="Picture 3" descr="COLOR_HIGH.jpg"/>
          <p:cNvPicPr>
            <a:picLocks noChangeAspect="1"/>
          </p:cNvPicPr>
          <p:nvPr/>
        </p:nvPicPr>
        <p:blipFill>
          <a:blip r:embed="rId12"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Public Health Challenges</a:t>
            </a:r>
          </a:p>
        </p:txBody>
      </p:sp>
      <p:sp>
        <p:nvSpPr>
          <p:cNvPr id="3" name="Content Placeholder 2"/>
          <p:cNvSpPr>
            <a:spLocks noGrp="1"/>
          </p:cNvSpPr>
          <p:nvPr>
            <p:ph idx="1"/>
          </p:nvPr>
        </p:nvSpPr>
        <p:spPr/>
        <p:txBody>
          <a:bodyPr>
            <a:normAutofit fontScale="85000" lnSpcReduction="10000"/>
          </a:bodyPr>
          <a:lstStyle/>
          <a:p>
            <a:r>
              <a:rPr lang="en-US" dirty="0"/>
              <a:t>Improving access to oral health care and insurance coverage</a:t>
            </a:r>
          </a:p>
          <a:p>
            <a:r>
              <a:rPr lang="en-US" dirty="0"/>
              <a:t>Need for dental public health leaders at all levels of government and all types of worksites</a:t>
            </a:r>
          </a:p>
          <a:p>
            <a:r>
              <a:rPr lang="en-US" dirty="0"/>
              <a:t>Promoting inter-professional collaboration and coordination that is especially important for ensuring oral health and preventing/managing oral diseases/conditions</a:t>
            </a:r>
          </a:p>
          <a:p>
            <a:r>
              <a:rPr lang="en-US" dirty="0"/>
              <a:t>Sustaining strong, competent oral health programs despite fluctuating budgets and priorities and an eroding public health infrastructure.</a:t>
            </a:r>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Dental Public Health Continuing Questions</a:t>
            </a:r>
          </a:p>
        </p:txBody>
      </p:sp>
      <p:sp>
        <p:nvSpPr>
          <p:cNvPr id="3" name="Content Placeholder 2"/>
          <p:cNvSpPr>
            <a:spLocks noGrp="1"/>
          </p:cNvSpPr>
          <p:nvPr>
            <p:ph idx="1"/>
          </p:nvPr>
        </p:nvSpPr>
        <p:spPr/>
        <p:txBody>
          <a:bodyPr>
            <a:normAutofit fontScale="92500"/>
          </a:bodyPr>
          <a:lstStyle/>
          <a:p>
            <a:r>
              <a:rPr lang="en-US" dirty="0"/>
              <a:t>What will be the makeup of the future dental care workforce, and how will that impact dental public health?</a:t>
            </a:r>
          </a:p>
          <a:p>
            <a:r>
              <a:rPr lang="en-US" dirty="0"/>
              <a:t>How will access to community-based prevention programs be maintained and enhanced?</a:t>
            </a:r>
          </a:p>
          <a:p>
            <a:r>
              <a:rPr lang="en-US" dirty="0"/>
              <a:t>What new community-based prevention strategies will be developed to address continuing problems such as early childhood caries and disparities in oral health status?</a:t>
            </a:r>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602163"/>
          </a:xfrm>
        </p:spPr>
        <p:txBody>
          <a:bodyPr>
            <a:normAutofit/>
          </a:bodyPr>
          <a:lstStyle/>
          <a:p>
            <a:r>
              <a:rPr lang="en-US" sz="2800" dirty="0">
                <a:cs typeface="Arial" pitchFamily="34" charset="0"/>
              </a:rPr>
              <a:t>List the three core public health functions and the 10 essential public health services to promote oral health.</a:t>
            </a:r>
          </a:p>
          <a:p>
            <a:r>
              <a:rPr lang="en-US" sz="2800" dirty="0">
                <a:cs typeface="Arial" pitchFamily="34" charset="0"/>
              </a:rPr>
              <a:t>Define selected key public health concepts and the national prevention agenda.</a:t>
            </a:r>
          </a:p>
          <a:p>
            <a:r>
              <a:rPr lang="en-US" sz="2800" dirty="0">
                <a:cs typeface="Arial" pitchFamily="34" charset="0"/>
              </a:rPr>
              <a:t>List some key dental public health/oral health accomplishments.</a:t>
            </a:r>
          </a:p>
          <a:p>
            <a:r>
              <a:rPr lang="en-US" sz="2800" dirty="0">
                <a:cs typeface="Arial" pitchFamily="34" charset="0"/>
              </a:rPr>
              <a:t>Discuss some key DPH challenges. </a:t>
            </a:r>
          </a:p>
          <a:p>
            <a:endParaRPr lang="en-US" sz="3100" dirty="0">
              <a:latin typeface="Arial" pitchFamily="34" charset="0"/>
              <a:cs typeface="Arial" pitchFamily="34" charset="0"/>
            </a:endParaRPr>
          </a:p>
          <a:p>
            <a:endParaRPr lang="en-US" dirty="0">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dirty="0"/>
              <a:t>Dental Public Health (DPH) 101</a:t>
            </a:r>
            <a:br>
              <a:rPr lang="en-US" dirty="0"/>
            </a:br>
            <a:r>
              <a:rPr lang="en-US" dirty="0"/>
              <a:t>Learning Objectives (cont)</a:t>
            </a:r>
          </a:p>
        </p:txBody>
      </p:sp>
      <p:pic>
        <p:nvPicPr>
          <p:cNvPr id="6"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extLst>
      <p:ext uri="{BB962C8B-B14F-4D97-AF65-F5344CB8AC3E}">
        <p14:creationId xmlns:p14="http://schemas.microsoft.com/office/powerpoint/2010/main" val="1589423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Dental Public Health Summary</a:t>
            </a:r>
          </a:p>
        </p:txBody>
      </p:sp>
      <p:sp>
        <p:nvSpPr>
          <p:cNvPr id="3" name="Content Placeholder 2"/>
          <p:cNvSpPr>
            <a:spLocks noGrp="1"/>
          </p:cNvSpPr>
          <p:nvPr>
            <p:ph idx="1"/>
          </p:nvPr>
        </p:nvSpPr>
        <p:spPr/>
        <p:txBody>
          <a:bodyPr>
            <a:normAutofit lnSpcReduction="10000"/>
          </a:bodyPr>
          <a:lstStyle/>
          <a:p>
            <a:pPr>
              <a:buNone/>
            </a:pPr>
            <a:r>
              <a:rPr lang="en-US" dirty="0"/>
              <a:t>DPH professionals: </a:t>
            </a:r>
          </a:p>
          <a:p>
            <a:pPr lvl="1">
              <a:buFont typeface="Arial"/>
              <a:buChar char="•"/>
            </a:pPr>
            <a:r>
              <a:rPr lang="en-US" dirty="0"/>
              <a:t>care about population health, health in all policies, health equity and healthy communities</a:t>
            </a:r>
          </a:p>
          <a:p>
            <a:pPr lvl="1">
              <a:buFont typeface="Arial"/>
              <a:buChar char="•"/>
            </a:pPr>
            <a:r>
              <a:rPr lang="en-US" dirty="0"/>
              <a:t>regularly assess and monitor oral health status</a:t>
            </a:r>
          </a:p>
          <a:p>
            <a:pPr lvl="1">
              <a:buFont typeface="Arial"/>
              <a:buChar char="•"/>
            </a:pPr>
            <a:r>
              <a:rPr lang="en-US" dirty="0"/>
              <a:t>develop policies and programs to improve oral health for the entire population</a:t>
            </a:r>
          </a:p>
          <a:p>
            <a:pPr lvl="1">
              <a:buFont typeface="Arial"/>
              <a:buChar char="•"/>
            </a:pPr>
            <a:r>
              <a:rPr lang="en-US" dirty="0"/>
              <a:t>lead, coordinate and evaluate organized efforts to improve oral health</a:t>
            </a:r>
          </a:p>
          <a:p>
            <a:pPr lvl="1">
              <a:buFont typeface="Arial"/>
              <a:buChar char="•"/>
            </a:pPr>
            <a:r>
              <a:rPr lang="en-US" dirty="0"/>
              <a:t>collaborate with many diverse partners committed to optimal oral health for all people.</a:t>
            </a:r>
          </a:p>
          <a:p>
            <a:pPr lvl="1">
              <a:buFont typeface="Arial"/>
              <a:buChar char="•"/>
            </a:pPr>
            <a:endParaRPr lang="en-US" dirty="0"/>
          </a:p>
          <a:p>
            <a:pPr>
              <a:buFont typeface="Arial"/>
              <a:buChar char="•"/>
            </a:pPr>
            <a:endParaRPr lang="en-US" dirty="0"/>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Dental Public Health?</a:t>
            </a:r>
          </a:p>
        </p:txBody>
      </p:sp>
      <p:sp>
        <p:nvSpPr>
          <p:cNvPr id="3" name="Content Placeholder 2"/>
          <p:cNvSpPr>
            <a:spLocks noGrp="1"/>
          </p:cNvSpPr>
          <p:nvPr>
            <p:ph idx="1"/>
          </p:nvPr>
        </p:nvSpPr>
        <p:spPr/>
        <p:txBody>
          <a:bodyPr/>
          <a:lstStyle/>
          <a:p>
            <a:r>
              <a:rPr lang="en-US" dirty="0"/>
              <a:t>One of 10 American Dental Association recognized specialties, established in 1950</a:t>
            </a:r>
          </a:p>
          <a:p>
            <a:r>
              <a:rPr lang="en-US" dirty="0"/>
              <a:t>Focuses on dental and oral health issues in communities and populations vs. individuals</a:t>
            </a:r>
          </a:p>
          <a:p>
            <a:r>
              <a:rPr lang="en-US" dirty="0"/>
              <a:t>Described as: “The science and the art of preventing and controlling disease and promoting dental health through organized community efforts”</a:t>
            </a:r>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Dental Public Health? (cont)</a:t>
            </a:r>
          </a:p>
        </p:txBody>
      </p:sp>
      <p:sp>
        <p:nvSpPr>
          <p:cNvPr id="3" name="Content Placeholder 2"/>
          <p:cNvSpPr>
            <a:spLocks noGrp="1"/>
          </p:cNvSpPr>
          <p:nvPr>
            <p:ph idx="1"/>
          </p:nvPr>
        </p:nvSpPr>
        <p:spPr/>
        <p:txBody>
          <a:bodyPr>
            <a:normAutofit/>
          </a:bodyPr>
          <a:lstStyle/>
          <a:p>
            <a:r>
              <a:rPr lang="en-US" dirty="0"/>
              <a:t>Dental Public Health is that part of dentistry providing leadership and expertise in population-based dentistry, oral health surveillance, policy development, community-based disease prevention &amp; health promotion, and the maintenance of the dental safety net.</a:t>
            </a:r>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Dental Public Health? (cont)</a:t>
            </a:r>
          </a:p>
        </p:txBody>
      </p:sp>
      <p:sp>
        <p:nvSpPr>
          <p:cNvPr id="3" name="Content Placeholder 2"/>
          <p:cNvSpPr>
            <a:spLocks noGrp="1"/>
          </p:cNvSpPr>
          <p:nvPr>
            <p:ph idx="1"/>
          </p:nvPr>
        </p:nvSpPr>
        <p:spPr/>
        <p:txBody>
          <a:bodyPr>
            <a:normAutofit lnSpcReduction="10000"/>
          </a:bodyPr>
          <a:lstStyle/>
          <a:p>
            <a:r>
              <a:rPr lang="en-US" dirty="0"/>
              <a:t>Who is a dental public health professional—a dentist who has successfully completed a DPH residency and passed the specialty boards, a dental professional (dentist or dental hygienist) who has graduated with an MPH degree with or without a concentration in DPH, or any dental professional working in a public health clinical setting? There still is no clear consensus, which creates numerous challenges.</a:t>
            </a:r>
          </a:p>
        </p:txBody>
      </p:sp>
      <p:pic>
        <p:nvPicPr>
          <p:cNvPr id="4" name="Picture 2" descr="image001 (2)"/>
          <p:cNvPicPr>
            <a:picLocks noChangeAspect="1" noChangeArrowheads="1"/>
          </p:cNvPicPr>
          <p:nvPr/>
        </p:nvPicPr>
        <p:blipFill>
          <a:blip r:embed="rId3" cstate="print"/>
          <a:stretch>
            <a:fillRect/>
          </a:stretch>
        </p:blipFill>
        <p:spPr bwMode="auto">
          <a:xfrm>
            <a:off x="7543800" y="5715000"/>
            <a:ext cx="1408294" cy="89118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Dental Practice &amp; Public Health Dentistry</a:t>
            </a:r>
          </a:p>
        </p:txBody>
      </p:sp>
      <p:sp>
        <p:nvSpPr>
          <p:cNvPr id="3" name="Content Placeholder 2"/>
          <p:cNvSpPr>
            <a:spLocks noGrp="1"/>
          </p:cNvSpPr>
          <p:nvPr>
            <p:ph idx="1"/>
          </p:nvPr>
        </p:nvSpPr>
        <p:spPr/>
        <p:txBody>
          <a:bodyPr/>
          <a:lstStyle/>
          <a:p>
            <a:r>
              <a:rPr lang="en-US" dirty="0"/>
              <a:t>Complementary roles</a:t>
            </a:r>
          </a:p>
          <a:p>
            <a:r>
              <a:rPr lang="en-US" dirty="0"/>
              <a:t>Shared objectives – optimal oral health</a:t>
            </a:r>
          </a:p>
          <a:p>
            <a:endParaRPr lang="en-US" dirty="0"/>
          </a:p>
          <a:p>
            <a:pPr>
              <a:buNone/>
            </a:pPr>
            <a:r>
              <a:rPr lang="en-US" dirty="0"/>
              <a:t>	Every dental professional can be viewed as part of the DPH infrastructure, but all dental professionals are not dental public health professionals.</a:t>
            </a:r>
          </a:p>
        </p:txBody>
      </p:sp>
      <p:pic>
        <p:nvPicPr>
          <p:cNvPr id="4" name="Picture 3"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Clinician and DPH Practitioner Comparison</a:t>
            </a:r>
          </a:p>
        </p:txBody>
      </p:sp>
      <p:sp>
        <p:nvSpPr>
          <p:cNvPr id="3" name="Text Placeholder 2"/>
          <p:cNvSpPr>
            <a:spLocks noGrp="1"/>
          </p:cNvSpPr>
          <p:nvPr>
            <p:ph type="body" idx="1"/>
          </p:nvPr>
        </p:nvSpPr>
        <p:spPr/>
        <p:txBody>
          <a:bodyPr/>
          <a:lstStyle/>
          <a:p>
            <a:r>
              <a:rPr lang="en-US" dirty="0">
                <a:solidFill>
                  <a:srgbClr val="7030A0"/>
                </a:solidFill>
              </a:rPr>
              <a:t>Dental Clinician</a:t>
            </a:r>
          </a:p>
        </p:txBody>
      </p:sp>
      <p:sp>
        <p:nvSpPr>
          <p:cNvPr id="4" name="Content Placeholder 3"/>
          <p:cNvSpPr>
            <a:spLocks noGrp="1"/>
          </p:cNvSpPr>
          <p:nvPr>
            <p:ph sz="half" idx="2"/>
          </p:nvPr>
        </p:nvSpPr>
        <p:spPr/>
        <p:txBody>
          <a:bodyPr/>
          <a:lstStyle/>
          <a:p>
            <a:r>
              <a:rPr lang="en-US" dirty="0"/>
              <a:t>Focuses on the individual patient</a:t>
            </a:r>
          </a:p>
          <a:p>
            <a:endParaRPr lang="en-US" dirty="0"/>
          </a:p>
          <a:p>
            <a:endParaRPr lang="en-US" dirty="0"/>
          </a:p>
          <a:p>
            <a:endParaRPr lang="en-US" dirty="0"/>
          </a:p>
          <a:p>
            <a:endParaRPr lang="en-US" dirty="0"/>
          </a:p>
          <a:p>
            <a:r>
              <a:rPr lang="en-US" dirty="0"/>
              <a:t>Conducts patient examinations</a:t>
            </a:r>
          </a:p>
          <a:p>
            <a:endParaRPr lang="en-US" dirty="0"/>
          </a:p>
        </p:txBody>
      </p:sp>
      <p:sp>
        <p:nvSpPr>
          <p:cNvPr id="5" name="Text Placeholder 4"/>
          <p:cNvSpPr>
            <a:spLocks noGrp="1"/>
          </p:cNvSpPr>
          <p:nvPr>
            <p:ph type="body" sz="quarter" idx="3"/>
          </p:nvPr>
        </p:nvSpPr>
        <p:spPr/>
        <p:txBody>
          <a:bodyPr/>
          <a:lstStyle/>
          <a:p>
            <a:r>
              <a:rPr lang="en-US" dirty="0">
                <a:solidFill>
                  <a:srgbClr val="7030A0"/>
                </a:solidFill>
              </a:rPr>
              <a:t>DPH Practitioner</a:t>
            </a:r>
          </a:p>
        </p:txBody>
      </p:sp>
      <p:sp>
        <p:nvSpPr>
          <p:cNvPr id="6" name="Content Placeholder 5"/>
          <p:cNvSpPr>
            <a:spLocks noGrp="1"/>
          </p:cNvSpPr>
          <p:nvPr>
            <p:ph sz="quarter" idx="4"/>
          </p:nvPr>
        </p:nvSpPr>
        <p:spPr/>
        <p:txBody>
          <a:bodyPr>
            <a:normAutofit lnSpcReduction="10000"/>
          </a:bodyPr>
          <a:lstStyle/>
          <a:p>
            <a:r>
              <a:rPr lang="en-US" dirty="0"/>
              <a:t>Focuses on the community, which could be defined by geographic or political boundaries, socio-demographic characteristics, or health status</a:t>
            </a:r>
          </a:p>
          <a:p>
            <a:r>
              <a:rPr lang="en-US" dirty="0"/>
              <a:t>Implements OH surveillance systems and collects data on community oral health status</a:t>
            </a:r>
          </a:p>
          <a:p>
            <a:endParaRPr lang="en-US" dirty="0"/>
          </a:p>
          <a:p>
            <a:endParaRPr lang="en-US" dirty="0"/>
          </a:p>
        </p:txBody>
      </p:sp>
      <p:pic>
        <p:nvPicPr>
          <p:cNvPr id="7" name="Picture 6" descr="COLOR_HIGH.jpg"/>
          <p:cNvPicPr>
            <a:picLocks noChangeAspect="1"/>
          </p:cNvPicPr>
          <p:nvPr/>
        </p:nvPicPr>
        <p:blipFill>
          <a:blip r:embed="rId3" cstate="print"/>
          <a:srcRect/>
          <a:stretch>
            <a:fillRect/>
          </a:stretch>
        </p:blipFill>
        <p:spPr bwMode="auto">
          <a:xfrm>
            <a:off x="7772400" y="5995946"/>
            <a:ext cx="1371600" cy="8620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15670</TotalTime>
  <Words>4711</Words>
  <Application>Microsoft Office PowerPoint</Application>
  <PresentationFormat>On-screen Show (4:3)</PresentationFormat>
  <Paragraphs>276</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Cooper Hewitt</vt:lpstr>
      <vt:lpstr>Oxygen</vt:lpstr>
      <vt:lpstr>Office Theme</vt:lpstr>
      <vt:lpstr>Custom Design</vt:lpstr>
      <vt:lpstr>PowerPoint Presentation</vt:lpstr>
      <vt:lpstr>Acknowledgments</vt:lpstr>
      <vt:lpstr>Dental Public Health (DPH) 101 Learning Objectives</vt:lpstr>
      <vt:lpstr>Dental Public Health (DPH) 101 Learning Objectives (cont)</vt:lpstr>
      <vt:lpstr>What is Dental Public Health?</vt:lpstr>
      <vt:lpstr>What is Dental Public Health? (cont)</vt:lpstr>
      <vt:lpstr>What is Dental Public Health? (cont)</vt:lpstr>
      <vt:lpstr>Clinical Dental Practice &amp; Public Health Dentistry</vt:lpstr>
      <vt:lpstr>Clinician and DPH Practitioner Comparison</vt:lpstr>
      <vt:lpstr>Clinician and DPH Practitioner Comparison</vt:lpstr>
      <vt:lpstr>Clinician and DPH Practitioner Comparison</vt:lpstr>
      <vt:lpstr>The DPH Infrastructure</vt:lpstr>
      <vt:lpstr>The DPH Infrastructure (cont)</vt:lpstr>
      <vt:lpstr>Examples of Public Health Worksites</vt:lpstr>
      <vt:lpstr>Examples of Public Health Worksites (cont)</vt:lpstr>
      <vt:lpstr>Components of the DPH Infrastructure</vt:lpstr>
      <vt:lpstr>Key Organizations: Association of State and Territorial Dental Directors</vt:lpstr>
      <vt:lpstr>Key Organizations: American Association of Public Health Dentistry</vt:lpstr>
      <vt:lpstr>Key Organizations: American Board of Dental Public Health</vt:lpstr>
      <vt:lpstr>Key Organizations: American Association for Community Dental Programs </vt:lpstr>
      <vt:lpstr>Key Organizations: Medicaid/Medicare/CHIP Services Dental Association</vt:lpstr>
      <vt:lpstr>Key Organizations: National Network for Oral Health Access</vt:lpstr>
      <vt:lpstr>Key Organizations: American Public Health Association, Oral Health Section</vt:lpstr>
      <vt:lpstr>Why is DPH Important to State and Territorial Health Departments?</vt:lpstr>
      <vt:lpstr>Public Health Core Functions</vt:lpstr>
      <vt:lpstr>PowerPoint Presentation</vt:lpstr>
      <vt:lpstr>PowerPoint Presentation</vt:lpstr>
      <vt:lpstr>PowerPoint Presentation</vt:lpstr>
      <vt:lpstr>Key Public Health/DPH Concepts</vt:lpstr>
      <vt:lpstr>PowerPoint Presentation</vt:lpstr>
      <vt:lpstr>Common Risk Factor Approach Sheiham and Watt, 2000</vt:lpstr>
      <vt:lpstr>Key PH/DPH Concepts (cont)</vt:lpstr>
      <vt:lpstr>Key PH/DPH Concepts (cont)</vt:lpstr>
      <vt:lpstr>Key PH/DPH Concepts (cont)</vt:lpstr>
      <vt:lpstr>Healthcare Systems Transformation AHRQ</vt:lpstr>
      <vt:lpstr>The National Prevention Agenda</vt:lpstr>
      <vt:lpstr>National Dental Public Health/Oral Health Accomplishments</vt:lpstr>
      <vt:lpstr>Dental Public Health Challenges</vt:lpstr>
      <vt:lpstr>Dental Public Health Continuing Questions</vt:lpstr>
      <vt:lpstr>Dental Public Health Summary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&amp; State Oral Health Programs</dc:title>
  <dc:creator>Lori C</dc:creator>
  <cp:lastModifiedBy>Christine Wood</cp:lastModifiedBy>
  <cp:revision>392</cp:revision>
  <cp:lastPrinted>2020-02-02T19:12:22Z</cp:lastPrinted>
  <dcterms:created xsi:type="dcterms:W3CDTF">2015-07-28T20:54:37Z</dcterms:created>
  <dcterms:modified xsi:type="dcterms:W3CDTF">2021-08-05T15:49:25Z</dcterms:modified>
</cp:coreProperties>
</file>