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8" r:id="rId3"/>
    <p:sldId id="295" r:id="rId4"/>
    <p:sldId id="297" r:id="rId5"/>
    <p:sldId id="305" r:id="rId6"/>
    <p:sldId id="304" r:id="rId7"/>
    <p:sldId id="306" r:id="rId8"/>
    <p:sldId id="307" r:id="rId9"/>
    <p:sldId id="308" r:id="rId10"/>
    <p:sldId id="309" r:id="rId11"/>
    <p:sldId id="310" r:id="rId12"/>
    <p:sldId id="311" r:id="rId13"/>
    <p:sldId id="312" r:id="rId14"/>
    <p:sldId id="313" r:id="rId15"/>
    <p:sldId id="314" r:id="rId16"/>
    <p:sldId id="315" r:id="rId17"/>
    <p:sldId id="333" r:id="rId18"/>
    <p:sldId id="334" r:id="rId19"/>
    <p:sldId id="303" r:id="rId20"/>
    <p:sldId id="331" r:id="rId21"/>
    <p:sldId id="332" r:id="rId22"/>
    <p:sldId id="329" r:id="rId23"/>
    <p:sldId id="323" r:id="rId24"/>
    <p:sldId id="319" r:id="rId25"/>
    <p:sldId id="327" r:id="rId26"/>
    <p:sldId id="328" r:id="rId27"/>
    <p:sldId id="320" r:id="rId28"/>
    <p:sldId id="321" r:id="rId29"/>
    <p:sldId id="325" r:id="rId30"/>
    <p:sldId id="326" r:id="rId31"/>
    <p:sldId id="335" r:id="rId32"/>
    <p:sldId id="336" r:id="rId33"/>
    <p:sldId id="330"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2" r:id="rId49"/>
    <p:sldId id="354" r:id="rId50"/>
    <p:sldId id="355" r:id="rId51"/>
    <p:sldId id="356" r:id="rId52"/>
    <p:sldId id="357" r:id="rId53"/>
    <p:sldId id="358" r:id="rId54"/>
    <p:sldId id="337" r:id="rId55"/>
    <p:sldId id="316" r:id="rId56"/>
    <p:sldId id="317" r:id="rId57"/>
    <p:sldId id="318" r:id="rId58"/>
    <p:sldId id="300" r:id="rId59"/>
    <p:sldId id="302" r:id="rId60"/>
    <p:sldId id="322"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4" d="100"/>
          <a:sy n="134" d="100"/>
        </p:scale>
        <p:origin x="-942"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7952901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60670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49016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1992263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3355581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683F3F-99F1-4DDE-B056-53C4541B1815}"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14831217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683F3F-99F1-4DDE-B056-53C4541B1815}"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8807447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683F3F-99F1-4DDE-B056-53C4541B1815}" type="datetimeFigureOut">
              <a:rPr lang="en-US" smtClean="0"/>
              <a:pPr/>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761534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683F3F-99F1-4DDE-B056-53C4541B1815}" type="datetimeFigureOut">
              <a:rPr lang="en-US" smtClean="0"/>
              <a:pPr/>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982187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83F3F-99F1-4DDE-B056-53C4541B1815}" type="datetimeFigureOut">
              <a:rPr lang="en-US" smtClean="0"/>
              <a:pPr/>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228918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83F3F-99F1-4DDE-B056-53C4541B1815}"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59886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34509192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83F3F-99F1-4DDE-B056-53C4541B1815}"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187074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3019831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87878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CB267-D226-4234-BABD-5AA4C3322F9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20750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9CB267-D226-4234-BABD-5AA4C3322F9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59143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9CB267-D226-4234-BABD-5AA4C3322F93}" type="datetimeFigureOut">
              <a:rPr lang="en-US" smtClean="0"/>
              <a:pPr/>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19922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9CB267-D226-4234-BABD-5AA4C3322F93}" type="datetimeFigureOut">
              <a:rPr lang="en-US" smtClean="0"/>
              <a:pPr/>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62340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CB267-D226-4234-BABD-5AA4C3322F93}" type="datetimeFigureOut">
              <a:rPr lang="en-US" smtClean="0"/>
              <a:pPr/>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04215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CB267-D226-4234-BABD-5AA4C3322F9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29497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CB267-D226-4234-BABD-5AA4C3322F9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3418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CB267-D226-4234-BABD-5AA4C3322F93}" type="datetimeFigureOut">
              <a:rPr lang="en-US" smtClean="0"/>
              <a:pPr/>
              <a:t>9/27/2017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E64BA-3357-42FD-8519-C2F63554B0B8}" type="slidenum">
              <a:rPr lang="en-US" smtClean="0"/>
              <a:pPr/>
              <a:t>‹#›</a:t>
            </a:fld>
            <a:endParaRPr lang="en-US"/>
          </a:p>
        </p:txBody>
      </p:sp>
    </p:spTree>
    <p:extLst>
      <p:ext uri="{BB962C8B-B14F-4D97-AF65-F5344CB8AC3E}">
        <p14:creationId xmlns:p14="http://schemas.microsoft.com/office/powerpoint/2010/main" val="3932807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83F3F-99F1-4DDE-B056-53C4541B1815}" type="datetimeFigureOut">
              <a:rPr lang="en-US" smtClean="0"/>
              <a:pPr/>
              <a:t>9/27/2017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2416F-33B7-47AC-BAB3-53C6BFCB7120}" type="slidenum">
              <a:rPr lang="en-US" smtClean="0"/>
              <a:pPr/>
              <a:t>‹#›</a:t>
            </a:fld>
            <a:endParaRPr lang="en-US"/>
          </a:p>
        </p:txBody>
      </p:sp>
    </p:spTree>
    <p:extLst>
      <p:ext uri="{BB962C8B-B14F-4D97-AF65-F5344CB8AC3E}">
        <p14:creationId xmlns:p14="http://schemas.microsoft.com/office/powerpoint/2010/main" val="465692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www.hcup-us.ahrq.gov/db/state/sedddist/SEDD_Introduction.jsp" TargetMode="External"/><Relationship Id="rId3" Type="http://schemas.openxmlformats.org/officeDocument/2006/relationships/hyperlink" Target="https://www.hcup-us.ahrq.gov/tech_assist/centdist.jsp" TargetMode="External"/><Relationship Id="rId7" Type="http://schemas.openxmlformats.org/officeDocument/2006/relationships/hyperlink" Target="https://www.hcup-us.ahrq.gov/db/state/sedddist/Introduction_to_SEDD.pdf" TargetMode="External"/><Relationship Id="rId2" Type="http://schemas.openxmlformats.org/officeDocument/2006/relationships/hyperlink" Target="https://www.hcup-us.ahrq.gov/overview.jsp" TargetMode="External"/><Relationship Id="rId1" Type="http://schemas.openxmlformats.org/officeDocument/2006/relationships/slideLayout" Target="../slideLayouts/slideLayout2.xml"/><Relationship Id="rId6" Type="http://schemas.openxmlformats.org/officeDocument/2006/relationships/hyperlink" Target="https://www.hcup-us.ahrq.gov/tools_software.jsp" TargetMode="External"/><Relationship Id="rId5" Type="http://schemas.openxmlformats.org/officeDocument/2006/relationships/hyperlink" Target="http://www.hcup-us.ahrq.gov/partners.jsp?SEDD" TargetMode="External"/><Relationship Id="rId4" Type="http://schemas.openxmlformats.org/officeDocument/2006/relationships/hyperlink" Target="https://www.hcup-us.ahrq.gov/db/availability_public.j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cup-us.ahrq.gov/toolssoftware/revisit/revisit.jsp" TargetMode="External"/><Relationship Id="rId2" Type="http://schemas.openxmlformats.org/officeDocument/2006/relationships/hyperlink" Target="https://www.hcup-us.ahrq.gov/sidoverview.jsp" TargetMode="External"/><Relationship Id="rId1" Type="http://schemas.openxmlformats.org/officeDocument/2006/relationships/slideLayout" Target="../slideLayouts/slideLayout2.xml"/><Relationship Id="rId4" Type="http://schemas.openxmlformats.org/officeDocument/2006/relationships/hyperlink" Target="https://www.hcup-us.ahrq.gov/db/state/sedddist/sedddist_ddeavailbyyear.jsp"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2.census.gov/programs-surveys/popest/tables/2010-2016/state/totals/nst-est2016-01.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www.hcup-us.ahrq.gov/tech_assist/dua.jsp" TargetMode="External"/><Relationship Id="rId2" Type="http://schemas.openxmlformats.org/officeDocument/2006/relationships/hyperlink" Target="https://www.hcup-us.ahrq.gov/tech_assist/centdist.jsp" TargetMode="External"/><Relationship Id="rId1" Type="http://schemas.openxmlformats.org/officeDocument/2006/relationships/slideLayout" Target="../slideLayouts/slideLayout2.xml"/><Relationship Id="rId6" Type="http://schemas.openxmlformats.org/officeDocument/2006/relationships/hyperlink" Target="mailto:HCUPDistributor@AHRQ.gov" TargetMode="External"/><Relationship Id="rId5" Type="http://schemas.openxmlformats.org/officeDocument/2006/relationships/hyperlink" Target="https://www.hcup-us.ahrq.gov/team/StateDUA.jsp" TargetMode="External"/><Relationship Id="rId4" Type="http://schemas.openxmlformats.org/officeDocument/2006/relationships/hyperlink" Target="https://www.hcup-us.ahrq.gov/team/StateDUA.pdf"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astdd.org/data-collection-assessment-and-surveillance-committe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astdd.org/docs/ed-data-analysis-guidance-july-6-2017.docx" TargetMode="External"/><Relationship Id="rId2" Type="http://schemas.openxmlformats.org/officeDocument/2006/relationships/hyperlink" Target="https://www.astdd.org/docs/ed-dental-care-protocols-w-appendices-july-6-2017.docx" TargetMode="External"/><Relationship Id="rId1" Type="http://schemas.openxmlformats.org/officeDocument/2006/relationships/slideLayout" Target="../slideLayouts/slideLayout2.xml"/><Relationship Id="rId5" Type="http://schemas.openxmlformats.org/officeDocument/2006/relationships/hyperlink" Target="http://www.astdd.org/docs/ed-report-appendices-jan-2016.docx" TargetMode="External"/><Relationship Id="rId4" Type="http://schemas.openxmlformats.org/officeDocument/2006/relationships/hyperlink" Target="http://www.astdd.org/docs/ed-dental-care-report-jan-2016.doc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001 (2)"/>
          <p:cNvPicPr>
            <a:picLocks noGrp="1" noChangeAspect="1" noChangeArrowheads="1"/>
          </p:cNvPicPr>
          <p:nvPr>
            <p:ph idx="1"/>
          </p:nvPr>
        </p:nvPicPr>
        <p:blipFill>
          <a:blip r:embed="rId2" cstate="print"/>
          <a:stretch>
            <a:fillRect/>
          </a:stretch>
        </p:blipFill>
        <p:spPr bwMode="auto">
          <a:xfrm>
            <a:off x="6400800" y="5029200"/>
            <a:ext cx="1941694" cy="1228726"/>
          </a:xfrm>
          <a:prstGeom prst="rect">
            <a:avLst/>
          </a:prstGeom>
          <a:noFill/>
          <a:ln w="9525">
            <a:noFill/>
            <a:miter lim="800000"/>
            <a:headEnd/>
            <a:tailEnd/>
          </a:ln>
        </p:spPr>
      </p:pic>
      <p:sp>
        <p:nvSpPr>
          <p:cNvPr id="3" name="Content Placeholder 2"/>
          <p:cNvSpPr>
            <a:spLocks noGrp="1"/>
          </p:cNvSpPr>
          <p:nvPr>
            <p:ph type="body" sz="half" idx="4294967295"/>
          </p:nvPr>
        </p:nvSpPr>
        <p:spPr>
          <a:xfrm>
            <a:off x="381000" y="990600"/>
            <a:ext cx="8305800" cy="2971800"/>
          </a:xfrm>
        </p:spPr>
        <p:txBody>
          <a:bodyPr>
            <a:normAutofit/>
          </a:bodyPr>
          <a:lstStyle/>
          <a:p>
            <a:pPr algn="ctr">
              <a:buNone/>
            </a:pPr>
            <a:r>
              <a:rPr lang="en-US" b="1" dirty="0" smtClean="0">
                <a:latin typeface="Arial" pitchFamily="34" charset="0"/>
                <a:cs typeface="Arial" pitchFamily="34" charset="0"/>
              </a:rPr>
              <a:t>	</a:t>
            </a:r>
          </a:p>
          <a:p>
            <a:pPr algn="ctr">
              <a:buNone/>
            </a:pPr>
            <a:r>
              <a:rPr lang="en-US" sz="2800" b="1" dirty="0">
                <a:solidFill>
                  <a:srgbClr val="7030A0"/>
                </a:solidFill>
                <a:latin typeface="Arial" panose="020B0604020202020204" pitchFamily="34" charset="0"/>
                <a:cs typeface="Arial" panose="020B0604020202020204" pitchFamily="34" charset="0"/>
              </a:rPr>
              <a:t>Emergency Department Oral Care Surveillance for State Oral </a:t>
            </a:r>
            <a:r>
              <a:rPr lang="en-US" sz="2800" b="1" dirty="0" smtClean="0">
                <a:solidFill>
                  <a:srgbClr val="7030A0"/>
                </a:solidFill>
                <a:latin typeface="Arial" panose="020B0604020202020204" pitchFamily="34" charset="0"/>
                <a:cs typeface="Arial" panose="020B0604020202020204" pitchFamily="34" charset="0"/>
              </a:rPr>
              <a:t>Health Programs </a:t>
            </a:r>
          </a:p>
          <a:p>
            <a:pPr algn="ctr">
              <a:buNone/>
            </a:pPr>
            <a:endParaRPr lang="en-US" sz="2800" b="1" dirty="0" smtClean="0">
              <a:solidFill>
                <a:srgbClr val="7030A0"/>
              </a:solidFill>
              <a:latin typeface="Arial" panose="020B0604020202020204" pitchFamily="34" charset="0"/>
              <a:cs typeface="Arial" panose="020B0604020202020204" pitchFamily="34" charset="0"/>
            </a:endParaRPr>
          </a:p>
          <a:p>
            <a:pPr algn="ctr">
              <a:buNone/>
            </a:pPr>
            <a:r>
              <a:rPr lang="en-US" sz="2800" b="1" dirty="0" smtClean="0">
                <a:solidFill>
                  <a:srgbClr val="7030A0"/>
                </a:solidFill>
                <a:latin typeface="Arial" panose="020B0604020202020204" pitchFamily="34" charset="0"/>
                <a:cs typeface="Arial" panose="020B0604020202020204" pitchFamily="34" charset="0"/>
              </a:rPr>
              <a:t>9-27-2017</a:t>
            </a:r>
            <a:endParaRPr lang="en-US" sz="2800" dirty="0">
              <a:latin typeface="Arial" pitchFamily="34" charset="0"/>
              <a:cs typeface="Arial" pitchFamily="34" charset="0"/>
            </a:endParaRPr>
          </a:p>
        </p:txBody>
      </p:sp>
      <p:sp>
        <p:nvSpPr>
          <p:cNvPr id="5" name="Content Placeholder 2"/>
          <p:cNvSpPr txBox="1">
            <a:spLocks/>
          </p:cNvSpPr>
          <p:nvPr/>
        </p:nvSpPr>
        <p:spPr>
          <a:xfrm>
            <a:off x="1600200" y="3886200"/>
            <a:ext cx="5029200" cy="1371600"/>
          </a:xfrm>
          <a:prstGeom prst="rect">
            <a:avLst/>
          </a:prstGeom>
        </p:spPr>
        <p:txBody>
          <a:bodyPr vert="horz" lIns="91440" tIns="45720" rIns="91440" bIns="45720" rtlCol="0">
            <a:normAutofit fontScale="77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rgbClr val="7030A0"/>
                </a:solidFill>
                <a:latin typeface="Arial" pitchFamily="34" charset="0"/>
                <a:cs typeface="Arial" pitchFamily="34" charset="0"/>
              </a:rPr>
              <a:t>Michael C. </a:t>
            </a:r>
            <a:r>
              <a:rPr lang="en-US" sz="2800" b="1" dirty="0" err="1" smtClean="0">
                <a:solidFill>
                  <a:srgbClr val="7030A0"/>
                </a:solidFill>
                <a:latin typeface="Arial" pitchFamily="34" charset="0"/>
                <a:cs typeface="Arial" pitchFamily="34" charset="0"/>
              </a:rPr>
              <a:t>Manz</a:t>
            </a:r>
            <a:r>
              <a:rPr lang="en-US" sz="2800" b="1" dirty="0" smtClean="0">
                <a:solidFill>
                  <a:srgbClr val="7030A0"/>
                </a:solidFill>
                <a:latin typeface="Arial" pitchFamily="34" charset="0"/>
                <a:cs typeface="Arial" pitchFamily="34" charset="0"/>
              </a:rPr>
              <a:t>, DDS, MPH, </a:t>
            </a:r>
            <a:r>
              <a:rPr lang="en-US" sz="2800" b="1" dirty="0" err="1" smtClean="0">
                <a:solidFill>
                  <a:srgbClr val="7030A0"/>
                </a:solidFill>
                <a:latin typeface="Arial" pitchFamily="34" charset="0"/>
                <a:cs typeface="Arial" pitchFamily="34" charset="0"/>
              </a:rPr>
              <a:t>DrPH</a:t>
            </a:r>
            <a:endParaRPr kumimoji="0" lang="en-US" sz="2800" b="1" i="0" u="none" strike="noStrike" kern="1200" cap="none" spc="0" normalizeH="0" baseline="0" noProof="0" dirty="0" smtClean="0">
              <a:ln>
                <a:noFill/>
              </a:ln>
              <a:solidFill>
                <a:srgbClr val="7030A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rgbClr val="7030A0"/>
                </a:solidFill>
                <a:latin typeface="Arial" pitchFamily="34" charset="0"/>
                <a:cs typeface="Arial" pitchFamily="34" charset="0"/>
              </a:rPr>
              <a:t>mmanz@umich.edu</a:t>
            </a:r>
            <a:endParaRPr kumimoji="0" lang="en-US" sz="2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615876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Summary of Findings</a:t>
            </a:r>
            <a:endParaRPr lang="en-US" dirty="0">
              <a:solidFill>
                <a:srgbClr val="7030A0"/>
              </a:solidFill>
            </a:endParaRPr>
          </a:p>
        </p:txBody>
      </p:sp>
      <p:sp>
        <p:nvSpPr>
          <p:cNvPr id="3" name="Content Placeholder 2"/>
          <p:cNvSpPr>
            <a:spLocks noGrp="1"/>
          </p:cNvSpPr>
          <p:nvPr>
            <p:ph idx="1"/>
          </p:nvPr>
        </p:nvSpPr>
        <p:spPr/>
        <p:txBody>
          <a:bodyPr/>
          <a:lstStyle/>
          <a:p>
            <a:r>
              <a:rPr lang="en-US" dirty="0" smtClean="0"/>
              <a:t>Wide Variation in Target Populations</a:t>
            </a:r>
          </a:p>
          <a:p>
            <a:pPr marL="857250" lvl="1" indent="-457200">
              <a:buFontTx/>
              <a:buChar char="-"/>
            </a:pPr>
            <a:r>
              <a:rPr lang="en-US" dirty="0" smtClean="0"/>
              <a:t>Level – National/State/Local</a:t>
            </a:r>
          </a:p>
          <a:p>
            <a:pPr marL="857250" lvl="1" indent="-457200">
              <a:buFontTx/>
              <a:buChar char="-"/>
            </a:pPr>
            <a:r>
              <a:rPr lang="en-US" dirty="0" smtClean="0"/>
              <a:t>Subpopulations Based On e.g.</a:t>
            </a:r>
          </a:p>
          <a:p>
            <a:pPr marL="1257300" lvl="2" indent="-457200"/>
            <a:r>
              <a:rPr lang="en-US" dirty="0" smtClean="0"/>
              <a:t>Demographics</a:t>
            </a:r>
          </a:p>
          <a:p>
            <a:pPr marL="1257300" lvl="2" indent="-457200"/>
            <a:r>
              <a:rPr lang="en-US" dirty="0" smtClean="0"/>
              <a:t>Specifics of Patient Care Processes or Outcomes</a:t>
            </a:r>
          </a:p>
        </p:txBody>
      </p:sp>
    </p:spTree>
    <p:extLst>
      <p:ext uri="{BB962C8B-B14F-4D97-AF65-F5344CB8AC3E}">
        <p14:creationId xmlns:p14="http://schemas.microsoft.com/office/powerpoint/2010/main" val="122690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Summary of Findings</a:t>
            </a:r>
            <a:endParaRPr lang="en-US" dirty="0">
              <a:solidFill>
                <a:srgbClr val="7030A0"/>
              </a:solidFill>
            </a:endParaRPr>
          </a:p>
        </p:txBody>
      </p:sp>
      <p:sp>
        <p:nvSpPr>
          <p:cNvPr id="3" name="Content Placeholder 2"/>
          <p:cNvSpPr>
            <a:spLocks noGrp="1"/>
          </p:cNvSpPr>
          <p:nvPr>
            <p:ph idx="1"/>
          </p:nvPr>
        </p:nvSpPr>
        <p:spPr/>
        <p:txBody>
          <a:bodyPr/>
          <a:lstStyle/>
          <a:p>
            <a:r>
              <a:rPr lang="en-US" dirty="0" smtClean="0"/>
              <a:t>Wide Variation in Outcomes Studied, e.g.</a:t>
            </a:r>
          </a:p>
          <a:p>
            <a:pPr lvl="1"/>
            <a:r>
              <a:rPr lang="en-US" dirty="0" smtClean="0"/>
              <a:t>Counts and Rates of Dental ED Use (for NTDCs)</a:t>
            </a:r>
          </a:p>
          <a:p>
            <a:pPr lvl="1"/>
            <a:r>
              <a:rPr lang="en-US" dirty="0" smtClean="0"/>
              <a:t>Rates of Dental ED Return Visits</a:t>
            </a:r>
          </a:p>
          <a:p>
            <a:pPr lvl="1"/>
            <a:r>
              <a:rPr lang="en-US" dirty="0" smtClean="0"/>
              <a:t>Rates of Hospital Admission for Dental Conditions</a:t>
            </a:r>
          </a:p>
          <a:p>
            <a:pPr lvl="1"/>
            <a:r>
              <a:rPr lang="en-US" dirty="0" smtClean="0"/>
              <a:t>Trends and Changes in Rates for Dental ED Usage</a:t>
            </a:r>
          </a:p>
          <a:p>
            <a:r>
              <a:rPr lang="en-US" dirty="0"/>
              <a:t>Variation in Studied Diagnosis Codes </a:t>
            </a:r>
          </a:p>
          <a:p>
            <a:pPr lvl="1"/>
            <a:r>
              <a:rPr lang="en-US" dirty="0"/>
              <a:t>Codes </a:t>
            </a:r>
            <a:r>
              <a:rPr lang="en-US" dirty="0" smtClean="0"/>
              <a:t>Used </a:t>
            </a:r>
            <a:r>
              <a:rPr lang="en-US" dirty="0"/>
              <a:t>to define NTDCs and dental </a:t>
            </a:r>
            <a:r>
              <a:rPr lang="en-US" dirty="0" smtClean="0"/>
              <a:t>care</a:t>
            </a:r>
            <a:endParaRPr lang="en-US" dirty="0"/>
          </a:p>
        </p:txBody>
      </p:sp>
    </p:spTree>
    <p:extLst>
      <p:ext uri="{BB962C8B-B14F-4D97-AF65-F5344CB8AC3E}">
        <p14:creationId xmlns:p14="http://schemas.microsoft.com/office/powerpoint/2010/main" val="66042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Summary of Findings</a:t>
            </a:r>
            <a:endParaRPr lang="en-US" dirty="0">
              <a:solidFill>
                <a:srgbClr val="7030A0"/>
              </a:solidFill>
            </a:endParaRPr>
          </a:p>
        </p:txBody>
      </p:sp>
      <p:sp>
        <p:nvSpPr>
          <p:cNvPr id="3" name="Content Placeholder 2"/>
          <p:cNvSpPr>
            <a:spLocks noGrp="1"/>
          </p:cNvSpPr>
          <p:nvPr>
            <p:ph idx="1"/>
          </p:nvPr>
        </p:nvSpPr>
        <p:spPr>
          <a:xfrm>
            <a:off x="152400" y="1600200"/>
            <a:ext cx="8839200" cy="4525963"/>
          </a:xfrm>
        </p:spPr>
        <p:txBody>
          <a:bodyPr>
            <a:normAutofit lnSpcReduction="10000"/>
          </a:bodyPr>
          <a:lstStyle/>
          <a:p>
            <a:r>
              <a:rPr lang="en-US" dirty="0" smtClean="0"/>
              <a:t>Wide Variation in Predictive Factors Studied, e.g.</a:t>
            </a:r>
          </a:p>
          <a:p>
            <a:pPr lvl="1"/>
            <a:r>
              <a:rPr lang="en-US" dirty="0" smtClean="0"/>
              <a:t>Demographic Factors</a:t>
            </a:r>
          </a:p>
          <a:p>
            <a:pPr lvl="1"/>
            <a:r>
              <a:rPr lang="en-US" dirty="0" smtClean="0"/>
              <a:t>Insurance Factors</a:t>
            </a:r>
          </a:p>
          <a:p>
            <a:pPr lvl="1"/>
            <a:r>
              <a:rPr lang="en-US" dirty="0" smtClean="0"/>
              <a:t>Urban/Rural Status</a:t>
            </a:r>
          </a:p>
          <a:p>
            <a:pPr lvl="1"/>
            <a:r>
              <a:rPr lang="en-US" dirty="0" smtClean="0"/>
              <a:t>Environmental Factors</a:t>
            </a:r>
          </a:p>
          <a:p>
            <a:pPr lvl="1"/>
            <a:r>
              <a:rPr lang="en-US" dirty="0" smtClean="0"/>
              <a:t>Psychological Factors</a:t>
            </a:r>
          </a:p>
          <a:p>
            <a:pPr lvl="1"/>
            <a:r>
              <a:rPr lang="en-US" dirty="0" smtClean="0"/>
              <a:t>Concurrent Medical Conditions</a:t>
            </a:r>
          </a:p>
          <a:p>
            <a:pPr lvl="1"/>
            <a:r>
              <a:rPr lang="en-US" dirty="0" smtClean="0"/>
              <a:t>Changes in Insurance Coverage/Policies</a:t>
            </a:r>
          </a:p>
          <a:p>
            <a:pPr lvl="2"/>
            <a:r>
              <a:rPr lang="en-US" dirty="0" smtClean="0"/>
              <a:t>State Dental Medicaid Policies</a:t>
            </a:r>
            <a:endParaRPr lang="en-US" dirty="0"/>
          </a:p>
        </p:txBody>
      </p:sp>
    </p:spTree>
    <p:extLst>
      <p:ext uri="{BB962C8B-B14F-4D97-AF65-F5344CB8AC3E}">
        <p14:creationId xmlns:p14="http://schemas.microsoft.com/office/powerpoint/2010/main" val="2611632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Summary of Findings</a:t>
            </a:r>
            <a:endParaRPr lang="en-US" dirty="0">
              <a:solidFill>
                <a:srgbClr val="7030A0"/>
              </a:solidFill>
            </a:endParaRPr>
          </a:p>
        </p:txBody>
      </p:sp>
      <p:sp>
        <p:nvSpPr>
          <p:cNvPr id="3" name="Content Placeholder 2"/>
          <p:cNvSpPr>
            <a:spLocks noGrp="1"/>
          </p:cNvSpPr>
          <p:nvPr>
            <p:ph idx="1"/>
          </p:nvPr>
        </p:nvSpPr>
        <p:spPr>
          <a:xfrm>
            <a:off x="152400" y="1600200"/>
            <a:ext cx="8839200" cy="4525963"/>
          </a:xfrm>
        </p:spPr>
        <p:txBody>
          <a:bodyPr>
            <a:normAutofit/>
          </a:bodyPr>
          <a:lstStyle/>
          <a:p>
            <a:r>
              <a:rPr lang="en-US" dirty="0" smtClean="0"/>
              <a:t>Wide Variation in Data Sources, e.g.</a:t>
            </a:r>
          </a:p>
          <a:p>
            <a:pPr lvl="1"/>
            <a:r>
              <a:rPr lang="en-US" dirty="0" smtClean="0"/>
              <a:t>Some Common National or State Data Systems</a:t>
            </a:r>
          </a:p>
          <a:p>
            <a:pPr lvl="1"/>
            <a:r>
              <a:rPr lang="en-US" dirty="0" smtClean="0"/>
              <a:t>Local or Single Hospital Data Systems</a:t>
            </a:r>
          </a:p>
          <a:p>
            <a:pPr lvl="1"/>
            <a:r>
              <a:rPr lang="en-US" dirty="0" smtClean="0"/>
              <a:t>Independent Studies/Surveys</a:t>
            </a:r>
          </a:p>
        </p:txBody>
      </p:sp>
    </p:spTree>
    <p:extLst>
      <p:ext uri="{BB962C8B-B14F-4D97-AF65-F5344CB8AC3E}">
        <p14:creationId xmlns:p14="http://schemas.microsoft.com/office/powerpoint/2010/main" val="3735518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Summary of Findings</a:t>
            </a:r>
            <a:endParaRPr lang="en-US" dirty="0">
              <a:solidFill>
                <a:srgbClr val="7030A0"/>
              </a:solidFill>
            </a:endParaRPr>
          </a:p>
        </p:txBody>
      </p:sp>
      <p:sp>
        <p:nvSpPr>
          <p:cNvPr id="3" name="Content Placeholder 2"/>
          <p:cNvSpPr>
            <a:spLocks noGrp="1"/>
          </p:cNvSpPr>
          <p:nvPr>
            <p:ph idx="1"/>
          </p:nvPr>
        </p:nvSpPr>
        <p:spPr>
          <a:xfrm>
            <a:off x="152400" y="1600200"/>
            <a:ext cx="8839200" cy="4525963"/>
          </a:xfrm>
        </p:spPr>
        <p:txBody>
          <a:bodyPr>
            <a:normAutofit fontScale="92500" lnSpcReduction="10000"/>
          </a:bodyPr>
          <a:lstStyle/>
          <a:p>
            <a:pPr lvl="0"/>
            <a:r>
              <a:rPr lang="en-US" dirty="0"/>
              <a:t>T</a:t>
            </a:r>
            <a:r>
              <a:rPr lang="en-US" dirty="0" smtClean="0"/>
              <a:t>he </a:t>
            </a:r>
            <a:r>
              <a:rPr lang="en-US" dirty="0"/>
              <a:t>variation in studies and the methods employed have resulted in inconsistent data that often are not comparable. This does not allow for effective standardized surveillance of ED dental care at the state and local levels.  </a:t>
            </a:r>
          </a:p>
          <a:p>
            <a:pPr lvl="0"/>
            <a:r>
              <a:rPr lang="en-US" dirty="0"/>
              <a:t>Standardized research protocols, including data collection, analysis and reporting methods need to be developed and promoted, particularly at the state level, to ensure reliable comparable data sufficient for tracking and comparing state trends. </a:t>
            </a:r>
          </a:p>
        </p:txBody>
      </p:sp>
    </p:spTree>
    <p:extLst>
      <p:ext uri="{BB962C8B-B14F-4D97-AF65-F5344CB8AC3E}">
        <p14:creationId xmlns:p14="http://schemas.microsoft.com/office/powerpoint/2010/main" val="722525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fontScale="90000"/>
          </a:bodyPr>
          <a:lstStyle/>
          <a:p>
            <a:r>
              <a:rPr lang="en-US" dirty="0" smtClean="0">
                <a:solidFill>
                  <a:srgbClr val="7030A0"/>
                </a:solidFill>
              </a:rPr>
              <a:t>Phase 1 – Summary of Recommendations</a:t>
            </a:r>
            <a:endParaRPr lang="en-US" dirty="0">
              <a:solidFill>
                <a:srgbClr val="7030A0"/>
              </a:solidFill>
            </a:endParaRPr>
          </a:p>
        </p:txBody>
      </p:sp>
      <p:sp>
        <p:nvSpPr>
          <p:cNvPr id="3" name="Content Placeholder 2"/>
          <p:cNvSpPr>
            <a:spLocks noGrp="1"/>
          </p:cNvSpPr>
          <p:nvPr>
            <p:ph idx="1"/>
          </p:nvPr>
        </p:nvSpPr>
        <p:spPr>
          <a:xfrm>
            <a:off x="152400" y="1600200"/>
            <a:ext cx="8839200" cy="4953000"/>
          </a:xfrm>
        </p:spPr>
        <p:txBody>
          <a:bodyPr>
            <a:normAutofit fontScale="70000" lnSpcReduction="20000"/>
          </a:bodyPr>
          <a:lstStyle/>
          <a:p>
            <a:pPr lvl="0"/>
            <a:r>
              <a:rPr lang="en-US" dirty="0"/>
              <a:t>Specifically define study populations of interest, assess usability of data sources, and follow good investigation protocol in assessing ED dental care and planning interventions.</a:t>
            </a:r>
          </a:p>
          <a:p>
            <a:pPr lvl="0"/>
            <a:r>
              <a:rPr lang="en-US" dirty="0"/>
              <a:t>Develop sets of codes and analysis methods, including important predictive factors that will most appropriately answer research questions with the underlying motivation of standardizing methods to the extent possible to allow for comparison to other studies on other populations.  </a:t>
            </a:r>
          </a:p>
          <a:p>
            <a:pPr lvl="0"/>
            <a:r>
              <a:rPr lang="en-US" dirty="0"/>
              <a:t>Encourage specific research on ED use for NTDCs, which includes the majority of unnecessary visits and costs and could most effectively be addressed in the primary dental care setting.     </a:t>
            </a:r>
          </a:p>
          <a:p>
            <a:pPr lvl="0"/>
            <a:r>
              <a:rPr lang="en-US" dirty="0"/>
              <a:t>Develop and promote standardized sets of codes and analysis methods providing appropriate basic ED dental use data for state oral health surveillance systems and for state data submission to a national data repository for tracking national ED dental care, allowing for comparability across states. Additional optional data analyses can be conducted by states as desired. </a:t>
            </a:r>
          </a:p>
        </p:txBody>
      </p:sp>
    </p:spTree>
    <p:extLst>
      <p:ext uri="{BB962C8B-B14F-4D97-AF65-F5344CB8AC3E}">
        <p14:creationId xmlns:p14="http://schemas.microsoft.com/office/powerpoint/2010/main" val="277931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2 Aims</a:t>
            </a:r>
            <a:endParaRPr lang="en-US" dirty="0"/>
          </a:p>
        </p:txBody>
      </p:sp>
      <p:sp>
        <p:nvSpPr>
          <p:cNvPr id="3" name="Content Placeholder 2"/>
          <p:cNvSpPr>
            <a:spLocks noGrp="1"/>
          </p:cNvSpPr>
          <p:nvPr>
            <p:ph idx="1"/>
          </p:nvPr>
        </p:nvSpPr>
        <p:spPr/>
        <p:txBody>
          <a:bodyPr/>
          <a:lstStyle/>
          <a:p>
            <a:pPr marL="0" indent="0">
              <a:buNone/>
            </a:pPr>
            <a:r>
              <a:rPr lang="en-US" dirty="0"/>
              <a:t>D</a:t>
            </a:r>
            <a:r>
              <a:rPr lang="en-US" dirty="0" smtClean="0"/>
              <a:t>evelopment </a:t>
            </a:r>
            <a:r>
              <a:rPr lang="en-US" dirty="0"/>
              <a:t>of a standardized protocol for the collection, analysis, and reporting of ED data </a:t>
            </a:r>
            <a:r>
              <a:rPr lang="en-US" dirty="0" smtClean="0"/>
              <a:t>allowing </a:t>
            </a:r>
            <a:r>
              <a:rPr lang="en-US" dirty="0"/>
              <a:t>local, state, and national policy makers to make better informed policy decisions that will result in more efficient use of scarce resources and promote better quality of life for individuals with improved access to “dental homes.”</a:t>
            </a:r>
          </a:p>
        </p:txBody>
      </p:sp>
    </p:spTree>
    <p:extLst>
      <p:ext uri="{BB962C8B-B14F-4D97-AF65-F5344CB8AC3E}">
        <p14:creationId xmlns:p14="http://schemas.microsoft.com/office/powerpoint/2010/main" val="178824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2 Aims - Specifics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 and promote recommended data collection, analysis, and reporting protocol and guidelines</a:t>
            </a:r>
          </a:p>
          <a:p>
            <a:r>
              <a:rPr lang="en-US" dirty="0" smtClean="0"/>
              <a:t>Focus on state level surveillance</a:t>
            </a:r>
          </a:p>
          <a:p>
            <a:r>
              <a:rPr lang="en-US" dirty="0" smtClean="0"/>
              <a:t>Develop materials for use by SOHPs and other to guide state ED oral health surveillance activities, generating useful standardized and comparable surveillance data across states.</a:t>
            </a:r>
          </a:p>
          <a:p>
            <a:r>
              <a:rPr lang="en-US" dirty="0" smtClean="0"/>
              <a:t>Develop and promote the use of specific outcome definitions from ICD code sets. </a:t>
            </a:r>
          </a:p>
          <a:p>
            <a:endParaRPr lang="en-US" dirty="0"/>
          </a:p>
        </p:txBody>
      </p:sp>
    </p:spTree>
    <p:extLst>
      <p:ext uri="{BB962C8B-B14F-4D97-AF65-F5344CB8AC3E}">
        <p14:creationId xmlns:p14="http://schemas.microsoft.com/office/powerpoint/2010/main" val="423448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815" y="1143000"/>
            <a:ext cx="8870847" cy="4952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9827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SEDD Data</a:t>
            </a:r>
            <a:endParaRPr lang="en-US" dirty="0"/>
          </a:p>
        </p:txBody>
      </p:sp>
      <p:sp>
        <p:nvSpPr>
          <p:cNvPr id="3" name="Content Placeholder 2"/>
          <p:cNvSpPr>
            <a:spLocks noGrp="1"/>
          </p:cNvSpPr>
          <p:nvPr>
            <p:ph idx="1"/>
          </p:nvPr>
        </p:nvSpPr>
        <p:spPr>
          <a:xfrm>
            <a:off x="457200" y="1447800"/>
            <a:ext cx="8229600" cy="5257800"/>
          </a:xfrm>
        </p:spPr>
        <p:txBody>
          <a:bodyPr>
            <a:normAutofit fontScale="47500" lnSpcReduction="20000"/>
          </a:bodyPr>
          <a:lstStyle/>
          <a:p>
            <a:r>
              <a:rPr lang="en-US" dirty="0"/>
              <a:t>The State Emergency Department Databases (SEDD) </a:t>
            </a:r>
            <a:r>
              <a:rPr lang="en-US" dirty="0" smtClean="0"/>
              <a:t>- developed </a:t>
            </a:r>
            <a:r>
              <a:rPr lang="en-US" dirty="0"/>
              <a:t>for the </a:t>
            </a:r>
            <a:r>
              <a:rPr lang="en-US" dirty="0">
                <a:hlinkClick r:id="rId2"/>
              </a:rPr>
              <a:t>Healthcare Cost and Utilization Project (HCUP)</a:t>
            </a:r>
            <a:r>
              <a:rPr lang="en-US" dirty="0"/>
              <a:t>. </a:t>
            </a:r>
            <a:endParaRPr lang="en-US" dirty="0" smtClean="0"/>
          </a:p>
          <a:p>
            <a:r>
              <a:rPr lang="en-US" dirty="0" smtClean="0"/>
              <a:t>The </a:t>
            </a:r>
            <a:r>
              <a:rPr lang="en-US" dirty="0"/>
              <a:t>SEDD </a:t>
            </a:r>
            <a:r>
              <a:rPr lang="en-US" dirty="0" smtClean="0"/>
              <a:t>capture discharge information on all ED visits </a:t>
            </a:r>
            <a:r>
              <a:rPr lang="en-US" dirty="0"/>
              <a:t>in a given State that do not result in an admission. States make their SEDD files available for purchase through the </a:t>
            </a:r>
            <a:r>
              <a:rPr lang="en-US" dirty="0">
                <a:hlinkClick r:id="rId3"/>
              </a:rPr>
              <a:t>HCUP Central Distributor</a:t>
            </a:r>
            <a:r>
              <a:rPr lang="en-US" dirty="0"/>
              <a:t>. See </a:t>
            </a:r>
            <a:r>
              <a:rPr lang="en-US" dirty="0">
                <a:hlinkClick r:id="rId4"/>
              </a:rPr>
              <a:t>Availability of HCUP Data</a:t>
            </a:r>
            <a:r>
              <a:rPr lang="en-US" dirty="0"/>
              <a:t> for a list of State database participation and availability by year. </a:t>
            </a:r>
            <a:br>
              <a:rPr lang="en-US" dirty="0"/>
            </a:br>
            <a:r>
              <a:rPr lang="en-US" dirty="0"/>
              <a:t/>
            </a:r>
            <a:br>
              <a:rPr lang="en-US" dirty="0"/>
            </a:br>
            <a:r>
              <a:rPr lang="en-US" dirty="0">
                <a:hlinkClick r:id="rId5"/>
              </a:rPr>
              <a:t>Thirty-six</a:t>
            </a:r>
            <a:r>
              <a:rPr lang="en-US" dirty="0"/>
              <a:t> States currently participate in the SEDD: </a:t>
            </a:r>
            <a:br>
              <a:rPr lang="en-US" dirty="0"/>
            </a:br>
            <a:r>
              <a:rPr lang="en-US" dirty="0"/>
              <a:t/>
            </a:r>
            <a:br>
              <a:rPr lang="en-US" dirty="0"/>
            </a:br>
            <a:r>
              <a:rPr lang="en-US" dirty="0"/>
              <a:t>The SEDD contain the ED encounter abstracts in participating States, translated into a uniform format to facilitate multi-State comparisons and analyses.</a:t>
            </a:r>
          </a:p>
          <a:p>
            <a:r>
              <a:rPr lang="en-US" dirty="0"/>
              <a:t>All of the databases include abstracts from hospital-affiliated ED sites. Composition and completeness of data files may vary from State to State.</a:t>
            </a:r>
          </a:p>
          <a:p>
            <a:r>
              <a:rPr lang="en-US" dirty="0"/>
              <a:t>The SEDD contain a core set of clinical and nonclinical information on all patients, including individuals covered by Medicare, Medicaid, or private insurance, as well as those who are uninsured.</a:t>
            </a:r>
          </a:p>
          <a:p>
            <a:r>
              <a:rPr lang="en-US" dirty="0"/>
              <a:t>In addition to the core set of uniform data elements common to all SEDD, some State data include other elements, such as the patient's race.</a:t>
            </a:r>
          </a:p>
          <a:p>
            <a:r>
              <a:rPr lang="en-US" dirty="0"/>
              <a:t>Free </a:t>
            </a:r>
            <a:r>
              <a:rPr lang="en-US" dirty="0">
                <a:hlinkClick r:id="rId6"/>
              </a:rPr>
              <a:t>HCUP Tools &amp; Software</a:t>
            </a:r>
            <a:r>
              <a:rPr lang="en-US" dirty="0"/>
              <a:t> are also available to identify preventable hospitalizations, estimate costs, assess quality of care and patient safety, categorize diagnoses and procedures, and identify comorbidities. </a:t>
            </a:r>
            <a:br>
              <a:rPr lang="en-US" dirty="0"/>
            </a:br>
            <a:r>
              <a:rPr lang="en-US" dirty="0"/>
              <a:t/>
            </a:r>
            <a:br>
              <a:rPr lang="en-US" dirty="0"/>
            </a:br>
            <a:r>
              <a:rPr lang="en-US" dirty="0"/>
              <a:t>Additional information on the SEDD may be found in the </a:t>
            </a:r>
            <a:r>
              <a:rPr lang="en-US" i="1" dirty="0"/>
              <a:t>Introduction to the SEDD</a:t>
            </a:r>
            <a:r>
              <a:rPr lang="en-US" dirty="0"/>
              <a:t> (</a:t>
            </a:r>
            <a:r>
              <a:rPr lang="en-US" dirty="0">
                <a:hlinkClick r:id="rId7"/>
              </a:rPr>
              <a:t>PDF</a:t>
            </a:r>
            <a:r>
              <a:rPr lang="en-US" dirty="0"/>
              <a:t> file, 163 KB; </a:t>
            </a:r>
            <a:r>
              <a:rPr lang="en-US" dirty="0">
                <a:hlinkClick r:id="rId8"/>
              </a:rPr>
              <a:t>HTML</a:t>
            </a:r>
            <a:r>
              <a:rPr lang="en-US" dirty="0" smtClean="0"/>
              <a:t>).</a:t>
            </a:r>
            <a:endParaRPr lang="en-US" dirty="0"/>
          </a:p>
        </p:txBody>
      </p:sp>
    </p:spTree>
    <p:extLst>
      <p:ext uri="{BB962C8B-B14F-4D97-AF65-F5344CB8AC3E}">
        <p14:creationId xmlns:p14="http://schemas.microsoft.com/office/powerpoint/2010/main" val="2681954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7030A0"/>
                </a:solidFill>
              </a:rPr>
              <a:t>General Reminders</a:t>
            </a:r>
            <a:endParaRPr lang="en-US" b="1"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smtClean="0">
                <a:latin typeface="Arial" panose="020B0604020202020204" pitchFamily="34" charset="0"/>
                <a:cs typeface="Arial" panose="020B0604020202020204" pitchFamily="34" charset="0"/>
              </a:rPr>
              <a:t>This webinar will be recorded and archived on the ASTDD website.</a:t>
            </a:r>
          </a:p>
          <a:p>
            <a:r>
              <a:rPr lang="en-US" dirty="0">
                <a:latin typeface="Arial" panose="020B0604020202020204" pitchFamily="34" charset="0"/>
                <a:cs typeface="Arial" panose="020B0604020202020204" pitchFamily="34" charset="0"/>
              </a:rPr>
              <a:t>We would like to hold any questions until the end, so if you have questions, please make a note of them. When we are ready for questions, if you wish to ask one, please click on the Set Status icon which is the little man with his arm raised on either the upper left or the top of your screen. Click on “raise hand.”  We will then call on you to ask your question over the </a:t>
            </a:r>
            <a:r>
              <a:rPr lang="en-US" dirty="0" smtClean="0">
                <a:latin typeface="Arial" panose="020B0604020202020204" pitchFamily="34" charset="0"/>
                <a:cs typeface="Arial" panose="020B0604020202020204" pitchFamily="34" charset="0"/>
              </a:rPr>
              <a:t>phone.</a:t>
            </a:r>
          </a:p>
          <a:p>
            <a:r>
              <a:rPr lang="en-US" dirty="0" smtClean="0">
                <a:latin typeface="Arial" panose="020B0604020202020204" pitchFamily="34" charset="0"/>
                <a:cs typeface="Arial" panose="020B0604020202020204" pitchFamily="34" charset="0"/>
              </a:rPr>
              <a:t>Please respond to the polling questions at the conclusion of the webinar.</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589423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SEDD Data </a:t>
            </a:r>
            <a:r>
              <a:rPr lang="en-US" b="1" dirty="0" smtClean="0"/>
              <a:t>Elements</a:t>
            </a:r>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r>
              <a:rPr lang="en-US" dirty="0" smtClean="0"/>
              <a:t>The </a:t>
            </a:r>
            <a:r>
              <a:rPr lang="en-US" dirty="0"/>
              <a:t>SEDD contain clinical and resource-use information that is included in a typical discharge abstract, with safeguards to protect the privacy of individual patients, physicians, and hospitals (as required by data sources). </a:t>
            </a:r>
            <a:r>
              <a:rPr lang="en-US" dirty="0" smtClean="0"/>
              <a:t>The </a:t>
            </a:r>
            <a:r>
              <a:rPr lang="en-US" dirty="0"/>
              <a:t>SEDD contain more than 100 clinical and non-clinical variables included in a hospital discharge abstract, such as: </a:t>
            </a:r>
            <a:br>
              <a:rPr lang="en-US" dirty="0"/>
            </a:br>
            <a:endParaRPr lang="en-US" dirty="0" smtClean="0"/>
          </a:p>
          <a:p>
            <a:r>
              <a:rPr lang="en-US" dirty="0" smtClean="0"/>
              <a:t>All-listed </a:t>
            </a:r>
            <a:r>
              <a:rPr lang="en-US" dirty="0"/>
              <a:t>diagnoses and procedures</a:t>
            </a:r>
          </a:p>
          <a:p>
            <a:r>
              <a:rPr lang="en-US" dirty="0"/>
              <a:t>Patient demographics characteristics (e.g., sex, age, and, for some States, race)</a:t>
            </a:r>
          </a:p>
          <a:p>
            <a:r>
              <a:rPr lang="en-US" dirty="0"/>
              <a:t>Expected payment source</a:t>
            </a:r>
          </a:p>
          <a:p>
            <a:r>
              <a:rPr lang="en-US" dirty="0"/>
              <a:t>Total charges</a:t>
            </a:r>
          </a:p>
          <a:p>
            <a:r>
              <a:rPr lang="en-US" dirty="0"/>
              <a:t>Hospital identifiers that permit linkage to hospital inpatient databases, such as the AHRQ-sponsored </a:t>
            </a:r>
            <a:r>
              <a:rPr lang="en-US" dirty="0">
                <a:hlinkClick r:id="rId2"/>
              </a:rPr>
              <a:t>State Inpatient Databases (SID)</a:t>
            </a:r>
            <a:r>
              <a:rPr lang="en-US" dirty="0"/>
              <a:t>, and to the American Hospital Association Annual Survey File</a:t>
            </a:r>
          </a:p>
          <a:p>
            <a:r>
              <a:rPr lang="en-US" dirty="0"/>
              <a:t>Elements included in the SEDD are not always available for all States, including the hospital county identifiers or HCUP's </a:t>
            </a:r>
            <a:r>
              <a:rPr lang="en-US" dirty="0">
                <a:hlinkClick r:id="rId3"/>
              </a:rPr>
              <a:t>Revisit Variables</a:t>
            </a:r>
            <a:r>
              <a:rPr lang="en-US" dirty="0"/>
              <a:t>. Please see the </a:t>
            </a:r>
            <a:r>
              <a:rPr lang="en-US" dirty="0">
                <a:hlinkClick r:id="rId4"/>
              </a:rPr>
              <a:t>Availability of Data Elements by Year</a:t>
            </a:r>
            <a:r>
              <a:rPr lang="en-US" dirty="0"/>
              <a:t>.</a:t>
            </a:r>
          </a:p>
          <a:p>
            <a:endParaRPr lang="en-US" dirty="0"/>
          </a:p>
        </p:txBody>
      </p:sp>
    </p:spTree>
    <p:extLst>
      <p:ext uri="{BB962C8B-B14F-4D97-AF65-F5344CB8AC3E}">
        <p14:creationId xmlns:p14="http://schemas.microsoft.com/office/powerpoint/2010/main" val="237318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ED Oral Care Outcomes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Non-Traumatic </a:t>
            </a:r>
            <a:r>
              <a:rPr lang="en-US" dirty="0"/>
              <a:t>D</a:t>
            </a:r>
            <a:r>
              <a:rPr lang="en-US" dirty="0" smtClean="0"/>
              <a:t>ental Conditions (NTDC) – </a:t>
            </a:r>
            <a:r>
              <a:rPr lang="en-US" dirty="0"/>
              <a:t>NTDC includes caries, periodontal disease, erosion, occlusal anomalies, cysts, impacted teeth, teething, and all other non-traumatic conditions associated with the oral cavity. Any diagnoses that are deemed due to trauma are excluded from this definition</a:t>
            </a:r>
            <a:r>
              <a:rPr lang="en-US" dirty="0" smtClean="0"/>
              <a:t>.</a:t>
            </a:r>
          </a:p>
          <a:p>
            <a:r>
              <a:rPr lang="en-US" dirty="0" smtClean="0"/>
              <a:t>Caries/Periodontal/Prevention </a:t>
            </a:r>
            <a:r>
              <a:rPr lang="en-US" dirty="0"/>
              <a:t>(CPP) </a:t>
            </a:r>
            <a:r>
              <a:rPr lang="en-US" dirty="0" smtClean="0"/>
              <a:t>- a </a:t>
            </a:r>
            <a:r>
              <a:rPr lang="en-US" dirty="0"/>
              <a:t>subset of NTDC diagnoses that are considered to be related to caries, periodontal disease, or prevention procedures that are routinely provided in </a:t>
            </a:r>
            <a:r>
              <a:rPr lang="en-US" dirty="0" smtClean="0"/>
              <a:t>general </a:t>
            </a:r>
            <a:r>
              <a:rPr lang="en-US" dirty="0"/>
              <a:t>dental practices or </a:t>
            </a:r>
            <a:r>
              <a:rPr lang="en-US" dirty="0" smtClean="0"/>
              <a:t>clinics.</a:t>
            </a:r>
          </a:p>
          <a:p>
            <a:r>
              <a:rPr lang="en-US" dirty="0" smtClean="0"/>
              <a:t>Any Oral Diagnosis – and diagnosis related to the oral/dental conditions.</a:t>
            </a:r>
          </a:p>
          <a:p>
            <a:endParaRPr lang="en-US" dirty="0"/>
          </a:p>
        </p:txBody>
      </p:sp>
    </p:spTree>
    <p:extLst>
      <p:ext uri="{BB962C8B-B14F-4D97-AF65-F5344CB8AC3E}">
        <p14:creationId xmlns:p14="http://schemas.microsoft.com/office/powerpoint/2010/main" val="284047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74" y="0"/>
            <a:ext cx="9050947" cy="678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31437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a:t>Recommended </a:t>
            </a:r>
            <a:r>
              <a:rPr lang="en-US" dirty="0" smtClean="0"/>
              <a:t>Indicators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ED </a:t>
            </a:r>
            <a:r>
              <a:rPr lang="en-US" dirty="0"/>
              <a:t>visit for NTDC based on </a:t>
            </a:r>
            <a:r>
              <a:rPr lang="en-US" b="1" i="1" dirty="0"/>
              <a:t>first listed</a:t>
            </a:r>
            <a:r>
              <a:rPr lang="en-US" dirty="0"/>
              <a:t> diagnosis</a:t>
            </a:r>
          </a:p>
          <a:p>
            <a:pPr lvl="0"/>
            <a:r>
              <a:rPr lang="en-US" dirty="0"/>
              <a:t>ED visit for NTDC based on </a:t>
            </a:r>
            <a:r>
              <a:rPr lang="en-US" b="1" i="1" dirty="0"/>
              <a:t>any listed</a:t>
            </a:r>
            <a:r>
              <a:rPr lang="en-US" dirty="0"/>
              <a:t> diagnosis</a:t>
            </a:r>
          </a:p>
          <a:p>
            <a:pPr lvl="0"/>
            <a:r>
              <a:rPr lang="en-US" dirty="0"/>
              <a:t>ED visit for NTDC based on </a:t>
            </a:r>
            <a:r>
              <a:rPr lang="en-US" b="1" i="1" dirty="0"/>
              <a:t>first listed reason for visit</a:t>
            </a:r>
            <a:endParaRPr lang="en-US" dirty="0"/>
          </a:p>
          <a:p>
            <a:pPr lvl="0"/>
            <a:r>
              <a:rPr lang="en-US" dirty="0"/>
              <a:t>ED visit for NTDC based on </a:t>
            </a:r>
            <a:r>
              <a:rPr lang="en-US" b="1" i="1" dirty="0"/>
              <a:t>any listed reason for visit</a:t>
            </a:r>
            <a:endParaRPr lang="en-US" dirty="0"/>
          </a:p>
          <a:p>
            <a:pPr lvl="0"/>
            <a:r>
              <a:rPr lang="en-US" dirty="0"/>
              <a:t>ED visit for NTDC based on </a:t>
            </a:r>
            <a:r>
              <a:rPr lang="en-US" b="1" i="1" dirty="0"/>
              <a:t>any listed diagnosis and/or any listed reason for visit (most inclusive).</a:t>
            </a:r>
            <a:endParaRPr lang="en-US" dirty="0"/>
          </a:p>
          <a:p>
            <a:endParaRPr lang="en-US" dirty="0"/>
          </a:p>
        </p:txBody>
      </p:sp>
    </p:spTree>
    <p:extLst>
      <p:ext uri="{BB962C8B-B14F-4D97-AF65-F5344CB8AC3E}">
        <p14:creationId xmlns:p14="http://schemas.microsoft.com/office/powerpoint/2010/main" val="345648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a:t>
            </a:r>
            <a:r>
              <a:rPr lang="en-US" dirty="0" smtClean="0"/>
              <a:t>Reporting on Indicators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For each of the five recommended indicators, ASTDD suggests that states report, </a:t>
            </a:r>
            <a:r>
              <a:rPr lang="en-US" b="1" i="1" dirty="0"/>
              <a:t>at a minimum</a:t>
            </a:r>
            <a:r>
              <a:rPr lang="en-US" dirty="0"/>
              <a:t>:</a:t>
            </a:r>
            <a:endParaRPr lang="en-US" sz="3600" dirty="0"/>
          </a:p>
          <a:p>
            <a:pPr lvl="1"/>
            <a:r>
              <a:rPr lang="en-US" dirty="0"/>
              <a:t>Count – number of ED visits associated with specific outcome in a given year</a:t>
            </a:r>
            <a:endParaRPr lang="en-US" sz="3200" dirty="0"/>
          </a:p>
          <a:p>
            <a:pPr lvl="1"/>
            <a:r>
              <a:rPr lang="en-US" dirty="0"/>
              <a:t>Rate per 100,000 population using </a:t>
            </a:r>
            <a:r>
              <a:rPr lang="en-US" u="sng" dirty="0">
                <a:hlinkClick r:id="rId2"/>
              </a:rPr>
              <a:t>Census Bureau population estimates</a:t>
            </a:r>
            <a:r>
              <a:rPr lang="en-US" dirty="0"/>
              <a:t> </a:t>
            </a:r>
            <a:endParaRPr lang="en-US" sz="3200" dirty="0"/>
          </a:p>
          <a:p>
            <a:pPr lvl="2"/>
            <a:r>
              <a:rPr lang="en-US" dirty="0"/>
              <a:t>Count divided by population multiplied by 100,000</a:t>
            </a:r>
            <a:endParaRPr lang="en-US" sz="2800" dirty="0"/>
          </a:p>
          <a:p>
            <a:pPr lvl="2"/>
            <a:r>
              <a:rPr lang="en-US" dirty="0"/>
              <a:t>It may not be possible to calculate rate per 100,000 population when data are stratified by primary payer or race/ethnicity </a:t>
            </a:r>
            <a:endParaRPr lang="en-US" sz="2800" dirty="0"/>
          </a:p>
          <a:p>
            <a:pPr lvl="1"/>
            <a:r>
              <a:rPr lang="en-US" dirty="0"/>
              <a:t>Rate per 10,000 ED visits</a:t>
            </a:r>
            <a:endParaRPr lang="en-US" sz="3200" dirty="0"/>
          </a:p>
          <a:p>
            <a:pPr lvl="2"/>
            <a:r>
              <a:rPr lang="en-US" dirty="0"/>
              <a:t>Count divided by total ED visits multiplied by 10,000</a:t>
            </a:r>
            <a:endParaRPr lang="en-US" sz="2800" dirty="0"/>
          </a:p>
          <a:p>
            <a:pPr lvl="1"/>
            <a:r>
              <a:rPr lang="en-US" dirty="0"/>
              <a:t>Total charges associated with each indicator (use SEDD variable – TOTCHG)</a:t>
            </a:r>
            <a:endParaRPr lang="en-US" sz="3200" dirty="0"/>
          </a:p>
          <a:p>
            <a:endParaRPr lang="en-US" dirty="0"/>
          </a:p>
        </p:txBody>
      </p:sp>
    </p:spTree>
    <p:extLst>
      <p:ext uri="{BB962C8B-B14F-4D97-AF65-F5344CB8AC3E}">
        <p14:creationId xmlns:p14="http://schemas.microsoft.com/office/powerpoint/2010/main" val="1438042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a:t>
            </a:r>
            <a:r>
              <a:rPr lang="en-US" dirty="0" smtClean="0"/>
              <a:t>Reporting –Stratification Variables</a:t>
            </a:r>
            <a:endParaRPr lang="en-US" dirty="0"/>
          </a:p>
        </p:txBody>
      </p:sp>
      <p:sp>
        <p:nvSpPr>
          <p:cNvPr id="3" name="Content Placeholder 2"/>
          <p:cNvSpPr>
            <a:spLocks noGrp="1"/>
          </p:cNvSpPr>
          <p:nvPr>
            <p:ph idx="1"/>
          </p:nvPr>
        </p:nvSpPr>
        <p:spPr>
          <a:xfrm>
            <a:off x="228600" y="1600200"/>
            <a:ext cx="8686800" cy="5257800"/>
          </a:xfrm>
        </p:spPr>
        <p:txBody>
          <a:bodyPr>
            <a:normAutofit fontScale="85000" lnSpcReduction="20000"/>
          </a:bodyPr>
          <a:lstStyle/>
          <a:p>
            <a:pPr lvl="0"/>
            <a:r>
              <a:rPr lang="en-US" dirty="0"/>
              <a:t>States, </a:t>
            </a:r>
            <a:r>
              <a:rPr lang="en-US" b="1" i="1" dirty="0"/>
              <a:t>at a minimum</a:t>
            </a:r>
            <a:r>
              <a:rPr lang="en-US" dirty="0"/>
              <a:t>, should report overall estimates plus estimates stratified by:</a:t>
            </a:r>
            <a:endParaRPr lang="en-US" sz="3600" dirty="0"/>
          </a:p>
          <a:p>
            <a:pPr lvl="1"/>
            <a:r>
              <a:rPr lang="en-US" dirty="0"/>
              <a:t>Age (&lt; 20, 20-44, 45-64, 65+)</a:t>
            </a:r>
            <a:endParaRPr lang="en-US" sz="3200" dirty="0"/>
          </a:p>
          <a:p>
            <a:pPr lvl="2"/>
            <a:r>
              <a:rPr lang="en-US" dirty="0"/>
              <a:t>These age groups were selected because population estimates are readily available from the U.S. Census. As part of an expanded ED-NTDC surveillance system, states may opt to generate estimates for smaller age groupings.  </a:t>
            </a:r>
            <a:endParaRPr lang="en-US" sz="2800" dirty="0"/>
          </a:p>
          <a:p>
            <a:pPr lvl="1"/>
            <a:r>
              <a:rPr lang="en-US" dirty="0"/>
              <a:t>Primary payer (Medicare, Medicaid, private insurance, uninsured, other)</a:t>
            </a:r>
            <a:endParaRPr lang="en-US" sz="3200" dirty="0"/>
          </a:p>
          <a:p>
            <a:pPr lvl="2"/>
            <a:r>
              <a:rPr lang="en-US" dirty="0"/>
              <a:t>NOTE: Information on the number of individuals with each payer type is not readily available. Because of this, it may not be possible to generate rate per 100,000 population.</a:t>
            </a:r>
            <a:endParaRPr lang="en-US" sz="2800" dirty="0"/>
          </a:p>
          <a:p>
            <a:pPr lvl="1"/>
            <a:r>
              <a:rPr lang="en-US" dirty="0"/>
              <a:t>Race/ethnicity if available (white, black, Hispanic, Asian/Pacific Islander, Native American, other)</a:t>
            </a:r>
            <a:endParaRPr lang="en-US" sz="3200" dirty="0"/>
          </a:p>
          <a:p>
            <a:pPr lvl="2"/>
            <a:r>
              <a:rPr lang="en-US" dirty="0"/>
              <a:t>NOTE: The SEDD coding for race does not align with the U.S. Census coding for race. Because of this, it is not possible to generate rate per 100,000 population.</a:t>
            </a:r>
            <a:endParaRPr lang="en-US" sz="2800" dirty="0"/>
          </a:p>
          <a:p>
            <a:endParaRPr lang="en-US" dirty="0"/>
          </a:p>
        </p:txBody>
      </p:sp>
    </p:spTree>
    <p:extLst>
      <p:ext uri="{BB962C8B-B14F-4D97-AF65-F5344CB8AC3E}">
        <p14:creationId xmlns:p14="http://schemas.microsoft.com/office/powerpoint/2010/main" val="925842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t>Recommended Indicators and </a:t>
            </a:r>
            <a:br>
              <a:rPr lang="en-US" sz="3600" dirty="0" smtClean="0"/>
            </a:br>
            <a:r>
              <a:rPr lang="en-US" sz="3600" dirty="0" smtClean="0"/>
              <a:t>SEDD Diagnosis (ICD) Variable Names</a:t>
            </a:r>
            <a:endParaRPr lang="en-US" sz="3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438400"/>
            <a:ext cx="8808634"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4542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Recommended Stratification Factors and Corresponding SEDD Variable Names</a:t>
            </a:r>
            <a:endParaRPr lang="en-US" sz="36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634" y="2362200"/>
            <a:ext cx="8694729"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8557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smtClean="0"/>
              <a:t>Optional Indicators </a:t>
            </a:r>
            <a:r>
              <a:rPr lang="en-US" dirty="0"/>
              <a:t>(</a:t>
            </a:r>
            <a:r>
              <a:rPr lang="en-US" dirty="0" smtClean="0"/>
              <a:t>may be included in expanded ED-NTDC surveillance)</a:t>
            </a:r>
            <a:r>
              <a:rPr lang="en-US" dirty="0"/>
              <a:t/>
            </a:r>
            <a:br>
              <a:rPr lang="en-US" dirty="0"/>
            </a:br>
            <a:endParaRPr lang="en-US" dirty="0"/>
          </a:p>
        </p:txBody>
      </p:sp>
      <p:sp>
        <p:nvSpPr>
          <p:cNvPr id="3" name="Content Placeholder 2"/>
          <p:cNvSpPr>
            <a:spLocks noGrp="1"/>
          </p:cNvSpPr>
          <p:nvPr>
            <p:ph idx="1"/>
          </p:nvPr>
        </p:nvSpPr>
        <p:spPr>
          <a:xfrm>
            <a:off x="207335" y="1371600"/>
            <a:ext cx="8915400" cy="5029200"/>
          </a:xfrm>
        </p:spPr>
        <p:txBody>
          <a:bodyPr>
            <a:noAutofit/>
          </a:bodyPr>
          <a:lstStyle/>
          <a:p>
            <a:pPr lvl="0"/>
            <a:r>
              <a:rPr lang="en-US" sz="2400" dirty="0"/>
              <a:t>ED visit for CPP based on </a:t>
            </a:r>
            <a:r>
              <a:rPr lang="en-US" sz="2400" b="1" i="1" dirty="0"/>
              <a:t>first listed</a:t>
            </a:r>
            <a:r>
              <a:rPr lang="en-US" sz="2400" dirty="0"/>
              <a:t> diagnosis</a:t>
            </a:r>
          </a:p>
          <a:p>
            <a:pPr lvl="0"/>
            <a:r>
              <a:rPr lang="en-US" sz="2400" dirty="0"/>
              <a:t>ED visit for CPP based on </a:t>
            </a:r>
            <a:r>
              <a:rPr lang="en-US" sz="2400" b="1" i="1" dirty="0"/>
              <a:t>any listed</a:t>
            </a:r>
            <a:r>
              <a:rPr lang="en-US" sz="2400" dirty="0"/>
              <a:t> diagnosis</a:t>
            </a:r>
          </a:p>
          <a:p>
            <a:pPr lvl="0"/>
            <a:r>
              <a:rPr lang="en-US" sz="2400" dirty="0"/>
              <a:t>ED visit for CPP based on </a:t>
            </a:r>
            <a:r>
              <a:rPr lang="en-US" sz="2400" b="1" i="1" dirty="0"/>
              <a:t>first listed reason for visit</a:t>
            </a:r>
            <a:endParaRPr lang="en-US" sz="2400" dirty="0"/>
          </a:p>
          <a:p>
            <a:pPr lvl="0"/>
            <a:r>
              <a:rPr lang="en-US" sz="2400" dirty="0"/>
              <a:t>ED visit for CPP based on </a:t>
            </a:r>
            <a:r>
              <a:rPr lang="en-US" sz="2400" b="1" i="1" dirty="0"/>
              <a:t>any listed reason for visit</a:t>
            </a:r>
            <a:endParaRPr lang="en-US" sz="2400" dirty="0"/>
          </a:p>
          <a:p>
            <a:pPr lvl="0"/>
            <a:r>
              <a:rPr lang="en-US" sz="2400" dirty="0"/>
              <a:t>ED visit for CPP based on </a:t>
            </a:r>
            <a:r>
              <a:rPr lang="en-US" sz="2400" b="1" i="1" dirty="0"/>
              <a:t>any listed diagnosis and/or any listed reason for visit </a:t>
            </a:r>
            <a:endParaRPr lang="en-US" sz="2400" dirty="0"/>
          </a:p>
          <a:p>
            <a:pPr lvl="0"/>
            <a:r>
              <a:rPr lang="en-US" sz="2400" dirty="0"/>
              <a:t>ED visit for any oral condition based on </a:t>
            </a:r>
            <a:r>
              <a:rPr lang="en-US" sz="2400" b="1" i="1" dirty="0"/>
              <a:t>first listed</a:t>
            </a:r>
            <a:r>
              <a:rPr lang="en-US" sz="2400" dirty="0"/>
              <a:t> diagnosis</a:t>
            </a:r>
          </a:p>
          <a:p>
            <a:pPr lvl="0"/>
            <a:r>
              <a:rPr lang="en-US" sz="2400" dirty="0"/>
              <a:t>ED visit for any oral condition based on </a:t>
            </a:r>
            <a:r>
              <a:rPr lang="en-US" sz="2400" b="1" i="1" dirty="0"/>
              <a:t>any listed</a:t>
            </a:r>
            <a:r>
              <a:rPr lang="en-US" sz="2400" dirty="0"/>
              <a:t> diagnosis</a:t>
            </a:r>
          </a:p>
          <a:p>
            <a:pPr lvl="0"/>
            <a:r>
              <a:rPr lang="en-US" sz="2400" dirty="0"/>
              <a:t>ED visit for any oral condition based on </a:t>
            </a:r>
            <a:r>
              <a:rPr lang="en-US" sz="2400" b="1" i="1" dirty="0"/>
              <a:t>first listed reason for visit</a:t>
            </a:r>
            <a:endParaRPr lang="en-US" sz="2400" dirty="0"/>
          </a:p>
          <a:p>
            <a:pPr lvl="0"/>
            <a:r>
              <a:rPr lang="en-US" sz="2400" dirty="0"/>
              <a:t>ED visit for any oral condition based on </a:t>
            </a:r>
            <a:r>
              <a:rPr lang="en-US" sz="2400" b="1" i="1" dirty="0"/>
              <a:t>any listed reason for visit</a:t>
            </a:r>
            <a:endParaRPr lang="en-US" sz="2400" dirty="0"/>
          </a:p>
          <a:p>
            <a:pPr lvl="0"/>
            <a:r>
              <a:rPr lang="en-US" sz="2400" dirty="0"/>
              <a:t>ED visit for any oral condition based on </a:t>
            </a:r>
            <a:r>
              <a:rPr lang="en-US" sz="2400" b="1" i="1" dirty="0"/>
              <a:t>any listed diagnosis and/or any listed reason for </a:t>
            </a:r>
            <a:r>
              <a:rPr lang="en-US" sz="2400" b="1" i="1" dirty="0" smtClean="0"/>
              <a:t>visit</a:t>
            </a:r>
            <a:endParaRPr lang="en-US" sz="2400" dirty="0"/>
          </a:p>
        </p:txBody>
      </p:sp>
    </p:spTree>
    <p:extLst>
      <p:ext uri="{BB962C8B-B14F-4D97-AF65-F5344CB8AC3E}">
        <p14:creationId xmlns:p14="http://schemas.microsoft.com/office/powerpoint/2010/main" val="3042195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t>Optional Indicators and </a:t>
            </a:r>
            <a:br>
              <a:rPr lang="en-US" sz="3600" dirty="0" smtClean="0"/>
            </a:br>
            <a:r>
              <a:rPr lang="en-US" sz="3600" dirty="0" smtClean="0"/>
              <a:t>SEDD Diagnosis (ICD) Variable Names</a:t>
            </a:r>
            <a:endParaRPr lang="en-US" sz="36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49" y="2209800"/>
            <a:ext cx="8927898"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979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This presentation was supported by Cooperative Agreement </a:t>
            </a:r>
            <a:r>
              <a:rPr lang="en-US" dirty="0" smtClean="0"/>
              <a:t>NU58DP004919-05-00 </a:t>
            </a:r>
            <a:r>
              <a:rPr lang="en-US" dirty="0" smtClean="0">
                <a:latin typeface="Arial" pitchFamily="34" charset="0"/>
                <a:cs typeface="Arial" pitchFamily="34" charset="0"/>
              </a:rPr>
              <a:t>from CDC, Division of Oral Health. </a:t>
            </a:r>
            <a:r>
              <a:rPr lang="en-US" dirty="0" smtClean="0">
                <a:latin typeface="Arial" pitchFamily="34" charset="0"/>
                <a:ea typeface="Calibri"/>
                <a:cs typeface="Arial" pitchFamily="34" charset="0"/>
              </a:rPr>
              <a:t>Its contents are solely the responsibility of the authors and do not necessarily represent the official views of CDC.</a:t>
            </a:r>
            <a:endParaRPr lang="en-US" dirty="0" smtClean="0">
              <a:latin typeface="Arial" pitchFamily="34" charset="0"/>
              <a:cs typeface="Arial" pitchFamily="34" charset="0"/>
            </a:endParaRPr>
          </a:p>
          <a:p>
            <a:endParaRPr lang="en-US" dirty="0"/>
          </a:p>
        </p:txBody>
      </p:sp>
      <p:pic>
        <p:nvPicPr>
          <p:cNvPr id="4" name="Picture 11" descr="2BSLGTH"/>
          <p:cNvPicPr>
            <a:picLocks noChangeAspect="1" noChangeArrowheads="1"/>
          </p:cNvPicPr>
          <p:nvPr/>
        </p:nvPicPr>
        <p:blipFill>
          <a:blip r:embed="rId2" cstate="print">
            <a:lum bright="-12000" contrast="12000"/>
          </a:blip>
          <a:srcRect/>
          <a:stretch>
            <a:fillRect/>
          </a:stretch>
        </p:blipFill>
        <p:spPr bwMode="auto">
          <a:xfrm>
            <a:off x="6705600" y="4724400"/>
            <a:ext cx="1676400"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Optional Stratification Factors and Corresponding SEDD Variable Names</a:t>
            </a:r>
            <a:endParaRPr lang="en-US" sz="36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513" y="1571623"/>
            <a:ext cx="8416487" cy="4913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0026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Further Potentially  Possible Outcome Analyses with SEDD Data</a:t>
            </a:r>
            <a:endParaRPr lang="en-US" sz="36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20" y="1752600"/>
            <a:ext cx="8723368" cy="4592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6917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Getting SEDD State Data</a:t>
            </a:r>
            <a:endParaRPr lang="en-US" dirty="0"/>
          </a:p>
        </p:txBody>
      </p:sp>
      <p:sp>
        <p:nvSpPr>
          <p:cNvPr id="4" name="Content Placeholder 3"/>
          <p:cNvSpPr>
            <a:spLocks noGrp="1"/>
          </p:cNvSpPr>
          <p:nvPr>
            <p:ph idx="1"/>
          </p:nvPr>
        </p:nvSpPr>
        <p:spPr>
          <a:xfrm>
            <a:off x="457200" y="1600200"/>
            <a:ext cx="8229600" cy="4953000"/>
          </a:xfrm>
        </p:spPr>
        <p:txBody>
          <a:bodyPr>
            <a:normAutofit fontScale="70000" lnSpcReduction="20000"/>
          </a:bodyPr>
          <a:lstStyle/>
          <a:p>
            <a:r>
              <a:rPr lang="en-US" b="1" u="sng" dirty="0"/>
              <a:t>Purchase the SEDD</a:t>
            </a:r>
            <a:endParaRPr lang="en-US" dirty="0"/>
          </a:p>
          <a:p>
            <a:r>
              <a:rPr lang="en-US" dirty="0"/>
              <a:t/>
            </a:r>
            <a:br>
              <a:rPr lang="en-US" dirty="0"/>
            </a:br>
            <a:r>
              <a:rPr lang="en-US" dirty="0"/>
              <a:t>SEDD releases for data years </a:t>
            </a:r>
            <a:r>
              <a:rPr lang="en-US" dirty="0" smtClean="0"/>
              <a:t>from 1999 forward are </a:t>
            </a:r>
            <a:r>
              <a:rPr lang="en-US" dirty="0"/>
              <a:t>available for purchase through the </a:t>
            </a:r>
            <a:r>
              <a:rPr lang="en-US" u="sng" dirty="0">
                <a:hlinkClick r:id="rId2"/>
              </a:rPr>
              <a:t>HCUP Central Distributor</a:t>
            </a:r>
            <a:r>
              <a:rPr lang="en-US" dirty="0"/>
              <a:t>. Costs vary by State and data year. </a:t>
            </a:r>
            <a:br>
              <a:rPr lang="en-US" dirty="0"/>
            </a:br>
            <a:r>
              <a:rPr lang="en-US" dirty="0"/>
              <a:t/>
            </a:r>
            <a:br>
              <a:rPr lang="en-US" dirty="0"/>
            </a:br>
            <a:r>
              <a:rPr lang="en-US" dirty="0"/>
              <a:t>Prior to purchasing HCUP data, all individuals are required to take the online </a:t>
            </a:r>
            <a:r>
              <a:rPr lang="en-US" u="sng" dirty="0">
                <a:hlinkClick r:id="rId3"/>
              </a:rPr>
              <a:t>HCUP Data Use Agreement Training Course</a:t>
            </a:r>
            <a:r>
              <a:rPr lang="en-US" dirty="0"/>
              <a:t>, and users of the SEDD must read and sign the Data Use Agreement for State Databases (</a:t>
            </a:r>
            <a:r>
              <a:rPr lang="en-US" u="sng" dirty="0">
                <a:hlinkClick r:id="rId4"/>
              </a:rPr>
              <a:t>PDF</a:t>
            </a:r>
            <a:r>
              <a:rPr lang="en-US" dirty="0"/>
              <a:t> file, 206 KB; </a:t>
            </a:r>
            <a:r>
              <a:rPr lang="en-US" u="sng" dirty="0">
                <a:hlinkClick r:id="rId5"/>
              </a:rPr>
              <a:t>HTML</a:t>
            </a:r>
            <a:r>
              <a:rPr lang="en-US" dirty="0"/>
              <a:t>). </a:t>
            </a:r>
            <a:br>
              <a:rPr lang="en-US" dirty="0"/>
            </a:br>
            <a:r>
              <a:rPr lang="en-US" dirty="0"/>
              <a:t/>
            </a:r>
            <a:br>
              <a:rPr lang="en-US" dirty="0"/>
            </a:br>
            <a:r>
              <a:rPr lang="en-US" dirty="0" smtClean="0"/>
              <a:t>Questions </a:t>
            </a:r>
            <a:r>
              <a:rPr lang="en-US" dirty="0"/>
              <a:t>regarding purchasing databases can be directed to the HCUP Central Distributor:</a:t>
            </a:r>
          </a:p>
          <a:p>
            <a:r>
              <a:rPr lang="en-US" dirty="0"/>
              <a:t>E-mail: </a:t>
            </a:r>
            <a:r>
              <a:rPr lang="en-US" u="sng" dirty="0">
                <a:hlinkClick r:id="rId6"/>
              </a:rPr>
              <a:t>HCUPDistributor@AHRQ.gov</a:t>
            </a:r>
            <a:r>
              <a:rPr lang="en-US" dirty="0"/>
              <a:t> </a:t>
            </a:r>
            <a:br>
              <a:rPr lang="en-US" dirty="0"/>
            </a:br>
            <a:r>
              <a:rPr lang="en-US" dirty="0"/>
              <a:t>Telephone: (866) 556-4287 (toll free) </a:t>
            </a:r>
            <a:br>
              <a:rPr lang="en-US" dirty="0"/>
            </a:br>
            <a:r>
              <a:rPr lang="en-US" dirty="0"/>
              <a:t>Fax: (866) 792-5313 (toll free</a:t>
            </a:r>
            <a:r>
              <a:rPr lang="en-US" dirty="0" smtClean="0"/>
              <a:t>)</a:t>
            </a:r>
            <a:endParaRPr lang="en-US" dirty="0"/>
          </a:p>
        </p:txBody>
      </p:sp>
    </p:spTree>
    <p:extLst>
      <p:ext uri="{BB962C8B-B14F-4D97-AF65-F5344CB8AC3E}">
        <p14:creationId xmlns:p14="http://schemas.microsoft.com/office/powerpoint/2010/main" val="4220167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SEDD Core Data File Loading</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74" y="1905000"/>
            <a:ext cx="8845826" cy="3045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7752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SAS SEDD Core Data File Analysis – pre-2015 (ICD-9)</a:t>
            </a:r>
            <a:br>
              <a:rPr lang="en-US" sz="2800" dirty="0" smtClean="0"/>
            </a:br>
            <a:r>
              <a:rPr lang="en-US" sz="2800" dirty="0" smtClean="0"/>
              <a:t>Recommended Indicator #1: NTDC-first diagnosis</a:t>
            </a:r>
            <a:endParaRPr lang="en-US" sz="2800" dirty="0"/>
          </a:p>
        </p:txBody>
      </p:sp>
      <p:sp>
        <p:nvSpPr>
          <p:cNvPr id="3" name="Content Placeholder 2"/>
          <p:cNvSpPr>
            <a:spLocks noGrp="1"/>
          </p:cNvSpPr>
          <p:nvPr>
            <p:ph idx="1"/>
          </p:nvPr>
        </p:nvSpPr>
        <p:spPr>
          <a:xfrm>
            <a:off x="457200" y="1066800"/>
            <a:ext cx="8229600" cy="5668963"/>
          </a:xfrm>
        </p:spPr>
        <p:txBody>
          <a:bodyPr>
            <a:normAutofit fontScale="55000" lnSpcReduction="20000"/>
          </a:bodyPr>
          <a:lstStyle/>
          <a:p>
            <a:r>
              <a:rPr lang="en-GB" sz="2400" dirty="0"/>
              <a:t>data </a:t>
            </a:r>
            <a:r>
              <a:rPr lang="en-GB" sz="2400" dirty="0" err="1"/>
              <a:t>StateCore</a:t>
            </a:r>
            <a:r>
              <a:rPr lang="en-GB" sz="2400" dirty="0"/>
              <a:t>; set </a:t>
            </a:r>
            <a:r>
              <a:rPr lang="en-GB" sz="2400" dirty="0" err="1"/>
              <a:t>StateCore</a:t>
            </a:r>
            <a:r>
              <a:rPr lang="en-GB" sz="2400" dirty="0"/>
              <a:t>;</a:t>
            </a:r>
            <a:endParaRPr lang="en-US" sz="2400" dirty="0"/>
          </a:p>
          <a:p>
            <a:r>
              <a:rPr lang="en-GB" sz="2400" dirty="0"/>
              <a:t>NTDC_dx1=0; *set variable to 0 and then change to 1 if first DX variable has an NTDC code;</a:t>
            </a:r>
            <a:endParaRPr lang="en-US" sz="2400" dirty="0"/>
          </a:p>
          <a:p>
            <a:r>
              <a:rPr lang="en-GB" sz="2400" dirty="0"/>
              <a:t>If DX1 in </a:t>
            </a:r>
            <a:r>
              <a:rPr lang="en-US" sz="2400" dirty="0"/>
              <a:t>('5200', '5201', '5202', '5203', '5204', '5205', '5206', '5207', '5208', '5209', '52100', '52101', </a:t>
            </a:r>
          </a:p>
          <a:p>
            <a:r>
              <a:rPr lang="en-US" sz="2400" dirty="0"/>
              <a:t>'52102', '52103', '52104', '52105', '52106', '52107', '52108', '52109', '52110', '52111', '52112', </a:t>
            </a:r>
          </a:p>
          <a:p>
            <a:r>
              <a:rPr lang="en-US" sz="2400" dirty="0"/>
              <a:t>'52113', '52114', '52115', '52120', '52121' '52122', '52123', '52124', '52125', '52130', '52131', </a:t>
            </a:r>
          </a:p>
          <a:p>
            <a:r>
              <a:rPr lang="en-US" sz="2400" dirty="0"/>
              <a:t>'52132', '52133', '52134', '52135', '52140', '52141', '52142', '52149', '5215', '5216', '5217', </a:t>
            </a:r>
          </a:p>
          <a:p>
            <a:r>
              <a:rPr lang="en-US" sz="2400" dirty="0"/>
              <a:t>'52181', '52189', '5219', '5220', '5221', '5222', '5223', '5224', '5225', '5226', '5227', '5228', </a:t>
            </a:r>
          </a:p>
          <a:p>
            <a:r>
              <a:rPr lang="en-US" sz="2400" dirty="0"/>
              <a:t>'5229', '52300', '52301', '52310', '52311', '52320', '52321', '52322', '52323', '52324', '52325', </a:t>
            </a:r>
          </a:p>
          <a:p>
            <a:r>
              <a:rPr lang="en-US" sz="2400" dirty="0"/>
              <a:t>'52330', '52331', '52332', '52333', '52340', '52341', '52342', '5235', '5236', '5238', '5239', </a:t>
            </a:r>
          </a:p>
          <a:p>
            <a:r>
              <a:rPr lang="en-US" sz="2400" dirty="0"/>
              <a:t>'52400', '52401', '52402', '52403', '52404', '52405', '52406', '52407', '52409', '52410', '52411', </a:t>
            </a:r>
          </a:p>
          <a:p>
            <a:r>
              <a:rPr lang="en-US" sz="2400" dirty="0"/>
              <a:t>'52412', '52419', '52420', '52421', '52422', '52423', '52424', '52425', '52426', '52427', '52428', </a:t>
            </a:r>
          </a:p>
          <a:p>
            <a:r>
              <a:rPr lang="en-US" sz="2400" dirty="0"/>
              <a:t>'52429', '52430', '52431', '52432', '52433', '52434', '52435', '52436', '52437', '52439', '5244', </a:t>
            </a:r>
          </a:p>
          <a:p>
            <a:r>
              <a:rPr lang="en-US" sz="2400" dirty="0"/>
              <a:t>'52450', '52451', '52452', '52453', '52454', '52455', '52456', '52457', '52459', '52460', '52461', </a:t>
            </a:r>
          </a:p>
          <a:p>
            <a:r>
              <a:rPr lang="en-US" sz="2400" dirty="0"/>
              <a:t>'52462', '52463', '52464', '52469', '52470', '52471', '52472', '52473', '52474', '52475', '52476', </a:t>
            </a:r>
          </a:p>
          <a:p>
            <a:r>
              <a:rPr lang="en-US" sz="2400" dirty="0"/>
              <a:t>'52479', '52481', '52482', '52489', '5249', '5250', '52510', '52512', '52513', '52519', '52520', </a:t>
            </a:r>
          </a:p>
          <a:p>
            <a:r>
              <a:rPr lang="en-US" sz="2400" dirty="0"/>
              <a:t>'52521', '52522', '52523', '52524', '52525', '52526', '5253', '52540', '52541', '52542', '52543', </a:t>
            </a:r>
          </a:p>
          <a:p>
            <a:r>
              <a:rPr lang="en-US" sz="2400" dirty="0"/>
              <a:t>'52544', '52550', '52551', '52552', '52553', '52554', '52560', '52561', '52562', '52563', '52564', </a:t>
            </a:r>
          </a:p>
          <a:p>
            <a:r>
              <a:rPr lang="en-US" sz="2400" dirty="0"/>
              <a:t>'52565', '52566', '52567', '52569', '52571', '52572', '52573', '52579', '5258', '5259', '5260', </a:t>
            </a:r>
          </a:p>
          <a:p>
            <a:r>
              <a:rPr lang="en-US" sz="2400" dirty="0"/>
              <a:t>'5261', '5262', '5263', '5264', '5265', '52661', '52662', '52663', '52669', '52681', '52689', </a:t>
            </a:r>
          </a:p>
          <a:p>
            <a:r>
              <a:rPr lang="en-US" sz="2400" dirty="0"/>
              <a:t>'5269', '5270', '5271', '5272', '5273', '5274', '5275', '5276', '5277', '5278', '5279', '52800', </a:t>
            </a:r>
          </a:p>
          <a:p>
            <a:r>
              <a:rPr lang="en-US" sz="2400" dirty="0"/>
              <a:t>'52801', '52802', '52809', '5281', '5282', '5283', '5284', '5285', '5286', '52871', '52872', </a:t>
            </a:r>
          </a:p>
          <a:p>
            <a:r>
              <a:rPr lang="en-US" sz="2400" dirty="0"/>
              <a:t>'52879', '5288', '5289', '5290', '5291', '5292', '5293', '5294', '5295', '5296', '5298', '5299', </a:t>
            </a:r>
          </a:p>
          <a:p>
            <a:r>
              <a:rPr lang="en-US" sz="2400" dirty="0"/>
              <a:t>'78492', '7924', 'V523', 'V534', 'V585', 'V722', 'V723') </a:t>
            </a:r>
          </a:p>
          <a:p>
            <a:r>
              <a:rPr lang="en-GB" sz="2400" dirty="0"/>
              <a:t>then NTDC_dx1=1;</a:t>
            </a:r>
            <a:endParaRPr lang="en-US" sz="2400" dirty="0"/>
          </a:p>
          <a:p>
            <a:r>
              <a:rPr lang="en-GB" sz="2400" dirty="0"/>
              <a:t>run</a:t>
            </a:r>
            <a:r>
              <a:rPr lang="en-GB" sz="2400" dirty="0" smtClean="0"/>
              <a:t>;</a:t>
            </a:r>
            <a:endParaRPr lang="en-GB" sz="2400" b="1" dirty="0"/>
          </a:p>
          <a:p>
            <a:pPr marL="0" indent="0">
              <a:buNone/>
            </a:pPr>
            <a:endParaRPr lang="en-GB" sz="2400" b="1" dirty="0" smtClean="0"/>
          </a:p>
          <a:p>
            <a:pPr marL="0" indent="0">
              <a:buNone/>
            </a:pPr>
            <a:r>
              <a:rPr lang="en-GB" sz="2400" b="1" dirty="0" smtClean="0"/>
              <a:t>NOTE</a:t>
            </a:r>
            <a:r>
              <a:rPr lang="en-GB" sz="2400" b="1" dirty="0"/>
              <a:t>:</a:t>
            </a:r>
            <a:r>
              <a:rPr lang="en-GB" sz="2400" dirty="0"/>
              <a:t> Before using this code you should change the “set” file name to match the name and location of your data file. </a:t>
            </a:r>
            <a:r>
              <a:rPr lang="en-GB" sz="2400" b="1" i="1" dirty="0"/>
              <a:t>All states should review and revise the sample code to meet their individual needs.</a:t>
            </a:r>
            <a:endParaRPr lang="en-US" sz="2400" dirty="0"/>
          </a:p>
        </p:txBody>
      </p:sp>
    </p:spTree>
    <p:extLst>
      <p:ext uri="{BB962C8B-B14F-4D97-AF65-F5344CB8AC3E}">
        <p14:creationId xmlns:p14="http://schemas.microsoft.com/office/powerpoint/2010/main" val="3341240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SAS SEDD Core Data File Analysis – post-2015 (ICD-10)</a:t>
            </a:r>
            <a:br>
              <a:rPr lang="en-US" sz="2800" dirty="0" smtClean="0"/>
            </a:br>
            <a:r>
              <a:rPr lang="en-US" sz="2800" dirty="0" smtClean="0"/>
              <a:t>Recommended Indicator #1: NTDC-first diagnosis</a:t>
            </a:r>
            <a:endParaRPr lang="en-US" sz="2800" dirty="0"/>
          </a:p>
        </p:txBody>
      </p:sp>
      <p:sp>
        <p:nvSpPr>
          <p:cNvPr id="3" name="Content Placeholder 2"/>
          <p:cNvSpPr>
            <a:spLocks noGrp="1"/>
          </p:cNvSpPr>
          <p:nvPr>
            <p:ph idx="1"/>
          </p:nvPr>
        </p:nvSpPr>
        <p:spPr>
          <a:xfrm>
            <a:off x="457200" y="1066800"/>
            <a:ext cx="8229600" cy="5867400"/>
          </a:xfrm>
        </p:spPr>
        <p:txBody>
          <a:bodyPr>
            <a:normAutofit fontScale="92500" lnSpcReduction="20000"/>
          </a:bodyPr>
          <a:lstStyle/>
          <a:p>
            <a:r>
              <a:rPr lang="en-GB" sz="1400" dirty="0"/>
              <a:t>data </a:t>
            </a:r>
            <a:r>
              <a:rPr lang="en-GB" sz="1400" dirty="0" err="1"/>
              <a:t>StateCore</a:t>
            </a:r>
            <a:r>
              <a:rPr lang="en-GB" sz="1400" dirty="0"/>
              <a:t>; set </a:t>
            </a:r>
            <a:r>
              <a:rPr lang="en-GB" sz="1400" dirty="0" err="1"/>
              <a:t>StateCore</a:t>
            </a:r>
            <a:r>
              <a:rPr lang="en-GB" sz="1400" dirty="0"/>
              <a:t>;</a:t>
            </a:r>
            <a:endParaRPr lang="en-US" sz="1400" dirty="0"/>
          </a:p>
          <a:p>
            <a:r>
              <a:rPr lang="en-GB" sz="1400" dirty="0"/>
              <a:t>NTDC_dx1=0; *set variable to 0 and then change to 1 if first </a:t>
            </a:r>
            <a:r>
              <a:rPr lang="en-GB" sz="1400" dirty="0" smtClean="0"/>
              <a:t>I10_DX </a:t>
            </a:r>
            <a:r>
              <a:rPr lang="en-GB" sz="1400" dirty="0"/>
              <a:t>variable has an NTDC code;</a:t>
            </a:r>
            <a:endParaRPr lang="en-US" sz="1400" dirty="0"/>
          </a:p>
          <a:p>
            <a:r>
              <a:rPr lang="en-GB" sz="1400" dirty="0"/>
              <a:t>If </a:t>
            </a:r>
            <a:r>
              <a:rPr lang="en-GB" sz="1400" dirty="0" smtClean="0"/>
              <a:t>I10_DX1 </a:t>
            </a:r>
            <a:r>
              <a:rPr lang="en-GB" sz="1400" dirty="0"/>
              <a:t>in </a:t>
            </a:r>
            <a:endParaRPr lang="en-US" sz="1400" dirty="0"/>
          </a:p>
          <a:p>
            <a:r>
              <a:rPr lang="en-GB" sz="1400" dirty="0"/>
              <a:t>('A690', 'K000', 'K001', 'K002', 'K003', 'K004', 'K005', 'K006', 'K007', 'K008', 'K009', 'K010', 'K011',</a:t>
            </a:r>
            <a:endParaRPr lang="en-US" sz="1400" dirty="0"/>
          </a:p>
          <a:p>
            <a:r>
              <a:rPr lang="en-GB" sz="1400" dirty="0"/>
              <a:t>'K023', 'K0251', 'K0261', 'K0262', 'K0263', 'K027', 'K029', 'K030', 'K031', 'K032', 'K033', 'K034',</a:t>
            </a:r>
            <a:endParaRPr lang="en-US" sz="1400" dirty="0"/>
          </a:p>
          <a:p>
            <a:r>
              <a:rPr lang="en-GB" sz="1400" dirty="0"/>
              <a:t>'K035', 'K036', 'K037', 'K0381', 'K0389', 'K039', 'K040',  'K041', 'K042', 'K043', 'K044', 'K045', 'K046',</a:t>
            </a:r>
            <a:endParaRPr lang="en-US" sz="1400" dirty="0"/>
          </a:p>
          <a:p>
            <a:r>
              <a:rPr lang="en-GB" sz="1400" dirty="0"/>
              <a:t>'K047', 'K048', 'K0490', 'K0499', 'K0500', 'K0501',  'K0510', 'K0511', 'K0520', 'K0521', 'K0522',</a:t>
            </a:r>
            <a:endParaRPr lang="en-US" sz="1400" dirty="0"/>
          </a:p>
          <a:p>
            <a:r>
              <a:rPr lang="en-GB" sz="1400" dirty="0"/>
              <a:t> 'K0530', 'K0531', 'K0532', 'K0540', 'K055',  'K056', 'K060', 'K061', 'K080', 'K08101', 'K08102',</a:t>
            </a:r>
            <a:endParaRPr lang="en-US" sz="1400" dirty="0"/>
          </a:p>
          <a:p>
            <a:r>
              <a:rPr lang="en-GB" sz="1400" dirty="0"/>
              <a:t> 'K08103', 'K08104', 'K08109', 'K0820', 'K0821', 'K0822', 'K0823', 'K0824', 'K0825', 'K0826', 'K083',</a:t>
            </a:r>
            <a:endParaRPr lang="en-US" sz="1400" dirty="0"/>
          </a:p>
          <a:p>
            <a:r>
              <a:rPr lang="en-GB" sz="1400" dirty="0"/>
              <a:t>'K08401', 'K08402', 'K08403',  'K08404', 'K08409', 'K08429', 'K08439', 'K08499', 'K0850', 'K0851',</a:t>
            </a:r>
            <a:endParaRPr lang="en-US" sz="1400" dirty="0"/>
          </a:p>
          <a:p>
            <a:r>
              <a:rPr lang="en-GB" sz="1400" dirty="0"/>
              <a:t> 'K0852', 'K08530',  'K08531', 'K0854', 'K0855', 'K0856', 'K0859', 'K088', 'K089', 'K090', 'K091',</a:t>
            </a:r>
            <a:endParaRPr lang="en-US" sz="1400" dirty="0"/>
          </a:p>
          <a:p>
            <a:r>
              <a:rPr lang="en-GB" sz="1400" dirty="0"/>
              <a:t>'K098', 'K110',  'K111', 'K1120', 'K113', 'K114', 'K115', 'K116', 'K117', 'K118', 'K119', 'K120', 'K121',</a:t>
            </a:r>
            <a:endParaRPr lang="en-US" sz="1400" dirty="0"/>
          </a:p>
          <a:p>
            <a:r>
              <a:rPr lang="en-GB" sz="1400" dirty="0"/>
              <a:t>'K122', 'K1230', 'K1231', 'K1232', 'K1233',  'K1239', 'K130', 'K1321', 'K1322', 'K1323', 'K1329', 'K135',</a:t>
            </a:r>
            <a:endParaRPr lang="en-US" sz="1400" dirty="0"/>
          </a:p>
          <a:p>
            <a:r>
              <a:rPr lang="en-GB" sz="1400" dirty="0"/>
              <a:t>'K1370', 'K1379', 'K140', 'K141', 'K142', 'K143', 'K144', 'K145', 'K146', 'K148', 'K149', 'M2600', 'M2601',</a:t>
            </a:r>
            <a:endParaRPr lang="en-US" sz="1400" dirty="0"/>
          </a:p>
          <a:p>
            <a:r>
              <a:rPr lang="en-GB" sz="1400" dirty="0"/>
              <a:t>'M2602', 'M2603', 'M2604', 'M2605', 'M2606', 'M2607', 'M2609', 'M2610', 'M2611', 'M2612',</a:t>
            </a:r>
            <a:endParaRPr lang="en-US" sz="1400" dirty="0"/>
          </a:p>
          <a:p>
            <a:r>
              <a:rPr lang="en-GB" sz="1400" dirty="0"/>
              <a:t>'M2619', 'M2620', 'M26211', 'M26212', 'M26213', 'M26220',  'M26221', 'M2623', 'M2624', 'M2625',</a:t>
            </a:r>
            <a:endParaRPr lang="en-US" sz="1400" dirty="0"/>
          </a:p>
          <a:p>
            <a:r>
              <a:rPr lang="en-GB" sz="1400" dirty="0"/>
              <a:t>'M2629', 'M2630', 'M2631', 'M2632', 'M2633', 'M2634', 'M2635', 'M2636', 'M2637', 'M2639', 'M264',</a:t>
            </a:r>
            <a:endParaRPr lang="en-US" sz="1400" dirty="0"/>
          </a:p>
          <a:p>
            <a:r>
              <a:rPr lang="en-GB" sz="1400" dirty="0"/>
              <a:t>'M2650', 'M2651', 'M2652', 'M2653', 'M2654', 'M2655', 'M2656', 'M2657', 'M2659', 'M2660', 'M2661',</a:t>
            </a:r>
            <a:endParaRPr lang="en-US" sz="1400" dirty="0"/>
          </a:p>
          <a:p>
            <a:r>
              <a:rPr lang="en-GB" sz="1400" dirty="0"/>
              <a:t>'M2662', 'M2663', 'M2669', 'M2670', 'M2671', 'M2672', 'M2673', 'M2674', 'M2679', 'M2681', 'M2682',</a:t>
            </a:r>
            <a:endParaRPr lang="en-US" sz="1400" dirty="0"/>
          </a:p>
          <a:p>
            <a:r>
              <a:rPr lang="en-GB" sz="1400" dirty="0"/>
              <a:t>'M2689', 'M269', 'M271', 'M272', 'M273', 'M2749', 'M2751', 'M2752', 'M2753', 'M2759', 'M2761',</a:t>
            </a:r>
            <a:endParaRPr lang="en-US" sz="1400" dirty="0"/>
          </a:p>
          <a:p>
            <a:r>
              <a:rPr lang="en-GB" sz="1400" dirty="0"/>
              <a:t>'M2762', 'M2763', 'M2769', 'M278', 'M279', 'R682', 'R6884', 'R859', 'Z0120', 'Z0121', 'Z463', 'Z464') </a:t>
            </a:r>
            <a:endParaRPr lang="en-US" sz="1400" dirty="0"/>
          </a:p>
          <a:p>
            <a:r>
              <a:rPr lang="en-GB" sz="1400" dirty="0"/>
              <a:t>then NTDC_dx1=1;</a:t>
            </a:r>
            <a:endParaRPr lang="en-US" sz="1400" dirty="0"/>
          </a:p>
          <a:p>
            <a:r>
              <a:rPr lang="en-GB" sz="1400" dirty="0"/>
              <a:t>run;</a:t>
            </a:r>
            <a:endParaRPr lang="en-US" sz="1400" dirty="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1948356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sz="2800" dirty="0" smtClean="0"/>
              <a:t>SAS SEDD Core Data File Analysis – pre-2015 (ICD-9)</a:t>
            </a:r>
            <a:br>
              <a:rPr lang="en-US" sz="2800" dirty="0" smtClean="0"/>
            </a:br>
            <a:r>
              <a:rPr lang="en-US" sz="2800" dirty="0" smtClean="0"/>
              <a:t>Recommended Indicator #2: NTDC- any diagnosis (25 max)</a:t>
            </a:r>
            <a:endParaRPr lang="en-US" sz="2800" dirty="0"/>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array   DX{25} DX1--DX25;</a:t>
            </a:r>
            <a:endParaRPr lang="en-US" sz="1600" b="1" dirty="0"/>
          </a:p>
          <a:p>
            <a:r>
              <a:rPr lang="en-GB" sz="1600" b="1" dirty="0" err="1"/>
              <a:t>NTDC_dx_any</a:t>
            </a:r>
            <a:r>
              <a:rPr lang="en-GB" sz="1600" b="1" dirty="0"/>
              <a:t>=0;  *set variable to 0 and then change to 1 if any DX variables have an NTDC code;</a:t>
            </a:r>
            <a:endParaRPr lang="en-US" sz="1600" b="1" dirty="0"/>
          </a:p>
          <a:p>
            <a:r>
              <a:rPr lang="en-GB" sz="1600" b="1" dirty="0"/>
              <a:t>Do </a:t>
            </a:r>
            <a:r>
              <a:rPr lang="en-GB" sz="1600" b="1" dirty="0" err="1"/>
              <a:t>i</a:t>
            </a:r>
            <a:r>
              <a:rPr lang="en-GB" sz="1600" b="1" dirty="0"/>
              <a:t>=1 to 25;</a:t>
            </a:r>
            <a:endParaRPr lang="en-US" sz="1600" b="1" dirty="0"/>
          </a:p>
          <a:p>
            <a:r>
              <a:rPr lang="en-GB" sz="1600" b="1" dirty="0"/>
              <a:t>if DX{</a:t>
            </a:r>
            <a:r>
              <a:rPr lang="en-GB" sz="1600" b="1" dirty="0" err="1"/>
              <a:t>i</a:t>
            </a:r>
            <a:r>
              <a:rPr lang="en-GB" sz="1600" b="1" dirty="0"/>
              <a:t>} in (</a:t>
            </a:r>
            <a:r>
              <a:rPr lang="en-GB" sz="1900" b="1" i="1" dirty="0"/>
              <a:t>insert ICD-9 codes listed for recommended indicator #1</a:t>
            </a:r>
            <a:r>
              <a:rPr lang="en-GB" sz="1600" b="1" dirty="0"/>
              <a:t>) </a:t>
            </a:r>
            <a:endParaRPr lang="en-US" sz="1600" b="1" dirty="0"/>
          </a:p>
          <a:p>
            <a:r>
              <a:rPr lang="en-GB" sz="1600" b="1" dirty="0"/>
              <a:t>then </a:t>
            </a:r>
            <a:r>
              <a:rPr lang="en-GB" sz="1600" b="1" dirty="0" err="1"/>
              <a:t>NTDC_dx_any</a:t>
            </a:r>
            <a:r>
              <a:rPr lang="en-GB" sz="1600" b="1" dirty="0"/>
              <a:t>=1;</a:t>
            </a:r>
            <a:endParaRPr lang="en-US" sz="1600" b="1" dirty="0"/>
          </a:p>
          <a:p>
            <a:r>
              <a:rPr lang="en-GB" sz="1600" b="1" dirty="0"/>
              <a:t>end;</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69437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sz="2800" dirty="0" smtClean="0"/>
              <a:t>SAS SEDD Core Data File Analysis – post-2015 (ICD-10)</a:t>
            </a:r>
            <a:br>
              <a:rPr lang="en-US" sz="2800" dirty="0" smtClean="0"/>
            </a:br>
            <a:r>
              <a:rPr lang="en-US" sz="2800" dirty="0" smtClean="0"/>
              <a:t>Recommended Indicator #2: NTDC- any diagnosis (25 max)</a:t>
            </a:r>
            <a:endParaRPr lang="en-US" sz="2800" dirty="0"/>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array DX{25} </a:t>
            </a:r>
            <a:r>
              <a:rPr lang="en-GB" sz="1600" b="1" dirty="0" smtClean="0"/>
              <a:t>I10_DX1—I10_DX25</a:t>
            </a:r>
            <a:r>
              <a:rPr lang="en-GB" sz="1600" b="1" dirty="0"/>
              <a:t>;</a:t>
            </a:r>
            <a:endParaRPr lang="en-US" sz="1600" b="1" dirty="0"/>
          </a:p>
          <a:p>
            <a:r>
              <a:rPr lang="en-GB" sz="1600" b="1" dirty="0" err="1"/>
              <a:t>NTDC_dx_any</a:t>
            </a:r>
            <a:r>
              <a:rPr lang="en-GB" sz="1600" b="1" dirty="0"/>
              <a:t>=0; *set variable to 0 and then change to 1 if any </a:t>
            </a:r>
            <a:r>
              <a:rPr lang="en-GB" sz="1600" b="1" dirty="0" smtClean="0"/>
              <a:t>I10_DX </a:t>
            </a:r>
            <a:r>
              <a:rPr lang="en-GB" sz="1600" b="1" dirty="0"/>
              <a:t>variables have an NTDC code;</a:t>
            </a:r>
            <a:endParaRPr lang="en-US" sz="1600" b="1" dirty="0"/>
          </a:p>
          <a:p>
            <a:r>
              <a:rPr lang="en-GB" sz="1600" b="1" dirty="0"/>
              <a:t>Do </a:t>
            </a:r>
            <a:r>
              <a:rPr lang="en-GB" sz="1600" b="1" dirty="0" err="1"/>
              <a:t>i</a:t>
            </a:r>
            <a:r>
              <a:rPr lang="en-GB" sz="1600" b="1" dirty="0"/>
              <a:t>=1 to 25;</a:t>
            </a:r>
            <a:endParaRPr lang="en-US" sz="1600" b="1" dirty="0"/>
          </a:p>
          <a:p>
            <a:r>
              <a:rPr lang="en-GB" sz="1600" b="1" dirty="0"/>
              <a:t>if DX{</a:t>
            </a:r>
            <a:r>
              <a:rPr lang="en-GB" sz="1600" b="1" dirty="0" err="1"/>
              <a:t>i</a:t>
            </a:r>
            <a:r>
              <a:rPr lang="en-GB" sz="1600" b="1" dirty="0"/>
              <a:t>} in (</a:t>
            </a:r>
            <a:r>
              <a:rPr lang="en-GB" sz="1900" b="1" i="1" dirty="0"/>
              <a:t>insert ICD-10 codes listed for recommended indicator #1</a:t>
            </a:r>
            <a:r>
              <a:rPr lang="en-GB" sz="1600" b="1" dirty="0"/>
              <a:t>)</a:t>
            </a:r>
            <a:endParaRPr lang="en-US" sz="1600" b="1" dirty="0"/>
          </a:p>
          <a:p>
            <a:r>
              <a:rPr lang="en-GB" sz="1600" b="1" dirty="0"/>
              <a:t>then </a:t>
            </a:r>
            <a:r>
              <a:rPr lang="en-GB" sz="1600" b="1" dirty="0" err="1"/>
              <a:t>NTDC_dx_any</a:t>
            </a:r>
            <a:r>
              <a:rPr lang="en-GB" sz="1600" b="1" dirty="0"/>
              <a:t>=1;</a:t>
            </a:r>
            <a:endParaRPr lang="en-US" sz="1600" b="1" dirty="0"/>
          </a:p>
          <a:p>
            <a:r>
              <a:rPr lang="en-GB" sz="1600" b="1" dirty="0"/>
              <a:t>end;</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1620722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a:bodyPr>
          <a:lstStyle/>
          <a:p>
            <a:r>
              <a:rPr lang="en-US" sz="2800" dirty="0" smtClean="0"/>
              <a:t>SAS SEDD Core Data File Analysis – pre-2015 (ICD-9)</a:t>
            </a:r>
            <a:br>
              <a:rPr lang="en-US" sz="2800" dirty="0" smtClean="0"/>
            </a:br>
            <a:r>
              <a:rPr lang="en-US" sz="2800" dirty="0" smtClean="0"/>
              <a:t>Recommended Indicator #3: NTDC- first reason for visit</a:t>
            </a:r>
            <a:endParaRPr lang="en-US" sz="2800" dirty="0"/>
          </a:p>
        </p:txBody>
      </p:sp>
      <p:sp>
        <p:nvSpPr>
          <p:cNvPr id="3" name="Content Placeholder 2"/>
          <p:cNvSpPr>
            <a:spLocks noGrp="1"/>
          </p:cNvSpPr>
          <p:nvPr>
            <p:ph idx="1"/>
          </p:nvPr>
        </p:nvSpPr>
        <p:spPr>
          <a:xfrm>
            <a:off x="457200" y="1295400"/>
            <a:ext cx="8229600" cy="5562600"/>
          </a:xfrm>
        </p:spPr>
        <p:txBody>
          <a:bodyPr>
            <a:normAutofit/>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NTDC_RsnVis1=0;</a:t>
            </a:r>
            <a:endParaRPr lang="en-US" sz="1600" b="1" dirty="0"/>
          </a:p>
          <a:p>
            <a:r>
              <a:rPr lang="en-GB" sz="1600" b="1" dirty="0"/>
              <a:t>If DX_Visit_Reason1 in (</a:t>
            </a:r>
            <a:r>
              <a:rPr lang="en-GB" sz="1800" b="1" i="1" dirty="0"/>
              <a:t>insert ICD-9 codes listed for recommended indicator #1</a:t>
            </a:r>
            <a:r>
              <a:rPr lang="en-GB" sz="1600" b="1" dirty="0"/>
              <a:t>)</a:t>
            </a:r>
            <a:endParaRPr lang="en-US" sz="1600" b="1" dirty="0"/>
          </a:p>
          <a:p>
            <a:r>
              <a:rPr lang="en-GB" sz="1600" b="1" dirty="0"/>
              <a:t>then NTDC_RsnVis1=1;</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3098507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a:bodyPr>
          <a:lstStyle/>
          <a:p>
            <a:r>
              <a:rPr lang="en-US" sz="2800" dirty="0" smtClean="0"/>
              <a:t>SAS SEDD Core Data File Analysis – post-2015 (ICD-10)</a:t>
            </a:r>
            <a:br>
              <a:rPr lang="en-US" sz="2800" dirty="0" smtClean="0"/>
            </a:br>
            <a:r>
              <a:rPr lang="en-US" sz="2800" dirty="0" smtClean="0"/>
              <a:t>Recommended Indicator #3: NTDC- first reason for visit</a:t>
            </a:r>
            <a:endParaRPr lang="en-US" sz="2800" dirty="0"/>
          </a:p>
        </p:txBody>
      </p:sp>
      <p:sp>
        <p:nvSpPr>
          <p:cNvPr id="3" name="Content Placeholder 2"/>
          <p:cNvSpPr>
            <a:spLocks noGrp="1"/>
          </p:cNvSpPr>
          <p:nvPr>
            <p:ph idx="1"/>
          </p:nvPr>
        </p:nvSpPr>
        <p:spPr>
          <a:xfrm>
            <a:off x="457200" y="1295400"/>
            <a:ext cx="8229600" cy="5562600"/>
          </a:xfrm>
        </p:spPr>
        <p:txBody>
          <a:bodyPr>
            <a:normAutofit/>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NTDC_RsnVis1=0;</a:t>
            </a:r>
            <a:endParaRPr lang="en-US" sz="1600" b="1" dirty="0"/>
          </a:p>
          <a:p>
            <a:r>
              <a:rPr lang="en-GB" sz="1600" b="1" dirty="0"/>
              <a:t>If </a:t>
            </a:r>
            <a:r>
              <a:rPr lang="en-GB" sz="1600" b="1" dirty="0" smtClean="0"/>
              <a:t>I10</a:t>
            </a:r>
            <a:r>
              <a:rPr lang="en-GB" sz="1600" b="1" dirty="0" smtClean="0"/>
              <a:t>_Visit_Reason1 </a:t>
            </a:r>
            <a:r>
              <a:rPr lang="en-GB" sz="1600" b="1" dirty="0"/>
              <a:t>in (</a:t>
            </a:r>
            <a:r>
              <a:rPr lang="en-GB" sz="1800" b="1" i="1" dirty="0"/>
              <a:t>insert ICD-10 codes listed for recommended indicator #1</a:t>
            </a:r>
            <a:r>
              <a:rPr lang="en-GB" sz="1600" b="1" dirty="0"/>
              <a:t>)</a:t>
            </a:r>
            <a:endParaRPr lang="en-US" sz="1600" b="1" dirty="0"/>
          </a:p>
          <a:p>
            <a:r>
              <a:rPr lang="en-GB" sz="1600" b="1" dirty="0"/>
              <a:t>then NTDC_RsnVis1=1;</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290005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Background</a:t>
            </a:r>
            <a:endParaRPr lang="en-US" dirty="0">
              <a:solidFill>
                <a:srgbClr val="7030A0"/>
              </a:solidFill>
            </a:endParaRPr>
          </a:p>
        </p:txBody>
      </p:sp>
      <p:sp>
        <p:nvSpPr>
          <p:cNvPr id="3" name="Content Placeholder 2"/>
          <p:cNvSpPr>
            <a:spLocks noGrp="1"/>
          </p:cNvSpPr>
          <p:nvPr>
            <p:ph idx="1"/>
          </p:nvPr>
        </p:nvSpPr>
        <p:spPr>
          <a:xfrm>
            <a:off x="228600" y="1600200"/>
            <a:ext cx="8686800" cy="4525963"/>
          </a:xfrm>
        </p:spPr>
        <p:txBody>
          <a:bodyPr>
            <a:normAutofit fontScale="85000" lnSpcReduction="10000"/>
          </a:bodyPr>
          <a:lstStyle/>
          <a:p>
            <a:r>
              <a:rPr lang="en-US" dirty="0" smtClean="0"/>
              <a:t>Access to Oral Care as a Major Topic of Interest</a:t>
            </a:r>
          </a:p>
          <a:p>
            <a:r>
              <a:rPr lang="en-US" dirty="0" smtClean="0"/>
              <a:t>Use of Hospital EDs for Oral </a:t>
            </a:r>
            <a:r>
              <a:rPr lang="en-US" dirty="0"/>
              <a:t>C</a:t>
            </a:r>
            <a:r>
              <a:rPr lang="en-US" dirty="0" smtClean="0"/>
              <a:t>are as an Indicator of Access</a:t>
            </a:r>
          </a:p>
          <a:p>
            <a:r>
              <a:rPr lang="en-US" dirty="0" smtClean="0"/>
              <a:t>NTDCs Treated in EDs – Treatment (Prevention)?</a:t>
            </a:r>
          </a:p>
          <a:p>
            <a:pPr lvl="1"/>
            <a:r>
              <a:rPr lang="en-US" dirty="0" smtClean="0"/>
              <a:t>Typically Rx and Referral</a:t>
            </a:r>
          </a:p>
          <a:p>
            <a:r>
              <a:rPr lang="en-US" dirty="0" smtClean="0"/>
              <a:t>Diversion/Prevention - Other Than Addressing Cause:</a:t>
            </a:r>
          </a:p>
          <a:p>
            <a:pPr lvl="1"/>
            <a:r>
              <a:rPr lang="en-US" dirty="0" smtClean="0"/>
              <a:t>Cost Savings</a:t>
            </a:r>
          </a:p>
          <a:p>
            <a:pPr lvl="1"/>
            <a:r>
              <a:rPr lang="en-US" dirty="0" smtClean="0"/>
              <a:t>QOL</a:t>
            </a:r>
          </a:p>
          <a:p>
            <a:r>
              <a:rPr lang="en-US" dirty="0" smtClean="0"/>
              <a:t>A Need to Assess Existence and Extent of the Problem to Plan/Implement/Advocate</a:t>
            </a:r>
          </a:p>
          <a:p>
            <a:endParaRPr lang="en-US" dirty="0"/>
          </a:p>
        </p:txBody>
      </p:sp>
    </p:spTree>
    <p:extLst>
      <p:ext uri="{BB962C8B-B14F-4D97-AF65-F5344CB8AC3E}">
        <p14:creationId xmlns:p14="http://schemas.microsoft.com/office/powerpoint/2010/main" val="526010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sz="2800" dirty="0" smtClean="0"/>
              <a:t>SAS SEDD Core Data File Analysis – pre-2015 (ICD-9)</a:t>
            </a:r>
            <a:br>
              <a:rPr lang="en-US" sz="2800" dirty="0" smtClean="0"/>
            </a:br>
            <a:r>
              <a:rPr lang="en-US" sz="2800" dirty="0" smtClean="0"/>
              <a:t>Recommended Indicator #4: NTDC- any reason for visit (max=3)</a:t>
            </a:r>
            <a:endParaRPr lang="en-US" sz="2800" dirty="0"/>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array   </a:t>
            </a:r>
            <a:r>
              <a:rPr lang="en-GB" sz="1600" b="1" dirty="0" err="1"/>
              <a:t>rsn</a:t>
            </a:r>
            <a:r>
              <a:rPr lang="en-GB" sz="1600" b="1" dirty="0"/>
              <a:t>{3} </a:t>
            </a:r>
            <a:r>
              <a:rPr lang="en-GB" sz="1600" b="1" dirty="0" smtClean="0"/>
              <a:t>DX_Visit_Reason1--DX_Visit_Reason3</a:t>
            </a:r>
            <a:r>
              <a:rPr lang="en-GB" sz="1600" b="1" dirty="0"/>
              <a:t>;</a:t>
            </a:r>
            <a:endParaRPr lang="en-US" sz="1600" b="1" dirty="0"/>
          </a:p>
          <a:p>
            <a:r>
              <a:rPr lang="en-GB" sz="1600" b="1" dirty="0" err="1"/>
              <a:t>NTDC_RsnVis_any</a:t>
            </a:r>
            <a:r>
              <a:rPr lang="en-GB" sz="1600" b="1" dirty="0"/>
              <a:t>=0; *set variable to 0 and then change to 1 if any </a:t>
            </a:r>
            <a:r>
              <a:rPr lang="en-GB" sz="1600" b="1" dirty="0" err="1" smtClean="0"/>
              <a:t>DX_Visit_ReasonN</a:t>
            </a:r>
            <a:r>
              <a:rPr lang="en-GB" sz="1600" b="1" dirty="0" smtClean="0"/>
              <a:t> </a:t>
            </a:r>
            <a:r>
              <a:rPr lang="en-GB" sz="1600" b="1" dirty="0"/>
              <a:t>variables have an NTDC code;</a:t>
            </a:r>
            <a:endParaRPr lang="en-US" sz="1600" b="1" dirty="0"/>
          </a:p>
          <a:p>
            <a:r>
              <a:rPr lang="en-GB" sz="1600" b="1" dirty="0"/>
              <a:t>Do </a:t>
            </a:r>
            <a:r>
              <a:rPr lang="en-GB" sz="1600" b="1" dirty="0" err="1"/>
              <a:t>i</a:t>
            </a:r>
            <a:r>
              <a:rPr lang="en-GB" sz="1600" b="1" dirty="0"/>
              <a:t>=1 to 3;</a:t>
            </a:r>
            <a:endParaRPr lang="en-US" sz="1600" b="1" dirty="0"/>
          </a:p>
          <a:p>
            <a:r>
              <a:rPr lang="en-GB" sz="1600" b="1" dirty="0"/>
              <a:t>if </a:t>
            </a:r>
            <a:r>
              <a:rPr lang="en-GB" sz="1600" b="1" dirty="0" err="1"/>
              <a:t>rsn</a:t>
            </a:r>
            <a:r>
              <a:rPr lang="en-GB" sz="1600" b="1" dirty="0"/>
              <a:t>{</a:t>
            </a:r>
            <a:r>
              <a:rPr lang="en-GB" sz="1600" b="1" dirty="0" err="1"/>
              <a:t>i</a:t>
            </a:r>
            <a:r>
              <a:rPr lang="en-GB" sz="1600" b="1" dirty="0"/>
              <a:t>} in (</a:t>
            </a:r>
            <a:r>
              <a:rPr lang="en-GB" sz="1600" b="1" i="1" dirty="0"/>
              <a:t> </a:t>
            </a:r>
            <a:r>
              <a:rPr lang="en-GB" sz="1900" b="1" i="1" dirty="0"/>
              <a:t>insert ICD-9 codes listed for recommended indicator #1</a:t>
            </a:r>
            <a:r>
              <a:rPr lang="en-GB" sz="1600" b="1" dirty="0"/>
              <a:t>)</a:t>
            </a:r>
            <a:endParaRPr lang="en-US" sz="1600" b="1" dirty="0"/>
          </a:p>
          <a:p>
            <a:r>
              <a:rPr lang="en-GB" sz="1600" b="1" dirty="0"/>
              <a:t>then </a:t>
            </a:r>
            <a:r>
              <a:rPr lang="en-GB" sz="1600" b="1" dirty="0" err="1"/>
              <a:t>NTDC_RsnVis_any</a:t>
            </a:r>
            <a:r>
              <a:rPr lang="en-GB" sz="1600" b="1" dirty="0"/>
              <a:t>=1;</a:t>
            </a:r>
            <a:endParaRPr lang="en-US" sz="1600" b="1" dirty="0"/>
          </a:p>
          <a:p>
            <a:r>
              <a:rPr lang="en-GB" sz="1600" b="1" dirty="0"/>
              <a:t>end;</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33516615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sz="2800" dirty="0" smtClean="0"/>
              <a:t>SAS SEDD Core Data File Analysis – post-2015 (ICD-10)</a:t>
            </a:r>
            <a:br>
              <a:rPr lang="en-US" sz="2800" dirty="0" smtClean="0"/>
            </a:br>
            <a:r>
              <a:rPr lang="en-US" sz="2800" dirty="0" smtClean="0"/>
              <a:t>Recommended Indicator #4: NTDC- any reason for visit (max=3)</a:t>
            </a:r>
            <a:endParaRPr lang="en-US" sz="2800" dirty="0"/>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a:t>array   </a:t>
            </a:r>
            <a:r>
              <a:rPr lang="en-GB" sz="1600" b="1" dirty="0" err="1"/>
              <a:t>rsn</a:t>
            </a:r>
            <a:r>
              <a:rPr lang="en-GB" sz="1600" b="1" dirty="0"/>
              <a:t>{3} </a:t>
            </a:r>
            <a:r>
              <a:rPr lang="en-GB" sz="1600" b="1" dirty="0" smtClean="0"/>
              <a:t>I10</a:t>
            </a:r>
            <a:r>
              <a:rPr lang="en-GB" sz="1600" b="1" dirty="0"/>
              <a:t>_Visit_Reason1--</a:t>
            </a:r>
            <a:r>
              <a:rPr lang="en-GB" sz="1600" b="1" dirty="0" smtClean="0"/>
              <a:t>I10</a:t>
            </a:r>
            <a:r>
              <a:rPr lang="en-GB" sz="1600" b="1" dirty="0" smtClean="0"/>
              <a:t>_Visit_Reason3</a:t>
            </a:r>
            <a:r>
              <a:rPr lang="en-GB" sz="1600" b="1" dirty="0"/>
              <a:t>;</a:t>
            </a:r>
            <a:endParaRPr lang="en-US" sz="1600" b="1" dirty="0"/>
          </a:p>
          <a:p>
            <a:r>
              <a:rPr lang="en-GB" sz="1600" b="1" dirty="0" err="1"/>
              <a:t>NTDC_RsnVis_any</a:t>
            </a:r>
            <a:r>
              <a:rPr lang="en-GB" sz="1600" b="1" dirty="0"/>
              <a:t>=0; *set variable to 0 and then change to 1 if any </a:t>
            </a:r>
            <a:r>
              <a:rPr lang="en-GB" sz="1600" b="1" dirty="0" smtClean="0"/>
              <a:t>I10</a:t>
            </a:r>
            <a:r>
              <a:rPr lang="en-GB" sz="1600" b="1" dirty="0" smtClean="0"/>
              <a:t>_Visit_ReasonN </a:t>
            </a:r>
            <a:r>
              <a:rPr lang="en-GB" sz="1600" b="1" dirty="0"/>
              <a:t>variables have an NTDC code;</a:t>
            </a:r>
            <a:endParaRPr lang="en-US" sz="1600" b="1" dirty="0"/>
          </a:p>
          <a:p>
            <a:r>
              <a:rPr lang="en-GB" sz="1600" b="1" dirty="0"/>
              <a:t>Do </a:t>
            </a:r>
            <a:r>
              <a:rPr lang="en-GB" sz="1600" b="1" dirty="0" err="1"/>
              <a:t>i</a:t>
            </a:r>
            <a:r>
              <a:rPr lang="en-GB" sz="1600" b="1" dirty="0"/>
              <a:t>=1 to 3;</a:t>
            </a:r>
            <a:endParaRPr lang="en-US" sz="1600" b="1" dirty="0"/>
          </a:p>
          <a:p>
            <a:r>
              <a:rPr lang="en-GB" sz="1600" b="1" dirty="0"/>
              <a:t>if </a:t>
            </a:r>
            <a:r>
              <a:rPr lang="en-GB" sz="1600" b="1" dirty="0" err="1"/>
              <a:t>rsn</a:t>
            </a:r>
            <a:r>
              <a:rPr lang="en-GB" sz="1600" b="1" dirty="0"/>
              <a:t>{</a:t>
            </a:r>
            <a:r>
              <a:rPr lang="en-GB" sz="1600" b="1" dirty="0" err="1"/>
              <a:t>i</a:t>
            </a:r>
            <a:r>
              <a:rPr lang="en-GB" sz="1600" b="1" dirty="0"/>
              <a:t>} in (</a:t>
            </a:r>
            <a:r>
              <a:rPr lang="en-GB" sz="1600" b="1" i="1" dirty="0"/>
              <a:t> </a:t>
            </a:r>
            <a:r>
              <a:rPr lang="en-GB" sz="1900" b="1" i="1" dirty="0"/>
              <a:t>insert ICD-10 codes listed for recommended indicator #1</a:t>
            </a:r>
            <a:r>
              <a:rPr lang="en-GB" sz="1600" b="1" dirty="0"/>
              <a:t>)</a:t>
            </a:r>
            <a:endParaRPr lang="en-US" sz="1600" b="1" dirty="0"/>
          </a:p>
          <a:p>
            <a:r>
              <a:rPr lang="en-GB" sz="1600" b="1" dirty="0"/>
              <a:t>then </a:t>
            </a:r>
            <a:r>
              <a:rPr lang="en-GB" sz="1600" b="1" dirty="0" err="1"/>
              <a:t>NTDC_RsnVis_any</a:t>
            </a:r>
            <a:r>
              <a:rPr lang="en-GB" sz="1600" b="1" dirty="0"/>
              <a:t>=1;</a:t>
            </a:r>
            <a:endParaRPr lang="en-US" sz="1600" b="1" dirty="0"/>
          </a:p>
          <a:p>
            <a:r>
              <a:rPr lang="en-GB" sz="1600" b="1" dirty="0"/>
              <a:t>end;</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3942574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sz="2800" dirty="0" smtClean="0"/>
              <a:t>SAS SEDD Core Data File Analysis – pre-2015 (ICD-9)</a:t>
            </a:r>
            <a:br>
              <a:rPr lang="en-US" sz="2800" dirty="0" smtClean="0"/>
            </a:br>
            <a:r>
              <a:rPr lang="en-US" sz="2800" dirty="0" smtClean="0"/>
              <a:t>Recommended Indicator #5: NTDC- any dx or reason for visit</a:t>
            </a:r>
            <a:endParaRPr lang="en-US" sz="2800" dirty="0"/>
          </a:p>
        </p:txBody>
      </p:sp>
      <p:sp>
        <p:nvSpPr>
          <p:cNvPr id="3" name="Content Placeholder 2"/>
          <p:cNvSpPr>
            <a:spLocks noGrp="1"/>
          </p:cNvSpPr>
          <p:nvPr>
            <p:ph idx="1"/>
          </p:nvPr>
        </p:nvSpPr>
        <p:spPr>
          <a:xfrm>
            <a:off x="457200" y="1295400"/>
            <a:ext cx="8229600" cy="5562600"/>
          </a:xfrm>
        </p:spPr>
        <p:txBody>
          <a:bodyPr>
            <a:normAutofit/>
          </a:bodyPr>
          <a:lstStyle/>
          <a:p>
            <a:r>
              <a:rPr lang="en-GB" sz="1600" b="1" dirty="0"/>
              <a:t>data </a:t>
            </a:r>
            <a:r>
              <a:rPr lang="en-GB" sz="1600" b="1" dirty="0" err="1"/>
              <a:t>StateCore</a:t>
            </a:r>
            <a:r>
              <a:rPr lang="en-GB" sz="1600" b="1" dirty="0"/>
              <a:t>; set </a:t>
            </a:r>
            <a:r>
              <a:rPr lang="en-GB" sz="1600" b="1" dirty="0" err="1"/>
              <a:t>StateCore</a:t>
            </a:r>
            <a:r>
              <a:rPr lang="en-GB" sz="1600" b="1" dirty="0"/>
              <a:t>;</a:t>
            </a:r>
            <a:endParaRPr lang="en-US" sz="1600" b="1" dirty="0"/>
          </a:p>
          <a:p>
            <a:r>
              <a:rPr lang="en-GB" sz="1600" b="1" dirty="0" err="1"/>
              <a:t>NTDC_DXorRsn</a:t>
            </a:r>
            <a:r>
              <a:rPr lang="en-GB" sz="1600" b="1" dirty="0"/>
              <a:t>=0;</a:t>
            </a:r>
            <a:endParaRPr lang="en-US" sz="1600" b="1" dirty="0"/>
          </a:p>
          <a:p>
            <a:r>
              <a:rPr lang="en-GB" sz="1600" b="1" dirty="0"/>
              <a:t>if </a:t>
            </a:r>
            <a:r>
              <a:rPr lang="en-GB" sz="1600" b="1" dirty="0" err="1"/>
              <a:t>NTDC_dx_any</a:t>
            </a:r>
            <a:r>
              <a:rPr lang="en-GB" sz="1600" b="1" dirty="0"/>
              <a:t>=1 or </a:t>
            </a:r>
            <a:r>
              <a:rPr lang="en-GB" sz="1600" b="1" dirty="0" err="1"/>
              <a:t>NTDC_RsnVis_any</a:t>
            </a:r>
            <a:r>
              <a:rPr lang="en-GB" sz="1600" b="1" dirty="0"/>
              <a:t>=1 then </a:t>
            </a:r>
            <a:r>
              <a:rPr lang="en-GB" sz="1600" b="1" dirty="0" err="1"/>
              <a:t>NTDC_DXorRsn</a:t>
            </a:r>
            <a:r>
              <a:rPr lang="en-GB" sz="1600" b="1" dirty="0"/>
              <a:t>=1;</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endParaRPr lang="en-GB" sz="1900" b="1" dirty="0" smtClean="0"/>
          </a:p>
          <a:p>
            <a:pPr marL="0" indent="0">
              <a:buNone/>
            </a:pPr>
            <a:endParaRPr lang="en-GB" sz="1900" b="1" dirty="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28192766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a:bodyPr>
          <a:lstStyle/>
          <a:p>
            <a:r>
              <a:rPr lang="en-US" sz="2800" dirty="0" smtClean="0"/>
              <a:t>SAS SEDD Core Data File Analysis </a:t>
            </a:r>
            <a:br>
              <a:rPr lang="en-US" sz="2800" dirty="0" smtClean="0"/>
            </a:br>
            <a:r>
              <a:rPr lang="en-US" sz="2800" dirty="0" smtClean="0"/>
              <a:t>Generating Counts for the Five Indicators</a:t>
            </a:r>
            <a:endParaRPr lang="en-US" sz="2800" dirty="0"/>
          </a:p>
        </p:txBody>
      </p:sp>
      <p:sp>
        <p:nvSpPr>
          <p:cNvPr id="3" name="Content Placeholder 2"/>
          <p:cNvSpPr>
            <a:spLocks noGrp="1"/>
          </p:cNvSpPr>
          <p:nvPr>
            <p:ph idx="1"/>
          </p:nvPr>
        </p:nvSpPr>
        <p:spPr>
          <a:xfrm>
            <a:off x="457200" y="1295400"/>
            <a:ext cx="8229600" cy="5562600"/>
          </a:xfrm>
        </p:spPr>
        <p:txBody>
          <a:bodyPr>
            <a:normAutofit/>
          </a:bodyPr>
          <a:lstStyle/>
          <a:p>
            <a:r>
              <a:rPr lang="en-GB" sz="1600" b="1" dirty="0"/>
              <a:t>proc </a:t>
            </a:r>
            <a:r>
              <a:rPr lang="en-GB" sz="1600" b="1" dirty="0" err="1"/>
              <a:t>freq</a:t>
            </a:r>
            <a:r>
              <a:rPr lang="en-GB" sz="1600" b="1" dirty="0"/>
              <a:t> data = </a:t>
            </a:r>
            <a:r>
              <a:rPr lang="en-GB" sz="1600" b="1" dirty="0" err="1"/>
              <a:t>StateCore</a:t>
            </a:r>
            <a:r>
              <a:rPr lang="en-GB" sz="1600" b="1" dirty="0"/>
              <a:t>;</a:t>
            </a:r>
            <a:endParaRPr lang="en-US" sz="1600" b="1" dirty="0"/>
          </a:p>
          <a:p>
            <a:r>
              <a:rPr lang="en-GB" sz="1600" b="1" dirty="0"/>
              <a:t>tables NTDC_dx1 </a:t>
            </a:r>
            <a:r>
              <a:rPr lang="en-GB" sz="1600" b="1" dirty="0" err="1"/>
              <a:t>NTDC_dx_any</a:t>
            </a:r>
            <a:r>
              <a:rPr lang="en-GB" sz="1600" b="1" dirty="0"/>
              <a:t> NTDC_RsnVis1 </a:t>
            </a:r>
            <a:r>
              <a:rPr lang="en-GB" sz="1600" b="1" dirty="0" err="1"/>
              <a:t>NTDC_RsnVis_any</a:t>
            </a:r>
            <a:r>
              <a:rPr lang="en-GB" sz="1600" b="1" dirty="0"/>
              <a:t> </a:t>
            </a:r>
            <a:r>
              <a:rPr lang="en-GB" sz="1600" b="1" dirty="0" err="1"/>
              <a:t>NTDC_DXorRsn</a:t>
            </a:r>
            <a:r>
              <a:rPr lang="en-GB" sz="1600" b="1" dirty="0"/>
              <a:t>;</a:t>
            </a:r>
            <a:endParaRPr lang="en-US" sz="1600" b="1" dirty="0"/>
          </a:p>
          <a:p>
            <a:r>
              <a:rPr lang="en-GB" sz="1600" b="1" dirty="0"/>
              <a:t>run;</a:t>
            </a:r>
            <a:endParaRPr lang="en-US" sz="16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a:p>
          <a:p>
            <a:pPr marL="0" indent="0">
              <a:buNone/>
            </a:pPr>
            <a:endParaRPr lang="en-GB" sz="2400" b="1" dirty="0" smtClean="0"/>
          </a:p>
          <a:p>
            <a:pPr marL="0" indent="0">
              <a:buNone/>
            </a:pPr>
            <a:endParaRPr lang="en-GB" sz="2400" b="1" dirty="0" smtClean="0"/>
          </a:p>
          <a:p>
            <a:pPr marL="0" indent="0">
              <a:buNone/>
            </a:pPr>
            <a:endParaRPr lang="en-GB" sz="1900" b="1" dirty="0" smtClean="0"/>
          </a:p>
          <a:p>
            <a:pPr marL="0" indent="0">
              <a:buNone/>
            </a:pPr>
            <a:endParaRPr lang="en-GB" sz="1900" b="1" dirty="0"/>
          </a:p>
          <a:p>
            <a:pPr marL="0" indent="0">
              <a:buNone/>
            </a:pPr>
            <a:r>
              <a:rPr lang="en-GB" sz="1900" b="1" dirty="0" smtClean="0"/>
              <a:t>NOTE</a:t>
            </a:r>
            <a:r>
              <a:rPr lang="en-GB" sz="1900" b="1" dirty="0"/>
              <a:t>:</a:t>
            </a:r>
            <a:r>
              <a:rPr lang="en-GB" sz="1900" dirty="0"/>
              <a:t> Before using this code you should change the “set” file name to match the name and location of your data file. </a:t>
            </a:r>
            <a:r>
              <a:rPr lang="en-GB" sz="1900" b="1" i="1" dirty="0"/>
              <a:t>All states should review and revise the sample code to meet their individual needs.</a:t>
            </a:r>
            <a:endParaRPr lang="en-US" sz="1900" dirty="0"/>
          </a:p>
        </p:txBody>
      </p:sp>
    </p:spTree>
    <p:extLst>
      <p:ext uri="{BB962C8B-B14F-4D97-AF65-F5344CB8AC3E}">
        <p14:creationId xmlns:p14="http://schemas.microsoft.com/office/powerpoint/2010/main" val="10654071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To generate rate per 100,000 population. NOTE: This is </a:t>
            </a:r>
            <a:r>
              <a:rPr lang="en-GB" sz="3600" b="1" u="sng" dirty="0"/>
              <a:t>not</a:t>
            </a:r>
            <a:r>
              <a:rPr lang="en-GB" sz="3600" dirty="0"/>
              <a:t> SAS code. </a:t>
            </a:r>
            <a:endParaRPr lang="en-US" sz="3600" dirty="0"/>
          </a:p>
        </p:txBody>
      </p:sp>
      <p:sp>
        <p:nvSpPr>
          <p:cNvPr id="3" name="Content Placeholder 2"/>
          <p:cNvSpPr>
            <a:spLocks noGrp="1"/>
          </p:cNvSpPr>
          <p:nvPr>
            <p:ph idx="1"/>
          </p:nvPr>
        </p:nvSpPr>
        <p:spPr/>
        <p:txBody>
          <a:bodyPr/>
          <a:lstStyle/>
          <a:p>
            <a:r>
              <a:rPr lang="en-GB" sz="2800" dirty="0"/>
              <a:t>(indicator count/population estimate) * 100,000</a:t>
            </a:r>
            <a:endParaRPr lang="en-US" sz="2800" dirty="0"/>
          </a:p>
          <a:p>
            <a:r>
              <a:rPr lang="en-GB" sz="2800" dirty="0"/>
              <a:t>Example: First diagnosis NTDC count is 36,188, state population estimate is 4,400,477</a:t>
            </a:r>
            <a:endParaRPr lang="en-US" sz="2800" dirty="0"/>
          </a:p>
          <a:p>
            <a:r>
              <a:rPr lang="en-GB" sz="2800" dirty="0"/>
              <a:t>Rate of ED NTDC visits per 100,000 population = (36,188 / 4,400,477) * 100,000 = 822.4 per 100,000 population</a:t>
            </a:r>
            <a:endParaRPr lang="en-US" sz="2800" dirty="0"/>
          </a:p>
          <a:p>
            <a:pPr marL="0" indent="0">
              <a:buNone/>
            </a:pPr>
            <a:endParaRPr lang="en-US" dirty="0"/>
          </a:p>
        </p:txBody>
      </p:sp>
    </p:spTree>
    <p:extLst>
      <p:ext uri="{BB962C8B-B14F-4D97-AF65-F5344CB8AC3E}">
        <p14:creationId xmlns:p14="http://schemas.microsoft.com/office/powerpoint/2010/main" val="5177596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To generate rate per </a:t>
            </a:r>
            <a:r>
              <a:rPr lang="en-GB" sz="3600" dirty="0" smtClean="0"/>
              <a:t>10,000 ED Visits </a:t>
            </a:r>
            <a:r>
              <a:rPr lang="en-GB" sz="3600" dirty="0"/>
              <a:t>NOTE: This is </a:t>
            </a:r>
            <a:r>
              <a:rPr lang="en-GB" sz="3600" b="1" u="sng" dirty="0"/>
              <a:t>not</a:t>
            </a:r>
            <a:r>
              <a:rPr lang="en-GB" sz="3600" dirty="0"/>
              <a:t> SAS code. </a:t>
            </a:r>
            <a:endParaRPr lang="en-US" sz="3600" dirty="0"/>
          </a:p>
        </p:txBody>
      </p:sp>
      <p:sp>
        <p:nvSpPr>
          <p:cNvPr id="3" name="Content Placeholder 2"/>
          <p:cNvSpPr>
            <a:spLocks noGrp="1"/>
          </p:cNvSpPr>
          <p:nvPr>
            <p:ph idx="1"/>
          </p:nvPr>
        </p:nvSpPr>
        <p:spPr/>
        <p:txBody>
          <a:bodyPr/>
          <a:lstStyle/>
          <a:p>
            <a:r>
              <a:rPr lang="en-GB" sz="2800" dirty="0"/>
              <a:t>(indicator count / total ED visit count) * 10,000</a:t>
            </a:r>
            <a:endParaRPr lang="en-US" sz="2800" dirty="0"/>
          </a:p>
          <a:p>
            <a:r>
              <a:rPr lang="en-GB" sz="2800" dirty="0"/>
              <a:t>Example: First diagnosis NTDC count is 36,188, total ED visit count is 2,036,780</a:t>
            </a:r>
            <a:endParaRPr lang="en-US" sz="2800" dirty="0"/>
          </a:p>
          <a:p>
            <a:r>
              <a:rPr lang="en-GB" sz="2800" dirty="0"/>
              <a:t>rate of ED NTDC per 10,000 ED visits = (36,188 / 2,036,780) * 10,000 = 177.7 per 10,000 ED visits</a:t>
            </a:r>
            <a:endParaRPr lang="en-US" sz="2800" dirty="0"/>
          </a:p>
          <a:p>
            <a:pPr marL="0" indent="0">
              <a:buNone/>
            </a:pPr>
            <a:endParaRPr lang="en-US" dirty="0"/>
          </a:p>
        </p:txBody>
      </p:sp>
    </p:spTree>
    <p:extLst>
      <p:ext uri="{BB962C8B-B14F-4D97-AF65-F5344CB8AC3E}">
        <p14:creationId xmlns:p14="http://schemas.microsoft.com/office/powerpoint/2010/main" val="107311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To generate </a:t>
            </a:r>
            <a:r>
              <a:rPr lang="en-GB" sz="3200" dirty="0" smtClean="0"/>
              <a:t>charges</a:t>
            </a:r>
            <a:r>
              <a:rPr lang="en-GB" sz="3200" dirty="0"/>
              <a:t>, use the following SAS code. </a:t>
            </a:r>
            <a:r>
              <a:rPr lang="en-GB" sz="3200" dirty="0" smtClean="0"/>
              <a:t>(First </a:t>
            </a:r>
            <a:r>
              <a:rPr lang="en-GB" sz="3200" dirty="0"/>
              <a:t>diagnosis indicator is used in this </a:t>
            </a:r>
            <a:r>
              <a:rPr lang="en-GB" sz="3200" dirty="0" smtClean="0"/>
              <a:t>example)</a:t>
            </a:r>
            <a:endParaRPr lang="en-US" sz="3200" dirty="0"/>
          </a:p>
        </p:txBody>
      </p:sp>
      <p:sp>
        <p:nvSpPr>
          <p:cNvPr id="3" name="Content Placeholder 2"/>
          <p:cNvSpPr>
            <a:spLocks noGrp="1"/>
          </p:cNvSpPr>
          <p:nvPr>
            <p:ph idx="1"/>
          </p:nvPr>
        </p:nvSpPr>
        <p:spPr/>
        <p:txBody>
          <a:bodyPr/>
          <a:lstStyle/>
          <a:p>
            <a:r>
              <a:rPr lang="en-GB" sz="2800" dirty="0"/>
              <a:t>proc means data=</a:t>
            </a:r>
            <a:r>
              <a:rPr lang="en-GB" sz="2800" dirty="0" err="1"/>
              <a:t>StateCore</a:t>
            </a:r>
            <a:r>
              <a:rPr lang="en-GB" sz="2800" dirty="0"/>
              <a:t> mean median min max </a:t>
            </a:r>
            <a:r>
              <a:rPr lang="en-GB" sz="2800" dirty="0" err="1"/>
              <a:t>stddev</a:t>
            </a:r>
            <a:r>
              <a:rPr lang="en-GB" sz="2800" dirty="0"/>
              <a:t> sum;</a:t>
            </a:r>
            <a:endParaRPr lang="en-US" sz="2800" dirty="0"/>
          </a:p>
          <a:p>
            <a:r>
              <a:rPr lang="en-GB" sz="2800" dirty="0" err="1"/>
              <a:t>var</a:t>
            </a:r>
            <a:r>
              <a:rPr lang="en-GB" sz="2800" dirty="0"/>
              <a:t> </a:t>
            </a:r>
            <a:r>
              <a:rPr lang="en-GB" sz="2800" dirty="0" err="1"/>
              <a:t>totchg</a:t>
            </a:r>
            <a:r>
              <a:rPr lang="en-GB" sz="2800" dirty="0"/>
              <a:t>;</a:t>
            </a:r>
            <a:endParaRPr lang="en-US" sz="2800" dirty="0"/>
          </a:p>
          <a:p>
            <a:r>
              <a:rPr lang="en-GB" sz="2800" dirty="0"/>
              <a:t>where NTDC_dx1=1;</a:t>
            </a:r>
            <a:endParaRPr lang="en-US" sz="2800" dirty="0"/>
          </a:p>
          <a:p>
            <a:r>
              <a:rPr lang="en-GB" sz="2800" dirty="0"/>
              <a:t>run; </a:t>
            </a:r>
            <a:endParaRPr lang="en-US" sz="2800" dirty="0"/>
          </a:p>
          <a:p>
            <a:pPr marL="0" indent="0">
              <a:buNone/>
            </a:pPr>
            <a:endParaRPr lang="en-US" dirty="0"/>
          </a:p>
        </p:txBody>
      </p:sp>
    </p:spTree>
    <p:extLst>
      <p:ext uri="{BB962C8B-B14F-4D97-AF65-F5344CB8AC3E}">
        <p14:creationId xmlns:p14="http://schemas.microsoft.com/office/powerpoint/2010/main" val="37007806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For recommended stratified analyses by age group, race/ethnicity, and primary payer, use variables AGE, PAY1, and </a:t>
            </a:r>
            <a:r>
              <a:rPr lang="en-GB" sz="2800" dirty="0" smtClean="0"/>
              <a:t>RACE – variable set-up.</a:t>
            </a:r>
            <a:endParaRPr lang="en-US" sz="2800" dirty="0"/>
          </a:p>
        </p:txBody>
      </p:sp>
      <p:sp>
        <p:nvSpPr>
          <p:cNvPr id="3" name="Content Placeholder 2"/>
          <p:cNvSpPr>
            <a:spLocks noGrp="1"/>
          </p:cNvSpPr>
          <p:nvPr>
            <p:ph idx="1"/>
          </p:nvPr>
        </p:nvSpPr>
        <p:spPr/>
        <p:txBody>
          <a:bodyPr>
            <a:normAutofit fontScale="62500" lnSpcReduction="20000"/>
          </a:bodyPr>
          <a:lstStyle/>
          <a:p>
            <a:r>
              <a:rPr lang="en-GB" sz="2800" dirty="0" smtClean="0"/>
              <a:t>*create </a:t>
            </a:r>
            <a:r>
              <a:rPr lang="en-GB" sz="2800" dirty="0" err="1" smtClean="0"/>
              <a:t>agecat</a:t>
            </a:r>
            <a:r>
              <a:rPr lang="en-GB" sz="2800" dirty="0" smtClean="0"/>
              <a:t> variable;</a:t>
            </a:r>
          </a:p>
          <a:p>
            <a:r>
              <a:rPr lang="en-GB" sz="2800" dirty="0" smtClean="0"/>
              <a:t>data </a:t>
            </a:r>
            <a:r>
              <a:rPr lang="en-GB" sz="2800" dirty="0" err="1"/>
              <a:t>StateCore</a:t>
            </a:r>
            <a:r>
              <a:rPr lang="en-GB" sz="2800" dirty="0"/>
              <a:t>; set </a:t>
            </a:r>
            <a:r>
              <a:rPr lang="en-GB" sz="2800" dirty="0" err="1"/>
              <a:t>StateCore</a:t>
            </a:r>
            <a:r>
              <a:rPr lang="en-GB" sz="2800" dirty="0"/>
              <a:t>;</a:t>
            </a:r>
            <a:endParaRPr lang="en-US" sz="2800" dirty="0"/>
          </a:p>
          <a:p>
            <a:r>
              <a:rPr lang="en-GB" sz="2800" dirty="0"/>
              <a:t>if age </a:t>
            </a:r>
            <a:r>
              <a:rPr lang="en-GB" sz="2800" dirty="0" err="1"/>
              <a:t>lt</a:t>
            </a:r>
            <a:r>
              <a:rPr lang="en-GB" sz="2800" dirty="0"/>
              <a:t> 20 then </a:t>
            </a:r>
            <a:r>
              <a:rPr lang="en-GB" sz="2800" dirty="0" err="1"/>
              <a:t>agecat</a:t>
            </a:r>
            <a:r>
              <a:rPr lang="en-GB" sz="2800" dirty="0"/>
              <a:t>=1;</a:t>
            </a:r>
            <a:endParaRPr lang="en-US" sz="2800" dirty="0"/>
          </a:p>
          <a:p>
            <a:r>
              <a:rPr lang="en-GB" sz="2800" dirty="0"/>
              <a:t>if age </a:t>
            </a:r>
            <a:r>
              <a:rPr lang="en-GB" sz="2800" dirty="0" err="1"/>
              <a:t>ge</a:t>
            </a:r>
            <a:r>
              <a:rPr lang="en-GB" sz="2800" dirty="0"/>
              <a:t> 20 and age </a:t>
            </a:r>
            <a:r>
              <a:rPr lang="en-GB" sz="2800" dirty="0" err="1"/>
              <a:t>lt</a:t>
            </a:r>
            <a:r>
              <a:rPr lang="en-GB" sz="2800" dirty="0"/>
              <a:t> 45 then </a:t>
            </a:r>
            <a:r>
              <a:rPr lang="en-GB" sz="2800" dirty="0" err="1"/>
              <a:t>agecat</a:t>
            </a:r>
            <a:r>
              <a:rPr lang="en-GB" sz="2800" dirty="0"/>
              <a:t>=2; </a:t>
            </a:r>
            <a:endParaRPr lang="en-US" sz="2800" dirty="0"/>
          </a:p>
          <a:p>
            <a:r>
              <a:rPr lang="en-GB" sz="2800" dirty="0"/>
              <a:t>if age </a:t>
            </a:r>
            <a:r>
              <a:rPr lang="en-GB" sz="2800" dirty="0" err="1"/>
              <a:t>ge</a:t>
            </a:r>
            <a:r>
              <a:rPr lang="en-GB" sz="2800" dirty="0"/>
              <a:t> 45 and age </a:t>
            </a:r>
            <a:r>
              <a:rPr lang="en-GB" sz="2800" dirty="0" err="1"/>
              <a:t>lt</a:t>
            </a:r>
            <a:r>
              <a:rPr lang="en-GB" sz="2800" dirty="0"/>
              <a:t> 65 then </a:t>
            </a:r>
            <a:r>
              <a:rPr lang="en-GB" sz="2800" dirty="0" err="1"/>
              <a:t>agecat</a:t>
            </a:r>
            <a:r>
              <a:rPr lang="en-GB" sz="2800" dirty="0"/>
              <a:t>=3; </a:t>
            </a:r>
            <a:endParaRPr lang="en-US" sz="2800" dirty="0"/>
          </a:p>
          <a:p>
            <a:r>
              <a:rPr lang="en-GB" sz="2800" dirty="0"/>
              <a:t>if age </a:t>
            </a:r>
            <a:r>
              <a:rPr lang="en-GB" sz="2800" dirty="0" err="1"/>
              <a:t>ge</a:t>
            </a:r>
            <a:r>
              <a:rPr lang="en-GB" sz="2800" dirty="0"/>
              <a:t> 65 then </a:t>
            </a:r>
            <a:r>
              <a:rPr lang="en-GB" sz="2800" dirty="0" err="1"/>
              <a:t>agecat</a:t>
            </a:r>
            <a:r>
              <a:rPr lang="en-GB" sz="2800" dirty="0"/>
              <a:t>=4;</a:t>
            </a:r>
            <a:endParaRPr lang="en-US" sz="2800" dirty="0"/>
          </a:p>
          <a:p>
            <a:r>
              <a:rPr lang="en-GB" sz="2800" dirty="0"/>
              <a:t>run;</a:t>
            </a:r>
            <a:endParaRPr lang="en-US" sz="2800" dirty="0"/>
          </a:p>
          <a:p>
            <a:r>
              <a:rPr lang="en-GB" sz="2800" dirty="0"/>
              <a:t> </a:t>
            </a:r>
            <a:endParaRPr lang="en-US" sz="2800" dirty="0"/>
          </a:p>
          <a:p>
            <a:r>
              <a:rPr lang="en-GB" sz="2800" dirty="0"/>
              <a:t>PROC FORMAT; *to format primary payer, race, and new age category variables;</a:t>
            </a:r>
            <a:endParaRPr lang="en-US" sz="2800" dirty="0"/>
          </a:p>
          <a:p>
            <a:r>
              <a:rPr lang="en-GB" sz="2800" dirty="0"/>
              <a:t>value </a:t>
            </a:r>
            <a:r>
              <a:rPr lang="en-GB" sz="2800" dirty="0" err="1"/>
              <a:t>agec</a:t>
            </a:r>
            <a:r>
              <a:rPr lang="en-GB" sz="2800" dirty="0"/>
              <a:t> 1='&lt;20 years' 2='20-44 years' 3='45-64 years' 4='65 or more years';</a:t>
            </a:r>
            <a:endParaRPr lang="en-US" sz="2800" dirty="0"/>
          </a:p>
          <a:p>
            <a:r>
              <a:rPr lang="en-GB" sz="2800" dirty="0"/>
              <a:t>value pay 1='Medicare' 2='Medicaid' 3='Private' 4='Self Pay' 5='No charge' 6='Other';</a:t>
            </a:r>
            <a:endParaRPr lang="en-US" sz="2800" dirty="0"/>
          </a:p>
          <a:p>
            <a:r>
              <a:rPr lang="en-GB" sz="2800" dirty="0"/>
              <a:t>value </a:t>
            </a:r>
            <a:r>
              <a:rPr lang="en-GB" sz="2800" dirty="0" err="1"/>
              <a:t>rac</a:t>
            </a:r>
            <a:r>
              <a:rPr lang="en-GB" sz="2800" dirty="0"/>
              <a:t> 1='white' 2='black' 3='Hispanic' 4='Asian/</a:t>
            </a:r>
            <a:r>
              <a:rPr lang="en-GB" sz="2800" dirty="0" err="1"/>
              <a:t>PacIsl</a:t>
            </a:r>
            <a:r>
              <a:rPr lang="en-GB" sz="2800" dirty="0"/>
              <a:t>' 5='</a:t>
            </a:r>
            <a:r>
              <a:rPr lang="en-GB" sz="2800" dirty="0" err="1"/>
              <a:t>NatAmer</a:t>
            </a:r>
            <a:r>
              <a:rPr lang="en-GB" sz="2800" dirty="0"/>
              <a:t>' 6='Other';</a:t>
            </a:r>
            <a:endParaRPr lang="en-US" sz="2800" dirty="0"/>
          </a:p>
          <a:p>
            <a:r>
              <a:rPr lang="en-GB" sz="2800" dirty="0"/>
              <a:t>value </a:t>
            </a:r>
            <a:r>
              <a:rPr lang="en-GB" sz="2800" dirty="0" err="1"/>
              <a:t>yn</a:t>
            </a:r>
            <a:r>
              <a:rPr lang="en-GB" sz="2800" dirty="0"/>
              <a:t> 0='No' 1='Yes';</a:t>
            </a:r>
            <a:endParaRPr lang="en-US" sz="2800" dirty="0"/>
          </a:p>
          <a:p>
            <a:r>
              <a:rPr lang="en-GB" sz="2800" dirty="0"/>
              <a:t>run;</a:t>
            </a:r>
            <a:endParaRPr lang="en-US" sz="2800" dirty="0"/>
          </a:p>
          <a:p>
            <a:pPr marL="0" indent="0">
              <a:buNone/>
            </a:pPr>
            <a:endParaRPr lang="en-US" dirty="0"/>
          </a:p>
        </p:txBody>
      </p:sp>
    </p:spTree>
    <p:extLst>
      <p:ext uri="{BB962C8B-B14F-4D97-AF65-F5344CB8AC3E}">
        <p14:creationId xmlns:p14="http://schemas.microsoft.com/office/powerpoint/2010/main" val="4050471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smtClean="0"/>
              <a:t> </a:t>
            </a:r>
            <a:r>
              <a:rPr lang="en-GB" sz="2400" dirty="0"/>
              <a:t>S</a:t>
            </a:r>
            <a:r>
              <a:rPr lang="en-GB" sz="2400" dirty="0" smtClean="0"/>
              <a:t>tratified Analyses – Example</a:t>
            </a:r>
            <a:endParaRPr lang="en-US" sz="2400" dirty="0"/>
          </a:p>
        </p:txBody>
      </p:sp>
      <p:sp>
        <p:nvSpPr>
          <p:cNvPr id="3" name="Content Placeholder 2"/>
          <p:cNvSpPr>
            <a:spLocks noGrp="1"/>
          </p:cNvSpPr>
          <p:nvPr>
            <p:ph idx="1"/>
          </p:nvPr>
        </p:nvSpPr>
        <p:spPr/>
        <p:txBody>
          <a:bodyPr>
            <a:normAutofit/>
          </a:bodyPr>
          <a:lstStyle/>
          <a:p>
            <a:r>
              <a:rPr lang="en-GB" sz="1800" i="1" dirty="0"/>
              <a:t>*Example - stratified analysis for NTDC first diagnosis indicator.</a:t>
            </a:r>
            <a:endParaRPr lang="en-US" sz="1800" dirty="0"/>
          </a:p>
          <a:p>
            <a:r>
              <a:rPr lang="en-GB" sz="1800" dirty="0"/>
              <a:t>proc </a:t>
            </a:r>
            <a:r>
              <a:rPr lang="en-GB" sz="1800" dirty="0" err="1"/>
              <a:t>freq</a:t>
            </a:r>
            <a:r>
              <a:rPr lang="en-GB" sz="1800" dirty="0"/>
              <a:t> data=</a:t>
            </a:r>
            <a:r>
              <a:rPr lang="en-GB" sz="1800" dirty="0" err="1"/>
              <a:t>StateCore</a:t>
            </a:r>
            <a:r>
              <a:rPr lang="en-GB" sz="1800" dirty="0"/>
              <a:t>;</a:t>
            </a:r>
            <a:endParaRPr lang="en-US" sz="1800" dirty="0"/>
          </a:p>
          <a:p>
            <a:r>
              <a:rPr lang="en-GB" sz="1800" dirty="0"/>
              <a:t>tables </a:t>
            </a:r>
            <a:r>
              <a:rPr lang="en-GB" sz="1800" dirty="0" err="1"/>
              <a:t>agecat</a:t>
            </a:r>
            <a:r>
              <a:rPr lang="en-GB" sz="1800" dirty="0"/>
              <a:t> pay1 race;</a:t>
            </a:r>
            <a:endParaRPr lang="en-US" sz="1800" dirty="0"/>
          </a:p>
          <a:p>
            <a:r>
              <a:rPr lang="en-GB" sz="1800" dirty="0"/>
              <a:t>where NTDC_dx1=1;</a:t>
            </a:r>
            <a:endParaRPr lang="en-US" sz="1800" dirty="0"/>
          </a:p>
          <a:p>
            <a:r>
              <a:rPr lang="en-GB" sz="1800" dirty="0"/>
              <a:t>format </a:t>
            </a:r>
            <a:r>
              <a:rPr lang="en-GB" sz="1800" dirty="0" err="1"/>
              <a:t>agecat</a:t>
            </a:r>
            <a:r>
              <a:rPr lang="en-GB" sz="1800" dirty="0"/>
              <a:t> </a:t>
            </a:r>
            <a:r>
              <a:rPr lang="en-GB" sz="1800" dirty="0" err="1"/>
              <a:t>agec</a:t>
            </a:r>
            <a:r>
              <a:rPr lang="en-GB" sz="1800" dirty="0"/>
              <a:t>. pay1 pay. race </a:t>
            </a:r>
            <a:r>
              <a:rPr lang="en-GB" sz="1800" dirty="0" err="1"/>
              <a:t>rac</a:t>
            </a:r>
            <a:r>
              <a:rPr lang="en-GB" sz="1800" dirty="0"/>
              <a:t>.;</a:t>
            </a:r>
            <a:endParaRPr lang="en-US" sz="1800" dirty="0"/>
          </a:p>
          <a:p>
            <a:r>
              <a:rPr lang="en-GB" sz="1800" dirty="0"/>
              <a:t>run;</a:t>
            </a:r>
            <a:endParaRPr lang="en-US" sz="1800" dirty="0"/>
          </a:p>
          <a:p>
            <a:r>
              <a:rPr lang="en-GB" sz="1800" dirty="0"/>
              <a:t> </a:t>
            </a:r>
            <a:endParaRPr lang="en-US" sz="1800" dirty="0"/>
          </a:p>
          <a:p>
            <a:r>
              <a:rPr lang="en-GB" sz="1800" i="1" dirty="0"/>
              <a:t>*Example - to compare NTDC=yes vs. NTDC=no stratified analysis for NTDC first diagnosis.</a:t>
            </a:r>
            <a:endParaRPr lang="en-US" sz="1800" dirty="0"/>
          </a:p>
          <a:p>
            <a:r>
              <a:rPr lang="en-GB" sz="1800" dirty="0"/>
              <a:t>proc </a:t>
            </a:r>
            <a:r>
              <a:rPr lang="en-GB" sz="1800" dirty="0" err="1"/>
              <a:t>freq</a:t>
            </a:r>
            <a:r>
              <a:rPr lang="en-GB" sz="1800" dirty="0"/>
              <a:t> data=</a:t>
            </a:r>
            <a:r>
              <a:rPr lang="en-GB" sz="1800" dirty="0" err="1"/>
              <a:t>StateCore</a:t>
            </a:r>
            <a:r>
              <a:rPr lang="en-GB" sz="1800" dirty="0"/>
              <a:t>;</a:t>
            </a:r>
            <a:endParaRPr lang="en-US" sz="1800" dirty="0"/>
          </a:p>
          <a:p>
            <a:r>
              <a:rPr lang="en-GB" sz="1800" dirty="0"/>
              <a:t>tables NTDC_dx1*(</a:t>
            </a:r>
            <a:r>
              <a:rPr lang="en-GB" sz="1800" dirty="0" err="1"/>
              <a:t>agecat</a:t>
            </a:r>
            <a:r>
              <a:rPr lang="en-GB" sz="1800" dirty="0"/>
              <a:t> pay1 race);</a:t>
            </a:r>
            <a:endParaRPr lang="en-US" sz="1800" dirty="0"/>
          </a:p>
          <a:p>
            <a:r>
              <a:rPr lang="en-GB" sz="1800" dirty="0"/>
              <a:t>format </a:t>
            </a:r>
            <a:r>
              <a:rPr lang="en-GB" sz="1800" dirty="0" err="1"/>
              <a:t>agecat</a:t>
            </a:r>
            <a:r>
              <a:rPr lang="en-GB" sz="1800" dirty="0"/>
              <a:t> </a:t>
            </a:r>
            <a:r>
              <a:rPr lang="en-GB" sz="1800" dirty="0" err="1"/>
              <a:t>agec</a:t>
            </a:r>
            <a:r>
              <a:rPr lang="en-GB" sz="1800" dirty="0"/>
              <a:t>. pay1 pay. race </a:t>
            </a:r>
            <a:r>
              <a:rPr lang="en-GB" sz="1800" dirty="0" err="1"/>
              <a:t>rac</a:t>
            </a:r>
            <a:r>
              <a:rPr lang="en-GB" sz="1800" dirty="0"/>
              <a:t>. NTDC_dx1 </a:t>
            </a:r>
            <a:r>
              <a:rPr lang="en-GB" sz="1800" dirty="0" err="1"/>
              <a:t>yn</a:t>
            </a:r>
            <a:r>
              <a:rPr lang="en-GB" sz="1800" dirty="0"/>
              <a:t>.;</a:t>
            </a:r>
            <a:endParaRPr lang="en-US" sz="1800" dirty="0"/>
          </a:p>
          <a:p>
            <a:r>
              <a:rPr lang="en-GB" sz="1800" dirty="0"/>
              <a:t>run;</a:t>
            </a:r>
            <a:endParaRPr lang="en-US" sz="1800" dirty="0"/>
          </a:p>
          <a:p>
            <a:pPr marL="0" indent="0">
              <a:buNone/>
            </a:pPr>
            <a:endParaRPr lang="en-US" dirty="0"/>
          </a:p>
        </p:txBody>
      </p:sp>
    </p:spTree>
    <p:extLst>
      <p:ext uri="{BB962C8B-B14F-4D97-AF65-F5344CB8AC3E}">
        <p14:creationId xmlns:p14="http://schemas.microsoft.com/office/powerpoint/2010/main" val="24772169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dirty="0" smtClean="0"/>
              <a:t>Optional Indicators – CPP</a:t>
            </a:r>
            <a:br>
              <a:rPr lang="en-US" sz="3600" dirty="0" smtClean="0"/>
            </a:br>
            <a:r>
              <a:rPr lang="en-US" sz="3600" dirty="0" smtClean="0"/>
              <a:t>(Caries, Periodontal, Preventive Procedures)</a:t>
            </a:r>
            <a:endParaRPr lang="en-US" sz="3600" dirty="0"/>
          </a:p>
        </p:txBody>
      </p:sp>
      <p:sp>
        <p:nvSpPr>
          <p:cNvPr id="3" name="Content Placeholder 2"/>
          <p:cNvSpPr>
            <a:spLocks noGrp="1"/>
          </p:cNvSpPr>
          <p:nvPr>
            <p:ph idx="1"/>
          </p:nvPr>
        </p:nvSpPr>
        <p:spPr>
          <a:xfrm>
            <a:off x="457200" y="1600200"/>
            <a:ext cx="8229600" cy="2819399"/>
          </a:xfrm>
        </p:spPr>
        <p:txBody>
          <a:bodyPr>
            <a:normAutofit fontScale="70000" lnSpcReduction="20000"/>
          </a:bodyPr>
          <a:lstStyle/>
          <a:p>
            <a:pPr marL="0" indent="0">
              <a:buNone/>
            </a:pPr>
            <a:r>
              <a:rPr lang="en-US" sz="2000" b="1" u="sng" dirty="0"/>
              <a:t>CPP ICD-9 codes</a:t>
            </a:r>
            <a:endParaRPr lang="en-US" sz="2000" dirty="0"/>
          </a:p>
          <a:p>
            <a:pPr marL="0" indent="0">
              <a:buNone/>
            </a:pPr>
            <a:r>
              <a:rPr lang="en-US" sz="2000" dirty="0"/>
              <a:t>'52100', '52101', '52102', '52103', '52104', '52105', '52106', '52107', '52108', '52109', '52181', '52189', </a:t>
            </a:r>
          </a:p>
          <a:p>
            <a:pPr marL="0" indent="0">
              <a:buNone/>
            </a:pPr>
            <a:r>
              <a:rPr lang="en-US" sz="2000" dirty="0"/>
              <a:t>'5219', '5220', '5221', '5222', '5224', '5225', '5226', '5227', '5229', '52300', '52301', '52310', '52311', </a:t>
            </a:r>
          </a:p>
          <a:p>
            <a:pPr marL="0" indent="0">
              <a:buNone/>
            </a:pPr>
            <a:r>
              <a:rPr lang="en-US" sz="2000" dirty="0"/>
              <a:t>'52320', '52321', '52322', '52323', '52324', '52325', '52330', '52331', '52332', '52333', '52340', '52341', </a:t>
            </a:r>
          </a:p>
          <a:p>
            <a:pPr marL="0" indent="0">
              <a:buNone/>
            </a:pPr>
            <a:r>
              <a:rPr lang="en-US" sz="2000" dirty="0"/>
              <a:t>'52342', '5235', '5236', '5238', '5239', '52512', '52513', '52519', '52550', '52551', '52552', '52553', </a:t>
            </a:r>
          </a:p>
          <a:p>
            <a:pPr marL="0" indent="0">
              <a:buNone/>
            </a:pPr>
            <a:r>
              <a:rPr lang="en-US" sz="2000" dirty="0"/>
              <a:t>'52554', '52560', '52561', '52562', '52563', '52564', '52565', '52566', '52567', '52569', '52571', '52572', </a:t>
            </a:r>
          </a:p>
          <a:p>
            <a:pPr marL="0" indent="0">
              <a:buNone/>
            </a:pPr>
            <a:r>
              <a:rPr lang="en-US" sz="2000" dirty="0"/>
              <a:t>'52573', '52579', '5258', '5259', '52661', '52662', '52663', '52669', '78492', 'V523', 'V534', 'V585', 'V722' </a:t>
            </a:r>
          </a:p>
          <a:p>
            <a:pPr marL="0" indent="0">
              <a:buNone/>
            </a:pPr>
            <a:r>
              <a:rPr lang="en-US" sz="2000" dirty="0"/>
              <a:t>'V723'</a:t>
            </a:r>
          </a:p>
          <a:p>
            <a:endParaRPr lang="en-US" dirty="0"/>
          </a:p>
        </p:txBody>
      </p:sp>
    </p:spTree>
    <p:extLst>
      <p:ext uri="{BB962C8B-B14F-4D97-AF65-F5344CB8AC3E}">
        <p14:creationId xmlns:p14="http://schemas.microsoft.com/office/powerpoint/2010/main" val="2105743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7030A0"/>
                </a:solidFill>
              </a:rPr>
              <a:t>Project – Phase 1</a:t>
            </a:r>
            <a:endParaRPr lang="en-US" dirty="0">
              <a:solidFill>
                <a:srgbClr val="7030A0"/>
              </a:solidFill>
            </a:endParaRPr>
          </a:p>
        </p:txBody>
      </p:sp>
      <p:sp>
        <p:nvSpPr>
          <p:cNvPr id="4" name="Content Placeholder 3"/>
          <p:cNvSpPr>
            <a:spLocks noGrp="1"/>
          </p:cNvSpPr>
          <p:nvPr>
            <p:ph idx="1"/>
          </p:nvPr>
        </p:nvSpPr>
        <p:spPr>
          <a:xfrm>
            <a:off x="457200" y="1295400"/>
            <a:ext cx="8229600" cy="4830763"/>
          </a:xfrm>
        </p:spPr>
        <p:txBody>
          <a:bodyPr>
            <a:normAutofit/>
          </a:bodyPr>
          <a:lstStyle/>
          <a:p>
            <a:r>
              <a:rPr lang="en-US" dirty="0" smtClean="0"/>
              <a:t>Assess Research and Surveillance Activities in the Scientific Literature and Online Reports</a:t>
            </a:r>
          </a:p>
          <a:p>
            <a:r>
              <a:rPr lang="en-US" dirty="0" smtClean="0"/>
              <a:t>Assess Specifically Aspects of:</a:t>
            </a:r>
          </a:p>
          <a:p>
            <a:pPr lvl="1"/>
            <a:r>
              <a:rPr lang="en-US" dirty="0" smtClean="0"/>
              <a:t>Target Populations</a:t>
            </a:r>
          </a:p>
          <a:p>
            <a:pPr lvl="1"/>
            <a:r>
              <a:rPr lang="en-US" dirty="0" smtClean="0"/>
              <a:t>Outcomes Investigated</a:t>
            </a:r>
          </a:p>
          <a:p>
            <a:pPr lvl="1"/>
            <a:r>
              <a:rPr lang="en-US" dirty="0" smtClean="0"/>
              <a:t>Predictive Factors Investigated</a:t>
            </a:r>
          </a:p>
          <a:p>
            <a:pPr lvl="1"/>
            <a:r>
              <a:rPr lang="en-US" dirty="0" smtClean="0"/>
              <a:t>Data Sources Used</a:t>
            </a:r>
          </a:p>
          <a:p>
            <a:pPr lvl="1"/>
            <a:r>
              <a:rPr lang="en-US" dirty="0" smtClean="0"/>
              <a:t>Research Methods Specifics</a:t>
            </a:r>
          </a:p>
          <a:p>
            <a:pPr lvl="2"/>
            <a:r>
              <a:rPr lang="en-US" dirty="0" smtClean="0"/>
              <a:t>Diagnostic Codes</a:t>
            </a:r>
            <a:endParaRPr lang="en-US" dirty="0"/>
          </a:p>
        </p:txBody>
      </p:sp>
    </p:spTree>
    <p:extLst>
      <p:ext uri="{BB962C8B-B14F-4D97-AF65-F5344CB8AC3E}">
        <p14:creationId xmlns:p14="http://schemas.microsoft.com/office/powerpoint/2010/main" val="7234271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dirty="0" smtClean="0"/>
              <a:t>Optional Indicators – CPP</a:t>
            </a:r>
            <a:br>
              <a:rPr lang="en-US" sz="3600" dirty="0" smtClean="0"/>
            </a:br>
            <a:r>
              <a:rPr lang="en-US" sz="3600" dirty="0" smtClean="0"/>
              <a:t>(Caries, Periodontal, Preventive Procedures)</a:t>
            </a:r>
            <a:endParaRPr lang="en-US" sz="3600" dirty="0"/>
          </a:p>
        </p:txBody>
      </p:sp>
      <p:sp>
        <p:nvSpPr>
          <p:cNvPr id="3" name="Content Placeholder 2"/>
          <p:cNvSpPr>
            <a:spLocks noGrp="1"/>
          </p:cNvSpPr>
          <p:nvPr>
            <p:ph idx="1"/>
          </p:nvPr>
        </p:nvSpPr>
        <p:spPr>
          <a:xfrm>
            <a:off x="457200" y="1600201"/>
            <a:ext cx="8229600" cy="2285999"/>
          </a:xfrm>
        </p:spPr>
        <p:txBody>
          <a:bodyPr>
            <a:normAutofit fontScale="85000" lnSpcReduction="10000"/>
          </a:bodyPr>
          <a:lstStyle/>
          <a:p>
            <a:r>
              <a:rPr lang="en-US" sz="1600" b="1" u="sng" dirty="0"/>
              <a:t>CPP ICD-10 codes</a:t>
            </a:r>
            <a:endParaRPr lang="en-US" sz="1600" dirty="0"/>
          </a:p>
          <a:p>
            <a:r>
              <a:rPr lang="en-US" sz="1600" dirty="0"/>
              <a:t>'K029', 'K0261', 'K0262', 'K0263', 'K023', 'K0389', 'K0251', 'K0261', 'K027', 'K0381', 'K0389', 'K039', 'K040' </a:t>
            </a:r>
          </a:p>
          <a:p>
            <a:r>
              <a:rPr lang="en-US" sz="1600" dirty="0"/>
              <a:t>'K041', 'K042', 'K044', 'K047', 'K045', 'K046', 'K0490', 'K0499', 'K0500', 'K0501', 'K0510', 'K0511', 'K060', </a:t>
            </a:r>
          </a:p>
          <a:p>
            <a:r>
              <a:rPr lang="en-US" sz="1600" dirty="0"/>
              <a:t>'K0520', 'K0521', 'K0522', 'K0530', 'K0531', 'K0532', 'K0540', 'K036', 'K055', 'K061', 'K056', 'K08429', </a:t>
            </a:r>
          </a:p>
          <a:p>
            <a:r>
              <a:rPr lang="en-US" sz="1600" dirty="0"/>
              <a:t>'K08439', 'K08499', 'K08409', 'K08401', 'K08402', 'K08403', 'K08404', 'K0850', 'K0851', 'K0852', 'K08530', </a:t>
            </a:r>
          </a:p>
          <a:p>
            <a:r>
              <a:rPr lang="en-US" sz="1600" dirty="0"/>
              <a:t>'K08531', 'K0854', 'K0855', 'K0856', 'K0859', 'M2761', 'M2762', 'M2763', 'M2769', 'K088', 'K089', 'M2751', </a:t>
            </a:r>
          </a:p>
          <a:p>
            <a:r>
              <a:rPr lang="en-US" sz="1600" dirty="0"/>
              <a:t>'M2752', 'M2753', 'M2759', 'R6884', 'Z463', 'Z464', 'Z0120', 'Z0121'</a:t>
            </a:r>
          </a:p>
          <a:p>
            <a:endParaRPr lang="en-US" dirty="0"/>
          </a:p>
        </p:txBody>
      </p:sp>
    </p:spTree>
    <p:extLst>
      <p:ext uri="{BB962C8B-B14F-4D97-AF65-F5344CB8AC3E}">
        <p14:creationId xmlns:p14="http://schemas.microsoft.com/office/powerpoint/2010/main" val="3245670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dirty="0" smtClean="0"/>
              <a:t>Optional Indicators : </a:t>
            </a:r>
            <a:br>
              <a:rPr lang="en-US" sz="3600" dirty="0" smtClean="0"/>
            </a:br>
            <a:r>
              <a:rPr lang="en-US" sz="3600" dirty="0" smtClean="0"/>
              <a:t>Any Oral/Dental Condition</a:t>
            </a:r>
            <a:endParaRPr lang="en-US" sz="3600" dirty="0"/>
          </a:p>
        </p:txBody>
      </p:sp>
      <p:sp>
        <p:nvSpPr>
          <p:cNvPr id="3" name="Content Placeholder 2"/>
          <p:cNvSpPr>
            <a:spLocks noGrp="1"/>
          </p:cNvSpPr>
          <p:nvPr>
            <p:ph idx="1"/>
          </p:nvPr>
        </p:nvSpPr>
        <p:spPr>
          <a:xfrm>
            <a:off x="457200" y="1600201"/>
            <a:ext cx="8229600" cy="5105399"/>
          </a:xfrm>
        </p:spPr>
        <p:txBody>
          <a:bodyPr>
            <a:normAutofit fontScale="85000" lnSpcReduction="20000"/>
          </a:bodyPr>
          <a:lstStyle/>
          <a:p>
            <a:r>
              <a:rPr lang="en-US" sz="1600" b="1" u="sng" dirty="0"/>
              <a:t>Any Oral Dental Condition ICD-9 codes</a:t>
            </a:r>
            <a:endParaRPr lang="en-US" sz="1600" dirty="0"/>
          </a:p>
          <a:p>
            <a:r>
              <a:rPr lang="en-US" sz="1600" dirty="0"/>
              <a:t>'5200', '5201', '5202', '5203', '5204', '5205', '5206', '5207', '5208', '5209', '52100', '52101', '52102', </a:t>
            </a:r>
          </a:p>
          <a:p>
            <a:r>
              <a:rPr lang="en-US" sz="1600" dirty="0"/>
              <a:t>'52103', '52104', '52105', '52106', '52107', '52108', '52109', '52110', '52111', '52112', '52113', '52114', </a:t>
            </a:r>
          </a:p>
          <a:p>
            <a:r>
              <a:rPr lang="en-US" sz="1600" dirty="0"/>
              <a:t>'52115', '52120', '52121', '52122', '52123', '52124', '52125', '52130', '52131', '52132', '52133', '52134', </a:t>
            </a:r>
          </a:p>
          <a:p>
            <a:r>
              <a:rPr lang="en-US" sz="1600" dirty="0"/>
              <a:t>'52135', '52140', '52141', '52142', '52149', '5215', '5216', '5217', '52181', '52189', '5219', '5220', '5221', </a:t>
            </a:r>
          </a:p>
          <a:p>
            <a:r>
              <a:rPr lang="en-US" sz="1600" dirty="0"/>
              <a:t>'5222', '5223', '5224', '5225', '5226', '5227', '5228', '5229', '52300', '52301', '52310', '52311', '52320', </a:t>
            </a:r>
          </a:p>
          <a:p>
            <a:r>
              <a:rPr lang="en-US" sz="1600" dirty="0"/>
              <a:t>'52321', '52322', '52323', '52324', '52325', '52330', '52331', '52332', '52333', '52340', '52341', '52342', </a:t>
            </a:r>
          </a:p>
          <a:p>
            <a:r>
              <a:rPr lang="en-US" sz="1600" dirty="0"/>
              <a:t>'5235', '5236', '5238', '5239', '52400', '52401', '52402', '52403', '52404', '52405', '52406', '52407', </a:t>
            </a:r>
          </a:p>
          <a:p>
            <a:r>
              <a:rPr lang="en-US" sz="1600" dirty="0"/>
              <a:t>'52409', '52410', '52411', '52412', '52419', '52420', '52421', '52422', '52423', '52424', '52425', '52426', </a:t>
            </a:r>
          </a:p>
          <a:p>
            <a:r>
              <a:rPr lang="en-US" sz="1600" dirty="0"/>
              <a:t>'52427', '52428', '52429', '52430', '52431', '52432', '52433', '52434', '52435', '52436', '52437', '52439', </a:t>
            </a:r>
          </a:p>
          <a:p>
            <a:r>
              <a:rPr lang="en-US" sz="1600" dirty="0"/>
              <a:t>'5244', '52450', '52451', '52452', '52453', '52454', '52455', '52456', '52457', '52459', '52460', '52461', </a:t>
            </a:r>
          </a:p>
          <a:p>
            <a:r>
              <a:rPr lang="en-US" sz="1600" dirty="0"/>
              <a:t>'52462', '52463', '52464', '52469', '52470', '52471', '52472', '52473', '52474', '52475', '52476', '52479', </a:t>
            </a:r>
          </a:p>
          <a:p>
            <a:r>
              <a:rPr lang="en-US" sz="1600" dirty="0"/>
              <a:t>'52481', '52482', '52489', '5249', '5250', '52510', '52512', '52513', '52519', '52520', '52521', '52522', </a:t>
            </a:r>
          </a:p>
          <a:p>
            <a:r>
              <a:rPr lang="en-US" sz="1600" dirty="0"/>
              <a:t>'52523', '52524', '52525', '52526', '5253', '52540', '52541', '52542', '52543', '52544', '52550', '52551', </a:t>
            </a:r>
          </a:p>
          <a:p>
            <a:r>
              <a:rPr lang="en-US" sz="1600" dirty="0"/>
              <a:t>'52552', '52553', '52554', '52560', '52561', '52562', '52563', '52564', '52565', '52566', '52567', '52569', </a:t>
            </a:r>
          </a:p>
          <a:p>
            <a:r>
              <a:rPr lang="en-US" sz="1600" dirty="0"/>
              <a:t>'52571', '52572', '52573', '52579', '5258', '5259', '5260', '5261', '5262', '5263', '5264', '5265', '52661', </a:t>
            </a:r>
          </a:p>
          <a:p>
            <a:r>
              <a:rPr lang="en-US" sz="1600" dirty="0"/>
              <a:t>'52662', '52663', '52669', '52681', '52689', '5269', '5270', '5271', '5272', '5273', '5274', '5275', '5276', </a:t>
            </a:r>
          </a:p>
          <a:p>
            <a:r>
              <a:rPr lang="en-US" sz="1600" dirty="0"/>
              <a:t>'5277',  '5278', '5279', '52800', '52801', '52802', '52809', '5281', '5282', '5283', '5284', '5285', '5286', </a:t>
            </a:r>
          </a:p>
          <a:p>
            <a:r>
              <a:rPr lang="en-US" sz="1600" dirty="0"/>
              <a:t>'52871', '52872', '52879', '5288', '5289', '5290', '5291', '5292', '5293', '5294', '5295', '5296', '5298', '5299', </a:t>
            </a:r>
          </a:p>
          <a:p>
            <a:r>
              <a:rPr lang="en-US" sz="1600" dirty="0"/>
              <a:t>'78492', '7924', 'V523', 'V534', 'V585', 'V722', 'V723', '52511', '8300', '8301', '8481', '87343', '87344', </a:t>
            </a:r>
          </a:p>
          <a:p>
            <a:r>
              <a:rPr lang="en-US" sz="1600" dirty="0"/>
              <a:t>'87349', '87350', '87351', '87352', '87353', '87354', '87359', '87360', '87361', '87362', '87363', '87364', </a:t>
            </a:r>
          </a:p>
          <a:p>
            <a:r>
              <a:rPr lang="en-US" sz="1600" dirty="0"/>
              <a:t>'87365', '87369', '87370', '87371', '87372', '87373', '87374', '87375', '87379</a:t>
            </a:r>
            <a:r>
              <a:rPr lang="en-US" sz="1600" dirty="0" smtClean="0"/>
              <a:t>'</a:t>
            </a:r>
            <a:endParaRPr lang="en-US" sz="1600" dirty="0"/>
          </a:p>
        </p:txBody>
      </p:sp>
    </p:spTree>
    <p:extLst>
      <p:ext uri="{BB962C8B-B14F-4D97-AF65-F5344CB8AC3E}">
        <p14:creationId xmlns:p14="http://schemas.microsoft.com/office/powerpoint/2010/main" val="942683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dirty="0" smtClean="0"/>
              <a:t>Optional Indicators : </a:t>
            </a:r>
            <a:br>
              <a:rPr lang="en-US" sz="3600" dirty="0" smtClean="0"/>
            </a:br>
            <a:r>
              <a:rPr lang="en-US" sz="3600" dirty="0" smtClean="0"/>
              <a:t>Any Oral/Dental Condition</a:t>
            </a:r>
            <a:endParaRPr lang="en-US" sz="3600" dirty="0"/>
          </a:p>
        </p:txBody>
      </p:sp>
      <p:sp>
        <p:nvSpPr>
          <p:cNvPr id="3" name="Content Placeholder 2"/>
          <p:cNvSpPr>
            <a:spLocks noGrp="1"/>
          </p:cNvSpPr>
          <p:nvPr>
            <p:ph idx="1"/>
          </p:nvPr>
        </p:nvSpPr>
        <p:spPr>
          <a:xfrm>
            <a:off x="457200" y="1600201"/>
            <a:ext cx="8229600" cy="5105399"/>
          </a:xfrm>
        </p:spPr>
        <p:txBody>
          <a:bodyPr>
            <a:normAutofit fontScale="92500" lnSpcReduction="10000"/>
          </a:bodyPr>
          <a:lstStyle/>
          <a:p>
            <a:r>
              <a:rPr lang="en-US" sz="1400" b="1" u="sng" dirty="0"/>
              <a:t>Any Oral Dental Condition ICD-10 codes</a:t>
            </a:r>
            <a:endParaRPr lang="en-US" sz="1400" dirty="0"/>
          </a:p>
          <a:p>
            <a:r>
              <a:rPr lang="en-US" sz="1400" dirty="0"/>
              <a:t>'K000', 'K001', 'K002', 'K003' , 'K004', 'K005', 'K006', 'K010', 'K011', 'K007', 'K008', 'K009', 'K029', 'K0261', </a:t>
            </a:r>
          </a:p>
          <a:p>
            <a:r>
              <a:rPr lang="en-US" sz="1400" dirty="0"/>
              <a:t>'K0262', 'K0263', 'K023', 'K0389', 'K0251', 'K0261', 'K0262', 'K0263', 'K027', 'K029', 'K030', 'K031', 'K032', </a:t>
            </a:r>
          </a:p>
          <a:p>
            <a:r>
              <a:rPr lang="en-US" sz="1400" dirty="0"/>
              <a:t>'K033', 'K034', 'K035', 'K037', 'K0381', 'K0389', 'K039', 'K040', 'K041', 'K042', 'K043', 'K044', 'K047', 'K045', </a:t>
            </a:r>
          </a:p>
          <a:p>
            <a:r>
              <a:rPr lang="en-US" sz="1400" dirty="0"/>
              <a:t>'K046', 'K048', 'K0490', 'K0499', 'K0500', 'K0501', 'K0510', 'K0511', 'K060', 'K0520', 'K0521', 'K0522', </a:t>
            </a:r>
          </a:p>
          <a:p>
            <a:r>
              <a:rPr lang="en-US" sz="1400" dirty="0"/>
              <a:t>'K0530', 'K0531', 'K0532', 'K0540', 'K036', 'K055', 'K061', 'K056', 'M2600', 'M2601', 'M2603', 'M2602', </a:t>
            </a:r>
          </a:p>
          <a:p>
            <a:r>
              <a:rPr lang="en-US" sz="1400" dirty="0"/>
              <a:t>'M2604', 'M2605', 'M2606', 'M2607', 'M2609', 'M2610', 'M2611', 'M2612', 'M2619', 'M2620', 'M26211', </a:t>
            </a:r>
          </a:p>
          <a:p>
            <a:r>
              <a:rPr lang="en-US" sz="1400" dirty="0"/>
              <a:t>'M26212', 'M26213', 'M26220', 'M26221', 'M2623', 'M2624', 'M2625', 'M2629', 'M2630', 'M2631', </a:t>
            </a:r>
          </a:p>
          <a:p>
            <a:r>
              <a:rPr lang="en-US" sz="1400" dirty="0"/>
              <a:t>'M2632', 'M2633', 'M2634', 'M2635', 'M2636', 'M2637', 'M2639', 'M264', 'M2650', 'M2651', 'M2652', </a:t>
            </a:r>
          </a:p>
          <a:p>
            <a:r>
              <a:rPr lang="en-US" sz="1400" dirty="0"/>
              <a:t>'M2653', 'M2654', 'M2655', 'M2656', 'M2657', 'M2659', 'M2660', 'M2669', 'M2661', 'M2662', 'M2663', </a:t>
            </a:r>
          </a:p>
          <a:p>
            <a:r>
              <a:rPr lang="en-US" sz="1400" dirty="0"/>
              <a:t>'M2670', 'M2671', 'M2672', 'M2673', 'M2674', 'M2679', 'M2681', 'M2682', 'M264', 'M2689', 'M269', </a:t>
            </a:r>
          </a:p>
          <a:p>
            <a:r>
              <a:rPr lang="en-US" sz="1400" dirty="0"/>
              <a:t>'K080', 'K08109', 'K08429', 'K08439', 'K08499', 'K0820', 'K0821', 'K0822', 'K0823', 'K0824', 'K0825', </a:t>
            </a:r>
          </a:p>
          <a:p>
            <a:r>
              <a:rPr lang="en-US" sz="1400" dirty="0"/>
              <a:t>'K0826', 'K083', 'K08101', 'K08102', 'K08103', 'K08104', 'K08409', 'K08401', 'K08402', 'K08403', 'K08404', </a:t>
            </a:r>
          </a:p>
          <a:p>
            <a:r>
              <a:rPr lang="en-US" sz="1400" dirty="0"/>
              <a:t>'K0850', 'K0851', 'K0852', 'K08530', 'K08531', 'K0854', 'K0855', 'K0856', 'K0859', 'M2761', 'M2762', </a:t>
            </a:r>
          </a:p>
          <a:p>
            <a:r>
              <a:rPr lang="en-US" sz="1400" dirty="0"/>
              <a:t>'M2763', 'M2769', 'K088', 'K089', 'K090', 'K091', 'M2749', 'M271', 'M272', 'M273', 'M2751', 'M2752', </a:t>
            </a:r>
          </a:p>
          <a:p>
            <a:r>
              <a:rPr lang="en-US" sz="1400" dirty="0"/>
              <a:t>'M2753', 'M2759', 'M278', 'M279', 'K110', 'K111', 'K1120', 'K113', 'K114', 'K115', 'K116', 'K117', 'R682', </a:t>
            </a:r>
          </a:p>
          <a:p>
            <a:r>
              <a:rPr lang="en-US" sz="1400" dirty="0"/>
              <a:t>'K118', 'K119', 'K122', 'K1230', 'K1231', 'K1233', 'K1232', 'K121', 'K1239', 'A690', 'K120', 'K122', 'K098', </a:t>
            </a:r>
          </a:p>
          <a:p>
            <a:r>
              <a:rPr lang="en-US" sz="1400" dirty="0"/>
              <a:t>'K130', 'K1321', 'K1322', 'K1323', 'K1329', 'K135', 'K1370', 'K1379', 'K140', 'K141', 'K142', 'K143', 'K144', </a:t>
            </a:r>
          </a:p>
          <a:p>
            <a:r>
              <a:rPr lang="en-US" sz="1400" dirty="0"/>
              <a:t>'K145', 'K146', 'K148', 'K149', 'R6884', 'R859', 'Z463', 'Z464', 'Z464', 'Z0120', 'Z0121', 'K062', 'K08419', </a:t>
            </a:r>
          </a:p>
          <a:p>
            <a:r>
              <a:rPr lang="en-US" sz="1400" dirty="0"/>
              <a:t>'S030XXA', 'S01409A', 'S034XXA', 'S01501A', 'S01409A', 'S0180XA', 'S0993XA', 'S01429A', 'S0182XA', </a:t>
            </a:r>
          </a:p>
          <a:p>
            <a:r>
              <a:rPr lang="en-US" sz="1400" dirty="0"/>
              <a:t>'AS01521A', 'S01422A', 'S0182XA', 'S01502A', 'S01512A', 'S025XXA', 'S025XXB', 'S01512A', 'S01522A', </a:t>
            </a:r>
          </a:p>
          <a:p>
            <a:r>
              <a:rPr lang="en-US" sz="1400" dirty="0"/>
              <a:t>'S025XXA', 'S025XXB', 'S01522A'	</a:t>
            </a:r>
          </a:p>
        </p:txBody>
      </p:sp>
    </p:spTree>
    <p:extLst>
      <p:ext uri="{BB962C8B-B14F-4D97-AF65-F5344CB8AC3E}">
        <p14:creationId xmlns:p14="http://schemas.microsoft.com/office/powerpoint/2010/main" val="30972227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Comparing State to National Data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Nationwide </a:t>
            </a:r>
            <a:r>
              <a:rPr lang="en-US" dirty="0"/>
              <a:t>Emergency Department Sample (NEDS</a:t>
            </a:r>
            <a:r>
              <a:rPr lang="en-US" dirty="0" smtClean="0"/>
              <a:t>) </a:t>
            </a:r>
            <a:endParaRPr lang="en-US" dirty="0"/>
          </a:p>
          <a:p>
            <a:pPr marL="0" indent="0">
              <a:buNone/>
            </a:pPr>
            <a:r>
              <a:rPr lang="en-US" dirty="0"/>
              <a:t>I</a:t>
            </a:r>
            <a:r>
              <a:rPr lang="en-US" dirty="0" smtClean="0"/>
              <a:t>ncludes </a:t>
            </a:r>
            <a:r>
              <a:rPr lang="en-US" dirty="0"/>
              <a:t>data sampled from a family of state inpatient (SID) and state emergency department (SEDD) databases </a:t>
            </a:r>
            <a:r>
              <a:rPr lang="en-US" dirty="0" smtClean="0"/>
              <a:t>(</a:t>
            </a:r>
            <a:r>
              <a:rPr lang="en-US" dirty="0"/>
              <a:t>HCUP).  </a:t>
            </a:r>
            <a:endParaRPr lang="en-US" dirty="0" smtClean="0"/>
          </a:p>
          <a:p>
            <a:pPr marL="0" indent="0">
              <a:buNone/>
            </a:pPr>
            <a:r>
              <a:rPr lang="en-US" dirty="0" smtClean="0"/>
              <a:t>NEDS </a:t>
            </a:r>
            <a:r>
              <a:rPr lang="en-US" dirty="0"/>
              <a:t>is a stratified sample of about 20% of U.S. hospital EDs </a:t>
            </a:r>
            <a:r>
              <a:rPr lang="en-US" dirty="0" smtClean="0"/>
              <a:t>(about 950 </a:t>
            </a:r>
            <a:r>
              <a:rPr lang="en-US" dirty="0"/>
              <a:t>hospitals in </a:t>
            </a:r>
            <a:r>
              <a:rPr lang="en-US" dirty="0" smtClean="0"/>
              <a:t>33 states). </a:t>
            </a:r>
            <a:r>
              <a:rPr lang="en-US" dirty="0"/>
              <a:t>NEDS data can be used to generate national and regional estimates of ED use. </a:t>
            </a:r>
          </a:p>
        </p:txBody>
      </p:sp>
    </p:spTree>
    <p:extLst>
      <p:ext uri="{BB962C8B-B14F-4D97-AF65-F5344CB8AC3E}">
        <p14:creationId xmlns:p14="http://schemas.microsoft.com/office/powerpoint/2010/main" val="552977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Phase 1 Report</a:t>
            </a:r>
            <a:endParaRPr lang="en-US" dirty="0"/>
          </a:p>
        </p:txBody>
      </p:sp>
      <p:sp>
        <p:nvSpPr>
          <p:cNvPr id="3" name="Content Placeholder 2"/>
          <p:cNvSpPr>
            <a:spLocks noGrp="1"/>
          </p:cNvSpPr>
          <p:nvPr>
            <p:ph idx="1"/>
          </p:nvPr>
        </p:nvSpPr>
        <p:spPr>
          <a:xfrm>
            <a:off x="1261174" y="4038600"/>
            <a:ext cx="7391400" cy="838200"/>
          </a:xfrm>
        </p:spPr>
        <p:txBody>
          <a:bodyPr/>
          <a:lstStyle/>
          <a:p>
            <a:pPr marL="0" indent="0">
              <a:buNone/>
            </a:pPr>
            <a:r>
              <a:rPr lang="en-US" dirty="0"/>
              <a:t>http://www.astdd.org/a-z-topics/</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5144" y="4953000"/>
            <a:ext cx="590176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3960" y="1238250"/>
            <a:ext cx="669607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29237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Phase 2 Report</a:t>
            </a:r>
            <a:endParaRPr lang="en-US" dirty="0"/>
          </a:p>
        </p:txBody>
      </p:sp>
      <p:sp>
        <p:nvSpPr>
          <p:cNvPr id="5" name="Content Placeholder 4"/>
          <p:cNvSpPr>
            <a:spLocks noGrp="1"/>
          </p:cNvSpPr>
          <p:nvPr>
            <p:ph idx="1"/>
          </p:nvPr>
        </p:nvSpPr>
        <p:spPr>
          <a:xfrm>
            <a:off x="228600" y="3200400"/>
            <a:ext cx="8686800" cy="2925763"/>
          </a:xfrm>
        </p:spPr>
        <p:txBody>
          <a:bodyPr>
            <a:normAutofit lnSpcReduction="10000"/>
          </a:bodyPr>
          <a:lstStyle/>
          <a:p>
            <a:pPr marL="0" indent="0">
              <a:buNone/>
            </a:pPr>
            <a:r>
              <a:rPr lang="en-US" sz="2800" b="1" dirty="0" smtClean="0"/>
              <a:t>Program Support link on ASTDD Home Page</a:t>
            </a:r>
          </a:p>
          <a:p>
            <a:pPr marL="0" indent="0">
              <a:buNone/>
            </a:pPr>
            <a:r>
              <a:rPr lang="en-US" sz="2800" b="1" u="sng" dirty="0">
                <a:hlinkClick r:id="rId2"/>
              </a:rPr>
              <a:t>Data Collection, Assessment, and </a:t>
            </a:r>
            <a:r>
              <a:rPr lang="en-US" sz="2800" b="1" u="sng" dirty="0" smtClean="0">
                <a:hlinkClick r:id="rId2"/>
              </a:rPr>
              <a:t>Surveillance</a:t>
            </a:r>
            <a:r>
              <a:rPr lang="en-US" sz="2800" b="1" u="sng" dirty="0" smtClean="0"/>
              <a:t> link</a:t>
            </a:r>
            <a:endParaRPr lang="en-US" sz="2800" b="1" dirty="0"/>
          </a:p>
          <a:p>
            <a:pPr marL="0" indent="0">
              <a:buNone/>
            </a:pPr>
            <a:endParaRPr lang="en-US" sz="2800" b="1" dirty="0" smtClean="0"/>
          </a:p>
          <a:p>
            <a:pPr marL="0" indent="0">
              <a:buNone/>
            </a:pPr>
            <a:r>
              <a:rPr lang="en-US" sz="2400" b="1" dirty="0" smtClean="0"/>
              <a:t>Data </a:t>
            </a:r>
            <a:r>
              <a:rPr lang="en-US" sz="2400" b="1" dirty="0"/>
              <a:t>Collection, Assessment and Surveillance </a:t>
            </a:r>
            <a:r>
              <a:rPr lang="en-US" sz="2400" b="1" dirty="0" smtClean="0"/>
              <a:t>Committee page</a:t>
            </a:r>
            <a:endParaRPr lang="en-US" sz="2400" dirty="0" smtClean="0"/>
          </a:p>
          <a:p>
            <a:pPr marL="0" indent="0">
              <a:buNone/>
            </a:pPr>
            <a:r>
              <a:rPr lang="en-US" dirty="0" smtClean="0"/>
              <a:t>https</a:t>
            </a:r>
            <a:r>
              <a:rPr lang="en-US" dirty="0"/>
              <a:t>://www.astdd.org/data-collection-assessment-and-surveillance-committee/</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1381" y="1295400"/>
            <a:ext cx="653415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92490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36638"/>
          </a:xfrm>
        </p:spPr>
        <p:txBody>
          <a:bodyPr>
            <a:normAutofit fontScale="90000"/>
          </a:bodyPr>
          <a:lstStyle/>
          <a:p>
            <a:r>
              <a:rPr lang="en-US" sz="3600" b="1" dirty="0"/>
              <a:t>Data Collection, Assessment and </a:t>
            </a:r>
            <a:r>
              <a:rPr lang="en-US" sz="3600" b="1" dirty="0" smtClean="0"/>
              <a:t/>
            </a:r>
            <a:br>
              <a:rPr lang="en-US" sz="3600" b="1" dirty="0" smtClean="0"/>
            </a:br>
            <a:r>
              <a:rPr lang="en-US" sz="3600" b="1" dirty="0" smtClean="0"/>
              <a:t>Surveillance </a:t>
            </a:r>
            <a:r>
              <a:rPr lang="en-US" sz="3600" b="1" dirty="0"/>
              <a:t>Committee </a:t>
            </a:r>
            <a:r>
              <a:rPr lang="en-US" sz="3600" b="1" dirty="0" smtClean="0"/>
              <a:t>page</a:t>
            </a:r>
            <a:endParaRPr lang="en-US" dirty="0"/>
          </a:p>
        </p:txBody>
      </p:sp>
      <p:sp>
        <p:nvSpPr>
          <p:cNvPr id="3" name="Content Placeholder 2"/>
          <p:cNvSpPr>
            <a:spLocks noGrp="1"/>
          </p:cNvSpPr>
          <p:nvPr>
            <p:ph idx="1"/>
          </p:nvPr>
        </p:nvSpPr>
        <p:spPr>
          <a:xfrm>
            <a:off x="457200" y="1371600"/>
            <a:ext cx="8229600" cy="5486400"/>
          </a:xfrm>
        </p:spPr>
        <p:txBody>
          <a:bodyPr>
            <a:normAutofit fontScale="47500" lnSpcReduction="20000"/>
          </a:bodyPr>
          <a:lstStyle/>
          <a:p>
            <a:r>
              <a:rPr lang="en-US" b="1" dirty="0"/>
              <a:t>ASTDD Emergency Department Data Resources</a:t>
            </a:r>
            <a:endParaRPr lang="en-US" dirty="0"/>
          </a:p>
          <a:p>
            <a:r>
              <a:rPr lang="en-US" b="1" u="sng" dirty="0">
                <a:hlinkClick r:id="rId2"/>
              </a:rPr>
              <a:t>Recommended Guidelines for Surveillance of Non-Traumatic Dental Care in Emergency Departments</a:t>
            </a:r>
            <a:r>
              <a:rPr lang="en-US" dirty="0"/>
              <a:t> – The purpose of this document is to provide a standardized framework for how state oral health programs (SOHPs) should evaluate and document the use of emergency departments (EDs) for non-traumatic dental conditions (NTDCs). By following this guidance, SOHPs will be able to compare their ED data to information from other states and have the ability to assess trends in ED use over time. (July 2017)</a:t>
            </a:r>
            <a:br>
              <a:rPr lang="en-US" dirty="0"/>
            </a:br>
            <a:endParaRPr lang="en-US" dirty="0"/>
          </a:p>
          <a:p>
            <a:r>
              <a:rPr lang="en-US" b="1" u="sng" dirty="0">
                <a:hlinkClick r:id="rId3"/>
              </a:rPr>
              <a:t>Guidance on Assessing Emergency Department Data for Non-Traumatic Dental Conditions</a:t>
            </a:r>
            <a:r>
              <a:rPr lang="en-US" dirty="0"/>
              <a:t> - This guidance is an abbreviated version of the </a:t>
            </a:r>
            <a:r>
              <a:rPr lang="en-US" b="1" u="sng" dirty="0">
                <a:hlinkClick r:id="rId2"/>
              </a:rPr>
              <a:t>Recommended Guidelines for Surveillance of Non-Traumatic Dental Care in Emergency Departments</a:t>
            </a:r>
            <a:r>
              <a:rPr lang="en-US" dirty="0"/>
              <a:t>. (July 2017</a:t>
            </a:r>
            <a:r>
              <a:rPr lang="en-US" dirty="0" smtClean="0"/>
              <a:t>)</a:t>
            </a:r>
          </a:p>
          <a:p>
            <a:pPr marL="0" indent="0">
              <a:buNone/>
            </a:pPr>
            <a:endParaRPr lang="en-US" dirty="0"/>
          </a:p>
          <a:p>
            <a:r>
              <a:rPr lang="en-US" b="1" u="sng" dirty="0">
                <a:hlinkClick r:id="rId4"/>
              </a:rPr>
              <a:t>Methods in Assessing Non-Traumatic Dental Care in Emergency Departments</a:t>
            </a:r>
            <a:r>
              <a:rPr lang="en-US" dirty="0"/>
              <a:t> </a:t>
            </a:r>
            <a:br>
              <a:rPr lang="en-US" dirty="0"/>
            </a:br>
            <a:r>
              <a:rPr lang="en-US" dirty="0"/>
              <a:t>This report is a review of studies on the use of emergency departments (EDs) for non traumatic oral health conditions. As with most public health problems, the first steps in addressing the issue are to confirm its existence and quantify its extent. This report explores the extent of variation in the different aspects of research conducted, including target populations, outcomes of interest, predictive factors investigated, data sources used, and specific research methods employed including the diagnostic codes used in defining ED dental care. This report presents the findings of the investigation, summarizes the positive and negative aspects of the findings, and provides recommendations on the conduct of future research</a:t>
            </a:r>
            <a:r>
              <a:rPr lang="en-US" dirty="0" smtClean="0"/>
              <a:t>.</a:t>
            </a:r>
          </a:p>
          <a:p>
            <a:pPr marL="0" indent="0">
              <a:buNone/>
            </a:pPr>
            <a:endParaRPr lang="en-US" dirty="0"/>
          </a:p>
          <a:p>
            <a:r>
              <a:rPr lang="en-US" b="1" u="sng" dirty="0">
                <a:hlinkClick r:id="rId5"/>
              </a:rPr>
              <a:t>Methods in Assessing Non-Traumatic Dental Care in Emergency Departments Appendices</a:t>
            </a:r>
            <a:r>
              <a:rPr lang="en-US" b="1" dirty="0"/>
              <a:t> – </a:t>
            </a:r>
            <a:r>
              <a:rPr lang="en-US" dirty="0"/>
              <a:t>The appendices include information taken verbatim from the respective websites</a:t>
            </a:r>
            <a:r>
              <a:rPr lang="en-US" dirty="0" smtClean="0"/>
              <a:t>.</a:t>
            </a:r>
            <a:endParaRPr lang="en-US" dirty="0"/>
          </a:p>
        </p:txBody>
      </p:sp>
    </p:spTree>
    <p:extLst>
      <p:ext uri="{BB962C8B-B14F-4D97-AF65-F5344CB8AC3E}">
        <p14:creationId xmlns:p14="http://schemas.microsoft.com/office/powerpoint/2010/main" val="18542834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382000" cy="6629400"/>
          </a:xfrm>
        </p:spPr>
        <p:txBody>
          <a:bodyPr>
            <a:normAutofit/>
          </a:bodyPr>
          <a:lstStyle/>
          <a:p>
            <a:pPr algn="l"/>
            <a:r>
              <a:rPr lang="en-US" sz="1400" dirty="0"/>
              <a:t>Work Group</a:t>
            </a:r>
            <a:r>
              <a:rPr lang="en-US" sz="1400" dirty="0" smtClean="0"/>
              <a:t>:</a:t>
            </a:r>
            <a:br>
              <a:rPr lang="en-US" sz="1400" dirty="0" smtClean="0"/>
            </a:br>
            <a:r>
              <a:rPr lang="en-US" sz="1400" dirty="0"/>
              <a:t/>
            </a:r>
            <a:br>
              <a:rPr lang="en-US" sz="1400" dirty="0"/>
            </a:br>
            <a:r>
              <a:rPr lang="en-US" sz="1400" dirty="0"/>
              <a:t>Emanuel Alcala, MA, Research Analyst, Central Valley Health Policy Institute, California State University </a:t>
            </a:r>
            <a:r>
              <a:rPr lang="en-US" sz="1400" dirty="0" smtClean="0"/>
              <a:t/>
            </a:r>
            <a:br>
              <a:rPr lang="en-US" sz="1400" dirty="0" smtClean="0"/>
            </a:br>
            <a:r>
              <a:rPr lang="en-US" sz="1400" dirty="0"/>
              <a:t> </a:t>
            </a:r>
            <a:r>
              <a:rPr lang="en-US" sz="1400" dirty="0" smtClean="0"/>
              <a:t>    Fresno</a:t>
            </a:r>
            <a:r>
              <a:rPr lang="en-US" sz="1400" dirty="0"/>
              <a:t/>
            </a:r>
            <a:br>
              <a:rPr lang="en-US" sz="1400" dirty="0"/>
            </a:br>
            <a:r>
              <a:rPr lang="en-US" sz="1400" dirty="0"/>
              <a:t>Krishna </a:t>
            </a:r>
            <a:r>
              <a:rPr lang="en-US" sz="1400" dirty="0" err="1"/>
              <a:t>Aravamudhan</a:t>
            </a:r>
            <a:r>
              <a:rPr lang="en-US" sz="1400" dirty="0"/>
              <a:t>, BDS, MS, Director, Council on Dental Benefit Programs, ADA Practice Institute</a:t>
            </a:r>
            <a:br>
              <a:rPr lang="en-US" sz="1400" dirty="0"/>
            </a:br>
            <a:r>
              <a:rPr lang="en-US" sz="1400" dirty="0"/>
              <a:t>Marlene </a:t>
            </a:r>
            <a:r>
              <a:rPr lang="en-US" sz="1400" dirty="0" err="1"/>
              <a:t>Bengiamin</a:t>
            </a:r>
            <a:r>
              <a:rPr lang="en-US" sz="1400" dirty="0"/>
              <a:t>, PhD, Research Director, Central Valley Health Policy Institute, California State</a:t>
            </a:r>
            <a:br>
              <a:rPr lang="en-US" sz="1400" dirty="0"/>
            </a:br>
            <a:r>
              <a:rPr lang="en-US" sz="1400" dirty="0" smtClean="0"/>
              <a:t>     University </a:t>
            </a:r>
            <a:r>
              <a:rPr lang="en-US" sz="1400" dirty="0"/>
              <a:t>Fresno</a:t>
            </a:r>
            <a:br>
              <a:rPr lang="en-US" sz="1400" dirty="0"/>
            </a:br>
            <a:r>
              <a:rPr lang="en-US" sz="1400" dirty="0"/>
              <a:t>John </a:t>
            </a:r>
            <a:r>
              <a:rPr lang="en-US" sz="1400" dirty="0" err="1"/>
              <a:t>Capitman</a:t>
            </a:r>
            <a:r>
              <a:rPr lang="en-US" sz="1400" dirty="0"/>
              <a:t>, PhD, Executive Director, Executive Director, Central Valley Health Policy Institute,</a:t>
            </a:r>
            <a:br>
              <a:rPr lang="en-US" sz="1400" dirty="0"/>
            </a:br>
            <a:r>
              <a:rPr lang="en-US" sz="1400" dirty="0" smtClean="0"/>
              <a:t>     Professor </a:t>
            </a:r>
            <a:r>
              <a:rPr lang="en-US" sz="1400" dirty="0"/>
              <a:t>of Public Health, California State University Fresno</a:t>
            </a:r>
            <a:br>
              <a:rPr lang="en-US" sz="1400" dirty="0"/>
            </a:br>
            <a:r>
              <a:rPr lang="en-US" sz="1400" dirty="0"/>
              <a:t>Donna </a:t>
            </a:r>
            <a:r>
              <a:rPr lang="en-US" sz="1400" dirty="0" err="1"/>
              <a:t>Carden</a:t>
            </a:r>
            <a:r>
              <a:rPr lang="en-US" sz="1400" dirty="0"/>
              <a:t>, MD, FACEP, Professor, Department of Emergency Medicine, College of Medicine, </a:t>
            </a:r>
            <a:br>
              <a:rPr lang="en-US" sz="1400" dirty="0"/>
            </a:br>
            <a:r>
              <a:rPr lang="en-US" sz="1400" dirty="0" smtClean="0"/>
              <a:t>     University </a:t>
            </a:r>
            <a:r>
              <a:rPr lang="en-US" sz="1400" dirty="0"/>
              <a:t>of Florida, Gainesville</a:t>
            </a:r>
            <a:br>
              <a:rPr lang="en-US" sz="1400" dirty="0"/>
            </a:br>
            <a:r>
              <a:rPr lang="en-US" sz="1400" dirty="0"/>
              <a:t>Amber Costantino, MA, Research Analyst, Central Valley Health Policy Institute, California State</a:t>
            </a:r>
            <a:br>
              <a:rPr lang="en-US" sz="1400" dirty="0"/>
            </a:br>
            <a:r>
              <a:rPr lang="en-US" sz="1400" dirty="0" smtClean="0"/>
              <a:t>     University </a:t>
            </a:r>
            <a:r>
              <a:rPr lang="en-US" sz="1400" dirty="0"/>
              <a:t>Fresno</a:t>
            </a:r>
            <a:br>
              <a:rPr lang="en-US" sz="1400" dirty="0"/>
            </a:br>
            <a:r>
              <a:rPr lang="en-US" sz="1400" dirty="0"/>
              <a:t>Mary Foley, MPH, Executive Director, Medicaid/Medicare/CHIP Services Dental Association </a:t>
            </a:r>
            <a:br>
              <a:rPr lang="en-US" sz="1400" dirty="0"/>
            </a:br>
            <a:r>
              <a:rPr lang="en-US" sz="1400" dirty="0"/>
              <a:t>Donald Hayes, MD, MPH, CDC-Assigned Epidemiologist, Hawaii Department of Health, Honolulu</a:t>
            </a:r>
            <a:br>
              <a:rPr lang="en-US" sz="1400" dirty="0"/>
            </a:br>
            <a:r>
              <a:rPr lang="en-US" sz="1400" dirty="0"/>
              <a:t>Renee </a:t>
            </a:r>
            <a:r>
              <a:rPr lang="en-US" sz="1400" dirty="0" err="1"/>
              <a:t>Joskow</a:t>
            </a:r>
            <a:r>
              <a:rPr lang="en-US" sz="1400" dirty="0"/>
              <a:t>, DDS, MPH, FAGD, U.S. Public Health Service, Senior Dental Advisor, HRSA</a:t>
            </a:r>
            <a:br>
              <a:rPr lang="en-US" sz="1400" dirty="0"/>
            </a:br>
            <a:r>
              <a:rPr lang="en-US" sz="1400" dirty="0"/>
              <a:t>Rich </a:t>
            </a:r>
            <a:r>
              <a:rPr lang="en-US" sz="1400" dirty="0" err="1"/>
              <a:t>Manski</a:t>
            </a:r>
            <a:r>
              <a:rPr lang="en-US" sz="1400" dirty="0"/>
              <a:t>, DDS, MBA, PhD, Professor and Chief, Dental Public Health, University of Maryland School of </a:t>
            </a:r>
            <a:br>
              <a:rPr lang="en-US" sz="1400" dirty="0"/>
            </a:br>
            <a:r>
              <a:rPr lang="en-US" sz="1400" dirty="0" smtClean="0"/>
              <a:t>     Dentistry </a:t>
            </a:r>
            <a:r>
              <a:rPr lang="en-US" sz="1400" dirty="0"/>
              <a:t/>
            </a:r>
            <a:br>
              <a:rPr lang="en-US" sz="1400" dirty="0"/>
            </a:br>
            <a:r>
              <a:rPr lang="en-US" sz="1400" dirty="0"/>
              <a:t>Lynn </a:t>
            </a:r>
            <a:r>
              <a:rPr lang="en-US" sz="1400" dirty="0" err="1"/>
              <a:t>Mouden</a:t>
            </a:r>
            <a:r>
              <a:rPr lang="en-US" sz="1400" dirty="0"/>
              <a:t>, DDS, MPH, Chief Dental Officer, U.S. Centers for Medicare and Medicaid Services</a:t>
            </a:r>
            <a:br>
              <a:rPr lang="en-US" sz="1400" dirty="0"/>
            </a:br>
            <a:r>
              <a:rPr lang="en-US" sz="1400" dirty="0" err="1"/>
              <a:t>Junhie</a:t>
            </a:r>
            <a:r>
              <a:rPr lang="en-US" sz="1400" dirty="0"/>
              <a:t> Oh, BDS, MPH, Oral Health Epidemiologist/Evaluator, Rhode Island Department of Health </a:t>
            </a:r>
            <a:br>
              <a:rPr lang="en-US" sz="1400" dirty="0"/>
            </a:br>
            <a:r>
              <a:rPr lang="en-US" sz="1400" dirty="0"/>
              <a:t>Kathy Phipps, </a:t>
            </a:r>
            <a:r>
              <a:rPr lang="en-US" sz="1400" dirty="0" err="1"/>
              <a:t>DrPH</a:t>
            </a:r>
            <a:r>
              <a:rPr lang="en-US" sz="1400" dirty="0"/>
              <a:t>, ASTDD Data and Oral Health Surveillance Coordinator</a:t>
            </a:r>
            <a:br>
              <a:rPr lang="en-US" sz="1400" dirty="0"/>
            </a:br>
            <a:r>
              <a:rPr lang="en-US" sz="1400" dirty="0"/>
              <a:t>Eli Schwarz, DDS, MPH, PhD, FHKAM, FCDSHK, FACD, FRACDS, Professor and Chair, Department of </a:t>
            </a:r>
            <a:br>
              <a:rPr lang="en-US" sz="1400" dirty="0"/>
            </a:br>
            <a:r>
              <a:rPr lang="en-US" sz="1400" dirty="0" smtClean="0"/>
              <a:t>     Community </a:t>
            </a:r>
            <a:r>
              <a:rPr lang="en-US" sz="1400" dirty="0"/>
              <a:t>Dentistry, Oregon Health and Science University </a:t>
            </a:r>
            <a:br>
              <a:rPr lang="en-US" sz="1400" dirty="0"/>
            </a:br>
            <a:r>
              <a:rPr lang="en-US" sz="1400" dirty="0"/>
              <a:t>Scott L. </a:t>
            </a:r>
            <a:r>
              <a:rPr lang="en-US" sz="1400" dirty="0" err="1"/>
              <a:t>Tomar</a:t>
            </a:r>
            <a:r>
              <a:rPr lang="en-US" sz="1400" dirty="0"/>
              <a:t>, DMD, MPH, </a:t>
            </a:r>
            <a:r>
              <a:rPr lang="en-US" sz="1400" dirty="0" err="1"/>
              <a:t>DrPH</a:t>
            </a:r>
            <a:r>
              <a:rPr lang="en-US" sz="1400" dirty="0"/>
              <a:t>, Professor &amp; Chair, Department of Community Dentistry &amp; Behavioral</a:t>
            </a:r>
            <a:br>
              <a:rPr lang="en-US" sz="1400" dirty="0"/>
            </a:br>
            <a:r>
              <a:rPr lang="en-US" sz="1400" dirty="0"/>
              <a:t> </a:t>
            </a:r>
            <a:r>
              <a:rPr lang="en-US" sz="1400" dirty="0" smtClean="0"/>
              <a:t>    Science</a:t>
            </a:r>
            <a:r>
              <a:rPr lang="en-US" sz="1400" dirty="0"/>
              <a:t>, University of Florida College of Dentistry</a:t>
            </a:r>
            <a:br>
              <a:rPr lang="en-US" sz="1400" dirty="0"/>
            </a:br>
            <a:r>
              <a:rPr lang="en-US" sz="1400" dirty="0"/>
              <a:t>David A. Williams, DDS, MS, MPH, FACD, Manager, Oral Health Programs, Carroll County (MD) Health 	</a:t>
            </a:r>
            <a:r>
              <a:rPr lang="en-US" sz="1400" dirty="0" smtClean="0"/>
              <a:t/>
            </a:r>
            <a:br>
              <a:rPr lang="en-US" sz="1400" dirty="0" smtClean="0"/>
            </a:br>
            <a:r>
              <a:rPr lang="en-US" sz="1400" dirty="0"/>
              <a:t> </a:t>
            </a:r>
            <a:r>
              <a:rPr lang="en-US" sz="1400" dirty="0" smtClean="0"/>
              <a:t>    Department</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08048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001962"/>
          </a:xfrm>
        </p:spPr>
        <p:txBody>
          <a:bodyPr>
            <a:normAutofit fontScale="90000"/>
          </a:bodyPr>
          <a:lstStyle/>
          <a:p>
            <a:r>
              <a:rPr lang="en-US" sz="2000" dirty="0"/>
              <a:t>Supported by: </a:t>
            </a:r>
            <a:r>
              <a:rPr lang="en-US" sz="2000" dirty="0" err="1"/>
              <a:t>DentaQuest</a:t>
            </a:r>
            <a:r>
              <a:rPr lang="en-US" sz="2000" dirty="0"/>
              <a:t> Foundation </a:t>
            </a: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a:t>Acknowledgments: Beverly </a:t>
            </a:r>
            <a:r>
              <a:rPr lang="en-US" sz="2000" dirty="0" err="1"/>
              <a:t>Isman</a:t>
            </a:r>
            <a:r>
              <a:rPr lang="en-US" sz="2000" dirty="0"/>
              <a:t>, RDH, MPH, ELS and Christine Wood, BS </a:t>
            </a:r>
            <a:r>
              <a:rPr lang="en-US" sz="2000" dirty="0" smtClean="0"/>
              <a:t/>
            </a:r>
            <a:br>
              <a:rPr lang="en-US" sz="2000" dirty="0" smtClean="0"/>
            </a:br>
            <a:r>
              <a:rPr lang="en-US" sz="2000" dirty="0" smtClean="0"/>
              <a:t>for </a:t>
            </a:r>
            <a:r>
              <a:rPr lang="en-US" sz="2000" dirty="0"/>
              <a:t>their careful review and editing</a:t>
            </a:r>
            <a:r>
              <a:rPr lang="en-US" sz="2000" dirty="0" smtClean="0"/>
              <a:t>.</a:t>
            </a:r>
            <a:br>
              <a:rPr lang="en-US" sz="2000" dirty="0" smtClean="0"/>
            </a:br>
            <a:r>
              <a:rPr lang="en-US" sz="2000" dirty="0" smtClean="0"/>
              <a:t>Special thanks to Kathy Phipps for development of protocols and documents </a:t>
            </a:r>
            <a:r>
              <a:rPr lang="en-US" sz="2000" dirty="0"/>
              <a:t/>
            </a:r>
            <a:br>
              <a:rPr lang="en-US" sz="2000" dirty="0"/>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26961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a:bodyPr>
          <a:lstStyle/>
          <a:p>
            <a:r>
              <a:rPr lang="en-US" dirty="0" smtClean="0"/>
              <a:t>THANKS</a:t>
            </a:r>
            <a:br>
              <a:rPr lang="en-US" dirty="0" smtClean="0"/>
            </a:br>
            <a:r>
              <a:rPr lang="en-US" dirty="0" smtClean="0"/>
              <a:t>Questions – now </a:t>
            </a:r>
            <a:br>
              <a:rPr lang="en-US" dirty="0" smtClean="0"/>
            </a:br>
            <a:r>
              <a:rPr lang="en-US" dirty="0"/>
              <a:t/>
            </a:r>
            <a:br>
              <a:rPr lang="en-US" dirty="0"/>
            </a:br>
            <a:r>
              <a:rPr lang="en-US" dirty="0" smtClean="0"/>
              <a:t>or later</a:t>
            </a:r>
            <a:br>
              <a:rPr lang="en-US" dirty="0" smtClean="0"/>
            </a:br>
            <a:r>
              <a:rPr lang="en-US" dirty="0" smtClean="0"/>
              <a:t>mmanz@umich.edu</a:t>
            </a:r>
            <a:endParaRPr lang="en-US" dirty="0"/>
          </a:p>
        </p:txBody>
      </p:sp>
    </p:spTree>
    <p:extLst>
      <p:ext uri="{BB962C8B-B14F-4D97-AF65-F5344CB8AC3E}">
        <p14:creationId xmlns:p14="http://schemas.microsoft.com/office/powerpoint/2010/main" val="412944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Project – Phase 1 Report</a:t>
            </a:r>
            <a:endParaRPr lang="en-US" dirty="0">
              <a:solidFill>
                <a:srgbClr val="7030A0"/>
              </a:solidFill>
            </a:endParaRPr>
          </a:p>
        </p:txBody>
      </p:sp>
      <p:sp>
        <p:nvSpPr>
          <p:cNvPr id="3" name="Content Placeholder 2"/>
          <p:cNvSpPr>
            <a:spLocks noGrp="1"/>
          </p:cNvSpPr>
          <p:nvPr>
            <p:ph idx="1"/>
          </p:nvPr>
        </p:nvSpPr>
        <p:spPr/>
        <p:txBody>
          <a:bodyPr/>
          <a:lstStyle/>
          <a:p>
            <a:r>
              <a:rPr lang="en-US" dirty="0" smtClean="0"/>
              <a:t>Findings from Phase 1</a:t>
            </a:r>
          </a:p>
          <a:p>
            <a:r>
              <a:rPr lang="en-US" dirty="0" smtClean="0"/>
              <a:t>Positive and Negative Aspects of Findings</a:t>
            </a:r>
          </a:p>
          <a:p>
            <a:r>
              <a:rPr lang="en-US" dirty="0" smtClean="0"/>
              <a:t>Recommendations for Future Research </a:t>
            </a:r>
          </a:p>
          <a:p>
            <a:pPr lvl="1"/>
            <a:r>
              <a:rPr lang="en-US" dirty="0" smtClean="0"/>
              <a:t>Emphasis on Standardization of Surveillance Methods (Data Quality and Comparability) </a:t>
            </a:r>
          </a:p>
          <a:p>
            <a:pPr lvl="1"/>
            <a:r>
              <a:rPr lang="en-US" dirty="0" smtClean="0"/>
              <a:t>Set-up for Phase 2</a:t>
            </a:r>
          </a:p>
          <a:p>
            <a:endParaRPr lang="en-US" dirty="0"/>
          </a:p>
        </p:txBody>
      </p:sp>
    </p:spTree>
    <p:extLst>
      <p:ext uri="{BB962C8B-B14F-4D97-AF65-F5344CB8AC3E}">
        <p14:creationId xmlns:p14="http://schemas.microsoft.com/office/powerpoint/2010/main" val="2529250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Research Methods</a:t>
            </a:r>
            <a:endParaRPr lang="en-US" dirty="0">
              <a:solidFill>
                <a:srgbClr val="7030A0"/>
              </a:solidFill>
            </a:endParaRPr>
          </a:p>
        </p:txBody>
      </p:sp>
      <p:sp>
        <p:nvSpPr>
          <p:cNvPr id="3" name="Content Placeholder 2"/>
          <p:cNvSpPr>
            <a:spLocks noGrp="1"/>
          </p:cNvSpPr>
          <p:nvPr>
            <p:ph idx="1"/>
          </p:nvPr>
        </p:nvSpPr>
        <p:spPr/>
        <p:txBody>
          <a:bodyPr>
            <a:normAutofit fontScale="85000" lnSpcReduction="10000"/>
          </a:bodyPr>
          <a:lstStyle/>
          <a:p>
            <a:r>
              <a:rPr lang="en-US" dirty="0" smtClean="0"/>
              <a:t>PubMed Searches, e.g.</a:t>
            </a:r>
          </a:p>
          <a:p>
            <a:pPr marL="0" indent="0">
              <a:buNone/>
            </a:pPr>
            <a:r>
              <a:rPr lang="en-US" b="1" dirty="0"/>
              <a:t>("dental care"[</a:t>
            </a:r>
            <a:r>
              <a:rPr lang="en-US" b="1" dirty="0" err="1"/>
              <a:t>mh</a:t>
            </a:r>
            <a:r>
              <a:rPr lang="en-US" b="1" dirty="0"/>
              <a:t>] OR "dental"[</a:t>
            </a:r>
            <a:r>
              <a:rPr lang="en-US" b="1" dirty="0" err="1"/>
              <a:t>tiab</a:t>
            </a:r>
            <a:r>
              <a:rPr lang="en-US" b="1" dirty="0"/>
              <a:t>] OR "dentistry"[</a:t>
            </a:r>
            <a:r>
              <a:rPr lang="en-US" b="1" dirty="0" err="1"/>
              <a:t>tiab</a:t>
            </a:r>
            <a:r>
              <a:rPr lang="en-US" b="1" dirty="0"/>
              <a:t>]) AND ("emergency service, hospital"[</a:t>
            </a:r>
            <a:r>
              <a:rPr lang="en-US" b="1" dirty="0" err="1"/>
              <a:t>mh</a:t>
            </a:r>
            <a:r>
              <a:rPr lang="en-US" b="1" dirty="0"/>
              <a:t>] OR "emergency room"[</a:t>
            </a:r>
            <a:r>
              <a:rPr lang="en-US" b="1" dirty="0" err="1"/>
              <a:t>tiab</a:t>
            </a:r>
            <a:r>
              <a:rPr lang="en-US" b="1" dirty="0"/>
              <a:t>] OR "emergency department"[</a:t>
            </a:r>
            <a:r>
              <a:rPr lang="en-US" b="1" dirty="0" err="1"/>
              <a:t>tiab</a:t>
            </a:r>
            <a:r>
              <a:rPr lang="en-US" b="1" dirty="0"/>
              <a:t>] OR "emergency departments"[</a:t>
            </a:r>
            <a:r>
              <a:rPr lang="en-US" b="1" dirty="0" err="1"/>
              <a:t>tiab</a:t>
            </a:r>
            <a:r>
              <a:rPr lang="en-US" b="1" dirty="0"/>
              <a:t>] OR "emergency ward"[</a:t>
            </a:r>
            <a:r>
              <a:rPr lang="en-US" b="1" dirty="0" err="1"/>
              <a:t>tiab</a:t>
            </a:r>
            <a:r>
              <a:rPr lang="en-US" b="1" dirty="0"/>
              <a:t>] OR "emergency wards"[</a:t>
            </a:r>
            <a:r>
              <a:rPr lang="en-US" b="1" dirty="0" err="1"/>
              <a:t>tiab</a:t>
            </a:r>
            <a:r>
              <a:rPr lang="en-US" b="1" dirty="0"/>
              <a:t>] OR "emergency unit"[</a:t>
            </a:r>
            <a:r>
              <a:rPr lang="en-US" b="1" dirty="0" err="1"/>
              <a:t>tiab</a:t>
            </a:r>
            <a:r>
              <a:rPr lang="en-US" b="1" dirty="0"/>
              <a:t>] OR "emergency units"[</a:t>
            </a:r>
            <a:r>
              <a:rPr lang="en-US" b="1" dirty="0" err="1"/>
              <a:t>tiab</a:t>
            </a:r>
            <a:r>
              <a:rPr lang="en-US" b="1" dirty="0"/>
              <a:t>] OR "emergency service"[</a:t>
            </a:r>
            <a:r>
              <a:rPr lang="en-US" b="1" dirty="0" err="1"/>
              <a:t>tiab</a:t>
            </a:r>
            <a:r>
              <a:rPr lang="en-US" b="1" dirty="0"/>
              <a:t>] OR "emergency services"[</a:t>
            </a:r>
            <a:r>
              <a:rPr lang="en-US" b="1" dirty="0" err="1"/>
              <a:t>tiab</a:t>
            </a:r>
            <a:r>
              <a:rPr lang="en-US" b="1" dirty="0"/>
              <a:t>] OR "ambulatory care"[</a:t>
            </a:r>
            <a:r>
              <a:rPr lang="en-US" b="1" dirty="0" err="1"/>
              <a:t>tiab</a:t>
            </a:r>
            <a:r>
              <a:rPr lang="en-US" b="1" dirty="0"/>
              <a:t>]) NOT (editorial[</a:t>
            </a:r>
            <a:r>
              <a:rPr lang="en-US" b="1" dirty="0" err="1"/>
              <a:t>pt</a:t>
            </a:r>
            <a:r>
              <a:rPr lang="en-US" b="1" dirty="0"/>
              <a:t>] OR comment[</a:t>
            </a:r>
            <a:r>
              <a:rPr lang="en-US" b="1" dirty="0" err="1"/>
              <a:t>pt</a:t>
            </a:r>
            <a:r>
              <a:rPr lang="en-US" b="1" dirty="0"/>
              <a:t>] OR letter[</a:t>
            </a:r>
            <a:r>
              <a:rPr lang="en-US" b="1" dirty="0" err="1"/>
              <a:t>pt</a:t>
            </a:r>
            <a:r>
              <a:rPr lang="en-US" b="1" dirty="0"/>
              <a:t>] OR "case reports"[</a:t>
            </a:r>
            <a:r>
              <a:rPr lang="en-US" b="1" dirty="0" err="1"/>
              <a:t>pt</a:t>
            </a:r>
            <a:r>
              <a:rPr lang="en-US" b="1" dirty="0"/>
              <a:t>]) </a:t>
            </a:r>
            <a:r>
              <a:rPr lang="en-US" dirty="0" smtClean="0"/>
              <a:t> </a:t>
            </a:r>
          </a:p>
          <a:p>
            <a:endParaRPr lang="en-US" dirty="0"/>
          </a:p>
        </p:txBody>
      </p:sp>
    </p:spTree>
    <p:extLst>
      <p:ext uri="{BB962C8B-B14F-4D97-AF65-F5344CB8AC3E}">
        <p14:creationId xmlns:p14="http://schemas.microsoft.com/office/powerpoint/2010/main" val="111813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Research Methods, cont.</a:t>
            </a:r>
            <a:endParaRPr lang="en-US"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NLM NCBI Continuous Search</a:t>
            </a:r>
          </a:p>
          <a:p>
            <a:pPr marL="0" indent="0">
              <a:buNone/>
            </a:pPr>
            <a:r>
              <a:rPr lang="en-US" b="1" dirty="0" smtClean="0"/>
              <a:t>("</a:t>
            </a:r>
            <a:r>
              <a:rPr lang="en-US" b="1" dirty="0"/>
              <a:t>emergency service, hospital"[</a:t>
            </a:r>
            <a:r>
              <a:rPr lang="en-US" b="1" dirty="0" err="1"/>
              <a:t>majr</a:t>
            </a:r>
            <a:r>
              <a:rPr lang="en-US" b="1" dirty="0"/>
              <a:t>] OR "emergency room"[</a:t>
            </a:r>
            <a:r>
              <a:rPr lang="en-US" b="1" dirty="0" err="1"/>
              <a:t>ti</a:t>
            </a:r>
            <a:r>
              <a:rPr lang="en-US" b="1" dirty="0"/>
              <a:t>] OR "emergency rooms"[</a:t>
            </a:r>
            <a:r>
              <a:rPr lang="en-US" b="1" dirty="0" err="1"/>
              <a:t>ti</a:t>
            </a:r>
            <a:r>
              <a:rPr lang="en-US" b="1" dirty="0"/>
              <a:t>] OR "emergency department"[</a:t>
            </a:r>
            <a:r>
              <a:rPr lang="en-US" b="1" dirty="0" err="1"/>
              <a:t>ti</a:t>
            </a:r>
            <a:r>
              <a:rPr lang="en-US" b="1" dirty="0"/>
              <a:t>] OR "emergency departments"[</a:t>
            </a:r>
            <a:r>
              <a:rPr lang="en-US" b="1" dirty="0" err="1"/>
              <a:t>ti</a:t>
            </a:r>
            <a:r>
              <a:rPr lang="en-US" b="1" dirty="0"/>
              <a:t>]) AND (dental care[</a:t>
            </a:r>
            <a:r>
              <a:rPr lang="en-US" b="1" dirty="0" err="1"/>
              <a:t>mh</a:t>
            </a:r>
            <a:r>
              <a:rPr lang="en-US" b="1" dirty="0"/>
              <a:t>] OR dental[</a:t>
            </a:r>
            <a:r>
              <a:rPr lang="en-US" b="1" dirty="0" err="1"/>
              <a:t>ti</a:t>
            </a:r>
            <a:r>
              <a:rPr lang="en-US" b="1" dirty="0" smtClean="0"/>
              <a:t>])</a:t>
            </a:r>
            <a:endParaRPr lang="en-US" dirty="0"/>
          </a:p>
        </p:txBody>
      </p:sp>
    </p:spTree>
    <p:extLst>
      <p:ext uri="{BB962C8B-B14F-4D97-AF65-F5344CB8AC3E}">
        <p14:creationId xmlns:p14="http://schemas.microsoft.com/office/powerpoint/2010/main" val="3041933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Phase 1 - Research Methods, cont.</a:t>
            </a:r>
            <a:endParaRPr lang="en-US"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Online Google Searches, e.g.</a:t>
            </a:r>
          </a:p>
          <a:p>
            <a:r>
              <a:rPr lang="en-US" dirty="0"/>
              <a:t>1. emergency room visits dental</a:t>
            </a:r>
          </a:p>
          <a:p>
            <a:r>
              <a:rPr lang="en-US" dirty="0"/>
              <a:t>2. </a:t>
            </a:r>
            <a:r>
              <a:rPr lang="en-US" dirty="0" err="1"/>
              <a:t>er</a:t>
            </a:r>
            <a:r>
              <a:rPr lang="en-US" dirty="0"/>
              <a:t> visits dental</a:t>
            </a:r>
          </a:p>
          <a:p>
            <a:r>
              <a:rPr lang="en-US" dirty="0"/>
              <a:t>3.</a:t>
            </a:r>
            <a:r>
              <a:rPr lang="en-US" b="1" dirty="0"/>
              <a:t> </a:t>
            </a:r>
            <a:r>
              <a:rPr lang="en-US" dirty="0"/>
              <a:t>emergency room visits dental </a:t>
            </a:r>
            <a:r>
              <a:rPr lang="en-US" dirty="0" err="1"/>
              <a:t>site:gov</a:t>
            </a:r>
            <a:endParaRPr lang="en-US" dirty="0"/>
          </a:p>
          <a:p>
            <a:r>
              <a:rPr lang="en-US" dirty="0"/>
              <a:t>4.  </a:t>
            </a:r>
            <a:r>
              <a:rPr lang="en-US" dirty="0" err="1"/>
              <a:t>er</a:t>
            </a:r>
            <a:r>
              <a:rPr lang="en-US" dirty="0"/>
              <a:t> visits dental </a:t>
            </a:r>
            <a:r>
              <a:rPr lang="en-US" dirty="0" err="1" smtClean="0"/>
              <a:t>site:gov</a:t>
            </a:r>
            <a:endParaRPr lang="en-US" dirty="0" smtClean="0"/>
          </a:p>
          <a:p>
            <a:pPr lvl="1"/>
            <a:r>
              <a:rPr lang="en-US" dirty="0" smtClean="0"/>
              <a:t>(“site.gov” or “site.org” to limit to government or organization websites to more efficiently find related official reports) </a:t>
            </a:r>
            <a:endParaRPr lang="en-US" dirty="0"/>
          </a:p>
        </p:txBody>
      </p:sp>
    </p:spTree>
    <p:extLst>
      <p:ext uri="{BB962C8B-B14F-4D97-AF65-F5344CB8AC3E}">
        <p14:creationId xmlns:p14="http://schemas.microsoft.com/office/powerpoint/2010/main" val="3112911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12289</TotalTime>
  <Words>5140</Words>
  <Application>Microsoft Office PowerPoint</Application>
  <PresentationFormat>On-screen Show (4:3)</PresentationFormat>
  <Paragraphs>454</Paragraphs>
  <Slides>59</Slides>
  <Notes>0</Notes>
  <HiddenSlides>0</HiddenSlides>
  <MMClips>0</MMClips>
  <ScaleCrop>false</ScaleCrop>
  <HeadingPairs>
    <vt:vector size="4" baseType="variant">
      <vt:variant>
        <vt:lpstr>Theme</vt:lpstr>
      </vt:variant>
      <vt:variant>
        <vt:i4>2</vt:i4>
      </vt:variant>
      <vt:variant>
        <vt:lpstr>Slide Titles</vt:lpstr>
      </vt:variant>
      <vt:variant>
        <vt:i4>59</vt:i4>
      </vt:variant>
    </vt:vector>
  </HeadingPairs>
  <TitlesOfParts>
    <vt:vector size="61" baseType="lpstr">
      <vt:lpstr>Office Theme</vt:lpstr>
      <vt:lpstr>Custom Design</vt:lpstr>
      <vt:lpstr>PowerPoint Presentation</vt:lpstr>
      <vt:lpstr>General Reminders</vt:lpstr>
      <vt:lpstr>PowerPoint Presentation</vt:lpstr>
      <vt:lpstr>Background</vt:lpstr>
      <vt:lpstr>Project – Phase 1</vt:lpstr>
      <vt:lpstr>Project – Phase 1 Report</vt:lpstr>
      <vt:lpstr>Phase 1 - Research Methods</vt:lpstr>
      <vt:lpstr>Phase 1 - Research Methods, cont.</vt:lpstr>
      <vt:lpstr>Phase 1 - Research Methods, cont.</vt:lpstr>
      <vt:lpstr>Phase 1 – Summary of Findings</vt:lpstr>
      <vt:lpstr>Phase 1 – Summary of Findings</vt:lpstr>
      <vt:lpstr>Phase 1 – Summary of Findings</vt:lpstr>
      <vt:lpstr>Phase 1 – Summary of Findings</vt:lpstr>
      <vt:lpstr>Phase 1 – Summary of Findings</vt:lpstr>
      <vt:lpstr>Phase 1 – Summary of Recommendations</vt:lpstr>
      <vt:lpstr>Phase 2 Aims</vt:lpstr>
      <vt:lpstr>Phase 2 Aims - Specifics</vt:lpstr>
      <vt:lpstr>PowerPoint Presentation</vt:lpstr>
      <vt:lpstr>SEDD Data</vt:lpstr>
      <vt:lpstr>SEDD Data Elements</vt:lpstr>
      <vt:lpstr>Defining ED Oral Care Outcomes</vt:lpstr>
      <vt:lpstr>PowerPoint Presentation</vt:lpstr>
      <vt:lpstr>Recommended Indicators </vt:lpstr>
      <vt:lpstr>Recommended Reporting on Indicators</vt:lpstr>
      <vt:lpstr>Recommended Reporting –Stratification Variables</vt:lpstr>
      <vt:lpstr>Recommended Indicators and  SEDD Diagnosis (ICD) Variable Names</vt:lpstr>
      <vt:lpstr>Recommended Stratification Factors and Corresponding SEDD Variable Names</vt:lpstr>
      <vt:lpstr>Optional Indicators (may be included in expanded ED-NTDC surveillance) </vt:lpstr>
      <vt:lpstr>Optional Indicators and  SEDD Diagnosis (ICD) Variable Names</vt:lpstr>
      <vt:lpstr>Optional Stratification Factors and Corresponding SEDD Variable Names</vt:lpstr>
      <vt:lpstr>Further Potentially  Possible Outcome Analyses with SEDD Data</vt:lpstr>
      <vt:lpstr>Getting SEDD State Data</vt:lpstr>
      <vt:lpstr>SEDD Core Data File Loading</vt:lpstr>
      <vt:lpstr>SAS SEDD Core Data File Analysis – pre-2015 (ICD-9) Recommended Indicator #1: NTDC-first diagnosis</vt:lpstr>
      <vt:lpstr>SAS SEDD Core Data File Analysis – post-2015 (ICD-10) Recommended Indicator #1: NTDC-first diagnosis</vt:lpstr>
      <vt:lpstr>SAS SEDD Core Data File Analysis – pre-2015 (ICD-9) Recommended Indicator #2: NTDC- any diagnosis (25 max)</vt:lpstr>
      <vt:lpstr>SAS SEDD Core Data File Analysis – post-2015 (ICD-10) Recommended Indicator #2: NTDC- any diagnosis (25 max)</vt:lpstr>
      <vt:lpstr>SAS SEDD Core Data File Analysis – pre-2015 (ICD-9) Recommended Indicator #3: NTDC- first reason for visit</vt:lpstr>
      <vt:lpstr>SAS SEDD Core Data File Analysis – post-2015 (ICD-10) Recommended Indicator #3: NTDC- first reason for visit</vt:lpstr>
      <vt:lpstr>SAS SEDD Core Data File Analysis – pre-2015 (ICD-9) Recommended Indicator #4: NTDC- any reason for visit (max=3)</vt:lpstr>
      <vt:lpstr>SAS SEDD Core Data File Analysis – post-2015 (ICD-10) Recommended Indicator #4: NTDC- any reason for visit (max=3)</vt:lpstr>
      <vt:lpstr>SAS SEDD Core Data File Analysis – pre-2015 (ICD-9) Recommended Indicator #5: NTDC- any dx or reason for visit</vt:lpstr>
      <vt:lpstr>SAS SEDD Core Data File Analysis  Generating Counts for the Five Indicators</vt:lpstr>
      <vt:lpstr>To generate rate per 100,000 population. NOTE: This is not SAS code. </vt:lpstr>
      <vt:lpstr>To generate rate per 10,000 ED Visits NOTE: This is not SAS code. </vt:lpstr>
      <vt:lpstr>To generate charges, use the following SAS code. (First diagnosis indicator is used in this example)</vt:lpstr>
      <vt:lpstr>For recommended stratified analyses by age group, race/ethnicity, and primary payer, use variables AGE, PAY1, and RACE – variable set-up.</vt:lpstr>
      <vt:lpstr> Stratified Analyses – Example</vt:lpstr>
      <vt:lpstr>Optional Indicators – CPP (Caries, Periodontal, Preventive Procedures)</vt:lpstr>
      <vt:lpstr>Optional Indicators – CPP (Caries, Periodontal, Preventive Procedures)</vt:lpstr>
      <vt:lpstr>Optional Indicators :  Any Oral/Dental Condition</vt:lpstr>
      <vt:lpstr>Optional Indicators :  Any Oral/Dental Condition</vt:lpstr>
      <vt:lpstr>Comparing State to National Data</vt:lpstr>
      <vt:lpstr>Phase 1 Report</vt:lpstr>
      <vt:lpstr>Phase 2 Report</vt:lpstr>
      <vt:lpstr>Data Collection, Assessment and  Surveillance Committee page</vt:lpstr>
      <vt:lpstr>Work Group:  Emanuel Alcala, MA, Research Analyst, Central Valley Health Policy Institute, California State University       Fresno Krishna Aravamudhan, BDS, MS, Director, Council on Dental Benefit Programs, ADA Practice Institute Marlene Bengiamin, PhD, Research Director, Central Valley Health Policy Institute, California State      University Fresno John Capitman, PhD, Executive Director, Executive Director, Central Valley Health Policy Institute,      Professor of Public Health, California State University Fresno Donna Carden, MD, FACEP, Professor, Department of Emergency Medicine, College of Medicine,       University of Florida, Gainesville Amber Costantino, MA, Research Analyst, Central Valley Health Policy Institute, California State      University Fresno Mary Foley, MPH, Executive Director, Medicaid/Medicare/CHIP Services Dental Association  Donald Hayes, MD, MPH, CDC-Assigned Epidemiologist, Hawaii Department of Health, Honolulu Renee Joskow, DDS, MPH, FAGD, U.S. Public Health Service, Senior Dental Advisor, HRSA Rich Manski, DDS, MBA, PhD, Professor and Chief, Dental Public Health, University of Maryland School of       Dentistry  Lynn Mouden, DDS, MPH, Chief Dental Officer, U.S. Centers for Medicare and Medicaid Services Junhie Oh, BDS, MPH, Oral Health Epidemiologist/Evaluator, Rhode Island Department of Health  Kathy Phipps, DrPH, ASTDD Data and Oral Health Surveillance Coordinator Eli Schwarz, DDS, MPH, PhD, FHKAM, FCDSHK, FACD, FRACDS, Professor and Chair, Department of       Community Dentistry, Oregon Health and Science University  Scott L. Tomar, DMD, MPH, DrPH, Professor &amp; Chair, Department of Community Dentistry &amp; Behavioral      Science, University of Florida College of Dentistry David A. Williams, DDS, MS, MPH, FACD, Manager, Oral Health Programs, Carroll County (MD) Health        Department</vt:lpstr>
      <vt:lpstr>Supported by: DentaQuest Foundation       Acknowledgments: Beverly Isman, RDH, MPH, ELS and Christine Wood, BS  for their careful review and editing. Special thanks to Kathy Phipps for development of protocols and documents  </vt:lpstr>
      <vt:lpstr>THANKS Questions – now   or later mmanz@umich.edu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&amp; State Oral Health Programs</dc:title>
  <dc:creator>Lori C</dc:creator>
  <cp:lastModifiedBy>Mike Manz</cp:lastModifiedBy>
  <cp:revision>95</cp:revision>
  <dcterms:created xsi:type="dcterms:W3CDTF">2012-10-08T18:00:08Z</dcterms:created>
  <dcterms:modified xsi:type="dcterms:W3CDTF">2017-09-27T19:28:33Z</dcterms:modified>
</cp:coreProperties>
</file>