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handoutMasterIdLst>
    <p:handoutMasterId r:id="rId23"/>
  </p:handoutMasterIdLst>
  <p:sldIdLst>
    <p:sldId id="283" r:id="rId2"/>
    <p:sldId id="259" r:id="rId3"/>
    <p:sldId id="284" r:id="rId4"/>
    <p:sldId id="260" r:id="rId5"/>
    <p:sldId id="282" r:id="rId6"/>
    <p:sldId id="262" r:id="rId7"/>
    <p:sldId id="263" r:id="rId8"/>
    <p:sldId id="264" r:id="rId9"/>
    <p:sldId id="285" r:id="rId10"/>
    <p:sldId id="286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80" r:id="rId2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FF"/>
    <a:srgbClr val="CCEC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>
        <p:scale>
          <a:sx n="81" d="100"/>
          <a:sy n="81" d="100"/>
        </p:scale>
        <p:origin x="-216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F64D008-C925-4775-894C-473B785A3096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6F5D1D-C028-45A6-B69C-662160B27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2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DAB1D4-F584-48DB-935A-4828E9E86145}" type="datetimeFigureOut">
              <a:rPr lang="en-US" smtClean="0"/>
              <a:t>10/12/2018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ACE45B0-9A68-4E32-A3A5-CA85277531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740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34DB-C660-45CC-9B94-8FCF45810CC9}" type="datetime1">
              <a:rPr lang="en-US" smtClean="0"/>
              <a:t>10/12/2018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637A-6FF2-4578-9789-2439B977365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3B1B-6B0C-4F2E-B568-1E0B4B973A71}" type="datetime1">
              <a:rPr lang="en-US" smtClean="0"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637A-6FF2-4578-9789-2439B977365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03E9-1F2E-423C-8C4E-DF5F1E8EB1E2}" type="datetime1">
              <a:rPr lang="en-US" smtClean="0"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637A-6FF2-4578-9789-2439B977365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76C2A-06F3-437D-AC99-239557478DDD}" type="datetime1">
              <a:rPr lang="en-US" smtClean="0"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637A-6FF2-4578-9789-2439B977365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6CC6-1F53-4EFB-865D-EF92C5A71485}" type="datetime1">
              <a:rPr lang="en-US" smtClean="0"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637A-6FF2-4578-9789-2439B977365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2616-ECDC-45FE-8B26-CC92BCCD8A60}" type="datetime1">
              <a:rPr lang="en-US" smtClean="0"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637A-6FF2-4578-9789-2439B977365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E986-E66A-421E-9D1F-BDD3FDC9C8BC}" type="datetime1">
              <a:rPr lang="en-US" smtClean="0"/>
              <a:t>10/12/2018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637A-6FF2-4578-9789-2439B977365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8258-ED33-46EE-B0D0-AD4A76187DEA}" type="datetime1">
              <a:rPr lang="en-US" smtClean="0"/>
              <a:t>10/12/2018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637A-6FF2-4578-9789-2439B977365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792A-53EF-4E0E-AAFE-72AC3BB7F1EF}" type="datetime1">
              <a:rPr lang="en-US" smtClean="0"/>
              <a:t>10/12/2018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637A-6FF2-4578-9789-2439B977365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A562-D9D6-401A-8154-D7DF381A81E2}" type="datetime1">
              <a:rPr lang="en-US" smtClean="0"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637A-6FF2-4578-9789-2439B977365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D3EC-8238-45D8-9B22-515C80B361B2}" type="datetime1">
              <a:rPr lang="en-US" smtClean="0"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FA59637A-6FF2-4578-9789-2439B977365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FBF045-31F4-41A1-AA46-B45B9D1AD231}" type="datetime1">
              <a:rPr lang="en-US" smtClean="0"/>
              <a:t>10/12/2018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59637A-6FF2-4578-9789-2439B977365A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hrsa.gov/oral-health/index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hs.gov/grants/index.html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hhs.gov/about/agencies/iea/regional-offices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cl.gov/programs/health-wellness/oral-health" TargetMode="External"/><Relationship Id="rId5" Type="http://schemas.openxmlformats.org/officeDocument/2006/relationships/hyperlink" Target="https://www.hrsa.gov/oral-health/index.html" TargetMode="External"/><Relationship Id="rId4" Type="http://schemas.openxmlformats.org/officeDocument/2006/relationships/hyperlink" Target="http://www.oralhealthworkforce.org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31632" y="762000"/>
            <a:ext cx="10574214" cy="372793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Role of Health &amp; Human Services (HHS) </a:t>
            </a:r>
            <a:b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Its Agencies </a:t>
            </a:r>
            <a:b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b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Promoting Oral Health</a:t>
            </a:r>
          </a:p>
        </p:txBody>
      </p:sp>
      <p:pic>
        <p:nvPicPr>
          <p:cNvPr id="3" name="Picture 2" descr="ASTDD Logo No 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67755" y="4953000"/>
            <a:ext cx="2494166" cy="156832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FA59637A-6FF2-4578-9789-2439B977365A}" type="slidenum">
              <a:rPr lang="en-US" smtClean="0"/>
              <a:pPr algn="ctr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71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985" y="422735"/>
            <a:ext cx="10972800" cy="1030927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CDC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70" y="2051538"/>
            <a:ext cx="10241992" cy="3798277"/>
          </a:xfrm>
        </p:spPr>
        <p:txBody>
          <a:bodyPr>
            <a:normAutofit fontScale="92500"/>
          </a:bodyPr>
          <a:lstStyle/>
          <a:p>
            <a:pPr>
              <a:buClrTx/>
              <a:buSzPct val="85000"/>
              <a:buFont typeface="Courier New" panose="02070309020205020404" pitchFamily="49" charset="0"/>
              <a:buChar char="o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Division of Oral Health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works to improve the oral health of the nation and reduce inequalities in oral health</a:t>
            </a:r>
          </a:p>
          <a:p>
            <a:pPr lvl="1">
              <a:buClrTx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Helps states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improve their oral health programs by:</a:t>
            </a:r>
          </a:p>
          <a:p>
            <a:pPr lvl="2">
              <a:buClrTx/>
              <a:buSzPct val="85000"/>
              <a:buFont typeface="Constantia" panose="02030602050306030303" pitchFamily="18" charset="0"/>
              <a:buChar char="‐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Developing a state oral health plan</a:t>
            </a:r>
          </a:p>
          <a:p>
            <a:pPr lvl="2">
              <a:buClrTx/>
              <a:buSzPct val="85000"/>
              <a:buFont typeface="Constantia" panose="02030602050306030303" pitchFamily="18" charset="0"/>
              <a:buChar char="‐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Training and resource development (Oral Health Resources Web site)</a:t>
            </a:r>
          </a:p>
          <a:p>
            <a:pPr lvl="1">
              <a:buClrTx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Surveillance -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enhancing efforts to monitor oral diseases (dental caries and periodontal infections)</a:t>
            </a:r>
          </a:p>
          <a:p>
            <a:pPr lvl="1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Contributing to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scientific knowledge-base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regarding oral health and disease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138615" y="6344627"/>
            <a:ext cx="1016000" cy="365125"/>
          </a:xfrm>
        </p:spPr>
        <p:txBody>
          <a:bodyPr/>
          <a:lstStyle/>
          <a:p>
            <a:pPr algn="ctr"/>
            <a:fld id="{D57F1E4F-1CFF-5643-939E-217C01CDF565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 algn="ctr"/>
              <a:t>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pic>
        <p:nvPicPr>
          <p:cNvPr id="5" name="Picture 4" descr="ASTDD Logo No 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09574" y="5840739"/>
            <a:ext cx="1247083" cy="78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3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323" y="938550"/>
            <a:ext cx="109728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Centers for Medicare and Medicaid Services (CMS)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277" y="2547871"/>
            <a:ext cx="10117016" cy="3365135"/>
          </a:xfrm>
        </p:spPr>
        <p:txBody>
          <a:bodyPr>
            <a:normAutofit/>
          </a:bodyPr>
          <a:lstStyle/>
          <a:p>
            <a:pPr>
              <a:buClrTx/>
              <a:buSzPct val="85000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Oral Health Efforts:</a:t>
            </a:r>
          </a:p>
          <a:p>
            <a:pPr lvl="1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Works to improve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collection and analysis of data and quality measures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related to the delivery of Medicaid and CHIP oral health services.</a:t>
            </a:r>
          </a:p>
          <a:p>
            <a:pPr lvl="1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Sponsors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Oral Health Initiative,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asked each state to increase the proportion of Medicaid children receiving preventive dental services.</a:t>
            </a:r>
          </a:p>
          <a:p>
            <a:pPr lvl="1">
              <a:buClrTx/>
            </a:pPr>
            <a:endParaRPr lang="en-US" dirty="0"/>
          </a:p>
          <a:p>
            <a:pPr marL="457200" lvl="1" indent="0">
              <a:buClrTx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91015" y="6297735"/>
            <a:ext cx="1016000" cy="365125"/>
          </a:xfrm>
        </p:spPr>
        <p:txBody>
          <a:bodyPr/>
          <a:lstStyle/>
          <a:p>
            <a:pPr algn="ctr"/>
            <a:fld id="{D57F1E4F-1CFF-5643-939E-217C01CDF565}" type="slidenum">
              <a:rPr lang="en-US" smtClean="0"/>
              <a:pPr algn="ctr"/>
              <a:t>11</a:t>
            </a:fld>
            <a:endParaRPr lang="en-US" dirty="0"/>
          </a:p>
        </p:txBody>
      </p:sp>
      <p:pic>
        <p:nvPicPr>
          <p:cNvPr id="5" name="Picture 4" descr="ASTDD Logo No 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09574" y="5913006"/>
            <a:ext cx="1247083" cy="78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17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22026"/>
            <a:ext cx="10972800" cy="83163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Annually reports state progress on the oral health quality measures in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child core set of health-care quality measures</a:t>
            </a:r>
          </a:p>
          <a:p>
            <a:pPr lvl="2">
              <a:buClrTx/>
              <a:buSzPct val="85000"/>
              <a:buFont typeface="Arial" panose="020B0604020202020204" pitchFamily="34" charset="0"/>
              <a:buChar char="˃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PDENT: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proportion of children ages 1 – 20 enrolled in Medicaid/CHIP who received a preventive dental service.</a:t>
            </a:r>
          </a:p>
          <a:p>
            <a:pPr lvl="2">
              <a:buClrTx/>
              <a:buSzPct val="85000"/>
              <a:buFont typeface="Arial" panose="020B0604020202020204" pitchFamily="34" charset="0"/>
              <a:buChar char="˃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SEAL: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Proportion of children ages 6 – 9 enrolled in Medicaid/CHIP who received a sealant on a permanent molar.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Oral Health Efforts:</a:t>
            </a:r>
          </a:p>
          <a:p>
            <a:pPr lvl="2">
              <a:buClrTx/>
              <a:buSzPct val="85000"/>
              <a:buFont typeface="Constantia" panose="02030602050306030303" pitchFamily="18" charset="0"/>
              <a:buChar char="‐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Maintains and promotes the use of the national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Insure Kids Now Medicaid/CHIP dentist locator.</a:t>
            </a:r>
          </a:p>
          <a:p>
            <a:pPr lvl="2">
              <a:buClrTx/>
              <a:buSzPct val="85000"/>
              <a:buFont typeface="Constantia" panose="02030602050306030303" pitchFamily="18" charset="0"/>
              <a:buChar char="‐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Provides technical support to States testing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value-based payment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approaches to oral health services in Medicaid.</a:t>
            </a:r>
          </a:p>
          <a:p>
            <a:pPr lvl="2">
              <a:buClrTx/>
              <a:buSzPct val="85000"/>
              <a:buFont typeface="Constantia" panose="02030602050306030303" pitchFamily="18" charset="0"/>
              <a:buChar char="‐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Supports the validation of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two dental measures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(sealants and continuity of care) for inclusion in electronic health records.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91015" y="6368074"/>
            <a:ext cx="10160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 descr="ASTDD Logo No 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2683" y="5836163"/>
            <a:ext cx="1247083" cy="78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50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86150"/>
            <a:ext cx="109728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Resources and Services Administration (HRSA)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588" y="2025520"/>
            <a:ext cx="9881211" cy="4601308"/>
          </a:xfrm>
        </p:spPr>
        <p:txBody>
          <a:bodyPr>
            <a:normAutofit/>
          </a:bodyPr>
          <a:lstStyle/>
          <a:p>
            <a:pPr>
              <a:buClrTx/>
              <a:buSzPct val="85000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Health center program (more than 1,400 Federally Qualified Health Centers) increases access to quality primary health care services, including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oral health services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for medically underserved populations.</a:t>
            </a:r>
          </a:p>
          <a:p>
            <a:pPr lvl="1">
              <a:buClrTx/>
              <a:buFont typeface="Constantia" panose="02030602050306030303" pitchFamily="18" charset="0"/>
              <a:buChar char="‐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Most health centers provide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dental services on-site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or by paid referral</a:t>
            </a:r>
          </a:p>
          <a:p>
            <a:pPr lvl="1">
              <a:buClrTx/>
              <a:buFont typeface="Constantia" panose="02030602050306030303" pitchFamily="18" charset="0"/>
              <a:buChar char="‐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2016 – health centers provided more than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14 million dental visits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an increase of 56% since 2010</a:t>
            </a:r>
          </a:p>
          <a:p>
            <a:pPr lvl="1">
              <a:buClrTx/>
              <a:buFont typeface="Constantia" panose="02030602050306030303" pitchFamily="18" charset="0"/>
              <a:buChar char="‐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Supports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school-based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oral health care</a:t>
            </a:r>
          </a:p>
          <a:p>
            <a:pPr>
              <a:buClrTx/>
              <a:buSzPct val="85000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Supports oral health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care for people living with HIV/AIDS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through the Ryan White/HIV/AIDS Bureau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91015" y="6345475"/>
            <a:ext cx="1016000" cy="365125"/>
          </a:xfrm>
        </p:spPr>
        <p:txBody>
          <a:bodyPr/>
          <a:lstStyle/>
          <a:p>
            <a:pPr algn="ctr"/>
            <a:fld id="{D57F1E4F-1CFF-5643-939E-217C01CDF565}" type="slidenum">
              <a:rPr lang="en-US" smtClean="0"/>
              <a:pPr algn="ctr"/>
              <a:t>13</a:t>
            </a:fld>
            <a:endParaRPr lang="en-US" dirty="0"/>
          </a:p>
        </p:txBody>
      </p:sp>
      <p:pic>
        <p:nvPicPr>
          <p:cNvPr id="5" name="Picture 4" descr="ASTDD Logo No 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80622" y="5842667"/>
            <a:ext cx="1247083" cy="78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47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154" y="422734"/>
            <a:ext cx="10972800" cy="948866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HRSA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1082" y="1972418"/>
            <a:ext cx="9663133" cy="4383932"/>
          </a:xfrm>
        </p:spPr>
        <p:txBody>
          <a:bodyPr>
            <a:noAutofit/>
          </a:bodyPr>
          <a:lstStyle/>
          <a:p>
            <a:pPr>
              <a:buClrTx/>
              <a:buSzPct val="85000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Supports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maternal and child health programs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that promote oral health –  Title V (state block grant)</a:t>
            </a:r>
          </a:p>
          <a:p>
            <a:pPr lvl="1">
              <a:buClrTx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Perinatal and Infant Oral Health Quality Improvement Initiative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(PIOHQI)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– reduce the prevalence of oral disease in pregnant women and infants through improved access to high quality care. </a:t>
            </a:r>
          </a:p>
          <a:p>
            <a:pPr lvl="2">
              <a:buClrTx/>
              <a:buSzPct val="85000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16 state projects</a:t>
            </a:r>
          </a:p>
          <a:p>
            <a:pPr lvl="2">
              <a:buClrTx/>
              <a:buSzPct val="85000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Learning collaborative coordinated by the Center for Oral Health Integration and Improvement, includes the National Maternal and Child Oral Health Resource Center, ASTDD and FrameShift Group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056554" y="6360488"/>
            <a:ext cx="1016000" cy="365125"/>
          </a:xfrm>
        </p:spPr>
        <p:txBody>
          <a:bodyPr/>
          <a:lstStyle/>
          <a:p>
            <a:pPr algn="ctr"/>
            <a:fld id="{D57F1E4F-1CFF-5643-939E-217C01CDF565}" type="slidenum">
              <a:rPr lang="en-US" smtClean="0"/>
              <a:pPr algn="ctr"/>
              <a:t>14</a:t>
            </a:fld>
            <a:endParaRPr lang="en-US" dirty="0"/>
          </a:p>
        </p:txBody>
      </p:sp>
      <p:pic>
        <p:nvPicPr>
          <p:cNvPr id="5" name="Picture 4" descr="ASTDD Logo No 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80621" y="5866114"/>
            <a:ext cx="1247083" cy="78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90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877" y="286361"/>
            <a:ext cx="10972800" cy="1003178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HRSA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0363" y="1637170"/>
            <a:ext cx="10127606" cy="4904307"/>
          </a:xfrm>
        </p:spPr>
        <p:txBody>
          <a:bodyPr>
            <a:normAutofit/>
          </a:bodyPr>
          <a:lstStyle/>
          <a:p>
            <a:pPr>
              <a:buClrTx/>
              <a:buSzPct val="85000"/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Engages other providers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in oral health workforce development</a:t>
            </a:r>
          </a:p>
          <a:p>
            <a:pPr lvl="1">
              <a:buClrTx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Supports the 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Integrating Oral Health and Primary Care Practice Initiative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– oral health core clinical competencies for primary care providers</a:t>
            </a:r>
          </a:p>
          <a:p>
            <a:pPr lvl="1">
              <a:buClrTx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Supports the 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National Center for Interprofessional Practice and Education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– promotes interprofessional practice and team-based care</a:t>
            </a:r>
          </a:p>
          <a:p>
            <a:pPr lvl="1">
              <a:buClrTx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Supports the 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National Network for Oral Health Access</a:t>
            </a:r>
          </a:p>
          <a:p>
            <a:pPr lvl="1">
              <a:buClrTx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Supported the development of 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oral health clinical competencies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for primary care providers</a:t>
            </a:r>
          </a:p>
          <a:p>
            <a:pPr>
              <a:buClrTx/>
              <a:buSzPct val="85000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150339" y="6450983"/>
            <a:ext cx="1016000" cy="293077"/>
          </a:xfrm>
        </p:spPr>
        <p:txBody>
          <a:bodyPr/>
          <a:lstStyle/>
          <a:p>
            <a:pPr algn="ctr"/>
            <a:fld id="{D57F1E4F-1CFF-5643-939E-217C01CDF565}" type="slidenum">
              <a:rPr lang="en-US" smtClean="0"/>
              <a:pPr algn="ctr"/>
              <a:t>15</a:t>
            </a:fld>
            <a:endParaRPr lang="en-US" dirty="0"/>
          </a:p>
        </p:txBody>
      </p:sp>
      <p:pic>
        <p:nvPicPr>
          <p:cNvPr id="5" name="Picture 4" descr="ASTDD Logo No 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33022" y="5959899"/>
            <a:ext cx="1247083" cy="78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60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877" y="169130"/>
            <a:ext cx="10972800" cy="1038347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HRSA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0847" y="1429628"/>
            <a:ext cx="9628538" cy="5291847"/>
          </a:xfrm>
        </p:spPr>
        <p:txBody>
          <a:bodyPr>
            <a:normAutofit/>
          </a:bodyPr>
          <a:lstStyle/>
          <a:p>
            <a:pPr lvl="0">
              <a:buClrTx/>
              <a:buSzPct val="85000"/>
            </a:pP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Designates Dental HPSAs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(health professions shortage areas)</a:t>
            </a:r>
          </a:p>
          <a:p>
            <a:pPr lvl="0">
              <a:buClrTx/>
              <a:buSzPct val="85000"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 other 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 work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such as National Academy of Medicine studies</a:t>
            </a:r>
          </a:p>
          <a:p>
            <a:pPr lvl="0">
              <a:buClrTx/>
              <a:buSzPct val="85000"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 an Oral Health 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Workforce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Center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(SUNY-Albany)</a:t>
            </a:r>
          </a:p>
          <a:p>
            <a:pPr>
              <a:buClrTx/>
              <a:buSzPct val="85000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Supports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dental workforce development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grants (Title VII)</a:t>
            </a:r>
          </a:p>
          <a:p>
            <a:pPr lvl="1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general dentistry </a:t>
            </a:r>
          </a:p>
          <a:p>
            <a:pPr lvl="1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pediatric dentistry</a:t>
            </a:r>
          </a:p>
          <a:p>
            <a:pPr lvl="1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dental faculty loan repayment </a:t>
            </a:r>
          </a:p>
          <a:p>
            <a:pPr lvl="1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dental hygiene</a:t>
            </a:r>
          </a:p>
          <a:p>
            <a:pPr lvl="1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dental public health</a:t>
            </a:r>
          </a:p>
          <a:p>
            <a:pPr lvl="1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State Oral Health Workforce grants</a:t>
            </a:r>
          </a:p>
          <a:p>
            <a:pPr marL="457200" lvl="1" indent="0">
              <a:buClrTx/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96523" y="6345475"/>
            <a:ext cx="1016000" cy="365125"/>
          </a:xfrm>
        </p:spPr>
        <p:txBody>
          <a:bodyPr/>
          <a:lstStyle/>
          <a:p>
            <a:pPr algn="ctr"/>
            <a:fld id="{D57F1E4F-1CFF-5643-939E-217C01CDF565}" type="slidenum">
              <a:rPr lang="en-US" smtClean="0"/>
              <a:pPr algn="ctr"/>
              <a:t>16</a:t>
            </a:fld>
            <a:endParaRPr lang="en-US" dirty="0"/>
          </a:p>
        </p:txBody>
      </p:sp>
      <p:pic>
        <p:nvPicPr>
          <p:cNvPr id="5" name="Picture 4" descr="ASTDD Logo No 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33022" y="5953394"/>
            <a:ext cx="1247083" cy="78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60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7407"/>
            <a:ext cx="10972800" cy="105007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HRSA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7174" y="1449085"/>
            <a:ext cx="9741164" cy="5057224"/>
          </a:xfrm>
        </p:spPr>
        <p:txBody>
          <a:bodyPr>
            <a:normAutofit/>
          </a:bodyPr>
          <a:lstStyle/>
          <a:p>
            <a:pPr lvl="0">
              <a:buClrTx/>
              <a:buSzPct val="85000"/>
            </a:pP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Health Service Corps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(loan repayment in exchange for service) for dental providers who work in underserved areas</a:t>
            </a:r>
            <a:endParaRPr lang="en-US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SzPct val="85000"/>
            </a:pP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 Health Education Centers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–support for health professionals training, includes dental providers</a:t>
            </a:r>
            <a:endParaRPr lang="en-US" sz="2000" dirty="0"/>
          </a:p>
          <a:p>
            <a:pPr>
              <a:buClrTx/>
            </a:pPr>
            <a:r>
              <a:rPr lang="en-US" sz="2400" b="1" dirty="0"/>
              <a:t>Federal Office of Rural Health Policy</a:t>
            </a:r>
          </a:p>
          <a:p>
            <a:pPr lvl="1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Rural Health Care Services Outreach and Rural Health Network Development grant programs address unmet oral health needs in rural communities</a:t>
            </a:r>
          </a:p>
          <a:p>
            <a:pPr lvl="1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Rural Oral Health Toolkit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(RHIhub)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more information about HRSA:  </a:t>
            </a:r>
          </a:p>
          <a:p>
            <a:pPr lvl="1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https://www.hrsa.gov/oral-health/index.html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26184" y="6383935"/>
            <a:ext cx="1016000" cy="365125"/>
          </a:xfrm>
        </p:spPr>
        <p:txBody>
          <a:bodyPr/>
          <a:lstStyle/>
          <a:p>
            <a:pPr algn="ctr"/>
            <a:fld id="{D57F1E4F-1CFF-5643-939E-217C01CDF565}" type="slidenum">
              <a:rPr lang="en-US" smtClean="0"/>
              <a:pPr algn="ctr"/>
              <a:t>17</a:t>
            </a:fld>
            <a:endParaRPr lang="en-US" dirty="0"/>
          </a:p>
        </p:txBody>
      </p:sp>
      <p:pic>
        <p:nvPicPr>
          <p:cNvPr id="5" name="Picture 4" descr="ASTDD Logo No Backgroun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88920" y="5814646"/>
            <a:ext cx="1467740" cy="92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89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89025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Indian Health Service (IHS)</a:t>
            </a:r>
            <a:endParaRPr lang="en-US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877" y="2076157"/>
            <a:ext cx="10972800" cy="4389120"/>
          </a:xfrm>
        </p:spPr>
        <p:txBody>
          <a:bodyPr/>
          <a:lstStyle/>
          <a:p>
            <a:pPr>
              <a:buClrTx/>
              <a:buFont typeface="Courier New" panose="02070309020205020404" pitchFamily="49" charset="0"/>
              <a:buChar char="o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Oral Health Activities</a:t>
            </a:r>
          </a:p>
          <a:p>
            <a:pPr lvl="1">
              <a:buClrTx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Provides oral health assessment and fluoride varnish application training to primary care providers and other staff </a:t>
            </a:r>
          </a:p>
          <a:p>
            <a:pPr lvl="1">
              <a:buClrTx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Supports an Early Childhood Caries Collaborative, promotes childhood oral health and the application of dental sealants</a:t>
            </a:r>
          </a:p>
          <a:p>
            <a:pPr lvl="1">
              <a:buClrTx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Provides direct care to American Indian/Alaska Native patients or contracts with tribal organizations to provide dental care</a:t>
            </a:r>
          </a:p>
          <a:p>
            <a:pPr lvl="1">
              <a:buClrTx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IHS – Division of Oral Health (Rockville, MD central office, and regional offices)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91015" y="6285150"/>
            <a:ext cx="1016000" cy="365125"/>
          </a:xfrm>
        </p:spPr>
        <p:txBody>
          <a:bodyPr/>
          <a:lstStyle/>
          <a:p>
            <a:pPr algn="ctr"/>
            <a:fld id="{D57F1E4F-1CFF-5643-939E-217C01CDF565}" type="slidenum">
              <a:rPr lang="en-US" smtClean="0"/>
              <a:pPr algn="ctr"/>
              <a:t>18</a:t>
            </a:fld>
            <a:endParaRPr lang="en-US" dirty="0"/>
          </a:p>
        </p:txBody>
      </p:sp>
      <p:pic>
        <p:nvPicPr>
          <p:cNvPr id="5" name="Picture 4" descr="ASTDD Logo No 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97220" y="5732586"/>
            <a:ext cx="1459440" cy="91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35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808189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23049"/>
            <a:ext cx="10972800" cy="3625834"/>
          </a:xfrm>
        </p:spPr>
        <p:txBody>
          <a:bodyPr>
            <a:normAutofit/>
          </a:bodyPr>
          <a:lstStyle/>
          <a:p>
            <a:pPr>
              <a:buClrTx/>
              <a:buSzPct val="85000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NIH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conducts oral health and dental research through the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National Institute of Dental and Craniofacial Research (NIDCR)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SzPct val="85000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Other NIH Institutes that Address Oral Health</a:t>
            </a:r>
          </a:p>
          <a:p>
            <a:pPr lvl="1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National Institute of Child Health and Human Development</a:t>
            </a:r>
          </a:p>
          <a:p>
            <a:pPr lvl="1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National Institute on Minority Health and Health Disparities</a:t>
            </a:r>
          </a:p>
          <a:p>
            <a:pPr lvl="1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National Cancer Institute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91015" y="6162912"/>
            <a:ext cx="1016000" cy="365125"/>
          </a:xfrm>
        </p:spPr>
        <p:txBody>
          <a:bodyPr/>
          <a:lstStyle/>
          <a:p>
            <a:pPr algn="ctr"/>
            <a:fld id="{D57F1E4F-1CFF-5643-939E-217C01CDF565}" type="slidenum">
              <a:rPr lang="en-US" smtClean="0"/>
              <a:pPr algn="ctr"/>
              <a:t>19</a:t>
            </a:fld>
            <a:endParaRPr lang="en-US" dirty="0"/>
          </a:p>
        </p:txBody>
      </p:sp>
      <p:pic>
        <p:nvPicPr>
          <p:cNvPr id="5" name="Picture 4" descr="ASTDD Logo No 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65800" y="5725437"/>
            <a:ext cx="1391738" cy="87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43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826" y="1664623"/>
            <a:ext cx="9465796" cy="107857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/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/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/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sz="4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 Review: US Department of Health and Human Services (HHS)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360" y="2424066"/>
            <a:ext cx="9683262" cy="2849390"/>
          </a:xfrm>
        </p:spPr>
        <p:txBody>
          <a:bodyPr>
            <a:normAutofit/>
          </a:bodyPr>
          <a:lstStyle/>
          <a:p>
            <a:pPr>
              <a:buClrTx/>
              <a:buFont typeface="Courier New" panose="02070309020205020404" pitchFamily="49" charset="0"/>
              <a:buChar char="o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Secretary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Chief executive officer, political appointee, member of the President’s Cabinet.  </a:t>
            </a:r>
          </a:p>
          <a:p>
            <a:pPr marL="0" indent="0">
              <a:buClrTx/>
              <a:buNone/>
            </a:pPr>
            <a:endParaRPr lang="en-US" sz="2400" dirty="0"/>
          </a:p>
          <a:p>
            <a:pPr>
              <a:buClrTx/>
              <a:buFont typeface="Courier New" panose="02070309020205020404" pitchFamily="49" charset="0"/>
              <a:buChar char="o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Surgeon General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Leader of the US Public Health Service Commissioned Corps, leading spokesperson on matters related to public health,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including oral health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appointed by the President, with Senate advice and consent.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997939" y="6345476"/>
            <a:ext cx="1016000" cy="365125"/>
          </a:xfrm>
        </p:spPr>
        <p:txBody>
          <a:bodyPr/>
          <a:lstStyle/>
          <a:p>
            <a:pPr algn="ctr"/>
            <a:fld id="{D57F1E4F-1CFF-5643-939E-217C01CDF565}" type="slidenum">
              <a:rPr lang="en-US" smtClean="0"/>
              <a:pPr algn="ctr"/>
              <a:t>2</a:t>
            </a:fld>
            <a:endParaRPr lang="en-US" dirty="0"/>
          </a:p>
        </p:txBody>
      </p:sp>
      <p:pic>
        <p:nvPicPr>
          <p:cNvPr id="5" name="Picture 4" descr="ASTDD Logo No 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42840" y="5779478"/>
            <a:ext cx="1384865" cy="870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73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9"/>
            <a:ext cx="10972800" cy="77302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765" y="1908865"/>
            <a:ext cx="9297988" cy="4269195"/>
          </a:xfrm>
        </p:spPr>
        <p:txBody>
          <a:bodyPr/>
          <a:lstStyle/>
          <a:p>
            <a:pPr>
              <a:buClrTx/>
              <a:buSzPct val="85000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Learning more about the HHS regional offices: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https://hhs.gov/about/agencies/iea/regional-offices/index.html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SzPct val="85000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Finding out about grants: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https://www.hhs.gov/grants/index.html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SzPct val="85000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Oral health workforce research center: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http://www.oralhealthworkforce.org/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ClrTx/>
              <a:buSzPct val="85000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more information about HRSA’s oral health programs: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https://www.hrsa.gov/oral-health/index.html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SzPct val="85000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ACL’s Oral Health Community Guide: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https://www.acl.gov/programs/health-wellness/oral-health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ClrTx/>
              <a:buSzPct val="85000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49630" y="6309459"/>
            <a:ext cx="1016000" cy="365125"/>
          </a:xfrm>
        </p:spPr>
        <p:txBody>
          <a:bodyPr/>
          <a:lstStyle/>
          <a:p>
            <a:pPr algn="ctr"/>
            <a:fld id="{D57F1E4F-1CFF-5643-939E-217C01CDF565}" type="slidenum">
              <a:rPr lang="en-US" smtClean="0"/>
              <a:pPr algn="ctr"/>
              <a:t>20</a:t>
            </a:fld>
            <a:endParaRPr lang="en-US" dirty="0"/>
          </a:p>
        </p:txBody>
      </p:sp>
      <p:pic>
        <p:nvPicPr>
          <p:cNvPr id="5" name="Picture 4" descr="ASTDD Logo No Background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537188" y="5838093"/>
            <a:ext cx="1478085" cy="929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24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708" y="1489535"/>
            <a:ext cx="10972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 Review: US Department of Health and Human Services (HHS)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154" y="2040255"/>
            <a:ext cx="10972800" cy="4160521"/>
          </a:xfrm>
        </p:spPr>
        <p:txBody>
          <a:bodyPr/>
          <a:lstStyle/>
          <a:p>
            <a:pPr>
              <a:buClrTx/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HHS activities that impact oral health – at the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Department level </a:t>
            </a:r>
          </a:p>
          <a:p>
            <a:pPr lvl="1">
              <a:buClrTx/>
              <a:buFont typeface="Constantia" panose="02030602050306030303" pitchFamily="18" charset="0"/>
              <a:buChar char="‐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develops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strategic plans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(e.g., Healthy People 2020, HHS strategic plan) that include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oral health goals, targets and strategies.  OH Strategic Plan has expired.</a:t>
            </a:r>
          </a:p>
          <a:p>
            <a:pPr lvl="1">
              <a:buClrTx/>
              <a:buFont typeface="Constantia" panose="02030602050306030303" pitchFamily="18" charset="0"/>
              <a:buChar char="‐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develops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policies and regulations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that impact oral health programs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buClrTx/>
              <a:buFont typeface="Constantia" panose="02030602050306030303" pitchFamily="18" charset="0"/>
              <a:buChar char="‐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conducts public health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assessments</a:t>
            </a:r>
          </a:p>
          <a:p>
            <a:pPr lvl="1">
              <a:buClrTx/>
              <a:buFont typeface="Constantia" panose="02030602050306030303" pitchFamily="18" charset="0"/>
              <a:buChar char="‐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develops and submits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budgets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to OMB, includes requesting support for programs that impact oral health</a:t>
            </a:r>
          </a:p>
          <a:p>
            <a:pPr lvl="1">
              <a:buClrTx/>
              <a:buFont typeface="Constantia" panose="02030602050306030303" pitchFamily="18" charset="0"/>
              <a:buChar char="‐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implements programs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(grants) authorized by Congress that support oral health  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8339" y="5810251"/>
            <a:ext cx="1413443" cy="883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419969" y="6408738"/>
            <a:ext cx="1016000" cy="365125"/>
          </a:xfrm>
        </p:spPr>
        <p:txBody>
          <a:bodyPr/>
          <a:lstStyle/>
          <a:p>
            <a:pPr algn="ctr"/>
            <a:fld id="{FA59637A-6FF2-4578-9789-2439B977365A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95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90" y="494115"/>
            <a:ext cx="8911687" cy="103163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HHS Agencies  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*Key Oral Health Agency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908" y="1571995"/>
            <a:ext cx="4881631" cy="4934313"/>
          </a:xfrm>
        </p:spPr>
        <p:txBody>
          <a:bodyPr>
            <a:normAutofit/>
          </a:bodyPr>
          <a:lstStyle/>
          <a:p>
            <a:pPr>
              <a:buClrTx/>
              <a:buSzPct val="85000"/>
              <a:buFont typeface="Wingdings" panose="05000000000000000000" pitchFamily="2" charset="2"/>
              <a:buChar char="§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Administration for Children and Families (ACF)*</a:t>
            </a:r>
          </a:p>
          <a:p>
            <a:pPr>
              <a:buClrTx/>
              <a:buSzPct val="85000"/>
              <a:buFont typeface="Wingdings" panose="05000000000000000000" pitchFamily="2" charset="2"/>
              <a:buChar char="§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Administration for Community Living (ACL)*</a:t>
            </a:r>
          </a:p>
          <a:p>
            <a:pPr>
              <a:buClrTx/>
              <a:buSzPct val="85000"/>
              <a:buFont typeface="Wingdings" panose="05000000000000000000" pitchFamily="2" charset="2"/>
              <a:buChar char="§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Agency for Healthcare Research and Quality (AHRQ)*</a:t>
            </a:r>
          </a:p>
          <a:p>
            <a:pPr>
              <a:buClrTx/>
              <a:buSzPct val="85000"/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Agency for Toxic Substances and Disease Registry (ASTDR)</a:t>
            </a:r>
          </a:p>
          <a:p>
            <a:pPr>
              <a:buClrTx/>
              <a:buSzPct val="85000"/>
              <a:buFont typeface="Wingdings" panose="05000000000000000000" pitchFamily="2" charset="2"/>
              <a:buChar char="§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Centers for Disease Control and Prevention (CDC)*</a:t>
            </a:r>
          </a:p>
          <a:p>
            <a:pPr marL="0" lvl="0" indent="0">
              <a:spcBef>
                <a:spcPts val="0"/>
              </a:spcBef>
              <a:buClr>
                <a:prstClr val="black"/>
              </a:buClr>
              <a:buSzPct val="85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Centers for Medicare and   </a:t>
            </a:r>
          </a:p>
          <a:p>
            <a:pPr marL="0" lvl="0" indent="0">
              <a:spcBef>
                <a:spcPts val="0"/>
              </a:spcBef>
              <a:buClr>
                <a:prstClr val="black"/>
              </a:buClr>
              <a:buSzPct val="85000"/>
              <a:buNone/>
            </a:pP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Medicaid Services (CMS)*</a:t>
            </a:r>
          </a:p>
          <a:p>
            <a:pPr marL="457200" indent="-457200">
              <a:buClrTx/>
              <a:buSzPct val="85000"/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73077" y="6399091"/>
            <a:ext cx="1016000" cy="365125"/>
          </a:xfrm>
        </p:spPr>
        <p:txBody>
          <a:bodyPr/>
          <a:lstStyle/>
          <a:p>
            <a:pPr algn="ctr"/>
            <a:fld id="{D57F1E4F-1CFF-5643-939E-217C01CDF565}" type="slidenum">
              <a:rPr lang="en-US" smtClean="0"/>
              <a:pPr algn="ctr"/>
              <a:t>4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69782" y="1525746"/>
            <a:ext cx="4881631" cy="52384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 and Drug Administration (FDA)</a:t>
            </a:r>
          </a:p>
          <a:p>
            <a:pPr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Resources and Services Administration (HRSA)*</a:t>
            </a:r>
          </a:p>
          <a:p>
            <a:pPr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Indian Health Services (IHS)*</a:t>
            </a:r>
          </a:p>
          <a:p>
            <a:pPr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 (NIH)*</a:t>
            </a:r>
          </a:p>
          <a:p>
            <a:pPr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Substance Abuse and Mental Health Services Administration (SAMHSA)</a:t>
            </a:r>
          </a:p>
          <a:p>
            <a:endParaRPr lang="en-US" b="1" dirty="0"/>
          </a:p>
        </p:txBody>
      </p:sp>
      <p:pic>
        <p:nvPicPr>
          <p:cNvPr id="7" name="Picture 6" descr="ASTDD Logo No 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45102" y="5862824"/>
            <a:ext cx="1247083" cy="78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19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047" y="797873"/>
            <a:ext cx="10972800" cy="761296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Administration for Children and Families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Promotes the economic and social well-being of families, children, individuals and communities</a:t>
            </a:r>
          </a:p>
          <a:p>
            <a:pPr>
              <a:buClrTx/>
              <a:buFont typeface="Courier New" panose="02070309020205020404" pitchFamily="49" charset="0"/>
              <a:buChar char="o"/>
            </a:pPr>
            <a:r>
              <a:rPr lang="en-US" sz="2400" dirty="0"/>
              <a:t>Programs with oral health impact</a:t>
            </a:r>
          </a:p>
          <a:p>
            <a:pPr lvl="1">
              <a:buClrTx/>
            </a:pPr>
            <a:r>
              <a:rPr lang="en-US" dirty="0"/>
              <a:t>Temporary Assistance for Needy Families (TANF) – Promotes health professions training through Health Professions Opportunity Grants (dental lab tech, dental assistant, dental hygienists)</a:t>
            </a:r>
          </a:p>
          <a:p>
            <a:pPr lvl="1">
              <a:buClrTx/>
            </a:pPr>
            <a:r>
              <a:rPr lang="en-US" dirty="0"/>
              <a:t>Head Start - Promotes </a:t>
            </a:r>
            <a:r>
              <a:rPr lang="en-US" b="1" dirty="0"/>
              <a:t>dental homes</a:t>
            </a:r>
            <a:r>
              <a:rPr lang="en-US" dirty="0"/>
              <a:t> for Early Head Start and Head Start children</a:t>
            </a:r>
          </a:p>
          <a:p>
            <a:pPr lvl="2">
              <a:buClrTx/>
              <a:buSzPct val="85000"/>
              <a:buFont typeface="Constantia" panose="02030602050306030303" pitchFamily="18" charset="0"/>
              <a:buChar char="‐"/>
            </a:pPr>
            <a:r>
              <a:rPr lang="en-US" sz="2400" dirty="0"/>
              <a:t>In 2011-2012, 85% of pre-school children received preventive dental care and 87% received a professional dental exam </a:t>
            </a:r>
          </a:p>
        </p:txBody>
      </p:sp>
      <p:pic>
        <p:nvPicPr>
          <p:cNvPr id="4" name="Picture 3" descr="ASTDD Logo No 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80619" y="5807497"/>
            <a:ext cx="1247083" cy="78416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90308" y="6409095"/>
            <a:ext cx="1016000" cy="365125"/>
          </a:xfrm>
        </p:spPr>
        <p:txBody>
          <a:bodyPr/>
          <a:lstStyle/>
          <a:p>
            <a:pPr algn="ctr"/>
            <a:fld id="{FA59637A-6FF2-4578-9789-2439B977365A}" type="slidenum">
              <a:rPr lang="en-US" smtClean="0"/>
              <a:pPr algn="ctr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92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492" y="434458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Administration for Community Living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600" dirty="0"/>
          </a:p>
          <a:p>
            <a:pPr>
              <a:buClrTx/>
              <a:buSzPct val="85000"/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Programs for older adults and people with disabilities</a:t>
            </a:r>
          </a:p>
          <a:p>
            <a:pPr lvl="1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Encourages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Aging Services Network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engage in oral health promotion and disease prevention interventions for older adults and people with disabilities</a:t>
            </a:r>
          </a:p>
          <a:p>
            <a:pPr lvl="1">
              <a:buClrTx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Community Guide to Adult Dental Program Implementation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resources, innovative programs, environmental scan</a:t>
            </a: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67569" y="6262566"/>
            <a:ext cx="1016000" cy="365125"/>
          </a:xfrm>
        </p:spPr>
        <p:txBody>
          <a:bodyPr/>
          <a:lstStyle/>
          <a:p>
            <a:pPr algn="ctr"/>
            <a:fld id="{D57F1E4F-1CFF-5643-939E-217C01CDF565}" type="slidenum">
              <a:rPr lang="en-US" smtClean="0"/>
              <a:pPr algn="ctr"/>
              <a:t>6</a:t>
            </a:fld>
            <a:endParaRPr lang="en-US" dirty="0"/>
          </a:p>
        </p:txBody>
      </p:sp>
      <p:pic>
        <p:nvPicPr>
          <p:cNvPr id="5" name="Picture 4" descr="ASTDD Logo No 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80622" y="5928019"/>
            <a:ext cx="1247083" cy="78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76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26827"/>
            <a:ext cx="109728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Agency for Healthcare Research and 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69942"/>
            <a:ext cx="10972800" cy="4389120"/>
          </a:xfrm>
        </p:spPr>
        <p:txBody>
          <a:bodyPr>
            <a:normAutofit lnSpcReduction="10000"/>
          </a:bodyPr>
          <a:lstStyle/>
          <a:p>
            <a:pPr>
              <a:buClrTx/>
              <a:buSzPct val="85000"/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Invests in research to make health care safer and improve quality, generates measures and data used by providers and policy makers.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SzPct val="85000"/>
              <a:buFont typeface="Courier New" panose="02070309020205020404" pitchFamily="49" charset="0"/>
              <a:buChar char="o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Consumer Assessment of Healthcare Providers and Systems (CAHPS) Dental Plan Survey</a:t>
            </a:r>
          </a:p>
          <a:p>
            <a:pPr lvl="1">
              <a:buClrTx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Standardized questionnaire that asks adult enrollees in dental plans to report on their experiences with care and services from a dental plan, the dentists, and their staff</a:t>
            </a:r>
          </a:p>
          <a:p>
            <a:pPr lvl="1">
              <a:buClrTx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Was developed for the TRICARE dental plan, but has been adapted for other uses. </a:t>
            </a:r>
          </a:p>
          <a:p>
            <a:pPr lvl="1">
              <a:buClrTx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It is available to States, purchasers, and other organizations interested in assessing, improving, and reporting on the quality and value offered by dental plans.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32400" y="6344628"/>
            <a:ext cx="1016000" cy="365125"/>
          </a:xfrm>
        </p:spPr>
        <p:txBody>
          <a:bodyPr/>
          <a:lstStyle/>
          <a:p>
            <a:pPr algn="ctr"/>
            <a:fld id="{D57F1E4F-1CFF-5643-939E-217C01CDF565}" type="slidenum">
              <a:rPr lang="en-US" smtClean="0"/>
              <a:pPr algn="ctr"/>
              <a:t>7</a:t>
            </a:fld>
            <a:endParaRPr lang="en-US" dirty="0"/>
          </a:p>
        </p:txBody>
      </p:sp>
      <p:pic>
        <p:nvPicPr>
          <p:cNvPr id="5" name="Picture 4" descr="ASTDD Logo No 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44744" y="5913005"/>
            <a:ext cx="1247083" cy="78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5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863" y="739257"/>
            <a:ext cx="11406552" cy="11430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Centers for Disease Control and Prevention (CDC)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101" y="2309446"/>
            <a:ext cx="10241992" cy="3798277"/>
          </a:xfrm>
        </p:spPr>
        <p:txBody>
          <a:bodyPr>
            <a:normAutofit fontScale="92500"/>
          </a:bodyPr>
          <a:lstStyle/>
          <a:p>
            <a:pPr>
              <a:buClrTx/>
              <a:buSzPct val="85000"/>
              <a:buFont typeface="Courier New" panose="02070309020205020404" pitchFamily="49" charset="0"/>
              <a:buChar char="o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Division of Oral Health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works to improve the oral health of the nation and reduce inequalities in oral health</a:t>
            </a:r>
          </a:p>
          <a:p>
            <a:pPr lvl="1">
              <a:buClrTx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Helps states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improve their oral health programs by:</a:t>
            </a:r>
          </a:p>
          <a:p>
            <a:pPr lvl="2">
              <a:buClrTx/>
              <a:buSzPct val="85000"/>
              <a:buFont typeface="Constantia" panose="02030602050306030303" pitchFamily="18" charset="0"/>
              <a:buChar char="‐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Developing a state oral health plan</a:t>
            </a:r>
          </a:p>
          <a:p>
            <a:pPr lvl="2">
              <a:buClrTx/>
              <a:buSzPct val="85000"/>
              <a:buFont typeface="Constantia" panose="02030602050306030303" pitchFamily="18" charset="0"/>
              <a:buChar char="‐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Training and resource development (Oral Health Resources Web site)</a:t>
            </a:r>
          </a:p>
          <a:p>
            <a:pPr lvl="1">
              <a:buClrTx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Surveillance -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enhancing efforts to monitor oral diseases (dental caries and periodontal infections)</a:t>
            </a:r>
          </a:p>
          <a:p>
            <a:pPr lvl="1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Contributing to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scientific knowledge-base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regarding oral health and disease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138615" y="6344627"/>
            <a:ext cx="1016000" cy="365125"/>
          </a:xfrm>
        </p:spPr>
        <p:txBody>
          <a:bodyPr/>
          <a:lstStyle/>
          <a:p>
            <a:pPr algn="ctr"/>
            <a:fld id="{D57F1E4F-1CFF-5643-939E-217C01CDF565}" type="slidenum">
              <a:rPr lang="en-US" smtClean="0"/>
              <a:pPr algn="ctr"/>
              <a:t>8</a:t>
            </a:fld>
            <a:endParaRPr lang="en-US" dirty="0"/>
          </a:p>
        </p:txBody>
      </p:sp>
      <p:pic>
        <p:nvPicPr>
          <p:cNvPr id="5" name="Picture 4" descr="ASTDD Logo No 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09574" y="5840739"/>
            <a:ext cx="1247083" cy="78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81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784743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CDC (cont.)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430" y="2263727"/>
            <a:ext cx="10972800" cy="3574365"/>
          </a:xfrm>
        </p:spPr>
        <p:txBody>
          <a:bodyPr>
            <a:normAutofit/>
          </a:bodyPr>
          <a:lstStyle/>
          <a:p>
            <a:pPr lvl="1">
              <a:buClrTx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Supporting Oral Health Promotion and Disease Prevention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through these strategic priorities:</a:t>
            </a:r>
          </a:p>
          <a:p>
            <a:pPr lvl="2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School-based dental sealant programs (including adherence to infection prevention guidelines)</a:t>
            </a:r>
          </a:p>
          <a:p>
            <a:pPr lvl="2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Community water fluoridation</a:t>
            </a:r>
          </a:p>
          <a:p>
            <a:pPr lvl="2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Surveillance systems</a:t>
            </a:r>
          </a:p>
          <a:p>
            <a:pPr lvl="2"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Integrating oral health with chronic disease</a:t>
            </a:r>
          </a:p>
          <a:p>
            <a:pPr lvl="2">
              <a:buClrTx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537200" y="6286012"/>
            <a:ext cx="1016000" cy="365125"/>
          </a:xfrm>
        </p:spPr>
        <p:txBody>
          <a:bodyPr/>
          <a:lstStyle/>
          <a:p>
            <a:pPr algn="ctr"/>
            <a:fld id="{FA59637A-6FF2-4578-9789-2439B977365A}" type="slidenum">
              <a:rPr lang="en-US" smtClean="0"/>
              <a:pPr algn="ctr"/>
              <a:t>9</a:t>
            </a:fld>
            <a:endParaRPr lang="en-US" dirty="0"/>
          </a:p>
        </p:txBody>
      </p:sp>
      <p:pic>
        <p:nvPicPr>
          <p:cNvPr id="5" name="Picture 4" descr="ASTDD Logo No 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09574" y="5840739"/>
            <a:ext cx="1247083" cy="78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86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ysClr val="windowText" lastClr="000000"/>
      </a:dk1>
      <a:lt1>
        <a:srgbClr val="CC66FF"/>
      </a:lt1>
      <a:dk2>
        <a:srgbClr val="CC66FF"/>
      </a:dk2>
      <a:lt2>
        <a:srgbClr val="7030A0"/>
      </a:lt2>
      <a:accent1>
        <a:srgbClr val="7030A0"/>
      </a:accent1>
      <a:accent2>
        <a:srgbClr val="CC66FF"/>
      </a:accent2>
      <a:accent3>
        <a:srgbClr val="CC99FF"/>
      </a:accent3>
      <a:accent4>
        <a:srgbClr val="CC99FF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33497</TotalTime>
  <Words>1455</Words>
  <Application>Microsoft Office PowerPoint</Application>
  <PresentationFormat>Custom</PresentationFormat>
  <Paragraphs>155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The Role of Health &amp; Human Services (HHS)  and Its Agencies  in  Promoting Oral Health</vt:lpstr>
      <vt:lpstr>   Quick Review: US Department of Health and Human Services (HHS) </vt:lpstr>
      <vt:lpstr>Quick Review: US Department of Health and Human Services (HHS) </vt:lpstr>
      <vt:lpstr>HHS Agencies   *Key Oral Health Agency</vt:lpstr>
      <vt:lpstr>Administration for Children and Families</vt:lpstr>
      <vt:lpstr>Administration for Community Living</vt:lpstr>
      <vt:lpstr>Agency for Healthcare Research and Quality</vt:lpstr>
      <vt:lpstr>Centers for Disease Control and Prevention (CDC)</vt:lpstr>
      <vt:lpstr>CDC (cont.)</vt:lpstr>
      <vt:lpstr>CDC (cont.)</vt:lpstr>
      <vt:lpstr>Centers for Medicare and Medicaid Services (CMS)</vt:lpstr>
      <vt:lpstr>CMS (cont.)</vt:lpstr>
      <vt:lpstr>Health Resources and Services Administration (HRSA)</vt:lpstr>
      <vt:lpstr>HRSA (cont.)</vt:lpstr>
      <vt:lpstr>HRSA (cont.)</vt:lpstr>
      <vt:lpstr>HRSA (cont.)</vt:lpstr>
      <vt:lpstr>HRSA (cont.)</vt:lpstr>
      <vt:lpstr>Indian Health Service (IHS)</vt:lpstr>
      <vt:lpstr>National Institutes of Health</vt:lpstr>
      <vt:lpstr>Additional 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mbrand</dc:creator>
  <cp:lastModifiedBy>Lori C</cp:lastModifiedBy>
  <cp:revision>50</cp:revision>
  <cp:lastPrinted>2018-08-28T21:16:23Z</cp:lastPrinted>
  <dcterms:created xsi:type="dcterms:W3CDTF">2018-08-27T20:16:51Z</dcterms:created>
  <dcterms:modified xsi:type="dcterms:W3CDTF">2018-10-30T15:55:34Z</dcterms:modified>
</cp:coreProperties>
</file>