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0"/>
  </p:notesMasterIdLst>
  <p:sldIdLst>
    <p:sldId id="256" r:id="rId2"/>
    <p:sldId id="288" r:id="rId3"/>
    <p:sldId id="289" r:id="rId4"/>
    <p:sldId id="278" r:id="rId5"/>
    <p:sldId id="279" r:id="rId6"/>
    <p:sldId id="262" r:id="rId7"/>
    <p:sldId id="257" r:id="rId8"/>
    <p:sldId id="258" r:id="rId9"/>
    <p:sldId id="260" r:id="rId10"/>
    <p:sldId id="280" r:id="rId11"/>
    <p:sldId id="266" r:id="rId12"/>
    <p:sldId id="273" r:id="rId13"/>
    <p:sldId id="281" r:id="rId14"/>
    <p:sldId id="282" r:id="rId15"/>
    <p:sldId id="283" r:id="rId16"/>
    <p:sldId id="284" r:id="rId17"/>
    <p:sldId id="274" r:id="rId18"/>
    <p:sldId id="285" r:id="rId19"/>
    <p:sldId id="286" r:id="rId20"/>
    <p:sldId id="267" r:id="rId21"/>
    <p:sldId id="268" r:id="rId22"/>
    <p:sldId id="277" r:id="rId23"/>
    <p:sldId id="269" r:id="rId24"/>
    <p:sldId id="272" r:id="rId25"/>
    <p:sldId id="270" r:id="rId26"/>
    <p:sldId id="276" r:id="rId27"/>
    <p:sldId id="275"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934" y="-1056"/>
      </p:cViewPr>
      <p:guideLst>
        <p:guide orient="horz" pos="2160"/>
        <p:guide pos="2880"/>
      </p:guideLst>
    </p:cSldViewPr>
  </p:slideViewPr>
  <p:notesTextViewPr>
    <p:cViewPr>
      <p:scale>
        <a:sx n="33" d="100"/>
        <a:sy n="33"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3A3AD-DA29-4124-8FDD-F99789E0656F}" type="datetimeFigureOut">
              <a:rPr lang="en-US" smtClean="0"/>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59D65-28FD-4CBB-B33A-1EE332C161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While tribal sovereignty is limited today by the United States under treaties, acts of Congress, Executive Orders, federal administrative agreements and court decisions, what remains is nevertheless protected and maintained by the federally recognized tribes against further encroachment by other sovereigns, such as the states.  Tribal sovereignty ensures that any decisions about the tribes with regard to their property and citizens are made with their participation and consent.</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8,000 children 2010, Basic Screening Survey. AIAN children 1-5 years of age have more than twice the decay experience</a:t>
            </a:r>
            <a:r>
              <a:rPr lang="en-US" baseline="0" dirty="0" smtClean="0"/>
              <a:t> of the general US population and twice as much untreated decay as the general US population. (54% and 37% 2014 1-5 year olds)</a:t>
            </a:r>
            <a:endParaRPr lang="en-US" dirty="0" smtClean="0"/>
          </a:p>
          <a:p>
            <a:endParaRPr lang="en-US" dirty="0" smtClean="0"/>
          </a:p>
          <a:p>
            <a:r>
              <a:rPr lang="en-US" dirty="0" smtClean="0"/>
              <a:t>Death rate of 1-4 year olds is 3 times the US all populations, with preventable accidents</a:t>
            </a:r>
            <a:r>
              <a:rPr lang="en-US" baseline="0" dirty="0" smtClean="0"/>
              <a:t> being the leading cause of death (52%) As the children get older, the rate of death is about twice the US all populations with motor vehicle accidents, pedestrian accidents, and suicide leading the causes, much of it identified as alcohol related.</a:t>
            </a:r>
          </a:p>
          <a:p>
            <a:endParaRPr lang="en-US" baseline="0" dirty="0" smtClean="0"/>
          </a:p>
          <a:p>
            <a:r>
              <a:rPr lang="en-US" baseline="0" dirty="0" smtClean="0"/>
              <a:t>Twice as likely to be overweight and 3 times as likely to be obese.</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considerable regional variation in caries experience</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problem solving, you’ll want to know which system (direct</a:t>
            </a:r>
            <a:r>
              <a:rPr lang="en-US" baseline="0" dirty="0" smtClean="0"/>
              <a:t> IHS or Tribal) the dental services are provided under</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really want to understand which system you are dealing with. Believe it or not, the Head Start Director might not fully understand the significance of the three different healthcare systems, but if you unravel this puzzle, it can really help you along the way and you can teach the HS staff how to better navigate the healthcare system.</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the problem and then talk to one</a:t>
            </a:r>
            <a:r>
              <a:rPr lang="en-US" baseline="0" dirty="0" smtClean="0"/>
              <a:t> of the healthcare providers involved or a tribal health board member, or parents, to see if you get the same definition of the problem.</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examples of improving</a:t>
            </a:r>
            <a:r>
              <a:rPr lang="en-US" baseline="0" dirty="0" smtClean="0"/>
              <a:t> access or treatment outcomes in other tribes)</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how these different people can help solve</a:t>
            </a:r>
            <a:r>
              <a:rPr lang="en-US" baseline="0" dirty="0" smtClean="0"/>
              <a:t> health care issues)</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Prevention is a primary objective of Head Start, the Indian Health Service, and the Tribes.  </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a:t>
            </a:r>
            <a:r>
              <a:rPr lang="en-US" baseline="0" dirty="0" smtClean="0"/>
              <a:t> care is a treaty right of all AIAN people</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Previously, health care was provided by the BIA. </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map of the 12</a:t>
            </a:r>
            <a:r>
              <a:rPr lang="en-US" baseline="0" dirty="0" smtClean="0"/>
              <a:t> IHS “Areas”, or geographical groupings of states. This gets confusing when the name of the area is a city or state, like “Portland Area” that encompasses Oregon, Washington, and Idaho. Oklahoma Area includes Kansas, Nashville Area includes many eastern and southern states. The only reason you might need to know this information is if you want to contact someone at Area Office for assistance. Each IHS Area has a central office with key administrative staff like an “Area Medical Director” and “Area Dental Officer”. Example: If a local program does not currently have a dentist, you could contact the ADO to see if one will be coming soon. You might also contact an IHS Area Dental Support Center to see if they could provide training on fluoride varnish or help you set up a better system for dental treatment. There are descriptions and contacts for each IHS Area on the IHS webpage listed on this slide.</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54% of AIAN</a:t>
            </a:r>
            <a:r>
              <a:rPr lang="en-US" baseline="0" dirty="0" smtClean="0"/>
              <a:t> population reside in 7 states</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all of these options are actually</a:t>
            </a:r>
            <a:r>
              <a:rPr lang="en-US" baseline="0" dirty="0" smtClean="0"/>
              <a:t> funded and administered through the Indian Health Service. Often, HS will blame IHS, when the healthcare program is actually run by the tribe. You’ll want to find out if the dental program is IHS or tribally run. I’ll talk more about that later.</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tribal facility might still have a Commissioned Officer as a doctor or dentist and an IHS</a:t>
            </a:r>
            <a:r>
              <a:rPr lang="en-US" baseline="0" dirty="0" smtClean="0"/>
              <a:t> facility could have a health professional that is a tribal hire or contracted. In other words, you can’t tell which system the employees are working under based on whether the program is IHS or tribal. The good news is that it really doesn’t matter to Head Start.</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now let’s take the information about IHS and Tribal healthcare and see how it can help you unravel problems that you encounter in Head Start and Early Head Start</a:t>
            </a:r>
            <a:endParaRPr lang="en-US" dirty="0"/>
          </a:p>
        </p:txBody>
      </p:sp>
      <p:sp>
        <p:nvSpPr>
          <p:cNvPr id="4" name="Slide Number Placeholder 3"/>
          <p:cNvSpPr>
            <a:spLocks noGrp="1"/>
          </p:cNvSpPr>
          <p:nvPr>
            <p:ph type="sldNum" sz="quarter" idx="10"/>
          </p:nvPr>
        </p:nvSpPr>
        <p:spPr/>
        <p:txBody>
          <a:bodyPr/>
          <a:lstStyle/>
          <a:p>
            <a:fld id="{CF759D65-28FD-4CBB-B33A-1EE332C161B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356C375-290D-471F-85CF-5208C4401FD2}" type="datetimeFigureOut">
              <a:rPr lang="en-US" smtClean="0"/>
              <a:pPr/>
              <a:t>1/26/2015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7149689-A026-4AD0-A6A1-E94AFA408F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56C375-290D-471F-85CF-5208C4401FD2}"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49689-A026-4AD0-A6A1-E94AFA408F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356C375-290D-471F-85CF-5208C4401FD2}" type="datetimeFigureOut">
              <a:rPr lang="en-US" smtClean="0"/>
              <a:pPr/>
              <a:t>1/26/2015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7149689-A026-4AD0-A6A1-E94AFA408F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56C375-290D-471F-85CF-5208C4401FD2}"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149689-A026-4AD0-A6A1-E94AFA408F9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356C375-290D-471F-85CF-5208C4401FD2}" type="datetimeFigureOut">
              <a:rPr lang="en-US" smtClean="0"/>
              <a:pPr/>
              <a:t>1/26/2015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7149689-A026-4AD0-A6A1-E94AFA408F9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356C375-290D-471F-85CF-5208C4401FD2}" type="datetimeFigureOut">
              <a:rPr lang="en-US" smtClean="0"/>
              <a:pPr/>
              <a:t>1/26/2015</a:t>
            </a:fld>
            <a:endParaRPr lang="en-US"/>
          </a:p>
        </p:txBody>
      </p:sp>
      <p:sp>
        <p:nvSpPr>
          <p:cNvPr id="10" name="Slide Number Placeholder 9"/>
          <p:cNvSpPr>
            <a:spLocks noGrp="1"/>
          </p:cNvSpPr>
          <p:nvPr>
            <p:ph type="sldNum" sz="quarter" idx="16"/>
          </p:nvPr>
        </p:nvSpPr>
        <p:spPr/>
        <p:txBody>
          <a:bodyPr rtlCol="0"/>
          <a:lstStyle/>
          <a:p>
            <a:fld id="{A7149689-A026-4AD0-A6A1-E94AFA408F9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356C375-290D-471F-85CF-5208C4401FD2}" type="datetimeFigureOut">
              <a:rPr lang="en-US" smtClean="0"/>
              <a:pPr/>
              <a:t>1/26/2015</a:t>
            </a:fld>
            <a:endParaRPr lang="en-US"/>
          </a:p>
        </p:txBody>
      </p:sp>
      <p:sp>
        <p:nvSpPr>
          <p:cNvPr id="12" name="Slide Number Placeholder 11"/>
          <p:cNvSpPr>
            <a:spLocks noGrp="1"/>
          </p:cNvSpPr>
          <p:nvPr>
            <p:ph type="sldNum" sz="quarter" idx="16"/>
          </p:nvPr>
        </p:nvSpPr>
        <p:spPr/>
        <p:txBody>
          <a:bodyPr rtlCol="0"/>
          <a:lstStyle/>
          <a:p>
            <a:fld id="{A7149689-A026-4AD0-A6A1-E94AFA408F9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56C375-290D-471F-85CF-5208C4401FD2}" type="datetimeFigureOut">
              <a:rPr lang="en-US" smtClean="0"/>
              <a:pPr/>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7149689-A026-4AD0-A6A1-E94AFA408F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6C375-290D-471F-85CF-5208C4401FD2}" type="datetimeFigureOut">
              <a:rPr lang="en-US" smtClean="0"/>
              <a:pPr/>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149689-A026-4AD0-A6A1-E94AFA408F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356C375-290D-471F-85CF-5208C4401FD2}"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7149689-A026-4AD0-A6A1-E94AFA408F9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356C375-290D-471F-85CF-5208C4401FD2}" type="datetimeFigureOut">
              <a:rPr lang="en-US" smtClean="0"/>
              <a:pPr/>
              <a:t>1/26/2015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7149689-A026-4AD0-A6A1-E94AFA408F9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356C375-290D-471F-85CF-5208C4401FD2}" type="datetimeFigureOut">
              <a:rPr lang="en-US" smtClean="0"/>
              <a:pPr/>
              <a:t>1/26/2015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7149689-A026-4AD0-A6A1-E94AFA408F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frm=1&amp;source=images&amp;cd=&amp;cad=rja&amp;docid=1UewSN23uEoB8M&amp;tbnid=reBWJt8_Fhwz5M:&amp;ved=0CAUQjRw&amp;url=http://tribalsov.ospi.k12.wa.us/&amp;ei=U1A2UsXRNoO7jALfr4CQCg&amp;bvm=bv.52164340,d.cGE&amp;psig=AFQjCNHyO70v7mG8uHCF1lVrySQ_Hz2kBw&amp;ust=1379377497091011"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odwMd7Abc64uM&amp;tbnid=GscxESkETJpPSM:&amp;ved=0CAUQjRw&amp;url=http://www.nlm.nih.gov/exhibition/if_you_knew/ifyouknew_09.html&amp;ei=0JI4Uq-fGeiYigLc5IHoAw&amp;bvm=bv.52164340,d.cGE&amp;psig=AFQjCNETz9obARb9X8T8ENUB-z3kbwAD0A&amp;ust=137952565795456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ore.samhsa.gov/product/American-Indian-and-Alaska-Native-Culture-Card/SMA08-435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o-EQjXjXzbFGM&amp;tbnid=iXYMkZXP7JP9uM:&amp;ved=0CAUQjRw&amp;url=http://askville.amazon.com/Mice-extermination/AnswerViewer.do?requestId=7385024&amp;ei=L203UsCwGeObiAKy94G4Dg&amp;bvm=bv.52164340,d.cGE&amp;psig=AFQjCNFk1Hcvn9ur0L-5RJ9tocyN3qHiKg&amp;ust=137945050649486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http://www.ihs.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nchinfo@aap.org"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frm=1&amp;source=images&amp;cd=&amp;cad=rja&amp;docid=1UewSN23uEoB8M&amp;tbnid=reBWJt8_Fhwz5M:&amp;ved=0CAUQjRw&amp;url=http://tribalsov.ospi.k12.wa.us/&amp;ei=U1A2UsXRNoO7jALfr4CQCg&amp;bvm=bv.52164340,d.cGE&amp;psig=AFQjCNHyO70v7mG8uHCF1lVrySQ_Hz2kBw&amp;ust=1379377497091011"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Dbpbjxpxx4TLM&amp;tbnid=QO7MtYrisZS2LM:&amp;ved=0CAUQjRw&amp;url=http://www.flickr.com/photos/osucommons/3226982448/&amp;ei=xoo4UsuaE8OtigKyooDwCA&amp;bvm=bv.52164340,d.cGE&amp;psig=AFQjCNEYtU0px747kbePyOYTtSbbdexu7A&amp;ust=137952363063774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vTcf3qs8_Wy0M&amp;tbnid=XS6QvLlvLAFZ_M:&amp;ved=0CAUQjRw&amp;url=http://www.history.com/photos/native-americans-tribes-and-cultures/photo13&amp;ei=4U82UpTpG6SQiAKgm4DYAg&amp;bvm=bv.52164340,d.cGE&amp;psig=AFQjCNHyO70v7mG8uHCF1lVrySQ_Hz2kBw&amp;ust=137937749709101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AnSR7ywFuJ5HM&amp;tbnid=u0kZDfhZh-Xc-M:&amp;ved=0CAUQjRw&amp;url=http://www.healthecareers.com/healthcare-employer/indian-health-service/277770&amp;ei=K1U2UpH8MMWgiQL3voCICg&amp;bvm=bv.52164340,d.cGE&amp;psig=AFQjCNHAXAOBTze4nNrkCpcpTnHNCt9FVw&amp;ust=137937881978162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rSSphgnK1enZgM&amp;tbnid=0tzJknWIoqHNZM:&amp;ved=0CAUQjRw&amp;url=http://allnurses.com/general-nursing-discussion/district-map-indian-150120.html&amp;ei=Hjo2UoemNqHliAK-9oHQAw&amp;bvm=bv.52164340,d.cGE&amp;psig=AFQjCNFEKmAQ5EGFzxeVLS15pFUhvCpdjA&amp;ust=137937192097504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2133600"/>
          </a:xfrm>
        </p:spPr>
        <p:txBody>
          <a:bodyPr>
            <a:normAutofit/>
          </a:bodyPr>
          <a:lstStyle/>
          <a:p>
            <a:pPr algn="ctr"/>
            <a:r>
              <a:rPr lang="en-US" dirty="0" smtClean="0"/>
              <a:t>Navigating AIAN Healthcare systems for head start children</a:t>
            </a:r>
            <a:endParaRPr lang="en-US" dirty="0"/>
          </a:p>
        </p:txBody>
      </p:sp>
      <p:sp>
        <p:nvSpPr>
          <p:cNvPr id="3" name="Subtitle 2"/>
          <p:cNvSpPr>
            <a:spLocks noGrp="1"/>
          </p:cNvSpPr>
          <p:nvPr>
            <p:ph type="subTitle" idx="1"/>
          </p:nvPr>
        </p:nvSpPr>
        <p:spPr/>
        <p:txBody>
          <a:bodyPr/>
          <a:lstStyle/>
          <a:p>
            <a:r>
              <a:rPr lang="en-US" dirty="0" smtClean="0"/>
              <a:t>Bonnie </a:t>
            </a:r>
            <a:r>
              <a:rPr lang="en-US" dirty="0" err="1" smtClean="0"/>
              <a:t>Bruerd</a:t>
            </a:r>
            <a:r>
              <a:rPr lang="en-US" dirty="0" smtClean="0"/>
              <a:t>, </a:t>
            </a:r>
            <a:r>
              <a:rPr lang="en-US" dirty="0" err="1" smtClean="0"/>
              <a:t>DrPHHealth</a:t>
            </a:r>
            <a:r>
              <a:rPr lang="en-US" dirty="0" smtClean="0"/>
              <a:t> Policy Consultant</a:t>
            </a:r>
            <a:endParaRPr lang="en-US" dirty="0"/>
          </a:p>
        </p:txBody>
      </p:sp>
      <p:pic>
        <p:nvPicPr>
          <p:cNvPr id="17410" name="Picture 2" descr="http://tribalsov.ospi.k12.wa.us/file.php/1/image003.png">
            <a:hlinkClick r:id="rId2"/>
          </p:cNvPr>
          <p:cNvPicPr>
            <a:picLocks noChangeAspect="1" noChangeArrowheads="1"/>
          </p:cNvPicPr>
          <p:nvPr/>
        </p:nvPicPr>
        <p:blipFill>
          <a:blip r:embed="rId3" cstate="print"/>
          <a:srcRect/>
          <a:stretch>
            <a:fillRect/>
          </a:stretch>
        </p:blipFill>
        <p:spPr bwMode="auto">
          <a:xfrm>
            <a:off x="1219200" y="2438400"/>
            <a:ext cx="3048000" cy="3048000"/>
          </a:xfrm>
          <a:prstGeom prst="rect">
            <a:avLst/>
          </a:prstGeom>
          <a:noFill/>
        </p:spPr>
      </p:pic>
      <p:pic>
        <p:nvPicPr>
          <p:cNvPr id="5" name="Picture 4"/>
          <p:cNvPicPr/>
          <p:nvPr/>
        </p:nvPicPr>
        <p:blipFill>
          <a:blip r:embed="rId4"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486400" y="4648200"/>
            <a:ext cx="3657600" cy="129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most AIAN people live?</a:t>
            </a:r>
            <a:endParaRPr lang="en-US" dirty="0"/>
          </a:p>
        </p:txBody>
      </p:sp>
      <p:pic>
        <p:nvPicPr>
          <p:cNvPr id="4" name="Picture 2" descr="American Indians and Alaska Natives as a Share of the Total Population, by State, 2009-2011"/>
          <p:cNvPicPr>
            <a:picLocks noGrp="1" noChangeAspect="1" noChangeArrowheads="1"/>
          </p:cNvPicPr>
          <p:nvPr>
            <p:ph sz="quarter" idx="1"/>
          </p:nvPr>
        </p:nvPicPr>
        <p:blipFill>
          <a:blip r:embed="rId3" cstate="print"/>
          <a:srcRect/>
          <a:stretch>
            <a:fillRect/>
          </a:stretch>
        </p:blipFill>
        <p:spPr bwMode="auto">
          <a:xfrm>
            <a:off x="1828800" y="1702595"/>
            <a:ext cx="5257800" cy="3943347"/>
          </a:xfrm>
          <a:prstGeom prst="rect">
            <a:avLst/>
          </a:prstGeom>
          <a:noFill/>
        </p:spPr>
      </p:pic>
      <p:sp>
        <p:nvSpPr>
          <p:cNvPr id="5" name="Rectangle 4"/>
          <p:cNvSpPr/>
          <p:nvPr/>
        </p:nvSpPr>
        <p:spPr>
          <a:xfrm>
            <a:off x="609600" y="5791200"/>
            <a:ext cx="7543800" cy="646331"/>
          </a:xfrm>
          <a:prstGeom prst="rect">
            <a:avLst/>
          </a:prstGeom>
        </p:spPr>
        <p:txBody>
          <a:bodyPr wrap="square">
            <a:spAutoFit/>
          </a:bodyPr>
          <a:lstStyle/>
          <a:p>
            <a:r>
              <a:rPr lang="en-US" dirty="0" smtClean="0"/>
              <a:t>http://kff.org/report-section/health-coverage-and-care-for-american-indians-and-alaska-natives-issue-brief/</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
            </a:r>
            <a:br>
              <a:rPr lang="en-US" sz="3600" b="1" dirty="0" smtClean="0"/>
            </a:br>
            <a:r>
              <a:rPr lang="en-US" dirty="0" smtClean="0"/>
              <a:t>The Indian Healthcare System </a:t>
            </a:r>
            <a:br>
              <a:rPr lang="en-US" dirty="0" smtClean="0"/>
            </a:br>
            <a:endParaRPr lang="en-US" dirty="0"/>
          </a:p>
        </p:txBody>
      </p:sp>
      <p:sp>
        <p:nvSpPr>
          <p:cNvPr id="3" name="Content Placeholder 2"/>
          <p:cNvSpPr>
            <a:spLocks noGrp="1"/>
          </p:cNvSpPr>
          <p:nvPr>
            <p:ph sz="quarter" idx="1"/>
          </p:nvPr>
        </p:nvSpPr>
        <p:spPr>
          <a:xfrm>
            <a:off x="381000" y="1752600"/>
            <a:ext cx="8458200" cy="4495800"/>
          </a:xfrm>
        </p:spPr>
        <p:txBody>
          <a:bodyPr>
            <a:noAutofit/>
          </a:bodyPr>
          <a:lstStyle/>
          <a:p>
            <a:r>
              <a:rPr lang="en-US" sz="2000" b="1" dirty="0" smtClean="0">
                <a:cs typeface="Arial" pitchFamily="34" charset="0"/>
              </a:rPr>
              <a:t>Indian Health Service (IHS) direct health care services</a:t>
            </a:r>
            <a:r>
              <a:rPr lang="en-US" sz="2000" dirty="0" smtClean="0">
                <a:cs typeface="Arial" pitchFamily="34" charset="0"/>
              </a:rPr>
              <a:t/>
            </a:r>
            <a:br>
              <a:rPr lang="en-US" sz="2000" dirty="0" smtClean="0">
                <a:cs typeface="Arial" pitchFamily="34" charset="0"/>
              </a:rPr>
            </a:br>
            <a:r>
              <a:rPr lang="en-US" sz="2000" dirty="0" smtClean="0">
                <a:cs typeface="Arial" pitchFamily="34" charset="0"/>
              </a:rPr>
              <a:t>IHS services are administered through a system of 12 Area offices and 168 IHS and tribally managed service units.</a:t>
            </a:r>
          </a:p>
          <a:p>
            <a:pPr>
              <a:buNone/>
            </a:pPr>
            <a:endParaRPr lang="en-US" sz="2000" dirty="0" smtClean="0">
              <a:cs typeface="Arial" pitchFamily="34" charset="0"/>
            </a:endParaRPr>
          </a:p>
          <a:p>
            <a:r>
              <a:rPr lang="en-US" sz="2000" b="1" dirty="0" smtClean="0">
                <a:cs typeface="Arial" pitchFamily="34" charset="0"/>
              </a:rPr>
              <a:t>Tribally-operated health care services</a:t>
            </a:r>
            <a:r>
              <a:rPr lang="en-US" sz="2000" dirty="0" smtClean="0">
                <a:cs typeface="Arial" pitchFamily="34" charset="0"/>
              </a:rPr>
              <a:t/>
            </a:r>
            <a:br>
              <a:rPr lang="en-US" sz="2000" dirty="0" smtClean="0">
                <a:cs typeface="Arial" pitchFamily="34" charset="0"/>
              </a:rPr>
            </a:br>
            <a:r>
              <a:rPr lang="en-US" sz="2000" dirty="0" smtClean="0">
                <a:cs typeface="Arial" pitchFamily="34" charset="0"/>
              </a:rPr>
              <a:t>Today, over half of the IHS appropriation is administered by Tribes through self-determination contracts or self-governance compacts.</a:t>
            </a:r>
          </a:p>
          <a:p>
            <a:pPr>
              <a:buNone/>
            </a:pPr>
            <a:endParaRPr lang="en-US" sz="2000" dirty="0" smtClean="0">
              <a:cs typeface="Arial" pitchFamily="34" charset="0"/>
            </a:endParaRPr>
          </a:p>
          <a:p>
            <a:r>
              <a:rPr lang="en-US" sz="2000" b="1" dirty="0" smtClean="0">
                <a:cs typeface="Arial" pitchFamily="34" charset="0"/>
              </a:rPr>
              <a:t>Urban Indian health care services </a:t>
            </a:r>
            <a:r>
              <a:rPr lang="en-US" sz="2000" dirty="0" smtClean="0">
                <a:cs typeface="Arial" pitchFamily="34" charset="0"/>
              </a:rPr>
              <a:t/>
            </a:r>
            <a:br>
              <a:rPr lang="en-US" sz="2000" dirty="0" smtClean="0">
                <a:cs typeface="Arial" pitchFamily="34" charset="0"/>
              </a:rPr>
            </a:br>
            <a:r>
              <a:rPr lang="en-US" sz="2000" dirty="0" smtClean="0">
                <a:cs typeface="Arial" pitchFamily="34" charset="0"/>
              </a:rPr>
              <a:t>There are 33 urban programs</a:t>
            </a:r>
          </a:p>
        </p:txBody>
      </p:sp>
      <p:pic>
        <p:nvPicPr>
          <p:cNvPr id="11268" name="Picture 4" descr="http://www.nlm.nih.gov/exhibition/if_you_knew/images/eye_exam.jpg">
            <a:hlinkClick r:id="rId3"/>
          </p:cNvPr>
          <p:cNvPicPr>
            <a:picLocks noChangeAspect="1" noChangeArrowheads="1"/>
          </p:cNvPicPr>
          <p:nvPr/>
        </p:nvPicPr>
        <p:blipFill>
          <a:blip r:embed="rId4" cstate="print"/>
          <a:srcRect/>
          <a:stretch>
            <a:fillRect/>
          </a:stretch>
        </p:blipFill>
        <p:spPr bwMode="auto">
          <a:xfrm>
            <a:off x="5181600" y="4343400"/>
            <a:ext cx="3276600" cy="2378708"/>
          </a:xfrm>
          <a:prstGeom prst="rect">
            <a:avLst/>
          </a:prstGeom>
          <a:noFill/>
          <a:ln w="635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Providers</a:t>
            </a:r>
            <a:endParaRPr lang="en-US" dirty="0"/>
          </a:p>
        </p:txBody>
      </p:sp>
      <p:sp>
        <p:nvSpPr>
          <p:cNvPr id="3" name="Content Placeholder 2"/>
          <p:cNvSpPr>
            <a:spLocks noGrp="1"/>
          </p:cNvSpPr>
          <p:nvPr>
            <p:ph sz="quarter" idx="1"/>
          </p:nvPr>
        </p:nvSpPr>
        <p:spPr/>
        <p:txBody>
          <a:bodyPr>
            <a:normAutofit/>
          </a:bodyPr>
          <a:lstStyle/>
          <a:p>
            <a:r>
              <a:rPr lang="en-US" sz="2400" dirty="0" smtClean="0">
                <a:cs typeface="Arial" pitchFamily="34" charset="0"/>
              </a:rPr>
              <a:t>Healthcare providers who work in direct IHS and tribal programs can be employed as officers in the USPHS (uniformed), civil servants, tribal employees, or under contract with the tribes.</a:t>
            </a:r>
            <a:endParaRPr lang="en-US" sz="2400" dirty="0">
              <a:cs typeface="Arial" pitchFamily="34" charset="0"/>
            </a:endParaRPr>
          </a:p>
        </p:txBody>
      </p:sp>
      <p:pic>
        <p:nvPicPr>
          <p:cNvPr id="6" name="Picture 2" descr="Photograph of dentist treating young child with Dad holding the child's arms."/>
          <p:cNvPicPr>
            <a:picLocks noChangeAspect="1" noChangeArrowheads="1"/>
          </p:cNvPicPr>
          <p:nvPr/>
        </p:nvPicPr>
        <p:blipFill>
          <a:blip r:embed="rId3" cstate="print"/>
          <a:srcRect l="25522"/>
          <a:stretch>
            <a:fillRect/>
          </a:stretch>
        </p:blipFill>
        <p:spPr bwMode="auto">
          <a:xfrm>
            <a:off x="3124200" y="3048000"/>
            <a:ext cx="2971800" cy="3304020"/>
          </a:xfrm>
          <a:prstGeom prst="rect">
            <a:avLst/>
          </a:prstGeom>
          <a:noFill/>
          <a:ln w="9525">
            <a:solidFill>
              <a:srgbClr val="01090F"/>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Cross-Cultural Dance</a:t>
            </a:r>
            <a:endParaRPr lang="en-US" dirty="0"/>
          </a:p>
        </p:txBody>
      </p:sp>
      <p:pic>
        <p:nvPicPr>
          <p:cNvPr id="4" name="Content Placeholder 3" descr="525d931a.jpg"/>
          <p:cNvPicPr>
            <a:picLocks noGrp="1" noChangeAspect="1"/>
          </p:cNvPicPr>
          <p:nvPr>
            <p:ph sz="quarter" idx="1"/>
          </p:nvPr>
        </p:nvPicPr>
        <p:blipFill>
          <a:blip r:embed="rId2" cstate="print"/>
          <a:stretch>
            <a:fillRect/>
          </a:stretch>
        </p:blipFill>
        <p:spPr>
          <a:xfrm>
            <a:off x="2697087" y="1600200"/>
            <a:ext cx="3984775" cy="4495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Culture Card</a:t>
            </a:r>
            <a:endParaRPr lang="en-US" dirty="0"/>
          </a:p>
        </p:txBody>
      </p:sp>
      <p:pic>
        <p:nvPicPr>
          <p:cNvPr id="4" name="Picture 2" descr="American Indian and Alaska Native Culture Card"/>
          <p:cNvPicPr>
            <a:picLocks noGrp="1" noChangeAspect="1" noChangeArrowheads="1"/>
          </p:cNvPicPr>
          <p:nvPr>
            <p:ph sz="quarter" idx="1"/>
          </p:nvPr>
        </p:nvPicPr>
        <p:blipFill>
          <a:blip r:embed="rId3" cstate="print"/>
          <a:srcRect/>
          <a:stretch>
            <a:fillRect/>
          </a:stretch>
        </p:blipFill>
        <p:spPr bwMode="auto">
          <a:xfrm>
            <a:off x="4800600" y="1219199"/>
            <a:ext cx="3733800" cy="5095539"/>
          </a:xfrm>
          <a:prstGeom prst="rect">
            <a:avLst/>
          </a:prstGeom>
          <a:noFill/>
        </p:spPr>
      </p:pic>
      <p:sp>
        <p:nvSpPr>
          <p:cNvPr id="5" name="Rectangle 4"/>
          <p:cNvSpPr/>
          <p:nvPr/>
        </p:nvSpPr>
        <p:spPr>
          <a:xfrm>
            <a:off x="762000" y="2743200"/>
            <a:ext cx="3505200" cy="1200329"/>
          </a:xfrm>
          <a:prstGeom prst="rect">
            <a:avLst/>
          </a:prstGeom>
        </p:spPr>
        <p:txBody>
          <a:bodyPr wrap="square">
            <a:spAutoFit/>
          </a:bodyPr>
          <a:lstStyle/>
          <a:p>
            <a:r>
              <a:rPr lang="en-US" b="1" dirty="0" smtClean="0">
                <a:solidFill>
                  <a:srgbClr val="0070C0"/>
                </a:solidFill>
                <a:latin typeface="Arial" pitchFamily="34" charset="0"/>
                <a:cs typeface="Arial" pitchFamily="34" charset="0"/>
                <a:hlinkClick r:id="rId4"/>
              </a:rPr>
              <a:t>http://store.samhsa.gov/product/American-Indian-and-Alaska-Native-Culture-Card/SMA08-4354</a:t>
            </a:r>
            <a:endParaRPr lang="en-US" b="1" dirty="0" smtClean="0">
              <a:solidFill>
                <a:srgbClr val="0070C0"/>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Culture Card: Some Highlights</a:t>
            </a:r>
            <a:endParaRPr lang="en-US" dirty="0"/>
          </a:p>
        </p:txBody>
      </p:sp>
      <p:sp>
        <p:nvSpPr>
          <p:cNvPr id="3" name="Content Placeholder 2"/>
          <p:cNvSpPr>
            <a:spLocks noGrp="1"/>
          </p:cNvSpPr>
          <p:nvPr>
            <p:ph sz="quarter" idx="1"/>
          </p:nvPr>
        </p:nvSpPr>
        <p:spPr>
          <a:xfrm>
            <a:off x="533400" y="1828800"/>
            <a:ext cx="8153400" cy="4495800"/>
          </a:xfrm>
        </p:spPr>
        <p:txBody>
          <a:bodyPr>
            <a:normAutofit fontScale="92500" lnSpcReduction="20000"/>
          </a:bodyPr>
          <a:lstStyle/>
          <a:p>
            <a:r>
              <a:rPr lang="en-US" sz="3000" dirty="0" err="1" smtClean="0">
                <a:cs typeface="Arial" pitchFamily="34" charset="0"/>
              </a:rPr>
              <a:t>Handhugs</a:t>
            </a:r>
            <a:r>
              <a:rPr lang="en-US" sz="3000" dirty="0" smtClean="0">
                <a:cs typeface="Arial" pitchFamily="34" charset="0"/>
              </a:rPr>
              <a:t> instead of handshakes</a:t>
            </a:r>
          </a:p>
          <a:p>
            <a:pPr>
              <a:buNone/>
            </a:pPr>
            <a:endParaRPr lang="en-US" sz="3000" dirty="0" smtClean="0">
              <a:cs typeface="Arial" pitchFamily="34" charset="0"/>
            </a:endParaRPr>
          </a:p>
          <a:p>
            <a:r>
              <a:rPr lang="en-US" sz="3000" dirty="0" smtClean="0">
                <a:cs typeface="Arial" pitchFamily="34" charset="0"/>
              </a:rPr>
              <a:t>Humor (laugh at yourself)</a:t>
            </a:r>
          </a:p>
          <a:p>
            <a:pPr>
              <a:buNone/>
            </a:pPr>
            <a:endParaRPr lang="en-US" sz="3000" dirty="0" smtClean="0">
              <a:cs typeface="Arial" pitchFamily="34" charset="0"/>
            </a:endParaRPr>
          </a:p>
          <a:p>
            <a:r>
              <a:rPr lang="en-US" sz="3000" dirty="0" smtClean="0">
                <a:cs typeface="Arial" pitchFamily="34" charset="0"/>
              </a:rPr>
              <a:t>Respect for elders and veterans</a:t>
            </a:r>
          </a:p>
          <a:p>
            <a:pPr>
              <a:buNone/>
            </a:pPr>
            <a:endParaRPr lang="en-US" sz="3000" dirty="0" smtClean="0">
              <a:cs typeface="Arial" pitchFamily="34" charset="0"/>
            </a:endParaRPr>
          </a:p>
          <a:p>
            <a:r>
              <a:rPr lang="en-US" sz="3000" dirty="0" smtClean="0">
                <a:cs typeface="Arial" pitchFamily="34" charset="0"/>
              </a:rPr>
              <a:t>Strong kinship and extended family systems</a:t>
            </a:r>
          </a:p>
          <a:p>
            <a:pPr>
              <a:buNone/>
            </a:pPr>
            <a:endParaRPr lang="en-US" sz="3000" dirty="0" smtClean="0">
              <a:cs typeface="Arial" pitchFamily="34" charset="0"/>
            </a:endParaRPr>
          </a:p>
          <a:p>
            <a:r>
              <a:rPr lang="en-US" sz="3000" dirty="0" smtClean="0">
                <a:cs typeface="Arial" pitchFamily="34" charset="0"/>
              </a:rPr>
              <a:t>Shared sense of collective community responsibility vs. individual competition</a:t>
            </a:r>
          </a:p>
          <a:p>
            <a:endParaRPr lang="en-US" dirty="0"/>
          </a:p>
        </p:txBody>
      </p:sp>
      <p:pic>
        <p:nvPicPr>
          <p:cNvPr id="4" name="Picture 3" descr="MedWheel1+"/>
          <p:cNvPicPr>
            <a:picLocks noChangeAspect="1" noChangeArrowheads="1"/>
          </p:cNvPicPr>
          <p:nvPr/>
        </p:nvPicPr>
        <p:blipFill>
          <a:blip r:embed="rId2" cstate="print"/>
          <a:srcRect/>
          <a:stretch>
            <a:fillRect/>
          </a:stretch>
        </p:blipFill>
        <p:spPr bwMode="auto">
          <a:xfrm>
            <a:off x="7239000" y="1295400"/>
            <a:ext cx="1558247" cy="2667000"/>
          </a:xfrm>
          <a:prstGeom prst="rect">
            <a:avLst/>
          </a:prstGeom>
          <a:noFill/>
          <a:ln w="12700" algn="in">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Cross Cultural Dance…</a:t>
            </a:r>
            <a:endParaRPr lang="en-US" dirty="0"/>
          </a:p>
        </p:txBody>
      </p:sp>
      <p:sp>
        <p:nvSpPr>
          <p:cNvPr id="3" name="Content Placeholder 2"/>
          <p:cNvSpPr>
            <a:spLocks noGrp="1"/>
          </p:cNvSpPr>
          <p:nvPr>
            <p:ph sz="quarter" idx="1"/>
          </p:nvPr>
        </p:nvSpPr>
        <p:spPr>
          <a:xfrm>
            <a:off x="533400" y="1828800"/>
            <a:ext cx="8153400" cy="4495800"/>
          </a:xfrm>
        </p:spPr>
        <p:txBody>
          <a:bodyPr>
            <a:normAutofit/>
          </a:bodyPr>
          <a:lstStyle/>
          <a:p>
            <a:r>
              <a:rPr lang="en-US" sz="2800" dirty="0" smtClean="0">
                <a:cs typeface="Arial" pitchFamily="34" charset="0"/>
              </a:rPr>
              <a:t>Retention and reclamation of traditional language/culture</a:t>
            </a:r>
          </a:p>
          <a:p>
            <a:pPr>
              <a:buNone/>
            </a:pPr>
            <a:endParaRPr lang="en-US" sz="2800" dirty="0" smtClean="0">
              <a:cs typeface="Arial" pitchFamily="34" charset="0"/>
            </a:endParaRPr>
          </a:p>
          <a:p>
            <a:r>
              <a:rPr lang="en-US" sz="2800" dirty="0" smtClean="0">
                <a:cs typeface="Arial" pitchFamily="34" charset="0"/>
              </a:rPr>
              <a:t>Following” instead of directing children. Letting children learn through experience and observation.</a:t>
            </a:r>
          </a:p>
          <a:p>
            <a:pPr>
              <a:buNone/>
            </a:pPr>
            <a:endParaRPr lang="en-US" sz="2800" dirty="0" smtClean="0">
              <a:cs typeface="Arial" pitchFamily="34" charset="0"/>
            </a:endParaRPr>
          </a:p>
          <a:p>
            <a:r>
              <a:rPr lang="en-US" sz="2800" dirty="0" smtClean="0">
                <a:cs typeface="Arial" pitchFamily="34" charset="0"/>
              </a:rPr>
              <a:t>Value of Storytelling</a:t>
            </a:r>
          </a:p>
          <a:p>
            <a:pPr>
              <a:buNone/>
            </a:pPr>
            <a:endParaRPr lang="en-US" sz="2800" dirty="0" smtClean="0">
              <a:cs typeface="Arial" pitchFamily="34" charset="0"/>
            </a:endParaRPr>
          </a:p>
          <a:p>
            <a:r>
              <a:rPr lang="en-US" sz="2800" dirty="0" smtClean="0">
                <a:cs typeface="Arial" pitchFamily="34" charset="0"/>
              </a:rPr>
              <a:t>Relationships are everything! Trust is built slowly.</a:t>
            </a:r>
          </a:p>
          <a:p>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 XI Head Start and Healthcare</a:t>
            </a:r>
            <a:endParaRPr lang="en-US" dirty="0"/>
          </a:p>
        </p:txBody>
      </p:sp>
      <p:pic>
        <p:nvPicPr>
          <p:cNvPr id="4" name="Content Placeholder 3" descr="0014"/>
          <p:cNvPicPr>
            <a:picLocks noGrp="1" noChangeAspect="1" noChangeArrowheads="1"/>
          </p:cNvPicPr>
          <p:nvPr>
            <p:ph sz="quarter" idx="1"/>
          </p:nvPr>
        </p:nvPicPr>
        <p:blipFill>
          <a:blip r:embed="rId3" cstate="print"/>
          <a:srcRect/>
          <a:stretch>
            <a:fillRect/>
          </a:stretch>
        </p:blipFill>
        <p:spPr bwMode="auto">
          <a:xfrm>
            <a:off x="2819400" y="1676400"/>
            <a:ext cx="3200400" cy="4812928"/>
          </a:xfrm>
          <a:prstGeom prst="rect">
            <a:avLst/>
          </a:prstGeom>
          <a:noFill/>
          <a:ln w="6350" algn="in">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Disparity or Health Disaster?</a:t>
            </a:r>
            <a:endParaRPr lang="en-US" dirty="0"/>
          </a:p>
        </p:txBody>
      </p:sp>
      <p:pic>
        <p:nvPicPr>
          <p:cNvPr id="6" name="Content Placeholder 5" descr="Picture1.png"/>
          <p:cNvPicPr>
            <a:picLocks noGrp="1" noChangeAspect="1"/>
          </p:cNvPicPr>
          <p:nvPr>
            <p:ph sz="quarter" idx="1"/>
          </p:nvPr>
        </p:nvPicPr>
        <p:blipFill>
          <a:blip r:embed="rId3" cstate="print"/>
          <a:stretch>
            <a:fillRect/>
          </a:stretch>
        </p:blipFill>
        <p:spPr>
          <a:xfrm>
            <a:off x="632922" y="1809156"/>
            <a:ext cx="8113106" cy="407788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by IHS Area</a:t>
            </a:r>
            <a:endParaRPr lang="en-US" dirty="0"/>
          </a:p>
        </p:txBody>
      </p:sp>
      <p:pic>
        <p:nvPicPr>
          <p:cNvPr id="4" name="Content Placeholder 3"/>
          <p:cNvPicPr>
            <a:picLocks noGrp="1" noChangeAspect="1" noChangeArrowheads="1"/>
          </p:cNvPicPr>
          <p:nvPr>
            <p:ph sz="quarter" idx="1"/>
          </p:nvPr>
        </p:nvPicPr>
        <p:blipFill>
          <a:blip r:embed="rId3" cstate="print"/>
          <a:srcRect/>
          <a:stretch>
            <a:fillRect/>
          </a:stretch>
        </p:blipFill>
        <p:spPr>
          <a:xfrm>
            <a:off x="2334895" y="2259330"/>
            <a:ext cx="4709160" cy="31775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7030A0"/>
                </a:solidFill>
              </a:rPr>
              <a:t>General Reminders</a:t>
            </a:r>
            <a:endParaRPr lang="en-US" b="1" dirty="0">
              <a:solidFill>
                <a:srgbClr val="7030A0"/>
              </a:solidFill>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This </a:t>
            </a:r>
            <a:r>
              <a:rPr lang="en-US" dirty="0" smtClean="0">
                <a:latin typeface="Arial" pitchFamily="34" charset="0"/>
                <a:cs typeface="Arial" pitchFamily="34" charset="0"/>
              </a:rPr>
              <a:t>webinar will be recorded and archived on the ASTDD website;</a:t>
            </a:r>
          </a:p>
          <a:p>
            <a:r>
              <a:rPr lang="en-US" dirty="0" smtClean="0">
                <a:latin typeface="Arial" pitchFamily="34" charset="0"/>
                <a:cs typeface="Arial" pitchFamily="34" charset="0"/>
              </a:rPr>
              <a:t>Questions will be addressed after the speakers are finished. Please type your question into the “</a:t>
            </a:r>
            <a:r>
              <a:rPr lang="en-US" dirty="0" err="1" smtClean="0">
                <a:latin typeface="Arial" pitchFamily="34" charset="0"/>
                <a:cs typeface="Arial" pitchFamily="34" charset="0"/>
              </a:rPr>
              <a:t>chatbox</a:t>
            </a:r>
            <a:r>
              <a:rPr lang="en-US" dirty="0" smtClean="0">
                <a:latin typeface="Arial" pitchFamily="34" charset="0"/>
                <a:cs typeface="Arial" pitchFamily="34" charset="0"/>
              </a:rPr>
              <a:t>” that will appear at the end of the webinar and then click on the bubble to the right of where you type your question to send it to the moderator;</a:t>
            </a:r>
          </a:p>
          <a:p>
            <a:r>
              <a:rPr lang="en-US" dirty="0" smtClean="0">
                <a:latin typeface="Arial" pitchFamily="34" charset="0"/>
                <a:cs typeface="Arial" pitchFamily="34" charset="0"/>
              </a:rPr>
              <a:t>Please respond to the polling questions at the conclusion of the webinar.</a:t>
            </a:r>
          </a:p>
          <a:p>
            <a:endParaRPr lang="en-US" dirty="0">
              <a:latin typeface="Arial" pitchFamily="34" charset="0"/>
              <a:cs typeface="Arial" pitchFamily="34" charset="0"/>
            </a:endParaRPr>
          </a:p>
        </p:txBody>
      </p:sp>
    </p:spTree>
    <p:extLst>
      <p:ext uri="{BB962C8B-B14F-4D97-AF65-F5344CB8AC3E}">
        <p14:creationId xmlns:p14="http://schemas.microsoft.com/office/powerpoint/2010/main" xmlns="" val="1589423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Head Start and IHS/Tribal Healthcare</a:t>
            </a:r>
            <a:endParaRPr lang="en-US" dirty="0"/>
          </a:p>
        </p:txBody>
      </p:sp>
      <p:sp>
        <p:nvSpPr>
          <p:cNvPr id="3" name="Content Placeholder 2"/>
          <p:cNvSpPr>
            <a:spLocks noGrp="1"/>
          </p:cNvSpPr>
          <p:nvPr>
            <p:ph sz="quarter" idx="1"/>
          </p:nvPr>
        </p:nvSpPr>
        <p:spPr>
          <a:xfrm>
            <a:off x="457200" y="1752600"/>
            <a:ext cx="8153400" cy="4495800"/>
          </a:xfrm>
        </p:spPr>
        <p:txBody>
          <a:bodyPr>
            <a:noAutofit/>
          </a:bodyPr>
          <a:lstStyle/>
          <a:p>
            <a:r>
              <a:rPr lang="en-US" sz="2400" dirty="0" smtClean="0">
                <a:cs typeface="Arial" pitchFamily="34" charset="0"/>
              </a:rPr>
              <a:t>Question #1: Is the healthcare in this community provided directly by an IHS program or is it administered by the tribe, either through a contract or a compacted agreement?</a:t>
            </a:r>
          </a:p>
          <a:p>
            <a:pPr>
              <a:buNone/>
            </a:pPr>
            <a:endParaRPr lang="en-US" sz="2400" dirty="0" smtClean="0">
              <a:cs typeface="Arial" pitchFamily="34" charset="0"/>
            </a:endParaRPr>
          </a:p>
          <a:p>
            <a:pPr>
              <a:buNone/>
            </a:pPr>
            <a:r>
              <a:rPr lang="en-US" sz="2400" dirty="0" smtClean="0">
                <a:cs typeface="Arial" pitchFamily="34" charset="0"/>
              </a:rPr>
              <a:t>				Trap: If you ask the HS staff/parents, </a:t>
            </a:r>
          </a:p>
          <a:p>
            <a:pPr>
              <a:buNone/>
            </a:pPr>
            <a:r>
              <a:rPr lang="en-US" sz="2400" dirty="0" smtClean="0">
                <a:cs typeface="Arial" pitchFamily="34" charset="0"/>
              </a:rPr>
              <a:t>				they will say “IHS” regardless of which 			system it is.</a:t>
            </a:r>
          </a:p>
          <a:p>
            <a:pPr>
              <a:buNone/>
            </a:pPr>
            <a:endParaRPr lang="en-US" sz="2400" dirty="0" smtClean="0">
              <a:cs typeface="Arial" pitchFamily="34" charset="0"/>
            </a:endParaRPr>
          </a:p>
          <a:p>
            <a:pPr>
              <a:buNone/>
            </a:pPr>
            <a:r>
              <a:rPr lang="en-US" sz="2400" dirty="0" smtClean="0">
                <a:cs typeface="Arial" pitchFamily="34" charset="0"/>
              </a:rPr>
              <a:t>Facts: You can look it up online or you can talk to the Health Director or other health professionals </a:t>
            </a:r>
            <a:endParaRPr lang="en-US" sz="2400" dirty="0">
              <a:cs typeface="Arial" pitchFamily="34" charset="0"/>
            </a:endParaRPr>
          </a:p>
        </p:txBody>
      </p:sp>
      <p:pic>
        <p:nvPicPr>
          <p:cNvPr id="25607" name="Picture 7" descr="http://www.oldprof.com/Images/Mouse%20Trap.jpg">
            <a:hlinkClick r:id="rId3"/>
          </p:cNvPr>
          <p:cNvPicPr>
            <a:picLocks noChangeAspect="1" noChangeArrowheads="1"/>
          </p:cNvPicPr>
          <p:nvPr/>
        </p:nvPicPr>
        <p:blipFill>
          <a:blip r:embed="rId4" cstate="print"/>
          <a:srcRect/>
          <a:stretch>
            <a:fillRect/>
          </a:stretch>
        </p:blipFill>
        <p:spPr bwMode="auto">
          <a:xfrm>
            <a:off x="990600" y="3810000"/>
            <a:ext cx="1676400" cy="121539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 Which System it is?</a:t>
            </a:r>
            <a:endParaRPr lang="en-US" dirty="0"/>
          </a:p>
        </p:txBody>
      </p:sp>
      <p:sp>
        <p:nvSpPr>
          <p:cNvPr id="3" name="Content Placeholder 2"/>
          <p:cNvSpPr>
            <a:spLocks noGrp="1"/>
          </p:cNvSpPr>
          <p:nvPr>
            <p:ph sz="quarter" idx="1"/>
          </p:nvPr>
        </p:nvSpPr>
        <p:spPr/>
        <p:txBody>
          <a:bodyPr>
            <a:normAutofit/>
          </a:bodyPr>
          <a:lstStyle/>
          <a:p>
            <a:r>
              <a:rPr lang="en-US" sz="2400" dirty="0" smtClean="0">
                <a:cs typeface="Arial" pitchFamily="34" charset="0"/>
              </a:rPr>
              <a:t>IHS has a fairly structured list of services, and often difficult policies for getting an appointment. Head Start may have little influence with these programs.</a:t>
            </a:r>
          </a:p>
          <a:p>
            <a:pPr>
              <a:buNone/>
            </a:pPr>
            <a:endParaRPr lang="en-US" sz="2400" dirty="0" smtClean="0">
              <a:cs typeface="Arial" pitchFamily="34" charset="0"/>
            </a:endParaRPr>
          </a:p>
          <a:p>
            <a:r>
              <a:rPr lang="en-US" sz="2400" dirty="0" smtClean="0">
                <a:cs typeface="Arial" pitchFamily="34" charset="0"/>
              </a:rPr>
              <a:t>If the Tribe has compacted health and dental care, they have great flexibility in the level of services and appointment policies.</a:t>
            </a:r>
          </a:p>
          <a:p>
            <a:pPr>
              <a:buNone/>
            </a:pPr>
            <a:endParaRPr lang="en-US" sz="2400" dirty="0" smtClean="0">
              <a:cs typeface="Arial" pitchFamily="34" charset="0"/>
            </a:endParaRPr>
          </a:p>
          <a:p>
            <a:pPr>
              <a:buNone/>
            </a:pPr>
            <a:r>
              <a:rPr lang="en-US" sz="2400" dirty="0" smtClean="0">
                <a:cs typeface="Arial" pitchFamily="34" charset="0"/>
              </a:rPr>
              <a:t>Note: It is in the best interest of the Tribe to provide efficient health and dental services to Head Start children if they are also the HS grantee.</a:t>
            </a:r>
            <a:endParaRPr lang="en-US" sz="2400" dirty="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a:xfrm>
            <a:off x="612648" y="2057400"/>
            <a:ext cx="8153400" cy="4038600"/>
          </a:xfrm>
        </p:spPr>
        <p:txBody>
          <a:bodyPr>
            <a:normAutofit/>
          </a:bodyPr>
          <a:lstStyle/>
          <a:p>
            <a:r>
              <a:rPr lang="en-US" sz="2400" dirty="0" smtClean="0">
                <a:cs typeface="Arial" pitchFamily="34" charset="0"/>
                <a:hlinkClick r:id="rId2"/>
              </a:rPr>
              <a:t>www.ihs.gov</a:t>
            </a:r>
            <a:endParaRPr lang="en-US" sz="2400" dirty="0" smtClean="0">
              <a:cs typeface="Arial" pitchFamily="34" charset="0"/>
            </a:endParaRPr>
          </a:p>
          <a:p>
            <a:pPr>
              <a:buNone/>
            </a:pPr>
            <a:endParaRPr lang="en-US" sz="2400" dirty="0" smtClean="0">
              <a:cs typeface="Arial" pitchFamily="34" charset="0"/>
            </a:endParaRPr>
          </a:p>
          <a:p>
            <a:r>
              <a:rPr lang="en-US" sz="2400" dirty="0" smtClean="0">
                <a:cs typeface="Arial" pitchFamily="34" charset="0"/>
              </a:rPr>
              <a:t>Dental Support Centers</a:t>
            </a:r>
          </a:p>
          <a:p>
            <a:pPr>
              <a:buNone/>
            </a:pPr>
            <a:endParaRPr lang="en-US" sz="2400" dirty="0" smtClean="0">
              <a:cs typeface="Arial" pitchFamily="34" charset="0"/>
            </a:endParaRPr>
          </a:p>
          <a:p>
            <a:r>
              <a:rPr lang="en-US" sz="2400" dirty="0" smtClean="0">
                <a:cs typeface="Arial" pitchFamily="34" charset="0"/>
              </a:rPr>
              <a:t>You can </a:t>
            </a:r>
            <a:r>
              <a:rPr lang="en-US" sz="2400" dirty="0" err="1" smtClean="0">
                <a:cs typeface="Arial" pitchFamily="34" charset="0"/>
              </a:rPr>
              <a:t>google</a:t>
            </a:r>
            <a:r>
              <a:rPr lang="en-US" sz="2400" dirty="0" smtClean="0">
                <a:cs typeface="Arial" pitchFamily="34" charset="0"/>
              </a:rPr>
              <a:t> tribes and most have great websites listing their health programs and usually the name/number for the Health Director and often the full healthcare staff.</a:t>
            </a:r>
          </a:p>
        </p:txBody>
      </p:sp>
      <p:pic>
        <p:nvPicPr>
          <p:cNvPr id="1026" name="Picture 2" descr="C:\Program Files (x86)\Microsoft Office\MEDIA\CAGCAT10\j0205582.wmf"/>
          <p:cNvPicPr>
            <a:picLocks noChangeAspect="1" noChangeArrowheads="1"/>
          </p:cNvPicPr>
          <p:nvPr/>
        </p:nvPicPr>
        <p:blipFill>
          <a:blip r:embed="rId3" cstate="print"/>
          <a:srcRect/>
          <a:stretch>
            <a:fillRect/>
          </a:stretch>
        </p:blipFill>
        <p:spPr bwMode="auto">
          <a:xfrm>
            <a:off x="6629400" y="152400"/>
            <a:ext cx="1776679" cy="16303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nothing is working?</a:t>
            </a:r>
            <a:endParaRPr lang="en-US" dirty="0"/>
          </a:p>
        </p:txBody>
      </p:sp>
      <p:sp>
        <p:nvSpPr>
          <p:cNvPr id="3" name="Content Placeholder 2"/>
          <p:cNvSpPr>
            <a:spLocks noGrp="1"/>
          </p:cNvSpPr>
          <p:nvPr>
            <p:ph sz="quarter" idx="1"/>
          </p:nvPr>
        </p:nvSpPr>
        <p:spPr>
          <a:xfrm>
            <a:off x="612648" y="1905000"/>
            <a:ext cx="8153400" cy="4191000"/>
          </a:xfrm>
        </p:spPr>
        <p:txBody>
          <a:bodyPr>
            <a:normAutofit/>
          </a:bodyPr>
          <a:lstStyle/>
          <a:p>
            <a:r>
              <a:rPr lang="en-US" sz="2400" dirty="0" smtClean="0">
                <a:cs typeface="Arial" pitchFamily="34" charset="0"/>
              </a:rPr>
              <a:t>Define the problem: Find out what the problem is and determine if the problem lies with the healthcare system, Head Start staff, or with parents who are not following through.</a:t>
            </a:r>
          </a:p>
          <a:p>
            <a:pPr>
              <a:buNone/>
            </a:pPr>
            <a:endParaRPr lang="en-US" sz="2400" dirty="0" smtClean="0">
              <a:cs typeface="Arial" pitchFamily="34" charset="0"/>
            </a:endParaRPr>
          </a:p>
          <a:p>
            <a:r>
              <a:rPr lang="en-US" sz="2400" dirty="0" smtClean="0">
                <a:cs typeface="Arial" pitchFamily="34" charset="0"/>
              </a:rPr>
              <a:t>Get a second opinion</a:t>
            </a:r>
          </a:p>
        </p:txBody>
      </p:sp>
      <p:pic>
        <p:nvPicPr>
          <p:cNvPr id="4097" name="Picture 1" descr="C:\Users\Bonnie Bruerd\AppData\Local\Microsoft\Windows\Temporary Internet Files\Content.IE5\2HDIAW9X\MP900422352[1].jpg"/>
          <p:cNvPicPr>
            <a:picLocks noChangeAspect="1" noChangeArrowheads="1"/>
          </p:cNvPicPr>
          <p:nvPr/>
        </p:nvPicPr>
        <p:blipFill>
          <a:blip r:embed="rId3" cstate="print"/>
          <a:srcRect/>
          <a:stretch>
            <a:fillRect/>
          </a:stretch>
        </p:blipFill>
        <p:spPr bwMode="auto">
          <a:xfrm>
            <a:off x="4800600" y="3429000"/>
            <a:ext cx="3352800" cy="227623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Work?</a:t>
            </a:r>
            <a:endParaRPr lang="en-US" dirty="0"/>
          </a:p>
        </p:txBody>
      </p:sp>
      <p:sp>
        <p:nvSpPr>
          <p:cNvPr id="3" name="Content Placeholder 2"/>
          <p:cNvSpPr>
            <a:spLocks noGrp="1"/>
          </p:cNvSpPr>
          <p:nvPr>
            <p:ph sz="quarter" idx="1"/>
          </p:nvPr>
        </p:nvSpPr>
        <p:spPr>
          <a:xfrm>
            <a:off x="612648" y="1905000"/>
            <a:ext cx="8153400" cy="4191000"/>
          </a:xfrm>
        </p:spPr>
        <p:txBody>
          <a:bodyPr>
            <a:normAutofit/>
          </a:bodyPr>
          <a:lstStyle/>
          <a:p>
            <a:r>
              <a:rPr lang="en-US" sz="2400" dirty="0" smtClean="0">
                <a:cs typeface="Arial" pitchFamily="34" charset="0"/>
              </a:rPr>
              <a:t>Before you draw in tribal members or health professionals to solve the problem, be sure to formulate exactly what you want/need from them.</a:t>
            </a:r>
          </a:p>
          <a:p>
            <a:pPr>
              <a:buNone/>
            </a:pPr>
            <a:endParaRPr lang="en-US" sz="2400" dirty="0" smtClean="0">
              <a:cs typeface="Arial" pitchFamily="34" charset="0"/>
            </a:endParaRPr>
          </a:p>
          <a:p>
            <a:r>
              <a:rPr lang="en-US" sz="2400" dirty="0" smtClean="0">
                <a:cs typeface="Arial" pitchFamily="34" charset="0"/>
              </a:rPr>
              <a:t>Be prepared to tell them what HS requirements are.</a:t>
            </a:r>
          </a:p>
          <a:p>
            <a:pPr>
              <a:buNone/>
            </a:pPr>
            <a:endParaRPr lang="en-US" sz="2400" dirty="0" smtClean="0">
              <a:cs typeface="Arial" pitchFamily="34" charset="0"/>
            </a:endParaRPr>
          </a:p>
          <a:p>
            <a:r>
              <a:rPr lang="en-US" sz="2400" dirty="0" smtClean="0">
                <a:cs typeface="Arial" pitchFamily="34" charset="0"/>
              </a:rPr>
              <a:t>This can be supplemented with brainstorming during upcoming sessions about what others think would work.</a:t>
            </a:r>
            <a:endParaRPr lang="en-US" sz="2400" dirty="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help you?</a:t>
            </a:r>
            <a:endParaRPr lang="en-US" dirty="0"/>
          </a:p>
        </p:txBody>
      </p:sp>
      <p:sp>
        <p:nvSpPr>
          <p:cNvPr id="3" name="Content Placeholder 2"/>
          <p:cNvSpPr>
            <a:spLocks noGrp="1"/>
          </p:cNvSpPr>
          <p:nvPr>
            <p:ph sz="quarter" idx="1"/>
          </p:nvPr>
        </p:nvSpPr>
        <p:spPr>
          <a:xfrm>
            <a:off x="612648" y="2057400"/>
            <a:ext cx="8153400" cy="4038600"/>
          </a:xfrm>
        </p:spPr>
        <p:txBody>
          <a:bodyPr>
            <a:normAutofit fontScale="85000" lnSpcReduction="20000"/>
          </a:bodyPr>
          <a:lstStyle/>
          <a:p>
            <a:r>
              <a:rPr lang="en-US" sz="2400" dirty="0" smtClean="0">
                <a:cs typeface="Arial" pitchFamily="34" charset="0"/>
              </a:rPr>
              <a:t>Health Director</a:t>
            </a:r>
          </a:p>
          <a:p>
            <a:pPr>
              <a:buNone/>
            </a:pPr>
            <a:endParaRPr lang="en-US" sz="2400" dirty="0" smtClean="0">
              <a:cs typeface="Arial" pitchFamily="34" charset="0"/>
            </a:endParaRPr>
          </a:p>
          <a:p>
            <a:r>
              <a:rPr lang="en-US" sz="2400" dirty="0" smtClean="0">
                <a:cs typeface="Arial" pitchFamily="34" charset="0"/>
              </a:rPr>
              <a:t>Health Professionals</a:t>
            </a:r>
          </a:p>
          <a:p>
            <a:pPr lvl="1"/>
            <a:r>
              <a:rPr lang="en-US" sz="2400" dirty="0" smtClean="0">
                <a:cs typeface="Arial" pitchFamily="34" charset="0"/>
              </a:rPr>
              <a:t>Local health professionals</a:t>
            </a:r>
          </a:p>
          <a:p>
            <a:pPr lvl="1"/>
            <a:r>
              <a:rPr lang="en-US" sz="2400" dirty="0" smtClean="0">
                <a:cs typeface="Arial" pitchFamily="34" charset="0"/>
              </a:rPr>
              <a:t>IHS Area Office </a:t>
            </a:r>
          </a:p>
          <a:p>
            <a:pPr lvl="1"/>
            <a:r>
              <a:rPr lang="en-US" sz="2400" dirty="0" smtClean="0">
                <a:cs typeface="Arial" pitchFamily="34" charset="0"/>
              </a:rPr>
              <a:t>Dental Support Centers</a:t>
            </a:r>
          </a:p>
          <a:p>
            <a:pPr>
              <a:buNone/>
            </a:pPr>
            <a:endParaRPr lang="en-US" sz="2400" dirty="0" smtClean="0">
              <a:cs typeface="Arial" pitchFamily="34" charset="0"/>
            </a:endParaRPr>
          </a:p>
          <a:p>
            <a:r>
              <a:rPr lang="en-US" sz="2400" dirty="0" smtClean="0">
                <a:cs typeface="Arial" pitchFamily="34" charset="0"/>
              </a:rPr>
              <a:t>Members of the Tribal Health Board</a:t>
            </a:r>
          </a:p>
          <a:p>
            <a:pPr>
              <a:buNone/>
            </a:pPr>
            <a:endParaRPr lang="en-US" sz="2400" dirty="0" smtClean="0">
              <a:cs typeface="Arial" pitchFamily="34" charset="0"/>
            </a:endParaRPr>
          </a:p>
          <a:p>
            <a:r>
              <a:rPr lang="en-US" sz="2400" dirty="0" smtClean="0">
                <a:cs typeface="Arial" pitchFamily="34" charset="0"/>
              </a:rPr>
              <a:t>Parents</a:t>
            </a:r>
          </a:p>
          <a:p>
            <a:pPr>
              <a:buNone/>
            </a:pPr>
            <a:endParaRPr lang="en-US" sz="2400" dirty="0" smtClean="0">
              <a:cs typeface="Arial" pitchFamily="34" charset="0"/>
            </a:endParaRPr>
          </a:p>
          <a:p>
            <a:r>
              <a:rPr lang="en-US" sz="2400" dirty="0" smtClean="0">
                <a:cs typeface="Arial" pitchFamily="34" charset="0"/>
              </a:rPr>
              <a:t>Others?</a:t>
            </a:r>
            <a:endParaRPr lang="en-US" sz="2400" dirty="0">
              <a:cs typeface="Arial" pitchFamily="34" charset="0"/>
            </a:endParaRPr>
          </a:p>
        </p:txBody>
      </p:sp>
      <p:pic>
        <p:nvPicPr>
          <p:cNvPr id="2049" name="Picture 1" descr="C:\Users\Bonnie Bruerd\AppData\Local\Microsoft\Windows\Temporary Internet Files\Content.IE5\16YO0FH0\MC900022355[1].wmf"/>
          <p:cNvPicPr>
            <a:picLocks noChangeAspect="1" noChangeArrowheads="1"/>
          </p:cNvPicPr>
          <p:nvPr/>
        </p:nvPicPr>
        <p:blipFill>
          <a:blip r:embed="rId3" cstate="print"/>
          <a:srcRect/>
          <a:stretch>
            <a:fillRect/>
          </a:stretch>
        </p:blipFill>
        <p:spPr bwMode="auto">
          <a:xfrm>
            <a:off x="6400800" y="457200"/>
            <a:ext cx="2362200" cy="226201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Encourage Flexibility and Vision</a:t>
            </a:r>
            <a:endParaRPr lang="en-US" dirty="0"/>
          </a:p>
        </p:txBody>
      </p:sp>
      <p:sp>
        <p:nvSpPr>
          <p:cNvPr id="6" name="Content Placeholder 5"/>
          <p:cNvSpPr>
            <a:spLocks noGrp="1"/>
          </p:cNvSpPr>
          <p:nvPr>
            <p:ph sz="quarter" idx="1"/>
          </p:nvPr>
        </p:nvSpPr>
        <p:spPr>
          <a:xfrm>
            <a:off x="612648" y="2057400"/>
            <a:ext cx="6092952" cy="4038600"/>
          </a:xfrm>
        </p:spPr>
        <p:txBody>
          <a:bodyPr>
            <a:normAutofit/>
          </a:bodyPr>
          <a:lstStyle/>
          <a:p>
            <a:r>
              <a:rPr lang="en-US" sz="2400" dirty="0" smtClean="0">
                <a:cs typeface="Arial" pitchFamily="34" charset="0"/>
              </a:rPr>
              <a:t>Be prepared with models that work in other places.</a:t>
            </a:r>
          </a:p>
          <a:p>
            <a:pPr>
              <a:buNone/>
            </a:pPr>
            <a:endParaRPr lang="en-US" sz="2400" dirty="0" smtClean="0">
              <a:cs typeface="Arial" pitchFamily="34" charset="0"/>
            </a:endParaRPr>
          </a:p>
          <a:p>
            <a:r>
              <a:rPr lang="en-US" sz="2400" dirty="0" smtClean="0">
                <a:cs typeface="Arial" pitchFamily="34" charset="0"/>
              </a:rPr>
              <a:t>Be prepared with ideas for working both within and outside of the Indian Healthcare System.</a:t>
            </a:r>
          </a:p>
          <a:p>
            <a:pPr>
              <a:buNone/>
            </a:pPr>
            <a:endParaRPr lang="en-US" sz="2400" dirty="0" smtClean="0">
              <a:cs typeface="Arial" pitchFamily="34" charset="0"/>
            </a:endParaRPr>
          </a:p>
          <a:p>
            <a:r>
              <a:rPr lang="en-US" sz="2400" dirty="0" smtClean="0">
                <a:cs typeface="Arial" pitchFamily="34" charset="0"/>
              </a:rPr>
              <a:t>Develop at least one backup plan.</a:t>
            </a:r>
            <a:endParaRPr lang="en-US" sz="2400" dirty="0">
              <a:cs typeface="Arial" pitchFamily="34" charset="0"/>
            </a:endParaRPr>
          </a:p>
        </p:txBody>
      </p:sp>
      <p:pic>
        <p:nvPicPr>
          <p:cNvPr id="35844" name="Picture 4" descr="C:\Users\Bonnie Bruerd\AppData\Local\Microsoft\Windows\Temporary Internet Files\Content.IE5\2HDIAW9X\MC900056200[1].wmf"/>
          <p:cNvPicPr>
            <a:picLocks noChangeAspect="1" noChangeArrowheads="1"/>
          </p:cNvPicPr>
          <p:nvPr/>
        </p:nvPicPr>
        <p:blipFill>
          <a:blip r:embed="rId2" cstate="print"/>
          <a:srcRect/>
          <a:stretch>
            <a:fillRect/>
          </a:stretch>
        </p:blipFill>
        <p:spPr bwMode="auto">
          <a:xfrm>
            <a:off x="7162800" y="1143000"/>
            <a:ext cx="1811426" cy="180228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about Prevention!</a:t>
            </a:r>
            <a:endParaRPr lang="en-US" dirty="0"/>
          </a:p>
        </p:txBody>
      </p:sp>
      <p:sp>
        <p:nvSpPr>
          <p:cNvPr id="5" name="TextBox 4"/>
          <p:cNvSpPr txBox="1"/>
          <p:nvPr/>
        </p:nvSpPr>
        <p:spPr>
          <a:xfrm>
            <a:off x="685800" y="2362200"/>
            <a:ext cx="3429000" cy="2677656"/>
          </a:xfrm>
          <a:prstGeom prst="rect">
            <a:avLst/>
          </a:prstGeom>
          <a:noFill/>
        </p:spPr>
        <p:txBody>
          <a:bodyPr wrap="square" rtlCol="0">
            <a:spAutoFit/>
          </a:bodyPr>
          <a:lstStyle/>
          <a:p>
            <a:pPr>
              <a:buFont typeface="Arial" pitchFamily="34" charset="0"/>
              <a:buChar char="•"/>
            </a:pPr>
            <a:r>
              <a:rPr lang="en-US" sz="2400" dirty="0" smtClean="0"/>
              <a:t>IHS ECC Collaborative promoted access for 0-5 year olds, FV, sealants on primary teeth</a:t>
            </a:r>
          </a:p>
          <a:p>
            <a:pPr>
              <a:buFont typeface="Arial" pitchFamily="34" charset="0"/>
              <a:buChar char="•"/>
            </a:pPr>
            <a:endParaRPr lang="en-US" sz="2400" dirty="0" smtClean="0"/>
          </a:p>
          <a:p>
            <a:pPr>
              <a:buFont typeface="Arial" pitchFamily="34" charset="0"/>
              <a:buChar char="•"/>
            </a:pPr>
            <a:r>
              <a:rPr lang="en-US" sz="2400" dirty="0" smtClean="0"/>
              <a:t>Minimally invasive dentistry including ITRs</a:t>
            </a:r>
            <a:endParaRPr lang="en-US" sz="2400" dirty="0"/>
          </a:p>
        </p:txBody>
      </p:sp>
      <p:pic>
        <p:nvPicPr>
          <p:cNvPr id="7" name="Content Placeholder 6" descr="children.jpg"/>
          <p:cNvPicPr>
            <a:picLocks noGrp="1" noChangeAspect="1"/>
          </p:cNvPicPr>
          <p:nvPr>
            <p:ph sz="quarter" idx="1"/>
          </p:nvPr>
        </p:nvPicPr>
        <p:blipFill>
          <a:blip r:embed="rId3" cstate="print"/>
          <a:stretch>
            <a:fillRect/>
          </a:stretch>
        </p:blipFill>
        <p:spPr>
          <a:xfrm>
            <a:off x="4343400" y="1981200"/>
            <a:ext cx="3977452" cy="3733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Healthy Children, Healthy Families!</a:t>
            </a:r>
            <a:endParaRPr lang="en-US" dirty="0"/>
          </a:p>
        </p:txBody>
      </p:sp>
      <p:pic>
        <p:nvPicPr>
          <p:cNvPr id="4" name="Picture 17"/>
          <p:cNvPicPr>
            <a:picLocks noChangeAspect="1" noChangeArrowheads="1"/>
          </p:cNvPicPr>
          <p:nvPr/>
        </p:nvPicPr>
        <p:blipFill>
          <a:blip r:embed="rId2" cstate="print"/>
          <a:srcRect/>
          <a:stretch>
            <a:fillRect/>
          </a:stretch>
        </p:blipFill>
        <p:spPr>
          <a:xfrm>
            <a:off x="2209800" y="1752600"/>
            <a:ext cx="4648200" cy="3330338"/>
          </a:xfrm>
          <a:prstGeom prst="rect">
            <a:avLst/>
          </a:prstGeom>
          <a:ln w="6350">
            <a:solidFill>
              <a:schemeClr val="tx1"/>
            </a:solidFill>
          </a:ln>
        </p:spPr>
      </p:pic>
      <p:sp>
        <p:nvSpPr>
          <p:cNvPr id="6" name="Rectangle 5"/>
          <p:cNvSpPr/>
          <p:nvPr/>
        </p:nvSpPr>
        <p:spPr>
          <a:xfrm>
            <a:off x="533400" y="5410200"/>
            <a:ext cx="8382000" cy="1200329"/>
          </a:xfrm>
          <a:prstGeom prst="rect">
            <a:avLst/>
          </a:prstGeom>
        </p:spPr>
        <p:txBody>
          <a:bodyPr wrap="square">
            <a:spAutoFit/>
          </a:bodyPr>
          <a:lstStyle/>
          <a:p>
            <a:pPr algn="ctr"/>
            <a:r>
              <a:rPr lang="en-US" sz="2400" b="1" dirty="0" smtClean="0">
                <a:solidFill>
                  <a:srgbClr val="000000"/>
                </a:solidFill>
              </a:rPr>
              <a:t>National Center on Health</a:t>
            </a:r>
          </a:p>
          <a:p>
            <a:pPr algn="ctr"/>
            <a:endParaRPr lang="en-US" sz="2400" b="1" dirty="0" smtClean="0">
              <a:solidFill>
                <a:srgbClr val="000000"/>
              </a:solidFill>
            </a:endParaRPr>
          </a:p>
          <a:p>
            <a:pPr algn="ctr"/>
            <a:r>
              <a:rPr lang="en-US" sz="2400" b="1" dirty="0" smtClean="0">
                <a:solidFill>
                  <a:srgbClr val="000000"/>
                </a:solidFill>
              </a:rPr>
              <a:t>Phone: (888) 227-5125 E-mail: </a:t>
            </a:r>
            <a:r>
              <a:rPr lang="en-US" sz="2400" b="1" dirty="0" smtClean="0">
                <a:solidFill>
                  <a:srgbClr val="000000"/>
                </a:solidFill>
                <a:hlinkClick r:id="rId3"/>
              </a:rPr>
              <a:t>nchinfo@aap.org</a:t>
            </a:r>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2133600"/>
          </a:xfrm>
        </p:spPr>
        <p:txBody>
          <a:bodyPr>
            <a:normAutofit/>
          </a:bodyPr>
          <a:lstStyle/>
          <a:p>
            <a:pPr algn="ctr"/>
            <a:r>
              <a:rPr lang="en-US" dirty="0" smtClean="0"/>
              <a:t>Navigating AIAN Healthcare systems for head start children</a:t>
            </a:r>
            <a:endParaRPr lang="en-US" dirty="0"/>
          </a:p>
        </p:txBody>
      </p:sp>
      <p:sp>
        <p:nvSpPr>
          <p:cNvPr id="3" name="Subtitle 2"/>
          <p:cNvSpPr>
            <a:spLocks noGrp="1"/>
          </p:cNvSpPr>
          <p:nvPr>
            <p:ph type="subTitle" idx="1"/>
          </p:nvPr>
        </p:nvSpPr>
        <p:spPr/>
        <p:txBody>
          <a:bodyPr/>
          <a:lstStyle/>
          <a:p>
            <a:r>
              <a:rPr lang="en-US" dirty="0" smtClean="0"/>
              <a:t>Bonnie </a:t>
            </a:r>
            <a:r>
              <a:rPr lang="en-US" dirty="0" err="1" smtClean="0"/>
              <a:t>Bruerd</a:t>
            </a:r>
            <a:r>
              <a:rPr lang="en-US" dirty="0" smtClean="0"/>
              <a:t>, </a:t>
            </a:r>
            <a:r>
              <a:rPr lang="en-US" dirty="0" err="1" smtClean="0"/>
              <a:t>DrPHHealth</a:t>
            </a:r>
            <a:r>
              <a:rPr lang="en-US" dirty="0" smtClean="0"/>
              <a:t> Policy Consultant</a:t>
            </a:r>
            <a:endParaRPr lang="en-US" dirty="0"/>
          </a:p>
        </p:txBody>
      </p:sp>
      <p:pic>
        <p:nvPicPr>
          <p:cNvPr id="17410" name="Picture 2" descr="http://tribalsov.ospi.k12.wa.us/file.php/1/image003.png">
            <a:hlinkClick r:id="rId2"/>
          </p:cNvPr>
          <p:cNvPicPr>
            <a:picLocks noChangeAspect="1" noChangeArrowheads="1"/>
          </p:cNvPicPr>
          <p:nvPr/>
        </p:nvPicPr>
        <p:blipFill>
          <a:blip r:embed="rId3" cstate="print"/>
          <a:srcRect/>
          <a:stretch>
            <a:fillRect/>
          </a:stretch>
        </p:blipFill>
        <p:spPr bwMode="auto">
          <a:xfrm>
            <a:off x="1219200" y="2438400"/>
            <a:ext cx="3048000" cy="3048000"/>
          </a:xfrm>
          <a:prstGeom prst="rect">
            <a:avLst/>
          </a:prstGeom>
          <a:noFill/>
        </p:spPr>
      </p:pic>
      <p:pic>
        <p:nvPicPr>
          <p:cNvPr id="5" name="Picture 4"/>
          <p:cNvPicPr/>
          <p:nvPr/>
        </p:nvPicPr>
        <p:blipFill>
          <a:blip r:embed="rId4"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486400" y="4648200"/>
            <a:ext cx="3657600" cy="129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 XI Head Start </a:t>
            </a:r>
            <a:r>
              <a:rPr lang="en-US" sz="2700" dirty="0" smtClean="0"/>
              <a:t>(2013-14 PIR summary)</a:t>
            </a:r>
            <a:endParaRPr lang="en-US" dirty="0"/>
          </a:p>
        </p:txBody>
      </p:sp>
      <p:sp>
        <p:nvSpPr>
          <p:cNvPr id="3" name="Content Placeholder 2"/>
          <p:cNvSpPr>
            <a:spLocks noGrp="1"/>
          </p:cNvSpPr>
          <p:nvPr>
            <p:ph sz="quarter" idx="1"/>
          </p:nvPr>
        </p:nvSpPr>
        <p:spPr>
          <a:xfrm>
            <a:off x="609600" y="1828800"/>
            <a:ext cx="8153400" cy="4495800"/>
          </a:xfrm>
        </p:spPr>
        <p:txBody>
          <a:bodyPr>
            <a:normAutofit fontScale="92500"/>
          </a:bodyPr>
          <a:lstStyle/>
          <a:p>
            <a:r>
              <a:rPr lang="en-US" dirty="0" smtClean="0"/>
              <a:t>One of 2 non-geographic regions </a:t>
            </a:r>
          </a:p>
          <a:p>
            <a:r>
              <a:rPr lang="en-US" dirty="0" smtClean="0"/>
              <a:t>205 programs serving 22,302 (24,405 cumulative enrollment) children/families</a:t>
            </a:r>
          </a:p>
          <a:p>
            <a:r>
              <a:rPr lang="en-US" dirty="0" smtClean="0"/>
              <a:t>1,359 classrooms</a:t>
            </a:r>
          </a:p>
          <a:p>
            <a:r>
              <a:rPr lang="en-US" dirty="0" smtClean="0"/>
              <a:t>Head Start and Early Head Start (148 HS, 57 EHS)</a:t>
            </a:r>
          </a:p>
          <a:p>
            <a:r>
              <a:rPr lang="en-US" dirty="0" smtClean="0"/>
              <a:t>About 13,000 income eligible.</a:t>
            </a:r>
          </a:p>
          <a:p>
            <a:r>
              <a:rPr lang="en-US" dirty="0" smtClean="0"/>
              <a:t>Vast majority have a medical and dental home (IHS/Tribal Clinic)</a:t>
            </a:r>
          </a:p>
          <a:p>
            <a:r>
              <a:rPr lang="en-US" dirty="0" smtClean="0"/>
              <a:t>Most HS programs are administered by the Tribe (194)</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Region XI Head Start Programs</a:t>
            </a:r>
            <a:endParaRPr lang="en-US" dirty="0"/>
          </a:p>
        </p:txBody>
      </p:sp>
      <p:sp>
        <p:nvSpPr>
          <p:cNvPr id="4" name="Content Placeholder 3"/>
          <p:cNvSpPr>
            <a:spLocks noGrp="1"/>
          </p:cNvSpPr>
          <p:nvPr>
            <p:ph sz="quarter" idx="1"/>
          </p:nvPr>
        </p:nvSpPr>
        <p:spPr>
          <a:xfrm>
            <a:off x="609600" y="1905000"/>
            <a:ext cx="4419600" cy="4495800"/>
          </a:xfrm>
        </p:spPr>
        <p:txBody>
          <a:bodyPr>
            <a:normAutofit fontScale="92500" lnSpcReduction="10000"/>
          </a:bodyPr>
          <a:lstStyle/>
          <a:p>
            <a:r>
              <a:rPr lang="en-US" dirty="0" smtClean="0"/>
              <a:t>Great variation in education level of Directors and all other staff</a:t>
            </a:r>
          </a:p>
          <a:p>
            <a:pPr>
              <a:buNone/>
            </a:pPr>
            <a:endParaRPr lang="en-US" dirty="0" smtClean="0"/>
          </a:p>
          <a:p>
            <a:r>
              <a:rPr lang="en-US" dirty="0" smtClean="0"/>
              <a:t>Most staff is AIAN and may have been HS parents or even graduates</a:t>
            </a:r>
          </a:p>
          <a:p>
            <a:pPr>
              <a:buNone/>
            </a:pPr>
            <a:endParaRPr lang="en-US" dirty="0" smtClean="0"/>
          </a:p>
          <a:p>
            <a:r>
              <a:rPr lang="en-US" dirty="0" smtClean="0"/>
              <a:t>Mostly rural programs, some extremely isolated</a:t>
            </a:r>
            <a:endParaRPr lang="en-US" dirty="0"/>
          </a:p>
        </p:txBody>
      </p:sp>
      <p:pic>
        <p:nvPicPr>
          <p:cNvPr id="5" name="Content Placeholder 3" descr="0014"/>
          <p:cNvPicPr>
            <a:picLocks noChangeAspect="1" noChangeArrowheads="1"/>
          </p:cNvPicPr>
          <p:nvPr/>
        </p:nvPicPr>
        <p:blipFill>
          <a:blip r:embed="rId2" cstate="print"/>
          <a:srcRect/>
          <a:stretch>
            <a:fillRect/>
          </a:stretch>
        </p:blipFill>
        <p:spPr bwMode="auto">
          <a:xfrm>
            <a:off x="5410200" y="1676400"/>
            <a:ext cx="3200400" cy="4812928"/>
          </a:xfrm>
          <a:prstGeom prst="rect">
            <a:avLst/>
          </a:prstGeom>
          <a:noFill/>
          <a:ln w="6350" algn="in">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Sovereignty </a:t>
            </a:r>
            <a:endParaRPr lang="en-US" dirty="0"/>
          </a:p>
        </p:txBody>
      </p:sp>
      <p:sp>
        <p:nvSpPr>
          <p:cNvPr id="3" name="Content Placeholder 2"/>
          <p:cNvSpPr>
            <a:spLocks noGrp="1"/>
          </p:cNvSpPr>
          <p:nvPr>
            <p:ph sz="quarter" idx="1"/>
          </p:nvPr>
        </p:nvSpPr>
        <p:spPr>
          <a:xfrm>
            <a:off x="685800" y="1905000"/>
            <a:ext cx="4191000" cy="4114800"/>
          </a:xfrm>
        </p:spPr>
        <p:txBody>
          <a:bodyPr>
            <a:normAutofit fontScale="62500" lnSpcReduction="20000"/>
          </a:bodyPr>
          <a:lstStyle/>
          <a:p>
            <a:r>
              <a:rPr lang="en-US" sz="3400" dirty="0" smtClean="0">
                <a:cs typeface="Arial" pitchFamily="34" charset="0"/>
              </a:rPr>
              <a:t>The inherent authority of indigenous tribes to govern themselves within the borders of the U.S.</a:t>
            </a:r>
          </a:p>
          <a:p>
            <a:pPr>
              <a:buNone/>
            </a:pPr>
            <a:endParaRPr lang="en-US" sz="3400" dirty="0" smtClean="0">
              <a:cs typeface="Arial" pitchFamily="34" charset="0"/>
            </a:endParaRPr>
          </a:p>
          <a:p>
            <a:r>
              <a:rPr lang="en-US" sz="3400" dirty="0" smtClean="0">
                <a:cs typeface="Arial" pitchFamily="34" charset="0"/>
              </a:rPr>
              <a:t>This legal and political relationship was established in 1787, based on Article I, Section 8 of the Constitution, and has been given form and substance by numerous treaties, laws, Supreme Court decisions, and Executive Orders. </a:t>
            </a:r>
          </a:p>
          <a:p>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p:txBody>
      </p:sp>
      <p:pic>
        <p:nvPicPr>
          <p:cNvPr id="5" name="Picture 2" descr="http://farm4.staticflickr.com/3344/3226982448_e42e8ab16c.jpg">
            <a:hlinkClick r:id="rId3"/>
          </p:cNvPr>
          <p:cNvPicPr>
            <a:picLocks noChangeAspect="1" noChangeArrowheads="1"/>
          </p:cNvPicPr>
          <p:nvPr/>
        </p:nvPicPr>
        <p:blipFill>
          <a:blip r:embed="rId4" cstate="print"/>
          <a:srcRect/>
          <a:stretch>
            <a:fillRect/>
          </a:stretch>
        </p:blipFill>
        <p:spPr bwMode="auto">
          <a:xfrm>
            <a:off x="5181600" y="1676400"/>
            <a:ext cx="3048000" cy="4495575"/>
          </a:xfrm>
          <a:prstGeom prst="rect">
            <a:avLst/>
          </a:prstGeom>
          <a:noFill/>
          <a:ln w="635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History</a:t>
            </a:r>
            <a:endParaRPr lang="en-US" dirty="0"/>
          </a:p>
        </p:txBody>
      </p:sp>
      <p:sp>
        <p:nvSpPr>
          <p:cNvPr id="3" name="Content Placeholder 2"/>
          <p:cNvSpPr>
            <a:spLocks noGrp="1"/>
          </p:cNvSpPr>
          <p:nvPr>
            <p:ph sz="quarter" idx="1"/>
          </p:nvPr>
        </p:nvSpPr>
        <p:spPr>
          <a:xfrm>
            <a:off x="533400" y="1981200"/>
            <a:ext cx="4267200" cy="3810000"/>
          </a:xfrm>
        </p:spPr>
        <p:txBody>
          <a:bodyPr>
            <a:normAutofit/>
          </a:bodyPr>
          <a:lstStyle/>
          <a:p>
            <a:r>
              <a:rPr lang="en-US" sz="2400" dirty="0" smtClean="0">
                <a:cs typeface="Arial" pitchFamily="34" charset="0"/>
              </a:rPr>
              <a:t>The provision of health services to members of federally-recognized tribes grew out of the special government-to-government relationship between the federal government and Indian tribes.</a:t>
            </a:r>
          </a:p>
          <a:p>
            <a:pPr>
              <a:buNone/>
            </a:pPr>
            <a:r>
              <a:rPr lang="en-US" sz="2400" dirty="0" smtClean="0">
                <a:cs typeface="Arial" pitchFamily="34" charset="0"/>
              </a:rPr>
              <a:t> </a:t>
            </a:r>
          </a:p>
          <a:p>
            <a:endParaRPr lang="en-US" sz="2000" dirty="0">
              <a:latin typeface="Arial" pitchFamily="34" charset="0"/>
              <a:cs typeface="Arial" pitchFamily="34" charset="0"/>
            </a:endParaRPr>
          </a:p>
        </p:txBody>
      </p:sp>
      <p:pic>
        <p:nvPicPr>
          <p:cNvPr id="5" name="Picture 2" descr="http://www.history.com/images/media/slideshow/native-americans-tribes-and-cultures/president-bush-tribal-sovereignty.jpg">
            <a:hlinkClick r:id="rId3"/>
          </p:cNvPr>
          <p:cNvPicPr>
            <a:picLocks noChangeAspect="1" noChangeArrowheads="1"/>
          </p:cNvPicPr>
          <p:nvPr/>
        </p:nvPicPr>
        <p:blipFill>
          <a:blip r:embed="rId4" cstate="print"/>
          <a:srcRect l="5950" r="7140"/>
          <a:stretch>
            <a:fillRect/>
          </a:stretch>
        </p:blipFill>
        <p:spPr bwMode="auto">
          <a:xfrm>
            <a:off x="4876800" y="2133600"/>
            <a:ext cx="3766375" cy="2952751"/>
          </a:xfrm>
          <a:prstGeom prst="rect">
            <a:avLst/>
          </a:prstGeom>
          <a:noFill/>
          <a:ln w="635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Health Service (IHS)</a:t>
            </a:r>
            <a:endParaRPr lang="en-US" dirty="0"/>
          </a:p>
        </p:txBody>
      </p:sp>
      <p:sp>
        <p:nvSpPr>
          <p:cNvPr id="3" name="Content Placeholder 2"/>
          <p:cNvSpPr>
            <a:spLocks noGrp="1"/>
          </p:cNvSpPr>
          <p:nvPr>
            <p:ph sz="quarter" idx="1"/>
          </p:nvPr>
        </p:nvSpPr>
        <p:spPr>
          <a:xfrm>
            <a:off x="609600" y="2133600"/>
            <a:ext cx="7772400" cy="4114800"/>
          </a:xfrm>
        </p:spPr>
        <p:txBody>
          <a:bodyPr>
            <a:noAutofit/>
          </a:bodyPr>
          <a:lstStyle/>
          <a:p>
            <a:r>
              <a:rPr lang="en-US" sz="2400" dirty="0" smtClean="0">
                <a:cs typeface="Arial" pitchFamily="34" charset="0"/>
              </a:rPr>
              <a:t>Officially established in 1955</a:t>
            </a:r>
          </a:p>
          <a:p>
            <a:pPr>
              <a:buNone/>
            </a:pPr>
            <a:endParaRPr lang="en-US" sz="2400" dirty="0" smtClean="0">
              <a:cs typeface="Arial" pitchFamily="34" charset="0"/>
            </a:endParaRPr>
          </a:p>
          <a:p>
            <a:r>
              <a:rPr lang="en-US" sz="2400" dirty="0" smtClean="0">
                <a:cs typeface="Arial" pitchFamily="34" charset="0"/>
              </a:rPr>
              <a:t>Agency under the Department of Health and Human Services. </a:t>
            </a:r>
          </a:p>
          <a:p>
            <a:pPr>
              <a:buNone/>
            </a:pPr>
            <a:endParaRPr lang="en-US" sz="2400" dirty="0" smtClean="0">
              <a:cs typeface="Arial" pitchFamily="34" charset="0"/>
            </a:endParaRPr>
          </a:p>
          <a:p>
            <a:r>
              <a:rPr lang="en-US" sz="2400" dirty="0" smtClean="0">
                <a:cs typeface="Arial" pitchFamily="34" charset="0"/>
              </a:rPr>
              <a:t>Serve 2.1 million AIAN people who live on or near reservations and are members of 566 federally recognized tribes.</a:t>
            </a:r>
          </a:p>
          <a:p>
            <a:endParaRPr lang="en-US" sz="2400" b="1"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3074" name="AutoShape 2" descr="data:image/jpeg;base64,/9j/4AAQSkZJRgABAQAAAQABAAD/2wCEAAkGBxQSEhUTExQVFhUVFxoaGRgYGBodHBkfGx8bGB8cHhwcHSggGh0lIRwaITEhJywrLi4uHSAzODMsNygtLi0BCgoKDg0OGxAQGy8mICYsLCwsLDQsLCwsLCwsLCwsLCwsLCwsLCwsLCwsLCwsLCwsLCwsLCwsLCwsLCwsLCwsLP/AABEIAN8A4gMBEQACEQEDEQH/xAAcAAEAAgMBAQEAAAAAAAAAAAAABQYDBAcCAQj/xABHEAACAQMCBAQDBAcHAgILAAABAgMABBESIQUGMUEHE1FhIjJxFEKBkSNSYqGxwdEVM3KCsuHwkuKi0hYXJTRDU3ODk8Tx/8QAGQEBAAMBAQAAAAAAAAAAAAAAAAIDBAEF/8QANBEAAgIBBAAEAwcDBAMAAAAAAAECAxEEEiExE0FR8CJhcQUygZGhscEj0eEUM0LxFUNS/9oADAMBAAIRAxEAPwDuNAKAUAoBQCgFAKAUAoBQGpxPiUVtGZZ5FjQbamOBk9B7n2qcISm8RWWcbSWWVifxQ4apwJmc5x8EUp/I6cH8K0rQXvy/VFfjQ9S5CsZaVXmXn22sZhDMk+SoYMqZU52wCWGSO+OmRWqnSTtjui0VztUHhkty7x6K9i86HXoDFfiQqcgA7Z6jcbjb8qqtqlVLbIlGSksozXPGbeOQRSTwpIRkI0ihiD3Ck5PQ/lXI1TktyTx9DraRuqwO43FVnT7QCgFAKAUAoBQCgFAKAUAoBQCgFAKAUAoBQFf5m5ztLDaeT9JjIjQanI9cdFHXdiBtWinTWW/dXHqQnZGHZBrxni16oa0torWJhlZLltTsCMghFB0/5gau8PT1PE5OT9F0RzOS44JvkZr37Ni/GJldhklCWXqCfL+EdSPoBVOp8Lf/AEuvfqShux8R88Q1jPDbsyKrAQuVDDo+DoI9CG04I3ppM+NHHr+nmdnja8nGIuXZbOztOLIdREoZkIGFAf8ARnPo2ADttrX0r2HdGyyVD9P45/L+DHGtxipn6A4ZfJPFHNGcpIiup9mGd/Q+1eDODhJxfkbU8rJznxsUObCHbMkzAZ/yJ+XxivQ+zsrfL0RTfztXzOnAY2FeaXlW4hyZaNcz3typm1xgFJQrRoEUAlFxscLnOdiTjGa1R1Vigq4cfTshsWdxzjw25cmmtLi5guLiFkLCCOJwqsyqH+NT8Lgkqu+OhyT29HV3xhZGEkn6t/wUVRbTaf0OgcN43dW3CjdXsbSTRhiyAKjaQ+kFsfCMD4iQOnavPnVXO/ZW8JlylJQzLs3+UecrfiIbydYeMKXR1wV1ZxuMqc4PQ9u1Qv006fvdM7CxTWUWKs5MUAoBQCgFAKAUAoBQCgFAKAUAoDV4pfLBC8zhisaliFBZiB6AdTUoRc5KK8zjeEUHlvnye94mLfStvCqMxjkU+a5AGFySNLfFrwB0U9e2+3SQqp39v18vfkUxtcp4JXxN5WjurSaRYl+0xpqVwo1sE+IpnqQV1AD1INVaO912JN8P3knbBSiVTlbxIuGt4rWCye4uI0Cag3wkLsrtttsBnJAz3Ga1X6KCm5ylhMqhc2sJcnWLN3aNDIoRyql1ByFYgZAPcA5Ga8qWMvHRpKP413/lcNKZ/vpUT8FzKfw+DH41u+zobrs+i/x/JTe/gwQltyLxaSzW1lvIkgwP0WnUQBhgrMEB2PbJ+pGKulq9OrN8Yc+pHwpuO1s2vCHibwvPwu42kgZmQH0z8aj1GcOPUOT0FR18FJK6PT7/AI/sKXjMH5DxI/ScW4VEDusivj2MsZP5iMj8KaT4aLH76f8Ac7Y/jijonEOJRQBDLIqCR1jXUfmduij3NefCEp52rrkubwV/xR4h5PDLg95F8oe/mEIf/CWP4Vfoobr4/Ln8iFstsGzN4b8O8jhtsh6snmHPXMpMmD9NWPwrmrnvuk/w/Lg7WsRSKx438xeVbLaRsPMn3cdxGufy1MAPcBxWn7Op3S8R9L9/8f2K75pLHqWnke7sjbRR2ckZVEGVBAcYxkuvUNk5Oe596y6mNqm3Yv7fgWQccfCUvl/jvEH4ncxWrG6tEuMOZSAI1ZsNofY/CdQCjUCEGBvmtttVKpi5rEseRXGUnNpdHV68ovFAKAUAoBQCgFAKAUAoBQCgKvz5zNLZRDyLeSaRw2GCM0cenGWkK798gbZwdxitWlojbL4pYX6v6EJycVwjD4Ycda8shJJN5swdxJkKCvxEqMKAMacEH+ld1lSrswlheRyqW6OTn/ihzFAb6GaybVcW2TJIoynwkFQT94DLBiNsNpJz036OmSrcbOn0vfvzKbp/EnHtHWuWeNx3ttHcR9HHxL3Rhsyn6H8xg968q6p1TcWaIyUllHNeVrqPhHFrq0lZY4JgGjdiAqgZaMZ6AYZ0ye6j1r0boy1OnjOPLXf8/wBymLUJtPzJTn3mhbuA23DZZpbjWpLWushQM51Sr8IH0PUDO1Vaah1S33JJfP8AsSsk2sR7MnO3LF/xMWq/oYUSNXkDM2sSsMMMKCDp6Ag9zv0rmnvpocny3nj6CyEp4L5wuGRIY1mkEkqqA7hdIY+unJxWGbi5NxWEWoqFv4Zwrdi8N1dtKJfMzrTc5+UnRkrj4cZHw7dK2PXS2bNqxjHvn8fqQ8Jbtx54x4Xw3E7XLXV4JGfWD5iHRvqUISmpQp+UA7bUr184RUVFY+n7/wAnHUm8ntuQZHmgkmv55kt5VkWOVVO64I+IEb7dSDtn1Nc/1aUWowSbWMo74fKeSG8VeXuJ3rFIlje1Qho0RgJNWjSWbXgEgs+MHofWrtFdRUsviXn6d/IhbGcuui6wcbWCxjubxRbYRdanJ0E4UABQScnGBjO9Y3U52uFfPoW7sRyyjckWMXFr284hcIssYYRQxSKGUAAEEqwxnTpI93f2rbqZS09cKoPD7b9++iqvE5OZF+KfKNvYrHcWjPFLJJoESEkNkEkpj4l7DAONwABmrNFqJ2txnyl5kLq0uY9nRfD/AJcFhZpEQPMb45SP12AyPcKMKPpXn6q/xrHLy8i+EdscFkrOTIDi/OljayeVNcIr91AZiv8Ai0A6fxxWivS2zW6MeCErIxeGyZs7tJkWSJ1dGGVZSCD9CKplFxeGuSSeejNUTooBQCgFAKAUAoBQCgFAcL8VeUnsne5tSy29xlZEQkBWOTpYAjMbHoDsDt3UV7ei1KtShPte/wAzLbDa8rrzOo8l8Es4bRfsqq8cyAlyAWlBH3zj3I07AbjArzNRbZKx7+1+n0L4Rilwc+5fW7seJXdpw2MTwa11ByRHESFbd+xUNo7lgo2JWt9rrtpjO54f6v3+hTFSjNqK4Lxf8hW1xdtd3JeZiFCxsR5aBR0woBYZycMcbnasUdXOFeyHHz8y11xbyyz21skahI0VFHRVAAH0A2FZnJyeWWGWuAUBp8V4kluhdz9B3Y+gqM5qKyyUYuTwjNZ3Kyorr8rDI/5612LTWUcaw8GaunBQGO4t1kUo6q6t1VgCD9QdjXU2nlAiuB8r2tnJJJbxeWZQoYAtp+HOMKThep6VbZqLLElN5wRUUuigxW19Nxu2PEIMpH5nkmFSYVIBYMWOd8gfNg6gm1b3KqOml4T7xnPfv/JViTn8XR1evKLzDcsdD6MFwpwP2sZGf3V1drIOL+Ddja3T3KXcImuD8eZVDDBOGOG6PqO5xnce9ez9oSsgouDwvl76MtGG3nsluF8Q/sjiz2ESPJb3LRsiKctCz7EjPVRgk5wQoB3wc1Th/qNOrZPDWefX3+5JPZPaumdYryjQKAUAoBQCgFAKAh+a3uhbMLJVadsKCzABAdi++xIHb+OMG2jw9/8AU6Iz3Y+Hs5xyHzGeFSy2PEQ0ReQyrK51DLAAktvlWK6tfqW1YNejqaVqIqyrnyx7/b8imubg9sjrwNeSaDBxC0SaN45VDxupDKe4P/O1SjJxaa7ONZOaeF3LN7EwkeWaC0DsyW7ga5M5ALqR+jHQkDGTk4GxPo6y+qSwknL18l9PUpqhJfQ6nivMLxQCgFAafFeJJbprc/Qd2PoKjOaisslGLk8I5zxPiDzuXc79h2Ueg/rWGUnJ5ZrjFRWEW3kWfMLofuPt9G3/AI5rTp38OCi5c5LLV5SKAUAoBQGhx1pxbyG1CGfSfLDnC59/34GwJxkgb1ZVs3rf15nHnHBQPBfVqv8Azy32rzUEus5bYMAT2+bWNtsAY2xW77QxiG37uOCmnPOeyH5stf7N45bzwHAuXUsg/bYRyDA6hs6h+19BV1EvG00oy8v+179CM1tsTXmdYTg8AuGuhGvnsoQyd9I7eg7dOuBnoK8rxJbNmeDRhZyQnD+dopOITWDAK8ZxG+oESkKGZcY+Flydt86W6YxV89LJUq1fj8iCsTk4lprKWCgFAKAUAoCI5q4/HY2z3Em+nZVzgux+VR9fXsAT2q2mp2zUURlJRWWcy4Z4v3cjBFsVmc/diMmSPoFc7etelP7OrSy54+uP8GeOobeMDmvm43ls0V3wi6RwCUYhx5bY2YM0anHqMYI65pTp1VPdCxP+f1JTm2sOLNDw48RzaFbW8YmDojn5ofY9zH+9fp0s1ej8T44d/v8A5/chVbjiR3MGvENYoBQCgFAafFeJJbprc/Qd2PoKjOaisslGLk8I5zxPiD3D63P0HZR6CsMpOTyzXGKisI1BUSRdOQozolbsWA/IZ/nWrTrhsz39otNaCgUAoBQHl3AGSQAO5oCMuOYbdSAH1sdgE+LJ9ARt++q3bFeZNVyZhh4JGt19rSJUmlXTIxZslQBjYNozlVBOD232q93WOCg3x6ENseWUrhvLapdvf8VvoJJYCDoVxpiPVAc4IA1ZVNI3IO5NehO5utVUQaT/AF9+bKFBKW6TILnjxOnuEdLFZI7cHS0+khmJ+6G6RZ/6j+z0q/TaGEGnY8v099/sV2XN/d69Sct/DK2axSW0kdrrSssVxrIDNs4GnOlVJ2BxqG2ScHND101a42L4emizwY7eO/Ut3InMn262DONM8Z8uZMYw46nHYHr7HI6g1k1NPhTwunyvoWQluRY6zkxQCgFAKA0uKcJguVVZ4klVW1AOoYA7jOD7EipwslB5i8HGk+yjczeGY1i54a/2W4Q6gi/DGT+zj+7J6YwVI2I3JrbTrnjZbyv1/wA/uVSq5zHhn3lrxI0ubXiifZrhNi5GEbrueoTOPmyUbqCMgUu0WVvpeV79+ojb5S4ZeLC6guo1liKSxknSwGQSrFTjI7EH8qxSjKt7Xwy1NPk3agdFAKAUBo8W4olump+p+Ve7H+nvUJzUVlkoxcnwc74lfPO5dz9AOgHoBWKUnJ5ZrjFRWEaoqJI+xxFiFUZJOAB3zTsHTuDWPkQpH3A3PqTua3wjtjgxTlueTdqZEUBF8b40luB95z0XP7z6Cq7LFAnCDkVW75puG2BVP8I3/M5/dWZ3SZeqooh5ZZJT8TO5J2BJb8hVbbfZZhItnCuGx2cfnz/3mNhscZ7D1b3/AN60Qgq1ukUSk5vbE3OWbt7gyTvsMhEXsoG5+pORk+1Tqk5ZkyNiUcJFB8U+So0lHEQrNDrQ3Ua/NpyA0iemRsf+rbc17ei1TcfC8/J/wYra1nd+Z0WDhdrNZiCNENrJHhQnQqwyCD699XXO/WvPc7I2bn95MuwmseQ5b4AllbLbRvIyrq+JiC2WJYkYAA3PQCl1ztnvYjFRWEaXL3L9twqCVhI2D8cs0zAscZ3Y4AwMnt3PUmp23T1Elx9EgoqJYopAwDKQVYAgg5BB3BB7iqGscMkeq4BQCgIXnHjosbOW42LKMID952+FR64ycn2Bq7T1eLYo+8EZS2rJTOA+MFqYUF3rSYDDlUyhI2yuCTv1xjbcVst+zp7ns6KY6iLXJMweKfDG2+0Mp/ahlH79GB+dVP7PvXl+qJ+ND1IrmySx40YrW3mRpwS4kCMdCDGsasbZyMA5GQMjpVlCt02ZyXHp8/I5LbZwjoNhZpDGkUahUjUKoHYDb8frWCUnJuT7LUsLCNionRQETzDxkWyDA1O3yg9NupPsM1XZZsROENzK3a84ShsuFZe4AwR9N/41Qr5eZc6V5GzzpbBljuFJIYBfwILKR6d/3V2+OcSRyl4zEqoNZy8Afn6UBd+W+BCAedLgPjYHog/rWuqvb8TM1lm7hEovG7cnHnJ+f8+lWeJH1IbJehvg5qZAi+PcaW3XAwZCPhX+Z9v41XZYor5lkIbigTzs7F3JLN1JrE3l5ZrSwsI8BCTgAkk7Abk+wrgLdwzh8dlH585HmHoOunPZfVvU/wC9aYQVa3S7M8pObxErXF+KPcPrY4A+Veyj+Z96onNyeWXRiorCL5y5beXbRr3K6j9W+L+eK2VLEUZbHmTJCSMMCrAEEEEEZBB2II7irE8cogc04byI9vdJG9+yWYl121uJWDOQfMKEE4IXvjUWGT8JJr0p6tTrbUMyxy8deXv0KY14ffHoWvmXnWzsciaUGTtEnxOfqOi/ViBWWnS2W/dXHr5E52Rj2UeTiXEuOo6W6R21mSVZ3bLPj7uQMnsSFAHUajuK27KNK05cy9+/4KsztXHCLD4W3zrHLw+faeyfTjOcxtuhB7jqB6Lo9az62KbVsepfuTqbxtfkXmsRaKAUBU+fuUX4kIYxOIoo2ZmGjUWbGFPzDpltv2q1abUKnLxlldkN6wc/4Fef2JK9nxG2SSGRi8c6oGz0Bxn5l2GV+ZSe4INb7IrVRVlUsNdr37ZTF+F8MiW8OuVrS8a6vZLaPyZZWWCIqNKKp3YL0BJ29tJx1qrV32VqNak8pcsnXCLbljstvJ3JUfD5biRWDGZzoGnHlR5LCMZJJxndu+F22rJfqZWqKfl+r9SyFajnBaazExQCgKxzpwp5QkiAtoBDKOuDvkDv9Kz3wb5RdVJLhlSs+HSyvoVGznByDhfqe1Z1FyeEXuSSyy0c2lYraKAHJ+Efggxn88Vfd8MFEpq5k2U9V6Dv6etZjQXLgnCFtYzcT/MBkD9X+rHpWmutQW6RnnPc9sSvcW4tJcNliQv3VB2H9T71TObm+S6MFFEfUCROcI5jeCIx6dX6hJ+XPb3FWwtcVgrnUpPJFTzM7F2OWbck/wDP3VU23yyxLHB8jUkgDcnAA70BbeHWEdlH582DIRsB2z91fVvU/wC+dUYqtbpdmeUnY8IrXFOIvO+tz9F7KPT/AH71nnNyeWXRiorCMPD7fzJUj/WYD8O/7s1yKy0jsnhZOpgV6JhFAU7xR5aN9Zny11TwsHjxjJ7MoJ9RuPdVrXor/Cs56fDK7Ybo8Gjyf4Y2kEKNcxCad1BkEuGVGYZZVUfCcH7xyc75qzUa6yUmoPC8sHIVKPfZXeWuboOE3V5YyljbLMxiYZYodtSHfJA2G3cNnrtou089RXGxd45K42RhJx8jd5R4t/aHG5Lu3jZYEt/LdiMazkaScHZjtgddKDp0qF9fg6ZVyfOc+/fmShLdPK6OqV5ZeKAE0BH8D43BeRmW3kEiBipIBGCO2CAe4PuCDVllU63iSwcUk+hxzg0N5C0M6Bkb81PZlP3WHrSuyVct0WGk1hnJTa8R4Rcx2NvMDDdyjymKK2PiUOcH5WAI1diNxg5x6u6nUQdklzFcmfE4PbHo7VXjGkUAoCP4zxVLdNTbsflXux/kPU1Cc1FEoQcmU+35snV2Y4dSc6TsB/hI6fvrMrpJmh1RwSEvO2R8MWD31NkD8hv+6pPUeiIqj5lZvbx5XLucsf3D0HoKolJyeWXJJLCLByRDGZGLbyLjQD6dyPU1dQlnnsqubxwSPPUpESKOjPv+AP8A/fwqeofwohQuSqcK4Y9w+lP8zHoo9/6VnhByeEXykorLN625dkad4c/DGRrcDbcBsD3welTVTctpF2JRye+auGRwPGIwQCpzlickHrvS6Ci1gVSclyQ0aliAASTsAOp+lVFhcOG2KWUfnTY8wjYdcZ+6vqfU/wDDqjFVrdLszyk5vaitcU4i876n/Beyj0/3rPObk8sujFRWEahNRJFr5Q4OQRO4xt8APXf73tt0+taaK/8Akyi2f/FFtrSZxQCgOXca4hxK/wCIz8Pt5VtYoMF3XOoqwUg6hvk6tgpXock4r064UU0q2Sy3799lMt8pOK4RY+X+TrPhtvJ5hR9QzNNPpwQPrsq7nb33JrPbqbb5rH4JEowjBFM5v8RgYmg4WjKkZDPOiaVUBgcKuNlJGCzYGMjBzmtlGjxLdd2/Irnbx8B1fhV6s8MUy/LLGjj6OAw/jXlTi4ScX5cGhG1UQavFIXeGVI2Cu8bqrHorEEAnHYHBqUGlJN9BnNrXwieJAYOITQzYGpkBCkjsArK2PqT/ACr0X9oqT+KCa9+uShUY6bMz2vMNpnRJBeKOgbTq7dc+Wf8AxmuKWjs7Tj7/AB/Y7ixfMycl8z3t7xAxXUUcQt4mLx+XghyVUHLEsuQxxg4x65Brmooqrq3Qecv18jlc5Slh+R0mvOLxQEfxniyW6am3Y/Kvcn+Q96hOaiicIOTOcX148zl5Dkn8gPQegrFKTk8s1JJLCMAFRJH0IScAZJOAO9AXHhXKC+XmctrYdFPyf1P7q0woWPiM8rnnggOI2MtpKNyCN0cd/wDf1FUyi4MtjJTRZ7a4j4hD5bnTIuCceo21DPUb9Pf6GtCatjh9lLTreUSdnarCohhHT5m9Pc+rH0/lgGcYqK2xINuXLN2GIKMD/cn1J7n3qaWCLeSo88oWlhABJKkAAZJ3FZtR2i+npmzw6xjsY/OnIMp2AG+PZff1P/D2MVWt0uzkpOx4RXOJ8Red9b/5V7KPT/eqJTcnll0YqKwjSNRJFn5Z5e1YllHw/dQj5vcj09u/0631VZ5kU2WY4Rcq1mYUAoBQFX575vThkSuYzJJKSEA2BKjqzdgMj1J/MjVptM73jOEiuyxQWWclseNrxW6/9q3ZigUaljXKxkg/KDuF2z8TZY9ARXqyqdEP6Mcv9TNCasfxs61wfjXCoYvKt7izSMD5RLGM7blsnJOBuTua8qynUSlmUXn6M1JwS4JLlnj8N9D50GrQHZMMADlfYE4BGCPYjpVV1MqpbZHYyUllEtVRIjuYeMx2dvJcS/LGOg6sTsqj3JIH41ZVU7JqKOSaSyzn1rwvi/FF8+S7NjC+8ccYbVp7E6WRt9ty2/XC7Ct7s01D2qO5+b95KVGc+W8GK94XxfhS+fHdtewpvIkmonT3OGZmAHqrZHXBGalGzTXvbKO1+Xvj9UGpw5Tyi8cqS21yn9oQJpe6VfMOSTmPKaTvjKkEZHXA9qw3qcH4UnwuvxLYtNbl5k/VBIjeN8YS2TJ3c/Kvr7n0HvVdligicIOTOdXt68zl5Dlj+Q9h6CsUpOTyzUkksIwE1wkfVBJwNyeg65oC48NsYrJBNcH9IflUbkewHc+p6D+OmMVWt0uzPKTm8RMM3Obk/BEoHbUST+7pXHqH5I6qF5skuH3qX8bxyRkacbjcZPQqex9v41OMlasNEJRdbymQ1hy5ILhlDlVjO8i7HcZwPQ4O/p71VGp7sehbKxbS7QxBRgdPzJ9ye5961pYMzeT3XThq4RmMigM6AqD/ABAPT2JHuPWo8PklyuCrcS4FdzyF3Kew1HCj0G1Z5VWSeWXxshFYRpy8sXCqSQhAGdm/qKg6ZokrYm5y1y9rxLMPh+6hHX3Pt7d/4zqqzyyNlmOEXOtRmFAKAUAoDS4tBbsg+0rCyBhjzQpUE/CPn2yc4H1qdbnn4M5+Rx48yKn5F4c/WzgGf1UC/wCnFWrVXL/kzjhF9oi7jwq4a2cQume6zS/wZiP3VYtfevP9EQdMH5G7yHwCKwW4t4pxL+m1ldtUWpECq+DuSqg5wM+lR1N0rdspLHH58koRUVhFprKTKD4vOvl2SSECJ76ES56aPi1Z/ZwST9K36DO6bXe14+pVbjCz6l4W6Q9HT2wwrDtfoWnoyqR8ykH3FMMFG8Iyqx3sSEGOK+mWPHTQNIXHqMDP41u1/cG+3FZ+pVVjlL1Lhxi+MMTOELkdAAfzOOg9682ctqyXwjueDmd3eNK5kc6mP5fQegrC5NvLNiSSwjDXDpmtLZ5G0opYnsB/H0FdSb4RxtLsvHAuAJbL5suDIAST2QY3x6nHetVdShyzNOxy4RTuKcQaeRpG7/KPQdh/zvWacnJ5ZojHasHrg/DzPIIwcZyST2A6/WkI7ngSltWToVpbLEoiiGAPmP17n1Y/u/IHbFJLCMjbbyzcRABgVMieqA1JSznQuQo+Zx1P7K+/q3boN9xF5fBJccmyiAAADAGwA7VIieqA1yPM/wAH+v8A7f4/TrHv6HejYqRwUAoBQCgFAVHxT4ZLc8OkihjMjl4yEGMnDrnrt03rXorIwuUpPC5/YrsTccIrEPh7xMKNXF5UAA2DzkL02/vBkD8On5aXraM/7a/Jf2K1TLzkzL/6uL9uvGpz/wDmP/7FP9dUv/Uv0/sd8J//AEyU8NuW7mxmvVuGMiuYikxOfNwH1HBYsCMqDnv0JqnV3V2xg48PnK9CVcHFvJfKwlpUPETlSTiKW8aOqqk2qQknOgggldiC2+wOBWvS6hUtt+nBXZDesEUfBrh/rP8A9a/+Srf/ACV3yI+DH2zG/gvYY2e4B9dUZ/jHXV9p3fL3+I8GPzJrw35Wk4dDNFIyNrnLqVz8ulEGcgYb4c4GQPU1Tq743STXoSrhsWC3VkLCOu+B28py8S5PcZU/muM1B1xfaJqcl5munK9sDnyyfqzY/LNR8GHod8WRKW9skYwiqo9AAP4VYkl0Qbb7MPFoS8Mqr1ZGA+uOlcmsxaOxeGjlpGNiMH37V55tJvlzgrztryyRr94HBJ9FP8TVtdbk8+RXZNRRf4YgoCqMAf8APx+tbEsGRvJ7roNVmMh0rsg2ZvX9kfzP4DfpHsl0bKjGwqRE+0BT+O8zZcJFgopGs/r4O6/4ffv9OuWy7nCNEKuMs3LPm6JiA6FPcfEB+QB/dUo6hPsi6X5FhikDAMpBB3BHQ1ennlFLWD3XQKAUAoBQFe555mHD7UzadUjEJGn6zHJ3xvgAEnHpjvWjTUeNPb5eZCc9qyUy18Nbi+XzuKXc2t9/KTT+jz23yg/wqoA33PWtktdCp7aYrHr6/wA/mytVOXM2YeIeH13w5TPwy6lbRu0LYywG52HwSH9kqPY5wK7HWV3PbdFfX3yvzOOqUeYMu/IXNC8RtRNgK6nRIo6BgAcj9kggj646g1j1WndNm3y8i2ue6OSx1mJlQ8VruWHhsksUjRMjxEshIOC6g7j61r0UYyuSaz3+xXa2o8ETaJzDKikvZQggE5BLj6gBlz9MVbJ6OLfDf7fwc/qNeRTeK8U4wb1rFLxp5On6AIoHrkqg0ac4JzttvmtkIabw1Y4YXz98lMnY5bUzrnKPBpbWDRPcS3ErHU7O7MFOANKatwgx37knbOK8m+2NksxikvfZpimlyybqkkKAUAoBQEHxXgcdxIp06cHLsNtQ/V9z037AVTOtSZbGxxRMwxKihVACgYAHarUscIrbye66cNUsZNhsnc929h7epqPZLo2VXAwNgKkRBOKAqfMnGJCF0IfJJHxnpJjt7Kf3/Trmtsfl0aK4Lz7J3hc0M6B0VfQjAyp9Kug4yWUVSUovDPHEeBQyqRoCt2ZQAQfw6/jXJVRkI2SRAcsXLwzm2foSRjsGG+R7EfyqipuMtrLrEpR3IuVazMKAUAoBQHM/GKTy5uGTPnyI7jMncbNE427nSkn769P7PW6NkV21x+v84KLuHF+WTpSOGAIIIIyCNwQe4NeY1gvPrNgZOwFAc58HEDfb5U/upLthHjpgZYEe2l1/KvR+0ONkX2kVVeb+Z0evOLTHcQLIpV1VlPVWAIPfcHauptPKBy7nfxF1yiyspkj1OEkumOFTfB0nsB3f8v1h6em0eI+JYs+i9/t+foZ53LO2LJDgXFeD8Ji0rdRySN/eSJmR3Pv5YbSo7DoPckk12V6nUSy44Xkuv3JRcK1jJ44D4kLd8VWCIn7M8RVQygMZVy+rIJIUqCuD3rtui8Ohyl97P6dCNqlPCOkV5xcKAUAoDXupsMij77EZ9MKW2/LFRb6R1LzM6KAMDpUjh9oDWP6Tp8nqPvew/Z9+/wDGPZ3o2AMbCpHAzADJ2AoCn838UkOIwrJGw+Y7F8dduoHsdzWW6b68jRVFdlg4VCr2sSsAVMS5B+gq6CTgk/Qqk8SeCt3dtJw+TzI/iiJ3z/pb+RqhxdTyui5NWLD7LZw++SZA6HIP5g+h960xkpLKM8ouLwyq3e/E1x+svf0Xf+FZn/vF6/2i51rM4oBQCgFAVLmS/tLm4PCbgbyw+YG1AYbV8KqevmbFh7DfIOK10wshDx4eTx7+RXJxb2MluVOB/YrZLfzGlCFsM2xwWLAY7AZx/TpVN9vizc8YJRjtWCD8ReB394gitJo44ipEiMWUvntqCt8OO22cnORV+ktpre6ay/L5ELIyksJklyDwSSysYreXR5i6y2jcfE7N1IGdiBmq9VarbXKPX+CVcdsUiw1nJnwjO1Acj5a8IFLSm8LqqyssSIy/Gg2DsQCRkYwBpIxv1xXrXfaLwtnpz9TNHTrLci+cM5H4fBgx2sWR0Zx5jD6M+SPwrDPVXT7k/wBv2L1CK6RHc+8ctLFY5nihluImHkxkqJAGwGZdiVAHfGM4qzS1WWtxTai+35EbJxissttrcLIiSIcq6hlPqGGQfyNZJRcW0yxPJlrgFAKA0r0fpYP8Tf6GqEu0SXTN2pkTV/vf/p/6/wDt/j9Ose/oS6NoVIifGYAZOwHegNdVMhywwg3Cnv8AtH+Q/E77CPZLohed7UtCrj/4bb/Rts/mBVV8cxyWUvDweuUeKK8SxE4dBgD9YdiPp0pTNNYOWwaeSfljDAqwBB2IPermslSeCicRZrKZlgk2YZxscddiD3HY+lZJZrl8LNUcTjyhwLgj3AMvm6CGO+5bVsSeox1rldbnzkTsUeMErctdWeHMnnxZGrI+Idvr+OT9Kte+vnOUQWyfHTLHbTiRFdTlWAI/Gr08rKKWsPBlrpwUB8ZgBk7AUBynhPJsXGPtF/cPKonmbyNBUfooz5akhlOc6d/pkda9SzUy0+2qHkufqyjw1PMmQ12OJ8OvlsrO4kuSyB0RviGk6tmEhITGk7grnb1xV0fAuq8SyOPL3jshicZbYskLvxM4jGVtpLJIrp2VVZg4UlmC7Rn5gTtkORv+FQjoaH8almP4fv8A4JeLNPDXJ18e9eQaD7QCgKN4hc43HDpoNEKSwyhgQdQYuCMKGGQNiMDSSd/St2k00LovLw0VWWODRHNZ8b4j/eSJw+E/dTJlx2zg59fvJ9Ks3aWnpbn+nv8ABnMWS74JDhvhVYRq3miSd2zl3dgd+pAQgA+5yfeq5/aFsnxwjqpii28G4YlrBHBHqKRrpXUcn8T/AMA6DArJZNzk5PzLEsLCN2oHRQCgI/iU6pJCWYKNTbk4HyN61CTSayTispmdG8zcf3f+v/t/j9Ove/oc6NmpETy7AAknAHUmgMajVudh2B/if6dvr052d6M1dOHxlBBBGQdiD3oCo8T5ROrVAwx+oxO30b+v51llRzmJojd/9GuOF3/y6nx7y7fT5s1HZb7ZLfX7Ri5f4QJJ3jmH92DkZ6nOOo7d/wAqV15liQsniOUSMts9hJ5keWt2Pxr3X/nY/ge1TadTyuiCasWH2Td7cJJbSOCChjY5/A/vq6TTg2VpNSSNflEH7LHn9rH01Go0/cR237zJirSsUBF8z8OkubWaCKQRtKhTWQSADs2wIO65Ge2c71bTNQmpNZwcksrBFeHvC7y1tzb3ZiZYjiEx5JK7n4sgdM4G2euc9at1Vldkt0M89ka4uKwzdt+XoYbyfiBdjJJGFOsrpjVQM6dhgHSCcntUHdKVaqS4X6ndqTcivXMkfEOM24jZXisInkZlIKmSXCquQe2kNn1BFXpOnTSz3J4/BEeJS+hfawlgoBQGpxHhkU+jzo1fy3Eiah8rr0Ye4zU4TlDO14zwcxk26gdFAKAUAoDXlgOSfNdR6DRgfmpqLXzOp/IrFzYyXFyqSs5h+IoxCAnAGeg9T1I6VncXKWH0XqSjHK7LFBYFFCiaXCjAzoOw9ylXqGFjJS5Z8j39lb/50n5R/wDkru1+v7DK9D0lruCzs+NwG04B9fhUZ/Gm31OZNipHBQCgFAKAqvFGa0u/tGCYpRhsdjt+/YH33FZp5hPd5Mvj8cNvmSv9vWrKcypgjcHuPTSRk1b4sGuyvw5J9FGupd5BCZPs5bpvj8f5Z9qxt97ejUl1ns6PYaPLTy8aNI049K3RxhYMcs55M9SOCgFAKAwX9mk0bxSLqSRSrKc7g7Ebb1KMnFqS7BG8tcsW9grrboVEjamyxY7DAGTvgb7e59asuvna05vojGCisImapJCgFAKAUBWPECa+W3X7AMuXCvgAuFO2V1fD1xknOAc7YyNOlVTn/V6IWbsfCS/APP8As8X2rT5+geZpORn122yepxtnONqqt2b3s68iUc45JCqzp8JxuaA1wPM3Pydh+t7n29u9R7O9CeImSNgNl1ZP1AxRrlBPhmzUjgoBQCgFAKAUAoDzIgYEMAQeoIyDRrII3/0ets58lc/jj8s4qvwoehPxJepICBQujSNOMacDGPTFTwsYI5fZpcK4X5BcK5MbHKofu+u/eoQhtzjolKe4kasICgKV4k8dvrUQfYoWfW/xuE1gdNMZUbjVn5tumAcnbbo6qZ58R/x+JXZKSXwlvsmcxoZVCyFQXVTkBsbgHuAc71kljLx0WGaogUAoBQCgFAKAUAoBQHLbfxQWO/nt7lo3tvMKxyovyY2GoZOtexYdwSNj8PqS0G6lSiuccp+ZQr0pNM6hHIGAZSCCAQQcgg7gg9xXmNY4Zeeq4BQCgFAKAUAoBQCgFAKAUAoCDXmESXf2aBPN8vP2iQNhIdjhc4OqQn7g6DJJFX+Dtr3y4z0vX/BHPOETlUEhQCgFAKAUAoBQCgFAKAUByzxQ55wxsLaQKzELPNnaME4KAjvj5j2G3XOn1NHpf/bNfRevvyM9tv8AxRcuB8pWtvZm1CK8br+kZgP0pI+Yn+GOm2Kx2aiydm/PPl8i2MEo4Kt4Q8T0W93G0mq2tZGMcrEYEfxE79AAFD+2v0rVr4ZnFpfE1yvn74/AhS+GvQ6FYX0c6CSF1kRujKQR+7v7V584Sg8SWGWpp8o2KidFAKAUAoBQCgFAKAUBiubhI0Z5GVEUZZmIAA9STsK7GLk8IGpwviUV5D5kRYxPkBsOhYdNS5AbHow/CpzhKuWJd/mcTyjkrQ3/AAG4aK2T7TDdtiIspJL74DaSMSAdezAZ2wdPrZp1cN0+HHv36ft++bE63iPKZNXtpx+GP7V9pjkZfie2VFIAG+kYQaiB1AIPoScZojLRyls24+fv38ibViWc/gXPkvmROIWqXCjSclXTOdDjqM9wQQw9iKx6ih0z2v8AAthLcsk7VBIUAoBQCgFAKAUAoCpeIXDr6SISWM7oyBtUS4HmA/qtjIcdt+/Y1r0s6oyxYvx9CuxSa+FkbyBylaPw1RLbEtOD53nIVk1AkbEgMoBGVIwe/Uk1ZqtRYrsxl11jr36nK61sw0YpvC86TDFxC6S2O3k6sgA/dG4XHsVPvmurX87nBbvU46vm8DnK7t+C8NNtbr8cwdVBwWbIw8rfrYBA6YyVGAOjTxnqbt8ul7SE2q4YRJ+HfJqWEQk1s0ssa+Zh8x52PwgbHHQMdyM9M4qrV6l2yxjhdepKutQR8sfEGJ757GSGWORZCisMOrY6E6d0znPQgDqR0rstHJVK1NNfkFYt20uVYywUAoBQCgFAKA0ON8YhtIjNcSBEHc9SfQAbsfYVZXVKyW2K5ONpLLK/wLxJsLuUQxyMrscLrUqGPoD0yewOCe1X26G6uO5ohG2LeCu+MdrLG9teHM1rE6eZAx+DIbIYjodXyZOcHTsQxFafs+UWpV9SfT8/fmQuysS8kbLeL1vpLRWt06JjWwRAqexIYgH64HvUP/HTziUlk74yayky68u8egvoRNbtqXOCCMMrDqrDsdx+BBGQQax3UzqltkWRkpLKKvxPxDeGWWH+zrxpFYiPSmVkx0bI6A/shq0w0cZJS8RY8/l7/Ag7GuMG74Y8uyWVoVmAEs0hldFxhCQqhRjbYKM4yASQCQM1DWXK2z4eksEq47UW6shMUAoBQCgFAKAUAoBQCgI3jfHrezUNcSrGDnSCd2xuQqjdj06eoqyumdjxFZIyko9nN+XuXf7ckm4he61iYmO3jVsaVUkZyOuDke7a+2BXo23f6VKqvvtv37xgpjBWfFL8DBxqz4hwFNdtcia0LBQkoyYyc42yNtuqEDJ3XvUq506t4nHEvl5+/n+ZySlWsp8Fq8KeCtFbG6mybi8bzXY/NpbdR+OS+PVsdqy621Snsj1Hj3+xZVFpZfbK6sknGOK3NtJcTRW1trCxxNpLFGEZJPQ/Fk7jYYAxua0YWmojJRTb838+SH35tPyPvMjX3BDH9lna4gnby0jucyFZDuFDAqcNvjBA2OR3pT4WqzvWGucrjg7LdB8co6uucDPXvivKLz7QCgMN67rG5jUO4UlVLaQzY2BbB0gnvXY4bWegUnk3nG5nvp7K8hSGRI9aquSRgrkFtRDZDqQR2zW3UaauFSsreVkphZJycZIi/FSUR3/DZbhdVornUOqhsrksOhwMNjuFb3q3RLdVZGP3jlvEot9DxnW1ezinV084OvlMjDU6nqAV6qB8eexA9d32f4iscWuPP3+gvxtz5lp5P4mnE+HI0yq+tTHMpGxZfhbbtq2YegYVl1Fbouaj9UWQlvjklOFzWq6rW3aEGEYaFCuUB9VG4/Gq5xsfxyT58ySx0ii+GkSpxPiaW3/uoZcaTlA2ScL2wCXG3ZR7Vt1jbprc/vFVaxKWOjpteaXCgFAKAUAoBQCgFAKAUAoBQEZx7gNvex+XcRh1G4O4ZT6qw3U/SrKrZ1vMGclFSWGeeW+Bx2NuIImkZFLMNZBPxEsQMADGSdgK7da7Z7mcjFRWEcz45zEnGb6zsNEsMIlJmWYBHZlRn0FQxwNIK775f2FelXS9NVKzKbxxj6+/yKXLfJROsX15HBG0krBI0G5PQDp/QYryoxc3hdl7aSOe82chNPKOI8MmCTNiQANhXyBh0cfKWHUHKtnfGTn0KNWoR8K5cdf9++CmdWXuj2bHIPOklzK1jfRhbqLcErjUV65XorgfECNiNxjvHVaaMI+JU/hZ2uxt7ZdnQ688uK1zlzpBw3y/OSVzLq0iMKcaNOc6nX9YetadPpZX52tLBCdih2WKGQMoYdGAI/Hes7WHgme64DmXOJ+yccsLrcJcDyXx0Jz5e5/+6h/yV6en/qaWcPTn+f4f5lM+LE/wL9xvg8N3E0M6B0bfG4II6EEbqR6ivPrslXLdF8lrSawyscG8OOFxO+mJJnAwwlYSac+qdAfQkZ961Wa3USSy8L5cEI1xXRFeDsXlS8ShjbVbx3AETA5BPxqfi7kIsWT9D3q37Qe6Ncn21z+n85I0rGUusk/zB4dWF5KZpYiHb5ijFdXbJHTPuMGs9Wtuqjti+Ccq4t5J3gvB4bSIQ28YjQdh1J9STux9zvVFlkrJbpPLJJJcI36gdFAKAUAoBQCgFAKAUAoBQCgFAKA1ZeHRNKszRRmVAQkhUF1yMHDYyMjapKclFxT4fkMEL4gcBmvrQ28LohZ0La84KqdWMjODqCnoemO+au0t0arN0kQsi5Rwiscv8xXPC4xZ39pO6xDTFPAhkRlHRT0xjoO+OoGMnVbTC9+JXJc9p8EIuUViSHJ9hNecUk4pJA9vFo0xLIMO/wAIjyR1+UEk9NwATgmmonCuhUxeX5nIRbm5tYOl15peaXE+EW9xp8+GKXTnT5iK2M4zjUDjOB+VThZOH3W0caT7NwDGwqB0+0By/wAdbuIQW8evFz5weNQCSRhlPsPiK+5IG3XHp/ZkZbpSxxjkovfHzLpyhx17yASPbywMMAiRdIY43ZM7lM9yBWPUVKuWFJP35lsZZWSL4z4b2VzO1wyyI75LiN9IcnqWGNie+MZ6nerK9bbCO1EXVFvJY+D8KhtYlhgjEca9AP4kndifU71nsslZLdJ5ZNJLhG7UDooBQCgFAKAUAoBQCgFAKAUAoBQCgFAKAUAoBQCgFAKAUB80jOcDPrQH2gFAKAUAoBQCgFAKAUAoBQ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eg;base64,/9j/4AAQSkZJRgABAQAAAQABAAD/2wCEAAkGBxQSEhUTExQVFhUVFxoaGRgYGBodHBkfGx8bGB8cHhwcHSggGh0lIRwaITEhJywrLi4uHSAzODMsNygtLi0BCgoKDg0OGxAQGy8mICYsLCwsLDQsLCwsLCwsLCwsLCwsLCwsLCwsLCwsLCwsLCwsLCwsLCwsLCwsLCwsLCwsLP/AABEIAN8A4gMBEQACEQEDEQH/xAAcAAEAAgMBAQEAAAAAAAAAAAAABQYDBAcCAQj/xABHEAACAQMCBAQDBAcHAgILAAABAgMABBESIQUGMUEHE1FhIjJxFEKBkSNSYqGxwdEVM3KCsuHwkuKi0hYXJTRDU3ODk8Tx/8QAGQEBAAMBAQAAAAAAAAAAAAAAAAIDBAEF/8QANBEAAgIBBAAEAwcDBAMAAAAAAAECAxEEEiExE0FR8CJhcQUygZGhscEj0eEUM0LxFUNS/9oADAMBAAIRAxEAPwDuNAKAUAoBQCgFAKAUAoBQGpxPiUVtGZZ5FjQbamOBk9B7n2qcISm8RWWcbSWWVifxQ4apwJmc5x8EUp/I6cH8K0rQXvy/VFfjQ9S5CsZaVXmXn22sZhDMk+SoYMqZU52wCWGSO+OmRWqnSTtjui0VztUHhkty7x6K9i86HXoDFfiQqcgA7Z6jcbjb8qqtqlVLbIlGSksozXPGbeOQRSTwpIRkI0ihiD3Ck5PQ/lXI1TktyTx9DraRuqwO43FVnT7QCgFAKAUAoBQCgFAKAUAoBQCgFAKAUAoBQFf5m5ztLDaeT9JjIjQanI9cdFHXdiBtWinTWW/dXHqQnZGHZBrxni16oa0torWJhlZLltTsCMghFB0/5gau8PT1PE5OT9F0RzOS44JvkZr37Ni/GJldhklCWXqCfL+EdSPoBVOp8Lf/AEuvfqShux8R88Q1jPDbsyKrAQuVDDo+DoI9CG04I3ppM+NHHr+nmdnja8nGIuXZbOztOLIdREoZkIGFAf8ARnPo2ADttrX0r2HdGyyVD9P45/L+DHGtxipn6A4ZfJPFHNGcpIiup9mGd/Q+1eDODhJxfkbU8rJznxsUObCHbMkzAZ/yJ+XxivQ+zsrfL0RTfztXzOnAY2FeaXlW4hyZaNcz3typm1xgFJQrRoEUAlFxscLnOdiTjGa1R1Vigq4cfTshsWdxzjw25cmmtLi5guLiFkLCCOJwqsyqH+NT8Lgkqu+OhyT29HV3xhZGEkn6t/wUVRbTaf0OgcN43dW3CjdXsbSTRhiyAKjaQ+kFsfCMD4iQOnavPnVXO/ZW8JlylJQzLs3+UecrfiIbydYeMKXR1wV1ZxuMqc4PQ9u1Qv006fvdM7CxTWUWKs5MUAoBQCgFAKAUAoBQCgFAKAUAoDV4pfLBC8zhisaliFBZiB6AdTUoRc5KK8zjeEUHlvnye94mLfStvCqMxjkU+a5AGFySNLfFrwB0U9e2+3SQqp39v18vfkUxtcp4JXxN5WjurSaRYl+0xpqVwo1sE+IpnqQV1AD1INVaO912JN8P3knbBSiVTlbxIuGt4rWCye4uI0Cag3wkLsrtttsBnJAz3Ga1X6KCm5ylhMqhc2sJcnWLN3aNDIoRyql1ByFYgZAPcA5Ga8qWMvHRpKP413/lcNKZ/vpUT8FzKfw+DH41u+zobrs+i/x/JTe/gwQltyLxaSzW1lvIkgwP0WnUQBhgrMEB2PbJ+pGKulq9OrN8Yc+pHwpuO1s2vCHibwvPwu42kgZmQH0z8aj1GcOPUOT0FR18FJK6PT7/AI/sKXjMH5DxI/ScW4VEDusivj2MsZP5iMj8KaT4aLH76f8Ac7Y/jijonEOJRQBDLIqCR1jXUfmduij3NefCEp52rrkubwV/xR4h5PDLg95F8oe/mEIf/CWP4Vfoobr4/Ln8iFstsGzN4b8O8jhtsh6snmHPXMpMmD9NWPwrmrnvuk/w/Lg7WsRSKx438xeVbLaRsPMn3cdxGufy1MAPcBxWn7Op3S8R9L9/8f2K75pLHqWnke7sjbRR2ckZVEGVBAcYxkuvUNk5Oe596y6mNqm3Yv7fgWQccfCUvl/jvEH4ncxWrG6tEuMOZSAI1ZsNofY/CdQCjUCEGBvmtttVKpi5rEseRXGUnNpdHV68ovFAKAUAoBQCgFAKAUAoBQCgKvz5zNLZRDyLeSaRw2GCM0cenGWkK798gbZwdxitWlojbL4pYX6v6EJycVwjD4Ycda8shJJN5swdxJkKCvxEqMKAMacEH+ld1lSrswlheRyqW6OTn/ihzFAb6GaybVcW2TJIoynwkFQT94DLBiNsNpJz036OmSrcbOn0vfvzKbp/EnHtHWuWeNx3ttHcR9HHxL3Rhsyn6H8xg968q6p1TcWaIyUllHNeVrqPhHFrq0lZY4JgGjdiAqgZaMZ6AYZ0ye6j1r0boy1OnjOPLXf8/wBymLUJtPzJTn3mhbuA23DZZpbjWpLWushQM51Sr8IH0PUDO1Vaah1S33JJfP8AsSsk2sR7MnO3LF/xMWq/oYUSNXkDM2sSsMMMKCDp6Ag9zv0rmnvpocny3nj6CyEp4L5wuGRIY1mkEkqqA7hdIY+unJxWGbi5NxWEWoqFv4Zwrdi8N1dtKJfMzrTc5+UnRkrj4cZHw7dK2PXS2bNqxjHvn8fqQ8Jbtx54x4Xw3E7XLXV4JGfWD5iHRvqUISmpQp+UA7bUr184RUVFY+n7/wAnHUm8ntuQZHmgkmv55kt5VkWOVVO64I+IEb7dSDtn1Nc/1aUWowSbWMo74fKeSG8VeXuJ3rFIlje1Qho0RgJNWjSWbXgEgs+MHofWrtFdRUsviXn6d/IhbGcuui6wcbWCxjubxRbYRdanJ0E4UABQScnGBjO9Y3U52uFfPoW7sRyyjckWMXFr284hcIssYYRQxSKGUAAEEqwxnTpI93f2rbqZS09cKoPD7b9++iqvE5OZF+KfKNvYrHcWjPFLJJoESEkNkEkpj4l7DAONwABmrNFqJ2txnyl5kLq0uY9nRfD/AJcFhZpEQPMb45SP12AyPcKMKPpXn6q/xrHLy8i+EdscFkrOTIDi/OljayeVNcIr91AZiv8Ai0A6fxxWivS2zW6MeCErIxeGyZs7tJkWSJ1dGGVZSCD9CKplFxeGuSSeejNUTooBQCgFAKAUAoBQCgFAcL8VeUnsne5tSy29xlZEQkBWOTpYAjMbHoDsDt3UV7ei1KtShPte/wAzLbDa8rrzOo8l8Es4bRfsqq8cyAlyAWlBH3zj3I07AbjArzNRbZKx7+1+n0L4Rilwc+5fW7seJXdpw2MTwa11ByRHESFbd+xUNo7lgo2JWt9rrtpjO54f6v3+hTFSjNqK4Lxf8hW1xdtd3JeZiFCxsR5aBR0woBYZycMcbnasUdXOFeyHHz8y11xbyyz21skahI0VFHRVAAH0A2FZnJyeWWGWuAUBp8V4kluhdz9B3Y+gqM5qKyyUYuTwjNZ3Kyorr8rDI/5612LTWUcaw8GaunBQGO4t1kUo6q6t1VgCD9QdjXU2nlAiuB8r2tnJJJbxeWZQoYAtp+HOMKThep6VbZqLLElN5wRUUuigxW19Nxu2PEIMpH5nkmFSYVIBYMWOd8gfNg6gm1b3KqOml4T7xnPfv/JViTn8XR1evKLzDcsdD6MFwpwP2sZGf3V1drIOL+Ddja3T3KXcImuD8eZVDDBOGOG6PqO5xnce9ez9oSsgouDwvl76MtGG3nsluF8Q/sjiz2ESPJb3LRsiKctCz7EjPVRgk5wQoB3wc1Th/qNOrZPDWefX3+5JPZPaumdYryjQKAUAoBQCgFAKAh+a3uhbMLJVadsKCzABAdi++xIHb+OMG2jw9/8AU6Iz3Y+Hs5xyHzGeFSy2PEQ0ReQyrK51DLAAktvlWK6tfqW1YNejqaVqIqyrnyx7/b8imubg9sjrwNeSaDBxC0SaN45VDxupDKe4P/O1SjJxaa7ONZOaeF3LN7EwkeWaC0DsyW7ga5M5ALqR+jHQkDGTk4GxPo6y+qSwknL18l9PUpqhJfQ6nivMLxQCgFAafFeJJbprc/Qd2PoKjOaisslGLk8I5zxPiDzuXc79h2Ueg/rWGUnJ5ZrjFRWEW3kWfMLofuPt9G3/AI5rTp38OCi5c5LLV5SKAUAoBQGhx1pxbyG1CGfSfLDnC59/34GwJxkgb1ZVs3rf15nHnHBQPBfVqv8Azy32rzUEus5bYMAT2+bWNtsAY2xW77QxiG37uOCmnPOeyH5stf7N45bzwHAuXUsg/bYRyDA6hs6h+19BV1EvG00oy8v+179CM1tsTXmdYTg8AuGuhGvnsoQyd9I7eg7dOuBnoK8rxJbNmeDRhZyQnD+dopOITWDAK8ZxG+oESkKGZcY+Flydt86W6YxV89LJUq1fj8iCsTk4lprKWCgFAKAUAoCI5q4/HY2z3Em+nZVzgux+VR9fXsAT2q2mp2zUURlJRWWcy4Z4v3cjBFsVmc/diMmSPoFc7etelP7OrSy54+uP8GeOobeMDmvm43ls0V3wi6RwCUYhx5bY2YM0anHqMYI65pTp1VPdCxP+f1JTm2sOLNDw48RzaFbW8YmDojn5ofY9zH+9fp0s1ej8T44d/v8A5/chVbjiR3MGvENYoBQCgFAafFeJJbprc/Qd2PoKjOaisslGLk8I5zxPiD3D63P0HZR6CsMpOTyzXGKisI1BUSRdOQozolbsWA/IZ/nWrTrhsz39otNaCgUAoBQHl3AGSQAO5oCMuOYbdSAH1sdgE+LJ9ARt++q3bFeZNVyZhh4JGt19rSJUmlXTIxZslQBjYNozlVBOD232q93WOCg3x6ENseWUrhvLapdvf8VvoJJYCDoVxpiPVAc4IA1ZVNI3IO5NehO5utVUQaT/AF9+bKFBKW6TILnjxOnuEdLFZI7cHS0+khmJ+6G6RZ/6j+z0q/TaGEGnY8v099/sV2XN/d69Sct/DK2axSW0kdrrSssVxrIDNs4GnOlVJ2BxqG2ScHND101a42L4emizwY7eO/Ut3InMn262DONM8Z8uZMYw46nHYHr7HI6g1k1NPhTwunyvoWQluRY6zkxQCgFAKA0uKcJguVVZ4klVW1AOoYA7jOD7EipwslB5i8HGk+yjczeGY1i54a/2W4Q6gi/DGT+zj+7J6YwVI2I3JrbTrnjZbyv1/wA/uVSq5zHhn3lrxI0ubXiifZrhNi5GEbrueoTOPmyUbqCMgUu0WVvpeV79+ojb5S4ZeLC6guo1liKSxknSwGQSrFTjI7EH8qxSjKt7Xwy1NPk3agdFAKAUBo8W4olump+p+Ve7H+nvUJzUVlkoxcnwc74lfPO5dz9AOgHoBWKUnJ5ZrjFRWEaoqJI+xxFiFUZJOAB3zTsHTuDWPkQpH3A3PqTua3wjtjgxTlueTdqZEUBF8b40luB95z0XP7z6Cq7LFAnCDkVW75puG2BVP8I3/M5/dWZ3SZeqooh5ZZJT8TO5J2BJb8hVbbfZZhItnCuGx2cfnz/3mNhscZ7D1b3/AN60Qgq1ukUSk5vbE3OWbt7gyTvsMhEXsoG5+pORk+1Tqk5ZkyNiUcJFB8U+So0lHEQrNDrQ3Ua/NpyA0iemRsf+rbc17ei1TcfC8/J/wYra1nd+Z0WDhdrNZiCNENrJHhQnQqwyCD699XXO/WvPc7I2bn95MuwmseQ5b4AllbLbRvIyrq+JiC2WJYkYAA3PQCl1ztnvYjFRWEaXL3L9twqCVhI2D8cs0zAscZ3Y4AwMnt3PUmp23T1Elx9EgoqJYopAwDKQVYAgg5BB3BB7iqGscMkeq4BQCgIXnHjosbOW42LKMID952+FR64ycn2Bq7T1eLYo+8EZS2rJTOA+MFqYUF3rSYDDlUyhI2yuCTv1xjbcVst+zp7ns6KY6iLXJMweKfDG2+0Mp/ahlH79GB+dVP7PvXl+qJ+ND1IrmySx40YrW3mRpwS4kCMdCDGsasbZyMA5GQMjpVlCt02ZyXHp8/I5LbZwjoNhZpDGkUahUjUKoHYDb8frWCUnJuT7LUsLCNionRQETzDxkWyDA1O3yg9NupPsM1XZZsROENzK3a84ShsuFZe4AwR9N/41Qr5eZc6V5GzzpbBljuFJIYBfwILKR6d/3V2+OcSRyl4zEqoNZy8Afn6UBd+W+BCAedLgPjYHog/rWuqvb8TM1lm7hEovG7cnHnJ+f8+lWeJH1IbJehvg5qZAi+PcaW3XAwZCPhX+Z9v41XZYor5lkIbigTzs7F3JLN1JrE3l5ZrSwsI8BCTgAkk7Abk+wrgLdwzh8dlH585HmHoOunPZfVvU/wC9aYQVa3S7M8pObxErXF+KPcPrY4A+Veyj+Z96onNyeWXRiorCL5y5beXbRr3K6j9W+L+eK2VLEUZbHmTJCSMMCrAEEEEEZBB2II7irE8cogc04byI9vdJG9+yWYl121uJWDOQfMKEE4IXvjUWGT8JJr0p6tTrbUMyxy8deXv0KY14ffHoWvmXnWzsciaUGTtEnxOfqOi/ViBWWnS2W/dXHr5E52Rj2UeTiXEuOo6W6R21mSVZ3bLPj7uQMnsSFAHUajuK27KNK05cy9+/4KsztXHCLD4W3zrHLw+faeyfTjOcxtuhB7jqB6Lo9az62KbVsepfuTqbxtfkXmsRaKAUBU+fuUX4kIYxOIoo2ZmGjUWbGFPzDpltv2q1abUKnLxlldkN6wc/4Fef2JK9nxG2SSGRi8c6oGz0Bxn5l2GV+ZSe4INb7IrVRVlUsNdr37ZTF+F8MiW8OuVrS8a6vZLaPyZZWWCIqNKKp3YL0BJ29tJx1qrV32VqNak8pcsnXCLbljstvJ3JUfD5biRWDGZzoGnHlR5LCMZJJxndu+F22rJfqZWqKfl+r9SyFajnBaazExQCgKxzpwp5QkiAtoBDKOuDvkDv9Kz3wb5RdVJLhlSs+HSyvoVGznByDhfqe1Z1FyeEXuSSyy0c2lYraKAHJ+Efggxn88Vfd8MFEpq5k2U9V6Dv6etZjQXLgnCFtYzcT/MBkD9X+rHpWmutQW6RnnPc9sSvcW4tJcNliQv3VB2H9T71TObm+S6MFFEfUCROcI5jeCIx6dX6hJ+XPb3FWwtcVgrnUpPJFTzM7F2OWbck/wDP3VU23yyxLHB8jUkgDcnAA70BbeHWEdlH582DIRsB2z91fVvU/wC+dUYqtbpdmeUnY8IrXFOIvO+tz9F7KPT/AH71nnNyeWXRiorCMPD7fzJUj/WYD8O/7s1yKy0jsnhZOpgV6JhFAU7xR5aN9Zny11TwsHjxjJ7MoJ9RuPdVrXor/Cs56fDK7Ybo8Gjyf4Y2kEKNcxCad1BkEuGVGYZZVUfCcH7xyc75qzUa6yUmoPC8sHIVKPfZXeWuboOE3V5YyljbLMxiYZYodtSHfJA2G3cNnrtou089RXGxd45K42RhJx8jd5R4t/aHG5Lu3jZYEt/LdiMazkaScHZjtgddKDp0qF9fg6ZVyfOc+/fmShLdPK6OqV5ZeKAE0BH8D43BeRmW3kEiBipIBGCO2CAe4PuCDVllU63iSwcUk+hxzg0N5C0M6Bkb81PZlP3WHrSuyVct0WGk1hnJTa8R4Rcx2NvMDDdyjymKK2PiUOcH5WAI1diNxg5x6u6nUQdklzFcmfE4PbHo7VXjGkUAoCP4zxVLdNTbsflXux/kPU1Cc1FEoQcmU+35snV2Y4dSc6TsB/hI6fvrMrpJmh1RwSEvO2R8MWD31NkD8hv+6pPUeiIqj5lZvbx5XLucsf3D0HoKolJyeWXJJLCLByRDGZGLbyLjQD6dyPU1dQlnnsqubxwSPPUpESKOjPv+AP8A/fwqeofwohQuSqcK4Y9w+lP8zHoo9/6VnhByeEXykorLN625dkad4c/DGRrcDbcBsD3welTVTctpF2JRye+auGRwPGIwQCpzlickHrvS6Ci1gVSclyQ0aliAASTsAOp+lVFhcOG2KWUfnTY8wjYdcZ+6vqfU/wDDqjFVrdLszyk5vaitcU4i876n/Beyj0/3rPObk8sujFRWEahNRJFr5Q4OQRO4xt8APXf73tt0+taaK/8Akyi2f/FFtrSZxQCgOXca4hxK/wCIz8Pt5VtYoMF3XOoqwUg6hvk6tgpXock4r064UU0q2Sy3799lMt8pOK4RY+X+TrPhtvJ5hR9QzNNPpwQPrsq7nb33JrPbqbb5rH4JEowjBFM5v8RgYmg4WjKkZDPOiaVUBgcKuNlJGCzYGMjBzmtlGjxLdd2/Irnbx8B1fhV6s8MUy/LLGjj6OAw/jXlTi4ScX5cGhG1UQavFIXeGVI2Cu8bqrHorEEAnHYHBqUGlJN9BnNrXwieJAYOITQzYGpkBCkjsArK2PqT/ACr0X9oqT+KCa9+uShUY6bMz2vMNpnRJBeKOgbTq7dc+Wf8AxmuKWjs7Tj7/AB/Y7ixfMycl8z3t7xAxXUUcQt4mLx+XghyVUHLEsuQxxg4x65Brmooqrq3Qecv18jlc5Slh+R0mvOLxQEfxniyW6am3Y/Kvcn+Q96hOaiicIOTOcX148zl5Dkn8gPQegrFKTk8s1JJLCMAFRJH0IScAZJOAO9AXHhXKC+XmctrYdFPyf1P7q0woWPiM8rnnggOI2MtpKNyCN0cd/wDf1FUyi4MtjJTRZ7a4j4hD5bnTIuCceo21DPUb9Pf6GtCatjh9lLTreUSdnarCohhHT5m9Pc+rH0/lgGcYqK2xINuXLN2GIKMD/cn1J7n3qaWCLeSo88oWlhABJKkAAZJ3FZtR2i+npmzw6xjsY/OnIMp2AG+PZff1P/D2MVWt0uzkpOx4RXOJ8Red9b/5V7KPT/eqJTcnll0YqKwjSNRJFn5Z5e1YllHw/dQj5vcj09u/0631VZ5kU2WY4Rcq1mYUAoBQFX575vThkSuYzJJKSEA2BKjqzdgMj1J/MjVptM73jOEiuyxQWWclseNrxW6/9q3ZigUaljXKxkg/KDuF2z8TZY9ARXqyqdEP6Mcv9TNCasfxs61wfjXCoYvKt7izSMD5RLGM7blsnJOBuTua8qynUSlmUXn6M1JwS4JLlnj8N9D50GrQHZMMADlfYE4BGCPYjpVV1MqpbZHYyUllEtVRIjuYeMx2dvJcS/LGOg6sTsqj3JIH41ZVU7JqKOSaSyzn1rwvi/FF8+S7NjC+8ccYbVp7E6WRt9ty2/XC7Ct7s01D2qO5+b95KVGc+W8GK94XxfhS+fHdtewpvIkmonT3OGZmAHqrZHXBGalGzTXvbKO1+Xvj9UGpw5Tyi8cqS21yn9oQJpe6VfMOSTmPKaTvjKkEZHXA9qw3qcH4UnwuvxLYtNbl5k/VBIjeN8YS2TJ3c/Kvr7n0HvVdligicIOTOdXt68zl5Dlj+Q9h6CsUpOTyzUkksIwE1wkfVBJwNyeg65oC48NsYrJBNcH9IflUbkewHc+p6D+OmMVWt0uzPKTm8RMM3Obk/BEoHbUST+7pXHqH5I6qF5skuH3qX8bxyRkacbjcZPQqex9v41OMlasNEJRdbymQ1hy5ILhlDlVjO8i7HcZwPQ4O/p71VGp7sehbKxbS7QxBRgdPzJ9ye5961pYMzeT3XThq4RmMigM6AqD/ABAPT2JHuPWo8PklyuCrcS4FdzyF3Kew1HCj0G1Z5VWSeWXxshFYRpy8sXCqSQhAGdm/qKg6ZokrYm5y1y9rxLMPh+6hHX3Pt7d/4zqqzyyNlmOEXOtRmFAKAUAoDS4tBbsg+0rCyBhjzQpUE/CPn2yc4H1qdbnn4M5+Rx48yKn5F4c/WzgGf1UC/wCnFWrVXL/kzjhF9oi7jwq4a2cQume6zS/wZiP3VYtfevP9EQdMH5G7yHwCKwW4t4pxL+m1ldtUWpECq+DuSqg5wM+lR1N0rdspLHH58koRUVhFprKTKD4vOvl2SSECJ76ES56aPi1Z/ZwST9K36DO6bXe14+pVbjCz6l4W6Q9HT2wwrDtfoWnoyqR8ykH3FMMFG8Iyqx3sSEGOK+mWPHTQNIXHqMDP41u1/cG+3FZ+pVVjlL1Lhxi+MMTOELkdAAfzOOg9682ctqyXwjueDmd3eNK5kc6mP5fQegrC5NvLNiSSwjDXDpmtLZ5G0opYnsB/H0FdSb4RxtLsvHAuAJbL5suDIAST2QY3x6nHetVdShyzNOxy4RTuKcQaeRpG7/KPQdh/zvWacnJ5ZojHasHrg/DzPIIwcZyST2A6/WkI7ngSltWToVpbLEoiiGAPmP17n1Y/u/IHbFJLCMjbbyzcRABgVMieqA1JSznQuQo+Zx1P7K+/q3boN9xF5fBJccmyiAAADAGwA7VIieqA1yPM/wAH+v8A7f4/TrHv6HejYqRwUAoBQCgFAVHxT4ZLc8OkihjMjl4yEGMnDrnrt03rXorIwuUpPC5/YrsTccIrEPh7xMKNXF5UAA2DzkL02/vBkD8On5aXraM/7a/Jf2K1TLzkzL/6uL9uvGpz/wDmP/7FP9dUv/Uv0/sd8J//AEyU8NuW7mxmvVuGMiuYikxOfNwH1HBYsCMqDnv0JqnV3V2xg48PnK9CVcHFvJfKwlpUPETlSTiKW8aOqqk2qQknOgggldiC2+wOBWvS6hUtt+nBXZDesEUfBrh/rP8A9a/+Srf/ACV3yI+DH2zG/gvYY2e4B9dUZ/jHXV9p3fL3+I8GPzJrw35Wk4dDNFIyNrnLqVz8ulEGcgYb4c4GQPU1Tq743STXoSrhsWC3VkLCOu+B28py8S5PcZU/muM1B1xfaJqcl5munK9sDnyyfqzY/LNR8GHod8WRKW9skYwiqo9AAP4VYkl0Qbb7MPFoS8Mqr1ZGA+uOlcmsxaOxeGjlpGNiMH37V55tJvlzgrztryyRr94HBJ9FP8TVtdbk8+RXZNRRf4YgoCqMAf8APx+tbEsGRvJ7roNVmMh0rsg2ZvX9kfzP4DfpHsl0bKjGwqRE+0BT+O8zZcJFgopGs/r4O6/4ffv9OuWy7nCNEKuMs3LPm6JiA6FPcfEB+QB/dUo6hPsi6X5FhikDAMpBB3BHQ1ennlFLWD3XQKAUAoBQFe555mHD7UzadUjEJGn6zHJ3xvgAEnHpjvWjTUeNPb5eZCc9qyUy18Nbi+XzuKXc2t9/KTT+jz23yg/wqoA33PWtktdCp7aYrHr6/wA/mytVOXM2YeIeH13w5TPwy6lbRu0LYywG52HwSH9kqPY5wK7HWV3PbdFfX3yvzOOqUeYMu/IXNC8RtRNgK6nRIo6BgAcj9kggj646g1j1WndNm3y8i2ue6OSx1mJlQ8VruWHhsksUjRMjxEshIOC6g7j61r0UYyuSaz3+xXa2o8ETaJzDKikvZQggE5BLj6gBlz9MVbJ6OLfDf7fwc/qNeRTeK8U4wb1rFLxp5On6AIoHrkqg0ac4JzttvmtkIabw1Y4YXz98lMnY5bUzrnKPBpbWDRPcS3ErHU7O7MFOANKatwgx37knbOK8m+2NksxikvfZpimlyybqkkKAUAoBQEHxXgcdxIp06cHLsNtQ/V9z037AVTOtSZbGxxRMwxKihVACgYAHarUscIrbye66cNUsZNhsnc929h7epqPZLo2VXAwNgKkRBOKAqfMnGJCF0IfJJHxnpJjt7Kf3/Trmtsfl0aK4Lz7J3hc0M6B0VfQjAyp9Kug4yWUVSUovDPHEeBQyqRoCt2ZQAQfw6/jXJVRkI2SRAcsXLwzm2foSRjsGG+R7EfyqipuMtrLrEpR3IuVazMKAUAoBQHM/GKTy5uGTPnyI7jMncbNE427nSkn769P7PW6NkV21x+v84KLuHF+WTpSOGAIIIIyCNwQe4NeY1gvPrNgZOwFAc58HEDfb5U/upLthHjpgZYEe2l1/KvR+0ONkX2kVVeb+Z0evOLTHcQLIpV1VlPVWAIPfcHauptPKBy7nfxF1yiyspkj1OEkumOFTfB0nsB3f8v1h6em0eI+JYs+i9/t+foZ53LO2LJDgXFeD8Ji0rdRySN/eSJmR3Pv5YbSo7DoPckk12V6nUSy44Xkuv3JRcK1jJ44D4kLd8VWCIn7M8RVQygMZVy+rIJIUqCuD3rtui8Ohyl97P6dCNqlPCOkV5xcKAUAoDXupsMij77EZ9MKW2/LFRb6R1LzM6KAMDpUjh9oDWP6Tp8nqPvew/Z9+/wDGPZ3o2AMbCpHAzADJ2AoCn838UkOIwrJGw+Y7F8dduoHsdzWW6b68jRVFdlg4VCr2sSsAVMS5B+gq6CTgk/Qqk8SeCt3dtJw+TzI/iiJ3z/pb+RqhxdTyui5NWLD7LZw++SZA6HIP5g+h960xkpLKM8ouLwyq3e/E1x+svf0Xf+FZn/vF6/2i51rM4oBQCgFAVLmS/tLm4PCbgbyw+YG1AYbV8KqevmbFh7DfIOK10wshDx4eTx7+RXJxb2MluVOB/YrZLfzGlCFsM2xwWLAY7AZx/TpVN9vizc8YJRjtWCD8ReB394gitJo44ipEiMWUvntqCt8OO22cnORV+ktpre6ay/L5ELIyksJklyDwSSysYreXR5i6y2jcfE7N1IGdiBmq9VarbXKPX+CVcdsUiw1nJnwjO1Acj5a8IFLSm8LqqyssSIy/Gg2DsQCRkYwBpIxv1xXrXfaLwtnpz9TNHTrLci+cM5H4fBgx2sWR0Zx5jD6M+SPwrDPVXT7k/wBv2L1CK6RHc+8ctLFY5nihluImHkxkqJAGwGZdiVAHfGM4qzS1WWtxTai+35EbJxissttrcLIiSIcq6hlPqGGQfyNZJRcW0yxPJlrgFAKA0r0fpYP8Tf6GqEu0SXTN2pkTV/vf/p/6/wDt/j9Ose/oS6NoVIifGYAZOwHegNdVMhywwg3Cnv8AtH+Q/E77CPZLohed7UtCrj/4bb/Rts/mBVV8cxyWUvDweuUeKK8SxE4dBgD9YdiPp0pTNNYOWwaeSfljDAqwBB2IPermslSeCicRZrKZlgk2YZxscddiD3HY+lZJZrl8LNUcTjyhwLgj3AMvm6CGO+5bVsSeox1rldbnzkTsUeMErctdWeHMnnxZGrI+Idvr+OT9Kte+vnOUQWyfHTLHbTiRFdTlWAI/Gr08rKKWsPBlrpwUB8ZgBk7AUBynhPJsXGPtF/cPKonmbyNBUfooz5akhlOc6d/pkda9SzUy0+2qHkufqyjw1PMmQ12OJ8OvlsrO4kuSyB0RviGk6tmEhITGk7grnb1xV0fAuq8SyOPL3jshicZbYskLvxM4jGVtpLJIrp2VVZg4UlmC7Rn5gTtkORv+FQjoaH8almP4fv8A4JeLNPDXJ18e9eQaD7QCgKN4hc43HDpoNEKSwyhgQdQYuCMKGGQNiMDSSd/St2k00LovLw0VWWODRHNZ8b4j/eSJw+E/dTJlx2zg59fvJ9Ks3aWnpbn+nv8ABnMWS74JDhvhVYRq3miSd2zl3dgd+pAQgA+5yfeq5/aFsnxwjqpii28G4YlrBHBHqKRrpXUcn8T/AMA6DArJZNzk5PzLEsLCN2oHRQCgI/iU6pJCWYKNTbk4HyN61CTSayTispmdG8zcf3f+v/t/j9Ove/oc6NmpETy7AAknAHUmgMajVudh2B/if6dvr052d6M1dOHxlBBBGQdiD3oCo8T5ROrVAwx+oxO30b+v51llRzmJojd/9GuOF3/y6nx7y7fT5s1HZb7ZLfX7Ri5f4QJJ3jmH92DkZ6nOOo7d/wAqV15liQsniOUSMts9hJ5keWt2Pxr3X/nY/ge1TadTyuiCasWH2Td7cJJbSOCChjY5/A/vq6TTg2VpNSSNflEH7LHn9rH01Go0/cR237zJirSsUBF8z8OkubWaCKQRtKhTWQSADs2wIO65Ge2c71bTNQmpNZwcksrBFeHvC7y1tzb3ZiZYjiEx5JK7n4sgdM4G2euc9at1Vldkt0M89ka4uKwzdt+XoYbyfiBdjJJGFOsrpjVQM6dhgHSCcntUHdKVaqS4X6ndqTcivXMkfEOM24jZXisInkZlIKmSXCquQe2kNn1BFXpOnTSz3J4/BEeJS+hfawlgoBQGpxHhkU+jzo1fy3Eiah8rr0Ye4zU4TlDO14zwcxk26gdFAKAUAoDXlgOSfNdR6DRgfmpqLXzOp/IrFzYyXFyqSs5h+IoxCAnAGeg9T1I6VncXKWH0XqSjHK7LFBYFFCiaXCjAzoOw9ylXqGFjJS5Z8j39lb/50n5R/wDkru1+v7DK9D0lruCzs+NwG04B9fhUZ/Gm31OZNipHBQCgFAKAqvFGa0u/tGCYpRhsdjt+/YH33FZp5hPd5Mvj8cNvmSv9vWrKcypgjcHuPTSRk1b4sGuyvw5J9FGupd5BCZPs5bpvj8f5Z9qxt97ejUl1ns6PYaPLTy8aNI049K3RxhYMcs55M9SOCgFAKAwX9mk0bxSLqSRSrKc7g7Ebb1KMnFqS7BG8tcsW9grrboVEjamyxY7DAGTvgb7e59asuvna05vojGCisImapJCgFAKAUBWPECa+W3X7AMuXCvgAuFO2V1fD1xknOAc7YyNOlVTn/V6IWbsfCS/APP8As8X2rT5+geZpORn122yepxtnONqqt2b3s68iUc45JCqzp8JxuaA1wPM3Pydh+t7n29u9R7O9CeImSNgNl1ZP1AxRrlBPhmzUjgoBQCgFAKAUAoDzIgYEMAQeoIyDRrII3/0ets58lc/jj8s4qvwoehPxJepICBQujSNOMacDGPTFTwsYI5fZpcK4X5BcK5MbHKofu+u/eoQhtzjolKe4kasICgKV4k8dvrUQfYoWfW/xuE1gdNMZUbjVn5tumAcnbbo6qZ58R/x+JXZKSXwlvsmcxoZVCyFQXVTkBsbgHuAc71kljLx0WGaogUAoBQCgFAKAUAoBQHLbfxQWO/nt7lo3tvMKxyovyY2GoZOtexYdwSNj8PqS0G6lSiuccp+ZQr0pNM6hHIGAZSCCAQQcgg7gg9xXmNY4Zeeq4BQCgFAKAUAoBQCgFAKAUAoCDXmESXf2aBPN8vP2iQNhIdjhc4OqQn7g6DJJFX+Dtr3y4z0vX/BHPOETlUEhQCgFAKAUAoBQCgFAKAUByzxQ55wxsLaQKzELPNnaME4KAjvj5j2G3XOn1NHpf/bNfRevvyM9tv8AxRcuB8pWtvZm1CK8br+kZgP0pI+Yn+GOm2Kx2aiydm/PPl8i2MEo4Kt4Q8T0W93G0mq2tZGMcrEYEfxE79AAFD+2v0rVr4ZnFpfE1yvn74/AhS+GvQ6FYX0c6CSF1kRujKQR+7v7V584Sg8SWGWpp8o2KidFAKAUAoBQCgFAKAUBiubhI0Z5GVEUZZmIAA9STsK7GLk8IGpwviUV5D5kRYxPkBsOhYdNS5AbHow/CpzhKuWJd/mcTyjkrQ3/AAG4aK2T7TDdtiIspJL74DaSMSAdezAZ2wdPrZp1cN0+HHv36ft++bE63iPKZNXtpx+GP7V9pjkZfie2VFIAG+kYQaiB1AIPoScZojLRyls24+fv38ibViWc/gXPkvmROIWqXCjSclXTOdDjqM9wQQw9iKx6ih0z2v8AAthLcsk7VBIUAoBQCgFAKAUAoCpeIXDr6SISWM7oyBtUS4HmA/qtjIcdt+/Y1r0s6oyxYvx9CuxSa+FkbyBylaPw1RLbEtOD53nIVk1AkbEgMoBGVIwe/Uk1ZqtRYrsxl11jr36nK61sw0YpvC86TDFxC6S2O3k6sgA/dG4XHsVPvmurX87nBbvU46vm8DnK7t+C8NNtbr8cwdVBwWbIw8rfrYBA6YyVGAOjTxnqbt8ul7SE2q4YRJ+HfJqWEQk1s0ssa+Zh8x52PwgbHHQMdyM9M4qrV6l2yxjhdepKutQR8sfEGJ757GSGWORZCisMOrY6E6d0znPQgDqR0rstHJVK1NNfkFYt20uVYywUAoBQCgFAKA0ON8YhtIjNcSBEHc9SfQAbsfYVZXVKyW2K5ONpLLK/wLxJsLuUQxyMrscLrUqGPoD0yewOCe1X26G6uO5ohG2LeCu+MdrLG9teHM1rE6eZAx+DIbIYjodXyZOcHTsQxFafs+UWpV9SfT8/fmQuysS8kbLeL1vpLRWt06JjWwRAqexIYgH64HvUP/HTziUlk74yayky68u8egvoRNbtqXOCCMMrDqrDsdx+BBGQQax3UzqltkWRkpLKKvxPxDeGWWH+zrxpFYiPSmVkx0bI6A/shq0w0cZJS8RY8/l7/Ag7GuMG74Y8uyWVoVmAEs0hldFxhCQqhRjbYKM4yASQCQM1DWXK2z4eksEq47UW6shMUAoBQCgFAKAUAoBQCgI3jfHrezUNcSrGDnSCd2xuQqjdj06eoqyumdjxFZIyko9nN+XuXf7ckm4he61iYmO3jVsaVUkZyOuDke7a+2BXo23f6VKqvvtv37xgpjBWfFL8DBxqz4hwFNdtcia0LBQkoyYyc42yNtuqEDJ3XvUq506t4nHEvl5+/n+ZySlWsp8Fq8KeCtFbG6mybi8bzXY/NpbdR+OS+PVsdqy621Snsj1Hj3+xZVFpZfbK6sknGOK3NtJcTRW1trCxxNpLFGEZJPQ/Fk7jYYAxua0YWmojJRTb838+SH35tPyPvMjX3BDH9lna4gnby0jucyFZDuFDAqcNvjBA2OR3pT4WqzvWGucrjg7LdB8co6uucDPXvivKLz7QCgMN67rG5jUO4UlVLaQzY2BbB0gnvXY4bWegUnk3nG5nvp7K8hSGRI9aquSRgrkFtRDZDqQR2zW3UaauFSsreVkphZJycZIi/FSUR3/DZbhdVornUOqhsrksOhwMNjuFb3q3RLdVZGP3jlvEot9DxnW1ezinV084OvlMjDU6nqAV6qB8eexA9d32f4iscWuPP3+gvxtz5lp5P4mnE+HI0yq+tTHMpGxZfhbbtq2YegYVl1Fbouaj9UWQlvjklOFzWq6rW3aEGEYaFCuUB9VG4/Gq5xsfxyT58ySx0ii+GkSpxPiaW3/uoZcaTlA2ScL2wCXG3ZR7Vt1jbprc/vFVaxKWOjpteaXCgFAKAUAoBQCgFAKAUAoBQEZx7gNvex+XcRh1G4O4ZT6qw3U/SrKrZ1vMGclFSWGeeW+Bx2NuIImkZFLMNZBPxEsQMADGSdgK7da7Z7mcjFRWEcz45zEnGb6zsNEsMIlJmWYBHZlRn0FQxwNIK775f2FelXS9NVKzKbxxj6+/yKXLfJROsX15HBG0krBI0G5PQDp/QYryoxc3hdl7aSOe82chNPKOI8MmCTNiQANhXyBh0cfKWHUHKtnfGTn0KNWoR8K5cdf9++CmdWXuj2bHIPOklzK1jfRhbqLcErjUV65XorgfECNiNxjvHVaaMI+JU/hZ2uxt7ZdnQ688uK1zlzpBw3y/OSVzLq0iMKcaNOc6nX9YetadPpZX52tLBCdih2WKGQMoYdGAI/Hes7WHgme64DmXOJ+yccsLrcJcDyXx0Jz5e5/+6h/yV6en/qaWcPTn+f4f5lM+LE/wL9xvg8N3E0M6B0bfG4II6EEbqR6ivPrslXLdF8lrSawyscG8OOFxO+mJJnAwwlYSac+qdAfQkZ961Wa3USSy8L5cEI1xXRFeDsXlS8ShjbVbx3AETA5BPxqfi7kIsWT9D3q37Qe6Ncn21z+n85I0rGUusk/zB4dWF5KZpYiHb5ijFdXbJHTPuMGs9Wtuqjti+Ccq4t5J3gvB4bSIQ28YjQdh1J9STux9zvVFlkrJbpPLJJJcI36gdFAKAUAoBQCgFAKAUAoBQCgFAKA1ZeHRNKszRRmVAQkhUF1yMHDYyMjapKclFxT4fkMEL4gcBmvrQ28LohZ0La84KqdWMjODqCnoemO+au0t0arN0kQsi5Rwiscv8xXPC4xZ39pO6xDTFPAhkRlHRT0xjoO+OoGMnVbTC9+JXJc9p8EIuUViSHJ9hNecUk4pJA9vFo0xLIMO/wAIjyR1+UEk9NwATgmmonCuhUxeX5nIRbm5tYOl15peaXE+EW9xp8+GKXTnT5iK2M4zjUDjOB+VThZOH3W0caT7NwDGwqB0+0By/wAdbuIQW8evFz5weNQCSRhlPsPiK+5IG3XHp/ZkZbpSxxjkovfHzLpyhx17yASPbywMMAiRdIY43ZM7lM9yBWPUVKuWFJP35lsZZWSL4z4b2VzO1wyyI75LiN9IcnqWGNie+MZ6nerK9bbCO1EXVFvJY+D8KhtYlhgjEca9AP4kndifU71nsslZLdJ5ZNJLhG7UDooBQCgFAKAUAoBQCgFAKAUAoBQCgFAKAUAoBQCgFAKAUB80jOcDPrQH2gFAKAUAoBQCgFAKAUAoBQ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healthecareers.com/emp_banner/emp_logo/IHS_Profile%20Logo_Large.jpg">
            <a:hlinkClick r:id="rId3"/>
          </p:cNvPr>
          <p:cNvPicPr>
            <a:picLocks noChangeAspect="1" noChangeArrowheads="1"/>
          </p:cNvPicPr>
          <p:nvPr/>
        </p:nvPicPr>
        <p:blipFill>
          <a:blip r:embed="rId4" cstate="print"/>
          <a:srcRect/>
          <a:stretch>
            <a:fillRect/>
          </a:stretch>
        </p:blipFill>
        <p:spPr bwMode="auto">
          <a:xfrm>
            <a:off x="7086600" y="914400"/>
            <a:ext cx="1828800" cy="182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ihs.gov/adminmngrresources/employeeservinfo/staffdirectories/images/usanew.gif">
            <a:hlinkClick r:id="rId3"/>
          </p:cNvPr>
          <p:cNvPicPr>
            <a:picLocks noChangeAspect="1" noChangeArrowheads="1"/>
          </p:cNvPicPr>
          <p:nvPr/>
        </p:nvPicPr>
        <p:blipFill>
          <a:blip r:embed="rId4" cstate="print"/>
          <a:srcRect/>
          <a:stretch>
            <a:fillRect/>
          </a:stretch>
        </p:blipFill>
        <p:spPr bwMode="auto">
          <a:xfrm>
            <a:off x="1066800" y="2209800"/>
            <a:ext cx="6622341" cy="3962400"/>
          </a:xfrm>
          <a:prstGeom prst="rect">
            <a:avLst/>
          </a:prstGeom>
          <a:noFill/>
        </p:spPr>
      </p:pic>
      <p:sp>
        <p:nvSpPr>
          <p:cNvPr id="7" name="Title 6"/>
          <p:cNvSpPr>
            <a:spLocks noGrp="1"/>
          </p:cNvSpPr>
          <p:nvPr>
            <p:ph type="title"/>
          </p:nvPr>
        </p:nvSpPr>
        <p:spPr/>
        <p:txBody>
          <a:bodyPr/>
          <a:lstStyle/>
          <a:p>
            <a:r>
              <a:rPr lang="en-US" dirty="0" smtClean="0"/>
              <a:t>www.ihs.gov</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1886</TotalTime>
  <Words>1602</Words>
  <Application>Microsoft Office PowerPoint</Application>
  <PresentationFormat>On-screen Show (4:3)</PresentationFormat>
  <Paragraphs>164</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Navigating AIAN Healthcare systems for head start children</vt:lpstr>
      <vt:lpstr>General Reminders</vt:lpstr>
      <vt:lpstr>Navigating AIAN Healthcare systems for head start children</vt:lpstr>
      <vt:lpstr>Region XI Head Start (2013-14 PIR summary)</vt:lpstr>
      <vt:lpstr>Region XI Head Start Programs</vt:lpstr>
      <vt:lpstr>Tribal Sovereignty </vt:lpstr>
      <vt:lpstr>A Little History</vt:lpstr>
      <vt:lpstr>Indian Health Service (IHS)</vt:lpstr>
      <vt:lpstr>www.ihs.gov</vt:lpstr>
      <vt:lpstr>Where do most AIAN people live?</vt:lpstr>
      <vt:lpstr> The Indian Healthcare System  </vt:lpstr>
      <vt:lpstr>Healthcare Providers</vt:lpstr>
      <vt:lpstr>The Cross-Cultural Dance</vt:lpstr>
      <vt:lpstr>The Culture Card</vt:lpstr>
      <vt:lpstr>The Culture Card: Some Highlights</vt:lpstr>
      <vt:lpstr>The Cross Cultural Dance…</vt:lpstr>
      <vt:lpstr>Region XI Head Start and Healthcare</vt:lpstr>
      <vt:lpstr>Health Disparity or Health Disaster?</vt:lpstr>
      <vt:lpstr>Variation by IHS Area</vt:lpstr>
      <vt:lpstr>Head Start and IHS/Tribal Healthcare</vt:lpstr>
      <vt:lpstr>Who Cares Which System it is?</vt:lpstr>
      <vt:lpstr>Resources</vt:lpstr>
      <vt:lpstr>What if nothing is working?</vt:lpstr>
      <vt:lpstr>What Would Work?</vt:lpstr>
      <vt:lpstr>Who can help you?</vt:lpstr>
      <vt:lpstr>Encourage Flexibility and Vision</vt:lpstr>
      <vt:lpstr>Don’t forget about Prevention!</vt:lpstr>
      <vt:lpstr>Healthy Children, Healthy Families!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Indian Health Service and Tribal health programs</dc:title>
  <dc:creator>Bonnie Bruerd</dc:creator>
  <cp:lastModifiedBy>Chris</cp:lastModifiedBy>
  <cp:revision>46</cp:revision>
  <dcterms:created xsi:type="dcterms:W3CDTF">2013-09-15T22:39:23Z</dcterms:created>
  <dcterms:modified xsi:type="dcterms:W3CDTF">2015-01-26T18:31:08Z</dcterms:modified>
</cp:coreProperties>
</file>