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media/image1.png" ContentType="image/png"/>
  <Override PartName="/ppt/media/image2.png" ContentType="image/png"/>
  <Override PartName="/ppt/media/image17.jpeg" ContentType="image/jpeg"/>
  <Override PartName="/ppt/media/image3.png" ContentType="image/png"/>
  <Override PartName="/ppt/media/image9.jpeg" ContentType="image/jpe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10.png" ContentType="image/png"/>
  <Override PartName="/ppt/media/image11.png" ContentType="image/png"/>
  <Override PartName="/ppt/media/image12.jpeg" ContentType="image/jpeg"/>
  <Override PartName="/ppt/media/image13.jpeg" ContentType="image/jpeg"/>
  <Override PartName="/ppt/media/image19.png" ContentType="image/png"/>
  <Override PartName="/ppt/media/image14.png" ContentType="image/png"/>
  <Override PartName="/ppt/media/image15.png" ContentType="image/png"/>
  <Override PartName="/ppt/media/image16.png" ContentType="image/png"/>
  <Override PartName="/ppt/media/image18.jpeg" ContentType="image/jpeg"/>
  <Override PartName="/ppt/media/image20.png" ContentType="image/png"/>
  <Override PartName="/ppt/media/image21.jpeg" ContentType="image/jpeg"/>
  <Override PartName="/ppt/media/image22.png" ContentType="image/png"/>
  <Override PartName="/ppt/media/image23.jpeg" ContentType="image/jpeg"/>
  <Override PartName="/ppt/media/image24.png" ContentType="image/png"/>
  <Override PartName="/ppt/media/image25.jpeg" ContentType="image/jpeg"/>
  <Override PartName="/ppt/media/image27.png" ContentType="image/png"/>
  <Override PartName="/ppt/media/image26.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Corbel"/>
              </a:rPr>
              <a:t>Click to move the slide</a:t>
            </a:r>
            <a:endParaRPr b="0" lang="en-US" sz="1800" spc="-1" strike="noStrike">
              <a:solidFill>
                <a:srgbClr val="000000"/>
              </a:solidFill>
              <a:latin typeface="Corbel"/>
            </a:endParaRPr>
          </a:p>
        </p:txBody>
      </p:sp>
      <p:sp>
        <p:nvSpPr>
          <p:cNvPr id="97"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98"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99"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00"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01"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9A9B8289-DB28-463F-BE7E-E6D6C48C495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1371600" y="1143000"/>
            <a:ext cx="4114440" cy="3085920"/>
          </a:xfrm>
          <a:prstGeom prst="rect">
            <a:avLst/>
          </a:prstGeom>
        </p:spPr>
      </p:sp>
      <p:sp>
        <p:nvSpPr>
          <p:cNvPr id="174" name="PlaceHolder 2"/>
          <p:cNvSpPr>
            <a:spLocks noGrp="1"/>
          </p:cNvSpPr>
          <p:nvPr>
            <p:ph type="body"/>
          </p:nvPr>
        </p:nvSpPr>
        <p:spPr>
          <a:xfrm>
            <a:off x="710280" y="4459680"/>
            <a:ext cx="5680440" cy="4223520"/>
          </a:xfrm>
          <a:prstGeom prst="rect">
            <a:avLst/>
          </a:prstGeom>
        </p:spPr>
        <p:txBody>
          <a:bodyPr lIns="94320" rIns="94320" tIns="47160" bIns="47160">
            <a:normAutofit/>
          </a:bodyPr>
          <a:p>
            <a:endParaRPr b="0" lang="en-US" sz="2000" spc="-1" strike="noStrike">
              <a:latin typeface="Arial"/>
            </a:endParaRPr>
          </a:p>
        </p:txBody>
      </p:sp>
      <p:sp>
        <p:nvSpPr>
          <p:cNvPr id="175" name="CustomShape 3"/>
          <p:cNvSpPr/>
          <p:nvPr/>
        </p:nvSpPr>
        <p:spPr>
          <a:xfrm>
            <a:off x="3884760" y="8685360"/>
            <a:ext cx="2970360" cy="4572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4EB8F70-23E1-4023-BE2B-C8955CDCFF3F}"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1143000" y="685800"/>
            <a:ext cx="4571640" cy="3428640"/>
          </a:xfrm>
          <a:prstGeom prst="rect">
            <a:avLst/>
          </a:prstGeom>
        </p:spPr>
      </p:sp>
      <p:sp>
        <p:nvSpPr>
          <p:cNvPr id="193" name="PlaceHolder 2"/>
          <p:cNvSpPr>
            <a:spLocks noGrp="1"/>
          </p:cNvSpPr>
          <p:nvPr>
            <p:ph type="body"/>
          </p:nvPr>
        </p:nvSpPr>
        <p:spPr>
          <a:xfrm>
            <a:off x="685800" y="4343400"/>
            <a:ext cx="5485320" cy="4113720"/>
          </a:xfrm>
          <a:prstGeom prst="rect">
            <a:avLst/>
          </a:prstGeom>
        </p:spPr>
        <p:txBody>
          <a:bodyPr lIns="0" rIns="0" tIns="0" bIns="0">
            <a:noAutofit/>
          </a:bodyPr>
          <a:p>
            <a:endParaRPr b="0" lang="en-US" sz="2000" spc="-1" strike="noStrike">
              <a:latin typeface="Arial"/>
            </a:endParaRPr>
          </a:p>
        </p:txBody>
      </p:sp>
      <p:sp>
        <p:nvSpPr>
          <p:cNvPr id="194"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3A13E299-967C-4204-ABB4-8C937E7F01AB}"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body"/>
          </p:nvPr>
        </p:nvSpPr>
        <p:spPr>
          <a:xfrm>
            <a:off x="685800" y="4343400"/>
            <a:ext cx="5485320" cy="4113720"/>
          </a:xfrm>
          <a:prstGeom prst="rect">
            <a:avLst/>
          </a:prstGeom>
        </p:spPr>
        <p:txBody>
          <a:bodyPr lIns="0" rIns="0" tIns="0" bIns="0">
            <a:noAutofit/>
          </a:bodyPr>
          <a:p>
            <a:pPr marL="457200" indent="-227520">
              <a:lnSpc>
                <a:spcPct val="100000"/>
              </a:lnSpc>
              <a:tabLst>
                <a:tab algn="l" pos="0"/>
              </a:tabLst>
            </a:pPr>
            <a:r>
              <a:rPr b="1" lang="en-US" sz="1200" spc="-1" strike="noStrike">
                <a:solidFill>
                  <a:srgbClr val="000000"/>
                </a:solidFill>
                <a:latin typeface="Calibri"/>
              </a:rPr>
              <a:t>MCH Centering Program:  Implemented in 2015 to address the need for prenatal support, primarily in the 1</a:t>
            </a:r>
            <a:r>
              <a:rPr b="1" lang="en-US" sz="1200" spc="-1" strike="noStrike" baseline="30000">
                <a:solidFill>
                  <a:srgbClr val="000000"/>
                </a:solidFill>
                <a:latin typeface="Calibri"/>
              </a:rPr>
              <a:t>st</a:t>
            </a:r>
            <a:r>
              <a:rPr b="1" lang="en-US" sz="1200" spc="-1" strike="noStrike">
                <a:solidFill>
                  <a:srgbClr val="000000"/>
                </a:solidFill>
                <a:latin typeface="Calibri"/>
              </a:rPr>
              <a:t> trimester to decrease preterm delivery. Participants: not income based, prenatal patients in 1</a:t>
            </a:r>
            <a:r>
              <a:rPr b="1" lang="en-US" sz="1200" spc="-1" strike="noStrike" baseline="30000">
                <a:solidFill>
                  <a:srgbClr val="000000"/>
                </a:solidFill>
                <a:latin typeface="Calibri"/>
              </a:rPr>
              <a:t>st</a:t>
            </a:r>
            <a:r>
              <a:rPr b="1" lang="en-US" sz="1200" spc="-1" strike="noStrike">
                <a:solidFill>
                  <a:srgbClr val="000000"/>
                </a:solidFill>
                <a:latin typeface="Calibri"/>
              </a:rPr>
              <a:t>/2</a:t>
            </a:r>
            <a:r>
              <a:rPr b="1" lang="en-US" sz="1200" spc="-1" strike="noStrike" baseline="30000">
                <a:solidFill>
                  <a:srgbClr val="000000"/>
                </a:solidFill>
                <a:latin typeface="Calibri"/>
              </a:rPr>
              <a:t>nd</a:t>
            </a:r>
            <a:r>
              <a:rPr b="1" lang="en-US" sz="1200" spc="-1" strike="noStrike">
                <a:solidFill>
                  <a:srgbClr val="000000"/>
                </a:solidFill>
                <a:latin typeface="Calibri"/>
              </a:rPr>
              <a:t> trimester. Support Group led by trained health professional – discuss nutrition, breast feeding, oral hygiene, mental health, family planning, baby care, labor and delivery etc.  Prenatal patient medical care provided by medical providers. </a:t>
            </a:r>
            <a:endParaRPr b="0" lang="en-US" sz="1200" spc="-1" strike="noStrike">
              <a:latin typeface="Arial"/>
            </a:endParaRPr>
          </a:p>
          <a:p>
            <a:pPr marL="457200" indent="-227520">
              <a:lnSpc>
                <a:spcPct val="100000"/>
              </a:lnSpc>
              <a:tabLst>
                <a:tab algn="l" pos="0"/>
              </a:tabLst>
            </a:pPr>
            <a:r>
              <a:rPr b="1" lang="en-US" sz="1200" spc="-1" strike="noStrike">
                <a:solidFill>
                  <a:srgbClr val="000000"/>
                </a:solidFill>
                <a:latin typeface="Calibri"/>
                <a:ea typeface="Calibri"/>
              </a:rPr>
              <a:t>PRENATAL: 141 (2018-2020) 42 (2021-22)  BABY FIRST: 28(2020)</a:t>
            </a:r>
            <a:endParaRPr b="0" lang="en-US" sz="1200" spc="-1" strike="noStrike">
              <a:latin typeface="Arial"/>
            </a:endParaRPr>
          </a:p>
        </p:txBody>
      </p:sp>
      <p:sp>
        <p:nvSpPr>
          <p:cNvPr id="196" name="PlaceHolder 2"/>
          <p:cNvSpPr>
            <a:spLocks noGrp="1"/>
          </p:cNvSpPr>
          <p:nvPr>
            <p:ph type="sldImg"/>
          </p:nvPr>
        </p:nvSpPr>
        <p:spPr>
          <a:xfrm>
            <a:off x="1143000" y="685800"/>
            <a:ext cx="4571640" cy="3428640"/>
          </a:xfrm>
          <a:prstGeom prst="rect">
            <a:avLst/>
          </a:prstGeom>
        </p:spPr>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body"/>
          </p:nvPr>
        </p:nvSpPr>
        <p:spPr>
          <a:xfrm>
            <a:off x="685800" y="4343400"/>
            <a:ext cx="5485320" cy="4113720"/>
          </a:xfrm>
          <a:prstGeom prst="rect">
            <a:avLst/>
          </a:prstGeom>
        </p:spPr>
        <p:txBody>
          <a:bodyPr lIns="0" rIns="0" tIns="0" bIns="0">
            <a:noAutofit/>
          </a:bodyPr>
          <a:p>
            <a:pPr marL="457200" indent="-227520">
              <a:lnSpc>
                <a:spcPct val="100000"/>
              </a:lnSpc>
              <a:tabLst>
                <a:tab algn="l" pos="0"/>
              </a:tabLst>
            </a:pPr>
            <a:r>
              <a:rPr b="1" lang="en-US" sz="1200" spc="-1" strike="noStrike">
                <a:solidFill>
                  <a:srgbClr val="000000"/>
                </a:solidFill>
                <a:latin typeface="Calibri"/>
                <a:ea typeface="Calibri"/>
              </a:rPr>
              <a:t>Dental Surveillance – Data are kept at the CHCC Oral Health Clinic specifically for School Programs, Prenatal Program (# of prenatal visits/Baby 1</a:t>
            </a:r>
            <a:r>
              <a:rPr b="1" lang="en-US" sz="1200" spc="-1" strike="noStrike" baseline="30000">
                <a:solidFill>
                  <a:srgbClr val="000000"/>
                </a:solidFill>
                <a:latin typeface="Calibri"/>
                <a:ea typeface="Calibri"/>
              </a:rPr>
              <a:t>st</a:t>
            </a:r>
            <a:r>
              <a:rPr b="1" lang="en-US" sz="1200" spc="-1" strike="noStrike">
                <a:solidFill>
                  <a:srgbClr val="000000"/>
                </a:solidFill>
                <a:latin typeface="Calibri"/>
                <a:ea typeface="Calibri"/>
              </a:rPr>
              <a:t>) and Oral Cancer</a:t>
            </a:r>
            <a:endParaRPr b="0" lang="en-US" sz="1200" spc="-1" strike="noStrike">
              <a:latin typeface="Arial"/>
            </a:endParaRPr>
          </a:p>
          <a:p>
            <a:pPr marL="457200" indent="-227520">
              <a:lnSpc>
                <a:spcPct val="100000"/>
              </a:lnSpc>
              <a:tabLst>
                <a:tab algn="l" pos="0"/>
              </a:tabLst>
            </a:pPr>
            <a:endParaRPr b="0" lang="en-US" sz="1200" spc="-1" strike="noStrike">
              <a:latin typeface="Arial"/>
            </a:endParaRPr>
          </a:p>
          <a:p>
            <a:pPr marL="457200" indent="-227520">
              <a:lnSpc>
                <a:spcPct val="100000"/>
              </a:lnSpc>
              <a:tabLst>
                <a:tab algn="l" pos="0"/>
              </a:tabLst>
            </a:pPr>
            <a:r>
              <a:rPr b="1" lang="en-US" sz="1200" spc="-1" strike="noStrike">
                <a:solidFill>
                  <a:srgbClr val="000000"/>
                </a:solidFill>
                <a:latin typeface="Calibri"/>
                <a:ea typeface="Calibri"/>
              </a:rPr>
              <a:t>Angie: As a public health official not sure you want to use “advocating” in the 3</a:t>
            </a:r>
            <a:r>
              <a:rPr b="1" lang="en-US" sz="1200" spc="-1" strike="noStrike" baseline="14000000">
                <a:solidFill>
                  <a:srgbClr val="000000"/>
                </a:solidFill>
                <a:latin typeface="Calibri"/>
                <a:ea typeface="Calibri"/>
              </a:rPr>
              <a:t>rd</a:t>
            </a:r>
            <a:r>
              <a:rPr b="1" lang="en-US" sz="1200" spc="-1" strike="noStrike">
                <a:solidFill>
                  <a:srgbClr val="000000"/>
                </a:solidFill>
                <a:latin typeface="Calibri"/>
                <a:ea typeface="Calibri"/>
              </a:rPr>
              <a:t> bullet. Maybe “promoting”, especially most in the audience is in a similar position. </a:t>
            </a:r>
            <a:endParaRPr b="0" lang="en-US" sz="1200" spc="-1" strike="noStrike">
              <a:latin typeface="Arial"/>
            </a:endParaRPr>
          </a:p>
        </p:txBody>
      </p:sp>
      <p:sp>
        <p:nvSpPr>
          <p:cNvPr id="198" name="PlaceHolder 2"/>
          <p:cNvSpPr>
            <a:spLocks noGrp="1"/>
          </p:cNvSpPr>
          <p:nvPr>
            <p:ph type="sldImg"/>
          </p:nvPr>
        </p:nvSpPr>
        <p:spPr>
          <a:xfrm>
            <a:off x="1143000" y="685800"/>
            <a:ext cx="4571640" cy="3428640"/>
          </a:xfrm>
          <a:prstGeom prst="rect">
            <a:avLst/>
          </a:prstGeom>
        </p:spPr>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1143000" y="685800"/>
            <a:ext cx="4571640" cy="3428640"/>
          </a:xfrm>
          <a:prstGeom prst="rect">
            <a:avLst/>
          </a:prstGeom>
        </p:spPr>
      </p:sp>
      <p:sp>
        <p:nvSpPr>
          <p:cNvPr id="200" name="PlaceHolder 2"/>
          <p:cNvSpPr>
            <a:spLocks noGrp="1"/>
          </p:cNvSpPr>
          <p:nvPr>
            <p:ph type="body"/>
          </p:nvPr>
        </p:nvSpPr>
        <p:spPr>
          <a:xfrm>
            <a:off x="685800" y="4343400"/>
            <a:ext cx="5485320" cy="4113720"/>
          </a:xfrm>
          <a:prstGeom prst="rect">
            <a:avLst/>
          </a:prstGeom>
        </p:spPr>
        <p:txBody>
          <a:bodyPr lIns="0" rIns="0" tIns="0" bIns="0">
            <a:noAutofit/>
          </a:bodyPr>
          <a:p>
            <a:pPr marL="457200" indent="-227520">
              <a:lnSpc>
                <a:spcPct val="100000"/>
              </a:lnSpc>
              <a:buClr>
                <a:srgbClr val="000000"/>
              </a:buClr>
              <a:buFont typeface="Arial"/>
              <a:buChar char="•"/>
              <a:tabLst>
                <a:tab algn="l" pos="0"/>
              </a:tabLst>
            </a:pPr>
            <a:r>
              <a:rPr b="0" lang="en-US" sz="1200" spc="-1" strike="noStrike">
                <a:solidFill>
                  <a:srgbClr val="000000"/>
                </a:solidFill>
                <a:latin typeface="Calibri"/>
                <a:ea typeface="Calibri"/>
              </a:rPr>
              <a:t>Policy changes made in the CNMI </a:t>
            </a:r>
            <a:r>
              <a:rPr b="1" lang="en-US" sz="1200" spc="-1" strike="noStrike">
                <a:solidFill>
                  <a:srgbClr val="000000"/>
                </a:solidFill>
                <a:latin typeface="Calibri"/>
                <a:ea typeface="Calibri"/>
              </a:rPr>
              <a:t>HPLB (Health Professional Licensing Board) </a:t>
            </a:r>
            <a:r>
              <a:rPr b="0" lang="en-US" sz="1200" spc="-1" strike="noStrike">
                <a:solidFill>
                  <a:srgbClr val="000000"/>
                </a:solidFill>
                <a:latin typeface="Calibri"/>
                <a:ea typeface="Calibri"/>
              </a:rPr>
              <a:t>to expand scope of work for Dental The distance from the US mainland makes it more difficult to </a:t>
            </a:r>
            <a:r>
              <a:rPr b="1" lang="en-US" sz="1200" spc="-1" strike="noStrike">
                <a:solidFill>
                  <a:srgbClr val="000000"/>
                </a:solidFill>
                <a:latin typeface="Calibri"/>
                <a:ea typeface="Calibri"/>
              </a:rPr>
              <a:t>(recruit,)</a:t>
            </a:r>
            <a:r>
              <a:rPr b="0" lang="en-US" sz="1200" spc="-1" strike="noStrike">
                <a:solidFill>
                  <a:srgbClr val="000000"/>
                </a:solidFill>
                <a:latin typeface="Calibri"/>
                <a:ea typeface="Calibri"/>
              </a:rPr>
              <a:t> hire </a:t>
            </a:r>
            <a:r>
              <a:rPr b="1" lang="en-US" sz="1200" spc="-1" strike="noStrike">
                <a:solidFill>
                  <a:srgbClr val="000000"/>
                </a:solidFill>
                <a:latin typeface="Calibri"/>
                <a:ea typeface="Calibri"/>
              </a:rPr>
              <a:t>(and retain)</a:t>
            </a:r>
            <a:r>
              <a:rPr b="0" lang="en-US" sz="1200" spc="-1" strike="noStrike">
                <a:solidFill>
                  <a:srgbClr val="000000"/>
                </a:solidFill>
                <a:latin typeface="Calibri"/>
                <a:ea typeface="Calibri"/>
              </a:rPr>
              <a:t> dentists to work on Saipan, therefore using dental therapists  increases oral care access for the CNMI population which includes the island of Saipan.</a:t>
            </a:r>
            <a:endParaRPr b="0" lang="en-US" sz="1200" spc="-1" strike="noStrike">
              <a:latin typeface="Arial"/>
            </a:endParaRPr>
          </a:p>
          <a:p>
            <a:pPr marL="457200" indent="-227520">
              <a:lnSpc>
                <a:spcPct val="100000"/>
              </a:lnSpc>
              <a:buClr>
                <a:srgbClr val="000000"/>
              </a:buClr>
              <a:buFont typeface="Arial"/>
              <a:buChar char="•"/>
              <a:tabLst>
                <a:tab algn="l" pos="0"/>
              </a:tabLst>
            </a:pPr>
            <a:r>
              <a:rPr b="0" lang="en-US" sz="1200" spc="-1" strike="noStrike">
                <a:solidFill>
                  <a:srgbClr val="000000"/>
                </a:solidFill>
                <a:latin typeface="Calibri"/>
                <a:ea typeface="Calibri"/>
              </a:rPr>
              <a:t>CRITERIA to be licensed as a dental therapist in CNMI</a:t>
            </a:r>
            <a:r>
              <a:rPr b="0" lang="en-US" sz="1200" spc="-1" strike="noStrike">
                <a:solidFill>
                  <a:srgbClr val="ff0000"/>
                </a:solidFill>
                <a:latin typeface="Calibri"/>
                <a:ea typeface="Calibri"/>
              </a:rPr>
              <a:t>:  </a:t>
            </a:r>
            <a:r>
              <a:rPr b="1" lang="en-US" sz="1200" spc="-1" strike="noStrike">
                <a:solidFill>
                  <a:srgbClr val="ff0000"/>
                </a:solidFill>
                <a:latin typeface="Calibri"/>
                <a:ea typeface="Calibri"/>
              </a:rPr>
              <a:t>FOREIGN LICENSED DENTISTS </a:t>
            </a:r>
            <a:r>
              <a:rPr b="0" lang="en-US" sz="1200" spc="-1" strike="noStrike">
                <a:solidFill>
                  <a:srgbClr val="000000"/>
                </a:solidFill>
                <a:latin typeface="Calibri"/>
                <a:ea typeface="Calibri"/>
              </a:rPr>
              <a:t>OR US EDUCATED DENTAL THERAPIST</a:t>
            </a:r>
            <a:endParaRPr b="0" lang="en-US" sz="1200" spc="-1" strike="noStrike">
              <a:latin typeface="Arial"/>
            </a:endParaRPr>
          </a:p>
          <a:p>
            <a:pPr>
              <a:lnSpc>
                <a:spcPct val="100000"/>
              </a:lnSpc>
              <a:tabLst>
                <a:tab algn="l" pos="0"/>
              </a:tabLst>
            </a:pPr>
            <a:endParaRPr b="0" lang="en-US" sz="1200" spc="-1" strike="noStrike">
              <a:latin typeface="Arial"/>
            </a:endParaRPr>
          </a:p>
          <a:p>
            <a:pPr>
              <a:lnSpc>
                <a:spcPct val="100000"/>
              </a:lnSpc>
              <a:tabLst>
                <a:tab algn="l" pos="0"/>
              </a:tabLst>
            </a:pPr>
            <a:r>
              <a:rPr b="1" lang="en-US" sz="1200" spc="-1" strike="noStrike">
                <a:solidFill>
                  <a:srgbClr val="000000"/>
                </a:solidFill>
                <a:latin typeface="Calibri"/>
                <a:ea typeface="Calibri"/>
              </a:rPr>
              <a:t>Repeat 3/17 NOTE - ANGIE: Do you currently have any dental therapists? Where/who will train(s) your dental therapists? And do you have sufficient FTE slots and resources for new/additional DTs?</a:t>
            </a:r>
            <a:endParaRPr b="0" lang="en-US" sz="1200" spc="-1" strike="noStrike">
              <a:latin typeface="Arial"/>
            </a:endParaRPr>
          </a:p>
          <a:p>
            <a:pPr>
              <a:lnSpc>
                <a:spcPct val="100000"/>
              </a:lnSpc>
              <a:tabLst>
                <a:tab algn="l" pos="0"/>
              </a:tabLst>
            </a:pPr>
            <a:endParaRPr b="0" lang="en-US" sz="1200" spc="-1" strike="noStrike">
              <a:latin typeface="Arial"/>
            </a:endParaRPr>
          </a:p>
        </p:txBody>
      </p:sp>
      <p:sp>
        <p:nvSpPr>
          <p:cNvPr id="201"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C8641055-2275-4A8A-B7D5-03A71FBB862D}" type="slidenum">
              <a:rPr b="0" lang="en-US" sz="1200" spc="-1" strike="noStrike">
                <a:solidFill>
                  <a:srgbClr val="000000"/>
                </a:solidFill>
                <a:latin typeface="Calibri"/>
                <a:ea typeface="Calibri"/>
              </a:rPr>
              <a:t>&lt;number&gt;</a:t>
            </a:fld>
            <a:endParaRPr b="0" lang="en-US"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1143000" y="685800"/>
            <a:ext cx="4571640" cy="3428640"/>
          </a:xfrm>
          <a:prstGeom prst="rect">
            <a:avLst/>
          </a:prstGeom>
        </p:spPr>
      </p:sp>
      <p:sp>
        <p:nvSpPr>
          <p:cNvPr id="203" name="PlaceHolder 2"/>
          <p:cNvSpPr>
            <a:spLocks noGrp="1"/>
          </p:cNvSpPr>
          <p:nvPr>
            <p:ph type="body"/>
          </p:nvPr>
        </p:nvSpPr>
        <p:spPr>
          <a:xfrm>
            <a:off x="685800" y="4343400"/>
            <a:ext cx="5485320" cy="4113720"/>
          </a:xfrm>
          <a:prstGeom prst="rect">
            <a:avLst/>
          </a:prstGeom>
        </p:spPr>
        <p:txBody>
          <a:bodyPr lIns="0" rIns="0" tIns="0" bIns="0">
            <a:noAutofit/>
          </a:bodyPr>
          <a:p>
            <a:pPr marL="216000" indent="-215640">
              <a:lnSpc>
                <a:spcPct val="100000"/>
              </a:lnSpc>
              <a:tabLst>
                <a:tab algn="l" pos="0"/>
              </a:tabLst>
            </a:pPr>
            <a:r>
              <a:rPr b="0" lang="en-US" sz="1400" spc="-1" strike="noStrike">
                <a:latin typeface="Arial"/>
              </a:rPr>
              <a:t>COVID 19 pandemic caused school closures which made it difficult to implement the school programs.  We were only able to continue with the school sealant programs on Rota and Tinian which have a smaller population and smaller land mass, 1</a:t>
            </a:r>
            <a:r>
              <a:rPr b="0" lang="en-US" sz="1400" spc="-1" strike="noStrike" baseline="30000">
                <a:latin typeface="Arial"/>
              </a:rPr>
              <a:t>st</a:t>
            </a:r>
            <a:r>
              <a:rPr b="0" lang="en-US" sz="1400" spc="-1" strike="noStrike">
                <a:latin typeface="Arial"/>
              </a:rPr>
              <a:t>, 2</a:t>
            </a:r>
            <a:r>
              <a:rPr b="0" lang="en-US" sz="1400" spc="-1" strike="noStrike" baseline="30000">
                <a:latin typeface="Arial"/>
              </a:rPr>
              <a:t>nd</a:t>
            </a:r>
            <a:r>
              <a:rPr b="0" lang="en-US" sz="1400" spc="-1" strike="noStrike">
                <a:latin typeface="Arial"/>
              </a:rPr>
              <a:t> and 6</a:t>
            </a:r>
            <a:r>
              <a:rPr b="0" lang="en-US" sz="1400" spc="-1" strike="noStrike" baseline="30000">
                <a:latin typeface="Arial"/>
              </a:rPr>
              <a:t>th</a:t>
            </a:r>
            <a:r>
              <a:rPr b="0" lang="en-US" sz="1400" spc="-1" strike="noStrike">
                <a:latin typeface="Arial"/>
              </a:rPr>
              <a:t> graders were brought into the dental facility by their parents for application of sealants, Silver Diamine Fluoride, Fluoride varnish and dental prophylaxis.  Unfortunately we were unable to continue with our school outreach, that stemmed out of concern of students safety.  To continue with clinical services and programs, a modified standard of operation was adopted in the midst of the pandemic.  This allowed for uninterrupted services, though it was a slower process.  There was a large influx of patients that were seen and mostly had taken advantage of the availability of the Medicaid presumptive eligibility.</a:t>
            </a:r>
            <a:r>
              <a:rPr b="0" lang="en-US" sz="2000" spc="-1" strike="noStrike">
                <a:latin typeface="Arial"/>
              </a:rPr>
              <a:t> </a:t>
            </a:r>
            <a:endParaRPr b="0" lang="en-US" sz="2000" spc="-1" strike="noStrike">
              <a:latin typeface="Arial"/>
            </a:endParaRPr>
          </a:p>
        </p:txBody>
      </p:sp>
      <p:sp>
        <p:nvSpPr>
          <p:cNvPr id="204"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7C5B34B1-9006-47D3-BDED-C976F4BB0F45}"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1143000" y="685800"/>
            <a:ext cx="4571640" cy="3428640"/>
          </a:xfrm>
          <a:prstGeom prst="rect">
            <a:avLst/>
          </a:prstGeom>
        </p:spPr>
      </p:sp>
      <p:sp>
        <p:nvSpPr>
          <p:cNvPr id="206" name="PlaceHolder 2"/>
          <p:cNvSpPr>
            <a:spLocks noGrp="1"/>
          </p:cNvSpPr>
          <p:nvPr>
            <p:ph type="body"/>
          </p:nvPr>
        </p:nvSpPr>
        <p:spPr>
          <a:xfrm>
            <a:off x="685800" y="4343400"/>
            <a:ext cx="5485320" cy="4113720"/>
          </a:xfrm>
          <a:prstGeom prst="rect">
            <a:avLst/>
          </a:prstGeom>
        </p:spPr>
        <p:txBody>
          <a:bodyPr lIns="0" rIns="0" tIns="0" bIns="0">
            <a:noAutofit/>
          </a:bodyPr>
          <a:p>
            <a:endParaRPr b="0" lang="en-US" sz="2000" spc="-1" strike="noStrike">
              <a:latin typeface="Arial"/>
            </a:endParaRPr>
          </a:p>
        </p:txBody>
      </p:sp>
      <p:sp>
        <p:nvSpPr>
          <p:cNvPr id="207"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9C456431-022A-47B5-A491-0F944FDCEF0F}" type="slidenum">
              <a:rPr b="0" lang="en-US" sz="1200" spc="-1" strike="noStrike">
                <a:solidFill>
                  <a:srgbClr val="000000"/>
                </a:solidFill>
                <a:latin typeface="Calibri"/>
                <a:ea typeface="Calibri"/>
              </a:rPr>
              <a:t>&lt;number&gt;</a:t>
            </a:fld>
            <a:endParaRPr b="0" lang="en-US"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1144440" y="695160"/>
            <a:ext cx="4568400" cy="3427200"/>
          </a:xfrm>
          <a:prstGeom prst="rect">
            <a:avLst/>
          </a:prstGeom>
        </p:spPr>
      </p:sp>
      <p:sp>
        <p:nvSpPr>
          <p:cNvPr id="209" name="PlaceHolder 2"/>
          <p:cNvSpPr>
            <a:spLocks noGrp="1"/>
          </p:cNvSpPr>
          <p:nvPr>
            <p:ph type="body"/>
          </p:nvPr>
        </p:nvSpPr>
        <p:spPr>
          <a:xfrm>
            <a:off x="685800" y="4343400"/>
            <a:ext cx="5485320" cy="4113720"/>
          </a:xfrm>
          <a:prstGeom prst="rect">
            <a:avLst/>
          </a:prstGeom>
        </p:spPr>
        <p:txBody>
          <a:bodyPr lIns="0" rIns="0" tIns="0" bIns="0">
            <a:noAutofit/>
          </a:bodyPr>
          <a:p>
            <a:pPr marL="216000" indent="-215640">
              <a:lnSpc>
                <a:spcPct val="100000"/>
              </a:lnSpc>
              <a:tabLst>
                <a:tab algn="l" pos="0"/>
              </a:tabLst>
            </a:pPr>
            <a:r>
              <a:rPr b="0" lang="en-US" sz="2000" spc="-1" strike="noStrike">
                <a:latin typeface="Arial"/>
              </a:rPr>
              <a:t>Teledentistry in the CNMI is not a billable service but its primary importance for the CNMI is that it allows for an increase in access to oral health services on the islands of Rota and Tinian.  Through teledentistry, the dentist can remotely supervise work being done by dental assistants and dental therapists.</a:t>
            </a:r>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1143000" y="685800"/>
            <a:ext cx="4571640" cy="3428640"/>
          </a:xfrm>
          <a:prstGeom prst="rect">
            <a:avLst/>
          </a:prstGeom>
        </p:spPr>
      </p:sp>
      <p:sp>
        <p:nvSpPr>
          <p:cNvPr id="211" name="PlaceHolder 2"/>
          <p:cNvSpPr>
            <a:spLocks noGrp="1"/>
          </p:cNvSpPr>
          <p:nvPr>
            <p:ph type="body"/>
          </p:nvPr>
        </p:nvSpPr>
        <p:spPr>
          <a:xfrm>
            <a:off x="685800" y="4343400"/>
            <a:ext cx="5485320" cy="4113720"/>
          </a:xfrm>
          <a:prstGeom prst="rect">
            <a:avLst/>
          </a:prstGeom>
        </p:spPr>
        <p:txBody>
          <a:bodyPr lIns="0" rIns="0" tIns="0" bIns="0">
            <a:noAutofit/>
          </a:bodyPr>
          <a:p>
            <a:endParaRPr b="0" lang="en-US" sz="2000" spc="-1" strike="noStrike">
              <a:latin typeface="Arial"/>
            </a:endParaRPr>
          </a:p>
        </p:txBody>
      </p:sp>
      <p:sp>
        <p:nvSpPr>
          <p:cNvPr id="212"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D491DC28-53FA-43C8-B84C-7D6A88693B84}"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685800" y="4343400"/>
            <a:ext cx="5485320" cy="4113720"/>
          </a:xfrm>
          <a:prstGeom prst="rect">
            <a:avLst/>
          </a:prstGeom>
        </p:spPr>
        <p:txBody>
          <a:bodyPr lIns="0" rIns="0" tIns="0" bIns="0">
            <a:noAutofit/>
          </a:bodyPr>
          <a:p>
            <a:pPr marL="216000" indent="-215640">
              <a:lnSpc>
                <a:spcPct val="100000"/>
              </a:lnSpc>
              <a:tabLst>
                <a:tab algn="l" pos="0"/>
              </a:tabLst>
            </a:pPr>
            <a:r>
              <a:rPr b="0" lang="en-US" sz="1200" spc="-1" strike="noStrike">
                <a:solidFill>
                  <a:srgbClr val="000000"/>
                </a:solidFill>
                <a:latin typeface="Calibri"/>
                <a:ea typeface="Calibri"/>
              </a:rPr>
              <a:t>EDDA vs Dental Therapist</a:t>
            </a:r>
            <a:endParaRPr b="0" lang="en-US" sz="1200" spc="-1" strike="noStrike">
              <a:latin typeface="Arial"/>
            </a:endParaRPr>
          </a:p>
          <a:p>
            <a:pPr marL="216000" indent="-215640">
              <a:lnSpc>
                <a:spcPct val="100000"/>
              </a:lnSpc>
              <a:tabLst>
                <a:tab algn="l" pos="0"/>
              </a:tabLst>
            </a:pPr>
            <a:r>
              <a:rPr b="0" lang="en-US" sz="1200" spc="-1" strike="noStrike">
                <a:solidFill>
                  <a:srgbClr val="000000"/>
                </a:solidFill>
                <a:latin typeface="Calibri"/>
                <a:ea typeface="Calibri"/>
              </a:rPr>
              <a:t>DT- can administer anesthetics, can diagnose, can do simple extractions, sub-gingival prophylaxis and fillings unlike EDDA</a:t>
            </a:r>
            <a:endParaRPr b="0" lang="en-US" sz="1200" spc="-1" strike="noStrike">
              <a:latin typeface="Arial"/>
            </a:endParaRPr>
          </a:p>
        </p:txBody>
      </p:sp>
      <p:sp>
        <p:nvSpPr>
          <p:cNvPr id="177" name="PlaceHolder 2"/>
          <p:cNvSpPr>
            <a:spLocks noGrp="1"/>
          </p:cNvSpPr>
          <p:nvPr>
            <p:ph type="sldImg"/>
          </p:nvPr>
        </p:nvSpPr>
        <p:spPr>
          <a:xfrm>
            <a:off x="1143000" y="685800"/>
            <a:ext cx="4571640" cy="3428640"/>
          </a:xfrm>
          <a:prstGeom prst="rect">
            <a:avLst/>
          </a:prstGeom>
        </p:spPr>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1143000" y="685800"/>
            <a:ext cx="4571640" cy="3428640"/>
          </a:xfrm>
          <a:prstGeom prst="rect">
            <a:avLst/>
          </a:prstGeom>
        </p:spPr>
      </p:sp>
      <p:sp>
        <p:nvSpPr>
          <p:cNvPr id="179" name="PlaceHolder 2"/>
          <p:cNvSpPr>
            <a:spLocks noGrp="1"/>
          </p:cNvSpPr>
          <p:nvPr>
            <p:ph type="body"/>
          </p:nvPr>
        </p:nvSpPr>
        <p:spPr>
          <a:xfrm>
            <a:off x="685800" y="4343400"/>
            <a:ext cx="5485320" cy="4113720"/>
          </a:xfrm>
          <a:prstGeom prst="rect">
            <a:avLst/>
          </a:prstGeom>
        </p:spPr>
        <p:txBody>
          <a:bodyPr lIns="0" rIns="0" tIns="0" bIns="0">
            <a:noAutofit/>
          </a:bodyPr>
          <a:p>
            <a:pPr marL="216000" indent="-215640">
              <a:lnSpc>
                <a:spcPct val="100000"/>
              </a:lnSpc>
              <a:tabLst>
                <a:tab algn="l" pos="0"/>
              </a:tabLst>
            </a:pPr>
            <a:r>
              <a:rPr b="0" lang="en-US" sz="1200" spc="-1" strike="noStrike">
                <a:solidFill>
                  <a:srgbClr val="000000"/>
                </a:solidFill>
                <a:latin typeface="Calibri"/>
                <a:ea typeface="Calibri"/>
              </a:rPr>
              <a:t>Socio-Economic:  The COVID 19 pandemic has exacerbated the poverty levels.  The islands depend on tourism for income and the pandemic caused border closure and limited entry which dried up all activities related to tourism.  The number of Medicaid recipients increased with the Medicaid Pandemic Eligibility that does not require a US citizenship. Strict entry requirements also prevented dental specialists like oral surgeons and endodontists from providing services on Saipan</a:t>
            </a:r>
            <a:endParaRPr b="0" lang="en-US" sz="1200" spc="-1" strike="noStrike">
              <a:latin typeface="Arial"/>
            </a:endParaRPr>
          </a:p>
        </p:txBody>
      </p:sp>
      <p:sp>
        <p:nvSpPr>
          <p:cNvPr id="180"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9652D381-65BF-4C93-9557-B34C949B04BA}"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1143000" y="685800"/>
            <a:ext cx="4571640" cy="3428640"/>
          </a:xfrm>
          <a:prstGeom prst="rect">
            <a:avLst/>
          </a:prstGeom>
        </p:spPr>
      </p:sp>
      <p:sp>
        <p:nvSpPr>
          <p:cNvPr id="182" name="PlaceHolder 2"/>
          <p:cNvSpPr>
            <a:spLocks noGrp="1"/>
          </p:cNvSpPr>
          <p:nvPr>
            <p:ph type="body"/>
          </p:nvPr>
        </p:nvSpPr>
        <p:spPr>
          <a:xfrm>
            <a:off x="685800" y="4343400"/>
            <a:ext cx="5485320" cy="4113720"/>
          </a:xfrm>
          <a:prstGeom prst="rect">
            <a:avLst/>
          </a:prstGeom>
        </p:spPr>
        <p:txBody>
          <a:bodyPr lIns="0" rIns="0" tIns="0" bIns="0">
            <a:normAutofit/>
          </a:bodyPr>
          <a:p>
            <a:endParaRPr b="0" lang="en-US" sz="2000" spc="-1" strike="noStrike">
              <a:latin typeface="Arial"/>
            </a:endParaRPr>
          </a:p>
        </p:txBody>
      </p:sp>
      <p:sp>
        <p:nvSpPr>
          <p:cNvPr id="183"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A9570611-E22C-4B25-8C9F-768477151C29}"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1143000" y="685800"/>
            <a:ext cx="4571640" cy="3428640"/>
          </a:xfrm>
          <a:prstGeom prst="rect">
            <a:avLst/>
          </a:prstGeom>
        </p:spPr>
      </p:sp>
      <p:sp>
        <p:nvSpPr>
          <p:cNvPr id="185" name="PlaceHolder 2"/>
          <p:cNvSpPr>
            <a:spLocks noGrp="1"/>
          </p:cNvSpPr>
          <p:nvPr>
            <p:ph type="body"/>
          </p:nvPr>
        </p:nvSpPr>
        <p:spPr>
          <a:xfrm>
            <a:off x="685800" y="4343400"/>
            <a:ext cx="5485320" cy="4113720"/>
          </a:xfrm>
          <a:prstGeom prst="rect">
            <a:avLst/>
          </a:prstGeom>
        </p:spPr>
        <p:txBody>
          <a:bodyPr lIns="0" rIns="0" tIns="0" bIns="0">
            <a:noAutofit/>
          </a:bodyPr>
          <a:p>
            <a:pPr marL="216000" indent="-216000">
              <a:lnSpc>
                <a:spcPct val="100000"/>
              </a:lnSpc>
              <a:tabLst>
                <a:tab algn="l" pos="0"/>
              </a:tabLst>
            </a:pPr>
            <a:r>
              <a:rPr b="1" lang="en-US" sz="2000" spc="-1" strike="noStrike">
                <a:solidFill>
                  <a:srgbClr val="000000"/>
                </a:solidFill>
                <a:latin typeface="Calibri"/>
              </a:rPr>
              <a:t>*SAGE Journal June 16, 2020. https://journals.sagepub.com/doi/abs/10.1177/0003489420934846.</a:t>
            </a:r>
            <a:endParaRPr b="0" lang="en-US" sz="2000" spc="-1" strike="noStrike">
              <a:latin typeface="Arial"/>
            </a:endParaRPr>
          </a:p>
          <a:p>
            <a:pPr marL="216000" indent="-216000">
              <a:lnSpc>
                <a:spcPct val="100000"/>
              </a:lnSpc>
              <a:tabLst>
                <a:tab algn="l" pos="0"/>
              </a:tabLst>
            </a:pPr>
            <a:r>
              <a:rPr b="1" lang="en-US" sz="2000" spc="-1" strike="noStrike">
                <a:solidFill>
                  <a:srgbClr val="000000"/>
                </a:solidFill>
                <a:latin typeface="Calibri"/>
              </a:rPr>
              <a:t>Due to our robust immunization program, unlike the U.S. where most of the oral cancer is from HPV, we have no oral cancer from HPV.</a:t>
            </a:r>
            <a:endParaRPr b="0" lang="en-US" sz="2000" spc="-1" strike="noStrike">
              <a:latin typeface="Arial"/>
            </a:endParaRPr>
          </a:p>
          <a:p>
            <a:pPr marL="216000" indent="-216000">
              <a:lnSpc>
                <a:spcPct val="100000"/>
              </a:lnSpc>
              <a:tabLst>
                <a:tab algn="l" pos="0"/>
              </a:tabLst>
            </a:pPr>
            <a:r>
              <a:rPr b="1" lang="en-US" sz="2000" spc="-1" strike="noStrike">
                <a:solidFill>
                  <a:srgbClr val="000000"/>
                </a:solidFill>
                <a:latin typeface="Calibri"/>
              </a:rPr>
              <a:t>Ave age is 48 though the youngest patient with oral cancer is 29; diagnosed in 2019 and died 2020. CNMI Oncologist, Dr. Brett and ENT Dr. Moss noted that oral cancer from betel nut chewing is very aggressive and does not respond well to conventional treatment of radiation.  These type of cancer are more responsive to immunotherapy</a:t>
            </a:r>
            <a:endParaRPr b="0" lang="en-US" sz="2000" spc="-1" strike="noStrike">
              <a:latin typeface="Arial"/>
            </a:endParaRPr>
          </a:p>
        </p:txBody>
      </p:sp>
      <p:sp>
        <p:nvSpPr>
          <p:cNvPr id="186"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CD34AA61-AB4C-4D9B-8778-81DF3D5A4A9A}"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1143000" y="685800"/>
            <a:ext cx="4571640" cy="3428640"/>
          </a:xfrm>
          <a:prstGeom prst="rect">
            <a:avLst/>
          </a:prstGeom>
        </p:spPr>
      </p:sp>
      <p:sp>
        <p:nvSpPr>
          <p:cNvPr id="188" name="PlaceHolder 2"/>
          <p:cNvSpPr>
            <a:spLocks noGrp="1"/>
          </p:cNvSpPr>
          <p:nvPr>
            <p:ph type="body"/>
          </p:nvPr>
        </p:nvSpPr>
        <p:spPr>
          <a:xfrm>
            <a:off x="685800" y="4343400"/>
            <a:ext cx="5485320" cy="4113720"/>
          </a:xfrm>
          <a:prstGeom prst="rect">
            <a:avLst/>
          </a:prstGeom>
        </p:spPr>
        <p:txBody>
          <a:bodyPr lIns="0" rIns="0" tIns="0" bIns="0">
            <a:noAutofit/>
          </a:bodyPr>
          <a:p>
            <a:pPr marL="216000" indent="-216000">
              <a:lnSpc>
                <a:spcPct val="100000"/>
              </a:lnSpc>
              <a:tabLst>
                <a:tab algn="l" pos="0"/>
              </a:tabLst>
            </a:pPr>
            <a:r>
              <a:rPr b="1" lang="en-US" sz="2000" spc="-1" strike="noStrike">
                <a:solidFill>
                  <a:srgbClr val="000000"/>
                </a:solidFill>
                <a:latin typeface="Calibri"/>
              </a:rPr>
              <a:t>2018-2020 # of patients screened (112) biopsied (21) confirmed squamous cell ca (11)    </a:t>
            </a:r>
            <a:endParaRPr b="0" lang="en-US" sz="2000" spc="-1" strike="noStrike">
              <a:latin typeface="Arial"/>
            </a:endParaRPr>
          </a:p>
          <a:p>
            <a:pPr marL="216000" indent="-216000">
              <a:lnSpc>
                <a:spcPct val="100000"/>
              </a:lnSpc>
              <a:tabLst>
                <a:tab algn="l" pos="0"/>
              </a:tabLst>
            </a:pPr>
            <a:r>
              <a:rPr b="1" lang="en-US" sz="2000" spc="-1" strike="noStrike">
                <a:solidFill>
                  <a:srgbClr val="000000"/>
                </a:solidFill>
                <a:latin typeface="Calibri"/>
              </a:rPr>
              <a:t>2021-2022 # patients screened (67), biopsied (11), confirmed w/squamous cell ca (2)</a:t>
            </a:r>
            <a:endParaRPr b="0" lang="en-US" sz="2000" spc="-1" strike="noStrike">
              <a:latin typeface="Arial"/>
            </a:endParaRPr>
          </a:p>
          <a:p>
            <a:pPr marL="216000" indent="-216000">
              <a:lnSpc>
                <a:spcPct val="100000"/>
              </a:lnSpc>
              <a:tabLst>
                <a:tab algn="l" pos="0"/>
              </a:tabLst>
            </a:pPr>
            <a:endParaRPr b="0" lang="en-US" sz="2000" spc="-1" strike="noStrike">
              <a:latin typeface="Arial"/>
            </a:endParaRPr>
          </a:p>
        </p:txBody>
      </p:sp>
      <p:sp>
        <p:nvSpPr>
          <p:cNvPr id="189"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tabLst>
                <a:tab algn="l" pos="0"/>
              </a:tabLst>
            </a:pPr>
            <a:fld id="{5E416C97-7FCE-4EA6-A499-C6155ADF346E}"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body"/>
          </p:nvPr>
        </p:nvSpPr>
        <p:spPr>
          <a:xfrm>
            <a:off x="685800" y="4343400"/>
            <a:ext cx="5485320" cy="4113720"/>
          </a:xfrm>
          <a:prstGeom prst="rect">
            <a:avLst/>
          </a:prstGeom>
        </p:spPr>
        <p:txBody>
          <a:bodyPr lIns="0" rIns="0" tIns="0" bIns="0">
            <a:noAutofit/>
          </a:bodyPr>
          <a:p>
            <a:pPr marL="457200" indent="-227520">
              <a:lnSpc>
                <a:spcPct val="100000"/>
              </a:lnSpc>
              <a:tabLst>
                <a:tab algn="l" pos="0"/>
              </a:tabLst>
            </a:pPr>
            <a:r>
              <a:rPr b="1" lang="en-US" sz="1200" spc="-1" strike="noStrike">
                <a:solidFill>
                  <a:srgbClr val="000000"/>
                </a:solidFill>
                <a:latin typeface="Calibri"/>
                <a:ea typeface="Calibri"/>
              </a:rPr>
              <a:t>Oral Cancer is a huge problem in the CNMI, it is an concerted effort by the community to address this problem. **Cultural norm so to ‘ban” its usage has no support in the CNMI</a:t>
            </a:r>
            <a:endParaRPr b="0" lang="en-US" sz="1200" spc="-1" strike="noStrike">
              <a:latin typeface="Arial"/>
            </a:endParaRPr>
          </a:p>
          <a:p>
            <a:pPr marL="457200" indent="-227520">
              <a:lnSpc>
                <a:spcPct val="100000"/>
              </a:lnSpc>
              <a:tabLst>
                <a:tab algn="l" pos="0"/>
              </a:tabLst>
            </a:pPr>
            <a:endParaRPr b="0" lang="en-US" sz="1200" spc="-1" strike="noStrike">
              <a:latin typeface="Arial"/>
            </a:endParaRPr>
          </a:p>
          <a:p>
            <a:pPr marL="457200" indent="-227160">
              <a:lnSpc>
                <a:spcPct val="100000"/>
              </a:lnSpc>
              <a:tabLst>
                <a:tab algn="l" pos="0"/>
              </a:tabLst>
            </a:pPr>
            <a:r>
              <a:rPr b="1" lang="en-US" sz="1200" spc="-1" strike="noStrike">
                <a:solidFill>
                  <a:srgbClr val="000000"/>
                </a:solidFill>
                <a:latin typeface="Calibri"/>
                <a:ea typeface="Calibri"/>
              </a:rPr>
              <a:t>Again, Angie: My previous comment:</a:t>
            </a:r>
            <a:endParaRPr b="0" lang="en-US" sz="1200" spc="-1" strike="noStrike">
              <a:latin typeface="Arial"/>
            </a:endParaRPr>
          </a:p>
          <a:p>
            <a:pPr marL="457200" indent="-227160">
              <a:lnSpc>
                <a:spcPct val="100000"/>
              </a:lnSpc>
              <a:tabLst>
                <a:tab algn="l" pos="0"/>
              </a:tabLst>
            </a:pPr>
            <a:r>
              <a:rPr b="1" lang="en-US" sz="1200" spc="-1" strike="noStrike">
                <a:solidFill>
                  <a:srgbClr val="000000"/>
                </a:solidFill>
                <a:latin typeface="Calibri"/>
                <a:ea typeface="Calibri"/>
              </a:rPr>
              <a:t>“</a:t>
            </a:r>
            <a:r>
              <a:rPr b="1" lang="en-US" sz="1200" spc="-1" strike="noStrike">
                <a:solidFill>
                  <a:srgbClr val="000000"/>
                </a:solidFill>
                <a:latin typeface="Calibri"/>
                <a:ea typeface="Calibri"/>
              </a:rPr>
              <a:t>According to the American Cancer Society oropharyngeal cancers are diagnosed in folks over 60 years. Now if this occurs at much younger ages and with greater prevalence than in the US overall, this is significant. So even if you don’t have hard data, you can refer to your clinical observations and experience and that of your public health colleagues. This is important to share.”</a:t>
            </a:r>
            <a:endParaRPr b="0" lang="en-US" sz="1200" spc="-1" strike="noStrike">
              <a:latin typeface="Arial"/>
            </a:endParaRPr>
          </a:p>
          <a:p>
            <a:pPr marL="457200" indent="-227160">
              <a:lnSpc>
                <a:spcPct val="100000"/>
              </a:lnSpc>
              <a:tabLst>
                <a:tab algn="l" pos="0"/>
              </a:tabLst>
            </a:pPr>
            <a:endParaRPr b="0" lang="en-US" sz="1200" spc="-1" strike="noStrike">
              <a:latin typeface="Arial"/>
            </a:endParaRPr>
          </a:p>
          <a:p>
            <a:pPr marL="457200" indent="-227160">
              <a:lnSpc>
                <a:spcPct val="100000"/>
              </a:lnSpc>
              <a:tabLst>
                <a:tab algn="l" pos="0"/>
              </a:tabLst>
            </a:pPr>
            <a:r>
              <a:rPr b="1" lang="en-US" sz="1200" spc="-1" strike="noStrike">
                <a:solidFill>
                  <a:srgbClr val="000000"/>
                </a:solidFill>
                <a:latin typeface="Calibri"/>
                <a:ea typeface="Calibri"/>
              </a:rPr>
              <a:t>Any additional comment???</a:t>
            </a:r>
            <a:endParaRPr b="0" lang="en-US" sz="1200" spc="-1" strike="noStrike">
              <a:latin typeface="Arial"/>
            </a:endParaRPr>
          </a:p>
        </p:txBody>
      </p:sp>
      <p:sp>
        <p:nvSpPr>
          <p:cNvPr id="191" name="PlaceHolder 2"/>
          <p:cNvSpPr>
            <a:spLocks noGrp="1"/>
          </p:cNvSpPr>
          <p:nvPr>
            <p:ph type="sldImg"/>
          </p:nvPr>
        </p:nvSpPr>
        <p:spPr>
          <a:xfrm>
            <a:off x="1143000" y="685800"/>
            <a:ext cx="4571640" cy="3428640"/>
          </a:xfrm>
          <a:prstGeom prst="rect">
            <a:avLst/>
          </a:prstGeom>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3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3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3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3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3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4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4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4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4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4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4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4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6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6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6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
        <p:nvSpPr>
          <p:cNvPr id="6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7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
        <p:nvSpPr>
          <p:cNvPr id="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1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7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
        <p:nvSpPr>
          <p:cNvPr id="7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7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7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8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8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8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8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8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8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8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9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9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9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9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9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9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1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
        <p:nvSpPr>
          <p:cNvPr id="1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2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
        <p:nvSpPr>
          <p:cNvPr id="2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2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Corbe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2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Corbe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Corbel"/>
            </a:endParaRPr>
          </a:p>
        </p:txBody>
      </p:sp>
      <p:sp>
        <p:nvSpPr>
          <p:cNvPr id="3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0" name="Group 1"/>
          <p:cNvGrpSpPr/>
          <p:nvPr/>
        </p:nvGrpSpPr>
        <p:grpSpPr>
          <a:xfrm>
            <a:off x="0" y="0"/>
            <a:ext cx="2131560" cy="6857640"/>
            <a:chOff x="0" y="0"/>
            <a:chExt cx="2131560" cy="6857640"/>
          </a:xfrm>
        </p:grpSpPr>
        <p:sp>
          <p:nvSpPr>
            <p:cNvPr id="1" name="CustomShape 2"/>
            <p:cNvSpPr/>
            <p:nvPr/>
          </p:nvSpPr>
          <p:spPr>
            <a:xfrm>
              <a:off x="0" y="0"/>
              <a:ext cx="1072800" cy="5290920"/>
            </a:xfrm>
            <a:custGeom>
              <a:avLst/>
              <a:gdLst/>
              <a:ahLst/>
              <a:rect l="l" t="t"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tyle>
            <a:lnRef idx="0"/>
            <a:fillRef idx="0"/>
            <a:effectRef idx="0"/>
            <a:fontRef idx="minor"/>
          </p:style>
        </p:sp>
        <p:sp>
          <p:nvSpPr>
            <p:cNvPr id="2" name="CustomShape 3"/>
            <p:cNvSpPr/>
            <p:nvPr/>
          </p:nvSpPr>
          <p:spPr>
            <a:xfrm>
              <a:off x="0" y="0"/>
              <a:ext cx="758520" cy="4624200"/>
            </a:xfrm>
            <a:custGeom>
              <a:avLst/>
              <a:gdLst/>
              <a:ahLst/>
              <a:rect l="l" t="t"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tyle>
            <a:lnRef idx="0"/>
            <a:fillRef idx="0"/>
            <a:effectRef idx="0"/>
            <a:fontRef idx="minor"/>
          </p:style>
        </p:sp>
        <p:sp>
          <p:nvSpPr>
            <p:cNvPr id="3" name="CustomShape 4"/>
            <p:cNvSpPr/>
            <p:nvPr/>
          </p:nvSpPr>
          <p:spPr>
            <a:xfrm>
              <a:off x="0" y="5662440"/>
              <a:ext cx="906120" cy="1195200"/>
            </a:xfrm>
            <a:custGeom>
              <a:avLst/>
              <a:gdLst/>
              <a:ahLst/>
              <a:rect l="l" t="t"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tyle>
            <a:lnRef idx="0"/>
            <a:fillRef idx="0"/>
            <a:effectRef idx="0"/>
            <a:fontRef idx="minor"/>
          </p:style>
        </p:sp>
        <p:sp>
          <p:nvSpPr>
            <p:cNvPr id="4" name="CustomShape 5"/>
            <p:cNvSpPr/>
            <p:nvPr/>
          </p:nvSpPr>
          <p:spPr>
            <a:xfrm>
              <a:off x="0" y="5295960"/>
              <a:ext cx="1487160" cy="1561680"/>
            </a:xfrm>
            <a:custGeom>
              <a:avLst/>
              <a:gdLst/>
              <a:ahLst/>
              <a:rect l="l" t="t"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tyle>
            <a:lnRef idx="0"/>
            <a:fillRef idx="0"/>
            <a:effectRef idx="0"/>
            <a:fontRef idx="minor"/>
          </p:style>
        </p:sp>
        <p:sp>
          <p:nvSpPr>
            <p:cNvPr id="5" name="CustomShape 6"/>
            <p:cNvSpPr/>
            <p:nvPr/>
          </p:nvSpPr>
          <p:spPr>
            <a:xfrm>
              <a:off x="0" y="5257800"/>
              <a:ext cx="2131560" cy="1599840"/>
            </a:xfrm>
            <a:custGeom>
              <a:avLst/>
              <a:gdLst/>
              <a:ahLst/>
              <a:rect l="l" t="t"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tyle>
            <a:lnRef idx="0"/>
            <a:fillRef idx="0"/>
            <a:effectRef idx="0"/>
            <a:fontRef idx="minor"/>
          </p:style>
        </p:sp>
        <p:sp>
          <p:nvSpPr>
            <p:cNvPr id="6" name="CustomShape 7"/>
            <p:cNvSpPr/>
            <p:nvPr/>
          </p:nvSpPr>
          <p:spPr>
            <a:xfrm>
              <a:off x="0" y="5357880"/>
              <a:ext cx="1377720" cy="1499760"/>
            </a:xfrm>
            <a:custGeom>
              <a:avLst/>
              <a:gdLst/>
              <a:ahLst/>
              <a:rect l="l" t="t"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tyle>
            <a:lnRef idx="0"/>
            <a:fillRef idx="0"/>
            <a:effectRef idx="0"/>
            <a:fontRef idx="minor"/>
          </p:style>
        </p:sp>
      </p:grpSp>
      <p:sp>
        <p:nvSpPr>
          <p:cNvPr id="7" name="PlaceHolder 8"/>
          <p:cNvSpPr>
            <a:spLocks noGrp="1"/>
          </p:cNvSpPr>
          <p:nvPr>
            <p:ph type="dt"/>
          </p:nvPr>
        </p:nvSpPr>
        <p:spPr>
          <a:xfrm>
            <a:off x="7358760" y="6116040"/>
            <a:ext cx="857160" cy="364680"/>
          </a:xfrm>
          <a:prstGeom prst="rect">
            <a:avLst/>
          </a:prstGeom>
        </p:spPr>
        <p:txBody>
          <a:bodyPr anchor="ctr">
            <a:noAutofit/>
          </a:bodyPr>
          <a:p>
            <a:pPr algn="r">
              <a:lnSpc>
                <a:spcPct val="100000"/>
              </a:lnSpc>
            </a:pPr>
            <a:fld id="{22B19947-7BF5-46F8-8F97-41EEF3F08ABC}" type="datetime">
              <a:rPr b="0" lang="en-US" sz="1000" spc="-1" strike="noStrike">
                <a:solidFill>
                  <a:srgbClr val="000000"/>
                </a:solidFill>
                <a:latin typeface="Corbel"/>
              </a:rPr>
              <a:t>3/30/22</a:t>
            </a:fld>
            <a:endParaRPr b="0" lang="en-US" sz="1000" spc="-1" strike="noStrike">
              <a:latin typeface="Times New Roman"/>
            </a:endParaRPr>
          </a:p>
        </p:txBody>
      </p:sp>
      <p:sp>
        <p:nvSpPr>
          <p:cNvPr id="8" name="PlaceHolder 9"/>
          <p:cNvSpPr>
            <a:spLocks noGrp="1"/>
          </p:cNvSpPr>
          <p:nvPr>
            <p:ph type="ftr"/>
          </p:nvPr>
        </p:nvSpPr>
        <p:spPr>
          <a:xfrm>
            <a:off x="1986840" y="6116040"/>
            <a:ext cx="5314320" cy="364680"/>
          </a:xfrm>
          <a:prstGeom prst="rect">
            <a:avLst/>
          </a:prstGeom>
        </p:spPr>
        <p:txBody>
          <a:bodyPr anchor="ctr">
            <a:noAutofit/>
          </a:bodyPr>
          <a:p>
            <a:endParaRPr b="0" lang="en-US" sz="2400" spc="-1" strike="noStrike">
              <a:latin typeface="Times New Roman"/>
            </a:endParaRPr>
          </a:p>
        </p:txBody>
      </p:sp>
      <p:sp>
        <p:nvSpPr>
          <p:cNvPr id="9" name="PlaceHolder 10"/>
          <p:cNvSpPr>
            <a:spLocks noGrp="1"/>
          </p:cNvSpPr>
          <p:nvPr>
            <p:ph type="sldNum"/>
          </p:nvPr>
        </p:nvSpPr>
        <p:spPr>
          <a:xfrm>
            <a:off x="8273160" y="6116040"/>
            <a:ext cx="413280" cy="364680"/>
          </a:xfrm>
          <a:prstGeom prst="rect">
            <a:avLst/>
          </a:prstGeom>
        </p:spPr>
        <p:txBody>
          <a:bodyPr anchor="ctr">
            <a:noAutofit/>
          </a:bodyPr>
          <a:p>
            <a:pPr algn="r">
              <a:lnSpc>
                <a:spcPct val="100000"/>
              </a:lnSpc>
            </a:pPr>
            <a:fld id="{87910D2D-31A9-431A-8959-58DA9A32CF74}" type="slidenum">
              <a:rPr b="0" lang="en-US" sz="1000" spc="-1" strike="noStrike">
                <a:solidFill>
                  <a:srgbClr val="000000"/>
                </a:solidFill>
                <a:latin typeface="Corbel"/>
              </a:rPr>
              <a:t>&lt;number&gt;</a:t>
            </a:fld>
            <a:endParaRPr b="0" lang="en-US" sz="1000" spc="-1" strike="noStrike">
              <a:latin typeface="Times New Roman"/>
            </a:endParaRPr>
          </a:p>
        </p:txBody>
      </p:sp>
      <p:sp>
        <p:nvSpPr>
          <p:cNvPr id="10" name="PlaceHolder 1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orbel"/>
              </a:rPr>
              <a:t>Click to edit the title text format</a:t>
            </a:r>
            <a:endParaRPr b="0" lang="en-US" sz="1800" spc="-1" strike="noStrike">
              <a:solidFill>
                <a:srgbClr val="000000"/>
              </a:solidFill>
              <a:latin typeface="Corbel"/>
            </a:endParaRPr>
          </a:p>
        </p:txBody>
      </p:sp>
      <p:sp>
        <p:nvSpPr>
          <p:cNvPr id="11" name="PlaceHolder 1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Corbel"/>
              </a:rPr>
              <a:t>Click to edit the outline text format</a:t>
            </a:r>
            <a:endParaRPr b="0" lang="en-US" sz="2400" spc="-1" strike="noStrike">
              <a:solidFill>
                <a:srgbClr val="000000"/>
              </a:solidFill>
              <a:latin typeface="Corbe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orbel"/>
              </a:rPr>
              <a:t>Second Outline Level</a:t>
            </a:r>
            <a:endParaRPr b="0" lang="en-US" sz="1800" spc="-1" strike="noStrike">
              <a:solidFill>
                <a:srgbClr val="000000"/>
              </a:solidFill>
              <a:latin typeface="Corbel"/>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Corbel"/>
              </a:rPr>
              <a:t>Third Outline Level</a:t>
            </a:r>
            <a:endParaRPr b="0" lang="en-US" sz="1600" spc="-1" strike="noStrike">
              <a:solidFill>
                <a:srgbClr val="000000"/>
              </a:solidFill>
              <a:latin typeface="Corbe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Corbel"/>
              </a:rPr>
              <a:t>Fourth Outline Level</a:t>
            </a:r>
            <a:endParaRPr b="0" lang="en-US" sz="1400" spc="-1" strike="noStrike">
              <a:solidFill>
                <a:srgbClr val="000000"/>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orbel"/>
              </a:rPr>
              <a:t>Fifth Outline Level</a:t>
            </a:r>
            <a:endParaRPr b="0" lang="en-US" sz="2000" spc="-1" strike="noStrike">
              <a:solidFill>
                <a:srgbClr val="000000"/>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orbel"/>
              </a:rPr>
              <a:t>Sixth Outline Level</a:t>
            </a:r>
            <a:endParaRPr b="0" lang="en-US" sz="2000" spc="-1" strike="noStrike">
              <a:solidFill>
                <a:srgbClr val="000000"/>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orbel"/>
              </a:rPr>
              <a:t>Seventh Outline Level</a:t>
            </a:r>
            <a:endParaRPr b="0" lang="en-US" sz="2000" spc="-1" strike="noStrike">
              <a:solidFill>
                <a:srgbClr val="000000"/>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48" name="Group 1"/>
          <p:cNvGrpSpPr/>
          <p:nvPr/>
        </p:nvGrpSpPr>
        <p:grpSpPr>
          <a:xfrm>
            <a:off x="0" y="0"/>
            <a:ext cx="2131560" cy="6857640"/>
            <a:chOff x="0" y="0"/>
            <a:chExt cx="2131560" cy="6857640"/>
          </a:xfrm>
        </p:grpSpPr>
        <p:sp>
          <p:nvSpPr>
            <p:cNvPr id="49" name="CustomShape 2"/>
            <p:cNvSpPr/>
            <p:nvPr/>
          </p:nvSpPr>
          <p:spPr>
            <a:xfrm>
              <a:off x="0" y="0"/>
              <a:ext cx="1072800" cy="5290920"/>
            </a:xfrm>
            <a:custGeom>
              <a:avLst/>
              <a:gdLst/>
              <a:ahLst/>
              <a:rect l="l" t="t"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tyle>
            <a:lnRef idx="0"/>
            <a:fillRef idx="0"/>
            <a:effectRef idx="0"/>
            <a:fontRef idx="minor"/>
          </p:style>
        </p:sp>
        <p:sp>
          <p:nvSpPr>
            <p:cNvPr id="50" name="CustomShape 3"/>
            <p:cNvSpPr/>
            <p:nvPr/>
          </p:nvSpPr>
          <p:spPr>
            <a:xfrm>
              <a:off x="0" y="0"/>
              <a:ext cx="758520" cy="4624200"/>
            </a:xfrm>
            <a:custGeom>
              <a:avLst/>
              <a:gdLst/>
              <a:ahLst/>
              <a:rect l="l" t="t"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tyle>
            <a:lnRef idx="0"/>
            <a:fillRef idx="0"/>
            <a:effectRef idx="0"/>
            <a:fontRef idx="minor"/>
          </p:style>
        </p:sp>
        <p:sp>
          <p:nvSpPr>
            <p:cNvPr id="51" name="CustomShape 4"/>
            <p:cNvSpPr/>
            <p:nvPr/>
          </p:nvSpPr>
          <p:spPr>
            <a:xfrm>
              <a:off x="0" y="5662440"/>
              <a:ext cx="906120" cy="1195200"/>
            </a:xfrm>
            <a:custGeom>
              <a:avLst/>
              <a:gdLst/>
              <a:ahLst/>
              <a:rect l="l" t="t"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tyle>
            <a:lnRef idx="0"/>
            <a:fillRef idx="0"/>
            <a:effectRef idx="0"/>
            <a:fontRef idx="minor"/>
          </p:style>
        </p:sp>
        <p:sp>
          <p:nvSpPr>
            <p:cNvPr id="52" name="CustomShape 5"/>
            <p:cNvSpPr/>
            <p:nvPr/>
          </p:nvSpPr>
          <p:spPr>
            <a:xfrm>
              <a:off x="0" y="5295960"/>
              <a:ext cx="1487160" cy="1561680"/>
            </a:xfrm>
            <a:custGeom>
              <a:avLst/>
              <a:gdLst/>
              <a:ahLst/>
              <a:rect l="l" t="t"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tyle>
            <a:lnRef idx="0"/>
            <a:fillRef idx="0"/>
            <a:effectRef idx="0"/>
            <a:fontRef idx="minor"/>
          </p:style>
        </p:sp>
        <p:sp>
          <p:nvSpPr>
            <p:cNvPr id="53" name="CustomShape 6"/>
            <p:cNvSpPr/>
            <p:nvPr/>
          </p:nvSpPr>
          <p:spPr>
            <a:xfrm>
              <a:off x="0" y="5257800"/>
              <a:ext cx="2131560" cy="1599840"/>
            </a:xfrm>
            <a:custGeom>
              <a:avLst/>
              <a:gdLst/>
              <a:ahLst/>
              <a:rect l="l" t="t"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tyle>
            <a:lnRef idx="0"/>
            <a:fillRef idx="0"/>
            <a:effectRef idx="0"/>
            <a:fontRef idx="minor"/>
          </p:style>
        </p:sp>
        <p:sp>
          <p:nvSpPr>
            <p:cNvPr id="54" name="CustomShape 7"/>
            <p:cNvSpPr/>
            <p:nvPr/>
          </p:nvSpPr>
          <p:spPr>
            <a:xfrm>
              <a:off x="0" y="5357880"/>
              <a:ext cx="1377720" cy="1499760"/>
            </a:xfrm>
            <a:custGeom>
              <a:avLst/>
              <a:gdLst/>
              <a:ahLst/>
              <a:rect l="l" t="t"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tyle>
            <a:lnRef idx="0"/>
            <a:fillRef idx="0"/>
            <a:effectRef idx="0"/>
            <a:fontRef idx="minor"/>
          </p:style>
        </p:sp>
      </p:grpSp>
      <p:sp>
        <p:nvSpPr>
          <p:cNvPr id="55" name="PlaceHolder 8"/>
          <p:cNvSpPr>
            <a:spLocks noGrp="1"/>
          </p:cNvSpPr>
          <p:nvPr>
            <p:ph type="title"/>
          </p:nvPr>
        </p:nvSpPr>
        <p:spPr>
          <a:xfrm>
            <a:off x="982080" y="457200"/>
            <a:ext cx="7704360" cy="1980720"/>
          </a:xfrm>
          <a:prstGeom prst="rect">
            <a:avLst/>
          </a:prstGeom>
        </p:spPr>
        <p:txBody>
          <a:bodyPr anchor="ctr">
            <a:noAutofit/>
          </a:bodyPr>
          <a:p>
            <a:pPr algn="ctr">
              <a:lnSpc>
                <a:spcPct val="100000"/>
              </a:lnSpc>
            </a:pPr>
            <a:r>
              <a:rPr b="0" lang="en-US" sz="4000" spc="-1" strike="noStrike">
                <a:solidFill>
                  <a:srgbClr val="000000"/>
                </a:solidFill>
                <a:latin typeface="Corbel"/>
              </a:rPr>
              <a:t>Click to edit Master title style</a:t>
            </a:r>
            <a:endParaRPr b="0" lang="en-US" sz="4000" spc="-1" strike="noStrike">
              <a:solidFill>
                <a:srgbClr val="000000"/>
              </a:solidFill>
              <a:latin typeface="Corbel"/>
            </a:endParaRPr>
          </a:p>
        </p:txBody>
      </p:sp>
      <p:sp>
        <p:nvSpPr>
          <p:cNvPr id="56" name="PlaceHolder 9"/>
          <p:cNvSpPr>
            <a:spLocks noGrp="1"/>
          </p:cNvSpPr>
          <p:nvPr>
            <p:ph type="dt"/>
          </p:nvPr>
        </p:nvSpPr>
        <p:spPr>
          <a:xfrm>
            <a:off x="7358760" y="6116040"/>
            <a:ext cx="857160" cy="364680"/>
          </a:xfrm>
          <a:prstGeom prst="rect">
            <a:avLst/>
          </a:prstGeom>
        </p:spPr>
        <p:txBody>
          <a:bodyPr anchor="ctr">
            <a:noAutofit/>
          </a:bodyPr>
          <a:p>
            <a:pPr algn="r">
              <a:lnSpc>
                <a:spcPct val="100000"/>
              </a:lnSpc>
            </a:pPr>
            <a:fld id="{25B4A0BF-6428-4618-96FB-1EFBFBD8076E}" type="datetime">
              <a:rPr b="0" lang="en-US" sz="1000" spc="-1" strike="noStrike">
                <a:solidFill>
                  <a:srgbClr val="000000"/>
                </a:solidFill>
                <a:latin typeface="Corbel"/>
              </a:rPr>
              <a:t>3/30/22</a:t>
            </a:fld>
            <a:endParaRPr b="0" lang="en-US" sz="1000" spc="-1" strike="noStrike">
              <a:latin typeface="Times New Roman"/>
            </a:endParaRPr>
          </a:p>
        </p:txBody>
      </p:sp>
      <p:sp>
        <p:nvSpPr>
          <p:cNvPr id="57" name="PlaceHolder 10"/>
          <p:cNvSpPr>
            <a:spLocks noGrp="1"/>
          </p:cNvSpPr>
          <p:nvPr>
            <p:ph type="ftr"/>
          </p:nvPr>
        </p:nvSpPr>
        <p:spPr>
          <a:xfrm>
            <a:off x="1986840" y="6116040"/>
            <a:ext cx="5314320" cy="364680"/>
          </a:xfrm>
          <a:prstGeom prst="rect">
            <a:avLst/>
          </a:prstGeom>
        </p:spPr>
        <p:txBody>
          <a:bodyPr anchor="ctr">
            <a:noAutofit/>
          </a:bodyPr>
          <a:p>
            <a:endParaRPr b="0" lang="en-US" sz="2400" spc="-1" strike="noStrike">
              <a:latin typeface="Times New Roman"/>
            </a:endParaRPr>
          </a:p>
        </p:txBody>
      </p:sp>
      <p:sp>
        <p:nvSpPr>
          <p:cNvPr id="58" name="PlaceHolder 11"/>
          <p:cNvSpPr>
            <a:spLocks noGrp="1"/>
          </p:cNvSpPr>
          <p:nvPr>
            <p:ph type="sldNum"/>
          </p:nvPr>
        </p:nvSpPr>
        <p:spPr>
          <a:xfrm>
            <a:off x="8273160" y="6116040"/>
            <a:ext cx="413280" cy="364680"/>
          </a:xfrm>
          <a:prstGeom prst="rect">
            <a:avLst/>
          </a:prstGeom>
        </p:spPr>
        <p:txBody>
          <a:bodyPr anchor="ctr">
            <a:noAutofit/>
          </a:bodyPr>
          <a:p>
            <a:pPr algn="r">
              <a:lnSpc>
                <a:spcPct val="100000"/>
              </a:lnSpc>
            </a:pPr>
            <a:fld id="{3FCB0DFE-D199-492B-9ED4-E62D50CB7C3E}" type="slidenum">
              <a:rPr b="0" lang="en-US" sz="1000" spc="-1" strike="noStrike">
                <a:solidFill>
                  <a:srgbClr val="000000"/>
                </a:solidFill>
                <a:latin typeface="Corbel"/>
              </a:rPr>
              <a:t>&lt;number&gt;</a:t>
            </a:fld>
            <a:endParaRPr b="0" lang="en-US" sz="1000" spc="-1" strike="noStrike">
              <a:latin typeface="Times New Roman"/>
            </a:endParaRPr>
          </a:p>
        </p:txBody>
      </p:sp>
      <p:sp>
        <p:nvSpPr>
          <p:cNvPr id="59" name="PlaceHolder 1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Corbel"/>
              </a:rPr>
              <a:t>Click to edit the outline text format</a:t>
            </a:r>
            <a:endParaRPr b="0" lang="en-US" sz="2400" spc="-1" strike="noStrike">
              <a:solidFill>
                <a:srgbClr val="000000"/>
              </a:solidFill>
              <a:latin typeface="Corbe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orbel"/>
              </a:rPr>
              <a:t>Second Outline Level</a:t>
            </a:r>
            <a:endParaRPr b="0" lang="en-US" sz="1800" spc="-1" strike="noStrike">
              <a:solidFill>
                <a:srgbClr val="000000"/>
              </a:solidFill>
              <a:latin typeface="Corbel"/>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Corbel"/>
              </a:rPr>
              <a:t>Third Outline Level</a:t>
            </a:r>
            <a:endParaRPr b="0" lang="en-US" sz="1600" spc="-1" strike="noStrike">
              <a:solidFill>
                <a:srgbClr val="000000"/>
              </a:solidFill>
              <a:latin typeface="Corbe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Corbel"/>
              </a:rPr>
              <a:t>Fourth Outline Level</a:t>
            </a:r>
            <a:endParaRPr b="0" lang="en-US" sz="1400" spc="-1" strike="noStrike">
              <a:solidFill>
                <a:srgbClr val="000000"/>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orbel"/>
              </a:rPr>
              <a:t>Fifth Outline Level</a:t>
            </a:r>
            <a:endParaRPr b="0" lang="en-US" sz="2000" spc="-1" strike="noStrike">
              <a:solidFill>
                <a:srgbClr val="000000"/>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orbel"/>
              </a:rPr>
              <a:t>Sixth Outline Level</a:t>
            </a:r>
            <a:endParaRPr b="0" lang="en-US" sz="2000" spc="-1" strike="noStrike">
              <a:solidFill>
                <a:srgbClr val="000000"/>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orbel"/>
              </a:rPr>
              <a:t>Seventh Outline Level</a:t>
            </a:r>
            <a:endParaRPr b="0" lang="en-US" sz="2000" spc="-1" strike="noStrike">
              <a:solidFill>
                <a:srgbClr val="000000"/>
              </a:solidFill>
              <a:latin typeface="Corbe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17.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image" Target="../media/image25.jpeg"/><Relationship Id="rId4" Type="http://schemas.openxmlformats.org/officeDocument/2006/relationships/slideLayout" Target="../slideLayouts/slideLayout1.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7.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7.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7.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slideLayout" Target="../slideLayouts/slideLayout17.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7.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slideLayout" Target="../slideLayouts/slideLayout17.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7.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Content Placeholder 7" descr=""/>
          <p:cNvPicPr/>
          <p:nvPr/>
        </p:nvPicPr>
        <p:blipFill>
          <a:blip r:embed="rId1"/>
          <a:stretch/>
        </p:blipFill>
        <p:spPr>
          <a:xfrm>
            <a:off x="417960" y="5625000"/>
            <a:ext cx="1961280" cy="867240"/>
          </a:xfrm>
          <a:prstGeom prst="rect">
            <a:avLst/>
          </a:prstGeom>
          <a:ln>
            <a:noFill/>
          </a:ln>
        </p:spPr>
      </p:pic>
      <p:sp>
        <p:nvSpPr>
          <p:cNvPr id="103" name="CustomShape 1"/>
          <p:cNvSpPr/>
          <p:nvPr/>
        </p:nvSpPr>
        <p:spPr>
          <a:xfrm>
            <a:off x="682920" y="334440"/>
            <a:ext cx="7965360" cy="338616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br/>
            <a:r>
              <a:rPr b="1" lang="en-US" sz="3600" spc="-1" strike="noStrike">
                <a:solidFill>
                  <a:srgbClr val="5a3471"/>
                </a:solidFill>
                <a:latin typeface="Times New Roman"/>
                <a:ea typeface="Arial"/>
              </a:rPr>
              <a:t>IT TAKES A VILLAGE!</a:t>
            </a:r>
            <a:br/>
            <a:br/>
            <a:r>
              <a:rPr b="1" lang="en-US" sz="2400" spc="-1" strike="noStrike">
                <a:solidFill>
                  <a:srgbClr val="5a3471"/>
                </a:solidFill>
                <a:latin typeface="Times New Roman"/>
                <a:ea typeface="Arial"/>
              </a:rPr>
              <a:t>CNMI: Oral Health Programs, Partnerships, Strategies, Challenges &amp; Its Future</a:t>
            </a:r>
            <a:endParaRPr b="0" lang="en-US" sz="2400" spc="-1" strike="noStrike">
              <a:latin typeface="Arial"/>
            </a:endParaRPr>
          </a:p>
          <a:p>
            <a:pPr algn="ctr">
              <a:lnSpc>
                <a:spcPct val="100000"/>
              </a:lnSpc>
            </a:pPr>
            <a:endParaRPr b="0" lang="en-US" sz="2400" spc="-1" strike="noStrike">
              <a:latin typeface="Arial"/>
            </a:endParaRPr>
          </a:p>
          <a:p>
            <a:pPr algn="ctr">
              <a:lnSpc>
                <a:spcPct val="100000"/>
              </a:lnSpc>
            </a:pPr>
            <a:r>
              <a:rPr b="1" lang="en-US" sz="2000" spc="-1" strike="noStrike">
                <a:solidFill>
                  <a:srgbClr val="5a3471"/>
                </a:solidFill>
                <a:latin typeface="Times New Roman"/>
                <a:ea typeface="Arial"/>
              </a:rPr>
              <a:t>National Oral Health Conference 2022</a:t>
            </a:r>
            <a:endParaRPr b="0" lang="en-US" sz="2000" spc="-1" strike="noStrike">
              <a:latin typeface="Arial"/>
            </a:endParaRPr>
          </a:p>
          <a:p>
            <a:pPr algn="ctr">
              <a:lnSpc>
                <a:spcPct val="100000"/>
              </a:lnSpc>
            </a:pPr>
            <a:r>
              <a:rPr b="1" lang="en-US" sz="2000" spc="-1" strike="noStrike">
                <a:solidFill>
                  <a:srgbClr val="5a3471"/>
                </a:solidFill>
                <a:latin typeface="Times New Roman"/>
                <a:ea typeface="Arial"/>
              </a:rPr>
              <a:t>Fort Worth, Texas</a:t>
            </a:r>
            <a:endParaRPr b="0" lang="en-US" sz="2000" spc="-1" strike="noStrike">
              <a:latin typeface="Arial"/>
            </a:endParaRPr>
          </a:p>
          <a:p>
            <a:pPr algn="ctr">
              <a:lnSpc>
                <a:spcPct val="100000"/>
              </a:lnSpc>
            </a:pPr>
            <a:r>
              <a:rPr b="1" lang="en-US" sz="2000" spc="-1" strike="noStrike">
                <a:solidFill>
                  <a:srgbClr val="5a3471"/>
                </a:solidFill>
                <a:latin typeface="Times New Roman"/>
                <a:ea typeface="Arial"/>
              </a:rPr>
              <a:t>April 11-13, 2022</a:t>
            </a:r>
            <a:endParaRPr b="0" lang="en-US" sz="2000" spc="-1" strike="noStrike">
              <a:latin typeface="Arial"/>
            </a:endParaRPr>
          </a:p>
          <a:p>
            <a:pPr algn="ctr">
              <a:lnSpc>
                <a:spcPct val="100000"/>
              </a:lnSpc>
            </a:pPr>
            <a:endParaRPr b="0" lang="en-US" sz="2000" spc="-1" strike="noStrike">
              <a:latin typeface="Arial"/>
            </a:endParaRPr>
          </a:p>
        </p:txBody>
      </p:sp>
      <p:sp>
        <p:nvSpPr>
          <p:cNvPr id="104" name="CustomShape 2"/>
          <p:cNvSpPr/>
          <p:nvPr/>
        </p:nvSpPr>
        <p:spPr>
          <a:xfrm>
            <a:off x="2998440" y="3902760"/>
            <a:ext cx="3334320" cy="1540440"/>
          </a:xfrm>
          <a:prstGeom prst="rect">
            <a:avLst/>
          </a:prstGeom>
          <a:noFill/>
          <a:ln>
            <a:noFill/>
          </a:ln>
        </p:spPr>
        <p:style>
          <a:lnRef idx="0"/>
          <a:fillRef idx="0"/>
          <a:effectRef idx="0"/>
          <a:fontRef idx="minor"/>
        </p:style>
        <p:txBody>
          <a:bodyPr lIns="90000" rIns="90000" tIns="45000" bIns="45000">
            <a:normAutofit fontScale="49000"/>
          </a:bodyPr>
          <a:p>
            <a:pPr algn="ctr">
              <a:lnSpc>
                <a:spcPct val="100000"/>
              </a:lnSpc>
              <a:spcBef>
                <a:spcPts val="315"/>
              </a:spcBef>
              <a:spcAft>
                <a:spcPts val="451"/>
              </a:spcAft>
              <a:tabLst>
                <a:tab algn="l" pos="0"/>
              </a:tabLst>
            </a:pPr>
            <a:r>
              <a:rPr b="0" lang="en-US" sz="1900" spc="-1" strike="noStrike">
                <a:solidFill>
                  <a:srgbClr val="5a3471"/>
                </a:solidFill>
                <a:latin typeface="Times New Roman"/>
                <a:ea typeface="Arial"/>
              </a:rPr>
              <a:t>Angelica Sabino, DDS</a:t>
            </a:r>
            <a:endParaRPr b="0" lang="en-US" sz="1900" spc="-1" strike="noStrike">
              <a:latin typeface="Arial"/>
            </a:endParaRPr>
          </a:p>
          <a:p>
            <a:pPr algn="ctr">
              <a:lnSpc>
                <a:spcPct val="100000"/>
              </a:lnSpc>
              <a:spcBef>
                <a:spcPts val="315"/>
              </a:spcBef>
              <a:spcAft>
                <a:spcPts val="451"/>
              </a:spcAft>
              <a:tabLst>
                <a:tab algn="l" pos="0"/>
              </a:tabLst>
            </a:pPr>
            <a:r>
              <a:rPr b="0" lang="en-US" sz="1900" spc="-1" strike="noStrike">
                <a:solidFill>
                  <a:srgbClr val="5a3471"/>
                </a:solidFill>
                <a:latin typeface="Times New Roman"/>
                <a:ea typeface="Arial"/>
              </a:rPr>
              <a:t>Chief Dentist, Oral Health Clinic</a:t>
            </a:r>
            <a:endParaRPr b="0" lang="en-US" sz="1900" spc="-1" strike="noStrike">
              <a:latin typeface="Arial"/>
            </a:endParaRPr>
          </a:p>
          <a:p>
            <a:pPr algn="ctr">
              <a:lnSpc>
                <a:spcPct val="100000"/>
              </a:lnSpc>
              <a:spcBef>
                <a:spcPts val="315"/>
              </a:spcBef>
              <a:spcAft>
                <a:spcPts val="451"/>
              </a:spcAft>
              <a:tabLst>
                <a:tab algn="l" pos="0"/>
              </a:tabLst>
            </a:pPr>
            <a:r>
              <a:rPr b="0" lang="en-US" sz="1900" spc="-1" strike="noStrike">
                <a:solidFill>
                  <a:srgbClr val="5a3471"/>
                </a:solidFill>
                <a:latin typeface="Times New Roman"/>
                <a:ea typeface="Arial"/>
              </a:rPr>
              <a:t>Commonwealth Healthcare Corporation</a:t>
            </a:r>
            <a:endParaRPr b="0" lang="en-US" sz="1900" spc="-1" strike="noStrike">
              <a:latin typeface="Arial"/>
            </a:endParaRPr>
          </a:p>
          <a:p>
            <a:pPr algn="ctr">
              <a:lnSpc>
                <a:spcPct val="100000"/>
              </a:lnSpc>
              <a:spcBef>
                <a:spcPts val="315"/>
              </a:spcBef>
              <a:spcAft>
                <a:spcPts val="451"/>
              </a:spcAft>
              <a:tabLst>
                <a:tab algn="l" pos="0"/>
              </a:tabLst>
            </a:pPr>
            <a:r>
              <a:rPr b="0" lang="en-US" sz="1900" spc="-1" strike="noStrike">
                <a:solidFill>
                  <a:srgbClr val="5a3471"/>
                </a:solidFill>
                <a:latin typeface="Times New Roman"/>
                <a:ea typeface="Arial"/>
              </a:rPr>
              <a:t>Saipan, MP  96950</a:t>
            </a:r>
            <a:endParaRPr b="0" lang="en-US" sz="1900" spc="-1" strike="noStrike">
              <a:latin typeface="Arial"/>
            </a:endParaRPr>
          </a:p>
          <a:p>
            <a:pPr algn="ctr">
              <a:lnSpc>
                <a:spcPct val="100000"/>
              </a:lnSpc>
              <a:spcBef>
                <a:spcPts val="315"/>
              </a:spcBef>
              <a:spcAft>
                <a:spcPts val="451"/>
              </a:spcAft>
              <a:tabLst>
                <a:tab algn="l" pos="0"/>
              </a:tabLst>
            </a:pPr>
            <a:r>
              <a:rPr b="0" lang="en-US" sz="1900" spc="-1" strike="noStrike">
                <a:solidFill>
                  <a:srgbClr val="5a3471"/>
                </a:solidFill>
                <a:latin typeface="Times New Roman"/>
                <a:ea typeface="Arial"/>
              </a:rPr>
              <a:t>angelica.sabino@chcc.health</a:t>
            </a:r>
            <a:endParaRPr b="0" lang="en-US" sz="1900" spc="-1" strike="noStrike">
              <a:latin typeface="Arial"/>
            </a:endParaRPr>
          </a:p>
          <a:p>
            <a:pPr algn="r">
              <a:lnSpc>
                <a:spcPct val="100000"/>
              </a:lnSpc>
              <a:spcBef>
                <a:spcPts val="315"/>
              </a:spcBef>
              <a:spcAft>
                <a:spcPts val="451"/>
              </a:spcAft>
              <a:tabLst>
                <a:tab algn="l" pos="0"/>
              </a:tabLst>
            </a:pPr>
            <a:endParaRPr b="0" lang="en-US" sz="1900" spc="-1" strike="noStrike">
              <a:latin typeface="Arial"/>
            </a:endParaRPr>
          </a:p>
        </p:txBody>
      </p:sp>
      <p:pic>
        <p:nvPicPr>
          <p:cNvPr id="105" name="Content Placeholder 7" descr=""/>
          <p:cNvPicPr/>
          <p:nvPr/>
        </p:nvPicPr>
        <p:blipFill>
          <a:blip r:embed="rId2"/>
          <a:stretch/>
        </p:blipFill>
        <p:spPr>
          <a:xfrm>
            <a:off x="6728040" y="5625000"/>
            <a:ext cx="1961280" cy="867240"/>
          </a:xfrm>
          <a:prstGeom prst="rect">
            <a:avLst/>
          </a:prstGeom>
          <a:ln>
            <a:noFill/>
          </a:ln>
        </p:spPr>
      </p:pic>
      <p:sp>
        <p:nvSpPr>
          <p:cNvPr id="106" name="CustomShape 3"/>
          <p:cNvSpPr/>
          <p:nvPr/>
        </p:nvSpPr>
        <p:spPr>
          <a:xfrm>
            <a:off x="3026880" y="6038280"/>
            <a:ext cx="3200040" cy="4791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i="1" lang="en-US" sz="850" spc="-1" strike="noStrike">
                <a:solidFill>
                  <a:srgbClr val="5a3471"/>
                </a:solidFill>
                <a:latin typeface="Corbel"/>
              </a:rPr>
              <a:t>This presentation was supported in part by ASTDD</a:t>
            </a:r>
            <a:endParaRPr b="0" lang="en-US" sz="850" spc="-1" strike="noStrike">
              <a:latin typeface="Arial"/>
            </a:endParaRPr>
          </a:p>
          <a:p>
            <a:pPr algn="ctr">
              <a:lnSpc>
                <a:spcPct val="100000"/>
              </a:lnSpc>
            </a:pPr>
            <a:r>
              <a:rPr b="1" i="1" lang="en-US" sz="850" spc="-1" strike="noStrike">
                <a:solidFill>
                  <a:srgbClr val="5a3471"/>
                </a:solidFill>
                <a:latin typeface="Corbel"/>
              </a:rPr>
              <a:t>HRSA Grants to States to Support Oral Health Workforce Activities</a:t>
            </a:r>
            <a:endParaRPr b="0" lang="en-US" sz="850" spc="-1" strike="noStrike">
              <a:latin typeface="Arial"/>
            </a:endParaRPr>
          </a:p>
          <a:p>
            <a:pPr algn="ctr">
              <a:lnSpc>
                <a:spcPct val="100000"/>
              </a:lnSpc>
            </a:pPr>
            <a:r>
              <a:rPr b="1" i="1" lang="en-US" sz="850" spc="-1" strike="noStrike">
                <a:solidFill>
                  <a:srgbClr val="5a3471"/>
                </a:solidFill>
                <a:latin typeface="Corbel"/>
              </a:rPr>
              <a:t>Grant No. T12HP31858</a:t>
            </a:r>
            <a:endParaRPr b="0" lang="en-US" sz="85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1150200" y="302040"/>
            <a:ext cx="7300800" cy="830520"/>
          </a:xfrm>
          <a:prstGeom prst="rect">
            <a:avLst/>
          </a:prstGeom>
          <a:noFill/>
          <a:ln>
            <a:noFill/>
          </a:ln>
        </p:spPr>
        <p:style>
          <a:lnRef idx="0"/>
          <a:fillRef idx="0"/>
          <a:effectRef idx="0"/>
          <a:fontRef idx="minor"/>
        </p:style>
        <p:txBody>
          <a:bodyPr lIns="90000" rIns="90000" tIns="91440" bIns="91440">
            <a:normAutofit/>
          </a:bodyPr>
          <a:p>
            <a:pPr algn="ctr">
              <a:lnSpc>
                <a:spcPct val="100000"/>
              </a:lnSpc>
              <a:tabLst>
                <a:tab algn="l" pos="0"/>
              </a:tabLst>
            </a:pPr>
            <a:r>
              <a:rPr b="1" lang="en-US" sz="3200" spc="-1" strike="noStrike">
                <a:solidFill>
                  <a:srgbClr val="5a3471"/>
                </a:solidFill>
                <a:latin typeface="Times New Roman"/>
                <a:ea typeface="Merriweather"/>
              </a:rPr>
              <a:t>Integrated Medical-Dental Partnerships</a:t>
            </a:r>
            <a:endParaRPr b="0" lang="en-US" sz="3200" spc="-1" strike="noStrike">
              <a:latin typeface="Arial"/>
            </a:endParaRPr>
          </a:p>
        </p:txBody>
      </p:sp>
      <p:pic>
        <p:nvPicPr>
          <p:cNvPr id="142" name="Google Shape;165;g115c2051819_0_22" descr=""/>
          <p:cNvPicPr/>
          <p:nvPr/>
        </p:nvPicPr>
        <p:blipFill>
          <a:blip r:embed="rId1"/>
          <a:stretch/>
        </p:blipFill>
        <p:spPr>
          <a:xfrm>
            <a:off x="4910040" y="1372680"/>
            <a:ext cx="3828960" cy="2995200"/>
          </a:xfrm>
          <a:prstGeom prst="rect">
            <a:avLst/>
          </a:prstGeom>
          <a:ln>
            <a:noFill/>
          </a:ln>
        </p:spPr>
      </p:pic>
      <p:sp>
        <p:nvSpPr>
          <p:cNvPr id="143" name="CustomShape 2"/>
          <p:cNvSpPr/>
          <p:nvPr/>
        </p:nvSpPr>
        <p:spPr>
          <a:xfrm>
            <a:off x="962280" y="1132920"/>
            <a:ext cx="3893040" cy="5937480"/>
          </a:xfrm>
          <a:prstGeom prst="rect">
            <a:avLst/>
          </a:prstGeom>
          <a:noFill/>
          <a:ln>
            <a:noFill/>
          </a:ln>
        </p:spPr>
        <p:style>
          <a:lnRef idx="0"/>
          <a:fillRef idx="0"/>
          <a:effectRef idx="0"/>
          <a:fontRef idx="minor"/>
        </p:style>
        <p:txBody>
          <a:bodyPr lIns="90000" rIns="90000" tIns="91440" bIns="91440">
            <a:spAutoFit/>
          </a:bodyPr>
          <a:p>
            <a:pPr>
              <a:lnSpc>
                <a:spcPct val="100000"/>
              </a:lnSpc>
              <a:tabLst>
                <a:tab algn="l" pos="0"/>
              </a:tabLst>
            </a:pPr>
            <a:r>
              <a:rPr b="0" lang="en-US" sz="1400" spc="-1" strike="noStrike">
                <a:solidFill>
                  <a:srgbClr val="000000"/>
                </a:solidFill>
                <a:latin typeface="Times New Roman"/>
                <a:ea typeface="Merriweather"/>
              </a:rPr>
              <a:t>Understanding the implication of good oral health to the overall health of an individual stresses the need for medical-dental integrated programs especially in areas with a shortage of oral health workforce.  </a:t>
            </a:r>
            <a:endParaRPr b="0" lang="en-US" sz="1400" spc="-1" strike="noStrike">
              <a:latin typeface="Arial"/>
            </a:endParaRPr>
          </a:p>
          <a:p>
            <a:pPr>
              <a:lnSpc>
                <a:spcPct val="100000"/>
              </a:lnSpc>
              <a:tabLst>
                <a:tab algn="l" pos="0"/>
              </a:tabLst>
            </a:pPr>
            <a:endParaRPr b="0" lang="en-US" sz="1400" spc="-1" strike="noStrike">
              <a:latin typeface="Arial"/>
            </a:endParaRPr>
          </a:p>
          <a:p>
            <a:pPr>
              <a:lnSpc>
                <a:spcPct val="100000"/>
              </a:lnSpc>
              <a:tabLst>
                <a:tab algn="l" pos="0"/>
              </a:tabLst>
            </a:pPr>
            <a:r>
              <a:rPr b="0" lang="en-US" sz="1400" spc="-1" strike="noStrike">
                <a:solidFill>
                  <a:srgbClr val="000000"/>
                </a:solidFill>
                <a:latin typeface="Times New Roman"/>
                <a:ea typeface="Merriweather"/>
              </a:rPr>
              <a:t>The following are examples of the medical-dental integrated programs within CHCC.</a:t>
            </a:r>
            <a:endParaRPr b="0" lang="en-US" sz="1400" spc="-1" strike="noStrike">
              <a:latin typeface="Arial"/>
            </a:endParaRPr>
          </a:p>
          <a:p>
            <a:pPr>
              <a:lnSpc>
                <a:spcPct val="100000"/>
              </a:lnSpc>
              <a:tabLst>
                <a:tab algn="l" pos="0"/>
              </a:tabLst>
            </a:pPr>
            <a:endParaRPr b="0" lang="en-US" sz="1400" spc="-1" strike="noStrike">
              <a:latin typeface="Arial"/>
            </a:endParaRPr>
          </a:p>
          <a:p>
            <a:pPr marL="146880">
              <a:lnSpc>
                <a:spcPct val="100000"/>
              </a:lnSpc>
              <a:tabLst>
                <a:tab algn="l" pos="0"/>
              </a:tabLst>
            </a:pPr>
            <a:r>
              <a:rPr b="0" lang="en-US" sz="1400" spc="-1" strike="noStrike">
                <a:solidFill>
                  <a:srgbClr val="000000"/>
                </a:solidFill>
                <a:latin typeface="Times New Roman"/>
                <a:ea typeface="Merriweather"/>
              </a:rPr>
              <a:t>Prenatal Program</a:t>
            </a:r>
            <a:endParaRPr b="0" lang="en-US" sz="1400" spc="-1" strike="noStrike">
              <a:latin typeface="Arial"/>
            </a:endParaRPr>
          </a:p>
          <a:p>
            <a:pPr marL="43272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Women’s Clinic/Providers at THC/RHC</a:t>
            </a:r>
            <a:endParaRPr b="0" lang="en-US" sz="1400" spc="-1" strike="noStrike">
              <a:latin typeface="Arial"/>
            </a:endParaRPr>
          </a:p>
          <a:p>
            <a:pPr marL="43272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MCH Centering Program</a:t>
            </a:r>
            <a:endParaRPr b="0" lang="en-US" sz="1400" spc="-1" strike="noStrike">
              <a:latin typeface="Arial"/>
            </a:endParaRPr>
          </a:p>
          <a:p>
            <a:pPr marL="914400">
              <a:lnSpc>
                <a:spcPct val="100000"/>
              </a:lnSpc>
              <a:tabLst>
                <a:tab algn="l" pos="0"/>
              </a:tabLst>
            </a:pPr>
            <a:endParaRPr b="0" lang="en-US" sz="1400" spc="-1" strike="noStrike">
              <a:latin typeface="Arial"/>
            </a:endParaRPr>
          </a:p>
          <a:p>
            <a:pPr marL="146160">
              <a:lnSpc>
                <a:spcPct val="100000"/>
              </a:lnSpc>
              <a:tabLst>
                <a:tab algn="l" pos="0"/>
              </a:tabLst>
            </a:pPr>
            <a:r>
              <a:rPr b="0" lang="en-US" sz="1400" spc="-1" strike="noStrike">
                <a:solidFill>
                  <a:srgbClr val="000000"/>
                </a:solidFill>
                <a:latin typeface="Times New Roman"/>
                <a:ea typeface="Merriweather"/>
              </a:rPr>
              <a:t>Well Child - Fluoride Varnish Program</a:t>
            </a:r>
            <a:endParaRPr b="0" lang="en-US" sz="1400" spc="-1" strike="noStrike">
              <a:latin typeface="Arial"/>
            </a:endParaRPr>
          </a:p>
          <a:p>
            <a:pPr marL="43200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Children’s Clinic - training by  dental staff</a:t>
            </a:r>
            <a:endParaRPr b="0" lang="en-US" sz="1400" spc="-1" strike="noStrike">
              <a:latin typeface="Arial"/>
            </a:endParaRPr>
          </a:p>
          <a:p>
            <a:pPr marL="43200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THC/RHC Health Providers</a:t>
            </a:r>
            <a:endParaRPr b="0" lang="en-US" sz="1400" spc="-1" strike="noStrike">
              <a:latin typeface="Arial"/>
            </a:endParaRPr>
          </a:p>
          <a:p>
            <a:pPr>
              <a:lnSpc>
                <a:spcPct val="100000"/>
              </a:lnSpc>
              <a:tabLst>
                <a:tab algn="l" pos="0"/>
              </a:tabLst>
            </a:pPr>
            <a:endParaRPr b="0" lang="en-US" sz="1400" spc="-1" strike="noStrike">
              <a:latin typeface="Arial"/>
            </a:endParaRPr>
          </a:p>
          <a:p>
            <a:pPr marL="146160">
              <a:lnSpc>
                <a:spcPct val="100000"/>
              </a:lnSpc>
              <a:tabLst>
                <a:tab algn="l" pos="0"/>
              </a:tabLst>
            </a:pPr>
            <a:r>
              <a:rPr b="0" lang="en-US" sz="1400" spc="-1" strike="noStrike">
                <a:solidFill>
                  <a:srgbClr val="000000"/>
                </a:solidFill>
                <a:latin typeface="Times New Roman"/>
                <a:ea typeface="Merriweather"/>
              </a:rPr>
              <a:t>Dental Referral for Head/Neck Cancer Patients</a:t>
            </a:r>
            <a:endParaRPr b="0" lang="en-US" sz="1400" spc="-1" strike="noStrike">
              <a:latin typeface="Arial"/>
            </a:endParaRPr>
          </a:p>
          <a:p>
            <a:pPr marL="43200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Oncology </a:t>
            </a:r>
            <a:endParaRPr b="0" lang="en-US" sz="1400" spc="-1" strike="noStrike">
              <a:latin typeface="Arial"/>
            </a:endParaRPr>
          </a:p>
          <a:p>
            <a:pPr marL="43200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ENT</a:t>
            </a:r>
            <a:endParaRPr b="0" lang="en-US" sz="1400" spc="-1" strike="noStrike">
              <a:latin typeface="Arial"/>
            </a:endParaRPr>
          </a:p>
          <a:p>
            <a:pPr marL="43200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Non-Communicable Disease (NCD)</a:t>
            </a:r>
            <a:endParaRPr b="0" lang="en-US" sz="1400" spc="-1" strike="noStrike">
              <a:latin typeface="Arial"/>
            </a:endParaRPr>
          </a:p>
          <a:p>
            <a:pPr marL="146160">
              <a:lnSpc>
                <a:spcPct val="100000"/>
              </a:lnSpc>
              <a:tabLst>
                <a:tab algn="l" pos="0"/>
              </a:tabLst>
            </a:pPr>
            <a:endParaRPr b="0" lang="en-US" sz="1400" spc="-1" strike="noStrike">
              <a:latin typeface="Arial"/>
            </a:endParaRPr>
          </a:p>
          <a:p>
            <a:pPr marL="146160">
              <a:lnSpc>
                <a:spcPct val="100000"/>
              </a:lnSpc>
              <a:tabLst>
                <a:tab algn="l" pos="0"/>
              </a:tabLst>
            </a:pPr>
            <a:r>
              <a:rPr b="0" lang="en-US" sz="1400" spc="-1" strike="noStrike">
                <a:solidFill>
                  <a:srgbClr val="000000"/>
                </a:solidFill>
                <a:latin typeface="Times New Roman"/>
                <a:ea typeface="Merriweather"/>
              </a:rPr>
              <a:t>Tobacco Cessation Program (Betel Nut)</a:t>
            </a:r>
            <a:endParaRPr b="0" lang="en-US" sz="1400" spc="-1" strike="noStrike">
              <a:latin typeface="Arial"/>
            </a:endParaRPr>
          </a:p>
          <a:p>
            <a:pPr marL="432000" indent="-285480">
              <a:lnSpc>
                <a:spcPct val="100000"/>
              </a:lnSpc>
              <a:buClr>
                <a:srgbClr val="000000"/>
              </a:buClr>
              <a:buFont typeface="Arial"/>
              <a:buChar char="•"/>
              <a:tabLst>
                <a:tab algn="l" pos="0"/>
              </a:tabLst>
            </a:pPr>
            <a:r>
              <a:rPr b="0" lang="en-US" sz="1400" spc="-1" strike="noStrike">
                <a:solidFill>
                  <a:srgbClr val="000000"/>
                </a:solidFill>
                <a:latin typeface="Times New Roman"/>
                <a:ea typeface="Merriweather"/>
              </a:rPr>
              <a:t>NCD</a:t>
            </a:r>
            <a:endParaRPr b="0" lang="en-US" sz="1400" spc="-1" strike="noStrike">
              <a:latin typeface="Arial"/>
            </a:endParaRPr>
          </a:p>
          <a:p>
            <a:pPr marL="457200">
              <a:lnSpc>
                <a:spcPct val="100000"/>
              </a:lnSpc>
              <a:tabLst>
                <a:tab algn="l" pos="0"/>
              </a:tabLst>
            </a:pPr>
            <a:r>
              <a:rPr b="0" lang="en-US" sz="1400" spc="-1" strike="noStrike">
                <a:solidFill>
                  <a:srgbClr val="000000"/>
                </a:solidFill>
                <a:latin typeface="Times New Roman"/>
                <a:ea typeface="Merriweather"/>
              </a:rPr>
              <a:t>   </a:t>
            </a:r>
            <a:endParaRPr b="0" lang="en-US" sz="1400" spc="-1" strike="noStrike">
              <a:latin typeface="Arial"/>
            </a:endParaRPr>
          </a:p>
          <a:p>
            <a:pPr>
              <a:lnSpc>
                <a:spcPct val="100000"/>
              </a:lnSpc>
              <a:tabLst>
                <a:tab algn="l" pos="0"/>
              </a:tabLst>
            </a:pPr>
            <a:r>
              <a:rPr b="0" lang="en-US" sz="1400" spc="-1" strike="noStrike">
                <a:solidFill>
                  <a:srgbClr val="000000"/>
                </a:solidFill>
                <a:latin typeface="Times New Roman"/>
                <a:ea typeface="Merriweather"/>
              </a:rPr>
              <a:t>	</a:t>
            </a:r>
            <a:r>
              <a:rPr b="0" lang="en-US" sz="1400" spc="-1" strike="noStrike">
                <a:solidFill>
                  <a:srgbClr val="000000"/>
                </a:solidFill>
                <a:latin typeface="Times New Roman"/>
                <a:ea typeface="Merriweather"/>
              </a:rPr>
              <a:t>     </a:t>
            </a:r>
            <a:endParaRPr b="0" lang="en-US" sz="1400" spc="-1" strike="noStrike">
              <a:latin typeface="Arial"/>
            </a:endParaRPr>
          </a:p>
          <a:p>
            <a:pPr marL="457200">
              <a:lnSpc>
                <a:spcPct val="100000"/>
              </a:lnSpc>
              <a:tabLst>
                <a:tab algn="l" pos="0"/>
              </a:tabLst>
            </a:pPr>
            <a:endParaRPr b="0" lang="en-US" sz="1400" spc="-1" strike="noStrike">
              <a:latin typeface="Arial"/>
            </a:endParaRPr>
          </a:p>
        </p:txBody>
      </p:sp>
      <p:sp>
        <p:nvSpPr>
          <p:cNvPr id="144" name="CustomShape 3"/>
          <p:cNvSpPr/>
          <p:nvPr/>
        </p:nvSpPr>
        <p:spPr>
          <a:xfrm>
            <a:off x="5186520" y="4332240"/>
            <a:ext cx="3552480" cy="396360"/>
          </a:xfrm>
          <a:prstGeom prst="rect">
            <a:avLst/>
          </a:prstGeom>
          <a:noFill/>
          <a:ln>
            <a:noFill/>
          </a:ln>
        </p:spPr>
        <p:style>
          <a:lnRef idx="0"/>
          <a:fillRef idx="0"/>
          <a:effectRef idx="0"/>
          <a:fontRef idx="minor"/>
        </p:style>
        <p:txBody>
          <a:bodyPr lIns="90000" rIns="90000" tIns="91440" bIns="91440">
            <a:spAutoFit/>
          </a:bodyPr>
          <a:p>
            <a:pPr>
              <a:lnSpc>
                <a:spcPct val="100000"/>
              </a:lnSpc>
              <a:tabLst>
                <a:tab algn="l" pos="0"/>
              </a:tabLst>
            </a:pPr>
            <a:r>
              <a:rPr b="0" lang="en-US" sz="1400" spc="-1" strike="noStrike">
                <a:solidFill>
                  <a:srgbClr val="000000"/>
                </a:solidFill>
                <a:latin typeface="Times New Roman"/>
                <a:ea typeface="Merriweather"/>
              </a:rPr>
              <a:t>Dental &amp; Medical Surgical Team in the OR</a:t>
            </a:r>
            <a:endParaRPr b="0" lang="en-US" sz="1400" spc="-1" strike="noStrike">
              <a:latin typeface="Arial"/>
            </a:endParaRPr>
          </a:p>
        </p:txBody>
      </p:sp>
      <p:pic>
        <p:nvPicPr>
          <p:cNvPr id="145" name="Content Placeholder 7" descr=""/>
          <p:cNvPicPr/>
          <p:nvPr/>
        </p:nvPicPr>
        <p:blipFill>
          <a:blip r:embed="rId2"/>
          <a:stretch/>
        </p:blipFill>
        <p:spPr>
          <a:xfrm>
            <a:off x="6995160" y="549612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155520" y="1012320"/>
            <a:ext cx="5028120" cy="306720"/>
          </a:xfrm>
          <a:prstGeom prst="rect">
            <a:avLst/>
          </a:prstGeom>
          <a:noFill/>
          <a:ln>
            <a:noFill/>
          </a:ln>
        </p:spPr>
        <p:style>
          <a:lnRef idx="0"/>
          <a:fillRef idx="0"/>
          <a:effectRef idx="0"/>
          <a:fontRef idx="minor"/>
        </p:style>
      </p:sp>
      <p:pic>
        <p:nvPicPr>
          <p:cNvPr id="147" name="Google Shape;173;p9" descr=""/>
          <p:cNvPicPr/>
          <p:nvPr/>
        </p:nvPicPr>
        <p:blipFill>
          <a:blip r:embed="rId1"/>
          <a:stretch/>
        </p:blipFill>
        <p:spPr>
          <a:xfrm>
            <a:off x="5382360" y="338760"/>
            <a:ext cx="3312720" cy="3801240"/>
          </a:xfrm>
          <a:prstGeom prst="rect">
            <a:avLst/>
          </a:prstGeom>
          <a:ln>
            <a:noFill/>
          </a:ln>
          <a:effectLst>
            <a:outerShdw algn="bl" blurRad="57150" dir="5400000" dist="19080" rotWithShape="0">
              <a:srgbClr val="000000">
                <a:alpha val="75000"/>
              </a:srgbClr>
            </a:outerShdw>
          </a:effectLst>
        </p:spPr>
      </p:pic>
      <p:sp>
        <p:nvSpPr>
          <p:cNvPr id="148" name="CustomShape 2"/>
          <p:cNvSpPr/>
          <p:nvPr/>
        </p:nvSpPr>
        <p:spPr>
          <a:xfrm>
            <a:off x="155520" y="-144360"/>
            <a:ext cx="303840" cy="303840"/>
          </a:xfrm>
          <a:prstGeom prst="rect">
            <a:avLst/>
          </a:prstGeom>
          <a:noFill/>
          <a:ln>
            <a:noFill/>
          </a:ln>
        </p:spPr>
        <p:style>
          <a:lnRef idx="0"/>
          <a:fillRef idx="0"/>
          <a:effectRef idx="0"/>
          <a:fontRef idx="minor"/>
        </p:style>
      </p:sp>
      <p:sp>
        <p:nvSpPr>
          <p:cNvPr id="149" name="CustomShape 3"/>
          <p:cNvSpPr/>
          <p:nvPr/>
        </p:nvSpPr>
        <p:spPr>
          <a:xfrm>
            <a:off x="1453320" y="325440"/>
            <a:ext cx="3346200" cy="3115080"/>
          </a:xfrm>
          <a:prstGeom prst="rect">
            <a:avLst/>
          </a:prstGeom>
          <a:noFill/>
          <a:ln>
            <a:noFill/>
          </a:ln>
        </p:spPr>
        <p:style>
          <a:lnRef idx="0"/>
          <a:fillRef idx="0"/>
          <a:effectRef idx="0"/>
          <a:fontRef idx="minor"/>
        </p:style>
        <p:txBody>
          <a:bodyPr lIns="90000" rIns="90000" tIns="91440" bIns="91440">
            <a:normAutofit fontScale="33000"/>
          </a:bodyPr>
          <a:p>
            <a:pPr>
              <a:lnSpc>
                <a:spcPct val="100000"/>
              </a:lnSpc>
              <a:tabLst>
                <a:tab algn="l" pos="0"/>
              </a:tabLst>
            </a:pPr>
            <a:r>
              <a:rPr b="1" lang="en-US" sz="2200" spc="-1" strike="noStrike">
                <a:solidFill>
                  <a:srgbClr val="000000"/>
                </a:solidFill>
                <a:latin typeface="Arial"/>
                <a:ea typeface="Merriweather"/>
              </a:rPr>
              <a:t>Prenatal/Dental Program:</a:t>
            </a:r>
            <a:endParaRPr b="0" lang="en-US" sz="2200" spc="-1" strike="noStrike">
              <a:latin typeface="Arial"/>
            </a:endParaRPr>
          </a:p>
          <a:p>
            <a:pPr>
              <a:lnSpc>
                <a:spcPct val="100000"/>
              </a:lnSpc>
              <a:tabLst>
                <a:tab algn="l" pos="0"/>
              </a:tabLst>
            </a:pPr>
            <a:br/>
            <a:r>
              <a:rPr b="0" lang="en-US" sz="1900" spc="-1" strike="noStrike">
                <a:solidFill>
                  <a:srgbClr val="000000"/>
                </a:solidFill>
                <a:latin typeface="Arial"/>
                <a:ea typeface="Merriweather"/>
              </a:rPr>
              <a:t>Prenatal patients referred for Preventive Services (Women’s Clinic, MCH Centering Program, OHC)</a:t>
            </a:r>
            <a:endParaRPr b="0" lang="en-US" sz="1900" spc="-1" strike="noStrike">
              <a:latin typeface="Arial"/>
            </a:endParaRPr>
          </a:p>
          <a:p>
            <a:pPr>
              <a:lnSpc>
                <a:spcPct val="100000"/>
              </a:lnSpc>
              <a:tabLst>
                <a:tab algn="l" pos="0"/>
              </a:tabLst>
            </a:pPr>
            <a:br/>
            <a:br/>
            <a:r>
              <a:rPr b="0" lang="en-US" sz="1900" spc="-1" strike="noStrike">
                <a:solidFill>
                  <a:srgbClr val="000000"/>
                </a:solidFill>
                <a:latin typeface="Arial"/>
                <a:ea typeface="Merriweather"/>
              </a:rPr>
              <a:t>Oral Health Instructions – How to keep teeth clean for self and the baby</a:t>
            </a:r>
            <a:endParaRPr b="0" lang="en-US" sz="1900" spc="-1" strike="noStrike">
              <a:latin typeface="Arial"/>
            </a:endParaRPr>
          </a:p>
          <a:p>
            <a:pPr>
              <a:lnSpc>
                <a:spcPct val="100000"/>
              </a:lnSpc>
              <a:tabLst>
                <a:tab algn="l" pos="0"/>
              </a:tabLst>
            </a:pPr>
            <a:br/>
            <a:r>
              <a:rPr b="0" lang="en-US" sz="1900" spc="-1" strike="noStrike">
                <a:solidFill>
                  <a:srgbClr val="000000"/>
                </a:solidFill>
                <a:latin typeface="Arial"/>
                <a:ea typeface="Merriweather"/>
              </a:rPr>
              <a:t>Prophylaxis or Cleaning – To minimize gingival inflammation </a:t>
            </a:r>
            <a:endParaRPr b="0" lang="en-US" sz="1900" spc="-1" strike="noStrike">
              <a:latin typeface="Arial"/>
            </a:endParaRPr>
          </a:p>
          <a:p>
            <a:pPr>
              <a:lnSpc>
                <a:spcPct val="100000"/>
              </a:lnSpc>
              <a:tabLst>
                <a:tab algn="l" pos="0"/>
              </a:tabLst>
            </a:pPr>
            <a:br/>
            <a:r>
              <a:rPr b="0" lang="en-US" sz="1900" spc="-1" strike="noStrike">
                <a:solidFill>
                  <a:srgbClr val="000000"/>
                </a:solidFill>
                <a:latin typeface="Arial"/>
                <a:ea typeface="Merriweather"/>
              </a:rPr>
              <a:t>Radiographs – To assess conditions of the teeth; need for extractions or fillings</a:t>
            </a:r>
            <a:endParaRPr b="0" lang="en-US" sz="1900" spc="-1" strike="noStrike">
              <a:latin typeface="Arial"/>
            </a:endParaRPr>
          </a:p>
          <a:p>
            <a:pPr>
              <a:lnSpc>
                <a:spcPct val="100000"/>
              </a:lnSpc>
              <a:tabLst>
                <a:tab algn="l" pos="0"/>
              </a:tabLst>
            </a:pPr>
            <a:br/>
            <a:r>
              <a:rPr b="0" lang="en-US" sz="1900" spc="-1" strike="noStrike">
                <a:solidFill>
                  <a:srgbClr val="000000"/>
                </a:solidFill>
                <a:latin typeface="Arial"/>
                <a:ea typeface="Merriweather"/>
              </a:rPr>
              <a:t>Fluoride – to strengthen tooth structures</a:t>
            </a:r>
            <a:endParaRPr b="0" lang="en-US" sz="1900" spc="-1" strike="noStrike">
              <a:latin typeface="Arial"/>
            </a:endParaRPr>
          </a:p>
          <a:p>
            <a:pPr>
              <a:lnSpc>
                <a:spcPct val="100000"/>
              </a:lnSpc>
              <a:tabLst>
                <a:tab algn="l" pos="0"/>
              </a:tabLst>
            </a:pPr>
            <a:endParaRPr b="0" lang="en-US" sz="1900" spc="-1" strike="noStrike">
              <a:latin typeface="Arial"/>
            </a:endParaRPr>
          </a:p>
        </p:txBody>
      </p:sp>
      <p:sp>
        <p:nvSpPr>
          <p:cNvPr id="150" name="CustomShape 4"/>
          <p:cNvSpPr/>
          <p:nvPr/>
        </p:nvSpPr>
        <p:spPr>
          <a:xfrm>
            <a:off x="604080" y="3564000"/>
            <a:ext cx="2112120" cy="1735560"/>
          </a:xfrm>
          <a:prstGeom prst="rect">
            <a:avLst/>
          </a:prstGeom>
          <a:noFill/>
          <a:ln>
            <a:noFill/>
          </a:ln>
        </p:spPr>
        <p:style>
          <a:lnRef idx="0"/>
          <a:fillRef idx="0"/>
          <a:effectRef idx="0"/>
          <a:fontRef idx="minor"/>
        </p:style>
        <p:txBody>
          <a:bodyPr lIns="90000" rIns="90000" tIns="91440" bIns="91440">
            <a:spAutoFit/>
          </a:bodyPr>
          <a:p>
            <a:pPr marL="343080" indent="-342000">
              <a:lnSpc>
                <a:spcPct val="100000"/>
              </a:lnSpc>
              <a:tabLst>
                <a:tab algn="l" pos="0"/>
              </a:tabLst>
            </a:pPr>
            <a:r>
              <a:rPr b="1" lang="en-US" sz="1600" spc="-1" strike="noStrike">
                <a:solidFill>
                  <a:srgbClr val="000000"/>
                </a:solidFill>
                <a:latin typeface="Arial"/>
                <a:ea typeface="Merriweather"/>
              </a:rPr>
              <a:t>Baby’s 1</a:t>
            </a:r>
            <a:r>
              <a:rPr b="1" lang="en-US" sz="1600" spc="-1" strike="noStrike" baseline="30000">
                <a:solidFill>
                  <a:srgbClr val="000000"/>
                </a:solidFill>
                <a:latin typeface="Arial"/>
                <a:ea typeface="Merriweather"/>
              </a:rPr>
              <a:t>st</a:t>
            </a:r>
            <a:r>
              <a:rPr b="1" lang="en-US" sz="1600" spc="-1" strike="noStrike">
                <a:solidFill>
                  <a:srgbClr val="000000"/>
                </a:solidFill>
                <a:latin typeface="Arial"/>
                <a:ea typeface="Merriweather"/>
              </a:rPr>
              <a:t> Program: (2020</a:t>
            </a:r>
            <a:r>
              <a:rPr b="0" lang="en-US" sz="1600" spc="-1" strike="noStrike">
                <a:solidFill>
                  <a:srgbClr val="000000"/>
                </a:solidFill>
                <a:latin typeface="Arial"/>
                <a:ea typeface="Merriweather"/>
              </a:rPr>
              <a:t>)</a:t>
            </a:r>
            <a:endParaRPr b="0" lang="en-US" sz="1600" spc="-1" strike="noStrike">
              <a:latin typeface="Arial"/>
            </a:endParaRPr>
          </a:p>
          <a:p>
            <a:pPr marL="343080" indent="-342000">
              <a:lnSpc>
                <a:spcPct val="100000"/>
              </a:lnSpc>
              <a:tabLst>
                <a:tab algn="l" pos="0"/>
              </a:tabLst>
            </a:pPr>
            <a:r>
              <a:rPr b="0" i="1" lang="en-US" sz="1400" spc="-1" strike="noStrike">
                <a:solidFill>
                  <a:srgbClr val="000000"/>
                </a:solidFill>
                <a:latin typeface="Arial"/>
                <a:ea typeface="Merriweather"/>
              </a:rPr>
              <a:t>Child of recipient of the Prenatal Program</a:t>
            </a:r>
            <a:r>
              <a:rPr b="0" lang="en-US" sz="1400" spc="-1" strike="noStrike">
                <a:solidFill>
                  <a:srgbClr val="000000"/>
                </a:solidFill>
                <a:latin typeface="Arial"/>
                <a:ea typeface="Merriweather"/>
              </a:rPr>
              <a:t> </a:t>
            </a:r>
            <a:endParaRPr b="0" lang="en-US" sz="1400" spc="-1" strike="noStrike">
              <a:latin typeface="Arial"/>
            </a:endParaRPr>
          </a:p>
          <a:p>
            <a:pPr marL="343080" indent="-342000">
              <a:lnSpc>
                <a:spcPct val="100000"/>
              </a:lnSpc>
              <a:tabLst>
                <a:tab algn="l" pos="0"/>
              </a:tabLst>
            </a:pPr>
            <a:endParaRPr b="0" lang="en-US" sz="1400" spc="-1" strike="noStrike">
              <a:latin typeface="Arial"/>
            </a:endParaRPr>
          </a:p>
          <a:p>
            <a:pPr marL="343080" indent="-342000">
              <a:lnSpc>
                <a:spcPct val="100000"/>
              </a:lnSpc>
              <a:buClr>
                <a:srgbClr val="000000"/>
              </a:buClr>
              <a:buFont typeface="Arial"/>
              <a:buChar char="•"/>
              <a:tabLst>
                <a:tab algn="l" pos="0"/>
              </a:tabLst>
            </a:pPr>
            <a:r>
              <a:rPr b="0" lang="en-US" sz="1400" spc="-1" strike="noStrike">
                <a:solidFill>
                  <a:srgbClr val="000000"/>
                </a:solidFill>
                <a:latin typeface="Arial"/>
                <a:ea typeface="Merriweather"/>
              </a:rPr>
              <a:t>1</a:t>
            </a:r>
            <a:r>
              <a:rPr b="0" lang="en-US" sz="1400" spc="-1" strike="noStrike" baseline="30000">
                <a:solidFill>
                  <a:srgbClr val="000000"/>
                </a:solidFill>
                <a:latin typeface="Arial"/>
                <a:ea typeface="Merriweather"/>
              </a:rPr>
              <a:t>st</a:t>
            </a:r>
            <a:r>
              <a:rPr b="0" lang="en-US" sz="1400" spc="-1" strike="noStrike">
                <a:solidFill>
                  <a:srgbClr val="000000"/>
                </a:solidFill>
                <a:latin typeface="Arial"/>
                <a:ea typeface="Merriweather"/>
              </a:rPr>
              <a:t> Dental Visit</a:t>
            </a:r>
            <a:endParaRPr b="0" lang="en-US" sz="1400" spc="-1" strike="noStrike">
              <a:latin typeface="Arial"/>
            </a:endParaRPr>
          </a:p>
          <a:p>
            <a:pPr marL="343080" indent="-342000">
              <a:lnSpc>
                <a:spcPct val="100000"/>
              </a:lnSpc>
              <a:buClr>
                <a:srgbClr val="000000"/>
              </a:buClr>
              <a:buFont typeface="Arial"/>
              <a:buChar char="•"/>
              <a:tabLst>
                <a:tab algn="l" pos="0"/>
              </a:tabLst>
            </a:pPr>
            <a:r>
              <a:rPr b="0" lang="en-US" sz="1400" spc="-1" strike="noStrike">
                <a:solidFill>
                  <a:srgbClr val="000000"/>
                </a:solidFill>
                <a:latin typeface="Arial"/>
                <a:ea typeface="Merriweather"/>
              </a:rPr>
              <a:t>Fluoride Varnish </a:t>
            </a:r>
            <a:endParaRPr b="0" lang="en-US" sz="1400" spc="-1" strike="noStrike">
              <a:latin typeface="Arial"/>
            </a:endParaRPr>
          </a:p>
        </p:txBody>
      </p:sp>
      <p:pic>
        <p:nvPicPr>
          <p:cNvPr id="151" name="Content Placeholder 7" descr=""/>
          <p:cNvPicPr/>
          <p:nvPr/>
        </p:nvPicPr>
        <p:blipFill>
          <a:blip r:embed="rId2"/>
          <a:stretch/>
        </p:blipFill>
        <p:spPr>
          <a:xfrm>
            <a:off x="7009920" y="5459760"/>
            <a:ext cx="1743840" cy="1095480"/>
          </a:xfrm>
          <a:prstGeom prst="rect">
            <a:avLst/>
          </a:prstGeom>
          <a:ln>
            <a:noFill/>
          </a:ln>
        </p:spPr>
      </p:pic>
      <p:pic>
        <p:nvPicPr>
          <p:cNvPr id="152" name="Picture 1" descr=""/>
          <p:cNvPicPr/>
          <p:nvPr/>
        </p:nvPicPr>
        <p:blipFill>
          <a:blip r:embed="rId3"/>
          <a:stretch/>
        </p:blipFill>
        <p:spPr>
          <a:xfrm>
            <a:off x="2802960" y="3440880"/>
            <a:ext cx="2466000" cy="32382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925920" y="230400"/>
            <a:ext cx="8217720" cy="830520"/>
          </a:xfrm>
          <a:prstGeom prst="rect">
            <a:avLst/>
          </a:prstGeom>
          <a:noFill/>
          <a:ln>
            <a:noFill/>
          </a:ln>
        </p:spPr>
        <p:style>
          <a:lnRef idx="0"/>
          <a:fillRef idx="0"/>
          <a:effectRef idx="0"/>
          <a:fontRef idx="minor"/>
        </p:style>
        <p:txBody>
          <a:bodyPr lIns="90000" rIns="90000" tIns="45000" bIns="45000" anchor="ctr">
            <a:normAutofit fontScale="10000"/>
          </a:bodyPr>
          <a:p>
            <a:pPr algn="ctr">
              <a:lnSpc>
                <a:spcPct val="100000"/>
              </a:lnSpc>
              <a:tabLst>
                <a:tab algn="l" pos="0"/>
              </a:tabLst>
            </a:pPr>
            <a:br/>
            <a:r>
              <a:rPr b="0" lang="en-US" sz="5800" spc="-1" strike="noStrike">
                <a:solidFill>
                  <a:srgbClr val="5a3471"/>
                </a:solidFill>
                <a:latin typeface="Times New Roman"/>
                <a:ea typeface="Merriweather"/>
              </a:rPr>
              <a:t>CNMI Oral Disease Education, Prevention &amp; Promotion</a:t>
            </a:r>
            <a:br/>
            <a:endParaRPr b="0" lang="en-US" sz="5800" spc="-1" strike="noStrike">
              <a:latin typeface="Arial"/>
            </a:endParaRPr>
          </a:p>
        </p:txBody>
      </p:sp>
      <p:sp>
        <p:nvSpPr>
          <p:cNvPr id="154" name="CustomShape 2"/>
          <p:cNvSpPr/>
          <p:nvPr/>
        </p:nvSpPr>
        <p:spPr>
          <a:xfrm>
            <a:off x="1071720" y="881280"/>
            <a:ext cx="7926480" cy="4659480"/>
          </a:xfrm>
          <a:prstGeom prst="rect">
            <a:avLst/>
          </a:prstGeom>
          <a:noFill/>
          <a:ln>
            <a:noFill/>
          </a:ln>
        </p:spPr>
        <p:style>
          <a:lnRef idx="0"/>
          <a:fillRef idx="0"/>
          <a:effectRef idx="0"/>
          <a:fontRef idx="minor"/>
        </p:style>
        <p:txBody>
          <a:bodyPr lIns="90000" rIns="90000" tIns="45000" bIns="45000">
            <a:noAutofit/>
          </a:bodyPr>
          <a:p>
            <a:pPr>
              <a:lnSpc>
                <a:spcPct val="115000"/>
              </a:lnSpc>
              <a:tabLst>
                <a:tab algn="l" pos="0"/>
              </a:tabLst>
            </a:pPr>
            <a:r>
              <a:rPr b="1" lang="en-US" sz="2000" spc="-1" strike="noStrike">
                <a:solidFill>
                  <a:srgbClr val="000000"/>
                </a:solidFill>
                <a:latin typeface="Times New Roman"/>
                <a:ea typeface="Merriweather"/>
              </a:rPr>
              <a:t>Encouraging healthy eating habits and oral hygiene habits</a:t>
            </a:r>
            <a:endParaRPr b="0" lang="en-US" sz="2000" spc="-1" strike="noStrike">
              <a:latin typeface="Arial"/>
            </a:endParaRPr>
          </a:p>
          <a:p>
            <a:pPr marL="343080" indent="-342360">
              <a:lnSpc>
                <a:spcPct val="115000"/>
              </a:lnSpc>
              <a:spcBef>
                <a:spcPts val="700"/>
              </a:spcBef>
              <a:buClr>
                <a:srgbClr val="000000"/>
              </a:buClr>
              <a:buFont typeface="Arial"/>
              <a:buChar char="•"/>
              <a:tabLst>
                <a:tab algn="l" pos="0"/>
              </a:tabLst>
            </a:pPr>
            <a:r>
              <a:rPr b="0" lang="en-US" sz="1800" spc="-1" strike="noStrike">
                <a:solidFill>
                  <a:srgbClr val="000000"/>
                </a:solidFill>
                <a:latin typeface="Times New Roman"/>
                <a:ea typeface="Merriweather"/>
              </a:rPr>
              <a:t>Media – Newspaper/Ads at movie theaters </a:t>
            </a:r>
            <a:endParaRPr b="0" lang="en-US" sz="1800" spc="-1" strike="noStrike">
              <a:latin typeface="Arial"/>
            </a:endParaRPr>
          </a:p>
          <a:p>
            <a:pPr marL="343080" indent="-342360">
              <a:lnSpc>
                <a:spcPct val="115000"/>
              </a:lnSpc>
              <a:spcBef>
                <a:spcPts val="700"/>
              </a:spcBef>
              <a:buClr>
                <a:srgbClr val="000000"/>
              </a:buClr>
              <a:buFont typeface="Arial"/>
              <a:buChar char="•"/>
              <a:tabLst>
                <a:tab algn="l" pos="0"/>
              </a:tabLst>
            </a:pPr>
            <a:r>
              <a:rPr b="0" lang="en-US" sz="1800" spc="-1" strike="noStrike">
                <a:solidFill>
                  <a:srgbClr val="000000"/>
                </a:solidFill>
                <a:latin typeface="Times New Roman"/>
                <a:ea typeface="Merriweather"/>
              </a:rPr>
              <a:t>Social Media – Facebook</a:t>
            </a:r>
            <a:endParaRPr b="0" lang="en-US" sz="1800" spc="-1" strike="noStrike">
              <a:latin typeface="Arial"/>
            </a:endParaRPr>
          </a:p>
          <a:p>
            <a:pPr>
              <a:lnSpc>
                <a:spcPct val="115000"/>
              </a:lnSpc>
              <a:spcBef>
                <a:spcPts val="700"/>
              </a:spcBef>
              <a:tabLst>
                <a:tab algn="l" pos="0"/>
              </a:tabLst>
            </a:pPr>
            <a:r>
              <a:rPr b="1" lang="en-US" sz="2000" spc="-1" strike="noStrike">
                <a:solidFill>
                  <a:srgbClr val="000000"/>
                </a:solidFill>
                <a:latin typeface="Times New Roman"/>
                <a:ea typeface="Merriweather"/>
              </a:rPr>
              <a:t>Involved in Policy Development as it pertains to oral health diseases</a:t>
            </a:r>
            <a:endParaRPr b="0" lang="en-US" sz="2000" spc="-1" strike="noStrike">
              <a:latin typeface="Arial"/>
            </a:endParaRPr>
          </a:p>
          <a:p>
            <a:pPr marL="285840" indent="-285120">
              <a:lnSpc>
                <a:spcPct val="115000"/>
              </a:lnSpc>
              <a:spcBef>
                <a:spcPts val="700"/>
              </a:spcBef>
              <a:buClr>
                <a:srgbClr val="000000"/>
              </a:buClr>
              <a:buFont typeface="Arial"/>
              <a:buChar char="•"/>
              <a:tabLst>
                <a:tab algn="l" pos="0"/>
              </a:tabLst>
            </a:pPr>
            <a:r>
              <a:rPr b="0" lang="en-US" sz="1800" spc="-1" strike="noStrike">
                <a:solidFill>
                  <a:srgbClr val="000000"/>
                </a:solidFill>
                <a:latin typeface="Times New Roman"/>
                <a:ea typeface="Merriweather"/>
              </a:rPr>
              <a:t>To be involved in policies related to oral health issues (ex: promoting the requirement of having warning labels on betel nuts as a carcinogen or higher taxes on betelnut and tobacco products</a:t>
            </a:r>
            <a:endParaRPr b="0" lang="en-US" sz="1800" spc="-1" strike="noStrike">
              <a:latin typeface="Arial"/>
            </a:endParaRPr>
          </a:p>
          <a:p>
            <a:pPr>
              <a:lnSpc>
                <a:spcPct val="115000"/>
              </a:lnSpc>
              <a:spcBef>
                <a:spcPts val="700"/>
              </a:spcBef>
              <a:tabLst>
                <a:tab algn="l" pos="0"/>
              </a:tabLst>
            </a:pPr>
            <a:r>
              <a:rPr b="1" lang="en-US" sz="2000" spc="-1" strike="noStrike">
                <a:solidFill>
                  <a:srgbClr val="000000"/>
                </a:solidFill>
                <a:latin typeface="Times New Roman"/>
                <a:ea typeface="Merriweather"/>
              </a:rPr>
              <a:t>Dental Surveillance  </a:t>
            </a:r>
            <a:endParaRPr b="0" lang="en-US" sz="2000" spc="-1" strike="noStrike">
              <a:latin typeface="Arial"/>
            </a:endParaRPr>
          </a:p>
          <a:p>
            <a:pPr marL="343080" indent="-342360">
              <a:lnSpc>
                <a:spcPct val="115000"/>
              </a:lnSpc>
              <a:spcBef>
                <a:spcPts val="700"/>
              </a:spcBef>
              <a:buClr>
                <a:srgbClr val="000000"/>
              </a:buClr>
              <a:buFont typeface="Arial"/>
              <a:buChar char="•"/>
              <a:tabLst>
                <a:tab algn="l" pos="0"/>
              </a:tabLst>
            </a:pPr>
            <a:r>
              <a:rPr b="0" lang="en-US" sz="1800" spc="-1" strike="noStrike">
                <a:solidFill>
                  <a:srgbClr val="000000"/>
                </a:solidFill>
                <a:latin typeface="Times New Roman"/>
                <a:ea typeface="Merriweather"/>
              </a:rPr>
              <a:t>Tooth Decay – School Program</a:t>
            </a:r>
            <a:r>
              <a:rPr b="0" lang="en-US" sz="2000" spc="-1" strike="noStrike">
                <a:solidFill>
                  <a:srgbClr val="000000"/>
                </a:solidFill>
                <a:latin typeface="Times New Roman"/>
                <a:ea typeface="Merriweather"/>
              </a:rPr>
              <a:t> </a:t>
            </a:r>
            <a:r>
              <a:rPr b="1" i="1" lang="en-US" sz="1200" spc="-1" strike="noStrike">
                <a:solidFill>
                  <a:srgbClr val="000000"/>
                </a:solidFill>
                <a:latin typeface="Times New Roman"/>
                <a:ea typeface="Merriweather"/>
              </a:rPr>
              <a:t>BSS (Training by ASTDD in 2020)</a:t>
            </a:r>
            <a:endParaRPr b="0" lang="en-US" sz="1200" spc="-1" strike="noStrike">
              <a:latin typeface="Arial"/>
            </a:endParaRPr>
          </a:p>
          <a:p>
            <a:pPr marL="343080" indent="-342360">
              <a:lnSpc>
                <a:spcPct val="115000"/>
              </a:lnSpc>
              <a:spcBef>
                <a:spcPts val="700"/>
              </a:spcBef>
              <a:buClr>
                <a:srgbClr val="000000"/>
              </a:buClr>
              <a:buFont typeface="Arial"/>
              <a:buChar char="•"/>
              <a:tabLst>
                <a:tab algn="l" pos="0"/>
              </a:tabLst>
            </a:pPr>
            <a:r>
              <a:rPr b="0" lang="en-US" sz="1800" spc="-1" strike="noStrike">
                <a:solidFill>
                  <a:srgbClr val="000000"/>
                </a:solidFill>
                <a:latin typeface="Times New Roman"/>
                <a:ea typeface="Merriweather"/>
              </a:rPr>
              <a:t>Prenatal Program &amp; Baby 1</a:t>
            </a:r>
            <a:r>
              <a:rPr b="0" lang="en-US" sz="1800" spc="-1" strike="noStrike" baseline="30000">
                <a:solidFill>
                  <a:srgbClr val="000000"/>
                </a:solidFill>
                <a:latin typeface="Times New Roman"/>
                <a:ea typeface="Merriweather"/>
              </a:rPr>
              <a:t>st </a:t>
            </a:r>
            <a:r>
              <a:rPr b="0" lang="en-US" sz="2000" spc="-1" strike="noStrike" baseline="30000">
                <a:solidFill>
                  <a:srgbClr val="000000"/>
                </a:solidFill>
                <a:latin typeface="Times New Roman"/>
                <a:ea typeface="Merriweather"/>
              </a:rPr>
              <a:t>(#of patient who were treated)</a:t>
            </a:r>
            <a:endParaRPr b="0" lang="en-US" sz="2000" spc="-1" strike="noStrike">
              <a:latin typeface="Arial"/>
            </a:endParaRPr>
          </a:p>
          <a:p>
            <a:pPr marL="343080" indent="-342360">
              <a:lnSpc>
                <a:spcPct val="115000"/>
              </a:lnSpc>
              <a:spcBef>
                <a:spcPts val="700"/>
              </a:spcBef>
              <a:spcAft>
                <a:spcPts val="1199"/>
              </a:spcAft>
              <a:buClr>
                <a:srgbClr val="000000"/>
              </a:buClr>
              <a:buFont typeface="Arial"/>
              <a:buChar char="•"/>
              <a:tabLst>
                <a:tab algn="l" pos="0"/>
              </a:tabLst>
            </a:pPr>
            <a:r>
              <a:rPr b="0" lang="en-US" sz="1800" spc="-1" strike="noStrike">
                <a:solidFill>
                  <a:srgbClr val="000000"/>
                </a:solidFill>
                <a:latin typeface="Times New Roman"/>
                <a:ea typeface="Merriweather"/>
              </a:rPr>
              <a:t>Oral Cancer Screening </a:t>
            </a:r>
            <a:r>
              <a:rPr b="0" lang="en-US" sz="1200" spc="-1" strike="noStrike">
                <a:solidFill>
                  <a:srgbClr val="000000"/>
                </a:solidFill>
                <a:latin typeface="Times New Roman"/>
                <a:ea typeface="Merriweather"/>
              </a:rPr>
              <a:t>(# of patient requesting to be screened, #patient biopsied and #patients confirmed)</a:t>
            </a:r>
            <a:r>
              <a:rPr b="0" lang="en-US" sz="1800" spc="-1" strike="noStrike">
                <a:solidFill>
                  <a:srgbClr val="000000"/>
                </a:solidFill>
                <a:latin typeface="Times New Roman"/>
                <a:ea typeface="Merriweather"/>
              </a:rPr>
              <a:t>	</a:t>
            </a:r>
            <a:endParaRPr b="0" lang="en-US" sz="1800" spc="-1" strike="noStrike">
              <a:latin typeface="Arial"/>
            </a:endParaRPr>
          </a:p>
        </p:txBody>
      </p:sp>
      <p:pic>
        <p:nvPicPr>
          <p:cNvPr id="155" name="Content Placeholder 7" descr=""/>
          <p:cNvPicPr/>
          <p:nvPr/>
        </p:nvPicPr>
        <p:blipFill>
          <a:blip r:embed="rId1"/>
          <a:stretch/>
        </p:blipFill>
        <p:spPr>
          <a:xfrm>
            <a:off x="7046640" y="549252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1618560" y="240480"/>
            <a:ext cx="6309000" cy="613080"/>
          </a:xfrm>
          <a:prstGeom prst="rect">
            <a:avLst/>
          </a:prstGeom>
          <a:noFill/>
          <a:ln>
            <a:noFill/>
          </a:ln>
        </p:spPr>
        <p:style>
          <a:lnRef idx="0"/>
          <a:fillRef idx="0"/>
          <a:effectRef idx="0"/>
          <a:fontRef idx="minor"/>
        </p:style>
        <p:txBody>
          <a:bodyPr lIns="90000" rIns="90000" tIns="91440" bIns="91440" anchor="ctr">
            <a:noAutofit/>
          </a:bodyPr>
          <a:p>
            <a:pPr marL="457200" indent="-227520" algn="ctr">
              <a:lnSpc>
                <a:spcPct val="100000"/>
              </a:lnSpc>
              <a:tabLst>
                <a:tab algn="l" pos="0"/>
              </a:tabLst>
            </a:pPr>
            <a:r>
              <a:rPr b="1" lang="en-US" sz="2000" spc="-1" strike="noStrike">
                <a:solidFill>
                  <a:srgbClr val="5a3471"/>
                </a:solidFill>
                <a:latin typeface="Times New Roman"/>
                <a:ea typeface="Merriweather"/>
              </a:rPr>
              <a:t>STRATEGIC ACTION PLAN IN PAST 2 YEARS TO ADDRESS ORAL HEALTH ISSUES IN CNMI</a:t>
            </a:r>
            <a:endParaRPr b="0" lang="en-US" sz="2000" spc="-1" strike="noStrike">
              <a:latin typeface="Arial"/>
            </a:endParaRPr>
          </a:p>
        </p:txBody>
      </p:sp>
      <p:sp>
        <p:nvSpPr>
          <p:cNvPr id="157" name="CustomShape 2"/>
          <p:cNvSpPr/>
          <p:nvPr/>
        </p:nvSpPr>
        <p:spPr>
          <a:xfrm>
            <a:off x="1127520" y="1033920"/>
            <a:ext cx="7037640" cy="5262840"/>
          </a:xfrm>
          <a:prstGeom prst="rect">
            <a:avLst/>
          </a:prstGeom>
          <a:noFill/>
          <a:ln>
            <a:noFill/>
          </a:ln>
        </p:spPr>
        <p:style>
          <a:lnRef idx="0"/>
          <a:fillRef idx="0"/>
          <a:effectRef idx="0"/>
          <a:fontRef idx="minor"/>
        </p:style>
        <p:txBody>
          <a:bodyPr lIns="90000" rIns="90000" tIns="45000" bIns="45000">
            <a:spAutoFit/>
          </a:bodyPr>
          <a:p>
            <a:pPr marL="720">
              <a:lnSpc>
                <a:spcPct val="100000"/>
              </a:lnSpc>
            </a:pPr>
            <a:r>
              <a:rPr b="0" lang="en-US" sz="1600" spc="-1" strike="noStrike">
                <a:solidFill>
                  <a:srgbClr val="000000"/>
                </a:solidFill>
                <a:latin typeface="Times New Roman"/>
                <a:ea typeface="Arial"/>
              </a:rPr>
              <a:t>PREVENTIVE SERVICES</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Expanded School Sealant Program (SSP) to include 1</a:t>
            </a:r>
            <a:r>
              <a:rPr b="0" lang="en-US" sz="1500" spc="-1" strike="noStrike" baseline="30000">
                <a:solidFill>
                  <a:srgbClr val="000000"/>
                </a:solidFill>
                <a:latin typeface="Times New Roman"/>
                <a:ea typeface="Arial"/>
              </a:rPr>
              <a:t>st</a:t>
            </a:r>
            <a:r>
              <a:rPr b="0" lang="en-US" sz="1500" spc="-1" strike="noStrike">
                <a:solidFill>
                  <a:srgbClr val="000000"/>
                </a:solidFill>
                <a:latin typeface="Times New Roman"/>
                <a:ea typeface="Arial"/>
              </a:rPr>
              <a:t> graders</a:t>
            </a:r>
            <a:endParaRPr b="0" lang="en-US" sz="15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Addition of Silver Diamine Fluoride in the SSP</a:t>
            </a:r>
            <a:endParaRPr b="0" lang="en-US" sz="15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Addition of Dental Prophylaxis, as time permits in the SSP</a:t>
            </a:r>
            <a:endParaRPr b="0" lang="en-US" sz="15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Incorporating application of fluoride varnish into the well baby clinics </a:t>
            </a:r>
            <a:endParaRPr b="0" lang="en-US" sz="1500" spc="-1" strike="noStrike">
              <a:latin typeface="Arial"/>
            </a:endParaRPr>
          </a:p>
          <a:p>
            <a:pPr>
              <a:lnSpc>
                <a:spcPct val="100000"/>
              </a:lnSpc>
            </a:pPr>
            <a:r>
              <a:rPr b="1" lang="en-US" sz="1500" spc="-1" strike="noStrike">
                <a:solidFill>
                  <a:srgbClr val="000000"/>
                </a:solidFill>
                <a:latin typeface="Times New Roman"/>
                <a:ea typeface="Arial"/>
              </a:rPr>
              <a:t>     </a:t>
            </a:r>
            <a:r>
              <a:rPr b="1" lang="en-US" sz="1500" spc="-1" strike="noStrike">
                <a:solidFill>
                  <a:srgbClr val="000000"/>
                </a:solidFill>
                <a:latin typeface="Times New Roman"/>
                <a:ea typeface="Arial"/>
              </a:rPr>
              <a:t>(addition of FV check list onto the IMMUNIZATION cards at CHCC)</a:t>
            </a:r>
            <a:r>
              <a:rPr b="0" lang="en-US" sz="1600" spc="-1" strike="noStrike">
                <a:solidFill>
                  <a:srgbClr val="ff0000"/>
                </a:solidFill>
                <a:latin typeface="Times New Roman"/>
                <a:ea typeface="Arial"/>
              </a:rPr>
              <a:t> </a:t>
            </a:r>
            <a:endParaRPr b="0" lang="en-US" sz="1600" spc="-1" strike="noStrike">
              <a:latin typeface="Arial"/>
            </a:endParaRPr>
          </a:p>
          <a:p>
            <a:pPr>
              <a:lnSpc>
                <a:spcPct val="100000"/>
              </a:lnSpc>
            </a:pPr>
            <a:endParaRPr b="0" lang="en-US" sz="1600" spc="-1" strike="noStrike">
              <a:latin typeface="Arial"/>
            </a:endParaRPr>
          </a:p>
          <a:p>
            <a:pPr marL="720">
              <a:lnSpc>
                <a:spcPct val="100000"/>
              </a:lnSpc>
            </a:pPr>
            <a:r>
              <a:rPr b="0" lang="en-US" sz="1600" spc="-1" strike="noStrike">
                <a:solidFill>
                  <a:srgbClr val="000000"/>
                </a:solidFill>
                <a:latin typeface="Times New Roman"/>
                <a:ea typeface="Arial"/>
              </a:rPr>
              <a:t>WORKFORCE</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Expansion of workforce (2018 OHWF)</a:t>
            </a:r>
            <a:endParaRPr b="0" lang="en-US" sz="15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Assumption of workforce in local budget (2022)</a:t>
            </a:r>
            <a:endParaRPr b="0" lang="en-US" sz="15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Expansion of scope of work for Dental Therapist</a:t>
            </a:r>
            <a:endParaRPr b="0" lang="en-US" sz="15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Inclusion of Dental Therapists in the CNMI </a:t>
            </a:r>
            <a:endParaRPr b="0" lang="en-US" sz="1500" spc="-1" strike="noStrike">
              <a:latin typeface="Arial"/>
            </a:endParaRPr>
          </a:p>
          <a:p>
            <a:pPr marL="285840" indent="-285480">
              <a:lnSpc>
                <a:spcPct val="100000"/>
              </a:lnSpc>
              <a:buClr>
                <a:srgbClr val="000000"/>
              </a:buClr>
              <a:buFont typeface="Arial"/>
              <a:buChar char="•"/>
            </a:pPr>
            <a:r>
              <a:rPr b="0" lang="en-US" sz="1500" spc="-1" strike="noStrike">
                <a:solidFill>
                  <a:srgbClr val="000000"/>
                </a:solidFill>
                <a:latin typeface="Times New Roman"/>
                <a:ea typeface="Arial"/>
              </a:rPr>
              <a:t>Utilizing other health providers to apply FV in the health clinics</a:t>
            </a:r>
            <a:endParaRPr b="0" lang="en-US" sz="1500" spc="-1" strike="noStrike">
              <a:latin typeface="Arial"/>
            </a:endParaRPr>
          </a:p>
          <a:p>
            <a:pPr>
              <a:lnSpc>
                <a:spcPct val="100000"/>
              </a:lnSpc>
            </a:pPr>
            <a:r>
              <a:rPr b="0" lang="en-US" sz="1600" spc="-1" strike="noStrike">
                <a:solidFill>
                  <a:srgbClr val="31394d"/>
                </a:solidFill>
                <a:latin typeface="Times New Roman"/>
                <a:ea typeface="Arial"/>
              </a:rPr>
              <a:t>	</a:t>
            </a:r>
            <a:r>
              <a:rPr b="0" lang="en-US" sz="1600" spc="-1" strike="noStrike">
                <a:solidFill>
                  <a:srgbClr val="31394d"/>
                </a:solidFill>
                <a:latin typeface="Times New Roman"/>
                <a:ea typeface="Arial"/>
              </a:rPr>
              <a:t>   </a:t>
            </a:r>
            <a:endParaRPr b="0" lang="en-US" sz="1600" spc="-1" strike="noStrike">
              <a:latin typeface="Arial"/>
            </a:endParaRPr>
          </a:p>
          <a:p>
            <a:pPr>
              <a:lnSpc>
                <a:spcPct val="100000"/>
              </a:lnSpc>
            </a:pPr>
            <a:r>
              <a:rPr b="1" lang="en-US" sz="1500" spc="-1" strike="noStrike">
                <a:solidFill>
                  <a:srgbClr val="000000"/>
                </a:solidFill>
                <a:latin typeface="Times New Roman"/>
                <a:ea typeface="DejaVu Sans"/>
              </a:rPr>
              <a:t>* 1 dental therapist – Saipan, hired but waiting for immigration paperwork</a:t>
            </a:r>
            <a:endParaRPr b="0" lang="en-US" sz="1500" spc="-1" strike="noStrike">
              <a:latin typeface="Arial"/>
            </a:endParaRPr>
          </a:p>
          <a:p>
            <a:pPr>
              <a:lnSpc>
                <a:spcPct val="100000"/>
              </a:lnSpc>
            </a:pPr>
            <a:r>
              <a:rPr b="1" lang="en-US" sz="1500" spc="-1" strike="noStrike">
                <a:solidFill>
                  <a:srgbClr val="000000"/>
                </a:solidFill>
                <a:latin typeface="Times New Roman"/>
                <a:ea typeface="DejaVu Sans"/>
              </a:rPr>
              <a:t>(foreign educated dentist-required to possess an H1b visa or CW to work in the CNMI)</a:t>
            </a:r>
            <a:endParaRPr b="0" lang="en-US" sz="1500" spc="-1" strike="noStrike">
              <a:latin typeface="Arial"/>
            </a:endParaRPr>
          </a:p>
          <a:p>
            <a:pPr>
              <a:lnSpc>
                <a:spcPct val="100000"/>
              </a:lnSpc>
            </a:pPr>
            <a:endParaRPr b="0" lang="en-US" sz="1500" spc="-1" strike="noStrike">
              <a:latin typeface="Arial"/>
            </a:endParaRPr>
          </a:p>
          <a:p>
            <a:pPr>
              <a:lnSpc>
                <a:spcPct val="100000"/>
              </a:lnSpc>
            </a:pPr>
            <a:r>
              <a:rPr b="0" lang="en-US" sz="1600" spc="-1" strike="noStrike">
                <a:solidFill>
                  <a:srgbClr val="000000"/>
                </a:solidFill>
                <a:latin typeface="Times New Roman"/>
                <a:ea typeface="DejaVu Sans"/>
              </a:rPr>
              <a:t>** </a:t>
            </a:r>
            <a:r>
              <a:rPr b="0" lang="en-US" sz="1500" spc="-1" strike="noStrike">
                <a:solidFill>
                  <a:srgbClr val="000000"/>
                </a:solidFill>
                <a:latin typeface="Times New Roman"/>
                <a:ea typeface="DejaVu Sans"/>
              </a:rPr>
              <a:t>2 dental therapist; 1 per island (Rota and Tinian) – recruiting</a:t>
            </a:r>
            <a:endParaRPr b="0" lang="en-US" sz="1500" spc="-1" strike="noStrike">
              <a:latin typeface="Arial"/>
            </a:endParaRPr>
          </a:p>
          <a:p>
            <a:pPr>
              <a:lnSpc>
                <a:spcPct val="100000"/>
              </a:lnSpc>
            </a:pPr>
            <a:endParaRPr b="0" lang="en-US" sz="1500" spc="-1" strike="noStrike">
              <a:latin typeface="Arial"/>
            </a:endParaRPr>
          </a:p>
        </p:txBody>
      </p:sp>
      <p:pic>
        <p:nvPicPr>
          <p:cNvPr id="158" name="Content Placeholder 7" descr=""/>
          <p:cNvPicPr/>
          <p:nvPr/>
        </p:nvPicPr>
        <p:blipFill>
          <a:blip r:embed="rId1"/>
          <a:stretch/>
        </p:blipFill>
        <p:spPr>
          <a:xfrm>
            <a:off x="7055640" y="551880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1033200" y="320040"/>
            <a:ext cx="7799400" cy="557280"/>
          </a:xfrm>
          <a:prstGeom prst="rect">
            <a:avLst/>
          </a:prstGeom>
          <a:noFill/>
          <a:ln>
            <a:noFill/>
          </a:ln>
        </p:spPr>
        <p:style>
          <a:lnRef idx="0"/>
          <a:fillRef idx="0"/>
          <a:effectRef idx="0"/>
          <a:fontRef idx="minor"/>
        </p:style>
        <p:txBody>
          <a:bodyPr lIns="90000" rIns="90000" tIns="91440" bIns="91440">
            <a:noAutofit/>
          </a:bodyPr>
          <a:p>
            <a:pPr algn="ctr">
              <a:lnSpc>
                <a:spcPct val="100000"/>
              </a:lnSpc>
              <a:tabLst>
                <a:tab algn="l" pos="0"/>
              </a:tabLst>
            </a:pPr>
            <a:r>
              <a:rPr b="1" lang="en-US" sz="2400" spc="-1" strike="noStrike">
                <a:solidFill>
                  <a:srgbClr val="5a3471"/>
                </a:solidFill>
                <a:latin typeface="Arial"/>
                <a:ea typeface="Merriweather"/>
              </a:rPr>
              <a:t>COVID-19:  It’s Effect on CNMI Oral Health Programs</a:t>
            </a:r>
            <a:endParaRPr b="0" lang="en-US" sz="2400" spc="-1" strike="noStrike">
              <a:latin typeface="Arial"/>
            </a:endParaRPr>
          </a:p>
        </p:txBody>
      </p:sp>
      <p:sp>
        <p:nvSpPr>
          <p:cNvPr id="160" name="CustomShape 2"/>
          <p:cNvSpPr/>
          <p:nvPr/>
        </p:nvSpPr>
        <p:spPr>
          <a:xfrm>
            <a:off x="960120" y="877680"/>
            <a:ext cx="7561800" cy="4869000"/>
          </a:xfrm>
          <a:prstGeom prst="rect">
            <a:avLst/>
          </a:prstGeom>
          <a:noFill/>
          <a:ln>
            <a:noFill/>
          </a:ln>
        </p:spPr>
        <p:style>
          <a:lnRef idx="0"/>
          <a:fillRef idx="0"/>
          <a:effectRef idx="0"/>
          <a:fontRef idx="minor"/>
        </p:style>
        <p:txBody>
          <a:bodyPr lIns="90000" rIns="90000" tIns="91440" bIns="91440">
            <a:spAutoFit/>
          </a:bodyPr>
          <a:p>
            <a:pPr>
              <a:lnSpc>
                <a:spcPct val="100000"/>
              </a:lnSpc>
              <a:tabLst>
                <a:tab algn="l" pos="0"/>
              </a:tabLst>
            </a:pPr>
            <a:r>
              <a:rPr b="0" lang="en-US" sz="1600" spc="-1" strike="noStrike">
                <a:solidFill>
                  <a:srgbClr val="000000"/>
                </a:solidFill>
                <a:latin typeface="Times New Roman"/>
                <a:ea typeface="Merriweather"/>
              </a:rPr>
              <a:t>SCHOOL PROGRAMS:</a:t>
            </a:r>
            <a:endParaRPr b="0" lang="en-US" sz="1600" spc="-1" strike="noStrike">
              <a:latin typeface="Arial"/>
            </a:endParaRPr>
          </a:p>
          <a:p>
            <a:pPr marL="285840" indent="-285480">
              <a:lnSpc>
                <a:spcPct val="100000"/>
              </a:lnSpc>
              <a:buClr>
                <a:srgbClr val="000000"/>
              </a:buClr>
              <a:buFont typeface="Arial"/>
              <a:buChar char="•"/>
              <a:tabLst>
                <a:tab algn="l" pos="0"/>
              </a:tabLst>
            </a:pPr>
            <a:r>
              <a:rPr b="0" lang="en-US" sz="1600" spc="-1" strike="noStrike">
                <a:solidFill>
                  <a:srgbClr val="000000"/>
                </a:solidFill>
                <a:latin typeface="Times New Roman"/>
                <a:ea typeface="Merriweather"/>
              </a:rPr>
              <a:t>Head Start Fluoride Varnish Program - ceased in February 2020 due to school closures; reinstated in January 2022 in modified format.</a:t>
            </a:r>
            <a:endParaRPr b="0" lang="en-US" sz="1600" spc="-1" strike="noStrike">
              <a:latin typeface="Arial"/>
            </a:endParaRPr>
          </a:p>
          <a:p>
            <a:pPr>
              <a:lnSpc>
                <a:spcPct val="100000"/>
              </a:lnSpc>
              <a:tabLst>
                <a:tab algn="l" pos="0"/>
              </a:tabLst>
            </a:pPr>
            <a:endParaRPr b="0" lang="en-US" sz="1600" spc="-1" strike="noStrike">
              <a:latin typeface="Arial"/>
            </a:endParaRPr>
          </a:p>
          <a:p>
            <a:pPr marL="285840" indent="-285480">
              <a:lnSpc>
                <a:spcPct val="100000"/>
              </a:lnSpc>
              <a:buClr>
                <a:srgbClr val="000000"/>
              </a:buClr>
              <a:buFont typeface="Arial"/>
              <a:buChar char="•"/>
              <a:tabLst>
                <a:tab algn="l" pos="0"/>
              </a:tabLst>
            </a:pPr>
            <a:r>
              <a:rPr b="0" lang="en-US" sz="1600" spc="-1" strike="noStrike">
                <a:solidFill>
                  <a:srgbClr val="000000"/>
                </a:solidFill>
                <a:latin typeface="Times New Roman"/>
                <a:ea typeface="Merriweather"/>
              </a:rPr>
              <a:t>School Sealant Program - continuous for Rota and Tinian but modified; parents    brought children into clinic, ceased for Saipan due to instability of school’s mode of teaching.  Reinstated on Saipan for the 2nd graders only in February 2022.</a:t>
            </a:r>
            <a:endParaRPr b="0" lang="en-US" sz="1600" spc="-1" strike="noStrike">
              <a:latin typeface="Arial"/>
            </a:endParaRPr>
          </a:p>
          <a:p>
            <a:pPr>
              <a:lnSpc>
                <a:spcPct val="100000"/>
              </a:lnSpc>
              <a:tabLst>
                <a:tab algn="l" pos="0"/>
              </a:tabLst>
            </a:pPr>
            <a:endParaRPr b="0" lang="en-US" sz="1600" spc="-1" strike="noStrike">
              <a:latin typeface="Arial"/>
            </a:endParaRPr>
          </a:p>
          <a:p>
            <a:pPr marL="285840" indent="-285480">
              <a:lnSpc>
                <a:spcPct val="100000"/>
              </a:lnSpc>
              <a:buClr>
                <a:srgbClr val="000000"/>
              </a:buClr>
              <a:buFont typeface="Arial"/>
              <a:buChar char="•"/>
              <a:tabLst>
                <a:tab algn="l" pos="0"/>
              </a:tabLst>
            </a:pPr>
            <a:r>
              <a:rPr b="0" lang="en-US" sz="1600" spc="-1" strike="noStrike">
                <a:solidFill>
                  <a:srgbClr val="000000"/>
                </a:solidFill>
                <a:latin typeface="Times New Roman"/>
                <a:ea typeface="Merriweather"/>
              </a:rPr>
              <a:t>School Outreach - ceased in February 2020 and has not been reinstated.</a:t>
            </a: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r>
              <a:rPr b="0" lang="en-US" sz="1600" spc="-1" strike="noStrike">
                <a:solidFill>
                  <a:srgbClr val="000000"/>
                </a:solidFill>
                <a:latin typeface="Times New Roman"/>
                <a:ea typeface="Merriweather"/>
              </a:rPr>
              <a:t>MEDICAL-DENTAL INTEGRATED PROGRAMS:</a:t>
            </a:r>
            <a:endParaRPr b="0" lang="en-US" sz="1600" spc="-1" strike="noStrike">
              <a:latin typeface="Arial"/>
            </a:endParaRPr>
          </a:p>
          <a:p>
            <a:pPr marL="285840" indent="-285480">
              <a:lnSpc>
                <a:spcPct val="100000"/>
              </a:lnSpc>
              <a:buClr>
                <a:srgbClr val="000000"/>
              </a:buClr>
              <a:buFont typeface="Arial"/>
              <a:buChar char="•"/>
              <a:tabLst>
                <a:tab algn="l" pos="0"/>
              </a:tabLst>
            </a:pPr>
            <a:r>
              <a:rPr b="0" lang="en-US" sz="1600" spc="-1" strike="noStrike">
                <a:solidFill>
                  <a:srgbClr val="000000"/>
                </a:solidFill>
                <a:latin typeface="Times New Roman"/>
                <a:ea typeface="Merriweather"/>
              </a:rPr>
              <a:t>Uninterrupted services - The pandemic slowed the process to access these programs but it remained uninterrupted.</a:t>
            </a: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r>
              <a:rPr b="0" lang="en-US" sz="1600" spc="-1" strike="noStrike">
                <a:solidFill>
                  <a:srgbClr val="000000"/>
                </a:solidFill>
                <a:latin typeface="Times New Roman"/>
                <a:ea typeface="Merriweather"/>
              </a:rPr>
              <a:t>CLINICAL SERVICES AT THE DENTAL FACILITY:</a:t>
            </a:r>
            <a:endParaRPr b="0" lang="en-US" sz="1600" spc="-1" strike="noStrike">
              <a:latin typeface="Arial"/>
            </a:endParaRPr>
          </a:p>
          <a:p>
            <a:pPr marL="285840" indent="-285480">
              <a:lnSpc>
                <a:spcPct val="100000"/>
              </a:lnSpc>
              <a:buClr>
                <a:srgbClr val="000000"/>
              </a:buClr>
              <a:buFont typeface="Arial"/>
              <a:buChar char="•"/>
              <a:tabLst>
                <a:tab algn="l" pos="0"/>
              </a:tabLst>
            </a:pPr>
            <a:r>
              <a:rPr b="0" lang="en-US" sz="1600" spc="-1" strike="noStrike">
                <a:solidFill>
                  <a:srgbClr val="000000"/>
                </a:solidFill>
                <a:latin typeface="Times New Roman"/>
                <a:ea typeface="DejaVu Sans"/>
              </a:rPr>
              <a:t>Due to the COVID 19 pandemic, safety measures were implemented which</a:t>
            </a:r>
            <a:r>
              <a:rPr b="0" lang="en-US" sz="1800" spc="-1" strike="noStrike">
                <a:solidFill>
                  <a:srgbClr val="000000"/>
                </a:solidFill>
                <a:latin typeface="Times New Roman"/>
                <a:ea typeface="DejaVu Sans"/>
              </a:rPr>
              <a:t> </a:t>
            </a:r>
            <a:r>
              <a:rPr b="0" lang="en-US" sz="1600" spc="-1" strike="noStrike">
                <a:solidFill>
                  <a:srgbClr val="000000"/>
                </a:solidFill>
                <a:latin typeface="Times New Roman"/>
                <a:ea typeface="DejaVu Sans"/>
              </a:rPr>
              <a:t>slowed the process of encountering and treating patients. However, due to the availability of Medicaid Presumptive Eligibility, the number of patients seeking treatment had increased tremendously.</a:t>
            </a:r>
            <a:r>
              <a:rPr b="0" lang="en-US" sz="1800" spc="-1" strike="noStrike">
                <a:solidFill>
                  <a:srgbClr val="000000"/>
                </a:solidFill>
                <a:latin typeface="Times New Roman"/>
                <a:ea typeface="DejaVu Sans"/>
              </a:rPr>
              <a:t> </a:t>
            </a:r>
            <a:endParaRPr b="0" lang="en-US" sz="1800" spc="-1" strike="noStrike">
              <a:latin typeface="Arial"/>
            </a:endParaRPr>
          </a:p>
        </p:txBody>
      </p:sp>
      <p:pic>
        <p:nvPicPr>
          <p:cNvPr id="161" name="Content Placeholder 7" descr=""/>
          <p:cNvPicPr/>
          <p:nvPr/>
        </p:nvPicPr>
        <p:blipFill>
          <a:blip r:embed="rId1"/>
          <a:stretch/>
        </p:blipFill>
        <p:spPr>
          <a:xfrm>
            <a:off x="7062840" y="550548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1116720" y="184320"/>
            <a:ext cx="7386840" cy="985680"/>
          </a:xfrm>
          <a:prstGeom prst="rect">
            <a:avLst/>
          </a:prstGeom>
          <a:noFill/>
          <a:ln>
            <a:noFill/>
          </a:ln>
        </p:spPr>
        <p:style>
          <a:lnRef idx="0"/>
          <a:fillRef idx="0"/>
          <a:effectRef idx="0"/>
          <a:fontRef idx="minor"/>
        </p:style>
        <p:txBody>
          <a:bodyPr lIns="90000" rIns="90000" tIns="91440" bIns="91440">
            <a:normAutofit/>
          </a:bodyPr>
          <a:p>
            <a:pPr algn="ctr">
              <a:lnSpc>
                <a:spcPct val="100000"/>
              </a:lnSpc>
            </a:pPr>
            <a:r>
              <a:rPr b="1" lang="en-US" sz="2800" spc="-1" strike="noStrike">
                <a:solidFill>
                  <a:srgbClr val="5a3471"/>
                </a:solidFill>
                <a:latin typeface="Times New Roman"/>
                <a:ea typeface="Merriweather"/>
              </a:rPr>
              <a:t>CHALLENGES &amp; PROPOSED SOLUTIONS</a:t>
            </a:r>
            <a:br/>
            <a:r>
              <a:rPr b="1" lang="en-US" sz="2800" spc="-1" strike="noStrike">
                <a:solidFill>
                  <a:srgbClr val="5a3471"/>
                </a:solidFill>
                <a:latin typeface="Times New Roman"/>
                <a:ea typeface="Merriweather"/>
              </a:rPr>
              <a:t>Oral Health Workforce in the CNMI</a:t>
            </a:r>
            <a:endParaRPr b="0" lang="en-US" sz="2800" spc="-1" strike="noStrike">
              <a:latin typeface="Arial"/>
            </a:endParaRPr>
          </a:p>
        </p:txBody>
      </p:sp>
      <p:sp>
        <p:nvSpPr>
          <p:cNvPr id="163" name="CustomShape 2"/>
          <p:cNvSpPr/>
          <p:nvPr/>
        </p:nvSpPr>
        <p:spPr>
          <a:xfrm>
            <a:off x="909720" y="1289520"/>
            <a:ext cx="6816600" cy="2464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u="sng">
                <a:solidFill>
                  <a:srgbClr val="000000"/>
                </a:solidFill>
                <a:uFillTx/>
                <a:latin typeface="Times New Roman"/>
                <a:ea typeface="Arial"/>
              </a:rPr>
              <a:t>CHALLENGES WITH ORAL HEALTH WORKFORCE </a:t>
            </a:r>
            <a:endParaRPr b="0" lang="en-US" sz="1600" spc="-1" strike="noStrike">
              <a:latin typeface="Arial"/>
            </a:endParaRPr>
          </a:p>
          <a:p>
            <a:pPr marL="286560" indent="-285480">
              <a:lnSpc>
                <a:spcPct val="100000"/>
              </a:lnSpc>
              <a:buClr>
                <a:srgbClr val="000000"/>
              </a:buClr>
              <a:buFont typeface="Arial"/>
              <a:buChar char="•"/>
            </a:pPr>
            <a:r>
              <a:rPr b="0" lang="en-US" sz="1400" spc="-1" strike="noStrike">
                <a:solidFill>
                  <a:srgbClr val="000000"/>
                </a:solidFill>
                <a:latin typeface="Times New Roman"/>
                <a:ea typeface="Arial"/>
              </a:rPr>
              <a:t>Aging Dental Staff:  </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a)  1 certified dental hygienist – 60 years old</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b)  average age of EDDA (3) – 57 years old</a:t>
            </a:r>
            <a:endParaRPr b="0" lang="en-US" sz="1400" spc="-1" strike="noStrike">
              <a:latin typeface="Arial"/>
            </a:endParaRPr>
          </a:p>
          <a:p>
            <a:pPr>
              <a:lnSpc>
                <a:spcPct val="100000"/>
              </a:lnSpc>
            </a:pPr>
            <a:endParaRPr b="0" lang="en-US" sz="1400" spc="-1" strike="noStrike">
              <a:latin typeface="Arial"/>
            </a:endParaRPr>
          </a:p>
          <a:p>
            <a:pPr marL="285840" indent="-285480">
              <a:lnSpc>
                <a:spcPct val="100000"/>
              </a:lnSpc>
              <a:buClr>
                <a:srgbClr val="000000"/>
              </a:buClr>
              <a:buFont typeface="Arial"/>
              <a:buChar char="•"/>
            </a:pPr>
            <a:r>
              <a:rPr b="0" lang="en-US" sz="1400" spc="-1" strike="noStrike">
                <a:solidFill>
                  <a:srgbClr val="000000"/>
                </a:solidFill>
                <a:latin typeface="Times New Roman"/>
                <a:ea typeface="Arial"/>
              </a:rPr>
              <a:t>Lack of educational/training program in the CNMI</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a)  no training program or educational program for oral </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health workforce</a:t>
            </a:r>
            <a:endParaRPr b="0" lang="en-US" sz="1400" spc="-1" strike="noStrike">
              <a:latin typeface="Arial"/>
            </a:endParaRPr>
          </a:p>
          <a:p>
            <a:pPr>
              <a:lnSpc>
                <a:spcPct val="100000"/>
              </a:lnSpc>
            </a:pPr>
            <a:endParaRPr b="0" lang="en-US" sz="1400" spc="-1" strike="noStrike">
              <a:latin typeface="Arial"/>
            </a:endParaRPr>
          </a:p>
          <a:p>
            <a:pPr marL="285840" indent="-285480">
              <a:lnSpc>
                <a:spcPct val="100000"/>
              </a:lnSpc>
              <a:buClr>
                <a:srgbClr val="000000"/>
              </a:buClr>
              <a:buFont typeface="Arial"/>
              <a:buChar char="•"/>
            </a:pPr>
            <a:r>
              <a:rPr b="0" lang="en-US" sz="1400" spc="-1" strike="noStrike">
                <a:solidFill>
                  <a:srgbClr val="000000"/>
                </a:solidFill>
                <a:latin typeface="Times New Roman"/>
                <a:ea typeface="Arial"/>
              </a:rPr>
              <a:t>Lack of mid-level professional to provide continuous access to oral care on Rota &amp; Tinian</a:t>
            </a:r>
            <a:endParaRPr b="0" lang="en-US" sz="1400" spc="-1" strike="noStrike">
              <a:latin typeface="Arial"/>
            </a:endParaRPr>
          </a:p>
        </p:txBody>
      </p:sp>
      <p:sp>
        <p:nvSpPr>
          <p:cNvPr id="164" name="CustomShape 3"/>
          <p:cNvSpPr/>
          <p:nvPr/>
        </p:nvSpPr>
        <p:spPr>
          <a:xfrm>
            <a:off x="909720" y="3781080"/>
            <a:ext cx="7219080" cy="2038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u="sng">
                <a:solidFill>
                  <a:srgbClr val="000000"/>
                </a:solidFill>
                <a:uFillTx/>
                <a:latin typeface="Times New Roman"/>
                <a:ea typeface="Arial"/>
              </a:rPr>
              <a:t>PROPOSED SOLUTION</a:t>
            </a:r>
            <a:endParaRPr b="0" lang="en-US" sz="1600" spc="-1" strike="noStrike">
              <a:latin typeface="Arial"/>
            </a:endParaRPr>
          </a:p>
          <a:p>
            <a:pPr marL="286560" indent="-285480">
              <a:lnSpc>
                <a:spcPct val="100000"/>
              </a:lnSpc>
              <a:buClr>
                <a:srgbClr val="000000"/>
              </a:buClr>
              <a:buFont typeface="Arial"/>
              <a:buChar char="•"/>
            </a:pPr>
            <a:r>
              <a:rPr b="0" lang="en-US" sz="1400" spc="-1" strike="noStrike">
                <a:solidFill>
                  <a:srgbClr val="000000"/>
                </a:solidFill>
                <a:latin typeface="Times New Roman"/>
                <a:ea typeface="Arial"/>
              </a:rPr>
              <a:t>Application for HRSA’s Grants to States to Support Oral Health Workforce Activities 2022</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a.  Hire dental therapist for islands of Rota and Tinian for continuous access to oral  </a:t>
            </a: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     health services</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b.  Partner with Northern Marianas Technical Institute for a training program</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c.  Partner with Northern Marianas College for a curriculum to support a post </a:t>
            </a:r>
            <a:endParaRPr b="0" lang="en-US" sz="1400" spc="-1" strike="noStrike">
              <a:latin typeface="Arial"/>
            </a:endParaRPr>
          </a:p>
          <a:p>
            <a:pPr>
              <a:lnSpc>
                <a:spcPct val="100000"/>
              </a:lnSpc>
            </a:pPr>
            <a:r>
              <a:rPr b="0" lang="en-US" sz="1400" spc="-1" strike="noStrike">
                <a:solidFill>
                  <a:srgbClr val="000000"/>
                </a:solidFill>
                <a:latin typeface="Times New Roman"/>
                <a:ea typeface="Arial"/>
              </a:rPr>
              <a:t>                         </a:t>
            </a:r>
            <a:r>
              <a:rPr b="0" lang="en-US" sz="1400" spc="-1" strike="noStrike">
                <a:solidFill>
                  <a:srgbClr val="000000"/>
                </a:solidFill>
                <a:latin typeface="Times New Roman"/>
                <a:ea typeface="Arial"/>
              </a:rPr>
              <a:t>education in the field of dentistry, dental hygiene or dental therapy</a:t>
            </a:r>
            <a:endParaRPr b="0" lang="en-US" sz="1400" spc="-1" strike="noStrike">
              <a:latin typeface="Arial"/>
            </a:endParaRPr>
          </a:p>
          <a:p>
            <a:pPr>
              <a:lnSpc>
                <a:spcPct val="100000"/>
              </a:lnSpc>
            </a:pPr>
            <a:endParaRPr b="0" lang="en-US" sz="1400" spc="-1" strike="noStrike">
              <a:latin typeface="Arial"/>
            </a:endParaRPr>
          </a:p>
          <a:p>
            <a:pPr marL="285840" indent="-285480">
              <a:lnSpc>
                <a:spcPct val="100000"/>
              </a:lnSpc>
              <a:buClr>
                <a:srgbClr val="000000"/>
              </a:buClr>
              <a:buFont typeface="Arial"/>
              <a:buChar char="•"/>
            </a:pPr>
            <a:r>
              <a:rPr b="0" lang="en-US" sz="1400" spc="-1" strike="noStrike">
                <a:solidFill>
                  <a:srgbClr val="000000"/>
                </a:solidFill>
                <a:latin typeface="Times New Roman"/>
                <a:ea typeface="Arial"/>
              </a:rPr>
              <a:t>Teledentistry</a:t>
            </a:r>
            <a:endParaRPr b="0" lang="en-US" sz="1400" spc="-1" strike="noStrike">
              <a:latin typeface="Arial"/>
            </a:endParaRPr>
          </a:p>
        </p:txBody>
      </p:sp>
      <p:pic>
        <p:nvPicPr>
          <p:cNvPr id="165" name="Picture 6" descr=""/>
          <p:cNvPicPr/>
          <p:nvPr/>
        </p:nvPicPr>
        <p:blipFill>
          <a:blip r:embed="rId1"/>
          <a:stretch/>
        </p:blipFill>
        <p:spPr>
          <a:xfrm>
            <a:off x="5752080" y="1434240"/>
            <a:ext cx="3098880" cy="1692720"/>
          </a:xfrm>
          <a:prstGeom prst="rect">
            <a:avLst/>
          </a:prstGeom>
          <a:ln>
            <a:noFill/>
          </a:ln>
        </p:spPr>
      </p:pic>
      <p:pic>
        <p:nvPicPr>
          <p:cNvPr id="166" name="Content Placeholder 7" descr=""/>
          <p:cNvPicPr/>
          <p:nvPr/>
        </p:nvPicPr>
        <p:blipFill>
          <a:blip r:embed="rId2"/>
          <a:stretch/>
        </p:blipFill>
        <p:spPr>
          <a:xfrm>
            <a:off x="7049520" y="551808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1738080" y="309600"/>
            <a:ext cx="5883120" cy="830520"/>
          </a:xfrm>
          <a:prstGeom prst="rect">
            <a:avLst/>
          </a:prstGeom>
          <a:noFill/>
          <a:ln>
            <a:noFill/>
          </a:ln>
        </p:spPr>
        <p:style>
          <a:lnRef idx="0"/>
          <a:fillRef idx="0"/>
          <a:effectRef idx="0"/>
          <a:fontRef idx="minor"/>
        </p:style>
        <p:txBody>
          <a:bodyPr lIns="90000" rIns="90000" tIns="91440" bIns="91440">
            <a:normAutofit/>
          </a:bodyPr>
          <a:p>
            <a:pPr>
              <a:lnSpc>
                <a:spcPct val="100000"/>
              </a:lnSpc>
            </a:pPr>
            <a:r>
              <a:rPr b="1" lang="en-US" sz="19200" spc="-1" strike="noStrike">
                <a:solidFill>
                  <a:srgbClr val="5a3471"/>
                </a:solidFill>
                <a:latin typeface="Times New Roman"/>
                <a:ea typeface="Merriweather"/>
              </a:rPr>
              <a:t>What’s in our future?</a:t>
            </a:r>
            <a:br/>
            <a:br/>
            <a:endParaRPr b="0" lang="en-US" sz="19200" spc="-1" strike="noStrike">
              <a:latin typeface="Arial"/>
            </a:endParaRPr>
          </a:p>
        </p:txBody>
      </p:sp>
      <p:sp>
        <p:nvSpPr>
          <p:cNvPr id="168" name="CustomShape 2"/>
          <p:cNvSpPr/>
          <p:nvPr/>
        </p:nvSpPr>
        <p:spPr>
          <a:xfrm>
            <a:off x="1166400" y="1140480"/>
            <a:ext cx="7026120" cy="4129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800" spc="-1" strike="noStrike">
                <a:solidFill>
                  <a:srgbClr val="000000"/>
                </a:solidFill>
                <a:latin typeface="Times New Roman"/>
                <a:ea typeface="Arial"/>
              </a:rPr>
              <a:t>TELEDENTISTRY</a:t>
            </a:r>
            <a:endParaRPr b="0" lang="en-US" sz="2800" spc="-1" strike="noStrike">
              <a:latin typeface="Arial"/>
            </a:endParaRPr>
          </a:p>
          <a:p>
            <a:pPr>
              <a:lnSpc>
                <a:spcPct val="100000"/>
              </a:lnSpc>
            </a:pPr>
            <a:endParaRPr b="0" lang="en-US" sz="2800" spc="-1" strike="noStrike">
              <a:latin typeface="Arial"/>
            </a:endParaRPr>
          </a:p>
          <a:p>
            <a:pPr marL="343080" indent="-342360">
              <a:lnSpc>
                <a:spcPct val="100000"/>
              </a:lnSpc>
              <a:buClr>
                <a:srgbClr val="000000"/>
              </a:buClr>
              <a:buFont typeface="StarSymbol"/>
              <a:buAutoNum type="arabicPeriod"/>
            </a:pPr>
            <a:r>
              <a:rPr b="0" lang="en-US" sz="1700" spc="-1" strike="noStrike">
                <a:solidFill>
                  <a:srgbClr val="000000"/>
                </a:solidFill>
                <a:latin typeface="Times New Roman"/>
                <a:ea typeface="Arial"/>
              </a:rPr>
              <a:t>Hub: Saipan</a:t>
            </a:r>
            <a:br/>
            <a:r>
              <a:rPr b="0" lang="en-US" sz="1700" spc="-1" strike="noStrike">
                <a:solidFill>
                  <a:srgbClr val="000000"/>
                </a:solidFill>
                <a:latin typeface="Times New Roman"/>
                <a:ea typeface="Arial"/>
              </a:rPr>
              <a:t>    Satellite Clinics:  Rota &amp; Tinian</a:t>
            </a:r>
            <a:endParaRPr b="0" lang="en-US" sz="1700" spc="-1" strike="noStrike">
              <a:latin typeface="Arial"/>
            </a:endParaRPr>
          </a:p>
          <a:p>
            <a:pPr>
              <a:lnSpc>
                <a:spcPct val="100000"/>
              </a:lnSpc>
            </a:pPr>
            <a:endParaRPr b="0" lang="en-US" sz="1700" spc="-1" strike="noStrike">
              <a:latin typeface="Arial"/>
            </a:endParaRPr>
          </a:p>
          <a:p>
            <a:pPr>
              <a:lnSpc>
                <a:spcPct val="100000"/>
              </a:lnSpc>
            </a:pPr>
            <a:r>
              <a:rPr b="0" lang="en-US" sz="1700" spc="-1" strike="noStrike">
                <a:solidFill>
                  <a:srgbClr val="000000"/>
                </a:solidFill>
                <a:latin typeface="Times New Roman"/>
                <a:ea typeface="Arial"/>
              </a:rPr>
              <a:t> </a:t>
            </a:r>
            <a:r>
              <a:rPr b="0" lang="en-US" sz="1700" spc="-1" strike="noStrike">
                <a:solidFill>
                  <a:srgbClr val="000000"/>
                </a:solidFill>
                <a:latin typeface="Times New Roman"/>
                <a:ea typeface="Arial"/>
              </a:rPr>
              <a:t>2. Equipment (February 2022)</a:t>
            </a:r>
            <a:br/>
            <a:r>
              <a:rPr b="0" lang="en-US" sz="1700" spc="-1" strike="noStrike">
                <a:solidFill>
                  <a:srgbClr val="000000"/>
                </a:solidFill>
                <a:latin typeface="Times New Roman"/>
                <a:ea typeface="Arial"/>
              </a:rPr>
              <a:t>	</a:t>
            </a:r>
            <a:r>
              <a:rPr b="0" lang="en-US" sz="1700" spc="-1" strike="noStrike">
                <a:solidFill>
                  <a:srgbClr val="000000"/>
                </a:solidFill>
                <a:latin typeface="Times New Roman"/>
                <a:ea typeface="Arial"/>
              </a:rPr>
              <a:t>a) iPads </a:t>
            </a:r>
            <a:br/>
            <a:r>
              <a:rPr b="0" lang="en-US" sz="1700" spc="-1" strike="noStrike">
                <a:solidFill>
                  <a:srgbClr val="000000"/>
                </a:solidFill>
                <a:latin typeface="Times New Roman"/>
                <a:ea typeface="Arial"/>
              </a:rPr>
              <a:t>	</a:t>
            </a:r>
            <a:r>
              <a:rPr b="0" lang="en-US" sz="1700" spc="-1" strike="noStrike">
                <a:solidFill>
                  <a:srgbClr val="000000"/>
                </a:solidFill>
                <a:latin typeface="Times New Roman"/>
                <a:ea typeface="Arial"/>
              </a:rPr>
              <a:t>b) Intraoral Camera</a:t>
            </a:r>
            <a:br/>
            <a:r>
              <a:rPr b="0" lang="en-US" sz="1700" spc="-1" strike="noStrike">
                <a:solidFill>
                  <a:srgbClr val="000000"/>
                </a:solidFill>
                <a:latin typeface="Times New Roman"/>
                <a:ea typeface="Arial"/>
              </a:rPr>
              <a:t>	</a:t>
            </a:r>
            <a:r>
              <a:rPr b="0" lang="en-US" sz="1700" spc="-1" strike="noStrike">
                <a:solidFill>
                  <a:srgbClr val="000000"/>
                </a:solidFill>
                <a:latin typeface="Times New Roman"/>
                <a:ea typeface="Arial"/>
              </a:rPr>
              <a:t>c) Computer (workstation laptops)</a:t>
            </a:r>
            <a:endParaRPr b="0" lang="en-US" sz="1700" spc="-1" strike="noStrike">
              <a:latin typeface="Arial"/>
            </a:endParaRPr>
          </a:p>
          <a:p>
            <a:pPr>
              <a:lnSpc>
                <a:spcPct val="100000"/>
              </a:lnSpc>
            </a:pPr>
            <a:br/>
            <a:r>
              <a:rPr b="0" lang="en-US" sz="1700" spc="-1" strike="noStrike">
                <a:solidFill>
                  <a:srgbClr val="000000"/>
                </a:solidFill>
                <a:latin typeface="Times New Roman"/>
                <a:ea typeface="Arial"/>
              </a:rPr>
              <a:t>3.  Standard Operating Procedure (March 2022)</a:t>
            </a:r>
            <a:endParaRPr b="0" lang="en-US" sz="1700" spc="-1" strike="noStrike">
              <a:latin typeface="Arial"/>
            </a:endParaRPr>
          </a:p>
          <a:p>
            <a:pPr>
              <a:lnSpc>
                <a:spcPct val="100000"/>
              </a:lnSpc>
            </a:pPr>
            <a:br/>
            <a:r>
              <a:rPr b="0" lang="en-US" sz="1700" spc="-1" strike="noStrike">
                <a:solidFill>
                  <a:srgbClr val="000000"/>
                </a:solidFill>
                <a:latin typeface="Times New Roman"/>
                <a:ea typeface="Arial"/>
              </a:rPr>
              <a:t>4.  Scope of Practice (CNMI HPLB) (February 2021)</a:t>
            </a:r>
            <a:endParaRPr b="0" lang="en-US" sz="1700" spc="-1" strike="noStrike">
              <a:latin typeface="Arial"/>
            </a:endParaRPr>
          </a:p>
          <a:p>
            <a:pPr>
              <a:lnSpc>
                <a:spcPct val="100000"/>
              </a:lnSpc>
            </a:pPr>
            <a:br/>
            <a:r>
              <a:rPr b="0" lang="en-US" sz="1700" spc="-1" strike="noStrike">
                <a:solidFill>
                  <a:srgbClr val="000000"/>
                </a:solidFill>
                <a:latin typeface="Times New Roman"/>
                <a:ea typeface="Arial"/>
              </a:rPr>
              <a:t>5.  Remote supervision by Dentist (Saipan) for Resident DA (March 2022)</a:t>
            </a:r>
            <a:endParaRPr b="0" lang="en-US" sz="1700" spc="-1" strike="noStrike">
              <a:latin typeface="Arial"/>
            </a:endParaRPr>
          </a:p>
        </p:txBody>
      </p:sp>
      <p:pic>
        <p:nvPicPr>
          <p:cNvPr id="169" name="Content Placeholder 7" descr=""/>
          <p:cNvPicPr/>
          <p:nvPr/>
        </p:nvPicPr>
        <p:blipFill>
          <a:blip r:embed="rId1"/>
          <a:stretch/>
        </p:blipFill>
        <p:spPr>
          <a:xfrm>
            <a:off x="7047000" y="548604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1827720" y="5175000"/>
            <a:ext cx="5124960" cy="1036440"/>
          </a:xfrm>
          <a:prstGeom prst="rect">
            <a:avLst/>
          </a:prstGeom>
          <a:noFill/>
          <a:ln>
            <a:noFill/>
          </a:ln>
        </p:spPr>
        <p:style>
          <a:lnRef idx="0"/>
          <a:fillRef idx="0"/>
          <a:effectRef idx="0"/>
          <a:fontRef idx="minor"/>
        </p:style>
        <p:txBody>
          <a:bodyPr lIns="90000" rIns="90000" tIns="91440" bIns="91440">
            <a:spAutoFit/>
          </a:bodyPr>
          <a:p>
            <a:pPr algn="ctr">
              <a:lnSpc>
                <a:spcPct val="100000"/>
              </a:lnSpc>
              <a:tabLst>
                <a:tab algn="l" pos="0"/>
              </a:tabLst>
            </a:pPr>
            <a:r>
              <a:rPr b="1" lang="en-US" sz="2800" spc="-1" strike="noStrike">
                <a:solidFill>
                  <a:srgbClr val="5a3471"/>
                </a:solidFill>
                <a:latin typeface="Garamond"/>
                <a:ea typeface="Garamond"/>
              </a:rPr>
              <a:t>Thank you, </a:t>
            </a:r>
            <a:endParaRPr b="0" lang="en-US" sz="2800" spc="-1" strike="noStrike">
              <a:latin typeface="Arial"/>
            </a:endParaRPr>
          </a:p>
          <a:p>
            <a:pPr algn="ctr">
              <a:lnSpc>
                <a:spcPct val="100000"/>
              </a:lnSpc>
              <a:tabLst>
                <a:tab algn="l" pos="0"/>
              </a:tabLst>
            </a:pPr>
            <a:r>
              <a:rPr b="1" lang="en-US" sz="2800" spc="-1" strike="noStrike">
                <a:solidFill>
                  <a:srgbClr val="5a3471"/>
                </a:solidFill>
                <a:latin typeface="Garamond"/>
                <a:ea typeface="Garamond"/>
              </a:rPr>
              <a:t>Si Yu’us Ma’ase, Oloomwaay!</a:t>
            </a:r>
            <a:endParaRPr b="0" lang="en-US" sz="2800" spc="-1" strike="noStrike">
              <a:latin typeface="Arial"/>
            </a:endParaRPr>
          </a:p>
        </p:txBody>
      </p:sp>
      <p:pic>
        <p:nvPicPr>
          <p:cNvPr id="171" name="Picture 1" descr=""/>
          <p:cNvPicPr/>
          <p:nvPr/>
        </p:nvPicPr>
        <p:blipFill>
          <a:blip r:embed="rId1"/>
          <a:stretch/>
        </p:blipFill>
        <p:spPr>
          <a:xfrm>
            <a:off x="1208520" y="951120"/>
            <a:ext cx="6831000" cy="4205880"/>
          </a:xfrm>
          <a:prstGeom prst="rect">
            <a:avLst/>
          </a:prstGeom>
          <a:ln>
            <a:noFill/>
          </a:ln>
        </p:spPr>
      </p:pic>
      <p:pic>
        <p:nvPicPr>
          <p:cNvPr id="172" name="Content Placeholder 7" descr=""/>
          <p:cNvPicPr/>
          <p:nvPr/>
        </p:nvPicPr>
        <p:blipFill>
          <a:blip r:embed="rId2"/>
          <a:stretch/>
        </p:blipFill>
        <p:spPr>
          <a:xfrm>
            <a:off x="7063920" y="546840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346320" y="2654280"/>
            <a:ext cx="8681400" cy="3904200"/>
          </a:xfrm>
          <a:prstGeom prst="rect">
            <a:avLst/>
          </a:prstGeom>
          <a:noFill/>
          <a:ln>
            <a:noFill/>
          </a:ln>
        </p:spPr>
        <p:style>
          <a:lnRef idx="0"/>
          <a:fillRef idx="0"/>
          <a:effectRef idx="0"/>
          <a:fontRef idx="minor"/>
        </p:style>
        <p:txBody>
          <a:bodyPr lIns="90000" rIns="90000" tIns="45000" bIns="45000">
            <a:normAutofit/>
          </a:bodyPr>
          <a:p>
            <a:pPr>
              <a:lnSpc>
                <a:spcPct val="115000"/>
              </a:lnSpc>
              <a:spcBef>
                <a:spcPts val="700"/>
              </a:spcBef>
              <a:tabLst>
                <a:tab algn="l" pos="0"/>
              </a:tabLst>
            </a:pPr>
            <a:endParaRPr b="0" lang="en-US" sz="1800" spc="-1" strike="noStrike">
              <a:latin typeface="Arial"/>
            </a:endParaRPr>
          </a:p>
          <a:p>
            <a:pPr>
              <a:lnSpc>
                <a:spcPct val="115000"/>
              </a:lnSpc>
              <a:spcBef>
                <a:spcPts val="700"/>
              </a:spcBef>
              <a:tabLst>
                <a:tab algn="l" pos="0"/>
              </a:tabLst>
            </a:pPr>
            <a:endParaRPr b="0" lang="en-US" sz="1800" spc="-1" strike="noStrike">
              <a:latin typeface="Arial"/>
            </a:endParaRPr>
          </a:p>
          <a:p>
            <a:pPr>
              <a:lnSpc>
                <a:spcPct val="115000"/>
              </a:lnSpc>
              <a:spcBef>
                <a:spcPts val="700"/>
              </a:spcBef>
              <a:spcAft>
                <a:spcPts val="1199"/>
              </a:spcAft>
              <a:tabLst>
                <a:tab algn="l" pos="0"/>
              </a:tabLst>
            </a:pPr>
            <a:endParaRPr b="0" lang="en-US" sz="1800" spc="-1" strike="noStrike">
              <a:latin typeface="Arial"/>
            </a:endParaRPr>
          </a:p>
        </p:txBody>
      </p:sp>
      <p:sp>
        <p:nvSpPr>
          <p:cNvPr id="108" name="CustomShape 2"/>
          <p:cNvSpPr/>
          <p:nvPr/>
        </p:nvSpPr>
        <p:spPr>
          <a:xfrm>
            <a:off x="1104120" y="420840"/>
            <a:ext cx="7639560" cy="6418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US" sz="2800" spc="-1" strike="noStrike">
                <a:solidFill>
                  <a:srgbClr val="5a3471"/>
                </a:solidFill>
                <a:latin typeface="Times New Roman"/>
              </a:rPr>
              <a:t>Commonwealth of the Northern Mariana Islands</a:t>
            </a:r>
            <a:endParaRPr b="0" lang="en-US" sz="2800" spc="-1" strike="noStrike">
              <a:latin typeface="Arial"/>
            </a:endParaRPr>
          </a:p>
          <a:p>
            <a:pPr algn="ctr">
              <a:lnSpc>
                <a:spcPct val="100000"/>
              </a:lnSpc>
              <a:tabLst>
                <a:tab algn="l" pos="0"/>
              </a:tabLst>
            </a:pPr>
            <a:r>
              <a:rPr b="1" lang="en-US" sz="2800" spc="-1" strike="noStrike">
                <a:solidFill>
                  <a:srgbClr val="5a3471"/>
                </a:solidFill>
                <a:latin typeface="Times New Roman"/>
              </a:rPr>
              <a:t>(CNMI)</a:t>
            </a:r>
            <a:endParaRPr b="0" lang="en-US" sz="2800" spc="-1" strike="noStrike">
              <a:latin typeface="Arial"/>
            </a:endParaRPr>
          </a:p>
        </p:txBody>
      </p:sp>
      <p:sp>
        <p:nvSpPr>
          <p:cNvPr id="109" name="CustomShape 3"/>
          <p:cNvSpPr/>
          <p:nvPr/>
        </p:nvSpPr>
        <p:spPr>
          <a:xfrm>
            <a:off x="5767200" y="2381400"/>
            <a:ext cx="3260520" cy="2009160"/>
          </a:xfrm>
          <a:prstGeom prst="rect">
            <a:avLst/>
          </a:prstGeom>
          <a:noFill/>
          <a:ln>
            <a:noFill/>
          </a:ln>
        </p:spPr>
        <p:style>
          <a:lnRef idx="0"/>
          <a:fillRef idx="0"/>
          <a:effectRef idx="0"/>
          <a:fontRef idx="minor"/>
        </p:style>
        <p:txBody>
          <a:bodyPr lIns="90000" rIns="90000" tIns="91440" bIns="91440">
            <a:spAutoFit/>
          </a:bodyPr>
          <a:p>
            <a:pPr marL="457200" indent="-342000">
              <a:lnSpc>
                <a:spcPct val="100000"/>
              </a:lnSpc>
              <a:buClr>
                <a:srgbClr val="000000"/>
              </a:buClr>
              <a:buFont typeface="Merriweather"/>
              <a:buChar char="●"/>
            </a:pPr>
            <a:r>
              <a:rPr b="0" lang="en-US" sz="1500" spc="-1" strike="noStrike">
                <a:solidFill>
                  <a:srgbClr val="000000"/>
                </a:solidFill>
                <a:latin typeface="Times New Roman"/>
                <a:ea typeface="Merriweather"/>
              </a:rPr>
              <a:t>Composed of 14 islands with a land mass of 183.5 square miles</a:t>
            </a:r>
            <a:endParaRPr b="0" lang="en-US" sz="1500" spc="-1" strike="noStrike">
              <a:latin typeface="Arial"/>
            </a:endParaRPr>
          </a:p>
          <a:p>
            <a:pPr marL="457200" indent="-342000">
              <a:lnSpc>
                <a:spcPct val="100000"/>
              </a:lnSpc>
              <a:buClr>
                <a:srgbClr val="000000"/>
              </a:buClr>
              <a:buFont typeface="Merriweather"/>
              <a:buChar char="●"/>
            </a:pPr>
            <a:r>
              <a:rPr b="0" lang="en-US" sz="1500" spc="-1" strike="noStrike">
                <a:solidFill>
                  <a:srgbClr val="000000"/>
                </a:solidFill>
                <a:latin typeface="Times New Roman"/>
                <a:ea typeface="Merriweather"/>
              </a:rPr>
              <a:t>3 islands are inhabited:  Saipan, Rota and Tinian</a:t>
            </a:r>
            <a:endParaRPr b="0" lang="en-US" sz="1500" spc="-1" strike="noStrike">
              <a:latin typeface="Arial"/>
            </a:endParaRPr>
          </a:p>
          <a:p>
            <a:pPr marL="457200" indent="-342000">
              <a:lnSpc>
                <a:spcPct val="100000"/>
              </a:lnSpc>
              <a:buClr>
                <a:srgbClr val="000000"/>
              </a:buClr>
              <a:buFont typeface="Merriweather"/>
              <a:buChar char="●"/>
            </a:pPr>
            <a:r>
              <a:rPr b="0" lang="en-US" sz="1500" spc="-1" strike="noStrike">
                <a:solidFill>
                  <a:srgbClr val="000000"/>
                </a:solidFill>
                <a:latin typeface="Times New Roman"/>
                <a:ea typeface="Merriweather"/>
              </a:rPr>
              <a:t>Capitol is Capitol Hill located on Saipan</a:t>
            </a:r>
            <a:endParaRPr b="0" lang="en-US" sz="1500" spc="-1" strike="noStrike">
              <a:latin typeface="Arial"/>
            </a:endParaRPr>
          </a:p>
          <a:p>
            <a:pPr marL="457200" indent="-342000">
              <a:lnSpc>
                <a:spcPct val="100000"/>
              </a:lnSpc>
              <a:buClr>
                <a:srgbClr val="000000"/>
              </a:buClr>
              <a:buFont typeface="Merriweather"/>
              <a:buChar char="●"/>
            </a:pPr>
            <a:r>
              <a:rPr b="0" lang="en-US" sz="1500" spc="-1" strike="noStrike">
                <a:solidFill>
                  <a:srgbClr val="000000"/>
                </a:solidFill>
                <a:latin typeface="Times New Roman"/>
                <a:ea typeface="Merriweather"/>
              </a:rPr>
              <a:t>Population: 47,329 (2020 US Census)</a:t>
            </a:r>
            <a:endParaRPr b="0" lang="en-US" sz="1500" spc="-1" strike="noStrike">
              <a:latin typeface="Arial"/>
            </a:endParaRPr>
          </a:p>
        </p:txBody>
      </p:sp>
      <p:pic>
        <p:nvPicPr>
          <p:cNvPr id="110" name="Content Placeholder 7" descr=""/>
          <p:cNvPicPr/>
          <p:nvPr/>
        </p:nvPicPr>
        <p:blipFill>
          <a:blip r:embed="rId1"/>
          <a:stretch/>
        </p:blipFill>
        <p:spPr>
          <a:xfrm>
            <a:off x="7074000" y="5492880"/>
            <a:ext cx="1743840" cy="1095480"/>
          </a:xfrm>
          <a:prstGeom prst="rect">
            <a:avLst/>
          </a:prstGeom>
          <a:ln>
            <a:noFill/>
          </a:ln>
        </p:spPr>
      </p:pic>
      <p:pic>
        <p:nvPicPr>
          <p:cNvPr id="111" name="Picture 3" descr=""/>
          <p:cNvPicPr/>
          <p:nvPr/>
        </p:nvPicPr>
        <p:blipFill>
          <a:blip r:embed="rId2"/>
          <a:stretch/>
        </p:blipFill>
        <p:spPr>
          <a:xfrm>
            <a:off x="1104120" y="1503360"/>
            <a:ext cx="4640760" cy="42328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505440" y="295200"/>
            <a:ext cx="8519400" cy="83052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tabLst>
                <a:tab algn="l" pos="0"/>
              </a:tabLst>
            </a:pPr>
            <a:r>
              <a:rPr b="1" lang="en-US" sz="3400" spc="-1" strike="noStrike">
                <a:solidFill>
                  <a:srgbClr val="5a3471"/>
                </a:solidFill>
                <a:latin typeface="Times New Roman"/>
                <a:ea typeface="Merriweather"/>
              </a:rPr>
              <a:t>CNMI Dental Facilities &amp; Workforce</a:t>
            </a:r>
            <a:endParaRPr b="0" lang="en-US" sz="3400" spc="-1" strike="noStrike">
              <a:latin typeface="Arial"/>
            </a:endParaRPr>
          </a:p>
        </p:txBody>
      </p:sp>
      <p:sp>
        <p:nvSpPr>
          <p:cNvPr id="113" name="CustomShape 2"/>
          <p:cNvSpPr/>
          <p:nvPr/>
        </p:nvSpPr>
        <p:spPr>
          <a:xfrm>
            <a:off x="970560" y="1378440"/>
            <a:ext cx="8054280" cy="3984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Times New Roman"/>
                <a:ea typeface="Arial"/>
              </a:rPr>
              <a:t>SAIPAN:</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6 Private Dental Clinics</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 Public Health Dental Clinic (Commonwealth Healthcare Corp- CHCC)</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11 Dentists</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Times New Roman"/>
                <a:ea typeface="Arial"/>
              </a:rPr>
              <a:t>ROTA:</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 Public Health Dental Clinic (Rota Health Center – satellite clinic of CHCC)</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 Traveling Dentist, 1 Traveling Hygienist, 1 Traveling EDDA* </a:t>
            </a:r>
            <a:r>
              <a:rPr b="1" lang="en-US" sz="1600" spc="-1" strike="noStrike">
                <a:solidFill>
                  <a:srgbClr val="000000"/>
                </a:solidFill>
                <a:latin typeface="Times New Roman"/>
                <a:ea typeface="Arial"/>
              </a:rPr>
              <a:t>(3x per month)</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 Resident DA (OHWF grant 2018)</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Times New Roman"/>
                <a:ea typeface="Arial"/>
              </a:rPr>
              <a:t>TINIAN:</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 Public Health Dental Clinic (Tinian Health Center – satellite clinic of CHCC)</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 Traveling Dentist, 1 Traveling Hygienist, 1 Traveling EDDA* </a:t>
            </a:r>
            <a:r>
              <a:rPr b="1" lang="en-US" sz="1600" spc="-1" strike="noStrike">
                <a:solidFill>
                  <a:srgbClr val="000000"/>
                </a:solidFill>
                <a:latin typeface="Times New Roman"/>
                <a:ea typeface="Arial"/>
              </a:rPr>
              <a:t>(3x per month)</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Times New Roman"/>
                <a:ea typeface="Arial"/>
              </a:rPr>
              <a:t>	</a:t>
            </a:r>
            <a:r>
              <a:rPr b="0" lang="en-US" sz="1600" spc="-1" strike="noStrike">
                <a:solidFill>
                  <a:srgbClr val="000000"/>
                </a:solidFill>
                <a:latin typeface="Times New Roman"/>
                <a:ea typeface="Arial"/>
              </a:rPr>
              <a:t>1 Resident DA (OHWF grant 2018)</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Times New Roman"/>
                <a:ea typeface="Arial"/>
              </a:rPr>
              <a:t>*EDDA – Expanded Duty Dental Assistant</a:t>
            </a:r>
            <a:endParaRPr b="0" lang="en-US" sz="1600" spc="-1" strike="noStrike">
              <a:latin typeface="Arial"/>
            </a:endParaRPr>
          </a:p>
        </p:txBody>
      </p:sp>
      <p:pic>
        <p:nvPicPr>
          <p:cNvPr id="114" name="Content Placeholder 7" descr=""/>
          <p:cNvPicPr/>
          <p:nvPr/>
        </p:nvPicPr>
        <p:blipFill>
          <a:blip r:embed="rId1"/>
          <a:stretch/>
        </p:blipFill>
        <p:spPr>
          <a:xfrm>
            <a:off x="7026840" y="546912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1035000" y="1533240"/>
            <a:ext cx="3950640" cy="3962520"/>
          </a:xfrm>
          <a:prstGeom prst="rect">
            <a:avLst/>
          </a:prstGeom>
          <a:noFill/>
          <a:ln>
            <a:noFill/>
          </a:ln>
        </p:spPr>
        <p:style>
          <a:lnRef idx="0"/>
          <a:fillRef idx="0"/>
          <a:effectRef idx="0"/>
          <a:fontRef idx="minor"/>
        </p:style>
        <p:txBody>
          <a:bodyPr lIns="90000" rIns="90000" tIns="45000" bIns="45000">
            <a:normAutofit fontScale="4000"/>
          </a:bodyPr>
          <a:p>
            <a:pPr>
              <a:lnSpc>
                <a:spcPct val="115000"/>
              </a:lnSpc>
              <a:tabLst>
                <a:tab algn="l" pos="0"/>
              </a:tabLst>
            </a:pPr>
            <a:r>
              <a:rPr b="0" lang="en-US" sz="7200" spc="-1" strike="noStrike">
                <a:solidFill>
                  <a:srgbClr val="000000"/>
                </a:solidFill>
                <a:latin typeface="Times New Roman"/>
                <a:ea typeface="Merriweather"/>
              </a:rPr>
              <a:t>Oral Diseases in the CNMI:  Saipan, Rota &amp; Tinian</a:t>
            </a:r>
            <a:endParaRPr b="0" lang="en-US" sz="7200" spc="-1" strike="noStrike">
              <a:latin typeface="Arial"/>
            </a:endParaRPr>
          </a:p>
          <a:p>
            <a:pPr marL="857160" indent="-856800">
              <a:lnSpc>
                <a:spcPct val="115000"/>
              </a:lnSpc>
              <a:spcBef>
                <a:spcPts val="700"/>
              </a:spcBef>
              <a:buClr>
                <a:srgbClr val="000000"/>
              </a:buClr>
              <a:buFont typeface="Arial"/>
              <a:buChar char="•"/>
              <a:tabLst>
                <a:tab algn="l" pos="0"/>
              </a:tabLst>
            </a:pPr>
            <a:r>
              <a:rPr b="0" lang="en-US" sz="7200" spc="-1" strike="noStrike">
                <a:solidFill>
                  <a:srgbClr val="000000"/>
                </a:solidFill>
                <a:latin typeface="Times New Roman"/>
                <a:ea typeface="Merriweather"/>
              </a:rPr>
              <a:t>	</a:t>
            </a:r>
            <a:r>
              <a:rPr b="0" lang="en-US" sz="7200" spc="-1" strike="noStrike">
                <a:solidFill>
                  <a:srgbClr val="000000"/>
                </a:solidFill>
                <a:latin typeface="Times New Roman"/>
                <a:ea typeface="Merriweather"/>
              </a:rPr>
              <a:t>Tooth Decay</a:t>
            </a:r>
            <a:endParaRPr b="0" lang="en-US" sz="7200" spc="-1" strike="noStrike">
              <a:latin typeface="Arial"/>
            </a:endParaRPr>
          </a:p>
          <a:p>
            <a:pPr marL="857160" indent="-856800">
              <a:lnSpc>
                <a:spcPct val="115000"/>
              </a:lnSpc>
              <a:spcBef>
                <a:spcPts val="700"/>
              </a:spcBef>
              <a:buClr>
                <a:srgbClr val="000000"/>
              </a:buClr>
              <a:buFont typeface="Arial"/>
              <a:buChar char="•"/>
              <a:tabLst>
                <a:tab algn="l" pos="0"/>
              </a:tabLst>
            </a:pPr>
            <a:r>
              <a:rPr b="0" lang="en-US" sz="7200" spc="-1" strike="noStrike">
                <a:solidFill>
                  <a:srgbClr val="000000"/>
                </a:solidFill>
                <a:latin typeface="Times New Roman"/>
                <a:ea typeface="Merriweather"/>
              </a:rPr>
              <a:t>	</a:t>
            </a:r>
            <a:r>
              <a:rPr b="0" lang="en-US" sz="7200" spc="-1" strike="noStrike">
                <a:solidFill>
                  <a:srgbClr val="000000"/>
                </a:solidFill>
                <a:latin typeface="Times New Roman"/>
                <a:ea typeface="Merriweather"/>
              </a:rPr>
              <a:t>Oral Cancer</a:t>
            </a:r>
            <a:endParaRPr b="0" lang="en-US" sz="7200" spc="-1" strike="noStrike">
              <a:latin typeface="Arial"/>
            </a:endParaRPr>
          </a:p>
          <a:p>
            <a:pPr>
              <a:lnSpc>
                <a:spcPct val="115000"/>
              </a:lnSpc>
              <a:spcBef>
                <a:spcPts val="700"/>
              </a:spcBef>
              <a:tabLst>
                <a:tab algn="l" pos="0"/>
              </a:tabLst>
            </a:pPr>
            <a:r>
              <a:rPr b="0" lang="en-US" sz="7200" spc="-1" strike="noStrike">
                <a:solidFill>
                  <a:srgbClr val="000000"/>
                </a:solidFill>
                <a:latin typeface="Times New Roman"/>
                <a:ea typeface="Merriweather"/>
              </a:rPr>
              <a:t>	</a:t>
            </a:r>
            <a:r>
              <a:rPr b="0" lang="en-US" sz="7200" spc="-1" strike="noStrike">
                <a:solidFill>
                  <a:srgbClr val="000000"/>
                </a:solidFill>
                <a:latin typeface="Times New Roman"/>
                <a:ea typeface="Merriweather"/>
              </a:rPr>
              <a:t>Health issues that stem from dental diseases</a:t>
            </a:r>
            <a:endParaRPr b="0" lang="en-US" sz="7200" spc="-1" strike="noStrike">
              <a:latin typeface="Arial"/>
            </a:endParaRPr>
          </a:p>
          <a:p>
            <a:pPr marL="857160" indent="-856800">
              <a:lnSpc>
                <a:spcPct val="115000"/>
              </a:lnSpc>
              <a:spcBef>
                <a:spcPts val="700"/>
              </a:spcBef>
              <a:buClr>
                <a:srgbClr val="000000"/>
              </a:buClr>
              <a:buFont typeface="Arial"/>
              <a:buChar char="•"/>
              <a:tabLst>
                <a:tab algn="l" pos="0"/>
              </a:tabLst>
            </a:pPr>
            <a:r>
              <a:rPr b="0" lang="en-US" sz="7200" spc="-1" strike="noStrike">
                <a:solidFill>
                  <a:srgbClr val="000000"/>
                </a:solidFill>
                <a:latin typeface="Times New Roman"/>
                <a:ea typeface="Merriweather"/>
              </a:rPr>
              <a:t>Prenatal Population</a:t>
            </a:r>
            <a:endParaRPr b="0" lang="en-US" sz="7200" spc="-1" strike="noStrike">
              <a:latin typeface="Arial"/>
            </a:endParaRPr>
          </a:p>
          <a:p>
            <a:pPr marL="857160" indent="-856800">
              <a:lnSpc>
                <a:spcPct val="115000"/>
              </a:lnSpc>
              <a:spcBef>
                <a:spcPts val="700"/>
              </a:spcBef>
              <a:buClr>
                <a:srgbClr val="000000"/>
              </a:buClr>
              <a:buFont typeface="Arial"/>
              <a:buChar char="•"/>
              <a:tabLst>
                <a:tab algn="l" pos="0"/>
              </a:tabLst>
            </a:pPr>
            <a:r>
              <a:rPr b="0" lang="en-US" sz="7200" spc="-1" strike="noStrike">
                <a:solidFill>
                  <a:srgbClr val="000000"/>
                </a:solidFill>
                <a:latin typeface="Times New Roman"/>
                <a:ea typeface="Merriweather"/>
              </a:rPr>
              <a:t>Diabetes</a:t>
            </a:r>
            <a:endParaRPr b="0" lang="en-US" sz="7200" spc="-1" strike="noStrike">
              <a:latin typeface="Arial"/>
            </a:endParaRPr>
          </a:p>
          <a:p>
            <a:pPr>
              <a:lnSpc>
                <a:spcPct val="115000"/>
              </a:lnSpc>
              <a:spcBef>
                <a:spcPts val="700"/>
              </a:spcBef>
              <a:spcAft>
                <a:spcPts val="1199"/>
              </a:spcAft>
              <a:tabLst>
                <a:tab algn="l" pos="0"/>
              </a:tabLst>
            </a:pPr>
            <a:endParaRPr b="0" lang="en-US" sz="7200" spc="-1" strike="noStrike">
              <a:latin typeface="Arial"/>
            </a:endParaRPr>
          </a:p>
        </p:txBody>
      </p:sp>
      <p:sp>
        <p:nvSpPr>
          <p:cNvPr id="116" name="CustomShape 2"/>
          <p:cNvSpPr/>
          <p:nvPr/>
        </p:nvSpPr>
        <p:spPr>
          <a:xfrm>
            <a:off x="816480" y="84600"/>
            <a:ext cx="7643160" cy="900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tabLst>
                <a:tab algn="l" pos="0"/>
              </a:tabLst>
            </a:pPr>
            <a:r>
              <a:rPr b="1" lang="en-US" sz="3400" spc="-1" strike="noStrike">
                <a:solidFill>
                  <a:srgbClr val="5a3471"/>
                </a:solidFill>
                <a:latin typeface="Times New Roman"/>
                <a:ea typeface="Merriweather"/>
              </a:rPr>
              <a:t>Oral Diseases in the CNMI</a:t>
            </a:r>
            <a:endParaRPr b="0" lang="en-US" sz="3400" spc="-1" strike="noStrike">
              <a:latin typeface="Arial"/>
            </a:endParaRPr>
          </a:p>
        </p:txBody>
      </p:sp>
      <p:pic>
        <p:nvPicPr>
          <p:cNvPr id="117" name="Google Shape;117;g115c2051819_0_5" descr=""/>
          <p:cNvPicPr/>
          <p:nvPr/>
        </p:nvPicPr>
        <p:blipFill>
          <a:blip r:embed="rId1"/>
          <a:stretch/>
        </p:blipFill>
        <p:spPr>
          <a:xfrm>
            <a:off x="5077080" y="3360600"/>
            <a:ext cx="3382560" cy="1759320"/>
          </a:xfrm>
          <a:prstGeom prst="rect">
            <a:avLst/>
          </a:prstGeom>
          <a:ln>
            <a:noFill/>
          </a:ln>
        </p:spPr>
      </p:pic>
      <p:pic>
        <p:nvPicPr>
          <p:cNvPr id="118" name="Google Shape;118;g115c2051819_0_5" descr=""/>
          <p:cNvPicPr/>
          <p:nvPr/>
        </p:nvPicPr>
        <p:blipFill>
          <a:blip r:embed="rId2"/>
          <a:stretch/>
        </p:blipFill>
        <p:spPr>
          <a:xfrm>
            <a:off x="5077080" y="1292400"/>
            <a:ext cx="3382560" cy="1759320"/>
          </a:xfrm>
          <a:prstGeom prst="rect">
            <a:avLst/>
          </a:prstGeom>
          <a:ln>
            <a:noFill/>
          </a:ln>
        </p:spPr>
      </p:pic>
      <p:pic>
        <p:nvPicPr>
          <p:cNvPr id="119" name="Content Placeholder 7" descr=""/>
          <p:cNvPicPr/>
          <p:nvPr/>
        </p:nvPicPr>
        <p:blipFill>
          <a:blip r:embed="rId3"/>
          <a:stretch/>
        </p:blipFill>
        <p:spPr>
          <a:xfrm>
            <a:off x="7052760" y="549612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386280" y="425520"/>
            <a:ext cx="8519400" cy="830520"/>
          </a:xfrm>
          <a:prstGeom prst="rect">
            <a:avLst/>
          </a:prstGeom>
          <a:noFill/>
          <a:ln>
            <a:noFill/>
          </a:ln>
        </p:spPr>
        <p:style>
          <a:lnRef idx="0"/>
          <a:fillRef idx="0"/>
          <a:effectRef idx="0"/>
          <a:fontRef idx="minor"/>
        </p:style>
        <p:txBody>
          <a:bodyPr lIns="90000" rIns="90000" tIns="91440" bIns="91440">
            <a:normAutofit/>
          </a:bodyPr>
          <a:p>
            <a:pPr algn="ctr">
              <a:lnSpc>
                <a:spcPct val="100000"/>
              </a:lnSpc>
              <a:tabLst>
                <a:tab algn="l" pos="0"/>
              </a:tabLst>
            </a:pPr>
            <a:r>
              <a:rPr b="1" lang="en-US" sz="3400" spc="-1" strike="noStrike">
                <a:solidFill>
                  <a:srgbClr val="5a3471"/>
                </a:solidFill>
                <a:latin typeface="Times New Roman"/>
                <a:ea typeface="Merriweather"/>
              </a:rPr>
              <a:t>Significant Challenges in the CNMI</a:t>
            </a:r>
            <a:endParaRPr b="0" lang="en-US" sz="3400" spc="-1" strike="noStrike">
              <a:latin typeface="Arial"/>
            </a:endParaRPr>
          </a:p>
        </p:txBody>
      </p:sp>
      <p:sp>
        <p:nvSpPr>
          <p:cNvPr id="121" name="CustomShape 2"/>
          <p:cNvSpPr/>
          <p:nvPr/>
        </p:nvSpPr>
        <p:spPr>
          <a:xfrm>
            <a:off x="41760" y="1935720"/>
            <a:ext cx="9059400" cy="772200"/>
          </a:xfrm>
          <a:prstGeom prst="rect">
            <a:avLst/>
          </a:prstGeom>
          <a:noFill/>
          <a:ln>
            <a:noFill/>
          </a:ln>
        </p:spPr>
        <p:style>
          <a:lnRef idx="0"/>
          <a:fillRef idx="0"/>
          <a:effectRef idx="0"/>
          <a:fontRef idx="minor"/>
        </p:style>
        <p:txBody>
          <a:bodyPr lIns="90000" rIns="90000" tIns="91440" bIns="91440">
            <a:spAutoFit/>
          </a:bodyPr>
          <a:p>
            <a:pPr>
              <a:lnSpc>
                <a:spcPct val="115000"/>
              </a:lnSpc>
              <a:tabLst>
                <a:tab algn="l" pos="0"/>
              </a:tabLst>
            </a:pPr>
            <a:endParaRPr b="0" lang="en-US" sz="1800" spc="-1" strike="noStrike">
              <a:latin typeface="Arial"/>
            </a:endParaRPr>
          </a:p>
          <a:p>
            <a:pPr>
              <a:lnSpc>
                <a:spcPct val="115000"/>
              </a:lnSpc>
              <a:tabLst>
                <a:tab algn="l" pos="0"/>
              </a:tabLst>
            </a:pPr>
            <a:endParaRPr b="0" lang="en-US" sz="1800" spc="-1" strike="noStrike">
              <a:latin typeface="Arial"/>
            </a:endParaRPr>
          </a:p>
        </p:txBody>
      </p:sp>
      <p:sp>
        <p:nvSpPr>
          <p:cNvPr id="122" name="CustomShape 3"/>
          <p:cNvSpPr/>
          <p:nvPr/>
        </p:nvSpPr>
        <p:spPr>
          <a:xfrm>
            <a:off x="1062360" y="1262160"/>
            <a:ext cx="7166880" cy="4351320"/>
          </a:xfrm>
          <a:prstGeom prst="rect">
            <a:avLst/>
          </a:prstGeom>
          <a:noFill/>
          <a:ln>
            <a:noFill/>
          </a:ln>
        </p:spPr>
        <p:style>
          <a:lnRef idx="0"/>
          <a:fillRef idx="0"/>
          <a:effectRef idx="0"/>
          <a:fontRef idx="minor"/>
        </p:style>
        <p:txBody>
          <a:bodyPr lIns="90000" rIns="90000" tIns="91440" bIns="91440">
            <a:spAutoFit/>
          </a:bodyPr>
          <a:p>
            <a:pPr>
              <a:lnSpc>
                <a:spcPct val="100000"/>
              </a:lnSpc>
              <a:tabLst>
                <a:tab algn="l" pos="0"/>
              </a:tabLst>
            </a:pPr>
            <a:r>
              <a:rPr b="0" lang="en-US" sz="1600" spc="-1" strike="noStrike">
                <a:solidFill>
                  <a:srgbClr val="000000"/>
                </a:solidFill>
                <a:latin typeface="Times New Roman"/>
                <a:ea typeface="Merriweather"/>
              </a:rPr>
              <a:t>Socio-economic:</a:t>
            </a:r>
            <a:endParaRPr b="0" lang="en-US" sz="1600" spc="-1" strike="noStrike">
              <a:latin typeface="Arial"/>
            </a:endParaRPr>
          </a:p>
          <a:p>
            <a:pPr marL="457200" indent="-342000">
              <a:lnSpc>
                <a:spcPct val="100000"/>
              </a:lnSpc>
              <a:buClr>
                <a:srgbClr val="000000"/>
              </a:buClr>
              <a:buFont typeface="Merriweather"/>
              <a:buChar char="●"/>
              <a:tabLst>
                <a:tab algn="l" pos="0"/>
              </a:tabLst>
            </a:pPr>
            <a:r>
              <a:rPr b="0" lang="en-US" sz="1600" spc="-1" strike="noStrike">
                <a:solidFill>
                  <a:srgbClr val="000000"/>
                </a:solidFill>
                <a:latin typeface="Times New Roman"/>
                <a:ea typeface="Merriweather"/>
              </a:rPr>
              <a:t>63% of the CNMI population are on Medicaid</a:t>
            </a:r>
            <a:endParaRPr b="0" lang="en-US" sz="1600" spc="-1" strike="noStrike">
              <a:latin typeface="Arial"/>
            </a:endParaRPr>
          </a:p>
          <a:p>
            <a:pPr marL="457200" indent="-342000">
              <a:lnSpc>
                <a:spcPct val="100000"/>
              </a:lnSpc>
              <a:buClr>
                <a:srgbClr val="000000"/>
              </a:buClr>
              <a:buFont typeface="Merriweather"/>
              <a:buChar char="●"/>
              <a:tabLst>
                <a:tab algn="l" pos="0"/>
              </a:tabLst>
            </a:pPr>
            <a:r>
              <a:rPr b="0" lang="en-US" sz="1600" spc="-1" strike="noStrike">
                <a:solidFill>
                  <a:srgbClr val="000000"/>
                </a:solidFill>
                <a:latin typeface="Times New Roman"/>
                <a:ea typeface="Merriweather"/>
              </a:rPr>
              <a:t>56% below poverty according to US Census 2015</a:t>
            </a:r>
            <a:endParaRPr b="0" lang="en-US" sz="1600" spc="-1" strike="noStrike">
              <a:latin typeface="Arial"/>
            </a:endParaRPr>
          </a:p>
          <a:p>
            <a:pPr marL="457200" indent="-342000">
              <a:lnSpc>
                <a:spcPct val="100000"/>
              </a:lnSpc>
              <a:buClr>
                <a:srgbClr val="000000"/>
              </a:buClr>
              <a:buFont typeface="Merriweather"/>
              <a:buChar char="●"/>
              <a:tabLst>
                <a:tab algn="l" pos="0"/>
              </a:tabLst>
            </a:pPr>
            <a:r>
              <a:rPr b="0" lang="en-US" sz="1600" spc="-1" strike="noStrike">
                <a:solidFill>
                  <a:srgbClr val="000000"/>
                </a:solidFill>
                <a:latin typeface="Times New Roman"/>
                <a:ea typeface="Merriweather"/>
              </a:rPr>
              <a:t>CDC report (2015-2018) illustrated  the correlation between poverty levels and untreated tooth decay (18.7% in Black/African Americans in poverty below 100)  Prevalence of tooth decay in the CNMI is 3x that at 68%.</a:t>
            </a:r>
            <a:endParaRPr b="0" lang="en-US" sz="1600" spc="-1" strike="noStrike">
              <a:latin typeface="Arial"/>
            </a:endParaRPr>
          </a:p>
          <a:p>
            <a:pPr marL="457200">
              <a:lnSpc>
                <a:spcPct val="100000"/>
              </a:lnSpc>
              <a:tabLst>
                <a:tab algn="l" pos="0"/>
              </a:tabLst>
            </a:pPr>
            <a:endParaRPr b="0" lang="en-US" sz="1600" spc="-1" strike="noStrike">
              <a:latin typeface="Arial"/>
            </a:endParaRPr>
          </a:p>
          <a:p>
            <a:pPr>
              <a:lnSpc>
                <a:spcPct val="100000"/>
              </a:lnSpc>
              <a:tabLst>
                <a:tab algn="l" pos="0"/>
              </a:tabLst>
            </a:pPr>
            <a:r>
              <a:rPr b="0" lang="en-US" sz="1600" spc="-1" strike="noStrike">
                <a:solidFill>
                  <a:srgbClr val="000000"/>
                </a:solidFill>
                <a:latin typeface="Times New Roman"/>
                <a:ea typeface="Merriweather"/>
              </a:rPr>
              <a:t>Health Provider Shortage Area</a:t>
            </a:r>
            <a:endParaRPr b="0" lang="en-US" sz="1600" spc="-1" strike="noStrike">
              <a:latin typeface="Arial"/>
            </a:endParaRPr>
          </a:p>
          <a:p>
            <a:pPr marL="457200" indent="-342000">
              <a:lnSpc>
                <a:spcPct val="100000"/>
              </a:lnSpc>
              <a:buClr>
                <a:srgbClr val="000000"/>
              </a:buClr>
              <a:buFont typeface="Merriweather"/>
              <a:buChar char="●"/>
              <a:tabLst>
                <a:tab algn="l" pos="0"/>
              </a:tabLst>
            </a:pPr>
            <a:r>
              <a:rPr b="0" lang="en-US" sz="1600" spc="-1" strike="noStrike">
                <a:solidFill>
                  <a:srgbClr val="000000"/>
                </a:solidFill>
                <a:latin typeface="Times New Roman"/>
                <a:ea typeface="Merriweather"/>
              </a:rPr>
              <a:t>26 - highest attainable; there are 11 dentist on Saipan to serve the island population of 43,000; only 1 dentist from CHCC to provide dental services on the island of Tinian (pop 2044) and Rota (pop 1893) 3 days out of the month each.</a:t>
            </a:r>
            <a:endParaRPr b="0" lang="en-US" sz="1600" spc="-1" strike="noStrike">
              <a:latin typeface="Arial"/>
            </a:endParaRPr>
          </a:p>
          <a:p>
            <a:pPr marL="457200">
              <a:lnSpc>
                <a:spcPct val="100000"/>
              </a:lnSpc>
              <a:tabLst>
                <a:tab algn="l" pos="0"/>
              </a:tabLst>
            </a:pPr>
            <a:endParaRPr b="0" lang="en-US" sz="1600" spc="-1" strike="noStrike">
              <a:latin typeface="Arial"/>
            </a:endParaRPr>
          </a:p>
          <a:p>
            <a:pPr>
              <a:lnSpc>
                <a:spcPct val="100000"/>
              </a:lnSpc>
              <a:tabLst>
                <a:tab algn="l" pos="0"/>
              </a:tabLst>
            </a:pPr>
            <a:r>
              <a:rPr b="0" lang="en-US" sz="1600" spc="-1" strike="noStrike">
                <a:solidFill>
                  <a:srgbClr val="000000"/>
                </a:solidFill>
                <a:latin typeface="Times New Roman"/>
                <a:ea typeface="Merriweather"/>
              </a:rPr>
              <a:t>ROTA</a:t>
            </a:r>
            <a:endParaRPr b="0" lang="en-US" sz="1600" spc="-1" strike="noStrike">
              <a:latin typeface="Arial"/>
            </a:endParaRPr>
          </a:p>
          <a:p>
            <a:pPr marL="457200" indent="-342000">
              <a:lnSpc>
                <a:spcPct val="100000"/>
              </a:lnSpc>
              <a:buClr>
                <a:srgbClr val="000000"/>
              </a:buClr>
              <a:buFont typeface="Merriweather"/>
              <a:buChar char="●"/>
              <a:tabLst>
                <a:tab algn="l" pos="0"/>
              </a:tabLst>
            </a:pPr>
            <a:r>
              <a:rPr b="0" lang="en-US" sz="1600" spc="-1" strike="noStrike">
                <a:solidFill>
                  <a:srgbClr val="000000"/>
                </a:solidFill>
                <a:latin typeface="Times New Roman"/>
                <a:ea typeface="Merriweather"/>
              </a:rPr>
              <a:t>No access to dental services prior to 2017; school program began in 2018</a:t>
            </a:r>
            <a:endParaRPr b="0" lang="en-US" sz="1600" spc="-1" strike="noStrike">
              <a:latin typeface="Arial"/>
            </a:endParaRPr>
          </a:p>
          <a:p>
            <a:pPr marL="457200" indent="-342000">
              <a:lnSpc>
                <a:spcPct val="100000"/>
              </a:lnSpc>
              <a:buClr>
                <a:srgbClr val="000000"/>
              </a:buClr>
              <a:buFont typeface="Merriweather"/>
              <a:buChar char="●"/>
              <a:tabLst>
                <a:tab algn="l" pos="0"/>
              </a:tabLst>
            </a:pPr>
            <a:r>
              <a:rPr b="0" lang="en-US" sz="1600" spc="-1" strike="noStrike">
                <a:solidFill>
                  <a:srgbClr val="000000"/>
                </a:solidFill>
                <a:latin typeface="Times New Roman"/>
                <a:ea typeface="Merriweather"/>
              </a:rPr>
              <a:t>Decayed permanent molars in 96% of 2nd graders in 2018.</a:t>
            </a:r>
            <a:endParaRPr b="0" lang="en-US" sz="1600" spc="-1" strike="noStrike">
              <a:latin typeface="Arial"/>
            </a:endParaRPr>
          </a:p>
          <a:p>
            <a:pPr>
              <a:lnSpc>
                <a:spcPct val="100000"/>
              </a:lnSpc>
              <a:tabLst>
                <a:tab algn="l" pos="0"/>
              </a:tabLst>
            </a:pPr>
            <a:endParaRPr b="0" lang="en-US" sz="1600" spc="-1" strike="noStrike">
              <a:latin typeface="Arial"/>
            </a:endParaRPr>
          </a:p>
        </p:txBody>
      </p:sp>
      <p:pic>
        <p:nvPicPr>
          <p:cNvPr id="123" name="Content Placeholder 7" descr=""/>
          <p:cNvPicPr/>
          <p:nvPr/>
        </p:nvPicPr>
        <p:blipFill>
          <a:blip r:embed="rId1"/>
          <a:stretch/>
        </p:blipFill>
        <p:spPr>
          <a:xfrm>
            <a:off x="7087320" y="551376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723240" y="0"/>
            <a:ext cx="8519400" cy="13932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tabLst>
                <a:tab algn="l" pos="0"/>
              </a:tabLst>
            </a:pPr>
            <a:r>
              <a:rPr b="1" lang="en-US" sz="3200" spc="-1" strike="noStrike">
                <a:solidFill>
                  <a:srgbClr val="5a3471"/>
                </a:solidFill>
                <a:latin typeface="Times New Roman"/>
                <a:ea typeface="Merriweather"/>
              </a:rPr>
              <a:t>Battling Tooth Decay - Preventive Programs</a:t>
            </a:r>
            <a:br/>
            <a:r>
              <a:rPr b="1" lang="en-US" sz="2400" spc="-1" strike="noStrike">
                <a:solidFill>
                  <a:srgbClr val="5a3471"/>
                </a:solidFill>
                <a:latin typeface="Times New Roman"/>
                <a:ea typeface="Merriweather"/>
              </a:rPr>
              <a:t>Partnership with Public School System (PSS)</a:t>
            </a:r>
            <a:endParaRPr b="0" lang="en-US" sz="2400" spc="-1" strike="noStrike">
              <a:latin typeface="Arial"/>
            </a:endParaRPr>
          </a:p>
        </p:txBody>
      </p:sp>
      <p:sp>
        <p:nvSpPr>
          <p:cNvPr id="125" name="CustomShape 2"/>
          <p:cNvSpPr/>
          <p:nvPr/>
        </p:nvSpPr>
        <p:spPr>
          <a:xfrm>
            <a:off x="938520" y="1504440"/>
            <a:ext cx="4099320" cy="4413240"/>
          </a:xfrm>
          <a:prstGeom prst="rect">
            <a:avLst/>
          </a:prstGeom>
          <a:noFill/>
          <a:ln>
            <a:noFill/>
          </a:ln>
        </p:spPr>
        <p:style>
          <a:lnRef idx="0"/>
          <a:fillRef idx="0"/>
          <a:effectRef idx="0"/>
          <a:fontRef idx="minor"/>
        </p:style>
        <p:txBody>
          <a:bodyPr lIns="90000" rIns="90000" tIns="45000" bIns="45000">
            <a:spAutoFit/>
          </a:bodyPr>
          <a:p>
            <a:pPr marL="13680">
              <a:lnSpc>
                <a:spcPct val="100000"/>
              </a:lnSpc>
            </a:pPr>
            <a:r>
              <a:rPr b="1" lang="en-US" sz="1400" spc="-1" strike="noStrike">
                <a:solidFill>
                  <a:srgbClr val="000000"/>
                </a:solidFill>
                <a:latin typeface="Times New Roman"/>
                <a:ea typeface="Merriweather"/>
              </a:rPr>
              <a:t>HEAD START/EARLY HEAD START FLUORIDE VARNISH PROGRAM</a:t>
            </a:r>
            <a:endParaRPr b="0" lang="en-US" sz="1400" spc="-1" strike="noStrike">
              <a:latin typeface="Arial"/>
            </a:endParaRPr>
          </a:p>
          <a:p>
            <a:pPr lvl="1" marL="756720" indent="-285480">
              <a:lnSpc>
                <a:spcPct val="100000"/>
              </a:lnSpc>
              <a:buClr>
                <a:srgbClr val="31394d"/>
              </a:buClr>
              <a:buFont typeface="Arial"/>
              <a:buChar char="•"/>
            </a:pPr>
            <a:r>
              <a:rPr b="0" lang="en-US" sz="1400" spc="-1" strike="noStrike">
                <a:solidFill>
                  <a:srgbClr val="000000"/>
                </a:solidFill>
                <a:latin typeface="Times New Roman"/>
                <a:ea typeface="Merriweather"/>
              </a:rPr>
              <a:t>Application of Fluoride Varnish to 0-5 year old kids enrolled in the Head Start Program at 3 intervals/year. </a:t>
            </a:r>
            <a:endParaRPr b="0" lang="en-US" sz="1400" spc="-1" strike="noStrike">
              <a:latin typeface="Arial"/>
            </a:endParaRPr>
          </a:p>
          <a:p>
            <a:pPr marL="800280" indent="-227520">
              <a:lnSpc>
                <a:spcPct val="100000"/>
              </a:lnSpc>
              <a:tabLst>
                <a:tab algn="l" pos="0"/>
              </a:tabLst>
            </a:pPr>
            <a:endParaRPr b="0" lang="en-US" sz="1400" spc="-1" strike="noStrike">
              <a:latin typeface="Arial"/>
            </a:endParaRPr>
          </a:p>
          <a:p>
            <a:pPr marL="13680" indent="-227520">
              <a:lnSpc>
                <a:spcPct val="100000"/>
              </a:lnSpc>
              <a:tabLst>
                <a:tab algn="l" pos="0"/>
              </a:tabLst>
            </a:pPr>
            <a:r>
              <a:rPr b="1" lang="en-US" sz="1400" spc="-1" strike="noStrike">
                <a:solidFill>
                  <a:srgbClr val="000000"/>
                </a:solidFill>
                <a:latin typeface="Times New Roman"/>
                <a:ea typeface="Merriweather"/>
              </a:rPr>
              <a:t>SCHOOL SEALANT PROGRAM</a:t>
            </a:r>
            <a:endParaRPr b="0" lang="en-US" sz="1400" spc="-1" strike="noStrike">
              <a:latin typeface="Arial"/>
            </a:endParaRPr>
          </a:p>
          <a:p>
            <a:pPr lvl="1" marL="756720" indent="-285480">
              <a:lnSpc>
                <a:spcPct val="100000"/>
              </a:lnSpc>
              <a:buClr>
                <a:srgbClr val="31394d"/>
              </a:buClr>
              <a:buFont typeface="Arial"/>
              <a:buChar char="•"/>
              <a:tabLst>
                <a:tab algn="l" pos="0"/>
              </a:tabLst>
            </a:pPr>
            <a:r>
              <a:rPr b="0" lang="en-US" sz="1400" spc="-1" strike="noStrike">
                <a:solidFill>
                  <a:srgbClr val="000000"/>
                </a:solidFill>
                <a:latin typeface="Times New Roman"/>
                <a:ea typeface="Merriweather"/>
              </a:rPr>
              <a:t>Public School System Saipan: 2</a:t>
            </a:r>
            <a:r>
              <a:rPr b="0" lang="en-US" sz="1400" spc="-1" strike="noStrike" baseline="30000">
                <a:solidFill>
                  <a:srgbClr val="000000"/>
                </a:solidFill>
                <a:latin typeface="Times New Roman"/>
                <a:ea typeface="Merriweather"/>
              </a:rPr>
              <a:t>nd</a:t>
            </a:r>
            <a:r>
              <a:rPr b="0" lang="en-US" sz="1400" spc="-1" strike="noStrike">
                <a:solidFill>
                  <a:srgbClr val="000000"/>
                </a:solidFill>
                <a:latin typeface="Times New Roman"/>
                <a:ea typeface="Merriweather"/>
              </a:rPr>
              <a:t> and 6</a:t>
            </a:r>
            <a:r>
              <a:rPr b="0" lang="en-US" sz="1400" spc="-1" strike="noStrike" baseline="30000">
                <a:solidFill>
                  <a:srgbClr val="000000"/>
                </a:solidFill>
                <a:latin typeface="Times New Roman"/>
                <a:ea typeface="Merriweather"/>
              </a:rPr>
              <a:t>th</a:t>
            </a:r>
            <a:r>
              <a:rPr b="0" lang="en-US" sz="1400" spc="-1" strike="noStrike">
                <a:solidFill>
                  <a:srgbClr val="000000"/>
                </a:solidFill>
                <a:latin typeface="Times New Roman"/>
                <a:ea typeface="Merriweather"/>
              </a:rPr>
              <a:t> grade</a:t>
            </a:r>
            <a:endParaRPr b="0" lang="en-US" sz="1400" spc="-1" strike="noStrike">
              <a:latin typeface="Arial"/>
            </a:endParaRPr>
          </a:p>
          <a:p>
            <a:pPr lvl="1" marL="756720" indent="-285480">
              <a:lnSpc>
                <a:spcPct val="100000"/>
              </a:lnSpc>
              <a:buClr>
                <a:srgbClr val="31394d"/>
              </a:buClr>
              <a:buFont typeface="Arial"/>
              <a:buChar char="•"/>
              <a:tabLst>
                <a:tab algn="l" pos="0"/>
              </a:tabLst>
            </a:pPr>
            <a:r>
              <a:rPr b="0" lang="en-US" sz="1400" spc="-1" strike="noStrike">
                <a:solidFill>
                  <a:srgbClr val="000000"/>
                </a:solidFill>
                <a:latin typeface="Times New Roman"/>
                <a:ea typeface="Merriweather"/>
              </a:rPr>
              <a:t>Expanded to include the students on Rota and Tinian (OHWF 2018)</a:t>
            </a:r>
            <a:endParaRPr b="0" lang="en-US" sz="1400" spc="-1" strike="noStrike">
              <a:latin typeface="Arial"/>
            </a:endParaRPr>
          </a:p>
          <a:p>
            <a:pPr marL="469800">
              <a:lnSpc>
                <a:spcPct val="100000"/>
              </a:lnSpc>
              <a:tabLst>
                <a:tab algn="l" pos="0"/>
              </a:tabLst>
            </a:pPr>
            <a:endParaRPr b="0" lang="en-US" sz="1400" spc="-1" strike="noStrike">
              <a:latin typeface="Arial"/>
            </a:endParaRPr>
          </a:p>
          <a:p>
            <a:pPr>
              <a:lnSpc>
                <a:spcPct val="100000"/>
              </a:lnSpc>
              <a:tabLst>
                <a:tab algn="l" pos="0"/>
              </a:tabLst>
            </a:pPr>
            <a:endParaRPr b="0" lang="en-US" sz="1400" spc="-1" strike="noStrike">
              <a:latin typeface="Arial"/>
            </a:endParaRPr>
          </a:p>
          <a:p>
            <a:pPr lvl="2" marL="1213920" indent="-285480">
              <a:lnSpc>
                <a:spcPct val="100000"/>
              </a:lnSpc>
              <a:buClr>
                <a:srgbClr val="31394d"/>
              </a:buClr>
              <a:buFont typeface="Arial"/>
              <a:buChar char="•"/>
              <a:tabLst>
                <a:tab algn="l" pos="0"/>
              </a:tabLst>
            </a:pPr>
            <a:r>
              <a:rPr b="0" lang="en-US" sz="1400" spc="-1" strike="noStrike">
                <a:solidFill>
                  <a:srgbClr val="000000"/>
                </a:solidFill>
                <a:latin typeface="Times New Roman"/>
                <a:ea typeface="Merriweather"/>
              </a:rPr>
              <a:t>Added 1</a:t>
            </a:r>
            <a:r>
              <a:rPr b="0" lang="en-US" sz="1400" spc="-1" strike="noStrike" baseline="30000">
                <a:solidFill>
                  <a:srgbClr val="000000"/>
                </a:solidFill>
                <a:latin typeface="Times New Roman"/>
                <a:ea typeface="Merriweather"/>
              </a:rPr>
              <a:t>st</a:t>
            </a:r>
            <a:r>
              <a:rPr b="0" lang="en-US" sz="1400" spc="-1" strike="noStrike">
                <a:solidFill>
                  <a:srgbClr val="000000"/>
                </a:solidFill>
                <a:latin typeface="Times New Roman"/>
                <a:ea typeface="Merriweather"/>
              </a:rPr>
              <a:t> graders after 96% of 2</a:t>
            </a:r>
            <a:r>
              <a:rPr b="0" lang="en-US" sz="1400" spc="-1" strike="noStrike" baseline="30000">
                <a:solidFill>
                  <a:srgbClr val="000000"/>
                </a:solidFill>
                <a:latin typeface="Times New Roman"/>
                <a:ea typeface="Merriweather"/>
              </a:rPr>
              <a:t>nd</a:t>
            </a:r>
            <a:r>
              <a:rPr b="0" lang="en-US" sz="1400" spc="-1" strike="noStrike">
                <a:solidFill>
                  <a:srgbClr val="000000"/>
                </a:solidFill>
                <a:latin typeface="Times New Roman"/>
                <a:ea typeface="Merriweather"/>
              </a:rPr>
              <a:t> graders had decayed permanent 1</a:t>
            </a:r>
            <a:r>
              <a:rPr b="0" lang="en-US" sz="1400" spc="-1" strike="noStrike" baseline="30000">
                <a:solidFill>
                  <a:srgbClr val="000000"/>
                </a:solidFill>
                <a:latin typeface="Times New Roman"/>
                <a:ea typeface="Merriweather"/>
              </a:rPr>
              <a:t>st</a:t>
            </a:r>
            <a:r>
              <a:rPr b="0" lang="en-US" sz="1400" spc="-1" strike="noStrike">
                <a:solidFill>
                  <a:srgbClr val="000000"/>
                </a:solidFill>
                <a:latin typeface="Times New Roman"/>
                <a:ea typeface="Merriweather"/>
              </a:rPr>
              <a:t> molars (2019)</a:t>
            </a:r>
            <a:endParaRPr b="0" lang="en-US" sz="1400" spc="-1" strike="noStrike">
              <a:latin typeface="Arial"/>
            </a:endParaRPr>
          </a:p>
          <a:p>
            <a:pPr lvl="2" marL="1213920" indent="-285480">
              <a:lnSpc>
                <a:spcPct val="100000"/>
              </a:lnSpc>
              <a:buClr>
                <a:srgbClr val="31394d"/>
              </a:buClr>
              <a:buFont typeface="Arial"/>
              <a:buChar char="•"/>
              <a:tabLst>
                <a:tab algn="l" pos="0"/>
              </a:tabLst>
            </a:pPr>
            <a:r>
              <a:rPr b="0" lang="en-US" sz="1400" spc="-1" strike="noStrike">
                <a:solidFill>
                  <a:srgbClr val="000000"/>
                </a:solidFill>
                <a:latin typeface="Times New Roman"/>
                <a:ea typeface="Merriweather"/>
              </a:rPr>
              <a:t>Added “Wrap Around Program” to Rota and Tinian for application of FV during well baby visits</a:t>
            </a:r>
            <a:endParaRPr b="0" lang="en-US" sz="1400" spc="-1" strike="noStrike">
              <a:latin typeface="Arial"/>
            </a:endParaRPr>
          </a:p>
          <a:p>
            <a:pPr marL="800280" indent="-342000">
              <a:lnSpc>
                <a:spcPct val="100000"/>
              </a:lnSpc>
              <a:tabLst>
                <a:tab algn="l" pos="0"/>
              </a:tabLst>
            </a:pPr>
            <a:endParaRPr b="0" lang="en-US" sz="1400" spc="-1" strike="noStrike">
              <a:latin typeface="Arial"/>
            </a:endParaRPr>
          </a:p>
        </p:txBody>
      </p:sp>
      <p:pic>
        <p:nvPicPr>
          <p:cNvPr id="126" name="Google Shape;134;p6" descr=""/>
          <p:cNvPicPr/>
          <p:nvPr/>
        </p:nvPicPr>
        <p:blipFill>
          <a:blip r:embed="rId1"/>
          <a:srcRect l="0" t="14102" r="0" b="14115"/>
          <a:stretch/>
        </p:blipFill>
        <p:spPr>
          <a:xfrm>
            <a:off x="5330880" y="3489120"/>
            <a:ext cx="3108600" cy="1740960"/>
          </a:xfrm>
          <a:prstGeom prst="rect">
            <a:avLst/>
          </a:prstGeom>
          <a:ln>
            <a:noFill/>
          </a:ln>
        </p:spPr>
      </p:pic>
      <p:pic>
        <p:nvPicPr>
          <p:cNvPr id="127" name="Google Shape;135;p6" descr=""/>
          <p:cNvPicPr/>
          <p:nvPr/>
        </p:nvPicPr>
        <p:blipFill>
          <a:blip r:embed="rId2"/>
          <a:stretch/>
        </p:blipFill>
        <p:spPr>
          <a:xfrm>
            <a:off x="5330880" y="1504440"/>
            <a:ext cx="3108600" cy="1778040"/>
          </a:xfrm>
          <a:prstGeom prst="rect">
            <a:avLst/>
          </a:prstGeom>
          <a:ln>
            <a:noFill/>
          </a:ln>
        </p:spPr>
      </p:pic>
      <p:pic>
        <p:nvPicPr>
          <p:cNvPr id="128" name="Content Placeholder 7" descr=""/>
          <p:cNvPicPr/>
          <p:nvPr/>
        </p:nvPicPr>
        <p:blipFill>
          <a:blip r:embed="rId3"/>
          <a:stretch/>
        </p:blipFill>
        <p:spPr>
          <a:xfrm>
            <a:off x="7032240" y="547128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1281240" y="218520"/>
            <a:ext cx="7158240" cy="830520"/>
          </a:xfrm>
          <a:prstGeom prst="rect">
            <a:avLst/>
          </a:prstGeom>
          <a:noFill/>
          <a:ln>
            <a:noFill/>
          </a:ln>
        </p:spPr>
        <p:style>
          <a:lnRef idx="0"/>
          <a:fillRef idx="0"/>
          <a:effectRef idx="0"/>
          <a:fontRef idx="minor"/>
        </p:style>
        <p:txBody>
          <a:bodyPr lIns="90000" rIns="90000" tIns="91440" bIns="91440">
            <a:noAutofit/>
          </a:bodyPr>
          <a:p>
            <a:pPr algn="ctr">
              <a:lnSpc>
                <a:spcPct val="100000"/>
              </a:lnSpc>
              <a:tabLst>
                <a:tab algn="l" pos="0"/>
              </a:tabLst>
            </a:pPr>
            <a:r>
              <a:rPr b="1" lang="en-US" sz="3200" spc="-1" strike="noStrike">
                <a:solidFill>
                  <a:srgbClr val="5a3471"/>
                </a:solidFill>
                <a:latin typeface="Times New Roman"/>
                <a:ea typeface="Merriweather"/>
              </a:rPr>
              <a:t>Prevalence of Oral Cancer in the CNMI</a:t>
            </a:r>
            <a:endParaRPr b="0" lang="en-US" sz="3200" spc="-1" strike="noStrike">
              <a:latin typeface="Arial"/>
            </a:endParaRPr>
          </a:p>
          <a:p>
            <a:pPr algn="ctr">
              <a:lnSpc>
                <a:spcPct val="100000"/>
              </a:lnSpc>
              <a:tabLst>
                <a:tab algn="l" pos="0"/>
              </a:tabLst>
            </a:pPr>
            <a:r>
              <a:rPr b="1" lang="en-US" sz="1800" spc="-1" strike="noStrike">
                <a:solidFill>
                  <a:srgbClr val="5a3471"/>
                </a:solidFill>
                <a:latin typeface="Times New Roman"/>
                <a:ea typeface="DejaVu Sans"/>
              </a:rPr>
              <a:t>(5</a:t>
            </a:r>
            <a:r>
              <a:rPr b="1" lang="en-US" sz="1800" spc="-1" strike="noStrike" baseline="30000">
                <a:solidFill>
                  <a:srgbClr val="5a3471"/>
                </a:solidFill>
                <a:latin typeface="Times New Roman"/>
                <a:ea typeface="DejaVu Sans"/>
              </a:rPr>
              <a:t>th</a:t>
            </a:r>
            <a:r>
              <a:rPr b="1" lang="en-US" sz="1800" spc="-1" strike="noStrike">
                <a:solidFill>
                  <a:srgbClr val="5a3471"/>
                </a:solidFill>
                <a:latin typeface="Times New Roman"/>
                <a:ea typeface="DejaVu Sans"/>
              </a:rPr>
              <a:t> leading cause of cancer mortality in CNMI) *</a:t>
            </a:r>
            <a:endParaRPr b="0" lang="en-US" sz="1800" spc="-1" strike="noStrike">
              <a:latin typeface="Arial"/>
            </a:endParaRPr>
          </a:p>
        </p:txBody>
      </p:sp>
      <p:sp>
        <p:nvSpPr>
          <p:cNvPr id="130" name="CustomShape 2"/>
          <p:cNvSpPr/>
          <p:nvPr/>
        </p:nvSpPr>
        <p:spPr>
          <a:xfrm>
            <a:off x="975960" y="1302480"/>
            <a:ext cx="4437000" cy="4809240"/>
          </a:xfrm>
          <a:prstGeom prst="rect">
            <a:avLst/>
          </a:prstGeom>
          <a:noFill/>
          <a:ln>
            <a:noFill/>
          </a:ln>
        </p:spPr>
        <p:style>
          <a:lnRef idx="0"/>
          <a:fillRef idx="0"/>
          <a:effectRef idx="0"/>
          <a:fontRef idx="minor"/>
        </p:style>
        <p:txBody>
          <a:bodyPr lIns="90000" rIns="90000" tIns="91440" bIns="91440">
            <a:spAutoFit/>
          </a:bodyPr>
          <a:p>
            <a:pPr>
              <a:lnSpc>
                <a:spcPct val="100000"/>
              </a:lnSpc>
              <a:tabLst>
                <a:tab algn="l" pos="0"/>
              </a:tabLst>
            </a:pPr>
            <a:r>
              <a:rPr b="1" lang="en-US" sz="1800" spc="-1" strike="noStrike">
                <a:solidFill>
                  <a:srgbClr val="000000"/>
                </a:solidFill>
                <a:latin typeface="Times New Roman"/>
                <a:ea typeface="Merriweather"/>
              </a:rPr>
              <a:t>Cancer of the Head &amp; Neck</a:t>
            </a:r>
            <a:endParaRPr b="0" lang="en-US" sz="1800" spc="-1" strike="noStrike">
              <a:latin typeface="Arial"/>
            </a:endParaRPr>
          </a:p>
          <a:p>
            <a:pPr marL="114480">
              <a:lnSpc>
                <a:spcPct val="100000"/>
              </a:lnSpc>
              <a:tabLst>
                <a:tab algn="l" pos="0"/>
              </a:tabLst>
            </a:pPr>
            <a:r>
              <a:rPr b="0" lang="en-US" sz="1600" spc="-1" strike="noStrike">
                <a:solidFill>
                  <a:srgbClr val="000000"/>
                </a:solidFill>
                <a:latin typeface="Times New Roman"/>
                <a:ea typeface="Merriweather"/>
              </a:rPr>
              <a:t>*    </a:t>
            </a:r>
            <a:r>
              <a:rPr b="0" lang="en-US" sz="1500" spc="-1" strike="noStrike">
                <a:solidFill>
                  <a:srgbClr val="000000"/>
                </a:solidFill>
                <a:latin typeface="Times New Roman"/>
                <a:ea typeface="Merriweather"/>
              </a:rPr>
              <a:t>Risk factors:  </a:t>
            </a:r>
            <a:r>
              <a:rPr b="1" lang="en-US" sz="1500" spc="-1" strike="noStrike">
                <a:solidFill>
                  <a:srgbClr val="000000"/>
                </a:solidFill>
                <a:latin typeface="Times New Roman"/>
                <a:ea typeface="Merriweather"/>
              </a:rPr>
              <a:t>Betel nut quid</a:t>
            </a:r>
            <a:r>
              <a:rPr b="0" lang="en-US" sz="1500" spc="-1" strike="noStrike">
                <a:solidFill>
                  <a:srgbClr val="000000"/>
                </a:solidFill>
                <a:latin typeface="Times New Roman"/>
                <a:ea typeface="Merriweather"/>
              </a:rPr>
              <a:t>, alcohol and HPV</a:t>
            </a:r>
            <a:endParaRPr b="0" lang="en-US" sz="1500" spc="-1" strike="noStrike">
              <a:latin typeface="Arial"/>
            </a:endParaRPr>
          </a:p>
          <a:p>
            <a:pPr marL="457200">
              <a:lnSpc>
                <a:spcPct val="100000"/>
              </a:lnSpc>
              <a:tabLst>
                <a:tab algn="l" pos="0"/>
              </a:tabLst>
            </a:pPr>
            <a:endParaRPr b="0" lang="en-US" sz="1500" spc="-1" strike="noStrike">
              <a:latin typeface="Arial"/>
            </a:endParaRPr>
          </a:p>
          <a:p>
            <a:pPr marL="114480">
              <a:lnSpc>
                <a:spcPct val="100000"/>
              </a:lnSpc>
              <a:tabLst>
                <a:tab algn="l" pos="0"/>
              </a:tabLst>
            </a:pPr>
            <a:r>
              <a:rPr b="0" lang="en-US" sz="1500" spc="-1" strike="noStrike">
                <a:solidFill>
                  <a:srgbClr val="000000"/>
                </a:solidFill>
                <a:latin typeface="Times New Roman"/>
                <a:ea typeface="Merriweather"/>
              </a:rPr>
              <a:t>*    </a:t>
            </a:r>
            <a:r>
              <a:rPr b="1" lang="en-US" sz="1500" spc="-1" strike="noStrike">
                <a:solidFill>
                  <a:srgbClr val="000000"/>
                </a:solidFill>
                <a:latin typeface="Times New Roman"/>
                <a:ea typeface="Merriweather"/>
              </a:rPr>
              <a:t>Majority of oral cancer in CNMI is from chewing betel nut quid</a:t>
            </a:r>
            <a:r>
              <a:rPr b="0" lang="en-US" sz="1500" spc="-1" strike="noStrike">
                <a:solidFill>
                  <a:srgbClr val="000000"/>
                </a:solidFill>
                <a:latin typeface="Times New Roman"/>
                <a:ea typeface="Merriweather"/>
              </a:rPr>
              <a:t> (areca nut, pepper leaf, limestone and a form of tobacco)</a:t>
            </a:r>
            <a:endParaRPr b="0" lang="en-US" sz="1500" spc="-1" strike="noStrike">
              <a:latin typeface="Arial"/>
            </a:endParaRPr>
          </a:p>
          <a:p>
            <a:pPr marL="114840">
              <a:lnSpc>
                <a:spcPct val="100000"/>
              </a:lnSpc>
              <a:tabLst>
                <a:tab algn="l" pos="0"/>
              </a:tabLst>
            </a:pPr>
            <a:endParaRPr b="0" lang="en-US" sz="1500" spc="-1" strike="noStrike">
              <a:latin typeface="Arial"/>
            </a:endParaRPr>
          </a:p>
          <a:p>
            <a:pPr marL="400680" indent="-285480">
              <a:lnSpc>
                <a:spcPct val="100000"/>
              </a:lnSpc>
              <a:buClr>
                <a:srgbClr val="000000"/>
              </a:buClr>
              <a:buFont typeface="Arial"/>
              <a:buChar char="•"/>
              <a:tabLst>
                <a:tab algn="l" pos="0"/>
              </a:tabLst>
            </a:pPr>
            <a:r>
              <a:rPr b="1" lang="en-US" sz="1500" spc="-1" strike="noStrike">
                <a:solidFill>
                  <a:srgbClr val="000000"/>
                </a:solidFill>
                <a:latin typeface="Times New Roman"/>
                <a:ea typeface="Merriweather"/>
              </a:rPr>
              <a:t>45% Morbidity rate</a:t>
            </a:r>
            <a:r>
              <a:rPr b="0" lang="en-US" sz="1500" spc="-1" strike="noStrike">
                <a:solidFill>
                  <a:srgbClr val="000000"/>
                </a:solidFill>
                <a:latin typeface="Times New Roman"/>
                <a:ea typeface="Merriweather"/>
              </a:rPr>
              <a:t> due to late stage screening</a:t>
            </a:r>
            <a:endParaRPr b="0" lang="en-US" sz="1500" spc="-1" strike="noStrike">
              <a:latin typeface="Arial"/>
            </a:endParaRPr>
          </a:p>
          <a:p>
            <a:pPr>
              <a:lnSpc>
                <a:spcPct val="100000"/>
              </a:lnSpc>
              <a:tabLst>
                <a:tab algn="l" pos="0"/>
              </a:tabLst>
            </a:pPr>
            <a:endParaRPr b="0" lang="en-US" sz="1500" spc="-1" strike="noStrike">
              <a:latin typeface="Arial"/>
            </a:endParaRPr>
          </a:p>
          <a:p>
            <a:pPr marL="400680" indent="-285480">
              <a:lnSpc>
                <a:spcPct val="100000"/>
              </a:lnSpc>
              <a:buClr>
                <a:srgbClr val="000000"/>
              </a:buClr>
              <a:buFont typeface="Arial"/>
              <a:buChar char="•"/>
              <a:tabLst>
                <a:tab algn="l" pos="0"/>
              </a:tabLst>
            </a:pPr>
            <a:r>
              <a:rPr b="1" lang="en-US" sz="1500" spc="-1" strike="noStrike">
                <a:solidFill>
                  <a:srgbClr val="000000"/>
                </a:solidFill>
                <a:latin typeface="Times New Roman"/>
                <a:ea typeface="DejaVu Sans"/>
              </a:rPr>
              <a:t>Average age: 48 years old</a:t>
            </a:r>
            <a:r>
              <a:rPr b="0" lang="en-US" sz="1500" spc="-1" strike="noStrike">
                <a:solidFill>
                  <a:srgbClr val="000000"/>
                </a:solidFill>
                <a:latin typeface="Times New Roman"/>
                <a:ea typeface="DejaVu Sans"/>
              </a:rPr>
              <a:t> (stark contrast to report by American Cancer Society of age over 60 diagnosed). </a:t>
            </a:r>
            <a:endParaRPr b="0" lang="en-US" sz="1500" spc="-1" strike="noStrike">
              <a:latin typeface="Arial"/>
            </a:endParaRPr>
          </a:p>
          <a:p>
            <a:pPr>
              <a:lnSpc>
                <a:spcPct val="100000"/>
              </a:lnSpc>
              <a:tabLst>
                <a:tab algn="l" pos="0"/>
              </a:tabLst>
            </a:pPr>
            <a:endParaRPr b="0" lang="en-US" sz="1500" spc="-1" strike="noStrike">
              <a:latin typeface="Arial"/>
            </a:endParaRPr>
          </a:p>
          <a:p>
            <a:pPr marL="457560" indent="-342360">
              <a:lnSpc>
                <a:spcPct val="100000"/>
              </a:lnSpc>
              <a:buClr>
                <a:srgbClr val="000000"/>
              </a:buClr>
              <a:buFont typeface="Arial"/>
              <a:buChar char="•"/>
              <a:tabLst>
                <a:tab algn="l" pos="0"/>
              </a:tabLst>
            </a:pPr>
            <a:r>
              <a:rPr b="0" lang="en-US" sz="1500" spc="-1" strike="noStrike">
                <a:solidFill>
                  <a:srgbClr val="000000"/>
                </a:solidFill>
                <a:latin typeface="Times New Roman"/>
                <a:ea typeface="DejaVu Sans"/>
              </a:rPr>
              <a:t>5 year survival:  </a:t>
            </a:r>
            <a:r>
              <a:rPr b="1" lang="en-US" sz="1500" spc="-1" strike="noStrike">
                <a:solidFill>
                  <a:srgbClr val="000000"/>
                </a:solidFill>
                <a:latin typeface="Times New Roman"/>
                <a:ea typeface="DejaVu Sans"/>
              </a:rPr>
              <a:t>49.5% due to late stage screening</a:t>
            </a:r>
            <a:r>
              <a:rPr b="0" lang="en-US" sz="1500" spc="-1" strike="noStrike">
                <a:solidFill>
                  <a:srgbClr val="000000"/>
                </a:solidFill>
                <a:latin typeface="Times New Roman"/>
                <a:ea typeface="DejaVu Sans"/>
              </a:rPr>
              <a:t> </a:t>
            </a:r>
            <a:endParaRPr b="0" lang="en-US" sz="1500" spc="-1" strike="noStrike">
              <a:latin typeface="Arial"/>
            </a:endParaRPr>
          </a:p>
          <a:p>
            <a:pPr marL="457200">
              <a:lnSpc>
                <a:spcPct val="100000"/>
              </a:lnSpc>
              <a:tabLst>
                <a:tab algn="l" pos="0"/>
              </a:tabLst>
            </a:pPr>
            <a:endParaRPr b="0" lang="en-US" sz="1500" spc="-1" strike="noStrike">
              <a:latin typeface="Arial"/>
            </a:endParaRPr>
          </a:p>
          <a:p>
            <a:pPr marL="457560" indent="-342360">
              <a:lnSpc>
                <a:spcPct val="100000"/>
              </a:lnSpc>
              <a:buClr>
                <a:srgbClr val="000000"/>
              </a:buClr>
              <a:buFont typeface="Arial"/>
              <a:buChar char="•"/>
              <a:tabLst>
                <a:tab algn="l" pos="0"/>
              </a:tabLst>
            </a:pPr>
            <a:r>
              <a:rPr b="0" lang="en-US" sz="1500" spc="-1" strike="noStrike">
                <a:solidFill>
                  <a:srgbClr val="000000"/>
                </a:solidFill>
                <a:latin typeface="Times New Roman"/>
                <a:ea typeface="Merriweather"/>
              </a:rPr>
              <a:t>Types: squamous cell (90%) verrucous (5%)</a:t>
            </a:r>
            <a:endParaRPr b="0" lang="en-US" sz="1500" spc="-1" strike="noStrike">
              <a:latin typeface="Arial"/>
            </a:endParaRPr>
          </a:p>
          <a:p>
            <a:pPr>
              <a:lnSpc>
                <a:spcPct val="100000"/>
              </a:lnSpc>
              <a:tabLst>
                <a:tab algn="l" pos="0"/>
              </a:tabLst>
            </a:pPr>
            <a:endParaRPr b="0" lang="en-US" sz="1500" spc="-1" strike="noStrike">
              <a:latin typeface="Arial"/>
            </a:endParaRPr>
          </a:p>
          <a:p>
            <a:pPr>
              <a:lnSpc>
                <a:spcPct val="100000"/>
              </a:lnSpc>
              <a:tabLst>
                <a:tab algn="l" pos="0"/>
              </a:tabLst>
            </a:pPr>
            <a:r>
              <a:rPr b="0" lang="en-US" sz="1500" spc="-1" strike="noStrike">
                <a:solidFill>
                  <a:srgbClr val="000000"/>
                </a:solidFill>
                <a:latin typeface="Times New Roman"/>
                <a:ea typeface="DejaVu Sans"/>
              </a:rPr>
              <a:t>Most patients are unaware of the presence of oral lesions. Commonly found when assessing a toothache.</a:t>
            </a:r>
            <a:r>
              <a:rPr b="0" lang="en-US" sz="1500" spc="-1" strike="noStrike">
                <a:solidFill>
                  <a:srgbClr val="000000"/>
                </a:solidFill>
                <a:latin typeface="Arial"/>
                <a:ea typeface="DejaVu Sans"/>
              </a:rPr>
              <a:t>  </a:t>
            </a:r>
            <a:endParaRPr b="0" lang="en-US" sz="1500" spc="-1" strike="noStrike">
              <a:latin typeface="Arial"/>
            </a:endParaRPr>
          </a:p>
        </p:txBody>
      </p:sp>
      <p:pic>
        <p:nvPicPr>
          <p:cNvPr id="131" name="Google Shape;143;g115c2051819_0_17" descr=""/>
          <p:cNvPicPr/>
          <p:nvPr/>
        </p:nvPicPr>
        <p:blipFill>
          <a:blip r:embed="rId1"/>
          <a:stretch/>
        </p:blipFill>
        <p:spPr>
          <a:xfrm>
            <a:off x="5486400" y="1480320"/>
            <a:ext cx="3291480" cy="3374640"/>
          </a:xfrm>
          <a:prstGeom prst="rect">
            <a:avLst/>
          </a:prstGeom>
          <a:ln>
            <a:noFill/>
          </a:ln>
        </p:spPr>
      </p:pic>
      <p:pic>
        <p:nvPicPr>
          <p:cNvPr id="132" name="Content Placeholder 7" descr=""/>
          <p:cNvPicPr/>
          <p:nvPr/>
        </p:nvPicPr>
        <p:blipFill>
          <a:blip r:embed="rId2"/>
          <a:stretch/>
        </p:blipFill>
        <p:spPr>
          <a:xfrm>
            <a:off x="7008120" y="545652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860040" y="94320"/>
            <a:ext cx="8027640" cy="1404000"/>
          </a:xfrm>
          <a:prstGeom prst="rect">
            <a:avLst/>
          </a:prstGeom>
          <a:noFill/>
          <a:ln>
            <a:noFill/>
          </a:ln>
        </p:spPr>
        <p:style>
          <a:lnRef idx="0"/>
          <a:fillRef idx="0"/>
          <a:effectRef idx="0"/>
          <a:fontRef idx="minor"/>
        </p:style>
        <p:txBody>
          <a:bodyPr lIns="90000" rIns="90000" tIns="91440" bIns="91440">
            <a:normAutofit/>
          </a:bodyPr>
          <a:p>
            <a:pPr algn="ctr">
              <a:lnSpc>
                <a:spcPct val="100000"/>
              </a:lnSpc>
              <a:tabLst>
                <a:tab algn="l" pos="0"/>
              </a:tabLst>
            </a:pPr>
            <a:r>
              <a:rPr b="1" lang="en-US" sz="3600" spc="-1" strike="noStrike">
                <a:solidFill>
                  <a:srgbClr val="5a3471"/>
                </a:solidFill>
                <a:latin typeface="Times New Roman"/>
                <a:ea typeface="Merriweather"/>
              </a:rPr>
              <a:t>Suspect oral cancer?  What next?</a:t>
            </a:r>
            <a:endParaRPr b="0" lang="en-US" sz="3600" spc="-1" strike="noStrike">
              <a:latin typeface="Arial"/>
            </a:endParaRPr>
          </a:p>
          <a:p>
            <a:pPr algn="ctr">
              <a:lnSpc>
                <a:spcPct val="100000"/>
              </a:lnSpc>
              <a:tabLst>
                <a:tab algn="l" pos="0"/>
              </a:tabLst>
            </a:pPr>
            <a:br/>
            <a:r>
              <a:rPr b="1" lang="en-US" sz="2400" spc="-1" strike="noStrike">
                <a:solidFill>
                  <a:srgbClr val="5a3471"/>
                </a:solidFill>
                <a:latin typeface="Times New Roman"/>
                <a:ea typeface="Merriweather"/>
              </a:rPr>
              <a:t>Collaboration between Medical Providers, NCD and Dental </a:t>
            </a:r>
            <a:endParaRPr b="0" lang="en-US" sz="2400" spc="-1" strike="noStrike">
              <a:latin typeface="Arial"/>
            </a:endParaRPr>
          </a:p>
        </p:txBody>
      </p:sp>
      <p:pic>
        <p:nvPicPr>
          <p:cNvPr id="134" name="Google Shape;150;g113dea3738c_0_13" descr="YS ocancer.jpg"/>
          <p:cNvPicPr/>
          <p:nvPr/>
        </p:nvPicPr>
        <p:blipFill>
          <a:blip r:embed="rId1"/>
          <a:stretch/>
        </p:blipFill>
        <p:spPr>
          <a:xfrm rot="5400000">
            <a:off x="6347520" y="1107360"/>
            <a:ext cx="1823040" cy="2727360"/>
          </a:xfrm>
          <a:prstGeom prst="rect">
            <a:avLst/>
          </a:prstGeom>
          <a:ln>
            <a:noFill/>
          </a:ln>
        </p:spPr>
      </p:pic>
      <p:pic>
        <p:nvPicPr>
          <p:cNvPr id="135" name="Google Shape;151;g113dea3738c_0_13" descr=""/>
          <p:cNvPicPr/>
          <p:nvPr/>
        </p:nvPicPr>
        <p:blipFill>
          <a:blip r:embed="rId2"/>
          <a:stretch/>
        </p:blipFill>
        <p:spPr>
          <a:xfrm>
            <a:off x="5902200" y="3499560"/>
            <a:ext cx="2720520" cy="1773360"/>
          </a:xfrm>
          <a:prstGeom prst="rect">
            <a:avLst/>
          </a:prstGeom>
          <a:ln>
            <a:noFill/>
          </a:ln>
        </p:spPr>
      </p:pic>
      <p:sp>
        <p:nvSpPr>
          <p:cNvPr id="136" name="CustomShape 2"/>
          <p:cNvSpPr/>
          <p:nvPr/>
        </p:nvSpPr>
        <p:spPr>
          <a:xfrm>
            <a:off x="1106640" y="1431000"/>
            <a:ext cx="4534560" cy="5169600"/>
          </a:xfrm>
          <a:prstGeom prst="rect">
            <a:avLst/>
          </a:prstGeom>
          <a:noFill/>
          <a:ln>
            <a:noFill/>
          </a:ln>
        </p:spPr>
        <p:style>
          <a:lnRef idx="0"/>
          <a:fillRef idx="0"/>
          <a:effectRef idx="0"/>
          <a:fontRef idx="minor"/>
        </p:style>
        <p:txBody>
          <a:bodyPr lIns="90000" rIns="90000" tIns="91440" bIns="91440">
            <a:spAutoFit/>
          </a:bodyPr>
          <a:p>
            <a:pPr>
              <a:lnSpc>
                <a:spcPct val="115000"/>
              </a:lnSpc>
              <a:tabLst>
                <a:tab algn="l" pos="0"/>
              </a:tabLst>
            </a:pPr>
            <a:r>
              <a:rPr b="0" lang="en-US" sz="1500" spc="-1" strike="noStrike">
                <a:solidFill>
                  <a:srgbClr val="000000"/>
                </a:solidFill>
                <a:latin typeface="Times New Roman"/>
                <a:ea typeface="Merriweather"/>
              </a:rPr>
              <a:t>ORAL CANCER SCREENING</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Visual inspection and manual manipulation </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FREE at ALL dental clinics in CNMI</a:t>
            </a:r>
            <a:endParaRPr b="0" lang="en-US" sz="1500" spc="-1" strike="noStrike">
              <a:latin typeface="Arial"/>
            </a:endParaRPr>
          </a:p>
          <a:p>
            <a:pPr>
              <a:lnSpc>
                <a:spcPct val="115000"/>
              </a:lnSpc>
              <a:tabLst>
                <a:tab algn="l" pos="0"/>
              </a:tabLst>
            </a:pPr>
            <a:endParaRPr b="0" lang="en-US" sz="1500" spc="-1" strike="noStrike">
              <a:latin typeface="Arial"/>
            </a:endParaRPr>
          </a:p>
          <a:p>
            <a:pPr>
              <a:lnSpc>
                <a:spcPct val="115000"/>
              </a:lnSpc>
              <a:tabLst>
                <a:tab algn="l" pos="0"/>
              </a:tabLst>
            </a:pPr>
            <a:r>
              <a:rPr b="0" lang="en-US" sz="1500" spc="-1" strike="noStrike">
                <a:solidFill>
                  <a:srgbClr val="000000"/>
                </a:solidFill>
                <a:latin typeface="Times New Roman"/>
                <a:ea typeface="Merriweather"/>
              </a:rPr>
              <a:t>BIOPSY</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Punch Biopsy-Oral Health Clinic (CHCC) or Seven Day Adventist (SDA) Dental Clinic</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Other types of Biopsy – CHCC Family Clinic (ENT)</a:t>
            </a:r>
            <a:endParaRPr b="0" lang="en-US" sz="1500" spc="-1" strike="noStrike">
              <a:latin typeface="Arial"/>
            </a:endParaRPr>
          </a:p>
          <a:p>
            <a:pPr marL="457200">
              <a:lnSpc>
                <a:spcPct val="115000"/>
              </a:lnSpc>
              <a:tabLst>
                <a:tab algn="l" pos="0"/>
              </a:tabLst>
            </a:pPr>
            <a:endParaRPr b="0" lang="en-US" sz="1500" spc="-1" strike="noStrike">
              <a:latin typeface="Arial"/>
            </a:endParaRPr>
          </a:p>
          <a:p>
            <a:pPr>
              <a:lnSpc>
                <a:spcPct val="115000"/>
              </a:lnSpc>
              <a:tabLst>
                <a:tab algn="l" pos="0"/>
              </a:tabLst>
            </a:pPr>
            <a:r>
              <a:rPr b="0" lang="en-US" sz="1500" spc="-1" strike="noStrike">
                <a:solidFill>
                  <a:srgbClr val="000000"/>
                </a:solidFill>
                <a:latin typeface="Times New Roman"/>
                <a:ea typeface="Merriweather"/>
              </a:rPr>
              <a:t>MEDICAL REFERRAL FOR TREATMENT</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Collaboration between Oncology, ENT &amp; OHC</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Dental Referral of Head/Neck Cancer Patient</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Dental prophylaxis and treatment pre-referral</a:t>
            </a:r>
            <a:endParaRPr b="0" lang="en-US" sz="1500" spc="-1" strike="noStrike">
              <a:latin typeface="Arial"/>
            </a:endParaRPr>
          </a:p>
          <a:p>
            <a:pPr>
              <a:lnSpc>
                <a:spcPct val="115000"/>
              </a:lnSpc>
              <a:tabLst>
                <a:tab algn="l" pos="0"/>
              </a:tabLst>
            </a:pPr>
            <a:endParaRPr b="0" lang="en-US" sz="1500" spc="-1" strike="noStrike">
              <a:latin typeface="Arial"/>
            </a:endParaRPr>
          </a:p>
          <a:p>
            <a:pPr>
              <a:lnSpc>
                <a:spcPct val="115000"/>
              </a:lnSpc>
              <a:tabLst>
                <a:tab algn="l" pos="0"/>
              </a:tabLst>
            </a:pPr>
            <a:r>
              <a:rPr b="0" lang="en-US" sz="1500" spc="-1" strike="noStrike">
                <a:solidFill>
                  <a:srgbClr val="000000"/>
                </a:solidFill>
                <a:latin typeface="Times New Roman"/>
                <a:ea typeface="Merriweather"/>
              </a:rPr>
              <a:t>POST TREATMENT</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Collaboration between Oncology, ENT &amp; OHC</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Dental Referral of Head/Neck Cancer Patient</a:t>
            </a:r>
            <a:endParaRPr b="0" lang="en-US" sz="1500" spc="-1" strike="noStrike">
              <a:latin typeface="Arial"/>
            </a:endParaRPr>
          </a:p>
          <a:p>
            <a:pPr marL="457200" indent="-329040">
              <a:lnSpc>
                <a:spcPct val="115000"/>
              </a:lnSpc>
              <a:buClr>
                <a:srgbClr val="000000"/>
              </a:buClr>
              <a:buFont typeface="Merriweather"/>
              <a:buChar char="●"/>
              <a:tabLst>
                <a:tab algn="l" pos="0"/>
              </a:tabLst>
            </a:pPr>
            <a:r>
              <a:rPr b="0" lang="en-US" sz="1500" spc="-1" strike="noStrike">
                <a:solidFill>
                  <a:srgbClr val="000000"/>
                </a:solidFill>
                <a:latin typeface="Times New Roman"/>
                <a:ea typeface="Merriweather"/>
              </a:rPr>
              <a:t>Dental prophylaxis POST referral</a:t>
            </a:r>
            <a:endParaRPr b="0" lang="en-US" sz="1500" spc="-1" strike="noStrike">
              <a:latin typeface="Arial"/>
            </a:endParaRPr>
          </a:p>
        </p:txBody>
      </p:sp>
      <p:pic>
        <p:nvPicPr>
          <p:cNvPr id="137" name="Content Placeholder 7" descr=""/>
          <p:cNvPicPr/>
          <p:nvPr/>
        </p:nvPicPr>
        <p:blipFill>
          <a:blip r:embed="rId3"/>
          <a:stretch/>
        </p:blipFill>
        <p:spPr>
          <a:xfrm>
            <a:off x="6964920" y="5456160"/>
            <a:ext cx="1743840" cy="109548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1358280" y="332280"/>
            <a:ext cx="7145280" cy="1233360"/>
          </a:xfrm>
          <a:prstGeom prst="rect">
            <a:avLst/>
          </a:prstGeom>
          <a:noFill/>
          <a:ln>
            <a:noFill/>
          </a:ln>
        </p:spPr>
        <p:style>
          <a:lnRef idx="0"/>
          <a:fillRef idx="0"/>
          <a:effectRef idx="0"/>
          <a:fontRef idx="minor"/>
        </p:style>
        <p:txBody>
          <a:bodyPr lIns="90000" rIns="90000" tIns="45000" bIns="45000" anchor="ctr">
            <a:normAutofit fontScale="76000"/>
          </a:bodyPr>
          <a:p>
            <a:pPr algn="ctr">
              <a:lnSpc>
                <a:spcPct val="100000"/>
              </a:lnSpc>
              <a:tabLst>
                <a:tab algn="l" pos="0"/>
              </a:tabLst>
            </a:pPr>
            <a:r>
              <a:rPr b="1" lang="en-US" sz="3200" spc="-1" strike="noStrike">
                <a:solidFill>
                  <a:srgbClr val="5a3471"/>
                </a:solidFill>
                <a:latin typeface="Times New Roman"/>
                <a:ea typeface="Merriweather"/>
              </a:rPr>
              <a:t>IT TAKES A VILLAGE TO FIGHT ORAL CANCER</a:t>
            </a:r>
            <a:br/>
            <a:r>
              <a:rPr b="1" lang="en-US" sz="1600" spc="-1" strike="noStrike">
                <a:solidFill>
                  <a:srgbClr val="5a3471"/>
                </a:solidFill>
                <a:latin typeface="Times New Roman"/>
                <a:ea typeface="Merriweather"/>
              </a:rPr>
              <a:t>CHCC Oncology &amp; ENT, NCD, Dental Clinics, Public School System, Commonwealth Cancer Association</a:t>
            </a:r>
            <a:endParaRPr b="0" lang="en-US" sz="1600" spc="-1" strike="noStrike">
              <a:latin typeface="Arial"/>
            </a:endParaRPr>
          </a:p>
        </p:txBody>
      </p:sp>
      <p:sp>
        <p:nvSpPr>
          <p:cNvPr id="139" name="CustomShape 2"/>
          <p:cNvSpPr/>
          <p:nvPr/>
        </p:nvSpPr>
        <p:spPr>
          <a:xfrm>
            <a:off x="906480" y="1666800"/>
            <a:ext cx="6103080" cy="4426920"/>
          </a:xfrm>
          <a:prstGeom prst="rect">
            <a:avLst/>
          </a:prstGeom>
          <a:noFill/>
          <a:ln>
            <a:noFill/>
          </a:ln>
        </p:spPr>
        <p:style>
          <a:lnRef idx="0"/>
          <a:fillRef idx="0"/>
          <a:effectRef idx="0"/>
          <a:fontRef idx="minor"/>
        </p:style>
        <p:txBody>
          <a:bodyPr lIns="90000" rIns="90000" tIns="45000" bIns="45000">
            <a:spAutoFit/>
          </a:bodyPr>
          <a:p>
            <a:pPr marL="720">
              <a:lnSpc>
                <a:spcPct val="100000"/>
              </a:lnSpc>
            </a:pPr>
            <a:r>
              <a:rPr b="0" lang="en-US" sz="1500" spc="-1" strike="noStrike">
                <a:solidFill>
                  <a:srgbClr val="000000"/>
                </a:solidFill>
                <a:latin typeface="Times New Roman"/>
                <a:ea typeface="Merriweather"/>
              </a:rPr>
              <a:t>Oral Cancer School Outreach</a:t>
            </a:r>
            <a:endParaRPr b="0" lang="en-US" sz="1500" spc="-1" strike="noStrike">
              <a:latin typeface="Arial"/>
            </a:endParaRPr>
          </a:p>
          <a:p>
            <a:pPr lvl="1" marL="743760" indent="-285480">
              <a:lnSpc>
                <a:spcPct val="100000"/>
              </a:lnSpc>
              <a:buClr>
                <a:srgbClr val="000000"/>
              </a:buClr>
              <a:buFont typeface="Arial"/>
              <a:buChar char="•"/>
            </a:pPr>
            <a:r>
              <a:rPr b="0" lang="en-US" sz="1500" spc="-1" strike="noStrike">
                <a:solidFill>
                  <a:srgbClr val="000000"/>
                </a:solidFill>
                <a:latin typeface="Times New Roman"/>
                <a:ea typeface="Merriweather"/>
              </a:rPr>
              <a:t>Coordination with the </a:t>
            </a:r>
            <a:r>
              <a:rPr b="1" lang="en-US" sz="1500" spc="-1" strike="noStrike">
                <a:solidFill>
                  <a:srgbClr val="000000"/>
                </a:solidFill>
                <a:latin typeface="Times New Roman"/>
                <a:ea typeface="Merriweather"/>
              </a:rPr>
              <a:t>Public School System</a:t>
            </a:r>
            <a:endParaRPr b="0" lang="en-US" sz="1500" spc="-1" strike="noStrike">
              <a:latin typeface="Arial"/>
            </a:endParaRPr>
          </a:p>
          <a:p>
            <a:pPr lvl="1" marL="743760" indent="-285480">
              <a:lnSpc>
                <a:spcPct val="100000"/>
              </a:lnSpc>
              <a:buClr>
                <a:srgbClr val="000000"/>
              </a:buClr>
              <a:buFont typeface="Arial"/>
              <a:buChar char="•"/>
            </a:pPr>
            <a:r>
              <a:rPr b="0" lang="en-US" sz="1500" spc="-1" strike="noStrike">
                <a:solidFill>
                  <a:srgbClr val="000000"/>
                </a:solidFill>
                <a:latin typeface="Times New Roman"/>
                <a:ea typeface="Merriweather"/>
              </a:rPr>
              <a:t>Primary Target:  Middle and High School Students</a:t>
            </a:r>
            <a:endParaRPr b="0" lang="en-US" sz="1500" spc="-1" strike="noStrike">
              <a:latin typeface="Arial"/>
            </a:endParaRPr>
          </a:p>
          <a:p>
            <a:pPr lvl="1" marL="743760" indent="-285480">
              <a:lnSpc>
                <a:spcPct val="100000"/>
              </a:lnSpc>
              <a:buClr>
                <a:srgbClr val="000000"/>
              </a:buClr>
              <a:buFont typeface="Arial"/>
              <a:buChar char="•"/>
            </a:pPr>
            <a:r>
              <a:rPr b="0" lang="en-US" sz="1500" spc="-1" strike="noStrike">
                <a:solidFill>
                  <a:srgbClr val="000000"/>
                </a:solidFill>
                <a:latin typeface="Times New Roman"/>
                <a:ea typeface="Merriweather"/>
              </a:rPr>
              <a:t>Presentation and Oral Cancer Screening</a:t>
            </a:r>
            <a:endParaRPr b="0" lang="en-US" sz="1500" spc="-1" strike="noStrike">
              <a:latin typeface="Arial"/>
            </a:endParaRPr>
          </a:p>
          <a:p>
            <a:pPr marL="360" indent="-227520">
              <a:lnSpc>
                <a:spcPct val="100000"/>
              </a:lnSpc>
              <a:tabLst>
                <a:tab algn="l" pos="0"/>
              </a:tabLst>
            </a:pPr>
            <a:endParaRPr b="0" lang="en-US" sz="1500" spc="-1" strike="noStrike">
              <a:latin typeface="Arial"/>
            </a:endParaRPr>
          </a:p>
          <a:p>
            <a:pPr marL="360" indent="-227520">
              <a:lnSpc>
                <a:spcPct val="100000"/>
              </a:lnSpc>
              <a:tabLst>
                <a:tab algn="l" pos="0"/>
              </a:tabLst>
            </a:pPr>
            <a:r>
              <a:rPr b="0" lang="en-US" sz="1500" spc="-1" strike="noStrike">
                <a:solidFill>
                  <a:srgbClr val="000000"/>
                </a:solidFill>
                <a:latin typeface="Times New Roman"/>
                <a:ea typeface="Merriweather"/>
              </a:rPr>
              <a:t>Oral Cancer Community Outreach </a:t>
            </a:r>
            <a:r>
              <a:rPr b="1" lang="en-US" sz="1500" spc="-1" strike="noStrike">
                <a:solidFill>
                  <a:srgbClr val="000000"/>
                </a:solidFill>
                <a:latin typeface="Times New Roman"/>
                <a:ea typeface="Merriweather"/>
              </a:rPr>
              <a:t>(CCA, NCD)</a:t>
            </a:r>
            <a:endParaRPr b="0" lang="en-US" sz="1500" spc="-1" strike="noStrike">
              <a:latin typeface="Arial"/>
            </a:endParaRPr>
          </a:p>
          <a:p>
            <a:pPr lvl="1" marL="743760" indent="-285480">
              <a:lnSpc>
                <a:spcPct val="100000"/>
              </a:lnSpc>
              <a:buClr>
                <a:srgbClr val="000000"/>
              </a:buClr>
              <a:buFont typeface="Arial"/>
              <a:buChar char="•"/>
              <a:tabLst>
                <a:tab algn="l" pos="0"/>
              </a:tabLst>
            </a:pPr>
            <a:r>
              <a:rPr b="0" lang="en-US" sz="1500" spc="-1" strike="noStrike">
                <a:solidFill>
                  <a:srgbClr val="000000"/>
                </a:solidFill>
                <a:latin typeface="Times New Roman"/>
                <a:ea typeface="Merriweather"/>
              </a:rPr>
              <a:t>Businesses – Presentation &amp; Oral Cancer Screening</a:t>
            </a:r>
            <a:endParaRPr b="0" lang="en-US" sz="1500" spc="-1" strike="noStrike">
              <a:latin typeface="Arial"/>
            </a:endParaRPr>
          </a:p>
          <a:p>
            <a:pPr lvl="1" marL="743760" indent="-285480">
              <a:lnSpc>
                <a:spcPct val="100000"/>
              </a:lnSpc>
              <a:buClr>
                <a:srgbClr val="000000"/>
              </a:buClr>
              <a:buFont typeface="Arial"/>
              <a:buChar char="•"/>
              <a:tabLst>
                <a:tab algn="l" pos="0"/>
              </a:tabLst>
            </a:pPr>
            <a:r>
              <a:rPr b="0" lang="en-US" sz="1500" spc="-1" strike="noStrike">
                <a:solidFill>
                  <a:srgbClr val="000000"/>
                </a:solidFill>
                <a:latin typeface="Times New Roman"/>
                <a:ea typeface="Merriweather"/>
              </a:rPr>
              <a:t>Community Fair – Oral Cancer Screening</a:t>
            </a:r>
            <a:endParaRPr b="0" lang="en-US" sz="1500" spc="-1" strike="noStrike">
              <a:latin typeface="Arial"/>
            </a:endParaRPr>
          </a:p>
          <a:p>
            <a:pPr marL="360" indent="-227520">
              <a:lnSpc>
                <a:spcPct val="100000"/>
              </a:lnSpc>
              <a:tabLst>
                <a:tab algn="l" pos="0"/>
              </a:tabLst>
            </a:pPr>
            <a:endParaRPr b="0" lang="en-US" sz="1500" spc="-1" strike="noStrike">
              <a:latin typeface="Arial"/>
            </a:endParaRPr>
          </a:p>
          <a:p>
            <a:pPr marL="360" indent="-227520">
              <a:lnSpc>
                <a:spcPct val="100000"/>
              </a:lnSpc>
              <a:tabLst>
                <a:tab algn="l" pos="0"/>
              </a:tabLst>
            </a:pPr>
            <a:r>
              <a:rPr b="0" lang="en-US" sz="1500" spc="-1" strike="noStrike">
                <a:solidFill>
                  <a:srgbClr val="000000"/>
                </a:solidFill>
                <a:latin typeface="Times New Roman"/>
                <a:ea typeface="Merriweather"/>
              </a:rPr>
              <a:t>Head/Neck Dental Referral Policy</a:t>
            </a:r>
            <a:endParaRPr b="0" lang="en-US" sz="1500" spc="-1" strike="noStrike">
              <a:latin typeface="Arial"/>
            </a:endParaRPr>
          </a:p>
          <a:p>
            <a:pPr lvl="1" marL="743760" indent="-285480">
              <a:lnSpc>
                <a:spcPct val="100000"/>
              </a:lnSpc>
              <a:buClr>
                <a:srgbClr val="000000"/>
              </a:buClr>
              <a:buFont typeface="Arial"/>
              <a:buChar char="•"/>
              <a:tabLst>
                <a:tab algn="l" pos="0"/>
              </a:tabLst>
            </a:pPr>
            <a:r>
              <a:rPr b="0" lang="en-US" sz="1500" spc="-1" strike="noStrike">
                <a:solidFill>
                  <a:srgbClr val="000000"/>
                </a:solidFill>
                <a:latin typeface="Times New Roman"/>
                <a:ea typeface="Merriweather"/>
              </a:rPr>
              <a:t>Referral of OC patients to dental for preventative dental treatment prior to medical referral for medical treatment </a:t>
            </a:r>
            <a:r>
              <a:rPr b="1" lang="en-US" sz="1500" spc="-1" strike="noStrike">
                <a:solidFill>
                  <a:srgbClr val="000000"/>
                </a:solidFill>
                <a:latin typeface="Times New Roman"/>
                <a:ea typeface="Merriweather"/>
              </a:rPr>
              <a:t>(ENT/Oncology)</a:t>
            </a:r>
            <a:endParaRPr b="0" lang="en-US" sz="1500" spc="-1" strike="noStrike">
              <a:latin typeface="Arial"/>
            </a:endParaRPr>
          </a:p>
          <a:p>
            <a:pPr lvl="1" marL="743760" indent="-285480">
              <a:lnSpc>
                <a:spcPct val="100000"/>
              </a:lnSpc>
              <a:buClr>
                <a:srgbClr val="000000"/>
              </a:buClr>
              <a:buFont typeface="Arial"/>
              <a:buChar char="•"/>
              <a:tabLst>
                <a:tab algn="l" pos="0"/>
              </a:tabLst>
            </a:pPr>
            <a:r>
              <a:rPr b="0" lang="en-US" sz="1500" spc="-1" strike="noStrike">
                <a:solidFill>
                  <a:srgbClr val="000000"/>
                </a:solidFill>
                <a:latin typeface="Times New Roman"/>
                <a:ea typeface="Merriweather"/>
              </a:rPr>
              <a:t>Betel Nut Cessation Program </a:t>
            </a:r>
            <a:r>
              <a:rPr b="1" lang="en-US" sz="1500" spc="-1" strike="noStrike">
                <a:solidFill>
                  <a:srgbClr val="000000"/>
                </a:solidFill>
                <a:latin typeface="Times New Roman"/>
                <a:ea typeface="Merriweather"/>
              </a:rPr>
              <a:t>(NCD)</a:t>
            </a:r>
            <a:endParaRPr b="0" lang="en-US" sz="1500" spc="-1" strike="noStrike">
              <a:latin typeface="Arial"/>
            </a:endParaRPr>
          </a:p>
          <a:p>
            <a:pPr marL="360" indent="-227520">
              <a:lnSpc>
                <a:spcPct val="100000"/>
              </a:lnSpc>
              <a:tabLst>
                <a:tab algn="l" pos="0"/>
              </a:tabLst>
            </a:pPr>
            <a:endParaRPr b="0" lang="en-US" sz="1500" spc="-1" strike="noStrike">
              <a:latin typeface="Arial"/>
            </a:endParaRPr>
          </a:p>
          <a:p>
            <a:pPr marL="360" indent="-227520">
              <a:lnSpc>
                <a:spcPct val="100000"/>
              </a:lnSpc>
              <a:tabLst>
                <a:tab algn="l" pos="0"/>
              </a:tabLst>
            </a:pPr>
            <a:r>
              <a:rPr b="0" lang="en-US" sz="1500" spc="-1" strike="noStrike">
                <a:solidFill>
                  <a:srgbClr val="000000"/>
                </a:solidFill>
                <a:latin typeface="Times New Roman"/>
                <a:ea typeface="Merriweather"/>
              </a:rPr>
              <a:t>Oral Cancer Screening – CNMI Dental Community and CHCC Oncology Department</a:t>
            </a:r>
            <a:endParaRPr b="0" lang="en-US" sz="1500" spc="-1" strike="noStrike">
              <a:latin typeface="Arial"/>
            </a:endParaRPr>
          </a:p>
          <a:p>
            <a:pPr lvl="1" marL="743760" indent="-285480">
              <a:lnSpc>
                <a:spcPct val="100000"/>
              </a:lnSpc>
              <a:buClr>
                <a:srgbClr val="000000"/>
              </a:buClr>
              <a:buFont typeface="Arial"/>
              <a:buChar char="•"/>
              <a:tabLst>
                <a:tab algn="l" pos="0"/>
              </a:tabLst>
            </a:pPr>
            <a:r>
              <a:rPr b="0" lang="en-US" sz="1500" spc="-1" strike="noStrike">
                <a:solidFill>
                  <a:srgbClr val="000000"/>
                </a:solidFill>
                <a:latin typeface="Times New Roman"/>
                <a:ea typeface="Merriweather"/>
              </a:rPr>
              <a:t>FREE Oral Cancer Screening at </a:t>
            </a:r>
            <a:r>
              <a:rPr b="1" lang="en-US" sz="1500" spc="-1" strike="noStrike">
                <a:solidFill>
                  <a:srgbClr val="000000"/>
                </a:solidFill>
                <a:latin typeface="Times New Roman"/>
                <a:ea typeface="Merriweather"/>
              </a:rPr>
              <a:t>ALL Dental Clinics </a:t>
            </a:r>
            <a:r>
              <a:rPr b="0" lang="en-US" sz="1500" spc="-1" strike="noStrike">
                <a:solidFill>
                  <a:srgbClr val="000000"/>
                </a:solidFill>
                <a:latin typeface="Times New Roman"/>
                <a:ea typeface="Merriweather"/>
              </a:rPr>
              <a:t>in the CNMI</a:t>
            </a:r>
            <a:endParaRPr b="0" lang="en-US" sz="1500" spc="-1" strike="noStrike">
              <a:latin typeface="Arial"/>
            </a:endParaRPr>
          </a:p>
          <a:p>
            <a:pPr lvl="1" marL="743760" indent="-285480">
              <a:lnSpc>
                <a:spcPct val="100000"/>
              </a:lnSpc>
              <a:buClr>
                <a:srgbClr val="000000"/>
              </a:buClr>
              <a:buFont typeface="Arial"/>
              <a:buChar char="•"/>
              <a:tabLst>
                <a:tab algn="l" pos="0"/>
              </a:tabLst>
            </a:pPr>
            <a:r>
              <a:rPr b="0" lang="en-US" sz="1500" spc="-1" strike="noStrike">
                <a:solidFill>
                  <a:srgbClr val="000000"/>
                </a:solidFill>
                <a:latin typeface="Times New Roman"/>
                <a:ea typeface="Merriweather"/>
              </a:rPr>
              <a:t>Lobby for a stricter guidelines in the purchase and usage of betel nut ** </a:t>
            </a:r>
            <a:endParaRPr b="0" lang="en-US" sz="1500" spc="-1" strike="noStrike">
              <a:latin typeface="Arial"/>
            </a:endParaRPr>
          </a:p>
        </p:txBody>
      </p:sp>
      <p:pic>
        <p:nvPicPr>
          <p:cNvPr id="140" name="Content Placeholder 7" descr=""/>
          <p:cNvPicPr/>
          <p:nvPr/>
        </p:nvPicPr>
        <p:blipFill>
          <a:blip r:embed="rId1"/>
          <a:stretch/>
        </p:blipFill>
        <p:spPr>
          <a:xfrm>
            <a:off x="7009920" y="5420520"/>
            <a:ext cx="1743840" cy="10954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1518</TotalTime>
  <Application>LibreOffice/6.4.6.2$Windows_X86_64 LibreOffice_project/0ce51a4fd21bff07a5c061082cc82c5ed232f115</Application>
  <Words>2688</Words>
  <Paragraphs>262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2020-09-27T23:08:37Z</dcterms:created>
  <dc:creator>angelica.sabino</dc:creator>
  <dc:description/>
  <dc:language>en-US</dc:language>
  <cp:lastModifiedBy>Angelica Sabino</cp:lastModifiedBy>
  <dcterms:modified xsi:type="dcterms:W3CDTF">2022-03-28T22:45:52Z</dcterms:modified>
  <cp:revision>81</cp:revision>
  <dc:subject/>
  <dc:title>CNMI, Oral Health and COVID 19</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15</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