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7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pPr algn="ctr"/>
            <a:r>
              <a:rPr lang="en-US" sz="4400" b="0" strike="noStrike" spc="-1">
                <a:latin typeface="Arial"/>
              </a:rPr>
              <a:t>Click to move the slide</a:t>
            </a:r>
          </a:p>
        </p:txBody>
      </p:sp>
      <p:sp>
        <p:nvSpPr>
          <p:cNvPr id="101"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102"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&lt;header&gt;</a:t>
            </a:r>
          </a:p>
        </p:txBody>
      </p:sp>
      <p:sp>
        <p:nvSpPr>
          <p:cNvPr id="103"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&lt;date/time&gt;</a:t>
            </a:r>
          </a:p>
        </p:txBody>
      </p:sp>
      <p:sp>
        <p:nvSpPr>
          <p:cNvPr id="104"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&lt;footer&gt;</a:t>
            </a:r>
          </a:p>
        </p:txBody>
      </p:sp>
      <p:sp>
        <p:nvSpPr>
          <p:cNvPr id="105"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18E8052A-71CA-4250-9B87-3CC1E064859D}"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PlaceHolder 1"/>
          <p:cNvSpPr>
            <a:spLocks noGrp="1" noRot="1" noChangeAspect="1"/>
          </p:cNvSpPr>
          <p:nvPr>
            <p:ph type="sldImg"/>
          </p:nvPr>
        </p:nvSpPr>
        <p:spPr>
          <a:xfrm>
            <a:off x="685800" y="1143000"/>
            <a:ext cx="5484813" cy="3084513"/>
          </a:xfrm>
          <a:prstGeom prst="rect">
            <a:avLst/>
          </a:prstGeom>
        </p:spPr>
      </p:sp>
      <p:sp>
        <p:nvSpPr>
          <p:cNvPr id="138" name="PlaceHolder 2"/>
          <p:cNvSpPr>
            <a:spLocks noGrp="1"/>
          </p:cNvSpPr>
          <p:nvPr>
            <p:ph type="body"/>
          </p:nvPr>
        </p:nvSpPr>
        <p:spPr>
          <a:xfrm>
            <a:off x="710280" y="4459680"/>
            <a:ext cx="5680800" cy="4223880"/>
          </a:xfrm>
          <a:prstGeom prst="rect">
            <a:avLst/>
          </a:prstGeom>
        </p:spPr>
        <p:txBody>
          <a:bodyPr lIns="94320" tIns="47160" rIns="94320" bIns="47160">
            <a:normAutofit/>
          </a:bodyPr>
          <a:lstStyle/>
          <a:p>
            <a:endParaRPr lang="en-US" sz="2000" b="0" strike="noStrike" spc="-1">
              <a:latin typeface="Arial"/>
            </a:endParaRPr>
          </a:p>
        </p:txBody>
      </p:sp>
      <p:sp>
        <p:nvSpPr>
          <p:cNvPr id="139"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4C704E5-B12E-4D8B-A740-4C2BE7A98F9B}" type="slidenum">
              <a:rPr lang="en-US" sz="1200" b="0" strike="noStrike" spc="-1">
                <a:solidFill>
                  <a:srgbClr val="000000"/>
                </a:solidFill>
                <a:latin typeface="+mn-lt"/>
                <a:ea typeface="+mn-ea"/>
              </a:rPr>
              <a:t>1</a:t>
            </a:fld>
            <a:endParaRPr lang="en-US"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fld id="{18E8052A-71CA-4250-9B87-3CC1E064859D}" type="slidenum">
              <a:rPr lang="en-US" sz="1400" b="0" strike="noStrike" spc="-1" smtClean="0">
                <a:latin typeface="Times New Roman"/>
              </a:rPr>
              <a:t>10</a:t>
            </a:fld>
            <a:endParaRPr lang="en-US" sz="1400" b="0" strike="noStrike" spc="-1">
              <a:latin typeface="Times New Roman"/>
            </a:endParaRPr>
          </a:p>
        </p:txBody>
      </p:sp>
    </p:spTree>
    <p:extLst>
      <p:ext uri="{BB962C8B-B14F-4D97-AF65-F5344CB8AC3E}">
        <p14:creationId xmlns:p14="http://schemas.microsoft.com/office/powerpoint/2010/main" val="3421985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fld id="{18E8052A-71CA-4250-9B87-3CC1E064859D}" type="slidenum">
              <a:rPr lang="en-US" sz="1400" b="0" strike="noStrike" spc="-1" smtClean="0">
                <a:latin typeface="Times New Roman"/>
              </a:rPr>
              <a:t>11</a:t>
            </a:fld>
            <a:endParaRPr lang="en-US" sz="1400" b="0" strike="noStrike" spc="-1">
              <a:latin typeface="Times New Roman"/>
            </a:endParaRPr>
          </a:p>
        </p:txBody>
      </p:sp>
    </p:spTree>
    <p:extLst>
      <p:ext uri="{BB962C8B-B14F-4D97-AF65-F5344CB8AC3E}">
        <p14:creationId xmlns:p14="http://schemas.microsoft.com/office/powerpoint/2010/main" val="4175952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fld id="{18E8052A-71CA-4250-9B87-3CC1E064859D}" type="slidenum">
              <a:rPr lang="en-US" sz="1400" b="0" strike="noStrike" spc="-1" smtClean="0">
                <a:latin typeface="Times New Roman"/>
              </a:rPr>
              <a:t>12</a:t>
            </a:fld>
            <a:endParaRPr lang="en-US" sz="1400" b="0" strike="noStrike" spc="-1">
              <a:latin typeface="Times New Roman"/>
            </a:endParaRPr>
          </a:p>
        </p:txBody>
      </p:sp>
    </p:spTree>
    <p:extLst>
      <p:ext uri="{BB962C8B-B14F-4D97-AF65-F5344CB8AC3E}">
        <p14:creationId xmlns:p14="http://schemas.microsoft.com/office/powerpoint/2010/main" val="4272798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fld id="{18E8052A-71CA-4250-9B87-3CC1E064859D}" type="slidenum">
              <a:rPr lang="en-US" sz="1400" b="0" strike="noStrike" spc="-1" smtClean="0">
                <a:latin typeface="Times New Roman"/>
              </a:rPr>
              <a:t>13</a:t>
            </a:fld>
            <a:endParaRPr lang="en-US" sz="1400" b="0" strike="noStrike" spc="-1">
              <a:latin typeface="Times New Roman"/>
            </a:endParaRPr>
          </a:p>
        </p:txBody>
      </p:sp>
    </p:spTree>
    <p:extLst>
      <p:ext uri="{BB962C8B-B14F-4D97-AF65-F5344CB8AC3E}">
        <p14:creationId xmlns:p14="http://schemas.microsoft.com/office/powerpoint/2010/main" val="1478731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fld id="{18E8052A-71CA-4250-9B87-3CC1E064859D}" type="slidenum">
              <a:rPr lang="en-US" sz="1400" b="0" strike="noStrike" spc="-1" smtClean="0">
                <a:latin typeface="Times New Roman"/>
              </a:rPr>
              <a:t>14</a:t>
            </a:fld>
            <a:endParaRPr lang="en-US" sz="1400" b="0" strike="noStrike" spc="-1">
              <a:latin typeface="Times New Roman"/>
            </a:endParaRPr>
          </a:p>
        </p:txBody>
      </p:sp>
    </p:spTree>
    <p:extLst>
      <p:ext uri="{BB962C8B-B14F-4D97-AF65-F5344CB8AC3E}">
        <p14:creationId xmlns:p14="http://schemas.microsoft.com/office/powerpoint/2010/main" val="3083556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fld id="{18E8052A-71CA-4250-9B87-3CC1E064859D}" type="slidenum">
              <a:rPr lang="en-US" sz="1400" b="0" strike="noStrike" spc="-1" smtClean="0">
                <a:latin typeface="Times New Roman"/>
              </a:rPr>
              <a:t>15</a:t>
            </a:fld>
            <a:endParaRPr lang="en-US" sz="1400" b="0" strike="noStrike" spc="-1">
              <a:latin typeface="Times New Roman"/>
            </a:endParaRPr>
          </a:p>
        </p:txBody>
      </p:sp>
    </p:spTree>
    <p:extLst>
      <p:ext uri="{BB962C8B-B14F-4D97-AF65-F5344CB8AC3E}">
        <p14:creationId xmlns:p14="http://schemas.microsoft.com/office/powerpoint/2010/main" val="188971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fld id="{18E8052A-71CA-4250-9B87-3CC1E064859D}" type="slidenum">
              <a:rPr lang="en-US" sz="1400" b="0" strike="noStrike" spc="-1" smtClean="0">
                <a:latin typeface="Times New Roman"/>
              </a:rPr>
              <a:t>2</a:t>
            </a:fld>
            <a:endParaRPr lang="en-US" sz="1400" b="0" strike="noStrike" spc="-1">
              <a:latin typeface="Times New Roman"/>
            </a:endParaRPr>
          </a:p>
        </p:txBody>
      </p:sp>
    </p:spTree>
    <p:extLst>
      <p:ext uri="{BB962C8B-B14F-4D97-AF65-F5344CB8AC3E}">
        <p14:creationId xmlns:p14="http://schemas.microsoft.com/office/powerpoint/2010/main" val="3104500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fld id="{18E8052A-71CA-4250-9B87-3CC1E064859D}" type="slidenum">
              <a:rPr lang="en-US" sz="1400" b="0" strike="noStrike" spc="-1" smtClean="0">
                <a:latin typeface="Times New Roman"/>
              </a:rPr>
              <a:t>3</a:t>
            </a:fld>
            <a:endParaRPr lang="en-US" sz="1400" b="0" strike="noStrike" spc="-1">
              <a:latin typeface="Times New Roman"/>
            </a:endParaRPr>
          </a:p>
        </p:txBody>
      </p:sp>
    </p:spTree>
    <p:extLst>
      <p:ext uri="{BB962C8B-B14F-4D97-AF65-F5344CB8AC3E}">
        <p14:creationId xmlns:p14="http://schemas.microsoft.com/office/powerpoint/2010/main" val="1391624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fld id="{18E8052A-71CA-4250-9B87-3CC1E064859D}" type="slidenum">
              <a:rPr lang="en-US" sz="1400" b="0" strike="noStrike" spc="-1" smtClean="0">
                <a:latin typeface="Times New Roman"/>
              </a:rPr>
              <a:t>4</a:t>
            </a:fld>
            <a:endParaRPr lang="en-US" sz="1400" b="0" strike="noStrike" spc="-1">
              <a:latin typeface="Times New Roman"/>
            </a:endParaRPr>
          </a:p>
        </p:txBody>
      </p:sp>
    </p:spTree>
    <p:extLst>
      <p:ext uri="{BB962C8B-B14F-4D97-AF65-F5344CB8AC3E}">
        <p14:creationId xmlns:p14="http://schemas.microsoft.com/office/powerpoint/2010/main" val="3970640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fld id="{18E8052A-71CA-4250-9B87-3CC1E064859D}" type="slidenum">
              <a:rPr lang="en-US" sz="1400" b="0" strike="noStrike" spc="-1" smtClean="0">
                <a:latin typeface="Times New Roman"/>
              </a:rPr>
              <a:t>5</a:t>
            </a:fld>
            <a:endParaRPr lang="en-US" sz="1400" b="0" strike="noStrike" spc="-1">
              <a:latin typeface="Times New Roman"/>
            </a:endParaRPr>
          </a:p>
        </p:txBody>
      </p:sp>
    </p:spTree>
    <p:extLst>
      <p:ext uri="{BB962C8B-B14F-4D97-AF65-F5344CB8AC3E}">
        <p14:creationId xmlns:p14="http://schemas.microsoft.com/office/powerpoint/2010/main" val="3782056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fld id="{18E8052A-71CA-4250-9B87-3CC1E064859D}" type="slidenum">
              <a:rPr lang="en-US" sz="1400" b="0" strike="noStrike" spc="-1" smtClean="0">
                <a:latin typeface="Times New Roman"/>
              </a:rPr>
              <a:t>6</a:t>
            </a:fld>
            <a:endParaRPr lang="en-US" sz="1400" b="0" strike="noStrike" spc="-1">
              <a:latin typeface="Times New Roman"/>
            </a:endParaRPr>
          </a:p>
        </p:txBody>
      </p:sp>
    </p:spTree>
    <p:extLst>
      <p:ext uri="{BB962C8B-B14F-4D97-AF65-F5344CB8AC3E}">
        <p14:creationId xmlns:p14="http://schemas.microsoft.com/office/powerpoint/2010/main" val="211903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fld id="{18E8052A-71CA-4250-9B87-3CC1E064859D}" type="slidenum">
              <a:rPr lang="en-US" sz="1400" b="0" strike="noStrike" spc="-1" smtClean="0">
                <a:latin typeface="Times New Roman"/>
              </a:rPr>
              <a:t>7</a:t>
            </a:fld>
            <a:endParaRPr lang="en-US" sz="1400" b="0" strike="noStrike" spc="-1">
              <a:latin typeface="Times New Roman"/>
            </a:endParaRPr>
          </a:p>
        </p:txBody>
      </p:sp>
    </p:spTree>
    <p:extLst>
      <p:ext uri="{BB962C8B-B14F-4D97-AF65-F5344CB8AC3E}">
        <p14:creationId xmlns:p14="http://schemas.microsoft.com/office/powerpoint/2010/main" val="3229798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fld id="{18E8052A-71CA-4250-9B87-3CC1E064859D}" type="slidenum">
              <a:rPr lang="en-US" sz="1400" b="0" strike="noStrike" spc="-1" smtClean="0">
                <a:latin typeface="Times New Roman"/>
              </a:rPr>
              <a:t>8</a:t>
            </a:fld>
            <a:endParaRPr lang="en-US" sz="1400" b="0" strike="noStrike" spc="-1">
              <a:latin typeface="Times New Roman"/>
            </a:endParaRPr>
          </a:p>
        </p:txBody>
      </p:sp>
    </p:spTree>
    <p:extLst>
      <p:ext uri="{BB962C8B-B14F-4D97-AF65-F5344CB8AC3E}">
        <p14:creationId xmlns:p14="http://schemas.microsoft.com/office/powerpoint/2010/main" val="4096819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fld id="{18E8052A-71CA-4250-9B87-3CC1E064859D}" type="slidenum">
              <a:rPr lang="en-US" sz="1400" b="0" strike="noStrike" spc="-1" smtClean="0">
                <a:latin typeface="Times New Roman"/>
              </a:rPr>
              <a:t>9</a:t>
            </a:fld>
            <a:endParaRPr lang="en-US" sz="1400" b="0" strike="noStrike" spc="-1">
              <a:latin typeface="Times New Roman"/>
            </a:endParaRPr>
          </a:p>
        </p:txBody>
      </p:sp>
    </p:spTree>
    <p:extLst>
      <p:ext uri="{BB962C8B-B14F-4D97-AF65-F5344CB8AC3E}">
        <p14:creationId xmlns:p14="http://schemas.microsoft.com/office/powerpoint/2010/main" val="2220974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4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4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4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4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4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4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4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5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5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5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5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6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6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7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7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7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7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7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7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8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8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8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8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8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8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8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9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9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9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9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9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9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9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9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9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2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2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2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2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3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3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3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3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3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grpSp>
        <p:nvGrpSpPr>
          <p:cNvPr id="18" name="Group 1"/>
          <p:cNvGrpSpPr/>
          <p:nvPr/>
        </p:nvGrpSpPr>
        <p:grpSpPr>
          <a:xfrm>
            <a:off x="150840" y="0"/>
            <a:ext cx="2435760" cy="6856920"/>
            <a:chOff x="150840" y="0"/>
            <a:chExt cx="2435760" cy="6856920"/>
          </a:xfrm>
        </p:grpSpPr>
        <p:sp>
          <p:nvSpPr>
            <p:cNvPr id="19" name="CustomShape 2"/>
            <p:cNvSpPr/>
            <p:nvPr/>
          </p:nvSpPr>
          <p:spPr>
            <a:xfrm>
              <a:off x="457200" y="0"/>
              <a:ext cx="1121400" cy="5328000"/>
            </a:xfrm>
            <a:custGeom>
              <a:avLst/>
              <a:gdLst/>
              <a:ahLst/>
              <a:cxnLst/>
              <a:rect l="l" t="t" r="r" b="b"/>
              <a:pathLst>
                <a:path w="707" h="3357">
                  <a:moveTo>
                    <a:pt x="0" y="3330"/>
                  </a:moveTo>
                  <a:lnTo>
                    <a:pt x="156" y="3357"/>
                  </a:lnTo>
                  <a:lnTo>
                    <a:pt x="707" y="0"/>
                  </a:lnTo>
                  <a:lnTo>
                    <a:pt x="547" y="0"/>
                  </a:lnTo>
                  <a:lnTo>
                    <a:pt x="0" y="3330"/>
                  </a:ln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 name="CustomShape 3"/>
            <p:cNvSpPr/>
            <p:nvPr/>
          </p:nvSpPr>
          <p:spPr>
            <a:xfrm>
              <a:off x="150840" y="0"/>
              <a:ext cx="1116360" cy="5275800"/>
            </a:xfrm>
            <a:custGeom>
              <a:avLst/>
              <a:gdLst/>
              <a:ahLst/>
              <a:cxnLst/>
              <a:rect l="l" t="t"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tyle>
            <a:lnRef idx="0">
              <a:scrgbClr r="0" g="0" b="0"/>
            </a:lnRef>
            <a:fillRef idx="0">
              <a:scrgbClr r="0" g="0" b="0"/>
            </a:fillRef>
            <a:effectRef idx="0">
              <a:scrgbClr r="0" g="0" b="0"/>
            </a:effectRef>
            <a:fontRef idx="minor"/>
          </p:style>
        </p:sp>
        <p:sp>
          <p:nvSpPr>
            <p:cNvPr id="3" name="CustomShape 4"/>
            <p:cNvSpPr/>
            <p:nvPr/>
          </p:nvSpPr>
          <p:spPr>
            <a:xfrm>
              <a:off x="150840" y="5238720"/>
              <a:ext cx="1227600" cy="1618200"/>
            </a:xfrm>
            <a:custGeom>
              <a:avLst/>
              <a:gdLst/>
              <a:ahLst/>
              <a:cxnLst/>
              <a:rect l="l" t="t" r="r" b="b"/>
              <a:pathLst>
                <a:path w="774" h="1020">
                  <a:moveTo>
                    <a:pt x="0" y="0"/>
                  </a:moveTo>
                  <a:lnTo>
                    <a:pt x="740" y="1020"/>
                  </a:lnTo>
                  <a:lnTo>
                    <a:pt x="774" y="1020"/>
                  </a:lnTo>
                  <a:lnTo>
                    <a:pt x="0" y="0"/>
                  </a:lnTo>
                  <a:close/>
                </a:path>
              </a:pathLst>
            </a:custGeom>
            <a:solidFill>
              <a:schemeClr val="tx1">
                <a:lumMod val="85000"/>
                <a:lumOff val="15000"/>
              </a:schemeClr>
            </a:solidFill>
            <a:ln>
              <a:noFill/>
            </a:ln>
          </p:spPr>
          <p:style>
            <a:lnRef idx="0">
              <a:scrgbClr r="0" g="0" b="0"/>
            </a:lnRef>
            <a:fillRef idx="0">
              <a:scrgbClr r="0" g="0" b="0"/>
            </a:fillRef>
            <a:effectRef idx="0">
              <a:scrgbClr r="0" g="0" b="0"/>
            </a:effectRef>
            <a:fontRef idx="minor"/>
          </p:style>
        </p:sp>
        <p:sp>
          <p:nvSpPr>
            <p:cNvPr id="4" name="CustomShape 5"/>
            <p:cNvSpPr/>
            <p:nvPr/>
          </p:nvSpPr>
          <p:spPr>
            <a:xfrm>
              <a:off x="457200" y="5291280"/>
              <a:ext cx="1494360" cy="1565640"/>
            </a:xfrm>
            <a:custGeom>
              <a:avLst/>
              <a:gdLst/>
              <a:ahLst/>
              <a:cxnLst/>
              <a:rect l="l" t="t" r="r" b="b"/>
              <a:pathLst>
                <a:path w="942" h="987">
                  <a:moveTo>
                    <a:pt x="0" y="0"/>
                  </a:moveTo>
                  <a:lnTo>
                    <a:pt x="909" y="987"/>
                  </a:lnTo>
                  <a:lnTo>
                    <a:pt x="942" y="987"/>
                  </a:lnTo>
                  <a:lnTo>
                    <a:pt x="0" y="0"/>
                  </a:lnTo>
                  <a:close/>
                </a:path>
              </a:pathLst>
            </a:custGeom>
            <a:solidFill>
              <a:schemeClr val="accent1">
                <a:lumMod val="50000"/>
              </a:schemeClr>
            </a:solidFill>
            <a:ln>
              <a:noFill/>
            </a:ln>
          </p:spPr>
          <p:style>
            <a:lnRef idx="0">
              <a:scrgbClr r="0" g="0" b="0"/>
            </a:lnRef>
            <a:fillRef idx="0">
              <a:scrgbClr r="0" g="0" b="0"/>
            </a:fillRef>
            <a:effectRef idx="0">
              <a:scrgbClr r="0" g="0" b="0"/>
            </a:effectRef>
            <a:fontRef idx="minor"/>
          </p:style>
        </p:sp>
        <p:sp>
          <p:nvSpPr>
            <p:cNvPr id="5" name="CustomShape 6"/>
            <p:cNvSpPr/>
            <p:nvPr/>
          </p:nvSpPr>
          <p:spPr>
            <a:xfrm>
              <a:off x="457200" y="5286240"/>
              <a:ext cx="2129400" cy="1570680"/>
            </a:xfrm>
            <a:custGeom>
              <a:avLst/>
              <a:gdLst/>
              <a:ahLst/>
              <a:cxnLst/>
              <a:rect l="l" t="t"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tyle>
            <a:lnRef idx="0">
              <a:scrgbClr r="0" g="0" b="0"/>
            </a:lnRef>
            <a:fillRef idx="0">
              <a:scrgbClr r="0" g="0" b="0"/>
            </a:fillRef>
            <a:effectRef idx="0">
              <a:scrgbClr r="0" g="0" b="0"/>
            </a:effectRef>
            <a:fontRef idx="minor"/>
          </p:style>
        </p:sp>
        <p:sp>
          <p:nvSpPr>
            <p:cNvPr id="6" name="CustomShape 7"/>
            <p:cNvSpPr/>
            <p:nvPr/>
          </p:nvSpPr>
          <p:spPr>
            <a:xfrm>
              <a:off x="150840" y="5238720"/>
              <a:ext cx="1694520" cy="1618200"/>
            </a:xfrm>
            <a:custGeom>
              <a:avLst/>
              <a:gdLst/>
              <a:ahLst/>
              <a:cxn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tyle>
            <a:lnRef idx="0">
              <a:scrgbClr r="0" g="0" b="0"/>
            </a:lnRef>
            <a:fillRef idx="0">
              <a:scrgbClr r="0" g="0" b="0"/>
            </a:fillRef>
            <a:effectRef idx="0">
              <a:scrgbClr r="0" g="0" b="0"/>
            </a:effectRef>
            <a:fontRef idx="minor"/>
          </p:style>
        </p:sp>
      </p:grpSp>
      <p:pic>
        <p:nvPicPr>
          <p:cNvPr id="7" name="Content Placeholder 7"/>
          <p:cNvPicPr/>
          <p:nvPr/>
        </p:nvPicPr>
        <p:blipFill>
          <a:blip r:embed="rId15"/>
          <a:stretch/>
        </p:blipFill>
        <p:spPr>
          <a:xfrm>
            <a:off x="9761400" y="5597640"/>
            <a:ext cx="1744560" cy="1096200"/>
          </a:xfrm>
          <a:prstGeom prst="rect">
            <a:avLst/>
          </a:prstGeom>
          <a:ln>
            <a:noFill/>
          </a:ln>
        </p:spPr>
      </p:pic>
      <p:grpSp>
        <p:nvGrpSpPr>
          <p:cNvPr id="8" name="Group 8"/>
          <p:cNvGrpSpPr/>
          <p:nvPr/>
        </p:nvGrpSpPr>
        <p:grpSpPr>
          <a:xfrm>
            <a:off x="546120" y="-4680"/>
            <a:ext cx="5013720" cy="6861600"/>
            <a:chOff x="546120" y="-4680"/>
            <a:chExt cx="5013720" cy="6861600"/>
          </a:xfrm>
        </p:grpSpPr>
        <p:sp>
          <p:nvSpPr>
            <p:cNvPr id="9" name="CustomShape 9"/>
            <p:cNvSpPr/>
            <p:nvPr/>
          </p:nvSpPr>
          <p:spPr>
            <a:xfrm>
              <a:off x="984240" y="-4680"/>
              <a:ext cx="1062720" cy="2781720"/>
            </a:xfrm>
            <a:custGeom>
              <a:avLst/>
              <a:gdLst/>
              <a:ahLst/>
              <a:cxnLst/>
              <a:rect l="l" t="t" r="r" b="b"/>
              <a:pathLst>
                <a:path w="670" h="1753">
                  <a:moveTo>
                    <a:pt x="0" y="1696"/>
                  </a:moveTo>
                  <a:lnTo>
                    <a:pt x="225" y="1753"/>
                  </a:lnTo>
                  <a:lnTo>
                    <a:pt x="670" y="0"/>
                  </a:lnTo>
                  <a:lnTo>
                    <a:pt x="430" y="0"/>
                  </a:lnTo>
                  <a:lnTo>
                    <a:pt x="0" y="1696"/>
                  </a:ln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0" name="CustomShape 10"/>
            <p:cNvSpPr/>
            <p:nvPr/>
          </p:nvSpPr>
          <p:spPr>
            <a:xfrm>
              <a:off x="546120" y="-4680"/>
              <a:ext cx="1033920" cy="2672280"/>
            </a:xfrm>
            <a:custGeom>
              <a:avLst/>
              <a:gdLst/>
              <a:ahLst/>
              <a:cxnLst/>
              <a:rect l="l" t="t"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tyle>
            <a:lnRef idx="0">
              <a:scrgbClr r="0" g="0" b="0"/>
            </a:lnRef>
            <a:fillRef idx="0">
              <a:scrgbClr r="0" g="0" b="0"/>
            </a:fillRef>
            <a:effectRef idx="0">
              <a:scrgbClr r="0" g="0" b="0"/>
            </a:effectRef>
            <a:fontRef idx="minor"/>
          </p:style>
        </p:sp>
        <p:sp>
          <p:nvSpPr>
            <p:cNvPr id="11" name="CustomShape 11"/>
            <p:cNvSpPr/>
            <p:nvPr/>
          </p:nvSpPr>
          <p:spPr>
            <a:xfrm>
              <a:off x="546120" y="2583000"/>
              <a:ext cx="2692800" cy="4273920"/>
            </a:xfrm>
            <a:custGeom>
              <a:avLst/>
              <a:gdLst/>
              <a:ahLst/>
              <a:cxnLst/>
              <a:rect l="l" t="t" r="r" b="b"/>
              <a:pathLst>
                <a:path w="1697" h="2693">
                  <a:moveTo>
                    <a:pt x="0" y="0"/>
                  </a:moveTo>
                  <a:lnTo>
                    <a:pt x="1622" y="2693"/>
                  </a:lnTo>
                  <a:lnTo>
                    <a:pt x="1697" y="2693"/>
                  </a:lnTo>
                  <a:lnTo>
                    <a:pt x="0" y="0"/>
                  </a:lnTo>
                  <a:close/>
                </a:path>
              </a:pathLst>
            </a:custGeom>
            <a:solidFill>
              <a:schemeClr val="tx1">
                <a:lumMod val="85000"/>
                <a:lumOff val="15000"/>
              </a:schemeClr>
            </a:solidFill>
            <a:ln>
              <a:noFill/>
            </a:ln>
          </p:spPr>
          <p:style>
            <a:lnRef idx="0">
              <a:scrgbClr r="0" g="0" b="0"/>
            </a:lnRef>
            <a:fillRef idx="0">
              <a:scrgbClr r="0" g="0" b="0"/>
            </a:fillRef>
            <a:effectRef idx="0">
              <a:scrgbClr r="0" g="0" b="0"/>
            </a:effectRef>
            <a:fontRef idx="minor"/>
          </p:style>
        </p:sp>
        <p:sp>
          <p:nvSpPr>
            <p:cNvPr id="12" name="CustomShape 12"/>
            <p:cNvSpPr/>
            <p:nvPr/>
          </p:nvSpPr>
          <p:spPr>
            <a:xfrm>
              <a:off x="988920" y="2692440"/>
              <a:ext cx="3331080" cy="4164480"/>
            </a:xfrm>
            <a:custGeom>
              <a:avLst/>
              <a:gdLst/>
              <a:ahLst/>
              <a:cxnLst/>
              <a:rect l="l" t="t" r="r" b="b"/>
              <a:pathLst>
                <a:path w="2099" h="2624">
                  <a:moveTo>
                    <a:pt x="2099" y="2624"/>
                  </a:moveTo>
                  <a:lnTo>
                    <a:pt x="0" y="0"/>
                  </a:lnTo>
                  <a:lnTo>
                    <a:pt x="2021" y="2624"/>
                  </a:lnTo>
                  <a:lnTo>
                    <a:pt x="2099" y="2624"/>
                  </a:lnTo>
                  <a:close/>
                </a:path>
              </a:pathLst>
            </a:custGeom>
            <a:solidFill>
              <a:schemeClr val="accent1">
                <a:lumMod val="50000"/>
              </a:schemeClr>
            </a:solidFill>
            <a:ln>
              <a:noFill/>
            </a:ln>
          </p:spPr>
          <p:style>
            <a:lnRef idx="0">
              <a:scrgbClr r="0" g="0" b="0"/>
            </a:lnRef>
            <a:fillRef idx="0">
              <a:scrgbClr r="0" g="0" b="0"/>
            </a:fillRef>
            <a:effectRef idx="0">
              <a:scrgbClr r="0" g="0" b="0"/>
            </a:effectRef>
            <a:fontRef idx="minor"/>
          </p:style>
        </p:sp>
        <p:sp>
          <p:nvSpPr>
            <p:cNvPr id="13" name="CustomShape 13"/>
            <p:cNvSpPr/>
            <p:nvPr/>
          </p:nvSpPr>
          <p:spPr>
            <a:xfrm>
              <a:off x="984240" y="2687760"/>
              <a:ext cx="4575600" cy="4169160"/>
            </a:xfrm>
            <a:custGeom>
              <a:avLst/>
              <a:gdLst/>
              <a:ahLst/>
              <a:cxnLst/>
              <a:rect l="l" t="t"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tyle>
            <a:lnRef idx="0">
              <a:scrgbClr r="0" g="0" b="0"/>
            </a:lnRef>
            <a:fillRef idx="0">
              <a:scrgbClr r="0" g="0" b="0"/>
            </a:fillRef>
            <a:effectRef idx="0">
              <a:scrgbClr r="0" g="0" b="0"/>
            </a:effectRef>
            <a:fontRef idx="minor"/>
          </p:style>
        </p:sp>
        <p:sp>
          <p:nvSpPr>
            <p:cNvPr id="14" name="CustomShape 14"/>
            <p:cNvSpPr/>
            <p:nvPr/>
          </p:nvSpPr>
          <p:spPr>
            <a:xfrm>
              <a:off x="546120" y="2577960"/>
              <a:ext cx="3583440" cy="4278960"/>
            </a:xfrm>
            <a:custGeom>
              <a:avLst/>
              <a:gdLst/>
              <a:ahLst/>
              <a:cxnLst/>
              <a:rect l="l" t="t"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tyle>
            <a:lnRef idx="0">
              <a:scrgbClr r="0" g="0" b="0"/>
            </a:lnRef>
            <a:fillRef idx="0">
              <a:scrgbClr r="0" g="0" b="0"/>
            </a:fillRef>
            <a:effectRef idx="0">
              <a:scrgbClr r="0" g="0" b="0"/>
            </a:effectRef>
            <a:fontRef idx="minor"/>
          </p:style>
        </p:sp>
      </p:grpSp>
      <p:pic>
        <p:nvPicPr>
          <p:cNvPr id="15" name="Content Placeholder 7"/>
          <p:cNvPicPr/>
          <p:nvPr/>
        </p:nvPicPr>
        <p:blipFill>
          <a:blip r:embed="rId15"/>
          <a:stretch/>
        </p:blipFill>
        <p:spPr>
          <a:xfrm>
            <a:off x="320040" y="5477400"/>
            <a:ext cx="1744560" cy="1096200"/>
          </a:xfrm>
          <a:prstGeom prst="rect">
            <a:avLst/>
          </a:prstGeom>
          <a:ln>
            <a:noFill/>
          </a:ln>
        </p:spPr>
      </p:pic>
      <p:sp>
        <p:nvSpPr>
          <p:cNvPr id="16" name="PlaceHolder 15"/>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17" name="PlaceHolder 16"/>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grpSp>
        <p:nvGrpSpPr>
          <p:cNvPr id="54" name="Group 1"/>
          <p:cNvGrpSpPr/>
          <p:nvPr/>
        </p:nvGrpSpPr>
        <p:grpSpPr>
          <a:xfrm>
            <a:off x="150840" y="0"/>
            <a:ext cx="2435760" cy="6856920"/>
            <a:chOff x="150840" y="0"/>
            <a:chExt cx="2435760" cy="6856920"/>
          </a:xfrm>
        </p:grpSpPr>
        <p:sp>
          <p:nvSpPr>
            <p:cNvPr id="55" name="CustomShape 2"/>
            <p:cNvSpPr/>
            <p:nvPr/>
          </p:nvSpPr>
          <p:spPr>
            <a:xfrm>
              <a:off x="457200" y="0"/>
              <a:ext cx="1121400" cy="5328000"/>
            </a:xfrm>
            <a:custGeom>
              <a:avLst/>
              <a:gdLst/>
              <a:ahLst/>
              <a:cxnLst/>
              <a:rect l="l" t="t" r="r" b="b"/>
              <a:pathLst>
                <a:path w="707" h="3357">
                  <a:moveTo>
                    <a:pt x="0" y="3330"/>
                  </a:moveTo>
                  <a:lnTo>
                    <a:pt x="156" y="3357"/>
                  </a:lnTo>
                  <a:lnTo>
                    <a:pt x="707" y="0"/>
                  </a:lnTo>
                  <a:lnTo>
                    <a:pt x="547" y="0"/>
                  </a:lnTo>
                  <a:lnTo>
                    <a:pt x="0" y="3330"/>
                  </a:ln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56" name="CustomShape 3"/>
            <p:cNvSpPr/>
            <p:nvPr/>
          </p:nvSpPr>
          <p:spPr>
            <a:xfrm>
              <a:off x="150840" y="0"/>
              <a:ext cx="1116360" cy="5275800"/>
            </a:xfrm>
            <a:custGeom>
              <a:avLst/>
              <a:gdLst/>
              <a:ahLst/>
              <a:cxnLst/>
              <a:rect l="l" t="t"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tyle>
            <a:lnRef idx="0">
              <a:scrgbClr r="0" g="0" b="0"/>
            </a:lnRef>
            <a:fillRef idx="0">
              <a:scrgbClr r="0" g="0" b="0"/>
            </a:fillRef>
            <a:effectRef idx="0">
              <a:scrgbClr r="0" g="0" b="0"/>
            </a:effectRef>
            <a:fontRef idx="minor"/>
          </p:style>
        </p:sp>
        <p:sp>
          <p:nvSpPr>
            <p:cNvPr id="57" name="CustomShape 4"/>
            <p:cNvSpPr/>
            <p:nvPr/>
          </p:nvSpPr>
          <p:spPr>
            <a:xfrm>
              <a:off x="150840" y="5238720"/>
              <a:ext cx="1227600" cy="1618200"/>
            </a:xfrm>
            <a:custGeom>
              <a:avLst/>
              <a:gdLst/>
              <a:ahLst/>
              <a:cxnLst/>
              <a:rect l="l" t="t" r="r" b="b"/>
              <a:pathLst>
                <a:path w="774" h="1020">
                  <a:moveTo>
                    <a:pt x="0" y="0"/>
                  </a:moveTo>
                  <a:lnTo>
                    <a:pt x="740" y="1020"/>
                  </a:lnTo>
                  <a:lnTo>
                    <a:pt x="774" y="1020"/>
                  </a:lnTo>
                  <a:lnTo>
                    <a:pt x="0" y="0"/>
                  </a:lnTo>
                  <a:close/>
                </a:path>
              </a:pathLst>
            </a:custGeom>
            <a:solidFill>
              <a:schemeClr val="tx1">
                <a:lumMod val="85000"/>
                <a:lumOff val="15000"/>
              </a:schemeClr>
            </a:solidFill>
            <a:ln>
              <a:noFill/>
            </a:ln>
          </p:spPr>
          <p:style>
            <a:lnRef idx="0">
              <a:scrgbClr r="0" g="0" b="0"/>
            </a:lnRef>
            <a:fillRef idx="0">
              <a:scrgbClr r="0" g="0" b="0"/>
            </a:fillRef>
            <a:effectRef idx="0">
              <a:scrgbClr r="0" g="0" b="0"/>
            </a:effectRef>
            <a:fontRef idx="minor"/>
          </p:style>
        </p:sp>
        <p:sp>
          <p:nvSpPr>
            <p:cNvPr id="58" name="CustomShape 5"/>
            <p:cNvSpPr/>
            <p:nvPr/>
          </p:nvSpPr>
          <p:spPr>
            <a:xfrm>
              <a:off x="457200" y="5291280"/>
              <a:ext cx="1494360" cy="1565640"/>
            </a:xfrm>
            <a:custGeom>
              <a:avLst/>
              <a:gdLst/>
              <a:ahLst/>
              <a:cxnLst/>
              <a:rect l="l" t="t" r="r" b="b"/>
              <a:pathLst>
                <a:path w="942" h="987">
                  <a:moveTo>
                    <a:pt x="0" y="0"/>
                  </a:moveTo>
                  <a:lnTo>
                    <a:pt x="909" y="987"/>
                  </a:lnTo>
                  <a:lnTo>
                    <a:pt x="942" y="987"/>
                  </a:lnTo>
                  <a:lnTo>
                    <a:pt x="0" y="0"/>
                  </a:lnTo>
                  <a:close/>
                </a:path>
              </a:pathLst>
            </a:custGeom>
            <a:solidFill>
              <a:schemeClr val="accent1">
                <a:lumMod val="50000"/>
              </a:schemeClr>
            </a:solidFill>
            <a:ln>
              <a:noFill/>
            </a:ln>
          </p:spPr>
          <p:style>
            <a:lnRef idx="0">
              <a:scrgbClr r="0" g="0" b="0"/>
            </a:lnRef>
            <a:fillRef idx="0">
              <a:scrgbClr r="0" g="0" b="0"/>
            </a:fillRef>
            <a:effectRef idx="0">
              <a:scrgbClr r="0" g="0" b="0"/>
            </a:effectRef>
            <a:fontRef idx="minor"/>
          </p:style>
        </p:sp>
        <p:sp>
          <p:nvSpPr>
            <p:cNvPr id="59" name="CustomShape 6"/>
            <p:cNvSpPr/>
            <p:nvPr/>
          </p:nvSpPr>
          <p:spPr>
            <a:xfrm>
              <a:off x="457200" y="5286240"/>
              <a:ext cx="2129400" cy="1570680"/>
            </a:xfrm>
            <a:custGeom>
              <a:avLst/>
              <a:gdLst/>
              <a:ahLst/>
              <a:cxnLst/>
              <a:rect l="l" t="t"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tyle>
            <a:lnRef idx="0">
              <a:scrgbClr r="0" g="0" b="0"/>
            </a:lnRef>
            <a:fillRef idx="0">
              <a:scrgbClr r="0" g="0" b="0"/>
            </a:fillRef>
            <a:effectRef idx="0">
              <a:scrgbClr r="0" g="0" b="0"/>
            </a:effectRef>
            <a:fontRef idx="minor"/>
          </p:style>
        </p:sp>
        <p:sp>
          <p:nvSpPr>
            <p:cNvPr id="60" name="CustomShape 7"/>
            <p:cNvSpPr/>
            <p:nvPr/>
          </p:nvSpPr>
          <p:spPr>
            <a:xfrm>
              <a:off x="150840" y="5238720"/>
              <a:ext cx="1694520" cy="1618200"/>
            </a:xfrm>
            <a:custGeom>
              <a:avLst/>
              <a:gdLst/>
              <a:ahLst/>
              <a:cxn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tyle>
            <a:lnRef idx="0">
              <a:scrgbClr r="0" g="0" b="0"/>
            </a:lnRef>
            <a:fillRef idx="0">
              <a:scrgbClr r="0" g="0" b="0"/>
            </a:fillRef>
            <a:effectRef idx="0">
              <a:scrgbClr r="0" g="0" b="0"/>
            </a:effectRef>
            <a:fontRef idx="minor"/>
          </p:style>
        </p:sp>
      </p:grpSp>
      <p:pic>
        <p:nvPicPr>
          <p:cNvPr id="61" name="Content Placeholder 7"/>
          <p:cNvPicPr/>
          <p:nvPr/>
        </p:nvPicPr>
        <p:blipFill>
          <a:blip r:embed="rId15"/>
          <a:stretch/>
        </p:blipFill>
        <p:spPr>
          <a:xfrm>
            <a:off x="9761400" y="5597640"/>
            <a:ext cx="1744560" cy="1096200"/>
          </a:xfrm>
          <a:prstGeom prst="rect">
            <a:avLst/>
          </a:prstGeom>
          <a:ln>
            <a:noFill/>
          </a:ln>
        </p:spPr>
      </p:pic>
      <p:sp>
        <p:nvSpPr>
          <p:cNvPr id="62" name="PlaceHolder 8"/>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63" name="PlaceHolder 9"/>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Content Placeholder 7"/>
          <p:cNvPicPr/>
          <p:nvPr/>
        </p:nvPicPr>
        <p:blipFill>
          <a:blip r:embed="rId3"/>
          <a:stretch/>
        </p:blipFill>
        <p:spPr>
          <a:xfrm>
            <a:off x="320040" y="5477400"/>
            <a:ext cx="1744560" cy="1096200"/>
          </a:xfrm>
          <a:prstGeom prst="rect">
            <a:avLst/>
          </a:prstGeom>
          <a:ln>
            <a:noFill/>
          </a:ln>
        </p:spPr>
      </p:pic>
      <p:sp>
        <p:nvSpPr>
          <p:cNvPr id="107" name="CustomShape 1"/>
          <p:cNvSpPr/>
          <p:nvPr/>
        </p:nvSpPr>
        <p:spPr>
          <a:xfrm>
            <a:off x="2820256" y="921960"/>
            <a:ext cx="8573400" cy="278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100000"/>
              </a:lnSpc>
            </a:pPr>
            <a:r>
              <a:rPr lang="en-AU" sz="3200" b="1" strike="noStrike" spc="-1" dirty="0">
                <a:solidFill>
                  <a:srgbClr val="5A3471"/>
                </a:solidFill>
                <a:latin typeface="Times New Roman"/>
                <a:ea typeface="Calibri"/>
              </a:rPr>
              <a:t>USAPI Oral Health Program Needs Assessment </a:t>
            </a:r>
            <a:br>
              <a:rPr dirty="0"/>
            </a:br>
            <a:r>
              <a:rPr lang="en-AU" sz="3200" b="1" strike="noStrike" spc="-1" dirty="0">
                <a:solidFill>
                  <a:srgbClr val="5A3471"/>
                </a:solidFill>
                <a:latin typeface="Times New Roman"/>
                <a:ea typeface="Calibri"/>
              </a:rPr>
              <a:t>and </a:t>
            </a:r>
            <a:br>
              <a:rPr dirty="0"/>
            </a:br>
            <a:r>
              <a:rPr lang="en-AU" sz="3200" b="1" strike="noStrike" spc="-1" dirty="0">
                <a:solidFill>
                  <a:srgbClr val="5A3471"/>
                </a:solidFill>
                <a:latin typeface="Times New Roman"/>
                <a:ea typeface="Calibri"/>
              </a:rPr>
              <a:t>Two Case Studies from the COVID Pandemic</a:t>
            </a:r>
            <a:br>
              <a:rPr dirty="0"/>
            </a:br>
            <a:br>
              <a:rPr dirty="0"/>
            </a:br>
            <a:br>
              <a:rPr dirty="0"/>
            </a:br>
            <a:r>
              <a:rPr lang="en-AU" sz="2800" b="1" strike="noStrike" spc="-1" dirty="0">
                <a:solidFill>
                  <a:srgbClr val="5A3471"/>
                </a:solidFill>
                <a:latin typeface="Times New Roman"/>
                <a:ea typeface="Calibri"/>
              </a:rPr>
              <a:t>National Oral Health Conference, 2022</a:t>
            </a:r>
            <a:endParaRPr lang="en-US" sz="2800" b="0" strike="noStrike" spc="-1" dirty="0">
              <a:latin typeface="Arial"/>
            </a:endParaRPr>
          </a:p>
          <a:p>
            <a:pPr algn="ctr">
              <a:lnSpc>
                <a:spcPct val="100000"/>
              </a:lnSpc>
            </a:pPr>
            <a:r>
              <a:rPr lang="en-AU" sz="2800" b="1" strike="noStrike" spc="-1" dirty="0">
                <a:solidFill>
                  <a:srgbClr val="5A3471"/>
                </a:solidFill>
                <a:latin typeface="Times New Roman"/>
                <a:ea typeface="Calibri"/>
              </a:rPr>
              <a:t>Ft. Worth, Texas</a:t>
            </a:r>
            <a:endParaRPr lang="en-US" sz="2800" b="0" strike="noStrike" spc="-1" dirty="0">
              <a:latin typeface="Arial"/>
            </a:endParaRPr>
          </a:p>
        </p:txBody>
      </p:sp>
      <p:sp>
        <p:nvSpPr>
          <p:cNvPr id="108" name="CustomShape 2"/>
          <p:cNvSpPr/>
          <p:nvPr/>
        </p:nvSpPr>
        <p:spPr>
          <a:xfrm>
            <a:off x="5558760" y="4114800"/>
            <a:ext cx="5596560" cy="182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1000"/>
          </a:bodyPr>
          <a:lstStyle/>
          <a:p>
            <a:pPr>
              <a:lnSpc>
                <a:spcPct val="100000"/>
              </a:lnSpc>
              <a:spcBef>
                <a:spcPts val="420"/>
              </a:spcBef>
              <a:spcAft>
                <a:spcPts val="601"/>
              </a:spcAft>
              <a:tabLst>
                <a:tab pos="0" algn="l"/>
              </a:tabLst>
            </a:pPr>
            <a:r>
              <a:rPr lang="en-US" sz="2100" b="1" strike="noStrike" spc="-1">
                <a:solidFill>
                  <a:srgbClr val="5A3471"/>
                </a:solidFill>
                <a:latin typeface="Times New Roman"/>
                <a:ea typeface="DejaVu Sans"/>
              </a:rPr>
              <a:t>Reg Louie, DDS, MPH</a:t>
            </a:r>
            <a:endParaRPr lang="en-US" sz="2100" b="0" strike="noStrike" spc="-1">
              <a:latin typeface="Arial"/>
            </a:endParaRPr>
          </a:p>
          <a:p>
            <a:pPr>
              <a:lnSpc>
                <a:spcPct val="100000"/>
              </a:lnSpc>
              <a:spcBef>
                <a:spcPts val="420"/>
              </a:spcBef>
              <a:spcAft>
                <a:spcPts val="601"/>
              </a:spcAft>
              <a:tabLst>
                <a:tab pos="0" algn="l"/>
              </a:tabLst>
            </a:pPr>
            <a:r>
              <a:rPr lang="en-US" sz="2100" b="1" strike="noStrike" spc="-1">
                <a:solidFill>
                  <a:srgbClr val="5A3471"/>
                </a:solidFill>
                <a:latin typeface="Times New Roman"/>
                <a:ea typeface="DejaVu Sans"/>
              </a:rPr>
              <a:t>Ohnmar Tut BDS, MPhil</a:t>
            </a:r>
            <a:endParaRPr lang="en-US" sz="2100" b="0" strike="noStrike" spc="-1">
              <a:latin typeface="Arial"/>
            </a:endParaRPr>
          </a:p>
          <a:p>
            <a:pPr>
              <a:lnSpc>
                <a:spcPct val="100000"/>
              </a:lnSpc>
              <a:spcBef>
                <a:spcPts val="420"/>
              </a:spcBef>
              <a:spcAft>
                <a:spcPts val="601"/>
              </a:spcAft>
              <a:tabLst>
                <a:tab pos="0" algn="l"/>
              </a:tabLst>
            </a:pPr>
            <a:r>
              <a:rPr lang="en-US" sz="2100" b="1" strike="noStrike" spc="-1">
                <a:solidFill>
                  <a:srgbClr val="5A3471"/>
                </a:solidFill>
                <a:latin typeface="Times New Roman"/>
                <a:ea typeface="DejaVu Sans"/>
              </a:rPr>
              <a:t>Oral Health Consultants</a:t>
            </a:r>
            <a:endParaRPr lang="en-US" sz="2100" b="0" strike="noStrike" spc="-1">
              <a:latin typeface="Arial"/>
            </a:endParaRPr>
          </a:p>
          <a:p>
            <a:pPr>
              <a:lnSpc>
                <a:spcPct val="100000"/>
              </a:lnSpc>
              <a:spcBef>
                <a:spcPts val="420"/>
              </a:spcBef>
              <a:spcAft>
                <a:spcPts val="601"/>
              </a:spcAft>
              <a:tabLst>
                <a:tab pos="0" algn="l"/>
              </a:tabLst>
            </a:pPr>
            <a:r>
              <a:rPr lang="en-US" sz="2100" b="1" strike="noStrike" spc="-1">
                <a:solidFill>
                  <a:srgbClr val="5A3471"/>
                </a:solidFill>
                <a:latin typeface="Times New Roman"/>
                <a:ea typeface="DejaVu Sans"/>
              </a:rPr>
              <a:t>Association of State and Territorial Dental Directors</a:t>
            </a:r>
            <a:endParaRPr lang="en-US" sz="2100" b="0" strike="noStrike" spc="-1">
              <a:latin typeface="Arial"/>
            </a:endParaRPr>
          </a:p>
          <a:p>
            <a:pPr algn="ctr">
              <a:lnSpc>
                <a:spcPct val="100000"/>
              </a:lnSpc>
              <a:spcBef>
                <a:spcPts val="420"/>
              </a:spcBef>
              <a:spcAft>
                <a:spcPts val="601"/>
              </a:spcAft>
              <a:tabLst>
                <a:tab pos="0" algn="l"/>
              </a:tabLst>
            </a:pPr>
            <a:r>
              <a:rPr lang="en-US" sz="2100" b="1" strike="noStrike" spc="-1">
                <a:solidFill>
                  <a:srgbClr val="5A3471"/>
                </a:solidFill>
                <a:latin typeface="Times New Roman"/>
                <a:ea typeface="DejaVu Sans"/>
              </a:rPr>
              <a:t>www.astdd.org</a:t>
            </a:r>
            <a:endParaRPr lang="en-US" sz="2100" b="0" strike="noStrike" spc="-1">
              <a:latin typeface="Arial"/>
            </a:endParaRPr>
          </a:p>
          <a:p>
            <a:pPr algn="r">
              <a:lnSpc>
                <a:spcPct val="100000"/>
              </a:lnSpc>
              <a:spcBef>
                <a:spcPts val="420"/>
              </a:spcBef>
              <a:spcAft>
                <a:spcPts val="601"/>
              </a:spcAft>
              <a:tabLst>
                <a:tab pos="0" algn="l"/>
              </a:tabLst>
            </a:pPr>
            <a:endParaRPr lang="en-US" sz="21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1484280" y="685800"/>
            <a:ext cx="10017720" cy="110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2800" b="1" strike="noStrike" spc="-1">
                <a:solidFill>
                  <a:srgbClr val="5A3471"/>
                </a:solidFill>
                <a:latin typeface="Times New Roman"/>
                <a:ea typeface="DejaVu Sans"/>
              </a:rPr>
              <a:t>USAPI Findings </a:t>
            </a:r>
            <a:br/>
            <a:r>
              <a:rPr lang="en-US" sz="2800" b="1" strike="noStrike" spc="-1">
                <a:solidFill>
                  <a:srgbClr val="5A3471"/>
                </a:solidFill>
                <a:latin typeface="Times New Roman"/>
                <a:ea typeface="DejaVu Sans"/>
              </a:rPr>
              <a:t>E. Policy Mandates</a:t>
            </a:r>
            <a:br/>
            <a:endParaRPr lang="en-US" sz="2800" b="0" strike="noStrike" spc="-1">
              <a:latin typeface="Arial"/>
            </a:endParaRPr>
          </a:p>
        </p:txBody>
      </p:sp>
      <p:sp>
        <p:nvSpPr>
          <p:cNvPr id="126" name="CustomShape 2"/>
          <p:cNvSpPr/>
          <p:nvPr/>
        </p:nvSpPr>
        <p:spPr>
          <a:xfrm>
            <a:off x="1544040" y="1611000"/>
            <a:ext cx="10017720" cy="459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All have US Territory/Commonwealth status that gives opportunities for US federal aid, e.g., MCH block grants that mandate needs assessments. </a:t>
            </a:r>
            <a:endParaRPr lang="en-US" sz="2400" b="0" strike="noStrike" spc="-1">
              <a:latin typeface="Arial"/>
            </a:endParaRPr>
          </a:p>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Some have local OH mandates for children, e.g., dental exam prior school entry and dental services to young children. FSM has a state law against selling betel nut and tobacco to children. Problems exist for actualizing policy mandates into public health practice.</a:t>
            </a:r>
            <a:endParaRPr lang="en-US" sz="2400" b="0" strike="noStrike" spc="-1">
              <a:latin typeface="Arial"/>
            </a:endParaRPr>
          </a:p>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Some are constrained by policies, e.g., scope of practice and boards of licensure.   </a:t>
            </a:r>
            <a:endParaRPr lang="en-US" sz="2400" b="0" strike="noStrike" spc="-1">
              <a:latin typeface="Arial"/>
            </a:endParaRPr>
          </a:p>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Limited dental public health leadership/representation, e.g., no FSM national dental director.</a:t>
            </a:r>
            <a:endParaRPr lang="en-US" sz="2400" b="0" strike="noStrike" spc="-1">
              <a:latin typeface="Arial"/>
            </a:endParaRPr>
          </a:p>
          <a:p>
            <a:pPr>
              <a:lnSpc>
                <a:spcPct val="100000"/>
              </a:lnSpc>
              <a:spcBef>
                <a:spcPts val="479"/>
              </a:spcBef>
              <a:spcAft>
                <a:spcPts val="601"/>
              </a:spcAft>
            </a:pPr>
            <a:endParaRPr lang="en-US" sz="24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1"/>
          <p:cNvSpPr/>
          <p:nvPr/>
        </p:nvSpPr>
        <p:spPr>
          <a:xfrm>
            <a:off x="1484280" y="685800"/>
            <a:ext cx="10017720" cy="110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2800" b="1" strike="noStrike" spc="-1">
                <a:solidFill>
                  <a:srgbClr val="5A3471"/>
                </a:solidFill>
                <a:latin typeface="Times New Roman"/>
                <a:ea typeface="DejaVu Sans"/>
              </a:rPr>
              <a:t>USAPI Findings </a:t>
            </a:r>
            <a:br/>
            <a:r>
              <a:rPr lang="en-US" sz="2800" b="1" strike="noStrike" spc="-1">
                <a:solidFill>
                  <a:srgbClr val="5A3471"/>
                </a:solidFill>
                <a:latin typeface="Times New Roman"/>
                <a:ea typeface="DejaVu Sans"/>
              </a:rPr>
              <a:t>F. Partnerships and Collaborations</a:t>
            </a:r>
            <a:br/>
            <a:endParaRPr lang="en-US" sz="2800" b="0" strike="noStrike" spc="-1">
              <a:latin typeface="Arial"/>
            </a:endParaRPr>
          </a:p>
        </p:txBody>
      </p:sp>
      <p:sp>
        <p:nvSpPr>
          <p:cNvPr id="128" name="CustomShape 2"/>
          <p:cNvSpPr/>
          <p:nvPr/>
        </p:nvSpPr>
        <p:spPr>
          <a:xfrm>
            <a:off x="1544040" y="1611000"/>
            <a:ext cx="10017720" cy="459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Collaborations with “sister programs”, e.g., Head Start &amp; DOE, CHC, Non-communicable Diseases, and MCH. Challenges exist to effective communication and partnering</a:t>
            </a:r>
            <a:endParaRPr lang="en-US" sz="2400" b="0" strike="noStrike" spc="-1">
              <a:latin typeface="Arial"/>
            </a:endParaRPr>
          </a:p>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Consensus about benefits of revitalizing the Pacific Basin Dental Association and recreating leadership in oral health for USAPI</a:t>
            </a:r>
            <a:endParaRPr lang="en-US" sz="2400" b="0" strike="noStrike" spc="-1">
              <a:latin typeface="Arial"/>
            </a:endParaRPr>
          </a:p>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Partnership with regional health associations and US national dental associations </a:t>
            </a:r>
            <a:endParaRPr lang="en-US" sz="2400" b="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3100680" y="365760"/>
            <a:ext cx="7963560" cy="1131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3100" b="1" strike="noStrike" spc="-1">
                <a:solidFill>
                  <a:srgbClr val="5A3471"/>
                </a:solidFill>
                <a:latin typeface="Times New Roman"/>
                <a:ea typeface="DejaVu Sans"/>
              </a:rPr>
              <a:t>Development of Report to CDC for USAPI</a:t>
            </a:r>
            <a:br/>
            <a:endParaRPr lang="en-US" sz="3100" b="0" strike="noStrike" spc="-1">
              <a:latin typeface="Arial"/>
            </a:endParaRPr>
          </a:p>
        </p:txBody>
      </p:sp>
      <p:sp>
        <p:nvSpPr>
          <p:cNvPr id="130" name="CustomShape 2"/>
          <p:cNvSpPr/>
          <p:nvPr/>
        </p:nvSpPr>
        <p:spPr>
          <a:xfrm>
            <a:off x="1419120" y="1600200"/>
            <a:ext cx="10017720" cy="450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2000"/>
          </a:bodyPr>
          <a:lstStyle/>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Compiled and summarized information from each USAPI table into an </a:t>
            </a:r>
            <a:r>
              <a:rPr lang="en-GB" sz="2400" b="0" i="1" strike="noStrike" spc="-1">
                <a:solidFill>
                  <a:srgbClr val="000000"/>
                </a:solidFill>
                <a:latin typeface="Times New Roman"/>
                <a:ea typeface="DejaVu Sans"/>
              </a:rPr>
              <a:t>Oral Health Environment</a:t>
            </a:r>
            <a:r>
              <a:rPr lang="en-GB" sz="2400" b="0" strike="noStrike" spc="-1">
                <a:solidFill>
                  <a:srgbClr val="000000"/>
                </a:solidFill>
                <a:latin typeface="Times New Roman"/>
                <a:ea typeface="DejaVu Sans"/>
              </a:rPr>
              <a:t> report for each island which was vetted by their oral health leaders</a:t>
            </a:r>
            <a:endParaRPr lang="en-US" sz="2400" b="0" strike="noStrike" spc="-1">
              <a:latin typeface="Arial"/>
            </a:endParaRPr>
          </a:p>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PIHOA provided an overview of the USAPI general demographics, geography, socioeconomic determinants of health, and health services for each territory</a:t>
            </a:r>
            <a:endParaRPr lang="en-US" sz="2400" b="0" strike="noStrike" spc="-1">
              <a:latin typeface="Arial"/>
            </a:endParaRPr>
          </a:p>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A draft final report with project overview, key findings and recommendations was sent to representatives of national organizations and federal agency partners for additional review and comment. Subsequently, the final report was completed and submitted to the DOH/CDC.</a:t>
            </a:r>
            <a:endParaRPr lang="en-US" sz="2400" b="0" strike="noStrike" spc="-1">
              <a:latin typeface="Arial"/>
            </a:endParaRPr>
          </a:p>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An Executive Summary is posted on the ASTDD website and shared with ASTHO online newsletter </a:t>
            </a:r>
            <a:r>
              <a:rPr lang="en-GB" sz="2400" b="0" i="1" strike="noStrike" spc="-1">
                <a:solidFill>
                  <a:srgbClr val="000000"/>
                </a:solidFill>
                <a:latin typeface="Times New Roman"/>
                <a:ea typeface="DejaVu Sans"/>
              </a:rPr>
              <a:t>Insular Areas Update</a:t>
            </a:r>
            <a:r>
              <a:rPr lang="en-GB" sz="2400" b="0" strike="noStrike" spc="-1">
                <a:solidFill>
                  <a:srgbClr val="000000"/>
                </a:solidFill>
                <a:latin typeface="Times New Roman"/>
                <a:ea typeface="DejaVu Sans"/>
              </a:rPr>
              <a:t>  </a:t>
            </a:r>
            <a:endParaRPr lang="en-US" sz="2400" b="0" strike="noStrike" spc="-1">
              <a:latin typeface="Arial"/>
            </a:endParaRPr>
          </a:p>
          <a:p>
            <a:pPr marL="743040" lvl="1" indent="-284760">
              <a:lnSpc>
                <a:spcPct val="100000"/>
              </a:lnSpc>
              <a:spcBef>
                <a:spcPts val="439"/>
              </a:spcBef>
              <a:spcAft>
                <a:spcPts val="601"/>
              </a:spcAft>
              <a:buClr>
                <a:srgbClr val="874EA9"/>
              </a:buClr>
              <a:buSzPct val="145000"/>
              <a:buFont typeface="Arial"/>
              <a:buChar char="•"/>
            </a:pPr>
            <a:r>
              <a:rPr lang="en-GB" sz="2200" b="1" strike="noStrike" spc="-1">
                <a:solidFill>
                  <a:srgbClr val="000000"/>
                </a:solidFill>
                <a:latin typeface="Times New Roman"/>
                <a:ea typeface="DejaVu Sans"/>
              </a:rPr>
              <a:t>usapi-executive-summary.pdf (astdd.org)</a:t>
            </a:r>
            <a:endParaRPr lang="en-US" sz="2200" b="0" strike="noStrike" spc="-1">
              <a:latin typeface="Arial"/>
            </a:endParaRPr>
          </a:p>
          <a:p>
            <a:pPr>
              <a:lnSpc>
                <a:spcPct val="100000"/>
              </a:lnSpc>
              <a:spcBef>
                <a:spcPts val="479"/>
              </a:spcBef>
              <a:spcAft>
                <a:spcPts val="601"/>
              </a:spcAft>
            </a:pPr>
            <a:endParaRPr lang="en-US" sz="22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1484280" y="685800"/>
            <a:ext cx="10017720" cy="100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2800" b="1" strike="noStrike" spc="-1">
                <a:solidFill>
                  <a:srgbClr val="5A3471"/>
                </a:solidFill>
                <a:latin typeface="Times New Roman"/>
                <a:ea typeface="DejaVu Sans"/>
              </a:rPr>
              <a:t>USAPI – Opportunities and Next Steps [1]</a:t>
            </a:r>
            <a:br/>
            <a:endParaRPr lang="en-US" sz="2800" b="0" strike="noStrike" spc="-1">
              <a:latin typeface="Arial"/>
            </a:endParaRPr>
          </a:p>
        </p:txBody>
      </p:sp>
      <p:sp>
        <p:nvSpPr>
          <p:cNvPr id="132" name="CustomShape 2"/>
          <p:cNvSpPr/>
          <p:nvPr/>
        </p:nvSpPr>
        <p:spPr>
          <a:xfrm>
            <a:off x="1484280" y="2073600"/>
            <a:ext cx="10017720" cy="286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61000"/>
          </a:bodyPr>
          <a:lstStyle/>
          <a:p>
            <a:pPr marL="285840" indent="-284760">
              <a:lnSpc>
                <a:spcPct val="100000"/>
              </a:lnSpc>
              <a:spcBef>
                <a:spcPts val="519"/>
              </a:spcBef>
              <a:spcAft>
                <a:spcPts val="601"/>
              </a:spcAft>
              <a:buClr>
                <a:srgbClr val="874EA9"/>
              </a:buClr>
              <a:buSzPct val="145000"/>
              <a:buFont typeface="Arial"/>
              <a:buChar char="•"/>
            </a:pPr>
            <a:r>
              <a:rPr lang="en-GB" sz="2600" b="0" strike="noStrike" spc="-1">
                <a:solidFill>
                  <a:srgbClr val="000000"/>
                </a:solidFill>
                <a:latin typeface="Times New Roman"/>
                <a:ea typeface="DejaVu Sans"/>
              </a:rPr>
              <a:t>CDC and HRSA: seek funding for BSS training and development &amp; maintenance of common OH surveillance system across the USAPI</a:t>
            </a:r>
            <a:endParaRPr lang="en-US" sz="2600" b="0" strike="noStrike" spc="-1">
              <a:latin typeface="Arial"/>
            </a:endParaRPr>
          </a:p>
          <a:p>
            <a:pPr marL="285840" indent="-284760">
              <a:lnSpc>
                <a:spcPct val="100000"/>
              </a:lnSpc>
              <a:spcBef>
                <a:spcPts val="519"/>
              </a:spcBef>
              <a:spcAft>
                <a:spcPts val="601"/>
              </a:spcAft>
              <a:buClr>
                <a:srgbClr val="874EA9"/>
              </a:buClr>
              <a:buSzPct val="145000"/>
              <a:buFont typeface="Arial"/>
              <a:buChar char="•"/>
            </a:pPr>
            <a:r>
              <a:rPr lang="en-GB" sz="2600" b="0" strike="noStrike" spc="-1">
                <a:solidFill>
                  <a:srgbClr val="000000"/>
                </a:solidFill>
                <a:latin typeface="Times New Roman"/>
                <a:ea typeface="DejaVu Sans"/>
              </a:rPr>
              <a:t>Collect, analyze and use data to identify/target priority populations and to promote a more robust integration of oral health with other health/social programs </a:t>
            </a:r>
            <a:endParaRPr lang="en-US" sz="2600" b="0" strike="noStrike" spc="-1">
              <a:latin typeface="Arial"/>
            </a:endParaRPr>
          </a:p>
          <a:p>
            <a:pPr marL="285840" indent="-284760">
              <a:lnSpc>
                <a:spcPct val="100000"/>
              </a:lnSpc>
              <a:spcBef>
                <a:spcPts val="519"/>
              </a:spcBef>
              <a:spcAft>
                <a:spcPts val="601"/>
              </a:spcAft>
              <a:buClr>
                <a:srgbClr val="874EA9"/>
              </a:buClr>
              <a:buSzPct val="145000"/>
              <a:buFont typeface="Arial"/>
              <a:buChar char="•"/>
            </a:pPr>
            <a:r>
              <a:rPr lang="en-GB" sz="2600" b="0" strike="noStrike" spc="-1">
                <a:solidFill>
                  <a:srgbClr val="000000"/>
                </a:solidFill>
                <a:latin typeface="Times New Roman"/>
                <a:ea typeface="DejaVu Sans"/>
              </a:rPr>
              <a:t>PBDA, PIHOA and PIPCA can work with ASTDD and other partners to enhance infrastructure and capacity</a:t>
            </a:r>
            <a:endParaRPr lang="en-US" sz="2600" b="0" strike="noStrike" spc="-1">
              <a:latin typeface="Arial"/>
            </a:endParaRPr>
          </a:p>
          <a:p>
            <a:pPr marL="285840" indent="-284760">
              <a:lnSpc>
                <a:spcPct val="100000"/>
              </a:lnSpc>
              <a:spcBef>
                <a:spcPts val="519"/>
              </a:spcBef>
              <a:spcAft>
                <a:spcPts val="601"/>
              </a:spcAft>
              <a:buClr>
                <a:srgbClr val="874EA9"/>
              </a:buClr>
              <a:buSzPct val="145000"/>
              <a:buFont typeface="Arial"/>
              <a:buChar char="•"/>
            </a:pPr>
            <a:r>
              <a:rPr lang="en-GB" sz="2600" b="0" strike="noStrike" spc="-1">
                <a:solidFill>
                  <a:srgbClr val="000000"/>
                </a:solidFill>
                <a:latin typeface="Times New Roman"/>
                <a:ea typeface="DejaVu Sans"/>
              </a:rPr>
              <a:t>Respond to appropriate NOFOs that support OH programs and their integration with “sister public health programs”</a:t>
            </a:r>
            <a:endParaRPr lang="en-US" sz="2600" b="0" strike="noStrike" spc="-1">
              <a:latin typeface="Arial"/>
            </a:endParaRPr>
          </a:p>
          <a:p>
            <a:pPr>
              <a:lnSpc>
                <a:spcPct val="100000"/>
              </a:lnSpc>
              <a:spcBef>
                <a:spcPts val="479"/>
              </a:spcBef>
              <a:spcAft>
                <a:spcPts val="601"/>
              </a:spcAft>
            </a:pPr>
            <a:endParaRPr lang="en-US" sz="2600" b="0" strike="noStrike" spc="-1">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1484280" y="685800"/>
            <a:ext cx="10017720" cy="92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2800" b="1" strike="noStrike" spc="-1">
                <a:solidFill>
                  <a:srgbClr val="5A3471"/>
                </a:solidFill>
                <a:latin typeface="Times New Roman"/>
                <a:ea typeface="DejaVu Sans"/>
              </a:rPr>
              <a:t>USAPI – Opportunities and Next Steps [2]</a:t>
            </a:r>
            <a:br/>
            <a:endParaRPr lang="en-US" sz="2800" b="0" strike="noStrike" spc="-1">
              <a:latin typeface="Arial"/>
            </a:endParaRPr>
          </a:p>
        </p:txBody>
      </p:sp>
      <p:sp>
        <p:nvSpPr>
          <p:cNvPr id="134" name="CustomShape 2"/>
          <p:cNvSpPr/>
          <p:nvPr/>
        </p:nvSpPr>
        <p:spPr>
          <a:xfrm>
            <a:off x="1484280" y="1350000"/>
            <a:ext cx="10017720" cy="418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Promote more substantial/effective NCD collaboration, e.g., promote inclusion/enhancement  OH protocols for clinical patients, especially for populations with diabetes, obesity, cardiovascular diseases and engage other partners. Seek assistance from PIHOA and the NACDD Pacific Chronic Disease Council.</a:t>
            </a:r>
            <a:endParaRPr lang="en-US" sz="2400" b="0" strike="noStrike" spc="-1">
              <a:latin typeface="Arial"/>
            </a:endParaRPr>
          </a:p>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Build upon the revitalization of the PBDA and explore establishing a Community of Practice. </a:t>
            </a:r>
            <a:endParaRPr lang="en-US" sz="2400" b="0" strike="noStrike" spc="-1">
              <a:latin typeface="Arial"/>
            </a:endParaRPr>
          </a:p>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Examine existing policies that might interfere with eligibility to pursue/receive funding or other types of assistance.</a:t>
            </a:r>
            <a:endParaRPr lang="en-US" sz="2400" b="0" strike="noStrike" spc="-1">
              <a:latin typeface="Arial"/>
            </a:endParaRPr>
          </a:p>
          <a:p>
            <a:pPr>
              <a:lnSpc>
                <a:spcPct val="100000"/>
              </a:lnSpc>
              <a:spcBef>
                <a:spcPts val="479"/>
              </a:spcBef>
              <a:spcAft>
                <a:spcPts val="601"/>
              </a:spcAft>
              <a:tabLst>
                <a:tab pos="0" algn="l"/>
              </a:tabLst>
            </a:pPr>
            <a:endParaRPr lang="en-US" sz="24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1549800" y="0"/>
            <a:ext cx="8861400" cy="1751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AU" sz="2800" b="1" strike="noStrike" spc="-1">
                <a:solidFill>
                  <a:srgbClr val="5A3471"/>
                </a:solidFill>
                <a:latin typeface="Times New Roman"/>
                <a:ea typeface="DejaVu Sans"/>
              </a:rPr>
              <a:t>ASTDD Consultants and USAPI representatives</a:t>
            </a:r>
            <a:endParaRPr lang="en-US" sz="2800" b="0" strike="noStrike" spc="-1">
              <a:latin typeface="Arial"/>
            </a:endParaRPr>
          </a:p>
          <a:p>
            <a:pPr algn="ctr">
              <a:lnSpc>
                <a:spcPct val="100000"/>
              </a:lnSpc>
            </a:pPr>
            <a:r>
              <a:rPr lang="en-AU" sz="2800" b="1" strike="noStrike" spc="-1">
                <a:solidFill>
                  <a:srgbClr val="5A3471"/>
                </a:solidFill>
                <a:latin typeface="Times New Roman"/>
                <a:ea typeface="DejaVu Sans"/>
              </a:rPr>
              <a:t>And Thank You! </a:t>
            </a:r>
            <a:endParaRPr lang="en-US" sz="2800" b="0" strike="noStrike" spc="-1">
              <a:latin typeface="Arial"/>
            </a:endParaRPr>
          </a:p>
        </p:txBody>
      </p:sp>
      <p:pic>
        <p:nvPicPr>
          <p:cNvPr id="136" name="Content Placeholder 3"/>
          <p:cNvPicPr/>
          <p:nvPr/>
        </p:nvPicPr>
        <p:blipFill>
          <a:blip r:embed="rId3"/>
          <a:stretch/>
        </p:blipFill>
        <p:spPr>
          <a:xfrm>
            <a:off x="2514600" y="1910520"/>
            <a:ext cx="6535800" cy="4176360"/>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1703520" y="272160"/>
            <a:ext cx="9023040" cy="116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2800" b="1" strike="noStrike" spc="-1">
                <a:solidFill>
                  <a:srgbClr val="5A3471"/>
                </a:solidFill>
                <a:latin typeface="Times New Roman"/>
                <a:ea typeface="DejaVu Sans"/>
              </a:rPr>
              <a:t>U.S. Affiliated Pacific Islands, USAPI</a:t>
            </a:r>
            <a:endParaRPr lang="en-US" sz="2800" b="0" strike="noStrike" spc="-1">
              <a:latin typeface="Arial"/>
            </a:endParaRPr>
          </a:p>
        </p:txBody>
      </p:sp>
      <p:pic>
        <p:nvPicPr>
          <p:cNvPr id="110" name="Content Placeholder 3"/>
          <p:cNvPicPr/>
          <p:nvPr/>
        </p:nvPicPr>
        <p:blipFill>
          <a:blip r:embed="rId3"/>
          <a:stretch/>
        </p:blipFill>
        <p:spPr>
          <a:xfrm>
            <a:off x="2824920" y="1417680"/>
            <a:ext cx="6699240" cy="4021560"/>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2828520" y="146880"/>
            <a:ext cx="10017720" cy="111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en-AU" sz="2800" b="1" strike="noStrike" spc="-1">
                <a:solidFill>
                  <a:srgbClr val="5A3471"/>
                </a:solidFill>
                <a:latin typeface="Times New Roman"/>
                <a:ea typeface="Calibri"/>
              </a:rPr>
              <a:t>USAPI Oral Health Program Needs Assessment</a:t>
            </a:r>
            <a:endParaRPr lang="en-US" sz="2800" b="0" strike="noStrike" spc="-1">
              <a:latin typeface="Arial"/>
            </a:endParaRPr>
          </a:p>
        </p:txBody>
      </p:sp>
      <p:sp>
        <p:nvSpPr>
          <p:cNvPr id="112" name="CustomShape 2"/>
          <p:cNvSpPr/>
          <p:nvPr/>
        </p:nvSpPr>
        <p:spPr>
          <a:xfrm>
            <a:off x="1625760" y="1148400"/>
            <a:ext cx="10017720" cy="5256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4000"/>
          </a:bodyPr>
          <a:lstStyle/>
          <a:p>
            <a:pPr>
              <a:lnSpc>
                <a:spcPct val="100000"/>
              </a:lnSpc>
              <a:spcBef>
                <a:spcPts val="479"/>
              </a:spcBef>
              <a:spcAft>
                <a:spcPts val="601"/>
              </a:spcAft>
            </a:pPr>
            <a:endParaRPr lang="en-US" sz="1800" b="0" strike="noStrike" spc="-1">
              <a:latin typeface="Arial"/>
            </a:endParaRPr>
          </a:p>
          <a:p>
            <a:pPr marL="285840" indent="-284760">
              <a:lnSpc>
                <a:spcPct val="100000"/>
              </a:lnSpc>
              <a:spcBef>
                <a:spcPts val="479"/>
              </a:spcBef>
              <a:spcAft>
                <a:spcPts val="601"/>
              </a:spcAft>
              <a:buClr>
                <a:srgbClr val="874EA9"/>
              </a:buClr>
              <a:buSzPct val="145000"/>
              <a:buFont typeface="Arial"/>
              <a:buChar char="•"/>
            </a:pPr>
            <a:r>
              <a:rPr lang="en-AU" sz="2400" b="1" strike="noStrike" spc="-1">
                <a:solidFill>
                  <a:srgbClr val="000000"/>
                </a:solidFill>
                <a:latin typeface="Times New Roman"/>
                <a:ea typeface="DejaVu Sans"/>
              </a:rPr>
              <a:t>CDC Division of Oral Health funded ASTDD to assess and report on territorial oral health program infrastructure and capacity, identifying strengths, gaps and needs in 2018 </a:t>
            </a:r>
            <a:endParaRPr lang="en-US" sz="2400" b="0" strike="noStrike" spc="-1">
              <a:latin typeface="Arial"/>
            </a:endParaRPr>
          </a:p>
          <a:p>
            <a:pPr>
              <a:lnSpc>
                <a:spcPct val="100000"/>
              </a:lnSpc>
              <a:spcBef>
                <a:spcPts val="479"/>
              </a:spcBef>
              <a:spcAft>
                <a:spcPts val="601"/>
              </a:spcAft>
              <a:tabLst>
                <a:tab pos="0" algn="l"/>
              </a:tabLst>
            </a:pPr>
            <a:endParaRPr lang="en-US" sz="2400" b="0" strike="noStrike" spc="-1">
              <a:latin typeface="Arial"/>
            </a:endParaRPr>
          </a:p>
          <a:p>
            <a:pPr marL="285840" indent="-284760">
              <a:lnSpc>
                <a:spcPct val="100000"/>
              </a:lnSpc>
              <a:spcBef>
                <a:spcPts val="479"/>
              </a:spcBef>
              <a:spcAft>
                <a:spcPts val="601"/>
              </a:spcAft>
              <a:buClr>
                <a:srgbClr val="874EA9"/>
              </a:buClr>
              <a:buSzPct val="145000"/>
              <a:buFont typeface="Arial"/>
              <a:buChar char="•"/>
              <a:tabLst>
                <a:tab pos="0" algn="l"/>
              </a:tabLst>
            </a:pPr>
            <a:r>
              <a:rPr lang="en-AU" sz="2400" b="1" strike="noStrike" spc="-1">
                <a:solidFill>
                  <a:srgbClr val="000000"/>
                </a:solidFill>
                <a:latin typeface="Times New Roman"/>
                <a:ea typeface="DejaVu Sans"/>
              </a:rPr>
              <a:t>Key collaborations:</a:t>
            </a:r>
            <a:endParaRPr lang="en-US" sz="2400" b="0" strike="noStrike" spc="-1">
              <a:latin typeface="Arial"/>
            </a:endParaRPr>
          </a:p>
          <a:p>
            <a:pPr marL="743040" lvl="1" indent="-284760">
              <a:lnSpc>
                <a:spcPct val="100000"/>
              </a:lnSpc>
              <a:spcBef>
                <a:spcPts val="479"/>
              </a:spcBef>
              <a:spcAft>
                <a:spcPts val="601"/>
              </a:spcAft>
              <a:buClr>
                <a:srgbClr val="874EA9"/>
              </a:buClr>
              <a:buSzPct val="145000"/>
              <a:buFont typeface="Arial"/>
              <a:buChar char="•"/>
              <a:tabLst>
                <a:tab pos="0" algn="l"/>
              </a:tabLst>
            </a:pPr>
            <a:r>
              <a:rPr lang="en-AU" sz="2400" b="0" strike="noStrike" spc="-1">
                <a:solidFill>
                  <a:srgbClr val="000000"/>
                </a:solidFill>
                <a:latin typeface="Times New Roman"/>
                <a:ea typeface="DejaVu Sans"/>
              </a:rPr>
              <a:t>ASTDD provided management through its ED Chris Wood, coordination and  communication through the CDC Cooperative Agreement Manager Beverly Isman</a:t>
            </a:r>
            <a:endParaRPr lang="en-US" sz="2400" b="0" strike="noStrike" spc="-1">
              <a:latin typeface="Arial"/>
            </a:endParaRPr>
          </a:p>
          <a:p>
            <a:pPr marL="743040" lvl="1" indent="-284760">
              <a:lnSpc>
                <a:spcPct val="100000"/>
              </a:lnSpc>
              <a:spcBef>
                <a:spcPts val="479"/>
              </a:spcBef>
              <a:spcAft>
                <a:spcPts val="601"/>
              </a:spcAft>
              <a:buClr>
                <a:srgbClr val="874EA9"/>
              </a:buClr>
              <a:buSzPct val="145000"/>
              <a:buFont typeface="Arial"/>
              <a:buChar char="•"/>
              <a:tabLst>
                <a:tab pos="0" algn="l"/>
              </a:tabLst>
            </a:pPr>
            <a:r>
              <a:rPr lang="en-AU" sz="2400" b="0" strike="noStrike" spc="-1">
                <a:solidFill>
                  <a:srgbClr val="000000"/>
                </a:solidFill>
                <a:latin typeface="Times New Roman"/>
                <a:ea typeface="DejaVu Sans"/>
              </a:rPr>
              <a:t>Technical expertise through ASTDD consultants; Reg Louie, Ohnmar Tut, Kathy Phipps, and Mike Manz</a:t>
            </a:r>
            <a:endParaRPr lang="en-US" sz="2400" b="0" strike="noStrike" spc="-1">
              <a:latin typeface="Arial"/>
            </a:endParaRPr>
          </a:p>
          <a:p>
            <a:pPr marL="743040" lvl="1" indent="-284760">
              <a:lnSpc>
                <a:spcPct val="100000"/>
              </a:lnSpc>
              <a:spcBef>
                <a:spcPts val="479"/>
              </a:spcBef>
              <a:spcAft>
                <a:spcPts val="601"/>
              </a:spcAft>
              <a:buClr>
                <a:srgbClr val="874EA9"/>
              </a:buClr>
              <a:buSzPct val="145000"/>
              <a:buFont typeface="Arial"/>
              <a:buChar char="•"/>
              <a:tabLst>
                <a:tab pos="0" algn="l"/>
              </a:tabLst>
            </a:pPr>
            <a:r>
              <a:rPr lang="en-AU" sz="2400" b="0" strike="noStrike" spc="-1">
                <a:solidFill>
                  <a:srgbClr val="000000"/>
                </a:solidFill>
                <a:latin typeface="Times New Roman"/>
                <a:ea typeface="DejaVu Sans"/>
              </a:rPr>
              <a:t>PIHOA, PBDA, PIPCA, ASTHO, HRSA MCHB, NACDD</a:t>
            </a:r>
            <a:endParaRPr lang="en-US" sz="2400" b="0" strike="noStrike" spc="-1">
              <a:latin typeface="Arial"/>
            </a:endParaRPr>
          </a:p>
          <a:p>
            <a:pPr marL="743040" lvl="1" indent="-284760">
              <a:lnSpc>
                <a:spcPct val="100000"/>
              </a:lnSpc>
              <a:spcBef>
                <a:spcPts val="479"/>
              </a:spcBef>
              <a:spcAft>
                <a:spcPts val="601"/>
              </a:spcAft>
              <a:buClr>
                <a:srgbClr val="874EA9"/>
              </a:buClr>
              <a:buSzPct val="145000"/>
              <a:buFont typeface="Arial"/>
              <a:buChar char="•"/>
              <a:tabLst>
                <a:tab pos="0" algn="l"/>
              </a:tabLst>
            </a:pPr>
            <a:r>
              <a:rPr lang="en-AU" sz="2400" b="0" strike="noStrike" spc="-1">
                <a:solidFill>
                  <a:srgbClr val="000000"/>
                </a:solidFill>
                <a:latin typeface="Times New Roman"/>
                <a:ea typeface="DejaVu Sans"/>
              </a:rPr>
              <a:t>Dental chiefs of all USAPI</a:t>
            </a:r>
            <a:endParaRPr lang="en-US" sz="2400" b="0" strike="noStrike" spc="-1">
              <a:latin typeface="Arial"/>
            </a:endParaRPr>
          </a:p>
          <a:p>
            <a:pPr>
              <a:lnSpc>
                <a:spcPct val="100000"/>
              </a:lnSpc>
              <a:spcBef>
                <a:spcPts val="479"/>
              </a:spcBef>
              <a:spcAft>
                <a:spcPts val="601"/>
              </a:spcAft>
              <a:tabLst>
                <a:tab pos="0" algn="l"/>
              </a:tabLst>
            </a:pPr>
            <a:endParaRPr lang="en-US" sz="24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2133000" y="-41760"/>
            <a:ext cx="8915760" cy="109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AU" sz="2800" b="1" strike="noStrike" spc="-1">
                <a:solidFill>
                  <a:srgbClr val="5A3471"/>
                </a:solidFill>
                <a:latin typeface="Times New Roman"/>
                <a:ea typeface="DejaVu Sans"/>
              </a:rPr>
              <a:t>Meetings/Workshop: ASTDD and USAPI representatives</a:t>
            </a:r>
            <a:endParaRPr lang="en-US" sz="2800" b="0" strike="noStrike" spc="-1">
              <a:latin typeface="Arial"/>
            </a:endParaRPr>
          </a:p>
        </p:txBody>
      </p:sp>
      <p:sp>
        <p:nvSpPr>
          <p:cNvPr id="114" name="CustomShape 2"/>
          <p:cNvSpPr/>
          <p:nvPr/>
        </p:nvSpPr>
        <p:spPr>
          <a:xfrm>
            <a:off x="1859760" y="1425960"/>
            <a:ext cx="10017720" cy="415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66000"/>
          </a:bodyPr>
          <a:lstStyle/>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In late 2018, met with USAPI ministers/directors of public health. Shared proposed project plans/objectives/strategies/potential outcomes. Assured them that findings/recommendations are vetted by them before completion of final report to CDC</a:t>
            </a:r>
            <a:endParaRPr lang="en-US" sz="2400" b="0" strike="noStrike" spc="-1">
              <a:latin typeface="Arial"/>
            </a:endParaRPr>
          </a:p>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In 2019, USAPI dental chiefs and representatives of MCH, CHC, PIHOA and PIPCA worked with ASTDD consultants to:</a:t>
            </a:r>
            <a:endParaRPr lang="en-US" sz="2400" b="0" strike="noStrike" spc="-1">
              <a:latin typeface="Arial"/>
            </a:endParaRPr>
          </a:p>
          <a:p>
            <a:pPr marL="432000" lvl="1" indent="-216000">
              <a:lnSpc>
                <a:spcPct val="100000"/>
              </a:lnSpc>
              <a:spcBef>
                <a:spcPts val="479"/>
              </a:spcBef>
              <a:spcAft>
                <a:spcPts val="601"/>
              </a:spcAft>
              <a:buClr>
                <a:srgbClr val="000000"/>
              </a:buClr>
              <a:buSzPct val="45000"/>
              <a:buFont typeface="Wingdings" charset="2"/>
              <a:buChar char=""/>
            </a:pPr>
            <a:r>
              <a:rPr lang="en-GB" sz="2400" b="0" strike="noStrike" spc="-1">
                <a:solidFill>
                  <a:srgbClr val="000000"/>
                </a:solidFill>
                <a:latin typeface="Times New Roman"/>
                <a:ea typeface="DejaVu Sans"/>
              </a:rPr>
              <a:t>present descriptions of their current programs and existing data</a:t>
            </a:r>
            <a:endParaRPr lang="en-US" sz="2400" b="0" strike="noStrike" spc="-1">
              <a:latin typeface="Arial"/>
            </a:endParaRPr>
          </a:p>
          <a:p>
            <a:pPr marL="432000" lvl="1" indent="-216000">
              <a:lnSpc>
                <a:spcPct val="100000"/>
              </a:lnSpc>
              <a:spcBef>
                <a:spcPts val="479"/>
              </a:spcBef>
              <a:spcAft>
                <a:spcPts val="601"/>
              </a:spcAft>
              <a:buClr>
                <a:srgbClr val="000000"/>
              </a:buClr>
              <a:buSzPct val="45000"/>
              <a:buFont typeface="Wingdings" charset="2"/>
              <a:buChar char=""/>
            </a:pPr>
            <a:r>
              <a:rPr lang="en-GB" sz="2400" b="0" strike="noStrike" spc="-1">
                <a:solidFill>
                  <a:srgbClr val="000000"/>
                </a:solidFill>
                <a:latin typeface="Times New Roman"/>
                <a:ea typeface="DejaVu Sans"/>
              </a:rPr>
              <a:t>discuss best approaches and a plan to promote support for and implement the needs assessment</a:t>
            </a:r>
            <a:endParaRPr lang="en-US" sz="2400" b="0" strike="noStrike" spc="-1">
              <a:latin typeface="Arial"/>
            </a:endParaRPr>
          </a:p>
          <a:p>
            <a:pPr marL="432000" lvl="1" indent="-216000">
              <a:lnSpc>
                <a:spcPct val="100000"/>
              </a:lnSpc>
              <a:spcBef>
                <a:spcPts val="479"/>
              </a:spcBef>
              <a:spcAft>
                <a:spcPts val="601"/>
              </a:spcAft>
              <a:buClr>
                <a:srgbClr val="000000"/>
              </a:buClr>
              <a:buSzPct val="45000"/>
              <a:buFont typeface="Wingdings" charset="2"/>
              <a:buChar char=""/>
            </a:pPr>
            <a:r>
              <a:rPr lang="en-GB" sz="2400" b="0" strike="noStrike" spc="-1">
                <a:solidFill>
                  <a:srgbClr val="000000"/>
                </a:solidFill>
                <a:latin typeface="Times New Roman"/>
                <a:ea typeface="DejaVu Sans"/>
              </a:rPr>
              <a:t>decide on an oral health surveillance plan for the USAPI</a:t>
            </a:r>
            <a:endParaRPr lang="en-US" sz="2400" b="0" strike="noStrike" spc="-1">
              <a:latin typeface="Arial"/>
            </a:endParaRPr>
          </a:p>
          <a:p>
            <a:pPr marL="432000" lvl="1" indent="-216000">
              <a:lnSpc>
                <a:spcPct val="100000"/>
              </a:lnSpc>
              <a:spcBef>
                <a:spcPts val="479"/>
              </a:spcBef>
              <a:spcAft>
                <a:spcPts val="601"/>
              </a:spcAft>
              <a:buClr>
                <a:srgbClr val="000000"/>
              </a:buClr>
              <a:buSzPct val="45000"/>
              <a:buFont typeface="Wingdings" charset="2"/>
              <a:buChar char=""/>
            </a:pPr>
            <a:r>
              <a:rPr lang="en-GB" sz="2400" b="0" strike="noStrike" spc="-1">
                <a:solidFill>
                  <a:srgbClr val="000000"/>
                </a:solidFill>
                <a:latin typeface="Times New Roman"/>
                <a:ea typeface="DejaVu Sans"/>
              </a:rPr>
              <a:t>identify a key oral health contact person in each USAPI</a:t>
            </a:r>
            <a:endParaRPr lang="en-US" sz="2400" b="0" strike="noStrike" spc="-1">
              <a:latin typeface="Arial"/>
            </a:endParaRPr>
          </a:p>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Subsequently, each USAPI completed a draft of the </a:t>
            </a:r>
            <a:r>
              <a:rPr lang="en-GB" sz="2400" b="0" i="1" strike="noStrike" spc="-1">
                <a:solidFill>
                  <a:srgbClr val="000000"/>
                </a:solidFill>
                <a:latin typeface="Times New Roman"/>
                <a:ea typeface="DejaVu Sans"/>
              </a:rPr>
              <a:t>Characteristics of the Oral Health Environment</a:t>
            </a:r>
            <a:r>
              <a:rPr lang="en-GB" sz="2400" b="0" strike="noStrike" spc="-1">
                <a:solidFill>
                  <a:srgbClr val="000000"/>
                </a:solidFill>
                <a:latin typeface="Times New Roman"/>
                <a:ea typeface="DejaVu Sans"/>
              </a:rPr>
              <a:t> table</a:t>
            </a:r>
            <a:endParaRPr lang="en-US" sz="2400" b="0" strike="noStrike" spc="-1">
              <a:latin typeface="Arial"/>
            </a:endParaRPr>
          </a:p>
          <a:p>
            <a:pPr>
              <a:lnSpc>
                <a:spcPct val="100000"/>
              </a:lnSpc>
              <a:spcBef>
                <a:spcPts val="479"/>
              </a:spcBef>
              <a:spcAft>
                <a:spcPts val="601"/>
              </a:spcAft>
            </a:pPr>
            <a:endParaRPr lang="en-US" sz="24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ustomShape 1"/>
          <p:cNvSpPr/>
          <p:nvPr/>
        </p:nvSpPr>
        <p:spPr>
          <a:xfrm>
            <a:off x="1767240" y="451800"/>
            <a:ext cx="6885720" cy="123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tabLst>
                <a:tab pos="0" algn="l"/>
              </a:tabLst>
            </a:pPr>
            <a:r>
              <a:rPr lang="en-US" sz="2800" b="1" strike="noStrike" spc="-1">
                <a:solidFill>
                  <a:srgbClr val="5A3471"/>
                </a:solidFill>
                <a:latin typeface="Times New Roman"/>
                <a:ea typeface="DejaVu Sans"/>
              </a:rPr>
              <a:t>Needs Assessment Approach</a:t>
            </a:r>
            <a:br/>
            <a:endParaRPr lang="en-US" sz="2800" b="0" strike="noStrike" spc="-1">
              <a:latin typeface="Arial"/>
            </a:endParaRPr>
          </a:p>
        </p:txBody>
      </p:sp>
      <p:sp>
        <p:nvSpPr>
          <p:cNvPr id="116" name="CustomShape 2"/>
          <p:cNvSpPr/>
          <p:nvPr/>
        </p:nvSpPr>
        <p:spPr>
          <a:xfrm>
            <a:off x="1968840" y="1545840"/>
            <a:ext cx="10017720" cy="480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Reviewed existing reports and literature</a:t>
            </a:r>
            <a:endParaRPr lang="en-US" sz="2400" b="0" strike="noStrike" spc="-1">
              <a:latin typeface="Arial"/>
            </a:endParaRPr>
          </a:p>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Used an ethnographic approach structured around the respective territory’s perceptions of their needs and cultural influences</a:t>
            </a:r>
            <a:endParaRPr lang="en-US" sz="2400" b="0" strike="noStrike" spc="-1">
              <a:latin typeface="Arial"/>
            </a:endParaRPr>
          </a:p>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ASTDD consultants developed assessment tools and table templates for each territory to collect information on strengths, challenges and opportunities for:</a:t>
            </a:r>
            <a:endParaRPr lang="en-US" sz="2400" b="0" strike="noStrike" spc="-1">
              <a:latin typeface="Arial"/>
            </a:endParaRPr>
          </a:p>
          <a:p>
            <a:pPr marL="743040" lvl="1"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Components of the oral health environment </a:t>
            </a:r>
            <a:endParaRPr lang="en-US" sz="2400" b="0" strike="noStrike" spc="-1">
              <a:latin typeface="Arial"/>
            </a:endParaRPr>
          </a:p>
          <a:p>
            <a:pPr marL="743040" lvl="1"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Service delivery sites and programs</a:t>
            </a:r>
            <a:endParaRPr lang="en-US" sz="2400" b="0" strike="noStrike" spc="-1">
              <a:latin typeface="Arial"/>
            </a:endParaRPr>
          </a:p>
          <a:p>
            <a:pPr marL="743040" lvl="1"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Funding</a:t>
            </a:r>
            <a:endParaRPr lang="en-US" sz="2400" b="0" strike="noStrike" spc="-1">
              <a:latin typeface="Arial"/>
            </a:endParaRPr>
          </a:p>
          <a:p>
            <a:pPr marL="743040" lvl="1"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Workforce</a:t>
            </a:r>
            <a:endParaRPr lang="en-US" sz="2400" b="0" strike="noStrike" spc="-1">
              <a:latin typeface="Arial"/>
            </a:endParaRPr>
          </a:p>
          <a:p>
            <a:pPr marL="743040" lvl="1"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Policy mandates</a:t>
            </a:r>
            <a:endParaRPr lang="en-US" sz="2400" b="0" strike="noStrike" spc="-1">
              <a:latin typeface="Arial"/>
            </a:endParaRPr>
          </a:p>
          <a:p>
            <a:pPr marL="743040" lvl="1"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Partnerships</a:t>
            </a:r>
            <a:endParaRPr lang="en-US" sz="2400" b="0" strike="noStrike"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2456640" y="332280"/>
            <a:ext cx="8268120" cy="1229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2800" b="1" strike="noStrike" spc="-1">
                <a:solidFill>
                  <a:srgbClr val="5A3471"/>
                </a:solidFill>
                <a:latin typeface="Times New Roman"/>
                <a:ea typeface="DejaVu Sans"/>
              </a:rPr>
              <a:t>USAPI Findings – A. Oral Health Needs</a:t>
            </a:r>
            <a:br/>
            <a:endParaRPr lang="en-US" sz="2800" b="0" strike="noStrike" spc="-1">
              <a:latin typeface="Arial"/>
            </a:endParaRPr>
          </a:p>
        </p:txBody>
      </p:sp>
      <p:sp>
        <p:nvSpPr>
          <p:cNvPr id="118" name="CustomShape 2"/>
          <p:cNvSpPr/>
          <p:nvPr/>
        </p:nvSpPr>
        <p:spPr>
          <a:xfrm>
            <a:off x="2099520" y="1436760"/>
            <a:ext cx="10017720" cy="409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Significant oral health problems exist in each territory: </a:t>
            </a:r>
            <a:endParaRPr lang="en-US" sz="2400" b="0" strike="noStrike" spc="-1">
              <a:latin typeface="Arial"/>
            </a:endParaRPr>
          </a:p>
          <a:p>
            <a:pPr marL="743040" lvl="1"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high dental caries prevalence, especially among children</a:t>
            </a:r>
            <a:endParaRPr lang="en-US" sz="2400" b="0" strike="noStrike" spc="-1">
              <a:latin typeface="Arial"/>
            </a:endParaRPr>
          </a:p>
          <a:p>
            <a:pPr marL="743040" lvl="1"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high prevalence of diabetes, CVD, and obesity </a:t>
            </a:r>
            <a:endParaRPr lang="en-US" sz="2400" b="0" strike="noStrike" spc="-1">
              <a:latin typeface="Arial"/>
            </a:endParaRPr>
          </a:p>
          <a:p>
            <a:pPr marL="743040" lvl="1"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In most USAPI, high prevalence of oral cancer associated with betel nut use. </a:t>
            </a:r>
            <a:endParaRPr lang="en-US" sz="2400" b="0" strike="noStrike" spc="-1">
              <a:latin typeface="Arial"/>
            </a:endParaRPr>
          </a:p>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Community water fluoridation is not feasible for USAPI</a:t>
            </a:r>
            <a:endParaRPr lang="en-US" sz="2400" b="0" strike="noStrike" spc="-1">
              <a:latin typeface="Arial"/>
            </a:endParaRPr>
          </a:p>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Consensus that establishing a common oral health surveillance system be explored – e.g., ASTDD Basic Screening Survey</a:t>
            </a:r>
            <a:endParaRPr lang="en-US" sz="2400" b="0" strike="noStrike" spc="-1">
              <a:latin typeface="Arial"/>
            </a:endParaRPr>
          </a:p>
          <a:p>
            <a:pPr>
              <a:lnSpc>
                <a:spcPct val="100000"/>
              </a:lnSpc>
              <a:spcBef>
                <a:spcPts val="479"/>
              </a:spcBef>
              <a:spcAft>
                <a:spcPts val="601"/>
              </a:spcAft>
            </a:pPr>
            <a:endParaRPr lang="en-US" sz="24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2389680" y="223560"/>
            <a:ext cx="8268120" cy="1229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4000"/>
          </a:bodyPr>
          <a:lstStyle/>
          <a:p>
            <a:pPr algn="ctr">
              <a:lnSpc>
                <a:spcPct val="100000"/>
              </a:lnSpc>
            </a:pPr>
            <a:r>
              <a:rPr lang="en-US" sz="2800" b="1" strike="noStrike" spc="-1">
                <a:solidFill>
                  <a:srgbClr val="5A3471"/>
                </a:solidFill>
                <a:latin typeface="Times New Roman"/>
                <a:ea typeface="DejaVu Sans"/>
              </a:rPr>
              <a:t>USAPI Findings – </a:t>
            </a:r>
            <a:endParaRPr lang="en-US" sz="2800" b="0" strike="noStrike" spc="-1">
              <a:latin typeface="Arial"/>
            </a:endParaRPr>
          </a:p>
          <a:p>
            <a:pPr algn="ctr">
              <a:lnSpc>
                <a:spcPct val="100000"/>
              </a:lnSpc>
            </a:pPr>
            <a:r>
              <a:rPr lang="en-US" sz="2800" b="1" strike="noStrike" spc="-1">
                <a:solidFill>
                  <a:srgbClr val="5A3471"/>
                </a:solidFill>
                <a:latin typeface="Times New Roman"/>
                <a:ea typeface="DejaVu Sans"/>
              </a:rPr>
              <a:t>B. Public Oral Health Care Delivery Sites</a:t>
            </a:r>
            <a:br/>
            <a:endParaRPr lang="en-US" sz="2800" b="0" strike="noStrike" spc="-1">
              <a:latin typeface="Arial"/>
            </a:endParaRPr>
          </a:p>
        </p:txBody>
      </p:sp>
      <p:sp>
        <p:nvSpPr>
          <p:cNvPr id="120" name="CustomShape 2"/>
          <p:cNvSpPr/>
          <p:nvPr/>
        </p:nvSpPr>
        <p:spPr>
          <a:xfrm>
            <a:off x="2099520" y="1580760"/>
            <a:ext cx="9330480" cy="409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Delivery sites range from fixed facilities in main hospitals and in CHCs, to extramural/community sites, most using portable dental equipment. Also, outreach/off-site care is provided with other health care disciplines, and capacity for telehealth and distance training/learning is evolving</a:t>
            </a:r>
            <a:endParaRPr lang="en-US" sz="2400" b="0" strike="noStrike" spc="-1">
              <a:latin typeface="Arial"/>
            </a:endParaRPr>
          </a:p>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Dental clinics have limited clinical facilities &amp; equipment. Serious challenges due to expense, remote locations from vendors, and equipment maintenance</a:t>
            </a:r>
            <a:endParaRPr lang="en-US" sz="2400" b="0" strike="noStrike" spc="-1">
              <a:latin typeface="Arial"/>
            </a:endParaRPr>
          </a:p>
          <a:p>
            <a:pPr>
              <a:lnSpc>
                <a:spcPct val="100000"/>
              </a:lnSpc>
              <a:spcBef>
                <a:spcPts val="479"/>
              </a:spcBef>
              <a:spcAft>
                <a:spcPts val="601"/>
              </a:spcAft>
            </a:pPr>
            <a:endParaRPr lang="en-US" sz="2400" b="0" strike="noStrike" spc="-1">
              <a:latin typeface="Arial"/>
            </a:endParaRPr>
          </a:p>
          <a:p>
            <a:pPr>
              <a:lnSpc>
                <a:spcPct val="100000"/>
              </a:lnSpc>
              <a:spcBef>
                <a:spcPts val="479"/>
              </a:spcBef>
              <a:spcAft>
                <a:spcPts val="601"/>
              </a:spcAft>
            </a:pPr>
            <a:endParaRPr lang="en-US" sz="24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1745640" y="182880"/>
            <a:ext cx="10017720" cy="187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3100" b="1" strike="noStrike" spc="-1">
                <a:solidFill>
                  <a:srgbClr val="5A3471"/>
                </a:solidFill>
                <a:latin typeface="Times New Roman"/>
                <a:ea typeface="DejaVu Sans"/>
              </a:rPr>
              <a:t>USAPI Findings </a:t>
            </a:r>
            <a:br/>
            <a:r>
              <a:rPr lang="en-US" sz="3100" b="1" strike="noStrike" spc="-1">
                <a:solidFill>
                  <a:srgbClr val="5A3471"/>
                </a:solidFill>
                <a:latin typeface="Times New Roman"/>
                <a:ea typeface="DejaVu Sans"/>
              </a:rPr>
              <a:t>C. Funding for Public Oral Health Care Programs and Services</a:t>
            </a:r>
            <a:br/>
            <a:endParaRPr lang="en-US" sz="3100" b="0" strike="noStrike" spc="-1">
              <a:latin typeface="Arial"/>
            </a:endParaRPr>
          </a:p>
        </p:txBody>
      </p:sp>
      <p:sp>
        <p:nvSpPr>
          <p:cNvPr id="122" name="CustomShape 2"/>
          <p:cNvSpPr/>
          <p:nvPr/>
        </p:nvSpPr>
        <p:spPr>
          <a:xfrm>
            <a:off x="1407960" y="1737360"/>
            <a:ext cx="10017720" cy="433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7000"/>
          </a:bodyPr>
          <a:lstStyle/>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All have established PH infrastructure for oral health, funded primarily by general government funds.</a:t>
            </a:r>
            <a:endParaRPr lang="en-US" sz="2400" b="0" strike="noStrike" spc="-1">
              <a:latin typeface="Times New Roman"/>
            </a:endParaRPr>
          </a:p>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Each USAPI receives HRSA CHC funding and all have an oral health component.</a:t>
            </a:r>
            <a:endParaRPr lang="en-US" sz="2400" b="0" strike="noStrike" spc="-1">
              <a:latin typeface="Times New Roman"/>
            </a:endParaRPr>
          </a:p>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Some have Medicaid (AS, CNMI, Guam) and others have other health insurance/financing programs with dental benefits. Patient fees collected go to the general hospital/clinic funds. </a:t>
            </a:r>
            <a:endParaRPr lang="en-US" sz="2400" b="0" strike="noStrike" spc="-1">
              <a:latin typeface="Times New Roman"/>
            </a:endParaRPr>
          </a:p>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To date, USAPI have not been eligible for CDC funding, e.g., infrastructure development, surveillance or preventive services.</a:t>
            </a:r>
            <a:endParaRPr lang="en-US" sz="2400" b="0" strike="noStrike" spc="-1">
              <a:latin typeface="Times New Roman"/>
            </a:endParaRPr>
          </a:p>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FF0000"/>
                </a:solidFill>
                <a:latin typeface="Times New Roman"/>
                <a:ea typeface="DejaVu Sans"/>
              </a:rPr>
              <a:t>All OH programs have </a:t>
            </a:r>
            <a:r>
              <a:rPr lang="en-GB" sz="2400" b="1" strike="noStrike" spc="-1">
                <a:solidFill>
                  <a:srgbClr val="FF0000"/>
                </a:solidFill>
                <a:latin typeface="Times New Roman"/>
                <a:ea typeface="DejaVu Sans"/>
              </a:rPr>
              <a:t>insufficient</a:t>
            </a:r>
            <a:r>
              <a:rPr lang="en-GB" sz="2400" b="0" strike="noStrike" spc="-1">
                <a:solidFill>
                  <a:srgbClr val="FF0000"/>
                </a:solidFill>
                <a:latin typeface="Times New Roman"/>
                <a:ea typeface="DejaVu Sans"/>
              </a:rPr>
              <a:t> funds to meet the needs of their populations. </a:t>
            </a:r>
            <a:endParaRPr lang="en-US" sz="2400" b="0" strike="noStrike" spc="-1">
              <a:latin typeface="Times New Roman"/>
            </a:endParaRPr>
          </a:p>
          <a:p>
            <a:pPr>
              <a:lnSpc>
                <a:spcPct val="100000"/>
              </a:lnSpc>
              <a:spcBef>
                <a:spcPts val="479"/>
              </a:spcBef>
              <a:spcAft>
                <a:spcPts val="601"/>
              </a:spcAft>
              <a:tabLst>
                <a:tab pos="0" algn="l"/>
              </a:tabLst>
            </a:pPr>
            <a:endParaRPr lang="en-US" sz="2400" b="0" strike="noStrike" spc="-1">
              <a:latin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1484280" y="685800"/>
            <a:ext cx="10017720" cy="1185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3000"/>
          </a:bodyPr>
          <a:lstStyle/>
          <a:p>
            <a:pPr algn="ctr">
              <a:lnSpc>
                <a:spcPct val="100000"/>
              </a:lnSpc>
            </a:pPr>
            <a:r>
              <a:rPr lang="en-US" sz="2800" b="1" strike="noStrike" spc="-1">
                <a:solidFill>
                  <a:srgbClr val="5A3471"/>
                </a:solidFill>
                <a:latin typeface="Times New Roman"/>
                <a:ea typeface="DejaVu Sans"/>
              </a:rPr>
              <a:t>USAPI Findings </a:t>
            </a:r>
            <a:br/>
            <a:r>
              <a:rPr lang="en-US" sz="2800" b="1" strike="noStrike" spc="-1">
                <a:solidFill>
                  <a:srgbClr val="5A3471"/>
                </a:solidFill>
                <a:latin typeface="Times New Roman"/>
                <a:ea typeface="DejaVu Sans"/>
              </a:rPr>
              <a:t>D. Current Staffing and Pipeline</a:t>
            </a:r>
            <a:br/>
            <a:endParaRPr lang="en-US" sz="2800" b="0" strike="noStrike" spc="-1">
              <a:latin typeface="Arial"/>
            </a:endParaRPr>
          </a:p>
        </p:txBody>
      </p:sp>
      <p:sp>
        <p:nvSpPr>
          <p:cNvPr id="124" name="CustomShape 2"/>
          <p:cNvSpPr/>
          <p:nvPr/>
        </p:nvSpPr>
        <p:spPr>
          <a:xfrm>
            <a:off x="1653120" y="1719360"/>
            <a:ext cx="10017720" cy="38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Established pipeline for training: Department of Oral Health, Fiji National University</a:t>
            </a:r>
            <a:endParaRPr lang="en-US" sz="2400" b="0" strike="noStrike" spc="-1">
              <a:latin typeface="Arial"/>
            </a:endParaRPr>
          </a:p>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Some USAPI have a limited ability to hire dentists from other countries </a:t>
            </a:r>
            <a:endParaRPr lang="en-US" sz="2400" b="0" strike="noStrike" spc="-1">
              <a:latin typeface="Arial"/>
            </a:endParaRPr>
          </a:p>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US federal dental “loan repayment” opportunities exist in 3 USAPI  </a:t>
            </a:r>
            <a:endParaRPr lang="en-US" sz="2400" b="0" strike="noStrike" spc="-1">
              <a:latin typeface="Arial"/>
            </a:endParaRPr>
          </a:p>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Limited number of providers (up to 1:10,000) in some USAPI </a:t>
            </a:r>
            <a:endParaRPr lang="en-US" sz="2400" b="0" strike="noStrike" spc="-1">
              <a:latin typeface="Arial"/>
            </a:endParaRPr>
          </a:p>
          <a:p>
            <a:pPr marL="285840" indent="-284760">
              <a:lnSpc>
                <a:spcPct val="100000"/>
              </a:lnSpc>
              <a:spcBef>
                <a:spcPts val="479"/>
              </a:spcBef>
              <a:spcAft>
                <a:spcPts val="601"/>
              </a:spcAft>
              <a:buClr>
                <a:srgbClr val="874EA9"/>
              </a:buClr>
              <a:buSzPct val="145000"/>
              <a:buFont typeface="Arial"/>
              <a:buChar char="•"/>
            </a:pPr>
            <a:r>
              <a:rPr lang="en-GB" sz="2400" b="0" strike="noStrike" spc="-1">
                <a:solidFill>
                  <a:srgbClr val="000000"/>
                </a:solidFill>
                <a:latin typeface="Times New Roman"/>
                <a:ea typeface="DejaVu Sans"/>
              </a:rPr>
              <a:t>Minimal Dental CE opportunities/training for all staff on or off-island</a:t>
            </a:r>
            <a:endParaRPr lang="en-US" sz="2400" b="0" strike="noStrike" spc="-1">
              <a:latin typeface="Arial"/>
            </a:endParaRPr>
          </a:p>
          <a:p>
            <a:pPr>
              <a:lnSpc>
                <a:spcPct val="100000"/>
              </a:lnSpc>
              <a:spcBef>
                <a:spcPts val="479"/>
              </a:spcBef>
              <a:spcAft>
                <a:spcPts val="601"/>
              </a:spcAft>
            </a:pPr>
            <a:endParaRPr lang="en-US" sz="24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776</TotalTime>
  <Words>1229</Words>
  <Application>Microsoft Office PowerPoint</Application>
  <PresentationFormat>Widescreen</PresentationFormat>
  <Paragraphs>99</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judith feinstein</dc:creator>
  <dc:description/>
  <cp:lastModifiedBy>Beverly Isman</cp:lastModifiedBy>
  <cp:revision>54</cp:revision>
  <dcterms:created xsi:type="dcterms:W3CDTF">2019-03-19T19:40:52Z</dcterms:created>
  <dcterms:modified xsi:type="dcterms:W3CDTF">2023-04-05T18:17:43Z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15</vt:i4>
  </property>
</Properties>
</file>