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title>
      <c:tx>
        <c:rich>
          <a:bodyPr rot="0"/>
          <a:lstStyle/>
          <a:p>
            <a:pPr>
              <a:defRPr lang="en-US" sz="2128" b="1" strike="noStrike" spc="-1">
                <a:solidFill>
                  <a:srgbClr val="595959"/>
                </a:solidFill>
                <a:latin typeface="Arial"/>
              </a:defRPr>
            </a:pPr>
            <a:r>
              <a:rPr lang="en-US" sz="2128" b="1" strike="noStrike" spc="-1">
                <a:solidFill>
                  <a:srgbClr val="595959"/>
                </a:solidFill>
                <a:latin typeface="Arial"/>
              </a:rPr>
              <a:t>Figure 1. Percentage of Public School Children with decay experience, untreated decay and dental sealants, American Samoa vs. United States.</a:t>
            </a:r>
          </a:p>
        </c:rich>
      </c:tx>
      <c:overlay val="0"/>
      <c:spPr>
        <a:noFill/>
        <a:ln>
          <a:noFill/>
        </a:ln>
      </c:spPr>
    </c:title>
    <c:autoTitleDeleted val="0"/>
    <c:plotArea>
      <c:layout/>
      <c:barChart>
        <c:barDir val="col"/>
        <c:grouping val="clustered"/>
        <c:varyColors val="0"/>
        <c:ser>
          <c:idx val="0"/>
          <c:order val="0"/>
          <c:tx>
            <c:strRef>
              <c:f>label 0</c:f>
              <c:strCache>
                <c:ptCount val="1"/>
                <c:pt idx="0">
                  <c:v>UNITED STATES, 2-11 Year Olds</c:v>
                </c:pt>
              </c:strCache>
            </c:strRef>
          </c:tx>
          <c:spPr>
            <a:solidFill>
              <a:srgbClr val="AD84C6"/>
            </a:solidFill>
            <a:ln>
              <a:noFill/>
            </a:ln>
          </c:spPr>
          <c:invertIfNegative val="0"/>
          <c:dLbls>
            <c:numFmt formatCode="0.00%" sourceLinked="0"/>
            <c:spPr>
              <a:noFill/>
              <a:ln>
                <a:noFill/>
              </a:ln>
              <a:effectLst/>
            </c:spPr>
            <c:txPr>
              <a:bodyPr/>
              <a:lstStyle/>
              <a:p>
                <a:pPr>
                  <a:defRPr sz="1197" b="1" strike="noStrike" spc="-1">
                    <a:solidFill>
                      <a:srgbClr val="404040"/>
                    </a:solidFill>
                    <a:latin typeface="Arial"/>
                  </a:defRPr>
                </a:pPr>
                <a:endParaRPr lang="en-US"/>
              </a:p>
            </c:txPr>
            <c:dLblPos val="inEnd"/>
            <c:showLegendKey val="0"/>
            <c:showVal val="1"/>
            <c:showCatName val="0"/>
            <c:showSerName val="0"/>
            <c:showPercent val="0"/>
            <c:showBubbleSize val="1"/>
            <c:separator>; </c:separator>
            <c:showLeaderLines val="0"/>
            <c:extLst>
              <c:ext xmlns:c15="http://schemas.microsoft.com/office/drawing/2012/chart" uri="{CE6537A1-D6FC-4f65-9D91-7224C49458BB}">
                <c15:showLeaderLines val="0"/>
              </c:ext>
            </c:extLst>
          </c:dLbls>
          <c:cat>
            <c:strRef>
              <c:f>categories</c:f>
              <c:strCache>
                <c:ptCount val="3"/>
                <c:pt idx="0">
                  <c:v>DENTAL CARIES</c:v>
                </c:pt>
                <c:pt idx="1">
                  <c:v>UNTREATED DENTAL DECAY</c:v>
                </c:pt>
                <c:pt idx="2">
                  <c:v>SEALANTS</c:v>
                </c:pt>
              </c:strCache>
            </c:strRef>
          </c:cat>
          <c:val>
            <c:numRef>
              <c:f>0</c:f>
              <c:numCache>
                <c:formatCode>General</c:formatCode>
                <c:ptCount val="4"/>
                <c:pt idx="0">
                  <c:v>0.42</c:v>
                </c:pt>
                <c:pt idx="1">
                  <c:v>0.23</c:v>
                </c:pt>
                <c:pt idx="2">
                  <c:v>0.3</c:v>
                </c:pt>
              </c:numCache>
            </c:numRef>
          </c:val>
          <c:extLst>
            <c:ext xmlns:c16="http://schemas.microsoft.com/office/drawing/2014/chart" uri="{C3380CC4-5D6E-409C-BE32-E72D297353CC}">
              <c16:uniqueId val="{00000000-1271-4672-97D5-5F78C05A1DE7}"/>
            </c:ext>
          </c:extLst>
        </c:ser>
        <c:ser>
          <c:idx val="1"/>
          <c:order val="1"/>
          <c:tx>
            <c:strRef>
              <c:f>label 1</c:f>
              <c:strCache>
                <c:ptCount val="1"/>
                <c:pt idx="0">
                  <c:v>AMERICAN SAMOA, 2-11 Years Old</c:v>
                </c:pt>
              </c:strCache>
            </c:strRef>
          </c:tx>
          <c:spPr>
            <a:solidFill>
              <a:srgbClr val="373472"/>
            </a:solidFill>
            <a:ln>
              <a:noFill/>
            </a:ln>
          </c:spPr>
          <c:invertIfNegative val="0"/>
          <c:dLbls>
            <c:numFmt formatCode="0.00%" sourceLinked="0"/>
            <c:spPr>
              <a:noFill/>
              <a:ln>
                <a:noFill/>
              </a:ln>
              <a:effectLst/>
            </c:spPr>
            <c:txPr>
              <a:bodyPr/>
              <a:lstStyle/>
              <a:p>
                <a:pPr>
                  <a:defRPr sz="1197" b="1" strike="noStrike" spc="-1">
                    <a:solidFill>
                      <a:srgbClr val="FFFFFF"/>
                    </a:solidFill>
                    <a:latin typeface="Arial"/>
                  </a:defRPr>
                </a:pPr>
                <a:endParaRPr lang="en-US"/>
              </a:p>
            </c:txPr>
            <c:dLblPos val="inEnd"/>
            <c:showLegendKey val="0"/>
            <c:showVal val="1"/>
            <c:showCatName val="0"/>
            <c:showSerName val="0"/>
            <c:showPercent val="0"/>
            <c:showBubbleSize val="1"/>
            <c:separator>; </c:separator>
            <c:showLeaderLines val="0"/>
            <c:extLst>
              <c:ext xmlns:c15="http://schemas.microsoft.com/office/drawing/2012/chart" uri="{CE6537A1-D6FC-4f65-9D91-7224C49458BB}">
                <c15:showLeaderLines val="0"/>
              </c:ext>
            </c:extLst>
          </c:dLbls>
          <c:cat>
            <c:strRef>
              <c:f>categories</c:f>
              <c:strCache>
                <c:ptCount val="3"/>
                <c:pt idx="0">
                  <c:v>DENTAL CARIES</c:v>
                </c:pt>
                <c:pt idx="1">
                  <c:v>UNTREATED DENTAL DECAY</c:v>
                </c:pt>
                <c:pt idx="2">
                  <c:v>SEALANTS</c:v>
                </c:pt>
              </c:strCache>
            </c:strRef>
          </c:cat>
          <c:val>
            <c:numRef>
              <c:f>1</c:f>
              <c:numCache>
                <c:formatCode>General</c:formatCode>
                <c:ptCount val="4"/>
                <c:pt idx="0">
                  <c:v>0.57799999999999996</c:v>
                </c:pt>
                <c:pt idx="1">
                  <c:v>0.48599999999999999</c:v>
                </c:pt>
                <c:pt idx="2">
                  <c:v>0.48399999999999999</c:v>
                </c:pt>
              </c:numCache>
            </c:numRef>
          </c:val>
          <c:extLst>
            <c:ext xmlns:c16="http://schemas.microsoft.com/office/drawing/2014/chart" uri="{C3380CC4-5D6E-409C-BE32-E72D297353CC}">
              <c16:uniqueId val="{00000001-1271-4672-97D5-5F78C05A1DE7}"/>
            </c:ext>
          </c:extLst>
        </c:ser>
        <c:dLbls>
          <c:showLegendKey val="0"/>
          <c:showVal val="0"/>
          <c:showCatName val="0"/>
          <c:showSerName val="0"/>
          <c:showPercent val="0"/>
          <c:showBubbleSize val="0"/>
        </c:dLbls>
        <c:gapWidth val="100"/>
        <c:overlap val="-24"/>
        <c:axId val="93746521"/>
        <c:axId val="906315"/>
      </c:barChart>
      <c:catAx>
        <c:axId val="93746521"/>
        <c:scaling>
          <c:orientation val="minMax"/>
        </c:scaling>
        <c:delete val="0"/>
        <c:axPos val="b"/>
        <c:numFmt formatCode="General" sourceLinked="1"/>
        <c:majorTickMark val="none"/>
        <c:minorTickMark val="none"/>
        <c:tickLblPos val="nextTo"/>
        <c:spPr>
          <a:ln w="12600">
            <a:solidFill>
              <a:srgbClr val="D9D9D9"/>
            </a:solidFill>
            <a:round/>
          </a:ln>
        </c:spPr>
        <c:txPr>
          <a:bodyPr/>
          <a:lstStyle/>
          <a:p>
            <a:pPr>
              <a:defRPr sz="1197" b="0" strike="noStrike" spc="-1">
                <a:solidFill>
                  <a:srgbClr val="595959"/>
                </a:solidFill>
                <a:latin typeface="Arial"/>
              </a:defRPr>
            </a:pPr>
            <a:endParaRPr lang="en-US"/>
          </a:p>
        </c:txPr>
        <c:crossAx val="906315"/>
        <c:crosses val="autoZero"/>
        <c:auto val="1"/>
        <c:lblAlgn val="ctr"/>
        <c:lblOffset val="100"/>
        <c:noMultiLvlLbl val="0"/>
      </c:catAx>
      <c:valAx>
        <c:axId val="906315"/>
        <c:scaling>
          <c:orientation val="minMax"/>
        </c:scaling>
        <c:delete val="0"/>
        <c:axPos val="l"/>
        <c:majorGridlines>
          <c:spPr>
            <a:ln w="9360">
              <a:solidFill>
                <a:srgbClr val="D9D9D9"/>
              </a:solidFill>
              <a:round/>
            </a:ln>
          </c:spPr>
        </c:majorGridlines>
        <c:numFmt formatCode="0.00%" sourceLinked="0"/>
        <c:majorTickMark val="none"/>
        <c:minorTickMark val="none"/>
        <c:tickLblPos val="nextTo"/>
        <c:spPr>
          <a:ln w="9360">
            <a:noFill/>
          </a:ln>
        </c:spPr>
        <c:txPr>
          <a:bodyPr/>
          <a:lstStyle/>
          <a:p>
            <a:pPr>
              <a:defRPr sz="1197" b="0" strike="noStrike" spc="-1">
                <a:solidFill>
                  <a:srgbClr val="595959"/>
                </a:solidFill>
                <a:latin typeface="Arial"/>
              </a:defRPr>
            </a:pPr>
            <a:endParaRPr lang="en-US"/>
          </a:p>
        </c:txPr>
        <c:crossAx val="93746521"/>
        <c:crosses val="autoZero"/>
        <c:crossBetween val="between"/>
      </c:valAx>
      <c:spPr>
        <a:noFill/>
        <a:ln>
          <a:noFill/>
        </a:ln>
      </c:spPr>
    </c:plotArea>
    <c:legend>
      <c:legendPos val="b"/>
      <c:overlay val="0"/>
      <c:spPr>
        <a:noFill/>
        <a:ln>
          <a:noFill/>
        </a:ln>
      </c:spPr>
      <c:txPr>
        <a:bodyPr/>
        <a:lstStyle/>
        <a:p>
          <a:pPr>
            <a:defRPr sz="1197" b="0" strike="noStrike" spc="-1">
              <a:solidFill>
                <a:srgbClr val="595959"/>
              </a:solidFill>
              <a:latin typeface="Arial"/>
            </a:defRPr>
          </a:pPr>
          <a:endParaRPr lang="en-US"/>
        </a:p>
      </c:txPr>
    </c:legend>
    <c:plotVisOnly val="1"/>
    <c:dispBlanksAs val="gap"/>
    <c:showDLblsOverMax val="1"/>
  </c:chart>
  <c:spPr>
    <a:noFill/>
    <a:ln w="9360">
      <a:noFill/>
    </a:ln>
  </c:sp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title>
      <c:tx>
        <c:rich>
          <a:bodyPr rot="0"/>
          <a:lstStyle/>
          <a:p>
            <a:pPr>
              <a:defRPr lang="en-US" sz="2128" b="1" strike="noStrike" spc="-1">
                <a:solidFill>
                  <a:srgbClr val="595959"/>
                </a:solidFill>
                <a:latin typeface="Arial"/>
              </a:defRPr>
            </a:pPr>
            <a:r>
              <a:rPr lang="en-US" sz="2128" b="1" strike="noStrike" spc="-1">
                <a:solidFill>
                  <a:srgbClr val="595959"/>
                </a:solidFill>
                <a:latin typeface="Arial"/>
              </a:rPr>
              <a:t>Figure 2. Percentage of Private School Children with decay experience, untreated decay and dental sealants, American Samoa vs. United States.</a:t>
            </a:r>
          </a:p>
        </c:rich>
      </c:tx>
      <c:layout>
        <c:manualLayout>
          <c:xMode val="edge"/>
          <c:yMode val="edge"/>
          <c:x val="0.130420248328558"/>
          <c:y val="1.56033003839556E-2"/>
        </c:manualLayout>
      </c:layout>
      <c:overlay val="0"/>
      <c:spPr>
        <a:noFill/>
        <a:ln>
          <a:noFill/>
        </a:ln>
      </c:spPr>
    </c:title>
    <c:autoTitleDeleted val="0"/>
    <c:plotArea>
      <c:layout/>
      <c:barChart>
        <c:barDir val="col"/>
        <c:grouping val="clustered"/>
        <c:varyColors val="0"/>
        <c:ser>
          <c:idx val="0"/>
          <c:order val="0"/>
          <c:tx>
            <c:strRef>
              <c:f>label 0</c:f>
              <c:strCache>
                <c:ptCount val="1"/>
                <c:pt idx="0">
                  <c:v>UNITED STATES, 2-11 Year Olds</c:v>
                </c:pt>
              </c:strCache>
            </c:strRef>
          </c:tx>
          <c:spPr>
            <a:gradFill>
              <a:gsLst>
                <a:gs pos="0">
                  <a:srgbClr val="B490CA"/>
                </a:gs>
                <a:gs pos="100000">
                  <a:srgbClr val="9A70B5"/>
                </a:gs>
              </a:gsLst>
              <a:path path="circle"/>
            </a:gradFill>
            <a:ln>
              <a:noFill/>
            </a:ln>
          </c:spPr>
          <c:invertIfNegative val="0"/>
          <c:dLbls>
            <c:numFmt formatCode="0.00%" sourceLinked="0"/>
            <c:spPr>
              <a:noFill/>
              <a:ln>
                <a:noFill/>
              </a:ln>
              <a:effectLst/>
            </c:spPr>
            <c:txPr>
              <a:bodyPr/>
              <a:lstStyle/>
              <a:p>
                <a:pPr>
                  <a:defRPr sz="1197" b="0" strike="noStrike" spc="-1">
                    <a:solidFill>
                      <a:srgbClr val="404040"/>
                    </a:solidFill>
                    <a:latin typeface="Arial"/>
                  </a:defRPr>
                </a:pPr>
                <a:endParaRPr lang="en-US"/>
              </a:p>
            </c:txPr>
            <c:dLblPos val="inEnd"/>
            <c:showLegendKey val="0"/>
            <c:showVal val="1"/>
            <c:showCatName val="0"/>
            <c:showSerName val="0"/>
            <c:showPercent val="0"/>
            <c:showBubbleSize val="1"/>
            <c:separator>; </c:separator>
            <c:showLeaderLines val="0"/>
            <c:extLst>
              <c:ext xmlns:c15="http://schemas.microsoft.com/office/drawing/2012/chart" uri="{CE6537A1-D6FC-4f65-9D91-7224C49458BB}">
                <c15:showLeaderLines val="0"/>
              </c:ext>
            </c:extLst>
          </c:dLbls>
          <c:cat>
            <c:strRef>
              <c:f>categories</c:f>
              <c:strCache>
                <c:ptCount val="3"/>
                <c:pt idx="0">
                  <c:v>DENTAL CARIES</c:v>
                </c:pt>
                <c:pt idx="1">
                  <c:v>UNTREATED DENTAL DECAY</c:v>
                </c:pt>
                <c:pt idx="2">
                  <c:v>SEALANTS</c:v>
                </c:pt>
              </c:strCache>
            </c:strRef>
          </c:cat>
          <c:val>
            <c:numRef>
              <c:f>0</c:f>
              <c:numCache>
                <c:formatCode>General</c:formatCode>
                <c:ptCount val="4"/>
                <c:pt idx="0">
                  <c:v>0.42</c:v>
                </c:pt>
                <c:pt idx="1">
                  <c:v>0.23</c:v>
                </c:pt>
                <c:pt idx="2">
                  <c:v>0.3</c:v>
                </c:pt>
              </c:numCache>
            </c:numRef>
          </c:val>
          <c:extLst>
            <c:ext xmlns:c16="http://schemas.microsoft.com/office/drawing/2014/chart" uri="{C3380CC4-5D6E-409C-BE32-E72D297353CC}">
              <c16:uniqueId val="{00000000-98F3-47F6-952F-2588EB6FC38C}"/>
            </c:ext>
          </c:extLst>
        </c:ser>
        <c:ser>
          <c:idx val="1"/>
          <c:order val="1"/>
          <c:tx>
            <c:strRef>
              <c:f>label 1</c:f>
              <c:strCache>
                <c:ptCount val="1"/>
                <c:pt idx="0">
                  <c:v>AMERICAN SAMOA, 2-11 Years Old</c:v>
                </c:pt>
              </c:strCache>
            </c:strRef>
          </c:tx>
          <c:spPr>
            <a:gradFill>
              <a:gsLst>
                <a:gs pos="0">
                  <a:srgbClr val="9390CB"/>
                </a:gs>
                <a:gs pos="100000">
                  <a:srgbClr val="7370B6"/>
                </a:gs>
              </a:gsLst>
              <a:path path="circle"/>
            </a:gradFill>
            <a:ln>
              <a:noFill/>
            </a:ln>
          </c:spPr>
          <c:invertIfNegative val="0"/>
          <c:dLbls>
            <c:numFmt formatCode="0.00%" sourceLinked="0"/>
            <c:spPr>
              <a:noFill/>
              <a:ln>
                <a:noFill/>
              </a:ln>
              <a:effectLst/>
            </c:spPr>
            <c:txPr>
              <a:bodyPr/>
              <a:lstStyle/>
              <a:p>
                <a:pPr>
                  <a:defRPr sz="1197" b="0" strike="noStrike" spc="-1">
                    <a:solidFill>
                      <a:srgbClr val="404040"/>
                    </a:solidFill>
                    <a:latin typeface="Arial"/>
                  </a:defRPr>
                </a:pPr>
                <a:endParaRPr lang="en-US"/>
              </a:p>
            </c:txPr>
            <c:dLblPos val="inEnd"/>
            <c:showLegendKey val="0"/>
            <c:showVal val="1"/>
            <c:showCatName val="0"/>
            <c:showSerName val="0"/>
            <c:showPercent val="0"/>
            <c:showBubbleSize val="1"/>
            <c:separator>; </c:separator>
            <c:showLeaderLines val="0"/>
            <c:extLst>
              <c:ext xmlns:c15="http://schemas.microsoft.com/office/drawing/2012/chart" uri="{CE6537A1-D6FC-4f65-9D91-7224C49458BB}">
                <c15:showLeaderLines val="0"/>
              </c:ext>
            </c:extLst>
          </c:dLbls>
          <c:cat>
            <c:strRef>
              <c:f>categories</c:f>
              <c:strCache>
                <c:ptCount val="3"/>
                <c:pt idx="0">
                  <c:v>DENTAL CARIES</c:v>
                </c:pt>
                <c:pt idx="1">
                  <c:v>UNTREATED DENTAL DECAY</c:v>
                </c:pt>
                <c:pt idx="2">
                  <c:v>SEALANTS</c:v>
                </c:pt>
              </c:strCache>
            </c:strRef>
          </c:cat>
          <c:val>
            <c:numRef>
              <c:f>1</c:f>
              <c:numCache>
                <c:formatCode>General</c:formatCode>
                <c:ptCount val="4"/>
                <c:pt idx="0">
                  <c:v>0.58299999999999996</c:v>
                </c:pt>
                <c:pt idx="1">
                  <c:v>0.47299999999999998</c:v>
                </c:pt>
                <c:pt idx="2">
                  <c:v>0.439</c:v>
                </c:pt>
              </c:numCache>
            </c:numRef>
          </c:val>
          <c:extLst>
            <c:ext xmlns:c16="http://schemas.microsoft.com/office/drawing/2014/chart" uri="{C3380CC4-5D6E-409C-BE32-E72D297353CC}">
              <c16:uniqueId val="{00000001-98F3-47F6-952F-2588EB6FC38C}"/>
            </c:ext>
          </c:extLst>
        </c:ser>
        <c:dLbls>
          <c:showLegendKey val="0"/>
          <c:showVal val="0"/>
          <c:showCatName val="0"/>
          <c:showSerName val="0"/>
          <c:showPercent val="0"/>
          <c:showBubbleSize val="0"/>
        </c:dLbls>
        <c:gapWidth val="100"/>
        <c:overlap val="-24"/>
        <c:axId val="53932273"/>
        <c:axId val="70459969"/>
      </c:barChart>
      <c:catAx>
        <c:axId val="53932273"/>
        <c:scaling>
          <c:orientation val="minMax"/>
        </c:scaling>
        <c:delete val="0"/>
        <c:axPos val="b"/>
        <c:numFmt formatCode="General" sourceLinked="1"/>
        <c:majorTickMark val="none"/>
        <c:minorTickMark val="none"/>
        <c:tickLblPos val="nextTo"/>
        <c:spPr>
          <a:ln w="12600">
            <a:solidFill>
              <a:srgbClr val="D9D9D9"/>
            </a:solidFill>
            <a:round/>
          </a:ln>
        </c:spPr>
        <c:txPr>
          <a:bodyPr/>
          <a:lstStyle/>
          <a:p>
            <a:pPr>
              <a:defRPr sz="1197" b="0" strike="noStrike" spc="-1">
                <a:solidFill>
                  <a:srgbClr val="595959"/>
                </a:solidFill>
                <a:latin typeface="Arial"/>
              </a:defRPr>
            </a:pPr>
            <a:endParaRPr lang="en-US"/>
          </a:p>
        </c:txPr>
        <c:crossAx val="70459969"/>
        <c:crosses val="autoZero"/>
        <c:auto val="1"/>
        <c:lblAlgn val="ctr"/>
        <c:lblOffset val="100"/>
        <c:noMultiLvlLbl val="0"/>
      </c:catAx>
      <c:valAx>
        <c:axId val="70459969"/>
        <c:scaling>
          <c:orientation val="minMax"/>
        </c:scaling>
        <c:delete val="0"/>
        <c:axPos val="l"/>
        <c:majorGridlines>
          <c:spPr>
            <a:ln w="9360">
              <a:solidFill>
                <a:srgbClr val="D9D9D9"/>
              </a:solidFill>
              <a:round/>
            </a:ln>
          </c:spPr>
        </c:majorGridlines>
        <c:numFmt formatCode="0.00%" sourceLinked="0"/>
        <c:majorTickMark val="none"/>
        <c:minorTickMark val="none"/>
        <c:tickLblPos val="nextTo"/>
        <c:spPr>
          <a:ln w="9360">
            <a:noFill/>
          </a:ln>
        </c:spPr>
        <c:txPr>
          <a:bodyPr/>
          <a:lstStyle/>
          <a:p>
            <a:pPr>
              <a:defRPr sz="1197" b="0" strike="noStrike" spc="-1">
                <a:solidFill>
                  <a:srgbClr val="595959"/>
                </a:solidFill>
                <a:latin typeface="Arial"/>
              </a:defRPr>
            </a:pPr>
            <a:endParaRPr lang="en-US"/>
          </a:p>
        </c:txPr>
        <c:crossAx val="53932273"/>
        <c:crosses val="autoZero"/>
        <c:crossBetween val="between"/>
      </c:valAx>
      <c:spPr>
        <a:noFill/>
        <a:ln>
          <a:noFill/>
        </a:ln>
      </c:spPr>
    </c:plotArea>
    <c:legend>
      <c:legendPos val="b"/>
      <c:overlay val="0"/>
      <c:spPr>
        <a:noFill/>
        <a:ln>
          <a:noFill/>
        </a:ln>
      </c:spPr>
      <c:txPr>
        <a:bodyPr/>
        <a:lstStyle/>
        <a:p>
          <a:pPr>
            <a:defRPr sz="1197" b="0" strike="noStrike" spc="-1">
              <a:solidFill>
                <a:srgbClr val="595959"/>
              </a:solidFill>
              <a:latin typeface="Arial"/>
            </a:defRPr>
          </a:pPr>
          <a:endParaRPr lang="en-US"/>
        </a:p>
      </c:txPr>
    </c:legend>
    <c:plotVisOnly val="1"/>
    <c:dispBlanksAs val="gap"/>
    <c:showDLblsOverMax val="1"/>
  </c:chart>
  <c:spPr>
    <a:noFill/>
    <a:ln w="9360">
      <a:noFill/>
    </a:ln>
  </c:spPr>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0" name="PlaceHolder 1"/>
          <p:cNvSpPr>
            <a:spLocks noGrp="1" noRot="1" noChangeAspect="1"/>
          </p:cNvSpPr>
          <p:nvPr>
            <p:ph type="sldImg"/>
          </p:nvPr>
        </p:nvSpPr>
        <p:spPr>
          <a:xfrm>
            <a:off x="533520" y="764280"/>
            <a:ext cx="6704640" cy="3771360"/>
          </a:xfrm>
          <a:prstGeom prst="rect">
            <a:avLst/>
          </a:prstGeom>
        </p:spPr>
        <p:txBody>
          <a:bodyPr lIns="0" tIns="0" rIns="0" bIns="0" anchor="ctr">
            <a:noAutofit/>
          </a:bodyPr>
          <a:lstStyle/>
          <a:p>
            <a:r>
              <a:rPr lang="en-US" sz="1800" b="0" strike="noStrike" spc="-1">
                <a:solidFill>
                  <a:srgbClr val="000000"/>
                </a:solidFill>
                <a:latin typeface="Arial"/>
              </a:rPr>
              <a:t>Click to move the slide</a:t>
            </a:r>
          </a:p>
        </p:txBody>
      </p:sp>
      <p:sp>
        <p:nvSpPr>
          <p:cNvPr id="101" name="PlaceHolder 2"/>
          <p:cNvSpPr>
            <a:spLocks noGrp="1"/>
          </p:cNvSpPr>
          <p:nvPr>
            <p:ph type="body"/>
          </p:nvPr>
        </p:nvSpPr>
        <p:spPr>
          <a:xfrm>
            <a:off x="777240" y="4777560"/>
            <a:ext cx="6217560" cy="4525920"/>
          </a:xfrm>
          <a:prstGeom prst="rect">
            <a:avLst/>
          </a:prstGeom>
        </p:spPr>
        <p:txBody>
          <a:bodyPr lIns="0" tIns="0" rIns="0" bIns="0">
            <a:noAutofit/>
          </a:bodyPr>
          <a:lstStyle/>
          <a:p>
            <a:r>
              <a:rPr lang="en-US" sz="2000" b="0" strike="noStrike" spc="-1">
                <a:latin typeface="Arial"/>
              </a:rPr>
              <a:t>Click to edit the notes format</a:t>
            </a:r>
          </a:p>
        </p:txBody>
      </p:sp>
      <p:sp>
        <p:nvSpPr>
          <p:cNvPr id="102" name="PlaceHolder 3"/>
          <p:cNvSpPr>
            <a:spLocks noGrp="1"/>
          </p:cNvSpPr>
          <p:nvPr>
            <p:ph type="hdr"/>
          </p:nvPr>
        </p:nvSpPr>
        <p:spPr>
          <a:xfrm>
            <a:off x="0" y="0"/>
            <a:ext cx="3372840" cy="502560"/>
          </a:xfrm>
          <a:prstGeom prst="rect">
            <a:avLst/>
          </a:prstGeom>
        </p:spPr>
        <p:txBody>
          <a:bodyPr lIns="0" tIns="0" rIns="0" bIns="0">
            <a:noAutofit/>
          </a:bodyPr>
          <a:lstStyle/>
          <a:p>
            <a:r>
              <a:rPr lang="en-US" sz="1400" b="0" strike="noStrike" spc="-1">
                <a:latin typeface="Times New Roman"/>
              </a:rPr>
              <a:t>&lt;header&gt;</a:t>
            </a:r>
          </a:p>
        </p:txBody>
      </p:sp>
      <p:sp>
        <p:nvSpPr>
          <p:cNvPr id="103" name="PlaceHolder 4"/>
          <p:cNvSpPr>
            <a:spLocks noGrp="1"/>
          </p:cNvSpPr>
          <p:nvPr>
            <p:ph type="dt"/>
          </p:nvPr>
        </p:nvSpPr>
        <p:spPr>
          <a:xfrm>
            <a:off x="4399200" y="0"/>
            <a:ext cx="3372840" cy="502560"/>
          </a:xfrm>
          <a:prstGeom prst="rect">
            <a:avLst/>
          </a:prstGeom>
        </p:spPr>
        <p:txBody>
          <a:bodyPr lIns="0" tIns="0" rIns="0" bIns="0">
            <a:noAutofit/>
          </a:bodyPr>
          <a:lstStyle/>
          <a:p>
            <a:pPr algn="r"/>
            <a:r>
              <a:rPr lang="en-US" sz="1400" b="0" strike="noStrike" spc="-1">
                <a:latin typeface="Times New Roman"/>
              </a:rPr>
              <a:t>&lt;date/time&gt;</a:t>
            </a:r>
          </a:p>
        </p:txBody>
      </p:sp>
      <p:sp>
        <p:nvSpPr>
          <p:cNvPr id="104" name="PlaceHolder 5"/>
          <p:cNvSpPr>
            <a:spLocks noGrp="1"/>
          </p:cNvSpPr>
          <p:nvPr>
            <p:ph type="ftr"/>
          </p:nvPr>
        </p:nvSpPr>
        <p:spPr>
          <a:xfrm>
            <a:off x="0" y="9555480"/>
            <a:ext cx="3372840" cy="502560"/>
          </a:xfrm>
          <a:prstGeom prst="rect">
            <a:avLst/>
          </a:prstGeom>
        </p:spPr>
        <p:txBody>
          <a:bodyPr lIns="0" tIns="0" rIns="0" bIns="0" anchor="b">
            <a:noAutofit/>
          </a:bodyPr>
          <a:lstStyle/>
          <a:p>
            <a:r>
              <a:rPr lang="en-US" sz="1400" b="0" strike="noStrike" spc="-1">
                <a:latin typeface="Times New Roman"/>
              </a:rPr>
              <a:t>&lt;footer&gt;</a:t>
            </a:r>
          </a:p>
        </p:txBody>
      </p:sp>
      <p:sp>
        <p:nvSpPr>
          <p:cNvPr id="105" name="PlaceHolder 6"/>
          <p:cNvSpPr>
            <a:spLocks noGrp="1"/>
          </p:cNvSpPr>
          <p:nvPr>
            <p:ph type="sldNum"/>
          </p:nvPr>
        </p:nvSpPr>
        <p:spPr>
          <a:xfrm>
            <a:off x="4399200" y="9555480"/>
            <a:ext cx="3372840" cy="502560"/>
          </a:xfrm>
          <a:prstGeom prst="rect">
            <a:avLst/>
          </a:prstGeom>
        </p:spPr>
        <p:txBody>
          <a:bodyPr lIns="0" tIns="0" rIns="0" bIns="0" anchor="b">
            <a:noAutofit/>
          </a:bodyPr>
          <a:lstStyle/>
          <a:p>
            <a:pPr algn="r"/>
            <a:fld id="{3C5D4381-FB32-4C46-A060-A08A87D769AE}"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PlaceHolder 1"/>
          <p:cNvSpPr>
            <a:spLocks noGrp="1" noRot="1" noChangeAspect="1"/>
          </p:cNvSpPr>
          <p:nvPr>
            <p:ph type="sldImg"/>
          </p:nvPr>
        </p:nvSpPr>
        <p:spPr>
          <a:xfrm>
            <a:off x="685800" y="1143000"/>
            <a:ext cx="5486040" cy="3085920"/>
          </a:xfrm>
          <a:prstGeom prst="rect">
            <a:avLst/>
          </a:prstGeom>
        </p:spPr>
      </p:sp>
      <p:sp>
        <p:nvSpPr>
          <p:cNvPr id="177" name="PlaceHolder 2"/>
          <p:cNvSpPr>
            <a:spLocks noGrp="1"/>
          </p:cNvSpPr>
          <p:nvPr>
            <p:ph type="body"/>
          </p:nvPr>
        </p:nvSpPr>
        <p:spPr>
          <a:xfrm>
            <a:off x="710280" y="4459680"/>
            <a:ext cx="5681520" cy="4224600"/>
          </a:xfrm>
          <a:prstGeom prst="rect">
            <a:avLst/>
          </a:prstGeom>
        </p:spPr>
        <p:txBody>
          <a:bodyPr lIns="94320" tIns="47160" rIns="94320" bIns="47160">
            <a:normAutofit/>
          </a:bodyPr>
          <a:lstStyle/>
          <a:p>
            <a:endParaRPr lang="en-US" sz="2000" b="0" strike="noStrike" spc="-1">
              <a:latin typeface="Arial"/>
            </a:endParaRPr>
          </a:p>
        </p:txBody>
      </p:sp>
      <p:sp>
        <p:nvSpPr>
          <p:cNvPr id="178" name="TextShape 3"/>
          <p:cNvSpPr txBox="1"/>
          <p:nvPr/>
        </p:nvSpPr>
        <p:spPr>
          <a:xfrm>
            <a:off x="3884760" y="8685360"/>
            <a:ext cx="2971440" cy="458280"/>
          </a:xfrm>
          <a:prstGeom prst="rect">
            <a:avLst/>
          </a:prstGeom>
          <a:noFill/>
          <a:ln>
            <a:noFill/>
          </a:ln>
        </p:spPr>
        <p:txBody>
          <a:bodyPr anchor="b">
            <a:noAutofit/>
          </a:bodyPr>
          <a:lstStyle/>
          <a:p>
            <a:pPr algn="r">
              <a:lnSpc>
                <a:spcPct val="100000"/>
              </a:lnSpc>
              <a:tabLst>
                <a:tab pos="0" algn="l"/>
              </a:tabLst>
            </a:pPr>
            <a:fld id="{5115B049-FD9E-407B-AEFB-C92EFC622FCD}" type="slidenum">
              <a:rPr lang="en-US" sz="1200" b="0" strike="noStrike" spc="-1">
                <a:solidFill>
                  <a:srgbClr val="000000"/>
                </a:solidFill>
                <a:latin typeface="Calibri"/>
                <a:ea typeface="+mn-ea"/>
              </a:rPr>
              <a:t>1</a:t>
            </a:fld>
            <a:endParaRPr lang="en-US"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p:nvPr>
        </p:nvSpPr>
        <p:spPr/>
        <p:txBody>
          <a:bodyPr/>
          <a:lstStyle/>
          <a:p>
            <a:pPr algn="r"/>
            <a:fld id="{3C5D4381-FB32-4C46-A060-A08A87D769AE}" type="slidenum">
              <a:rPr lang="en-US" sz="1400" b="0" strike="noStrike" spc="-1" smtClean="0">
                <a:latin typeface="Times New Roman"/>
              </a:rPr>
              <a:t>10</a:t>
            </a:fld>
            <a:endParaRPr lang="en-US" sz="1400" b="0" strike="noStrike" spc="-1">
              <a:latin typeface="Times New Roman"/>
            </a:endParaRPr>
          </a:p>
        </p:txBody>
      </p:sp>
    </p:spTree>
    <p:extLst>
      <p:ext uri="{BB962C8B-B14F-4D97-AF65-F5344CB8AC3E}">
        <p14:creationId xmlns:p14="http://schemas.microsoft.com/office/powerpoint/2010/main" val="2736156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p:nvPr>
        </p:nvSpPr>
        <p:spPr/>
        <p:txBody>
          <a:bodyPr/>
          <a:lstStyle/>
          <a:p>
            <a:pPr algn="r"/>
            <a:fld id="{3C5D4381-FB32-4C46-A060-A08A87D769AE}" type="slidenum">
              <a:rPr lang="en-US" sz="1400" b="0" strike="noStrike" spc="-1" smtClean="0">
                <a:latin typeface="Times New Roman"/>
              </a:rPr>
              <a:t>11</a:t>
            </a:fld>
            <a:endParaRPr lang="en-US" sz="1400" b="0" strike="noStrike" spc="-1">
              <a:latin typeface="Times New Roman"/>
            </a:endParaRPr>
          </a:p>
        </p:txBody>
      </p:sp>
    </p:spTree>
    <p:extLst>
      <p:ext uri="{BB962C8B-B14F-4D97-AF65-F5344CB8AC3E}">
        <p14:creationId xmlns:p14="http://schemas.microsoft.com/office/powerpoint/2010/main" val="2016172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p:nvPr>
        </p:nvSpPr>
        <p:spPr/>
        <p:txBody>
          <a:bodyPr/>
          <a:lstStyle/>
          <a:p>
            <a:pPr algn="r"/>
            <a:fld id="{3C5D4381-FB32-4C46-A060-A08A87D769AE}" type="slidenum">
              <a:rPr lang="en-US" sz="1400" b="0" strike="noStrike" spc="-1" smtClean="0">
                <a:latin typeface="Times New Roman"/>
              </a:rPr>
              <a:t>12</a:t>
            </a:fld>
            <a:endParaRPr lang="en-US" sz="1400" b="0" strike="noStrike" spc="-1">
              <a:latin typeface="Times New Roman"/>
            </a:endParaRPr>
          </a:p>
        </p:txBody>
      </p:sp>
    </p:spTree>
    <p:extLst>
      <p:ext uri="{BB962C8B-B14F-4D97-AF65-F5344CB8AC3E}">
        <p14:creationId xmlns:p14="http://schemas.microsoft.com/office/powerpoint/2010/main" val="826970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PlaceHolder 1"/>
          <p:cNvSpPr>
            <a:spLocks noGrp="1" noRot="1" noChangeAspect="1"/>
          </p:cNvSpPr>
          <p:nvPr>
            <p:ph type="sldImg"/>
          </p:nvPr>
        </p:nvSpPr>
        <p:spPr>
          <a:xfrm>
            <a:off x="685800" y="1143000"/>
            <a:ext cx="5486400" cy="3086100"/>
          </a:xfrm>
          <a:prstGeom prst="rect">
            <a:avLst/>
          </a:prstGeom>
        </p:spPr>
      </p:sp>
      <p:sp>
        <p:nvSpPr>
          <p:cNvPr id="192" name="PlaceHolder 2"/>
          <p:cNvSpPr>
            <a:spLocks noGrp="1"/>
          </p:cNvSpPr>
          <p:nvPr>
            <p:ph type="body"/>
          </p:nvPr>
        </p:nvSpPr>
        <p:spPr>
          <a:xfrm>
            <a:off x="685800" y="4400640"/>
            <a:ext cx="5486040" cy="3600000"/>
          </a:xfrm>
          <a:prstGeom prst="rect">
            <a:avLst/>
          </a:prstGeom>
        </p:spPr>
        <p:txBody>
          <a:bodyPr>
            <a:noAutofit/>
          </a:bodyPr>
          <a:lstStyle/>
          <a:p>
            <a:endParaRPr lang="en-US" sz="2000" b="0" strike="noStrike" spc="-1">
              <a:latin typeface="Arial"/>
            </a:endParaRPr>
          </a:p>
        </p:txBody>
      </p:sp>
      <p:sp>
        <p:nvSpPr>
          <p:cNvPr id="193"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B650FD96-E516-49C9-B03A-D0DBB7FB278C}" type="slidenum">
              <a:rPr lang="en-US" sz="1200" b="0" strike="noStrike" spc="-1">
                <a:latin typeface="Times New Roman"/>
              </a:rPr>
              <a:t>13</a:t>
            </a:fld>
            <a:endParaRPr lang="en-US" sz="1200" b="0" strike="noStrike" spc="-1">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PlaceHolder 1"/>
          <p:cNvSpPr>
            <a:spLocks noGrp="1" noRot="1" noChangeAspect="1"/>
          </p:cNvSpPr>
          <p:nvPr>
            <p:ph type="sldImg"/>
          </p:nvPr>
        </p:nvSpPr>
        <p:spPr>
          <a:xfrm>
            <a:off x="685800" y="1143000"/>
            <a:ext cx="5486040" cy="3085920"/>
          </a:xfrm>
          <a:prstGeom prst="rect">
            <a:avLst/>
          </a:prstGeom>
        </p:spPr>
      </p:sp>
      <p:sp>
        <p:nvSpPr>
          <p:cNvPr id="195" name="PlaceHolder 2"/>
          <p:cNvSpPr>
            <a:spLocks noGrp="1"/>
          </p:cNvSpPr>
          <p:nvPr>
            <p:ph type="body"/>
          </p:nvPr>
        </p:nvSpPr>
        <p:spPr>
          <a:xfrm>
            <a:off x="710280" y="4459680"/>
            <a:ext cx="5681520" cy="4224600"/>
          </a:xfrm>
          <a:prstGeom prst="rect">
            <a:avLst/>
          </a:prstGeom>
        </p:spPr>
        <p:txBody>
          <a:bodyPr lIns="94320" tIns="47160" rIns="94320" bIns="47160">
            <a:normAutofit/>
          </a:bodyPr>
          <a:lstStyle/>
          <a:p>
            <a:endParaRPr lang="en-US" sz="2000" b="0" strike="noStrike" spc="-1">
              <a:latin typeface="Arial"/>
            </a:endParaRPr>
          </a:p>
        </p:txBody>
      </p:sp>
      <p:sp>
        <p:nvSpPr>
          <p:cNvPr id="196" name="TextShape 3"/>
          <p:cNvSpPr txBox="1"/>
          <p:nvPr/>
        </p:nvSpPr>
        <p:spPr>
          <a:xfrm>
            <a:off x="3884760" y="8685360"/>
            <a:ext cx="2971440" cy="458280"/>
          </a:xfrm>
          <a:prstGeom prst="rect">
            <a:avLst/>
          </a:prstGeom>
          <a:noFill/>
          <a:ln>
            <a:noFill/>
          </a:ln>
        </p:spPr>
        <p:txBody>
          <a:bodyPr anchor="b">
            <a:noAutofit/>
          </a:bodyPr>
          <a:lstStyle/>
          <a:p>
            <a:pPr algn="r">
              <a:lnSpc>
                <a:spcPct val="100000"/>
              </a:lnSpc>
              <a:tabLst>
                <a:tab pos="0" algn="l"/>
              </a:tabLst>
            </a:pPr>
            <a:fld id="{D9BEFD67-7EAE-4076-A325-F73A87C7F897}" type="slidenum">
              <a:rPr lang="en-US" sz="1200" b="0" strike="noStrike" spc="-1">
                <a:solidFill>
                  <a:srgbClr val="000000"/>
                </a:solidFill>
                <a:latin typeface="Calibri"/>
                <a:ea typeface="+mn-ea"/>
              </a:rPr>
              <a:t>14</a:t>
            </a:fld>
            <a:endParaRPr lang="en-US" sz="1200" b="0" strike="noStrike" spc="-1">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PlaceHolder 1"/>
          <p:cNvSpPr>
            <a:spLocks noGrp="1" noRot="1" noChangeAspect="1"/>
          </p:cNvSpPr>
          <p:nvPr>
            <p:ph type="sldImg"/>
          </p:nvPr>
        </p:nvSpPr>
        <p:spPr>
          <a:xfrm>
            <a:off x="685800" y="1143000"/>
            <a:ext cx="5486040" cy="3085920"/>
          </a:xfrm>
          <a:prstGeom prst="rect">
            <a:avLst/>
          </a:prstGeom>
        </p:spPr>
      </p:sp>
      <p:sp>
        <p:nvSpPr>
          <p:cNvPr id="198" name="PlaceHolder 2"/>
          <p:cNvSpPr>
            <a:spLocks noGrp="1"/>
          </p:cNvSpPr>
          <p:nvPr>
            <p:ph type="body"/>
          </p:nvPr>
        </p:nvSpPr>
        <p:spPr>
          <a:xfrm>
            <a:off x="710280" y="4459680"/>
            <a:ext cx="5681520" cy="4224600"/>
          </a:xfrm>
          <a:prstGeom prst="rect">
            <a:avLst/>
          </a:prstGeom>
        </p:spPr>
        <p:txBody>
          <a:bodyPr lIns="94320" tIns="47160" rIns="94320" bIns="47160">
            <a:normAutofit/>
          </a:bodyPr>
          <a:lstStyle/>
          <a:p>
            <a:endParaRPr lang="en-US" sz="2000" b="0" strike="noStrike" spc="-1">
              <a:latin typeface="Arial"/>
            </a:endParaRPr>
          </a:p>
        </p:txBody>
      </p:sp>
      <p:sp>
        <p:nvSpPr>
          <p:cNvPr id="199" name="TextShape 3"/>
          <p:cNvSpPr txBox="1"/>
          <p:nvPr/>
        </p:nvSpPr>
        <p:spPr>
          <a:xfrm>
            <a:off x="3884760" y="8685360"/>
            <a:ext cx="2971440" cy="458280"/>
          </a:xfrm>
          <a:prstGeom prst="rect">
            <a:avLst/>
          </a:prstGeom>
          <a:noFill/>
          <a:ln>
            <a:noFill/>
          </a:ln>
        </p:spPr>
        <p:txBody>
          <a:bodyPr anchor="b">
            <a:noAutofit/>
          </a:bodyPr>
          <a:lstStyle/>
          <a:p>
            <a:pPr algn="r">
              <a:lnSpc>
                <a:spcPct val="100000"/>
              </a:lnSpc>
              <a:tabLst>
                <a:tab pos="0" algn="l"/>
              </a:tabLst>
            </a:pPr>
            <a:fld id="{FC393C93-0875-4F60-B7CC-4AB9F1E0B861}" type="slidenum">
              <a:rPr lang="en-US" sz="1200" b="0" strike="noStrike" spc="-1">
                <a:solidFill>
                  <a:srgbClr val="000000"/>
                </a:solidFill>
                <a:latin typeface="Calibri"/>
                <a:ea typeface="+mn-ea"/>
              </a:rPr>
              <a:t>15</a:t>
            </a:fld>
            <a:endParaRPr lang="en-US"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PlaceHolder 1"/>
          <p:cNvSpPr>
            <a:spLocks noGrp="1" noRot="1" noChangeAspect="1"/>
          </p:cNvSpPr>
          <p:nvPr>
            <p:ph type="sldImg"/>
          </p:nvPr>
        </p:nvSpPr>
        <p:spPr>
          <a:xfrm>
            <a:off x="685800" y="1143000"/>
            <a:ext cx="5486040" cy="3085920"/>
          </a:xfrm>
          <a:prstGeom prst="rect">
            <a:avLst/>
          </a:prstGeom>
        </p:spPr>
      </p:sp>
      <p:sp>
        <p:nvSpPr>
          <p:cNvPr id="180" name="PlaceHolder 2"/>
          <p:cNvSpPr>
            <a:spLocks noGrp="1"/>
          </p:cNvSpPr>
          <p:nvPr>
            <p:ph type="body"/>
          </p:nvPr>
        </p:nvSpPr>
        <p:spPr>
          <a:xfrm>
            <a:off x="710280" y="4459680"/>
            <a:ext cx="5681520" cy="4224600"/>
          </a:xfrm>
          <a:prstGeom prst="rect">
            <a:avLst/>
          </a:prstGeom>
        </p:spPr>
        <p:txBody>
          <a:bodyPr lIns="94320" tIns="47160" rIns="94320" bIns="47160">
            <a:normAutofit/>
          </a:bodyPr>
          <a:lstStyle/>
          <a:p>
            <a:endParaRPr lang="en-US" sz="2000" b="0" strike="noStrike" spc="-1">
              <a:latin typeface="Arial"/>
            </a:endParaRPr>
          </a:p>
        </p:txBody>
      </p:sp>
      <p:sp>
        <p:nvSpPr>
          <p:cNvPr id="181" name="TextShape 3"/>
          <p:cNvSpPr txBox="1"/>
          <p:nvPr/>
        </p:nvSpPr>
        <p:spPr>
          <a:xfrm>
            <a:off x="3884760" y="8685360"/>
            <a:ext cx="2971440" cy="458280"/>
          </a:xfrm>
          <a:prstGeom prst="rect">
            <a:avLst/>
          </a:prstGeom>
          <a:noFill/>
          <a:ln>
            <a:noFill/>
          </a:ln>
        </p:spPr>
        <p:txBody>
          <a:bodyPr anchor="b">
            <a:noAutofit/>
          </a:bodyPr>
          <a:lstStyle/>
          <a:p>
            <a:pPr algn="r">
              <a:lnSpc>
                <a:spcPct val="100000"/>
              </a:lnSpc>
              <a:tabLst>
                <a:tab pos="0" algn="l"/>
              </a:tabLst>
            </a:pPr>
            <a:fld id="{DF77B550-628D-478B-B92B-3E887895E3C0}" type="slidenum">
              <a:rPr lang="en-US" sz="1200" b="0" strike="noStrike" spc="-1">
                <a:solidFill>
                  <a:srgbClr val="000000"/>
                </a:solidFill>
                <a:latin typeface="Calibri"/>
                <a:ea typeface="+mn-ea"/>
              </a:rPr>
              <a:t>2</a:t>
            </a:fld>
            <a:endParaRPr lang="en-US"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PlaceHolder 1"/>
          <p:cNvSpPr>
            <a:spLocks noGrp="1" noRot="1" noChangeAspect="1"/>
          </p:cNvSpPr>
          <p:nvPr>
            <p:ph type="sldImg"/>
          </p:nvPr>
        </p:nvSpPr>
        <p:spPr>
          <a:xfrm>
            <a:off x="685800" y="1143000"/>
            <a:ext cx="5486400" cy="3086100"/>
          </a:xfrm>
          <a:prstGeom prst="rect">
            <a:avLst/>
          </a:prstGeom>
        </p:spPr>
      </p:sp>
      <p:sp>
        <p:nvSpPr>
          <p:cNvPr id="183" name="PlaceHolder 2"/>
          <p:cNvSpPr>
            <a:spLocks noGrp="1"/>
          </p:cNvSpPr>
          <p:nvPr>
            <p:ph type="body"/>
          </p:nvPr>
        </p:nvSpPr>
        <p:spPr>
          <a:xfrm>
            <a:off x="710280" y="4459680"/>
            <a:ext cx="5681520" cy="4224600"/>
          </a:xfrm>
          <a:prstGeom prst="rect">
            <a:avLst/>
          </a:prstGeom>
        </p:spPr>
        <p:txBody>
          <a:bodyPr lIns="94320" tIns="47160" rIns="94320" bIns="47160">
            <a:normAutofit/>
          </a:bodyPr>
          <a:lstStyle/>
          <a:p>
            <a:endParaRPr lang="en-US" sz="2000" b="0" strike="noStrike" spc="-1">
              <a:latin typeface="Arial"/>
            </a:endParaRPr>
          </a:p>
        </p:txBody>
      </p:sp>
      <p:sp>
        <p:nvSpPr>
          <p:cNvPr id="184" name="TextShape 3"/>
          <p:cNvSpPr txBox="1"/>
          <p:nvPr/>
        </p:nvSpPr>
        <p:spPr>
          <a:xfrm>
            <a:off x="3884760" y="8685360"/>
            <a:ext cx="2971440" cy="458280"/>
          </a:xfrm>
          <a:prstGeom prst="rect">
            <a:avLst/>
          </a:prstGeom>
          <a:noFill/>
          <a:ln>
            <a:noFill/>
          </a:ln>
        </p:spPr>
        <p:txBody>
          <a:bodyPr anchor="b">
            <a:noAutofit/>
          </a:bodyPr>
          <a:lstStyle/>
          <a:p>
            <a:pPr algn="r">
              <a:lnSpc>
                <a:spcPct val="100000"/>
              </a:lnSpc>
              <a:tabLst>
                <a:tab pos="0" algn="l"/>
              </a:tabLst>
            </a:pPr>
            <a:fld id="{C6E07D02-CFBF-4632-A7B9-2A14BDE39875}" type="slidenum">
              <a:rPr lang="en-US" sz="1200" b="0" strike="noStrike" spc="-1">
                <a:solidFill>
                  <a:srgbClr val="000000"/>
                </a:solidFill>
                <a:latin typeface="Calibri"/>
                <a:ea typeface="+mn-ea"/>
              </a:rPr>
              <a:t>3</a:t>
            </a:fld>
            <a:endParaRPr lang="en-US"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p:nvPr>
        </p:nvSpPr>
        <p:spPr/>
        <p:txBody>
          <a:bodyPr/>
          <a:lstStyle/>
          <a:p>
            <a:pPr algn="r"/>
            <a:fld id="{3C5D4381-FB32-4C46-A060-A08A87D769AE}" type="slidenum">
              <a:rPr lang="en-US" sz="1400" b="0" strike="noStrike" spc="-1" smtClean="0">
                <a:latin typeface="Times New Roman"/>
              </a:rPr>
              <a:t>4</a:t>
            </a:fld>
            <a:endParaRPr lang="en-US" sz="1400" b="0" strike="noStrike" spc="-1">
              <a:latin typeface="Times New Roman"/>
            </a:endParaRPr>
          </a:p>
        </p:txBody>
      </p:sp>
    </p:spTree>
    <p:extLst>
      <p:ext uri="{BB962C8B-B14F-4D97-AF65-F5344CB8AC3E}">
        <p14:creationId xmlns:p14="http://schemas.microsoft.com/office/powerpoint/2010/main" val="835766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p:nvPr>
        </p:nvSpPr>
        <p:spPr/>
        <p:txBody>
          <a:bodyPr/>
          <a:lstStyle/>
          <a:p>
            <a:pPr algn="r"/>
            <a:fld id="{3C5D4381-FB32-4C46-A060-A08A87D769AE}" type="slidenum">
              <a:rPr lang="en-US" sz="1400" b="0" strike="noStrike" spc="-1" smtClean="0">
                <a:latin typeface="Times New Roman"/>
              </a:rPr>
              <a:t>5</a:t>
            </a:fld>
            <a:endParaRPr lang="en-US" sz="1400" b="0" strike="noStrike" spc="-1">
              <a:latin typeface="Times New Roman"/>
            </a:endParaRPr>
          </a:p>
        </p:txBody>
      </p:sp>
    </p:spTree>
    <p:extLst>
      <p:ext uri="{BB962C8B-B14F-4D97-AF65-F5344CB8AC3E}">
        <p14:creationId xmlns:p14="http://schemas.microsoft.com/office/powerpoint/2010/main" val="2761145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PlaceHolder 1"/>
          <p:cNvSpPr>
            <a:spLocks noGrp="1" noRot="1" noChangeAspect="1"/>
          </p:cNvSpPr>
          <p:nvPr>
            <p:ph type="sldImg"/>
          </p:nvPr>
        </p:nvSpPr>
        <p:spPr>
          <a:xfrm>
            <a:off x="685800" y="1143000"/>
            <a:ext cx="5486040" cy="3085920"/>
          </a:xfrm>
          <a:prstGeom prst="rect">
            <a:avLst/>
          </a:prstGeom>
        </p:spPr>
      </p:sp>
      <p:sp>
        <p:nvSpPr>
          <p:cNvPr id="186" name="PlaceHolder 2"/>
          <p:cNvSpPr>
            <a:spLocks noGrp="1"/>
          </p:cNvSpPr>
          <p:nvPr>
            <p:ph type="body"/>
          </p:nvPr>
        </p:nvSpPr>
        <p:spPr>
          <a:xfrm>
            <a:off x="710280" y="4459680"/>
            <a:ext cx="5681520" cy="4224600"/>
          </a:xfrm>
          <a:prstGeom prst="rect">
            <a:avLst/>
          </a:prstGeom>
        </p:spPr>
        <p:txBody>
          <a:bodyPr lIns="94320" tIns="47160" rIns="94320" bIns="47160">
            <a:normAutofit/>
          </a:bodyPr>
          <a:lstStyle/>
          <a:p>
            <a:endParaRPr lang="en-US" sz="2000" b="0" strike="noStrike" spc="-1">
              <a:latin typeface="Arial"/>
            </a:endParaRPr>
          </a:p>
        </p:txBody>
      </p:sp>
      <p:sp>
        <p:nvSpPr>
          <p:cNvPr id="187" name="TextShape 3"/>
          <p:cNvSpPr txBox="1"/>
          <p:nvPr/>
        </p:nvSpPr>
        <p:spPr>
          <a:xfrm>
            <a:off x="3884760" y="8685360"/>
            <a:ext cx="2971440" cy="458280"/>
          </a:xfrm>
          <a:prstGeom prst="rect">
            <a:avLst/>
          </a:prstGeom>
          <a:noFill/>
          <a:ln>
            <a:noFill/>
          </a:ln>
        </p:spPr>
        <p:txBody>
          <a:bodyPr anchor="b">
            <a:noAutofit/>
          </a:bodyPr>
          <a:lstStyle/>
          <a:p>
            <a:pPr algn="r">
              <a:lnSpc>
                <a:spcPct val="100000"/>
              </a:lnSpc>
              <a:tabLst>
                <a:tab pos="0" algn="l"/>
              </a:tabLst>
            </a:pPr>
            <a:fld id="{7EE8B4E8-7FAD-4307-A5D3-37D9D186FCA0}" type="slidenum">
              <a:rPr lang="en-US" sz="1200" b="0" strike="noStrike" spc="-1">
                <a:solidFill>
                  <a:srgbClr val="000000"/>
                </a:solidFill>
                <a:latin typeface="Calibri"/>
                <a:ea typeface="+mn-ea"/>
              </a:rPr>
              <a:t>6</a:t>
            </a:fld>
            <a:endParaRPr lang="en-US"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PlaceHolder 1"/>
          <p:cNvSpPr>
            <a:spLocks noGrp="1" noRot="1" noChangeAspect="1"/>
          </p:cNvSpPr>
          <p:nvPr>
            <p:ph type="sldImg"/>
          </p:nvPr>
        </p:nvSpPr>
        <p:spPr>
          <a:xfrm>
            <a:off x="685800" y="1143000"/>
            <a:ext cx="5486040" cy="3085920"/>
          </a:xfrm>
          <a:prstGeom prst="rect">
            <a:avLst/>
          </a:prstGeom>
        </p:spPr>
      </p:sp>
      <p:sp>
        <p:nvSpPr>
          <p:cNvPr id="189" name="PlaceHolder 2"/>
          <p:cNvSpPr>
            <a:spLocks noGrp="1"/>
          </p:cNvSpPr>
          <p:nvPr>
            <p:ph type="body"/>
          </p:nvPr>
        </p:nvSpPr>
        <p:spPr>
          <a:xfrm>
            <a:off x="710280" y="4459680"/>
            <a:ext cx="5681520" cy="4224600"/>
          </a:xfrm>
          <a:prstGeom prst="rect">
            <a:avLst/>
          </a:prstGeom>
        </p:spPr>
        <p:txBody>
          <a:bodyPr lIns="94320" tIns="47160" rIns="94320" bIns="47160">
            <a:normAutofit/>
          </a:bodyPr>
          <a:lstStyle/>
          <a:p>
            <a:endParaRPr lang="en-US" sz="2000" b="0" strike="noStrike" spc="-1">
              <a:latin typeface="Arial"/>
            </a:endParaRPr>
          </a:p>
        </p:txBody>
      </p:sp>
      <p:sp>
        <p:nvSpPr>
          <p:cNvPr id="190" name="TextShape 3"/>
          <p:cNvSpPr txBox="1"/>
          <p:nvPr/>
        </p:nvSpPr>
        <p:spPr>
          <a:xfrm>
            <a:off x="3884760" y="8685360"/>
            <a:ext cx="2971440" cy="458280"/>
          </a:xfrm>
          <a:prstGeom prst="rect">
            <a:avLst/>
          </a:prstGeom>
          <a:noFill/>
          <a:ln>
            <a:noFill/>
          </a:ln>
        </p:spPr>
        <p:txBody>
          <a:bodyPr anchor="b">
            <a:noAutofit/>
          </a:bodyPr>
          <a:lstStyle/>
          <a:p>
            <a:pPr algn="r">
              <a:lnSpc>
                <a:spcPct val="100000"/>
              </a:lnSpc>
              <a:tabLst>
                <a:tab pos="0" algn="l"/>
              </a:tabLst>
            </a:pPr>
            <a:fld id="{C0B5FB18-F8BD-4358-8B97-E28955617600}" type="slidenum">
              <a:rPr lang="en-US" sz="1200" b="0" strike="noStrike" spc="-1">
                <a:solidFill>
                  <a:srgbClr val="000000"/>
                </a:solidFill>
                <a:latin typeface="Calibri"/>
                <a:ea typeface="+mn-ea"/>
              </a:rPr>
              <a:t>7</a:t>
            </a:fld>
            <a:endParaRPr lang="en-US"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p:nvPr>
        </p:nvSpPr>
        <p:spPr/>
        <p:txBody>
          <a:bodyPr/>
          <a:lstStyle/>
          <a:p>
            <a:pPr algn="r"/>
            <a:fld id="{3C5D4381-FB32-4C46-A060-A08A87D769AE}" type="slidenum">
              <a:rPr lang="en-US" sz="1400" b="0" strike="noStrike" spc="-1" smtClean="0">
                <a:latin typeface="Times New Roman"/>
              </a:rPr>
              <a:t>8</a:t>
            </a:fld>
            <a:endParaRPr lang="en-US" sz="1400" b="0" strike="noStrike" spc="-1">
              <a:latin typeface="Times New Roman"/>
            </a:endParaRPr>
          </a:p>
        </p:txBody>
      </p:sp>
    </p:spTree>
    <p:extLst>
      <p:ext uri="{BB962C8B-B14F-4D97-AF65-F5344CB8AC3E}">
        <p14:creationId xmlns:p14="http://schemas.microsoft.com/office/powerpoint/2010/main" val="3248275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p:nvPr>
        </p:nvSpPr>
        <p:spPr/>
        <p:txBody>
          <a:bodyPr/>
          <a:lstStyle/>
          <a:p>
            <a:pPr algn="r"/>
            <a:fld id="{3C5D4381-FB32-4C46-A060-A08A87D769AE}" type="slidenum">
              <a:rPr lang="en-US" sz="1400" b="0" strike="noStrike" spc="-1" smtClean="0">
                <a:latin typeface="Times New Roman"/>
              </a:rPr>
              <a:t>9</a:t>
            </a:fld>
            <a:endParaRPr lang="en-US" sz="1400" b="0" strike="noStrike" spc="-1">
              <a:latin typeface="Times New Roman"/>
            </a:endParaRPr>
          </a:p>
        </p:txBody>
      </p:sp>
    </p:spTree>
    <p:extLst>
      <p:ext uri="{BB962C8B-B14F-4D97-AF65-F5344CB8AC3E}">
        <p14:creationId xmlns:p14="http://schemas.microsoft.com/office/powerpoint/2010/main" val="647149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2928240" y="1380240"/>
            <a:ext cx="8574120" cy="26157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4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400" b="0" strike="noStrike" spc="-1">
              <a:solidFill>
                <a:srgbClr val="000000"/>
              </a:solidFill>
              <a:latin typeface="Arial"/>
            </a:endParaRPr>
          </a:p>
        </p:txBody>
      </p:sp>
      <p:sp>
        <p:nvSpPr>
          <p:cNvPr id="4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4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2928240" y="1380240"/>
            <a:ext cx="8574120" cy="26157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4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400" b="0" strike="noStrike" spc="-1">
              <a:solidFill>
                <a:srgbClr val="000000"/>
              </a:solidFill>
              <a:latin typeface="Arial"/>
            </a:endParaRPr>
          </a:p>
        </p:txBody>
      </p:sp>
      <p:sp>
        <p:nvSpPr>
          <p:cNvPr id="4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400" b="0" strike="noStrike" spc="-1">
              <a:solidFill>
                <a:srgbClr val="000000"/>
              </a:solidFill>
              <a:latin typeface="Arial"/>
            </a:endParaRPr>
          </a:p>
        </p:txBody>
      </p:sp>
      <p:sp>
        <p:nvSpPr>
          <p:cNvPr id="4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400" b="0" strike="noStrike" spc="-1">
              <a:solidFill>
                <a:srgbClr val="000000"/>
              </a:solidFill>
              <a:latin typeface="Arial"/>
            </a:endParaRPr>
          </a:p>
        </p:txBody>
      </p:sp>
      <p:sp>
        <p:nvSpPr>
          <p:cNvPr id="4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4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2928240" y="1380240"/>
            <a:ext cx="8574120" cy="26157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4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400" b="0" strike="noStrike" spc="-1">
              <a:solidFill>
                <a:srgbClr val="000000"/>
              </a:solidFill>
              <a:latin typeface="Arial"/>
            </a:endParaRPr>
          </a:p>
        </p:txBody>
      </p:sp>
      <p:sp>
        <p:nvSpPr>
          <p:cNvPr id="4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400" b="0" strike="noStrike" spc="-1">
              <a:solidFill>
                <a:srgbClr val="000000"/>
              </a:solidFill>
              <a:latin typeface="Arial"/>
            </a:endParaRPr>
          </a:p>
        </p:txBody>
      </p:sp>
      <p:sp>
        <p:nvSpPr>
          <p:cNvPr id="5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400" b="0" strike="noStrike" spc="-1">
              <a:solidFill>
                <a:srgbClr val="000000"/>
              </a:solidFill>
              <a:latin typeface="Arial"/>
            </a:endParaRPr>
          </a:p>
        </p:txBody>
      </p:sp>
      <p:sp>
        <p:nvSpPr>
          <p:cNvPr id="5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400" b="0" strike="noStrike" spc="-1">
              <a:solidFill>
                <a:srgbClr val="000000"/>
              </a:solidFill>
              <a:latin typeface="Arial"/>
            </a:endParaRPr>
          </a:p>
        </p:txBody>
      </p:sp>
      <p:sp>
        <p:nvSpPr>
          <p:cNvPr id="5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400" b="0" strike="noStrike" spc="-1">
              <a:solidFill>
                <a:srgbClr val="000000"/>
              </a:solidFill>
              <a:latin typeface="Arial"/>
            </a:endParaRPr>
          </a:p>
        </p:txBody>
      </p:sp>
      <p:sp>
        <p:nvSpPr>
          <p:cNvPr id="5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4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4" name="PlaceHolder 1"/>
          <p:cNvSpPr>
            <a:spLocks noGrp="1"/>
          </p:cNvSpPr>
          <p:nvPr>
            <p:ph type="title"/>
          </p:nvPr>
        </p:nvSpPr>
        <p:spPr>
          <a:xfrm>
            <a:off x="2928240" y="1380240"/>
            <a:ext cx="8574120" cy="26157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65"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2928240" y="1380240"/>
            <a:ext cx="8574120" cy="26157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67"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4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2928240" y="1380240"/>
            <a:ext cx="8574120" cy="26157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6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400" b="0" strike="noStrike" spc="-1">
              <a:solidFill>
                <a:srgbClr val="000000"/>
              </a:solidFill>
              <a:latin typeface="Arial"/>
            </a:endParaRPr>
          </a:p>
        </p:txBody>
      </p:sp>
      <p:sp>
        <p:nvSpPr>
          <p:cNvPr id="7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4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1" name="PlaceHolder 1"/>
          <p:cNvSpPr>
            <a:spLocks noGrp="1"/>
          </p:cNvSpPr>
          <p:nvPr>
            <p:ph type="title"/>
          </p:nvPr>
        </p:nvSpPr>
        <p:spPr>
          <a:xfrm>
            <a:off x="2928240" y="1380240"/>
            <a:ext cx="8574120" cy="2615760"/>
          </a:xfrm>
          <a:prstGeom prst="rect">
            <a:avLst/>
          </a:prstGeom>
        </p:spPr>
        <p:txBody>
          <a:bodyPr lIns="0" tIns="0" rIns="0" bIns="0" anchor="ctr">
            <a:noAutofit/>
          </a:bodyPr>
          <a:lstStyle/>
          <a:p>
            <a:endParaRPr lang="en-US" sz="18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72" name="PlaceHolder 1"/>
          <p:cNvSpPr>
            <a:spLocks noGrp="1"/>
          </p:cNvSpPr>
          <p:nvPr>
            <p:ph type="subTitle"/>
          </p:nvPr>
        </p:nvSpPr>
        <p:spPr>
          <a:xfrm>
            <a:off x="2928240" y="1380240"/>
            <a:ext cx="8574120" cy="121262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2928240" y="1380240"/>
            <a:ext cx="8574120" cy="26157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7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400" b="0" strike="noStrike" spc="-1">
              <a:solidFill>
                <a:srgbClr val="000000"/>
              </a:solidFill>
              <a:latin typeface="Arial"/>
            </a:endParaRPr>
          </a:p>
        </p:txBody>
      </p:sp>
      <p:sp>
        <p:nvSpPr>
          <p:cNvPr id="7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400" b="0" strike="noStrike" spc="-1">
              <a:solidFill>
                <a:srgbClr val="000000"/>
              </a:solidFill>
              <a:latin typeface="Arial"/>
            </a:endParaRPr>
          </a:p>
        </p:txBody>
      </p:sp>
      <p:sp>
        <p:nvSpPr>
          <p:cNvPr id="7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4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8" name="PlaceHolder 1"/>
          <p:cNvSpPr>
            <a:spLocks noGrp="1"/>
          </p:cNvSpPr>
          <p:nvPr>
            <p:ph type="title"/>
          </p:nvPr>
        </p:nvSpPr>
        <p:spPr>
          <a:xfrm>
            <a:off x="2928240" y="1380240"/>
            <a:ext cx="8574120" cy="26157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19"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2928240" y="1380240"/>
            <a:ext cx="8574120" cy="26157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7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400" b="0" strike="noStrike" spc="-1">
              <a:solidFill>
                <a:srgbClr val="000000"/>
              </a:solidFill>
              <a:latin typeface="Arial"/>
            </a:endParaRPr>
          </a:p>
        </p:txBody>
      </p:sp>
      <p:sp>
        <p:nvSpPr>
          <p:cNvPr id="7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400" b="0" strike="noStrike" spc="-1">
              <a:solidFill>
                <a:srgbClr val="000000"/>
              </a:solidFill>
              <a:latin typeface="Arial"/>
            </a:endParaRPr>
          </a:p>
        </p:txBody>
      </p:sp>
      <p:sp>
        <p:nvSpPr>
          <p:cNvPr id="80"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4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2928240" y="1380240"/>
            <a:ext cx="8574120" cy="26157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8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400" b="0" strike="noStrike" spc="-1">
              <a:solidFill>
                <a:srgbClr val="000000"/>
              </a:solidFill>
              <a:latin typeface="Arial"/>
            </a:endParaRPr>
          </a:p>
        </p:txBody>
      </p:sp>
      <p:sp>
        <p:nvSpPr>
          <p:cNvPr id="8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400" b="0" strike="noStrike" spc="-1">
              <a:solidFill>
                <a:srgbClr val="000000"/>
              </a:solidFill>
              <a:latin typeface="Arial"/>
            </a:endParaRPr>
          </a:p>
        </p:txBody>
      </p:sp>
      <p:sp>
        <p:nvSpPr>
          <p:cNvPr id="84"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4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2928240" y="1380240"/>
            <a:ext cx="8574120" cy="26157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86"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400" b="0" strike="noStrike" spc="-1">
              <a:solidFill>
                <a:srgbClr val="000000"/>
              </a:solidFill>
              <a:latin typeface="Arial"/>
            </a:endParaRPr>
          </a:p>
        </p:txBody>
      </p:sp>
      <p:sp>
        <p:nvSpPr>
          <p:cNvPr id="87"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4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2928240" y="1380240"/>
            <a:ext cx="8574120" cy="26157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8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400" b="0" strike="noStrike" spc="-1">
              <a:solidFill>
                <a:srgbClr val="000000"/>
              </a:solidFill>
              <a:latin typeface="Arial"/>
            </a:endParaRPr>
          </a:p>
        </p:txBody>
      </p:sp>
      <p:sp>
        <p:nvSpPr>
          <p:cNvPr id="9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400" b="0" strike="noStrike" spc="-1">
              <a:solidFill>
                <a:srgbClr val="000000"/>
              </a:solidFill>
              <a:latin typeface="Arial"/>
            </a:endParaRPr>
          </a:p>
        </p:txBody>
      </p:sp>
      <p:sp>
        <p:nvSpPr>
          <p:cNvPr id="9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400" b="0" strike="noStrike" spc="-1">
              <a:solidFill>
                <a:srgbClr val="000000"/>
              </a:solidFill>
              <a:latin typeface="Arial"/>
            </a:endParaRPr>
          </a:p>
        </p:txBody>
      </p:sp>
      <p:sp>
        <p:nvSpPr>
          <p:cNvPr id="92"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4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2928240" y="1380240"/>
            <a:ext cx="8574120" cy="26157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94"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400" b="0" strike="noStrike" spc="-1">
              <a:solidFill>
                <a:srgbClr val="000000"/>
              </a:solidFill>
              <a:latin typeface="Arial"/>
            </a:endParaRPr>
          </a:p>
        </p:txBody>
      </p:sp>
      <p:sp>
        <p:nvSpPr>
          <p:cNvPr id="95"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400" b="0" strike="noStrike" spc="-1">
              <a:solidFill>
                <a:srgbClr val="000000"/>
              </a:solidFill>
              <a:latin typeface="Arial"/>
            </a:endParaRPr>
          </a:p>
        </p:txBody>
      </p:sp>
      <p:sp>
        <p:nvSpPr>
          <p:cNvPr id="96"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400" b="0" strike="noStrike" spc="-1">
              <a:solidFill>
                <a:srgbClr val="000000"/>
              </a:solidFill>
              <a:latin typeface="Arial"/>
            </a:endParaRPr>
          </a:p>
        </p:txBody>
      </p:sp>
      <p:sp>
        <p:nvSpPr>
          <p:cNvPr id="97"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400" b="0" strike="noStrike" spc="-1">
              <a:solidFill>
                <a:srgbClr val="000000"/>
              </a:solidFill>
              <a:latin typeface="Arial"/>
            </a:endParaRPr>
          </a:p>
        </p:txBody>
      </p:sp>
      <p:sp>
        <p:nvSpPr>
          <p:cNvPr id="98"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400" b="0" strike="noStrike" spc="-1">
              <a:solidFill>
                <a:srgbClr val="000000"/>
              </a:solidFill>
              <a:latin typeface="Arial"/>
            </a:endParaRPr>
          </a:p>
        </p:txBody>
      </p:sp>
      <p:sp>
        <p:nvSpPr>
          <p:cNvPr id="99"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4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2928240" y="1380240"/>
            <a:ext cx="8574120" cy="26157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2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4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2928240" y="1380240"/>
            <a:ext cx="8574120" cy="26157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2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400" b="0" strike="noStrike" spc="-1">
              <a:solidFill>
                <a:srgbClr val="000000"/>
              </a:solidFill>
              <a:latin typeface="Arial"/>
            </a:endParaRPr>
          </a:p>
        </p:txBody>
      </p:sp>
      <p:sp>
        <p:nvSpPr>
          <p:cNvPr id="2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4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5" name="PlaceHolder 1"/>
          <p:cNvSpPr>
            <a:spLocks noGrp="1"/>
          </p:cNvSpPr>
          <p:nvPr>
            <p:ph type="title"/>
          </p:nvPr>
        </p:nvSpPr>
        <p:spPr>
          <a:xfrm>
            <a:off x="2928240" y="1380240"/>
            <a:ext cx="8574120" cy="2615760"/>
          </a:xfrm>
          <a:prstGeom prst="rect">
            <a:avLst/>
          </a:prstGeom>
        </p:spPr>
        <p:txBody>
          <a:bodyPr lIns="0" tIns="0" rIns="0" bIns="0" anchor="ctr">
            <a:noAutofit/>
          </a:bodyPr>
          <a:lstStyle/>
          <a:p>
            <a:endParaRPr lang="en-US"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6" name="PlaceHolder 1"/>
          <p:cNvSpPr>
            <a:spLocks noGrp="1"/>
          </p:cNvSpPr>
          <p:nvPr>
            <p:ph type="subTitle"/>
          </p:nvPr>
        </p:nvSpPr>
        <p:spPr>
          <a:xfrm>
            <a:off x="2928240" y="1380240"/>
            <a:ext cx="8574120" cy="121262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2928240" y="1380240"/>
            <a:ext cx="8574120" cy="26157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2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400" b="0" strike="noStrike" spc="-1">
              <a:solidFill>
                <a:srgbClr val="000000"/>
              </a:solidFill>
              <a:latin typeface="Arial"/>
            </a:endParaRPr>
          </a:p>
        </p:txBody>
      </p:sp>
      <p:sp>
        <p:nvSpPr>
          <p:cNvPr id="2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400" b="0" strike="noStrike" spc="-1">
              <a:solidFill>
                <a:srgbClr val="000000"/>
              </a:solidFill>
              <a:latin typeface="Arial"/>
            </a:endParaRPr>
          </a:p>
        </p:txBody>
      </p:sp>
      <p:sp>
        <p:nvSpPr>
          <p:cNvPr id="3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4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2928240" y="1380240"/>
            <a:ext cx="8574120" cy="26157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3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400" b="0" strike="noStrike" spc="-1">
              <a:solidFill>
                <a:srgbClr val="000000"/>
              </a:solidFill>
              <a:latin typeface="Arial"/>
            </a:endParaRPr>
          </a:p>
        </p:txBody>
      </p:sp>
      <p:sp>
        <p:nvSpPr>
          <p:cNvPr id="3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400" b="0" strike="noStrike" spc="-1">
              <a:solidFill>
                <a:srgbClr val="000000"/>
              </a:solidFill>
              <a:latin typeface="Arial"/>
            </a:endParaRPr>
          </a:p>
        </p:txBody>
      </p:sp>
      <p:sp>
        <p:nvSpPr>
          <p:cNvPr id="3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4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2928240" y="1380240"/>
            <a:ext cx="8574120" cy="2615760"/>
          </a:xfrm>
          <a:prstGeom prst="rect">
            <a:avLst/>
          </a:prstGeom>
        </p:spPr>
        <p:txBody>
          <a:bodyPr lIns="0" tIns="0" rIns="0" bIns="0" anchor="ctr">
            <a:noAutofit/>
          </a:bodyPr>
          <a:lstStyle/>
          <a:p>
            <a:endParaRPr lang="en-US" sz="1800" b="0" strike="noStrike" spc="-1">
              <a:solidFill>
                <a:srgbClr val="000000"/>
              </a:solidFill>
              <a:latin typeface="Arial"/>
            </a:endParaRPr>
          </a:p>
        </p:txBody>
      </p:sp>
      <p:sp>
        <p:nvSpPr>
          <p:cNvPr id="3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400" b="0" strike="noStrike" spc="-1">
              <a:solidFill>
                <a:srgbClr val="000000"/>
              </a:solidFill>
              <a:latin typeface="Arial"/>
            </a:endParaRPr>
          </a:p>
        </p:txBody>
      </p:sp>
      <p:sp>
        <p:nvSpPr>
          <p:cNvPr id="3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400" b="0" strike="noStrike" spc="-1">
              <a:solidFill>
                <a:srgbClr val="000000"/>
              </a:solidFill>
              <a:latin typeface="Arial"/>
            </a:endParaRPr>
          </a:p>
        </p:txBody>
      </p:sp>
      <p:sp>
        <p:nvSpPr>
          <p:cNvPr id="3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4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grpSp>
        <p:nvGrpSpPr>
          <p:cNvPr id="18" name="Group 1"/>
          <p:cNvGrpSpPr/>
          <p:nvPr/>
        </p:nvGrpSpPr>
        <p:grpSpPr>
          <a:xfrm>
            <a:off x="150840" y="0"/>
            <a:ext cx="2436480" cy="6857640"/>
            <a:chOff x="150840" y="0"/>
            <a:chExt cx="2436480" cy="6857640"/>
          </a:xfrm>
        </p:grpSpPr>
        <p:sp>
          <p:nvSpPr>
            <p:cNvPr id="19" name="CustomShape 2"/>
            <p:cNvSpPr/>
            <p:nvPr/>
          </p:nvSpPr>
          <p:spPr>
            <a:xfrm>
              <a:off x="457200" y="0"/>
              <a:ext cx="1122120" cy="5328720"/>
            </a:xfrm>
            <a:custGeom>
              <a:avLst/>
              <a:gdLst/>
              <a:ahLst/>
              <a:cxnLst/>
              <a:rect l="l" t="t" r="r" b="b"/>
              <a:pathLst>
                <a:path w="707" h="3357">
                  <a:moveTo>
                    <a:pt x="0" y="3330"/>
                  </a:moveTo>
                  <a:lnTo>
                    <a:pt x="156" y="3357"/>
                  </a:lnTo>
                  <a:lnTo>
                    <a:pt x="707" y="0"/>
                  </a:lnTo>
                  <a:lnTo>
                    <a:pt x="547" y="0"/>
                  </a:lnTo>
                  <a:lnTo>
                    <a:pt x="0" y="3330"/>
                  </a:ln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2" name="CustomShape 3"/>
            <p:cNvSpPr/>
            <p:nvPr/>
          </p:nvSpPr>
          <p:spPr>
            <a:xfrm>
              <a:off x="150840" y="0"/>
              <a:ext cx="1117080" cy="5276520"/>
            </a:xfrm>
            <a:custGeom>
              <a:avLst/>
              <a:gdLst/>
              <a:ahLst/>
              <a:cxnLst/>
              <a:rect l="l" t="t"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tyle>
            <a:lnRef idx="0">
              <a:scrgbClr r="0" g="0" b="0"/>
            </a:lnRef>
            <a:fillRef idx="0">
              <a:scrgbClr r="0" g="0" b="0"/>
            </a:fillRef>
            <a:effectRef idx="0">
              <a:scrgbClr r="0" g="0" b="0"/>
            </a:effectRef>
            <a:fontRef idx="minor"/>
          </p:style>
        </p:sp>
        <p:sp>
          <p:nvSpPr>
            <p:cNvPr id="3" name="CustomShape 4"/>
            <p:cNvSpPr/>
            <p:nvPr/>
          </p:nvSpPr>
          <p:spPr>
            <a:xfrm>
              <a:off x="150840" y="5238720"/>
              <a:ext cx="1228320" cy="1618920"/>
            </a:xfrm>
            <a:custGeom>
              <a:avLst/>
              <a:gdLst/>
              <a:ahLst/>
              <a:cxnLst/>
              <a:rect l="l" t="t" r="r" b="b"/>
              <a:pathLst>
                <a:path w="774" h="1020">
                  <a:moveTo>
                    <a:pt x="0" y="0"/>
                  </a:moveTo>
                  <a:lnTo>
                    <a:pt x="740" y="1020"/>
                  </a:lnTo>
                  <a:lnTo>
                    <a:pt x="774" y="1020"/>
                  </a:lnTo>
                  <a:lnTo>
                    <a:pt x="0" y="0"/>
                  </a:lnTo>
                  <a:close/>
                </a:path>
              </a:pathLst>
            </a:custGeom>
            <a:solidFill>
              <a:schemeClr val="tx1">
                <a:lumMod val="85000"/>
                <a:lumOff val="15000"/>
              </a:schemeClr>
            </a:solidFill>
            <a:ln>
              <a:noFill/>
            </a:ln>
          </p:spPr>
          <p:style>
            <a:lnRef idx="0">
              <a:scrgbClr r="0" g="0" b="0"/>
            </a:lnRef>
            <a:fillRef idx="0">
              <a:scrgbClr r="0" g="0" b="0"/>
            </a:fillRef>
            <a:effectRef idx="0">
              <a:scrgbClr r="0" g="0" b="0"/>
            </a:effectRef>
            <a:fontRef idx="minor"/>
          </p:style>
        </p:sp>
        <p:sp>
          <p:nvSpPr>
            <p:cNvPr id="4" name="CustomShape 5"/>
            <p:cNvSpPr/>
            <p:nvPr/>
          </p:nvSpPr>
          <p:spPr>
            <a:xfrm>
              <a:off x="457200" y="5291280"/>
              <a:ext cx="1495080" cy="1566360"/>
            </a:xfrm>
            <a:custGeom>
              <a:avLst/>
              <a:gdLst/>
              <a:ahLst/>
              <a:cxnLst/>
              <a:rect l="l" t="t" r="r" b="b"/>
              <a:pathLst>
                <a:path w="942" h="987">
                  <a:moveTo>
                    <a:pt x="0" y="0"/>
                  </a:moveTo>
                  <a:lnTo>
                    <a:pt x="909" y="987"/>
                  </a:lnTo>
                  <a:lnTo>
                    <a:pt x="942" y="987"/>
                  </a:lnTo>
                  <a:lnTo>
                    <a:pt x="0" y="0"/>
                  </a:lnTo>
                  <a:close/>
                </a:path>
              </a:pathLst>
            </a:custGeom>
            <a:solidFill>
              <a:schemeClr val="accent1">
                <a:lumMod val="50000"/>
              </a:schemeClr>
            </a:solidFill>
            <a:ln>
              <a:noFill/>
            </a:ln>
          </p:spPr>
          <p:style>
            <a:lnRef idx="0">
              <a:scrgbClr r="0" g="0" b="0"/>
            </a:lnRef>
            <a:fillRef idx="0">
              <a:scrgbClr r="0" g="0" b="0"/>
            </a:fillRef>
            <a:effectRef idx="0">
              <a:scrgbClr r="0" g="0" b="0"/>
            </a:effectRef>
            <a:fontRef idx="minor"/>
          </p:style>
        </p:sp>
        <p:sp>
          <p:nvSpPr>
            <p:cNvPr id="5" name="CustomShape 6"/>
            <p:cNvSpPr/>
            <p:nvPr/>
          </p:nvSpPr>
          <p:spPr>
            <a:xfrm>
              <a:off x="457200" y="5286240"/>
              <a:ext cx="2130120" cy="1571400"/>
            </a:xfrm>
            <a:custGeom>
              <a:avLst/>
              <a:gdLst/>
              <a:ahLst/>
              <a:cxnLst/>
              <a:rect l="l" t="t"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tyle>
            <a:lnRef idx="0">
              <a:scrgbClr r="0" g="0" b="0"/>
            </a:lnRef>
            <a:fillRef idx="0">
              <a:scrgbClr r="0" g="0" b="0"/>
            </a:fillRef>
            <a:effectRef idx="0">
              <a:scrgbClr r="0" g="0" b="0"/>
            </a:effectRef>
            <a:fontRef idx="minor"/>
          </p:style>
        </p:sp>
        <p:sp>
          <p:nvSpPr>
            <p:cNvPr id="6" name="CustomShape 7"/>
            <p:cNvSpPr/>
            <p:nvPr/>
          </p:nvSpPr>
          <p:spPr>
            <a:xfrm>
              <a:off x="150840" y="5238720"/>
              <a:ext cx="1695240" cy="1618920"/>
            </a:xfrm>
            <a:custGeom>
              <a:avLst/>
              <a:gdLst/>
              <a:ahLst/>
              <a:cxnLst/>
              <a:rect l="l" t="t"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tyle>
            <a:lnRef idx="0">
              <a:scrgbClr r="0" g="0" b="0"/>
            </a:lnRef>
            <a:fillRef idx="0">
              <a:scrgbClr r="0" g="0" b="0"/>
            </a:fillRef>
            <a:effectRef idx="0">
              <a:scrgbClr r="0" g="0" b="0"/>
            </a:effectRef>
            <a:fontRef idx="minor"/>
          </p:style>
        </p:sp>
      </p:grpSp>
      <p:pic>
        <p:nvPicPr>
          <p:cNvPr id="7" name="Content Placeholder 7"/>
          <p:cNvPicPr/>
          <p:nvPr/>
        </p:nvPicPr>
        <p:blipFill>
          <a:blip r:embed="rId15"/>
          <a:stretch/>
        </p:blipFill>
        <p:spPr>
          <a:xfrm>
            <a:off x="9761400" y="5597640"/>
            <a:ext cx="1745280" cy="1096920"/>
          </a:xfrm>
          <a:prstGeom prst="rect">
            <a:avLst/>
          </a:prstGeom>
          <a:ln>
            <a:noFill/>
          </a:ln>
        </p:spPr>
      </p:pic>
      <p:grpSp>
        <p:nvGrpSpPr>
          <p:cNvPr id="8" name="Group 8"/>
          <p:cNvGrpSpPr/>
          <p:nvPr/>
        </p:nvGrpSpPr>
        <p:grpSpPr>
          <a:xfrm>
            <a:off x="546120" y="-4680"/>
            <a:ext cx="5014440" cy="6862320"/>
            <a:chOff x="546120" y="-4680"/>
            <a:chExt cx="5014440" cy="6862320"/>
          </a:xfrm>
        </p:grpSpPr>
        <p:sp>
          <p:nvSpPr>
            <p:cNvPr id="9" name="CustomShape 9"/>
            <p:cNvSpPr/>
            <p:nvPr/>
          </p:nvSpPr>
          <p:spPr>
            <a:xfrm>
              <a:off x="984240" y="-4680"/>
              <a:ext cx="1063440" cy="2782440"/>
            </a:xfrm>
            <a:custGeom>
              <a:avLst/>
              <a:gdLst/>
              <a:ahLst/>
              <a:cxnLst/>
              <a:rect l="l" t="t" r="r" b="b"/>
              <a:pathLst>
                <a:path w="670" h="1753">
                  <a:moveTo>
                    <a:pt x="0" y="1696"/>
                  </a:moveTo>
                  <a:lnTo>
                    <a:pt x="225" y="1753"/>
                  </a:lnTo>
                  <a:lnTo>
                    <a:pt x="670" y="0"/>
                  </a:lnTo>
                  <a:lnTo>
                    <a:pt x="430" y="0"/>
                  </a:lnTo>
                  <a:lnTo>
                    <a:pt x="0" y="1696"/>
                  </a:ln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10" name="CustomShape 10"/>
            <p:cNvSpPr/>
            <p:nvPr/>
          </p:nvSpPr>
          <p:spPr>
            <a:xfrm>
              <a:off x="546120" y="-4680"/>
              <a:ext cx="1034640" cy="2673000"/>
            </a:xfrm>
            <a:custGeom>
              <a:avLst/>
              <a:gdLst/>
              <a:ahLst/>
              <a:cxnLst/>
              <a:rect l="l" t="t"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tyle>
            <a:lnRef idx="0">
              <a:scrgbClr r="0" g="0" b="0"/>
            </a:lnRef>
            <a:fillRef idx="0">
              <a:scrgbClr r="0" g="0" b="0"/>
            </a:fillRef>
            <a:effectRef idx="0">
              <a:scrgbClr r="0" g="0" b="0"/>
            </a:effectRef>
            <a:fontRef idx="minor"/>
          </p:style>
        </p:sp>
        <p:sp>
          <p:nvSpPr>
            <p:cNvPr id="11" name="CustomShape 11"/>
            <p:cNvSpPr/>
            <p:nvPr/>
          </p:nvSpPr>
          <p:spPr>
            <a:xfrm>
              <a:off x="546120" y="2583000"/>
              <a:ext cx="2693520" cy="4274640"/>
            </a:xfrm>
            <a:custGeom>
              <a:avLst/>
              <a:gdLst/>
              <a:ahLst/>
              <a:cxnLst/>
              <a:rect l="l" t="t" r="r" b="b"/>
              <a:pathLst>
                <a:path w="1697" h="2693">
                  <a:moveTo>
                    <a:pt x="0" y="0"/>
                  </a:moveTo>
                  <a:lnTo>
                    <a:pt x="1622" y="2693"/>
                  </a:lnTo>
                  <a:lnTo>
                    <a:pt x="1697" y="2693"/>
                  </a:lnTo>
                  <a:lnTo>
                    <a:pt x="0" y="0"/>
                  </a:lnTo>
                  <a:close/>
                </a:path>
              </a:pathLst>
            </a:custGeom>
            <a:solidFill>
              <a:schemeClr val="tx1">
                <a:lumMod val="85000"/>
                <a:lumOff val="15000"/>
              </a:schemeClr>
            </a:solidFill>
            <a:ln>
              <a:noFill/>
            </a:ln>
          </p:spPr>
          <p:style>
            <a:lnRef idx="0">
              <a:scrgbClr r="0" g="0" b="0"/>
            </a:lnRef>
            <a:fillRef idx="0">
              <a:scrgbClr r="0" g="0" b="0"/>
            </a:fillRef>
            <a:effectRef idx="0">
              <a:scrgbClr r="0" g="0" b="0"/>
            </a:effectRef>
            <a:fontRef idx="minor"/>
          </p:style>
        </p:sp>
        <p:sp>
          <p:nvSpPr>
            <p:cNvPr id="12" name="CustomShape 12"/>
            <p:cNvSpPr/>
            <p:nvPr/>
          </p:nvSpPr>
          <p:spPr>
            <a:xfrm>
              <a:off x="988920" y="2692440"/>
              <a:ext cx="3331800" cy="4165200"/>
            </a:xfrm>
            <a:custGeom>
              <a:avLst/>
              <a:gdLst/>
              <a:ahLst/>
              <a:cxnLst/>
              <a:rect l="l" t="t" r="r" b="b"/>
              <a:pathLst>
                <a:path w="2099" h="2624">
                  <a:moveTo>
                    <a:pt x="2099" y="2624"/>
                  </a:moveTo>
                  <a:lnTo>
                    <a:pt x="0" y="0"/>
                  </a:lnTo>
                  <a:lnTo>
                    <a:pt x="2021" y="2624"/>
                  </a:lnTo>
                  <a:lnTo>
                    <a:pt x="2099" y="2624"/>
                  </a:lnTo>
                  <a:close/>
                </a:path>
              </a:pathLst>
            </a:custGeom>
            <a:solidFill>
              <a:schemeClr val="accent1">
                <a:lumMod val="50000"/>
              </a:schemeClr>
            </a:solidFill>
            <a:ln>
              <a:noFill/>
            </a:ln>
          </p:spPr>
          <p:style>
            <a:lnRef idx="0">
              <a:scrgbClr r="0" g="0" b="0"/>
            </a:lnRef>
            <a:fillRef idx="0">
              <a:scrgbClr r="0" g="0" b="0"/>
            </a:fillRef>
            <a:effectRef idx="0">
              <a:scrgbClr r="0" g="0" b="0"/>
            </a:effectRef>
            <a:fontRef idx="minor"/>
          </p:style>
        </p:sp>
        <p:sp>
          <p:nvSpPr>
            <p:cNvPr id="13" name="CustomShape 13"/>
            <p:cNvSpPr/>
            <p:nvPr/>
          </p:nvSpPr>
          <p:spPr>
            <a:xfrm>
              <a:off x="984240" y="2687760"/>
              <a:ext cx="4576320" cy="4169880"/>
            </a:xfrm>
            <a:custGeom>
              <a:avLst/>
              <a:gdLst/>
              <a:ahLst/>
              <a:cxnLst/>
              <a:rect l="l" t="t"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tyle>
            <a:lnRef idx="0">
              <a:scrgbClr r="0" g="0" b="0"/>
            </a:lnRef>
            <a:fillRef idx="0">
              <a:scrgbClr r="0" g="0" b="0"/>
            </a:fillRef>
            <a:effectRef idx="0">
              <a:scrgbClr r="0" g="0" b="0"/>
            </a:effectRef>
            <a:fontRef idx="minor"/>
          </p:style>
        </p:sp>
        <p:sp>
          <p:nvSpPr>
            <p:cNvPr id="14" name="CustomShape 14"/>
            <p:cNvSpPr/>
            <p:nvPr/>
          </p:nvSpPr>
          <p:spPr>
            <a:xfrm>
              <a:off x="546120" y="2577960"/>
              <a:ext cx="3584160" cy="4279680"/>
            </a:xfrm>
            <a:custGeom>
              <a:avLst/>
              <a:gdLst/>
              <a:ahLst/>
              <a:cxnLst/>
              <a:rect l="l" t="t"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tyle>
            <a:lnRef idx="0">
              <a:scrgbClr r="0" g="0" b="0"/>
            </a:lnRef>
            <a:fillRef idx="0">
              <a:scrgbClr r="0" g="0" b="0"/>
            </a:fillRef>
            <a:effectRef idx="0">
              <a:scrgbClr r="0" g="0" b="0"/>
            </a:effectRef>
            <a:fontRef idx="minor"/>
          </p:style>
        </p:sp>
      </p:grpSp>
      <p:sp>
        <p:nvSpPr>
          <p:cNvPr id="15" name="PlaceHolder 15"/>
          <p:cNvSpPr>
            <a:spLocks noGrp="1"/>
          </p:cNvSpPr>
          <p:nvPr>
            <p:ph type="title"/>
          </p:nvPr>
        </p:nvSpPr>
        <p:spPr>
          <a:xfrm>
            <a:off x="2928240" y="1380240"/>
            <a:ext cx="8574120" cy="2615760"/>
          </a:xfrm>
          <a:prstGeom prst="rect">
            <a:avLst/>
          </a:prstGeom>
        </p:spPr>
        <p:txBody>
          <a:bodyPr anchor="b">
            <a:normAutofit/>
          </a:bodyPr>
          <a:lstStyle/>
          <a:p>
            <a:pPr algn="r">
              <a:lnSpc>
                <a:spcPct val="100000"/>
              </a:lnSpc>
            </a:pPr>
            <a:r>
              <a:rPr lang="en-US" sz="6000" b="0" strike="noStrike" spc="-1">
                <a:solidFill>
                  <a:srgbClr val="000000"/>
                </a:solidFill>
                <a:latin typeface="Arial"/>
              </a:rPr>
              <a:t>Click to edit Master title style</a:t>
            </a:r>
          </a:p>
        </p:txBody>
      </p:sp>
      <p:pic>
        <p:nvPicPr>
          <p:cNvPr id="16" name="Content Placeholder 7"/>
          <p:cNvPicPr/>
          <p:nvPr/>
        </p:nvPicPr>
        <p:blipFill>
          <a:blip r:embed="rId15"/>
          <a:stretch/>
        </p:blipFill>
        <p:spPr>
          <a:xfrm>
            <a:off x="320040" y="5477400"/>
            <a:ext cx="1745280" cy="1096920"/>
          </a:xfrm>
          <a:prstGeom prst="rect">
            <a:avLst/>
          </a:prstGeom>
          <a:ln>
            <a:noFill/>
          </a:ln>
        </p:spPr>
      </p:pic>
      <p:sp>
        <p:nvSpPr>
          <p:cNvPr id="17" name="PlaceHolder 16"/>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6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grpSp>
        <p:nvGrpSpPr>
          <p:cNvPr id="54" name="Group 1"/>
          <p:cNvGrpSpPr/>
          <p:nvPr/>
        </p:nvGrpSpPr>
        <p:grpSpPr>
          <a:xfrm>
            <a:off x="150840" y="0"/>
            <a:ext cx="2436480" cy="6857640"/>
            <a:chOff x="150840" y="0"/>
            <a:chExt cx="2436480" cy="6857640"/>
          </a:xfrm>
        </p:grpSpPr>
        <p:sp>
          <p:nvSpPr>
            <p:cNvPr id="55" name="CustomShape 2"/>
            <p:cNvSpPr/>
            <p:nvPr/>
          </p:nvSpPr>
          <p:spPr>
            <a:xfrm>
              <a:off x="457200" y="0"/>
              <a:ext cx="1122120" cy="5328720"/>
            </a:xfrm>
            <a:custGeom>
              <a:avLst/>
              <a:gdLst/>
              <a:ahLst/>
              <a:cxnLst/>
              <a:rect l="l" t="t" r="r" b="b"/>
              <a:pathLst>
                <a:path w="707" h="3357">
                  <a:moveTo>
                    <a:pt x="0" y="3330"/>
                  </a:moveTo>
                  <a:lnTo>
                    <a:pt x="156" y="3357"/>
                  </a:lnTo>
                  <a:lnTo>
                    <a:pt x="707" y="0"/>
                  </a:lnTo>
                  <a:lnTo>
                    <a:pt x="547" y="0"/>
                  </a:lnTo>
                  <a:lnTo>
                    <a:pt x="0" y="3330"/>
                  </a:lnTo>
                  <a:close/>
                </a:path>
              </a:pathLst>
            </a:custGeom>
            <a:solidFill>
              <a:schemeClr val="accent1"/>
            </a:solidFill>
            <a:ln>
              <a:noFill/>
            </a:ln>
          </p:spPr>
          <p:style>
            <a:lnRef idx="0">
              <a:scrgbClr r="0" g="0" b="0"/>
            </a:lnRef>
            <a:fillRef idx="0">
              <a:scrgbClr r="0" g="0" b="0"/>
            </a:fillRef>
            <a:effectRef idx="0">
              <a:scrgbClr r="0" g="0" b="0"/>
            </a:effectRef>
            <a:fontRef idx="minor"/>
          </p:style>
        </p:sp>
        <p:sp>
          <p:nvSpPr>
            <p:cNvPr id="56" name="CustomShape 3"/>
            <p:cNvSpPr/>
            <p:nvPr/>
          </p:nvSpPr>
          <p:spPr>
            <a:xfrm>
              <a:off x="150840" y="0"/>
              <a:ext cx="1117080" cy="5276520"/>
            </a:xfrm>
            <a:custGeom>
              <a:avLst/>
              <a:gdLst/>
              <a:ahLst/>
              <a:cxnLst/>
              <a:rect l="l" t="t"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tyle>
            <a:lnRef idx="0">
              <a:scrgbClr r="0" g="0" b="0"/>
            </a:lnRef>
            <a:fillRef idx="0">
              <a:scrgbClr r="0" g="0" b="0"/>
            </a:fillRef>
            <a:effectRef idx="0">
              <a:scrgbClr r="0" g="0" b="0"/>
            </a:effectRef>
            <a:fontRef idx="minor"/>
          </p:style>
        </p:sp>
        <p:sp>
          <p:nvSpPr>
            <p:cNvPr id="57" name="CustomShape 4"/>
            <p:cNvSpPr/>
            <p:nvPr/>
          </p:nvSpPr>
          <p:spPr>
            <a:xfrm>
              <a:off x="150840" y="5238720"/>
              <a:ext cx="1228320" cy="1618920"/>
            </a:xfrm>
            <a:custGeom>
              <a:avLst/>
              <a:gdLst/>
              <a:ahLst/>
              <a:cxnLst/>
              <a:rect l="l" t="t" r="r" b="b"/>
              <a:pathLst>
                <a:path w="774" h="1020">
                  <a:moveTo>
                    <a:pt x="0" y="0"/>
                  </a:moveTo>
                  <a:lnTo>
                    <a:pt x="740" y="1020"/>
                  </a:lnTo>
                  <a:lnTo>
                    <a:pt x="774" y="1020"/>
                  </a:lnTo>
                  <a:lnTo>
                    <a:pt x="0" y="0"/>
                  </a:lnTo>
                  <a:close/>
                </a:path>
              </a:pathLst>
            </a:custGeom>
            <a:solidFill>
              <a:schemeClr val="tx1">
                <a:lumMod val="85000"/>
                <a:lumOff val="15000"/>
              </a:schemeClr>
            </a:solidFill>
            <a:ln>
              <a:noFill/>
            </a:ln>
          </p:spPr>
          <p:style>
            <a:lnRef idx="0">
              <a:scrgbClr r="0" g="0" b="0"/>
            </a:lnRef>
            <a:fillRef idx="0">
              <a:scrgbClr r="0" g="0" b="0"/>
            </a:fillRef>
            <a:effectRef idx="0">
              <a:scrgbClr r="0" g="0" b="0"/>
            </a:effectRef>
            <a:fontRef idx="minor"/>
          </p:style>
        </p:sp>
        <p:sp>
          <p:nvSpPr>
            <p:cNvPr id="58" name="CustomShape 5"/>
            <p:cNvSpPr/>
            <p:nvPr/>
          </p:nvSpPr>
          <p:spPr>
            <a:xfrm>
              <a:off x="457200" y="5291280"/>
              <a:ext cx="1495080" cy="1566360"/>
            </a:xfrm>
            <a:custGeom>
              <a:avLst/>
              <a:gdLst/>
              <a:ahLst/>
              <a:cxnLst/>
              <a:rect l="l" t="t" r="r" b="b"/>
              <a:pathLst>
                <a:path w="942" h="987">
                  <a:moveTo>
                    <a:pt x="0" y="0"/>
                  </a:moveTo>
                  <a:lnTo>
                    <a:pt x="909" y="987"/>
                  </a:lnTo>
                  <a:lnTo>
                    <a:pt x="942" y="987"/>
                  </a:lnTo>
                  <a:lnTo>
                    <a:pt x="0" y="0"/>
                  </a:lnTo>
                  <a:close/>
                </a:path>
              </a:pathLst>
            </a:custGeom>
            <a:solidFill>
              <a:schemeClr val="accent1">
                <a:lumMod val="50000"/>
              </a:schemeClr>
            </a:solidFill>
            <a:ln>
              <a:noFill/>
            </a:ln>
          </p:spPr>
          <p:style>
            <a:lnRef idx="0">
              <a:scrgbClr r="0" g="0" b="0"/>
            </a:lnRef>
            <a:fillRef idx="0">
              <a:scrgbClr r="0" g="0" b="0"/>
            </a:fillRef>
            <a:effectRef idx="0">
              <a:scrgbClr r="0" g="0" b="0"/>
            </a:effectRef>
            <a:fontRef idx="minor"/>
          </p:style>
        </p:sp>
        <p:sp>
          <p:nvSpPr>
            <p:cNvPr id="59" name="CustomShape 6"/>
            <p:cNvSpPr/>
            <p:nvPr/>
          </p:nvSpPr>
          <p:spPr>
            <a:xfrm>
              <a:off x="457200" y="5286240"/>
              <a:ext cx="2130120" cy="1571400"/>
            </a:xfrm>
            <a:custGeom>
              <a:avLst/>
              <a:gdLst/>
              <a:ahLst/>
              <a:cxnLst/>
              <a:rect l="l" t="t"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tyle>
            <a:lnRef idx="0">
              <a:scrgbClr r="0" g="0" b="0"/>
            </a:lnRef>
            <a:fillRef idx="0">
              <a:scrgbClr r="0" g="0" b="0"/>
            </a:fillRef>
            <a:effectRef idx="0">
              <a:scrgbClr r="0" g="0" b="0"/>
            </a:effectRef>
            <a:fontRef idx="minor"/>
          </p:style>
        </p:sp>
        <p:sp>
          <p:nvSpPr>
            <p:cNvPr id="60" name="CustomShape 7"/>
            <p:cNvSpPr/>
            <p:nvPr/>
          </p:nvSpPr>
          <p:spPr>
            <a:xfrm>
              <a:off x="150840" y="5238720"/>
              <a:ext cx="1695240" cy="1618920"/>
            </a:xfrm>
            <a:custGeom>
              <a:avLst/>
              <a:gdLst/>
              <a:ahLst/>
              <a:cxnLst/>
              <a:rect l="l" t="t"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tyle>
            <a:lnRef idx="0">
              <a:scrgbClr r="0" g="0" b="0"/>
            </a:lnRef>
            <a:fillRef idx="0">
              <a:scrgbClr r="0" g="0" b="0"/>
            </a:fillRef>
            <a:effectRef idx="0">
              <a:scrgbClr r="0" g="0" b="0"/>
            </a:effectRef>
            <a:fontRef idx="minor"/>
          </p:style>
        </p:sp>
      </p:grpSp>
      <p:pic>
        <p:nvPicPr>
          <p:cNvPr id="61" name="Content Placeholder 7"/>
          <p:cNvPicPr/>
          <p:nvPr/>
        </p:nvPicPr>
        <p:blipFill>
          <a:blip r:embed="rId15"/>
          <a:stretch/>
        </p:blipFill>
        <p:spPr>
          <a:xfrm>
            <a:off x="9761400" y="5597640"/>
            <a:ext cx="1745280" cy="1096920"/>
          </a:xfrm>
          <a:prstGeom prst="rect">
            <a:avLst/>
          </a:prstGeom>
          <a:ln>
            <a:noFill/>
          </a:ln>
        </p:spPr>
      </p:pic>
      <p:sp>
        <p:nvSpPr>
          <p:cNvPr id="62" name="PlaceHolder 8"/>
          <p:cNvSpPr>
            <a:spLocks noGrp="1"/>
          </p:cNvSpPr>
          <p:nvPr>
            <p:ph type="title"/>
          </p:nvPr>
        </p:nvSpPr>
        <p:spPr>
          <a:xfrm>
            <a:off x="1484280" y="685800"/>
            <a:ext cx="10018440" cy="1752120"/>
          </a:xfrm>
          <a:prstGeom prst="rect">
            <a:avLst/>
          </a:prstGeom>
        </p:spPr>
        <p:txBody>
          <a:bodyPr anchor="ctr">
            <a:noAutofit/>
          </a:bodyPr>
          <a:lstStyle/>
          <a:p>
            <a:pPr algn="ctr">
              <a:lnSpc>
                <a:spcPct val="100000"/>
              </a:lnSpc>
            </a:pPr>
            <a:r>
              <a:rPr lang="en-US" sz="4000" b="0" strike="noStrike" spc="-1">
                <a:solidFill>
                  <a:srgbClr val="000000"/>
                </a:solidFill>
                <a:latin typeface="Arial"/>
              </a:rPr>
              <a:t>Click to edit Master title style</a:t>
            </a:r>
          </a:p>
        </p:txBody>
      </p:sp>
      <p:sp>
        <p:nvSpPr>
          <p:cNvPr id="63" name="PlaceHolder 9"/>
          <p:cNvSpPr>
            <a:spLocks noGrp="1"/>
          </p:cNvSpPr>
          <p:nvPr>
            <p:ph type="body"/>
          </p:nvPr>
        </p:nvSpPr>
        <p:spPr>
          <a:xfrm>
            <a:off x="1484280" y="2666880"/>
            <a:ext cx="10018440" cy="2868480"/>
          </a:xfrm>
          <a:prstGeom prst="rect">
            <a:avLst/>
          </a:prstGeom>
        </p:spPr>
        <p:txBody>
          <a:bodyPr anchor="ctr">
            <a:noAutofit/>
          </a:bodyPr>
          <a:lstStyle/>
          <a:p>
            <a:pPr marL="285840" indent="-285480">
              <a:lnSpc>
                <a:spcPct val="100000"/>
              </a:lnSpc>
              <a:spcBef>
                <a:spcPts val="479"/>
              </a:spcBef>
              <a:spcAft>
                <a:spcPts val="601"/>
              </a:spcAft>
              <a:buClr>
                <a:srgbClr val="874EA9"/>
              </a:buClr>
              <a:buSzPct val="145000"/>
              <a:buFont typeface="Arial"/>
              <a:buChar char="•"/>
            </a:pPr>
            <a:r>
              <a:rPr lang="en-US" sz="2400" b="0" strike="noStrike" spc="-1">
                <a:solidFill>
                  <a:srgbClr val="000000"/>
                </a:solidFill>
                <a:latin typeface="Arial"/>
              </a:rPr>
              <a:t>Click to edit Master text styles</a:t>
            </a:r>
          </a:p>
          <a:p>
            <a:pPr marL="743040" lvl="1" indent="-285480">
              <a:lnSpc>
                <a:spcPct val="100000"/>
              </a:lnSpc>
              <a:spcBef>
                <a:spcPts val="400"/>
              </a:spcBef>
              <a:spcAft>
                <a:spcPts val="601"/>
              </a:spcAft>
              <a:buClr>
                <a:srgbClr val="874EA9"/>
              </a:buClr>
              <a:buSzPct val="145000"/>
              <a:buFont typeface="Arial"/>
              <a:buChar char="•"/>
            </a:pPr>
            <a:r>
              <a:rPr lang="en-US" sz="2000" b="0" strike="noStrike" spc="-1">
                <a:solidFill>
                  <a:srgbClr val="000000"/>
                </a:solidFill>
                <a:latin typeface="Arial"/>
              </a:rPr>
              <a:t>Second level</a:t>
            </a:r>
          </a:p>
          <a:p>
            <a:pPr marL="1200240" lvl="2" indent="-285480">
              <a:lnSpc>
                <a:spcPct val="100000"/>
              </a:lnSpc>
              <a:spcBef>
                <a:spcPts val="360"/>
              </a:spcBef>
              <a:spcAft>
                <a:spcPts val="601"/>
              </a:spcAft>
              <a:buClr>
                <a:srgbClr val="874EA9"/>
              </a:buClr>
              <a:buSzPct val="145000"/>
              <a:buFont typeface="Arial"/>
              <a:buChar char="•"/>
            </a:pPr>
            <a:r>
              <a:rPr lang="en-US" sz="1800" b="0" strike="noStrike" spc="-1">
                <a:solidFill>
                  <a:srgbClr val="000000"/>
                </a:solidFill>
                <a:latin typeface="Arial"/>
              </a:rPr>
              <a:t>Third level</a:t>
            </a:r>
          </a:p>
          <a:p>
            <a:pPr marL="1542960" lvl="3" indent="-171000">
              <a:lnSpc>
                <a:spcPct val="100000"/>
              </a:lnSpc>
              <a:spcBef>
                <a:spcPts val="320"/>
              </a:spcBef>
              <a:spcAft>
                <a:spcPts val="601"/>
              </a:spcAft>
              <a:buClr>
                <a:srgbClr val="874EA9"/>
              </a:buClr>
              <a:buSzPct val="145000"/>
              <a:buFont typeface="Arial"/>
              <a:buChar char="•"/>
            </a:pPr>
            <a:r>
              <a:rPr lang="en-US" sz="1600" b="0" strike="noStrike" spc="-1">
                <a:solidFill>
                  <a:srgbClr val="000000"/>
                </a:solidFill>
                <a:latin typeface="Arial"/>
              </a:rPr>
              <a:t>Fourth level</a:t>
            </a:r>
          </a:p>
          <a:p>
            <a:pPr marL="2000160" lvl="4" indent="-171000">
              <a:lnSpc>
                <a:spcPct val="100000"/>
              </a:lnSpc>
              <a:spcBef>
                <a:spcPts val="281"/>
              </a:spcBef>
              <a:spcAft>
                <a:spcPts val="601"/>
              </a:spcAft>
              <a:buClr>
                <a:srgbClr val="874EA9"/>
              </a:buClr>
              <a:buSzPct val="145000"/>
              <a:buFont typeface="Arial"/>
              <a:buChar char="•"/>
            </a:pPr>
            <a:r>
              <a:rPr lang="en-US" sz="1400" b="0" strike="noStrike" spc="-1">
                <a:solidFill>
                  <a:srgbClr val="000000"/>
                </a:solidFill>
                <a:latin typeface="Arial"/>
              </a:rPr>
              <a:t>Fifth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jpe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Content Placeholder 7"/>
          <p:cNvPicPr/>
          <p:nvPr/>
        </p:nvPicPr>
        <p:blipFill>
          <a:blip r:embed="rId3"/>
          <a:stretch/>
        </p:blipFill>
        <p:spPr>
          <a:xfrm>
            <a:off x="320040" y="5477400"/>
            <a:ext cx="1745280" cy="1096920"/>
          </a:xfrm>
          <a:prstGeom prst="rect">
            <a:avLst/>
          </a:prstGeom>
          <a:ln>
            <a:noFill/>
          </a:ln>
        </p:spPr>
      </p:pic>
      <p:sp>
        <p:nvSpPr>
          <p:cNvPr id="107" name="TextShape 1"/>
          <p:cNvSpPr txBox="1"/>
          <p:nvPr/>
        </p:nvSpPr>
        <p:spPr>
          <a:xfrm>
            <a:off x="2294640" y="201960"/>
            <a:ext cx="8574120" cy="2535120"/>
          </a:xfrm>
          <a:prstGeom prst="rect">
            <a:avLst/>
          </a:prstGeom>
          <a:noFill/>
          <a:ln>
            <a:noFill/>
          </a:ln>
        </p:spPr>
        <p:txBody>
          <a:bodyPr anchor="b">
            <a:noAutofit/>
          </a:bodyPr>
          <a:lstStyle/>
          <a:p>
            <a:pPr algn="ctr">
              <a:lnSpc>
                <a:spcPct val="100000"/>
              </a:lnSpc>
            </a:pPr>
            <a:br/>
            <a:br/>
            <a:r>
              <a:rPr lang="en-AU" sz="3200" b="1" strike="noStrike" spc="-1">
                <a:solidFill>
                  <a:srgbClr val="5A3471"/>
                </a:solidFill>
                <a:latin typeface="Times New Roman"/>
                <a:ea typeface="Calibri"/>
              </a:rPr>
              <a:t>American Samoa Case Study</a:t>
            </a:r>
            <a:br/>
            <a:r>
              <a:rPr lang="en-AU" sz="3200" b="1" strike="noStrike" spc="-1">
                <a:solidFill>
                  <a:srgbClr val="5A3471"/>
                </a:solidFill>
                <a:latin typeface="Times New Roman"/>
                <a:ea typeface="Calibri"/>
              </a:rPr>
              <a:t>COVID Pandemic</a:t>
            </a:r>
            <a:br/>
            <a:br/>
            <a:r>
              <a:rPr lang="en-AU" sz="2800" b="1" strike="noStrike" spc="-1">
                <a:solidFill>
                  <a:srgbClr val="5A3471"/>
                </a:solidFill>
                <a:latin typeface="Times New Roman"/>
                <a:ea typeface="Calibri"/>
              </a:rPr>
              <a:t>National Oral Health Conference, 2022</a:t>
            </a:r>
            <a:endParaRPr lang="en-US" sz="2800" b="0" strike="noStrike" spc="-1">
              <a:solidFill>
                <a:srgbClr val="000000"/>
              </a:solidFill>
              <a:latin typeface="Arial"/>
            </a:endParaRPr>
          </a:p>
        </p:txBody>
      </p:sp>
      <p:sp>
        <p:nvSpPr>
          <p:cNvPr id="108" name="TextShape 2"/>
          <p:cNvSpPr txBox="1"/>
          <p:nvPr/>
        </p:nvSpPr>
        <p:spPr>
          <a:xfrm>
            <a:off x="3976560" y="4104000"/>
            <a:ext cx="4238640" cy="1821960"/>
          </a:xfrm>
          <a:prstGeom prst="rect">
            <a:avLst/>
          </a:prstGeom>
          <a:noFill/>
          <a:ln>
            <a:noFill/>
          </a:ln>
        </p:spPr>
        <p:txBody>
          <a:bodyPr>
            <a:normAutofit/>
          </a:bodyPr>
          <a:lstStyle/>
          <a:p>
            <a:pPr>
              <a:lnSpc>
                <a:spcPct val="100000"/>
              </a:lnSpc>
              <a:tabLst>
                <a:tab pos="0" algn="l"/>
              </a:tabLst>
            </a:pPr>
            <a:r>
              <a:rPr lang="en-US" sz="1600" b="1" strike="noStrike" spc="-1">
                <a:solidFill>
                  <a:srgbClr val="5A3471"/>
                </a:solidFill>
                <a:latin typeface="Times New Roman"/>
              </a:rPr>
              <a:t>Ohnmar Tut BDS, MPhil</a:t>
            </a:r>
            <a:endParaRPr lang="en-US" sz="1600" b="0" strike="noStrike" spc="-1">
              <a:latin typeface="Arial"/>
            </a:endParaRPr>
          </a:p>
          <a:p>
            <a:pPr>
              <a:lnSpc>
                <a:spcPct val="100000"/>
              </a:lnSpc>
              <a:tabLst>
                <a:tab pos="0" algn="l"/>
              </a:tabLst>
            </a:pPr>
            <a:r>
              <a:rPr lang="en-US" sz="1600" b="1" strike="noStrike" spc="-1">
                <a:solidFill>
                  <a:srgbClr val="5A3471"/>
                </a:solidFill>
                <a:latin typeface="Times New Roman"/>
              </a:rPr>
              <a:t>Oral Health Consultant for USAPI</a:t>
            </a:r>
            <a:endParaRPr lang="en-US" sz="1600" b="0" strike="noStrike" spc="-1">
              <a:latin typeface="Arial"/>
            </a:endParaRPr>
          </a:p>
          <a:p>
            <a:pPr>
              <a:lnSpc>
                <a:spcPct val="100000"/>
              </a:lnSpc>
              <a:tabLst>
                <a:tab pos="0" algn="l"/>
              </a:tabLst>
            </a:pPr>
            <a:r>
              <a:rPr lang="en-US" sz="1600" b="1" strike="noStrike" spc="-1">
                <a:solidFill>
                  <a:srgbClr val="5A3471"/>
                </a:solidFill>
                <a:latin typeface="Times New Roman"/>
              </a:rPr>
              <a:t>Association of State and Territorial </a:t>
            </a:r>
            <a:endParaRPr lang="en-US" sz="1600" b="0" strike="noStrike" spc="-1">
              <a:latin typeface="Arial"/>
            </a:endParaRPr>
          </a:p>
          <a:p>
            <a:pPr>
              <a:lnSpc>
                <a:spcPct val="100000"/>
              </a:lnSpc>
              <a:tabLst>
                <a:tab pos="0" algn="l"/>
              </a:tabLst>
            </a:pPr>
            <a:r>
              <a:rPr lang="en-US" sz="1600" b="1" strike="noStrike" spc="-1">
                <a:solidFill>
                  <a:srgbClr val="5A3471"/>
                </a:solidFill>
                <a:latin typeface="Times New Roman"/>
              </a:rPr>
              <a:t>Dental Directors  www.astdd.org</a:t>
            </a:r>
            <a:endParaRPr lang="en-US" sz="1600" b="0" strike="noStrike" spc="-1">
              <a:latin typeface="Arial"/>
            </a:endParaRPr>
          </a:p>
          <a:p>
            <a:pPr algn="r">
              <a:lnSpc>
                <a:spcPct val="100000"/>
              </a:lnSpc>
              <a:spcBef>
                <a:spcPts val="420"/>
              </a:spcBef>
              <a:spcAft>
                <a:spcPts val="601"/>
              </a:spcAft>
              <a:tabLst>
                <a:tab pos="0" algn="l"/>
              </a:tabLst>
            </a:pPr>
            <a:endParaRPr lang="en-US" sz="1600" b="0" strike="noStrike" spc="-1">
              <a:latin typeface="Arial"/>
            </a:endParaRPr>
          </a:p>
        </p:txBody>
      </p:sp>
      <p:sp>
        <p:nvSpPr>
          <p:cNvPr id="109" name="CustomShape 3"/>
          <p:cNvSpPr/>
          <p:nvPr/>
        </p:nvSpPr>
        <p:spPr>
          <a:xfrm>
            <a:off x="8597520" y="4104000"/>
            <a:ext cx="3539880" cy="1307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tabLst>
                <a:tab pos="0" algn="l"/>
              </a:tabLst>
            </a:pPr>
            <a:r>
              <a:rPr lang="en-AU" sz="1600" b="1" strike="noStrike" spc="-1">
                <a:solidFill>
                  <a:srgbClr val="5A3471"/>
                </a:solidFill>
                <a:latin typeface="Times New Roman"/>
                <a:ea typeface="Calibri"/>
              </a:rPr>
              <a:t>Christina Pola-Willis  BDS, PGDPH</a:t>
            </a:r>
            <a:br/>
            <a:r>
              <a:rPr lang="en-AU" sz="1600" b="1" strike="noStrike" spc="-1">
                <a:solidFill>
                  <a:srgbClr val="5A3471"/>
                </a:solidFill>
                <a:latin typeface="Times New Roman"/>
                <a:ea typeface="Calibri"/>
              </a:rPr>
              <a:t>Dentist, Early Childhood Education</a:t>
            </a:r>
            <a:br/>
            <a:r>
              <a:rPr lang="en-AU" sz="1600" b="1" strike="noStrike" spc="-1">
                <a:solidFill>
                  <a:srgbClr val="5A3471"/>
                </a:solidFill>
                <a:latin typeface="Times New Roman"/>
                <a:ea typeface="Calibri"/>
              </a:rPr>
              <a:t>LBJ Tropical Medical Center</a:t>
            </a:r>
            <a:br/>
            <a:r>
              <a:rPr lang="en-AU" sz="1600" b="1" strike="noStrike" spc="-1">
                <a:solidFill>
                  <a:srgbClr val="5A3471"/>
                </a:solidFill>
                <a:latin typeface="Times New Roman"/>
                <a:ea typeface="Calibri"/>
              </a:rPr>
              <a:t>American Samoa</a:t>
            </a:r>
            <a:endParaRPr lang="en-US" sz="1600" b="0" strike="noStrike" spc="-1">
              <a:latin typeface="Arial"/>
            </a:endParaRPr>
          </a:p>
          <a:p>
            <a:pPr>
              <a:lnSpc>
                <a:spcPct val="100000"/>
              </a:lnSpc>
              <a:tabLst>
                <a:tab pos="0" algn="l"/>
              </a:tabLst>
            </a:pPr>
            <a:r>
              <a:rPr lang="en-AU" sz="1600" b="1" strike="noStrike" spc="-1">
                <a:solidFill>
                  <a:srgbClr val="5A3471"/>
                </a:solidFill>
                <a:latin typeface="Times New Roman"/>
                <a:ea typeface="Calibri"/>
              </a:rPr>
              <a:t>christina.pola@lbj.as</a:t>
            </a:r>
            <a:endParaRPr lang="en-US" sz="1600" b="0" strike="noStrike"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154" name="CustomShape 1"/>
          <p:cNvSpPr/>
          <p:nvPr/>
        </p:nvSpPr>
        <p:spPr>
          <a:xfrm>
            <a:off x="4830480" y="518400"/>
            <a:ext cx="3160440" cy="518400"/>
          </a:xfrm>
          <a:prstGeom prst="rect">
            <a:avLst/>
          </a:prstGeom>
          <a:noFill/>
          <a:ln>
            <a:noFill/>
          </a:ln>
        </p:spPr>
        <p:style>
          <a:lnRef idx="0">
            <a:scrgbClr r="0" g="0" b="0"/>
          </a:lnRef>
          <a:fillRef idx="0">
            <a:scrgbClr r="0" g="0" b="0"/>
          </a:fillRef>
          <a:effectRef idx="0">
            <a:scrgbClr r="0" g="0" b="0"/>
          </a:effectRef>
          <a:fontRef idx="minor"/>
        </p:style>
        <p:txBody>
          <a:bodyPr wrap="none">
            <a:spAutoFit/>
          </a:bodyPr>
          <a:lstStyle/>
          <a:p>
            <a:pPr algn="ctr">
              <a:lnSpc>
                <a:spcPct val="100000"/>
              </a:lnSpc>
              <a:tabLst>
                <a:tab pos="0" algn="l"/>
              </a:tabLst>
            </a:pPr>
            <a:r>
              <a:rPr lang="en-US" sz="2800" b="0" strike="noStrike" spc="-1">
                <a:solidFill>
                  <a:srgbClr val="000000"/>
                </a:solidFill>
                <a:latin typeface="Eras Demi ITC"/>
              </a:rPr>
              <a:t>Accomplishments</a:t>
            </a:r>
            <a:endParaRPr lang="en-US" sz="2800" b="0" strike="noStrike" spc="-1">
              <a:latin typeface="Arial"/>
            </a:endParaRPr>
          </a:p>
        </p:txBody>
      </p:sp>
      <p:sp>
        <p:nvSpPr>
          <p:cNvPr id="155" name="CustomShape 2"/>
          <p:cNvSpPr/>
          <p:nvPr/>
        </p:nvSpPr>
        <p:spPr>
          <a:xfrm>
            <a:off x="1576080" y="1465920"/>
            <a:ext cx="10514520" cy="4350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71000" lnSpcReduction="10000"/>
          </a:bodyPr>
          <a:lstStyle/>
          <a:p>
            <a:pPr marL="228600" indent="-227520">
              <a:lnSpc>
                <a:spcPct val="90000"/>
              </a:lnSpc>
              <a:spcBef>
                <a:spcPts val="1199"/>
              </a:spcBef>
              <a:buClr>
                <a:srgbClr val="1D2228"/>
              </a:buClr>
              <a:buFont typeface="Arial"/>
              <a:buChar char="•"/>
            </a:pPr>
            <a:r>
              <a:rPr lang="en-US" sz="2800" b="1" strike="noStrike" spc="-1">
                <a:solidFill>
                  <a:srgbClr val="1D2228"/>
                </a:solidFill>
                <a:latin typeface="Calibri"/>
              </a:rPr>
              <a:t>Decentralizing</a:t>
            </a:r>
            <a:r>
              <a:rPr lang="en-US" sz="2800" b="0" strike="noStrike" spc="-1">
                <a:solidFill>
                  <a:srgbClr val="1D2228"/>
                </a:solidFill>
                <a:latin typeface="Calibri"/>
              </a:rPr>
              <a:t> of dental services among dental partners in American Samoa. </a:t>
            </a:r>
            <a:endParaRPr lang="en-US" sz="2800" b="0" strike="noStrike" spc="-1">
              <a:latin typeface="Arial"/>
            </a:endParaRPr>
          </a:p>
          <a:p>
            <a:pPr>
              <a:lnSpc>
                <a:spcPct val="90000"/>
              </a:lnSpc>
              <a:spcBef>
                <a:spcPts val="1199"/>
              </a:spcBef>
            </a:pPr>
            <a:endParaRPr lang="en-US" sz="2800" b="0" strike="noStrike" spc="-1">
              <a:latin typeface="Arial"/>
            </a:endParaRPr>
          </a:p>
          <a:p>
            <a:pPr marL="228600" indent="-227520">
              <a:lnSpc>
                <a:spcPct val="90000"/>
              </a:lnSpc>
              <a:spcBef>
                <a:spcPts val="1199"/>
              </a:spcBef>
              <a:buClr>
                <a:srgbClr val="1D2228"/>
              </a:buClr>
              <a:buFont typeface="Arial"/>
              <a:buChar char="•"/>
            </a:pPr>
            <a:r>
              <a:rPr lang="en-US" sz="2800" b="1" strike="noStrike" spc="-1">
                <a:solidFill>
                  <a:srgbClr val="1D2228"/>
                </a:solidFill>
                <a:latin typeface="Calibri"/>
              </a:rPr>
              <a:t>LBJ-CBDP Outreach provides BSS, Preventive (fluoride, Sealants), and Curative Tx. </a:t>
            </a:r>
            <a:endParaRPr lang="en-US" sz="2800" b="0" strike="noStrike" spc="-1">
              <a:latin typeface="Arial"/>
            </a:endParaRPr>
          </a:p>
          <a:p>
            <a:pPr>
              <a:lnSpc>
                <a:spcPct val="90000"/>
              </a:lnSpc>
              <a:spcBef>
                <a:spcPts val="1199"/>
              </a:spcBef>
            </a:pPr>
            <a:endParaRPr lang="en-US" sz="2800" b="0" strike="noStrike" spc="-1">
              <a:latin typeface="Arial"/>
            </a:endParaRPr>
          </a:p>
          <a:p>
            <a:pPr marL="228600" indent="-227520">
              <a:lnSpc>
                <a:spcPct val="90000"/>
              </a:lnSpc>
              <a:spcBef>
                <a:spcPts val="1199"/>
              </a:spcBef>
              <a:buClr>
                <a:srgbClr val="1D2228"/>
              </a:buClr>
              <a:buFont typeface="Arial"/>
              <a:buChar char="•"/>
            </a:pPr>
            <a:r>
              <a:rPr lang="en-US" sz="2800" b="1" strike="noStrike" spc="-1">
                <a:solidFill>
                  <a:srgbClr val="1D2228"/>
                </a:solidFill>
                <a:latin typeface="Calibri"/>
              </a:rPr>
              <a:t>Basic Survey Screening (BSS) Training in Am. Samoa Completed. </a:t>
            </a:r>
            <a:r>
              <a:rPr lang="en-US" sz="2800" b="0" strike="noStrike" spc="-1">
                <a:solidFill>
                  <a:srgbClr val="1D2228"/>
                </a:solidFill>
                <a:latin typeface="Calibri"/>
              </a:rPr>
              <a:t>(ASTDD, NNOHA)</a:t>
            </a:r>
            <a:endParaRPr lang="en-US" sz="2800" b="0" strike="noStrike" spc="-1">
              <a:latin typeface="Arial"/>
            </a:endParaRPr>
          </a:p>
          <a:p>
            <a:pPr>
              <a:lnSpc>
                <a:spcPct val="90000"/>
              </a:lnSpc>
              <a:spcBef>
                <a:spcPts val="1199"/>
              </a:spcBef>
            </a:pPr>
            <a:endParaRPr lang="en-US" sz="2800" b="0" strike="noStrike" spc="-1">
              <a:latin typeface="Arial"/>
            </a:endParaRPr>
          </a:p>
          <a:p>
            <a:pPr marL="228600" indent="-227520">
              <a:lnSpc>
                <a:spcPct val="90000"/>
              </a:lnSpc>
              <a:spcBef>
                <a:spcPts val="1001"/>
              </a:spcBef>
              <a:buClr>
                <a:srgbClr val="1D2228"/>
              </a:buClr>
              <a:buFont typeface="Arial"/>
              <a:buChar char="•"/>
              <a:tabLst>
                <a:tab pos="0" algn="l"/>
              </a:tabLst>
            </a:pPr>
            <a:r>
              <a:rPr lang="en-US" sz="2800" b="1" strike="noStrike" spc="-1">
                <a:solidFill>
                  <a:srgbClr val="1D2228"/>
                </a:solidFill>
                <a:latin typeface="Calibri"/>
              </a:rPr>
              <a:t>Dentist Post Gradates and Certification Dental Assistant Program </a:t>
            </a:r>
            <a:r>
              <a:rPr lang="en-US" sz="2800" b="0" strike="noStrike" spc="-1">
                <a:solidFill>
                  <a:srgbClr val="1D2228"/>
                </a:solidFill>
                <a:latin typeface="Calibri"/>
              </a:rPr>
              <a:t>(World Health Organization)</a:t>
            </a:r>
            <a:endParaRPr lang="en-US" sz="2800" b="0" strike="noStrike" spc="-1">
              <a:latin typeface="Arial"/>
            </a:endParaRPr>
          </a:p>
          <a:p>
            <a:pPr>
              <a:lnSpc>
                <a:spcPct val="90000"/>
              </a:lnSpc>
              <a:spcBef>
                <a:spcPts val="1001"/>
              </a:spcBef>
              <a:tabLst>
                <a:tab pos="0" algn="l"/>
              </a:tabLst>
            </a:pPr>
            <a:endParaRPr lang="en-US" sz="2800" b="0" strike="noStrike" spc="-1">
              <a:latin typeface="Arial"/>
            </a:endParaRPr>
          </a:p>
          <a:p>
            <a:pPr marL="228600" indent="-227520">
              <a:lnSpc>
                <a:spcPct val="90000"/>
              </a:lnSpc>
              <a:spcBef>
                <a:spcPts val="1199"/>
              </a:spcBef>
              <a:buClr>
                <a:srgbClr val="1D2228"/>
              </a:buClr>
              <a:buFont typeface="Arial"/>
              <a:buChar char="•"/>
              <a:tabLst>
                <a:tab pos="0" algn="l"/>
              </a:tabLst>
            </a:pPr>
            <a:r>
              <a:rPr lang="en-US" sz="2800" b="0" strike="noStrike" spc="-1">
                <a:solidFill>
                  <a:srgbClr val="000000"/>
                </a:solidFill>
                <a:latin typeface="Calibri"/>
              </a:rPr>
              <a:t>New </a:t>
            </a:r>
            <a:r>
              <a:rPr lang="en-US" sz="2800" b="1" strike="noStrike" spc="-1">
                <a:solidFill>
                  <a:srgbClr val="000000"/>
                </a:solidFill>
                <a:latin typeface="Calibri"/>
              </a:rPr>
              <a:t>Dental operatories- </a:t>
            </a:r>
            <a:r>
              <a:rPr lang="en-US" sz="2800" b="0" strike="noStrike" spc="-1">
                <a:solidFill>
                  <a:srgbClr val="000000"/>
                </a:solidFill>
                <a:latin typeface="Calibri"/>
              </a:rPr>
              <a:t>funded by ECE (AS Dept. of Education)</a:t>
            </a:r>
            <a:endParaRPr lang="en-US" sz="2800" b="0" strike="noStrike" spc="-1">
              <a:latin typeface="Arial"/>
            </a:endParaRPr>
          </a:p>
          <a:p>
            <a:pPr marL="720">
              <a:lnSpc>
                <a:spcPct val="90000"/>
              </a:lnSpc>
              <a:tabLst>
                <a:tab pos="0" algn="l"/>
              </a:tabLst>
            </a:pPr>
            <a:endParaRPr lang="en-US" sz="2800" b="0" strike="noStrike" spc="-1">
              <a:latin typeface="Arial"/>
            </a:endParaRPr>
          </a:p>
          <a:p>
            <a:pPr marL="228600" indent="-227520">
              <a:lnSpc>
                <a:spcPct val="90000"/>
              </a:lnSpc>
              <a:spcBef>
                <a:spcPts val="1001"/>
              </a:spcBef>
              <a:buClr>
                <a:srgbClr val="1D2228"/>
              </a:buClr>
              <a:buFont typeface="Arial"/>
              <a:buChar char="•"/>
              <a:tabLst>
                <a:tab pos="0" algn="l"/>
              </a:tabLst>
            </a:pPr>
            <a:r>
              <a:rPr lang="en-US" sz="2800" b="1" strike="noStrike" spc="-1">
                <a:solidFill>
                  <a:srgbClr val="1D2228"/>
                </a:solidFill>
                <a:latin typeface="Calibri"/>
              </a:rPr>
              <a:t>Dental Visits Free of Charge </a:t>
            </a:r>
            <a:endParaRPr lang="en-US" sz="2800" b="0" strike="noStrike" spc="-1">
              <a:latin typeface="Arial"/>
            </a:endParaRPr>
          </a:p>
          <a:p>
            <a:pPr marL="720">
              <a:lnSpc>
                <a:spcPct val="90000"/>
              </a:lnSpc>
              <a:spcBef>
                <a:spcPts val="1001"/>
              </a:spcBef>
              <a:tabLst>
                <a:tab pos="0" algn="l"/>
              </a:tabLst>
            </a:pPr>
            <a:endParaRPr lang="en-US" sz="2800" b="0" strike="noStrike" spc="-1">
              <a:latin typeface="Arial"/>
            </a:endParaRPr>
          </a:p>
          <a:p>
            <a:pPr>
              <a:lnSpc>
                <a:spcPct val="90000"/>
              </a:lnSpc>
              <a:spcBef>
                <a:spcPts val="1001"/>
              </a:spcBef>
              <a:tabLst>
                <a:tab pos="0" algn="l"/>
              </a:tabLst>
            </a:pPr>
            <a:endParaRPr lang="en-US" sz="2800" b="0" strike="noStrike" spc="-1">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156" name="CustomShape 1"/>
          <p:cNvSpPr/>
          <p:nvPr/>
        </p:nvSpPr>
        <p:spPr>
          <a:xfrm>
            <a:off x="1585800" y="352800"/>
            <a:ext cx="9960480" cy="518400"/>
          </a:xfrm>
          <a:prstGeom prst="rect">
            <a:avLst/>
          </a:prstGeom>
          <a:noFill/>
          <a:ln>
            <a:noFill/>
          </a:ln>
        </p:spPr>
        <p:style>
          <a:lnRef idx="0">
            <a:scrgbClr r="0" g="0" b="0"/>
          </a:lnRef>
          <a:fillRef idx="0">
            <a:scrgbClr r="0" g="0" b="0"/>
          </a:fillRef>
          <a:effectRef idx="0">
            <a:scrgbClr r="0" g="0" b="0"/>
          </a:effectRef>
          <a:fontRef idx="minor"/>
        </p:style>
        <p:txBody>
          <a:bodyPr wrap="none">
            <a:spAutoFit/>
          </a:bodyPr>
          <a:lstStyle/>
          <a:p>
            <a:pPr algn="ctr">
              <a:lnSpc>
                <a:spcPct val="100000"/>
              </a:lnSpc>
              <a:tabLst>
                <a:tab pos="0" algn="l"/>
              </a:tabLst>
            </a:pPr>
            <a:r>
              <a:rPr lang="en-US" sz="2800" b="0" strike="noStrike" spc="-1">
                <a:solidFill>
                  <a:srgbClr val="000000"/>
                </a:solidFill>
                <a:latin typeface="Eras Demi ITC"/>
              </a:rPr>
              <a:t>Challenges and Limitations in American Samoa 2019-2022</a:t>
            </a:r>
            <a:endParaRPr lang="en-US" sz="2800" b="0" strike="noStrike" spc="-1">
              <a:latin typeface="Arial"/>
            </a:endParaRPr>
          </a:p>
        </p:txBody>
      </p:sp>
      <p:sp>
        <p:nvSpPr>
          <p:cNvPr id="157" name="CustomShape 2"/>
          <p:cNvSpPr/>
          <p:nvPr/>
        </p:nvSpPr>
        <p:spPr>
          <a:xfrm>
            <a:off x="1527840" y="1253160"/>
            <a:ext cx="10515240" cy="4697280"/>
          </a:xfrm>
          <a:prstGeom prst="rect">
            <a:avLst/>
          </a:prstGeom>
          <a:noFill/>
          <a:ln>
            <a:noFill/>
          </a:ln>
        </p:spPr>
        <p:style>
          <a:lnRef idx="0">
            <a:scrgbClr r="0" g="0" b="0"/>
          </a:lnRef>
          <a:fillRef idx="0">
            <a:scrgbClr r="0" g="0" b="0"/>
          </a:fillRef>
          <a:effectRef idx="0">
            <a:scrgbClr r="0" g="0" b="0"/>
          </a:effectRef>
          <a:fontRef idx="minor"/>
        </p:style>
        <p:txBody>
          <a:bodyPr>
            <a:normAutofit fontScale="71000" lnSpcReduction="10000"/>
          </a:bodyPr>
          <a:lstStyle/>
          <a:p>
            <a:pPr marL="228600" indent="-228240">
              <a:lnSpc>
                <a:spcPct val="90000"/>
              </a:lnSpc>
              <a:spcBef>
                <a:spcPts val="1001"/>
              </a:spcBef>
              <a:buClr>
                <a:srgbClr val="000000"/>
              </a:buClr>
              <a:buFont typeface="Arial"/>
              <a:buChar char="•"/>
            </a:pPr>
            <a:r>
              <a:rPr lang="en-US" sz="2800" b="0" strike="noStrike" spc="-1">
                <a:solidFill>
                  <a:srgbClr val="000000"/>
                </a:solidFill>
                <a:latin typeface="Calibri"/>
              </a:rPr>
              <a:t>Main Oral Disease Burdens: </a:t>
            </a:r>
            <a:r>
              <a:rPr lang="en-US" sz="2800" b="1" i="1" strike="noStrike" spc="-1">
                <a:solidFill>
                  <a:srgbClr val="000000"/>
                </a:solidFill>
                <a:latin typeface="Calibri"/>
              </a:rPr>
              <a:t>Dental Caries and Periodontal Disease.</a:t>
            </a:r>
            <a:endParaRPr lang="en-US" sz="2800" b="0" strike="noStrike" spc="-1">
              <a:latin typeface="Arial"/>
            </a:endParaRPr>
          </a:p>
          <a:p>
            <a:pPr>
              <a:lnSpc>
                <a:spcPct val="90000"/>
              </a:lnSpc>
              <a:spcBef>
                <a:spcPts val="1001"/>
              </a:spcBef>
            </a:pPr>
            <a:endParaRPr lang="en-US" sz="2800" b="0" strike="noStrike" spc="-1">
              <a:latin typeface="Arial"/>
            </a:endParaRPr>
          </a:p>
          <a:p>
            <a:pPr marL="228600" indent="-228240">
              <a:lnSpc>
                <a:spcPct val="90000"/>
              </a:lnSpc>
              <a:spcBef>
                <a:spcPts val="1001"/>
              </a:spcBef>
              <a:buClr>
                <a:srgbClr val="000000"/>
              </a:buClr>
              <a:buFont typeface="Arial"/>
              <a:buChar char="•"/>
            </a:pPr>
            <a:r>
              <a:rPr lang="en-US" sz="2800" b="0" strike="noStrike" spc="-1">
                <a:solidFill>
                  <a:srgbClr val="000000"/>
                </a:solidFill>
                <a:latin typeface="Calibri"/>
              </a:rPr>
              <a:t>Measles Outbreak (2019), Pre-Covid (2020), RSV-Resp. Syncytial Virus (2021), COVID Code Red (2022) = </a:t>
            </a:r>
            <a:r>
              <a:rPr lang="en-US" sz="2600" b="1" i="1" strike="noStrike" spc="-1">
                <a:solidFill>
                  <a:srgbClr val="000000"/>
                </a:solidFill>
                <a:latin typeface="Calibri"/>
              </a:rPr>
              <a:t>Schools, Child Care Centers and CHC Dental Clinics Close except LBJ Dental main clinic.</a:t>
            </a:r>
            <a:endParaRPr lang="en-US" sz="2600" b="0" strike="noStrike" spc="-1">
              <a:latin typeface="Arial"/>
            </a:endParaRPr>
          </a:p>
          <a:p>
            <a:pPr>
              <a:lnSpc>
                <a:spcPct val="90000"/>
              </a:lnSpc>
              <a:spcBef>
                <a:spcPts val="1001"/>
              </a:spcBef>
            </a:pPr>
            <a:endParaRPr lang="en-US" sz="2600" b="0" strike="noStrike" spc="-1">
              <a:latin typeface="Arial"/>
            </a:endParaRPr>
          </a:p>
          <a:p>
            <a:pPr marL="228600" indent="-228240">
              <a:lnSpc>
                <a:spcPct val="90000"/>
              </a:lnSpc>
              <a:spcBef>
                <a:spcPts val="1001"/>
              </a:spcBef>
              <a:buClr>
                <a:srgbClr val="000000"/>
              </a:buClr>
              <a:buFont typeface="Arial"/>
              <a:buChar char="•"/>
            </a:pPr>
            <a:r>
              <a:rPr lang="en-US" sz="2800" b="0" strike="noStrike" spc="-1">
                <a:solidFill>
                  <a:srgbClr val="000000"/>
                </a:solidFill>
                <a:latin typeface="Calibri"/>
              </a:rPr>
              <a:t>Dental </a:t>
            </a:r>
            <a:r>
              <a:rPr lang="en-US" sz="2800" b="1" i="1" strike="noStrike" spc="-1">
                <a:solidFill>
                  <a:srgbClr val="000000"/>
                </a:solidFill>
                <a:latin typeface="Calibri"/>
              </a:rPr>
              <a:t>staff directed to help other medical services </a:t>
            </a:r>
            <a:r>
              <a:rPr lang="en-US" sz="2800" b="0" strike="noStrike" spc="-1">
                <a:solidFill>
                  <a:srgbClr val="000000"/>
                </a:solidFill>
                <a:latin typeface="Calibri"/>
              </a:rPr>
              <a:t>during COVID-Code-Red Status. </a:t>
            </a:r>
            <a:r>
              <a:rPr lang="en-US" sz="2800" b="0" i="1" strike="noStrike" spc="-1">
                <a:solidFill>
                  <a:srgbClr val="000000"/>
                </a:solidFill>
                <a:latin typeface="Calibri"/>
              </a:rPr>
              <a:t>(Vaccinations, Covid testing etc.)</a:t>
            </a:r>
            <a:endParaRPr lang="en-US" sz="2800" b="0" strike="noStrike" spc="-1">
              <a:latin typeface="Arial"/>
            </a:endParaRPr>
          </a:p>
          <a:p>
            <a:pPr>
              <a:lnSpc>
                <a:spcPct val="90000"/>
              </a:lnSpc>
              <a:spcBef>
                <a:spcPts val="1001"/>
              </a:spcBef>
            </a:pPr>
            <a:endParaRPr lang="en-US" sz="2800" b="0" strike="noStrike" spc="-1">
              <a:latin typeface="Arial"/>
            </a:endParaRPr>
          </a:p>
          <a:p>
            <a:pPr marL="228600" indent="-228240">
              <a:lnSpc>
                <a:spcPct val="90000"/>
              </a:lnSpc>
              <a:spcBef>
                <a:spcPts val="1001"/>
              </a:spcBef>
              <a:buClr>
                <a:srgbClr val="000000"/>
              </a:buClr>
              <a:buFont typeface="Arial"/>
              <a:buChar char="•"/>
            </a:pPr>
            <a:r>
              <a:rPr lang="en-US" sz="2800" b="1" i="1" strike="noStrike" spc="-1">
                <a:solidFill>
                  <a:srgbClr val="000000"/>
                </a:solidFill>
                <a:latin typeface="Calibri"/>
              </a:rPr>
              <a:t>Bad Weather/Natural Disasters </a:t>
            </a:r>
            <a:r>
              <a:rPr lang="en-US" sz="2800" b="0" strike="noStrike" spc="-1">
                <a:solidFill>
                  <a:srgbClr val="000000"/>
                </a:solidFill>
                <a:latin typeface="Calibri"/>
              </a:rPr>
              <a:t>(Hurricane/ Tsunami): CBDP closed</a:t>
            </a:r>
            <a:endParaRPr lang="en-US" sz="2800" b="0" strike="noStrike" spc="-1">
              <a:latin typeface="Arial"/>
            </a:endParaRPr>
          </a:p>
          <a:p>
            <a:pPr>
              <a:lnSpc>
                <a:spcPct val="90000"/>
              </a:lnSpc>
              <a:spcBef>
                <a:spcPts val="1001"/>
              </a:spcBef>
            </a:pPr>
            <a:endParaRPr lang="en-US" sz="2800" b="0" strike="noStrike" spc="-1">
              <a:latin typeface="Arial"/>
            </a:endParaRPr>
          </a:p>
          <a:p>
            <a:pPr marL="228600" indent="-228240">
              <a:lnSpc>
                <a:spcPct val="90000"/>
              </a:lnSpc>
              <a:spcBef>
                <a:spcPts val="1001"/>
              </a:spcBef>
              <a:buClr>
                <a:srgbClr val="000000"/>
              </a:buClr>
              <a:buFont typeface="Arial"/>
              <a:buChar char="•"/>
            </a:pPr>
            <a:r>
              <a:rPr lang="en-US" sz="2800" b="0" strike="noStrike" spc="-1">
                <a:solidFill>
                  <a:srgbClr val="000000"/>
                </a:solidFill>
                <a:latin typeface="Calibri"/>
              </a:rPr>
              <a:t>Equipment Maintenance &amp; Mechanical problems – transport</a:t>
            </a:r>
            <a:endParaRPr lang="en-US" sz="2800" b="0" strike="noStrike" spc="-1">
              <a:latin typeface="Arial"/>
            </a:endParaRPr>
          </a:p>
          <a:p>
            <a:pPr>
              <a:lnSpc>
                <a:spcPct val="90000"/>
              </a:lnSpc>
              <a:spcBef>
                <a:spcPts val="1001"/>
              </a:spcBef>
            </a:pPr>
            <a:endParaRPr lang="en-US" sz="2800" b="0" strike="noStrike" spc="-1">
              <a:latin typeface="Arial"/>
            </a:endParaRPr>
          </a:p>
          <a:p>
            <a:pPr marL="228600" indent="-228240">
              <a:lnSpc>
                <a:spcPct val="90000"/>
              </a:lnSpc>
              <a:spcBef>
                <a:spcPts val="1001"/>
              </a:spcBef>
              <a:buClr>
                <a:srgbClr val="000000"/>
              </a:buClr>
              <a:buFont typeface="Arial"/>
              <a:buChar char="•"/>
            </a:pPr>
            <a:r>
              <a:rPr lang="en-US" sz="2800" b="0" strike="noStrike" spc="-1">
                <a:solidFill>
                  <a:srgbClr val="000000"/>
                </a:solidFill>
                <a:latin typeface="Calibri"/>
              </a:rPr>
              <a:t>Shortage of dental staff (Resignations/ Migrations/ COVID +ve)</a:t>
            </a:r>
            <a:endParaRPr lang="en-US" sz="2800" b="0" strike="noStrike" spc="-1">
              <a:latin typeface="Arial"/>
            </a:endParaRPr>
          </a:p>
          <a:p>
            <a:pPr>
              <a:lnSpc>
                <a:spcPct val="90000"/>
              </a:lnSpc>
              <a:spcBef>
                <a:spcPts val="1001"/>
              </a:spcBef>
            </a:pPr>
            <a:endParaRPr lang="en-US" sz="2800" b="0" strike="noStrike" spc="-1">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158" name="CustomShape 1"/>
          <p:cNvSpPr/>
          <p:nvPr/>
        </p:nvSpPr>
        <p:spPr>
          <a:xfrm>
            <a:off x="4056120" y="195120"/>
            <a:ext cx="4708800" cy="518400"/>
          </a:xfrm>
          <a:prstGeom prst="rect">
            <a:avLst/>
          </a:prstGeom>
          <a:noFill/>
          <a:ln>
            <a:noFill/>
          </a:ln>
        </p:spPr>
        <p:style>
          <a:lnRef idx="0">
            <a:scrgbClr r="0" g="0" b="0"/>
          </a:lnRef>
          <a:fillRef idx="0">
            <a:scrgbClr r="0" g="0" b="0"/>
          </a:fillRef>
          <a:effectRef idx="0">
            <a:scrgbClr r="0" g="0" b="0"/>
          </a:effectRef>
          <a:fontRef idx="minor"/>
        </p:style>
        <p:txBody>
          <a:bodyPr wrap="none">
            <a:spAutoFit/>
          </a:bodyPr>
          <a:lstStyle/>
          <a:p>
            <a:pPr algn="ctr">
              <a:lnSpc>
                <a:spcPct val="100000"/>
              </a:lnSpc>
              <a:tabLst>
                <a:tab pos="0" algn="l"/>
              </a:tabLst>
            </a:pPr>
            <a:r>
              <a:rPr lang="en-US" sz="2800" b="0" strike="noStrike" spc="-1">
                <a:solidFill>
                  <a:srgbClr val="000000"/>
                </a:solidFill>
                <a:latin typeface="Eras Demi ITC"/>
              </a:rPr>
              <a:t>Triumphs Over Challenges </a:t>
            </a:r>
            <a:endParaRPr lang="en-US" sz="2800" b="0" strike="noStrike" spc="-1">
              <a:latin typeface="Arial"/>
            </a:endParaRPr>
          </a:p>
        </p:txBody>
      </p:sp>
      <p:sp>
        <p:nvSpPr>
          <p:cNvPr id="159" name="CustomShape 2"/>
          <p:cNvSpPr/>
          <p:nvPr/>
        </p:nvSpPr>
        <p:spPr>
          <a:xfrm>
            <a:off x="1482840" y="1253160"/>
            <a:ext cx="10515240" cy="4350960"/>
          </a:xfrm>
          <a:prstGeom prst="rect">
            <a:avLst/>
          </a:prstGeom>
          <a:noFill/>
          <a:ln>
            <a:noFill/>
          </a:ln>
        </p:spPr>
        <p:style>
          <a:lnRef idx="0">
            <a:scrgbClr r="0" g="0" b="0"/>
          </a:lnRef>
          <a:fillRef idx="0">
            <a:scrgbClr r="0" g="0" b="0"/>
          </a:fillRef>
          <a:effectRef idx="0">
            <a:scrgbClr r="0" g="0" b="0"/>
          </a:effectRef>
          <a:fontRef idx="minor"/>
        </p:style>
        <p:txBody>
          <a:bodyPr>
            <a:normAutofit fontScale="88000" lnSpcReduction="20000"/>
          </a:bodyPr>
          <a:lstStyle/>
          <a:p>
            <a:pPr marL="228600" indent="-228240">
              <a:lnSpc>
                <a:spcPct val="90000"/>
              </a:lnSpc>
              <a:spcBef>
                <a:spcPts val="1001"/>
              </a:spcBef>
              <a:buClr>
                <a:srgbClr val="000000"/>
              </a:buClr>
              <a:buFont typeface="Arial"/>
              <a:buChar char="•"/>
            </a:pPr>
            <a:r>
              <a:rPr lang="en-US" sz="2800" b="0" strike="noStrike" spc="-1">
                <a:solidFill>
                  <a:srgbClr val="000000"/>
                </a:solidFill>
                <a:latin typeface="Calibri"/>
              </a:rPr>
              <a:t>LBJ Main Dental Clinic remains open:</a:t>
            </a:r>
            <a:endParaRPr lang="en-US" sz="2800" b="0" strike="noStrike" spc="-1">
              <a:latin typeface="Arial"/>
            </a:endParaRPr>
          </a:p>
          <a:p>
            <a:pPr marL="685800" lvl="1" indent="-228240">
              <a:lnSpc>
                <a:spcPct val="90000"/>
              </a:lnSpc>
              <a:spcBef>
                <a:spcPts val="1001"/>
              </a:spcBef>
              <a:buClr>
                <a:srgbClr val="000000"/>
              </a:buClr>
              <a:buFont typeface="Arial"/>
              <a:buChar char="•"/>
            </a:pPr>
            <a:r>
              <a:rPr lang="en-US" sz="2400" b="0" strike="noStrike" spc="-1">
                <a:solidFill>
                  <a:srgbClr val="000000"/>
                </a:solidFill>
                <a:latin typeface="Calibri"/>
              </a:rPr>
              <a:t> Limited to Emergency Dental Tx Only</a:t>
            </a:r>
            <a:endParaRPr lang="en-US" sz="2400" b="0" strike="noStrike" spc="-1">
              <a:latin typeface="Arial"/>
            </a:endParaRPr>
          </a:p>
          <a:p>
            <a:pPr marL="685800" lvl="1" indent="-228240">
              <a:lnSpc>
                <a:spcPct val="90000"/>
              </a:lnSpc>
              <a:spcBef>
                <a:spcPts val="1001"/>
              </a:spcBef>
              <a:buClr>
                <a:srgbClr val="000000"/>
              </a:buClr>
              <a:buFont typeface="Arial"/>
              <a:buChar char="•"/>
            </a:pPr>
            <a:r>
              <a:rPr lang="en-US" sz="2400" b="0" strike="noStrike" spc="-1">
                <a:solidFill>
                  <a:srgbClr val="000000"/>
                </a:solidFill>
                <a:latin typeface="Calibri"/>
              </a:rPr>
              <a:t> </a:t>
            </a:r>
            <a:r>
              <a:rPr lang="en-US" sz="2400" b="0" strike="noStrike" spc="-1">
                <a:latin typeface="Calibri"/>
              </a:rPr>
              <a:t>Dentist on call 24/7 and Phone Consultations avail.</a:t>
            </a:r>
            <a:endParaRPr lang="en-US" sz="2400" b="0" strike="noStrike" spc="-1">
              <a:latin typeface="Arial"/>
            </a:endParaRPr>
          </a:p>
          <a:p>
            <a:pPr>
              <a:lnSpc>
                <a:spcPct val="90000"/>
              </a:lnSpc>
              <a:spcBef>
                <a:spcPts val="1001"/>
              </a:spcBef>
            </a:pPr>
            <a:endParaRPr lang="en-US" sz="2400" b="0" strike="noStrike" spc="-1">
              <a:latin typeface="Arial"/>
            </a:endParaRPr>
          </a:p>
          <a:p>
            <a:pPr marL="228600" indent="-228240">
              <a:lnSpc>
                <a:spcPct val="90000"/>
              </a:lnSpc>
              <a:spcBef>
                <a:spcPts val="1001"/>
              </a:spcBef>
              <a:buClr>
                <a:srgbClr val="000000"/>
              </a:buClr>
              <a:buFont typeface="Arial"/>
              <a:buChar char="•"/>
            </a:pPr>
            <a:r>
              <a:rPr lang="en-US" sz="2800" b="0" strike="noStrike" spc="-1">
                <a:latin typeface="Calibri"/>
              </a:rPr>
              <a:t>Measles Outbreak (2019), RSV outbreak (2021) = </a:t>
            </a:r>
            <a:endParaRPr lang="en-US" sz="2800" b="0" strike="noStrike" spc="-1">
              <a:latin typeface="Arial"/>
            </a:endParaRPr>
          </a:p>
          <a:p>
            <a:pPr marL="685800" lvl="1" indent="-228240">
              <a:lnSpc>
                <a:spcPct val="90000"/>
              </a:lnSpc>
              <a:spcBef>
                <a:spcPts val="499"/>
              </a:spcBef>
              <a:buClr>
                <a:srgbClr val="000000"/>
              </a:buClr>
              <a:buFont typeface="Arial"/>
              <a:buChar char="•"/>
            </a:pPr>
            <a:r>
              <a:rPr lang="en-US" sz="2400" b="0" strike="noStrike" spc="-1">
                <a:latin typeface="Calibri"/>
              </a:rPr>
              <a:t>DOH/ECE health team updates child’s immunization</a:t>
            </a:r>
            <a:endParaRPr lang="en-US" sz="2400" b="0" strike="noStrike" spc="-1">
              <a:latin typeface="Arial"/>
            </a:endParaRPr>
          </a:p>
          <a:p>
            <a:pPr marL="685800" lvl="1" indent="-228240">
              <a:lnSpc>
                <a:spcPct val="90000"/>
              </a:lnSpc>
              <a:spcBef>
                <a:spcPts val="499"/>
              </a:spcBef>
              <a:buClr>
                <a:srgbClr val="000000"/>
              </a:buClr>
              <a:buFont typeface="Arial"/>
              <a:buChar char="•"/>
            </a:pPr>
            <a:r>
              <a:rPr lang="en-US" sz="2400" b="1" i="1" strike="noStrike" spc="-1">
                <a:latin typeface="Calibri"/>
              </a:rPr>
              <a:t>Home Visits </a:t>
            </a:r>
            <a:r>
              <a:rPr lang="en-US" sz="2400" b="0" strike="noStrike" spc="-1">
                <a:latin typeface="Calibri"/>
              </a:rPr>
              <a:t>to children who were immunized and consented by parents/guardians for Tx.</a:t>
            </a:r>
            <a:endParaRPr lang="en-US" sz="2400" b="0" strike="noStrike" spc="-1">
              <a:latin typeface="Arial"/>
            </a:endParaRPr>
          </a:p>
          <a:p>
            <a:pPr>
              <a:lnSpc>
                <a:spcPct val="90000"/>
              </a:lnSpc>
              <a:spcBef>
                <a:spcPts val="499"/>
              </a:spcBef>
            </a:pPr>
            <a:endParaRPr lang="en-US" sz="2400" b="0" strike="noStrike" spc="-1">
              <a:latin typeface="Arial"/>
            </a:endParaRPr>
          </a:p>
          <a:p>
            <a:pPr marL="228600" indent="-228240">
              <a:lnSpc>
                <a:spcPct val="90000"/>
              </a:lnSpc>
              <a:spcBef>
                <a:spcPts val="1001"/>
              </a:spcBef>
              <a:buClr>
                <a:srgbClr val="000000"/>
              </a:buClr>
              <a:buFont typeface="Arial"/>
              <a:buChar char="•"/>
            </a:pPr>
            <a:r>
              <a:rPr lang="en-US" sz="2800" b="0" i="1" strike="noStrike" spc="-1">
                <a:latin typeface="Calibri"/>
              </a:rPr>
              <a:t>Use of Personal automobile </a:t>
            </a:r>
            <a:r>
              <a:rPr lang="en-US" sz="2800" b="0" strike="noStrike" spc="-1">
                <a:latin typeface="Calibri"/>
              </a:rPr>
              <a:t>if program transport is unavailable. </a:t>
            </a:r>
            <a:endParaRPr lang="en-US" sz="2800" b="0" strike="noStrike" spc="-1">
              <a:latin typeface="Arial"/>
            </a:endParaRPr>
          </a:p>
          <a:p>
            <a:pPr>
              <a:lnSpc>
                <a:spcPct val="90000"/>
              </a:lnSpc>
              <a:spcBef>
                <a:spcPts val="1001"/>
              </a:spcBef>
              <a:tabLst>
                <a:tab pos="0" algn="l"/>
              </a:tabLst>
            </a:pPr>
            <a:endParaRPr lang="en-US" sz="2800" b="0" strike="noStrike" spc="-1">
              <a:latin typeface="Arial"/>
            </a:endParaRPr>
          </a:p>
          <a:p>
            <a:pPr marL="228600" indent="-228240">
              <a:lnSpc>
                <a:spcPct val="90000"/>
              </a:lnSpc>
              <a:spcBef>
                <a:spcPts val="1001"/>
              </a:spcBef>
              <a:buClr>
                <a:srgbClr val="000000"/>
              </a:buClr>
              <a:buFont typeface="Arial"/>
              <a:buChar char="•"/>
              <a:tabLst>
                <a:tab pos="0" algn="l"/>
              </a:tabLst>
            </a:pPr>
            <a:r>
              <a:rPr lang="en-US" sz="2800" b="0" strike="noStrike" spc="-1">
                <a:solidFill>
                  <a:srgbClr val="000000"/>
                </a:solidFill>
                <a:latin typeface="Calibri"/>
              </a:rPr>
              <a:t>Use of </a:t>
            </a:r>
            <a:r>
              <a:rPr lang="en-US" sz="2800" b="0" strike="noStrike" spc="-1">
                <a:latin typeface="Calibri"/>
              </a:rPr>
              <a:t>Dental Portables, when units are down.</a:t>
            </a:r>
            <a:endParaRPr lang="en-US" sz="2800" b="0" strike="noStrike" spc="-1">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160" name="CustomShape 1"/>
          <p:cNvSpPr/>
          <p:nvPr/>
        </p:nvSpPr>
        <p:spPr>
          <a:xfrm>
            <a:off x="3920040" y="456840"/>
            <a:ext cx="2282400" cy="518400"/>
          </a:xfrm>
          <a:prstGeom prst="rect">
            <a:avLst/>
          </a:prstGeom>
          <a:noFill/>
          <a:ln>
            <a:noFill/>
          </a:ln>
        </p:spPr>
        <p:style>
          <a:lnRef idx="0">
            <a:scrgbClr r="0" g="0" b="0"/>
          </a:lnRef>
          <a:fillRef idx="0">
            <a:scrgbClr r="0" g="0" b="0"/>
          </a:fillRef>
          <a:effectRef idx="0">
            <a:scrgbClr r="0" g="0" b="0"/>
          </a:effectRef>
          <a:fontRef idx="minor"/>
        </p:style>
        <p:txBody>
          <a:bodyPr wrap="none">
            <a:spAutoFit/>
          </a:bodyPr>
          <a:lstStyle/>
          <a:p>
            <a:pPr algn="ctr">
              <a:lnSpc>
                <a:spcPct val="100000"/>
              </a:lnSpc>
              <a:tabLst>
                <a:tab pos="0" algn="l"/>
              </a:tabLst>
            </a:pPr>
            <a:r>
              <a:rPr lang="en-US" sz="2800" b="0" strike="noStrike" spc="-1">
                <a:solidFill>
                  <a:srgbClr val="000000"/>
                </a:solidFill>
                <a:latin typeface="Eras Demi ITC"/>
              </a:rPr>
              <a:t>Partnerships</a:t>
            </a:r>
            <a:endParaRPr lang="en-US" sz="2800" b="0" strike="noStrike" spc="-1">
              <a:latin typeface="Arial"/>
            </a:endParaRPr>
          </a:p>
        </p:txBody>
      </p:sp>
      <p:sp>
        <p:nvSpPr>
          <p:cNvPr id="161" name="CustomShape 2"/>
          <p:cNvSpPr/>
          <p:nvPr/>
        </p:nvSpPr>
        <p:spPr>
          <a:xfrm>
            <a:off x="1182960" y="1293120"/>
            <a:ext cx="7780680" cy="5946840"/>
          </a:xfrm>
          <a:prstGeom prst="rect">
            <a:avLst/>
          </a:prstGeom>
          <a:noFill/>
          <a:ln>
            <a:noFill/>
          </a:ln>
        </p:spPr>
        <p:style>
          <a:lnRef idx="0">
            <a:scrgbClr r="0" g="0" b="0"/>
          </a:lnRef>
          <a:fillRef idx="0">
            <a:scrgbClr r="0" g="0" b="0"/>
          </a:fillRef>
          <a:effectRef idx="0">
            <a:scrgbClr r="0" g="0" b="0"/>
          </a:effectRef>
          <a:fontRef idx="minor"/>
        </p:style>
        <p:txBody>
          <a:bodyPr>
            <a:normAutofit fontScale="55000" lnSpcReduction="10000"/>
          </a:bodyPr>
          <a:lstStyle/>
          <a:p>
            <a:pPr marL="457200" indent="-228240">
              <a:lnSpc>
                <a:spcPct val="90000"/>
              </a:lnSpc>
              <a:spcBef>
                <a:spcPts val="1199"/>
              </a:spcBef>
              <a:buClr>
                <a:srgbClr val="000000"/>
              </a:buClr>
              <a:buFont typeface="Arial"/>
              <a:buChar char="•"/>
            </a:pPr>
            <a:r>
              <a:rPr lang="en-US" sz="3400" b="1" strike="noStrike" spc="-1">
                <a:solidFill>
                  <a:srgbClr val="000000"/>
                </a:solidFill>
                <a:latin typeface="Calibri"/>
              </a:rPr>
              <a:t>Partners and stakeholders i.e LBJ Hospital Dental Team, MCH, American Samoa- Dept. of Education (ASDOE) ECE dental Team, ASDOE Elementary division and Child Care (DHSS- Social Service).</a:t>
            </a:r>
            <a:endParaRPr lang="en-US" sz="3400" b="0" strike="noStrike" spc="-1">
              <a:latin typeface="Arial"/>
            </a:endParaRPr>
          </a:p>
          <a:p>
            <a:pPr marL="914400" lvl="1" indent="-228240">
              <a:lnSpc>
                <a:spcPct val="90000"/>
              </a:lnSpc>
              <a:spcBef>
                <a:spcPts val="1199"/>
              </a:spcBef>
              <a:buClr>
                <a:srgbClr val="000000"/>
              </a:buClr>
              <a:buFont typeface="Arial"/>
              <a:buChar char="•"/>
            </a:pPr>
            <a:r>
              <a:rPr lang="en-US" sz="3400" b="0" strike="noStrike" spc="-1">
                <a:solidFill>
                  <a:srgbClr val="000000"/>
                </a:solidFill>
                <a:latin typeface="Calibri"/>
              </a:rPr>
              <a:t>ASDOE – Early Childhood Education houses their own children’s dental clinic. (Manpowered by LBJ Dental –MOU) and is building another 2 dental operatories in the central district.</a:t>
            </a:r>
            <a:endParaRPr lang="en-US" sz="3400" b="0" strike="noStrike" spc="-1">
              <a:latin typeface="Arial"/>
            </a:endParaRPr>
          </a:p>
          <a:p>
            <a:pPr marL="914400" lvl="1" indent="-228240">
              <a:lnSpc>
                <a:spcPct val="90000"/>
              </a:lnSpc>
              <a:spcBef>
                <a:spcPts val="1199"/>
              </a:spcBef>
              <a:buClr>
                <a:srgbClr val="000000"/>
              </a:buClr>
              <a:buFont typeface="Arial"/>
              <a:buChar char="•"/>
            </a:pPr>
            <a:r>
              <a:rPr lang="en-US" sz="3400" b="0" strike="noStrike" spc="-1">
                <a:solidFill>
                  <a:srgbClr val="000000"/>
                </a:solidFill>
                <a:latin typeface="Calibri"/>
              </a:rPr>
              <a:t>Provisional of FREE Dental services and Programs. (Children’s Dental Month)</a:t>
            </a:r>
            <a:endParaRPr lang="en-US" sz="3400" b="0" strike="noStrike" spc="-1">
              <a:latin typeface="Arial"/>
            </a:endParaRPr>
          </a:p>
          <a:p>
            <a:pPr marL="914400" lvl="1" indent="-228240">
              <a:lnSpc>
                <a:spcPct val="90000"/>
              </a:lnSpc>
              <a:spcBef>
                <a:spcPts val="1199"/>
              </a:spcBef>
              <a:buClr>
                <a:srgbClr val="000000"/>
              </a:buClr>
              <a:buFont typeface="Arial"/>
              <a:buChar char="•"/>
            </a:pPr>
            <a:r>
              <a:rPr lang="en-US" sz="3400" b="0" strike="noStrike" spc="-1">
                <a:solidFill>
                  <a:srgbClr val="000000"/>
                </a:solidFill>
                <a:latin typeface="Calibri"/>
              </a:rPr>
              <a:t>Providing funds for dental materials, supplies and equipment’s for SBDP Outreach.</a:t>
            </a:r>
            <a:endParaRPr lang="en-US" sz="3400" b="0" strike="noStrike" spc="-1">
              <a:latin typeface="Arial"/>
            </a:endParaRPr>
          </a:p>
          <a:p>
            <a:pPr marL="914400" lvl="1" indent="-228240">
              <a:lnSpc>
                <a:spcPct val="90000"/>
              </a:lnSpc>
              <a:spcBef>
                <a:spcPts val="1199"/>
              </a:spcBef>
              <a:buClr>
                <a:srgbClr val="000000"/>
              </a:buClr>
              <a:buFont typeface="Arial"/>
              <a:buChar char="•"/>
            </a:pPr>
            <a:r>
              <a:rPr lang="en-US" sz="3400" b="0" strike="noStrike" spc="-1">
                <a:solidFill>
                  <a:srgbClr val="000000"/>
                </a:solidFill>
                <a:latin typeface="Calibri"/>
              </a:rPr>
              <a:t>CME Dental Conference Trips </a:t>
            </a:r>
            <a:endParaRPr lang="en-US" sz="3400" b="0" strike="noStrike" spc="-1">
              <a:latin typeface="Arial"/>
            </a:endParaRPr>
          </a:p>
          <a:p>
            <a:pPr marL="228600">
              <a:lnSpc>
                <a:spcPct val="90000"/>
              </a:lnSpc>
              <a:tabLst>
                <a:tab pos="0" algn="l"/>
              </a:tabLst>
            </a:pPr>
            <a:endParaRPr lang="en-US" sz="3400" b="0" strike="noStrike" spc="-1">
              <a:latin typeface="Arial"/>
            </a:endParaRPr>
          </a:p>
          <a:p>
            <a:pPr marL="457200" indent="-228240">
              <a:lnSpc>
                <a:spcPct val="90000"/>
              </a:lnSpc>
              <a:spcBef>
                <a:spcPts val="1199"/>
              </a:spcBef>
              <a:buClr>
                <a:srgbClr val="000000"/>
              </a:buClr>
              <a:buFont typeface="Arial"/>
              <a:buChar char="•"/>
              <a:tabLst>
                <a:tab pos="0" algn="l"/>
              </a:tabLst>
            </a:pPr>
            <a:r>
              <a:rPr lang="en-US" sz="3400" b="0" strike="noStrike" spc="-1">
                <a:solidFill>
                  <a:srgbClr val="000000"/>
                </a:solidFill>
                <a:latin typeface="Calibri"/>
              </a:rPr>
              <a:t>External partners </a:t>
            </a:r>
            <a:r>
              <a:rPr lang="en-US" sz="3600" b="0" strike="noStrike" spc="-1">
                <a:solidFill>
                  <a:srgbClr val="000000"/>
                </a:solidFill>
                <a:latin typeface="Calibri"/>
              </a:rPr>
              <a:t>include the NNOHA &amp; ASTDDs, WHO, and the Pacific Basin Dental Association and PIHOA.  </a:t>
            </a:r>
            <a:r>
              <a:rPr lang="en-US" sz="3600" b="1" i="1" strike="noStrike" spc="-1">
                <a:solidFill>
                  <a:srgbClr val="000000"/>
                </a:solidFill>
                <a:latin typeface="Calibri"/>
              </a:rPr>
              <a:t>Providing professional development and the Basic Screening Survey.</a:t>
            </a:r>
            <a:endParaRPr lang="en-US" sz="3600" b="0" strike="noStrike" spc="-1">
              <a:latin typeface="Arial"/>
            </a:endParaRPr>
          </a:p>
          <a:p>
            <a:pPr marL="914400" lvl="1" indent="-228240">
              <a:lnSpc>
                <a:spcPct val="90000"/>
              </a:lnSpc>
              <a:spcBef>
                <a:spcPts val="1199"/>
              </a:spcBef>
              <a:buClr>
                <a:srgbClr val="000000"/>
              </a:buClr>
              <a:buFont typeface="Arial"/>
              <a:buChar char="•"/>
              <a:tabLst>
                <a:tab pos="0" algn="l"/>
              </a:tabLst>
            </a:pPr>
            <a:r>
              <a:rPr lang="en-US" sz="3600" b="0" strike="noStrike" spc="-1">
                <a:solidFill>
                  <a:srgbClr val="000000"/>
                </a:solidFill>
                <a:latin typeface="Calibri"/>
              </a:rPr>
              <a:t>Latest Modern Dental Development, Technology and Information.</a:t>
            </a:r>
            <a:endParaRPr lang="en-US" sz="3600" b="0" strike="noStrike" spc="-1">
              <a:latin typeface="Arial"/>
            </a:endParaRPr>
          </a:p>
          <a:p>
            <a:pPr marL="914400" lvl="1" indent="-228240">
              <a:lnSpc>
                <a:spcPct val="90000"/>
              </a:lnSpc>
              <a:spcBef>
                <a:spcPts val="1199"/>
              </a:spcBef>
              <a:buClr>
                <a:srgbClr val="000000"/>
              </a:buClr>
              <a:buFont typeface="Arial"/>
              <a:buChar char="•"/>
              <a:tabLst>
                <a:tab pos="0" algn="l"/>
              </a:tabLst>
            </a:pPr>
            <a:r>
              <a:rPr lang="en-US" sz="3600" b="0" strike="noStrike" spc="-1">
                <a:solidFill>
                  <a:srgbClr val="000000"/>
                </a:solidFill>
                <a:latin typeface="Calibri"/>
              </a:rPr>
              <a:t>Federal assistance ie. Grants, funds</a:t>
            </a:r>
            <a:endParaRPr lang="en-US" sz="3600" b="0" strike="noStrike" spc="-1">
              <a:latin typeface="Arial"/>
            </a:endParaRPr>
          </a:p>
          <a:p>
            <a:pPr marL="914400" lvl="1" indent="-228240">
              <a:lnSpc>
                <a:spcPct val="90000"/>
              </a:lnSpc>
              <a:spcBef>
                <a:spcPts val="1199"/>
              </a:spcBef>
              <a:buClr>
                <a:srgbClr val="000000"/>
              </a:buClr>
              <a:buFont typeface="Arial"/>
              <a:buChar char="•"/>
              <a:tabLst>
                <a:tab pos="0" algn="l"/>
              </a:tabLst>
            </a:pPr>
            <a:r>
              <a:rPr lang="en-US" sz="3600" b="0" strike="noStrike" spc="-1">
                <a:solidFill>
                  <a:srgbClr val="000000"/>
                </a:solidFill>
                <a:latin typeface="Calibri"/>
              </a:rPr>
              <a:t>Dental Assistant Certification Program</a:t>
            </a:r>
            <a:endParaRPr lang="en-US" sz="3600" b="0" strike="noStrike" spc="-1">
              <a:latin typeface="Arial"/>
            </a:endParaRPr>
          </a:p>
          <a:p>
            <a:pPr marL="228600">
              <a:lnSpc>
                <a:spcPct val="90000"/>
              </a:lnSpc>
              <a:spcBef>
                <a:spcPts val="1199"/>
              </a:spcBef>
              <a:tabLst>
                <a:tab pos="0" algn="l"/>
              </a:tabLst>
            </a:pPr>
            <a:r>
              <a:rPr lang="en-US" sz="2800" b="0" strike="noStrike" spc="-1">
                <a:solidFill>
                  <a:srgbClr val="000000"/>
                </a:solidFill>
                <a:latin typeface="Calibri"/>
              </a:rPr>
              <a:t> </a:t>
            </a:r>
            <a:endParaRPr lang="en-US" sz="2800" b="0" strike="noStrike" spc="-1">
              <a:latin typeface="Arial"/>
            </a:endParaRPr>
          </a:p>
          <a:p>
            <a:pPr>
              <a:lnSpc>
                <a:spcPct val="90000"/>
              </a:lnSpc>
              <a:spcBef>
                <a:spcPts val="1001"/>
              </a:spcBef>
              <a:tabLst>
                <a:tab pos="0" algn="l"/>
              </a:tabLst>
            </a:pPr>
            <a:r>
              <a:rPr lang="en-US" sz="2800" b="0" strike="noStrike" spc="-1">
                <a:solidFill>
                  <a:srgbClr val="000000"/>
                </a:solidFill>
                <a:latin typeface="Calibri"/>
              </a:rPr>
              <a:t> </a:t>
            </a:r>
            <a:endParaRPr lang="en-US" sz="2800" b="0" strike="noStrike" spc="-1">
              <a:latin typeface="Arial"/>
            </a:endParaRPr>
          </a:p>
        </p:txBody>
      </p:sp>
      <p:pic>
        <p:nvPicPr>
          <p:cNvPr id="162" name="Picture 2" descr="No description available."/>
          <p:cNvPicPr/>
          <p:nvPr/>
        </p:nvPicPr>
        <p:blipFill>
          <a:blip r:embed="rId4"/>
          <a:stretch/>
        </p:blipFill>
        <p:spPr>
          <a:xfrm>
            <a:off x="8964000" y="3692880"/>
            <a:ext cx="3102120" cy="1509840"/>
          </a:xfrm>
          <a:prstGeom prst="rect">
            <a:avLst/>
          </a:prstGeom>
          <a:ln>
            <a:noFill/>
          </a:ln>
          <a:effectLst>
            <a:outerShdw blurRad="292100" dist="139498" dir="2700000" algn="tl" rotWithShape="0">
              <a:srgbClr val="333333">
                <a:alpha val="65000"/>
              </a:srgbClr>
            </a:outerShdw>
          </a:effectLst>
        </p:spPr>
      </p:pic>
      <p:pic>
        <p:nvPicPr>
          <p:cNvPr id="163" name="Picture 4" descr="No description available."/>
          <p:cNvPicPr/>
          <p:nvPr/>
        </p:nvPicPr>
        <p:blipFill>
          <a:blip r:embed="rId5"/>
          <a:stretch/>
        </p:blipFill>
        <p:spPr>
          <a:xfrm>
            <a:off x="8964000" y="1654920"/>
            <a:ext cx="3102120" cy="1509840"/>
          </a:xfrm>
          <a:prstGeom prst="rect">
            <a:avLst/>
          </a:prstGeom>
          <a:ln>
            <a:noFill/>
          </a:ln>
        </p:spPr>
      </p:pic>
      <p:sp>
        <p:nvSpPr>
          <p:cNvPr id="164" name="CustomShape 3"/>
          <p:cNvSpPr/>
          <p:nvPr/>
        </p:nvSpPr>
        <p:spPr>
          <a:xfrm>
            <a:off x="8964000" y="1226520"/>
            <a:ext cx="3102120" cy="484560"/>
          </a:xfrm>
          <a:prstGeom prst="rect">
            <a:avLst/>
          </a:prstGeom>
          <a:solidFill>
            <a:schemeClr val="accent2">
              <a:lumMod val="50000"/>
            </a:schemeClr>
          </a:solidFill>
          <a:ln>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tabLst>
                <a:tab pos="0" algn="l"/>
              </a:tabLst>
            </a:pPr>
            <a:r>
              <a:rPr lang="en-US" sz="1600" b="1" strike="noStrike" spc="-1">
                <a:solidFill>
                  <a:srgbClr val="FFFFFF"/>
                </a:solidFill>
                <a:latin typeface="Calibri"/>
              </a:rPr>
              <a:t>Basic Screening Survey Training</a:t>
            </a:r>
            <a:endParaRPr lang="en-US" sz="1600" b="0" strike="noStrike" spc="-1">
              <a:latin typeface="Arial"/>
            </a:endParaRPr>
          </a:p>
        </p:txBody>
      </p:sp>
      <p:sp>
        <p:nvSpPr>
          <p:cNvPr id="165" name="CustomShape 4"/>
          <p:cNvSpPr/>
          <p:nvPr/>
        </p:nvSpPr>
        <p:spPr>
          <a:xfrm>
            <a:off x="8964000" y="5027040"/>
            <a:ext cx="3102120" cy="484560"/>
          </a:xfrm>
          <a:prstGeom prst="rect">
            <a:avLst/>
          </a:prstGeom>
          <a:solidFill>
            <a:schemeClr val="accent2">
              <a:lumMod val="50000"/>
            </a:schemeClr>
          </a:solidFill>
          <a:ln>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tabLst>
                <a:tab pos="0" algn="l"/>
              </a:tabLst>
            </a:pPr>
            <a:r>
              <a:rPr lang="en-US" sz="1600" b="1" strike="noStrike" spc="-1">
                <a:solidFill>
                  <a:srgbClr val="FFFFFF"/>
                </a:solidFill>
                <a:latin typeface="Calibri"/>
              </a:rPr>
              <a:t>Children with Special Needs</a:t>
            </a:r>
            <a:endParaRPr lang="en-US" sz="1600" b="0" strike="noStrike" spc="-1">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166" name="Content Placeholder 7"/>
          <p:cNvPicPr/>
          <p:nvPr/>
        </p:nvPicPr>
        <p:blipFill>
          <a:blip r:embed="rId4"/>
          <a:stretch/>
        </p:blipFill>
        <p:spPr>
          <a:xfrm>
            <a:off x="320040" y="5477400"/>
            <a:ext cx="1745280" cy="1096920"/>
          </a:xfrm>
          <a:prstGeom prst="rect">
            <a:avLst/>
          </a:prstGeom>
          <a:ln>
            <a:noFill/>
          </a:ln>
        </p:spPr>
      </p:pic>
      <p:sp>
        <p:nvSpPr>
          <p:cNvPr id="167" name="CustomShape 1"/>
          <p:cNvSpPr/>
          <p:nvPr/>
        </p:nvSpPr>
        <p:spPr>
          <a:xfrm>
            <a:off x="2323440" y="1189440"/>
            <a:ext cx="9383040" cy="3291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indent="-216000">
              <a:lnSpc>
                <a:spcPct val="100000"/>
              </a:lnSpc>
              <a:spcBef>
                <a:spcPts val="1199"/>
              </a:spcBef>
              <a:buClr>
                <a:srgbClr val="000000"/>
              </a:buClr>
              <a:buFont typeface="Arial"/>
              <a:buChar char="•"/>
            </a:pPr>
            <a:r>
              <a:rPr lang="en-US" sz="2000" b="0" strike="noStrike" spc="-1">
                <a:solidFill>
                  <a:srgbClr val="000000"/>
                </a:solidFill>
                <a:latin typeface="Calibri"/>
              </a:rPr>
              <a:t>Years ago CHC and LBJ both had CBDP outreach teams, we currently have one CBDP team serving our school age population. Increasing number of outreach teams would allow CHC and LBJ to concentrate in serving our older age population.</a:t>
            </a:r>
            <a:endParaRPr lang="en-US" sz="2000" b="0" strike="noStrike" spc="-1">
              <a:latin typeface="Arial"/>
            </a:endParaRPr>
          </a:p>
          <a:p>
            <a:pPr marL="457200" indent="-216000">
              <a:lnSpc>
                <a:spcPct val="100000"/>
              </a:lnSpc>
              <a:spcBef>
                <a:spcPts val="1199"/>
              </a:spcBef>
              <a:buClr>
                <a:srgbClr val="000000"/>
              </a:buClr>
              <a:buFont typeface="Arial"/>
              <a:buChar char="•"/>
            </a:pPr>
            <a:r>
              <a:rPr lang="en-US" sz="2000" b="0" strike="noStrike" spc="-1">
                <a:solidFill>
                  <a:srgbClr val="000000"/>
                </a:solidFill>
                <a:latin typeface="Calibri"/>
              </a:rPr>
              <a:t>Additional CDBP teams would be ideal to focus fully on Preventive Dentistry. </a:t>
            </a:r>
            <a:endParaRPr lang="en-US" sz="2000" b="0" strike="noStrike" spc="-1">
              <a:latin typeface="Arial"/>
            </a:endParaRPr>
          </a:p>
          <a:p>
            <a:pPr marL="457200" indent="-216000">
              <a:lnSpc>
                <a:spcPct val="100000"/>
              </a:lnSpc>
              <a:spcBef>
                <a:spcPts val="1199"/>
              </a:spcBef>
              <a:buClr>
                <a:srgbClr val="000000"/>
              </a:buClr>
              <a:buFont typeface="Arial"/>
              <a:buChar char="•"/>
            </a:pPr>
            <a:r>
              <a:rPr lang="en-US" sz="2000" b="0" strike="noStrike" spc="-1">
                <a:solidFill>
                  <a:srgbClr val="000000"/>
                </a:solidFill>
                <a:latin typeface="Calibri"/>
              </a:rPr>
              <a:t>Strengthening Medical-Dental integration.</a:t>
            </a:r>
            <a:endParaRPr lang="en-US" sz="2000" b="0" strike="noStrike" spc="-1">
              <a:latin typeface="Arial"/>
            </a:endParaRPr>
          </a:p>
          <a:p>
            <a:pPr marL="457200">
              <a:lnSpc>
                <a:spcPct val="100000"/>
              </a:lnSpc>
              <a:spcBef>
                <a:spcPts val="1199"/>
              </a:spcBef>
            </a:pPr>
            <a:endParaRPr lang="en-US" sz="2000" b="0" strike="noStrike" spc="-1">
              <a:latin typeface="Arial"/>
            </a:endParaRPr>
          </a:p>
          <a:p>
            <a:pPr marL="457200">
              <a:lnSpc>
                <a:spcPct val="100000"/>
              </a:lnSpc>
              <a:spcBef>
                <a:spcPts val="1199"/>
              </a:spcBef>
            </a:pPr>
            <a:endParaRPr lang="en-US" sz="2000" b="0" strike="noStrike" spc="-1">
              <a:latin typeface="Arial"/>
            </a:endParaRPr>
          </a:p>
          <a:p>
            <a:pPr>
              <a:lnSpc>
                <a:spcPct val="100000"/>
              </a:lnSpc>
              <a:spcBef>
                <a:spcPts val="1199"/>
              </a:spcBef>
            </a:pPr>
            <a:endParaRPr lang="en-US" sz="2000" b="0" strike="noStrike" spc="-1">
              <a:latin typeface="Arial"/>
            </a:endParaRPr>
          </a:p>
        </p:txBody>
      </p:sp>
      <p:sp>
        <p:nvSpPr>
          <p:cNvPr id="168" name="CustomShape 2"/>
          <p:cNvSpPr/>
          <p:nvPr/>
        </p:nvSpPr>
        <p:spPr>
          <a:xfrm>
            <a:off x="5690880" y="456840"/>
            <a:ext cx="1979280" cy="518400"/>
          </a:xfrm>
          <a:prstGeom prst="rect">
            <a:avLst/>
          </a:prstGeom>
          <a:noFill/>
          <a:ln>
            <a:noFill/>
          </a:ln>
        </p:spPr>
        <p:style>
          <a:lnRef idx="0">
            <a:scrgbClr r="0" g="0" b="0"/>
          </a:lnRef>
          <a:fillRef idx="0">
            <a:scrgbClr r="0" g="0" b="0"/>
          </a:fillRef>
          <a:effectRef idx="0">
            <a:scrgbClr r="0" g="0" b="0"/>
          </a:effectRef>
          <a:fontRef idx="minor"/>
        </p:style>
        <p:txBody>
          <a:bodyPr wrap="none">
            <a:spAutoFit/>
          </a:bodyPr>
          <a:lstStyle/>
          <a:p>
            <a:pPr algn="ctr">
              <a:lnSpc>
                <a:spcPct val="100000"/>
              </a:lnSpc>
              <a:tabLst>
                <a:tab pos="0" algn="l"/>
              </a:tabLst>
            </a:pPr>
            <a:r>
              <a:rPr lang="en-US" sz="2800" b="0" strike="noStrike" spc="-1">
                <a:solidFill>
                  <a:srgbClr val="000000"/>
                </a:solidFill>
                <a:latin typeface="Eras Demi ITC"/>
              </a:rPr>
              <a:t>Retrospect</a:t>
            </a:r>
            <a:endParaRPr lang="en-US" sz="2800" b="0" strike="noStrike" spc="-1">
              <a:latin typeface="Arial"/>
            </a:endParaRPr>
          </a:p>
        </p:txBody>
      </p:sp>
      <p:sp>
        <p:nvSpPr>
          <p:cNvPr id="169" name="CustomShape 3"/>
          <p:cNvSpPr/>
          <p:nvPr/>
        </p:nvSpPr>
        <p:spPr>
          <a:xfrm>
            <a:off x="7115400" y="3421800"/>
            <a:ext cx="1125720" cy="518400"/>
          </a:xfrm>
          <a:prstGeom prst="rect">
            <a:avLst/>
          </a:prstGeom>
          <a:noFill/>
          <a:ln>
            <a:noFill/>
          </a:ln>
        </p:spPr>
        <p:style>
          <a:lnRef idx="0">
            <a:scrgbClr r="0" g="0" b="0"/>
          </a:lnRef>
          <a:fillRef idx="0">
            <a:scrgbClr r="0" g="0" b="0"/>
          </a:fillRef>
          <a:effectRef idx="0">
            <a:scrgbClr r="0" g="0" b="0"/>
          </a:effectRef>
          <a:fontRef idx="minor"/>
        </p:style>
        <p:txBody>
          <a:bodyPr wrap="none">
            <a:spAutoFit/>
          </a:bodyPr>
          <a:lstStyle/>
          <a:p>
            <a:pPr algn="ctr">
              <a:lnSpc>
                <a:spcPct val="100000"/>
              </a:lnSpc>
              <a:tabLst>
                <a:tab pos="0" algn="l"/>
              </a:tabLst>
            </a:pPr>
            <a:r>
              <a:rPr lang="en-US" sz="2800" b="0" strike="noStrike" spc="-1">
                <a:solidFill>
                  <a:srgbClr val="000000"/>
                </a:solidFill>
                <a:latin typeface="Eras Demi ITC"/>
              </a:rPr>
              <a:t>Goals</a:t>
            </a:r>
            <a:endParaRPr lang="en-US" sz="2800" b="0" strike="noStrike" spc="-1">
              <a:latin typeface="Arial"/>
            </a:endParaRPr>
          </a:p>
        </p:txBody>
      </p:sp>
      <p:sp>
        <p:nvSpPr>
          <p:cNvPr id="170" name="CustomShape 4"/>
          <p:cNvSpPr/>
          <p:nvPr/>
        </p:nvSpPr>
        <p:spPr>
          <a:xfrm>
            <a:off x="4227120" y="4154400"/>
            <a:ext cx="7479720" cy="22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indent="-216000">
              <a:lnSpc>
                <a:spcPct val="100000"/>
              </a:lnSpc>
              <a:buClr>
                <a:srgbClr val="000000"/>
              </a:buClr>
              <a:buFont typeface="Arial"/>
              <a:buChar char="•"/>
            </a:pPr>
            <a:r>
              <a:rPr lang="en-US" sz="2000" b="0" strike="noStrike" spc="-1">
                <a:solidFill>
                  <a:srgbClr val="000000"/>
                </a:solidFill>
                <a:latin typeface="Calibri"/>
              </a:rPr>
              <a:t>Reinforce Strengthening  Medical and Dental Integration.</a:t>
            </a:r>
            <a:endParaRPr lang="en-US" sz="2000" b="0" strike="noStrike" spc="-1">
              <a:latin typeface="Arial"/>
            </a:endParaRPr>
          </a:p>
          <a:p>
            <a:pPr>
              <a:lnSpc>
                <a:spcPct val="100000"/>
              </a:lnSpc>
            </a:pPr>
            <a:endParaRPr lang="en-US" sz="2000" b="0" strike="noStrike" spc="-1">
              <a:latin typeface="Arial"/>
            </a:endParaRPr>
          </a:p>
          <a:p>
            <a:pPr marL="457200" indent="-216000">
              <a:lnSpc>
                <a:spcPct val="100000"/>
              </a:lnSpc>
              <a:buClr>
                <a:srgbClr val="000000"/>
              </a:buClr>
              <a:buFont typeface="Arial"/>
              <a:buChar char="•"/>
            </a:pPr>
            <a:r>
              <a:rPr lang="en-US" sz="2000" b="0" strike="noStrike" spc="-1">
                <a:solidFill>
                  <a:srgbClr val="000000"/>
                </a:solidFill>
                <a:latin typeface="Calibri"/>
              </a:rPr>
              <a:t>Dental Personnel Increase for more Community- SBDP Outreach.</a:t>
            </a:r>
            <a:endParaRPr lang="en-US" sz="2000" b="0" strike="noStrike" spc="-1">
              <a:latin typeface="Arial"/>
            </a:endParaRPr>
          </a:p>
          <a:p>
            <a:pPr>
              <a:lnSpc>
                <a:spcPct val="100000"/>
              </a:lnSpc>
            </a:pPr>
            <a:endParaRPr lang="en-US" sz="2000" b="0" strike="noStrike" spc="-1">
              <a:latin typeface="Arial"/>
            </a:endParaRPr>
          </a:p>
          <a:p>
            <a:pPr marL="457200" indent="-216000">
              <a:lnSpc>
                <a:spcPct val="100000"/>
              </a:lnSpc>
              <a:buClr>
                <a:srgbClr val="000000"/>
              </a:buClr>
              <a:buFont typeface="Arial"/>
              <a:buChar char="•"/>
            </a:pPr>
            <a:r>
              <a:rPr lang="en-US" sz="2000" b="0" strike="noStrike" spc="-1">
                <a:solidFill>
                  <a:srgbClr val="000000"/>
                </a:solidFill>
                <a:latin typeface="Calibri"/>
              </a:rPr>
              <a:t>Dental Unit Van(s) (Digital scanning and screening equipment's)</a:t>
            </a:r>
            <a:endParaRPr lang="en-US" sz="2000" b="0" strike="noStrike" spc="-1">
              <a:latin typeface="Arial"/>
            </a:endParaRPr>
          </a:p>
          <a:p>
            <a:pPr marL="457200">
              <a:lnSpc>
                <a:spcPct val="100000"/>
              </a:lnSpc>
            </a:pPr>
            <a:r>
              <a:rPr lang="en-US" sz="2000" b="0" strike="noStrike" spc="-1">
                <a:solidFill>
                  <a:srgbClr val="000000"/>
                </a:solidFill>
                <a:latin typeface="Calibri"/>
              </a:rPr>
              <a:t> </a:t>
            </a:r>
            <a:endParaRPr lang="en-US" sz="2000" b="0" strike="noStrike" spc="-1">
              <a:latin typeface="Arial"/>
            </a:endParaRPr>
          </a:p>
          <a:p>
            <a:pPr marL="914400" lvl="1" indent="-216000">
              <a:lnSpc>
                <a:spcPct val="100000"/>
              </a:lnSpc>
              <a:buClr>
                <a:srgbClr val="000000"/>
              </a:buClr>
              <a:buFont typeface="Arial"/>
              <a:buChar char="•"/>
            </a:pPr>
            <a:r>
              <a:rPr lang="en-US" sz="2000" b="0" strike="noStrike" spc="-1">
                <a:solidFill>
                  <a:srgbClr val="000000"/>
                </a:solidFill>
                <a:latin typeface="Calibri"/>
              </a:rPr>
              <a:t>Mobilizing community dental outreach even more.</a:t>
            </a:r>
            <a:endParaRPr lang="en-US" sz="2000" b="0" strike="noStrike" spc="-1">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171" name="Content Placeholder 7"/>
          <p:cNvPicPr/>
          <p:nvPr/>
        </p:nvPicPr>
        <p:blipFill>
          <a:blip r:embed="rId4"/>
          <a:stretch/>
        </p:blipFill>
        <p:spPr>
          <a:xfrm>
            <a:off x="320040" y="5477400"/>
            <a:ext cx="1745280" cy="1096920"/>
          </a:xfrm>
          <a:prstGeom prst="rect">
            <a:avLst/>
          </a:prstGeom>
          <a:ln>
            <a:noFill/>
          </a:ln>
        </p:spPr>
      </p:pic>
      <p:sp>
        <p:nvSpPr>
          <p:cNvPr id="172" name="CustomShape 1"/>
          <p:cNvSpPr/>
          <p:nvPr/>
        </p:nvSpPr>
        <p:spPr>
          <a:xfrm>
            <a:off x="5198760" y="706680"/>
            <a:ext cx="3942000" cy="457560"/>
          </a:xfrm>
          <a:prstGeom prst="rect">
            <a:avLst/>
          </a:prstGeom>
          <a:noFill/>
          <a:ln>
            <a:noFill/>
          </a:ln>
        </p:spPr>
        <p:style>
          <a:lnRef idx="0">
            <a:scrgbClr r="0" g="0" b="0"/>
          </a:lnRef>
          <a:fillRef idx="0">
            <a:scrgbClr r="0" g="0" b="0"/>
          </a:fillRef>
          <a:effectRef idx="0">
            <a:scrgbClr r="0" g="0" b="0"/>
          </a:effectRef>
          <a:fontRef idx="minor"/>
        </p:style>
        <p:txBody>
          <a:bodyPr wrap="none">
            <a:spAutoFit/>
          </a:bodyPr>
          <a:lstStyle/>
          <a:p>
            <a:pPr algn="ctr">
              <a:lnSpc>
                <a:spcPct val="100000"/>
              </a:lnSpc>
              <a:tabLst>
                <a:tab pos="0" algn="l"/>
              </a:tabLst>
            </a:pPr>
            <a:r>
              <a:rPr lang="en-US" sz="2400" b="1" strike="noStrike" spc="-1">
                <a:solidFill>
                  <a:srgbClr val="5A3471"/>
                </a:solidFill>
                <a:latin typeface="Times New Roman"/>
                <a:ea typeface="HGPMinchoE"/>
              </a:rPr>
              <a:t>FA’AFETAI / THANK YOU </a:t>
            </a:r>
            <a:endParaRPr lang="en-US" sz="2400" b="0" strike="noStrike" spc="-1">
              <a:latin typeface="Arial"/>
            </a:endParaRPr>
          </a:p>
        </p:txBody>
      </p:sp>
      <p:pic>
        <p:nvPicPr>
          <p:cNvPr id="173" name="Picture 2" descr="No description available."/>
          <p:cNvPicPr/>
          <p:nvPr/>
        </p:nvPicPr>
        <p:blipFill>
          <a:blip r:embed="rId5"/>
          <a:stretch/>
        </p:blipFill>
        <p:spPr>
          <a:xfrm>
            <a:off x="4228200" y="1468440"/>
            <a:ext cx="7557480" cy="5105880"/>
          </a:xfrm>
          <a:prstGeom prst="rect">
            <a:avLst/>
          </a:prstGeom>
          <a:ln>
            <a:noFill/>
          </a:ln>
          <a:effectLst>
            <a:outerShdw blurRad="292100" dist="139498" dir="2700000" algn="tl" rotWithShape="0">
              <a:srgbClr val="333333">
                <a:alpha val="65000"/>
              </a:srgbClr>
            </a:outerShdw>
          </a:effectLst>
        </p:spPr>
      </p:pic>
      <p:sp>
        <p:nvSpPr>
          <p:cNvPr id="174" name="CustomShape 2"/>
          <p:cNvSpPr/>
          <p:nvPr/>
        </p:nvSpPr>
        <p:spPr>
          <a:xfrm>
            <a:off x="8350200" y="5752080"/>
            <a:ext cx="3841200" cy="457560"/>
          </a:xfrm>
          <a:prstGeom prst="rect">
            <a:avLst/>
          </a:prstGeom>
          <a:solidFill>
            <a:srgbClr val="FFFFFF">
              <a:alpha val="18000"/>
            </a:srgbClr>
          </a:solidFill>
          <a:ln>
            <a:noFill/>
          </a:ln>
          <a:scene3d>
            <a:camera prst="orthographicFront"/>
            <a:lightRig rig="balanced" dir="t">
              <a:rot lat="0" lon="0" rev="2100000"/>
            </a:lightRig>
          </a:scene3d>
        </p:spPr>
        <p:style>
          <a:lnRef idx="0">
            <a:scrgbClr r="0" g="0" b="0"/>
          </a:lnRef>
          <a:fillRef idx="0">
            <a:scrgbClr r="0" g="0" b="0"/>
          </a:fillRef>
          <a:effectRef idx="0">
            <a:scrgbClr r="0" g="0" b="0"/>
          </a:effectRef>
          <a:fontRef idx="minor"/>
        </p:style>
        <p:txBody>
          <a:bodyPr>
            <a:spAutoFit/>
          </a:bodyPr>
          <a:lstStyle/>
          <a:p>
            <a:pPr algn="ctr">
              <a:lnSpc>
                <a:spcPct val="100000"/>
              </a:lnSpc>
              <a:tabLst>
                <a:tab pos="0" algn="l"/>
              </a:tabLst>
            </a:pPr>
            <a:r>
              <a:rPr lang="en-US" sz="2400" b="0" strike="noStrike" spc="-1">
                <a:solidFill>
                  <a:srgbClr val="5A3471"/>
                </a:solidFill>
                <a:latin typeface="Times New Roman"/>
              </a:rPr>
              <a:t>AMERICAN SAMOA</a:t>
            </a:r>
            <a:endParaRPr lang="en-US" sz="2400" b="0" strike="noStrike" spc="-1">
              <a:latin typeface="Arial"/>
            </a:endParaRPr>
          </a:p>
        </p:txBody>
      </p:sp>
      <p:sp>
        <p:nvSpPr>
          <p:cNvPr id="175" name="CustomShape 3"/>
          <p:cNvSpPr/>
          <p:nvPr/>
        </p:nvSpPr>
        <p:spPr>
          <a:xfrm>
            <a:off x="8584200" y="4791600"/>
            <a:ext cx="942840" cy="822960"/>
          </a:xfrm>
          <a:prstGeom prst="rect">
            <a:avLst/>
          </a:prstGeom>
          <a:noFill/>
          <a:ln>
            <a:noFill/>
          </a:ln>
        </p:spPr>
        <p:style>
          <a:lnRef idx="0">
            <a:scrgbClr r="0" g="0" b="0"/>
          </a:lnRef>
          <a:fillRef idx="0">
            <a:scrgbClr r="0" g="0" b="0"/>
          </a:fillRef>
          <a:effectRef idx="0">
            <a:scrgbClr r="0" g="0" b="0"/>
          </a:effectRef>
          <a:fontRef idx="minor"/>
        </p:style>
        <p:txBody>
          <a:bodyPr wrap="none">
            <a:spAutoFit/>
          </a:bodyPr>
          <a:lstStyle/>
          <a:p>
            <a:pPr algn="ctr">
              <a:lnSpc>
                <a:spcPct val="100000"/>
              </a:lnSpc>
            </a:pPr>
            <a:r>
              <a:rPr lang="en-US" sz="4800" b="1" strike="noStrike" spc="-1">
                <a:solidFill>
                  <a:srgbClr val="FFFFFF"/>
                </a:solidFill>
                <a:latin typeface="Edwardian Script ITC"/>
              </a:rPr>
              <a:t>from</a:t>
            </a:r>
            <a:endParaRPr lang="en-US" sz="4800" b="0" strike="noStrike" spc="-1">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Content Placeholder 7"/>
          <p:cNvPicPr/>
          <p:nvPr/>
        </p:nvPicPr>
        <p:blipFill>
          <a:blip r:embed="rId3"/>
          <a:stretch/>
        </p:blipFill>
        <p:spPr>
          <a:xfrm>
            <a:off x="320040" y="5477400"/>
            <a:ext cx="1745280" cy="1096920"/>
          </a:xfrm>
          <a:prstGeom prst="rect">
            <a:avLst/>
          </a:prstGeom>
          <a:ln>
            <a:noFill/>
          </a:ln>
        </p:spPr>
      </p:pic>
      <p:pic>
        <p:nvPicPr>
          <p:cNvPr id="111" name="Picture 4"/>
          <p:cNvPicPr/>
          <p:nvPr/>
        </p:nvPicPr>
        <p:blipFill>
          <a:blip r:embed="rId4"/>
          <a:srcRect l="28182" t="12350" r="5206" b="59404"/>
          <a:stretch/>
        </p:blipFill>
        <p:spPr>
          <a:xfrm>
            <a:off x="2468880" y="232560"/>
            <a:ext cx="4831920" cy="2523240"/>
          </a:xfrm>
          <a:prstGeom prst="rect">
            <a:avLst/>
          </a:prstGeom>
          <a:ln w="38160" cap="sq">
            <a:solidFill>
              <a:srgbClr val="000000"/>
            </a:solidFill>
            <a:miter/>
          </a:ln>
          <a:effectLst>
            <a:outerShdw blurRad="50800" dist="37674" dir="2700000" algn="tl" rotWithShape="0">
              <a:srgbClr val="000000">
                <a:alpha val="43000"/>
              </a:srgbClr>
            </a:outerShdw>
          </a:effectLst>
        </p:spPr>
      </p:pic>
      <p:pic>
        <p:nvPicPr>
          <p:cNvPr id="112" name="Picture 5"/>
          <p:cNvPicPr/>
          <p:nvPr/>
        </p:nvPicPr>
        <p:blipFill>
          <a:blip r:embed="rId4"/>
          <a:srcRect l="12867" t="47873" r="5206" b="6140"/>
          <a:stretch/>
        </p:blipFill>
        <p:spPr>
          <a:xfrm>
            <a:off x="5871240" y="3019320"/>
            <a:ext cx="5359320" cy="3421440"/>
          </a:xfrm>
          <a:prstGeom prst="rect">
            <a:avLst/>
          </a:prstGeom>
          <a:ln w="38160" cap="sq">
            <a:solidFill>
              <a:srgbClr val="000000"/>
            </a:solidFill>
            <a:miter/>
          </a:ln>
          <a:effectLst>
            <a:outerShdw blurRad="50800" dist="37674" dir="2700000" algn="tl" rotWithShape="0">
              <a:srgbClr val="000000">
                <a:alpha val="43000"/>
              </a:srgbClr>
            </a:outerShdw>
          </a:effectLst>
        </p:spPr>
      </p:pic>
      <p:sp>
        <p:nvSpPr>
          <p:cNvPr id="113" name="CustomShape 1"/>
          <p:cNvSpPr/>
          <p:nvPr/>
        </p:nvSpPr>
        <p:spPr>
          <a:xfrm>
            <a:off x="7920360" y="407520"/>
            <a:ext cx="4023720" cy="1128240"/>
          </a:xfrm>
          <a:prstGeom prst="rect">
            <a:avLst/>
          </a:prstGeom>
          <a:solidFill>
            <a:srgbClr val="FFFFFF">
              <a:alpha val="18000"/>
            </a:srgbClr>
          </a:solidFill>
          <a:ln>
            <a:noFill/>
          </a:ln>
          <a:scene3d>
            <a:camera prst="orthographicFront"/>
            <a:lightRig rig="balanced" dir="t">
              <a:rot lat="0" lon="0" rev="2100000"/>
            </a:lightRig>
          </a:scene3d>
        </p:spPr>
        <p:style>
          <a:lnRef idx="0">
            <a:scrgbClr r="0" g="0" b="0"/>
          </a:lnRef>
          <a:fillRef idx="0">
            <a:scrgbClr r="0" g="0" b="0"/>
          </a:fillRef>
          <a:effectRef idx="0">
            <a:scrgbClr r="0" g="0" b="0"/>
          </a:effectRef>
          <a:fontRef idx="minor"/>
        </p:style>
        <p:txBody>
          <a:bodyPr>
            <a:spAutoFit/>
          </a:bodyPr>
          <a:lstStyle/>
          <a:p>
            <a:pPr algn="ctr">
              <a:lnSpc>
                <a:spcPct val="100000"/>
              </a:lnSpc>
              <a:tabLst>
                <a:tab pos="0" algn="l"/>
              </a:tabLst>
            </a:pPr>
            <a:r>
              <a:rPr lang="en-US" sz="2800" b="1" strike="noStrike" spc="-1">
                <a:solidFill>
                  <a:srgbClr val="FFFFFF"/>
                </a:solidFill>
                <a:latin typeface="Calibri"/>
              </a:rPr>
              <a:t>Group of 7 Islands:</a:t>
            </a:r>
            <a:endParaRPr lang="en-US" sz="2800" b="0" strike="noStrike" spc="-1">
              <a:latin typeface="Arial"/>
            </a:endParaRPr>
          </a:p>
          <a:p>
            <a:pPr marL="457200" indent="-456840">
              <a:lnSpc>
                <a:spcPct val="100000"/>
              </a:lnSpc>
              <a:buClr>
                <a:srgbClr val="000000"/>
              </a:buClr>
              <a:buFont typeface="Wingdings" charset="2"/>
              <a:buChar char=""/>
              <a:tabLst>
                <a:tab pos="0" algn="l"/>
              </a:tabLst>
            </a:pPr>
            <a:r>
              <a:rPr lang="en-US" sz="2000" b="0" strike="noStrike" spc="-1">
                <a:solidFill>
                  <a:srgbClr val="000000"/>
                </a:solidFill>
                <a:latin typeface="Calibri"/>
              </a:rPr>
              <a:t>5 VOLCANIC ISLANDS</a:t>
            </a:r>
            <a:endParaRPr lang="en-US" sz="2000" b="0" strike="noStrike" spc="-1">
              <a:latin typeface="Arial"/>
            </a:endParaRPr>
          </a:p>
          <a:p>
            <a:pPr marL="457200" indent="-456840">
              <a:lnSpc>
                <a:spcPct val="100000"/>
              </a:lnSpc>
              <a:buClr>
                <a:srgbClr val="000000"/>
              </a:buClr>
              <a:buFont typeface="Wingdings" charset="2"/>
              <a:buChar char=""/>
              <a:tabLst>
                <a:tab pos="0" algn="l"/>
              </a:tabLst>
            </a:pPr>
            <a:r>
              <a:rPr lang="en-US" sz="2000" b="0" strike="noStrike" spc="-1">
                <a:solidFill>
                  <a:srgbClr val="000000"/>
                </a:solidFill>
                <a:latin typeface="Calibri"/>
              </a:rPr>
              <a:t>2 ATOLLS</a:t>
            </a:r>
            <a:endParaRPr lang="en-US" sz="2000" b="0" strike="noStrike" spc="-1">
              <a:latin typeface="Arial"/>
            </a:endParaRPr>
          </a:p>
        </p:txBody>
      </p:sp>
      <p:sp>
        <p:nvSpPr>
          <p:cNvPr id="114" name="CustomShape 2"/>
          <p:cNvSpPr/>
          <p:nvPr/>
        </p:nvSpPr>
        <p:spPr>
          <a:xfrm>
            <a:off x="8062200" y="1819800"/>
            <a:ext cx="3739680" cy="457560"/>
          </a:xfrm>
          <a:prstGeom prst="rect">
            <a:avLst/>
          </a:prstGeom>
          <a:solidFill>
            <a:srgbClr val="FF0000">
              <a:alpha val="72000"/>
            </a:srgbClr>
          </a:solidFill>
          <a:ln>
            <a:noFill/>
          </a:ln>
          <a:scene3d>
            <a:camera prst="orthographicFront"/>
            <a:lightRig rig="balanced" dir="t">
              <a:rot lat="0" lon="0" rev="2100000"/>
            </a:lightRig>
          </a:scene3d>
        </p:spPr>
        <p:style>
          <a:lnRef idx="0">
            <a:scrgbClr r="0" g="0" b="0"/>
          </a:lnRef>
          <a:fillRef idx="0">
            <a:scrgbClr r="0" g="0" b="0"/>
          </a:fillRef>
          <a:effectRef idx="0">
            <a:scrgbClr r="0" g="0" b="0"/>
          </a:effectRef>
          <a:fontRef idx="minor"/>
        </p:style>
        <p:txBody>
          <a:bodyPr>
            <a:spAutoFit/>
          </a:bodyPr>
          <a:lstStyle/>
          <a:p>
            <a:pPr algn="ctr">
              <a:lnSpc>
                <a:spcPct val="100000"/>
              </a:lnSpc>
            </a:pPr>
            <a:r>
              <a:rPr lang="en-US" sz="2400" b="1" strike="noStrike" spc="-1">
                <a:solidFill>
                  <a:srgbClr val="FFFFFF"/>
                </a:solidFill>
                <a:latin typeface="Calibri"/>
              </a:rPr>
              <a:t>Population: 54,719</a:t>
            </a:r>
            <a:endParaRPr lang="en-US" sz="2400" b="0" strike="noStrike" spc="-1">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Content Placeholder 7"/>
          <p:cNvPicPr/>
          <p:nvPr/>
        </p:nvPicPr>
        <p:blipFill>
          <a:blip r:embed="rId3"/>
          <a:stretch/>
        </p:blipFill>
        <p:spPr>
          <a:xfrm>
            <a:off x="320040" y="5477400"/>
            <a:ext cx="1745280" cy="1096920"/>
          </a:xfrm>
          <a:prstGeom prst="rect">
            <a:avLst/>
          </a:prstGeom>
          <a:ln>
            <a:noFill/>
          </a:ln>
        </p:spPr>
      </p:pic>
      <p:sp>
        <p:nvSpPr>
          <p:cNvPr id="116" name="CustomShape 1"/>
          <p:cNvSpPr/>
          <p:nvPr/>
        </p:nvSpPr>
        <p:spPr>
          <a:xfrm>
            <a:off x="5876280" y="479520"/>
            <a:ext cx="4338720" cy="1212840"/>
          </a:xfrm>
          <a:prstGeom prst="rect">
            <a:avLst/>
          </a:prstGeom>
          <a:noFill/>
          <a:ln>
            <a:noFill/>
          </a:ln>
        </p:spPr>
        <p:style>
          <a:lnRef idx="0">
            <a:scrgbClr r="0" g="0" b="0"/>
          </a:lnRef>
          <a:fillRef idx="0">
            <a:scrgbClr r="0" g="0" b="0"/>
          </a:fillRef>
          <a:effectRef idx="0">
            <a:scrgbClr r="0" g="0" b="0"/>
          </a:effectRef>
          <a:fontRef idx="minor"/>
        </p:style>
        <p:txBody>
          <a:bodyPr>
            <a:normAutofit fontScale="85000" lnSpcReduction="10000"/>
          </a:bodyPr>
          <a:lstStyle/>
          <a:p>
            <a:pPr>
              <a:lnSpc>
                <a:spcPct val="90000"/>
              </a:lnSpc>
              <a:spcBef>
                <a:spcPts val="1001"/>
              </a:spcBef>
              <a:tabLst>
                <a:tab pos="0" algn="l"/>
              </a:tabLst>
            </a:pPr>
            <a:r>
              <a:rPr lang="en-US" sz="2400" b="1" u="sng" strike="noStrike" spc="-1">
                <a:solidFill>
                  <a:srgbClr val="000000"/>
                </a:solidFill>
                <a:uFillTx/>
                <a:latin typeface="Calibri"/>
              </a:rPr>
              <a:t>A.S. HEALTH SERVICE DELIVERY SYSTEMS</a:t>
            </a:r>
            <a:endParaRPr lang="en-US" sz="2400" b="0" strike="noStrike" spc="-1">
              <a:latin typeface="Arial"/>
            </a:endParaRPr>
          </a:p>
          <a:p>
            <a:pPr marL="228600" indent="-228240">
              <a:lnSpc>
                <a:spcPct val="90000"/>
              </a:lnSpc>
              <a:spcBef>
                <a:spcPts val="1001"/>
              </a:spcBef>
              <a:buClr>
                <a:srgbClr val="000000"/>
              </a:buClr>
              <a:buFont typeface="Arial"/>
              <a:buChar char="•"/>
              <a:tabLst>
                <a:tab pos="0" algn="l"/>
              </a:tabLst>
            </a:pPr>
            <a:r>
              <a:rPr lang="en-US" sz="1200" b="0" strike="noStrike" spc="-1">
                <a:solidFill>
                  <a:srgbClr val="000000"/>
                </a:solidFill>
                <a:latin typeface="Calibri"/>
              </a:rPr>
              <a:t> </a:t>
            </a:r>
            <a:r>
              <a:rPr lang="en-US" sz="1400" b="0" strike="noStrike" spc="-1">
                <a:solidFill>
                  <a:srgbClr val="000000"/>
                </a:solidFill>
                <a:latin typeface="Calibri"/>
              </a:rPr>
              <a:t>One main hospital </a:t>
            </a:r>
            <a:endParaRPr lang="en-US" sz="1400" b="0" strike="noStrike" spc="-1">
              <a:latin typeface="Arial"/>
            </a:endParaRPr>
          </a:p>
          <a:p>
            <a:pPr marL="228600" indent="-228240">
              <a:lnSpc>
                <a:spcPct val="90000"/>
              </a:lnSpc>
              <a:spcBef>
                <a:spcPts val="1001"/>
              </a:spcBef>
              <a:buClr>
                <a:srgbClr val="000000"/>
              </a:buClr>
              <a:buFont typeface="Arial"/>
              <a:buChar char="•"/>
              <a:tabLst>
                <a:tab pos="0" algn="l"/>
              </a:tabLst>
            </a:pPr>
            <a:r>
              <a:rPr lang="en-US" sz="1400" b="0" strike="noStrike" spc="-1">
                <a:solidFill>
                  <a:srgbClr val="000000"/>
                </a:solidFill>
                <a:latin typeface="Calibri"/>
              </a:rPr>
              <a:t>Five Community Health Centers (CHC)</a:t>
            </a:r>
            <a:endParaRPr lang="en-US" sz="1400" b="0" strike="noStrike" spc="-1">
              <a:latin typeface="Arial"/>
            </a:endParaRPr>
          </a:p>
          <a:p>
            <a:pPr marL="228600" indent="-228240">
              <a:lnSpc>
                <a:spcPct val="90000"/>
              </a:lnSpc>
              <a:spcBef>
                <a:spcPts val="1001"/>
              </a:spcBef>
              <a:buClr>
                <a:srgbClr val="000000"/>
              </a:buClr>
              <a:buFont typeface="Arial"/>
              <a:buChar char="•"/>
              <a:tabLst>
                <a:tab pos="0" algn="l"/>
              </a:tabLst>
            </a:pPr>
            <a:r>
              <a:rPr lang="en-US" sz="1400" b="0" strike="noStrike" spc="-1">
                <a:solidFill>
                  <a:srgbClr val="000000"/>
                </a:solidFill>
                <a:latin typeface="Calibri"/>
              </a:rPr>
              <a:t>Maternal Child Health (MCH)</a:t>
            </a:r>
            <a:endParaRPr lang="en-US" sz="1400" b="0" strike="noStrike" spc="-1">
              <a:latin typeface="Arial"/>
            </a:endParaRPr>
          </a:p>
        </p:txBody>
      </p:sp>
      <p:sp>
        <p:nvSpPr>
          <p:cNvPr id="117" name="CustomShape 2"/>
          <p:cNvSpPr/>
          <p:nvPr/>
        </p:nvSpPr>
        <p:spPr>
          <a:xfrm>
            <a:off x="3389760" y="370080"/>
            <a:ext cx="1677600" cy="1511280"/>
          </a:xfrm>
          <a:prstGeom prst="ellipse">
            <a:avLst/>
          </a:prstGeom>
          <a:blipFill rotWithShape="0">
            <a:blip r:embed="rId4"/>
            <a:stretch>
              <a:fillRect l="111893" t="55724" r="77063" b="87448"/>
            </a:stretch>
          </a:blipFill>
          <a:ln>
            <a:noFill/>
          </a:ln>
        </p:spPr>
        <p:style>
          <a:lnRef idx="0">
            <a:scrgbClr r="0" g="0" b="0"/>
          </a:lnRef>
          <a:fillRef idx="0">
            <a:scrgbClr r="0" g="0" b="0"/>
          </a:fillRef>
          <a:effectRef idx="0">
            <a:scrgbClr r="0" g="0" b="0"/>
          </a:effectRef>
          <a:fontRef idx="minor"/>
        </p:style>
      </p:sp>
      <p:sp>
        <p:nvSpPr>
          <p:cNvPr id="118" name="CustomShape 3"/>
          <p:cNvSpPr/>
          <p:nvPr/>
        </p:nvSpPr>
        <p:spPr>
          <a:xfrm>
            <a:off x="5876280" y="1926720"/>
            <a:ext cx="3641760" cy="4992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000" b="1" u="sng" strike="noStrike" spc="-1">
                <a:solidFill>
                  <a:srgbClr val="000000"/>
                </a:solidFill>
                <a:uFillTx/>
                <a:latin typeface="Calibri"/>
              </a:rPr>
              <a:t>A.S. DENTAL WORKFORCE</a:t>
            </a:r>
            <a:endParaRPr lang="en-US" sz="2000" b="0" strike="noStrike" spc="-1">
              <a:latin typeface="Arial"/>
            </a:endParaRPr>
          </a:p>
          <a:p>
            <a:pPr>
              <a:lnSpc>
                <a:spcPct val="100000"/>
              </a:lnSpc>
            </a:pPr>
            <a:endParaRPr lang="en-US" sz="2000" b="0" strike="noStrike" spc="-1">
              <a:latin typeface="Arial"/>
            </a:endParaRPr>
          </a:p>
          <a:p>
            <a:pPr>
              <a:lnSpc>
                <a:spcPct val="100000"/>
              </a:lnSpc>
            </a:pPr>
            <a:r>
              <a:rPr lang="en-US" sz="2000" b="1" strike="noStrike" spc="-1">
                <a:solidFill>
                  <a:srgbClr val="000000"/>
                </a:solidFill>
                <a:latin typeface="Calibri"/>
              </a:rPr>
              <a:t>CHC 07 GDPs </a:t>
            </a:r>
            <a:endParaRPr lang="en-US" sz="2000" b="0" strike="noStrike" spc="-1">
              <a:latin typeface="Arial"/>
            </a:endParaRPr>
          </a:p>
          <a:p>
            <a:pPr marL="457200" lvl="1" indent="-216000">
              <a:lnSpc>
                <a:spcPct val="100000"/>
              </a:lnSpc>
              <a:buClr>
                <a:srgbClr val="000000"/>
              </a:buClr>
              <a:buFont typeface="Arial"/>
              <a:buChar char="•"/>
            </a:pPr>
            <a:r>
              <a:rPr lang="en-US" sz="1200" b="0" strike="noStrike" spc="-1">
                <a:solidFill>
                  <a:srgbClr val="000000"/>
                </a:solidFill>
                <a:latin typeface="Calibri"/>
              </a:rPr>
              <a:t>03 Locals FSM (01 MPH)</a:t>
            </a:r>
            <a:endParaRPr lang="en-US" sz="1200" b="0" strike="noStrike" spc="-1">
              <a:latin typeface="Arial"/>
            </a:endParaRPr>
          </a:p>
          <a:p>
            <a:pPr marL="457200" lvl="1" indent="-216000">
              <a:lnSpc>
                <a:spcPct val="100000"/>
              </a:lnSpc>
              <a:buClr>
                <a:srgbClr val="000000"/>
              </a:buClr>
              <a:buFont typeface="Arial"/>
              <a:buChar char="•"/>
            </a:pPr>
            <a:r>
              <a:rPr lang="en-US" sz="1200" b="0" strike="noStrike" spc="-1">
                <a:solidFill>
                  <a:srgbClr val="000000"/>
                </a:solidFill>
                <a:latin typeface="Calibri"/>
              </a:rPr>
              <a:t>04 Expatriate (Philippines)</a:t>
            </a:r>
            <a:endParaRPr lang="en-US" sz="1200" b="0" strike="noStrike" spc="-1">
              <a:latin typeface="Arial"/>
            </a:endParaRPr>
          </a:p>
          <a:p>
            <a:pPr marL="914400">
              <a:lnSpc>
                <a:spcPct val="100000"/>
              </a:lnSpc>
            </a:pPr>
            <a:r>
              <a:rPr lang="en-US" sz="1200" b="0" strike="noStrike" spc="-1">
                <a:solidFill>
                  <a:srgbClr val="000000"/>
                </a:solidFill>
                <a:latin typeface="Calibri"/>
              </a:rPr>
              <a:t>03 CDA (USA)</a:t>
            </a:r>
            <a:endParaRPr lang="en-US" sz="1200" b="0" strike="noStrike" spc="-1">
              <a:latin typeface="Arial"/>
            </a:endParaRPr>
          </a:p>
          <a:p>
            <a:pPr marL="914400">
              <a:lnSpc>
                <a:spcPct val="100000"/>
              </a:lnSpc>
            </a:pPr>
            <a:r>
              <a:rPr lang="en-US" sz="1200" b="0" strike="noStrike" spc="-1">
                <a:solidFill>
                  <a:srgbClr val="000000"/>
                </a:solidFill>
                <a:latin typeface="Calibri"/>
              </a:rPr>
              <a:t>04 Training DA’s</a:t>
            </a:r>
            <a:endParaRPr lang="en-US" sz="1200" b="0" strike="noStrike" spc="-1">
              <a:latin typeface="Arial"/>
            </a:endParaRPr>
          </a:p>
          <a:p>
            <a:pPr marL="457200">
              <a:lnSpc>
                <a:spcPct val="100000"/>
              </a:lnSpc>
              <a:tabLst>
                <a:tab pos="0" algn="l"/>
              </a:tabLst>
            </a:pPr>
            <a:endParaRPr lang="en-US" sz="1200" b="0" strike="noStrike" spc="-1">
              <a:latin typeface="Arial"/>
            </a:endParaRPr>
          </a:p>
          <a:p>
            <a:pPr marL="914400">
              <a:lnSpc>
                <a:spcPct val="100000"/>
              </a:lnSpc>
              <a:tabLst>
                <a:tab pos="0" algn="l"/>
              </a:tabLst>
            </a:pPr>
            <a:endParaRPr lang="en-US" sz="1200" b="0" strike="noStrike" spc="-1">
              <a:latin typeface="Arial"/>
            </a:endParaRPr>
          </a:p>
          <a:p>
            <a:pPr>
              <a:lnSpc>
                <a:spcPct val="100000"/>
              </a:lnSpc>
              <a:tabLst>
                <a:tab pos="0" algn="l"/>
              </a:tabLst>
            </a:pPr>
            <a:r>
              <a:rPr lang="en-US" sz="2000" b="1" strike="noStrike" spc="-1">
                <a:solidFill>
                  <a:srgbClr val="000000"/>
                </a:solidFill>
                <a:latin typeface="Calibri"/>
              </a:rPr>
              <a:t>LBJ 09 GDPs</a:t>
            </a:r>
            <a:endParaRPr lang="en-US" sz="2000" b="0" strike="noStrike" spc="-1">
              <a:latin typeface="Arial"/>
            </a:endParaRPr>
          </a:p>
          <a:p>
            <a:pPr marL="457200">
              <a:lnSpc>
                <a:spcPct val="100000"/>
              </a:lnSpc>
              <a:tabLst>
                <a:tab pos="0" algn="l"/>
              </a:tabLst>
            </a:pPr>
            <a:r>
              <a:rPr lang="en-US" sz="1200" b="0" strike="noStrike" spc="-1">
                <a:solidFill>
                  <a:srgbClr val="000000"/>
                </a:solidFill>
                <a:latin typeface="Calibri"/>
              </a:rPr>
              <a:t>07 Local (06 FSM 01 USA)</a:t>
            </a:r>
            <a:endParaRPr lang="en-US" sz="1200" b="0" strike="noStrike" spc="-1">
              <a:latin typeface="Arial"/>
            </a:endParaRPr>
          </a:p>
          <a:p>
            <a:pPr marL="457200">
              <a:lnSpc>
                <a:spcPct val="100000"/>
              </a:lnSpc>
              <a:tabLst>
                <a:tab pos="0" algn="l"/>
              </a:tabLst>
            </a:pPr>
            <a:r>
              <a:rPr lang="en-US" sz="1200" b="0" strike="noStrike" spc="-1">
                <a:solidFill>
                  <a:srgbClr val="000000"/>
                </a:solidFill>
                <a:latin typeface="Calibri"/>
              </a:rPr>
              <a:t>02 Expatriate FSM</a:t>
            </a:r>
            <a:endParaRPr lang="en-US" sz="1200" b="0" strike="noStrike" spc="-1">
              <a:latin typeface="Arial"/>
            </a:endParaRPr>
          </a:p>
          <a:p>
            <a:pPr marL="914400">
              <a:lnSpc>
                <a:spcPct val="100000"/>
              </a:lnSpc>
              <a:tabLst>
                <a:tab pos="0" algn="l"/>
              </a:tabLst>
            </a:pPr>
            <a:r>
              <a:rPr lang="en-US" sz="1200" b="0" strike="noStrike" spc="-1">
                <a:solidFill>
                  <a:srgbClr val="000000"/>
                </a:solidFill>
                <a:latin typeface="Calibri"/>
              </a:rPr>
              <a:t>03 Cert – Prosth USA</a:t>
            </a:r>
            <a:endParaRPr lang="en-US" sz="1200" b="0" strike="noStrike" spc="-1">
              <a:latin typeface="Arial"/>
            </a:endParaRPr>
          </a:p>
          <a:p>
            <a:pPr marL="914400">
              <a:lnSpc>
                <a:spcPct val="100000"/>
              </a:lnSpc>
              <a:tabLst>
                <a:tab pos="0" algn="l"/>
              </a:tabLst>
            </a:pPr>
            <a:r>
              <a:rPr lang="en-US" sz="1200" b="0" strike="noStrike" spc="-1">
                <a:solidFill>
                  <a:srgbClr val="000000"/>
                </a:solidFill>
                <a:latin typeface="Calibri"/>
              </a:rPr>
              <a:t>01 Post Grad Surgery Certified  FJ</a:t>
            </a:r>
            <a:endParaRPr lang="en-US" sz="1200" b="0" strike="noStrike" spc="-1">
              <a:latin typeface="Arial"/>
            </a:endParaRPr>
          </a:p>
          <a:p>
            <a:pPr marL="914400">
              <a:lnSpc>
                <a:spcPct val="100000"/>
              </a:lnSpc>
              <a:tabLst>
                <a:tab pos="0" algn="l"/>
              </a:tabLst>
            </a:pPr>
            <a:r>
              <a:rPr lang="en-US" sz="1200" b="0" strike="noStrike" spc="-1">
                <a:solidFill>
                  <a:srgbClr val="000000"/>
                </a:solidFill>
                <a:latin typeface="Calibri"/>
              </a:rPr>
              <a:t>01 Post Grad Dental Public Health FJ</a:t>
            </a:r>
            <a:endParaRPr lang="en-US" sz="1200" b="0" strike="noStrike" spc="-1">
              <a:latin typeface="Arial"/>
            </a:endParaRPr>
          </a:p>
          <a:p>
            <a:pPr marL="914400">
              <a:lnSpc>
                <a:spcPct val="100000"/>
              </a:lnSpc>
              <a:tabLst>
                <a:tab pos="0" algn="l"/>
              </a:tabLst>
            </a:pPr>
            <a:r>
              <a:rPr lang="en-US" sz="1200" b="0" strike="noStrike" spc="-1">
                <a:solidFill>
                  <a:srgbClr val="000000"/>
                </a:solidFill>
                <a:latin typeface="Calibri"/>
              </a:rPr>
              <a:t>01 Undergoing Post Grad MPH FJ</a:t>
            </a:r>
            <a:endParaRPr lang="en-US" sz="1200" b="0" strike="noStrike" spc="-1">
              <a:latin typeface="Arial"/>
            </a:endParaRPr>
          </a:p>
          <a:p>
            <a:pPr marL="1371600">
              <a:lnSpc>
                <a:spcPct val="100000"/>
              </a:lnSpc>
              <a:tabLst>
                <a:tab pos="0" algn="l"/>
              </a:tabLst>
            </a:pPr>
            <a:r>
              <a:rPr lang="en-US" sz="1200" b="0" strike="noStrike" spc="-1">
                <a:solidFill>
                  <a:srgbClr val="000000"/>
                </a:solidFill>
                <a:latin typeface="Calibri"/>
              </a:rPr>
              <a:t>11 CDA (USA)</a:t>
            </a:r>
            <a:endParaRPr lang="en-US" sz="1200" b="0" strike="noStrike" spc="-1">
              <a:latin typeface="Arial"/>
            </a:endParaRPr>
          </a:p>
          <a:p>
            <a:pPr marL="1371600">
              <a:lnSpc>
                <a:spcPct val="100000"/>
              </a:lnSpc>
              <a:tabLst>
                <a:tab pos="0" algn="l"/>
              </a:tabLst>
            </a:pPr>
            <a:r>
              <a:rPr lang="en-US" sz="1200" b="0" strike="noStrike" spc="-1">
                <a:solidFill>
                  <a:srgbClr val="000000"/>
                </a:solidFill>
                <a:latin typeface="Calibri"/>
              </a:rPr>
              <a:t>02 DA Trainees</a:t>
            </a:r>
            <a:endParaRPr lang="en-US" sz="1200" b="0" strike="noStrike" spc="-1">
              <a:latin typeface="Arial"/>
            </a:endParaRPr>
          </a:p>
          <a:p>
            <a:pPr>
              <a:lnSpc>
                <a:spcPct val="100000"/>
              </a:lnSpc>
              <a:tabLst>
                <a:tab pos="0" algn="l"/>
              </a:tabLst>
            </a:pPr>
            <a:r>
              <a:rPr lang="en-US" sz="2000" b="1" strike="noStrike" spc="-1">
                <a:solidFill>
                  <a:srgbClr val="000000"/>
                </a:solidFill>
                <a:latin typeface="Calibri"/>
              </a:rPr>
              <a:t>Private 01 </a:t>
            </a:r>
            <a:endParaRPr lang="en-US" sz="2000" b="0" strike="noStrike" spc="-1">
              <a:latin typeface="Arial"/>
            </a:endParaRPr>
          </a:p>
          <a:p>
            <a:pPr marL="914400">
              <a:lnSpc>
                <a:spcPct val="100000"/>
              </a:lnSpc>
              <a:tabLst>
                <a:tab pos="0" algn="l"/>
              </a:tabLst>
            </a:pPr>
            <a:r>
              <a:rPr lang="en-US" sz="1050" b="0" strike="noStrike" spc="-1">
                <a:solidFill>
                  <a:srgbClr val="000000"/>
                </a:solidFill>
                <a:latin typeface="Calibri"/>
              </a:rPr>
              <a:t>GDP (FSM)</a:t>
            </a:r>
            <a:endParaRPr lang="en-US" sz="1050" b="0" strike="noStrike" spc="-1">
              <a:latin typeface="Arial"/>
            </a:endParaRPr>
          </a:p>
          <a:p>
            <a:pPr marL="914400">
              <a:lnSpc>
                <a:spcPct val="100000"/>
              </a:lnSpc>
              <a:tabLst>
                <a:tab pos="0" algn="l"/>
              </a:tabLst>
            </a:pPr>
            <a:r>
              <a:rPr lang="en-US" sz="1050" b="0" strike="noStrike" spc="-1">
                <a:solidFill>
                  <a:srgbClr val="000000"/>
                </a:solidFill>
                <a:latin typeface="Calibri"/>
              </a:rPr>
              <a:t>Prosth (NZ)</a:t>
            </a:r>
            <a:endParaRPr lang="en-US" sz="1050" b="0" strike="noStrike" spc="-1">
              <a:latin typeface="Arial"/>
            </a:endParaRPr>
          </a:p>
          <a:p>
            <a:pPr marL="914400">
              <a:lnSpc>
                <a:spcPct val="100000"/>
              </a:lnSpc>
              <a:tabLst>
                <a:tab pos="0" algn="l"/>
              </a:tabLst>
            </a:pPr>
            <a:r>
              <a:rPr lang="en-US" sz="1050" b="0" strike="noStrike" spc="-1">
                <a:solidFill>
                  <a:srgbClr val="000000"/>
                </a:solidFill>
                <a:latin typeface="Calibri"/>
              </a:rPr>
              <a:t>Ortho (USA)</a:t>
            </a:r>
            <a:endParaRPr lang="en-US" sz="1050" b="0" strike="noStrike" spc="-1">
              <a:latin typeface="Arial"/>
            </a:endParaRPr>
          </a:p>
          <a:p>
            <a:pPr marL="914400">
              <a:lnSpc>
                <a:spcPct val="100000"/>
              </a:lnSpc>
              <a:tabLst>
                <a:tab pos="0" algn="l"/>
              </a:tabLst>
            </a:pPr>
            <a:r>
              <a:rPr lang="en-US" sz="1050" b="0" strike="noStrike" spc="-1">
                <a:solidFill>
                  <a:srgbClr val="000000"/>
                </a:solidFill>
                <a:latin typeface="Calibri"/>
              </a:rPr>
              <a:t>02 Training DA</a:t>
            </a:r>
            <a:endParaRPr lang="en-US" sz="1050" b="0" strike="noStrike" spc="-1">
              <a:latin typeface="Arial"/>
            </a:endParaRPr>
          </a:p>
          <a:p>
            <a:pPr marL="914400">
              <a:lnSpc>
                <a:spcPct val="100000"/>
              </a:lnSpc>
              <a:tabLst>
                <a:tab pos="0" algn="l"/>
              </a:tabLst>
            </a:pPr>
            <a:endParaRPr lang="en-US" sz="1050" b="0" strike="noStrike" spc="-1">
              <a:latin typeface="Arial"/>
            </a:endParaRPr>
          </a:p>
        </p:txBody>
      </p:sp>
      <p:pic>
        <p:nvPicPr>
          <p:cNvPr id="119" name="Picture 3"/>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p:blipFill>
        <p:spPr>
          <a:xfrm>
            <a:off x="9170640" y="3177000"/>
            <a:ext cx="2874240" cy="1791000"/>
          </a:xfrm>
          <a:prstGeom prst="rect">
            <a:avLst/>
          </a:prstGeom>
          <a:ln>
            <a:noFill/>
          </a:ln>
        </p:spPr>
      </p:pic>
      <p:pic>
        <p:nvPicPr>
          <p:cNvPr id="120" name="Picture 15"/>
          <p:cNvPicPr/>
          <p:nvPr/>
        </p:nvPicPr>
        <p:blipFill>
          <a:blip r:embed="rId7"/>
          <a:stretch/>
        </p:blipFill>
        <p:spPr>
          <a:xfrm>
            <a:off x="9170640" y="1212120"/>
            <a:ext cx="2874240" cy="1847520"/>
          </a:xfrm>
          <a:prstGeom prst="rect">
            <a:avLst/>
          </a:prstGeom>
          <a:ln>
            <a:noFill/>
          </a:ln>
        </p:spPr>
      </p:pic>
      <p:pic>
        <p:nvPicPr>
          <p:cNvPr id="121" name="Picture 4" descr="USU Students Find Purpose Through Austere Clinical Rotation - The Pulse"/>
          <p:cNvPicPr/>
          <p:nvPr/>
        </p:nvPicPr>
        <p:blipFill>
          <a:blip r:embed="rId8"/>
          <a:stretch/>
        </p:blipFill>
        <p:spPr>
          <a:xfrm>
            <a:off x="9199800" y="5164920"/>
            <a:ext cx="2845080" cy="1522440"/>
          </a:xfrm>
          <a:prstGeom prst="rect">
            <a:avLst/>
          </a:prstGeom>
          <a:ln>
            <a:noFill/>
          </a:ln>
        </p:spPr>
      </p:pic>
      <p:sp>
        <p:nvSpPr>
          <p:cNvPr id="122" name="CustomShape 4"/>
          <p:cNvSpPr/>
          <p:nvPr/>
        </p:nvSpPr>
        <p:spPr>
          <a:xfrm>
            <a:off x="3447000" y="2122920"/>
            <a:ext cx="1677600" cy="1707840"/>
          </a:xfrm>
          <a:prstGeom prst="ellipse">
            <a:avLst/>
          </a:prstGeom>
          <a:blipFill rotWithShape="0">
            <a:blip r:embed="rId9"/>
            <a:stretch>
              <a:fillRect l="52035" t="63362" r="101238" b="54513"/>
            </a:stretch>
          </a:blipFill>
          <a:ln>
            <a:noFill/>
          </a:ln>
        </p:spPr>
        <p:style>
          <a:lnRef idx="0">
            <a:scrgbClr r="0" g="0" b="0"/>
          </a:lnRef>
          <a:fillRef idx="0">
            <a:scrgbClr r="0" g="0" b="0"/>
          </a:fillRef>
          <a:effectRef idx="0">
            <a:scrgbClr r="0" g="0" b="0"/>
          </a:effectRef>
          <a:fontRef idx="minor"/>
        </p:style>
      </p:sp>
      <p:sp>
        <p:nvSpPr>
          <p:cNvPr id="123" name="CustomShape 5"/>
          <p:cNvSpPr/>
          <p:nvPr/>
        </p:nvSpPr>
        <p:spPr>
          <a:xfrm>
            <a:off x="3633480" y="4072680"/>
            <a:ext cx="1677600" cy="1689120"/>
          </a:xfrm>
          <a:prstGeom prst="ellipse">
            <a:avLst/>
          </a:prstGeom>
          <a:blipFill rotWithShape="0">
            <a:blip r:embed="rId10"/>
            <a:stretch>
              <a:fillRect/>
            </a:stretch>
          </a:blipFill>
          <a:ln w="63360" cap="rnd">
            <a:solidFill>
              <a:srgbClr val="002060"/>
            </a:solidFill>
            <a:round/>
          </a:ln>
          <a:effectLst>
            <a:outerShdw blurRad="381000" dist="29196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style>
          <a:lnRef idx="0">
            <a:scrgbClr r="0" g="0" b="0"/>
          </a:lnRef>
          <a:fillRef idx="0">
            <a:scrgbClr r="0" g="0" b="0"/>
          </a:fillRef>
          <a:effectRef idx="0">
            <a:scrgbClr r="0" g="0" b="0"/>
          </a:effectRef>
          <a:fontRef idx="minor"/>
        </p:style>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124" name="CustomShape 1"/>
          <p:cNvSpPr/>
          <p:nvPr/>
        </p:nvSpPr>
        <p:spPr>
          <a:xfrm>
            <a:off x="4047840" y="195120"/>
            <a:ext cx="4725360" cy="518400"/>
          </a:xfrm>
          <a:prstGeom prst="rect">
            <a:avLst/>
          </a:prstGeom>
          <a:noFill/>
          <a:ln>
            <a:noFill/>
          </a:ln>
        </p:spPr>
        <p:style>
          <a:lnRef idx="0">
            <a:scrgbClr r="0" g="0" b="0"/>
          </a:lnRef>
          <a:fillRef idx="0">
            <a:scrgbClr r="0" g="0" b="0"/>
          </a:fillRef>
          <a:effectRef idx="0">
            <a:scrgbClr r="0" g="0" b="0"/>
          </a:effectRef>
          <a:fontRef idx="minor"/>
        </p:style>
        <p:txBody>
          <a:bodyPr wrap="none">
            <a:spAutoFit/>
          </a:bodyPr>
          <a:lstStyle/>
          <a:p>
            <a:pPr algn="ctr">
              <a:lnSpc>
                <a:spcPct val="100000"/>
              </a:lnSpc>
              <a:tabLst>
                <a:tab pos="0" algn="l"/>
              </a:tabLst>
            </a:pPr>
            <a:r>
              <a:rPr lang="en-US" sz="2800" b="0" strike="noStrike" spc="-1">
                <a:solidFill>
                  <a:srgbClr val="000000"/>
                </a:solidFill>
                <a:latin typeface="Eras Demi ITC"/>
              </a:rPr>
              <a:t>BASIC SCREENING SURVEY</a:t>
            </a:r>
            <a:endParaRPr lang="en-US" sz="2800" b="0" strike="noStrike" spc="-1">
              <a:latin typeface="Arial"/>
            </a:endParaRPr>
          </a:p>
        </p:txBody>
      </p:sp>
      <p:graphicFrame>
        <p:nvGraphicFramePr>
          <p:cNvPr id="125" name="Chart 6"/>
          <p:cNvGraphicFramePr/>
          <p:nvPr/>
        </p:nvGraphicFramePr>
        <p:xfrm>
          <a:off x="2842560" y="1766520"/>
          <a:ext cx="7136280" cy="4249800"/>
        </p:xfrm>
        <a:graphic>
          <a:graphicData uri="http://schemas.openxmlformats.org/drawingml/2006/chart">
            <c:chart xmlns:c="http://schemas.openxmlformats.org/drawingml/2006/chart" xmlns:r="http://schemas.openxmlformats.org/officeDocument/2006/relationships" r:id="rId4"/>
          </a:graphicData>
        </a:graphic>
      </p:graphicFrame>
      <p:sp>
        <p:nvSpPr>
          <p:cNvPr id="126" name="CustomShape 2"/>
          <p:cNvSpPr/>
          <p:nvPr/>
        </p:nvSpPr>
        <p:spPr>
          <a:xfrm>
            <a:off x="2880720" y="6016680"/>
            <a:ext cx="713628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000000"/>
                </a:solidFill>
                <a:latin typeface="Calibri"/>
              </a:rPr>
              <a:t>Source for US data: National Health and Nutrition Examination Survey (NHANES), 2011-2013 </a:t>
            </a:r>
            <a:endParaRPr lang="en-US" sz="1400" b="0" strike="noStrike" spc="-1">
              <a:latin typeface="Arial"/>
            </a:endParaRPr>
          </a:p>
        </p:txBody>
      </p:sp>
      <p:sp>
        <p:nvSpPr>
          <p:cNvPr id="127" name="CustomShape 3"/>
          <p:cNvSpPr/>
          <p:nvPr/>
        </p:nvSpPr>
        <p:spPr>
          <a:xfrm>
            <a:off x="9507600" y="4512600"/>
            <a:ext cx="2112120" cy="853560"/>
          </a:xfrm>
          <a:prstGeom prst="rect">
            <a:avLst/>
          </a:prstGeom>
          <a:solidFill>
            <a:srgbClr val="FF0000"/>
          </a:solidFill>
          <a:ln>
            <a:noFill/>
          </a:ln>
          <a:effectLst>
            <a:outerShdw blurRad="40000" dist="23040" dir="5400000" rotWithShape="0">
              <a:srgbClr val="000000">
                <a:alpha val="35000"/>
              </a:srgbClr>
            </a:outerShdw>
          </a:effectLst>
          <a:scene3d>
            <a:camera prst="orthographicFront">
              <a:rot lat="0" lon="0" rev="0"/>
            </a:camera>
            <a:lightRig rig="balanced" dir="t">
              <a:rot lat="0" lon="0" rev="2100000"/>
            </a:lightRig>
          </a:scene3d>
          <a:sp3d>
            <a:bevelT w="63500" h="25400"/>
          </a:sp3d>
        </p:spPr>
        <p:style>
          <a:lnRef idx="0">
            <a:scrgbClr r="0" g="0" b="0"/>
          </a:lnRef>
          <a:fillRef idx="0">
            <a:scrgbClr r="0" g="0" b="0"/>
          </a:fillRef>
          <a:effectRef idx="0">
            <a:scrgbClr r="0" g="0" b="0"/>
          </a:effectRef>
          <a:fontRef idx="minor"/>
        </p:style>
        <p:txBody>
          <a:bodyPr>
            <a:spAutoFit/>
          </a:bodyPr>
          <a:lstStyle/>
          <a:p>
            <a:pPr algn="ctr">
              <a:lnSpc>
                <a:spcPct val="100000"/>
              </a:lnSpc>
              <a:tabLst>
                <a:tab pos="0" algn="l"/>
              </a:tabLst>
            </a:pPr>
            <a:r>
              <a:rPr lang="en-US" sz="1400" b="1" strike="noStrike" spc="-1">
                <a:solidFill>
                  <a:srgbClr val="000000"/>
                </a:solidFill>
                <a:latin typeface="Calibri"/>
              </a:rPr>
              <a:t>Main Ds Burden</a:t>
            </a:r>
            <a:endParaRPr lang="en-US" sz="1400" b="0" strike="noStrike" spc="-1">
              <a:latin typeface="Arial"/>
            </a:endParaRPr>
          </a:p>
          <a:p>
            <a:pPr algn="ctr">
              <a:lnSpc>
                <a:spcPct val="100000"/>
              </a:lnSpc>
              <a:tabLst>
                <a:tab pos="0" algn="l"/>
              </a:tabLst>
            </a:pPr>
            <a:r>
              <a:rPr lang="en-US" sz="1800" b="1" strike="noStrike" spc="-1">
                <a:solidFill>
                  <a:srgbClr val="FFFFFF"/>
                </a:solidFill>
                <a:latin typeface="Calibri"/>
              </a:rPr>
              <a:t>Dental Caries and </a:t>
            </a:r>
            <a:endParaRPr lang="en-US" sz="1800" b="0" strike="noStrike" spc="-1">
              <a:latin typeface="Arial"/>
            </a:endParaRPr>
          </a:p>
          <a:p>
            <a:pPr algn="ctr">
              <a:lnSpc>
                <a:spcPct val="100000"/>
              </a:lnSpc>
              <a:tabLst>
                <a:tab pos="0" algn="l"/>
              </a:tabLst>
            </a:pPr>
            <a:r>
              <a:rPr lang="en-US" sz="1800" b="1" strike="noStrike" spc="-1">
                <a:solidFill>
                  <a:srgbClr val="FFFFFF"/>
                </a:solidFill>
                <a:latin typeface="Calibri"/>
              </a:rPr>
              <a:t>Periodontal Ds</a:t>
            </a:r>
            <a:endParaRPr lang="en-US" sz="1800" b="0" strike="noStrike" spc="-1">
              <a:latin typeface="Arial"/>
            </a:endParaRPr>
          </a:p>
        </p:txBody>
      </p:sp>
      <p:sp>
        <p:nvSpPr>
          <p:cNvPr id="128" name="CustomShape 4"/>
          <p:cNvSpPr/>
          <p:nvPr/>
        </p:nvSpPr>
        <p:spPr>
          <a:xfrm>
            <a:off x="2478600" y="1130400"/>
            <a:ext cx="7538040" cy="484560"/>
          </a:xfrm>
          <a:prstGeom prst="rect">
            <a:avLst/>
          </a:prstGeom>
          <a:solidFill>
            <a:schemeClr val="accent2">
              <a:lumMod val="50000"/>
            </a:schemeClr>
          </a:solidFill>
          <a:ln>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tabLst>
                <a:tab pos="0" algn="l"/>
              </a:tabLst>
            </a:pPr>
            <a:r>
              <a:rPr lang="en-US" sz="1800" b="1" strike="noStrike" spc="-1">
                <a:solidFill>
                  <a:srgbClr val="FFFFFF"/>
                </a:solidFill>
                <a:latin typeface="Calibri"/>
              </a:rPr>
              <a:t>2020 AS PUBLIC SCHOOL CHILDREN </a:t>
            </a:r>
            <a:endParaRPr lang="en-US" sz="1800" b="0" strike="noStrike" spc="-1">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129" name="CustomShape 1"/>
          <p:cNvSpPr/>
          <p:nvPr/>
        </p:nvSpPr>
        <p:spPr>
          <a:xfrm>
            <a:off x="4047840" y="195120"/>
            <a:ext cx="4725360" cy="518400"/>
          </a:xfrm>
          <a:prstGeom prst="rect">
            <a:avLst/>
          </a:prstGeom>
          <a:noFill/>
          <a:ln>
            <a:noFill/>
          </a:ln>
        </p:spPr>
        <p:style>
          <a:lnRef idx="0">
            <a:scrgbClr r="0" g="0" b="0"/>
          </a:lnRef>
          <a:fillRef idx="0">
            <a:scrgbClr r="0" g="0" b="0"/>
          </a:fillRef>
          <a:effectRef idx="0">
            <a:scrgbClr r="0" g="0" b="0"/>
          </a:effectRef>
          <a:fontRef idx="minor"/>
        </p:style>
        <p:txBody>
          <a:bodyPr wrap="none">
            <a:spAutoFit/>
          </a:bodyPr>
          <a:lstStyle/>
          <a:p>
            <a:pPr algn="ctr">
              <a:lnSpc>
                <a:spcPct val="100000"/>
              </a:lnSpc>
              <a:tabLst>
                <a:tab pos="0" algn="l"/>
              </a:tabLst>
            </a:pPr>
            <a:r>
              <a:rPr lang="en-US" sz="2800" b="0" strike="noStrike" spc="-1">
                <a:solidFill>
                  <a:srgbClr val="000000"/>
                </a:solidFill>
                <a:latin typeface="Eras Demi ITC"/>
              </a:rPr>
              <a:t>BASIC SCREENING SURVEY</a:t>
            </a:r>
            <a:endParaRPr lang="en-US" sz="2800" b="0" strike="noStrike" spc="-1">
              <a:latin typeface="Arial"/>
            </a:endParaRPr>
          </a:p>
        </p:txBody>
      </p:sp>
      <p:sp>
        <p:nvSpPr>
          <p:cNvPr id="130" name="CustomShape 2"/>
          <p:cNvSpPr/>
          <p:nvPr/>
        </p:nvSpPr>
        <p:spPr>
          <a:xfrm>
            <a:off x="2880720" y="6016680"/>
            <a:ext cx="713628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000000"/>
                </a:solidFill>
                <a:latin typeface="Calibri"/>
              </a:rPr>
              <a:t>Source for US data: National Health and Nutrition Examination Survey (NHANES), 2011-2013 </a:t>
            </a:r>
            <a:endParaRPr lang="en-US" sz="1400" b="0" strike="noStrike" spc="-1">
              <a:latin typeface="Arial"/>
            </a:endParaRPr>
          </a:p>
        </p:txBody>
      </p:sp>
      <p:sp>
        <p:nvSpPr>
          <p:cNvPr id="131" name="CustomShape 3"/>
          <p:cNvSpPr/>
          <p:nvPr/>
        </p:nvSpPr>
        <p:spPr>
          <a:xfrm>
            <a:off x="2478600" y="1130400"/>
            <a:ext cx="7538040" cy="484560"/>
          </a:xfrm>
          <a:prstGeom prst="rect">
            <a:avLst/>
          </a:prstGeom>
          <a:solidFill>
            <a:schemeClr val="accent2">
              <a:lumMod val="50000"/>
            </a:schemeClr>
          </a:solidFill>
          <a:ln>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tabLst>
                <a:tab pos="0" algn="l"/>
              </a:tabLst>
            </a:pPr>
            <a:r>
              <a:rPr lang="en-US" sz="1800" b="1" strike="noStrike" spc="-1">
                <a:solidFill>
                  <a:srgbClr val="FFFFFF"/>
                </a:solidFill>
                <a:latin typeface="Calibri"/>
              </a:rPr>
              <a:t>2020 AS PRIVATE SCHOOL CHILDREN </a:t>
            </a:r>
            <a:endParaRPr lang="en-US" sz="1800" b="0" strike="noStrike" spc="-1">
              <a:latin typeface="Arial"/>
            </a:endParaRPr>
          </a:p>
        </p:txBody>
      </p:sp>
      <p:graphicFrame>
        <p:nvGraphicFramePr>
          <p:cNvPr id="132" name="Chart 8"/>
          <p:cNvGraphicFramePr/>
          <p:nvPr/>
        </p:nvGraphicFramePr>
        <p:xfrm>
          <a:off x="2478600" y="1609920"/>
          <a:ext cx="7538040" cy="4406400"/>
        </p:xfrm>
        <a:graphic>
          <a:graphicData uri="http://schemas.openxmlformats.org/drawingml/2006/chart">
            <c:chart xmlns:c="http://schemas.openxmlformats.org/drawingml/2006/chart" xmlns:r="http://schemas.openxmlformats.org/officeDocument/2006/relationships" r:id="rId4"/>
          </a:graphicData>
        </a:graphic>
      </p:graphicFrame>
      <p:sp>
        <p:nvSpPr>
          <p:cNvPr id="133" name="CustomShape 4"/>
          <p:cNvSpPr/>
          <p:nvPr/>
        </p:nvSpPr>
        <p:spPr>
          <a:xfrm>
            <a:off x="9507600" y="4512600"/>
            <a:ext cx="2112120" cy="853560"/>
          </a:xfrm>
          <a:prstGeom prst="rect">
            <a:avLst/>
          </a:prstGeom>
          <a:solidFill>
            <a:srgbClr val="FF0000"/>
          </a:solidFill>
          <a:ln>
            <a:noFill/>
          </a:ln>
          <a:effectLst>
            <a:outerShdw blurRad="40000" dist="23040" dir="5400000" rotWithShape="0">
              <a:srgbClr val="000000">
                <a:alpha val="35000"/>
              </a:srgbClr>
            </a:outerShdw>
          </a:effectLst>
          <a:scene3d>
            <a:camera prst="orthographicFront">
              <a:rot lat="0" lon="0" rev="0"/>
            </a:camera>
            <a:lightRig rig="balanced" dir="t">
              <a:rot lat="0" lon="0" rev="2100000"/>
            </a:lightRig>
          </a:scene3d>
          <a:sp3d>
            <a:bevelT w="63500" h="25400"/>
          </a:sp3d>
        </p:spPr>
        <p:style>
          <a:lnRef idx="0">
            <a:scrgbClr r="0" g="0" b="0"/>
          </a:lnRef>
          <a:fillRef idx="0">
            <a:scrgbClr r="0" g="0" b="0"/>
          </a:fillRef>
          <a:effectRef idx="0">
            <a:scrgbClr r="0" g="0" b="0"/>
          </a:effectRef>
          <a:fontRef idx="minor"/>
        </p:style>
        <p:txBody>
          <a:bodyPr>
            <a:spAutoFit/>
          </a:bodyPr>
          <a:lstStyle/>
          <a:p>
            <a:pPr algn="ctr">
              <a:lnSpc>
                <a:spcPct val="100000"/>
              </a:lnSpc>
              <a:tabLst>
                <a:tab pos="0" algn="l"/>
              </a:tabLst>
            </a:pPr>
            <a:r>
              <a:rPr lang="en-US" sz="1400" b="1" strike="noStrike" spc="-1">
                <a:solidFill>
                  <a:srgbClr val="000000"/>
                </a:solidFill>
                <a:latin typeface="Calibri"/>
              </a:rPr>
              <a:t>Main Ds Burden</a:t>
            </a:r>
            <a:endParaRPr lang="en-US" sz="1400" b="0" strike="noStrike" spc="-1">
              <a:latin typeface="Arial"/>
            </a:endParaRPr>
          </a:p>
          <a:p>
            <a:pPr algn="ctr">
              <a:lnSpc>
                <a:spcPct val="100000"/>
              </a:lnSpc>
              <a:tabLst>
                <a:tab pos="0" algn="l"/>
              </a:tabLst>
            </a:pPr>
            <a:r>
              <a:rPr lang="en-US" sz="1800" b="1" strike="noStrike" spc="-1">
                <a:solidFill>
                  <a:srgbClr val="FFFFFF"/>
                </a:solidFill>
                <a:latin typeface="Calibri"/>
              </a:rPr>
              <a:t>Dental Caries and </a:t>
            </a:r>
            <a:endParaRPr lang="en-US" sz="1800" b="0" strike="noStrike" spc="-1">
              <a:latin typeface="Arial"/>
            </a:endParaRPr>
          </a:p>
          <a:p>
            <a:pPr algn="ctr">
              <a:lnSpc>
                <a:spcPct val="100000"/>
              </a:lnSpc>
              <a:tabLst>
                <a:tab pos="0" algn="l"/>
              </a:tabLst>
            </a:pPr>
            <a:r>
              <a:rPr lang="en-US" sz="1800" b="1" strike="noStrike" spc="-1">
                <a:solidFill>
                  <a:srgbClr val="FFFFFF"/>
                </a:solidFill>
                <a:latin typeface="Calibri"/>
              </a:rPr>
              <a:t>Periodontal Ds</a:t>
            </a:r>
            <a:endParaRPr lang="en-US" sz="1800" b="0" strike="noStrike" spc="-1">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134" name="Content Placeholder 7"/>
          <p:cNvPicPr/>
          <p:nvPr/>
        </p:nvPicPr>
        <p:blipFill>
          <a:blip r:embed="rId4"/>
          <a:stretch/>
        </p:blipFill>
        <p:spPr>
          <a:xfrm>
            <a:off x="320040" y="5477400"/>
            <a:ext cx="1745280" cy="1096920"/>
          </a:xfrm>
          <a:prstGeom prst="rect">
            <a:avLst/>
          </a:prstGeom>
          <a:ln>
            <a:noFill/>
          </a:ln>
        </p:spPr>
      </p:pic>
      <p:sp>
        <p:nvSpPr>
          <p:cNvPr id="135" name="CustomShape 1"/>
          <p:cNvSpPr/>
          <p:nvPr/>
        </p:nvSpPr>
        <p:spPr>
          <a:xfrm>
            <a:off x="3681720" y="922320"/>
            <a:ext cx="5371920" cy="486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3080" indent="-342720" algn="just">
              <a:lnSpc>
                <a:spcPct val="110000"/>
              </a:lnSpc>
              <a:spcAft>
                <a:spcPts val="499"/>
              </a:spcAft>
              <a:buClr>
                <a:srgbClr val="4472C4"/>
              </a:buClr>
              <a:buFont typeface="Symbol"/>
              <a:buChar char=""/>
              <a:tabLst>
                <a:tab pos="228600" algn="l"/>
              </a:tabLst>
            </a:pPr>
            <a:r>
              <a:rPr lang="en-US" sz="1600" b="0" strike="noStrike" spc="-1">
                <a:solidFill>
                  <a:srgbClr val="000000"/>
                </a:solidFill>
                <a:latin typeface="Calibri"/>
                <a:ea typeface="Calibri"/>
              </a:rPr>
              <a:t>LBJ Dental Patients seen in the year 2019.</a:t>
            </a:r>
            <a:endParaRPr lang="en-US" sz="1600" b="0" strike="noStrike" spc="-1">
              <a:latin typeface="Arial"/>
            </a:endParaRPr>
          </a:p>
          <a:p>
            <a:pPr marL="800280" lvl="1" indent="-342720" algn="just">
              <a:lnSpc>
                <a:spcPct val="110000"/>
              </a:lnSpc>
              <a:spcAft>
                <a:spcPts val="499"/>
              </a:spcAft>
              <a:buClr>
                <a:srgbClr val="4472C4"/>
              </a:buClr>
              <a:buFont typeface="Symbol"/>
              <a:buChar char=""/>
              <a:tabLst>
                <a:tab pos="228600" algn="l"/>
              </a:tabLst>
            </a:pPr>
            <a:r>
              <a:rPr lang="en-US" sz="1600" b="0" strike="noStrike" spc="-1">
                <a:solidFill>
                  <a:srgbClr val="000000"/>
                </a:solidFill>
                <a:latin typeface="Calibri"/>
                <a:ea typeface="Calibri"/>
              </a:rPr>
              <a:t>Total of 10,952 patients seen at the LBJ Dental Clinic. </a:t>
            </a:r>
            <a:endParaRPr lang="en-US" sz="1600" b="0" strike="noStrike" spc="-1">
              <a:latin typeface="Arial"/>
            </a:endParaRPr>
          </a:p>
          <a:p>
            <a:pPr marL="800280" lvl="1" indent="-342720" algn="just">
              <a:lnSpc>
                <a:spcPct val="110000"/>
              </a:lnSpc>
              <a:spcAft>
                <a:spcPts val="499"/>
              </a:spcAft>
              <a:buClr>
                <a:srgbClr val="4472C4"/>
              </a:buClr>
              <a:buFont typeface="Symbol"/>
              <a:buChar char=""/>
              <a:tabLst>
                <a:tab pos="228600" algn="l"/>
              </a:tabLst>
            </a:pPr>
            <a:r>
              <a:rPr lang="en-US" sz="1600" b="0" strike="noStrike" spc="-1">
                <a:solidFill>
                  <a:srgbClr val="000000"/>
                </a:solidFill>
                <a:latin typeface="Calibri"/>
                <a:ea typeface="Calibri"/>
              </a:rPr>
              <a:t>4,377 patients have Diabetes.</a:t>
            </a:r>
            <a:endParaRPr lang="en-US" sz="1600" b="0" strike="noStrike" spc="-1">
              <a:latin typeface="Arial"/>
            </a:endParaRPr>
          </a:p>
          <a:p>
            <a:pPr algn="just">
              <a:lnSpc>
                <a:spcPct val="110000"/>
              </a:lnSpc>
              <a:spcAft>
                <a:spcPts val="499"/>
              </a:spcAft>
              <a:tabLst>
                <a:tab pos="228600" algn="l"/>
              </a:tabLst>
            </a:pPr>
            <a:r>
              <a:rPr lang="en-US" sz="1600" b="0" strike="noStrike" spc="-1">
                <a:solidFill>
                  <a:srgbClr val="4472C4"/>
                </a:solidFill>
                <a:latin typeface="Calibri"/>
                <a:ea typeface="Calibri"/>
              </a:rPr>
              <a:t>	DECAY EXPERIENCE</a:t>
            </a:r>
            <a:endParaRPr lang="en-US" sz="1600" b="0" strike="noStrike" spc="-1">
              <a:latin typeface="Arial"/>
            </a:endParaRPr>
          </a:p>
          <a:p>
            <a:pPr marL="343080" indent="-342720" algn="just">
              <a:lnSpc>
                <a:spcPct val="110000"/>
              </a:lnSpc>
              <a:spcAft>
                <a:spcPts val="499"/>
              </a:spcAft>
              <a:buClr>
                <a:srgbClr val="4472C4"/>
              </a:buClr>
              <a:buFont typeface="Symbol"/>
              <a:buChar char=""/>
              <a:tabLst>
                <a:tab pos="228600" algn="l"/>
              </a:tabLst>
            </a:pPr>
            <a:r>
              <a:rPr lang="en-US" sz="1600" b="0" strike="noStrike" spc="-1">
                <a:solidFill>
                  <a:srgbClr val="000000"/>
                </a:solidFill>
                <a:latin typeface="Calibri"/>
                <a:ea typeface="Calibri"/>
              </a:rPr>
              <a:t>42% (1,852 Patients with Diabetes)</a:t>
            </a:r>
            <a:endParaRPr lang="en-US" sz="1600" b="0" strike="noStrike" spc="-1">
              <a:latin typeface="Arial"/>
            </a:endParaRPr>
          </a:p>
          <a:p>
            <a:pPr marL="228600" algn="just">
              <a:lnSpc>
                <a:spcPct val="110000"/>
              </a:lnSpc>
              <a:spcAft>
                <a:spcPts val="499"/>
              </a:spcAft>
              <a:tabLst>
                <a:tab pos="228600" algn="l"/>
              </a:tabLst>
            </a:pPr>
            <a:r>
              <a:rPr lang="en-US" sz="1600" b="0" strike="noStrike" spc="-1">
                <a:solidFill>
                  <a:srgbClr val="4472C4"/>
                </a:solidFill>
                <a:latin typeface="Calibri"/>
                <a:ea typeface="Calibri"/>
              </a:rPr>
              <a:t>PERIODONTAL DISEASE</a:t>
            </a:r>
            <a:endParaRPr lang="en-US" sz="1600" b="0" strike="noStrike" spc="-1">
              <a:latin typeface="Arial"/>
            </a:endParaRPr>
          </a:p>
          <a:p>
            <a:pPr marL="343080" indent="-342720" algn="just">
              <a:lnSpc>
                <a:spcPct val="110000"/>
              </a:lnSpc>
              <a:spcAft>
                <a:spcPts val="499"/>
              </a:spcAft>
              <a:buClr>
                <a:srgbClr val="4472C4"/>
              </a:buClr>
              <a:buFont typeface="Symbol"/>
              <a:buChar char=""/>
              <a:tabLst>
                <a:tab pos="228600" algn="l"/>
              </a:tabLst>
            </a:pPr>
            <a:r>
              <a:rPr lang="en-US" sz="1600" b="0" strike="noStrike" spc="-1">
                <a:solidFill>
                  <a:srgbClr val="000000"/>
                </a:solidFill>
                <a:latin typeface="Calibri"/>
                <a:ea typeface="Calibri"/>
              </a:rPr>
              <a:t>58% (2,555 Patients with  Diabetes) </a:t>
            </a:r>
            <a:endParaRPr lang="en-US" sz="1600" b="0" strike="noStrike" spc="-1">
              <a:latin typeface="Arial"/>
            </a:endParaRPr>
          </a:p>
          <a:p>
            <a:pPr algn="just">
              <a:lnSpc>
                <a:spcPct val="110000"/>
              </a:lnSpc>
              <a:spcAft>
                <a:spcPts val="499"/>
              </a:spcAft>
              <a:tabLst>
                <a:tab pos="228600" algn="l"/>
              </a:tabLst>
            </a:pPr>
            <a:r>
              <a:rPr lang="en-US" sz="1600" b="0" strike="noStrike" spc="-1">
                <a:solidFill>
                  <a:srgbClr val="4472C4"/>
                </a:solidFill>
                <a:latin typeface="Calibri"/>
                <a:ea typeface="Calibri"/>
              </a:rPr>
              <a:t>	DENTAL EXTRACTIONS DUE TO DENTAL CARIES</a:t>
            </a:r>
            <a:endParaRPr lang="en-US" sz="1600" b="0" strike="noStrike" spc="-1">
              <a:latin typeface="Arial"/>
            </a:endParaRPr>
          </a:p>
          <a:p>
            <a:pPr marL="343080" indent="-342720" algn="just">
              <a:lnSpc>
                <a:spcPct val="110000"/>
              </a:lnSpc>
              <a:spcAft>
                <a:spcPts val="499"/>
              </a:spcAft>
              <a:buClr>
                <a:srgbClr val="4472C4"/>
              </a:buClr>
              <a:buFont typeface="Symbol"/>
              <a:buChar char=""/>
              <a:tabLst>
                <a:tab pos="228600" algn="l"/>
              </a:tabLst>
            </a:pPr>
            <a:r>
              <a:rPr lang="en-US" sz="1600" b="0" strike="noStrike" spc="-1">
                <a:solidFill>
                  <a:srgbClr val="000000"/>
                </a:solidFill>
                <a:latin typeface="Calibri"/>
                <a:ea typeface="Calibri"/>
              </a:rPr>
              <a:t>42% (678 Patients with Diabetes)</a:t>
            </a:r>
            <a:endParaRPr lang="en-US" sz="1600" b="0" strike="noStrike" spc="-1">
              <a:latin typeface="Arial"/>
            </a:endParaRPr>
          </a:p>
          <a:p>
            <a:pPr algn="just">
              <a:lnSpc>
                <a:spcPct val="110000"/>
              </a:lnSpc>
              <a:spcAft>
                <a:spcPts val="499"/>
              </a:spcAft>
              <a:tabLst>
                <a:tab pos="228600" algn="l"/>
              </a:tabLst>
            </a:pPr>
            <a:r>
              <a:rPr lang="en-US" sz="1600" b="0" strike="noStrike" spc="-1">
                <a:solidFill>
                  <a:srgbClr val="4472C4"/>
                </a:solidFill>
                <a:latin typeface="Calibri"/>
                <a:ea typeface="Calibri"/>
              </a:rPr>
              <a:t>	DENTAL EXTRACTIONS DUE TO PERIODONTAL DISEASE</a:t>
            </a:r>
            <a:endParaRPr lang="en-US" sz="1600" b="0" strike="noStrike" spc="-1">
              <a:latin typeface="Arial"/>
            </a:endParaRPr>
          </a:p>
          <a:p>
            <a:pPr marL="343080" indent="-342720" algn="just">
              <a:lnSpc>
                <a:spcPct val="110000"/>
              </a:lnSpc>
              <a:spcAft>
                <a:spcPts val="499"/>
              </a:spcAft>
              <a:buClr>
                <a:srgbClr val="4472C4"/>
              </a:buClr>
              <a:buFont typeface="Symbol"/>
              <a:buChar char=""/>
              <a:tabLst>
                <a:tab pos="228600" algn="l"/>
              </a:tabLst>
            </a:pPr>
            <a:r>
              <a:rPr lang="en-US" sz="1600" b="0" strike="noStrike" spc="-1">
                <a:solidFill>
                  <a:srgbClr val="000000"/>
                </a:solidFill>
                <a:latin typeface="Calibri"/>
                <a:ea typeface="Calibri"/>
              </a:rPr>
              <a:t>58% (916 Patients with Diabetes)</a:t>
            </a:r>
            <a:endParaRPr lang="en-US" sz="1600" b="0" strike="noStrike" spc="-1">
              <a:latin typeface="Arial"/>
            </a:endParaRPr>
          </a:p>
          <a:p>
            <a:pPr marL="228600" algn="just">
              <a:lnSpc>
                <a:spcPct val="110000"/>
              </a:lnSpc>
              <a:spcAft>
                <a:spcPts val="499"/>
              </a:spcAft>
              <a:tabLst>
                <a:tab pos="228600" algn="l"/>
              </a:tabLst>
            </a:pPr>
            <a:r>
              <a:rPr lang="en-US" sz="1600" b="0" strike="noStrike" spc="-1">
                <a:solidFill>
                  <a:srgbClr val="4472C4"/>
                </a:solidFill>
                <a:latin typeface="Calibri"/>
                <a:ea typeface="Calibri"/>
              </a:rPr>
              <a:t>ORAL HEALTH DISPARITIES</a:t>
            </a:r>
            <a:endParaRPr lang="en-US" sz="1600" b="0" strike="noStrike" spc="-1">
              <a:latin typeface="Arial"/>
            </a:endParaRPr>
          </a:p>
          <a:p>
            <a:pPr marL="343080" indent="-342720" algn="just">
              <a:lnSpc>
                <a:spcPct val="110000"/>
              </a:lnSpc>
              <a:spcAft>
                <a:spcPts val="499"/>
              </a:spcAft>
              <a:buClr>
                <a:srgbClr val="4472C4"/>
              </a:buClr>
              <a:buFont typeface="Symbol"/>
              <a:buChar char=""/>
              <a:tabLst>
                <a:tab pos="228600" algn="l"/>
              </a:tabLst>
            </a:pPr>
            <a:r>
              <a:rPr lang="en-US" sz="1600" b="0" strike="noStrike" spc="-1">
                <a:solidFill>
                  <a:srgbClr val="000000"/>
                </a:solidFill>
                <a:latin typeface="Calibri"/>
                <a:ea typeface="Calibri"/>
              </a:rPr>
              <a:t>Adults with Diabetes in American Samoa are substantially more likely to have dental tooth extraction treatment due to  Periodontal Disease</a:t>
            </a:r>
            <a:r>
              <a:rPr lang="en-US" sz="1100" b="0" strike="noStrike" spc="-1">
                <a:solidFill>
                  <a:srgbClr val="000000"/>
                </a:solidFill>
                <a:latin typeface="Calibri"/>
                <a:ea typeface="Calibri"/>
              </a:rPr>
              <a:t>. </a:t>
            </a:r>
            <a:endParaRPr lang="en-US" sz="1100" b="0" strike="noStrike" spc="-1">
              <a:latin typeface="Arial"/>
            </a:endParaRPr>
          </a:p>
        </p:txBody>
      </p:sp>
      <p:pic>
        <p:nvPicPr>
          <p:cNvPr id="136" name="Picture 1"/>
          <p:cNvPicPr/>
          <p:nvPr/>
        </p:nvPicPr>
        <p:blipFill>
          <a:blip r:embed="rId5"/>
          <a:srcRect l="8287" t="2405" b="8852"/>
          <a:stretch/>
        </p:blipFill>
        <p:spPr>
          <a:xfrm>
            <a:off x="9024120" y="0"/>
            <a:ext cx="3167640" cy="6857640"/>
          </a:xfrm>
          <a:prstGeom prst="rect">
            <a:avLst/>
          </a:prstGeom>
          <a:ln>
            <a:noFill/>
          </a:ln>
          <a:effectLst>
            <a:outerShdw blurRad="292100" dist="139498" dir="2700000" algn="tl" rotWithShape="0">
              <a:srgbClr val="333333">
                <a:alpha val="65000"/>
              </a:srgbClr>
            </a:outerShdw>
          </a:effectLst>
        </p:spPr>
      </p:pic>
      <p:sp>
        <p:nvSpPr>
          <p:cNvPr id="137" name="CustomShape 2"/>
          <p:cNvSpPr/>
          <p:nvPr/>
        </p:nvSpPr>
        <p:spPr>
          <a:xfrm>
            <a:off x="3826800" y="180720"/>
            <a:ext cx="4214880" cy="701640"/>
          </a:xfrm>
          <a:prstGeom prst="rect">
            <a:avLst/>
          </a:prstGeom>
          <a:noFill/>
          <a:ln>
            <a:noFill/>
          </a:ln>
        </p:spPr>
        <p:style>
          <a:lnRef idx="0">
            <a:scrgbClr r="0" g="0" b="0"/>
          </a:lnRef>
          <a:fillRef idx="0">
            <a:scrgbClr r="0" g="0" b="0"/>
          </a:fillRef>
          <a:effectRef idx="0">
            <a:scrgbClr r="0" g="0" b="0"/>
          </a:effectRef>
          <a:fontRef idx="minor"/>
        </p:style>
        <p:txBody>
          <a:bodyPr wrap="none">
            <a:spAutoFit/>
          </a:bodyPr>
          <a:lstStyle/>
          <a:p>
            <a:pPr algn="ctr">
              <a:lnSpc>
                <a:spcPct val="100000"/>
              </a:lnSpc>
              <a:tabLst>
                <a:tab pos="0" algn="l"/>
              </a:tabLst>
            </a:pPr>
            <a:r>
              <a:rPr lang="en-US" sz="2000" b="0" strike="noStrike" spc="-1">
                <a:solidFill>
                  <a:srgbClr val="0070C0"/>
                </a:solidFill>
                <a:latin typeface="Eras Demi ITC"/>
              </a:rPr>
              <a:t>Diabetes and Periodontal Disease</a:t>
            </a:r>
            <a:endParaRPr lang="en-US" sz="2000" b="0" strike="noStrike" spc="-1">
              <a:latin typeface="Arial"/>
            </a:endParaRPr>
          </a:p>
          <a:p>
            <a:pPr algn="ctr">
              <a:lnSpc>
                <a:spcPct val="100000"/>
              </a:lnSpc>
              <a:tabLst>
                <a:tab pos="0" algn="l"/>
              </a:tabLst>
            </a:pPr>
            <a:r>
              <a:rPr lang="en-US" sz="2000" b="0" strike="noStrike" spc="-1">
                <a:solidFill>
                  <a:srgbClr val="0070C0"/>
                </a:solidFill>
                <a:latin typeface="Eras Demi ITC"/>
              </a:rPr>
              <a:t> in American Samoa</a:t>
            </a:r>
            <a:endParaRPr lang="en-US" sz="2000" b="0" strike="noStrike" spc="-1">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138" name="Content Placeholder 7"/>
          <p:cNvPicPr/>
          <p:nvPr/>
        </p:nvPicPr>
        <p:blipFill>
          <a:blip r:embed="rId4"/>
          <a:stretch/>
        </p:blipFill>
        <p:spPr>
          <a:xfrm>
            <a:off x="320040" y="5477400"/>
            <a:ext cx="1745280" cy="1096920"/>
          </a:xfrm>
          <a:prstGeom prst="rect">
            <a:avLst/>
          </a:prstGeom>
          <a:ln>
            <a:noFill/>
          </a:ln>
        </p:spPr>
      </p:pic>
      <p:sp>
        <p:nvSpPr>
          <p:cNvPr id="139" name="CustomShape 1"/>
          <p:cNvSpPr/>
          <p:nvPr/>
        </p:nvSpPr>
        <p:spPr>
          <a:xfrm>
            <a:off x="2504880" y="1351440"/>
            <a:ext cx="3782160" cy="309744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marL="228600" indent="-228240">
              <a:lnSpc>
                <a:spcPct val="90000"/>
              </a:lnSpc>
              <a:spcBef>
                <a:spcPts val="1001"/>
              </a:spcBef>
              <a:buClr>
                <a:srgbClr val="000000"/>
              </a:buClr>
              <a:buFont typeface="Arial"/>
              <a:buChar char="•"/>
            </a:pPr>
            <a:r>
              <a:rPr lang="en-US" sz="2000" b="0" strike="noStrike" spc="-1">
                <a:solidFill>
                  <a:srgbClr val="000000"/>
                </a:solidFill>
                <a:latin typeface="Calibri"/>
              </a:rPr>
              <a:t>Measles Outbreak (2019)</a:t>
            </a:r>
            <a:endParaRPr lang="en-US" sz="2000" b="0" strike="noStrike" spc="-1">
              <a:latin typeface="Arial"/>
            </a:endParaRPr>
          </a:p>
          <a:p>
            <a:pPr>
              <a:lnSpc>
                <a:spcPct val="90000"/>
              </a:lnSpc>
              <a:spcBef>
                <a:spcPts val="1001"/>
              </a:spcBef>
            </a:pPr>
            <a:endParaRPr lang="en-US" sz="2000" b="0" strike="noStrike" spc="-1">
              <a:latin typeface="Arial"/>
            </a:endParaRPr>
          </a:p>
          <a:p>
            <a:pPr marL="228600" indent="-228240">
              <a:lnSpc>
                <a:spcPct val="90000"/>
              </a:lnSpc>
              <a:spcBef>
                <a:spcPts val="1001"/>
              </a:spcBef>
              <a:buClr>
                <a:srgbClr val="000000"/>
              </a:buClr>
              <a:buFont typeface="Arial"/>
              <a:buChar char="•"/>
            </a:pPr>
            <a:r>
              <a:rPr lang="en-US" sz="2000" b="0" strike="noStrike" spc="-1">
                <a:solidFill>
                  <a:srgbClr val="000000"/>
                </a:solidFill>
                <a:latin typeface="Calibri"/>
              </a:rPr>
              <a:t> Pre-Covid (2020)</a:t>
            </a:r>
            <a:endParaRPr lang="en-US" sz="2000" b="0" strike="noStrike" spc="-1">
              <a:latin typeface="Arial"/>
            </a:endParaRPr>
          </a:p>
          <a:p>
            <a:pPr>
              <a:lnSpc>
                <a:spcPct val="90000"/>
              </a:lnSpc>
              <a:spcBef>
                <a:spcPts val="1001"/>
              </a:spcBef>
            </a:pPr>
            <a:endParaRPr lang="en-US" sz="2000" b="0" strike="noStrike" spc="-1">
              <a:latin typeface="Arial"/>
            </a:endParaRPr>
          </a:p>
          <a:p>
            <a:pPr marL="228600" indent="-228240">
              <a:lnSpc>
                <a:spcPct val="90000"/>
              </a:lnSpc>
              <a:spcBef>
                <a:spcPts val="1001"/>
              </a:spcBef>
              <a:buClr>
                <a:srgbClr val="000000"/>
              </a:buClr>
              <a:buFont typeface="Arial"/>
              <a:buChar char="•"/>
            </a:pPr>
            <a:r>
              <a:rPr lang="en-US" sz="2000" b="0" strike="noStrike" spc="-1">
                <a:solidFill>
                  <a:srgbClr val="000000"/>
                </a:solidFill>
                <a:latin typeface="Calibri"/>
              </a:rPr>
              <a:t> RSV-Resp. Syncytial Virus (2021)</a:t>
            </a:r>
            <a:endParaRPr lang="en-US" sz="2000" b="0" strike="noStrike" spc="-1">
              <a:latin typeface="Arial"/>
            </a:endParaRPr>
          </a:p>
          <a:p>
            <a:pPr>
              <a:lnSpc>
                <a:spcPct val="90000"/>
              </a:lnSpc>
              <a:spcBef>
                <a:spcPts val="1001"/>
              </a:spcBef>
              <a:tabLst>
                <a:tab pos="0" algn="l"/>
              </a:tabLst>
            </a:pPr>
            <a:endParaRPr lang="en-US" sz="2000" b="0" strike="noStrike" spc="-1">
              <a:latin typeface="Arial"/>
            </a:endParaRPr>
          </a:p>
          <a:p>
            <a:pPr marL="228600" indent="-228240">
              <a:lnSpc>
                <a:spcPct val="90000"/>
              </a:lnSpc>
              <a:spcBef>
                <a:spcPts val="1001"/>
              </a:spcBef>
              <a:buClr>
                <a:srgbClr val="000000"/>
              </a:buClr>
              <a:buFont typeface="Arial"/>
              <a:buChar char="•"/>
              <a:tabLst>
                <a:tab pos="0" algn="l"/>
              </a:tabLst>
            </a:pPr>
            <a:r>
              <a:rPr lang="en-US" sz="2000" b="0" strike="noStrike" spc="-1">
                <a:solidFill>
                  <a:srgbClr val="000000"/>
                </a:solidFill>
                <a:latin typeface="Calibri"/>
              </a:rPr>
              <a:t>COVID Code Red (2022) </a:t>
            </a:r>
            <a:endParaRPr lang="en-US" sz="2000" b="0" strike="noStrike" spc="-1">
              <a:latin typeface="Arial"/>
            </a:endParaRPr>
          </a:p>
        </p:txBody>
      </p:sp>
      <p:pic>
        <p:nvPicPr>
          <p:cNvPr id="140" name="Picture 2" descr="Samoa's Devastating Measles Outbreak: An Antivax Story - YouTube"/>
          <p:cNvPicPr/>
          <p:nvPr/>
        </p:nvPicPr>
        <p:blipFill>
          <a:blip r:embed="rId5"/>
          <a:stretch/>
        </p:blipFill>
        <p:spPr>
          <a:xfrm>
            <a:off x="6234480" y="1207440"/>
            <a:ext cx="2827080" cy="1582560"/>
          </a:xfrm>
          <a:prstGeom prst="rect">
            <a:avLst/>
          </a:prstGeom>
          <a:ln>
            <a:noFill/>
          </a:ln>
        </p:spPr>
      </p:pic>
      <p:pic>
        <p:nvPicPr>
          <p:cNvPr id="141" name="Picture 4" descr="American Samoa High Resolution Stock Photography and Images - Alamy"/>
          <p:cNvPicPr/>
          <p:nvPr/>
        </p:nvPicPr>
        <p:blipFill>
          <a:blip r:embed="rId6"/>
          <a:srcRect b="10961"/>
          <a:stretch/>
        </p:blipFill>
        <p:spPr>
          <a:xfrm>
            <a:off x="9163800" y="1172520"/>
            <a:ext cx="2513160" cy="2080080"/>
          </a:xfrm>
          <a:prstGeom prst="rect">
            <a:avLst/>
          </a:prstGeom>
          <a:ln>
            <a:noFill/>
          </a:ln>
        </p:spPr>
      </p:pic>
      <p:pic>
        <p:nvPicPr>
          <p:cNvPr id="142" name="Picture 6" descr="American Samoa WIC Program (2022)"/>
          <p:cNvPicPr/>
          <p:nvPr/>
        </p:nvPicPr>
        <p:blipFill>
          <a:blip r:embed="rId7"/>
          <a:stretch/>
        </p:blipFill>
        <p:spPr>
          <a:xfrm>
            <a:off x="9244800" y="3429000"/>
            <a:ext cx="2322000" cy="3145680"/>
          </a:xfrm>
          <a:prstGeom prst="rect">
            <a:avLst/>
          </a:prstGeom>
          <a:ln w="88920" cap="sq">
            <a:solidFill>
              <a:srgbClr val="000000"/>
            </a:solidFill>
            <a:miter/>
          </a:ln>
          <a:effectLst>
            <a:innerShdw blurRad="76200">
              <a:srgbClr val="000000"/>
            </a:innerShdw>
          </a:effectLst>
        </p:spPr>
      </p:pic>
      <p:pic>
        <p:nvPicPr>
          <p:cNvPr id="143" name="Picture 12"/>
          <p:cNvPicPr/>
          <p:nvPr/>
        </p:nvPicPr>
        <p:blipFill>
          <a:blip r:embed="rId8"/>
          <a:srcRect t="17540" r="50006"/>
          <a:stretch/>
        </p:blipFill>
        <p:spPr>
          <a:xfrm>
            <a:off x="6234480" y="2900160"/>
            <a:ext cx="2854080" cy="3762000"/>
          </a:xfrm>
          <a:prstGeom prst="rect">
            <a:avLst/>
          </a:prstGeom>
          <a:ln>
            <a:noFill/>
          </a:ln>
        </p:spPr>
      </p:pic>
      <p:sp>
        <p:nvSpPr>
          <p:cNvPr id="144" name="CustomShape 2"/>
          <p:cNvSpPr/>
          <p:nvPr/>
        </p:nvSpPr>
        <p:spPr>
          <a:xfrm>
            <a:off x="4215600" y="195120"/>
            <a:ext cx="4815360" cy="518400"/>
          </a:xfrm>
          <a:prstGeom prst="rect">
            <a:avLst/>
          </a:prstGeom>
          <a:noFill/>
          <a:ln>
            <a:noFill/>
          </a:ln>
        </p:spPr>
        <p:style>
          <a:lnRef idx="0">
            <a:scrgbClr r="0" g="0" b="0"/>
          </a:lnRef>
          <a:fillRef idx="0">
            <a:scrgbClr r="0" g="0" b="0"/>
          </a:fillRef>
          <a:effectRef idx="0">
            <a:scrgbClr r="0" g="0" b="0"/>
          </a:effectRef>
          <a:fontRef idx="minor"/>
        </p:style>
        <p:txBody>
          <a:bodyPr wrap="none">
            <a:spAutoFit/>
          </a:bodyPr>
          <a:lstStyle/>
          <a:p>
            <a:pPr algn="ctr">
              <a:lnSpc>
                <a:spcPct val="100000"/>
              </a:lnSpc>
              <a:tabLst>
                <a:tab pos="0" algn="l"/>
              </a:tabLst>
            </a:pPr>
            <a:r>
              <a:rPr lang="en-US" sz="2800" b="0" strike="noStrike" spc="-1">
                <a:solidFill>
                  <a:srgbClr val="000000"/>
                </a:solidFill>
                <a:latin typeface="Eras Demi ITC"/>
              </a:rPr>
              <a:t>SIGNIFICANT CHALLENGES</a:t>
            </a:r>
            <a:endParaRPr lang="en-US" sz="2800" b="0" strike="noStrike" spc="-1">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145" name="CustomShape 1"/>
          <p:cNvSpPr/>
          <p:nvPr/>
        </p:nvSpPr>
        <p:spPr>
          <a:xfrm>
            <a:off x="2837880" y="195120"/>
            <a:ext cx="7145640" cy="518400"/>
          </a:xfrm>
          <a:prstGeom prst="rect">
            <a:avLst/>
          </a:prstGeom>
          <a:noFill/>
          <a:ln>
            <a:noFill/>
          </a:ln>
        </p:spPr>
        <p:style>
          <a:lnRef idx="0">
            <a:scrgbClr r="0" g="0" b="0"/>
          </a:lnRef>
          <a:fillRef idx="0">
            <a:scrgbClr r="0" g="0" b="0"/>
          </a:fillRef>
          <a:effectRef idx="0">
            <a:scrgbClr r="0" g="0" b="0"/>
          </a:effectRef>
          <a:fontRef idx="minor"/>
        </p:style>
        <p:txBody>
          <a:bodyPr wrap="none">
            <a:spAutoFit/>
          </a:bodyPr>
          <a:lstStyle/>
          <a:p>
            <a:pPr algn="ctr">
              <a:lnSpc>
                <a:spcPct val="100000"/>
              </a:lnSpc>
              <a:tabLst>
                <a:tab pos="0" algn="l"/>
              </a:tabLst>
            </a:pPr>
            <a:r>
              <a:rPr lang="en-US" sz="2800" b="0" strike="noStrike" spc="-1">
                <a:solidFill>
                  <a:srgbClr val="000000"/>
                </a:solidFill>
                <a:latin typeface="Eras Demi ITC"/>
              </a:rPr>
              <a:t>Oral Health Programs in American Samoa</a:t>
            </a:r>
            <a:endParaRPr lang="en-US" sz="2800" b="0" strike="noStrike" spc="-1">
              <a:latin typeface="Arial"/>
            </a:endParaRPr>
          </a:p>
        </p:txBody>
      </p:sp>
      <p:sp>
        <p:nvSpPr>
          <p:cNvPr id="146" name="CustomShape 2"/>
          <p:cNvSpPr/>
          <p:nvPr/>
        </p:nvSpPr>
        <p:spPr>
          <a:xfrm>
            <a:off x="1531440" y="913320"/>
            <a:ext cx="10265400" cy="5749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80000" lnSpcReduction="10000"/>
          </a:bodyPr>
          <a:lstStyle/>
          <a:p>
            <a:pPr marL="228600" indent="-227520">
              <a:lnSpc>
                <a:spcPct val="90000"/>
              </a:lnSpc>
              <a:spcBef>
                <a:spcPts val="1199"/>
              </a:spcBef>
              <a:spcAft>
                <a:spcPts val="1199"/>
              </a:spcAft>
              <a:buClr>
                <a:srgbClr val="1D2228"/>
              </a:buClr>
              <a:buFont typeface="Arial"/>
              <a:buChar char="•"/>
            </a:pPr>
            <a:r>
              <a:rPr lang="en-US" sz="2800" b="1" strike="noStrike" spc="-1">
                <a:solidFill>
                  <a:srgbClr val="1D2228"/>
                </a:solidFill>
                <a:latin typeface="Calibri"/>
              </a:rPr>
              <a:t> </a:t>
            </a:r>
            <a:r>
              <a:rPr lang="en-US" sz="2600" b="1" strike="noStrike" spc="-1">
                <a:solidFill>
                  <a:srgbClr val="1D2228"/>
                </a:solidFill>
                <a:latin typeface="Calibri"/>
              </a:rPr>
              <a:t>Community Health Center (CHC) Oral Program in American Samoa</a:t>
            </a:r>
            <a:endParaRPr lang="en-US" sz="2600" b="0" strike="noStrike" spc="-1">
              <a:latin typeface="Arial"/>
            </a:endParaRPr>
          </a:p>
          <a:p>
            <a:pPr marL="685800" lvl="1" indent="-227520">
              <a:lnSpc>
                <a:spcPct val="90000"/>
              </a:lnSpc>
              <a:buClr>
                <a:srgbClr val="1D2228"/>
              </a:buClr>
              <a:buFont typeface="Arial"/>
              <a:buChar char="•"/>
            </a:pPr>
            <a:r>
              <a:rPr lang="en-US" sz="2200" b="0" strike="noStrike" spc="-1">
                <a:solidFill>
                  <a:srgbClr val="1D2228"/>
                </a:solidFill>
                <a:latin typeface="Calibri"/>
              </a:rPr>
              <a:t>Federally funded to </a:t>
            </a:r>
            <a:r>
              <a:rPr lang="en-US" sz="2200" b="0" u="sng" strike="noStrike" spc="-1">
                <a:solidFill>
                  <a:srgbClr val="1D2228"/>
                </a:solidFill>
                <a:uFillTx/>
                <a:latin typeface="Calibri"/>
              </a:rPr>
              <a:t>increase access</a:t>
            </a:r>
            <a:r>
              <a:rPr lang="en-US" sz="2200" b="0" strike="noStrike" spc="-1">
                <a:solidFill>
                  <a:srgbClr val="1D2228"/>
                </a:solidFill>
                <a:latin typeface="Calibri"/>
              </a:rPr>
              <a:t> to quality oral health care </a:t>
            </a:r>
            <a:endParaRPr lang="en-US" sz="2200" b="0" strike="noStrike" spc="-1">
              <a:latin typeface="Arial"/>
            </a:endParaRPr>
          </a:p>
          <a:p>
            <a:pPr marL="685800" lvl="1" indent="-227520">
              <a:lnSpc>
                <a:spcPct val="90000"/>
              </a:lnSpc>
              <a:buClr>
                <a:srgbClr val="1D2228"/>
              </a:buClr>
              <a:buFont typeface="Arial"/>
              <a:buChar char="•"/>
            </a:pPr>
            <a:r>
              <a:rPr lang="en-US" sz="2200" b="0" strike="noStrike" spc="-1">
                <a:solidFill>
                  <a:srgbClr val="1D2228"/>
                </a:solidFill>
                <a:latin typeface="Calibri"/>
              </a:rPr>
              <a:t>HRSA’s initiative “Integrating Oral Health and Primary Care Practice (IOHPCP) to improve the knowledge and skills of primary care clinicians and promote collaboration across health professions (HRSA, 2014). </a:t>
            </a:r>
            <a:endParaRPr lang="en-US" sz="2200" b="0" strike="noStrike" spc="-1">
              <a:latin typeface="Arial"/>
            </a:endParaRPr>
          </a:p>
          <a:p>
            <a:pPr marL="685800" lvl="1" indent="-227520">
              <a:lnSpc>
                <a:spcPct val="90000"/>
              </a:lnSpc>
              <a:buClr>
                <a:srgbClr val="1D2228"/>
              </a:buClr>
              <a:buFont typeface="Arial"/>
              <a:buChar char="•"/>
            </a:pPr>
            <a:r>
              <a:rPr lang="en-US" sz="2200" b="0" strike="noStrike" spc="-1">
                <a:solidFill>
                  <a:srgbClr val="1D2228"/>
                </a:solidFill>
                <a:latin typeface="Calibri"/>
              </a:rPr>
              <a:t>CHC oral health program in American Samoa identified </a:t>
            </a:r>
            <a:r>
              <a:rPr lang="en-US" sz="2200" b="0" u="sng" strike="noStrike" spc="-1">
                <a:solidFill>
                  <a:srgbClr val="1D2228"/>
                </a:solidFill>
                <a:uFillTx/>
                <a:latin typeface="Calibri"/>
              </a:rPr>
              <a:t>five key oral health domains</a:t>
            </a:r>
            <a:r>
              <a:rPr lang="en-US" sz="2200" b="0" strike="noStrike" spc="-1">
                <a:solidFill>
                  <a:srgbClr val="1D2228"/>
                </a:solidFill>
                <a:latin typeface="Calibri"/>
              </a:rPr>
              <a:t> and associated core clinical competencies: </a:t>
            </a:r>
            <a:endParaRPr lang="en-US" sz="2200" b="0" strike="noStrike" spc="-1">
              <a:latin typeface="Arial"/>
            </a:endParaRPr>
          </a:p>
          <a:p>
            <a:pPr marL="1143000" lvl="2" indent="-227520">
              <a:lnSpc>
                <a:spcPct val="90000"/>
              </a:lnSpc>
              <a:buClr>
                <a:srgbClr val="1D2228"/>
              </a:buClr>
              <a:buFont typeface="Arial"/>
              <a:buChar char="•"/>
            </a:pPr>
            <a:r>
              <a:rPr lang="en-US" sz="2200" b="0" strike="noStrike" spc="-1">
                <a:solidFill>
                  <a:srgbClr val="1D2228"/>
                </a:solidFill>
                <a:latin typeface="Calibri"/>
              </a:rPr>
              <a:t>(1</a:t>
            </a:r>
            <a:r>
              <a:rPr lang="en-US" sz="2200" b="0" i="1" strike="noStrike" spc="-1">
                <a:solidFill>
                  <a:srgbClr val="1D2228"/>
                </a:solidFill>
                <a:latin typeface="Calibri"/>
              </a:rPr>
              <a:t>) Risk Assessment </a:t>
            </a:r>
            <a:r>
              <a:rPr lang="en-US" sz="2200" b="0" strike="noStrike" spc="-1">
                <a:solidFill>
                  <a:srgbClr val="1D2228"/>
                </a:solidFill>
                <a:latin typeface="Calibri"/>
              </a:rPr>
              <a:t>(e.g.,Basic Screening Survey)</a:t>
            </a:r>
            <a:endParaRPr lang="en-US" sz="2200" b="0" strike="noStrike" spc="-1">
              <a:latin typeface="Arial"/>
            </a:endParaRPr>
          </a:p>
          <a:p>
            <a:pPr marL="1143000" lvl="2" indent="-227520">
              <a:lnSpc>
                <a:spcPct val="90000"/>
              </a:lnSpc>
              <a:buClr>
                <a:srgbClr val="1D2228"/>
              </a:buClr>
              <a:buFont typeface="Arial"/>
              <a:buChar char="•"/>
            </a:pPr>
            <a:r>
              <a:rPr lang="en-US" sz="2200" b="0" strike="noStrike" spc="-1">
                <a:solidFill>
                  <a:srgbClr val="1D2228"/>
                </a:solidFill>
                <a:latin typeface="Calibri"/>
              </a:rPr>
              <a:t>(2</a:t>
            </a:r>
            <a:r>
              <a:rPr lang="en-US" sz="2200" b="0" i="1" strike="noStrike" spc="-1">
                <a:solidFill>
                  <a:srgbClr val="1D2228"/>
                </a:solidFill>
                <a:latin typeface="Calibri"/>
              </a:rPr>
              <a:t>) Oral Health Evaluation </a:t>
            </a:r>
            <a:r>
              <a:rPr lang="en-US" sz="2200" b="0" strike="noStrike" spc="-1">
                <a:solidFill>
                  <a:srgbClr val="1D2228"/>
                </a:solidFill>
                <a:latin typeface="Calibri"/>
              </a:rPr>
              <a:t>(Sealant evaluation) </a:t>
            </a:r>
            <a:endParaRPr lang="en-US" sz="2200" b="0" strike="noStrike" spc="-1">
              <a:latin typeface="Arial"/>
            </a:endParaRPr>
          </a:p>
          <a:p>
            <a:pPr marL="1143000" lvl="2" indent="-227520">
              <a:lnSpc>
                <a:spcPct val="90000"/>
              </a:lnSpc>
              <a:buClr>
                <a:srgbClr val="1D2228"/>
              </a:buClr>
              <a:buFont typeface="Arial"/>
              <a:buChar char="•"/>
            </a:pPr>
            <a:r>
              <a:rPr lang="en-US" sz="2200" b="0" strike="noStrike" spc="-1">
                <a:solidFill>
                  <a:srgbClr val="1D2228"/>
                </a:solidFill>
                <a:latin typeface="Calibri"/>
              </a:rPr>
              <a:t>(3) </a:t>
            </a:r>
            <a:r>
              <a:rPr lang="en-US" sz="2200" b="0" i="1" strike="noStrike" spc="-1">
                <a:solidFill>
                  <a:srgbClr val="1D2228"/>
                </a:solidFill>
                <a:latin typeface="Calibri"/>
              </a:rPr>
              <a:t>Preventive Intervention</a:t>
            </a:r>
            <a:endParaRPr lang="en-US" sz="2200" b="0" strike="noStrike" spc="-1">
              <a:latin typeface="Arial"/>
            </a:endParaRPr>
          </a:p>
          <a:p>
            <a:pPr marL="1143000" lvl="2" indent="-227520">
              <a:lnSpc>
                <a:spcPct val="90000"/>
              </a:lnSpc>
              <a:buClr>
                <a:srgbClr val="1D2228"/>
              </a:buClr>
              <a:buFont typeface="Arial"/>
              <a:buChar char="•"/>
            </a:pPr>
            <a:r>
              <a:rPr lang="en-US" sz="2200" b="0" strike="noStrike" spc="-1">
                <a:solidFill>
                  <a:srgbClr val="1D2228"/>
                </a:solidFill>
                <a:latin typeface="Calibri"/>
              </a:rPr>
              <a:t>(4) </a:t>
            </a:r>
            <a:r>
              <a:rPr lang="en-US" sz="2200" b="0" i="1" strike="noStrike" spc="-1">
                <a:solidFill>
                  <a:srgbClr val="1D2228"/>
                </a:solidFill>
                <a:latin typeface="Calibri"/>
              </a:rPr>
              <a:t>Communication and Educ</a:t>
            </a:r>
            <a:r>
              <a:rPr lang="en-US" sz="2200" b="0" strike="noStrike" spc="-1">
                <a:solidFill>
                  <a:srgbClr val="1D2228"/>
                </a:solidFill>
                <a:latin typeface="Calibri"/>
              </a:rPr>
              <a:t>ation (CDEs &amp; Professional development) and</a:t>
            </a:r>
            <a:endParaRPr lang="en-US" sz="2200" b="0" strike="noStrike" spc="-1">
              <a:latin typeface="Arial"/>
            </a:endParaRPr>
          </a:p>
          <a:p>
            <a:pPr marL="1143000" lvl="2" indent="-227520">
              <a:lnSpc>
                <a:spcPct val="90000"/>
              </a:lnSpc>
              <a:buClr>
                <a:srgbClr val="1D2228"/>
              </a:buClr>
              <a:buFont typeface="Arial"/>
              <a:buChar char="•"/>
            </a:pPr>
            <a:r>
              <a:rPr lang="en-US" sz="2200" b="0" strike="noStrike" spc="-1">
                <a:solidFill>
                  <a:srgbClr val="1D2228"/>
                </a:solidFill>
                <a:latin typeface="Calibri"/>
              </a:rPr>
              <a:t>(5) </a:t>
            </a:r>
            <a:r>
              <a:rPr lang="en-US" sz="2200" b="0" i="1" strike="noStrike" spc="-1">
                <a:solidFill>
                  <a:srgbClr val="1D2228"/>
                </a:solidFill>
                <a:latin typeface="Calibri"/>
              </a:rPr>
              <a:t>Interprofessional collaborative practi</a:t>
            </a:r>
            <a:r>
              <a:rPr lang="en-US" sz="2200" b="0" strike="noStrike" spc="-1">
                <a:solidFill>
                  <a:srgbClr val="1D2228"/>
                </a:solidFill>
                <a:latin typeface="Calibri"/>
              </a:rPr>
              <a:t>ce (patient referral &amp; Team Building etc).</a:t>
            </a:r>
            <a:endParaRPr lang="en-US" sz="2200" b="0" strike="noStrike" spc="-1">
              <a:latin typeface="Arial"/>
            </a:endParaRPr>
          </a:p>
          <a:p>
            <a:pPr>
              <a:lnSpc>
                <a:spcPct val="90000"/>
              </a:lnSpc>
            </a:pPr>
            <a:endParaRPr lang="en-US" sz="2200" b="0" strike="noStrike" spc="-1">
              <a:latin typeface="Arial"/>
            </a:endParaRPr>
          </a:p>
          <a:p>
            <a:pPr marL="228600" indent="-227520">
              <a:lnSpc>
                <a:spcPct val="90000"/>
              </a:lnSpc>
              <a:buClr>
                <a:srgbClr val="1D2228"/>
              </a:buClr>
              <a:buFont typeface="Arial"/>
              <a:buChar char="•"/>
              <a:tabLst>
                <a:tab pos="0" algn="l"/>
              </a:tabLst>
            </a:pPr>
            <a:r>
              <a:rPr lang="en-US" sz="2600" b="1" strike="noStrike" spc="-1">
                <a:solidFill>
                  <a:srgbClr val="1D2228"/>
                </a:solidFill>
                <a:latin typeface="Calibri"/>
              </a:rPr>
              <a:t>Maternal and Child Health Program(MCH)</a:t>
            </a:r>
            <a:endParaRPr lang="en-US" sz="2600" b="0" strike="noStrike" spc="-1">
              <a:latin typeface="Arial"/>
            </a:endParaRPr>
          </a:p>
          <a:p>
            <a:pPr marL="801000" lvl="1" indent="-342720">
              <a:lnSpc>
                <a:spcPct val="90000"/>
              </a:lnSpc>
              <a:buClr>
                <a:srgbClr val="1D2228"/>
              </a:buClr>
              <a:buFont typeface="Arial"/>
              <a:buChar char="•"/>
              <a:tabLst>
                <a:tab pos="0" algn="l"/>
              </a:tabLst>
            </a:pPr>
            <a:r>
              <a:rPr lang="en-US" sz="2200" b="0" strike="noStrike" spc="-1">
                <a:solidFill>
                  <a:srgbClr val="4D5156"/>
                </a:solidFill>
                <a:latin typeface="Calibri"/>
              </a:rPr>
              <a:t>serves pregnant women and children, including children and youth with special health care needs.</a:t>
            </a:r>
            <a:endParaRPr lang="en-US" sz="2200" b="0" strike="noStrike" spc="-1">
              <a:latin typeface="Arial"/>
            </a:endParaRPr>
          </a:p>
          <a:p>
            <a:pPr marL="801000" lvl="1" indent="-342720">
              <a:lnSpc>
                <a:spcPct val="90000"/>
              </a:lnSpc>
              <a:buClr>
                <a:srgbClr val="1D2228"/>
              </a:buClr>
              <a:buFont typeface="Arial"/>
              <a:buChar char="•"/>
              <a:tabLst>
                <a:tab pos="0" algn="l"/>
              </a:tabLst>
            </a:pPr>
            <a:r>
              <a:rPr lang="en-US" sz="2200" b="0" strike="noStrike" spc="-1">
                <a:solidFill>
                  <a:srgbClr val="1D2228"/>
                </a:solidFill>
                <a:latin typeface="Calibri"/>
              </a:rPr>
              <a:t>Child 9mos-3 years old receive a dental check up and fluoride treatment. (Well-baby clinics three times a year)</a:t>
            </a:r>
            <a:endParaRPr lang="en-US" sz="2200" b="0" strike="noStrike" spc="-1">
              <a:latin typeface="Arial"/>
            </a:endParaRPr>
          </a:p>
          <a:p>
            <a:pPr marL="1258200" lvl="2" indent="-342720">
              <a:lnSpc>
                <a:spcPct val="90000"/>
              </a:lnSpc>
              <a:buClr>
                <a:srgbClr val="1D2228"/>
              </a:buClr>
              <a:buFont typeface="Arial"/>
              <a:buChar char="•"/>
              <a:tabLst>
                <a:tab pos="0" algn="l"/>
              </a:tabLst>
            </a:pPr>
            <a:r>
              <a:rPr lang="en-US" sz="2200" b="0" strike="noStrike" spc="-1">
                <a:solidFill>
                  <a:srgbClr val="1D2228"/>
                </a:solidFill>
                <a:latin typeface="Calibri"/>
              </a:rPr>
              <a:t>Works closely with ECE Dental team (CBDP), CHC &amp; LBJ for dental referrals and treatments.</a:t>
            </a:r>
            <a:endParaRPr lang="en-US" sz="2200" b="0" strike="noStrike" spc="-1">
              <a:latin typeface="Arial"/>
            </a:endParaRPr>
          </a:p>
          <a:p>
            <a:pPr marL="801000" lvl="1" indent="-342720">
              <a:lnSpc>
                <a:spcPct val="90000"/>
              </a:lnSpc>
              <a:buClr>
                <a:srgbClr val="1D2228"/>
              </a:buClr>
              <a:buFont typeface="Arial"/>
              <a:buChar char="•"/>
              <a:tabLst>
                <a:tab pos="0" algn="l"/>
              </a:tabLst>
            </a:pPr>
            <a:r>
              <a:rPr lang="en-US" sz="2200" b="0" strike="noStrike" spc="-1">
                <a:solidFill>
                  <a:srgbClr val="1D2228"/>
                </a:solidFill>
                <a:latin typeface="Calibri"/>
              </a:rPr>
              <a:t>Mother’s receive dental check up and referral if need.</a:t>
            </a:r>
            <a:endParaRPr lang="en-US" sz="2200" b="0" strike="noStrike" spc="-1">
              <a:latin typeface="Arial"/>
            </a:endParaRPr>
          </a:p>
          <a:p>
            <a:pPr marL="457920">
              <a:lnSpc>
                <a:spcPct val="90000"/>
              </a:lnSpc>
              <a:tabLst>
                <a:tab pos="0" algn="l"/>
              </a:tabLst>
            </a:pPr>
            <a:endParaRPr lang="en-US" sz="2200" b="0" strike="noStrike" spc="-1">
              <a:latin typeface="Arial"/>
            </a:endParaRPr>
          </a:p>
          <a:p>
            <a:pPr marL="457920">
              <a:lnSpc>
                <a:spcPct val="90000"/>
              </a:lnSpc>
              <a:tabLst>
                <a:tab pos="0" algn="l"/>
              </a:tabLst>
            </a:pPr>
            <a:endParaRPr lang="en-US" sz="2200" b="0" strike="noStrike" spc="-1">
              <a:latin typeface="Arial"/>
            </a:endParaRPr>
          </a:p>
          <a:p>
            <a:pPr marL="228600" indent="-227520">
              <a:lnSpc>
                <a:spcPct val="90000"/>
              </a:lnSpc>
              <a:buClr>
                <a:srgbClr val="1D2228"/>
              </a:buClr>
              <a:buFont typeface="Arial"/>
              <a:buChar char="•"/>
              <a:tabLst>
                <a:tab pos="0" algn="l"/>
              </a:tabLst>
            </a:pPr>
            <a:r>
              <a:rPr lang="en-US" sz="2600" b="1" strike="noStrike" spc="-1">
                <a:solidFill>
                  <a:srgbClr val="1D2228"/>
                </a:solidFill>
                <a:latin typeface="Calibri"/>
              </a:rPr>
              <a:t>LBJ Tropical Medical Center- Dental Services</a:t>
            </a:r>
            <a:endParaRPr lang="en-US" sz="2600" b="0" strike="noStrike" spc="-1">
              <a:latin typeface="Arial"/>
            </a:endParaRPr>
          </a:p>
          <a:p>
            <a:pPr marL="801000" lvl="1" indent="-342720">
              <a:lnSpc>
                <a:spcPct val="90000"/>
              </a:lnSpc>
              <a:buClr>
                <a:srgbClr val="1D2228"/>
              </a:buClr>
              <a:buFont typeface="Arial"/>
              <a:buChar char="•"/>
              <a:tabLst>
                <a:tab pos="0" algn="l"/>
              </a:tabLst>
            </a:pPr>
            <a:r>
              <a:rPr lang="en-US" sz="2000" b="0" strike="noStrike" spc="-1">
                <a:solidFill>
                  <a:srgbClr val="1D2228"/>
                </a:solidFill>
                <a:latin typeface="Calibri"/>
              </a:rPr>
              <a:t>funded by American Samoa Government (Local/General funds), Medicaid.</a:t>
            </a:r>
            <a:endParaRPr lang="en-US" sz="2000" b="0" strike="noStrike" spc="-1">
              <a:latin typeface="Arial"/>
            </a:endParaRPr>
          </a:p>
          <a:p>
            <a:pPr marL="801000" lvl="1" indent="-342720">
              <a:lnSpc>
                <a:spcPct val="90000"/>
              </a:lnSpc>
              <a:buClr>
                <a:srgbClr val="1D2228"/>
              </a:buClr>
              <a:buFont typeface="Arial"/>
              <a:buChar char="•"/>
              <a:tabLst>
                <a:tab pos="0" algn="l"/>
              </a:tabLst>
            </a:pPr>
            <a:r>
              <a:rPr lang="en-US" sz="2200" b="0" strike="noStrike" spc="-1">
                <a:solidFill>
                  <a:srgbClr val="000000"/>
                </a:solidFill>
                <a:latin typeface="Calibri"/>
              </a:rPr>
              <a:t>Main dental clinic/ On Call Dentist and Assistant 24/7.</a:t>
            </a:r>
            <a:endParaRPr lang="en-US" sz="2200" b="0" strike="noStrike" spc="-1">
              <a:latin typeface="Arial"/>
            </a:endParaRPr>
          </a:p>
          <a:p>
            <a:pPr marL="801000" lvl="1" indent="-342720">
              <a:lnSpc>
                <a:spcPct val="90000"/>
              </a:lnSpc>
              <a:buClr>
                <a:srgbClr val="1D2228"/>
              </a:buClr>
              <a:buFont typeface="Arial"/>
              <a:buChar char="•"/>
              <a:tabLst>
                <a:tab pos="0" algn="l"/>
              </a:tabLst>
            </a:pPr>
            <a:r>
              <a:rPr lang="en-US" sz="2200" b="0" strike="noStrike" spc="-1">
                <a:solidFill>
                  <a:srgbClr val="000000"/>
                </a:solidFill>
                <a:latin typeface="Calibri"/>
              </a:rPr>
              <a:t>School-Based Dental Program (Public/ Private/ ECE Schools), DHSS Child Care.</a:t>
            </a:r>
            <a:endParaRPr lang="en-US" sz="2200" b="0" strike="noStrike" spc="-1">
              <a:latin typeface="Arial"/>
            </a:endParaRPr>
          </a:p>
          <a:p>
            <a:pPr marL="457920">
              <a:lnSpc>
                <a:spcPct val="90000"/>
              </a:lnSpc>
              <a:tabLst>
                <a:tab pos="0" algn="l"/>
              </a:tabLst>
            </a:pPr>
            <a:endParaRPr lang="en-US" sz="2200" b="0" strike="noStrike" spc="-1">
              <a:latin typeface="Arial"/>
            </a:endParaRPr>
          </a:p>
          <a:p>
            <a:pPr>
              <a:lnSpc>
                <a:spcPct val="90000"/>
              </a:lnSpc>
              <a:tabLst>
                <a:tab pos="0" algn="l"/>
              </a:tabLst>
            </a:pPr>
            <a:endParaRPr lang="en-US" sz="2200" b="0" strike="noStrike" spc="-1">
              <a:latin typeface="Arial"/>
            </a:endParaRPr>
          </a:p>
          <a:p>
            <a:pPr>
              <a:lnSpc>
                <a:spcPct val="90000"/>
              </a:lnSpc>
              <a:tabLst>
                <a:tab pos="0" algn="l"/>
              </a:tabLst>
            </a:pPr>
            <a:endParaRPr lang="en-US" sz="2200" b="0" strike="noStrike" spc="-1">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147" name="CustomShape 1"/>
          <p:cNvSpPr/>
          <p:nvPr/>
        </p:nvSpPr>
        <p:spPr>
          <a:xfrm>
            <a:off x="1479600" y="273960"/>
            <a:ext cx="7261560" cy="457560"/>
          </a:xfrm>
          <a:prstGeom prst="rect">
            <a:avLst/>
          </a:prstGeom>
          <a:noFill/>
          <a:ln>
            <a:noFill/>
          </a:ln>
        </p:spPr>
        <p:style>
          <a:lnRef idx="0">
            <a:scrgbClr r="0" g="0" b="0"/>
          </a:lnRef>
          <a:fillRef idx="0">
            <a:scrgbClr r="0" g="0" b="0"/>
          </a:fillRef>
          <a:effectRef idx="0">
            <a:scrgbClr r="0" g="0" b="0"/>
          </a:effectRef>
          <a:fontRef idx="minor"/>
        </p:style>
        <p:txBody>
          <a:bodyPr wrap="none">
            <a:spAutoFit/>
          </a:bodyPr>
          <a:lstStyle/>
          <a:p>
            <a:pPr algn="ctr">
              <a:lnSpc>
                <a:spcPct val="100000"/>
              </a:lnSpc>
            </a:pPr>
            <a:r>
              <a:rPr lang="en-US" sz="2400" b="0" strike="noStrike" spc="-1">
                <a:solidFill>
                  <a:srgbClr val="000000"/>
                </a:solidFill>
                <a:latin typeface="Eras Demi ITC"/>
              </a:rPr>
              <a:t>COMMUNTIY BASED DENTAL PROGRAM (CBDP) </a:t>
            </a:r>
            <a:endParaRPr lang="en-US" sz="2400" b="0" strike="noStrike" spc="-1">
              <a:latin typeface="Arial"/>
            </a:endParaRPr>
          </a:p>
        </p:txBody>
      </p:sp>
      <p:graphicFrame>
        <p:nvGraphicFramePr>
          <p:cNvPr id="148" name="Table 2"/>
          <p:cNvGraphicFramePr/>
          <p:nvPr/>
        </p:nvGraphicFramePr>
        <p:xfrm>
          <a:off x="1602720" y="1006200"/>
          <a:ext cx="7421040" cy="4457160"/>
        </p:xfrm>
        <a:graphic>
          <a:graphicData uri="http://schemas.openxmlformats.org/drawingml/2006/table">
            <a:tbl>
              <a:tblPr/>
              <a:tblGrid>
                <a:gridCol w="2235600">
                  <a:extLst>
                    <a:ext uri="{9D8B030D-6E8A-4147-A177-3AD203B41FA5}">
                      <a16:colId xmlns:a16="http://schemas.microsoft.com/office/drawing/2014/main" val="20000"/>
                    </a:ext>
                  </a:extLst>
                </a:gridCol>
                <a:gridCol w="1712520">
                  <a:extLst>
                    <a:ext uri="{9D8B030D-6E8A-4147-A177-3AD203B41FA5}">
                      <a16:colId xmlns:a16="http://schemas.microsoft.com/office/drawing/2014/main" val="20001"/>
                    </a:ext>
                  </a:extLst>
                </a:gridCol>
                <a:gridCol w="943920">
                  <a:extLst>
                    <a:ext uri="{9D8B030D-6E8A-4147-A177-3AD203B41FA5}">
                      <a16:colId xmlns:a16="http://schemas.microsoft.com/office/drawing/2014/main" val="20002"/>
                    </a:ext>
                  </a:extLst>
                </a:gridCol>
                <a:gridCol w="2529000">
                  <a:extLst>
                    <a:ext uri="{9D8B030D-6E8A-4147-A177-3AD203B41FA5}">
                      <a16:colId xmlns:a16="http://schemas.microsoft.com/office/drawing/2014/main" val="20003"/>
                    </a:ext>
                  </a:extLst>
                </a:gridCol>
              </a:tblGrid>
              <a:tr h="812880">
                <a:tc>
                  <a:txBody>
                    <a:bodyPr/>
                    <a:lstStyle/>
                    <a:p>
                      <a:pPr algn="ctr">
                        <a:lnSpc>
                          <a:spcPct val="100000"/>
                        </a:lnSpc>
                      </a:pPr>
                      <a:r>
                        <a:rPr lang="en-US" sz="1600" b="1" strike="noStrike" spc="-1">
                          <a:solidFill>
                            <a:srgbClr val="FFFFFF"/>
                          </a:solidFill>
                          <a:latin typeface="Calibri"/>
                        </a:rPr>
                        <a:t>Partner Programs</a:t>
                      </a:r>
                      <a:endParaRPr lang="en-US" sz="1600" b="0" strike="noStrike" spc="-1">
                        <a:latin typeface="Arial"/>
                      </a:endParaRPr>
                    </a:p>
                    <a:p>
                      <a:pPr algn="ctr">
                        <a:lnSpc>
                          <a:spcPct val="100000"/>
                        </a:lnSpc>
                      </a:pPr>
                      <a:endParaRPr lang="en-US" sz="1600" b="0" strike="noStrike" spc="-1">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5A3471"/>
                    </a:solidFill>
                  </a:tcPr>
                </a:tc>
                <a:tc>
                  <a:txBody>
                    <a:bodyPr/>
                    <a:lstStyle/>
                    <a:p>
                      <a:pPr algn="ctr">
                        <a:lnSpc>
                          <a:spcPct val="100000"/>
                        </a:lnSpc>
                      </a:pPr>
                      <a:r>
                        <a:rPr lang="en-US" sz="1600" b="1" strike="noStrike" spc="-1">
                          <a:solidFill>
                            <a:srgbClr val="FFFFFF"/>
                          </a:solidFill>
                          <a:latin typeface="Calibri"/>
                        </a:rPr>
                        <a:t>Number of Centers </a:t>
                      </a:r>
                      <a:endParaRPr lang="en-US" sz="1600" b="0" strike="noStrike" spc="-1">
                        <a:latin typeface="Arial"/>
                      </a:endParaRPr>
                    </a:p>
                    <a:p>
                      <a:pPr algn="ctr">
                        <a:lnSpc>
                          <a:spcPct val="100000"/>
                        </a:lnSpc>
                      </a:pPr>
                      <a:r>
                        <a:rPr lang="en-US" sz="1600" b="1" strike="noStrike" spc="-1">
                          <a:solidFill>
                            <a:srgbClr val="FFFFFF"/>
                          </a:solidFill>
                          <a:latin typeface="Calibri"/>
                        </a:rPr>
                        <a:t>and Schools</a:t>
                      </a:r>
                      <a:endParaRPr lang="en-US" sz="1600" b="0" strike="noStrike" spc="-1">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5A3471"/>
                    </a:solidFill>
                  </a:tcPr>
                </a:tc>
                <a:tc>
                  <a:txBody>
                    <a:bodyPr/>
                    <a:lstStyle/>
                    <a:p>
                      <a:pPr algn="ctr">
                        <a:lnSpc>
                          <a:spcPct val="100000"/>
                        </a:lnSpc>
                      </a:pPr>
                      <a:r>
                        <a:rPr lang="en-US" sz="1600" b="1" strike="noStrike" spc="-1">
                          <a:solidFill>
                            <a:srgbClr val="FFFFFF"/>
                          </a:solidFill>
                          <a:latin typeface="Calibri"/>
                        </a:rPr>
                        <a:t>Students</a:t>
                      </a:r>
                      <a:endParaRPr lang="en-US" sz="1600" b="0" strike="noStrike" spc="-1">
                        <a:latin typeface="Arial"/>
                      </a:endParaRPr>
                    </a:p>
                    <a:p>
                      <a:pPr algn="ctr">
                        <a:lnSpc>
                          <a:spcPct val="100000"/>
                        </a:lnSpc>
                      </a:pPr>
                      <a:r>
                        <a:rPr lang="en-US" sz="1600" b="1" strike="noStrike" spc="-1">
                          <a:solidFill>
                            <a:srgbClr val="FFFFFF"/>
                          </a:solidFill>
                          <a:latin typeface="Calibri"/>
                        </a:rPr>
                        <a:t> Served</a:t>
                      </a:r>
                      <a:endParaRPr lang="en-US" sz="1600" b="0" strike="noStrike" spc="-1">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5A3471"/>
                    </a:solidFill>
                  </a:tcPr>
                </a:tc>
                <a:tc>
                  <a:txBody>
                    <a:bodyPr/>
                    <a:lstStyle/>
                    <a:p>
                      <a:pPr algn="ctr">
                        <a:lnSpc>
                          <a:spcPct val="100000"/>
                        </a:lnSpc>
                      </a:pPr>
                      <a:r>
                        <a:rPr lang="en-US" sz="1600" b="1" strike="noStrike" spc="-1">
                          <a:solidFill>
                            <a:srgbClr val="FFFFFF"/>
                          </a:solidFill>
                          <a:latin typeface="Calibri"/>
                        </a:rPr>
                        <a:t>Dental Care</a:t>
                      </a:r>
                      <a:endParaRPr lang="en-US" sz="1600" b="0" strike="noStrike" spc="-1">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5A3471"/>
                    </a:solidFill>
                  </a:tcPr>
                </a:tc>
                <a:extLst>
                  <a:ext uri="{0D108BD9-81ED-4DB2-BD59-A6C34878D82A}">
                    <a16:rowId xmlns:a16="http://schemas.microsoft.com/office/drawing/2014/main" val="10000"/>
                  </a:ext>
                </a:extLst>
              </a:tr>
              <a:tr h="441000">
                <a:tc>
                  <a:txBody>
                    <a:bodyPr/>
                    <a:lstStyle/>
                    <a:p>
                      <a:pPr>
                        <a:lnSpc>
                          <a:spcPct val="100000"/>
                        </a:lnSpc>
                      </a:pPr>
                      <a:r>
                        <a:rPr lang="en-US" sz="1200" b="0" strike="noStrike" spc="-1">
                          <a:solidFill>
                            <a:srgbClr val="000000"/>
                          </a:solidFill>
                          <a:latin typeface="Calibri"/>
                        </a:rPr>
                        <a:t>Child Care Centers</a:t>
                      </a:r>
                      <a:endParaRPr lang="en-US" sz="1200" b="0" strike="noStrike" spc="-1">
                        <a:latin typeface="Arial"/>
                      </a:endParaRPr>
                    </a:p>
                    <a:p>
                      <a:pPr>
                        <a:lnSpc>
                          <a:spcPct val="100000"/>
                        </a:lnSpc>
                      </a:pPr>
                      <a:endParaRPr lang="en-US" sz="1200" b="0" strike="noStrike" spc="-1">
                        <a:latin typeface="Arial"/>
                      </a:endParaRPr>
                    </a:p>
                  </a:txBody>
                  <a:tcPr marL="68400" marR="68400">
                    <a:lnL w="12240">
                      <a:solidFill>
                        <a:srgbClr val="FFFFFF"/>
                      </a:solidFill>
                    </a:lnL>
                    <a:lnR w="12240">
                      <a:solidFill>
                        <a:srgbClr val="FFFFFF"/>
                      </a:solidFill>
                    </a:lnR>
                    <a:lnT w="38160">
                      <a:solidFill>
                        <a:srgbClr val="FFFFFF"/>
                      </a:solidFill>
                    </a:lnT>
                    <a:lnB w="12240">
                      <a:solidFill>
                        <a:srgbClr val="FFFFFF"/>
                      </a:solidFill>
                    </a:lnB>
                    <a:solidFill>
                      <a:srgbClr val="D0D8E7"/>
                    </a:solidFill>
                  </a:tcPr>
                </a:tc>
                <a:tc>
                  <a:txBody>
                    <a:bodyPr/>
                    <a:lstStyle/>
                    <a:p>
                      <a:pPr algn="ctr">
                        <a:lnSpc>
                          <a:spcPct val="100000"/>
                        </a:lnSpc>
                      </a:pPr>
                      <a:r>
                        <a:rPr lang="en-US" sz="1200" b="0" strike="noStrike" spc="-1">
                          <a:solidFill>
                            <a:srgbClr val="000000"/>
                          </a:solidFill>
                          <a:latin typeface="Calibri"/>
                        </a:rPr>
                        <a:t>42</a:t>
                      </a:r>
                      <a:endParaRPr lang="en-US" sz="1200" b="0" strike="noStrike" spc="-1">
                        <a:latin typeface="Arial"/>
                      </a:endParaRPr>
                    </a:p>
                    <a:p>
                      <a:pPr algn="ctr">
                        <a:lnSpc>
                          <a:spcPct val="100000"/>
                        </a:lnSpc>
                      </a:pPr>
                      <a:endParaRPr lang="en-US" sz="1200" b="0" strike="noStrike" spc="-1">
                        <a:latin typeface="Arial"/>
                      </a:endParaRPr>
                    </a:p>
                  </a:txBody>
                  <a:tcPr marL="68400" marR="68400">
                    <a:lnL w="12240">
                      <a:solidFill>
                        <a:srgbClr val="FFFFFF"/>
                      </a:solidFill>
                    </a:lnL>
                    <a:lnR w="12240">
                      <a:solidFill>
                        <a:srgbClr val="FFFFFF"/>
                      </a:solidFill>
                    </a:lnR>
                    <a:lnT w="38160">
                      <a:solidFill>
                        <a:srgbClr val="FFFFFF"/>
                      </a:solidFill>
                    </a:lnT>
                    <a:lnB w="12240">
                      <a:solidFill>
                        <a:srgbClr val="FFFFFF"/>
                      </a:solidFill>
                    </a:lnB>
                    <a:solidFill>
                      <a:srgbClr val="D0D8E7"/>
                    </a:solidFill>
                  </a:tcPr>
                </a:tc>
                <a:tc>
                  <a:txBody>
                    <a:bodyPr/>
                    <a:lstStyle/>
                    <a:p>
                      <a:pPr algn="ctr">
                        <a:lnSpc>
                          <a:spcPct val="100000"/>
                        </a:lnSpc>
                      </a:pPr>
                      <a:r>
                        <a:rPr lang="en-US" sz="1200" b="0" strike="noStrike" spc="-1">
                          <a:solidFill>
                            <a:srgbClr val="000000"/>
                          </a:solidFill>
                          <a:latin typeface="Calibri"/>
                        </a:rPr>
                        <a:t>1,500</a:t>
                      </a:r>
                      <a:endParaRPr lang="en-US" sz="1200" b="0" strike="noStrike" spc="-1">
                        <a:latin typeface="Arial"/>
                      </a:endParaRPr>
                    </a:p>
                  </a:txBody>
                  <a:tcPr marL="68400" marR="68400">
                    <a:lnL w="12240">
                      <a:solidFill>
                        <a:srgbClr val="FFFFFF"/>
                      </a:solidFill>
                    </a:lnL>
                    <a:lnR w="12240">
                      <a:solidFill>
                        <a:srgbClr val="FFFFFF"/>
                      </a:solidFill>
                    </a:lnR>
                    <a:lnT w="38160">
                      <a:solidFill>
                        <a:srgbClr val="FFFFFF"/>
                      </a:solidFill>
                    </a:lnT>
                    <a:lnB w="12240">
                      <a:solidFill>
                        <a:srgbClr val="FFFFFF"/>
                      </a:solidFill>
                    </a:lnB>
                    <a:solidFill>
                      <a:srgbClr val="D0D8E7"/>
                    </a:solidFill>
                  </a:tcPr>
                </a:tc>
                <a:tc>
                  <a:txBody>
                    <a:bodyPr/>
                    <a:lstStyle/>
                    <a:p>
                      <a:pPr algn="ctr">
                        <a:lnSpc>
                          <a:spcPct val="100000"/>
                        </a:lnSpc>
                      </a:pPr>
                      <a:r>
                        <a:rPr lang="en-US" sz="1200" b="0" strike="noStrike" spc="-1">
                          <a:solidFill>
                            <a:srgbClr val="000000"/>
                          </a:solidFill>
                          <a:latin typeface="Calibri"/>
                        </a:rPr>
                        <a:t>Dental Health Ed., BSS, Fluoride Varnish Tx.</a:t>
                      </a:r>
                      <a:endParaRPr lang="en-US" sz="1200" b="0" strike="noStrike" spc="-1">
                        <a:latin typeface="Arial"/>
                      </a:endParaRPr>
                    </a:p>
                  </a:txBody>
                  <a:tcPr marL="68400" marR="68400">
                    <a:lnL w="12240">
                      <a:solidFill>
                        <a:srgbClr val="FFFFFF"/>
                      </a:solidFill>
                    </a:lnL>
                    <a:lnR w="12240">
                      <a:solidFill>
                        <a:srgbClr val="FFFFFF"/>
                      </a:solidFill>
                    </a:lnR>
                    <a:lnT w="38160">
                      <a:solidFill>
                        <a:srgbClr val="FFFFFF"/>
                      </a:solidFill>
                    </a:lnT>
                    <a:lnB w="12240">
                      <a:solidFill>
                        <a:srgbClr val="FFFFFF"/>
                      </a:solidFill>
                    </a:lnB>
                    <a:solidFill>
                      <a:srgbClr val="D0D8E7"/>
                    </a:solidFill>
                  </a:tcPr>
                </a:tc>
                <a:extLst>
                  <a:ext uri="{0D108BD9-81ED-4DB2-BD59-A6C34878D82A}">
                    <a16:rowId xmlns:a16="http://schemas.microsoft.com/office/drawing/2014/main" val="10001"/>
                  </a:ext>
                </a:extLst>
              </a:tr>
              <a:tr h="626760">
                <a:tc>
                  <a:txBody>
                    <a:bodyPr/>
                    <a:lstStyle/>
                    <a:p>
                      <a:pPr>
                        <a:lnSpc>
                          <a:spcPct val="100000"/>
                        </a:lnSpc>
                        <a:tabLst>
                          <a:tab pos="0" algn="l"/>
                        </a:tabLst>
                      </a:pPr>
                      <a:r>
                        <a:rPr lang="en-US" sz="1200" b="0" strike="noStrike" spc="-1">
                          <a:solidFill>
                            <a:srgbClr val="000000"/>
                          </a:solidFill>
                          <a:latin typeface="Calibri"/>
                        </a:rPr>
                        <a:t>Maternal Child Health (MCH)</a:t>
                      </a:r>
                      <a:endParaRPr lang="en-US" sz="1200" b="0" strike="noStrike" spc="-1">
                        <a:latin typeface="Arial"/>
                      </a:endParaRPr>
                    </a:p>
                    <a:p>
                      <a:pPr>
                        <a:lnSpc>
                          <a:spcPct val="100000"/>
                        </a:lnSpc>
                        <a:tabLst>
                          <a:tab pos="0" algn="l"/>
                        </a:tabLst>
                      </a:pPr>
                      <a:endParaRPr lang="en-US" sz="12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gridSpan="2">
                  <a:txBody>
                    <a:bodyPr/>
                    <a:lstStyle/>
                    <a:p>
                      <a:pPr algn="ctr">
                        <a:lnSpc>
                          <a:spcPct val="100000"/>
                        </a:lnSpc>
                        <a:tabLst>
                          <a:tab pos="0" algn="l"/>
                        </a:tabLst>
                      </a:pPr>
                      <a:r>
                        <a:rPr lang="en-US" sz="1200" b="0" strike="noStrike" spc="-1">
                          <a:solidFill>
                            <a:srgbClr val="000000"/>
                          </a:solidFill>
                          <a:latin typeface="Calibri"/>
                        </a:rPr>
                        <a:t>Child Care Centers</a:t>
                      </a:r>
                      <a:endParaRPr lang="en-US" sz="1200" b="0" strike="noStrike" spc="-1">
                        <a:latin typeface="Arial"/>
                      </a:endParaRPr>
                    </a:p>
                    <a:p>
                      <a:pPr algn="ctr">
                        <a:lnSpc>
                          <a:spcPct val="100000"/>
                        </a:lnSpc>
                        <a:tabLst>
                          <a:tab pos="0" algn="l"/>
                        </a:tabLst>
                      </a:pPr>
                      <a:r>
                        <a:rPr lang="en-US" sz="1200" b="0" strike="noStrike" spc="-1">
                          <a:solidFill>
                            <a:srgbClr val="000000"/>
                          </a:solidFill>
                          <a:latin typeface="Calibri"/>
                        </a:rPr>
                        <a:t>Children with Special Needs</a:t>
                      </a:r>
                      <a:endParaRPr lang="en-US" sz="1200" b="0" strike="noStrike" spc="-1">
                        <a:latin typeface="Arial"/>
                      </a:endParaRPr>
                    </a:p>
                    <a:p>
                      <a:pPr algn="ctr">
                        <a:lnSpc>
                          <a:spcPct val="100000"/>
                        </a:lnSpc>
                        <a:tabLst>
                          <a:tab pos="0" algn="l"/>
                        </a:tabLst>
                      </a:pPr>
                      <a:endParaRPr lang="en-US" sz="12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hMerge="1">
                  <a:txBody>
                    <a:bodyPr/>
                    <a:lstStyle/>
                    <a:p>
                      <a:endParaRPr lang="en-US"/>
                    </a:p>
                  </a:txBody>
                  <a:tcPr marL="90000" marR="90000">
                    <a:solidFill>
                      <a:srgbClr val="729FCF"/>
                    </a:solidFill>
                  </a:tcPr>
                </a:tc>
                <a:tc>
                  <a:txBody>
                    <a:bodyPr/>
                    <a:lstStyle/>
                    <a:p>
                      <a:pPr algn="ctr">
                        <a:lnSpc>
                          <a:spcPct val="100000"/>
                        </a:lnSpc>
                      </a:pPr>
                      <a:r>
                        <a:rPr lang="en-US" sz="1200" b="0" strike="noStrike" spc="-1">
                          <a:solidFill>
                            <a:srgbClr val="000000"/>
                          </a:solidFill>
                          <a:latin typeface="Calibri"/>
                        </a:rPr>
                        <a:t>DHE, BSS, Fluoride Varnish Tx</a:t>
                      </a:r>
                      <a:endParaRPr lang="en-US" sz="12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2"/>
                  </a:ext>
                </a:extLst>
              </a:tr>
              <a:tr h="998640">
                <a:tc>
                  <a:txBody>
                    <a:bodyPr/>
                    <a:lstStyle/>
                    <a:p>
                      <a:pPr>
                        <a:lnSpc>
                          <a:spcPct val="100000"/>
                        </a:lnSpc>
                      </a:pPr>
                      <a:r>
                        <a:rPr lang="en-US" sz="1200" b="0" strike="noStrike" spc="-1">
                          <a:solidFill>
                            <a:srgbClr val="000000"/>
                          </a:solidFill>
                          <a:latin typeface="Calibri"/>
                        </a:rPr>
                        <a:t>Early Childhood Education (ECE)</a:t>
                      </a:r>
                      <a:endParaRPr lang="en-US" sz="12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ctr">
                        <a:lnSpc>
                          <a:spcPct val="100000"/>
                        </a:lnSpc>
                      </a:pPr>
                      <a:r>
                        <a:rPr lang="en-US" sz="1200" b="0" strike="noStrike" spc="-1">
                          <a:solidFill>
                            <a:srgbClr val="000000"/>
                          </a:solidFill>
                          <a:latin typeface="Calibri"/>
                        </a:rPr>
                        <a:t>53</a:t>
                      </a:r>
                      <a:endParaRPr lang="en-US" sz="12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ctr">
                        <a:lnSpc>
                          <a:spcPct val="100000"/>
                        </a:lnSpc>
                      </a:pPr>
                      <a:r>
                        <a:rPr lang="en-US" sz="1200" b="0" strike="noStrike" spc="-1">
                          <a:solidFill>
                            <a:srgbClr val="000000"/>
                          </a:solidFill>
                          <a:latin typeface="Calibri"/>
                        </a:rPr>
                        <a:t>1,348</a:t>
                      </a:r>
                      <a:endParaRPr lang="en-US" sz="12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ctr">
                        <a:lnSpc>
                          <a:spcPct val="100000"/>
                        </a:lnSpc>
                      </a:pPr>
                      <a:r>
                        <a:rPr lang="en-US" sz="1200" b="0" strike="noStrike" spc="-1">
                          <a:solidFill>
                            <a:srgbClr val="000000"/>
                          </a:solidFill>
                          <a:latin typeface="Calibri"/>
                        </a:rPr>
                        <a:t>DHE Lesson plans, Classroom Toothbrushing, FL Tablets</a:t>
                      </a:r>
                      <a:endParaRPr lang="en-US" sz="1200" b="0" strike="noStrike" spc="-1">
                        <a:latin typeface="Arial"/>
                      </a:endParaRPr>
                    </a:p>
                    <a:p>
                      <a:pPr algn="ctr">
                        <a:lnSpc>
                          <a:spcPct val="100000"/>
                        </a:lnSpc>
                      </a:pPr>
                      <a:r>
                        <a:rPr lang="en-US" sz="1200" b="0" strike="noStrike" spc="-1">
                          <a:solidFill>
                            <a:srgbClr val="000000"/>
                          </a:solidFill>
                          <a:latin typeface="Calibri"/>
                        </a:rPr>
                        <a:t>ECE Health Requirement:</a:t>
                      </a:r>
                      <a:endParaRPr lang="en-US" sz="1200" b="0" strike="noStrike" spc="-1">
                        <a:latin typeface="Arial"/>
                      </a:endParaRPr>
                    </a:p>
                    <a:p>
                      <a:pPr algn="ctr">
                        <a:lnSpc>
                          <a:spcPct val="100000"/>
                        </a:lnSpc>
                      </a:pPr>
                      <a:r>
                        <a:rPr lang="en-US" sz="1200" b="0" strike="noStrike" spc="-1">
                          <a:solidFill>
                            <a:srgbClr val="000000"/>
                          </a:solidFill>
                          <a:latin typeface="Calibri"/>
                        </a:rPr>
                        <a:t>45 days – Dental Exam &amp; BSS</a:t>
                      </a:r>
                      <a:endParaRPr lang="en-US" sz="1200" b="0" strike="noStrike" spc="-1">
                        <a:latin typeface="Arial"/>
                      </a:endParaRPr>
                    </a:p>
                    <a:p>
                      <a:pPr algn="ctr">
                        <a:lnSpc>
                          <a:spcPct val="100000"/>
                        </a:lnSpc>
                      </a:pPr>
                      <a:r>
                        <a:rPr lang="en-US" sz="1200" b="0" strike="noStrike" spc="-1">
                          <a:solidFill>
                            <a:srgbClr val="000000"/>
                          </a:solidFill>
                          <a:latin typeface="Calibri"/>
                        </a:rPr>
                        <a:t>90 Days- Curative Treatment</a:t>
                      </a:r>
                      <a:endParaRPr lang="en-US" sz="12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a16="http://schemas.microsoft.com/office/drawing/2014/main" val="10003"/>
                  </a:ext>
                </a:extLst>
              </a:tr>
              <a:tr h="578520">
                <a:tc>
                  <a:txBody>
                    <a:bodyPr/>
                    <a:lstStyle/>
                    <a:p>
                      <a:pPr>
                        <a:lnSpc>
                          <a:spcPct val="100000"/>
                        </a:lnSpc>
                      </a:pPr>
                      <a:r>
                        <a:rPr lang="en-US" sz="1200" b="0" strike="noStrike" spc="-1">
                          <a:solidFill>
                            <a:srgbClr val="000000"/>
                          </a:solidFill>
                          <a:latin typeface="Calibri"/>
                        </a:rPr>
                        <a:t>Elementary Schools</a:t>
                      </a:r>
                      <a:endParaRPr lang="en-US" sz="12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en-US" sz="1200" b="0" strike="noStrike" spc="-1">
                          <a:solidFill>
                            <a:srgbClr val="000000"/>
                          </a:solidFill>
                          <a:latin typeface="Calibri"/>
                        </a:rPr>
                        <a:t>23 Public</a:t>
                      </a:r>
                      <a:endParaRPr lang="en-US" sz="1200" b="0" strike="noStrike" spc="-1">
                        <a:latin typeface="Arial"/>
                      </a:endParaRPr>
                    </a:p>
                    <a:p>
                      <a:pPr algn="ctr">
                        <a:lnSpc>
                          <a:spcPct val="100000"/>
                        </a:lnSpc>
                        <a:tabLst>
                          <a:tab pos="0" algn="l"/>
                        </a:tabLst>
                      </a:pPr>
                      <a:r>
                        <a:rPr lang="en-US" sz="1200" b="0" strike="noStrike" spc="-1">
                          <a:solidFill>
                            <a:srgbClr val="000000"/>
                          </a:solidFill>
                          <a:latin typeface="Calibri"/>
                        </a:rPr>
                        <a:t>13 Private</a:t>
                      </a:r>
                      <a:endParaRPr lang="en-US" sz="12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en-US" sz="1200" b="0" strike="noStrike" spc="-1">
                          <a:solidFill>
                            <a:srgbClr val="000000"/>
                          </a:solidFill>
                          <a:latin typeface="Calibri"/>
                        </a:rPr>
                        <a:t>9, 716</a:t>
                      </a:r>
                      <a:endParaRPr lang="en-US" sz="1200" b="0" strike="noStrike" spc="-1">
                        <a:latin typeface="Arial"/>
                      </a:endParaRPr>
                    </a:p>
                    <a:p>
                      <a:pPr algn="ctr">
                        <a:lnSpc>
                          <a:spcPct val="100000"/>
                        </a:lnSpc>
                      </a:pPr>
                      <a:r>
                        <a:rPr lang="en-US" sz="1200" b="0" strike="noStrike" spc="-1">
                          <a:solidFill>
                            <a:srgbClr val="000000"/>
                          </a:solidFill>
                          <a:latin typeface="Calibri"/>
                        </a:rPr>
                        <a:t>2,151</a:t>
                      </a:r>
                      <a:endParaRPr lang="en-US" sz="12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en-US"/>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4"/>
                  </a:ext>
                </a:extLst>
              </a:tr>
              <a:tr h="999360">
                <a:tc>
                  <a:txBody>
                    <a:bodyPr/>
                    <a:lstStyle/>
                    <a:p>
                      <a:pPr>
                        <a:lnSpc>
                          <a:spcPct val="100000"/>
                        </a:lnSpc>
                      </a:pPr>
                      <a:r>
                        <a:rPr lang="en-US" sz="1200" b="0" strike="noStrike" spc="-1">
                          <a:solidFill>
                            <a:srgbClr val="000000"/>
                          </a:solidFill>
                          <a:latin typeface="Calibri"/>
                        </a:rPr>
                        <a:t>Summer Program (May - July)</a:t>
                      </a:r>
                      <a:endParaRPr lang="en-US" sz="12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EDEE2"/>
                    </a:solidFill>
                  </a:tcPr>
                </a:tc>
                <a:tc>
                  <a:txBody>
                    <a:bodyPr/>
                    <a:lstStyle/>
                    <a:p>
                      <a:pPr algn="ctr">
                        <a:lnSpc>
                          <a:spcPct val="100000"/>
                        </a:lnSpc>
                      </a:pPr>
                      <a:r>
                        <a:rPr lang="en-US" sz="1200" b="0" strike="noStrike" spc="-1">
                          <a:solidFill>
                            <a:srgbClr val="000000"/>
                          </a:solidFill>
                          <a:latin typeface="Calibri"/>
                        </a:rPr>
                        <a:t>Set up and move in 3 different locations. </a:t>
                      </a:r>
                      <a:endParaRPr lang="en-US" sz="1200" b="0" strike="noStrike" spc="-1">
                        <a:latin typeface="Arial"/>
                      </a:endParaRPr>
                    </a:p>
                    <a:p>
                      <a:pPr algn="ctr">
                        <a:lnSpc>
                          <a:spcPct val="100000"/>
                        </a:lnSpc>
                      </a:pPr>
                      <a:r>
                        <a:rPr lang="en-US" sz="1200" b="0" strike="noStrike" spc="-1">
                          <a:solidFill>
                            <a:srgbClr val="000000"/>
                          </a:solidFill>
                          <a:latin typeface="Calibri"/>
                        </a:rPr>
                        <a:t>(West, Central and East)</a:t>
                      </a:r>
                      <a:endParaRPr lang="en-US" sz="12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EDEE2"/>
                    </a:solidFill>
                  </a:tcPr>
                </a:tc>
                <a:tc>
                  <a:txBody>
                    <a:bodyPr/>
                    <a:lstStyle/>
                    <a:p>
                      <a:pPr>
                        <a:lnSpc>
                          <a:spcPct val="100000"/>
                        </a:lnSpc>
                      </a:pPr>
                      <a:r>
                        <a:rPr lang="en-US" sz="1200" b="0" strike="noStrike" spc="-1">
                          <a:solidFill>
                            <a:srgbClr val="000000"/>
                          </a:solidFill>
                          <a:latin typeface="Calibri"/>
                        </a:rPr>
                        <a:t> </a:t>
                      </a:r>
                      <a:endParaRPr lang="en-US" sz="1200" b="0" strike="noStrike" spc="-1">
                        <a:latin typeface="Arial"/>
                      </a:endParaRPr>
                    </a:p>
                    <a:p>
                      <a:pPr>
                        <a:lnSpc>
                          <a:spcPct val="100000"/>
                        </a:lnSpc>
                      </a:pPr>
                      <a:endParaRPr lang="en-US" sz="1200" b="0" strike="noStrike" spc="-1">
                        <a:latin typeface="Arial"/>
                      </a:endParaRPr>
                    </a:p>
                    <a:p>
                      <a:pPr>
                        <a:lnSpc>
                          <a:spcPct val="100000"/>
                        </a:lnSpc>
                      </a:pPr>
                      <a:endParaRPr lang="en-US" sz="1200" b="0" strike="noStrike" spc="-1">
                        <a:latin typeface="Arial"/>
                      </a:endParaRPr>
                    </a:p>
                    <a:p>
                      <a:pPr>
                        <a:lnSpc>
                          <a:spcPct val="100000"/>
                        </a:lnSpc>
                      </a:pPr>
                      <a:endParaRPr lang="en-US" sz="1200" b="0" strike="noStrike" spc="-1">
                        <a:latin typeface="Arial"/>
                      </a:endParaRPr>
                    </a:p>
                    <a:p>
                      <a:pPr>
                        <a:lnSpc>
                          <a:spcPct val="100000"/>
                        </a:lnSpc>
                      </a:pPr>
                      <a:endParaRPr lang="en-US" sz="12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EDEE2"/>
                    </a:solidFill>
                  </a:tcPr>
                </a:tc>
                <a:tc>
                  <a:txBody>
                    <a:bodyPr/>
                    <a:lstStyle/>
                    <a:p>
                      <a:pPr algn="ctr">
                        <a:lnSpc>
                          <a:spcPct val="100000"/>
                        </a:lnSpc>
                      </a:pPr>
                      <a:endParaRPr lang="en-US" sz="1800" b="0" strike="noStrike" spc="-1">
                        <a:latin typeface="Arial"/>
                      </a:endParaRPr>
                    </a:p>
                    <a:p>
                      <a:pPr algn="ctr">
                        <a:lnSpc>
                          <a:spcPct val="100000"/>
                        </a:lnSpc>
                      </a:pPr>
                      <a:endParaRPr lang="en-US" sz="1800" b="0" strike="noStrike" spc="-1">
                        <a:latin typeface="Arial"/>
                      </a:endParaRPr>
                    </a:p>
                    <a:p>
                      <a:pPr algn="ctr">
                        <a:lnSpc>
                          <a:spcPct val="100000"/>
                        </a:lnSpc>
                      </a:pPr>
                      <a:endParaRPr lang="en-US" sz="1800" b="0" strike="noStrike" spc="-1">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EDEE2"/>
                    </a:solidFill>
                  </a:tcPr>
                </a:tc>
                <a:extLst>
                  <a:ext uri="{0D108BD9-81ED-4DB2-BD59-A6C34878D82A}">
                    <a16:rowId xmlns:a16="http://schemas.microsoft.com/office/drawing/2014/main" val="10005"/>
                  </a:ext>
                </a:extLst>
              </a:tr>
            </a:tbl>
          </a:graphicData>
        </a:graphic>
      </p:graphicFrame>
      <p:sp>
        <p:nvSpPr>
          <p:cNvPr id="149" name="CustomShape 3"/>
          <p:cNvSpPr/>
          <p:nvPr/>
        </p:nvSpPr>
        <p:spPr>
          <a:xfrm>
            <a:off x="6389640" y="3867480"/>
            <a:ext cx="2754000" cy="165564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marL="343080" indent="-342720">
              <a:lnSpc>
                <a:spcPct val="100000"/>
              </a:lnSpc>
              <a:spcBef>
                <a:spcPts val="241"/>
              </a:spcBef>
              <a:buClr>
                <a:srgbClr val="000000"/>
              </a:buClr>
              <a:buFont typeface="Arial"/>
              <a:buChar char="•"/>
            </a:pPr>
            <a:r>
              <a:rPr lang="en-US" sz="1200" b="0" strike="noStrike" spc="-1">
                <a:solidFill>
                  <a:srgbClr val="000000"/>
                </a:solidFill>
                <a:latin typeface="Calibri"/>
              </a:rPr>
              <a:t>Basic Screening Survey (BSS)</a:t>
            </a:r>
            <a:endParaRPr lang="en-US" sz="1200" b="0" strike="noStrike" spc="-1">
              <a:latin typeface="Arial"/>
            </a:endParaRPr>
          </a:p>
          <a:p>
            <a:pPr marL="343080" indent="-342720">
              <a:lnSpc>
                <a:spcPct val="100000"/>
              </a:lnSpc>
              <a:spcBef>
                <a:spcPts val="241"/>
              </a:spcBef>
              <a:buClr>
                <a:srgbClr val="000000"/>
              </a:buClr>
              <a:buFont typeface="Arial"/>
              <a:buChar char="•"/>
            </a:pPr>
            <a:r>
              <a:rPr lang="en-US" sz="1200" b="0" strike="noStrike" spc="-1">
                <a:solidFill>
                  <a:srgbClr val="000000"/>
                </a:solidFill>
                <a:latin typeface="Calibri"/>
              </a:rPr>
              <a:t>Dental Health Education</a:t>
            </a:r>
            <a:endParaRPr lang="en-US" sz="1200" b="0" strike="noStrike" spc="-1">
              <a:latin typeface="Arial"/>
            </a:endParaRPr>
          </a:p>
          <a:p>
            <a:pPr marL="343080" indent="-342720">
              <a:lnSpc>
                <a:spcPct val="100000"/>
              </a:lnSpc>
              <a:spcBef>
                <a:spcPts val="241"/>
              </a:spcBef>
              <a:buClr>
                <a:srgbClr val="000000"/>
              </a:buClr>
              <a:buFont typeface="Arial"/>
              <a:buChar char="•"/>
            </a:pPr>
            <a:r>
              <a:rPr lang="en-US" sz="1200" b="0" strike="noStrike" spc="-1">
                <a:solidFill>
                  <a:srgbClr val="000000"/>
                </a:solidFill>
                <a:latin typeface="Calibri"/>
              </a:rPr>
              <a:t>Preventive Treatment</a:t>
            </a:r>
            <a:endParaRPr lang="en-US" sz="1200" b="0" strike="noStrike" spc="-1">
              <a:latin typeface="Arial"/>
            </a:endParaRPr>
          </a:p>
          <a:p>
            <a:pPr marL="343080" indent="-342720">
              <a:lnSpc>
                <a:spcPct val="100000"/>
              </a:lnSpc>
              <a:spcBef>
                <a:spcPts val="241"/>
              </a:spcBef>
              <a:buClr>
                <a:srgbClr val="000000"/>
              </a:buClr>
              <a:buFont typeface="Arial"/>
              <a:buChar char="•"/>
            </a:pPr>
            <a:r>
              <a:rPr lang="en-US" sz="1200" b="0" strike="noStrike" spc="-1">
                <a:solidFill>
                  <a:srgbClr val="000000"/>
                </a:solidFill>
                <a:latin typeface="Calibri"/>
              </a:rPr>
              <a:t>Sealants : 2</a:t>
            </a:r>
            <a:r>
              <a:rPr lang="en-US" sz="1200" b="0" strike="noStrike" spc="-1" baseline="30000">
                <a:solidFill>
                  <a:srgbClr val="000000"/>
                </a:solidFill>
                <a:latin typeface="Calibri"/>
              </a:rPr>
              <a:t>nd</a:t>
            </a:r>
            <a:r>
              <a:rPr lang="en-US" sz="1200" b="0" strike="noStrike" spc="-1">
                <a:solidFill>
                  <a:srgbClr val="000000"/>
                </a:solidFill>
                <a:latin typeface="Calibri"/>
              </a:rPr>
              <a:t> &amp; 5</a:t>
            </a:r>
            <a:r>
              <a:rPr lang="en-US" sz="1200" b="0" strike="noStrike" spc="-1" baseline="30000">
                <a:solidFill>
                  <a:srgbClr val="000000"/>
                </a:solidFill>
                <a:latin typeface="Calibri"/>
              </a:rPr>
              <a:t>th</a:t>
            </a:r>
            <a:r>
              <a:rPr lang="en-US" sz="1200" b="0" strike="noStrike" spc="-1">
                <a:solidFill>
                  <a:srgbClr val="000000"/>
                </a:solidFill>
                <a:latin typeface="Calibri"/>
              </a:rPr>
              <a:t> graders</a:t>
            </a:r>
            <a:endParaRPr lang="en-US" sz="1200" b="0" strike="noStrike" spc="-1">
              <a:latin typeface="Arial"/>
            </a:endParaRPr>
          </a:p>
          <a:p>
            <a:pPr marL="343080" indent="-342720">
              <a:lnSpc>
                <a:spcPct val="100000"/>
              </a:lnSpc>
              <a:spcBef>
                <a:spcPts val="241"/>
              </a:spcBef>
              <a:buClr>
                <a:srgbClr val="000000"/>
              </a:buClr>
              <a:buFont typeface="Arial"/>
              <a:buChar char="•"/>
            </a:pPr>
            <a:r>
              <a:rPr lang="en-US" sz="1200" b="0" strike="noStrike" spc="-1">
                <a:solidFill>
                  <a:srgbClr val="000000"/>
                </a:solidFill>
                <a:latin typeface="Calibri"/>
              </a:rPr>
              <a:t>Curative Treatment</a:t>
            </a:r>
            <a:endParaRPr lang="en-US" sz="1200" b="0" strike="noStrike" spc="-1">
              <a:latin typeface="Arial"/>
            </a:endParaRPr>
          </a:p>
          <a:p>
            <a:pPr marL="343080" indent="-342720">
              <a:lnSpc>
                <a:spcPct val="100000"/>
              </a:lnSpc>
              <a:spcBef>
                <a:spcPts val="241"/>
              </a:spcBef>
              <a:buClr>
                <a:srgbClr val="000000"/>
              </a:buClr>
              <a:buFont typeface="Arial"/>
              <a:buChar char="•"/>
            </a:pPr>
            <a:r>
              <a:rPr lang="en-US" sz="1200" b="0" strike="noStrike" spc="-1">
                <a:solidFill>
                  <a:srgbClr val="000000"/>
                </a:solidFill>
                <a:latin typeface="Calibri"/>
              </a:rPr>
              <a:t>Referrals to CHC and LBJ</a:t>
            </a:r>
            <a:endParaRPr lang="en-US" sz="1200" b="0" strike="noStrike" spc="-1">
              <a:latin typeface="Arial"/>
            </a:endParaRPr>
          </a:p>
          <a:p>
            <a:pPr marL="343080" indent="-342720">
              <a:lnSpc>
                <a:spcPct val="100000"/>
              </a:lnSpc>
              <a:spcBef>
                <a:spcPts val="241"/>
              </a:spcBef>
              <a:buClr>
                <a:srgbClr val="000000"/>
              </a:buClr>
              <a:buFont typeface="Arial"/>
              <a:buChar char="•"/>
            </a:pPr>
            <a:r>
              <a:rPr lang="en-US" sz="1200" b="0" strike="noStrike" spc="-1">
                <a:solidFill>
                  <a:srgbClr val="000000"/>
                </a:solidFill>
                <a:latin typeface="Calibri"/>
              </a:rPr>
              <a:t>Referrals to LBJ for Gen. Anesthesia</a:t>
            </a:r>
            <a:endParaRPr lang="en-US" sz="1200" b="0" strike="noStrike" spc="-1">
              <a:latin typeface="Arial"/>
            </a:endParaRPr>
          </a:p>
          <a:p>
            <a:pPr>
              <a:lnSpc>
                <a:spcPct val="100000"/>
              </a:lnSpc>
              <a:spcBef>
                <a:spcPts val="479"/>
              </a:spcBef>
            </a:pPr>
            <a:endParaRPr lang="en-US" sz="1200" b="0" strike="noStrike" spc="-1">
              <a:latin typeface="Arial"/>
            </a:endParaRPr>
          </a:p>
        </p:txBody>
      </p:sp>
      <p:pic>
        <p:nvPicPr>
          <p:cNvPr id="150" name="Picture 10" descr="No description available."/>
          <p:cNvPicPr/>
          <p:nvPr/>
        </p:nvPicPr>
        <p:blipFill>
          <a:blip r:embed="rId4"/>
          <a:srcRect b="9830"/>
          <a:stretch/>
        </p:blipFill>
        <p:spPr>
          <a:xfrm>
            <a:off x="9430920" y="1993680"/>
            <a:ext cx="2155320" cy="3346560"/>
          </a:xfrm>
          <a:prstGeom prst="rect">
            <a:avLst/>
          </a:prstGeom>
          <a:ln>
            <a:noFill/>
          </a:ln>
          <a:effectLst>
            <a:outerShdw blurRad="292100" dist="139498" dir="2700000" algn="tl" rotWithShape="0">
              <a:srgbClr val="333333">
                <a:alpha val="65000"/>
              </a:srgbClr>
            </a:outerShdw>
          </a:effectLst>
        </p:spPr>
      </p:pic>
      <p:pic>
        <p:nvPicPr>
          <p:cNvPr id="151" name="Picture 4" descr="No description available."/>
          <p:cNvPicPr/>
          <p:nvPr/>
        </p:nvPicPr>
        <p:blipFill>
          <a:blip r:embed="rId5"/>
          <a:srcRect t="39783"/>
          <a:stretch/>
        </p:blipFill>
        <p:spPr>
          <a:xfrm>
            <a:off x="9137520" y="530280"/>
            <a:ext cx="2453760" cy="1311120"/>
          </a:xfrm>
          <a:prstGeom prst="rect">
            <a:avLst/>
          </a:prstGeom>
          <a:ln>
            <a:noFill/>
          </a:ln>
          <a:effectLst>
            <a:outerShdw blurRad="292100" dist="139498" dir="2700000" algn="tl" rotWithShape="0">
              <a:srgbClr val="333333">
                <a:alpha val="65000"/>
              </a:srgbClr>
            </a:outerShdw>
          </a:effectLst>
        </p:spPr>
      </p:pic>
      <p:pic>
        <p:nvPicPr>
          <p:cNvPr id="152" name="Content Placeholder 7"/>
          <p:cNvPicPr/>
          <p:nvPr/>
        </p:nvPicPr>
        <p:blipFill>
          <a:blip r:embed="rId6"/>
          <a:stretch/>
        </p:blipFill>
        <p:spPr>
          <a:xfrm>
            <a:off x="4495320" y="5550480"/>
            <a:ext cx="1745280" cy="1096920"/>
          </a:xfrm>
          <a:prstGeom prst="rect">
            <a:avLst/>
          </a:prstGeom>
          <a:ln>
            <a:noFill/>
          </a:ln>
        </p:spPr>
      </p:pic>
      <p:pic>
        <p:nvPicPr>
          <p:cNvPr id="153" name="Picture 15"/>
          <p:cNvPicPr/>
          <p:nvPr/>
        </p:nvPicPr>
        <p:blipFill>
          <a:blip r:embed="rId7"/>
          <a:srcRect l="5000" t="11109" r="15000" b="6667"/>
          <a:stretch/>
        </p:blipFill>
        <p:spPr>
          <a:xfrm>
            <a:off x="9379440" y="5463360"/>
            <a:ext cx="2206800" cy="1345680"/>
          </a:xfrm>
          <a:prstGeom prst="rect">
            <a:avLst/>
          </a:prstGeom>
          <a:ln w="88920" cap="sq">
            <a:solidFill>
              <a:srgbClr val="FFFFFF"/>
            </a:solidFill>
            <a:miter/>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40897</TotalTime>
  <Words>1391</Words>
  <Application>Microsoft Office PowerPoint</Application>
  <PresentationFormat>Widescreen</PresentationFormat>
  <Paragraphs>221</Paragraphs>
  <Slides>15</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Calibri</vt:lpstr>
      <vt:lpstr>Edwardian Script ITC</vt:lpstr>
      <vt:lpstr>Eras Demi ITC</vt:lpstr>
      <vt:lpstr>Symbol</vt:lpstr>
      <vt:lpstr>Times New Roman</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Samoa Presentation</dc:title>
  <dc:subject/>
  <dc:creator>Chuck Leota</dc:creator>
  <dc:description/>
  <cp:lastModifiedBy>Beverly Isman</cp:lastModifiedBy>
  <cp:revision>209</cp:revision>
  <dcterms:created xsi:type="dcterms:W3CDTF">2019-01-22T03:40:04Z</dcterms:created>
  <dcterms:modified xsi:type="dcterms:W3CDTF">2023-04-05T18:10:46Z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8</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15</vt:i4>
  </property>
</Properties>
</file>