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10" r:id="rId4"/>
    <p:sldMasterId id="2147483722" r:id="rId5"/>
  </p:sldMasterIdLst>
  <p:notesMasterIdLst>
    <p:notesMasterId r:id="rId108"/>
  </p:notesMasterIdLst>
  <p:handoutMasterIdLst>
    <p:handoutMasterId r:id="rId109"/>
  </p:handoutMasterIdLst>
  <p:sldIdLst>
    <p:sldId id="257" r:id="rId6"/>
    <p:sldId id="258" r:id="rId7"/>
    <p:sldId id="259" r:id="rId8"/>
    <p:sldId id="260"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261" r:id="rId88"/>
    <p:sldId id="262" r:id="rId89"/>
    <p:sldId id="263" r:id="rId90"/>
    <p:sldId id="264" r:id="rId91"/>
    <p:sldId id="265" r:id="rId92"/>
    <p:sldId id="266" r:id="rId93"/>
    <p:sldId id="267" r:id="rId94"/>
    <p:sldId id="268" r:id="rId95"/>
    <p:sldId id="269" r:id="rId96"/>
    <p:sldId id="270" r:id="rId97"/>
    <p:sldId id="271" r:id="rId98"/>
    <p:sldId id="272" r:id="rId99"/>
    <p:sldId id="273" r:id="rId100"/>
    <p:sldId id="274" r:id="rId101"/>
    <p:sldId id="275" r:id="rId102"/>
    <p:sldId id="276" r:id="rId103"/>
    <p:sldId id="277" r:id="rId104"/>
    <p:sldId id="358" r:id="rId105"/>
    <p:sldId id="278" r:id="rId106"/>
    <p:sldId id="359"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100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handoutMaster" Target="handoutMasters/handout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173003-F781-40E8-9EBC-9EA61303B551}" type="datetimeFigureOut">
              <a:rPr lang="en-US" smtClean="0"/>
              <a:t>3/23/2017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024537-DAF3-4F92-9395-B5B5043F2591}" type="slidenum">
              <a:rPr lang="en-US" smtClean="0"/>
              <a:t>0</a:t>
            </a:fld>
            <a:endParaRPr lang="en-US"/>
          </a:p>
        </p:txBody>
      </p:sp>
    </p:spTree>
    <p:extLst>
      <p:ext uri="{BB962C8B-B14F-4D97-AF65-F5344CB8AC3E}">
        <p14:creationId xmlns:p14="http://schemas.microsoft.com/office/powerpoint/2010/main" val="2988015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F9520-6DCB-476C-8880-1F6808B19A5A}" type="datetimeFigureOut">
              <a:rPr lang="en-US" smtClean="0"/>
              <a:t>3/23/2017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EDED5B-1E93-4713-B8FD-A91A17B22F9C}" type="slidenum">
              <a:rPr lang="en-US" smtClean="0"/>
              <a:t>‹#›</a:t>
            </a:fld>
            <a:endParaRPr lang="en-US"/>
          </a:p>
        </p:txBody>
      </p:sp>
    </p:spTree>
    <p:extLst>
      <p:ext uri="{BB962C8B-B14F-4D97-AF65-F5344CB8AC3E}">
        <p14:creationId xmlns:p14="http://schemas.microsoft.com/office/powerpoint/2010/main" val="1441979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5050F-F687-422A-A74F-D31CE4F0088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55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129467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414465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Select Oral Health, and then select Topic</a:t>
            </a:r>
            <a:r>
              <a:rPr lang="en-US" baseline="0" dirty="0"/>
              <a:t> = </a:t>
            </a:r>
            <a:r>
              <a:rPr lang="en-US" dirty="0"/>
              <a:t>“Dental Visit”, “Teeth</a:t>
            </a:r>
            <a:r>
              <a:rPr lang="en-US" baseline="0" dirty="0"/>
              <a:t> Removed”, or “All Teeth Removed”</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86237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Can then look by age group.</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2942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Click your state will give you state estimate</a:t>
            </a:r>
            <a:r>
              <a:rPr lang="en-US" baseline="0" dirty="0"/>
              <a:t> and CI. Will also give you option to look at all indicators for your state. Can then look by age group. If you select to look at all indicators for your state, you can then look at individual indicators.</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2942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Can</a:t>
            </a:r>
            <a:r>
              <a:rPr lang="en-US" baseline="0" dirty="0"/>
              <a:t> also look by g</a:t>
            </a:r>
            <a:r>
              <a:rPr lang="en-US" dirty="0"/>
              <a:t>ender</a:t>
            </a:r>
            <a:r>
              <a:rPr lang="en-US" baseline="0" dirty="0"/>
              <a:t>, age group, race/ethnicity, education attained, and household income.</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444960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00765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618151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65958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90197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5050F-F687-422A-A74F-D31CE4F00883}"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125319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09200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49167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64478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837264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509736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069718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50351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676861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4251090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62149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Stan </a:t>
            </a:r>
            <a:r>
              <a:rPr lang="en-US" dirty="0" err="1"/>
              <a:t>Freburg</a:t>
            </a:r>
            <a:r>
              <a:rPr lang="en-US" dirty="0"/>
              <a:t> in Dragnet parody</a:t>
            </a:r>
            <a:r>
              <a:rPr lang="en-US" baseline="0" dirty="0"/>
              <a:t> – Little Blue Riding Hood</a:t>
            </a:r>
          </a:p>
          <a:p>
            <a:r>
              <a:rPr lang="en-US" baseline="0" dirty="0"/>
              <a:t>Joe </a:t>
            </a:r>
            <a:r>
              <a:rPr lang="en-US" baseline="0" dirty="0" err="1"/>
              <a:t>Frieday</a:t>
            </a:r>
            <a:r>
              <a:rPr lang="en-US" baseline="0" dirty="0"/>
              <a:t> said, “All we want are the facts, </a:t>
            </a:r>
            <a:r>
              <a:rPr lang="en-US" baseline="0" dirty="0" err="1"/>
              <a:t>maam</a:t>
            </a:r>
            <a:r>
              <a:rPr lang="en-US" baseline="0" dirty="0"/>
              <a:t>”  and “all we know are the facts, </a:t>
            </a:r>
            <a:r>
              <a:rPr lang="en-US" baseline="0" dirty="0" err="1"/>
              <a:t>maam</a:t>
            </a:r>
            <a:r>
              <a:rPr lang="en-US" baseline="0" dirty="0"/>
              <a:t>”</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9038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286257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a:t>
            </a:r>
            <a:r>
              <a:rPr lang="en-US" baseline="0" dirty="0"/>
              <a:t> are relevant links on the ASTDD website. There is a link to the CDC Oral Health Data website and the link to state activities is a place to look to see if states have done or are doing surveillance activities for older adults. We’ll take a closer look at the State Programs and Basic Screening Survey links. </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375656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4124604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50373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628492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027631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184516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874365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707969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06126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22732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Can again select 65+ with 6 or more teeth</a:t>
            </a:r>
            <a:r>
              <a:rPr lang="en-US" baseline="0" dirty="0"/>
              <a:t> lost, 65+ with all teeth lost, or </a:t>
            </a:r>
            <a:r>
              <a:rPr lang="en-US" dirty="0"/>
              <a:t>dental visit</a:t>
            </a:r>
            <a:r>
              <a:rPr lang="en-US" baseline="0" dirty="0"/>
              <a:t> (and then do an age breakdown and select 65+, </a:t>
            </a:r>
          </a:p>
          <a:p>
            <a:r>
              <a:rPr lang="en-US" baseline="0" dirty="0"/>
              <a:t>Same options of map, chart, or table for data display</a:t>
            </a:r>
          </a:p>
          <a:p>
            <a:r>
              <a:rPr lang="en-US" baseline="0" dirty="0"/>
              <a:t>And can click on state in map to get state estimate and CI, and option to look at all oral indicators for your state.</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923733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4157250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94680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525610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797687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891317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66228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071200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66696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7885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Older Population” is a link to a census document pdf</a:t>
            </a:r>
            <a:r>
              <a:rPr lang="en-US" baseline="0" dirty="0"/>
              <a:t> that provides detailed information on the older adult US population including distributions, maps, trends and breakdowns by state and even some county/community level information.</a:t>
            </a:r>
            <a:endParaRPr lang="en-US" dirty="0"/>
          </a:p>
          <a:p>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17723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566046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923531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4050478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94358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851396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35648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151727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09059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01320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73027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Select your state for info on your state</a:t>
            </a:r>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22732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168656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0110060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152194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896166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55C424-98FF-49C9-B177-C6217F0AF408}"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4183991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920838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0531192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202609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6388763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24138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6061637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7512487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49976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653107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2498011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0651043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0759409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33262929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20709076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6706133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514974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Then select Class</a:t>
            </a:r>
            <a:r>
              <a:rPr lang="en-US" baseline="0" dirty="0"/>
              <a:t> = oral health, Topic = (All teeth removed, Teeth Removed (any vs. 6+ in Oral Health Data), or Dental Visit;  and Year    ----  GO</a:t>
            </a:r>
          </a:p>
          <a:p>
            <a:r>
              <a:rPr lang="en-US" baseline="0" dirty="0"/>
              <a:t>(Check with Kathy on Teeth Removed)</a:t>
            </a:r>
            <a:endParaRPr lang="en-US" dirty="0"/>
          </a:p>
        </p:txBody>
      </p:sp>
      <p:sp>
        <p:nvSpPr>
          <p:cNvPr id="4" name="Slide Number Placeholder 3"/>
          <p:cNvSpPr>
            <a:spLocks noGrp="1"/>
          </p:cNvSpPr>
          <p:nvPr>
            <p:ph type="sldNum" sz="quarter" idx="10"/>
          </p:nvPr>
        </p:nvSpPr>
        <p:spPr/>
        <p:txBody>
          <a:bodyPr/>
          <a:lstStyle/>
          <a:p>
            <a:fld id="{26677AC9-CD55-4DC3-8196-0488D7F97E7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017727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15559944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624E7B-11C3-44E9-8EB0-DBE451A6C810}"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420403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EDED5B-1E93-4713-B8FD-A91A17B22F9C}" type="slidenum">
              <a:rPr lang="en-US" smtClean="0"/>
              <a:t>‹#›</a:t>
            </a:fld>
            <a:endParaRPr lang="en-US"/>
          </a:p>
        </p:txBody>
      </p:sp>
    </p:spTree>
    <p:extLst>
      <p:ext uri="{BB962C8B-B14F-4D97-AF65-F5344CB8AC3E}">
        <p14:creationId xmlns:p14="http://schemas.microsoft.com/office/powerpoint/2010/main" val="675107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31872E-0F00-4910-B04A-D0429910F560}" type="datetime1">
              <a:rPr lang="en-US" smtClean="0">
                <a:solidFill>
                  <a:prstClr val="black">
                    <a:tint val="75000"/>
                  </a:prstClr>
                </a:solidFill>
              </a:rPr>
              <a:t>3/23/2017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612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15E4DD-484F-4B39-B759-1CD4470B28FE}" type="datetime1">
              <a:rPr lang="en-US" smtClean="0">
                <a:solidFill>
                  <a:prstClr val="black">
                    <a:tint val="75000"/>
                  </a:prstClr>
                </a:solidFill>
              </a:rPr>
              <a:t>3/23/2017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5786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BF0C99-E80B-4B06-A232-ED95DD18D3AB}" type="datetime1">
              <a:rPr lang="en-US" smtClean="0">
                <a:solidFill>
                  <a:prstClr val="black">
                    <a:tint val="75000"/>
                  </a:prstClr>
                </a:solidFill>
              </a:rPr>
              <a:t>3/23/2017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3838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64"/>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0E828F5-9D30-4DBE-9A34-3D99DD2950E0}" type="datetime1">
              <a:rPr lang="en-US" smtClean="0"/>
              <a:t>3/23/2017</a:t>
            </a:fld>
            <a:endParaRPr lang="en-GB"/>
          </a:p>
        </p:txBody>
      </p:sp>
      <p:sp>
        <p:nvSpPr>
          <p:cNvPr id="17" name="Footer Placeholder 16"/>
          <p:cNvSpPr>
            <a:spLocks noGrp="1"/>
          </p:cNvSpPr>
          <p:nvPr>
            <p:ph type="ftr" sz="quarter" idx="11"/>
          </p:nvPr>
        </p:nvSpPr>
        <p:spPr/>
        <p:txBody>
          <a:bodyPr/>
          <a:lstStyle/>
          <a:p>
            <a:endParaRPr lang="en-GB"/>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8"/>
            <a:ext cx="457200" cy="441325"/>
          </a:xfrm>
        </p:spPr>
        <p:txBody>
          <a:bodyPr/>
          <a:lstStyle>
            <a:lvl1pPr>
              <a:defRPr>
                <a:solidFill>
                  <a:schemeClr val="accent3">
                    <a:shade val="75000"/>
                  </a:schemeClr>
                </a:solidFill>
              </a:defRPr>
            </a:lvl1p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72758363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3">
                    <a:shade val="75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EA118DE9-3ADD-4286-8237-6106DFB92051}" type="datetime1">
              <a:rPr lang="en-US" smtClean="0"/>
              <a:t>3/23/2017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61688" y="1026377"/>
            <a:ext cx="457200" cy="441325"/>
          </a:xfrm>
        </p:spPr>
        <p:txBody>
          <a:body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lvl1pPr>
              <a:defRPr>
                <a:solidFill>
                  <a:schemeClr val="tx1"/>
                </a:solidFill>
                <a:latin typeface="Calibri" pitchFamily="34" charset="0"/>
                <a:cs typeface="Calibri" pitchFamily="34" charset="0"/>
              </a:defRPr>
            </a:lvl1pPr>
            <a:lvl2pPr>
              <a:defRPr>
                <a:solidFill>
                  <a:schemeClr val="tx1"/>
                </a:solidFill>
                <a:latin typeface="Calibri" pitchFamily="34" charset="0"/>
                <a:cs typeface="Calibri" pitchFamily="34" charset="0"/>
              </a:defRPr>
            </a:lvl2pPr>
            <a:lvl3pPr>
              <a:defRPr>
                <a:solidFill>
                  <a:schemeClr val="tx1"/>
                </a:solidFill>
                <a:latin typeface="Calibri" pitchFamily="34" charset="0"/>
                <a:cs typeface="Calibri" pitchFamily="34" charset="0"/>
              </a:defRPr>
            </a:lvl3pPr>
            <a:lvl4pPr>
              <a:defRPr>
                <a:solidFill>
                  <a:schemeClr val="tx1"/>
                </a:solidFill>
                <a:latin typeface="Calibri" pitchFamily="34" charset="0"/>
                <a:cs typeface="Calibri" pitchFamily="34" charset="0"/>
              </a:defRPr>
            </a:lvl4pPr>
            <a:lvl5pPr>
              <a:defRPr>
                <a:solidFill>
                  <a:schemeClr val="tx1"/>
                </a:solidFill>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48997557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64"/>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GB"/>
          </a:p>
        </p:txBody>
      </p:sp>
      <p:sp>
        <p:nvSpPr>
          <p:cNvPr id="4" name="Date Placeholder 3"/>
          <p:cNvSpPr>
            <a:spLocks noGrp="1"/>
          </p:cNvSpPr>
          <p:nvPr>
            <p:ph type="dt" sz="half" idx="10"/>
          </p:nvPr>
        </p:nvSpPr>
        <p:spPr/>
        <p:txBody>
          <a:bodyPr/>
          <a:lstStyle/>
          <a:p>
            <a:fld id="{CCEB7723-3AE3-49AE-9DE9-ED290784B94E}" type="datetime1">
              <a:rPr lang="en-US" smtClean="0"/>
              <a:t>3/23/2017</a:t>
            </a:fld>
            <a:endParaRPr lang="en-GB"/>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8"/>
            <a:ext cx="457200" cy="441325"/>
          </a:xfrm>
        </p:spPr>
        <p:txBody>
          <a:bodyPr/>
          <a:lstStyle>
            <a:lvl1pPr>
              <a:defRPr>
                <a:solidFill>
                  <a:schemeClr val="accent3">
                    <a:shade val="75000"/>
                  </a:schemeClr>
                </a:solidFill>
              </a:defRPr>
            </a:lvl1p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normAutofit/>
          </a:bodyPr>
          <a:lstStyle>
            <a:lvl1pPr algn="ctr">
              <a:buNone/>
              <a:defRPr sz="4000" b="1"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23843778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lvl1pPr>
              <a:defRPr b="1"/>
            </a:lvl1pPr>
          </a:lstStyle>
          <a:p>
            <a:r>
              <a:rPr kumimoji="0" lang="en-US" dirty="0"/>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BF8E7AF2-4FDD-4465-AB04-E8A9B6FCD665}" type="datetime1">
              <a:rPr lang="en-US" smtClean="0"/>
              <a:t>3/23/2017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8" name="Straight Connector 7"/>
          <p:cNvSpPr>
            <a:spLocks noChangeShapeType="1"/>
          </p:cNvSpPr>
          <p:nvPr/>
        </p:nvSpPr>
        <p:spPr bwMode="auto">
          <a:xfrm flipV="1">
            <a:off x="4563084"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atin typeface="Calibri" pitchFamily="34" charset="0"/>
                <a:cs typeface="Calibri" pitchFamily="34" charset="0"/>
              </a:defRPr>
            </a:lvl1pPr>
            <a:lvl2pPr>
              <a:defRPr>
                <a:solidFill>
                  <a:schemeClr val="tx1"/>
                </a:solidFill>
                <a:latin typeface="Calibri" pitchFamily="34" charset="0"/>
                <a:cs typeface="Calibri" pitchFamily="34" charset="0"/>
              </a:defRPr>
            </a:lvl2pPr>
            <a:lvl3pPr>
              <a:defRPr>
                <a:solidFill>
                  <a:schemeClr val="tx1"/>
                </a:solidFill>
                <a:latin typeface="Calibri" pitchFamily="34" charset="0"/>
                <a:cs typeface="Calibri" pitchFamily="34" charset="0"/>
              </a:defRPr>
            </a:lvl3pPr>
            <a:lvl4pPr>
              <a:defRPr>
                <a:solidFill>
                  <a:schemeClr val="tx1"/>
                </a:solidFill>
                <a:latin typeface="Calibri" pitchFamily="34" charset="0"/>
                <a:cs typeface="Calibri" pitchFamily="34" charset="0"/>
              </a:defRPr>
            </a:lvl4pPr>
            <a:lvl5pPr>
              <a:defRPr>
                <a:solidFill>
                  <a:schemeClr val="tx1"/>
                </a:solidFill>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2" name="Content Placeholder 11"/>
          <p:cNvSpPr>
            <a:spLocks noGrp="1"/>
          </p:cNvSpPr>
          <p:nvPr>
            <p:ph sz="half" idx="2"/>
          </p:nvPr>
        </p:nvSpPr>
        <p:spPr>
          <a:xfrm>
            <a:off x="4800600" y="1371600"/>
            <a:ext cx="4038600" cy="4681728"/>
          </a:xfrm>
        </p:spPr>
        <p:txBody>
          <a:bodyPr/>
          <a:lstStyle>
            <a:lvl1pPr>
              <a:defRPr sz="2500">
                <a:latin typeface="Calibri" pitchFamily="34" charset="0"/>
                <a:cs typeface="Calibri" pitchFamily="34" charset="0"/>
              </a:defRPr>
            </a:lvl1pPr>
            <a:lvl2pPr>
              <a:defRPr>
                <a:solidFill>
                  <a:schemeClr val="tx1"/>
                </a:solidFill>
                <a:latin typeface="Calibri" pitchFamily="34" charset="0"/>
                <a:cs typeface="Calibri" pitchFamily="34" charset="0"/>
              </a:defRPr>
            </a:lvl2pPr>
            <a:lvl3pPr>
              <a:defRPr>
                <a:solidFill>
                  <a:schemeClr val="tx1"/>
                </a:solidFill>
                <a:latin typeface="Calibri" pitchFamily="34" charset="0"/>
                <a:cs typeface="Calibri" pitchFamily="34" charset="0"/>
              </a:defRPr>
            </a:lvl3pPr>
            <a:lvl4pPr>
              <a:defRPr>
                <a:solidFill>
                  <a:schemeClr val="tx1"/>
                </a:solidFill>
                <a:latin typeface="Calibri" pitchFamily="34" charset="0"/>
                <a:cs typeface="Calibri" pitchFamily="34" charset="0"/>
              </a:defRPr>
            </a:lvl4pPr>
            <a:lvl5pPr>
              <a:defRPr>
                <a:solidFill>
                  <a:schemeClr val="tx1"/>
                </a:solidFill>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49360983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97878FA-A4D7-4DC5-A3CF-11D213B86171}" type="datetime1">
              <a:rPr lang="en-US" smtClean="0"/>
              <a:t>3/23/2017</a:t>
            </a:fld>
            <a:endParaRPr lang="en-GB"/>
          </a:p>
        </p:txBody>
      </p:sp>
      <p:sp>
        <p:nvSpPr>
          <p:cNvPr id="8" name="Footer Placeholder 7"/>
          <p:cNvSpPr>
            <a:spLocks noGrp="1"/>
          </p:cNvSpPr>
          <p:nvPr>
            <p:ph type="ftr" sz="quarter" idx="11"/>
          </p:nvPr>
        </p:nvSpPr>
        <p:spPr>
          <a:xfrm>
            <a:off x="304800" y="6409944"/>
            <a:ext cx="3581400" cy="365760"/>
          </a:xfrm>
        </p:spPr>
        <p:txBody>
          <a:bodyPr/>
          <a:lstStyle/>
          <a:p>
            <a:endParaRPr lang="en-GB"/>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4800600" y="2471383"/>
            <a:ext cx="4038600" cy="3822192"/>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20"/>
            <a:ext cx="457200" cy="441325"/>
          </a:xfrm>
        </p:spPr>
        <p:txBody>
          <a:bodyPr/>
          <a:lstStyle>
            <a:lvl1pPr algn="ctr">
              <a:defRPr/>
            </a:lvl1p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23" name="Title 22"/>
          <p:cNvSpPr>
            <a:spLocks noGrp="1"/>
          </p:cNvSpPr>
          <p:nvPr>
            <p:ph type="title"/>
          </p:nvPr>
        </p:nvSpPr>
        <p:spPr/>
        <p:txBody>
          <a:bodyPr rtlCol="0" anchor="b" anchorCtr="0"/>
          <a:lstStyle>
            <a:lvl1pPr>
              <a:defRPr b="1"/>
            </a:lvl1pPr>
          </a:lstStyle>
          <a:p>
            <a:r>
              <a:rPr kumimoji="0" lang="en-US"/>
              <a:t>Click to edit Master title style</a:t>
            </a:r>
          </a:p>
        </p:txBody>
      </p:sp>
    </p:spTree>
    <p:extLst>
      <p:ext uri="{BB962C8B-B14F-4D97-AF65-F5344CB8AC3E}">
        <p14:creationId xmlns:p14="http://schemas.microsoft.com/office/powerpoint/2010/main" val="263044826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4A747AC-778A-457D-9021-30EFF190A12F}" type="datetime1">
              <a:rPr lang="en-US" smtClean="0"/>
              <a:t>3/23/2017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4343400" y="1036022"/>
            <a:ext cx="457200" cy="441325"/>
          </a:xfrm>
        </p:spPr>
        <p:txBody>
          <a:body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Tree>
    <p:extLst>
      <p:ext uri="{BB962C8B-B14F-4D97-AF65-F5344CB8AC3E}">
        <p14:creationId xmlns:p14="http://schemas.microsoft.com/office/powerpoint/2010/main" val="3867093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64"/>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A6299338-3412-4ED1-8F6F-B3261908B5C1}" type="datetime1">
              <a:rPr lang="en-US" smtClean="0"/>
              <a:t>3/23/2017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1597106-0BC6-4377-9ACD-277BDA33BBDB}" type="slidenum">
              <a:rPr lang="en-GB" smtClean="0"/>
              <a:pPr/>
              <a:t>‹#›</a:t>
            </a:fld>
            <a:endParaRPr lang="en-GB"/>
          </a:p>
        </p:txBody>
      </p:sp>
    </p:spTree>
    <p:extLst>
      <p:ext uri="{BB962C8B-B14F-4D97-AF65-F5344CB8AC3E}">
        <p14:creationId xmlns:p14="http://schemas.microsoft.com/office/powerpoint/2010/main" val="4047243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5"/>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21" name="Rectangle 20"/>
          <p:cNvSpPr>
            <a:spLocks noChangeArrowheads="1"/>
          </p:cNvSpPr>
          <p:nvPr/>
        </p:nvSpPr>
        <p:spPr bwMode="auto">
          <a:xfrm>
            <a:off x="149352" y="6388393"/>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8DF1C1F8-541F-46E2-97F5-A5F0F612EFAD}" type="datetime1">
              <a:rPr lang="en-US" smtClean="0"/>
              <a:t>3/23/2017</a:t>
            </a:fld>
            <a:endParaRPr lang="en-GB"/>
          </a:p>
        </p:txBody>
      </p:sp>
      <p:sp>
        <p:nvSpPr>
          <p:cNvPr id="6" name="Footer Placeholder 5"/>
          <p:cNvSpPr>
            <a:spLocks noGrp="1"/>
          </p:cNvSpPr>
          <p:nvPr>
            <p:ph type="ftr" sz="quarter" idx="11"/>
          </p:nvPr>
        </p:nvSpPr>
        <p:spPr>
          <a:xfrm>
            <a:off x="301752" y="6410848"/>
            <a:ext cx="3383280" cy="365760"/>
          </a:xfrm>
        </p:spPr>
        <p:txBody>
          <a:bodyPr/>
          <a:lstStyle/>
          <a:p>
            <a:endParaRPr lang="en-GB"/>
          </a:p>
        </p:txBody>
      </p:sp>
    </p:spTree>
    <p:extLst>
      <p:ext uri="{BB962C8B-B14F-4D97-AF65-F5344CB8AC3E}">
        <p14:creationId xmlns:p14="http://schemas.microsoft.com/office/powerpoint/2010/main" val="86475411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172A8-6419-4538-B06E-4839D3D67E80}" type="datetime1">
              <a:rPr lang="en-US" smtClean="0">
                <a:solidFill>
                  <a:prstClr val="black">
                    <a:tint val="75000"/>
                  </a:prstClr>
                </a:solidFill>
              </a:rPr>
              <a:t>3/23/2017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30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93"/>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A88B6ECC-57A8-4FFA-B7EE-8B8A6B513C60}" type="datetime1">
              <a:rPr lang="en-US" smtClean="0"/>
              <a:t>3/23/2017</a:t>
            </a:fld>
            <a:endParaRPr lang="en-GB"/>
          </a:p>
        </p:txBody>
      </p:sp>
      <p:sp>
        <p:nvSpPr>
          <p:cNvPr id="6" name="Footer Placeholder 5"/>
          <p:cNvSpPr>
            <a:spLocks noGrp="1"/>
          </p:cNvSpPr>
          <p:nvPr>
            <p:ph type="ftr" sz="quarter" idx="11"/>
          </p:nvPr>
        </p:nvSpPr>
        <p:spPr>
          <a:xfrm>
            <a:off x="301752" y="6410848"/>
            <a:ext cx="3584448" cy="365760"/>
          </a:xfrm>
        </p:spPr>
        <p:txBody>
          <a:bodyPr/>
          <a:lstStyle/>
          <a:p>
            <a:endParaRPr lang="en-GB"/>
          </a:p>
        </p:txBody>
      </p:sp>
    </p:spTree>
    <p:extLst>
      <p:ext uri="{BB962C8B-B14F-4D97-AF65-F5344CB8AC3E}">
        <p14:creationId xmlns:p14="http://schemas.microsoft.com/office/powerpoint/2010/main" val="1790918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7F38D4E-81B6-452B-8DEB-DC45A255E4A6}" type="datetime1">
              <a:rPr lang="en-US" smtClean="0"/>
              <a:t>3/23/2017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Tree>
    <p:extLst>
      <p:ext uri="{BB962C8B-B14F-4D97-AF65-F5344CB8AC3E}">
        <p14:creationId xmlns:p14="http://schemas.microsoft.com/office/powerpoint/2010/main" val="145997245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64"/>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9"/>
            <a:ext cx="457200" cy="441325"/>
          </a:xfrm>
        </p:spPr>
        <p:txBody>
          <a:body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9C1E20-73B3-4CE8-AECE-FC441B01EA61}" type="datetime1">
              <a:rPr lang="en-US" smtClean="0"/>
              <a:t>3/23/2017</a:t>
            </a:fld>
            <a:endParaRPr lang="en-GB"/>
          </a:p>
        </p:txBody>
      </p:sp>
      <p:sp>
        <p:nvSpPr>
          <p:cNvPr id="5" name="Footer Placeholder 4"/>
          <p:cNvSpPr>
            <a:spLocks noGrp="1"/>
          </p:cNvSpPr>
          <p:nvPr>
            <p:ph type="ftr" sz="quarter" idx="11"/>
          </p:nvPr>
        </p:nvSpPr>
        <p:spPr/>
        <p:txBody>
          <a:bodyPr/>
          <a:lstStyle/>
          <a:p>
            <a:endParaRPr lang="en-GB"/>
          </a:p>
        </p:txBody>
      </p:sp>
      <p:sp>
        <p:nvSpPr>
          <p:cNvPr id="2" name="Vertical Title 1"/>
          <p:cNvSpPr>
            <a:spLocks noGrp="1"/>
          </p:cNvSpPr>
          <p:nvPr>
            <p:ph type="title" orient="vert"/>
          </p:nvPr>
        </p:nvSpPr>
        <p:spPr>
          <a:xfrm>
            <a:off x="7391400" y="304806"/>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345741821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343400" y="6332245"/>
            <a:ext cx="1524000" cy="220956"/>
          </a:xfrm>
        </p:spPr>
        <p:txBody>
          <a:bodyPr/>
          <a:lstStyle>
            <a:lvl1pPr algn="ctr">
              <a:defRPr sz="1400" b="0">
                <a:solidFill>
                  <a:schemeClr val="accent5"/>
                </a:solidFill>
              </a:defRPr>
            </a:lvl1pPr>
          </a:lstStyle>
          <a:p>
            <a:fld id="{C31E000B-A18A-4A2C-AD03-9CA317276FE0}" type="datetime1">
              <a:rPr lang="en-US" smtClean="0">
                <a:solidFill>
                  <a:srgbClr val="000000"/>
                </a:solidFill>
              </a:rPr>
              <a:t>3/23/2017</a:t>
            </a:fld>
            <a:endParaRPr lang="en-US" dirty="0">
              <a:solidFill>
                <a:srgbClr val="000000"/>
              </a:solidFill>
            </a:endParaRPr>
          </a:p>
        </p:txBody>
      </p:sp>
      <p:sp>
        <p:nvSpPr>
          <p:cNvPr id="6" name="Slide Number Placeholder 5"/>
          <p:cNvSpPr>
            <a:spLocks noGrp="1"/>
          </p:cNvSpPr>
          <p:nvPr>
            <p:ph type="sldNum" sz="quarter" idx="12"/>
          </p:nvPr>
        </p:nvSpPr>
        <p:spPr>
          <a:xfrm>
            <a:off x="7017749" y="6332254"/>
            <a:ext cx="1669055" cy="365125"/>
          </a:xfrm>
        </p:spPr>
        <p:txBody>
          <a:bodyPr/>
          <a:lstStyle/>
          <a:p>
            <a:fld id="{6D8A7386-59FB-4451-B1A2-5BB5F90C6B2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40126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6"/>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327660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8133-D702-4250-9D81-9298366FCA9B}" type="datetime1">
              <a:rPr lang="en-US" smtClean="0">
                <a:solidFill>
                  <a:srgbClr val="FFFFFF"/>
                </a:solidFill>
              </a:rPr>
              <a:t>3/23/2017</a:t>
            </a:fld>
            <a:endParaRPr lang="en-US">
              <a:solidFill>
                <a:srgbClr val="FFFFFF"/>
              </a:solidFill>
            </a:endParaRPr>
          </a:p>
        </p:txBody>
      </p:sp>
      <p:sp>
        <p:nvSpPr>
          <p:cNvPr id="6" name="Slide Number Placeholder 5"/>
          <p:cNvSpPr>
            <a:spLocks noGrp="1"/>
          </p:cNvSpPr>
          <p:nvPr>
            <p:ph type="sldNum" sz="quarter" idx="12"/>
          </p:nvPr>
        </p:nvSpPr>
        <p:spPr/>
        <p:txBody>
          <a:bodyPr/>
          <a:lstStyle/>
          <a:p>
            <a:fld id="{6D8A7386-59FB-4451-B1A2-5BB5F90C6B2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45375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81203"/>
            <a:ext cx="4038600" cy="37338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1203"/>
            <a:ext cx="4038600" cy="37338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B3C37B-5C54-4982-B721-09F403A76410}" type="datetime1">
              <a:rPr lang="en-US" smtClean="0">
                <a:solidFill>
                  <a:srgbClr val="FFFFFF"/>
                </a:solidFill>
              </a:rPr>
              <a:t>3/23/2017</a:t>
            </a:fld>
            <a:endParaRPr lang="en-US">
              <a:solidFill>
                <a:srgbClr val="FFFFFF"/>
              </a:solidFill>
            </a:endParaRPr>
          </a:p>
        </p:txBody>
      </p:sp>
      <p:sp>
        <p:nvSpPr>
          <p:cNvPr id="7" name="Slide Number Placeholder 6"/>
          <p:cNvSpPr>
            <a:spLocks noGrp="1"/>
          </p:cNvSpPr>
          <p:nvPr>
            <p:ph type="sldNum" sz="quarter" idx="12"/>
          </p:nvPr>
        </p:nvSpPr>
        <p:spPr/>
        <p:txBody>
          <a:bodyPr/>
          <a:lstStyle/>
          <a:p>
            <a:fld id="{6D8A7386-59FB-4451-B1A2-5BB5F90C6B2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45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685800"/>
            <a:ext cx="2209800" cy="7493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2971801" y="685800"/>
            <a:ext cx="5949950" cy="5105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2209800"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4EEF4B-4CEC-46CB-BB81-114AC86E824F}" type="datetime1">
              <a:rPr lang="en-US" smtClean="0">
                <a:solidFill>
                  <a:srgbClr val="006595"/>
                </a:solidFill>
              </a:rPr>
              <a:t>3/23/2017</a:t>
            </a:fld>
            <a:endParaRPr lang="en-US">
              <a:solidFill>
                <a:srgbClr val="006595"/>
              </a:solidFill>
            </a:endParaRPr>
          </a:p>
        </p:txBody>
      </p:sp>
      <p:sp>
        <p:nvSpPr>
          <p:cNvPr id="7" name="Slide Number Placeholder 6"/>
          <p:cNvSpPr>
            <a:spLocks noGrp="1"/>
          </p:cNvSpPr>
          <p:nvPr>
            <p:ph type="sldNum" sz="quarter" idx="12"/>
          </p:nvPr>
        </p:nvSpPr>
        <p:spPr/>
        <p:txBody>
          <a:bodyPr/>
          <a:lstStyle/>
          <a:p>
            <a:fld id="{6D8A7386-59FB-4451-B1A2-5BB5F90C6B28}" type="slidenum">
              <a:rPr lang="en-US" smtClean="0">
                <a:solidFill>
                  <a:srgbClr val="006595"/>
                </a:solidFill>
              </a:rPr>
              <a:pPr/>
              <a:t>‹#›</a:t>
            </a:fld>
            <a:endParaRPr lang="en-US">
              <a:solidFill>
                <a:srgbClr val="006595"/>
              </a:solidFill>
            </a:endParaRPr>
          </a:p>
        </p:txBody>
      </p:sp>
    </p:spTree>
    <p:extLst>
      <p:ext uri="{BB962C8B-B14F-4D97-AF65-F5344CB8AC3E}">
        <p14:creationId xmlns:p14="http://schemas.microsoft.com/office/powerpoint/2010/main" val="212621881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406"/>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3FD2B-BEA4-4A94-9736-2DA3E35AF3F4}" type="datetime1">
              <a:rPr lang="en-US" smtClean="0">
                <a:solidFill>
                  <a:srgbClr val="FFFFFF"/>
                </a:solidFill>
              </a:rPr>
              <a:t>3/23/2017</a:t>
            </a:fld>
            <a:endParaRPr lang="en-US">
              <a:solidFill>
                <a:srgbClr val="FFFFFF"/>
              </a:solidFill>
            </a:endParaRPr>
          </a:p>
        </p:txBody>
      </p:sp>
      <p:sp>
        <p:nvSpPr>
          <p:cNvPr id="7" name="Slide Number Placeholder 6"/>
          <p:cNvSpPr>
            <a:spLocks noGrp="1"/>
          </p:cNvSpPr>
          <p:nvPr>
            <p:ph type="sldNum" sz="quarter" idx="12"/>
          </p:nvPr>
        </p:nvSpPr>
        <p:spPr/>
        <p:txBody>
          <a:bodyPr/>
          <a:lstStyle/>
          <a:p>
            <a:fld id="{6D8A7386-59FB-4451-B1A2-5BB5F90C6B2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44396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a:latin typeface="+mj-l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3C712308-4379-4A1D-9EC2-139D5F252971}" type="datetime1">
              <a:rPr lang="en-US" smtClean="0">
                <a:solidFill>
                  <a:srgbClr val="3B6E8F"/>
                </a:solidFill>
              </a:rPr>
              <a:t>3/23/2017</a:t>
            </a:fld>
            <a:endParaRPr lang="en-US">
              <a:solidFill>
                <a:srgbClr val="3B6E8F"/>
              </a:solidFill>
            </a:endParaRPr>
          </a:p>
        </p:txBody>
      </p:sp>
      <p:sp>
        <p:nvSpPr>
          <p:cNvPr id="5" name="Footer Placeholder 4"/>
          <p:cNvSpPr>
            <a:spLocks noGrp="1"/>
          </p:cNvSpPr>
          <p:nvPr>
            <p:ph type="ftr" sz="quarter" idx="11"/>
          </p:nvPr>
        </p:nvSpPr>
        <p:spPr>
          <a:xfrm>
            <a:off x="3749045" y="6255554"/>
            <a:ext cx="2350681" cy="365125"/>
          </a:xfrm>
          <a:prstGeom prst="rect">
            <a:avLst/>
          </a:prstGeom>
        </p:spPr>
        <p:txBody>
          <a:bodyPr/>
          <a:lstStyle/>
          <a:p>
            <a:endParaRPr lang="en-US">
              <a:solidFill>
                <a:srgbClr val="3B6E8F"/>
              </a:solidFill>
            </a:endParaRPr>
          </a:p>
        </p:txBody>
      </p:sp>
      <p:sp>
        <p:nvSpPr>
          <p:cNvPr id="6" name="Slide Number Placeholder 5"/>
          <p:cNvSpPr>
            <a:spLocks noGrp="1"/>
          </p:cNvSpPr>
          <p:nvPr>
            <p:ph type="sldNum" sz="quarter" idx="12"/>
          </p:nvPr>
        </p:nvSpPr>
        <p:spPr/>
        <p:txBody>
          <a:bodyPr/>
          <a:lstStyle/>
          <a:p>
            <a:fld id="{D5BBC35B-A44B-4119-B8DA-DE9E3DFADA20}" type="slidenum">
              <a:rPr lang="en-US" smtClean="0">
                <a:solidFill>
                  <a:srgbClr val="3B6E8F"/>
                </a:solidFill>
              </a:rPr>
              <a:pPr/>
              <a:t>‹#›</a:t>
            </a:fld>
            <a:endParaRPr lang="en-US">
              <a:solidFill>
                <a:srgbClr val="3B6E8F"/>
              </a:solidFill>
            </a:endParaRPr>
          </a:p>
        </p:txBody>
      </p:sp>
      <p:sp>
        <p:nvSpPr>
          <p:cNvPr id="7" name="Title 6"/>
          <p:cNvSpPr>
            <a:spLocks noGrp="1"/>
          </p:cNvSpPr>
          <p:nvPr>
            <p:ph type="title" hasCustomPrompt="1"/>
          </p:nvPr>
        </p:nvSpPr>
        <p:spPr>
          <a:xfrm>
            <a:off x="457200" y="0"/>
            <a:ext cx="8229600" cy="1143000"/>
          </a:xfrm>
        </p:spPr>
        <p:txBody>
          <a:bodyPr rtlCol="0"/>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2049415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60"/>
            <a:ext cx="2133600" cy="365125"/>
          </a:xfrm>
          <a:prstGeom prst="rect">
            <a:avLst/>
          </a:prstGeom>
        </p:spPr>
        <p:txBody>
          <a:bodyPr/>
          <a:lstStyle/>
          <a:p>
            <a:fld id="{4FF53E54-0FA2-443B-97E6-4F5F9779C8CA}" type="datetime1">
              <a:rPr lang="en-US" smtClean="0">
                <a:solidFill>
                  <a:srgbClr val="FFC000"/>
                </a:solidFill>
              </a:rPr>
              <a:t>3/23/2017</a:t>
            </a:fld>
            <a:endParaRPr lang="en-US">
              <a:solidFill>
                <a:srgbClr val="FFC00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4BC2589F-284E-4249-8057-AE739D206026}" type="slidenum">
              <a:rPr lang="en-US" smtClean="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84122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DFBBEC-6DFA-40BB-90C0-59689B3CBC7E}" type="datetime1">
              <a:rPr lang="en-US" smtClean="0">
                <a:solidFill>
                  <a:prstClr val="black">
                    <a:tint val="75000"/>
                  </a:prstClr>
                </a:solidFill>
              </a:rPr>
              <a:t>3/23/2017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289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0039A6"/>
                </a:solidFill>
                <a:latin typeface="Arial" charset="0"/>
                <a:ea typeface="+mn-ea"/>
                <a:cs typeface="+mn-cs"/>
              </a:defRPr>
            </a:lvl1pPr>
          </a:lstStyle>
          <a:p>
            <a:pPr>
              <a:defRPr/>
            </a:pPr>
            <a:fld id="{7B342225-D9C8-4D79-B030-0B711990EB45}" type="datetime1">
              <a:rPr lang="en-US" smtClean="0"/>
              <a:t>3/23/2017</a:t>
            </a:fld>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39A6"/>
                </a:solidFill>
                <a:cs typeface="+mn-cs"/>
              </a:defRPr>
            </a:lvl1pPr>
          </a:lstStyle>
          <a:p>
            <a:pPr>
              <a:defRPr/>
            </a:pPr>
            <a:fld id="{827ACF96-CFA1-C54C-BAF6-15546791F78D}" type="slidenum">
              <a:rPr lang="en-US"/>
              <a:pPr>
                <a:defRPr/>
              </a:pPr>
              <a:t>‹#›</a:t>
            </a:fld>
            <a:endParaRPr lang="en-US"/>
          </a:p>
        </p:txBody>
      </p:sp>
      <p:sp>
        <p:nvSpPr>
          <p:cNvPr id="4" name="Rectangle 14"/>
          <p:cNvSpPr>
            <a:spLocks noGrp="1" noChangeArrowheads="1"/>
          </p:cNvSpPr>
          <p:nvPr>
            <p:ph type="ftr" sz="quarter" idx="12"/>
          </p:nvPr>
        </p:nvSpPr>
        <p:spPr>
          <a:xfrm>
            <a:off x="3124200" y="6248400"/>
            <a:ext cx="2895600" cy="476250"/>
          </a:xfrm>
          <a:prstGeom prst="rect">
            <a:avLst/>
          </a:prstGeom>
        </p:spPr>
        <p:txBody>
          <a:bodyPr/>
          <a:lstStyle>
            <a:lvl1pPr>
              <a:defRPr>
                <a:solidFill>
                  <a:srgbClr val="0039A6"/>
                </a:solidFill>
                <a:latin typeface="Arial" charset="0"/>
                <a:ea typeface="+mn-ea"/>
                <a:cs typeface="+mn-cs"/>
              </a:defRPr>
            </a:lvl1pPr>
          </a:lstStyle>
          <a:p>
            <a:pPr>
              <a:defRPr/>
            </a:pPr>
            <a:endParaRPr lang="en-US"/>
          </a:p>
        </p:txBody>
      </p:sp>
    </p:spTree>
    <p:extLst>
      <p:ext uri="{BB962C8B-B14F-4D97-AF65-F5344CB8AC3E}">
        <p14:creationId xmlns:p14="http://schemas.microsoft.com/office/powerpoint/2010/main" val="19842409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1289" y="585507"/>
            <a:ext cx="7772977" cy="1143000"/>
          </a:xfrm>
        </p:spPr>
        <p:txBody>
          <a:bodyPr/>
          <a:lstStyle/>
          <a:p>
            <a:r>
              <a:rPr lang="en-US"/>
              <a:t>Click to edit Master title style</a:t>
            </a:r>
          </a:p>
        </p:txBody>
      </p:sp>
      <p:sp>
        <p:nvSpPr>
          <p:cNvPr id="3" name="Text Placeholder 2"/>
          <p:cNvSpPr>
            <a:spLocks noGrp="1"/>
          </p:cNvSpPr>
          <p:nvPr>
            <p:ph type="body" sz="half" idx="1"/>
          </p:nvPr>
        </p:nvSpPr>
        <p:spPr>
          <a:xfrm>
            <a:off x="717262" y="1923217"/>
            <a:ext cx="3817215"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025" y="1923217"/>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53341" y="6248681"/>
            <a:ext cx="1905000" cy="456640"/>
          </a:xfrm>
        </p:spPr>
        <p:txBody>
          <a:bodyPr/>
          <a:lstStyle>
            <a:lvl1pPr>
              <a:defRPr/>
            </a:lvl1pPr>
          </a:lstStyle>
          <a:p>
            <a:pPr>
              <a:defRPr/>
            </a:pPr>
            <a:fld id="{9AE780F0-1971-4200-BDF8-B6409A1293B7}" type="datetime1">
              <a:rPr lang="en-US" smtClean="0">
                <a:solidFill>
                  <a:srgbClr val="FFFFFF"/>
                </a:solidFill>
              </a:rPr>
              <a:t>3/23/2017</a:t>
            </a:fld>
            <a:endParaRPr lang="en-US">
              <a:solidFill>
                <a:srgbClr val="FFFFFF"/>
              </a:solidFill>
            </a:endParaRPr>
          </a:p>
        </p:txBody>
      </p:sp>
      <p:sp>
        <p:nvSpPr>
          <p:cNvPr id="6" name="Footer Placeholder 5"/>
          <p:cNvSpPr>
            <a:spLocks noGrp="1"/>
          </p:cNvSpPr>
          <p:nvPr>
            <p:ph type="ftr" sz="quarter" idx="11"/>
          </p:nvPr>
        </p:nvSpPr>
        <p:spPr>
          <a:xfrm>
            <a:off x="3192324" y="6248681"/>
            <a:ext cx="2895023" cy="456640"/>
          </a:xfrm>
          <a:prstGeom prst="rect">
            <a:avLst/>
          </a:prstGeom>
        </p:spPr>
        <p:txBody>
          <a:bodyPr/>
          <a:lstStyle>
            <a:lvl1pPr>
              <a:defRPr/>
            </a:lvl1pPr>
          </a:lstStyle>
          <a:p>
            <a:pPr>
              <a:defRPr/>
            </a:pPr>
            <a:endParaRPr lang="en-US">
              <a:solidFill>
                <a:srgbClr val="9BBB59"/>
              </a:solidFill>
            </a:endParaRPr>
          </a:p>
        </p:txBody>
      </p:sp>
      <p:sp>
        <p:nvSpPr>
          <p:cNvPr id="7" name="Slide Number Placeholder 6"/>
          <p:cNvSpPr>
            <a:spLocks noGrp="1"/>
          </p:cNvSpPr>
          <p:nvPr>
            <p:ph type="sldNum" sz="quarter" idx="12"/>
          </p:nvPr>
        </p:nvSpPr>
        <p:spPr>
          <a:xfrm>
            <a:off x="7135091" y="6450386"/>
            <a:ext cx="1905000" cy="458040"/>
          </a:xfrm>
        </p:spPr>
        <p:txBody>
          <a:bodyPr/>
          <a:lstStyle>
            <a:lvl1pPr>
              <a:defRPr/>
            </a:lvl1pPr>
          </a:lstStyle>
          <a:p>
            <a:fld id="{1888F340-4E5E-476E-8F6B-2F3357F624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98409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1899D9-DC6C-4C25-8081-6BC71EE41B7A}" type="datetime1">
              <a:rPr lang="en-US" smtClean="0">
                <a:solidFill>
                  <a:srgbClr val="FFFFFF"/>
                </a:solidFill>
              </a:rPr>
              <a:t>3/23/2017</a:t>
            </a:fld>
            <a:endParaRPr lang="en-US">
              <a:solidFill>
                <a:srgbClr val="FFFFFF"/>
              </a:solidFill>
            </a:endParaRPr>
          </a:p>
        </p:txBody>
      </p:sp>
      <p:sp>
        <p:nvSpPr>
          <p:cNvPr id="4" name="Footer Placeholder 3"/>
          <p:cNvSpPr>
            <a:spLocks noGrp="1"/>
          </p:cNvSpPr>
          <p:nvPr>
            <p:ph type="ftr" sz="quarter" idx="11"/>
          </p:nvPr>
        </p:nvSpPr>
        <p:spPr>
          <a:xfrm>
            <a:off x="3124200" y="6356360"/>
            <a:ext cx="2895600" cy="365125"/>
          </a:xfrm>
          <a:prstGeom prst="rect">
            <a:avLst/>
          </a:prstGeom>
        </p:spPr>
        <p:txBody>
          <a:bodyPr/>
          <a:lstStyle/>
          <a:p>
            <a:endParaRPr lang="en-US">
              <a:solidFill>
                <a:srgbClr val="9BBB59"/>
              </a:solidFill>
            </a:endParaRPr>
          </a:p>
        </p:txBody>
      </p:sp>
      <p:sp>
        <p:nvSpPr>
          <p:cNvPr id="5" name="Slide Number Placeholder 4"/>
          <p:cNvSpPr>
            <a:spLocks noGrp="1"/>
          </p:cNvSpPr>
          <p:nvPr>
            <p:ph type="sldNum" sz="quarter" idx="12"/>
          </p:nvPr>
        </p:nvSpPr>
        <p:spPr/>
        <p:txBody>
          <a:bodyPr/>
          <a:lstStyle/>
          <a:p>
            <a:fld id="{D76D9004-9F33-453D-B4F6-7FF97A0182C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044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60"/>
            <a:ext cx="2133600" cy="365125"/>
          </a:xfrm>
          <a:prstGeom prst="rect">
            <a:avLst/>
          </a:prstGeom>
        </p:spPr>
        <p:txBody>
          <a:bodyPr/>
          <a:lstStyle/>
          <a:p>
            <a:fld id="{7B3AD3EF-4AC6-4253-993E-7E7257731D0C}" type="datetime1">
              <a:rPr lang="en-US" smtClean="0">
                <a:solidFill>
                  <a:srgbClr val="FFC000"/>
                </a:solidFill>
              </a:rPr>
              <a:t>3/23/2017</a:t>
            </a:fld>
            <a:endParaRPr lang="en-US">
              <a:solidFill>
                <a:srgbClr val="FFC00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4BC2589F-284E-4249-8057-AE739D206026}" type="slidenum">
              <a:rPr lang="en-US" smtClean="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785832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60"/>
            <a:ext cx="2133600" cy="365125"/>
          </a:xfrm>
          <a:prstGeom prst="rect">
            <a:avLst/>
          </a:prstGeom>
        </p:spPr>
        <p:txBody>
          <a:bodyPr/>
          <a:lstStyle/>
          <a:p>
            <a:fld id="{CB662511-E5D5-439F-B319-A9FB508D47BE}" type="datetime1">
              <a:rPr lang="en-US" smtClean="0">
                <a:solidFill>
                  <a:srgbClr val="FFC000"/>
                </a:solidFill>
              </a:rPr>
              <a:t>3/23/2017</a:t>
            </a:fld>
            <a:endParaRPr lang="en-US">
              <a:solidFill>
                <a:srgbClr val="FFC00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4BC2589F-284E-4249-8057-AE739D206026}" type="slidenum">
              <a:rPr lang="en-US" smtClean="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18247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4"/>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3A401140-6E4D-46B1-84C6-1BFA49535870}" type="datetime1">
              <a:rPr lang="en-US" smtClean="0">
                <a:solidFill>
                  <a:srgbClr val="FFFFFF"/>
                </a:solidFill>
              </a:rPr>
              <a:t>3/23/2017</a:t>
            </a:fld>
            <a:endParaRPr lang="en-US">
              <a:solidFill>
                <a:srgbClr val="FFFFFF"/>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solidFill>
                <a:srgbClr val="9BBB59"/>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F9FA3DF7-14AB-4F5F-AB97-CF82BADA53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948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99FE74A7-2CAF-4CB2-9204-04634104E2D3}" type="datetime1">
              <a:rPr lang="en-US" smtClean="0"/>
              <a:t>3/23/2017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6"/>
            <a:ext cx="457200" cy="441325"/>
          </a:xfrm>
        </p:spPr>
        <p:txBody>
          <a:bodyPr/>
          <a:lstStyle>
            <a:lvl1pPr>
              <a:defRPr>
                <a:solidFill>
                  <a:schemeClr val="accent3">
                    <a:shade val="75000"/>
                  </a:schemeClr>
                </a:solidFill>
              </a:defRPr>
            </a:lvl1p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3781024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9E6D2D9-6321-4CB4-9623-6C15879AEFFF}"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0799496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E8B7E2A5-5C7C-4FAE-B106-728C2118E3A8}" type="datetime1">
              <a:rPr lang="en-US" smtClean="0"/>
              <a:t>3/23/2017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6"/>
            <a:ext cx="457200" cy="441325"/>
          </a:xfrm>
        </p:spPr>
        <p:txBody>
          <a:bodyPr/>
          <a:lstStyle>
            <a:lvl1pPr>
              <a:defRPr>
                <a:solidFill>
                  <a:schemeClr val="accent3">
                    <a:shade val="75000"/>
                  </a:schemeClr>
                </a:solidFill>
              </a:defRPr>
            </a:lvl1p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92161060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F41C3B2C-1378-49F6-8A0F-513063E89571}"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3"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1859037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D322DA-66B8-4522-9A9E-F61CB3BB7271}" type="datetime1">
              <a:rPr lang="en-US" smtClean="0">
                <a:solidFill>
                  <a:prstClr val="black">
                    <a:tint val="75000"/>
                  </a:prstClr>
                </a:solidFill>
              </a:rPr>
              <a:t>3/23/2017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7029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82B0BA8-8D08-446D-B723-05AF8654314A}" type="datetime1">
              <a:rPr lang="en-US" smtClean="0"/>
              <a:t>3/23/2017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20"/>
            <a:ext cx="457200" cy="441325"/>
          </a:xfrm>
        </p:spPr>
        <p:txBody>
          <a:bodyPr/>
          <a:lstStyle>
            <a:lvl1pPr algn="ctr">
              <a:defRPr/>
            </a:lvl1p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73438548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C8FB86E-0BF2-4C21-BB87-F96AF43B3563}" type="datetime1">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2"/>
            <a:ext cx="457200" cy="441325"/>
          </a:xfrm>
        </p:spPr>
        <p:txBody>
          <a:body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803367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5CE8240F-0924-4B8F-9251-96A794E06F99}" type="datetime1">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5F5DAAF-54A9-4023-A4DC-9C6A0F7B2B34}" type="slidenum">
              <a:rPr lang="en-US" smtClean="0"/>
              <a:pPr/>
              <a:t>‹#›</a:t>
            </a:fld>
            <a:endParaRPr lang="en-US"/>
          </a:p>
        </p:txBody>
      </p:sp>
    </p:spTree>
    <p:extLst>
      <p:ext uri="{BB962C8B-B14F-4D97-AF65-F5344CB8AC3E}">
        <p14:creationId xmlns:p14="http://schemas.microsoft.com/office/powerpoint/2010/main" val="1367374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5"/>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9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FBCE0FB2-9716-4B21-AE97-56F1C51E3DD3}" type="datetime1">
              <a:rPr lang="en-US" smtClean="0"/>
              <a:t>3/23/2017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355509338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9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4A29B0A2-6D7D-4166-BE2C-6A9A95BDEB1F}" type="datetime1">
              <a:rPr lang="en-US" smtClean="0"/>
              <a:t>3/23/2017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797137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8AC521-7185-4646-BECB-40841BDF99DE}"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96044239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7"/>
            <a:ext cx="457200" cy="441325"/>
          </a:xfrm>
        </p:spPr>
        <p:txBody>
          <a:body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E64FE70-1730-43E5-924E-5A3F16A092AC}"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83208787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343400" y="6332245"/>
            <a:ext cx="1524000" cy="220956"/>
          </a:xfrm>
        </p:spPr>
        <p:txBody>
          <a:bodyPr/>
          <a:lstStyle>
            <a:lvl1pPr algn="ctr">
              <a:defRPr sz="1400" b="0">
                <a:solidFill>
                  <a:schemeClr val="accent5"/>
                </a:solidFill>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017745" y="6332246"/>
            <a:ext cx="1669055" cy="365125"/>
          </a:xfrm>
        </p:spPr>
        <p:txBody>
          <a:bodyPr/>
          <a:lstStyle/>
          <a:p>
            <a:fld id="{6D8A7386-59FB-4451-B1A2-5BB5F90C6B2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298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1"/>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327660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966B79-3093-4F69-A02A-B00C3A15A49C}" type="datetimeFigureOut">
              <a:rPr lang="en-US" smtClean="0">
                <a:solidFill>
                  <a:srgbClr val="FFFFFF"/>
                </a:solidFill>
              </a:rPr>
              <a:pPr/>
              <a:t>3/23/2017</a:t>
            </a:fld>
            <a:endParaRPr lang="en-US">
              <a:solidFill>
                <a:srgbClr val="FFFFFF"/>
              </a:solidFill>
            </a:endParaRPr>
          </a:p>
        </p:txBody>
      </p:sp>
      <p:sp>
        <p:nvSpPr>
          <p:cNvPr id="6" name="Slide Number Placeholder 5"/>
          <p:cNvSpPr>
            <a:spLocks noGrp="1"/>
          </p:cNvSpPr>
          <p:nvPr>
            <p:ph type="sldNum" sz="quarter" idx="12"/>
          </p:nvPr>
        </p:nvSpPr>
        <p:spPr/>
        <p:txBody>
          <a:bodyPr/>
          <a:lstStyle/>
          <a:p>
            <a:fld id="{6D8A7386-59FB-4451-B1A2-5BB5F90C6B2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6599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81201"/>
            <a:ext cx="4038600" cy="37338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1201"/>
            <a:ext cx="4038600" cy="37338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966B79-3093-4F69-A02A-B00C3A15A49C}" type="datetimeFigureOut">
              <a:rPr lang="en-US" smtClean="0">
                <a:solidFill>
                  <a:srgbClr val="FFFFFF"/>
                </a:solidFill>
              </a:rPr>
              <a:pPr/>
              <a:t>3/23/2017</a:t>
            </a:fld>
            <a:endParaRPr lang="en-US">
              <a:solidFill>
                <a:srgbClr val="FFFFFF"/>
              </a:solidFill>
            </a:endParaRPr>
          </a:p>
        </p:txBody>
      </p:sp>
      <p:sp>
        <p:nvSpPr>
          <p:cNvPr id="7" name="Slide Number Placeholder 6"/>
          <p:cNvSpPr>
            <a:spLocks noGrp="1"/>
          </p:cNvSpPr>
          <p:nvPr>
            <p:ph type="sldNum" sz="quarter" idx="12"/>
          </p:nvPr>
        </p:nvSpPr>
        <p:spPr/>
        <p:txBody>
          <a:bodyPr/>
          <a:lstStyle/>
          <a:p>
            <a:fld id="{6D8A7386-59FB-4451-B1A2-5BB5F90C6B2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244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949334-64AF-4979-9440-672CC8C50EE9}" type="datetime1">
              <a:rPr lang="en-US" smtClean="0">
                <a:solidFill>
                  <a:prstClr val="black">
                    <a:tint val="75000"/>
                  </a:prstClr>
                </a:solidFill>
              </a:rPr>
              <a:t>3/23/2017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024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685800"/>
            <a:ext cx="2209800" cy="7493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2971801" y="685800"/>
            <a:ext cx="5949950" cy="5105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2209800"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966B79-3093-4F69-A02A-B00C3A15A49C}" type="datetimeFigureOut">
              <a:rPr lang="en-US" smtClean="0">
                <a:solidFill>
                  <a:srgbClr val="006595"/>
                </a:solidFill>
              </a:rPr>
              <a:pPr/>
              <a:t>3/23/2017</a:t>
            </a:fld>
            <a:endParaRPr lang="en-US">
              <a:solidFill>
                <a:srgbClr val="006595"/>
              </a:solidFill>
            </a:endParaRPr>
          </a:p>
        </p:txBody>
      </p:sp>
      <p:sp>
        <p:nvSpPr>
          <p:cNvPr id="7" name="Slide Number Placeholder 6"/>
          <p:cNvSpPr>
            <a:spLocks noGrp="1"/>
          </p:cNvSpPr>
          <p:nvPr>
            <p:ph type="sldNum" sz="quarter" idx="12"/>
          </p:nvPr>
        </p:nvSpPr>
        <p:spPr/>
        <p:txBody>
          <a:bodyPr/>
          <a:lstStyle/>
          <a:p>
            <a:fld id="{6D8A7386-59FB-4451-B1A2-5BB5F90C6B28}" type="slidenum">
              <a:rPr lang="en-US" smtClean="0">
                <a:solidFill>
                  <a:srgbClr val="006595"/>
                </a:solidFill>
              </a:rPr>
              <a:pPr/>
              <a:t>‹#›</a:t>
            </a:fld>
            <a:endParaRPr lang="en-US">
              <a:solidFill>
                <a:srgbClr val="006595"/>
              </a:solidFill>
            </a:endParaRPr>
          </a:p>
        </p:txBody>
      </p:sp>
    </p:spTree>
    <p:extLst>
      <p:ext uri="{BB962C8B-B14F-4D97-AF65-F5344CB8AC3E}">
        <p14:creationId xmlns:p14="http://schemas.microsoft.com/office/powerpoint/2010/main" val="214190803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401"/>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966B79-3093-4F69-A02A-B00C3A15A49C}" type="datetimeFigureOut">
              <a:rPr lang="en-US" smtClean="0">
                <a:solidFill>
                  <a:srgbClr val="FFFFFF"/>
                </a:solidFill>
              </a:rPr>
              <a:pPr/>
              <a:t>3/23/2017</a:t>
            </a:fld>
            <a:endParaRPr lang="en-US">
              <a:solidFill>
                <a:srgbClr val="FFFFFF"/>
              </a:solidFill>
            </a:endParaRPr>
          </a:p>
        </p:txBody>
      </p:sp>
      <p:sp>
        <p:nvSpPr>
          <p:cNvPr id="7" name="Slide Number Placeholder 6"/>
          <p:cNvSpPr>
            <a:spLocks noGrp="1"/>
          </p:cNvSpPr>
          <p:nvPr>
            <p:ph type="sldNum" sz="quarter" idx="12"/>
          </p:nvPr>
        </p:nvSpPr>
        <p:spPr/>
        <p:txBody>
          <a:bodyPr/>
          <a:lstStyle/>
          <a:p>
            <a:fld id="{6D8A7386-59FB-4451-B1A2-5BB5F90C6B2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2180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a:latin typeface="+mj-l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544213AF-26F6-41FA-8D85-E2C5388D6E58}" type="datetimeFigureOut">
              <a:rPr lang="en-US" smtClean="0">
                <a:solidFill>
                  <a:srgbClr val="3B6E8F"/>
                </a:solidFill>
              </a:rPr>
              <a:pPr/>
              <a:t>3/23/2017</a:t>
            </a:fld>
            <a:endParaRPr lang="en-US">
              <a:solidFill>
                <a:srgbClr val="3B6E8F"/>
              </a:solidFill>
            </a:endParaRPr>
          </a:p>
        </p:txBody>
      </p:sp>
      <p:sp>
        <p:nvSpPr>
          <p:cNvPr id="5" name="Footer Placeholder 4"/>
          <p:cNvSpPr>
            <a:spLocks noGrp="1"/>
          </p:cNvSpPr>
          <p:nvPr>
            <p:ph type="ftr" sz="quarter" idx="11"/>
          </p:nvPr>
        </p:nvSpPr>
        <p:spPr>
          <a:xfrm>
            <a:off x="3749041" y="6255546"/>
            <a:ext cx="2350681" cy="365125"/>
          </a:xfrm>
          <a:prstGeom prst="rect">
            <a:avLst/>
          </a:prstGeom>
        </p:spPr>
        <p:txBody>
          <a:bodyPr/>
          <a:lstStyle/>
          <a:p>
            <a:endParaRPr lang="en-US">
              <a:solidFill>
                <a:srgbClr val="3B6E8F"/>
              </a:solidFill>
            </a:endParaRPr>
          </a:p>
        </p:txBody>
      </p:sp>
      <p:sp>
        <p:nvSpPr>
          <p:cNvPr id="6" name="Slide Number Placeholder 5"/>
          <p:cNvSpPr>
            <a:spLocks noGrp="1"/>
          </p:cNvSpPr>
          <p:nvPr>
            <p:ph type="sldNum" sz="quarter" idx="12"/>
          </p:nvPr>
        </p:nvSpPr>
        <p:spPr/>
        <p:txBody>
          <a:bodyPr/>
          <a:lstStyle/>
          <a:p>
            <a:fld id="{D5BBC35B-A44B-4119-B8DA-DE9E3DFADA20}" type="slidenum">
              <a:rPr lang="en-US" smtClean="0">
                <a:solidFill>
                  <a:srgbClr val="3B6E8F"/>
                </a:solidFill>
              </a:rPr>
              <a:pPr/>
              <a:t>‹#›</a:t>
            </a:fld>
            <a:endParaRPr lang="en-US">
              <a:solidFill>
                <a:srgbClr val="3B6E8F"/>
              </a:solidFill>
            </a:endParaRPr>
          </a:p>
        </p:txBody>
      </p:sp>
      <p:sp>
        <p:nvSpPr>
          <p:cNvPr id="7" name="Title 6"/>
          <p:cNvSpPr>
            <a:spLocks noGrp="1"/>
          </p:cNvSpPr>
          <p:nvPr>
            <p:ph type="title" hasCustomPrompt="1"/>
          </p:nvPr>
        </p:nvSpPr>
        <p:spPr>
          <a:xfrm>
            <a:off x="457200" y="0"/>
            <a:ext cx="8229600" cy="1143000"/>
          </a:xfrm>
        </p:spPr>
        <p:txBody>
          <a:bodyPr rtlCol="0"/>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1448466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4FC3FEA-64FB-4AD1-A63A-EE21D4F4E7A2}" type="datetimeFigureOut">
              <a:rPr lang="en-US" smtClean="0">
                <a:solidFill>
                  <a:srgbClr val="FFC000"/>
                </a:solidFill>
              </a:rPr>
              <a:pPr/>
              <a:t>3/23/2017</a:t>
            </a:fld>
            <a:endParaRPr lang="en-US">
              <a:solidFill>
                <a:srgbClr val="FFC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C2589F-284E-4249-8057-AE739D206026}" type="slidenum">
              <a:rPr lang="en-US" smtClean="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2780647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1286" y="585507"/>
            <a:ext cx="7772977" cy="1143000"/>
          </a:xfrm>
        </p:spPr>
        <p:txBody>
          <a:bodyPr/>
          <a:lstStyle/>
          <a:p>
            <a:r>
              <a:rPr lang="en-US"/>
              <a:t>Click to edit Master title style</a:t>
            </a:r>
          </a:p>
        </p:txBody>
      </p:sp>
      <p:sp>
        <p:nvSpPr>
          <p:cNvPr id="3" name="Text Placeholder 2"/>
          <p:cNvSpPr>
            <a:spLocks noGrp="1"/>
          </p:cNvSpPr>
          <p:nvPr>
            <p:ph type="body" sz="half" idx="1"/>
          </p:nvPr>
        </p:nvSpPr>
        <p:spPr>
          <a:xfrm>
            <a:off x="717262" y="1923213"/>
            <a:ext cx="3817215"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024" y="1923213"/>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53341" y="6248681"/>
            <a:ext cx="1905000" cy="456640"/>
          </a:xfrm>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a:xfrm>
            <a:off x="3192320" y="6248681"/>
            <a:ext cx="2895023" cy="456640"/>
          </a:xfrm>
          <a:prstGeom prst="rect">
            <a:avLst/>
          </a:prstGeom>
        </p:spPr>
        <p:txBody>
          <a:bodyPr/>
          <a:lstStyle>
            <a:lvl1pPr>
              <a:defRPr/>
            </a:lvl1pPr>
          </a:lstStyle>
          <a:p>
            <a:pPr>
              <a:defRPr/>
            </a:pPr>
            <a:endParaRPr lang="en-US">
              <a:solidFill>
                <a:srgbClr val="9BBB59"/>
              </a:solidFill>
            </a:endParaRPr>
          </a:p>
        </p:txBody>
      </p:sp>
      <p:sp>
        <p:nvSpPr>
          <p:cNvPr id="7" name="Slide Number Placeholder 6"/>
          <p:cNvSpPr>
            <a:spLocks noGrp="1"/>
          </p:cNvSpPr>
          <p:nvPr>
            <p:ph type="sldNum" sz="quarter" idx="12"/>
          </p:nvPr>
        </p:nvSpPr>
        <p:spPr>
          <a:xfrm>
            <a:off x="7135091" y="6450386"/>
            <a:ext cx="1905000" cy="458040"/>
          </a:xfrm>
        </p:spPr>
        <p:txBody>
          <a:bodyPr/>
          <a:lstStyle>
            <a:lvl1pPr>
              <a:defRPr/>
            </a:lvl1pPr>
          </a:lstStyle>
          <a:p>
            <a:fld id="{1888F340-4E5E-476E-8F6B-2F3357F624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2124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948BCE-BCE6-4037-98FD-5ED48C462988}" type="datetimeFigureOut">
              <a:rPr lang="en-US" smtClean="0">
                <a:solidFill>
                  <a:srgbClr val="FFFFFF"/>
                </a:solidFill>
              </a:rPr>
              <a:pPr/>
              <a:t>3/23/2017</a:t>
            </a:fld>
            <a:endParaRPr lang="en-US">
              <a:solidFill>
                <a:srgbClr val="FFFFFF"/>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srgbClr val="9BBB59"/>
              </a:solidFill>
            </a:endParaRPr>
          </a:p>
        </p:txBody>
      </p:sp>
      <p:sp>
        <p:nvSpPr>
          <p:cNvPr id="5" name="Slide Number Placeholder 4"/>
          <p:cNvSpPr>
            <a:spLocks noGrp="1"/>
          </p:cNvSpPr>
          <p:nvPr>
            <p:ph type="sldNum" sz="quarter" idx="12"/>
          </p:nvPr>
        </p:nvSpPr>
        <p:spPr/>
        <p:txBody>
          <a:bodyPr/>
          <a:lstStyle/>
          <a:p>
            <a:fld id="{D76D9004-9F33-453D-B4F6-7FF97A0182C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6849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4FC3FEA-64FB-4AD1-A63A-EE21D4F4E7A2}" type="datetimeFigureOut">
              <a:rPr lang="en-US" smtClean="0">
                <a:solidFill>
                  <a:srgbClr val="FFC000"/>
                </a:solidFill>
              </a:rPr>
              <a:pPr/>
              <a:t>3/23/2017</a:t>
            </a:fld>
            <a:endParaRPr lang="en-US">
              <a:solidFill>
                <a:srgbClr val="FFC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C2589F-284E-4249-8057-AE739D206026}" type="slidenum">
              <a:rPr lang="en-US" smtClean="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3659964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4FC3FEA-64FB-4AD1-A63A-EE21D4F4E7A2}" type="datetimeFigureOut">
              <a:rPr lang="en-US" smtClean="0">
                <a:solidFill>
                  <a:srgbClr val="FFC000"/>
                </a:solidFill>
              </a:rPr>
              <a:pPr/>
              <a:t>3/23/2017</a:t>
            </a:fld>
            <a:endParaRPr lang="en-US">
              <a:solidFill>
                <a:srgbClr val="FFC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C2589F-284E-4249-8057-AE739D206026}" type="slidenum">
              <a:rPr lang="en-US" smtClean="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2964254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solidFill>
                <a:srgbClr val="9BBB59"/>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F9FA3DF7-14AB-4F5F-AB97-CF82BADA53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548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BB443B-28B9-4847-A2DE-831A86771E44}" type="datetime1">
              <a:rPr lang="en-US" smtClean="0">
                <a:solidFill>
                  <a:prstClr val="black">
                    <a:tint val="75000"/>
                  </a:prstClr>
                </a:solidFill>
              </a:rPr>
              <a:t>3/23/2017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145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AC367-BF75-4B71-911E-3D382C267C03}" type="datetime1">
              <a:rPr lang="en-US" smtClean="0">
                <a:solidFill>
                  <a:prstClr val="black">
                    <a:tint val="75000"/>
                  </a:prstClr>
                </a:solidFill>
              </a:rPr>
              <a:t>3/23/2017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21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9C558-E813-43AC-828F-BCB2DBB3D32E}" type="datetime1">
              <a:rPr lang="en-US" smtClean="0">
                <a:solidFill>
                  <a:prstClr val="black">
                    <a:tint val="75000"/>
                  </a:prstClr>
                </a:solidFill>
              </a:rPr>
              <a:t>3/23/2017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408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9FB5DD-D764-4376-B8D9-CF3E7E96F009}" type="datetime1">
              <a:rPr lang="en-US" smtClean="0">
                <a:solidFill>
                  <a:prstClr val="black">
                    <a:tint val="75000"/>
                  </a:prstClr>
                </a:solidFill>
              </a:rPr>
              <a:t>3/23/2017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637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B848B-8D1B-47A4-834D-E47F085F92B0}" type="datetime1">
              <a:rPr lang="en-US" smtClean="0">
                <a:solidFill>
                  <a:prstClr val="black">
                    <a:tint val="75000"/>
                  </a:prstClr>
                </a:solidFill>
              </a:rPr>
              <a:t>3/23/2017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E64BA-3357-42FD-8519-C2F63554B0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4274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93"/>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CE7B5C3-F041-468B-A77C-C9DD432193CC}" type="datetime1">
              <a:rPr lang="en-US" smtClean="0"/>
              <a:t>3/23/2017</a:t>
            </a:fld>
            <a:endParaRPr lang="en-GB"/>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GB"/>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9"/>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1597106-0BC6-4377-9ACD-277BDA33BBDB}" type="slidenum">
              <a:rPr lang="en-GB" smtClean="0">
                <a:solidFill>
                  <a:srgbClr val="8CADAE">
                    <a:shade val="75000"/>
                  </a:srgbClr>
                </a:solidFill>
              </a:rPr>
              <a:pPr/>
              <a:t>‹#›</a:t>
            </a:fld>
            <a:endParaRPr lang="en-GB">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26027915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1" latinLnBrk="0" hangingPunct="1">
        <a:spcBef>
          <a:spcPct val="0"/>
        </a:spcBef>
        <a:buNone/>
        <a:defRPr kumimoji="0" sz="3300" b="1"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Calibri" pitchFamily="34" charset="0"/>
          <a:ea typeface="+mn-ea"/>
          <a:cs typeface="Calibri" pitchFamily="34" charset="0"/>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Calibri" pitchFamily="34" charset="0"/>
          <a:ea typeface="+mn-ea"/>
          <a:cs typeface="Calibri" pitchFamily="34" charset="0"/>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Calibri" pitchFamily="34" charset="0"/>
          <a:ea typeface="+mn-ea"/>
          <a:cs typeface="Calibri" pitchFamily="34" charset="0"/>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Calibri" pitchFamily="34" charset="0"/>
          <a:ea typeface="+mn-ea"/>
          <a:cs typeface="Calibri" pitchFamily="34" charset="0"/>
        </a:defRPr>
      </a:lvl4pPr>
      <a:lvl5pPr marL="1371600" indent="-228600" algn="l" rtl="0" eaLnBrk="1" latinLnBrk="0" hangingPunct="1">
        <a:spcBef>
          <a:spcPct val="20000"/>
        </a:spcBef>
        <a:buClr>
          <a:schemeClr val="accent5"/>
        </a:buClr>
        <a:buFontTx/>
        <a:buChar char="•"/>
        <a:defRPr kumimoji="0" sz="1800" kern="1200">
          <a:solidFill>
            <a:schemeClr val="tx1"/>
          </a:solidFill>
          <a:latin typeface="Calibri" pitchFamily="34" charset="0"/>
          <a:ea typeface="+mn-ea"/>
          <a:cs typeface="Calibri"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0" y="6096000"/>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BB59"/>
              </a:solidFill>
            </a:endParaRPr>
          </a:p>
        </p:txBody>
      </p:sp>
      <p:sp>
        <p:nvSpPr>
          <p:cNvPr id="2" name="Title Placeholder 1"/>
          <p:cNvSpPr>
            <a:spLocks noGrp="1"/>
          </p:cNvSpPr>
          <p:nvPr>
            <p:ph type="title"/>
          </p:nvPr>
        </p:nvSpPr>
        <p:spPr>
          <a:xfrm>
            <a:off x="457200" y="7620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1651" y="2133601"/>
            <a:ext cx="8229600" cy="3733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6332254"/>
            <a:ext cx="1066800" cy="365125"/>
          </a:xfrm>
          <a:prstGeom prst="rect">
            <a:avLst/>
          </a:prstGeom>
        </p:spPr>
        <p:txBody>
          <a:bodyPr vert="horz" lIns="91440" tIns="45720" rIns="91440" bIns="45720" rtlCol="0" anchor="ctr"/>
          <a:lstStyle>
            <a:lvl1pPr algn="l">
              <a:defRPr sz="1200">
                <a:solidFill>
                  <a:schemeClr val="tx2"/>
                </a:solidFill>
              </a:defRPr>
            </a:lvl1pPr>
          </a:lstStyle>
          <a:p>
            <a:fld id="{DF366222-8B6B-452C-A91B-C8225201C488}" type="datetime1">
              <a:rPr lang="en-US" smtClean="0">
                <a:solidFill>
                  <a:srgbClr val="FFFFFF"/>
                </a:solidFill>
              </a:rPr>
              <a:t>3/23/2017</a:t>
            </a:fld>
            <a:endParaRPr lang="en-US">
              <a:solidFill>
                <a:srgbClr val="FFFFFF"/>
              </a:solidFill>
            </a:endParaRPr>
          </a:p>
        </p:txBody>
      </p:sp>
      <p:sp>
        <p:nvSpPr>
          <p:cNvPr id="6" name="Slide Number Placeholder 5"/>
          <p:cNvSpPr>
            <a:spLocks noGrp="1"/>
          </p:cNvSpPr>
          <p:nvPr>
            <p:ph type="sldNum" sz="quarter" idx="4"/>
          </p:nvPr>
        </p:nvSpPr>
        <p:spPr>
          <a:xfrm>
            <a:off x="8305800" y="6332254"/>
            <a:ext cx="381000" cy="365125"/>
          </a:xfrm>
          <a:prstGeom prst="rect">
            <a:avLst/>
          </a:prstGeom>
        </p:spPr>
        <p:txBody>
          <a:bodyPr vert="horz" lIns="91440" tIns="45720" rIns="91440" bIns="45720" rtlCol="0" anchor="ctr"/>
          <a:lstStyle>
            <a:lvl1pPr algn="r">
              <a:defRPr sz="1200">
                <a:solidFill>
                  <a:schemeClr val="tx2"/>
                </a:solidFill>
              </a:defRPr>
            </a:lvl1pPr>
          </a:lstStyle>
          <a:p>
            <a:fld id="{6D8A7386-59FB-4451-B1A2-5BB5F90C6B28}" type="slidenum">
              <a:rPr lang="en-US" smtClean="0">
                <a:solidFill>
                  <a:srgbClr val="FFFFFF"/>
                </a:solidFill>
              </a:rPr>
              <a:pPr/>
              <a:t>‹#›</a:t>
            </a:fld>
            <a:endParaRPr lang="en-US">
              <a:solidFill>
                <a:srgbClr val="FFFFFF"/>
              </a:solidFill>
            </a:endParaRPr>
          </a:p>
        </p:txBody>
      </p:sp>
      <p:pic>
        <p:nvPicPr>
          <p:cNvPr id="1029"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5" y="6164273"/>
            <a:ext cx="4025963"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5918"/>
            <a:ext cx="9156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8976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9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40DD865-DBB3-4341-A9A3-71326BF114F8}" type="datetime1">
              <a:rPr lang="en-US" smtClean="0"/>
              <a:t>3/23/2017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5F5DAAF-54A9-4023-A4DC-9C6A0F7B2B34}"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609677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0" y="6096000"/>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BB59"/>
              </a:solidFill>
            </a:endParaRPr>
          </a:p>
        </p:txBody>
      </p:sp>
      <p:sp>
        <p:nvSpPr>
          <p:cNvPr id="2" name="Title Placeholder 1"/>
          <p:cNvSpPr>
            <a:spLocks noGrp="1"/>
          </p:cNvSpPr>
          <p:nvPr>
            <p:ph type="title"/>
          </p:nvPr>
        </p:nvSpPr>
        <p:spPr>
          <a:xfrm>
            <a:off x="457200" y="7620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1651" y="2133601"/>
            <a:ext cx="8229600" cy="3733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6332246"/>
            <a:ext cx="1066800" cy="365125"/>
          </a:xfrm>
          <a:prstGeom prst="rect">
            <a:avLst/>
          </a:prstGeom>
        </p:spPr>
        <p:txBody>
          <a:bodyPr vert="horz" lIns="91440" tIns="45720" rIns="91440" bIns="45720" rtlCol="0" anchor="ctr"/>
          <a:lstStyle>
            <a:lvl1pPr algn="l">
              <a:defRPr sz="1200">
                <a:solidFill>
                  <a:schemeClr val="tx2"/>
                </a:solidFill>
              </a:defRPr>
            </a:lvl1pPr>
          </a:lstStyle>
          <a:p>
            <a:fld id="{2E966B79-3093-4F69-A02A-B00C3A15A49C}" type="datetimeFigureOut">
              <a:rPr lang="en-US" smtClean="0">
                <a:solidFill>
                  <a:srgbClr val="FFFFFF"/>
                </a:solidFill>
              </a:rPr>
              <a:pPr/>
              <a:t>3/23/2017</a:t>
            </a:fld>
            <a:endParaRPr lang="en-US">
              <a:solidFill>
                <a:srgbClr val="FFFFFF"/>
              </a:solidFill>
            </a:endParaRPr>
          </a:p>
        </p:txBody>
      </p:sp>
      <p:sp>
        <p:nvSpPr>
          <p:cNvPr id="6" name="Slide Number Placeholder 5"/>
          <p:cNvSpPr>
            <a:spLocks noGrp="1"/>
          </p:cNvSpPr>
          <p:nvPr>
            <p:ph type="sldNum" sz="quarter" idx="4"/>
          </p:nvPr>
        </p:nvSpPr>
        <p:spPr>
          <a:xfrm>
            <a:off x="8305800" y="6332246"/>
            <a:ext cx="381000" cy="365125"/>
          </a:xfrm>
          <a:prstGeom prst="rect">
            <a:avLst/>
          </a:prstGeom>
        </p:spPr>
        <p:txBody>
          <a:bodyPr vert="horz" lIns="91440" tIns="45720" rIns="91440" bIns="45720" rtlCol="0" anchor="ctr"/>
          <a:lstStyle>
            <a:lvl1pPr algn="r">
              <a:defRPr sz="1200">
                <a:solidFill>
                  <a:schemeClr val="tx2"/>
                </a:solidFill>
              </a:defRPr>
            </a:lvl1pPr>
          </a:lstStyle>
          <a:p>
            <a:fld id="{6D8A7386-59FB-4451-B1A2-5BB5F90C6B28}" type="slidenum">
              <a:rPr lang="en-US" smtClean="0">
                <a:solidFill>
                  <a:srgbClr val="FFFFFF"/>
                </a:solidFill>
              </a:rPr>
              <a:pPr/>
              <a:t>‹#›</a:t>
            </a:fld>
            <a:endParaRPr lang="en-US">
              <a:solidFill>
                <a:srgbClr val="FFFFFF"/>
              </a:solidFill>
            </a:endParaRPr>
          </a:p>
        </p:txBody>
      </p:sp>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1" y="6164265"/>
            <a:ext cx="4025963"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918"/>
            <a:ext cx="9156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966222"/>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mailto:kathyphipps1234@gmail.com" TargetMode="External"/><Relationship Id="rId2" Type="http://schemas.openxmlformats.org/officeDocument/2006/relationships/hyperlink" Target="mailto:mmanz@umich.edu" TargetMode="External"/><Relationship Id="rId1" Type="http://schemas.openxmlformats.org/officeDocument/2006/relationships/slideLayout" Target="../slideLayouts/slideLayout6.xml"/><Relationship Id="rId5" Type="http://schemas.openxmlformats.org/officeDocument/2006/relationships/hyperlink" Target="mailto:lkcofano@gmail.com" TargetMode="External"/><Relationship Id="rId4" Type="http://schemas.openxmlformats.org/officeDocument/2006/relationships/hyperlink" Target="mailto:diane.brunson@ucdenver.ed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cdc.gov/brfss" TargetMode="Externa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hyperlink" Target="https://www.ark.org/brfss_questions/default.aspx" TargetMode="External"/><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39.tmp"/></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hyperlink" Target="http://www.astdd.org/" TargetMode="External"/><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hyperlink" Target="http://www.cdc.gov/nohss/" TargetMode="External"/><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hyperlink" Target="http://www.ahcancal.org/" TargetMode="External"/><Relationship Id="rId2" Type="http://schemas.openxmlformats.org/officeDocument/2006/relationships/notesSlide" Target="../notesSlides/notesSlide53.xml"/><Relationship Id="rId1" Type="http://schemas.openxmlformats.org/officeDocument/2006/relationships/slideLayout" Target="../slideLayouts/slideLayout39.xml"/><Relationship Id="rId5" Type="http://schemas.openxmlformats.org/officeDocument/2006/relationships/image" Target="../media/image66.jpeg"/><Relationship Id="rId4" Type="http://schemas.openxmlformats.org/officeDocument/2006/relationships/hyperlink" Target="http://kff.org/other/state-indicator/number-of-nursing-facility-bed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hyperlink" Target="http://www.nashp.org/category/oral_health/" TargetMode="External"/><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41.xml"/><Relationship Id="rId4" Type="http://schemas.openxmlformats.org/officeDocument/2006/relationships/hyperlink" Target="http://www.astdd.org/docs/oral-health-data-used-for-policy-05-12-2012.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amp;url=http://www.dentalimplantskerala.com/dental-implant/goodbye-dentures/&amp;ei=rQaQVbGiB8qxsAW2l4DICA&amp;bvm=bv.96783405,d.b2w&amp;psig=AFQjCNFECKP1eEGwSS-dRGxqjuQlcKei8Q&amp;ust=1435588653446380"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001 (2)"/>
          <p:cNvPicPr>
            <a:picLocks noGrp="1" noChangeAspect="1" noChangeArrowheads="1"/>
          </p:cNvPicPr>
          <p:nvPr>
            <p:ph idx="1"/>
          </p:nvPr>
        </p:nvPicPr>
        <p:blipFill>
          <a:blip r:embed="rId3" cstate="print"/>
          <a:stretch>
            <a:fillRect/>
          </a:stretch>
        </p:blipFill>
        <p:spPr bwMode="auto">
          <a:xfrm>
            <a:off x="6400800" y="5029200"/>
            <a:ext cx="1941694" cy="1228726"/>
          </a:xfrm>
          <a:prstGeom prst="rect">
            <a:avLst/>
          </a:prstGeom>
          <a:noFill/>
          <a:ln w="9525">
            <a:noFill/>
            <a:miter lim="800000"/>
            <a:headEnd/>
            <a:tailEnd/>
          </a:ln>
        </p:spPr>
      </p:pic>
      <p:sp>
        <p:nvSpPr>
          <p:cNvPr id="3" name="Content Placeholder 2"/>
          <p:cNvSpPr>
            <a:spLocks noGrp="1"/>
          </p:cNvSpPr>
          <p:nvPr>
            <p:ph type="body" sz="half" idx="4294967295"/>
          </p:nvPr>
        </p:nvSpPr>
        <p:spPr>
          <a:xfrm>
            <a:off x="304800" y="457200"/>
            <a:ext cx="8610600" cy="6172200"/>
          </a:xfrm>
          <a:ln>
            <a:solidFill>
              <a:schemeClr val="accent1"/>
            </a:solidFill>
          </a:ln>
        </p:spPr>
        <p:txBody>
          <a:bodyPr>
            <a:normAutofit fontScale="85000" lnSpcReduction="10000"/>
          </a:bodyPr>
          <a:lstStyle/>
          <a:p>
            <a:pPr algn="ctr">
              <a:buNone/>
            </a:pPr>
            <a:r>
              <a:rPr lang="en-US" b="1" dirty="0">
                <a:latin typeface="Arial" pitchFamily="34" charset="0"/>
                <a:cs typeface="Arial" pitchFamily="34" charset="0"/>
              </a:rPr>
              <a:t>	</a:t>
            </a:r>
          </a:p>
          <a:p>
            <a:pPr algn="ctr">
              <a:buNone/>
            </a:pPr>
            <a:r>
              <a:rPr lang="en-US" sz="3800" b="1" dirty="0">
                <a:latin typeface="Arial" pitchFamily="34" charset="0"/>
                <a:cs typeface="Arial" pitchFamily="34" charset="0"/>
              </a:rPr>
              <a:t>ASTDD Healthy Aging Committee </a:t>
            </a:r>
          </a:p>
          <a:p>
            <a:pPr algn="ctr">
              <a:buNone/>
            </a:pPr>
            <a:r>
              <a:rPr lang="en-US" sz="3800" b="1" dirty="0">
                <a:latin typeface="Arial" pitchFamily="34" charset="0"/>
                <a:cs typeface="Arial" pitchFamily="34" charset="0"/>
              </a:rPr>
              <a:t>&amp; </a:t>
            </a:r>
          </a:p>
          <a:p>
            <a:pPr algn="ctr">
              <a:buNone/>
            </a:pPr>
            <a:r>
              <a:rPr lang="en-US" sz="3800" b="1" dirty="0">
                <a:latin typeface="Arial" pitchFamily="34" charset="0"/>
                <a:cs typeface="Arial" pitchFamily="34" charset="0"/>
              </a:rPr>
              <a:t>Data Committee Present</a:t>
            </a:r>
          </a:p>
          <a:p>
            <a:pPr algn="ctr">
              <a:buNone/>
            </a:pPr>
            <a:endParaRPr lang="en-US" sz="4400" b="1" dirty="0">
              <a:latin typeface="Arial" pitchFamily="34" charset="0"/>
              <a:cs typeface="Arial" pitchFamily="34" charset="0"/>
            </a:endParaRPr>
          </a:p>
          <a:p>
            <a:pPr algn="ctr">
              <a:buNone/>
            </a:pPr>
            <a:r>
              <a:rPr lang="en-US" sz="4200" b="1" i="1" dirty="0">
                <a:latin typeface="Arial" panose="020B0604020202020204" pitchFamily="34" charset="0"/>
                <a:cs typeface="Arial" panose="020B0604020202020204" pitchFamily="34" charset="0"/>
              </a:rPr>
              <a:t>Data Sources:  Where to Uncover Oral Health Information for Older Adults </a:t>
            </a:r>
            <a:endParaRPr lang="en-US" sz="4200" b="1" i="1" dirty="0">
              <a:solidFill>
                <a:prstClr val="black"/>
              </a:solidFill>
              <a:latin typeface="Arial" panose="020B0604020202020204" pitchFamily="34" charset="0"/>
              <a:cs typeface="Arial" panose="020B0604020202020204" pitchFamily="34" charset="0"/>
            </a:endParaRPr>
          </a:p>
          <a:p>
            <a:pPr lvl="0" algn="ctr">
              <a:buNone/>
            </a:pPr>
            <a:endParaRPr lang="en-US" sz="2200" b="1" dirty="0">
              <a:solidFill>
                <a:prstClr val="black"/>
              </a:solidFill>
              <a:latin typeface="Arial" pitchFamily="34" charset="0"/>
              <a:cs typeface="Arial" pitchFamily="34" charset="0"/>
            </a:endParaRPr>
          </a:p>
          <a:p>
            <a:pPr lvl="0" algn="ctr">
              <a:buNone/>
            </a:pPr>
            <a:r>
              <a:rPr lang="en-US" sz="2200" b="1" dirty="0">
                <a:solidFill>
                  <a:prstClr val="black"/>
                </a:solidFill>
                <a:latin typeface="Arial" pitchFamily="34" charset="0"/>
                <a:cs typeface="Arial" pitchFamily="34" charset="0"/>
              </a:rPr>
              <a:t>March 22, 2017</a:t>
            </a:r>
            <a:endParaRPr lang="en-US" sz="2200" dirty="0">
              <a:solidFill>
                <a:prstClr val="black"/>
              </a:solidFill>
              <a:latin typeface="Arial" pitchFamily="34" charset="0"/>
              <a:cs typeface="Arial" pitchFamily="34" charset="0"/>
            </a:endParaRPr>
          </a:p>
          <a:p>
            <a:pPr algn="ctr">
              <a:buNone/>
            </a:pPr>
            <a:endParaRPr lang="en-US" sz="2800" b="1" dirty="0">
              <a:solidFill>
                <a:srgbClr val="7030A0"/>
              </a:solidFill>
              <a:latin typeface="Arial" pitchFamily="34" charset="0"/>
              <a:cs typeface="Arial" pitchFamily="34" charset="0"/>
            </a:endParaRPr>
          </a:p>
          <a:p>
            <a:pPr>
              <a:buNone/>
            </a:pPr>
            <a:r>
              <a:rPr lang="en-US" sz="2600" b="1" dirty="0"/>
              <a:t>Mike Manz, DDS, MPH, DrPH</a:t>
            </a:r>
          </a:p>
          <a:p>
            <a:pPr>
              <a:buNone/>
            </a:pPr>
            <a:r>
              <a:rPr lang="en-US" sz="2600" b="1" dirty="0"/>
              <a:t>Kathy Phipps, DrPH</a:t>
            </a:r>
          </a:p>
          <a:p>
            <a:pPr>
              <a:buNone/>
            </a:pPr>
            <a:r>
              <a:rPr lang="en-US" sz="2600" b="1" dirty="0"/>
              <a:t>Diane Brunson, RDH, MPH </a:t>
            </a:r>
          </a:p>
          <a:p>
            <a:pPr algn="ctr">
              <a:buNone/>
            </a:pPr>
            <a:endParaRPr lang="en-US" sz="2800" b="1" dirty="0">
              <a:solidFill>
                <a:srgbClr val="7030A0"/>
              </a:solidFill>
              <a:latin typeface="Arial" pitchFamily="34" charset="0"/>
              <a:cs typeface="Arial" pitchFamily="34" charset="0"/>
            </a:endParaRPr>
          </a:p>
        </p:txBody>
      </p:sp>
      <p:sp>
        <p:nvSpPr>
          <p:cNvPr id="2" name="Slide Number Placeholder 1"/>
          <p:cNvSpPr>
            <a:spLocks noGrp="1"/>
          </p:cNvSpPr>
          <p:nvPr>
            <p:ph type="sldNum" sz="quarter" idx="12"/>
          </p:nvPr>
        </p:nvSpPr>
        <p:spPr>
          <a:xfrm>
            <a:off x="7924800" y="6356352"/>
            <a:ext cx="990600" cy="196848"/>
          </a:xfrm>
        </p:spPr>
        <p:txBody>
          <a:bodyPr/>
          <a:lstStyle/>
          <a:p>
            <a:pPr marL="228600" indent="-228600">
              <a:buFont typeface="+mj-lt"/>
              <a:buAutoNum type="arabicPeriod"/>
            </a:pPr>
            <a:fld id="{D7BE64BA-3357-42FD-8519-C2F63554B0B8}" type="slidenum">
              <a:rPr lang="en-US" smtClean="0">
                <a:solidFill>
                  <a:prstClr val="black">
                    <a:tint val="75000"/>
                  </a:prstClr>
                </a:solidFill>
              </a:rPr>
              <a:pPr marL="228600" indent="-228600">
                <a:buFont typeface="+mj-lt"/>
                <a:buAutoNum type="arabicPeriod"/>
              </a:pPr>
              <a:t>1</a:t>
            </a:fld>
            <a:endParaRPr lang="en-US" dirty="0">
              <a:solidFill>
                <a:prstClr val="black">
                  <a:tint val="75000"/>
                </a:prstClr>
              </a:solidFill>
            </a:endParaRPr>
          </a:p>
        </p:txBody>
      </p:sp>
    </p:spTree>
    <p:extLst>
      <p:ext uri="{BB962C8B-B14F-4D97-AF65-F5344CB8AC3E}">
        <p14:creationId xmlns:p14="http://schemas.microsoft.com/office/powerpoint/2010/main" val="3650983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70" y="0"/>
            <a:ext cx="7147461" cy="6858000"/>
          </a:xfrm>
          <a:prstGeom prst="rect">
            <a:avLst/>
          </a:prstGeom>
        </p:spPr>
      </p:pic>
      <p:sp>
        <p:nvSpPr>
          <p:cNvPr id="3" name="Left Arrow 2"/>
          <p:cNvSpPr/>
          <p:nvPr/>
        </p:nvSpPr>
        <p:spPr>
          <a:xfrm rot="10800000">
            <a:off x="381000" y="4122868"/>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10</a:t>
            </a:fld>
            <a:endParaRPr lang="en-US" dirty="0"/>
          </a:p>
        </p:txBody>
      </p:sp>
      <p:sp>
        <p:nvSpPr>
          <p:cNvPr id="13" name="Footer Placeholder 12"/>
          <p:cNvSpPr>
            <a:spLocks noGrp="1"/>
          </p:cNvSpPr>
          <p:nvPr>
            <p:ph type="ftr" sz="quarter" idx="11"/>
          </p:nvPr>
        </p:nvSpPr>
        <p:spPr>
          <a:xfrm>
            <a:off x="8145730" y="6324600"/>
            <a:ext cx="769670" cy="365760"/>
          </a:xfrm>
        </p:spPr>
        <p:txBody>
          <a:bodyPr/>
          <a:lstStyle/>
          <a:p>
            <a:pPr algn="ctr"/>
            <a:r>
              <a:rPr lang="en-US" dirty="0">
                <a:solidFill>
                  <a:schemeClr val="tx1"/>
                </a:solidFill>
              </a:rPr>
              <a:t>10</a:t>
            </a:r>
          </a:p>
        </p:txBody>
      </p:sp>
    </p:spTree>
    <p:extLst>
      <p:ext uri="{BB962C8B-B14F-4D97-AF65-F5344CB8AC3E}">
        <p14:creationId xmlns:p14="http://schemas.microsoft.com/office/powerpoint/2010/main" val="12434961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65400" y="152400"/>
            <a:ext cx="5391150" cy="908050"/>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2200" b="0" i="0" u="none" strike="noStrike" kern="0" cap="none" spc="0" normalizeH="0" baseline="0" noProof="0">
                <a:ln>
                  <a:noFill/>
                </a:ln>
                <a:solidFill>
                  <a:sysClr val="windowText" lastClr="000000"/>
                </a:solidFill>
                <a:effectLst/>
                <a:uLnTx/>
                <a:uFillTx/>
                <a:latin typeface="Calibri"/>
                <a:ea typeface="Calibri"/>
                <a:cs typeface="Times New Roman"/>
              </a:rPr>
              <a:t>Title of Fact Sheet Here</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7" name="Rectangle 6"/>
          <p:cNvSpPr/>
          <p:nvPr/>
        </p:nvSpPr>
        <p:spPr>
          <a:xfrm>
            <a:off x="1196977" y="152400"/>
            <a:ext cx="1168400" cy="908050"/>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rPr>
              <a:t>Logo, picture</a:t>
            </a:r>
          </a:p>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rPr>
              <a:t>Here	</a:t>
            </a:r>
          </a:p>
        </p:txBody>
      </p:sp>
      <p:sp>
        <p:nvSpPr>
          <p:cNvPr id="8" name="Rectangle 7"/>
          <p:cNvSpPr/>
          <p:nvPr/>
        </p:nvSpPr>
        <p:spPr>
          <a:xfrm>
            <a:off x="1187450" y="1473200"/>
            <a:ext cx="3759200" cy="2463800"/>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rPr>
              <a:t> </a:t>
            </a: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r>
              <a:rPr kumimoji="0" lang="en-US" sz="1200" b="0" i="0" u="none" strike="noStrike" kern="0" cap="none" spc="0" normalizeH="0" baseline="0" noProof="0">
                <a:ln>
                  <a:noFill/>
                </a:ln>
                <a:solidFill>
                  <a:sysClr val="windowText" lastClr="000000"/>
                </a:solidFill>
                <a:effectLst/>
                <a:uLnTx/>
                <a:uFillTx/>
                <a:latin typeface="Calibri"/>
                <a:ea typeface="Calibri"/>
                <a:cs typeface="Times New Roman"/>
              </a:rPr>
              <a:t>  Insert key data facts here</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a:p>
            <a:pPr marL="0" marR="0" lvl="0" indent="0"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sym typeface="Wingdings"/>
              </a:rPr>
              <a: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9" name="Rectangle 8"/>
          <p:cNvSpPr/>
          <p:nvPr/>
        </p:nvSpPr>
        <p:spPr>
          <a:xfrm>
            <a:off x="5245101" y="1473200"/>
            <a:ext cx="2711450" cy="2463800"/>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rPr>
              <a:t>Insert graph/chart here</a:t>
            </a:r>
          </a:p>
        </p:txBody>
      </p:sp>
      <p:sp>
        <p:nvSpPr>
          <p:cNvPr id="10" name="Rectangle 9"/>
          <p:cNvSpPr/>
          <p:nvPr/>
        </p:nvSpPr>
        <p:spPr>
          <a:xfrm>
            <a:off x="3898900" y="4146550"/>
            <a:ext cx="4057650" cy="2559050"/>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a:ea typeface="Calibri"/>
                <a:cs typeface="Times New Roman"/>
              </a:rPr>
              <a:t>Insert here text on why issue is important</a:t>
            </a:r>
            <a:endPar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endParaRPr>
          </a:p>
        </p:txBody>
      </p:sp>
      <p:sp>
        <p:nvSpPr>
          <p:cNvPr id="11" name="Rectangle 10"/>
          <p:cNvSpPr/>
          <p:nvPr/>
        </p:nvSpPr>
        <p:spPr>
          <a:xfrm>
            <a:off x="1200151" y="4146550"/>
            <a:ext cx="2578100" cy="2559050"/>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a:ea typeface="Calibri"/>
                <a:cs typeface="Times New Roman"/>
              </a:rPr>
              <a:t>Insert photo/graph here</a:t>
            </a:r>
          </a:p>
        </p:txBody>
      </p:sp>
      <p:sp>
        <p:nvSpPr>
          <p:cNvPr id="20" name="Slide Number Placeholder 19"/>
          <p:cNvSpPr>
            <a:spLocks noGrp="1"/>
          </p:cNvSpPr>
          <p:nvPr>
            <p:ph type="sldNum" sz="quarter" idx="12"/>
          </p:nvPr>
        </p:nvSpPr>
        <p:spPr/>
        <p:txBody>
          <a:bodyPr/>
          <a:lstStyle/>
          <a:p>
            <a:fld id="{D7BE64BA-3357-42FD-8519-C2F63554B0B8}" type="slidenum">
              <a:rPr lang="en-US" smtClean="0">
                <a:solidFill>
                  <a:prstClr val="black">
                    <a:tint val="75000"/>
                  </a:prstClr>
                </a:solidFill>
              </a:rPr>
              <a:pPr/>
              <a:t>100</a:t>
            </a:fld>
            <a:endParaRPr lang="en-US" dirty="0">
              <a:solidFill>
                <a:prstClr val="black">
                  <a:tint val="75000"/>
                </a:prstClr>
              </a:solidFill>
            </a:endParaRPr>
          </a:p>
        </p:txBody>
      </p:sp>
      <p:sp>
        <p:nvSpPr>
          <p:cNvPr id="21" name="Footer Placeholder 20"/>
          <p:cNvSpPr>
            <a:spLocks noGrp="1"/>
          </p:cNvSpPr>
          <p:nvPr>
            <p:ph type="ftr" sz="quarter" idx="11"/>
          </p:nvPr>
        </p:nvSpPr>
        <p:spPr>
          <a:xfrm>
            <a:off x="8153400" y="6248406"/>
            <a:ext cx="793750" cy="365125"/>
          </a:xfrm>
        </p:spPr>
        <p:txBody>
          <a:bodyPr/>
          <a:lstStyle/>
          <a:p>
            <a:r>
              <a:rPr lang="en-US" dirty="0">
                <a:solidFill>
                  <a:schemeClr val="tx1"/>
                </a:solidFill>
              </a:rPr>
              <a:t>102</a:t>
            </a:r>
          </a:p>
        </p:txBody>
      </p:sp>
    </p:spTree>
    <p:extLst>
      <p:ext uri="{BB962C8B-B14F-4D97-AF65-F5344CB8AC3E}">
        <p14:creationId xmlns:p14="http://schemas.microsoft.com/office/powerpoint/2010/main" val="22752970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6"/>
            <a:ext cx="7886700" cy="1325563"/>
          </a:xfrm>
        </p:spPr>
        <p:txBody>
          <a:bodyPr/>
          <a:lstStyle/>
          <a:p>
            <a:pPr algn="l"/>
            <a:r>
              <a:rPr lang="en-US" dirty="0"/>
              <a:t>         Next Steps</a:t>
            </a:r>
          </a:p>
        </p:txBody>
      </p:sp>
      <p:sp>
        <p:nvSpPr>
          <p:cNvPr id="3" name="Content Placeholder 2"/>
          <p:cNvSpPr>
            <a:spLocks noGrp="1"/>
          </p:cNvSpPr>
          <p:nvPr>
            <p:ph sz="half" idx="4294967295"/>
          </p:nvPr>
        </p:nvSpPr>
        <p:spPr>
          <a:xfrm>
            <a:off x="0" y="1825625"/>
            <a:ext cx="3886200" cy="4351338"/>
          </a:xfrm>
        </p:spPr>
        <p:txBody>
          <a:bodyPr>
            <a:normAutofit fontScale="47500" lnSpcReduction="20000"/>
          </a:bodyPr>
          <a:lstStyle/>
          <a:p>
            <a:r>
              <a:rPr lang="en-US" dirty="0"/>
              <a:t>Best Practice Approach Reports (BPAR)</a:t>
            </a:r>
          </a:p>
          <a:p>
            <a:endParaRPr lang="en-US" dirty="0"/>
          </a:p>
          <a:p>
            <a:r>
              <a:rPr lang="en-US" dirty="0"/>
              <a:t>A Best Practice Approach is defined as a public health strategy that is supported by evidence for its impact and effectiveness. Evidence includes research, expert opinion, field lessons, and theoretical rationale.</a:t>
            </a:r>
          </a:p>
          <a:p>
            <a:endParaRPr lang="en-US" dirty="0"/>
          </a:p>
          <a:p>
            <a:r>
              <a:rPr lang="en-US" dirty="0"/>
              <a:t>A Best Practice Approach Report captures key information that describes the public health strategy, determines the strength of evidence, and illustrates implementation with current practice examples. The report serves as a resource to share ideas and promote best practices for state and community oral health programs.</a:t>
            </a:r>
          </a:p>
        </p:txBody>
      </p:sp>
      <p:pic>
        <p:nvPicPr>
          <p:cNvPr id="7" name="Content Placeholder 6"/>
          <p:cNvPicPr>
            <a:picLocks noGrp="1" noChangeAspect="1"/>
          </p:cNvPicPr>
          <p:nvPr>
            <p:ph sz="half" idx="4294967295"/>
          </p:nvPr>
        </p:nvPicPr>
        <p:blipFill>
          <a:blip r:embed="rId2"/>
          <a:stretch>
            <a:fillRect/>
          </a:stretch>
        </p:blipFill>
        <p:spPr>
          <a:xfrm>
            <a:off x="5181601" y="95251"/>
            <a:ext cx="3962400" cy="6638925"/>
          </a:xfrm>
          <a:prstGeom prst="rect">
            <a:avLst/>
          </a:prstGeom>
        </p:spPr>
      </p:pic>
      <p:sp>
        <p:nvSpPr>
          <p:cNvPr id="13" name="Slide Number Placeholder 12"/>
          <p:cNvSpPr>
            <a:spLocks noGrp="1"/>
          </p:cNvSpPr>
          <p:nvPr>
            <p:ph type="sldNum" sz="quarter" idx="12"/>
          </p:nvPr>
        </p:nvSpPr>
        <p:spPr>
          <a:xfrm>
            <a:off x="8305800" y="6324606"/>
            <a:ext cx="609600" cy="365125"/>
          </a:xfrm>
        </p:spPr>
        <p:txBody>
          <a:bodyPr/>
          <a:lstStyle/>
          <a:p>
            <a:r>
              <a:rPr lang="en-US" dirty="0">
                <a:solidFill>
                  <a:schemeClr val="tx1"/>
                </a:solidFill>
              </a:rPr>
              <a:t>101</a:t>
            </a:r>
          </a:p>
        </p:txBody>
      </p:sp>
    </p:spTree>
    <p:extLst>
      <p:ext uri="{BB962C8B-B14F-4D97-AF65-F5344CB8AC3E}">
        <p14:creationId xmlns:p14="http://schemas.microsoft.com/office/powerpoint/2010/main" val="18400651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229600" cy="1143000"/>
          </a:xfrm>
        </p:spPr>
        <p:txBody>
          <a:bodyPr/>
          <a:lstStyle/>
          <a:p>
            <a:r>
              <a:rPr lang="en-US" b="1" dirty="0">
                <a:latin typeface="Arial" panose="020B0604020202020204" pitchFamily="34" charset="0"/>
                <a:cs typeface="Arial" panose="020B0604020202020204" pitchFamily="34" charset="0"/>
              </a:rPr>
              <a:t>Questions?</a:t>
            </a:r>
          </a:p>
        </p:txBody>
      </p:sp>
      <p:sp>
        <p:nvSpPr>
          <p:cNvPr id="4" name="Slide Number Placeholder 3"/>
          <p:cNvSpPr>
            <a:spLocks noGrp="1"/>
          </p:cNvSpPr>
          <p:nvPr>
            <p:ph type="sldNum" sz="quarter" idx="12"/>
          </p:nvPr>
        </p:nvSpPr>
        <p:spPr/>
        <p:txBody>
          <a:bodyPr/>
          <a:lstStyle/>
          <a:p>
            <a:fld id="{D7BE64BA-3357-42FD-8519-C2F63554B0B8}" type="slidenum">
              <a:rPr lang="en-US" smtClean="0">
                <a:solidFill>
                  <a:prstClr val="black">
                    <a:tint val="75000"/>
                  </a:prstClr>
                </a:solidFill>
              </a:rPr>
              <a:pPr/>
              <a:t>102</a:t>
            </a:fld>
            <a:endParaRPr lang="en-US" dirty="0">
              <a:solidFill>
                <a:prstClr val="black">
                  <a:tint val="75000"/>
                </a:prstClr>
              </a:solidFill>
            </a:endParaRPr>
          </a:p>
        </p:txBody>
      </p:sp>
      <p:sp>
        <p:nvSpPr>
          <p:cNvPr id="9" name="TextBox 8"/>
          <p:cNvSpPr txBox="1"/>
          <p:nvPr/>
        </p:nvSpPr>
        <p:spPr>
          <a:xfrm>
            <a:off x="990600" y="4419600"/>
            <a:ext cx="6858000" cy="1785104"/>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Contact information</a:t>
            </a:r>
          </a:p>
          <a:p>
            <a:pPr algn="ctr"/>
            <a:endParaRPr lang="en-US" b="1" dirty="0"/>
          </a:p>
          <a:p>
            <a:r>
              <a:rPr lang="en-US" b="1" dirty="0"/>
              <a:t>Mike Manz:  </a:t>
            </a:r>
            <a:r>
              <a:rPr lang="en-US" dirty="0">
                <a:hlinkClick r:id="rId2"/>
              </a:rPr>
              <a:t>mmanz@umich.edu</a:t>
            </a:r>
            <a:r>
              <a:rPr lang="en-US" dirty="0"/>
              <a:t> </a:t>
            </a:r>
          </a:p>
          <a:p>
            <a:r>
              <a:rPr lang="en-US" b="1" dirty="0"/>
              <a:t>Kathy Phipps:  </a:t>
            </a:r>
            <a:r>
              <a:rPr lang="en-US" dirty="0">
                <a:hlinkClick r:id="rId3"/>
              </a:rPr>
              <a:t>kathyphipps1234@gmail.com</a:t>
            </a:r>
            <a:r>
              <a:rPr lang="en-US" dirty="0"/>
              <a:t> </a:t>
            </a:r>
          </a:p>
          <a:p>
            <a:r>
              <a:rPr lang="en-US" b="1" dirty="0"/>
              <a:t>Diane Brunson</a:t>
            </a:r>
            <a:r>
              <a:rPr lang="en-US" dirty="0"/>
              <a:t>:  </a:t>
            </a:r>
            <a:r>
              <a:rPr lang="en-US" dirty="0">
                <a:hlinkClick r:id="rId4"/>
              </a:rPr>
              <a:t>diane.brunson@ucdenver.edu</a:t>
            </a:r>
            <a:r>
              <a:rPr lang="en-US" dirty="0"/>
              <a:t> </a:t>
            </a:r>
          </a:p>
          <a:p>
            <a:r>
              <a:rPr lang="en-US" b="1" dirty="0"/>
              <a:t>Lori Kepler Cofano:  </a:t>
            </a:r>
            <a:r>
              <a:rPr lang="en-US" dirty="0">
                <a:hlinkClick r:id="rId5"/>
              </a:rPr>
              <a:t>lkcofano@gmail.com</a:t>
            </a:r>
            <a:r>
              <a:rPr lang="en-US" dirty="0"/>
              <a:t> </a:t>
            </a:r>
          </a:p>
        </p:txBody>
      </p:sp>
      <p:sp>
        <p:nvSpPr>
          <p:cNvPr id="10" name="Footer Placeholder 9"/>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8563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0"/>
            <a:ext cx="8229600" cy="6858000"/>
          </a:xfrm>
          <a:prstGeom prst="rect">
            <a:avLst/>
          </a:prstGeom>
        </p:spPr>
      </p:pic>
      <p:sp>
        <p:nvSpPr>
          <p:cNvPr id="3" name="Left Arrow 2"/>
          <p:cNvSpPr/>
          <p:nvPr/>
        </p:nvSpPr>
        <p:spPr>
          <a:xfrm>
            <a:off x="2286000" y="1512346"/>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7391400" y="3657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467600" y="3244334"/>
            <a:ext cx="990600" cy="369332"/>
          </a:xfrm>
          <a:prstGeom prst="rect">
            <a:avLst/>
          </a:prstGeom>
          <a:noFill/>
        </p:spPr>
        <p:txBody>
          <a:bodyPr wrap="square" rtlCol="0">
            <a:spAutoFit/>
          </a:bodyPr>
          <a:lstStyle/>
          <a:p>
            <a:r>
              <a:rPr lang="en-US" dirty="0">
                <a:solidFill>
                  <a:prstClr val="black"/>
                </a:solidFill>
              </a:rPr>
              <a:t>13.8%</a:t>
            </a:r>
          </a:p>
        </p:txBody>
      </p:sp>
    </p:spTree>
    <p:extLst>
      <p:ext uri="{BB962C8B-B14F-4D97-AF65-F5344CB8AC3E}">
        <p14:creationId xmlns:p14="http://schemas.microsoft.com/office/powerpoint/2010/main" val="99685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916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8001000" y="38100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8077200" y="3396641"/>
            <a:ext cx="838200" cy="369332"/>
          </a:xfrm>
          <a:prstGeom prst="rect">
            <a:avLst/>
          </a:prstGeom>
          <a:noFill/>
        </p:spPr>
        <p:txBody>
          <a:bodyPr wrap="square" rtlCol="0">
            <a:spAutoFit/>
          </a:bodyPr>
          <a:lstStyle/>
          <a:p>
            <a:r>
              <a:rPr lang="en-US" dirty="0">
                <a:solidFill>
                  <a:prstClr val="black"/>
                </a:solidFill>
              </a:rPr>
              <a:t>10.1%</a:t>
            </a:r>
          </a:p>
        </p:txBody>
      </p:sp>
      <p:sp>
        <p:nvSpPr>
          <p:cNvPr id="12" name="Slide Number Placeholder 11"/>
          <p:cNvSpPr>
            <a:spLocks noGrp="1"/>
          </p:cNvSpPr>
          <p:nvPr>
            <p:ph type="sldNum" sz="quarter" idx="12"/>
          </p:nvPr>
        </p:nvSpPr>
        <p:spPr/>
        <p:txBody>
          <a:bodyPr/>
          <a:lstStyle/>
          <a:p>
            <a:fld id="{25F5DAAF-54A9-4023-A4DC-9C6A0F7B2B34}" type="slidenum">
              <a:rPr lang="en-US" smtClean="0"/>
              <a:pPr/>
              <a:t>12</a:t>
            </a:fld>
            <a:endParaRPr lang="en-US"/>
          </a:p>
        </p:txBody>
      </p:sp>
      <p:sp>
        <p:nvSpPr>
          <p:cNvPr id="13" name="Footer Placeholder 12"/>
          <p:cNvSpPr>
            <a:spLocks noGrp="1"/>
          </p:cNvSpPr>
          <p:nvPr>
            <p:ph type="ftr" sz="quarter" idx="11"/>
          </p:nvPr>
        </p:nvSpPr>
        <p:spPr>
          <a:xfrm>
            <a:off x="8153400" y="6332913"/>
            <a:ext cx="990600" cy="365760"/>
          </a:xfrm>
        </p:spPr>
        <p:txBody>
          <a:bodyPr/>
          <a:lstStyle/>
          <a:p>
            <a:pPr algn="ctr"/>
            <a:r>
              <a:rPr lang="en-US" dirty="0">
                <a:solidFill>
                  <a:schemeClr val="tx1"/>
                </a:solidFill>
              </a:rPr>
              <a:t>12</a:t>
            </a:r>
          </a:p>
        </p:txBody>
      </p:sp>
    </p:spTree>
    <p:extLst>
      <p:ext uri="{BB962C8B-B14F-4D97-AF65-F5344CB8AC3E}">
        <p14:creationId xmlns:p14="http://schemas.microsoft.com/office/powerpoint/2010/main" val="212885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614"/>
            <a:ext cx="8372476" cy="687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800000">
            <a:off x="1059493" y="6562805"/>
            <a:ext cx="762000" cy="34070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05800" y="6291825"/>
            <a:ext cx="609600" cy="441324"/>
          </a:xfrm>
        </p:spPr>
        <p:txBody>
          <a:bodyPr/>
          <a:lstStyle/>
          <a:p>
            <a:r>
              <a:rPr lang="en-US" dirty="0"/>
              <a:t>13</a:t>
            </a:r>
          </a:p>
        </p:txBody>
      </p:sp>
    </p:spTree>
    <p:extLst>
      <p:ext uri="{BB962C8B-B14F-4D97-AF65-F5344CB8AC3E}">
        <p14:creationId xmlns:p14="http://schemas.microsoft.com/office/powerpoint/2010/main" val="388839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800000">
            <a:off x="734860" y="23622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p:txBody>
          <a:bodyPr/>
          <a:lstStyle/>
          <a:p>
            <a:fld id="{25F5DAAF-54A9-4023-A4DC-9C6A0F7B2B34}" type="slidenum">
              <a:rPr lang="en-US" smtClean="0"/>
              <a:pPr/>
              <a:t>14</a:t>
            </a:fld>
            <a:endParaRPr lang="en-US"/>
          </a:p>
        </p:txBody>
      </p:sp>
      <p:sp>
        <p:nvSpPr>
          <p:cNvPr id="12" name="Footer Placeholder 11"/>
          <p:cNvSpPr>
            <a:spLocks noGrp="1"/>
          </p:cNvSpPr>
          <p:nvPr>
            <p:ph type="ftr" sz="quarter" idx="11"/>
          </p:nvPr>
        </p:nvSpPr>
        <p:spPr>
          <a:xfrm>
            <a:off x="8153400" y="6324600"/>
            <a:ext cx="838200" cy="365760"/>
          </a:xfrm>
        </p:spPr>
        <p:txBody>
          <a:bodyPr/>
          <a:lstStyle/>
          <a:p>
            <a:pPr algn="ctr"/>
            <a:r>
              <a:rPr lang="en-US" dirty="0">
                <a:solidFill>
                  <a:schemeClr val="tx1"/>
                </a:solidFill>
              </a:rPr>
              <a:t>14</a:t>
            </a:r>
          </a:p>
        </p:txBody>
      </p:sp>
    </p:spTree>
    <p:extLst>
      <p:ext uri="{BB962C8B-B14F-4D97-AF65-F5344CB8AC3E}">
        <p14:creationId xmlns:p14="http://schemas.microsoft.com/office/powerpoint/2010/main" val="845788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048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800000">
            <a:off x="2209800" y="1371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10800000">
            <a:off x="381000" y="4122868"/>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15</a:t>
            </a:fld>
            <a:endParaRPr lang="en-US"/>
          </a:p>
        </p:txBody>
      </p:sp>
      <p:sp>
        <p:nvSpPr>
          <p:cNvPr id="13" name="Footer Placeholder 12"/>
          <p:cNvSpPr>
            <a:spLocks noGrp="1"/>
          </p:cNvSpPr>
          <p:nvPr>
            <p:ph type="ftr" sz="quarter" idx="11"/>
          </p:nvPr>
        </p:nvSpPr>
        <p:spPr>
          <a:xfrm>
            <a:off x="8305800" y="6492240"/>
            <a:ext cx="838200" cy="365760"/>
          </a:xfrm>
        </p:spPr>
        <p:txBody>
          <a:bodyPr/>
          <a:lstStyle/>
          <a:p>
            <a:pPr algn="ctr"/>
            <a:r>
              <a:rPr lang="en-US" dirty="0">
                <a:solidFill>
                  <a:schemeClr val="tx1"/>
                </a:solidFill>
              </a:rPr>
              <a:t>15</a:t>
            </a:r>
          </a:p>
        </p:txBody>
      </p:sp>
    </p:spTree>
    <p:extLst>
      <p:ext uri="{BB962C8B-B14F-4D97-AF65-F5344CB8AC3E}">
        <p14:creationId xmlns:p14="http://schemas.microsoft.com/office/powerpoint/2010/main" val="2181840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
            <a:ext cx="912495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6096000" y="571500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2133600" y="2342732"/>
            <a:ext cx="749808" cy="2423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16</a:t>
            </a:fld>
            <a:endParaRPr lang="en-US"/>
          </a:p>
        </p:txBody>
      </p:sp>
      <p:sp>
        <p:nvSpPr>
          <p:cNvPr id="13" name="Footer Placeholder 12"/>
          <p:cNvSpPr>
            <a:spLocks noGrp="1"/>
          </p:cNvSpPr>
          <p:nvPr>
            <p:ph type="ftr" sz="quarter" idx="11"/>
          </p:nvPr>
        </p:nvSpPr>
        <p:spPr>
          <a:xfrm>
            <a:off x="7772400" y="6400800"/>
            <a:ext cx="1371600" cy="365760"/>
          </a:xfrm>
        </p:spPr>
        <p:txBody>
          <a:bodyPr/>
          <a:lstStyle/>
          <a:p>
            <a:pPr algn="ctr"/>
            <a:r>
              <a:rPr lang="en-US" dirty="0">
                <a:solidFill>
                  <a:schemeClr val="tx1"/>
                </a:solidFill>
              </a:rPr>
              <a:t>16</a:t>
            </a:r>
          </a:p>
        </p:txBody>
      </p:sp>
    </p:spTree>
    <p:extLst>
      <p:ext uri="{BB962C8B-B14F-4D97-AF65-F5344CB8AC3E}">
        <p14:creationId xmlns:p14="http://schemas.microsoft.com/office/powerpoint/2010/main" val="1394206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800000">
            <a:off x="152400" y="425363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10800000">
            <a:off x="330896" y="56388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17</a:t>
            </a:fld>
            <a:endParaRPr lang="en-US"/>
          </a:p>
        </p:txBody>
      </p:sp>
      <p:sp>
        <p:nvSpPr>
          <p:cNvPr id="13" name="Footer Placeholder 12"/>
          <p:cNvSpPr>
            <a:spLocks noGrp="1"/>
          </p:cNvSpPr>
          <p:nvPr>
            <p:ph type="ftr" sz="quarter" idx="11"/>
          </p:nvPr>
        </p:nvSpPr>
        <p:spPr>
          <a:xfrm>
            <a:off x="8229600" y="6339840"/>
            <a:ext cx="914400" cy="365760"/>
          </a:xfrm>
        </p:spPr>
        <p:txBody>
          <a:bodyPr/>
          <a:lstStyle/>
          <a:p>
            <a:pPr algn="ctr"/>
            <a:r>
              <a:rPr lang="en-US" dirty="0">
                <a:solidFill>
                  <a:schemeClr val="tx1"/>
                </a:solidFill>
              </a:rPr>
              <a:t>17</a:t>
            </a:r>
          </a:p>
        </p:txBody>
      </p:sp>
    </p:spTree>
    <p:extLst>
      <p:ext uri="{BB962C8B-B14F-4D97-AF65-F5344CB8AC3E}">
        <p14:creationId xmlns:p14="http://schemas.microsoft.com/office/powerpoint/2010/main" val="1193059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
            <a:ext cx="912495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7467600" y="381000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2133600" y="2342732"/>
            <a:ext cx="749808" cy="2423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18</a:t>
            </a:fld>
            <a:endParaRPr lang="en-US"/>
          </a:p>
        </p:txBody>
      </p:sp>
      <p:sp>
        <p:nvSpPr>
          <p:cNvPr id="13" name="Footer Placeholder 12"/>
          <p:cNvSpPr>
            <a:spLocks noGrp="1"/>
          </p:cNvSpPr>
          <p:nvPr>
            <p:ph type="ftr" sz="quarter" idx="11"/>
          </p:nvPr>
        </p:nvSpPr>
        <p:spPr>
          <a:xfrm>
            <a:off x="8229600" y="6324600"/>
            <a:ext cx="838200" cy="365760"/>
          </a:xfrm>
        </p:spPr>
        <p:txBody>
          <a:bodyPr/>
          <a:lstStyle/>
          <a:p>
            <a:pPr algn="ctr"/>
            <a:r>
              <a:rPr lang="en-US" dirty="0">
                <a:solidFill>
                  <a:schemeClr val="tx1"/>
                </a:solidFill>
              </a:rPr>
              <a:t>18</a:t>
            </a:r>
          </a:p>
        </p:txBody>
      </p:sp>
    </p:spTree>
    <p:extLst>
      <p:ext uri="{BB962C8B-B14F-4D97-AF65-F5344CB8AC3E}">
        <p14:creationId xmlns:p14="http://schemas.microsoft.com/office/powerpoint/2010/main" val="10823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6858000" y="6096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own Arrow 3"/>
          <p:cNvSpPr/>
          <p:nvPr/>
        </p:nvSpPr>
        <p:spPr>
          <a:xfrm>
            <a:off x="8054236" y="6096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19</a:t>
            </a:fld>
            <a:endParaRPr lang="en-US"/>
          </a:p>
        </p:txBody>
      </p:sp>
      <p:sp>
        <p:nvSpPr>
          <p:cNvPr id="13" name="Footer Placeholder 12"/>
          <p:cNvSpPr>
            <a:spLocks noGrp="1"/>
          </p:cNvSpPr>
          <p:nvPr>
            <p:ph type="ftr" sz="quarter" idx="11"/>
          </p:nvPr>
        </p:nvSpPr>
        <p:spPr>
          <a:xfrm>
            <a:off x="8220352" y="6324600"/>
            <a:ext cx="838200" cy="365760"/>
          </a:xfrm>
        </p:spPr>
        <p:txBody>
          <a:bodyPr/>
          <a:lstStyle/>
          <a:p>
            <a:pPr algn="ctr"/>
            <a:r>
              <a:rPr lang="en-US" dirty="0">
                <a:solidFill>
                  <a:schemeClr val="tx1"/>
                </a:solidFill>
              </a:rPr>
              <a:t>19</a:t>
            </a:r>
          </a:p>
        </p:txBody>
      </p:sp>
    </p:spTree>
    <p:extLst>
      <p:ext uri="{BB962C8B-B14F-4D97-AF65-F5344CB8AC3E}">
        <p14:creationId xmlns:p14="http://schemas.microsoft.com/office/powerpoint/2010/main" val="1930007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7030A0"/>
                </a:solidFill>
              </a:rPr>
              <a:t>General Reminders</a:t>
            </a:r>
          </a:p>
        </p:txBody>
      </p:sp>
      <p:sp>
        <p:nvSpPr>
          <p:cNvPr id="3" name="Content Placeholder 2"/>
          <p:cNvSpPr>
            <a:spLocks noGrp="1"/>
          </p:cNvSpPr>
          <p:nvPr>
            <p:ph idx="1"/>
          </p:nvPr>
        </p:nvSpPr>
        <p:spPr>
          <a:xfrm>
            <a:off x="457200" y="1295402"/>
            <a:ext cx="8229600" cy="4830763"/>
          </a:xfrm>
        </p:spPr>
        <p:txBody>
          <a:bodyPr>
            <a:normAutofit fontScale="85000" lnSpcReduction="10000"/>
          </a:bodyPr>
          <a:lstStyle/>
          <a:p>
            <a:r>
              <a:rPr lang="en-US" dirty="0">
                <a:latin typeface="Arial" panose="020B0604020202020204" pitchFamily="34" charset="0"/>
                <a:cs typeface="Arial" panose="020B0604020202020204" pitchFamily="34" charset="0"/>
              </a:rPr>
              <a:t>This webinar will be recorded and archived on the ASTDD website;</a:t>
            </a:r>
          </a:p>
          <a:p>
            <a:r>
              <a:rPr lang="en-US" dirty="0">
                <a:latin typeface="Arial" panose="020B0604020202020204" pitchFamily="34" charset="0"/>
                <a:cs typeface="Arial" panose="020B0604020202020204" pitchFamily="34" charset="0"/>
              </a:rPr>
              <a:t>We would like to hold any questions until the end, so if you have questions, please make a note of them. When we are ready for questions, if you wish to ask one, please click on the Set Status icon which is the little man with his arm raised on either the upper left or the top of your screen. Click on “raise hand.”  We will then call on you to ask your question over the phone;</a:t>
            </a:r>
          </a:p>
          <a:p>
            <a:r>
              <a:rPr lang="en-US" dirty="0">
                <a:latin typeface="Arial" panose="020B0604020202020204" pitchFamily="34" charset="0"/>
                <a:cs typeface="Arial" panose="020B0604020202020204" pitchFamily="34" charset="0"/>
              </a:rPr>
              <a:t>Please respond to the polling questions at the conclusion of the webinar.</a:t>
            </a:r>
          </a:p>
          <a:p>
            <a:endParaRPr lang="en-US"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D7BE64BA-3357-42FD-8519-C2F63554B0B8}"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62331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rmAutofit fontScale="90000"/>
          </a:bodyPr>
          <a:lstStyle/>
          <a:p>
            <a:r>
              <a:rPr lang="en-US" dirty="0"/>
              <a:t>Behavioral Risk Factor Surveillance System (BRFSS) </a:t>
            </a:r>
          </a:p>
        </p:txBody>
      </p:sp>
      <p:sp>
        <p:nvSpPr>
          <p:cNvPr id="3" name="Content Placeholder 2"/>
          <p:cNvSpPr>
            <a:spLocks noGrp="1"/>
          </p:cNvSpPr>
          <p:nvPr>
            <p:ph sz="half" idx="1"/>
          </p:nvPr>
        </p:nvSpPr>
        <p:spPr/>
        <p:txBody>
          <a:bodyPr/>
          <a:lstStyle/>
          <a:p>
            <a:r>
              <a:rPr lang="en-US" dirty="0">
                <a:hlinkClick r:id="rId2"/>
              </a:rPr>
              <a:t>www.cdc.gov/brfss</a:t>
            </a:r>
            <a:endParaRPr lang="en-US" dirty="0"/>
          </a:p>
          <a:p>
            <a:r>
              <a:rPr lang="en-US" dirty="0"/>
              <a:t>Oral Health data collected in “even” years</a:t>
            </a:r>
          </a:p>
          <a:p>
            <a:r>
              <a:rPr lang="en-US" dirty="0"/>
              <a:t>Starting in 2012 - new methods (cellular phone sampling)</a:t>
            </a:r>
          </a:p>
          <a:p>
            <a:r>
              <a:rPr lang="en-US" dirty="0"/>
              <a:t>Trends to 2010 or 2012 forward?</a:t>
            </a:r>
          </a:p>
        </p:txBody>
      </p:sp>
      <p:pic>
        <p:nvPicPr>
          <p:cNvPr id="2050" name="Picture 2" descr="C:\Users\brunsond\AppData\Local\Microsoft\Windows\Temporary Internet Files\Content.IE5\EJS3D5PG\MP900398791[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147925" y="1371600"/>
            <a:ext cx="3343955" cy="468153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20</a:t>
            </a:fld>
            <a:endParaRPr lang="en-US">
              <a:solidFill>
                <a:srgbClr val="8CADAE">
                  <a:shade val="75000"/>
                </a:srgbClr>
              </a:solidFill>
            </a:endParaRPr>
          </a:p>
        </p:txBody>
      </p:sp>
      <p:sp>
        <p:nvSpPr>
          <p:cNvPr id="13" name="Footer Placeholder 12"/>
          <p:cNvSpPr>
            <a:spLocks noGrp="1"/>
          </p:cNvSpPr>
          <p:nvPr>
            <p:ph type="ftr" sz="quarter" idx="11"/>
          </p:nvPr>
        </p:nvSpPr>
        <p:spPr>
          <a:xfrm>
            <a:off x="7924800" y="6324600"/>
            <a:ext cx="1066800" cy="365760"/>
          </a:xfrm>
        </p:spPr>
        <p:txBody>
          <a:bodyPr/>
          <a:lstStyle/>
          <a:p>
            <a:pPr algn="ctr"/>
            <a:r>
              <a:rPr lang="en-US" dirty="0">
                <a:solidFill>
                  <a:schemeClr val="bg1"/>
                </a:solidFill>
              </a:rPr>
              <a:t>20</a:t>
            </a:r>
          </a:p>
        </p:txBody>
      </p:sp>
    </p:spTree>
    <p:extLst>
      <p:ext uri="{BB962C8B-B14F-4D97-AF65-F5344CB8AC3E}">
        <p14:creationId xmlns:p14="http://schemas.microsoft.com/office/powerpoint/2010/main" val="2470562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Trend Charting</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47800"/>
            <a:ext cx="6248400" cy="5410200"/>
          </a:xfrm>
          <a:prstGeom prst="rect">
            <a:avLst/>
          </a:prstGeom>
        </p:spPr>
      </p:pic>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21</a:t>
            </a:fld>
            <a:endParaRPr lang="en-US">
              <a:solidFill>
                <a:srgbClr val="8CADAE">
                  <a:shade val="75000"/>
                </a:srgbClr>
              </a:solidFill>
            </a:endParaRPr>
          </a:p>
        </p:txBody>
      </p:sp>
      <p:sp>
        <p:nvSpPr>
          <p:cNvPr id="13" name="Footer Placeholder 12"/>
          <p:cNvSpPr>
            <a:spLocks noGrp="1"/>
          </p:cNvSpPr>
          <p:nvPr>
            <p:ph type="ftr" sz="quarter" idx="11"/>
          </p:nvPr>
        </p:nvSpPr>
        <p:spPr>
          <a:xfrm>
            <a:off x="8001000" y="6324600"/>
            <a:ext cx="990600" cy="365760"/>
          </a:xfrm>
        </p:spPr>
        <p:txBody>
          <a:bodyPr/>
          <a:lstStyle/>
          <a:p>
            <a:pPr algn="ctr"/>
            <a:r>
              <a:rPr lang="en-US" dirty="0">
                <a:solidFill>
                  <a:schemeClr val="tx1"/>
                </a:solidFill>
              </a:rPr>
              <a:t>21</a:t>
            </a:r>
          </a:p>
        </p:txBody>
      </p:sp>
    </p:spTree>
    <p:extLst>
      <p:ext uri="{BB962C8B-B14F-4D97-AF65-F5344CB8AC3E}">
        <p14:creationId xmlns:p14="http://schemas.microsoft.com/office/powerpoint/2010/main" val="3042824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
            <a:ext cx="8305800" cy="685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4240612" y="45720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1600200" y="45720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22</a:t>
            </a:fld>
            <a:endParaRPr lang="en-US"/>
          </a:p>
        </p:txBody>
      </p:sp>
      <p:sp>
        <p:nvSpPr>
          <p:cNvPr id="13" name="Footer Placeholder 12"/>
          <p:cNvSpPr>
            <a:spLocks noGrp="1"/>
          </p:cNvSpPr>
          <p:nvPr>
            <p:ph type="ftr" sz="quarter" idx="11"/>
          </p:nvPr>
        </p:nvSpPr>
        <p:spPr>
          <a:xfrm>
            <a:off x="8229600" y="6324600"/>
            <a:ext cx="762000" cy="365760"/>
          </a:xfrm>
        </p:spPr>
        <p:txBody>
          <a:bodyPr/>
          <a:lstStyle/>
          <a:p>
            <a:pPr algn="ctr"/>
            <a:r>
              <a:rPr lang="en-US" dirty="0">
                <a:solidFill>
                  <a:schemeClr val="tx1"/>
                </a:solidFill>
              </a:rPr>
              <a:t>22</a:t>
            </a:r>
          </a:p>
        </p:txBody>
      </p:sp>
    </p:spTree>
    <p:extLst>
      <p:ext uri="{BB962C8B-B14F-4D97-AF65-F5344CB8AC3E}">
        <p14:creationId xmlns:p14="http://schemas.microsoft.com/office/powerpoint/2010/main" val="4120750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
            <a:ext cx="8153400" cy="686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989243" y="11430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82000" y="6248400"/>
            <a:ext cx="609600" cy="441324"/>
          </a:xfrm>
        </p:spPr>
        <p:txBody>
          <a:bodyPr/>
          <a:lstStyle/>
          <a:p>
            <a:r>
              <a:rPr lang="en-US" dirty="0">
                <a:solidFill>
                  <a:schemeClr val="tx1"/>
                </a:solidFill>
              </a:rPr>
              <a:t>23</a:t>
            </a:r>
          </a:p>
        </p:txBody>
      </p:sp>
    </p:spTree>
    <p:extLst>
      <p:ext uri="{BB962C8B-B14F-4D97-AF65-F5344CB8AC3E}">
        <p14:creationId xmlns:p14="http://schemas.microsoft.com/office/powerpoint/2010/main" val="3053931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3" y="1"/>
            <a:ext cx="82295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4038600" y="27432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81999" y="6248400"/>
            <a:ext cx="609600" cy="441324"/>
          </a:xfrm>
        </p:spPr>
        <p:txBody>
          <a:bodyPr/>
          <a:lstStyle/>
          <a:p>
            <a:r>
              <a:rPr lang="en-US" dirty="0">
                <a:solidFill>
                  <a:schemeClr val="tx1"/>
                </a:solidFill>
              </a:rPr>
              <a:t>24</a:t>
            </a:r>
          </a:p>
        </p:txBody>
      </p:sp>
    </p:spTree>
    <p:extLst>
      <p:ext uri="{BB962C8B-B14F-4D97-AF65-F5344CB8AC3E}">
        <p14:creationId xmlns:p14="http://schemas.microsoft.com/office/powerpoint/2010/main" val="147518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926"/>
            <a:ext cx="802446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3352801" y="38862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Left Arrow 8"/>
          <p:cNvSpPr/>
          <p:nvPr/>
        </p:nvSpPr>
        <p:spPr>
          <a:xfrm rot="20035017">
            <a:off x="3910411" y="45720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329262" y="6248400"/>
            <a:ext cx="609600" cy="441324"/>
          </a:xfrm>
        </p:spPr>
        <p:txBody>
          <a:bodyPr/>
          <a:lstStyle/>
          <a:p>
            <a:r>
              <a:rPr lang="en-US" dirty="0">
                <a:solidFill>
                  <a:schemeClr val="tx1"/>
                </a:solidFill>
              </a:rPr>
              <a:t>25</a:t>
            </a:r>
          </a:p>
        </p:txBody>
      </p:sp>
    </p:spTree>
    <p:extLst>
      <p:ext uri="{BB962C8B-B14F-4D97-AF65-F5344CB8AC3E}">
        <p14:creationId xmlns:p14="http://schemas.microsoft.com/office/powerpoint/2010/main" val="371275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78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035017">
            <a:off x="1624411" y="2977148"/>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20035017">
            <a:off x="3337600" y="297714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rot="20035017">
            <a:off x="4596211" y="2977147"/>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20035017">
            <a:off x="5891611" y="3009505"/>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lide Number Placeholder 13"/>
          <p:cNvSpPr>
            <a:spLocks noGrp="1"/>
          </p:cNvSpPr>
          <p:nvPr>
            <p:ph type="sldNum" sz="quarter" idx="12"/>
          </p:nvPr>
        </p:nvSpPr>
        <p:spPr>
          <a:xfrm>
            <a:off x="8382000" y="6248400"/>
            <a:ext cx="609600" cy="441324"/>
          </a:xfrm>
        </p:spPr>
        <p:txBody>
          <a:bodyPr/>
          <a:lstStyle/>
          <a:p>
            <a:r>
              <a:rPr lang="en-US" dirty="0">
                <a:solidFill>
                  <a:schemeClr val="tx1"/>
                </a:solidFill>
              </a:rPr>
              <a:t>26</a:t>
            </a:r>
          </a:p>
        </p:txBody>
      </p:sp>
    </p:spTree>
    <p:extLst>
      <p:ext uri="{BB962C8B-B14F-4D97-AF65-F5344CB8AC3E}">
        <p14:creationId xmlns:p14="http://schemas.microsoft.com/office/powerpoint/2010/main" val="294177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3" y="4798"/>
            <a:ext cx="8119997" cy="685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3429567">
            <a:off x="4279116" y="2264498"/>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48597" y="6248400"/>
            <a:ext cx="609600" cy="441324"/>
          </a:xfrm>
        </p:spPr>
        <p:txBody>
          <a:bodyPr/>
          <a:lstStyle/>
          <a:p>
            <a:r>
              <a:rPr lang="en-US" dirty="0">
                <a:solidFill>
                  <a:schemeClr val="tx1"/>
                </a:solidFill>
              </a:rPr>
              <a:t>27</a:t>
            </a:r>
          </a:p>
        </p:txBody>
      </p:sp>
    </p:spTree>
    <p:extLst>
      <p:ext uri="{BB962C8B-B14F-4D97-AF65-F5344CB8AC3E}">
        <p14:creationId xmlns:p14="http://schemas.microsoft.com/office/powerpoint/2010/main" val="3965130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379"/>
            <a:ext cx="8991600" cy="688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2819400" y="3624197"/>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458200" y="6324600"/>
            <a:ext cx="609600" cy="441324"/>
          </a:xfrm>
        </p:spPr>
        <p:txBody>
          <a:bodyPr/>
          <a:lstStyle/>
          <a:p>
            <a:r>
              <a:rPr lang="en-US" dirty="0">
                <a:solidFill>
                  <a:schemeClr val="tx1"/>
                </a:solidFill>
              </a:rPr>
              <a:t>28</a:t>
            </a:r>
          </a:p>
        </p:txBody>
      </p:sp>
    </p:spTree>
    <p:extLst>
      <p:ext uri="{BB962C8B-B14F-4D97-AF65-F5344CB8AC3E}">
        <p14:creationId xmlns:p14="http://schemas.microsoft.com/office/powerpoint/2010/main" val="349203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
            <a:ext cx="8534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382000" y="6248400"/>
            <a:ext cx="609600" cy="441324"/>
          </a:xfrm>
        </p:spPr>
        <p:txBody>
          <a:bodyPr/>
          <a:lstStyle/>
          <a:p>
            <a:r>
              <a:rPr lang="en-US" dirty="0">
                <a:solidFill>
                  <a:schemeClr val="tx1"/>
                </a:solidFill>
              </a:rPr>
              <a:t>29</a:t>
            </a:r>
          </a:p>
        </p:txBody>
      </p:sp>
    </p:spTree>
    <p:extLst>
      <p:ext uri="{BB962C8B-B14F-4D97-AF65-F5344CB8AC3E}">
        <p14:creationId xmlns:p14="http://schemas.microsoft.com/office/powerpoint/2010/main" val="1834499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Arial" pitchFamily="34" charset="0"/>
                <a:cs typeface="Arial" pitchFamily="34" charset="0"/>
              </a:rPr>
              <a:t>This presentation was supported by Cooperative Agreement </a:t>
            </a:r>
            <a:r>
              <a:rPr lang="en-US" dirty="0"/>
              <a:t>NU58DP004919-04-00 </a:t>
            </a:r>
            <a:r>
              <a:rPr lang="en-US" dirty="0">
                <a:latin typeface="Arial" pitchFamily="34" charset="0"/>
                <a:cs typeface="Arial" pitchFamily="34" charset="0"/>
              </a:rPr>
              <a:t>from CDC, Division of Oral Health. </a:t>
            </a:r>
            <a:r>
              <a:rPr lang="en-US" dirty="0">
                <a:latin typeface="Arial" pitchFamily="34" charset="0"/>
                <a:ea typeface="Calibri"/>
                <a:cs typeface="Arial" pitchFamily="34" charset="0"/>
              </a:rPr>
              <a:t>Its contents are solely the responsibility of the authors and do not necessarily represent the official views of CDC.</a:t>
            </a:r>
            <a:endParaRPr lang="en-US" dirty="0">
              <a:latin typeface="Arial" pitchFamily="34" charset="0"/>
              <a:cs typeface="Arial" pitchFamily="34" charset="0"/>
            </a:endParaRPr>
          </a:p>
          <a:p>
            <a:endParaRPr lang="en-US" dirty="0"/>
          </a:p>
        </p:txBody>
      </p:sp>
      <p:pic>
        <p:nvPicPr>
          <p:cNvPr id="4" name="Picture 11" descr="2BSLGTH"/>
          <p:cNvPicPr>
            <a:picLocks noChangeAspect="1" noChangeArrowheads="1"/>
          </p:cNvPicPr>
          <p:nvPr/>
        </p:nvPicPr>
        <p:blipFill>
          <a:blip r:embed="rId3" cstate="print">
            <a:lum bright="-12000" contrast="12000"/>
          </a:blip>
          <a:srcRect/>
          <a:stretch>
            <a:fillRect/>
          </a:stretch>
        </p:blipFill>
        <p:spPr bwMode="auto">
          <a:xfrm>
            <a:off x="6705600" y="4724408"/>
            <a:ext cx="1676400" cy="108267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D7BE64BA-3357-42FD-8519-C2F63554B0B8}"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125603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
            <a:ext cx="8001000" cy="690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7009306" y="401276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7009306" y="446996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305800" y="6248400"/>
            <a:ext cx="609600" cy="441324"/>
          </a:xfrm>
        </p:spPr>
        <p:txBody>
          <a:bodyPr/>
          <a:lstStyle/>
          <a:p>
            <a:r>
              <a:rPr lang="en-US" dirty="0">
                <a:solidFill>
                  <a:schemeClr val="tx1"/>
                </a:solidFill>
              </a:rPr>
              <a:t>30</a:t>
            </a:r>
          </a:p>
        </p:txBody>
      </p:sp>
    </p:spTree>
    <p:extLst>
      <p:ext uri="{BB962C8B-B14F-4D97-AF65-F5344CB8AC3E}">
        <p14:creationId xmlns:p14="http://schemas.microsoft.com/office/powerpoint/2010/main" val="1095866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
            <a:ext cx="7620000" cy="690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035017">
            <a:off x="4291411" y="2912432"/>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rot="20035017">
            <a:off x="5332651" y="2912431"/>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5400000">
            <a:off x="7565643" y="3412233"/>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 Arrow 6"/>
          <p:cNvSpPr/>
          <p:nvPr/>
        </p:nvSpPr>
        <p:spPr>
          <a:xfrm rot="20035017">
            <a:off x="4443811" y="1540834"/>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Left Arrow 7"/>
          <p:cNvSpPr/>
          <p:nvPr/>
        </p:nvSpPr>
        <p:spPr>
          <a:xfrm rot="20035017">
            <a:off x="3148411" y="1540834"/>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Slide Number Placeholder 14"/>
          <p:cNvSpPr>
            <a:spLocks noGrp="1"/>
          </p:cNvSpPr>
          <p:nvPr>
            <p:ph type="sldNum" sz="quarter" idx="12"/>
          </p:nvPr>
        </p:nvSpPr>
        <p:spPr>
          <a:xfrm>
            <a:off x="8382000" y="6248400"/>
            <a:ext cx="609600" cy="441324"/>
          </a:xfrm>
        </p:spPr>
        <p:txBody>
          <a:bodyPr/>
          <a:lstStyle/>
          <a:p>
            <a:r>
              <a:rPr lang="en-US" dirty="0">
                <a:solidFill>
                  <a:schemeClr val="tx1"/>
                </a:solidFill>
              </a:rPr>
              <a:t>31</a:t>
            </a:r>
          </a:p>
        </p:txBody>
      </p:sp>
    </p:spTree>
    <p:extLst>
      <p:ext uri="{BB962C8B-B14F-4D97-AF65-F5344CB8AC3E}">
        <p14:creationId xmlns:p14="http://schemas.microsoft.com/office/powerpoint/2010/main" val="7743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
            <a:ext cx="7620000" cy="690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035017">
            <a:off x="4367611" y="4436433"/>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82000" y="6248400"/>
            <a:ext cx="609600" cy="441324"/>
          </a:xfrm>
        </p:spPr>
        <p:txBody>
          <a:bodyPr/>
          <a:lstStyle/>
          <a:p>
            <a:r>
              <a:rPr lang="en-US" dirty="0">
                <a:solidFill>
                  <a:schemeClr val="tx1"/>
                </a:solidFill>
              </a:rPr>
              <a:t>32</a:t>
            </a:r>
          </a:p>
        </p:txBody>
      </p:sp>
    </p:spTree>
    <p:extLst>
      <p:ext uri="{BB962C8B-B14F-4D97-AF65-F5344CB8AC3E}">
        <p14:creationId xmlns:p14="http://schemas.microsoft.com/office/powerpoint/2010/main" val="2347774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773"/>
            <a:ext cx="8610600" cy="686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2819401" y="25146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5400000">
            <a:off x="3693484" y="2588712"/>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382000" y="6248400"/>
            <a:ext cx="609600" cy="441324"/>
          </a:xfrm>
        </p:spPr>
        <p:txBody>
          <a:bodyPr/>
          <a:lstStyle/>
          <a:p>
            <a:r>
              <a:rPr lang="en-US" dirty="0">
                <a:solidFill>
                  <a:schemeClr val="tx1"/>
                </a:solidFill>
              </a:rPr>
              <a:t>33</a:t>
            </a:r>
          </a:p>
        </p:txBody>
      </p:sp>
    </p:spTree>
    <p:extLst>
      <p:ext uri="{BB962C8B-B14F-4D97-AF65-F5344CB8AC3E}">
        <p14:creationId xmlns:p14="http://schemas.microsoft.com/office/powerpoint/2010/main" val="1793494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7" y="1"/>
            <a:ext cx="7515225" cy="691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2971801" y="38862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3817435" y="51816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378969" y="6248400"/>
            <a:ext cx="609600" cy="441324"/>
          </a:xfrm>
        </p:spPr>
        <p:txBody>
          <a:bodyPr/>
          <a:lstStyle/>
          <a:p>
            <a:r>
              <a:rPr lang="en-US" dirty="0">
                <a:solidFill>
                  <a:schemeClr val="tx1"/>
                </a:solidFill>
              </a:rPr>
              <a:t>35</a:t>
            </a:r>
          </a:p>
        </p:txBody>
      </p:sp>
    </p:spTree>
    <p:extLst>
      <p:ext uri="{BB962C8B-B14F-4D97-AF65-F5344CB8AC3E}">
        <p14:creationId xmlns:p14="http://schemas.microsoft.com/office/powerpoint/2010/main" val="3806229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p:cNvSpPr/>
          <p:nvPr/>
        </p:nvSpPr>
        <p:spPr>
          <a:xfrm>
            <a:off x="4151794" y="302711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10800000">
            <a:off x="5562601" y="327659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rot="19837412">
            <a:off x="4897528" y="3518454"/>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 Arrow 6"/>
          <p:cNvSpPr/>
          <p:nvPr/>
        </p:nvSpPr>
        <p:spPr>
          <a:xfrm rot="213412">
            <a:off x="1981200" y="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lide Number Placeholder 13"/>
          <p:cNvSpPr>
            <a:spLocks noGrp="1"/>
          </p:cNvSpPr>
          <p:nvPr>
            <p:ph type="sldNum" sz="quarter" idx="12"/>
          </p:nvPr>
        </p:nvSpPr>
        <p:spPr>
          <a:xfrm>
            <a:off x="8382000" y="6416676"/>
            <a:ext cx="609600" cy="441324"/>
          </a:xfrm>
        </p:spPr>
        <p:txBody>
          <a:bodyPr/>
          <a:lstStyle/>
          <a:p>
            <a:r>
              <a:rPr lang="en-US" dirty="0">
                <a:solidFill>
                  <a:schemeClr val="tx1"/>
                </a:solidFill>
              </a:rPr>
              <a:t>36</a:t>
            </a:r>
          </a:p>
        </p:txBody>
      </p:sp>
    </p:spTree>
    <p:extLst>
      <p:ext uri="{BB962C8B-B14F-4D97-AF65-F5344CB8AC3E}">
        <p14:creationId xmlns:p14="http://schemas.microsoft.com/office/powerpoint/2010/main" val="192513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27062"/>
            <a:ext cx="7820025" cy="688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2590801" y="19050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19837412">
            <a:off x="2916327" y="1100934"/>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526607" y="6324600"/>
            <a:ext cx="609600" cy="441324"/>
          </a:xfrm>
        </p:spPr>
        <p:txBody>
          <a:bodyPr/>
          <a:lstStyle/>
          <a:p>
            <a:r>
              <a:rPr lang="en-US" dirty="0">
                <a:solidFill>
                  <a:schemeClr val="tx1"/>
                </a:solidFill>
              </a:rPr>
              <a:t>37</a:t>
            </a:r>
          </a:p>
        </p:txBody>
      </p:sp>
    </p:spTree>
    <p:extLst>
      <p:ext uri="{BB962C8B-B14F-4D97-AF65-F5344CB8AC3E}">
        <p14:creationId xmlns:p14="http://schemas.microsoft.com/office/powerpoint/2010/main" val="229859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
            <a:ext cx="802446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6019801" y="61722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506691" y="6256339"/>
            <a:ext cx="609600" cy="441324"/>
          </a:xfrm>
        </p:spPr>
        <p:txBody>
          <a:bodyPr/>
          <a:lstStyle/>
          <a:p>
            <a:r>
              <a:rPr lang="en-US" dirty="0">
                <a:solidFill>
                  <a:schemeClr val="tx1"/>
                </a:solidFill>
              </a:rPr>
              <a:t>38</a:t>
            </a:r>
          </a:p>
        </p:txBody>
      </p:sp>
    </p:spTree>
    <p:extLst>
      <p:ext uri="{BB962C8B-B14F-4D97-AF65-F5344CB8AC3E}">
        <p14:creationId xmlns:p14="http://schemas.microsoft.com/office/powerpoint/2010/main" val="410047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79" y="-7171"/>
            <a:ext cx="8077200" cy="68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8588679" y="5638800"/>
            <a:ext cx="33223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449995" y="6333549"/>
            <a:ext cx="609600" cy="441324"/>
          </a:xfrm>
        </p:spPr>
        <p:txBody>
          <a:bodyPr/>
          <a:lstStyle/>
          <a:p>
            <a:r>
              <a:rPr lang="en-US" dirty="0">
                <a:solidFill>
                  <a:schemeClr val="tx1"/>
                </a:solidFill>
              </a:rPr>
              <a:t>39</a:t>
            </a:r>
          </a:p>
        </p:txBody>
      </p:sp>
    </p:spTree>
    <p:extLst>
      <p:ext uri="{BB962C8B-B14F-4D97-AF65-F5344CB8AC3E}">
        <p14:creationId xmlns:p14="http://schemas.microsoft.com/office/powerpoint/2010/main" val="349351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6688"/>
            <a:ext cx="8996640" cy="669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6629401" y="25146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534400" y="6248400"/>
            <a:ext cx="609600" cy="441324"/>
          </a:xfrm>
        </p:spPr>
        <p:txBody>
          <a:bodyPr/>
          <a:lstStyle/>
          <a:p>
            <a:r>
              <a:rPr lang="en-US" dirty="0">
                <a:solidFill>
                  <a:schemeClr val="tx1"/>
                </a:solidFill>
              </a:rPr>
              <a:t>40</a:t>
            </a:r>
          </a:p>
        </p:txBody>
      </p:sp>
    </p:spTree>
    <p:extLst>
      <p:ext uri="{BB962C8B-B14F-4D97-AF65-F5344CB8AC3E}">
        <p14:creationId xmlns:p14="http://schemas.microsoft.com/office/powerpoint/2010/main" val="951004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Educational Objectives </a:t>
            </a:r>
          </a:p>
        </p:txBody>
      </p:sp>
      <p:sp>
        <p:nvSpPr>
          <p:cNvPr id="3" name="Content Placeholder 2"/>
          <p:cNvSpPr>
            <a:spLocks noGrp="1"/>
          </p:cNvSpPr>
          <p:nvPr>
            <p:ph idx="1"/>
          </p:nvPr>
        </p:nvSpPr>
        <p:spPr>
          <a:xfrm>
            <a:off x="457200" y="1371600"/>
            <a:ext cx="8229600" cy="4953000"/>
          </a:xfrm>
        </p:spPr>
        <p:txBody>
          <a:bodyPr>
            <a:normAutofit fontScale="85000" lnSpcReduction="20000"/>
          </a:bodyPr>
          <a:lstStyle/>
          <a:p>
            <a:r>
              <a:rPr lang="en-US" dirty="0"/>
              <a:t>Identify relevant data sources for older adult oral health data at various levels: state, community, national</a:t>
            </a:r>
          </a:p>
          <a:p>
            <a:endParaRPr lang="en-US" dirty="0"/>
          </a:p>
          <a:p>
            <a:r>
              <a:rPr lang="en-US" dirty="0"/>
              <a:t>Empower states to find older adult oral health data specific to their state</a:t>
            </a:r>
          </a:p>
          <a:p>
            <a:endParaRPr lang="en-US" dirty="0"/>
          </a:p>
          <a:p>
            <a:r>
              <a:rPr lang="en-US" dirty="0"/>
              <a:t>Appreciate the impact data can have on advocating for older adult oral health</a:t>
            </a:r>
          </a:p>
          <a:p>
            <a:endParaRPr lang="en-US" dirty="0"/>
          </a:p>
          <a:p>
            <a:r>
              <a:rPr lang="en-US" dirty="0"/>
              <a:t>Demonstrate how data can be used to populate an infographic template and shared with targeted advocacy groups</a:t>
            </a:r>
          </a:p>
          <a:p>
            <a:endParaRPr lang="en-US" dirty="0"/>
          </a:p>
        </p:txBody>
      </p:sp>
      <p:sp>
        <p:nvSpPr>
          <p:cNvPr id="4" name="Slide Number Placeholder 3"/>
          <p:cNvSpPr>
            <a:spLocks noGrp="1"/>
          </p:cNvSpPr>
          <p:nvPr>
            <p:ph type="sldNum" sz="quarter" idx="12"/>
          </p:nvPr>
        </p:nvSpPr>
        <p:spPr/>
        <p:txBody>
          <a:bodyPr/>
          <a:lstStyle/>
          <a:p>
            <a:fld id="{D7BE64BA-3357-42FD-8519-C2F63554B0B8}"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3661180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203486">
            <a:off x="6629401" y="2744441"/>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1295401" y="64008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382000" y="6332538"/>
            <a:ext cx="609600" cy="441324"/>
          </a:xfrm>
        </p:spPr>
        <p:txBody>
          <a:bodyPr/>
          <a:lstStyle/>
          <a:p>
            <a:r>
              <a:rPr lang="en-US" dirty="0">
                <a:solidFill>
                  <a:schemeClr val="tx1"/>
                </a:solidFill>
              </a:rPr>
              <a:t>41</a:t>
            </a:r>
          </a:p>
        </p:txBody>
      </p:sp>
    </p:spTree>
    <p:extLst>
      <p:ext uri="{BB962C8B-B14F-4D97-AF65-F5344CB8AC3E}">
        <p14:creationId xmlns:p14="http://schemas.microsoft.com/office/powerpoint/2010/main" val="1597839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203486">
            <a:off x="6807823" y="2540693"/>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20203486">
            <a:off x="7808020" y="2540693"/>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rot="20203486">
            <a:off x="8761369" y="2540693"/>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a:off x="6645646" y="5868642"/>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lide Number Placeholder 13"/>
          <p:cNvSpPr>
            <a:spLocks noGrp="1"/>
          </p:cNvSpPr>
          <p:nvPr>
            <p:ph type="sldNum" sz="quarter" idx="12"/>
          </p:nvPr>
        </p:nvSpPr>
        <p:spPr>
          <a:xfrm>
            <a:off x="8430546" y="6340476"/>
            <a:ext cx="609600" cy="441324"/>
          </a:xfrm>
        </p:spPr>
        <p:txBody>
          <a:bodyPr/>
          <a:lstStyle/>
          <a:p>
            <a:r>
              <a:rPr lang="en-US" dirty="0">
                <a:solidFill>
                  <a:schemeClr val="tx1"/>
                </a:solidFill>
              </a:rPr>
              <a:t>42</a:t>
            </a:r>
          </a:p>
        </p:txBody>
      </p:sp>
    </p:spTree>
    <p:extLst>
      <p:ext uri="{BB962C8B-B14F-4D97-AF65-F5344CB8AC3E}">
        <p14:creationId xmlns:p14="http://schemas.microsoft.com/office/powerpoint/2010/main" val="2550363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4" y="76200"/>
            <a:ext cx="917202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458200" y="6340476"/>
            <a:ext cx="609600" cy="441324"/>
          </a:xfrm>
        </p:spPr>
        <p:txBody>
          <a:bodyPr/>
          <a:lstStyle/>
          <a:p>
            <a:r>
              <a:rPr lang="en-US" dirty="0">
                <a:solidFill>
                  <a:schemeClr val="tx1"/>
                </a:solidFill>
              </a:rPr>
              <a:t>43</a:t>
            </a:r>
          </a:p>
        </p:txBody>
      </p:sp>
    </p:spTree>
    <p:extLst>
      <p:ext uri="{BB962C8B-B14F-4D97-AF65-F5344CB8AC3E}">
        <p14:creationId xmlns:p14="http://schemas.microsoft.com/office/powerpoint/2010/main" val="3716020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14400"/>
          </a:xfrm>
        </p:spPr>
        <p:txBody>
          <a:bodyPr>
            <a:normAutofit fontScale="90000"/>
          </a:bodyPr>
          <a:lstStyle/>
          <a:p>
            <a:r>
              <a:rPr lang="en-US" dirty="0"/>
              <a:t>State Added Questions:     </a:t>
            </a:r>
            <a:r>
              <a:rPr lang="en-US" sz="3100" dirty="0">
                <a:hlinkClick r:id="rId3"/>
              </a:rPr>
              <a:t>https://www.ark.org/brfss_questions/default.aspx</a:t>
            </a:r>
            <a:br>
              <a:rPr lang="en-US" dirty="0"/>
            </a:b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447806"/>
            <a:ext cx="6400800" cy="5550061"/>
          </a:xfrm>
          <a:prstGeom prst="rect">
            <a:avLst/>
          </a:prstGeom>
        </p:spPr>
      </p:pic>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43</a:t>
            </a:fld>
            <a:endParaRPr lang="en-US">
              <a:solidFill>
                <a:srgbClr val="8CADAE">
                  <a:shade val="75000"/>
                </a:srgbClr>
              </a:solidFill>
            </a:endParaRPr>
          </a:p>
        </p:txBody>
      </p:sp>
      <p:sp>
        <p:nvSpPr>
          <p:cNvPr id="13" name="Footer Placeholder 12"/>
          <p:cNvSpPr>
            <a:spLocks noGrp="1"/>
          </p:cNvSpPr>
          <p:nvPr>
            <p:ph type="ftr" sz="quarter" idx="11"/>
          </p:nvPr>
        </p:nvSpPr>
        <p:spPr>
          <a:xfrm>
            <a:off x="8153400" y="6324600"/>
            <a:ext cx="762000" cy="365760"/>
          </a:xfrm>
        </p:spPr>
        <p:txBody>
          <a:bodyPr/>
          <a:lstStyle/>
          <a:p>
            <a:pPr algn="ctr"/>
            <a:r>
              <a:rPr lang="en-US" dirty="0">
                <a:solidFill>
                  <a:schemeClr val="tx1"/>
                </a:solidFill>
              </a:rPr>
              <a:t>44</a:t>
            </a:r>
          </a:p>
        </p:txBody>
      </p:sp>
    </p:spTree>
    <p:extLst>
      <p:ext uri="{BB962C8B-B14F-4D97-AF65-F5344CB8AC3E}">
        <p14:creationId xmlns:p14="http://schemas.microsoft.com/office/powerpoint/2010/main" val="412868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76200"/>
            <a:ext cx="9134475"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rot="20394672">
            <a:off x="6019801" y="18288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a:off x="4572001" y="167640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382000" y="6324600"/>
            <a:ext cx="609600" cy="441324"/>
          </a:xfrm>
        </p:spPr>
        <p:txBody>
          <a:bodyPr/>
          <a:lstStyle/>
          <a:p>
            <a:r>
              <a:rPr lang="en-US" dirty="0">
                <a:solidFill>
                  <a:schemeClr val="tx1"/>
                </a:solidFill>
              </a:rPr>
              <a:t>45</a:t>
            </a:r>
          </a:p>
        </p:txBody>
      </p:sp>
    </p:spTree>
    <p:extLst>
      <p:ext uri="{BB962C8B-B14F-4D97-AF65-F5344CB8AC3E}">
        <p14:creationId xmlns:p14="http://schemas.microsoft.com/office/powerpoint/2010/main" val="3097363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Older Adult Surveillance Activities</a:t>
            </a:r>
          </a:p>
        </p:txBody>
      </p:sp>
      <p:sp>
        <p:nvSpPr>
          <p:cNvPr id="3" name="Content Placeholder 2"/>
          <p:cNvSpPr>
            <a:spLocks noGrp="1"/>
          </p:cNvSpPr>
          <p:nvPr>
            <p:ph sz="half" idx="1"/>
          </p:nvPr>
        </p:nvSpPr>
        <p:spPr>
          <a:xfrm>
            <a:off x="457200" y="1600204"/>
            <a:ext cx="4419600" cy="4525963"/>
          </a:xfrm>
        </p:spPr>
        <p:txBody>
          <a:bodyPr/>
          <a:lstStyle/>
          <a:p>
            <a:r>
              <a:rPr lang="en-US" dirty="0"/>
              <a:t>ASTDD - Older Adults</a:t>
            </a:r>
          </a:p>
          <a:p>
            <a:r>
              <a:rPr lang="en-US" dirty="0">
                <a:solidFill>
                  <a:schemeClr val="tx1">
                    <a:lumMod val="75000"/>
                    <a:lumOff val="25000"/>
                  </a:schemeClr>
                </a:solidFill>
                <a:hlinkClick r:id="rId3"/>
              </a:rPr>
              <a:t>www.astdd.org</a:t>
            </a:r>
            <a:endParaRPr lang="en-US" dirty="0">
              <a:solidFill>
                <a:schemeClr val="tx1">
                  <a:lumMod val="75000"/>
                  <a:lumOff val="25000"/>
                </a:schemeClr>
              </a:solidFill>
            </a:endParaRPr>
          </a:p>
          <a:p>
            <a:r>
              <a:rPr lang="en-US" dirty="0"/>
              <a:t>Members section or links on the home screen</a:t>
            </a:r>
          </a:p>
          <a:p>
            <a:r>
              <a:rPr lang="en-US" dirty="0"/>
              <a:t>CDC website</a:t>
            </a:r>
          </a:p>
          <a:p>
            <a:endParaRPr lang="en-US" dirty="0"/>
          </a:p>
        </p:txBody>
      </p:sp>
      <p:pic>
        <p:nvPicPr>
          <p:cNvPr id="7170" name="Picture 2"/>
          <p:cNvPicPr>
            <a:picLocks noGrp="1" noChangeAspect="1" noChangeArrowheads="1"/>
          </p:cNvPicPr>
          <p:nvPr>
            <p:ph sz="half" idx="2"/>
          </p:nvPr>
        </p:nvPicPr>
        <p:blipFill>
          <a:blip r:embed="rId4" cstate="print"/>
          <a:srcRect/>
          <a:stretch>
            <a:fillRect/>
          </a:stretch>
        </p:blipFill>
        <p:spPr bwMode="auto">
          <a:xfrm>
            <a:off x="4876800" y="1524002"/>
            <a:ext cx="4267200" cy="3147757"/>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0" y="4968136"/>
            <a:ext cx="9144000" cy="14478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45</a:t>
            </a:fld>
            <a:endParaRPr lang="en-US">
              <a:solidFill>
                <a:srgbClr val="8CADAE">
                  <a:shade val="75000"/>
                </a:srgbClr>
              </a:solidFill>
            </a:endParaRPr>
          </a:p>
        </p:txBody>
      </p:sp>
      <p:sp>
        <p:nvSpPr>
          <p:cNvPr id="13" name="Footer Placeholder 12"/>
          <p:cNvSpPr>
            <a:spLocks noGrp="1"/>
          </p:cNvSpPr>
          <p:nvPr>
            <p:ph type="ftr" sz="quarter" idx="11"/>
          </p:nvPr>
        </p:nvSpPr>
        <p:spPr>
          <a:xfrm>
            <a:off x="8430491" y="6415936"/>
            <a:ext cx="685800" cy="365760"/>
          </a:xfrm>
        </p:spPr>
        <p:txBody>
          <a:bodyPr/>
          <a:lstStyle/>
          <a:p>
            <a:pPr algn="ctr"/>
            <a:r>
              <a:rPr lang="en-US" dirty="0">
                <a:solidFill>
                  <a:schemeClr val="tx1"/>
                </a:solidFill>
              </a:rPr>
              <a:t>46</a:t>
            </a:r>
          </a:p>
        </p:txBody>
      </p:sp>
    </p:spTree>
    <p:extLst>
      <p:ext uri="{BB962C8B-B14F-4D97-AF65-F5344CB8AC3E}">
        <p14:creationId xmlns:p14="http://schemas.microsoft.com/office/powerpoint/2010/main" val="844474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27709"/>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rot="20394672">
            <a:off x="5946274" y="5392860"/>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p:txBody>
          <a:bodyPr/>
          <a:lstStyle/>
          <a:p>
            <a:fld id="{25F5DAAF-54A9-4023-A4DC-9C6A0F7B2B34}" type="slidenum">
              <a:rPr lang="en-US" smtClean="0"/>
              <a:pPr/>
              <a:t>46</a:t>
            </a:fld>
            <a:endParaRPr lang="en-US"/>
          </a:p>
        </p:txBody>
      </p:sp>
      <p:sp>
        <p:nvSpPr>
          <p:cNvPr id="12" name="Footer Placeholder 11"/>
          <p:cNvSpPr>
            <a:spLocks noGrp="1"/>
          </p:cNvSpPr>
          <p:nvPr>
            <p:ph type="ftr" sz="quarter" idx="11"/>
          </p:nvPr>
        </p:nvSpPr>
        <p:spPr>
          <a:xfrm>
            <a:off x="8305800" y="6324600"/>
            <a:ext cx="685800" cy="365760"/>
          </a:xfrm>
        </p:spPr>
        <p:txBody>
          <a:bodyPr/>
          <a:lstStyle/>
          <a:p>
            <a:pPr algn="ctr"/>
            <a:r>
              <a:rPr lang="en-US" dirty="0">
                <a:solidFill>
                  <a:schemeClr val="tx1"/>
                </a:solidFill>
              </a:rPr>
              <a:t>47</a:t>
            </a:r>
          </a:p>
        </p:txBody>
      </p:sp>
    </p:spTree>
    <p:extLst>
      <p:ext uri="{BB962C8B-B14F-4D97-AF65-F5344CB8AC3E}">
        <p14:creationId xmlns:p14="http://schemas.microsoft.com/office/powerpoint/2010/main" val="3216957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105"/>
            <a:ext cx="8686800" cy="686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394672">
            <a:off x="5208382" y="455465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291945" y="6248400"/>
            <a:ext cx="609600" cy="441324"/>
          </a:xfrm>
        </p:spPr>
        <p:txBody>
          <a:bodyPr/>
          <a:lstStyle/>
          <a:p>
            <a:r>
              <a:rPr lang="en-US" dirty="0">
                <a:solidFill>
                  <a:schemeClr val="tx1"/>
                </a:solidFill>
              </a:rPr>
              <a:t>48</a:t>
            </a:r>
          </a:p>
        </p:txBody>
      </p:sp>
    </p:spTree>
    <p:extLst>
      <p:ext uri="{BB962C8B-B14F-4D97-AF65-F5344CB8AC3E}">
        <p14:creationId xmlns:p14="http://schemas.microsoft.com/office/powerpoint/2010/main" val="2888006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279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394672">
            <a:off x="7875382" y="5316659"/>
            <a:ext cx="840416"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30225" y="6248400"/>
            <a:ext cx="609600" cy="441324"/>
          </a:xfrm>
        </p:spPr>
        <p:txBody>
          <a:bodyPr/>
          <a:lstStyle/>
          <a:p>
            <a:r>
              <a:rPr lang="en-US" dirty="0">
                <a:solidFill>
                  <a:schemeClr val="tx1"/>
                </a:solidFill>
              </a:rPr>
              <a:t>49</a:t>
            </a:r>
          </a:p>
        </p:txBody>
      </p:sp>
    </p:spTree>
    <p:extLst>
      <p:ext uri="{BB962C8B-B14F-4D97-AF65-F5344CB8AC3E}">
        <p14:creationId xmlns:p14="http://schemas.microsoft.com/office/powerpoint/2010/main" val="1763407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Arrow 5"/>
          <p:cNvSpPr/>
          <p:nvPr/>
        </p:nvSpPr>
        <p:spPr>
          <a:xfrm rot="10800000">
            <a:off x="838200" y="26670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 Arrow 6"/>
          <p:cNvSpPr/>
          <p:nvPr/>
        </p:nvSpPr>
        <p:spPr>
          <a:xfrm rot="10800000">
            <a:off x="827762" y="6151322"/>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Left Arrow 7"/>
          <p:cNvSpPr/>
          <p:nvPr/>
        </p:nvSpPr>
        <p:spPr>
          <a:xfrm rot="10800000">
            <a:off x="838200" y="5506233"/>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2407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8"/>
          <p:cNvSpPr/>
          <p:nvPr/>
        </p:nvSpPr>
        <p:spPr>
          <a:xfrm rot="10800000">
            <a:off x="838201" y="5130452"/>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lide Number Placeholder 13"/>
          <p:cNvSpPr>
            <a:spLocks noGrp="1"/>
          </p:cNvSpPr>
          <p:nvPr>
            <p:ph type="sldNum" sz="quarter" idx="12"/>
          </p:nvPr>
        </p:nvSpPr>
        <p:spPr>
          <a:xfrm>
            <a:off x="8305800" y="6326525"/>
            <a:ext cx="609600" cy="441324"/>
          </a:xfrm>
        </p:spPr>
        <p:txBody>
          <a:bodyPr/>
          <a:lstStyle/>
          <a:p>
            <a:r>
              <a:rPr lang="en-US" dirty="0">
                <a:solidFill>
                  <a:schemeClr val="tx1"/>
                </a:solidFill>
              </a:rPr>
              <a:t>50</a:t>
            </a:r>
          </a:p>
        </p:txBody>
      </p:sp>
    </p:spTree>
    <p:extLst>
      <p:ext uri="{BB962C8B-B14F-4D97-AF65-F5344CB8AC3E}">
        <p14:creationId xmlns:p14="http://schemas.microsoft.com/office/powerpoint/2010/main" val="199296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600" dirty="0"/>
              <a:t>Filling in the Tables – Appropriate Quotes</a:t>
            </a:r>
          </a:p>
        </p:txBody>
      </p:sp>
      <p:sp>
        <p:nvSpPr>
          <p:cNvPr id="8" name="Content Placeholder 7"/>
          <p:cNvSpPr>
            <a:spLocks noGrp="1"/>
          </p:cNvSpPr>
          <p:nvPr>
            <p:ph sz="quarter" idx="1"/>
          </p:nvPr>
        </p:nvSpPr>
        <p:spPr/>
        <p:txBody>
          <a:bodyPr>
            <a:normAutofit fontScale="92500" lnSpcReduction="20000"/>
          </a:bodyPr>
          <a:lstStyle/>
          <a:p>
            <a:r>
              <a:rPr lang="en-US" dirty="0"/>
              <a:t>Got Data? – California Milk Processor Board</a:t>
            </a:r>
          </a:p>
          <a:p>
            <a:endParaRPr lang="en-US" dirty="0"/>
          </a:p>
          <a:p>
            <a:r>
              <a:rPr lang="en-US" dirty="0"/>
              <a:t>Spare Me the Details, Just Give Me the Data – The Offspring (the first part, anyway)</a:t>
            </a:r>
          </a:p>
          <a:p>
            <a:endParaRPr lang="en-US" dirty="0"/>
          </a:p>
          <a:p>
            <a:r>
              <a:rPr lang="en-US" dirty="0"/>
              <a:t>Just the data, Ma’am – Joe Friday (Dragnet, but actually not)</a:t>
            </a:r>
          </a:p>
          <a:p>
            <a:endParaRPr lang="en-US" dirty="0"/>
          </a:p>
          <a:p>
            <a:r>
              <a:rPr lang="en-US" dirty="0"/>
              <a:t>He Must Be Hopped Up on Goofballs – me today? but inspired by Dragnet</a:t>
            </a:r>
          </a:p>
          <a:p>
            <a:endParaRPr lang="en-US" dirty="0"/>
          </a:p>
          <a:p>
            <a:pPr marL="0" indent="0">
              <a:buNone/>
            </a:pPr>
            <a:r>
              <a:rPr lang="en-US" dirty="0"/>
              <a:t>		</a:t>
            </a:r>
          </a:p>
        </p:txBody>
      </p:sp>
      <p:sp>
        <p:nvSpPr>
          <p:cNvPr id="14" name="Slide Number Placeholder 13"/>
          <p:cNvSpPr>
            <a:spLocks noGrp="1"/>
          </p:cNvSpPr>
          <p:nvPr>
            <p:ph type="sldNum" sz="quarter" idx="12"/>
          </p:nvPr>
        </p:nvSpPr>
        <p:spPr/>
        <p:txBody>
          <a:bodyPr/>
          <a:lstStyle/>
          <a:p>
            <a:fld id="{25F5DAAF-54A9-4023-A4DC-9C6A0F7B2B34}" type="slidenum">
              <a:rPr lang="en-US" smtClean="0">
                <a:solidFill>
                  <a:srgbClr val="8CADAE">
                    <a:shade val="75000"/>
                  </a:srgbClr>
                </a:solidFill>
              </a:rPr>
              <a:pPr/>
              <a:t>5</a:t>
            </a:fld>
            <a:endParaRPr lang="en-US">
              <a:solidFill>
                <a:srgbClr val="8CADAE">
                  <a:shade val="75000"/>
                </a:srgbClr>
              </a:solidFill>
            </a:endParaRPr>
          </a:p>
        </p:txBody>
      </p:sp>
      <p:sp>
        <p:nvSpPr>
          <p:cNvPr id="15" name="Footer Placeholder 14"/>
          <p:cNvSpPr>
            <a:spLocks noGrp="1"/>
          </p:cNvSpPr>
          <p:nvPr>
            <p:ph type="ftr" sz="quarter" idx="11"/>
          </p:nvPr>
        </p:nvSpPr>
        <p:spPr>
          <a:xfrm>
            <a:off x="8077200" y="6324600"/>
            <a:ext cx="838200" cy="365760"/>
          </a:xfrm>
        </p:spPr>
        <p:txBody>
          <a:bodyPr/>
          <a:lstStyle/>
          <a:p>
            <a:pPr algn="ctr"/>
            <a:r>
              <a:rPr lang="en-US" dirty="0"/>
              <a:t>5</a:t>
            </a:r>
          </a:p>
        </p:txBody>
      </p:sp>
    </p:spTree>
    <p:extLst>
      <p:ext uri="{BB962C8B-B14F-4D97-AF65-F5344CB8AC3E}">
        <p14:creationId xmlns:p14="http://schemas.microsoft.com/office/powerpoint/2010/main" val="2664636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9143999" cy="682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493707" y="3943611"/>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82000" y="6248400"/>
            <a:ext cx="609600" cy="441324"/>
          </a:xfrm>
        </p:spPr>
        <p:txBody>
          <a:bodyPr/>
          <a:lstStyle/>
          <a:p>
            <a:r>
              <a:rPr lang="en-US" dirty="0">
                <a:solidFill>
                  <a:schemeClr val="tx1"/>
                </a:solidFill>
              </a:rPr>
              <a:t>51</a:t>
            </a:r>
          </a:p>
        </p:txBody>
      </p:sp>
    </p:spTree>
    <p:extLst>
      <p:ext uri="{BB962C8B-B14F-4D97-AF65-F5344CB8AC3E}">
        <p14:creationId xmlns:p14="http://schemas.microsoft.com/office/powerpoint/2010/main" val="4147260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
            <a:ext cx="90582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487449" y="4876806"/>
            <a:ext cx="762000" cy="4530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503969" y="6248400"/>
            <a:ext cx="609600" cy="441324"/>
          </a:xfrm>
        </p:spPr>
        <p:txBody>
          <a:bodyPr/>
          <a:lstStyle/>
          <a:p>
            <a:r>
              <a:rPr lang="en-US" dirty="0">
                <a:solidFill>
                  <a:schemeClr val="tx1"/>
                </a:solidFill>
              </a:rPr>
              <a:t>52</a:t>
            </a:r>
          </a:p>
        </p:txBody>
      </p:sp>
    </p:spTree>
    <p:extLst>
      <p:ext uri="{BB962C8B-B14F-4D97-AF65-F5344CB8AC3E}">
        <p14:creationId xmlns:p14="http://schemas.microsoft.com/office/powerpoint/2010/main" val="4008554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
            <a:ext cx="7391400" cy="733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229100" y="4648200"/>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82000" y="6248400"/>
            <a:ext cx="609600" cy="441324"/>
          </a:xfrm>
        </p:spPr>
        <p:txBody>
          <a:bodyPr/>
          <a:lstStyle/>
          <a:p>
            <a:r>
              <a:rPr lang="en-US" dirty="0">
                <a:solidFill>
                  <a:schemeClr val="tx1"/>
                </a:solidFill>
              </a:rPr>
              <a:t>53</a:t>
            </a:r>
          </a:p>
        </p:txBody>
      </p:sp>
    </p:spTree>
    <p:extLst>
      <p:ext uri="{BB962C8B-B14F-4D97-AF65-F5344CB8AC3E}">
        <p14:creationId xmlns:p14="http://schemas.microsoft.com/office/powerpoint/2010/main" val="1661199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1"/>
            <a:ext cx="924682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6200000">
            <a:off x="6324600" y="457200"/>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6858000" y="1676400"/>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458200" y="6248400"/>
            <a:ext cx="609600" cy="441324"/>
          </a:xfrm>
        </p:spPr>
        <p:txBody>
          <a:bodyPr/>
          <a:lstStyle/>
          <a:p>
            <a:r>
              <a:rPr lang="en-US" dirty="0">
                <a:solidFill>
                  <a:schemeClr val="tx1"/>
                </a:solidFill>
              </a:rPr>
              <a:t>54</a:t>
            </a:r>
          </a:p>
        </p:txBody>
      </p:sp>
    </p:spTree>
    <p:extLst>
      <p:ext uri="{BB962C8B-B14F-4D97-AF65-F5344CB8AC3E}">
        <p14:creationId xmlns:p14="http://schemas.microsoft.com/office/powerpoint/2010/main" val="4198489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22"/>
            <a:ext cx="9144000" cy="686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382000" y="6324600"/>
            <a:ext cx="609600" cy="441324"/>
          </a:xfrm>
        </p:spPr>
        <p:txBody>
          <a:bodyPr/>
          <a:lstStyle/>
          <a:p>
            <a:r>
              <a:rPr lang="en-US" dirty="0">
                <a:solidFill>
                  <a:schemeClr val="tx1"/>
                </a:solidFill>
              </a:rPr>
              <a:t>55</a:t>
            </a:r>
          </a:p>
        </p:txBody>
      </p:sp>
    </p:spTree>
    <p:extLst>
      <p:ext uri="{BB962C8B-B14F-4D97-AF65-F5344CB8AC3E}">
        <p14:creationId xmlns:p14="http://schemas.microsoft.com/office/powerpoint/2010/main" val="2271115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609600" y="3048000"/>
            <a:ext cx="7924800" cy="1752600"/>
          </a:xfrm>
        </p:spPr>
        <p:txBody>
          <a:bodyPr/>
          <a:lstStyle/>
          <a:p>
            <a:r>
              <a:rPr lang="en-US" sz="2800" dirty="0">
                <a:hlinkClick r:id="rId3"/>
              </a:rPr>
              <a:t>http://www.cdc.gov/nohss/</a:t>
            </a:r>
            <a:endParaRPr lang="en-US" sz="2800" dirty="0"/>
          </a:p>
          <a:p>
            <a:endParaRPr lang="en-US" dirty="0"/>
          </a:p>
        </p:txBody>
      </p:sp>
      <p:sp>
        <p:nvSpPr>
          <p:cNvPr id="2" name="Title 1"/>
          <p:cNvSpPr>
            <a:spLocks noGrp="1"/>
          </p:cNvSpPr>
          <p:nvPr>
            <p:ph type="ctrTitle"/>
          </p:nvPr>
        </p:nvSpPr>
        <p:spPr/>
        <p:txBody>
          <a:bodyPr>
            <a:normAutofit fontScale="90000"/>
          </a:bodyPr>
          <a:lstStyle/>
          <a:p>
            <a:r>
              <a:rPr lang="en-US" dirty="0"/>
              <a:t>NOHSS </a:t>
            </a:r>
            <a:br>
              <a:rPr lang="en-US" dirty="0"/>
            </a:br>
            <a:r>
              <a:rPr lang="en-US" dirty="0"/>
              <a:t>(National Oral Health Surveillance System)</a:t>
            </a:r>
          </a:p>
        </p:txBody>
      </p:sp>
    </p:spTree>
    <p:extLst>
      <p:ext uri="{BB962C8B-B14F-4D97-AF65-F5344CB8AC3E}">
        <p14:creationId xmlns:p14="http://schemas.microsoft.com/office/powerpoint/2010/main" val="3012466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51"/>
            <a:ext cx="9144000" cy="686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305800" y="6248400"/>
            <a:ext cx="609600" cy="441324"/>
          </a:xfrm>
        </p:spPr>
        <p:txBody>
          <a:bodyPr/>
          <a:lstStyle/>
          <a:p>
            <a:r>
              <a:rPr lang="en-US" dirty="0">
                <a:solidFill>
                  <a:schemeClr val="tx1"/>
                </a:solidFill>
              </a:rPr>
              <a:t>57</a:t>
            </a:r>
          </a:p>
        </p:txBody>
      </p:sp>
    </p:spTree>
    <p:extLst>
      <p:ext uri="{BB962C8B-B14F-4D97-AF65-F5344CB8AC3E}">
        <p14:creationId xmlns:p14="http://schemas.microsoft.com/office/powerpoint/2010/main" val="2962397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
            <a:ext cx="914399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7848600" y="38100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rot="539259">
            <a:off x="1828800" y="0"/>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10800000">
            <a:off x="1428669" y="1752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12"/>
          <p:cNvSpPr>
            <a:spLocks noGrp="1"/>
          </p:cNvSpPr>
          <p:nvPr>
            <p:ph type="sldNum" sz="quarter" idx="12"/>
          </p:nvPr>
        </p:nvSpPr>
        <p:spPr>
          <a:xfrm>
            <a:off x="8305800" y="6248400"/>
            <a:ext cx="609600" cy="441324"/>
          </a:xfrm>
        </p:spPr>
        <p:txBody>
          <a:bodyPr/>
          <a:lstStyle/>
          <a:p>
            <a:r>
              <a:rPr lang="en-US" dirty="0">
                <a:solidFill>
                  <a:schemeClr val="tx1"/>
                </a:solidFill>
              </a:rPr>
              <a:t>58</a:t>
            </a:r>
          </a:p>
        </p:txBody>
      </p:sp>
    </p:spTree>
    <p:extLst>
      <p:ext uri="{BB962C8B-B14F-4D97-AF65-F5344CB8AC3E}">
        <p14:creationId xmlns:p14="http://schemas.microsoft.com/office/powerpoint/2010/main" val="4270020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
            <a:ext cx="8077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rot="20288401">
            <a:off x="4448948" y="1810247"/>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20288401">
            <a:off x="5051463" y="2672921"/>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 Arrow 6"/>
          <p:cNvSpPr/>
          <p:nvPr/>
        </p:nvSpPr>
        <p:spPr>
          <a:xfrm rot="20288401">
            <a:off x="4128368" y="2672923"/>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Left Arrow 7"/>
          <p:cNvSpPr/>
          <p:nvPr/>
        </p:nvSpPr>
        <p:spPr>
          <a:xfrm rot="20454044">
            <a:off x="3153092" y="6436924"/>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Left Arrow 8"/>
          <p:cNvSpPr/>
          <p:nvPr/>
        </p:nvSpPr>
        <p:spPr>
          <a:xfrm rot="5400000">
            <a:off x="7786410" y="3200400"/>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eft Arrow 9"/>
          <p:cNvSpPr/>
          <p:nvPr/>
        </p:nvSpPr>
        <p:spPr>
          <a:xfrm rot="20288401">
            <a:off x="4448950" y="4321903"/>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Slide Number Placeholder 15"/>
          <p:cNvSpPr>
            <a:spLocks noGrp="1"/>
          </p:cNvSpPr>
          <p:nvPr>
            <p:ph type="sldNum" sz="quarter" idx="12"/>
          </p:nvPr>
        </p:nvSpPr>
        <p:spPr>
          <a:xfrm>
            <a:off x="8534400" y="6320647"/>
            <a:ext cx="609600" cy="441324"/>
          </a:xfrm>
        </p:spPr>
        <p:txBody>
          <a:bodyPr/>
          <a:lstStyle/>
          <a:p>
            <a:r>
              <a:rPr lang="en-US" dirty="0">
                <a:solidFill>
                  <a:schemeClr val="tx1"/>
                </a:solidFill>
              </a:rPr>
              <a:t>59</a:t>
            </a:r>
          </a:p>
        </p:txBody>
      </p:sp>
    </p:spTree>
    <p:extLst>
      <p:ext uri="{BB962C8B-B14F-4D97-AF65-F5344CB8AC3E}">
        <p14:creationId xmlns:p14="http://schemas.microsoft.com/office/powerpoint/2010/main" val="136606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2855"/>
            <a:ext cx="9144000" cy="605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400" dirty="0"/>
              <a:t>A-Z Topics – Oral Health Data and Surveillance – </a:t>
            </a:r>
            <a:br>
              <a:rPr lang="en-US" sz="2400" dirty="0"/>
            </a:br>
            <a:r>
              <a:rPr lang="en-US" sz="2400" dirty="0"/>
              <a:t>download link</a:t>
            </a:r>
          </a:p>
        </p:txBody>
      </p:sp>
      <p:sp>
        <p:nvSpPr>
          <p:cNvPr id="11" name="Slide Number Placeholder 10"/>
          <p:cNvSpPr>
            <a:spLocks noGrp="1"/>
          </p:cNvSpPr>
          <p:nvPr>
            <p:ph type="sldNum" sz="quarter" idx="12"/>
          </p:nvPr>
        </p:nvSpPr>
        <p:spPr/>
        <p:txBody>
          <a:bodyPr/>
          <a:lstStyle/>
          <a:p>
            <a:fld id="{25F5DAAF-54A9-4023-A4DC-9C6A0F7B2B34}" type="slidenum">
              <a:rPr lang="en-US" smtClean="0">
                <a:solidFill>
                  <a:srgbClr val="8CADAE">
                    <a:shade val="75000"/>
                  </a:srgbClr>
                </a:solidFill>
              </a:rPr>
              <a:pPr/>
              <a:t>59</a:t>
            </a:fld>
            <a:endParaRPr lang="en-US">
              <a:solidFill>
                <a:srgbClr val="8CADAE">
                  <a:shade val="75000"/>
                </a:srgbClr>
              </a:solidFill>
            </a:endParaRPr>
          </a:p>
        </p:txBody>
      </p:sp>
      <p:sp>
        <p:nvSpPr>
          <p:cNvPr id="12" name="Footer Placeholder 11"/>
          <p:cNvSpPr>
            <a:spLocks noGrp="1"/>
          </p:cNvSpPr>
          <p:nvPr>
            <p:ph type="ftr" sz="quarter" idx="11"/>
          </p:nvPr>
        </p:nvSpPr>
        <p:spPr>
          <a:xfrm>
            <a:off x="8229600" y="6324600"/>
            <a:ext cx="609600" cy="365760"/>
          </a:xfrm>
        </p:spPr>
        <p:txBody>
          <a:bodyPr/>
          <a:lstStyle/>
          <a:p>
            <a:pPr algn="ctr"/>
            <a:r>
              <a:rPr lang="en-US" dirty="0">
                <a:solidFill>
                  <a:schemeClr val="tx1"/>
                </a:solidFill>
              </a:rPr>
              <a:t>60</a:t>
            </a:r>
          </a:p>
        </p:txBody>
      </p:sp>
    </p:spTree>
    <p:extLst>
      <p:ext uri="{BB962C8B-B14F-4D97-AF65-F5344CB8AC3E}">
        <p14:creationId xmlns:p14="http://schemas.microsoft.com/office/powerpoint/2010/main" val="313770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Oral Health Status of Older Adults</a:t>
            </a:r>
          </a:p>
        </p:txBody>
      </p:sp>
      <p:sp>
        <p:nvSpPr>
          <p:cNvPr id="5" name="Content Placeholder 4"/>
          <p:cNvSpPr>
            <a:spLocks noGrp="1"/>
          </p:cNvSpPr>
          <p:nvPr>
            <p:ph sz="quarter" idx="1"/>
          </p:nvPr>
        </p:nvSpPr>
        <p:spPr>
          <a:xfrm>
            <a:off x="457200" y="4114806"/>
            <a:ext cx="8229600" cy="1630363"/>
          </a:xfrm>
        </p:spPr>
        <p:txBody>
          <a:bodyPr>
            <a:normAutofit fontScale="92500" lnSpcReduction="10000"/>
          </a:bodyPr>
          <a:lstStyle/>
          <a:p>
            <a:r>
              <a:rPr lang="en-US" dirty="0"/>
              <a:t>Start with demographic data to find out about your state population</a:t>
            </a:r>
          </a:p>
          <a:p>
            <a:endParaRPr lang="en-US" dirty="0"/>
          </a:p>
          <a:p>
            <a:r>
              <a:rPr lang="en-US" dirty="0"/>
              <a:t>www.census.gov</a:t>
            </a:r>
          </a:p>
          <a:p>
            <a:pPr>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85875"/>
            <a:ext cx="6477000" cy="247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3429000" y="525780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12"/>
          <p:cNvSpPr>
            <a:spLocks noGrp="1"/>
          </p:cNvSpPr>
          <p:nvPr>
            <p:ph type="sldNum" sz="quarter" idx="12"/>
          </p:nvPr>
        </p:nvSpPr>
        <p:spPr/>
        <p:txBody>
          <a:bodyPr/>
          <a:lstStyle/>
          <a:p>
            <a:fld id="{25F5DAAF-54A9-4023-A4DC-9C6A0F7B2B34}" type="slidenum">
              <a:rPr lang="en-US" smtClean="0">
                <a:solidFill>
                  <a:srgbClr val="8CADAE">
                    <a:shade val="75000"/>
                  </a:srgbClr>
                </a:solidFill>
              </a:rPr>
              <a:pPr/>
              <a:t>6</a:t>
            </a:fld>
            <a:endParaRPr lang="en-US">
              <a:solidFill>
                <a:srgbClr val="8CADAE">
                  <a:shade val="75000"/>
                </a:srgbClr>
              </a:solidFill>
            </a:endParaRPr>
          </a:p>
        </p:txBody>
      </p:sp>
      <p:sp>
        <p:nvSpPr>
          <p:cNvPr id="14" name="Footer Placeholder 13"/>
          <p:cNvSpPr>
            <a:spLocks noGrp="1"/>
          </p:cNvSpPr>
          <p:nvPr>
            <p:ph type="ftr" sz="quarter" idx="11"/>
          </p:nvPr>
        </p:nvSpPr>
        <p:spPr>
          <a:xfrm>
            <a:off x="7772400" y="6400800"/>
            <a:ext cx="1371600" cy="365760"/>
          </a:xfrm>
        </p:spPr>
        <p:txBody>
          <a:bodyPr/>
          <a:lstStyle/>
          <a:p>
            <a:pPr algn="ctr"/>
            <a:r>
              <a:rPr lang="en-US" dirty="0"/>
              <a:t>6</a:t>
            </a:r>
          </a:p>
        </p:txBody>
      </p:sp>
    </p:spTree>
    <p:extLst>
      <p:ext uri="{BB962C8B-B14F-4D97-AF65-F5344CB8AC3E}">
        <p14:creationId xmlns:p14="http://schemas.microsoft.com/office/powerpoint/2010/main" val="3886724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
            <a:ext cx="9143999" cy="684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800000">
            <a:off x="141961" y="4830871"/>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10800000">
            <a:off x="154488" y="5220222"/>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rot="10800000">
            <a:off x="154488" y="43434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10800000">
            <a:off x="141961" y="3657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lide Number Placeholder 13"/>
          <p:cNvSpPr>
            <a:spLocks noGrp="1"/>
          </p:cNvSpPr>
          <p:nvPr>
            <p:ph type="sldNum" sz="quarter" idx="12"/>
          </p:nvPr>
        </p:nvSpPr>
        <p:spPr>
          <a:xfrm>
            <a:off x="8451271" y="6248400"/>
            <a:ext cx="609600" cy="441324"/>
          </a:xfrm>
        </p:spPr>
        <p:txBody>
          <a:bodyPr/>
          <a:lstStyle/>
          <a:p>
            <a:r>
              <a:rPr lang="en-US" dirty="0">
                <a:solidFill>
                  <a:schemeClr val="tx1"/>
                </a:solidFill>
              </a:rPr>
              <a:t>61</a:t>
            </a:r>
          </a:p>
        </p:txBody>
      </p:sp>
    </p:spTree>
    <p:extLst>
      <p:ext uri="{BB962C8B-B14F-4D97-AF65-F5344CB8AC3E}">
        <p14:creationId xmlns:p14="http://schemas.microsoft.com/office/powerpoint/2010/main" val="2163610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Cancer Data</a:t>
            </a:r>
          </a:p>
        </p:txBody>
      </p:sp>
      <p:sp>
        <p:nvSpPr>
          <p:cNvPr id="3" name="Content Placeholder 2"/>
          <p:cNvSpPr>
            <a:spLocks noGrp="1"/>
          </p:cNvSpPr>
          <p:nvPr>
            <p:ph sz="quarter" idx="1"/>
          </p:nvPr>
        </p:nvSpPr>
        <p:spPr>
          <a:xfrm>
            <a:off x="304800" y="1676400"/>
            <a:ext cx="8503920" cy="4572000"/>
          </a:xfrm>
        </p:spPr>
        <p:txBody>
          <a:bodyPr vert="horz" anchor="t">
            <a:normAutofit/>
          </a:bodyPr>
          <a:lstStyle/>
          <a:p>
            <a:r>
              <a:rPr lang="en-US" dirty="0"/>
              <a:t>American Cancer Society</a:t>
            </a:r>
          </a:p>
          <a:p>
            <a:r>
              <a:rPr lang="en-US" dirty="0"/>
              <a:t>NIH National Cancer Institute</a:t>
            </a:r>
          </a:p>
          <a:p>
            <a:r>
              <a:rPr lang="en-US" dirty="0"/>
              <a:t>CDC National Program of Cancer Registries</a:t>
            </a:r>
          </a:p>
          <a:p>
            <a:r>
              <a:rPr lang="en-US" dirty="0"/>
              <a:t>U.S. Cancer Statistics</a:t>
            </a:r>
          </a:p>
          <a:p>
            <a:r>
              <a:rPr lang="en-US" dirty="0"/>
              <a:t>State contact and state vital statistics</a:t>
            </a:r>
          </a:p>
          <a:p>
            <a:endParaRPr lang="en-US" dirty="0"/>
          </a:p>
          <a:p>
            <a:r>
              <a:rPr lang="en-US" sz="2800" dirty="0"/>
              <a:t>(links in the State Surveillance Data Reference Guide) </a:t>
            </a:r>
          </a:p>
        </p:txBody>
      </p:sp>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61</a:t>
            </a:fld>
            <a:endParaRPr lang="en-US" dirty="0">
              <a:solidFill>
                <a:srgbClr val="8CADAE">
                  <a:shade val="75000"/>
                </a:srgbClr>
              </a:solidFill>
            </a:endParaRPr>
          </a:p>
        </p:txBody>
      </p:sp>
      <p:sp>
        <p:nvSpPr>
          <p:cNvPr id="13" name="Footer Placeholder 12"/>
          <p:cNvSpPr>
            <a:spLocks noGrp="1"/>
          </p:cNvSpPr>
          <p:nvPr>
            <p:ph type="ftr" sz="quarter" idx="11"/>
          </p:nvPr>
        </p:nvSpPr>
        <p:spPr>
          <a:xfrm>
            <a:off x="8305800" y="6248400"/>
            <a:ext cx="685800" cy="381000"/>
          </a:xfrm>
        </p:spPr>
        <p:txBody>
          <a:bodyPr/>
          <a:lstStyle/>
          <a:p>
            <a:pPr algn="ctr"/>
            <a:r>
              <a:rPr lang="en-US" dirty="0">
                <a:solidFill>
                  <a:schemeClr val="tx1"/>
                </a:solidFill>
              </a:rPr>
              <a:t>62</a:t>
            </a:r>
          </a:p>
        </p:txBody>
      </p:sp>
    </p:spTree>
    <p:extLst>
      <p:ext uri="{BB962C8B-B14F-4D97-AF65-F5344CB8AC3E}">
        <p14:creationId xmlns:p14="http://schemas.microsoft.com/office/powerpoint/2010/main" val="3147318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915165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288401">
            <a:off x="4448948" y="2385442"/>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82000" y="6312767"/>
            <a:ext cx="609600" cy="441324"/>
          </a:xfrm>
        </p:spPr>
        <p:txBody>
          <a:bodyPr/>
          <a:lstStyle/>
          <a:p>
            <a:r>
              <a:rPr lang="en-US" dirty="0">
                <a:solidFill>
                  <a:schemeClr val="tx1"/>
                </a:solidFill>
              </a:rPr>
              <a:t>63</a:t>
            </a:r>
          </a:p>
        </p:txBody>
      </p:sp>
    </p:spTree>
    <p:extLst>
      <p:ext uri="{BB962C8B-B14F-4D97-AF65-F5344CB8AC3E}">
        <p14:creationId xmlns:p14="http://schemas.microsoft.com/office/powerpoint/2010/main" val="3591301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288401">
            <a:off x="5203865" y="6150701"/>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20288401">
            <a:off x="6024563" y="6150702"/>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rot="20288401">
            <a:off x="7420749" y="6150703"/>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rot="19497462">
            <a:off x="4793516" y="1113576"/>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 Arrow 6"/>
          <p:cNvSpPr/>
          <p:nvPr/>
        </p:nvSpPr>
        <p:spPr>
          <a:xfrm rot="19381405">
            <a:off x="5994538" y="1121503"/>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Slide Number Placeholder 14"/>
          <p:cNvSpPr>
            <a:spLocks noGrp="1"/>
          </p:cNvSpPr>
          <p:nvPr>
            <p:ph type="sldNum" sz="quarter" idx="12"/>
          </p:nvPr>
        </p:nvSpPr>
        <p:spPr>
          <a:xfrm>
            <a:off x="8382000" y="6288531"/>
            <a:ext cx="609600" cy="441324"/>
          </a:xfrm>
        </p:spPr>
        <p:txBody>
          <a:bodyPr/>
          <a:lstStyle/>
          <a:p>
            <a:r>
              <a:rPr lang="en-US" dirty="0">
                <a:solidFill>
                  <a:schemeClr val="tx1"/>
                </a:solidFill>
              </a:rPr>
              <a:t>64</a:t>
            </a:r>
          </a:p>
        </p:txBody>
      </p:sp>
    </p:spTree>
    <p:extLst>
      <p:ext uri="{BB962C8B-B14F-4D97-AF65-F5344CB8AC3E}">
        <p14:creationId xmlns:p14="http://schemas.microsoft.com/office/powerpoint/2010/main" val="3457560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465127" y="6248400"/>
            <a:ext cx="609600" cy="441324"/>
          </a:xfrm>
        </p:spPr>
        <p:txBody>
          <a:bodyPr/>
          <a:lstStyle/>
          <a:p>
            <a:r>
              <a:rPr lang="en-US" dirty="0">
                <a:solidFill>
                  <a:schemeClr val="tx1"/>
                </a:solidFill>
              </a:rPr>
              <a:t>65</a:t>
            </a:r>
          </a:p>
        </p:txBody>
      </p:sp>
      <p:sp>
        <p:nvSpPr>
          <p:cNvPr id="11" name="Footer Placeholder 10"/>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5385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274171"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664571" y="6416676"/>
            <a:ext cx="609600" cy="441324"/>
          </a:xfrm>
        </p:spPr>
        <p:txBody>
          <a:bodyPr/>
          <a:lstStyle/>
          <a:p>
            <a:r>
              <a:rPr lang="en-US" dirty="0">
                <a:solidFill>
                  <a:schemeClr val="tx1"/>
                </a:solidFill>
              </a:rPr>
              <a:t>66</a:t>
            </a:r>
          </a:p>
        </p:txBody>
      </p:sp>
    </p:spTree>
    <p:extLst>
      <p:ext uri="{BB962C8B-B14F-4D97-AF65-F5344CB8AC3E}">
        <p14:creationId xmlns:p14="http://schemas.microsoft.com/office/powerpoint/2010/main" val="3014782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83"/>
            <a:ext cx="8686800" cy="682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800000">
            <a:off x="228600" y="46482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rot="19994745">
            <a:off x="4510841" y="5989716"/>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a:xfrm>
            <a:off x="8229600" y="6347458"/>
            <a:ext cx="609600" cy="441324"/>
          </a:xfrm>
        </p:spPr>
        <p:txBody>
          <a:bodyPr/>
          <a:lstStyle/>
          <a:p>
            <a:r>
              <a:rPr lang="en-US" dirty="0">
                <a:solidFill>
                  <a:schemeClr val="tx1"/>
                </a:solidFill>
              </a:rPr>
              <a:t>67</a:t>
            </a:r>
          </a:p>
        </p:txBody>
      </p:sp>
    </p:spTree>
    <p:extLst>
      <p:ext uri="{BB962C8B-B14F-4D97-AF65-F5344CB8AC3E}">
        <p14:creationId xmlns:p14="http://schemas.microsoft.com/office/powerpoint/2010/main" val="827129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
            <a:ext cx="924382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486400" y="990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05800" y="6248400"/>
            <a:ext cx="609600" cy="441324"/>
          </a:xfrm>
        </p:spPr>
        <p:txBody>
          <a:bodyPr/>
          <a:lstStyle/>
          <a:p>
            <a:r>
              <a:rPr lang="en-US" dirty="0">
                <a:solidFill>
                  <a:schemeClr val="tx1"/>
                </a:solidFill>
              </a:rPr>
              <a:t>68</a:t>
            </a:r>
          </a:p>
        </p:txBody>
      </p:sp>
    </p:spTree>
    <p:extLst>
      <p:ext uri="{BB962C8B-B14F-4D97-AF65-F5344CB8AC3E}">
        <p14:creationId xmlns:p14="http://schemas.microsoft.com/office/powerpoint/2010/main" val="3969607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9381405">
            <a:off x="3939724" y="2789317"/>
            <a:ext cx="7620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05800" y="6248400"/>
            <a:ext cx="609600" cy="441324"/>
          </a:xfrm>
        </p:spPr>
        <p:txBody>
          <a:bodyPr/>
          <a:lstStyle/>
          <a:p>
            <a:r>
              <a:rPr lang="en-US" dirty="0">
                <a:solidFill>
                  <a:schemeClr val="tx1"/>
                </a:solidFill>
              </a:rPr>
              <a:t>69</a:t>
            </a:r>
          </a:p>
        </p:txBody>
      </p:sp>
    </p:spTree>
    <p:extLst>
      <p:ext uri="{BB962C8B-B14F-4D97-AF65-F5344CB8AC3E}">
        <p14:creationId xmlns:p14="http://schemas.microsoft.com/office/powerpoint/2010/main" val="4071458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
            <a:ext cx="8839200" cy="688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334000" y="344383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3276600" y="5181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69</a:t>
            </a:fld>
            <a:endParaRPr lang="en-US" dirty="0"/>
          </a:p>
        </p:txBody>
      </p:sp>
      <p:sp>
        <p:nvSpPr>
          <p:cNvPr id="13" name="Footer Placeholder 12"/>
          <p:cNvSpPr>
            <a:spLocks noGrp="1"/>
          </p:cNvSpPr>
          <p:nvPr>
            <p:ph type="ftr" sz="quarter" idx="11"/>
          </p:nvPr>
        </p:nvSpPr>
        <p:spPr>
          <a:xfrm>
            <a:off x="8229600" y="6324600"/>
            <a:ext cx="914400" cy="365760"/>
          </a:xfrm>
        </p:spPr>
        <p:txBody>
          <a:bodyPr/>
          <a:lstStyle/>
          <a:p>
            <a:pPr algn="ctr"/>
            <a:r>
              <a:rPr lang="en-US" dirty="0">
                <a:solidFill>
                  <a:schemeClr val="tx1"/>
                </a:solidFill>
              </a:rPr>
              <a:t>70</a:t>
            </a:r>
          </a:p>
        </p:txBody>
      </p:sp>
    </p:spTree>
    <p:extLst>
      <p:ext uri="{BB962C8B-B14F-4D97-AF65-F5344CB8AC3E}">
        <p14:creationId xmlns:p14="http://schemas.microsoft.com/office/powerpoint/2010/main" val="242248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614"/>
            <a:ext cx="8372476" cy="687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rot="10800000">
            <a:off x="1059493" y="6222104"/>
            <a:ext cx="762000" cy="34070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448676" y="6310728"/>
            <a:ext cx="609600" cy="441324"/>
          </a:xfrm>
        </p:spPr>
        <p:txBody>
          <a:bodyPr/>
          <a:lstStyle/>
          <a:p>
            <a:r>
              <a:rPr lang="en-US" dirty="0"/>
              <a:t>7</a:t>
            </a:r>
          </a:p>
        </p:txBody>
      </p:sp>
    </p:spTree>
    <p:extLst>
      <p:ext uri="{BB962C8B-B14F-4D97-AF65-F5344CB8AC3E}">
        <p14:creationId xmlns:p14="http://schemas.microsoft.com/office/powerpoint/2010/main" val="2816066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 y="0"/>
            <a:ext cx="9134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576762" y="62484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Left Arrow 3"/>
          <p:cNvSpPr/>
          <p:nvPr/>
        </p:nvSpPr>
        <p:spPr>
          <a:xfrm>
            <a:off x="1828800" y="48768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70</a:t>
            </a:fld>
            <a:endParaRPr lang="en-US"/>
          </a:p>
        </p:txBody>
      </p:sp>
      <p:sp>
        <p:nvSpPr>
          <p:cNvPr id="13" name="Footer Placeholder 12"/>
          <p:cNvSpPr>
            <a:spLocks noGrp="1"/>
          </p:cNvSpPr>
          <p:nvPr>
            <p:ph type="ftr" sz="quarter" idx="11"/>
          </p:nvPr>
        </p:nvSpPr>
        <p:spPr>
          <a:xfrm>
            <a:off x="8305800" y="6442364"/>
            <a:ext cx="838200" cy="365760"/>
          </a:xfrm>
        </p:spPr>
        <p:txBody>
          <a:bodyPr/>
          <a:lstStyle/>
          <a:p>
            <a:pPr algn="ctr"/>
            <a:r>
              <a:rPr lang="en-US" dirty="0">
                <a:solidFill>
                  <a:schemeClr val="tx1"/>
                </a:solidFill>
              </a:rPr>
              <a:t>71</a:t>
            </a:r>
          </a:p>
        </p:txBody>
      </p:sp>
    </p:spTree>
    <p:extLst>
      <p:ext uri="{BB962C8B-B14F-4D97-AF65-F5344CB8AC3E}">
        <p14:creationId xmlns:p14="http://schemas.microsoft.com/office/powerpoint/2010/main" val="35843796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Homes/Residents</a:t>
            </a:r>
          </a:p>
        </p:txBody>
      </p:sp>
      <p:sp>
        <p:nvSpPr>
          <p:cNvPr id="3" name="Content Placeholder 2"/>
          <p:cNvSpPr>
            <a:spLocks noGrp="1"/>
          </p:cNvSpPr>
          <p:nvPr>
            <p:ph sz="half" idx="1"/>
          </p:nvPr>
        </p:nvSpPr>
        <p:spPr>
          <a:xfrm>
            <a:off x="457200" y="1773936"/>
            <a:ext cx="4038600" cy="4779264"/>
          </a:xfrm>
        </p:spPr>
        <p:txBody>
          <a:bodyPr>
            <a:normAutofit fontScale="77500" lnSpcReduction="20000"/>
          </a:bodyPr>
          <a:lstStyle/>
          <a:p>
            <a:r>
              <a:rPr lang="en-US" sz="2600" dirty="0"/>
              <a:t>American Health Care Association</a:t>
            </a:r>
          </a:p>
          <a:p>
            <a:r>
              <a:rPr lang="en-US" sz="2600" dirty="0">
                <a:hlinkClick r:id="rId3"/>
              </a:rPr>
              <a:t>www.ahcancal.org</a:t>
            </a:r>
            <a:endParaRPr lang="en-US" sz="2600" dirty="0"/>
          </a:p>
          <a:p>
            <a:pPr>
              <a:buNone/>
            </a:pPr>
            <a:r>
              <a:rPr lang="en-US" sz="2600" dirty="0"/>
              <a:t>	Research and Data tab, LTC Stats (OSCAR data), Nursing Facility </a:t>
            </a:r>
            <a:r>
              <a:rPr lang="en-US" sz="2600" u="sng" dirty="0"/>
              <a:t>Operational </a:t>
            </a:r>
            <a:r>
              <a:rPr lang="en-US" sz="2600" dirty="0"/>
              <a:t> and </a:t>
            </a:r>
            <a:r>
              <a:rPr lang="en-US" sz="2600" u="sng" dirty="0"/>
              <a:t>Patient</a:t>
            </a:r>
            <a:r>
              <a:rPr lang="en-US" sz="2600" dirty="0"/>
              <a:t> reports</a:t>
            </a:r>
          </a:p>
          <a:p>
            <a:r>
              <a:rPr lang="en-US" sz="2600" dirty="0"/>
              <a:t>The Henry J. Kaiser Family Foundation:  </a:t>
            </a:r>
            <a:r>
              <a:rPr lang="en-US" sz="2600" dirty="0">
                <a:hlinkClick r:id="rId4"/>
              </a:rPr>
              <a:t>http://kff.org/other/state-indicator/number-of-nursing-facility-beds/</a:t>
            </a:r>
            <a:endParaRPr lang="en-US" sz="2600" dirty="0"/>
          </a:p>
          <a:p>
            <a:r>
              <a:rPr lang="en-US" sz="2600" dirty="0"/>
              <a:t>Check your state (e.g. Michigan report updated March 2014  on MI DCH website)</a:t>
            </a:r>
          </a:p>
          <a:p>
            <a:pPr>
              <a:buNone/>
            </a:pPr>
            <a:r>
              <a:rPr lang="en-US" dirty="0"/>
              <a:t> </a:t>
            </a:r>
          </a:p>
          <a:p>
            <a:pPr lvl="1"/>
            <a:endParaRPr lang="en-US" dirty="0"/>
          </a:p>
        </p:txBody>
      </p:sp>
      <p:sp>
        <p:nvSpPr>
          <p:cNvPr id="4" name="Content Placeholder 3"/>
          <p:cNvSpPr>
            <a:spLocks noGrp="1"/>
          </p:cNvSpPr>
          <p:nvPr>
            <p:ph sz="half" idx="2"/>
          </p:nvPr>
        </p:nvSpPr>
        <p:spPr/>
        <p:txBody>
          <a:bodyPr>
            <a:normAutofit fontScale="77500" lnSpcReduction="20000"/>
          </a:bodyPr>
          <a:lstStyle/>
          <a:p>
            <a:endParaRPr lang="en-US" dirty="0"/>
          </a:p>
        </p:txBody>
      </p:sp>
      <p:pic>
        <p:nvPicPr>
          <p:cNvPr id="10244" name="Picture 4" descr="C:\Users\Diane\AppData\Local\Microsoft\Windows\Temporary Internet Files\Content.IE5\Y7KPL5FO\MP900407553[1].jpg"/>
          <p:cNvPicPr>
            <a:picLocks noChangeAspect="1" noChangeArrowheads="1"/>
          </p:cNvPicPr>
          <p:nvPr/>
        </p:nvPicPr>
        <p:blipFill>
          <a:blip r:embed="rId5" cstate="print"/>
          <a:srcRect/>
          <a:stretch>
            <a:fillRect/>
          </a:stretch>
        </p:blipFill>
        <p:spPr bwMode="auto">
          <a:xfrm>
            <a:off x="4343314" y="2286006"/>
            <a:ext cx="4800689" cy="3199209"/>
          </a:xfrm>
          <a:prstGeom prst="rect">
            <a:avLst/>
          </a:prstGeom>
          <a:noFill/>
        </p:spPr>
      </p:pic>
      <p:sp>
        <p:nvSpPr>
          <p:cNvPr id="13" name="Slide Number Placeholder 12"/>
          <p:cNvSpPr>
            <a:spLocks noGrp="1"/>
          </p:cNvSpPr>
          <p:nvPr>
            <p:ph type="sldNum" sz="quarter" idx="12"/>
          </p:nvPr>
        </p:nvSpPr>
        <p:spPr/>
        <p:txBody>
          <a:bodyPr/>
          <a:lstStyle/>
          <a:p>
            <a:fld id="{25F5DAAF-54A9-4023-A4DC-9C6A0F7B2B34}" type="slidenum">
              <a:rPr lang="en-US" smtClean="0">
                <a:solidFill>
                  <a:srgbClr val="8CADAE">
                    <a:shade val="75000"/>
                  </a:srgbClr>
                </a:solidFill>
              </a:rPr>
              <a:pPr/>
              <a:t>71</a:t>
            </a:fld>
            <a:endParaRPr lang="en-US">
              <a:solidFill>
                <a:srgbClr val="8CADAE">
                  <a:shade val="75000"/>
                </a:srgbClr>
              </a:solidFill>
            </a:endParaRPr>
          </a:p>
        </p:txBody>
      </p:sp>
      <p:sp>
        <p:nvSpPr>
          <p:cNvPr id="14" name="Footer Placeholder 13"/>
          <p:cNvSpPr>
            <a:spLocks noGrp="1"/>
          </p:cNvSpPr>
          <p:nvPr>
            <p:ph type="ftr" sz="quarter" idx="11"/>
          </p:nvPr>
        </p:nvSpPr>
        <p:spPr>
          <a:xfrm>
            <a:off x="8001000" y="6324600"/>
            <a:ext cx="990600" cy="365760"/>
          </a:xfrm>
        </p:spPr>
        <p:txBody>
          <a:bodyPr/>
          <a:lstStyle/>
          <a:p>
            <a:pPr algn="ctr"/>
            <a:r>
              <a:rPr lang="en-US" dirty="0">
                <a:solidFill>
                  <a:schemeClr val="tx1"/>
                </a:solidFill>
              </a:rPr>
              <a:t>72</a:t>
            </a:r>
          </a:p>
        </p:txBody>
      </p:sp>
    </p:spTree>
    <p:extLst>
      <p:ext uri="{BB962C8B-B14F-4D97-AF65-F5344CB8AC3E}">
        <p14:creationId xmlns:p14="http://schemas.microsoft.com/office/powerpoint/2010/main" val="477935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1447803"/>
            <a:ext cx="9144000" cy="4948091"/>
          </a:xfrm>
          <a:prstGeom prst="rect">
            <a:avLst/>
          </a:prstGeom>
          <a:noFill/>
          <a:ln w="9525">
            <a:noFill/>
            <a:miter lim="800000"/>
            <a:headEnd/>
            <a:tailEnd/>
          </a:ln>
        </p:spPr>
      </p:pic>
      <p:sp>
        <p:nvSpPr>
          <p:cNvPr id="4" name="Title 3"/>
          <p:cNvSpPr>
            <a:spLocks noGrp="1"/>
          </p:cNvSpPr>
          <p:nvPr>
            <p:ph type="title"/>
          </p:nvPr>
        </p:nvSpPr>
        <p:spPr/>
        <p:txBody>
          <a:bodyPr>
            <a:normAutofit/>
          </a:bodyPr>
          <a:lstStyle/>
          <a:p>
            <a:r>
              <a:rPr lang="en-US" dirty="0"/>
              <a:t>Nursing Facility Data</a:t>
            </a:r>
          </a:p>
        </p:txBody>
      </p:sp>
      <p:sp>
        <p:nvSpPr>
          <p:cNvPr id="11" name="Slide Number Placeholder 10"/>
          <p:cNvSpPr>
            <a:spLocks noGrp="1"/>
          </p:cNvSpPr>
          <p:nvPr>
            <p:ph type="sldNum" sz="quarter" idx="12"/>
          </p:nvPr>
        </p:nvSpPr>
        <p:spPr/>
        <p:txBody>
          <a:bodyPr/>
          <a:lstStyle/>
          <a:p>
            <a:fld id="{25F5DAAF-54A9-4023-A4DC-9C6A0F7B2B34}" type="slidenum">
              <a:rPr lang="en-US" smtClean="0">
                <a:solidFill>
                  <a:srgbClr val="8CADAE">
                    <a:shade val="75000"/>
                  </a:srgbClr>
                </a:solidFill>
              </a:rPr>
              <a:pPr/>
              <a:t>72</a:t>
            </a:fld>
            <a:endParaRPr lang="en-US">
              <a:solidFill>
                <a:srgbClr val="8CADAE">
                  <a:shade val="75000"/>
                </a:srgbClr>
              </a:solidFill>
            </a:endParaRPr>
          </a:p>
        </p:txBody>
      </p:sp>
      <p:sp>
        <p:nvSpPr>
          <p:cNvPr id="12" name="Footer Placeholder 11"/>
          <p:cNvSpPr>
            <a:spLocks noGrp="1"/>
          </p:cNvSpPr>
          <p:nvPr>
            <p:ph type="ftr" sz="quarter" idx="11"/>
          </p:nvPr>
        </p:nvSpPr>
        <p:spPr>
          <a:xfrm>
            <a:off x="8382003" y="6395891"/>
            <a:ext cx="623455" cy="365760"/>
          </a:xfrm>
        </p:spPr>
        <p:txBody>
          <a:bodyPr/>
          <a:lstStyle/>
          <a:p>
            <a:r>
              <a:rPr lang="en-US" dirty="0">
                <a:solidFill>
                  <a:schemeClr val="tx1"/>
                </a:solidFill>
              </a:rPr>
              <a:t>73</a:t>
            </a:r>
          </a:p>
        </p:txBody>
      </p:sp>
    </p:spTree>
    <p:extLst>
      <p:ext uri="{BB962C8B-B14F-4D97-AF65-F5344CB8AC3E}">
        <p14:creationId xmlns:p14="http://schemas.microsoft.com/office/powerpoint/2010/main" val="1658989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678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981200" y="40386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a:off x="2003121" y="3840271"/>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12"/>
          <p:cNvSpPr>
            <a:spLocks noGrp="1"/>
          </p:cNvSpPr>
          <p:nvPr>
            <p:ph type="sldNum" sz="quarter" idx="12"/>
          </p:nvPr>
        </p:nvSpPr>
        <p:spPr/>
        <p:txBody>
          <a:bodyPr/>
          <a:lstStyle/>
          <a:p>
            <a:fld id="{25F5DAAF-54A9-4023-A4DC-9C6A0F7B2B34}" type="slidenum">
              <a:rPr lang="en-US" smtClean="0">
                <a:solidFill>
                  <a:srgbClr val="8CADAE">
                    <a:shade val="75000"/>
                  </a:srgbClr>
                </a:solidFill>
              </a:rPr>
              <a:pPr/>
              <a:t>73</a:t>
            </a:fld>
            <a:endParaRPr lang="en-US">
              <a:solidFill>
                <a:srgbClr val="8CADAE">
                  <a:shade val="75000"/>
                </a:srgbClr>
              </a:solidFill>
            </a:endParaRPr>
          </a:p>
        </p:txBody>
      </p:sp>
      <p:sp>
        <p:nvSpPr>
          <p:cNvPr id="14" name="Footer Placeholder 13"/>
          <p:cNvSpPr>
            <a:spLocks noGrp="1"/>
          </p:cNvSpPr>
          <p:nvPr>
            <p:ph type="ftr" sz="quarter" idx="11"/>
          </p:nvPr>
        </p:nvSpPr>
        <p:spPr>
          <a:xfrm>
            <a:off x="8382000" y="6324600"/>
            <a:ext cx="533400" cy="365760"/>
          </a:xfrm>
        </p:spPr>
        <p:txBody>
          <a:bodyPr/>
          <a:lstStyle/>
          <a:p>
            <a:r>
              <a:rPr lang="en-US" dirty="0">
                <a:solidFill>
                  <a:schemeClr val="tx1"/>
                </a:solidFill>
              </a:rPr>
              <a:t>74</a:t>
            </a:r>
          </a:p>
        </p:txBody>
      </p:sp>
    </p:spTree>
    <p:extLst>
      <p:ext uri="{BB962C8B-B14F-4D97-AF65-F5344CB8AC3E}">
        <p14:creationId xmlns:p14="http://schemas.microsoft.com/office/powerpoint/2010/main" val="1414439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6172200" y="12192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74</a:t>
            </a:fld>
            <a:endParaRPr lang="en-US">
              <a:solidFill>
                <a:srgbClr val="8CADAE">
                  <a:shade val="75000"/>
                </a:srgbClr>
              </a:solidFill>
            </a:endParaRPr>
          </a:p>
        </p:txBody>
      </p:sp>
      <p:sp>
        <p:nvSpPr>
          <p:cNvPr id="13" name="Footer Placeholder 12"/>
          <p:cNvSpPr>
            <a:spLocks noGrp="1"/>
          </p:cNvSpPr>
          <p:nvPr>
            <p:ph type="ftr" sz="quarter" idx="11"/>
          </p:nvPr>
        </p:nvSpPr>
        <p:spPr>
          <a:xfrm>
            <a:off x="8382000" y="6324600"/>
            <a:ext cx="609600" cy="365760"/>
          </a:xfrm>
        </p:spPr>
        <p:txBody>
          <a:bodyPr/>
          <a:lstStyle/>
          <a:p>
            <a:r>
              <a:rPr lang="en-US" dirty="0">
                <a:solidFill>
                  <a:schemeClr val="tx1"/>
                </a:solidFill>
              </a:rPr>
              <a:t>75</a:t>
            </a:r>
          </a:p>
        </p:txBody>
      </p:sp>
    </p:spTree>
    <p:extLst>
      <p:ext uri="{BB962C8B-B14F-4D97-AF65-F5344CB8AC3E}">
        <p14:creationId xmlns:p14="http://schemas.microsoft.com/office/powerpoint/2010/main" val="17568419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Dental Insurance Data (Medicaid)</a:t>
            </a:r>
          </a:p>
        </p:txBody>
      </p:sp>
      <p:sp>
        <p:nvSpPr>
          <p:cNvPr id="3" name="Content Placeholder 2"/>
          <p:cNvSpPr>
            <a:spLocks noGrp="1"/>
          </p:cNvSpPr>
          <p:nvPr>
            <p:ph sz="quarter" idx="1"/>
          </p:nvPr>
        </p:nvSpPr>
        <p:spPr/>
        <p:txBody>
          <a:bodyPr>
            <a:normAutofit/>
          </a:bodyPr>
          <a:lstStyle/>
          <a:p>
            <a:r>
              <a:rPr lang="en-US" dirty="0"/>
              <a:t>(Nat’l Academy for State Health Policy)</a:t>
            </a:r>
          </a:p>
          <a:p>
            <a:pPr marL="118872" indent="0">
              <a:buNone/>
            </a:pPr>
            <a:r>
              <a:rPr lang="en-US" dirty="0">
                <a:hlinkClick r:id="rId3"/>
              </a:rPr>
              <a:t>http://www.nashp.org/category/oral_health/</a:t>
            </a:r>
            <a:endParaRPr lang="en-US" dirty="0"/>
          </a:p>
          <a:p>
            <a:pPr marL="118872" indent="0">
              <a:buNone/>
            </a:pPr>
            <a:endParaRPr lang="en-US" dirty="0"/>
          </a:p>
          <a:p>
            <a:pPr marL="576072" indent="-457200"/>
            <a:r>
              <a:rPr lang="en-US" dirty="0"/>
              <a:t>ADA</a:t>
            </a:r>
          </a:p>
          <a:p>
            <a:pPr marL="576072" indent="-457200"/>
            <a:r>
              <a:rPr lang="en-US" dirty="0"/>
              <a:t>Individual state data</a:t>
            </a:r>
          </a:p>
          <a:p>
            <a:pPr>
              <a:buNone/>
            </a:pPr>
            <a:r>
              <a:rPr lang="en-US" dirty="0"/>
              <a:t>		SOHP</a:t>
            </a:r>
          </a:p>
          <a:p>
            <a:pPr>
              <a:buNone/>
            </a:pPr>
            <a:r>
              <a:rPr lang="en-US" dirty="0"/>
              <a:t>		State Medicaid</a:t>
            </a:r>
          </a:p>
          <a:p>
            <a:pPr>
              <a:buNone/>
            </a:pPr>
            <a:r>
              <a:rPr lang="en-US" dirty="0"/>
              <a:t>		State Health Institute report?</a:t>
            </a:r>
            <a:endParaRPr lang="en-US" sz="1800" dirty="0"/>
          </a:p>
          <a:p>
            <a:pPr>
              <a:buNone/>
            </a:pPr>
            <a:endParaRPr lang="en-US" dirty="0"/>
          </a:p>
          <a:p>
            <a:pPr>
              <a:buNone/>
            </a:pPr>
            <a:endParaRPr lang="en-US" dirty="0"/>
          </a:p>
        </p:txBody>
      </p:sp>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75</a:t>
            </a:fld>
            <a:endParaRPr lang="en-US">
              <a:solidFill>
                <a:srgbClr val="8CADAE">
                  <a:shade val="75000"/>
                </a:srgbClr>
              </a:solidFill>
            </a:endParaRPr>
          </a:p>
        </p:txBody>
      </p:sp>
      <p:sp>
        <p:nvSpPr>
          <p:cNvPr id="13" name="Footer Placeholder 12"/>
          <p:cNvSpPr>
            <a:spLocks noGrp="1"/>
          </p:cNvSpPr>
          <p:nvPr>
            <p:ph type="ftr" sz="quarter" idx="11"/>
          </p:nvPr>
        </p:nvSpPr>
        <p:spPr>
          <a:xfrm>
            <a:off x="8305800" y="6324600"/>
            <a:ext cx="554182" cy="365760"/>
          </a:xfrm>
        </p:spPr>
        <p:txBody>
          <a:bodyPr/>
          <a:lstStyle/>
          <a:p>
            <a:r>
              <a:rPr lang="en-US" dirty="0">
                <a:solidFill>
                  <a:schemeClr val="tx1"/>
                </a:solidFill>
              </a:rPr>
              <a:t>76</a:t>
            </a:r>
          </a:p>
        </p:txBody>
      </p:sp>
    </p:spTree>
    <p:extLst>
      <p:ext uri="{BB962C8B-B14F-4D97-AF65-F5344CB8AC3E}">
        <p14:creationId xmlns:p14="http://schemas.microsoft.com/office/powerpoint/2010/main" val="142187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96550" cy="773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3886200" y="5257800"/>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p:txBody>
          <a:bodyPr/>
          <a:lstStyle/>
          <a:p>
            <a:fld id="{25F5DAAF-54A9-4023-A4DC-9C6A0F7B2B34}" type="slidenum">
              <a:rPr lang="en-US" smtClean="0"/>
              <a:pPr/>
              <a:t>76</a:t>
            </a:fld>
            <a:endParaRPr lang="en-US"/>
          </a:p>
        </p:txBody>
      </p:sp>
      <p:sp>
        <p:nvSpPr>
          <p:cNvPr id="12" name="Footer Placeholder 11"/>
          <p:cNvSpPr>
            <a:spLocks noGrp="1"/>
          </p:cNvSpPr>
          <p:nvPr>
            <p:ph type="ftr" sz="quarter" idx="11"/>
          </p:nvPr>
        </p:nvSpPr>
        <p:spPr>
          <a:xfrm>
            <a:off x="9829800" y="6675120"/>
            <a:ext cx="400050" cy="365760"/>
          </a:xfrm>
        </p:spPr>
        <p:txBody>
          <a:bodyPr/>
          <a:lstStyle/>
          <a:p>
            <a:r>
              <a:rPr lang="en-US" dirty="0">
                <a:solidFill>
                  <a:schemeClr val="tx1"/>
                </a:solidFill>
              </a:rPr>
              <a:t>77</a:t>
            </a:r>
          </a:p>
        </p:txBody>
      </p:sp>
    </p:spTree>
    <p:extLst>
      <p:ext uri="{BB962C8B-B14F-4D97-AF65-F5344CB8AC3E}">
        <p14:creationId xmlns:p14="http://schemas.microsoft.com/office/powerpoint/2010/main" val="24707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
            <a:ext cx="8458200" cy="685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25F5DAAF-54A9-4023-A4DC-9C6A0F7B2B34}" type="slidenum">
              <a:rPr lang="en-US" smtClean="0"/>
              <a:pPr/>
              <a:t>77</a:t>
            </a:fld>
            <a:endParaRPr lang="en-US"/>
          </a:p>
        </p:txBody>
      </p:sp>
      <p:sp>
        <p:nvSpPr>
          <p:cNvPr id="11" name="Footer Placeholder 10"/>
          <p:cNvSpPr>
            <a:spLocks noGrp="1"/>
          </p:cNvSpPr>
          <p:nvPr>
            <p:ph type="ftr" sz="quarter" idx="11"/>
          </p:nvPr>
        </p:nvSpPr>
        <p:spPr>
          <a:xfrm>
            <a:off x="8458200" y="6324600"/>
            <a:ext cx="533400" cy="365760"/>
          </a:xfrm>
        </p:spPr>
        <p:txBody>
          <a:bodyPr/>
          <a:lstStyle/>
          <a:p>
            <a:r>
              <a:rPr lang="en-US" dirty="0">
                <a:solidFill>
                  <a:schemeClr val="tx1"/>
                </a:solidFill>
              </a:rPr>
              <a:t>78</a:t>
            </a:r>
          </a:p>
        </p:txBody>
      </p:sp>
    </p:spTree>
    <p:extLst>
      <p:ext uri="{BB962C8B-B14F-4D97-AF65-F5344CB8AC3E}">
        <p14:creationId xmlns:p14="http://schemas.microsoft.com/office/powerpoint/2010/main" val="18046617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347"/>
            <a:ext cx="8839200" cy="676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5410200" y="6438378"/>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10"/>
          <p:cNvSpPr>
            <a:spLocks noGrp="1"/>
          </p:cNvSpPr>
          <p:nvPr>
            <p:ph type="sldNum" sz="quarter" idx="12"/>
          </p:nvPr>
        </p:nvSpPr>
        <p:spPr>
          <a:xfrm>
            <a:off x="8305800" y="6217716"/>
            <a:ext cx="609600" cy="441324"/>
          </a:xfrm>
        </p:spPr>
        <p:txBody>
          <a:bodyPr/>
          <a:lstStyle/>
          <a:p>
            <a:r>
              <a:rPr lang="en-US" dirty="0">
                <a:solidFill>
                  <a:schemeClr val="tx1"/>
                </a:solidFill>
              </a:rPr>
              <a:t>79</a:t>
            </a:r>
          </a:p>
        </p:txBody>
      </p:sp>
    </p:spTree>
    <p:extLst>
      <p:ext uri="{BB962C8B-B14F-4D97-AF65-F5344CB8AC3E}">
        <p14:creationId xmlns:p14="http://schemas.microsoft.com/office/powerpoint/2010/main" val="13617832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6927"/>
            <a:ext cx="9144000" cy="687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25F5DAAF-54A9-4023-A4DC-9C6A0F7B2B34}" type="slidenum">
              <a:rPr lang="en-US" smtClean="0"/>
              <a:pPr/>
              <a:t>79</a:t>
            </a:fld>
            <a:endParaRPr lang="en-US"/>
          </a:p>
        </p:txBody>
      </p:sp>
      <p:sp>
        <p:nvSpPr>
          <p:cNvPr id="11" name="Footer Placeholder 10"/>
          <p:cNvSpPr>
            <a:spLocks noGrp="1"/>
          </p:cNvSpPr>
          <p:nvPr>
            <p:ph type="ftr" sz="quarter" idx="11"/>
          </p:nvPr>
        </p:nvSpPr>
        <p:spPr>
          <a:xfrm>
            <a:off x="8229600" y="6172200"/>
            <a:ext cx="533400" cy="365760"/>
          </a:xfrm>
        </p:spPr>
        <p:txBody>
          <a:bodyPr/>
          <a:lstStyle/>
          <a:p>
            <a:r>
              <a:rPr lang="en-US" dirty="0">
                <a:solidFill>
                  <a:schemeClr val="tx1"/>
                </a:solidFill>
              </a:rPr>
              <a:t>80</a:t>
            </a:r>
          </a:p>
        </p:txBody>
      </p:sp>
    </p:spTree>
    <p:extLst>
      <p:ext uri="{BB962C8B-B14F-4D97-AF65-F5344CB8AC3E}">
        <p14:creationId xmlns:p14="http://schemas.microsoft.com/office/powerpoint/2010/main" val="270294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051" y="-76689"/>
            <a:ext cx="7147461" cy="6858000"/>
          </a:xfrm>
          <a:prstGeom prst="rect">
            <a:avLst/>
          </a:prstGeom>
        </p:spPr>
      </p:pic>
      <p:sp>
        <p:nvSpPr>
          <p:cNvPr id="4" name="Left Arrow 3"/>
          <p:cNvSpPr/>
          <p:nvPr/>
        </p:nvSpPr>
        <p:spPr>
          <a:xfrm rot="10800000">
            <a:off x="381000" y="5853056"/>
            <a:ext cx="7620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pPr/>
              <a:t>8</a:t>
            </a:fld>
            <a:endParaRPr lang="en-US"/>
          </a:p>
        </p:txBody>
      </p:sp>
      <p:sp>
        <p:nvSpPr>
          <p:cNvPr id="13" name="Footer Placeholder 12"/>
          <p:cNvSpPr>
            <a:spLocks noGrp="1"/>
          </p:cNvSpPr>
          <p:nvPr>
            <p:ph type="ftr" sz="quarter" idx="11"/>
          </p:nvPr>
        </p:nvSpPr>
        <p:spPr>
          <a:xfrm>
            <a:off x="8180367" y="6344403"/>
            <a:ext cx="762000" cy="365760"/>
          </a:xfrm>
        </p:spPr>
        <p:txBody>
          <a:bodyPr/>
          <a:lstStyle/>
          <a:p>
            <a:pPr algn="ctr"/>
            <a:r>
              <a:rPr lang="en-US" dirty="0">
                <a:solidFill>
                  <a:schemeClr val="tx1"/>
                </a:solidFill>
              </a:rPr>
              <a:t>8</a:t>
            </a:r>
          </a:p>
        </p:txBody>
      </p:sp>
    </p:spTree>
    <p:extLst>
      <p:ext uri="{BB962C8B-B14F-4D97-AF65-F5344CB8AC3E}">
        <p14:creationId xmlns:p14="http://schemas.microsoft.com/office/powerpoint/2010/main" val="736527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9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382000" y="6248400"/>
            <a:ext cx="609600" cy="441324"/>
          </a:xfrm>
        </p:spPr>
        <p:txBody>
          <a:bodyPr/>
          <a:lstStyle/>
          <a:p>
            <a:r>
              <a:rPr lang="en-US" dirty="0">
                <a:solidFill>
                  <a:schemeClr val="tx1"/>
                </a:solidFill>
              </a:rPr>
              <a:t>81</a:t>
            </a:r>
          </a:p>
        </p:txBody>
      </p:sp>
    </p:spTree>
    <p:extLst>
      <p:ext uri="{BB962C8B-B14F-4D97-AF65-F5344CB8AC3E}">
        <p14:creationId xmlns:p14="http://schemas.microsoft.com/office/powerpoint/2010/main" val="778523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in Context</a:t>
            </a:r>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504" y="1447802"/>
            <a:ext cx="7495499" cy="518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81</a:t>
            </a:fld>
            <a:endParaRPr lang="en-US">
              <a:solidFill>
                <a:srgbClr val="8CADAE">
                  <a:shade val="75000"/>
                </a:srgbClr>
              </a:solidFill>
            </a:endParaRPr>
          </a:p>
        </p:txBody>
      </p:sp>
      <p:sp>
        <p:nvSpPr>
          <p:cNvPr id="13" name="Footer Placeholder 12"/>
          <p:cNvSpPr>
            <a:spLocks noGrp="1"/>
          </p:cNvSpPr>
          <p:nvPr>
            <p:ph type="ftr" sz="quarter" idx="11"/>
          </p:nvPr>
        </p:nvSpPr>
        <p:spPr>
          <a:xfrm>
            <a:off x="8458200" y="6266730"/>
            <a:ext cx="533400" cy="365760"/>
          </a:xfrm>
        </p:spPr>
        <p:txBody>
          <a:bodyPr/>
          <a:lstStyle/>
          <a:p>
            <a:r>
              <a:rPr lang="en-US" dirty="0">
                <a:solidFill>
                  <a:schemeClr val="tx1"/>
                </a:solidFill>
              </a:rPr>
              <a:t>82</a:t>
            </a:r>
          </a:p>
        </p:txBody>
      </p:sp>
    </p:spTree>
    <p:extLst>
      <p:ext uri="{BB962C8B-B14F-4D97-AF65-F5344CB8AC3E}">
        <p14:creationId xmlns:p14="http://schemas.microsoft.com/office/powerpoint/2010/main" val="13957666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6" y="1828800"/>
            <a:ext cx="914013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t>ASTDD Resource</a:t>
            </a:r>
          </a:p>
        </p:txBody>
      </p:sp>
      <p:sp>
        <p:nvSpPr>
          <p:cNvPr id="4" name="TextBox 3"/>
          <p:cNvSpPr txBox="1"/>
          <p:nvPr/>
        </p:nvSpPr>
        <p:spPr>
          <a:xfrm>
            <a:off x="457200" y="1447804"/>
            <a:ext cx="8382000" cy="646331"/>
          </a:xfrm>
          <a:prstGeom prst="rect">
            <a:avLst/>
          </a:prstGeom>
          <a:noFill/>
        </p:spPr>
        <p:txBody>
          <a:bodyPr wrap="square" rtlCol="0">
            <a:spAutoFit/>
          </a:bodyPr>
          <a:lstStyle/>
          <a:p>
            <a:r>
              <a:rPr lang="en-US" u="sng" dirty="0">
                <a:solidFill>
                  <a:prstClr val="black"/>
                </a:solidFill>
                <a:hlinkClick r:id="rId4"/>
              </a:rPr>
              <a:t>http://www.astdd.org/docs/oral-health-data-used-for-policy-05-12-2012.pdf</a:t>
            </a:r>
            <a:endParaRPr lang="en-US" dirty="0">
              <a:solidFill>
                <a:prstClr val="black"/>
              </a:solidFill>
            </a:endParaRPr>
          </a:p>
          <a:p>
            <a:endParaRPr lang="en-US" dirty="0">
              <a:solidFill>
                <a:prstClr val="black"/>
              </a:solidFill>
            </a:endParaRPr>
          </a:p>
        </p:txBody>
      </p:sp>
      <p:sp>
        <p:nvSpPr>
          <p:cNvPr id="12" name="Slide Number Placeholder 11"/>
          <p:cNvSpPr>
            <a:spLocks noGrp="1"/>
          </p:cNvSpPr>
          <p:nvPr>
            <p:ph type="sldNum" sz="quarter" idx="12"/>
          </p:nvPr>
        </p:nvSpPr>
        <p:spPr/>
        <p:txBody>
          <a:bodyPr/>
          <a:lstStyle/>
          <a:p>
            <a:fld id="{25F5DAAF-54A9-4023-A4DC-9C6A0F7B2B34}" type="slidenum">
              <a:rPr lang="en-US" smtClean="0">
                <a:solidFill>
                  <a:srgbClr val="8CADAE">
                    <a:shade val="75000"/>
                  </a:srgbClr>
                </a:solidFill>
              </a:rPr>
              <a:pPr/>
              <a:t>82</a:t>
            </a:fld>
            <a:endParaRPr lang="en-US">
              <a:solidFill>
                <a:srgbClr val="8CADAE">
                  <a:shade val="75000"/>
                </a:srgbClr>
              </a:solidFill>
            </a:endParaRPr>
          </a:p>
        </p:txBody>
      </p:sp>
      <p:sp>
        <p:nvSpPr>
          <p:cNvPr id="13" name="Footer Placeholder 12"/>
          <p:cNvSpPr>
            <a:spLocks noGrp="1"/>
          </p:cNvSpPr>
          <p:nvPr>
            <p:ph type="ftr" sz="quarter" idx="11"/>
          </p:nvPr>
        </p:nvSpPr>
        <p:spPr>
          <a:xfrm>
            <a:off x="8513618" y="6339840"/>
            <a:ext cx="609600" cy="365760"/>
          </a:xfrm>
        </p:spPr>
        <p:txBody>
          <a:bodyPr/>
          <a:lstStyle/>
          <a:p>
            <a:r>
              <a:rPr lang="en-US" dirty="0">
                <a:solidFill>
                  <a:schemeClr val="tx1"/>
                </a:solidFill>
              </a:rPr>
              <a:t>83</a:t>
            </a:r>
          </a:p>
        </p:txBody>
      </p:sp>
    </p:spTree>
    <p:extLst>
      <p:ext uri="{BB962C8B-B14F-4D97-AF65-F5344CB8AC3E}">
        <p14:creationId xmlns:p14="http://schemas.microsoft.com/office/powerpoint/2010/main" val="13404263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66700"/>
            <a:ext cx="7772400" cy="1524000"/>
          </a:xfrm>
        </p:spPr>
        <p:txBody>
          <a:bodyPr/>
          <a:lstStyle/>
          <a:p>
            <a:r>
              <a:rPr lang="en-US" dirty="0"/>
              <a:t>BRFSS Deep Dive</a:t>
            </a:r>
            <a:br>
              <a:rPr lang="en-US" dirty="0"/>
            </a:br>
            <a:r>
              <a:rPr lang="en-US" dirty="0"/>
              <a:t>Kathy Phipps</a:t>
            </a:r>
            <a:endParaRPr lang="en-GB" dirty="0"/>
          </a:p>
        </p:txBody>
      </p:sp>
      <p:pic>
        <p:nvPicPr>
          <p:cNvPr id="23554" name="Picture 2" descr="http://68.media.tumblr.com/33dded80b572fc3f9733ba5616b7e6ed/tumblr_mv4yonGTMV1rh0tlxo2_1280.jpg"/>
          <p:cNvPicPr>
            <a:picLocks noChangeAspect="1" noChangeArrowheads="1"/>
          </p:cNvPicPr>
          <p:nvPr/>
        </p:nvPicPr>
        <p:blipFill>
          <a:blip r:embed="rId3" cstate="print"/>
          <a:srcRect/>
          <a:stretch>
            <a:fillRect/>
          </a:stretch>
        </p:blipFill>
        <p:spPr bwMode="auto">
          <a:xfrm>
            <a:off x="754384" y="2818512"/>
            <a:ext cx="7635241" cy="3429893"/>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91597106-0BC6-4377-9ACD-277BDA33BBDB}" type="slidenum">
              <a:rPr lang="en-GB" smtClean="0">
                <a:solidFill>
                  <a:srgbClr val="8CADAE">
                    <a:shade val="75000"/>
                  </a:srgbClr>
                </a:solidFill>
              </a:rPr>
              <a:pPr/>
              <a:t>83</a:t>
            </a:fld>
            <a:endParaRPr lang="en-GB">
              <a:solidFill>
                <a:srgbClr val="8CADAE">
                  <a:shade val="75000"/>
                </a:srgbClr>
              </a:solidFill>
            </a:endParaRPr>
          </a:p>
        </p:txBody>
      </p:sp>
      <p:sp>
        <p:nvSpPr>
          <p:cNvPr id="12" name="Footer Placeholder 11"/>
          <p:cNvSpPr>
            <a:spLocks noGrp="1"/>
          </p:cNvSpPr>
          <p:nvPr>
            <p:ph type="ftr" sz="quarter" idx="11"/>
          </p:nvPr>
        </p:nvSpPr>
        <p:spPr>
          <a:xfrm>
            <a:off x="8389622" y="6276111"/>
            <a:ext cx="609600" cy="365760"/>
          </a:xfrm>
        </p:spPr>
        <p:txBody>
          <a:bodyPr/>
          <a:lstStyle/>
          <a:p>
            <a:r>
              <a:rPr lang="en-GB" dirty="0">
                <a:solidFill>
                  <a:schemeClr val="tx1"/>
                </a:solidFill>
              </a:rPr>
              <a:t>84</a:t>
            </a:r>
          </a:p>
        </p:txBody>
      </p:sp>
    </p:spTree>
    <p:extLst>
      <p:ext uri="{BB962C8B-B14F-4D97-AF65-F5344CB8AC3E}">
        <p14:creationId xmlns:p14="http://schemas.microsoft.com/office/powerpoint/2010/main" val="3464241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Usual Presentation of BRFSS Data</a:t>
            </a:r>
            <a:endParaRPr lang="en-GB" dirty="0"/>
          </a:p>
        </p:txBody>
      </p:sp>
      <p:pic>
        <p:nvPicPr>
          <p:cNvPr id="7" name="Picture 2"/>
          <p:cNvPicPr>
            <a:picLocks noGrp="1" noChangeAspect="1" noChangeArrowheads="1"/>
          </p:cNvPicPr>
          <p:nvPr>
            <p:ph sz="quarter" idx="1"/>
          </p:nvPr>
        </p:nvPicPr>
        <p:blipFill>
          <a:blip r:embed="rId3" cstate="print"/>
          <a:srcRect l="21875" t="17379" r="23125" b="3398"/>
          <a:stretch>
            <a:fillRect/>
          </a:stretch>
        </p:blipFill>
        <p:spPr bwMode="auto">
          <a:xfrm>
            <a:off x="1613636" y="1657350"/>
            <a:ext cx="5916729" cy="4572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84</a:t>
            </a:fld>
            <a:endParaRPr lang="en-GB">
              <a:solidFill>
                <a:srgbClr val="8CADAE">
                  <a:shade val="75000"/>
                </a:srgbClr>
              </a:solidFill>
            </a:endParaRPr>
          </a:p>
        </p:txBody>
      </p:sp>
    </p:spTree>
    <p:extLst>
      <p:ext uri="{BB962C8B-B14F-4D97-AF65-F5344CB8AC3E}">
        <p14:creationId xmlns:p14="http://schemas.microsoft.com/office/powerpoint/2010/main" val="8656325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BRFSS Deep Dive</a:t>
            </a:r>
            <a:endParaRPr lang="en-GB" dirty="0"/>
          </a:p>
        </p:txBody>
      </p:sp>
      <p:sp>
        <p:nvSpPr>
          <p:cNvPr id="5" name="Content Placeholder 4"/>
          <p:cNvSpPr>
            <a:spLocks noGrp="1"/>
          </p:cNvSpPr>
          <p:nvPr>
            <p:ph sz="quarter" idx="1"/>
          </p:nvPr>
        </p:nvSpPr>
        <p:spPr/>
        <p:txBody>
          <a:bodyPr/>
          <a:lstStyle/>
          <a:p>
            <a:r>
              <a:rPr lang="en-US" dirty="0"/>
              <a:t>Used publicly available BRFSS data sets</a:t>
            </a:r>
          </a:p>
          <a:p>
            <a:r>
              <a:rPr lang="en-US" dirty="0"/>
              <a:t>Analysis funded by private non-profit</a:t>
            </a:r>
          </a:p>
          <a:p>
            <a:r>
              <a:rPr lang="en-US" dirty="0"/>
              <a:t>Washington State BRFSS 2014</a:t>
            </a:r>
            <a:endParaRPr lang="en-GB" dirty="0"/>
          </a:p>
        </p:txBody>
      </p:sp>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85</a:t>
            </a:fld>
            <a:endParaRPr lang="en-GB">
              <a:solidFill>
                <a:srgbClr val="8CADAE">
                  <a:shade val="75000"/>
                </a:srgbClr>
              </a:solidFill>
            </a:endParaRPr>
          </a:p>
        </p:txBody>
      </p:sp>
      <p:sp>
        <p:nvSpPr>
          <p:cNvPr id="13" name="Footer Placeholder 12"/>
          <p:cNvSpPr>
            <a:spLocks noGrp="1"/>
          </p:cNvSpPr>
          <p:nvPr>
            <p:ph type="ftr" sz="quarter" idx="11"/>
          </p:nvPr>
        </p:nvSpPr>
        <p:spPr>
          <a:xfrm>
            <a:off x="8458200" y="6324600"/>
            <a:ext cx="457200" cy="365760"/>
          </a:xfrm>
        </p:spPr>
        <p:txBody>
          <a:bodyPr/>
          <a:lstStyle/>
          <a:p>
            <a:r>
              <a:rPr lang="en-GB" dirty="0">
                <a:solidFill>
                  <a:schemeClr val="tx1"/>
                </a:solidFill>
              </a:rPr>
              <a:t>86</a:t>
            </a:r>
          </a:p>
        </p:txBody>
      </p:sp>
    </p:spTree>
    <p:extLst>
      <p:ext uri="{BB962C8B-B14F-4D97-AF65-F5344CB8AC3E}">
        <p14:creationId xmlns:p14="http://schemas.microsoft.com/office/powerpoint/2010/main" val="2477455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Washington BRFSS 2014</a:t>
            </a:r>
            <a:endParaRPr lang="en-GB" dirty="0"/>
          </a:p>
        </p:txBody>
      </p:sp>
      <p:sp>
        <p:nvSpPr>
          <p:cNvPr id="5" name="Content Placeholder 4"/>
          <p:cNvSpPr>
            <a:spLocks noGrp="1"/>
          </p:cNvSpPr>
          <p:nvPr>
            <p:ph sz="quarter" idx="1"/>
          </p:nvPr>
        </p:nvSpPr>
        <p:spPr/>
        <p:txBody>
          <a:bodyPr/>
          <a:lstStyle/>
          <a:p>
            <a:r>
              <a:rPr lang="en-US" dirty="0"/>
              <a:t>Core oral health questions</a:t>
            </a:r>
          </a:p>
          <a:p>
            <a:pPr lvl="1"/>
            <a:r>
              <a:rPr lang="en-GB" dirty="0">
                <a:solidFill>
                  <a:schemeClr val="tx1"/>
                </a:solidFill>
              </a:rPr>
              <a:t>Time since last dental visit</a:t>
            </a:r>
          </a:p>
          <a:p>
            <a:pPr lvl="1"/>
            <a:r>
              <a:rPr lang="en-GB" dirty="0">
                <a:solidFill>
                  <a:schemeClr val="tx1"/>
                </a:solidFill>
              </a:rPr>
              <a:t>Number of permanent teeth removed</a:t>
            </a:r>
          </a:p>
          <a:p>
            <a:r>
              <a:rPr lang="en-US" dirty="0"/>
              <a:t>State added questions</a:t>
            </a:r>
          </a:p>
          <a:p>
            <a:pPr lvl="1"/>
            <a:r>
              <a:rPr lang="en-GB" dirty="0">
                <a:solidFill>
                  <a:schemeClr val="tx1"/>
                </a:solidFill>
              </a:rPr>
              <a:t>Dental insurance</a:t>
            </a:r>
          </a:p>
          <a:p>
            <a:pPr lvl="1"/>
            <a:r>
              <a:rPr lang="en-GB" dirty="0">
                <a:solidFill>
                  <a:schemeClr val="tx1"/>
                </a:solidFill>
              </a:rPr>
              <a:t>Frequency of mouth pain during last year </a:t>
            </a:r>
            <a:endParaRPr lang="en-US" dirty="0">
              <a:solidFill>
                <a:schemeClr val="tx1"/>
              </a:solidFill>
            </a:endParaRPr>
          </a:p>
          <a:p>
            <a:pPr lvl="1"/>
            <a:endParaRPr lang="en-US" dirty="0"/>
          </a:p>
          <a:p>
            <a:pPr lvl="1"/>
            <a:endParaRPr lang="en-GB" dirty="0"/>
          </a:p>
        </p:txBody>
      </p:sp>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86</a:t>
            </a:fld>
            <a:endParaRPr lang="en-GB">
              <a:solidFill>
                <a:srgbClr val="8CADAE">
                  <a:shade val="75000"/>
                </a:srgbClr>
              </a:solidFill>
            </a:endParaRPr>
          </a:p>
        </p:txBody>
      </p:sp>
      <p:sp>
        <p:nvSpPr>
          <p:cNvPr id="13" name="Footer Placeholder 12"/>
          <p:cNvSpPr>
            <a:spLocks noGrp="1"/>
          </p:cNvSpPr>
          <p:nvPr>
            <p:ph type="ftr" sz="quarter" idx="11"/>
          </p:nvPr>
        </p:nvSpPr>
        <p:spPr>
          <a:xfrm>
            <a:off x="8305800" y="6324600"/>
            <a:ext cx="533400" cy="365760"/>
          </a:xfrm>
        </p:spPr>
        <p:txBody>
          <a:bodyPr/>
          <a:lstStyle/>
          <a:p>
            <a:r>
              <a:rPr lang="en-GB" dirty="0">
                <a:solidFill>
                  <a:schemeClr val="tx1"/>
                </a:solidFill>
              </a:rPr>
              <a:t>87</a:t>
            </a:r>
          </a:p>
        </p:txBody>
      </p:sp>
    </p:spTree>
    <p:extLst>
      <p:ext uri="{BB962C8B-B14F-4D97-AF65-F5344CB8AC3E}">
        <p14:creationId xmlns:p14="http://schemas.microsoft.com/office/powerpoint/2010/main" val="39149410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BRFSS 2014</a:t>
            </a:r>
            <a:endParaRPr lang="en-GB" dirty="0"/>
          </a:p>
        </p:txBody>
      </p:sp>
      <p:sp>
        <p:nvSpPr>
          <p:cNvPr id="3" name="Content Placeholder 2"/>
          <p:cNvSpPr>
            <a:spLocks noGrp="1"/>
          </p:cNvSpPr>
          <p:nvPr>
            <p:ph sz="quarter" idx="1"/>
          </p:nvPr>
        </p:nvSpPr>
        <p:spPr/>
        <p:txBody>
          <a:bodyPr/>
          <a:lstStyle/>
          <a:p>
            <a:r>
              <a:rPr lang="en-US" dirty="0"/>
              <a:t>Risk factors of interest</a:t>
            </a:r>
          </a:p>
          <a:p>
            <a:pPr lvl="1"/>
            <a:r>
              <a:rPr lang="en-GB" dirty="0">
                <a:solidFill>
                  <a:schemeClr val="tx1"/>
                </a:solidFill>
              </a:rPr>
              <a:t>Education, income, gender, race/ethnicity</a:t>
            </a:r>
          </a:p>
          <a:p>
            <a:pPr lvl="1"/>
            <a:r>
              <a:rPr lang="en-GB" dirty="0">
                <a:solidFill>
                  <a:schemeClr val="tx1"/>
                </a:solidFill>
              </a:rPr>
              <a:t>Smoking</a:t>
            </a:r>
          </a:p>
          <a:p>
            <a:pPr lvl="1"/>
            <a:r>
              <a:rPr lang="en-GB" dirty="0">
                <a:solidFill>
                  <a:schemeClr val="tx1"/>
                </a:solidFill>
              </a:rPr>
              <a:t>Overall health status</a:t>
            </a:r>
          </a:p>
          <a:p>
            <a:pPr lvl="1"/>
            <a:r>
              <a:rPr lang="en-GB" dirty="0">
                <a:solidFill>
                  <a:schemeClr val="tx1"/>
                </a:solidFill>
              </a:rPr>
              <a:t>Activity limitation due to health problems</a:t>
            </a:r>
          </a:p>
          <a:p>
            <a:pPr lvl="1"/>
            <a:r>
              <a:rPr lang="en-GB" dirty="0">
                <a:solidFill>
                  <a:schemeClr val="tx1"/>
                </a:solidFill>
              </a:rPr>
              <a:t>Health problems requiring special equipment</a:t>
            </a:r>
          </a:p>
          <a:p>
            <a:pPr lvl="1"/>
            <a:r>
              <a:rPr lang="en-US" dirty="0">
                <a:solidFill>
                  <a:schemeClr val="tx1"/>
                </a:solidFill>
              </a:rPr>
              <a:t>Diabetes, pre-diabetes, coronary heart disease</a:t>
            </a:r>
            <a:endParaRPr lang="en-GB" dirty="0">
              <a:solidFill>
                <a:schemeClr val="tx1"/>
              </a:solidFill>
            </a:endParaRPr>
          </a:p>
        </p:txBody>
      </p:sp>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87</a:t>
            </a:fld>
            <a:endParaRPr lang="en-GB">
              <a:solidFill>
                <a:srgbClr val="8CADAE">
                  <a:shade val="75000"/>
                </a:srgbClr>
              </a:solidFill>
            </a:endParaRPr>
          </a:p>
        </p:txBody>
      </p:sp>
      <p:sp>
        <p:nvSpPr>
          <p:cNvPr id="13" name="Footer Placeholder 12"/>
          <p:cNvSpPr>
            <a:spLocks noGrp="1"/>
          </p:cNvSpPr>
          <p:nvPr>
            <p:ph type="ftr" sz="quarter" idx="11"/>
          </p:nvPr>
        </p:nvSpPr>
        <p:spPr>
          <a:xfrm>
            <a:off x="8382000" y="6324600"/>
            <a:ext cx="571500" cy="365760"/>
          </a:xfrm>
        </p:spPr>
        <p:txBody>
          <a:bodyPr/>
          <a:lstStyle/>
          <a:p>
            <a:r>
              <a:rPr lang="en-GB" dirty="0">
                <a:solidFill>
                  <a:schemeClr val="tx1"/>
                </a:solidFill>
              </a:rPr>
              <a:t>88</a:t>
            </a:r>
          </a:p>
        </p:txBody>
      </p:sp>
    </p:spTree>
    <p:extLst>
      <p:ext uri="{BB962C8B-B14F-4D97-AF65-F5344CB8AC3E}">
        <p14:creationId xmlns:p14="http://schemas.microsoft.com/office/powerpoint/2010/main" val="23635104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of Association: Odds Ratio</a:t>
            </a:r>
            <a:endParaRPr lang="en-GB" dirty="0"/>
          </a:p>
        </p:txBody>
      </p:sp>
      <p:pic>
        <p:nvPicPr>
          <p:cNvPr id="1026" name="Picture 2" descr="http://images.iphone.qualityindex.com/app_screenshots/925262984/us-iphone-1-statistics-101-mcq-series.jpeg"/>
          <p:cNvPicPr>
            <a:picLocks noGrp="1" noChangeAspect="1" noChangeArrowheads="1"/>
          </p:cNvPicPr>
          <p:nvPr>
            <p:ph sz="quarter" idx="1"/>
          </p:nvPr>
        </p:nvPicPr>
        <p:blipFill>
          <a:blip r:embed="rId3" cstate="print"/>
          <a:srcRect l="460"/>
          <a:stretch>
            <a:fillRect/>
          </a:stretch>
        </p:blipFill>
        <p:spPr bwMode="auto">
          <a:xfrm>
            <a:off x="533005" y="1670050"/>
            <a:ext cx="8077994" cy="4572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91597106-0BC6-4377-9ACD-277BDA33BBDB}" type="slidenum">
              <a:rPr lang="en-GB" smtClean="0">
                <a:solidFill>
                  <a:srgbClr val="8CADAE">
                    <a:shade val="75000"/>
                  </a:srgbClr>
                </a:solidFill>
              </a:rPr>
              <a:pPr/>
              <a:t>88</a:t>
            </a:fld>
            <a:endParaRPr lang="en-GB">
              <a:solidFill>
                <a:srgbClr val="8CADAE">
                  <a:shade val="75000"/>
                </a:srgbClr>
              </a:solidFill>
            </a:endParaRPr>
          </a:p>
        </p:txBody>
      </p:sp>
      <p:sp>
        <p:nvSpPr>
          <p:cNvPr id="12" name="Footer Placeholder 11"/>
          <p:cNvSpPr>
            <a:spLocks noGrp="1"/>
          </p:cNvSpPr>
          <p:nvPr>
            <p:ph type="ftr" sz="quarter" idx="11"/>
          </p:nvPr>
        </p:nvSpPr>
        <p:spPr>
          <a:xfrm>
            <a:off x="8458200" y="6400800"/>
            <a:ext cx="533400" cy="365760"/>
          </a:xfrm>
        </p:spPr>
        <p:txBody>
          <a:bodyPr/>
          <a:lstStyle/>
          <a:p>
            <a:r>
              <a:rPr lang="en-GB" dirty="0">
                <a:solidFill>
                  <a:schemeClr val="tx1"/>
                </a:solidFill>
              </a:rPr>
              <a:t>89</a:t>
            </a:r>
          </a:p>
        </p:txBody>
      </p:sp>
    </p:spTree>
    <p:extLst>
      <p:ext uri="{BB962C8B-B14F-4D97-AF65-F5344CB8AC3E}">
        <p14:creationId xmlns:p14="http://schemas.microsoft.com/office/powerpoint/2010/main" val="2483274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 Ratio (OR)</a:t>
            </a:r>
            <a:endParaRPr lang="en-GB" dirty="0"/>
          </a:p>
        </p:txBody>
      </p:sp>
      <p:sp>
        <p:nvSpPr>
          <p:cNvPr id="3" name="Content Placeholder 2"/>
          <p:cNvSpPr>
            <a:spLocks noGrp="1"/>
          </p:cNvSpPr>
          <p:nvPr>
            <p:ph sz="quarter" idx="1"/>
          </p:nvPr>
        </p:nvSpPr>
        <p:spPr>
          <a:xfrm>
            <a:off x="301752" y="1527048"/>
            <a:ext cx="8689848" cy="4572000"/>
          </a:xfrm>
        </p:spPr>
        <p:txBody>
          <a:bodyPr/>
          <a:lstStyle/>
          <a:p>
            <a:r>
              <a:rPr lang="en-GB" dirty="0"/>
              <a:t>A measure of association between an exposure &amp; outcome</a:t>
            </a:r>
          </a:p>
          <a:p>
            <a:r>
              <a:rPr lang="en-GB" dirty="0"/>
              <a:t>Represents the odds that an outcome will occur given an exposure, compared to the odds of the outcome occurring in the absence of the exposure</a:t>
            </a:r>
          </a:p>
          <a:p>
            <a:r>
              <a:rPr lang="en-US" dirty="0"/>
              <a:t>OR = 1.0 = no association</a:t>
            </a:r>
          </a:p>
          <a:p>
            <a:r>
              <a:rPr lang="en-GB" dirty="0"/>
              <a:t>The bigger the OR the stronger the association</a:t>
            </a:r>
          </a:p>
        </p:txBody>
      </p:sp>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89</a:t>
            </a:fld>
            <a:endParaRPr lang="en-GB">
              <a:solidFill>
                <a:srgbClr val="8CADAE">
                  <a:shade val="75000"/>
                </a:srgbClr>
              </a:solidFill>
            </a:endParaRPr>
          </a:p>
        </p:txBody>
      </p:sp>
      <p:sp>
        <p:nvSpPr>
          <p:cNvPr id="13" name="Footer Placeholder 12"/>
          <p:cNvSpPr>
            <a:spLocks noGrp="1"/>
          </p:cNvSpPr>
          <p:nvPr>
            <p:ph type="ftr" sz="quarter" idx="11"/>
          </p:nvPr>
        </p:nvSpPr>
        <p:spPr>
          <a:xfrm>
            <a:off x="8534400" y="6324600"/>
            <a:ext cx="457200" cy="365760"/>
          </a:xfrm>
        </p:spPr>
        <p:txBody>
          <a:bodyPr/>
          <a:lstStyle/>
          <a:p>
            <a:r>
              <a:rPr lang="en-GB" dirty="0">
                <a:solidFill>
                  <a:schemeClr val="tx1"/>
                </a:solidFill>
              </a:rPr>
              <a:t>90</a:t>
            </a:r>
          </a:p>
        </p:txBody>
      </p:sp>
    </p:spTree>
    <p:extLst>
      <p:ext uri="{BB962C8B-B14F-4D97-AF65-F5344CB8AC3E}">
        <p14:creationId xmlns:p14="http://schemas.microsoft.com/office/powerpoint/2010/main" val="694353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0"/>
            <a:ext cx="80581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p:cNvSpPr>
            <a:spLocks noGrp="1"/>
          </p:cNvSpPr>
          <p:nvPr>
            <p:ph type="sldNum" sz="quarter" idx="12"/>
          </p:nvPr>
        </p:nvSpPr>
        <p:spPr>
          <a:xfrm>
            <a:off x="8478982" y="6248400"/>
            <a:ext cx="609600" cy="441324"/>
          </a:xfrm>
        </p:spPr>
        <p:txBody>
          <a:bodyPr/>
          <a:lstStyle/>
          <a:p>
            <a:r>
              <a:rPr lang="en-US" dirty="0">
                <a:solidFill>
                  <a:schemeClr val="tx1"/>
                </a:solidFill>
              </a:rPr>
              <a:t>9</a:t>
            </a:r>
          </a:p>
        </p:txBody>
      </p:sp>
    </p:spTree>
    <p:extLst>
      <p:ext uri="{BB962C8B-B14F-4D97-AF65-F5344CB8AC3E}">
        <p14:creationId xmlns:p14="http://schemas.microsoft.com/office/powerpoint/2010/main" val="38164804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04800"/>
            <a:ext cx="8534400" cy="758952"/>
          </a:xfrm>
        </p:spPr>
        <p:txBody>
          <a:bodyPr>
            <a:normAutofit fontScale="90000"/>
          </a:bodyPr>
          <a:lstStyle/>
          <a:p>
            <a:r>
              <a:rPr lang="en-US" dirty="0"/>
              <a:t>Severe Tooth Loss</a:t>
            </a:r>
            <a:br>
              <a:rPr lang="en-US" dirty="0"/>
            </a:br>
            <a:r>
              <a:rPr lang="en-US" dirty="0"/>
              <a:t>Adults 45+ Years of Age</a:t>
            </a:r>
            <a:endParaRPr lang="en-GB" dirty="0"/>
          </a:p>
        </p:txBody>
      </p:sp>
      <p:pic>
        <p:nvPicPr>
          <p:cNvPr id="23554" name="Picture 2" descr="https://farm5.static.flickr.com/4149/4977704410_3f2cf5bdef_b.jpg"/>
          <p:cNvPicPr>
            <a:picLocks noGrp="1" noChangeAspect="1" noChangeArrowheads="1"/>
          </p:cNvPicPr>
          <p:nvPr>
            <p:ph sz="quarter" idx="1"/>
          </p:nvPr>
        </p:nvPicPr>
        <p:blipFill>
          <a:blip r:embed="rId3" cstate="print"/>
          <a:srcRect/>
          <a:stretch>
            <a:fillRect/>
          </a:stretch>
        </p:blipFill>
        <p:spPr bwMode="auto">
          <a:xfrm>
            <a:off x="1143000" y="1631950"/>
            <a:ext cx="6858000" cy="457200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91597106-0BC6-4377-9ACD-277BDA33BBDB}" type="slidenum">
              <a:rPr lang="en-GB" smtClean="0">
                <a:solidFill>
                  <a:srgbClr val="8CADAE">
                    <a:shade val="75000"/>
                  </a:srgbClr>
                </a:solidFill>
              </a:rPr>
              <a:pPr/>
              <a:t>90</a:t>
            </a:fld>
            <a:endParaRPr lang="en-GB">
              <a:solidFill>
                <a:srgbClr val="8CADAE">
                  <a:shade val="75000"/>
                </a:srgbClr>
              </a:solidFill>
            </a:endParaRPr>
          </a:p>
        </p:txBody>
      </p:sp>
      <p:sp>
        <p:nvSpPr>
          <p:cNvPr id="12" name="Footer Placeholder 11"/>
          <p:cNvSpPr>
            <a:spLocks noGrp="1"/>
          </p:cNvSpPr>
          <p:nvPr>
            <p:ph type="ftr" sz="quarter" idx="11"/>
          </p:nvPr>
        </p:nvSpPr>
        <p:spPr>
          <a:xfrm>
            <a:off x="8458200" y="6324600"/>
            <a:ext cx="457200" cy="365760"/>
          </a:xfrm>
        </p:spPr>
        <p:txBody>
          <a:bodyPr/>
          <a:lstStyle/>
          <a:p>
            <a:r>
              <a:rPr lang="en-GB" dirty="0">
                <a:solidFill>
                  <a:schemeClr val="tx1"/>
                </a:solidFill>
              </a:rPr>
              <a:t>91</a:t>
            </a:r>
          </a:p>
        </p:txBody>
      </p:sp>
    </p:spTree>
    <p:extLst>
      <p:ext uri="{BB962C8B-B14F-4D97-AF65-F5344CB8AC3E}">
        <p14:creationId xmlns:p14="http://schemas.microsoft.com/office/powerpoint/2010/main" val="32396127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33375"/>
            <a:ext cx="8534400" cy="758952"/>
          </a:xfrm>
        </p:spPr>
        <p:txBody>
          <a:bodyPr>
            <a:normAutofit fontScale="90000"/>
          </a:bodyPr>
          <a:lstStyle/>
          <a:p>
            <a:r>
              <a:rPr lang="en-US" dirty="0"/>
              <a:t>Severe Tooth Loss</a:t>
            </a:r>
            <a:br>
              <a:rPr lang="en-US" dirty="0"/>
            </a:br>
            <a:r>
              <a:rPr lang="en-US" dirty="0"/>
              <a:t>Adults 45+ Years of Age</a:t>
            </a:r>
            <a:endParaRPr lang="en-GB" dirty="0"/>
          </a:p>
        </p:txBody>
      </p:sp>
      <p:sp>
        <p:nvSpPr>
          <p:cNvPr id="3" name="Content Placeholder 2"/>
          <p:cNvSpPr>
            <a:spLocks noGrp="1"/>
          </p:cNvSpPr>
          <p:nvPr>
            <p:ph sz="quarter" idx="1"/>
          </p:nvPr>
        </p:nvSpPr>
        <p:spPr/>
        <p:txBody>
          <a:bodyPr>
            <a:normAutofit lnSpcReduction="10000"/>
          </a:bodyPr>
          <a:lstStyle/>
          <a:p>
            <a:r>
              <a:rPr lang="en-US" dirty="0"/>
              <a:t>Severe tooth loss = 6+ teeth lost</a:t>
            </a:r>
          </a:p>
          <a:p>
            <a:r>
              <a:rPr lang="en-US" dirty="0"/>
              <a:t>Variables with high association (Odds Ratio &gt; 2.0)</a:t>
            </a:r>
          </a:p>
          <a:p>
            <a:pPr lvl="1"/>
            <a:r>
              <a:rPr lang="en-US" dirty="0"/>
              <a:t>Age</a:t>
            </a:r>
          </a:p>
          <a:p>
            <a:pPr lvl="1"/>
            <a:r>
              <a:rPr lang="en-US" dirty="0"/>
              <a:t>Education</a:t>
            </a:r>
          </a:p>
          <a:p>
            <a:pPr lvl="1"/>
            <a:r>
              <a:rPr lang="en-US" dirty="0"/>
              <a:t>Income</a:t>
            </a:r>
          </a:p>
          <a:p>
            <a:pPr lvl="1"/>
            <a:r>
              <a:rPr lang="en-US" dirty="0"/>
              <a:t>Smoking</a:t>
            </a:r>
          </a:p>
          <a:p>
            <a:r>
              <a:rPr lang="en-US" dirty="0"/>
              <a:t>Variables with lower association (OR &gt;1.0 and </a:t>
            </a:r>
            <a:r>
              <a:rPr lang="en-US" u="sng" dirty="0"/>
              <a:t>&lt;</a:t>
            </a:r>
            <a:r>
              <a:rPr lang="en-US" dirty="0"/>
              <a:t> 2.0)</a:t>
            </a:r>
          </a:p>
          <a:p>
            <a:pPr lvl="1"/>
            <a:r>
              <a:rPr lang="en-GB" dirty="0"/>
              <a:t>Overall health status</a:t>
            </a:r>
          </a:p>
          <a:p>
            <a:pPr lvl="1"/>
            <a:r>
              <a:rPr lang="en-GB" dirty="0"/>
              <a:t>Disability</a:t>
            </a:r>
          </a:p>
          <a:p>
            <a:pPr lvl="1"/>
            <a:r>
              <a:rPr lang="en-US" dirty="0"/>
              <a:t>Diabetes, coronary heart disease</a:t>
            </a:r>
          </a:p>
          <a:p>
            <a:pPr lvl="1"/>
            <a:r>
              <a:rPr lang="en-US" dirty="0"/>
              <a:t>Dental insurance</a:t>
            </a:r>
            <a:endParaRPr lang="en-GB" dirty="0"/>
          </a:p>
          <a:p>
            <a:pPr lvl="1"/>
            <a:endParaRPr lang="en-US" dirty="0"/>
          </a:p>
          <a:p>
            <a:pPr lvl="1"/>
            <a:endParaRPr lang="en-GB" dirty="0"/>
          </a:p>
        </p:txBody>
      </p:sp>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91</a:t>
            </a:fld>
            <a:endParaRPr lang="en-GB">
              <a:solidFill>
                <a:srgbClr val="8CADAE">
                  <a:shade val="75000"/>
                </a:srgbClr>
              </a:solidFill>
            </a:endParaRPr>
          </a:p>
        </p:txBody>
      </p:sp>
      <p:sp>
        <p:nvSpPr>
          <p:cNvPr id="13" name="Footer Placeholder 12"/>
          <p:cNvSpPr>
            <a:spLocks noGrp="1"/>
          </p:cNvSpPr>
          <p:nvPr>
            <p:ph type="ftr" sz="quarter" idx="11"/>
          </p:nvPr>
        </p:nvSpPr>
        <p:spPr>
          <a:xfrm>
            <a:off x="8458200" y="6324600"/>
            <a:ext cx="457200" cy="365760"/>
          </a:xfrm>
        </p:spPr>
        <p:txBody>
          <a:bodyPr/>
          <a:lstStyle/>
          <a:p>
            <a:r>
              <a:rPr lang="en-GB" dirty="0">
                <a:solidFill>
                  <a:schemeClr val="tx1"/>
                </a:solidFill>
              </a:rPr>
              <a:t>92</a:t>
            </a:r>
          </a:p>
        </p:txBody>
      </p:sp>
    </p:spTree>
    <p:extLst>
      <p:ext uri="{BB962C8B-B14F-4D97-AF65-F5344CB8AC3E}">
        <p14:creationId xmlns:p14="http://schemas.microsoft.com/office/powerpoint/2010/main" val="3682058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534400" cy="758952"/>
          </a:xfrm>
        </p:spPr>
        <p:txBody>
          <a:bodyPr>
            <a:normAutofit fontScale="90000"/>
          </a:bodyPr>
          <a:lstStyle/>
          <a:p>
            <a:r>
              <a:rPr lang="en-US" dirty="0"/>
              <a:t>Severe Tooth Loss</a:t>
            </a:r>
            <a:br>
              <a:rPr lang="en-US" dirty="0"/>
            </a:br>
            <a:r>
              <a:rPr lang="en-US" dirty="0"/>
              <a:t>Adults 45+ Years of Age</a:t>
            </a:r>
            <a:endParaRPr lang="en-GB" dirty="0"/>
          </a:p>
        </p:txBody>
      </p:sp>
      <p:graphicFrame>
        <p:nvGraphicFramePr>
          <p:cNvPr id="4" name="Content Placeholder 3"/>
          <p:cNvGraphicFramePr>
            <a:graphicFrameLocks noGrp="1"/>
          </p:cNvGraphicFramePr>
          <p:nvPr>
            <p:ph sz="quarter" idx="1"/>
          </p:nvPr>
        </p:nvGraphicFramePr>
        <p:xfrm>
          <a:off x="762000" y="1612914"/>
          <a:ext cx="7620000" cy="4711639"/>
        </p:xfrm>
        <a:graphic>
          <a:graphicData uri="http://schemas.openxmlformats.org/drawingml/2006/table">
            <a:tbl>
              <a:tblPr>
                <a:tableStyleId>{35758FB7-9AC5-4552-8A53-C91805E547FA}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232251">
                <a:tc>
                  <a:txBody>
                    <a:bodyPr/>
                    <a:lstStyle/>
                    <a:p>
                      <a:pPr algn="l" fontAlgn="b"/>
                      <a:r>
                        <a:rPr lang="en-GB" sz="1600" b="1" u="none" strike="noStrike" dirty="0">
                          <a:latin typeface="Calibri" pitchFamily="34" charset="0"/>
                          <a:cs typeface="Calibri" pitchFamily="34" charset="0"/>
                        </a:rPr>
                        <a:t>Age Group</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b="1" u="none" strike="noStrike" dirty="0">
                          <a:latin typeface="Calibri" pitchFamily="34" charset="0"/>
                          <a:cs typeface="Calibri" pitchFamily="34" charset="0"/>
                        </a:rPr>
                        <a:t> Odds Ratio</a:t>
                      </a:r>
                      <a:endParaRPr lang="en-GB" sz="1600" b="1"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0"/>
                  </a:ext>
                </a:extLst>
              </a:tr>
              <a:tr h="232251">
                <a:tc>
                  <a:txBody>
                    <a:bodyPr/>
                    <a:lstStyle/>
                    <a:p>
                      <a:pPr algn="l" fontAlgn="t">
                        <a:tabLst>
                          <a:tab pos="228600" algn="l"/>
                        </a:tabLst>
                      </a:pPr>
                      <a:r>
                        <a:rPr lang="en-GB" sz="1600" u="none" strike="noStrike" dirty="0">
                          <a:latin typeface="Calibri" pitchFamily="34" charset="0"/>
                          <a:cs typeface="Calibri" pitchFamily="34" charset="0"/>
                        </a:rPr>
                        <a:t>	Age 45 to 54 (reference)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1"/>
                  </a:ext>
                </a:extLst>
              </a:tr>
              <a:tr h="232251">
                <a:tc>
                  <a:txBody>
                    <a:bodyPr/>
                    <a:lstStyle/>
                    <a:p>
                      <a:pPr algn="l" fontAlgn="t">
                        <a:tabLst>
                          <a:tab pos="228600" algn="l"/>
                        </a:tabLst>
                      </a:pPr>
                      <a:r>
                        <a:rPr lang="en-GB" sz="1600" u="none" strike="noStrike" dirty="0">
                          <a:latin typeface="Calibri" pitchFamily="34" charset="0"/>
                          <a:cs typeface="Calibri" pitchFamily="34" charset="0"/>
                        </a:rPr>
                        <a:t>	Age 55 to 64</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a:latin typeface="Calibri" pitchFamily="34" charset="0"/>
                          <a:cs typeface="Calibri" pitchFamily="34" charset="0"/>
                        </a:rPr>
                        <a:t>1.8</a:t>
                      </a:r>
                      <a:endParaRPr lang="en-GB" sz="1600" b="0" i="0" u="none" strike="noStrike">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2"/>
                  </a:ext>
                </a:extLst>
              </a:tr>
              <a:tr h="232251">
                <a:tc>
                  <a:txBody>
                    <a:bodyPr/>
                    <a:lstStyle/>
                    <a:p>
                      <a:pPr algn="l" fontAlgn="t">
                        <a:tabLst>
                          <a:tab pos="228600" algn="l"/>
                        </a:tabLst>
                      </a:pPr>
                      <a:r>
                        <a:rPr lang="en-GB" sz="1600" b="1" i="1" u="none" strike="noStrike" dirty="0">
                          <a:solidFill>
                            <a:srgbClr val="FF0000"/>
                          </a:solidFill>
                          <a:latin typeface="Calibri" pitchFamily="34" charset="0"/>
                          <a:cs typeface="Calibri" pitchFamily="34" charset="0"/>
                        </a:rPr>
                        <a:t>	Age 65 or older</a:t>
                      </a:r>
                    </a:p>
                  </a:txBody>
                  <a:tcPr marT="4141" marB="0"/>
                </a:tc>
                <a:tc>
                  <a:txBody>
                    <a:bodyPr/>
                    <a:lstStyle/>
                    <a:p>
                      <a:pPr algn="ctr" fontAlgn="ctr"/>
                      <a:r>
                        <a:rPr lang="en-GB" sz="1600" b="1" i="1" u="none" strike="noStrike" dirty="0">
                          <a:solidFill>
                            <a:srgbClr val="FF0000"/>
                          </a:solidFill>
                          <a:latin typeface="Calibri" pitchFamily="34" charset="0"/>
                          <a:cs typeface="Calibri" pitchFamily="34" charset="0"/>
                        </a:rPr>
                        <a:t>3.9</a:t>
                      </a:r>
                    </a:p>
                  </a:txBody>
                  <a:tcPr marT="4141" marB="0" anchor="ctr"/>
                </a:tc>
                <a:extLst>
                  <a:ext uri="{0D108BD9-81ED-4DB2-BD59-A6C34878D82A}">
                    <a16:rowId xmlns:a16="http://schemas.microsoft.com/office/drawing/2014/main" val="10003"/>
                  </a:ext>
                </a:extLst>
              </a:tr>
              <a:tr h="232251">
                <a:tc>
                  <a:txBody>
                    <a:bodyPr/>
                    <a:lstStyle/>
                    <a:p>
                      <a:pPr algn="l" fontAlgn="b"/>
                      <a:r>
                        <a:rPr lang="en-GB" sz="1600" b="1" u="none" strike="noStrike" dirty="0">
                          <a:latin typeface="Calibri" pitchFamily="34" charset="0"/>
                          <a:cs typeface="Calibri" pitchFamily="34" charset="0"/>
                        </a:rPr>
                        <a:t>Education</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4"/>
                  </a:ext>
                </a:extLst>
              </a:tr>
              <a:tr h="232251">
                <a:tc>
                  <a:txBody>
                    <a:bodyPr/>
                    <a:lstStyle/>
                    <a:p>
                      <a:pPr algn="l" fontAlgn="t">
                        <a:tabLst>
                          <a:tab pos="228600" algn="l"/>
                        </a:tabLst>
                      </a:pPr>
                      <a:r>
                        <a:rPr lang="en-GB" sz="1600" u="none" strike="noStrike" dirty="0">
                          <a:latin typeface="Calibri" pitchFamily="34" charset="0"/>
                          <a:cs typeface="Calibri" pitchFamily="34" charset="0"/>
                        </a:rPr>
                        <a:t>	Graduated from College (reference)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5"/>
                  </a:ext>
                </a:extLst>
              </a:tr>
              <a:tr h="232251">
                <a:tc>
                  <a:txBody>
                    <a:bodyPr/>
                    <a:lstStyle/>
                    <a:p>
                      <a:pPr algn="l" fontAlgn="t">
                        <a:tabLst>
                          <a:tab pos="228600" algn="l"/>
                        </a:tabLst>
                      </a:pPr>
                      <a:r>
                        <a:rPr lang="en-GB" sz="1600" u="none" strike="noStrike" dirty="0">
                          <a:latin typeface="Calibri" pitchFamily="34" charset="0"/>
                          <a:cs typeface="Calibri" pitchFamily="34" charset="0"/>
                        </a:rPr>
                        <a:t>	Attended College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1.8</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6"/>
                  </a:ext>
                </a:extLst>
              </a:tr>
              <a:tr h="232251">
                <a:tc>
                  <a:txBody>
                    <a:bodyPr/>
                    <a:lstStyle/>
                    <a:p>
                      <a:pPr algn="l" fontAlgn="t">
                        <a:tabLst>
                          <a:tab pos="228600" algn="l"/>
                        </a:tabLst>
                      </a:pPr>
                      <a:r>
                        <a:rPr lang="en-GB" sz="1600" u="none" strike="noStrike" dirty="0">
                          <a:latin typeface="Calibri" pitchFamily="34" charset="0"/>
                          <a:cs typeface="Calibri" pitchFamily="34" charset="0"/>
                        </a:rPr>
                        <a:t>	Graduated High School</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2.1</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7"/>
                  </a:ext>
                </a:extLst>
              </a:tr>
              <a:tr h="232251">
                <a:tc>
                  <a:txBody>
                    <a:bodyPr/>
                    <a:lstStyle/>
                    <a:p>
                      <a:pPr algn="l" fontAlgn="t">
                        <a:tabLst>
                          <a:tab pos="228600" algn="l"/>
                        </a:tabLst>
                      </a:pPr>
                      <a:r>
                        <a:rPr lang="en-GB" sz="1600" b="1" i="1" u="none" strike="noStrike" dirty="0">
                          <a:solidFill>
                            <a:srgbClr val="FF0000"/>
                          </a:solidFill>
                          <a:latin typeface="Calibri" pitchFamily="34" charset="0"/>
                          <a:cs typeface="Calibri" pitchFamily="34" charset="0"/>
                        </a:rPr>
                        <a:t>	Did not graduate High School</a:t>
                      </a:r>
                    </a:p>
                  </a:txBody>
                  <a:tcPr marT="4141" marB="0"/>
                </a:tc>
                <a:tc>
                  <a:txBody>
                    <a:bodyPr/>
                    <a:lstStyle/>
                    <a:p>
                      <a:pPr algn="ctr" fontAlgn="ctr"/>
                      <a:r>
                        <a:rPr lang="en-GB" sz="1600" b="1" i="1" u="none" strike="noStrike" dirty="0">
                          <a:solidFill>
                            <a:srgbClr val="FF0000"/>
                          </a:solidFill>
                          <a:latin typeface="Calibri" pitchFamily="34" charset="0"/>
                          <a:cs typeface="Calibri" pitchFamily="34" charset="0"/>
                        </a:rPr>
                        <a:t>3.8</a:t>
                      </a:r>
                    </a:p>
                  </a:txBody>
                  <a:tcPr marT="4141" marB="0" anchor="ctr"/>
                </a:tc>
                <a:extLst>
                  <a:ext uri="{0D108BD9-81ED-4DB2-BD59-A6C34878D82A}">
                    <a16:rowId xmlns:a16="http://schemas.microsoft.com/office/drawing/2014/main" val="10008"/>
                  </a:ext>
                </a:extLst>
              </a:tr>
              <a:tr h="232251">
                <a:tc>
                  <a:txBody>
                    <a:bodyPr/>
                    <a:lstStyle/>
                    <a:p>
                      <a:pPr algn="l" fontAlgn="b"/>
                      <a:r>
                        <a:rPr lang="en-GB" sz="1600" b="1" u="none" strike="noStrike" dirty="0">
                          <a:latin typeface="Calibri" pitchFamily="34" charset="0"/>
                          <a:cs typeface="Calibri" pitchFamily="34" charset="0"/>
                        </a:rPr>
                        <a:t>Income</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9"/>
                  </a:ext>
                </a:extLst>
              </a:tr>
              <a:tr h="232251">
                <a:tc>
                  <a:txBody>
                    <a:bodyPr/>
                    <a:lstStyle/>
                    <a:p>
                      <a:pPr algn="l" fontAlgn="t">
                        <a:tabLst>
                          <a:tab pos="228600" algn="l"/>
                        </a:tabLst>
                      </a:pPr>
                      <a:r>
                        <a:rPr lang="en-GB" sz="1600" u="none" strike="noStrike" dirty="0">
                          <a:latin typeface="Calibri" pitchFamily="34" charset="0"/>
                          <a:cs typeface="Calibri" pitchFamily="34" charset="0"/>
                        </a:rPr>
                        <a:t>	$50,000 or more (reference)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a:latin typeface="Calibri" pitchFamily="34" charset="0"/>
                          <a:cs typeface="Calibri" pitchFamily="34" charset="0"/>
                        </a:rPr>
                        <a:t> </a:t>
                      </a:r>
                      <a:endParaRPr lang="en-GB" sz="1600" b="0" i="0" u="none" strike="noStrike">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0"/>
                  </a:ext>
                </a:extLst>
              </a:tr>
              <a:tr h="232251">
                <a:tc>
                  <a:txBody>
                    <a:bodyPr/>
                    <a:lstStyle/>
                    <a:p>
                      <a:pPr algn="l" fontAlgn="t">
                        <a:tabLst>
                          <a:tab pos="228600" algn="l"/>
                        </a:tabLst>
                      </a:pPr>
                      <a:r>
                        <a:rPr lang="en-GB" sz="1600" u="none" strike="noStrike" dirty="0">
                          <a:latin typeface="Calibri" pitchFamily="34" charset="0"/>
                          <a:cs typeface="Calibri" pitchFamily="34" charset="0"/>
                        </a:rPr>
                        <a:t>	$35,000 to less than $50,000</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2.4</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1"/>
                  </a:ext>
                </a:extLst>
              </a:tr>
              <a:tr h="232251">
                <a:tc>
                  <a:txBody>
                    <a:bodyPr/>
                    <a:lstStyle/>
                    <a:p>
                      <a:pPr algn="l" fontAlgn="t">
                        <a:tabLst>
                          <a:tab pos="228600" algn="l"/>
                        </a:tabLst>
                      </a:pPr>
                      <a:r>
                        <a:rPr lang="en-GB" sz="1600" u="none" strike="noStrike" dirty="0">
                          <a:latin typeface="Calibri" pitchFamily="34" charset="0"/>
                          <a:cs typeface="Calibri" pitchFamily="34" charset="0"/>
                        </a:rPr>
                        <a:t>	$25,000 to less than $35,000</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2.3</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2"/>
                  </a:ext>
                </a:extLst>
              </a:tr>
              <a:tr h="232251">
                <a:tc>
                  <a:txBody>
                    <a:bodyPr/>
                    <a:lstStyle/>
                    <a:p>
                      <a:pPr algn="l" fontAlgn="t">
                        <a:tabLst>
                          <a:tab pos="228600" algn="l"/>
                        </a:tabLst>
                      </a:pPr>
                      <a:r>
                        <a:rPr lang="en-GB" sz="1600" u="none" strike="noStrike" dirty="0">
                          <a:latin typeface="Calibri" pitchFamily="34" charset="0"/>
                          <a:cs typeface="Calibri" pitchFamily="34" charset="0"/>
                        </a:rPr>
                        <a:t>	$15,000 to less than $25,000</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2.8</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3"/>
                  </a:ext>
                </a:extLst>
              </a:tr>
              <a:tr h="232251">
                <a:tc>
                  <a:txBody>
                    <a:bodyPr/>
                    <a:lstStyle/>
                    <a:p>
                      <a:pPr algn="l" fontAlgn="t">
                        <a:tabLst>
                          <a:tab pos="228600" algn="l"/>
                        </a:tabLst>
                      </a:pPr>
                      <a:r>
                        <a:rPr lang="en-GB" sz="1600" b="1" i="1" u="none" strike="noStrike" dirty="0">
                          <a:solidFill>
                            <a:srgbClr val="FF0000"/>
                          </a:solidFill>
                          <a:latin typeface="Calibri" pitchFamily="34" charset="0"/>
                          <a:cs typeface="Calibri" pitchFamily="34" charset="0"/>
                        </a:rPr>
                        <a:t>	Less than $15,000</a:t>
                      </a:r>
                    </a:p>
                  </a:txBody>
                  <a:tcPr marT="4141" marB="0"/>
                </a:tc>
                <a:tc>
                  <a:txBody>
                    <a:bodyPr/>
                    <a:lstStyle/>
                    <a:p>
                      <a:pPr algn="ctr" fontAlgn="ctr"/>
                      <a:r>
                        <a:rPr lang="en-GB" sz="1600" b="1" i="1" u="none" strike="noStrike" dirty="0">
                          <a:solidFill>
                            <a:srgbClr val="FF0000"/>
                          </a:solidFill>
                          <a:latin typeface="Calibri" pitchFamily="34" charset="0"/>
                          <a:cs typeface="Calibri" pitchFamily="34" charset="0"/>
                        </a:rPr>
                        <a:t>3.7</a:t>
                      </a:r>
                    </a:p>
                  </a:txBody>
                  <a:tcPr marT="4141" marB="0" anchor="ctr"/>
                </a:tc>
                <a:extLst>
                  <a:ext uri="{0D108BD9-81ED-4DB2-BD59-A6C34878D82A}">
                    <a16:rowId xmlns:a16="http://schemas.microsoft.com/office/drawing/2014/main" val="10014"/>
                  </a:ext>
                </a:extLst>
              </a:tr>
              <a:tr h="232251">
                <a:tc>
                  <a:txBody>
                    <a:bodyPr/>
                    <a:lstStyle/>
                    <a:p>
                      <a:pPr algn="l" fontAlgn="b"/>
                      <a:r>
                        <a:rPr lang="en-GB" sz="1600" b="1" u="none" strike="noStrike" dirty="0">
                          <a:latin typeface="Calibri" pitchFamily="34" charset="0"/>
                          <a:cs typeface="Calibri" pitchFamily="34" charset="0"/>
                        </a:rPr>
                        <a:t>Smoking Status</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5"/>
                  </a:ext>
                </a:extLst>
              </a:tr>
              <a:tr h="232251">
                <a:tc>
                  <a:txBody>
                    <a:bodyPr/>
                    <a:lstStyle/>
                    <a:p>
                      <a:pPr algn="l" fontAlgn="b">
                        <a:tabLst>
                          <a:tab pos="228600" algn="l"/>
                        </a:tabLst>
                      </a:pPr>
                      <a:r>
                        <a:rPr lang="en-GB" sz="1600" u="none" strike="noStrike" dirty="0">
                          <a:latin typeface="Calibri" pitchFamily="34" charset="0"/>
                          <a:cs typeface="Calibri" pitchFamily="34" charset="0"/>
                        </a:rPr>
                        <a:t>	Never smoked (reference)</a:t>
                      </a:r>
                      <a:endParaRPr lang="en-GB" sz="1600" b="0"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6"/>
                  </a:ext>
                </a:extLst>
              </a:tr>
              <a:tr h="232251">
                <a:tc>
                  <a:txBody>
                    <a:bodyPr/>
                    <a:lstStyle/>
                    <a:p>
                      <a:pPr algn="l" fontAlgn="b">
                        <a:tabLst>
                          <a:tab pos="228600" algn="l"/>
                        </a:tabLst>
                      </a:pPr>
                      <a:r>
                        <a:rPr lang="en-GB" sz="1600" u="none" strike="noStrike" dirty="0">
                          <a:latin typeface="Calibri" pitchFamily="34" charset="0"/>
                          <a:cs typeface="Calibri" pitchFamily="34" charset="0"/>
                        </a:rPr>
                        <a:t>	Former smoker</a:t>
                      </a:r>
                      <a:endParaRPr lang="en-GB" sz="1600" b="0"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1.8</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7"/>
                  </a:ext>
                </a:extLst>
              </a:tr>
              <a:tr h="232251">
                <a:tc>
                  <a:txBody>
                    <a:bodyPr/>
                    <a:lstStyle/>
                    <a:p>
                      <a:pPr algn="l" fontAlgn="b">
                        <a:tabLst>
                          <a:tab pos="228600" algn="l"/>
                        </a:tabLst>
                      </a:pPr>
                      <a:r>
                        <a:rPr lang="en-GB" sz="1600" b="1" i="1" u="none" strike="noStrike" dirty="0">
                          <a:solidFill>
                            <a:srgbClr val="FF0000"/>
                          </a:solidFill>
                          <a:latin typeface="Calibri" pitchFamily="34" charset="0"/>
                          <a:cs typeface="Calibri" pitchFamily="34" charset="0"/>
                        </a:rPr>
                        <a:t>	Current smoker</a:t>
                      </a:r>
                    </a:p>
                  </a:txBody>
                  <a:tcPr marT="4141" marB="0" anchor="b"/>
                </a:tc>
                <a:tc>
                  <a:txBody>
                    <a:bodyPr/>
                    <a:lstStyle/>
                    <a:p>
                      <a:pPr algn="ctr" fontAlgn="ctr"/>
                      <a:r>
                        <a:rPr lang="en-GB" sz="1600" b="1" i="1" u="none" strike="noStrike" dirty="0">
                          <a:solidFill>
                            <a:srgbClr val="FF0000"/>
                          </a:solidFill>
                          <a:latin typeface="Calibri" pitchFamily="34" charset="0"/>
                          <a:cs typeface="Calibri" pitchFamily="34" charset="0"/>
                        </a:rPr>
                        <a:t>4.6</a:t>
                      </a:r>
                    </a:p>
                  </a:txBody>
                  <a:tcPr marT="4141" marB="0" anchor="ctr"/>
                </a:tc>
                <a:extLst>
                  <a:ext uri="{0D108BD9-81ED-4DB2-BD59-A6C34878D82A}">
                    <a16:rowId xmlns:a16="http://schemas.microsoft.com/office/drawing/2014/main" val="10018"/>
                  </a:ext>
                </a:extLst>
              </a:tr>
            </a:tbl>
          </a:graphicData>
        </a:graphic>
      </p:graphicFrame>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92</a:t>
            </a:fld>
            <a:endParaRPr lang="en-GB">
              <a:solidFill>
                <a:srgbClr val="8CADAE">
                  <a:shade val="75000"/>
                </a:srgbClr>
              </a:solidFill>
            </a:endParaRPr>
          </a:p>
        </p:txBody>
      </p:sp>
      <p:sp>
        <p:nvSpPr>
          <p:cNvPr id="13" name="Footer Placeholder 12"/>
          <p:cNvSpPr>
            <a:spLocks noGrp="1"/>
          </p:cNvSpPr>
          <p:nvPr>
            <p:ph type="ftr" sz="quarter" idx="11"/>
          </p:nvPr>
        </p:nvSpPr>
        <p:spPr>
          <a:xfrm>
            <a:off x="8458200" y="6324600"/>
            <a:ext cx="533400" cy="365760"/>
          </a:xfrm>
        </p:spPr>
        <p:txBody>
          <a:bodyPr/>
          <a:lstStyle/>
          <a:p>
            <a:r>
              <a:rPr lang="en-GB" dirty="0">
                <a:solidFill>
                  <a:schemeClr val="tx1"/>
                </a:solidFill>
              </a:rPr>
              <a:t>93</a:t>
            </a:r>
          </a:p>
        </p:txBody>
      </p:sp>
    </p:spTree>
    <p:extLst>
      <p:ext uri="{BB962C8B-B14F-4D97-AF65-F5344CB8AC3E}">
        <p14:creationId xmlns:p14="http://schemas.microsoft.com/office/powerpoint/2010/main" val="3134974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33375"/>
            <a:ext cx="8534400" cy="758952"/>
          </a:xfrm>
        </p:spPr>
        <p:txBody>
          <a:bodyPr>
            <a:normAutofit fontScale="90000"/>
          </a:bodyPr>
          <a:lstStyle/>
          <a:p>
            <a:r>
              <a:rPr lang="en-US" dirty="0"/>
              <a:t>Total Tooth Loss</a:t>
            </a:r>
            <a:br>
              <a:rPr lang="en-US" dirty="0"/>
            </a:br>
            <a:r>
              <a:rPr lang="en-US" dirty="0"/>
              <a:t>Adults 65+ Years of Age</a:t>
            </a:r>
            <a:endParaRPr lang="en-GB" dirty="0"/>
          </a:p>
        </p:txBody>
      </p:sp>
      <p:pic>
        <p:nvPicPr>
          <p:cNvPr id="4" name="Picture 2" descr="http://goodbye2dentures.com/images/mainimages/Kissdenturesgoodbye.jpg">
            <a:hlinkClick r:id="rId3"/>
          </p:cNvPr>
          <p:cNvPicPr>
            <a:picLocks noGrp="1" noChangeAspect="1" noChangeArrowheads="1"/>
          </p:cNvPicPr>
          <p:nvPr>
            <p:ph sz="quarter" idx="1"/>
          </p:nvPr>
        </p:nvPicPr>
        <p:blipFill>
          <a:blip r:embed="rId4" cstate="print"/>
          <a:srcRect/>
          <a:stretch>
            <a:fillRect/>
          </a:stretch>
        </p:blipFill>
        <p:spPr bwMode="auto">
          <a:xfrm>
            <a:off x="1545865" y="1679575"/>
            <a:ext cx="6052279" cy="4572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93</a:t>
            </a:fld>
            <a:endParaRPr lang="en-GB">
              <a:solidFill>
                <a:srgbClr val="8CADAE">
                  <a:shade val="75000"/>
                </a:srgbClr>
              </a:solidFill>
            </a:endParaRPr>
          </a:p>
        </p:txBody>
      </p:sp>
      <p:sp>
        <p:nvSpPr>
          <p:cNvPr id="13" name="Footer Placeholder 12"/>
          <p:cNvSpPr>
            <a:spLocks noGrp="1"/>
          </p:cNvSpPr>
          <p:nvPr>
            <p:ph type="ftr" sz="quarter" idx="11"/>
          </p:nvPr>
        </p:nvSpPr>
        <p:spPr>
          <a:xfrm>
            <a:off x="8534400" y="6324600"/>
            <a:ext cx="457200" cy="365760"/>
          </a:xfrm>
        </p:spPr>
        <p:txBody>
          <a:bodyPr/>
          <a:lstStyle/>
          <a:p>
            <a:r>
              <a:rPr lang="en-GB" dirty="0">
                <a:solidFill>
                  <a:schemeClr val="tx1"/>
                </a:solidFill>
              </a:rPr>
              <a:t>94</a:t>
            </a:r>
          </a:p>
        </p:txBody>
      </p:sp>
    </p:spTree>
    <p:extLst>
      <p:ext uri="{BB962C8B-B14F-4D97-AF65-F5344CB8AC3E}">
        <p14:creationId xmlns:p14="http://schemas.microsoft.com/office/powerpoint/2010/main" val="1799478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33375"/>
            <a:ext cx="8534400" cy="758952"/>
          </a:xfrm>
        </p:spPr>
        <p:txBody>
          <a:bodyPr>
            <a:normAutofit fontScale="90000"/>
          </a:bodyPr>
          <a:lstStyle/>
          <a:p>
            <a:r>
              <a:rPr lang="en-US" dirty="0"/>
              <a:t>Total Tooth Loss</a:t>
            </a:r>
            <a:br>
              <a:rPr lang="en-US" dirty="0"/>
            </a:br>
            <a:r>
              <a:rPr lang="en-US" dirty="0"/>
              <a:t>Adults 65+ Years of Age</a:t>
            </a:r>
            <a:endParaRPr lang="en-GB" dirty="0"/>
          </a:p>
        </p:txBody>
      </p:sp>
      <p:sp>
        <p:nvSpPr>
          <p:cNvPr id="3" name="Content Placeholder 2"/>
          <p:cNvSpPr>
            <a:spLocks noGrp="1"/>
          </p:cNvSpPr>
          <p:nvPr>
            <p:ph sz="quarter" idx="1"/>
          </p:nvPr>
        </p:nvSpPr>
        <p:spPr/>
        <p:txBody>
          <a:bodyPr>
            <a:normAutofit/>
          </a:bodyPr>
          <a:lstStyle/>
          <a:p>
            <a:r>
              <a:rPr lang="en-US" dirty="0"/>
              <a:t>Variables with high association (Odds Ratio &gt; 2.0)</a:t>
            </a:r>
          </a:p>
          <a:p>
            <a:pPr lvl="1"/>
            <a:r>
              <a:rPr lang="en-US" dirty="0"/>
              <a:t>Education</a:t>
            </a:r>
          </a:p>
          <a:p>
            <a:pPr lvl="1"/>
            <a:r>
              <a:rPr lang="en-US" dirty="0"/>
              <a:t>Income</a:t>
            </a:r>
          </a:p>
          <a:p>
            <a:pPr lvl="1"/>
            <a:r>
              <a:rPr lang="en-US" dirty="0"/>
              <a:t>Smoking</a:t>
            </a:r>
          </a:p>
          <a:p>
            <a:r>
              <a:rPr lang="en-US" dirty="0"/>
              <a:t>Variables with lower association (OR &gt;1.0 and </a:t>
            </a:r>
            <a:r>
              <a:rPr lang="en-US" u="sng" dirty="0"/>
              <a:t>&lt;</a:t>
            </a:r>
            <a:r>
              <a:rPr lang="en-US" dirty="0"/>
              <a:t> 2.0)</a:t>
            </a:r>
          </a:p>
          <a:p>
            <a:pPr lvl="1"/>
            <a:r>
              <a:rPr lang="en-GB" dirty="0"/>
              <a:t>Race/ethnicity</a:t>
            </a:r>
          </a:p>
          <a:p>
            <a:pPr lvl="1"/>
            <a:r>
              <a:rPr lang="en-GB" dirty="0"/>
              <a:t>Overall health status</a:t>
            </a:r>
          </a:p>
          <a:p>
            <a:pPr lvl="1"/>
            <a:r>
              <a:rPr lang="en-GB" dirty="0"/>
              <a:t>Disability</a:t>
            </a:r>
          </a:p>
          <a:p>
            <a:pPr lvl="1"/>
            <a:r>
              <a:rPr lang="en-US" dirty="0"/>
              <a:t>Diabetes</a:t>
            </a:r>
          </a:p>
          <a:p>
            <a:pPr lvl="1"/>
            <a:r>
              <a:rPr lang="en-US" dirty="0"/>
              <a:t>Dental insurance</a:t>
            </a:r>
            <a:endParaRPr lang="en-GB" dirty="0"/>
          </a:p>
          <a:p>
            <a:pPr lvl="1"/>
            <a:endParaRPr lang="en-US" dirty="0"/>
          </a:p>
          <a:p>
            <a:pPr lvl="1"/>
            <a:endParaRPr lang="en-GB" dirty="0"/>
          </a:p>
        </p:txBody>
      </p:sp>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94</a:t>
            </a:fld>
            <a:endParaRPr lang="en-GB">
              <a:solidFill>
                <a:srgbClr val="8CADAE">
                  <a:shade val="75000"/>
                </a:srgbClr>
              </a:solidFill>
            </a:endParaRPr>
          </a:p>
        </p:txBody>
      </p:sp>
      <p:sp>
        <p:nvSpPr>
          <p:cNvPr id="13" name="Footer Placeholder 12"/>
          <p:cNvSpPr>
            <a:spLocks noGrp="1"/>
          </p:cNvSpPr>
          <p:nvPr>
            <p:ph type="ftr" sz="quarter" idx="11"/>
          </p:nvPr>
        </p:nvSpPr>
        <p:spPr>
          <a:xfrm>
            <a:off x="8382000" y="6324600"/>
            <a:ext cx="533400" cy="365760"/>
          </a:xfrm>
        </p:spPr>
        <p:txBody>
          <a:bodyPr/>
          <a:lstStyle/>
          <a:p>
            <a:r>
              <a:rPr lang="en-GB" dirty="0">
                <a:solidFill>
                  <a:schemeClr val="tx1"/>
                </a:solidFill>
              </a:rPr>
              <a:t>95</a:t>
            </a:r>
          </a:p>
        </p:txBody>
      </p:sp>
    </p:spTree>
    <p:extLst>
      <p:ext uri="{BB962C8B-B14F-4D97-AF65-F5344CB8AC3E}">
        <p14:creationId xmlns:p14="http://schemas.microsoft.com/office/powerpoint/2010/main" val="2935891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534400" cy="758952"/>
          </a:xfrm>
        </p:spPr>
        <p:txBody>
          <a:bodyPr>
            <a:normAutofit fontScale="90000"/>
          </a:bodyPr>
          <a:lstStyle/>
          <a:p>
            <a:r>
              <a:rPr lang="en-US" dirty="0"/>
              <a:t>Total Tooth Loss</a:t>
            </a:r>
            <a:br>
              <a:rPr lang="en-US" dirty="0"/>
            </a:br>
            <a:r>
              <a:rPr lang="en-US" dirty="0"/>
              <a:t>Adults 65+ Years of Age</a:t>
            </a:r>
            <a:endParaRPr lang="en-GB" dirty="0"/>
          </a:p>
        </p:txBody>
      </p:sp>
      <p:graphicFrame>
        <p:nvGraphicFramePr>
          <p:cNvPr id="4" name="Content Placeholder 3"/>
          <p:cNvGraphicFramePr>
            <a:graphicFrameLocks noGrp="1"/>
          </p:cNvGraphicFramePr>
          <p:nvPr>
            <p:ph sz="quarter" idx="1"/>
          </p:nvPr>
        </p:nvGraphicFramePr>
        <p:xfrm>
          <a:off x="1758062" y="1660532"/>
          <a:ext cx="5627885" cy="3751026"/>
        </p:xfrm>
        <a:graphic>
          <a:graphicData uri="http://schemas.openxmlformats.org/drawingml/2006/table">
            <a:tbl>
              <a:tblPr>
                <a:tableStyleId>{284E427A-3D55-4303-BF80-6455036E1DE7}</a:tableStyleId>
              </a:tblPr>
              <a:tblGrid>
                <a:gridCol w="3886200">
                  <a:extLst>
                    <a:ext uri="{9D8B030D-6E8A-4147-A177-3AD203B41FA5}">
                      <a16:colId xmlns:a16="http://schemas.microsoft.com/office/drawing/2014/main" val="20000"/>
                    </a:ext>
                  </a:extLst>
                </a:gridCol>
                <a:gridCol w="1741685">
                  <a:extLst>
                    <a:ext uri="{9D8B030D-6E8A-4147-A177-3AD203B41FA5}">
                      <a16:colId xmlns:a16="http://schemas.microsoft.com/office/drawing/2014/main" val="20001"/>
                    </a:ext>
                  </a:extLst>
                </a:gridCol>
              </a:tblGrid>
              <a:tr h="232251">
                <a:tc>
                  <a:txBody>
                    <a:bodyPr/>
                    <a:lstStyle/>
                    <a:p>
                      <a:pPr algn="l" fontAlgn="b"/>
                      <a:r>
                        <a:rPr lang="en-GB" sz="1600" b="1" u="none" strike="noStrike" dirty="0">
                          <a:latin typeface="Calibri" pitchFamily="34" charset="0"/>
                          <a:cs typeface="Calibri" pitchFamily="34" charset="0"/>
                        </a:rPr>
                        <a:t>Education</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600" b="1" u="none" strike="noStrike" dirty="0">
                          <a:latin typeface="Calibri" pitchFamily="34" charset="0"/>
                          <a:cs typeface="Calibri" pitchFamily="34" charset="0"/>
                        </a:rPr>
                        <a:t> Odds Ratio</a:t>
                      </a:r>
                      <a:endParaRPr lang="en-GB" sz="1600" b="1"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0"/>
                  </a:ext>
                </a:extLst>
              </a:tr>
              <a:tr h="232251">
                <a:tc>
                  <a:txBody>
                    <a:bodyPr/>
                    <a:lstStyle/>
                    <a:p>
                      <a:pPr algn="l" fontAlgn="t">
                        <a:tabLst>
                          <a:tab pos="228600" algn="l"/>
                        </a:tabLst>
                      </a:pPr>
                      <a:r>
                        <a:rPr lang="en-GB" sz="1600" u="none" strike="noStrike" dirty="0">
                          <a:latin typeface="Calibri" pitchFamily="34" charset="0"/>
                          <a:cs typeface="Calibri" pitchFamily="34" charset="0"/>
                        </a:rPr>
                        <a:t>	Graduated from College (reference)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1"/>
                  </a:ext>
                </a:extLst>
              </a:tr>
              <a:tr h="232251">
                <a:tc>
                  <a:txBody>
                    <a:bodyPr/>
                    <a:lstStyle/>
                    <a:p>
                      <a:pPr algn="l" fontAlgn="t">
                        <a:tabLst>
                          <a:tab pos="228600" algn="l"/>
                        </a:tabLst>
                      </a:pPr>
                      <a:r>
                        <a:rPr lang="en-GB" sz="1600" u="none" strike="noStrike" dirty="0">
                          <a:latin typeface="Calibri" pitchFamily="34" charset="0"/>
                          <a:cs typeface="Calibri" pitchFamily="34" charset="0"/>
                        </a:rPr>
                        <a:t>	Attended College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1.9</a:t>
                      </a:r>
                      <a:endParaRPr lang="en-GB" sz="1600" b="0" i="0" u="none" strike="noStrike" dirty="0">
                        <a:solidFill>
                          <a:srgbClr val="000000"/>
                        </a:solidFill>
                        <a:latin typeface="Calibri" pitchFamily="34" charset="0"/>
                        <a:cs typeface="Calibri" pitchFamily="34" charset="0"/>
                      </a:endParaRPr>
                    </a:p>
                  </a:txBody>
                  <a:tcPr marL="7620" marR="7620" marT="7620" marB="0" anchor="ctr"/>
                </a:tc>
                <a:extLst>
                  <a:ext uri="{0D108BD9-81ED-4DB2-BD59-A6C34878D82A}">
                    <a16:rowId xmlns:a16="http://schemas.microsoft.com/office/drawing/2014/main" val="10002"/>
                  </a:ext>
                </a:extLst>
              </a:tr>
              <a:tr h="232251">
                <a:tc>
                  <a:txBody>
                    <a:bodyPr/>
                    <a:lstStyle/>
                    <a:p>
                      <a:pPr algn="l" fontAlgn="t">
                        <a:tabLst>
                          <a:tab pos="228600" algn="l"/>
                        </a:tabLst>
                      </a:pPr>
                      <a:r>
                        <a:rPr lang="en-GB" sz="1600" u="none" strike="noStrike" dirty="0">
                          <a:latin typeface="Calibri" pitchFamily="34" charset="0"/>
                          <a:cs typeface="Calibri" pitchFamily="34" charset="0"/>
                        </a:rPr>
                        <a:t>	Graduated High School</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2.4</a:t>
                      </a:r>
                      <a:endParaRPr lang="en-GB" sz="1600" b="0" i="0" u="none" strike="noStrike" dirty="0">
                        <a:solidFill>
                          <a:srgbClr val="000000"/>
                        </a:solidFill>
                        <a:latin typeface="Calibri" pitchFamily="34" charset="0"/>
                        <a:cs typeface="Calibri" pitchFamily="34" charset="0"/>
                      </a:endParaRPr>
                    </a:p>
                  </a:txBody>
                  <a:tcPr marL="7620" marR="7620" marT="7620" marB="0" anchor="ctr"/>
                </a:tc>
                <a:extLst>
                  <a:ext uri="{0D108BD9-81ED-4DB2-BD59-A6C34878D82A}">
                    <a16:rowId xmlns:a16="http://schemas.microsoft.com/office/drawing/2014/main" val="10003"/>
                  </a:ext>
                </a:extLst>
              </a:tr>
              <a:tr h="232251">
                <a:tc>
                  <a:txBody>
                    <a:bodyPr/>
                    <a:lstStyle/>
                    <a:p>
                      <a:pPr algn="l" fontAlgn="t">
                        <a:tabLst>
                          <a:tab pos="228600" algn="l"/>
                        </a:tabLst>
                      </a:pPr>
                      <a:r>
                        <a:rPr lang="en-GB" sz="1600" b="1" i="1" u="none" strike="noStrike" dirty="0">
                          <a:solidFill>
                            <a:srgbClr val="FF0000"/>
                          </a:solidFill>
                          <a:latin typeface="Calibri" pitchFamily="34" charset="0"/>
                          <a:cs typeface="Calibri" pitchFamily="34" charset="0"/>
                        </a:rPr>
                        <a:t>	Did not graduate High School</a:t>
                      </a:r>
                    </a:p>
                  </a:txBody>
                  <a:tcPr marT="4141" marB="0"/>
                </a:tc>
                <a:tc>
                  <a:txBody>
                    <a:bodyPr/>
                    <a:lstStyle/>
                    <a:p>
                      <a:pPr algn="ctr" fontAlgn="ctr"/>
                      <a:r>
                        <a:rPr lang="en-GB" sz="1600" b="1" i="1" u="none" strike="noStrike" dirty="0">
                          <a:solidFill>
                            <a:srgbClr val="FF0000"/>
                          </a:solidFill>
                          <a:latin typeface="Calibri" pitchFamily="34" charset="0"/>
                          <a:cs typeface="Calibri" pitchFamily="34" charset="0"/>
                        </a:rPr>
                        <a:t>4.8</a:t>
                      </a:r>
                    </a:p>
                  </a:txBody>
                  <a:tcPr marL="7620" marR="7620" marT="7620" marB="0" anchor="ctr"/>
                </a:tc>
                <a:extLst>
                  <a:ext uri="{0D108BD9-81ED-4DB2-BD59-A6C34878D82A}">
                    <a16:rowId xmlns:a16="http://schemas.microsoft.com/office/drawing/2014/main" val="10004"/>
                  </a:ext>
                </a:extLst>
              </a:tr>
              <a:tr h="232251">
                <a:tc>
                  <a:txBody>
                    <a:bodyPr/>
                    <a:lstStyle/>
                    <a:p>
                      <a:pPr algn="l" fontAlgn="b"/>
                      <a:r>
                        <a:rPr lang="en-GB" sz="1600" b="1" u="none" strike="noStrike" dirty="0">
                          <a:latin typeface="Calibri" pitchFamily="34" charset="0"/>
                          <a:cs typeface="Calibri" pitchFamily="34" charset="0"/>
                        </a:rPr>
                        <a:t>Income</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5"/>
                  </a:ext>
                </a:extLst>
              </a:tr>
              <a:tr h="232251">
                <a:tc>
                  <a:txBody>
                    <a:bodyPr/>
                    <a:lstStyle/>
                    <a:p>
                      <a:pPr algn="l" fontAlgn="t">
                        <a:tabLst>
                          <a:tab pos="228600" algn="l"/>
                        </a:tabLst>
                      </a:pPr>
                      <a:r>
                        <a:rPr lang="en-GB" sz="1600" u="none" strike="noStrike" dirty="0">
                          <a:latin typeface="Calibri" pitchFamily="34" charset="0"/>
                          <a:cs typeface="Calibri" pitchFamily="34" charset="0"/>
                        </a:rPr>
                        <a:t>	$50,000 or more (reference)</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06"/>
                  </a:ext>
                </a:extLst>
              </a:tr>
              <a:tr h="232251">
                <a:tc>
                  <a:txBody>
                    <a:bodyPr/>
                    <a:lstStyle/>
                    <a:p>
                      <a:pPr algn="l" fontAlgn="t">
                        <a:tabLst>
                          <a:tab pos="228600" algn="l"/>
                        </a:tabLst>
                      </a:pPr>
                      <a:r>
                        <a:rPr lang="en-GB" sz="1600" u="none" strike="noStrike" dirty="0">
                          <a:latin typeface="Calibri" pitchFamily="34" charset="0"/>
                          <a:cs typeface="Calibri" pitchFamily="34" charset="0"/>
                        </a:rPr>
                        <a:t>	$35,000 to less than $50,000</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2.1</a:t>
                      </a:r>
                      <a:endParaRPr lang="en-GB" sz="1600" b="0" i="0" u="none" strike="noStrike" dirty="0">
                        <a:solidFill>
                          <a:srgbClr val="000000"/>
                        </a:solidFill>
                        <a:latin typeface="Calibri" pitchFamily="34" charset="0"/>
                        <a:cs typeface="Calibri" pitchFamily="34" charset="0"/>
                      </a:endParaRPr>
                    </a:p>
                  </a:txBody>
                  <a:tcPr marL="7620" marR="7620" marT="7620" marB="0" anchor="ctr"/>
                </a:tc>
                <a:extLst>
                  <a:ext uri="{0D108BD9-81ED-4DB2-BD59-A6C34878D82A}">
                    <a16:rowId xmlns:a16="http://schemas.microsoft.com/office/drawing/2014/main" val="10007"/>
                  </a:ext>
                </a:extLst>
              </a:tr>
              <a:tr h="232251">
                <a:tc>
                  <a:txBody>
                    <a:bodyPr/>
                    <a:lstStyle/>
                    <a:p>
                      <a:pPr algn="l" fontAlgn="t">
                        <a:tabLst>
                          <a:tab pos="228600" algn="l"/>
                        </a:tabLst>
                      </a:pPr>
                      <a:r>
                        <a:rPr lang="en-GB" sz="1600" u="none" strike="noStrike" dirty="0">
                          <a:latin typeface="Calibri" pitchFamily="34" charset="0"/>
                          <a:cs typeface="Calibri" pitchFamily="34" charset="0"/>
                        </a:rPr>
                        <a:t>	$25,000 to less than $35,000</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2.2</a:t>
                      </a:r>
                      <a:endParaRPr lang="en-GB" sz="1600" b="0" i="0" u="none" strike="noStrike" dirty="0">
                        <a:solidFill>
                          <a:srgbClr val="000000"/>
                        </a:solidFill>
                        <a:latin typeface="Calibri" pitchFamily="34" charset="0"/>
                        <a:cs typeface="Calibri" pitchFamily="34" charset="0"/>
                      </a:endParaRPr>
                    </a:p>
                  </a:txBody>
                  <a:tcPr marL="7620" marR="7620" marT="7620" marB="0" anchor="ctr"/>
                </a:tc>
                <a:extLst>
                  <a:ext uri="{0D108BD9-81ED-4DB2-BD59-A6C34878D82A}">
                    <a16:rowId xmlns:a16="http://schemas.microsoft.com/office/drawing/2014/main" val="10008"/>
                  </a:ext>
                </a:extLst>
              </a:tr>
              <a:tr h="232251">
                <a:tc>
                  <a:txBody>
                    <a:bodyPr/>
                    <a:lstStyle/>
                    <a:p>
                      <a:pPr algn="l" fontAlgn="t">
                        <a:tabLst>
                          <a:tab pos="228600" algn="l"/>
                        </a:tabLst>
                      </a:pPr>
                      <a:r>
                        <a:rPr lang="en-GB" sz="1600" u="none" strike="noStrike" dirty="0">
                          <a:latin typeface="Calibri" pitchFamily="34" charset="0"/>
                          <a:cs typeface="Calibri" pitchFamily="34" charset="0"/>
                        </a:rPr>
                        <a:t>	$15,000 to less than $25,000</a:t>
                      </a:r>
                      <a:endParaRPr lang="en-GB" sz="1600" b="0" i="0" u="none" strike="noStrike" dirty="0">
                        <a:solidFill>
                          <a:srgbClr val="000000"/>
                        </a:solidFill>
                        <a:latin typeface="Calibri" pitchFamily="34" charset="0"/>
                        <a:cs typeface="Calibri" pitchFamily="34" charset="0"/>
                      </a:endParaRPr>
                    </a:p>
                  </a:txBody>
                  <a:tcPr marT="4141" marB="0"/>
                </a:tc>
                <a:tc>
                  <a:txBody>
                    <a:bodyPr/>
                    <a:lstStyle/>
                    <a:p>
                      <a:pPr algn="ctr" fontAlgn="ctr"/>
                      <a:r>
                        <a:rPr lang="en-GB" sz="1600" u="none" strike="noStrike" dirty="0">
                          <a:latin typeface="Calibri" pitchFamily="34" charset="0"/>
                          <a:cs typeface="Calibri" pitchFamily="34" charset="0"/>
                        </a:rPr>
                        <a:t>2.3</a:t>
                      </a:r>
                      <a:endParaRPr lang="en-GB" sz="1600" b="0" i="0" u="none" strike="noStrike" dirty="0">
                        <a:solidFill>
                          <a:srgbClr val="000000"/>
                        </a:solidFill>
                        <a:latin typeface="Calibri" pitchFamily="34" charset="0"/>
                        <a:cs typeface="Calibri" pitchFamily="34" charset="0"/>
                      </a:endParaRPr>
                    </a:p>
                  </a:txBody>
                  <a:tcPr marL="7620" marR="7620" marT="7620" marB="0" anchor="ctr"/>
                </a:tc>
                <a:extLst>
                  <a:ext uri="{0D108BD9-81ED-4DB2-BD59-A6C34878D82A}">
                    <a16:rowId xmlns:a16="http://schemas.microsoft.com/office/drawing/2014/main" val="10009"/>
                  </a:ext>
                </a:extLst>
              </a:tr>
              <a:tr h="232251">
                <a:tc>
                  <a:txBody>
                    <a:bodyPr/>
                    <a:lstStyle/>
                    <a:p>
                      <a:pPr algn="l" fontAlgn="t">
                        <a:tabLst>
                          <a:tab pos="228600" algn="l"/>
                        </a:tabLst>
                      </a:pPr>
                      <a:r>
                        <a:rPr lang="en-GB" sz="1600" b="1" i="1" u="none" strike="noStrike" dirty="0">
                          <a:solidFill>
                            <a:srgbClr val="FF0000"/>
                          </a:solidFill>
                          <a:latin typeface="Calibri" pitchFamily="34" charset="0"/>
                          <a:cs typeface="Calibri" pitchFamily="34" charset="0"/>
                        </a:rPr>
                        <a:t>	Less than $15,000</a:t>
                      </a:r>
                    </a:p>
                  </a:txBody>
                  <a:tcPr marT="4141" marB="0"/>
                </a:tc>
                <a:tc>
                  <a:txBody>
                    <a:bodyPr/>
                    <a:lstStyle/>
                    <a:p>
                      <a:pPr algn="ctr" fontAlgn="ctr"/>
                      <a:r>
                        <a:rPr lang="en-GB" sz="1600" b="1" i="1" u="none" strike="noStrike" dirty="0">
                          <a:solidFill>
                            <a:srgbClr val="FF0000"/>
                          </a:solidFill>
                          <a:latin typeface="Calibri" pitchFamily="34" charset="0"/>
                          <a:cs typeface="Calibri" pitchFamily="34" charset="0"/>
                        </a:rPr>
                        <a:t>3.4</a:t>
                      </a:r>
                    </a:p>
                  </a:txBody>
                  <a:tcPr marL="7620" marR="7620" marT="7620" marB="0" anchor="ctr"/>
                </a:tc>
                <a:extLst>
                  <a:ext uri="{0D108BD9-81ED-4DB2-BD59-A6C34878D82A}">
                    <a16:rowId xmlns:a16="http://schemas.microsoft.com/office/drawing/2014/main" val="10010"/>
                  </a:ext>
                </a:extLst>
              </a:tr>
              <a:tr h="232251">
                <a:tc>
                  <a:txBody>
                    <a:bodyPr/>
                    <a:lstStyle/>
                    <a:p>
                      <a:pPr algn="l" fontAlgn="b"/>
                      <a:r>
                        <a:rPr lang="en-GB" sz="1600" b="1" u="none" strike="noStrike" dirty="0">
                          <a:latin typeface="Calibri" pitchFamily="34" charset="0"/>
                          <a:cs typeface="Calibri" pitchFamily="34" charset="0"/>
                        </a:rPr>
                        <a:t>Smoking Status</a:t>
                      </a:r>
                      <a:endParaRPr lang="en-GB" sz="1600" b="1"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1"/>
                  </a:ext>
                </a:extLst>
              </a:tr>
              <a:tr h="232251">
                <a:tc>
                  <a:txBody>
                    <a:bodyPr/>
                    <a:lstStyle/>
                    <a:p>
                      <a:pPr algn="l" fontAlgn="b">
                        <a:tabLst>
                          <a:tab pos="228600" algn="l"/>
                        </a:tabLst>
                      </a:pPr>
                      <a:r>
                        <a:rPr lang="en-GB" sz="1600" u="none" strike="noStrike" dirty="0">
                          <a:latin typeface="Calibri" pitchFamily="34" charset="0"/>
                          <a:cs typeface="Calibri" pitchFamily="34" charset="0"/>
                        </a:rPr>
                        <a:t>	Never smoked (reference)</a:t>
                      </a:r>
                      <a:endParaRPr lang="en-GB" sz="1600" b="0"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 </a:t>
                      </a:r>
                      <a:endParaRPr lang="en-GB" sz="1600" b="0" i="0" u="none" strike="noStrike" dirty="0">
                        <a:solidFill>
                          <a:srgbClr val="000000"/>
                        </a:solidFill>
                        <a:latin typeface="Calibri" pitchFamily="34" charset="0"/>
                        <a:cs typeface="Calibri" pitchFamily="34" charset="0"/>
                      </a:endParaRPr>
                    </a:p>
                  </a:txBody>
                  <a:tcPr marT="4141" marB="0" anchor="ctr"/>
                </a:tc>
                <a:extLst>
                  <a:ext uri="{0D108BD9-81ED-4DB2-BD59-A6C34878D82A}">
                    <a16:rowId xmlns:a16="http://schemas.microsoft.com/office/drawing/2014/main" val="10012"/>
                  </a:ext>
                </a:extLst>
              </a:tr>
              <a:tr h="232251">
                <a:tc>
                  <a:txBody>
                    <a:bodyPr/>
                    <a:lstStyle/>
                    <a:p>
                      <a:pPr algn="l" fontAlgn="b">
                        <a:tabLst>
                          <a:tab pos="228600" algn="l"/>
                        </a:tabLst>
                      </a:pPr>
                      <a:r>
                        <a:rPr lang="en-GB" sz="1600" u="none" strike="noStrike" dirty="0">
                          <a:latin typeface="Calibri" pitchFamily="34" charset="0"/>
                          <a:cs typeface="Calibri" pitchFamily="34" charset="0"/>
                        </a:rPr>
                        <a:t>	Former smoker</a:t>
                      </a:r>
                      <a:endParaRPr lang="en-GB" sz="1600" b="0" i="0" u="none" strike="noStrike" dirty="0">
                        <a:solidFill>
                          <a:srgbClr val="000000"/>
                        </a:solidFill>
                        <a:latin typeface="Calibri" pitchFamily="34" charset="0"/>
                        <a:cs typeface="Calibri" pitchFamily="34" charset="0"/>
                      </a:endParaRPr>
                    </a:p>
                  </a:txBody>
                  <a:tcPr marT="4141" marB="0" anchor="b"/>
                </a:tc>
                <a:tc>
                  <a:txBody>
                    <a:bodyPr/>
                    <a:lstStyle/>
                    <a:p>
                      <a:pPr algn="ctr" fontAlgn="ctr"/>
                      <a:r>
                        <a:rPr lang="en-GB" sz="1600" u="none" strike="noStrike" dirty="0">
                          <a:latin typeface="Calibri" pitchFamily="34" charset="0"/>
                          <a:cs typeface="Calibri" pitchFamily="34" charset="0"/>
                        </a:rPr>
                        <a:t>1.6</a:t>
                      </a:r>
                      <a:endParaRPr lang="en-GB" sz="1600" b="0" i="0" u="none" strike="noStrike" dirty="0">
                        <a:solidFill>
                          <a:srgbClr val="000000"/>
                        </a:solidFill>
                        <a:latin typeface="Calibri" pitchFamily="34" charset="0"/>
                        <a:cs typeface="Calibri" pitchFamily="34" charset="0"/>
                      </a:endParaRPr>
                    </a:p>
                  </a:txBody>
                  <a:tcPr marL="7620" marR="7620" marT="7620" marB="0" anchor="ctr"/>
                </a:tc>
                <a:extLst>
                  <a:ext uri="{0D108BD9-81ED-4DB2-BD59-A6C34878D82A}">
                    <a16:rowId xmlns:a16="http://schemas.microsoft.com/office/drawing/2014/main" val="10013"/>
                  </a:ext>
                </a:extLst>
              </a:tr>
              <a:tr h="232251">
                <a:tc>
                  <a:txBody>
                    <a:bodyPr/>
                    <a:lstStyle/>
                    <a:p>
                      <a:pPr algn="l" fontAlgn="b">
                        <a:tabLst>
                          <a:tab pos="228600" algn="l"/>
                        </a:tabLst>
                      </a:pPr>
                      <a:r>
                        <a:rPr lang="en-GB" sz="1600" b="1" i="1" u="none" strike="noStrike" dirty="0">
                          <a:solidFill>
                            <a:srgbClr val="FF0000"/>
                          </a:solidFill>
                          <a:latin typeface="Calibri" pitchFamily="34" charset="0"/>
                          <a:cs typeface="Calibri" pitchFamily="34" charset="0"/>
                        </a:rPr>
                        <a:t>	Current smoker</a:t>
                      </a:r>
                    </a:p>
                  </a:txBody>
                  <a:tcPr marT="4141" marB="0" anchor="b"/>
                </a:tc>
                <a:tc>
                  <a:txBody>
                    <a:bodyPr/>
                    <a:lstStyle/>
                    <a:p>
                      <a:pPr algn="ctr" fontAlgn="ctr"/>
                      <a:r>
                        <a:rPr lang="en-GB" sz="1600" b="1" i="1" u="none" strike="noStrike" dirty="0">
                          <a:solidFill>
                            <a:srgbClr val="FF0000"/>
                          </a:solidFill>
                          <a:latin typeface="Calibri" pitchFamily="34" charset="0"/>
                          <a:cs typeface="Calibri" pitchFamily="34" charset="0"/>
                        </a:rPr>
                        <a:t>3.2</a:t>
                      </a:r>
                    </a:p>
                  </a:txBody>
                  <a:tcPr marL="7620" marR="7620" marT="7620" marB="0" anchor="ctr"/>
                </a:tc>
                <a:extLst>
                  <a:ext uri="{0D108BD9-81ED-4DB2-BD59-A6C34878D82A}">
                    <a16:rowId xmlns:a16="http://schemas.microsoft.com/office/drawing/2014/main" val="10014"/>
                  </a:ext>
                </a:extLst>
              </a:tr>
            </a:tbl>
          </a:graphicData>
        </a:graphic>
      </p:graphicFrame>
      <p:sp>
        <p:nvSpPr>
          <p:cNvPr id="12" name="Slide Number Placeholder 11"/>
          <p:cNvSpPr>
            <a:spLocks noGrp="1"/>
          </p:cNvSpPr>
          <p:nvPr>
            <p:ph type="sldNum" sz="quarter" idx="12"/>
          </p:nvPr>
        </p:nvSpPr>
        <p:spPr/>
        <p:txBody>
          <a:bodyPr/>
          <a:lstStyle/>
          <a:p>
            <a:fld id="{91597106-0BC6-4377-9ACD-277BDA33BBDB}" type="slidenum">
              <a:rPr lang="en-GB" smtClean="0">
                <a:solidFill>
                  <a:srgbClr val="8CADAE">
                    <a:shade val="75000"/>
                  </a:srgbClr>
                </a:solidFill>
              </a:rPr>
              <a:pPr/>
              <a:t>95</a:t>
            </a:fld>
            <a:endParaRPr lang="en-GB">
              <a:solidFill>
                <a:srgbClr val="8CADAE">
                  <a:shade val="75000"/>
                </a:srgbClr>
              </a:solidFill>
            </a:endParaRPr>
          </a:p>
        </p:txBody>
      </p:sp>
      <p:sp>
        <p:nvSpPr>
          <p:cNvPr id="13" name="Footer Placeholder 12"/>
          <p:cNvSpPr>
            <a:spLocks noGrp="1"/>
          </p:cNvSpPr>
          <p:nvPr>
            <p:ph type="ftr" sz="quarter" idx="11"/>
          </p:nvPr>
        </p:nvSpPr>
        <p:spPr>
          <a:xfrm>
            <a:off x="8458200" y="6400800"/>
            <a:ext cx="457200" cy="365760"/>
          </a:xfrm>
        </p:spPr>
        <p:txBody>
          <a:bodyPr/>
          <a:lstStyle/>
          <a:p>
            <a:r>
              <a:rPr lang="en-GB" dirty="0">
                <a:solidFill>
                  <a:schemeClr val="tx1"/>
                </a:solidFill>
              </a:rPr>
              <a:t>96</a:t>
            </a:r>
          </a:p>
        </p:txBody>
      </p:sp>
    </p:spTree>
    <p:extLst>
      <p:ext uri="{BB962C8B-B14F-4D97-AF65-F5344CB8AC3E}">
        <p14:creationId xmlns:p14="http://schemas.microsoft.com/office/powerpoint/2010/main" val="585216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6"/>
            <a:ext cx="7886700" cy="1325563"/>
          </a:xfrm>
        </p:spPr>
        <p:txBody>
          <a:bodyPr/>
          <a:lstStyle/>
          <a:p>
            <a:r>
              <a:rPr lang="en-US" dirty="0"/>
              <a:t>YOU HAVE DATA!     Now what?!</a:t>
            </a:r>
          </a:p>
        </p:txBody>
      </p:sp>
      <p:pic>
        <p:nvPicPr>
          <p:cNvPr id="7" name="Content Placeholder 6"/>
          <p:cNvPicPr>
            <a:picLocks noGrp="1" noChangeAspect="1"/>
          </p:cNvPicPr>
          <p:nvPr>
            <p:ph sz="half" idx="4294967295"/>
          </p:nvPr>
        </p:nvPicPr>
        <p:blipFill>
          <a:blip r:embed="rId3"/>
          <a:stretch>
            <a:fillRect/>
          </a:stretch>
        </p:blipFill>
        <p:spPr>
          <a:xfrm>
            <a:off x="457200" y="1828800"/>
            <a:ext cx="4038600" cy="4305300"/>
          </a:xfrm>
          <a:prstGeom prst="rect">
            <a:avLst/>
          </a:prstGeom>
        </p:spPr>
      </p:pic>
      <p:sp>
        <p:nvSpPr>
          <p:cNvPr id="6" name="Content Placeholder 5"/>
          <p:cNvSpPr>
            <a:spLocks noGrp="1"/>
          </p:cNvSpPr>
          <p:nvPr>
            <p:ph sz="half" idx="4294967295"/>
          </p:nvPr>
        </p:nvSpPr>
        <p:spPr>
          <a:xfrm>
            <a:off x="5584827" y="1825625"/>
            <a:ext cx="3559175" cy="4351338"/>
          </a:xfrm>
        </p:spPr>
        <p:txBody>
          <a:bodyPr>
            <a:normAutofit fontScale="92500" lnSpcReduction="10000"/>
          </a:bodyPr>
          <a:lstStyle/>
          <a:p>
            <a:r>
              <a:rPr lang="en-US" dirty="0"/>
              <a:t>Assessment “…is the regular and systematic collection, assemblage, analysis, and </a:t>
            </a:r>
            <a:r>
              <a:rPr lang="en-US" dirty="0">
                <a:solidFill>
                  <a:srgbClr val="C00000"/>
                </a:solidFill>
              </a:rPr>
              <a:t>communication</a:t>
            </a:r>
            <a:r>
              <a:rPr lang="en-US" dirty="0"/>
              <a:t> on the health of the community.” </a:t>
            </a:r>
          </a:p>
          <a:p>
            <a:pPr marL="0" indent="0">
              <a:buNone/>
            </a:pPr>
            <a:r>
              <a:rPr lang="en-US" sz="1600" dirty="0"/>
              <a:t>- IOM:  The Future of Public Health, 1988</a:t>
            </a:r>
          </a:p>
          <a:p>
            <a:pPr marL="0" indent="0">
              <a:buNone/>
            </a:pPr>
            <a:endParaRPr lang="en-US" dirty="0"/>
          </a:p>
          <a:p>
            <a:endParaRPr lang="en-US" dirty="0"/>
          </a:p>
        </p:txBody>
      </p:sp>
      <p:sp>
        <p:nvSpPr>
          <p:cNvPr id="13" name="Slide Number Placeholder 12"/>
          <p:cNvSpPr>
            <a:spLocks noGrp="1"/>
          </p:cNvSpPr>
          <p:nvPr>
            <p:ph type="sldNum" sz="quarter" idx="12"/>
          </p:nvPr>
        </p:nvSpPr>
        <p:spPr/>
        <p:txBody>
          <a:bodyPr/>
          <a:lstStyle/>
          <a:p>
            <a:fld id="{D7BE64BA-3357-42FD-8519-C2F63554B0B8}" type="slidenum">
              <a:rPr lang="en-US" smtClean="0">
                <a:solidFill>
                  <a:prstClr val="black">
                    <a:tint val="75000"/>
                  </a:prstClr>
                </a:solidFill>
              </a:rPr>
              <a:pPr/>
              <a:t>96</a:t>
            </a:fld>
            <a:endParaRPr lang="en-US" dirty="0">
              <a:solidFill>
                <a:prstClr val="black">
                  <a:tint val="75000"/>
                </a:prstClr>
              </a:solidFill>
            </a:endParaRPr>
          </a:p>
        </p:txBody>
      </p:sp>
      <p:sp>
        <p:nvSpPr>
          <p:cNvPr id="14" name="Footer Placeholder 13"/>
          <p:cNvSpPr>
            <a:spLocks noGrp="1"/>
          </p:cNvSpPr>
          <p:nvPr>
            <p:ph type="ftr" sz="quarter" idx="11"/>
          </p:nvPr>
        </p:nvSpPr>
        <p:spPr>
          <a:xfrm>
            <a:off x="8153400" y="6248406"/>
            <a:ext cx="762000" cy="365125"/>
          </a:xfrm>
        </p:spPr>
        <p:txBody>
          <a:bodyPr/>
          <a:lstStyle/>
          <a:p>
            <a:r>
              <a:rPr lang="en-US" dirty="0">
                <a:solidFill>
                  <a:schemeClr val="tx1"/>
                </a:solidFill>
              </a:rPr>
              <a:t>97</a:t>
            </a:r>
          </a:p>
        </p:txBody>
      </p:sp>
    </p:spTree>
    <p:extLst>
      <p:ext uri="{BB962C8B-B14F-4D97-AF65-F5344CB8AC3E}">
        <p14:creationId xmlns:p14="http://schemas.microsoft.com/office/powerpoint/2010/main" val="837594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5154" y="1447806"/>
            <a:ext cx="4720446" cy="4644541"/>
          </a:xfrm>
          <a:prstGeom prst="rect">
            <a:avLst/>
          </a:prstGeom>
        </p:spPr>
      </p:pic>
      <p:sp>
        <p:nvSpPr>
          <p:cNvPr id="3" name="TextBox 2"/>
          <p:cNvSpPr txBox="1"/>
          <p:nvPr/>
        </p:nvSpPr>
        <p:spPr>
          <a:xfrm>
            <a:off x="457200" y="685802"/>
            <a:ext cx="8382000" cy="523220"/>
          </a:xfrm>
          <a:prstGeom prst="rect">
            <a:avLst/>
          </a:prstGeom>
          <a:noFill/>
        </p:spPr>
        <p:txBody>
          <a:bodyPr wrap="square" rtlCol="0">
            <a:spAutoFit/>
          </a:bodyPr>
          <a:lstStyle/>
          <a:p>
            <a:pPr algn="ctr"/>
            <a:r>
              <a:rPr lang="en-US" sz="2800" dirty="0">
                <a:solidFill>
                  <a:srgbClr val="3F3F3F">
                    <a:lumMod val="50000"/>
                  </a:srgbClr>
                </a:solidFill>
              </a:rPr>
              <a:t>Public Health Core Functions and 10 Essential Services</a:t>
            </a:r>
          </a:p>
        </p:txBody>
      </p:sp>
      <p:sp>
        <p:nvSpPr>
          <p:cNvPr id="4" name="TextBox 3"/>
          <p:cNvSpPr txBox="1"/>
          <p:nvPr/>
        </p:nvSpPr>
        <p:spPr>
          <a:xfrm>
            <a:off x="6338418" y="1520641"/>
            <a:ext cx="2272182" cy="738664"/>
          </a:xfrm>
          <a:prstGeom prst="rect">
            <a:avLst/>
          </a:prstGeom>
          <a:noFill/>
        </p:spPr>
        <p:txBody>
          <a:bodyPr wrap="square" rtlCol="0">
            <a:spAutoFit/>
          </a:bodyPr>
          <a:lstStyle/>
          <a:p>
            <a:r>
              <a:rPr lang="en-US" sz="1400" dirty="0">
                <a:solidFill>
                  <a:srgbClr val="3F3F3F">
                    <a:lumMod val="50000"/>
                  </a:srgbClr>
                </a:solidFill>
              </a:rPr>
              <a:t>Monitor health status and</a:t>
            </a:r>
          </a:p>
          <a:p>
            <a:r>
              <a:rPr lang="en-US" sz="1400" dirty="0">
                <a:solidFill>
                  <a:srgbClr val="3F3F3F">
                    <a:lumMod val="50000"/>
                  </a:srgbClr>
                </a:solidFill>
              </a:rPr>
              <a:t>understand health issues </a:t>
            </a:r>
          </a:p>
          <a:p>
            <a:r>
              <a:rPr lang="en-US" sz="1400" dirty="0">
                <a:solidFill>
                  <a:srgbClr val="3F3F3F">
                    <a:lumMod val="50000"/>
                  </a:srgbClr>
                </a:solidFill>
              </a:rPr>
              <a:t>facing the community</a:t>
            </a:r>
          </a:p>
        </p:txBody>
      </p:sp>
      <p:cxnSp>
        <p:nvCxnSpPr>
          <p:cNvPr id="6" name="Straight Arrow Connector 5"/>
          <p:cNvCxnSpPr/>
          <p:nvPr/>
        </p:nvCxnSpPr>
        <p:spPr>
          <a:xfrm flipH="1">
            <a:off x="4780301" y="1732065"/>
            <a:ext cx="1423676" cy="4362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990" y="5830737"/>
            <a:ext cx="2546287" cy="523220"/>
          </a:xfrm>
          <a:prstGeom prst="rect">
            <a:avLst/>
          </a:prstGeom>
          <a:noFill/>
        </p:spPr>
        <p:txBody>
          <a:bodyPr wrap="square" rtlCol="0">
            <a:spAutoFit/>
          </a:bodyPr>
          <a:lstStyle/>
          <a:p>
            <a:r>
              <a:rPr lang="en-US" sz="1400" dirty="0">
                <a:solidFill>
                  <a:srgbClr val="3F3F3F">
                    <a:lumMod val="50000"/>
                  </a:srgbClr>
                </a:solidFill>
              </a:rPr>
              <a:t>Enforce public health </a:t>
            </a:r>
          </a:p>
          <a:p>
            <a:r>
              <a:rPr lang="en-US" sz="1400" dirty="0">
                <a:solidFill>
                  <a:srgbClr val="3F3F3F">
                    <a:lumMod val="50000"/>
                  </a:srgbClr>
                </a:solidFill>
              </a:rPr>
              <a:t>laws and regulations</a:t>
            </a:r>
          </a:p>
        </p:txBody>
      </p:sp>
      <p:cxnSp>
        <p:nvCxnSpPr>
          <p:cNvPr id="10" name="Straight Arrow Connector 9"/>
          <p:cNvCxnSpPr/>
          <p:nvPr/>
        </p:nvCxnSpPr>
        <p:spPr>
          <a:xfrm flipH="1">
            <a:off x="5367154" y="2684074"/>
            <a:ext cx="1407688" cy="470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633112" y="3810000"/>
            <a:ext cx="1141731" cy="167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5" idx="1"/>
          </p:cNvCxnSpPr>
          <p:nvPr/>
        </p:nvCxnSpPr>
        <p:spPr>
          <a:xfrm flipH="1" flipV="1">
            <a:off x="5234331" y="5146477"/>
            <a:ext cx="1540511" cy="2118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715347" y="5475992"/>
            <a:ext cx="909536" cy="67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74843" y="3605716"/>
            <a:ext cx="2216757" cy="738664"/>
          </a:xfrm>
          <a:prstGeom prst="rect">
            <a:avLst/>
          </a:prstGeom>
          <a:noFill/>
        </p:spPr>
        <p:txBody>
          <a:bodyPr wrap="square" rtlCol="0">
            <a:spAutoFit/>
          </a:bodyPr>
          <a:lstStyle/>
          <a:p>
            <a:r>
              <a:rPr lang="en-US" sz="1400" dirty="0">
                <a:solidFill>
                  <a:srgbClr val="3F3F3F">
                    <a:lumMod val="50000"/>
                  </a:srgbClr>
                </a:solidFill>
              </a:rPr>
              <a:t>Give people the information they need to make healthy choices</a:t>
            </a:r>
          </a:p>
        </p:txBody>
      </p:sp>
      <p:sp>
        <p:nvSpPr>
          <p:cNvPr id="14" name="TextBox 13"/>
          <p:cNvSpPr txBox="1"/>
          <p:nvPr/>
        </p:nvSpPr>
        <p:spPr>
          <a:xfrm>
            <a:off x="5583308" y="6104226"/>
            <a:ext cx="2299913" cy="523220"/>
          </a:xfrm>
          <a:prstGeom prst="rect">
            <a:avLst/>
          </a:prstGeom>
          <a:noFill/>
        </p:spPr>
        <p:txBody>
          <a:bodyPr wrap="square" rtlCol="0">
            <a:spAutoFit/>
          </a:bodyPr>
          <a:lstStyle/>
          <a:p>
            <a:r>
              <a:rPr lang="en-US" sz="1400" dirty="0">
                <a:solidFill>
                  <a:srgbClr val="3F3F3F">
                    <a:lumMod val="50000"/>
                  </a:srgbClr>
                </a:solidFill>
              </a:rPr>
              <a:t>Develop public health policies and plans</a:t>
            </a:r>
          </a:p>
        </p:txBody>
      </p:sp>
      <p:sp>
        <p:nvSpPr>
          <p:cNvPr id="15" name="TextBox 14"/>
          <p:cNvSpPr txBox="1"/>
          <p:nvPr/>
        </p:nvSpPr>
        <p:spPr>
          <a:xfrm>
            <a:off x="6774842" y="4881270"/>
            <a:ext cx="1835757" cy="954107"/>
          </a:xfrm>
          <a:prstGeom prst="rect">
            <a:avLst/>
          </a:prstGeom>
          <a:noFill/>
        </p:spPr>
        <p:txBody>
          <a:bodyPr wrap="square" rtlCol="0">
            <a:spAutoFit/>
          </a:bodyPr>
          <a:lstStyle/>
          <a:p>
            <a:r>
              <a:rPr lang="en-US" sz="1400" dirty="0">
                <a:solidFill>
                  <a:srgbClr val="3F3F3F">
                    <a:lumMod val="50000"/>
                  </a:srgbClr>
                </a:solidFill>
              </a:rPr>
              <a:t>Engage the community to identify and solve health problems</a:t>
            </a:r>
          </a:p>
        </p:txBody>
      </p:sp>
      <p:sp>
        <p:nvSpPr>
          <p:cNvPr id="19" name="TextBox 18"/>
          <p:cNvSpPr txBox="1"/>
          <p:nvPr/>
        </p:nvSpPr>
        <p:spPr>
          <a:xfrm>
            <a:off x="1129117" y="1529062"/>
            <a:ext cx="2071283" cy="523220"/>
          </a:xfrm>
          <a:prstGeom prst="rect">
            <a:avLst/>
          </a:prstGeom>
          <a:noFill/>
        </p:spPr>
        <p:txBody>
          <a:bodyPr wrap="square" rtlCol="0">
            <a:spAutoFit/>
          </a:bodyPr>
          <a:lstStyle/>
          <a:p>
            <a:r>
              <a:rPr lang="en-US" sz="1400" dirty="0">
                <a:solidFill>
                  <a:srgbClr val="3F3F3F">
                    <a:lumMod val="50000"/>
                  </a:srgbClr>
                </a:solidFill>
              </a:rPr>
              <a:t>Evaluate and improve programs</a:t>
            </a:r>
          </a:p>
        </p:txBody>
      </p:sp>
      <p:sp>
        <p:nvSpPr>
          <p:cNvPr id="20" name="TextBox 19"/>
          <p:cNvSpPr txBox="1"/>
          <p:nvPr/>
        </p:nvSpPr>
        <p:spPr>
          <a:xfrm>
            <a:off x="334928" y="2168344"/>
            <a:ext cx="2315470" cy="523220"/>
          </a:xfrm>
          <a:prstGeom prst="rect">
            <a:avLst/>
          </a:prstGeom>
          <a:noFill/>
        </p:spPr>
        <p:txBody>
          <a:bodyPr wrap="square" rtlCol="0">
            <a:spAutoFit/>
          </a:bodyPr>
          <a:lstStyle/>
          <a:p>
            <a:r>
              <a:rPr lang="en-US" sz="1400" dirty="0">
                <a:solidFill>
                  <a:srgbClr val="3F3F3F">
                    <a:lumMod val="50000"/>
                  </a:srgbClr>
                </a:solidFill>
              </a:rPr>
              <a:t>Maintain a competent </a:t>
            </a:r>
          </a:p>
          <a:p>
            <a:r>
              <a:rPr lang="en-US" sz="1400" dirty="0">
                <a:solidFill>
                  <a:srgbClr val="3F3F3F">
                    <a:lumMod val="50000"/>
                  </a:srgbClr>
                </a:solidFill>
              </a:rPr>
              <a:t>public health workforce</a:t>
            </a:r>
          </a:p>
        </p:txBody>
      </p:sp>
      <p:sp>
        <p:nvSpPr>
          <p:cNvPr id="21" name="TextBox 20"/>
          <p:cNvSpPr txBox="1"/>
          <p:nvPr/>
        </p:nvSpPr>
        <p:spPr>
          <a:xfrm>
            <a:off x="6739234" y="2482371"/>
            <a:ext cx="2099966" cy="738664"/>
          </a:xfrm>
          <a:prstGeom prst="rect">
            <a:avLst/>
          </a:prstGeom>
          <a:noFill/>
        </p:spPr>
        <p:txBody>
          <a:bodyPr wrap="square" rtlCol="0">
            <a:spAutoFit/>
          </a:bodyPr>
          <a:lstStyle/>
          <a:p>
            <a:r>
              <a:rPr lang="en-US" sz="1400" dirty="0">
                <a:solidFill>
                  <a:srgbClr val="3F3F3F">
                    <a:lumMod val="50000"/>
                  </a:srgbClr>
                </a:solidFill>
              </a:rPr>
              <a:t>Protect people from</a:t>
            </a:r>
          </a:p>
          <a:p>
            <a:r>
              <a:rPr lang="en-US" sz="1400" dirty="0">
                <a:solidFill>
                  <a:srgbClr val="3F3F3F">
                    <a:lumMod val="50000"/>
                  </a:srgbClr>
                </a:solidFill>
              </a:rPr>
              <a:t>health problems and </a:t>
            </a:r>
          </a:p>
          <a:p>
            <a:r>
              <a:rPr lang="en-US" sz="1400" dirty="0">
                <a:solidFill>
                  <a:srgbClr val="3F3F3F">
                    <a:lumMod val="50000"/>
                  </a:srgbClr>
                </a:solidFill>
              </a:rPr>
              <a:t>health hazards</a:t>
            </a:r>
          </a:p>
        </p:txBody>
      </p:sp>
      <p:sp>
        <p:nvSpPr>
          <p:cNvPr id="22" name="TextBox 21"/>
          <p:cNvSpPr txBox="1"/>
          <p:nvPr/>
        </p:nvSpPr>
        <p:spPr>
          <a:xfrm>
            <a:off x="36297" y="4249561"/>
            <a:ext cx="2224916" cy="523220"/>
          </a:xfrm>
          <a:prstGeom prst="rect">
            <a:avLst/>
          </a:prstGeom>
          <a:noFill/>
        </p:spPr>
        <p:txBody>
          <a:bodyPr wrap="square" rtlCol="0">
            <a:spAutoFit/>
          </a:bodyPr>
          <a:lstStyle/>
          <a:p>
            <a:r>
              <a:rPr lang="en-US" sz="1400" dirty="0">
                <a:solidFill>
                  <a:srgbClr val="3F3F3F">
                    <a:lumMod val="50000"/>
                  </a:srgbClr>
                </a:solidFill>
              </a:rPr>
              <a:t>Help people receive </a:t>
            </a:r>
          </a:p>
          <a:p>
            <a:r>
              <a:rPr lang="en-US" sz="1400" dirty="0">
                <a:solidFill>
                  <a:srgbClr val="3F3F3F">
                    <a:lumMod val="50000"/>
                  </a:srgbClr>
                </a:solidFill>
              </a:rPr>
              <a:t>health services</a:t>
            </a:r>
          </a:p>
        </p:txBody>
      </p:sp>
      <p:cxnSp>
        <p:nvCxnSpPr>
          <p:cNvPr id="23" name="Straight Arrow Connector 22"/>
          <p:cNvCxnSpPr/>
          <p:nvPr/>
        </p:nvCxnSpPr>
        <p:spPr>
          <a:xfrm>
            <a:off x="2698687" y="1790672"/>
            <a:ext cx="1132958" cy="4421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39927" y="2429954"/>
            <a:ext cx="1117308" cy="2541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915911" y="4945097"/>
            <a:ext cx="1530234" cy="986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52600" y="4335039"/>
            <a:ext cx="1447800" cy="1761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0" y="2815969"/>
            <a:ext cx="1986560" cy="954107"/>
          </a:xfrm>
          <a:prstGeom prst="rect">
            <a:avLst/>
          </a:prstGeom>
          <a:noFill/>
        </p:spPr>
        <p:txBody>
          <a:bodyPr wrap="square" rtlCol="0">
            <a:spAutoFit/>
          </a:bodyPr>
          <a:lstStyle/>
          <a:p>
            <a:r>
              <a:rPr lang="en-US" sz="1400" dirty="0">
                <a:solidFill>
                  <a:srgbClr val="3F3F3F">
                    <a:lumMod val="50000"/>
                  </a:srgbClr>
                </a:solidFill>
              </a:rPr>
              <a:t>Research for new insights and innovative solutions to health problems</a:t>
            </a:r>
          </a:p>
        </p:txBody>
      </p:sp>
      <p:cxnSp>
        <p:nvCxnSpPr>
          <p:cNvPr id="46" name="Straight Arrow Connector 45"/>
          <p:cNvCxnSpPr/>
          <p:nvPr/>
        </p:nvCxnSpPr>
        <p:spPr>
          <a:xfrm>
            <a:off x="1752600" y="3048000"/>
            <a:ext cx="2209800" cy="7220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p:txBody>
          <a:bodyPr/>
          <a:lstStyle/>
          <a:p>
            <a:fld id="{D7BE64BA-3357-42FD-8519-C2F63554B0B8}" type="slidenum">
              <a:rPr lang="en-US" smtClean="0">
                <a:solidFill>
                  <a:prstClr val="black">
                    <a:tint val="75000"/>
                  </a:prstClr>
                </a:solidFill>
              </a:rPr>
              <a:pPr/>
              <a:t>97</a:t>
            </a:fld>
            <a:endParaRPr lang="en-US" dirty="0">
              <a:solidFill>
                <a:prstClr val="black">
                  <a:tint val="75000"/>
                </a:prstClr>
              </a:solidFill>
            </a:endParaRPr>
          </a:p>
        </p:txBody>
      </p:sp>
      <p:sp>
        <p:nvSpPr>
          <p:cNvPr id="31" name="Footer Placeholder 30"/>
          <p:cNvSpPr>
            <a:spLocks noGrp="1"/>
          </p:cNvSpPr>
          <p:nvPr>
            <p:ph type="ftr" sz="quarter" idx="11"/>
          </p:nvPr>
        </p:nvSpPr>
        <p:spPr>
          <a:xfrm>
            <a:off x="8229602" y="6286395"/>
            <a:ext cx="808377" cy="365125"/>
          </a:xfrm>
        </p:spPr>
        <p:txBody>
          <a:bodyPr/>
          <a:lstStyle/>
          <a:p>
            <a:r>
              <a:rPr lang="en-US" dirty="0">
                <a:solidFill>
                  <a:schemeClr val="tx1"/>
                </a:solidFill>
              </a:rPr>
              <a:t>98</a:t>
            </a:r>
          </a:p>
        </p:txBody>
      </p:sp>
    </p:spTree>
    <p:extLst>
      <p:ext uri="{BB962C8B-B14F-4D97-AF65-F5344CB8AC3E}">
        <p14:creationId xmlns:p14="http://schemas.microsoft.com/office/powerpoint/2010/main" val="3669833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6"/>
            <a:ext cx="7886700" cy="1325563"/>
          </a:xfrm>
        </p:spPr>
        <p:txBody>
          <a:bodyPr/>
          <a:lstStyle/>
          <a:p>
            <a:pPr algn="l"/>
            <a:r>
              <a:rPr lang="en-US" dirty="0"/>
              <a:t>     Communication</a:t>
            </a:r>
          </a:p>
        </p:txBody>
      </p:sp>
      <p:sp>
        <p:nvSpPr>
          <p:cNvPr id="3" name="Content Placeholder 2"/>
          <p:cNvSpPr>
            <a:spLocks noGrp="1"/>
          </p:cNvSpPr>
          <p:nvPr>
            <p:ph sz="half" idx="4294967295"/>
          </p:nvPr>
        </p:nvSpPr>
        <p:spPr>
          <a:xfrm>
            <a:off x="304800" y="1828805"/>
            <a:ext cx="3886200" cy="4892675"/>
          </a:xfrm>
        </p:spPr>
        <p:txBody>
          <a:bodyPr>
            <a:normAutofit fontScale="55000" lnSpcReduction="20000"/>
          </a:bodyPr>
          <a:lstStyle/>
          <a:p>
            <a:r>
              <a:rPr lang="en-US" dirty="0"/>
              <a:t>Brochure (template on ASTDD.org)</a:t>
            </a:r>
          </a:p>
          <a:p>
            <a:r>
              <a:rPr lang="en-US" dirty="0"/>
              <a:t>Fact sheet/Infographic</a:t>
            </a:r>
          </a:p>
          <a:p>
            <a:r>
              <a:rPr lang="en-US" dirty="0"/>
              <a:t>SOHP or Health Data website – briefs?</a:t>
            </a:r>
          </a:p>
          <a:p>
            <a:r>
              <a:rPr lang="en-US" dirty="0"/>
              <a:t>Messages:  other chronic disease advocates</a:t>
            </a:r>
          </a:p>
          <a:p>
            <a:r>
              <a:rPr lang="en-US" dirty="0"/>
              <a:t>Communication strategy – depends on targeted audience (legislators, public, providers)</a:t>
            </a:r>
          </a:p>
          <a:p>
            <a:r>
              <a:rPr lang="en-US" dirty="0"/>
              <a:t>Senior Summit</a:t>
            </a:r>
          </a:p>
          <a:p>
            <a:r>
              <a:rPr lang="en-US" dirty="0"/>
              <a:t>Public Will building – awareness, funds to conduct specific data collection</a:t>
            </a:r>
          </a:p>
          <a:p>
            <a:r>
              <a:rPr lang="en-US" dirty="0"/>
              <a:t>Incorporate strategies in state oral health plan</a:t>
            </a:r>
          </a:p>
          <a:p>
            <a:r>
              <a:rPr lang="en-US" dirty="0"/>
              <a:t>Evaluate efforts using data as baseline data</a:t>
            </a:r>
          </a:p>
          <a:p>
            <a:pPr marL="0" indent="0">
              <a:buNone/>
            </a:pPr>
            <a:endParaRPr lang="en-US" dirty="0"/>
          </a:p>
        </p:txBody>
      </p:sp>
      <p:pic>
        <p:nvPicPr>
          <p:cNvPr id="5" name="Content Placeholder 4"/>
          <p:cNvPicPr>
            <a:picLocks noGrp="1" noChangeAspect="1"/>
          </p:cNvPicPr>
          <p:nvPr>
            <p:ph sz="half" idx="4294967295"/>
          </p:nvPr>
        </p:nvPicPr>
        <p:blipFill>
          <a:blip r:embed="rId3"/>
          <a:stretch>
            <a:fillRect/>
          </a:stretch>
        </p:blipFill>
        <p:spPr>
          <a:xfrm>
            <a:off x="5715000" y="152400"/>
            <a:ext cx="3244850" cy="6489700"/>
          </a:xfrm>
          <a:prstGeom prst="rect">
            <a:avLst/>
          </a:prstGeom>
        </p:spPr>
      </p:pic>
      <p:sp>
        <p:nvSpPr>
          <p:cNvPr id="13" name="Slide Number Placeholder 12"/>
          <p:cNvSpPr>
            <a:spLocks noGrp="1"/>
          </p:cNvSpPr>
          <p:nvPr>
            <p:ph type="sldNum" sz="quarter" idx="12"/>
          </p:nvPr>
        </p:nvSpPr>
        <p:spPr/>
        <p:txBody>
          <a:bodyPr/>
          <a:lstStyle/>
          <a:p>
            <a:fld id="{D7BE64BA-3357-42FD-8519-C2F63554B0B8}" type="slidenum">
              <a:rPr lang="en-US" smtClean="0">
                <a:solidFill>
                  <a:prstClr val="black">
                    <a:tint val="75000"/>
                  </a:prstClr>
                </a:solidFill>
              </a:rPr>
              <a:pPr/>
              <a:t>98</a:t>
            </a:fld>
            <a:endParaRPr lang="en-US" dirty="0">
              <a:solidFill>
                <a:prstClr val="black">
                  <a:tint val="75000"/>
                </a:prstClr>
              </a:solidFill>
            </a:endParaRPr>
          </a:p>
        </p:txBody>
      </p:sp>
      <p:sp>
        <p:nvSpPr>
          <p:cNvPr id="14" name="Footer Placeholder 13"/>
          <p:cNvSpPr>
            <a:spLocks noGrp="1"/>
          </p:cNvSpPr>
          <p:nvPr>
            <p:ph type="ftr" sz="quarter" idx="11"/>
          </p:nvPr>
        </p:nvSpPr>
        <p:spPr>
          <a:xfrm>
            <a:off x="8229600" y="6492881"/>
            <a:ext cx="914400" cy="365125"/>
          </a:xfrm>
        </p:spPr>
        <p:txBody>
          <a:bodyPr/>
          <a:lstStyle/>
          <a:p>
            <a:r>
              <a:rPr lang="en-US" dirty="0">
                <a:solidFill>
                  <a:schemeClr val="tx1"/>
                </a:solidFill>
              </a:rPr>
              <a:t>99</a:t>
            </a:r>
          </a:p>
        </p:txBody>
      </p:sp>
    </p:spTree>
    <p:extLst>
      <p:ext uri="{BB962C8B-B14F-4D97-AF65-F5344CB8AC3E}">
        <p14:creationId xmlns:p14="http://schemas.microsoft.com/office/powerpoint/2010/main" val="4179538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6"/>
            <a:ext cx="7886700" cy="1325563"/>
          </a:xfrm>
        </p:spPr>
        <p:txBody>
          <a:bodyPr/>
          <a:lstStyle/>
          <a:p>
            <a:r>
              <a:rPr lang="en-US" dirty="0"/>
              <a:t>   </a:t>
            </a:r>
          </a:p>
        </p:txBody>
      </p:sp>
      <p:pic>
        <p:nvPicPr>
          <p:cNvPr id="3" name="Picture 2"/>
          <p:cNvPicPr>
            <a:picLocks noChangeAspect="1"/>
          </p:cNvPicPr>
          <p:nvPr/>
        </p:nvPicPr>
        <p:blipFill>
          <a:blip r:embed="rId3"/>
          <a:stretch>
            <a:fillRect/>
          </a:stretch>
        </p:blipFill>
        <p:spPr>
          <a:xfrm>
            <a:off x="1028446" y="477078"/>
            <a:ext cx="6896355" cy="6034172"/>
          </a:xfrm>
          <a:prstGeom prst="rect">
            <a:avLst/>
          </a:prstGeom>
        </p:spPr>
      </p:pic>
      <p:pic>
        <p:nvPicPr>
          <p:cNvPr id="5" name="Picture 4"/>
          <p:cNvPicPr>
            <a:picLocks noChangeAspect="1"/>
          </p:cNvPicPr>
          <p:nvPr/>
        </p:nvPicPr>
        <p:blipFill>
          <a:blip r:embed="rId4"/>
          <a:stretch>
            <a:fillRect/>
          </a:stretch>
        </p:blipFill>
        <p:spPr>
          <a:xfrm>
            <a:off x="6477001" y="4495806"/>
            <a:ext cx="2245010" cy="1786283"/>
          </a:xfrm>
          <a:prstGeom prst="rect">
            <a:avLst/>
          </a:prstGeom>
        </p:spPr>
      </p:pic>
      <p:sp>
        <p:nvSpPr>
          <p:cNvPr id="13" name="Slide Number Placeholder 12"/>
          <p:cNvSpPr>
            <a:spLocks noGrp="1"/>
          </p:cNvSpPr>
          <p:nvPr>
            <p:ph type="sldNum" sz="quarter" idx="12"/>
          </p:nvPr>
        </p:nvSpPr>
        <p:spPr/>
        <p:txBody>
          <a:bodyPr/>
          <a:lstStyle/>
          <a:p>
            <a:fld id="{D7BE64BA-3357-42FD-8519-C2F63554B0B8}" type="slidenum">
              <a:rPr lang="en-US" smtClean="0">
                <a:solidFill>
                  <a:prstClr val="black">
                    <a:tint val="75000"/>
                  </a:prstClr>
                </a:solidFill>
              </a:rPr>
              <a:pPr/>
              <a:t>99</a:t>
            </a:fld>
            <a:endParaRPr lang="en-US" dirty="0">
              <a:solidFill>
                <a:prstClr val="black">
                  <a:tint val="75000"/>
                </a:prstClr>
              </a:solidFill>
            </a:endParaRPr>
          </a:p>
        </p:txBody>
      </p:sp>
      <p:sp>
        <p:nvSpPr>
          <p:cNvPr id="14" name="Footer Placeholder 13"/>
          <p:cNvSpPr>
            <a:spLocks noGrp="1"/>
          </p:cNvSpPr>
          <p:nvPr>
            <p:ph type="ftr" sz="quarter" idx="11"/>
          </p:nvPr>
        </p:nvSpPr>
        <p:spPr>
          <a:xfrm>
            <a:off x="8194964" y="6328693"/>
            <a:ext cx="914400" cy="365125"/>
          </a:xfrm>
        </p:spPr>
        <p:txBody>
          <a:bodyPr/>
          <a:lstStyle/>
          <a:p>
            <a:r>
              <a:rPr lang="en-US" dirty="0">
                <a:solidFill>
                  <a:schemeClr val="tx1"/>
                </a:solidFill>
              </a:rPr>
              <a:t>100</a:t>
            </a:r>
          </a:p>
        </p:txBody>
      </p:sp>
    </p:spTree>
    <p:extLst>
      <p:ext uri="{BB962C8B-B14F-4D97-AF65-F5344CB8AC3E}">
        <p14:creationId xmlns:p14="http://schemas.microsoft.com/office/powerpoint/2010/main" val="290016756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SDM Theme">
  <a:themeElements>
    <a:clrScheme name="CSPH 2012">
      <a:dk1>
        <a:srgbClr val="3F3F3F"/>
      </a:dk1>
      <a:lt1>
        <a:srgbClr val="9BBB59"/>
      </a:lt1>
      <a:dk2>
        <a:srgbClr val="006595"/>
      </a:dk2>
      <a:lt2>
        <a:srgbClr val="FFFFFF"/>
      </a:lt2>
      <a:accent1>
        <a:srgbClr val="9BBB59"/>
      </a:accent1>
      <a:accent2>
        <a:srgbClr val="006595"/>
      </a:accent2>
      <a:accent3>
        <a:srgbClr val="FFFFFF"/>
      </a:accent3>
      <a:accent4>
        <a:srgbClr val="CFB87C"/>
      </a:accent4>
      <a:accent5>
        <a:srgbClr val="000000"/>
      </a:accent5>
      <a:accent6>
        <a:srgbClr val="7F7F7F"/>
      </a:accent6>
      <a:hlink>
        <a:srgbClr val="006595"/>
      </a:hlink>
      <a:folHlink>
        <a:srgbClr val="006595"/>
      </a:folHlink>
    </a:clrScheme>
    <a:fontScheme name="Custom 1">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SDM Theme">
  <a:themeElements>
    <a:clrScheme name="CSPH 2012">
      <a:dk1>
        <a:srgbClr val="3F3F3F"/>
      </a:dk1>
      <a:lt1>
        <a:srgbClr val="9BBB59"/>
      </a:lt1>
      <a:dk2>
        <a:srgbClr val="006595"/>
      </a:dk2>
      <a:lt2>
        <a:srgbClr val="FFFFFF"/>
      </a:lt2>
      <a:accent1>
        <a:srgbClr val="9BBB59"/>
      </a:accent1>
      <a:accent2>
        <a:srgbClr val="006595"/>
      </a:accent2>
      <a:accent3>
        <a:srgbClr val="FFFFFF"/>
      </a:accent3>
      <a:accent4>
        <a:srgbClr val="CFB87C"/>
      </a:accent4>
      <a:accent5>
        <a:srgbClr val="000000"/>
      </a:accent5>
      <a:accent6>
        <a:srgbClr val="7F7F7F"/>
      </a:accent6>
      <a:hlink>
        <a:srgbClr val="006595"/>
      </a:hlink>
      <a:folHlink>
        <a:srgbClr val="006595"/>
      </a:folHlink>
    </a:clrScheme>
    <a:fontScheme name="Custom 1">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1580</Words>
  <Application>Microsoft Office PowerPoint</Application>
  <PresentationFormat>On-screen Show (4:3)</PresentationFormat>
  <Paragraphs>443</Paragraphs>
  <Slides>102</Slides>
  <Notes>81</Notes>
  <HiddenSlides>0</HiddenSlides>
  <MMClips>0</MMClips>
  <ScaleCrop>false</ScaleCrop>
  <HeadingPairs>
    <vt:vector size="4" baseType="variant">
      <vt:variant>
        <vt:lpstr>Theme</vt:lpstr>
      </vt:variant>
      <vt:variant>
        <vt:i4>5</vt:i4>
      </vt:variant>
      <vt:variant>
        <vt:lpstr>Slide Titles</vt:lpstr>
      </vt:variant>
      <vt:variant>
        <vt:i4>102</vt:i4>
      </vt:variant>
    </vt:vector>
  </HeadingPairs>
  <TitlesOfParts>
    <vt:vector size="107" baseType="lpstr">
      <vt:lpstr>1_Office Theme</vt:lpstr>
      <vt:lpstr>Civic</vt:lpstr>
      <vt:lpstr>SDM Theme</vt:lpstr>
      <vt:lpstr>1_Civic</vt:lpstr>
      <vt:lpstr>1_SDM Theme</vt:lpstr>
      <vt:lpstr>PowerPoint Presentation</vt:lpstr>
      <vt:lpstr>General Reminders</vt:lpstr>
      <vt:lpstr>PowerPoint Presentation</vt:lpstr>
      <vt:lpstr>Educational Objectives </vt:lpstr>
      <vt:lpstr>Filling in the Tables – Appropriate Quotes</vt:lpstr>
      <vt:lpstr>Oral Health Status of Older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Behavioral Risk Factor Surveillance System (BRFSS) </vt:lpstr>
      <vt:lpstr>Trend Charting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Added Questions:     https://www.ark.org/brfss_questions/default.aspx </vt:lpstr>
      <vt:lpstr>PowerPoint Presentation</vt:lpstr>
      <vt:lpstr>State Older Adult Surveillance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NOHSS  (National Oral Health Surveillance System)</vt:lpstr>
      <vt:lpstr>PowerPoint Presentation</vt:lpstr>
      <vt:lpstr>PowerPoint Presentation</vt:lpstr>
      <vt:lpstr>PowerPoint Presentation</vt:lpstr>
      <vt:lpstr>A-Z Topics – Oral Health Data and Surveillance –  download link</vt:lpstr>
      <vt:lpstr>PowerPoint Presentation</vt:lpstr>
      <vt:lpstr>Oral Cancer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Nursing Homes/Residents</vt:lpstr>
      <vt:lpstr>Nursing Facility Data</vt:lpstr>
      <vt:lpstr>PowerPoint Presentation</vt:lpstr>
      <vt:lpstr>PowerPoint Presentation</vt:lpstr>
      <vt:lpstr>Dental Insurance Data (Medicaid)</vt:lpstr>
      <vt:lpstr>PowerPoint Presentation</vt:lpstr>
      <vt:lpstr>PowerPoint Presentation</vt:lpstr>
      <vt:lpstr>PowerPoint Presentation</vt:lpstr>
      <vt:lpstr>PowerPoint Presentation</vt:lpstr>
      <vt:lpstr>PowerPoint Presentation</vt:lpstr>
      <vt:lpstr>Data in Context</vt:lpstr>
      <vt:lpstr>ASTDD Resource</vt:lpstr>
      <vt:lpstr>BRFSS Deep Dive Kathy Phipps</vt:lpstr>
      <vt:lpstr>Usual Presentation of BRFSS Data</vt:lpstr>
      <vt:lpstr>BRFSS Deep Dive</vt:lpstr>
      <vt:lpstr>Washington BRFSS 2014</vt:lpstr>
      <vt:lpstr>Washington BRFSS 2014</vt:lpstr>
      <vt:lpstr>Measure of Association: Odds Ratio</vt:lpstr>
      <vt:lpstr>Odds Ratio (OR)</vt:lpstr>
      <vt:lpstr>Severe Tooth Loss Adults 45+ Years of Age</vt:lpstr>
      <vt:lpstr>Severe Tooth Loss Adults 45+ Years of Age</vt:lpstr>
      <vt:lpstr>Severe Tooth Loss Adults 45+ Years of Age</vt:lpstr>
      <vt:lpstr>Total Tooth Loss Adults 65+ Years of Age</vt:lpstr>
      <vt:lpstr>Total Tooth Loss Adults 65+ Years of Age</vt:lpstr>
      <vt:lpstr>Total Tooth Loss Adults 65+ Years of Age</vt:lpstr>
      <vt:lpstr>YOU HAVE DATA!     Now what?!</vt:lpstr>
      <vt:lpstr>PowerPoint Presentation</vt:lpstr>
      <vt:lpstr>     Communication</vt:lpstr>
      <vt:lpstr>   </vt:lpstr>
      <vt:lpstr>PowerPoint Presentation</vt:lpstr>
      <vt:lpstr>         Next Steps</vt:lpstr>
      <vt:lpstr>Questions?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C</dc:creator>
  <cp:lastModifiedBy>Brunson, Diane</cp:lastModifiedBy>
  <cp:revision>23</cp:revision>
  <cp:lastPrinted>2017-03-22T17:36:11Z</cp:lastPrinted>
  <dcterms:created xsi:type="dcterms:W3CDTF">2017-02-22T19:11:12Z</dcterms:created>
  <dcterms:modified xsi:type="dcterms:W3CDTF">2017-03-23T21:50:37Z</dcterms:modified>
</cp:coreProperties>
</file>